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embeddedFontLst>
    <p:embeddedFont>
      <p:font typeface="Arimo" panose="020B0604020202020204" charset="0"/>
      <p:regular r:id="rId48"/>
      <p:bold r:id="rId49"/>
      <p:italic r:id="rId50"/>
      <p:boldItalic r:id="rId51"/>
    </p:embeddedFont>
    <p:embeddedFont>
      <p:font typeface="Constantia" panose="02030602050306030303" pitchFamily="18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GLFJnCGEiXfZqXd3j4vKnouHe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9E15404-F2A1-4435-B2F8-C0B132DED746}">
  <a:tblStyle styleId="{89E15404-F2A1-4435-B2F8-C0B132DED7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2D002C-62DA-4885-B02E-C44283D5908A}" styleName="Table_1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E2EEF6-B67B-4891-86A6-F51BD2983BEC}" styleName="Table_2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8"/>
          </a:solidFill>
        </a:fill>
      </a:tcStyle>
    </a:wholeTbl>
    <a:band1H>
      <a:tcTxStyle/>
      <a:tcStyle>
        <a:tcBdr/>
        <a:fill>
          <a:solidFill>
            <a:srgbClr val="CADE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7" autoAdjust="0"/>
    <p:restoredTop sz="94660"/>
  </p:normalViewPr>
  <p:slideViewPr>
    <p:cSldViewPr snapToGrid="0">
      <p:cViewPr>
        <p:scale>
          <a:sx n="80" d="100"/>
          <a:sy n="80" d="100"/>
        </p:scale>
        <p:origin x="-14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030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6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7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7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4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Resim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" name="Google Shape;68;p55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9" name="Google Shape;69;p55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74" name="Google Shape;74;p55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Google Shape;75;p55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6" name="Google Shape;76;p55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46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4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4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13" name="Google Shape;13;p46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46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4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dyo.bartin.edu.tr/hazirlik-siniflari/hazirlik-siniflari-yonergesi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3.bartin.edu.tr/duyurular/office-365-hesaplari-hakkinda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la.bartin.edu.t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witter.com/bartinydyo" TargetMode="External"/><Relationship Id="rId4" Type="http://schemas.openxmlformats.org/officeDocument/2006/relationships/hyperlink" Target="https://ydyo.bartin.edu.tr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"/>
          <p:cNvGrpSpPr/>
          <p:nvPr/>
        </p:nvGrpSpPr>
        <p:grpSpPr>
          <a:xfrm>
            <a:off x="0" y="0"/>
            <a:ext cx="9144000" cy="6858000"/>
            <a:chOff x="0" y="0"/>
            <a:chExt cx="12240" cy="15840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12240" cy="15840"/>
            </a:xfrm>
            <a:prstGeom prst="rect">
              <a:avLst/>
            </a:prstGeom>
            <a:solidFill>
              <a:srgbClr val="4F81BD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243F6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12" y="638"/>
              <a:ext cx="11016" cy="145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107763" dir="13500000" sx="75000" sy="75000" algn="tl" rotWithShape="0">
                <a:srgbClr val="80808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aphicFrame>
        <p:nvGraphicFramePr>
          <p:cNvPr id="96" name="Google Shape;96;p1"/>
          <p:cNvGraphicFramePr/>
          <p:nvPr/>
        </p:nvGraphicFramePr>
        <p:xfrm>
          <a:off x="457200" y="692696"/>
          <a:ext cx="8229600" cy="1121664"/>
        </p:xfrm>
        <a:graphic>
          <a:graphicData uri="http://schemas.openxmlformats.org/drawingml/2006/table">
            <a:tbl>
              <a:tblPr>
                <a:noFill/>
                <a:tableStyleId>{89E15404-F2A1-4435-B2F8-C0B132DED746}</a:tableStyleId>
              </a:tblPr>
              <a:tblGrid>
                <a:gridCol w="8229600"/>
              </a:tblGrid>
              <a:tr h="81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3200" b="1" u="none" strike="noStrike" cap="small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BARTIN UNIVERSITY</a:t>
                      </a:r>
                      <a:endParaRPr sz="32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3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OF FOREIGN LANGUAGES</a:t>
                      </a:r>
                      <a:endParaRPr/>
                    </a:p>
                  </a:txBody>
                  <a:tcPr marL="221900" marR="2219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824" y="1866600"/>
            <a:ext cx="2977187" cy="3024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" name="Google Shape;98;p1"/>
          <p:cNvGraphicFramePr/>
          <p:nvPr/>
        </p:nvGraphicFramePr>
        <p:xfrm>
          <a:off x="457200" y="5301208"/>
          <a:ext cx="8229600" cy="1121664"/>
        </p:xfrm>
        <a:graphic>
          <a:graphicData uri="http://schemas.openxmlformats.org/drawingml/2006/table">
            <a:tbl>
              <a:tblPr>
                <a:noFill/>
                <a:tableStyleId>{89E15404-F2A1-4435-B2F8-C0B132DED746}</a:tableStyleId>
              </a:tblPr>
              <a:tblGrid>
                <a:gridCol w="8229600"/>
              </a:tblGrid>
              <a:tr h="52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3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2020-2021 AKADEMİK YILI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3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ÖĞRENCİ ORYANTASYONU</a:t>
                      </a:r>
                      <a:r>
                        <a:rPr lang="tr-TR" sz="2400" b="1" u="none" strike="noStrike" cap="none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  <a:endParaRPr/>
                    </a:p>
                  </a:txBody>
                  <a:tcPr marL="66175" marR="661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0" descr="iç mekan, yer, duvar, dolap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1" descr="iç mekan, tavan, yer, duvar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2" descr="iç mekan, duvar, yer, tavan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/>
        </p:nvSpPr>
        <p:spPr>
          <a:xfrm>
            <a:off x="575556" y="1268760"/>
            <a:ext cx="7992888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Yabancı Diller Yüksekokulu Ağdacı Kampüsünde bulunmaktadır.</a:t>
            </a: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Zorunlu ve İsteğe Bağlı Hazırlık Sınıfları Yabancı Diller Yüksekokulu binasının 1. katında yer almaktadır. </a:t>
            </a:r>
            <a:endParaRPr sz="3200" i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17475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67" name="Google Shape;167;p14" descr="bartÄ±n Ã¼niversitesi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0562" y="-5040"/>
            <a:ext cx="10259146" cy="686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17475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74" name="Google Shape;174;p15" descr="C:\Users\My Soulmate\Desktop\ORYANTASYON\IMG-20180923-WA00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/>
          <p:nvPr/>
        </p:nvSpPr>
        <p:spPr>
          <a:xfrm>
            <a:off x="575556" y="2132856"/>
            <a:ext cx="7992888" cy="888000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Akademik Personel</a:t>
            </a:r>
            <a:endParaRPr sz="4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/>
          <p:nvPr/>
        </p:nvSpPr>
        <p:spPr>
          <a:xfrm>
            <a:off x="395536" y="980728"/>
            <a:ext cx="7992888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Yabancı Diller Yüksekokulu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Müdür: </a:t>
            </a:r>
            <a:r>
              <a:rPr lang="tr-TR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Dr. Burcu ŞENTÜRK</a:t>
            </a:r>
            <a:endParaRPr/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Müdür Yardımcıları: </a:t>
            </a:r>
            <a:endParaRPr/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tr-TR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Murat KÖROĞLU</a:t>
            </a:r>
            <a:endParaRPr/>
          </a:p>
          <a:p>
            <a:pPr marL="1371600" marR="0" lvl="3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Koray TİRYAKİ</a:t>
            </a:r>
            <a:endParaRPr/>
          </a:p>
          <a:p>
            <a:pPr marL="1371600" marR="0" lvl="3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Bölüm Başkanı: </a:t>
            </a:r>
            <a:r>
              <a:rPr lang="tr-TR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Hüma Tuğçe YÜCELLİ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16 öğretim görevlisi</a:t>
            </a:r>
            <a:endParaRPr sz="2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13 öğretim görevlisi (İngilizce)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 öğretim görevlisi (Almanca)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 Çevirmen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8" descr="https://cdn.bartin.edu.tr/ydyo/58c505ddc44aba410f80bd1577177674/burc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340768"/>
            <a:ext cx="7776864" cy="4961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599A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sz="4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Burcu ŞENTÜRK</a:t>
            </a:r>
            <a:endParaRPr sz="36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/>
          <p:nvPr/>
        </p:nvSpPr>
        <p:spPr>
          <a:xfrm>
            <a:off x="563034" y="404664"/>
            <a:ext cx="741682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İsteğe Bağlı Hazırlık Sınıfları</a:t>
            </a:r>
            <a:endParaRPr sz="2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Kırmızı</a:t>
            </a:r>
            <a:r>
              <a:rPr lang="tr-TR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ile yazılanlar sınıfların danışmanlarıdır</a:t>
            </a:r>
            <a:endParaRPr sz="2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6" name="Google Shape;196;p19"/>
          <p:cNvGraphicFramePr/>
          <p:nvPr>
            <p:extLst>
              <p:ext uri="{D42A27DB-BD31-4B8C-83A1-F6EECF244321}">
                <p14:modId xmlns:p14="http://schemas.microsoft.com/office/powerpoint/2010/main" val="3327332229"/>
              </p:ext>
            </p:extLst>
          </p:nvPr>
        </p:nvGraphicFramePr>
        <p:xfrm>
          <a:off x="1043608" y="1408342"/>
          <a:ext cx="7272800" cy="4471670"/>
        </p:xfrm>
        <a:graphic>
          <a:graphicData uri="http://schemas.openxmlformats.org/drawingml/2006/table">
            <a:tbl>
              <a:tblPr>
                <a:noFill/>
                <a:tableStyleId>{A02D002C-62DA-4885-B02E-C44283D5908A}</a:tableStyleId>
              </a:tblPr>
              <a:tblGrid>
                <a:gridCol w="1271750"/>
                <a:gridCol w="2026850"/>
                <a:gridCol w="2146075"/>
                <a:gridCol w="1828125"/>
              </a:tblGrid>
              <a:tr h="2561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 dirty="0"/>
                        <a:t>Sınıflara göre ders veren öğretim görevlileri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MC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RW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1 (8sa)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2 (8sa)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4sa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/>
                        <a:t>Prep A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Niyazi Alkan AY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>
                          <a:solidFill>
                            <a:srgbClr val="FF0000"/>
                          </a:solidFill>
                        </a:rPr>
                        <a:t>Nurcan TOPAL KAYA</a:t>
                      </a:r>
                      <a:endParaRPr sz="16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Murat KÖROĞLU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/>
                        <a:t>Prep B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>
                          <a:solidFill>
                            <a:srgbClr val="FF0000"/>
                          </a:solidFill>
                        </a:rPr>
                        <a:t>Koray TİRYAKİ</a:t>
                      </a:r>
                      <a:endParaRPr sz="16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İbrahim KAYACAN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r>
                        <a:rPr lang="tr-TR" sz="1600" u="none" strike="noStrike" cap="none"/>
                        <a:t>Murat KÖROĞLU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/>
                        <a:t>Prep C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>
                          <a:solidFill>
                            <a:srgbClr val="FF0000"/>
                          </a:solidFill>
                        </a:rPr>
                        <a:t>İbrahim KAYACAN</a:t>
                      </a:r>
                      <a:endParaRPr sz="16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Süheyda SARIKAYA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Murat KÖROĞLU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3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/>
                        <a:t>Prep D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onstantia"/>
                        <a:buNone/>
                      </a:pPr>
                      <a:r>
                        <a:rPr lang="tr-TR" sz="1600" u="none" strike="noStrike" cap="none">
                          <a:solidFill>
                            <a:srgbClr val="FF0000"/>
                          </a:solidFill>
                        </a:rPr>
                        <a:t>Niyazi Alkan AY</a:t>
                      </a:r>
                      <a:endParaRPr sz="16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Nurcan TOPAL KAYA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Murat KÖROĞLU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/>
                        <a:t>Prep E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r>
                        <a:rPr lang="tr-TR" sz="1600" u="none" strike="noStrike" cap="none"/>
                        <a:t>Koray TİRYAKİ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>
                          <a:solidFill>
                            <a:srgbClr val="FF0000"/>
                          </a:solidFill>
                        </a:rPr>
                        <a:t>Süheyda SARIKAYA</a:t>
                      </a:r>
                      <a:endParaRPr sz="16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Murat KÖROĞLU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/>
                        <a:t>Prep F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>
                          <a:solidFill>
                            <a:srgbClr val="FF0000"/>
                          </a:solidFill>
                        </a:rPr>
                        <a:t>İbrahim KAYACAN</a:t>
                      </a:r>
                      <a:endParaRPr sz="16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Süheyda SARIKAYA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Nurcan TOPAL KAYA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/>
                        <a:t>Prep G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>
                          <a:solidFill>
                            <a:srgbClr val="FF0000"/>
                          </a:solidFill>
                        </a:rPr>
                        <a:t>Niyazi Alkan AY</a:t>
                      </a:r>
                      <a:endParaRPr sz="16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u="none" strike="noStrike" cap="none"/>
                        <a:t>Koray TİRYAKİ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r>
                        <a:rPr lang="tr-TR" sz="1600" u="none" strike="noStrike" cap="none" dirty="0"/>
                        <a:t>Nurcan TOPAL KAYA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43" y="3909788"/>
            <a:ext cx="4584716" cy="2948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99418" y="1052736"/>
            <a:ext cx="8748464" cy="193899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ctr" rotWithShape="0">
              <a:schemeClr val="lt1">
                <a:alpha val="47843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BARTIN ÜNİVERSİTESİ </a:t>
            </a:r>
            <a:endParaRPr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YABANCI DİLLER YÜKSEKOKULU’NA</a:t>
            </a:r>
            <a:endParaRPr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HOŞGELDİNİZ</a:t>
            </a:r>
            <a:endParaRPr sz="4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/>
          <p:nvPr/>
        </p:nvSpPr>
        <p:spPr>
          <a:xfrm>
            <a:off x="575556" y="2060848"/>
            <a:ext cx="7992888" cy="755400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Akademik Takvim</a:t>
            </a:r>
            <a:endParaRPr sz="4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id="207" name="Google Shape;207;p21"/>
          <p:cNvGraphicFramePr/>
          <p:nvPr/>
        </p:nvGraphicFramePr>
        <p:xfrm>
          <a:off x="755576" y="980727"/>
          <a:ext cx="7704850" cy="4402750"/>
        </p:xfrm>
        <a:graphic>
          <a:graphicData uri="http://schemas.openxmlformats.org/drawingml/2006/table">
            <a:tbl>
              <a:tblPr firstRow="1" firstCol="1" bandRow="1">
                <a:noFill/>
                <a:tableStyleId>{2CE2EEF6-B67B-4891-86A6-F51BD2983BEC}</a:tableStyleId>
              </a:tblPr>
              <a:tblGrid>
                <a:gridCol w="1629650"/>
                <a:gridCol w="6075200"/>
              </a:tblGrid>
              <a:tr h="905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2020-2021 ACADEMIC YEAR 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ENG.PREP CLASSES EXAM SCHEDULE  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171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Güz Dönemi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(Uzaktan Eğitim)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5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Muafiyet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Ekim 2020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8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Quiz (Kısa Sınav)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Kasım – 06 Aralık (7. Hafta)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5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Midterm (Vize)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11 - 17 Ocak 2021 (14. Hafta)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8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Portfolio Presentation (Portfolio Sunumu)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11 - 17 Ocak 2021 (14. Hafta)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22"/>
          <p:cNvGraphicFramePr/>
          <p:nvPr/>
        </p:nvGraphicFramePr>
        <p:xfrm>
          <a:off x="525438" y="980728"/>
          <a:ext cx="8093125" cy="5186269"/>
        </p:xfrm>
        <a:graphic>
          <a:graphicData uri="http://schemas.openxmlformats.org/drawingml/2006/table">
            <a:tbl>
              <a:tblPr firstRow="1" firstCol="1" bandRow="1">
                <a:noFill/>
                <a:tableStyleId>{2CE2EEF6-B67B-4891-86A6-F51BD2983BEC}</a:tableStyleId>
              </a:tblPr>
              <a:tblGrid>
                <a:gridCol w="1711775"/>
                <a:gridCol w="6381350"/>
              </a:tblGrid>
              <a:tr h="570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BAHAR </a:t>
                      </a:r>
                      <a:r>
                        <a:rPr lang="tr-TR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DÖNEMİ (TASLAK)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Voc. Quiz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15-19 March 2021 (3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rd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Week)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Quiz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 March - 02 April 2021 (5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Week)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nd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Midterm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19 - 23 April 2021 (8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Week)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nd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Voc. Quiz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03 - 07 May 2021 (10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Week)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nd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Quiz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24 - 28 May 2021 (13</a:t>
                      </a:r>
                      <a:r>
                        <a:rPr lang="tr-TR" sz="18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Week)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14 - 23 June 2021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Portfolio Presentation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14 - 23 June 2021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57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Make-up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June - 04 July 2021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23"/>
          <p:cNvGraphicFramePr/>
          <p:nvPr/>
        </p:nvGraphicFramePr>
        <p:xfrm>
          <a:off x="1619672" y="2708920"/>
          <a:ext cx="6096000" cy="1432590"/>
        </p:xfrm>
        <a:graphic>
          <a:graphicData uri="http://schemas.openxmlformats.org/drawingml/2006/table">
            <a:tbl>
              <a:tblPr firstRow="1" bandRow="1">
                <a:noFill/>
                <a:tableStyleId>{2CE2EEF6-B67B-4891-86A6-F51BD2983BEC}</a:tableStyleId>
              </a:tblPr>
              <a:tblGrid>
                <a:gridCol w="3048000"/>
                <a:gridCol w="304800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Dersler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SAAT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B539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 Course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Reading &amp; Writing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18" name="Google Shape;218;p23"/>
          <p:cNvSpPr txBox="1"/>
          <p:nvPr/>
        </p:nvSpPr>
        <p:spPr>
          <a:xfrm>
            <a:off x="599220" y="141277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İsteğe Bağlı Hazırlık Sınıfları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24"/>
          <p:cNvGraphicFramePr/>
          <p:nvPr/>
        </p:nvGraphicFramePr>
        <p:xfrm>
          <a:off x="323528" y="2204864"/>
          <a:ext cx="8424950" cy="2645508"/>
        </p:xfrm>
        <a:graphic>
          <a:graphicData uri="http://schemas.openxmlformats.org/drawingml/2006/table">
            <a:tbl>
              <a:tblPr firstRow="1" firstCol="1" bandRow="1">
                <a:noFill/>
                <a:tableStyleId>{2CE2EEF6-B67B-4891-86A6-F51BD2983BEC}</a:tableStyleId>
              </a:tblPr>
              <a:tblGrid>
                <a:gridCol w="2376000"/>
                <a:gridCol w="2160525"/>
                <a:gridCol w="1872200"/>
                <a:gridCol w="2016225"/>
              </a:tblGrid>
              <a:tr h="393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Ders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Materyaller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I. Dönem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II. Dönem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</a:tr>
              <a:tr h="39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 Course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 File 4th Edition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Elementary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Pre-Intermediate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3930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Reading &amp; Writing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Q: Skills for Reading and Writing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 Level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0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Listening &amp; Speaking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(2. dönem için)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Q: Skills for Listening and Speaking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224" name="Google Shape;224;p24"/>
          <p:cNvSpPr txBox="1"/>
          <p:nvPr/>
        </p:nvSpPr>
        <p:spPr>
          <a:xfrm>
            <a:off x="599220" y="141277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Ders Materyalleri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/>
        </p:nvSpPr>
        <p:spPr>
          <a:xfrm>
            <a:off x="597587" y="30115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Kitapların Temini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707232" y="832576"/>
            <a:ext cx="7920880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İsteğe bağlı hazırlık programında Oxford University Press Yayınlarının kitapları kullanılacaktır.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Söz konusu yayınların internet ortamında iki tane resmi satış kanalı vardır. Bunlardan biri Amazon.com.tr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nfiskitap.com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Bu adresler dışında yapacağınız alışverişlerde kitaplarda bulunan online practice için gerekli şifre / kodu mutlaka sorunuz. Bu şifre/kod kitabın sunduğu online alıştırmaları yapabilmeniz için gereklidir. Dönem boyunca tamamlanması gereken bu online alıştırmalar yıl içi ve yıl sonu değerlendirmede dikkate alınacaktır.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İnternet ortamında korsan kitapların da satılabildiğini unutmayınız. Bir mağduriyet yaşamamak için kitaplarınızı üniversitemiz için indirim yapan nfiskitap.com üzerinden edinebilirsiniz.  </a:t>
            </a:r>
            <a:endParaRPr sz="1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nfiskitap.com adresine girdiğinizde sizden öncelikle üye olmanızı isteyecektir ve bu işlem sırasında sizden okul kodu isteyecektir. Okul kodunu </a:t>
            </a:r>
            <a:r>
              <a:rPr lang="tr-TR" sz="14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BR74</a:t>
            </a: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olarak giriniz. Üyelik işleminizi tamamladıktan sonra, ana sayfada bulunan </a:t>
            </a:r>
            <a:r>
              <a:rPr lang="tr-TR" sz="14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OKUL KİTAP PAKETLERİ </a:t>
            </a: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sekmesine tıkladığınız da karşınıza </a:t>
            </a:r>
            <a:r>
              <a:rPr lang="tr-TR" sz="14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BARTIN ÜNİVERSİTESİ </a:t>
            </a: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çıkacaktır. Bu sekmenin altında </a:t>
            </a:r>
            <a:r>
              <a:rPr lang="tr-TR" sz="14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İSTEĞE BAĞLI HAZIRLIK </a:t>
            </a: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seçeneğini seçtikten sonra rutin işlemlere devam ederek alışverişinizi tamamlayabilirsiniz.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Websitesi aracılığı ile kredi kartı kullanarak alışveriş yapmak istemeyenler, </a:t>
            </a:r>
            <a:r>
              <a:rPr lang="tr-TR" sz="14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nfiskitapevi@gmail.com adresine mail atarak eft / havale yöntemi ile de kitap siparişi verebilirler</a:t>
            </a: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. Ayrıca whatsapp yoluyla da </a:t>
            </a:r>
            <a:r>
              <a:rPr lang="tr-TR" sz="14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0 542 2710078 </a:t>
            </a:r>
            <a:r>
              <a:rPr lang="tr-TR" sz="1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nolu telefona yazarak da, eft / havale yöntemi ile kitap siparişinizi verebilirsiniz. İletişim için de yine aynı telefon numarasını kullanabilirsiniz.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/>
          <p:nvPr/>
        </p:nvSpPr>
        <p:spPr>
          <a:xfrm>
            <a:off x="755576" y="1196752"/>
            <a:ext cx="748883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⮚"/>
            </a:pPr>
            <a:r>
              <a:rPr lang="tr-TR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Yabancı Diller Okulu’nda dil eğitimi ve değerlendirme, Avrupa Dilleri Ortak Çerçeve Programı tarafından belirlenen standartlara uygun olarak gerçekleştirilir.</a:t>
            </a:r>
            <a:endParaRPr/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⮚"/>
            </a:pPr>
            <a:r>
              <a:rPr lang="tr-TR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İsteğe bağlı hazırlık sınıflarının hedefi CEFR A2 ve B1 seviyelerinin tamamlanmasıdır.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⮚"/>
            </a:pPr>
            <a:r>
              <a:rPr lang="tr-TR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Yabancı Diller Yüksekokulu, isteğe bağlı hazırlık sınıfı öğrencilerinin her beceride B1 seviyesine erişmesini sağlar. 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/>
        </p:nvSpPr>
        <p:spPr>
          <a:xfrm>
            <a:off x="611560" y="2060848"/>
            <a:ext cx="3528393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Sınıf İçi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Derse Katılım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Yoklama (en az %85)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Ödevler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 materyalleri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Profesyonel tutum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Sınıf kuralları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Sınıf Dışı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Google Classroom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365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Ofis saatleri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611560" y="1420692"/>
            <a:ext cx="7848872" cy="613245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1225003" y="1448972"/>
            <a:ext cx="6634380" cy="6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HAKLARINIZ VE SORUMLULUKLARINIZ</a:t>
            </a: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 rot="-359758">
            <a:off x="4898997" y="2835028"/>
            <a:ext cx="407772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İncelemeyi Unutmayın!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Öğrenci El Kitabı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Önemli tarihler ve etkinlikler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Dersin gereklilikleri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Haftalık program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Yüksekokul yönetmelikleri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https://ydyo.bartin.edu.tr/hazirlik-siniflari/hazirlik-siniflari-yonergesi.html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İnternet adresimiz: </a:t>
            </a:r>
            <a:r>
              <a:rPr lang="tr-T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https://fla.bartin.edu.tr/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/>
          <p:nvPr/>
        </p:nvSpPr>
        <p:spPr>
          <a:xfrm>
            <a:off x="619804" y="1124744"/>
            <a:ext cx="7848872" cy="625428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Uzaktan Eğitim</a:t>
            </a:r>
            <a:endParaRPr sz="3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619804" y="2276872"/>
            <a:ext cx="7488832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⮚"/>
            </a:pPr>
            <a:r>
              <a:rPr lang="tr-TR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Dersler «Zoom» üzerinden, sınavlar ise Office 365 hesapları aracılığıyla gerçekleştirilecektir. </a:t>
            </a:r>
            <a:endParaRPr/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⮚"/>
            </a:pPr>
            <a:r>
              <a:rPr lang="tr-TR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Her öğrenci için Office 365 hesabı açılmıştır. Tüm duyurular, ödevler ve sınavlar bu platform üzerinden gerçekleştirileceği için hesaplarınızın etkinleştirilmesi gerekmektedir. </a:t>
            </a:r>
            <a:endParaRPr/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⮚"/>
            </a:pPr>
            <a:r>
              <a:rPr lang="tr-TR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Daha fazla bilgi için aşağıdaki bağlantıya tıklayınız: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https://w3.bartin.edu.tr/duyurular/office-365-hesaplari-hakkinda.html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/>
          <p:nvPr/>
        </p:nvSpPr>
        <p:spPr>
          <a:xfrm>
            <a:off x="539552" y="2348880"/>
            <a:ext cx="7992888" cy="821700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DEĞERLENDİRME</a:t>
            </a:r>
            <a:endParaRPr sz="40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39276" cy="747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/>
        </p:nvSpPr>
        <p:spPr>
          <a:xfrm flipH="1">
            <a:off x="755575" y="1028342"/>
            <a:ext cx="74888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 CLASSES OVERALL ASSESSMENT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0" name="Google Shape;260;p30"/>
          <p:cNvGraphicFramePr/>
          <p:nvPr/>
        </p:nvGraphicFramePr>
        <p:xfrm>
          <a:off x="755575" y="1628506"/>
          <a:ext cx="6096000" cy="1798330"/>
        </p:xfrm>
        <a:graphic>
          <a:graphicData uri="http://schemas.openxmlformats.org/drawingml/2006/table">
            <a:tbl>
              <a:tblPr firstRow="1" bandRow="1">
                <a:noFill/>
                <a:tableStyleId>{A02D002C-62DA-4885-B02E-C44283D5908A}</a:tableStyleId>
              </a:tblPr>
              <a:tblGrid>
                <a:gridCol w="2032000"/>
                <a:gridCol w="2032000"/>
                <a:gridCol w="2032000"/>
              </a:tblGrid>
              <a:tr h="165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I. SEMESTER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I. Quiz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I. Midterm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I. Portfolio Presentation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II. SEMESTER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I. Quiz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II. Quiz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I. Vocabulary Quiz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II. Vocabulary Quiz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II. Portfolio Presentation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II. Midterm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MAKE-UP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261" name="Google Shape;261;p30"/>
          <p:cNvGraphicFramePr/>
          <p:nvPr/>
        </p:nvGraphicFramePr>
        <p:xfrm>
          <a:off x="385191" y="3501008"/>
          <a:ext cx="8229600" cy="2843276"/>
        </p:xfrm>
        <a:graphic>
          <a:graphicData uri="http://schemas.openxmlformats.org/drawingml/2006/table">
            <a:tbl>
              <a:tblPr>
                <a:noFill/>
                <a:tableStyleId>{89E15404-F2A1-4435-B2F8-C0B132DED746}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52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1.Kısa Sınav</a:t>
                      </a:r>
                      <a:endParaRPr sz="11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2.Kısa Sınav</a:t>
                      </a:r>
                      <a:endParaRPr sz="11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1.Kelime Sınavı</a:t>
                      </a:r>
                      <a:endParaRPr sz="11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2.Kelime Sınavı</a:t>
                      </a:r>
                      <a:endParaRPr sz="11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Ara Sınav</a:t>
                      </a:r>
                      <a:endParaRPr sz="11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Portfolyo</a:t>
                      </a:r>
                      <a:endParaRPr sz="11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Değerlendirme</a:t>
                      </a:r>
                      <a:endParaRPr sz="11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Asgari Başarı Puanı</a:t>
                      </a:r>
                      <a:endParaRPr sz="11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</a:tr>
              <a:tr h="252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Dönem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(Uzaktan eğitim)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%7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%15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%3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%25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%60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</a:tr>
              <a:tr h="252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Dönem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(Yüz yüze olması halinde)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%5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%5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%1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%1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%10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%3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%25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2100">
                <a:tc gridSpan="7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Yıl Sonu Sınavı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%50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%50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</a:tr>
              <a:tr h="252100">
                <a:tc gridSpan="7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TOPLAM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%100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%60</a:t>
                      </a:r>
                      <a:endParaRPr sz="1200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CC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31"/>
          <p:cNvGraphicFramePr/>
          <p:nvPr/>
        </p:nvGraphicFramePr>
        <p:xfrm>
          <a:off x="1187625" y="1196752"/>
          <a:ext cx="6840775" cy="5020965"/>
        </p:xfrm>
        <a:graphic>
          <a:graphicData uri="http://schemas.openxmlformats.org/drawingml/2006/table">
            <a:tbl>
              <a:tblPr firstRow="1" firstCol="1" bandRow="1">
                <a:noFill/>
                <a:tableStyleId>{A02D002C-62DA-4885-B02E-C44283D5908A}</a:tableStyleId>
              </a:tblPr>
              <a:tblGrid>
                <a:gridCol w="1656175"/>
                <a:gridCol w="2946425"/>
                <a:gridCol w="1228425"/>
                <a:gridCol w="1009750"/>
              </a:tblGrid>
              <a:tr h="50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/>
                        <a:t>Assessment Type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/>
                        <a:t>Content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/>
                        <a:t>Pts. (out of 100)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/>
                        <a:t>Percentage (%)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</a:tr>
              <a:tr h="25437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Quiz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Video presentation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10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</a:tr>
              <a:tr h="2543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Writing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93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Test section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70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43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Mid-term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Live Presentation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15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</a:tr>
              <a:tr h="2543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Writing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43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Test section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40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631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Online exercises &amp; tasks / </a:t>
                      </a:r>
                      <a:endParaRPr sz="140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Active in-class participation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877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Portfolio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5 assignments (taken from RW classes)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 anchor="ctr"/>
                </a:tc>
              </a:tr>
              <a:tr h="5087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3 assignments (taken from MC classes)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87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2 video (taken from MC classes)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00" marR="4770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/>
        </p:nvSpPr>
        <p:spPr>
          <a:xfrm>
            <a:off x="467544" y="1412776"/>
            <a:ext cx="7776864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a)Yarıyıl başarı notu; ara sınav notunun %40’ı, kısa sınavların ve dönem içi çalışmalarının (ödev, proje, sınıf içi katılım vb.) %60’ı katılarak,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b)Yıl içi başarı notu; birinci yarıyıl başarı notunun %50’si ve ikinci yarıyıl başarı notunun %50’si katılarak,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c)Yılsonu başarı notu; yıl içi başarı notunun %60’ı, yılsonu sınavının %40’ı katılarak hesaplanır.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/>
        </p:nvSpPr>
        <p:spPr>
          <a:xfrm>
            <a:off x="467544" y="1484784"/>
            <a:ext cx="777686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Noto Sans Symbols"/>
              <a:buChar char="⮚"/>
            </a:pPr>
            <a:r>
              <a:rPr lang="tr-TR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Öğrencilerin hazırlık programını başarıyla tamamlamış sayılabilmesi için yıl içi ve yılsonu başarı notlarının her birinin </a:t>
            </a:r>
            <a:r>
              <a:rPr lang="tr-TR" sz="3200" b="1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 üzerinden en az 60 olması gerekir</a:t>
            </a:r>
            <a:r>
              <a:rPr lang="tr-TR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/>
          <p:nvPr/>
        </p:nvSpPr>
        <p:spPr>
          <a:xfrm>
            <a:off x="611560" y="1484784"/>
            <a:ext cx="792088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Sınavlar, haftalık programlar, etkinlikler, ödevler ve diğer konulardaki duyurular ve güncel haberler için lütfen Yüksekokulumuzun internet sayfasını ve sosyal medya hesaplarını takip edin.</a:t>
            </a:r>
            <a:endParaRPr sz="2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https://fla.bartin.edu.tr/</a:t>
            </a:r>
            <a:endParaRPr sz="28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https://ydyo.bartin.edu.tr/</a:t>
            </a:r>
            <a:endParaRPr sz="28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https://twitter.com/bartinydyo</a:t>
            </a:r>
            <a:endParaRPr sz="28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2800" b="1" i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/>
          <p:nvPr/>
        </p:nvSpPr>
        <p:spPr>
          <a:xfrm>
            <a:off x="539552" y="1916832"/>
            <a:ext cx="7992888" cy="2181944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ÜNİVERSİTE HAKKINDA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tr-TR" sz="5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(ABOUT UNIVERSITY)</a:t>
            </a:r>
            <a:endParaRPr sz="54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683568" y="1484784"/>
            <a:ext cx="770485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Üniversitemiz yerleşkelerine ulaşım belediye otobüsleri ile sağlanmaktadır.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Şehir merkezinden Ağdacı yerleşkesine otobüsler ile 10-15 dakikada, Kutlubey yerleşkesine ise 20 dakikada ulaşmak mümkündür.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6"/>
          <p:cNvSpPr/>
          <p:nvPr/>
        </p:nvSpPr>
        <p:spPr>
          <a:xfrm>
            <a:off x="0" y="0"/>
            <a:ext cx="9144000" cy="987450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ULAŞIM </a:t>
            </a:r>
            <a:r>
              <a:rPr lang="tr-TR" sz="5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(TRANSPORT)</a:t>
            </a:r>
            <a:endParaRPr sz="54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/>
        </p:nvSpPr>
        <p:spPr>
          <a:xfrm>
            <a:off x="575556" y="2204864"/>
            <a:ext cx="799288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Üniversitemiz Ağdacı Kampüsünde öğrencilerimizin ihtiyaçlarına uygun bir kütüphanemiz bulunmaktadır. </a:t>
            </a: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Ayrıca Batı Karadeniz’in en büyük kütüphaneleri arasında yerini alacak olan Kutlubey Merkez Kütüphanemiz yakında hizmete girecektir.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0" y="0"/>
            <a:ext cx="9144000" cy="987450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KÜTÜPHANE </a:t>
            </a:r>
            <a:r>
              <a:rPr lang="tr-TR" sz="5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(LIBRARY)</a:t>
            </a:r>
            <a:endParaRPr sz="54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/>
        </p:nvSpPr>
        <p:spPr>
          <a:xfrm>
            <a:off x="683568" y="1412776"/>
            <a:ext cx="756084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Üniversitemizde 54 adet öğrenci kulübü bulunmaktadır. Ancak bu sayı her geçen dönem artmaktadır. </a:t>
            </a: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Öğrencilerimiz seçecekleri danışmanları ile farklı ilgi alanlarında yeni kulüpler kurabilmektedir.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ÖĞRENCİ KULÜPLERİ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(STUDENT CLUBS)</a:t>
            </a:r>
            <a:r>
              <a:rPr lang="tr-T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/>
          <p:nvPr/>
        </p:nvSpPr>
        <p:spPr>
          <a:xfrm>
            <a:off x="683568" y="1412776"/>
            <a:ext cx="756084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Üniversitemiz Mediko-Sosyal Merkezi’nde çalışan doktor, diş hekimi, diyetisyen ve psikolog tüm öğrencilerimize hizmet vermektedir.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9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SAĞLIK HİZMETİ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(MEDICAL SERVICE)</a:t>
            </a:r>
            <a:endParaRPr sz="3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539552" y="1228397"/>
            <a:ext cx="7920880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Üniversitemize hoşgeldiniz,</a:t>
            </a:r>
            <a:endParaRPr sz="2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Bartın Üniversitesi Yabancı Diller Yüksekokulu, sunduğu yüksek kalitedeki yabancı dil eğitimi ile öğrencilerine gelecekteki akademik çalışmalarında, kariyerlerinde ve sosyal yaşamlarında öne çıkmalarına yardımcı olacak gerekli bilgi ve becerileri sağlar.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/>
          <p:nvPr/>
        </p:nvSpPr>
        <p:spPr>
          <a:xfrm>
            <a:off x="755576" y="1268760"/>
            <a:ext cx="777686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Bartın Üniversitesi Rektörlük İletişim Merkezi (RİMER), yönetim ile üniversite mensupları arasındaki iletişim kanallarını sürekli açık tutmak ve Rektörlüğe müracaatların 24 saat gerçekleşmesini mümkün kılmak amacıyla kurulmuş bir sistemdir. 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RİMER ile şikâyet, talep, görüş ve öneriler web sitesi üzerinden oluşturulan panelden kolayca iletilebilir.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0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RİMER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467544" y="1628800"/>
            <a:ext cx="806489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Kurulduğu yıldan itibaren öğrencilerine yurtdışı eğitim imkânları sunan üniversitemizin 3 farklı kıtada bulunan 100’ü aşkın üniversite ile Erasmus ve Mevlana anlaşması bulunmaktadır.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 anlaşmalar sayesinde öğrencilerimiz, Avrupa Birliği Program ülkelerinde Erasmus hareketlilik projeleri ile her eğitim kademesi için 12 aya kadar eğitim alma veya staj görme imkânına da sahiptir.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YURT DIŞI İMKANLARI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(STUDENT MOBILITY FOR STUDIES)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/>
          <p:nvPr/>
        </p:nvSpPr>
        <p:spPr>
          <a:xfrm>
            <a:off x="539552" y="1628800"/>
            <a:ext cx="784887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Üniversitemizde her ay düzenlenen konferanslar, seminerler ve konuşmalara ücretsiz olarak katılabilirsiniz. Programları </a:t>
            </a:r>
            <a:r>
              <a:rPr lang="tr-TR" sz="2800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https://w3.bartin.edu.tr/</a:t>
            </a: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adresinden öğrenebilirsiniz.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Bartın Kültür Merkezi’nde düzenlenen tiyatro ve konser etkinliklerine katılabilirsiniz.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SOSYAL HAYAT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(SOCIAL FACILITIES)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/>
          <p:nvPr/>
        </p:nvSpPr>
        <p:spPr>
          <a:xfrm>
            <a:off x="467544" y="1700808"/>
            <a:ext cx="792088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Bartın Üniversitesi öğrencilerini güvenli ve huzurlu bir şehir beklemektedir.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Bunun yanı sıra Bartın ili ve çevresi tam bir doğa harikasıdır.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tr-T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Amasra, Kurucaşile, İnkumu gibi eşsiz alanlarda denize girebilirken aynı zamanda etrafımızı çevreleyen ormanlarda kaliteli zaman da geçirebilirsiniz.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/>
          <p:nvPr/>
        </p:nvSpPr>
        <p:spPr>
          <a:xfrm>
            <a:off x="0" y="162880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Noto Sans Symbols"/>
              <a:buChar char="⮚"/>
            </a:pPr>
            <a:r>
              <a:rPr lang="tr-TR" sz="3200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Telefon</a:t>
            </a:r>
            <a:r>
              <a:rPr lang="tr-TR" sz="32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0378 501 1000 / 2535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Noto Sans Symbols"/>
              <a:buChar char="⮚"/>
            </a:pPr>
            <a:r>
              <a:rPr lang="tr-TR" sz="3200" i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r>
              <a:rPr lang="tr-TR" sz="32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 ydyo@bartin.edu.tr</a:t>
            </a:r>
            <a:endParaRPr sz="32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İLETİŞİM BİLGİLERİ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(CONTACTS)</a:t>
            </a:r>
            <a:endParaRPr sz="32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/>
          <p:nvPr/>
        </p:nvSpPr>
        <p:spPr>
          <a:xfrm>
            <a:off x="755576" y="1628800"/>
            <a:ext cx="792088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2020-2021 </a:t>
            </a:r>
            <a:br>
              <a:rPr lang="tr-TR" sz="4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4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EĞİTİM-ÖĞRETİM YILINDA HEPİNİZE BAŞARILAR DİLERİZ…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</a:t>
            </a:r>
            <a:r>
              <a:rPr lang="tr-TR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YABANCI DİLLER YÜKSEKOKULU</a:t>
            </a:r>
            <a:endParaRPr sz="1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539552" y="2348880"/>
            <a:ext cx="7992888" cy="1086964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HAKKIMIZDA</a:t>
            </a:r>
            <a:endParaRPr sz="6000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467544" y="1124745"/>
            <a:ext cx="820891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Bartın Üniversitesi, 2009-2010 akademik yılı itibarıyla, İsteğe Bağlı Hazırlık Programı kapsamında, yabancı dil öğrenmek isteyen lisans ve ön-lisans öğrencilerine İngilizce dersleri vermektedir. </a:t>
            </a: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2019-2020 akademik yılında, İngilizce Öğretmenliği ve Çeviribilim bölümlerinin açılması ile birlikte, Zorunlu Hazırlık Programı kapsamında da dersler verilmeye başlanmıştır. </a:t>
            </a: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>
            <a:off x="539552" y="1052736"/>
            <a:ext cx="7920880" cy="57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Misyonumuz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Öğrencilerimize yüksek kalitede ve yenilikçi bir İngilizce eğitimi sunmak;</a:t>
            </a:r>
            <a:endParaRPr/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Öğrencilerimizin, okuma, yazma, dinleme ve konuşma becerileri bakımından İngilizceyi bir iletişim aracı olarak kullanan yaratıcı, dinamik ve etkili bireyler olmalarına yardımcı olmak</a:t>
            </a:r>
            <a:endParaRPr/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Öğrencilerimize yaşam boyu öğrenme becerileri kazandırmak;</a:t>
            </a: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lang="tr-TR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Öğrencilerimizin otonom (özerk) olmalarına katkı sağlamak.</a:t>
            </a:r>
            <a:endParaRPr sz="24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/>
        </p:nvSpPr>
        <p:spPr>
          <a:xfrm>
            <a:off x="571993" y="4005064"/>
            <a:ext cx="792088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Noto Sans Symbols"/>
              <a:buChar char="⮚"/>
            </a:pPr>
            <a:r>
              <a:rPr lang="tr-TR" sz="32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14 Haziran 2018 tarihinde Yüksekokulumuz kurumsallaşma sürecini tamamlamıştır. </a:t>
            </a:r>
            <a:endParaRPr sz="32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692696"/>
            <a:ext cx="8705843" cy="3529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9" descr="yer, iç mekan, tavan, tablo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ış">
  <a:themeElements>
    <a:clrScheme name="Akış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1489</Words>
  <Application>Microsoft Office PowerPoint</Application>
  <PresentationFormat>Ekran Gösterisi (4:3)</PresentationFormat>
  <Paragraphs>337</Paragraphs>
  <Slides>45</Slides>
  <Notes>45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2" baseType="lpstr">
      <vt:lpstr>Arial</vt:lpstr>
      <vt:lpstr>Arimo</vt:lpstr>
      <vt:lpstr>Constantia</vt:lpstr>
      <vt:lpstr>Noto Sans Symbols</vt:lpstr>
      <vt:lpstr>Times New Roman</vt:lpstr>
      <vt:lpstr>Calibri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My Soulmate</dc:creator>
  <cp:lastModifiedBy>User</cp:lastModifiedBy>
  <cp:revision>2</cp:revision>
  <dcterms:created xsi:type="dcterms:W3CDTF">2018-09-23T12:26:22Z</dcterms:created>
  <dcterms:modified xsi:type="dcterms:W3CDTF">2020-10-12T11:38:44Z</dcterms:modified>
</cp:coreProperties>
</file>