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67"/>
  </p:notesMasterIdLst>
  <p:sldIdLst>
    <p:sldId id="256" r:id="rId3"/>
    <p:sldId id="312" r:id="rId4"/>
    <p:sldId id="320" r:id="rId5"/>
    <p:sldId id="325" r:id="rId6"/>
    <p:sldId id="326" r:id="rId7"/>
    <p:sldId id="321" r:id="rId8"/>
    <p:sldId id="257" r:id="rId9"/>
    <p:sldId id="327" r:id="rId10"/>
    <p:sldId id="268" r:id="rId11"/>
    <p:sldId id="270" r:id="rId12"/>
    <p:sldId id="311" r:id="rId13"/>
    <p:sldId id="328" r:id="rId14"/>
    <p:sldId id="266" r:id="rId15"/>
    <p:sldId id="267" r:id="rId16"/>
    <p:sldId id="334" r:id="rId17"/>
    <p:sldId id="332" r:id="rId18"/>
    <p:sldId id="258" r:id="rId19"/>
    <p:sldId id="259" r:id="rId20"/>
    <p:sldId id="260" r:id="rId21"/>
    <p:sldId id="261" r:id="rId22"/>
    <p:sldId id="336" r:id="rId23"/>
    <p:sldId id="262" r:id="rId24"/>
    <p:sldId id="313" r:id="rId25"/>
    <p:sldId id="316" r:id="rId26"/>
    <p:sldId id="331" r:id="rId27"/>
    <p:sldId id="315" r:id="rId28"/>
    <p:sldId id="318" r:id="rId29"/>
    <p:sldId id="335" r:id="rId30"/>
    <p:sldId id="323" r:id="rId31"/>
    <p:sldId id="269" r:id="rId32"/>
    <p:sldId id="333" r:id="rId33"/>
    <p:sldId id="265" r:id="rId34"/>
    <p:sldId id="319" r:id="rId35"/>
    <p:sldId id="271" r:id="rId36"/>
    <p:sldId id="272" r:id="rId37"/>
    <p:sldId id="275" r:id="rId38"/>
    <p:sldId id="276" r:id="rId39"/>
    <p:sldId id="277" r:id="rId40"/>
    <p:sldId id="273" r:id="rId41"/>
    <p:sldId id="278" r:id="rId42"/>
    <p:sldId id="279" r:id="rId43"/>
    <p:sldId id="280" r:id="rId44"/>
    <p:sldId id="322" r:id="rId45"/>
    <p:sldId id="281" r:id="rId46"/>
    <p:sldId id="294"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324" r:id="rId60"/>
    <p:sldId id="340" r:id="rId61"/>
    <p:sldId id="337" r:id="rId62"/>
    <p:sldId id="338" r:id="rId63"/>
    <p:sldId id="339" r:id="rId64"/>
    <p:sldId id="309" r:id="rId65"/>
    <p:sldId id="310"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CFF85-3C3F-4CE6-B369-57BDFB0DE1B9}" type="datetimeFigureOut">
              <a:rPr lang="tr-TR" smtClean="0"/>
              <a:t>24.09.2024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F5B3-D075-434C-BD63-D275AB8042CF}" type="slidenum">
              <a:rPr lang="tr-TR" smtClean="0"/>
              <a:t>‹#›</a:t>
            </a:fld>
            <a:endParaRPr lang="tr-TR"/>
          </a:p>
        </p:txBody>
      </p:sp>
    </p:spTree>
    <p:extLst>
      <p:ext uri="{BB962C8B-B14F-4D97-AF65-F5344CB8AC3E}">
        <p14:creationId xmlns:p14="http://schemas.microsoft.com/office/powerpoint/2010/main" val="185719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307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EC54814F-3886-4EF9-9676-A2268F65B029}" type="slidenum">
              <a:rPr lang="tr-TR" altLang="tr-TR" smtClean="0">
                <a:latin typeface="Arial" charset="0"/>
              </a:rPr>
              <a:pPr/>
              <a:t>46</a:t>
            </a:fld>
            <a:endParaRPr lang="tr-TR" altLang="tr-TR" smtClean="0">
              <a:latin typeface="Arial" charset="0"/>
            </a:endParaRPr>
          </a:p>
        </p:txBody>
      </p:sp>
    </p:spTree>
    <p:extLst>
      <p:ext uri="{BB962C8B-B14F-4D97-AF65-F5344CB8AC3E}">
        <p14:creationId xmlns:p14="http://schemas.microsoft.com/office/powerpoint/2010/main" val="8958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317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703E6E8-D31A-4751-89E7-960DB48BFF10}" type="slidenum">
              <a:rPr lang="tr-TR" altLang="tr-TR" smtClean="0">
                <a:latin typeface="Arial" charset="0"/>
              </a:rPr>
              <a:pPr/>
              <a:t>47</a:t>
            </a:fld>
            <a:endParaRPr lang="tr-TR" altLang="tr-TR" smtClean="0">
              <a:latin typeface="Arial" charset="0"/>
            </a:endParaRPr>
          </a:p>
        </p:txBody>
      </p:sp>
    </p:spTree>
    <p:extLst>
      <p:ext uri="{BB962C8B-B14F-4D97-AF65-F5344CB8AC3E}">
        <p14:creationId xmlns:p14="http://schemas.microsoft.com/office/powerpoint/2010/main" val="114463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1B1429EC-B98F-474A-A636-3FAFC83F462E}" type="slidenum">
              <a:rPr lang="tr-TR" smtClean="0"/>
              <a:pPr>
                <a:defRPr/>
              </a:pPr>
              <a:t>51</a:t>
            </a:fld>
            <a:endParaRPr lang="tr-TR"/>
          </a:p>
        </p:txBody>
      </p:sp>
    </p:spTree>
    <p:extLst>
      <p:ext uri="{BB962C8B-B14F-4D97-AF65-F5344CB8AC3E}">
        <p14:creationId xmlns:p14="http://schemas.microsoft.com/office/powerpoint/2010/main" val="11039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235987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27437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17F097-65CD-41C7-9D57-8726F160E4D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74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175414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17F097-65CD-41C7-9D57-8726F160E4D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136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304654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305902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17971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27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62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30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4194994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70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347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8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14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381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4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55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7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807458-00F8-4815-BA33-642F6B8CC692}" type="datetimeFigureOut">
              <a:rPr lang="tr-TR" smtClean="0"/>
              <a:t>24.09.2024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143164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32853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807458-00F8-4815-BA33-642F6B8CC692}" type="datetimeFigureOut">
              <a:rPr lang="tr-TR" smtClean="0"/>
              <a:t>24.09.2024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29154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807458-00F8-4815-BA33-642F6B8CC692}" type="datetimeFigureOut">
              <a:rPr lang="tr-TR" smtClean="0"/>
              <a:t>24.09.2024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172601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07458-00F8-4815-BA33-642F6B8CC692}" type="datetimeFigureOut">
              <a:rPr lang="tr-TR" smtClean="0"/>
              <a:t>24.09.2024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187836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307275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807458-00F8-4815-BA33-642F6B8CC692}" type="datetimeFigureOut">
              <a:rPr lang="tr-TR" smtClean="0"/>
              <a:t>24.09.2024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17F097-65CD-41C7-9D57-8726F160E4D5}" type="slidenum">
              <a:rPr lang="tr-TR" smtClean="0"/>
              <a:t>‹#›</a:t>
            </a:fld>
            <a:endParaRPr lang="tr-TR"/>
          </a:p>
        </p:txBody>
      </p:sp>
    </p:spTree>
    <p:extLst>
      <p:ext uri="{BB962C8B-B14F-4D97-AF65-F5344CB8AC3E}">
        <p14:creationId xmlns:p14="http://schemas.microsoft.com/office/powerpoint/2010/main" val="403269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807458-00F8-4815-BA33-642F6B8CC692}" type="datetimeFigureOut">
              <a:rPr lang="tr-TR" smtClean="0"/>
              <a:t>24.09.2024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17F097-65CD-41C7-9D57-8726F160E4D5}" type="slidenum">
              <a:rPr lang="tr-TR" smtClean="0"/>
              <a:t>‹#›</a:t>
            </a:fld>
            <a:endParaRPr lang="tr-TR"/>
          </a:p>
        </p:txBody>
      </p:sp>
    </p:spTree>
    <p:extLst>
      <p:ext uri="{BB962C8B-B14F-4D97-AF65-F5344CB8AC3E}">
        <p14:creationId xmlns:p14="http://schemas.microsoft.com/office/powerpoint/2010/main" val="40931434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FAA51D-81FC-4A60-BAF1-A9323613279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578E06-2E1D-475E-BB04-07AB0A76636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177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aaltay@bartin.edu.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debiyat.bartin.edu.t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arih.bartin.edu.t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zem.bartin.edu.tr/"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kms.kaysis.gov.tr/Home/Goster/40462"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file/d/0B9e7dUBOXf_Vald0N3JQNlJUYUE/view" TargetMode="External"/><Relationship Id="rId2" Type="http://schemas.openxmlformats.org/officeDocument/2006/relationships/hyperlink" Target="http://dergipark.gov.tr/buef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mevlana.bartin.edu.t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r.bartin.edu.tr/" TargetMode="External"/><Relationship Id="rId2" Type="http://schemas.openxmlformats.org/officeDocument/2006/relationships/hyperlink" Target="http://erasmus.bartin.edu.tr/"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mailto:ulik@bartin.edu.tr"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53258" y="1680882"/>
            <a:ext cx="8915399" cy="2326341"/>
          </a:xfrm>
        </p:spPr>
        <p:txBody>
          <a:bodyPr>
            <a:normAutofit fontScale="90000"/>
          </a:bodyPr>
          <a:lstStyle/>
          <a:p>
            <a:pPr algn="ctr"/>
            <a:r>
              <a:rPr lang="tr-TR" b="1" dirty="0" smtClean="0">
                <a:solidFill>
                  <a:schemeClr val="accent1"/>
                </a:solidFill>
              </a:rPr>
              <a:t>BARTIN ÜNİVERSİTESİ EDEBİYAT FAKÜLTESİ        TARİH BÖLÜMÜ TANIŞMA VE BİLGİLENDİRME TOPLANTISI</a:t>
            </a:r>
            <a:endParaRPr lang="tr-TR" b="1" dirty="0">
              <a:solidFill>
                <a:schemeClr val="accent1"/>
              </a:solidFill>
            </a:endParaRPr>
          </a:p>
        </p:txBody>
      </p:sp>
      <p:sp>
        <p:nvSpPr>
          <p:cNvPr id="3" name="Alt Başlık 2"/>
          <p:cNvSpPr>
            <a:spLocks noGrp="1"/>
          </p:cNvSpPr>
          <p:nvPr>
            <p:ph type="subTitle" idx="1"/>
          </p:nvPr>
        </p:nvSpPr>
        <p:spPr>
          <a:xfrm>
            <a:off x="5938002" y="4500977"/>
            <a:ext cx="8915399" cy="2786975"/>
          </a:xfrm>
        </p:spPr>
        <p:txBody>
          <a:bodyPr>
            <a:normAutofit/>
          </a:bodyPr>
          <a:lstStyle/>
          <a:p>
            <a:r>
              <a:rPr lang="tr-TR" sz="3200" b="1" dirty="0" smtClean="0"/>
              <a:t>BÖLÜMÜMÜZE HOŞGELDİNİZ…</a:t>
            </a:r>
            <a:endParaRPr lang="tr-TR" sz="32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488" y="368490"/>
            <a:ext cx="1878251" cy="1878251"/>
          </a:xfrm>
          <a:prstGeom prst="rect">
            <a:avLst/>
          </a:prstGeom>
        </p:spPr>
      </p:pic>
    </p:spTree>
    <p:extLst>
      <p:ext uri="{BB962C8B-B14F-4D97-AF65-F5344CB8AC3E}">
        <p14:creationId xmlns:p14="http://schemas.microsoft.com/office/powerpoint/2010/main" val="3338628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3"/>
          <p:cNvSpPr>
            <a:spLocks noGrp="1"/>
          </p:cNvSpPr>
          <p:nvPr>
            <p:ph type="title"/>
          </p:nvPr>
        </p:nvSpPr>
        <p:spPr>
          <a:xfrm>
            <a:off x="1701800" y="457199"/>
            <a:ext cx="10185399" cy="1187449"/>
          </a:xfrm>
        </p:spPr>
        <p:txBody>
          <a:bodyPr>
            <a:normAutofit/>
          </a:bodyPr>
          <a:lstStyle/>
          <a:p>
            <a:r>
              <a:rPr lang="tr-TR" sz="4000" b="1" dirty="0" smtClean="0">
                <a:solidFill>
                  <a:schemeClr val="accent1">
                    <a:lumMod val="60000"/>
                    <a:lumOff val="40000"/>
                  </a:schemeClr>
                </a:solidFill>
              </a:rPr>
              <a:t>        DEKAN YARDIMCILARI</a:t>
            </a:r>
            <a:endParaRPr lang="tr-TR" sz="4000" b="1" dirty="0">
              <a:solidFill>
                <a:schemeClr val="accent1">
                  <a:lumMod val="60000"/>
                  <a:lumOff val="4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672" y="1470854"/>
            <a:ext cx="2705478" cy="4752146"/>
          </a:xfrm>
          <a:prstGeom prst="rect">
            <a:avLst/>
          </a:prstGeom>
        </p:spPr>
      </p:pic>
      <p:sp>
        <p:nvSpPr>
          <p:cNvPr id="3" name="Rectangle 1"/>
          <p:cNvSpPr>
            <a:spLocks noChangeArrowheads="1"/>
          </p:cNvSpPr>
          <p:nvPr/>
        </p:nvSpPr>
        <p:spPr bwMode="auto">
          <a:xfrm>
            <a:off x="6418971" y="1730071"/>
            <a:ext cx="312906"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Arial" panose="020B0604020202020204" pitchFamily="34" charset="0"/>
              </a:rPr>
              <a:t>  </a:t>
            </a:r>
            <a:r>
              <a:rPr kumimoji="0" lang="tr-TR" altLang="tr-TR" sz="24000" b="0" i="0" u="none" strike="noStrike" cap="none" normalizeH="0" baseline="0" dirty="0" smtClean="0">
                <a:ln>
                  <a:noFill/>
                </a:ln>
                <a:solidFill>
                  <a:schemeClr val="tx1"/>
                </a:solidFill>
                <a:effectLst/>
                <a:latin typeface="Arial" panose="020B0604020202020204" pitchFamily="34" charset="0"/>
              </a:rPr>
              <a:t/>
            </a:r>
            <a:br>
              <a:rPr kumimoji="0" lang="tr-TR" altLang="tr-TR" sz="24000" b="0" i="0" u="none" strike="noStrike" cap="none" normalizeH="0" baseline="0" dirty="0" smtClean="0">
                <a:ln>
                  <a:noFill/>
                </a:ln>
                <a:solidFill>
                  <a:schemeClr val="tx1"/>
                </a:solidFill>
                <a:effectLst/>
                <a:latin typeface="Arial" panose="020B0604020202020204" pitchFamily="34" charset="0"/>
              </a:rPr>
            </a:br>
            <a:r>
              <a:rPr kumimoji="0" lang="tr-TR" altLang="tr-TR" sz="900" b="1" i="0" u="none" strike="noStrike" cap="none" normalizeH="0" baseline="0" dirty="0" smtClean="0">
                <a:ln>
                  <a:noFill/>
                </a:ln>
                <a:solidFill>
                  <a:srgbClr val="212121"/>
                </a:solidFill>
                <a:effectLst/>
                <a:latin typeface="SSS"/>
              </a:rPr>
              <a:t/>
            </a:r>
            <a:br>
              <a:rPr kumimoji="0" lang="tr-TR" altLang="tr-TR" sz="900" b="1" i="0" u="none" strike="noStrike" cap="none" normalizeH="0" baseline="0" dirty="0" smtClean="0">
                <a:ln>
                  <a:noFill/>
                </a:ln>
                <a:solidFill>
                  <a:srgbClr val="212121"/>
                </a:solidFill>
                <a:effectLst/>
                <a:latin typeface="SSS"/>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cdn.bartin.edu.tr/edebiyat/820b3a27-28db-4b23-aa94-efc0a3570795/whatsappimage20240122at15.54.0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4" y="1730071"/>
            <a:ext cx="2571750" cy="3390569"/>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9303627" y="2967644"/>
            <a:ext cx="2783078" cy="830997"/>
          </a:xfrm>
          <a:prstGeom prst="rect">
            <a:avLst/>
          </a:prstGeom>
        </p:spPr>
        <p:txBody>
          <a:bodyPr wrap="square">
            <a:spAutoFit/>
          </a:bodyPr>
          <a:lstStyle/>
          <a:p>
            <a:r>
              <a:rPr lang="tr-TR" altLang="tr-TR" sz="1200" b="1" dirty="0">
                <a:solidFill>
                  <a:srgbClr val="212121"/>
                </a:solidFill>
                <a:latin typeface="SSS"/>
              </a:rPr>
              <a:t>Doç. Dr. Haluk ÖNER</a:t>
            </a:r>
            <a:r>
              <a:rPr lang="tr-TR" altLang="tr-TR" sz="1200" dirty="0"/>
              <a:t/>
            </a:r>
            <a:br>
              <a:rPr lang="tr-TR" altLang="tr-TR" sz="1200" dirty="0"/>
            </a:br>
            <a:r>
              <a:rPr lang="tr-TR" altLang="tr-TR" sz="1200" dirty="0">
                <a:solidFill>
                  <a:srgbClr val="212121"/>
                </a:solidFill>
                <a:latin typeface="SSS"/>
              </a:rPr>
              <a:t> Edebiyat Fakültesi Dekan Yardımcısı</a:t>
            </a:r>
            <a:r>
              <a:rPr lang="tr-TR" altLang="tr-TR" sz="1200" dirty="0"/>
              <a:t/>
            </a:r>
            <a:br>
              <a:rPr lang="tr-TR" altLang="tr-TR" sz="1200" dirty="0"/>
            </a:br>
            <a:r>
              <a:rPr lang="tr-TR" altLang="tr-TR" sz="1200" dirty="0">
                <a:solidFill>
                  <a:srgbClr val="212121"/>
                </a:solidFill>
                <a:latin typeface="SSS"/>
              </a:rPr>
              <a:t>0378 501 1000/ Dâhili No: 5691</a:t>
            </a:r>
            <a:r>
              <a:rPr lang="tr-TR" altLang="tr-TR" sz="1200" dirty="0"/>
              <a:t/>
            </a:r>
            <a:br>
              <a:rPr lang="tr-TR" altLang="tr-TR" sz="1200" dirty="0"/>
            </a:br>
            <a:r>
              <a:rPr lang="tr-TR" altLang="tr-TR" sz="1200" dirty="0">
                <a:solidFill>
                  <a:srgbClr val="2196F3"/>
                </a:solidFill>
                <a:latin typeface="SSS"/>
                <a:hlinkClick r:id="rId4"/>
              </a:rPr>
              <a:t>honer@bartin.edu.tr</a:t>
            </a:r>
            <a:r>
              <a:rPr lang="tr-TR" altLang="tr-TR" sz="1200" dirty="0"/>
              <a:t> </a:t>
            </a:r>
            <a:endParaRPr lang="tr-TR" sz="1200" dirty="0"/>
          </a:p>
        </p:txBody>
      </p:sp>
    </p:spTree>
    <p:extLst>
      <p:ext uri="{BB962C8B-B14F-4D97-AF65-F5344CB8AC3E}">
        <p14:creationId xmlns:p14="http://schemas.microsoft.com/office/powerpoint/2010/main" val="225183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Ö</a:t>
            </a:r>
            <a:r>
              <a:rPr lang="tr-TR" b="1" dirty="0" smtClean="0">
                <a:solidFill>
                  <a:schemeClr val="accent1"/>
                </a:solidFill>
              </a:rPr>
              <a:t>ğrenci işleri birimi </a:t>
            </a:r>
            <a:endParaRPr lang="tr-TR" b="1" dirty="0">
              <a:solidFill>
                <a:schemeClr val="accent1"/>
              </a:solidFill>
            </a:endParaRPr>
          </a:p>
        </p:txBody>
      </p:sp>
      <p:sp>
        <p:nvSpPr>
          <p:cNvPr id="3" name="İçerik Yer Tutucusu 2"/>
          <p:cNvSpPr>
            <a:spLocks noGrp="1"/>
          </p:cNvSpPr>
          <p:nvPr>
            <p:ph idx="1"/>
          </p:nvPr>
        </p:nvSpPr>
        <p:spPr>
          <a:xfrm>
            <a:off x="1571781" y="1412383"/>
            <a:ext cx="8915400" cy="3777622"/>
          </a:xfrm>
        </p:spPr>
        <p:txBody>
          <a:bodyPr/>
          <a:lstStyle/>
          <a:p>
            <a:r>
              <a:rPr lang="tr-TR" b="1" dirty="0" smtClean="0"/>
              <a:t>Transkript ve öğrenci belgelerinizi </a:t>
            </a:r>
            <a:r>
              <a:rPr lang="tr-TR" b="1" dirty="0" smtClean="0">
                <a:solidFill>
                  <a:schemeClr val="accent1"/>
                </a:solidFill>
              </a:rPr>
              <a:t>ubys.bartın.edu.tr </a:t>
            </a:r>
            <a:r>
              <a:rPr lang="tr-TR" b="1" dirty="0" smtClean="0"/>
              <a:t>adresinden talep edebilirsiniz.</a:t>
            </a:r>
          </a:p>
          <a:p>
            <a:r>
              <a:rPr lang="tr-TR" b="1" dirty="0" smtClean="0"/>
              <a:t>Diğer sorunlarınızda 1. kat öğrenci işleri biriminden yardım alabilirsiniz.  </a:t>
            </a:r>
            <a:endParaRPr lang="tr-TR" b="1" dirty="0"/>
          </a:p>
        </p:txBody>
      </p:sp>
      <p:pic>
        <p:nvPicPr>
          <p:cNvPr id="4" name="Resim 3"/>
          <p:cNvPicPr>
            <a:picLocks noChangeAspect="1"/>
          </p:cNvPicPr>
          <p:nvPr/>
        </p:nvPicPr>
        <p:blipFill>
          <a:blip r:embed="rId2"/>
          <a:stretch>
            <a:fillRect/>
          </a:stretch>
        </p:blipFill>
        <p:spPr>
          <a:xfrm>
            <a:off x="1860997" y="2693273"/>
            <a:ext cx="2659487" cy="3989231"/>
          </a:xfrm>
          <a:prstGeom prst="rect">
            <a:avLst/>
          </a:prstGeom>
        </p:spPr>
      </p:pic>
      <p:pic>
        <p:nvPicPr>
          <p:cNvPr id="5" name="Resim 4"/>
          <p:cNvPicPr>
            <a:picLocks noChangeAspect="1"/>
          </p:cNvPicPr>
          <p:nvPr/>
        </p:nvPicPr>
        <p:blipFill>
          <a:blip r:embed="rId3"/>
          <a:stretch>
            <a:fillRect/>
          </a:stretch>
        </p:blipFill>
        <p:spPr>
          <a:xfrm>
            <a:off x="4780713" y="2693273"/>
            <a:ext cx="6506411" cy="2668436"/>
          </a:xfrm>
          <a:prstGeom prst="rect">
            <a:avLst/>
          </a:prstGeom>
        </p:spPr>
      </p:pic>
    </p:spTree>
    <p:extLst>
      <p:ext uri="{BB962C8B-B14F-4D97-AF65-F5344CB8AC3E}">
        <p14:creationId xmlns:p14="http://schemas.microsoft.com/office/powerpoint/2010/main" val="1855298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EDEBİYAT FAKÜLTESİ</a:t>
            </a:r>
            <a:endParaRPr lang="tr-TR" b="1" dirty="0"/>
          </a:p>
        </p:txBody>
      </p:sp>
      <p:sp>
        <p:nvSpPr>
          <p:cNvPr id="3" name="Metin kutusu 2"/>
          <p:cNvSpPr txBox="1"/>
          <p:nvPr/>
        </p:nvSpPr>
        <p:spPr>
          <a:xfrm>
            <a:off x="2892829" y="2385753"/>
            <a:ext cx="7689272" cy="313932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Dil</a:t>
            </a:r>
            <a:r>
              <a:rPr lang="tr-TR" dirty="0"/>
              <a:t>, edebiyat, felsefe, psikoloji, arkeoloji, tarih ve toplum bilimleri alanlarında verdiği eğitimle varlığı, insanı, kültür ve medeniyetleri, ulusal ve evrensel değerleri öğretirken öğrencilerinin düşünme ve problem çözme becerilerini geliştiren nitelikli bir eğitim sunmaktadır</a:t>
            </a:r>
            <a:r>
              <a:rPr lang="tr-TR" dirty="0" smtClean="0"/>
              <a:t>.</a:t>
            </a:r>
          </a:p>
          <a:p>
            <a:pPr marL="285750" indent="-285750">
              <a:buFont typeface="Arial" panose="020B0604020202020204" pitchFamily="34" charset="0"/>
              <a:buChar char="•"/>
            </a:pPr>
            <a:r>
              <a:rPr lang="tr-TR" dirty="0" err="1"/>
              <a:t>Disiplinlerarası</a:t>
            </a:r>
            <a:r>
              <a:rPr lang="tr-TR" dirty="0"/>
              <a:t> ve çok yönlü bakış eğitim programlarımızın temel felsefesidir.</a:t>
            </a:r>
            <a:r>
              <a:rPr lang="tr-TR" dirty="0" smtClean="0"/>
              <a:t> </a:t>
            </a:r>
          </a:p>
          <a:p>
            <a:pPr marL="285750" indent="-285750">
              <a:buFont typeface="Arial" panose="020B0604020202020204" pitchFamily="34" charset="0"/>
              <a:buChar char="•"/>
            </a:pPr>
            <a:r>
              <a:rPr lang="tr-TR" dirty="0" smtClean="0"/>
              <a:t>Fakültemiz hakkında detaylı bilgilere </a:t>
            </a:r>
            <a:r>
              <a:rPr lang="tr-TR" dirty="0"/>
              <a:t>ve duyurulara </a:t>
            </a:r>
            <a:r>
              <a:rPr lang="tr-TR" dirty="0">
                <a:hlinkClick r:id="rId2"/>
              </a:rPr>
              <a:t>https://edebiyat.bartin.edu.tr</a:t>
            </a:r>
            <a:r>
              <a:rPr lang="tr-TR" dirty="0" smtClean="0">
                <a:hlinkClick r:id="rId2"/>
              </a:rPr>
              <a:t>/</a:t>
            </a:r>
            <a:r>
              <a:rPr lang="tr-TR" dirty="0" smtClean="0"/>
              <a:t> adresinden ulaşabilirsiniz.</a:t>
            </a:r>
          </a:p>
          <a:p>
            <a:pPr marL="285750" indent="-285750">
              <a:buFont typeface="Arial" panose="020B0604020202020204" pitchFamily="34" charset="0"/>
              <a:buChar char="•"/>
            </a:pPr>
            <a:r>
              <a:rPr lang="tr-TR" dirty="0" smtClean="0"/>
              <a:t>Aramızdaki iletişim artmasını istediğimiz için görüşlerinizi </a:t>
            </a:r>
            <a:r>
              <a:rPr lang="tr-TR" b="1" dirty="0" smtClean="0"/>
              <a:t>BİZE ULAŞIN </a:t>
            </a:r>
            <a:r>
              <a:rPr lang="tr-TR" dirty="0" smtClean="0"/>
              <a:t>sekmesinden iletebilirsiniz.</a:t>
            </a:r>
            <a:endParaRPr lang="tr-TR" dirty="0"/>
          </a:p>
        </p:txBody>
      </p:sp>
    </p:spTree>
    <p:extLst>
      <p:ext uri="{BB962C8B-B14F-4D97-AF65-F5344CB8AC3E}">
        <p14:creationId xmlns:p14="http://schemas.microsoft.com/office/powerpoint/2010/main" val="10225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5725" y="154210"/>
            <a:ext cx="8911687" cy="1280890"/>
          </a:xfrm>
        </p:spPr>
        <p:txBody>
          <a:bodyPr/>
          <a:lstStyle/>
          <a:p>
            <a:r>
              <a:rPr lang="tr-TR" b="1" dirty="0">
                <a:solidFill>
                  <a:schemeClr val="accent1">
                    <a:lumMod val="75000"/>
                  </a:schemeClr>
                </a:solidFill>
              </a:rPr>
              <a:t>BÖLÜMÜMÜZÜ TANIYALIM</a:t>
            </a:r>
            <a:endParaRPr lang="tr-TR" dirty="0"/>
          </a:p>
        </p:txBody>
      </p:sp>
      <p:sp>
        <p:nvSpPr>
          <p:cNvPr id="5" name="Rectangle 2"/>
          <p:cNvSpPr>
            <a:spLocks noGrp="1" noChangeArrowheads="1"/>
          </p:cNvSpPr>
          <p:nvPr>
            <p:ph idx="1"/>
          </p:nvPr>
        </p:nvSpPr>
        <p:spPr bwMode="auto">
          <a:xfrm>
            <a:off x="673100" y="1384920"/>
            <a:ext cx="11074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algn="just" defTabSz="914400">
              <a:buClrTx/>
              <a:buNone/>
            </a:pPr>
            <a:r>
              <a:rPr lang="tr-TR" altLang="tr-TR" sz="2800" b="1" dirty="0"/>
              <a:t>Tarih Bölümümüz, 26 Ocak 2011 tarihinde Bartın Üniversitesi Edebiyat Fakültesi bünyesinde kurulmuş olup, 2012 - 2013 Eğitim ve Öğretim yılı itibari ile eğitim-öğretim faaliyetlerine başlamıştır. Tarih Bölümümüze bağlı 7 Ana bilim Dalı bulunmaktadır. </a:t>
            </a:r>
          </a:p>
          <a:p>
            <a:pPr marL="0" lvl="0" algn="just" defTabSz="914400">
              <a:buClrTx/>
              <a:buNone/>
            </a:pPr>
            <a:r>
              <a:rPr lang="tr-TR" altLang="tr-TR" sz="2800" b="1" dirty="0"/>
              <a:t>* Eski Çağ Tarihi</a:t>
            </a:r>
          </a:p>
          <a:p>
            <a:pPr marL="0" lvl="0" algn="just" defTabSz="914400">
              <a:buClrTx/>
              <a:buNone/>
            </a:pPr>
            <a:r>
              <a:rPr lang="tr-TR" altLang="tr-TR" sz="2800" b="1" dirty="0"/>
              <a:t>*Orta Çağ Tarihi</a:t>
            </a:r>
          </a:p>
          <a:p>
            <a:pPr marL="0" lvl="0" algn="just" defTabSz="914400">
              <a:buClrTx/>
              <a:buNone/>
            </a:pPr>
            <a:r>
              <a:rPr lang="tr-TR" altLang="tr-TR" sz="2800" b="1" dirty="0"/>
              <a:t>*Yeni Çağ Tarihi</a:t>
            </a:r>
          </a:p>
          <a:p>
            <a:pPr marL="0" lvl="0" algn="just" defTabSz="914400">
              <a:buClrTx/>
              <a:buNone/>
            </a:pPr>
            <a:r>
              <a:rPr lang="tr-TR" altLang="tr-TR" sz="2800" b="1" dirty="0"/>
              <a:t>*Yakın Çağ Tarihi</a:t>
            </a:r>
          </a:p>
          <a:p>
            <a:pPr marL="0" lvl="0" algn="just" defTabSz="914400">
              <a:buClrTx/>
              <a:buNone/>
            </a:pPr>
            <a:r>
              <a:rPr lang="tr-TR" altLang="tr-TR" sz="2800" b="1" dirty="0"/>
              <a:t>*Osmanlı Müesseseleri ve Medeniyeti Tarihi</a:t>
            </a:r>
          </a:p>
          <a:p>
            <a:pPr marL="0" lvl="0" algn="just" defTabSz="914400">
              <a:buClrTx/>
              <a:buNone/>
            </a:pPr>
            <a:r>
              <a:rPr lang="tr-TR" altLang="tr-TR" sz="2800" b="1" dirty="0"/>
              <a:t>*Türkiye Cumhuriyeti Tarihi</a:t>
            </a:r>
          </a:p>
          <a:p>
            <a:pPr marL="0" lvl="0" algn="just" defTabSz="914400">
              <a:buClrTx/>
              <a:buNone/>
            </a:pPr>
            <a:r>
              <a:rPr lang="tr-TR" altLang="tr-TR" sz="2800" b="1" dirty="0"/>
              <a:t>*Genel Türk Tarihi Ana Bilim Dallarından oluşmaktadır.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7462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BÖLÜMÜMÜZÜ TANIYALIM</a:t>
            </a:r>
            <a:endParaRPr lang="tr-TR" dirty="0"/>
          </a:p>
        </p:txBody>
      </p:sp>
      <p:sp>
        <p:nvSpPr>
          <p:cNvPr id="3" name="İçerik Yer Tutucusu 2"/>
          <p:cNvSpPr>
            <a:spLocks noGrp="1"/>
          </p:cNvSpPr>
          <p:nvPr>
            <p:ph idx="1"/>
          </p:nvPr>
        </p:nvSpPr>
        <p:spPr>
          <a:xfrm>
            <a:off x="1154112" y="1446646"/>
            <a:ext cx="10350500" cy="3777622"/>
          </a:xfrm>
        </p:spPr>
        <p:txBody>
          <a:bodyPr>
            <a:normAutofit/>
          </a:bodyPr>
          <a:lstStyle/>
          <a:p>
            <a:pPr algn="just">
              <a:lnSpc>
                <a:spcPct val="150000"/>
              </a:lnSpc>
            </a:pPr>
            <a:r>
              <a:rPr lang="tr-TR" b="1" dirty="0"/>
              <a:t>Gündüz ve gece öğretim türünde eğitim-öğretim faaliyetlerini sürdüren  bölümümüzün eğitim dili </a:t>
            </a:r>
            <a:r>
              <a:rPr lang="tr-TR" b="1" dirty="0" err="1"/>
              <a:t>Türkçe’dir</a:t>
            </a:r>
            <a:r>
              <a:rPr lang="tr-TR" b="1" dirty="0"/>
              <a:t>. 2016 yılında ilk lisans mezunlarını vermiş olan bölümümüz de </a:t>
            </a:r>
            <a:r>
              <a:rPr lang="tr-TR" b="1" dirty="0" smtClean="0"/>
              <a:t>3 </a:t>
            </a:r>
            <a:r>
              <a:rPr lang="tr-TR" b="1" dirty="0" err="1" smtClean="0"/>
              <a:t>Profösör</a:t>
            </a:r>
            <a:r>
              <a:rPr lang="tr-TR" b="1" dirty="0" smtClean="0"/>
              <a:t>, </a:t>
            </a:r>
            <a:r>
              <a:rPr lang="tr-TR" b="1" dirty="0" smtClean="0"/>
              <a:t>2 </a:t>
            </a:r>
            <a:r>
              <a:rPr lang="tr-TR" b="1" dirty="0"/>
              <a:t>Doç. Dr., </a:t>
            </a:r>
            <a:r>
              <a:rPr lang="tr-TR" b="1" dirty="0" smtClean="0"/>
              <a:t>5 </a:t>
            </a:r>
            <a:r>
              <a:rPr lang="tr-TR" b="1" dirty="0"/>
              <a:t>Dr. </a:t>
            </a:r>
            <a:r>
              <a:rPr lang="tr-TR" b="1" dirty="0" err="1"/>
              <a:t>Öğr</a:t>
            </a:r>
            <a:r>
              <a:rPr lang="tr-TR" b="1" dirty="0"/>
              <a:t>. </a:t>
            </a:r>
            <a:r>
              <a:rPr lang="tr-TR" b="1" dirty="0" smtClean="0"/>
              <a:t>Üyesi </a:t>
            </a:r>
            <a:r>
              <a:rPr lang="tr-TR" b="1" dirty="0"/>
              <a:t>ve 4</a:t>
            </a:r>
            <a:r>
              <a:rPr lang="tr-TR" b="1" dirty="0" smtClean="0"/>
              <a:t> </a:t>
            </a:r>
            <a:r>
              <a:rPr lang="tr-TR" b="1" dirty="0"/>
              <a:t>Araştırma </a:t>
            </a:r>
            <a:r>
              <a:rPr lang="tr-TR" b="1" dirty="0" smtClean="0"/>
              <a:t>Görevlisi</a:t>
            </a:r>
            <a:r>
              <a:rPr lang="tr-TR" b="1" dirty="0"/>
              <a:t>  ile Lisans düzeyinde eğitim-öğretim </a:t>
            </a:r>
            <a:r>
              <a:rPr lang="tr-TR" b="1" dirty="0" smtClean="0"/>
              <a:t>faaliyetlerine yaklaşık </a:t>
            </a:r>
            <a:r>
              <a:rPr lang="tr-TR" b="1" dirty="0"/>
              <a:t>2</a:t>
            </a:r>
            <a:r>
              <a:rPr lang="tr-TR" b="1" dirty="0" smtClean="0"/>
              <a:t>00 </a:t>
            </a:r>
            <a:r>
              <a:rPr lang="tr-TR" b="1" dirty="0"/>
              <a:t>öğrencisiyle devam etmektedir. Bölümümüz lisans programında çift </a:t>
            </a:r>
            <a:r>
              <a:rPr lang="tr-TR" b="1" dirty="0" err="1"/>
              <a:t>anadal</a:t>
            </a:r>
            <a:r>
              <a:rPr lang="tr-TR" b="1" dirty="0"/>
              <a:t> ve </a:t>
            </a:r>
            <a:r>
              <a:rPr lang="tr-TR" b="1" dirty="0" err="1"/>
              <a:t>yandal</a:t>
            </a:r>
            <a:r>
              <a:rPr lang="tr-TR" b="1" dirty="0"/>
              <a:t> programları aktif hale getirilmiştir. Yüksek lisans </a:t>
            </a:r>
            <a:r>
              <a:rPr lang="tr-TR" b="1" dirty="0" smtClean="0"/>
              <a:t>programımızda da eğitim </a:t>
            </a:r>
            <a:r>
              <a:rPr lang="tr-TR" b="1" dirty="0"/>
              <a:t>öğretim faaliyetleri sürdürülmektedir. </a:t>
            </a:r>
            <a:endParaRPr lang="tr-TR" b="1" dirty="0" smtClean="0"/>
          </a:p>
          <a:p>
            <a:pPr algn="just">
              <a:lnSpc>
                <a:spcPct val="150000"/>
              </a:lnSpc>
            </a:pPr>
            <a:r>
              <a:rPr lang="tr-TR" b="1" dirty="0" smtClean="0"/>
              <a:t>Bölüm hakkındaki </a:t>
            </a:r>
            <a:r>
              <a:rPr lang="tr-TR" b="1" dirty="0"/>
              <a:t>detaylı bilgilere ve duyurulara </a:t>
            </a:r>
            <a:r>
              <a:rPr lang="tr-TR" b="1" dirty="0">
                <a:hlinkClick r:id="rId2"/>
              </a:rPr>
              <a:t>https://tarih.bartin.edu.tr</a:t>
            </a:r>
            <a:r>
              <a:rPr lang="tr-TR" b="1" dirty="0" smtClean="0">
                <a:hlinkClick r:id="rId2"/>
              </a:rPr>
              <a:t>/</a:t>
            </a:r>
            <a:r>
              <a:rPr lang="tr-TR" b="1" dirty="0" smtClean="0"/>
              <a:t> adresinden ulaşabilirsiniz.</a:t>
            </a:r>
          </a:p>
        </p:txBody>
      </p:sp>
    </p:spTree>
    <p:extLst>
      <p:ext uri="{BB962C8B-B14F-4D97-AF65-F5344CB8AC3E}">
        <p14:creationId xmlns:p14="http://schemas.microsoft.com/office/powerpoint/2010/main" val="47860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22463" y="2914996"/>
            <a:ext cx="8915400" cy="3777622"/>
          </a:xfrm>
        </p:spPr>
        <p:txBody>
          <a:bodyPr>
            <a:normAutofit/>
          </a:bodyPr>
          <a:lstStyle/>
          <a:p>
            <a:r>
              <a:rPr lang="tr-TR" sz="2400" dirty="0"/>
              <a:t>Aramızdaki iletişim artmasını istediğimiz için görüşlerinizi internet sitemizdeki </a:t>
            </a:r>
            <a:r>
              <a:rPr lang="tr-TR" sz="2400" b="1" dirty="0"/>
              <a:t>BİZE ULAŞIN </a:t>
            </a:r>
            <a:r>
              <a:rPr lang="tr-TR" sz="2400" dirty="0"/>
              <a:t>sekmesinden ve sosyal medya hesaplarımız üzerinden iletebilirsiniz.</a:t>
            </a:r>
          </a:p>
          <a:p>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395" y="967330"/>
            <a:ext cx="2082970" cy="155974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365" y="967330"/>
            <a:ext cx="5277587" cy="1559740"/>
          </a:xfrm>
          <a:prstGeom prst="rect">
            <a:avLst/>
          </a:prstGeom>
        </p:spPr>
      </p:pic>
    </p:spTree>
    <p:extLst>
      <p:ext uri="{BB962C8B-B14F-4D97-AF65-F5344CB8AC3E}">
        <p14:creationId xmlns:p14="http://schemas.microsoft.com/office/powerpoint/2010/main" val="346553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BÖLÜMÜMÜZÜN SOSYAL MEDYA HESAPLARI</a:t>
            </a:r>
            <a:endParaRPr lang="tr-TR" b="1" dirty="0"/>
          </a:p>
        </p:txBody>
      </p:sp>
      <p:sp>
        <p:nvSpPr>
          <p:cNvPr id="3" name="İçerik Yer Tutucusu 2"/>
          <p:cNvSpPr>
            <a:spLocks noGrp="1"/>
          </p:cNvSpPr>
          <p:nvPr>
            <p:ph idx="1"/>
          </p:nvPr>
        </p:nvSpPr>
        <p:spPr>
          <a:xfrm>
            <a:off x="2589212" y="2133599"/>
            <a:ext cx="8915400" cy="4466705"/>
          </a:xfrm>
        </p:spPr>
        <p:txBody>
          <a:bodyPr>
            <a:normAutofit/>
          </a:bodyPr>
          <a:lstStyle/>
          <a:p>
            <a:r>
              <a:rPr lang="tr-TR" b="1" dirty="0" smtClean="0"/>
              <a:t>Facebook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382" y="2611581"/>
            <a:ext cx="6797060" cy="3827401"/>
          </a:xfrm>
          <a:prstGeom prst="rect">
            <a:avLst/>
          </a:prstGeom>
        </p:spPr>
      </p:pic>
    </p:spTree>
    <p:extLst>
      <p:ext uri="{BB962C8B-B14F-4D97-AF65-F5344CB8AC3E}">
        <p14:creationId xmlns:p14="http://schemas.microsoft.com/office/powerpoint/2010/main" val="162733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554658" y="153979"/>
            <a:ext cx="5499100" cy="707886"/>
          </a:xfrm>
          <a:prstGeom prst="rect">
            <a:avLst/>
          </a:prstGeom>
          <a:noFill/>
        </p:spPr>
        <p:txBody>
          <a:bodyPr wrap="square" lIns="91440" tIns="45720" rIns="91440" bIns="45720">
            <a:spAutoFit/>
          </a:bodyPr>
          <a:lstStyle/>
          <a:p>
            <a:pPr algn="ctr"/>
            <a:r>
              <a:rPr lang="tr-TR" sz="4000" b="1" dirty="0" smtClean="0">
                <a:ln w="0"/>
                <a:effectLst>
                  <a:outerShdw blurRad="38100" dist="19050" dir="2700000" algn="tl" rotWithShape="0">
                    <a:schemeClr val="dk1">
                      <a:alpha val="40000"/>
                    </a:schemeClr>
                  </a:outerShdw>
                </a:effectLst>
              </a:rPr>
              <a:t>Bölüm Yönetimi</a:t>
            </a:r>
            <a:endParaRPr lang="tr-TR" sz="4000" b="1" cap="none" spc="0" dirty="0">
              <a:ln w="0"/>
              <a:solidFill>
                <a:schemeClr val="tx1"/>
              </a:solidFill>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960" y="861865"/>
            <a:ext cx="5211018" cy="2273738"/>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959" y="3416531"/>
            <a:ext cx="5211019" cy="3250276"/>
          </a:xfrm>
          <a:prstGeom prst="rect">
            <a:avLst/>
          </a:prstGeom>
        </p:spPr>
      </p:pic>
    </p:spTree>
    <p:extLst>
      <p:ext uri="{BB962C8B-B14F-4D97-AF65-F5344CB8AC3E}">
        <p14:creationId xmlns:p14="http://schemas.microsoft.com/office/powerpoint/2010/main" val="193273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5525" y="103410"/>
            <a:ext cx="8911687" cy="1280890"/>
          </a:xfrm>
        </p:spPr>
        <p:txBody>
          <a:bodyPr/>
          <a:lstStyle/>
          <a:p>
            <a:r>
              <a:rPr lang="tr-TR" b="1" dirty="0" smtClean="0">
                <a:solidFill>
                  <a:schemeClr val="accent1">
                    <a:lumMod val="75000"/>
                  </a:schemeClr>
                </a:solidFill>
              </a:rPr>
              <a:t>Bölüm Öğretim Üyeleri</a:t>
            </a:r>
            <a:endParaRPr lang="tr-TR" b="1" dirty="0">
              <a:solidFill>
                <a:schemeClr val="accent1">
                  <a:lumMod val="75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645" y="1384300"/>
            <a:ext cx="8703446" cy="3213100"/>
          </a:xfrm>
          <a:prstGeom prst="rect">
            <a:avLst/>
          </a:prstGeom>
        </p:spPr>
      </p:pic>
    </p:spTree>
    <p:extLst>
      <p:ext uri="{BB962C8B-B14F-4D97-AF65-F5344CB8AC3E}">
        <p14:creationId xmlns:p14="http://schemas.microsoft.com/office/powerpoint/2010/main" val="1673445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24110"/>
            <a:ext cx="7448542" cy="1247023"/>
          </a:xfrm>
        </p:spPr>
        <p:txBody>
          <a:bodyPr/>
          <a:lstStyle/>
          <a:p>
            <a:r>
              <a:rPr lang="tr-TR" b="1" dirty="0">
                <a:solidFill>
                  <a:schemeClr val="accent1">
                    <a:lumMod val="75000"/>
                  </a:schemeClr>
                </a:solidFill>
              </a:rPr>
              <a:t>Bölüm Öğretim Üyeleri</a:t>
            </a:r>
            <a:endParaRPr lang="tr-TR" dirty="0"/>
          </a:p>
        </p:txBody>
      </p:sp>
      <p:pic>
        <p:nvPicPr>
          <p:cNvPr id="7" name="Resim 6"/>
          <p:cNvPicPr>
            <a:picLocks noChangeAspect="1"/>
          </p:cNvPicPr>
          <p:nvPr/>
        </p:nvPicPr>
        <p:blipFill>
          <a:blip r:embed="rId2"/>
          <a:stretch>
            <a:fillRect/>
          </a:stretch>
        </p:blipFill>
        <p:spPr>
          <a:xfrm>
            <a:off x="761255" y="2381104"/>
            <a:ext cx="10669489" cy="2095792"/>
          </a:xfrm>
          <a:prstGeom prst="rect">
            <a:avLst/>
          </a:prstGeom>
        </p:spPr>
      </p:pic>
    </p:spTree>
    <p:extLst>
      <p:ext uri="{BB962C8B-B14F-4D97-AF65-F5344CB8AC3E}">
        <p14:creationId xmlns:p14="http://schemas.microsoft.com/office/powerpoint/2010/main" val="3052079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5" y="115911"/>
            <a:ext cx="11912958" cy="6619740"/>
          </a:xfrm>
          <a:prstGeom prst="rect">
            <a:avLst/>
          </a:prstGeom>
        </p:spPr>
      </p:pic>
    </p:spTree>
    <p:extLst>
      <p:ext uri="{BB962C8B-B14F-4D97-AF65-F5344CB8AC3E}">
        <p14:creationId xmlns:p14="http://schemas.microsoft.com/office/powerpoint/2010/main" val="21675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0325" y="535210"/>
            <a:ext cx="8911687" cy="1280890"/>
          </a:xfrm>
        </p:spPr>
        <p:txBody>
          <a:bodyPr/>
          <a:lstStyle/>
          <a:p>
            <a:r>
              <a:rPr lang="tr-TR" b="1" dirty="0">
                <a:solidFill>
                  <a:schemeClr val="accent1">
                    <a:lumMod val="75000"/>
                  </a:schemeClr>
                </a:solidFill>
              </a:rPr>
              <a:t>Bölüm Öğretim Üyeleri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325" y="1627187"/>
            <a:ext cx="8550421" cy="2944813"/>
          </a:xfrm>
          <a:prstGeom prst="rect">
            <a:avLst/>
          </a:prstGeom>
        </p:spPr>
      </p:pic>
    </p:spTree>
    <p:extLst>
      <p:ext uri="{BB962C8B-B14F-4D97-AF65-F5344CB8AC3E}">
        <p14:creationId xmlns:p14="http://schemas.microsoft.com/office/powerpoint/2010/main" val="390722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Üyeleri</a:t>
            </a:r>
            <a:endParaRPr lang="tr-TR" dirty="0"/>
          </a:p>
        </p:txBody>
      </p:sp>
      <p:pic>
        <p:nvPicPr>
          <p:cNvPr id="4" name="Resim 3"/>
          <p:cNvPicPr>
            <a:picLocks noChangeAspect="1"/>
          </p:cNvPicPr>
          <p:nvPr/>
        </p:nvPicPr>
        <p:blipFill>
          <a:blip r:embed="rId2"/>
          <a:stretch>
            <a:fillRect/>
          </a:stretch>
        </p:blipFill>
        <p:spPr>
          <a:xfrm>
            <a:off x="2319251" y="2281077"/>
            <a:ext cx="7838902" cy="2964254"/>
          </a:xfrm>
          <a:prstGeom prst="rect">
            <a:avLst/>
          </a:prstGeom>
        </p:spPr>
      </p:pic>
    </p:spTree>
    <p:extLst>
      <p:ext uri="{BB962C8B-B14F-4D97-AF65-F5344CB8AC3E}">
        <p14:creationId xmlns:p14="http://schemas.microsoft.com/office/powerpoint/2010/main" val="1334665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Üyeleri</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503" y="1995958"/>
            <a:ext cx="8600204" cy="3315876"/>
          </a:xfrm>
          <a:prstGeom prst="rect">
            <a:avLst/>
          </a:prstGeom>
        </p:spPr>
      </p:pic>
    </p:spTree>
    <p:extLst>
      <p:ext uri="{BB962C8B-B14F-4D97-AF65-F5344CB8AC3E}">
        <p14:creationId xmlns:p14="http://schemas.microsoft.com/office/powerpoint/2010/main" val="1283760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Üyeleri</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550" y="2105024"/>
            <a:ext cx="9124264" cy="3444875"/>
          </a:xfrm>
          <a:prstGeom prst="rect">
            <a:avLst/>
          </a:prstGeom>
        </p:spPr>
      </p:pic>
    </p:spTree>
    <p:extLst>
      <p:ext uri="{BB962C8B-B14F-4D97-AF65-F5344CB8AC3E}">
        <p14:creationId xmlns:p14="http://schemas.microsoft.com/office/powerpoint/2010/main" val="305564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Üyeleri</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051" y="2145361"/>
            <a:ext cx="10058400" cy="2694076"/>
          </a:xfrm>
          <a:prstGeom prst="rect">
            <a:avLst/>
          </a:prstGeom>
        </p:spPr>
      </p:pic>
    </p:spTree>
    <p:extLst>
      <p:ext uri="{BB962C8B-B14F-4D97-AF65-F5344CB8AC3E}">
        <p14:creationId xmlns:p14="http://schemas.microsoft.com/office/powerpoint/2010/main" val="406046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Üyeleri</a:t>
            </a:r>
            <a:endParaRPr lang="tr-TR" dirty="0"/>
          </a:p>
        </p:txBody>
      </p:sp>
      <p:pic>
        <p:nvPicPr>
          <p:cNvPr id="3" name="Resim 2"/>
          <p:cNvPicPr>
            <a:picLocks noChangeAspect="1"/>
          </p:cNvPicPr>
          <p:nvPr/>
        </p:nvPicPr>
        <p:blipFill>
          <a:blip r:embed="rId2"/>
          <a:stretch>
            <a:fillRect/>
          </a:stretch>
        </p:blipFill>
        <p:spPr>
          <a:xfrm>
            <a:off x="618360" y="2500183"/>
            <a:ext cx="10955279" cy="1857634"/>
          </a:xfrm>
          <a:prstGeom prst="rect">
            <a:avLst/>
          </a:prstGeom>
        </p:spPr>
      </p:pic>
    </p:spTree>
    <p:extLst>
      <p:ext uri="{BB962C8B-B14F-4D97-AF65-F5344CB8AC3E}">
        <p14:creationId xmlns:p14="http://schemas.microsoft.com/office/powerpoint/2010/main" val="2142344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Elemanları</a:t>
            </a:r>
            <a:endParaRPr lang="tr-TR" dirty="0"/>
          </a:p>
        </p:txBody>
      </p:sp>
      <p:pic>
        <p:nvPicPr>
          <p:cNvPr id="4" name="Resim 3"/>
          <p:cNvPicPr>
            <a:picLocks noChangeAspect="1"/>
          </p:cNvPicPr>
          <p:nvPr/>
        </p:nvPicPr>
        <p:blipFill>
          <a:blip r:embed="rId2"/>
          <a:stretch>
            <a:fillRect/>
          </a:stretch>
        </p:blipFill>
        <p:spPr>
          <a:xfrm>
            <a:off x="780308" y="2390630"/>
            <a:ext cx="10631384" cy="2076740"/>
          </a:xfrm>
          <a:prstGeom prst="rect">
            <a:avLst/>
          </a:prstGeom>
        </p:spPr>
      </p:pic>
    </p:spTree>
    <p:extLst>
      <p:ext uri="{BB962C8B-B14F-4D97-AF65-F5344CB8AC3E}">
        <p14:creationId xmlns:p14="http://schemas.microsoft.com/office/powerpoint/2010/main" val="4261915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Elemanları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49" y="1905001"/>
            <a:ext cx="9688890" cy="2982884"/>
          </a:xfrm>
          <a:prstGeom prst="rect">
            <a:avLst/>
          </a:prstGeom>
        </p:spPr>
      </p:pic>
    </p:spTree>
    <p:extLst>
      <p:ext uri="{BB962C8B-B14F-4D97-AF65-F5344CB8AC3E}">
        <p14:creationId xmlns:p14="http://schemas.microsoft.com/office/powerpoint/2010/main" val="307170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Elemanları</a:t>
            </a:r>
            <a:endParaRPr lang="tr-TR" dirty="0"/>
          </a:p>
        </p:txBody>
      </p:sp>
      <p:pic>
        <p:nvPicPr>
          <p:cNvPr id="4" name="İçerik Yer Tutucusu 3"/>
          <p:cNvPicPr>
            <a:picLocks noGrp="1" noChangeAspect="1"/>
          </p:cNvPicPr>
          <p:nvPr>
            <p:ph idx="1"/>
          </p:nvPr>
        </p:nvPicPr>
        <p:blipFill>
          <a:blip r:embed="rId2"/>
          <a:stretch>
            <a:fillRect/>
          </a:stretch>
        </p:blipFill>
        <p:spPr>
          <a:xfrm>
            <a:off x="2589213" y="3157152"/>
            <a:ext cx="8915400" cy="1731145"/>
          </a:xfrm>
          <a:prstGeom prst="rect">
            <a:avLst/>
          </a:prstGeom>
        </p:spPr>
      </p:pic>
    </p:spTree>
    <p:extLst>
      <p:ext uri="{BB962C8B-B14F-4D97-AF65-F5344CB8AC3E}">
        <p14:creationId xmlns:p14="http://schemas.microsoft.com/office/powerpoint/2010/main" val="409612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lumMod val="75000"/>
                  </a:schemeClr>
                </a:solidFill>
              </a:rPr>
              <a:t>Bölüm Öğretim Elemanları</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787" y="1792378"/>
            <a:ext cx="10058400" cy="3883201"/>
          </a:xfrm>
          <a:prstGeom prst="rect">
            <a:avLst/>
          </a:prstGeom>
        </p:spPr>
      </p:pic>
    </p:spTree>
    <p:extLst>
      <p:ext uri="{BB962C8B-B14F-4D97-AF65-F5344CB8AC3E}">
        <p14:creationId xmlns:p14="http://schemas.microsoft.com/office/powerpoint/2010/main" val="304836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5600" y="217710"/>
            <a:ext cx="9332911" cy="2677890"/>
          </a:xfrm>
        </p:spPr>
        <p:txBody>
          <a:bodyPr>
            <a:noAutofit/>
          </a:bodyPr>
          <a:lstStyle/>
          <a:p>
            <a:r>
              <a:rPr lang="tr-TR" sz="4400" b="1" dirty="0" smtClean="0"/>
              <a:t>ÜNİVERSİTEMİZİ TANIYALIM </a:t>
            </a:r>
            <a:r>
              <a:rPr lang="tr-TR" sz="1800" b="1" dirty="0" smtClean="0"/>
              <a:t/>
            </a:r>
            <a:br>
              <a:rPr lang="tr-TR" sz="1800" b="1" dirty="0" smtClean="0"/>
            </a:br>
            <a:r>
              <a:rPr lang="tr-TR" sz="1800" b="1" dirty="0" smtClean="0"/>
              <a:t/>
            </a:r>
            <a:br>
              <a:rPr lang="tr-TR" sz="1800" b="1" dirty="0" smtClean="0"/>
            </a:br>
            <a:r>
              <a:rPr lang="tr-TR" sz="1800" dirty="0" smtClean="0"/>
              <a:t>Bartın Üniversitesi, 22 Mayıs 2008 yılında kurulmuştur.</a:t>
            </a:r>
            <a:br>
              <a:rPr lang="tr-TR" sz="1800" dirty="0" smtClean="0"/>
            </a:br>
            <a:r>
              <a:rPr lang="tr-TR" sz="1800" dirty="0" smtClean="0"/>
              <a:t>Zonguldak Karaelmas Üniversitesi Rektörlüğüne bağlı iken adı ve bağlantısı değiştirilen Bartın Orman Fakültesi ve Meslek yüksekokulları üniversitemizin ilk birimlerini oluşturmuşlardır. </a:t>
            </a:r>
            <a:endParaRPr lang="tr-TR" sz="1800" b="1" dirty="0"/>
          </a:p>
        </p:txBody>
      </p:sp>
      <p:pic>
        <p:nvPicPr>
          <p:cNvPr id="4" name="Resim 3"/>
          <p:cNvPicPr>
            <a:picLocks noChangeAspect="1"/>
          </p:cNvPicPr>
          <p:nvPr/>
        </p:nvPicPr>
        <p:blipFill>
          <a:blip r:embed="rId2"/>
          <a:stretch>
            <a:fillRect/>
          </a:stretch>
        </p:blipFill>
        <p:spPr>
          <a:xfrm>
            <a:off x="1625600" y="2417581"/>
            <a:ext cx="9609341" cy="4324733"/>
          </a:xfrm>
          <a:prstGeom prst="rect">
            <a:avLst/>
          </a:prstGeom>
        </p:spPr>
      </p:pic>
    </p:spTree>
    <p:extLst>
      <p:ext uri="{BB962C8B-B14F-4D97-AF65-F5344CB8AC3E}">
        <p14:creationId xmlns:p14="http://schemas.microsoft.com/office/powerpoint/2010/main" val="2449874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4725" y="166910"/>
            <a:ext cx="8911687" cy="1280890"/>
          </a:xfrm>
        </p:spPr>
        <p:txBody>
          <a:bodyPr/>
          <a:lstStyle/>
          <a:p>
            <a:r>
              <a:rPr lang="tr-TR" b="1" dirty="0" smtClean="0">
                <a:solidFill>
                  <a:schemeClr val="accent1">
                    <a:lumMod val="75000"/>
                  </a:schemeClr>
                </a:solidFill>
              </a:rPr>
              <a:t>Öğrenci Danışmanlıkları</a:t>
            </a:r>
            <a:endParaRPr lang="tr-TR" b="1" dirty="0">
              <a:solidFill>
                <a:schemeClr val="accent1">
                  <a:lumMod val="75000"/>
                </a:schemeClr>
              </a:solidFill>
            </a:endParaRPr>
          </a:p>
        </p:txBody>
      </p:sp>
      <p:sp>
        <p:nvSpPr>
          <p:cNvPr id="3" name="İçerik Yer Tutucusu 2"/>
          <p:cNvSpPr>
            <a:spLocks noGrp="1"/>
          </p:cNvSpPr>
          <p:nvPr>
            <p:ph idx="1"/>
          </p:nvPr>
        </p:nvSpPr>
        <p:spPr>
          <a:xfrm>
            <a:off x="863600" y="1333500"/>
            <a:ext cx="11239500" cy="5321300"/>
          </a:xfrm>
        </p:spPr>
        <p:txBody>
          <a:bodyPr>
            <a:noAutofit/>
          </a:bodyPr>
          <a:lstStyle/>
          <a:p>
            <a:pPr algn="just">
              <a:lnSpc>
                <a:spcPct val="150000"/>
              </a:lnSpc>
            </a:pPr>
            <a:r>
              <a:rPr lang="tr-TR" sz="2400" b="1" dirty="0" smtClean="0"/>
              <a:t>           1</a:t>
            </a:r>
            <a:r>
              <a:rPr lang="tr-TR" sz="2400" b="1" dirty="0"/>
              <a:t>. </a:t>
            </a:r>
            <a:r>
              <a:rPr lang="tr-TR" sz="2400" b="1" dirty="0" smtClean="0"/>
              <a:t>SINIF NORMAL ÖĞRETİM AKADEMİK DANIŞMANI</a:t>
            </a:r>
            <a:endParaRPr lang="tr-TR" sz="2400" b="1" dirty="0"/>
          </a:p>
          <a:p>
            <a:pPr algn="just"/>
            <a:endParaRPr lang="tr-TR" sz="2000"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725" y="2144684"/>
            <a:ext cx="8524376" cy="2984269"/>
          </a:xfrm>
          <a:prstGeom prst="rect">
            <a:avLst/>
          </a:prstGeom>
        </p:spPr>
      </p:pic>
    </p:spTree>
    <p:extLst>
      <p:ext uri="{BB962C8B-B14F-4D97-AF65-F5344CB8AC3E}">
        <p14:creationId xmlns:p14="http://schemas.microsoft.com/office/powerpoint/2010/main" val="3101601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UZAKTAN EĞİTİM (UZEM)</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470417"/>
            <a:ext cx="8915400" cy="869165"/>
          </a:xfrm>
        </p:spPr>
      </p:pic>
      <p:sp>
        <p:nvSpPr>
          <p:cNvPr id="5" name="Metin kutusu 4"/>
          <p:cNvSpPr txBox="1"/>
          <p:nvPr/>
        </p:nvSpPr>
        <p:spPr>
          <a:xfrm>
            <a:off x="2967644" y="2668385"/>
            <a:ext cx="6749934" cy="2585323"/>
          </a:xfrm>
          <a:prstGeom prst="rect">
            <a:avLst/>
          </a:prstGeom>
          <a:noFill/>
        </p:spPr>
        <p:txBody>
          <a:bodyPr wrap="square" rtlCol="0">
            <a:spAutoFit/>
          </a:bodyPr>
          <a:lstStyle/>
          <a:p>
            <a:pPr marL="285750" indent="-285750">
              <a:buFont typeface="Arial" panose="020B0604020202020204" pitchFamily="34" charset="0"/>
              <a:buChar char="•"/>
            </a:pPr>
            <a:r>
              <a:rPr lang="tr-TR" dirty="0" smtClean="0"/>
              <a:t>İçinde bulunduğumuz </a:t>
            </a:r>
            <a:r>
              <a:rPr lang="tr-TR" dirty="0" err="1" smtClean="0"/>
              <a:t>pandemi</a:t>
            </a:r>
            <a:r>
              <a:rPr lang="tr-TR" dirty="0" smtClean="0"/>
              <a:t> süreci nedeniyle derslerimiz, sınavlarımız ve ödevlerimiz uzak eğitim </a:t>
            </a:r>
            <a:r>
              <a:rPr lang="tr-TR" dirty="0" err="1" smtClean="0"/>
              <a:t>yolula</a:t>
            </a:r>
            <a:r>
              <a:rPr lang="tr-TR" dirty="0" smtClean="0"/>
              <a:t> yapılmaktadır.</a:t>
            </a:r>
          </a:p>
          <a:p>
            <a:pPr marL="285750" indent="-285750">
              <a:buFont typeface="Arial" panose="020B0604020202020204" pitchFamily="34" charset="0"/>
              <a:buChar char="•"/>
            </a:pPr>
            <a:r>
              <a:rPr lang="tr-TR" dirty="0" smtClean="0"/>
              <a:t>Bu süreç üniversitemizin uzaktan </a:t>
            </a:r>
            <a:r>
              <a:rPr lang="tr-TR" dirty="0"/>
              <a:t>eğitim sistemi (UZEM) tarafından </a:t>
            </a:r>
            <a:r>
              <a:rPr lang="tr-TR" dirty="0">
                <a:hlinkClick r:id="rId3"/>
              </a:rPr>
              <a:t>https://uzem.bartin.edu.tr</a:t>
            </a:r>
            <a:r>
              <a:rPr lang="tr-TR" dirty="0" smtClean="0">
                <a:hlinkClick r:id="rId3"/>
              </a:rPr>
              <a:t>/</a:t>
            </a:r>
            <a:r>
              <a:rPr lang="tr-TR" dirty="0" smtClean="0"/>
              <a:t> adresinden yönetilmektedir.</a:t>
            </a:r>
          </a:p>
          <a:p>
            <a:pPr marL="285750" indent="-285750">
              <a:buFont typeface="Arial" panose="020B0604020202020204" pitchFamily="34" charset="0"/>
              <a:buChar char="•"/>
            </a:pPr>
            <a:r>
              <a:rPr lang="tr-TR" dirty="0" smtClean="0"/>
              <a:t>Derslerinize nasıl gireceğiniz, ödevlerinizi nasıl yükleyeceğiniz gibi birçok sorunun cevabını site içerisindeki </a:t>
            </a:r>
            <a:r>
              <a:rPr lang="tr-TR" b="1" dirty="0" smtClean="0">
                <a:solidFill>
                  <a:srgbClr val="FF0000"/>
                </a:solidFill>
              </a:rPr>
              <a:t>YARDIM </a:t>
            </a:r>
            <a:r>
              <a:rPr lang="tr-TR" dirty="0" smtClean="0"/>
              <a:t>butonuna alabilirsiniz.</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930" y="4779883"/>
            <a:ext cx="1290705" cy="1363029"/>
          </a:xfrm>
          <a:prstGeom prst="rect">
            <a:avLst/>
          </a:prstGeom>
        </p:spPr>
      </p:pic>
      <p:cxnSp>
        <p:nvCxnSpPr>
          <p:cNvPr id="8" name="Dirsek Bağlayıcısı 7"/>
          <p:cNvCxnSpPr/>
          <p:nvPr/>
        </p:nvCxnSpPr>
        <p:spPr>
          <a:xfrm>
            <a:off x="5145578" y="5253708"/>
            <a:ext cx="3458095" cy="6649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701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11300" y="154210"/>
            <a:ext cx="10185399" cy="887190"/>
          </a:xfrm>
        </p:spPr>
        <p:txBody>
          <a:bodyPr>
            <a:normAutofit/>
          </a:bodyPr>
          <a:lstStyle/>
          <a:p>
            <a:r>
              <a:rPr lang="tr-TR" b="1" dirty="0" smtClean="0"/>
              <a:t>ÖĞRENCİLERİMİZİN HAK VE SORUMLULUKLARI</a:t>
            </a:r>
            <a:endParaRPr lang="tr-TR" b="1" dirty="0"/>
          </a:p>
        </p:txBody>
      </p:sp>
      <p:pic>
        <p:nvPicPr>
          <p:cNvPr id="2" name="Resim 1"/>
          <p:cNvPicPr>
            <a:picLocks noChangeAspect="1"/>
          </p:cNvPicPr>
          <p:nvPr/>
        </p:nvPicPr>
        <p:blipFill>
          <a:blip r:embed="rId2"/>
          <a:stretch>
            <a:fillRect/>
          </a:stretch>
        </p:blipFill>
        <p:spPr>
          <a:xfrm>
            <a:off x="1828801" y="927100"/>
            <a:ext cx="9627218" cy="5587999"/>
          </a:xfrm>
          <a:prstGeom prst="rect">
            <a:avLst/>
          </a:prstGeom>
        </p:spPr>
      </p:pic>
    </p:spTree>
    <p:extLst>
      <p:ext uri="{BB962C8B-B14F-4D97-AF65-F5344CB8AC3E}">
        <p14:creationId xmlns:p14="http://schemas.microsoft.com/office/powerpoint/2010/main" val="3153773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11300" y="154210"/>
            <a:ext cx="10185399" cy="1357090"/>
          </a:xfrm>
        </p:spPr>
        <p:txBody>
          <a:bodyPr>
            <a:normAutofit/>
          </a:bodyPr>
          <a:lstStyle/>
          <a:p>
            <a:r>
              <a:rPr lang="tr-TR" b="1" dirty="0" smtClean="0"/>
              <a:t>ÖĞRENCİLERİMİZİN HAK VE SORUMLULUKLARI</a:t>
            </a:r>
            <a:br>
              <a:rPr lang="tr-TR" b="1" dirty="0" smtClean="0"/>
            </a:br>
            <a:r>
              <a:rPr lang="tr-TR" sz="1300" dirty="0">
                <a:hlinkClick r:id="rId2"/>
              </a:rPr>
              <a:t>https://kms.kaysis.gov.tr/Home/Goster/40462</a:t>
            </a:r>
            <a:r>
              <a:rPr lang="tr-TR" sz="1300" dirty="0"/>
              <a:t> </a:t>
            </a:r>
            <a:endParaRPr lang="tr-TR" b="1" dirty="0"/>
          </a:p>
        </p:txBody>
      </p:sp>
      <p:pic>
        <p:nvPicPr>
          <p:cNvPr id="6" name="Resim 5"/>
          <p:cNvPicPr>
            <a:picLocks noChangeAspect="1"/>
          </p:cNvPicPr>
          <p:nvPr/>
        </p:nvPicPr>
        <p:blipFill>
          <a:blip r:embed="rId3"/>
          <a:stretch>
            <a:fillRect/>
          </a:stretch>
        </p:blipFill>
        <p:spPr>
          <a:xfrm>
            <a:off x="1766886" y="1266825"/>
            <a:ext cx="9039225" cy="5591175"/>
          </a:xfrm>
          <a:prstGeom prst="rect">
            <a:avLst/>
          </a:prstGeom>
        </p:spPr>
      </p:pic>
      <p:pic>
        <p:nvPicPr>
          <p:cNvPr id="3" name="Resim 2"/>
          <p:cNvPicPr>
            <a:picLocks noChangeAspect="1"/>
          </p:cNvPicPr>
          <p:nvPr/>
        </p:nvPicPr>
        <p:blipFill>
          <a:blip r:embed="rId4"/>
          <a:stretch>
            <a:fillRect/>
          </a:stretch>
        </p:blipFill>
        <p:spPr>
          <a:xfrm>
            <a:off x="1995487" y="6065837"/>
            <a:ext cx="7258050" cy="809625"/>
          </a:xfrm>
          <a:prstGeom prst="rect">
            <a:avLst/>
          </a:prstGeom>
        </p:spPr>
      </p:pic>
      <p:sp>
        <p:nvSpPr>
          <p:cNvPr id="7" name="Sağ Ok 6"/>
          <p:cNvSpPr/>
          <p:nvPr/>
        </p:nvSpPr>
        <p:spPr>
          <a:xfrm>
            <a:off x="1232694" y="6114256"/>
            <a:ext cx="12700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3878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6025" y="446310"/>
            <a:ext cx="8911687" cy="1280890"/>
          </a:xfrm>
        </p:spPr>
        <p:txBody>
          <a:bodyPr/>
          <a:lstStyle/>
          <a:p>
            <a:r>
              <a:rPr lang="tr-TR" b="1" dirty="0">
                <a:solidFill>
                  <a:schemeClr val="accent1">
                    <a:lumMod val="75000"/>
                  </a:schemeClr>
                </a:solidFill>
              </a:rPr>
              <a:t>Sağlık, sosyal ve kültürel </a:t>
            </a:r>
            <a:r>
              <a:rPr lang="tr-TR" b="1" dirty="0" smtClean="0">
                <a:solidFill>
                  <a:schemeClr val="accent1">
                    <a:lumMod val="75000"/>
                  </a:schemeClr>
                </a:solidFill>
              </a:rPr>
              <a:t>faaliyetler</a:t>
            </a:r>
            <a:endParaRPr lang="tr-TR" b="1" dirty="0">
              <a:solidFill>
                <a:schemeClr val="accent1">
                  <a:lumMod val="75000"/>
                </a:schemeClr>
              </a:solidFill>
            </a:endParaRPr>
          </a:p>
        </p:txBody>
      </p:sp>
      <p:sp>
        <p:nvSpPr>
          <p:cNvPr id="3" name="İçerik Yer Tutucusu 2"/>
          <p:cNvSpPr>
            <a:spLocks noGrp="1"/>
          </p:cNvSpPr>
          <p:nvPr>
            <p:ph idx="1"/>
          </p:nvPr>
        </p:nvSpPr>
        <p:spPr>
          <a:xfrm>
            <a:off x="1498600" y="1524000"/>
            <a:ext cx="9994900" cy="4711700"/>
          </a:xfrm>
        </p:spPr>
        <p:txBody>
          <a:bodyPr>
            <a:normAutofit/>
          </a:bodyPr>
          <a:lstStyle/>
          <a:p>
            <a:r>
              <a:rPr lang="tr-TR" sz="2800" b="1" dirty="0">
                <a:solidFill>
                  <a:srgbClr val="0070C0"/>
                </a:solidFill>
              </a:rPr>
              <a:t>Kütüphane Hizmetleri, </a:t>
            </a:r>
            <a:endParaRPr lang="tr-TR" sz="2800" b="1" dirty="0" smtClean="0">
              <a:solidFill>
                <a:srgbClr val="0070C0"/>
              </a:solidFill>
            </a:endParaRPr>
          </a:p>
          <a:p>
            <a:pPr>
              <a:buFontTx/>
              <a:buChar char="-"/>
            </a:pPr>
            <a:r>
              <a:rPr lang="tr-TR" sz="2400" b="1" dirty="0" smtClean="0">
                <a:solidFill>
                  <a:srgbClr val="7030A0"/>
                </a:solidFill>
              </a:rPr>
              <a:t>Ödünç Alma</a:t>
            </a:r>
          </a:p>
          <a:p>
            <a:pPr>
              <a:buFontTx/>
              <a:buChar char="-"/>
            </a:pPr>
            <a:r>
              <a:rPr lang="tr-TR" sz="2400" b="1" dirty="0" smtClean="0">
                <a:solidFill>
                  <a:srgbClr val="7030A0"/>
                </a:solidFill>
              </a:rPr>
              <a:t>Süreli Yayınlardan Faydalanma</a:t>
            </a:r>
          </a:p>
          <a:p>
            <a:pPr>
              <a:buFontTx/>
              <a:buChar char="-"/>
            </a:pPr>
            <a:r>
              <a:rPr lang="tr-TR" sz="2400" b="1" dirty="0" smtClean="0">
                <a:solidFill>
                  <a:srgbClr val="7030A0"/>
                </a:solidFill>
              </a:rPr>
              <a:t>Fotokopi Hizmetleri </a:t>
            </a:r>
          </a:p>
          <a:p>
            <a:pPr>
              <a:buFontTx/>
              <a:buChar char="-"/>
            </a:pPr>
            <a:r>
              <a:rPr lang="tr-TR" sz="2400" b="1" dirty="0" smtClean="0">
                <a:solidFill>
                  <a:srgbClr val="7030A0"/>
                </a:solidFill>
              </a:rPr>
              <a:t>Online Veri Tabanlarına Erişim</a:t>
            </a:r>
          </a:p>
          <a:p>
            <a:pPr marL="0" indent="0">
              <a:buNone/>
            </a:pPr>
            <a:r>
              <a:rPr lang="tr-TR" sz="2400" b="1" dirty="0" smtClean="0">
                <a:solidFill>
                  <a:schemeClr val="tx1"/>
                </a:solidFill>
              </a:rPr>
              <a:t>-     </a:t>
            </a:r>
            <a:r>
              <a:rPr lang="tr-TR" sz="2400" b="1" dirty="0" err="1" smtClean="0">
                <a:solidFill>
                  <a:schemeClr val="tx1"/>
                </a:solidFill>
              </a:rPr>
              <a:t>Kutlubey</a:t>
            </a:r>
            <a:r>
              <a:rPr lang="tr-TR" sz="2400" b="1" dirty="0" smtClean="0">
                <a:solidFill>
                  <a:schemeClr val="tx1"/>
                </a:solidFill>
              </a:rPr>
              <a:t> </a:t>
            </a:r>
            <a:r>
              <a:rPr lang="tr-TR" sz="2400" b="1" dirty="0">
                <a:solidFill>
                  <a:schemeClr val="tx1"/>
                </a:solidFill>
              </a:rPr>
              <a:t>Kampüs </a:t>
            </a:r>
            <a:r>
              <a:rPr lang="tr-TR" sz="2400" b="1" dirty="0" smtClean="0">
                <a:solidFill>
                  <a:schemeClr val="tx1"/>
                </a:solidFill>
              </a:rPr>
              <a:t>Kütüphanesi (Mehmet Akif Ersoy Derslikleri Zemin Kat)</a:t>
            </a:r>
          </a:p>
          <a:p>
            <a:pPr>
              <a:buFontTx/>
              <a:buChar char="-"/>
            </a:pPr>
            <a:r>
              <a:rPr lang="tr-TR" sz="2400" b="1" dirty="0" smtClean="0">
                <a:solidFill>
                  <a:schemeClr val="tx1"/>
                </a:solidFill>
              </a:rPr>
              <a:t>Ağdacı  </a:t>
            </a:r>
            <a:r>
              <a:rPr lang="tr-TR" sz="2400" b="1" dirty="0">
                <a:solidFill>
                  <a:schemeClr val="tx1"/>
                </a:solidFill>
              </a:rPr>
              <a:t>Kampüs </a:t>
            </a:r>
            <a:r>
              <a:rPr lang="tr-TR" sz="2400" b="1" dirty="0" smtClean="0">
                <a:solidFill>
                  <a:schemeClr val="tx1"/>
                </a:solidFill>
              </a:rPr>
              <a:t>Kütüphanesi (Ağdacı </a:t>
            </a:r>
            <a:r>
              <a:rPr lang="tr-TR" sz="2400" b="1" dirty="0" err="1" smtClean="0">
                <a:solidFill>
                  <a:schemeClr val="tx1"/>
                </a:solidFill>
              </a:rPr>
              <a:t>Kapmüsü</a:t>
            </a:r>
            <a:r>
              <a:rPr lang="tr-TR" sz="2400" b="1" dirty="0" smtClean="0">
                <a:solidFill>
                  <a:schemeClr val="tx1"/>
                </a:solidFill>
              </a:rPr>
              <a:t> Kütüphane Binası 1. Kat)</a:t>
            </a:r>
          </a:p>
        </p:txBody>
      </p:sp>
    </p:spTree>
    <p:extLst>
      <p:ext uri="{BB962C8B-B14F-4D97-AF65-F5344CB8AC3E}">
        <p14:creationId xmlns:p14="http://schemas.microsoft.com/office/powerpoint/2010/main" val="2614197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713" y="611410"/>
            <a:ext cx="8915400" cy="747490"/>
          </a:xfrm>
        </p:spPr>
        <p:txBody>
          <a:bodyPr>
            <a:normAutofit fontScale="90000"/>
          </a:bodyPr>
          <a:lstStyle/>
          <a:p>
            <a:r>
              <a:rPr lang="tr-TR" b="1" dirty="0">
                <a:solidFill>
                  <a:schemeClr val="accent1">
                    <a:lumMod val="75000"/>
                  </a:schemeClr>
                </a:solidFill>
              </a:rPr>
              <a:t>Sağlık, sosyal ve kültürel faaliyetler</a:t>
            </a:r>
            <a:r>
              <a:rPr lang="tr-TR" dirty="0"/>
              <a:t/>
            </a:r>
            <a:br>
              <a:rPr lang="tr-TR" dirty="0"/>
            </a:br>
            <a:endParaRPr lang="tr-TR" dirty="0"/>
          </a:p>
        </p:txBody>
      </p:sp>
      <p:sp>
        <p:nvSpPr>
          <p:cNvPr id="3" name="İçerik Yer Tutucusu 2"/>
          <p:cNvSpPr>
            <a:spLocks noGrp="1"/>
          </p:cNvSpPr>
          <p:nvPr>
            <p:ph idx="1"/>
          </p:nvPr>
        </p:nvSpPr>
        <p:spPr>
          <a:xfrm>
            <a:off x="1117601" y="1358900"/>
            <a:ext cx="9942512" cy="344488"/>
          </a:xfrm>
        </p:spPr>
        <p:txBody>
          <a:bodyPr>
            <a:normAutofit lnSpcReduction="10000"/>
          </a:bodyPr>
          <a:lstStyle/>
          <a:p>
            <a:r>
              <a:rPr lang="tr-TR" dirty="0"/>
              <a:t>Öğrenci Kulüpleri, </a:t>
            </a:r>
          </a:p>
          <a:p>
            <a:endParaRPr lang="tr-TR" dirty="0"/>
          </a:p>
        </p:txBody>
      </p:sp>
      <p:pic>
        <p:nvPicPr>
          <p:cNvPr id="4" name="Resim 3"/>
          <p:cNvPicPr>
            <a:picLocks noChangeAspect="1"/>
          </p:cNvPicPr>
          <p:nvPr/>
        </p:nvPicPr>
        <p:blipFill>
          <a:blip r:embed="rId2"/>
          <a:stretch>
            <a:fillRect/>
          </a:stretch>
        </p:blipFill>
        <p:spPr>
          <a:xfrm>
            <a:off x="553453" y="1703388"/>
            <a:ext cx="11430000" cy="4889918"/>
          </a:xfrm>
          <a:prstGeom prst="rect">
            <a:avLst/>
          </a:prstGeom>
        </p:spPr>
      </p:pic>
    </p:spTree>
    <p:extLst>
      <p:ext uri="{BB962C8B-B14F-4D97-AF65-F5344CB8AC3E}">
        <p14:creationId xmlns:p14="http://schemas.microsoft.com/office/powerpoint/2010/main" val="2478351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713" y="611410"/>
            <a:ext cx="8915400" cy="747490"/>
          </a:xfrm>
        </p:spPr>
        <p:txBody>
          <a:bodyPr>
            <a:normAutofit fontScale="90000"/>
          </a:bodyPr>
          <a:lstStyle/>
          <a:p>
            <a:r>
              <a:rPr lang="tr-TR" b="1" dirty="0">
                <a:solidFill>
                  <a:schemeClr val="accent1">
                    <a:lumMod val="75000"/>
                  </a:schemeClr>
                </a:solidFill>
              </a:rPr>
              <a:t>Sağlık, sosyal ve kültürel faaliyetler</a:t>
            </a:r>
            <a:r>
              <a:rPr lang="tr-TR" dirty="0"/>
              <a:t/>
            </a:r>
            <a:br>
              <a:rPr lang="tr-TR" dirty="0"/>
            </a:br>
            <a:endParaRPr lang="tr-TR" dirty="0"/>
          </a:p>
        </p:txBody>
      </p:sp>
      <p:sp>
        <p:nvSpPr>
          <p:cNvPr id="3" name="İçerik Yer Tutucusu 2"/>
          <p:cNvSpPr>
            <a:spLocks noGrp="1"/>
          </p:cNvSpPr>
          <p:nvPr>
            <p:ph idx="1"/>
          </p:nvPr>
        </p:nvSpPr>
        <p:spPr>
          <a:xfrm>
            <a:off x="1117601" y="1358900"/>
            <a:ext cx="9942512" cy="344488"/>
          </a:xfrm>
        </p:spPr>
        <p:txBody>
          <a:bodyPr>
            <a:normAutofit lnSpcReduction="10000"/>
          </a:bodyPr>
          <a:lstStyle/>
          <a:p>
            <a:r>
              <a:rPr lang="tr-TR" dirty="0"/>
              <a:t>Öğrenci Kulüpleri, </a:t>
            </a:r>
          </a:p>
          <a:p>
            <a:endParaRPr lang="tr-TR" dirty="0"/>
          </a:p>
        </p:txBody>
      </p:sp>
      <p:pic>
        <p:nvPicPr>
          <p:cNvPr id="5" name="Resim 4"/>
          <p:cNvPicPr>
            <a:picLocks noChangeAspect="1"/>
          </p:cNvPicPr>
          <p:nvPr/>
        </p:nvPicPr>
        <p:blipFill>
          <a:blip r:embed="rId2"/>
          <a:stretch>
            <a:fillRect/>
          </a:stretch>
        </p:blipFill>
        <p:spPr>
          <a:xfrm>
            <a:off x="649705" y="1703388"/>
            <a:ext cx="11237495" cy="4986170"/>
          </a:xfrm>
          <a:prstGeom prst="rect">
            <a:avLst/>
          </a:prstGeom>
        </p:spPr>
      </p:pic>
    </p:spTree>
    <p:extLst>
      <p:ext uri="{BB962C8B-B14F-4D97-AF65-F5344CB8AC3E}">
        <p14:creationId xmlns:p14="http://schemas.microsoft.com/office/powerpoint/2010/main" val="42462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713" y="611410"/>
            <a:ext cx="8915400" cy="747490"/>
          </a:xfrm>
        </p:spPr>
        <p:txBody>
          <a:bodyPr>
            <a:normAutofit fontScale="90000"/>
          </a:bodyPr>
          <a:lstStyle/>
          <a:p>
            <a:r>
              <a:rPr lang="tr-TR" b="1" dirty="0">
                <a:solidFill>
                  <a:schemeClr val="accent1">
                    <a:lumMod val="75000"/>
                  </a:schemeClr>
                </a:solidFill>
              </a:rPr>
              <a:t>Sağlık, sosyal ve kültürel faaliyetler</a:t>
            </a:r>
            <a:r>
              <a:rPr lang="tr-TR" dirty="0"/>
              <a:t/>
            </a:r>
            <a:br>
              <a:rPr lang="tr-TR" dirty="0"/>
            </a:br>
            <a:endParaRPr lang="tr-TR" dirty="0"/>
          </a:p>
        </p:txBody>
      </p:sp>
      <p:sp>
        <p:nvSpPr>
          <p:cNvPr id="3" name="İçerik Yer Tutucusu 2"/>
          <p:cNvSpPr>
            <a:spLocks noGrp="1"/>
          </p:cNvSpPr>
          <p:nvPr>
            <p:ph idx="1"/>
          </p:nvPr>
        </p:nvSpPr>
        <p:spPr>
          <a:xfrm>
            <a:off x="1117601" y="1358900"/>
            <a:ext cx="9942512" cy="344488"/>
          </a:xfrm>
        </p:spPr>
        <p:txBody>
          <a:bodyPr>
            <a:normAutofit lnSpcReduction="10000"/>
          </a:bodyPr>
          <a:lstStyle/>
          <a:p>
            <a:r>
              <a:rPr lang="tr-TR" dirty="0"/>
              <a:t>Öğrenci Kulüpleri, </a:t>
            </a:r>
          </a:p>
          <a:p>
            <a:endParaRPr lang="tr-TR" dirty="0"/>
          </a:p>
        </p:txBody>
      </p:sp>
      <p:pic>
        <p:nvPicPr>
          <p:cNvPr id="4" name="Resim 3"/>
          <p:cNvPicPr>
            <a:picLocks noChangeAspect="1"/>
          </p:cNvPicPr>
          <p:nvPr/>
        </p:nvPicPr>
        <p:blipFill>
          <a:blip r:embed="rId2"/>
          <a:stretch>
            <a:fillRect/>
          </a:stretch>
        </p:blipFill>
        <p:spPr>
          <a:xfrm>
            <a:off x="505326" y="1703388"/>
            <a:ext cx="11357811" cy="4999037"/>
          </a:xfrm>
          <a:prstGeom prst="rect">
            <a:avLst/>
          </a:prstGeom>
        </p:spPr>
      </p:pic>
    </p:spTree>
    <p:extLst>
      <p:ext uri="{BB962C8B-B14F-4D97-AF65-F5344CB8AC3E}">
        <p14:creationId xmlns:p14="http://schemas.microsoft.com/office/powerpoint/2010/main" val="1094996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713" y="611410"/>
            <a:ext cx="8915400" cy="747490"/>
          </a:xfrm>
        </p:spPr>
        <p:txBody>
          <a:bodyPr>
            <a:normAutofit fontScale="90000"/>
          </a:bodyPr>
          <a:lstStyle/>
          <a:p>
            <a:r>
              <a:rPr lang="tr-TR" b="1" dirty="0">
                <a:solidFill>
                  <a:schemeClr val="accent1">
                    <a:lumMod val="75000"/>
                  </a:schemeClr>
                </a:solidFill>
              </a:rPr>
              <a:t>Sağlık, sosyal ve kültürel faaliyetler</a:t>
            </a:r>
            <a:r>
              <a:rPr lang="tr-TR" dirty="0"/>
              <a:t/>
            </a:r>
            <a:br>
              <a:rPr lang="tr-TR" dirty="0"/>
            </a:br>
            <a:endParaRPr lang="tr-TR" dirty="0"/>
          </a:p>
        </p:txBody>
      </p:sp>
      <p:sp>
        <p:nvSpPr>
          <p:cNvPr id="3" name="İçerik Yer Tutucusu 2"/>
          <p:cNvSpPr>
            <a:spLocks noGrp="1"/>
          </p:cNvSpPr>
          <p:nvPr>
            <p:ph idx="1"/>
          </p:nvPr>
        </p:nvSpPr>
        <p:spPr>
          <a:xfrm>
            <a:off x="1117601" y="1358900"/>
            <a:ext cx="9942512" cy="344488"/>
          </a:xfrm>
        </p:spPr>
        <p:txBody>
          <a:bodyPr>
            <a:normAutofit lnSpcReduction="10000"/>
          </a:bodyPr>
          <a:lstStyle/>
          <a:p>
            <a:r>
              <a:rPr lang="tr-TR" dirty="0"/>
              <a:t>Öğrenci Kulüpleri, </a:t>
            </a:r>
          </a:p>
          <a:p>
            <a:endParaRPr lang="tr-TR" dirty="0"/>
          </a:p>
        </p:txBody>
      </p:sp>
      <p:pic>
        <p:nvPicPr>
          <p:cNvPr id="5" name="Resim 4"/>
          <p:cNvPicPr>
            <a:picLocks noChangeAspect="1"/>
          </p:cNvPicPr>
          <p:nvPr/>
        </p:nvPicPr>
        <p:blipFill>
          <a:blip r:embed="rId2"/>
          <a:stretch>
            <a:fillRect/>
          </a:stretch>
        </p:blipFill>
        <p:spPr>
          <a:xfrm>
            <a:off x="734805" y="1936527"/>
            <a:ext cx="10708104" cy="1745135"/>
          </a:xfrm>
          <a:prstGeom prst="rect">
            <a:avLst/>
          </a:prstGeom>
        </p:spPr>
      </p:pic>
    </p:spTree>
    <p:extLst>
      <p:ext uri="{BB962C8B-B14F-4D97-AF65-F5344CB8AC3E}">
        <p14:creationId xmlns:p14="http://schemas.microsoft.com/office/powerpoint/2010/main" val="3765192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97243" y="624110"/>
            <a:ext cx="9507370" cy="1280890"/>
          </a:xfrm>
        </p:spPr>
        <p:txBody>
          <a:bodyPr/>
          <a:lstStyle/>
          <a:p>
            <a:r>
              <a:rPr lang="tr-TR" b="1" dirty="0">
                <a:solidFill>
                  <a:schemeClr val="accent1">
                    <a:lumMod val="75000"/>
                  </a:schemeClr>
                </a:solidFill>
              </a:rPr>
              <a:t>Sağlık, sosyal ve kültürel faaliyetler</a:t>
            </a:r>
            <a:endParaRPr lang="tr-TR" dirty="0"/>
          </a:p>
        </p:txBody>
      </p:sp>
      <p:sp>
        <p:nvSpPr>
          <p:cNvPr id="3" name="İçerik Yer Tutucusu 2"/>
          <p:cNvSpPr>
            <a:spLocks noGrp="1"/>
          </p:cNvSpPr>
          <p:nvPr>
            <p:ph idx="1"/>
          </p:nvPr>
        </p:nvSpPr>
        <p:spPr>
          <a:xfrm>
            <a:off x="986589" y="2133600"/>
            <a:ext cx="10518023" cy="3777622"/>
          </a:xfrm>
        </p:spPr>
        <p:txBody>
          <a:bodyPr/>
          <a:lstStyle/>
          <a:p>
            <a:r>
              <a:rPr lang="tr-TR" sz="3200" dirty="0" smtClean="0"/>
              <a:t>Yemekhane </a:t>
            </a:r>
            <a:r>
              <a:rPr lang="tr-TR" sz="3200" dirty="0"/>
              <a:t>Hizmetleri, </a:t>
            </a:r>
          </a:p>
          <a:p>
            <a:r>
              <a:rPr lang="tr-TR" sz="3200" dirty="0"/>
              <a:t>Sportif Faaliyetler,</a:t>
            </a:r>
          </a:p>
          <a:p>
            <a:r>
              <a:rPr lang="tr-TR" sz="3200" dirty="0"/>
              <a:t> Kantin,</a:t>
            </a:r>
          </a:p>
          <a:p>
            <a:r>
              <a:rPr lang="tr-TR" sz="3200" dirty="0"/>
              <a:t> </a:t>
            </a:r>
            <a:r>
              <a:rPr lang="tr-TR" sz="3200" dirty="0" err="1"/>
              <a:t>Mediko</a:t>
            </a:r>
            <a:r>
              <a:rPr lang="tr-TR" sz="3200" dirty="0"/>
              <a:t> Birimi,</a:t>
            </a:r>
          </a:p>
          <a:p>
            <a:r>
              <a:rPr lang="tr-TR" sz="3200" dirty="0"/>
              <a:t> Yurtlar,</a:t>
            </a:r>
          </a:p>
          <a:p>
            <a:r>
              <a:rPr lang="tr-TR" sz="3200" dirty="0"/>
              <a:t> Ulaşım İmkanları.</a:t>
            </a:r>
          </a:p>
          <a:p>
            <a:endParaRPr lang="tr-TR" dirty="0"/>
          </a:p>
        </p:txBody>
      </p:sp>
    </p:spTree>
    <p:extLst>
      <p:ext uri="{BB962C8B-B14F-4D97-AF65-F5344CB8AC3E}">
        <p14:creationId xmlns:p14="http://schemas.microsoft.com/office/powerpoint/2010/main" val="1750309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err="1" smtClean="0"/>
              <a:t>Kutlubey</a:t>
            </a:r>
            <a:r>
              <a:rPr lang="tr-TR" sz="4400" b="1" dirty="0" smtClean="0"/>
              <a:t> Kampüsü</a:t>
            </a:r>
            <a:endParaRPr lang="tr-TR" sz="44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658" y="2051425"/>
            <a:ext cx="6657953" cy="3784110"/>
          </a:xfrm>
          <a:prstGeom prst="rect">
            <a:avLst/>
          </a:prstGeom>
        </p:spPr>
      </p:pic>
    </p:spTree>
    <p:extLst>
      <p:ext uri="{BB962C8B-B14F-4D97-AF65-F5344CB8AC3E}">
        <p14:creationId xmlns:p14="http://schemas.microsoft.com/office/powerpoint/2010/main" val="127047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5725" y="547240"/>
            <a:ext cx="8911687" cy="1280890"/>
          </a:xfrm>
        </p:spPr>
        <p:txBody>
          <a:bodyPr/>
          <a:lstStyle/>
          <a:p>
            <a:r>
              <a:rPr lang="tr-TR" b="1" dirty="0">
                <a:solidFill>
                  <a:schemeClr val="accent1"/>
                </a:solidFill>
              </a:rPr>
              <a:t>Rektörlük İletişim Merkezi (RİMER)</a:t>
            </a:r>
          </a:p>
        </p:txBody>
      </p:sp>
      <p:pic>
        <p:nvPicPr>
          <p:cNvPr id="3" name="Resim 2"/>
          <p:cNvPicPr>
            <a:picLocks noChangeAspect="1"/>
          </p:cNvPicPr>
          <p:nvPr/>
        </p:nvPicPr>
        <p:blipFill>
          <a:blip r:embed="rId2"/>
          <a:stretch>
            <a:fillRect/>
          </a:stretch>
        </p:blipFill>
        <p:spPr>
          <a:xfrm>
            <a:off x="1856325" y="1492631"/>
            <a:ext cx="8481475" cy="5210175"/>
          </a:xfrm>
          <a:prstGeom prst="rect">
            <a:avLst/>
          </a:prstGeom>
        </p:spPr>
      </p:pic>
      <p:sp>
        <p:nvSpPr>
          <p:cNvPr id="5" name="Aşağı Ok 4"/>
          <p:cNvSpPr/>
          <p:nvPr/>
        </p:nvSpPr>
        <p:spPr>
          <a:xfrm>
            <a:off x="9523663" y="2772180"/>
            <a:ext cx="409073" cy="472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stretch>
            <a:fillRect/>
          </a:stretch>
        </p:blipFill>
        <p:spPr>
          <a:xfrm>
            <a:off x="1856325" y="3685455"/>
            <a:ext cx="4938713" cy="3017351"/>
          </a:xfrm>
          <a:prstGeom prst="rect">
            <a:avLst/>
          </a:prstGeom>
        </p:spPr>
      </p:pic>
    </p:spTree>
    <p:extLst>
      <p:ext uri="{BB962C8B-B14F-4D97-AF65-F5344CB8AC3E}">
        <p14:creationId xmlns:p14="http://schemas.microsoft.com/office/powerpoint/2010/main" val="729528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Akademik çalışma imkanları ve araştırma merkezleri.</a:t>
            </a:r>
          </a:p>
        </p:txBody>
      </p:sp>
      <p:sp>
        <p:nvSpPr>
          <p:cNvPr id="3" name="İçerik Yer Tutucusu 2"/>
          <p:cNvSpPr>
            <a:spLocks noGrp="1"/>
          </p:cNvSpPr>
          <p:nvPr>
            <p:ph idx="1"/>
          </p:nvPr>
        </p:nvSpPr>
        <p:spPr>
          <a:xfrm>
            <a:off x="1033997" y="2802340"/>
            <a:ext cx="10566149" cy="2056263"/>
          </a:xfrm>
        </p:spPr>
        <p:txBody>
          <a:bodyPr>
            <a:normAutofit/>
          </a:bodyPr>
          <a:lstStyle/>
          <a:p>
            <a:r>
              <a:rPr lang="tr-TR" sz="2400" dirty="0">
                <a:hlinkClick r:id="rId2"/>
              </a:rPr>
              <a:t> Edebiyat Fakültesi Dergisi</a:t>
            </a:r>
            <a:endParaRPr lang="tr-TR" sz="2400" dirty="0"/>
          </a:p>
          <a:p>
            <a:r>
              <a:rPr lang="tr-TR" sz="2400" dirty="0">
                <a:hlinkClick r:id="rId3"/>
              </a:rPr>
              <a:t> Edebiyat Fakültesi Karakalem Dergisi</a:t>
            </a:r>
            <a:endParaRPr lang="tr-TR" sz="2400" dirty="0"/>
          </a:p>
          <a:p>
            <a:r>
              <a:rPr lang="tr-TR" sz="2400" dirty="0" smtClean="0"/>
              <a:t>Öğrenci Sempozyumlarına katılım </a:t>
            </a:r>
            <a:r>
              <a:rPr lang="tr-TR" dirty="0"/>
              <a:t>(</a:t>
            </a:r>
            <a:r>
              <a:rPr lang="tr-TR" dirty="0" smtClean="0"/>
              <a:t>Öğrencilerin </a:t>
            </a:r>
            <a:r>
              <a:rPr lang="tr-TR" dirty="0"/>
              <a:t>bilimsel etkinliklere katılımı destekleme süreçleri ile ilgili koşullar hakkında </a:t>
            </a:r>
            <a:r>
              <a:rPr lang="tr-TR" dirty="0" smtClean="0"/>
              <a:t>bilgilendirilme)</a:t>
            </a:r>
            <a:endParaRPr lang="tr-TR" dirty="0"/>
          </a:p>
          <a:p>
            <a:endParaRPr lang="tr-TR" dirty="0"/>
          </a:p>
          <a:p>
            <a:endParaRPr lang="tr-TR" sz="2400" dirty="0" smtClean="0"/>
          </a:p>
          <a:p>
            <a:pPr marL="0" indent="0">
              <a:buNone/>
            </a:pPr>
            <a:endParaRPr lang="tr-TR" sz="2400" dirty="0"/>
          </a:p>
        </p:txBody>
      </p:sp>
    </p:spTree>
    <p:extLst>
      <p:ext uri="{BB962C8B-B14F-4D97-AF65-F5344CB8AC3E}">
        <p14:creationId xmlns:p14="http://schemas.microsoft.com/office/powerpoint/2010/main" val="1664711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1"/>
                </a:solidFill>
              </a:rPr>
              <a:t>Kısmi Zamanlı Öğrenci </a:t>
            </a:r>
            <a:r>
              <a:rPr lang="tr-TR" b="1" dirty="0" smtClean="0">
                <a:solidFill>
                  <a:schemeClr val="accent1"/>
                </a:solidFill>
              </a:rPr>
              <a:t>İstihdamı ve Burslar</a:t>
            </a:r>
            <a:endParaRPr lang="tr-TR" b="1" dirty="0">
              <a:solidFill>
                <a:schemeClr val="accent1"/>
              </a:solidFill>
            </a:endParaRPr>
          </a:p>
        </p:txBody>
      </p:sp>
      <p:sp>
        <p:nvSpPr>
          <p:cNvPr id="3" name="İçerik Yer Tutucusu 2"/>
          <p:cNvSpPr>
            <a:spLocks noGrp="1"/>
          </p:cNvSpPr>
          <p:nvPr>
            <p:ph idx="1"/>
          </p:nvPr>
        </p:nvSpPr>
        <p:spPr/>
        <p:txBody>
          <a:bodyPr/>
          <a:lstStyle/>
          <a:p>
            <a:pPr algn="just"/>
            <a:r>
              <a:rPr lang="tr-TR" b="1" dirty="0" smtClean="0"/>
              <a:t>Kısmi zamanlı öğrenci istihdamı Sağlık-Kültür ve Spor Daire başkanlığı tarafından yapılmaktadır. Bu birimin </a:t>
            </a:r>
            <a:r>
              <a:rPr lang="tr-TR" b="1" dirty="0" err="1" smtClean="0"/>
              <a:t>wep</a:t>
            </a:r>
            <a:r>
              <a:rPr lang="tr-TR" b="1" dirty="0" smtClean="0"/>
              <a:t> sitesinin duyurular kısmını takip etmeniz gerekmektedir. </a:t>
            </a:r>
          </a:p>
          <a:p>
            <a:pPr algn="just"/>
            <a:r>
              <a:rPr lang="tr-TR" b="1" dirty="0" smtClean="0"/>
              <a:t>KYK bursları ve Fakülte Bursları </a:t>
            </a:r>
          </a:p>
          <a:p>
            <a:pPr algn="just"/>
            <a:r>
              <a:rPr lang="tr-TR" b="1" dirty="0" err="1" smtClean="0"/>
              <a:t>Tev</a:t>
            </a:r>
            <a:r>
              <a:rPr lang="tr-TR" b="1" dirty="0" smtClean="0"/>
              <a:t>, Vakıflar Genel Müdürlüğü Bursları</a:t>
            </a:r>
          </a:p>
          <a:p>
            <a:pPr algn="just"/>
            <a:r>
              <a:rPr lang="tr-TR" b="1" dirty="0" smtClean="0"/>
              <a:t>Özel Derneklerin verdiği burslar. </a:t>
            </a:r>
          </a:p>
        </p:txBody>
      </p:sp>
    </p:spTree>
    <p:extLst>
      <p:ext uri="{BB962C8B-B14F-4D97-AF65-F5344CB8AC3E}">
        <p14:creationId xmlns:p14="http://schemas.microsoft.com/office/powerpoint/2010/main" val="2419984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1"/>
                </a:solidFill>
              </a:rPr>
              <a:t>Üniversitemizin Kalite Süreci</a:t>
            </a:r>
            <a:endParaRPr lang="tr-TR" b="1" dirty="0">
              <a:solidFill>
                <a:schemeClr val="accent1"/>
              </a:solidFill>
            </a:endParaRPr>
          </a:p>
        </p:txBody>
      </p:sp>
      <p:sp>
        <p:nvSpPr>
          <p:cNvPr id="3" name="İçerik Yer Tutucusu 2"/>
          <p:cNvSpPr>
            <a:spLocks noGrp="1"/>
          </p:cNvSpPr>
          <p:nvPr>
            <p:ph idx="1"/>
          </p:nvPr>
        </p:nvSpPr>
        <p:spPr/>
        <p:txBody>
          <a:bodyPr/>
          <a:lstStyle/>
          <a:p>
            <a:pPr algn="just"/>
            <a:r>
              <a:rPr lang="tr-TR" b="1" dirty="0"/>
              <a:t>İç paydaşlarımız olan öğrencilerin kalite süreçlerine katılımı hakkında bilgilendirme</a:t>
            </a:r>
            <a:r>
              <a:rPr lang="tr-TR" b="1" dirty="0" smtClean="0"/>
              <a:t>,</a:t>
            </a:r>
            <a:endParaRPr lang="tr-TR" b="1" dirty="0"/>
          </a:p>
        </p:txBody>
      </p:sp>
    </p:spTree>
    <p:extLst>
      <p:ext uri="{BB962C8B-B14F-4D97-AF65-F5344CB8AC3E}">
        <p14:creationId xmlns:p14="http://schemas.microsoft.com/office/powerpoint/2010/main" val="1839525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1"/>
                </a:solidFill>
              </a:rPr>
              <a:t>Farabi, </a:t>
            </a:r>
            <a:r>
              <a:rPr lang="tr-TR" b="1" dirty="0" err="1" smtClean="0">
                <a:solidFill>
                  <a:schemeClr val="accent1"/>
                </a:solidFill>
              </a:rPr>
              <a:t>Erasmus</a:t>
            </a:r>
            <a:r>
              <a:rPr lang="tr-TR" b="1" dirty="0" smtClean="0">
                <a:solidFill>
                  <a:schemeClr val="accent1"/>
                </a:solidFill>
              </a:rPr>
              <a:t>, ve </a:t>
            </a:r>
            <a:r>
              <a:rPr lang="tr-TR" b="1" dirty="0">
                <a:solidFill>
                  <a:schemeClr val="accent1"/>
                </a:solidFill>
              </a:rPr>
              <a:t>Mevlana Değişim </a:t>
            </a:r>
            <a:r>
              <a:rPr lang="tr-TR" b="1" dirty="0" smtClean="0">
                <a:solidFill>
                  <a:schemeClr val="accent1"/>
                </a:solidFill>
              </a:rPr>
              <a:t>Programları</a:t>
            </a:r>
            <a:endParaRPr lang="tr-TR" b="1" dirty="0">
              <a:solidFill>
                <a:schemeClr val="accent1"/>
              </a:solidFill>
            </a:endParaRPr>
          </a:p>
        </p:txBody>
      </p:sp>
      <p:sp>
        <p:nvSpPr>
          <p:cNvPr id="3" name="İçerik Yer Tutucusu 2"/>
          <p:cNvSpPr>
            <a:spLocks noGrp="1"/>
          </p:cNvSpPr>
          <p:nvPr>
            <p:ph idx="1"/>
          </p:nvPr>
        </p:nvSpPr>
        <p:spPr>
          <a:xfrm>
            <a:off x="709685" y="2133600"/>
            <a:ext cx="11245754" cy="4724400"/>
          </a:xfrm>
        </p:spPr>
        <p:txBody>
          <a:bodyPr>
            <a:normAutofit fontScale="92500" lnSpcReduction="10000"/>
          </a:bodyPr>
          <a:lstStyle/>
          <a:p>
            <a:r>
              <a:rPr lang="tr-TR" sz="2600" b="1" dirty="0" smtClean="0">
                <a:solidFill>
                  <a:schemeClr val="accent1"/>
                </a:solidFill>
              </a:rPr>
              <a:t>Farabi Programı</a:t>
            </a:r>
          </a:p>
          <a:p>
            <a:pPr marL="0" indent="0">
              <a:buNone/>
            </a:pPr>
            <a:r>
              <a:rPr lang="tr-TR" sz="2000" b="1" dirty="0"/>
              <a:t>Başkanlığımızca belirlenmiş 15 üniversiteye gidecek Farabi programı kapsamındaki öğrencilerimize 8 ay boyunca 600 TL burs ödenecektir.</a:t>
            </a:r>
          </a:p>
          <a:p>
            <a:pPr marL="0" indent="0">
              <a:buNone/>
            </a:pPr>
            <a:r>
              <a:rPr lang="tr-TR" sz="2000" b="1" dirty="0" smtClean="0"/>
              <a:t>Yurtiçindeki </a:t>
            </a:r>
            <a:r>
              <a:rPr lang="tr-TR" sz="2000" b="1" dirty="0"/>
              <a:t>yükseköğretim kurumları arasında öğrenci değişimini içeren bir program olan</a:t>
            </a:r>
            <a:r>
              <a:rPr lang="tr-TR" sz="2000" b="1" i="1" dirty="0"/>
              <a:t> Farabi Değişim </a:t>
            </a:r>
            <a:r>
              <a:rPr lang="tr-TR" sz="2000" b="1" i="1" dirty="0" err="1"/>
              <a:t>Programı</a:t>
            </a:r>
            <a:r>
              <a:rPr lang="tr-TR" sz="2000" b="1" dirty="0" err="1"/>
              <a:t>kapsamında</a:t>
            </a:r>
            <a:r>
              <a:rPr lang="tr-TR" sz="2000" b="1" dirty="0"/>
              <a:t>, öğrenciler bir ya da iki yarıyıl farklı bir yükseköğretim kurumunda eğitim alma imkânı bulmaktadır</a:t>
            </a:r>
            <a:r>
              <a:rPr lang="tr-TR" sz="2000" b="1" dirty="0" smtClean="0"/>
              <a:t>.</a:t>
            </a:r>
            <a:r>
              <a:rPr lang="tr-TR" sz="2000" b="1" dirty="0"/>
              <a:t> </a:t>
            </a:r>
          </a:p>
          <a:p>
            <a:pPr marL="0" indent="0">
              <a:buNone/>
            </a:pPr>
            <a:r>
              <a:rPr lang="tr-TR" sz="2000" b="1" dirty="0"/>
              <a:t>Ayrıca, değişime katılan öğrencilere 4 ay süre ile Başkanlığımızca karşılıksız burs verilmektedir. Şimdiye kadar yaklaşık 30 bin kişi bu programdan faydalanmıştır.</a:t>
            </a:r>
          </a:p>
          <a:p>
            <a:pPr marL="0" indent="0">
              <a:buNone/>
            </a:pPr>
            <a:r>
              <a:rPr lang="tr-TR" sz="2000" b="1" dirty="0" smtClean="0"/>
              <a:t>Farabi </a:t>
            </a:r>
            <a:r>
              <a:rPr lang="tr-TR" sz="2000" b="1" dirty="0"/>
              <a:t>değişim programında yurtiçindeki diğer üniversitelere giden öğrencilere 4 ay süre </a:t>
            </a:r>
            <a:r>
              <a:rPr lang="tr-TR" sz="2000" b="1" dirty="0" smtClean="0"/>
              <a:t>ile 400 </a:t>
            </a:r>
            <a:r>
              <a:rPr lang="tr-TR" sz="2000" b="1" dirty="0"/>
              <a:t>TL karşılıksız burs verilirken, CMP kapsamında Başkanlığımızca belirlenmiş 15 üniversiteye gidecek öğrencilerimize 8 ay boyunca 600 TL burs verilerek bu üniversitelere burs avantajı sağlanmıştır.</a:t>
            </a:r>
          </a:p>
          <a:p>
            <a:pPr marL="0" indent="0">
              <a:buNone/>
            </a:pPr>
            <a:r>
              <a:rPr lang="tr-TR" sz="2000" b="1" dirty="0"/>
              <a:t> </a:t>
            </a:r>
            <a:r>
              <a:rPr lang="tr-TR" sz="2000" b="1" dirty="0" smtClean="0"/>
              <a:t>Başkanlığımızca </a:t>
            </a:r>
            <a:r>
              <a:rPr lang="tr-TR" sz="2000" b="1" dirty="0"/>
              <a:t>bu kapsamda belirlenen 15 üniversite Ağrı İbrahim Çeçen, Ardahan, Batman, Bayburt, Bingöl, Bitlis Eren, Erzincan, Gümüşhane, Hakkâri, Iğdır, Mardin </a:t>
            </a:r>
            <a:r>
              <a:rPr lang="tr-TR" sz="2000" b="1" dirty="0" err="1"/>
              <a:t>Artuklu</a:t>
            </a:r>
            <a:r>
              <a:rPr lang="tr-TR" sz="2000" b="1" dirty="0"/>
              <a:t>, Munzur, Muş Alparslan, Siirt ve Şırnak Üniversiteleridir.</a:t>
            </a:r>
          </a:p>
          <a:p>
            <a:endParaRPr lang="tr-TR" dirty="0"/>
          </a:p>
        </p:txBody>
      </p:sp>
    </p:spTree>
    <p:extLst>
      <p:ext uri="{BB962C8B-B14F-4D97-AF65-F5344CB8AC3E}">
        <p14:creationId xmlns:p14="http://schemas.microsoft.com/office/powerpoint/2010/main" val="2554034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1"/>
                </a:solidFill>
              </a:rPr>
              <a:t>Mevlana Programı </a:t>
            </a:r>
            <a:endParaRPr lang="tr-TR" b="1" dirty="0">
              <a:solidFill>
                <a:schemeClr val="accent1"/>
              </a:solidFill>
            </a:endParaRPr>
          </a:p>
        </p:txBody>
      </p:sp>
      <p:sp>
        <p:nvSpPr>
          <p:cNvPr id="3" name="İçerik Yer Tutucusu 2"/>
          <p:cNvSpPr>
            <a:spLocks noGrp="1"/>
          </p:cNvSpPr>
          <p:nvPr>
            <p:ph idx="1"/>
          </p:nvPr>
        </p:nvSpPr>
        <p:spPr>
          <a:xfrm>
            <a:off x="1078173" y="1473958"/>
            <a:ext cx="10426439" cy="4437264"/>
          </a:xfrm>
        </p:spPr>
        <p:txBody>
          <a:bodyPr>
            <a:normAutofit/>
          </a:bodyPr>
          <a:lstStyle/>
          <a:p>
            <a:r>
              <a:rPr lang="tr-TR" b="1" dirty="0"/>
              <a:t>Mevlana Değişim Programı, yurtiçinde eğitim veren yükseköğretim kurumları ile yurtdışında eğitim veren yükseköğretim kurumları arasında öğrenci ve öğretim elemanı değişimini gerçekleştirmeyi amaçlayan bir programdır. 23 Ağustos 2011 tarih ve 28034 sayılı Resmi </a:t>
            </a:r>
            <a:r>
              <a:rPr lang="tr-TR" b="1" dirty="0" err="1"/>
              <a:t>Gazete’de</a:t>
            </a:r>
            <a:r>
              <a:rPr lang="tr-TR" b="1" dirty="0"/>
              <a:t> yayımlanan Yönetmelik ile birlikte yurt dışındaki yükseköğretim kurumları ile ülkemizdeki yükseköğretim kurumları arasında öğrenci ve öğretim elemanı değişiminin önü açılmıştır.</a:t>
            </a:r>
          </a:p>
          <a:p>
            <a:r>
              <a:rPr lang="tr-TR" b="1" dirty="0"/>
              <a:t>Değişim programına katılmak isteyen öğrenciler en az bir en fazla iki yarıyıl eğitim için; öğretim elemanları ise en az 1 hafta en fazla 3 ay süreyle dünyadaki yükseköğretim kurumlarında ders vermek üzere programdan faydalanabilirler. Benzer şekilde dünyanın bütün bölgelerinden de öğrenci ve öğretim elemanları Türkiye’deki yükseköğretim kurumlarına program kapsamında gelerek eğitim-öğretim faaliyetlerine katılabilirler.</a:t>
            </a:r>
          </a:p>
          <a:p>
            <a:pPr marL="0" indent="0">
              <a:buNone/>
            </a:pPr>
            <a:r>
              <a:rPr lang="tr-TR" dirty="0"/>
              <a:t>Ayrıntılı bilgi için</a:t>
            </a:r>
            <a:r>
              <a:rPr lang="tr-TR" dirty="0" smtClean="0"/>
              <a:t>: </a:t>
            </a:r>
            <a:r>
              <a:rPr lang="tr-TR" dirty="0" smtClean="0">
                <a:hlinkClick r:id="rId2"/>
              </a:rPr>
              <a:t>http</a:t>
            </a:r>
            <a:r>
              <a:rPr lang="tr-TR" dirty="0">
                <a:hlinkClick r:id="rId2"/>
              </a:rPr>
              <a:t>://</a:t>
            </a:r>
            <a:r>
              <a:rPr lang="tr-TR" dirty="0" smtClean="0">
                <a:hlinkClick r:id="rId2"/>
              </a:rPr>
              <a:t>mevlana.bartin.edu.tr</a:t>
            </a:r>
            <a:r>
              <a:rPr lang="tr-TR" dirty="0" smtClean="0"/>
              <a:t> </a:t>
            </a:r>
            <a:endParaRPr lang="tr-TR" dirty="0"/>
          </a:p>
          <a:p>
            <a:endParaRPr lang="tr-TR" dirty="0"/>
          </a:p>
        </p:txBody>
      </p:sp>
    </p:spTree>
    <p:extLst>
      <p:ext uri="{BB962C8B-B14F-4D97-AF65-F5344CB8AC3E}">
        <p14:creationId xmlns:p14="http://schemas.microsoft.com/office/powerpoint/2010/main" val="3397751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168" y="74663"/>
            <a:ext cx="1878251" cy="1878251"/>
          </a:xfrm>
          <a:prstGeom prst="rect">
            <a:avLst/>
          </a:prstGeom>
        </p:spPr>
      </p:pic>
      <p:sp>
        <p:nvSpPr>
          <p:cNvPr id="2051" name="1 Başlık"/>
          <p:cNvSpPr>
            <a:spLocks noGrp="1"/>
          </p:cNvSpPr>
          <p:nvPr>
            <p:ph type="ctrTitle"/>
          </p:nvPr>
        </p:nvSpPr>
        <p:spPr>
          <a:xfrm>
            <a:off x="2207568" y="1970011"/>
            <a:ext cx="7772400" cy="1185005"/>
          </a:xfrm>
        </p:spPr>
        <p:txBody>
          <a:bodyPr/>
          <a:lstStyle/>
          <a:p>
            <a:pPr>
              <a:defRPr/>
            </a:pPr>
            <a:r>
              <a:rPr lang="tr-TR" altLang="tr-TR" sz="3400" b="1" dirty="0">
                <a:latin typeface="Arial" panose="020B0604020202020204" pitchFamily="34" charset="0"/>
                <a:cs typeface="Arial" panose="020B0604020202020204" pitchFamily="34" charset="0"/>
              </a:rPr>
              <a:t>Uluslararası İlişkiler ve Erasmus Koordinatörlüğü</a:t>
            </a:r>
          </a:p>
        </p:txBody>
      </p:sp>
      <p:sp>
        <p:nvSpPr>
          <p:cNvPr id="3076" name="4 Alt Başlık"/>
          <p:cNvSpPr>
            <a:spLocks noGrp="1"/>
          </p:cNvSpPr>
          <p:nvPr>
            <p:ph type="subTitle" idx="1"/>
          </p:nvPr>
        </p:nvSpPr>
        <p:spPr>
          <a:xfrm>
            <a:off x="2752892" y="3300365"/>
            <a:ext cx="6400800" cy="1752600"/>
          </a:xfrm>
        </p:spPr>
        <p:txBody>
          <a:bodyPr/>
          <a:lstStyle/>
          <a:p>
            <a:pPr eaLnBrk="1" hangingPunct="1"/>
            <a:r>
              <a:rPr lang="tr-TR" altLang="tr-TR" b="1" dirty="0" smtClean="0">
                <a:solidFill>
                  <a:schemeClr val="tx2"/>
                </a:solidFill>
                <a:latin typeface="Arial" panose="020B0604020202020204" pitchFamily="34" charset="0"/>
                <a:cs typeface="Arial" panose="020B0604020202020204" pitchFamily="34" charset="0"/>
              </a:rPr>
              <a:t>2018/2019 </a:t>
            </a:r>
            <a:r>
              <a:rPr lang="tr-TR" altLang="tr-TR" b="1" dirty="0">
                <a:solidFill>
                  <a:schemeClr val="tx2"/>
                </a:solidFill>
                <a:latin typeface="Arial" panose="020B0604020202020204" pitchFamily="34" charset="0"/>
                <a:cs typeface="Arial" panose="020B0604020202020204" pitchFamily="34" charset="0"/>
              </a:rPr>
              <a:t>Akademik Yılı</a:t>
            </a:r>
          </a:p>
          <a:p>
            <a:pPr eaLnBrk="1" hangingPunct="1"/>
            <a:r>
              <a:rPr lang="tr-TR" altLang="tr-TR" b="1" dirty="0" smtClean="0">
                <a:solidFill>
                  <a:schemeClr val="tx2"/>
                </a:solidFill>
                <a:latin typeface="Arial" panose="020B0604020202020204" pitchFamily="34" charset="0"/>
                <a:cs typeface="Arial" panose="020B0604020202020204" pitchFamily="34" charset="0"/>
              </a:rPr>
              <a:t>Oryantasyon Programı Tanıtım Sunumu</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1963" y="4365105"/>
            <a:ext cx="2624512" cy="1383493"/>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9483" y="6234037"/>
            <a:ext cx="2142480" cy="436296"/>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8033" y="4365104"/>
            <a:ext cx="1574054" cy="1389102"/>
          </a:xfrm>
          <a:prstGeom prst="rect">
            <a:avLst/>
          </a:prstGeom>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593" y="4365105"/>
            <a:ext cx="2004565" cy="1389101"/>
          </a:xfrm>
          <a:prstGeom prst="rect">
            <a:avLst/>
          </a:prstGeom>
        </p:spPr>
      </p:pic>
    </p:spTree>
    <p:extLst>
      <p:ext uri="{BB962C8B-B14F-4D97-AF65-F5344CB8AC3E}">
        <p14:creationId xmlns:p14="http://schemas.microsoft.com/office/powerpoint/2010/main" val="2406469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52466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6384926" y="2355851"/>
            <a:ext cx="1368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7F7F7F"/>
                </a:solidFill>
                <a:latin typeface="Century Gothic" pitchFamily="34" charset="0"/>
              </a:defRPr>
            </a:lvl1pPr>
            <a:lvl2pPr>
              <a:defRPr sz="1600">
                <a:solidFill>
                  <a:srgbClr val="7F7F7F"/>
                </a:solidFill>
                <a:latin typeface="Century Gothic" pitchFamily="34" charset="0"/>
              </a:defRPr>
            </a:lvl2pPr>
            <a:lvl3pPr>
              <a:defRPr sz="1600">
                <a:solidFill>
                  <a:srgbClr val="7F7F7F"/>
                </a:solidFill>
                <a:latin typeface="Century Gothic" pitchFamily="34" charset="0"/>
              </a:defRPr>
            </a:lvl3pPr>
            <a:lvl4pPr>
              <a:defRPr sz="1600">
                <a:solidFill>
                  <a:srgbClr val="7F7F7F"/>
                </a:solidFill>
                <a:latin typeface="Century Gothic" pitchFamily="34" charset="0"/>
              </a:defRPr>
            </a:lvl4pPr>
            <a:lvl5pPr>
              <a:defRPr sz="1600">
                <a:solidFill>
                  <a:srgbClr val="7F7F7F"/>
                </a:solidFill>
                <a:latin typeface="Century Gothic" pitchFamily="34" charset="0"/>
              </a:defRPr>
            </a:lvl5pPr>
            <a:lvl6pPr eaLnBrk="0" fontAlgn="base" hangingPunct="0">
              <a:spcAft>
                <a:spcPct val="0"/>
              </a:spcAft>
              <a:buFont typeface="Arial" charset="0"/>
              <a:buChar char="•"/>
              <a:defRPr sz="1600">
                <a:solidFill>
                  <a:srgbClr val="7F7F7F"/>
                </a:solidFill>
                <a:latin typeface="Century Gothic" pitchFamily="34" charset="0"/>
              </a:defRPr>
            </a:lvl6pPr>
            <a:lvl7pPr eaLnBrk="0" fontAlgn="base" hangingPunct="0">
              <a:spcAft>
                <a:spcPct val="0"/>
              </a:spcAft>
              <a:buFont typeface="Arial" charset="0"/>
              <a:defRPr sz="1600">
                <a:solidFill>
                  <a:srgbClr val="7F7F7F"/>
                </a:solidFill>
                <a:latin typeface="Century Gothic" pitchFamily="34" charset="0"/>
              </a:defRPr>
            </a:lvl7pPr>
            <a:lvl8pPr eaLnBrk="0" fontAlgn="base" hangingPunct="0">
              <a:spcAft>
                <a:spcPct val="0"/>
              </a:spcAft>
              <a:buFont typeface="Arial" charset="0"/>
              <a:buChar char="•"/>
              <a:defRPr sz="1600">
                <a:solidFill>
                  <a:srgbClr val="7F7F7F"/>
                </a:solidFill>
                <a:latin typeface="Century Gothic" pitchFamily="34" charset="0"/>
              </a:defRPr>
            </a:lvl8pPr>
            <a:lvl9pPr eaLnBrk="0" fontAlgn="base" hangingPunct="0">
              <a:spcAft>
                <a:spcPct val="0"/>
              </a:spcAft>
              <a:buFont typeface="Arial" charset="0"/>
              <a:defRPr sz="1600">
                <a:solidFill>
                  <a:srgbClr val="7F7F7F"/>
                </a:solidFill>
                <a:latin typeface="Century Gothic" pitchFamily="34" charset="0"/>
              </a:defRPr>
            </a:lvl9pPr>
          </a:lstStyle>
          <a:p>
            <a:pPr algn="ctr">
              <a:spcBef>
                <a:spcPct val="50000"/>
              </a:spcBef>
            </a:pPr>
            <a:r>
              <a:rPr lang="tr-TR" altLang="tr-TR" sz="2000">
                <a:solidFill>
                  <a:schemeClr val="bg1"/>
                </a:solidFill>
                <a:latin typeface="Tahoma" pitchFamily="34" charset="0"/>
              </a:rPr>
              <a:t>KAMUSAL (RESMİ)</a:t>
            </a:r>
            <a:r>
              <a:rPr lang="en-AU" altLang="tr-TR" sz="2000">
                <a:solidFill>
                  <a:schemeClr val="bg1"/>
                </a:solidFill>
                <a:latin typeface="Tahoma" pitchFamily="34" charset="0"/>
              </a:rPr>
              <a:t> ALAN</a:t>
            </a:r>
            <a:endParaRPr lang="en-AU" altLang="tr-TR">
              <a:solidFill>
                <a:schemeClr val="bg1"/>
              </a:solidFill>
              <a:latin typeface="Tahoma" pitchFamily="34" charset="0"/>
            </a:endParaRPr>
          </a:p>
        </p:txBody>
      </p:sp>
      <p:sp>
        <p:nvSpPr>
          <p:cNvPr id="7" name="Unvan 1"/>
          <p:cNvSpPr txBox="1">
            <a:spLocks/>
          </p:cNvSpPr>
          <p:nvPr/>
        </p:nvSpPr>
        <p:spPr>
          <a:xfrm>
            <a:off x="2029061" y="729744"/>
            <a:ext cx="8206803" cy="492125"/>
          </a:xfrm>
          <a:prstGeom prst="rect">
            <a:avLst/>
          </a:prstGeom>
        </p:spPr>
        <p:txBody>
          <a:bodyPr vert="horz" lIns="91440" tIns="45720" rIns="91440" bIns="45720" rtlCol="0" anchor="b">
            <a:noAutofit/>
          </a:bodyPr>
          <a:lst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a:lstStyle>
          <a:p>
            <a:r>
              <a:rPr lang="tr-TR" sz="2800" b="1" dirty="0">
                <a:solidFill>
                  <a:schemeClr val="tx2">
                    <a:lumMod val="60000"/>
                    <a:lumOff val="40000"/>
                  </a:schemeClr>
                </a:solidFill>
                <a:latin typeface="Arial" panose="020B0604020202020204" pitchFamily="34" charset="0"/>
                <a:cs typeface="Arial" panose="020B0604020202020204" pitchFamily="34" charset="0"/>
              </a:rPr>
              <a:t>Sunum İçeriği</a:t>
            </a:r>
          </a:p>
        </p:txBody>
      </p:sp>
      <p:sp>
        <p:nvSpPr>
          <p:cNvPr id="8" name="İçerik Yer Tutucusu 2"/>
          <p:cNvSpPr>
            <a:spLocks noGrp="1"/>
          </p:cNvSpPr>
          <p:nvPr>
            <p:ph idx="1"/>
          </p:nvPr>
        </p:nvSpPr>
        <p:spPr>
          <a:xfrm>
            <a:off x="1919537" y="1221869"/>
            <a:ext cx="8425853" cy="5361271"/>
          </a:xfrm>
        </p:spPr>
        <p:txBody>
          <a:bodyPr numCol="1">
            <a:normAutofit/>
          </a:bodyPr>
          <a:lstStyle/>
          <a:p>
            <a:pPr>
              <a:lnSpc>
                <a:spcPct val="200000"/>
              </a:lnSpc>
              <a:buFontTx/>
              <a:buChar char="-"/>
            </a:pPr>
            <a:r>
              <a:rPr lang="tr-TR" dirty="0" smtClean="0">
                <a:solidFill>
                  <a:schemeClr val="accent6">
                    <a:lumMod val="50000"/>
                  </a:schemeClr>
                </a:solidFill>
                <a:cs typeface="Arial" panose="020B0604020202020204" pitchFamily="34" charset="0"/>
              </a:rPr>
              <a:t>Erasmus+ Programı nedir?</a:t>
            </a:r>
          </a:p>
          <a:p>
            <a:pPr>
              <a:lnSpc>
                <a:spcPct val="200000"/>
              </a:lnSpc>
              <a:buFontTx/>
              <a:buChar char="-"/>
            </a:pPr>
            <a:r>
              <a:rPr lang="tr-TR" dirty="0" smtClean="0">
                <a:solidFill>
                  <a:schemeClr val="accent6">
                    <a:lumMod val="50000"/>
                  </a:schemeClr>
                </a:solidFill>
                <a:cs typeface="Arial" panose="020B0604020202020204" pitchFamily="34" charset="0"/>
              </a:rPr>
              <a:t>Yükseköğrenimde Erasmus+ Öğrenci Hareketliliği</a:t>
            </a:r>
          </a:p>
          <a:p>
            <a:pPr>
              <a:lnSpc>
                <a:spcPct val="200000"/>
              </a:lnSpc>
              <a:buFontTx/>
              <a:buChar char="-"/>
            </a:pPr>
            <a:r>
              <a:rPr lang="tr-TR" dirty="0" smtClean="0">
                <a:solidFill>
                  <a:schemeClr val="accent6">
                    <a:lumMod val="50000"/>
                  </a:schemeClr>
                </a:solidFill>
                <a:cs typeface="Arial" panose="020B0604020202020204" pitchFamily="34" charset="0"/>
              </a:rPr>
              <a:t>Hareketlilik Sağlanabilen Ülkeler ve Hibe Desteği</a:t>
            </a:r>
          </a:p>
          <a:p>
            <a:pPr>
              <a:lnSpc>
                <a:spcPct val="200000"/>
              </a:lnSpc>
              <a:buFontTx/>
              <a:buChar char="-"/>
            </a:pPr>
            <a:r>
              <a:rPr lang="tr-TR" dirty="0" smtClean="0">
                <a:solidFill>
                  <a:schemeClr val="accent6">
                    <a:lumMod val="50000"/>
                  </a:schemeClr>
                </a:solidFill>
                <a:cs typeface="Arial" panose="020B0604020202020204" pitchFamily="34" charset="0"/>
              </a:rPr>
              <a:t>Katılım Şartı ve İmkanlar</a:t>
            </a:r>
          </a:p>
          <a:p>
            <a:pPr>
              <a:lnSpc>
                <a:spcPct val="200000"/>
              </a:lnSpc>
              <a:buFontTx/>
              <a:buChar char="-"/>
            </a:pPr>
            <a:r>
              <a:rPr lang="tr-TR" dirty="0" smtClean="0">
                <a:solidFill>
                  <a:schemeClr val="accent6">
                    <a:lumMod val="50000"/>
                  </a:schemeClr>
                </a:solidFill>
                <a:cs typeface="Arial" panose="020B0604020202020204" pitchFamily="34" charset="0"/>
              </a:rPr>
              <a:t>Üniversitemiz Erasmus+ Anlaşmaları</a:t>
            </a:r>
          </a:p>
          <a:p>
            <a:pPr>
              <a:lnSpc>
                <a:spcPct val="200000"/>
              </a:lnSpc>
              <a:buFontTx/>
              <a:buChar char="-"/>
            </a:pPr>
            <a:r>
              <a:rPr lang="tr-TR" dirty="0" smtClean="0">
                <a:solidFill>
                  <a:schemeClr val="accent6">
                    <a:lumMod val="50000"/>
                  </a:schemeClr>
                </a:solidFill>
                <a:cs typeface="Arial" panose="020B0604020202020204" pitchFamily="34" charset="0"/>
              </a:rPr>
              <a:t>Üniversitemize Gelen Öğrenciler</a:t>
            </a:r>
            <a:endParaRPr lang="tr-TR" dirty="0" smtClean="0">
              <a:cs typeface="Arial" panose="020B0604020202020204" pitchFamily="34" charset="0"/>
            </a:endParaRPr>
          </a:p>
          <a:p>
            <a:pPr>
              <a:buFontTx/>
              <a:buChar char="-"/>
            </a:pPr>
            <a:endParaRPr lang="tr-TR"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371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2466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a:spLocks noGrp="1"/>
          </p:cNvSpPr>
          <p:nvPr>
            <p:ph type="title"/>
          </p:nvPr>
        </p:nvSpPr>
        <p:spPr>
          <a:xfrm>
            <a:off x="2279577" y="764704"/>
            <a:ext cx="5819775" cy="706438"/>
          </a:xfrm>
        </p:spPr>
        <p:txBody>
          <a:bodyPr>
            <a:normAutofit/>
          </a:bodyPr>
          <a:lstStyle/>
          <a:p>
            <a:pPr algn="ctr"/>
            <a:r>
              <a:rPr lang="tr-TR" b="1" dirty="0"/>
              <a:t>	</a:t>
            </a:r>
          </a:p>
        </p:txBody>
      </p:sp>
      <p:sp>
        <p:nvSpPr>
          <p:cNvPr id="9" name="İçerik Yer Tutucusu 2"/>
          <p:cNvSpPr>
            <a:spLocks noGrp="1"/>
          </p:cNvSpPr>
          <p:nvPr>
            <p:ph idx="1"/>
          </p:nvPr>
        </p:nvSpPr>
        <p:spPr>
          <a:xfrm>
            <a:off x="1775520" y="1700808"/>
            <a:ext cx="8712968" cy="4320480"/>
          </a:xfrm>
        </p:spPr>
        <p:txBody>
          <a:bodyPr>
            <a:normAutofit/>
          </a:bodyPr>
          <a:lstStyle/>
          <a:p>
            <a:pPr marL="0" indent="0">
              <a:buNone/>
            </a:pPr>
            <a:r>
              <a:rPr lang="tr-TR" sz="2800" b="1" dirty="0">
                <a:solidFill>
                  <a:schemeClr val="tx2">
                    <a:lumMod val="60000"/>
                    <a:lumOff val="40000"/>
                  </a:schemeClr>
                </a:solidFill>
                <a:latin typeface="Arial" panose="020B0604020202020204" pitchFamily="34" charset="0"/>
                <a:cs typeface="Arial" panose="020B0604020202020204" pitchFamily="34" charset="0"/>
              </a:rPr>
              <a:t>Erasmus+ Programı</a:t>
            </a:r>
          </a:p>
          <a:p>
            <a:pPr marL="0" indent="0">
              <a:buNone/>
            </a:pPr>
            <a:endParaRPr lang="tr-TR" sz="2800" b="1"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tr-TR" dirty="0" smtClean="0">
                <a:solidFill>
                  <a:schemeClr val="accent6">
                    <a:lumMod val="50000"/>
                  </a:schemeClr>
                </a:solidFill>
                <a:cs typeface="Arial" panose="020B0604020202020204" pitchFamily="34" charset="0"/>
              </a:rPr>
              <a:t>Kişilere, yaş ve eğitim geçmişlerine bakılmaksızın yeni beceriler kazandırılması, kişisel gelişimlerinin güçlendirilmesi ve istihdam olanaklarının arttırılmasını amaçlar.</a:t>
            </a:r>
          </a:p>
          <a:p>
            <a:pPr marL="0" indent="0">
              <a:buNone/>
            </a:pPr>
            <a:endParaRPr lang="tr-TR" dirty="0">
              <a:solidFill>
                <a:schemeClr val="accent6">
                  <a:lumMod val="50000"/>
                </a:schemeClr>
              </a:solidFill>
              <a:cs typeface="Arial" panose="020B0604020202020204" pitchFamily="34" charset="0"/>
            </a:endParaRPr>
          </a:p>
          <a:p>
            <a:pPr marL="0" indent="0">
              <a:buNone/>
            </a:pPr>
            <a:r>
              <a:rPr lang="tr-TR" dirty="0" smtClean="0">
                <a:solidFill>
                  <a:schemeClr val="accent6">
                    <a:lumMod val="50000"/>
                  </a:schemeClr>
                </a:solidFill>
                <a:cs typeface="Arial" panose="020B0604020202020204" pitchFamily="34" charset="0"/>
              </a:rPr>
              <a:t>2014-2020 yılları arasında Eğitim, Gençlik ve Spor alanlarında uyguladığı bir hibe programıdır.</a:t>
            </a:r>
            <a:endParaRPr lang="tr-TR" dirty="0">
              <a:solidFill>
                <a:schemeClr val="accent6">
                  <a:lumMod val="50000"/>
                </a:schemeClr>
              </a:solidFill>
              <a:cs typeface="Arial" panose="020B0604020202020204"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814" y="-99392"/>
            <a:ext cx="2989999" cy="2125258"/>
          </a:xfrm>
          <a:prstGeom prst="rect">
            <a:avLst/>
          </a:prstGeom>
          <a:effectLst>
            <a:glow>
              <a:schemeClr val="accent1"/>
            </a:glow>
            <a:outerShdw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842117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2466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3431704" y="404665"/>
            <a:ext cx="6048672" cy="735013"/>
          </a:xfrm>
        </p:spPr>
        <p:txBody>
          <a:bodyPr>
            <a:noAutofit/>
          </a:bodyPr>
          <a:lstStyle/>
          <a:p>
            <a:r>
              <a:rPr lang="tr-TR" sz="3200" b="1" dirty="0">
                <a:latin typeface="Arial" panose="020B0604020202020204" pitchFamily="34" charset="0"/>
                <a:cs typeface="Arial" panose="020B0604020202020204" pitchFamily="34" charset="0"/>
              </a:rPr>
              <a:t>Yükseköğretimde Erasmus+</a:t>
            </a:r>
          </a:p>
        </p:txBody>
      </p:sp>
      <p:sp>
        <p:nvSpPr>
          <p:cNvPr id="7" name="İçerik Yer Tutucusu 2"/>
          <p:cNvSpPr>
            <a:spLocks noGrp="1"/>
          </p:cNvSpPr>
          <p:nvPr>
            <p:ph idx="1"/>
          </p:nvPr>
        </p:nvSpPr>
        <p:spPr>
          <a:xfrm>
            <a:off x="1775520" y="1089485"/>
            <a:ext cx="8640960" cy="5256584"/>
          </a:xfrm>
        </p:spPr>
        <p:txBody>
          <a:bodyPr>
            <a:noAutofit/>
          </a:bodyPr>
          <a:lstStyle/>
          <a:p>
            <a:pPr marL="0" indent="0" algn="ctr">
              <a:spcBef>
                <a:spcPts val="0"/>
              </a:spcBef>
              <a:buNone/>
            </a:pPr>
            <a:r>
              <a:rPr lang="tr-TR" sz="2800" b="1" dirty="0">
                <a:solidFill>
                  <a:schemeClr val="tx2">
                    <a:lumMod val="60000"/>
                    <a:lumOff val="40000"/>
                  </a:schemeClr>
                </a:solidFill>
                <a:latin typeface="Arial" panose="020B0604020202020204" pitchFamily="34" charset="0"/>
                <a:cs typeface="Arial" panose="020B0604020202020204" pitchFamily="34" charset="0"/>
              </a:rPr>
              <a:t>Erasmus+ </a:t>
            </a:r>
            <a:r>
              <a:rPr lang="tr-TR" sz="2800" b="1" u="sng" dirty="0">
                <a:solidFill>
                  <a:schemeClr val="tx2">
                    <a:lumMod val="60000"/>
                    <a:lumOff val="40000"/>
                  </a:schemeClr>
                </a:solidFill>
                <a:latin typeface="Arial" panose="020B0604020202020204" pitchFamily="34" charset="0"/>
                <a:cs typeface="Arial" panose="020B0604020202020204" pitchFamily="34" charset="0"/>
              </a:rPr>
              <a:t>Öğrenim Hareketliliği </a:t>
            </a:r>
            <a:r>
              <a:rPr lang="tr-TR" sz="2800" b="1" dirty="0">
                <a:solidFill>
                  <a:schemeClr val="tx2">
                    <a:lumMod val="60000"/>
                    <a:lumOff val="40000"/>
                  </a:schemeClr>
                </a:solidFill>
                <a:latin typeface="Arial" panose="020B0604020202020204" pitchFamily="34" charset="0"/>
                <a:cs typeface="Arial" panose="020B0604020202020204" pitchFamily="34" charset="0"/>
              </a:rPr>
              <a:t>(KA103) </a:t>
            </a:r>
          </a:p>
          <a:p>
            <a:pPr marL="0" indent="0" algn="ctr">
              <a:spcBef>
                <a:spcPts val="0"/>
              </a:spcBef>
              <a:buNone/>
            </a:pPr>
            <a:r>
              <a:rPr lang="tr-TR" sz="2800" b="1" dirty="0">
                <a:solidFill>
                  <a:schemeClr val="tx2">
                    <a:lumMod val="60000"/>
                    <a:lumOff val="40000"/>
                  </a:schemeClr>
                </a:solidFill>
                <a:latin typeface="Arial" panose="020B0604020202020204" pitchFamily="34" charset="0"/>
                <a:cs typeface="Arial" panose="020B0604020202020204" pitchFamily="34" charset="0"/>
              </a:rPr>
              <a:t>ve </a:t>
            </a:r>
            <a:r>
              <a:rPr lang="tr-TR" sz="2800" b="1" u="sng" dirty="0">
                <a:solidFill>
                  <a:schemeClr val="tx2">
                    <a:lumMod val="60000"/>
                    <a:lumOff val="40000"/>
                  </a:schemeClr>
                </a:solidFill>
                <a:latin typeface="Arial" panose="020B0604020202020204" pitchFamily="34" charset="0"/>
                <a:cs typeface="Arial" panose="020B0604020202020204" pitchFamily="34" charset="0"/>
              </a:rPr>
              <a:t>Staj Hareketliliği</a:t>
            </a:r>
          </a:p>
          <a:p>
            <a:pPr>
              <a:spcBef>
                <a:spcPts val="0"/>
              </a:spcBef>
            </a:pPr>
            <a:endParaRPr lang="tr-TR" sz="2000" b="1" dirty="0">
              <a:latin typeface="Arial" panose="020B0604020202020204" pitchFamily="34" charset="0"/>
              <a:cs typeface="Arial" panose="020B0604020202020204" pitchFamily="34" charset="0"/>
            </a:endParaRPr>
          </a:p>
          <a:p>
            <a:pPr lvl="1">
              <a:spcBef>
                <a:spcPts val="0"/>
              </a:spcBef>
            </a:pPr>
            <a:r>
              <a:rPr lang="tr-TR" sz="2200" b="1" dirty="0">
                <a:cs typeface="Arial" panose="020B0604020202020204" pitchFamily="34" charset="0"/>
              </a:rPr>
              <a:t>Öğrenim Hareketliliği</a:t>
            </a:r>
          </a:p>
          <a:p>
            <a:pPr marL="457200" lvl="1" indent="0">
              <a:spcBef>
                <a:spcPts val="0"/>
              </a:spcBef>
              <a:buNone/>
            </a:pPr>
            <a:endParaRPr lang="tr-TR" sz="2200" b="1" dirty="0">
              <a:cs typeface="Arial" panose="020B0604020202020204" pitchFamily="34" charset="0"/>
            </a:endParaRPr>
          </a:p>
          <a:p>
            <a:pPr marL="457200" lvl="1" indent="0" algn="just">
              <a:spcBef>
                <a:spcPts val="0"/>
              </a:spcBef>
              <a:buNone/>
            </a:pPr>
            <a:r>
              <a:rPr lang="tr-TR" sz="2200" dirty="0">
                <a:cs typeface="Arial" panose="020B0604020202020204" pitchFamily="34" charset="0"/>
              </a:rPr>
              <a:t>Bir akademik yıl içerisinde eğitimlerinin bir veya iki dönemini Avrupa Birliği üyesi bir ülkedeki anlaşmalı bir yükseköğretim kurumunda gerçekleştirmesidir.</a:t>
            </a:r>
          </a:p>
          <a:p>
            <a:pPr marL="457200" lvl="1" indent="0" algn="just">
              <a:spcBef>
                <a:spcPts val="0"/>
              </a:spcBef>
              <a:buNone/>
            </a:pPr>
            <a:endParaRPr lang="tr-TR" sz="2200" b="1" dirty="0">
              <a:cs typeface="Arial" panose="020B0604020202020204" pitchFamily="34" charset="0"/>
            </a:endParaRPr>
          </a:p>
          <a:p>
            <a:pPr lvl="1">
              <a:spcBef>
                <a:spcPts val="0"/>
              </a:spcBef>
            </a:pPr>
            <a:r>
              <a:rPr lang="tr-TR" sz="2200" b="1" dirty="0">
                <a:cs typeface="Arial" panose="020B0604020202020204" pitchFamily="34" charset="0"/>
              </a:rPr>
              <a:t>Staj Hareketliliği</a:t>
            </a:r>
          </a:p>
          <a:p>
            <a:pPr marL="457200" lvl="1" indent="0">
              <a:spcBef>
                <a:spcPts val="0"/>
              </a:spcBef>
              <a:buNone/>
            </a:pPr>
            <a:endParaRPr lang="tr-TR" sz="2200" b="1" dirty="0">
              <a:cs typeface="Arial" panose="020B0604020202020204" pitchFamily="34" charset="0"/>
            </a:endParaRPr>
          </a:p>
          <a:p>
            <a:pPr marL="457200" lvl="1" indent="0" algn="just">
              <a:spcBef>
                <a:spcPts val="0"/>
              </a:spcBef>
              <a:buNone/>
            </a:pPr>
            <a:r>
              <a:rPr lang="tr-TR" sz="2200" dirty="0">
                <a:cs typeface="Arial" panose="020B0604020202020204" pitchFamily="34" charset="0"/>
              </a:rPr>
              <a:t>Avrupa Birliği Program Ülkelerinde anlaşma şartı aranmadan ilgili işletme/kurumlarda iş hayatına hazırlayıcı staj imkanı ve gidilen ülkenin iş olanaklarını, ekonomisini öğrenme</a:t>
            </a:r>
          </a:p>
          <a:p>
            <a:pPr>
              <a:spcBef>
                <a:spcPts val="0"/>
              </a:spcBef>
            </a:pPr>
            <a:endParaRPr lang="tr-TR" b="1" dirty="0">
              <a:solidFill>
                <a:schemeClr val="accent6">
                  <a:lumMod val="50000"/>
                </a:schemeClr>
              </a:solidFill>
              <a:cs typeface="Arial" panose="020B0604020202020204" pitchFamily="34" charset="0"/>
            </a:endParaRPr>
          </a:p>
          <a:p>
            <a:pPr>
              <a:spcBef>
                <a:spcPts val="0"/>
              </a:spcBef>
            </a:pPr>
            <a:endParaRPr lang="tr-TR"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06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Ağdacı Kampüsü</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822" y="1833822"/>
            <a:ext cx="7781925" cy="3905250"/>
          </a:xfrm>
          <a:prstGeom prst="rect">
            <a:avLst/>
          </a:prstGeom>
        </p:spPr>
      </p:pic>
    </p:spTree>
    <p:extLst>
      <p:ext uri="{BB962C8B-B14F-4D97-AF65-F5344CB8AC3E}">
        <p14:creationId xmlns:p14="http://schemas.microsoft.com/office/powerpoint/2010/main" val="257084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2466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3431704" y="404665"/>
            <a:ext cx="6336704" cy="735013"/>
          </a:xfrm>
        </p:spPr>
        <p:txBody>
          <a:bodyPr>
            <a:noAutofit/>
          </a:bodyPr>
          <a:lstStyle/>
          <a:p>
            <a:r>
              <a:rPr lang="tr-TR" sz="3200" b="1" dirty="0">
                <a:latin typeface="Arial" panose="020B0604020202020204" pitchFamily="34" charset="0"/>
                <a:cs typeface="Arial" panose="020B0604020202020204" pitchFamily="34" charset="0"/>
              </a:rPr>
              <a:t>Avrupa Birliği Program Ülkeleri</a:t>
            </a:r>
          </a:p>
        </p:txBody>
      </p:sp>
      <p:sp>
        <p:nvSpPr>
          <p:cNvPr id="7" name="İçerik Yer Tutucusu 2"/>
          <p:cNvSpPr>
            <a:spLocks noGrp="1"/>
          </p:cNvSpPr>
          <p:nvPr>
            <p:ph idx="1"/>
          </p:nvPr>
        </p:nvSpPr>
        <p:spPr>
          <a:xfrm>
            <a:off x="1780605" y="1340768"/>
            <a:ext cx="8640960" cy="5256584"/>
          </a:xfrm>
        </p:spPr>
        <p:txBody>
          <a:bodyPr>
            <a:noAutofit/>
          </a:bodyPr>
          <a:lstStyle/>
          <a:p>
            <a:pPr>
              <a:spcBef>
                <a:spcPts val="0"/>
              </a:spcBef>
            </a:pPr>
            <a:endParaRPr lang="tr-TR" sz="1500" b="1" dirty="0">
              <a:solidFill>
                <a:schemeClr val="accent6">
                  <a:lumMod val="50000"/>
                </a:schemeClr>
              </a:solidFill>
              <a:latin typeface="Arial" panose="020B0604020202020204" pitchFamily="34" charset="0"/>
              <a:cs typeface="Arial" panose="020B0604020202020204" pitchFamily="34" charset="0"/>
            </a:endParaRPr>
          </a:p>
          <a:p>
            <a:pPr>
              <a:spcBef>
                <a:spcPts val="0"/>
              </a:spcBef>
            </a:pPr>
            <a:endParaRPr lang="tr-TR"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5" name="Tablo 4"/>
          <p:cNvGraphicFramePr>
            <a:graphicFrameLocks noGrp="1"/>
          </p:cNvGraphicFramePr>
          <p:nvPr>
            <p:extLst/>
          </p:nvPr>
        </p:nvGraphicFramePr>
        <p:xfrm>
          <a:off x="2711624" y="1444284"/>
          <a:ext cx="6480720" cy="300277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620180">
                  <a:extLst>
                    <a:ext uri="{9D8B030D-6E8A-4147-A177-3AD203B41FA5}">
                      <a16:colId xmlns:a16="http://schemas.microsoft.com/office/drawing/2014/main" val="20003"/>
                    </a:ext>
                  </a:extLst>
                </a:gridCol>
              </a:tblGrid>
              <a:tr h="400540">
                <a:tc gridSpan="4">
                  <a:txBody>
                    <a:bodyPr/>
                    <a:lstStyle/>
                    <a:p>
                      <a:r>
                        <a:rPr lang="tr-TR" sz="1800" b="1" i="0" kern="1200" dirty="0" smtClean="0">
                          <a:solidFill>
                            <a:schemeClr val="lt1"/>
                          </a:solidFill>
                          <a:effectLst/>
                          <a:latin typeface="+mj-lt"/>
                          <a:ea typeface="+mn-ea"/>
                          <a:cs typeface="Arial" panose="020B0604020202020204" pitchFamily="34" charset="0"/>
                        </a:rPr>
                        <a:t>Avrupa Birliği Üyesi Ülkeler </a:t>
                      </a:r>
                      <a:r>
                        <a:rPr lang="en-US" sz="1800" b="1" i="0" kern="1200" dirty="0" smtClean="0">
                          <a:solidFill>
                            <a:schemeClr val="lt1"/>
                          </a:solidFill>
                          <a:effectLst/>
                          <a:latin typeface="+mj-lt"/>
                          <a:ea typeface="+mn-ea"/>
                          <a:cs typeface="Arial" panose="020B0604020202020204" pitchFamily="34" charset="0"/>
                        </a:rPr>
                        <a:t>(</a:t>
                      </a:r>
                      <a:r>
                        <a:rPr lang="tr-TR" sz="1800" b="1" i="0" kern="1200" dirty="0" smtClean="0">
                          <a:solidFill>
                            <a:schemeClr val="lt1"/>
                          </a:solidFill>
                          <a:effectLst/>
                          <a:latin typeface="+mj-lt"/>
                          <a:ea typeface="+mn-ea"/>
                          <a:cs typeface="Arial" panose="020B0604020202020204" pitchFamily="34" charset="0"/>
                        </a:rPr>
                        <a:t>EU</a:t>
                      </a:r>
                      <a:r>
                        <a:rPr lang="en-US" sz="1800" b="1" i="0" kern="1200" dirty="0" smtClean="0">
                          <a:solidFill>
                            <a:schemeClr val="lt1"/>
                          </a:solidFill>
                          <a:effectLst/>
                          <a:latin typeface="+mj-lt"/>
                          <a:ea typeface="+mn-ea"/>
                          <a:cs typeface="Arial" panose="020B0604020202020204" pitchFamily="34" charset="0"/>
                        </a:rPr>
                        <a:t>)</a:t>
                      </a:r>
                      <a:endParaRPr lang="tr-TR" dirty="0">
                        <a:latin typeface="+mj-lt"/>
                        <a:cs typeface="Arial" panose="020B0604020202020204" pitchFamily="34" charset="0"/>
                      </a:endParaRPr>
                    </a:p>
                  </a:txBody>
                  <a:tcPr/>
                </a:tc>
                <a:tc hMerge="1">
                  <a:txBody>
                    <a:bodyPr/>
                    <a:lstStyle/>
                    <a:p>
                      <a:endParaRPr lang="tr-TR" dirty="0">
                        <a:latin typeface="Arial" panose="020B0604020202020204" pitchFamily="34" charset="0"/>
                        <a:cs typeface="Arial" panose="020B0604020202020204" pitchFamily="34" charset="0"/>
                      </a:endParaRPr>
                    </a:p>
                  </a:txBody>
                  <a:tcPr/>
                </a:tc>
                <a:tc hMerge="1">
                  <a:txBody>
                    <a:bodyPr/>
                    <a:lstStyle/>
                    <a:p>
                      <a:endParaRPr lang="tr-TR" dirty="0">
                        <a:latin typeface="Arial" panose="020B0604020202020204" pitchFamily="34" charset="0"/>
                        <a:cs typeface="Arial" panose="020B0604020202020204" pitchFamily="34" charset="0"/>
                      </a:endParaRPr>
                    </a:p>
                  </a:txBody>
                  <a:tcPr/>
                </a:tc>
                <a:tc hMerge="1">
                  <a:txBody>
                    <a:bodyPr/>
                    <a:lstStyle/>
                    <a:p>
                      <a:endParaRPr lang="tr-T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77449">
                <a:tc>
                  <a:txBody>
                    <a:bodyPr/>
                    <a:lstStyle/>
                    <a:p>
                      <a:r>
                        <a:rPr lang="tr-TR" dirty="0" err="1" smtClean="0">
                          <a:effectLst/>
                          <a:latin typeface="+mj-lt"/>
                          <a:cs typeface="Arial" panose="020B0604020202020204" pitchFamily="34" charset="0"/>
                        </a:rPr>
                        <a:t>Belgium</a:t>
                      </a:r>
                      <a:endParaRPr lang="tr-TR" dirty="0">
                        <a:effectLst/>
                        <a:latin typeface="+mj-lt"/>
                        <a:cs typeface="Arial" panose="020B0604020202020204" pitchFamily="34" charset="0"/>
                      </a:endParaRPr>
                    </a:p>
                  </a:txBody>
                  <a:tcPr marL="9525" marR="9525" marT="9525" marB="9525" anchor="ctr"/>
                </a:tc>
                <a:tc>
                  <a:txBody>
                    <a:bodyPr/>
                    <a:lstStyle/>
                    <a:p>
                      <a:r>
                        <a:rPr lang="tr-TR" dirty="0" err="1">
                          <a:solidFill>
                            <a:srgbClr val="FF0000"/>
                          </a:solidFill>
                          <a:effectLst/>
                          <a:latin typeface="+mj-lt"/>
                          <a:cs typeface="Arial" panose="020B0604020202020204" pitchFamily="34" charset="0"/>
                        </a:rPr>
                        <a:t>Greece</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a:effectLst/>
                          <a:latin typeface="+mj-lt"/>
                          <a:cs typeface="Arial" panose="020B0604020202020204" pitchFamily="34" charset="0"/>
                        </a:rPr>
                        <a:t>Lithuania</a:t>
                      </a:r>
                    </a:p>
                  </a:txBody>
                  <a:tcPr marL="9525" marR="9525" marT="9525" marB="9525" anchor="ctr"/>
                </a:tc>
                <a:tc>
                  <a:txBody>
                    <a:bodyPr/>
                    <a:lstStyle/>
                    <a:p>
                      <a:r>
                        <a:rPr lang="tr-TR" dirty="0" err="1">
                          <a:solidFill>
                            <a:srgbClr val="FF0000"/>
                          </a:solidFill>
                          <a:effectLst/>
                          <a:latin typeface="+mj-lt"/>
                          <a:cs typeface="Arial" panose="020B0604020202020204" pitchFamily="34" charset="0"/>
                        </a:rPr>
                        <a:t>Portugal</a:t>
                      </a:r>
                      <a:endParaRPr lang="tr-TR" dirty="0">
                        <a:solidFill>
                          <a:srgbClr val="FF0000"/>
                        </a:solidFill>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277449">
                <a:tc>
                  <a:txBody>
                    <a:bodyPr/>
                    <a:lstStyle/>
                    <a:p>
                      <a:r>
                        <a:rPr lang="tr-TR" dirty="0" err="1" smtClean="0">
                          <a:solidFill>
                            <a:srgbClr val="FF0000"/>
                          </a:solidFill>
                          <a:effectLst/>
                          <a:latin typeface="+mj-lt"/>
                          <a:cs typeface="Arial" panose="020B0604020202020204" pitchFamily="34" charset="0"/>
                        </a:rPr>
                        <a:t>Bulgaria</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dirty="0" err="1">
                          <a:solidFill>
                            <a:srgbClr val="FF0000"/>
                          </a:solidFill>
                          <a:effectLst/>
                          <a:latin typeface="+mj-lt"/>
                          <a:cs typeface="Arial" panose="020B0604020202020204" pitchFamily="34" charset="0"/>
                        </a:rPr>
                        <a:t>Spain</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a:effectLst/>
                          <a:latin typeface="+mj-lt"/>
                          <a:cs typeface="Arial" panose="020B0604020202020204" pitchFamily="34" charset="0"/>
                        </a:rPr>
                        <a:t>Luxembourg</a:t>
                      </a:r>
                    </a:p>
                  </a:txBody>
                  <a:tcPr marL="9525" marR="9525" marT="9525" marB="9525" anchor="ctr"/>
                </a:tc>
                <a:tc>
                  <a:txBody>
                    <a:bodyPr/>
                    <a:lstStyle/>
                    <a:p>
                      <a:r>
                        <a:rPr lang="tr-TR" dirty="0" err="1">
                          <a:solidFill>
                            <a:srgbClr val="FF0000"/>
                          </a:solidFill>
                          <a:effectLst/>
                          <a:latin typeface="+mj-lt"/>
                          <a:cs typeface="Arial" panose="020B0604020202020204" pitchFamily="34" charset="0"/>
                        </a:rPr>
                        <a:t>Romania</a:t>
                      </a:r>
                      <a:endParaRPr lang="tr-TR" dirty="0">
                        <a:solidFill>
                          <a:srgbClr val="FF0000"/>
                        </a:solidFill>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424726">
                <a:tc>
                  <a:txBody>
                    <a:bodyPr/>
                    <a:lstStyle/>
                    <a:p>
                      <a:r>
                        <a:rPr lang="tr-TR" dirty="0" err="1" smtClean="0">
                          <a:solidFill>
                            <a:srgbClr val="FF0000"/>
                          </a:solidFill>
                          <a:effectLst/>
                          <a:latin typeface="+mj-lt"/>
                          <a:cs typeface="Arial" panose="020B0604020202020204" pitchFamily="34" charset="0"/>
                        </a:rPr>
                        <a:t>Czech</a:t>
                      </a:r>
                      <a:r>
                        <a:rPr lang="tr-TR" dirty="0" smtClean="0">
                          <a:solidFill>
                            <a:srgbClr val="FF0000"/>
                          </a:solidFill>
                          <a:effectLst/>
                          <a:latin typeface="+mj-lt"/>
                          <a:cs typeface="Arial" panose="020B0604020202020204" pitchFamily="34" charset="0"/>
                        </a:rPr>
                        <a:t> </a:t>
                      </a:r>
                      <a:r>
                        <a:rPr lang="tr-TR" dirty="0" err="1" smtClean="0">
                          <a:solidFill>
                            <a:srgbClr val="FF0000"/>
                          </a:solidFill>
                          <a:effectLst/>
                          <a:latin typeface="+mj-lt"/>
                          <a:cs typeface="Arial" panose="020B0604020202020204" pitchFamily="34" charset="0"/>
                        </a:rPr>
                        <a:t>Republic</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dirty="0">
                          <a:effectLst/>
                          <a:latin typeface="+mj-lt"/>
                          <a:cs typeface="Arial" panose="020B0604020202020204" pitchFamily="34" charset="0"/>
                        </a:rPr>
                        <a:t>France</a:t>
                      </a:r>
                    </a:p>
                  </a:txBody>
                  <a:tcPr marL="9525" marR="9525" marT="9525" marB="9525" anchor="ctr"/>
                </a:tc>
                <a:tc>
                  <a:txBody>
                    <a:bodyPr/>
                    <a:lstStyle/>
                    <a:p>
                      <a:r>
                        <a:rPr lang="tr-TR">
                          <a:effectLst/>
                          <a:latin typeface="+mj-lt"/>
                          <a:cs typeface="Arial" panose="020B0604020202020204" pitchFamily="34" charset="0"/>
                        </a:rPr>
                        <a:t>Hungary</a:t>
                      </a:r>
                    </a:p>
                  </a:txBody>
                  <a:tcPr marL="9525" marR="9525" marT="9525" marB="9525" anchor="ctr"/>
                </a:tc>
                <a:tc>
                  <a:txBody>
                    <a:bodyPr/>
                    <a:lstStyle/>
                    <a:p>
                      <a:r>
                        <a:rPr lang="tr-TR" dirty="0" err="1">
                          <a:solidFill>
                            <a:srgbClr val="FF0000"/>
                          </a:solidFill>
                          <a:effectLst/>
                          <a:latin typeface="+mj-lt"/>
                          <a:cs typeface="Arial" panose="020B0604020202020204" pitchFamily="34" charset="0"/>
                        </a:rPr>
                        <a:t>Slovenia</a:t>
                      </a:r>
                      <a:endParaRPr lang="tr-TR" dirty="0">
                        <a:solidFill>
                          <a:srgbClr val="FF0000"/>
                        </a:solidFill>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r h="277449">
                <a:tc>
                  <a:txBody>
                    <a:bodyPr/>
                    <a:lstStyle/>
                    <a:p>
                      <a:r>
                        <a:rPr lang="tr-TR" dirty="0" err="1" smtClean="0">
                          <a:solidFill>
                            <a:schemeClr val="tx1"/>
                          </a:solidFill>
                          <a:effectLst/>
                          <a:latin typeface="+mj-lt"/>
                          <a:cs typeface="Arial" panose="020B0604020202020204" pitchFamily="34" charset="0"/>
                        </a:rPr>
                        <a:t>Denmark</a:t>
                      </a:r>
                      <a:endParaRPr lang="tr-TR" dirty="0">
                        <a:solidFill>
                          <a:schemeClr val="tx1"/>
                        </a:solidFill>
                        <a:effectLst/>
                        <a:latin typeface="+mj-lt"/>
                        <a:cs typeface="Arial" panose="020B0604020202020204" pitchFamily="34" charset="0"/>
                      </a:endParaRPr>
                    </a:p>
                  </a:txBody>
                  <a:tcPr marL="9525" marR="9525" marT="9525" marB="9525" anchor="ctr"/>
                </a:tc>
                <a:tc>
                  <a:txBody>
                    <a:bodyPr/>
                    <a:lstStyle/>
                    <a:p>
                      <a:r>
                        <a:rPr lang="tr-TR" dirty="0" err="1">
                          <a:solidFill>
                            <a:schemeClr val="tx1"/>
                          </a:solidFill>
                          <a:effectLst/>
                          <a:latin typeface="+mj-lt"/>
                          <a:cs typeface="Arial" panose="020B0604020202020204" pitchFamily="34" charset="0"/>
                        </a:rPr>
                        <a:t>Croatia</a:t>
                      </a:r>
                      <a:endParaRPr lang="tr-TR" dirty="0">
                        <a:solidFill>
                          <a:schemeClr val="tx1"/>
                        </a:solidFill>
                        <a:effectLst/>
                        <a:latin typeface="+mj-lt"/>
                        <a:cs typeface="Arial" panose="020B0604020202020204" pitchFamily="34" charset="0"/>
                      </a:endParaRPr>
                    </a:p>
                  </a:txBody>
                  <a:tcPr marL="9525" marR="9525" marT="9525" marB="9525" anchor="ctr"/>
                </a:tc>
                <a:tc>
                  <a:txBody>
                    <a:bodyPr/>
                    <a:lstStyle/>
                    <a:p>
                      <a:r>
                        <a:rPr lang="tr-TR">
                          <a:effectLst/>
                          <a:latin typeface="+mj-lt"/>
                          <a:cs typeface="Arial" panose="020B0604020202020204" pitchFamily="34" charset="0"/>
                        </a:rPr>
                        <a:t>Malta</a:t>
                      </a:r>
                    </a:p>
                  </a:txBody>
                  <a:tcPr marL="9525" marR="9525" marT="9525" marB="9525" anchor="ctr"/>
                </a:tc>
                <a:tc>
                  <a:txBody>
                    <a:bodyPr/>
                    <a:lstStyle/>
                    <a:p>
                      <a:r>
                        <a:rPr lang="tr-TR">
                          <a:effectLst/>
                          <a:latin typeface="+mj-lt"/>
                          <a:cs typeface="Arial" panose="020B0604020202020204" pitchFamily="34" charset="0"/>
                        </a:rPr>
                        <a:t>Slovakia</a:t>
                      </a:r>
                    </a:p>
                  </a:txBody>
                  <a:tcPr marL="9525" marR="9525" marT="9525" marB="9525" anchor="ctr"/>
                </a:tc>
                <a:extLst>
                  <a:ext uri="{0D108BD9-81ED-4DB2-BD59-A6C34878D82A}">
                    <a16:rowId xmlns:a16="http://schemas.microsoft.com/office/drawing/2014/main" val="10004"/>
                  </a:ext>
                </a:extLst>
              </a:tr>
              <a:tr h="277449">
                <a:tc>
                  <a:txBody>
                    <a:bodyPr/>
                    <a:lstStyle/>
                    <a:p>
                      <a:r>
                        <a:rPr lang="tr-TR" dirty="0" smtClean="0">
                          <a:solidFill>
                            <a:srgbClr val="FF0000"/>
                          </a:solidFill>
                          <a:effectLst/>
                          <a:latin typeface="+mj-lt"/>
                          <a:cs typeface="Arial" panose="020B0604020202020204" pitchFamily="34" charset="0"/>
                        </a:rPr>
                        <a:t>Germany</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dirty="0" err="1">
                          <a:solidFill>
                            <a:srgbClr val="FF0000"/>
                          </a:solidFill>
                          <a:effectLst/>
                          <a:latin typeface="+mj-lt"/>
                          <a:cs typeface="Arial" panose="020B0604020202020204" pitchFamily="34" charset="0"/>
                        </a:rPr>
                        <a:t>Italy</a:t>
                      </a:r>
                      <a:endParaRPr lang="tr-TR" dirty="0">
                        <a:solidFill>
                          <a:srgbClr val="FF0000"/>
                        </a:solidFill>
                        <a:effectLst/>
                        <a:latin typeface="+mj-lt"/>
                        <a:cs typeface="Arial" panose="020B0604020202020204" pitchFamily="34" charset="0"/>
                      </a:endParaRPr>
                    </a:p>
                  </a:txBody>
                  <a:tcPr marL="9525" marR="9525" marT="9525" marB="9525" anchor="ctr"/>
                </a:tc>
                <a:tc>
                  <a:txBody>
                    <a:bodyPr/>
                    <a:lstStyle/>
                    <a:p>
                      <a:r>
                        <a:rPr lang="tr-TR" dirty="0" err="1">
                          <a:effectLst/>
                          <a:latin typeface="+mj-lt"/>
                          <a:cs typeface="Arial" panose="020B0604020202020204" pitchFamily="34" charset="0"/>
                        </a:rPr>
                        <a:t>Netherlands</a:t>
                      </a:r>
                      <a:endParaRPr lang="tr-TR" dirty="0">
                        <a:effectLst/>
                        <a:latin typeface="+mj-lt"/>
                        <a:cs typeface="Arial" panose="020B0604020202020204" pitchFamily="34" charset="0"/>
                      </a:endParaRPr>
                    </a:p>
                  </a:txBody>
                  <a:tcPr marL="9525" marR="9525" marT="9525" marB="9525" anchor="ctr"/>
                </a:tc>
                <a:tc>
                  <a:txBody>
                    <a:bodyPr/>
                    <a:lstStyle/>
                    <a:p>
                      <a:r>
                        <a:rPr lang="tr-TR" dirty="0" err="1">
                          <a:effectLst/>
                          <a:latin typeface="+mj-lt"/>
                          <a:cs typeface="Arial" panose="020B0604020202020204" pitchFamily="34" charset="0"/>
                        </a:rPr>
                        <a:t>Finland</a:t>
                      </a:r>
                      <a:endParaRPr lang="tr-TR" dirty="0">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5"/>
                  </a:ext>
                </a:extLst>
              </a:tr>
              <a:tr h="277449">
                <a:tc>
                  <a:txBody>
                    <a:bodyPr/>
                    <a:lstStyle/>
                    <a:p>
                      <a:r>
                        <a:rPr lang="tr-TR">
                          <a:effectLst/>
                          <a:latin typeface="+mj-lt"/>
                          <a:cs typeface="Arial" panose="020B0604020202020204" pitchFamily="34" charset="0"/>
                        </a:rPr>
                        <a:t>Estonia</a:t>
                      </a:r>
                    </a:p>
                  </a:txBody>
                  <a:tcPr marL="9525" marR="9525" marT="9525" marB="9525" anchor="ctr"/>
                </a:tc>
                <a:tc>
                  <a:txBody>
                    <a:bodyPr/>
                    <a:lstStyle/>
                    <a:p>
                      <a:r>
                        <a:rPr lang="tr-TR" dirty="0" err="1">
                          <a:effectLst/>
                          <a:latin typeface="+mj-lt"/>
                          <a:cs typeface="Arial" panose="020B0604020202020204" pitchFamily="34" charset="0"/>
                        </a:rPr>
                        <a:t>Cyprus</a:t>
                      </a:r>
                      <a:endParaRPr lang="tr-TR" dirty="0">
                        <a:effectLst/>
                        <a:latin typeface="+mj-lt"/>
                        <a:cs typeface="Arial" panose="020B0604020202020204" pitchFamily="34" charset="0"/>
                      </a:endParaRPr>
                    </a:p>
                  </a:txBody>
                  <a:tcPr marL="9525" marR="9525" marT="9525" marB="9525" anchor="ctr"/>
                </a:tc>
                <a:tc>
                  <a:txBody>
                    <a:bodyPr/>
                    <a:lstStyle/>
                    <a:p>
                      <a:r>
                        <a:rPr lang="tr-TR" dirty="0" err="1">
                          <a:effectLst/>
                          <a:latin typeface="+mj-lt"/>
                          <a:cs typeface="Arial" panose="020B0604020202020204" pitchFamily="34" charset="0"/>
                        </a:rPr>
                        <a:t>Austria</a:t>
                      </a:r>
                      <a:endParaRPr lang="tr-TR" dirty="0">
                        <a:effectLst/>
                        <a:latin typeface="+mj-lt"/>
                        <a:cs typeface="Arial" panose="020B0604020202020204" pitchFamily="34" charset="0"/>
                      </a:endParaRPr>
                    </a:p>
                  </a:txBody>
                  <a:tcPr marL="9525" marR="9525" marT="9525" marB="9525" anchor="ctr"/>
                </a:tc>
                <a:tc>
                  <a:txBody>
                    <a:bodyPr/>
                    <a:lstStyle/>
                    <a:p>
                      <a:r>
                        <a:rPr lang="tr-TR" dirty="0" err="1">
                          <a:solidFill>
                            <a:srgbClr val="FF0000"/>
                          </a:solidFill>
                          <a:effectLst/>
                          <a:latin typeface="+mj-lt"/>
                          <a:cs typeface="Arial" panose="020B0604020202020204" pitchFamily="34" charset="0"/>
                        </a:rPr>
                        <a:t>Sweden</a:t>
                      </a:r>
                      <a:endParaRPr lang="tr-TR" dirty="0">
                        <a:solidFill>
                          <a:srgbClr val="FF0000"/>
                        </a:solidFill>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6"/>
                  </a:ext>
                </a:extLst>
              </a:tr>
              <a:tr h="424726">
                <a:tc>
                  <a:txBody>
                    <a:bodyPr/>
                    <a:lstStyle/>
                    <a:p>
                      <a:r>
                        <a:rPr lang="tr-TR">
                          <a:effectLst/>
                          <a:latin typeface="+mj-lt"/>
                          <a:cs typeface="Arial" panose="020B0604020202020204" pitchFamily="34" charset="0"/>
                        </a:rPr>
                        <a:t>Ireland</a:t>
                      </a:r>
                    </a:p>
                  </a:txBody>
                  <a:tcPr marL="9525" marR="9525" marT="9525" marB="9525" anchor="ctr"/>
                </a:tc>
                <a:tc>
                  <a:txBody>
                    <a:bodyPr/>
                    <a:lstStyle/>
                    <a:p>
                      <a:r>
                        <a:rPr lang="tr-TR">
                          <a:effectLst/>
                          <a:latin typeface="+mj-lt"/>
                          <a:cs typeface="Arial" panose="020B0604020202020204" pitchFamily="34" charset="0"/>
                        </a:rPr>
                        <a:t>Latvia</a:t>
                      </a:r>
                    </a:p>
                  </a:txBody>
                  <a:tcPr marL="9525" marR="9525" marT="9525" marB="9525" anchor="ctr"/>
                </a:tc>
                <a:tc>
                  <a:txBody>
                    <a:bodyPr/>
                    <a:lstStyle/>
                    <a:p>
                      <a:r>
                        <a:rPr lang="tr-TR" dirty="0">
                          <a:solidFill>
                            <a:srgbClr val="FF0000"/>
                          </a:solidFill>
                          <a:effectLst/>
                          <a:latin typeface="+mj-lt"/>
                          <a:cs typeface="Arial" panose="020B0604020202020204" pitchFamily="34" charset="0"/>
                        </a:rPr>
                        <a:t>Poland</a:t>
                      </a:r>
                    </a:p>
                  </a:txBody>
                  <a:tcPr marL="9525" marR="9525" marT="9525" marB="9525" anchor="ctr"/>
                </a:tc>
                <a:tc>
                  <a:txBody>
                    <a:bodyPr/>
                    <a:lstStyle/>
                    <a:p>
                      <a:r>
                        <a:rPr lang="tr-TR" dirty="0">
                          <a:effectLst/>
                          <a:latin typeface="+mj-lt"/>
                          <a:cs typeface="Arial" panose="020B0604020202020204" pitchFamily="34" charset="0"/>
                        </a:rPr>
                        <a:t>United </a:t>
                      </a:r>
                      <a:r>
                        <a:rPr lang="tr-TR" dirty="0" err="1">
                          <a:effectLst/>
                          <a:latin typeface="+mj-lt"/>
                          <a:cs typeface="Arial" panose="020B0604020202020204" pitchFamily="34" charset="0"/>
                        </a:rPr>
                        <a:t>Kingdom</a:t>
                      </a:r>
                      <a:endParaRPr lang="tr-TR" dirty="0">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7"/>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725587915"/>
              </p:ext>
            </p:extLst>
          </p:nvPr>
        </p:nvGraphicFramePr>
        <p:xfrm>
          <a:off x="2711624" y="4581129"/>
          <a:ext cx="6480720" cy="110744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60039">
                <a:tc gridSpan="3">
                  <a:txBody>
                    <a:bodyPr/>
                    <a:lstStyle/>
                    <a:p>
                      <a:r>
                        <a:rPr lang="tr-TR" dirty="0" smtClean="0">
                          <a:latin typeface="+mj-lt"/>
                          <a:cs typeface="Arial" panose="020B0604020202020204" pitchFamily="34" charset="0"/>
                        </a:rPr>
                        <a:t>Avrupa Birliği Üyesi Olmayan Program Ülkeleri</a:t>
                      </a:r>
                      <a:r>
                        <a:rPr lang="tr-TR" baseline="0" dirty="0" smtClean="0">
                          <a:latin typeface="+mj-lt"/>
                          <a:cs typeface="Arial" panose="020B0604020202020204" pitchFamily="34" charset="0"/>
                        </a:rPr>
                        <a:t> (</a:t>
                      </a:r>
                      <a:r>
                        <a:rPr lang="tr-TR" baseline="0" dirty="0" err="1" smtClean="0">
                          <a:latin typeface="+mj-lt"/>
                          <a:cs typeface="Arial" panose="020B0604020202020204" pitchFamily="34" charset="0"/>
                        </a:rPr>
                        <a:t>Non</a:t>
                      </a:r>
                      <a:r>
                        <a:rPr lang="tr-TR" baseline="0" dirty="0" smtClean="0">
                          <a:latin typeface="+mj-lt"/>
                          <a:cs typeface="Arial" panose="020B0604020202020204" pitchFamily="34" charset="0"/>
                        </a:rPr>
                        <a:t>-EU)</a:t>
                      </a:r>
                      <a:endParaRPr lang="tr-TR" dirty="0">
                        <a:latin typeface="+mj-lt"/>
                        <a:cs typeface="Arial" panose="020B0604020202020204" pitchFamily="34" charset="0"/>
                      </a:endParaRPr>
                    </a:p>
                  </a:txBody>
                  <a:tcPr/>
                </a:tc>
                <a:tc hMerge="1">
                  <a:txBody>
                    <a:bodyPr/>
                    <a:lstStyle/>
                    <a:p>
                      <a:endParaRPr lang="tr-TR" dirty="0">
                        <a:latin typeface="Arial" panose="020B0604020202020204" pitchFamily="34" charset="0"/>
                        <a:cs typeface="Arial" panose="020B0604020202020204" pitchFamily="34" charset="0"/>
                      </a:endParaRPr>
                    </a:p>
                  </a:txBody>
                  <a:tcPr/>
                </a:tc>
                <a:tc hMerge="1">
                  <a:txBody>
                    <a:bodyPr/>
                    <a:lstStyle/>
                    <a:p>
                      <a:endParaRPr lang="tr-T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effectLst/>
                          <a:latin typeface="+mj-lt"/>
                          <a:cs typeface="Arial" panose="020B0604020202020204" pitchFamily="34" charset="0"/>
                        </a:rPr>
                        <a:t>Macedonia</a:t>
                      </a:r>
                      <a:endParaRPr lang="en-US" dirty="0">
                        <a:solidFill>
                          <a:srgbClr val="FF0000"/>
                        </a:solidFill>
                        <a:effectLst/>
                        <a:latin typeface="+mj-lt"/>
                        <a:cs typeface="Arial" panose="020B0604020202020204" pitchFamily="34" charset="0"/>
                      </a:endParaRPr>
                    </a:p>
                  </a:txBody>
                  <a:tcPr marL="9525" marR="9525" marT="9525" marB="9525" anchor="ctr"/>
                </a:tc>
                <a:tc>
                  <a:txBody>
                    <a:bodyPr/>
                    <a:lstStyle/>
                    <a:p>
                      <a:r>
                        <a:rPr lang="tr-TR" dirty="0" err="1">
                          <a:effectLst/>
                          <a:latin typeface="+mj-lt"/>
                          <a:cs typeface="Arial" panose="020B0604020202020204" pitchFamily="34" charset="0"/>
                        </a:rPr>
                        <a:t>Iceland</a:t>
                      </a:r>
                      <a:endParaRPr lang="tr-TR" dirty="0">
                        <a:effectLst/>
                        <a:latin typeface="+mj-lt"/>
                        <a:cs typeface="Arial" panose="020B0604020202020204" pitchFamily="34" charset="0"/>
                      </a:endParaRPr>
                    </a:p>
                  </a:txBody>
                  <a:tcPr marL="9525" marR="9525" marT="9525" marB="9525" anchor="ctr"/>
                </a:tc>
                <a:tc>
                  <a:txBody>
                    <a:bodyPr/>
                    <a:lstStyle/>
                    <a:p>
                      <a:r>
                        <a:rPr lang="tr-TR" dirty="0" err="1">
                          <a:effectLst/>
                          <a:latin typeface="+mj-lt"/>
                          <a:cs typeface="Arial" panose="020B0604020202020204" pitchFamily="34" charset="0"/>
                        </a:rPr>
                        <a:t>Norway</a:t>
                      </a:r>
                      <a:endParaRPr lang="tr-TR" dirty="0">
                        <a:effectLst/>
                        <a:latin typeface="+mj-lt"/>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370840">
                <a:tc>
                  <a:txBody>
                    <a:bodyPr/>
                    <a:lstStyle/>
                    <a:p>
                      <a:r>
                        <a:rPr lang="tr-TR" dirty="0" err="1">
                          <a:effectLst/>
                          <a:latin typeface="+mj-lt"/>
                          <a:cs typeface="Arial" panose="020B0604020202020204" pitchFamily="34" charset="0"/>
                        </a:rPr>
                        <a:t>Liechtenstein</a:t>
                      </a:r>
                      <a:endParaRPr lang="tr-TR" dirty="0">
                        <a:effectLst/>
                        <a:latin typeface="+mj-lt"/>
                        <a:cs typeface="Arial" panose="020B0604020202020204" pitchFamily="34" charset="0"/>
                      </a:endParaRPr>
                    </a:p>
                  </a:txBody>
                  <a:tcPr marL="9525" marR="9525" marT="9525" marB="9525" anchor="ctr"/>
                </a:tc>
                <a:tc>
                  <a:txBody>
                    <a:bodyPr/>
                    <a:lstStyle/>
                    <a:p>
                      <a:r>
                        <a:rPr lang="tr-TR" dirty="0" err="1">
                          <a:solidFill>
                            <a:srgbClr val="00B050"/>
                          </a:solidFill>
                          <a:effectLst/>
                          <a:latin typeface="+mj-lt"/>
                          <a:cs typeface="Arial" panose="020B0604020202020204" pitchFamily="34" charset="0"/>
                        </a:rPr>
                        <a:t>Turkey</a:t>
                      </a:r>
                      <a:endParaRPr lang="tr-TR" dirty="0">
                        <a:solidFill>
                          <a:srgbClr val="00B050"/>
                        </a:solidFill>
                        <a:effectLst/>
                        <a:latin typeface="+mj-lt"/>
                        <a:cs typeface="Arial" panose="020B0604020202020204" pitchFamily="34" charset="0"/>
                      </a:endParaRPr>
                    </a:p>
                  </a:txBody>
                  <a:tcPr marL="9525" marR="9525" marT="9525" marB="9525" anchor="ctr"/>
                </a:tc>
                <a:tc>
                  <a:txBody>
                    <a:bodyPr/>
                    <a:lstStyle/>
                    <a:p>
                      <a:r>
                        <a:rPr lang="tr-TR" dirty="0">
                          <a:effectLst/>
                          <a:latin typeface="+mj-lt"/>
                          <a:cs typeface="Arial" panose="020B0604020202020204" pitchFamily="34" charset="0"/>
                        </a:rPr>
                        <a:t> </a:t>
                      </a:r>
                    </a:p>
                  </a:txBody>
                  <a:tcPr marL="9525" marR="9525" marT="9525" marB="9525" anchor="ctr"/>
                </a:tc>
                <a:extLst>
                  <a:ext uri="{0D108BD9-81ED-4DB2-BD59-A6C34878D82A}">
                    <a16:rowId xmlns:a16="http://schemas.microsoft.com/office/drawing/2014/main" val="10002"/>
                  </a:ext>
                </a:extLst>
              </a:tr>
            </a:tbl>
          </a:graphicData>
        </a:graphic>
      </p:graphicFrame>
      <p:sp>
        <p:nvSpPr>
          <p:cNvPr id="2" name="Metin kutusu 1"/>
          <p:cNvSpPr txBox="1"/>
          <p:nvPr/>
        </p:nvSpPr>
        <p:spPr>
          <a:xfrm>
            <a:off x="2999656" y="6021288"/>
            <a:ext cx="6494150" cy="369332"/>
          </a:xfrm>
          <a:prstGeom prst="rect">
            <a:avLst/>
          </a:prstGeom>
          <a:noFill/>
        </p:spPr>
        <p:txBody>
          <a:bodyPr wrap="none" rtlCol="0">
            <a:spAutoFit/>
          </a:bodyPr>
          <a:lstStyle/>
          <a:p>
            <a:r>
              <a:rPr lang="tr-TR" b="1" dirty="0">
                <a:solidFill>
                  <a:srgbClr val="FF0000"/>
                </a:solidFill>
              </a:rPr>
              <a:t>Kırmızı ile belirtilenler anlaşmalarımızın olduğu ülkelerdir.</a:t>
            </a:r>
          </a:p>
        </p:txBody>
      </p:sp>
    </p:spTree>
    <p:extLst>
      <p:ext uri="{BB962C8B-B14F-4D97-AF65-F5344CB8AC3E}">
        <p14:creationId xmlns:p14="http://schemas.microsoft.com/office/powerpoint/2010/main" val="528723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036" y="-1323528"/>
            <a:ext cx="11017224" cy="8422669"/>
          </a:xfrm>
        </p:spPr>
      </p:pic>
      <p:sp>
        <p:nvSpPr>
          <p:cNvPr id="5" name="Dikdörtgen 4"/>
          <p:cNvSpPr/>
          <p:nvPr/>
        </p:nvSpPr>
        <p:spPr>
          <a:xfrm>
            <a:off x="4943873" y="1484784"/>
            <a:ext cx="891393" cy="400110"/>
          </a:xfrm>
          <a:prstGeom prst="rect">
            <a:avLst/>
          </a:prstGeom>
          <a:noFill/>
        </p:spPr>
        <p:txBody>
          <a:bodyPr wrap="square" lIns="91440" tIns="45720" rIns="91440" bIns="45720">
            <a:spAutoFit/>
          </a:bodyPr>
          <a:lstStyle/>
          <a:p>
            <a:pPr algn="ctr"/>
            <a:r>
              <a:rPr lang="tr-TR" sz="2000" dirty="0">
                <a:ln w="0">
                  <a:noFill/>
                </a:ln>
                <a:solidFill>
                  <a:srgbClr val="FF0000"/>
                </a:solidFill>
                <a:effectLst>
                  <a:outerShdw blurRad="38100" dist="19050" dir="2700000" algn="tl" rotWithShape="0">
                    <a:schemeClr val="dk1">
                      <a:alpha val="40000"/>
                    </a:schemeClr>
                  </a:outerShdw>
                </a:effectLst>
              </a:rPr>
              <a:t>İsveç</a:t>
            </a:r>
          </a:p>
        </p:txBody>
      </p:sp>
      <p:sp>
        <p:nvSpPr>
          <p:cNvPr id="8" name="Dikdörtgen 7"/>
          <p:cNvSpPr/>
          <p:nvPr/>
        </p:nvSpPr>
        <p:spPr>
          <a:xfrm>
            <a:off x="4533920" y="3645025"/>
            <a:ext cx="973343" cy="307777"/>
          </a:xfrm>
          <a:prstGeom prst="rect">
            <a:avLst/>
          </a:prstGeom>
          <a:noFill/>
        </p:spPr>
        <p:txBody>
          <a:bodyPr wrap="none" lIns="91440" tIns="45720" rIns="91440" bIns="45720">
            <a:spAutoFit/>
          </a:bodyPr>
          <a:lstStyle/>
          <a:p>
            <a:pPr algn="ctr"/>
            <a:r>
              <a:rPr lang="tr-TR" sz="1400" dirty="0">
                <a:ln w="0"/>
                <a:solidFill>
                  <a:srgbClr val="FF0000"/>
                </a:solidFill>
                <a:effectLst>
                  <a:outerShdw blurRad="38100" dist="19050" dir="2700000" algn="tl" rotWithShape="0">
                    <a:schemeClr val="dk1">
                      <a:alpha val="40000"/>
                    </a:schemeClr>
                  </a:outerShdw>
                </a:effectLst>
              </a:rPr>
              <a:t>Almanya</a:t>
            </a:r>
          </a:p>
        </p:txBody>
      </p:sp>
      <p:sp>
        <p:nvSpPr>
          <p:cNvPr id="9" name="Dikdörtgen 8"/>
          <p:cNvSpPr/>
          <p:nvPr/>
        </p:nvSpPr>
        <p:spPr>
          <a:xfrm>
            <a:off x="6714543" y="5157193"/>
            <a:ext cx="995786" cy="276999"/>
          </a:xfrm>
          <a:prstGeom prst="rect">
            <a:avLst/>
          </a:prstGeom>
          <a:noFill/>
        </p:spPr>
        <p:txBody>
          <a:bodyPr wrap="none" lIns="91440" tIns="45720" rIns="91440" bIns="45720">
            <a:spAutoFit/>
          </a:bodyPr>
          <a:lstStyle/>
          <a:p>
            <a:pPr algn="ctr"/>
            <a:r>
              <a:rPr lang="tr-TR" sz="1200" dirty="0">
                <a:ln w="0"/>
                <a:solidFill>
                  <a:srgbClr val="FF0000"/>
                </a:solidFill>
                <a:effectLst>
                  <a:outerShdw blurRad="38100" dist="19050" dir="2700000" algn="tl" rotWithShape="0">
                    <a:schemeClr val="dk1">
                      <a:alpha val="40000"/>
                    </a:schemeClr>
                  </a:outerShdw>
                </a:effectLst>
              </a:rPr>
              <a:t>Bulgaristan</a:t>
            </a:r>
          </a:p>
        </p:txBody>
      </p:sp>
      <p:sp>
        <p:nvSpPr>
          <p:cNvPr id="10" name="Dikdörtgen 9"/>
          <p:cNvSpPr/>
          <p:nvPr/>
        </p:nvSpPr>
        <p:spPr>
          <a:xfrm>
            <a:off x="6495764" y="6005056"/>
            <a:ext cx="1007007" cy="276999"/>
          </a:xfrm>
          <a:prstGeom prst="rect">
            <a:avLst/>
          </a:prstGeom>
          <a:noFill/>
        </p:spPr>
        <p:txBody>
          <a:bodyPr wrap="none" lIns="91440" tIns="45720" rIns="91440" bIns="45720">
            <a:spAutoFit/>
          </a:bodyPr>
          <a:lstStyle/>
          <a:p>
            <a:pPr algn="ctr"/>
            <a:r>
              <a:rPr lang="tr-TR" sz="1200" dirty="0">
                <a:ln w="0"/>
                <a:solidFill>
                  <a:srgbClr val="FF0000"/>
                </a:solidFill>
                <a:effectLst>
                  <a:outerShdw blurRad="38100" dist="19050" dir="2700000" algn="tl" rotWithShape="0">
                    <a:schemeClr val="dk1">
                      <a:alpha val="40000"/>
                    </a:schemeClr>
                  </a:outerShdw>
                </a:effectLst>
              </a:rPr>
              <a:t>Yunanistan</a:t>
            </a:r>
          </a:p>
        </p:txBody>
      </p:sp>
      <p:sp>
        <p:nvSpPr>
          <p:cNvPr id="11" name="Dikdörtgen 10"/>
          <p:cNvSpPr/>
          <p:nvPr/>
        </p:nvSpPr>
        <p:spPr>
          <a:xfrm>
            <a:off x="5569933" y="3460358"/>
            <a:ext cx="992580" cy="338554"/>
          </a:xfrm>
          <a:prstGeom prst="rect">
            <a:avLst/>
          </a:prstGeom>
          <a:noFill/>
        </p:spPr>
        <p:txBody>
          <a:bodyPr wrap="none" lIns="91440" tIns="45720" rIns="91440" bIns="45720">
            <a:spAutoFit/>
          </a:bodyPr>
          <a:lstStyle/>
          <a:p>
            <a:pPr algn="ctr"/>
            <a:r>
              <a:rPr lang="tr-TR" sz="1600" dirty="0">
                <a:ln w="0"/>
                <a:solidFill>
                  <a:srgbClr val="FF0000"/>
                </a:solidFill>
                <a:effectLst>
                  <a:outerShdw blurRad="38100" dist="19050" dir="2700000" algn="tl" rotWithShape="0">
                    <a:schemeClr val="dk1">
                      <a:alpha val="40000"/>
                    </a:schemeClr>
                  </a:outerShdw>
                </a:effectLst>
              </a:rPr>
              <a:t>Polonya</a:t>
            </a:r>
          </a:p>
        </p:txBody>
      </p:sp>
      <p:sp>
        <p:nvSpPr>
          <p:cNvPr id="12" name="Dikdörtgen 11"/>
          <p:cNvSpPr/>
          <p:nvPr/>
        </p:nvSpPr>
        <p:spPr>
          <a:xfrm>
            <a:off x="4911813" y="5324929"/>
            <a:ext cx="800219" cy="369332"/>
          </a:xfrm>
          <a:prstGeom prst="rect">
            <a:avLst/>
          </a:prstGeom>
          <a:noFill/>
        </p:spPr>
        <p:txBody>
          <a:bodyPr wrap="none" lIns="91440" tIns="45720" rIns="91440" bIns="45720">
            <a:spAutoFit/>
          </a:bodyPr>
          <a:lstStyle/>
          <a:p>
            <a:pPr algn="ctr"/>
            <a:r>
              <a:rPr lang="tr-TR" dirty="0">
                <a:ln w="0"/>
                <a:solidFill>
                  <a:srgbClr val="FF0000"/>
                </a:solidFill>
                <a:effectLst>
                  <a:outerShdw blurRad="38100" dist="19050" dir="2700000" algn="tl" rotWithShape="0">
                    <a:schemeClr val="dk1">
                      <a:alpha val="40000"/>
                    </a:schemeClr>
                  </a:outerShdw>
                </a:effectLst>
              </a:rPr>
              <a:t>İtalya</a:t>
            </a:r>
          </a:p>
        </p:txBody>
      </p:sp>
      <p:sp>
        <p:nvSpPr>
          <p:cNvPr id="13" name="Dikdörtgen 12"/>
          <p:cNvSpPr/>
          <p:nvPr/>
        </p:nvSpPr>
        <p:spPr>
          <a:xfrm>
            <a:off x="4891556" y="4000229"/>
            <a:ext cx="1425684" cy="323165"/>
          </a:xfrm>
          <a:prstGeom prst="rect">
            <a:avLst/>
          </a:prstGeom>
          <a:noFill/>
        </p:spPr>
        <p:txBody>
          <a:bodyPr wrap="square" lIns="91440" tIns="45720" rIns="91440" bIns="45720">
            <a:spAutoFit/>
          </a:bodyPr>
          <a:lstStyle/>
          <a:p>
            <a:pPr algn="ctr"/>
            <a:r>
              <a:rPr lang="tr-TR" sz="1500" dirty="0">
                <a:ln w="0"/>
                <a:solidFill>
                  <a:srgbClr val="FF0000"/>
                </a:solidFill>
                <a:effectLst>
                  <a:outerShdw blurRad="38100" dist="19050" dir="2700000" algn="tl" rotWithShape="0">
                    <a:schemeClr val="dk1">
                      <a:alpha val="40000"/>
                    </a:schemeClr>
                  </a:outerShdw>
                </a:effectLst>
              </a:rPr>
              <a:t>Çek </a:t>
            </a:r>
            <a:r>
              <a:rPr lang="tr-TR" sz="1500" dirty="0" err="1">
                <a:ln w="0"/>
                <a:solidFill>
                  <a:srgbClr val="FF0000"/>
                </a:solidFill>
                <a:effectLst>
                  <a:outerShdw blurRad="38100" dist="19050" dir="2700000" algn="tl" rotWithShape="0">
                    <a:schemeClr val="dk1">
                      <a:alpha val="40000"/>
                    </a:schemeClr>
                  </a:outerShdw>
                </a:effectLst>
              </a:rPr>
              <a:t>Cumh</a:t>
            </a:r>
            <a:r>
              <a:rPr lang="tr-TR" sz="1500" dirty="0">
                <a:ln w="0"/>
                <a:solidFill>
                  <a:srgbClr val="FF0000"/>
                </a:solidFill>
                <a:effectLst>
                  <a:outerShdw blurRad="38100" dist="19050" dir="2700000" algn="tl" rotWithShape="0">
                    <a:schemeClr val="dk1">
                      <a:alpha val="40000"/>
                    </a:schemeClr>
                  </a:outerShdw>
                </a:effectLst>
              </a:rPr>
              <a:t>.</a:t>
            </a:r>
          </a:p>
        </p:txBody>
      </p:sp>
      <p:sp>
        <p:nvSpPr>
          <p:cNvPr id="14" name="Dikdörtgen 13"/>
          <p:cNvSpPr/>
          <p:nvPr/>
        </p:nvSpPr>
        <p:spPr>
          <a:xfrm>
            <a:off x="5118528" y="4708745"/>
            <a:ext cx="971741" cy="307777"/>
          </a:xfrm>
          <a:prstGeom prst="rect">
            <a:avLst/>
          </a:prstGeom>
          <a:noFill/>
        </p:spPr>
        <p:txBody>
          <a:bodyPr wrap="none" lIns="91440" tIns="45720" rIns="91440" bIns="45720">
            <a:spAutoFit/>
          </a:bodyPr>
          <a:lstStyle/>
          <a:p>
            <a:pPr algn="ctr"/>
            <a:r>
              <a:rPr lang="tr-TR" sz="1400" dirty="0">
                <a:ln w="0"/>
                <a:solidFill>
                  <a:srgbClr val="FF0000"/>
                </a:solidFill>
                <a:effectLst>
                  <a:outerShdw blurRad="38100" dist="19050" dir="2700000" algn="tl" rotWithShape="0">
                    <a:schemeClr val="dk1">
                      <a:alpha val="40000"/>
                    </a:schemeClr>
                  </a:outerShdw>
                </a:effectLst>
              </a:rPr>
              <a:t>Slovenya</a:t>
            </a:r>
          </a:p>
        </p:txBody>
      </p:sp>
      <p:sp>
        <p:nvSpPr>
          <p:cNvPr id="15" name="Dikdörtgen 14"/>
          <p:cNvSpPr/>
          <p:nvPr/>
        </p:nvSpPr>
        <p:spPr>
          <a:xfrm>
            <a:off x="2343443" y="5589240"/>
            <a:ext cx="1063113" cy="369332"/>
          </a:xfrm>
          <a:prstGeom prst="rect">
            <a:avLst/>
          </a:prstGeom>
          <a:noFill/>
        </p:spPr>
        <p:txBody>
          <a:bodyPr wrap="none" lIns="91440" tIns="45720" rIns="91440" bIns="45720">
            <a:spAutoFit/>
          </a:bodyPr>
          <a:lstStyle/>
          <a:p>
            <a:pPr algn="ctr"/>
            <a:r>
              <a:rPr lang="tr-TR" dirty="0">
                <a:ln w="0"/>
                <a:solidFill>
                  <a:srgbClr val="FF0000"/>
                </a:solidFill>
                <a:effectLst>
                  <a:outerShdw blurRad="38100" dist="19050" dir="2700000" algn="tl" rotWithShape="0">
                    <a:schemeClr val="dk1">
                      <a:alpha val="40000"/>
                    </a:schemeClr>
                  </a:outerShdw>
                </a:effectLst>
              </a:rPr>
              <a:t>İspanya</a:t>
            </a:r>
          </a:p>
        </p:txBody>
      </p:sp>
      <p:sp>
        <p:nvSpPr>
          <p:cNvPr id="16" name="Dikdörtgen 15"/>
          <p:cNvSpPr/>
          <p:nvPr/>
        </p:nvSpPr>
        <p:spPr>
          <a:xfrm>
            <a:off x="1611331" y="5697279"/>
            <a:ext cx="841897" cy="307777"/>
          </a:xfrm>
          <a:prstGeom prst="rect">
            <a:avLst/>
          </a:prstGeom>
          <a:noFill/>
        </p:spPr>
        <p:txBody>
          <a:bodyPr wrap="none" lIns="91440" tIns="45720" rIns="91440" bIns="45720">
            <a:spAutoFit/>
          </a:bodyPr>
          <a:lstStyle/>
          <a:p>
            <a:pPr algn="ctr"/>
            <a:r>
              <a:rPr lang="tr-TR" sz="1400" dirty="0">
                <a:ln w="0"/>
                <a:solidFill>
                  <a:srgbClr val="FF0000"/>
                </a:solidFill>
                <a:effectLst>
                  <a:outerShdw blurRad="38100" dist="19050" dir="2700000" algn="tl" rotWithShape="0">
                    <a:schemeClr val="dk1">
                      <a:alpha val="40000"/>
                    </a:schemeClr>
                  </a:outerShdw>
                </a:effectLst>
              </a:rPr>
              <a:t>Portekiz</a:t>
            </a:r>
          </a:p>
        </p:txBody>
      </p:sp>
      <p:sp>
        <p:nvSpPr>
          <p:cNvPr id="17" name="Dikdörtgen 16"/>
          <p:cNvSpPr/>
          <p:nvPr/>
        </p:nvSpPr>
        <p:spPr>
          <a:xfrm>
            <a:off x="6364093" y="4586328"/>
            <a:ext cx="1151277" cy="338554"/>
          </a:xfrm>
          <a:prstGeom prst="rect">
            <a:avLst/>
          </a:prstGeom>
          <a:noFill/>
        </p:spPr>
        <p:txBody>
          <a:bodyPr wrap="none" lIns="91440" tIns="45720" rIns="91440" bIns="45720">
            <a:spAutoFit/>
          </a:bodyPr>
          <a:lstStyle/>
          <a:p>
            <a:pPr algn="ctr"/>
            <a:r>
              <a:rPr lang="tr-TR" sz="1600" dirty="0">
                <a:ln w="0"/>
                <a:solidFill>
                  <a:srgbClr val="FF0000"/>
                </a:solidFill>
                <a:effectLst>
                  <a:outerShdw blurRad="38100" dist="19050" dir="2700000" algn="tl" rotWithShape="0">
                    <a:schemeClr val="dk1">
                      <a:alpha val="40000"/>
                    </a:schemeClr>
                  </a:outerShdw>
                </a:effectLst>
              </a:rPr>
              <a:t>Romanya</a:t>
            </a:r>
          </a:p>
        </p:txBody>
      </p:sp>
      <p:sp>
        <p:nvSpPr>
          <p:cNvPr id="2" name="Metin kutusu 1"/>
          <p:cNvSpPr txBox="1"/>
          <p:nvPr/>
        </p:nvSpPr>
        <p:spPr>
          <a:xfrm>
            <a:off x="6276120" y="5524332"/>
            <a:ext cx="1349002" cy="307777"/>
          </a:xfrm>
          <a:prstGeom prst="rect">
            <a:avLst/>
          </a:prstGeom>
          <a:noFill/>
        </p:spPr>
        <p:txBody>
          <a:bodyPr wrap="square" rtlCol="0">
            <a:spAutoFit/>
          </a:bodyPr>
          <a:lstStyle/>
          <a:p>
            <a:r>
              <a:rPr lang="tr-TR" sz="1400" dirty="0" smtClean="0">
                <a:solidFill>
                  <a:srgbClr val="FF0000"/>
                </a:solidFill>
              </a:rPr>
              <a:t>Makedonya</a:t>
            </a:r>
            <a:endParaRPr lang="tr-TR" sz="1400" dirty="0">
              <a:solidFill>
                <a:srgbClr val="FF0000"/>
              </a:solidFill>
            </a:endParaRPr>
          </a:p>
        </p:txBody>
      </p:sp>
    </p:spTree>
    <p:extLst>
      <p:ext uri="{BB962C8B-B14F-4D97-AF65-F5344CB8AC3E}">
        <p14:creationId xmlns:p14="http://schemas.microsoft.com/office/powerpoint/2010/main" val="2924032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2207568" y="404664"/>
            <a:ext cx="7920880" cy="1152128"/>
          </a:xfrm>
        </p:spPr>
        <p:txBody>
          <a:bodyPr>
            <a:noAutofit/>
          </a:bodyPr>
          <a:lstStyle/>
          <a:p>
            <a:r>
              <a:rPr lang="tr-TR" sz="3200" b="1" dirty="0">
                <a:latin typeface="Arial" panose="020B0604020202020204" pitchFamily="34" charset="0"/>
                <a:cs typeface="Arial" panose="020B0604020202020204" pitchFamily="34" charset="0"/>
              </a:rPr>
              <a:t>Hibelerin Ülkelere Göre Dağılımları</a:t>
            </a:r>
          </a:p>
        </p:txBody>
      </p:sp>
      <p:sp>
        <p:nvSpPr>
          <p:cNvPr id="7" name="İçerik Yer Tutucusu 2"/>
          <p:cNvSpPr>
            <a:spLocks noGrp="1"/>
          </p:cNvSpPr>
          <p:nvPr>
            <p:ph idx="1"/>
          </p:nvPr>
        </p:nvSpPr>
        <p:spPr>
          <a:xfrm>
            <a:off x="1780605" y="1340768"/>
            <a:ext cx="8640960" cy="5256584"/>
          </a:xfrm>
        </p:spPr>
        <p:txBody>
          <a:bodyPr>
            <a:noAutofit/>
          </a:bodyPr>
          <a:lstStyle/>
          <a:p>
            <a:pPr>
              <a:spcBef>
                <a:spcPts val="0"/>
              </a:spcBef>
            </a:pPr>
            <a:endParaRPr lang="tr-TR" sz="1500" b="1" dirty="0">
              <a:solidFill>
                <a:schemeClr val="accent6">
                  <a:lumMod val="50000"/>
                </a:schemeClr>
              </a:solidFill>
              <a:latin typeface="Arial" panose="020B0604020202020204" pitchFamily="34" charset="0"/>
              <a:cs typeface="Arial" panose="020B0604020202020204" pitchFamily="34" charset="0"/>
            </a:endParaRPr>
          </a:p>
          <a:p>
            <a:pPr>
              <a:spcBef>
                <a:spcPts val="0"/>
              </a:spcBef>
            </a:pPr>
            <a:endParaRPr lang="tr-TR"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8" name="İçerik Yer Tutucusu 3"/>
          <p:cNvGraphicFramePr>
            <a:graphicFrameLocks/>
          </p:cNvGraphicFramePr>
          <p:nvPr>
            <p:extLst/>
          </p:nvPr>
        </p:nvGraphicFramePr>
        <p:xfrm>
          <a:off x="1900865" y="1819994"/>
          <a:ext cx="8208911" cy="4298133"/>
        </p:xfrm>
        <a:graphic>
          <a:graphicData uri="http://schemas.openxmlformats.org/drawingml/2006/table">
            <a:tbl>
              <a:tblPr firstRow="1" firstCol="1" bandRow="1">
                <a:tableStyleId>{5C22544A-7EE6-4342-B048-85BDC9FD1C3A}</a:tableStyleId>
              </a:tblPr>
              <a:tblGrid>
                <a:gridCol w="1711248">
                  <a:extLst>
                    <a:ext uri="{9D8B030D-6E8A-4147-A177-3AD203B41FA5}">
                      <a16:colId xmlns:a16="http://schemas.microsoft.com/office/drawing/2014/main" val="20000"/>
                    </a:ext>
                  </a:extLst>
                </a:gridCol>
                <a:gridCol w="4406462">
                  <a:extLst>
                    <a:ext uri="{9D8B030D-6E8A-4147-A177-3AD203B41FA5}">
                      <a16:colId xmlns:a16="http://schemas.microsoft.com/office/drawing/2014/main" val="20001"/>
                    </a:ext>
                  </a:extLst>
                </a:gridCol>
                <a:gridCol w="1045601">
                  <a:extLst>
                    <a:ext uri="{9D8B030D-6E8A-4147-A177-3AD203B41FA5}">
                      <a16:colId xmlns:a16="http://schemas.microsoft.com/office/drawing/2014/main" val="20002"/>
                    </a:ext>
                  </a:extLst>
                </a:gridCol>
                <a:gridCol w="1045600">
                  <a:extLst>
                    <a:ext uri="{9D8B030D-6E8A-4147-A177-3AD203B41FA5}">
                      <a16:colId xmlns:a16="http://schemas.microsoft.com/office/drawing/2014/main" val="20003"/>
                    </a:ext>
                  </a:extLst>
                </a:gridCol>
              </a:tblGrid>
              <a:tr h="1179271">
                <a:tc>
                  <a:txBody>
                    <a:bodyPr/>
                    <a:lstStyle/>
                    <a:p>
                      <a:pPr algn="ctr">
                        <a:lnSpc>
                          <a:spcPct val="107000"/>
                        </a:lnSpc>
                        <a:spcAft>
                          <a:spcPts val="0"/>
                        </a:spcAft>
                      </a:pPr>
                      <a:r>
                        <a:rPr lang="tr-TR" sz="1600" dirty="0">
                          <a:effectLst/>
                          <a:latin typeface="+mj-lt"/>
                          <a:cs typeface="Arial" panose="020B0604020202020204" pitchFamily="34" charset="0"/>
                        </a:rPr>
                        <a:t>Hayat pahalılığına göre ülke grupları</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smtClean="0">
                          <a:effectLst/>
                          <a:latin typeface="+mj-lt"/>
                          <a:cs typeface="Arial" panose="020B0604020202020204" pitchFamily="34" charset="0"/>
                        </a:rPr>
                        <a:t>KA103</a:t>
                      </a:r>
                      <a:r>
                        <a:rPr lang="tr-TR" sz="1600" baseline="0" dirty="0" smtClean="0">
                          <a:effectLst/>
                          <a:latin typeface="+mj-lt"/>
                          <a:cs typeface="Arial" panose="020B0604020202020204" pitchFamily="34" charset="0"/>
                        </a:rPr>
                        <a:t> Hareketlilik Sağlanan Ülkeler</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a:effectLst/>
                          <a:latin typeface="+mj-lt"/>
                          <a:cs typeface="Arial" panose="020B0604020202020204" pitchFamily="34" charset="0"/>
                        </a:rPr>
                        <a:t>Aylık Hibe Öğrenim (Avro)</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a:effectLst/>
                          <a:latin typeface="+mj-lt"/>
                          <a:cs typeface="Arial" panose="020B0604020202020204" pitchFamily="34" charset="0"/>
                        </a:rPr>
                        <a:t>Aylık Hibe </a:t>
                      </a:r>
                      <a:r>
                        <a:rPr lang="tr-TR" sz="1600" dirty="0" smtClean="0">
                          <a:effectLst/>
                          <a:latin typeface="+mj-lt"/>
                          <a:cs typeface="Arial" panose="020B0604020202020204" pitchFamily="34" charset="0"/>
                        </a:rPr>
                        <a:t>Staj</a:t>
                      </a:r>
                    </a:p>
                    <a:p>
                      <a:pPr algn="ctr">
                        <a:lnSpc>
                          <a:spcPct val="107000"/>
                        </a:lnSpc>
                        <a:spcAft>
                          <a:spcPts val="0"/>
                        </a:spcAft>
                      </a:pPr>
                      <a:r>
                        <a:rPr lang="tr-TR" sz="1600" dirty="0" smtClean="0">
                          <a:effectLst/>
                          <a:latin typeface="+mj-lt"/>
                          <a:cs typeface="Arial" panose="020B0604020202020204" pitchFamily="34" charset="0"/>
                        </a:rPr>
                        <a:t>(</a:t>
                      </a:r>
                      <a:r>
                        <a:rPr lang="tr-TR" sz="1600" dirty="0">
                          <a:effectLst/>
                          <a:latin typeface="+mj-lt"/>
                          <a:cs typeface="Arial" panose="020B0604020202020204" pitchFamily="34" charset="0"/>
                        </a:rPr>
                        <a:t>Avro)</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070655">
                <a:tc>
                  <a:txBody>
                    <a:bodyPr/>
                    <a:lstStyle/>
                    <a:p>
                      <a:pPr algn="ctr">
                        <a:lnSpc>
                          <a:spcPct val="107000"/>
                        </a:lnSpc>
                        <a:spcAft>
                          <a:spcPts val="0"/>
                        </a:spcAft>
                      </a:pPr>
                      <a:r>
                        <a:rPr lang="tr-TR" sz="1600">
                          <a:effectLst/>
                          <a:latin typeface="+mj-lt"/>
                          <a:cs typeface="Arial" panose="020B0604020202020204" pitchFamily="34" charset="0"/>
                        </a:rPr>
                        <a:t>1. Grup Program Ülkeleri</a:t>
                      </a:r>
                      <a:endParaRPr lang="tr-TR" sz="16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tr-TR" sz="1600" dirty="0">
                          <a:effectLst/>
                          <a:latin typeface="+mj-lt"/>
                          <a:cs typeface="Arial" panose="020B0604020202020204" pitchFamily="34" charset="0"/>
                        </a:rPr>
                        <a:t>Avusturya, Danimarka, Finlandiya, Fransa, İrlanda, İtalya, Lihtenştayn, Norveç, İsveç, Birleşik Krallık</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a:effectLst/>
                          <a:latin typeface="+mj-lt"/>
                          <a:cs typeface="Arial" panose="020B0604020202020204" pitchFamily="34" charset="0"/>
                        </a:rPr>
                        <a:t>500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smtClean="0">
                          <a:effectLst/>
                          <a:latin typeface="+mj-lt"/>
                          <a:cs typeface="Arial" panose="020B0604020202020204" pitchFamily="34" charset="0"/>
                        </a:rPr>
                        <a:t>600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163754">
                <a:tc>
                  <a:txBody>
                    <a:bodyPr/>
                    <a:lstStyle/>
                    <a:p>
                      <a:pPr algn="ctr">
                        <a:lnSpc>
                          <a:spcPct val="107000"/>
                        </a:lnSpc>
                        <a:spcAft>
                          <a:spcPts val="0"/>
                        </a:spcAft>
                      </a:pPr>
                      <a:r>
                        <a:rPr lang="tr-TR" sz="1600" dirty="0">
                          <a:effectLst/>
                          <a:latin typeface="+mj-lt"/>
                          <a:cs typeface="Arial" panose="020B0604020202020204" pitchFamily="34" charset="0"/>
                        </a:rPr>
                        <a:t>2. Grup Program Ülkeleri</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tr-TR" sz="1600" dirty="0" smtClean="0">
                          <a:effectLst/>
                          <a:latin typeface="+mj-lt"/>
                          <a:cs typeface="Arial" panose="020B0604020202020204" pitchFamily="34" charset="0"/>
                        </a:rPr>
                        <a:t>Belçika</a:t>
                      </a:r>
                      <a:r>
                        <a:rPr lang="tr-TR" sz="1600" dirty="0">
                          <a:effectLst/>
                          <a:latin typeface="+mj-lt"/>
                          <a:cs typeface="Arial" panose="020B0604020202020204" pitchFamily="34" charset="0"/>
                        </a:rPr>
                        <a:t>, Hırvatistan, Çek Cumhuriyeti, Kıbrıs Rum Kesimi, Almanya, Yunanistan, İzlanda, Lüksemburg, Hollanda, Portekiz, Slovenya, İspanya, Türkiye  </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a:effectLst/>
                          <a:latin typeface="+mj-lt"/>
                          <a:cs typeface="Arial" panose="020B0604020202020204" pitchFamily="34" charset="0"/>
                        </a:rPr>
                        <a:t>400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smtClean="0">
                          <a:effectLst/>
                          <a:latin typeface="+mj-lt"/>
                          <a:cs typeface="Arial" panose="020B0604020202020204" pitchFamily="34" charset="0"/>
                        </a:rPr>
                        <a:t>500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884453">
                <a:tc>
                  <a:txBody>
                    <a:bodyPr/>
                    <a:lstStyle/>
                    <a:p>
                      <a:pPr algn="ctr">
                        <a:lnSpc>
                          <a:spcPct val="107000"/>
                        </a:lnSpc>
                        <a:spcAft>
                          <a:spcPts val="0"/>
                        </a:spcAft>
                      </a:pPr>
                      <a:r>
                        <a:rPr lang="tr-TR" sz="1600">
                          <a:effectLst/>
                          <a:latin typeface="+mj-lt"/>
                          <a:cs typeface="Arial" panose="020B0604020202020204" pitchFamily="34" charset="0"/>
                        </a:rPr>
                        <a:t>3. Grup Program Ülkeleri</a:t>
                      </a:r>
                      <a:endParaRPr lang="tr-TR" sz="16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r>
                        <a:rPr lang="tr-TR" sz="1600" dirty="0">
                          <a:effectLst/>
                          <a:latin typeface="+mj-lt"/>
                          <a:cs typeface="Arial" panose="020B0604020202020204" pitchFamily="34" charset="0"/>
                        </a:rPr>
                        <a:t>Bulgaristan, Estonya, Macaristan, Letonya, Litvanya, Malta, Polonya, Romanya, Slovakya, Makedonya </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a:effectLst/>
                          <a:latin typeface="+mj-lt"/>
                          <a:cs typeface="Arial" panose="020B0604020202020204" pitchFamily="34" charset="0"/>
                        </a:rPr>
                        <a:t>300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tr-TR" sz="1600" dirty="0" smtClean="0">
                          <a:effectLst/>
                          <a:latin typeface="+mj-lt"/>
                          <a:cs typeface="Arial" panose="020B0604020202020204" pitchFamily="34" charset="0"/>
                        </a:rPr>
                        <a:t>400</a:t>
                      </a:r>
                      <a:endParaRPr lang="tr-TR" sz="16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5325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135052" y="435180"/>
            <a:ext cx="7704856" cy="954107"/>
          </a:xfrm>
          <a:prstGeom prst="rect">
            <a:avLst/>
          </a:prstGeom>
        </p:spPr>
        <p:txBody>
          <a:bodyPr wrap="square">
            <a:spAutoFit/>
          </a:bodyPr>
          <a:lstStyle/>
          <a:p>
            <a:r>
              <a:rPr lang="tr-TR" sz="2800" b="1" dirty="0" err="1">
                <a:solidFill>
                  <a:schemeClr val="tx2"/>
                </a:solidFill>
              </a:rPr>
              <a:t>Erasmus+’dan</a:t>
            </a:r>
            <a:r>
              <a:rPr lang="tr-TR" sz="2800" b="1" dirty="0">
                <a:solidFill>
                  <a:schemeClr val="tx2"/>
                </a:solidFill>
              </a:rPr>
              <a:t> hangi şartlarda ve hangi imkanlarla yararlanabilirim?</a:t>
            </a:r>
            <a:endParaRPr lang="tr-TR" sz="2800" dirty="0">
              <a:solidFill>
                <a:schemeClr val="tx2"/>
              </a:solidFill>
            </a:endParaRPr>
          </a:p>
        </p:txBody>
      </p:sp>
      <p:sp useBgFill="1">
        <p:nvSpPr>
          <p:cNvPr id="3" name="Dikdörtgen 2"/>
          <p:cNvSpPr/>
          <p:nvPr/>
        </p:nvSpPr>
        <p:spPr>
          <a:xfrm>
            <a:off x="1524000" y="2293110"/>
            <a:ext cx="4320480" cy="4016484"/>
          </a:xfrm>
          <a:prstGeom prst="rect">
            <a:avLst/>
          </a:prstGeom>
        </p:spPr>
        <p:txBody>
          <a:bodyPr wrap="square">
            <a:spAutoFit/>
          </a:bodyPr>
          <a:lstStyle/>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Üniversitenin Tam Zamanlı Öğrencisi olma </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u="sng" dirty="0">
                <a:solidFill>
                  <a:schemeClr val="accent6">
                    <a:lumMod val="50000"/>
                  </a:schemeClr>
                </a:solidFill>
                <a:latin typeface="+mj-lt"/>
                <a:cs typeface="Arial" panose="020B0604020202020204" pitchFamily="34" charset="0"/>
              </a:rPr>
              <a:t>Ön Lisans </a:t>
            </a:r>
            <a:r>
              <a:rPr lang="tr-TR" sz="2000" dirty="0">
                <a:solidFill>
                  <a:schemeClr val="accent6">
                    <a:lumMod val="50000"/>
                  </a:schemeClr>
                </a:solidFill>
                <a:latin typeface="+mj-lt"/>
                <a:cs typeface="Arial" panose="020B0604020202020204" pitchFamily="34" charset="0"/>
              </a:rPr>
              <a:t>ve </a:t>
            </a:r>
            <a:r>
              <a:rPr lang="tr-TR" sz="2000" u="sng" dirty="0">
                <a:solidFill>
                  <a:schemeClr val="accent6">
                    <a:lumMod val="50000"/>
                  </a:schemeClr>
                </a:solidFill>
                <a:latin typeface="+mj-lt"/>
                <a:cs typeface="Arial" panose="020B0604020202020204" pitchFamily="34" charset="0"/>
              </a:rPr>
              <a:t>Lisans</a:t>
            </a:r>
            <a:r>
              <a:rPr lang="tr-TR" sz="2000" dirty="0">
                <a:solidFill>
                  <a:schemeClr val="accent6">
                    <a:lumMod val="50000"/>
                  </a:schemeClr>
                </a:solidFill>
                <a:latin typeface="+mj-lt"/>
                <a:cs typeface="Arial" panose="020B0604020202020204" pitchFamily="34" charset="0"/>
              </a:rPr>
              <a:t> Düzeyi için </a:t>
            </a:r>
            <a:r>
              <a:rPr lang="tr-TR" sz="2000" u="sng" dirty="0">
                <a:solidFill>
                  <a:schemeClr val="accent6">
                    <a:lumMod val="50000"/>
                  </a:schemeClr>
                </a:solidFill>
                <a:latin typeface="+mj-lt"/>
                <a:cs typeface="Arial" panose="020B0604020202020204" pitchFamily="34" charset="0"/>
              </a:rPr>
              <a:t>2.20</a:t>
            </a:r>
            <a:r>
              <a:rPr lang="tr-TR" sz="2000" dirty="0">
                <a:solidFill>
                  <a:schemeClr val="accent6">
                    <a:lumMod val="50000"/>
                  </a:schemeClr>
                </a:solidFill>
                <a:latin typeface="+mj-lt"/>
                <a:cs typeface="Arial" panose="020B0604020202020204" pitchFamily="34" charset="0"/>
              </a:rPr>
              <a:t> GNO</a:t>
            </a:r>
          </a:p>
          <a:p>
            <a:pPr lvl="1"/>
            <a:r>
              <a:rPr lang="tr-TR" sz="2000" dirty="0">
                <a:solidFill>
                  <a:schemeClr val="accent6">
                    <a:lumMod val="50000"/>
                  </a:schemeClr>
                </a:solidFill>
                <a:latin typeface="+mj-lt"/>
                <a:cs typeface="Arial" panose="020B0604020202020204" pitchFamily="34" charset="0"/>
              </a:rPr>
              <a:t>    </a:t>
            </a:r>
            <a:r>
              <a:rPr lang="tr-TR" sz="2000" u="sng" dirty="0">
                <a:solidFill>
                  <a:schemeClr val="accent6">
                    <a:lumMod val="50000"/>
                  </a:schemeClr>
                </a:solidFill>
                <a:latin typeface="+mj-lt"/>
                <a:cs typeface="Arial" panose="020B0604020202020204" pitchFamily="34" charset="0"/>
              </a:rPr>
              <a:t>Y. Lisans </a:t>
            </a:r>
            <a:r>
              <a:rPr lang="tr-TR" sz="2000" dirty="0">
                <a:solidFill>
                  <a:schemeClr val="accent6">
                    <a:lumMod val="50000"/>
                  </a:schemeClr>
                </a:solidFill>
                <a:latin typeface="+mj-lt"/>
                <a:cs typeface="Arial" panose="020B0604020202020204" pitchFamily="34" charset="0"/>
              </a:rPr>
              <a:t>ve </a:t>
            </a:r>
            <a:r>
              <a:rPr lang="tr-TR" sz="2000" u="sng" dirty="0">
                <a:solidFill>
                  <a:schemeClr val="accent6">
                    <a:lumMod val="50000"/>
                  </a:schemeClr>
                </a:solidFill>
                <a:latin typeface="+mj-lt"/>
                <a:cs typeface="Arial" panose="020B0604020202020204" pitchFamily="34" charset="0"/>
              </a:rPr>
              <a:t>Doktora</a:t>
            </a:r>
            <a:r>
              <a:rPr lang="tr-TR" sz="2000" dirty="0">
                <a:solidFill>
                  <a:schemeClr val="accent6">
                    <a:lumMod val="50000"/>
                  </a:schemeClr>
                </a:solidFill>
                <a:latin typeface="+mj-lt"/>
                <a:cs typeface="Arial" panose="020B0604020202020204" pitchFamily="34" charset="0"/>
              </a:rPr>
              <a:t> için </a:t>
            </a:r>
          </a:p>
          <a:p>
            <a:pPr lvl="1"/>
            <a:r>
              <a:rPr lang="tr-TR" sz="2000" dirty="0">
                <a:solidFill>
                  <a:schemeClr val="accent6">
                    <a:lumMod val="50000"/>
                  </a:schemeClr>
                </a:solidFill>
                <a:latin typeface="+mj-lt"/>
                <a:cs typeface="Arial" panose="020B0604020202020204" pitchFamily="34" charset="0"/>
              </a:rPr>
              <a:t>    </a:t>
            </a:r>
            <a:r>
              <a:rPr lang="tr-TR" sz="2000" u="sng" dirty="0">
                <a:solidFill>
                  <a:schemeClr val="accent6">
                    <a:lumMod val="50000"/>
                  </a:schemeClr>
                </a:solidFill>
                <a:latin typeface="+mj-lt"/>
                <a:cs typeface="Arial" panose="020B0604020202020204" pitchFamily="34" charset="0"/>
              </a:rPr>
              <a:t>2.50</a:t>
            </a:r>
            <a:r>
              <a:rPr lang="tr-TR" sz="2000" dirty="0">
                <a:solidFill>
                  <a:schemeClr val="accent6">
                    <a:lumMod val="50000"/>
                  </a:schemeClr>
                </a:solidFill>
                <a:latin typeface="+mj-lt"/>
                <a:cs typeface="Arial" panose="020B0604020202020204" pitchFamily="34" charset="0"/>
              </a:rPr>
              <a:t> GNO</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Minimum Düzeyde Yabancı Dil Şartı (B1 – </a:t>
            </a:r>
            <a:r>
              <a:rPr lang="tr-TR" sz="2000" dirty="0" err="1">
                <a:solidFill>
                  <a:schemeClr val="accent6">
                    <a:lumMod val="50000"/>
                  </a:schemeClr>
                </a:solidFill>
                <a:latin typeface="+mj-lt"/>
                <a:cs typeface="Arial" panose="020B0604020202020204" pitchFamily="34" charset="0"/>
              </a:rPr>
              <a:t>Intermediate</a:t>
            </a:r>
            <a:r>
              <a:rPr lang="tr-TR" sz="2000" dirty="0">
                <a:solidFill>
                  <a:schemeClr val="accent6">
                    <a:lumMod val="50000"/>
                  </a:schemeClr>
                </a:solidFill>
                <a:latin typeface="+mj-lt"/>
                <a:cs typeface="Arial" panose="020B0604020202020204" pitchFamily="34" charset="0"/>
              </a:rPr>
              <a:t>)</a:t>
            </a:r>
          </a:p>
          <a:p>
            <a:pPr marL="285750"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30 AKTS yükümlülüğü</a:t>
            </a:r>
          </a:p>
          <a:p>
            <a:endParaRPr lang="tr-TR" sz="1500" b="1" dirty="0">
              <a:solidFill>
                <a:schemeClr val="accent6">
                  <a:lumMod val="50000"/>
                </a:schemeClr>
              </a:solidFill>
              <a:latin typeface="Arial" panose="020B0604020202020204" pitchFamily="34" charset="0"/>
              <a:cs typeface="Arial" panose="020B0604020202020204" pitchFamily="34" charset="0"/>
            </a:endParaRPr>
          </a:p>
        </p:txBody>
      </p:sp>
      <p:sp>
        <p:nvSpPr>
          <p:cNvPr id="10" name="Dikdörtgen 9"/>
          <p:cNvSpPr/>
          <p:nvPr/>
        </p:nvSpPr>
        <p:spPr>
          <a:xfrm>
            <a:off x="5458082" y="2293110"/>
            <a:ext cx="4606460" cy="3785652"/>
          </a:xfrm>
          <a:prstGeom prst="rect">
            <a:avLst/>
          </a:prstGeom>
        </p:spPr>
        <p:txBody>
          <a:bodyPr wrap="square">
            <a:spAutoFit/>
          </a:bodyPr>
          <a:lstStyle/>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Dil geliştirme veya yeni bir dil öğrenme olanakları</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Farklı kültürleri tanıma fırsatı</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Özgüven kazanımı </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Okulunuz tarafından tam tanınırlık</a:t>
            </a:r>
          </a:p>
          <a:p>
            <a:pPr marL="742950" lvl="1" indent="-285750">
              <a:buFont typeface="Arial" panose="020B0604020202020204" pitchFamily="34" charset="0"/>
              <a:buChar char="•"/>
            </a:pPr>
            <a:endParaRPr lang="tr-TR" sz="2000" dirty="0">
              <a:solidFill>
                <a:schemeClr val="accent6">
                  <a:lumMod val="50000"/>
                </a:schemeClr>
              </a:solidFill>
              <a:latin typeface="+mj-lt"/>
              <a:cs typeface="Arial" panose="020B0604020202020204" pitchFamily="34" charset="0"/>
            </a:endParaRPr>
          </a:p>
          <a:p>
            <a:pPr marL="742950" lvl="1" indent="-285750">
              <a:buFont typeface="Arial" panose="020B0604020202020204" pitchFamily="34" charset="0"/>
              <a:buChar char="•"/>
            </a:pPr>
            <a:r>
              <a:rPr lang="tr-TR" sz="2000" dirty="0">
                <a:solidFill>
                  <a:schemeClr val="accent6">
                    <a:lumMod val="50000"/>
                  </a:schemeClr>
                </a:solidFill>
                <a:latin typeface="+mj-lt"/>
                <a:cs typeface="Arial" panose="020B0604020202020204" pitchFamily="34" charset="0"/>
              </a:rPr>
              <a:t>Hibe desteği</a:t>
            </a:r>
          </a:p>
          <a:p>
            <a:pPr lvl="1"/>
            <a:endParaRPr lang="tr-TR" sz="2000" dirty="0">
              <a:solidFill>
                <a:schemeClr val="accent6">
                  <a:lumMod val="50000"/>
                </a:schemeClr>
              </a:solidFill>
              <a:latin typeface="Arial" panose="020B0604020202020204" pitchFamily="34" charset="0"/>
              <a:cs typeface="Arial" panose="020B0604020202020204" pitchFamily="34" charset="0"/>
            </a:endParaRPr>
          </a:p>
        </p:txBody>
      </p:sp>
      <p:sp>
        <p:nvSpPr>
          <p:cNvPr id="11" name="Dikdörtgen 10"/>
          <p:cNvSpPr/>
          <p:nvPr/>
        </p:nvSpPr>
        <p:spPr>
          <a:xfrm>
            <a:off x="1703512" y="1770938"/>
            <a:ext cx="3222104" cy="830997"/>
          </a:xfrm>
          <a:prstGeom prst="rect">
            <a:avLst/>
          </a:prstGeom>
        </p:spPr>
        <p:txBody>
          <a:bodyPr wrap="square">
            <a:spAutoFit/>
          </a:bodyPr>
          <a:lstStyle/>
          <a:p>
            <a:pPr lvl="1"/>
            <a:r>
              <a:rPr lang="tr-TR" sz="2400" b="1" dirty="0">
                <a:solidFill>
                  <a:schemeClr val="tx2">
                    <a:lumMod val="60000"/>
                    <a:lumOff val="40000"/>
                  </a:schemeClr>
                </a:solidFill>
                <a:latin typeface="+mj-lt"/>
                <a:cs typeface="Arial" panose="020B0604020202020204" pitchFamily="34" charset="0"/>
              </a:rPr>
              <a:t>Katılım Şartı</a:t>
            </a:r>
          </a:p>
          <a:p>
            <a:endParaRPr lang="tr-TR" sz="2400" b="1" dirty="0">
              <a:solidFill>
                <a:schemeClr val="accent6">
                  <a:lumMod val="50000"/>
                </a:schemeClr>
              </a:solidFill>
              <a:latin typeface="Arial" panose="020B0604020202020204" pitchFamily="34" charset="0"/>
              <a:cs typeface="Arial" panose="020B0604020202020204" pitchFamily="34" charset="0"/>
            </a:endParaRPr>
          </a:p>
        </p:txBody>
      </p:sp>
      <p:sp>
        <p:nvSpPr>
          <p:cNvPr id="12" name="Dikdörtgen 11"/>
          <p:cNvSpPr/>
          <p:nvPr/>
        </p:nvSpPr>
        <p:spPr>
          <a:xfrm>
            <a:off x="5595084" y="1770938"/>
            <a:ext cx="4146013" cy="461665"/>
          </a:xfrm>
          <a:prstGeom prst="rect">
            <a:avLst/>
          </a:prstGeom>
        </p:spPr>
        <p:txBody>
          <a:bodyPr wrap="square">
            <a:spAutoFit/>
          </a:bodyPr>
          <a:lstStyle/>
          <a:p>
            <a:pPr lvl="1"/>
            <a:r>
              <a:rPr lang="tr-TR" sz="2400" b="1" dirty="0">
                <a:solidFill>
                  <a:schemeClr val="tx2">
                    <a:lumMod val="60000"/>
                    <a:lumOff val="40000"/>
                  </a:schemeClr>
                </a:solidFill>
                <a:latin typeface="+mj-lt"/>
                <a:cs typeface="Arial" panose="020B0604020202020204" pitchFamily="34" charset="0"/>
              </a:rPr>
              <a:t>Sağladığı İmkanlar</a:t>
            </a:r>
          </a:p>
        </p:txBody>
      </p:sp>
    </p:spTree>
    <p:extLst>
      <p:ext uri="{BB962C8B-B14F-4D97-AF65-F5344CB8AC3E}">
        <p14:creationId xmlns:p14="http://schemas.microsoft.com/office/powerpoint/2010/main" val="2203372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96008" y="461885"/>
            <a:ext cx="8892480" cy="6169636"/>
          </a:xfrm>
        </p:spPr>
        <p:txBody>
          <a:bodyPr/>
          <a:lstStyle/>
          <a:p>
            <a:pPr marL="0" indent="0" algn="ctr">
              <a:buNone/>
            </a:pPr>
            <a:r>
              <a:rPr lang="tr-TR" sz="2800" b="1" dirty="0" smtClean="0">
                <a:solidFill>
                  <a:schemeClr val="tx2">
                    <a:lumMod val="60000"/>
                    <a:lumOff val="40000"/>
                  </a:schemeClr>
                </a:solidFill>
                <a:latin typeface="Arial" panose="020B0604020202020204" pitchFamily="34" charset="0"/>
                <a:cs typeface="Arial" panose="020B0604020202020204" pitchFamily="34" charset="0"/>
              </a:rPr>
              <a:t>BÖLÜMÜMÜZÜN ERASMUS ANLAŞMALARI</a:t>
            </a:r>
          </a:p>
          <a:p>
            <a:endParaRPr lang="tr-TR" dirty="0">
              <a:solidFill>
                <a:schemeClr val="accent6">
                  <a:lumMod val="50000"/>
                </a:schemeClr>
              </a:solidFill>
            </a:endParaRPr>
          </a:p>
          <a:p>
            <a:pPr marL="0" indent="0" algn="r">
              <a:buNone/>
            </a:pPr>
            <a:endParaRPr lang="tr-TR" b="1" dirty="0" smtClean="0">
              <a:solidFill>
                <a:schemeClr val="accent6">
                  <a:lumMod val="50000"/>
                </a:schemeClr>
              </a:solidFill>
            </a:endParaRPr>
          </a:p>
          <a:p>
            <a:pPr marL="0" indent="0">
              <a:buNone/>
            </a:pPr>
            <a:endParaRPr lang="tr-TR" b="1" dirty="0" smtClean="0">
              <a:solidFill>
                <a:schemeClr val="accent6">
                  <a:lumMod val="50000"/>
                </a:schemeClr>
              </a:solidFill>
            </a:endParaRPr>
          </a:p>
          <a:p>
            <a:pPr marL="0" indent="0">
              <a:buNone/>
            </a:pPr>
            <a:endParaRPr lang="tr-TR" b="1" dirty="0" smtClean="0">
              <a:solidFill>
                <a:schemeClr val="accent6">
                  <a:lumMod val="50000"/>
                </a:schemeClr>
              </a:solidFill>
            </a:endParaRPr>
          </a:p>
          <a:p>
            <a:endParaRPr lang="tr-TR" dirty="0"/>
          </a:p>
          <a:p>
            <a:endParaRPr lang="tr-TR" dirty="0" smtClean="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4" y="1010656"/>
            <a:ext cx="5591175" cy="5466344"/>
          </a:xfrm>
          <a:prstGeom prst="rect">
            <a:avLst/>
          </a:prstGeom>
        </p:spPr>
      </p:pic>
    </p:spTree>
    <p:extLst>
      <p:ext uri="{BB962C8B-B14F-4D97-AF65-F5344CB8AC3E}">
        <p14:creationId xmlns:p14="http://schemas.microsoft.com/office/powerpoint/2010/main" val="705579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0"/>
            <a:ext cx="8229600" cy="1124744"/>
          </a:xfrm>
        </p:spPr>
        <p:txBody>
          <a:bodyPr/>
          <a:lstStyle/>
          <a:p>
            <a:r>
              <a:rPr lang="tr-TR" sz="4000" dirty="0">
                <a:latin typeface="Arial" panose="020B0604020202020204" pitchFamily="34" charset="0"/>
                <a:cs typeface="Arial" panose="020B0604020202020204" pitchFamily="34" charset="0"/>
              </a:rPr>
              <a:t>Anlaşması Olan Bölümler</a:t>
            </a:r>
          </a:p>
        </p:txBody>
      </p:sp>
      <p:sp>
        <p:nvSpPr>
          <p:cNvPr id="3" name="İçerik Yer Tutucusu 2"/>
          <p:cNvSpPr>
            <a:spLocks noGrp="1"/>
          </p:cNvSpPr>
          <p:nvPr>
            <p:ph idx="1"/>
          </p:nvPr>
        </p:nvSpPr>
        <p:spPr>
          <a:xfrm>
            <a:off x="1981200" y="1152128"/>
            <a:ext cx="8507288" cy="5589240"/>
          </a:xfrm>
        </p:spPr>
        <p:txBody>
          <a:bodyPr numCol="2">
            <a:normAutofit fontScale="92500" lnSpcReduction="20000"/>
          </a:bodyPr>
          <a:lstStyle/>
          <a:p>
            <a:pPr marL="0" indent="0">
              <a:lnSpc>
                <a:spcPct val="125000"/>
              </a:lnSpc>
              <a:spcBef>
                <a:spcPts val="0"/>
              </a:spcBef>
              <a:buNone/>
            </a:pPr>
            <a:r>
              <a:rPr lang="tr-TR" sz="2000" dirty="0">
                <a:solidFill>
                  <a:schemeClr val="tx1"/>
                </a:solidFill>
              </a:rPr>
              <a:t>Beden Eğitimi ve Spor Y. Okulu</a:t>
            </a:r>
          </a:p>
          <a:p>
            <a:pPr>
              <a:lnSpc>
                <a:spcPct val="125000"/>
              </a:lnSpc>
              <a:spcBef>
                <a:spcPts val="0"/>
              </a:spcBef>
            </a:pPr>
            <a:r>
              <a:rPr lang="tr-TR" dirty="0">
                <a:solidFill>
                  <a:schemeClr val="tx1">
                    <a:lumMod val="50000"/>
                    <a:lumOff val="50000"/>
                  </a:schemeClr>
                </a:solidFill>
              </a:rPr>
              <a:t>Tüm Bölümler</a:t>
            </a:r>
          </a:p>
          <a:p>
            <a:pPr marL="0" indent="0">
              <a:lnSpc>
                <a:spcPct val="125000"/>
              </a:lnSpc>
              <a:spcBef>
                <a:spcPts val="0"/>
              </a:spcBef>
              <a:buNone/>
            </a:pPr>
            <a:endParaRPr lang="tr-TR" sz="1000" dirty="0">
              <a:solidFill>
                <a:schemeClr val="tx1"/>
              </a:solidFill>
            </a:endParaRPr>
          </a:p>
          <a:p>
            <a:pPr marL="0" indent="0">
              <a:lnSpc>
                <a:spcPct val="125000"/>
              </a:lnSpc>
              <a:spcBef>
                <a:spcPts val="0"/>
              </a:spcBef>
              <a:buNone/>
            </a:pPr>
            <a:r>
              <a:rPr lang="tr-TR" sz="2000" dirty="0">
                <a:solidFill>
                  <a:schemeClr val="tx1"/>
                </a:solidFill>
              </a:rPr>
              <a:t>Edebiyat Fakültesi</a:t>
            </a:r>
          </a:p>
          <a:p>
            <a:pPr>
              <a:lnSpc>
                <a:spcPct val="125000"/>
              </a:lnSpc>
              <a:spcBef>
                <a:spcPts val="0"/>
              </a:spcBef>
            </a:pPr>
            <a:r>
              <a:rPr lang="tr-TR" dirty="0"/>
              <a:t>Sosyoloji</a:t>
            </a:r>
          </a:p>
          <a:p>
            <a:pPr>
              <a:lnSpc>
                <a:spcPct val="125000"/>
              </a:lnSpc>
              <a:spcBef>
                <a:spcPts val="0"/>
              </a:spcBef>
            </a:pPr>
            <a:r>
              <a:rPr lang="tr-TR" dirty="0"/>
              <a:t>Türk Dili ve </a:t>
            </a:r>
            <a:r>
              <a:rPr lang="tr-TR" dirty="0" smtClean="0"/>
              <a:t>Edebiyatı</a:t>
            </a:r>
          </a:p>
          <a:p>
            <a:pPr>
              <a:lnSpc>
                <a:spcPct val="125000"/>
              </a:lnSpc>
              <a:spcBef>
                <a:spcPts val="0"/>
              </a:spcBef>
            </a:pPr>
            <a:r>
              <a:rPr lang="tr-TR" dirty="0" smtClean="0"/>
              <a:t>TARİH</a:t>
            </a:r>
            <a:endParaRPr lang="tr-TR" dirty="0"/>
          </a:p>
          <a:p>
            <a:pPr marL="0" indent="0">
              <a:lnSpc>
                <a:spcPct val="125000"/>
              </a:lnSpc>
              <a:spcBef>
                <a:spcPts val="0"/>
              </a:spcBef>
              <a:buNone/>
            </a:pPr>
            <a:endParaRPr lang="tr-TR" sz="1000" dirty="0">
              <a:solidFill>
                <a:schemeClr val="tx1"/>
              </a:solidFill>
            </a:endParaRPr>
          </a:p>
          <a:p>
            <a:pPr marL="0" indent="0">
              <a:lnSpc>
                <a:spcPct val="125000"/>
              </a:lnSpc>
              <a:spcBef>
                <a:spcPts val="0"/>
              </a:spcBef>
              <a:buNone/>
            </a:pPr>
            <a:r>
              <a:rPr lang="tr-TR" sz="2000" dirty="0">
                <a:solidFill>
                  <a:schemeClr val="tx1"/>
                </a:solidFill>
              </a:rPr>
              <a:t>Eğitim Fakültesi</a:t>
            </a:r>
          </a:p>
          <a:p>
            <a:pPr>
              <a:lnSpc>
                <a:spcPct val="125000"/>
              </a:lnSpc>
              <a:spcBef>
                <a:spcPts val="0"/>
              </a:spcBef>
            </a:pPr>
            <a:r>
              <a:rPr lang="tr-TR" dirty="0">
                <a:solidFill>
                  <a:schemeClr val="tx1">
                    <a:lumMod val="50000"/>
                    <a:lumOff val="50000"/>
                  </a:schemeClr>
                </a:solidFill>
              </a:rPr>
              <a:t>Tüm Bölümler</a:t>
            </a:r>
          </a:p>
          <a:p>
            <a:pPr marL="0" indent="0">
              <a:lnSpc>
                <a:spcPct val="125000"/>
              </a:lnSpc>
              <a:spcBef>
                <a:spcPts val="0"/>
              </a:spcBef>
              <a:buNone/>
            </a:pPr>
            <a:endParaRPr lang="tr-TR" sz="1000" dirty="0">
              <a:solidFill>
                <a:schemeClr val="tx1"/>
              </a:solidFill>
            </a:endParaRPr>
          </a:p>
          <a:p>
            <a:pPr marL="0" indent="0">
              <a:lnSpc>
                <a:spcPct val="125000"/>
              </a:lnSpc>
              <a:spcBef>
                <a:spcPts val="0"/>
              </a:spcBef>
              <a:buNone/>
            </a:pPr>
            <a:r>
              <a:rPr lang="tr-TR" sz="2000" dirty="0">
                <a:solidFill>
                  <a:schemeClr val="tx1"/>
                </a:solidFill>
              </a:rPr>
              <a:t>Fen Fakültesi</a:t>
            </a:r>
          </a:p>
          <a:p>
            <a:pPr>
              <a:lnSpc>
                <a:spcPct val="125000"/>
              </a:lnSpc>
              <a:spcBef>
                <a:spcPts val="0"/>
              </a:spcBef>
            </a:pPr>
            <a:r>
              <a:rPr lang="tr-TR" dirty="0"/>
              <a:t>Moleküler Biyoloji ve Genetik</a:t>
            </a:r>
          </a:p>
          <a:p>
            <a:pPr marL="0" indent="0">
              <a:lnSpc>
                <a:spcPct val="125000"/>
              </a:lnSpc>
              <a:spcBef>
                <a:spcPts val="0"/>
              </a:spcBef>
              <a:buNone/>
            </a:pPr>
            <a:endParaRPr lang="tr-TR" sz="1000" dirty="0">
              <a:solidFill>
                <a:schemeClr val="tx1"/>
              </a:solidFill>
            </a:endParaRPr>
          </a:p>
          <a:p>
            <a:pPr marL="0" indent="0">
              <a:lnSpc>
                <a:spcPct val="125000"/>
              </a:lnSpc>
              <a:spcBef>
                <a:spcPts val="0"/>
              </a:spcBef>
              <a:buNone/>
            </a:pPr>
            <a:r>
              <a:rPr lang="tr-TR" sz="2000" dirty="0">
                <a:solidFill>
                  <a:schemeClr val="tx1"/>
                </a:solidFill>
              </a:rPr>
              <a:t>İktisadi ve İdari Bilimler Fakültesi</a:t>
            </a:r>
          </a:p>
          <a:p>
            <a:pPr>
              <a:lnSpc>
                <a:spcPct val="125000"/>
              </a:lnSpc>
              <a:spcBef>
                <a:spcPts val="0"/>
              </a:spcBef>
            </a:pPr>
            <a:r>
              <a:rPr lang="tr-TR" dirty="0"/>
              <a:t>İktisat</a:t>
            </a:r>
          </a:p>
          <a:p>
            <a:pPr>
              <a:lnSpc>
                <a:spcPct val="125000"/>
              </a:lnSpc>
              <a:spcBef>
                <a:spcPts val="0"/>
              </a:spcBef>
            </a:pPr>
            <a:r>
              <a:rPr lang="tr-TR" dirty="0"/>
              <a:t>İşletme</a:t>
            </a:r>
          </a:p>
          <a:p>
            <a:pPr>
              <a:lnSpc>
                <a:spcPct val="125000"/>
              </a:lnSpc>
              <a:spcBef>
                <a:spcPts val="0"/>
              </a:spcBef>
            </a:pPr>
            <a:r>
              <a:rPr lang="tr-TR" dirty="0"/>
              <a:t>Siyaset Bilimi ve Kamu Yönetimi</a:t>
            </a:r>
          </a:p>
          <a:p>
            <a:pPr>
              <a:lnSpc>
                <a:spcPct val="125000"/>
              </a:lnSpc>
              <a:spcBef>
                <a:spcPts val="0"/>
              </a:spcBef>
            </a:pPr>
            <a:endParaRPr lang="tr-TR" dirty="0"/>
          </a:p>
          <a:p>
            <a:pPr>
              <a:lnSpc>
                <a:spcPct val="125000"/>
              </a:lnSpc>
              <a:spcBef>
                <a:spcPts val="0"/>
              </a:spcBef>
            </a:pPr>
            <a:endParaRPr lang="tr-TR" dirty="0"/>
          </a:p>
          <a:p>
            <a:pPr marL="0" indent="0">
              <a:lnSpc>
                <a:spcPct val="125000"/>
              </a:lnSpc>
              <a:spcBef>
                <a:spcPts val="0"/>
              </a:spcBef>
              <a:buNone/>
            </a:pPr>
            <a:r>
              <a:rPr lang="tr-TR" sz="2000" dirty="0">
                <a:solidFill>
                  <a:schemeClr val="tx1"/>
                </a:solidFill>
              </a:rPr>
              <a:t>Mühendislik Fakültesi</a:t>
            </a:r>
          </a:p>
          <a:p>
            <a:pPr>
              <a:lnSpc>
                <a:spcPct val="125000"/>
              </a:lnSpc>
              <a:spcBef>
                <a:spcPts val="0"/>
              </a:spcBef>
            </a:pPr>
            <a:r>
              <a:rPr lang="tr-TR" dirty="0"/>
              <a:t>Çevre Mühendisliği</a:t>
            </a:r>
          </a:p>
          <a:p>
            <a:pPr>
              <a:lnSpc>
                <a:spcPct val="125000"/>
              </a:lnSpc>
              <a:spcBef>
                <a:spcPts val="0"/>
              </a:spcBef>
            </a:pPr>
            <a:r>
              <a:rPr lang="tr-TR" dirty="0"/>
              <a:t>İnşaat Mühendisliği</a:t>
            </a:r>
          </a:p>
          <a:p>
            <a:pPr>
              <a:lnSpc>
                <a:spcPct val="125000"/>
              </a:lnSpc>
              <a:spcBef>
                <a:spcPts val="0"/>
              </a:spcBef>
            </a:pPr>
            <a:r>
              <a:rPr lang="tr-TR" dirty="0" err="1"/>
              <a:t>Metalurji</a:t>
            </a:r>
            <a:r>
              <a:rPr lang="tr-TR" dirty="0"/>
              <a:t> ve Malzeme Mühendisliği</a:t>
            </a:r>
          </a:p>
          <a:p>
            <a:pPr>
              <a:lnSpc>
                <a:spcPct val="125000"/>
              </a:lnSpc>
              <a:spcBef>
                <a:spcPts val="0"/>
              </a:spcBef>
            </a:pPr>
            <a:r>
              <a:rPr lang="tr-TR" dirty="0"/>
              <a:t>Makine Mühendisliği</a:t>
            </a:r>
          </a:p>
          <a:p>
            <a:pPr>
              <a:lnSpc>
                <a:spcPct val="125000"/>
              </a:lnSpc>
              <a:spcBef>
                <a:spcPts val="0"/>
              </a:spcBef>
            </a:pPr>
            <a:r>
              <a:rPr lang="tr-TR" dirty="0"/>
              <a:t>Tekstil Mühendisliği</a:t>
            </a:r>
          </a:p>
          <a:p>
            <a:pPr marL="0" indent="0">
              <a:lnSpc>
                <a:spcPct val="125000"/>
              </a:lnSpc>
              <a:spcBef>
                <a:spcPts val="0"/>
              </a:spcBef>
              <a:buNone/>
            </a:pPr>
            <a:endParaRPr lang="tr-TR" sz="1000" dirty="0">
              <a:solidFill>
                <a:schemeClr val="tx1"/>
              </a:solidFill>
            </a:endParaRPr>
          </a:p>
          <a:p>
            <a:pPr marL="0" indent="0">
              <a:lnSpc>
                <a:spcPct val="125000"/>
              </a:lnSpc>
              <a:spcBef>
                <a:spcPts val="0"/>
              </a:spcBef>
              <a:buNone/>
            </a:pPr>
            <a:r>
              <a:rPr lang="tr-TR" sz="2000" dirty="0">
                <a:solidFill>
                  <a:schemeClr val="tx1"/>
                </a:solidFill>
              </a:rPr>
              <a:t>Orman Fakültesi</a:t>
            </a:r>
          </a:p>
          <a:p>
            <a:pPr>
              <a:lnSpc>
                <a:spcPct val="125000"/>
              </a:lnSpc>
              <a:spcBef>
                <a:spcPts val="0"/>
              </a:spcBef>
            </a:pPr>
            <a:r>
              <a:rPr lang="tr-TR" dirty="0"/>
              <a:t>Orman Mühendisliği</a:t>
            </a:r>
          </a:p>
          <a:p>
            <a:pPr>
              <a:lnSpc>
                <a:spcPct val="125000"/>
              </a:lnSpc>
              <a:spcBef>
                <a:spcPts val="0"/>
              </a:spcBef>
            </a:pPr>
            <a:r>
              <a:rPr lang="tr-TR" dirty="0"/>
              <a:t>Orman Endüstri Mühendisliği</a:t>
            </a:r>
          </a:p>
          <a:p>
            <a:pPr>
              <a:lnSpc>
                <a:spcPct val="125000"/>
              </a:lnSpc>
              <a:spcBef>
                <a:spcPts val="0"/>
              </a:spcBef>
            </a:pPr>
            <a:r>
              <a:rPr lang="tr-TR" dirty="0"/>
              <a:t>Peyzaj Mimarlığı</a:t>
            </a:r>
          </a:p>
          <a:p>
            <a:pPr>
              <a:lnSpc>
                <a:spcPct val="125000"/>
              </a:lnSpc>
              <a:spcBef>
                <a:spcPts val="0"/>
              </a:spcBef>
            </a:pPr>
            <a:endParaRPr lang="tr-TR" dirty="0"/>
          </a:p>
          <a:p>
            <a:pPr marL="0" indent="0">
              <a:lnSpc>
                <a:spcPct val="125000"/>
              </a:lnSpc>
              <a:spcBef>
                <a:spcPts val="0"/>
              </a:spcBef>
              <a:buNone/>
            </a:pPr>
            <a:r>
              <a:rPr lang="tr-TR" sz="2000" dirty="0">
                <a:solidFill>
                  <a:schemeClr val="tx1"/>
                </a:solidFill>
              </a:rPr>
              <a:t>Bartın Meslek Yüksekokulu</a:t>
            </a:r>
          </a:p>
          <a:p>
            <a:pPr>
              <a:lnSpc>
                <a:spcPct val="125000"/>
              </a:lnSpc>
              <a:spcBef>
                <a:spcPts val="0"/>
              </a:spcBef>
            </a:pPr>
            <a:r>
              <a:rPr lang="tr-TR" sz="2000" dirty="0"/>
              <a:t>Seyahat Turizm ve Eğlence Hizmetleri</a:t>
            </a:r>
          </a:p>
          <a:p>
            <a:pPr marL="0" indent="0">
              <a:buNone/>
            </a:pPr>
            <a:endParaRPr lang="tr-TR" sz="2000" dirty="0"/>
          </a:p>
          <a:p>
            <a:endParaRPr lang="tr-TR" sz="2000" dirty="0"/>
          </a:p>
          <a:p>
            <a:endParaRPr lang="tr-TR" sz="2000" dirty="0"/>
          </a:p>
        </p:txBody>
      </p:sp>
    </p:spTree>
    <p:extLst>
      <p:ext uri="{BB962C8B-B14F-4D97-AF65-F5344CB8AC3E}">
        <p14:creationId xmlns:p14="http://schemas.microsoft.com/office/powerpoint/2010/main" val="34937847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2466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çerik Yer Tutucusu 1"/>
          <p:cNvSpPr>
            <a:spLocks noGrp="1"/>
          </p:cNvSpPr>
          <p:nvPr>
            <p:ph idx="1"/>
          </p:nvPr>
        </p:nvSpPr>
        <p:spPr/>
        <p:txBody>
          <a:bodyPr/>
          <a:lstStyle/>
          <a:p>
            <a:endParaRPr lang="tr-TR" dirty="0"/>
          </a:p>
          <a:p>
            <a:endParaRPr lang="tr-TR" dirty="0" smtClean="0"/>
          </a:p>
          <a:p>
            <a:endParaRPr lang="tr-TR" dirty="0"/>
          </a:p>
        </p:txBody>
      </p:sp>
      <p:sp>
        <p:nvSpPr>
          <p:cNvPr id="5" name="İçerik Yer Tutucusu 1"/>
          <p:cNvSpPr txBox="1">
            <a:spLocks/>
          </p:cNvSpPr>
          <p:nvPr/>
        </p:nvSpPr>
        <p:spPr bwMode="auto">
          <a:xfrm>
            <a:off x="1706340" y="534644"/>
            <a:ext cx="4882008"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r">
              <a:buNone/>
            </a:pPr>
            <a:r>
              <a:rPr lang="tr-TR" sz="2800" b="1" dirty="0">
                <a:solidFill>
                  <a:schemeClr val="tx2">
                    <a:lumMod val="60000"/>
                    <a:lumOff val="40000"/>
                  </a:schemeClr>
                </a:solidFill>
                <a:latin typeface="Arial" panose="020B0604020202020204" pitchFamily="34" charset="0"/>
                <a:cs typeface="Arial" panose="020B0604020202020204" pitchFamily="34" charset="0"/>
              </a:rPr>
              <a:t>Üniversitemizdeki </a:t>
            </a:r>
          </a:p>
          <a:p>
            <a:pPr marL="0" indent="0" algn="r">
              <a:buNone/>
            </a:pPr>
            <a:r>
              <a:rPr lang="tr-TR" sz="2800" b="1" dirty="0">
                <a:solidFill>
                  <a:schemeClr val="tx2">
                    <a:lumMod val="60000"/>
                    <a:lumOff val="40000"/>
                  </a:schemeClr>
                </a:solidFill>
                <a:latin typeface="Arial" panose="020B0604020202020204" pitchFamily="34" charset="0"/>
                <a:cs typeface="Arial" panose="020B0604020202020204" pitchFamily="34" charset="0"/>
              </a:rPr>
              <a:t>Uluslararası Öğrenciler</a:t>
            </a:r>
          </a:p>
          <a:p>
            <a:endParaRPr lang="tr-TR" dirty="0">
              <a:solidFill>
                <a:schemeClr val="accent6">
                  <a:lumMod val="50000"/>
                </a:schemeClr>
              </a:solidFill>
            </a:endParaRPr>
          </a:p>
          <a:p>
            <a:r>
              <a:rPr lang="tr-TR" sz="2200" dirty="0">
                <a:solidFill>
                  <a:schemeClr val="tx1"/>
                </a:solidFill>
              </a:rPr>
              <a:t>Üniversitemiz sadece yurtdışına öğrenci gönderen bir yükseköğretim kurumu değil aynı zamanda yurtdışından öğrenci kabul eden bir kurum pozisyonuna sahiptir.</a:t>
            </a:r>
          </a:p>
          <a:p>
            <a:endParaRPr lang="tr-TR" sz="2200" dirty="0">
              <a:solidFill>
                <a:schemeClr val="tx1"/>
              </a:solidFill>
            </a:endParaRPr>
          </a:p>
          <a:p>
            <a:r>
              <a:rPr lang="tr-TR" sz="2200" dirty="0">
                <a:solidFill>
                  <a:schemeClr val="tx1"/>
                </a:solidFill>
              </a:rPr>
              <a:t>Sadece 2017-2018 akademik yılı içerisinde üniversitemizde 283 uluslararası öğrencimiz kayıtlıdır.</a:t>
            </a:r>
          </a:p>
          <a:p>
            <a:endParaRPr lang="tr-TR" b="1" dirty="0">
              <a:solidFill>
                <a:schemeClr val="accent6">
                  <a:lumMod val="50000"/>
                </a:schemeClr>
              </a:solidFill>
            </a:endParaRPr>
          </a:p>
          <a:p>
            <a:endParaRPr lang="tr-TR" dirty="0"/>
          </a:p>
          <a:p>
            <a:endParaRPr lang="tr-TR" dirty="0"/>
          </a:p>
          <a:p>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48" y="534645"/>
            <a:ext cx="4104076" cy="5811081"/>
          </a:xfrm>
          <a:prstGeom prst="rect">
            <a:avLst/>
          </a:prstGeom>
          <a:effectLst>
            <a:glow>
              <a:schemeClr val="accent1"/>
            </a:glow>
          </a:effectLst>
        </p:spPr>
      </p:pic>
    </p:spTree>
    <p:extLst>
      <p:ext uri="{BB962C8B-B14F-4D97-AF65-F5344CB8AC3E}">
        <p14:creationId xmlns:p14="http://schemas.microsoft.com/office/powerpoint/2010/main" val="2128678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sz="4800" dirty="0">
                <a:latin typeface="Arial" panose="020B0604020202020204" pitchFamily="34" charset="0"/>
                <a:cs typeface="Arial" panose="020B0604020202020204" pitchFamily="34" charset="0"/>
              </a:rPr>
              <a:t>Bilgi için:</a:t>
            </a:r>
          </a:p>
        </p:txBody>
      </p:sp>
      <p:sp>
        <p:nvSpPr>
          <p:cNvPr id="3" name="İçerik Yer Tutucusu 2"/>
          <p:cNvSpPr>
            <a:spLocks noGrp="1"/>
          </p:cNvSpPr>
          <p:nvPr>
            <p:ph idx="1"/>
          </p:nvPr>
        </p:nvSpPr>
        <p:spPr/>
        <p:txBody>
          <a:bodyPr/>
          <a:lstStyle/>
          <a:p>
            <a:pPr marL="0" indent="0">
              <a:buNone/>
            </a:pPr>
            <a:r>
              <a:rPr lang="tr-TR" sz="2000" b="1" dirty="0">
                <a:solidFill>
                  <a:schemeClr val="tx2"/>
                </a:solidFill>
              </a:rPr>
              <a:t>Adres:</a:t>
            </a:r>
            <a:r>
              <a:rPr lang="tr-TR" sz="2000" b="1" dirty="0">
                <a:solidFill>
                  <a:srgbClr val="002060"/>
                </a:solidFill>
              </a:rPr>
              <a:t> </a:t>
            </a:r>
            <a:r>
              <a:rPr lang="tr-TR" sz="2000" dirty="0"/>
              <a:t>Orman Fakültesi Binası Kat: 1 (Orman Endüstri Katı)</a:t>
            </a:r>
          </a:p>
          <a:p>
            <a:pPr marL="0" indent="0">
              <a:buNone/>
            </a:pPr>
            <a:endParaRPr lang="tr-TR" sz="2000" b="1" dirty="0">
              <a:solidFill>
                <a:schemeClr val="tx2"/>
              </a:solidFill>
            </a:endParaRPr>
          </a:p>
          <a:p>
            <a:pPr marL="0" indent="0">
              <a:buNone/>
            </a:pPr>
            <a:r>
              <a:rPr lang="tr-TR" sz="2000" b="1" dirty="0">
                <a:solidFill>
                  <a:schemeClr val="tx2"/>
                </a:solidFill>
              </a:rPr>
              <a:t>Telefon:</a:t>
            </a:r>
            <a:r>
              <a:rPr lang="tr-TR" sz="2000" dirty="0">
                <a:solidFill>
                  <a:srgbClr val="002060"/>
                </a:solidFill>
              </a:rPr>
              <a:t> </a:t>
            </a:r>
            <a:r>
              <a:rPr lang="tr-TR" sz="2000" dirty="0"/>
              <a:t>0378 223 51 55</a:t>
            </a:r>
          </a:p>
          <a:p>
            <a:pPr marL="0" indent="0">
              <a:buNone/>
            </a:pPr>
            <a:endParaRPr lang="tr-TR" sz="2000" b="1" dirty="0">
              <a:solidFill>
                <a:schemeClr val="tx2"/>
              </a:solidFill>
            </a:endParaRPr>
          </a:p>
          <a:p>
            <a:pPr marL="0" indent="0">
              <a:buNone/>
            </a:pPr>
            <a:r>
              <a:rPr lang="tr-TR" sz="2000" b="1" dirty="0">
                <a:solidFill>
                  <a:schemeClr val="tx2"/>
                </a:solidFill>
              </a:rPr>
              <a:t>Web:</a:t>
            </a:r>
            <a:r>
              <a:rPr lang="tr-TR" sz="2000" dirty="0">
                <a:solidFill>
                  <a:schemeClr val="tx2"/>
                </a:solidFill>
              </a:rPr>
              <a:t> </a:t>
            </a:r>
            <a:r>
              <a:rPr lang="tr-TR" sz="2000" dirty="0">
                <a:solidFill>
                  <a:schemeClr val="tx2"/>
                </a:solidFill>
                <a:hlinkClick r:id="rId2"/>
              </a:rPr>
              <a:t>http://</a:t>
            </a:r>
            <a:r>
              <a:rPr lang="tr-TR" sz="2000" dirty="0">
                <a:hlinkClick r:id="rId2"/>
              </a:rPr>
              <a:t>erasmus.bartin.edu.tr</a:t>
            </a:r>
            <a:r>
              <a:rPr lang="tr-TR" sz="2000" dirty="0"/>
              <a:t>   - </a:t>
            </a:r>
            <a:r>
              <a:rPr lang="tr-TR" sz="2000" dirty="0">
                <a:hlinkClick r:id="rId3"/>
              </a:rPr>
              <a:t>http://ir.bartin.edu.tr</a:t>
            </a:r>
            <a:r>
              <a:rPr lang="tr-TR" sz="2000" dirty="0"/>
              <a:t> </a:t>
            </a:r>
          </a:p>
          <a:p>
            <a:pPr marL="0" indent="0">
              <a:buNone/>
            </a:pPr>
            <a:endParaRPr lang="tr-TR" sz="2000" b="1" dirty="0">
              <a:solidFill>
                <a:schemeClr val="tx2"/>
              </a:solidFill>
            </a:endParaRPr>
          </a:p>
          <a:p>
            <a:pPr marL="0" indent="0">
              <a:buNone/>
            </a:pPr>
            <a:r>
              <a:rPr lang="tr-TR" sz="2000" b="1" dirty="0">
                <a:solidFill>
                  <a:schemeClr val="tx2"/>
                </a:solidFill>
              </a:rPr>
              <a:t>E-posta:</a:t>
            </a:r>
            <a:r>
              <a:rPr lang="tr-TR" sz="2000" b="1" dirty="0"/>
              <a:t> </a:t>
            </a:r>
            <a:r>
              <a:rPr lang="tr-TR" sz="2000" dirty="0">
                <a:hlinkClick r:id="rId4"/>
              </a:rPr>
              <a:t>ulik@bartin.edu.tr</a:t>
            </a:r>
            <a:endParaRPr lang="tr-TR" sz="2000" dirty="0"/>
          </a:p>
          <a:p>
            <a:endParaRPr lang="tr-TR" sz="2000" dirty="0"/>
          </a:p>
          <a:p>
            <a:endParaRPr lang="tr-TR" sz="2000" dirty="0"/>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256" y="4750950"/>
            <a:ext cx="5148064" cy="766282"/>
          </a:xfrm>
          <a:prstGeom prst="rect">
            <a:avLst/>
          </a:prstGeom>
        </p:spPr>
      </p:pic>
    </p:spTree>
    <p:extLst>
      <p:ext uri="{BB962C8B-B14F-4D97-AF65-F5344CB8AC3E}">
        <p14:creationId xmlns:p14="http://schemas.microsoft.com/office/powerpoint/2010/main" val="15691958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ctrTitle"/>
          </p:nvPr>
        </p:nvSpPr>
        <p:spPr/>
        <p:txBody>
          <a:bodyPr/>
          <a:lstStyle/>
          <a:p>
            <a:endParaRPr lang="tr-TR"/>
          </a:p>
        </p:txBody>
      </p:sp>
      <p:sp>
        <p:nvSpPr>
          <p:cNvPr id="9" name="Alt Başlık 8"/>
          <p:cNvSpPr>
            <a:spLocks noGrp="1"/>
          </p:cNvSpPr>
          <p:nvPr>
            <p:ph type="subTitle" idx="1"/>
          </p:nvPr>
        </p:nvSpPr>
        <p:spPr/>
        <p:txBody>
          <a:bodyPr/>
          <a:lstStyle/>
          <a:p>
            <a:endParaRPr lang="tr-TR"/>
          </a:p>
        </p:txBody>
      </p:sp>
      <p:sp>
        <p:nvSpPr>
          <p:cNvPr id="6" name="Altbilgi Yer Tutucusu 5"/>
          <p:cNvSpPr>
            <a:spLocks noGrp="1"/>
          </p:cNvSpPr>
          <p:nvPr>
            <p:ph type="ftr" sz="quarter" idx="11"/>
          </p:nvPr>
        </p:nvSpPr>
        <p:spPr/>
        <p:txBody>
          <a:bodyPr/>
          <a:lstStyle/>
          <a:p>
            <a:r>
              <a:rPr lang="tr-TR"/>
              <a:t>Uzaktan Eğitim Uygulama ve Araştırma Merkezi</a:t>
            </a:r>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t="44671"/>
          <a:stretch/>
        </p:blipFill>
        <p:spPr>
          <a:xfrm>
            <a:off x="1024656" y="1985554"/>
            <a:ext cx="10022944" cy="3801291"/>
          </a:xfrm>
          <a:prstGeom prst="rect">
            <a:avLst/>
          </a:prstGeom>
        </p:spPr>
      </p:pic>
      <p:sp>
        <p:nvSpPr>
          <p:cNvPr id="5" name="Unvan 1"/>
          <p:cNvSpPr txBox="1">
            <a:spLocks/>
          </p:cNvSpPr>
          <p:nvPr/>
        </p:nvSpPr>
        <p:spPr>
          <a:xfrm>
            <a:off x="59871" y="91440"/>
            <a:ext cx="11952514" cy="18941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400" b="1" dirty="0">
                <a:solidFill>
                  <a:srgbClr val="0070C0"/>
                </a:solidFill>
              </a:rPr>
              <a:t>Ortak Zorunlu Dersler </a:t>
            </a:r>
          </a:p>
          <a:p>
            <a:r>
              <a:rPr lang="tr-TR" sz="4400" b="1" dirty="0">
                <a:solidFill>
                  <a:srgbClr val="0070C0"/>
                </a:solidFill>
              </a:rPr>
              <a:t>Oryantasyon Eğitimi</a:t>
            </a:r>
          </a:p>
        </p:txBody>
      </p:sp>
    </p:spTree>
    <p:extLst>
      <p:ext uri="{BB962C8B-B14F-4D97-AF65-F5344CB8AC3E}">
        <p14:creationId xmlns:p14="http://schemas.microsoft.com/office/powerpoint/2010/main" val="1847195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"Enerji Verimliliği, Su Verimliliği ve Sıfır Atık Projesi" </a:t>
            </a:r>
          </a:p>
        </p:txBody>
      </p:sp>
      <p:sp>
        <p:nvSpPr>
          <p:cNvPr id="3" name="İçerik Yer Tutucusu 2"/>
          <p:cNvSpPr>
            <a:spLocks noGrp="1"/>
          </p:cNvSpPr>
          <p:nvPr>
            <p:ph idx="1"/>
          </p:nvPr>
        </p:nvSpPr>
        <p:spPr/>
        <p:txBody>
          <a:bodyPr/>
          <a:lstStyle/>
          <a:p>
            <a:endParaRPr lang="tr-TR" dirty="0" smtClean="0"/>
          </a:p>
          <a:p>
            <a:r>
              <a:rPr lang="tr-TR" dirty="0" smtClean="0"/>
              <a:t>Ülkemizde </a:t>
            </a:r>
            <a:r>
              <a:rPr lang="tr-TR" dirty="0"/>
              <a:t>değişen iklime uyum sağlanması, su kaynaklarının kalite ve miktar açısından korunması ve sürdürülebilir yönetiminin sağlanmasına ilişkin “Ulusal Su Verimliliği” başlatılmış ve uygulanacak tedbirler neticesinde binalarda su kullanımlarında %25 tasarruf sağlanması hedeflenerek tüm personele ve öğrencilere farkındalık eğitimi verilmesi istenmektedir</a:t>
            </a:r>
            <a:r>
              <a:rPr lang="tr-TR" dirty="0" smtClean="0"/>
              <a:t>.</a:t>
            </a:r>
          </a:p>
          <a:p>
            <a:r>
              <a:rPr lang="tr-TR" dirty="0" smtClean="0"/>
              <a:t>Bu kapsamda siz değerli öğrencilerimize </a:t>
            </a:r>
            <a:r>
              <a:rPr lang="tr-TR" dirty="0"/>
              <a:t>Enerji Verimliliği, Su Verimliliği ve Sıfır Atık </a:t>
            </a:r>
            <a:r>
              <a:rPr lang="tr-TR" dirty="0" smtClean="0"/>
              <a:t>Projesi ile ilgili kısa bir sunum yapılacaktır.</a:t>
            </a:r>
            <a:endParaRPr lang="tr-TR" dirty="0"/>
          </a:p>
        </p:txBody>
      </p:sp>
    </p:spTree>
    <p:extLst>
      <p:ext uri="{BB962C8B-B14F-4D97-AF65-F5344CB8AC3E}">
        <p14:creationId xmlns:p14="http://schemas.microsoft.com/office/powerpoint/2010/main" val="157576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801" y="217710"/>
            <a:ext cx="9015604" cy="645890"/>
          </a:xfrm>
        </p:spPr>
        <p:txBody>
          <a:bodyPr/>
          <a:lstStyle/>
          <a:p>
            <a:r>
              <a:rPr lang="tr-TR" b="1" dirty="0"/>
              <a:t>ŞEHRİMİZİ TANIYALIM</a:t>
            </a:r>
            <a:endParaRPr lang="tr-TR" dirty="0"/>
          </a:p>
        </p:txBody>
      </p:sp>
      <p:pic>
        <p:nvPicPr>
          <p:cNvPr id="3" name="Resim 2"/>
          <p:cNvPicPr>
            <a:picLocks noChangeAspect="1"/>
          </p:cNvPicPr>
          <p:nvPr/>
        </p:nvPicPr>
        <p:blipFill>
          <a:blip r:embed="rId2"/>
          <a:stretch>
            <a:fillRect/>
          </a:stretch>
        </p:blipFill>
        <p:spPr>
          <a:xfrm>
            <a:off x="1595437" y="2997993"/>
            <a:ext cx="4932363" cy="3659495"/>
          </a:xfrm>
          <a:prstGeom prst="rect">
            <a:avLst/>
          </a:prstGeom>
        </p:spPr>
      </p:pic>
      <p:pic>
        <p:nvPicPr>
          <p:cNvPr id="4" name="Resim 3"/>
          <p:cNvPicPr>
            <a:picLocks noChangeAspect="1"/>
          </p:cNvPicPr>
          <p:nvPr/>
        </p:nvPicPr>
        <p:blipFill>
          <a:blip r:embed="rId3"/>
          <a:stretch>
            <a:fillRect/>
          </a:stretch>
        </p:blipFill>
        <p:spPr>
          <a:xfrm>
            <a:off x="1595437" y="926306"/>
            <a:ext cx="10025063" cy="2071687"/>
          </a:xfrm>
          <a:prstGeom prst="rect">
            <a:avLst/>
          </a:prstGeom>
        </p:spPr>
      </p:pic>
    </p:spTree>
    <p:extLst>
      <p:ext uri="{BB962C8B-B14F-4D97-AF65-F5344CB8AC3E}">
        <p14:creationId xmlns:p14="http://schemas.microsoft.com/office/powerpoint/2010/main" val="2800334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136371" y="473075"/>
            <a:ext cx="8512233" cy="6193732"/>
          </a:xfrm>
          <a:prstGeom prst="rect">
            <a:avLst/>
          </a:prstGeom>
        </p:spPr>
      </p:pic>
    </p:spTree>
    <p:extLst>
      <p:ext uri="{BB962C8B-B14F-4D97-AF65-F5344CB8AC3E}">
        <p14:creationId xmlns:p14="http://schemas.microsoft.com/office/powerpoint/2010/main" val="2173162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10691" y="74815"/>
            <a:ext cx="6848475" cy="1638646"/>
          </a:xfrm>
          <a:prstGeom prst="rect">
            <a:avLst/>
          </a:prstGeom>
        </p:spPr>
      </p:pic>
      <p:pic>
        <p:nvPicPr>
          <p:cNvPr id="5" name="İçerik Yer Tutucusu 4"/>
          <p:cNvPicPr>
            <a:picLocks noGrp="1" noChangeAspect="1"/>
          </p:cNvPicPr>
          <p:nvPr>
            <p:ph idx="1"/>
          </p:nvPr>
        </p:nvPicPr>
        <p:blipFill>
          <a:blip r:embed="rId3"/>
          <a:stretch>
            <a:fillRect/>
          </a:stretch>
        </p:blipFill>
        <p:spPr>
          <a:xfrm>
            <a:off x="2410691" y="1836737"/>
            <a:ext cx="6848475" cy="4913197"/>
          </a:xfrm>
          <a:prstGeom prst="rect">
            <a:avLst/>
          </a:prstGeom>
        </p:spPr>
      </p:pic>
    </p:spTree>
    <p:extLst>
      <p:ext uri="{BB962C8B-B14F-4D97-AF65-F5344CB8AC3E}">
        <p14:creationId xmlns:p14="http://schemas.microsoft.com/office/powerpoint/2010/main" val="1768809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768138" y="498764"/>
            <a:ext cx="7290261" cy="6001789"/>
          </a:xfrm>
          <a:prstGeom prst="rect">
            <a:avLst/>
          </a:prstGeom>
        </p:spPr>
      </p:pic>
    </p:spTree>
    <p:extLst>
      <p:ext uri="{BB962C8B-B14F-4D97-AF65-F5344CB8AC3E}">
        <p14:creationId xmlns:p14="http://schemas.microsoft.com/office/powerpoint/2010/main" val="3027163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B8EB4"/>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897506"/>
          </a:xfrm>
        </p:spPr>
        <p:txBody>
          <a:bodyPr>
            <a:normAutofit fontScale="90000"/>
          </a:bodyPr>
          <a:lstStyle/>
          <a:p>
            <a:r>
              <a:rPr lang="tr-TR" b="1" dirty="0" smtClean="0">
                <a:solidFill>
                  <a:schemeClr val="bg1"/>
                </a:solidFill>
              </a:rPr>
              <a:t>Soru-Cevap ???</a:t>
            </a:r>
            <a:endParaRPr lang="tr-TR" b="1" dirty="0">
              <a:solidFill>
                <a:schemeClr val="bg1"/>
              </a:solidFill>
            </a:endParaRPr>
          </a:p>
        </p:txBody>
      </p:sp>
    </p:spTree>
    <p:extLst>
      <p:ext uri="{BB962C8B-B14F-4D97-AF65-F5344CB8AC3E}">
        <p14:creationId xmlns:p14="http://schemas.microsoft.com/office/powerpoint/2010/main" val="928524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4B8EB4"/>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1050878"/>
            <a:ext cx="9144000" cy="4206922"/>
          </a:xfrm>
        </p:spPr>
        <p:txBody>
          <a:bodyPr>
            <a:noAutofit/>
          </a:bodyPr>
          <a:lstStyle/>
          <a:p>
            <a:r>
              <a:rPr lang="tr-TR" sz="4800" b="1" dirty="0" smtClean="0">
                <a:solidFill>
                  <a:schemeClr val="bg1"/>
                </a:solidFill>
              </a:rPr>
              <a:t>ETKİNLİĞİMİZE KATILDIĞINIZ İÇİN TEŞEKKÜR EDERİZ. </a:t>
            </a:r>
          </a:p>
          <a:p>
            <a:endParaRPr lang="tr-TR" sz="4800" b="1" dirty="0" smtClean="0">
              <a:solidFill>
                <a:schemeClr val="bg1"/>
              </a:solidFill>
            </a:endParaRPr>
          </a:p>
          <a:p>
            <a:r>
              <a:rPr lang="tr-TR" sz="4800" b="1" dirty="0" smtClean="0">
                <a:solidFill>
                  <a:schemeClr val="bg1"/>
                </a:solidFill>
              </a:rPr>
              <a:t>BAŞARILI BİR EĞİTİM-ÖĞRETİM HAYATI DİLERİZ…</a:t>
            </a:r>
            <a:endParaRPr lang="tr-TR" sz="4800" b="1" dirty="0">
              <a:solidFill>
                <a:schemeClr val="bg1"/>
              </a:solidFill>
            </a:endParaRPr>
          </a:p>
        </p:txBody>
      </p:sp>
    </p:spTree>
    <p:extLst>
      <p:ext uri="{BB962C8B-B14F-4D97-AF65-F5344CB8AC3E}">
        <p14:creationId xmlns:p14="http://schemas.microsoft.com/office/powerpoint/2010/main" val="122453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5600" y="217710"/>
            <a:ext cx="9332911" cy="722090"/>
          </a:xfrm>
        </p:spPr>
        <p:txBody>
          <a:bodyPr>
            <a:noAutofit/>
          </a:bodyPr>
          <a:lstStyle/>
          <a:p>
            <a:r>
              <a:rPr lang="tr-TR" sz="4400" b="1" dirty="0" smtClean="0"/>
              <a:t>ŞEHRİMİZİ TANIYALIM </a:t>
            </a:r>
            <a:r>
              <a:rPr lang="tr-TR" sz="1800" b="1" dirty="0" smtClean="0"/>
              <a:t/>
            </a:r>
            <a:br>
              <a:rPr lang="tr-TR" sz="1800" b="1" dirty="0" smtClean="0"/>
            </a:br>
            <a:r>
              <a:rPr lang="tr-TR" sz="1800" b="1" dirty="0" smtClean="0"/>
              <a:t/>
            </a:r>
            <a:br>
              <a:rPr lang="tr-TR" sz="1800" b="1" dirty="0" smtClean="0"/>
            </a:br>
            <a:r>
              <a:rPr lang="tr-TR" sz="1800" dirty="0"/>
              <a:t/>
            </a:r>
            <a:br>
              <a:rPr lang="tr-TR" sz="1800" dirty="0"/>
            </a:br>
            <a:endParaRPr lang="tr-TR" sz="1800" b="1" dirty="0"/>
          </a:p>
        </p:txBody>
      </p:sp>
      <p:pic>
        <p:nvPicPr>
          <p:cNvPr id="6" name="Resim 5"/>
          <p:cNvPicPr>
            <a:picLocks noChangeAspect="1"/>
          </p:cNvPicPr>
          <p:nvPr/>
        </p:nvPicPr>
        <p:blipFill>
          <a:blip r:embed="rId2"/>
          <a:stretch>
            <a:fillRect/>
          </a:stretch>
        </p:blipFill>
        <p:spPr>
          <a:xfrm>
            <a:off x="602588" y="975527"/>
            <a:ext cx="11258550" cy="1047750"/>
          </a:xfrm>
          <a:prstGeom prst="rect">
            <a:avLst/>
          </a:prstGeom>
        </p:spPr>
      </p:pic>
      <p:pic>
        <p:nvPicPr>
          <p:cNvPr id="7" name="Resim 6"/>
          <p:cNvPicPr>
            <a:picLocks noChangeAspect="1"/>
          </p:cNvPicPr>
          <p:nvPr/>
        </p:nvPicPr>
        <p:blipFill>
          <a:blip r:embed="rId3"/>
          <a:stretch>
            <a:fillRect/>
          </a:stretch>
        </p:blipFill>
        <p:spPr>
          <a:xfrm>
            <a:off x="602588" y="2059005"/>
            <a:ext cx="5079205" cy="2189127"/>
          </a:xfrm>
          <a:prstGeom prst="rect">
            <a:avLst/>
          </a:prstGeom>
        </p:spPr>
      </p:pic>
      <p:sp>
        <p:nvSpPr>
          <p:cNvPr id="8" name="Metin kutusu 7"/>
          <p:cNvSpPr txBox="1"/>
          <p:nvPr/>
        </p:nvSpPr>
        <p:spPr>
          <a:xfrm>
            <a:off x="3905245" y="3951571"/>
            <a:ext cx="1917700" cy="369332"/>
          </a:xfrm>
          <a:prstGeom prst="rect">
            <a:avLst/>
          </a:prstGeom>
          <a:noFill/>
        </p:spPr>
        <p:txBody>
          <a:bodyPr wrap="square" rtlCol="0">
            <a:spAutoFit/>
          </a:bodyPr>
          <a:lstStyle/>
          <a:p>
            <a:r>
              <a:rPr lang="tr-TR" b="1" dirty="0" smtClean="0">
                <a:solidFill>
                  <a:schemeClr val="bg1"/>
                </a:solidFill>
              </a:rPr>
              <a:t>GÜZELCEHİSAR</a:t>
            </a:r>
            <a:endParaRPr lang="tr-TR" b="1" dirty="0">
              <a:solidFill>
                <a:schemeClr val="bg1"/>
              </a:solidFill>
            </a:endParaRPr>
          </a:p>
        </p:txBody>
      </p:sp>
      <p:pic>
        <p:nvPicPr>
          <p:cNvPr id="9" name="Resim 8"/>
          <p:cNvPicPr>
            <a:picLocks noChangeAspect="1"/>
          </p:cNvPicPr>
          <p:nvPr/>
        </p:nvPicPr>
        <p:blipFill>
          <a:blip r:embed="rId4"/>
          <a:stretch>
            <a:fillRect/>
          </a:stretch>
        </p:blipFill>
        <p:spPr>
          <a:xfrm>
            <a:off x="545704" y="4284517"/>
            <a:ext cx="5136089" cy="1846968"/>
          </a:xfrm>
          <a:prstGeom prst="rect">
            <a:avLst/>
          </a:prstGeom>
        </p:spPr>
      </p:pic>
      <p:sp>
        <p:nvSpPr>
          <p:cNvPr id="10" name="Metin kutusu 9"/>
          <p:cNvSpPr txBox="1"/>
          <p:nvPr/>
        </p:nvSpPr>
        <p:spPr>
          <a:xfrm>
            <a:off x="4448402" y="5762153"/>
            <a:ext cx="1263487" cy="369332"/>
          </a:xfrm>
          <a:prstGeom prst="rect">
            <a:avLst/>
          </a:prstGeom>
          <a:noFill/>
        </p:spPr>
        <p:txBody>
          <a:bodyPr wrap="none" rtlCol="0">
            <a:spAutoFit/>
          </a:bodyPr>
          <a:lstStyle/>
          <a:p>
            <a:r>
              <a:rPr lang="tr-TR" b="1" dirty="0" smtClean="0">
                <a:solidFill>
                  <a:schemeClr val="bg1"/>
                </a:solidFill>
              </a:rPr>
              <a:t>MUGADA</a:t>
            </a:r>
            <a:endParaRPr lang="tr-TR" b="1" dirty="0">
              <a:solidFill>
                <a:schemeClr val="bg1"/>
              </a:solidFill>
            </a:endParaRPr>
          </a:p>
        </p:txBody>
      </p:sp>
      <p:pic>
        <p:nvPicPr>
          <p:cNvPr id="14" name="Resim 13"/>
          <p:cNvPicPr>
            <a:picLocks noChangeAspect="1"/>
          </p:cNvPicPr>
          <p:nvPr/>
        </p:nvPicPr>
        <p:blipFill>
          <a:blip r:embed="rId5"/>
          <a:stretch>
            <a:fillRect/>
          </a:stretch>
        </p:blipFill>
        <p:spPr>
          <a:xfrm>
            <a:off x="5681793" y="2059004"/>
            <a:ext cx="5991225" cy="4076700"/>
          </a:xfrm>
          <a:prstGeom prst="rect">
            <a:avLst/>
          </a:prstGeom>
        </p:spPr>
      </p:pic>
    </p:spTree>
    <p:extLst>
      <p:ext uri="{BB962C8B-B14F-4D97-AF65-F5344CB8AC3E}">
        <p14:creationId xmlns:p14="http://schemas.microsoft.com/office/powerpoint/2010/main" val="105533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FAKÜLTEMİZİ TANIYALIM</a:t>
            </a:r>
            <a:endParaRPr lang="tr-TR"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913" y="2202872"/>
            <a:ext cx="6605458" cy="4399338"/>
          </a:xfrm>
          <a:prstGeom prst="rect">
            <a:avLst/>
          </a:prstGeom>
        </p:spPr>
      </p:pic>
      <p:sp>
        <p:nvSpPr>
          <p:cNvPr id="4" name="Metin kutusu 3"/>
          <p:cNvSpPr txBox="1"/>
          <p:nvPr/>
        </p:nvSpPr>
        <p:spPr>
          <a:xfrm>
            <a:off x="2984269" y="1579418"/>
            <a:ext cx="7140633" cy="369332"/>
          </a:xfrm>
          <a:prstGeom prst="rect">
            <a:avLst/>
          </a:prstGeom>
          <a:noFill/>
        </p:spPr>
        <p:txBody>
          <a:bodyPr wrap="square" rtlCol="0">
            <a:spAutoFit/>
          </a:bodyPr>
          <a:lstStyle/>
          <a:p>
            <a:r>
              <a:rPr lang="tr-TR" b="1" dirty="0" smtClean="0"/>
              <a:t>Edebiyat Fakültesi</a:t>
            </a:r>
            <a:endParaRPr lang="tr-TR" b="1" dirty="0"/>
          </a:p>
        </p:txBody>
      </p:sp>
    </p:spTree>
    <p:extLst>
      <p:ext uri="{BB962C8B-B14F-4D97-AF65-F5344CB8AC3E}">
        <p14:creationId xmlns:p14="http://schemas.microsoft.com/office/powerpoint/2010/main" val="65196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5825" y="243109"/>
            <a:ext cx="8911687" cy="1280890"/>
          </a:xfrm>
        </p:spPr>
        <p:txBody>
          <a:bodyPr>
            <a:noAutofit/>
          </a:bodyPr>
          <a:lstStyle/>
          <a:p>
            <a:r>
              <a:rPr lang="tr-TR" b="1" dirty="0" smtClean="0">
                <a:solidFill>
                  <a:schemeClr val="accent1">
                    <a:lumMod val="75000"/>
                  </a:schemeClr>
                </a:solidFill>
              </a:rPr>
              <a:t>Edebiyat Fakültemizi Tanıyalım</a:t>
            </a:r>
            <a:br>
              <a:rPr lang="tr-TR" b="1" dirty="0" smtClean="0">
                <a:solidFill>
                  <a:schemeClr val="accent1">
                    <a:lumMod val="75000"/>
                  </a:schemeClr>
                </a:solidFill>
              </a:rPr>
            </a:br>
            <a:r>
              <a:rPr lang="tr-TR" b="1" dirty="0" smtClean="0">
                <a:solidFill>
                  <a:schemeClr val="accent1">
                    <a:lumMod val="75000"/>
                  </a:schemeClr>
                </a:solidFill>
              </a:rPr>
              <a:t/>
            </a:r>
            <a:br>
              <a:rPr lang="tr-TR" b="1" dirty="0" smtClean="0">
                <a:solidFill>
                  <a:schemeClr val="accent1">
                    <a:lumMod val="75000"/>
                  </a:schemeClr>
                </a:solidFill>
              </a:rPr>
            </a:br>
            <a:r>
              <a:rPr lang="tr-TR" b="1" dirty="0" smtClean="0">
                <a:solidFill>
                  <a:schemeClr val="accent1">
                    <a:lumMod val="75000"/>
                  </a:schemeClr>
                </a:solidFill>
              </a:rPr>
              <a:t>           FAKÜLTE DEKANIMIZ</a:t>
            </a:r>
            <a:endParaRPr lang="tr-TR" b="1" dirty="0">
              <a:solidFill>
                <a:schemeClr val="accent1">
                  <a:lumMod val="75000"/>
                </a:schemeClr>
              </a:solidFill>
            </a:endParaRPr>
          </a:p>
        </p:txBody>
      </p:sp>
      <p:pic>
        <p:nvPicPr>
          <p:cNvPr id="3" name="Resim 2"/>
          <p:cNvPicPr>
            <a:picLocks noChangeAspect="1"/>
          </p:cNvPicPr>
          <p:nvPr/>
        </p:nvPicPr>
        <p:blipFill>
          <a:blip r:embed="rId2"/>
          <a:stretch>
            <a:fillRect/>
          </a:stretch>
        </p:blipFill>
        <p:spPr>
          <a:xfrm>
            <a:off x="1704362" y="1837113"/>
            <a:ext cx="8783276" cy="4935628"/>
          </a:xfrm>
          <a:prstGeom prst="rect">
            <a:avLst/>
          </a:prstGeom>
        </p:spPr>
      </p:pic>
    </p:spTree>
    <p:extLst>
      <p:ext uri="{BB962C8B-B14F-4D97-AF65-F5344CB8AC3E}">
        <p14:creationId xmlns:p14="http://schemas.microsoft.com/office/powerpoint/2010/main" val="974478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2481</TotalTime>
  <Words>1273</Words>
  <Application>Microsoft Office PowerPoint</Application>
  <PresentationFormat>Geniş ekran</PresentationFormat>
  <Paragraphs>296</Paragraphs>
  <Slides>64</Slides>
  <Notes>3</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64</vt:i4>
      </vt:variant>
    </vt:vector>
  </HeadingPairs>
  <TitlesOfParts>
    <vt:vector size="73" baseType="lpstr">
      <vt:lpstr>Arial</vt:lpstr>
      <vt:lpstr>Calibri</vt:lpstr>
      <vt:lpstr>Calibri Light</vt:lpstr>
      <vt:lpstr>Century Gothic</vt:lpstr>
      <vt:lpstr>SSS</vt:lpstr>
      <vt:lpstr>Tahoma</vt:lpstr>
      <vt:lpstr>Wingdings 3</vt:lpstr>
      <vt:lpstr>Duman</vt:lpstr>
      <vt:lpstr>Office Teması</vt:lpstr>
      <vt:lpstr>BARTIN ÜNİVERSİTESİ EDEBİYAT FAKÜLTESİ        TARİH BÖLÜMÜ TANIŞMA VE BİLGİLENDİRME TOPLANTISI</vt:lpstr>
      <vt:lpstr>PowerPoint Sunusu</vt:lpstr>
      <vt:lpstr>ÜNİVERSİTEMİZİ TANIYALIM   Bartın Üniversitesi, 22 Mayıs 2008 yılında kurulmuştur. Zonguldak Karaelmas Üniversitesi Rektörlüğüne bağlı iken adı ve bağlantısı değiştirilen Bartın Orman Fakültesi ve Meslek yüksekokulları üniversitemizin ilk birimlerini oluşturmuşlardır. </vt:lpstr>
      <vt:lpstr>Kutlubey Kampüsü</vt:lpstr>
      <vt:lpstr>Ağdacı Kampüsü</vt:lpstr>
      <vt:lpstr>ŞEHRİMİZİ TANIYALIM</vt:lpstr>
      <vt:lpstr>ŞEHRİMİZİ TANIYALIM    </vt:lpstr>
      <vt:lpstr>FAKÜLTEMİZİ TANIYALIM</vt:lpstr>
      <vt:lpstr>Edebiyat Fakültemizi Tanıyalım             FAKÜLTE DEKANIMIZ</vt:lpstr>
      <vt:lpstr>        DEKAN YARDIMCILARI</vt:lpstr>
      <vt:lpstr>Öğrenci işleri birimi </vt:lpstr>
      <vt:lpstr>EDEBİYAT FAKÜLTESİ</vt:lpstr>
      <vt:lpstr>BÖLÜMÜMÜZÜ TANIYALIM</vt:lpstr>
      <vt:lpstr>BÖLÜMÜMÜZÜ TANIYALIM</vt:lpstr>
      <vt:lpstr>PowerPoint Sunusu</vt:lpstr>
      <vt:lpstr>BÖLÜMÜMÜZÜN SOSYAL MEDYA HESAPLARI</vt:lpstr>
      <vt:lpstr>PowerPoint Sunusu</vt:lpstr>
      <vt:lpstr>Bölüm Öğretim Üyeleri</vt:lpstr>
      <vt:lpstr>Bölüm Öğretim Üyeleri</vt:lpstr>
      <vt:lpstr>Bölüm Öğretim Üyeleri</vt:lpstr>
      <vt:lpstr>Bölüm Öğretim Üyeleri</vt:lpstr>
      <vt:lpstr>Bölüm Öğretim Üyeleri</vt:lpstr>
      <vt:lpstr>Bölüm Öğretim Üyeleri</vt:lpstr>
      <vt:lpstr>Bölüm Öğretim Üyeleri</vt:lpstr>
      <vt:lpstr>Bölüm Öğretim Üyeleri</vt:lpstr>
      <vt:lpstr>Bölüm Öğretim Elemanları</vt:lpstr>
      <vt:lpstr>Bölüm Öğretim Elemanları</vt:lpstr>
      <vt:lpstr>Bölüm Öğretim Elemanları</vt:lpstr>
      <vt:lpstr>Bölüm Öğretim Elemanları</vt:lpstr>
      <vt:lpstr>Öğrenci Danışmanlıkları</vt:lpstr>
      <vt:lpstr>UZAKTAN EĞİTİM (UZEM)</vt:lpstr>
      <vt:lpstr>ÖĞRENCİLERİMİZİN HAK VE SORUMLULUKLARI</vt:lpstr>
      <vt:lpstr>ÖĞRENCİLERİMİZİN HAK VE SORUMLULUKLARI https://kms.kaysis.gov.tr/Home/Goster/40462 </vt:lpstr>
      <vt:lpstr>Sağlık, sosyal ve kültürel faaliyetler</vt:lpstr>
      <vt:lpstr>Sağlık, sosyal ve kültürel faaliyetler </vt:lpstr>
      <vt:lpstr>Sağlık, sosyal ve kültürel faaliyetler </vt:lpstr>
      <vt:lpstr>Sağlık, sosyal ve kültürel faaliyetler </vt:lpstr>
      <vt:lpstr>Sağlık, sosyal ve kültürel faaliyetler </vt:lpstr>
      <vt:lpstr>Sağlık, sosyal ve kültürel faaliyetler</vt:lpstr>
      <vt:lpstr>Rektörlük İletişim Merkezi (RİMER)</vt:lpstr>
      <vt:lpstr>Akademik çalışma imkanları ve araştırma merkezleri.</vt:lpstr>
      <vt:lpstr>Kısmi Zamanlı Öğrenci İstihdamı ve Burslar</vt:lpstr>
      <vt:lpstr>Üniversitemizin Kalite Süreci</vt:lpstr>
      <vt:lpstr>Farabi, Erasmus, ve Mevlana Değişim Programları</vt:lpstr>
      <vt:lpstr>Mevlana Programı </vt:lpstr>
      <vt:lpstr>Uluslararası İlişkiler ve Erasmus Koordinatörlüğü</vt:lpstr>
      <vt:lpstr>PowerPoint Sunusu</vt:lpstr>
      <vt:lpstr> </vt:lpstr>
      <vt:lpstr>Yükseköğretimde Erasmus+</vt:lpstr>
      <vt:lpstr>Avrupa Birliği Program Ülkeleri</vt:lpstr>
      <vt:lpstr>PowerPoint Sunusu</vt:lpstr>
      <vt:lpstr>Hibelerin Ülkelere Göre Dağılımları</vt:lpstr>
      <vt:lpstr>PowerPoint Sunusu</vt:lpstr>
      <vt:lpstr>PowerPoint Sunusu</vt:lpstr>
      <vt:lpstr>Anlaşması Olan Bölümler</vt:lpstr>
      <vt:lpstr>PowerPoint Sunusu</vt:lpstr>
      <vt:lpstr>Bilgi için:</vt:lpstr>
      <vt:lpstr>PowerPoint Sunusu</vt:lpstr>
      <vt:lpstr>"Enerji Verimliliği, Su Verimliliği ve Sıfır Atık Projesi" </vt:lpstr>
      <vt:lpstr>PowerPoint Sunusu</vt:lpstr>
      <vt:lpstr>PowerPoint Sunusu</vt:lpstr>
      <vt:lpstr>PowerPoint Sunusu</vt:lpstr>
      <vt:lpstr>Soru-Cevap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Bartın Üniversitesi Tanışma ve Bilgilendirme Toplantısı</dc:title>
  <dc:creator>Arif</dc:creator>
  <cp:lastModifiedBy>user</cp:lastModifiedBy>
  <cp:revision>79</cp:revision>
  <dcterms:created xsi:type="dcterms:W3CDTF">2017-09-18T11:52:06Z</dcterms:created>
  <dcterms:modified xsi:type="dcterms:W3CDTF">2024-09-24T11:56:54Z</dcterms:modified>
</cp:coreProperties>
</file>