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0"/>
  </p:notesMasterIdLst>
  <p:sldIdLst>
    <p:sldId id="256" r:id="rId2"/>
    <p:sldId id="292" r:id="rId3"/>
    <p:sldId id="273" r:id="rId4"/>
    <p:sldId id="308" r:id="rId5"/>
    <p:sldId id="309" r:id="rId6"/>
    <p:sldId id="272" r:id="rId7"/>
    <p:sldId id="288" r:id="rId8"/>
    <p:sldId id="268" r:id="rId9"/>
    <p:sldId id="283" r:id="rId10"/>
    <p:sldId id="285" r:id="rId11"/>
    <p:sldId id="289" r:id="rId12"/>
    <p:sldId id="290" r:id="rId13"/>
    <p:sldId id="291"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D881E-5356-4024-A395-8B72AED1676B}"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tr-TR"/>
        </a:p>
      </dgm:t>
    </dgm:pt>
    <dgm:pt modelId="{7FB8DFB1-A098-4601-ADDC-921027E3B919}">
      <dgm:prSet/>
      <dgm:spPr/>
      <dgm:t>
        <a:bodyPr/>
        <a:lstStyle/>
        <a:p>
          <a:pPr rtl="0"/>
          <a:r>
            <a:rPr lang="tr-TR" dirty="0" smtClean="0"/>
            <a:t>Stratejik Planlama Ekibi</a:t>
          </a:r>
          <a:endParaRPr lang="tr-TR" dirty="0"/>
        </a:p>
      </dgm:t>
    </dgm:pt>
    <dgm:pt modelId="{BAC0B1B6-9235-42FD-A042-956B3230905A}" type="parTrans" cxnId="{D0F17FBA-6390-48E0-9B48-CE1C5053BF4F}">
      <dgm:prSet/>
      <dgm:spPr/>
      <dgm:t>
        <a:bodyPr/>
        <a:lstStyle/>
        <a:p>
          <a:endParaRPr lang="tr-TR"/>
        </a:p>
      </dgm:t>
    </dgm:pt>
    <dgm:pt modelId="{52D7B677-E0CC-42BE-B90D-43C44C7BDDC5}" type="sibTrans" cxnId="{D0F17FBA-6390-48E0-9B48-CE1C5053BF4F}">
      <dgm:prSet/>
      <dgm:spPr/>
      <dgm:t>
        <a:bodyPr/>
        <a:lstStyle/>
        <a:p>
          <a:endParaRPr lang="tr-TR"/>
        </a:p>
      </dgm:t>
    </dgm:pt>
    <dgm:pt modelId="{DD993EE6-CDBE-48C3-814C-F68E4BACCBCE}" type="pres">
      <dgm:prSet presAssocID="{016D881E-5356-4024-A395-8B72AED1676B}" presName="linear" presStyleCnt="0">
        <dgm:presLayoutVars>
          <dgm:animLvl val="lvl"/>
          <dgm:resizeHandles val="exact"/>
        </dgm:presLayoutVars>
      </dgm:prSet>
      <dgm:spPr/>
      <dgm:t>
        <a:bodyPr/>
        <a:lstStyle/>
        <a:p>
          <a:endParaRPr lang="tr-TR"/>
        </a:p>
      </dgm:t>
    </dgm:pt>
    <dgm:pt modelId="{70252352-14B5-4E52-81BC-0906809E53D1}" type="pres">
      <dgm:prSet presAssocID="{7FB8DFB1-A098-4601-ADDC-921027E3B919}" presName="parentText" presStyleLbl="node1" presStyleIdx="0" presStyleCnt="1">
        <dgm:presLayoutVars>
          <dgm:chMax val="0"/>
          <dgm:bulletEnabled val="1"/>
        </dgm:presLayoutVars>
      </dgm:prSet>
      <dgm:spPr/>
      <dgm:t>
        <a:bodyPr/>
        <a:lstStyle/>
        <a:p>
          <a:endParaRPr lang="tr-TR"/>
        </a:p>
      </dgm:t>
    </dgm:pt>
  </dgm:ptLst>
  <dgm:cxnLst>
    <dgm:cxn modelId="{50492F42-F462-4639-9A1D-97C643A9CB33}" type="presOf" srcId="{7FB8DFB1-A098-4601-ADDC-921027E3B919}" destId="{70252352-14B5-4E52-81BC-0906809E53D1}" srcOrd="0" destOrd="0" presId="urn:microsoft.com/office/officeart/2005/8/layout/vList2"/>
    <dgm:cxn modelId="{D0F17FBA-6390-48E0-9B48-CE1C5053BF4F}" srcId="{016D881E-5356-4024-A395-8B72AED1676B}" destId="{7FB8DFB1-A098-4601-ADDC-921027E3B919}" srcOrd="0" destOrd="0" parTransId="{BAC0B1B6-9235-42FD-A042-956B3230905A}" sibTransId="{52D7B677-E0CC-42BE-B90D-43C44C7BDDC5}"/>
    <dgm:cxn modelId="{D124D2F9-BEAE-4155-98B8-3B9008445786}" type="presOf" srcId="{016D881E-5356-4024-A395-8B72AED1676B}" destId="{DD993EE6-CDBE-48C3-814C-F68E4BACCBCE}" srcOrd="0" destOrd="0" presId="urn:microsoft.com/office/officeart/2005/8/layout/vList2"/>
    <dgm:cxn modelId="{4F5AE953-3719-4130-B77B-827A73DD96F9}" type="presParOf" srcId="{DD993EE6-CDBE-48C3-814C-F68E4BACCBCE}" destId="{70252352-14B5-4E52-81BC-0906809E53D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AC50655-B1A1-4DC4-ACFF-CC3662EF8A92}"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tr-TR"/>
        </a:p>
      </dgm:t>
    </dgm:pt>
    <dgm:pt modelId="{113F71BA-0C3F-4E10-B9D0-47D88912A4E7}">
      <dgm:prSet custT="1"/>
      <dgm:spPr/>
      <dgm:t>
        <a:bodyPr/>
        <a:lstStyle/>
        <a:p>
          <a:pPr algn="ctr" rtl="0"/>
          <a:r>
            <a:rPr lang="tr-TR" sz="3200" dirty="0" smtClean="0"/>
            <a:t>PAYDAŞ ANALİZİ</a:t>
          </a:r>
          <a:endParaRPr lang="tr-TR" sz="3200" dirty="0"/>
        </a:p>
      </dgm:t>
    </dgm:pt>
    <dgm:pt modelId="{8D7C208B-4E4C-47D3-90E3-A5C63155163D}" type="parTrans" cxnId="{8F83B9A0-9307-4562-ADAF-B1DC4F0C5F38}">
      <dgm:prSet/>
      <dgm:spPr/>
      <dgm:t>
        <a:bodyPr/>
        <a:lstStyle/>
        <a:p>
          <a:endParaRPr lang="tr-TR"/>
        </a:p>
      </dgm:t>
    </dgm:pt>
    <dgm:pt modelId="{C9D06033-5CDE-4EB6-B2FC-B51D0E338EB1}" type="sibTrans" cxnId="{8F83B9A0-9307-4562-ADAF-B1DC4F0C5F38}">
      <dgm:prSet/>
      <dgm:spPr/>
      <dgm:t>
        <a:bodyPr/>
        <a:lstStyle/>
        <a:p>
          <a:endParaRPr lang="tr-TR"/>
        </a:p>
      </dgm:t>
    </dgm:pt>
    <dgm:pt modelId="{6017E307-DD48-4DA9-8386-9A4EDF2CD199}" type="pres">
      <dgm:prSet presAssocID="{7AC50655-B1A1-4DC4-ACFF-CC3662EF8A92}" presName="linear" presStyleCnt="0">
        <dgm:presLayoutVars>
          <dgm:animLvl val="lvl"/>
          <dgm:resizeHandles val="exact"/>
        </dgm:presLayoutVars>
      </dgm:prSet>
      <dgm:spPr/>
      <dgm:t>
        <a:bodyPr/>
        <a:lstStyle/>
        <a:p>
          <a:endParaRPr lang="tr-TR"/>
        </a:p>
      </dgm:t>
    </dgm:pt>
    <dgm:pt modelId="{6A4A92C7-2AAD-49C8-A7B7-690DDF47B5CA}" type="pres">
      <dgm:prSet presAssocID="{113F71BA-0C3F-4E10-B9D0-47D88912A4E7}" presName="parentText" presStyleLbl="node1" presStyleIdx="0" presStyleCnt="1" custScaleY="61892" custLinFactNeighborX="-4630">
        <dgm:presLayoutVars>
          <dgm:chMax val="0"/>
          <dgm:bulletEnabled val="1"/>
        </dgm:presLayoutVars>
      </dgm:prSet>
      <dgm:spPr/>
      <dgm:t>
        <a:bodyPr/>
        <a:lstStyle/>
        <a:p>
          <a:endParaRPr lang="tr-TR"/>
        </a:p>
      </dgm:t>
    </dgm:pt>
  </dgm:ptLst>
  <dgm:cxnLst>
    <dgm:cxn modelId="{8F83B9A0-9307-4562-ADAF-B1DC4F0C5F38}" srcId="{7AC50655-B1A1-4DC4-ACFF-CC3662EF8A92}" destId="{113F71BA-0C3F-4E10-B9D0-47D88912A4E7}" srcOrd="0" destOrd="0" parTransId="{8D7C208B-4E4C-47D3-90E3-A5C63155163D}" sibTransId="{C9D06033-5CDE-4EB6-B2FC-B51D0E338EB1}"/>
    <dgm:cxn modelId="{B44FD987-D78C-48C8-A580-3E5A38410FCB}" type="presOf" srcId="{7AC50655-B1A1-4DC4-ACFF-CC3662EF8A92}" destId="{6017E307-DD48-4DA9-8386-9A4EDF2CD199}" srcOrd="0" destOrd="0" presId="urn:microsoft.com/office/officeart/2005/8/layout/vList2"/>
    <dgm:cxn modelId="{D6161EDE-7D31-4992-8CD5-A97BE7635B19}" type="presOf" srcId="{113F71BA-0C3F-4E10-B9D0-47D88912A4E7}" destId="{6A4A92C7-2AAD-49C8-A7B7-690DDF47B5CA}" srcOrd="0" destOrd="0" presId="urn:microsoft.com/office/officeart/2005/8/layout/vList2"/>
    <dgm:cxn modelId="{DFC1BE25-1FEC-4004-A2BD-2EBED8047DBD}" type="presParOf" srcId="{6017E307-DD48-4DA9-8386-9A4EDF2CD199}" destId="{6A4A92C7-2AAD-49C8-A7B7-690DDF47B5C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C2DE76C-B140-4E21-A752-85D5FA343E72}"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tr-TR"/>
        </a:p>
      </dgm:t>
    </dgm:pt>
    <dgm:pt modelId="{88871BDE-D133-4445-9F1D-15736B8C79E7}">
      <dgm:prSet custT="1"/>
      <dgm:spPr/>
      <dgm:t>
        <a:bodyPr/>
        <a:lstStyle/>
        <a:p>
          <a:r>
            <a:rPr lang="tr-TR" sz="2800" b="0" dirty="0" smtClean="0"/>
            <a:t>I. Paydaşların Tespiti</a:t>
          </a:r>
          <a:endParaRPr lang="tr-TR" sz="2800" b="0" dirty="0"/>
        </a:p>
      </dgm:t>
    </dgm:pt>
    <dgm:pt modelId="{B54EB736-907A-4F61-85B2-DA0E7ABCC30E}" type="parTrans" cxnId="{D294AB02-A728-4282-8812-2BBBA538C877}">
      <dgm:prSet/>
      <dgm:spPr/>
      <dgm:t>
        <a:bodyPr/>
        <a:lstStyle/>
        <a:p>
          <a:endParaRPr lang="tr-TR"/>
        </a:p>
      </dgm:t>
    </dgm:pt>
    <dgm:pt modelId="{C89F5B19-4BAB-4752-98A1-1820A89F0BBD}" type="sibTrans" cxnId="{D294AB02-A728-4282-8812-2BBBA538C877}">
      <dgm:prSet/>
      <dgm:spPr/>
      <dgm:t>
        <a:bodyPr/>
        <a:lstStyle/>
        <a:p>
          <a:endParaRPr lang="tr-TR"/>
        </a:p>
      </dgm:t>
    </dgm:pt>
    <dgm:pt modelId="{FFF6862E-5264-48FA-89DD-40FCEAC2D143}" type="pres">
      <dgm:prSet presAssocID="{4C2DE76C-B140-4E21-A752-85D5FA343E72}" presName="linear" presStyleCnt="0">
        <dgm:presLayoutVars>
          <dgm:animLvl val="lvl"/>
          <dgm:resizeHandles val="exact"/>
        </dgm:presLayoutVars>
      </dgm:prSet>
      <dgm:spPr/>
      <dgm:t>
        <a:bodyPr/>
        <a:lstStyle/>
        <a:p>
          <a:endParaRPr lang="tr-TR"/>
        </a:p>
      </dgm:t>
    </dgm:pt>
    <dgm:pt modelId="{45D791A7-268F-488C-BB5D-77A97956172D}" type="pres">
      <dgm:prSet presAssocID="{88871BDE-D133-4445-9F1D-15736B8C79E7}" presName="parentText" presStyleLbl="node1" presStyleIdx="0" presStyleCnt="1">
        <dgm:presLayoutVars>
          <dgm:chMax val="0"/>
          <dgm:bulletEnabled val="1"/>
        </dgm:presLayoutVars>
      </dgm:prSet>
      <dgm:spPr/>
      <dgm:t>
        <a:bodyPr/>
        <a:lstStyle/>
        <a:p>
          <a:endParaRPr lang="tr-TR"/>
        </a:p>
      </dgm:t>
    </dgm:pt>
  </dgm:ptLst>
  <dgm:cxnLst>
    <dgm:cxn modelId="{B6B0E51B-4129-4DD8-827D-FD6DDC87B5C2}" type="presOf" srcId="{4C2DE76C-B140-4E21-A752-85D5FA343E72}" destId="{FFF6862E-5264-48FA-89DD-40FCEAC2D143}" srcOrd="0" destOrd="0" presId="urn:microsoft.com/office/officeart/2005/8/layout/vList2"/>
    <dgm:cxn modelId="{D294AB02-A728-4282-8812-2BBBA538C877}" srcId="{4C2DE76C-B140-4E21-A752-85D5FA343E72}" destId="{88871BDE-D133-4445-9F1D-15736B8C79E7}" srcOrd="0" destOrd="0" parTransId="{B54EB736-907A-4F61-85B2-DA0E7ABCC30E}" sibTransId="{C89F5B19-4BAB-4752-98A1-1820A89F0BBD}"/>
    <dgm:cxn modelId="{29007163-E473-40C4-AF72-2585619EA507}" type="presOf" srcId="{88871BDE-D133-4445-9F1D-15736B8C79E7}" destId="{45D791A7-268F-488C-BB5D-77A97956172D}" srcOrd="0" destOrd="0" presId="urn:microsoft.com/office/officeart/2005/8/layout/vList2"/>
    <dgm:cxn modelId="{E1723BEF-0546-49AC-97E3-01E7CF1CC4C4}" type="presParOf" srcId="{FFF6862E-5264-48FA-89DD-40FCEAC2D143}" destId="{45D791A7-268F-488C-BB5D-77A97956172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4D15D78-C628-4E21-9C0F-889AE9AB41E1}"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tr-TR"/>
        </a:p>
      </dgm:t>
    </dgm:pt>
    <dgm:pt modelId="{7CE7B5CA-9878-4D58-8EC6-685A7FC297E5}">
      <dgm:prSet custT="1"/>
      <dgm:spPr/>
      <dgm:t>
        <a:bodyPr/>
        <a:lstStyle/>
        <a:p>
          <a:pPr rtl="0"/>
          <a:r>
            <a:rPr lang="tr-TR" sz="2800" b="0" dirty="0" smtClean="0"/>
            <a:t>II. Paydaşların Önceliklendirilmesi</a:t>
          </a:r>
          <a:endParaRPr lang="tr-TR" sz="2800" b="0" dirty="0"/>
        </a:p>
      </dgm:t>
    </dgm:pt>
    <dgm:pt modelId="{71996B66-8D10-43FF-9327-7F2F85D7BAEB}" type="parTrans" cxnId="{073113F7-E914-4D6C-A02A-F1BFBE4213AF}">
      <dgm:prSet/>
      <dgm:spPr/>
      <dgm:t>
        <a:bodyPr/>
        <a:lstStyle/>
        <a:p>
          <a:endParaRPr lang="tr-TR"/>
        </a:p>
      </dgm:t>
    </dgm:pt>
    <dgm:pt modelId="{0664E9E2-2FA2-48F2-9E0B-72140029254F}" type="sibTrans" cxnId="{073113F7-E914-4D6C-A02A-F1BFBE4213AF}">
      <dgm:prSet/>
      <dgm:spPr/>
      <dgm:t>
        <a:bodyPr/>
        <a:lstStyle/>
        <a:p>
          <a:endParaRPr lang="tr-TR"/>
        </a:p>
      </dgm:t>
    </dgm:pt>
    <dgm:pt modelId="{3A0635C0-6EAE-483C-B105-A6668DAEC6C3}" type="pres">
      <dgm:prSet presAssocID="{54D15D78-C628-4E21-9C0F-889AE9AB41E1}" presName="linear" presStyleCnt="0">
        <dgm:presLayoutVars>
          <dgm:animLvl val="lvl"/>
          <dgm:resizeHandles val="exact"/>
        </dgm:presLayoutVars>
      </dgm:prSet>
      <dgm:spPr/>
      <dgm:t>
        <a:bodyPr/>
        <a:lstStyle/>
        <a:p>
          <a:endParaRPr lang="tr-TR"/>
        </a:p>
      </dgm:t>
    </dgm:pt>
    <dgm:pt modelId="{3683595A-F30D-4CDB-8148-0C821486DA83}" type="pres">
      <dgm:prSet presAssocID="{7CE7B5CA-9878-4D58-8EC6-685A7FC297E5}" presName="parentText" presStyleLbl="node1" presStyleIdx="0" presStyleCnt="1">
        <dgm:presLayoutVars>
          <dgm:chMax val="0"/>
          <dgm:bulletEnabled val="1"/>
        </dgm:presLayoutVars>
      </dgm:prSet>
      <dgm:spPr/>
      <dgm:t>
        <a:bodyPr/>
        <a:lstStyle/>
        <a:p>
          <a:endParaRPr lang="tr-TR"/>
        </a:p>
      </dgm:t>
    </dgm:pt>
  </dgm:ptLst>
  <dgm:cxnLst>
    <dgm:cxn modelId="{BB991057-7B48-47DD-95BA-79B9E99F1F40}" type="presOf" srcId="{54D15D78-C628-4E21-9C0F-889AE9AB41E1}" destId="{3A0635C0-6EAE-483C-B105-A6668DAEC6C3}" srcOrd="0" destOrd="0" presId="urn:microsoft.com/office/officeart/2005/8/layout/vList2"/>
    <dgm:cxn modelId="{073113F7-E914-4D6C-A02A-F1BFBE4213AF}" srcId="{54D15D78-C628-4E21-9C0F-889AE9AB41E1}" destId="{7CE7B5CA-9878-4D58-8EC6-685A7FC297E5}" srcOrd="0" destOrd="0" parTransId="{71996B66-8D10-43FF-9327-7F2F85D7BAEB}" sibTransId="{0664E9E2-2FA2-48F2-9E0B-72140029254F}"/>
    <dgm:cxn modelId="{A09D29B1-DAEF-4F8B-8E0E-D259B0ECBAEF}" type="presOf" srcId="{7CE7B5CA-9878-4D58-8EC6-685A7FC297E5}" destId="{3683595A-F30D-4CDB-8148-0C821486DA83}" srcOrd="0" destOrd="0" presId="urn:microsoft.com/office/officeart/2005/8/layout/vList2"/>
    <dgm:cxn modelId="{034E96B7-1A7D-4A02-87AC-DC9E5A4B2E04}" type="presParOf" srcId="{3A0635C0-6EAE-483C-B105-A6668DAEC6C3}" destId="{3683595A-F30D-4CDB-8148-0C821486DA8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7A39AEA-F2A9-4016-A7A0-C70D08F685CE}"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tr-TR"/>
        </a:p>
      </dgm:t>
    </dgm:pt>
    <dgm:pt modelId="{B1DD1C3B-2071-4B80-8413-ABF50E2307A0}">
      <dgm:prSet/>
      <dgm:spPr/>
      <dgm:t>
        <a:bodyPr/>
        <a:lstStyle/>
        <a:p>
          <a:pPr rtl="0"/>
          <a:r>
            <a:rPr lang="tr-TR" dirty="0" smtClean="0"/>
            <a:t>III. Paydaşların Değerlendirilmesi</a:t>
          </a:r>
          <a:endParaRPr lang="tr-TR" dirty="0"/>
        </a:p>
      </dgm:t>
    </dgm:pt>
    <dgm:pt modelId="{F40C8BE9-B937-4791-B3CD-27602FB11FCB}" type="parTrans" cxnId="{CA5E3107-5CE8-42B7-AA3F-2C3F9DB035F0}">
      <dgm:prSet/>
      <dgm:spPr/>
      <dgm:t>
        <a:bodyPr/>
        <a:lstStyle/>
        <a:p>
          <a:endParaRPr lang="tr-TR"/>
        </a:p>
      </dgm:t>
    </dgm:pt>
    <dgm:pt modelId="{412E7783-C8CA-40BD-B453-AAA2DE0DE93A}" type="sibTrans" cxnId="{CA5E3107-5CE8-42B7-AA3F-2C3F9DB035F0}">
      <dgm:prSet/>
      <dgm:spPr/>
      <dgm:t>
        <a:bodyPr/>
        <a:lstStyle/>
        <a:p>
          <a:endParaRPr lang="tr-TR"/>
        </a:p>
      </dgm:t>
    </dgm:pt>
    <dgm:pt modelId="{1606C44A-C195-497B-88E1-16E959114ED1}" type="pres">
      <dgm:prSet presAssocID="{07A39AEA-F2A9-4016-A7A0-C70D08F685CE}" presName="linear" presStyleCnt="0">
        <dgm:presLayoutVars>
          <dgm:animLvl val="lvl"/>
          <dgm:resizeHandles val="exact"/>
        </dgm:presLayoutVars>
      </dgm:prSet>
      <dgm:spPr/>
      <dgm:t>
        <a:bodyPr/>
        <a:lstStyle/>
        <a:p>
          <a:endParaRPr lang="tr-TR"/>
        </a:p>
      </dgm:t>
    </dgm:pt>
    <dgm:pt modelId="{E248B276-B539-41A0-A019-D548581B09D3}" type="pres">
      <dgm:prSet presAssocID="{B1DD1C3B-2071-4B80-8413-ABF50E2307A0}" presName="parentText" presStyleLbl="node1" presStyleIdx="0" presStyleCnt="1" custLinFactNeighborX="-8008">
        <dgm:presLayoutVars>
          <dgm:chMax val="0"/>
          <dgm:bulletEnabled val="1"/>
        </dgm:presLayoutVars>
      </dgm:prSet>
      <dgm:spPr/>
      <dgm:t>
        <a:bodyPr/>
        <a:lstStyle/>
        <a:p>
          <a:endParaRPr lang="tr-TR"/>
        </a:p>
      </dgm:t>
    </dgm:pt>
  </dgm:ptLst>
  <dgm:cxnLst>
    <dgm:cxn modelId="{4756F25D-9E3B-4C51-AA13-B323675C8FD4}" type="presOf" srcId="{07A39AEA-F2A9-4016-A7A0-C70D08F685CE}" destId="{1606C44A-C195-497B-88E1-16E959114ED1}" srcOrd="0" destOrd="0" presId="urn:microsoft.com/office/officeart/2005/8/layout/vList2"/>
    <dgm:cxn modelId="{6330048E-9EEA-4B7D-9A16-BA00E2B77743}" type="presOf" srcId="{B1DD1C3B-2071-4B80-8413-ABF50E2307A0}" destId="{E248B276-B539-41A0-A019-D548581B09D3}" srcOrd="0" destOrd="0" presId="urn:microsoft.com/office/officeart/2005/8/layout/vList2"/>
    <dgm:cxn modelId="{CA5E3107-5CE8-42B7-AA3F-2C3F9DB035F0}" srcId="{07A39AEA-F2A9-4016-A7A0-C70D08F685CE}" destId="{B1DD1C3B-2071-4B80-8413-ABF50E2307A0}" srcOrd="0" destOrd="0" parTransId="{F40C8BE9-B937-4791-B3CD-27602FB11FCB}" sibTransId="{412E7783-C8CA-40BD-B453-AAA2DE0DE93A}"/>
    <dgm:cxn modelId="{BAAAF242-187C-435C-851B-DA57F9573E4D}" type="presParOf" srcId="{1606C44A-C195-497B-88E1-16E959114ED1}" destId="{E248B276-B539-41A0-A019-D548581B09D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BF0AD2F-2792-43CB-96DA-FA9D7690EFBA}"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tr-TR"/>
        </a:p>
      </dgm:t>
    </dgm:pt>
    <dgm:pt modelId="{D96E1632-7DDF-4849-AAFB-E62664B9C49F}">
      <dgm:prSet custT="1"/>
      <dgm:spPr/>
      <dgm:t>
        <a:bodyPr/>
        <a:lstStyle/>
        <a:p>
          <a:pPr rtl="0"/>
          <a:r>
            <a:rPr lang="tr-TR" sz="2800" b="0" dirty="0" smtClean="0"/>
            <a:t>IV. Paydaş Görüşlerinin Alınması ve Değerlendirilmesi</a:t>
          </a:r>
          <a:endParaRPr lang="tr-TR" sz="2800" b="0" dirty="0"/>
        </a:p>
      </dgm:t>
    </dgm:pt>
    <dgm:pt modelId="{865F95E1-C66A-48E7-97A2-F076098EA044}" type="parTrans" cxnId="{08AB402E-5C95-4362-A1CA-9FFC62DEE832}">
      <dgm:prSet/>
      <dgm:spPr/>
      <dgm:t>
        <a:bodyPr/>
        <a:lstStyle/>
        <a:p>
          <a:endParaRPr lang="tr-TR" sz="2800"/>
        </a:p>
      </dgm:t>
    </dgm:pt>
    <dgm:pt modelId="{60B92516-BA50-4910-A19A-74280012E92E}" type="sibTrans" cxnId="{08AB402E-5C95-4362-A1CA-9FFC62DEE832}">
      <dgm:prSet/>
      <dgm:spPr/>
      <dgm:t>
        <a:bodyPr/>
        <a:lstStyle/>
        <a:p>
          <a:endParaRPr lang="tr-TR" sz="2800"/>
        </a:p>
      </dgm:t>
    </dgm:pt>
    <dgm:pt modelId="{A5935F62-0B39-4A1B-A9B4-C19ED77D77B8}" type="pres">
      <dgm:prSet presAssocID="{BBF0AD2F-2792-43CB-96DA-FA9D7690EFBA}" presName="linear" presStyleCnt="0">
        <dgm:presLayoutVars>
          <dgm:animLvl val="lvl"/>
          <dgm:resizeHandles val="exact"/>
        </dgm:presLayoutVars>
      </dgm:prSet>
      <dgm:spPr/>
      <dgm:t>
        <a:bodyPr/>
        <a:lstStyle/>
        <a:p>
          <a:endParaRPr lang="tr-TR"/>
        </a:p>
      </dgm:t>
    </dgm:pt>
    <dgm:pt modelId="{3A2A4DCD-0E6F-4669-8A40-68882F75D731}" type="pres">
      <dgm:prSet presAssocID="{D96E1632-7DDF-4849-AAFB-E62664B9C49F}" presName="parentText" presStyleLbl="node1" presStyleIdx="0" presStyleCnt="1" custLinFactNeighborX="-8634">
        <dgm:presLayoutVars>
          <dgm:chMax val="0"/>
          <dgm:bulletEnabled val="1"/>
        </dgm:presLayoutVars>
      </dgm:prSet>
      <dgm:spPr/>
      <dgm:t>
        <a:bodyPr/>
        <a:lstStyle/>
        <a:p>
          <a:endParaRPr lang="tr-TR"/>
        </a:p>
      </dgm:t>
    </dgm:pt>
  </dgm:ptLst>
  <dgm:cxnLst>
    <dgm:cxn modelId="{08AB402E-5C95-4362-A1CA-9FFC62DEE832}" srcId="{BBF0AD2F-2792-43CB-96DA-FA9D7690EFBA}" destId="{D96E1632-7DDF-4849-AAFB-E62664B9C49F}" srcOrd="0" destOrd="0" parTransId="{865F95E1-C66A-48E7-97A2-F076098EA044}" sibTransId="{60B92516-BA50-4910-A19A-74280012E92E}"/>
    <dgm:cxn modelId="{473ADF9A-51C6-4605-BFDF-456BA7A209D0}" type="presOf" srcId="{D96E1632-7DDF-4849-AAFB-E62664B9C49F}" destId="{3A2A4DCD-0E6F-4669-8A40-68882F75D731}" srcOrd="0" destOrd="0" presId="urn:microsoft.com/office/officeart/2005/8/layout/vList2"/>
    <dgm:cxn modelId="{147D5757-EB05-4E45-927F-DA43A20E31BD}" type="presOf" srcId="{BBF0AD2F-2792-43CB-96DA-FA9D7690EFBA}" destId="{A5935F62-0B39-4A1B-A9B4-C19ED77D77B8}" srcOrd="0" destOrd="0" presId="urn:microsoft.com/office/officeart/2005/8/layout/vList2"/>
    <dgm:cxn modelId="{7008FD97-0720-4748-883F-613E63E4FC98}" type="presParOf" srcId="{A5935F62-0B39-4A1B-A9B4-C19ED77D77B8}" destId="{3A2A4DCD-0E6F-4669-8A40-68882F75D73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67A0FB0-89C7-4C75-A635-22AEB4E560D3}"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tr-TR"/>
        </a:p>
      </dgm:t>
    </dgm:pt>
    <dgm:pt modelId="{3211F8EA-C3C8-43E9-A2BA-0881F74009DF}">
      <dgm:prSet custT="1"/>
      <dgm:spPr/>
      <dgm:t>
        <a:bodyPr/>
        <a:lstStyle/>
        <a:p>
          <a:pPr rtl="0"/>
          <a:r>
            <a:rPr lang="tr-TR" sz="3200" dirty="0" smtClean="0"/>
            <a:t>KURULUŞ İÇİ ANALİZ</a:t>
          </a:r>
          <a:endParaRPr lang="tr-TR" sz="3200" dirty="0"/>
        </a:p>
      </dgm:t>
    </dgm:pt>
    <dgm:pt modelId="{636DEE39-AB82-4A21-B830-8610AFB0A6A6}" type="parTrans" cxnId="{BAD7668D-5D20-4ACF-B6BA-DBBCF6B71BE4}">
      <dgm:prSet/>
      <dgm:spPr/>
      <dgm:t>
        <a:bodyPr/>
        <a:lstStyle/>
        <a:p>
          <a:endParaRPr lang="tr-TR" sz="3200"/>
        </a:p>
      </dgm:t>
    </dgm:pt>
    <dgm:pt modelId="{8A5CC67E-84CE-46AE-894F-62E850F1A941}" type="sibTrans" cxnId="{BAD7668D-5D20-4ACF-B6BA-DBBCF6B71BE4}">
      <dgm:prSet/>
      <dgm:spPr/>
      <dgm:t>
        <a:bodyPr/>
        <a:lstStyle/>
        <a:p>
          <a:endParaRPr lang="tr-TR" sz="3200"/>
        </a:p>
      </dgm:t>
    </dgm:pt>
    <dgm:pt modelId="{5AB22E07-DA63-42D6-945E-2F0549BD821E}" type="pres">
      <dgm:prSet presAssocID="{067A0FB0-89C7-4C75-A635-22AEB4E560D3}" presName="linear" presStyleCnt="0">
        <dgm:presLayoutVars>
          <dgm:animLvl val="lvl"/>
          <dgm:resizeHandles val="exact"/>
        </dgm:presLayoutVars>
      </dgm:prSet>
      <dgm:spPr/>
      <dgm:t>
        <a:bodyPr/>
        <a:lstStyle/>
        <a:p>
          <a:endParaRPr lang="tr-TR"/>
        </a:p>
      </dgm:t>
    </dgm:pt>
    <dgm:pt modelId="{0622E290-0A59-43C4-8D30-C0E21AE02A5F}" type="pres">
      <dgm:prSet presAssocID="{3211F8EA-C3C8-43E9-A2BA-0881F74009DF}" presName="parentText" presStyleLbl="node1" presStyleIdx="0" presStyleCnt="1" custScaleY="77087">
        <dgm:presLayoutVars>
          <dgm:chMax val="0"/>
          <dgm:bulletEnabled val="1"/>
        </dgm:presLayoutVars>
      </dgm:prSet>
      <dgm:spPr/>
      <dgm:t>
        <a:bodyPr/>
        <a:lstStyle/>
        <a:p>
          <a:endParaRPr lang="tr-TR"/>
        </a:p>
      </dgm:t>
    </dgm:pt>
  </dgm:ptLst>
  <dgm:cxnLst>
    <dgm:cxn modelId="{3D2C295E-4942-444C-B959-168A8620FC6F}" type="presOf" srcId="{067A0FB0-89C7-4C75-A635-22AEB4E560D3}" destId="{5AB22E07-DA63-42D6-945E-2F0549BD821E}" srcOrd="0" destOrd="0" presId="urn:microsoft.com/office/officeart/2005/8/layout/vList2"/>
    <dgm:cxn modelId="{8CDFCD96-593E-4434-9ACB-D5E0177E55A3}" type="presOf" srcId="{3211F8EA-C3C8-43E9-A2BA-0881F74009DF}" destId="{0622E290-0A59-43C4-8D30-C0E21AE02A5F}" srcOrd="0" destOrd="0" presId="urn:microsoft.com/office/officeart/2005/8/layout/vList2"/>
    <dgm:cxn modelId="{BAD7668D-5D20-4ACF-B6BA-DBBCF6B71BE4}" srcId="{067A0FB0-89C7-4C75-A635-22AEB4E560D3}" destId="{3211F8EA-C3C8-43E9-A2BA-0881F74009DF}" srcOrd="0" destOrd="0" parTransId="{636DEE39-AB82-4A21-B830-8610AFB0A6A6}" sibTransId="{8A5CC67E-84CE-46AE-894F-62E850F1A941}"/>
    <dgm:cxn modelId="{8BBAA74F-2508-4F33-9B4C-6424B1DC400D}" type="presParOf" srcId="{5AB22E07-DA63-42D6-945E-2F0549BD821E}" destId="{0622E290-0A59-43C4-8D30-C0E21AE02A5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F51AD47-2123-4D24-814A-E15ED76D9E31}"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tr-TR"/>
        </a:p>
      </dgm:t>
    </dgm:pt>
    <dgm:pt modelId="{5A56EDC3-58C8-4487-911A-8FD1A9A22C14}">
      <dgm:prSet/>
      <dgm:spPr/>
      <dgm:t>
        <a:bodyPr/>
        <a:lstStyle/>
        <a:p>
          <a:pPr algn="ctr" rtl="0"/>
          <a:r>
            <a:rPr lang="tr-TR" dirty="0" smtClean="0"/>
            <a:t>AKADEMİK FAALİYETLER ANALİZİ</a:t>
          </a:r>
          <a:endParaRPr lang="tr-TR" dirty="0"/>
        </a:p>
      </dgm:t>
    </dgm:pt>
    <dgm:pt modelId="{AF388115-7B4B-4691-844C-EBA1556D9C77}" type="parTrans" cxnId="{E66C1A18-1A5E-477A-98A2-F15F03BEFF61}">
      <dgm:prSet/>
      <dgm:spPr/>
      <dgm:t>
        <a:bodyPr/>
        <a:lstStyle/>
        <a:p>
          <a:endParaRPr lang="tr-TR"/>
        </a:p>
      </dgm:t>
    </dgm:pt>
    <dgm:pt modelId="{45B9E68C-F518-42AF-BD7E-DE52114F15D0}" type="sibTrans" cxnId="{E66C1A18-1A5E-477A-98A2-F15F03BEFF61}">
      <dgm:prSet/>
      <dgm:spPr/>
      <dgm:t>
        <a:bodyPr/>
        <a:lstStyle/>
        <a:p>
          <a:endParaRPr lang="tr-TR"/>
        </a:p>
      </dgm:t>
    </dgm:pt>
    <dgm:pt modelId="{CAA33052-CBDC-4E08-B857-E498E0C8184F}" type="pres">
      <dgm:prSet presAssocID="{CF51AD47-2123-4D24-814A-E15ED76D9E31}" presName="linear" presStyleCnt="0">
        <dgm:presLayoutVars>
          <dgm:animLvl val="lvl"/>
          <dgm:resizeHandles val="exact"/>
        </dgm:presLayoutVars>
      </dgm:prSet>
      <dgm:spPr/>
      <dgm:t>
        <a:bodyPr/>
        <a:lstStyle/>
        <a:p>
          <a:endParaRPr lang="tr-TR"/>
        </a:p>
      </dgm:t>
    </dgm:pt>
    <dgm:pt modelId="{705CDEA9-0083-4B32-BB3E-6E7E406F1CA5}" type="pres">
      <dgm:prSet presAssocID="{5A56EDC3-58C8-4487-911A-8FD1A9A22C14}" presName="parentText" presStyleLbl="node1" presStyleIdx="0" presStyleCnt="1" custLinFactNeighborX="-7883" custLinFactNeighborY="-2906">
        <dgm:presLayoutVars>
          <dgm:chMax val="0"/>
          <dgm:bulletEnabled val="1"/>
        </dgm:presLayoutVars>
      </dgm:prSet>
      <dgm:spPr/>
      <dgm:t>
        <a:bodyPr/>
        <a:lstStyle/>
        <a:p>
          <a:endParaRPr lang="tr-TR"/>
        </a:p>
      </dgm:t>
    </dgm:pt>
  </dgm:ptLst>
  <dgm:cxnLst>
    <dgm:cxn modelId="{E66C1A18-1A5E-477A-98A2-F15F03BEFF61}" srcId="{CF51AD47-2123-4D24-814A-E15ED76D9E31}" destId="{5A56EDC3-58C8-4487-911A-8FD1A9A22C14}" srcOrd="0" destOrd="0" parTransId="{AF388115-7B4B-4691-844C-EBA1556D9C77}" sibTransId="{45B9E68C-F518-42AF-BD7E-DE52114F15D0}"/>
    <dgm:cxn modelId="{7352936B-72F6-48D7-A259-DDF4CE6C5C5A}" type="presOf" srcId="{CF51AD47-2123-4D24-814A-E15ED76D9E31}" destId="{CAA33052-CBDC-4E08-B857-E498E0C8184F}" srcOrd="0" destOrd="0" presId="urn:microsoft.com/office/officeart/2005/8/layout/vList2"/>
    <dgm:cxn modelId="{CA9157E4-3C07-43CB-B2B2-572B7F43D8DD}" type="presOf" srcId="{5A56EDC3-58C8-4487-911A-8FD1A9A22C14}" destId="{705CDEA9-0083-4B32-BB3E-6E7E406F1CA5}" srcOrd="0" destOrd="0" presId="urn:microsoft.com/office/officeart/2005/8/layout/vList2"/>
    <dgm:cxn modelId="{9F732ADC-83ED-40D5-8BA6-D6DC90D2B8AE}" type="presParOf" srcId="{CAA33052-CBDC-4E08-B857-E498E0C8184F}" destId="{705CDEA9-0083-4B32-BB3E-6E7E406F1CA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0AD6881-6AD4-4682-9D71-A8CAB2538EDA}"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tr-TR"/>
        </a:p>
      </dgm:t>
    </dgm:pt>
    <dgm:pt modelId="{9C8D8B8B-B8FF-4D0E-A06A-F2E8EC9306F6}">
      <dgm:prSet custT="1"/>
      <dgm:spPr/>
      <dgm:t>
        <a:bodyPr/>
        <a:lstStyle/>
        <a:p>
          <a:pPr algn="ctr" rtl="0"/>
          <a:r>
            <a:rPr lang="tr-TR" sz="3200" dirty="0" smtClean="0"/>
            <a:t>YÜKSEKÖĞRETİM SEKTÖRÜ ANALİZİ</a:t>
          </a:r>
          <a:endParaRPr lang="tr-TR" sz="3200" dirty="0"/>
        </a:p>
      </dgm:t>
    </dgm:pt>
    <dgm:pt modelId="{7918003E-052B-4B7E-B498-77F07017412C}" type="parTrans" cxnId="{7EA251B7-8D57-4B9E-AAA0-8A52203F1377}">
      <dgm:prSet/>
      <dgm:spPr/>
      <dgm:t>
        <a:bodyPr/>
        <a:lstStyle/>
        <a:p>
          <a:endParaRPr lang="tr-TR"/>
        </a:p>
      </dgm:t>
    </dgm:pt>
    <dgm:pt modelId="{0B665CEB-15F5-4450-8D56-3AFAB944686C}" type="sibTrans" cxnId="{7EA251B7-8D57-4B9E-AAA0-8A52203F1377}">
      <dgm:prSet/>
      <dgm:spPr/>
      <dgm:t>
        <a:bodyPr/>
        <a:lstStyle/>
        <a:p>
          <a:endParaRPr lang="tr-TR"/>
        </a:p>
      </dgm:t>
    </dgm:pt>
    <dgm:pt modelId="{2314814E-2DA7-4354-BDDB-85CC860D8CD0}" type="pres">
      <dgm:prSet presAssocID="{C0AD6881-6AD4-4682-9D71-A8CAB2538EDA}" presName="linear" presStyleCnt="0">
        <dgm:presLayoutVars>
          <dgm:animLvl val="lvl"/>
          <dgm:resizeHandles val="exact"/>
        </dgm:presLayoutVars>
      </dgm:prSet>
      <dgm:spPr/>
      <dgm:t>
        <a:bodyPr/>
        <a:lstStyle/>
        <a:p>
          <a:endParaRPr lang="tr-TR"/>
        </a:p>
      </dgm:t>
    </dgm:pt>
    <dgm:pt modelId="{57EDB8DA-FE56-43D3-B6D9-80F703E34A99}" type="pres">
      <dgm:prSet presAssocID="{9C8D8B8B-B8FF-4D0E-A06A-F2E8EC9306F6}" presName="parentText" presStyleLbl="node1" presStyleIdx="0" presStyleCnt="1" custScaleY="80722" custLinFactNeighborX="-5631">
        <dgm:presLayoutVars>
          <dgm:chMax val="0"/>
          <dgm:bulletEnabled val="1"/>
        </dgm:presLayoutVars>
      </dgm:prSet>
      <dgm:spPr/>
      <dgm:t>
        <a:bodyPr/>
        <a:lstStyle/>
        <a:p>
          <a:endParaRPr lang="tr-TR"/>
        </a:p>
      </dgm:t>
    </dgm:pt>
  </dgm:ptLst>
  <dgm:cxnLst>
    <dgm:cxn modelId="{B3837E3B-0E22-478F-B683-F52C0C85D0A9}" type="presOf" srcId="{C0AD6881-6AD4-4682-9D71-A8CAB2538EDA}" destId="{2314814E-2DA7-4354-BDDB-85CC860D8CD0}" srcOrd="0" destOrd="0" presId="urn:microsoft.com/office/officeart/2005/8/layout/vList2"/>
    <dgm:cxn modelId="{7EA251B7-8D57-4B9E-AAA0-8A52203F1377}" srcId="{C0AD6881-6AD4-4682-9D71-A8CAB2538EDA}" destId="{9C8D8B8B-B8FF-4D0E-A06A-F2E8EC9306F6}" srcOrd="0" destOrd="0" parTransId="{7918003E-052B-4B7E-B498-77F07017412C}" sibTransId="{0B665CEB-15F5-4450-8D56-3AFAB944686C}"/>
    <dgm:cxn modelId="{376E93DC-0CCB-44E6-AA5F-D829A1ECFEBC}" type="presOf" srcId="{9C8D8B8B-B8FF-4D0E-A06A-F2E8EC9306F6}" destId="{57EDB8DA-FE56-43D3-B6D9-80F703E34A99}" srcOrd="0" destOrd="0" presId="urn:microsoft.com/office/officeart/2005/8/layout/vList2"/>
    <dgm:cxn modelId="{CD322C6C-3A6E-45E2-8448-61D4795EF734}" type="presParOf" srcId="{2314814E-2DA7-4354-BDDB-85CC860D8CD0}" destId="{57EDB8DA-FE56-43D3-B6D9-80F703E34A9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9F75BAF-241D-44D5-9E13-82CE47166396}"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tr-TR"/>
        </a:p>
      </dgm:t>
    </dgm:pt>
    <dgm:pt modelId="{AC7EBFAA-55CE-4D73-B365-836AB77108A0}">
      <dgm:prSet custT="1"/>
      <dgm:spPr/>
      <dgm:t>
        <a:bodyPr/>
        <a:lstStyle/>
        <a:p>
          <a:pPr algn="ctr" rtl="0"/>
          <a:r>
            <a:rPr lang="tr-TR" sz="3600" b="0" dirty="0" smtClean="0"/>
            <a:t>GZFT ANALİZİ</a:t>
          </a:r>
          <a:endParaRPr lang="tr-TR" sz="3600" b="0" dirty="0"/>
        </a:p>
      </dgm:t>
    </dgm:pt>
    <dgm:pt modelId="{60DE7E96-0D6E-4F3A-8C05-73BDB414ECAB}" type="parTrans" cxnId="{CA7C057D-AACD-4C6F-8AE7-12C246EDF9BE}">
      <dgm:prSet/>
      <dgm:spPr/>
      <dgm:t>
        <a:bodyPr/>
        <a:lstStyle/>
        <a:p>
          <a:endParaRPr lang="tr-TR" b="0" dirty="0"/>
        </a:p>
      </dgm:t>
    </dgm:pt>
    <dgm:pt modelId="{539DD957-653C-42AC-8DC1-7345785A36E4}" type="sibTrans" cxnId="{CA7C057D-AACD-4C6F-8AE7-12C246EDF9BE}">
      <dgm:prSet/>
      <dgm:spPr/>
      <dgm:t>
        <a:bodyPr/>
        <a:lstStyle/>
        <a:p>
          <a:endParaRPr lang="tr-TR" b="0" dirty="0"/>
        </a:p>
      </dgm:t>
    </dgm:pt>
    <dgm:pt modelId="{A7B564F2-40A2-42EE-AFB6-EA83836D3080}" type="pres">
      <dgm:prSet presAssocID="{49F75BAF-241D-44D5-9E13-82CE47166396}" presName="linear" presStyleCnt="0">
        <dgm:presLayoutVars>
          <dgm:animLvl val="lvl"/>
          <dgm:resizeHandles val="exact"/>
        </dgm:presLayoutVars>
      </dgm:prSet>
      <dgm:spPr/>
      <dgm:t>
        <a:bodyPr/>
        <a:lstStyle/>
        <a:p>
          <a:endParaRPr lang="tr-TR"/>
        </a:p>
      </dgm:t>
    </dgm:pt>
    <dgm:pt modelId="{67962B90-4FEC-408F-AF9C-F6529ABE7BD8}" type="pres">
      <dgm:prSet presAssocID="{AC7EBFAA-55CE-4D73-B365-836AB77108A0}" presName="parentText" presStyleLbl="node1" presStyleIdx="0" presStyleCnt="1">
        <dgm:presLayoutVars>
          <dgm:chMax val="0"/>
          <dgm:bulletEnabled val="1"/>
        </dgm:presLayoutVars>
      </dgm:prSet>
      <dgm:spPr/>
      <dgm:t>
        <a:bodyPr/>
        <a:lstStyle/>
        <a:p>
          <a:endParaRPr lang="tr-TR"/>
        </a:p>
      </dgm:t>
    </dgm:pt>
  </dgm:ptLst>
  <dgm:cxnLst>
    <dgm:cxn modelId="{CA7C057D-AACD-4C6F-8AE7-12C246EDF9BE}" srcId="{49F75BAF-241D-44D5-9E13-82CE47166396}" destId="{AC7EBFAA-55CE-4D73-B365-836AB77108A0}" srcOrd="0" destOrd="0" parTransId="{60DE7E96-0D6E-4F3A-8C05-73BDB414ECAB}" sibTransId="{539DD957-653C-42AC-8DC1-7345785A36E4}"/>
    <dgm:cxn modelId="{D05B2162-8FE0-4A06-A2E3-AF4B70104A94}" type="presOf" srcId="{AC7EBFAA-55CE-4D73-B365-836AB77108A0}" destId="{67962B90-4FEC-408F-AF9C-F6529ABE7BD8}" srcOrd="0" destOrd="0" presId="urn:microsoft.com/office/officeart/2005/8/layout/vList2"/>
    <dgm:cxn modelId="{6E4B34D7-CC08-4797-AB7C-5F7CD6716E99}" type="presOf" srcId="{49F75BAF-241D-44D5-9E13-82CE47166396}" destId="{A7B564F2-40A2-42EE-AFB6-EA83836D3080}" srcOrd="0" destOrd="0" presId="urn:microsoft.com/office/officeart/2005/8/layout/vList2"/>
    <dgm:cxn modelId="{8ADB4183-B55C-4033-B5A5-5E495C9398CF}" type="presParOf" srcId="{A7B564F2-40A2-42EE-AFB6-EA83836D3080}" destId="{67962B90-4FEC-408F-AF9C-F6529ABE7BD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9A96CE7-9E8D-4E21-A9C0-5D8C56B798DE}"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tr-TR"/>
        </a:p>
      </dgm:t>
    </dgm:pt>
    <dgm:pt modelId="{BCD6ECED-0AA8-424B-A095-2062BD342B08}">
      <dgm:prSet custT="1"/>
      <dgm:spPr/>
      <dgm:t>
        <a:bodyPr/>
        <a:lstStyle/>
        <a:p>
          <a:pPr algn="ctr" rtl="0"/>
          <a:r>
            <a:rPr lang="tr-TR" sz="3600" dirty="0" smtClean="0"/>
            <a:t>GZFT</a:t>
          </a:r>
          <a:r>
            <a:rPr lang="tr-TR" sz="3300" dirty="0" smtClean="0"/>
            <a:t> ANALİZİ</a:t>
          </a:r>
          <a:endParaRPr lang="tr-TR" sz="3300" dirty="0"/>
        </a:p>
      </dgm:t>
    </dgm:pt>
    <dgm:pt modelId="{0606D5B3-08B5-4B37-8D09-F1B26344407F}" type="parTrans" cxnId="{D67C44AE-6945-4833-B2CB-C933C9E98B26}">
      <dgm:prSet/>
      <dgm:spPr/>
      <dgm:t>
        <a:bodyPr/>
        <a:lstStyle/>
        <a:p>
          <a:endParaRPr lang="tr-TR"/>
        </a:p>
      </dgm:t>
    </dgm:pt>
    <dgm:pt modelId="{DDB1B6E0-C9BA-4113-9746-CB8211E5AF77}" type="sibTrans" cxnId="{D67C44AE-6945-4833-B2CB-C933C9E98B26}">
      <dgm:prSet/>
      <dgm:spPr/>
      <dgm:t>
        <a:bodyPr/>
        <a:lstStyle/>
        <a:p>
          <a:endParaRPr lang="tr-TR"/>
        </a:p>
      </dgm:t>
    </dgm:pt>
    <dgm:pt modelId="{F04FF4A0-E9D2-40E1-B65C-136915937366}" type="pres">
      <dgm:prSet presAssocID="{39A96CE7-9E8D-4E21-A9C0-5D8C56B798DE}" presName="linear" presStyleCnt="0">
        <dgm:presLayoutVars>
          <dgm:animLvl val="lvl"/>
          <dgm:resizeHandles val="exact"/>
        </dgm:presLayoutVars>
      </dgm:prSet>
      <dgm:spPr/>
      <dgm:t>
        <a:bodyPr/>
        <a:lstStyle/>
        <a:p>
          <a:endParaRPr lang="tr-TR"/>
        </a:p>
      </dgm:t>
    </dgm:pt>
    <dgm:pt modelId="{D20ABB13-2BB3-479A-9170-3173695E8509}" type="pres">
      <dgm:prSet presAssocID="{BCD6ECED-0AA8-424B-A095-2062BD342B08}" presName="parentText" presStyleLbl="node1" presStyleIdx="0" presStyleCnt="1" custScaleY="69460" custLinFactNeighborX="-7132">
        <dgm:presLayoutVars>
          <dgm:chMax val="0"/>
          <dgm:bulletEnabled val="1"/>
        </dgm:presLayoutVars>
      </dgm:prSet>
      <dgm:spPr/>
      <dgm:t>
        <a:bodyPr/>
        <a:lstStyle/>
        <a:p>
          <a:endParaRPr lang="tr-TR"/>
        </a:p>
      </dgm:t>
    </dgm:pt>
  </dgm:ptLst>
  <dgm:cxnLst>
    <dgm:cxn modelId="{00416E67-56FA-4EA0-B5A1-12DA4AF8B1CC}" type="presOf" srcId="{BCD6ECED-0AA8-424B-A095-2062BD342B08}" destId="{D20ABB13-2BB3-479A-9170-3173695E8509}" srcOrd="0" destOrd="0" presId="urn:microsoft.com/office/officeart/2005/8/layout/vList2"/>
    <dgm:cxn modelId="{D67C44AE-6945-4833-B2CB-C933C9E98B26}" srcId="{39A96CE7-9E8D-4E21-A9C0-5D8C56B798DE}" destId="{BCD6ECED-0AA8-424B-A095-2062BD342B08}" srcOrd="0" destOrd="0" parTransId="{0606D5B3-08B5-4B37-8D09-F1B26344407F}" sibTransId="{DDB1B6E0-C9BA-4113-9746-CB8211E5AF77}"/>
    <dgm:cxn modelId="{9676D10F-4FF4-4D31-AE2D-0B7B0B565FB2}" type="presOf" srcId="{39A96CE7-9E8D-4E21-A9C0-5D8C56B798DE}" destId="{F04FF4A0-E9D2-40E1-B65C-136915937366}" srcOrd="0" destOrd="0" presId="urn:microsoft.com/office/officeart/2005/8/layout/vList2"/>
    <dgm:cxn modelId="{5F478BC3-EA98-4D05-8423-AA6CFB7422BC}" type="presParOf" srcId="{F04FF4A0-E9D2-40E1-B65C-136915937366}" destId="{D20ABB13-2BB3-479A-9170-3173695E850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A9548A-27AA-4A0A-9E48-0F875F544B9E}"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tr-TR"/>
        </a:p>
      </dgm:t>
    </dgm:pt>
    <dgm:pt modelId="{258FC9B9-7B75-4D20-9B69-4D0C396E9D0F}">
      <dgm:prSet/>
      <dgm:spPr/>
      <dgm:t>
        <a:bodyPr/>
        <a:lstStyle/>
        <a:p>
          <a:pPr rtl="0"/>
          <a:r>
            <a:rPr lang="tr-TR" dirty="0" smtClean="0"/>
            <a:t>  Strateji Geliştirme Daire Başkanlığı</a:t>
          </a:r>
          <a:endParaRPr lang="tr-TR" dirty="0"/>
        </a:p>
      </dgm:t>
    </dgm:pt>
    <dgm:pt modelId="{A4503667-B2D7-435E-8868-F8E70EA0BA1C}" type="parTrans" cxnId="{30F64E88-89C2-4ED9-B47E-780B60611259}">
      <dgm:prSet/>
      <dgm:spPr/>
      <dgm:t>
        <a:bodyPr/>
        <a:lstStyle/>
        <a:p>
          <a:endParaRPr lang="tr-TR"/>
        </a:p>
      </dgm:t>
    </dgm:pt>
    <dgm:pt modelId="{44986C9A-011D-4BA2-8B45-1FA0B5C506A9}" type="sibTrans" cxnId="{30F64E88-89C2-4ED9-B47E-780B60611259}">
      <dgm:prSet/>
      <dgm:spPr/>
      <dgm:t>
        <a:bodyPr/>
        <a:lstStyle/>
        <a:p>
          <a:endParaRPr lang="tr-TR"/>
        </a:p>
      </dgm:t>
    </dgm:pt>
    <dgm:pt modelId="{FB07A7C3-B2F7-4622-8438-8CF1E54A3202}" type="pres">
      <dgm:prSet presAssocID="{24A9548A-27AA-4A0A-9E48-0F875F544B9E}" presName="linear" presStyleCnt="0">
        <dgm:presLayoutVars>
          <dgm:animLvl val="lvl"/>
          <dgm:resizeHandles val="exact"/>
        </dgm:presLayoutVars>
      </dgm:prSet>
      <dgm:spPr/>
      <dgm:t>
        <a:bodyPr/>
        <a:lstStyle/>
        <a:p>
          <a:endParaRPr lang="tr-TR"/>
        </a:p>
      </dgm:t>
    </dgm:pt>
    <dgm:pt modelId="{DE961AA6-BA06-43A5-965D-9CF747BB7684}" type="pres">
      <dgm:prSet presAssocID="{258FC9B9-7B75-4D20-9B69-4D0C396E9D0F}" presName="parentText" presStyleLbl="node1" presStyleIdx="0" presStyleCnt="1" custLinFactNeighborX="-6757">
        <dgm:presLayoutVars>
          <dgm:chMax val="0"/>
          <dgm:bulletEnabled val="1"/>
        </dgm:presLayoutVars>
      </dgm:prSet>
      <dgm:spPr/>
      <dgm:t>
        <a:bodyPr/>
        <a:lstStyle/>
        <a:p>
          <a:endParaRPr lang="tr-TR"/>
        </a:p>
      </dgm:t>
    </dgm:pt>
  </dgm:ptLst>
  <dgm:cxnLst>
    <dgm:cxn modelId="{F92C35DD-9F6E-4D1C-A20C-CE5409BDF59C}" type="presOf" srcId="{258FC9B9-7B75-4D20-9B69-4D0C396E9D0F}" destId="{DE961AA6-BA06-43A5-965D-9CF747BB7684}" srcOrd="0" destOrd="0" presId="urn:microsoft.com/office/officeart/2005/8/layout/vList2"/>
    <dgm:cxn modelId="{30F64E88-89C2-4ED9-B47E-780B60611259}" srcId="{24A9548A-27AA-4A0A-9E48-0F875F544B9E}" destId="{258FC9B9-7B75-4D20-9B69-4D0C396E9D0F}" srcOrd="0" destOrd="0" parTransId="{A4503667-B2D7-435E-8868-F8E70EA0BA1C}" sibTransId="{44986C9A-011D-4BA2-8B45-1FA0B5C506A9}"/>
    <dgm:cxn modelId="{036707B2-1B24-4D23-97FC-7171547AB7A8}" type="presOf" srcId="{24A9548A-27AA-4A0A-9E48-0F875F544B9E}" destId="{FB07A7C3-B2F7-4622-8438-8CF1E54A3202}" srcOrd="0" destOrd="0" presId="urn:microsoft.com/office/officeart/2005/8/layout/vList2"/>
    <dgm:cxn modelId="{085177B2-BB08-4F29-836A-CD4B4E1ABAE3}" type="presParOf" srcId="{FB07A7C3-B2F7-4622-8438-8CF1E54A3202}" destId="{DE961AA6-BA06-43A5-965D-9CF747BB76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CFBDFF-7EAC-417E-BDE1-0B47B942D215}" type="doc">
      <dgm:prSet loTypeId="urn:microsoft.com/office/officeart/2005/8/layout/vList2" loCatId="list" qsTypeId="urn:microsoft.com/office/officeart/2005/8/quickstyle/3d1" qsCatId="3D" csTypeId="urn:microsoft.com/office/officeart/2005/8/colors/accent1_2" csCatId="accent1"/>
      <dgm:spPr/>
      <dgm:t>
        <a:bodyPr/>
        <a:lstStyle/>
        <a:p>
          <a:endParaRPr lang="tr-TR"/>
        </a:p>
      </dgm:t>
    </dgm:pt>
    <dgm:pt modelId="{7636ACA2-3FD6-45D9-B283-D518A998FAD3}">
      <dgm:prSet/>
      <dgm:spPr/>
      <dgm:t>
        <a:bodyPr/>
        <a:lstStyle/>
        <a:p>
          <a:pPr algn="ctr" rtl="0"/>
          <a:r>
            <a:rPr lang="tr-TR" smtClean="0"/>
            <a:t>ZAMAN ÇİZELGESİ</a:t>
          </a:r>
          <a:endParaRPr lang="tr-TR"/>
        </a:p>
      </dgm:t>
    </dgm:pt>
    <dgm:pt modelId="{08D8C275-E083-4C05-8C24-2485AF486A3B}" type="parTrans" cxnId="{5C7DB5D9-9D2D-49FA-B9F8-97C233F32806}">
      <dgm:prSet/>
      <dgm:spPr/>
      <dgm:t>
        <a:bodyPr/>
        <a:lstStyle/>
        <a:p>
          <a:endParaRPr lang="tr-TR"/>
        </a:p>
      </dgm:t>
    </dgm:pt>
    <dgm:pt modelId="{4C0BCB83-9266-4EFA-83CB-E3C1338AA65F}" type="sibTrans" cxnId="{5C7DB5D9-9D2D-49FA-B9F8-97C233F32806}">
      <dgm:prSet/>
      <dgm:spPr/>
      <dgm:t>
        <a:bodyPr/>
        <a:lstStyle/>
        <a:p>
          <a:endParaRPr lang="tr-TR"/>
        </a:p>
      </dgm:t>
    </dgm:pt>
    <dgm:pt modelId="{D1DE87F3-522F-4F7A-BF2B-769476BC8BDE}" type="pres">
      <dgm:prSet presAssocID="{F8CFBDFF-7EAC-417E-BDE1-0B47B942D215}" presName="linear" presStyleCnt="0">
        <dgm:presLayoutVars>
          <dgm:animLvl val="lvl"/>
          <dgm:resizeHandles val="exact"/>
        </dgm:presLayoutVars>
      </dgm:prSet>
      <dgm:spPr/>
      <dgm:t>
        <a:bodyPr/>
        <a:lstStyle/>
        <a:p>
          <a:endParaRPr lang="tr-TR"/>
        </a:p>
      </dgm:t>
    </dgm:pt>
    <dgm:pt modelId="{41B7501F-4091-4D12-8C47-3880B43F8315}" type="pres">
      <dgm:prSet presAssocID="{7636ACA2-3FD6-45D9-B283-D518A998FAD3}" presName="parentText" presStyleLbl="node1" presStyleIdx="0" presStyleCnt="1">
        <dgm:presLayoutVars>
          <dgm:chMax val="0"/>
          <dgm:bulletEnabled val="1"/>
        </dgm:presLayoutVars>
      </dgm:prSet>
      <dgm:spPr/>
      <dgm:t>
        <a:bodyPr/>
        <a:lstStyle/>
        <a:p>
          <a:endParaRPr lang="tr-TR"/>
        </a:p>
      </dgm:t>
    </dgm:pt>
  </dgm:ptLst>
  <dgm:cxnLst>
    <dgm:cxn modelId="{516CAE01-2A61-4FA4-A63A-7523EFC053DA}" type="presOf" srcId="{7636ACA2-3FD6-45D9-B283-D518A998FAD3}" destId="{41B7501F-4091-4D12-8C47-3880B43F8315}" srcOrd="0" destOrd="0" presId="urn:microsoft.com/office/officeart/2005/8/layout/vList2"/>
    <dgm:cxn modelId="{B3A77C85-2705-41CB-9AE0-E1A8FF1DC61A}" type="presOf" srcId="{F8CFBDFF-7EAC-417E-BDE1-0B47B942D215}" destId="{D1DE87F3-522F-4F7A-BF2B-769476BC8BDE}" srcOrd="0" destOrd="0" presId="urn:microsoft.com/office/officeart/2005/8/layout/vList2"/>
    <dgm:cxn modelId="{5C7DB5D9-9D2D-49FA-B9F8-97C233F32806}" srcId="{F8CFBDFF-7EAC-417E-BDE1-0B47B942D215}" destId="{7636ACA2-3FD6-45D9-B283-D518A998FAD3}" srcOrd="0" destOrd="0" parTransId="{08D8C275-E083-4C05-8C24-2485AF486A3B}" sibTransId="{4C0BCB83-9266-4EFA-83CB-E3C1338AA65F}"/>
    <dgm:cxn modelId="{68A09CB3-0164-44CD-BCAC-046DD39C8F5C}" type="presParOf" srcId="{D1DE87F3-522F-4F7A-BF2B-769476BC8BDE}" destId="{41B7501F-4091-4D12-8C47-3880B43F831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36AF4C-E281-4F90-91B8-CA05B23BA9C3}" type="doc">
      <dgm:prSet loTypeId="urn:microsoft.com/office/officeart/2005/8/layout/vList2" loCatId="list" qsTypeId="urn:microsoft.com/office/officeart/2005/8/quickstyle/3d1" qsCatId="3D" csTypeId="urn:microsoft.com/office/officeart/2005/8/colors/accent1_2" csCatId="accent1"/>
      <dgm:spPr/>
      <dgm:t>
        <a:bodyPr/>
        <a:lstStyle/>
        <a:p>
          <a:endParaRPr lang="tr-TR"/>
        </a:p>
      </dgm:t>
    </dgm:pt>
    <dgm:pt modelId="{311D90B0-1595-4C68-8900-21D3D7E32CFC}">
      <dgm:prSet custT="1"/>
      <dgm:spPr/>
      <dgm:t>
        <a:bodyPr/>
        <a:lstStyle/>
        <a:p>
          <a:pPr algn="ctr" rtl="0"/>
          <a:r>
            <a:rPr lang="tr-TR" sz="3200" dirty="0" smtClean="0"/>
            <a:t>ZAMAN ÇİZELGESİ</a:t>
          </a:r>
          <a:endParaRPr lang="tr-TR" sz="3200" dirty="0"/>
        </a:p>
      </dgm:t>
    </dgm:pt>
    <dgm:pt modelId="{907EE85C-BB0B-4E5B-8A89-7CA6ABDBAC00}" type="parTrans" cxnId="{E1EB2D0E-A2A5-4A8A-8602-A6CB1D17779F}">
      <dgm:prSet/>
      <dgm:spPr/>
      <dgm:t>
        <a:bodyPr/>
        <a:lstStyle/>
        <a:p>
          <a:endParaRPr lang="tr-TR"/>
        </a:p>
      </dgm:t>
    </dgm:pt>
    <dgm:pt modelId="{F63133B0-AB27-45BC-8ABE-D7A7926220E0}" type="sibTrans" cxnId="{E1EB2D0E-A2A5-4A8A-8602-A6CB1D17779F}">
      <dgm:prSet/>
      <dgm:spPr/>
      <dgm:t>
        <a:bodyPr/>
        <a:lstStyle/>
        <a:p>
          <a:endParaRPr lang="tr-TR"/>
        </a:p>
      </dgm:t>
    </dgm:pt>
    <dgm:pt modelId="{AF8E9A1F-A8A7-4143-B587-30AA50E20D7E}" type="pres">
      <dgm:prSet presAssocID="{2A36AF4C-E281-4F90-91B8-CA05B23BA9C3}" presName="linear" presStyleCnt="0">
        <dgm:presLayoutVars>
          <dgm:animLvl val="lvl"/>
          <dgm:resizeHandles val="exact"/>
        </dgm:presLayoutVars>
      </dgm:prSet>
      <dgm:spPr/>
      <dgm:t>
        <a:bodyPr/>
        <a:lstStyle/>
        <a:p>
          <a:endParaRPr lang="tr-TR"/>
        </a:p>
      </dgm:t>
    </dgm:pt>
    <dgm:pt modelId="{9E2E588E-699B-43D1-9D13-1FD72551FA98}" type="pres">
      <dgm:prSet presAssocID="{311D90B0-1595-4C68-8900-21D3D7E32CFC}" presName="parentText" presStyleLbl="node1" presStyleIdx="0" presStyleCnt="1">
        <dgm:presLayoutVars>
          <dgm:chMax val="0"/>
          <dgm:bulletEnabled val="1"/>
        </dgm:presLayoutVars>
      </dgm:prSet>
      <dgm:spPr/>
      <dgm:t>
        <a:bodyPr/>
        <a:lstStyle/>
        <a:p>
          <a:endParaRPr lang="tr-TR"/>
        </a:p>
      </dgm:t>
    </dgm:pt>
  </dgm:ptLst>
  <dgm:cxnLst>
    <dgm:cxn modelId="{E1EB2D0E-A2A5-4A8A-8602-A6CB1D17779F}" srcId="{2A36AF4C-E281-4F90-91B8-CA05B23BA9C3}" destId="{311D90B0-1595-4C68-8900-21D3D7E32CFC}" srcOrd="0" destOrd="0" parTransId="{907EE85C-BB0B-4E5B-8A89-7CA6ABDBAC00}" sibTransId="{F63133B0-AB27-45BC-8ABE-D7A7926220E0}"/>
    <dgm:cxn modelId="{0EC27960-FE52-4F63-A465-C1FAEE9B4AF8}" type="presOf" srcId="{2A36AF4C-E281-4F90-91B8-CA05B23BA9C3}" destId="{AF8E9A1F-A8A7-4143-B587-30AA50E20D7E}" srcOrd="0" destOrd="0" presId="urn:microsoft.com/office/officeart/2005/8/layout/vList2"/>
    <dgm:cxn modelId="{F6AB06A4-49AE-4850-8882-2F9603E32B53}" type="presOf" srcId="{311D90B0-1595-4C68-8900-21D3D7E32CFC}" destId="{9E2E588E-699B-43D1-9D13-1FD72551FA98}" srcOrd="0" destOrd="0" presId="urn:microsoft.com/office/officeart/2005/8/layout/vList2"/>
    <dgm:cxn modelId="{40168FF7-B16F-4A9D-B775-56CF93F14BA1}" type="presParOf" srcId="{AF8E9A1F-A8A7-4143-B587-30AA50E20D7E}" destId="{9E2E588E-699B-43D1-9D13-1FD72551FA9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B51358-044D-408B-958B-A3A6C2CD9FA2}"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tr-TR"/>
        </a:p>
      </dgm:t>
    </dgm:pt>
    <dgm:pt modelId="{2EBA2646-C7E4-45CF-9DB7-2EA48599E729}">
      <dgm:prSet/>
      <dgm:spPr/>
      <dgm:t>
        <a:bodyPr/>
        <a:lstStyle/>
        <a:p>
          <a:pPr rtl="0"/>
          <a:r>
            <a:rPr lang="tr-TR" smtClean="0"/>
            <a:t>UYGULANMAKTA OLAN STRATEJİK PLANIN DEĞERLENDİRİLMESİ</a:t>
          </a:r>
          <a:endParaRPr lang="tr-TR"/>
        </a:p>
      </dgm:t>
    </dgm:pt>
    <dgm:pt modelId="{50486825-5FC1-4F65-AA12-11A5154BFEBD}" type="parTrans" cxnId="{367065B3-E595-4A33-B3EE-F60899B47235}">
      <dgm:prSet/>
      <dgm:spPr/>
      <dgm:t>
        <a:bodyPr/>
        <a:lstStyle/>
        <a:p>
          <a:endParaRPr lang="tr-TR"/>
        </a:p>
      </dgm:t>
    </dgm:pt>
    <dgm:pt modelId="{9D0702AD-A507-4E38-B194-BD115B547F08}" type="sibTrans" cxnId="{367065B3-E595-4A33-B3EE-F60899B47235}">
      <dgm:prSet/>
      <dgm:spPr/>
      <dgm:t>
        <a:bodyPr/>
        <a:lstStyle/>
        <a:p>
          <a:endParaRPr lang="tr-TR"/>
        </a:p>
      </dgm:t>
    </dgm:pt>
    <dgm:pt modelId="{6FD2C637-0636-4734-A328-1BDE51237A3D}" type="pres">
      <dgm:prSet presAssocID="{BAB51358-044D-408B-958B-A3A6C2CD9FA2}" presName="linear" presStyleCnt="0">
        <dgm:presLayoutVars>
          <dgm:animLvl val="lvl"/>
          <dgm:resizeHandles val="exact"/>
        </dgm:presLayoutVars>
      </dgm:prSet>
      <dgm:spPr/>
      <dgm:t>
        <a:bodyPr/>
        <a:lstStyle/>
        <a:p>
          <a:endParaRPr lang="tr-TR"/>
        </a:p>
      </dgm:t>
    </dgm:pt>
    <dgm:pt modelId="{7AA84E99-E26A-45AC-AE5C-BAA2D071BA87}" type="pres">
      <dgm:prSet presAssocID="{2EBA2646-C7E4-45CF-9DB7-2EA48599E729}" presName="parentText" presStyleLbl="node1" presStyleIdx="0" presStyleCnt="1" custScaleY="69116" custLinFactNeighborY="-4102">
        <dgm:presLayoutVars>
          <dgm:chMax val="0"/>
          <dgm:bulletEnabled val="1"/>
        </dgm:presLayoutVars>
      </dgm:prSet>
      <dgm:spPr/>
      <dgm:t>
        <a:bodyPr/>
        <a:lstStyle/>
        <a:p>
          <a:endParaRPr lang="tr-TR"/>
        </a:p>
      </dgm:t>
    </dgm:pt>
  </dgm:ptLst>
  <dgm:cxnLst>
    <dgm:cxn modelId="{367065B3-E595-4A33-B3EE-F60899B47235}" srcId="{BAB51358-044D-408B-958B-A3A6C2CD9FA2}" destId="{2EBA2646-C7E4-45CF-9DB7-2EA48599E729}" srcOrd="0" destOrd="0" parTransId="{50486825-5FC1-4F65-AA12-11A5154BFEBD}" sibTransId="{9D0702AD-A507-4E38-B194-BD115B547F08}"/>
    <dgm:cxn modelId="{1E39B780-4D61-48A6-B162-E4292F95EB5F}" type="presOf" srcId="{BAB51358-044D-408B-958B-A3A6C2CD9FA2}" destId="{6FD2C637-0636-4734-A328-1BDE51237A3D}" srcOrd="0" destOrd="0" presId="urn:microsoft.com/office/officeart/2005/8/layout/vList2"/>
    <dgm:cxn modelId="{1C1BCD4A-8386-49C5-B2EF-FF5D1E9C6151}" type="presOf" srcId="{2EBA2646-C7E4-45CF-9DB7-2EA48599E729}" destId="{7AA84E99-E26A-45AC-AE5C-BAA2D071BA87}" srcOrd="0" destOrd="0" presId="urn:microsoft.com/office/officeart/2005/8/layout/vList2"/>
    <dgm:cxn modelId="{526CFBFF-1647-48A8-8536-0C2DF23CFF30}" type="presParOf" srcId="{6FD2C637-0636-4734-A328-1BDE51237A3D}" destId="{7AA84E99-E26A-45AC-AE5C-BAA2D071BA8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D42FB0-4A0F-427A-9AEE-679BC785C445}" type="doc">
      <dgm:prSet loTypeId="urn:microsoft.com/office/officeart/2005/8/layout/vList2" loCatId="list" qsTypeId="urn:microsoft.com/office/officeart/2005/8/quickstyle/3d1" qsCatId="3D" csTypeId="urn:microsoft.com/office/officeart/2005/8/colors/accent1_2" csCatId="accent1"/>
      <dgm:spPr/>
      <dgm:t>
        <a:bodyPr/>
        <a:lstStyle/>
        <a:p>
          <a:endParaRPr lang="tr-TR"/>
        </a:p>
      </dgm:t>
    </dgm:pt>
    <dgm:pt modelId="{7D13ED34-B742-49AE-A141-BCA406B984A3}">
      <dgm:prSet/>
      <dgm:spPr/>
      <dgm:t>
        <a:bodyPr/>
        <a:lstStyle/>
        <a:p>
          <a:pPr algn="ctr" rtl="0"/>
          <a:r>
            <a:rPr lang="tr-TR" smtClean="0"/>
            <a:t>MEVZUAT ANALİZİ</a:t>
          </a:r>
          <a:endParaRPr lang="tr-TR"/>
        </a:p>
      </dgm:t>
    </dgm:pt>
    <dgm:pt modelId="{FAA74C6B-8871-400A-806F-23A390278D10}" type="parTrans" cxnId="{383CE500-AD5E-4E9F-AD40-4BFD9CD479BD}">
      <dgm:prSet/>
      <dgm:spPr/>
      <dgm:t>
        <a:bodyPr/>
        <a:lstStyle/>
        <a:p>
          <a:endParaRPr lang="tr-TR"/>
        </a:p>
      </dgm:t>
    </dgm:pt>
    <dgm:pt modelId="{A24A1F8A-7481-4B11-8BE8-648B6715C3E5}" type="sibTrans" cxnId="{383CE500-AD5E-4E9F-AD40-4BFD9CD479BD}">
      <dgm:prSet/>
      <dgm:spPr/>
      <dgm:t>
        <a:bodyPr/>
        <a:lstStyle/>
        <a:p>
          <a:endParaRPr lang="tr-TR"/>
        </a:p>
      </dgm:t>
    </dgm:pt>
    <dgm:pt modelId="{8A4B3150-73A8-4568-9A64-585BD17A5F07}" type="pres">
      <dgm:prSet presAssocID="{49D42FB0-4A0F-427A-9AEE-679BC785C445}" presName="linear" presStyleCnt="0">
        <dgm:presLayoutVars>
          <dgm:animLvl val="lvl"/>
          <dgm:resizeHandles val="exact"/>
        </dgm:presLayoutVars>
      </dgm:prSet>
      <dgm:spPr/>
      <dgm:t>
        <a:bodyPr/>
        <a:lstStyle/>
        <a:p>
          <a:endParaRPr lang="tr-TR"/>
        </a:p>
      </dgm:t>
    </dgm:pt>
    <dgm:pt modelId="{F76D9303-56ED-4F54-BFF3-E7EAAA8BB38D}" type="pres">
      <dgm:prSet presAssocID="{7D13ED34-B742-49AE-A141-BCA406B984A3}" presName="parentText" presStyleLbl="node1" presStyleIdx="0" presStyleCnt="1" custLinFactNeighborX="483" custLinFactNeighborY="1500">
        <dgm:presLayoutVars>
          <dgm:chMax val="0"/>
          <dgm:bulletEnabled val="1"/>
        </dgm:presLayoutVars>
      </dgm:prSet>
      <dgm:spPr/>
      <dgm:t>
        <a:bodyPr/>
        <a:lstStyle/>
        <a:p>
          <a:endParaRPr lang="tr-TR"/>
        </a:p>
      </dgm:t>
    </dgm:pt>
  </dgm:ptLst>
  <dgm:cxnLst>
    <dgm:cxn modelId="{383CE500-AD5E-4E9F-AD40-4BFD9CD479BD}" srcId="{49D42FB0-4A0F-427A-9AEE-679BC785C445}" destId="{7D13ED34-B742-49AE-A141-BCA406B984A3}" srcOrd="0" destOrd="0" parTransId="{FAA74C6B-8871-400A-806F-23A390278D10}" sibTransId="{A24A1F8A-7481-4B11-8BE8-648B6715C3E5}"/>
    <dgm:cxn modelId="{B7932263-F94A-4163-86D7-D47FF54513F7}" type="presOf" srcId="{7D13ED34-B742-49AE-A141-BCA406B984A3}" destId="{F76D9303-56ED-4F54-BFF3-E7EAAA8BB38D}" srcOrd="0" destOrd="0" presId="urn:microsoft.com/office/officeart/2005/8/layout/vList2"/>
    <dgm:cxn modelId="{D1C9AD89-B002-4581-AE70-7D5641EFB1C2}" type="presOf" srcId="{49D42FB0-4A0F-427A-9AEE-679BC785C445}" destId="{8A4B3150-73A8-4568-9A64-585BD17A5F07}" srcOrd="0" destOrd="0" presId="urn:microsoft.com/office/officeart/2005/8/layout/vList2"/>
    <dgm:cxn modelId="{6EA02C31-3BE4-4B34-8846-DF190D1D841A}" type="presParOf" srcId="{8A4B3150-73A8-4568-9A64-585BD17A5F07}" destId="{F76D9303-56ED-4F54-BFF3-E7EAAA8BB38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88BA27F-EABF-4752-953B-F31FA661A271}" type="doc">
      <dgm:prSet loTypeId="urn:microsoft.com/office/officeart/2005/8/layout/vList2" loCatId="list" qsTypeId="urn:microsoft.com/office/officeart/2005/8/quickstyle/3d1" qsCatId="3D" csTypeId="urn:microsoft.com/office/officeart/2005/8/colors/accent1_2" csCatId="accent1"/>
      <dgm:spPr/>
      <dgm:t>
        <a:bodyPr/>
        <a:lstStyle/>
        <a:p>
          <a:endParaRPr lang="tr-TR"/>
        </a:p>
      </dgm:t>
    </dgm:pt>
    <dgm:pt modelId="{E901F55D-9280-4C59-BC7D-75EA195C863E}">
      <dgm:prSet/>
      <dgm:spPr/>
      <dgm:t>
        <a:bodyPr/>
        <a:lstStyle/>
        <a:p>
          <a:pPr algn="ctr" rtl="0"/>
          <a:r>
            <a:rPr lang="tr-TR" smtClean="0"/>
            <a:t>ÜST POLİTİKA BELGELERİ ANALİZİ</a:t>
          </a:r>
          <a:endParaRPr lang="tr-TR"/>
        </a:p>
      </dgm:t>
    </dgm:pt>
    <dgm:pt modelId="{4444B784-80F8-4D27-A59B-E902C3D62711}" type="parTrans" cxnId="{C59E7DA3-A315-429D-9774-DA2871306A08}">
      <dgm:prSet/>
      <dgm:spPr/>
      <dgm:t>
        <a:bodyPr/>
        <a:lstStyle/>
        <a:p>
          <a:endParaRPr lang="tr-TR"/>
        </a:p>
      </dgm:t>
    </dgm:pt>
    <dgm:pt modelId="{2798D8FF-143A-45EE-A363-5585044ACE74}" type="sibTrans" cxnId="{C59E7DA3-A315-429D-9774-DA2871306A08}">
      <dgm:prSet/>
      <dgm:spPr/>
      <dgm:t>
        <a:bodyPr/>
        <a:lstStyle/>
        <a:p>
          <a:endParaRPr lang="tr-TR"/>
        </a:p>
      </dgm:t>
    </dgm:pt>
    <dgm:pt modelId="{D4871F39-5DDB-4863-8E7A-232F6AD88364}" type="pres">
      <dgm:prSet presAssocID="{D88BA27F-EABF-4752-953B-F31FA661A271}" presName="linear" presStyleCnt="0">
        <dgm:presLayoutVars>
          <dgm:animLvl val="lvl"/>
          <dgm:resizeHandles val="exact"/>
        </dgm:presLayoutVars>
      </dgm:prSet>
      <dgm:spPr/>
      <dgm:t>
        <a:bodyPr/>
        <a:lstStyle/>
        <a:p>
          <a:endParaRPr lang="tr-TR"/>
        </a:p>
      </dgm:t>
    </dgm:pt>
    <dgm:pt modelId="{58261661-B20B-4429-9A09-DD397717BC5C}" type="pres">
      <dgm:prSet presAssocID="{E901F55D-9280-4C59-BC7D-75EA195C863E}" presName="parentText" presStyleLbl="node1" presStyleIdx="0" presStyleCnt="1">
        <dgm:presLayoutVars>
          <dgm:chMax val="0"/>
          <dgm:bulletEnabled val="1"/>
        </dgm:presLayoutVars>
      </dgm:prSet>
      <dgm:spPr/>
      <dgm:t>
        <a:bodyPr/>
        <a:lstStyle/>
        <a:p>
          <a:endParaRPr lang="tr-TR"/>
        </a:p>
      </dgm:t>
    </dgm:pt>
  </dgm:ptLst>
  <dgm:cxnLst>
    <dgm:cxn modelId="{C59E7DA3-A315-429D-9774-DA2871306A08}" srcId="{D88BA27F-EABF-4752-953B-F31FA661A271}" destId="{E901F55D-9280-4C59-BC7D-75EA195C863E}" srcOrd="0" destOrd="0" parTransId="{4444B784-80F8-4D27-A59B-E902C3D62711}" sibTransId="{2798D8FF-143A-45EE-A363-5585044ACE74}"/>
    <dgm:cxn modelId="{7C690875-5CBC-45DC-8FF4-AE3624C16AB3}" type="presOf" srcId="{E901F55D-9280-4C59-BC7D-75EA195C863E}" destId="{58261661-B20B-4429-9A09-DD397717BC5C}" srcOrd="0" destOrd="0" presId="urn:microsoft.com/office/officeart/2005/8/layout/vList2"/>
    <dgm:cxn modelId="{B852F77E-6164-4672-BB1B-59F6FAEB8282}" type="presOf" srcId="{D88BA27F-EABF-4752-953B-F31FA661A271}" destId="{D4871F39-5DDB-4863-8E7A-232F6AD88364}" srcOrd="0" destOrd="0" presId="urn:microsoft.com/office/officeart/2005/8/layout/vList2"/>
    <dgm:cxn modelId="{B5E3127A-09B2-4A97-AB44-5DC95030DD46}" type="presParOf" srcId="{D4871F39-5DDB-4863-8E7A-232F6AD88364}" destId="{58261661-B20B-4429-9A09-DD397717BC5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37AD994-9E79-47DC-B3F6-1B747ED923DD}"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tr-TR"/>
        </a:p>
      </dgm:t>
    </dgm:pt>
    <dgm:pt modelId="{32EA9046-F9FC-46D7-9F8F-43DD03BE229E}">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tr-TR" dirty="0" smtClean="0"/>
            <a:t>PROGRAM – ALT PROGRAM ANALİZİ</a:t>
          </a:r>
          <a:endParaRPr lang="tr-TR" dirty="0"/>
        </a:p>
      </dgm:t>
    </dgm:pt>
    <dgm:pt modelId="{FEB6AE07-BCC3-4C04-A01C-1CE29292154C}" type="parTrans" cxnId="{F45A62B0-3941-4AD4-AF94-2BC40C4D69CD}">
      <dgm:prSet/>
      <dgm:spPr/>
      <dgm:t>
        <a:bodyPr/>
        <a:lstStyle/>
        <a:p>
          <a:endParaRPr lang="tr-TR"/>
        </a:p>
      </dgm:t>
    </dgm:pt>
    <dgm:pt modelId="{504B6E9D-090A-4EFA-9A48-AB9B44D19945}" type="sibTrans" cxnId="{F45A62B0-3941-4AD4-AF94-2BC40C4D69CD}">
      <dgm:prSet/>
      <dgm:spPr/>
      <dgm:t>
        <a:bodyPr/>
        <a:lstStyle/>
        <a:p>
          <a:endParaRPr lang="tr-TR"/>
        </a:p>
      </dgm:t>
    </dgm:pt>
    <dgm:pt modelId="{B50AB9A2-9340-4668-8D85-C5469D1D0930}" type="pres">
      <dgm:prSet presAssocID="{437AD994-9E79-47DC-B3F6-1B747ED923DD}" presName="linear" presStyleCnt="0">
        <dgm:presLayoutVars>
          <dgm:animLvl val="lvl"/>
          <dgm:resizeHandles val="exact"/>
        </dgm:presLayoutVars>
      </dgm:prSet>
      <dgm:spPr/>
      <dgm:t>
        <a:bodyPr/>
        <a:lstStyle/>
        <a:p>
          <a:endParaRPr lang="tr-TR"/>
        </a:p>
      </dgm:t>
    </dgm:pt>
    <dgm:pt modelId="{DF63DB96-BD52-4124-9BA7-8EA50373163E}" type="pres">
      <dgm:prSet presAssocID="{32EA9046-F9FC-46D7-9F8F-43DD03BE229E}" presName="parentText" presStyleLbl="node1" presStyleIdx="0" presStyleCnt="1" custLinFactNeighborX="-9135" custLinFactNeighborY="875">
        <dgm:presLayoutVars>
          <dgm:chMax val="0"/>
          <dgm:bulletEnabled val="1"/>
        </dgm:presLayoutVars>
      </dgm:prSet>
      <dgm:spPr/>
      <dgm:t>
        <a:bodyPr/>
        <a:lstStyle/>
        <a:p>
          <a:endParaRPr lang="tr-TR"/>
        </a:p>
      </dgm:t>
    </dgm:pt>
  </dgm:ptLst>
  <dgm:cxnLst>
    <dgm:cxn modelId="{F45A62B0-3941-4AD4-AF94-2BC40C4D69CD}" srcId="{437AD994-9E79-47DC-B3F6-1B747ED923DD}" destId="{32EA9046-F9FC-46D7-9F8F-43DD03BE229E}" srcOrd="0" destOrd="0" parTransId="{FEB6AE07-BCC3-4C04-A01C-1CE29292154C}" sibTransId="{504B6E9D-090A-4EFA-9A48-AB9B44D19945}"/>
    <dgm:cxn modelId="{35E155C6-51F0-4CF8-8BB5-86343A7079CB}" type="presOf" srcId="{32EA9046-F9FC-46D7-9F8F-43DD03BE229E}" destId="{DF63DB96-BD52-4124-9BA7-8EA50373163E}" srcOrd="0" destOrd="0" presId="urn:microsoft.com/office/officeart/2005/8/layout/vList2"/>
    <dgm:cxn modelId="{6110B18E-38D5-474C-B8A9-CBABBFDA6F8D}" type="presOf" srcId="{437AD994-9E79-47DC-B3F6-1B747ED923DD}" destId="{B50AB9A2-9340-4668-8D85-C5469D1D0930}" srcOrd="0" destOrd="0" presId="urn:microsoft.com/office/officeart/2005/8/layout/vList2"/>
    <dgm:cxn modelId="{9D72E327-D174-4A57-90C2-555F0EB0B78B}" type="presParOf" srcId="{B50AB9A2-9340-4668-8D85-C5469D1D0930}" destId="{DF63DB96-BD52-4124-9BA7-8EA50373163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CC6FB38-1119-4289-9828-DFF46BCF27C8}" type="doc">
      <dgm:prSet loTypeId="urn:microsoft.com/office/officeart/2005/8/layout/vList2" loCatId="list" qsTypeId="urn:microsoft.com/office/officeart/2005/8/quickstyle/3d1" qsCatId="3D" csTypeId="urn:microsoft.com/office/officeart/2005/8/colors/accent1_2" csCatId="accent1"/>
      <dgm:spPr/>
      <dgm:t>
        <a:bodyPr/>
        <a:lstStyle/>
        <a:p>
          <a:endParaRPr lang="tr-TR"/>
        </a:p>
      </dgm:t>
    </dgm:pt>
    <dgm:pt modelId="{3852A05F-8675-4604-A575-2D3C57F9CD3C}">
      <dgm:prSet custT="1"/>
      <dgm:spPr/>
      <dgm:t>
        <a:bodyPr anchor="t" anchorCtr="0"/>
        <a:lstStyle/>
        <a:p>
          <a:pPr rtl="0"/>
          <a:r>
            <a:rPr lang="tr-TR" sz="3200" dirty="0" smtClean="0"/>
            <a:t>FAALİYET ALANLARI İLE ÜRÜN VE HİZMETLERİN BELİRLENMESİ</a:t>
          </a:r>
          <a:r>
            <a:rPr lang="tr-TR" sz="3200" b="1" dirty="0" smtClean="0"/>
            <a:t/>
          </a:r>
          <a:br>
            <a:rPr lang="tr-TR" sz="3200" b="1" dirty="0" smtClean="0"/>
          </a:br>
          <a:endParaRPr lang="tr-TR" sz="3200" dirty="0"/>
        </a:p>
      </dgm:t>
    </dgm:pt>
    <dgm:pt modelId="{20B1ED3B-C454-477A-AE38-0A13A67336E0}" type="parTrans" cxnId="{9DC44999-5F13-445E-9166-00359B8E84DE}">
      <dgm:prSet/>
      <dgm:spPr/>
      <dgm:t>
        <a:bodyPr/>
        <a:lstStyle/>
        <a:p>
          <a:endParaRPr lang="tr-TR"/>
        </a:p>
      </dgm:t>
    </dgm:pt>
    <dgm:pt modelId="{B5DFA919-3D49-43C1-8B07-B2511DD091D4}" type="sibTrans" cxnId="{9DC44999-5F13-445E-9166-00359B8E84DE}">
      <dgm:prSet/>
      <dgm:spPr/>
      <dgm:t>
        <a:bodyPr/>
        <a:lstStyle/>
        <a:p>
          <a:endParaRPr lang="tr-TR"/>
        </a:p>
      </dgm:t>
    </dgm:pt>
    <dgm:pt modelId="{AFDDE8F7-8001-4AB1-9506-79296F51A19F}" type="pres">
      <dgm:prSet presAssocID="{3CC6FB38-1119-4289-9828-DFF46BCF27C8}" presName="linear" presStyleCnt="0">
        <dgm:presLayoutVars>
          <dgm:animLvl val="lvl"/>
          <dgm:resizeHandles val="exact"/>
        </dgm:presLayoutVars>
      </dgm:prSet>
      <dgm:spPr/>
      <dgm:t>
        <a:bodyPr/>
        <a:lstStyle/>
        <a:p>
          <a:endParaRPr lang="tr-TR"/>
        </a:p>
      </dgm:t>
    </dgm:pt>
    <dgm:pt modelId="{C074FEC3-C111-4150-B8F4-FC2DC1135CE2}" type="pres">
      <dgm:prSet presAssocID="{3852A05F-8675-4604-A575-2D3C57F9CD3C}" presName="parentText" presStyleLbl="node1" presStyleIdx="0" presStyleCnt="1">
        <dgm:presLayoutVars>
          <dgm:chMax val="0"/>
          <dgm:bulletEnabled val="1"/>
        </dgm:presLayoutVars>
      </dgm:prSet>
      <dgm:spPr/>
      <dgm:t>
        <a:bodyPr/>
        <a:lstStyle/>
        <a:p>
          <a:endParaRPr lang="tr-TR"/>
        </a:p>
      </dgm:t>
    </dgm:pt>
  </dgm:ptLst>
  <dgm:cxnLst>
    <dgm:cxn modelId="{9DC44999-5F13-445E-9166-00359B8E84DE}" srcId="{3CC6FB38-1119-4289-9828-DFF46BCF27C8}" destId="{3852A05F-8675-4604-A575-2D3C57F9CD3C}" srcOrd="0" destOrd="0" parTransId="{20B1ED3B-C454-477A-AE38-0A13A67336E0}" sibTransId="{B5DFA919-3D49-43C1-8B07-B2511DD091D4}"/>
    <dgm:cxn modelId="{2D8EAFFC-6A40-47B9-8253-357DA9B92025}" type="presOf" srcId="{3852A05F-8675-4604-A575-2D3C57F9CD3C}" destId="{C074FEC3-C111-4150-B8F4-FC2DC1135CE2}" srcOrd="0" destOrd="0" presId="urn:microsoft.com/office/officeart/2005/8/layout/vList2"/>
    <dgm:cxn modelId="{2CBA65C5-A78C-40EF-B372-989B327BB805}" type="presOf" srcId="{3CC6FB38-1119-4289-9828-DFF46BCF27C8}" destId="{AFDDE8F7-8001-4AB1-9506-79296F51A19F}" srcOrd="0" destOrd="0" presId="urn:microsoft.com/office/officeart/2005/8/layout/vList2"/>
    <dgm:cxn modelId="{562CB5DF-7EB9-4B3D-B565-E47F925EDDE7}" type="presParOf" srcId="{AFDDE8F7-8001-4AB1-9506-79296F51A19F}" destId="{C074FEC3-C111-4150-B8F4-FC2DC1135CE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252352-14B5-4E52-81BC-0906809E53D1}">
      <dsp:nvSpPr>
        <dsp:cNvPr id="0" name=""/>
        <dsp:cNvSpPr/>
      </dsp:nvSpPr>
      <dsp:spPr>
        <a:xfrm>
          <a:off x="0" y="3346"/>
          <a:ext cx="8911687" cy="863460"/>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tr-TR" sz="3600" kern="1200" dirty="0" smtClean="0"/>
            <a:t>Stratejik Planlama Ekibi</a:t>
          </a:r>
          <a:endParaRPr lang="tr-TR" sz="3600" kern="1200" dirty="0"/>
        </a:p>
      </dsp:txBody>
      <dsp:txXfrm>
        <a:off x="42151" y="45497"/>
        <a:ext cx="8827385" cy="77915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4A92C7-2AAD-49C8-A7B7-690DDF47B5CA}">
      <dsp:nvSpPr>
        <dsp:cNvPr id="0" name=""/>
        <dsp:cNvSpPr/>
      </dsp:nvSpPr>
      <dsp:spPr>
        <a:xfrm>
          <a:off x="0" y="63484"/>
          <a:ext cx="8911687" cy="776636"/>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tr-TR" sz="3200" kern="1200" dirty="0" smtClean="0"/>
            <a:t>PAYDAŞ ANALİZİ</a:t>
          </a:r>
          <a:endParaRPr lang="tr-TR" sz="3200" kern="1200" dirty="0"/>
        </a:p>
      </dsp:txBody>
      <dsp:txXfrm>
        <a:off x="37912" y="101396"/>
        <a:ext cx="8835863" cy="70081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791A7-268F-488C-BB5D-77A97956172D}">
      <dsp:nvSpPr>
        <dsp:cNvPr id="0" name=""/>
        <dsp:cNvSpPr/>
      </dsp:nvSpPr>
      <dsp:spPr>
        <a:xfrm>
          <a:off x="0" y="3129"/>
          <a:ext cx="8911687" cy="730080"/>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tr-TR" sz="2800" b="0" kern="1200" dirty="0" smtClean="0"/>
            <a:t>I. Paydaşların Tespiti</a:t>
          </a:r>
          <a:endParaRPr lang="tr-TR" sz="2800" b="0" kern="1200" dirty="0"/>
        </a:p>
      </dsp:txBody>
      <dsp:txXfrm>
        <a:off x="35640" y="38769"/>
        <a:ext cx="8840407" cy="6588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83595A-F30D-4CDB-8148-0C821486DA83}">
      <dsp:nvSpPr>
        <dsp:cNvPr id="0" name=""/>
        <dsp:cNvSpPr/>
      </dsp:nvSpPr>
      <dsp:spPr>
        <a:xfrm>
          <a:off x="0" y="53"/>
          <a:ext cx="8911687" cy="669322"/>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b="0" kern="1200" dirty="0" smtClean="0"/>
            <a:t>II. Paydaşların Önceliklendirilmesi</a:t>
          </a:r>
          <a:endParaRPr lang="tr-TR" sz="2800" b="0" kern="1200" dirty="0"/>
        </a:p>
      </dsp:txBody>
      <dsp:txXfrm>
        <a:off x="32674" y="32727"/>
        <a:ext cx="8846339" cy="60397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8B276-B539-41A0-A019-D548581B09D3}">
      <dsp:nvSpPr>
        <dsp:cNvPr id="0" name=""/>
        <dsp:cNvSpPr/>
      </dsp:nvSpPr>
      <dsp:spPr>
        <a:xfrm>
          <a:off x="0" y="4501"/>
          <a:ext cx="8911687" cy="671580"/>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kern="1200" dirty="0" smtClean="0"/>
            <a:t>III. Paydaşların Değerlendirilmesi</a:t>
          </a:r>
          <a:endParaRPr lang="tr-TR" sz="2800" kern="1200" dirty="0"/>
        </a:p>
      </dsp:txBody>
      <dsp:txXfrm>
        <a:off x="32784" y="37285"/>
        <a:ext cx="8846119" cy="60601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A4DCD-0E6F-4669-8A40-68882F75D731}">
      <dsp:nvSpPr>
        <dsp:cNvPr id="0" name=""/>
        <dsp:cNvSpPr/>
      </dsp:nvSpPr>
      <dsp:spPr>
        <a:xfrm>
          <a:off x="0" y="3331"/>
          <a:ext cx="9316577" cy="673920"/>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b="0" kern="1200" dirty="0" smtClean="0"/>
            <a:t>IV. Paydaş Görüşlerinin Alınması ve Değerlendirilmesi</a:t>
          </a:r>
          <a:endParaRPr lang="tr-TR" sz="2800" b="0" kern="1200" dirty="0"/>
        </a:p>
      </dsp:txBody>
      <dsp:txXfrm>
        <a:off x="32898" y="36229"/>
        <a:ext cx="9250781" cy="60812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2E290-0A59-43C4-8D30-C0E21AE02A5F}">
      <dsp:nvSpPr>
        <dsp:cNvPr id="0" name=""/>
        <dsp:cNvSpPr/>
      </dsp:nvSpPr>
      <dsp:spPr>
        <a:xfrm>
          <a:off x="0" y="220"/>
          <a:ext cx="8911687" cy="780502"/>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tr-TR" sz="3200" kern="1200" dirty="0" smtClean="0"/>
            <a:t>KURULUŞ İÇİ ANALİZ</a:t>
          </a:r>
          <a:endParaRPr lang="tr-TR" sz="3200" kern="1200" dirty="0"/>
        </a:p>
      </dsp:txBody>
      <dsp:txXfrm>
        <a:off x="38101" y="38321"/>
        <a:ext cx="8835485" cy="7043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5CDEA9-0083-4B32-BB3E-6E7E406F1CA5}">
      <dsp:nvSpPr>
        <dsp:cNvPr id="0" name=""/>
        <dsp:cNvSpPr/>
      </dsp:nvSpPr>
      <dsp:spPr>
        <a:xfrm>
          <a:off x="0" y="0"/>
          <a:ext cx="8911687" cy="767520"/>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tr-TR" sz="3200" kern="1200" dirty="0" smtClean="0"/>
            <a:t>AKADEMİK FAALİYETLER ANALİZİ</a:t>
          </a:r>
          <a:endParaRPr lang="tr-TR" sz="3200" kern="1200" dirty="0"/>
        </a:p>
      </dsp:txBody>
      <dsp:txXfrm>
        <a:off x="37467" y="37467"/>
        <a:ext cx="8836753" cy="69258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EDB8DA-FE56-43D3-B6D9-80F703E34A99}">
      <dsp:nvSpPr>
        <dsp:cNvPr id="0" name=""/>
        <dsp:cNvSpPr/>
      </dsp:nvSpPr>
      <dsp:spPr>
        <a:xfrm>
          <a:off x="0" y="14854"/>
          <a:ext cx="8911687" cy="717780"/>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tr-TR" sz="3200" kern="1200" dirty="0" smtClean="0"/>
            <a:t>YÜKSEKÖĞRETİM SEKTÖRÜ ANALİZİ</a:t>
          </a:r>
          <a:endParaRPr lang="tr-TR" sz="3200" kern="1200" dirty="0"/>
        </a:p>
      </dsp:txBody>
      <dsp:txXfrm>
        <a:off x="35039" y="49893"/>
        <a:ext cx="8841609" cy="64770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62B90-4FEC-408F-AF9C-F6529ABE7BD8}">
      <dsp:nvSpPr>
        <dsp:cNvPr id="0" name=""/>
        <dsp:cNvSpPr/>
      </dsp:nvSpPr>
      <dsp:spPr>
        <a:xfrm>
          <a:off x="0" y="373"/>
          <a:ext cx="8911687" cy="735591"/>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tr-TR" sz="3600" b="0" kern="1200" dirty="0" smtClean="0"/>
            <a:t>GZFT ANALİZİ</a:t>
          </a:r>
          <a:endParaRPr lang="tr-TR" sz="3600" b="0" kern="1200" dirty="0"/>
        </a:p>
      </dsp:txBody>
      <dsp:txXfrm>
        <a:off x="35909" y="36282"/>
        <a:ext cx="8839869" cy="66377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ABB13-2BB3-479A-9170-3173695E8509}">
      <dsp:nvSpPr>
        <dsp:cNvPr id="0" name=""/>
        <dsp:cNvSpPr/>
      </dsp:nvSpPr>
      <dsp:spPr>
        <a:xfrm>
          <a:off x="0" y="21"/>
          <a:ext cx="8911687" cy="713993"/>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tr-TR" sz="3600" kern="1200" dirty="0" smtClean="0"/>
            <a:t>GZFT</a:t>
          </a:r>
          <a:r>
            <a:rPr lang="tr-TR" sz="3300" kern="1200" dirty="0" smtClean="0"/>
            <a:t> ANALİZİ</a:t>
          </a:r>
          <a:endParaRPr lang="tr-TR" sz="3300" kern="1200" dirty="0"/>
        </a:p>
      </dsp:txBody>
      <dsp:txXfrm>
        <a:off x="34854" y="34875"/>
        <a:ext cx="8841979" cy="6442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61AA6-BA06-43A5-965D-9CF747BB7684}">
      <dsp:nvSpPr>
        <dsp:cNvPr id="0" name=""/>
        <dsp:cNvSpPr/>
      </dsp:nvSpPr>
      <dsp:spPr>
        <a:xfrm>
          <a:off x="0" y="3346"/>
          <a:ext cx="9227368" cy="863460"/>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tr-TR" sz="3600" kern="1200" dirty="0" smtClean="0"/>
            <a:t>  Strateji Geliştirme Daire Başkanlığı</a:t>
          </a:r>
          <a:endParaRPr lang="tr-TR" sz="3600" kern="1200" dirty="0"/>
        </a:p>
      </dsp:txBody>
      <dsp:txXfrm>
        <a:off x="42151" y="45497"/>
        <a:ext cx="9143066" cy="7791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B7501F-4091-4D12-8C47-3880B43F8315}">
      <dsp:nvSpPr>
        <dsp:cNvPr id="0" name=""/>
        <dsp:cNvSpPr/>
      </dsp:nvSpPr>
      <dsp:spPr>
        <a:xfrm>
          <a:off x="0" y="8072"/>
          <a:ext cx="8911687" cy="719549"/>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tr-TR" sz="3000" kern="1200" smtClean="0"/>
            <a:t>ZAMAN ÇİZELGESİ</a:t>
          </a:r>
          <a:endParaRPr lang="tr-TR" sz="3000" kern="1200"/>
        </a:p>
      </dsp:txBody>
      <dsp:txXfrm>
        <a:off x="35125" y="43197"/>
        <a:ext cx="8841437" cy="6492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2E588E-699B-43D1-9D13-1FD72551FA98}">
      <dsp:nvSpPr>
        <dsp:cNvPr id="0" name=""/>
        <dsp:cNvSpPr/>
      </dsp:nvSpPr>
      <dsp:spPr>
        <a:xfrm>
          <a:off x="0" y="48"/>
          <a:ext cx="8911687" cy="695281"/>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tr-TR" sz="3200" kern="1200" dirty="0" smtClean="0"/>
            <a:t>ZAMAN ÇİZELGESİ</a:t>
          </a:r>
          <a:endParaRPr lang="tr-TR" sz="3200" kern="1200" dirty="0"/>
        </a:p>
      </dsp:txBody>
      <dsp:txXfrm>
        <a:off x="33941" y="33989"/>
        <a:ext cx="8843805" cy="6273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84E99-E26A-45AC-AE5C-BAA2D071BA87}">
      <dsp:nvSpPr>
        <dsp:cNvPr id="0" name=""/>
        <dsp:cNvSpPr/>
      </dsp:nvSpPr>
      <dsp:spPr>
        <a:xfrm>
          <a:off x="0" y="0"/>
          <a:ext cx="8911687" cy="1127268"/>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kern="1200" smtClean="0"/>
            <a:t>UYGULANMAKTA OLAN STRATEJİK PLANIN DEĞERLENDİRİLMESİ</a:t>
          </a:r>
          <a:endParaRPr lang="tr-TR" sz="2800" kern="1200"/>
        </a:p>
      </dsp:txBody>
      <dsp:txXfrm>
        <a:off x="55029" y="55029"/>
        <a:ext cx="8801629" cy="10172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6D9303-56ED-4F54-BFF3-E7EAAA8BB38D}">
      <dsp:nvSpPr>
        <dsp:cNvPr id="0" name=""/>
        <dsp:cNvSpPr/>
      </dsp:nvSpPr>
      <dsp:spPr>
        <a:xfrm>
          <a:off x="0" y="15106"/>
          <a:ext cx="8911687" cy="743535"/>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tr-TR" sz="3100" kern="1200" smtClean="0"/>
            <a:t>MEVZUAT ANALİZİ</a:t>
          </a:r>
          <a:endParaRPr lang="tr-TR" sz="3100" kern="1200"/>
        </a:p>
      </dsp:txBody>
      <dsp:txXfrm>
        <a:off x="36296" y="51402"/>
        <a:ext cx="8839095" cy="6709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261661-B20B-4429-9A09-DD397717BC5C}">
      <dsp:nvSpPr>
        <dsp:cNvPr id="0" name=""/>
        <dsp:cNvSpPr/>
      </dsp:nvSpPr>
      <dsp:spPr>
        <a:xfrm>
          <a:off x="0" y="8394"/>
          <a:ext cx="8911687" cy="719549"/>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tr-TR" sz="3000" kern="1200" smtClean="0"/>
            <a:t>ÜST POLİTİKA BELGELERİ ANALİZİ</a:t>
          </a:r>
          <a:endParaRPr lang="tr-TR" sz="3000" kern="1200"/>
        </a:p>
      </dsp:txBody>
      <dsp:txXfrm>
        <a:off x="35125" y="43519"/>
        <a:ext cx="8841437" cy="64929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3DB96-BD52-4124-9BA7-8EA50373163E}">
      <dsp:nvSpPr>
        <dsp:cNvPr id="0" name=""/>
        <dsp:cNvSpPr/>
      </dsp:nvSpPr>
      <dsp:spPr>
        <a:xfrm>
          <a:off x="0" y="13423"/>
          <a:ext cx="8911687" cy="767520"/>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tr-TR" sz="3200" kern="1200" dirty="0" smtClean="0"/>
            <a:t>PROGRAM – ALT PROGRAM ANALİZİ</a:t>
          </a:r>
          <a:endParaRPr lang="tr-TR" sz="3200" kern="1200" dirty="0"/>
        </a:p>
      </dsp:txBody>
      <dsp:txXfrm>
        <a:off x="37467" y="50890"/>
        <a:ext cx="8836753" cy="69258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74FEC3-C111-4150-B8F4-FC2DC1135CE2}">
      <dsp:nvSpPr>
        <dsp:cNvPr id="0" name=""/>
        <dsp:cNvSpPr/>
      </dsp:nvSpPr>
      <dsp:spPr>
        <a:xfrm>
          <a:off x="0" y="298"/>
          <a:ext cx="9283133" cy="1135814"/>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tr-TR" sz="3200" kern="1200" dirty="0" smtClean="0"/>
            <a:t>FAALİYET ALANLARI İLE ÜRÜN VE HİZMETLERİN BELİRLENMESİ</a:t>
          </a:r>
          <a:r>
            <a:rPr lang="tr-TR" sz="3200" b="1" kern="1200" dirty="0" smtClean="0"/>
            <a:t/>
          </a:r>
          <a:br>
            <a:rPr lang="tr-TR" sz="3200" b="1" kern="1200" dirty="0" smtClean="0"/>
          </a:br>
          <a:endParaRPr lang="tr-TR" sz="3200" kern="1200" dirty="0"/>
        </a:p>
      </dsp:txBody>
      <dsp:txXfrm>
        <a:off x="55446" y="55744"/>
        <a:ext cx="9172241" cy="102492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6676E6-E519-4CB7-A700-85D99F4BBD0F}" type="datetimeFigureOut">
              <a:rPr lang="tr-TR" smtClean="0"/>
              <a:t>21.06.2022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4B6F05-3045-4AFD-806A-C12CA8904A58}" type="slidenum">
              <a:rPr lang="tr-TR" smtClean="0"/>
              <a:t>‹#›</a:t>
            </a:fld>
            <a:endParaRPr lang="tr-TR"/>
          </a:p>
        </p:txBody>
      </p:sp>
    </p:spTree>
    <p:extLst>
      <p:ext uri="{BB962C8B-B14F-4D97-AF65-F5344CB8AC3E}">
        <p14:creationId xmlns:p14="http://schemas.microsoft.com/office/powerpoint/2010/main" val="3916224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84B6F05-3045-4AFD-806A-C12CA8904A58}" type="slidenum">
              <a:rPr lang="tr-TR" smtClean="0"/>
              <a:t>4</a:t>
            </a:fld>
            <a:endParaRPr lang="tr-TR"/>
          </a:p>
        </p:txBody>
      </p:sp>
    </p:spTree>
    <p:extLst>
      <p:ext uri="{BB962C8B-B14F-4D97-AF65-F5344CB8AC3E}">
        <p14:creationId xmlns:p14="http://schemas.microsoft.com/office/powerpoint/2010/main" val="269428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95607D8-3B02-4709-97F8-7622CEA1AC56}" type="datetimeFigureOut">
              <a:rPr lang="tr-TR" smtClean="0"/>
              <a:t>21.06.2022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3224348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95607D8-3B02-4709-97F8-7622CEA1AC56}" type="datetimeFigureOut">
              <a:rPr lang="tr-TR" smtClean="0"/>
              <a:t>21.06.2022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209014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95607D8-3B02-4709-97F8-7622CEA1AC56}" type="datetimeFigureOut">
              <a:rPr lang="tr-TR" smtClean="0"/>
              <a:t>21.06.2022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9B84CD5-E0F9-4825-A345-978BEAB4BD1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24259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95607D8-3B02-4709-97F8-7622CEA1AC56}" type="datetimeFigureOut">
              <a:rPr lang="tr-TR" smtClean="0"/>
              <a:t>21.06.2022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496998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95607D8-3B02-4709-97F8-7622CEA1AC56}" type="datetimeFigureOut">
              <a:rPr lang="tr-TR" smtClean="0"/>
              <a:t>21.06.2022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B84CD5-E0F9-4825-A345-978BEAB4BD1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6505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95607D8-3B02-4709-97F8-7622CEA1AC56}" type="datetimeFigureOut">
              <a:rPr lang="tr-TR" smtClean="0"/>
              <a:t>21.06.2022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1010539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5607D8-3B02-4709-97F8-7622CEA1AC56}" type="datetimeFigureOut">
              <a:rPr lang="tr-TR" smtClean="0"/>
              <a:t>21.06.2022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4192791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5607D8-3B02-4709-97F8-7622CEA1AC56}" type="datetimeFigureOut">
              <a:rPr lang="tr-TR" smtClean="0"/>
              <a:t>21.06.2022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168438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5607D8-3B02-4709-97F8-7622CEA1AC56}" type="datetimeFigureOut">
              <a:rPr lang="tr-TR" smtClean="0"/>
              <a:t>21.06.2022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843323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95607D8-3B02-4709-97F8-7622CEA1AC56}" type="datetimeFigureOut">
              <a:rPr lang="tr-TR" smtClean="0"/>
              <a:t>21.06.2022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363466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95607D8-3B02-4709-97F8-7622CEA1AC56}" type="datetimeFigureOut">
              <a:rPr lang="tr-TR" smtClean="0"/>
              <a:t>21.06.2022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283992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95607D8-3B02-4709-97F8-7622CEA1AC56}" type="datetimeFigureOut">
              <a:rPr lang="tr-TR" smtClean="0"/>
              <a:t>21.06.2022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155760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95607D8-3B02-4709-97F8-7622CEA1AC56}" type="datetimeFigureOut">
              <a:rPr lang="tr-TR" smtClean="0"/>
              <a:t>21.06.2022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1507021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607D8-3B02-4709-97F8-7622CEA1AC56}" type="datetimeFigureOut">
              <a:rPr lang="tr-TR" smtClean="0"/>
              <a:t>21.06.2022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2339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95607D8-3B02-4709-97F8-7622CEA1AC56}" type="datetimeFigureOut">
              <a:rPr lang="tr-TR" smtClean="0"/>
              <a:t>21.06.2022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4026525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95607D8-3B02-4709-97F8-7622CEA1AC56}" type="datetimeFigureOut">
              <a:rPr lang="tr-TR" smtClean="0"/>
              <a:t>21.06.2022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B84CD5-E0F9-4825-A345-978BEAB4BD1E}" type="slidenum">
              <a:rPr lang="tr-TR" smtClean="0"/>
              <a:t>‹#›</a:t>
            </a:fld>
            <a:endParaRPr lang="tr-TR"/>
          </a:p>
        </p:txBody>
      </p:sp>
    </p:spTree>
    <p:extLst>
      <p:ext uri="{BB962C8B-B14F-4D97-AF65-F5344CB8AC3E}">
        <p14:creationId xmlns:p14="http://schemas.microsoft.com/office/powerpoint/2010/main" val="1612874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95607D8-3B02-4709-97F8-7622CEA1AC56}" type="datetimeFigureOut">
              <a:rPr lang="tr-TR" smtClean="0"/>
              <a:t>21.06.2022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9B84CD5-E0F9-4825-A345-978BEAB4BD1E}" type="slidenum">
              <a:rPr lang="tr-TR" smtClean="0"/>
              <a:t>‹#›</a:t>
            </a:fld>
            <a:endParaRPr lang="tr-TR"/>
          </a:p>
        </p:txBody>
      </p:sp>
    </p:spTree>
    <p:extLst>
      <p:ext uri="{BB962C8B-B14F-4D97-AF65-F5344CB8AC3E}">
        <p14:creationId xmlns:p14="http://schemas.microsoft.com/office/powerpoint/2010/main" val="222236231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7966"/>
            <a:ext cx="12191999" cy="6875966"/>
          </a:xfrm>
          <a:prstGeom prst="rect">
            <a:avLst/>
          </a:prstGeom>
        </p:spPr>
      </p:pic>
      <p:sp>
        <p:nvSpPr>
          <p:cNvPr id="2" name="Unvan 1"/>
          <p:cNvSpPr>
            <a:spLocks noGrp="1"/>
          </p:cNvSpPr>
          <p:nvPr>
            <p:ph type="ctrTitle"/>
          </p:nvPr>
        </p:nvSpPr>
        <p:spPr>
          <a:xfrm>
            <a:off x="-76771" y="822833"/>
            <a:ext cx="12191999" cy="1276814"/>
          </a:xfrm>
          <a:effectLst>
            <a:outerShdw blurRad="50800" dist="38100" dir="10800000" algn="r" rotWithShape="0">
              <a:prstClr val="black">
                <a:alpha val="40000"/>
              </a:prstClr>
            </a:outerShdw>
          </a:effectLst>
        </p:spPr>
        <p:txBody>
          <a:bodyPr>
            <a:noAutofit/>
          </a:bodyPr>
          <a:lstStyle/>
          <a:p>
            <a:pPr algn="ctr"/>
            <a:r>
              <a:rPr lang="tr-TR" sz="4000" dirty="0" smtClean="0">
                <a:solidFill>
                  <a:schemeClr val="bg1"/>
                </a:solidFill>
              </a:rPr>
              <a:t>BARTIN ÜNİVERSİTESİ </a:t>
            </a:r>
            <a:br>
              <a:rPr lang="tr-TR" sz="4000" dirty="0" smtClean="0">
                <a:solidFill>
                  <a:schemeClr val="bg1"/>
                </a:solidFill>
              </a:rPr>
            </a:br>
            <a:r>
              <a:rPr lang="tr-TR" sz="4000" dirty="0" smtClean="0">
                <a:solidFill>
                  <a:schemeClr val="bg1"/>
                </a:solidFill>
              </a:rPr>
              <a:t>2024-2028 DÖNEMİ STRATEJİK PLANI </a:t>
            </a:r>
            <a:br>
              <a:rPr lang="tr-TR" sz="4000" dirty="0" smtClean="0">
                <a:solidFill>
                  <a:schemeClr val="bg1"/>
                </a:solidFill>
              </a:rPr>
            </a:br>
            <a:endParaRPr lang="tr-TR" sz="4000" dirty="0">
              <a:solidFill>
                <a:schemeClr val="bg1"/>
              </a:solidFill>
            </a:endParaRPr>
          </a:p>
        </p:txBody>
      </p:sp>
    </p:spTree>
    <p:extLst>
      <p:ext uri="{BB962C8B-B14F-4D97-AF65-F5344CB8AC3E}">
        <p14:creationId xmlns:p14="http://schemas.microsoft.com/office/powerpoint/2010/main" val="416914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833828074"/>
              </p:ext>
            </p:extLst>
          </p:nvPr>
        </p:nvGraphicFramePr>
        <p:xfrm>
          <a:off x="1806764" y="591301"/>
          <a:ext cx="8911687" cy="7356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Resim 3"/>
          <p:cNvPicPr>
            <a:picLocks noChangeAspect="1"/>
          </p:cNvPicPr>
          <p:nvPr/>
        </p:nvPicPr>
        <p:blipFill>
          <a:blip r:embed="rId7"/>
          <a:stretch>
            <a:fillRect/>
          </a:stretch>
        </p:blipFill>
        <p:spPr>
          <a:xfrm>
            <a:off x="1806764" y="1809894"/>
            <a:ext cx="8911687" cy="483623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973239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3856709082"/>
              </p:ext>
            </p:extLst>
          </p:nvPr>
        </p:nvGraphicFramePr>
        <p:xfrm>
          <a:off x="1879889" y="575862"/>
          <a:ext cx="8911687" cy="695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Resim 6"/>
          <p:cNvPicPr>
            <a:picLocks noChangeAspect="1"/>
          </p:cNvPicPr>
          <p:nvPr/>
        </p:nvPicPr>
        <p:blipFill>
          <a:blip r:embed="rId7"/>
          <a:stretch>
            <a:fillRect/>
          </a:stretch>
        </p:blipFill>
        <p:spPr>
          <a:xfrm>
            <a:off x="1879889" y="1679857"/>
            <a:ext cx="8668483" cy="427672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3180268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91041" y="1642943"/>
            <a:ext cx="8915400" cy="5382325"/>
          </a:xfrm>
        </p:spPr>
        <p:txBody>
          <a:bodyPr>
            <a:normAutofit/>
          </a:bodyPr>
          <a:lstStyle/>
          <a:p>
            <a:endParaRPr lang="tr-TR" dirty="0" smtClean="0"/>
          </a:p>
          <a:p>
            <a:pPr algn="just"/>
            <a:r>
              <a:rPr lang="tr-TR" dirty="0" smtClean="0"/>
              <a:t>Üniversitenin </a:t>
            </a:r>
            <a:r>
              <a:rPr lang="tr-TR" dirty="0"/>
              <a:t>ne zaman ve hangi ihtiyaçları karşılamak için kurulduğu, kurumsal yapıyı ve kültürü etkileyen gelişmeler, misyon ve vizyon değişikliğine yol açan yasal değişiklikler ve önemli yapısal dönüşümlerin üniversitenin geleceğe bakışını nasıl etkilediği analitik bir bakış açısıyla değerlendirilir. </a:t>
            </a:r>
            <a:endParaRPr lang="tr-TR" dirty="0" smtClean="0"/>
          </a:p>
          <a:p>
            <a:pPr algn="just"/>
            <a:endParaRPr lang="tr-TR" dirty="0" smtClean="0"/>
          </a:p>
          <a:p>
            <a:pPr algn="just"/>
            <a:r>
              <a:rPr lang="tr-TR" dirty="0" smtClean="0"/>
              <a:t>Bu </a:t>
            </a:r>
            <a:r>
              <a:rPr lang="tr-TR" dirty="0"/>
              <a:t>bölüme ilişkin detaylı çalışmalar üniversiteler tarafından yapılabilir. Ancak stratejik planda bu çalışmanın ana hususlarına kısa ve öz bir biçimde yer verilir. İdeal bir kurumsal tarihçe bir sayfayı geçmez</a:t>
            </a:r>
            <a:r>
              <a:rPr lang="tr-TR" dirty="0" smtClean="0"/>
              <a:t>.</a:t>
            </a:r>
          </a:p>
          <a:p>
            <a:pPr marL="0" indent="0" algn="just">
              <a:buNone/>
            </a:pPr>
            <a:endParaRPr lang="tr-TR" dirty="0"/>
          </a:p>
          <a:p>
            <a:pPr marL="0" indent="0" algn="just">
              <a:buNone/>
            </a:pPr>
            <a:endParaRPr lang="tr-TR" dirty="0" smtClean="0"/>
          </a:p>
          <a:p>
            <a:pPr marL="0" indent="0" algn="just">
              <a:buNone/>
            </a:pPr>
            <a:endParaRPr lang="tr-TR" dirty="0" smtClean="0"/>
          </a:p>
          <a:p>
            <a:pPr marL="0" indent="0" algn="just">
              <a:buNone/>
            </a:pPr>
            <a:endParaRPr lang="tr-TR" dirty="0" smtClean="0"/>
          </a:p>
          <a:p>
            <a:pPr algn="just">
              <a:buFont typeface="Arial" panose="020B0604020202020204" pitchFamily="34" charset="0"/>
              <a:buChar char="•"/>
            </a:pPr>
            <a:r>
              <a:rPr lang="tr-TR" sz="1400" dirty="0" smtClean="0">
                <a:solidFill>
                  <a:srgbClr val="0070C0"/>
                </a:solidFill>
              </a:rPr>
              <a:t>Not: Zaman çizelgesine göre Haziran ayı sonuna kadar bitirilmesi gerekmektedir.</a:t>
            </a:r>
            <a:endParaRPr lang="tr-TR" sz="1400" dirty="0">
              <a:solidFill>
                <a:srgbClr val="0070C0"/>
              </a:solidFill>
            </a:endParaRPr>
          </a:p>
        </p:txBody>
      </p:sp>
      <p:sp>
        <p:nvSpPr>
          <p:cNvPr id="4" name="Unvan 1"/>
          <p:cNvSpPr>
            <a:spLocks noGrp="1"/>
          </p:cNvSpPr>
          <p:nvPr>
            <p:ph type="title"/>
          </p:nvPr>
        </p:nvSpPr>
        <p:spPr>
          <a:xfrm>
            <a:off x="1894754" y="668786"/>
            <a:ext cx="8911687" cy="702814"/>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lstStyle/>
          <a:p>
            <a:pPr algn="ctr"/>
            <a:r>
              <a:rPr lang="tr-TR" dirty="0" smtClean="0"/>
              <a:t>KURUMSAL TARİHÇE</a:t>
            </a:r>
            <a:endParaRPr lang="tr-TR" dirty="0"/>
          </a:p>
        </p:txBody>
      </p:sp>
    </p:spTree>
    <p:extLst>
      <p:ext uri="{BB962C8B-B14F-4D97-AF65-F5344CB8AC3E}">
        <p14:creationId xmlns:p14="http://schemas.microsoft.com/office/powerpoint/2010/main" val="2968886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5646" y="1594624"/>
            <a:ext cx="8915400" cy="5263375"/>
          </a:xfrm>
        </p:spPr>
        <p:txBody>
          <a:bodyPr>
            <a:normAutofit lnSpcReduction="10000"/>
          </a:bodyPr>
          <a:lstStyle/>
          <a:p>
            <a:pPr marL="0" indent="0">
              <a:buNone/>
            </a:pPr>
            <a:r>
              <a:rPr lang="tr-TR" sz="1500" dirty="0"/>
              <a:t>Uygulanmakta olan stratejik planın değerlendirilmesi, planın uygulanmış olan dönemine ilişkin hedef ve göstergeler bazında gerçekleşme düzeyi ile başarı ve başarısızlık nedenlerini içerir. </a:t>
            </a:r>
            <a:endParaRPr lang="tr-TR" sz="1500" dirty="0" smtClean="0"/>
          </a:p>
          <a:p>
            <a:pPr marL="0" indent="0">
              <a:buNone/>
            </a:pPr>
            <a:r>
              <a:rPr lang="tr-TR" sz="1500" dirty="0"/>
              <a:t>Uygulanmakta olan stratejik planın değerlendirilmesi sonucu hedef ve performans göstergelerinde hedeflenen sonuçlara ulaşılması durumunda;</a:t>
            </a:r>
          </a:p>
          <a:p>
            <a:pPr lvl="1"/>
            <a:r>
              <a:rPr lang="tr-TR" sz="1500" dirty="0"/>
              <a:t>Mevcut çevre şartları, riskler ve üst politika belgelerinden gelen sorumluluklar dikkate alındığında söz konusu hedeflerin yeni planda yer alıp almaması hususu değerlendirilir.</a:t>
            </a:r>
          </a:p>
          <a:p>
            <a:pPr lvl="1"/>
            <a:r>
              <a:rPr lang="tr-TR" sz="1500" dirty="0"/>
              <a:t>Stratejik planda amacın farklı açılardan iyileştirilmesi ihtiyacı bulunması durumunda yeni hedef ve performans göstergeleri belirlenir.</a:t>
            </a:r>
          </a:p>
          <a:p>
            <a:pPr marL="0" indent="0">
              <a:buNone/>
            </a:pPr>
            <a:r>
              <a:rPr lang="tr-TR" sz="1500" dirty="0"/>
              <a:t>Uygulanmakta olan stratejik planın değerlendirilmesi sonucu hedef ve performans göstergelerinde hedeflenen sonuçlara ulaşılamaması durumunda ise;</a:t>
            </a:r>
          </a:p>
          <a:p>
            <a:pPr lvl="1"/>
            <a:r>
              <a:rPr lang="tr-TR" sz="1500" dirty="0"/>
              <a:t>Hedef ve performans göstergesi ile bunlara ilişkin değerlerin doğru belirlenip belirlenmediğine ve</a:t>
            </a:r>
          </a:p>
          <a:p>
            <a:pPr lvl="1"/>
            <a:r>
              <a:rPr lang="tr-TR" sz="1500" dirty="0"/>
              <a:t>Mevcut çevre şartları, riskler ve üst politika belgelerinden gelen sorumluluklar dikkate alındığında söz konusu hedeflerin yeni planda yer alıp almaması gerektiğine karar verilir.</a:t>
            </a:r>
          </a:p>
          <a:p>
            <a:endParaRPr lang="tr-TR" dirty="0" smtClean="0"/>
          </a:p>
          <a:p>
            <a:endParaRPr lang="tr-TR" dirty="0" smtClean="0"/>
          </a:p>
          <a:p>
            <a:pPr>
              <a:buFont typeface="Arial" panose="020B0604020202020204" pitchFamily="34" charset="0"/>
              <a:buChar char="•"/>
            </a:pPr>
            <a:r>
              <a:rPr lang="tr-TR" sz="1400" dirty="0" smtClean="0">
                <a:solidFill>
                  <a:srgbClr val="0070C0"/>
                </a:solidFill>
              </a:rPr>
              <a:t>Not: </a:t>
            </a:r>
            <a:r>
              <a:rPr lang="tr-TR" sz="1400" dirty="0">
                <a:solidFill>
                  <a:srgbClr val="0070C0"/>
                </a:solidFill>
              </a:rPr>
              <a:t>Zaman çizelgesine göre Haziran </a:t>
            </a:r>
            <a:r>
              <a:rPr lang="tr-TR" sz="1400" dirty="0" smtClean="0">
                <a:solidFill>
                  <a:srgbClr val="0070C0"/>
                </a:solidFill>
              </a:rPr>
              <a:t>ayı sonuna </a:t>
            </a:r>
            <a:r>
              <a:rPr lang="tr-TR" sz="1400" dirty="0">
                <a:solidFill>
                  <a:srgbClr val="0070C0"/>
                </a:solidFill>
              </a:rPr>
              <a:t>kadar bitirilmesi gerekmektedir</a:t>
            </a:r>
            <a:r>
              <a:rPr lang="tr-TR" sz="1400" dirty="0" smtClean="0">
                <a:solidFill>
                  <a:srgbClr val="0070C0"/>
                </a:solidFill>
              </a:rPr>
              <a:t>. </a:t>
            </a:r>
            <a:endParaRPr lang="tr-TR" sz="1400" dirty="0">
              <a:solidFill>
                <a:srgbClr val="0070C0"/>
              </a:solidFill>
            </a:endParaRPr>
          </a:p>
        </p:txBody>
      </p:sp>
      <p:graphicFrame>
        <p:nvGraphicFramePr>
          <p:cNvPr id="2" name="Diyagram 1"/>
          <p:cNvGraphicFramePr/>
          <p:nvPr>
            <p:extLst>
              <p:ext uri="{D42A27DB-BD31-4B8C-83A1-F6EECF244321}">
                <p14:modId xmlns:p14="http://schemas.microsoft.com/office/powerpoint/2010/main" val="1616395780"/>
              </p:ext>
            </p:extLst>
          </p:nvPr>
        </p:nvGraphicFramePr>
        <p:xfrm>
          <a:off x="1935646" y="383931"/>
          <a:ext cx="8911687" cy="1132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6576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1586022469"/>
              </p:ext>
            </p:extLst>
          </p:nvPr>
        </p:nvGraphicFramePr>
        <p:xfrm>
          <a:off x="1957305" y="657563"/>
          <a:ext cx="8911687" cy="7586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953592" y="1598340"/>
            <a:ext cx="8915400" cy="5259660"/>
          </a:xfrm>
        </p:spPr>
        <p:txBody>
          <a:bodyPr>
            <a:normAutofit fontScale="92500" lnSpcReduction="10000"/>
          </a:bodyPr>
          <a:lstStyle/>
          <a:p>
            <a:r>
              <a:rPr lang="tr-TR" dirty="0"/>
              <a:t>Mevzuat analizinde üniversiteye görev ve sorumluluk yükleyen, üniversitenin faaliyet alanını düzenleyen mevzuat gözden geçirilerek yasal yükümlülükler listesi oluşturulur</a:t>
            </a:r>
            <a:r>
              <a:rPr lang="tr-TR" dirty="0" smtClean="0"/>
              <a:t>.</a:t>
            </a:r>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pPr>
              <a:buFont typeface="Arial" panose="020B0604020202020204" pitchFamily="34" charset="0"/>
              <a:buChar char="•"/>
            </a:pPr>
            <a:r>
              <a:rPr lang="tr-TR" sz="1500" dirty="0" smtClean="0">
                <a:solidFill>
                  <a:srgbClr val="0070C0"/>
                </a:solidFill>
              </a:rPr>
              <a:t>Not: Zaman </a:t>
            </a:r>
            <a:r>
              <a:rPr lang="tr-TR" sz="1500" dirty="0">
                <a:solidFill>
                  <a:srgbClr val="0070C0"/>
                </a:solidFill>
              </a:rPr>
              <a:t>çizelgesine göre </a:t>
            </a:r>
            <a:r>
              <a:rPr lang="tr-TR" sz="1500" dirty="0" smtClean="0">
                <a:solidFill>
                  <a:srgbClr val="0070C0"/>
                </a:solidFill>
              </a:rPr>
              <a:t>Temmuz ayı sonuna </a:t>
            </a:r>
            <a:r>
              <a:rPr lang="tr-TR" sz="1500" dirty="0">
                <a:solidFill>
                  <a:srgbClr val="0070C0"/>
                </a:solidFill>
              </a:rPr>
              <a:t>kadar bitirilmesi </a:t>
            </a:r>
            <a:r>
              <a:rPr lang="tr-TR" sz="1500" dirty="0" smtClean="0">
                <a:solidFill>
                  <a:srgbClr val="0070C0"/>
                </a:solidFill>
              </a:rPr>
              <a:t>gerekmektedir</a:t>
            </a:r>
            <a:r>
              <a:rPr lang="tr-TR" sz="1500" dirty="0">
                <a:solidFill>
                  <a:srgbClr val="0070C0"/>
                </a:solidFill>
              </a:rPr>
              <a:t>.</a:t>
            </a:r>
            <a:endParaRPr lang="tr-TR" sz="1500" dirty="0" smtClean="0"/>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405186072"/>
              </p:ext>
            </p:extLst>
          </p:nvPr>
        </p:nvGraphicFramePr>
        <p:xfrm>
          <a:off x="2364058" y="2441953"/>
          <a:ext cx="8382270" cy="3746975"/>
        </p:xfrm>
        <a:graphic>
          <a:graphicData uri="http://schemas.openxmlformats.org/drawingml/2006/table">
            <a:tbl>
              <a:tblPr firstRow="1" firstCol="1" lastRow="1" lastCol="1" bandRow="1" bandCol="1">
                <a:effectLst>
                  <a:outerShdw blurRad="50800" dist="38100" dir="10800000" algn="r" rotWithShape="0">
                    <a:prstClr val="black">
                      <a:alpha val="40000"/>
                    </a:prstClr>
                  </a:outerShdw>
                </a:effectLst>
                <a:tableStyleId>{5C22544A-7EE6-4342-B048-85BDC9FD1C3A}</a:tableStyleId>
              </a:tblPr>
              <a:tblGrid>
                <a:gridCol w="8382270">
                  <a:extLst>
                    <a:ext uri="{9D8B030D-6E8A-4147-A177-3AD203B41FA5}">
                      <a16:colId xmlns:a16="http://schemas.microsoft.com/office/drawing/2014/main" val="3579101408"/>
                    </a:ext>
                  </a:extLst>
                </a:gridCol>
              </a:tblGrid>
              <a:tr h="385737">
                <a:tc>
                  <a:txBody>
                    <a:bodyPr/>
                    <a:lstStyle/>
                    <a:p>
                      <a:pPr marL="76200" algn="ctr">
                        <a:spcBef>
                          <a:spcPts val="405"/>
                        </a:spcBef>
                        <a:spcAft>
                          <a:spcPts val="0"/>
                        </a:spcAft>
                      </a:pPr>
                      <a:r>
                        <a:rPr lang="tr-TR" sz="1400" b="1" dirty="0" smtClean="0">
                          <a:solidFill>
                            <a:schemeClr val="bg1"/>
                          </a:solidFill>
                          <a:effectLst/>
                        </a:rPr>
                        <a:t>Mevzuat</a:t>
                      </a:r>
                      <a:r>
                        <a:rPr lang="tr-TR" sz="1400" b="1" spc="-25" dirty="0" smtClean="0">
                          <a:solidFill>
                            <a:schemeClr val="bg1"/>
                          </a:solidFill>
                          <a:effectLst/>
                        </a:rPr>
                        <a:t> </a:t>
                      </a:r>
                      <a:r>
                        <a:rPr lang="tr-TR" sz="1400" b="1" dirty="0">
                          <a:solidFill>
                            <a:schemeClr val="bg1"/>
                          </a:solidFill>
                          <a:effectLst/>
                        </a:rPr>
                        <a:t>Analizi</a:t>
                      </a:r>
                      <a:r>
                        <a:rPr lang="tr-TR" sz="1400" b="1" spc="-20" dirty="0">
                          <a:solidFill>
                            <a:schemeClr val="bg1"/>
                          </a:solidFill>
                          <a:effectLst/>
                        </a:rPr>
                        <a:t> </a:t>
                      </a:r>
                      <a:r>
                        <a:rPr lang="tr-TR" sz="1400" b="1" dirty="0">
                          <a:solidFill>
                            <a:schemeClr val="bg1"/>
                          </a:solidFill>
                          <a:effectLst/>
                        </a:rPr>
                        <a:t>Sürecinde</a:t>
                      </a:r>
                      <a:r>
                        <a:rPr lang="tr-TR" sz="1400" b="1" spc="-25" dirty="0">
                          <a:solidFill>
                            <a:schemeClr val="bg1"/>
                          </a:solidFill>
                          <a:effectLst/>
                        </a:rPr>
                        <a:t> </a:t>
                      </a:r>
                      <a:r>
                        <a:rPr lang="tr-TR" sz="1400" b="1" dirty="0">
                          <a:solidFill>
                            <a:schemeClr val="bg1"/>
                          </a:solidFill>
                          <a:effectLst/>
                        </a:rPr>
                        <a:t>Cevaplandırılması</a:t>
                      </a:r>
                      <a:r>
                        <a:rPr lang="tr-TR" sz="1400" b="1" spc="-20" dirty="0">
                          <a:solidFill>
                            <a:schemeClr val="bg1"/>
                          </a:solidFill>
                          <a:effectLst/>
                        </a:rPr>
                        <a:t> </a:t>
                      </a:r>
                      <a:r>
                        <a:rPr lang="tr-TR" sz="1400" b="1" dirty="0">
                          <a:solidFill>
                            <a:schemeClr val="bg1"/>
                          </a:solidFill>
                          <a:effectLst/>
                        </a:rPr>
                        <a:t>Gereken</a:t>
                      </a:r>
                      <a:r>
                        <a:rPr lang="tr-TR" sz="1400" b="1" spc="-20" dirty="0">
                          <a:solidFill>
                            <a:schemeClr val="bg1"/>
                          </a:solidFill>
                          <a:effectLst/>
                        </a:rPr>
                        <a:t> </a:t>
                      </a:r>
                      <a:r>
                        <a:rPr lang="tr-TR" sz="1400" b="1" dirty="0">
                          <a:solidFill>
                            <a:schemeClr val="bg1"/>
                          </a:solidFill>
                          <a:effectLst/>
                        </a:rPr>
                        <a:t>Sorular</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6">
                        <a:lumMod val="75000"/>
                      </a:schemeClr>
                    </a:solidFill>
                  </a:tcPr>
                </a:tc>
                <a:extLst>
                  <a:ext uri="{0D108BD9-81ED-4DB2-BD59-A6C34878D82A}">
                    <a16:rowId xmlns:a16="http://schemas.microsoft.com/office/drawing/2014/main" val="53188130"/>
                  </a:ext>
                </a:extLst>
              </a:tr>
              <a:tr h="3361238">
                <a:tc>
                  <a:txBody>
                    <a:bodyPr/>
                    <a:lstStyle/>
                    <a:p>
                      <a:pPr marL="171450" marR="57150" lvl="0" indent="-171450" algn="l">
                        <a:spcBef>
                          <a:spcPts val="295"/>
                        </a:spcBef>
                        <a:spcAft>
                          <a:spcPts val="0"/>
                        </a:spcAft>
                        <a:buFont typeface="Wingdings" panose="05000000000000000000" pitchFamily="2" charset="2"/>
                        <a:buChar char="Ø"/>
                        <a:tabLst>
                          <a:tab pos="271145" algn="l"/>
                        </a:tabLst>
                      </a:pPr>
                      <a:endParaRPr lang="tr-TR" sz="1150" b="0" spc="0" dirty="0" smtClean="0">
                        <a:solidFill>
                          <a:schemeClr val="tx1">
                            <a:lumMod val="95000"/>
                            <a:lumOff val="5000"/>
                          </a:schemeClr>
                        </a:solidFill>
                        <a:effectLst/>
                      </a:endParaRPr>
                    </a:p>
                    <a:p>
                      <a:pPr marL="171450" marR="57150" lvl="0" indent="-171450" algn="l">
                        <a:spcBef>
                          <a:spcPts val="295"/>
                        </a:spcBef>
                        <a:spcAft>
                          <a:spcPts val="0"/>
                        </a:spcAft>
                        <a:buFont typeface="Wingdings" panose="05000000000000000000" pitchFamily="2" charset="2"/>
                        <a:buChar char="Ø"/>
                        <a:tabLst>
                          <a:tab pos="271145" algn="l"/>
                        </a:tabLst>
                      </a:pPr>
                      <a:r>
                        <a:rPr lang="tr-TR" sz="1400" b="0" spc="0" dirty="0" smtClean="0">
                          <a:solidFill>
                            <a:schemeClr val="tx1">
                              <a:lumMod val="95000"/>
                              <a:lumOff val="5000"/>
                            </a:schemeClr>
                          </a:solidFill>
                          <a:effectLst/>
                        </a:rPr>
                        <a:t>Üniversitenin </a:t>
                      </a:r>
                      <a:r>
                        <a:rPr lang="tr-TR" sz="1400" b="0" spc="0" dirty="0">
                          <a:solidFill>
                            <a:schemeClr val="tx1">
                              <a:lumMod val="95000"/>
                              <a:lumOff val="5000"/>
                            </a:schemeClr>
                          </a:solidFill>
                          <a:effectLst/>
                        </a:rPr>
                        <a:t>teşkilatlanması ile çalışma usulleri ve iş süreçlerine ilişkin hangi düzenlemeler bulunmaktadır?</a:t>
                      </a:r>
                    </a:p>
                    <a:p>
                      <a:pPr marL="171450" lvl="0" indent="-171450" algn="l">
                        <a:spcBef>
                          <a:spcPts val="300"/>
                        </a:spcBef>
                        <a:spcAft>
                          <a:spcPts val="0"/>
                        </a:spcAft>
                        <a:buFont typeface="Wingdings" panose="05000000000000000000" pitchFamily="2" charset="2"/>
                        <a:buChar char="Ø"/>
                        <a:tabLst>
                          <a:tab pos="271145" algn="l"/>
                        </a:tabLst>
                      </a:pPr>
                      <a:r>
                        <a:rPr lang="tr-TR" sz="1400" b="0" spc="0" dirty="0">
                          <a:solidFill>
                            <a:schemeClr val="tx1">
                              <a:lumMod val="95000"/>
                              <a:lumOff val="5000"/>
                            </a:schemeClr>
                          </a:solidFill>
                          <a:effectLst/>
                        </a:rPr>
                        <a:t>Üniversite tarafından sunulan ürün ve hizmetler nelerdir? Bunların yararlanıcıları kimlerdir?</a:t>
                      </a:r>
                    </a:p>
                    <a:p>
                      <a:pPr marL="171450" marR="52070" lvl="0" indent="-171450" algn="l">
                        <a:spcBef>
                          <a:spcPts val="300"/>
                        </a:spcBef>
                        <a:spcAft>
                          <a:spcPts val="0"/>
                        </a:spcAft>
                        <a:buFont typeface="Wingdings" panose="05000000000000000000" pitchFamily="2" charset="2"/>
                        <a:buChar char="Ø"/>
                        <a:tabLst>
                          <a:tab pos="271145" algn="l"/>
                        </a:tabLst>
                      </a:pPr>
                      <a:r>
                        <a:rPr lang="tr-TR" sz="1400" b="0" spc="0" dirty="0">
                          <a:solidFill>
                            <a:schemeClr val="tx1">
                              <a:lumMod val="95000"/>
                              <a:lumOff val="5000"/>
                            </a:schemeClr>
                          </a:solidFill>
                          <a:effectLst/>
                        </a:rPr>
                        <a:t>Üniversite tarafından sunulan ürün ve hizmetlerin nitelik ve niceliğine ilişkin ne gibi hükümler vardır?</a:t>
                      </a:r>
                    </a:p>
                    <a:p>
                      <a:pPr marL="171450" marR="57150" lvl="0" indent="-171450" algn="l">
                        <a:spcBef>
                          <a:spcPts val="300"/>
                        </a:spcBef>
                        <a:spcAft>
                          <a:spcPts val="0"/>
                        </a:spcAft>
                        <a:buFont typeface="Wingdings" panose="05000000000000000000" pitchFamily="2" charset="2"/>
                        <a:buChar char="Ø"/>
                        <a:tabLst>
                          <a:tab pos="271145" algn="l"/>
                        </a:tabLst>
                      </a:pPr>
                      <a:r>
                        <a:rPr lang="tr-TR" sz="1400" b="0" spc="0" dirty="0">
                          <a:solidFill>
                            <a:schemeClr val="tx1">
                              <a:lumMod val="95000"/>
                              <a:lumOff val="5000"/>
                            </a:schemeClr>
                          </a:solidFill>
                          <a:effectLst/>
                        </a:rPr>
                        <a:t>Üniversitenin diğer üniversiteler, kamu idareleri, sivil toplum kuruluşları ve özel sektör kuruluşlarıyla ilişkilerine yönelik hangi düzenlemeler vardır?</a:t>
                      </a:r>
                    </a:p>
                    <a:p>
                      <a:pPr marL="171450" marR="55880" lvl="0" indent="-171450" algn="l">
                        <a:spcBef>
                          <a:spcPts val="300"/>
                        </a:spcBef>
                        <a:spcAft>
                          <a:spcPts val="0"/>
                        </a:spcAft>
                        <a:buFont typeface="Wingdings" panose="05000000000000000000" pitchFamily="2" charset="2"/>
                        <a:buChar char="Ø"/>
                        <a:tabLst>
                          <a:tab pos="271145" algn="l"/>
                        </a:tabLst>
                      </a:pPr>
                      <a:r>
                        <a:rPr lang="tr-TR" sz="1400" b="0" spc="0" dirty="0">
                          <a:solidFill>
                            <a:schemeClr val="tx1">
                              <a:lumMod val="95000"/>
                              <a:lumOff val="5000"/>
                            </a:schemeClr>
                          </a:solidFill>
                          <a:effectLst/>
                        </a:rPr>
                        <a:t>Üniversitenin yürütmekte olduğu hizmetlerde diğer idarelerle mevzuattan kaynaklanan görev ve yetki çatışması var mıdır?</a:t>
                      </a:r>
                    </a:p>
                    <a:p>
                      <a:pPr marL="171450" marR="53340" lvl="0" indent="-171450" algn="l">
                        <a:spcBef>
                          <a:spcPts val="305"/>
                        </a:spcBef>
                        <a:spcAft>
                          <a:spcPts val="0"/>
                        </a:spcAft>
                        <a:buFont typeface="Wingdings" panose="05000000000000000000" pitchFamily="2" charset="2"/>
                        <a:buChar char="Ø"/>
                        <a:tabLst>
                          <a:tab pos="271145" algn="l"/>
                        </a:tabLst>
                      </a:pPr>
                      <a:r>
                        <a:rPr lang="tr-TR" sz="1400" b="0" spc="0" dirty="0">
                          <a:solidFill>
                            <a:schemeClr val="tx1">
                              <a:lumMod val="95000"/>
                              <a:lumOff val="5000"/>
                            </a:schemeClr>
                          </a:solidFill>
                          <a:effectLst/>
                        </a:rPr>
                        <a:t>Mevzuatta yer verilen yasal yükümlülükler tümüyle yerine getirilmekte midir, getirilemiyorsa bunun sebepleri nelerdir? Buna ilişkin mevzuat değişikliği gerekli midir?</a:t>
                      </a:r>
                    </a:p>
                    <a:p>
                      <a:pPr marL="171450" marR="55245" lvl="0" indent="-171450" algn="l">
                        <a:spcBef>
                          <a:spcPts val="300"/>
                        </a:spcBef>
                        <a:spcAft>
                          <a:spcPts val="0"/>
                        </a:spcAft>
                        <a:buFont typeface="Wingdings" panose="05000000000000000000" pitchFamily="2" charset="2"/>
                        <a:buChar char="Ø"/>
                        <a:tabLst>
                          <a:tab pos="271145" algn="l"/>
                        </a:tabLst>
                      </a:pPr>
                      <a:r>
                        <a:rPr lang="tr-TR" sz="1400" b="0" spc="0" dirty="0">
                          <a:solidFill>
                            <a:schemeClr val="tx1">
                              <a:lumMod val="95000"/>
                              <a:lumOff val="5000"/>
                            </a:schemeClr>
                          </a:solidFill>
                          <a:effectLst/>
                        </a:rPr>
                        <a:t>Üniversitenin yerine getirdiği ancak mevzuatta yer almayan hizmetler var mıdır? Varsa hangi mevzuatta ne tür değişiklikler yapılması gerekmektedir</a:t>
                      </a:r>
                      <a:r>
                        <a:rPr lang="tr-TR" sz="1400" b="0" dirty="0">
                          <a:solidFill>
                            <a:schemeClr val="tx1">
                              <a:lumMod val="95000"/>
                              <a:lumOff val="5000"/>
                            </a:schemeClr>
                          </a:solidFill>
                          <a:effectLst/>
                        </a:rPr>
                        <a:t>?</a:t>
                      </a:r>
                      <a:endParaRPr lang="tr-TR" sz="14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gradFill>
                      <a:gsLst>
                        <a:gs pos="55500">
                          <a:schemeClr val="accent6">
                            <a:lumMod val="60000"/>
                            <a:lumOff val="40000"/>
                          </a:schemeClr>
                        </a:gs>
                        <a:gs pos="37000">
                          <a:schemeClr val="accent6">
                            <a:lumMod val="60000"/>
                            <a:lumOff val="40000"/>
                          </a:schemeClr>
                        </a:gs>
                        <a:gs pos="0">
                          <a:schemeClr val="accent6">
                            <a:lumMod val="60000"/>
                            <a:lumOff val="40000"/>
                          </a:schemeClr>
                        </a:gs>
                        <a:gs pos="74000">
                          <a:schemeClr val="accent6">
                            <a:lumMod val="60000"/>
                            <a:lumOff val="40000"/>
                          </a:schemeClr>
                        </a:gs>
                        <a:gs pos="83000">
                          <a:schemeClr val="accent6">
                            <a:lumMod val="60000"/>
                            <a:lumOff val="40000"/>
                          </a:schemeClr>
                        </a:gs>
                        <a:gs pos="100000">
                          <a:schemeClr val="accent6">
                            <a:lumMod val="60000"/>
                            <a:lumOff val="40000"/>
                          </a:schemeClr>
                        </a:gs>
                      </a:gsLst>
                      <a:lin ang="5400000" scaled="1"/>
                    </a:gradFill>
                  </a:tcPr>
                </a:tc>
                <a:extLst>
                  <a:ext uri="{0D108BD9-81ED-4DB2-BD59-A6C34878D82A}">
                    <a16:rowId xmlns:a16="http://schemas.microsoft.com/office/drawing/2014/main" val="507833944"/>
                  </a:ext>
                </a:extLst>
              </a:tr>
            </a:tbl>
          </a:graphicData>
        </a:graphic>
      </p:graphicFrame>
    </p:spTree>
    <p:extLst>
      <p:ext uri="{BB962C8B-B14F-4D97-AF65-F5344CB8AC3E}">
        <p14:creationId xmlns:p14="http://schemas.microsoft.com/office/powerpoint/2010/main" val="3314088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01796629"/>
              </p:ext>
            </p:extLst>
          </p:nvPr>
        </p:nvGraphicFramePr>
        <p:xfrm>
          <a:off x="1845793" y="646413"/>
          <a:ext cx="8911687" cy="736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842080" y="1620644"/>
            <a:ext cx="8915400" cy="5237356"/>
          </a:xfrm>
        </p:spPr>
        <p:txBody>
          <a:bodyPr>
            <a:normAutofit fontScale="92500"/>
          </a:bodyPr>
          <a:lstStyle/>
          <a:p>
            <a:r>
              <a:rPr lang="tr-TR" dirty="0"/>
              <a:t>Üst politika belgeleri; kalkınma planı, Cumhurbaşkanlığı programı, orta vadeli program ve Cumhurbaşkanlığı yıllık programı ile üniversiteyi ilgilendiren ulusal, bölgesel ve </a:t>
            </a:r>
            <a:r>
              <a:rPr lang="tr-TR" dirty="0" err="1"/>
              <a:t>sektörel</a:t>
            </a:r>
            <a:r>
              <a:rPr lang="tr-TR" dirty="0"/>
              <a:t> strateji belgelerini ifade eder</a:t>
            </a:r>
            <a:r>
              <a:rPr lang="tr-TR" dirty="0" smtClean="0"/>
              <a:t>.</a:t>
            </a:r>
          </a:p>
          <a:p>
            <a:r>
              <a:rPr lang="tr-TR" dirty="0"/>
              <a:t>Bu belgeler farklı kullanım amaçlarına göre kalkınma planı-orta vadeli </a:t>
            </a:r>
            <a:r>
              <a:rPr lang="tr-TR" dirty="0" smtClean="0"/>
              <a:t>program - Cumhurbaşkanlığı </a:t>
            </a:r>
            <a:r>
              <a:rPr lang="tr-TR" dirty="0"/>
              <a:t>yıllık programı gibi dikey ya da </a:t>
            </a:r>
            <a:r>
              <a:rPr lang="tr-TR" dirty="0" err="1"/>
              <a:t>sektörel</a:t>
            </a:r>
            <a:r>
              <a:rPr lang="tr-TR" dirty="0"/>
              <a:t> </a:t>
            </a:r>
            <a:r>
              <a:rPr lang="tr-TR" dirty="0" smtClean="0"/>
              <a:t>stratejiler - eylem </a:t>
            </a:r>
            <a:r>
              <a:rPr lang="tr-TR" dirty="0"/>
              <a:t>planları gibi yatay bir hiyerarşide hazırlanabilir. Bu belgelerin tamamı türev amaçlara farklı detaylarda hizmet etmekte olup stratejik planlar söz konusu politika belgelerine uyumlu ve tutarlı olarak hazırlanır</a:t>
            </a:r>
            <a:r>
              <a:rPr lang="tr-TR" dirty="0" smtClean="0"/>
              <a:t>.</a:t>
            </a:r>
          </a:p>
          <a:p>
            <a:r>
              <a:rPr lang="tr-TR" dirty="0"/>
              <a:t>Stratejik planlar; kalkınma planında belirlenen amaç, hedef ve politikalar ile benzer yönlendirmeleri dikkate almak zorundadır. Ancak bu durum stratejik planların kalkınma planlarında yer alan politikalarla birebir aynı olması gerektiği anlamına gelmemektedir. Stratejik planlar üst politika belgelerinde yer almayan hususları da kapsayabilir</a:t>
            </a:r>
            <a:r>
              <a:rPr lang="tr-TR" dirty="0" smtClean="0"/>
              <a:t>.</a:t>
            </a:r>
          </a:p>
          <a:p>
            <a:endParaRPr lang="tr-TR" dirty="0"/>
          </a:p>
          <a:p>
            <a:endParaRPr lang="tr-TR" dirty="0" smtClean="0"/>
          </a:p>
          <a:p>
            <a:endParaRPr lang="tr-TR" dirty="0" smtClean="0"/>
          </a:p>
          <a:p>
            <a:pPr>
              <a:buFont typeface="Arial" panose="020B0604020202020204" pitchFamily="34" charset="0"/>
              <a:buChar char="•"/>
            </a:pPr>
            <a:r>
              <a:rPr lang="tr-TR" sz="1500" dirty="0">
                <a:solidFill>
                  <a:srgbClr val="0070C0"/>
                </a:solidFill>
              </a:rPr>
              <a:t>Not: Zaman çizelgesine göre Temmuz </a:t>
            </a:r>
            <a:r>
              <a:rPr lang="tr-TR" sz="1500" dirty="0" smtClean="0">
                <a:solidFill>
                  <a:srgbClr val="0070C0"/>
                </a:solidFill>
              </a:rPr>
              <a:t>ayı sonuna </a:t>
            </a:r>
            <a:r>
              <a:rPr lang="tr-TR" sz="1500" dirty="0">
                <a:solidFill>
                  <a:srgbClr val="0070C0"/>
                </a:solidFill>
              </a:rPr>
              <a:t>kadar bitirilmesi gerekmektedir</a:t>
            </a:r>
            <a:r>
              <a:rPr lang="tr-TR" sz="1500" dirty="0" smtClean="0">
                <a:solidFill>
                  <a:srgbClr val="0070C0"/>
                </a:solidFill>
              </a:rPr>
              <a:t>.</a:t>
            </a:r>
            <a:endParaRPr lang="tr-TR" sz="1500" dirty="0" smtClean="0"/>
          </a:p>
          <a:p>
            <a:endParaRPr lang="tr-TR" dirty="0"/>
          </a:p>
          <a:p>
            <a:endParaRPr lang="tr-TR" dirty="0"/>
          </a:p>
        </p:txBody>
      </p:sp>
    </p:spTree>
    <p:extLst>
      <p:ext uri="{BB962C8B-B14F-4D97-AF65-F5344CB8AC3E}">
        <p14:creationId xmlns:p14="http://schemas.microsoft.com/office/powerpoint/2010/main" val="255811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544905679"/>
              </p:ext>
            </p:extLst>
          </p:nvPr>
        </p:nvGraphicFramePr>
        <p:xfrm>
          <a:off x="1957306" y="601807"/>
          <a:ext cx="8911687" cy="780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953593" y="1721004"/>
            <a:ext cx="8915400" cy="4256050"/>
          </a:xfrm>
        </p:spPr>
        <p:txBody>
          <a:bodyPr>
            <a:normAutofit/>
          </a:bodyPr>
          <a:lstStyle/>
          <a:p>
            <a:r>
              <a:rPr lang="tr-TR" dirty="0"/>
              <a:t>Program – alt program analizinde, performans esaslı program bütçe sistemi kapsamında üniversitenin sorumluluğunda bulunan program ve alt programların listesi oluşturulur</a:t>
            </a:r>
            <a:r>
              <a:rPr lang="tr-TR" dirty="0" smtClean="0"/>
              <a:t>.</a:t>
            </a:r>
            <a:r>
              <a:rPr lang="tr-TR" dirty="0"/>
              <a:t> Bu bölümde uygulanmakta olan stratejik plan dönemine ait alt program hedeflerinin gerçekleşme düzeyi ile başarı ve başarısızlık nedenlerine yer </a:t>
            </a:r>
            <a:r>
              <a:rPr lang="tr-TR" dirty="0" smtClean="0"/>
              <a:t>verilir.</a:t>
            </a:r>
          </a:p>
          <a:p>
            <a:endParaRPr lang="tr-TR" sz="400" dirty="0" smtClean="0"/>
          </a:p>
          <a:p>
            <a:r>
              <a:rPr lang="tr-TR" dirty="0"/>
              <a:t>Yapılan değerlendirme sonucunda uygulanmakta olan stratejik plan dönemine ait alt program hedeflerine ulaşılamaması durumunda ise;</a:t>
            </a:r>
          </a:p>
          <a:p>
            <a:pPr lvl="1">
              <a:buFont typeface="Courier New" panose="02070309020205020404" pitchFamily="49" charset="0"/>
              <a:buChar char="o"/>
            </a:pPr>
            <a:r>
              <a:rPr lang="tr-TR" dirty="0"/>
              <a:t>Alt program hedef ve performans göstergesi ile bunlara ilişkin değerlerin doğru belirlenip belirlenmediğine ve</a:t>
            </a:r>
            <a:endParaRPr lang="tr-TR" sz="1400" dirty="0"/>
          </a:p>
          <a:p>
            <a:pPr lvl="1">
              <a:buFont typeface="Courier New" panose="02070309020205020404" pitchFamily="49" charset="0"/>
              <a:buChar char="o"/>
            </a:pPr>
            <a:r>
              <a:rPr lang="tr-TR" dirty="0"/>
              <a:t>Mevcut çevre şartları ve riskler dikkate alındığında, söz konusu alt program hedef ve performans göstergelerinde güncelleme ihtiyacı bulunup bulunmadığına dair değerlendirmelere yer verilir.</a:t>
            </a:r>
            <a:endParaRPr lang="tr-TR" sz="1400" dirty="0"/>
          </a:p>
          <a:p>
            <a:endParaRPr lang="tr-TR" dirty="0"/>
          </a:p>
        </p:txBody>
      </p:sp>
    </p:spTree>
    <p:extLst>
      <p:ext uri="{BB962C8B-B14F-4D97-AF65-F5344CB8AC3E}">
        <p14:creationId xmlns:p14="http://schemas.microsoft.com/office/powerpoint/2010/main" val="1904369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63542" y="1550020"/>
            <a:ext cx="8915400" cy="5307980"/>
          </a:xfrm>
        </p:spPr>
        <p:txBody>
          <a:bodyPr>
            <a:normAutofit/>
          </a:bodyPr>
          <a:lstStyle/>
          <a:p>
            <a:r>
              <a:rPr lang="tr-TR" dirty="0" smtClean="0"/>
              <a:t>Program – alt program analizi yapılırken Program – Alt Program Analizi Tablosundan yararlanılır. Bu tabloda üniversitenin sorumlu olduğu alt programlara ilişkin tespitler ve ihtiyaçlar ortaya konulur.</a:t>
            </a:r>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smtClean="0"/>
          </a:p>
          <a:p>
            <a:pPr marL="0" indent="0">
              <a:buNone/>
            </a:pPr>
            <a:endParaRPr lang="tr-TR" dirty="0" smtClean="0"/>
          </a:p>
          <a:p>
            <a:pPr>
              <a:buFont typeface="Arial" panose="020B0604020202020204" pitchFamily="34" charset="0"/>
              <a:buChar char="•"/>
            </a:pPr>
            <a:r>
              <a:rPr lang="tr-TR" sz="1400" dirty="0" smtClean="0">
                <a:solidFill>
                  <a:srgbClr val="C00000"/>
                </a:solidFill>
              </a:rPr>
              <a:t>Bu </a:t>
            </a:r>
            <a:r>
              <a:rPr lang="tr-TR" sz="1400" dirty="0" smtClean="0">
                <a:solidFill>
                  <a:srgbClr val="C00000"/>
                </a:solidFill>
              </a:rPr>
              <a:t>başlıktan Strateji Geliştirme Daire Başkanlığı sorumlu olabilir.</a:t>
            </a:r>
            <a:endParaRPr lang="tr-TR" sz="1400" dirty="0">
              <a:solidFill>
                <a:srgbClr val="C00000"/>
              </a:solidFill>
            </a:endParaRP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grpSp>
        <p:nvGrpSpPr>
          <p:cNvPr id="7" name="Grup 6"/>
          <p:cNvGrpSpPr/>
          <p:nvPr/>
        </p:nvGrpSpPr>
        <p:grpSpPr>
          <a:xfrm>
            <a:off x="1963542" y="647728"/>
            <a:ext cx="9042712" cy="767520"/>
            <a:chOff x="0" y="13423"/>
            <a:chExt cx="8911687" cy="767520"/>
          </a:xfrm>
          <a:scene3d>
            <a:camera prst="orthographicFront">
              <a:rot lat="0" lon="0" rev="0"/>
            </a:camera>
            <a:lightRig rig="balanced" dir="t">
              <a:rot lat="0" lon="0" rev="8700000"/>
            </a:lightRig>
          </a:scene3d>
        </p:grpSpPr>
        <p:sp>
          <p:nvSpPr>
            <p:cNvPr id="8" name="Yuvarlatılmış Dikdörtgen 7"/>
            <p:cNvSpPr/>
            <p:nvPr/>
          </p:nvSpPr>
          <p:spPr>
            <a:xfrm>
              <a:off x="0" y="13423"/>
              <a:ext cx="8911687" cy="767520"/>
            </a:xfrm>
            <a:prstGeom prst="roundRect">
              <a:avLst/>
            </a:prstGeom>
            <a:ln>
              <a:noFill/>
            </a:ln>
            <a:effectLst>
              <a:outerShdw blurRad="44450" dist="27940" dir="5400000" algn="ctr">
                <a:srgbClr val="000000">
                  <a:alpha val="32000"/>
                </a:srgbClr>
              </a:outerShdw>
            </a:effectLst>
            <a:sp3d>
              <a:bevelT w="190500" h="38100"/>
            </a:sp3d>
          </p:spPr>
          <p:style>
            <a:lnRef idx="0">
              <a:scrgbClr r="0" g="0" b="0"/>
            </a:lnRef>
            <a:fillRef idx="3">
              <a:schemeClr val="accent1">
                <a:hueOff val="0"/>
                <a:satOff val="0"/>
                <a:lumOff val="0"/>
                <a:alphaOff val="0"/>
              </a:schemeClr>
            </a:fillRef>
            <a:effectRef idx="3">
              <a:scrgbClr r="0" g="0" b="0"/>
            </a:effectRef>
            <a:fontRef idx="minor">
              <a:schemeClr val="lt1"/>
            </a:fontRef>
          </p:style>
        </p:sp>
        <p:sp>
          <p:nvSpPr>
            <p:cNvPr id="9" name="Yuvarlatılmış Dikdörtgen 4"/>
            <p:cNvSpPr txBox="1"/>
            <p:nvPr/>
          </p:nvSpPr>
          <p:spPr>
            <a:xfrm>
              <a:off x="37467" y="50890"/>
              <a:ext cx="8836753" cy="69258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tr-TR" sz="3200" kern="1200" dirty="0" smtClean="0"/>
                <a:t>PROGRAM – ALT PROGRAM ANALİZİ</a:t>
              </a:r>
              <a:endParaRPr lang="tr-TR" sz="3200" kern="1200" dirty="0"/>
            </a:p>
          </p:txBody>
        </p:sp>
      </p:grpSp>
      <p:graphicFrame>
        <p:nvGraphicFramePr>
          <p:cNvPr id="12" name="Tablo 11"/>
          <p:cNvGraphicFramePr>
            <a:graphicFrameLocks noGrp="1"/>
          </p:cNvGraphicFramePr>
          <p:nvPr>
            <p:extLst>
              <p:ext uri="{D42A27DB-BD31-4B8C-83A1-F6EECF244321}">
                <p14:modId xmlns:p14="http://schemas.microsoft.com/office/powerpoint/2010/main" val="634763516"/>
              </p:ext>
            </p:extLst>
          </p:nvPr>
        </p:nvGraphicFramePr>
        <p:xfrm>
          <a:off x="2319368" y="2609386"/>
          <a:ext cx="8559574" cy="2018370"/>
        </p:xfrm>
        <a:graphic>
          <a:graphicData uri="http://schemas.openxmlformats.org/drawingml/2006/table">
            <a:tbl>
              <a:tblPr firstRow="1" firstCol="1" lastRow="1" lastCol="1" bandRow="1" bandCol="1">
                <a:effectLst>
                  <a:outerShdw blurRad="63500" sx="102000" sy="102000" algn="ctr" rotWithShape="0">
                    <a:prstClr val="black">
                      <a:alpha val="40000"/>
                    </a:prstClr>
                  </a:outerShdw>
                </a:effectLst>
                <a:tableStyleId>{5C22544A-7EE6-4342-B048-85BDC9FD1C3A}</a:tableStyleId>
              </a:tblPr>
              <a:tblGrid>
                <a:gridCol w="1649049">
                  <a:extLst>
                    <a:ext uri="{9D8B030D-6E8A-4147-A177-3AD203B41FA5}">
                      <a16:colId xmlns:a16="http://schemas.microsoft.com/office/drawing/2014/main" val="1475613057"/>
                    </a:ext>
                  </a:extLst>
                </a:gridCol>
                <a:gridCol w="1862378">
                  <a:extLst>
                    <a:ext uri="{9D8B030D-6E8A-4147-A177-3AD203B41FA5}">
                      <a16:colId xmlns:a16="http://schemas.microsoft.com/office/drawing/2014/main" val="1534158117"/>
                    </a:ext>
                  </a:extLst>
                </a:gridCol>
                <a:gridCol w="2213520">
                  <a:extLst>
                    <a:ext uri="{9D8B030D-6E8A-4147-A177-3AD203B41FA5}">
                      <a16:colId xmlns:a16="http://schemas.microsoft.com/office/drawing/2014/main" val="705872126"/>
                    </a:ext>
                  </a:extLst>
                </a:gridCol>
                <a:gridCol w="2834627">
                  <a:extLst>
                    <a:ext uri="{9D8B030D-6E8A-4147-A177-3AD203B41FA5}">
                      <a16:colId xmlns:a16="http://schemas.microsoft.com/office/drawing/2014/main" val="461918468"/>
                    </a:ext>
                  </a:extLst>
                </a:gridCol>
              </a:tblGrid>
              <a:tr h="403674">
                <a:tc>
                  <a:txBody>
                    <a:bodyPr/>
                    <a:lstStyle/>
                    <a:p>
                      <a:pPr marL="327025" algn="ctr">
                        <a:spcBef>
                          <a:spcPts val="315"/>
                        </a:spcBef>
                        <a:spcAft>
                          <a:spcPts val="0"/>
                        </a:spcAft>
                      </a:pPr>
                      <a:r>
                        <a:rPr lang="tr-TR" sz="1600" b="0" dirty="0">
                          <a:effectLst/>
                        </a:rPr>
                        <a:t>Program</a:t>
                      </a:r>
                      <a:endParaRPr lang="tr-TR"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6">
                        <a:lumMod val="75000"/>
                      </a:schemeClr>
                    </a:solidFill>
                  </a:tcPr>
                </a:tc>
                <a:tc>
                  <a:txBody>
                    <a:bodyPr/>
                    <a:lstStyle/>
                    <a:p>
                      <a:pPr marL="309245" algn="ctr">
                        <a:spcBef>
                          <a:spcPts val="315"/>
                        </a:spcBef>
                        <a:spcAft>
                          <a:spcPts val="0"/>
                        </a:spcAft>
                      </a:pPr>
                      <a:r>
                        <a:rPr lang="tr-TR" sz="1600" b="0" dirty="0">
                          <a:effectLst/>
                        </a:rPr>
                        <a:t>Alt</a:t>
                      </a:r>
                      <a:r>
                        <a:rPr lang="tr-TR" sz="1600" b="0" spc="-20" dirty="0">
                          <a:effectLst/>
                        </a:rPr>
                        <a:t> </a:t>
                      </a:r>
                      <a:r>
                        <a:rPr lang="tr-TR" sz="1600" b="0" dirty="0">
                          <a:effectLst/>
                        </a:rPr>
                        <a:t>Program</a:t>
                      </a:r>
                      <a:endParaRPr lang="tr-TR"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6">
                        <a:lumMod val="75000"/>
                      </a:schemeClr>
                    </a:solidFill>
                  </a:tcPr>
                </a:tc>
                <a:tc>
                  <a:txBody>
                    <a:bodyPr/>
                    <a:lstStyle/>
                    <a:p>
                      <a:pPr marL="499745" marR="495935" algn="ctr">
                        <a:spcBef>
                          <a:spcPts val="315"/>
                        </a:spcBef>
                        <a:spcAft>
                          <a:spcPts val="0"/>
                        </a:spcAft>
                      </a:pPr>
                      <a:r>
                        <a:rPr lang="tr-TR" sz="1600" b="0" dirty="0">
                          <a:effectLst/>
                        </a:rPr>
                        <a:t>Tespitler</a:t>
                      </a:r>
                      <a:endParaRPr lang="tr-TR"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6">
                        <a:lumMod val="75000"/>
                      </a:schemeClr>
                    </a:solidFill>
                  </a:tcPr>
                </a:tc>
                <a:tc>
                  <a:txBody>
                    <a:bodyPr/>
                    <a:lstStyle/>
                    <a:p>
                      <a:pPr marL="692785" marR="688975" algn="ctr">
                        <a:spcBef>
                          <a:spcPts val="315"/>
                        </a:spcBef>
                        <a:spcAft>
                          <a:spcPts val="0"/>
                        </a:spcAft>
                      </a:pPr>
                      <a:r>
                        <a:rPr lang="tr-TR" sz="1600" b="0" dirty="0">
                          <a:effectLst/>
                        </a:rPr>
                        <a:t>İhtiyaçlar</a:t>
                      </a:r>
                      <a:endParaRPr lang="tr-TR"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6">
                        <a:lumMod val="75000"/>
                      </a:schemeClr>
                    </a:solidFill>
                  </a:tcPr>
                </a:tc>
                <a:extLst>
                  <a:ext uri="{0D108BD9-81ED-4DB2-BD59-A6C34878D82A}">
                    <a16:rowId xmlns:a16="http://schemas.microsoft.com/office/drawing/2014/main" val="3414460521"/>
                  </a:ext>
                </a:extLst>
              </a:tr>
              <a:tr h="1614696">
                <a:tc>
                  <a:txBody>
                    <a:bodyPr/>
                    <a:lstStyle/>
                    <a:p>
                      <a:pPr marL="0" marR="39370" lvl="0" indent="0" algn="ctr">
                        <a:spcBef>
                          <a:spcPts val="600"/>
                        </a:spcBef>
                        <a:spcAft>
                          <a:spcPts val="0"/>
                        </a:spcAft>
                        <a:buSzPts val="1000"/>
                        <a:buFont typeface="Symbol" panose="05050102010706020507" pitchFamily="18" charset="2"/>
                        <a:buNone/>
                        <a:tabLst>
                          <a:tab pos="175260" algn="l"/>
                        </a:tabLst>
                      </a:pPr>
                      <a:r>
                        <a:rPr lang="tr-TR" sz="1400" b="0" dirty="0">
                          <a:solidFill>
                            <a:schemeClr val="tx1">
                              <a:lumMod val="85000"/>
                              <a:lumOff val="15000"/>
                            </a:schemeClr>
                          </a:solidFill>
                          <a:effectLst/>
                        </a:rPr>
                        <a:t>Üniversitenin</a:t>
                      </a:r>
                      <a:r>
                        <a:rPr lang="tr-TR" sz="1400" b="0" spc="5" dirty="0">
                          <a:solidFill>
                            <a:schemeClr val="tx1">
                              <a:lumMod val="85000"/>
                              <a:lumOff val="15000"/>
                            </a:schemeClr>
                          </a:solidFill>
                          <a:effectLst/>
                        </a:rPr>
                        <a:t> </a:t>
                      </a:r>
                      <a:r>
                        <a:rPr lang="tr-TR" sz="1400" b="0" spc="-5" dirty="0">
                          <a:solidFill>
                            <a:schemeClr val="tx1">
                              <a:lumMod val="85000"/>
                              <a:lumOff val="15000"/>
                            </a:schemeClr>
                          </a:solidFill>
                          <a:effectLst/>
                        </a:rPr>
                        <a:t>sorumlu </a:t>
                      </a:r>
                      <a:r>
                        <a:rPr lang="tr-TR" sz="1400" b="0" dirty="0">
                          <a:solidFill>
                            <a:schemeClr val="tx1">
                              <a:lumMod val="85000"/>
                              <a:lumOff val="15000"/>
                            </a:schemeClr>
                          </a:solidFill>
                          <a:effectLst/>
                        </a:rPr>
                        <a:t>olduğu</a:t>
                      </a:r>
                      <a:r>
                        <a:rPr lang="tr-TR" sz="1400" b="0" spc="-215" dirty="0">
                          <a:solidFill>
                            <a:schemeClr val="tx1">
                              <a:lumMod val="85000"/>
                              <a:lumOff val="15000"/>
                            </a:schemeClr>
                          </a:solidFill>
                          <a:effectLst/>
                        </a:rPr>
                        <a:t> </a:t>
                      </a:r>
                      <a:r>
                        <a:rPr lang="tr-TR" sz="1400" b="0" dirty="0">
                          <a:solidFill>
                            <a:schemeClr val="tx1">
                              <a:lumMod val="85000"/>
                              <a:lumOff val="15000"/>
                            </a:schemeClr>
                          </a:solidFill>
                          <a:effectLst/>
                        </a:rPr>
                        <a:t>program adı ile</a:t>
                      </a:r>
                      <a:r>
                        <a:rPr lang="tr-TR" sz="1400" b="0" spc="5" dirty="0">
                          <a:solidFill>
                            <a:schemeClr val="tx1">
                              <a:lumMod val="85000"/>
                              <a:lumOff val="15000"/>
                            </a:schemeClr>
                          </a:solidFill>
                          <a:effectLst/>
                        </a:rPr>
                        <a:t> </a:t>
                      </a:r>
                      <a:r>
                        <a:rPr lang="tr-TR" sz="1400" b="0" dirty="0">
                          <a:solidFill>
                            <a:schemeClr val="tx1">
                              <a:lumMod val="85000"/>
                              <a:lumOff val="15000"/>
                            </a:schemeClr>
                          </a:solidFill>
                          <a:effectLst/>
                        </a:rPr>
                        <a:t>programın</a:t>
                      </a:r>
                      <a:r>
                        <a:rPr lang="tr-TR" sz="1400" b="0" spc="5" dirty="0">
                          <a:solidFill>
                            <a:schemeClr val="tx1">
                              <a:lumMod val="85000"/>
                              <a:lumOff val="15000"/>
                            </a:schemeClr>
                          </a:solidFill>
                          <a:effectLst/>
                        </a:rPr>
                        <a:t> </a:t>
                      </a:r>
                      <a:r>
                        <a:rPr lang="tr-TR" sz="1400" b="0" dirty="0">
                          <a:solidFill>
                            <a:schemeClr val="tx1">
                              <a:lumMod val="85000"/>
                              <a:lumOff val="15000"/>
                            </a:schemeClr>
                          </a:solidFill>
                          <a:effectLst/>
                        </a:rPr>
                        <a:t>amacına yer</a:t>
                      </a:r>
                      <a:r>
                        <a:rPr lang="tr-TR" sz="1400" b="0" spc="5" dirty="0">
                          <a:solidFill>
                            <a:schemeClr val="tx1">
                              <a:lumMod val="85000"/>
                              <a:lumOff val="15000"/>
                            </a:schemeClr>
                          </a:solidFill>
                          <a:effectLst/>
                        </a:rPr>
                        <a:t> </a:t>
                      </a:r>
                      <a:r>
                        <a:rPr lang="tr-TR" sz="1400" b="0" dirty="0">
                          <a:solidFill>
                            <a:schemeClr val="tx1">
                              <a:lumMod val="85000"/>
                              <a:lumOff val="15000"/>
                            </a:schemeClr>
                          </a:solidFill>
                          <a:effectLst/>
                        </a:rPr>
                        <a:t>verilir.</a:t>
                      </a:r>
                      <a:endParaRPr lang="tr-TR" sz="1800" b="0" dirty="0">
                        <a:solidFill>
                          <a:schemeClr val="tx1">
                            <a:lumMod val="85000"/>
                            <a:lumOff val="15000"/>
                          </a:schemeClr>
                        </a:solidFill>
                        <a:effectLst/>
                        <a:latin typeface="Calibri" panose="020F0502020204030204" pitchFamily="34" charset="0"/>
                        <a:ea typeface="Symbol" panose="05050102010706020507" pitchFamily="18" charset="2"/>
                        <a:cs typeface="Symbol" panose="05050102010706020507" pitchFamily="18" charset="2"/>
                      </a:endParaRPr>
                    </a:p>
                  </a:txBody>
                  <a:tcPr marL="0" marR="0" marT="0" marB="0" anchor="ctr">
                    <a:solidFill>
                      <a:schemeClr val="accent6">
                        <a:lumMod val="60000"/>
                        <a:lumOff val="40000"/>
                      </a:schemeClr>
                    </a:solidFill>
                  </a:tcPr>
                </a:tc>
                <a:tc>
                  <a:txBody>
                    <a:bodyPr/>
                    <a:lstStyle/>
                    <a:p>
                      <a:pPr marL="0" marR="116840" lvl="0" indent="0" algn="ctr">
                        <a:spcBef>
                          <a:spcPts val="600"/>
                        </a:spcBef>
                        <a:spcAft>
                          <a:spcPts val="0"/>
                        </a:spcAft>
                        <a:buSzPts val="1000"/>
                        <a:buFont typeface="Symbol" panose="05050102010706020507" pitchFamily="18" charset="2"/>
                        <a:buNone/>
                        <a:tabLst>
                          <a:tab pos="140970" algn="l"/>
                        </a:tabLst>
                      </a:pPr>
                      <a:r>
                        <a:rPr lang="tr-TR" sz="1400" b="0" dirty="0">
                          <a:solidFill>
                            <a:schemeClr val="tx1">
                              <a:lumMod val="85000"/>
                              <a:lumOff val="15000"/>
                            </a:schemeClr>
                          </a:solidFill>
                          <a:effectLst/>
                        </a:rPr>
                        <a:t>Üniversitenin</a:t>
                      </a:r>
                      <a:endParaRPr lang="tr-TR" sz="1800" b="0" dirty="0">
                        <a:solidFill>
                          <a:schemeClr val="tx1">
                            <a:lumMod val="85000"/>
                            <a:lumOff val="15000"/>
                          </a:schemeClr>
                        </a:solidFill>
                        <a:effectLst/>
                      </a:endParaRPr>
                    </a:p>
                    <a:p>
                      <a:pPr marL="50800" marR="116840" algn="ctr">
                        <a:spcBef>
                          <a:spcPts val="5"/>
                        </a:spcBef>
                        <a:spcAft>
                          <a:spcPts val="0"/>
                        </a:spcAft>
                        <a:tabLst>
                          <a:tab pos="140970" algn="l"/>
                        </a:tabLst>
                      </a:pPr>
                      <a:r>
                        <a:rPr lang="tr-TR" sz="1400" b="0" dirty="0">
                          <a:solidFill>
                            <a:schemeClr val="tx1">
                              <a:lumMod val="85000"/>
                              <a:lumOff val="15000"/>
                            </a:schemeClr>
                          </a:solidFill>
                          <a:effectLst/>
                        </a:rPr>
                        <a:t>sorumlu</a:t>
                      </a:r>
                      <a:r>
                        <a:rPr lang="tr-TR" sz="1400" b="0" spc="-40" dirty="0">
                          <a:solidFill>
                            <a:schemeClr val="tx1">
                              <a:lumMod val="85000"/>
                              <a:lumOff val="15000"/>
                            </a:schemeClr>
                          </a:solidFill>
                          <a:effectLst/>
                        </a:rPr>
                        <a:t> </a:t>
                      </a:r>
                      <a:r>
                        <a:rPr lang="tr-TR" sz="1400" b="0" dirty="0">
                          <a:solidFill>
                            <a:schemeClr val="tx1">
                              <a:lumMod val="85000"/>
                              <a:lumOff val="15000"/>
                            </a:schemeClr>
                          </a:solidFill>
                          <a:effectLst/>
                        </a:rPr>
                        <a:t>olduğu</a:t>
                      </a:r>
                      <a:r>
                        <a:rPr lang="tr-TR" sz="1400" b="0" spc="-35" dirty="0">
                          <a:solidFill>
                            <a:schemeClr val="tx1">
                              <a:lumMod val="85000"/>
                              <a:lumOff val="15000"/>
                            </a:schemeClr>
                          </a:solidFill>
                          <a:effectLst/>
                        </a:rPr>
                        <a:t> </a:t>
                      </a:r>
                      <a:r>
                        <a:rPr lang="tr-TR" sz="1400" b="0" dirty="0">
                          <a:solidFill>
                            <a:schemeClr val="tx1">
                              <a:lumMod val="85000"/>
                              <a:lumOff val="15000"/>
                            </a:schemeClr>
                          </a:solidFill>
                          <a:effectLst/>
                        </a:rPr>
                        <a:t>alt</a:t>
                      </a:r>
                      <a:r>
                        <a:rPr lang="tr-TR" sz="1400" b="0" spc="-215" dirty="0">
                          <a:solidFill>
                            <a:schemeClr val="tx1">
                              <a:lumMod val="85000"/>
                              <a:lumOff val="15000"/>
                            </a:schemeClr>
                          </a:solidFill>
                          <a:effectLst/>
                        </a:rPr>
                        <a:t> </a:t>
                      </a:r>
                      <a:r>
                        <a:rPr lang="tr-TR" sz="1400" b="0" dirty="0">
                          <a:solidFill>
                            <a:schemeClr val="tx1">
                              <a:lumMod val="85000"/>
                              <a:lumOff val="15000"/>
                            </a:schemeClr>
                          </a:solidFill>
                          <a:effectLst/>
                        </a:rPr>
                        <a:t>programın adı ile</a:t>
                      </a:r>
                      <a:r>
                        <a:rPr lang="tr-TR" sz="1400" b="0" spc="5" dirty="0">
                          <a:solidFill>
                            <a:schemeClr val="tx1">
                              <a:lumMod val="85000"/>
                              <a:lumOff val="15000"/>
                            </a:schemeClr>
                          </a:solidFill>
                          <a:effectLst/>
                        </a:rPr>
                        <a:t> </a:t>
                      </a:r>
                      <a:r>
                        <a:rPr lang="tr-TR" sz="1400" b="0" dirty="0">
                          <a:solidFill>
                            <a:schemeClr val="tx1">
                              <a:lumMod val="85000"/>
                              <a:lumOff val="15000"/>
                            </a:schemeClr>
                          </a:solidFill>
                          <a:effectLst/>
                        </a:rPr>
                        <a:t>alt program</a:t>
                      </a:r>
                      <a:r>
                        <a:rPr lang="tr-TR" sz="1400" b="0" spc="5" dirty="0">
                          <a:solidFill>
                            <a:schemeClr val="tx1">
                              <a:lumMod val="85000"/>
                              <a:lumOff val="15000"/>
                            </a:schemeClr>
                          </a:solidFill>
                          <a:effectLst/>
                        </a:rPr>
                        <a:t> </a:t>
                      </a:r>
                      <a:r>
                        <a:rPr lang="tr-TR" sz="1400" b="0" dirty="0">
                          <a:solidFill>
                            <a:schemeClr val="tx1">
                              <a:lumMod val="85000"/>
                              <a:lumOff val="15000"/>
                            </a:schemeClr>
                          </a:solidFill>
                          <a:effectLst/>
                        </a:rPr>
                        <a:t>hedeflerine yer</a:t>
                      </a:r>
                      <a:r>
                        <a:rPr lang="tr-TR" sz="1400" b="0" spc="5" dirty="0">
                          <a:solidFill>
                            <a:schemeClr val="tx1">
                              <a:lumMod val="85000"/>
                              <a:lumOff val="15000"/>
                            </a:schemeClr>
                          </a:solidFill>
                          <a:effectLst/>
                        </a:rPr>
                        <a:t> </a:t>
                      </a:r>
                      <a:r>
                        <a:rPr lang="tr-TR" sz="1400" b="0" dirty="0">
                          <a:solidFill>
                            <a:schemeClr val="tx1">
                              <a:lumMod val="85000"/>
                              <a:lumOff val="15000"/>
                            </a:schemeClr>
                          </a:solidFill>
                          <a:effectLst/>
                        </a:rPr>
                        <a:t>verilir.</a:t>
                      </a:r>
                      <a:endParaRPr lang="tr-TR" sz="18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6">
                        <a:lumMod val="60000"/>
                        <a:lumOff val="40000"/>
                      </a:schemeClr>
                    </a:solidFill>
                  </a:tcPr>
                </a:tc>
                <a:tc>
                  <a:txBody>
                    <a:bodyPr/>
                    <a:lstStyle/>
                    <a:p>
                      <a:pPr marL="0" lvl="0" indent="0" algn="ctr">
                        <a:spcBef>
                          <a:spcPts val="600"/>
                        </a:spcBef>
                        <a:spcAft>
                          <a:spcPts val="0"/>
                        </a:spcAft>
                        <a:buSzPts val="1000"/>
                        <a:buFont typeface="Symbol" panose="05050102010706020507" pitchFamily="18" charset="2"/>
                        <a:buNone/>
                        <a:tabLst>
                          <a:tab pos="153035" algn="l"/>
                        </a:tabLst>
                      </a:pPr>
                      <a:endParaRPr lang="tr-TR" sz="1400" b="0" dirty="0" smtClean="0">
                        <a:solidFill>
                          <a:schemeClr val="tx1">
                            <a:lumMod val="85000"/>
                            <a:lumOff val="15000"/>
                          </a:schemeClr>
                        </a:solidFill>
                        <a:effectLst/>
                      </a:endParaRPr>
                    </a:p>
                    <a:p>
                      <a:pPr marL="0" lvl="0" indent="0" algn="ctr">
                        <a:spcBef>
                          <a:spcPts val="600"/>
                        </a:spcBef>
                        <a:spcAft>
                          <a:spcPts val="0"/>
                        </a:spcAft>
                        <a:buSzPts val="1000"/>
                        <a:buFont typeface="Symbol" panose="05050102010706020507" pitchFamily="18" charset="2"/>
                        <a:buNone/>
                        <a:tabLst>
                          <a:tab pos="153035" algn="l"/>
                        </a:tabLst>
                      </a:pPr>
                      <a:r>
                        <a:rPr lang="tr-TR" sz="1400" b="0" dirty="0" smtClean="0">
                          <a:solidFill>
                            <a:schemeClr val="tx1">
                              <a:lumMod val="85000"/>
                              <a:lumOff val="15000"/>
                            </a:schemeClr>
                          </a:solidFill>
                          <a:effectLst/>
                        </a:rPr>
                        <a:t>Alt </a:t>
                      </a:r>
                      <a:r>
                        <a:rPr lang="tr-TR" sz="1400" b="0" dirty="0">
                          <a:solidFill>
                            <a:schemeClr val="tx1">
                              <a:lumMod val="85000"/>
                              <a:lumOff val="15000"/>
                            </a:schemeClr>
                          </a:solidFill>
                          <a:effectLst/>
                        </a:rPr>
                        <a:t>program</a:t>
                      </a:r>
                      <a:r>
                        <a:rPr lang="tr-TR" sz="1400" b="0" spc="-215" dirty="0">
                          <a:solidFill>
                            <a:schemeClr val="tx1">
                              <a:lumMod val="85000"/>
                              <a:lumOff val="15000"/>
                            </a:schemeClr>
                          </a:solidFill>
                          <a:effectLst/>
                        </a:rPr>
                        <a:t> </a:t>
                      </a:r>
                      <a:r>
                        <a:rPr lang="tr-TR" sz="1400" b="0" spc="-5" dirty="0">
                          <a:solidFill>
                            <a:schemeClr val="tx1">
                              <a:lumMod val="85000"/>
                              <a:lumOff val="15000"/>
                            </a:schemeClr>
                          </a:solidFill>
                          <a:effectLst/>
                        </a:rPr>
                        <a:t>hedeflerinin</a:t>
                      </a:r>
                      <a:r>
                        <a:rPr lang="tr-TR" sz="1400" b="0" dirty="0">
                          <a:solidFill>
                            <a:schemeClr val="tx1">
                              <a:lumMod val="85000"/>
                              <a:lumOff val="15000"/>
                            </a:schemeClr>
                          </a:solidFill>
                          <a:effectLst/>
                        </a:rPr>
                        <a:t> </a:t>
                      </a:r>
                      <a:r>
                        <a:rPr lang="tr-TR" sz="1400" b="0" spc="-5" dirty="0">
                          <a:solidFill>
                            <a:schemeClr val="tx1">
                              <a:lumMod val="85000"/>
                              <a:lumOff val="15000"/>
                            </a:schemeClr>
                          </a:solidFill>
                          <a:effectLst/>
                        </a:rPr>
                        <a:t>gerçekleşme </a:t>
                      </a:r>
                      <a:r>
                        <a:rPr lang="tr-TR" sz="1400" b="0" dirty="0">
                          <a:solidFill>
                            <a:schemeClr val="tx1">
                              <a:lumMod val="85000"/>
                              <a:lumOff val="15000"/>
                            </a:schemeClr>
                          </a:solidFill>
                          <a:effectLst/>
                        </a:rPr>
                        <a:t>düzeyine</a:t>
                      </a:r>
                      <a:r>
                        <a:rPr lang="tr-TR" sz="1400" b="0" spc="-215" dirty="0">
                          <a:solidFill>
                            <a:schemeClr val="tx1">
                              <a:lumMod val="85000"/>
                              <a:lumOff val="15000"/>
                            </a:schemeClr>
                          </a:solidFill>
                          <a:effectLst/>
                        </a:rPr>
                        <a:t> </a:t>
                      </a:r>
                      <a:r>
                        <a:rPr lang="tr-TR" sz="1400" b="0" dirty="0">
                          <a:solidFill>
                            <a:schemeClr val="tx1">
                              <a:lumMod val="85000"/>
                              <a:lumOff val="15000"/>
                            </a:schemeClr>
                          </a:solidFill>
                          <a:effectLst/>
                        </a:rPr>
                        <a:t>ilişkin</a:t>
                      </a:r>
                      <a:r>
                        <a:rPr lang="tr-TR" sz="1400" b="0" spc="-20" dirty="0">
                          <a:solidFill>
                            <a:schemeClr val="tx1">
                              <a:lumMod val="85000"/>
                              <a:lumOff val="15000"/>
                            </a:schemeClr>
                          </a:solidFill>
                          <a:effectLst/>
                        </a:rPr>
                        <a:t> </a:t>
                      </a:r>
                      <a:r>
                        <a:rPr lang="tr-TR" sz="1400" b="0" dirty="0">
                          <a:solidFill>
                            <a:schemeClr val="tx1">
                              <a:lumMod val="85000"/>
                              <a:lumOff val="15000"/>
                            </a:schemeClr>
                          </a:solidFill>
                          <a:effectLst/>
                        </a:rPr>
                        <a:t>tespitler</a:t>
                      </a:r>
                      <a:r>
                        <a:rPr lang="tr-TR" sz="1400" b="0" spc="-20" dirty="0">
                          <a:solidFill>
                            <a:schemeClr val="tx1">
                              <a:lumMod val="85000"/>
                              <a:lumOff val="15000"/>
                            </a:schemeClr>
                          </a:solidFill>
                          <a:effectLst/>
                        </a:rPr>
                        <a:t> </a:t>
                      </a:r>
                      <a:r>
                        <a:rPr lang="tr-TR" sz="1400" b="0" dirty="0">
                          <a:solidFill>
                            <a:schemeClr val="tx1">
                              <a:lumMod val="85000"/>
                              <a:lumOff val="15000"/>
                            </a:schemeClr>
                          </a:solidFill>
                          <a:effectLst/>
                        </a:rPr>
                        <a:t>yapılır.</a:t>
                      </a:r>
                      <a:endParaRPr lang="tr-TR" sz="1800" b="0" dirty="0">
                        <a:solidFill>
                          <a:schemeClr val="tx1">
                            <a:lumMod val="85000"/>
                            <a:lumOff val="15000"/>
                          </a:schemeClr>
                        </a:solidFill>
                        <a:effectLst/>
                        <a:latin typeface="Calibri" panose="020F0502020204030204" pitchFamily="34" charset="0"/>
                        <a:ea typeface="Symbol" panose="05050102010706020507" pitchFamily="18" charset="2"/>
                        <a:cs typeface="Symbol" panose="05050102010706020507" pitchFamily="18" charset="2"/>
                      </a:endParaRPr>
                    </a:p>
                  </a:txBody>
                  <a:tcPr marL="0" marR="0" marT="0" marB="0" anchorCtr="1">
                    <a:solidFill>
                      <a:schemeClr val="accent6">
                        <a:lumMod val="60000"/>
                        <a:lumOff val="40000"/>
                      </a:schemeClr>
                    </a:solidFill>
                  </a:tcPr>
                </a:tc>
                <a:tc>
                  <a:txBody>
                    <a:bodyPr/>
                    <a:lstStyle/>
                    <a:p>
                      <a:pPr marL="0" marR="97790" lvl="0" indent="0" algn="ctr">
                        <a:spcBef>
                          <a:spcPts val="600"/>
                        </a:spcBef>
                        <a:spcAft>
                          <a:spcPts val="0"/>
                        </a:spcAft>
                        <a:buSzPts val="1000"/>
                        <a:buFont typeface="Symbol" panose="05050102010706020507" pitchFamily="18" charset="2"/>
                        <a:buNone/>
                        <a:tabLst>
                          <a:tab pos="188595" algn="l"/>
                        </a:tabLst>
                      </a:pPr>
                      <a:r>
                        <a:rPr lang="tr-TR" sz="1400" b="0" dirty="0">
                          <a:solidFill>
                            <a:schemeClr val="tx1">
                              <a:lumMod val="85000"/>
                              <a:lumOff val="15000"/>
                            </a:schemeClr>
                          </a:solidFill>
                          <a:effectLst/>
                        </a:rPr>
                        <a:t>Yapılan</a:t>
                      </a:r>
                      <a:r>
                        <a:rPr lang="tr-TR" sz="1400" b="0" spc="-15" dirty="0">
                          <a:solidFill>
                            <a:schemeClr val="tx1">
                              <a:lumMod val="85000"/>
                              <a:lumOff val="15000"/>
                            </a:schemeClr>
                          </a:solidFill>
                          <a:effectLst/>
                        </a:rPr>
                        <a:t> </a:t>
                      </a:r>
                      <a:r>
                        <a:rPr lang="tr-TR" sz="1400" b="0" dirty="0">
                          <a:solidFill>
                            <a:schemeClr val="tx1">
                              <a:lumMod val="85000"/>
                              <a:lumOff val="15000"/>
                            </a:schemeClr>
                          </a:solidFill>
                          <a:effectLst/>
                        </a:rPr>
                        <a:t>tespitlere</a:t>
                      </a:r>
                      <a:r>
                        <a:rPr lang="tr-TR" sz="1400" b="0" spc="-20" dirty="0">
                          <a:solidFill>
                            <a:schemeClr val="tx1">
                              <a:lumMod val="85000"/>
                              <a:lumOff val="15000"/>
                            </a:schemeClr>
                          </a:solidFill>
                          <a:effectLst/>
                        </a:rPr>
                        <a:t> </a:t>
                      </a:r>
                      <a:r>
                        <a:rPr lang="tr-TR" sz="1400" b="0" dirty="0" smtClean="0">
                          <a:solidFill>
                            <a:schemeClr val="tx1">
                              <a:lumMod val="85000"/>
                              <a:lumOff val="15000"/>
                            </a:schemeClr>
                          </a:solidFill>
                          <a:effectLst/>
                        </a:rPr>
                        <a:t>ilişkin</a:t>
                      </a:r>
                      <a:r>
                        <a:rPr lang="tr-TR" sz="1800" b="0" baseline="0" dirty="0" smtClean="0">
                          <a:solidFill>
                            <a:schemeClr val="tx1">
                              <a:lumMod val="85000"/>
                              <a:lumOff val="15000"/>
                            </a:schemeClr>
                          </a:solidFill>
                          <a:effectLst/>
                        </a:rPr>
                        <a:t> </a:t>
                      </a:r>
                      <a:r>
                        <a:rPr lang="tr-TR" sz="1400" b="0" dirty="0" smtClean="0">
                          <a:solidFill>
                            <a:schemeClr val="tx1">
                              <a:lumMod val="85000"/>
                              <a:lumOff val="15000"/>
                            </a:schemeClr>
                          </a:solidFill>
                          <a:effectLst/>
                        </a:rPr>
                        <a:t>üniversitenin </a:t>
                      </a:r>
                      <a:r>
                        <a:rPr lang="tr-TR" sz="1400" b="0" dirty="0">
                          <a:solidFill>
                            <a:schemeClr val="tx1">
                              <a:lumMod val="85000"/>
                              <a:lumOff val="15000"/>
                            </a:schemeClr>
                          </a:solidFill>
                          <a:effectLst/>
                        </a:rPr>
                        <a:t>sorumluluğunda</a:t>
                      </a:r>
                      <a:r>
                        <a:rPr lang="tr-TR" sz="1400" b="0" spc="-215" dirty="0">
                          <a:solidFill>
                            <a:schemeClr val="tx1">
                              <a:lumMod val="85000"/>
                              <a:lumOff val="15000"/>
                            </a:schemeClr>
                          </a:solidFill>
                          <a:effectLst/>
                        </a:rPr>
                        <a:t> </a:t>
                      </a:r>
                      <a:r>
                        <a:rPr lang="tr-TR" sz="1400" b="0" dirty="0">
                          <a:solidFill>
                            <a:schemeClr val="tx1">
                              <a:lumMod val="85000"/>
                              <a:lumOff val="15000"/>
                            </a:schemeClr>
                          </a:solidFill>
                          <a:effectLst/>
                        </a:rPr>
                        <a:t>bulunan alt</a:t>
                      </a:r>
                      <a:r>
                        <a:rPr lang="tr-TR" sz="1400" b="0" spc="-15" dirty="0">
                          <a:solidFill>
                            <a:schemeClr val="tx1">
                              <a:lumMod val="85000"/>
                              <a:lumOff val="15000"/>
                            </a:schemeClr>
                          </a:solidFill>
                          <a:effectLst/>
                        </a:rPr>
                        <a:t> </a:t>
                      </a:r>
                      <a:r>
                        <a:rPr lang="tr-TR" sz="1400" b="0" dirty="0">
                          <a:solidFill>
                            <a:schemeClr val="tx1">
                              <a:lumMod val="85000"/>
                              <a:lumOff val="15000"/>
                            </a:schemeClr>
                          </a:solidFill>
                          <a:effectLst/>
                        </a:rPr>
                        <a:t>programlara</a:t>
                      </a:r>
                      <a:endParaRPr lang="tr-TR" sz="1800" b="0" dirty="0">
                        <a:solidFill>
                          <a:schemeClr val="tx1">
                            <a:lumMod val="85000"/>
                            <a:lumOff val="15000"/>
                          </a:schemeClr>
                        </a:solidFill>
                        <a:effectLst/>
                      </a:endParaRPr>
                    </a:p>
                    <a:p>
                      <a:pPr marL="190500" marR="61595" algn="ctr">
                        <a:spcBef>
                          <a:spcPts val="5"/>
                        </a:spcBef>
                        <a:spcAft>
                          <a:spcPts val="0"/>
                        </a:spcAft>
                      </a:pPr>
                      <a:r>
                        <a:rPr lang="tr-TR" sz="1400" b="0" dirty="0" smtClean="0">
                          <a:solidFill>
                            <a:schemeClr val="tx1">
                              <a:lumMod val="85000"/>
                              <a:lumOff val="15000"/>
                            </a:schemeClr>
                          </a:solidFill>
                          <a:effectLst/>
                        </a:rPr>
                        <a:t>yönelik</a:t>
                      </a:r>
                      <a:r>
                        <a:rPr lang="tr-TR" sz="1400" b="0" spc="-20" dirty="0" smtClean="0">
                          <a:solidFill>
                            <a:schemeClr val="tx1">
                              <a:lumMod val="85000"/>
                              <a:lumOff val="15000"/>
                            </a:schemeClr>
                          </a:solidFill>
                          <a:effectLst/>
                        </a:rPr>
                        <a:t> </a:t>
                      </a:r>
                      <a:r>
                        <a:rPr lang="tr-TR" sz="1400" b="0" dirty="0" smtClean="0">
                          <a:solidFill>
                            <a:schemeClr val="tx1">
                              <a:lumMod val="85000"/>
                              <a:lumOff val="15000"/>
                            </a:schemeClr>
                          </a:solidFill>
                          <a:effectLst/>
                        </a:rPr>
                        <a:t>hangi</a:t>
                      </a:r>
                      <a:r>
                        <a:rPr lang="tr-TR" sz="1400" b="0" spc="-20" dirty="0" smtClean="0">
                          <a:solidFill>
                            <a:schemeClr val="tx1">
                              <a:lumMod val="85000"/>
                              <a:lumOff val="15000"/>
                            </a:schemeClr>
                          </a:solidFill>
                          <a:effectLst/>
                        </a:rPr>
                        <a:t> </a:t>
                      </a:r>
                      <a:r>
                        <a:rPr lang="tr-TR" sz="1400" b="0" dirty="0" smtClean="0">
                          <a:solidFill>
                            <a:schemeClr val="tx1">
                              <a:lumMod val="85000"/>
                              <a:lumOff val="15000"/>
                            </a:schemeClr>
                          </a:solidFill>
                          <a:effectLst/>
                        </a:rPr>
                        <a:t>ihtiyaçların</a:t>
                      </a:r>
                      <a:r>
                        <a:rPr lang="tr-TR" sz="1400" b="0" spc="-15" dirty="0" smtClean="0">
                          <a:solidFill>
                            <a:schemeClr val="tx1">
                              <a:lumMod val="85000"/>
                              <a:lumOff val="15000"/>
                            </a:schemeClr>
                          </a:solidFill>
                          <a:effectLst/>
                        </a:rPr>
                        <a:t> </a:t>
                      </a:r>
                      <a:r>
                        <a:rPr lang="tr-TR" sz="1400" b="0" dirty="0" smtClean="0">
                          <a:solidFill>
                            <a:schemeClr val="tx1">
                              <a:lumMod val="85000"/>
                              <a:lumOff val="15000"/>
                            </a:schemeClr>
                          </a:solidFill>
                          <a:effectLst/>
                        </a:rPr>
                        <a:t>ortaya</a:t>
                      </a:r>
                      <a:r>
                        <a:rPr lang="tr-TR" sz="1400" b="0" spc="-215" dirty="0" smtClean="0">
                          <a:solidFill>
                            <a:schemeClr val="tx1">
                              <a:lumMod val="85000"/>
                              <a:lumOff val="15000"/>
                            </a:schemeClr>
                          </a:solidFill>
                          <a:effectLst/>
                        </a:rPr>
                        <a:t> </a:t>
                      </a:r>
                      <a:r>
                        <a:rPr lang="tr-TR" sz="1400" b="0" dirty="0" smtClean="0">
                          <a:solidFill>
                            <a:schemeClr val="tx1">
                              <a:lumMod val="85000"/>
                              <a:lumOff val="15000"/>
                            </a:schemeClr>
                          </a:solidFill>
                          <a:effectLst/>
                        </a:rPr>
                        <a:t>çıktığına</a:t>
                      </a:r>
                      <a:r>
                        <a:rPr lang="tr-TR" sz="1400" b="0" spc="-5" dirty="0" smtClean="0">
                          <a:solidFill>
                            <a:schemeClr val="tx1">
                              <a:lumMod val="85000"/>
                              <a:lumOff val="15000"/>
                            </a:schemeClr>
                          </a:solidFill>
                          <a:effectLst/>
                        </a:rPr>
                        <a:t> </a:t>
                      </a:r>
                      <a:r>
                        <a:rPr lang="tr-TR" sz="1400" b="0" dirty="0" smtClean="0">
                          <a:solidFill>
                            <a:schemeClr val="tx1">
                              <a:lumMod val="85000"/>
                              <a:lumOff val="15000"/>
                            </a:schemeClr>
                          </a:solidFill>
                          <a:effectLst/>
                        </a:rPr>
                        <a:t>yer verilir.</a:t>
                      </a:r>
                      <a:endParaRPr lang="tr-TR" sz="18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6">
                        <a:lumMod val="60000"/>
                        <a:lumOff val="40000"/>
                      </a:schemeClr>
                    </a:solidFill>
                  </a:tcPr>
                </a:tc>
                <a:extLst>
                  <a:ext uri="{0D108BD9-81ED-4DB2-BD59-A6C34878D82A}">
                    <a16:rowId xmlns:a16="http://schemas.microsoft.com/office/drawing/2014/main" val="2220687342"/>
                  </a:ext>
                </a:extLst>
              </a:tr>
            </a:tbl>
          </a:graphicData>
        </a:graphic>
      </p:graphicFrame>
    </p:spTree>
    <p:extLst>
      <p:ext uri="{BB962C8B-B14F-4D97-AF65-F5344CB8AC3E}">
        <p14:creationId xmlns:p14="http://schemas.microsoft.com/office/powerpoint/2010/main" val="21078374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336999051"/>
              </p:ext>
            </p:extLst>
          </p:nvPr>
        </p:nvGraphicFramePr>
        <p:xfrm>
          <a:off x="1901539" y="469365"/>
          <a:ext cx="9283133" cy="1136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901539" y="1732157"/>
            <a:ext cx="8915400" cy="5125843"/>
          </a:xfrm>
        </p:spPr>
        <p:txBody>
          <a:bodyPr>
            <a:normAutofit fontScale="92500" lnSpcReduction="20000"/>
          </a:bodyPr>
          <a:lstStyle/>
          <a:p>
            <a:r>
              <a:rPr lang="tr-TR" sz="1900" dirty="0"/>
              <a:t>Mevzuat analizi çıktıları ile üniversitenin sorumlu olduğu program ve alt programlar dikkate alınarak üniversitenin sunduğu temel ürün ve hizmetler belirlenir. Belirlenen ürün ve hizmetler </a:t>
            </a:r>
            <a:r>
              <a:rPr lang="tr-TR" sz="1900" dirty="0" err="1" smtClean="0"/>
              <a:t>Tablo’da</a:t>
            </a:r>
            <a:r>
              <a:rPr lang="tr-TR" sz="1900" dirty="0" smtClean="0"/>
              <a:t> </a:t>
            </a:r>
            <a:r>
              <a:rPr lang="tr-TR" sz="1900" dirty="0"/>
              <a:t>gösterildiği gibi belirli faaliyet alanları altında toplulaştırılır</a:t>
            </a:r>
            <a:r>
              <a:rPr lang="tr-TR" sz="1900" dirty="0" smtClean="0"/>
              <a:t>.</a:t>
            </a:r>
          </a:p>
          <a:p>
            <a:endParaRPr lang="tr-TR" sz="1600" dirty="0"/>
          </a:p>
          <a:p>
            <a:endParaRPr lang="tr-TR" sz="1600" dirty="0" smtClean="0"/>
          </a:p>
          <a:p>
            <a:endParaRPr lang="tr-TR" sz="1600" dirty="0"/>
          </a:p>
          <a:p>
            <a:endParaRPr lang="tr-TR" sz="1600" dirty="0" smtClean="0"/>
          </a:p>
          <a:p>
            <a:endParaRPr lang="tr-TR" sz="1600" dirty="0"/>
          </a:p>
          <a:p>
            <a:endParaRPr lang="tr-TR" sz="1600" dirty="0" smtClean="0"/>
          </a:p>
          <a:p>
            <a:endParaRPr lang="tr-TR" sz="1600" dirty="0"/>
          </a:p>
          <a:p>
            <a:endParaRPr lang="tr-TR" sz="1600" dirty="0" smtClean="0"/>
          </a:p>
          <a:p>
            <a:endParaRPr lang="tr-TR" sz="1600" dirty="0"/>
          </a:p>
          <a:p>
            <a:endParaRPr lang="tr-TR" sz="1600" dirty="0" smtClean="0"/>
          </a:p>
          <a:p>
            <a:pPr marL="0" indent="0">
              <a:buNone/>
            </a:pPr>
            <a:endParaRPr lang="tr-TR" sz="1600" dirty="0"/>
          </a:p>
          <a:p>
            <a:pPr marL="0" indent="0">
              <a:buNone/>
            </a:pPr>
            <a:endParaRPr lang="tr-TR" sz="1600" dirty="0" smtClean="0"/>
          </a:p>
          <a:p>
            <a:pPr>
              <a:buFont typeface="Arial" panose="020B0604020202020204" pitchFamily="34" charset="0"/>
              <a:buChar char="•"/>
            </a:pPr>
            <a:r>
              <a:rPr lang="tr-TR" sz="1400" dirty="0">
                <a:solidFill>
                  <a:srgbClr val="0070C0"/>
                </a:solidFill>
              </a:rPr>
              <a:t>Not: Zaman çizelgesine göre Temmuz </a:t>
            </a:r>
            <a:r>
              <a:rPr lang="tr-TR" sz="1400" dirty="0" smtClean="0">
                <a:solidFill>
                  <a:srgbClr val="0070C0"/>
                </a:solidFill>
              </a:rPr>
              <a:t>ayı sonuna </a:t>
            </a:r>
            <a:r>
              <a:rPr lang="tr-TR" sz="1400" dirty="0">
                <a:solidFill>
                  <a:srgbClr val="0070C0"/>
                </a:solidFill>
              </a:rPr>
              <a:t>kadar bitirilmesi gerekmektedir.</a:t>
            </a:r>
            <a:endParaRPr lang="tr-TR" sz="1400" dirty="0"/>
          </a:p>
          <a:p>
            <a:endParaRPr lang="tr-TR" sz="1600" dirty="0" smtClean="0"/>
          </a:p>
          <a:p>
            <a:endParaRPr lang="tr-TR" dirty="0" smtClean="0"/>
          </a:p>
          <a:p>
            <a:pPr marL="0" indent="0">
              <a:buNone/>
            </a:pPr>
            <a:endParaRPr lang="tr-TR" dirty="0"/>
          </a:p>
        </p:txBody>
      </p:sp>
      <p:graphicFrame>
        <p:nvGraphicFramePr>
          <p:cNvPr id="10" name="Tablo 9"/>
          <p:cNvGraphicFramePr>
            <a:graphicFrameLocks noGrp="1"/>
          </p:cNvGraphicFramePr>
          <p:nvPr>
            <p:extLst>
              <p:ext uri="{D42A27DB-BD31-4B8C-83A1-F6EECF244321}">
                <p14:modId xmlns:p14="http://schemas.microsoft.com/office/powerpoint/2010/main" val="1359555133"/>
              </p:ext>
            </p:extLst>
          </p:nvPr>
        </p:nvGraphicFramePr>
        <p:xfrm>
          <a:off x="2148054" y="2798956"/>
          <a:ext cx="8790102" cy="3139765"/>
        </p:xfrm>
        <a:graphic>
          <a:graphicData uri="http://schemas.openxmlformats.org/drawingml/2006/table">
            <a:tbl>
              <a:tblPr firstRow="1" bandRow="1">
                <a:effectLst>
                  <a:outerShdw blurRad="63500" sx="102000" sy="102000" algn="ctr" rotWithShape="0">
                    <a:prstClr val="black">
                      <a:alpha val="40000"/>
                    </a:prstClr>
                  </a:outerShdw>
                </a:effectLst>
                <a:tableStyleId>{5C22544A-7EE6-4342-B048-85BDC9FD1C3A}</a:tableStyleId>
              </a:tblPr>
              <a:tblGrid>
                <a:gridCol w="4395051">
                  <a:extLst>
                    <a:ext uri="{9D8B030D-6E8A-4147-A177-3AD203B41FA5}">
                      <a16:colId xmlns:a16="http://schemas.microsoft.com/office/drawing/2014/main" val="2489108436"/>
                    </a:ext>
                  </a:extLst>
                </a:gridCol>
                <a:gridCol w="4395051">
                  <a:extLst>
                    <a:ext uri="{9D8B030D-6E8A-4147-A177-3AD203B41FA5}">
                      <a16:colId xmlns:a16="http://schemas.microsoft.com/office/drawing/2014/main" val="3073055314"/>
                    </a:ext>
                  </a:extLst>
                </a:gridCol>
              </a:tblGrid>
              <a:tr h="396565">
                <a:tc>
                  <a:txBody>
                    <a:bodyPr/>
                    <a:lstStyle/>
                    <a:p>
                      <a:pPr algn="ctr"/>
                      <a:r>
                        <a:rPr lang="tr-TR" b="0" dirty="0" smtClean="0"/>
                        <a:t>Faaliyet Alanı</a:t>
                      </a:r>
                      <a:endParaRPr lang="tr-TR" b="0" dirty="0"/>
                    </a:p>
                  </a:txBody>
                  <a:tcPr anchor="ctr">
                    <a:solidFill>
                      <a:schemeClr val="accent6">
                        <a:lumMod val="75000"/>
                      </a:schemeClr>
                    </a:solidFill>
                  </a:tcPr>
                </a:tc>
                <a:tc>
                  <a:txBody>
                    <a:bodyPr/>
                    <a:lstStyle/>
                    <a:p>
                      <a:pPr algn="ctr"/>
                      <a:r>
                        <a:rPr lang="tr-TR" b="0" dirty="0" smtClean="0"/>
                        <a:t>Ürün/Hizmetler</a:t>
                      </a:r>
                      <a:endParaRPr lang="tr-TR" b="0" dirty="0"/>
                    </a:p>
                  </a:txBody>
                  <a:tcPr anchor="ctr">
                    <a:solidFill>
                      <a:schemeClr val="accent6">
                        <a:lumMod val="75000"/>
                      </a:schemeClr>
                    </a:solidFill>
                  </a:tcPr>
                </a:tc>
                <a:extLst>
                  <a:ext uri="{0D108BD9-81ED-4DB2-BD59-A6C34878D82A}">
                    <a16:rowId xmlns:a16="http://schemas.microsoft.com/office/drawing/2014/main" val="4068407487"/>
                  </a:ext>
                </a:extLst>
              </a:tr>
              <a:tr h="1199871">
                <a:tc>
                  <a:txBody>
                    <a:bodyPr/>
                    <a:lstStyle/>
                    <a:p>
                      <a:pPr marL="342900" indent="-342900">
                        <a:buFont typeface="+mj-lt"/>
                        <a:buAutoNum type="alphaUcPeriod"/>
                      </a:pPr>
                      <a:r>
                        <a:rPr lang="tr-TR" baseline="0" dirty="0" smtClean="0"/>
                        <a:t>Eğitim</a:t>
                      </a:r>
                      <a:endParaRPr lang="tr-TR" dirty="0"/>
                    </a:p>
                  </a:txBody>
                  <a:tcPr anchor="ctr">
                    <a:solidFill>
                      <a:schemeClr val="accent6">
                        <a:lumMod val="60000"/>
                        <a:lumOff val="40000"/>
                      </a:schemeClr>
                    </a:solidFill>
                  </a:tcPr>
                </a:tc>
                <a:tc>
                  <a:txBody>
                    <a:bodyPr/>
                    <a:lstStyle/>
                    <a:p>
                      <a:pPr marL="285750" indent="-285750">
                        <a:lnSpc>
                          <a:spcPct val="150000"/>
                        </a:lnSpc>
                        <a:buFont typeface="Courier New" panose="02070309020205020404" pitchFamily="49" charset="0"/>
                        <a:buChar char="o"/>
                      </a:pPr>
                      <a:r>
                        <a:rPr lang="tr-TR" sz="1600" kern="1200" dirty="0" smtClean="0">
                          <a:solidFill>
                            <a:schemeClr val="dk1"/>
                          </a:solidFill>
                          <a:effectLst/>
                          <a:latin typeface="+mn-lt"/>
                          <a:ea typeface="+mn-ea"/>
                          <a:cs typeface="+mn-cs"/>
                        </a:rPr>
                        <a:t>Yabancı dil hazırlık programı </a:t>
                      </a:r>
                    </a:p>
                    <a:p>
                      <a:pPr marL="285750" indent="-285750">
                        <a:lnSpc>
                          <a:spcPct val="150000"/>
                        </a:lnSpc>
                        <a:buFont typeface="Courier New" panose="02070309020205020404" pitchFamily="49" charset="0"/>
                        <a:buChar char="o"/>
                      </a:pPr>
                      <a:r>
                        <a:rPr lang="tr-TR" sz="1600" kern="1200" dirty="0" smtClean="0">
                          <a:solidFill>
                            <a:schemeClr val="dk1"/>
                          </a:solidFill>
                          <a:effectLst/>
                          <a:latin typeface="+mn-lt"/>
                          <a:ea typeface="+mn-ea"/>
                          <a:cs typeface="+mn-cs"/>
                        </a:rPr>
                        <a:t>Lisansüstü eğitim programı </a:t>
                      </a:r>
                    </a:p>
                    <a:p>
                      <a:pPr marL="285750" indent="-285750">
                        <a:lnSpc>
                          <a:spcPct val="150000"/>
                        </a:lnSpc>
                        <a:buFont typeface="Courier New" panose="02070309020205020404" pitchFamily="49" charset="0"/>
                        <a:buChar char="o"/>
                      </a:pPr>
                      <a:r>
                        <a:rPr lang="tr-TR" sz="1600" kern="1200" dirty="0" smtClean="0">
                          <a:solidFill>
                            <a:schemeClr val="dk1"/>
                          </a:solidFill>
                          <a:effectLst/>
                          <a:latin typeface="+mn-lt"/>
                          <a:ea typeface="+mn-ea"/>
                          <a:cs typeface="+mn-cs"/>
                        </a:rPr>
                        <a:t>Sertifika eğitimleri</a:t>
                      </a:r>
                    </a:p>
                    <a:p>
                      <a:pPr marL="285750" indent="-285750">
                        <a:lnSpc>
                          <a:spcPct val="150000"/>
                        </a:lnSpc>
                        <a:buFont typeface="Courier New" panose="02070309020205020404" pitchFamily="49" charset="0"/>
                        <a:buChar char="o"/>
                      </a:pPr>
                      <a:r>
                        <a:rPr lang="tr-TR" sz="1600" kern="1200" dirty="0" smtClean="0">
                          <a:solidFill>
                            <a:schemeClr val="dk1"/>
                          </a:solidFill>
                          <a:effectLst/>
                          <a:latin typeface="+mn-lt"/>
                          <a:ea typeface="+mn-ea"/>
                          <a:cs typeface="+mn-cs"/>
                        </a:rPr>
                        <a:t>Uzmanlık sonrası eğitim</a:t>
                      </a:r>
                      <a:endParaRPr lang="tr-TR" sz="1600" dirty="0"/>
                    </a:p>
                  </a:txBody>
                  <a:tcPr>
                    <a:solidFill>
                      <a:schemeClr val="accent6">
                        <a:lumMod val="60000"/>
                        <a:lumOff val="40000"/>
                      </a:schemeClr>
                    </a:solidFill>
                  </a:tcPr>
                </a:tc>
                <a:extLst>
                  <a:ext uri="{0D108BD9-81ED-4DB2-BD59-A6C34878D82A}">
                    <a16:rowId xmlns:a16="http://schemas.microsoft.com/office/drawing/2014/main" val="470018724"/>
                  </a:ext>
                </a:extLst>
              </a:tr>
              <a:tr h="908870">
                <a:tc>
                  <a:txBody>
                    <a:bodyPr/>
                    <a:lstStyle/>
                    <a:p>
                      <a:pPr marL="0" indent="0">
                        <a:buFont typeface="+mj-lt"/>
                        <a:buNone/>
                      </a:pPr>
                      <a:r>
                        <a:rPr lang="tr-TR" dirty="0" smtClean="0"/>
                        <a:t>B. Araştırma</a:t>
                      </a:r>
                      <a:endParaRPr lang="tr-TR" dirty="0"/>
                    </a:p>
                  </a:txBody>
                  <a:tcPr anchor="ctr">
                    <a:solidFill>
                      <a:schemeClr val="accent6">
                        <a:lumMod val="60000"/>
                        <a:lumOff val="40000"/>
                      </a:schemeClr>
                    </a:solidFill>
                  </a:tcPr>
                </a:tc>
                <a:tc>
                  <a:txBody>
                    <a:bodyPr/>
                    <a:lstStyle/>
                    <a:p>
                      <a:pPr marL="285750" indent="-285750">
                        <a:lnSpc>
                          <a:spcPct val="150000"/>
                        </a:lnSpc>
                        <a:buFont typeface="Courier New" panose="02070309020205020404" pitchFamily="49" charset="0"/>
                        <a:buChar char="o"/>
                      </a:pPr>
                      <a:r>
                        <a:rPr lang="tr-TR" sz="1600" kern="1200" dirty="0" smtClean="0">
                          <a:solidFill>
                            <a:schemeClr val="dk1"/>
                          </a:solidFill>
                          <a:effectLst/>
                          <a:latin typeface="+mn-lt"/>
                          <a:ea typeface="+mn-ea"/>
                          <a:cs typeface="+mn-cs"/>
                        </a:rPr>
                        <a:t>Katılımlı araştırma projeleri</a:t>
                      </a:r>
                    </a:p>
                    <a:p>
                      <a:pPr marL="285750" indent="-285750">
                        <a:lnSpc>
                          <a:spcPct val="150000"/>
                        </a:lnSpc>
                        <a:buFont typeface="Courier New" panose="02070309020205020404" pitchFamily="49" charset="0"/>
                        <a:buChar char="o"/>
                      </a:pPr>
                      <a:r>
                        <a:rPr lang="tr-TR" sz="1600" kern="1200" dirty="0" smtClean="0">
                          <a:solidFill>
                            <a:schemeClr val="dk1"/>
                          </a:solidFill>
                          <a:effectLst/>
                          <a:latin typeface="+mn-lt"/>
                          <a:ea typeface="+mn-ea"/>
                          <a:cs typeface="+mn-cs"/>
                        </a:rPr>
                        <a:t>Sanayi işbirliği destek projeleri</a:t>
                      </a:r>
                    </a:p>
                    <a:p>
                      <a:pPr marL="285750" indent="-285750">
                        <a:lnSpc>
                          <a:spcPct val="150000"/>
                        </a:lnSpc>
                        <a:buFont typeface="Courier New" panose="02070309020205020404" pitchFamily="49" charset="0"/>
                        <a:buChar char="o"/>
                      </a:pPr>
                      <a:r>
                        <a:rPr lang="tr-TR" sz="1600" kern="1200" dirty="0" smtClean="0">
                          <a:solidFill>
                            <a:schemeClr val="dk1"/>
                          </a:solidFill>
                          <a:effectLst/>
                          <a:latin typeface="+mn-lt"/>
                          <a:ea typeface="+mn-ea"/>
                          <a:cs typeface="+mn-cs"/>
                        </a:rPr>
                        <a:t>Araştırma programları</a:t>
                      </a:r>
                      <a:endParaRPr lang="tr-TR" sz="1600" dirty="0"/>
                    </a:p>
                  </a:txBody>
                  <a:tcPr>
                    <a:solidFill>
                      <a:schemeClr val="accent6">
                        <a:lumMod val="60000"/>
                        <a:lumOff val="40000"/>
                      </a:schemeClr>
                    </a:solidFill>
                  </a:tcPr>
                </a:tc>
                <a:extLst>
                  <a:ext uri="{0D108BD9-81ED-4DB2-BD59-A6C34878D82A}">
                    <a16:rowId xmlns:a16="http://schemas.microsoft.com/office/drawing/2014/main" val="1356055265"/>
                  </a:ext>
                </a:extLst>
              </a:tr>
            </a:tbl>
          </a:graphicData>
        </a:graphic>
      </p:graphicFrame>
    </p:spTree>
    <p:extLst>
      <p:ext uri="{BB962C8B-B14F-4D97-AF65-F5344CB8AC3E}">
        <p14:creationId xmlns:p14="http://schemas.microsoft.com/office/powerpoint/2010/main" val="1595721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159094595"/>
              </p:ext>
            </p:extLst>
          </p:nvPr>
        </p:nvGraphicFramePr>
        <p:xfrm>
          <a:off x="1845794" y="534901"/>
          <a:ext cx="8911687" cy="903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845794" y="1665248"/>
            <a:ext cx="8915400" cy="5192752"/>
          </a:xfrm>
        </p:spPr>
        <p:txBody>
          <a:bodyPr/>
          <a:lstStyle/>
          <a:p>
            <a:r>
              <a:rPr lang="tr-TR" sz="2400" dirty="0"/>
              <a:t>Paydaş analizi aşağıda yer alan aşamalardan oluşur</a:t>
            </a:r>
            <a:r>
              <a:rPr lang="tr-TR" sz="2400" dirty="0" smtClean="0"/>
              <a:t>:</a:t>
            </a:r>
          </a:p>
          <a:p>
            <a:pPr marL="0" indent="0">
              <a:buNone/>
            </a:pPr>
            <a:endParaRPr lang="tr-TR" sz="100" dirty="0"/>
          </a:p>
          <a:p>
            <a:pPr marL="971550" lvl="1" indent="-514350">
              <a:buFont typeface="+mj-lt"/>
              <a:buAutoNum type="romanUcPeriod"/>
            </a:pPr>
            <a:r>
              <a:rPr lang="tr-TR" sz="2000" dirty="0"/>
              <a:t>Paydaşların tespiti</a:t>
            </a:r>
            <a:endParaRPr lang="tr-TR" sz="1800" dirty="0"/>
          </a:p>
          <a:p>
            <a:pPr marL="971550" lvl="1" indent="-514350">
              <a:buFont typeface="+mj-lt"/>
              <a:buAutoNum type="romanUcPeriod"/>
            </a:pPr>
            <a:r>
              <a:rPr lang="tr-TR" sz="2000" dirty="0"/>
              <a:t>Paydaşların önceliklendirilmesi</a:t>
            </a:r>
            <a:endParaRPr lang="tr-TR" sz="1800" dirty="0"/>
          </a:p>
          <a:p>
            <a:pPr marL="971550" lvl="1" indent="-514350">
              <a:buFont typeface="+mj-lt"/>
              <a:buAutoNum type="romanUcPeriod"/>
            </a:pPr>
            <a:r>
              <a:rPr lang="tr-TR" sz="2000" dirty="0"/>
              <a:t>Paydaşların değerlendirilmesi</a:t>
            </a:r>
            <a:endParaRPr lang="tr-TR" sz="1800" dirty="0"/>
          </a:p>
          <a:p>
            <a:pPr marL="971550" lvl="1" indent="-514350">
              <a:buFont typeface="+mj-lt"/>
              <a:buAutoNum type="romanUcPeriod"/>
            </a:pPr>
            <a:r>
              <a:rPr lang="tr-TR" sz="2000" dirty="0"/>
              <a:t>Paydaş görüş ve önerilerinin alınması ve değerlendirilmesi</a:t>
            </a:r>
            <a:r>
              <a:rPr lang="tr-TR" sz="2000" dirty="0" smtClean="0"/>
              <a:t>.</a:t>
            </a:r>
          </a:p>
          <a:p>
            <a:pPr marL="971550" lvl="1" indent="-514350">
              <a:buFont typeface="+mj-lt"/>
              <a:buAutoNum type="romanUcPeriod"/>
            </a:pPr>
            <a:endParaRPr lang="tr-TR" sz="2000" dirty="0"/>
          </a:p>
          <a:p>
            <a:pPr marL="971550" lvl="1" indent="-514350">
              <a:buFont typeface="+mj-lt"/>
              <a:buAutoNum type="romanUcPeriod"/>
            </a:pPr>
            <a:endParaRPr lang="tr-TR" sz="2000" dirty="0" smtClean="0"/>
          </a:p>
          <a:p>
            <a:pPr marL="971550" lvl="1" indent="-514350">
              <a:buFont typeface="+mj-lt"/>
              <a:buAutoNum type="romanUcPeriod"/>
            </a:pPr>
            <a:endParaRPr lang="tr-TR" sz="2000" dirty="0"/>
          </a:p>
          <a:p>
            <a:pPr marL="971550" lvl="1" indent="-514350">
              <a:buFont typeface="+mj-lt"/>
              <a:buAutoNum type="romanUcPeriod"/>
            </a:pPr>
            <a:endParaRPr lang="tr-TR" sz="2000" dirty="0" smtClean="0"/>
          </a:p>
          <a:p>
            <a:pPr marL="971550" lvl="1" indent="-514350">
              <a:buFont typeface="+mj-lt"/>
              <a:buAutoNum type="romanUcPeriod"/>
            </a:pPr>
            <a:endParaRPr lang="tr-TR" sz="2000" dirty="0"/>
          </a:p>
          <a:p>
            <a:pPr marL="457200" lvl="1" indent="0">
              <a:buNone/>
            </a:pPr>
            <a:endParaRPr lang="tr-TR" sz="1400" dirty="0" smtClean="0">
              <a:solidFill>
                <a:srgbClr val="0070C0"/>
              </a:solidFill>
            </a:endParaRPr>
          </a:p>
          <a:p>
            <a:pPr lvl="1">
              <a:buFont typeface="Arial" panose="020B0604020202020204" pitchFamily="34" charset="0"/>
              <a:buChar char="•"/>
            </a:pPr>
            <a:r>
              <a:rPr lang="tr-TR" sz="1400" dirty="0" smtClean="0">
                <a:solidFill>
                  <a:srgbClr val="0070C0"/>
                </a:solidFill>
              </a:rPr>
              <a:t>Not</a:t>
            </a:r>
            <a:r>
              <a:rPr lang="tr-TR" sz="1400" dirty="0">
                <a:solidFill>
                  <a:srgbClr val="0070C0"/>
                </a:solidFill>
              </a:rPr>
              <a:t>: Zaman çizelgesine göre </a:t>
            </a:r>
            <a:r>
              <a:rPr lang="tr-TR" sz="1400" dirty="0" smtClean="0">
                <a:solidFill>
                  <a:srgbClr val="0070C0"/>
                </a:solidFill>
              </a:rPr>
              <a:t>Ağustos ayı sonuna </a:t>
            </a:r>
            <a:r>
              <a:rPr lang="tr-TR" sz="1400" dirty="0">
                <a:solidFill>
                  <a:srgbClr val="0070C0"/>
                </a:solidFill>
              </a:rPr>
              <a:t>kadar bitirilmesi gerekmektedir.</a:t>
            </a:r>
            <a:endParaRPr lang="tr-TR" sz="1400" dirty="0"/>
          </a:p>
          <a:p>
            <a:pPr marL="457200" lvl="1" indent="0">
              <a:buNone/>
            </a:pPr>
            <a:endParaRPr lang="tr-TR" sz="1800" dirty="0"/>
          </a:p>
          <a:p>
            <a:endParaRPr lang="tr-TR" dirty="0"/>
          </a:p>
        </p:txBody>
      </p:sp>
    </p:spTree>
    <p:extLst>
      <p:ext uri="{BB962C8B-B14F-4D97-AF65-F5344CB8AC3E}">
        <p14:creationId xmlns:p14="http://schemas.microsoft.com/office/powerpoint/2010/main" val="4117514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rotWithShape="1">
          <a:blip r:embed="rId2"/>
          <a:srcRect l="19015" t="22487" r="14683" b="9789"/>
          <a:stretch/>
        </p:blipFill>
        <p:spPr bwMode="auto">
          <a:xfrm>
            <a:off x="0" y="-111512"/>
            <a:ext cx="12192000" cy="6969512"/>
          </a:xfrm>
          <a:prstGeom prst="rect">
            <a:avLst/>
          </a:prstGeom>
          <a:ln>
            <a:noFill/>
          </a:ln>
          <a:extLst>
            <a:ext uri="{53640926-AAD7-44D8-BBD7-CCE9431645EC}">
              <a14:shadowObscured xmlns:a14="http://schemas.microsoft.com/office/drawing/2010/main"/>
            </a:ext>
          </a:extLst>
        </p:spPr>
      </p:pic>
      <p:sp>
        <p:nvSpPr>
          <p:cNvPr id="2" name="Unvan 1"/>
          <p:cNvSpPr>
            <a:spLocks noGrp="1"/>
          </p:cNvSpPr>
          <p:nvPr>
            <p:ph type="title"/>
          </p:nvPr>
        </p:nvSpPr>
        <p:spPr>
          <a:xfrm>
            <a:off x="2433985" y="6400442"/>
            <a:ext cx="7324030" cy="290290"/>
          </a:xfrm>
          <a:effectLst>
            <a:outerShdw blurRad="50800" dist="38100" dir="2700000" algn="tl" rotWithShape="0">
              <a:prstClr val="black">
                <a:alpha val="40000"/>
              </a:prstClr>
            </a:outerShdw>
          </a:effectLst>
        </p:spPr>
        <p:txBody>
          <a:bodyPr>
            <a:normAutofit/>
          </a:bodyPr>
          <a:lstStyle/>
          <a:p>
            <a:r>
              <a:rPr lang="tr-TR" sz="1200" i="1" dirty="0">
                <a:solidFill>
                  <a:srgbClr val="002060"/>
                </a:solidFill>
                <a:latin typeface="Times New Roman" panose="02020603050405020304" pitchFamily="18" charset="0"/>
                <a:cs typeface="Times New Roman" panose="02020603050405020304" pitchFamily="18" charset="0"/>
              </a:rPr>
              <a:t>http://www.sp.gov.tr/upload/xSpKutuphane/files/jXL5k+Universiteler_Icin_Stratejik_Planlama_Rehberi_V1_1_.pdf</a:t>
            </a:r>
          </a:p>
        </p:txBody>
      </p:sp>
    </p:spTree>
    <p:extLst>
      <p:ext uri="{BB962C8B-B14F-4D97-AF65-F5344CB8AC3E}">
        <p14:creationId xmlns:p14="http://schemas.microsoft.com/office/powerpoint/2010/main" val="2691095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381144400"/>
              </p:ext>
            </p:extLst>
          </p:nvPr>
        </p:nvGraphicFramePr>
        <p:xfrm>
          <a:off x="1823491" y="546051"/>
          <a:ext cx="8911687" cy="736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823491" y="1553738"/>
            <a:ext cx="8915400" cy="3777622"/>
          </a:xfrm>
        </p:spPr>
        <p:txBody>
          <a:bodyPr/>
          <a:lstStyle/>
          <a:p>
            <a:r>
              <a:rPr lang="tr-TR" dirty="0"/>
              <a:t>Paydaş analizinin ilk aşamasında üniversitenin paydaşlarının kim olduğu tespit edilir. Üniversitenin paydaşlarının tespit edilmesi için aşağıdaki sorular sorulur</a:t>
            </a:r>
            <a:r>
              <a:rPr lang="tr-TR" dirty="0" smtClean="0"/>
              <a:t>:</a:t>
            </a:r>
          </a:p>
          <a:p>
            <a:pPr marL="0" indent="0">
              <a:buNone/>
            </a:pPr>
            <a:endParaRPr lang="tr-TR" sz="100" dirty="0" smtClean="0"/>
          </a:p>
          <a:p>
            <a:pPr lvl="1">
              <a:lnSpc>
                <a:spcPct val="150000"/>
              </a:lnSpc>
              <a:buFont typeface="Wingdings" panose="05000000000000000000" pitchFamily="2" charset="2"/>
              <a:buChar char="Ø"/>
            </a:pPr>
            <a:r>
              <a:rPr lang="tr-TR" dirty="0"/>
              <a:t>Üniversitenin ürün/hizmetleriyle ilgisi olanlar </a:t>
            </a:r>
            <a:r>
              <a:rPr lang="tr-TR" dirty="0" smtClean="0"/>
              <a:t>kimlerdir </a:t>
            </a:r>
            <a:r>
              <a:rPr lang="tr-TR"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Ø"/>
            </a:pPr>
            <a:r>
              <a:rPr lang="tr-TR" dirty="0"/>
              <a:t>Üniversitenin ürün/hizmetlerini kullananlar </a:t>
            </a:r>
            <a:r>
              <a:rPr lang="tr-TR" dirty="0" smtClean="0"/>
              <a:t>kimlerdir </a:t>
            </a:r>
            <a:r>
              <a:rPr lang="tr-TR"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Ø"/>
            </a:pPr>
            <a:r>
              <a:rPr lang="tr-TR" dirty="0"/>
              <a:t>Üniversitenin ürün/hizmetlerinden etkilenenler </a:t>
            </a:r>
            <a:r>
              <a:rPr lang="tr-TR" dirty="0" smtClean="0"/>
              <a:t>kimlerdir </a:t>
            </a:r>
            <a:r>
              <a:rPr lang="tr-TR"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Ø"/>
            </a:pPr>
            <a:r>
              <a:rPr lang="tr-TR" dirty="0"/>
              <a:t>Üniversitenin ürün/hizmetlerini etkileyenler </a:t>
            </a:r>
            <a:r>
              <a:rPr lang="tr-TR" dirty="0" smtClean="0"/>
              <a:t>kimlerdir </a:t>
            </a:r>
            <a:r>
              <a:rPr lang="tr-TR"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02201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305284838"/>
              </p:ext>
            </p:extLst>
          </p:nvPr>
        </p:nvGraphicFramePr>
        <p:xfrm>
          <a:off x="1946154" y="635263"/>
          <a:ext cx="8911687" cy="6694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942441" y="1604344"/>
            <a:ext cx="8915400" cy="1891991"/>
          </a:xfrm>
        </p:spPr>
        <p:txBody>
          <a:bodyPr/>
          <a:lstStyle/>
          <a:p>
            <a:r>
              <a:rPr lang="tr-TR" dirty="0"/>
              <a:t>Paydaşların </a:t>
            </a:r>
            <a:r>
              <a:rPr lang="tr-TR" dirty="0" err="1"/>
              <a:t>önceliklendirilmesinde</a:t>
            </a:r>
            <a:r>
              <a:rPr lang="tr-TR" dirty="0"/>
              <a:t> paydaşların etki ve önem derecesi dikkate alınır. Etki, üniversitenin faaliyet ve hizmetleriyle paydaşı etkilemesi ile paydaşın alacağı kararlarla üniversiteyi etkileme gücünü, önem ise üniversitenin paydaşın beklenti ve taleplerinin karşılanması konusuna verdiği değeri ifade eder. Paydaşların </a:t>
            </a:r>
            <a:r>
              <a:rPr lang="tr-TR" dirty="0" err="1" smtClean="0"/>
              <a:t>önceliklendirilmesinde</a:t>
            </a:r>
            <a:r>
              <a:rPr lang="tr-TR" dirty="0" smtClean="0"/>
              <a:t> aşağıdaki </a:t>
            </a:r>
            <a:r>
              <a:rPr lang="tr-TR" dirty="0" err="1" smtClean="0"/>
              <a:t>Tablo’dan</a:t>
            </a:r>
            <a:r>
              <a:rPr lang="tr-TR" dirty="0" smtClean="0"/>
              <a:t> </a:t>
            </a:r>
            <a:r>
              <a:rPr lang="tr-TR" dirty="0"/>
              <a:t>yararlanılır.</a:t>
            </a:r>
          </a:p>
        </p:txBody>
      </p:sp>
      <p:graphicFrame>
        <p:nvGraphicFramePr>
          <p:cNvPr id="6" name="Tablo 5"/>
          <p:cNvGraphicFramePr>
            <a:graphicFrameLocks noGrp="1"/>
          </p:cNvGraphicFramePr>
          <p:nvPr>
            <p:extLst>
              <p:ext uri="{D42A27DB-BD31-4B8C-83A1-F6EECF244321}">
                <p14:modId xmlns:p14="http://schemas.microsoft.com/office/powerpoint/2010/main" val="3971490929"/>
              </p:ext>
            </p:extLst>
          </p:nvPr>
        </p:nvGraphicFramePr>
        <p:xfrm>
          <a:off x="2199266" y="3673324"/>
          <a:ext cx="8658575" cy="2203368"/>
        </p:xfrm>
        <a:graphic>
          <a:graphicData uri="http://schemas.openxmlformats.org/drawingml/2006/table">
            <a:tbl>
              <a:tblPr firstRow="1" bandRow="1">
                <a:effectLst>
                  <a:outerShdw blurRad="63500" sx="102000" sy="102000" algn="ctr" rotWithShape="0">
                    <a:prstClr val="black">
                      <a:alpha val="40000"/>
                    </a:prstClr>
                  </a:outerShdw>
                </a:effectLst>
                <a:tableStyleId>{5C22544A-7EE6-4342-B048-85BDC9FD1C3A}</a:tableStyleId>
              </a:tblPr>
              <a:tblGrid>
                <a:gridCol w="1731715">
                  <a:extLst>
                    <a:ext uri="{9D8B030D-6E8A-4147-A177-3AD203B41FA5}">
                      <a16:colId xmlns:a16="http://schemas.microsoft.com/office/drawing/2014/main" val="3236914907"/>
                    </a:ext>
                  </a:extLst>
                </a:gridCol>
                <a:gridCol w="1731715">
                  <a:extLst>
                    <a:ext uri="{9D8B030D-6E8A-4147-A177-3AD203B41FA5}">
                      <a16:colId xmlns:a16="http://schemas.microsoft.com/office/drawing/2014/main" val="3738318319"/>
                    </a:ext>
                  </a:extLst>
                </a:gridCol>
                <a:gridCol w="1731715">
                  <a:extLst>
                    <a:ext uri="{9D8B030D-6E8A-4147-A177-3AD203B41FA5}">
                      <a16:colId xmlns:a16="http://schemas.microsoft.com/office/drawing/2014/main" val="680040560"/>
                    </a:ext>
                  </a:extLst>
                </a:gridCol>
                <a:gridCol w="1731715">
                  <a:extLst>
                    <a:ext uri="{9D8B030D-6E8A-4147-A177-3AD203B41FA5}">
                      <a16:colId xmlns:a16="http://schemas.microsoft.com/office/drawing/2014/main" val="1959942763"/>
                    </a:ext>
                  </a:extLst>
                </a:gridCol>
                <a:gridCol w="1731715">
                  <a:extLst>
                    <a:ext uri="{9D8B030D-6E8A-4147-A177-3AD203B41FA5}">
                      <a16:colId xmlns:a16="http://schemas.microsoft.com/office/drawing/2014/main" val="1552057786"/>
                    </a:ext>
                  </a:extLst>
                </a:gridCol>
              </a:tblGrid>
              <a:tr h="823128">
                <a:tc>
                  <a:txBody>
                    <a:bodyPr/>
                    <a:lstStyle/>
                    <a:p>
                      <a:pPr algn="ctr">
                        <a:spcAft>
                          <a:spcPts val="0"/>
                        </a:spcAft>
                      </a:pPr>
                      <a:r>
                        <a:rPr lang="tr-TR" sz="1050" b="0" dirty="0">
                          <a:effectLst/>
                          <a:latin typeface="Calibri" panose="020F0502020204030204" pitchFamily="34" charset="0"/>
                          <a:ea typeface="Calibri" panose="020F0502020204030204" pitchFamily="34" charset="0"/>
                          <a:cs typeface="Times New Roman" panose="02020603050405020304" pitchFamily="18" charset="0"/>
                        </a:rPr>
                        <a:t> </a:t>
                      </a:r>
                      <a:r>
                        <a:rPr lang="tr-TR" sz="1400" b="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Paydaş</a:t>
                      </a:r>
                      <a:r>
                        <a:rPr lang="tr-TR" sz="1400" b="0" spc="-2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tr-TR" sz="1400" b="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Adı</a:t>
                      </a:r>
                      <a:endParaRPr lang="tr-TR"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6">
                        <a:lumMod val="75000"/>
                      </a:schemeClr>
                    </a:solidFill>
                  </a:tcPr>
                </a:tc>
                <a:tc>
                  <a:txBody>
                    <a:bodyPr/>
                    <a:lstStyle/>
                    <a:p>
                      <a:pPr marL="294640" marR="285115" indent="8890" algn="ctr">
                        <a:spcBef>
                          <a:spcPts val="305"/>
                        </a:spcBef>
                        <a:spcAft>
                          <a:spcPts val="0"/>
                        </a:spcAft>
                      </a:pPr>
                      <a:r>
                        <a:rPr lang="tr-TR" sz="1400" b="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İç Paydaş/</a:t>
                      </a:r>
                      <a:r>
                        <a:rPr lang="tr-TR" sz="1400" b="0" spc="-215"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tr-TR" sz="1400" b="0" spc="-5"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Dış</a:t>
                      </a:r>
                      <a:r>
                        <a:rPr lang="tr-TR" sz="1400" b="0" spc="-35"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tr-TR" sz="1400" b="0" spc="-5"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Paydaş</a:t>
                      </a:r>
                      <a:endParaRPr lang="tr-TR"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6">
                        <a:lumMod val="75000"/>
                      </a:schemeClr>
                    </a:solidFill>
                  </a:tcPr>
                </a:tc>
                <a:tc>
                  <a:txBody>
                    <a:bodyPr/>
                    <a:lstStyle/>
                    <a:p>
                      <a:pPr algn="ctr">
                        <a:spcAft>
                          <a:spcPts val="0"/>
                        </a:spcAft>
                      </a:pPr>
                      <a:r>
                        <a:rPr lang="tr-TR" sz="1050" b="0" dirty="0">
                          <a:effectLst/>
                          <a:latin typeface="Calibri" panose="020F0502020204030204" pitchFamily="34" charset="0"/>
                          <a:ea typeface="Calibri" panose="020F0502020204030204" pitchFamily="34" charset="0"/>
                          <a:cs typeface="Times New Roman" panose="02020603050405020304" pitchFamily="18" charset="0"/>
                        </a:rPr>
                        <a:t> </a:t>
                      </a:r>
                      <a:r>
                        <a:rPr lang="tr-TR" sz="1400" b="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Önem</a:t>
                      </a:r>
                      <a:r>
                        <a:rPr lang="tr-TR" sz="1400" b="0" spc="-5"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tr-TR" sz="1400" b="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Derecesi</a:t>
                      </a:r>
                      <a:endParaRPr lang="tr-TR"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6">
                        <a:lumMod val="75000"/>
                      </a:schemeClr>
                    </a:solidFill>
                  </a:tcPr>
                </a:tc>
                <a:tc>
                  <a:txBody>
                    <a:bodyPr/>
                    <a:lstStyle/>
                    <a:p>
                      <a:pPr algn="ctr">
                        <a:spcAft>
                          <a:spcPts val="0"/>
                        </a:spcAft>
                      </a:pPr>
                      <a:r>
                        <a:rPr lang="tr-TR" sz="1050" b="0" dirty="0">
                          <a:effectLst/>
                          <a:latin typeface="Calibri" panose="020F0502020204030204" pitchFamily="34" charset="0"/>
                          <a:ea typeface="Calibri" panose="020F0502020204030204" pitchFamily="34" charset="0"/>
                          <a:cs typeface="Times New Roman" panose="02020603050405020304" pitchFamily="18" charset="0"/>
                        </a:rPr>
                        <a:t> </a:t>
                      </a:r>
                      <a:r>
                        <a:rPr lang="tr-TR" sz="1400" b="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Etki</a:t>
                      </a:r>
                      <a:r>
                        <a:rPr lang="tr-TR" sz="1400" b="0" spc="-25"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tr-TR" sz="1400" b="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Derecesi</a:t>
                      </a:r>
                      <a:endParaRPr lang="tr-TR"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6">
                        <a:lumMod val="75000"/>
                      </a:schemeClr>
                    </a:solidFill>
                  </a:tcPr>
                </a:tc>
                <a:tc>
                  <a:txBody>
                    <a:bodyPr/>
                    <a:lstStyle/>
                    <a:p>
                      <a:pPr algn="ctr">
                        <a:spcAft>
                          <a:spcPts val="0"/>
                        </a:spcAft>
                      </a:pPr>
                      <a:r>
                        <a:rPr lang="tr-TR" sz="1050" b="0" dirty="0">
                          <a:effectLst/>
                          <a:latin typeface="Calibri" panose="020F0502020204030204" pitchFamily="34" charset="0"/>
                          <a:ea typeface="Calibri" panose="020F0502020204030204" pitchFamily="34" charset="0"/>
                          <a:cs typeface="Times New Roman" panose="02020603050405020304" pitchFamily="18" charset="0"/>
                        </a:rPr>
                        <a:t> </a:t>
                      </a:r>
                      <a:r>
                        <a:rPr lang="tr-TR" sz="1400" b="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Önceliği</a:t>
                      </a:r>
                      <a:endParaRPr lang="tr-TR"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6">
                        <a:lumMod val="75000"/>
                      </a:schemeClr>
                    </a:solidFill>
                  </a:tcPr>
                </a:tc>
                <a:extLst>
                  <a:ext uri="{0D108BD9-81ED-4DB2-BD59-A6C34878D82A}">
                    <a16:rowId xmlns:a16="http://schemas.microsoft.com/office/drawing/2014/main" val="4125313295"/>
                  </a:ext>
                </a:extLst>
              </a:tr>
              <a:tr h="460080">
                <a:tc>
                  <a:txBody>
                    <a:bodyPr/>
                    <a:lstStyle/>
                    <a:p>
                      <a:endParaRPr lang="tr-TR" dirty="0"/>
                    </a:p>
                  </a:txBody>
                  <a:tcPr anchor="ctr">
                    <a:solidFill>
                      <a:schemeClr val="accent6">
                        <a:lumMod val="40000"/>
                        <a:lumOff val="60000"/>
                      </a:schemeClr>
                    </a:solidFill>
                  </a:tcPr>
                </a:tc>
                <a:tc>
                  <a:txBody>
                    <a:bodyPr/>
                    <a:lstStyle/>
                    <a:p>
                      <a:endParaRPr lang="tr-TR" dirty="0"/>
                    </a:p>
                  </a:txBody>
                  <a:tcPr anchor="ctr">
                    <a:solidFill>
                      <a:schemeClr val="accent6">
                        <a:lumMod val="40000"/>
                        <a:lumOff val="60000"/>
                      </a:schemeClr>
                    </a:solidFill>
                  </a:tcPr>
                </a:tc>
                <a:tc>
                  <a:txBody>
                    <a:bodyPr/>
                    <a:lstStyle/>
                    <a:p>
                      <a:endParaRPr lang="tr-TR" dirty="0"/>
                    </a:p>
                  </a:txBody>
                  <a:tcPr anchor="ctr">
                    <a:solidFill>
                      <a:schemeClr val="accent6">
                        <a:lumMod val="40000"/>
                        <a:lumOff val="60000"/>
                      </a:schemeClr>
                    </a:solidFill>
                  </a:tcPr>
                </a:tc>
                <a:tc>
                  <a:txBody>
                    <a:bodyPr/>
                    <a:lstStyle/>
                    <a:p>
                      <a:endParaRPr lang="tr-TR" dirty="0"/>
                    </a:p>
                  </a:txBody>
                  <a:tcPr anchor="ctr">
                    <a:solidFill>
                      <a:schemeClr val="accent6">
                        <a:lumMod val="40000"/>
                        <a:lumOff val="60000"/>
                      </a:schemeClr>
                    </a:solidFill>
                  </a:tcPr>
                </a:tc>
                <a:tc>
                  <a:txBody>
                    <a:bodyPr/>
                    <a:lstStyle/>
                    <a:p>
                      <a:endParaRPr lang="tr-TR" dirty="0"/>
                    </a:p>
                  </a:txBody>
                  <a:tcPr anchor="ctr">
                    <a:solidFill>
                      <a:schemeClr val="accent6">
                        <a:lumMod val="40000"/>
                        <a:lumOff val="60000"/>
                      </a:schemeClr>
                    </a:solidFill>
                  </a:tcPr>
                </a:tc>
                <a:extLst>
                  <a:ext uri="{0D108BD9-81ED-4DB2-BD59-A6C34878D82A}">
                    <a16:rowId xmlns:a16="http://schemas.microsoft.com/office/drawing/2014/main" val="2335728383"/>
                  </a:ext>
                </a:extLst>
              </a:tr>
              <a:tr h="460080">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extLst>
                  <a:ext uri="{0D108BD9-81ED-4DB2-BD59-A6C34878D82A}">
                    <a16:rowId xmlns:a16="http://schemas.microsoft.com/office/drawing/2014/main" val="2871880269"/>
                  </a:ext>
                </a:extLst>
              </a:tr>
              <a:tr h="460080">
                <a:tc>
                  <a:txBody>
                    <a:bodyPr/>
                    <a:lstStyle/>
                    <a:p>
                      <a:endParaRPr lang="tr-TR" dirty="0"/>
                    </a:p>
                  </a:txBody>
                  <a:tcPr anchor="ctr">
                    <a:solidFill>
                      <a:schemeClr val="accent6">
                        <a:lumMod val="40000"/>
                        <a:lumOff val="60000"/>
                      </a:schemeClr>
                    </a:solidFill>
                  </a:tcPr>
                </a:tc>
                <a:tc>
                  <a:txBody>
                    <a:bodyPr/>
                    <a:lstStyle/>
                    <a:p>
                      <a:endParaRPr lang="tr-TR" dirty="0"/>
                    </a:p>
                  </a:txBody>
                  <a:tcPr anchor="ctr">
                    <a:solidFill>
                      <a:schemeClr val="accent6">
                        <a:lumMod val="40000"/>
                        <a:lumOff val="60000"/>
                      </a:schemeClr>
                    </a:solidFill>
                  </a:tcPr>
                </a:tc>
                <a:tc>
                  <a:txBody>
                    <a:bodyPr/>
                    <a:lstStyle/>
                    <a:p>
                      <a:endParaRPr lang="tr-TR" dirty="0"/>
                    </a:p>
                  </a:txBody>
                  <a:tcPr anchor="ctr">
                    <a:solidFill>
                      <a:schemeClr val="accent6">
                        <a:lumMod val="40000"/>
                        <a:lumOff val="60000"/>
                      </a:schemeClr>
                    </a:solidFill>
                  </a:tcPr>
                </a:tc>
                <a:tc>
                  <a:txBody>
                    <a:bodyPr/>
                    <a:lstStyle/>
                    <a:p>
                      <a:endParaRPr lang="tr-TR" dirty="0"/>
                    </a:p>
                  </a:txBody>
                  <a:tcPr anchor="ctr">
                    <a:solidFill>
                      <a:schemeClr val="accent6">
                        <a:lumMod val="40000"/>
                        <a:lumOff val="60000"/>
                      </a:schemeClr>
                    </a:solidFill>
                  </a:tcPr>
                </a:tc>
                <a:tc>
                  <a:txBody>
                    <a:bodyPr/>
                    <a:lstStyle/>
                    <a:p>
                      <a:endParaRPr lang="tr-TR" dirty="0"/>
                    </a:p>
                  </a:txBody>
                  <a:tcPr anchor="ctr">
                    <a:solidFill>
                      <a:schemeClr val="accent6">
                        <a:lumMod val="40000"/>
                        <a:lumOff val="60000"/>
                      </a:schemeClr>
                    </a:solidFill>
                  </a:tcPr>
                </a:tc>
                <a:extLst>
                  <a:ext uri="{0D108BD9-81ED-4DB2-BD59-A6C34878D82A}">
                    <a16:rowId xmlns:a16="http://schemas.microsoft.com/office/drawing/2014/main" val="435298044"/>
                  </a:ext>
                </a:extLst>
              </a:tr>
            </a:tbl>
          </a:graphicData>
        </a:graphic>
      </p:graphicFrame>
    </p:spTree>
    <p:extLst>
      <p:ext uri="{BB962C8B-B14F-4D97-AF65-F5344CB8AC3E}">
        <p14:creationId xmlns:p14="http://schemas.microsoft.com/office/powerpoint/2010/main" val="3477869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432344865"/>
              </p:ext>
            </p:extLst>
          </p:nvPr>
        </p:nvGraphicFramePr>
        <p:xfrm>
          <a:off x="1923851" y="657563"/>
          <a:ext cx="8911687" cy="680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920138" y="1754458"/>
            <a:ext cx="8915400" cy="3319347"/>
          </a:xfrm>
        </p:spPr>
        <p:txBody>
          <a:bodyPr/>
          <a:lstStyle/>
          <a:p>
            <a:r>
              <a:rPr lang="tr-TR" dirty="0"/>
              <a:t>Önceliklendirilen	</a:t>
            </a:r>
            <a:r>
              <a:rPr lang="tr-TR" dirty="0" smtClean="0"/>
              <a:t>paydaşlar bu</a:t>
            </a:r>
            <a:r>
              <a:rPr lang="tr-TR" dirty="0"/>
              <a:t> </a:t>
            </a:r>
            <a:r>
              <a:rPr lang="tr-TR" dirty="0" smtClean="0"/>
              <a:t>aşamada</a:t>
            </a:r>
            <a:r>
              <a:rPr lang="tr-TR" dirty="0"/>
              <a:t>	</a:t>
            </a:r>
            <a:r>
              <a:rPr lang="tr-TR" dirty="0" smtClean="0"/>
              <a:t>kapsamlı olarak değerlendirilir. Paydaşlar </a:t>
            </a:r>
            <a:r>
              <a:rPr lang="tr-TR" dirty="0"/>
              <a:t>değerlendirilirken cevap aranacak sorular şunlardır</a:t>
            </a:r>
            <a:r>
              <a:rPr lang="tr-TR" dirty="0" smtClean="0"/>
              <a:t>:</a:t>
            </a:r>
          </a:p>
          <a:p>
            <a:pPr marL="0" indent="0">
              <a:buNone/>
            </a:pPr>
            <a:endParaRPr lang="tr-TR" sz="100" dirty="0"/>
          </a:p>
          <a:p>
            <a:pPr lvl="1">
              <a:lnSpc>
                <a:spcPct val="150000"/>
              </a:lnSpc>
              <a:buFont typeface="Wingdings" panose="05000000000000000000" pitchFamily="2" charset="2"/>
              <a:buChar char="Ø"/>
            </a:pPr>
            <a:r>
              <a:rPr lang="tr-TR" dirty="0"/>
              <a:t>Paydaş, üniversitenin hangi ürün/hizmetiyle </a:t>
            </a:r>
            <a:r>
              <a:rPr lang="tr-TR" dirty="0" smtClean="0"/>
              <a:t>ilgilidir </a:t>
            </a:r>
            <a:r>
              <a:rPr lang="tr-TR"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Ø"/>
            </a:pPr>
            <a:r>
              <a:rPr lang="tr-TR" dirty="0"/>
              <a:t>Paydaşın üniversiteden beklentileri </a:t>
            </a:r>
            <a:r>
              <a:rPr lang="tr-TR" dirty="0" smtClean="0"/>
              <a:t>nelerdir </a:t>
            </a:r>
            <a:r>
              <a:rPr lang="tr-TR"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Ø"/>
            </a:pPr>
            <a:r>
              <a:rPr lang="tr-TR" dirty="0"/>
              <a:t>Paydaş, üniversitenin ürün/hizmetlerini ne şekilde </a:t>
            </a:r>
            <a:r>
              <a:rPr lang="tr-TR" dirty="0" smtClean="0"/>
              <a:t>etkilemektedir </a:t>
            </a:r>
            <a:r>
              <a:rPr lang="tr-TR"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Ø"/>
            </a:pPr>
            <a:r>
              <a:rPr lang="tr-TR" dirty="0"/>
              <a:t>Paydaş, üniversitenin ürün/hizmetlerinden ne şekilde </a:t>
            </a:r>
            <a:r>
              <a:rPr lang="tr-TR" dirty="0" smtClean="0"/>
              <a:t>etkilenmektedir </a:t>
            </a:r>
            <a:r>
              <a:rPr lang="tr-TR"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1631372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59868524"/>
              </p:ext>
            </p:extLst>
          </p:nvPr>
        </p:nvGraphicFramePr>
        <p:xfrm>
          <a:off x="1912700" y="646412"/>
          <a:ext cx="9316577" cy="680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912701" y="1709854"/>
            <a:ext cx="8915400" cy="3777622"/>
          </a:xfrm>
        </p:spPr>
        <p:txBody>
          <a:bodyPr/>
          <a:lstStyle/>
          <a:p>
            <a:r>
              <a:rPr lang="tr-TR" dirty="0"/>
              <a:t>Öncelikli paydaşların üniversite hakkındaki görüş ve önerilerinin alınması aşamasında aşağıdaki sorular cevaplandırılır</a:t>
            </a:r>
            <a:r>
              <a:rPr lang="tr-TR" dirty="0" smtClean="0"/>
              <a:t>:</a:t>
            </a:r>
          </a:p>
          <a:p>
            <a:endParaRPr lang="tr-TR" sz="100" dirty="0"/>
          </a:p>
          <a:p>
            <a:pPr lvl="1">
              <a:buFont typeface="Wingdings" panose="05000000000000000000" pitchFamily="2" charset="2"/>
              <a:buChar char="Ø"/>
            </a:pPr>
            <a:r>
              <a:rPr lang="tr-TR" dirty="0"/>
              <a:t>Görüş ve öneriler hangi yöntemle </a:t>
            </a:r>
            <a:r>
              <a:rPr lang="tr-TR" dirty="0" smtClean="0"/>
              <a:t>alınacak </a:t>
            </a:r>
            <a:r>
              <a:rPr lang="tr-TR"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tr-TR" dirty="0"/>
              <a:t>Hangi kişi ya da birimlerin görüşü </a:t>
            </a:r>
            <a:r>
              <a:rPr lang="tr-TR" dirty="0" smtClean="0"/>
              <a:t>alınacak </a:t>
            </a:r>
            <a:r>
              <a:rPr lang="tr-TR"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tr-TR" dirty="0"/>
              <a:t>Görüşlerin alınması aşamasından kimler sorumlu </a:t>
            </a:r>
            <a:r>
              <a:rPr lang="tr-TR" dirty="0" smtClean="0"/>
              <a:t>olacak </a:t>
            </a:r>
            <a:r>
              <a:rPr lang="tr-TR"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tr-TR" dirty="0"/>
              <a:t>Görüş ve önerilerin alınması ne zaman ve ne kadar sürede </a:t>
            </a:r>
            <a:r>
              <a:rPr lang="tr-TR" dirty="0" smtClean="0"/>
              <a:t>gerçekleştirilecek </a:t>
            </a:r>
            <a:r>
              <a:rPr lang="tr-TR"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tr-TR" dirty="0"/>
              <a:t>Alınan görüş ve öneriler ne zaman, nasıl ve kimler tarafından raporlanacak ve </a:t>
            </a:r>
            <a:r>
              <a:rPr lang="tr-TR" dirty="0" smtClean="0"/>
              <a:t>değerlendirilecek </a:t>
            </a:r>
            <a:r>
              <a:rPr lang="tr-TR" dirty="0" smtClean="0">
                <a:latin typeface="Times New Roman" panose="02020603050405020304" pitchFamily="18" charset="0"/>
                <a:cs typeface="Times New Roman" panose="02020603050405020304" pitchFamily="18" charset="0"/>
              </a:rPr>
              <a:t>? </a:t>
            </a:r>
            <a:endParaRPr lang="tr-TR" sz="14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093350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047262652"/>
              </p:ext>
            </p:extLst>
          </p:nvPr>
        </p:nvGraphicFramePr>
        <p:xfrm>
          <a:off x="1979608" y="624111"/>
          <a:ext cx="8911687" cy="780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979608" y="1616926"/>
            <a:ext cx="8915400" cy="5241074"/>
          </a:xfrm>
        </p:spPr>
        <p:txBody>
          <a:bodyPr>
            <a:normAutofit fontScale="77500" lnSpcReduction="20000"/>
          </a:bodyPr>
          <a:lstStyle/>
          <a:p>
            <a:pPr marL="0" indent="0">
              <a:buNone/>
            </a:pPr>
            <a:r>
              <a:rPr lang="tr-TR" sz="2300" dirty="0"/>
              <a:t>Kuruluş içi analiz; insan kaynaklarının yetkinlik düzeyi, kurum kültürü, teknoloji ve bilişim altyapısı, fiziki ve mali kaynaklara ilişkin analizlerin yapılarak üniversitenin mevcut kapasitesinin </a:t>
            </a:r>
            <a:r>
              <a:rPr lang="tr-TR" sz="2300" dirty="0" smtClean="0"/>
              <a:t>değerlendirilmesidir.</a:t>
            </a:r>
          </a:p>
          <a:p>
            <a:pPr marL="0" indent="0">
              <a:buNone/>
            </a:pPr>
            <a:r>
              <a:rPr lang="tr-TR" sz="2300" dirty="0" smtClean="0"/>
              <a:t>Kuruluş içi analiz;</a:t>
            </a:r>
          </a:p>
          <a:p>
            <a:pPr>
              <a:lnSpc>
                <a:spcPct val="150000"/>
              </a:lnSpc>
              <a:buFont typeface="Arial" panose="020B0604020202020204" pitchFamily="34" charset="0"/>
              <a:buChar char="•"/>
            </a:pPr>
            <a:r>
              <a:rPr lang="tr-TR" sz="2300" dirty="0"/>
              <a:t>İnsan Kaynakları Yetkinlik </a:t>
            </a:r>
            <a:r>
              <a:rPr lang="tr-TR" sz="2300" dirty="0" smtClean="0"/>
              <a:t>Analizi</a:t>
            </a:r>
          </a:p>
          <a:p>
            <a:pPr>
              <a:buFont typeface="Arial" panose="020B0604020202020204" pitchFamily="34" charset="0"/>
              <a:buChar char="•"/>
            </a:pPr>
            <a:r>
              <a:rPr lang="tr-TR" sz="2300" dirty="0"/>
              <a:t>Kurum Kültürü Analizi</a:t>
            </a:r>
          </a:p>
          <a:p>
            <a:pPr>
              <a:buFont typeface="Arial" panose="020B0604020202020204" pitchFamily="34" charset="0"/>
              <a:buChar char="•"/>
            </a:pPr>
            <a:r>
              <a:rPr lang="tr-TR" sz="2300" dirty="0"/>
              <a:t>Fiziki Kaynak Analizi</a:t>
            </a:r>
          </a:p>
          <a:p>
            <a:pPr>
              <a:buFont typeface="Arial" panose="020B0604020202020204" pitchFamily="34" charset="0"/>
              <a:buChar char="•"/>
            </a:pPr>
            <a:r>
              <a:rPr lang="tr-TR" sz="2300" dirty="0"/>
              <a:t>Teknoloji ve Bilişim Altyapısı Analizi</a:t>
            </a:r>
          </a:p>
          <a:p>
            <a:pPr>
              <a:buFont typeface="Arial" panose="020B0604020202020204" pitchFamily="34" charset="0"/>
              <a:buChar char="•"/>
            </a:pPr>
            <a:r>
              <a:rPr lang="tr-TR" sz="2300" dirty="0"/>
              <a:t>Mali Kaynak </a:t>
            </a:r>
            <a:r>
              <a:rPr lang="tr-TR" sz="2300" dirty="0" smtClean="0"/>
              <a:t>Analizi</a:t>
            </a:r>
          </a:p>
          <a:p>
            <a:pPr marL="0" indent="0">
              <a:lnSpc>
                <a:spcPct val="160000"/>
              </a:lnSpc>
              <a:buNone/>
            </a:pPr>
            <a:r>
              <a:rPr lang="tr-TR" sz="2300" dirty="0"/>
              <a:t>b</a:t>
            </a:r>
            <a:r>
              <a:rPr lang="tr-TR" sz="2300" dirty="0" smtClean="0"/>
              <a:t>ölümlerinden oluşmaktadır.</a:t>
            </a:r>
          </a:p>
          <a:p>
            <a:pPr marL="0" indent="0">
              <a:lnSpc>
                <a:spcPct val="160000"/>
              </a:lnSpc>
              <a:buNone/>
            </a:pPr>
            <a:endParaRPr lang="tr-TR" dirty="0" smtClean="0"/>
          </a:p>
          <a:p>
            <a:pPr marL="0" indent="0">
              <a:lnSpc>
                <a:spcPct val="160000"/>
              </a:lnSpc>
              <a:buNone/>
            </a:pPr>
            <a:endParaRPr lang="tr-TR" dirty="0" smtClean="0"/>
          </a:p>
          <a:p>
            <a:pPr marL="0" indent="0">
              <a:lnSpc>
                <a:spcPct val="160000"/>
              </a:lnSpc>
              <a:buNone/>
            </a:pPr>
            <a:endParaRPr lang="tr-TR" dirty="0"/>
          </a:p>
          <a:p>
            <a:pPr marL="0" indent="0">
              <a:lnSpc>
                <a:spcPct val="160000"/>
              </a:lnSpc>
              <a:buNone/>
            </a:pPr>
            <a:r>
              <a:rPr lang="tr-TR" sz="1900" dirty="0">
                <a:solidFill>
                  <a:srgbClr val="0070C0"/>
                </a:solidFill>
              </a:rPr>
              <a:t>Not: Zaman çizelgesine göre </a:t>
            </a:r>
            <a:r>
              <a:rPr lang="tr-TR" sz="1900" dirty="0" smtClean="0">
                <a:solidFill>
                  <a:srgbClr val="0070C0"/>
                </a:solidFill>
              </a:rPr>
              <a:t>Ağustos ayı sonuna </a:t>
            </a:r>
            <a:r>
              <a:rPr lang="tr-TR" sz="1900" dirty="0">
                <a:solidFill>
                  <a:srgbClr val="0070C0"/>
                </a:solidFill>
              </a:rPr>
              <a:t>kadar bitirilmesi gerekmektedir</a:t>
            </a:r>
            <a:r>
              <a:rPr lang="tr-TR" sz="1900" dirty="0" smtClean="0">
                <a:solidFill>
                  <a:srgbClr val="0070C0"/>
                </a:solidFill>
              </a:rPr>
              <a:t>.</a:t>
            </a:r>
            <a:endParaRPr lang="tr-TR" sz="1900" dirty="0"/>
          </a:p>
          <a:p>
            <a:pPr marL="0" indent="0">
              <a:buNone/>
            </a:pPr>
            <a:endParaRPr lang="tr-TR" dirty="0"/>
          </a:p>
        </p:txBody>
      </p:sp>
    </p:spTree>
    <p:extLst>
      <p:ext uri="{BB962C8B-B14F-4D97-AF65-F5344CB8AC3E}">
        <p14:creationId xmlns:p14="http://schemas.microsoft.com/office/powerpoint/2010/main" val="16223938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737893844"/>
              </p:ext>
            </p:extLst>
          </p:nvPr>
        </p:nvGraphicFramePr>
        <p:xfrm>
          <a:off x="1890398" y="646413"/>
          <a:ext cx="8911687" cy="769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İçerik Yer Tutucusu 6"/>
          <p:cNvSpPr>
            <a:spLocks noGrp="1"/>
          </p:cNvSpPr>
          <p:nvPr>
            <p:ph idx="1"/>
          </p:nvPr>
        </p:nvSpPr>
        <p:spPr>
          <a:xfrm>
            <a:off x="1890398" y="1709852"/>
            <a:ext cx="9060100" cy="5382323"/>
          </a:xfrm>
        </p:spPr>
        <p:txBody>
          <a:bodyPr>
            <a:noAutofit/>
          </a:bodyPr>
          <a:lstStyle/>
          <a:p>
            <a:pPr marL="0" indent="0" algn="just">
              <a:buNone/>
            </a:pPr>
            <a:r>
              <a:rPr lang="tr-TR" dirty="0" smtClean="0"/>
              <a:t>Analiz </a:t>
            </a:r>
            <a:r>
              <a:rPr lang="tr-TR" dirty="0"/>
              <a:t>gerçekleştirilirken öncelikle üniversitenin akademik faaliyet alanlarına yönelik güçlü ve zayıf yönleri belirlenir. Üniversitenin bu faaliyet alanlarına yönelik güçlü yönlerinden nasıl yararlanacağı ve zayıf yönlerini nasıl iyileştireceğine yönelik çözüm önerileri </a:t>
            </a:r>
            <a:r>
              <a:rPr lang="tr-TR" dirty="0" smtClean="0"/>
              <a:t>geliştirilir.</a:t>
            </a:r>
          </a:p>
          <a:p>
            <a:pPr marL="0" indent="0" algn="just">
              <a:buNone/>
            </a:pPr>
            <a:endParaRPr lang="tr-TR" sz="100" dirty="0" smtClean="0"/>
          </a:p>
          <a:p>
            <a:r>
              <a:rPr lang="tr-TR" dirty="0" smtClean="0"/>
              <a:t>Akademik </a:t>
            </a:r>
            <a:r>
              <a:rPr lang="tr-TR" dirty="0"/>
              <a:t>Faaliyetler Analizinde Cevaplandırılması Gereken </a:t>
            </a:r>
            <a:r>
              <a:rPr lang="tr-TR" dirty="0" smtClean="0"/>
              <a:t>Sorular şunlardır:</a:t>
            </a:r>
          </a:p>
          <a:p>
            <a:pPr lvl="1">
              <a:buFont typeface="Wingdings" panose="05000000000000000000" pitchFamily="2" charset="2"/>
              <a:buChar char="Ø"/>
            </a:pPr>
            <a:r>
              <a:rPr lang="tr-TR" dirty="0" smtClean="0"/>
              <a:t>Her </a:t>
            </a:r>
            <a:r>
              <a:rPr lang="tr-TR" dirty="0"/>
              <a:t>bir faaliyet alanında (eğitim, araştırma, girişimcilik ve toplumsal katkı) iç çevreden kaynaklı güçlü ve zayıf yönler </a:t>
            </a:r>
            <a:r>
              <a:rPr lang="tr-TR" dirty="0" smtClean="0"/>
              <a:t>nelerdir </a:t>
            </a:r>
            <a:r>
              <a:rPr lang="tr-TR" dirty="0" smtClean="0">
                <a:latin typeface="Times New Roman" panose="02020603050405020304" pitchFamily="18" charset="0"/>
                <a:cs typeface="Times New Roman" panose="02020603050405020304" pitchFamily="18" charset="0"/>
              </a:rPr>
              <a:t>?</a:t>
            </a:r>
            <a:r>
              <a:rPr lang="tr-TR" dirty="0" smtClean="0"/>
              <a:t> </a:t>
            </a:r>
            <a:r>
              <a:rPr lang="tr-TR" dirty="0"/>
              <a:t>Zayıflıkları gidermek ve güçlü yönleri daha da kuvvetlendirmek için neler </a:t>
            </a:r>
            <a:r>
              <a:rPr lang="tr-TR" dirty="0" smtClean="0"/>
              <a:t>yapılmalıdır </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tr-TR" dirty="0"/>
              <a:t>Üniversitenin temel faaliyetlerini aksatan veya performansını düşüren hususlar ile bunların giderilmesine yönelik alınması gereken önlemler </a:t>
            </a:r>
            <a:r>
              <a:rPr lang="tr-TR" dirty="0" smtClean="0"/>
              <a:t>nelerdir </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tr-TR" dirty="0"/>
              <a:t>Yükseköğretim sektörü ortalamaları esas alındığında temel faaliyet alanlarında üniversitenin yeri nedir ve nasıl </a:t>
            </a:r>
            <a:r>
              <a:rPr lang="tr-TR" dirty="0" smtClean="0"/>
              <a:t>geliştirilebilir </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tr-TR" dirty="0"/>
              <a:t>Temel faaliyet alanlarında üniversitenin algı ve itibar düzeyi nedir ve nasıl </a:t>
            </a:r>
            <a:r>
              <a:rPr lang="tr-TR" dirty="0" smtClean="0"/>
              <a:t>geliştirilebilir </a:t>
            </a:r>
            <a:r>
              <a:rPr lang="tr-TR" dirty="0" smtClean="0">
                <a:latin typeface="Times New Roman" panose="02020603050405020304" pitchFamily="18" charset="0"/>
                <a:cs typeface="Times New Roman" panose="02020603050405020304" pitchFamily="18" charset="0"/>
              </a:rPr>
              <a:t>?</a:t>
            </a:r>
          </a:p>
          <a:p>
            <a:pPr lvl="1">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tr-TR" sz="1400" dirty="0">
                <a:solidFill>
                  <a:srgbClr val="0070C0"/>
                </a:solidFill>
              </a:rPr>
              <a:t>Not: Zaman çizelgesine göre </a:t>
            </a:r>
            <a:r>
              <a:rPr lang="tr-TR" sz="1400" dirty="0" smtClean="0">
                <a:solidFill>
                  <a:srgbClr val="0070C0"/>
                </a:solidFill>
              </a:rPr>
              <a:t>Eylül ayı sonuna </a:t>
            </a:r>
            <a:r>
              <a:rPr lang="tr-TR" sz="1400" dirty="0">
                <a:solidFill>
                  <a:srgbClr val="0070C0"/>
                </a:solidFill>
              </a:rPr>
              <a:t>kadar bitirilmesi gerekmektedir.</a:t>
            </a:r>
            <a:endParaRPr lang="tr-TR" sz="1400" dirty="0"/>
          </a:p>
          <a:p>
            <a:pPr lvl="1">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64038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575255075"/>
              </p:ext>
            </p:extLst>
          </p:nvPr>
        </p:nvGraphicFramePr>
        <p:xfrm>
          <a:off x="1923852" y="624110"/>
          <a:ext cx="8911687" cy="747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923852" y="1683835"/>
            <a:ext cx="8915400" cy="5263374"/>
          </a:xfrm>
        </p:spPr>
        <p:txBody>
          <a:bodyPr>
            <a:normAutofit lnSpcReduction="10000"/>
          </a:bodyPr>
          <a:lstStyle/>
          <a:p>
            <a:pPr marL="0" indent="0">
              <a:buNone/>
            </a:pPr>
            <a:r>
              <a:rPr lang="tr-TR" dirty="0"/>
              <a:t>Sektörel analizle üniversite bir bütün olarak sektör içerisinde değerlendirmeye tabi tutulur. Sektörel çevre değerlendirmelerinde çevrenin üniversiteye sunduğu </a:t>
            </a:r>
            <a:r>
              <a:rPr lang="tr-TR" dirty="0" smtClean="0"/>
              <a:t>fırsatlar ve oluşturduğu tehditler belirlenir. </a:t>
            </a:r>
          </a:p>
          <a:p>
            <a:r>
              <a:rPr lang="tr-TR" dirty="0"/>
              <a:t>Sektörel analiz, eğilim ve yapı olmak üzere iki analizden oluşur:</a:t>
            </a:r>
          </a:p>
          <a:p>
            <a:pPr lvl="1">
              <a:buFont typeface="+mj-lt"/>
              <a:buAutoNum type="alphaLcPeriod"/>
            </a:pPr>
            <a:r>
              <a:rPr lang="tr-TR" b="1" dirty="0"/>
              <a:t>Sektörel Eğilim </a:t>
            </a:r>
            <a:r>
              <a:rPr lang="tr-TR" b="1" dirty="0" smtClean="0"/>
              <a:t>Analizi:</a:t>
            </a:r>
            <a:r>
              <a:rPr lang="tr-TR" dirty="0" smtClean="0"/>
              <a:t> Eğilim </a:t>
            </a:r>
            <a:r>
              <a:rPr lang="tr-TR" dirty="0"/>
              <a:t>analizinin amacı, dış çevredeki değişimlerle uyumlu olarak üniversite içerisinde hangi değişimlere gidilmesi gerektiğini belirleyerek üniversiteyi bu anlayış çerçevesinde yönetmektir</a:t>
            </a:r>
            <a:r>
              <a:rPr lang="tr-TR" dirty="0" smtClean="0"/>
              <a:t>.</a:t>
            </a:r>
          </a:p>
          <a:p>
            <a:pPr lvl="1">
              <a:buFont typeface="+mj-lt"/>
              <a:buAutoNum type="alphaLcPeriod"/>
            </a:pPr>
            <a:r>
              <a:rPr lang="tr-TR" b="1" dirty="0"/>
              <a:t>Sektörel Yapı </a:t>
            </a:r>
            <a:r>
              <a:rPr lang="tr-TR" b="1" dirty="0" smtClean="0"/>
              <a:t>Analizi: </a:t>
            </a:r>
            <a:r>
              <a:rPr lang="tr-TR" dirty="0" smtClean="0"/>
              <a:t>Her </a:t>
            </a:r>
            <a:r>
              <a:rPr lang="tr-TR" dirty="0"/>
              <a:t>sektör belirli yapısal güçlerden oluşur. Yükseköğretim sektörü açısından bakıldığında yapısal güçler şu şekilde sıralanabilir:</a:t>
            </a:r>
          </a:p>
          <a:p>
            <a:pPr lvl="2">
              <a:buFont typeface="Arial" panose="020B0604020202020204" pitchFamily="34" charset="0"/>
              <a:buChar char="•"/>
            </a:pPr>
            <a:r>
              <a:rPr lang="tr-TR" dirty="0"/>
              <a:t>Rakipler (Diğer üniversiteler)</a:t>
            </a:r>
            <a:endParaRPr lang="tr-TR" sz="1200" dirty="0"/>
          </a:p>
          <a:p>
            <a:pPr lvl="2">
              <a:buFont typeface="Arial" panose="020B0604020202020204" pitchFamily="34" charset="0"/>
              <a:buChar char="•"/>
            </a:pPr>
            <a:r>
              <a:rPr lang="tr-TR" dirty="0"/>
              <a:t>Paydaşlar (Öğrenciler, kamu idareleri, iş dünyası, STK’lar vb.)</a:t>
            </a:r>
            <a:endParaRPr lang="tr-TR" sz="1200" dirty="0"/>
          </a:p>
          <a:p>
            <a:pPr lvl="2">
              <a:buFont typeface="Arial" panose="020B0604020202020204" pitchFamily="34" charset="0"/>
              <a:buChar char="•"/>
            </a:pPr>
            <a:r>
              <a:rPr lang="tr-TR" dirty="0"/>
              <a:t>Tedarikçiler (Üniversitenin ürün ve hizmet aldığı diğer kuruluşlar)</a:t>
            </a:r>
            <a:endParaRPr lang="tr-TR" sz="1200" dirty="0"/>
          </a:p>
          <a:p>
            <a:pPr lvl="2">
              <a:buFont typeface="Arial" panose="020B0604020202020204" pitchFamily="34" charset="0"/>
              <a:buChar char="•"/>
            </a:pPr>
            <a:r>
              <a:rPr lang="tr-TR" dirty="0"/>
              <a:t>Düzenleyici ve denetleyici kuruluşlar (Milli Eğitim Bakanlığı, YÖK, akreditasyon kuruluşları)</a:t>
            </a:r>
            <a:endParaRPr lang="tr-TR" sz="1200" dirty="0"/>
          </a:p>
          <a:p>
            <a:pPr lvl="1">
              <a:buFont typeface="+mj-lt"/>
              <a:buAutoNum type="alphaLcPeriod"/>
            </a:pPr>
            <a:endParaRPr lang="tr-TR" dirty="0"/>
          </a:p>
          <a:p>
            <a:pPr marL="0" indent="0">
              <a:buNone/>
            </a:pPr>
            <a:endParaRPr lang="tr-TR" sz="1400" dirty="0" smtClean="0">
              <a:solidFill>
                <a:srgbClr val="0070C0"/>
              </a:solidFill>
            </a:endParaRPr>
          </a:p>
          <a:p>
            <a:pPr marL="0" indent="0">
              <a:buNone/>
            </a:pPr>
            <a:endParaRPr lang="tr-TR" sz="1400" dirty="0" smtClean="0">
              <a:solidFill>
                <a:srgbClr val="0070C0"/>
              </a:solidFill>
            </a:endParaRPr>
          </a:p>
          <a:p>
            <a:pPr marL="0" indent="0">
              <a:buNone/>
            </a:pPr>
            <a:r>
              <a:rPr lang="tr-TR" sz="1400" dirty="0" smtClean="0">
                <a:solidFill>
                  <a:srgbClr val="0070C0"/>
                </a:solidFill>
              </a:rPr>
              <a:t>Not</a:t>
            </a:r>
            <a:r>
              <a:rPr lang="tr-TR" sz="1400" dirty="0">
                <a:solidFill>
                  <a:srgbClr val="0070C0"/>
                </a:solidFill>
              </a:rPr>
              <a:t>: Zaman çizelgesine göre Eylül ayı </a:t>
            </a:r>
            <a:r>
              <a:rPr lang="tr-TR" sz="1400" dirty="0" smtClean="0">
                <a:solidFill>
                  <a:srgbClr val="0070C0"/>
                </a:solidFill>
              </a:rPr>
              <a:t>sonuna </a:t>
            </a:r>
            <a:r>
              <a:rPr lang="tr-TR" sz="1400" dirty="0">
                <a:solidFill>
                  <a:srgbClr val="0070C0"/>
                </a:solidFill>
              </a:rPr>
              <a:t>kadar bitirilmesi gerekmektedir</a:t>
            </a:r>
            <a:r>
              <a:rPr lang="tr-TR" sz="1400" dirty="0" smtClean="0">
                <a:solidFill>
                  <a:srgbClr val="0070C0"/>
                </a:solidFill>
              </a:rPr>
              <a:t>.</a:t>
            </a:r>
            <a:endParaRPr lang="tr-TR" sz="1400" dirty="0"/>
          </a:p>
        </p:txBody>
      </p:sp>
    </p:spTree>
    <p:extLst>
      <p:ext uri="{BB962C8B-B14F-4D97-AF65-F5344CB8AC3E}">
        <p14:creationId xmlns:p14="http://schemas.microsoft.com/office/powerpoint/2010/main" val="34192848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954445280"/>
              </p:ext>
            </p:extLst>
          </p:nvPr>
        </p:nvGraphicFramePr>
        <p:xfrm>
          <a:off x="2068818" y="646413"/>
          <a:ext cx="8911687" cy="736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2068818" y="1776760"/>
            <a:ext cx="8915400" cy="4880518"/>
          </a:xfrm>
        </p:spPr>
        <p:txBody>
          <a:bodyPr>
            <a:normAutofit lnSpcReduction="10000"/>
          </a:bodyPr>
          <a:lstStyle/>
          <a:p>
            <a:pPr marL="0" indent="0">
              <a:buNone/>
            </a:pPr>
            <a:r>
              <a:rPr lang="tr-TR" dirty="0" smtClean="0"/>
              <a:t>GZTF analizi, </a:t>
            </a:r>
            <a:r>
              <a:rPr lang="tr-TR" dirty="0"/>
              <a:t>üniversitenin ve üniversiteyi etkileyen koşulların sistematik olarak incelendiği bir yöntemdir. Bu kapsamda, üniversitenin güçlü ve zayıf yönleri ile üniversite dışında oluşabilecek fırsatlar ve tehditler belirlenir</a:t>
            </a:r>
            <a:r>
              <a:rPr lang="tr-TR" dirty="0" smtClean="0"/>
              <a:t>.</a:t>
            </a:r>
          </a:p>
          <a:p>
            <a:pPr marL="0" indent="0">
              <a:buNone/>
            </a:pPr>
            <a:endParaRPr lang="tr-TR" sz="100" dirty="0" smtClean="0"/>
          </a:p>
          <a:p>
            <a:r>
              <a:rPr lang="tr-TR" b="1" dirty="0"/>
              <a:t>Güçlü ve Zayıf </a:t>
            </a:r>
            <a:r>
              <a:rPr lang="tr-TR" b="1" dirty="0" smtClean="0"/>
              <a:t>Yönler</a:t>
            </a:r>
          </a:p>
          <a:p>
            <a:pPr lvl="1">
              <a:buFont typeface="Courier New" panose="02070309020205020404" pitchFamily="49" charset="0"/>
              <a:buChar char="o"/>
            </a:pPr>
            <a:r>
              <a:rPr lang="tr-TR" sz="1700" dirty="0"/>
              <a:t>Güçlü yönler üniversite tarafından kontrol edilebilen, üniversitenin amaç ve hedeflerine ulaşırken yararlanabileceği, yüksek değer ürettiği ya da başarılı performans gösterdiği ve paydaşların üniversitenin olumlu içsel özellikleri olarak gördüğü hususlardır</a:t>
            </a:r>
            <a:r>
              <a:rPr lang="tr-TR" sz="1700" dirty="0" smtClean="0"/>
              <a:t>.</a:t>
            </a:r>
          </a:p>
          <a:p>
            <a:pPr lvl="1">
              <a:buFont typeface="Courier New" panose="02070309020205020404" pitchFamily="49" charset="0"/>
              <a:buChar char="o"/>
            </a:pPr>
            <a:r>
              <a:rPr lang="tr-TR" sz="1700" dirty="0"/>
              <a:t>Zayıf yönler ise üniversitenin başarısını etkileyebilecek eksiklikleri ya da gelişmeye açık alanlarıdır</a:t>
            </a:r>
            <a:r>
              <a:rPr lang="tr-TR" sz="1700" dirty="0" smtClean="0"/>
              <a:t>.</a:t>
            </a:r>
          </a:p>
          <a:p>
            <a:pPr marL="457200" lvl="1" indent="0">
              <a:buNone/>
            </a:pPr>
            <a:endParaRPr lang="tr-TR" sz="100" dirty="0" smtClean="0"/>
          </a:p>
          <a:p>
            <a:r>
              <a:rPr lang="tr-TR" b="1" dirty="0"/>
              <a:t>Fırsatlar ve Tehditler</a:t>
            </a:r>
          </a:p>
          <a:p>
            <a:pPr lvl="1">
              <a:buFont typeface="Courier New" panose="02070309020205020404" pitchFamily="49" charset="0"/>
              <a:buChar char="o"/>
            </a:pPr>
            <a:r>
              <a:rPr lang="tr-TR" sz="1700" dirty="0"/>
              <a:t>Fırsatlar, üniversitenin kontrolü dışında ortaya çıkan ve üniversite için avantaj sağlaması muhtemel olan etken ya da durumlardır. </a:t>
            </a:r>
          </a:p>
          <a:p>
            <a:pPr lvl="1">
              <a:buFont typeface="Courier New" panose="02070309020205020404" pitchFamily="49" charset="0"/>
              <a:buChar char="o"/>
            </a:pPr>
            <a:r>
              <a:rPr lang="tr-TR" sz="1700" dirty="0"/>
              <a:t>Tehditler ise üniversitenin kontrolü dışında gerçekleşen ve olumsuz etkilerinin önlenmesi ya da sınırlandırılması gereken unsurlardır. </a:t>
            </a:r>
          </a:p>
          <a:p>
            <a:pPr marL="457200" lvl="1" indent="0">
              <a:buNone/>
            </a:pPr>
            <a:endParaRPr lang="tr-TR" b="1" dirty="0"/>
          </a:p>
          <a:p>
            <a:endParaRPr lang="tr-TR" dirty="0"/>
          </a:p>
        </p:txBody>
      </p:sp>
    </p:spTree>
    <p:extLst>
      <p:ext uri="{BB962C8B-B14F-4D97-AF65-F5344CB8AC3E}">
        <p14:creationId xmlns:p14="http://schemas.microsoft.com/office/powerpoint/2010/main" val="8045852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4191344154"/>
              </p:ext>
            </p:extLst>
          </p:nvPr>
        </p:nvGraphicFramePr>
        <p:xfrm>
          <a:off x="2035365" y="624111"/>
          <a:ext cx="8911687" cy="714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2031652" y="1516566"/>
            <a:ext cx="8915400" cy="5341434"/>
          </a:xfrm>
        </p:spPr>
        <p:txBody>
          <a:bodyPr>
            <a:normAutofit/>
          </a:bodyPr>
          <a:lstStyle/>
          <a:p>
            <a:pPr marL="0" indent="0">
              <a:buNone/>
            </a:pPr>
            <a:r>
              <a:rPr lang="tr-TR" b="1" dirty="0" smtClean="0"/>
              <a:t>GZFT </a:t>
            </a:r>
            <a:r>
              <a:rPr lang="tr-TR" b="1" dirty="0"/>
              <a:t>analizinde aşağıdaki faktörlerin dikkate alınması gerekir:</a:t>
            </a:r>
          </a:p>
          <a:p>
            <a:pPr lvl="1">
              <a:buFont typeface="Wingdings" panose="05000000000000000000" pitchFamily="2" charset="2"/>
              <a:buChar char="Ø"/>
            </a:pPr>
            <a:r>
              <a:rPr lang="tr-TR" dirty="0"/>
              <a:t>PESTLE analizi bulguları</a:t>
            </a:r>
            <a:endParaRPr lang="tr-TR" sz="1400" dirty="0"/>
          </a:p>
          <a:p>
            <a:pPr lvl="1">
              <a:buFont typeface="Wingdings" panose="05000000000000000000" pitchFamily="2" charset="2"/>
              <a:buChar char="Ø"/>
            </a:pPr>
            <a:r>
              <a:rPr lang="tr-TR" dirty="0"/>
              <a:t>Üst politika belgelerinde yer alan amaçlar ve politikalar ile kurumsal sorumluklar</a:t>
            </a:r>
            <a:endParaRPr lang="tr-TR" sz="1400" dirty="0"/>
          </a:p>
          <a:p>
            <a:pPr lvl="1">
              <a:buFont typeface="Wingdings" panose="05000000000000000000" pitchFamily="2" charset="2"/>
              <a:buChar char="Ø"/>
            </a:pPr>
            <a:r>
              <a:rPr lang="tr-TR" dirty="0"/>
              <a:t>Diğer üniversitelerin stratejik planlarında yer alan ilgili amaç ve hedefleri</a:t>
            </a:r>
            <a:endParaRPr lang="tr-TR" sz="1400" dirty="0"/>
          </a:p>
          <a:p>
            <a:pPr lvl="1">
              <a:buFont typeface="Wingdings" panose="05000000000000000000" pitchFamily="2" charset="2"/>
              <a:buChar char="Ø"/>
            </a:pPr>
            <a:r>
              <a:rPr lang="tr-TR" dirty="0"/>
              <a:t>Paydaş analizi </a:t>
            </a:r>
            <a:r>
              <a:rPr lang="tr-TR" dirty="0" smtClean="0"/>
              <a:t>sonuçları</a:t>
            </a:r>
          </a:p>
          <a:p>
            <a:pPr lvl="1">
              <a:buFont typeface="Wingdings" panose="05000000000000000000" pitchFamily="2" charset="2"/>
              <a:buChar char="Ø"/>
            </a:pPr>
            <a:endParaRPr lang="tr-TR" sz="1400" dirty="0"/>
          </a:p>
          <a:p>
            <a:pPr lvl="1">
              <a:buFont typeface="Wingdings" panose="05000000000000000000" pitchFamily="2" charset="2"/>
              <a:buChar char="Ø"/>
            </a:pPr>
            <a:endParaRPr lang="tr-TR" sz="1400" dirty="0" smtClean="0"/>
          </a:p>
          <a:p>
            <a:pPr lvl="1">
              <a:buFont typeface="Wingdings" panose="05000000000000000000" pitchFamily="2" charset="2"/>
              <a:buChar char="Ø"/>
            </a:pPr>
            <a:endParaRPr lang="tr-TR" sz="1400" dirty="0"/>
          </a:p>
          <a:p>
            <a:pPr lvl="1">
              <a:buFont typeface="Wingdings" panose="05000000000000000000" pitchFamily="2" charset="2"/>
              <a:buChar char="Ø"/>
            </a:pPr>
            <a:endParaRPr lang="tr-TR" sz="1400" dirty="0" smtClean="0"/>
          </a:p>
          <a:p>
            <a:pPr lvl="1">
              <a:buFont typeface="Wingdings" panose="05000000000000000000" pitchFamily="2" charset="2"/>
              <a:buChar char="Ø"/>
            </a:pPr>
            <a:endParaRPr lang="tr-TR" sz="1400" dirty="0"/>
          </a:p>
          <a:p>
            <a:pPr lvl="1">
              <a:buFont typeface="Wingdings" panose="05000000000000000000" pitchFamily="2" charset="2"/>
              <a:buChar char="Ø"/>
            </a:pPr>
            <a:endParaRPr lang="tr-TR" sz="1400" dirty="0" smtClean="0"/>
          </a:p>
          <a:p>
            <a:pPr lvl="1">
              <a:buFont typeface="Wingdings" panose="05000000000000000000" pitchFamily="2" charset="2"/>
              <a:buChar char="Ø"/>
            </a:pPr>
            <a:endParaRPr lang="tr-TR" sz="1400" dirty="0"/>
          </a:p>
          <a:p>
            <a:pPr lvl="1">
              <a:buFont typeface="Wingdings" panose="05000000000000000000" pitchFamily="2" charset="2"/>
              <a:buChar char="Ø"/>
            </a:pPr>
            <a:endParaRPr lang="tr-TR" sz="1400" dirty="0" smtClean="0"/>
          </a:p>
          <a:p>
            <a:pPr lvl="1">
              <a:buFont typeface="Wingdings" panose="05000000000000000000" pitchFamily="2" charset="2"/>
              <a:buChar char="Ø"/>
            </a:pPr>
            <a:endParaRPr lang="tr-TR" sz="1400" dirty="0" smtClean="0"/>
          </a:p>
          <a:p>
            <a:pPr>
              <a:buFont typeface="Arial" panose="020B0604020202020204" pitchFamily="34" charset="0"/>
              <a:buChar char="•"/>
            </a:pPr>
            <a:r>
              <a:rPr lang="tr-TR" sz="1400" dirty="0">
                <a:solidFill>
                  <a:srgbClr val="0070C0"/>
                </a:solidFill>
              </a:rPr>
              <a:t>Not: Zaman çizelgesine göre Eylül ayı sonuna kadar bitirilmesi gerekmektedir.</a:t>
            </a:r>
            <a:endParaRPr lang="tr-TR" sz="1400" dirty="0"/>
          </a:p>
          <a:p>
            <a:pPr marL="457200" lvl="1" indent="0">
              <a:buNone/>
            </a:pPr>
            <a:endParaRPr lang="tr-TR" sz="1400" dirty="0"/>
          </a:p>
          <a:p>
            <a:pPr marL="914400" lvl="2" indent="0">
              <a:buNone/>
            </a:pPr>
            <a:endParaRPr lang="tr-TR" sz="1600" b="1" dirty="0"/>
          </a:p>
          <a:p>
            <a:endParaRPr lang="tr-TR" dirty="0"/>
          </a:p>
        </p:txBody>
      </p:sp>
    </p:spTree>
    <p:extLst>
      <p:ext uri="{BB962C8B-B14F-4D97-AF65-F5344CB8AC3E}">
        <p14:creationId xmlns:p14="http://schemas.microsoft.com/office/powerpoint/2010/main" val="1745324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600357070"/>
              </p:ext>
            </p:extLst>
          </p:nvPr>
        </p:nvGraphicFramePr>
        <p:xfrm>
          <a:off x="1875534" y="601808"/>
          <a:ext cx="8911687" cy="870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875534" y="1829515"/>
            <a:ext cx="8911687" cy="3709640"/>
          </a:xfrm>
        </p:spPr>
        <p:txBody>
          <a:bodyPr/>
          <a:lstStyle/>
          <a:p>
            <a:pPr marL="0" indent="0">
              <a:buNone/>
            </a:pPr>
            <a:endParaRPr lang="tr-TR" dirty="0" smtClean="0"/>
          </a:p>
          <a:p>
            <a:pPr marL="0" indent="0" algn="just">
              <a:buNone/>
            </a:pPr>
            <a:r>
              <a:rPr lang="tr-TR" dirty="0" smtClean="0"/>
              <a:t>Stratejik </a:t>
            </a:r>
            <a:r>
              <a:rPr lang="tr-TR" dirty="0"/>
              <a:t>planlama ekibi bir rektör yardımcısı başkanlığında, </a:t>
            </a:r>
            <a:r>
              <a:rPr lang="tr-TR" dirty="0" err="1"/>
              <a:t>SGDB’nin</a:t>
            </a:r>
            <a:r>
              <a:rPr lang="tr-TR" dirty="0"/>
              <a:t> koordinasyonunda, harcama birimlerinin temsilcileri ile SGDB yöneticisinden oluşur</a:t>
            </a:r>
            <a:r>
              <a:rPr lang="tr-TR" dirty="0" smtClean="0"/>
              <a:t>. </a:t>
            </a:r>
            <a:r>
              <a:rPr lang="tr-TR" dirty="0"/>
              <a:t>Ekip başkanının toplantılara iştirak edemediği durumlarda başkanlığa, SGDB yöneticisi vekâlet edebilir</a:t>
            </a:r>
            <a:r>
              <a:rPr lang="tr-TR" dirty="0" smtClean="0"/>
              <a:t>.</a:t>
            </a:r>
          </a:p>
          <a:p>
            <a:pPr marL="0" indent="0" algn="just">
              <a:buNone/>
            </a:pPr>
            <a:endParaRPr lang="tr-TR" sz="300" dirty="0" smtClean="0"/>
          </a:p>
          <a:p>
            <a:pPr marL="0" indent="0" algn="just">
              <a:buNone/>
            </a:pPr>
            <a:r>
              <a:rPr lang="tr-TR" dirty="0" smtClean="0"/>
              <a:t>Ekip</a:t>
            </a:r>
            <a:r>
              <a:rPr lang="tr-TR" dirty="0"/>
              <a:t>; hazırlık programının oluşturulması, stratejik planlama sürecinin hazırlık programına uygun olarak yürütülmesi, gerekli faaliyetlerin koordine edilmesi ile Strateji Geliştirme Kurulunun uygun görüşüne ve Rektörün onayına sunulacak belgelerin hazırlanmasından sorumludur. </a:t>
            </a:r>
            <a:endParaRPr lang="tr-TR" dirty="0" smtClean="0"/>
          </a:p>
        </p:txBody>
      </p:sp>
    </p:spTree>
    <p:extLst>
      <p:ext uri="{BB962C8B-B14F-4D97-AF65-F5344CB8AC3E}">
        <p14:creationId xmlns:p14="http://schemas.microsoft.com/office/powerpoint/2010/main" val="12306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7"/>
          <p:cNvGraphicFramePr>
            <a:graphicFrameLocks noGrp="1"/>
          </p:cNvGraphicFramePr>
          <p:nvPr>
            <p:ph idx="1"/>
            <p:extLst>
              <p:ext uri="{D42A27DB-BD31-4B8C-83A1-F6EECF244321}">
                <p14:modId xmlns:p14="http://schemas.microsoft.com/office/powerpoint/2010/main" val="1382570471"/>
              </p:ext>
            </p:extLst>
          </p:nvPr>
        </p:nvGraphicFramePr>
        <p:xfrm>
          <a:off x="0" y="535259"/>
          <a:ext cx="12191998" cy="6322748"/>
        </p:xfrm>
        <a:graphic>
          <a:graphicData uri="http://schemas.openxmlformats.org/drawingml/2006/table">
            <a:tbl>
              <a:tblPr firstRow="1" firstCol="1" bandRow="1">
                <a:tableStyleId>{5C22544A-7EE6-4342-B048-85BDC9FD1C3A}</a:tableStyleId>
              </a:tblPr>
              <a:tblGrid>
                <a:gridCol w="502814">
                  <a:extLst>
                    <a:ext uri="{9D8B030D-6E8A-4147-A177-3AD203B41FA5}">
                      <a16:colId xmlns:a16="http://schemas.microsoft.com/office/drawing/2014/main" val="3794226657"/>
                    </a:ext>
                  </a:extLst>
                </a:gridCol>
                <a:gridCol w="3136366">
                  <a:extLst>
                    <a:ext uri="{9D8B030D-6E8A-4147-A177-3AD203B41FA5}">
                      <a16:colId xmlns:a16="http://schemas.microsoft.com/office/drawing/2014/main" val="2518114501"/>
                    </a:ext>
                  </a:extLst>
                </a:gridCol>
                <a:gridCol w="2852599">
                  <a:extLst>
                    <a:ext uri="{9D8B030D-6E8A-4147-A177-3AD203B41FA5}">
                      <a16:colId xmlns:a16="http://schemas.microsoft.com/office/drawing/2014/main" val="229217155"/>
                    </a:ext>
                  </a:extLst>
                </a:gridCol>
                <a:gridCol w="5700219">
                  <a:extLst>
                    <a:ext uri="{9D8B030D-6E8A-4147-A177-3AD203B41FA5}">
                      <a16:colId xmlns:a16="http://schemas.microsoft.com/office/drawing/2014/main" val="2974696071"/>
                    </a:ext>
                  </a:extLst>
                </a:gridCol>
              </a:tblGrid>
              <a:tr h="352068">
                <a:tc>
                  <a:txBody>
                    <a:bodyPr/>
                    <a:lstStyle/>
                    <a:p>
                      <a:pPr algn="ctr">
                        <a:lnSpc>
                          <a:spcPct val="107000"/>
                        </a:lnSpc>
                        <a:spcAft>
                          <a:spcPts val="0"/>
                        </a:spcAft>
                      </a:pPr>
                      <a:r>
                        <a:rPr lang="tr-TR" sz="1200" b="0" dirty="0" smtClean="0">
                          <a:solidFill>
                            <a:schemeClr val="tx1"/>
                          </a:solidFill>
                          <a:effectLst/>
                        </a:rPr>
                        <a:t>1</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Prof. Dr. </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Mehmet ZAHMAKIRAN</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Fen Fakültesi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extLst>
                  <a:ext uri="{0D108BD9-81ED-4DB2-BD59-A6C34878D82A}">
                    <a16:rowId xmlns:a16="http://schemas.microsoft.com/office/drawing/2014/main" val="1630020030"/>
                  </a:ext>
                </a:extLst>
              </a:tr>
              <a:tr h="298534">
                <a:tc>
                  <a:txBody>
                    <a:bodyPr/>
                    <a:lstStyle/>
                    <a:p>
                      <a:pPr algn="ctr">
                        <a:lnSpc>
                          <a:spcPct val="107000"/>
                        </a:lnSpc>
                        <a:spcAft>
                          <a:spcPts val="0"/>
                        </a:spcAft>
                      </a:pPr>
                      <a:r>
                        <a:rPr lang="tr-TR" sz="1200" b="0" dirty="0">
                          <a:solidFill>
                            <a:schemeClr val="tx1"/>
                          </a:solidFill>
                          <a:effectLst/>
                        </a:rPr>
                        <a:t>2</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Doç. Dr.</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Emrah ALTUN</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Lisansüstü Eğitim Enstitüsü</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extLst>
                  <a:ext uri="{0D108BD9-81ED-4DB2-BD59-A6C34878D82A}">
                    <a16:rowId xmlns:a16="http://schemas.microsoft.com/office/drawing/2014/main" val="1076369490"/>
                  </a:ext>
                </a:extLst>
              </a:tr>
              <a:tr h="298534">
                <a:tc>
                  <a:txBody>
                    <a:bodyPr/>
                    <a:lstStyle/>
                    <a:p>
                      <a:pPr algn="ctr">
                        <a:lnSpc>
                          <a:spcPct val="107000"/>
                        </a:lnSpc>
                        <a:spcAft>
                          <a:spcPts val="0"/>
                        </a:spcAft>
                      </a:pPr>
                      <a:r>
                        <a:rPr lang="tr-TR" sz="1200" b="0" dirty="0">
                          <a:solidFill>
                            <a:schemeClr val="tx1"/>
                          </a:solidFill>
                          <a:effectLst/>
                        </a:rPr>
                        <a:t>3</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Doç. Dr.</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Şahin PALTA</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Orman 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extLst>
                  <a:ext uri="{0D108BD9-81ED-4DB2-BD59-A6C34878D82A}">
                    <a16:rowId xmlns:a16="http://schemas.microsoft.com/office/drawing/2014/main" val="3889302540"/>
                  </a:ext>
                </a:extLst>
              </a:tr>
              <a:tr h="298534">
                <a:tc>
                  <a:txBody>
                    <a:bodyPr/>
                    <a:lstStyle/>
                    <a:p>
                      <a:pPr algn="ctr">
                        <a:lnSpc>
                          <a:spcPct val="107000"/>
                        </a:lnSpc>
                        <a:spcAft>
                          <a:spcPts val="0"/>
                        </a:spcAft>
                      </a:pPr>
                      <a:r>
                        <a:rPr lang="tr-TR" sz="1200" b="0" dirty="0">
                          <a:solidFill>
                            <a:schemeClr val="tx1"/>
                          </a:solidFill>
                          <a:effectLst/>
                        </a:rPr>
                        <a:t>4</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Doç. Dr.</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Anıl ÇELİK</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Edebiyat 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extLst>
                  <a:ext uri="{0D108BD9-81ED-4DB2-BD59-A6C34878D82A}">
                    <a16:rowId xmlns:a16="http://schemas.microsoft.com/office/drawing/2014/main" val="543758923"/>
                  </a:ext>
                </a:extLst>
              </a:tr>
              <a:tr h="298534">
                <a:tc>
                  <a:txBody>
                    <a:bodyPr/>
                    <a:lstStyle/>
                    <a:p>
                      <a:pPr algn="ctr">
                        <a:lnSpc>
                          <a:spcPct val="107000"/>
                        </a:lnSpc>
                        <a:spcAft>
                          <a:spcPts val="0"/>
                        </a:spcAft>
                      </a:pPr>
                      <a:r>
                        <a:rPr lang="tr-TR" sz="1200" b="0" dirty="0">
                          <a:solidFill>
                            <a:schemeClr val="tx1"/>
                          </a:solidFill>
                          <a:effectLst/>
                        </a:rPr>
                        <a:t>5</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Doç. Dr.</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Şükrü Teoman GÜNER</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Ulus Meslek Yüksekokulu</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extLst>
                  <a:ext uri="{0D108BD9-81ED-4DB2-BD59-A6C34878D82A}">
                    <a16:rowId xmlns:a16="http://schemas.microsoft.com/office/drawing/2014/main" val="981652191"/>
                  </a:ext>
                </a:extLst>
              </a:tr>
              <a:tr h="298534">
                <a:tc>
                  <a:txBody>
                    <a:bodyPr/>
                    <a:lstStyle/>
                    <a:p>
                      <a:pPr algn="ctr">
                        <a:lnSpc>
                          <a:spcPct val="107000"/>
                        </a:lnSpc>
                        <a:spcAft>
                          <a:spcPts val="0"/>
                        </a:spcAft>
                      </a:pPr>
                      <a:r>
                        <a:rPr lang="tr-TR" sz="1200" b="0" dirty="0">
                          <a:solidFill>
                            <a:schemeClr val="tx1"/>
                          </a:solidFill>
                          <a:effectLst/>
                        </a:rPr>
                        <a:t>6</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Doç. Dr.</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Ömer BAYKAL</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İktisadi ve İdari </a:t>
                      </a:r>
                      <a:r>
                        <a:rPr lang="tr-TR" sz="1200" dirty="0" smtClean="0">
                          <a:solidFill>
                            <a:schemeClr val="tx1"/>
                          </a:solidFill>
                          <a:effectLst/>
                        </a:rPr>
                        <a:t>Bilimler </a:t>
                      </a:r>
                      <a:r>
                        <a:rPr lang="tr-TR" sz="1200" dirty="0">
                          <a:solidFill>
                            <a:schemeClr val="tx1"/>
                          </a:solidFill>
                          <a:effectLst/>
                        </a:rPr>
                        <a:t>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extLst>
                  <a:ext uri="{0D108BD9-81ED-4DB2-BD59-A6C34878D82A}">
                    <a16:rowId xmlns:a16="http://schemas.microsoft.com/office/drawing/2014/main" val="373897069"/>
                  </a:ext>
                </a:extLst>
              </a:tr>
              <a:tr h="298534">
                <a:tc>
                  <a:txBody>
                    <a:bodyPr/>
                    <a:lstStyle/>
                    <a:p>
                      <a:pPr algn="ctr">
                        <a:lnSpc>
                          <a:spcPct val="107000"/>
                        </a:lnSpc>
                        <a:spcAft>
                          <a:spcPts val="0"/>
                        </a:spcAft>
                      </a:pPr>
                      <a:r>
                        <a:rPr lang="tr-TR" sz="1200" b="0" dirty="0">
                          <a:solidFill>
                            <a:schemeClr val="tx1"/>
                          </a:solidFill>
                          <a:effectLst/>
                        </a:rPr>
                        <a:t>7</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Dr. Öğr. Üyesi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Mehmet ALTUNMERAL</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İslami İlimler 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extLst>
                  <a:ext uri="{0D108BD9-81ED-4DB2-BD59-A6C34878D82A}">
                    <a16:rowId xmlns:a16="http://schemas.microsoft.com/office/drawing/2014/main" val="3276060332"/>
                  </a:ext>
                </a:extLst>
              </a:tr>
              <a:tr h="298534">
                <a:tc>
                  <a:txBody>
                    <a:bodyPr/>
                    <a:lstStyle/>
                    <a:p>
                      <a:pPr algn="ctr">
                        <a:lnSpc>
                          <a:spcPct val="107000"/>
                        </a:lnSpc>
                        <a:spcAft>
                          <a:spcPts val="0"/>
                        </a:spcAft>
                      </a:pPr>
                      <a:r>
                        <a:rPr lang="tr-TR" sz="1200" b="0" dirty="0">
                          <a:solidFill>
                            <a:schemeClr val="tx1"/>
                          </a:solidFill>
                          <a:effectLst/>
                        </a:rPr>
                        <a:t>8</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Dr. Öğr. Üyesi </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Hamza DÜNYA</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Fen 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extLst>
                  <a:ext uri="{0D108BD9-81ED-4DB2-BD59-A6C34878D82A}">
                    <a16:rowId xmlns:a16="http://schemas.microsoft.com/office/drawing/2014/main" val="3031424328"/>
                  </a:ext>
                </a:extLst>
              </a:tr>
              <a:tr h="298534">
                <a:tc>
                  <a:txBody>
                    <a:bodyPr/>
                    <a:lstStyle/>
                    <a:p>
                      <a:pPr algn="ctr">
                        <a:lnSpc>
                          <a:spcPct val="107000"/>
                        </a:lnSpc>
                        <a:spcAft>
                          <a:spcPts val="0"/>
                        </a:spcAft>
                      </a:pPr>
                      <a:r>
                        <a:rPr lang="tr-TR" sz="1200" b="0" dirty="0">
                          <a:solidFill>
                            <a:schemeClr val="tx1"/>
                          </a:solidFill>
                          <a:effectLst/>
                        </a:rPr>
                        <a:t>9</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Dr. Öğr. Üyesi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err="1">
                          <a:solidFill>
                            <a:schemeClr val="tx1"/>
                          </a:solidFill>
                          <a:effectLst/>
                        </a:rPr>
                        <a:t>Rizvan</a:t>
                      </a:r>
                      <a:r>
                        <a:rPr lang="tr-TR" sz="1200" dirty="0">
                          <a:solidFill>
                            <a:schemeClr val="tx1"/>
                          </a:solidFill>
                          <a:effectLst/>
                        </a:rPr>
                        <a:t> İMAMOĞLU</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Fen 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extLst>
                  <a:ext uri="{0D108BD9-81ED-4DB2-BD59-A6C34878D82A}">
                    <a16:rowId xmlns:a16="http://schemas.microsoft.com/office/drawing/2014/main" val="3777277017"/>
                  </a:ext>
                </a:extLst>
              </a:tr>
              <a:tr h="298534">
                <a:tc>
                  <a:txBody>
                    <a:bodyPr/>
                    <a:lstStyle/>
                    <a:p>
                      <a:pPr algn="ctr">
                        <a:lnSpc>
                          <a:spcPct val="107000"/>
                        </a:lnSpc>
                        <a:spcAft>
                          <a:spcPts val="0"/>
                        </a:spcAft>
                      </a:pPr>
                      <a:r>
                        <a:rPr lang="tr-TR" sz="1200" b="0" dirty="0">
                          <a:solidFill>
                            <a:schemeClr val="tx1"/>
                          </a:solidFill>
                          <a:effectLst/>
                        </a:rPr>
                        <a:t>10</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Dr. Öğr. Üyesi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err="1">
                          <a:solidFill>
                            <a:schemeClr val="tx1"/>
                          </a:solidFill>
                          <a:effectLst/>
                        </a:rPr>
                        <a:t>Mecit</a:t>
                      </a:r>
                      <a:r>
                        <a:rPr lang="tr-TR" sz="1200" dirty="0">
                          <a:solidFill>
                            <a:schemeClr val="tx1"/>
                          </a:solidFill>
                          <a:effectLst/>
                        </a:rPr>
                        <a:t> </a:t>
                      </a:r>
                      <a:r>
                        <a:rPr lang="tr-TR" sz="1200" dirty="0" smtClean="0">
                          <a:solidFill>
                            <a:schemeClr val="tx1"/>
                          </a:solidFill>
                          <a:effectLst/>
                        </a:rPr>
                        <a:t>ÖGE</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Mühendislik, Mimarlık ve Tasarım 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extLst>
                  <a:ext uri="{0D108BD9-81ED-4DB2-BD59-A6C34878D82A}">
                    <a16:rowId xmlns:a16="http://schemas.microsoft.com/office/drawing/2014/main" val="4129848382"/>
                  </a:ext>
                </a:extLst>
              </a:tr>
              <a:tr h="298534">
                <a:tc>
                  <a:txBody>
                    <a:bodyPr/>
                    <a:lstStyle/>
                    <a:p>
                      <a:pPr algn="ctr">
                        <a:lnSpc>
                          <a:spcPct val="107000"/>
                        </a:lnSpc>
                        <a:spcAft>
                          <a:spcPts val="0"/>
                        </a:spcAft>
                      </a:pPr>
                      <a:r>
                        <a:rPr lang="tr-TR" sz="1200" b="0" dirty="0">
                          <a:solidFill>
                            <a:schemeClr val="tx1"/>
                          </a:solidFill>
                          <a:effectLst/>
                        </a:rPr>
                        <a:t>11</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Dr. Öğr. Üyesi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Ercan GEMİCİ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Mühendislik, Mimarlık ve Tasarım 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extLst>
                  <a:ext uri="{0D108BD9-81ED-4DB2-BD59-A6C34878D82A}">
                    <a16:rowId xmlns:a16="http://schemas.microsoft.com/office/drawing/2014/main" val="304867661"/>
                  </a:ext>
                </a:extLst>
              </a:tr>
              <a:tr h="298534">
                <a:tc>
                  <a:txBody>
                    <a:bodyPr/>
                    <a:lstStyle/>
                    <a:p>
                      <a:pPr algn="ctr">
                        <a:lnSpc>
                          <a:spcPct val="107000"/>
                        </a:lnSpc>
                        <a:spcAft>
                          <a:spcPts val="0"/>
                        </a:spcAft>
                      </a:pPr>
                      <a:r>
                        <a:rPr lang="tr-TR" sz="1200" b="0" dirty="0">
                          <a:solidFill>
                            <a:schemeClr val="tx1"/>
                          </a:solidFill>
                          <a:effectLst/>
                        </a:rPr>
                        <a:t>12</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Dr. Öğr. Üyesi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Hande KÜÇÜKÖNDER</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İktisadi ve İdari </a:t>
                      </a:r>
                      <a:r>
                        <a:rPr lang="tr-TR" sz="1200" dirty="0" smtClean="0">
                          <a:solidFill>
                            <a:schemeClr val="tx1"/>
                          </a:solidFill>
                          <a:effectLst/>
                        </a:rPr>
                        <a:t>Bilimler </a:t>
                      </a:r>
                      <a:r>
                        <a:rPr lang="tr-TR" sz="1200" dirty="0">
                          <a:solidFill>
                            <a:schemeClr val="tx1"/>
                          </a:solidFill>
                          <a:effectLst/>
                        </a:rPr>
                        <a:t>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extLst>
                  <a:ext uri="{0D108BD9-81ED-4DB2-BD59-A6C34878D82A}">
                    <a16:rowId xmlns:a16="http://schemas.microsoft.com/office/drawing/2014/main" val="3191041250"/>
                  </a:ext>
                </a:extLst>
              </a:tr>
              <a:tr h="298534">
                <a:tc>
                  <a:txBody>
                    <a:bodyPr/>
                    <a:lstStyle/>
                    <a:p>
                      <a:pPr algn="ctr">
                        <a:lnSpc>
                          <a:spcPct val="107000"/>
                        </a:lnSpc>
                        <a:spcAft>
                          <a:spcPts val="0"/>
                        </a:spcAft>
                      </a:pPr>
                      <a:r>
                        <a:rPr lang="tr-TR" sz="1200" b="0" dirty="0">
                          <a:solidFill>
                            <a:schemeClr val="tx1"/>
                          </a:solidFill>
                          <a:effectLst/>
                        </a:rPr>
                        <a:t>13</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Dr. Öğr. Üyesi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Emine GENÇ</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İktisadi ve İdari </a:t>
                      </a:r>
                      <a:r>
                        <a:rPr lang="tr-TR" sz="1200" dirty="0" smtClean="0">
                          <a:solidFill>
                            <a:schemeClr val="tx1"/>
                          </a:solidFill>
                          <a:effectLst/>
                        </a:rPr>
                        <a:t>Bilimler </a:t>
                      </a:r>
                      <a:r>
                        <a:rPr lang="tr-TR" sz="1200" dirty="0">
                          <a:solidFill>
                            <a:schemeClr val="tx1"/>
                          </a:solidFill>
                          <a:effectLst/>
                        </a:rPr>
                        <a:t>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extLst>
                  <a:ext uri="{0D108BD9-81ED-4DB2-BD59-A6C34878D82A}">
                    <a16:rowId xmlns:a16="http://schemas.microsoft.com/office/drawing/2014/main" val="1272701706"/>
                  </a:ext>
                </a:extLst>
              </a:tr>
              <a:tr h="298534">
                <a:tc>
                  <a:txBody>
                    <a:bodyPr/>
                    <a:lstStyle/>
                    <a:p>
                      <a:pPr algn="ctr">
                        <a:lnSpc>
                          <a:spcPct val="107000"/>
                        </a:lnSpc>
                        <a:spcAft>
                          <a:spcPts val="0"/>
                        </a:spcAft>
                      </a:pPr>
                      <a:r>
                        <a:rPr lang="tr-TR" sz="1200" b="0" dirty="0">
                          <a:solidFill>
                            <a:schemeClr val="tx1"/>
                          </a:solidFill>
                          <a:effectLst/>
                        </a:rPr>
                        <a:t>14</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Dr. Öğr. Üyesi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Recep AYDIN</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Spor Bilimleri 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extLst>
                  <a:ext uri="{0D108BD9-81ED-4DB2-BD59-A6C34878D82A}">
                    <a16:rowId xmlns:a16="http://schemas.microsoft.com/office/drawing/2014/main" val="4085781499"/>
                  </a:ext>
                </a:extLst>
              </a:tr>
              <a:tr h="298534">
                <a:tc>
                  <a:txBody>
                    <a:bodyPr/>
                    <a:lstStyle/>
                    <a:p>
                      <a:pPr algn="ctr">
                        <a:lnSpc>
                          <a:spcPct val="107000"/>
                        </a:lnSpc>
                        <a:spcAft>
                          <a:spcPts val="0"/>
                        </a:spcAft>
                      </a:pPr>
                      <a:r>
                        <a:rPr lang="tr-TR" sz="1200" b="0" dirty="0">
                          <a:solidFill>
                            <a:schemeClr val="tx1"/>
                          </a:solidFill>
                          <a:effectLst/>
                        </a:rPr>
                        <a:t>15</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Dr. Öğr. Üyesi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Yeliz ÇAKIR KOÇAK </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Sağlık Bilimleri 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extLst>
                  <a:ext uri="{0D108BD9-81ED-4DB2-BD59-A6C34878D82A}">
                    <a16:rowId xmlns:a16="http://schemas.microsoft.com/office/drawing/2014/main" val="226133229"/>
                  </a:ext>
                </a:extLst>
              </a:tr>
              <a:tr h="298534">
                <a:tc>
                  <a:txBody>
                    <a:bodyPr/>
                    <a:lstStyle/>
                    <a:p>
                      <a:pPr algn="ctr">
                        <a:lnSpc>
                          <a:spcPct val="107000"/>
                        </a:lnSpc>
                        <a:spcAft>
                          <a:spcPts val="0"/>
                        </a:spcAft>
                      </a:pPr>
                      <a:r>
                        <a:rPr lang="tr-TR" sz="1200" b="0" dirty="0">
                          <a:solidFill>
                            <a:schemeClr val="tx1"/>
                          </a:solidFill>
                          <a:effectLst/>
                        </a:rPr>
                        <a:t>16</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Dr. Öğr. Üyesi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Esra SÖZER BOZ</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Eğitim 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extLst>
                  <a:ext uri="{0D108BD9-81ED-4DB2-BD59-A6C34878D82A}">
                    <a16:rowId xmlns:a16="http://schemas.microsoft.com/office/drawing/2014/main" val="3307603301"/>
                  </a:ext>
                </a:extLst>
              </a:tr>
              <a:tr h="298534">
                <a:tc>
                  <a:txBody>
                    <a:bodyPr/>
                    <a:lstStyle/>
                    <a:p>
                      <a:pPr algn="ctr">
                        <a:lnSpc>
                          <a:spcPct val="107000"/>
                        </a:lnSpc>
                        <a:spcAft>
                          <a:spcPts val="0"/>
                        </a:spcAft>
                      </a:pPr>
                      <a:r>
                        <a:rPr lang="tr-TR" sz="1200" b="0" dirty="0">
                          <a:solidFill>
                            <a:schemeClr val="tx1"/>
                          </a:solidFill>
                          <a:effectLst/>
                        </a:rPr>
                        <a:t>17</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Dr. Öğr. Üyesi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Bayram DÜNDAR</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Mühendislik, Mimarlık ve Tasarım Fakültesi</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extLst>
                  <a:ext uri="{0D108BD9-81ED-4DB2-BD59-A6C34878D82A}">
                    <a16:rowId xmlns:a16="http://schemas.microsoft.com/office/drawing/2014/main" val="1122378299"/>
                  </a:ext>
                </a:extLst>
              </a:tr>
              <a:tr h="298534">
                <a:tc>
                  <a:txBody>
                    <a:bodyPr/>
                    <a:lstStyle/>
                    <a:p>
                      <a:pPr algn="ctr">
                        <a:lnSpc>
                          <a:spcPct val="107000"/>
                        </a:lnSpc>
                        <a:spcAft>
                          <a:spcPts val="0"/>
                        </a:spcAft>
                      </a:pPr>
                      <a:r>
                        <a:rPr lang="tr-TR" sz="1200" b="0" dirty="0">
                          <a:solidFill>
                            <a:schemeClr val="tx1"/>
                          </a:solidFill>
                          <a:effectLst/>
                        </a:rPr>
                        <a:t>18</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Öğr. Gör. Dr.</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Gülay ŞENER UZCAN</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Bartın Meslek Yüksekokulu</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extLst>
                  <a:ext uri="{0D108BD9-81ED-4DB2-BD59-A6C34878D82A}">
                    <a16:rowId xmlns:a16="http://schemas.microsoft.com/office/drawing/2014/main" val="2476389843"/>
                  </a:ext>
                </a:extLst>
              </a:tr>
              <a:tr h="298534">
                <a:tc>
                  <a:txBody>
                    <a:bodyPr/>
                    <a:lstStyle/>
                    <a:p>
                      <a:pPr algn="ctr">
                        <a:lnSpc>
                          <a:spcPct val="107000"/>
                        </a:lnSpc>
                        <a:spcAft>
                          <a:spcPts val="0"/>
                        </a:spcAft>
                      </a:pPr>
                      <a:r>
                        <a:rPr lang="tr-TR" sz="1200" b="0" dirty="0">
                          <a:solidFill>
                            <a:schemeClr val="tx1"/>
                          </a:solidFill>
                          <a:effectLst/>
                        </a:rPr>
                        <a:t>19</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Öğr. Gör.</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Nevin BAKIR</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Bartın Sağlık Hizmetleri Meslek Yüksekokulu</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extLst>
                  <a:ext uri="{0D108BD9-81ED-4DB2-BD59-A6C34878D82A}">
                    <a16:rowId xmlns:a16="http://schemas.microsoft.com/office/drawing/2014/main" val="3406725646"/>
                  </a:ext>
                </a:extLst>
              </a:tr>
              <a:tr h="298534">
                <a:tc>
                  <a:txBody>
                    <a:bodyPr/>
                    <a:lstStyle/>
                    <a:p>
                      <a:pPr algn="ctr">
                        <a:lnSpc>
                          <a:spcPct val="107000"/>
                        </a:lnSpc>
                        <a:spcAft>
                          <a:spcPts val="0"/>
                        </a:spcAft>
                      </a:pPr>
                      <a:r>
                        <a:rPr lang="tr-TR" sz="1200" b="0" dirty="0">
                          <a:solidFill>
                            <a:schemeClr val="tx1"/>
                          </a:solidFill>
                          <a:effectLst/>
                        </a:rPr>
                        <a:t>20</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Öğr. Gör. </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Nurcan TOPAL KAYA</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tc>
                  <a:txBody>
                    <a:bodyPr/>
                    <a:lstStyle/>
                    <a:p>
                      <a:pPr algn="ctr">
                        <a:lnSpc>
                          <a:spcPct val="107000"/>
                        </a:lnSpc>
                        <a:spcAft>
                          <a:spcPts val="0"/>
                        </a:spcAft>
                      </a:pPr>
                      <a:r>
                        <a:rPr lang="tr-TR" sz="1200" dirty="0">
                          <a:solidFill>
                            <a:schemeClr val="tx1"/>
                          </a:solidFill>
                          <a:effectLst/>
                        </a:rPr>
                        <a:t>Yabancı Diller </a:t>
                      </a:r>
                      <a:r>
                        <a:rPr lang="tr-TR" sz="1200" dirty="0" smtClean="0">
                          <a:solidFill>
                            <a:schemeClr val="tx1"/>
                          </a:solidFill>
                          <a:effectLst/>
                        </a:rPr>
                        <a:t>Yüksekokulu</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20000"/>
                        <a:lumOff val="80000"/>
                      </a:schemeClr>
                    </a:solidFill>
                  </a:tcPr>
                </a:tc>
                <a:extLst>
                  <a:ext uri="{0D108BD9-81ED-4DB2-BD59-A6C34878D82A}">
                    <a16:rowId xmlns:a16="http://schemas.microsoft.com/office/drawing/2014/main" val="2039541464"/>
                  </a:ext>
                </a:extLst>
              </a:tr>
              <a:tr h="298534">
                <a:tc>
                  <a:txBody>
                    <a:bodyPr/>
                    <a:lstStyle/>
                    <a:p>
                      <a:pPr algn="ctr">
                        <a:lnSpc>
                          <a:spcPct val="107000"/>
                        </a:lnSpc>
                        <a:spcAft>
                          <a:spcPts val="0"/>
                        </a:spcAft>
                      </a:pPr>
                      <a:r>
                        <a:rPr lang="tr-TR" sz="1200" b="0" dirty="0">
                          <a:solidFill>
                            <a:schemeClr val="tx1"/>
                          </a:solidFill>
                          <a:effectLst/>
                        </a:rPr>
                        <a:t>21</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Öğr. Gör.</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İbrahim KAYACAN</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tc>
                  <a:txBody>
                    <a:bodyPr/>
                    <a:lstStyle/>
                    <a:p>
                      <a:pPr algn="ctr">
                        <a:lnSpc>
                          <a:spcPct val="107000"/>
                        </a:lnSpc>
                        <a:spcAft>
                          <a:spcPts val="0"/>
                        </a:spcAft>
                      </a:pPr>
                      <a:r>
                        <a:rPr lang="tr-TR" sz="1200" dirty="0">
                          <a:solidFill>
                            <a:schemeClr val="tx1"/>
                          </a:solidFill>
                          <a:effectLst/>
                        </a:rPr>
                        <a:t>Yabancı Diller </a:t>
                      </a:r>
                      <a:r>
                        <a:rPr lang="tr-TR" sz="1200" dirty="0" smtClean="0">
                          <a:solidFill>
                            <a:schemeClr val="tx1"/>
                          </a:solidFill>
                          <a:effectLst/>
                        </a:rPr>
                        <a:t>Yüksekokulu</a:t>
                      </a:r>
                      <a:endParaRPr lang="tr-T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40" marR="27740" marT="0" marB="0" anchor="ctr">
                    <a:solidFill>
                      <a:schemeClr val="accent6">
                        <a:lumMod val="40000"/>
                        <a:lumOff val="60000"/>
                      </a:schemeClr>
                    </a:solidFill>
                  </a:tcPr>
                </a:tc>
                <a:extLst>
                  <a:ext uri="{0D108BD9-81ED-4DB2-BD59-A6C34878D82A}">
                    <a16:rowId xmlns:a16="http://schemas.microsoft.com/office/drawing/2014/main" val="1814822453"/>
                  </a:ext>
                </a:extLst>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4025733021"/>
              </p:ext>
            </p:extLst>
          </p:nvPr>
        </p:nvGraphicFramePr>
        <p:xfrm>
          <a:off x="0" y="0"/>
          <a:ext cx="12192000" cy="535266"/>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3693545747"/>
                    </a:ext>
                  </a:extLst>
                </a:gridCol>
              </a:tblGrid>
              <a:tr h="535266">
                <a:tc>
                  <a:txBody>
                    <a:bodyPr/>
                    <a:lstStyle/>
                    <a:p>
                      <a:pPr algn="ctr"/>
                      <a:r>
                        <a:rPr lang="tr-TR" sz="1800" b="1" kern="1200" dirty="0" smtClean="0">
                          <a:solidFill>
                            <a:schemeClr val="lt1"/>
                          </a:solidFill>
                          <a:effectLst/>
                          <a:latin typeface="+mn-lt"/>
                          <a:ea typeface="+mn-ea"/>
                          <a:cs typeface="+mn-cs"/>
                        </a:rPr>
                        <a:t>ÜNİVERSİTEMİZ 2024-2028 DÖNEMİ STRATEJİK PLANI STRATEJİK PLANLAMA EKİBİ</a:t>
                      </a:r>
                      <a:endParaRPr lang="tr-TR" dirty="0"/>
                    </a:p>
                  </a:txBody>
                  <a:tcPr anchor="ctr">
                    <a:solidFill>
                      <a:schemeClr val="accent6">
                        <a:lumMod val="75000"/>
                      </a:schemeClr>
                    </a:solidFill>
                  </a:tcPr>
                </a:tc>
                <a:extLst>
                  <a:ext uri="{0D108BD9-81ED-4DB2-BD59-A6C34878D82A}">
                    <a16:rowId xmlns:a16="http://schemas.microsoft.com/office/drawing/2014/main" val="2749851271"/>
                  </a:ext>
                </a:extLst>
              </a:tr>
            </a:tbl>
          </a:graphicData>
        </a:graphic>
      </p:graphicFrame>
    </p:spTree>
    <p:extLst>
      <p:ext uri="{BB962C8B-B14F-4D97-AF65-F5344CB8AC3E}">
        <p14:creationId xmlns:p14="http://schemas.microsoft.com/office/powerpoint/2010/main" val="2907026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682636394"/>
              </p:ext>
            </p:extLst>
          </p:nvPr>
        </p:nvGraphicFramePr>
        <p:xfrm>
          <a:off x="0" y="-8"/>
          <a:ext cx="12191999" cy="6858016"/>
        </p:xfrm>
        <a:graphic>
          <a:graphicData uri="http://schemas.openxmlformats.org/drawingml/2006/table">
            <a:tbl>
              <a:tblPr firstRow="1" firstCol="1" bandRow="1">
                <a:tableStyleId>{5C22544A-7EE6-4342-B048-85BDC9FD1C3A}</a:tableStyleId>
              </a:tblPr>
              <a:tblGrid>
                <a:gridCol w="502814">
                  <a:extLst>
                    <a:ext uri="{9D8B030D-6E8A-4147-A177-3AD203B41FA5}">
                      <a16:colId xmlns:a16="http://schemas.microsoft.com/office/drawing/2014/main" val="777234028"/>
                    </a:ext>
                  </a:extLst>
                </a:gridCol>
                <a:gridCol w="3136366">
                  <a:extLst>
                    <a:ext uri="{9D8B030D-6E8A-4147-A177-3AD203B41FA5}">
                      <a16:colId xmlns:a16="http://schemas.microsoft.com/office/drawing/2014/main" val="1474654375"/>
                    </a:ext>
                  </a:extLst>
                </a:gridCol>
                <a:gridCol w="2852600">
                  <a:extLst>
                    <a:ext uri="{9D8B030D-6E8A-4147-A177-3AD203B41FA5}">
                      <a16:colId xmlns:a16="http://schemas.microsoft.com/office/drawing/2014/main" val="149170094"/>
                    </a:ext>
                  </a:extLst>
                </a:gridCol>
                <a:gridCol w="5700219">
                  <a:extLst>
                    <a:ext uri="{9D8B030D-6E8A-4147-A177-3AD203B41FA5}">
                      <a16:colId xmlns:a16="http://schemas.microsoft.com/office/drawing/2014/main" val="442499495"/>
                    </a:ext>
                  </a:extLst>
                </a:gridCol>
              </a:tblGrid>
              <a:tr h="311728">
                <a:tc>
                  <a:txBody>
                    <a:bodyPr/>
                    <a:lstStyle/>
                    <a:p>
                      <a:pPr algn="ctr">
                        <a:lnSpc>
                          <a:spcPct val="107000"/>
                        </a:lnSpc>
                        <a:spcAft>
                          <a:spcPts val="0"/>
                        </a:spcAft>
                      </a:pPr>
                      <a:r>
                        <a:rPr lang="tr-TR" sz="1200" b="0" dirty="0">
                          <a:solidFill>
                            <a:schemeClr val="tx1"/>
                          </a:solidFill>
                          <a:effectLst/>
                        </a:rPr>
                        <a:t>22</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Öğr. Gör.</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err="1">
                          <a:solidFill>
                            <a:schemeClr val="tx1"/>
                          </a:solidFill>
                          <a:effectLst/>
                        </a:rPr>
                        <a:t>Safinur</a:t>
                      </a:r>
                      <a:r>
                        <a:rPr lang="tr-TR" sz="1200" b="0" dirty="0">
                          <a:solidFill>
                            <a:schemeClr val="tx1"/>
                          </a:solidFill>
                          <a:effectLst/>
                        </a:rPr>
                        <a:t> COŞKUNSU</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Bilgi İşlem Daire Başkanlığı</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extLst>
                  <a:ext uri="{0D108BD9-81ED-4DB2-BD59-A6C34878D82A}">
                    <a16:rowId xmlns:a16="http://schemas.microsoft.com/office/drawing/2014/main" val="3028653299"/>
                  </a:ext>
                </a:extLst>
              </a:tr>
              <a:tr h="311728">
                <a:tc>
                  <a:txBody>
                    <a:bodyPr/>
                    <a:lstStyle/>
                    <a:p>
                      <a:pPr algn="ctr">
                        <a:lnSpc>
                          <a:spcPct val="107000"/>
                        </a:lnSpc>
                        <a:spcAft>
                          <a:spcPts val="0"/>
                        </a:spcAft>
                      </a:pPr>
                      <a:r>
                        <a:rPr lang="tr-TR" sz="1200" b="0" dirty="0">
                          <a:solidFill>
                            <a:schemeClr val="tx1"/>
                          </a:solidFill>
                          <a:effectLst/>
                        </a:rPr>
                        <a:t>23</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Öğr. Gör.</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Ali Vasfi AĞLARCI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Kalite Koordinatörlüğü</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extLst>
                  <a:ext uri="{0D108BD9-81ED-4DB2-BD59-A6C34878D82A}">
                    <a16:rowId xmlns:a16="http://schemas.microsoft.com/office/drawing/2014/main" val="3722566884"/>
                  </a:ext>
                </a:extLst>
              </a:tr>
              <a:tr h="311728">
                <a:tc>
                  <a:txBody>
                    <a:bodyPr/>
                    <a:lstStyle/>
                    <a:p>
                      <a:pPr algn="ctr">
                        <a:lnSpc>
                          <a:spcPct val="107000"/>
                        </a:lnSpc>
                        <a:spcAft>
                          <a:spcPts val="0"/>
                        </a:spcAft>
                      </a:pPr>
                      <a:r>
                        <a:rPr lang="tr-TR" sz="1200" b="0" dirty="0">
                          <a:solidFill>
                            <a:schemeClr val="tx1"/>
                          </a:solidFill>
                          <a:effectLst/>
                        </a:rPr>
                        <a:t>24</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Öğr. Gör.</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Özer ÇULHAOĞLU</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Kalite Koordinatörlüğü</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extLst>
                  <a:ext uri="{0D108BD9-81ED-4DB2-BD59-A6C34878D82A}">
                    <a16:rowId xmlns:a16="http://schemas.microsoft.com/office/drawing/2014/main" val="237279611"/>
                  </a:ext>
                </a:extLst>
              </a:tr>
              <a:tr h="311728">
                <a:tc>
                  <a:txBody>
                    <a:bodyPr/>
                    <a:lstStyle/>
                    <a:p>
                      <a:pPr algn="ctr">
                        <a:lnSpc>
                          <a:spcPct val="107000"/>
                        </a:lnSpc>
                        <a:spcAft>
                          <a:spcPts val="0"/>
                        </a:spcAft>
                      </a:pPr>
                      <a:r>
                        <a:rPr lang="tr-TR" sz="1200" b="0" dirty="0">
                          <a:solidFill>
                            <a:schemeClr val="tx1"/>
                          </a:solidFill>
                          <a:effectLst/>
                        </a:rPr>
                        <a:t>25</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Öğr. Gör.</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Burak BEYGİRCİ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Kütüphane ve Dokümantasyon Daire Başkanlığı</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extLst>
                  <a:ext uri="{0D108BD9-81ED-4DB2-BD59-A6C34878D82A}">
                    <a16:rowId xmlns:a16="http://schemas.microsoft.com/office/drawing/2014/main" val="1032852194"/>
                  </a:ext>
                </a:extLst>
              </a:tr>
              <a:tr h="311728">
                <a:tc>
                  <a:txBody>
                    <a:bodyPr/>
                    <a:lstStyle/>
                    <a:p>
                      <a:pPr algn="ctr">
                        <a:lnSpc>
                          <a:spcPct val="107000"/>
                        </a:lnSpc>
                        <a:spcAft>
                          <a:spcPts val="0"/>
                        </a:spcAft>
                      </a:pPr>
                      <a:r>
                        <a:rPr lang="tr-TR" sz="1200" b="0" dirty="0">
                          <a:solidFill>
                            <a:schemeClr val="tx1"/>
                          </a:solidFill>
                          <a:effectLst/>
                        </a:rPr>
                        <a:t>26</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Arş. Gör. Dr.</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Mehmet Akif PEÇE</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İktisadi ve İdari </a:t>
                      </a:r>
                      <a:r>
                        <a:rPr lang="tr-TR" sz="1200" b="0" dirty="0" smtClean="0">
                          <a:solidFill>
                            <a:schemeClr val="tx1"/>
                          </a:solidFill>
                          <a:effectLst/>
                        </a:rPr>
                        <a:t>Bilimler </a:t>
                      </a:r>
                      <a:r>
                        <a:rPr lang="tr-TR" sz="1200" b="0" dirty="0">
                          <a:solidFill>
                            <a:schemeClr val="tx1"/>
                          </a:solidFill>
                          <a:effectLst/>
                        </a:rPr>
                        <a:t>Fakültesi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extLst>
                  <a:ext uri="{0D108BD9-81ED-4DB2-BD59-A6C34878D82A}">
                    <a16:rowId xmlns:a16="http://schemas.microsoft.com/office/drawing/2014/main" val="171281482"/>
                  </a:ext>
                </a:extLst>
              </a:tr>
              <a:tr h="311728">
                <a:tc>
                  <a:txBody>
                    <a:bodyPr/>
                    <a:lstStyle/>
                    <a:p>
                      <a:pPr algn="ctr">
                        <a:lnSpc>
                          <a:spcPct val="107000"/>
                        </a:lnSpc>
                        <a:spcAft>
                          <a:spcPts val="0"/>
                        </a:spcAft>
                      </a:pPr>
                      <a:r>
                        <a:rPr lang="tr-TR" sz="1200" b="0" dirty="0">
                          <a:solidFill>
                            <a:schemeClr val="tx1"/>
                          </a:solidFill>
                          <a:effectLst/>
                        </a:rPr>
                        <a:t>27</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Arş. Gör.</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İsmail ÖZLÜSOYLU</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Bartın Orman Fakültesi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extLst>
                  <a:ext uri="{0D108BD9-81ED-4DB2-BD59-A6C34878D82A}">
                    <a16:rowId xmlns:a16="http://schemas.microsoft.com/office/drawing/2014/main" val="3938392262"/>
                  </a:ext>
                </a:extLst>
              </a:tr>
              <a:tr h="311728">
                <a:tc>
                  <a:txBody>
                    <a:bodyPr/>
                    <a:lstStyle/>
                    <a:p>
                      <a:pPr algn="ctr">
                        <a:lnSpc>
                          <a:spcPct val="107000"/>
                        </a:lnSpc>
                        <a:spcAft>
                          <a:spcPts val="0"/>
                        </a:spcAft>
                      </a:pPr>
                      <a:r>
                        <a:rPr lang="tr-TR" sz="1200" b="0" dirty="0">
                          <a:solidFill>
                            <a:schemeClr val="tx1"/>
                          </a:solidFill>
                          <a:effectLst/>
                        </a:rPr>
                        <a:t>28</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Genel Sekreter Yardımcısı</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Bülent BAYBURTLU</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Genel Sekreterlik</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extLst>
                  <a:ext uri="{0D108BD9-81ED-4DB2-BD59-A6C34878D82A}">
                    <a16:rowId xmlns:a16="http://schemas.microsoft.com/office/drawing/2014/main" val="494158632"/>
                  </a:ext>
                </a:extLst>
              </a:tr>
              <a:tr h="311728">
                <a:tc>
                  <a:txBody>
                    <a:bodyPr/>
                    <a:lstStyle/>
                    <a:p>
                      <a:pPr algn="ctr">
                        <a:lnSpc>
                          <a:spcPct val="107000"/>
                        </a:lnSpc>
                        <a:spcAft>
                          <a:spcPts val="0"/>
                        </a:spcAft>
                      </a:pPr>
                      <a:r>
                        <a:rPr lang="tr-TR" sz="1200" b="0" dirty="0">
                          <a:solidFill>
                            <a:schemeClr val="tx1"/>
                          </a:solidFill>
                          <a:effectLst/>
                        </a:rPr>
                        <a:t>29</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Daire Başkanı</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Kadir ÇELİK</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Strateji Geliştirme Daire Başkanlığı</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extLst>
                  <a:ext uri="{0D108BD9-81ED-4DB2-BD59-A6C34878D82A}">
                    <a16:rowId xmlns:a16="http://schemas.microsoft.com/office/drawing/2014/main" val="3058811883"/>
                  </a:ext>
                </a:extLst>
              </a:tr>
              <a:tr h="311728">
                <a:tc>
                  <a:txBody>
                    <a:bodyPr/>
                    <a:lstStyle/>
                    <a:p>
                      <a:pPr algn="ctr">
                        <a:lnSpc>
                          <a:spcPct val="107000"/>
                        </a:lnSpc>
                        <a:spcAft>
                          <a:spcPts val="0"/>
                        </a:spcAft>
                      </a:pPr>
                      <a:r>
                        <a:rPr lang="tr-TR" sz="1200" b="0" dirty="0">
                          <a:solidFill>
                            <a:schemeClr val="tx1"/>
                          </a:solidFill>
                          <a:effectLst/>
                        </a:rPr>
                        <a:t>30</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Fakülte Sekreteri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Leyla AYDIN</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Fen Fakültesi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extLst>
                  <a:ext uri="{0D108BD9-81ED-4DB2-BD59-A6C34878D82A}">
                    <a16:rowId xmlns:a16="http://schemas.microsoft.com/office/drawing/2014/main" val="3605945190"/>
                  </a:ext>
                </a:extLst>
              </a:tr>
              <a:tr h="311728">
                <a:tc>
                  <a:txBody>
                    <a:bodyPr/>
                    <a:lstStyle/>
                    <a:p>
                      <a:pPr algn="ctr">
                        <a:lnSpc>
                          <a:spcPct val="107000"/>
                        </a:lnSpc>
                        <a:spcAft>
                          <a:spcPts val="0"/>
                        </a:spcAft>
                      </a:pPr>
                      <a:r>
                        <a:rPr lang="tr-TR" sz="1200" b="0" dirty="0">
                          <a:solidFill>
                            <a:schemeClr val="tx1"/>
                          </a:solidFill>
                          <a:effectLst/>
                        </a:rPr>
                        <a:t>31</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Fakülte Sekreteri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Refik ÜNVER</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Bartın Orman Fakültesi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extLst>
                  <a:ext uri="{0D108BD9-81ED-4DB2-BD59-A6C34878D82A}">
                    <a16:rowId xmlns:a16="http://schemas.microsoft.com/office/drawing/2014/main" val="996438932"/>
                  </a:ext>
                </a:extLst>
              </a:tr>
              <a:tr h="311728">
                <a:tc>
                  <a:txBody>
                    <a:bodyPr/>
                    <a:lstStyle/>
                    <a:p>
                      <a:pPr algn="ctr">
                        <a:lnSpc>
                          <a:spcPct val="107000"/>
                        </a:lnSpc>
                        <a:spcAft>
                          <a:spcPts val="0"/>
                        </a:spcAft>
                      </a:pPr>
                      <a:r>
                        <a:rPr lang="tr-TR" sz="1200" b="0" dirty="0">
                          <a:solidFill>
                            <a:schemeClr val="tx1"/>
                          </a:solidFill>
                          <a:effectLst/>
                        </a:rPr>
                        <a:t>32</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Fakülte Sekreteri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Memduh ŞAHİN</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Mühendislik, Mimarlık ve Tasarım Fakültesi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extLst>
                  <a:ext uri="{0D108BD9-81ED-4DB2-BD59-A6C34878D82A}">
                    <a16:rowId xmlns:a16="http://schemas.microsoft.com/office/drawing/2014/main" val="388656609"/>
                  </a:ext>
                </a:extLst>
              </a:tr>
              <a:tr h="311728">
                <a:tc>
                  <a:txBody>
                    <a:bodyPr/>
                    <a:lstStyle/>
                    <a:p>
                      <a:pPr algn="ctr">
                        <a:lnSpc>
                          <a:spcPct val="107000"/>
                        </a:lnSpc>
                        <a:spcAft>
                          <a:spcPts val="0"/>
                        </a:spcAft>
                      </a:pPr>
                      <a:r>
                        <a:rPr lang="tr-TR" sz="1200" b="0" dirty="0">
                          <a:solidFill>
                            <a:schemeClr val="tx1"/>
                          </a:solidFill>
                          <a:effectLst/>
                        </a:rPr>
                        <a:t>33</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Şube Müdürü</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Recep MEMUS</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Genel Sekreterlik</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extLst>
                  <a:ext uri="{0D108BD9-81ED-4DB2-BD59-A6C34878D82A}">
                    <a16:rowId xmlns:a16="http://schemas.microsoft.com/office/drawing/2014/main" val="187458841"/>
                  </a:ext>
                </a:extLst>
              </a:tr>
              <a:tr h="311728">
                <a:tc>
                  <a:txBody>
                    <a:bodyPr/>
                    <a:lstStyle/>
                    <a:p>
                      <a:pPr algn="ctr">
                        <a:lnSpc>
                          <a:spcPct val="107000"/>
                        </a:lnSpc>
                        <a:spcAft>
                          <a:spcPts val="0"/>
                        </a:spcAft>
                      </a:pPr>
                      <a:r>
                        <a:rPr lang="tr-TR" sz="1200" b="0" dirty="0">
                          <a:solidFill>
                            <a:schemeClr val="tx1"/>
                          </a:solidFill>
                          <a:effectLst/>
                        </a:rPr>
                        <a:t>34</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Programcı</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Orhan CESUR</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Öğrenci İşleri Daire Başkanlığı</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extLst>
                  <a:ext uri="{0D108BD9-81ED-4DB2-BD59-A6C34878D82A}">
                    <a16:rowId xmlns:a16="http://schemas.microsoft.com/office/drawing/2014/main" val="3138315185"/>
                  </a:ext>
                </a:extLst>
              </a:tr>
              <a:tr h="311728">
                <a:tc>
                  <a:txBody>
                    <a:bodyPr/>
                    <a:lstStyle/>
                    <a:p>
                      <a:pPr algn="ctr">
                        <a:lnSpc>
                          <a:spcPct val="107000"/>
                        </a:lnSpc>
                        <a:spcAft>
                          <a:spcPts val="0"/>
                        </a:spcAft>
                      </a:pPr>
                      <a:r>
                        <a:rPr lang="tr-TR" sz="1200" b="0" dirty="0">
                          <a:solidFill>
                            <a:schemeClr val="tx1"/>
                          </a:solidFill>
                          <a:effectLst/>
                        </a:rPr>
                        <a:t>35</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Şef</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Hatice YILDIRIM</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Strateji Geliştirme Daire Başkanlığı</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extLst>
                  <a:ext uri="{0D108BD9-81ED-4DB2-BD59-A6C34878D82A}">
                    <a16:rowId xmlns:a16="http://schemas.microsoft.com/office/drawing/2014/main" val="4062228765"/>
                  </a:ext>
                </a:extLst>
              </a:tr>
              <a:tr h="311728">
                <a:tc>
                  <a:txBody>
                    <a:bodyPr/>
                    <a:lstStyle/>
                    <a:p>
                      <a:pPr algn="ctr">
                        <a:lnSpc>
                          <a:spcPct val="107000"/>
                        </a:lnSpc>
                        <a:spcAft>
                          <a:spcPts val="0"/>
                        </a:spcAft>
                      </a:pPr>
                      <a:r>
                        <a:rPr lang="tr-TR" sz="1200" b="0" dirty="0">
                          <a:solidFill>
                            <a:schemeClr val="tx1"/>
                          </a:solidFill>
                          <a:effectLst/>
                        </a:rPr>
                        <a:t>36</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Şef</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Buket KARAAĞIN</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Strateji Geliştirme Daire Başkanlığı</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extLst>
                  <a:ext uri="{0D108BD9-81ED-4DB2-BD59-A6C34878D82A}">
                    <a16:rowId xmlns:a16="http://schemas.microsoft.com/office/drawing/2014/main" val="1352628311"/>
                  </a:ext>
                </a:extLst>
              </a:tr>
              <a:tr h="311728">
                <a:tc>
                  <a:txBody>
                    <a:bodyPr/>
                    <a:lstStyle/>
                    <a:p>
                      <a:pPr algn="ctr">
                        <a:lnSpc>
                          <a:spcPct val="107000"/>
                        </a:lnSpc>
                        <a:spcAft>
                          <a:spcPts val="0"/>
                        </a:spcAft>
                      </a:pPr>
                      <a:r>
                        <a:rPr lang="tr-TR" sz="1200" b="0" dirty="0">
                          <a:solidFill>
                            <a:schemeClr val="tx1"/>
                          </a:solidFill>
                          <a:effectLst/>
                        </a:rPr>
                        <a:t>37</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Şef</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Ebru DEMİR</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Sağlık Bilimleri Fakültesi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extLst>
                  <a:ext uri="{0D108BD9-81ED-4DB2-BD59-A6C34878D82A}">
                    <a16:rowId xmlns:a16="http://schemas.microsoft.com/office/drawing/2014/main" val="3493911652"/>
                  </a:ext>
                </a:extLst>
              </a:tr>
              <a:tr h="311728">
                <a:tc>
                  <a:txBody>
                    <a:bodyPr/>
                    <a:lstStyle/>
                    <a:p>
                      <a:pPr algn="ctr">
                        <a:lnSpc>
                          <a:spcPct val="107000"/>
                        </a:lnSpc>
                        <a:spcAft>
                          <a:spcPts val="0"/>
                        </a:spcAft>
                      </a:pPr>
                      <a:r>
                        <a:rPr lang="tr-TR" sz="1200" b="0" dirty="0">
                          <a:solidFill>
                            <a:schemeClr val="tx1"/>
                          </a:solidFill>
                          <a:effectLst/>
                        </a:rPr>
                        <a:t>38</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Şef</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Emre ÇINAR</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İdari Mali İşler Daire Başkanlığı</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extLst>
                  <a:ext uri="{0D108BD9-81ED-4DB2-BD59-A6C34878D82A}">
                    <a16:rowId xmlns:a16="http://schemas.microsoft.com/office/drawing/2014/main" val="2677423466"/>
                  </a:ext>
                </a:extLst>
              </a:tr>
              <a:tr h="311728">
                <a:tc>
                  <a:txBody>
                    <a:bodyPr/>
                    <a:lstStyle/>
                    <a:p>
                      <a:pPr algn="ctr">
                        <a:lnSpc>
                          <a:spcPct val="107000"/>
                        </a:lnSpc>
                        <a:spcAft>
                          <a:spcPts val="0"/>
                        </a:spcAft>
                      </a:pPr>
                      <a:r>
                        <a:rPr lang="tr-TR" sz="1200" b="0" dirty="0">
                          <a:solidFill>
                            <a:schemeClr val="tx1"/>
                          </a:solidFill>
                          <a:effectLst/>
                        </a:rPr>
                        <a:t>39</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Şef</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İbrahim ÖZDEMİR</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Sağlık, Kültür ve Spor Daire Başkanlığı</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extLst>
                  <a:ext uri="{0D108BD9-81ED-4DB2-BD59-A6C34878D82A}">
                    <a16:rowId xmlns:a16="http://schemas.microsoft.com/office/drawing/2014/main" val="2220399826"/>
                  </a:ext>
                </a:extLst>
              </a:tr>
              <a:tr h="311728">
                <a:tc>
                  <a:txBody>
                    <a:bodyPr/>
                    <a:lstStyle/>
                    <a:p>
                      <a:pPr algn="ctr">
                        <a:lnSpc>
                          <a:spcPct val="107000"/>
                        </a:lnSpc>
                        <a:spcAft>
                          <a:spcPts val="0"/>
                        </a:spcAft>
                      </a:pPr>
                      <a:r>
                        <a:rPr lang="tr-TR" sz="1200" b="0" dirty="0">
                          <a:solidFill>
                            <a:schemeClr val="tx1"/>
                          </a:solidFill>
                          <a:effectLst/>
                        </a:rPr>
                        <a:t>40</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Bilgisayar İşletmeni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Gülsüm KARAKAŞ</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Proje ve Teknoloji Ofisi Genel Koordinatörlüğü</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extLst>
                  <a:ext uri="{0D108BD9-81ED-4DB2-BD59-A6C34878D82A}">
                    <a16:rowId xmlns:a16="http://schemas.microsoft.com/office/drawing/2014/main" val="3471778747"/>
                  </a:ext>
                </a:extLst>
              </a:tr>
              <a:tr h="311728">
                <a:tc>
                  <a:txBody>
                    <a:bodyPr/>
                    <a:lstStyle/>
                    <a:p>
                      <a:pPr algn="ctr">
                        <a:lnSpc>
                          <a:spcPct val="107000"/>
                        </a:lnSpc>
                        <a:spcAft>
                          <a:spcPts val="0"/>
                        </a:spcAft>
                      </a:pPr>
                      <a:r>
                        <a:rPr lang="tr-TR" sz="1200" b="0" dirty="0">
                          <a:solidFill>
                            <a:schemeClr val="tx1"/>
                          </a:solidFill>
                          <a:effectLst/>
                        </a:rPr>
                        <a:t>41</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Bilgisayar İşletmeni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Fatma Aysan AKINCI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Proje ve Teknoloji Ofisi Genel Koordinatörlüğü</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extLst>
                  <a:ext uri="{0D108BD9-81ED-4DB2-BD59-A6C34878D82A}">
                    <a16:rowId xmlns:a16="http://schemas.microsoft.com/office/drawing/2014/main" val="3943831912"/>
                  </a:ext>
                </a:extLst>
              </a:tr>
              <a:tr h="311728">
                <a:tc>
                  <a:txBody>
                    <a:bodyPr/>
                    <a:lstStyle/>
                    <a:p>
                      <a:pPr algn="ctr">
                        <a:lnSpc>
                          <a:spcPct val="107000"/>
                        </a:lnSpc>
                        <a:spcAft>
                          <a:spcPts val="0"/>
                        </a:spcAft>
                      </a:pPr>
                      <a:r>
                        <a:rPr lang="tr-TR" sz="1200" b="0" dirty="0">
                          <a:solidFill>
                            <a:schemeClr val="tx1"/>
                          </a:solidFill>
                          <a:effectLst/>
                        </a:rPr>
                        <a:t>42</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Bilgisayar İşletmeni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Mert SEYHAN</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tc>
                  <a:txBody>
                    <a:bodyPr/>
                    <a:lstStyle/>
                    <a:p>
                      <a:pPr algn="ctr">
                        <a:lnSpc>
                          <a:spcPct val="107000"/>
                        </a:lnSpc>
                        <a:spcAft>
                          <a:spcPts val="0"/>
                        </a:spcAft>
                      </a:pPr>
                      <a:r>
                        <a:rPr lang="tr-TR" sz="1200" b="0" dirty="0">
                          <a:solidFill>
                            <a:schemeClr val="tx1"/>
                          </a:solidFill>
                          <a:effectLst/>
                        </a:rPr>
                        <a:t>Strateji Geliştirme Daire Başkanlığı</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20000"/>
                        <a:lumOff val="80000"/>
                      </a:schemeClr>
                    </a:solidFill>
                  </a:tcPr>
                </a:tc>
                <a:extLst>
                  <a:ext uri="{0D108BD9-81ED-4DB2-BD59-A6C34878D82A}">
                    <a16:rowId xmlns:a16="http://schemas.microsoft.com/office/drawing/2014/main" val="3339162624"/>
                  </a:ext>
                </a:extLst>
              </a:tr>
              <a:tr h="311728">
                <a:tc>
                  <a:txBody>
                    <a:bodyPr/>
                    <a:lstStyle/>
                    <a:p>
                      <a:pPr algn="ctr">
                        <a:lnSpc>
                          <a:spcPct val="107000"/>
                        </a:lnSpc>
                        <a:spcAft>
                          <a:spcPts val="0"/>
                        </a:spcAft>
                      </a:pPr>
                      <a:r>
                        <a:rPr lang="tr-TR" sz="1200" b="0" dirty="0">
                          <a:solidFill>
                            <a:schemeClr val="tx1"/>
                          </a:solidFill>
                          <a:effectLst/>
                        </a:rPr>
                        <a:t>43</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Bilgisayar İşletmeni</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Hüseyin KORGUN</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tc>
                  <a:txBody>
                    <a:bodyPr/>
                    <a:lstStyle/>
                    <a:p>
                      <a:pPr algn="ctr">
                        <a:lnSpc>
                          <a:spcPct val="107000"/>
                        </a:lnSpc>
                        <a:spcAft>
                          <a:spcPts val="0"/>
                        </a:spcAft>
                      </a:pPr>
                      <a:r>
                        <a:rPr lang="tr-TR" sz="1200" b="0" dirty="0">
                          <a:solidFill>
                            <a:schemeClr val="tx1"/>
                          </a:solidFill>
                          <a:effectLst/>
                        </a:rPr>
                        <a:t>Strateji Geliştirme Daire Başkanlığı</a:t>
                      </a:r>
                      <a:endParaRPr lang="tr-TR"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80" marR="26480" marT="0" marB="0" anchor="ctr">
                    <a:solidFill>
                      <a:schemeClr val="accent6">
                        <a:lumMod val="40000"/>
                        <a:lumOff val="60000"/>
                      </a:schemeClr>
                    </a:solidFill>
                  </a:tcPr>
                </a:tc>
                <a:extLst>
                  <a:ext uri="{0D108BD9-81ED-4DB2-BD59-A6C34878D82A}">
                    <a16:rowId xmlns:a16="http://schemas.microsoft.com/office/drawing/2014/main" val="1406518531"/>
                  </a:ext>
                </a:extLst>
              </a:tr>
            </a:tbl>
          </a:graphicData>
        </a:graphic>
      </p:graphicFrame>
    </p:spTree>
    <p:extLst>
      <p:ext uri="{BB962C8B-B14F-4D97-AF65-F5344CB8AC3E}">
        <p14:creationId xmlns:p14="http://schemas.microsoft.com/office/powerpoint/2010/main" val="3983280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748134247"/>
              </p:ext>
            </p:extLst>
          </p:nvPr>
        </p:nvGraphicFramePr>
        <p:xfrm>
          <a:off x="1711979" y="601807"/>
          <a:ext cx="9227368" cy="870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711979" y="2135529"/>
            <a:ext cx="8915400" cy="2862147"/>
          </a:xfrm>
        </p:spPr>
        <p:txBody>
          <a:bodyPr/>
          <a:lstStyle/>
          <a:p>
            <a:pPr algn="just"/>
            <a:r>
              <a:rPr lang="tr-TR" dirty="0" smtClean="0"/>
              <a:t>Strateji Geliştirme Daire Başkanlığı’nın </a:t>
            </a:r>
            <a:r>
              <a:rPr lang="tr-TR" dirty="0"/>
              <a:t>görevi stratejik planı hazırlamak değil, plan çalışmalarını koordine etmektir. Stratejik planlama çalışmalarında; Stratejik Plan Genelgesinin hazırlanarak Rektörün onayına sunulması, toplantıların organizasyonu, üniversite içi ve dışı iletişimin sağlanması ve belge yönetimi gibi destek hizmetleri SGDB tarafından yerine getirilir. Bu süreçteki her türlü resmi yazışma Strateji Geliştirme Daire Başkanlığı</a:t>
            </a:r>
            <a:r>
              <a:rPr lang="tr-TR" dirty="0" smtClean="0"/>
              <a:t> </a:t>
            </a:r>
            <a:r>
              <a:rPr lang="tr-TR" dirty="0"/>
              <a:t>aracılığıyla yapılır. </a:t>
            </a:r>
          </a:p>
        </p:txBody>
      </p:sp>
    </p:spTree>
    <p:extLst>
      <p:ext uri="{BB962C8B-B14F-4D97-AF65-F5344CB8AC3E}">
        <p14:creationId xmlns:p14="http://schemas.microsoft.com/office/powerpoint/2010/main" val="3014450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2825" y="210872"/>
            <a:ext cx="8911687" cy="773867"/>
          </a:xfrm>
        </p:spPr>
        <p:txBody>
          <a:bodyPr/>
          <a:lstStyle/>
          <a:p>
            <a:pPr algn="ctr"/>
            <a:r>
              <a:rPr lang="tr-TR" dirty="0" smtClean="0"/>
              <a:t>Stratejik Yönetim Süreci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9769" y="1099039"/>
            <a:ext cx="7675684" cy="5679831"/>
          </a:xfrm>
        </p:spPr>
      </p:pic>
    </p:spTree>
    <p:extLst>
      <p:ext uri="{BB962C8B-B14F-4D97-AF65-F5344CB8AC3E}">
        <p14:creationId xmlns:p14="http://schemas.microsoft.com/office/powerpoint/2010/main" val="2742492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p:cNvPicPr>
            <a:picLocks noGrp="1"/>
          </p:cNvPicPr>
          <p:nvPr>
            <p:ph idx="1"/>
          </p:nvPr>
        </p:nvPicPr>
        <p:blipFill rotWithShape="1">
          <a:blip r:embed="rId2"/>
          <a:srcRect l="26123" t="33598" r="5920" b="15873"/>
          <a:stretch/>
        </p:blipFill>
        <p:spPr bwMode="auto">
          <a:xfrm>
            <a:off x="0" y="0"/>
            <a:ext cx="12191999" cy="6858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4175480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rotWithShape="1">
          <a:blip r:embed="rId2"/>
          <a:srcRect l="24471" t="28042" r="5093" b="20106"/>
          <a:stretch/>
        </p:blipFill>
        <p:spPr bwMode="auto">
          <a:xfrm>
            <a:off x="0" y="-1"/>
            <a:ext cx="12192000" cy="685800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732804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1785</TotalTime>
  <Words>2205</Words>
  <Application>Microsoft Office PowerPoint</Application>
  <PresentationFormat>Geniş ekran</PresentationFormat>
  <Paragraphs>406</Paragraphs>
  <Slides>28</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28</vt:i4>
      </vt:variant>
    </vt:vector>
  </HeadingPairs>
  <TitlesOfParts>
    <vt:vector size="37" baseType="lpstr">
      <vt:lpstr>Arial</vt:lpstr>
      <vt:lpstr>Calibri</vt:lpstr>
      <vt:lpstr>Century Gothic</vt:lpstr>
      <vt:lpstr>Courier New</vt:lpstr>
      <vt:lpstr>Symbol</vt:lpstr>
      <vt:lpstr>Times New Roman</vt:lpstr>
      <vt:lpstr>Wingdings</vt:lpstr>
      <vt:lpstr>Wingdings 3</vt:lpstr>
      <vt:lpstr>Duman</vt:lpstr>
      <vt:lpstr>BARTIN ÜNİVERSİTESİ  2024-2028 DÖNEMİ STRATEJİK PLANI  </vt:lpstr>
      <vt:lpstr>http://www.sp.gov.tr/upload/xSpKutuphane/files/jXL5k+Universiteler_Icin_Stratejik_Planlama_Rehberi_V1_1_.pdf</vt:lpstr>
      <vt:lpstr>PowerPoint Sunusu</vt:lpstr>
      <vt:lpstr>PowerPoint Sunusu</vt:lpstr>
      <vt:lpstr>PowerPoint Sunusu</vt:lpstr>
      <vt:lpstr>PowerPoint Sunusu</vt:lpstr>
      <vt:lpstr>Stratejik Yönetim Süreci</vt:lpstr>
      <vt:lpstr>PowerPoint Sunusu</vt:lpstr>
      <vt:lpstr>PowerPoint Sunusu</vt:lpstr>
      <vt:lpstr>PowerPoint Sunusu</vt:lpstr>
      <vt:lpstr>PowerPoint Sunusu</vt:lpstr>
      <vt:lpstr>KURUMSAL TARİHÇE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BARTIN ÜNİVERSİTESİ  2024-2028 STRATEJİK PLANI HAZIRLIK SÜRECİ</dc:title>
  <dc:creator>User</dc:creator>
  <cp:lastModifiedBy>User</cp:lastModifiedBy>
  <cp:revision>155</cp:revision>
  <dcterms:created xsi:type="dcterms:W3CDTF">2022-03-04T07:18:08Z</dcterms:created>
  <dcterms:modified xsi:type="dcterms:W3CDTF">2022-06-21T07:35:50Z</dcterms:modified>
</cp:coreProperties>
</file>