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84" r:id="rId3"/>
    <p:sldId id="280" r:id="rId4"/>
    <p:sldId id="286" r:id="rId5"/>
    <p:sldId id="282" r:id="rId6"/>
    <p:sldId id="271" r:id="rId7"/>
    <p:sldId id="257" r:id="rId8"/>
    <p:sldId id="258" r:id="rId9"/>
    <p:sldId id="260" r:id="rId10"/>
    <p:sldId id="261" r:id="rId11"/>
    <p:sldId id="259" r:id="rId12"/>
    <p:sldId id="262" r:id="rId13"/>
    <p:sldId id="263" r:id="rId14"/>
    <p:sldId id="265" r:id="rId15"/>
    <p:sldId id="264" r:id="rId16"/>
    <p:sldId id="266" r:id="rId17"/>
    <p:sldId id="269" r:id="rId18"/>
    <p:sldId id="270" r:id="rId19"/>
    <p:sldId id="273" r:id="rId20"/>
    <p:sldId id="274" r:id="rId21"/>
    <p:sldId id="28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Açık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43" autoAdjust="0"/>
    <p:restoredTop sz="94660"/>
  </p:normalViewPr>
  <p:slideViewPr>
    <p:cSldViewPr snapToGrid="0">
      <p:cViewPr varScale="1">
        <p:scale>
          <a:sx n="109" d="100"/>
          <a:sy n="109" d="100"/>
        </p:scale>
        <p:origin x="51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394ECA-3FB4-461C-8CE4-4E149BFC51A5}" type="doc">
      <dgm:prSet loTypeId="urn:microsoft.com/office/officeart/2005/8/layout/vList2" loCatId="list" qsTypeId="urn:microsoft.com/office/officeart/2005/8/quickstyle/3d2" qsCatId="3D" csTypeId="urn:microsoft.com/office/officeart/2005/8/colors/accent0_3" csCatId="mainScheme" phldr="1"/>
      <dgm:spPr/>
      <dgm:t>
        <a:bodyPr/>
        <a:lstStyle/>
        <a:p>
          <a:endParaRPr lang="tr-TR"/>
        </a:p>
      </dgm:t>
    </dgm:pt>
    <dgm:pt modelId="{9791F27B-D9B8-4D32-9E79-616E55048AEB}">
      <dgm:prSet custT="1"/>
      <dgm:spPr/>
      <dgm:t>
        <a:bodyPr/>
        <a:lstStyle/>
        <a:p>
          <a:pPr rtl="0"/>
          <a:r>
            <a:rPr lang="tr-TR" sz="2400" b="1" dirty="0" smtClean="0"/>
            <a:t>Mevcut Stratejik Plan         AMAÇ VE HEDEFLERİMİZ   ( Güncelleme öncesi) </a:t>
          </a:r>
          <a:endParaRPr lang="tr-TR" sz="2400" b="1" dirty="0"/>
        </a:p>
      </dgm:t>
    </dgm:pt>
    <dgm:pt modelId="{EE9769C1-4598-450A-BA6B-162A32C48F67}" type="parTrans" cxnId="{DC496072-927D-4605-A422-C8348FF1BAFA}">
      <dgm:prSet/>
      <dgm:spPr/>
      <dgm:t>
        <a:bodyPr/>
        <a:lstStyle/>
        <a:p>
          <a:endParaRPr lang="tr-TR"/>
        </a:p>
      </dgm:t>
    </dgm:pt>
    <dgm:pt modelId="{F3C227BB-7583-4B6A-8896-8A5FEA70CAB9}" type="sibTrans" cxnId="{DC496072-927D-4605-A422-C8348FF1BAFA}">
      <dgm:prSet/>
      <dgm:spPr/>
      <dgm:t>
        <a:bodyPr/>
        <a:lstStyle/>
        <a:p>
          <a:endParaRPr lang="tr-TR"/>
        </a:p>
      </dgm:t>
    </dgm:pt>
    <dgm:pt modelId="{0CA7FFE1-033B-4911-8A6B-605950125E47}" type="pres">
      <dgm:prSet presAssocID="{29394ECA-3FB4-461C-8CE4-4E149BFC51A5}" presName="linear" presStyleCnt="0">
        <dgm:presLayoutVars>
          <dgm:animLvl val="lvl"/>
          <dgm:resizeHandles val="exact"/>
        </dgm:presLayoutVars>
      </dgm:prSet>
      <dgm:spPr/>
      <dgm:t>
        <a:bodyPr/>
        <a:lstStyle/>
        <a:p>
          <a:endParaRPr lang="tr-TR"/>
        </a:p>
      </dgm:t>
    </dgm:pt>
    <dgm:pt modelId="{4E61B218-8A58-4A0A-8FA9-1AB9CAA6F1A6}" type="pres">
      <dgm:prSet presAssocID="{9791F27B-D9B8-4D32-9E79-616E55048AEB}" presName="parentText" presStyleLbl="node1" presStyleIdx="0" presStyleCnt="1" custScaleY="49939" custLinFactNeighborX="0" custLinFactNeighborY="-14265">
        <dgm:presLayoutVars>
          <dgm:chMax val="0"/>
          <dgm:bulletEnabled val="1"/>
        </dgm:presLayoutVars>
      </dgm:prSet>
      <dgm:spPr/>
      <dgm:t>
        <a:bodyPr/>
        <a:lstStyle/>
        <a:p>
          <a:endParaRPr lang="tr-TR"/>
        </a:p>
      </dgm:t>
    </dgm:pt>
  </dgm:ptLst>
  <dgm:cxnLst>
    <dgm:cxn modelId="{7772AC7F-0610-44AF-8507-05C87E8D67D0}" type="presOf" srcId="{29394ECA-3FB4-461C-8CE4-4E149BFC51A5}" destId="{0CA7FFE1-033B-4911-8A6B-605950125E47}" srcOrd="0" destOrd="0" presId="urn:microsoft.com/office/officeart/2005/8/layout/vList2"/>
    <dgm:cxn modelId="{DC496072-927D-4605-A422-C8348FF1BAFA}" srcId="{29394ECA-3FB4-461C-8CE4-4E149BFC51A5}" destId="{9791F27B-D9B8-4D32-9E79-616E55048AEB}" srcOrd="0" destOrd="0" parTransId="{EE9769C1-4598-450A-BA6B-162A32C48F67}" sibTransId="{F3C227BB-7583-4B6A-8896-8A5FEA70CAB9}"/>
    <dgm:cxn modelId="{3967B217-FA16-4FA6-ABA5-A9E3263C09E3}" type="presOf" srcId="{9791F27B-D9B8-4D32-9E79-616E55048AEB}" destId="{4E61B218-8A58-4A0A-8FA9-1AB9CAA6F1A6}" srcOrd="0" destOrd="0" presId="urn:microsoft.com/office/officeart/2005/8/layout/vList2"/>
    <dgm:cxn modelId="{A0EC7E19-F905-4485-BF2A-37E7868D3C20}" type="presParOf" srcId="{0CA7FFE1-033B-4911-8A6B-605950125E47}" destId="{4E61B218-8A58-4A0A-8FA9-1AB9CAA6F1A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C1E9BCD-8546-4279-97C9-842D596E6905}"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tr-TR"/>
        </a:p>
      </dgm:t>
    </dgm:pt>
    <dgm:pt modelId="{18C426CA-1262-48A6-A598-A4802999E35B}">
      <dgm:prSet/>
      <dgm:spPr/>
      <dgm:t>
        <a:bodyPr/>
        <a:lstStyle/>
        <a:p>
          <a:pPr rtl="0"/>
          <a:r>
            <a:rPr lang="tr-TR" b="1" dirty="0" smtClean="0"/>
            <a:t>STRATEJİLER</a:t>
          </a:r>
          <a:endParaRPr lang="tr-TR" dirty="0"/>
        </a:p>
      </dgm:t>
    </dgm:pt>
    <dgm:pt modelId="{05856989-B271-411C-AA01-A55E64E32375}" type="parTrans" cxnId="{8E8C524E-F80A-4480-AC60-7FC3E2161961}">
      <dgm:prSet/>
      <dgm:spPr/>
      <dgm:t>
        <a:bodyPr/>
        <a:lstStyle/>
        <a:p>
          <a:endParaRPr lang="tr-TR"/>
        </a:p>
      </dgm:t>
    </dgm:pt>
    <dgm:pt modelId="{26C9C6B6-3606-4677-BB61-4C4011AEB39C}" type="sibTrans" cxnId="{8E8C524E-F80A-4480-AC60-7FC3E2161961}">
      <dgm:prSet/>
      <dgm:spPr/>
      <dgm:t>
        <a:bodyPr/>
        <a:lstStyle/>
        <a:p>
          <a:endParaRPr lang="tr-TR"/>
        </a:p>
      </dgm:t>
    </dgm:pt>
    <dgm:pt modelId="{28A81B8C-189A-4D21-9955-54900E2680FF}" type="pres">
      <dgm:prSet presAssocID="{AC1E9BCD-8546-4279-97C9-842D596E6905}" presName="linear" presStyleCnt="0">
        <dgm:presLayoutVars>
          <dgm:animLvl val="lvl"/>
          <dgm:resizeHandles val="exact"/>
        </dgm:presLayoutVars>
      </dgm:prSet>
      <dgm:spPr/>
      <dgm:t>
        <a:bodyPr/>
        <a:lstStyle/>
        <a:p>
          <a:endParaRPr lang="tr-TR"/>
        </a:p>
      </dgm:t>
    </dgm:pt>
    <dgm:pt modelId="{A9B4427C-1C51-48D9-A120-A4A8AFB5BA88}" type="pres">
      <dgm:prSet presAssocID="{18C426CA-1262-48A6-A598-A4802999E35B}" presName="parentText" presStyleLbl="node1" presStyleIdx="0" presStyleCnt="1" custScaleY="63680">
        <dgm:presLayoutVars>
          <dgm:chMax val="0"/>
          <dgm:bulletEnabled val="1"/>
        </dgm:presLayoutVars>
      </dgm:prSet>
      <dgm:spPr/>
      <dgm:t>
        <a:bodyPr/>
        <a:lstStyle/>
        <a:p>
          <a:endParaRPr lang="tr-TR"/>
        </a:p>
      </dgm:t>
    </dgm:pt>
  </dgm:ptLst>
  <dgm:cxnLst>
    <dgm:cxn modelId="{8E8C524E-F80A-4480-AC60-7FC3E2161961}" srcId="{AC1E9BCD-8546-4279-97C9-842D596E6905}" destId="{18C426CA-1262-48A6-A598-A4802999E35B}" srcOrd="0" destOrd="0" parTransId="{05856989-B271-411C-AA01-A55E64E32375}" sibTransId="{26C9C6B6-3606-4677-BB61-4C4011AEB39C}"/>
    <dgm:cxn modelId="{66E9ED3D-5245-4696-B61F-7A80FC428B8E}" type="presOf" srcId="{AC1E9BCD-8546-4279-97C9-842D596E6905}" destId="{28A81B8C-189A-4D21-9955-54900E2680FF}" srcOrd="0" destOrd="0" presId="urn:microsoft.com/office/officeart/2005/8/layout/vList2"/>
    <dgm:cxn modelId="{FF55EE71-1CB2-4676-B490-DF4725341B9A}" type="presOf" srcId="{18C426CA-1262-48A6-A598-A4802999E35B}" destId="{A9B4427C-1C51-48D9-A120-A4A8AFB5BA88}" srcOrd="0" destOrd="0" presId="urn:microsoft.com/office/officeart/2005/8/layout/vList2"/>
    <dgm:cxn modelId="{4382E1A9-C8AA-4A56-8A5B-B52866FD778E}" type="presParOf" srcId="{28A81B8C-189A-4D21-9955-54900E2680FF}" destId="{A9B4427C-1C51-48D9-A120-A4A8AFB5BA8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CAB8917-B369-42DD-806C-87A2CD8EF058}"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tr-TR"/>
        </a:p>
      </dgm:t>
    </dgm:pt>
    <dgm:pt modelId="{50CADE4E-6625-4315-9F1D-5C3B631CE092}">
      <dgm:prSet/>
      <dgm:spPr/>
      <dgm:t>
        <a:bodyPr/>
        <a:lstStyle/>
        <a:p>
          <a:pPr rtl="0"/>
          <a:r>
            <a:rPr lang="tr-TR" b="1" smtClean="0"/>
            <a:t>Stratejiler Oluşturulurken Cevaplandırılması Gereken Sorular</a:t>
          </a:r>
          <a:endParaRPr lang="tr-TR"/>
        </a:p>
      </dgm:t>
    </dgm:pt>
    <dgm:pt modelId="{D3C1B972-37F3-41B0-8FDC-6ACECD3F4671}" type="parTrans" cxnId="{326E3F17-5C4E-47B5-B571-AA94DEA85B75}">
      <dgm:prSet/>
      <dgm:spPr/>
      <dgm:t>
        <a:bodyPr/>
        <a:lstStyle/>
        <a:p>
          <a:endParaRPr lang="tr-TR"/>
        </a:p>
      </dgm:t>
    </dgm:pt>
    <dgm:pt modelId="{EAE57761-F916-4AF7-916D-BF458B18E5DB}" type="sibTrans" cxnId="{326E3F17-5C4E-47B5-B571-AA94DEA85B75}">
      <dgm:prSet/>
      <dgm:spPr/>
      <dgm:t>
        <a:bodyPr/>
        <a:lstStyle/>
        <a:p>
          <a:endParaRPr lang="tr-TR"/>
        </a:p>
      </dgm:t>
    </dgm:pt>
    <dgm:pt modelId="{43602228-C68D-4569-9775-80F48D27A95E}">
      <dgm:prSet/>
      <dgm:spPr/>
      <dgm:t>
        <a:bodyPr/>
        <a:lstStyle/>
        <a:p>
          <a:pPr rtl="0"/>
          <a:r>
            <a:rPr lang="tr-TR" smtClean="0"/>
            <a:t>Hedeflere ulaşmada karşılaşılabilecek sorunlar nelerdir?</a:t>
          </a:r>
          <a:endParaRPr lang="tr-TR"/>
        </a:p>
      </dgm:t>
    </dgm:pt>
    <dgm:pt modelId="{91B34100-A171-4C2B-A255-65BCBD9AF84E}" type="parTrans" cxnId="{5AD6041E-A422-4617-A77A-C876E196E255}">
      <dgm:prSet/>
      <dgm:spPr/>
      <dgm:t>
        <a:bodyPr/>
        <a:lstStyle/>
        <a:p>
          <a:endParaRPr lang="tr-TR"/>
        </a:p>
      </dgm:t>
    </dgm:pt>
    <dgm:pt modelId="{76033057-CEC2-446C-B228-37CEA3569656}" type="sibTrans" cxnId="{5AD6041E-A422-4617-A77A-C876E196E255}">
      <dgm:prSet/>
      <dgm:spPr/>
      <dgm:t>
        <a:bodyPr/>
        <a:lstStyle/>
        <a:p>
          <a:endParaRPr lang="tr-TR"/>
        </a:p>
      </dgm:t>
    </dgm:pt>
    <dgm:pt modelId="{B960C0ED-24E9-48C5-AA35-6D2D5463EB50}">
      <dgm:prSet/>
      <dgm:spPr/>
      <dgm:t>
        <a:bodyPr/>
        <a:lstStyle/>
        <a:p>
          <a:pPr rtl="0"/>
          <a:r>
            <a:rPr lang="tr-TR" smtClean="0"/>
            <a:t>Hedeflere ulaşmak için izlenebilecek alternatif yol ve yöntemler nelerdir?</a:t>
          </a:r>
          <a:endParaRPr lang="tr-TR"/>
        </a:p>
      </dgm:t>
    </dgm:pt>
    <dgm:pt modelId="{839DE5C3-9D29-4500-B883-EA1228300454}" type="parTrans" cxnId="{3298C8C9-9A61-463C-8F39-6B6FA990A897}">
      <dgm:prSet/>
      <dgm:spPr/>
      <dgm:t>
        <a:bodyPr/>
        <a:lstStyle/>
        <a:p>
          <a:endParaRPr lang="tr-TR"/>
        </a:p>
      </dgm:t>
    </dgm:pt>
    <dgm:pt modelId="{E51F0811-DFA6-46CC-908D-A9E963E1A518}" type="sibTrans" cxnId="{3298C8C9-9A61-463C-8F39-6B6FA990A897}">
      <dgm:prSet/>
      <dgm:spPr/>
      <dgm:t>
        <a:bodyPr/>
        <a:lstStyle/>
        <a:p>
          <a:endParaRPr lang="tr-TR"/>
        </a:p>
      </dgm:t>
    </dgm:pt>
    <dgm:pt modelId="{9E18A1C8-32C3-48D2-B974-D0B3DDFC64D4}">
      <dgm:prSet/>
      <dgm:spPr/>
      <dgm:t>
        <a:bodyPr/>
        <a:lstStyle/>
        <a:p>
          <a:pPr rtl="0"/>
          <a:r>
            <a:rPr lang="tr-TR" smtClean="0"/>
            <a:t>Alternatiflerin maliyetleri ile olumlu ve olumsuz yönleri nelerdir?</a:t>
          </a:r>
          <a:endParaRPr lang="tr-TR"/>
        </a:p>
      </dgm:t>
    </dgm:pt>
    <dgm:pt modelId="{78732757-3225-422D-9E02-035386D59FC4}" type="parTrans" cxnId="{B9215381-0B39-4F2A-9C39-89F05A1DF21B}">
      <dgm:prSet/>
      <dgm:spPr/>
      <dgm:t>
        <a:bodyPr/>
        <a:lstStyle/>
        <a:p>
          <a:endParaRPr lang="tr-TR"/>
        </a:p>
      </dgm:t>
    </dgm:pt>
    <dgm:pt modelId="{EBB248F9-EB3B-4C85-A67E-D5E08031C9B9}" type="sibTrans" cxnId="{B9215381-0B39-4F2A-9C39-89F05A1DF21B}">
      <dgm:prSet/>
      <dgm:spPr/>
      <dgm:t>
        <a:bodyPr/>
        <a:lstStyle/>
        <a:p>
          <a:endParaRPr lang="tr-TR"/>
        </a:p>
      </dgm:t>
    </dgm:pt>
    <dgm:pt modelId="{43AA3766-EF4B-4AD9-AB72-24F027A47DA3}">
      <dgm:prSet/>
      <dgm:spPr/>
      <dgm:t>
        <a:bodyPr/>
        <a:lstStyle/>
        <a:p>
          <a:pPr rtl="0"/>
          <a:r>
            <a:rPr lang="tr-TR" b="1" smtClean="0"/>
            <a:t>Strateji Örnekleri</a:t>
          </a:r>
          <a:endParaRPr lang="tr-TR"/>
        </a:p>
      </dgm:t>
    </dgm:pt>
    <dgm:pt modelId="{BBB323F5-8DE5-40C3-A096-EA0E3F9DD5C2}" type="parTrans" cxnId="{664B4E56-FB3B-4D27-8717-048E4C86A0C7}">
      <dgm:prSet/>
      <dgm:spPr/>
      <dgm:t>
        <a:bodyPr/>
        <a:lstStyle/>
        <a:p>
          <a:endParaRPr lang="tr-TR"/>
        </a:p>
      </dgm:t>
    </dgm:pt>
    <dgm:pt modelId="{A123957E-36D5-4E55-89F7-0C19EFAC1835}" type="sibTrans" cxnId="{664B4E56-FB3B-4D27-8717-048E4C86A0C7}">
      <dgm:prSet/>
      <dgm:spPr/>
      <dgm:t>
        <a:bodyPr/>
        <a:lstStyle/>
        <a:p>
          <a:endParaRPr lang="tr-TR"/>
        </a:p>
      </dgm:t>
    </dgm:pt>
    <dgm:pt modelId="{7448A378-2F2A-4450-A8CC-D38FF382EA4E}">
      <dgm:prSet/>
      <dgm:spPr/>
      <dgm:t>
        <a:bodyPr/>
        <a:lstStyle/>
        <a:p>
          <a:pPr rtl="0"/>
          <a:r>
            <a:rPr lang="tr-TR" smtClean="0"/>
            <a:t>Eğitim programları belirlenirken paydaşların katılımı esas alınacaktır.</a:t>
          </a:r>
          <a:endParaRPr lang="tr-TR"/>
        </a:p>
      </dgm:t>
    </dgm:pt>
    <dgm:pt modelId="{90A60C55-2F79-4BF7-899A-D396F043496C}" type="parTrans" cxnId="{8C2AF24C-FD3E-407E-9C7A-8AD03955D89D}">
      <dgm:prSet/>
      <dgm:spPr/>
      <dgm:t>
        <a:bodyPr/>
        <a:lstStyle/>
        <a:p>
          <a:endParaRPr lang="tr-TR"/>
        </a:p>
      </dgm:t>
    </dgm:pt>
    <dgm:pt modelId="{CCA9A62E-F864-47C6-9BC1-D5944DD3C13D}" type="sibTrans" cxnId="{8C2AF24C-FD3E-407E-9C7A-8AD03955D89D}">
      <dgm:prSet/>
      <dgm:spPr/>
      <dgm:t>
        <a:bodyPr/>
        <a:lstStyle/>
        <a:p>
          <a:endParaRPr lang="tr-TR"/>
        </a:p>
      </dgm:t>
    </dgm:pt>
    <dgm:pt modelId="{AC7D18E5-D6AE-4DD3-901F-F1654FDF0789}">
      <dgm:prSet/>
      <dgm:spPr/>
      <dgm:t>
        <a:bodyPr/>
        <a:lstStyle/>
        <a:p>
          <a:pPr rtl="0"/>
          <a:r>
            <a:rPr lang="tr-TR" smtClean="0"/>
            <a:t>Eğitim programlarının tasarlanmasında uzaktan eğitim modüllerine öncelik verilecektir.</a:t>
          </a:r>
          <a:endParaRPr lang="tr-TR"/>
        </a:p>
      </dgm:t>
    </dgm:pt>
    <dgm:pt modelId="{205BA200-912C-4B57-8EC3-BE1E21AEED0F}" type="parTrans" cxnId="{C509E703-7603-4C7C-BE12-EEFC3710591F}">
      <dgm:prSet/>
      <dgm:spPr/>
      <dgm:t>
        <a:bodyPr/>
        <a:lstStyle/>
        <a:p>
          <a:endParaRPr lang="tr-TR"/>
        </a:p>
      </dgm:t>
    </dgm:pt>
    <dgm:pt modelId="{7DE81AA2-FF14-48A0-8200-F9730ECAC937}" type="sibTrans" cxnId="{C509E703-7603-4C7C-BE12-EEFC3710591F}">
      <dgm:prSet/>
      <dgm:spPr/>
      <dgm:t>
        <a:bodyPr/>
        <a:lstStyle/>
        <a:p>
          <a:endParaRPr lang="tr-TR"/>
        </a:p>
      </dgm:t>
    </dgm:pt>
    <dgm:pt modelId="{3A142FAD-8608-408D-A2E8-718B8C6FA54D}">
      <dgm:prSet/>
      <dgm:spPr/>
      <dgm:t>
        <a:bodyPr/>
        <a:lstStyle/>
        <a:p>
          <a:pPr rtl="0"/>
          <a:r>
            <a:rPr lang="tr-TR" smtClean="0"/>
            <a:t>Personel dağılımı, iş analizine göre planlanacaktır.</a:t>
          </a:r>
          <a:endParaRPr lang="tr-TR"/>
        </a:p>
      </dgm:t>
    </dgm:pt>
    <dgm:pt modelId="{F1C94D22-8F24-4D05-8106-F4193021FB64}" type="parTrans" cxnId="{3F694991-0DEF-48E2-92E3-59E5CFCE3188}">
      <dgm:prSet/>
      <dgm:spPr/>
      <dgm:t>
        <a:bodyPr/>
        <a:lstStyle/>
        <a:p>
          <a:endParaRPr lang="tr-TR"/>
        </a:p>
      </dgm:t>
    </dgm:pt>
    <dgm:pt modelId="{1552C084-41A7-452A-BBF7-1A30AD377F66}" type="sibTrans" cxnId="{3F694991-0DEF-48E2-92E3-59E5CFCE3188}">
      <dgm:prSet/>
      <dgm:spPr/>
      <dgm:t>
        <a:bodyPr/>
        <a:lstStyle/>
        <a:p>
          <a:endParaRPr lang="tr-TR"/>
        </a:p>
      </dgm:t>
    </dgm:pt>
    <dgm:pt modelId="{4169D7E2-A61D-45DD-B91E-4FB583F662BA}">
      <dgm:prSet/>
      <dgm:spPr/>
      <dgm:t>
        <a:bodyPr/>
        <a:lstStyle/>
        <a:p>
          <a:pPr rtl="0"/>
          <a:r>
            <a:rPr lang="tr-TR" smtClean="0"/>
            <a:t>İnsan kaynakları performans esaslı bir biçimde yönetilecektir.</a:t>
          </a:r>
          <a:endParaRPr lang="tr-TR"/>
        </a:p>
      </dgm:t>
    </dgm:pt>
    <dgm:pt modelId="{929E8267-4895-4ABF-A1F1-B8202A5F215D}" type="parTrans" cxnId="{55FA1DB3-07E6-4FB3-84A7-EC2F63CC660E}">
      <dgm:prSet/>
      <dgm:spPr/>
      <dgm:t>
        <a:bodyPr/>
        <a:lstStyle/>
        <a:p>
          <a:endParaRPr lang="tr-TR"/>
        </a:p>
      </dgm:t>
    </dgm:pt>
    <dgm:pt modelId="{411423DD-453F-49BB-BD47-0944918B99D8}" type="sibTrans" cxnId="{55FA1DB3-07E6-4FB3-84A7-EC2F63CC660E}">
      <dgm:prSet/>
      <dgm:spPr/>
      <dgm:t>
        <a:bodyPr/>
        <a:lstStyle/>
        <a:p>
          <a:endParaRPr lang="tr-TR"/>
        </a:p>
      </dgm:t>
    </dgm:pt>
    <dgm:pt modelId="{3AE94345-5BE1-46AB-8006-6AA562EC4A1B}">
      <dgm:prSet/>
      <dgm:spPr/>
      <dgm:t>
        <a:bodyPr/>
        <a:lstStyle/>
        <a:p>
          <a:pPr rtl="0"/>
          <a:r>
            <a:rPr lang="tr-TR" smtClean="0"/>
            <a:t>Sunulan hizmetler mümkün olduğunca elektronik ortama taşınacaktır.</a:t>
          </a:r>
          <a:endParaRPr lang="tr-TR"/>
        </a:p>
      </dgm:t>
    </dgm:pt>
    <dgm:pt modelId="{222D02D7-421E-440A-980B-9D42726AA7F1}" type="parTrans" cxnId="{F2338EC4-9A7F-4068-83DE-F7FFBEC44AE9}">
      <dgm:prSet/>
      <dgm:spPr/>
      <dgm:t>
        <a:bodyPr/>
        <a:lstStyle/>
        <a:p>
          <a:endParaRPr lang="tr-TR"/>
        </a:p>
      </dgm:t>
    </dgm:pt>
    <dgm:pt modelId="{F68C7001-A902-4437-9176-C73E26A39124}" type="sibTrans" cxnId="{F2338EC4-9A7F-4068-83DE-F7FFBEC44AE9}">
      <dgm:prSet/>
      <dgm:spPr/>
      <dgm:t>
        <a:bodyPr/>
        <a:lstStyle/>
        <a:p>
          <a:endParaRPr lang="tr-TR"/>
        </a:p>
      </dgm:t>
    </dgm:pt>
    <dgm:pt modelId="{1A3B18C8-15B1-46F4-8B81-853A443B43D0}" type="pres">
      <dgm:prSet presAssocID="{5CAB8917-B369-42DD-806C-87A2CD8EF058}" presName="Name0" presStyleCnt="0">
        <dgm:presLayoutVars>
          <dgm:dir/>
          <dgm:animLvl val="lvl"/>
          <dgm:resizeHandles val="exact"/>
        </dgm:presLayoutVars>
      </dgm:prSet>
      <dgm:spPr/>
      <dgm:t>
        <a:bodyPr/>
        <a:lstStyle/>
        <a:p>
          <a:endParaRPr lang="tr-TR"/>
        </a:p>
      </dgm:t>
    </dgm:pt>
    <dgm:pt modelId="{11FDC2D2-5E77-4E3C-B527-5D56619E953F}" type="pres">
      <dgm:prSet presAssocID="{50CADE4E-6625-4315-9F1D-5C3B631CE092}" presName="linNode" presStyleCnt="0"/>
      <dgm:spPr/>
    </dgm:pt>
    <dgm:pt modelId="{401EC509-A89D-49A8-A2DE-DF2281C6A00C}" type="pres">
      <dgm:prSet presAssocID="{50CADE4E-6625-4315-9F1D-5C3B631CE092}" presName="parentText" presStyleLbl="node1" presStyleIdx="0" presStyleCnt="2" custScaleY="74878">
        <dgm:presLayoutVars>
          <dgm:chMax val="1"/>
          <dgm:bulletEnabled val="1"/>
        </dgm:presLayoutVars>
      </dgm:prSet>
      <dgm:spPr/>
      <dgm:t>
        <a:bodyPr/>
        <a:lstStyle/>
        <a:p>
          <a:endParaRPr lang="tr-TR"/>
        </a:p>
      </dgm:t>
    </dgm:pt>
    <dgm:pt modelId="{1E8DFAA7-991E-4C23-BB4A-37BE8006FB73}" type="pres">
      <dgm:prSet presAssocID="{50CADE4E-6625-4315-9F1D-5C3B631CE092}" presName="descendantText" presStyleLbl="alignAccFollowNode1" presStyleIdx="0" presStyleCnt="2">
        <dgm:presLayoutVars>
          <dgm:bulletEnabled val="1"/>
        </dgm:presLayoutVars>
      </dgm:prSet>
      <dgm:spPr/>
      <dgm:t>
        <a:bodyPr/>
        <a:lstStyle/>
        <a:p>
          <a:endParaRPr lang="tr-TR"/>
        </a:p>
      </dgm:t>
    </dgm:pt>
    <dgm:pt modelId="{DB785C38-9AF7-4DE2-8F21-BC15219CED5C}" type="pres">
      <dgm:prSet presAssocID="{EAE57761-F916-4AF7-916D-BF458B18E5DB}" presName="sp" presStyleCnt="0"/>
      <dgm:spPr/>
    </dgm:pt>
    <dgm:pt modelId="{5604A230-6063-45F3-BE19-4064B0A499FD}" type="pres">
      <dgm:prSet presAssocID="{43AA3766-EF4B-4AD9-AB72-24F027A47DA3}" presName="linNode" presStyleCnt="0"/>
      <dgm:spPr/>
    </dgm:pt>
    <dgm:pt modelId="{1A1FC4B8-F141-43D5-AA76-9E8AC991444F}" type="pres">
      <dgm:prSet presAssocID="{43AA3766-EF4B-4AD9-AB72-24F027A47DA3}" presName="parentText" presStyleLbl="node1" presStyleIdx="1" presStyleCnt="2" custScaleY="75290">
        <dgm:presLayoutVars>
          <dgm:chMax val="1"/>
          <dgm:bulletEnabled val="1"/>
        </dgm:presLayoutVars>
      </dgm:prSet>
      <dgm:spPr/>
      <dgm:t>
        <a:bodyPr/>
        <a:lstStyle/>
        <a:p>
          <a:endParaRPr lang="tr-TR"/>
        </a:p>
      </dgm:t>
    </dgm:pt>
    <dgm:pt modelId="{82A79511-B01A-480F-B1A1-B646F6CA8DF8}" type="pres">
      <dgm:prSet presAssocID="{43AA3766-EF4B-4AD9-AB72-24F027A47DA3}" presName="descendantText" presStyleLbl="alignAccFollowNode1" presStyleIdx="1" presStyleCnt="2" custScaleY="111226">
        <dgm:presLayoutVars>
          <dgm:bulletEnabled val="1"/>
        </dgm:presLayoutVars>
      </dgm:prSet>
      <dgm:spPr/>
      <dgm:t>
        <a:bodyPr/>
        <a:lstStyle/>
        <a:p>
          <a:endParaRPr lang="tr-TR"/>
        </a:p>
      </dgm:t>
    </dgm:pt>
  </dgm:ptLst>
  <dgm:cxnLst>
    <dgm:cxn modelId="{3F694991-0DEF-48E2-92E3-59E5CFCE3188}" srcId="{43AA3766-EF4B-4AD9-AB72-24F027A47DA3}" destId="{3A142FAD-8608-408D-A2E8-718B8C6FA54D}" srcOrd="2" destOrd="0" parTransId="{F1C94D22-8F24-4D05-8106-F4193021FB64}" sibTransId="{1552C084-41A7-452A-BBF7-1A30AD377F66}"/>
    <dgm:cxn modelId="{C6378481-5227-4FD2-A6F0-EA0D9E56224C}" type="presOf" srcId="{4169D7E2-A61D-45DD-B91E-4FB583F662BA}" destId="{82A79511-B01A-480F-B1A1-B646F6CA8DF8}" srcOrd="0" destOrd="3" presId="urn:microsoft.com/office/officeart/2005/8/layout/vList5"/>
    <dgm:cxn modelId="{E6B76B54-7A2B-485D-9D63-126689678FA2}" type="presOf" srcId="{50CADE4E-6625-4315-9F1D-5C3B631CE092}" destId="{401EC509-A89D-49A8-A2DE-DF2281C6A00C}" srcOrd="0" destOrd="0" presId="urn:microsoft.com/office/officeart/2005/8/layout/vList5"/>
    <dgm:cxn modelId="{3298C8C9-9A61-463C-8F39-6B6FA990A897}" srcId="{50CADE4E-6625-4315-9F1D-5C3B631CE092}" destId="{B960C0ED-24E9-48C5-AA35-6D2D5463EB50}" srcOrd="1" destOrd="0" parTransId="{839DE5C3-9D29-4500-B883-EA1228300454}" sibTransId="{E51F0811-DFA6-46CC-908D-A9E963E1A518}"/>
    <dgm:cxn modelId="{55FA1DB3-07E6-4FB3-84A7-EC2F63CC660E}" srcId="{43AA3766-EF4B-4AD9-AB72-24F027A47DA3}" destId="{4169D7E2-A61D-45DD-B91E-4FB583F662BA}" srcOrd="3" destOrd="0" parTransId="{929E8267-4895-4ABF-A1F1-B8202A5F215D}" sibTransId="{411423DD-453F-49BB-BD47-0944918B99D8}"/>
    <dgm:cxn modelId="{A6B77E57-9ADF-44C6-ABAE-5B7914471D26}" type="presOf" srcId="{43AA3766-EF4B-4AD9-AB72-24F027A47DA3}" destId="{1A1FC4B8-F141-43D5-AA76-9E8AC991444F}" srcOrd="0" destOrd="0" presId="urn:microsoft.com/office/officeart/2005/8/layout/vList5"/>
    <dgm:cxn modelId="{664B4E56-FB3B-4D27-8717-048E4C86A0C7}" srcId="{5CAB8917-B369-42DD-806C-87A2CD8EF058}" destId="{43AA3766-EF4B-4AD9-AB72-24F027A47DA3}" srcOrd="1" destOrd="0" parTransId="{BBB323F5-8DE5-40C3-A096-EA0E3F9DD5C2}" sibTransId="{A123957E-36D5-4E55-89F7-0C19EFAC1835}"/>
    <dgm:cxn modelId="{8C2AF24C-FD3E-407E-9C7A-8AD03955D89D}" srcId="{43AA3766-EF4B-4AD9-AB72-24F027A47DA3}" destId="{7448A378-2F2A-4450-A8CC-D38FF382EA4E}" srcOrd="0" destOrd="0" parTransId="{90A60C55-2F79-4BF7-899A-D396F043496C}" sibTransId="{CCA9A62E-F864-47C6-9BC1-D5944DD3C13D}"/>
    <dgm:cxn modelId="{FEEA36C1-ECFB-4003-A6A1-3C50EBC44E4A}" type="presOf" srcId="{3A142FAD-8608-408D-A2E8-718B8C6FA54D}" destId="{82A79511-B01A-480F-B1A1-B646F6CA8DF8}" srcOrd="0" destOrd="2" presId="urn:microsoft.com/office/officeart/2005/8/layout/vList5"/>
    <dgm:cxn modelId="{E4495402-F518-4C6C-8DE4-28F4F3130531}" type="presOf" srcId="{9E18A1C8-32C3-48D2-B974-D0B3DDFC64D4}" destId="{1E8DFAA7-991E-4C23-BB4A-37BE8006FB73}" srcOrd="0" destOrd="2" presId="urn:microsoft.com/office/officeart/2005/8/layout/vList5"/>
    <dgm:cxn modelId="{C509E703-7603-4C7C-BE12-EEFC3710591F}" srcId="{43AA3766-EF4B-4AD9-AB72-24F027A47DA3}" destId="{AC7D18E5-D6AE-4DD3-901F-F1654FDF0789}" srcOrd="1" destOrd="0" parTransId="{205BA200-912C-4B57-8EC3-BE1E21AEED0F}" sibTransId="{7DE81AA2-FF14-48A0-8200-F9730ECAC937}"/>
    <dgm:cxn modelId="{8788A41A-D61D-4460-A535-973E5790C641}" type="presOf" srcId="{43602228-C68D-4569-9775-80F48D27A95E}" destId="{1E8DFAA7-991E-4C23-BB4A-37BE8006FB73}" srcOrd="0" destOrd="0" presId="urn:microsoft.com/office/officeart/2005/8/layout/vList5"/>
    <dgm:cxn modelId="{326E3F17-5C4E-47B5-B571-AA94DEA85B75}" srcId="{5CAB8917-B369-42DD-806C-87A2CD8EF058}" destId="{50CADE4E-6625-4315-9F1D-5C3B631CE092}" srcOrd="0" destOrd="0" parTransId="{D3C1B972-37F3-41B0-8FDC-6ACECD3F4671}" sibTransId="{EAE57761-F916-4AF7-916D-BF458B18E5DB}"/>
    <dgm:cxn modelId="{3539BDFD-F5FA-457B-98CF-5B4F990188DC}" type="presOf" srcId="{AC7D18E5-D6AE-4DD3-901F-F1654FDF0789}" destId="{82A79511-B01A-480F-B1A1-B646F6CA8DF8}" srcOrd="0" destOrd="1" presId="urn:microsoft.com/office/officeart/2005/8/layout/vList5"/>
    <dgm:cxn modelId="{5AD6041E-A422-4617-A77A-C876E196E255}" srcId="{50CADE4E-6625-4315-9F1D-5C3B631CE092}" destId="{43602228-C68D-4569-9775-80F48D27A95E}" srcOrd="0" destOrd="0" parTransId="{91B34100-A171-4C2B-A255-65BCBD9AF84E}" sibTransId="{76033057-CEC2-446C-B228-37CEA3569656}"/>
    <dgm:cxn modelId="{F2338EC4-9A7F-4068-83DE-F7FFBEC44AE9}" srcId="{43AA3766-EF4B-4AD9-AB72-24F027A47DA3}" destId="{3AE94345-5BE1-46AB-8006-6AA562EC4A1B}" srcOrd="4" destOrd="0" parTransId="{222D02D7-421E-440A-980B-9D42726AA7F1}" sibTransId="{F68C7001-A902-4437-9176-C73E26A39124}"/>
    <dgm:cxn modelId="{E6D39248-A8FA-49BA-9342-0000741C1D09}" type="presOf" srcId="{7448A378-2F2A-4450-A8CC-D38FF382EA4E}" destId="{82A79511-B01A-480F-B1A1-B646F6CA8DF8}" srcOrd="0" destOrd="0" presId="urn:microsoft.com/office/officeart/2005/8/layout/vList5"/>
    <dgm:cxn modelId="{B9215381-0B39-4F2A-9C39-89F05A1DF21B}" srcId="{50CADE4E-6625-4315-9F1D-5C3B631CE092}" destId="{9E18A1C8-32C3-48D2-B974-D0B3DDFC64D4}" srcOrd="2" destOrd="0" parTransId="{78732757-3225-422D-9E02-035386D59FC4}" sibTransId="{EBB248F9-EB3B-4C85-A67E-D5E08031C9B9}"/>
    <dgm:cxn modelId="{2DD5A358-9E34-48B6-AA0A-77277001F87F}" type="presOf" srcId="{3AE94345-5BE1-46AB-8006-6AA562EC4A1B}" destId="{82A79511-B01A-480F-B1A1-B646F6CA8DF8}" srcOrd="0" destOrd="4" presId="urn:microsoft.com/office/officeart/2005/8/layout/vList5"/>
    <dgm:cxn modelId="{4C836F85-5476-4E30-B2A4-90598FF9D2A1}" type="presOf" srcId="{B960C0ED-24E9-48C5-AA35-6D2D5463EB50}" destId="{1E8DFAA7-991E-4C23-BB4A-37BE8006FB73}" srcOrd="0" destOrd="1" presId="urn:microsoft.com/office/officeart/2005/8/layout/vList5"/>
    <dgm:cxn modelId="{FFB1BECE-4FDA-4B3D-88D9-E6DC13C9EDC2}" type="presOf" srcId="{5CAB8917-B369-42DD-806C-87A2CD8EF058}" destId="{1A3B18C8-15B1-46F4-8B81-853A443B43D0}" srcOrd="0" destOrd="0" presId="urn:microsoft.com/office/officeart/2005/8/layout/vList5"/>
    <dgm:cxn modelId="{46F69879-BB27-4BED-961C-7518FE48DD9C}" type="presParOf" srcId="{1A3B18C8-15B1-46F4-8B81-853A443B43D0}" destId="{11FDC2D2-5E77-4E3C-B527-5D56619E953F}" srcOrd="0" destOrd="0" presId="urn:microsoft.com/office/officeart/2005/8/layout/vList5"/>
    <dgm:cxn modelId="{EC40F676-D381-4F9E-94BB-F628E54A5CED}" type="presParOf" srcId="{11FDC2D2-5E77-4E3C-B527-5D56619E953F}" destId="{401EC509-A89D-49A8-A2DE-DF2281C6A00C}" srcOrd="0" destOrd="0" presId="urn:microsoft.com/office/officeart/2005/8/layout/vList5"/>
    <dgm:cxn modelId="{79CD0689-B582-47B1-9931-E4585A882028}" type="presParOf" srcId="{11FDC2D2-5E77-4E3C-B527-5D56619E953F}" destId="{1E8DFAA7-991E-4C23-BB4A-37BE8006FB73}" srcOrd="1" destOrd="0" presId="urn:microsoft.com/office/officeart/2005/8/layout/vList5"/>
    <dgm:cxn modelId="{84CBCCA9-E380-4931-BD39-1594B3EBD7D8}" type="presParOf" srcId="{1A3B18C8-15B1-46F4-8B81-853A443B43D0}" destId="{DB785C38-9AF7-4DE2-8F21-BC15219CED5C}" srcOrd="1" destOrd="0" presId="urn:microsoft.com/office/officeart/2005/8/layout/vList5"/>
    <dgm:cxn modelId="{6E1694CE-98CF-4F47-9021-39EE8169CAF8}" type="presParOf" srcId="{1A3B18C8-15B1-46F4-8B81-853A443B43D0}" destId="{5604A230-6063-45F3-BE19-4064B0A499FD}" srcOrd="2" destOrd="0" presId="urn:microsoft.com/office/officeart/2005/8/layout/vList5"/>
    <dgm:cxn modelId="{5A747D39-46CB-463E-A128-D11401BA2553}" type="presParOf" srcId="{5604A230-6063-45F3-BE19-4064B0A499FD}" destId="{1A1FC4B8-F141-43D5-AA76-9E8AC991444F}" srcOrd="0" destOrd="0" presId="urn:microsoft.com/office/officeart/2005/8/layout/vList5"/>
    <dgm:cxn modelId="{3F5C7F46-6B94-49AA-8D1F-F96509AA642E}" type="presParOf" srcId="{5604A230-6063-45F3-BE19-4064B0A499FD}" destId="{82A79511-B01A-480F-B1A1-B646F6CA8DF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2A1AA3-8FE3-40FB-9C8B-025E2C65F8CD}" type="doc">
      <dgm:prSet loTypeId="urn:microsoft.com/office/officeart/2005/8/layout/hProcess11" loCatId="process" qsTypeId="urn:microsoft.com/office/officeart/2005/8/quickstyle/simple1" qsCatId="simple" csTypeId="urn:microsoft.com/office/officeart/2005/8/colors/accent1_2" csCatId="accent1"/>
      <dgm:spPr/>
      <dgm:t>
        <a:bodyPr/>
        <a:lstStyle/>
        <a:p>
          <a:endParaRPr lang="tr-TR"/>
        </a:p>
      </dgm:t>
    </dgm:pt>
    <dgm:pt modelId="{B5FED2CA-46DD-4531-8486-517AC7C65E66}">
      <dgm:prSet custT="1"/>
      <dgm:spPr/>
      <dgm:t>
        <a:bodyPr/>
        <a:lstStyle/>
        <a:p>
          <a:pPr algn="l" rtl="0"/>
          <a:r>
            <a:rPr lang="tr-TR" sz="1600" dirty="0" smtClean="0">
              <a:solidFill>
                <a:schemeClr val="bg1"/>
              </a:solidFill>
            </a:rPr>
            <a:t>Strateji geliştirme, üniversitenin geleceğe yönelik “ideal” ve “ortak” bakışını yansıtır. Üniversitenin vizyonuna ulaşmak için durum analizi sonucunda ortaya çıkan ihtiyaçları ile konum, başarı bölgesi, değer sunumu ve temel yetkinlik tercihlerinden oluşan farklılaşma stratejisi dikkate alınarak amaçlar ve bu amaçları gerçekleştirmeye yönelik hedefler belirlenir.</a:t>
          </a:r>
          <a:endParaRPr lang="tr-TR" sz="1600" dirty="0">
            <a:solidFill>
              <a:schemeClr val="bg1"/>
            </a:solidFill>
          </a:endParaRPr>
        </a:p>
      </dgm:t>
    </dgm:pt>
    <dgm:pt modelId="{96422EA5-6CDA-4CED-86E9-B0807C8A6E40}" type="parTrans" cxnId="{238AD9E6-1F7D-4FA1-868A-2ED209E5E579}">
      <dgm:prSet/>
      <dgm:spPr/>
      <dgm:t>
        <a:bodyPr/>
        <a:lstStyle/>
        <a:p>
          <a:pPr algn="l"/>
          <a:endParaRPr lang="tr-TR" sz="2000"/>
        </a:p>
      </dgm:t>
    </dgm:pt>
    <dgm:pt modelId="{DB7C71C6-C16D-40A4-846D-66FD4601FFE2}" type="sibTrans" cxnId="{238AD9E6-1F7D-4FA1-868A-2ED209E5E579}">
      <dgm:prSet/>
      <dgm:spPr/>
      <dgm:t>
        <a:bodyPr/>
        <a:lstStyle/>
        <a:p>
          <a:pPr algn="l"/>
          <a:endParaRPr lang="tr-TR" sz="2000"/>
        </a:p>
      </dgm:t>
    </dgm:pt>
    <dgm:pt modelId="{E2F98FC8-EAAB-49B0-B08F-22CD0B649D8D}">
      <dgm:prSet custT="1"/>
      <dgm:spPr/>
      <dgm:t>
        <a:bodyPr/>
        <a:lstStyle/>
        <a:p>
          <a:pPr algn="l" rtl="0"/>
          <a:r>
            <a:rPr lang="tr-TR" sz="1600" dirty="0" smtClean="0">
              <a:solidFill>
                <a:schemeClr val="bg1"/>
              </a:solidFill>
            </a:rPr>
            <a:t>Taslak amaç ve hedeflere ilişkin çalışmalar stratejik planlama ekibinin koordinasyonunda harcama birimlerinin katılımıyla yürütülür. Bu çalışmalar çerçevesinde, harcama birimlerince sorumlu oldukları her bir hedef için hedef kartları oluşturulur. SGDB tarafından konsolide edilen taslak hedef kartları Strateji Geliştirme Kurulunca nihai hale getirilir.</a:t>
          </a:r>
          <a:endParaRPr lang="tr-TR" sz="1600" dirty="0">
            <a:solidFill>
              <a:schemeClr val="bg1"/>
            </a:solidFill>
          </a:endParaRPr>
        </a:p>
      </dgm:t>
    </dgm:pt>
    <dgm:pt modelId="{4D7AD260-649F-4111-A661-8365C72E3100}" type="parTrans" cxnId="{63739A9D-F8AD-48C1-863D-4D2A9D34C5FF}">
      <dgm:prSet/>
      <dgm:spPr/>
      <dgm:t>
        <a:bodyPr/>
        <a:lstStyle/>
        <a:p>
          <a:pPr algn="l"/>
          <a:endParaRPr lang="tr-TR" sz="2000"/>
        </a:p>
      </dgm:t>
    </dgm:pt>
    <dgm:pt modelId="{AE285BC3-9BF3-42AC-B156-AE0A75CD69B5}" type="sibTrans" cxnId="{63739A9D-F8AD-48C1-863D-4D2A9D34C5FF}">
      <dgm:prSet/>
      <dgm:spPr/>
      <dgm:t>
        <a:bodyPr/>
        <a:lstStyle/>
        <a:p>
          <a:pPr algn="l"/>
          <a:endParaRPr lang="tr-TR" sz="2000"/>
        </a:p>
      </dgm:t>
    </dgm:pt>
    <dgm:pt modelId="{79BBCA19-135F-4646-A6EF-894F3AAF30F7}" type="pres">
      <dgm:prSet presAssocID="{9F2A1AA3-8FE3-40FB-9C8B-025E2C65F8CD}" presName="Name0" presStyleCnt="0">
        <dgm:presLayoutVars>
          <dgm:dir/>
          <dgm:resizeHandles val="exact"/>
        </dgm:presLayoutVars>
      </dgm:prSet>
      <dgm:spPr/>
      <dgm:t>
        <a:bodyPr/>
        <a:lstStyle/>
        <a:p>
          <a:endParaRPr lang="tr-TR"/>
        </a:p>
      </dgm:t>
    </dgm:pt>
    <dgm:pt modelId="{D6C9F136-A521-4BDF-A143-631B97D6DAA0}" type="pres">
      <dgm:prSet presAssocID="{9F2A1AA3-8FE3-40FB-9C8B-025E2C65F8CD}" presName="arrow" presStyleLbl="bgShp" presStyleIdx="0" presStyleCnt="1"/>
      <dgm:spPr>
        <a:solidFill>
          <a:schemeClr val="accent1"/>
        </a:solidFill>
      </dgm:spPr>
    </dgm:pt>
    <dgm:pt modelId="{70A602A8-86DC-4B99-B0C2-BD6B7E85F25D}" type="pres">
      <dgm:prSet presAssocID="{9F2A1AA3-8FE3-40FB-9C8B-025E2C65F8CD}" presName="points" presStyleCnt="0"/>
      <dgm:spPr/>
    </dgm:pt>
    <dgm:pt modelId="{040B4BD3-2BB8-4CE9-AF7F-5300FBD964C3}" type="pres">
      <dgm:prSet presAssocID="{B5FED2CA-46DD-4531-8486-517AC7C65E66}" presName="compositeA" presStyleCnt="0"/>
      <dgm:spPr/>
    </dgm:pt>
    <dgm:pt modelId="{101BA1FB-81A1-4397-ACF3-2D59CE7D629B}" type="pres">
      <dgm:prSet presAssocID="{B5FED2CA-46DD-4531-8486-517AC7C65E66}" presName="textA" presStyleLbl="revTx" presStyleIdx="0" presStyleCnt="2">
        <dgm:presLayoutVars>
          <dgm:bulletEnabled val="1"/>
        </dgm:presLayoutVars>
      </dgm:prSet>
      <dgm:spPr/>
      <dgm:t>
        <a:bodyPr/>
        <a:lstStyle/>
        <a:p>
          <a:endParaRPr lang="tr-TR"/>
        </a:p>
      </dgm:t>
    </dgm:pt>
    <dgm:pt modelId="{7931EC63-9B5B-4C9C-92E4-9AABECD2DEBD}" type="pres">
      <dgm:prSet presAssocID="{B5FED2CA-46DD-4531-8486-517AC7C65E66}" presName="circleA" presStyleLbl="node1" presStyleIdx="0" presStyleCnt="2"/>
      <dgm:spPr>
        <a:ln>
          <a:solidFill>
            <a:schemeClr val="accent1"/>
          </a:solidFill>
        </a:ln>
      </dgm:spPr>
    </dgm:pt>
    <dgm:pt modelId="{15A0636E-6B8C-4F56-A888-7A36FC76961B}" type="pres">
      <dgm:prSet presAssocID="{B5FED2CA-46DD-4531-8486-517AC7C65E66}" presName="spaceA" presStyleCnt="0"/>
      <dgm:spPr/>
    </dgm:pt>
    <dgm:pt modelId="{0FC64CEC-2681-4D1D-BC9E-E8D64055DB2D}" type="pres">
      <dgm:prSet presAssocID="{DB7C71C6-C16D-40A4-846D-66FD4601FFE2}" presName="space" presStyleCnt="0"/>
      <dgm:spPr/>
    </dgm:pt>
    <dgm:pt modelId="{E2CF834B-5D03-4F4C-B604-A31106AACED6}" type="pres">
      <dgm:prSet presAssocID="{E2F98FC8-EAAB-49B0-B08F-22CD0B649D8D}" presName="compositeB" presStyleCnt="0"/>
      <dgm:spPr/>
    </dgm:pt>
    <dgm:pt modelId="{A66F5BA1-2389-40A3-815F-AD6E72B8F0B0}" type="pres">
      <dgm:prSet presAssocID="{E2F98FC8-EAAB-49B0-B08F-22CD0B649D8D}" presName="textB" presStyleLbl="revTx" presStyleIdx="1" presStyleCnt="2">
        <dgm:presLayoutVars>
          <dgm:bulletEnabled val="1"/>
        </dgm:presLayoutVars>
      </dgm:prSet>
      <dgm:spPr/>
      <dgm:t>
        <a:bodyPr/>
        <a:lstStyle/>
        <a:p>
          <a:endParaRPr lang="tr-TR"/>
        </a:p>
      </dgm:t>
    </dgm:pt>
    <dgm:pt modelId="{89340D08-9383-49A6-8087-C20AED4DFBCC}" type="pres">
      <dgm:prSet presAssocID="{E2F98FC8-EAAB-49B0-B08F-22CD0B649D8D}" presName="circleB" presStyleLbl="node1" presStyleIdx="1" presStyleCnt="2"/>
      <dgm:spPr>
        <a:ln>
          <a:solidFill>
            <a:schemeClr val="accent1"/>
          </a:solidFill>
        </a:ln>
      </dgm:spPr>
    </dgm:pt>
    <dgm:pt modelId="{212C667B-8E33-41D4-8869-BECD58572213}" type="pres">
      <dgm:prSet presAssocID="{E2F98FC8-EAAB-49B0-B08F-22CD0B649D8D}" presName="spaceB" presStyleCnt="0"/>
      <dgm:spPr/>
    </dgm:pt>
  </dgm:ptLst>
  <dgm:cxnLst>
    <dgm:cxn modelId="{4D4EAEDF-94C6-4016-97B8-B778770D5436}" type="presOf" srcId="{E2F98FC8-EAAB-49B0-B08F-22CD0B649D8D}" destId="{A66F5BA1-2389-40A3-815F-AD6E72B8F0B0}" srcOrd="0" destOrd="0" presId="urn:microsoft.com/office/officeart/2005/8/layout/hProcess11"/>
    <dgm:cxn modelId="{F663BAEE-32E0-4705-AD74-D7124FE922F9}" type="presOf" srcId="{9F2A1AA3-8FE3-40FB-9C8B-025E2C65F8CD}" destId="{79BBCA19-135F-4646-A6EF-894F3AAF30F7}" srcOrd="0" destOrd="0" presId="urn:microsoft.com/office/officeart/2005/8/layout/hProcess11"/>
    <dgm:cxn modelId="{63739A9D-F8AD-48C1-863D-4D2A9D34C5FF}" srcId="{9F2A1AA3-8FE3-40FB-9C8B-025E2C65F8CD}" destId="{E2F98FC8-EAAB-49B0-B08F-22CD0B649D8D}" srcOrd="1" destOrd="0" parTransId="{4D7AD260-649F-4111-A661-8365C72E3100}" sibTransId="{AE285BC3-9BF3-42AC-B156-AE0A75CD69B5}"/>
    <dgm:cxn modelId="{C5E7D745-5C5C-4401-9A6B-F94545407166}" type="presOf" srcId="{B5FED2CA-46DD-4531-8486-517AC7C65E66}" destId="{101BA1FB-81A1-4397-ACF3-2D59CE7D629B}" srcOrd="0" destOrd="0" presId="urn:microsoft.com/office/officeart/2005/8/layout/hProcess11"/>
    <dgm:cxn modelId="{238AD9E6-1F7D-4FA1-868A-2ED209E5E579}" srcId="{9F2A1AA3-8FE3-40FB-9C8B-025E2C65F8CD}" destId="{B5FED2CA-46DD-4531-8486-517AC7C65E66}" srcOrd="0" destOrd="0" parTransId="{96422EA5-6CDA-4CED-86E9-B0807C8A6E40}" sibTransId="{DB7C71C6-C16D-40A4-846D-66FD4601FFE2}"/>
    <dgm:cxn modelId="{CDECC504-2815-478F-9EC9-1FE1327636FF}" type="presParOf" srcId="{79BBCA19-135F-4646-A6EF-894F3AAF30F7}" destId="{D6C9F136-A521-4BDF-A143-631B97D6DAA0}" srcOrd="0" destOrd="0" presId="urn:microsoft.com/office/officeart/2005/8/layout/hProcess11"/>
    <dgm:cxn modelId="{854CC28C-A841-4B8E-BC8E-0F478E9048D7}" type="presParOf" srcId="{79BBCA19-135F-4646-A6EF-894F3AAF30F7}" destId="{70A602A8-86DC-4B99-B0C2-BD6B7E85F25D}" srcOrd="1" destOrd="0" presId="urn:microsoft.com/office/officeart/2005/8/layout/hProcess11"/>
    <dgm:cxn modelId="{71AC0022-A414-4A66-8F0C-40C4245B2278}" type="presParOf" srcId="{70A602A8-86DC-4B99-B0C2-BD6B7E85F25D}" destId="{040B4BD3-2BB8-4CE9-AF7F-5300FBD964C3}" srcOrd="0" destOrd="0" presId="urn:microsoft.com/office/officeart/2005/8/layout/hProcess11"/>
    <dgm:cxn modelId="{91BC7039-1201-468A-9D0A-F75AE642F14B}" type="presParOf" srcId="{040B4BD3-2BB8-4CE9-AF7F-5300FBD964C3}" destId="{101BA1FB-81A1-4397-ACF3-2D59CE7D629B}" srcOrd="0" destOrd="0" presId="urn:microsoft.com/office/officeart/2005/8/layout/hProcess11"/>
    <dgm:cxn modelId="{EC354607-E33F-4D27-AE21-D269FFCA3461}" type="presParOf" srcId="{040B4BD3-2BB8-4CE9-AF7F-5300FBD964C3}" destId="{7931EC63-9B5B-4C9C-92E4-9AABECD2DEBD}" srcOrd="1" destOrd="0" presId="urn:microsoft.com/office/officeart/2005/8/layout/hProcess11"/>
    <dgm:cxn modelId="{62FCBC30-605C-452C-ABF0-8DFE9B00381A}" type="presParOf" srcId="{040B4BD3-2BB8-4CE9-AF7F-5300FBD964C3}" destId="{15A0636E-6B8C-4F56-A888-7A36FC76961B}" srcOrd="2" destOrd="0" presId="urn:microsoft.com/office/officeart/2005/8/layout/hProcess11"/>
    <dgm:cxn modelId="{AF43BDEF-C50D-4F1B-9308-94261E8EBE53}" type="presParOf" srcId="{70A602A8-86DC-4B99-B0C2-BD6B7E85F25D}" destId="{0FC64CEC-2681-4D1D-BC9E-E8D64055DB2D}" srcOrd="1" destOrd="0" presId="urn:microsoft.com/office/officeart/2005/8/layout/hProcess11"/>
    <dgm:cxn modelId="{8B17042B-DB36-4216-B3EB-7AEB43F7E73A}" type="presParOf" srcId="{70A602A8-86DC-4B99-B0C2-BD6B7E85F25D}" destId="{E2CF834B-5D03-4F4C-B604-A31106AACED6}" srcOrd="2" destOrd="0" presId="urn:microsoft.com/office/officeart/2005/8/layout/hProcess11"/>
    <dgm:cxn modelId="{7F2F1AF7-A708-47D2-91E2-CBBA70E8353D}" type="presParOf" srcId="{E2CF834B-5D03-4F4C-B604-A31106AACED6}" destId="{A66F5BA1-2389-40A3-815F-AD6E72B8F0B0}" srcOrd="0" destOrd="0" presId="urn:microsoft.com/office/officeart/2005/8/layout/hProcess11"/>
    <dgm:cxn modelId="{F717072A-2B25-43B7-BAF5-850204F580BA}" type="presParOf" srcId="{E2CF834B-5D03-4F4C-B604-A31106AACED6}" destId="{89340D08-9383-49A6-8087-C20AED4DFBCC}" srcOrd="1" destOrd="0" presId="urn:microsoft.com/office/officeart/2005/8/layout/hProcess11"/>
    <dgm:cxn modelId="{6338A0F3-B69C-4E70-9765-6B6A7B2C2071}" type="presParOf" srcId="{E2CF834B-5D03-4F4C-B604-A31106AACED6}" destId="{212C667B-8E33-41D4-8869-BECD58572213}"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FB428F-8683-4179-906C-745B147C5824}"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tr-TR"/>
        </a:p>
      </dgm:t>
    </dgm:pt>
    <dgm:pt modelId="{1B70AB30-DE9E-4569-B434-6B27A14F5B52}">
      <dgm:prSet/>
      <dgm:spPr/>
      <dgm:t>
        <a:bodyPr/>
        <a:lstStyle/>
        <a:p>
          <a:pPr rtl="0"/>
          <a:r>
            <a:rPr lang="tr-TR" b="1" dirty="0" smtClean="0"/>
            <a:t>AMAÇLAR</a:t>
          </a:r>
          <a:endParaRPr lang="tr-TR" dirty="0"/>
        </a:p>
      </dgm:t>
    </dgm:pt>
    <dgm:pt modelId="{4FC3DACE-E83A-49D1-9278-B71D34967609}" type="parTrans" cxnId="{37952C31-EE5F-4F1C-94B0-4D12720F63F8}">
      <dgm:prSet/>
      <dgm:spPr/>
      <dgm:t>
        <a:bodyPr/>
        <a:lstStyle/>
        <a:p>
          <a:endParaRPr lang="tr-TR"/>
        </a:p>
      </dgm:t>
    </dgm:pt>
    <dgm:pt modelId="{A918D8FF-87C8-4608-8CFA-B9B3404BDD35}" type="sibTrans" cxnId="{37952C31-EE5F-4F1C-94B0-4D12720F63F8}">
      <dgm:prSet/>
      <dgm:spPr/>
      <dgm:t>
        <a:bodyPr/>
        <a:lstStyle/>
        <a:p>
          <a:endParaRPr lang="tr-TR"/>
        </a:p>
      </dgm:t>
    </dgm:pt>
    <dgm:pt modelId="{ACB7B761-B3A1-4A2D-98EE-6C89721684F5}" type="pres">
      <dgm:prSet presAssocID="{6AFB428F-8683-4179-906C-745B147C5824}" presName="linear" presStyleCnt="0">
        <dgm:presLayoutVars>
          <dgm:animLvl val="lvl"/>
          <dgm:resizeHandles val="exact"/>
        </dgm:presLayoutVars>
      </dgm:prSet>
      <dgm:spPr/>
      <dgm:t>
        <a:bodyPr/>
        <a:lstStyle/>
        <a:p>
          <a:endParaRPr lang="tr-TR"/>
        </a:p>
      </dgm:t>
    </dgm:pt>
    <dgm:pt modelId="{1D951BBC-9830-45BC-A874-E18EE515ADDC}" type="pres">
      <dgm:prSet presAssocID="{1B70AB30-DE9E-4569-B434-6B27A14F5B52}" presName="parentText" presStyleLbl="node1" presStyleIdx="0" presStyleCnt="1">
        <dgm:presLayoutVars>
          <dgm:chMax val="0"/>
          <dgm:bulletEnabled val="1"/>
        </dgm:presLayoutVars>
      </dgm:prSet>
      <dgm:spPr/>
      <dgm:t>
        <a:bodyPr/>
        <a:lstStyle/>
        <a:p>
          <a:endParaRPr lang="tr-TR"/>
        </a:p>
      </dgm:t>
    </dgm:pt>
  </dgm:ptLst>
  <dgm:cxnLst>
    <dgm:cxn modelId="{5EBC3275-F18F-4272-81AE-24BFEC718E2B}" type="presOf" srcId="{1B70AB30-DE9E-4569-B434-6B27A14F5B52}" destId="{1D951BBC-9830-45BC-A874-E18EE515ADDC}" srcOrd="0" destOrd="0" presId="urn:microsoft.com/office/officeart/2005/8/layout/vList2"/>
    <dgm:cxn modelId="{37952C31-EE5F-4F1C-94B0-4D12720F63F8}" srcId="{6AFB428F-8683-4179-906C-745B147C5824}" destId="{1B70AB30-DE9E-4569-B434-6B27A14F5B52}" srcOrd="0" destOrd="0" parTransId="{4FC3DACE-E83A-49D1-9278-B71D34967609}" sibTransId="{A918D8FF-87C8-4608-8CFA-B9B3404BDD35}"/>
    <dgm:cxn modelId="{44BB2B0F-02DC-45D4-8982-99CB53ED417D}" type="presOf" srcId="{6AFB428F-8683-4179-906C-745B147C5824}" destId="{ACB7B761-B3A1-4A2D-98EE-6C89721684F5}" srcOrd="0" destOrd="0" presId="urn:microsoft.com/office/officeart/2005/8/layout/vList2"/>
    <dgm:cxn modelId="{524AE121-1E5D-455C-87A3-C02CFF6FCAB2}" type="presParOf" srcId="{ACB7B761-B3A1-4A2D-98EE-6C89721684F5}" destId="{1D951BBC-9830-45BC-A874-E18EE515ADD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085458-8525-4521-A9EE-8557A9574504}" type="doc">
      <dgm:prSet loTypeId="urn:microsoft.com/office/officeart/2005/8/layout/vList2" loCatId="list" qsTypeId="urn:microsoft.com/office/officeart/2005/8/quickstyle/3d2" qsCatId="3D" csTypeId="urn:microsoft.com/office/officeart/2005/8/colors/accent1_2" csCatId="accent1"/>
      <dgm:spPr/>
      <dgm:t>
        <a:bodyPr/>
        <a:lstStyle/>
        <a:p>
          <a:endParaRPr lang="tr-TR"/>
        </a:p>
      </dgm:t>
    </dgm:pt>
    <dgm:pt modelId="{C251F5E5-70A9-4969-997A-5768EE304E44}">
      <dgm:prSet/>
      <dgm:spPr/>
      <dgm:t>
        <a:bodyPr/>
        <a:lstStyle/>
        <a:p>
          <a:pPr rtl="0"/>
          <a:r>
            <a:rPr lang="tr-TR" b="1" smtClean="0"/>
            <a:t>Amaçlar Belirlenirken Dikkat Edilmesi Gereken Hususlar</a:t>
          </a:r>
          <a:endParaRPr lang="tr-TR"/>
        </a:p>
      </dgm:t>
    </dgm:pt>
    <dgm:pt modelId="{1CC84EAE-237B-43DC-AA38-A8D6FBB06D98}" type="parTrans" cxnId="{ECE04000-B030-4C77-AC42-095BDECC90E7}">
      <dgm:prSet/>
      <dgm:spPr/>
      <dgm:t>
        <a:bodyPr/>
        <a:lstStyle/>
        <a:p>
          <a:endParaRPr lang="tr-TR"/>
        </a:p>
      </dgm:t>
    </dgm:pt>
    <dgm:pt modelId="{E7110F6C-DC6B-4ACB-A72D-6334C9B97371}" type="sibTrans" cxnId="{ECE04000-B030-4C77-AC42-095BDECC90E7}">
      <dgm:prSet/>
      <dgm:spPr/>
      <dgm:t>
        <a:bodyPr/>
        <a:lstStyle/>
        <a:p>
          <a:endParaRPr lang="tr-TR"/>
        </a:p>
      </dgm:t>
    </dgm:pt>
    <dgm:pt modelId="{24E4304D-A328-4E4A-8D8B-8725FE2073E5}">
      <dgm:prSet/>
      <dgm:spPr/>
      <dgm:t>
        <a:bodyPr/>
        <a:lstStyle/>
        <a:p>
          <a:pPr rtl="0"/>
          <a:r>
            <a:rPr lang="tr-TR" dirty="0" smtClean="0">
              <a:solidFill>
                <a:schemeClr val="bg1"/>
              </a:solidFill>
            </a:rPr>
            <a:t>Durum analizinde ulaşılan tespitler ve ihtiyaçlarla uyumludur.</a:t>
          </a:r>
          <a:endParaRPr lang="tr-TR" dirty="0">
            <a:solidFill>
              <a:schemeClr val="bg1"/>
            </a:solidFill>
          </a:endParaRPr>
        </a:p>
      </dgm:t>
    </dgm:pt>
    <dgm:pt modelId="{10613EE0-FAE7-4948-8D5B-35BDEE5D0566}" type="parTrans" cxnId="{D7ABE693-B351-40AC-A1E1-23E942E94588}">
      <dgm:prSet/>
      <dgm:spPr/>
      <dgm:t>
        <a:bodyPr/>
        <a:lstStyle/>
        <a:p>
          <a:endParaRPr lang="tr-TR"/>
        </a:p>
      </dgm:t>
    </dgm:pt>
    <dgm:pt modelId="{BEFDFBCF-FD73-4130-8589-73E2F257A23B}" type="sibTrans" cxnId="{D7ABE693-B351-40AC-A1E1-23E942E94588}">
      <dgm:prSet/>
      <dgm:spPr/>
      <dgm:t>
        <a:bodyPr/>
        <a:lstStyle/>
        <a:p>
          <a:endParaRPr lang="tr-TR"/>
        </a:p>
      </dgm:t>
    </dgm:pt>
    <dgm:pt modelId="{F632000A-8AD3-4588-B7B5-D74650B7C4E3}">
      <dgm:prSet/>
      <dgm:spPr/>
      <dgm:t>
        <a:bodyPr/>
        <a:lstStyle/>
        <a:p>
          <a:pPr rtl="0"/>
          <a:r>
            <a:rPr lang="tr-TR" dirty="0" smtClean="0">
              <a:solidFill>
                <a:schemeClr val="bg1"/>
              </a:solidFill>
            </a:rPr>
            <a:t>Vizyona ulaşmaya yönelik üniversitenin kurumsal dönüşümünü destekleyecek niteliktedir.</a:t>
          </a:r>
          <a:endParaRPr lang="tr-TR" dirty="0">
            <a:solidFill>
              <a:schemeClr val="bg1"/>
            </a:solidFill>
          </a:endParaRPr>
        </a:p>
      </dgm:t>
    </dgm:pt>
    <dgm:pt modelId="{B65F9FEC-3850-485E-AC55-28F7F951722E}" type="parTrans" cxnId="{6EF8FD5A-17CD-4D90-9090-B9AD82182ABA}">
      <dgm:prSet/>
      <dgm:spPr/>
      <dgm:t>
        <a:bodyPr/>
        <a:lstStyle/>
        <a:p>
          <a:endParaRPr lang="tr-TR"/>
        </a:p>
      </dgm:t>
    </dgm:pt>
    <dgm:pt modelId="{CD1AF5DD-51CA-4CD8-8998-B936DEEC3AED}" type="sibTrans" cxnId="{6EF8FD5A-17CD-4D90-9090-B9AD82182ABA}">
      <dgm:prSet/>
      <dgm:spPr/>
      <dgm:t>
        <a:bodyPr/>
        <a:lstStyle/>
        <a:p>
          <a:endParaRPr lang="tr-TR"/>
        </a:p>
      </dgm:t>
    </dgm:pt>
    <dgm:pt modelId="{291947B0-1139-4FB1-B97A-0AE2FBF877CB}">
      <dgm:prSet/>
      <dgm:spPr/>
      <dgm:t>
        <a:bodyPr/>
        <a:lstStyle/>
        <a:p>
          <a:pPr rtl="0"/>
          <a:r>
            <a:rPr lang="tr-TR" dirty="0" smtClean="0">
              <a:solidFill>
                <a:schemeClr val="bg1"/>
              </a:solidFill>
            </a:rPr>
            <a:t>Misyonun gerçekleştirilmesine katkıda bulunur.</a:t>
          </a:r>
          <a:endParaRPr lang="tr-TR" dirty="0">
            <a:solidFill>
              <a:schemeClr val="bg1"/>
            </a:solidFill>
          </a:endParaRPr>
        </a:p>
      </dgm:t>
    </dgm:pt>
    <dgm:pt modelId="{C2206C77-1AD0-4F67-9335-00D88C1E912E}" type="parTrans" cxnId="{7CAEEF1D-314E-4D59-A3EA-3296308536B7}">
      <dgm:prSet/>
      <dgm:spPr/>
      <dgm:t>
        <a:bodyPr/>
        <a:lstStyle/>
        <a:p>
          <a:endParaRPr lang="tr-TR"/>
        </a:p>
      </dgm:t>
    </dgm:pt>
    <dgm:pt modelId="{C36E88E7-4B9A-4E0F-8619-C6024F9A8C03}" type="sibTrans" cxnId="{7CAEEF1D-314E-4D59-A3EA-3296308536B7}">
      <dgm:prSet/>
      <dgm:spPr/>
      <dgm:t>
        <a:bodyPr/>
        <a:lstStyle/>
        <a:p>
          <a:endParaRPr lang="tr-TR"/>
        </a:p>
      </dgm:t>
    </dgm:pt>
    <dgm:pt modelId="{5B239677-4EFF-422A-8D31-D0F3CFE70ACC}">
      <dgm:prSet/>
      <dgm:spPr/>
      <dgm:t>
        <a:bodyPr/>
        <a:lstStyle/>
        <a:p>
          <a:pPr rtl="0"/>
          <a:r>
            <a:rPr lang="tr-TR" dirty="0" smtClean="0">
              <a:solidFill>
                <a:schemeClr val="bg1"/>
              </a:solidFill>
            </a:rPr>
            <a:t>Vizyon ve temel değerlerle uyumludur.</a:t>
          </a:r>
          <a:endParaRPr lang="tr-TR" dirty="0">
            <a:solidFill>
              <a:schemeClr val="bg1"/>
            </a:solidFill>
          </a:endParaRPr>
        </a:p>
      </dgm:t>
    </dgm:pt>
    <dgm:pt modelId="{7B4056F0-D832-4949-9BA5-E956739F6F70}" type="parTrans" cxnId="{6D7A65E5-E784-41C5-AAF3-3F4B819E20A7}">
      <dgm:prSet/>
      <dgm:spPr/>
      <dgm:t>
        <a:bodyPr/>
        <a:lstStyle/>
        <a:p>
          <a:endParaRPr lang="tr-TR"/>
        </a:p>
      </dgm:t>
    </dgm:pt>
    <dgm:pt modelId="{E96BE20D-37F2-42FB-8DA7-8C0B022C1B72}" type="sibTrans" cxnId="{6D7A65E5-E784-41C5-AAF3-3F4B819E20A7}">
      <dgm:prSet/>
      <dgm:spPr/>
      <dgm:t>
        <a:bodyPr/>
        <a:lstStyle/>
        <a:p>
          <a:endParaRPr lang="tr-TR"/>
        </a:p>
      </dgm:t>
    </dgm:pt>
    <dgm:pt modelId="{4C57DA43-36D5-4255-9288-6783AF92523F}">
      <dgm:prSet/>
      <dgm:spPr/>
      <dgm:t>
        <a:bodyPr/>
        <a:lstStyle/>
        <a:p>
          <a:pPr rtl="0"/>
          <a:r>
            <a:rPr lang="tr-TR" dirty="0" smtClean="0">
              <a:solidFill>
                <a:schemeClr val="bg1"/>
              </a:solidFill>
            </a:rPr>
            <a:t>Üniversitenin sorumlu olduğu alt program hedefleriyle ilişkilendirilir.</a:t>
          </a:r>
          <a:endParaRPr lang="tr-TR" dirty="0">
            <a:solidFill>
              <a:schemeClr val="bg1"/>
            </a:solidFill>
          </a:endParaRPr>
        </a:p>
      </dgm:t>
    </dgm:pt>
    <dgm:pt modelId="{A80F89A5-489A-4A53-AEAE-ABA7DFF0709B}" type="parTrans" cxnId="{20D73549-CD54-4CAE-BAAA-82DC2697CEB1}">
      <dgm:prSet/>
      <dgm:spPr/>
      <dgm:t>
        <a:bodyPr/>
        <a:lstStyle/>
        <a:p>
          <a:endParaRPr lang="tr-TR"/>
        </a:p>
      </dgm:t>
    </dgm:pt>
    <dgm:pt modelId="{7ADF3817-CBF6-49C3-B754-6E147E79A034}" type="sibTrans" cxnId="{20D73549-CD54-4CAE-BAAA-82DC2697CEB1}">
      <dgm:prSet/>
      <dgm:spPr/>
      <dgm:t>
        <a:bodyPr/>
        <a:lstStyle/>
        <a:p>
          <a:endParaRPr lang="tr-TR"/>
        </a:p>
      </dgm:t>
    </dgm:pt>
    <dgm:pt modelId="{B606BA8E-B54A-4DAA-9D6C-281E3359ABFC}">
      <dgm:prSet/>
      <dgm:spPr/>
      <dgm:t>
        <a:bodyPr/>
        <a:lstStyle/>
        <a:p>
          <a:pPr rtl="0"/>
          <a:r>
            <a:rPr lang="tr-TR" dirty="0" smtClean="0">
              <a:solidFill>
                <a:schemeClr val="bg1"/>
              </a:solidFill>
            </a:rPr>
            <a:t>Üniversitenin farklılaşma tercihleriyle uyumlu ve onları destekleyici/tamamlayıcı niteliktedir.</a:t>
          </a:r>
          <a:endParaRPr lang="tr-TR" dirty="0">
            <a:solidFill>
              <a:schemeClr val="bg1"/>
            </a:solidFill>
          </a:endParaRPr>
        </a:p>
      </dgm:t>
    </dgm:pt>
    <dgm:pt modelId="{E66A698F-C4E7-4AF1-A71B-7E714E48731C}" type="parTrans" cxnId="{9644C9D4-E3B6-43EE-B869-7410066443C7}">
      <dgm:prSet/>
      <dgm:spPr/>
      <dgm:t>
        <a:bodyPr/>
        <a:lstStyle/>
        <a:p>
          <a:endParaRPr lang="tr-TR"/>
        </a:p>
      </dgm:t>
    </dgm:pt>
    <dgm:pt modelId="{485EDD23-0DBF-4E14-A268-1E9D717E1F43}" type="sibTrans" cxnId="{9644C9D4-E3B6-43EE-B869-7410066443C7}">
      <dgm:prSet/>
      <dgm:spPr/>
      <dgm:t>
        <a:bodyPr/>
        <a:lstStyle/>
        <a:p>
          <a:endParaRPr lang="tr-TR"/>
        </a:p>
      </dgm:t>
    </dgm:pt>
    <dgm:pt modelId="{81B72E2C-B7FA-425A-9AE0-D48C0C8EB844}">
      <dgm:prSet/>
      <dgm:spPr/>
      <dgm:t>
        <a:bodyPr/>
        <a:lstStyle/>
        <a:p>
          <a:pPr rtl="0"/>
          <a:r>
            <a:rPr lang="tr-TR" dirty="0" smtClean="0">
              <a:solidFill>
                <a:schemeClr val="bg1"/>
              </a:solidFill>
            </a:rPr>
            <a:t>İddialı ama gerçekçi ve ulaşılabilirdir.</a:t>
          </a:r>
          <a:endParaRPr lang="tr-TR" dirty="0">
            <a:solidFill>
              <a:schemeClr val="bg1"/>
            </a:solidFill>
          </a:endParaRPr>
        </a:p>
      </dgm:t>
    </dgm:pt>
    <dgm:pt modelId="{C3B67950-1990-4D3F-A295-AB15ACF0C6FC}" type="parTrans" cxnId="{E085A571-301F-4599-87EA-59540E837136}">
      <dgm:prSet/>
      <dgm:spPr/>
      <dgm:t>
        <a:bodyPr/>
        <a:lstStyle/>
        <a:p>
          <a:endParaRPr lang="tr-TR"/>
        </a:p>
      </dgm:t>
    </dgm:pt>
    <dgm:pt modelId="{7AA1701D-AB33-4509-A6A5-59F47B89BF7F}" type="sibTrans" cxnId="{E085A571-301F-4599-87EA-59540E837136}">
      <dgm:prSet/>
      <dgm:spPr/>
      <dgm:t>
        <a:bodyPr/>
        <a:lstStyle/>
        <a:p>
          <a:endParaRPr lang="tr-TR"/>
        </a:p>
      </dgm:t>
    </dgm:pt>
    <dgm:pt modelId="{6C5A7B48-088B-4346-BA34-ED6FC32C0E11}">
      <dgm:prSet/>
      <dgm:spPr/>
      <dgm:t>
        <a:bodyPr/>
        <a:lstStyle/>
        <a:p>
          <a:pPr rtl="0"/>
          <a:r>
            <a:rPr lang="tr-TR" dirty="0" smtClean="0">
              <a:solidFill>
                <a:schemeClr val="bg1"/>
              </a:solidFill>
            </a:rPr>
            <a:t>Ulaşılmak istenen nihai sonucu açık bir şekilde ifade eder, ancak buna nasıl ulaşılacağını ayrıntılı olarak açıklamaz.</a:t>
          </a:r>
          <a:endParaRPr lang="tr-TR" dirty="0">
            <a:solidFill>
              <a:schemeClr val="bg1"/>
            </a:solidFill>
          </a:endParaRPr>
        </a:p>
      </dgm:t>
    </dgm:pt>
    <dgm:pt modelId="{2B42E2AA-4089-4BE0-B755-E0DA0A873B06}" type="parTrans" cxnId="{37BAFE3F-044B-4BA1-BBDC-3693F5ECD805}">
      <dgm:prSet/>
      <dgm:spPr/>
      <dgm:t>
        <a:bodyPr/>
        <a:lstStyle/>
        <a:p>
          <a:endParaRPr lang="tr-TR"/>
        </a:p>
      </dgm:t>
    </dgm:pt>
    <dgm:pt modelId="{E937B18C-A776-47A7-89D0-7D8AB5377585}" type="sibTrans" cxnId="{37BAFE3F-044B-4BA1-BBDC-3693F5ECD805}">
      <dgm:prSet/>
      <dgm:spPr/>
      <dgm:t>
        <a:bodyPr/>
        <a:lstStyle/>
        <a:p>
          <a:endParaRPr lang="tr-TR"/>
        </a:p>
      </dgm:t>
    </dgm:pt>
    <dgm:pt modelId="{2627776A-E109-4DE5-A02D-7B038D7AF6F7}">
      <dgm:prSet/>
      <dgm:spPr/>
      <dgm:t>
        <a:bodyPr/>
        <a:lstStyle/>
        <a:p>
          <a:pPr rtl="0"/>
          <a:r>
            <a:rPr lang="tr-TR" dirty="0" smtClean="0">
              <a:solidFill>
                <a:schemeClr val="bg1"/>
              </a:solidFill>
            </a:rPr>
            <a:t>Orta ve uzun vadeli bir zaman dilimini kapsar.</a:t>
          </a:r>
          <a:endParaRPr lang="tr-TR" dirty="0">
            <a:solidFill>
              <a:schemeClr val="bg1"/>
            </a:solidFill>
          </a:endParaRPr>
        </a:p>
      </dgm:t>
    </dgm:pt>
    <dgm:pt modelId="{4873F996-B960-48B3-BD80-4143A007177F}" type="parTrans" cxnId="{97A407E4-A899-49FC-885C-1901159F0FBE}">
      <dgm:prSet/>
      <dgm:spPr/>
      <dgm:t>
        <a:bodyPr/>
        <a:lstStyle/>
        <a:p>
          <a:endParaRPr lang="tr-TR"/>
        </a:p>
      </dgm:t>
    </dgm:pt>
    <dgm:pt modelId="{C1FF8BA5-AB8F-4997-9F0F-EDE3C1EFF435}" type="sibTrans" cxnId="{97A407E4-A899-49FC-885C-1901159F0FBE}">
      <dgm:prSet/>
      <dgm:spPr/>
      <dgm:t>
        <a:bodyPr/>
        <a:lstStyle/>
        <a:p>
          <a:endParaRPr lang="tr-TR"/>
        </a:p>
      </dgm:t>
    </dgm:pt>
    <dgm:pt modelId="{1B170295-485F-4EC6-B5B3-FBF545EDFB91}">
      <dgm:prSet/>
      <dgm:spPr/>
      <dgm:t>
        <a:bodyPr/>
        <a:lstStyle/>
        <a:p>
          <a:pPr rtl="0"/>
          <a:r>
            <a:rPr lang="tr-TR" dirty="0" smtClean="0">
              <a:solidFill>
                <a:schemeClr val="bg1"/>
              </a:solidFill>
            </a:rPr>
            <a:t>Hedefler için çerçeve çizer.</a:t>
          </a:r>
          <a:endParaRPr lang="tr-TR" dirty="0">
            <a:solidFill>
              <a:schemeClr val="bg1"/>
            </a:solidFill>
          </a:endParaRPr>
        </a:p>
      </dgm:t>
    </dgm:pt>
    <dgm:pt modelId="{65B75A5F-543B-4678-A2A5-7F4938C76847}" type="parTrans" cxnId="{6A713CD1-B1A1-4070-9AAE-C7A224AA9FDF}">
      <dgm:prSet/>
      <dgm:spPr/>
      <dgm:t>
        <a:bodyPr/>
        <a:lstStyle/>
        <a:p>
          <a:endParaRPr lang="tr-TR"/>
        </a:p>
      </dgm:t>
    </dgm:pt>
    <dgm:pt modelId="{7BD8A04D-BF95-4BE3-83B4-474A4E75834F}" type="sibTrans" cxnId="{6A713CD1-B1A1-4070-9AAE-C7A224AA9FDF}">
      <dgm:prSet/>
      <dgm:spPr/>
      <dgm:t>
        <a:bodyPr/>
        <a:lstStyle/>
        <a:p>
          <a:endParaRPr lang="tr-TR"/>
        </a:p>
      </dgm:t>
    </dgm:pt>
    <dgm:pt modelId="{F16F6CD3-7114-4053-8452-4D98D4625FEB}" type="pres">
      <dgm:prSet presAssocID="{D2085458-8525-4521-A9EE-8557A9574504}" presName="linear" presStyleCnt="0">
        <dgm:presLayoutVars>
          <dgm:animLvl val="lvl"/>
          <dgm:resizeHandles val="exact"/>
        </dgm:presLayoutVars>
      </dgm:prSet>
      <dgm:spPr/>
      <dgm:t>
        <a:bodyPr/>
        <a:lstStyle/>
        <a:p>
          <a:endParaRPr lang="tr-TR"/>
        </a:p>
      </dgm:t>
    </dgm:pt>
    <dgm:pt modelId="{8DB3053B-A9E4-402B-BE1D-DB0C44FF61EC}" type="pres">
      <dgm:prSet presAssocID="{C251F5E5-70A9-4969-997A-5768EE304E44}" presName="parentText" presStyleLbl="node1" presStyleIdx="0" presStyleCnt="1">
        <dgm:presLayoutVars>
          <dgm:chMax val="0"/>
          <dgm:bulletEnabled val="1"/>
        </dgm:presLayoutVars>
      </dgm:prSet>
      <dgm:spPr/>
      <dgm:t>
        <a:bodyPr/>
        <a:lstStyle/>
        <a:p>
          <a:endParaRPr lang="tr-TR"/>
        </a:p>
      </dgm:t>
    </dgm:pt>
    <dgm:pt modelId="{0CF3BC6C-065D-47D4-ACB7-C51315B768B8}" type="pres">
      <dgm:prSet presAssocID="{C251F5E5-70A9-4969-997A-5768EE304E44}" presName="childText" presStyleLbl="revTx" presStyleIdx="0" presStyleCnt="1" custLinFactNeighborX="-223" custLinFactNeighborY="17882">
        <dgm:presLayoutVars>
          <dgm:bulletEnabled val="1"/>
        </dgm:presLayoutVars>
      </dgm:prSet>
      <dgm:spPr/>
      <dgm:t>
        <a:bodyPr/>
        <a:lstStyle/>
        <a:p>
          <a:endParaRPr lang="tr-TR"/>
        </a:p>
      </dgm:t>
    </dgm:pt>
  </dgm:ptLst>
  <dgm:cxnLst>
    <dgm:cxn modelId="{9644C9D4-E3B6-43EE-B869-7410066443C7}" srcId="{C251F5E5-70A9-4969-997A-5768EE304E44}" destId="{B606BA8E-B54A-4DAA-9D6C-281E3359ABFC}" srcOrd="5" destOrd="0" parTransId="{E66A698F-C4E7-4AF1-A71B-7E714E48731C}" sibTransId="{485EDD23-0DBF-4E14-A268-1E9D717E1F43}"/>
    <dgm:cxn modelId="{F09984C8-DDC2-4FDE-A609-4CF9B914C26F}" type="presOf" srcId="{24E4304D-A328-4E4A-8D8B-8725FE2073E5}" destId="{0CF3BC6C-065D-47D4-ACB7-C51315B768B8}" srcOrd="0" destOrd="0" presId="urn:microsoft.com/office/officeart/2005/8/layout/vList2"/>
    <dgm:cxn modelId="{E819534D-4717-41AB-BB75-A751F60EE489}" type="presOf" srcId="{D2085458-8525-4521-A9EE-8557A9574504}" destId="{F16F6CD3-7114-4053-8452-4D98D4625FEB}" srcOrd="0" destOrd="0" presId="urn:microsoft.com/office/officeart/2005/8/layout/vList2"/>
    <dgm:cxn modelId="{97A407E4-A899-49FC-885C-1901159F0FBE}" srcId="{C251F5E5-70A9-4969-997A-5768EE304E44}" destId="{2627776A-E109-4DE5-A02D-7B038D7AF6F7}" srcOrd="8" destOrd="0" parTransId="{4873F996-B960-48B3-BD80-4143A007177F}" sibTransId="{C1FF8BA5-AB8F-4997-9F0F-EDE3C1EFF435}"/>
    <dgm:cxn modelId="{3E2D65B4-C0F7-47F5-92EC-4513367AB426}" type="presOf" srcId="{2627776A-E109-4DE5-A02D-7B038D7AF6F7}" destId="{0CF3BC6C-065D-47D4-ACB7-C51315B768B8}" srcOrd="0" destOrd="8" presId="urn:microsoft.com/office/officeart/2005/8/layout/vList2"/>
    <dgm:cxn modelId="{E683CCB8-ED7E-476C-B4E7-C2C4400C7917}" type="presOf" srcId="{F632000A-8AD3-4588-B7B5-D74650B7C4E3}" destId="{0CF3BC6C-065D-47D4-ACB7-C51315B768B8}" srcOrd="0" destOrd="1" presId="urn:microsoft.com/office/officeart/2005/8/layout/vList2"/>
    <dgm:cxn modelId="{23870818-DAFF-429A-8041-9A1AB0AF9C37}" type="presOf" srcId="{6C5A7B48-088B-4346-BA34-ED6FC32C0E11}" destId="{0CF3BC6C-065D-47D4-ACB7-C51315B768B8}" srcOrd="0" destOrd="7" presId="urn:microsoft.com/office/officeart/2005/8/layout/vList2"/>
    <dgm:cxn modelId="{20D73549-CD54-4CAE-BAAA-82DC2697CEB1}" srcId="{C251F5E5-70A9-4969-997A-5768EE304E44}" destId="{4C57DA43-36D5-4255-9288-6783AF92523F}" srcOrd="4" destOrd="0" parTransId="{A80F89A5-489A-4A53-AEAE-ABA7DFF0709B}" sibTransId="{7ADF3817-CBF6-49C3-B754-6E147E79A034}"/>
    <dgm:cxn modelId="{C8779919-88CC-4EF4-A9D6-B4E91DB51283}" type="presOf" srcId="{291947B0-1139-4FB1-B97A-0AE2FBF877CB}" destId="{0CF3BC6C-065D-47D4-ACB7-C51315B768B8}" srcOrd="0" destOrd="2" presId="urn:microsoft.com/office/officeart/2005/8/layout/vList2"/>
    <dgm:cxn modelId="{E443CADC-0CBA-4E9B-9984-1A0187C2582F}" type="presOf" srcId="{1B170295-485F-4EC6-B5B3-FBF545EDFB91}" destId="{0CF3BC6C-065D-47D4-ACB7-C51315B768B8}" srcOrd="0" destOrd="9" presId="urn:microsoft.com/office/officeart/2005/8/layout/vList2"/>
    <dgm:cxn modelId="{D7ABE693-B351-40AC-A1E1-23E942E94588}" srcId="{C251F5E5-70A9-4969-997A-5768EE304E44}" destId="{24E4304D-A328-4E4A-8D8B-8725FE2073E5}" srcOrd="0" destOrd="0" parTransId="{10613EE0-FAE7-4948-8D5B-35BDEE5D0566}" sibTransId="{BEFDFBCF-FD73-4130-8589-73E2F257A23B}"/>
    <dgm:cxn modelId="{C9A16A56-1330-4E80-9697-4E8767EEDED6}" type="presOf" srcId="{4C57DA43-36D5-4255-9288-6783AF92523F}" destId="{0CF3BC6C-065D-47D4-ACB7-C51315B768B8}" srcOrd="0" destOrd="4" presId="urn:microsoft.com/office/officeart/2005/8/layout/vList2"/>
    <dgm:cxn modelId="{E085A571-301F-4599-87EA-59540E837136}" srcId="{C251F5E5-70A9-4969-997A-5768EE304E44}" destId="{81B72E2C-B7FA-425A-9AE0-D48C0C8EB844}" srcOrd="6" destOrd="0" parTransId="{C3B67950-1990-4D3F-A295-AB15ACF0C6FC}" sibTransId="{7AA1701D-AB33-4509-A6A5-59F47B89BF7F}"/>
    <dgm:cxn modelId="{7CAEEF1D-314E-4D59-A3EA-3296308536B7}" srcId="{C251F5E5-70A9-4969-997A-5768EE304E44}" destId="{291947B0-1139-4FB1-B97A-0AE2FBF877CB}" srcOrd="2" destOrd="0" parTransId="{C2206C77-1AD0-4F67-9335-00D88C1E912E}" sibTransId="{C36E88E7-4B9A-4E0F-8619-C6024F9A8C03}"/>
    <dgm:cxn modelId="{6D7A65E5-E784-41C5-AAF3-3F4B819E20A7}" srcId="{C251F5E5-70A9-4969-997A-5768EE304E44}" destId="{5B239677-4EFF-422A-8D31-D0F3CFE70ACC}" srcOrd="3" destOrd="0" parTransId="{7B4056F0-D832-4949-9BA5-E956739F6F70}" sibTransId="{E96BE20D-37F2-42FB-8DA7-8C0B022C1B72}"/>
    <dgm:cxn modelId="{37BAFE3F-044B-4BA1-BBDC-3693F5ECD805}" srcId="{C251F5E5-70A9-4969-997A-5768EE304E44}" destId="{6C5A7B48-088B-4346-BA34-ED6FC32C0E11}" srcOrd="7" destOrd="0" parTransId="{2B42E2AA-4089-4BE0-B755-E0DA0A873B06}" sibTransId="{E937B18C-A776-47A7-89D0-7D8AB5377585}"/>
    <dgm:cxn modelId="{362C847C-91E4-43D4-8357-392CA5A67C6B}" type="presOf" srcId="{C251F5E5-70A9-4969-997A-5768EE304E44}" destId="{8DB3053B-A9E4-402B-BE1D-DB0C44FF61EC}" srcOrd="0" destOrd="0" presId="urn:microsoft.com/office/officeart/2005/8/layout/vList2"/>
    <dgm:cxn modelId="{E5CA696C-DCD1-4856-BB92-339CC994C276}" type="presOf" srcId="{5B239677-4EFF-422A-8D31-D0F3CFE70ACC}" destId="{0CF3BC6C-065D-47D4-ACB7-C51315B768B8}" srcOrd="0" destOrd="3" presId="urn:microsoft.com/office/officeart/2005/8/layout/vList2"/>
    <dgm:cxn modelId="{6A713CD1-B1A1-4070-9AAE-C7A224AA9FDF}" srcId="{C251F5E5-70A9-4969-997A-5768EE304E44}" destId="{1B170295-485F-4EC6-B5B3-FBF545EDFB91}" srcOrd="9" destOrd="0" parTransId="{65B75A5F-543B-4678-A2A5-7F4938C76847}" sibTransId="{7BD8A04D-BF95-4BE3-83B4-474A4E75834F}"/>
    <dgm:cxn modelId="{6EF8FD5A-17CD-4D90-9090-B9AD82182ABA}" srcId="{C251F5E5-70A9-4969-997A-5768EE304E44}" destId="{F632000A-8AD3-4588-B7B5-D74650B7C4E3}" srcOrd="1" destOrd="0" parTransId="{B65F9FEC-3850-485E-AC55-28F7F951722E}" sibTransId="{CD1AF5DD-51CA-4CD8-8998-B936DEEC3AED}"/>
    <dgm:cxn modelId="{94DA57B7-8BD6-4736-AF5A-9810A49DEA3B}" type="presOf" srcId="{81B72E2C-B7FA-425A-9AE0-D48C0C8EB844}" destId="{0CF3BC6C-065D-47D4-ACB7-C51315B768B8}" srcOrd="0" destOrd="6" presId="urn:microsoft.com/office/officeart/2005/8/layout/vList2"/>
    <dgm:cxn modelId="{EC3F4A94-1636-46E9-85A7-0A5D0ADC6C07}" type="presOf" srcId="{B606BA8E-B54A-4DAA-9D6C-281E3359ABFC}" destId="{0CF3BC6C-065D-47D4-ACB7-C51315B768B8}" srcOrd="0" destOrd="5" presId="urn:microsoft.com/office/officeart/2005/8/layout/vList2"/>
    <dgm:cxn modelId="{ECE04000-B030-4C77-AC42-095BDECC90E7}" srcId="{D2085458-8525-4521-A9EE-8557A9574504}" destId="{C251F5E5-70A9-4969-997A-5768EE304E44}" srcOrd="0" destOrd="0" parTransId="{1CC84EAE-237B-43DC-AA38-A8D6FBB06D98}" sibTransId="{E7110F6C-DC6B-4ACB-A72D-6334C9B97371}"/>
    <dgm:cxn modelId="{D39CE3EB-4C8F-443F-8E0D-D765947B4D28}" type="presParOf" srcId="{F16F6CD3-7114-4053-8452-4D98D4625FEB}" destId="{8DB3053B-A9E4-402B-BE1D-DB0C44FF61EC}" srcOrd="0" destOrd="0" presId="urn:microsoft.com/office/officeart/2005/8/layout/vList2"/>
    <dgm:cxn modelId="{28D9FEE3-4FC8-4752-9F53-CC4F439E307D}" type="presParOf" srcId="{F16F6CD3-7114-4053-8452-4D98D4625FEB}" destId="{0CF3BC6C-065D-47D4-ACB7-C51315B768B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27D3A5-1C2B-4801-9A43-C6A03C89C390}" type="doc">
      <dgm:prSet loTypeId="urn:microsoft.com/office/officeart/2009/3/layout/PieProcess" loCatId="list" qsTypeId="urn:microsoft.com/office/officeart/2005/8/quickstyle/simple1" qsCatId="simple" csTypeId="urn:microsoft.com/office/officeart/2005/8/colors/accent1_2" csCatId="accent1" phldr="1"/>
      <dgm:spPr/>
      <dgm:t>
        <a:bodyPr/>
        <a:lstStyle/>
        <a:p>
          <a:endParaRPr lang="tr-TR"/>
        </a:p>
      </dgm:t>
    </dgm:pt>
    <dgm:pt modelId="{3E85468F-7DFC-42A8-B0BD-37845F89CC8A}">
      <dgm:prSet/>
      <dgm:spPr/>
      <dgm:t>
        <a:bodyPr/>
        <a:lstStyle/>
        <a:p>
          <a:pPr rtl="0"/>
          <a:r>
            <a:rPr lang="tr-TR" b="1" dirty="0" smtClean="0">
              <a:solidFill>
                <a:srgbClr val="C00000"/>
              </a:solidFill>
            </a:rPr>
            <a:t>ÖNEMLİ NOT </a:t>
          </a:r>
          <a:endParaRPr lang="tr-TR" b="1" dirty="0">
            <a:solidFill>
              <a:srgbClr val="C00000"/>
            </a:solidFill>
          </a:endParaRPr>
        </a:p>
      </dgm:t>
    </dgm:pt>
    <dgm:pt modelId="{39132145-93FC-4DF6-BB2C-4550E903C089}" type="parTrans" cxnId="{B48C9588-A050-4028-8FE3-F1312FD69C62}">
      <dgm:prSet/>
      <dgm:spPr/>
      <dgm:t>
        <a:bodyPr/>
        <a:lstStyle/>
        <a:p>
          <a:endParaRPr lang="tr-TR"/>
        </a:p>
      </dgm:t>
    </dgm:pt>
    <dgm:pt modelId="{7C913F2A-EBB4-42B6-BAAF-064E2EEE4F59}" type="sibTrans" cxnId="{B48C9588-A050-4028-8FE3-F1312FD69C62}">
      <dgm:prSet/>
      <dgm:spPr/>
      <dgm:t>
        <a:bodyPr/>
        <a:lstStyle/>
        <a:p>
          <a:endParaRPr lang="tr-TR"/>
        </a:p>
      </dgm:t>
    </dgm:pt>
    <dgm:pt modelId="{33805BFD-18DE-447C-9402-AB12755B0174}">
      <dgm:prSet/>
      <dgm:spPr/>
      <dgm:t>
        <a:bodyPr/>
        <a:lstStyle/>
        <a:p>
          <a:pPr algn="l" rtl="0"/>
          <a:r>
            <a:rPr lang="tr-TR" dirty="0" smtClean="0">
              <a:solidFill>
                <a:schemeClr val="bg1"/>
              </a:solidFill>
            </a:rPr>
            <a:t>Amaçların sayısının eğitim, araştırma, girişimcilik ve toplumsal katkıdan oluşan temel faaliyet alanlarını kapsayacak şekilde </a:t>
          </a:r>
          <a:r>
            <a:rPr lang="tr-TR" b="1" dirty="0" smtClean="0">
              <a:solidFill>
                <a:schemeClr val="bg1"/>
              </a:solidFill>
            </a:rPr>
            <a:t>en az iki, en fazla beş olması ve bu amaçlardan bir tanesinin de kurumsal kapasitenin geliştirilmesine yönelik oluşturulması gerekir.</a:t>
          </a:r>
          <a:endParaRPr lang="tr-TR" dirty="0">
            <a:solidFill>
              <a:schemeClr val="bg1"/>
            </a:solidFill>
          </a:endParaRPr>
        </a:p>
      </dgm:t>
    </dgm:pt>
    <dgm:pt modelId="{5DD225A4-85EF-432D-AC57-CE8C529EBAD7}" type="parTrans" cxnId="{465463D1-11E9-47C2-BF6D-2CAB98DEA0B3}">
      <dgm:prSet/>
      <dgm:spPr/>
      <dgm:t>
        <a:bodyPr/>
        <a:lstStyle/>
        <a:p>
          <a:endParaRPr lang="tr-TR"/>
        </a:p>
      </dgm:t>
    </dgm:pt>
    <dgm:pt modelId="{D6D1E668-694F-47BC-8FBD-36601CF310B0}" type="sibTrans" cxnId="{465463D1-11E9-47C2-BF6D-2CAB98DEA0B3}">
      <dgm:prSet/>
      <dgm:spPr/>
      <dgm:t>
        <a:bodyPr/>
        <a:lstStyle/>
        <a:p>
          <a:endParaRPr lang="tr-TR"/>
        </a:p>
      </dgm:t>
    </dgm:pt>
    <dgm:pt modelId="{4E40BA84-96B3-4F78-B8C0-71E2FAB90F2B}" type="pres">
      <dgm:prSet presAssocID="{2627D3A5-1C2B-4801-9A43-C6A03C89C390}" presName="Name0" presStyleCnt="0">
        <dgm:presLayoutVars>
          <dgm:chMax val="7"/>
          <dgm:chPref val="7"/>
          <dgm:dir/>
          <dgm:animOne val="branch"/>
          <dgm:animLvl val="lvl"/>
        </dgm:presLayoutVars>
      </dgm:prSet>
      <dgm:spPr/>
      <dgm:t>
        <a:bodyPr/>
        <a:lstStyle/>
        <a:p>
          <a:endParaRPr lang="tr-TR"/>
        </a:p>
      </dgm:t>
    </dgm:pt>
    <dgm:pt modelId="{4DA19477-7D30-48AC-9F07-96BC0E8213EE}" type="pres">
      <dgm:prSet presAssocID="{3E85468F-7DFC-42A8-B0BD-37845F89CC8A}" presName="ParentComposite" presStyleCnt="0"/>
      <dgm:spPr/>
    </dgm:pt>
    <dgm:pt modelId="{3749440C-D26C-454A-92E0-C7B9A21A1910}" type="pres">
      <dgm:prSet presAssocID="{3E85468F-7DFC-42A8-B0BD-37845F89CC8A}" presName="Chord" presStyleLbl="bgShp" presStyleIdx="0" presStyleCnt="1" custLinFactY="17530" custLinFactNeighborX="-88801" custLinFactNeighborY="100000"/>
      <dgm:spPr/>
    </dgm:pt>
    <dgm:pt modelId="{1E6FE5AA-7B58-493D-8E7D-409A324A436B}" type="pres">
      <dgm:prSet presAssocID="{3E85468F-7DFC-42A8-B0BD-37845F89CC8A}" presName="Pie" presStyleLbl="alignNode1" presStyleIdx="0" presStyleCnt="1" custLinFactX="-1172" custLinFactY="83084" custLinFactNeighborX="-100000" custLinFactNeighborY="100000"/>
      <dgm:spPr/>
    </dgm:pt>
    <dgm:pt modelId="{1C698A6E-53A0-4295-B73C-6C5F994176AE}" type="pres">
      <dgm:prSet presAssocID="{3E85468F-7DFC-42A8-B0BD-37845F89CC8A}" presName="Parent" presStyleLbl="revTx" presStyleIdx="0" presStyleCnt="2" custLinFactNeighborX="-2057" custLinFactNeighborY="-24250">
        <dgm:presLayoutVars>
          <dgm:chMax val="1"/>
          <dgm:chPref val="1"/>
          <dgm:bulletEnabled val="1"/>
        </dgm:presLayoutVars>
      </dgm:prSet>
      <dgm:spPr/>
      <dgm:t>
        <a:bodyPr/>
        <a:lstStyle/>
        <a:p>
          <a:endParaRPr lang="tr-TR"/>
        </a:p>
      </dgm:t>
    </dgm:pt>
    <dgm:pt modelId="{9931BE13-7C1A-4071-8641-F9D4A31E9FC5}" type="pres">
      <dgm:prSet presAssocID="{D6D1E668-694F-47BC-8FBD-36601CF310B0}" presName="negSibTrans" presStyleCnt="0"/>
      <dgm:spPr/>
    </dgm:pt>
    <dgm:pt modelId="{137745BB-0520-4DD0-8A0D-FB9467C03F53}" type="pres">
      <dgm:prSet presAssocID="{3E85468F-7DFC-42A8-B0BD-37845F89CC8A}" presName="composite" presStyleCnt="0"/>
      <dgm:spPr/>
    </dgm:pt>
    <dgm:pt modelId="{6428B924-FF27-4D15-9D43-0FA7C73EF1FF}" type="pres">
      <dgm:prSet presAssocID="{3E85468F-7DFC-42A8-B0BD-37845F89CC8A}" presName="Child" presStyleLbl="revTx" presStyleIdx="1" presStyleCnt="2" custScaleX="247511">
        <dgm:presLayoutVars>
          <dgm:chMax val="0"/>
          <dgm:chPref val="0"/>
          <dgm:bulletEnabled val="1"/>
        </dgm:presLayoutVars>
      </dgm:prSet>
      <dgm:spPr/>
      <dgm:t>
        <a:bodyPr/>
        <a:lstStyle/>
        <a:p>
          <a:endParaRPr lang="tr-TR"/>
        </a:p>
      </dgm:t>
    </dgm:pt>
  </dgm:ptLst>
  <dgm:cxnLst>
    <dgm:cxn modelId="{0275FA21-355F-4B07-A0B1-3E27FEB1787D}" type="presOf" srcId="{2627D3A5-1C2B-4801-9A43-C6A03C89C390}" destId="{4E40BA84-96B3-4F78-B8C0-71E2FAB90F2B}" srcOrd="0" destOrd="0" presId="urn:microsoft.com/office/officeart/2009/3/layout/PieProcess"/>
    <dgm:cxn modelId="{B9D56C15-9D97-49E2-BDC3-0401689A4053}" type="presOf" srcId="{3E85468F-7DFC-42A8-B0BD-37845F89CC8A}" destId="{1C698A6E-53A0-4295-B73C-6C5F994176AE}" srcOrd="0" destOrd="0" presId="urn:microsoft.com/office/officeart/2009/3/layout/PieProcess"/>
    <dgm:cxn modelId="{7057A5DE-E00A-4D2A-A8AA-6B3B7EAC71C9}" type="presOf" srcId="{33805BFD-18DE-447C-9402-AB12755B0174}" destId="{6428B924-FF27-4D15-9D43-0FA7C73EF1FF}" srcOrd="0" destOrd="0" presId="urn:microsoft.com/office/officeart/2009/3/layout/PieProcess"/>
    <dgm:cxn modelId="{B48C9588-A050-4028-8FE3-F1312FD69C62}" srcId="{2627D3A5-1C2B-4801-9A43-C6A03C89C390}" destId="{3E85468F-7DFC-42A8-B0BD-37845F89CC8A}" srcOrd="0" destOrd="0" parTransId="{39132145-93FC-4DF6-BB2C-4550E903C089}" sibTransId="{7C913F2A-EBB4-42B6-BAAF-064E2EEE4F59}"/>
    <dgm:cxn modelId="{465463D1-11E9-47C2-BF6D-2CAB98DEA0B3}" srcId="{3E85468F-7DFC-42A8-B0BD-37845F89CC8A}" destId="{33805BFD-18DE-447C-9402-AB12755B0174}" srcOrd="0" destOrd="0" parTransId="{5DD225A4-85EF-432D-AC57-CE8C529EBAD7}" sibTransId="{D6D1E668-694F-47BC-8FBD-36601CF310B0}"/>
    <dgm:cxn modelId="{72453F8E-0AB6-449D-8EC4-DCF233EC34BE}" type="presParOf" srcId="{4E40BA84-96B3-4F78-B8C0-71E2FAB90F2B}" destId="{4DA19477-7D30-48AC-9F07-96BC0E8213EE}" srcOrd="0" destOrd="0" presId="urn:microsoft.com/office/officeart/2009/3/layout/PieProcess"/>
    <dgm:cxn modelId="{3A109F8A-537F-4654-BA97-A4E5C6D912A6}" type="presParOf" srcId="{4DA19477-7D30-48AC-9F07-96BC0E8213EE}" destId="{3749440C-D26C-454A-92E0-C7B9A21A1910}" srcOrd="0" destOrd="0" presId="urn:microsoft.com/office/officeart/2009/3/layout/PieProcess"/>
    <dgm:cxn modelId="{ECAF062E-24A1-4969-9F96-C1FB32ED370A}" type="presParOf" srcId="{4DA19477-7D30-48AC-9F07-96BC0E8213EE}" destId="{1E6FE5AA-7B58-493D-8E7D-409A324A436B}" srcOrd="1" destOrd="0" presId="urn:microsoft.com/office/officeart/2009/3/layout/PieProcess"/>
    <dgm:cxn modelId="{4477BE69-5365-4D9B-AF90-B9D7D28DD032}" type="presParOf" srcId="{4DA19477-7D30-48AC-9F07-96BC0E8213EE}" destId="{1C698A6E-53A0-4295-B73C-6C5F994176AE}" srcOrd="2" destOrd="0" presId="urn:microsoft.com/office/officeart/2009/3/layout/PieProcess"/>
    <dgm:cxn modelId="{FD589B17-1656-4F48-B9E7-45AD4B367196}" type="presParOf" srcId="{4E40BA84-96B3-4F78-B8C0-71E2FAB90F2B}" destId="{9931BE13-7C1A-4071-8641-F9D4A31E9FC5}" srcOrd="1" destOrd="0" presId="urn:microsoft.com/office/officeart/2009/3/layout/PieProcess"/>
    <dgm:cxn modelId="{5769944B-A814-4DE6-9A31-C43048DAEA16}" type="presParOf" srcId="{4E40BA84-96B3-4F78-B8C0-71E2FAB90F2B}" destId="{137745BB-0520-4DD0-8A0D-FB9467C03F53}" srcOrd="2" destOrd="0" presId="urn:microsoft.com/office/officeart/2009/3/layout/PieProcess"/>
    <dgm:cxn modelId="{D819051F-C091-4D49-8812-BC46F78D690C}" type="presParOf" srcId="{137745BB-0520-4DD0-8A0D-FB9467C03F53}" destId="{6428B924-FF27-4D15-9D43-0FA7C73EF1FF}" srcOrd="0"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06C7B6-6EB7-47B5-A74C-EB6E5F987A94}"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tr-TR"/>
        </a:p>
      </dgm:t>
    </dgm:pt>
    <dgm:pt modelId="{BAA5473C-C3E7-4544-99BD-C9D310D26686}">
      <dgm:prSet/>
      <dgm:spPr/>
      <dgm:t>
        <a:bodyPr/>
        <a:lstStyle/>
        <a:p>
          <a:pPr rtl="0"/>
          <a:r>
            <a:rPr lang="tr-TR" b="1" dirty="0" smtClean="0"/>
            <a:t>HEDEFLER</a:t>
          </a:r>
          <a:endParaRPr lang="tr-TR" dirty="0"/>
        </a:p>
      </dgm:t>
    </dgm:pt>
    <dgm:pt modelId="{A2ADAF7E-AD5F-4F5A-8523-9C5A8D6B590E}" type="parTrans" cxnId="{114DF9D5-178B-4EAB-B9E1-A9867CD8FE3F}">
      <dgm:prSet/>
      <dgm:spPr/>
      <dgm:t>
        <a:bodyPr/>
        <a:lstStyle/>
        <a:p>
          <a:endParaRPr lang="tr-TR"/>
        </a:p>
      </dgm:t>
    </dgm:pt>
    <dgm:pt modelId="{67B7683D-D95B-4770-9EAE-327D85D7E36F}" type="sibTrans" cxnId="{114DF9D5-178B-4EAB-B9E1-A9867CD8FE3F}">
      <dgm:prSet/>
      <dgm:spPr/>
      <dgm:t>
        <a:bodyPr/>
        <a:lstStyle/>
        <a:p>
          <a:endParaRPr lang="tr-TR"/>
        </a:p>
      </dgm:t>
    </dgm:pt>
    <dgm:pt modelId="{8E58A5E7-6B76-4358-A7E2-CC4DBA41BF42}" type="pres">
      <dgm:prSet presAssocID="{7006C7B6-6EB7-47B5-A74C-EB6E5F987A94}" presName="linear" presStyleCnt="0">
        <dgm:presLayoutVars>
          <dgm:animLvl val="lvl"/>
          <dgm:resizeHandles val="exact"/>
        </dgm:presLayoutVars>
      </dgm:prSet>
      <dgm:spPr/>
      <dgm:t>
        <a:bodyPr/>
        <a:lstStyle/>
        <a:p>
          <a:endParaRPr lang="tr-TR"/>
        </a:p>
      </dgm:t>
    </dgm:pt>
    <dgm:pt modelId="{2B0CB8F7-D15A-4678-81C4-EA5F51F3AFEF}" type="pres">
      <dgm:prSet presAssocID="{BAA5473C-C3E7-4544-99BD-C9D310D26686}" presName="parentText" presStyleLbl="node1" presStyleIdx="0" presStyleCnt="1">
        <dgm:presLayoutVars>
          <dgm:chMax val="0"/>
          <dgm:bulletEnabled val="1"/>
        </dgm:presLayoutVars>
      </dgm:prSet>
      <dgm:spPr/>
      <dgm:t>
        <a:bodyPr/>
        <a:lstStyle/>
        <a:p>
          <a:endParaRPr lang="tr-TR"/>
        </a:p>
      </dgm:t>
    </dgm:pt>
  </dgm:ptLst>
  <dgm:cxnLst>
    <dgm:cxn modelId="{114DF9D5-178B-4EAB-B9E1-A9867CD8FE3F}" srcId="{7006C7B6-6EB7-47B5-A74C-EB6E5F987A94}" destId="{BAA5473C-C3E7-4544-99BD-C9D310D26686}" srcOrd="0" destOrd="0" parTransId="{A2ADAF7E-AD5F-4F5A-8523-9C5A8D6B590E}" sibTransId="{67B7683D-D95B-4770-9EAE-327D85D7E36F}"/>
    <dgm:cxn modelId="{5B9D83DA-AF07-4DEA-8CDF-36AF6D9C171B}" type="presOf" srcId="{BAA5473C-C3E7-4544-99BD-C9D310D26686}" destId="{2B0CB8F7-D15A-4678-81C4-EA5F51F3AFEF}" srcOrd="0" destOrd="0" presId="urn:microsoft.com/office/officeart/2005/8/layout/vList2"/>
    <dgm:cxn modelId="{552C4774-B0E7-45AB-A0E1-A5D24AF40062}" type="presOf" srcId="{7006C7B6-6EB7-47B5-A74C-EB6E5F987A94}" destId="{8E58A5E7-6B76-4358-A7E2-CC4DBA41BF42}" srcOrd="0" destOrd="0" presId="urn:microsoft.com/office/officeart/2005/8/layout/vList2"/>
    <dgm:cxn modelId="{8626F185-9C4D-4854-961F-6DEF71437790}" type="presParOf" srcId="{8E58A5E7-6B76-4358-A7E2-CC4DBA41BF42}" destId="{2B0CB8F7-D15A-4678-81C4-EA5F51F3AFE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2085458-8525-4521-A9EE-8557A9574504}"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tr-TR"/>
        </a:p>
      </dgm:t>
    </dgm:pt>
    <dgm:pt modelId="{C251F5E5-70A9-4969-997A-5768EE304E44}">
      <dgm:prSet custT="1"/>
      <dgm:spPr/>
      <dgm:t>
        <a:bodyPr/>
        <a:lstStyle/>
        <a:p>
          <a:pPr rtl="0"/>
          <a:r>
            <a:rPr lang="tr-TR" sz="2800" b="1" dirty="0" smtClean="0"/>
            <a:t>Hedefler Oluşturulurken Dikkat Edilmesi Gereken Hususlar</a:t>
          </a:r>
          <a:endParaRPr lang="tr-TR" sz="2800" dirty="0"/>
        </a:p>
      </dgm:t>
    </dgm:pt>
    <dgm:pt modelId="{1CC84EAE-237B-43DC-AA38-A8D6FBB06D98}" type="parTrans" cxnId="{ECE04000-B030-4C77-AC42-095BDECC90E7}">
      <dgm:prSet/>
      <dgm:spPr/>
      <dgm:t>
        <a:bodyPr/>
        <a:lstStyle/>
        <a:p>
          <a:endParaRPr lang="tr-TR"/>
        </a:p>
      </dgm:t>
    </dgm:pt>
    <dgm:pt modelId="{E7110F6C-DC6B-4ACB-A72D-6334C9B97371}" type="sibTrans" cxnId="{ECE04000-B030-4C77-AC42-095BDECC90E7}">
      <dgm:prSet/>
      <dgm:spPr/>
      <dgm:t>
        <a:bodyPr/>
        <a:lstStyle/>
        <a:p>
          <a:endParaRPr lang="tr-TR"/>
        </a:p>
      </dgm:t>
    </dgm:pt>
    <dgm:pt modelId="{24E4304D-A328-4E4A-8D8B-8725FE2073E5}">
      <dgm:prSet custT="1"/>
      <dgm:spPr/>
      <dgm:t>
        <a:bodyPr/>
        <a:lstStyle/>
        <a:p>
          <a:r>
            <a:rPr lang="tr-TR" sz="2400" dirty="0" smtClean="0">
              <a:solidFill>
                <a:schemeClr val="bg1"/>
              </a:solidFill>
            </a:rPr>
            <a:t>Hangi spesifik sonuçlara ulaşılmaya çalışıldığı belirlenmelidir.</a:t>
          </a:r>
          <a:endParaRPr lang="tr-TR" sz="2400" dirty="0">
            <a:solidFill>
              <a:schemeClr val="bg1"/>
            </a:solidFill>
          </a:endParaRPr>
        </a:p>
      </dgm:t>
    </dgm:pt>
    <dgm:pt modelId="{10613EE0-FAE7-4948-8D5B-35BDEE5D0566}" type="parTrans" cxnId="{D7ABE693-B351-40AC-A1E1-23E942E94588}">
      <dgm:prSet/>
      <dgm:spPr/>
      <dgm:t>
        <a:bodyPr/>
        <a:lstStyle/>
        <a:p>
          <a:endParaRPr lang="tr-TR"/>
        </a:p>
      </dgm:t>
    </dgm:pt>
    <dgm:pt modelId="{BEFDFBCF-FD73-4130-8589-73E2F257A23B}" type="sibTrans" cxnId="{D7ABE693-B351-40AC-A1E1-23E942E94588}">
      <dgm:prSet/>
      <dgm:spPr/>
      <dgm:t>
        <a:bodyPr/>
        <a:lstStyle/>
        <a:p>
          <a:endParaRPr lang="tr-TR"/>
        </a:p>
      </dgm:t>
    </dgm:pt>
    <dgm:pt modelId="{87DBD0DD-8790-4E76-AE83-2873A918F660}">
      <dgm:prSet custT="1"/>
      <dgm:spPr/>
      <dgm:t>
        <a:bodyPr/>
        <a:lstStyle/>
        <a:p>
          <a:r>
            <a:rPr lang="tr-TR" sz="2400" dirty="0" smtClean="0">
              <a:solidFill>
                <a:schemeClr val="bg1"/>
              </a:solidFill>
            </a:rPr>
            <a:t>Sonucu etkileyen faktörler analiz edilmelidir.</a:t>
          </a:r>
          <a:endParaRPr lang="tr-TR" sz="2400" dirty="0">
            <a:solidFill>
              <a:schemeClr val="bg1"/>
            </a:solidFill>
          </a:endParaRPr>
        </a:p>
      </dgm:t>
    </dgm:pt>
    <dgm:pt modelId="{78B88016-8884-4149-863B-76338005EE67}" type="parTrans" cxnId="{1651521E-53F0-45DF-9CD1-A7DC3CE02788}">
      <dgm:prSet/>
      <dgm:spPr/>
      <dgm:t>
        <a:bodyPr/>
        <a:lstStyle/>
        <a:p>
          <a:endParaRPr lang="tr-TR"/>
        </a:p>
      </dgm:t>
    </dgm:pt>
    <dgm:pt modelId="{CDC2BA6C-0881-4DE1-B00A-7CA452B59F41}" type="sibTrans" cxnId="{1651521E-53F0-45DF-9CD1-A7DC3CE02788}">
      <dgm:prSet/>
      <dgm:spPr/>
      <dgm:t>
        <a:bodyPr/>
        <a:lstStyle/>
        <a:p>
          <a:endParaRPr lang="tr-TR"/>
        </a:p>
      </dgm:t>
    </dgm:pt>
    <dgm:pt modelId="{E2294B1D-4AB7-4287-AAE1-C85AB8F35691}">
      <dgm:prSet custT="1"/>
      <dgm:spPr/>
      <dgm:t>
        <a:bodyPr/>
        <a:lstStyle/>
        <a:p>
          <a:r>
            <a:rPr lang="tr-TR" sz="2400" dirty="0" smtClean="0">
              <a:solidFill>
                <a:schemeClr val="bg1"/>
              </a:solidFill>
            </a:rPr>
            <a:t>Dikkate alınması gereken hedef riskleri tespit edilmelidir.</a:t>
          </a:r>
          <a:endParaRPr lang="tr-TR" sz="2400" dirty="0">
            <a:solidFill>
              <a:schemeClr val="bg1"/>
            </a:solidFill>
          </a:endParaRPr>
        </a:p>
      </dgm:t>
    </dgm:pt>
    <dgm:pt modelId="{2907E93E-1EF2-4FF3-A46A-050ED2C702FC}" type="parTrans" cxnId="{28FC11A2-5E3D-4BCB-A2F6-C1AFBC32AD14}">
      <dgm:prSet/>
      <dgm:spPr/>
      <dgm:t>
        <a:bodyPr/>
        <a:lstStyle/>
        <a:p>
          <a:endParaRPr lang="tr-TR"/>
        </a:p>
      </dgm:t>
    </dgm:pt>
    <dgm:pt modelId="{D09D66B2-2735-41FF-9C55-24BE9CCD73CB}" type="sibTrans" cxnId="{28FC11A2-5E3D-4BCB-A2F6-C1AFBC32AD14}">
      <dgm:prSet/>
      <dgm:spPr/>
      <dgm:t>
        <a:bodyPr/>
        <a:lstStyle/>
        <a:p>
          <a:endParaRPr lang="tr-TR"/>
        </a:p>
      </dgm:t>
    </dgm:pt>
    <dgm:pt modelId="{F600162E-6C82-41F4-A485-BE55B6BAD925}">
      <dgm:prSet custT="1"/>
      <dgm:spPr/>
      <dgm:t>
        <a:bodyPr/>
        <a:lstStyle/>
        <a:p>
          <a:r>
            <a:rPr lang="tr-TR" sz="2400" dirty="0" smtClean="0">
              <a:solidFill>
                <a:schemeClr val="bg1"/>
              </a:solidFill>
            </a:rPr>
            <a:t>Hedef gerçekleşmelerinin nasıl ölçüleceği belirlenmelidir.</a:t>
          </a:r>
          <a:endParaRPr lang="tr-TR" sz="2400" dirty="0">
            <a:solidFill>
              <a:schemeClr val="bg1"/>
            </a:solidFill>
          </a:endParaRPr>
        </a:p>
      </dgm:t>
    </dgm:pt>
    <dgm:pt modelId="{28D39F4F-24C2-4BA0-9513-07DACEF0C5AA}" type="parTrans" cxnId="{9A583A91-1958-4A68-90BD-2FD0212FA816}">
      <dgm:prSet/>
      <dgm:spPr/>
      <dgm:t>
        <a:bodyPr/>
        <a:lstStyle/>
        <a:p>
          <a:endParaRPr lang="tr-TR"/>
        </a:p>
      </dgm:t>
    </dgm:pt>
    <dgm:pt modelId="{0592D921-24C3-4765-B464-B1890404806A}" type="sibTrans" cxnId="{9A583A91-1958-4A68-90BD-2FD0212FA816}">
      <dgm:prSet/>
      <dgm:spPr/>
      <dgm:t>
        <a:bodyPr/>
        <a:lstStyle/>
        <a:p>
          <a:endParaRPr lang="tr-TR"/>
        </a:p>
      </dgm:t>
    </dgm:pt>
    <dgm:pt modelId="{238F2CF3-7B57-4E24-8F27-3DA3821BA0E0}">
      <dgm:prSet custT="1"/>
      <dgm:spPr/>
      <dgm:t>
        <a:bodyPr/>
        <a:lstStyle/>
        <a:p>
          <a:r>
            <a:rPr lang="tr-TR" sz="2400" dirty="0" smtClean="0">
              <a:solidFill>
                <a:schemeClr val="bg1"/>
              </a:solidFill>
            </a:rPr>
            <a:t>Ölçme için hangi verilerin, ne şekilde temin edileceği ortaya konulmalıdır.</a:t>
          </a:r>
          <a:endParaRPr lang="tr-TR" sz="2400" dirty="0">
            <a:solidFill>
              <a:schemeClr val="bg1"/>
            </a:solidFill>
          </a:endParaRPr>
        </a:p>
      </dgm:t>
    </dgm:pt>
    <dgm:pt modelId="{99396194-B3E5-4E8E-83B0-E126DFA260BD}" type="parTrans" cxnId="{B3269E5D-8821-484E-8FFB-0FAE045F3EE1}">
      <dgm:prSet/>
      <dgm:spPr/>
      <dgm:t>
        <a:bodyPr/>
        <a:lstStyle/>
        <a:p>
          <a:endParaRPr lang="tr-TR"/>
        </a:p>
      </dgm:t>
    </dgm:pt>
    <dgm:pt modelId="{2829E6C6-AA49-43CE-9735-D9CEA089095C}" type="sibTrans" cxnId="{B3269E5D-8821-484E-8FFB-0FAE045F3EE1}">
      <dgm:prSet/>
      <dgm:spPr/>
      <dgm:t>
        <a:bodyPr/>
        <a:lstStyle/>
        <a:p>
          <a:endParaRPr lang="tr-TR"/>
        </a:p>
      </dgm:t>
    </dgm:pt>
    <dgm:pt modelId="{F59D0168-BD64-4F24-97BC-C58F7DF1B128}">
      <dgm:prSet custT="1"/>
      <dgm:spPr/>
      <dgm:t>
        <a:bodyPr/>
        <a:lstStyle/>
        <a:p>
          <a:r>
            <a:rPr lang="tr-TR" sz="2400" dirty="0" smtClean="0">
              <a:solidFill>
                <a:schemeClr val="bg1"/>
              </a:solidFill>
            </a:rPr>
            <a:t>Varsa hedefe ilişkin önceki plan dönemindeki gelişmeler dikkate alınmalıdır.</a:t>
          </a:r>
          <a:endParaRPr lang="tr-TR" sz="2400" dirty="0">
            <a:solidFill>
              <a:schemeClr val="bg1"/>
            </a:solidFill>
          </a:endParaRPr>
        </a:p>
      </dgm:t>
    </dgm:pt>
    <dgm:pt modelId="{288FEA11-109C-4952-B1E3-46D9DAA49086}" type="parTrans" cxnId="{F512EB69-5B3A-408B-A2F5-6CD28D983DE0}">
      <dgm:prSet/>
      <dgm:spPr/>
      <dgm:t>
        <a:bodyPr/>
        <a:lstStyle/>
        <a:p>
          <a:endParaRPr lang="tr-TR"/>
        </a:p>
      </dgm:t>
    </dgm:pt>
    <dgm:pt modelId="{E049CD59-96B0-4A5F-B0AE-A19FA9B2C48B}" type="sibTrans" cxnId="{F512EB69-5B3A-408B-A2F5-6CD28D983DE0}">
      <dgm:prSet/>
      <dgm:spPr/>
      <dgm:t>
        <a:bodyPr/>
        <a:lstStyle/>
        <a:p>
          <a:endParaRPr lang="tr-TR"/>
        </a:p>
      </dgm:t>
    </dgm:pt>
    <dgm:pt modelId="{F16F6CD3-7114-4053-8452-4D98D4625FEB}" type="pres">
      <dgm:prSet presAssocID="{D2085458-8525-4521-A9EE-8557A9574504}" presName="linear" presStyleCnt="0">
        <dgm:presLayoutVars>
          <dgm:animLvl val="lvl"/>
          <dgm:resizeHandles val="exact"/>
        </dgm:presLayoutVars>
      </dgm:prSet>
      <dgm:spPr/>
      <dgm:t>
        <a:bodyPr/>
        <a:lstStyle/>
        <a:p>
          <a:endParaRPr lang="tr-TR"/>
        </a:p>
      </dgm:t>
    </dgm:pt>
    <dgm:pt modelId="{8DB3053B-A9E4-402B-BE1D-DB0C44FF61EC}" type="pres">
      <dgm:prSet presAssocID="{C251F5E5-70A9-4969-997A-5768EE304E44}" presName="parentText" presStyleLbl="node1" presStyleIdx="0" presStyleCnt="1" custScaleY="51951">
        <dgm:presLayoutVars>
          <dgm:chMax val="0"/>
          <dgm:bulletEnabled val="1"/>
        </dgm:presLayoutVars>
      </dgm:prSet>
      <dgm:spPr/>
      <dgm:t>
        <a:bodyPr/>
        <a:lstStyle/>
        <a:p>
          <a:endParaRPr lang="tr-TR"/>
        </a:p>
      </dgm:t>
    </dgm:pt>
    <dgm:pt modelId="{0CF3BC6C-065D-47D4-ACB7-C51315B768B8}" type="pres">
      <dgm:prSet presAssocID="{C251F5E5-70A9-4969-997A-5768EE304E44}" presName="childText" presStyleLbl="revTx" presStyleIdx="0" presStyleCnt="1" custScaleY="117506" custLinFactNeighborY="13031">
        <dgm:presLayoutVars>
          <dgm:bulletEnabled val="1"/>
        </dgm:presLayoutVars>
      </dgm:prSet>
      <dgm:spPr/>
      <dgm:t>
        <a:bodyPr/>
        <a:lstStyle/>
        <a:p>
          <a:endParaRPr lang="tr-TR"/>
        </a:p>
      </dgm:t>
    </dgm:pt>
  </dgm:ptLst>
  <dgm:cxnLst>
    <dgm:cxn modelId="{B3269E5D-8821-484E-8FFB-0FAE045F3EE1}" srcId="{C251F5E5-70A9-4969-997A-5768EE304E44}" destId="{238F2CF3-7B57-4E24-8F27-3DA3821BA0E0}" srcOrd="4" destOrd="0" parTransId="{99396194-B3E5-4E8E-83B0-E126DFA260BD}" sibTransId="{2829E6C6-AA49-43CE-9735-D9CEA089095C}"/>
    <dgm:cxn modelId="{F09984C8-DDC2-4FDE-A609-4CF9B914C26F}" type="presOf" srcId="{24E4304D-A328-4E4A-8D8B-8725FE2073E5}" destId="{0CF3BC6C-065D-47D4-ACB7-C51315B768B8}" srcOrd="0" destOrd="0" presId="urn:microsoft.com/office/officeart/2005/8/layout/vList2"/>
    <dgm:cxn modelId="{E819534D-4717-41AB-BB75-A751F60EE489}" type="presOf" srcId="{D2085458-8525-4521-A9EE-8557A9574504}" destId="{F16F6CD3-7114-4053-8452-4D98D4625FEB}" srcOrd="0" destOrd="0" presId="urn:microsoft.com/office/officeart/2005/8/layout/vList2"/>
    <dgm:cxn modelId="{6B5B411C-A68B-4902-9C72-E0EBBF39FE20}" type="presOf" srcId="{F59D0168-BD64-4F24-97BC-C58F7DF1B128}" destId="{0CF3BC6C-065D-47D4-ACB7-C51315B768B8}" srcOrd="0" destOrd="5" presId="urn:microsoft.com/office/officeart/2005/8/layout/vList2"/>
    <dgm:cxn modelId="{9A583A91-1958-4A68-90BD-2FD0212FA816}" srcId="{C251F5E5-70A9-4969-997A-5768EE304E44}" destId="{F600162E-6C82-41F4-A485-BE55B6BAD925}" srcOrd="3" destOrd="0" parTransId="{28D39F4F-24C2-4BA0-9513-07DACEF0C5AA}" sibTransId="{0592D921-24C3-4765-B464-B1890404806A}"/>
    <dgm:cxn modelId="{9DDA8FD3-ADB2-43E6-A5A8-D7BBA4DAB8F4}" type="presOf" srcId="{F600162E-6C82-41F4-A485-BE55B6BAD925}" destId="{0CF3BC6C-065D-47D4-ACB7-C51315B768B8}" srcOrd="0" destOrd="3" presId="urn:microsoft.com/office/officeart/2005/8/layout/vList2"/>
    <dgm:cxn modelId="{1651521E-53F0-45DF-9CD1-A7DC3CE02788}" srcId="{C251F5E5-70A9-4969-997A-5768EE304E44}" destId="{87DBD0DD-8790-4E76-AE83-2873A918F660}" srcOrd="1" destOrd="0" parTransId="{78B88016-8884-4149-863B-76338005EE67}" sibTransId="{CDC2BA6C-0881-4DE1-B00A-7CA452B59F41}"/>
    <dgm:cxn modelId="{0BB55E5C-A514-4962-B207-F14237A5C3B2}" type="presOf" srcId="{238F2CF3-7B57-4E24-8F27-3DA3821BA0E0}" destId="{0CF3BC6C-065D-47D4-ACB7-C51315B768B8}" srcOrd="0" destOrd="4" presId="urn:microsoft.com/office/officeart/2005/8/layout/vList2"/>
    <dgm:cxn modelId="{F512EB69-5B3A-408B-A2F5-6CD28D983DE0}" srcId="{C251F5E5-70A9-4969-997A-5768EE304E44}" destId="{F59D0168-BD64-4F24-97BC-C58F7DF1B128}" srcOrd="5" destOrd="0" parTransId="{288FEA11-109C-4952-B1E3-46D9DAA49086}" sibTransId="{E049CD59-96B0-4A5F-B0AE-A19FA9B2C48B}"/>
    <dgm:cxn modelId="{D7ABE693-B351-40AC-A1E1-23E942E94588}" srcId="{C251F5E5-70A9-4969-997A-5768EE304E44}" destId="{24E4304D-A328-4E4A-8D8B-8725FE2073E5}" srcOrd="0" destOrd="0" parTransId="{10613EE0-FAE7-4948-8D5B-35BDEE5D0566}" sibTransId="{BEFDFBCF-FD73-4130-8589-73E2F257A23B}"/>
    <dgm:cxn modelId="{89F8EEDF-DAD6-4DDD-94E1-96EE5225516F}" type="presOf" srcId="{E2294B1D-4AB7-4287-AAE1-C85AB8F35691}" destId="{0CF3BC6C-065D-47D4-ACB7-C51315B768B8}" srcOrd="0" destOrd="2" presId="urn:microsoft.com/office/officeart/2005/8/layout/vList2"/>
    <dgm:cxn modelId="{89527E15-92A8-42E0-B98C-0F3E1F6504B0}" type="presOf" srcId="{87DBD0DD-8790-4E76-AE83-2873A918F660}" destId="{0CF3BC6C-065D-47D4-ACB7-C51315B768B8}" srcOrd="0" destOrd="1" presId="urn:microsoft.com/office/officeart/2005/8/layout/vList2"/>
    <dgm:cxn modelId="{362C847C-91E4-43D4-8357-392CA5A67C6B}" type="presOf" srcId="{C251F5E5-70A9-4969-997A-5768EE304E44}" destId="{8DB3053B-A9E4-402B-BE1D-DB0C44FF61EC}" srcOrd="0" destOrd="0" presId="urn:microsoft.com/office/officeart/2005/8/layout/vList2"/>
    <dgm:cxn modelId="{ECE04000-B030-4C77-AC42-095BDECC90E7}" srcId="{D2085458-8525-4521-A9EE-8557A9574504}" destId="{C251F5E5-70A9-4969-997A-5768EE304E44}" srcOrd="0" destOrd="0" parTransId="{1CC84EAE-237B-43DC-AA38-A8D6FBB06D98}" sibTransId="{E7110F6C-DC6B-4ACB-A72D-6334C9B97371}"/>
    <dgm:cxn modelId="{28FC11A2-5E3D-4BCB-A2F6-C1AFBC32AD14}" srcId="{C251F5E5-70A9-4969-997A-5768EE304E44}" destId="{E2294B1D-4AB7-4287-AAE1-C85AB8F35691}" srcOrd="2" destOrd="0" parTransId="{2907E93E-1EF2-4FF3-A46A-050ED2C702FC}" sibTransId="{D09D66B2-2735-41FF-9C55-24BE9CCD73CB}"/>
    <dgm:cxn modelId="{D39CE3EB-4C8F-443F-8E0D-D765947B4D28}" type="presParOf" srcId="{F16F6CD3-7114-4053-8452-4D98D4625FEB}" destId="{8DB3053B-A9E4-402B-BE1D-DB0C44FF61EC}" srcOrd="0" destOrd="0" presId="urn:microsoft.com/office/officeart/2005/8/layout/vList2"/>
    <dgm:cxn modelId="{28D9FEE3-4FC8-4752-9F53-CC4F439E307D}" type="presParOf" srcId="{F16F6CD3-7114-4053-8452-4D98D4625FEB}" destId="{0CF3BC6C-065D-47D4-ACB7-C51315B768B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2085458-8525-4521-A9EE-8557A9574504}"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tr-TR"/>
        </a:p>
      </dgm:t>
    </dgm:pt>
    <dgm:pt modelId="{C251F5E5-70A9-4969-997A-5768EE304E44}">
      <dgm:prSet custT="1"/>
      <dgm:spPr/>
      <dgm:t>
        <a:bodyPr/>
        <a:lstStyle/>
        <a:p>
          <a:pPr rtl="0"/>
          <a:r>
            <a:rPr lang="tr-TR" sz="2800" b="1" dirty="0" smtClean="0"/>
            <a:t>Performans Göstergeleri Belirlenirken Dikkat Edilmesi Gereken Hususlar</a:t>
          </a:r>
          <a:endParaRPr lang="tr-TR" sz="2800" dirty="0"/>
        </a:p>
      </dgm:t>
    </dgm:pt>
    <dgm:pt modelId="{1CC84EAE-237B-43DC-AA38-A8D6FBB06D98}" type="parTrans" cxnId="{ECE04000-B030-4C77-AC42-095BDECC90E7}">
      <dgm:prSet/>
      <dgm:spPr/>
      <dgm:t>
        <a:bodyPr/>
        <a:lstStyle/>
        <a:p>
          <a:endParaRPr lang="tr-TR"/>
        </a:p>
      </dgm:t>
    </dgm:pt>
    <dgm:pt modelId="{E7110F6C-DC6B-4ACB-A72D-6334C9B97371}" type="sibTrans" cxnId="{ECE04000-B030-4C77-AC42-095BDECC90E7}">
      <dgm:prSet/>
      <dgm:spPr/>
      <dgm:t>
        <a:bodyPr/>
        <a:lstStyle/>
        <a:p>
          <a:endParaRPr lang="tr-TR"/>
        </a:p>
      </dgm:t>
    </dgm:pt>
    <dgm:pt modelId="{24E4304D-A328-4E4A-8D8B-8725FE2073E5}">
      <dgm:prSet custT="1"/>
      <dgm:spPr/>
      <dgm:t>
        <a:bodyPr/>
        <a:lstStyle/>
        <a:p>
          <a:r>
            <a:rPr lang="tr-TR" sz="2000" dirty="0" smtClean="0">
              <a:solidFill>
                <a:schemeClr val="bg1"/>
              </a:solidFill>
            </a:rPr>
            <a:t>Hedefin başarı düzeyini ölçebilecek sayı ve nitelikte olmalıdır.</a:t>
          </a:r>
          <a:endParaRPr lang="tr-TR" sz="2000" dirty="0">
            <a:solidFill>
              <a:schemeClr val="bg1"/>
            </a:solidFill>
          </a:endParaRPr>
        </a:p>
      </dgm:t>
    </dgm:pt>
    <dgm:pt modelId="{10613EE0-FAE7-4948-8D5B-35BDEE5D0566}" type="parTrans" cxnId="{D7ABE693-B351-40AC-A1E1-23E942E94588}">
      <dgm:prSet/>
      <dgm:spPr/>
      <dgm:t>
        <a:bodyPr/>
        <a:lstStyle/>
        <a:p>
          <a:endParaRPr lang="tr-TR"/>
        </a:p>
      </dgm:t>
    </dgm:pt>
    <dgm:pt modelId="{BEFDFBCF-FD73-4130-8589-73E2F257A23B}" type="sibTrans" cxnId="{D7ABE693-B351-40AC-A1E1-23E942E94588}">
      <dgm:prSet/>
      <dgm:spPr/>
      <dgm:t>
        <a:bodyPr/>
        <a:lstStyle/>
        <a:p>
          <a:endParaRPr lang="tr-TR"/>
        </a:p>
      </dgm:t>
    </dgm:pt>
    <dgm:pt modelId="{DC324286-3DD2-4443-B0E8-501E23689123}">
      <dgm:prSet custT="1"/>
      <dgm:spPr/>
      <dgm:t>
        <a:bodyPr/>
        <a:lstStyle/>
        <a:p>
          <a:r>
            <a:rPr lang="tr-TR" sz="2000" dirty="0" smtClean="0">
              <a:solidFill>
                <a:schemeClr val="bg1"/>
              </a:solidFill>
            </a:rPr>
            <a:t>Her bir hedef için kullanılacak gösterge sayısı en az bir, en fazla beş olmalıdır.</a:t>
          </a:r>
          <a:endParaRPr lang="tr-TR" sz="2000" dirty="0">
            <a:solidFill>
              <a:schemeClr val="bg1"/>
            </a:solidFill>
          </a:endParaRPr>
        </a:p>
      </dgm:t>
    </dgm:pt>
    <dgm:pt modelId="{DA9E55FC-B3B4-4C97-97D0-8CFF6659B95E}" type="parTrans" cxnId="{22C0AADD-AD7E-42DC-8FBF-DA79DE485E3B}">
      <dgm:prSet/>
      <dgm:spPr/>
      <dgm:t>
        <a:bodyPr/>
        <a:lstStyle/>
        <a:p>
          <a:endParaRPr lang="tr-TR"/>
        </a:p>
      </dgm:t>
    </dgm:pt>
    <dgm:pt modelId="{59B3AF83-7821-4380-A702-AA016A8BFD75}" type="sibTrans" cxnId="{22C0AADD-AD7E-42DC-8FBF-DA79DE485E3B}">
      <dgm:prSet/>
      <dgm:spPr/>
      <dgm:t>
        <a:bodyPr/>
        <a:lstStyle/>
        <a:p>
          <a:endParaRPr lang="tr-TR"/>
        </a:p>
      </dgm:t>
    </dgm:pt>
    <dgm:pt modelId="{3CA46FB1-0727-409B-BB60-DB65497F32ED}">
      <dgm:prSet custT="1"/>
      <dgm:spPr/>
      <dgm:t>
        <a:bodyPr/>
        <a:lstStyle/>
        <a:p>
          <a:r>
            <a:rPr lang="tr-TR" sz="2000" dirty="0" smtClean="0">
              <a:solidFill>
                <a:schemeClr val="bg1"/>
              </a:solidFill>
            </a:rPr>
            <a:t>Kalkınma planı ve diğer üst politika belgelerinde göstergeler bulunması halinde bu göstergeler kullanılmalıdır.</a:t>
          </a:r>
          <a:endParaRPr lang="tr-TR" sz="2000" dirty="0">
            <a:solidFill>
              <a:schemeClr val="bg1"/>
            </a:solidFill>
          </a:endParaRPr>
        </a:p>
      </dgm:t>
    </dgm:pt>
    <dgm:pt modelId="{3F4DA393-22A2-4427-ADE9-4C8B72E3F0E9}" type="parTrans" cxnId="{E78E941D-F033-4285-A6E5-7E969436AC57}">
      <dgm:prSet/>
      <dgm:spPr/>
      <dgm:t>
        <a:bodyPr/>
        <a:lstStyle/>
        <a:p>
          <a:endParaRPr lang="tr-TR"/>
        </a:p>
      </dgm:t>
    </dgm:pt>
    <dgm:pt modelId="{4B24863A-8D9B-48AD-AAAE-C0C9E41E463B}" type="sibTrans" cxnId="{E78E941D-F033-4285-A6E5-7E969436AC57}">
      <dgm:prSet/>
      <dgm:spPr/>
      <dgm:t>
        <a:bodyPr/>
        <a:lstStyle/>
        <a:p>
          <a:endParaRPr lang="tr-TR"/>
        </a:p>
      </dgm:t>
    </dgm:pt>
    <dgm:pt modelId="{1F1B5CB1-9E77-43C2-AA18-345A1110EE26}">
      <dgm:prSet custT="1"/>
      <dgm:spPr/>
      <dgm:t>
        <a:bodyPr/>
        <a:lstStyle/>
        <a:p>
          <a:r>
            <a:rPr lang="tr-TR" sz="2000" dirty="0" smtClean="0">
              <a:solidFill>
                <a:schemeClr val="bg1"/>
              </a:solidFill>
            </a:rPr>
            <a:t>Üniversitenin sorumlu olduğu programların anahtar göstergeleri ile alt programların performans göstergelerinden yararlanılır.</a:t>
          </a:r>
          <a:endParaRPr lang="tr-TR" sz="2000" dirty="0">
            <a:solidFill>
              <a:schemeClr val="bg1"/>
            </a:solidFill>
          </a:endParaRPr>
        </a:p>
      </dgm:t>
    </dgm:pt>
    <dgm:pt modelId="{4145F4FB-4B25-4359-BCF5-16647C586CE9}" type="parTrans" cxnId="{88EF1F8F-DEEE-4435-AC3B-A6BB4432CFA9}">
      <dgm:prSet/>
      <dgm:spPr/>
      <dgm:t>
        <a:bodyPr/>
        <a:lstStyle/>
        <a:p>
          <a:endParaRPr lang="tr-TR"/>
        </a:p>
      </dgm:t>
    </dgm:pt>
    <dgm:pt modelId="{2CE15D5A-534E-4E43-9555-8C8BFD84B322}" type="sibTrans" cxnId="{88EF1F8F-DEEE-4435-AC3B-A6BB4432CFA9}">
      <dgm:prSet/>
      <dgm:spPr/>
      <dgm:t>
        <a:bodyPr/>
        <a:lstStyle/>
        <a:p>
          <a:endParaRPr lang="tr-TR"/>
        </a:p>
      </dgm:t>
    </dgm:pt>
    <dgm:pt modelId="{795E62EE-CCD7-44C5-BF60-41E3387E0F11}">
      <dgm:prSet custT="1"/>
      <dgm:spPr/>
      <dgm:t>
        <a:bodyPr/>
        <a:lstStyle/>
        <a:p>
          <a:r>
            <a:rPr lang="tr-TR" sz="2000" dirty="0" smtClean="0">
              <a:solidFill>
                <a:schemeClr val="bg1"/>
              </a:solidFill>
            </a:rPr>
            <a:t>Mümkün olduğunca sonuç göstergeleri belirlenmelidir.</a:t>
          </a:r>
          <a:endParaRPr lang="tr-TR" sz="2000" dirty="0">
            <a:solidFill>
              <a:schemeClr val="bg1"/>
            </a:solidFill>
          </a:endParaRPr>
        </a:p>
      </dgm:t>
    </dgm:pt>
    <dgm:pt modelId="{D77D92B1-EDBE-4B2E-8FA6-54DE784EFD17}" type="parTrans" cxnId="{49A34370-F168-4749-A165-6BE44068F88E}">
      <dgm:prSet/>
      <dgm:spPr/>
      <dgm:t>
        <a:bodyPr/>
        <a:lstStyle/>
        <a:p>
          <a:endParaRPr lang="tr-TR"/>
        </a:p>
      </dgm:t>
    </dgm:pt>
    <dgm:pt modelId="{6362F40D-995F-46F6-B10B-29E2FFB430E3}" type="sibTrans" cxnId="{49A34370-F168-4749-A165-6BE44068F88E}">
      <dgm:prSet/>
      <dgm:spPr/>
      <dgm:t>
        <a:bodyPr/>
        <a:lstStyle/>
        <a:p>
          <a:endParaRPr lang="tr-TR"/>
        </a:p>
      </dgm:t>
    </dgm:pt>
    <dgm:pt modelId="{C36B1095-E7D4-45EB-A24D-FEA49571560A}">
      <dgm:prSet custT="1"/>
      <dgm:spPr/>
      <dgm:t>
        <a:bodyPr/>
        <a:lstStyle/>
        <a:p>
          <a:r>
            <a:rPr lang="tr-TR" sz="2000" dirty="0" smtClean="0">
              <a:solidFill>
                <a:schemeClr val="bg1"/>
              </a:solidFill>
            </a:rPr>
            <a:t>Belirsizlikten uzak, açık ve kesin olmalıdır.</a:t>
          </a:r>
          <a:endParaRPr lang="tr-TR" sz="2000" dirty="0">
            <a:solidFill>
              <a:schemeClr val="bg1"/>
            </a:solidFill>
          </a:endParaRPr>
        </a:p>
      </dgm:t>
    </dgm:pt>
    <dgm:pt modelId="{0FE95767-366F-4986-BC7A-E20818B2767F}" type="parTrans" cxnId="{3F3A1DF2-3B90-451D-8F42-3B48108702EC}">
      <dgm:prSet/>
      <dgm:spPr/>
      <dgm:t>
        <a:bodyPr/>
        <a:lstStyle/>
        <a:p>
          <a:endParaRPr lang="tr-TR"/>
        </a:p>
      </dgm:t>
    </dgm:pt>
    <dgm:pt modelId="{A3F25368-B43D-49F1-B165-1584075CDBC8}" type="sibTrans" cxnId="{3F3A1DF2-3B90-451D-8F42-3B48108702EC}">
      <dgm:prSet/>
      <dgm:spPr/>
      <dgm:t>
        <a:bodyPr/>
        <a:lstStyle/>
        <a:p>
          <a:endParaRPr lang="tr-TR"/>
        </a:p>
      </dgm:t>
    </dgm:pt>
    <dgm:pt modelId="{1BE2E210-CC17-4BF8-8720-1176D6C68093}">
      <dgm:prSet custT="1"/>
      <dgm:spPr/>
      <dgm:t>
        <a:bodyPr/>
        <a:lstStyle/>
        <a:p>
          <a:r>
            <a:rPr lang="tr-TR" sz="2000" dirty="0" smtClean="0">
              <a:solidFill>
                <a:schemeClr val="bg1"/>
              </a:solidFill>
            </a:rPr>
            <a:t>Göstergeler için kullanılacak veri seti doğru, tutarlı ve zaman içerisinde karşılaştırmaya imkân verebilecek nitelikte olmalıdır.</a:t>
          </a:r>
          <a:endParaRPr lang="tr-TR" sz="2000" dirty="0">
            <a:solidFill>
              <a:schemeClr val="bg1"/>
            </a:solidFill>
          </a:endParaRPr>
        </a:p>
      </dgm:t>
    </dgm:pt>
    <dgm:pt modelId="{841FDC32-F525-4C7C-B4BC-FAD07D0BCE46}" type="parTrans" cxnId="{9EA87B53-6331-41F5-8203-C1362DE3B089}">
      <dgm:prSet/>
      <dgm:spPr/>
      <dgm:t>
        <a:bodyPr/>
        <a:lstStyle/>
        <a:p>
          <a:endParaRPr lang="tr-TR"/>
        </a:p>
      </dgm:t>
    </dgm:pt>
    <dgm:pt modelId="{42D83E27-E1C3-4221-9D50-EAFE07D9264E}" type="sibTrans" cxnId="{9EA87B53-6331-41F5-8203-C1362DE3B089}">
      <dgm:prSet/>
      <dgm:spPr/>
      <dgm:t>
        <a:bodyPr/>
        <a:lstStyle/>
        <a:p>
          <a:endParaRPr lang="tr-TR"/>
        </a:p>
      </dgm:t>
    </dgm:pt>
    <dgm:pt modelId="{4DEF2EB9-F022-417D-8A35-31640A064B96}">
      <dgm:prSet custT="1"/>
      <dgm:spPr/>
      <dgm:t>
        <a:bodyPr/>
        <a:lstStyle/>
        <a:p>
          <a:r>
            <a:rPr lang="tr-TR" sz="2000" dirty="0" smtClean="0">
              <a:solidFill>
                <a:schemeClr val="bg1"/>
              </a:solidFill>
            </a:rPr>
            <a:t>Aynı gösterge ifadesi içerisinde ölçülecek birden fazla unsur olmamalıdır.</a:t>
          </a:r>
          <a:endParaRPr lang="tr-TR" sz="2000" dirty="0">
            <a:solidFill>
              <a:schemeClr val="bg1"/>
            </a:solidFill>
          </a:endParaRPr>
        </a:p>
      </dgm:t>
    </dgm:pt>
    <dgm:pt modelId="{AE482D1B-331C-47B0-B8A4-FA5DDB57D509}" type="parTrans" cxnId="{30902BF3-C14F-4C0F-B49C-5A549B0EEBAB}">
      <dgm:prSet/>
      <dgm:spPr/>
      <dgm:t>
        <a:bodyPr/>
        <a:lstStyle/>
        <a:p>
          <a:endParaRPr lang="tr-TR"/>
        </a:p>
      </dgm:t>
    </dgm:pt>
    <dgm:pt modelId="{849FACD2-87FE-42F3-B75B-9309DEBE1484}" type="sibTrans" cxnId="{30902BF3-C14F-4C0F-B49C-5A549B0EEBAB}">
      <dgm:prSet/>
      <dgm:spPr/>
      <dgm:t>
        <a:bodyPr/>
        <a:lstStyle/>
        <a:p>
          <a:endParaRPr lang="tr-TR"/>
        </a:p>
      </dgm:t>
    </dgm:pt>
    <dgm:pt modelId="{A7AB9207-9D49-4A5B-A46F-E7F259B6E36C}">
      <dgm:prSet custT="1"/>
      <dgm:spPr/>
      <dgm:t>
        <a:bodyPr/>
        <a:lstStyle/>
        <a:p>
          <a:r>
            <a:rPr lang="tr-TR" sz="2000" dirty="0" smtClean="0">
              <a:solidFill>
                <a:schemeClr val="bg1"/>
              </a:solidFill>
            </a:rPr>
            <a:t>Göstergeler, Tespitler ve İhtiyaçlar Tablosunda yer alan hususları kapsamalıdır.</a:t>
          </a:r>
          <a:endParaRPr lang="tr-TR" sz="2000" dirty="0">
            <a:solidFill>
              <a:schemeClr val="bg1"/>
            </a:solidFill>
          </a:endParaRPr>
        </a:p>
      </dgm:t>
    </dgm:pt>
    <dgm:pt modelId="{398B6B0E-520F-4357-A9B1-33C04D61D3B9}" type="parTrans" cxnId="{4781EBBC-587C-4442-B053-2617403B928A}">
      <dgm:prSet/>
      <dgm:spPr/>
      <dgm:t>
        <a:bodyPr/>
        <a:lstStyle/>
        <a:p>
          <a:endParaRPr lang="tr-TR"/>
        </a:p>
      </dgm:t>
    </dgm:pt>
    <dgm:pt modelId="{36565295-A210-4C74-BC7C-2C46300CCD5D}" type="sibTrans" cxnId="{4781EBBC-587C-4442-B053-2617403B928A}">
      <dgm:prSet/>
      <dgm:spPr/>
      <dgm:t>
        <a:bodyPr/>
        <a:lstStyle/>
        <a:p>
          <a:endParaRPr lang="tr-TR"/>
        </a:p>
      </dgm:t>
    </dgm:pt>
    <dgm:pt modelId="{F16F6CD3-7114-4053-8452-4D98D4625FEB}" type="pres">
      <dgm:prSet presAssocID="{D2085458-8525-4521-A9EE-8557A9574504}" presName="linear" presStyleCnt="0">
        <dgm:presLayoutVars>
          <dgm:animLvl val="lvl"/>
          <dgm:resizeHandles val="exact"/>
        </dgm:presLayoutVars>
      </dgm:prSet>
      <dgm:spPr/>
      <dgm:t>
        <a:bodyPr/>
        <a:lstStyle/>
        <a:p>
          <a:endParaRPr lang="tr-TR"/>
        </a:p>
      </dgm:t>
    </dgm:pt>
    <dgm:pt modelId="{8DB3053B-A9E4-402B-BE1D-DB0C44FF61EC}" type="pres">
      <dgm:prSet presAssocID="{C251F5E5-70A9-4969-997A-5768EE304E44}" presName="parentText" presStyleLbl="node1" presStyleIdx="0" presStyleCnt="1" custScaleY="74965" custLinFactNeighborX="-103" custLinFactNeighborY="-6173">
        <dgm:presLayoutVars>
          <dgm:chMax val="0"/>
          <dgm:bulletEnabled val="1"/>
        </dgm:presLayoutVars>
      </dgm:prSet>
      <dgm:spPr/>
      <dgm:t>
        <a:bodyPr/>
        <a:lstStyle/>
        <a:p>
          <a:endParaRPr lang="tr-TR"/>
        </a:p>
      </dgm:t>
    </dgm:pt>
    <dgm:pt modelId="{0CF3BC6C-065D-47D4-ACB7-C51315B768B8}" type="pres">
      <dgm:prSet presAssocID="{C251F5E5-70A9-4969-997A-5768EE304E44}" presName="childText" presStyleLbl="revTx" presStyleIdx="0" presStyleCnt="1" custScaleY="117506">
        <dgm:presLayoutVars>
          <dgm:bulletEnabled val="1"/>
        </dgm:presLayoutVars>
      </dgm:prSet>
      <dgm:spPr/>
      <dgm:t>
        <a:bodyPr/>
        <a:lstStyle/>
        <a:p>
          <a:endParaRPr lang="tr-TR"/>
        </a:p>
      </dgm:t>
    </dgm:pt>
  </dgm:ptLst>
  <dgm:cxnLst>
    <dgm:cxn modelId="{E78E941D-F033-4285-A6E5-7E969436AC57}" srcId="{C251F5E5-70A9-4969-997A-5768EE304E44}" destId="{3CA46FB1-0727-409B-BB60-DB65497F32ED}" srcOrd="2" destOrd="0" parTransId="{3F4DA393-22A2-4427-ADE9-4C8B72E3F0E9}" sibTransId="{4B24863A-8D9B-48AD-AAAE-C0C9E41E463B}"/>
    <dgm:cxn modelId="{49A34370-F168-4749-A165-6BE44068F88E}" srcId="{C251F5E5-70A9-4969-997A-5768EE304E44}" destId="{795E62EE-CCD7-44C5-BF60-41E3387E0F11}" srcOrd="4" destOrd="0" parTransId="{D77D92B1-EDBE-4B2E-8FA6-54DE784EFD17}" sibTransId="{6362F40D-995F-46F6-B10B-29E2FFB430E3}"/>
    <dgm:cxn modelId="{F09984C8-DDC2-4FDE-A609-4CF9B914C26F}" type="presOf" srcId="{24E4304D-A328-4E4A-8D8B-8725FE2073E5}" destId="{0CF3BC6C-065D-47D4-ACB7-C51315B768B8}" srcOrd="0" destOrd="0" presId="urn:microsoft.com/office/officeart/2005/8/layout/vList2"/>
    <dgm:cxn modelId="{E819534D-4717-41AB-BB75-A751F60EE489}" type="presOf" srcId="{D2085458-8525-4521-A9EE-8557A9574504}" destId="{F16F6CD3-7114-4053-8452-4D98D4625FEB}" srcOrd="0" destOrd="0" presId="urn:microsoft.com/office/officeart/2005/8/layout/vList2"/>
    <dgm:cxn modelId="{30902BF3-C14F-4C0F-B49C-5A549B0EEBAB}" srcId="{C251F5E5-70A9-4969-997A-5768EE304E44}" destId="{4DEF2EB9-F022-417D-8A35-31640A064B96}" srcOrd="7" destOrd="0" parTransId="{AE482D1B-331C-47B0-B8A4-FA5DDB57D509}" sibTransId="{849FACD2-87FE-42F3-B75B-9309DEBE1484}"/>
    <dgm:cxn modelId="{F71E4E80-38DD-4AA1-B9D7-92CC8785E023}" type="presOf" srcId="{4DEF2EB9-F022-417D-8A35-31640A064B96}" destId="{0CF3BC6C-065D-47D4-ACB7-C51315B768B8}" srcOrd="0" destOrd="7" presId="urn:microsoft.com/office/officeart/2005/8/layout/vList2"/>
    <dgm:cxn modelId="{4781EBBC-587C-4442-B053-2617403B928A}" srcId="{C251F5E5-70A9-4969-997A-5768EE304E44}" destId="{A7AB9207-9D49-4A5B-A46F-E7F259B6E36C}" srcOrd="8" destOrd="0" parTransId="{398B6B0E-520F-4357-A9B1-33C04D61D3B9}" sibTransId="{36565295-A210-4C74-BC7C-2C46300CCD5D}"/>
    <dgm:cxn modelId="{BC29AEF0-D5D2-4101-930C-94641A509894}" type="presOf" srcId="{3CA46FB1-0727-409B-BB60-DB65497F32ED}" destId="{0CF3BC6C-065D-47D4-ACB7-C51315B768B8}" srcOrd="0" destOrd="2" presId="urn:microsoft.com/office/officeart/2005/8/layout/vList2"/>
    <dgm:cxn modelId="{9EA87B53-6331-41F5-8203-C1362DE3B089}" srcId="{C251F5E5-70A9-4969-997A-5768EE304E44}" destId="{1BE2E210-CC17-4BF8-8720-1176D6C68093}" srcOrd="6" destOrd="0" parTransId="{841FDC32-F525-4C7C-B4BC-FAD07D0BCE46}" sibTransId="{42D83E27-E1C3-4221-9D50-EAFE07D9264E}"/>
    <dgm:cxn modelId="{79CCE4F3-EE85-4D65-AE6A-2699A3050291}" type="presOf" srcId="{1BE2E210-CC17-4BF8-8720-1176D6C68093}" destId="{0CF3BC6C-065D-47D4-ACB7-C51315B768B8}" srcOrd="0" destOrd="6" presId="urn:microsoft.com/office/officeart/2005/8/layout/vList2"/>
    <dgm:cxn modelId="{5218D9F3-E19B-48DF-8573-C5EE8352C636}" type="presOf" srcId="{A7AB9207-9D49-4A5B-A46F-E7F259B6E36C}" destId="{0CF3BC6C-065D-47D4-ACB7-C51315B768B8}" srcOrd="0" destOrd="8" presId="urn:microsoft.com/office/officeart/2005/8/layout/vList2"/>
    <dgm:cxn modelId="{E338F3D3-905C-4DF0-A81A-10622AA37BE4}" type="presOf" srcId="{795E62EE-CCD7-44C5-BF60-41E3387E0F11}" destId="{0CF3BC6C-065D-47D4-ACB7-C51315B768B8}" srcOrd="0" destOrd="4" presId="urn:microsoft.com/office/officeart/2005/8/layout/vList2"/>
    <dgm:cxn modelId="{D7ABE693-B351-40AC-A1E1-23E942E94588}" srcId="{C251F5E5-70A9-4969-997A-5768EE304E44}" destId="{24E4304D-A328-4E4A-8D8B-8725FE2073E5}" srcOrd="0" destOrd="0" parTransId="{10613EE0-FAE7-4948-8D5B-35BDEE5D0566}" sibTransId="{BEFDFBCF-FD73-4130-8589-73E2F257A23B}"/>
    <dgm:cxn modelId="{30D1E44C-09D1-4AA8-9CD0-20F9B84F7D85}" type="presOf" srcId="{DC324286-3DD2-4443-B0E8-501E23689123}" destId="{0CF3BC6C-065D-47D4-ACB7-C51315B768B8}" srcOrd="0" destOrd="1" presId="urn:microsoft.com/office/officeart/2005/8/layout/vList2"/>
    <dgm:cxn modelId="{9927900C-55D0-4129-BDAA-99D340449F1D}" type="presOf" srcId="{C36B1095-E7D4-45EB-A24D-FEA49571560A}" destId="{0CF3BC6C-065D-47D4-ACB7-C51315B768B8}" srcOrd="0" destOrd="5" presId="urn:microsoft.com/office/officeart/2005/8/layout/vList2"/>
    <dgm:cxn modelId="{22C0AADD-AD7E-42DC-8FBF-DA79DE485E3B}" srcId="{C251F5E5-70A9-4969-997A-5768EE304E44}" destId="{DC324286-3DD2-4443-B0E8-501E23689123}" srcOrd="1" destOrd="0" parTransId="{DA9E55FC-B3B4-4C97-97D0-8CFF6659B95E}" sibTransId="{59B3AF83-7821-4380-A702-AA016A8BFD75}"/>
    <dgm:cxn modelId="{362C847C-91E4-43D4-8357-392CA5A67C6B}" type="presOf" srcId="{C251F5E5-70A9-4969-997A-5768EE304E44}" destId="{8DB3053B-A9E4-402B-BE1D-DB0C44FF61EC}" srcOrd="0" destOrd="0" presId="urn:microsoft.com/office/officeart/2005/8/layout/vList2"/>
    <dgm:cxn modelId="{88EF1F8F-DEEE-4435-AC3B-A6BB4432CFA9}" srcId="{C251F5E5-70A9-4969-997A-5768EE304E44}" destId="{1F1B5CB1-9E77-43C2-AA18-345A1110EE26}" srcOrd="3" destOrd="0" parTransId="{4145F4FB-4B25-4359-BCF5-16647C586CE9}" sibTransId="{2CE15D5A-534E-4E43-9555-8C8BFD84B322}"/>
    <dgm:cxn modelId="{3F3A1DF2-3B90-451D-8F42-3B48108702EC}" srcId="{C251F5E5-70A9-4969-997A-5768EE304E44}" destId="{C36B1095-E7D4-45EB-A24D-FEA49571560A}" srcOrd="5" destOrd="0" parTransId="{0FE95767-366F-4986-BC7A-E20818B2767F}" sibTransId="{A3F25368-B43D-49F1-B165-1584075CDBC8}"/>
    <dgm:cxn modelId="{ECE04000-B030-4C77-AC42-095BDECC90E7}" srcId="{D2085458-8525-4521-A9EE-8557A9574504}" destId="{C251F5E5-70A9-4969-997A-5768EE304E44}" srcOrd="0" destOrd="0" parTransId="{1CC84EAE-237B-43DC-AA38-A8D6FBB06D98}" sibTransId="{E7110F6C-DC6B-4ACB-A72D-6334C9B97371}"/>
    <dgm:cxn modelId="{9A36589F-223F-47B4-96CF-B7E385134F19}" type="presOf" srcId="{1F1B5CB1-9E77-43C2-AA18-345A1110EE26}" destId="{0CF3BC6C-065D-47D4-ACB7-C51315B768B8}" srcOrd="0" destOrd="3" presId="urn:microsoft.com/office/officeart/2005/8/layout/vList2"/>
    <dgm:cxn modelId="{D39CE3EB-4C8F-443F-8E0D-D765947B4D28}" type="presParOf" srcId="{F16F6CD3-7114-4053-8452-4D98D4625FEB}" destId="{8DB3053B-A9E4-402B-BE1D-DB0C44FF61EC}" srcOrd="0" destOrd="0" presId="urn:microsoft.com/office/officeart/2005/8/layout/vList2"/>
    <dgm:cxn modelId="{28D9FEE3-4FC8-4752-9F53-CC4F439E307D}" type="presParOf" srcId="{F16F6CD3-7114-4053-8452-4D98D4625FEB}" destId="{0CF3BC6C-065D-47D4-ACB7-C51315B768B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7705AF7-C5D2-4E6D-8636-4C6A54EC58EB}" type="doc">
      <dgm:prSet loTypeId="urn:microsoft.com/office/officeart/2005/8/layout/hList6" loCatId="list" qsTypeId="urn:microsoft.com/office/officeart/2005/8/quickstyle/3d1" qsCatId="3D" csTypeId="urn:microsoft.com/office/officeart/2005/8/colors/accent1_5" csCatId="accent1"/>
      <dgm:spPr/>
      <dgm:t>
        <a:bodyPr/>
        <a:lstStyle/>
        <a:p>
          <a:endParaRPr lang="tr-TR"/>
        </a:p>
      </dgm:t>
    </dgm:pt>
    <dgm:pt modelId="{9DBE1323-3CE3-45A7-AA92-32CE80ED413C}">
      <dgm:prSet/>
      <dgm:spPr/>
      <dgm:t>
        <a:bodyPr/>
        <a:lstStyle/>
        <a:p>
          <a:pPr algn="l" rtl="0"/>
          <a:r>
            <a:rPr lang="tr-TR" dirty="0" smtClean="0"/>
            <a:t>Stratejik planda, izleme ve değerlendirme faaliyetlerinin etkili bir şekilde gerçekleştirilmesi için performans göstergelerinin başlangıç (mevcut) değerleriyle planın her yılına ait hedeflenen değerleri birlikte sunulur.</a:t>
          </a:r>
          <a:endParaRPr lang="tr-TR" dirty="0"/>
        </a:p>
      </dgm:t>
    </dgm:pt>
    <dgm:pt modelId="{C1824616-9464-4AE9-9E32-2D51FA21859F}" type="parTrans" cxnId="{54535E9D-BBEA-4F58-8B91-423FA8A887A0}">
      <dgm:prSet/>
      <dgm:spPr/>
      <dgm:t>
        <a:bodyPr/>
        <a:lstStyle/>
        <a:p>
          <a:endParaRPr lang="tr-TR"/>
        </a:p>
      </dgm:t>
    </dgm:pt>
    <dgm:pt modelId="{077D1AAF-7A4A-42AE-989A-F35B12F54CCE}" type="sibTrans" cxnId="{54535E9D-BBEA-4F58-8B91-423FA8A887A0}">
      <dgm:prSet/>
      <dgm:spPr/>
      <dgm:t>
        <a:bodyPr/>
        <a:lstStyle/>
        <a:p>
          <a:endParaRPr lang="tr-TR"/>
        </a:p>
      </dgm:t>
    </dgm:pt>
    <dgm:pt modelId="{F7153E35-E94D-40F9-A81F-4C50C747BA8E}">
      <dgm:prSet/>
      <dgm:spPr/>
      <dgm:t>
        <a:bodyPr/>
        <a:lstStyle/>
        <a:p>
          <a:pPr algn="l" rtl="0"/>
          <a:r>
            <a:rPr lang="tr-TR" dirty="0" smtClean="0"/>
            <a:t>Plan döneminin son yılından önce tamamlanması öngörülen hedeflere yönelik gösterge değerleri ise hedefin kapsadığı yıllara ilişkin belirlenir.</a:t>
          </a:r>
          <a:endParaRPr lang="tr-TR" dirty="0"/>
        </a:p>
      </dgm:t>
    </dgm:pt>
    <dgm:pt modelId="{C8BF8F42-4402-4DE0-B095-306C0EEBDB94}" type="parTrans" cxnId="{72C298A0-79D7-44EE-96A8-6EB3C9EEEA67}">
      <dgm:prSet/>
      <dgm:spPr/>
      <dgm:t>
        <a:bodyPr/>
        <a:lstStyle/>
        <a:p>
          <a:endParaRPr lang="tr-TR"/>
        </a:p>
      </dgm:t>
    </dgm:pt>
    <dgm:pt modelId="{415B8657-9DA1-422D-9469-5165D73BF6BE}" type="sibTrans" cxnId="{72C298A0-79D7-44EE-96A8-6EB3C9EEEA67}">
      <dgm:prSet/>
      <dgm:spPr/>
      <dgm:t>
        <a:bodyPr/>
        <a:lstStyle/>
        <a:p>
          <a:endParaRPr lang="tr-TR"/>
        </a:p>
      </dgm:t>
    </dgm:pt>
    <dgm:pt modelId="{E718F95D-750A-4E11-BEA4-67E2F83D859E}" type="pres">
      <dgm:prSet presAssocID="{F7705AF7-C5D2-4E6D-8636-4C6A54EC58EB}" presName="Name0" presStyleCnt="0">
        <dgm:presLayoutVars>
          <dgm:dir/>
          <dgm:resizeHandles val="exact"/>
        </dgm:presLayoutVars>
      </dgm:prSet>
      <dgm:spPr/>
      <dgm:t>
        <a:bodyPr/>
        <a:lstStyle/>
        <a:p>
          <a:endParaRPr lang="tr-TR"/>
        </a:p>
      </dgm:t>
    </dgm:pt>
    <dgm:pt modelId="{12B5C07C-9550-430B-AB67-6DE380653A76}" type="pres">
      <dgm:prSet presAssocID="{9DBE1323-3CE3-45A7-AA92-32CE80ED413C}" presName="node" presStyleLbl="node1" presStyleIdx="0" presStyleCnt="2">
        <dgm:presLayoutVars>
          <dgm:bulletEnabled val="1"/>
        </dgm:presLayoutVars>
      </dgm:prSet>
      <dgm:spPr/>
      <dgm:t>
        <a:bodyPr/>
        <a:lstStyle/>
        <a:p>
          <a:endParaRPr lang="tr-TR"/>
        </a:p>
      </dgm:t>
    </dgm:pt>
    <dgm:pt modelId="{FA3532C5-F848-4024-8933-829429DD5E11}" type="pres">
      <dgm:prSet presAssocID="{077D1AAF-7A4A-42AE-989A-F35B12F54CCE}" presName="sibTrans" presStyleCnt="0"/>
      <dgm:spPr/>
    </dgm:pt>
    <dgm:pt modelId="{04DD5CB0-4048-44CE-AD7F-CD7044423DE9}" type="pres">
      <dgm:prSet presAssocID="{F7153E35-E94D-40F9-A81F-4C50C747BA8E}" presName="node" presStyleLbl="node1" presStyleIdx="1" presStyleCnt="2">
        <dgm:presLayoutVars>
          <dgm:bulletEnabled val="1"/>
        </dgm:presLayoutVars>
      </dgm:prSet>
      <dgm:spPr/>
      <dgm:t>
        <a:bodyPr/>
        <a:lstStyle/>
        <a:p>
          <a:endParaRPr lang="tr-TR"/>
        </a:p>
      </dgm:t>
    </dgm:pt>
  </dgm:ptLst>
  <dgm:cxnLst>
    <dgm:cxn modelId="{F7E622AE-27A1-4C63-8575-615146C0141B}" type="presOf" srcId="{F7705AF7-C5D2-4E6D-8636-4C6A54EC58EB}" destId="{E718F95D-750A-4E11-BEA4-67E2F83D859E}" srcOrd="0" destOrd="0" presId="urn:microsoft.com/office/officeart/2005/8/layout/hList6"/>
    <dgm:cxn modelId="{8F37E86E-3257-4B8F-98F9-FC6B649006FC}" type="presOf" srcId="{F7153E35-E94D-40F9-A81F-4C50C747BA8E}" destId="{04DD5CB0-4048-44CE-AD7F-CD7044423DE9}" srcOrd="0" destOrd="0" presId="urn:microsoft.com/office/officeart/2005/8/layout/hList6"/>
    <dgm:cxn modelId="{72C298A0-79D7-44EE-96A8-6EB3C9EEEA67}" srcId="{F7705AF7-C5D2-4E6D-8636-4C6A54EC58EB}" destId="{F7153E35-E94D-40F9-A81F-4C50C747BA8E}" srcOrd="1" destOrd="0" parTransId="{C8BF8F42-4402-4DE0-B095-306C0EEBDB94}" sibTransId="{415B8657-9DA1-422D-9469-5165D73BF6BE}"/>
    <dgm:cxn modelId="{E49F8C27-077C-4833-BB26-7BE2BCCECBB8}" type="presOf" srcId="{9DBE1323-3CE3-45A7-AA92-32CE80ED413C}" destId="{12B5C07C-9550-430B-AB67-6DE380653A76}" srcOrd="0" destOrd="0" presId="urn:microsoft.com/office/officeart/2005/8/layout/hList6"/>
    <dgm:cxn modelId="{54535E9D-BBEA-4F58-8B91-423FA8A887A0}" srcId="{F7705AF7-C5D2-4E6D-8636-4C6A54EC58EB}" destId="{9DBE1323-3CE3-45A7-AA92-32CE80ED413C}" srcOrd="0" destOrd="0" parTransId="{C1824616-9464-4AE9-9E32-2D51FA21859F}" sibTransId="{077D1AAF-7A4A-42AE-989A-F35B12F54CCE}"/>
    <dgm:cxn modelId="{DA79D352-D67A-4353-923A-B63BF6856BF7}" type="presParOf" srcId="{E718F95D-750A-4E11-BEA4-67E2F83D859E}" destId="{12B5C07C-9550-430B-AB67-6DE380653A76}" srcOrd="0" destOrd="0" presId="urn:microsoft.com/office/officeart/2005/8/layout/hList6"/>
    <dgm:cxn modelId="{BAB012CA-ADD6-4959-8062-7796BBE0DA16}" type="presParOf" srcId="{E718F95D-750A-4E11-BEA4-67E2F83D859E}" destId="{FA3532C5-F848-4024-8933-829429DD5E11}" srcOrd="1" destOrd="0" presId="urn:microsoft.com/office/officeart/2005/8/layout/hList6"/>
    <dgm:cxn modelId="{D90CEB3C-511D-41FF-917D-83F81678CE50}" type="presParOf" srcId="{E718F95D-750A-4E11-BEA4-67E2F83D859E}" destId="{04DD5CB0-4048-44CE-AD7F-CD7044423DE9}"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1B218-8A58-4A0A-8FA9-1AB9CAA6F1A6}">
      <dsp:nvSpPr>
        <dsp:cNvPr id="0" name=""/>
        <dsp:cNvSpPr/>
      </dsp:nvSpPr>
      <dsp:spPr>
        <a:xfrm>
          <a:off x="0" y="0"/>
          <a:ext cx="11983572" cy="551434"/>
        </a:xfrm>
        <a:prstGeom prst="roundRect">
          <a:avLst/>
        </a:prstGeom>
        <a:gradFill rotWithShape="0">
          <a:gsLst>
            <a:gs pos="0">
              <a:schemeClr val="dk2">
                <a:hueOff val="0"/>
                <a:satOff val="0"/>
                <a:lumOff val="0"/>
                <a:alphaOff val="0"/>
                <a:tint val="98000"/>
                <a:hueMod val="94000"/>
                <a:satMod val="130000"/>
                <a:lumMod val="128000"/>
              </a:schemeClr>
            </a:gs>
            <a:gs pos="100000">
              <a:schemeClr val="dk2">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kern="1200" dirty="0" smtClean="0"/>
            <a:t>Mevcut Stratejik Plan         AMAÇ VE HEDEFLERİMİZ   ( Güncelleme öncesi) </a:t>
          </a:r>
          <a:endParaRPr lang="tr-TR" sz="2400" b="1" kern="1200" dirty="0"/>
        </a:p>
      </dsp:txBody>
      <dsp:txXfrm>
        <a:off x="26919" y="26919"/>
        <a:ext cx="11929734" cy="4975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4427C-1C51-48D9-A120-A4A8AFB5BA88}">
      <dsp:nvSpPr>
        <dsp:cNvPr id="0" name=""/>
        <dsp:cNvSpPr/>
      </dsp:nvSpPr>
      <dsp:spPr>
        <a:xfrm>
          <a:off x="0" y="150167"/>
          <a:ext cx="9797934" cy="977513"/>
        </a:xfrm>
        <a:prstGeom prst="round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tr-TR" sz="4000" b="1" kern="1200" dirty="0" smtClean="0"/>
            <a:t>STRATEJİLER</a:t>
          </a:r>
          <a:endParaRPr lang="tr-TR" sz="4000" kern="1200" dirty="0"/>
        </a:p>
      </dsp:txBody>
      <dsp:txXfrm>
        <a:off x="47718" y="197885"/>
        <a:ext cx="9702498" cy="88207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DFAA7-991E-4C23-BB4A-37BE8006FB73}">
      <dsp:nvSpPr>
        <dsp:cNvPr id="0" name=""/>
        <dsp:cNvSpPr/>
      </dsp:nvSpPr>
      <dsp:spPr>
        <a:xfrm rot="5400000">
          <a:off x="5792499" y="-2037701"/>
          <a:ext cx="2589469" cy="6670338"/>
        </a:xfrm>
        <a:prstGeom prst="round2Same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tr-TR" sz="1800" kern="1200" smtClean="0"/>
            <a:t>Hedeflere ulaşmada karşılaşılabilecek sorunlar nelerdir?</a:t>
          </a:r>
          <a:endParaRPr lang="tr-TR" sz="1800" kern="1200"/>
        </a:p>
        <a:p>
          <a:pPr marL="171450" lvl="1" indent="-171450" algn="l" defTabSz="800100" rtl="0">
            <a:lnSpc>
              <a:spcPct val="90000"/>
            </a:lnSpc>
            <a:spcBef>
              <a:spcPct val="0"/>
            </a:spcBef>
            <a:spcAft>
              <a:spcPct val="15000"/>
            </a:spcAft>
            <a:buChar char="••"/>
          </a:pPr>
          <a:r>
            <a:rPr lang="tr-TR" sz="1800" kern="1200" smtClean="0"/>
            <a:t>Hedeflere ulaşmak için izlenebilecek alternatif yol ve yöntemler nelerdir?</a:t>
          </a:r>
          <a:endParaRPr lang="tr-TR" sz="1800" kern="1200"/>
        </a:p>
        <a:p>
          <a:pPr marL="171450" lvl="1" indent="-171450" algn="l" defTabSz="800100" rtl="0">
            <a:lnSpc>
              <a:spcPct val="90000"/>
            </a:lnSpc>
            <a:spcBef>
              <a:spcPct val="0"/>
            </a:spcBef>
            <a:spcAft>
              <a:spcPct val="15000"/>
            </a:spcAft>
            <a:buChar char="••"/>
          </a:pPr>
          <a:r>
            <a:rPr lang="tr-TR" sz="1800" kern="1200" smtClean="0"/>
            <a:t>Alternatiflerin maliyetleri ile olumlu ve olumsuz yönleri nelerdir?</a:t>
          </a:r>
          <a:endParaRPr lang="tr-TR" sz="1800" kern="1200"/>
        </a:p>
      </dsp:txBody>
      <dsp:txXfrm rot="-5400000">
        <a:off x="3752065" y="129140"/>
        <a:ext cx="6543931" cy="2336655"/>
      </dsp:txXfrm>
    </dsp:sp>
    <dsp:sp modelId="{401EC509-A89D-49A8-A2DE-DF2281C6A00C}">
      <dsp:nvSpPr>
        <dsp:cNvPr id="0" name=""/>
        <dsp:cNvSpPr/>
      </dsp:nvSpPr>
      <dsp:spPr>
        <a:xfrm>
          <a:off x="0" y="85628"/>
          <a:ext cx="3752065" cy="2423678"/>
        </a:xfrm>
        <a:prstGeom prst="round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tr-TR" sz="2800" b="1" kern="1200" smtClean="0"/>
            <a:t>Stratejiler Oluşturulurken Cevaplandırılması Gereken Sorular</a:t>
          </a:r>
          <a:endParaRPr lang="tr-TR" sz="2800" kern="1200"/>
        </a:p>
      </dsp:txBody>
      <dsp:txXfrm>
        <a:off x="118314" y="203942"/>
        <a:ext cx="3515437" cy="2187050"/>
      </dsp:txXfrm>
    </dsp:sp>
    <dsp:sp modelId="{82A79511-B01A-480F-B1A1-B646F6CA8DF8}">
      <dsp:nvSpPr>
        <dsp:cNvPr id="0" name=""/>
        <dsp:cNvSpPr/>
      </dsp:nvSpPr>
      <dsp:spPr>
        <a:xfrm rot="5400000">
          <a:off x="5647152" y="858957"/>
          <a:ext cx="2880163" cy="6670338"/>
        </a:xfrm>
        <a:prstGeom prst="round2Same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tr-TR" sz="1800" kern="1200" smtClean="0"/>
            <a:t>Eğitim programları belirlenirken paydaşların katılımı esas alınacaktır.</a:t>
          </a:r>
          <a:endParaRPr lang="tr-TR" sz="1800" kern="1200"/>
        </a:p>
        <a:p>
          <a:pPr marL="171450" lvl="1" indent="-171450" algn="l" defTabSz="800100" rtl="0">
            <a:lnSpc>
              <a:spcPct val="90000"/>
            </a:lnSpc>
            <a:spcBef>
              <a:spcPct val="0"/>
            </a:spcBef>
            <a:spcAft>
              <a:spcPct val="15000"/>
            </a:spcAft>
            <a:buChar char="••"/>
          </a:pPr>
          <a:r>
            <a:rPr lang="tr-TR" sz="1800" kern="1200" smtClean="0"/>
            <a:t>Eğitim programlarının tasarlanmasında uzaktan eğitim modüllerine öncelik verilecektir.</a:t>
          </a:r>
          <a:endParaRPr lang="tr-TR" sz="1800" kern="1200"/>
        </a:p>
        <a:p>
          <a:pPr marL="171450" lvl="1" indent="-171450" algn="l" defTabSz="800100" rtl="0">
            <a:lnSpc>
              <a:spcPct val="90000"/>
            </a:lnSpc>
            <a:spcBef>
              <a:spcPct val="0"/>
            </a:spcBef>
            <a:spcAft>
              <a:spcPct val="15000"/>
            </a:spcAft>
            <a:buChar char="••"/>
          </a:pPr>
          <a:r>
            <a:rPr lang="tr-TR" sz="1800" kern="1200" smtClean="0"/>
            <a:t>Personel dağılımı, iş analizine göre planlanacaktır.</a:t>
          </a:r>
          <a:endParaRPr lang="tr-TR" sz="1800" kern="1200"/>
        </a:p>
        <a:p>
          <a:pPr marL="171450" lvl="1" indent="-171450" algn="l" defTabSz="800100" rtl="0">
            <a:lnSpc>
              <a:spcPct val="90000"/>
            </a:lnSpc>
            <a:spcBef>
              <a:spcPct val="0"/>
            </a:spcBef>
            <a:spcAft>
              <a:spcPct val="15000"/>
            </a:spcAft>
            <a:buChar char="••"/>
          </a:pPr>
          <a:r>
            <a:rPr lang="tr-TR" sz="1800" kern="1200" smtClean="0"/>
            <a:t>İnsan kaynakları performans esaslı bir biçimde yönetilecektir.</a:t>
          </a:r>
          <a:endParaRPr lang="tr-TR" sz="1800" kern="1200"/>
        </a:p>
        <a:p>
          <a:pPr marL="171450" lvl="1" indent="-171450" algn="l" defTabSz="800100" rtl="0">
            <a:lnSpc>
              <a:spcPct val="90000"/>
            </a:lnSpc>
            <a:spcBef>
              <a:spcPct val="0"/>
            </a:spcBef>
            <a:spcAft>
              <a:spcPct val="15000"/>
            </a:spcAft>
            <a:buChar char="••"/>
          </a:pPr>
          <a:r>
            <a:rPr lang="tr-TR" sz="1800" kern="1200" smtClean="0"/>
            <a:t>Sunulan hizmetler mümkün olduğunca elektronik ortama taşınacaktır.</a:t>
          </a:r>
          <a:endParaRPr lang="tr-TR" sz="1800" kern="1200"/>
        </a:p>
      </dsp:txBody>
      <dsp:txXfrm rot="-5400000">
        <a:off x="3752065" y="2894642"/>
        <a:ext cx="6529740" cy="2598967"/>
      </dsp:txXfrm>
    </dsp:sp>
    <dsp:sp modelId="{1A1FC4B8-F141-43D5-AA76-9E8AC991444F}">
      <dsp:nvSpPr>
        <dsp:cNvPr id="0" name=""/>
        <dsp:cNvSpPr/>
      </dsp:nvSpPr>
      <dsp:spPr>
        <a:xfrm>
          <a:off x="0" y="2975618"/>
          <a:ext cx="3752065" cy="2437014"/>
        </a:xfrm>
        <a:prstGeom prst="round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tr-TR" sz="2800" b="1" kern="1200" smtClean="0"/>
            <a:t>Strateji Örnekleri</a:t>
          </a:r>
          <a:endParaRPr lang="tr-TR" sz="2800" kern="1200"/>
        </a:p>
      </dsp:txBody>
      <dsp:txXfrm>
        <a:off x="118965" y="3094583"/>
        <a:ext cx="3514135" cy="21990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C9F136-A521-4BDF-A143-631B97D6DAA0}">
      <dsp:nvSpPr>
        <dsp:cNvPr id="0" name=""/>
        <dsp:cNvSpPr/>
      </dsp:nvSpPr>
      <dsp:spPr>
        <a:xfrm>
          <a:off x="0" y="1503741"/>
          <a:ext cx="10745788" cy="2004989"/>
        </a:xfrm>
        <a:prstGeom prst="notchedRightArrow">
          <a:avLst/>
        </a:prstGeom>
        <a:solidFill>
          <a:schemeClr val="accent1"/>
        </a:solidFill>
        <a:ln>
          <a:noFill/>
        </a:ln>
        <a:effectLst/>
      </dsp:spPr>
      <dsp:style>
        <a:lnRef idx="0">
          <a:scrgbClr r="0" g="0" b="0"/>
        </a:lnRef>
        <a:fillRef idx="1">
          <a:scrgbClr r="0" g="0" b="0"/>
        </a:fillRef>
        <a:effectRef idx="0">
          <a:scrgbClr r="0" g="0" b="0"/>
        </a:effectRef>
        <a:fontRef idx="minor"/>
      </dsp:style>
    </dsp:sp>
    <dsp:sp modelId="{101BA1FB-81A1-4397-ACF3-2D59CE7D629B}">
      <dsp:nvSpPr>
        <dsp:cNvPr id="0" name=""/>
        <dsp:cNvSpPr/>
      </dsp:nvSpPr>
      <dsp:spPr>
        <a:xfrm>
          <a:off x="118" y="0"/>
          <a:ext cx="4717547" cy="2004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l" defTabSz="711200" rtl="0">
            <a:lnSpc>
              <a:spcPct val="90000"/>
            </a:lnSpc>
            <a:spcBef>
              <a:spcPct val="0"/>
            </a:spcBef>
            <a:spcAft>
              <a:spcPct val="35000"/>
            </a:spcAft>
          </a:pPr>
          <a:r>
            <a:rPr lang="tr-TR" sz="1600" kern="1200" dirty="0" smtClean="0">
              <a:solidFill>
                <a:schemeClr val="bg1"/>
              </a:solidFill>
            </a:rPr>
            <a:t>Strateji geliştirme, üniversitenin geleceğe yönelik “ideal” ve “ortak” bakışını yansıtır. Üniversitenin vizyonuna ulaşmak için durum analizi sonucunda ortaya çıkan ihtiyaçları ile konum, başarı bölgesi, değer sunumu ve temel yetkinlik tercihlerinden oluşan farklılaşma stratejisi dikkate alınarak amaçlar ve bu amaçları gerçekleştirmeye yönelik hedefler belirlenir.</a:t>
          </a:r>
          <a:endParaRPr lang="tr-TR" sz="1600" kern="1200" dirty="0">
            <a:solidFill>
              <a:schemeClr val="bg1"/>
            </a:solidFill>
          </a:endParaRPr>
        </a:p>
      </dsp:txBody>
      <dsp:txXfrm>
        <a:off x="118" y="0"/>
        <a:ext cx="4717547" cy="2004989"/>
      </dsp:txXfrm>
    </dsp:sp>
    <dsp:sp modelId="{7931EC63-9B5B-4C9C-92E4-9AABECD2DEBD}">
      <dsp:nvSpPr>
        <dsp:cNvPr id="0" name=""/>
        <dsp:cNvSpPr/>
      </dsp:nvSpPr>
      <dsp:spPr>
        <a:xfrm>
          <a:off x="2108268" y="2255612"/>
          <a:ext cx="501247" cy="501247"/>
        </a:xfrm>
        <a:prstGeom prst="ellipse">
          <a:avLst/>
        </a:prstGeom>
        <a:solidFill>
          <a:schemeClr val="accent1">
            <a:hueOff val="0"/>
            <a:satOff val="0"/>
            <a:lumOff val="0"/>
            <a:alphaOff val="0"/>
          </a:schemeClr>
        </a:solidFill>
        <a:ln w="15875" cap="rnd"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sp>
    <dsp:sp modelId="{A66F5BA1-2389-40A3-815F-AD6E72B8F0B0}">
      <dsp:nvSpPr>
        <dsp:cNvPr id="0" name=""/>
        <dsp:cNvSpPr/>
      </dsp:nvSpPr>
      <dsp:spPr>
        <a:xfrm>
          <a:off x="4953543" y="3007483"/>
          <a:ext cx="4717547" cy="2004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l" defTabSz="711200" rtl="0">
            <a:lnSpc>
              <a:spcPct val="90000"/>
            </a:lnSpc>
            <a:spcBef>
              <a:spcPct val="0"/>
            </a:spcBef>
            <a:spcAft>
              <a:spcPct val="35000"/>
            </a:spcAft>
          </a:pPr>
          <a:r>
            <a:rPr lang="tr-TR" sz="1600" kern="1200" dirty="0" smtClean="0">
              <a:solidFill>
                <a:schemeClr val="bg1"/>
              </a:solidFill>
            </a:rPr>
            <a:t>Taslak amaç ve hedeflere ilişkin çalışmalar stratejik planlama ekibinin koordinasyonunda harcama birimlerinin katılımıyla yürütülür. Bu çalışmalar çerçevesinde, harcama birimlerince sorumlu oldukları her bir hedef için hedef kartları oluşturulur. SGDB tarafından konsolide edilen taslak hedef kartları Strateji Geliştirme Kurulunca nihai hale getirilir.</a:t>
          </a:r>
          <a:endParaRPr lang="tr-TR" sz="1600" kern="1200" dirty="0">
            <a:solidFill>
              <a:schemeClr val="bg1"/>
            </a:solidFill>
          </a:endParaRPr>
        </a:p>
      </dsp:txBody>
      <dsp:txXfrm>
        <a:off x="4953543" y="3007483"/>
        <a:ext cx="4717547" cy="2004989"/>
      </dsp:txXfrm>
    </dsp:sp>
    <dsp:sp modelId="{89340D08-9383-49A6-8087-C20AED4DFBCC}">
      <dsp:nvSpPr>
        <dsp:cNvPr id="0" name=""/>
        <dsp:cNvSpPr/>
      </dsp:nvSpPr>
      <dsp:spPr>
        <a:xfrm>
          <a:off x="7061693" y="2255612"/>
          <a:ext cx="501247" cy="501247"/>
        </a:xfrm>
        <a:prstGeom prst="ellipse">
          <a:avLst/>
        </a:prstGeom>
        <a:solidFill>
          <a:schemeClr val="accent1">
            <a:hueOff val="0"/>
            <a:satOff val="0"/>
            <a:lumOff val="0"/>
            <a:alphaOff val="0"/>
          </a:schemeClr>
        </a:solidFill>
        <a:ln w="15875" cap="rnd"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951BBC-9830-45BC-A874-E18EE515ADDC}">
      <dsp:nvSpPr>
        <dsp:cNvPr id="0" name=""/>
        <dsp:cNvSpPr/>
      </dsp:nvSpPr>
      <dsp:spPr>
        <a:xfrm>
          <a:off x="0" y="6736"/>
          <a:ext cx="10455856" cy="935415"/>
        </a:xfrm>
        <a:prstGeom prst="round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rtl="0">
            <a:lnSpc>
              <a:spcPct val="90000"/>
            </a:lnSpc>
            <a:spcBef>
              <a:spcPct val="0"/>
            </a:spcBef>
            <a:spcAft>
              <a:spcPct val="35000"/>
            </a:spcAft>
          </a:pPr>
          <a:r>
            <a:rPr lang="tr-TR" sz="3900" b="1" kern="1200" dirty="0" smtClean="0"/>
            <a:t>AMAÇLAR</a:t>
          </a:r>
          <a:endParaRPr lang="tr-TR" sz="3900" kern="1200" dirty="0"/>
        </a:p>
      </dsp:txBody>
      <dsp:txXfrm>
        <a:off x="45663" y="52399"/>
        <a:ext cx="10364530" cy="8440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3053B-A9E4-402B-BE1D-DB0C44FF61EC}">
      <dsp:nvSpPr>
        <dsp:cNvPr id="0" name=""/>
        <dsp:cNvSpPr/>
      </dsp:nvSpPr>
      <dsp:spPr>
        <a:xfrm>
          <a:off x="0" y="86236"/>
          <a:ext cx="10009808" cy="623610"/>
        </a:xfrm>
        <a:prstGeom prst="round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tr-TR" sz="2600" b="1" kern="1200" smtClean="0"/>
            <a:t>Amaçlar Belirlenirken Dikkat Edilmesi Gereken Hususlar</a:t>
          </a:r>
          <a:endParaRPr lang="tr-TR" sz="2600" kern="1200"/>
        </a:p>
      </dsp:txBody>
      <dsp:txXfrm>
        <a:off x="30442" y="116678"/>
        <a:ext cx="9948924" cy="562726"/>
      </dsp:txXfrm>
    </dsp:sp>
    <dsp:sp modelId="{0CF3BC6C-065D-47D4-ACB7-C51315B768B8}">
      <dsp:nvSpPr>
        <dsp:cNvPr id="0" name=""/>
        <dsp:cNvSpPr/>
      </dsp:nvSpPr>
      <dsp:spPr>
        <a:xfrm>
          <a:off x="0" y="796083"/>
          <a:ext cx="10009808" cy="430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811"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tr-TR" sz="2000" kern="1200" dirty="0" smtClean="0">
              <a:solidFill>
                <a:schemeClr val="bg1"/>
              </a:solidFill>
            </a:rPr>
            <a:t>Durum analizinde ulaşılan tespitler ve ihtiyaçlarla uyumludur.</a:t>
          </a:r>
          <a:endParaRPr lang="tr-TR" sz="2000" kern="1200" dirty="0">
            <a:solidFill>
              <a:schemeClr val="bg1"/>
            </a:solidFill>
          </a:endParaRPr>
        </a:p>
        <a:p>
          <a:pPr marL="228600" lvl="1" indent="-228600" algn="l" defTabSz="889000" rtl="0">
            <a:lnSpc>
              <a:spcPct val="90000"/>
            </a:lnSpc>
            <a:spcBef>
              <a:spcPct val="0"/>
            </a:spcBef>
            <a:spcAft>
              <a:spcPct val="20000"/>
            </a:spcAft>
            <a:buChar char="••"/>
          </a:pPr>
          <a:r>
            <a:rPr lang="tr-TR" sz="2000" kern="1200" dirty="0" smtClean="0">
              <a:solidFill>
                <a:schemeClr val="bg1"/>
              </a:solidFill>
            </a:rPr>
            <a:t>Vizyona ulaşmaya yönelik üniversitenin kurumsal dönüşümünü destekleyecek niteliktedir.</a:t>
          </a:r>
          <a:endParaRPr lang="tr-TR" sz="2000" kern="1200" dirty="0">
            <a:solidFill>
              <a:schemeClr val="bg1"/>
            </a:solidFill>
          </a:endParaRPr>
        </a:p>
        <a:p>
          <a:pPr marL="228600" lvl="1" indent="-228600" algn="l" defTabSz="889000" rtl="0">
            <a:lnSpc>
              <a:spcPct val="90000"/>
            </a:lnSpc>
            <a:spcBef>
              <a:spcPct val="0"/>
            </a:spcBef>
            <a:spcAft>
              <a:spcPct val="20000"/>
            </a:spcAft>
            <a:buChar char="••"/>
          </a:pPr>
          <a:r>
            <a:rPr lang="tr-TR" sz="2000" kern="1200" dirty="0" smtClean="0">
              <a:solidFill>
                <a:schemeClr val="bg1"/>
              </a:solidFill>
            </a:rPr>
            <a:t>Misyonun gerçekleştirilmesine katkıda bulunur.</a:t>
          </a:r>
          <a:endParaRPr lang="tr-TR" sz="2000" kern="1200" dirty="0">
            <a:solidFill>
              <a:schemeClr val="bg1"/>
            </a:solidFill>
          </a:endParaRPr>
        </a:p>
        <a:p>
          <a:pPr marL="228600" lvl="1" indent="-228600" algn="l" defTabSz="889000" rtl="0">
            <a:lnSpc>
              <a:spcPct val="90000"/>
            </a:lnSpc>
            <a:spcBef>
              <a:spcPct val="0"/>
            </a:spcBef>
            <a:spcAft>
              <a:spcPct val="20000"/>
            </a:spcAft>
            <a:buChar char="••"/>
          </a:pPr>
          <a:r>
            <a:rPr lang="tr-TR" sz="2000" kern="1200" dirty="0" smtClean="0">
              <a:solidFill>
                <a:schemeClr val="bg1"/>
              </a:solidFill>
            </a:rPr>
            <a:t>Vizyon ve temel değerlerle uyumludur.</a:t>
          </a:r>
          <a:endParaRPr lang="tr-TR" sz="2000" kern="1200" dirty="0">
            <a:solidFill>
              <a:schemeClr val="bg1"/>
            </a:solidFill>
          </a:endParaRPr>
        </a:p>
        <a:p>
          <a:pPr marL="228600" lvl="1" indent="-228600" algn="l" defTabSz="889000" rtl="0">
            <a:lnSpc>
              <a:spcPct val="90000"/>
            </a:lnSpc>
            <a:spcBef>
              <a:spcPct val="0"/>
            </a:spcBef>
            <a:spcAft>
              <a:spcPct val="20000"/>
            </a:spcAft>
            <a:buChar char="••"/>
          </a:pPr>
          <a:r>
            <a:rPr lang="tr-TR" sz="2000" kern="1200" dirty="0" smtClean="0">
              <a:solidFill>
                <a:schemeClr val="bg1"/>
              </a:solidFill>
            </a:rPr>
            <a:t>Üniversitenin sorumlu olduğu alt program hedefleriyle ilişkilendirilir.</a:t>
          </a:r>
          <a:endParaRPr lang="tr-TR" sz="2000" kern="1200" dirty="0">
            <a:solidFill>
              <a:schemeClr val="bg1"/>
            </a:solidFill>
          </a:endParaRPr>
        </a:p>
        <a:p>
          <a:pPr marL="228600" lvl="1" indent="-228600" algn="l" defTabSz="889000" rtl="0">
            <a:lnSpc>
              <a:spcPct val="90000"/>
            </a:lnSpc>
            <a:spcBef>
              <a:spcPct val="0"/>
            </a:spcBef>
            <a:spcAft>
              <a:spcPct val="20000"/>
            </a:spcAft>
            <a:buChar char="••"/>
          </a:pPr>
          <a:r>
            <a:rPr lang="tr-TR" sz="2000" kern="1200" dirty="0" smtClean="0">
              <a:solidFill>
                <a:schemeClr val="bg1"/>
              </a:solidFill>
            </a:rPr>
            <a:t>Üniversitenin farklılaşma tercihleriyle uyumlu ve onları destekleyici/tamamlayıcı niteliktedir.</a:t>
          </a:r>
          <a:endParaRPr lang="tr-TR" sz="2000" kern="1200" dirty="0">
            <a:solidFill>
              <a:schemeClr val="bg1"/>
            </a:solidFill>
          </a:endParaRPr>
        </a:p>
        <a:p>
          <a:pPr marL="228600" lvl="1" indent="-228600" algn="l" defTabSz="889000" rtl="0">
            <a:lnSpc>
              <a:spcPct val="90000"/>
            </a:lnSpc>
            <a:spcBef>
              <a:spcPct val="0"/>
            </a:spcBef>
            <a:spcAft>
              <a:spcPct val="20000"/>
            </a:spcAft>
            <a:buChar char="••"/>
          </a:pPr>
          <a:r>
            <a:rPr lang="tr-TR" sz="2000" kern="1200" dirty="0" smtClean="0">
              <a:solidFill>
                <a:schemeClr val="bg1"/>
              </a:solidFill>
            </a:rPr>
            <a:t>İddialı ama gerçekçi ve ulaşılabilirdir.</a:t>
          </a:r>
          <a:endParaRPr lang="tr-TR" sz="2000" kern="1200" dirty="0">
            <a:solidFill>
              <a:schemeClr val="bg1"/>
            </a:solidFill>
          </a:endParaRPr>
        </a:p>
        <a:p>
          <a:pPr marL="228600" lvl="1" indent="-228600" algn="l" defTabSz="889000" rtl="0">
            <a:lnSpc>
              <a:spcPct val="90000"/>
            </a:lnSpc>
            <a:spcBef>
              <a:spcPct val="0"/>
            </a:spcBef>
            <a:spcAft>
              <a:spcPct val="20000"/>
            </a:spcAft>
            <a:buChar char="••"/>
          </a:pPr>
          <a:r>
            <a:rPr lang="tr-TR" sz="2000" kern="1200" dirty="0" smtClean="0">
              <a:solidFill>
                <a:schemeClr val="bg1"/>
              </a:solidFill>
            </a:rPr>
            <a:t>Ulaşılmak istenen nihai sonucu açık bir şekilde ifade eder, ancak buna nasıl ulaşılacağını ayrıntılı olarak açıklamaz.</a:t>
          </a:r>
          <a:endParaRPr lang="tr-TR" sz="2000" kern="1200" dirty="0">
            <a:solidFill>
              <a:schemeClr val="bg1"/>
            </a:solidFill>
          </a:endParaRPr>
        </a:p>
        <a:p>
          <a:pPr marL="228600" lvl="1" indent="-228600" algn="l" defTabSz="889000" rtl="0">
            <a:lnSpc>
              <a:spcPct val="90000"/>
            </a:lnSpc>
            <a:spcBef>
              <a:spcPct val="0"/>
            </a:spcBef>
            <a:spcAft>
              <a:spcPct val="20000"/>
            </a:spcAft>
            <a:buChar char="••"/>
          </a:pPr>
          <a:r>
            <a:rPr lang="tr-TR" sz="2000" kern="1200" dirty="0" smtClean="0">
              <a:solidFill>
                <a:schemeClr val="bg1"/>
              </a:solidFill>
            </a:rPr>
            <a:t>Orta ve uzun vadeli bir zaman dilimini kapsar.</a:t>
          </a:r>
          <a:endParaRPr lang="tr-TR" sz="2000" kern="1200" dirty="0">
            <a:solidFill>
              <a:schemeClr val="bg1"/>
            </a:solidFill>
          </a:endParaRPr>
        </a:p>
        <a:p>
          <a:pPr marL="228600" lvl="1" indent="-228600" algn="l" defTabSz="889000" rtl="0">
            <a:lnSpc>
              <a:spcPct val="90000"/>
            </a:lnSpc>
            <a:spcBef>
              <a:spcPct val="0"/>
            </a:spcBef>
            <a:spcAft>
              <a:spcPct val="20000"/>
            </a:spcAft>
            <a:buChar char="••"/>
          </a:pPr>
          <a:r>
            <a:rPr lang="tr-TR" sz="2000" kern="1200" dirty="0" smtClean="0">
              <a:solidFill>
                <a:schemeClr val="bg1"/>
              </a:solidFill>
            </a:rPr>
            <a:t>Hedefler için çerçeve çizer.</a:t>
          </a:r>
          <a:endParaRPr lang="tr-TR" sz="2000" kern="1200" dirty="0">
            <a:solidFill>
              <a:schemeClr val="bg1"/>
            </a:solidFill>
          </a:endParaRPr>
        </a:p>
      </dsp:txBody>
      <dsp:txXfrm>
        <a:off x="0" y="796083"/>
        <a:ext cx="10009808" cy="43056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9440C-D26C-454A-92E0-C7B9A21A1910}">
      <dsp:nvSpPr>
        <dsp:cNvPr id="0" name=""/>
        <dsp:cNvSpPr/>
      </dsp:nvSpPr>
      <dsp:spPr>
        <a:xfrm>
          <a:off x="120239" y="1574361"/>
          <a:ext cx="1339540" cy="1339540"/>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6FE5AA-7B58-493D-8E7D-409A324A436B}">
      <dsp:nvSpPr>
        <dsp:cNvPr id="0" name=""/>
        <dsp:cNvSpPr/>
      </dsp:nvSpPr>
      <dsp:spPr>
        <a:xfrm>
          <a:off x="359526" y="2095941"/>
          <a:ext cx="1071632" cy="1071632"/>
        </a:xfrm>
        <a:prstGeom prst="pie">
          <a:avLst>
            <a:gd name="adj1" fmla="val 5400000"/>
            <a:gd name="adj2" fmla="val 162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698A6E-53A0-4295-B73C-6C5F994176AE}">
      <dsp:nvSpPr>
        <dsp:cNvPr id="0" name=""/>
        <dsp:cNvSpPr/>
      </dsp:nvSpPr>
      <dsp:spPr>
        <a:xfrm rot="16200000">
          <a:off x="-247239" y="2071934"/>
          <a:ext cx="3884667" cy="803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2222500" rtl="0">
            <a:lnSpc>
              <a:spcPct val="90000"/>
            </a:lnSpc>
            <a:spcBef>
              <a:spcPct val="0"/>
            </a:spcBef>
            <a:spcAft>
              <a:spcPct val="35000"/>
            </a:spcAft>
          </a:pPr>
          <a:r>
            <a:rPr lang="tr-TR" sz="5000" b="1" kern="1200" dirty="0" smtClean="0">
              <a:solidFill>
                <a:srgbClr val="C00000"/>
              </a:solidFill>
            </a:rPr>
            <a:t>ÖNEMLİ NOT </a:t>
          </a:r>
          <a:endParaRPr lang="tr-TR" sz="5000" b="1" kern="1200" dirty="0">
            <a:solidFill>
              <a:srgbClr val="C00000"/>
            </a:solidFill>
          </a:endParaRPr>
        </a:p>
      </dsp:txBody>
      <dsp:txXfrm>
        <a:off x="-247239" y="2071934"/>
        <a:ext cx="3884667" cy="803724"/>
      </dsp:txXfrm>
    </dsp:sp>
    <dsp:sp modelId="{6428B924-FF27-4D15-9D43-0FA7C73EF1FF}">
      <dsp:nvSpPr>
        <dsp:cNvPr id="0" name=""/>
        <dsp:cNvSpPr/>
      </dsp:nvSpPr>
      <dsp:spPr>
        <a:xfrm>
          <a:off x="2247443" y="0"/>
          <a:ext cx="6631020" cy="5358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555750" rtl="0">
            <a:lnSpc>
              <a:spcPct val="90000"/>
            </a:lnSpc>
            <a:spcBef>
              <a:spcPct val="0"/>
            </a:spcBef>
            <a:spcAft>
              <a:spcPct val="35000"/>
            </a:spcAft>
          </a:pPr>
          <a:r>
            <a:rPr lang="tr-TR" sz="3500" kern="1200" dirty="0" smtClean="0">
              <a:solidFill>
                <a:schemeClr val="bg1"/>
              </a:solidFill>
            </a:rPr>
            <a:t>Amaçların sayısının eğitim, araştırma, girişimcilik ve toplumsal katkıdan oluşan temel faaliyet alanlarını kapsayacak şekilde </a:t>
          </a:r>
          <a:r>
            <a:rPr lang="tr-TR" sz="3500" b="1" kern="1200" dirty="0" smtClean="0">
              <a:solidFill>
                <a:schemeClr val="bg1"/>
              </a:solidFill>
            </a:rPr>
            <a:t>en az iki, en fazla beş olması ve bu amaçlardan bir tanesinin de kurumsal kapasitenin geliştirilmesine yönelik oluşturulması gerekir.</a:t>
          </a:r>
          <a:endParaRPr lang="tr-TR" sz="3500" kern="1200" dirty="0">
            <a:solidFill>
              <a:schemeClr val="bg1"/>
            </a:solidFill>
          </a:endParaRPr>
        </a:p>
      </dsp:txBody>
      <dsp:txXfrm>
        <a:off x="2247443" y="0"/>
        <a:ext cx="6631020" cy="53581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CB8F7-D15A-4678-81C4-EA5F51F3AFEF}">
      <dsp:nvSpPr>
        <dsp:cNvPr id="0" name=""/>
        <dsp:cNvSpPr/>
      </dsp:nvSpPr>
      <dsp:spPr>
        <a:xfrm>
          <a:off x="0" y="9837"/>
          <a:ext cx="10266286" cy="767520"/>
        </a:xfrm>
        <a:prstGeom prst="round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tr-TR" sz="3200" b="1" kern="1200" dirty="0" smtClean="0"/>
            <a:t>HEDEFLER</a:t>
          </a:r>
          <a:endParaRPr lang="tr-TR" sz="3200" kern="1200" dirty="0"/>
        </a:p>
      </dsp:txBody>
      <dsp:txXfrm>
        <a:off x="37467" y="47304"/>
        <a:ext cx="10191352" cy="6925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3053B-A9E4-402B-BE1D-DB0C44FF61EC}">
      <dsp:nvSpPr>
        <dsp:cNvPr id="0" name=""/>
        <dsp:cNvSpPr/>
      </dsp:nvSpPr>
      <dsp:spPr>
        <a:xfrm>
          <a:off x="0" y="371571"/>
          <a:ext cx="10812696" cy="622414"/>
        </a:xfrm>
        <a:prstGeom prst="round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b="1" kern="1200" dirty="0" smtClean="0"/>
            <a:t>Hedefler Oluşturulurken Dikkat Edilmesi Gereken Hususlar</a:t>
          </a:r>
          <a:endParaRPr lang="tr-TR" sz="2800" kern="1200" dirty="0"/>
        </a:p>
      </dsp:txBody>
      <dsp:txXfrm>
        <a:off x="30384" y="401955"/>
        <a:ext cx="10751928" cy="561646"/>
      </dsp:txXfrm>
    </dsp:sp>
    <dsp:sp modelId="{0CF3BC6C-065D-47D4-ACB7-C51315B768B8}">
      <dsp:nvSpPr>
        <dsp:cNvPr id="0" name=""/>
        <dsp:cNvSpPr/>
      </dsp:nvSpPr>
      <dsp:spPr>
        <a:xfrm>
          <a:off x="0" y="1150107"/>
          <a:ext cx="10812696" cy="3736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3303"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tr-TR" sz="2400" kern="1200" dirty="0" smtClean="0">
              <a:solidFill>
                <a:schemeClr val="bg1"/>
              </a:solidFill>
            </a:rPr>
            <a:t>Hangi spesifik sonuçlara ulaşılmaya çalışıldığı belirlenmelidir.</a:t>
          </a:r>
          <a:endParaRPr lang="tr-TR" sz="2400" kern="1200" dirty="0">
            <a:solidFill>
              <a:schemeClr val="bg1"/>
            </a:solidFill>
          </a:endParaRPr>
        </a:p>
        <a:p>
          <a:pPr marL="228600" lvl="1" indent="-228600" algn="l" defTabSz="1066800">
            <a:lnSpc>
              <a:spcPct val="90000"/>
            </a:lnSpc>
            <a:spcBef>
              <a:spcPct val="0"/>
            </a:spcBef>
            <a:spcAft>
              <a:spcPct val="20000"/>
            </a:spcAft>
            <a:buChar char="••"/>
          </a:pPr>
          <a:r>
            <a:rPr lang="tr-TR" sz="2400" kern="1200" dirty="0" smtClean="0">
              <a:solidFill>
                <a:schemeClr val="bg1"/>
              </a:solidFill>
            </a:rPr>
            <a:t>Sonucu etkileyen faktörler analiz edilmelidir.</a:t>
          </a:r>
          <a:endParaRPr lang="tr-TR" sz="2400" kern="1200" dirty="0">
            <a:solidFill>
              <a:schemeClr val="bg1"/>
            </a:solidFill>
          </a:endParaRPr>
        </a:p>
        <a:p>
          <a:pPr marL="228600" lvl="1" indent="-228600" algn="l" defTabSz="1066800">
            <a:lnSpc>
              <a:spcPct val="90000"/>
            </a:lnSpc>
            <a:spcBef>
              <a:spcPct val="0"/>
            </a:spcBef>
            <a:spcAft>
              <a:spcPct val="20000"/>
            </a:spcAft>
            <a:buChar char="••"/>
          </a:pPr>
          <a:r>
            <a:rPr lang="tr-TR" sz="2400" kern="1200" dirty="0" smtClean="0">
              <a:solidFill>
                <a:schemeClr val="bg1"/>
              </a:solidFill>
            </a:rPr>
            <a:t>Dikkate alınması gereken hedef riskleri tespit edilmelidir.</a:t>
          </a:r>
          <a:endParaRPr lang="tr-TR" sz="2400" kern="1200" dirty="0">
            <a:solidFill>
              <a:schemeClr val="bg1"/>
            </a:solidFill>
          </a:endParaRPr>
        </a:p>
        <a:p>
          <a:pPr marL="228600" lvl="1" indent="-228600" algn="l" defTabSz="1066800">
            <a:lnSpc>
              <a:spcPct val="90000"/>
            </a:lnSpc>
            <a:spcBef>
              <a:spcPct val="0"/>
            </a:spcBef>
            <a:spcAft>
              <a:spcPct val="20000"/>
            </a:spcAft>
            <a:buChar char="••"/>
          </a:pPr>
          <a:r>
            <a:rPr lang="tr-TR" sz="2400" kern="1200" dirty="0" smtClean="0">
              <a:solidFill>
                <a:schemeClr val="bg1"/>
              </a:solidFill>
            </a:rPr>
            <a:t>Hedef gerçekleşmelerinin nasıl ölçüleceği belirlenmelidir.</a:t>
          </a:r>
          <a:endParaRPr lang="tr-TR" sz="2400" kern="1200" dirty="0">
            <a:solidFill>
              <a:schemeClr val="bg1"/>
            </a:solidFill>
          </a:endParaRPr>
        </a:p>
        <a:p>
          <a:pPr marL="228600" lvl="1" indent="-228600" algn="l" defTabSz="1066800">
            <a:lnSpc>
              <a:spcPct val="90000"/>
            </a:lnSpc>
            <a:spcBef>
              <a:spcPct val="0"/>
            </a:spcBef>
            <a:spcAft>
              <a:spcPct val="20000"/>
            </a:spcAft>
            <a:buChar char="••"/>
          </a:pPr>
          <a:r>
            <a:rPr lang="tr-TR" sz="2400" kern="1200" dirty="0" smtClean="0">
              <a:solidFill>
                <a:schemeClr val="bg1"/>
              </a:solidFill>
            </a:rPr>
            <a:t>Ölçme için hangi verilerin, ne şekilde temin edileceği ortaya konulmalıdır.</a:t>
          </a:r>
          <a:endParaRPr lang="tr-TR" sz="2400" kern="1200" dirty="0">
            <a:solidFill>
              <a:schemeClr val="bg1"/>
            </a:solidFill>
          </a:endParaRPr>
        </a:p>
        <a:p>
          <a:pPr marL="228600" lvl="1" indent="-228600" algn="l" defTabSz="1066800">
            <a:lnSpc>
              <a:spcPct val="90000"/>
            </a:lnSpc>
            <a:spcBef>
              <a:spcPct val="0"/>
            </a:spcBef>
            <a:spcAft>
              <a:spcPct val="20000"/>
            </a:spcAft>
            <a:buChar char="••"/>
          </a:pPr>
          <a:r>
            <a:rPr lang="tr-TR" sz="2400" kern="1200" dirty="0" smtClean="0">
              <a:solidFill>
                <a:schemeClr val="bg1"/>
              </a:solidFill>
            </a:rPr>
            <a:t>Varsa hedefe ilişkin önceki plan dönemindeki gelişmeler dikkate alınmalıdır.</a:t>
          </a:r>
          <a:endParaRPr lang="tr-TR" sz="2400" kern="1200" dirty="0">
            <a:solidFill>
              <a:schemeClr val="bg1"/>
            </a:solidFill>
          </a:endParaRPr>
        </a:p>
      </dsp:txBody>
      <dsp:txXfrm>
        <a:off x="0" y="1150107"/>
        <a:ext cx="10812696" cy="37361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3053B-A9E4-402B-BE1D-DB0C44FF61EC}">
      <dsp:nvSpPr>
        <dsp:cNvPr id="0" name=""/>
        <dsp:cNvSpPr/>
      </dsp:nvSpPr>
      <dsp:spPr>
        <a:xfrm>
          <a:off x="0" y="129094"/>
          <a:ext cx="10812696" cy="898140"/>
        </a:xfrm>
        <a:prstGeom prst="round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b="1" kern="1200" dirty="0" smtClean="0"/>
            <a:t>Performans Göstergeleri Belirlenirken Dikkat Edilmesi Gereken Hususlar</a:t>
          </a:r>
          <a:endParaRPr lang="tr-TR" sz="2800" kern="1200" dirty="0"/>
        </a:p>
      </dsp:txBody>
      <dsp:txXfrm>
        <a:off x="43844" y="172938"/>
        <a:ext cx="10725008" cy="810452"/>
      </dsp:txXfrm>
    </dsp:sp>
    <dsp:sp modelId="{0CF3BC6C-065D-47D4-ACB7-C51315B768B8}">
      <dsp:nvSpPr>
        <dsp:cNvPr id="0" name=""/>
        <dsp:cNvSpPr/>
      </dsp:nvSpPr>
      <dsp:spPr>
        <a:xfrm>
          <a:off x="0" y="1272575"/>
          <a:ext cx="10812696" cy="4670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3303"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tr-TR" sz="2000" kern="1200" dirty="0" smtClean="0">
              <a:solidFill>
                <a:schemeClr val="bg1"/>
              </a:solidFill>
            </a:rPr>
            <a:t>Hedefin başarı düzeyini ölçebilecek sayı ve nitelikte olmalıdır.</a:t>
          </a:r>
          <a:endParaRPr lang="tr-TR" sz="2000" kern="1200" dirty="0">
            <a:solidFill>
              <a:schemeClr val="bg1"/>
            </a:solidFill>
          </a:endParaRPr>
        </a:p>
        <a:p>
          <a:pPr marL="228600" lvl="1" indent="-228600" algn="l" defTabSz="889000">
            <a:lnSpc>
              <a:spcPct val="90000"/>
            </a:lnSpc>
            <a:spcBef>
              <a:spcPct val="0"/>
            </a:spcBef>
            <a:spcAft>
              <a:spcPct val="20000"/>
            </a:spcAft>
            <a:buChar char="••"/>
          </a:pPr>
          <a:r>
            <a:rPr lang="tr-TR" sz="2000" kern="1200" dirty="0" smtClean="0">
              <a:solidFill>
                <a:schemeClr val="bg1"/>
              </a:solidFill>
            </a:rPr>
            <a:t>Her bir hedef için kullanılacak gösterge sayısı en az bir, en fazla beş olmalıdır.</a:t>
          </a:r>
          <a:endParaRPr lang="tr-TR" sz="2000" kern="1200" dirty="0">
            <a:solidFill>
              <a:schemeClr val="bg1"/>
            </a:solidFill>
          </a:endParaRPr>
        </a:p>
        <a:p>
          <a:pPr marL="228600" lvl="1" indent="-228600" algn="l" defTabSz="889000">
            <a:lnSpc>
              <a:spcPct val="90000"/>
            </a:lnSpc>
            <a:spcBef>
              <a:spcPct val="0"/>
            </a:spcBef>
            <a:spcAft>
              <a:spcPct val="20000"/>
            </a:spcAft>
            <a:buChar char="••"/>
          </a:pPr>
          <a:r>
            <a:rPr lang="tr-TR" sz="2000" kern="1200" dirty="0" smtClean="0">
              <a:solidFill>
                <a:schemeClr val="bg1"/>
              </a:solidFill>
            </a:rPr>
            <a:t>Kalkınma planı ve diğer üst politika belgelerinde göstergeler bulunması halinde bu göstergeler kullanılmalıdır.</a:t>
          </a:r>
          <a:endParaRPr lang="tr-TR" sz="2000" kern="1200" dirty="0">
            <a:solidFill>
              <a:schemeClr val="bg1"/>
            </a:solidFill>
          </a:endParaRPr>
        </a:p>
        <a:p>
          <a:pPr marL="228600" lvl="1" indent="-228600" algn="l" defTabSz="889000">
            <a:lnSpc>
              <a:spcPct val="90000"/>
            </a:lnSpc>
            <a:spcBef>
              <a:spcPct val="0"/>
            </a:spcBef>
            <a:spcAft>
              <a:spcPct val="20000"/>
            </a:spcAft>
            <a:buChar char="••"/>
          </a:pPr>
          <a:r>
            <a:rPr lang="tr-TR" sz="2000" kern="1200" dirty="0" smtClean="0">
              <a:solidFill>
                <a:schemeClr val="bg1"/>
              </a:solidFill>
            </a:rPr>
            <a:t>Üniversitenin sorumlu olduğu programların anahtar göstergeleri ile alt programların performans göstergelerinden yararlanılır.</a:t>
          </a:r>
          <a:endParaRPr lang="tr-TR" sz="2000" kern="1200" dirty="0">
            <a:solidFill>
              <a:schemeClr val="bg1"/>
            </a:solidFill>
          </a:endParaRPr>
        </a:p>
        <a:p>
          <a:pPr marL="228600" lvl="1" indent="-228600" algn="l" defTabSz="889000">
            <a:lnSpc>
              <a:spcPct val="90000"/>
            </a:lnSpc>
            <a:spcBef>
              <a:spcPct val="0"/>
            </a:spcBef>
            <a:spcAft>
              <a:spcPct val="20000"/>
            </a:spcAft>
            <a:buChar char="••"/>
          </a:pPr>
          <a:r>
            <a:rPr lang="tr-TR" sz="2000" kern="1200" dirty="0" smtClean="0">
              <a:solidFill>
                <a:schemeClr val="bg1"/>
              </a:solidFill>
            </a:rPr>
            <a:t>Mümkün olduğunca sonuç göstergeleri belirlenmelidir.</a:t>
          </a:r>
          <a:endParaRPr lang="tr-TR" sz="2000" kern="1200" dirty="0">
            <a:solidFill>
              <a:schemeClr val="bg1"/>
            </a:solidFill>
          </a:endParaRPr>
        </a:p>
        <a:p>
          <a:pPr marL="228600" lvl="1" indent="-228600" algn="l" defTabSz="889000">
            <a:lnSpc>
              <a:spcPct val="90000"/>
            </a:lnSpc>
            <a:spcBef>
              <a:spcPct val="0"/>
            </a:spcBef>
            <a:spcAft>
              <a:spcPct val="20000"/>
            </a:spcAft>
            <a:buChar char="••"/>
          </a:pPr>
          <a:r>
            <a:rPr lang="tr-TR" sz="2000" kern="1200" dirty="0" smtClean="0">
              <a:solidFill>
                <a:schemeClr val="bg1"/>
              </a:solidFill>
            </a:rPr>
            <a:t>Belirsizlikten uzak, açık ve kesin olmalıdır.</a:t>
          </a:r>
          <a:endParaRPr lang="tr-TR" sz="2000" kern="1200" dirty="0">
            <a:solidFill>
              <a:schemeClr val="bg1"/>
            </a:solidFill>
          </a:endParaRPr>
        </a:p>
        <a:p>
          <a:pPr marL="228600" lvl="1" indent="-228600" algn="l" defTabSz="889000">
            <a:lnSpc>
              <a:spcPct val="90000"/>
            </a:lnSpc>
            <a:spcBef>
              <a:spcPct val="0"/>
            </a:spcBef>
            <a:spcAft>
              <a:spcPct val="20000"/>
            </a:spcAft>
            <a:buChar char="••"/>
          </a:pPr>
          <a:r>
            <a:rPr lang="tr-TR" sz="2000" kern="1200" dirty="0" smtClean="0">
              <a:solidFill>
                <a:schemeClr val="bg1"/>
              </a:solidFill>
            </a:rPr>
            <a:t>Göstergeler için kullanılacak veri seti doğru, tutarlı ve zaman içerisinde karşılaştırmaya imkân verebilecek nitelikte olmalıdır.</a:t>
          </a:r>
          <a:endParaRPr lang="tr-TR" sz="2000" kern="1200" dirty="0">
            <a:solidFill>
              <a:schemeClr val="bg1"/>
            </a:solidFill>
          </a:endParaRPr>
        </a:p>
        <a:p>
          <a:pPr marL="228600" lvl="1" indent="-228600" algn="l" defTabSz="889000">
            <a:lnSpc>
              <a:spcPct val="90000"/>
            </a:lnSpc>
            <a:spcBef>
              <a:spcPct val="0"/>
            </a:spcBef>
            <a:spcAft>
              <a:spcPct val="20000"/>
            </a:spcAft>
            <a:buChar char="••"/>
          </a:pPr>
          <a:r>
            <a:rPr lang="tr-TR" sz="2000" kern="1200" dirty="0" smtClean="0">
              <a:solidFill>
                <a:schemeClr val="bg1"/>
              </a:solidFill>
            </a:rPr>
            <a:t>Aynı gösterge ifadesi içerisinde ölçülecek birden fazla unsur olmamalıdır.</a:t>
          </a:r>
          <a:endParaRPr lang="tr-TR" sz="2000" kern="1200" dirty="0">
            <a:solidFill>
              <a:schemeClr val="bg1"/>
            </a:solidFill>
          </a:endParaRPr>
        </a:p>
        <a:p>
          <a:pPr marL="228600" lvl="1" indent="-228600" algn="l" defTabSz="889000">
            <a:lnSpc>
              <a:spcPct val="90000"/>
            </a:lnSpc>
            <a:spcBef>
              <a:spcPct val="0"/>
            </a:spcBef>
            <a:spcAft>
              <a:spcPct val="20000"/>
            </a:spcAft>
            <a:buChar char="••"/>
          </a:pPr>
          <a:r>
            <a:rPr lang="tr-TR" sz="2000" kern="1200" dirty="0" smtClean="0">
              <a:solidFill>
                <a:schemeClr val="bg1"/>
              </a:solidFill>
            </a:rPr>
            <a:t>Göstergeler, Tespitler ve İhtiyaçlar Tablosunda yer alan hususları kapsamalıdır.</a:t>
          </a:r>
          <a:endParaRPr lang="tr-TR" sz="2000" kern="1200" dirty="0">
            <a:solidFill>
              <a:schemeClr val="bg1"/>
            </a:solidFill>
          </a:endParaRPr>
        </a:p>
      </dsp:txBody>
      <dsp:txXfrm>
        <a:off x="0" y="1272575"/>
        <a:ext cx="10812696" cy="46701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5C07C-9550-430B-AB67-6DE380653A76}">
      <dsp:nvSpPr>
        <dsp:cNvPr id="0" name=""/>
        <dsp:cNvSpPr/>
      </dsp:nvSpPr>
      <dsp:spPr>
        <a:xfrm rot="16200000">
          <a:off x="-2088" y="7237"/>
          <a:ext cx="4967868" cy="4953392"/>
        </a:xfrm>
        <a:prstGeom prst="flowChartManualOperation">
          <a:avLst/>
        </a:prstGeom>
        <a:gradFill rotWithShape="0">
          <a:gsLst>
            <a:gs pos="0">
              <a:schemeClr val="accent1">
                <a:alpha val="90000"/>
                <a:hueOff val="0"/>
                <a:satOff val="0"/>
                <a:lumOff val="0"/>
                <a:alphaOff val="0"/>
                <a:tint val="98000"/>
                <a:hueMod val="94000"/>
                <a:satMod val="130000"/>
                <a:lumMod val="128000"/>
              </a:schemeClr>
            </a:gs>
            <a:gs pos="100000">
              <a:schemeClr val="accent1">
                <a:alpha val="90000"/>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6050" tIns="0" rIns="144859" bIns="0" numCol="1" spcCol="1270" anchor="ctr" anchorCtr="0">
          <a:noAutofit/>
        </a:bodyPr>
        <a:lstStyle/>
        <a:p>
          <a:pPr lvl="0" algn="l" defTabSz="1022350" rtl="0">
            <a:lnSpc>
              <a:spcPct val="90000"/>
            </a:lnSpc>
            <a:spcBef>
              <a:spcPct val="0"/>
            </a:spcBef>
            <a:spcAft>
              <a:spcPct val="35000"/>
            </a:spcAft>
          </a:pPr>
          <a:r>
            <a:rPr lang="tr-TR" sz="2300" kern="1200" dirty="0" smtClean="0"/>
            <a:t>Stratejik planda, izleme ve değerlendirme faaliyetlerinin etkili bir şekilde gerçekleştirilmesi için performans göstergelerinin başlangıç (mevcut) değerleriyle planın her yılına ait hedeflenen değerleri birlikte sunulur.</a:t>
          </a:r>
          <a:endParaRPr lang="tr-TR" sz="2300" kern="1200" dirty="0"/>
        </a:p>
      </dsp:txBody>
      <dsp:txXfrm rot="5400000">
        <a:off x="5150" y="993573"/>
        <a:ext cx="4953392" cy="2980720"/>
      </dsp:txXfrm>
    </dsp:sp>
    <dsp:sp modelId="{04DD5CB0-4048-44CE-AD7F-CD7044423DE9}">
      <dsp:nvSpPr>
        <dsp:cNvPr id="0" name=""/>
        <dsp:cNvSpPr/>
      </dsp:nvSpPr>
      <dsp:spPr>
        <a:xfrm rot="16200000">
          <a:off x="5322808" y="7237"/>
          <a:ext cx="4967868" cy="4953392"/>
        </a:xfrm>
        <a:prstGeom prst="flowChartManualOperation">
          <a:avLst/>
        </a:prstGeom>
        <a:gradFill rotWithShape="0">
          <a:gsLst>
            <a:gs pos="0">
              <a:schemeClr val="accent1">
                <a:alpha val="90000"/>
                <a:hueOff val="0"/>
                <a:satOff val="0"/>
                <a:lumOff val="0"/>
                <a:alphaOff val="-40000"/>
                <a:tint val="98000"/>
                <a:hueMod val="94000"/>
                <a:satMod val="130000"/>
                <a:lumMod val="128000"/>
              </a:schemeClr>
            </a:gs>
            <a:gs pos="100000">
              <a:schemeClr val="accent1">
                <a:alpha val="90000"/>
                <a:hueOff val="0"/>
                <a:satOff val="0"/>
                <a:lumOff val="0"/>
                <a:alphaOff val="-4000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6050" tIns="0" rIns="144859" bIns="0" numCol="1" spcCol="1270" anchor="ctr" anchorCtr="0">
          <a:noAutofit/>
        </a:bodyPr>
        <a:lstStyle/>
        <a:p>
          <a:pPr lvl="0" algn="l" defTabSz="1022350" rtl="0">
            <a:lnSpc>
              <a:spcPct val="90000"/>
            </a:lnSpc>
            <a:spcBef>
              <a:spcPct val="0"/>
            </a:spcBef>
            <a:spcAft>
              <a:spcPct val="35000"/>
            </a:spcAft>
          </a:pPr>
          <a:r>
            <a:rPr lang="tr-TR" sz="2300" kern="1200" dirty="0" smtClean="0"/>
            <a:t>Plan döneminin son yılından önce tamamlanması öngörülen hedeflere yönelik gösterge değerleri ise hedefin kapsadığı yıllara ilişkin belirlenir.</a:t>
          </a:r>
          <a:endParaRPr lang="tr-TR" sz="2300" kern="1200" dirty="0"/>
        </a:p>
      </dsp:txBody>
      <dsp:txXfrm rot="5400000">
        <a:off x="5330046" y="993573"/>
        <a:ext cx="4953392" cy="29807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61DF77-D479-46C6-830E-3DBF08649B9F}" type="datetimeFigureOut">
              <a:rPr lang="tr-TR" smtClean="0"/>
              <a:t>9.12.2022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4FEE92-4496-45B8-82AD-4CE7A817337E}" type="slidenum">
              <a:rPr lang="tr-TR" smtClean="0"/>
              <a:t>‹#›</a:t>
            </a:fld>
            <a:endParaRPr lang="tr-TR"/>
          </a:p>
        </p:txBody>
      </p:sp>
    </p:spTree>
    <p:extLst>
      <p:ext uri="{BB962C8B-B14F-4D97-AF65-F5344CB8AC3E}">
        <p14:creationId xmlns:p14="http://schemas.microsoft.com/office/powerpoint/2010/main" val="3193181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D4FEE92-4496-45B8-82AD-4CE7A817337E}" type="slidenum">
              <a:rPr lang="tr-TR" smtClean="0"/>
              <a:t>18</a:t>
            </a:fld>
            <a:endParaRPr lang="tr-TR"/>
          </a:p>
        </p:txBody>
      </p:sp>
    </p:spTree>
    <p:extLst>
      <p:ext uri="{BB962C8B-B14F-4D97-AF65-F5344CB8AC3E}">
        <p14:creationId xmlns:p14="http://schemas.microsoft.com/office/powerpoint/2010/main" val="3307361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E447DFE1-6F4F-4FBC-AB6D-8AD86A2BA7CD}" type="datetimeFigureOut">
              <a:rPr lang="tr-TR" smtClean="0"/>
              <a:t>9.12.2022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971CA70-9233-42C8-80AC-128D359D05EA}" type="slidenum">
              <a:rPr lang="tr-TR" smtClean="0"/>
              <a:t>‹#›</a:t>
            </a:fld>
            <a:endParaRPr lang="tr-T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6856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Date Placeholder 2"/>
          <p:cNvSpPr>
            <a:spLocks noGrp="1"/>
          </p:cNvSpPr>
          <p:nvPr>
            <p:ph type="dt" sz="half" idx="10"/>
          </p:nvPr>
        </p:nvSpPr>
        <p:spPr/>
        <p:txBody>
          <a:bodyPr/>
          <a:lstStyle/>
          <a:p>
            <a:fld id="{E447DFE1-6F4F-4FBC-AB6D-8AD86A2BA7CD}" type="datetimeFigureOut">
              <a:rPr lang="tr-TR" smtClean="0"/>
              <a:t>9.12.2022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971CA70-9233-42C8-80AC-128D359D05EA}" type="slidenum">
              <a:rPr lang="tr-TR" smtClean="0"/>
              <a:t>‹#›</a:t>
            </a:fld>
            <a:endParaRPr lang="tr-TR"/>
          </a:p>
        </p:txBody>
      </p:sp>
    </p:spTree>
    <p:extLst>
      <p:ext uri="{BB962C8B-B14F-4D97-AF65-F5344CB8AC3E}">
        <p14:creationId xmlns:p14="http://schemas.microsoft.com/office/powerpoint/2010/main" val="3623863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47DFE1-6F4F-4FBC-AB6D-8AD86A2BA7CD}" type="datetimeFigureOut">
              <a:rPr lang="tr-TR" smtClean="0"/>
              <a:t>9.12.2022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971CA70-9233-42C8-80AC-128D359D05EA}" type="slidenum">
              <a:rPr lang="tr-TR" smtClean="0"/>
              <a:t>‹#›</a:t>
            </a:fld>
            <a:endParaRPr lang="tr-TR"/>
          </a:p>
        </p:txBody>
      </p:sp>
    </p:spTree>
    <p:extLst>
      <p:ext uri="{BB962C8B-B14F-4D97-AF65-F5344CB8AC3E}">
        <p14:creationId xmlns:p14="http://schemas.microsoft.com/office/powerpoint/2010/main" val="3416300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47DFE1-6F4F-4FBC-AB6D-8AD86A2BA7CD}" type="datetimeFigureOut">
              <a:rPr lang="tr-TR" smtClean="0"/>
              <a:t>9.12.2022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971CA70-9233-42C8-80AC-128D359D05EA}" type="slidenum">
              <a:rPr lang="tr-TR" smtClean="0"/>
              <a:t>‹#›</a:t>
            </a:fld>
            <a:endParaRPr lang="tr-T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014495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47DFE1-6F4F-4FBC-AB6D-8AD86A2BA7CD}" type="datetimeFigureOut">
              <a:rPr lang="tr-TR" smtClean="0"/>
              <a:t>9.12.2022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971CA70-9233-42C8-80AC-128D359D05EA}" type="slidenum">
              <a:rPr lang="tr-TR" smtClean="0"/>
              <a:t>‹#›</a:t>
            </a:fld>
            <a:endParaRPr lang="tr-TR"/>
          </a:p>
        </p:txBody>
      </p:sp>
    </p:spTree>
    <p:extLst>
      <p:ext uri="{BB962C8B-B14F-4D97-AF65-F5344CB8AC3E}">
        <p14:creationId xmlns:p14="http://schemas.microsoft.com/office/powerpoint/2010/main" val="1619017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47DFE1-6F4F-4FBC-AB6D-8AD86A2BA7CD}" type="datetimeFigureOut">
              <a:rPr lang="tr-TR" smtClean="0"/>
              <a:t>9.12.2022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971CA70-9233-42C8-80AC-128D359D05EA}" type="slidenum">
              <a:rPr lang="tr-TR" smtClean="0"/>
              <a:t>‹#›</a:t>
            </a:fld>
            <a:endParaRPr lang="tr-T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3220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47DFE1-6F4F-4FBC-AB6D-8AD86A2BA7CD}" type="datetimeFigureOut">
              <a:rPr lang="tr-TR" smtClean="0"/>
              <a:t>9.12.2022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971CA70-9233-42C8-80AC-128D359D05EA}" type="slidenum">
              <a:rPr lang="tr-TR" smtClean="0"/>
              <a:t>‹#›</a:t>
            </a:fld>
            <a:endParaRPr lang="tr-TR"/>
          </a:p>
        </p:txBody>
      </p:sp>
    </p:spTree>
    <p:extLst>
      <p:ext uri="{BB962C8B-B14F-4D97-AF65-F5344CB8AC3E}">
        <p14:creationId xmlns:p14="http://schemas.microsoft.com/office/powerpoint/2010/main" val="1063628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447DFE1-6F4F-4FBC-AB6D-8AD86A2BA7CD}" type="datetimeFigureOut">
              <a:rPr lang="tr-TR" smtClean="0"/>
              <a:t>9.12.2022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971CA70-9233-42C8-80AC-128D359D05EA}" type="slidenum">
              <a:rPr lang="tr-TR" smtClean="0"/>
              <a:t>‹#›</a:t>
            </a:fld>
            <a:endParaRPr lang="tr-TR"/>
          </a:p>
        </p:txBody>
      </p:sp>
    </p:spTree>
    <p:extLst>
      <p:ext uri="{BB962C8B-B14F-4D97-AF65-F5344CB8AC3E}">
        <p14:creationId xmlns:p14="http://schemas.microsoft.com/office/powerpoint/2010/main" val="4202999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447DFE1-6F4F-4FBC-AB6D-8AD86A2BA7CD}" type="datetimeFigureOut">
              <a:rPr lang="tr-TR" smtClean="0"/>
              <a:t>9.12.2022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971CA70-9233-42C8-80AC-128D359D05EA}" type="slidenum">
              <a:rPr lang="tr-TR" smtClean="0"/>
              <a:t>‹#›</a:t>
            </a:fld>
            <a:endParaRPr lang="tr-TR"/>
          </a:p>
        </p:txBody>
      </p:sp>
    </p:spTree>
    <p:extLst>
      <p:ext uri="{BB962C8B-B14F-4D97-AF65-F5344CB8AC3E}">
        <p14:creationId xmlns:p14="http://schemas.microsoft.com/office/powerpoint/2010/main" val="2666836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447DFE1-6F4F-4FBC-AB6D-8AD86A2BA7CD}" type="datetimeFigureOut">
              <a:rPr lang="tr-TR" smtClean="0"/>
              <a:t>9.12.2022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971CA70-9233-42C8-80AC-128D359D05EA}" type="slidenum">
              <a:rPr lang="tr-TR" smtClean="0"/>
              <a:t>‹#›</a:t>
            </a:fld>
            <a:endParaRPr lang="tr-TR"/>
          </a:p>
        </p:txBody>
      </p:sp>
    </p:spTree>
    <p:extLst>
      <p:ext uri="{BB962C8B-B14F-4D97-AF65-F5344CB8AC3E}">
        <p14:creationId xmlns:p14="http://schemas.microsoft.com/office/powerpoint/2010/main" val="103207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47DFE1-6F4F-4FBC-AB6D-8AD86A2BA7CD}" type="datetimeFigureOut">
              <a:rPr lang="tr-TR" smtClean="0"/>
              <a:t>9.12.2022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971CA70-9233-42C8-80AC-128D359D05EA}" type="slidenum">
              <a:rPr lang="tr-TR" smtClean="0"/>
              <a:t>‹#›</a:t>
            </a:fld>
            <a:endParaRPr lang="tr-TR"/>
          </a:p>
        </p:txBody>
      </p:sp>
    </p:spTree>
    <p:extLst>
      <p:ext uri="{BB962C8B-B14F-4D97-AF65-F5344CB8AC3E}">
        <p14:creationId xmlns:p14="http://schemas.microsoft.com/office/powerpoint/2010/main" val="4099725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447DFE1-6F4F-4FBC-AB6D-8AD86A2BA7CD}" type="datetimeFigureOut">
              <a:rPr lang="tr-TR" smtClean="0"/>
              <a:t>9.12.2022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971CA70-9233-42C8-80AC-128D359D05EA}" type="slidenum">
              <a:rPr lang="tr-TR" smtClean="0"/>
              <a:t>‹#›</a:t>
            </a:fld>
            <a:endParaRPr lang="tr-TR"/>
          </a:p>
        </p:txBody>
      </p:sp>
    </p:spTree>
    <p:extLst>
      <p:ext uri="{BB962C8B-B14F-4D97-AF65-F5344CB8AC3E}">
        <p14:creationId xmlns:p14="http://schemas.microsoft.com/office/powerpoint/2010/main" val="146593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447DFE1-6F4F-4FBC-AB6D-8AD86A2BA7CD}" type="datetimeFigureOut">
              <a:rPr lang="tr-TR" smtClean="0"/>
              <a:t>9.12.2022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971CA70-9233-42C8-80AC-128D359D05EA}" type="slidenum">
              <a:rPr lang="tr-TR" smtClean="0"/>
              <a:t>‹#›</a:t>
            </a:fld>
            <a:endParaRPr lang="tr-TR"/>
          </a:p>
        </p:txBody>
      </p:sp>
    </p:spTree>
    <p:extLst>
      <p:ext uri="{BB962C8B-B14F-4D97-AF65-F5344CB8AC3E}">
        <p14:creationId xmlns:p14="http://schemas.microsoft.com/office/powerpoint/2010/main" val="3500566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447DFE1-6F4F-4FBC-AB6D-8AD86A2BA7CD}" type="datetimeFigureOut">
              <a:rPr lang="tr-TR" smtClean="0"/>
              <a:t>9.12.2022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971CA70-9233-42C8-80AC-128D359D05EA}" type="slidenum">
              <a:rPr lang="tr-TR" smtClean="0"/>
              <a:t>‹#›</a:t>
            </a:fld>
            <a:endParaRPr lang="tr-TR"/>
          </a:p>
        </p:txBody>
      </p:sp>
    </p:spTree>
    <p:extLst>
      <p:ext uri="{BB962C8B-B14F-4D97-AF65-F5344CB8AC3E}">
        <p14:creationId xmlns:p14="http://schemas.microsoft.com/office/powerpoint/2010/main" val="4151157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47DFE1-6F4F-4FBC-AB6D-8AD86A2BA7CD}" type="datetimeFigureOut">
              <a:rPr lang="tr-TR" smtClean="0"/>
              <a:t>9.12.2022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971CA70-9233-42C8-80AC-128D359D05EA}" type="slidenum">
              <a:rPr lang="tr-TR" smtClean="0"/>
              <a:t>‹#›</a:t>
            </a:fld>
            <a:endParaRPr lang="tr-TR"/>
          </a:p>
        </p:txBody>
      </p:sp>
    </p:spTree>
    <p:extLst>
      <p:ext uri="{BB962C8B-B14F-4D97-AF65-F5344CB8AC3E}">
        <p14:creationId xmlns:p14="http://schemas.microsoft.com/office/powerpoint/2010/main" val="3508777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447DFE1-6F4F-4FBC-AB6D-8AD86A2BA7CD}" type="datetimeFigureOut">
              <a:rPr lang="tr-TR" smtClean="0"/>
              <a:t>9.12.2022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971CA70-9233-42C8-80AC-128D359D05EA}" type="slidenum">
              <a:rPr lang="tr-TR" smtClean="0"/>
              <a:t>‹#›</a:t>
            </a:fld>
            <a:endParaRPr lang="tr-TR"/>
          </a:p>
        </p:txBody>
      </p:sp>
    </p:spTree>
    <p:extLst>
      <p:ext uri="{BB962C8B-B14F-4D97-AF65-F5344CB8AC3E}">
        <p14:creationId xmlns:p14="http://schemas.microsoft.com/office/powerpoint/2010/main" val="1939381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447DFE1-6F4F-4FBC-AB6D-8AD86A2BA7CD}" type="datetimeFigureOut">
              <a:rPr lang="tr-TR" smtClean="0"/>
              <a:t>9.12.2022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971CA70-9233-42C8-80AC-128D359D05EA}" type="slidenum">
              <a:rPr lang="tr-TR" smtClean="0"/>
              <a:t>‹#›</a:t>
            </a:fld>
            <a:endParaRPr lang="tr-TR"/>
          </a:p>
        </p:txBody>
      </p:sp>
    </p:spTree>
    <p:extLst>
      <p:ext uri="{BB962C8B-B14F-4D97-AF65-F5344CB8AC3E}">
        <p14:creationId xmlns:p14="http://schemas.microsoft.com/office/powerpoint/2010/main" val="3826069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E447DFE1-6F4F-4FBC-AB6D-8AD86A2BA7CD}" type="datetimeFigureOut">
              <a:rPr lang="tr-TR" smtClean="0"/>
              <a:t>9.12.2022</a:t>
            </a:fld>
            <a:endParaRPr lang="tr-T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971CA70-9233-42C8-80AC-128D359D05EA}" type="slidenum">
              <a:rPr lang="tr-TR" smtClean="0"/>
              <a:t>‹#›</a:t>
            </a:fld>
            <a:endParaRPr lang="tr-TR"/>
          </a:p>
        </p:txBody>
      </p:sp>
    </p:spTree>
    <p:extLst>
      <p:ext uri="{BB962C8B-B14F-4D97-AF65-F5344CB8AC3E}">
        <p14:creationId xmlns:p14="http://schemas.microsoft.com/office/powerpoint/2010/main" val="279654988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3" Type="http://schemas.openxmlformats.org/officeDocument/2006/relationships/hyperlink" Target="callto:0%20378%20501%2010%2000" TargetMode="External"/><Relationship Id="rId2" Type="http://schemas.openxmlformats.org/officeDocument/2006/relationships/hyperlink" Target="mailto:strateji@bartin.edu.tr"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684211" y="3429000"/>
            <a:ext cx="11038865" cy="1697400"/>
          </a:xfrm>
        </p:spPr>
        <p:txBody>
          <a:bodyPr>
            <a:normAutofit fontScale="90000"/>
          </a:bodyPr>
          <a:lstStyle/>
          <a:p>
            <a:pPr algn="ctr"/>
            <a:r>
              <a:rPr lang="tr-TR" sz="4400" b="1" dirty="0" smtClean="0"/>
              <a:t>STRATEJİ GELİŞTİRME</a:t>
            </a:r>
            <a:br>
              <a:rPr lang="tr-TR" sz="4400" b="1" dirty="0" smtClean="0"/>
            </a:br>
            <a:r>
              <a:rPr lang="tr-TR" sz="4400" b="1" dirty="0" smtClean="0"/>
              <a:t>AMAÇ, HEDEF VE PERFORMANS GÖSTERGESİ İLE STRATEJİLERİN BELİRLENMESİ</a:t>
            </a:r>
            <a:endParaRPr lang="tr-TR" sz="4400" b="1" dirty="0"/>
          </a:p>
        </p:txBody>
      </p:sp>
      <p:sp>
        <p:nvSpPr>
          <p:cNvPr id="3" name="Metin Yer Tutucusu 2"/>
          <p:cNvSpPr>
            <a:spLocks noGrp="1"/>
          </p:cNvSpPr>
          <p:nvPr>
            <p:ph type="body" idx="1"/>
          </p:nvPr>
        </p:nvSpPr>
        <p:spPr>
          <a:xfrm>
            <a:off x="4377773" y="5126400"/>
            <a:ext cx="3651738" cy="1579200"/>
          </a:xfrm>
        </p:spPr>
        <p:txBody>
          <a:bodyPr>
            <a:noAutofit/>
          </a:bodyPr>
          <a:lstStyle/>
          <a:p>
            <a:pPr algn="ctr"/>
            <a:r>
              <a:rPr lang="tr-TR" sz="18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Strateji Geliştirme Daire Başkanlığı</a:t>
            </a:r>
          </a:p>
          <a:p>
            <a:pPr algn="ctr"/>
            <a:r>
              <a:rPr lang="tr-TR" sz="1800" dirty="0" smtClean="0">
                <a:solidFill>
                  <a:schemeClr val="tx1"/>
                </a:solidFill>
                <a:latin typeface="Cambria" panose="02040503050406030204" pitchFamily="18" charset="0"/>
                <a:ea typeface="Cambria" panose="02040503050406030204" pitchFamily="18" charset="0"/>
                <a:cs typeface="Calibri" panose="020F0502020204030204" pitchFamily="34" charset="0"/>
              </a:rPr>
              <a:t>Kasım, 2022</a:t>
            </a:r>
            <a:endParaRPr lang="tr-TR" sz="1800" dirty="0">
              <a:solidFill>
                <a:schemeClr val="tx1"/>
              </a:solidFill>
              <a:latin typeface="Cambria" panose="02040503050406030204" pitchFamily="18" charset="0"/>
              <a:ea typeface="Cambria" panose="02040503050406030204" pitchFamily="18" charset="0"/>
              <a:cs typeface="Calibri" panose="020F0502020204030204" pitchFamily="34"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1262" y="261928"/>
            <a:ext cx="2644761" cy="2631826"/>
          </a:xfrm>
          <a:prstGeom prst="rect">
            <a:avLst/>
          </a:prstGeom>
        </p:spPr>
      </p:pic>
    </p:spTree>
    <p:extLst>
      <p:ext uri="{BB962C8B-B14F-4D97-AF65-F5344CB8AC3E}">
        <p14:creationId xmlns:p14="http://schemas.microsoft.com/office/powerpoint/2010/main" val="2286897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753693882"/>
              </p:ext>
            </p:extLst>
          </p:nvPr>
        </p:nvGraphicFramePr>
        <p:xfrm>
          <a:off x="650758" y="685799"/>
          <a:ext cx="10009808" cy="51016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3474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20525" y="83634"/>
            <a:ext cx="10846149" cy="875371"/>
          </a:xfrm>
        </p:spPr>
        <p:txBody>
          <a:bodyPr/>
          <a:lstStyle/>
          <a:p>
            <a:r>
              <a:rPr lang="tr-TR" dirty="0"/>
              <a:t>Amaçlar belirlenirken Tespitler ve İhtiyaçlar Tablosu </a:t>
            </a:r>
            <a:r>
              <a:rPr lang="tr-TR" dirty="0" smtClean="0"/>
              <a:t>kullanılır</a:t>
            </a:r>
            <a:r>
              <a:rPr lang="tr-TR" dirty="0"/>
              <a:t>. Taslak amaçlar harcama birimleriyle işbirliği içerisinde stratejik planlama ekibi tarafından belirlenir</a:t>
            </a:r>
            <a:r>
              <a:rPr lang="tr-TR" dirty="0" smtClean="0"/>
              <a:t>.</a:t>
            </a:r>
          </a:p>
        </p:txBody>
      </p:sp>
      <p:graphicFrame>
        <p:nvGraphicFramePr>
          <p:cNvPr id="4" name="Tablo 3"/>
          <p:cNvGraphicFramePr>
            <a:graphicFrameLocks noGrp="1"/>
          </p:cNvGraphicFramePr>
          <p:nvPr>
            <p:extLst>
              <p:ext uri="{D42A27DB-BD31-4B8C-83A1-F6EECF244321}">
                <p14:modId xmlns:p14="http://schemas.microsoft.com/office/powerpoint/2010/main" val="1957490216"/>
              </p:ext>
            </p:extLst>
          </p:nvPr>
        </p:nvGraphicFramePr>
        <p:xfrm>
          <a:off x="869797" y="959005"/>
          <a:ext cx="10337179" cy="5586391"/>
        </p:xfrm>
        <a:graphic>
          <a:graphicData uri="http://schemas.openxmlformats.org/drawingml/2006/table">
            <a:tbl>
              <a:tblPr firstRow="1" bandRow="1">
                <a:effectLst>
                  <a:outerShdw blurRad="50800" dist="38100" dir="10800000" algn="r" rotWithShape="0">
                    <a:prstClr val="black">
                      <a:alpha val="40000"/>
                    </a:prstClr>
                  </a:outerShdw>
                </a:effectLst>
                <a:tableStyleId>{BC89EF96-8CEA-46FF-86C4-4CE0E7609802}</a:tableStyleId>
              </a:tblPr>
              <a:tblGrid>
                <a:gridCol w="3829455">
                  <a:extLst>
                    <a:ext uri="{9D8B030D-6E8A-4147-A177-3AD203B41FA5}">
                      <a16:colId xmlns:a16="http://schemas.microsoft.com/office/drawing/2014/main" val="1615148927"/>
                    </a:ext>
                  </a:extLst>
                </a:gridCol>
                <a:gridCol w="3061998">
                  <a:extLst>
                    <a:ext uri="{9D8B030D-6E8A-4147-A177-3AD203B41FA5}">
                      <a16:colId xmlns:a16="http://schemas.microsoft.com/office/drawing/2014/main" val="1357140929"/>
                    </a:ext>
                  </a:extLst>
                </a:gridCol>
                <a:gridCol w="3445726">
                  <a:extLst>
                    <a:ext uri="{9D8B030D-6E8A-4147-A177-3AD203B41FA5}">
                      <a16:colId xmlns:a16="http://schemas.microsoft.com/office/drawing/2014/main" val="1667376727"/>
                    </a:ext>
                  </a:extLst>
                </a:gridCol>
              </a:tblGrid>
              <a:tr h="664676">
                <a:tc>
                  <a:txBody>
                    <a:bodyPr/>
                    <a:lstStyle/>
                    <a:p>
                      <a:r>
                        <a:rPr lang="tr-TR" sz="1800" kern="1200" dirty="0" smtClean="0">
                          <a:effectLst/>
                        </a:rPr>
                        <a:t>Durum Analizi Aşamaları</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tr-TR" sz="1800" kern="1200" dirty="0" smtClean="0">
                          <a:effectLst/>
                        </a:rPr>
                        <a:t>Tespitler/ Sorun Alanları</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tr-TR" sz="1800" kern="1200" dirty="0" smtClean="0">
                          <a:effectLst/>
                        </a:rPr>
                        <a:t>İhtiyaçlar/ Gelişim Alanları</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196546382"/>
                  </a:ext>
                </a:extLst>
              </a:tr>
              <a:tr h="606563">
                <a:tc>
                  <a:txBody>
                    <a:bodyPr/>
                    <a:lstStyle/>
                    <a:p>
                      <a:pPr marL="239395" marR="146050" indent="-171450" algn="l">
                        <a:spcBef>
                          <a:spcPts val="305"/>
                        </a:spcBef>
                        <a:spcAft>
                          <a:spcPts val="0"/>
                        </a:spcAft>
                        <a:buFont typeface="Arial" panose="020B0604020202020204" pitchFamily="34" charset="0"/>
                        <a:buChar char="•"/>
                      </a:pPr>
                      <a:r>
                        <a:rPr lang="tr-TR" sz="1600" dirty="0">
                          <a:solidFill>
                            <a:schemeClr val="bg1"/>
                          </a:solidFill>
                          <a:effectLst/>
                        </a:rPr>
                        <a:t>Uygulanmakta Olan Stratejik Planın</a:t>
                      </a:r>
                      <a:r>
                        <a:rPr lang="tr-TR" sz="1600" spc="-235" dirty="0">
                          <a:solidFill>
                            <a:schemeClr val="bg1"/>
                          </a:solidFill>
                          <a:effectLst/>
                        </a:rPr>
                        <a:t> </a:t>
                      </a:r>
                      <a:r>
                        <a:rPr lang="tr-TR" sz="1600" dirty="0">
                          <a:solidFill>
                            <a:schemeClr val="bg1"/>
                          </a:solidFill>
                          <a:effectLst/>
                        </a:rPr>
                        <a:t>Değerlendirilmesi</a:t>
                      </a:r>
                      <a:endParaRPr lang="tr-TR" sz="160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tr-T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8435822"/>
                  </a:ext>
                </a:extLst>
              </a:tr>
              <a:tr h="379815">
                <a:tc>
                  <a:txBody>
                    <a:bodyPr/>
                    <a:lstStyle/>
                    <a:p>
                      <a:pPr marL="239395" indent="-171450" algn="l">
                        <a:spcBef>
                          <a:spcPts val="305"/>
                        </a:spcBef>
                        <a:spcAft>
                          <a:spcPts val="0"/>
                        </a:spcAft>
                        <a:buFont typeface="Arial" panose="020B0604020202020204" pitchFamily="34" charset="0"/>
                        <a:buChar char="•"/>
                      </a:pPr>
                      <a:r>
                        <a:rPr lang="tr-TR" sz="1600" dirty="0">
                          <a:solidFill>
                            <a:schemeClr val="bg1"/>
                          </a:solidFill>
                          <a:effectLst/>
                        </a:rPr>
                        <a:t>Mevzuat</a:t>
                      </a:r>
                      <a:r>
                        <a:rPr lang="tr-TR" sz="1600" spc="-15" dirty="0">
                          <a:solidFill>
                            <a:schemeClr val="bg1"/>
                          </a:solidFill>
                          <a:effectLst/>
                        </a:rPr>
                        <a:t> </a:t>
                      </a:r>
                      <a:r>
                        <a:rPr lang="tr-TR" sz="1600" dirty="0">
                          <a:solidFill>
                            <a:schemeClr val="bg1"/>
                          </a:solidFill>
                          <a:effectLst/>
                        </a:rPr>
                        <a:t>Analizi</a:t>
                      </a:r>
                      <a:endParaRPr lang="tr-TR" sz="160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tr-T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tr-T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4629342"/>
                  </a:ext>
                </a:extLst>
              </a:tr>
              <a:tr h="379815">
                <a:tc>
                  <a:txBody>
                    <a:bodyPr/>
                    <a:lstStyle/>
                    <a:p>
                      <a:pPr marL="239395" indent="-171450" algn="l">
                        <a:spcBef>
                          <a:spcPts val="305"/>
                        </a:spcBef>
                        <a:spcAft>
                          <a:spcPts val="0"/>
                        </a:spcAft>
                        <a:buFont typeface="Arial" panose="020B0604020202020204" pitchFamily="34" charset="0"/>
                        <a:buChar char="•"/>
                      </a:pPr>
                      <a:r>
                        <a:rPr lang="tr-TR" sz="1600" dirty="0">
                          <a:solidFill>
                            <a:schemeClr val="bg1"/>
                          </a:solidFill>
                          <a:effectLst/>
                        </a:rPr>
                        <a:t>Üst</a:t>
                      </a:r>
                      <a:r>
                        <a:rPr lang="tr-TR" sz="1600" spc="-15" dirty="0">
                          <a:solidFill>
                            <a:schemeClr val="bg1"/>
                          </a:solidFill>
                          <a:effectLst/>
                        </a:rPr>
                        <a:t> </a:t>
                      </a:r>
                      <a:r>
                        <a:rPr lang="tr-TR" sz="1600" dirty="0">
                          <a:solidFill>
                            <a:schemeClr val="bg1"/>
                          </a:solidFill>
                          <a:effectLst/>
                        </a:rPr>
                        <a:t>Politika</a:t>
                      </a:r>
                      <a:r>
                        <a:rPr lang="tr-TR" sz="1600" spc="-20" dirty="0">
                          <a:solidFill>
                            <a:schemeClr val="bg1"/>
                          </a:solidFill>
                          <a:effectLst/>
                        </a:rPr>
                        <a:t> </a:t>
                      </a:r>
                      <a:r>
                        <a:rPr lang="tr-TR" sz="1600" dirty="0">
                          <a:solidFill>
                            <a:schemeClr val="bg1"/>
                          </a:solidFill>
                          <a:effectLst/>
                        </a:rPr>
                        <a:t>Belgeleri</a:t>
                      </a:r>
                      <a:r>
                        <a:rPr lang="tr-TR" sz="1600" spc="-15" dirty="0">
                          <a:solidFill>
                            <a:schemeClr val="bg1"/>
                          </a:solidFill>
                          <a:effectLst/>
                        </a:rPr>
                        <a:t> </a:t>
                      </a:r>
                      <a:r>
                        <a:rPr lang="tr-TR" sz="1600" dirty="0">
                          <a:solidFill>
                            <a:schemeClr val="bg1"/>
                          </a:solidFill>
                          <a:effectLst/>
                        </a:rPr>
                        <a:t>Analizi</a:t>
                      </a:r>
                      <a:r>
                        <a:rPr lang="tr-TR" sz="1600" baseline="30000" dirty="0">
                          <a:solidFill>
                            <a:schemeClr val="bg1"/>
                          </a:solidFill>
                          <a:effectLst/>
                        </a:rPr>
                        <a:t>*</a:t>
                      </a:r>
                      <a:endParaRPr lang="tr-TR" sz="160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tr-T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tr-T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998089"/>
                  </a:ext>
                </a:extLst>
              </a:tr>
              <a:tr h="395058">
                <a:tc>
                  <a:txBody>
                    <a:bodyPr/>
                    <a:lstStyle/>
                    <a:p>
                      <a:pPr marL="239395" indent="-171450" algn="l">
                        <a:spcBef>
                          <a:spcPts val="295"/>
                        </a:spcBef>
                        <a:spcAft>
                          <a:spcPts val="0"/>
                        </a:spcAft>
                        <a:buFont typeface="Arial" panose="020B0604020202020204" pitchFamily="34" charset="0"/>
                        <a:buChar char="•"/>
                      </a:pPr>
                      <a:r>
                        <a:rPr lang="tr-TR" sz="1600" dirty="0">
                          <a:solidFill>
                            <a:schemeClr val="bg1"/>
                          </a:solidFill>
                          <a:effectLst/>
                        </a:rPr>
                        <a:t>Program</a:t>
                      </a:r>
                      <a:r>
                        <a:rPr lang="tr-TR" sz="1600" spc="-15" dirty="0">
                          <a:solidFill>
                            <a:schemeClr val="bg1"/>
                          </a:solidFill>
                          <a:effectLst/>
                        </a:rPr>
                        <a:t> </a:t>
                      </a:r>
                      <a:r>
                        <a:rPr lang="tr-TR" sz="1600" dirty="0">
                          <a:solidFill>
                            <a:schemeClr val="bg1"/>
                          </a:solidFill>
                          <a:effectLst/>
                        </a:rPr>
                        <a:t>–</a:t>
                      </a:r>
                      <a:r>
                        <a:rPr lang="tr-TR" sz="1600" spc="-20" dirty="0">
                          <a:solidFill>
                            <a:schemeClr val="bg1"/>
                          </a:solidFill>
                          <a:effectLst/>
                        </a:rPr>
                        <a:t> </a:t>
                      </a:r>
                      <a:r>
                        <a:rPr lang="tr-TR" sz="1600" dirty="0">
                          <a:solidFill>
                            <a:schemeClr val="bg1"/>
                          </a:solidFill>
                          <a:effectLst/>
                        </a:rPr>
                        <a:t>Alt</a:t>
                      </a:r>
                      <a:r>
                        <a:rPr lang="tr-TR" sz="1600" spc="-10" dirty="0">
                          <a:solidFill>
                            <a:schemeClr val="bg1"/>
                          </a:solidFill>
                          <a:effectLst/>
                        </a:rPr>
                        <a:t> </a:t>
                      </a:r>
                      <a:r>
                        <a:rPr lang="tr-TR" sz="1600" dirty="0">
                          <a:solidFill>
                            <a:schemeClr val="bg1"/>
                          </a:solidFill>
                          <a:effectLst/>
                        </a:rPr>
                        <a:t>Program</a:t>
                      </a:r>
                      <a:r>
                        <a:rPr lang="tr-TR" sz="1600" spc="-15" dirty="0">
                          <a:solidFill>
                            <a:schemeClr val="bg1"/>
                          </a:solidFill>
                          <a:effectLst/>
                        </a:rPr>
                        <a:t> </a:t>
                      </a:r>
                      <a:r>
                        <a:rPr lang="tr-TR" sz="1600" dirty="0">
                          <a:solidFill>
                            <a:schemeClr val="bg1"/>
                          </a:solidFill>
                          <a:effectLst/>
                        </a:rPr>
                        <a:t>Analizi</a:t>
                      </a:r>
                      <a:endParaRPr lang="tr-TR" sz="160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tr-T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0583578"/>
                  </a:ext>
                </a:extLst>
              </a:tr>
              <a:tr h="395058">
                <a:tc>
                  <a:txBody>
                    <a:bodyPr/>
                    <a:lstStyle/>
                    <a:p>
                      <a:pPr marL="239395" indent="-171450" algn="l">
                        <a:spcBef>
                          <a:spcPts val="295"/>
                        </a:spcBef>
                        <a:spcAft>
                          <a:spcPts val="0"/>
                        </a:spcAft>
                        <a:buFont typeface="Arial" panose="020B0604020202020204" pitchFamily="34" charset="0"/>
                        <a:buChar char="•"/>
                      </a:pPr>
                      <a:r>
                        <a:rPr lang="tr-TR" sz="1600" dirty="0">
                          <a:solidFill>
                            <a:schemeClr val="bg1"/>
                          </a:solidFill>
                          <a:effectLst/>
                        </a:rPr>
                        <a:t>Paydaş</a:t>
                      </a:r>
                      <a:r>
                        <a:rPr lang="tr-TR" sz="1600" spc="-15" dirty="0">
                          <a:solidFill>
                            <a:schemeClr val="bg1"/>
                          </a:solidFill>
                          <a:effectLst/>
                        </a:rPr>
                        <a:t> </a:t>
                      </a:r>
                      <a:r>
                        <a:rPr lang="tr-TR" sz="1600" dirty="0">
                          <a:solidFill>
                            <a:schemeClr val="bg1"/>
                          </a:solidFill>
                          <a:effectLst/>
                        </a:rPr>
                        <a:t>Analizi</a:t>
                      </a:r>
                      <a:endParaRPr lang="tr-TR" sz="160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5561982"/>
                  </a:ext>
                </a:extLst>
              </a:tr>
              <a:tr h="395058">
                <a:tc>
                  <a:txBody>
                    <a:bodyPr/>
                    <a:lstStyle/>
                    <a:p>
                      <a:pPr marL="239395" indent="-171450" algn="l">
                        <a:spcBef>
                          <a:spcPts val="295"/>
                        </a:spcBef>
                        <a:spcAft>
                          <a:spcPts val="0"/>
                        </a:spcAft>
                        <a:buFont typeface="Arial" panose="020B0604020202020204" pitchFamily="34" charset="0"/>
                        <a:buChar char="•"/>
                      </a:pPr>
                      <a:r>
                        <a:rPr lang="tr-TR" sz="1600" dirty="0">
                          <a:solidFill>
                            <a:schemeClr val="bg1"/>
                          </a:solidFill>
                          <a:effectLst/>
                        </a:rPr>
                        <a:t>İnsan</a:t>
                      </a:r>
                      <a:r>
                        <a:rPr lang="tr-TR" sz="1600" spc="-15" dirty="0">
                          <a:solidFill>
                            <a:schemeClr val="bg1"/>
                          </a:solidFill>
                          <a:effectLst/>
                        </a:rPr>
                        <a:t> </a:t>
                      </a:r>
                      <a:r>
                        <a:rPr lang="tr-TR" sz="1600" dirty="0">
                          <a:solidFill>
                            <a:schemeClr val="bg1"/>
                          </a:solidFill>
                          <a:effectLst/>
                        </a:rPr>
                        <a:t>Kaynakları</a:t>
                      </a:r>
                      <a:r>
                        <a:rPr lang="tr-TR" sz="1600" spc="-15" dirty="0">
                          <a:solidFill>
                            <a:schemeClr val="bg1"/>
                          </a:solidFill>
                          <a:effectLst/>
                        </a:rPr>
                        <a:t> </a:t>
                      </a:r>
                      <a:r>
                        <a:rPr lang="tr-TR" sz="1600" dirty="0">
                          <a:solidFill>
                            <a:schemeClr val="bg1"/>
                          </a:solidFill>
                          <a:effectLst/>
                        </a:rPr>
                        <a:t>Yetkinlik</a:t>
                      </a:r>
                      <a:r>
                        <a:rPr lang="tr-TR" sz="1600" spc="-35" dirty="0">
                          <a:solidFill>
                            <a:schemeClr val="bg1"/>
                          </a:solidFill>
                          <a:effectLst/>
                        </a:rPr>
                        <a:t> </a:t>
                      </a:r>
                      <a:r>
                        <a:rPr lang="tr-TR" sz="1600" dirty="0">
                          <a:solidFill>
                            <a:schemeClr val="bg1"/>
                          </a:solidFill>
                          <a:effectLst/>
                        </a:rPr>
                        <a:t>Analizi</a:t>
                      </a:r>
                      <a:endParaRPr lang="tr-TR" sz="160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tr-T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2326613"/>
                  </a:ext>
                </a:extLst>
              </a:tr>
              <a:tr h="395058">
                <a:tc>
                  <a:txBody>
                    <a:bodyPr/>
                    <a:lstStyle/>
                    <a:p>
                      <a:pPr marL="239395" indent="-171450" algn="l">
                        <a:spcBef>
                          <a:spcPts val="295"/>
                        </a:spcBef>
                        <a:spcAft>
                          <a:spcPts val="0"/>
                        </a:spcAft>
                        <a:buFont typeface="Arial" panose="020B0604020202020204" pitchFamily="34" charset="0"/>
                        <a:buChar char="•"/>
                      </a:pPr>
                      <a:r>
                        <a:rPr lang="tr-TR" sz="1600" dirty="0">
                          <a:solidFill>
                            <a:schemeClr val="bg1"/>
                          </a:solidFill>
                          <a:effectLst/>
                        </a:rPr>
                        <a:t>Kurum</a:t>
                      </a:r>
                      <a:r>
                        <a:rPr lang="tr-TR" sz="1600" spc="-5" dirty="0">
                          <a:solidFill>
                            <a:schemeClr val="bg1"/>
                          </a:solidFill>
                          <a:effectLst/>
                        </a:rPr>
                        <a:t> </a:t>
                      </a:r>
                      <a:r>
                        <a:rPr lang="tr-TR" sz="1600" dirty="0">
                          <a:solidFill>
                            <a:schemeClr val="bg1"/>
                          </a:solidFill>
                          <a:effectLst/>
                        </a:rPr>
                        <a:t>Kültürü</a:t>
                      </a:r>
                      <a:r>
                        <a:rPr lang="tr-TR" sz="1600" spc="-20" dirty="0">
                          <a:solidFill>
                            <a:schemeClr val="bg1"/>
                          </a:solidFill>
                          <a:effectLst/>
                        </a:rPr>
                        <a:t> </a:t>
                      </a:r>
                      <a:r>
                        <a:rPr lang="tr-TR" sz="1600" dirty="0">
                          <a:solidFill>
                            <a:schemeClr val="bg1"/>
                          </a:solidFill>
                          <a:effectLst/>
                        </a:rPr>
                        <a:t>Analizi</a:t>
                      </a:r>
                      <a:endParaRPr lang="tr-TR" sz="160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tr-T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tr-T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9338985"/>
                  </a:ext>
                </a:extLst>
              </a:tr>
              <a:tr h="395058">
                <a:tc>
                  <a:txBody>
                    <a:bodyPr/>
                    <a:lstStyle/>
                    <a:p>
                      <a:pPr marL="239395" indent="-171450" algn="l">
                        <a:spcBef>
                          <a:spcPts val="295"/>
                        </a:spcBef>
                        <a:spcAft>
                          <a:spcPts val="0"/>
                        </a:spcAft>
                        <a:buFont typeface="Arial" panose="020B0604020202020204" pitchFamily="34" charset="0"/>
                        <a:buChar char="•"/>
                      </a:pPr>
                      <a:r>
                        <a:rPr lang="tr-TR" sz="1600" dirty="0">
                          <a:solidFill>
                            <a:schemeClr val="bg1"/>
                          </a:solidFill>
                          <a:effectLst/>
                        </a:rPr>
                        <a:t>Fiziki</a:t>
                      </a:r>
                      <a:r>
                        <a:rPr lang="tr-TR" sz="1600" spc="-5" dirty="0">
                          <a:solidFill>
                            <a:schemeClr val="bg1"/>
                          </a:solidFill>
                          <a:effectLst/>
                        </a:rPr>
                        <a:t> </a:t>
                      </a:r>
                      <a:r>
                        <a:rPr lang="tr-TR" sz="1600" dirty="0">
                          <a:solidFill>
                            <a:schemeClr val="bg1"/>
                          </a:solidFill>
                          <a:effectLst/>
                        </a:rPr>
                        <a:t>Kaynak</a:t>
                      </a:r>
                      <a:r>
                        <a:rPr lang="tr-TR" sz="1600" spc="-25" dirty="0">
                          <a:solidFill>
                            <a:schemeClr val="bg1"/>
                          </a:solidFill>
                          <a:effectLst/>
                        </a:rPr>
                        <a:t> </a:t>
                      </a:r>
                      <a:r>
                        <a:rPr lang="tr-TR" sz="1600" dirty="0">
                          <a:solidFill>
                            <a:schemeClr val="bg1"/>
                          </a:solidFill>
                          <a:effectLst/>
                        </a:rPr>
                        <a:t>Analizi</a:t>
                      </a:r>
                      <a:endParaRPr lang="tr-TR" sz="160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tr-T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8538557"/>
                  </a:ext>
                </a:extLst>
              </a:tr>
              <a:tr h="395058">
                <a:tc>
                  <a:txBody>
                    <a:bodyPr/>
                    <a:lstStyle/>
                    <a:p>
                      <a:pPr marL="239395" indent="-171450" algn="l">
                        <a:spcBef>
                          <a:spcPts val="295"/>
                        </a:spcBef>
                        <a:spcAft>
                          <a:spcPts val="0"/>
                        </a:spcAft>
                        <a:buFont typeface="Arial" panose="020B0604020202020204" pitchFamily="34" charset="0"/>
                        <a:buChar char="•"/>
                      </a:pPr>
                      <a:r>
                        <a:rPr lang="tr-TR" sz="1600" dirty="0">
                          <a:solidFill>
                            <a:schemeClr val="bg1"/>
                          </a:solidFill>
                          <a:effectLst/>
                        </a:rPr>
                        <a:t>Teknoloji</a:t>
                      </a:r>
                      <a:r>
                        <a:rPr lang="tr-TR" sz="1600" spc="-20" dirty="0">
                          <a:solidFill>
                            <a:schemeClr val="bg1"/>
                          </a:solidFill>
                          <a:effectLst/>
                        </a:rPr>
                        <a:t> </a:t>
                      </a:r>
                      <a:r>
                        <a:rPr lang="tr-TR" sz="1600" dirty="0">
                          <a:solidFill>
                            <a:schemeClr val="bg1"/>
                          </a:solidFill>
                          <a:effectLst/>
                        </a:rPr>
                        <a:t>ve</a:t>
                      </a:r>
                      <a:r>
                        <a:rPr lang="tr-TR" sz="1600" spc="-25" dirty="0">
                          <a:solidFill>
                            <a:schemeClr val="bg1"/>
                          </a:solidFill>
                          <a:effectLst/>
                        </a:rPr>
                        <a:t> </a:t>
                      </a:r>
                      <a:r>
                        <a:rPr lang="tr-TR" sz="1600" dirty="0">
                          <a:solidFill>
                            <a:schemeClr val="bg1"/>
                          </a:solidFill>
                          <a:effectLst/>
                        </a:rPr>
                        <a:t>Bilişim Altyapısı</a:t>
                      </a:r>
                      <a:r>
                        <a:rPr lang="tr-TR" sz="1600" spc="-15" dirty="0">
                          <a:solidFill>
                            <a:schemeClr val="bg1"/>
                          </a:solidFill>
                          <a:effectLst/>
                        </a:rPr>
                        <a:t> </a:t>
                      </a:r>
                      <a:r>
                        <a:rPr lang="tr-TR" sz="1600" dirty="0">
                          <a:solidFill>
                            <a:schemeClr val="bg1"/>
                          </a:solidFill>
                          <a:effectLst/>
                        </a:rPr>
                        <a:t>Analizi</a:t>
                      </a:r>
                      <a:endParaRPr lang="tr-TR" sz="160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tr-T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447112"/>
                  </a:ext>
                </a:extLst>
              </a:tr>
              <a:tr h="395058">
                <a:tc>
                  <a:txBody>
                    <a:bodyPr/>
                    <a:lstStyle/>
                    <a:p>
                      <a:pPr marL="239395" indent="-171450" algn="l">
                        <a:spcBef>
                          <a:spcPts val="295"/>
                        </a:spcBef>
                        <a:spcAft>
                          <a:spcPts val="0"/>
                        </a:spcAft>
                        <a:buFont typeface="Arial" panose="020B0604020202020204" pitchFamily="34" charset="0"/>
                        <a:buChar char="•"/>
                      </a:pPr>
                      <a:r>
                        <a:rPr lang="tr-TR" sz="1600" dirty="0">
                          <a:solidFill>
                            <a:schemeClr val="bg1"/>
                          </a:solidFill>
                          <a:effectLst/>
                        </a:rPr>
                        <a:t>Mali</a:t>
                      </a:r>
                      <a:r>
                        <a:rPr lang="tr-TR" sz="1600" spc="-15" dirty="0">
                          <a:solidFill>
                            <a:schemeClr val="bg1"/>
                          </a:solidFill>
                          <a:effectLst/>
                        </a:rPr>
                        <a:t> </a:t>
                      </a:r>
                      <a:r>
                        <a:rPr lang="tr-TR" sz="1600" dirty="0">
                          <a:solidFill>
                            <a:schemeClr val="bg1"/>
                          </a:solidFill>
                          <a:effectLst/>
                        </a:rPr>
                        <a:t>Kaynak</a:t>
                      </a:r>
                      <a:r>
                        <a:rPr lang="tr-TR" sz="1600" spc="-15" dirty="0">
                          <a:solidFill>
                            <a:schemeClr val="bg1"/>
                          </a:solidFill>
                          <a:effectLst/>
                        </a:rPr>
                        <a:t> </a:t>
                      </a:r>
                      <a:r>
                        <a:rPr lang="tr-TR" sz="1600" dirty="0">
                          <a:solidFill>
                            <a:schemeClr val="bg1"/>
                          </a:solidFill>
                          <a:effectLst/>
                        </a:rPr>
                        <a:t>Analizi</a:t>
                      </a:r>
                      <a:endParaRPr lang="tr-TR" sz="160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tr-T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5628472"/>
                  </a:ext>
                </a:extLst>
              </a:tr>
              <a:tr h="395058">
                <a:tc>
                  <a:txBody>
                    <a:bodyPr/>
                    <a:lstStyle/>
                    <a:p>
                      <a:pPr marL="239395" indent="-171450" algn="l">
                        <a:spcBef>
                          <a:spcPts val="295"/>
                        </a:spcBef>
                        <a:spcAft>
                          <a:spcPts val="0"/>
                        </a:spcAft>
                        <a:buFont typeface="Arial" panose="020B0604020202020204" pitchFamily="34" charset="0"/>
                        <a:buChar char="•"/>
                      </a:pPr>
                      <a:r>
                        <a:rPr lang="tr-TR" sz="1600" dirty="0">
                          <a:solidFill>
                            <a:schemeClr val="bg1"/>
                          </a:solidFill>
                          <a:effectLst/>
                        </a:rPr>
                        <a:t>Akademik</a:t>
                      </a:r>
                      <a:r>
                        <a:rPr lang="tr-TR" sz="1600" spc="-15" dirty="0">
                          <a:solidFill>
                            <a:schemeClr val="bg1"/>
                          </a:solidFill>
                          <a:effectLst/>
                        </a:rPr>
                        <a:t> </a:t>
                      </a:r>
                      <a:r>
                        <a:rPr lang="tr-TR" sz="1600" dirty="0">
                          <a:solidFill>
                            <a:schemeClr val="bg1"/>
                          </a:solidFill>
                          <a:effectLst/>
                        </a:rPr>
                        <a:t>Faaliyetler</a:t>
                      </a:r>
                      <a:r>
                        <a:rPr lang="tr-TR" sz="1600" spc="-25" dirty="0">
                          <a:solidFill>
                            <a:schemeClr val="bg1"/>
                          </a:solidFill>
                          <a:effectLst/>
                        </a:rPr>
                        <a:t> </a:t>
                      </a:r>
                      <a:r>
                        <a:rPr lang="tr-TR" sz="1600" dirty="0">
                          <a:solidFill>
                            <a:schemeClr val="bg1"/>
                          </a:solidFill>
                          <a:effectLst/>
                        </a:rPr>
                        <a:t>Analizi</a:t>
                      </a:r>
                      <a:endParaRPr lang="tr-TR" sz="160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tr-T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1109419"/>
                  </a:ext>
                </a:extLst>
              </a:tr>
              <a:tr h="395058">
                <a:tc>
                  <a:txBody>
                    <a:bodyPr/>
                    <a:lstStyle/>
                    <a:p>
                      <a:pPr marL="239395" indent="-171450" algn="l">
                        <a:spcBef>
                          <a:spcPts val="295"/>
                        </a:spcBef>
                        <a:spcAft>
                          <a:spcPts val="0"/>
                        </a:spcAft>
                        <a:buFont typeface="Arial" panose="020B0604020202020204" pitchFamily="34" charset="0"/>
                        <a:buChar char="•"/>
                      </a:pPr>
                      <a:r>
                        <a:rPr lang="tr-TR" sz="1600" dirty="0">
                          <a:solidFill>
                            <a:schemeClr val="bg1"/>
                          </a:solidFill>
                          <a:effectLst/>
                        </a:rPr>
                        <a:t>Yükseköğretim</a:t>
                      </a:r>
                      <a:r>
                        <a:rPr lang="tr-TR" sz="1600" spc="-15" dirty="0">
                          <a:solidFill>
                            <a:schemeClr val="bg1"/>
                          </a:solidFill>
                          <a:effectLst/>
                        </a:rPr>
                        <a:t> </a:t>
                      </a:r>
                      <a:r>
                        <a:rPr lang="tr-TR" sz="1600" dirty="0">
                          <a:solidFill>
                            <a:schemeClr val="bg1"/>
                          </a:solidFill>
                          <a:effectLst/>
                        </a:rPr>
                        <a:t>Sektörü</a:t>
                      </a:r>
                      <a:r>
                        <a:rPr lang="tr-TR" sz="1600" spc="-25" dirty="0">
                          <a:solidFill>
                            <a:schemeClr val="bg1"/>
                          </a:solidFill>
                          <a:effectLst/>
                        </a:rPr>
                        <a:t> </a:t>
                      </a:r>
                      <a:r>
                        <a:rPr lang="tr-TR" sz="1600" dirty="0">
                          <a:solidFill>
                            <a:schemeClr val="bg1"/>
                          </a:solidFill>
                          <a:effectLst/>
                        </a:rPr>
                        <a:t>Analizi</a:t>
                      </a:r>
                      <a:endParaRPr lang="tr-TR" sz="160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8579224"/>
                  </a:ext>
                </a:extLst>
              </a:tr>
            </a:tbl>
          </a:graphicData>
        </a:graphic>
      </p:graphicFrame>
    </p:spTree>
    <p:extLst>
      <p:ext uri="{BB962C8B-B14F-4D97-AF65-F5344CB8AC3E}">
        <p14:creationId xmlns:p14="http://schemas.microsoft.com/office/powerpoint/2010/main" val="1144184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999571712"/>
              </p:ext>
            </p:extLst>
          </p:nvPr>
        </p:nvGraphicFramePr>
        <p:xfrm>
          <a:off x="684211" y="685799"/>
          <a:ext cx="10188228" cy="5358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1464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3795748358"/>
              </p:ext>
            </p:extLst>
          </p:nvPr>
        </p:nvGraphicFramePr>
        <p:xfrm>
          <a:off x="684210" y="171810"/>
          <a:ext cx="10266287" cy="7871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İçerik Yer Tutucusu 2"/>
          <p:cNvSpPr>
            <a:spLocks noGrp="1"/>
          </p:cNvSpPr>
          <p:nvPr>
            <p:ph idx="1"/>
          </p:nvPr>
        </p:nvSpPr>
        <p:spPr>
          <a:xfrm>
            <a:off x="684212" y="959006"/>
            <a:ext cx="10690032" cy="5586760"/>
          </a:xfrm>
        </p:spPr>
        <p:txBody>
          <a:bodyPr>
            <a:normAutofit/>
          </a:bodyPr>
          <a:lstStyle/>
          <a:p>
            <a:pPr marL="0" indent="0">
              <a:buNone/>
            </a:pPr>
            <a:r>
              <a:rPr lang="tr-TR" dirty="0">
                <a:solidFill>
                  <a:schemeClr val="bg1"/>
                </a:solidFill>
              </a:rPr>
              <a:t>Hedefler, amaçların gerçekleştirilmesine yönelik öngörülen çıktı ve sonuçların tanımlanmış bir zaman dilimi içerisinde nitelik ve nicelik olarak ifadesidir. Hedeflerin miktar ve zaman cinsinden ifade edilebilir olması gerekmektedir</a:t>
            </a:r>
            <a:r>
              <a:rPr lang="tr-TR" dirty="0" smtClean="0">
                <a:solidFill>
                  <a:schemeClr val="bg1"/>
                </a:solidFill>
              </a:rPr>
              <a:t>.</a:t>
            </a:r>
          </a:p>
          <a:p>
            <a:pPr marL="0" indent="0">
              <a:buNone/>
            </a:pPr>
            <a:r>
              <a:rPr lang="tr-TR" dirty="0">
                <a:solidFill>
                  <a:schemeClr val="bg1"/>
                </a:solidFill>
              </a:rPr>
              <a:t>Hedeflerin;</a:t>
            </a:r>
          </a:p>
          <a:p>
            <a:pPr lvl="1"/>
            <a:r>
              <a:rPr lang="tr-TR" dirty="0">
                <a:solidFill>
                  <a:schemeClr val="bg1"/>
                </a:solidFill>
              </a:rPr>
              <a:t>Üniversitenin misyon, vizyon, temel değerler ve amaçlarıyla uyumlu</a:t>
            </a:r>
            <a:endParaRPr lang="tr-TR" sz="1600" dirty="0">
              <a:solidFill>
                <a:schemeClr val="bg1"/>
              </a:solidFill>
            </a:endParaRPr>
          </a:p>
          <a:p>
            <a:pPr lvl="1"/>
            <a:r>
              <a:rPr lang="tr-TR" dirty="0">
                <a:solidFill>
                  <a:schemeClr val="bg1"/>
                </a:solidFill>
              </a:rPr>
              <a:t>Üniversitenin farklılaşma tercihleriyle tutarlı</a:t>
            </a:r>
            <a:endParaRPr lang="tr-TR" sz="1600" dirty="0">
              <a:solidFill>
                <a:schemeClr val="bg1"/>
              </a:solidFill>
            </a:endParaRPr>
          </a:p>
          <a:p>
            <a:pPr lvl="1"/>
            <a:r>
              <a:rPr lang="tr-TR" dirty="0">
                <a:solidFill>
                  <a:schemeClr val="bg1"/>
                </a:solidFill>
              </a:rPr>
              <a:t>Durum analizinde ulaşılan tespitler ve ihtiyaçlarla uyumlu</a:t>
            </a:r>
            <a:endParaRPr lang="tr-TR" sz="1600" dirty="0">
              <a:solidFill>
                <a:schemeClr val="bg1"/>
              </a:solidFill>
            </a:endParaRPr>
          </a:p>
          <a:p>
            <a:pPr lvl="1"/>
            <a:r>
              <a:rPr lang="tr-TR" dirty="0">
                <a:solidFill>
                  <a:schemeClr val="bg1"/>
                </a:solidFill>
              </a:rPr>
              <a:t>Açık ve </a:t>
            </a:r>
            <a:r>
              <a:rPr lang="tr-TR" dirty="0" smtClean="0">
                <a:solidFill>
                  <a:schemeClr val="bg1"/>
                </a:solidFill>
              </a:rPr>
              <a:t>anlaşılabilir</a:t>
            </a:r>
          </a:p>
          <a:p>
            <a:pPr lvl="1"/>
            <a:r>
              <a:rPr lang="tr-TR" dirty="0">
                <a:solidFill>
                  <a:schemeClr val="bg1"/>
                </a:solidFill>
              </a:rPr>
              <a:t>Somut</a:t>
            </a:r>
            <a:endParaRPr lang="tr-TR" sz="1600" dirty="0">
              <a:solidFill>
                <a:schemeClr val="bg1"/>
              </a:solidFill>
            </a:endParaRPr>
          </a:p>
          <a:p>
            <a:pPr lvl="1"/>
            <a:r>
              <a:rPr lang="tr-TR" dirty="0">
                <a:solidFill>
                  <a:schemeClr val="bg1"/>
                </a:solidFill>
              </a:rPr>
              <a:t>Ölçülebilir</a:t>
            </a:r>
            <a:endParaRPr lang="tr-TR" sz="1600" dirty="0">
              <a:solidFill>
                <a:schemeClr val="bg1"/>
              </a:solidFill>
            </a:endParaRPr>
          </a:p>
          <a:p>
            <a:pPr lvl="1"/>
            <a:r>
              <a:rPr lang="tr-TR" dirty="0">
                <a:solidFill>
                  <a:schemeClr val="bg1"/>
                </a:solidFill>
              </a:rPr>
              <a:t>İddialı ve gerçekçi</a:t>
            </a:r>
            <a:endParaRPr lang="tr-TR" sz="1600" dirty="0">
              <a:solidFill>
                <a:schemeClr val="bg1"/>
              </a:solidFill>
            </a:endParaRPr>
          </a:p>
          <a:p>
            <a:pPr lvl="1"/>
            <a:r>
              <a:rPr lang="tr-TR" dirty="0">
                <a:solidFill>
                  <a:schemeClr val="bg1"/>
                </a:solidFill>
              </a:rPr>
              <a:t>Sonuç odaklı</a:t>
            </a:r>
            <a:endParaRPr lang="tr-TR" sz="1600" dirty="0">
              <a:solidFill>
                <a:schemeClr val="bg1"/>
              </a:solidFill>
            </a:endParaRPr>
          </a:p>
          <a:p>
            <a:pPr lvl="1"/>
            <a:r>
              <a:rPr lang="tr-TR" dirty="0">
                <a:solidFill>
                  <a:schemeClr val="bg1"/>
                </a:solidFill>
              </a:rPr>
              <a:t>Zaman çerçevesi belirli</a:t>
            </a:r>
            <a:endParaRPr lang="tr-TR" sz="1600" dirty="0">
              <a:solidFill>
                <a:schemeClr val="bg1"/>
              </a:solidFill>
            </a:endParaRPr>
          </a:p>
          <a:p>
            <a:pPr marL="0" indent="0">
              <a:buNone/>
            </a:pPr>
            <a:r>
              <a:rPr lang="tr-TR" dirty="0">
                <a:solidFill>
                  <a:schemeClr val="bg1"/>
                </a:solidFill>
              </a:rPr>
              <a:t>bir şekilde oluşturulması gerekir</a:t>
            </a:r>
            <a:r>
              <a:rPr lang="tr-TR" dirty="0" smtClean="0">
                <a:solidFill>
                  <a:schemeClr val="bg1"/>
                </a:solidFill>
              </a:rPr>
              <a:t>.</a:t>
            </a:r>
            <a:endParaRPr lang="tr-TR" dirty="0">
              <a:solidFill>
                <a:schemeClr val="bg1"/>
              </a:solidFill>
            </a:endParaRPr>
          </a:p>
        </p:txBody>
      </p:sp>
    </p:spTree>
    <p:extLst>
      <p:ext uri="{BB962C8B-B14F-4D97-AF65-F5344CB8AC3E}">
        <p14:creationId xmlns:p14="http://schemas.microsoft.com/office/powerpoint/2010/main" val="12234272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382673894"/>
              </p:ext>
            </p:extLst>
          </p:nvPr>
        </p:nvGraphicFramePr>
        <p:xfrm>
          <a:off x="505792" y="161692"/>
          <a:ext cx="10812696" cy="51016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5739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4208" y="161693"/>
            <a:ext cx="10333193" cy="2793380"/>
          </a:xfrm>
        </p:spPr>
        <p:txBody>
          <a:bodyPr/>
          <a:lstStyle/>
          <a:p>
            <a:r>
              <a:rPr lang="tr-TR" dirty="0">
                <a:solidFill>
                  <a:schemeClr val="bg1"/>
                </a:solidFill>
              </a:rPr>
              <a:t>Stratejik planın etkin bir biçimde uygulanması, izlenmesi ve değerlendirilmesi açısından her bir amaca yönelik </a:t>
            </a:r>
            <a:r>
              <a:rPr lang="tr-TR" b="1" dirty="0">
                <a:solidFill>
                  <a:schemeClr val="bg1"/>
                </a:solidFill>
              </a:rPr>
              <a:t>en az iki, en fazla beş hedef belirlenir.</a:t>
            </a:r>
          </a:p>
          <a:p>
            <a:r>
              <a:rPr lang="tr-TR" dirty="0">
                <a:solidFill>
                  <a:schemeClr val="bg1"/>
                </a:solidFill>
              </a:rPr>
              <a:t>İzleme ve değerlendirmenin etkili işleyebilmesi açısından bir hedefin sorumluluğu </a:t>
            </a:r>
            <a:r>
              <a:rPr lang="tr-TR" b="1" dirty="0">
                <a:solidFill>
                  <a:schemeClr val="bg1"/>
                </a:solidFill>
              </a:rPr>
              <a:t>tek bir harcama birimine</a:t>
            </a:r>
            <a:r>
              <a:rPr lang="tr-TR" dirty="0">
                <a:solidFill>
                  <a:schemeClr val="bg1"/>
                </a:solidFill>
              </a:rPr>
              <a:t> verilir. </a:t>
            </a:r>
            <a:r>
              <a:rPr lang="tr-TR" dirty="0" smtClean="0">
                <a:solidFill>
                  <a:schemeClr val="bg1"/>
                </a:solidFill>
              </a:rPr>
              <a:t> </a:t>
            </a:r>
            <a:r>
              <a:rPr lang="tr-TR" dirty="0" err="1" smtClean="0">
                <a:solidFill>
                  <a:schemeClr val="bg1"/>
                </a:solidFill>
              </a:rPr>
              <a:t>Tablo’da</a:t>
            </a:r>
            <a:r>
              <a:rPr lang="tr-TR" dirty="0" smtClean="0">
                <a:solidFill>
                  <a:schemeClr val="bg1"/>
                </a:solidFill>
              </a:rPr>
              <a:t> </a:t>
            </a:r>
            <a:r>
              <a:rPr lang="tr-TR" dirty="0">
                <a:solidFill>
                  <a:schemeClr val="bg1"/>
                </a:solidFill>
              </a:rPr>
              <a:t>gösterildiği üzere hedefe katkıda bulunacak diğer harcama birimleri de işbirliği yapılacak birimler olarak ifade edilir. </a:t>
            </a:r>
            <a:r>
              <a:rPr lang="tr-TR" b="1" dirty="0">
                <a:solidFill>
                  <a:schemeClr val="bg1"/>
                </a:solidFill>
              </a:rPr>
              <a:t>Bu durum işbirliği yapılacak diğer birimlerin sorumluluk düzeyini azaltmaz</a:t>
            </a:r>
            <a:r>
              <a:rPr lang="tr-TR" b="1" dirty="0" smtClean="0">
                <a:solidFill>
                  <a:schemeClr val="bg1"/>
                </a:solidFill>
              </a:rPr>
              <a:t>.</a:t>
            </a:r>
            <a:endParaRPr lang="tr-TR" b="1" dirty="0"/>
          </a:p>
        </p:txBody>
      </p:sp>
      <p:graphicFrame>
        <p:nvGraphicFramePr>
          <p:cNvPr id="4" name="Tablo 3"/>
          <p:cNvGraphicFramePr>
            <a:graphicFrameLocks noGrp="1"/>
          </p:cNvGraphicFramePr>
          <p:nvPr>
            <p:extLst>
              <p:ext uri="{D42A27DB-BD31-4B8C-83A1-F6EECF244321}">
                <p14:modId xmlns:p14="http://schemas.microsoft.com/office/powerpoint/2010/main" val="2981144117"/>
              </p:ext>
            </p:extLst>
          </p:nvPr>
        </p:nvGraphicFramePr>
        <p:xfrm>
          <a:off x="950328" y="2816093"/>
          <a:ext cx="9966712" cy="3227867"/>
        </p:xfrm>
        <a:graphic>
          <a:graphicData uri="http://schemas.openxmlformats.org/drawingml/2006/table">
            <a:tbl>
              <a:tblPr firstRow="1" bandRow="1">
                <a:tableStyleId>{5C22544A-7EE6-4342-B048-85BDC9FD1C3A}</a:tableStyleId>
              </a:tblPr>
              <a:tblGrid>
                <a:gridCol w="1423816">
                  <a:extLst>
                    <a:ext uri="{9D8B030D-6E8A-4147-A177-3AD203B41FA5}">
                      <a16:colId xmlns:a16="http://schemas.microsoft.com/office/drawing/2014/main" val="2371065360"/>
                    </a:ext>
                  </a:extLst>
                </a:gridCol>
                <a:gridCol w="1423816">
                  <a:extLst>
                    <a:ext uri="{9D8B030D-6E8A-4147-A177-3AD203B41FA5}">
                      <a16:colId xmlns:a16="http://schemas.microsoft.com/office/drawing/2014/main" val="782901024"/>
                    </a:ext>
                  </a:extLst>
                </a:gridCol>
                <a:gridCol w="1423816">
                  <a:extLst>
                    <a:ext uri="{9D8B030D-6E8A-4147-A177-3AD203B41FA5}">
                      <a16:colId xmlns:a16="http://schemas.microsoft.com/office/drawing/2014/main" val="2773048984"/>
                    </a:ext>
                  </a:extLst>
                </a:gridCol>
                <a:gridCol w="1423816">
                  <a:extLst>
                    <a:ext uri="{9D8B030D-6E8A-4147-A177-3AD203B41FA5}">
                      <a16:colId xmlns:a16="http://schemas.microsoft.com/office/drawing/2014/main" val="2388388953"/>
                    </a:ext>
                  </a:extLst>
                </a:gridCol>
                <a:gridCol w="1423816">
                  <a:extLst>
                    <a:ext uri="{9D8B030D-6E8A-4147-A177-3AD203B41FA5}">
                      <a16:colId xmlns:a16="http://schemas.microsoft.com/office/drawing/2014/main" val="2743413160"/>
                    </a:ext>
                  </a:extLst>
                </a:gridCol>
                <a:gridCol w="1423816">
                  <a:extLst>
                    <a:ext uri="{9D8B030D-6E8A-4147-A177-3AD203B41FA5}">
                      <a16:colId xmlns:a16="http://schemas.microsoft.com/office/drawing/2014/main" val="3747429372"/>
                    </a:ext>
                  </a:extLst>
                </a:gridCol>
                <a:gridCol w="1423816">
                  <a:extLst>
                    <a:ext uri="{9D8B030D-6E8A-4147-A177-3AD203B41FA5}">
                      <a16:colId xmlns:a16="http://schemas.microsoft.com/office/drawing/2014/main" val="1707394848"/>
                    </a:ext>
                  </a:extLst>
                </a:gridCol>
              </a:tblGrid>
              <a:tr h="558944">
                <a:tc rowSpan="2">
                  <a:txBody>
                    <a:bodyPr/>
                    <a:lstStyle/>
                    <a:p>
                      <a:r>
                        <a:rPr lang="tr-TR" sz="1800" b="1" kern="1200" dirty="0" smtClean="0">
                          <a:solidFill>
                            <a:schemeClr val="lt1"/>
                          </a:solidFill>
                          <a:effectLst/>
                          <a:latin typeface="+mn-lt"/>
                          <a:ea typeface="+mn-ea"/>
                          <a:cs typeface="+mn-cs"/>
                        </a:rPr>
                        <a:t>Hedefler</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tcPr>
                </a:tc>
                <a:tc gridSpan="6">
                  <a:txBody>
                    <a:bodyPr/>
                    <a:lstStyle/>
                    <a:p>
                      <a:pPr algn="ctr"/>
                      <a:r>
                        <a:rPr lang="tr-TR" sz="1800" b="1" kern="1200" dirty="0" smtClean="0">
                          <a:solidFill>
                            <a:schemeClr val="lt1"/>
                          </a:solidFill>
                          <a:effectLst/>
                          <a:latin typeface="+mn-lt"/>
                          <a:ea typeface="+mn-ea"/>
                          <a:cs typeface="+mn-cs"/>
                        </a:rPr>
                        <a:t>Harcama Birimleri</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tcPr>
                </a:tc>
                <a:tc hMerge="1">
                  <a:txBody>
                    <a:bodyPr/>
                    <a:lstStyle/>
                    <a:p>
                      <a:endParaRPr lang="tr-T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770805964"/>
                  </a:ext>
                </a:extLst>
              </a:tr>
              <a:tr h="473868">
                <a:tc vMerge="1">
                  <a:txBody>
                    <a:bodyPr/>
                    <a:lstStyle/>
                    <a:p>
                      <a:endParaRPr lang="tr-TR" dirty="0"/>
                    </a:p>
                  </a:txBody>
                  <a:tcPr/>
                </a:tc>
                <a:tc>
                  <a:txBody>
                    <a:bodyPr/>
                    <a:lstStyle/>
                    <a:p>
                      <a:pPr marL="155575" marR="151130" algn="ctr">
                        <a:spcBef>
                          <a:spcPts val="295"/>
                        </a:spcBef>
                        <a:spcAft>
                          <a:spcPts val="0"/>
                        </a:spcAft>
                      </a:pPr>
                      <a:r>
                        <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a:t>
                      </a:r>
                      <a:r>
                        <a:rPr lang="tr-TR" sz="1800" b="1" spc="-5"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Birimi</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chemeClr val="bg2">
                        <a:lumMod val="75000"/>
                      </a:schemeClr>
                    </a:solidFill>
                  </a:tcPr>
                </a:tc>
                <a:tc>
                  <a:txBody>
                    <a:bodyPr/>
                    <a:lstStyle/>
                    <a:p>
                      <a:pPr marL="153670" marR="147955" algn="ctr">
                        <a:spcBef>
                          <a:spcPts val="295"/>
                        </a:spcBef>
                        <a:spcAft>
                          <a:spcPts val="0"/>
                        </a:spcAft>
                      </a:pPr>
                      <a:r>
                        <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t>
                      </a:r>
                      <a:r>
                        <a:rPr lang="tr-TR" sz="1800" b="1" spc="-1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Birimi</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chemeClr val="bg2">
                        <a:lumMod val="75000"/>
                      </a:schemeClr>
                    </a:solidFill>
                  </a:tcPr>
                </a:tc>
                <a:tc>
                  <a:txBody>
                    <a:bodyPr/>
                    <a:lstStyle/>
                    <a:p>
                      <a:pPr marL="152400" marR="151130" algn="ctr">
                        <a:spcBef>
                          <a:spcPts val="295"/>
                        </a:spcBef>
                        <a:spcAft>
                          <a:spcPts val="0"/>
                        </a:spcAft>
                      </a:pPr>
                      <a:r>
                        <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t>
                      </a:r>
                      <a:r>
                        <a:rPr lang="tr-TR" sz="1800" b="1" spc="-1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Birimi</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chemeClr val="bg2">
                        <a:lumMod val="75000"/>
                      </a:schemeClr>
                    </a:solidFill>
                  </a:tcPr>
                </a:tc>
                <a:tc>
                  <a:txBody>
                    <a:bodyPr/>
                    <a:lstStyle/>
                    <a:p>
                      <a:pPr marL="153670" marR="152400" algn="ctr">
                        <a:spcBef>
                          <a:spcPts val="295"/>
                        </a:spcBef>
                        <a:spcAft>
                          <a:spcPts val="0"/>
                        </a:spcAft>
                      </a:pPr>
                      <a:r>
                        <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t>
                      </a:r>
                      <a:r>
                        <a:rPr lang="tr-TR" sz="1800" b="1" spc="-1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Birimi</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chemeClr val="bg2">
                        <a:lumMod val="75000"/>
                      </a:schemeClr>
                    </a:solidFill>
                  </a:tcPr>
                </a:tc>
                <a:tc>
                  <a:txBody>
                    <a:bodyPr/>
                    <a:lstStyle/>
                    <a:p>
                      <a:pPr marL="163195" marR="162560" algn="ctr">
                        <a:spcBef>
                          <a:spcPts val="295"/>
                        </a:spcBef>
                        <a:spcAft>
                          <a:spcPts val="0"/>
                        </a:spcAft>
                      </a:pPr>
                      <a:r>
                        <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a:t>
                      </a:r>
                      <a:r>
                        <a:rPr lang="tr-TR" sz="1800" b="1" spc="-1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Birimi</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sz="1800" b="1" spc="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t>
                      </a:r>
                      <a:r>
                        <a:rPr lang="tr-TR" sz="1800" b="1" spc="-1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tr-TR" sz="18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Birimi</a:t>
                      </a:r>
                      <a:endParaRPr lang="tr-T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chemeClr val="bg2">
                        <a:lumMod val="75000"/>
                      </a:schemeClr>
                    </a:solidFill>
                  </a:tcPr>
                </a:tc>
                <a:extLst>
                  <a:ext uri="{0D108BD9-81ED-4DB2-BD59-A6C34878D82A}">
                    <a16:rowId xmlns:a16="http://schemas.microsoft.com/office/drawing/2014/main" val="3087600893"/>
                  </a:ext>
                </a:extLst>
              </a:tr>
              <a:tr h="439011">
                <a:tc>
                  <a:txBody>
                    <a:bodyPr/>
                    <a:lstStyle/>
                    <a:p>
                      <a:pPr marL="43815">
                        <a:spcBef>
                          <a:spcPts val="295"/>
                        </a:spcBef>
                        <a:spcAft>
                          <a:spcPts val="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H1.1</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tcPr>
                </a:tc>
                <a:tc>
                  <a:txBody>
                    <a:bodyPr/>
                    <a:lstStyle/>
                    <a:p>
                      <a:pPr marL="4445" algn="ctr">
                        <a:spcBef>
                          <a:spcPts val="295"/>
                        </a:spcBef>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tcPr>
                </a:tc>
                <a:tc>
                  <a:txBody>
                    <a:bodyPr/>
                    <a:lstStyle/>
                    <a:p>
                      <a:pPr marL="3810" algn="ctr">
                        <a:spcBef>
                          <a:spcPts val="295"/>
                        </a:spcBef>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tcPr>
                </a:tc>
                <a:tc>
                  <a:txBody>
                    <a:bodyPr/>
                    <a:lstStyle/>
                    <a:p>
                      <a:pPr>
                        <a:spcAft>
                          <a:spcPts val="0"/>
                        </a:spcAft>
                      </a:pPr>
                      <a:r>
                        <a:rPr lang="tr-TR" sz="1800">
                          <a:effectLst/>
                          <a:latin typeface="Times New Roman" panose="02020603050405020304" pitchFamily="18" charset="0"/>
                          <a:ea typeface="Calibri" panose="020F0502020204030204" pitchFamily="34" charset="0"/>
                          <a:cs typeface="Calibri" panose="020F0502020204030204" pitchFamily="34" charset="0"/>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tcPr>
                </a:tc>
                <a:tc>
                  <a:txBody>
                    <a:bodyPr/>
                    <a:lstStyle/>
                    <a:p>
                      <a:pPr marL="1270" algn="ctr">
                        <a:spcBef>
                          <a:spcPts val="295"/>
                        </a:spcBef>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tcPr>
                </a:tc>
                <a:tc>
                  <a:txBody>
                    <a:bodyPr/>
                    <a:lstStyle/>
                    <a:p>
                      <a:pPr>
                        <a:spcAft>
                          <a:spcPts val="0"/>
                        </a:spcAft>
                      </a:pPr>
                      <a:r>
                        <a:rPr lang="tr-TR" sz="1800">
                          <a:effectLst/>
                          <a:latin typeface="Times New Roman" panose="02020603050405020304" pitchFamily="18" charset="0"/>
                          <a:ea typeface="Calibri" panose="020F0502020204030204" pitchFamily="34" charset="0"/>
                          <a:cs typeface="Calibri" panose="020F0502020204030204" pitchFamily="34" charset="0"/>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tcPr>
                </a:tc>
                <a:tc>
                  <a:txBody>
                    <a:bodyPr/>
                    <a:lstStyle/>
                    <a:p>
                      <a:pPr>
                        <a:spcAft>
                          <a:spcPts val="0"/>
                        </a:spcAft>
                      </a:pPr>
                      <a:r>
                        <a:rPr lang="tr-TR" sz="1800" dirty="0">
                          <a:effectLst/>
                          <a:latin typeface="Times New Roman" panose="02020603050405020304" pitchFamily="18" charset="0"/>
                          <a:ea typeface="Calibri" panose="020F0502020204030204" pitchFamily="34" charset="0"/>
                          <a:cs typeface="Calibri" panose="020F0502020204030204" pitchFamily="34" charset="0"/>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tcPr>
                </a:tc>
                <a:extLst>
                  <a:ext uri="{0D108BD9-81ED-4DB2-BD59-A6C34878D82A}">
                    <a16:rowId xmlns:a16="http://schemas.microsoft.com/office/drawing/2014/main" val="1464978099"/>
                  </a:ext>
                </a:extLst>
              </a:tr>
              <a:tr h="439011">
                <a:tc>
                  <a:txBody>
                    <a:bodyPr/>
                    <a:lstStyle/>
                    <a:p>
                      <a:pPr marL="43815">
                        <a:spcBef>
                          <a:spcPts val="305"/>
                        </a:spcBef>
                        <a:spcAft>
                          <a:spcPts val="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H1.2</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tcPr>
                </a:tc>
                <a:tc>
                  <a:txBody>
                    <a:bodyPr/>
                    <a:lstStyle/>
                    <a:p>
                      <a:pPr>
                        <a:spcAft>
                          <a:spcPts val="0"/>
                        </a:spcAft>
                      </a:pPr>
                      <a:r>
                        <a:rPr lang="tr-TR" sz="1800" dirty="0">
                          <a:effectLst/>
                          <a:latin typeface="Times New Roman" panose="02020603050405020304" pitchFamily="18" charset="0"/>
                          <a:ea typeface="Calibri" panose="020F0502020204030204" pitchFamily="34" charset="0"/>
                          <a:cs typeface="Calibri" panose="020F0502020204030204" pitchFamily="34" charset="0"/>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tcPr>
                </a:tc>
                <a:tc>
                  <a:txBody>
                    <a:bodyPr/>
                    <a:lstStyle/>
                    <a:p>
                      <a:pPr marL="3810" algn="ctr">
                        <a:spcBef>
                          <a:spcPts val="305"/>
                        </a:spcBef>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tcPr>
                </a:tc>
                <a:tc>
                  <a:txBody>
                    <a:bodyPr/>
                    <a:lstStyle/>
                    <a:p>
                      <a:pPr>
                        <a:spcAft>
                          <a:spcPts val="0"/>
                        </a:spcAft>
                      </a:pPr>
                      <a:r>
                        <a:rPr lang="tr-TR" sz="1800" dirty="0">
                          <a:effectLst/>
                          <a:latin typeface="Times New Roman" panose="02020603050405020304" pitchFamily="18" charset="0"/>
                          <a:ea typeface="Calibri" panose="020F0502020204030204" pitchFamily="34" charset="0"/>
                          <a:cs typeface="Calibri" panose="020F0502020204030204" pitchFamily="34" charset="0"/>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tcPr>
                </a:tc>
                <a:tc>
                  <a:txBody>
                    <a:bodyPr/>
                    <a:lstStyle/>
                    <a:p>
                      <a:pPr marL="3175" algn="ctr">
                        <a:spcBef>
                          <a:spcPts val="305"/>
                        </a:spcBef>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tcPr>
                </a:tc>
                <a:tc>
                  <a:txBody>
                    <a:bodyPr/>
                    <a:lstStyle/>
                    <a:p>
                      <a:pPr>
                        <a:spcAft>
                          <a:spcPts val="0"/>
                        </a:spcAft>
                      </a:pPr>
                      <a:r>
                        <a:rPr lang="tr-TR" sz="1800">
                          <a:effectLst/>
                          <a:latin typeface="Times New Roman" panose="02020603050405020304" pitchFamily="18" charset="0"/>
                          <a:ea typeface="Calibri" panose="020F0502020204030204" pitchFamily="34" charset="0"/>
                          <a:cs typeface="Calibri" panose="020F0502020204030204" pitchFamily="34" charset="0"/>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tcPr>
                </a:tc>
                <a:tc>
                  <a:txBody>
                    <a:bodyPr/>
                    <a:lstStyle/>
                    <a:p>
                      <a:pPr algn="ctr">
                        <a:spcBef>
                          <a:spcPts val="305"/>
                        </a:spcBef>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tcPr>
                </a:tc>
                <a:extLst>
                  <a:ext uri="{0D108BD9-81ED-4DB2-BD59-A6C34878D82A}">
                    <a16:rowId xmlns:a16="http://schemas.microsoft.com/office/drawing/2014/main" val="51784745"/>
                  </a:ext>
                </a:extLst>
              </a:tr>
              <a:tr h="439011">
                <a:tc>
                  <a:txBody>
                    <a:bodyPr/>
                    <a:lstStyle/>
                    <a:p>
                      <a:pPr marL="43815">
                        <a:spcBef>
                          <a:spcPts val="305"/>
                        </a:spcBef>
                        <a:spcAft>
                          <a:spcPts val="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tcPr>
                </a:tc>
                <a:tc>
                  <a:txBody>
                    <a:bodyPr/>
                    <a:lstStyle/>
                    <a:p>
                      <a:pPr>
                        <a:spcAft>
                          <a:spcPts val="0"/>
                        </a:spcAft>
                      </a:pPr>
                      <a:r>
                        <a:rPr lang="tr-TR" sz="1800">
                          <a:effectLst/>
                          <a:latin typeface="Times New Roman" panose="02020603050405020304" pitchFamily="18" charset="0"/>
                          <a:ea typeface="Calibri" panose="020F0502020204030204" pitchFamily="34" charset="0"/>
                          <a:cs typeface="Calibri" panose="020F0502020204030204" pitchFamily="34" charset="0"/>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tcPr>
                </a:tc>
                <a:tc>
                  <a:txBody>
                    <a:bodyPr/>
                    <a:lstStyle/>
                    <a:p>
                      <a:pPr>
                        <a:spcAft>
                          <a:spcPts val="0"/>
                        </a:spcAft>
                      </a:pPr>
                      <a:r>
                        <a:rPr lang="tr-TR" sz="1800">
                          <a:effectLst/>
                          <a:latin typeface="Times New Roman" panose="02020603050405020304" pitchFamily="18" charset="0"/>
                          <a:ea typeface="Calibri" panose="020F0502020204030204" pitchFamily="34" charset="0"/>
                          <a:cs typeface="Calibri" panose="020F0502020204030204" pitchFamily="34" charset="0"/>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tcPr>
                </a:tc>
                <a:tc>
                  <a:txBody>
                    <a:bodyPr/>
                    <a:lstStyle/>
                    <a:p>
                      <a:pPr marL="2540" algn="ctr">
                        <a:spcBef>
                          <a:spcPts val="305"/>
                        </a:spcBef>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tcPr>
                </a:tc>
                <a:tc>
                  <a:txBody>
                    <a:bodyPr/>
                    <a:lstStyle/>
                    <a:p>
                      <a:pPr>
                        <a:spcAft>
                          <a:spcPts val="0"/>
                        </a:spcAft>
                      </a:pPr>
                      <a:r>
                        <a:rPr lang="tr-TR" sz="1800" dirty="0">
                          <a:effectLst/>
                          <a:latin typeface="Times New Roman" panose="02020603050405020304" pitchFamily="18" charset="0"/>
                          <a:ea typeface="Calibri" panose="020F0502020204030204" pitchFamily="34" charset="0"/>
                          <a:cs typeface="Calibri" panose="020F0502020204030204" pitchFamily="34" charset="0"/>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tcPr>
                </a:tc>
                <a:tc>
                  <a:txBody>
                    <a:bodyPr/>
                    <a:lstStyle/>
                    <a:p>
                      <a:pPr algn="ctr">
                        <a:spcBef>
                          <a:spcPts val="305"/>
                        </a:spcBef>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tcPr>
                </a:tc>
                <a:tc>
                  <a:txBody>
                    <a:bodyPr/>
                    <a:lstStyle/>
                    <a:p>
                      <a:pPr>
                        <a:spcAft>
                          <a:spcPts val="0"/>
                        </a:spcAft>
                      </a:pPr>
                      <a:r>
                        <a:rPr lang="tr-TR" sz="1800">
                          <a:effectLst/>
                          <a:latin typeface="Times New Roman" panose="02020603050405020304" pitchFamily="18" charset="0"/>
                          <a:ea typeface="Calibri" panose="020F0502020204030204" pitchFamily="34" charset="0"/>
                          <a:cs typeface="Calibri" panose="020F0502020204030204" pitchFamily="34" charset="0"/>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tcPr>
                </a:tc>
                <a:extLst>
                  <a:ext uri="{0D108BD9-81ED-4DB2-BD59-A6C34878D82A}">
                    <a16:rowId xmlns:a16="http://schemas.microsoft.com/office/drawing/2014/main" val="2055720446"/>
                  </a:ext>
                </a:extLst>
              </a:tr>
              <a:tr h="439011">
                <a:tc>
                  <a:txBody>
                    <a:bodyPr/>
                    <a:lstStyle/>
                    <a:p>
                      <a:pPr marL="43815">
                        <a:spcBef>
                          <a:spcPts val="295"/>
                        </a:spcBef>
                        <a:spcAft>
                          <a:spcPts val="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tcPr>
                </a:tc>
                <a:tc>
                  <a:txBody>
                    <a:bodyPr/>
                    <a:lstStyle/>
                    <a:p>
                      <a:pPr marL="3175" algn="ctr">
                        <a:spcBef>
                          <a:spcPts val="295"/>
                        </a:spcBef>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tcPr>
                </a:tc>
                <a:tc>
                  <a:txBody>
                    <a:bodyPr/>
                    <a:lstStyle/>
                    <a:p>
                      <a:pPr marL="5715" algn="ctr">
                        <a:spcBef>
                          <a:spcPts val="295"/>
                        </a:spcBef>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tcPr>
                </a:tc>
                <a:tc>
                  <a:txBody>
                    <a:bodyPr/>
                    <a:lstStyle/>
                    <a:p>
                      <a:pPr marL="635" algn="ctr">
                        <a:spcBef>
                          <a:spcPts val="295"/>
                        </a:spcBef>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tcPr>
                </a:tc>
                <a:tc>
                  <a:txBody>
                    <a:bodyPr/>
                    <a:lstStyle/>
                    <a:p>
                      <a:pPr>
                        <a:spcAft>
                          <a:spcPts val="0"/>
                        </a:spcAft>
                      </a:pPr>
                      <a:r>
                        <a:rPr lang="tr-TR" sz="1800" dirty="0">
                          <a:effectLst/>
                          <a:latin typeface="Times New Roman" panose="02020603050405020304" pitchFamily="18" charset="0"/>
                          <a:ea typeface="Calibri" panose="020F0502020204030204" pitchFamily="34" charset="0"/>
                          <a:cs typeface="Calibri" panose="020F0502020204030204" pitchFamily="34" charset="0"/>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tcPr>
                </a:tc>
                <a:tc>
                  <a:txBody>
                    <a:bodyPr/>
                    <a:lstStyle/>
                    <a:p>
                      <a:pPr>
                        <a:spcAft>
                          <a:spcPts val="0"/>
                        </a:spcAft>
                      </a:pPr>
                      <a:r>
                        <a:rPr lang="tr-TR" sz="1800" dirty="0">
                          <a:effectLst/>
                          <a:latin typeface="Times New Roman" panose="02020603050405020304" pitchFamily="18" charset="0"/>
                          <a:ea typeface="Calibri" panose="020F0502020204030204" pitchFamily="34" charset="0"/>
                          <a:cs typeface="Calibri" panose="020F0502020204030204" pitchFamily="34" charset="0"/>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tcPr>
                </a:tc>
                <a:tc>
                  <a:txBody>
                    <a:bodyPr/>
                    <a:lstStyle/>
                    <a:p>
                      <a:pPr>
                        <a:spcAft>
                          <a:spcPts val="0"/>
                        </a:spcAft>
                      </a:pPr>
                      <a:r>
                        <a:rPr lang="tr-TR" sz="1800">
                          <a:effectLst/>
                          <a:latin typeface="Times New Roman" panose="02020603050405020304" pitchFamily="18" charset="0"/>
                          <a:ea typeface="Calibri" panose="020F0502020204030204" pitchFamily="34" charset="0"/>
                          <a:cs typeface="Calibri" panose="020F0502020204030204" pitchFamily="34" charset="0"/>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tcPr>
                </a:tc>
                <a:extLst>
                  <a:ext uri="{0D108BD9-81ED-4DB2-BD59-A6C34878D82A}">
                    <a16:rowId xmlns:a16="http://schemas.microsoft.com/office/drawing/2014/main" val="956174804"/>
                  </a:ext>
                </a:extLst>
              </a:tr>
              <a:tr h="439011">
                <a:tc>
                  <a:txBody>
                    <a:bodyPr/>
                    <a:lstStyle/>
                    <a:p>
                      <a:pPr marL="43815">
                        <a:spcBef>
                          <a:spcPts val="295"/>
                        </a:spcBef>
                        <a:spcAft>
                          <a:spcPts val="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H5.3</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tcPr>
                </a:tc>
                <a:tc>
                  <a:txBody>
                    <a:bodyPr/>
                    <a:lstStyle/>
                    <a:p>
                      <a:pPr>
                        <a:spcAft>
                          <a:spcPts val="0"/>
                        </a:spcAft>
                      </a:pPr>
                      <a:r>
                        <a:rPr lang="tr-TR" sz="1800">
                          <a:effectLst/>
                          <a:latin typeface="Times New Roman" panose="02020603050405020304" pitchFamily="18" charset="0"/>
                          <a:ea typeface="Calibri" panose="020F0502020204030204" pitchFamily="34" charset="0"/>
                          <a:cs typeface="Calibri" panose="020F0502020204030204" pitchFamily="34" charset="0"/>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tcPr>
                </a:tc>
                <a:tc>
                  <a:txBody>
                    <a:bodyPr/>
                    <a:lstStyle/>
                    <a:p>
                      <a:pPr>
                        <a:spcAft>
                          <a:spcPts val="0"/>
                        </a:spcAft>
                      </a:pPr>
                      <a:r>
                        <a:rPr lang="tr-TR" sz="1800">
                          <a:effectLst/>
                          <a:latin typeface="Times New Roman" panose="02020603050405020304" pitchFamily="18" charset="0"/>
                          <a:ea typeface="Calibri" panose="020F0502020204030204" pitchFamily="34" charset="0"/>
                          <a:cs typeface="Calibri" panose="020F0502020204030204" pitchFamily="34" charset="0"/>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tcPr>
                </a:tc>
                <a:tc>
                  <a:txBody>
                    <a:bodyPr/>
                    <a:lstStyle/>
                    <a:p>
                      <a:pPr>
                        <a:spcAft>
                          <a:spcPts val="0"/>
                        </a:spcAft>
                      </a:pPr>
                      <a:r>
                        <a:rPr lang="tr-TR" sz="1800">
                          <a:effectLst/>
                          <a:latin typeface="Times New Roman" panose="02020603050405020304" pitchFamily="18" charset="0"/>
                          <a:ea typeface="Calibri" panose="020F0502020204030204" pitchFamily="34" charset="0"/>
                          <a:cs typeface="Calibri" panose="020F0502020204030204" pitchFamily="34" charset="0"/>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tcPr>
                </a:tc>
                <a:tc>
                  <a:txBody>
                    <a:bodyPr/>
                    <a:lstStyle/>
                    <a:p>
                      <a:pPr>
                        <a:spcAft>
                          <a:spcPts val="0"/>
                        </a:spcAft>
                      </a:pPr>
                      <a:r>
                        <a:rPr lang="tr-TR" sz="1800">
                          <a:effectLst/>
                          <a:latin typeface="Times New Roman" panose="02020603050405020304" pitchFamily="18" charset="0"/>
                          <a:ea typeface="Calibri" panose="020F0502020204030204" pitchFamily="34" charset="0"/>
                          <a:cs typeface="Calibri" panose="020F0502020204030204" pitchFamily="34" charset="0"/>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tcPr>
                </a:tc>
                <a:tc>
                  <a:txBody>
                    <a:bodyPr/>
                    <a:lstStyle/>
                    <a:p>
                      <a:pPr marL="1270" algn="ctr">
                        <a:spcBef>
                          <a:spcPts val="295"/>
                        </a:spcBef>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tcPr>
                </a:tc>
                <a:tc>
                  <a:txBody>
                    <a:bodyPr/>
                    <a:lstStyle/>
                    <a:p>
                      <a:pPr algn="ctr">
                        <a:spcBef>
                          <a:spcPts val="295"/>
                        </a:spcBef>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tcPr>
                </a:tc>
                <a:extLst>
                  <a:ext uri="{0D108BD9-81ED-4DB2-BD59-A6C34878D82A}">
                    <a16:rowId xmlns:a16="http://schemas.microsoft.com/office/drawing/2014/main" val="2126838112"/>
                  </a:ext>
                </a:extLst>
              </a:tr>
            </a:tbl>
          </a:graphicData>
        </a:graphic>
      </p:graphicFrame>
      <p:sp>
        <p:nvSpPr>
          <p:cNvPr id="5" name="Metin kutusu 4"/>
          <p:cNvSpPr txBox="1"/>
          <p:nvPr/>
        </p:nvSpPr>
        <p:spPr>
          <a:xfrm>
            <a:off x="950328" y="6211229"/>
            <a:ext cx="5104784" cy="369332"/>
          </a:xfrm>
          <a:prstGeom prst="rect">
            <a:avLst/>
          </a:prstGeom>
          <a:noFill/>
        </p:spPr>
        <p:txBody>
          <a:bodyPr wrap="square" rtlCol="0">
            <a:spAutoFit/>
          </a:bodyPr>
          <a:lstStyle/>
          <a:p>
            <a:r>
              <a:rPr lang="tr-TR" dirty="0">
                <a:solidFill>
                  <a:schemeClr val="bg1"/>
                </a:solidFill>
              </a:rPr>
              <a:t>S: Sorumlu birim, İ: İşbirliği yapılacak birim</a:t>
            </a:r>
          </a:p>
        </p:txBody>
      </p:sp>
    </p:spTree>
    <p:extLst>
      <p:ext uri="{BB962C8B-B14F-4D97-AF65-F5344CB8AC3E}">
        <p14:creationId xmlns:p14="http://schemas.microsoft.com/office/powerpoint/2010/main" val="469374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375139" y="61331"/>
            <a:ext cx="8534400" cy="485079"/>
          </a:xfrm>
        </p:spPr>
        <p:txBody>
          <a:bodyPr/>
          <a:lstStyle/>
          <a:p>
            <a:pPr marL="0" indent="0">
              <a:buNone/>
            </a:pPr>
            <a:r>
              <a:rPr lang="tr-TR" dirty="0" smtClean="0"/>
              <a:t>Yeni Hedef </a:t>
            </a:r>
            <a:r>
              <a:rPr lang="tr-TR" dirty="0"/>
              <a:t>Kartı </a:t>
            </a:r>
            <a:r>
              <a:rPr lang="tr-TR" dirty="0" smtClean="0"/>
              <a:t>Şablon Taslağı</a:t>
            </a:r>
          </a:p>
        </p:txBody>
      </p:sp>
      <p:graphicFrame>
        <p:nvGraphicFramePr>
          <p:cNvPr id="5" name="Tablo 4"/>
          <p:cNvGraphicFramePr>
            <a:graphicFrameLocks noGrp="1"/>
          </p:cNvGraphicFramePr>
          <p:nvPr>
            <p:extLst>
              <p:ext uri="{D42A27DB-BD31-4B8C-83A1-F6EECF244321}">
                <p14:modId xmlns:p14="http://schemas.microsoft.com/office/powerpoint/2010/main" val="743909353"/>
              </p:ext>
            </p:extLst>
          </p:nvPr>
        </p:nvGraphicFramePr>
        <p:xfrm>
          <a:off x="375139" y="546410"/>
          <a:ext cx="11389398" cy="6062418"/>
        </p:xfrm>
        <a:graphic>
          <a:graphicData uri="http://schemas.openxmlformats.org/drawingml/2006/table">
            <a:tbl>
              <a:tblPr bandRow="1">
                <a:tableStyleId>{616DA210-FB5B-4158-B5E0-FEB733F419BA}</a:tableStyleId>
              </a:tblPr>
              <a:tblGrid>
                <a:gridCol w="2868797">
                  <a:extLst>
                    <a:ext uri="{9D8B030D-6E8A-4147-A177-3AD203B41FA5}">
                      <a16:colId xmlns:a16="http://schemas.microsoft.com/office/drawing/2014/main" val="775738590"/>
                    </a:ext>
                  </a:extLst>
                </a:gridCol>
                <a:gridCol w="1200348">
                  <a:extLst>
                    <a:ext uri="{9D8B030D-6E8A-4147-A177-3AD203B41FA5}">
                      <a16:colId xmlns:a16="http://schemas.microsoft.com/office/drawing/2014/main" val="1787670790"/>
                    </a:ext>
                  </a:extLst>
                </a:gridCol>
                <a:gridCol w="1286948">
                  <a:extLst>
                    <a:ext uri="{9D8B030D-6E8A-4147-A177-3AD203B41FA5}">
                      <a16:colId xmlns:a16="http://schemas.microsoft.com/office/drawing/2014/main" val="3064373748"/>
                    </a:ext>
                  </a:extLst>
                </a:gridCol>
                <a:gridCol w="1066848">
                  <a:extLst>
                    <a:ext uri="{9D8B030D-6E8A-4147-A177-3AD203B41FA5}">
                      <a16:colId xmlns:a16="http://schemas.microsoft.com/office/drawing/2014/main" val="1836369471"/>
                    </a:ext>
                  </a:extLst>
                </a:gridCol>
                <a:gridCol w="1227087">
                  <a:extLst>
                    <a:ext uri="{9D8B030D-6E8A-4147-A177-3AD203B41FA5}">
                      <a16:colId xmlns:a16="http://schemas.microsoft.com/office/drawing/2014/main" val="2254527134"/>
                    </a:ext>
                  </a:extLst>
                </a:gridCol>
                <a:gridCol w="1314200">
                  <a:extLst>
                    <a:ext uri="{9D8B030D-6E8A-4147-A177-3AD203B41FA5}">
                      <a16:colId xmlns:a16="http://schemas.microsoft.com/office/drawing/2014/main" val="1471788574"/>
                    </a:ext>
                  </a:extLst>
                </a:gridCol>
                <a:gridCol w="1260006">
                  <a:extLst>
                    <a:ext uri="{9D8B030D-6E8A-4147-A177-3AD203B41FA5}">
                      <a16:colId xmlns:a16="http://schemas.microsoft.com/office/drawing/2014/main" val="3587436929"/>
                    </a:ext>
                  </a:extLst>
                </a:gridCol>
                <a:gridCol w="1165164">
                  <a:extLst>
                    <a:ext uri="{9D8B030D-6E8A-4147-A177-3AD203B41FA5}">
                      <a16:colId xmlns:a16="http://schemas.microsoft.com/office/drawing/2014/main" val="3305868461"/>
                    </a:ext>
                  </a:extLst>
                </a:gridCol>
              </a:tblGrid>
              <a:tr h="389755">
                <a:tc>
                  <a:txBody>
                    <a:bodyPr/>
                    <a:lstStyle/>
                    <a:p>
                      <a:pPr marL="67945">
                        <a:spcBef>
                          <a:spcPts val="400"/>
                        </a:spcBef>
                        <a:spcAft>
                          <a:spcPts val="0"/>
                        </a:spcAft>
                      </a:pPr>
                      <a:r>
                        <a:rPr lang="tr-TR" sz="1400" b="1" dirty="0">
                          <a:solidFill>
                            <a:schemeClr val="tx1"/>
                          </a:solidFill>
                          <a:effectLst/>
                        </a:rPr>
                        <a:t>Amaç</a:t>
                      </a:r>
                      <a:r>
                        <a:rPr lang="tr-TR" sz="1400" b="1" spc="-15" dirty="0">
                          <a:solidFill>
                            <a:schemeClr val="tx1"/>
                          </a:solidFill>
                          <a:effectLst/>
                        </a:rPr>
                        <a:t> </a:t>
                      </a:r>
                      <a:r>
                        <a:rPr lang="tr-TR" sz="1400" b="1" dirty="0">
                          <a:solidFill>
                            <a:schemeClr val="tx1"/>
                          </a:solidFill>
                          <a:effectLst/>
                        </a:rPr>
                        <a:t>(A1)</a:t>
                      </a:r>
                      <a:r>
                        <a:rPr lang="tr-TR" sz="1400" b="1" baseline="30000" dirty="0">
                          <a:solidFill>
                            <a:schemeClr val="tx1"/>
                          </a:solidFill>
                          <a:effectLst/>
                        </a:rPr>
                        <a:t>*</a:t>
                      </a:r>
                      <a:endPar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gridSpan="7">
                  <a:txBody>
                    <a:bodyPr/>
                    <a:lstStyle/>
                    <a:p>
                      <a:endParaRPr lang="tr-TR"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3247544465"/>
                  </a:ext>
                </a:extLst>
              </a:tr>
              <a:tr h="367453">
                <a:tc>
                  <a:txBody>
                    <a:bodyPr/>
                    <a:lstStyle/>
                    <a:p>
                      <a:pPr marL="67945">
                        <a:spcBef>
                          <a:spcPts val="390"/>
                        </a:spcBef>
                        <a:spcAft>
                          <a:spcPts val="0"/>
                        </a:spcAft>
                      </a:pPr>
                      <a:r>
                        <a:rPr lang="tr-TR" sz="1400" b="1" dirty="0">
                          <a:solidFill>
                            <a:schemeClr val="tx1"/>
                          </a:solidFill>
                          <a:effectLst/>
                        </a:rPr>
                        <a:t>Hedef</a:t>
                      </a:r>
                      <a:r>
                        <a:rPr lang="tr-TR" sz="1400" b="1" spc="-20" dirty="0">
                          <a:solidFill>
                            <a:schemeClr val="tx1"/>
                          </a:solidFill>
                          <a:effectLst/>
                        </a:rPr>
                        <a:t> </a:t>
                      </a:r>
                      <a:r>
                        <a:rPr lang="tr-TR" sz="1400" b="1" dirty="0">
                          <a:solidFill>
                            <a:schemeClr val="tx1"/>
                          </a:solidFill>
                          <a:effectLst/>
                        </a:rPr>
                        <a:t>(H1.1)</a:t>
                      </a:r>
                      <a:r>
                        <a:rPr lang="tr-TR" sz="1400" b="1" baseline="30000" dirty="0">
                          <a:solidFill>
                            <a:schemeClr val="tx1"/>
                          </a:solidFill>
                          <a:effectLst/>
                        </a:rPr>
                        <a:t>*</a:t>
                      </a:r>
                      <a:endPar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gridSpan="7">
                  <a:txBody>
                    <a:bodyPr/>
                    <a:lstStyle/>
                    <a:p>
                      <a:endParaRPr lang="tr-TR"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843942862"/>
                  </a:ext>
                </a:extLst>
              </a:tr>
              <a:tr h="367453">
                <a:tc>
                  <a:txBody>
                    <a:bodyPr/>
                    <a:lstStyle/>
                    <a:p>
                      <a:pPr marL="67945" marR="75565">
                        <a:spcBef>
                          <a:spcPts val="305"/>
                        </a:spcBef>
                        <a:spcAft>
                          <a:spcPts val="0"/>
                        </a:spcAft>
                      </a:pPr>
                      <a:r>
                        <a:rPr lang="tr-TR" sz="1200" b="1" dirty="0">
                          <a:solidFill>
                            <a:schemeClr val="tx1"/>
                          </a:solidFill>
                          <a:effectLst/>
                        </a:rPr>
                        <a:t>Amacın İlgili Olduğu</a:t>
                      </a:r>
                      <a:r>
                        <a:rPr lang="tr-TR" sz="1200" b="1" spc="5" dirty="0">
                          <a:solidFill>
                            <a:schemeClr val="tx1"/>
                          </a:solidFill>
                          <a:effectLst/>
                        </a:rPr>
                        <a:t> </a:t>
                      </a:r>
                      <a:r>
                        <a:rPr lang="tr-TR" sz="1200" b="1" dirty="0">
                          <a:solidFill>
                            <a:schemeClr val="tx1"/>
                          </a:solidFill>
                          <a:effectLst/>
                        </a:rPr>
                        <a:t>Program/Alt</a:t>
                      </a:r>
                      <a:r>
                        <a:rPr lang="tr-TR" sz="1200" b="1" spc="-30" dirty="0">
                          <a:solidFill>
                            <a:schemeClr val="tx1"/>
                          </a:solidFill>
                          <a:effectLst/>
                        </a:rPr>
                        <a:t> </a:t>
                      </a:r>
                      <a:r>
                        <a:rPr lang="tr-TR" sz="1200" b="1" dirty="0">
                          <a:solidFill>
                            <a:schemeClr val="tx1"/>
                          </a:solidFill>
                          <a:effectLst/>
                        </a:rPr>
                        <a:t>Program</a:t>
                      </a:r>
                      <a:r>
                        <a:rPr lang="tr-TR" sz="1200" b="1" spc="-30" dirty="0">
                          <a:solidFill>
                            <a:schemeClr val="tx1"/>
                          </a:solidFill>
                          <a:effectLst/>
                        </a:rPr>
                        <a:t> </a:t>
                      </a:r>
                      <a:r>
                        <a:rPr lang="tr-TR" sz="1200" b="1" dirty="0" smtClean="0">
                          <a:solidFill>
                            <a:schemeClr val="tx1"/>
                          </a:solidFill>
                          <a:effectLst/>
                        </a:rPr>
                        <a:t>Adı</a:t>
                      </a:r>
                      <a:endParaRPr lang="tr-T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gridSpan="7">
                  <a:txBody>
                    <a:bodyPr/>
                    <a:lstStyle/>
                    <a:p>
                      <a:r>
                        <a:rPr lang="tr-TR" dirty="0" smtClean="0">
                          <a:solidFill>
                            <a:schemeClr val="bg1"/>
                          </a:solidFill>
                        </a:rPr>
                        <a:t>YENİ EKLENECEK</a:t>
                      </a:r>
                      <a:endParaRPr lang="tr-TR"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3488361251"/>
                  </a:ext>
                </a:extLst>
              </a:tr>
              <a:tr h="367453">
                <a:tc>
                  <a:txBody>
                    <a:bodyPr/>
                    <a:lstStyle/>
                    <a:p>
                      <a:pPr marL="67945" marR="186690">
                        <a:spcBef>
                          <a:spcPts val="305"/>
                        </a:spcBef>
                        <a:spcAft>
                          <a:spcPts val="0"/>
                        </a:spcAft>
                      </a:pPr>
                      <a:r>
                        <a:rPr lang="tr-TR" sz="1200" b="1" dirty="0">
                          <a:solidFill>
                            <a:schemeClr val="tx1"/>
                          </a:solidFill>
                          <a:effectLst/>
                        </a:rPr>
                        <a:t>Amacın</a:t>
                      </a:r>
                      <a:r>
                        <a:rPr lang="tr-TR" sz="1200" b="1" spc="-20" dirty="0">
                          <a:solidFill>
                            <a:schemeClr val="tx1"/>
                          </a:solidFill>
                          <a:effectLst/>
                        </a:rPr>
                        <a:t> </a:t>
                      </a:r>
                      <a:r>
                        <a:rPr lang="tr-TR" sz="1200" b="1" dirty="0">
                          <a:solidFill>
                            <a:schemeClr val="tx1"/>
                          </a:solidFill>
                          <a:effectLst/>
                        </a:rPr>
                        <a:t>İlişkili</a:t>
                      </a:r>
                      <a:r>
                        <a:rPr lang="tr-TR" sz="1200" b="1" spc="-30" dirty="0">
                          <a:solidFill>
                            <a:schemeClr val="tx1"/>
                          </a:solidFill>
                          <a:effectLst/>
                        </a:rPr>
                        <a:t> </a:t>
                      </a:r>
                      <a:r>
                        <a:rPr lang="tr-TR" sz="1200" b="1" dirty="0">
                          <a:solidFill>
                            <a:schemeClr val="tx1"/>
                          </a:solidFill>
                          <a:effectLst/>
                        </a:rPr>
                        <a:t>Olduğu</a:t>
                      </a:r>
                      <a:r>
                        <a:rPr lang="tr-TR" sz="1200" b="1" spc="-15" dirty="0">
                          <a:solidFill>
                            <a:schemeClr val="tx1"/>
                          </a:solidFill>
                          <a:effectLst/>
                        </a:rPr>
                        <a:t> </a:t>
                      </a:r>
                      <a:r>
                        <a:rPr lang="tr-TR" sz="1200" b="1" dirty="0">
                          <a:solidFill>
                            <a:schemeClr val="tx1"/>
                          </a:solidFill>
                          <a:effectLst/>
                        </a:rPr>
                        <a:t>Alt</a:t>
                      </a:r>
                      <a:r>
                        <a:rPr lang="tr-TR" sz="1200" b="1" spc="-215" dirty="0">
                          <a:solidFill>
                            <a:schemeClr val="tx1"/>
                          </a:solidFill>
                          <a:effectLst/>
                        </a:rPr>
                        <a:t> </a:t>
                      </a:r>
                      <a:r>
                        <a:rPr lang="tr-TR" sz="1200" b="1" dirty="0">
                          <a:solidFill>
                            <a:schemeClr val="tx1"/>
                          </a:solidFill>
                          <a:effectLst/>
                        </a:rPr>
                        <a:t>Program</a:t>
                      </a:r>
                      <a:r>
                        <a:rPr lang="tr-TR" sz="1200" b="1" spc="-5" dirty="0">
                          <a:solidFill>
                            <a:schemeClr val="tx1"/>
                          </a:solidFill>
                          <a:effectLst/>
                        </a:rPr>
                        <a:t> </a:t>
                      </a:r>
                      <a:r>
                        <a:rPr lang="tr-TR" sz="1200" b="1" dirty="0" smtClean="0">
                          <a:solidFill>
                            <a:schemeClr val="tx1"/>
                          </a:solidFill>
                          <a:effectLst/>
                        </a:rPr>
                        <a:t>Hedefi</a:t>
                      </a:r>
                      <a:endParaRPr lang="tr-T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gridSpan="7">
                  <a:txBody>
                    <a:bodyPr/>
                    <a:lstStyle/>
                    <a:p>
                      <a:r>
                        <a:rPr lang="tr-TR" dirty="0" smtClean="0">
                          <a:solidFill>
                            <a:schemeClr val="bg1"/>
                          </a:solidFill>
                        </a:rPr>
                        <a:t>YENİ EKLENECEK</a:t>
                      </a:r>
                      <a:endParaRPr lang="tr-TR"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564202165"/>
                  </a:ext>
                </a:extLst>
              </a:tr>
              <a:tr h="367453">
                <a:tc>
                  <a:txBody>
                    <a:bodyPr/>
                    <a:lstStyle/>
                    <a:p>
                      <a:pPr>
                        <a:spcAft>
                          <a:spcPts val="0"/>
                        </a:spcAft>
                      </a:pPr>
                      <a:r>
                        <a:rPr lang="tr-TR" sz="1400" b="1" dirty="0">
                          <a:solidFill>
                            <a:schemeClr val="tx1"/>
                          </a:solidFill>
                          <a:effectLst/>
                        </a:rPr>
                        <a:t> </a:t>
                      </a:r>
                      <a:r>
                        <a:rPr lang="tr-TR" sz="1400" b="1" dirty="0" smtClean="0">
                          <a:solidFill>
                            <a:schemeClr val="tx1"/>
                          </a:solidFill>
                          <a:effectLst/>
                        </a:rPr>
                        <a:t>Performans</a:t>
                      </a:r>
                      <a:r>
                        <a:rPr lang="tr-TR" sz="1400" b="1" spc="-30" dirty="0" smtClean="0">
                          <a:solidFill>
                            <a:schemeClr val="tx1"/>
                          </a:solidFill>
                          <a:effectLst/>
                        </a:rPr>
                        <a:t> </a:t>
                      </a:r>
                      <a:r>
                        <a:rPr lang="tr-TR" sz="1400" b="1" dirty="0">
                          <a:solidFill>
                            <a:schemeClr val="tx1"/>
                          </a:solidFill>
                          <a:effectLst/>
                        </a:rPr>
                        <a:t>Göstergeleri</a:t>
                      </a:r>
                      <a:endPar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spcBef>
                          <a:spcPts val="5"/>
                        </a:spcBef>
                        <a:spcAft>
                          <a:spcPts val="0"/>
                        </a:spcAft>
                      </a:pPr>
                      <a:r>
                        <a:rPr lang="tr-TR" sz="1400" b="1" dirty="0">
                          <a:effectLst/>
                        </a:rPr>
                        <a:t> </a:t>
                      </a:r>
                      <a:r>
                        <a:rPr lang="tr-TR" sz="1100" b="1" spc="-5" dirty="0" smtClean="0">
                          <a:effectLst/>
                        </a:rPr>
                        <a:t>Hedefe</a:t>
                      </a:r>
                      <a:r>
                        <a:rPr lang="tr-TR" sz="1100" b="1" spc="-5" baseline="0" dirty="0" smtClean="0">
                          <a:effectLst/>
                        </a:rPr>
                        <a:t> </a:t>
                      </a:r>
                      <a:r>
                        <a:rPr lang="tr-TR" sz="1100" b="1" dirty="0" smtClean="0">
                          <a:effectLst/>
                        </a:rPr>
                        <a:t>Etkisi</a:t>
                      </a:r>
                    </a:p>
                    <a:p>
                      <a:pPr algn="ctr">
                        <a:spcBef>
                          <a:spcPts val="5"/>
                        </a:spcBef>
                        <a:spcAft>
                          <a:spcPts val="0"/>
                        </a:spcAft>
                      </a:pPr>
                      <a:r>
                        <a:rPr lang="tr-TR" sz="1100" b="1" spc="-215" dirty="0" smtClean="0">
                          <a:effectLst/>
                        </a:rPr>
                        <a:t> </a:t>
                      </a:r>
                      <a:r>
                        <a:rPr lang="tr-TR" sz="1100" b="1" dirty="0" smtClean="0">
                          <a:effectLst/>
                        </a:rPr>
                        <a:t>(%)</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21590" marR="16510" algn="ctr">
                        <a:spcBef>
                          <a:spcPts val="735"/>
                        </a:spcBef>
                        <a:spcAft>
                          <a:spcPts val="0"/>
                        </a:spcAft>
                      </a:pPr>
                      <a:r>
                        <a:rPr lang="tr-TR" sz="1100" b="1" spc="-5" dirty="0">
                          <a:effectLst/>
                        </a:rPr>
                        <a:t>Plan Dönemi</a:t>
                      </a:r>
                      <a:r>
                        <a:rPr lang="tr-TR" sz="1100" b="1" spc="-215" dirty="0">
                          <a:effectLst/>
                        </a:rPr>
                        <a:t> </a:t>
                      </a:r>
                      <a:r>
                        <a:rPr lang="tr-TR" sz="1100" b="1" dirty="0">
                          <a:effectLst/>
                        </a:rPr>
                        <a:t>Başlangıç</a:t>
                      </a:r>
                      <a:r>
                        <a:rPr lang="tr-TR" sz="1100" b="1" spc="5" dirty="0">
                          <a:effectLst/>
                        </a:rPr>
                        <a:t> </a:t>
                      </a:r>
                      <a:r>
                        <a:rPr lang="tr-TR" sz="1100" b="1" dirty="0">
                          <a:effectLst/>
                        </a:rPr>
                        <a:t>Değeri</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spcAft>
                          <a:spcPts val="0"/>
                        </a:spcAft>
                      </a:pPr>
                      <a:r>
                        <a:rPr lang="tr-TR" sz="1100" b="1" dirty="0">
                          <a:effectLst/>
                        </a:rPr>
                        <a:t> </a:t>
                      </a:r>
                      <a:r>
                        <a:rPr lang="tr-TR" sz="1100" b="1" dirty="0" smtClean="0">
                          <a:effectLst/>
                        </a:rPr>
                        <a:t>1</a:t>
                      </a:r>
                      <a:r>
                        <a:rPr lang="tr-TR" sz="1100" b="1" dirty="0">
                          <a:effectLst/>
                        </a:rPr>
                        <a:t>.</a:t>
                      </a:r>
                      <a:r>
                        <a:rPr lang="tr-TR" sz="1100" b="1" spc="-10" dirty="0">
                          <a:effectLst/>
                        </a:rPr>
                        <a:t> </a:t>
                      </a:r>
                      <a:r>
                        <a:rPr lang="tr-TR" sz="1100" b="1" dirty="0">
                          <a:effectLst/>
                        </a:rPr>
                        <a:t>Yıl</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spcAft>
                          <a:spcPts val="0"/>
                        </a:spcAft>
                      </a:pPr>
                      <a:r>
                        <a:rPr lang="tr-TR" sz="1100" b="1" dirty="0">
                          <a:effectLst/>
                        </a:rPr>
                        <a:t> </a:t>
                      </a:r>
                      <a:r>
                        <a:rPr lang="tr-TR" sz="1100" b="1" dirty="0" smtClean="0">
                          <a:effectLst/>
                        </a:rPr>
                        <a:t>2</a:t>
                      </a:r>
                      <a:r>
                        <a:rPr lang="tr-TR" sz="1100" b="1" dirty="0">
                          <a:effectLst/>
                        </a:rPr>
                        <a:t>.</a:t>
                      </a:r>
                      <a:r>
                        <a:rPr lang="tr-TR" sz="1100" b="1" spc="-10" dirty="0">
                          <a:effectLst/>
                        </a:rPr>
                        <a:t> </a:t>
                      </a:r>
                      <a:r>
                        <a:rPr lang="tr-TR" sz="1100" b="1" dirty="0">
                          <a:effectLst/>
                        </a:rPr>
                        <a:t>Yıl</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spcAft>
                          <a:spcPts val="0"/>
                        </a:spcAft>
                      </a:pPr>
                      <a:r>
                        <a:rPr lang="tr-TR" sz="1100" b="1" dirty="0">
                          <a:effectLst/>
                        </a:rPr>
                        <a:t> </a:t>
                      </a:r>
                      <a:r>
                        <a:rPr lang="tr-TR" sz="1100" b="1" dirty="0" smtClean="0">
                          <a:effectLst/>
                        </a:rPr>
                        <a:t>3.</a:t>
                      </a:r>
                      <a:r>
                        <a:rPr lang="tr-TR" sz="1100" b="1" spc="-10" dirty="0" smtClean="0">
                          <a:effectLst/>
                        </a:rPr>
                        <a:t> </a:t>
                      </a:r>
                      <a:r>
                        <a:rPr lang="tr-TR" sz="1100" b="1" dirty="0">
                          <a:effectLst/>
                        </a:rPr>
                        <a:t>Yıl</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spcAft>
                          <a:spcPts val="0"/>
                        </a:spcAft>
                      </a:pPr>
                      <a:r>
                        <a:rPr lang="tr-TR" sz="1100" b="1" dirty="0">
                          <a:effectLst/>
                        </a:rPr>
                        <a:t> </a:t>
                      </a:r>
                      <a:r>
                        <a:rPr lang="tr-TR" sz="1100" b="1" dirty="0" smtClean="0">
                          <a:effectLst/>
                        </a:rPr>
                        <a:t>4</a:t>
                      </a:r>
                      <a:r>
                        <a:rPr lang="tr-TR" sz="1100" b="1" dirty="0">
                          <a:effectLst/>
                        </a:rPr>
                        <a:t>.</a:t>
                      </a:r>
                      <a:r>
                        <a:rPr lang="tr-TR" sz="1100" b="1" spc="-10" dirty="0">
                          <a:effectLst/>
                        </a:rPr>
                        <a:t> </a:t>
                      </a:r>
                      <a:r>
                        <a:rPr lang="tr-TR" sz="1100" b="1" dirty="0">
                          <a:effectLst/>
                        </a:rPr>
                        <a:t>Yıl</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spcAft>
                          <a:spcPts val="0"/>
                        </a:spcAft>
                      </a:pPr>
                      <a:r>
                        <a:rPr lang="tr-TR" sz="1100" b="1" dirty="0">
                          <a:effectLst/>
                        </a:rPr>
                        <a:t> </a:t>
                      </a:r>
                      <a:r>
                        <a:rPr lang="tr-TR" sz="1100" b="1" dirty="0" smtClean="0">
                          <a:effectLst/>
                        </a:rPr>
                        <a:t>5</a:t>
                      </a:r>
                      <a:r>
                        <a:rPr lang="tr-TR" sz="1100" b="1" dirty="0">
                          <a:effectLst/>
                        </a:rPr>
                        <a:t>.</a:t>
                      </a:r>
                      <a:r>
                        <a:rPr lang="tr-TR" sz="1100" b="1" spc="-10" dirty="0">
                          <a:effectLst/>
                        </a:rPr>
                        <a:t> </a:t>
                      </a:r>
                      <a:r>
                        <a:rPr lang="tr-TR" sz="1100" b="1" dirty="0">
                          <a:effectLst/>
                        </a:rPr>
                        <a:t>Yıl</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365851521"/>
                  </a:ext>
                </a:extLst>
              </a:tr>
              <a:tr h="367453">
                <a:tc>
                  <a:txBody>
                    <a:bodyPr/>
                    <a:lstStyle/>
                    <a:p>
                      <a:pPr marL="67945">
                        <a:spcBef>
                          <a:spcPts val="305"/>
                        </a:spcBef>
                        <a:spcAft>
                          <a:spcPts val="0"/>
                        </a:spcAft>
                      </a:pPr>
                      <a:r>
                        <a:rPr lang="tr-TR" sz="1400" b="1" dirty="0">
                          <a:solidFill>
                            <a:schemeClr val="tx1"/>
                          </a:solidFill>
                          <a:effectLst/>
                        </a:rPr>
                        <a:t>PG1.1.1</a:t>
                      </a:r>
                      <a:r>
                        <a:rPr lang="tr-TR" sz="1400" b="1" baseline="30000" dirty="0">
                          <a:solidFill>
                            <a:schemeClr val="tx1"/>
                          </a:solidFill>
                          <a:effectLst/>
                        </a:rPr>
                        <a:t>*</a:t>
                      </a:r>
                      <a:endPar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endParaRPr lang="tr-TR"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tr-T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tr-T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tr-T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tr-TR"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tr-T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tr-T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0514025"/>
                  </a:ext>
                </a:extLst>
              </a:tr>
              <a:tr h="367453">
                <a:tc>
                  <a:txBody>
                    <a:bodyPr/>
                    <a:lstStyle/>
                    <a:p>
                      <a:pPr marL="67945">
                        <a:spcBef>
                          <a:spcPts val="305"/>
                        </a:spcBef>
                        <a:spcAft>
                          <a:spcPts val="0"/>
                        </a:spcAft>
                      </a:pPr>
                      <a:r>
                        <a:rPr lang="tr-TR" sz="1400" b="1" dirty="0">
                          <a:solidFill>
                            <a:schemeClr val="tx1"/>
                          </a:solidFill>
                          <a:effectLst/>
                        </a:rPr>
                        <a:t>PG1.1.2</a:t>
                      </a:r>
                      <a:r>
                        <a:rPr lang="tr-TR" sz="1400" b="1" baseline="30000" dirty="0">
                          <a:solidFill>
                            <a:schemeClr val="tx1"/>
                          </a:solidFill>
                          <a:effectLst/>
                        </a:rPr>
                        <a:t>*</a:t>
                      </a:r>
                      <a:endPar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endParaRPr lang="tr-T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tr-T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tr-TR"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tr-T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tr-T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tr-T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tr-T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1495693"/>
                  </a:ext>
                </a:extLst>
              </a:tr>
              <a:tr h="367453">
                <a:tc>
                  <a:txBody>
                    <a:bodyPr/>
                    <a:lstStyle/>
                    <a:p>
                      <a:pPr marL="67945">
                        <a:spcBef>
                          <a:spcPts val="305"/>
                        </a:spcBef>
                        <a:spcAft>
                          <a:spcPts val="0"/>
                        </a:spcAft>
                      </a:pPr>
                      <a:r>
                        <a:rPr lang="tr-TR" sz="1400" b="1" dirty="0">
                          <a:solidFill>
                            <a:schemeClr val="tx1"/>
                          </a:solidFill>
                          <a:effectLst/>
                        </a:rPr>
                        <a:t>PG1.1.3</a:t>
                      </a:r>
                      <a:r>
                        <a:rPr lang="tr-TR" sz="1400" b="1" baseline="30000" dirty="0">
                          <a:solidFill>
                            <a:schemeClr val="tx1"/>
                          </a:solidFill>
                          <a:effectLst/>
                        </a:rPr>
                        <a:t>*</a:t>
                      </a:r>
                      <a:endPar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endParaRPr lang="tr-T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tr-T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tr-T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tr-T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tr-T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tr-T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tr-T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700624"/>
                  </a:ext>
                </a:extLst>
              </a:tr>
              <a:tr h="367453">
                <a:tc>
                  <a:txBody>
                    <a:bodyPr/>
                    <a:lstStyle/>
                    <a:p>
                      <a:pPr marL="67945">
                        <a:spcBef>
                          <a:spcPts val="315"/>
                        </a:spcBef>
                        <a:spcAft>
                          <a:spcPts val="0"/>
                        </a:spcAft>
                      </a:pPr>
                      <a:r>
                        <a:rPr lang="tr-TR" sz="1400" b="1" dirty="0">
                          <a:solidFill>
                            <a:schemeClr val="tx1"/>
                          </a:solidFill>
                          <a:effectLst/>
                        </a:rPr>
                        <a:t>Sorumlu</a:t>
                      </a:r>
                      <a:r>
                        <a:rPr lang="tr-TR" sz="1400" b="1" spc="-20" dirty="0">
                          <a:solidFill>
                            <a:schemeClr val="tx1"/>
                          </a:solidFill>
                          <a:effectLst/>
                        </a:rPr>
                        <a:t> </a:t>
                      </a:r>
                      <a:r>
                        <a:rPr lang="tr-TR" sz="1400" b="1" dirty="0">
                          <a:solidFill>
                            <a:schemeClr val="tx1"/>
                          </a:solidFill>
                          <a:effectLst/>
                        </a:rPr>
                        <a:t>Birim</a:t>
                      </a:r>
                      <a:endPar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gridSpan="7">
                  <a:txBody>
                    <a:bodyPr/>
                    <a:lstStyle/>
                    <a:p>
                      <a:r>
                        <a:rPr lang="tr-TR" sz="1400" kern="1200" dirty="0" smtClean="0">
                          <a:solidFill>
                            <a:schemeClr val="bg1"/>
                          </a:solidFill>
                          <a:effectLst/>
                          <a:latin typeface="+mn-lt"/>
                          <a:ea typeface="+mn-ea"/>
                          <a:cs typeface="+mn-cs"/>
                        </a:rPr>
                        <a:t>Hedefin gerçekleşmesinden sorumlu olan </a:t>
                      </a:r>
                      <a:r>
                        <a:rPr lang="tr-TR" sz="1400" b="1" kern="1200" dirty="0" smtClean="0">
                          <a:solidFill>
                            <a:schemeClr val="bg1"/>
                          </a:solidFill>
                          <a:effectLst/>
                          <a:latin typeface="+mn-lt"/>
                          <a:ea typeface="+mn-ea"/>
                          <a:cs typeface="+mn-cs"/>
                        </a:rPr>
                        <a:t>tek bir </a:t>
                      </a:r>
                      <a:r>
                        <a:rPr lang="tr-TR" sz="1400" kern="1200" dirty="0" smtClean="0">
                          <a:solidFill>
                            <a:schemeClr val="bg1"/>
                          </a:solidFill>
                          <a:effectLst/>
                          <a:latin typeface="+mn-lt"/>
                          <a:ea typeface="+mn-ea"/>
                          <a:cs typeface="+mn-cs"/>
                        </a:rPr>
                        <a:t>birime yer verilir.</a:t>
                      </a:r>
                      <a:endParaRPr lang="tr-TR"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2551479722"/>
                  </a:ext>
                </a:extLst>
              </a:tr>
              <a:tr h="367453">
                <a:tc>
                  <a:txBody>
                    <a:bodyPr/>
                    <a:lstStyle/>
                    <a:p>
                      <a:pPr marL="67945">
                        <a:spcBef>
                          <a:spcPts val="305"/>
                        </a:spcBef>
                        <a:spcAft>
                          <a:spcPts val="0"/>
                        </a:spcAft>
                      </a:pPr>
                      <a:r>
                        <a:rPr lang="tr-TR" sz="1400" b="1" dirty="0">
                          <a:solidFill>
                            <a:schemeClr val="tx1"/>
                          </a:solidFill>
                          <a:effectLst/>
                        </a:rPr>
                        <a:t>İşbirliği</a:t>
                      </a:r>
                      <a:r>
                        <a:rPr lang="tr-TR" sz="1400" b="1" spc="-30" dirty="0">
                          <a:solidFill>
                            <a:schemeClr val="tx1"/>
                          </a:solidFill>
                          <a:effectLst/>
                        </a:rPr>
                        <a:t> </a:t>
                      </a:r>
                      <a:r>
                        <a:rPr lang="tr-TR" sz="1400" b="1" dirty="0">
                          <a:solidFill>
                            <a:schemeClr val="tx1"/>
                          </a:solidFill>
                          <a:effectLst/>
                        </a:rPr>
                        <a:t>Yapılacak</a:t>
                      </a:r>
                      <a:r>
                        <a:rPr lang="tr-TR" sz="1400" b="1" spc="-15" dirty="0">
                          <a:solidFill>
                            <a:schemeClr val="tx1"/>
                          </a:solidFill>
                          <a:effectLst/>
                        </a:rPr>
                        <a:t> </a:t>
                      </a:r>
                      <a:r>
                        <a:rPr lang="tr-TR" sz="1400" b="1" dirty="0">
                          <a:solidFill>
                            <a:schemeClr val="tx1"/>
                          </a:solidFill>
                          <a:effectLst/>
                        </a:rPr>
                        <a:t>Birim(</a:t>
                      </a:r>
                      <a:r>
                        <a:rPr lang="tr-TR" sz="1400" b="1" dirty="0" err="1">
                          <a:solidFill>
                            <a:schemeClr val="tx1"/>
                          </a:solidFill>
                          <a:effectLst/>
                        </a:rPr>
                        <a:t>ler</a:t>
                      </a:r>
                      <a:r>
                        <a:rPr lang="tr-TR" sz="1400" b="1" dirty="0">
                          <a:solidFill>
                            <a:schemeClr val="tx1"/>
                          </a:solidFill>
                          <a:effectLst/>
                        </a:rPr>
                        <a:t>)</a:t>
                      </a:r>
                      <a:endPar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gridSpan="7">
                  <a:txBody>
                    <a:bodyPr/>
                    <a:lstStyle/>
                    <a:p>
                      <a:r>
                        <a:rPr lang="tr-TR" sz="1400" kern="1200" dirty="0" smtClean="0">
                          <a:solidFill>
                            <a:schemeClr val="bg1"/>
                          </a:solidFill>
                          <a:effectLst/>
                          <a:latin typeface="+mn-lt"/>
                          <a:ea typeface="+mn-ea"/>
                          <a:cs typeface="+mn-cs"/>
                        </a:rPr>
                        <a:t>Hedefin gerçekleşmesinden sorumlu birimin işbirliği yapacağı birim ve/veya birimlere yer verilir.</a:t>
                      </a:r>
                      <a:endParaRPr lang="tr-TR"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493003208"/>
                  </a:ext>
                </a:extLst>
              </a:tr>
              <a:tr h="367453">
                <a:tc>
                  <a:txBody>
                    <a:bodyPr/>
                    <a:lstStyle/>
                    <a:p>
                      <a:pPr marL="67945">
                        <a:spcBef>
                          <a:spcPts val="305"/>
                        </a:spcBef>
                        <a:spcAft>
                          <a:spcPts val="0"/>
                        </a:spcAft>
                      </a:pPr>
                      <a:r>
                        <a:rPr lang="tr-TR" sz="1400" b="1" dirty="0">
                          <a:solidFill>
                            <a:schemeClr val="tx1"/>
                          </a:solidFill>
                          <a:effectLst/>
                        </a:rPr>
                        <a:t>Riskler</a:t>
                      </a:r>
                      <a:endPar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gridSpan="7">
                  <a:txBody>
                    <a:bodyPr/>
                    <a:lstStyle/>
                    <a:p>
                      <a:r>
                        <a:rPr lang="tr-TR" sz="1400" kern="1200" dirty="0" smtClean="0">
                          <a:solidFill>
                            <a:schemeClr val="bg1"/>
                          </a:solidFill>
                          <a:effectLst/>
                          <a:latin typeface="+mn-lt"/>
                          <a:ea typeface="+mn-ea"/>
                          <a:cs typeface="+mn-cs"/>
                        </a:rPr>
                        <a:t>Hedefin gerçekleşmesini etkileyebilecek </a:t>
                      </a:r>
                      <a:r>
                        <a:rPr lang="tr-TR" sz="1400" b="1" kern="1200" dirty="0" smtClean="0">
                          <a:solidFill>
                            <a:schemeClr val="bg1"/>
                          </a:solidFill>
                          <a:effectLst/>
                          <a:latin typeface="+mn-lt"/>
                          <a:ea typeface="+mn-ea"/>
                          <a:cs typeface="+mn-cs"/>
                        </a:rPr>
                        <a:t>en fazla beş </a:t>
                      </a:r>
                      <a:r>
                        <a:rPr lang="tr-TR" sz="1400" kern="1200" dirty="0" smtClean="0">
                          <a:solidFill>
                            <a:schemeClr val="bg1"/>
                          </a:solidFill>
                          <a:effectLst/>
                          <a:latin typeface="+mn-lt"/>
                          <a:ea typeface="+mn-ea"/>
                          <a:cs typeface="+mn-cs"/>
                        </a:rPr>
                        <a:t>temel riske yer verilir.</a:t>
                      </a:r>
                      <a:endParaRPr lang="tr-TR"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3760562423"/>
                  </a:ext>
                </a:extLst>
              </a:tr>
              <a:tr h="367453">
                <a:tc>
                  <a:txBody>
                    <a:bodyPr/>
                    <a:lstStyle/>
                    <a:p>
                      <a:pPr marL="67945">
                        <a:spcBef>
                          <a:spcPts val="305"/>
                        </a:spcBef>
                        <a:spcAft>
                          <a:spcPts val="0"/>
                        </a:spcAft>
                      </a:pPr>
                      <a:r>
                        <a:rPr lang="tr-TR" sz="1400" b="1" dirty="0">
                          <a:solidFill>
                            <a:schemeClr val="tx1"/>
                          </a:solidFill>
                          <a:effectLst/>
                        </a:rPr>
                        <a:t>Stratejiler</a:t>
                      </a:r>
                      <a:endPar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gridSpan="7">
                  <a:txBody>
                    <a:bodyPr/>
                    <a:lstStyle/>
                    <a:p>
                      <a:r>
                        <a:rPr lang="tr-TR" sz="1400" kern="1200" dirty="0" smtClean="0">
                          <a:solidFill>
                            <a:schemeClr val="bg1"/>
                          </a:solidFill>
                          <a:effectLst/>
                          <a:latin typeface="+mn-lt"/>
                          <a:ea typeface="+mn-ea"/>
                          <a:cs typeface="+mn-cs"/>
                        </a:rPr>
                        <a:t>Hedeflerin nasıl gerçekleştirileceğine yönelik </a:t>
                      </a:r>
                      <a:r>
                        <a:rPr lang="tr-TR" sz="1400" b="1" kern="1200" dirty="0" smtClean="0">
                          <a:solidFill>
                            <a:schemeClr val="bg1"/>
                          </a:solidFill>
                          <a:effectLst/>
                          <a:latin typeface="+mn-lt"/>
                          <a:ea typeface="+mn-ea"/>
                          <a:cs typeface="+mn-cs"/>
                        </a:rPr>
                        <a:t>en fazla beş </a:t>
                      </a:r>
                      <a:r>
                        <a:rPr lang="tr-TR" sz="1400" kern="1200" dirty="0" smtClean="0">
                          <a:solidFill>
                            <a:schemeClr val="bg1"/>
                          </a:solidFill>
                          <a:effectLst/>
                          <a:latin typeface="+mn-lt"/>
                          <a:ea typeface="+mn-ea"/>
                          <a:cs typeface="+mn-cs"/>
                        </a:rPr>
                        <a:t>stratejiye yer verilir.</a:t>
                      </a:r>
                      <a:endParaRPr lang="tr-TR"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85528778"/>
                  </a:ext>
                </a:extLst>
              </a:tr>
              <a:tr h="367453">
                <a:tc>
                  <a:txBody>
                    <a:bodyPr/>
                    <a:lstStyle/>
                    <a:p>
                      <a:pPr marL="67945">
                        <a:spcBef>
                          <a:spcPts val="305"/>
                        </a:spcBef>
                        <a:spcAft>
                          <a:spcPts val="0"/>
                        </a:spcAft>
                      </a:pPr>
                      <a:r>
                        <a:rPr lang="tr-TR" sz="1400" b="1" dirty="0">
                          <a:solidFill>
                            <a:schemeClr val="tx1"/>
                          </a:solidFill>
                          <a:effectLst/>
                        </a:rPr>
                        <a:t>Maliyet</a:t>
                      </a:r>
                      <a:r>
                        <a:rPr lang="tr-TR" sz="1400" b="1" spc="-15" dirty="0">
                          <a:solidFill>
                            <a:schemeClr val="tx1"/>
                          </a:solidFill>
                          <a:effectLst/>
                        </a:rPr>
                        <a:t> </a:t>
                      </a:r>
                      <a:r>
                        <a:rPr lang="tr-TR" sz="1400" b="1" dirty="0">
                          <a:solidFill>
                            <a:schemeClr val="tx1"/>
                          </a:solidFill>
                          <a:effectLst/>
                        </a:rPr>
                        <a:t>Tahmini</a:t>
                      </a:r>
                      <a:endPar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gridSpan="7">
                  <a:txBody>
                    <a:bodyPr/>
                    <a:lstStyle/>
                    <a:p>
                      <a:r>
                        <a:rPr lang="tr-TR" sz="1400" kern="1200" dirty="0" smtClean="0">
                          <a:solidFill>
                            <a:schemeClr val="bg1"/>
                          </a:solidFill>
                          <a:effectLst/>
                          <a:latin typeface="+mn-lt"/>
                          <a:ea typeface="+mn-ea"/>
                          <a:cs typeface="+mn-cs"/>
                        </a:rPr>
                        <a:t>Hedefe ilişkin toplam tahmini maliyete yer verilir.</a:t>
                      </a:r>
                      <a:endParaRPr lang="tr-TR"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3058692700"/>
                  </a:ext>
                </a:extLst>
              </a:tr>
              <a:tr h="453024">
                <a:tc>
                  <a:txBody>
                    <a:bodyPr/>
                    <a:lstStyle/>
                    <a:p>
                      <a:pPr marL="67945">
                        <a:spcBef>
                          <a:spcPts val="305"/>
                        </a:spcBef>
                        <a:spcAft>
                          <a:spcPts val="0"/>
                        </a:spcAft>
                      </a:pPr>
                      <a:r>
                        <a:rPr lang="tr-TR" sz="1400" b="1" dirty="0">
                          <a:solidFill>
                            <a:schemeClr val="tx1"/>
                          </a:solidFill>
                          <a:effectLst/>
                        </a:rPr>
                        <a:t>Tespitler</a:t>
                      </a:r>
                      <a:endPar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gridSpan="7">
                  <a:txBody>
                    <a:bodyPr/>
                    <a:lstStyle/>
                    <a:p>
                      <a:r>
                        <a:rPr lang="tr-TR" sz="1400" kern="1200" dirty="0" smtClean="0">
                          <a:solidFill>
                            <a:schemeClr val="bg1"/>
                          </a:solidFill>
                          <a:effectLst/>
                          <a:latin typeface="+mn-lt"/>
                          <a:ea typeface="+mn-ea"/>
                          <a:cs typeface="+mn-cs"/>
                        </a:rPr>
                        <a:t>Durum analizi sonucunda elde edilen ve hedeflere gerekçe oluşturacak bulgulardan </a:t>
                      </a:r>
                      <a:r>
                        <a:rPr lang="tr-TR" sz="1400" b="1" kern="1200" dirty="0" smtClean="0">
                          <a:solidFill>
                            <a:schemeClr val="bg1"/>
                          </a:solidFill>
                          <a:effectLst/>
                          <a:latin typeface="+mn-lt"/>
                          <a:ea typeface="+mn-ea"/>
                          <a:cs typeface="+mn-cs"/>
                        </a:rPr>
                        <a:t>en fazla beş </a:t>
                      </a:r>
                      <a:r>
                        <a:rPr lang="tr-TR" sz="1400" kern="1200" dirty="0" smtClean="0">
                          <a:solidFill>
                            <a:schemeClr val="bg1"/>
                          </a:solidFill>
                          <a:effectLst/>
                          <a:latin typeface="+mn-lt"/>
                          <a:ea typeface="+mn-ea"/>
                          <a:cs typeface="+mn-cs"/>
                        </a:rPr>
                        <a:t>tanesine maddeler halinde yer verilir.</a:t>
                      </a:r>
                      <a:endParaRPr lang="tr-TR"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2745676038"/>
                  </a:ext>
                </a:extLst>
              </a:tr>
              <a:tr h="724839">
                <a:tc>
                  <a:txBody>
                    <a:bodyPr/>
                    <a:lstStyle/>
                    <a:p>
                      <a:pPr marL="67945">
                        <a:spcBef>
                          <a:spcPts val="305"/>
                        </a:spcBef>
                        <a:spcAft>
                          <a:spcPts val="0"/>
                        </a:spcAft>
                      </a:pPr>
                      <a:r>
                        <a:rPr lang="tr-TR" sz="1400" b="1" dirty="0">
                          <a:solidFill>
                            <a:schemeClr val="tx1"/>
                          </a:solidFill>
                          <a:effectLst/>
                        </a:rPr>
                        <a:t>İhtiyaçlar</a:t>
                      </a:r>
                      <a:endPar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gridSpan="7">
                  <a:txBody>
                    <a:bodyPr/>
                    <a:lstStyle/>
                    <a:p>
                      <a:r>
                        <a:rPr lang="tr-TR" sz="1400" kern="1200" dirty="0" smtClean="0">
                          <a:solidFill>
                            <a:schemeClr val="bg1"/>
                          </a:solidFill>
                          <a:effectLst/>
                          <a:latin typeface="+mn-lt"/>
                          <a:ea typeface="+mn-ea"/>
                          <a:cs typeface="+mn-cs"/>
                        </a:rPr>
                        <a:t>Üst politika belgeleri analizinden gelen ihtiyaçlar öncelikli olmak üzere tespit edilen sorun alanlarına ilişkin yapılması gerekenlere </a:t>
                      </a:r>
                      <a:r>
                        <a:rPr lang="tr-TR" sz="1400" b="1" kern="1200" dirty="0" smtClean="0">
                          <a:solidFill>
                            <a:schemeClr val="bg1"/>
                          </a:solidFill>
                          <a:effectLst/>
                          <a:latin typeface="+mn-lt"/>
                          <a:ea typeface="+mn-ea"/>
                          <a:cs typeface="+mn-cs"/>
                        </a:rPr>
                        <a:t>en fazla beş </a:t>
                      </a:r>
                      <a:r>
                        <a:rPr lang="tr-TR" sz="1400" kern="1200" dirty="0" smtClean="0">
                          <a:solidFill>
                            <a:schemeClr val="bg1"/>
                          </a:solidFill>
                          <a:effectLst/>
                          <a:latin typeface="+mn-lt"/>
                          <a:ea typeface="+mn-ea"/>
                          <a:cs typeface="+mn-cs"/>
                        </a:rPr>
                        <a:t>madde olmak üzere yer verilir. Burada yer verilen ihtiyaçlar hedefin gerekçesini oluşturur.</a:t>
                      </a:r>
                      <a:endParaRPr lang="tr-TR"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2958002202"/>
                  </a:ext>
                </a:extLst>
              </a:tr>
            </a:tbl>
          </a:graphicData>
        </a:graphic>
      </p:graphicFrame>
    </p:spTree>
    <p:extLst>
      <p:ext uri="{BB962C8B-B14F-4D97-AF65-F5344CB8AC3E}">
        <p14:creationId xmlns:p14="http://schemas.microsoft.com/office/powerpoint/2010/main" val="21353588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011018708"/>
              </p:ext>
            </p:extLst>
          </p:nvPr>
        </p:nvGraphicFramePr>
        <p:xfrm>
          <a:off x="505792" y="161691"/>
          <a:ext cx="10812696" cy="6317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19088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23038714"/>
              </p:ext>
            </p:extLst>
          </p:nvPr>
        </p:nvGraphicFramePr>
        <p:xfrm>
          <a:off x="684212" y="685800"/>
          <a:ext cx="10288588" cy="4967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64321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7299121"/>
              </p:ext>
            </p:extLst>
          </p:nvPr>
        </p:nvGraphicFramePr>
        <p:xfrm>
          <a:off x="684212" y="283323"/>
          <a:ext cx="9797934" cy="12778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İçerik Yer Tutucusu 2"/>
          <p:cNvSpPr>
            <a:spLocks noGrp="1"/>
          </p:cNvSpPr>
          <p:nvPr>
            <p:ph idx="1"/>
          </p:nvPr>
        </p:nvSpPr>
        <p:spPr>
          <a:xfrm>
            <a:off x="684212" y="1890131"/>
            <a:ext cx="9797934" cy="3615267"/>
          </a:xfrm>
        </p:spPr>
        <p:txBody>
          <a:bodyPr/>
          <a:lstStyle/>
          <a:p>
            <a:r>
              <a:rPr lang="tr-TR" dirty="0">
                <a:solidFill>
                  <a:schemeClr val="bg1"/>
                </a:solidFill>
              </a:rPr>
              <a:t>Stratejiler, üniversitenin hedeflerine nasıl ulaşılacağını gösteren kararlar bütünüdür. İyi belirlenmiş stratejiler olmaksızın hedefleri etkili bir biçimde uygulamaya geçirmek mümkün değildir.</a:t>
            </a:r>
          </a:p>
          <a:p>
            <a:r>
              <a:rPr lang="tr-TR" dirty="0">
                <a:solidFill>
                  <a:schemeClr val="bg1"/>
                </a:solidFill>
              </a:rPr>
              <a:t>Stratejiler hedeflere yönelik belirlenir. Bir hedef için alternatif stratejiler değerlendirilerek bunlar arasından en fazla beş tanesine planda yer verilir. Stratejiler oluşturulurken üniversitenin kaynakları ve farklı alanlardaki yetkinliği göz önünde bulundurulur. Stratejiler, hedeflerin hangi faaliyetlerle uygulamaya geçirileceğinin çerçevesini çizer.</a:t>
            </a:r>
          </a:p>
          <a:p>
            <a:pPr marL="0" indent="0">
              <a:buNone/>
            </a:pPr>
            <a:r>
              <a:rPr lang="tr-TR" dirty="0"/>
              <a:t> </a:t>
            </a:r>
          </a:p>
          <a:p>
            <a:endParaRPr lang="tr-TR" dirty="0"/>
          </a:p>
        </p:txBody>
      </p:sp>
    </p:spTree>
    <p:extLst>
      <p:ext uri="{BB962C8B-B14F-4D97-AF65-F5344CB8AC3E}">
        <p14:creationId xmlns:p14="http://schemas.microsoft.com/office/powerpoint/2010/main" val="2065710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1792825" y="210872"/>
            <a:ext cx="8911687" cy="773867"/>
          </a:xfrm>
        </p:spPr>
        <p:txBody>
          <a:bodyPr/>
          <a:lstStyle/>
          <a:p>
            <a:pPr algn="ctr"/>
            <a:r>
              <a:rPr lang="tr-TR" b="1" dirty="0" smtClean="0">
                <a:solidFill>
                  <a:schemeClr val="bg1"/>
                </a:solidFill>
              </a:rPr>
              <a:t>Stratejik Yönetim Süreci</a:t>
            </a:r>
            <a:endParaRPr lang="tr-TR" b="1" dirty="0">
              <a:solidFill>
                <a:schemeClr val="bg1"/>
              </a:solidFill>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9769" y="1099039"/>
            <a:ext cx="7675684" cy="5679831"/>
          </a:xfrm>
        </p:spPr>
      </p:pic>
    </p:spTree>
    <p:extLst>
      <p:ext uri="{BB962C8B-B14F-4D97-AF65-F5344CB8AC3E}">
        <p14:creationId xmlns:p14="http://schemas.microsoft.com/office/powerpoint/2010/main" val="40347328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984202385"/>
              </p:ext>
            </p:extLst>
          </p:nvPr>
        </p:nvGraphicFramePr>
        <p:xfrm>
          <a:off x="684211" y="685800"/>
          <a:ext cx="10422404" cy="5636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72140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067721" y="5426483"/>
            <a:ext cx="6400800" cy="1279118"/>
          </a:xfrm>
        </p:spPr>
        <p:txBody>
          <a:bodyPr>
            <a:normAutofit/>
          </a:bodyPr>
          <a:lstStyle/>
          <a:p>
            <a:pPr algn="ctr"/>
            <a:r>
              <a:rPr lang="tr-TR" sz="1800" dirty="0" smtClean="0">
                <a:solidFill>
                  <a:schemeClr val="bg1"/>
                </a:solidFill>
              </a:rPr>
              <a:t>Strateji Geliştirme Daire Başkanlığı</a:t>
            </a:r>
          </a:p>
          <a:p>
            <a:pPr algn="ctr"/>
            <a:r>
              <a:rPr lang="tr-TR" sz="1800" dirty="0" smtClean="0">
                <a:solidFill>
                  <a:schemeClr val="bg1"/>
                </a:solidFill>
                <a:hlinkClick r:id="rId2"/>
              </a:rPr>
              <a:t>strateji@bartin.edu.tr</a:t>
            </a:r>
            <a:endParaRPr lang="tr-TR" sz="1800" dirty="0" smtClean="0">
              <a:solidFill>
                <a:schemeClr val="bg1"/>
              </a:solidFill>
            </a:endParaRPr>
          </a:p>
          <a:p>
            <a:pPr algn="ctr"/>
            <a:r>
              <a:rPr lang="tr-TR" sz="1800" dirty="0">
                <a:solidFill>
                  <a:schemeClr val="bg1"/>
                </a:solidFill>
                <a:hlinkClick r:id="rId3"/>
              </a:rPr>
              <a:t>0 378 501 10 </a:t>
            </a:r>
            <a:r>
              <a:rPr lang="tr-TR" sz="1800" dirty="0" smtClean="0">
                <a:solidFill>
                  <a:schemeClr val="bg1"/>
                </a:solidFill>
                <a:hlinkClick r:id="rId3"/>
              </a:rPr>
              <a:t>00</a:t>
            </a:r>
            <a:r>
              <a:rPr lang="tr-TR" sz="1800" dirty="0" smtClean="0">
                <a:solidFill>
                  <a:schemeClr val="bg1"/>
                </a:solidFill>
              </a:rPr>
              <a:t>/5143-5074-2726</a:t>
            </a:r>
            <a:endParaRPr lang="tr-TR" sz="1800" dirty="0">
              <a:solidFill>
                <a:schemeClr val="bg1"/>
              </a:solidFill>
            </a:endParaRPr>
          </a:p>
        </p:txBody>
      </p:sp>
    </p:spTree>
    <p:extLst>
      <p:ext uri="{BB962C8B-B14F-4D97-AF65-F5344CB8AC3E}">
        <p14:creationId xmlns:p14="http://schemas.microsoft.com/office/powerpoint/2010/main" val="3124870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3422639159"/>
              </p:ext>
            </p:extLst>
          </p:nvPr>
        </p:nvGraphicFramePr>
        <p:xfrm>
          <a:off x="59744" y="22303"/>
          <a:ext cx="11983573" cy="55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İçerik Yer Tutucusu 2"/>
          <p:cNvSpPr>
            <a:spLocks noGrp="1"/>
          </p:cNvSpPr>
          <p:nvPr>
            <p:ph idx="1"/>
          </p:nvPr>
        </p:nvSpPr>
        <p:spPr>
          <a:xfrm>
            <a:off x="59744" y="574431"/>
            <a:ext cx="12132256" cy="6283569"/>
          </a:xfrm>
        </p:spPr>
        <p:txBody>
          <a:bodyPr numCol="3">
            <a:noAutofit/>
          </a:bodyPr>
          <a:lstStyle/>
          <a:p>
            <a:pPr marL="0" indent="0">
              <a:buNone/>
            </a:pPr>
            <a:r>
              <a:rPr lang="tr-TR" sz="1600" b="1" dirty="0" smtClean="0">
                <a:solidFill>
                  <a:schemeClr val="bg1"/>
                </a:solidFill>
              </a:rPr>
              <a:t>AMAÇLAR </a:t>
            </a:r>
          </a:p>
          <a:p>
            <a:r>
              <a:rPr lang="tr-TR" sz="1400" b="1" dirty="0" smtClean="0">
                <a:solidFill>
                  <a:schemeClr val="bg1"/>
                </a:solidFill>
              </a:rPr>
              <a:t>Amaç </a:t>
            </a:r>
            <a:r>
              <a:rPr lang="tr-TR" sz="1400" b="1" dirty="0">
                <a:solidFill>
                  <a:schemeClr val="bg1"/>
                </a:solidFill>
              </a:rPr>
              <a:t>1.</a:t>
            </a:r>
            <a:r>
              <a:rPr lang="tr-TR" sz="1300" dirty="0">
                <a:solidFill>
                  <a:schemeClr val="bg1"/>
                </a:solidFill>
              </a:rPr>
              <a:t> Öğrenci Merkezli Eğitimle Öğrenci Başarısını Arttırmak </a:t>
            </a:r>
            <a:endParaRPr lang="tr-TR" sz="1300" dirty="0" smtClean="0">
              <a:solidFill>
                <a:schemeClr val="bg1"/>
              </a:solidFill>
            </a:endParaRPr>
          </a:p>
          <a:p>
            <a:r>
              <a:rPr lang="tr-TR" sz="1400" b="1" dirty="0" smtClean="0">
                <a:solidFill>
                  <a:schemeClr val="bg1"/>
                </a:solidFill>
              </a:rPr>
              <a:t>Amaç </a:t>
            </a:r>
            <a:r>
              <a:rPr lang="tr-TR" sz="1400" b="1" dirty="0">
                <a:solidFill>
                  <a:schemeClr val="bg1"/>
                </a:solidFill>
              </a:rPr>
              <a:t>2</a:t>
            </a:r>
            <a:r>
              <a:rPr lang="tr-TR" sz="1400" b="1" dirty="0" smtClean="0">
                <a:solidFill>
                  <a:schemeClr val="bg1"/>
                </a:solidFill>
              </a:rPr>
              <a:t>.</a:t>
            </a:r>
            <a:r>
              <a:rPr lang="tr-TR" sz="1300" dirty="0" smtClean="0">
                <a:solidFill>
                  <a:schemeClr val="bg1"/>
                </a:solidFill>
              </a:rPr>
              <a:t> Bilimsel </a:t>
            </a:r>
            <a:r>
              <a:rPr lang="tr-TR" sz="1300" dirty="0">
                <a:solidFill>
                  <a:schemeClr val="bg1"/>
                </a:solidFill>
              </a:rPr>
              <a:t>Araştırma ve Yayın Faaliyetlerini Nitelik ve Nicelik Yönünden Geliştirmek </a:t>
            </a:r>
            <a:endParaRPr lang="tr-TR" sz="1300" dirty="0" smtClean="0">
              <a:solidFill>
                <a:schemeClr val="bg1"/>
              </a:solidFill>
            </a:endParaRPr>
          </a:p>
          <a:p>
            <a:r>
              <a:rPr lang="tr-TR" sz="1400" b="1" dirty="0" smtClean="0">
                <a:solidFill>
                  <a:schemeClr val="bg1"/>
                </a:solidFill>
              </a:rPr>
              <a:t>Amaç </a:t>
            </a:r>
            <a:r>
              <a:rPr lang="tr-TR" sz="1400" b="1" dirty="0">
                <a:solidFill>
                  <a:schemeClr val="bg1"/>
                </a:solidFill>
              </a:rPr>
              <a:t>3</a:t>
            </a:r>
            <a:r>
              <a:rPr lang="tr-TR" sz="1400" dirty="0" smtClean="0">
                <a:solidFill>
                  <a:schemeClr val="bg1"/>
                </a:solidFill>
              </a:rPr>
              <a:t>.</a:t>
            </a:r>
            <a:r>
              <a:rPr lang="tr-TR" sz="1300" dirty="0" smtClean="0">
                <a:solidFill>
                  <a:schemeClr val="bg1"/>
                </a:solidFill>
              </a:rPr>
              <a:t> Üniversite </a:t>
            </a:r>
            <a:r>
              <a:rPr lang="tr-TR" sz="1300" dirty="0">
                <a:solidFill>
                  <a:schemeClr val="bg1"/>
                </a:solidFill>
              </a:rPr>
              <a:t>Genelinde Girişimci ve Yenilikçi Faaliyetleri Yaygınlaştırmak ve Kurumsallaştırmak </a:t>
            </a:r>
            <a:endParaRPr lang="tr-TR" sz="1300" dirty="0" smtClean="0">
              <a:solidFill>
                <a:schemeClr val="bg1"/>
              </a:solidFill>
            </a:endParaRPr>
          </a:p>
          <a:p>
            <a:r>
              <a:rPr lang="tr-TR" sz="1400" b="1" dirty="0" smtClean="0">
                <a:solidFill>
                  <a:schemeClr val="bg1"/>
                </a:solidFill>
              </a:rPr>
              <a:t>Amaç </a:t>
            </a:r>
            <a:r>
              <a:rPr lang="tr-TR" sz="1400" b="1" dirty="0">
                <a:solidFill>
                  <a:schemeClr val="bg1"/>
                </a:solidFill>
              </a:rPr>
              <a:t>4.</a:t>
            </a:r>
            <a:r>
              <a:rPr lang="tr-TR" sz="1300" dirty="0">
                <a:solidFill>
                  <a:schemeClr val="bg1"/>
                </a:solidFill>
              </a:rPr>
              <a:t> Bölgesel Kalkınmaya Yönelik Sosyal, Kültürel ve Bilimsel Faaliyetleri Arttırmak </a:t>
            </a:r>
            <a:endParaRPr lang="tr-TR" sz="1300" dirty="0" smtClean="0">
              <a:solidFill>
                <a:schemeClr val="bg1"/>
              </a:solidFill>
            </a:endParaRPr>
          </a:p>
          <a:p>
            <a:r>
              <a:rPr lang="tr-TR" sz="1400" b="1" dirty="0" smtClean="0">
                <a:solidFill>
                  <a:schemeClr val="bg1"/>
                </a:solidFill>
              </a:rPr>
              <a:t>Amaç </a:t>
            </a:r>
            <a:r>
              <a:rPr lang="tr-TR" sz="1400" b="1" dirty="0">
                <a:solidFill>
                  <a:schemeClr val="bg1"/>
                </a:solidFill>
              </a:rPr>
              <a:t>5.</a:t>
            </a:r>
            <a:r>
              <a:rPr lang="tr-TR" sz="1300" dirty="0">
                <a:solidFill>
                  <a:schemeClr val="bg1"/>
                </a:solidFill>
              </a:rPr>
              <a:t> Katılımcı Yönetim ve Organizasyon Yapısı ile Kurum Kültürünü </a:t>
            </a:r>
            <a:r>
              <a:rPr lang="tr-TR" sz="1300" dirty="0" smtClean="0">
                <a:solidFill>
                  <a:schemeClr val="bg1"/>
                </a:solidFill>
              </a:rPr>
              <a:t>Geliştirmek</a:t>
            </a:r>
          </a:p>
          <a:p>
            <a:pPr marL="0" indent="0">
              <a:buNone/>
            </a:pPr>
            <a:r>
              <a:rPr lang="tr-TR" sz="1600" b="1" dirty="0" smtClean="0">
                <a:solidFill>
                  <a:schemeClr val="bg1"/>
                </a:solidFill>
              </a:rPr>
              <a:t>HEDEFLER</a:t>
            </a:r>
          </a:p>
          <a:p>
            <a:r>
              <a:rPr lang="tr-TR" sz="1400" b="1" dirty="0" smtClean="0">
                <a:solidFill>
                  <a:schemeClr val="bg1"/>
                </a:solidFill>
              </a:rPr>
              <a:t>Hedef </a:t>
            </a:r>
            <a:r>
              <a:rPr lang="tr-TR" sz="1400" b="1" dirty="0">
                <a:solidFill>
                  <a:schemeClr val="bg1"/>
                </a:solidFill>
              </a:rPr>
              <a:t>1.1. </a:t>
            </a:r>
            <a:r>
              <a:rPr lang="tr-TR" sz="1300" dirty="0">
                <a:solidFill>
                  <a:schemeClr val="bg1"/>
                </a:solidFill>
              </a:rPr>
              <a:t>Eğitim-öğretimin fiziksel ve akademik altyapısı iyileştirilecektir. </a:t>
            </a:r>
            <a:endParaRPr lang="tr-TR" sz="1300" dirty="0" smtClean="0">
              <a:solidFill>
                <a:schemeClr val="bg1"/>
              </a:solidFill>
            </a:endParaRPr>
          </a:p>
          <a:p>
            <a:r>
              <a:rPr lang="tr-TR" sz="1400" b="1" dirty="0" smtClean="0">
                <a:solidFill>
                  <a:schemeClr val="bg1"/>
                </a:solidFill>
              </a:rPr>
              <a:t>Hedef </a:t>
            </a:r>
            <a:r>
              <a:rPr lang="tr-TR" sz="1400" b="1" dirty="0">
                <a:solidFill>
                  <a:schemeClr val="bg1"/>
                </a:solidFill>
              </a:rPr>
              <a:t>1.2. </a:t>
            </a:r>
            <a:r>
              <a:rPr lang="tr-TR" sz="1300" dirty="0">
                <a:solidFill>
                  <a:schemeClr val="bg1"/>
                </a:solidFill>
              </a:rPr>
              <a:t>Eğitim-Öğretim programları iyileştirilecektir. </a:t>
            </a:r>
            <a:endParaRPr lang="tr-TR" sz="1300" dirty="0" smtClean="0">
              <a:solidFill>
                <a:schemeClr val="bg1"/>
              </a:solidFill>
            </a:endParaRPr>
          </a:p>
          <a:p>
            <a:r>
              <a:rPr lang="tr-TR" sz="1400" b="1" dirty="0" smtClean="0">
                <a:solidFill>
                  <a:schemeClr val="bg1"/>
                </a:solidFill>
              </a:rPr>
              <a:t>Hedef </a:t>
            </a:r>
            <a:r>
              <a:rPr lang="tr-TR" sz="1400" b="1" dirty="0">
                <a:solidFill>
                  <a:schemeClr val="bg1"/>
                </a:solidFill>
              </a:rPr>
              <a:t>1.3.</a:t>
            </a:r>
            <a:r>
              <a:rPr lang="tr-TR" sz="1400" dirty="0">
                <a:solidFill>
                  <a:schemeClr val="bg1"/>
                </a:solidFill>
              </a:rPr>
              <a:t> </a:t>
            </a:r>
            <a:r>
              <a:rPr lang="tr-TR" sz="1300" dirty="0">
                <a:solidFill>
                  <a:schemeClr val="bg1"/>
                </a:solidFill>
              </a:rPr>
              <a:t>Üniversitemize gelen Lisans/</a:t>
            </a:r>
            <a:r>
              <a:rPr lang="tr-TR" sz="1300" dirty="0" err="1">
                <a:solidFill>
                  <a:schemeClr val="bg1"/>
                </a:solidFill>
              </a:rPr>
              <a:t>Önlisans</a:t>
            </a:r>
            <a:r>
              <a:rPr lang="tr-TR" sz="1300" dirty="0">
                <a:solidFill>
                  <a:schemeClr val="bg1"/>
                </a:solidFill>
              </a:rPr>
              <a:t> öğrencilerinin nitelikleri iyileştirilecektir. </a:t>
            </a:r>
            <a:endParaRPr lang="tr-TR" sz="1300" dirty="0" smtClean="0">
              <a:solidFill>
                <a:schemeClr val="bg1"/>
              </a:solidFill>
            </a:endParaRPr>
          </a:p>
          <a:p>
            <a:r>
              <a:rPr lang="tr-TR" sz="1400" b="1" dirty="0" smtClean="0">
                <a:solidFill>
                  <a:schemeClr val="bg1"/>
                </a:solidFill>
              </a:rPr>
              <a:t>Hedef </a:t>
            </a:r>
            <a:r>
              <a:rPr lang="tr-TR" sz="1400" b="1" dirty="0">
                <a:solidFill>
                  <a:schemeClr val="bg1"/>
                </a:solidFill>
              </a:rPr>
              <a:t>1.4. </a:t>
            </a:r>
            <a:r>
              <a:rPr lang="tr-TR" sz="1300" dirty="0">
                <a:solidFill>
                  <a:schemeClr val="bg1"/>
                </a:solidFill>
              </a:rPr>
              <a:t>Öğrencilere yönelik rehberlik ve danışmanlık hizmetleri geliştirilecektir. </a:t>
            </a:r>
            <a:endParaRPr lang="tr-TR" sz="1300" dirty="0" smtClean="0">
              <a:solidFill>
                <a:schemeClr val="bg1"/>
              </a:solidFill>
            </a:endParaRPr>
          </a:p>
          <a:p>
            <a:r>
              <a:rPr lang="tr-TR" sz="1400" b="1" dirty="0" smtClean="0">
                <a:solidFill>
                  <a:schemeClr val="bg1"/>
                </a:solidFill>
              </a:rPr>
              <a:t>Hedef </a:t>
            </a:r>
            <a:r>
              <a:rPr lang="tr-TR" sz="1400" b="1" dirty="0">
                <a:solidFill>
                  <a:schemeClr val="bg1"/>
                </a:solidFill>
              </a:rPr>
              <a:t>1.5.</a:t>
            </a:r>
            <a:r>
              <a:rPr lang="tr-TR" sz="1300" dirty="0">
                <a:solidFill>
                  <a:schemeClr val="bg1"/>
                </a:solidFill>
              </a:rPr>
              <a:t> Engelli öğrencilerin fiziksel, eğitimsel ve sosyal alanlardaki erişilebilirliği arttırılacaktır. </a:t>
            </a:r>
            <a:endParaRPr lang="tr-TR" sz="1300" dirty="0" smtClean="0">
              <a:solidFill>
                <a:schemeClr val="bg1"/>
              </a:solidFill>
            </a:endParaRPr>
          </a:p>
          <a:p>
            <a:r>
              <a:rPr lang="tr-TR" sz="1400" b="1" dirty="0" smtClean="0">
                <a:solidFill>
                  <a:schemeClr val="bg1"/>
                </a:solidFill>
              </a:rPr>
              <a:t>Hedef </a:t>
            </a:r>
            <a:r>
              <a:rPr lang="tr-TR" sz="1400" b="1" dirty="0">
                <a:solidFill>
                  <a:schemeClr val="bg1"/>
                </a:solidFill>
              </a:rPr>
              <a:t>2.1.</a:t>
            </a:r>
            <a:r>
              <a:rPr lang="tr-TR" sz="1300" dirty="0">
                <a:solidFill>
                  <a:schemeClr val="bg1"/>
                </a:solidFill>
              </a:rPr>
              <a:t>Araştırma altyapısı iyileştirilecektir. </a:t>
            </a:r>
            <a:endParaRPr lang="tr-TR" sz="1300" dirty="0" smtClean="0">
              <a:solidFill>
                <a:schemeClr val="bg1"/>
              </a:solidFill>
            </a:endParaRPr>
          </a:p>
          <a:p>
            <a:pPr defTabSz="438150"/>
            <a:r>
              <a:rPr lang="tr-TR" sz="1400" b="1" dirty="0" smtClean="0">
                <a:solidFill>
                  <a:schemeClr val="bg1"/>
                </a:solidFill>
              </a:rPr>
              <a:t>Hedef </a:t>
            </a:r>
            <a:r>
              <a:rPr lang="tr-TR" sz="1400" b="1" dirty="0">
                <a:solidFill>
                  <a:schemeClr val="bg1"/>
                </a:solidFill>
              </a:rPr>
              <a:t>2.2. </a:t>
            </a:r>
            <a:r>
              <a:rPr lang="tr-TR" sz="1300" dirty="0">
                <a:solidFill>
                  <a:schemeClr val="bg1"/>
                </a:solidFill>
              </a:rPr>
              <a:t>Üniversitemizde gerçekleştirilen bilimsel araştırma projelerinin sayısı arttırılacaktır</a:t>
            </a:r>
            <a:r>
              <a:rPr lang="tr-TR" sz="1300" dirty="0" smtClean="0">
                <a:solidFill>
                  <a:schemeClr val="bg1"/>
                </a:solidFill>
              </a:rPr>
              <a:t>.</a:t>
            </a:r>
          </a:p>
          <a:p>
            <a:r>
              <a:rPr lang="tr-TR" sz="1400" b="1" dirty="0" smtClean="0">
                <a:solidFill>
                  <a:schemeClr val="bg1"/>
                </a:solidFill>
              </a:rPr>
              <a:t>Hedef </a:t>
            </a:r>
            <a:r>
              <a:rPr lang="tr-TR" sz="1400" b="1" dirty="0">
                <a:solidFill>
                  <a:schemeClr val="bg1"/>
                </a:solidFill>
              </a:rPr>
              <a:t>2.3. </a:t>
            </a:r>
            <a:r>
              <a:rPr lang="tr-TR" sz="1300" dirty="0">
                <a:solidFill>
                  <a:schemeClr val="bg1"/>
                </a:solidFill>
              </a:rPr>
              <a:t>Üniversitemiz araştırmacılarının ulusal ve uluslararası bilimsel etkinliklere katılımı arttırılacaktır. </a:t>
            </a:r>
            <a:endParaRPr lang="tr-TR" sz="1300" dirty="0" smtClean="0">
              <a:solidFill>
                <a:schemeClr val="bg1"/>
              </a:solidFill>
            </a:endParaRPr>
          </a:p>
          <a:p>
            <a:r>
              <a:rPr lang="tr-TR" sz="1400" b="1" dirty="0" smtClean="0">
                <a:solidFill>
                  <a:schemeClr val="bg1"/>
                </a:solidFill>
              </a:rPr>
              <a:t>Hedef </a:t>
            </a:r>
            <a:r>
              <a:rPr lang="tr-TR" sz="1400" b="1" dirty="0">
                <a:solidFill>
                  <a:schemeClr val="bg1"/>
                </a:solidFill>
              </a:rPr>
              <a:t>2.4. </a:t>
            </a:r>
            <a:r>
              <a:rPr lang="tr-TR" sz="1300" dirty="0">
                <a:solidFill>
                  <a:schemeClr val="bg1"/>
                </a:solidFill>
              </a:rPr>
              <a:t>Lisansüstü eğitim programlarının niteliği ve niceliği arttırılacaktır. </a:t>
            </a:r>
            <a:endParaRPr lang="tr-TR" sz="1300" dirty="0" smtClean="0">
              <a:solidFill>
                <a:schemeClr val="bg1"/>
              </a:solidFill>
            </a:endParaRPr>
          </a:p>
          <a:p>
            <a:r>
              <a:rPr lang="tr-TR" sz="1400" b="1" dirty="0" smtClean="0">
                <a:solidFill>
                  <a:schemeClr val="bg1"/>
                </a:solidFill>
              </a:rPr>
              <a:t>Hedef </a:t>
            </a:r>
            <a:r>
              <a:rPr lang="tr-TR" sz="1400" b="1" dirty="0">
                <a:solidFill>
                  <a:schemeClr val="bg1"/>
                </a:solidFill>
              </a:rPr>
              <a:t>2.5. </a:t>
            </a:r>
            <a:r>
              <a:rPr lang="tr-TR" sz="1300" dirty="0">
                <a:solidFill>
                  <a:schemeClr val="bg1"/>
                </a:solidFill>
              </a:rPr>
              <a:t>Ulusal ve uluslararası düzeyde yayın sayısı ve niteliği arttırılacaktır. </a:t>
            </a:r>
            <a:endParaRPr lang="tr-TR" sz="1300" dirty="0" smtClean="0">
              <a:solidFill>
                <a:schemeClr val="bg1"/>
              </a:solidFill>
            </a:endParaRPr>
          </a:p>
          <a:p>
            <a:r>
              <a:rPr lang="tr-TR" sz="1400" b="1" dirty="0" smtClean="0">
                <a:solidFill>
                  <a:schemeClr val="bg1"/>
                </a:solidFill>
              </a:rPr>
              <a:t>Hedef </a:t>
            </a:r>
            <a:r>
              <a:rPr lang="tr-TR" sz="1400" b="1" dirty="0">
                <a:solidFill>
                  <a:schemeClr val="bg1"/>
                </a:solidFill>
              </a:rPr>
              <a:t>3.1</a:t>
            </a:r>
            <a:r>
              <a:rPr lang="tr-TR" sz="1300" b="1" dirty="0" smtClean="0">
                <a:solidFill>
                  <a:schemeClr val="bg1"/>
                </a:solidFill>
              </a:rPr>
              <a:t>. </a:t>
            </a:r>
            <a:r>
              <a:rPr lang="tr-TR" sz="1300" dirty="0" smtClean="0">
                <a:solidFill>
                  <a:schemeClr val="bg1"/>
                </a:solidFill>
              </a:rPr>
              <a:t>Girişimcilikle </a:t>
            </a:r>
            <a:r>
              <a:rPr lang="tr-TR" sz="1300" dirty="0">
                <a:solidFill>
                  <a:schemeClr val="bg1"/>
                </a:solidFill>
              </a:rPr>
              <a:t>ilgili eğitim-öğretim faaliyetleri geliştirilecektir. </a:t>
            </a:r>
            <a:endParaRPr lang="tr-TR" sz="1300" dirty="0" smtClean="0">
              <a:solidFill>
                <a:schemeClr val="bg1"/>
              </a:solidFill>
            </a:endParaRPr>
          </a:p>
          <a:p>
            <a:r>
              <a:rPr lang="tr-TR" sz="1400" b="1" dirty="0" smtClean="0">
                <a:solidFill>
                  <a:schemeClr val="bg1"/>
                </a:solidFill>
              </a:rPr>
              <a:t>Hedef </a:t>
            </a:r>
            <a:r>
              <a:rPr lang="tr-TR" sz="1400" b="1" dirty="0">
                <a:solidFill>
                  <a:schemeClr val="bg1"/>
                </a:solidFill>
              </a:rPr>
              <a:t>3.2. </a:t>
            </a:r>
            <a:r>
              <a:rPr lang="tr-TR" sz="1300" dirty="0">
                <a:solidFill>
                  <a:schemeClr val="bg1"/>
                </a:solidFill>
              </a:rPr>
              <a:t>Girişimcilikle ilgili araştırma, uygulama ve proje sayısı arttırılacaktır. </a:t>
            </a:r>
            <a:endParaRPr lang="tr-TR" sz="1300" dirty="0" smtClean="0">
              <a:solidFill>
                <a:schemeClr val="bg1"/>
              </a:solidFill>
            </a:endParaRPr>
          </a:p>
          <a:p>
            <a:r>
              <a:rPr lang="tr-TR" sz="1400" b="1" dirty="0" smtClean="0">
                <a:solidFill>
                  <a:schemeClr val="bg1"/>
                </a:solidFill>
              </a:rPr>
              <a:t>Hedef </a:t>
            </a:r>
            <a:r>
              <a:rPr lang="tr-TR" sz="1400" b="1" dirty="0">
                <a:solidFill>
                  <a:schemeClr val="bg1"/>
                </a:solidFill>
              </a:rPr>
              <a:t>3.3. </a:t>
            </a:r>
            <a:r>
              <a:rPr lang="tr-TR" sz="1300" dirty="0">
                <a:solidFill>
                  <a:schemeClr val="bg1"/>
                </a:solidFill>
              </a:rPr>
              <a:t>Üniversite kaynaklı patent, fikri ve sınai mülkiyet hakkı sahipliği girişimleri </a:t>
            </a:r>
            <a:r>
              <a:rPr lang="tr-TR" sz="1300" dirty="0" smtClean="0">
                <a:solidFill>
                  <a:schemeClr val="bg1"/>
                </a:solidFill>
              </a:rPr>
              <a:t>arttırılacaktır</a:t>
            </a:r>
            <a:r>
              <a:rPr lang="tr-TR" sz="1300" dirty="0">
                <a:solidFill>
                  <a:schemeClr val="bg1"/>
                </a:solidFill>
              </a:rPr>
              <a:t>. </a:t>
            </a:r>
            <a:endParaRPr lang="tr-TR" sz="1300" dirty="0" smtClean="0">
              <a:solidFill>
                <a:schemeClr val="bg1"/>
              </a:solidFill>
            </a:endParaRPr>
          </a:p>
          <a:p>
            <a:r>
              <a:rPr lang="tr-TR" sz="1400" b="1" dirty="0" smtClean="0">
                <a:solidFill>
                  <a:schemeClr val="bg1"/>
                </a:solidFill>
              </a:rPr>
              <a:t>Hedef </a:t>
            </a:r>
            <a:r>
              <a:rPr lang="tr-TR" sz="1400" b="1" dirty="0">
                <a:solidFill>
                  <a:schemeClr val="bg1"/>
                </a:solidFill>
              </a:rPr>
              <a:t>3.4</a:t>
            </a:r>
            <a:r>
              <a:rPr lang="tr-TR" sz="1300" b="1" dirty="0" smtClean="0">
                <a:solidFill>
                  <a:schemeClr val="bg1"/>
                </a:solidFill>
              </a:rPr>
              <a:t>.</a:t>
            </a:r>
            <a:r>
              <a:rPr lang="tr-TR" sz="1300" dirty="0" smtClean="0">
                <a:solidFill>
                  <a:schemeClr val="bg1"/>
                </a:solidFill>
              </a:rPr>
              <a:t> Öğrencilerin </a:t>
            </a:r>
            <a:r>
              <a:rPr lang="tr-TR" sz="1300" dirty="0">
                <a:solidFill>
                  <a:schemeClr val="bg1"/>
                </a:solidFill>
              </a:rPr>
              <a:t>kişisel ve sosyal gelişimini sağlayacak etkinlikler arttırılacaktır. </a:t>
            </a:r>
            <a:endParaRPr lang="tr-TR" sz="1300" dirty="0" smtClean="0">
              <a:solidFill>
                <a:schemeClr val="bg1"/>
              </a:solidFill>
            </a:endParaRPr>
          </a:p>
          <a:p>
            <a:pPr marL="0" indent="0">
              <a:buNone/>
            </a:pPr>
            <a:endParaRPr lang="tr-TR" sz="1300" dirty="0" smtClean="0">
              <a:solidFill>
                <a:schemeClr val="bg1"/>
              </a:solidFill>
            </a:endParaRPr>
          </a:p>
          <a:p>
            <a:pPr indent="-192088"/>
            <a:r>
              <a:rPr lang="tr-TR" sz="1400" b="1" dirty="0" smtClean="0">
                <a:solidFill>
                  <a:schemeClr val="bg1"/>
                </a:solidFill>
              </a:rPr>
              <a:t>Hedef </a:t>
            </a:r>
            <a:r>
              <a:rPr lang="tr-TR" sz="1400" b="1" dirty="0">
                <a:solidFill>
                  <a:schemeClr val="bg1"/>
                </a:solidFill>
              </a:rPr>
              <a:t>4.1</a:t>
            </a:r>
            <a:r>
              <a:rPr lang="tr-TR" sz="1300" dirty="0" smtClean="0">
                <a:solidFill>
                  <a:schemeClr val="bg1"/>
                </a:solidFill>
              </a:rPr>
              <a:t>. Üniversitenin </a:t>
            </a:r>
            <a:r>
              <a:rPr lang="tr-TR" sz="1300" dirty="0">
                <a:solidFill>
                  <a:schemeClr val="bg1"/>
                </a:solidFill>
              </a:rPr>
              <a:t>ulusal ve uluslararası bilimsel faaliyetleri arttırılacaktır. </a:t>
            </a:r>
            <a:endParaRPr lang="tr-TR" sz="1300" dirty="0" smtClean="0">
              <a:solidFill>
                <a:schemeClr val="bg1"/>
              </a:solidFill>
            </a:endParaRPr>
          </a:p>
          <a:p>
            <a:pPr indent="-192088"/>
            <a:r>
              <a:rPr lang="tr-TR" sz="1400" b="1" dirty="0" smtClean="0">
                <a:solidFill>
                  <a:schemeClr val="bg1"/>
                </a:solidFill>
              </a:rPr>
              <a:t>Hedef </a:t>
            </a:r>
            <a:r>
              <a:rPr lang="tr-TR" sz="1400" b="1" dirty="0">
                <a:solidFill>
                  <a:schemeClr val="bg1"/>
                </a:solidFill>
              </a:rPr>
              <a:t>4.2. </a:t>
            </a:r>
            <a:r>
              <a:rPr lang="tr-TR" sz="1300" dirty="0">
                <a:solidFill>
                  <a:schemeClr val="bg1"/>
                </a:solidFill>
              </a:rPr>
              <a:t>Sürekli eğitim programlarının sayısı ve niteliği arttırılacaktır. </a:t>
            </a:r>
            <a:endParaRPr lang="tr-TR" sz="1300" dirty="0" smtClean="0">
              <a:solidFill>
                <a:schemeClr val="bg1"/>
              </a:solidFill>
            </a:endParaRPr>
          </a:p>
          <a:p>
            <a:pPr indent="-192088"/>
            <a:r>
              <a:rPr lang="tr-TR" sz="1400" b="1" dirty="0" smtClean="0">
                <a:solidFill>
                  <a:schemeClr val="bg1"/>
                </a:solidFill>
              </a:rPr>
              <a:t>Hedef </a:t>
            </a:r>
            <a:r>
              <a:rPr lang="tr-TR" sz="1400" b="1" dirty="0">
                <a:solidFill>
                  <a:schemeClr val="bg1"/>
                </a:solidFill>
              </a:rPr>
              <a:t>4.3. </a:t>
            </a:r>
            <a:r>
              <a:rPr lang="tr-TR" sz="1300" dirty="0">
                <a:solidFill>
                  <a:schemeClr val="bg1"/>
                </a:solidFill>
              </a:rPr>
              <a:t>Üniversitenin sosyal ve kültürel faaliyetleri arttırılacaktır. </a:t>
            </a:r>
            <a:endParaRPr lang="tr-TR" sz="1300" dirty="0" smtClean="0">
              <a:solidFill>
                <a:schemeClr val="bg1"/>
              </a:solidFill>
            </a:endParaRPr>
          </a:p>
          <a:p>
            <a:pPr indent="-192088"/>
            <a:r>
              <a:rPr lang="tr-TR" sz="1400" b="1" dirty="0" smtClean="0">
                <a:solidFill>
                  <a:schemeClr val="bg1"/>
                </a:solidFill>
              </a:rPr>
              <a:t>Hedef </a:t>
            </a:r>
            <a:r>
              <a:rPr lang="tr-TR" sz="1400" b="1" dirty="0">
                <a:solidFill>
                  <a:schemeClr val="bg1"/>
                </a:solidFill>
              </a:rPr>
              <a:t>4.4. </a:t>
            </a:r>
            <a:r>
              <a:rPr lang="tr-TR" sz="1300" dirty="0">
                <a:solidFill>
                  <a:schemeClr val="bg1"/>
                </a:solidFill>
              </a:rPr>
              <a:t>Bölgenin kalkınmasına ve gelişmesine yönelik faaliyetler arttırılacaktır. </a:t>
            </a:r>
            <a:endParaRPr lang="tr-TR" sz="1300" dirty="0" smtClean="0">
              <a:solidFill>
                <a:schemeClr val="bg1"/>
              </a:solidFill>
            </a:endParaRPr>
          </a:p>
          <a:p>
            <a:pPr indent="-192088"/>
            <a:r>
              <a:rPr lang="tr-TR" sz="1400" b="1" dirty="0" smtClean="0">
                <a:solidFill>
                  <a:schemeClr val="bg1"/>
                </a:solidFill>
              </a:rPr>
              <a:t>Hedef </a:t>
            </a:r>
            <a:r>
              <a:rPr lang="tr-TR" sz="1400" b="1" dirty="0">
                <a:solidFill>
                  <a:schemeClr val="bg1"/>
                </a:solidFill>
              </a:rPr>
              <a:t>5.1</a:t>
            </a:r>
            <a:r>
              <a:rPr lang="tr-TR" sz="1400" b="1" dirty="0" smtClean="0">
                <a:solidFill>
                  <a:schemeClr val="bg1"/>
                </a:solidFill>
              </a:rPr>
              <a:t>. </a:t>
            </a:r>
            <a:r>
              <a:rPr lang="tr-TR" sz="1300" dirty="0" smtClean="0">
                <a:solidFill>
                  <a:schemeClr val="bg1"/>
                </a:solidFill>
              </a:rPr>
              <a:t>Üniversitemiz </a:t>
            </a:r>
            <a:r>
              <a:rPr lang="tr-TR" sz="1300" dirty="0">
                <a:solidFill>
                  <a:schemeClr val="bg1"/>
                </a:solidFill>
              </a:rPr>
              <a:t>mezunları ile ilişkiler geliştirilecektir. </a:t>
            </a:r>
            <a:endParaRPr lang="tr-TR" sz="1300" dirty="0" smtClean="0">
              <a:solidFill>
                <a:schemeClr val="bg1"/>
              </a:solidFill>
            </a:endParaRPr>
          </a:p>
          <a:p>
            <a:pPr indent="-192088"/>
            <a:r>
              <a:rPr lang="tr-TR" sz="1400" b="1" dirty="0" smtClean="0">
                <a:solidFill>
                  <a:schemeClr val="bg1"/>
                </a:solidFill>
              </a:rPr>
              <a:t>Hedef </a:t>
            </a:r>
            <a:r>
              <a:rPr lang="tr-TR" sz="1400" b="1" dirty="0">
                <a:solidFill>
                  <a:schemeClr val="bg1"/>
                </a:solidFill>
              </a:rPr>
              <a:t>5.2. </a:t>
            </a:r>
            <a:r>
              <a:rPr lang="tr-TR" sz="1300" dirty="0">
                <a:solidFill>
                  <a:schemeClr val="bg1"/>
                </a:solidFill>
              </a:rPr>
              <a:t>İç paydaşların kurumsal aidiyet düzeyi arttırılacaktır. </a:t>
            </a:r>
            <a:endParaRPr lang="tr-TR" sz="1300" dirty="0" smtClean="0">
              <a:solidFill>
                <a:schemeClr val="bg1"/>
              </a:solidFill>
            </a:endParaRPr>
          </a:p>
          <a:p>
            <a:pPr indent="-192088"/>
            <a:r>
              <a:rPr lang="tr-TR" sz="1400" b="1" dirty="0" smtClean="0">
                <a:solidFill>
                  <a:schemeClr val="bg1"/>
                </a:solidFill>
              </a:rPr>
              <a:t>Hedef </a:t>
            </a:r>
            <a:r>
              <a:rPr lang="tr-TR" sz="1400" b="1" dirty="0">
                <a:solidFill>
                  <a:schemeClr val="bg1"/>
                </a:solidFill>
              </a:rPr>
              <a:t>5.3. </a:t>
            </a:r>
            <a:r>
              <a:rPr lang="tr-TR" sz="1300" dirty="0">
                <a:solidFill>
                  <a:schemeClr val="bg1"/>
                </a:solidFill>
              </a:rPr>
              <a:t>Paydaşların karar alma süreçlerine etkin katılımı sağlanacaktır. </a:t>
            </a:r>
            <a:endParaRPr lang="tr-TR" sz="1300" dirty="0" smtClean="0">
              <a:solidFill>
                <a:schemeClr val="bg1"/>
              </a:solidFill>
            </a:endParaRPr>
          </a:p>
          <a:p>
            <a:pPr indent="-192088"/>
            <a:r>
              <a:rPr lang="tr-TR" sz="1400" b="1" dirty="0" smtClean="0">
                <a:solidFill>
                  <a:schemeClr val="bg1"/>
                </a:solidFill>
              </a:rPr>
              <a:t>Hedef </a:t>
            </a:r>
            <a:r>
              <a:rPr lang="tr-TR" sz="1400" b="1" dirty="0">
                <a:solidFill>
                  <a:schemeClr val="bg1"/>
                </a:solidFill>
              </a:rPr>
              <a:t>5.4. </a:t>
            </a:r>
            <a:r>
              <a:rPr lang="tr-TR" sz="1300" dirty="0">
                <a:solidFill>
                  <a:schemeClr val="bg1"/>
                </a:solidFill>
              </a:rPr>
              <a:t>Üniversitenin ulusal ve uluslararası düzeyde tanınırlığı arttırılacaktır. </a:t>
            </a:r>
            <a:endParaRPr lang="tr-TR" sz="1300" dirty="0" smtClean="0">
              <a:solidFill>
                <a:schemeClr val="bg1"/>
              </a:solidFill>
            </a:endParaRPr>
          </a:p>
          <a:p>
            <a:pPr indent="-192088"/>
            <a:r>
              <a:rPr lang="tr-TR" sz="1400" b="1" dirty="0" smtClean="0">
                <a:solidFill>
                  <a:schemeClr val="bg1"/>
                </a:solidFill>
              </a:rPr>
              <a:t>Hedef </a:t>
            </a:r>
            <a:r>
              <a:rPr lang="tr-TR" sz="1400" b="1" dirty="0">
                <a:solidFill>
                  <a:schemeClr val="bg1"/>
                </a:solidFill>
              </a:rPr>
              <a:t>5.5. </a:t>
            </a:r>
            <a:r>
              <a:rPr lang="tr-TR" sz="1300" dirty="0">
                <a:solidFill>
                  <a:schemeClr val="bg1"/>
                </a:solidFill>
              </a:rPr>
              <a:t>Kurum içinde kalite kültürü yaygınlaştırılacaktır.</a:t>
            </a:r>
          </a:p>
        </p:txBody>
      </p:sp>
    </p:spTree>
    <p:extLst>
      <p:ext uri="{BB962C8B-B14F-4D97-AF65-F5344CB8AC3E}">
        <p14:creationId xmlns:p14="http://schemas.microsoft.com/office/powerpoint/2010/main" val="3368534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Resim 1"/>
          <p:cNvPicPr/>
          <p:nvPr/>
        </p:nvPicPr>
        <p:blipFill rotWithShape="1">
          <a:blip r:embed="rId2"/>
          <a:srcRect l="54894" t="25573" r="16667" b="43269"/>
          <a:stretch/>
        </p:blipFill>
        <p:spPr bwMode="auto">
          <a:xfrm>
            <a:off x="522514" y="1402079"/>
            <a:ext cx="4310743" cy="2081349"/>
          </a:xfrm>
          <a:prstGeom prst="rect">
            <a:avLst/>
          </a:prstGeom>
          <a:ln>
            <a:noFill/>
          </a:ln>
          <a:extLst>
            <a:ext uri="{53640926-AAD7-44D8-BBD7-CCE9431645EC}">
              <a14:shadowObscured xmlns:a14="http://schemas.microsoft.com/office/drawing/2010/main"/>
            </a:ext>
          </a:extLst>
        </p:spPr>
      </p:pic>
      <p:pic>
        <p:nvPicPr>
          <p:cNvPr id="3" name="Resim 2"/>
          <p:cNvPicPr/>
          <p:nvPr/>
        </p:nvPicPr>
        <p:blipFill rotWithShape="1">
          <a:blip r:embed="rId3"/>
          <a:srcRect l="54894" t="31452" r="16501" b="39153"/>
          <a:stretch/>
        </p:blipFill>
        <p:spPr bwMode="auto">
          <a:xfrm>
            <a:off x="5916522" y="1402078"/>
            <a:ext cx="3958998" cy="2081349"/>
          </a:xfrm>
          <a:prstGeom prst="rect">
            <a:avLst/>
          </a:prstGeom>
          <a:ln>
            <a:noFill/>
          </a:ln>
          <a:extLst>
            <a:ext uri="{53640926-AAD7-44D8-BBD7-CCE9431645EC}">
              <a14:shadowObscured xmlns:a14="http://schemas.microsoft.com/office/drawing/2010/main"/>
            </a:ext>
          </a:extLst>
        </p:spPr>
      </p:pic>
      <p:pic>
        <p:nvPicPr>
          <p:cNvPr id="4" name="Resim 3"/>
          <p:cNvPicPr/>
          <p:nvPr/>
        </p:nvPicPr>
        <p:blipFill rotWithShape="1">
          <a:blip r:embed="rId4"/>
          <a:srcRect l="48280" t="19695" r="15840" b="56790"/>
          <a:stretch/>
        </p:blipFill>
        <p:spPr bwMode="auto">
          <a:xfrm>
            <a:off x="522514" y="3866605"/>
            <a:ext cx="4415246" cy="2525485"/>
          </a:xfrm>
          <a:prstGeom prst="rect">
            <a:avLst/>
          </a:prstGeom>
          <a:ln>
            <a:noFill/>
          </a:ln>
          <a:extLst>
            <a:ext uri="{53640926-AAD7-44D8-BBD7-CCE9431645EC}">
              <a14:shadowObscured xmlns:a14="http://schemas.microsoft.com/office/drawing/2010/main"/>
            </a:ext>
          </a:extLst>
        </p:spPr>
      </p:pic>
      <p:pic>
        <p:nvPicPr>
          <p:cNvPr id="5" name="Resim 4"/>
          <p:cNvPicPr/>
          <p:nvPr/>
        </p:nvPicPr>
        <p:blipFill rotWithShape="1">
          <a:blip r:embed="rId5"/>
          <a:srcRect l="53571" t="27043" r="15014" b="43857"/>
          <a:stretch/>
        </p:blipFill>
        <p:spPr bwMode="auto">
          <a:xfrm>
            <a:off x="5916522" y="3805645"/>
            <a:ext cx="3958997" cy="2525485"/>
          </a:xfrm>
          <a:prstGeom prst="rect">
            <a:avLst/>
          </a:prstGeom>
          <a:ln>
            <a:noFill/>
          </a:ln>
          <a:extLst>
            <a:ext uri="{53640926-AAD7-44D8-BBD7-CCE9431645EC}">
              <a14:shadowObscured xmlns:a14="http://schemas.microsoft.com/office/drawing/2010/main"/>
            </a:ext>
          </a:extLst>
        </p:spPr>
      </p:pic>
      <p:sp>
        <p:nvSpPr>
          <p:cNvPr id="6" name="Beşgen 5"/>
          <p:cNvSpPr/>
          <p:nvPr/>
        </p:nvSpPr>
        <p:spPr>
          <a:xfrm>
            <a:off x="722811" y="139337"/>
            <a:ext cx="9013372" cy="87956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Güncelleme sonrası revize edilen ve yeni eklenen hedef kartları </a:t>
            </a:r>
            <a:endParaRPr lang="tr-TR" dirty="0"/>
          </a:p>
        </p:txBody>
      </p:sp>
    </p:spTree>
    <p:extLst>
      <p:ext uri="{BB962C8B-B14F-4D97-AF65-F5344CB8AC3E}">
        <p14:creationId xmlns:p14="http://schemas.microsoft.com/office/powerpoint/2010/main" val="4149982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1992655513"/>
              </p:ext>
            </p:extLst>
          </p:nvPr>
        </p:nvGraphicFramePr>
        <p:xfrm>
          <a:off x="152399" y="87521"/>
          <a:ext cx="11957538" cy="6681061"/>
        </p:xfrm>
        <a:graphic>
          <a:graphicData uri="http://schemas.openxmlformats.org/drawingml/2006/table">
            <a:tbl>
              <a:tblPr bandRow="1">
                <a:tableStyleId>{7E9639D4-E3E2-4D34-9284-5A2195B3D0D7}</a:tableStyleId>
              </a:tblPr>
              <a:tblGrid>
                <a:gridCol w="2855357">
                  <a:extLst>
                    <a:ext uri="{9D8B030D-6E8A-4147-A177-3AD203B41FA5}">
                      <a16:colId xmlns:a16="http://schemas.microsoft.com/office/drawing/2014/main" val="775738590"/>
                    </a:ext>
                  </a:extLst>
                </a:gridCol>
                <a:gridCol w="771440">
                  <a:extLst>
                    <a:ext uri="{9D8B030D-6E8A-4147-A177-3AD203B41FA5}">
                      <a16:colId xmlns:a16="http://schemas.microsoft.com/office/drawing/2014/main" val="1787670790"/>
                    </a:ext>
                  </a:extLst>
                </a:gridCol>
                <a:gridCol w="912065">
                  <a:extLst>
                    <a:ext uri="{9D8B030D-6E8A-4147-A177-3AD203B41FA5}">
                      <a16:colId xmlns:a16="http://schemas.microsoft.com/office/drawing/2014/main" val="3064373748"/>
                    </a:ext>
                  </a:extLst>
                </a:gridCol>
                <a:gridCol w="965716">
                  <a:extLst>
                    <a:ext uri="{9D8B030D-6E8A-4147-A177-3AD203B41FA5}">
                      <a16:colId xmlns:a16="http://schemas.microsoft.com/office/drawing/2014/main" val="1836369471"/>
                    </a:ext>
                  </a:extLst>
                </a:gridCol>
                <a:gridCol w="912065">
                  <a:extLst>
                    <a:ext uri="{9D8B030D-6E8A-4147-A177-3AD203B41FA5}">
                      <a16:colId xmlns:a16="http://schemas.microsoft.com/office/drawing/2014/main" val="2254527134"/>
                    </a:ext>
                  </a:extLst>
                </a:gridCol>
                <a:gridCol w="869144">
                  <a:extLst>
                    <a:ext uri="{9D8B030D-6E8A-4147-A177-3AD203B41FA5}">
                      <a16:colId xmlns:a16="http://schemas.microsoft.com/office/drawing/2014/main" val="1471788574"/>
                    </a:ext>
                  </a:extLst>
                </a:gridCol>
                <a:gridCol w="901335">
                  <a:extLst>
                    <a:ext uri="{9D8B030D-6E8A-4147-A177-3AD203B41FA5}">
                      <a16:colId xmlns:a16="http://schemas.microsoft.com/office/drawing/2014/main" val="3587436929"/>
                    </a:ext>
                  </a:extLst>
                </a:gridCol>
                <a:gridCol w="1044453">
                  <a:extLst>
                    <a:ext uri="{9D8B030D-6E8A-4147-A177-3AD203B41FA5}">
                      <a16:colId xmlns:a16="http://schemas.microsoft.com/office/drawing/2014/main" val="3305868461"/>
                    </a:ext>
                  </a:extLst>
                </a:gridCol>
                <a:gridCol w="1401170">
                  <a:extLst>
                    <a:ext uri="{9D8B030D-6E8A-4147-A177-3AD203B41FA5}">
                      <a16:colId xmlns:a16="http://schemas.microsoft.com/office/drawing/2014/main" val="27090446"/>
                    </a:ext>
                  </a:extLst>
                </a:gridCol>
                <a:gridCol w="1324793">
                  <a:extLst>
                    <a:ext uri="{9D8B030D-6E8A-4147-A177-3AD203B41FA5}">
                      <a16:colId xmlns:a16="http://schemas.microsoft.com/office/drawing/2014/main" val="1143938898"/>
                    </a:ext>
                  </a:extLst>
                </a:gridCol>
              </a:tblGrid>
              <a:tr h="330154">
                <a:tc>
                  <a:txBody>
                    <a:bodyPr/>
                    <a:lstStyle/>
                    <a:p>
                      <a:pPr marL="67945">
                        <a:spcBef>
                          <a:spcPts val="400"/>
                        </a:spcBef>
                        <a:spcAft>
                          <a:spcPts val="0"/>
                        </a:spcAft>
                      </a:pPr>
                      <a:r>
                        <a:rPr lang="tr-TR" sz="1400" b="1" dirty="0">
                          <a:effectLst/>
                        </a:rPr>
                        <a:t>Amaç</a:t>
                      </a:r>
                      <a:r>
                        <a:rPr lang="tr-TR" sz="1400" b="1" spc="-15" dirty="0">
                          <a:effectLst/>
                        </a:rPr>
                        <a:t> </a:t>
                      </a:r>
                      <a:r>
                        <a:rPr lang="tr-TR" sz="1400" b="1" dirty="0">
                          <a:effectLst/>
                        </a:rPr>
                        <a:t>(</a:t>
                      </a:r>
                      <a:r>
                        <a:rPr lang="tr-TR" sz="1400" b="1" dirty="0" smtClean="0">
                          <a:effectLst/>
                        </a:rPr>
                        <a:t>A5)</a:t>
                      </a:r>
                      <a:endPar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gridSpan="9">
                  <a:txBody>
                    <a:bodyPr/>
                    <a:lstStyle/>
                    <a:p>
                      <a:r>
                        <a:rPr lang="tr-TR" sz="1200" b="1" dirty="0" smtClean="0">
                          <a:solidFill>
                            <a:schemeClr val="bg1"/>
                          </a:solidFill>
                        </a:rPr>
                        <a:t>Katılımcı Yönetim ve Organizasyon Yapısı ile Kurum Kültürünü Geliştirmek</a:t>
                      </a:r>
                      <a:endParaRPr lang="tr-TR" sz="12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sz="1200" dirty="0">
                        <a:solidFill>
                          <a:schemeClr val="bg1"/>
                        </a:solidFill>
                      </a:endParaRPr>
                    </a:p>
                  </a:txBody>
                  <a:tcPr anchor="ctr"/>
                </a:tc>
                <a:tc hMerge="1">
                  <a:txBody>
                    <a:bodyPr/>
                    <a:lstStyle/>
                    <a:p>
                      <a:endParaRPr lang="tr-TR" sz="1200" dirty="0">
                        <a:solidFill>
                          <a:schemeClr val="bg1"/>
                        </a:solidFill>
                      </a:endParaRPr>
                    </a:p>
                  </a:txBody>
                  <a:tcPr anchor="ctr"/>
                </a:tc>
                <a:extLst>
                  <a:ext uri="{0D108BD9-81ED-4DB2-BD59-A6C34878D82A}">
                    <a16:rowId xmlns:a16="http://schemas.microsoft.com/office/drawing/2014/main" val="3247544465"/>
                  </a:ext>
                </a:extLst>
              </a:tr>
              <a:tr h="312401">
                <a:tc>
                  <a:txBody>
                    <a:bodyPr/>
                    <a:lstStyle/>
                    <a:p>
                      <a:pPr marL="67945">
                        <a:spcBef>
                          <a:spcPts val="390"/>
                        </a:spcBef>
                        <a:spcAft>
                          <a:spcPts val="0"/>
                        </a:spcAft>
                      </a:pPr>
                      <a:r>
                        <a:rPr lang="tr-TR" sz="1400" b="1" dirty="0">
                          <a:effectLst/>
                        </a:rPr>
                        <a:t>Hedef</a:t>
                      </a:r>
                      <a:r>
                        <a:rPr lang="tr-TR" sz="1400" b="1" spc="-20" dirty="0">
                          <a:effectLst/>
                        </a:rPr>
                        <a:t> </a:t>
                      </a:r>
                      <a:r>
                        <a:rPr lang="tr-TR" sz="1400" b="1" dirty="0">
                          <a:effectLst/>
                        </a:rPr>
                        <a:t>(</a:t>
                      </a:r>
                      <a:r>
                        <a:rPr lang="tr-TR" sz="1400" b="1" dirty="0" smtClean="0">
                          <a:effectLst/>
                        </a:rPr>
                        <a:t>H5.5)</a:t>
                      </a:r>
                      <a:endPar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gridSpan="9">
                  <a:txBody>
                    <a:bodyPr/>
                    <a:lstStyle/>
                    <a:p>
                      <a:r>
                        <a:rPr lang="tr-TR" sz="1200" b="1" dirty="0" smtClean="0">
                          <a:solidFill>
                            <a:schemeClr val="bg1"/>
                          </a:solidFill>
                        </a:rPr>
                        <a:t>Kurum içinde kalite kültürü yaygınlaştırılacaktır.</a:t>
                      </a:r>
                      <a:endParaRPr lang="tr-TR" sz="12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sz="1200" dirty="0">
                        <a:solidFill>
                          <a:schemeClr val="bg1"/>
                        </a:solidFill>
                      </a:endParaRPr>
                    </a:p>
                  </a:txBody>
                  <a:tcPr anchor="ctr"/>
                </a:tc>
                <a:tc hMerge="1">
                  <a:txBody>
                    <a:bodyPr/>
                    <a:lstStyle/>
                    <a:p>
                      <a:endParaRPr lang="tr-TR" sz="1200" dirty="0">
                        <a:solidFill>
                          <a:schemeClr val="bg1"/>
                        </a:solidFill>
                      </a:endParaRPr>
                    </a:p>
                  </a:txBody>
                  <a:tcPr anchor="ctr"/>
                </a:tc>
                <a:extLst>
                  <a:ext uri="{0D108BD9-81ED-4DB2-BD59-A6C34878D82A}">
                    <a16:rowId xmlns:a16="http://schemas.microsoft.com/office/drawing/2014/main" val="1843942862"/>
                  </a:ext>
                </a:extLst>
              </a:tr>
              <a:tr h="647943">
                <a:tc>
                  <a:txBody>
                    <a:bodyPr/>
                    <a:lstStyle/>
                    <a:p>
                      <a:pPr>
                        <a:spcAft>
                          <a:spcPts val="0"/>
                        </a:spcAft>
                      </a:pPr>
                      <a:r>
                        <a:rPr lang="tr-TR" sz="1400" b="1" dirty="0">
                          <a:effectLst/>
                        </a:rPr>
                        <a:t> </a:t>
                      </a:r>
                      <a:r>
                        <a:rPr lang="tr-TR" sz="1400" b="1" dirty="0" smtClean="0">
                          <a:effectLst/>
                        </a:rPr>
                        <a:t>Performans</a:t>
                      </a:r>
                      <a:r>
                        <a:rPr lang="tr-TR" sz="1400" b="1" spc="-30" dirty="0" smtClean="0">
                          <a:effectLst/>
                        </a:rPr>
                        <a:t> </a:t>
                      </a:r>
                      <a:r>
                        <a:rPr lang="tr-TR" sz="1400" b="1" dirty="0">
                          <a:effectLst/>
                        </a:rPr>
                        <a:t>Göstergeleri</a:t>
                      </a:r>
                      <a:endPar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spcBef>
                          <a:spcPts val="5"/>
                        </a:spcBef>
                        <a:spcAft>
                          <a:spcPts val="0"/>
                        </a:spcAft>
                      </a:pPr>
                      <a:r>
                        <a:rPr lang="tr-TR" sz="1100" b="1" dirty="0">
                          <a:effectLst/>
                        </a:rPr>
                        <a:t> </a:t>
                      </a:r>
                      <a:r>
                        <a:rPr lang="tr-TR" sz="1100" b="1" spc="-5" dirty="0" smtClean="0">
                          <a:effectLst/>
                        </a:rPr>
                        <a:t>Hedefe</a:t>
                      </a:r>
                      <a:r>
                        <a:rPr lang="tr-TR" sz="1100" b="1" spc="-5" baseline="0" dirty="0" smtClean="0">
                          <a:effectLst/>
                        </a:rPr>
                        <a:t> </a:t>
                      </a:r>
                      <a:r>
                        <a:rPr lang="tr-TR" sz="1100" b="1" dirty="0" smtClean="0">
                          <a:effectLst/>
                        </a:rPr>
                        <a:t>Etkisi</a:t>
                      </a:r>
                    </a:p>
                    <a:p>
                      <a:pPr algn="ctr">
                        <a:spcBef>
                          <a:spcPts val="5"/>
                        </a:spcBef>
                        <a:spcAft>
                          <a:spcPts val="0"/>
                        </a:spcAft>
                      </a:pPr>
                      <a:r>
                        <a:rPr lang="tr-TR" sz="1100" b="1" spc="-215" dirty="0" smtClean="0">
                          <a:effectLst/>
                        </a:rPr>
                        <a:t> </a:t>
                      </a:r>
                      <a:r>
                        <a:rPr lang="tr-TR" sz="1100" b="1" dirty="0" smtClean="0">
                          <a:effectLst/>
                        </a:rPr>
                        <a:t>(%)</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marL="21590" marR="16510" algn="ctr">
                        <a:spcBef>
                          <a:spcPts val="735"/>
                        </a:spcBef>
                        <a:spcAft>
                          <a:spcPts val="0"/>
                        </a:spcAft>
                      </a:pPr>
                      <a:r>
                        <a:rPr lang="tr-TR" sz="1100" b="1" spc="-5" dirty="0">
                          <a:effectLst/>
                        </a:rPr>
                        <a:t>Plan Dönemi</a:t>
                      </a:r>
                      <a:r>
                        <a:rPr lang="tr-TR" sz="1100" b="1" spc="-215" dirty="0">
                          <a:effectLst/>
                        </a:rPr>
                        <a:t> </a:t>
                      </a:r>
                      <a:r>
                        <a:rPr lang="tr-TR" sz="1100" b="1" dirty="0">
                          <a:effectLst/>
                        </a:rPr>
                        <a:t>Başlangıç</a:t>
                      </a:r>
                      <a:r>
                        <a:rPr lang="tr-TR" sz="1100" b="1" spc="5" dirty="0">
                          <a:effectLst/>
                        </a:rPr>
                        <a:t> </a:t>
                      </a:r>
                      <a:r>
                        <a:rPr lang="tr-TR" sz="1100" b="1" dirty="0" smtClean="0">
                          <a:effectLst/>
                        </a:rPr>
                        <a:t>Değeri</a:t>
                      </a:r>
                      <a:r>
                        <a:rPr lang="tr-TR" sz="1100" b="1" baseline="0" dirty="0" smtClean="0">
                          <a:effectLst/>
                        </a:rPr>
                        <a:t>-</a:t>
                      </a:r>
                      <a:r>
                        <a:rPr lang="tr-TR" sz="1100" b="1" dirty="0" smtClean="0">
                          <a:effectLst/>
                        </a:rPr>
                        <a:t>2017</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spcAft>
                          <a:spcPts val="0"/>
                        </a:spcAft>
                      </a:pPr>
                      <a:r>
                        <a:rPr lang="tr-TR" sz="1100" b="1" dirty="0">
                          <a:effectLst/>
                        </a:rPr>
                        <a:t> </a:t>
                      </a:r>
                      <a:r>
                        <a:rPr lang="tr-TR" sz="1100" b="1" dirty="0" smtClean="0">
                          <a:effectLst/>
                        </a:rPr>
                        <a:t>2019</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spcAft>
                          <a:spcPts val="0"/>
                        </a:spcAft>
                      </a:pPr>
                      <a:r>
                        <a:rPr lang="tr-TR" sz="1100" b="1" dirty="0">
                          <a:effectLst/>
                        </a:rPr>
                        <a:t> </a:t>
                      </a:r>
                      <a:r>
                        <a:rPr lang="tr-TR" sz="1100" b="1" dirty="0" smtClean="0">
                          <a:effectLst/>
                        </a:rPr>
                        <a:t>2020</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spcAft>
                          <a:spcPts val="0"/>
                        </a:spcAft>
                      </a:pPr>
                      <a:r>
                        <a:rPr lang="tr-TR" sz="1100" b="1" dirty="0">
                          <a:effectLst/>
                        </a:rPr>
                        <a:t> </a:t>
                      </a:r>
                      <a:r>
                        <a:rPr lang="tr-TR" sz="1100" b="1" dirty="0" smtClean="0">
                          <a:effectLst/>
                        </a:rPr>
                        <a:t>2021</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spcAft>
                          <a:spcPts val="0"/>
                        </a:spcAft>
                      </a:pPr>
                      <a:r>
                        <a:rPr lang="tr-TR" sz="1100" b="1" dirty="0">
                          <a:effectLst/>
                        </a:rPr>
                        <a:t> </a:t>
                      </a:r>
                      <a:r>
                        <a:rPr lang="tr-TR" sz="1100" b="1" dirty="0" smtClean="0">
                          <a:effectLst/>
                        </a:rPr>
                        <a:t>2022</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spcAft>
                          <a:spcPts val="0"/>
                        </a:spcAft>
                      </a:pPr>
                      <a:r>
                        <a:rPr lang="tr-TR" sz="1100" b="1" dirty="0" smtClean="0">
                          <a:effectLst/>
                        </a:rPr>
                        <a:t>2023</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spcAft>
                          <a:spcPts val="0"/>
                        </a:spcAft>
                      </a:pPr>
                      <a:r>
                        <a:rPr lang="tr-TR" sz="1100" b="1" dirty="0" smtClean="0"/>
                        <a:t>İzleme Sıklığı </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spcAft>
                          <a:spcPts val="0"/>
                        </a:spcAft>
                      </a:pPr>
                      <a:r>
                        <a:rPr lang="tr-TR" sz="1100" b="1" dirty="0" smtClean="0"/>
                        <a:t>Raporlama Sıklığı</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365851521"/>
                  </a:ext>
                </a:extLst>
              </a:tr>
              <a:tr h="416535">
                <a:tc>
                  <a:txBody>
                    <a:bodyPr/>
                    <a:lstStyle/>
                    <a:p>
                      <a:pPr marL="67945">
                        <a:spcBef>
                          <a:spcPts val="305"/>
                        </a:spcBef>
                        <a:spcAft>
                          <a:spcPts val="0"/>
                        </a:spcAft>
                      </a:pPr>
                      <a:r>
                        <a:rPr lang="tr-TR" sz="1200" b="1" dirty="0" smtClean="0">
                          <a:solidFill>
                            <a:schemeClr val="bg1"/>
                          </a:solidFill>
                          <a:effectLst/>
                        </a:rPr>
                        <a:t>PG5.5.1</a:t>
                      </a:r>
                      <a:r>
                        <a:rPr lang="tr-TR" sz="1200" b="1" dirty="0" smtClean="0">
                          <a:solidFill>
                            <a:schemeClr val="bg1"/>
                          </a:solidFill>
                        </a:rPr>
                        <a:t>Akredite olan program sayısı</a:t>
                      </a:r>
                      <a:endParaRPr lang="tr-TR"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tr-TR" sz="1200" b="1" dirty="0" smtClean="0">
                          <a:solidFill>
                            <a:schemeClr val="bg1"/>
                          </a:solidFill>
                        </a:rPr>
                        <a:t>35</a:t>
                      </a:r>
                      <a:endParaRPr lang="tr-TR" sz="12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sz="1200" b="1" dirty="0" smtClean="0">
                          <a:solidFill>
                            <a:schemeClr val="bg1"/>
                          </a:solidFill>
                        </a:rPr>
                        <a:t>0</a:t>
                      </a:r>
                      <a:endParaRPr lang="tr-TR" sz="12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sz="1200" b="1" dirty="0" smtClean="0">
                          <a:solidFill>
                            <a:schemeClr val="bg1"/>
                          </a:solidFill>
                        </a:rPr>
                        <a:t>2</a:t>
                      </a:r>
                      <a:endParaRPr lang="tr-TR" sz="12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sz="1200" b="1" dirty="0" smtClean="0">
                          <a:solidFill>
                            <a:schemeClr val="bg1"/>
                          </a:solidFill>
                        </a:rPr>
                        <a:t>4</a:t>
                      </a:r>
                      <a:endParaRPr lang="tr-TR" sz="12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sz="1200" b="1" dirty="0" smtClean="0">
                          <a:solidFill>
                            <a:schemeClr val="bg1"/>
                          </a:solidFill>
                        </a:rPr>
                        <a:t>8</a:t>
                      </a:r>
                      <a:endParaRPr lang="tr-TR" sz="12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sz="1200" b="1" dirty="0" smtClean="0">
                          <a:solidFill>
                            <a:schemeClr val="bg1"/>
                          </a:solidFill>
                        </a:rPr>
                        <a:t>15</a:t>
                      </a:r>
                      <a:endParaRPr lang="tr-TR" sz="12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sz="1200" b="1" dirty="0" smtClean="0">
                          <a:solidFill>
                            <a:schemeClr val="bg1"/>
                          </a:solidFill>
                        </a:rPr>
                        <a:t>20</a:t>
                      </a:r>
                      <a:endParaRPr lang="tr-TR" sz="12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sz="1200" b="1" dirty="0" smtClean="0">
                          <a:solidFill>
                            <a:schemeClr val="bg1"/>
                          </a:solidFill>
                        </a:rPr>
                        <a:t>6 ay</a:t>
                      </a:r>
                      <a:endParaRPr lang="tr-TR" sz="12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sz="1200" b="1" dirty="0" smtClean="0">
                          <a:solidFill>
                            <a:schemeClr val="bg1"/>
                          </a:solidFill>
                        </a:rPr>
                        <a:t>1 yıl</a:t>
                      </a:r>
                      <a:endParaRPr lang="tr-TR" sz="12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20514025"/>
                  </a:ext>
                </a:extLst>
              </a:tr>
              <a:tr h="601662">
                <a:tc>
                  <a:txBody>
                    <a:bodyPr/>
                    <a:lstStyle/>
                    <a:p>
                      <a:pPr marL="67945">
                        <a:spcBef>
                          <a:spcPts val="305"/>
                        </a:spcBef>
                        <a:spcAft>
                          <a:spcPts val="0"/>
                        </a:spcAft>
                      </a:pPr>
                      <a:r>
                        <a:rPr lang="tr-TR" sz="1200" b="1" dirty="0" smtClean="0">
                          <a:solidFill>
                            <a:schemeClr val="bg1"/>
                          </a:solidFill>
                          <a:effectLst/>
                        </a:rPr>
                        <a:t>PG5.5.2</a:t>
                      </a:r>
                      <a:r>
                        <a:rPr lang="tr-TR" sz="1200" b="1" dirty="0" smtClean="0">
                          <a:solidFill>
                            <a:schemeClr val="bg1"/>
                          </a:solidFill>
                        </a:rPr>
                        <a:t>. Kalite kültürüne yönelik yapılan eğitim faaliyetleri sayısı</a:t>
                      </a:r>
                      <a:endParaRPr lang="tr-TR"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tr-TR" sz="1200" b="1" dirty="0" smtClean="0">
                          <a:solidFill>
                            <a:schemeClr val="bg1"/>
                          </a:solidFill>
                        </a:rPr>
                        <a:t>30</a:t>
                      </a:r>
                      <a:endParaRPr lang="tr-TR" sz="12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sz="1200" b="1" dirty="0" smtClean="0">
                          <a:solidFill>
                            <a:schemeClr val="bg1"/>
                          </a:solidFill>
                        </a:rPr>
                        <a:t>4</a:t>
                      </a:r>
                      <a:endParaRPr lang="tr-TR" sz="12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sz="1200" b="1" dirty="0" smtClean="0">
                          <a:solidFill>
                            <a:schemeClr val="bg1"/>
                          </a:solidFill>
                        </a:rPr>
                        <a:t>15</a:t>
                      </a:r>
                      <a:endParaRPr lang="tr-TR" sz="12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sz="1200" b="1" dirty="0" smtClean="0">
                          <a:solidFill>
                            <a:schemeClr val="bg1"/>
                          </a:solidFill>
                        </a:rPr>
                        <a:t>25</a:t>
                      </a:r>
                      <a:endParaRPr lang="tr-TR" sz="12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sz="1200" b="1" dirty="0" smtClean="0">
                          <a:solidFill>
                            <a:schemeClr val="bg1"/>
                          </a:solidFill>
                        </a:rPr>
                        <a:t>35</a:t>
                      </a:r>
                      <a:endParaRPr lang="tr-TR" sz="12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sz="1200" b="1" dirty="0" smtClean="0">
                          <a:solidFill>
                            <a:schemeClr val="bg1"/>
                          </a:solidFill>
                        </a:rPr>
                        <a:t>45</a:t>
                      </a:r>
                      <a:endParaRPr lang="tr-TR" sz="12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sz="1200" b="1" dirty="0" smtClean="0">
                          <a:solidFill>
                            <a:schemeClr val="bg1"/>
                          </a:solidFill>
                        </a:rPr>
                        <a:t>65</a:t>
                      </a:r>
                      <a:endParaRPr lang="tr-TR" sz="12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sz="1200" b="1" dirty="0" smtClean="0">
                          <a:solidFill>
                            <a:schemeClr val="bg1"/>
                          </a:solidFill>
                        </a:rPr>
                        <a:t>6 ay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sz="1200" b="1" dirty="0" smtClean="0">
                          <a:solidFill>
                            <a:schemeClr val="bg1"/>
                          </a:solidFill>
                        </a:rPr>
                        <a:t>1 yıl</a:t>
                      </a:r>
                      <a:endParaRPr lang="tr-TR" sz="12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91495693"/>
                  </a:ext>
                </a:extLst>
              </a:tr>
              <a:tr h="451246">
                <a:tc>
                  <a:txBody>
                    <a:bodyPr/>
                    <a:lstStyle/>
                    <a:p>
                      <a:pPr marL="67945">
                        <a:spcBef>
                          <a:spcPts val="305"/>
                        </a:spcBef>
                        <a:spcAft>
                          <a:spcPts val="0"/>
                        </a:spcAft>
                      </a:pPr>
                      <a:r>
                        <a:rPr lang="tr-TR" sz="1200" b="1" dirty="0" smtClean="0">
                          <a:solidFill>
                            <a:schemeClr val="bg1"/>
                          </a:solidFill>
                          <a:effectLst/>
                        </a:rPr>
                        <a:t>PG5.5.3</a:t>
                      </a:r>
                      <a:r>
                        <a:rPr lang="tr-TR" sz="1200" b="1" dirty="0" smtClean="0">
                          <a:solidFill>
                            <a:schemeClr val="bg1"/>
                          </a:solidFill>
                        </a:rPr>
                        <a:t>. Belirlenmiş iş süreçleri sayısı</a:t>
                      </a:r>
                      <a:endParaRPr lang="tr-TR"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tr-TR" sz="1200" b="1" dirty="0" smtClean="0">
                          <a:solidFill>
                            <a:schemeClr val="bg1"/>
                          </a:solidFill>
                        </a:rPr>
                        <a:t>15</a:t>
                      </a:r>
                      <a:endParaRPr lang="tr-TR" sz="12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sz="1200" b="1" dirty="0" smtClean="0">
                          <a:solidFill>
                            <a:schemeClr val="bg1"/>
                          </a:solidFill>
                        </a:rPr>
                        <a:t>97</a:t>
                      </a:r>
                      <a:endParaRPr lang="tr-TR" sz="12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sz="1200" b="1" dirty="0" smtClean="0">
                          <a:solidFill>
                            <a:schemeClr val="bg1"/>
                          </a:solidFill>
                        </a:rPr>
                        <a:t>125</a:t>
                      </a:r>
                      <a:endParaRPr lang="tr-TR" sz="12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sz="1200" b="1" dirty="0" smtClean="0">
                          <a:solidFill>
                            <a:schemeClr val="bg1"/>
                          </a:solidFill>
                        </a:rPr>
                        <a:t>135</a:t>
                      </a:r>
                      <a:endParaRPr lang="tr-TR" sz="12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sz="1200" b="1" dirty="0" smtClean="0">
                          <a:solidFill>
                            <a:schemeClr val="bg1"/>
                          </a:solidFill>
                        </a:rPr>
                        <a:t>150</a:t>
                      </a:r>
                      <a:endParaRPr lang="tr-TR" sz="12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sz="1200" b="1" dirty="0" smtClean="0">
                          <a:solidFill>
                            <a:schemeClr val="bg1"/>
                          </a:solidFill>
                        </a:rPr>
                        <a:t>165</a:t>
                      </a:r>
                      <a:endParaRPr lang="tr-TR" sz="12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sz="1200" b="1" dirty="0" smtClean="0">
                          <a:solidFill>
                            <a:schemeClr val="bg1"/>
                          </a:solidFill>
                        </a:rPr>
                        <a:t>165</a:t>
                      </a:r>
                      <a:endParaRPr lang="tr-TR" sz="12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sz="1200" b="1" dirty="0" smtClean="0">
                          <a:solidFill>
                            <a:schemeClr val="bg1"/>
                          </a:solidFill>
                        </a:rPr>
                        <a:t>6 ay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sz="1200" b="1" dirty="0" smtClean="0">
                          <a:solidFill>
                            <a:schemeClr val="bg1"/>
                          </a:solidFill>
                        </a:rPr>
                        <a:t>1 yıl</a:t>
                      </a:r>
                      <a:endParaRPr lang="tr-TR" sz="12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7700624"/>
                  </a:ext>
                </a:extLst>
              </a:tr>
              <a:tr h="511682">
                <a:tc>
                  <a:txBody>
                    <a:bodyPr/>
                    <a:lstStyle/>
                    <a:p>
                      <a:pPr marL="67945" algn="l" defTabSz="449263" rtl="0" eaLnBrk="1" latinLnBrk="0" hangingPunct="1">
                        <a:spcBef>
                          <a:spcPts val="305"/>
                        </a:spcBef>
                        <a:spcAft>
                          <a:spcPts val="0"/>
                        </a:spcAft>
                      </a:pPr>
                      <a:r>
                        <a:rPr lang="tr-TR" sz="1200" b="1" kern="1200" dirty="0" smtClean="0">
                          <a:solidFill>
                            <a:schemeClr val="bg1"/>
                          </a:solidFill>
                          <a:effectLst/>
                        </a:rPr>
                        <a:t>PG5.5.4</a:t>
                      </a:r>
                      <a:r>
                        <a:rPr lang="tr-TR" sz="1200" b="1" dirty="0" smtClean="0">
                          <a:solidFill>
                            <a:schemeClr val="bg1"/>
                          </a:solidFill>
                        </a:rPr>
                        <a:t>. Uluslararası değişim programlarından gelen öğrenci sayısı</a:t>
                      </a:r>
                      <a:endParaRPr lang="tr-TR" sz="1200" b="1" kern="1200" dirty="0">
                        <a:solidFill>
                          <a:schemeClr val="bg1"/>
                        </a:solidFill>
                        <a:effectLst/>
                        <a:latin typeface="+mn-lt"/>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tr-TR" sz="1200" b="1" dirty="0" smtClean="0">
                          <a:solidFill>
                            <a:schemeClr val="bg1"/>
                          </a:solidFill>
                        </a:rPr>
                        <a:t>20</a:t>
                      </a:r>
                      <a:endParaRPr lang="tr-TR" sz="12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sz="1200" b="1" dirty="0" smtClean="0">
                          <a:solidFill>
                            <a:schemeClr val="bg1"/>
                          </a:solidFill>
                        </a:rPr>
                        <a:t>0</a:t>
                      </a:r>
                      <a:endParaRPr lang="tr-TR" sz="12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sz="1200" b="1" dirty="0" smtClean="0">
                          <a:solidFill>
                            <a:schemeClr val="bg1"/>
                          </a:solidFill>
                        </a:rPr>
                        <a:t>3</a:t>
                      </a:r>
                      <a:endParaRPr lang="tr-TR" sz="12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sz="1200" b="1" dirty="0" smtClean="0">
                          <a:solidFill>
                            <a:schemeClr val="bg1"/>
                          </a:solidFill>
                        </a:rPr>
                        <a:t>7</a:t>
                      </a:r>
                      <a:endParaRPr lang="tr-TR" sz="12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sz="1200" b="1" dirty="0" smtClean="0">
                          <a:solidFill>
                            <a:schemeClr val="bg1"/>
                          </a:solidFill>
                        </a:rPr>
                        <a:t>12</a:t>
                      </a:r>
                      <a:endParaRPr lang="tr-TR" sz="12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sz="1200" b="1" dirty="0" smtClean="0">
                          <a:solidFill>
                            <a:schemeClr val="bg1"/>
                          </a:solidFill>
                        </a:rPr>
                        <a:t>18</a:t>
                      </a:r>
                      <a:endParaRPr lang="tr-TR" sz="12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sz="1200" b="1" dirty="0" smtClean="0">
                          <a:solidFill>
                            <a:schemeClr val="bg1"/>
                          </a:solidFill>
                        </a:rPr>
                        <a:t>26</a:t>
                      </a:r>
                      <a:endParaRPr lang="tr-TR" sz="12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sz="1200" b="1" dirty="0" smtClean="0">
                          <a:solidFill>
                            <a:schemeClr val="bg1"/>
                          </a:solidFill>
                        </a:rPr>
                        <a:t>6 ay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tr-TR" sz="1200" b="1" dirty="0" smtClean="0">
                          <a:solidFill>
                            <a:schemeClr val="bg1"/>
                          </a:solidFill>
                        </a:rPr>
                        <a:t>1 yıl</a:t>
                      </a:r>
                      <a:endParaRPr lang="tr-TR" sz="12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68182557"/>
                  </a:ext>
                </a:extLst>
              </a:tr>
              <a:tr h="307910">
                <a:tc>
                  <a:txBody>
                    <a:bodyPr/>
                    <a:lstStyle/>
                    <a:p>
                      <a:pPr marL="67945">
                        <a:spcBef>
                          <a:spcPts val="315"/>
                        </a:spcBef>
                        <a:spcAft>
                          <a:spcPts val="0"/>
                        </a:spcAft>
                      </a:pPr>
                      <a:r>
                        <a:rPr lang="tr-TR" sz="1400" b="1" dirty="0">
                          <a:effectLst/>
                        </a:rPr>
                        <a:t>Sorumlu</a:t>
                      </a:r>
                      <a:r>
                        <a:rPr lang="tr-TR" sz="1400" b="1" spc="-20" dirty="0">
                          <a:effectLst/>
                        </a:rPr>
                        <a:t> </a:t>
                      </a:r>
                      <a:r>
                        <a:rPr lang="tr-TR" sz="1400" b="1" dirty="0">
                          <a:effectLst/>
                        </a:rPr>
                        <a:t>Birim</a:t>
                      </a:r>
                      <a:endPar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gridSpan="9">
                  <a:txBody>
                    <a:bodyPr/>
                    <a:lstStyle/>
                    <a:p>
                      <a:pPr marL="93663" indent="-93663">
                        <a:buFont typeface="Arial" panose="020B0604020202020204" pitchFamily="34" charset="0"/>
                        <a:buChar char="•"/>
                      </a:pPr>
                      <a:r>
                        <a:rPr lang="tr-TR" sz="1200" b="1" dirty="0" smtClean="0">
                          <a:solidFill>
                            <a:schemeClr val="bg1"/>
                          </a:solidFill>
                        </a:rPr>
                        <a:t>Üst Yönetim</a:t>
                      </a:r>
                      <a:endParaRPr lang="tr-TR" sz="12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pPr marL="93663" indent="-93663">
                        <a:buFont typeface="Arial" panose="020B0604020202020204" pitchFamily="34" charset="0"/>
                        <a:buChar char="•"/>
                      </a:pPr>
                      <a:endParaRPr lang="tr-TR" sz="1200" dirty="0">
                        <a:solidFill>
                          <a:schemeClr val="bg1"/>
                        </a:solidFill>
                      </a:endParaRPr>
                    </a:p>
                  </a:txBody>
                  <a:tcPr anchor="ctr"/>
                </a:tc>
                <a:tc hMerge="1">
                  <a:txBody>
                    <a:bodyPr/>
                    <a:lstStyle/>
                    <a:p>
                      <a:pPr marL="93663" indent="-93663">
                        <a:buFont typeface="Arial" panose="020B0604020202020204" pitchFamily="34" charset="0"/>
                        <a:buChar char="•"/>
                      </a:pPr>
                      <a:endParaRPr lang="tr-TR" sz="1200" dirty="0">
                        <a:solidFill>
                          <a:schemeClr val="bg1"/>
                        </a:solidFill>
                      </a:endParaRPr>
                    </a:p>
                  </a:txBody>
                  <a:tcPr anchor="ctr"/>
                </a:tc>
                <a:extLst>
                  <a:ext uri="{0D108BD9-81ED-4DB2-BD59-A6C34878D82A}">
                    <a16:rowId xmlns:a16="http://schemas.microsoft.com/office/drawing/2014/main" val="2551479722"/>
                  </a:ext>
                </a:extLst>
              </a:tr>
              <a:tr h="461866">
                <a:tc>
                  <a:txBody>
                    <a:bodyPr/>
                    <a:lstStyle/>
                    <a:p>
                      <a:pPr marL="67945">
                        <a:spcBef>
                          <a:spcPts val="305"/>
                        </a:spcBef>
                        <a:spcAft>
                          <a:spcPts val="0"/>
                        </a:spcAft>
                      </a:pPr>
                      <a:r>
                        <a:rPr lang="tr-TR" sz="1400" b="1" dirty="0">
                          <a:effectLst/>
                        </a:rPr>
                        <a:t>İşbirliği</a:t>
                      </a:r>
                      <a:r>
                        <a:rPr lang="tr-TR" sz="1400" b="1" spc="-30" dirty="0">
                          <a:effectLst/>
                        </a:rPr>
                        <a:t> </a:t>
                      </a:r>
                      <a:r>
                        <a:rPr lang="tr-TR" sz="1400" b="1" dirty="0">
                          <a:effectLst/>
                        </a:rPr>
                        <a:t>Yapılacak</a:t>
                      </a:r>
                      <a:r>
                        <a:rPr lang="tr-TR" sz="1400" b="1" spc="-15" dirty="0">
                          <a:effectLst/>
                        </a:rPr>
                        <a:t> </a:t>
                      </a:r>
                      <a:r>
                        <a:rPr lang="tr-TR" sz="1400" b="1" dirty="0">
                          <a:effectLst/>
                        </a:rPr>
                        <a:t>Birim(</a:t>
                      </a:r>
                      <a:r>
                        <a:rPr lang="tr-TR" sz="1400" b="1" dirty="0" err="1">
                          <a:effectLst/>
                        </a:rPr>
                        <a:t>ler</a:t>
                      </a:r>
                      <a:r>
                        <a:rPr lang="tr-TR" sz="1400" b="1" dirty="0">
                          <a:effectLst/>
                        </a:rPr>
                        <a:t>)</a:t>
                      </a:r>
                      <a:endPar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gridSpan="9">
                  <a:txBody>
                    <a:bodyPr/>
                    <a:lstStyle/>
                    <a:p>
                      <a:r>
                        <a:rPr lang="tr-TR" sz="1200" b="1" dirty="0" smtClean="0">
                          <a:solidFill>
                            <a:schemeClr val="bg1"/>
                          </a:solidFill>
                        </a:rPr>
                        <a:t>• Akademik ve İdari Birimler</a:t>
                      </a:r>
                    </a:p>
                    <a:p>
                      <a:r>
                        <a:rPr lang="tr-TR" sz="1200" b="1" dirty="0" smtClean="0">
                          <a:solidFill>
                            <a:schemeClr val="bg1"/>
                          </a:solidFill>
                        </a:rPr>
                        <a:t>• Dış İlişkiler Koordinatörlüğü</a:t>
                      </a:r>
                      <a:endParaRPr lang="tr-TR" sz="12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sz="1200" dirty="0">
                        <a:solidFill>
                          <a:schemeClr val="bg1"/>
                        </a:solidFill>
                      </a:endParaRPr>
                    </a:p>
                  </a:txBody>
                  <a:tcPr anchor="ctr"/>
                </a:tc>
                <a:tc hMerge="1">
                  <a:txBody>
                    <a:bodyPr/>
                    <a:lstStyle/>
                    <a:p>
                      <a:endParaRPr lang="tr-TR" sz="1200" dirty="0">
                        <a:solidFill>
                          <a:schemeClr val="bg1"/>
                        </a:solidFill>
                      </a:endParaRPr>
                    </a:p>
                  </a:txBody>
                  <a:tcPr anchor="ctr"/>
                </a:tc>
                <a:extLst>
                  <a:ext uri="{0D108BD9-81ED-4DB2-BD59-A6C34878D82A}">
                    <a16:rowId xmlns:a16="http://schemas.microsoft.com/office/drawing/2014/main" val="1493003208"/>
                  </a:ext>
                </a:extLst>
              </a:tr>
              <a:tr h="461866">
                <a:tc>
                  <a:txBody>
                    <a:bodyPr/>
                    <a:lstStyle/>
                    <a:p>
                      <a:pPr marL="67945">
                        <a:spcBef>
                          <a:spcPts val="305"/>
                        </a:spcBef>
                        <a:spcAft>
                          <a:spcPts val="0"/>
                        </a:spcAft>
                      </a:pPr>
                      <a:r>
                        <a:rPr lang="tr-TR" sz="1400" b="1" dirty="0">
                          <a:effectLst/>
                        </a:rPr>
                        <a:t>Riskler</a:t>
                      </a:r>
                      <a:endPar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gridSpan="9">
                  <a:txBody>
                    <a:bodyPr/>
                    <a:lstStyle/>
                    <a:p>
                      <a:r>
                        <a:rPr lang="tr-TR" sz="1200" b="1" dirty="0" smtClean="0">
                          <a:solidFill>
                            <a:schemeClr val="bg1"/>
                          </a:solidFill>
                        </a:rPr>
                        <a:t>• Belge standardizasyonunun sağlanamaması, </a:t>
                      </a:r>
                    </a:p>
                    <a:p>
                      <a:r>
                        <a:rPr lang="tr-TR" sz="1200" b="1" dirty="0" smtClean="0">
                          <a:solidFill>
                            <a:schemeClr val="bg1"/>
                          </a:solidFill>
                        </a:rPr>
                        <a:t>• Öğretim elemanlarının akreditasyonun gerekliliğine yeterince inanmaması</a:t>
                      </a:r>
                      <a:endParaRPr lang="tr-TR" sz="12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sz="1200" dirty="0">
                        <a:solidFill>
                          <a:schemeClr val="bg1"/>
                        </a:solidFill>
                      </a:endParaRPr>
                    </a:p>
                  </a:txBody>
                  <a:tcPr anchor="ctr"/>
                </a:tc>
                <a:tc hMerge="1">
                  <a:txBody>
                    <a:bodyPr/>
                    <a:lstStyle/>
                    <a:p>
                      <a:endParaRPr lang="tr-TR" sz="1200" dirty="0">
                        <a:solidFill>
                          <a:schemeClr val="bg1"/>
                        </a:solidFill>
                      </a:endParaRPr>
                    </a:p>
                  </a:txBody>
                  <a:tcPr anchor="ctr"/>
                </a:tc>
                <a:extLst>
                  <a:ext uri="{0D108BD9-81ED-4DB2-BD59-A6C34878D82A}">
                    <a16:rowId xmlns:a16="http://schemas.microsoft.com/office/drawing/2014/main" val="3760562423"/>
                  </a:ext>
                </a:extLst>
              </a:tr>
              <a:tr h="829531">
                <a:tc>
                  <a:txBody>
                    <a:bodyPr/>
                    <a:lstStyle/>
                    <a:p>
                      <a:pPr marL="67945">
                        <a:spcBef>
                          <a:spcPts val="305"/>
                        </a:spcBef>
                        <a:spcAft>
                          <a:spcPts val="0"/>
                        </a:spcAft>
                      </a:pPr>
                      <a:r>
                        <a:rPr lang="tr-TR" sz="1400" b="1" dirty="0">
                          <a:effectLst/>
                        </a:rPr>
                        <a:t>Stratejiler</a:t>
                      </a:r>
                      <a:endPar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gridSpan="9">
                  <a:txBody>
                    <a:bodyPr/>
                    <a:lstStyle/>
                    <a:p>
                      <a:r>
                        <a:rPr lang="tr-TR" sz="1200" b="1" dirty="0" smtClean="0">
                          <a:solidFill>
                            <a:schemeClr val="bg1"/>
                          </a:solidFill>
                        </a:rPr>
                        <a:t>• Akreditasyon süreçleri hakkında akademik personele bilgilendirme çalışması yapılarak tüm program ve laboratuvarların akredite olmaları teşvik edilecektir. </a:t>
                      </a:r>
                    </a:p>
                    <a:p>
                      <a:r>
                        <a:rPr lang="tr-TR" sz="1200" b="1" dirty="0" smtClean="0">
                          <a:solidFill>
                            <a:schemeClr val="bg1"/>
                          </a:solidFill>
                        </a:rPr>
                        <a:t>• Standart iş süreçleri tanımlanacaktır. </a:t>
                      </a:r>
                    </a:p>
                    <a:p>
                      <a:r>
                        <a:rPr lang="tr-TR" sz="1200" b="1" dirty="0" smtClean="0">
                          <a:solidFill>
                            <a:schemeClr val="bg1"/>
                          </a:solidFill>
                        </a:rPr>
                        <a:t>• Uluslararası değişim programlarından gelen öğrenci sayısının arttırılması için gerekli çalışmalar yapılacaktır. </a:t>
                      </a:r>
                      <a:endParaRPr lang="tr-TR" sz="12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sz="1200" dirty="0">
                        <a:solidFill>
                          <a:schemeClr val="bg1"/>
                        </a:solidFill>
                      </a:endParaRPr>
                    </a:p>
                  </a:txBody>
                  <a:tcPr anchor="ctr"/>
                </a:tc>
                <a:tc hMerge="1">
                  <a:txBody>
                    <a:bodyPr/>
                    <a:lstStyle/>
                    <a:p>
                      <a:endParaRPr lang="tr-TR" sz="1200" dirty="0">
                        <a:solidFill>
                          <a:schemeClr val="bg1"/>
                        </a:solidFill>
                      </a:endParaRPr>
                    </a:p>
                  </a:txBody>
                  <a:tcPr anchor="ctr"/>
                </a:tc>
                <a:extLst>
                  <a:ext uri="{0D108BD9-81ED-4DB2-BD59-A6C34878D82A}">
                    <a16:rowId xmlns:a16="http://schemas.microsoft.com/office/drawing/2014/main" val="185528778"/>
                  </a:ext>
                </a:extLst>
              </a:tr>
              <a:tr h="330914">
                <a:tc>
                  <a:txBody>
                    <a:bodyPr/>
                    <a:lstStyle/>
                    <a:p>
                      <a:pPr marL="67945">
                        <a:spcBef>
                          <a:spcPts val="305"/>
                        </a:spcBef>
                        <a:spcAft>
                          <a:spcPts val="0"/>
                        </a:spcAft>
                      </a:pPr>
                      <a:r>
                        <a:rPr lang="tr-TR" sz="1400" b="1" dirty="0">
                          <a:solidFill>
                            <a:schemeClr val="tx1"/>
                          </a:solidFill>
                          <a:effectLst/>
                        </a:rPr>
                        <a:t>Maliyet</a:t>
                      </a:r>
                      <a:r>
                        <a:rPr lang="tr-TR" sz="1400" b="1" spc="-15" dirty="0">
                          <a:solidFill>
                            <a:schemeClr val="tx1"/>
                          </a:solidFill>
                          <a:effectLst/>
                        </a:rPr>
                        <a:t> </a:t>
                      </a:r>
                      <a:r>
                        <a:rPr lang="tr-TR" sz="1400" b="1" dirty="0">
                          <a:solidFill>
                            <a:schemeClr val="tx1"/>
                          </a:solidFill>
                          <a:effectLst/>
                        </a:rPr>
                        <a:t>Tahmini</a:t>
                      </a:r>
                      <a:endParaRPr lang="tr-T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gridSpan="9">
                  <a:txBody>
                    <a:bodyPr/>
                    <a:lstStyle/>
                    <a:p>
                      <a:r>
                        <a:rPr lang="tr-TR" sz="1600" b="1" i="0" kern="1200" dirty="0" smtClean="0">
                          <a:solidFill>
                            <a:schemeClr val="bg1"/>
                          </a:solidFill>
                          <a:effectLst/>
                          <a:latin typeface="Calibri" panose="020F0502020204030204" pitchFamily="34" charset="0"/>
                          <a:ea typeface="+mn-ea"/>
                          <a:cs typeface="Calibri" panose="020F0502020204030204" pitchFamily="34" charset="0"/>
                        </a:rPr>
                        <a:t>₺</a:t>
                      </a:r>
                      <a:r>
                        <a:rPr lang="tr-TR" sz="1200" b="1" i="0" kern="1200" dirty="0" smtClean="0">
                          <a:solidFill>
                            <a:schemeClr val="bg1"/>
                          </a:solidFill>
                          <a:effectLst/>
                          <a:latin typeface="+mn-lt"/>
                          <a:ea typeface="+mn-ea"/>
                          <a:cs typeface="+mn-cs"/>
                        </a:rPr>
                        <a:t> </a:t>
                      </a:r>
                      <a:r>
                        <a:rPr lang="tr-TR" sz="1400" b="1" dirty="0" smtClean="0">
                          <a:solidFill>
                            <a:schemeClr val="bg1"/>
                          </a:solidFill>
                        </a:rPr>
                        <a:t>686.000,00</a:t>
                      </a:r>
                      <a:endParaRPr lang="tr-TR" sz="14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sz="1200" dirty="0">
                        <a:solidFill>
                          <a:schemeClr val="bg1"/>
                        </a:solidFill>
                      </a:endParaRPr>
                    </a:p>
                  </a:txBody>
                  <a:tcPr anchor="ctr"/>
                </a:tc>
                <a:tc hMerge="1">
                  <a:txBody>
                    <a:bodyPr/>
                    <a:lstStyle/>
                    <a:p>
                      <a:endParaRPr lang="tr-TR" sz="1200" dirty="0">
                        <a:solidFill>
                          <a:schemeClr val="bg1"/>
                        </a:solidFill>
                      </a:endParaRPr>
                    </a:p>
                  </a:txBody>
                  <a:tcPr anchor="ctr"/>
                </a:tc>
                <a:extLst>
                  <a:ext uri="{0D108BD9-81ED-4DB2-BD59-A6C34878D82A}">
                    <a16:rowId xmlns:a16="http://schemas.microsoft.com/office/drawing/2014/main" val="3058692700"/>
                  </a:ext>
                </a:extLst>
              </a:tr>
              <a:tr h="536088">
                <a:tc>
                  <a:txBody>
                    <a:bodyPr/>
                    <a:lstStyle/>
                    <a:p>
                      <a:pPr marL="67945">
                        <a:spcBef>
                          <a:spcPts val="305"/>
                        </a:spcBef>
                        <a:spcAft>
                          <a:spcPts val="0"/>
                        </a:spcAft>
                      </a:pPr>
                      <a:r>
                        <a:rPr lang="tr-TR" sz="1400" b="1" dirty="0">
                          <a:effectLst/>
                        </a:rPr>
                        <a:t>Tespitler</a:t>
                      </a:r>
                      <a:endPar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gridSpan="9">
                  <a:txBody>
                    <a:bodyPr/>
                    <a:lstStyle/>
                    <a:p>
                      <a:r>
                        <a:rPr lang="tr-TR" sz="1200" b="1" dirty="0" smtClean="0">
                          <a:solidFill>
                            <a:schemeClr val="bg1"/>
                          </a:solidFill>
                        </a:rPr>
                        <a:t>• Halen üniversitenin akredite olmuş bir birimi yoktur. </a:t>
                      </a:r>
                    </a:p>
                    <a:p>
                      <a:r>
                        <a:rPr lang="tr-TR" sz="1200" b="1" dirty="0" smtClean="0">
                          <a:solidFill>
                            <a:schemeClr val="bg1"/>
                          </a:solidFill>
                        </a:rPr>
                        <a:t>• </a:t>
                      </a:r>
                      <a:r>
                        <a:rPr lang="tr-TR" sz="1200" b="1" dirty="0" err="1" smtClean="0">
                          <a:solidFill>
                            <a:schemeClr val="bg1"/>
                          </a:solidFill>
                        </a:rPr>
                        <a:t>Erasmus</a:t>
                      </a:r>
                      <a:r>
                        <a:rPr lang="tr-TR" sz="1200" b="1" dirty="0" smtClean="0">
                          <a:solidFill>
                            <a:schemeClr val="bg1"/>
                          </a:solidFill>
                        </a:rPr>
                        <a:t>+ hareketliliği ile gelen öğrenci sayısı çok düşüktür. </a:t>
                      </a:r>
                      <a:endParaRPr lang="tr-TR" sz="12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sz="1200" dirty="0">
                        <a:solidFill>
                          <a:schemeClr val="bg1"/>
                        </a:solidFill>
                      </a:endParaRPr>
                    </a:p>
                  </a:txBody>
                  <a:tcPr anchor="ctr"/>
                </a:tc>
                <a:tc hMerge="1">
                  <a:txBody>
                    <a:bodyPr/>
                    <a:lstStyle/>
                    <a:p>
                      <a:endParaRPr lang="tr-TR" sz="1200" dirty="0">
                        <a:solidFill>
                          <a:schemeClr val="bg1"/>
                        </a:solidFill>
                      </a:endParaRPr>
                    </a:p>
                  </a:txBody>
                  <a:tcPr anchor="ctr"/>
                </a:tc>
                <a:extLst>
                  <a:ext uri="{0D108BD9-81ED-4DB2-BD59-A6C34878D82A}">
                    <a16:rowId xmlns:a16="http://schemas.microsoft.com/office/drawing/2014/main" val="2745676038"/>
                  </a:ext>
                </a:extLst>
              </a:tr>
              <a:tr h="476897">
                <a:tc>
                  <a:txBody>
                    <a:bodyPr/>
                    <a:lstStyle/>
                    <a:p>
                      <a:pPr marL="67945">
                        <a:spcBef>
                          <a:spcPts val="305"/>
                        </a:spcBef>
                        <a:spcAft>
                          <a:spcPts val="0"/>
                        </a:spcAft>
                      </a:pPr>
                      <a:r>
                        <a:rPr lang="tr-TR" sz="1400" b="1" dirty="0">
                          <a:effectLst/>
                        </a:rPr>
                        <a:t>İhtiyaçlar</a:t>
                      </a:r>
                      <a:endParaRPr lang="tr-T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gridSpan="9">
                  <a:txBody>
                    <a:bodyPr/>
                    <a:lstStyle/>
                    <a:p>
                      <a:r>
                        <a:rPr lang="tr-TR" sz="1200" b="1" dirty="0" smtClean="0">
                          <a:solidFill>
                            <a:schemeClr val="bg1"/>
                          </a:solidFill>
                        </a:rPr>
                        <a:t>• Programların ve birimlerin akreditasyon sürecine yönelik çalışmalar yapılmalıdır. </a:t>
                      </a:r>
                    </a:p>
                    <a:p>
                      <a:r>
                        <a:rPr lang="tr-TR" sz="1200" b="1" dirty="0" smtClean="0">
                          <a:solidFill>
                            <a:schemeClr val="bg1"/>
                          </a:solidFill>
                        </a:rPr>
                        <a:t>• Kalite kültürüne yönelik yapılan eğitim faaliyetleri arttırılmalıdır. </a:t>
                      </a:r>
                      <a:endParaRPr lang="tr-TR" sz="12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sz="1200" dirty="0">
                        <a:solidFill>
                          <a:schemeClr val="bg1"/>
                        </a:solidFill>
                      </a:endParaRPr>
                    </a:p>
                  </a:txBody>
                  <a:tcPr anchor="ctr"/>
                </a:tc>
                <a:tc hMerge="1">
                  <a:txBody>
                    <a:bodyPr/>
                    <a:lstStyle/>
                    <a:p>
                      <a:endParaRPr lang="tr-TR" sz="1200" dirty="0">
                        <a:solidFill>
                          <a:schemeClr val="bg1"/>
                        </a:solidFill>
                      </a:endParaRPr>
                    </a:p>
                  </a:txBody>
                  <a:tcPr anchor="ctr"/>
                </a:tc>
                <a:extLst>
                  <a:ext uri="{0D108BD9-81ED-4DB2-BD59-A6C34878D82A}">
                    <a16:rowId xmlns:a16="http://schemas.microsoft.com/office/drawing/2014/main" val="2958002202"/>
                  </a:ext>
                </a:extLst>
              </a:tr>
            </a:tbl>
          </a:graphicData>
        </a:graphic>
      </p:graphicFrame>
    </p:spTree>
    <p:extLst>
      <p:ext uri="{BB962C8B-B14F-4D97-AF65-F5344CB8AC3E}">
        <p14:creationId xmlns:p14="http://schemas.microsoft.com/office/powerpoint/2010/main" val="2098119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4212" y="685800"/>
            <a:ext cx="8534400" cy="1923585"/>
          </a:xfrm>
        </p:spPr>
        <p:txBody>
          <a:bodyPr/>
          <a:lstStyle/>
          <a:p>
            <a:r>
              <a:rPr lang="tr-TR" b="1" dirty="0">
                <a:solidFill>
                  <a:schemeClr val="bg1"/>
                </a:solidFill>
              </a:rPr>
              <a:t>Performans Göstergesi </a:t>
            </a:r>
            <a:r>
              <a:rPr lang="tr-TR" b="1" dirty="0" smtClean="0">
                <a:solidFill>
                  <a:schemeClr val="bg1"/>
                </a:solidFill>
              </a:rPr>
              <a:t>Örneği</a:t>
            </a:r>
            <a:endParaRPr lang="tr-TR" b="1" baseline="30000" dirty="0">
              <a:solidFill>
                <a:schemeClr val="bg1"/>
              </a:solidFill>
            </a:endParaRPr>
          </a:p>
        </p:txBody>
      </p:sp>
      <p:graphicFrame>
        <p:nvGraphicFramePr>
          <p:cNvPr id="5" name="Tablo 4"/>
          <p:cNvGraphicFramePr>
            <a:graphicFrameLocks noGrp="1"/>
          </p:cNvGraphicFramePr>
          <p:nvPr>
            <p:extLst>
              <p:ext uri="{D42A27DB-BD31-4B8C-83A1-F6EECF244321}">
                <p14:modId xmlns:p14="http://schemas.microsoft.com/office/powerpoint/2010/main" val="987243303"/>
              </p:ext>
            </p:extLst>
          </p:nvPr>
        </p:nvGraphicFramePr>
        <p:xfrm>
          <a:off x="684211" y="2035508"/>
          <a:ext cx="10110168" cy="3383984"/>
        </p:xfrm>
        <a:graphic>
          <a:graphicData uri="http://schemas.openxmlformats.org/drawingml/2006/table">
            <a:tbl>
              <a:tblPr bandRow="1">
                <a:tableStyleId>{5C22544A-7EE6-4342-B048-85BDC9FD1C3A}</a:tableStyleId>
              </a:tblPr>
              <a:tblGrid>
                <a:gridCol w="3169878">
                  <a:extLst>
                    <a:ext uri="{9D8B030D-6E8A-4147-A177-3AD203B41FA5}">
                      <a16:colId xmlns:a16="http://schemas.microsoft.com/office/drawing/2014/main" val="2386777400"/>
                    </a:ext>
                  </a:extLst>
                </a:gridCol>
                <a:gridCol w="2194730">
                  <a:extLst>
                    <a:ext uri="{9D8B030D-6E8A-4147-A177-3AD203B41FA5}">
                      <a16:colId xmlns:a16="http://schemas.microsoft.com/office/drawing/2014/main" val="970243779"/>
                    </a:ext>
                  </a:extLst>
                </a:gridCol>
                <a:gridCol w="998752">
                  <a:extLst>
                    <a:ext uri="{9D8B030D-6E8A-4147-A177-3AD203B41FA5}">
                      <a16:colId xmlns:a16="http://schemas.microsoft.com/office/drawing/2014/main" val="4215837407"/>
                    </a:ext>
                  </a:extLst>
                </a:gridCol>
                <a:gridCol w="877389">
                  <a:extLst>
                    <a:ext uri="{9D8B030D-6E8A-4147-A177-3AD203B41FA5}">
                      <a16:colId xmlns:a16="http://schemas.microsoft.com/office/drawing/2014/main" val="1643978234"/>
                    </a:ext>
                  </a:extLst>
                </a:gridCol>
                <a:gridCol w="920371">
                  <a:extLst>
                    <a:ext uri="{9D8B030D-6E8A-4147-A177-3AD203B41FA5}">
                      <a16:colId xmlns:a16="http://schemas.microsoft.com/office/drawing/2014/main" val="2651804438"/>
                    </a:ext>
                  </a:extLst>
                </a:gridCol>
                <a:gridCol w="920371">
                  <a:extLst>
                    <a:ext uri="{9D8B030D-6E8A-4147-A177-3AD203B41FA5}">
                      <a16:colId xmlns:a16="http://schemas.microsoft.com/office/drawing/2014/main" val="3975477942"/>
                    </a:ext>
                  </a:extLst>
                </a:gridCol>
                <a:gridCol w="1028677">
                  <a:extLst>
                    <a:ext uri="{9D8B030D-6E8A-4147-A177-3AD203B41FA5}">
                      <a16:colId xmlns:a16="http://schemas.microsoft.com/office/drawing/2014/main" val="2843397369"/>
                    </a:ext>
                  </a:extLst>
                </a:gridCol>
              </a:tblGrid>
              <a:tr h="845996">
                <a:tc>
                  <a:txBody>
                    <a:bodyPr/>
                    <a:lstStyle/>
                    <a:p>
                      <a:pPr marL="67945">
                        <a:spcBef>
                          <a:spcPts val="1040"/>
                        </a:spcBef>
                        <a:spcAft>
                          <a:spcPts val="0"/>
                        </a:spcAft>
                      </a:pPr>
                      <a:r>
                        <a:rPr lang="tr-TR"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Performans</a:t>
                      </a:r>
                      <a:r>
                        <a:rPr lang="tr-TR" sz="2000" b="1" spc="-15"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tr-TR"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Göstergesi</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2">
                        <a:lumMod val="75000"/>
                      </a:schemeClr>
                    </a:solidFill>
                  </a:tcPr>
                </a:tc>
                <a:tc>
                  <a:txBody>
                    <a:bodyPr/>
                    <a:lstStyle/>
                    <a:p>
                      <a:pPr marL="40640" marR="54610" indent="130810" algn="ctr">
                        <a:spcBef>
                          <a:spcPts val="305"/>
                        </a:spcBef>
                        <a:spcAft>
                          <a:spcPts val="0"/>
                        </a:spcAft>
                      </a:pPr>
                      <a:r>
                        <a:rPr lang="tr-TR"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Başlangıç</a:t>
                      </a:r>
                      <a:r>
                        <a:rPr lang="tr-TR" sz="2000" b="1" spc="5"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tr-TR"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Değeri</a:t>
                      </a:r>
                      <a:r>
                        <a:rPr lang="tr-TR" sz="2000" b="1" spc="-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tr-TR"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tr-TR" sz="20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2023)</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2">
                        <a:lumMod val="75000"/>
                      </a:schemeClr>
                    </a:solidFill>
                  </a:tcPr>
                </a:tc>
                <a:tc>
                  <a:txBody>
                    <a:bodyPr/>
                    <a:lstStyle/>
                    <a:p>
                      <a:pPr marR="73025" algn="ctr">
                        <a:spcBef>
                          <a:spcPts val="1040"/>
                        </a:spcBef>
                        <a:spcAft>
                          <a:spcPts val="0"/>
                        </a:spcAft>
                      </a:pPr>
                      <a:r>
                        <a:rPr lang="tr-TR" sz="20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2024</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2">
                        <a:lumMod val="75000"/>
                      </a:schemeClr>
                    </a:solidFill>
                  </a:tcPr>
                </a:tc>
                <a:tc>
                  <a:txBody>
                    <a:bodyPr/>
                    <a:lstStyle/>
                    <a:p>
                      <a:pPr marL="81280" algn="ctr">
                        <a:spcBef>
                          <a:spcPts val="1040"/>
                        </a:spcBef>
                        <a:spcAft>
                          <a:spcPts val="0"/>
                        </a:spcAft>
                      </a:pPr>
                      <a:r>
                        <a:rPr lang="tr-TR" sz="20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2025</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2">
                        <a:lumMod val="75000"/>
                      </a:schemeClr>
                    </a:solidFill>
                  </a:tcPr>
                </a:tc>
                <a:tc>
                  <a:txBody>
                    <a:bodyPr/>
                    <a:lstStyle/>
                    <a:p>
                      <a:pPr marL="71120" marR="57785" algn="ctr">
                        <a:spcBef>
                          <a:spcPts val="1040"/>
                        </a:spcBef>
                        <a:spcAft>
                          <a:spcPts val="0"/>
                        </a:spcAft>
                      </a:pPr>
                      <a:r>
                        <a:rPr lang="tr-TR" sz="20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2026</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2">
                        <a:lumMod val="75000"/>
                      </a:schemeClr>
                    </a:solidFill>
                  </a:tcPr>
                </a:tc>
                <a:tc>
                  <a:txBody>
                    <a:bodyPr/>
                    <a:lstStyle/>
                    <a:p>
                      <a:pPr marR="78105" algn="ctr">
                        <a:spcBef>
                          <a:spcPts val="1040"/>
                        </a:spcBef>
                        <a:spcAft>
                          <a:spcPts val="0"/>
                        </a:spcAft>
                      </a:pPr>
                      <a:r>
                        <a:rPr lang="tr-TR" sz="20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2027</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2">
                        <a:lumMod val="75000"/>
                      </a:schemeClr>
                    </a:solidFill>
                  </a:tcPr>
                </a:tc>
                <a:tc>
                  <a:txBody>
                    <a:bodyPr/>
                    <a:lstStyle/>
                    <a:p>
                      <a:pPr marL="71120" marR="57150" algn="ctr">
                        <a:spcBef>
                          <a:spcPts val="1040"/>
                        </a:spcBef>
                        <a:spcAft>
                          <a:spcPts val="0"/>
                        </a:spcAft>
                      </a:pPr>
                      <a:r>
                        <a:rPr lang="tr-TR" sz="20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2028</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2">
                        <a:lumMod val="75000"/>
                      </a:schemeClr>
                    </a:solidFill>
                  </a:tcPr>
                </a:tc>
                <a:extLst>
                  <a:ext uri="{0D108BD9-81ED-4DB2-BD59-A6C34878D82A}">
                    <a16:rowId xmlns:a16="http://schemas.microsoft.com/office/drawing/2014/main" val="4225483328"/>
                  </a:ext>
                </a:extLst>
              </a:tr>
              <a:tr h="845996">
                <a:tc>
                  <a:txBody>
                    <a:bodyPr/>
                    <a:lstStyle/>
                    <a:p>
                      <a:pPr marL="67945">
                        <a:spcBef>
                          <a:spcPts val="295"/>
                        </a:spcBef>
                        <a:spcAft>
                          <a:spcPts val="0"/>
                        </a:spcAft>
                      </a:pPr>
                      <a:r>
                        <a:rPr lang="tr-T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Öğrenci</a:t>
                      </a:r>
                      <a:r>
                        <a:rPr lang="tr-TR" sz="1600" b="1" spc="-15"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tr-T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memnuniyet</a:t>
                      </a:r>
                      <a:r>
                        <a:rPr lang="tr-TR" sz="1600" b="1" spc="-1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tr-T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düzeyi</a:t>
                      </a:r>
                      <a:r>
                        <a:rPr lang="tr-TR" sz="1600" b="1" spc="-1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tr-T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(yüzde)</a:t>
                      </a:r>
                      <a:endParaRPr lang="tr-T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2">
                        <a:lumMod val="75000"/>
                      </a:schemeClr>
                    </a:solidFill>
                  </a:tcPr>
                </a:tc>
                <a:tc>
                  <a:txBody>
                    <a:bodyPr/>
                    <a:lstStyle/>
                    <a:p>
                      <a:pPr marL="351790" marR="342900" algn="ctr">
                        <a:spcBef>
                          <a:spcPts val="295"/>
                        </a:spcBef>
                        <a:spcAft>
                          <a:spcPts val="0"/>
                        </a:spcAft>
                      </a:pPr>
                      <a:r>
                        <a:rPr lang="tr-T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70</a:t>
                      </a:r>
                      <a:endParaRPr lang="tr-T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60020" algn="ctr">
                        <a:spcBef>
                          <a:spcPts val="295"/>
                        </a:spcBef>
                        <a:spcAft>
                          <a:spcPts val="0"/>
                        </a:spcAft>
                      </a:pPr>
                      <a:r>
                        <a:rPr lang="tr-TR" sz="1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75</a:t>
                      </a:r>
                      <a:endParaRPr lang="tr-T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60020" algn="ctr">
                        <a:spcBef>
                          <a:spcPts val="295"/>
                        </a:spcBef>
                        <a:spcAft>
                          <a:spcPts val="0"/>
                        </a:spcAft>
                      </a:pPr>
                      <a:r>
                        <a:rPr lang="tr-T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77</a:t>
                      </a:r>
                      <a:endParaRPr lang="tr-T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7945" marR="57785" algn="ctr">
                        <a:spcBef>
                          <a:spcPts val="295"/>
                        </a:spcBef>
                        <a:spcAft>
                          <a:spcPts val="0"/>
                        </a:spcAft>
                      </a:pPr>
                      <a:r>
                        <a:rPr lang="tr-TR"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80</a:t>
                      </a:r>
                      <a:endParaRPr lang="tr-TR"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60020" algn="ctr">
                        <a:spcBef>
                          <a:spcPts val="295"/>
                        </a:spcBef>
                        <a:spcAft>
                          <a:spcPts val="0"/>
                        </a:spcAft>
                      </a:pPr>
                      <a:r>
                        <a:rPr lang="tr-TR"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82</a:t>
                      </a:r>
                      <a:endParaRPr lang="tr-TR"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1120" marR="56515" algn="ctr">
                        <a:spcBef>
                          <a:spcPts val="295"/>
                        </a:spcBef>
                        <a:spcAft>
                          <a:spcPts val="0"/>
                        </a:spcAft>
                      </a:pPr>
                      <a:r>
                        <a:rPr lang="tr-T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85</a:t>
                      </a:r>
                      <a:endParaRPr lang="tr-T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99537424"/>
                  </a:ext>
                </a:extLst>
              </a:tr>
              <a:tr h="845996">
                <a:tc>
                  <a:txBody>
                    <a:bodyPr/>
                    <a:lstStyle/>
                    <a:p>
                      <a:pPr marL="67945">
                        <a:spcBef>
                          <a:spcPts val="295"/>
                        </a:spcBef>
                        <a:spcAft>
                          <a:spcPts val="0"/>
                        </a:spcAft>
                      </a:pPr>
                      <a:r>
                        <a:rPr lang="tr-T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Yayımlanan doktora</a:t>
                      </a:r>
                      <a:r>
                        <a:rPr lang="tr-TR" sz="1600" b="1" spc="-1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tr-T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tezi</a:t>
                      </a:r>
                      <a:r>
                        <a:rPr lang="tr-TR" sz="1600" b="1" spc="-1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tr-TR" sz="16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sayısı</a:t>
                      </a:r>
                      <a:endParaRPr lang="tr-T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2">
                        <a:lumMod val="75000"/>
                      </a:schemeClr>
                    </a:solidFill>
                  </a:tcPr>
                </a:tc>
                <a:tc>
                  <a:txBody>
                    <a:bodyPr/>
                    <a:lstStyle/>
                    <a:p>
                      <a:pPr marL="353695" marR="342900" algn="ctr">
                        <a:spcBef>
                          <a:spcPts val="295"/>
                        </a:spcBef>
                        <a:spcAft>
                          <a:spcPts val="0"/>
                        </a:spcAft>
                      </a:pPr>
                      <a:r>
                        <a:rPr lang="tr-T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480</a:t>
                      </a:r>
                      <a:endParaRPr lang="tr-T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108585" algn="ctr">
                        <a:spcBef>
                          <a:spcPts val="295"/>
                        </a:spcBef>
                        <a:spcAft>
                          <a:spcPts val="0"/>
                        </a:spcAft>
                      </a:pPr>
                      <a:r>
                        <a:rPr lang="tr-T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500</a:t>
                      </a:r>
                      <a:endParaRPr lang="tr-T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20650" algn="ctr">
                        <a:spcBef>
                          <a:spcPts val="295"/>
                        </a:spcBef>
                        <a:spcAft>
                          <a:spcPts val="0"/>
                        </a:spcAft>
                      </a:pPr>
                      <a:r>
                        <a:rPr lang="tr-T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520</a:t>
                      </a:r>
                      <a:endParaRPr lang="tr-T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6675" marR="57785" algn="ctr">
                        <a:spcBef>
                          <a:spcPts val="295"/>
                        </a:spcBef>
                        <a:spcAft>
                          <a:spcPts val="0"/>
                        </a:spcAft>
                      </a:pPr>
                      <a:r>
                        <a:rPr lang="tr-T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540</a:t>
                      </a:r>
                      <a:endParaRPr lang="tr-T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107950" algn="ctr">
                        <a:spcBef>
                          <a:spcPts val="295"/>
                        </a:spcBef>
                        <a:spcAft>
                          <a:spcPts val="0"/>
                        </a:spcAft>
                      </a:pPr>
                      <a:r>
                        <a:rPr lang="tr-T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560</a:t>
                      </a:r>
                      <a:endParaRPr lang="tr-T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0485" marR="57150" algn="ctr">
                        <a:spcBef>
                          <a:spcPts val="295"/>
                        </a:spcBef>
                        <a:spcAft>
                          <a:spcPts val="0"/>
                        </a:spcAft>
                      </a:pPr>
                      <a:r>
                        <a:rPr lang="tr-TR"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580</a:t>
                      </a:r>
                      <a:endParaRPr lang="tr-TR"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06874874"/>
                  </a:ext>
                </a:extLst>
              </a:tr>
              <a:tr h="845996">
                <a:tc>
                  <a:txBody>
                    <a:bodyPr/>
                    <a:lstStyle/>
                    <a:p>
                      <a:pPr marL="67945" marR="554355">
                        <a:lnSpc>
                          <a:spcPct val="100000"/>
                        </a:lnSpc>
                        <a:spcBef>
                          <a:spcPts val="295"/>
                        </a:spcBef>
                        <a:spcAft>
                          <a:spcPts val="0"/>
                        </a:spcAft>
                      </a:pPr>
                      <a:r>
                        <a:rPr lang="tr-T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Özel</a:t>
                      </a:r>
                      <a:r>
                        <a:rPr lang="tr-TR" sz="1600" b="1" spc="-2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tr-T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sektörle</a:t>
                      </a:r>
                      <a:r>
                        <a:rPr lang="tr-TR" sz="1600" b="1" spc="-25"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tr-T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yapılan</a:t>
                      </a:r>
                      <a:r>
                        <a:rPr lang="tr-TR" sz="1600" b="1" spc="-25"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tr-T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işbirliği</a:t>
                      </a:r>
                      <a:r>
                        <a:rPr lang="tr-TR" sz="1600" b="1" spc="-255"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tr-TR" sz="16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sayısı</a:t>
                      </a:r>
                      <a:endParaRPr lang="tr-T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2">
                        <a:lumMod val="75000"/>
                      </a:schemeClr>
                    </a:solidFill>
                  </a:tcPr>
                </a:tc>
                <a:tc>
                  <a:txBody>
                    <a:bodyPr/>
                    <a:lstStyle/>
                    <a:p>
                      <a:pPr marL="6985" algn="ctr">
                        <a:spcBef>
                          <a:spcPts val="1025"/>
                        </a:spcBef>
                        <a:spcAft>
                          <a:spcPts val="0"/>
                        </a:spcAft>
                      </a:pPr>
                      <a:r>
                        <a:rPr lang="tr-T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a:t>
                      </a:r>
                      <a:endParaRPr lang="tr-T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9525" algn="ctr">
                        <a:spcBef>
                          <a:spcPts val="1025"/>
                        </a:spcBef>
                        <a:spcAft>
                          <a:spcPts val="0"/>
                        </a:spcAft>
                      </a:pPr>
                      <a:r>
                        <a:rPr lang="tr-TR"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a:t>
                      </a:r>
                      <a:endParaRPr lang="tr-TR"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8890" algn="ctr">
                        <a:spcBef>
                          <a:spcPts val="1025"/>
                        </a:spcBef>
                        <a:spcAft>
                          <a:spcPts val="0"/>
                        </a:spcAft>
                      </a:pPr>
                      <a:r>
                        <a:rPr lang="tr-TR"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a:t>
                      </a:r>
                      <a:endParaRPr lang="tr-TR"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8255" algn="ctr">
                        <a:spcBef>
                          <a:spcPts val="1025"/>
                        </a:spcBef>
                        <a:spcAft>
                          <a:spcPts val="0"/>
                        </a:spcAft>
                      </a:pPr>
                      <a:r>
                        <a:rPr lang="tr-T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a:t>
                      </a:r>
                      <a:endParaRPr lang="tr-T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0795" algn="ctr">
                        <a:spcBef>
                          <a:spcPts val="1025"/>
                        </a:spcBef>
                        <a:spcAft>
                          <a:spcPts val="0"/>
                        </a:spcAft>
                      </a:pPr>
                      <a:r>
                        <a:rPr lang="tr-T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a:t>
                      </a:r>
                      <a:endParaRPr lang="tr-T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2700" algn="ctr">
                        <a:spcBef>
                          <a:spcPts val="1025"/>
                        </a:spcBef>
                        <a:spcAft>
                          <a:spcPts val="0"/>
                        </a:spcAft>
                      </a:pPr>
                      <a:r>
                        <a:rPr lang="tr-T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a:t>
                      </a:r>
                      <a:endParaRPr lang="tr-T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71024245"/>
                  </a:ext>
                </a:extLst>
              </a:tr>
            </a:tbl>
          </a:graphicData>
        </a:graphic>
      </p:graphicFrame>
    </p:spTree>
    <p:extLst>
      <p:ext uri="{BB962C8B-B14F-4D97-AF65-F5344CB8AC3E}">
        <p14:creationId xmlns:p14="http://schemas.microsoft.com/office/powerpoint/2010/main" val="32207426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val="487508959"/>
              </p:ext>
            </p:extLst>
          </p:nvPr>
        </p:nvGraphicFramePr>
        <p:xfrm>
          <a:off x="695363" y="998033"/>
          <a:ext cx="10745788" cy="50124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915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İçerik Yer Tutucusu 8"/>
          <p:cNvSpPr>
            <a:spLocks noGrp="1"/>
          </p:cNvSpPr>
          <p:nvPr>
            <p:ph idx="1"/>
          </p:nvPr>
        </p:nvSpPr>
        <p:spPr>
          <a:xfrm>
            <a:off x="739968" y="295508"/>
            <a:ext cx="8534400" cy="585438"/>
          </a:xfrm>
        </p:spPr>
        <p:txBody>
          <a:bodyPr/>
          <a:lstStyle/>
          <a:p>
            <a:pPr>
              <a:buFont typeface="Wingdings" panose="05000000000000000000" pitchFamily="2" charset="2"/>
              <a:buChar char="Ø"/>
            </a:pPr>
            <a:r>
              <a:rPr lang="tr-TR" dirty="0" smtClean="0">
                <a:solidFill>
                  <a:schemeClr val="bg1"/>
                </a:solidFill>
              </a:rPr>
              <a:t>STRATEJİ GELİŞTİRME SÜRECİ</a:t>
            </a:r>
          </a:p>
        </p:txBody>
      </p:sp>
      <p:pic>
        <p:nvPicPr>
          <p:cNvPr id="10" name="image12.png" descr="Üni Şekil10"/>
          <p:cNvPicPr/>
          <p:nvPr/>
        </p:nvPicPr>
        <p:blipFill>
          <a:blip r:embed="rId2" cstate="print"/>
          <a:stretch>
            <a:fillRect/>
          </a:stretch>
        </p:blipFill>
        <p:spPr>
          <a:xfrm>
            <a:off x="877021" y="880946"/>
            <a:ext cx="10229594" cy="5586761"/>
          </a:xfrm>
          <a:prstGeom prst="rect">
            <a:avLst/>
          </a:prstGeom>
        </p:spPr>
      </p:pic>
    </p:spTree>
    <p:extLst>
      <p:ext uri="{BB962C8B-B14F-4D97-AF65-F5344CB8AC3E}">
        <p14:creationId xmlns:p14="http://schemas.microsoft.com/office/powerpoint/2010/main" val="4189915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2949850800"/>
              </p:ext>
            </p:extLst>
          </p:nvPr>
        </p:nvGraphicFramePr>
        <p:xfrm>
          <a:off x="684212" y="350230"/>
          <a:ext cx="10455856" cy="948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İçerik Yer Tutucusu 2"/>
          <p:cNvSpPr>
            <a:spLocks noGrp="1"/>
          </p:cNvSpPr>
          <p:nvPr>
            <p:ph idx="1"/>
          </p:nvPr>
        </p:nvSpPr>
        <p:spPr>
          <a:xfrm>
            <a:off x="684212" y="1299117"/>
            <a:ext cx="10589671" cy="2837985"/>
          </a:xfrm>
        </p:spPr>
        <p:txBody>
          <a:bodyPr>
            <a:normAutofit/>
          </a:bodyPr>
          <a:lstStyle/>
          <a:p>
            <a:pPr algn="just"/>
            <a:r>
              <a:rPr lang="tr-TR" sz="2400" dirty="0">
                <a:solidFill>
                  <a:schemeClr val="bg1"/>
                </a:solidFill>
              </a:rPr>
              <a:t>Amaçlar, üniversitenin hizmetlerine ilişkin politikaların uygulanmasıyla elde edilecek sonuçların kavramsal ifadesidir. Söz konusu sonuçlar, genellikle durum analizinde ortaya çıkan sorunların çözümü ya da paydaşların ve üniversitenin ihtiyaçlarının karşılanmasıyla ilgilidir</a:t>
            </a:r>
            <a:r>
              <a:rPr lang="tr-TR" sz="2400" dirty="0" smtClean="0">
                <a:solidFill>
                  <a:schemeClr val="bg1"/>
                </a:solidFill>
              </a:rPr>
              <a:t>.</a:t>
            </a:r>
          </a:p>
          <a:p>
            <a:endParaRPr lang="tr-TR" sz="2400" dirty="0"/>
          </a:p>
        </p:txBody>
      </p:sp>
    </p:spTree>
    <p:extLst>
      <p:ext uri="{BB962C8B-B14F-4D97-AF65-F5344CB8AC3E}">
        <p14:creationId xmlns:p14="http://schemas.microsoft.com/office/powerpoint/2010/main" val="1320418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1358</TotalTime>
  <Words>1712</Words>
  <Application>Microsoft Office PowerPoint</Application>
  <PresentationFormat>Geniş ekran</PresentationFormat>
  <Paragraphs>304</Paragraphs>
  <Slides>21</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21</vt:i4>
      </vt:variant>
    </vt:vector>
  </HeadingPairs>
  <TitlesOfParts>
    <vt:vector size="29" baseType="lpstr">
      <vt:lpstr>Arial</vt:lpstr>
      <vt:lpstr>Calibri</vt:lpstr>
      <vt:lpstr>Cambria</vt:lpstr>
      <vt:lpstr>Century Gothic</vt:lpstr>
      <vt:lpstr>Times New Roman</vt:lpstr>
      <vt:lpstr>Wingdings</vt:lpstr>
      <vt:lpstr>Wingdings 3</vt:lpstr>
      <vt:lpstr>Dilim</vt:lpstr>
      <vt:lpstr>STRATEJİ GELİŞTİRME AMAÇ, HEDEF VE PERFORMANS GÖSTERGESİ İLE STRATEJİLERİN BELİRLENMESİ</vt:lpstr>
      <vt:lpstr>Stratejik Yönetim Süreci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STRATEJİ GELİŞTİRME AMAÇ, HEDEF VE PERFORMANS GÖSTERGESİ İLE STRATEJİLERİN BELİRLENMESİ</dc:title>
  <dc:creator>User</dc:creator>
  <cp:lastModifiedBy>Cgdm</cp:lastModifiedBy>
  <cp:revision>86</cp:revision>
  <dcterms:created xsi:type="dcterms:W3CDTF">2022-11-16T06:57:50Z</dcterms:created>
  <dcterms:modified xsi:type="dcterms:W3CDTF">2022-12-09T12:58:35Z</dcterms:modified>
</cp:coreProperties>
</file>