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sldIdLst>
    <p:sldId id="260" r:id="rId2"/>
    <p:sldId id="333" r:id="rId3"/>
    <p:sldId id="335" r:id="rId4"/>
    <p:sldId id="285" r:id="rId5"/>
    <p:sldId id="286" r:id="rId6"/>
    <p:sldId id="287" r:id="rId7"/>
    <p:sldId id="282" r:id="rId8"/>
    <p:sldId id="283" r:id="rId9"/>
    <p:sldId id="288" r:id="rId10"/>
    <p:sldId id="289" r:id="rId11"/>
    <p:sldId id="290" r:id="rId12"/>
    <p:sldId id="291" r:id="rId13"/>
    <p:sldId id="292" r:id="rId14"/>
    <p:sldId id="334"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6" r:id="rId48"/>
    <p:sldId id="281" r:id="rId49"/>
  </p:sldIdLst>
  <p:sldSz cx="12192000" cy="6858000"/>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6267D50-1935-4AF4-8A5D-B583B0DA81F3}">
          <p14:sldIdLst/>
        </p14:section>
        <p14:section name="Başlıksız Bölüm" id="{0AFCFC93-EB3C-43C4-AD2A-2F132E20EDA0}">
          <p14:sldIdLst/>
        </p14:section>
        <p14:section name="Başlıksız Bölüm" id="{9C8B7409-3D45-4383-B8DA-98C9D3C13713}">
          <p14:sldIdLst>
            <p14:sldId id="260"/>
            <p14:sldId id="333"/>
            <p14:sldId id="335"/>
            <p14:sldId id="285"/>
            <p14:sldId id="286"/>
            <p14:sldId id="287"/>
            <p14:sldId id="282"/>
            <p14:sldId id="283"/>
            <p14:sldId id="288"/>
            <p14:sldId id="289"/>
            <p14:sldId id="290"/>
            <p14:sldId id="291"/>
            <p14:sldId id="292"/>
            <p14:sldId id="334"/>
            <p14:sldId id="293"/>
            <p14:sldId id="294"/>
            <p14:sldId id="295"/>
            <p14:sldId id="296"/>
            <p14:sldId id="297"/>
            <p14:sldId id="298"/>
            <p14:sldId id="299"/>
            <p14:sldId id="300"/>
            <p14:sldId id="301"/>
            <p14:sldId id="302"/>
            <p14:sldId id="303"/>
            <p14:sldId id="304"/>
            <p14:sldId id="305"/>
            <p14:sldId id="306"/>
            <p14:sldId id="307"/>
            <p14:sldId id="316"/>
            <p14:sldId id="317"/>
            <p14:sldId id="318"/>
            <p14:sldId id="319"/>
            <p14:sldId id="320"/>
            <p14:sldId id="321"/>
            <p14:sldId id="322"/>
            <p14:sldId id="323"/>
            <p14:sldId id="324"/>
            <p14:sldId id="325"/>
            <p14:sldId id="326"/>
            <p14:sldId id="327"/>
            <p14:sldId id="328"/>
            <p14:sldId id="329"/>
            <p14:sldId id="330"/>
            <p14:sldId id="331"/>
            <p14:sldId id="332"/>
            <p14:sldId id="336"/>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4660"/>
  </p:normalViewPr>
  <p:slideViewPr>
    <p:cSldViewPr snapToGrid="0">
      <p:cViewPr varScale="1">
        <p:scale>
          <a:sx n="115" d="100"/>
          <a:sy n="115" d="100"/>
        </p:scale>
        <p:origin x="2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2A92A12-984A-4DEC-8C45-1477AA690741}" type="datetimeFigureOut">
              <a:rPr lang="tr-TR" smtClean="0"/>
              <a:t>22.12.2023</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1561EC7-0C6A-4655-B69B-D20AD09C261B}" type="slidenum">
              <a:rPr lang="tr-TR" smtClean="0"/>
              <a:t>‹#›</a:t>
            </a:fld>
            <a:endParaRPr lang="tr-TR"/>
          </a:p>
        </p:txBody>
      </p:sp>
    </p:spTree>
    <p:extLst>
      <p:ext uri="{BB962C8B-B14F-4D97-AF65-F5344CB8AC3E}">
        <p14:creationId xmlns:p14="http://schemas.microsoft.com/office/powerpoint/2010/main" val="168047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FA6D6-1043-6C4C-A419-52403A2C56A5}"/>
              </a:ext>
            </a:extLst>
          </p:cNvPr>
          <p:cNvSpPr/>
          <p:nvPr userDrawn="1"/>
        </p:nvSpPr>
        <p:spPr>
          <a:xfrm>
            <a:off x="0" y="0"/>
            <a:ext cx="12192000" cy="6858000"/>
          </a:xfrm>
          <a:prstGeom prst="rect">
            <a:avLst/>
          </a:prstGeom>
          <a:solidFill>
            <a:srgbClr val="0047AB">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Y"/>
          </a:p>
        </p:txBody>
      </p:sp>
      <p:pic>
        <p:nvPicPr>
          <p:cNvPr id="5" name="Picture 4">
            <a:extLst>
              <a:ext uri="{FF2B5EF4-FFF2-40B4-BE49-F238E27FC236}">
                <a16:creationId xmlns:a16="http://schemas.microsoft.com/office/drawing/2014/main" id="{6B581836-0B2D-6A43-B5F9-B5FEDDC812DF}"/>
              </a:ext>
            </a:extLst>
          </p:cNvPr>
          <p:cNvPicPr>
            <a:picLocks noChangeAspect="1"/>
          </p:cNvPicPr>
          <p:nvPr userDrawn="1"/>
        </p:nvPicPr>
        <p:blipFill>
          <a:blip r:embed="rId2"/>
          <a:srcRect/>
          <a:stretch/>
        </p:blipFill>
        <p:spPr>
          <a:xfrm>
            <a:off x="3936000" y="2129809"/>
            <a:ext cx="4320000" cy="2005714"/>
          </a:xfrm>
          <a:prstGeom prst="rect">
            <a:avLst/>
          </a:prstGeom>
        </p:spPr>
      </p:pic>
      <p:cxnSp>
        <p:nvCxnSpPr>
          <p:cNvPr id="3" name="Düz Bağlayıcı 2">
            <a:extLst>
              <a:ext uri="{FF2B5EF4-FFF2-40B4-BE49-F238E27FC236}">
                <a16:creationId xmlns:a16="http://schemas.microsoft.com/office/drawing/2014/main" id="{8C77971C-9DD0-7673-332B-E6F047E8158D}"/>
              </a:ext>
            </a:extLst>
          </p:cNvPr>
          <p:cNvCxnSpPr>
            <a:cxnSpLocks/>
          </p:cNvCxnSpPr>
          <p:nvPr userDrawn="1"/>
        </p:nvCxnSpPr>
        <p:spPr>
          <a:xfrm>
            <a:off x="5736000" y="5122841"/>
            <a:ext cx="720000" cy="0"/>
          </a:xfrm>
          <a:prstGeom prst="line">
            <a:avLst/>
          </a:prstGeom>
          <a:ln w="444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716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6112D45F-85A6-CD11-5582-9FD3A4BDA5A5}"/>
              </a:ext>
            </a:extLst>
          </p:cNvPr>
          <p:cNvSpPr/>
          <p:nvPr userDrawn="1"/>
        </p:nvSpPr>
        <p:spPr>
          <a:xfrm>
            <a:off x="0" y="0"/>
            <a:ext cx="12192000" cy="6858000"/>
          </a:xfrm>
          <a:prstGeom prst="rect">
            <a:avLst/>
          </a:prstGeom>
          <a:solidFill>
            <a:srgbClr val="0047A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Y"/>
          </a:p>
        </p:txBody>
      </p:sp>
      <p:pic>
        <p:nvPicPr>
          <p:cNvPr id="12" name="Resim 11">
            <a:extLst>
              <a:ext uri="{FF2B5EF4-FFF2-40B4-BE49-F238E27FC236}">
                <a16:creationId xmlns:a16="http://schemas.microsoft.com/office/drawing/2014/main" id="{E5A43913-1D4F-F732-F735-64CE889C0332}"/>
              </a:ext>
            </a:extLst>
          </p:cNvPr>
          <p:cNvPicPr>
            <a:picLocks noChangeAspect="1"/>
          </p:cNvPicPr>
          <p:nvPr userDrawn="1"/>
        </p:nvPicPr>
        <p:blipFill>
          <a:blip r:embed="rId2"/>
          <a:stretch>
            <a:fillRect/>
          </a:stretch>
        </p:blipFill>
        <p:spPr>
          <a:xfrm>
            <a:off x="10361168" y="0"/>
            <a:ext cx="1830832" cy="6461760"/>
          </a:xfrm>
          <a:prstGeom prst="rect">
            <a:avLst/>
          </a:prstGeom>
        </p:spPr>
      </p:pic>
    </p:spTree>
    <p:extLst>
      <p:ext uri="{BB962C8B-B14F-4D97-AF65-F5344CB8AC3E}">
        <p14:creationId xmlns:p14="http://schemas.microsoft.com/office/powerpoint/2010/main" val="1307659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62771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42AE99A4-436D-1ECD-9833-5DC90F411539}"/>
              </a:ext>
            </a:extLst>
          </p:cNvPr>
          <p:cNvSpPr txBox="1">
            <a:spLocks/>
          </p:cNvSpPr>
          <p:nvPr/>
        </p:nvSpPr>
        <p:spPr>
          <a:xfrm>
            <a:off x="765047" y="4221362"/>
            <a:ext cx="7330441" cy="4237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dirty="0" smtClean="0">
                <a:solidFill>
                  <a:srgbClr val="FFFFFF"/>
                </a:solidFill>
              </a:rPr>
              <a:t>Kadir</a:t>
            </a:r>
            <a:r>
              <a:rPr kumimoji="0" lang="tr-TR" sz="22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r>
              <a:rPr kumimoji="0" lang="tr-TR"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ÇELİK</a:t>
            </a:r>
            <a:endParaRPr kumimoji="0" lang="en-CY" sz="2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2" name="Düz Bağlayıcı 11">
            <a:extLst>
              <a:ext uri="{FF2B5EF4-FFF2-40B4-BE49-F238E27FC236}">
                <a16:creationId xmlns:a16="http://schemas.microsoft.com/office/drawing/2014/main" id="{8102ACA2-C1D2-3A11-FE2D-8F404F46A59E}"/>
              </a:ext>
            </a:extLst>
          </p:cNvPr>
          <p:cNvCxnSpPr>
            <a:cxnSpLocks/>
          </p:cNvCxnSpPr>
          <p:nvPr/>
        </p:nvCxnSpPr>
        <p:spPr>
          <a:xfrm>
            <a:off x="882612" y="3796513"/>
            <a:ext cx="1080000" cy="0"/>
          </a:xfrm>
          <a:prstGeom prst="line">
            <a:avLst/>
          </a:prstGeom>
          <a:ln w="44450">
            <a:solidFill>
              <a:schemeClr val="bg1"/>
            </a:solidFill>
          </a:ln>
        </p:spPr>
        <p:style>
          <a:lnRef idx="1">
            <a:schemeClr val="dk1"/>
          </a:lnRef>
          <a:fillRef idx="0">
            <a:schemeClr val="dk1"/>
          </a:fillRef>
          <a:effectRef idx="0">
            <a:schemeClr val="dk1"/>
          </a:effectRef>
          <a:fontRef idx="minor">
            <a:schemeClr val="tx1"/>
          </a:fontRef>
        </p:style>
      </p:cxnSp>
      <p:sp>
        <p:nvSpPr>
          <p:cNvPr id="13" name="Subtitle 2">
            <a:extLst>
              <a:ext uri="{FF2B5EF4-FFF2-40B4-BE49-F238E27FC236}">
                <a16:creationId xmlns:a16="http://schemas.microsoft.com/office/drawing/2014/main" id="{BB8E6A99-B394-7061-759B-EDC1CD27B488}"/>
              </a:ext>
            </a:extLst>
          </p:cNvPr>
          <p:cNvSpPr txBox="1">
            <a:spLocks/>
          </p:cNvSpPr>
          <p:nvPr/>
        </p:nvSpPr>
        <p:spPr>
          <a:xfrm>
            <a:off x="765047" y="4617720"/>
            <a:ext cx="7330441" cy="2745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Bartın </a:t>
            </a:r>
            <a:r>
              <a:rPr kumimoji="0" lang="tr-TR"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Üniversitesi  Strateji Geliştirme Daire Başkanı</a:t>
            </a:r>
            <a:endParaRPr kumimoji="0" lang="en-CY"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Subtitle 2">
            <a:extLst>
              <a:ext uri="{FF2B5EF4-FFF2-40B4-BE49-F238E27FC236}">
                <a16:creationId xmlns:a16="http://schemas.microsoft.com/office/drawing/2014/main" id="{D4A7522A-D396-BE6A-A5B9-C39AD42419BE}"/>
              </a:ext>
            </a:extLst>
          </p:cNvPr>
          <p:cNvSpPr txBox="1">
            <a:spLocks/>
          </p:cNvSpPr>
          <p:nvPr/>
        </p:nvSpPr>
        <p:spPr>
          <a:xfrm>
            <a:off x="765047" y="4965192"/>
            <a:ext cx="7330441" cy="2745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1600" b="0" noProof="0" dirty="0" err="1" smtClean="0">
                <a:solidFill>
                  <a:srgbClr val="6FD0FF"/>
                </a:solidFill>
              </a:rPr>
              <a:t>kadircelik</a:t>
            </a:r>
            <a:r>
              <a:rPr kumimoji="0" lang="en-GB" sz="1600" b="0" i="0" u="none" strike="noStrike" kern="1200" cap="none" spc="0" normalizeH="0" baseline="0" noProof="0" dirty="0" smtClean="0">
                <a:ln>
                  <a:noFill/>
                </a:ln>
                <a:solidFill>
                  <a:srgbClr val="6FD0FF"/>
                </a:solidFill>
                <a:effectLst/>
                <a:uLnTx/>
                <a:uFillTx/>
                <a:latin typeface="Arial" panose="020B0604020202020204" pitchFamily="34" charset="0"/>
                <a:ea typeface="+mn-ea"/>
                <a:cs typeface="Arial" panose="020B0604020202020204" pitchFamily="34" charset="0"/>
              </a:rPr>
              <a:t>@bartin.edu.tr</a:t>
            </a:r>
            <a:endParaRPr kumimoji="0" lang="en-CY" sz="1600" b="0" i="0" u="none" strike="noStrike" kern="1200" cap="none" spc="0" normalizeH="0" baseline="0" noProof="0" dirty="0">
              <a:ln>
                <a:noFill/>
              </a:ln>
              <a:solidFill>
                <a:srgbClr val="6FD0FF"/>
              </a:solidFill>
              <a:effectLst/>
              <a:uLnTx/>
              <a:uFillTx/>
              <a:latin typeface="Arial" panose="020B0604020202020204" pitchFamily="34" charset="0"/>
              <a:ea typeface="+mn-ea"/>
              <a:cs typeface="Arial" panose="020B0604020202020204" pitchFamily="34" charset="0"/>
            </a:endParaRPr>
          </a:p>
        </p:txBody>
      </p:sp>
      <p:sp>
        <p:nvSpPr>
          <p:cNvPr id="2" name="Subtitle 2">
            <a:extLst>
              <a:ext uri="{FF2B5EF4-FFF2-40B4-BE49-F238E27FC236}">
                <a16:creationId xmlns:a16="http://schemas.microsoft.com/office/drawing/2014/main" id="{09534DD8-12F7-7CE2-0EC6-353157EFE8F9}"/>
              </a:ext>
            </a:extLst>
          </p:cNvPr>
          <p:cNvSpPr txBox="1">
            <a:spLocks/>
          </p:cNvSpPr>
          <p:nvPr/>
        </p:nvSpPr>
        <p:spPr>
          <a:xfrm>
            <a:off x="765047" y="5911179"/>
            <a:ext cx="2793276" cy="2745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www.bartin.edu.tr</a:t>
            </a:r>
            <a:endParaRPr kumimoji="0" lang="en-CY"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Subtitle 2">
            <a:extLst>
              <a:ext uri="{FF2B5EF4-FFF2-40B4-BE49-F238E27FC236}">
                <a16:creationId xmlns:a16="http://schemas.microsoft.com/office/drawing/2014/main" id="{CCDE866C-EC6B-5115-5516-CA983C711B6C}"/>
              </a:ext>
            </a:extLst>
          </p:cNvPr>
          <p:cNvSpPr txBox="1">
            <a:spLocks/>
          </p:cNvSpPr>
          <p:nvPr/>
        </p:nvSpPr>
        <p:spPr>
          <a:xfrm>
            <a:off x="5135879" y="5911179"/>
            <a:ext cx="2793276" cy="2745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Bartın, </a:t>
            </a:r>
            <a:r>
              <a:rPr kumimoji="0" lang="tr-TR"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22 Aralık 2023</a:t>
            </a:r>
            <a:endParaRPr kumimoji="0" lang="en-CY"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ŞEKKÜRLER"/>
          <p:cNvSpPr txBox="1">
            <a:spLocks/>
          </p:cNvSpPr>
          <p:nvPr/>
        </p:nvSpPr>
        <p:spPr>
          <a:xfrm>
            <a:off x="765047" y="1447801"/>
            <a:ext cx="9517797" cy="2168236"/>
          </a:xfrm>
          <a:prstGeom prst="rect">
            <a:avLst/>
          </a:prstGeom>
        </p:spPr>
        <p:txBody>
          <a:bodyPr>
            <a:normAutofit/>
          </a:bodyPr>
          <a:lstStyle>
            <a:lvl1pPr algn="l" defTabSz="914400" rtl="0" eaLnBrk="1" latinLnBrk="0" hangingPunct="1">
              <a:lnSpc>
                <a:spcPct val="90000"/>
              </a:lnSpc>
              <a:spcBef>
                <a:spcPct val="0"/>
              </a:spcBef>
              <a:buNone/>
              <a:defRPr sz="4400" kern="1200" spc="300">
                <a:solidFill>
                  <a:schemeClr val="tx1"/>
                </a:solidFill>
                <a:latin typeface="+mj-lt"/>
                <a:ea typeface="+mj-ea"/>
                <a:cs typeface="+mj-cs"/>
              </a:defRPr>
            </a:lvl1pPr>
          </a:lstStyle>
          <a:p>
            <a:pPr>
              <a:defRPr/>
            </a:pPr>
            <a:r>
              <a:rPr lang="tr-TR" sz="2400" b="1" dirty="0" smtClean="0">
                <a:solidFill>
                  <a:schemeClr val="bg1"/>
                </a:solidFill>
                <a:latin typeface="Arial" panose="020B0604020202020204" pitchFamily="34" charset="0"/>
                <a:cs typeface="Arial" panose="020B0604020202020204" pitchFamily="34" charset="0"/>
              </a:rPr>
              <a:t>Kamu Zararı ve Kamu Zararlarının Tahsiline İlişkin Usul Ve Esaslar</a:t>
            </a:r>
            <a:endParaRPr lang="tr-T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92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251519" y="872716"/>
            <a:ext cx="10089513" cy="9721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Kontrol, Denetim Veya </a:t>
            </a:r>
            <a:r>
              <a:rPr lang="tr-TR" sz="2800" b="1" dirty="0" smtClean="0">
                <a:solidFill>
                  <a:schemeClr val="bg1"/>
                </a:solidFill>
                <a:latin typeface="Calibri" panose="020F0502020204030204" pitchFamily="34" charset="0"/>
                <a:cs typeface="Calibri" panose="020F0502020204030204" pitchFamily="34" charset="0"/>
              </a:rPr>
              <a:t>İ</a:t>
            </a:r>
            <a:r>
              <a:rPr lang="sv-SE" sz="2800" b="1" dirty="0" smtClean="0">
                <a:solidFill>
                  <a:schemeClr val="bg1"/>
                </a:solidFill>
                <a:latin typeface="Calibri" panose="020F0502020204030204" pitchFamily="34" charset="0"/>
                <a:cs typeface="Calibri" panose="020F0502020204030204" pitchFamily="34" charset="0"/>
              </a:rPr>
              <a:t>nceleme Sonucunda Tespit Edilen Zararın Değerlendirilmesi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793061" cy="2677656"/>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Taşrada bulunan idarenin en üst yöneticisi ile harcama yetkilisi görevinin aynı kişide birleşmesi halinde değerlendirme, taşra biriminin bağlı olduğu merkezdeki ilgili harcama biriminin üst yöneticisi tarafından yapılır. Bununla birlikte, taşrada en üst yönetici ile harcama yetkilisi görevinin aynı kişide birleştiği ancak tespit edilen zararın harcama yetkilisinin karar veya onayı ile meydana gelmediği durumda değerlendirme, taşrada bulunan en üst yönetici tarafından yapılır.</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06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251520" y="872716"/>
            <a:ext cx="9939884" cy="9721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Kontrol, Denetim Veya </a:t>
            </a:r>
            <a:r>
              <a:rPr lang="tr-TR" sz="2800" b="1" dirty="0" smtClean="0">
                <a:solidFill>
                  <a:schemeClr val="bg1"/>
                </a:solidFill>
                <a:latin typeface="Calibri" panose="020F0502020204030204" pitchFamily="34" charset="0"/>
                <a:cs typeface="Calibri" panose="020F0502020204030204" pitchFamily="34" charset="0"/>
              </a:rPr>
              <a:t>İ</a:t>
            </a:r>
            <a:r>
              <a:rPr lang="sv-SE" sz="2800" b="1" dirty="0" smtClean="0">
                <a:solidFill>
                  <a:schemeClr val="bg1"/>
                </a:solidFill>
                <a:latin typeface="Calibri" panose="020F0502020204030204" pitchFamily="34" charset="0"/>
                <a:cs typeface="Calibri" panose="020F0502020204030204" pitchFamily="34" charset="0"/>
              </a:rPr>
              <a:t>nceleme Sonucunda Tespit Edilen Zararın Değerlendirilmesi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67876" cy="2492990"/>
          </a:xfrm>
          <a:prstGeom prst="rect">
            <a:avLst/>
          </a:prstGeom>
        </p:spPr>
        <p:txBody>
          <a:bodyPr wrap="square">
            <a:spAutoFit/>
          </a:bodyPr>
          <a:lstStyle/>
          <a:p>
            <a:pPr lvl="0" algn="just" fontAlgn="base">
              <a:spcBef>
                <a:spcPct val="20000"/>
              </a:spcBef>
              <a:spcAft>
                <a:spcPct val="0"/>
              </a:spcAft>
              <a:buClr>
                <a:srgbClr val="0BD0D9"/>
              </a:buClr>
              <a:buSzPct val="95000"/>
              <a:defRPr/>
            </a:pPr>
            <a:r>
              <a:rPr lang="tr-TR" sz="2000" dirty="0" smtClean="0">
                <a:solidFill>
                  <a:schemeClr val="bg1"/>
                </a:solidFill>
                <a:latin typeface="Times New Roman" panose="02020603050405020304" pitchFamily="18" charset="0"/>
                <a:cs typeface="Times New Roman" panose="02020603050405020304" pitchFamily="18" charset="0"/>
              </a:rPr>
              <a:t>Kamu </a:t>
            </a:r>
            <a:r>
              <a:rPr lang="tr-TR" sz="2000" dirty="0">
                <a:solidFill>
                  <a:schemeClr val="bg1"/>
                </a:solidFill>
                <a:latin typeface="Times New Roman" panose="02020603050405020304" pitchFamily="18" charset="0"/>
                <a:cs typeface="Times New Roman" panose="02020603050405020304" pitchFamily="18" charset="0"/>
              </a:rPr>
              <a:t>zararına ilişkin tespitlerin değerlendirilmesinde aşağıda yer alan hususlar birlikte dikkate alınır: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a) Kamu görevlilerinin mevzuata aykırı karar, işlem veya eyleminin varlığı.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b) Mevzuata aykırı karar, işlem veya eylemden bir kamu zararı oluşması.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c) Sorumlu ve ilgililerin belirlenmesi.</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ç) Kamu zararının; sorumlunun kasıt, kusur veya ihmalinden kaynaklandığına ilişkin illiyet bağının kurulması.</a:t>
            </a:r>
          </a:p>
        </p:txBody>
      </p:sp>
    </p:spTree>
    <p:extLst>
      <p:ext uri="{BB962C8B-B14F-4D97-AF65-F5344CB8AC3E}">
        <p14:creationId xmlns:p14="http://schemas.microsoft.com/office/powerpoint/2010/main" val="110951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7" y="2060848"/>
            <a:ext cx="9934377" cy="3120854"/>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Üst yönetici veya idarenin taşrada bulunan en üst yöneticisi tarafından yapılan değerlendirmede, </a:t>
            </a:r>
            <a:r>
              <a:rPr lang="tr-TR" sz="2400" u="sng" dirty="0">
                <a:solidFill>
                  <a:schemeClr val="bg1"/>
                </a:solidFill>
                <a:latin typeface="Calibri" panose="020F0502020204030204" pitchFamily="34" charset="0"/>
                <a:cs typeface="Calibri" panose="020F0502020204030204" pitchFamily="34" charset="0"/>
              </a:rPr>
              <a:t>kamu zararının oluştuğuna karar verilmesi halinde Değerlendirme Formu ile zararın tespitine ilişkin belgeler takibe yetkili birime gönderilir.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Tespit edilen zararın, sorumlular ve/veya ilgililerce defaten ödenmesi veya ödeneceğinin yazılı olarak taahhüt edilmesi halinde söz konusu alacak, yukarıdaki fıkralarda belirtilen işlemlere gerek kalmaksızın borç tahakkuk kaydı yaptırılarak tahsil edilir. </a:t>
            </a:r>
          </a:p>
        </p:txBody>
      </p:sp>
      <p:sp>
        <p:nvSpPr>
          <p:cNvPr id="4" name="Başlık 1"/>
          <p:cNvSpPr txBox="1">
            <a:spLocks/>
          </p:cNvSpPr>
          <p:nvPr/>
        </p:nvSpPr>
        <p:spPr>
          <a:xfrm>
            <a:off x="251520" y="872716"/>
            <a:ext cx="9939884" cy="9721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Kontrol, Denetim Veya </a:t>
            </a:r>
            <a:r>
              <a:rPr lang="tr-TR" sz="2800" b="1" dirty="0" smtClean="0">
                <a:solidFill>
                  <a:schemeClr val="bg1"/>
                </a:solidFill>
                <a:latin typeface="Calibri" panose="020F0502020204030204" pitchFamily="34" charset="0"/>
                <a:cs typeface="Calibri" panose="020F0502020204030204" pitchFamily="34" charset="0"/>
              </a:rPr>
              <a:t>İ</a:t>
            </a:r>
            <a:r>
              <a:rPr lang="sv-SE" sz="2800" b="1" dirty="0" smtClean="0">
                <a:solidFill>
                  <a:schemeClr val="bg1"/>
                </a:solidFill>
                <a:latin typeface="Calibri" panose="020F0502020204030204" pitchFamily="34" charset="0"/>
                <a:cs typeface="Calibri" panose="020F0502020204030204" pitchFamily="34" charset="0"/>
              </a:rPr>
              <a:t>nceleme Sonucunda Tespit Edilen Zararın Değerlendirilmesi</a:t>
            </a:r>
            <a:endParaRPr lang="tr-TR"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622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7" y="2060848"/>
            <a:ext cx="9809687" cy="1569660"/>
          </a:xfrm>
          <a:prstGeom prst="rect">
            <a:avLst/>
          </a:prstGeom>
        </p:spPr>
        <p:txBody>
          <a:bodyPr wrap="square">
            <a:spAutoFit/>
          </a:bodyPr>
          <a:lstStyle/>
          <a:p>
            <a:pPr marR="0" lvl="0" algn="just" defTabSz="914400" rtl="0" eaLnBrk="1" fontAlgn="base" latinLnBrk="0" hangingPunct="1">
              <a:lnSpc>
                <a:spcPct val="100000"/>
              </a:lnSpc>
              <a:spcBef>
                <a:spcPct val="20000"/>
              </a:spcBef>
              <a:spcAft>
                <a:spcPct val="0"/>
              </a:spcAft>
              <a:buClr>
                <a:srgbClr val="0BD0D9"/>
              </a:buClr>
              <a:buSzPct val="95000"/>
              <a:tabLst/>
              <a:defRPr/>
            </a:pPr>
            <a:r>
              <a:rPr kumimoji="0" lang="tr-TR" sz="24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tr-TR"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Kontrol, denetim veya inceleme sonucunda tespit edilen zararın, yapılan değerlendirme sonucunda </a:t>
            </a:r>
            <a:r>
              <a:rPr kumimoji="0" lang="tr-TR" sz="2400" b="0" i="0" u="sng"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kamu zararı niteliği taşımamakla birlikte, tahsili gereken bir alacak olduğuna karar verilmesi halinde bu alacak genel hükümlere göre takip ve tahsil edilir.</a:t>
            </a:r>
          </a:p>
        </p:txBody>
      </p:sp>
      <p:sp>
        <p:nvSpPr>
          <p:cNvPr id="5" name="Başlık 1"/>
          <p:cNvSpPr txBox="1">
            <a:spLocks/>
          </p:cNvSpPr>
          <p:nvPr/>
        </p:nvSpPr>
        <p:spPr>
          <a:xfrm>
            <a:off x="251520" y="872716"/>
            <a:ext cx="9939884" cy="9721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Kontrol, Denetim Veya </a:t>
            </a:r>
            <a:r>
              <a:rPr lang="tr-TR" sz="2800" b="1" dirty="0" smtClean="0">
                <a:solidFill>
                  <a:schemeClr val="bg1"/>
                </a:solidFill>
                <a:latin typeface="Calibri" panose="020F0502020204030204" pitchFamily="34" charset="0"/>
                <a:cs typeface="Calibri" panose="020F0502020204030204" pitchFamily="34" charset="0"/>
              </a:rPr>
              <a:t>İ</a:t>
            </a:r>
            <a:r>
              <a:rPr lang="sv-SE" sz="2800" b="1" dirty="0" smtClean="0">
                <a:solidFill>
                  <a:schemeClr val="bg1"/>
                </a:solidFill>
                <a:latin typeface="Calibri" panose="020F0502020204030204" pitchFamily="34" charset="0"/>
                <a:cs typeface="Calibri" panose="020F0502020204030204" pitchFamily="34" charset="0"/>
              </a:rPr>
              <a:t>nceleme Sonucunda Tespit Edilen Zararın Değerlendirilmesi</a:t>
            </a:r>
            <a:endParaRPr lang="tr-TR"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27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8065" y="1811867"/>
            <a:ext cx="9381067" cy="2554545"/>
          </a:xfrm>
          <a:prstGeom prst="rect">
            <a:avLst/>
          </a:prstGeom>
        </p:spPr>
        <p:txBody>
          <a:bodyPr wrap="square">
            <a:spAutoFit/>
          </a:bodyPr>
          <a:lstStyle/>
          <a:p>
            <a:r>
              <a:rPr lang="tr-TR" sz="2000" dirty="0" smtClean="0">
                <a:solidFill>
                  <a:schemeClr val="bg1"/>
                </a:solidFill>
              </a:rPr>
              <a:t>Ayrıca</a:t>
            </a:r>
            <a:r>
              <a:rPr lang="tr-TR" sz="2000" dirty="0">
                <a:solidFill>
                  <a:schemeClr val="bg1"/>
                </a:solidFill>
              </a:rPr>
              <a:t>;</a:t>
            </a:r>
          </a:p>
          <a:p>
            <a:pPr algn="just"/>
            <a:r>
              <a:rPr lang="tr-TR" sz="2000" dirty="0" smtClean="0">
                <a:solidFill>
                  <a:schemeClr val="bg1"/>
                </a:solidFill>
              </a:rPr>
              <a:t>Alınmamış </a:t>
            </a:r>
            <a:r>
              <a:rPr lang="tr-TR" sz="2000" dirty="0">
                <a:solidFill>
                  <a:schemeClr val="bg1"/>
                </a:solidFill>
              </a:rPr>
              <a:t>para, mal ve değerleri alınmış</a:t>
            </a:r>
            <a:r>
              <a:rPr lang="tr-TR" sz="2000" dirty="0" smtClean="0">
                <a:solidFill>
                  <a:schemeClr val="bg1"/>
                </a:solidFill>
              </a:rPr>
              <a:t>; sağlanmamış </a:t>
            </a:r>
            <a:r>
              <a:rPr lang="tr-TR" sz="2000" dirty="0">
                <a:solidFill>
                  <a:schemeClr val="bg1"/>
                </a:solidFill>
              </a:rPr>
              <a:t>hizmetleri sağlanmış; yapılmamış</a:t>
            </a:r>
          </a:p>
          <a:p>
            <a:pPr algn="just"/>
            <a:r>
              <a:rPr lang="tr-TR" sz="2000" dirty="0">
                <a:solidFill>
                  <a:schemeClr val="bg1"/>
                </a:solidFill>
              </a:rPr>
              <a:t>inşaat, onarım ve üretimi yapılmış veya bitmiş </a:t>
            </a:r>
            <a:r>
              <a:rPr lang="tr-TR" sz="2000" dirty="0" smtClean="0">
                <a:solidFill>
                  <a:schemeClr val="bg1"/>
                </a:solidFill>
              </a:rPr>
              <a:t>gibi gösteren </a:t>
            </a:r>
            <a:r>
              <a:rPr lang="tr-TR" sz="2000" dirty="0">
                <a:solidFill>
                  <a:schemeClr val="bg1"/>
                </a:solidFill>
              </a:rPr>
              <a:t>gerçek dışı belge düzenlemek </a:t>
            </a:r>
            <a:r>
              <a:rPr lang="tr-TR" sz="2000" dirty="0" smtClean="0">
                <a:solidFill>
                  <a:schemeClr val="bg1"/>
                </a:solidFill>
              </a:rPr>
              <a:t>suretiyle kamu </a:t>
            </a:r>
            <a:r>
              <a:rPr lang="tr-TR" sz="2000" dirty="0">
                <a:solidFill>
                  <a:schemeClr val="bg1"/>
                </a:solidFill>
              </a:rPr>
              <a:t>kaynağında bir artışa engel veya bir </a:t>
            </a:r>
            <a:r>
              <a:rPr lang="tr-TR" sz="2000" dirty="0" smtClean="0">
                <a:solidFill>
                  <a:schemeClr val="bg1"/>
                </a:solidFill>
              </a:rPr>
              <a:t>eksilmeye neden </a:t>
            </a:r>
            <a:r>
              <a:rPr lang="tr-TR" sz="2000" dirty="0">
                <a:solidFill>
                  <a:schemeClr val="bg1"/>
                </a:solidFill>
              </a:rPr>
              <a:t>olanlar ile bu gibi kanıtlayıcı belgeleri </a:t>
            </a:r>
            <a:r>
              <a:rPr lang="tr-TR" sz="2000" dirty="0" smtClean="0">
                <a:solidFill>
                  <a:schemeClr val="bg1"/>
                </a:solidFill>
              </a:rPr>
              <a:t>bilerek düzenlemiş</a:t>
            </a:r>
            <a:r>
              <a:rPr lang="tr-TR" sz="2000" dirty="0">
                <a:solidFill>
                  <a:schemeClr val="bg1"/>
                </a:solidFill>
              </a:rPr>
              <a:t>, imzalamış veya onaylamış </a:t>
            </a:r>
            <a:r>
              <a:rPr lang="tr-TR" sz="2000" dirty="0" smtClean="0">
                <a:solidFill>
                  <a:schemeClr val="bg1"/>
                </a:solidFill>
              </a:rPr>
              <a:t>bulunanlar hakkında </a:t>
            </a:r>
            <a:r>
              <a:rPr lang="tr-TR" sz="2000" u="sng" dirty="0">
                <a:solidFill>
                  <a:schemeClr val="bg1"/>
                </a:solidFill>
              </a:rPr>
              <a:t>Türk Ceza Kanunu veya diğer kanunların </a:t>
            </a:r>
            <a:r>
              <a:rPr lang="tr-TR" sz="2000" u="sng" dirty="0" smtClean="0">
                <a:solidFill>
                  <a:schemeClr val="bg1"/>
                </a:solidFill>
              </a:rPr>
              <a:t>bu fiillere </a:t>
            </a:r>
            <a:r>
              <a:rPr lang="tr-TR" sz="2000" u="sng" dirty="0">
                <a:solidFill>
                  <a:schemeClr val="bg1"/>
                </a:solidFill>
              </a:rPr>
              <a:t>ilişkin hükümleri </a:t>
            </a:r>
            <a:r>
              <a:rPr lang="tr-TR" sz="2000" dirty="0">
                <a:solidFill>
                  <a:schemeClr val="bg1"/>
                </a:solidFill>
              </a:rPr>
              <a:t>ile bu fiilleri işleyenlere </a:t>
            </a:r>
            <a:r>
              <a:rPr lang="tr-TR" sz="2000" dirty="0" smtClean="0">
                <a:solidFill>
                  <a:schemeClr val="bg1"/>
                </a:solidFill>
              </a:rPr>
              <a:t>her türlü </a:t>
            </a:r>
            <a:r>
              <a:rPr lang="tr-TR" sz="2000" dirty="0">
                <a:solidFill>
                  <a:schemeClr val="bg1"/>
                </a:solidFill>
              </a:rPr>
              <a:t>aylık, ödenek, zam, tazminat dahil yapılan </a:t>
            </a:r>
            <a:r>
              <a:rPr lang="tr-TR" sz="2000" dirty="0" smtClean="0">
                <a:solidFill>
                  <a:schemeClr val="bg1"/>
                </a:solidFill>
              </a:rPr>
              <a:t>bir aylık </a:t>
            </a:r>
            <a:r>
              <a:rPr lang="tr-TR" sz="2000" dirty="0">
                <a:solidFill>
                  <a:schemeClr val="bg1"/>
                </a:solidFill>
              </a:rPr>
              <a:t>net ödemelerin iki katı tutarına kadar </a:t>
            </a:r>
            <a:r>
              <a:rPr lang="tr-TR" sz="2000" dirty="0" smtClean="0">
                <a:solidFill>
                  <a:schemeClr val="bg1"/>
                </a:solidFill>
              </a:rPr>
              <a:t>para cezası </a:t>
            </a:r>
            <a:r>
              <a:rPr lang="tr-TR" sz="2000" dirty="0">
                <a:solidFill>
                  <a:schemeClr val="bg1"/>
                </a:solidFill>
              </a:rPr>
              <a:t>verilir.</a:t>
            </a:r>
          </a:p>
        </p:txBody>
      </p:sp>
    </p:spTree>
    <p:extLst>
      <p:ext uri="{BB962C8B-B14F-4D97-AF65-F5344CB8AC3E}">
        <p14:creationId xmlns:p14="http://schemas.microsoft.com/office/powerpoint/2010/main" val="241648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23528" y="872716"/>
            <a:ext cx="9892814" cy="75608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Zararının Sayıştay Tarafından Tespiti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676683" cy="2677656"/>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b="1" u="sng" dirty="0">
                <a:solidFill>
                  <a:schemeClr val="bg1"/>
                </a:solidFill>
                <a:latin typeface="Calibri" panose="020F0502020204030204" pitchFamily="34" charset="0"/>
                <a:cs typeface="Calibri" panose="020F0502020204030204" pitchFamily="34" charset="0"/>
              </a:rPr>
              <a:t>Sayıştay denetçileri </a:t>
            </a:r>
            <a:r>
              <a:rPr lang="tr-TR" sz="2400" u="sng" dirty="0">
                <a:solidFill>
                  <a:schemeClr val="bg1"/>
                </a:solidFill>
                <a:latin typeface="Calibri" panose="020F0502020204030204" pitchFamily="34" charset="0"/>
                <a:cs typeface="Calibri" panose="020F0502020204030204" pitchFamily="34" charset="0"/>
              </a:rPr>
              <a:t>tarafından yapılan denetim sonucunda, kamu zararına ilişkin hususları içeren ve bilgi amaçlı olarak üst yöneticiye gönderilen sorgulardan taşrayı ilgilendirenler mahalline gönderilir.</a:t>
            </a:r>
            <a:r>
              <a:rPr lang="tr-TR" sz="2400" dirty="0">
                <a:solidFill>
                  <a:schemeClr val="bg1"/>
                </a:solidFill>
                <a:latin typeface="Calibri" panose="020F0502020204030204" pitchFamily="34" charset="0"/>
                <a:cs typeface="Calibri" panose="020F0502020204030204" pitchFamily="34" charset="0"/>
              </a:rPr>
              <a:t> İlgisine göre üst yönetici veya idarenin taşrada bulunan en üst yöneticisi, gerek görmesi halinde söz konusu sorguları ihbar kabul ederek kontrol, denetim ve inceleme başlatır ve </a:t>
            </a:r>
            <a:r>
              <a:rPr lang="tr-TR" sz="2400" u="sng" dirty="0">
                <a:solidFill>
                  <a:schemeClr val="bg1"/>
                </a:solidFill>
                <a:latin typeface="Calibri" panose="020F0502020204030204" pitchFamily="34" charset="0"/>
                <a:cs typeface="Calibri" panose="020F0502020204030204" pitchFamily="34" charset="0"/>
              </a:rPr>
              <a:t>Yönetmeliğin 7/A maddesi hükümlerine göre değerlendirmeye tabi tutar. </a:t>
            </a:r>
          </a:p>
        </p:txBody>
      </p:sp>
    </p:spTree>
    <p:extLst>
      <p:ext uri="{BB962C8B-B14F-4D97-AF65-F5344CB8AC3E}">
        <p14:creationId xmlns:p14="http://schemas.microsoft.com/office/powerpoint/2010/main" val="318239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23527" y="872716"/>
            <a:ext cx="9909439" cy="75608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Zararının Sayıştay Tarafından Tespiti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793061" cy="3490186"/>
          </a:xfrm>
          <a:prstGeom prst="rect">
            <a:avLst/>
          </a:prstGeom>
        </p:spPr>
        <p:txBody>
          <a:bodyPr wrap="square">
            <a:spAutoFit/>
          </a:bodyPr>
          <a:lstStyle/>
          <a:p>
            <a:pPr marL="287338" marR="0" lvl="0" indent="-287338" algn="just"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tr-TR" sz="2400" b="0" i="0" u="sng"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Değerlendirme </a:t>
            </a:r>
            <a:r>
              <a:rPr kumimoji="0" lang="tr-TR" sz="2400" b="0" i="0" u="sng"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sonucuna göre kamu zararı veya kamu zararı niteliği taşımamakla birlikte tahsil edilmesi gereken bir alacak olduğuna karar verilmesi durumunda sorumlular ve/veya ilgililer hakkında takip ve tahsil işlemleri başlatılır. </a:t>
            </a:r>
            <a:r>
              <a:rPr kumimoji="0" lang="tr-TR"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Ayrıca, sorumlularla ilgili süreç, 3/12/2010 tarihli ve 6085 sayılı Sayıştay Kanununa göre devam eder</a:t>
            </a:r>
            <a:r>
              <a:rPr kumimoji="0" lang="tr-TR" sz="24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Kamu zararına ilişkin sorguların, Sayıştay ilâmı ile kesin hükme bağlanması halinde alacağın takibi, takibe yetkili birimce yapılır. </a:t>
            </a:r>
            <a:r>
              <a:rPr lang="tr-TR" sz="2400" u="sng" dirty="0" err="1">
                <a:solidFill>
                  <a:schemeClr val="bg1"/>
                </a:solidFill>
                <a:latin typeface="Calibri" panose="020F0502020204030204" pitchFamily="34" charset="0"/>
                <a:cs typeface="Calibri" panose="020F0502020204030204" pitchFamily="34" charset="0"/>
              </a:rPr>
              <a:t>Rızaen</a:t>
            </a:r>
            <a:r>
              <a:rPr lang="tr-TR" sz="2400" u="sng" dirty="0">
                <a:solidFill>
                  <a:schemeClr val="bg1"/>
                </a:solidFill>
                <a:latin typeface="Calibri" panose="020F0502020204030204" pitchFamily="34" charset="0"/>
                <a:cs typeface="Calibri" panose="020F0502020204030204" pitchFamily="34" charset="0"/>
              </a:rPr>
              <a:t> ödenmemesi halinde ilgili alacak takip dosyası takibe yetkili birimce hukuk birimine intikal ettirilir</a:t>
            </a:r>
            <a:r>
              <a:rPr lang="tr-TR" sz="2400" dirty="0">
                <a:solidFill>
                  <a:schemeClr val="bg1"/>
                </a:solidFill>
                <a:latin typeface="Calibri" panose="020F0502020204030204" pitchFamily="34" charset="0"/>
                <a:cs typeface="Calibri" panose="020F0502020204030204" pitchFamily="34" charset="0"/>
              </a:rPr>
              <a:t>.</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654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23528" y="872716"/>
            <a:ext cx="9892814" cy="75608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Zararının Sayıştay Tarafından Tespiti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776436" cy="2308324"/>
          </a:xfrm>
          <a:prstGeom prst="rect">
            <a:avLst/>
          </a:prstGeom>
        </p:spPr>
        <p:txBody>
          <a:bodyPr wrap="square">
            <a:spAutoFit/>
          </a:bodyPr>
          <a:lstStyle/>
          <a:p>
            <a:pPr lvl="0" algn="just" fontAlgn="base">
              <a:spcBef>
                <a:spcPct val="20000"/>
              </a:spcBef>
              <a:spcAft>
                <a:spcPct val="0"/>
              </a:spcAft>
              <a:buClr>
                <a:srgbClr val="0BD0D9"/>
              </a:buClr>
              <a:buSzPct val="95000"/>
              <a:defRPr/>
            </a:pPr>
            <a:r>
              <a:rPr lang="tr-TR" sz="2400" dirty="0" smtClean="0">
                <a:solidFill>
                  <a:schemeClr val="bg1"/>
                </a:solidFill>
                <a:latin typeface="Calibri" panose="020F0502020204030204" pitchFamily="34" charset="0"/>
                <a:cs typeface="Calibri" panose="020F0502020204030204" pitchFamily="34" charset="0"/>
              </a:rPr>
              <a:t> </a:t>
            </a:r>
            <a:r>
              <a:rPr lang="tr-TR" sz="2400" b="1" u="sng" dirty="0">
                <a:solidFill>
                  <a:schemeClr val="bg1"/>
                </a:solidFill>
                <a:latin typeface="Calibri" panose="020F0502020204030204" pitchFamily="34" charset="0"/>
                <a:cs typeface="Calibri" panose="020F0502020204030204" pitchFamily="34" charset="0"/>
              </a:rPr>
              <a:t>Mahkemeler</a:t>
            </a:r>
            <a:r>
              <a:rPr lang="tr-TR" sz="2400" u="sng" dirty="0">
                <a:solidFill>
                  <a:schemeClr val="bg1"/>
                </a:solidFill>
                <a:latin typeface="Calibri" panose="020F0502020204030204" pitchFamily="34" charset="0"/>
                <a:cs typeface="Calibri" panose="020F0502020204030204" pitchFamily="34" charset="0"/>
              </a:rPr>
              <a:t> tarafından Kanunun 71 inci maddesi kapsamına girdiği tespit edilerek kamu zararı olduğuna hükmedilen kararların idareye tebliğini müteakiben alacak, idareyi temsile yetkili hukuk birimi tarafından takip ve tahsil edilir. </a:t>
            </a:r>
            <a:r>
              <a:rPr lang="tr-TR" sz="2400" dirty="0">
                <a:solidFill>
                  <a:schemeClr val="bg1"/>
                </a:solidFill>
                <a:latin typeface="Calibri" panose="020F0502020204030204" pitchFamily="34" charset="0"/>
                <a:cs typeface="Calibri" panose="020F0502020204030204" pitchFamily="34" charset="0"/>
              </a:rPr>
              <a:t>İdareyi temsile yetkili hukuk birimi tarafından mahkeme kararına ve yapılan tahsilata ilişkin olarak takibe yetkili birime bilgi verilir ve işlemlere ilişkin muhasebe kayıtlarının yaptırılması sağlanır.</a:t>
            </a:r>
          </a:p>
        </p:txBody>
      </p:sp>
    </p:spTree>
    <p:extLst>
      <p:ext uri="{BB962C8B-B14F-4D97-AF65-F5344CB8AC3E}">
        <p14:creationId xmlns:p14="http://schemas.microsoft.com/office/powerpoint/2010/main" val="54882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23528" y="872716"/>
            <a:ext cx="9917752" cy="756084"/>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Alacak Takip Dosyası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693308" cy="3194721"/>
          </a:xfrm>
          <a:prstGeom prst="rect">
            <a:avLst/>
          </a:prstGeom>
        </p:spPr>
        <p:txBody>
          <a:bodyPr wrap="square">
            <a:spAutoFit/>
          </a:bodyPr>
          <a:lstStyle/>
          <a:p>
            <a:pPr lvl="0" algn="just" fontAlgn="base">
              <a:spcBef>
                <a:spcPct val="20000"/>
              </a:spcBef>
              <a:spcAft>
                <a:spcPct val="0"/>
              </a:spcAft>
              <a:buClr>
                <a:srgbClr val="0BD0D9"/>
              </a:buClr>
              <a:buSzPct val="95000"/>
              <a:defRPr/>
            </a:pPr>
            <a:r>
              <a:rPr lang="tr-TR" sz="2400" dirty="0" smtClean="0">
                <a:solidFill>
                  <a:schemeClr val="bg1"/>
                </a:solidFill>
                <a:latin typeface="Calibri" panose="020F0502020204030204" pitchFamily="34" charset="0"/>
                <a:cs typeface="Calibri" panose="020F0502020204030204" pitchFamily="34" charset="0"/>
              </a:rPr>
              <a:t>           Tespit </a:t>
            </a:r>
            <a:r>
              <a:rPr lang="tr-TR" sz="2400" dirty="0">
                <a:solidFill>
                  <a:schemeClr val="bg1"/>
                </a:solidFill>
                <a:latin typeface="Calibri" panose="020F0502020204030204" pitchFamily="34" charset="0"/>
                <a:cs typeface="Calibri" panose="020F0502020204030204" pitchFamily="34" charset="0"/>
              </a:rPr>
              <a:t>edilerek kamu idarelerine bildirilen </a:t>
            </a:r>
            <a:r>
              <a:rPr lang="tr-TR" sz="2400" u="sng" dirty="0">
                <a:solidFill>
                  <a:schemeClr val="bg1"/>
                </a:solidFill>
                <a:latin typeface="Calibri" panose="020F0502020204030204" pitchFamily="34" charset="0"/>
                <a:cs typeface="Calibri" panose="020F0502020204030204" pitchFamily="34" charset="0"/>
              </a:rPr>
              <a:t>kamu zararından doğan alacakların her biri için takibe yetkili birimce </a:t>
            </a:r>
            <a:r>
              <a:rPr lang="tr-TR" sz="2400" b="1" u="sng" dirty="0">
                <a:solidFill>
                  <a:schemeClr val="bg1"/>
                </a:solidFill>
                <a:latin typeface="Calibri" panose="020F0502020204030204" pitchFamily="34" charset="0"/>
                <a:cs typeface="Calibri" panose="020F0502020204030204" pitchFamily="34" charset="0"/>
              </a:rPr>
              <a:t>alacak takip dosyası </a:t>
            </a:r>
            <a:r>
              <a:rPr lang="tr-TR" sz="2400" u="sng" dirty="0" smtClean="0">
                <a:solidFill>
                  <a:schemeClr val="bg1"/>
                </a:solidFill>
                <a:latin typeface="Calibri" panose="020F0502020204030204" pitchFamily="34" charset="0"/>
                <a:cs typeface="Calibri" panose="020F0502020204030204" pitchFamily="34" charset="0"/>
              </a:rPr>
              <a:t>açılır.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err="1">
                <a:solidFill>
                  <a:schemeClr val="bg1"/>
                </a:solidFill>
                <a:latin typeface="Calibri" panose="020F0502020204030204" pitchFamily="34" charset="0"/>
                <a:cs typeface="Calibri" panose="020F0502020204030204" pitchFamily="34" charset="0"/>
              </a:rPr>
              <a:t>Sayıştayca</a:t>
            </a:r>
            <a:r>
              <a:rPr lang="tr-TR" sz="2400" dirty="0">
                <a:solidFill>
                  <a:schemeClr val="bg1"/>
                </a:solidFill>
                <a:latin typeface="Calibri" panose="020F0502020204030204" pitchFamily="34" charset="0"/>
                <a:cs typeface="Calibri" panose="020F0502020204030204" pitchFamily="34" charset="0"/>
              </a:rPr>
              <a:t> düzenlenen sorgular ihbar kabul edilerek yaptırılan kontrol, denetim veya incelemenin değerlendirilmesi sonucunda kamu zararının oluştuğuna karar verilmesi durumunda da yukarıdaki fıkra hükmüne göre alacak takip dosyası açılır.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Alacağın tespit, takip ve tahsiline ilişkin </a:t>
            </a:r>
            <a:r>
              <a:rPr lang="tr-TR" sz="2400" u="sng" dirty="0">
                <a:solidFill>
                  <a:schemeClr val="bg1"/>
                </a:solidFill>
                <a:latin typeface="Calibri" panose="020F0502020204030204" pitchFamily="34" charset="0"/>
                <a:cs typeface="Calibri" panose="020F0502020204030204" pitchFamily="34" charset="0"/>
              </a:rPr>
              <a:t>bütün belgeler alacak takip dosyasında muhafaza edilir</a:t>
            </a:r>
            <a:r>
              <a:rPr lang="tr-TR" sz="2400" u="sng" dirty="0" smtClean="0">
                <a:solidFill>
                  <a:schemeClr val="bg1"/>
                </a:solidFill>
                <a:latin typeface="Calibri" panose="020F0502020204030204" pitchFamily="34" charset="0"/>
                <a:cs typeface="Calibri" panose="020F0502020204030204" pitchFamily="34" charset="0"/>
              </a:rPr>
              <a:t>.</a:t>
            </a:r>
            <a:endParaRPr lang="tr-TR" sz="2400"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23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29118"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Alacakların Muhasebe Kayıtlarına Alınması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901127" cy="3046988"/>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Sayıştay </a:t>
            </a:r>
            <a:r>
              <a:rPr lang="tr-TR" sz="2400" dirty="0">
                <a:solidFill>
                  <a:schemeClr val="bg1"/>
                </a:solidFill>
                <a:latin typeface="Calibri" panose="020F0502020204030204" pitchFamily="34" charset="0"/>
                <a:cs typeface="Calibri" panose="020F0502020204030204" pitchFamily="34" charset="0"/>
              </a:rPr>
              <a:t>veya mahkeme ilâmları ile bildirilen kamu zararından doğan alacaklar, ilâmların idarelerine ulaştığı; kontrol, denetim veya inceleme sonucunda tespit edilen kamu zararından doğan alacaklar ise 7/A maddesine göre yapılacak değerlendirme sonucuna ilişkin değerlendirme formunun takibe yetkili birime ulaştığı tarihten itibaren </a:t>
            </a:r>
            <a:r>
              <a:rPr lang="tr-TR" sz="2400" b="1" u="sng" dirty="0">
                <a:solidFill>
                  <a:schemeClr val="bg1"/>
                </a:solidFill>
                <a:latin typeface="Calibri" panose="020F0502020204030204" pitchFamily="34" charset="0"/>
                <a:cs typeface="Calibri" panose="020F0502020204030204" pitchFamily="34" charset="0"/>
              </a:rPr>
              <a:t>beş iş günü içerisinde</a:t>
            </a:r>
            <a:r>
              <a:rPr lang="tr-TR" sz="2400" u="sng" dirty="0">
                <a:solidFill>
                  <a:schemeClr val="bg1"/>
                </a:solidFill>
                <a:latin typeface="Calibri" panose="020F0502020204030204" pitchFamily="34" charset="0"/>
                <a:cs typeface="Calibri" panose="020F0502020204030204" pitchFamily="34" charset="0"/>
              </a:rPr>
              <a:t>, takibe yetkili birimce, sorumlular ve ilgililer adına muhasebe kayıtlarına aldırılır.</a:t>
            </a:r>
            <a:r>
              <a:rPr lang="tr-TR" sz="2400" dirty="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Muhasebe birimine yazılan yazıda faiz başlangıç tarihi de belirtilir</a:t>
            </a:r>
            <a:r>
              <a:rPr lang="tr-TR" sz="2400" dirty="0">
                <a:solidFill>
                  <a:schemeClr val="bg1"/>
                </a:solidFill>
                <a:latin typeface="Calibri" panose="020F0502020204030204" pitchFamily="34" charset="0"/>
                <a:cs typeface="Calibri" panose="020F0502020204030204" pitchFamily="34" charset="0"/>
              </a:rPr>
              <a:t>. </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264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Nokta Yıldız 1"/>
          <p:cNvSpPr/>
          <p:nvPr/>
        </p:nvSpPr>
        <p:spPr>
          <a:xfrm>
            <a:off x="228600" y="524934"/>
            <a:ext cx="3048000" cy="24553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Kamu Zararı </a:t>
            </a:r>
            <a:endParaRPr lang="tr-TR" b="1" dirty="0">
              <a:solidFill>
                <a:schemeClr val="bg1"/>
              </a:solidFill>
            </a:endParaRPr>
          </a:p>
        </p:txBody>
      </p:sp>
      <p:sp>
        <p:nvSpPr>
          <p:cNvPr id="5" name="Oval 4"/>
          <p:cNvSpPr/>
          <p:nvPr/>
        </p:nvSpPr>
        <p:spPr>
          <a:xfrm>
            <a:off x="4555066" y="982134"/>
            <a:ext cx="5664201" cy="2082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dirty="0" smtClean="0"/>
              <a:t>kamu görevlilerinin </a:t>
            </a:r>
            <a:r>
              <a:rPr lang="tr-TR" sz="1600" b="1" dirty="0"/>
              <a:t>kasıt, kusur veya ihmallerinden kaynaklanan mevzuata aykırı karar, işlem </a:t>
            </a:r>
            <a:r>
              <a:rPr lang="tr-TR" sz="1600" b="1" dirty="0" smtClean="0"/>
              <a:t>veya eylemleri </a:t>
            </a:r>
            <a:r>
              <a:rPr lang="tr-TR" sz="1600" b="1" dirty="0"/>
              <a:t>sonucunda kamu kaynağında </a:t>
            </a:r>
            <a:r>
              <a:rPr lang="tr-TR" sz="1600" b="1" u="sng" dirty="0"/>
              <a:t>artışa engel </a:t>
            </a:r>
            <a:r>
              <a:rPr lang="tr-TR" sz="1600" b="1" dirty="0"/>
              <a:t>veya </a:t>
            </a:r>
            <a:r>
              <a:rPr lang="tr-TR" sz="1600" b="1" u="sng" dirty="0"/>
              <a:t>eksilmeye neden </a:t>
            </a:r>
            <a:r>
              <a:rPr lang="tr-TR" sz="1600" b="1" dirty="0"/>
              <a:t>olunmasıdır</a:t>
            </a:r>
            <a:r>
              <a:rPr lang="tr-TR" sz="1600" b="1" dirty="0" smtClean="0"/>
              <a:t>. 5018 Sayılı Kanun 71.madde</a:t>
            </a:r>
            <a:endParaRPr lang="tr-TR" sz="1600" b="1" dirty="0">
              <a:solidFill>
                <a:srgbClr val="FFFF00"/>
              </a:solidFill>
            </a:endParaRPr>
          </a:p>
        </p:txBody>
      </p:sp>
      <p:sp>
        <p:nvSpPr>
          <p:cNvPr id="6" name="Sağ Ok 5"/>
          <p:cNvSpPr/>
          <p:nvPr/>
        </p:nvSpPr>
        <p:spPr>
          <a:xfrm flipV="1">
            <a:off x="2683934" y="1854199"/>
            <a:ext cx="1422400" cy="541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601134" y="3225798"/>
            <a:ext cx="1540934" cy="1617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kasıt</a:t>
            </a:r>
          </a:p>
        </p:txBody>
      </p:sp>
      <p:sp>
        <p:nvSpPr>
          <p:cNvPr id="10" name="Aşağı Ok 9"/>
          <p:cNvSpPr/>
          <p:nvPr/>
        </p:nvSpPr>
        <p:spPr>
          <a:xfrm>
            <a:off x="4021666" y="3225799"/>
            <a:ext cx="1464734" cy="1617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kusur</a:t>
            </a:r>
            <a:endParaRPr lang="tr-TR" b="1" dirty="0"/>
          </a:p>
        </p:txBody>
      </p:sp>
      <p:sp>
        <p:nvSpPr>
          <p:cNvPr id="11" name="Aşağı Ok 10"/>
          <p:cNvSpPr/>
          <p:nvPr/>
        </p:nvSpPr>
        <p:spPr>
          <a:xfrm>
            <a:off x="7272867" y="3225800"/>
            <a:ext cx="1447800" cy="1617133"/>
          </a:xfrm>
          <a:prstGeom prst="downArrow">
            <a:avLst>
              <a:gd name="adj1" fmla="val 50000"/>
              <a:gd name="adj2" fmla="val 50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ihmal</a:t>
            </a:r>
            <a:endParaRPr lang="tr-TR" b="1" dirty="0"/>
          </a:p>
        </p:txBody>
      </p:sp>
      <p:sp>
        <p:nvSpPr>
          <p:cNvPr id="12" name="Yuvarlatılmış Dikdörtgen 11"/>
          <p:cNvSpPr/>
          <p:nvPr/>
        </p:nvSpPr>
        <p:spPr>
          <a:xfrm>
            <a:off x="469900" y="5079591"/>
            <a:ext cx="2142066" cy="1549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bg1"/>
                </a:solidFill>
              </a:rPr>
              <a:t>Belli bir davranışın sonucunda meydana gelecek zararı bilerek yada hesaba katarak hareket etme</a:t>
            </a:r>
            <a:endParaRPr lang="tr-TR" sz="1600" b="1" dirty="0">
              <a:solidFill>
                <a:schemeClr val="bg1"/>
              </a:solidFill>
            </a:endParaRPr>
          </a:p>
        </p:txBody>
      </p:sp>
      <p:pic>
        <p:nvPicPr>
          <p:cNvPr id="13" name="Resim 12"/>
          <p:cNvPicPr>
            <a:picLocks noChangeAspect="1"/>
          </p:cNvPicPr>
          <p:nvPr/>
        </p:nvPicPr>
        <p:blipFill>
          <a:blip r:embed="rId2"/>
          <a:stretch>
            <a:fillRect/>
          </a:stretch>
        </p:blipFill>
        <p:spPr>
          <a:xfrm>
            <a:off x="3555229" y="5079591"/>
            <a:ext cx="2152075" cy="1609483"/>
          </a:xfrm>
          <a:prstGeom prst="rect">
            <a:avLst/>
          </a:prstGeom>
        </p:spPr>
      </p:pic>
      <p:pic>
        <p:nvPicPr>
          <p:cNvPr id="14" name="Resim 13"/>
          <p:cNvPicPr>
            <a:picLocks noChangeAspect="1"/>
          </p:cNvPicPr>
          <p:nvPr/>
        </p:nvPicPr>
        <p:blipFill>
          <a:blip r:embed="rId2"/>
          <a:stretch>
            <a:fillRect/>
          </a:stretch>
        </p:blipFill>
        <p:spPr>
          <a:xfrm>
            <a:off x="6950362" y="5003800"/>
            <a:ext cx="2152075" cy="1685274"/>
          </a:xfrm>
          <a:prstGeom prst="rect">
            <a:avLst/>
          </a:prstGeom>
        </p:spPr>
      </p:pic>
      <p:sp>
        <p:nvSpPr>
          <p:cNvPr id="16" name="Metin kutusu 15"/>
          <p:cNvSpPr txBox="1"/>
          <p:nvPr/>
        </p:nvSpPr>
        <p:spPr>
          <a:xfrm>
            <a:off x="6950361" y="5003799"/>
            <a:ext cx="2152075" cy="1323439"/>
          </a:xfrm>
          <a:prstGeom prst="rect">
            <a:avLst/>
          </a:prstGeom>
          <a:noFill/>
        </p:spPr>
        <p:txBody>
          <a:bodyPr wrap="square" rtlCol="0">
            <a:spAutoFit/>
          </a:bodyPr>
          <a:lstStyle/>
          <a:p>
            <a:pPr algn="ctr"/>
            <a:r>
              <a:rPr lang="tr-TR" sz="1600" b="1" dirty="0" smtClean="0">
                <a:solidFill>
                  <a:schemeClr val="bg1"/>
                </a:solidFill>
              </a:rPr>
              <a:t>Zararlı sonucun gerçekleşmesini istemediği halde gerekli özeni göstermemek</a:t>
            </a:r>
            <a:endParaRPr lang="tr-TR" sz="1600" b="1" dirty="0">
              <a:solidFill>
                <a:schemeClr val="bg1"/>
              </a:solidFill>
            </a:endParaRPr>
          </a:p>
        </p:txBody>
      </p:sp>
      <p:sp>
        <p:nvSpPr>
          <p:cNvPr id="20" name="Metin kutusu 19"/>
          <p:cNvSpPr txBox="1"/>
          <p:nvPr/>
        </p:nvSpPr>
        <p:spPr>
          <a:xfrm>
            <a:off x="3708400" y="5334000"/>
            <a:ext cx="1879600" cy="1077218"/>
          </a:xfrm>
          <a:prstGeom prst="rect">
            <a:avLst/>
          </a:prstGeom>
          <a:noFill/>
        </p:spPr>
        <p:txBody>
          <a:bodyPr wrap="square" rtlCol="0">
            <a:spAutoFit/>
          </a:bodyPr>
          <a:lstStyle/>
          <a:p>
            <a:pPr algn="ctr"/>
            <a:r>
              <a:rPr lang="tr-TR" sz="1600" b="1" dirty="0" smtClean="0">
                <a:solidFill>
                  <a:schemeClr val="bg1"/>
                </a:solidFill>
              </a:rPr>
              <a:t>Bilerek ve bilmeyerek bir işi gereği gibi yapmama</a:t>
            </a:r>
            <a:endParaRPr lang="tr-TR" sz="1600" b="1" dirty="0">
              <a:solidFill>
                <a:schemeClr val="bg1"/>
              </a:solidFill>
            </a:endParaRPr>
          </a:p>
        </p:txBody>
      </p:sp>
    </p:spTree>
    <p:extLst>
      <p:ext uri="{BB962C8B-B14F-4D97-AF65-F5344CB8AC3E}">
        <p14:creationId xmlns:p14="http://schemas.microsoft.com/office/powerpoint/2010/main" val="160728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2000"/>
                                        <p:tgtEl>
                                          <p:spTgt spid="16"/>
                                        </p:tgtEl>
                                      </p:cBhvr>
                                    </p:animEffect>
                                    <p:anim calcmode="lin" valueType="num">
                                      <p:cBhvr>
                                        <p:cTn id="62" dur="2000" fill="hold"/>
                                        <p:tgtEl>
                                          <p:spTgt spid="16"/>
                                        </p:tgtEl>
                                        <p:attrNameLst>
                                          <p:attrName>ppt_w</p:attrName>
                                        </p:attrNameLst>
                                      </p:cBhvr>
                                      <p:tavLst>
                                        <p:tav tm="0" fmla="#ppt_w*sin(2.5*pi*$)">
                                          <p:val>
                                            <p:fltVal val="0"/>
                                          </p:val>
                                        </p:tav>
                                        <p:tav tm="100000">
                                          <p:val>
                                            <p:fltVal val="1"/>
                                          </p:val>
                                        </p:tav>
                                      </p:tavLst>
                                    </p:anim>
                                    <p:anim calcmode="lin" valueType="num">
                                      <p:cBhvr>
                                        <p:cTn id="6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10" grpId="0" animBg="1"/>
      <p:bldP spid="11" grpId="0" animBg="1"/>
      <p:bldP spid="12" grpId="0" animBg="1"/>
      <p:bldP spid="16"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95620"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Alacakların Muhasebe Kayıtlarına Alınması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67876" cy="1938992"/>
          </a:xfrm>
          <a:prstGeom prst="rect">
            <a:avLst/>
          </a:prstGeom>
        </p:spPr>
        <p:txBody>
          <a:bodyPr wrap="square">
            <a:spAutoFit/>
          </a:bodyPr>
          <a:lstStyle/>
          <a:p>
            <a:pPr marL="287338" marR="0" lvl="0" indent="-287338" algn="just"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tr-TR" sz="2400" b="1" i="0" u="sng"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Taksitlendirilen</a:t>
            </a:r>
            <a:r>
              <a:rPr kumimoji="0" lang="tr-TR" sz="2400" b="0" i="0" u="sng"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 </a:t>
            </a:r>
            <a:r>
              <a:rPr kumimoji="0" lang="tr-TR" sz="2400" b="0" i="0" u="sng"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kamu zararından doğan alacaklara ilişkin kararın bir örneği de karar tarihinden itibaren beş iş günü içerisinde muhasebe birimine gönderilir.</a:t>
            </a:r>
            <a:r>
              <a:rPr kumimoji="0" lang="tr-TR"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Sayıştay sorguları üzerine yapılan değerlendirme sonucunda kamu zararının oluştuğuna karar verilmesi halinde de aynı şekilde işlem yapılır.</a:t>
            </a:r>
          </a:p>
        </p:txBody>
      </p:sp>
    </p:spTree>
    <p:extLst>
      <p:ext uri="{BB962C8B-B14F-4D97-AF65-F5344CB8AC3E}">
        <p14:creationId xmlns:p14="http://schemas.microsoft.com/office/powerpoint/2010/main" val="329281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54056"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Alacakların Muhasebe Kayıtlarına Alınması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926065" cy="3564053"/>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Muhasebe birimi</a:t>
            </a:r>
            <a:r>
              <a:rPr lang="tr-TR" sz="2400" dirty="0">
                <a:solidFill>
                  <a:schemeClr val="bg1"/>
                </a:solidFill>
                <a:latin typeface="Calibri" panose="020F0502020204030204" pitchFamily="34" charset="0"/>
                <a:cs typeface="Calibri" panose="020F0502020204030204" pitchFamily="34" charset="0"/>
              </a:rPr>
              <a:t>, Sayıştay ilâmına istinaden bildirilenleri ilâmda belirtilenler adına; mahkeme kararlarına istinaden bildirilenleri kararda tazminle yükümlü olduğu belirtilenler adına; bunların dışındakileri ise </a:t>
            </a:r>
            <a:r>
              <a:rPr lang="tr-TR" sz="2400" u="sng" dirty="0">
                <a:solidFill>
                  <a:schemeClr val="bg1"/>
                </a:solidFill>
                <a:latin typeface="Calibri" panose="020F0502020204030204" pitchFamily="34" charset="0"/>
                <a:cs typeface="Calibri" panose="020F0502020204030204" pitchFamily="34" charset="0"/>
              </a:rPr>
              <a:t>sorumlular ve ilgililer adına hesaplara kaydeder</a:t>
            </a:r>
            <a:r>
              <a:rPr lang="tr-TR" sz="2400" u="sng" dirty="0" smtClean="0">
                <a:solidFill>
                  <a:schemeClr val="bg1"/>
                </a:solidFill>
                <a:latin typeface="Calibri" panose="020F0502020204030204" pitchFamily="34" charset="0"/>
                <a:cs typeface="Calibri" panose="020F0502020204030204" pitchFamily="34" charset="0"/>
              </a:rPr>
              <a:t>.</a:t>
            </a:r>
            <a:endParaRPr lang="tr-TR" sz="2400" u="sng" dirty="0">
              <a:solidFill>
                <a:schemeClr val="bg1"/>
              </a:solidFill>
              <a:latin typeface="Calibri" panose="020F0502020204030204" pitchFamily="34" charset="0"/>
              <a:cs typeface="Calibri" panose="020F0502020204030204" pitchFamily="34" charset="0"/>
            </a:endParaRP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Muhasebe kayıtlarına alınan her bir alacak için bir </a:t>
            </a:r>
            <a:r>
              <a:rPr lang="tr-TR" sz="2400" b="1" u="sng" dirty="0">
                <a:solidFill>
                  <a:schemeClr val="bg1"/>
                </a:solidFill>
                <a:latin typeface="Calibri" panose="020F0502020204030204" pitchFamily="34" charset="0"/>
                <a:cs typeface="Calibri" panose="020F0502020204030204" pitchFamily="34" charset="0"/>
              </a:rPr>
              <a:t>tahsilat izleme dosyası</a:t>
            </a:r>
            <a:r>
              <a:rPr lang="tr-TR" sz="2400" u="sng" dirty="0">
                <a:solidFill>
                  <a:schemeClr val="bg1"/>
                </a:solidFill>
                <a:latin typeface="Calibri" panose="020F0502020204030204" pitchFamily="34" charset="0"/>
                <a:cs typeface="Calibri" panose="020F0502020204030204" pitchFamily="34" charset="0"/>
              </a:rPr>
              <a:t> açılır.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Kamu zararından doğan alacakların muhasebe kayıtlarına alınması ve izlenmesine ilişkin diğer hususlarda, kamu idarelerinin tabi oldukları muhasebe yönetmeliklerinde belirlenen usul ve esaslar uygulanır.</a:t>
            </a:r>
          </a:p>
        </p:txBody>
      </p:sp>
    </p:spTree>
    <p:extLst>
      <p:ext uri="{BB962C8B-B14F-4D97-AF65-F5344CB8AC3E}">
        <p14:creationId xmlns:p14="http://schemas.microsoft.com/office/powerpoint/2010/main" val="150438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37431"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Tebliği Ve Takibi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26312" cy="2751522"/>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Kamu zararından doğan alacaklar</a:t>
            </a:r>
            <a:r>
              <a:rPr lang="tr-TR" sz="2400" dirty="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takibe yetkili birimce sorumlular ve ilgililerin bilinen adreslerine </a:t>
            </a:r>
            <a:r>
              <a:rPr lang="tr-TR" sz="2400" dirty="0">
                <a:solidFill>
                  <a:schemeClr val="bg1"/>
                </a:solidFill>
                <a:latin typeface="Calibri" panose="020F0502020204030204" pitchFamily="34" charset="0"/>
                <a:cs typeface="Calibri" panose="020F0502020204030204" pitchFamily="34" charset="0"/>
              </a:rPr>
              <a:t>imzaları alınmak suretiyle veya 11/2/1959 tarihli ve 7201 sayılı </a:t>
            </a:r>
            <a:r>
              <a:rPr lang="tr-TR" sz="2400" u="sng" dirty="0">
                <a:solidFill>
                  <a:schemeClr val="bg1"/>
                </a:solidFill>
                <a:latin typeface="Calibri" panose="020F0502020204030204" pitchFamily="34" charset="0"/>
                <a:cs typeface="Calibri" panose="020F0502020204030204" pitchFamily="34" charset="0"/>
              </a:rPr>
              <a:t>Tebligat Kanunu hükümlerine göre tebliğ edilir.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Kontrol, denetim veya inceleme sonucunda tespit edilen kamu zararından doğan alacakların sorumlulara ve ilgililere tebliğ işlemlerine</a:t>
            </a: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yapılacak değerlendirme işlemlerinin tamamlanarak </a:t>
            </a:r>
            <a:r>
              <a:rPr lang="tr-TR" sz="2400" u="sng" dirty="0">
                <a:solidFill>
                  <a:schemeClr val="bg1"/>
                </a:solidFill>
                <a:latin typeface="Calibri" panose="020F0502020204030204" pitchFamily="34" charset="0"/>
                <a:cs typeface="Calibri" panose="020F0502020204030204" pitchFamily="34" charset="0"/>
              </a:rPr>
              <a:t>değerlendirme formunun takibe yetkili birime ulaştırıldığı tarihten itibaren beş iş günü içerisinde başlanır</a:t>
            </a:r>
            <a:r>
              <a:rPr lang="tr-TR" sz="24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4201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04180"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Tebliği Ve Takibi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76188" cy="3120854"/>
          </a:xfrm>
          <a:prstGeom prst="rect">
            <a:avLst/>
          </a:prstGeom>
        </p:spPr>
        <p:txBody>
          <a:bodyPr wrap="square">
            <a:spAutoFit/>
          </a:bodyPr>
          <a:lstStyle/>
          <a:p>
            <a:pPr marL="287338" marR="0" lvl="0" indent="-287338" algn="just"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tr-TR" sz="2400" b="0" i="0" u="sng"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Tebliğde</a:t>
            </a:r>
            <a:r>
              <a:rPr kumimoji="0" lang="tr-TR" sz="2400" b="0" i="0" u="sng"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borcun miktarı, sebebi, doğuş tarihi, faiz başlangıç tarihi, ödeme yeri belirtilir ve sorumlulara ve/veya ilgililere ödeme, itiraz veya sulh teklifinde bulunmak üzere </a:t>
            </a:r>
            <a:r>
              <a:rPr kumimoji="0" lang="tr-TR" sz="2400" b="1" i="0" u="sng"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otuz gün süre verilir</a:t>
            </a:r>
            <a:r>
              <a:rPr kumimoji="0" lang="tr-TR" sz="2400" b="0" i="0" u="sng"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a:t>
            </a:r>
          </a:p>
          <a:p>
            <a:pPr lvl="0" algn="just" fontAlgn="base">
              <a:spcBef>
                <a:spcPct val="20000"/>
              </a:spcBef>
              <a:spcAft>
                <a:spcPct val="0"/>
              </a:spcAft>
              <a:buClr>
                <a:srgbClr val="0BD0D9"/>
              </a:buClr>
              <a:buSzPct val="95000"/>
              <a:defRPr/>
            </a:pPr>
            <a:r>
              <a:rPr lang="tr-TR" sz="2400" dirty="0">
                <a:solidFill>
                  <a:schemeClr val="bg1"/>
                </a:solidFill>
                <a:latin typeface="Calibri" panose="020F0502020204030204" pitchFamily="34" charset="0"/>
                <a:cs typeface="Calibri" panose="020F0502020204030204" pitchFamily="34" charset="0"/>
              </a:rPr>
              <a:t> </a:t>
            </a: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Sorumluların ve/veya ilgililerin varsa itirazları 15 gün içinde sonuçlandırılır</a:t>
            </a:r>
            <a:r>
              <a:rPr lang="tr-TR" sz="2400" dirty="0">
                <a:solidFill>
                  <a:schemeClr val="bg1"/>
                </a:solidFill>
                <a:latin typeface="Calibri" panose="020F0502020204030204" pitchFamily="34" charset="0"/>
                <a:cs typeface="Calibri" panose="020F0502020204030204" pitchFamily="34" charset="0"/>
              </a:rPr>
              <a:t>. Bu süre içinde sonuçlandırılmayan başvurular reddedilmiş sayılır. İtiraz, merkezde üst yönetici, taşrada ise idarenin taşrada bulunan en üst yöneticisi tarafından, gerek görülmesi halinde harcama birimi ve/veya hukuk biriminin de görüşüne başvurularak sonuçlandırılır.</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148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54056"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Tebliği Ve Takibi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926065" cy="4302716"/>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b) Sorumlu ve/veya ilgililerin taksitlendirme taleplerini de içeren sulh başvuruları; genel bütçe kapsamındaki kamu idareleri ve özel bütçeli idarelerde, 26/9/2011 tarihli ve 659 sayılı Genel Bütçe Kapsamındaki Kamu İdareleri ve Özel Bütçeli İdarelerde Hukuk Hizmetlerinin Yürütülmesine İlişkin Kanun Hükmünde Kararname hükümlerine göre, kapsamdaki diğer kamu idarelerinde ise özel mevzuatındaki hükümlere göre sonuçlandırılır.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c) </a:t>
            </a:r>
            <a:r>
              <a:rPr lang="tr-TR" sz="2400" u="sng" dirty="0">
                <a:solidFill>
                  <a:schemeClr val="bg1"/>
                </a:solidFill>
                <a:latin typeface="Calibri" panose="020F0502020204030204" pitchFamily="34" charset="0"/>
                <a:cs typeface="Calibri" panose="020F0502020204030204" pitchFamily="34" charset="0"/>
              </a:rPr>
              <a:t>İtiraz ve sulh başvurularını değerlendirme işlemlerinin sekretarya hizmetlerini takibe yetkili birim yürütür</a:t>
            </a:r>
            <a:r>
              <a:rPr lang="tr-TR" sz="2400" dirty="0">
                <a:solidFill>
                  <a:schemeClr val="bg1"/>
                </a:solidFill>
                <a:latin typeface="Calibri" panose="020F0502020204030204" pitchFamily="34" charset="0"/>
                <a:cs typeface="Calibri" panose="020F0502020204030204" pitchFamily="34" charset="0"/>
              </a:rPr>
              <a:t>.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(3) Sayıştay sorguları üzerine yapılan değerlendirme sonucuna göre tahsil edilmesi gerektiği bildirilen kamu zararı alacaklarının sorumlulara ve ilgililere tebliğinde de aynı şekilde işlem yapılır.</a:t>
            </a:r>
          </a:p>
        </p:txBody>
      </p:sp>
    </p:spTree>
    <p:extLst>
      <p:ext uri="{BB962C8B-B14F-4D97-AF65-F5344CB8AC3E}">
        <p14:creationId xmlns:p14="http://schemas.microsoft.com/office/powerpoint/2010/main" val="230785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78995"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Tebliği Ve Takibi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842937" cy="3046988"/>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Kamu zararı alacaklarının yapılan tebligata rağmen sorumlular ve/veya ilgililerce süresinde </a:t>
            </a:r>
            <a:r>
              <a:rPr lang="tr-TR" sz="2400" u="sng" dirty="0" err="1">
                <a:solidFill>
                  <a:schemeClr val="bg1"/>
                </a:solidFill>
                <a:latin typeface="Calibri" panose="020F0502020204030204" pitchFamily="34" charset="0"/>
                <a:cs typeface="Calibri" panose="020F0502020204030204" pitchFamily="34" charset="0"/>
              </a:rPr>
              <a:t>rızaen</a:t>
            </a:r>
            <a:r>
              <a:rPr lang="tr-TR" sz="2400" u="sng" dirty="0">
                <a:solidFill>
                  <a:schemeClr val="bg1"/>
                </a:solidFill>
                <a:latin typeface="Calibri" panose="020F0502020204030204" pitchFamily="34" charset="0"/>
                <a:cs typeface="Calibri" panose="020F0502020204030204" pitchFamily="34" charset="0"/>
              </a:rPr>
              <a:t> ödenmemesi</a:t>
            </a:r>
            <a:r>
              <a:rPr lang="tr-TR" sz="2400" dirty="0">
                <a:solidFill>
                  <a:schemeClr val="bg1"/>
                </a:solidFill>
                <a:latin typeface="Calibri" panose="020F0502020204030204" pitchFamily="34" charset="0"/>
                <a:cs typeface="Calibri" panose="020F0502020204030204" pitchFamily="34" charset="0"/>
              </a:rPr>
              <a:t>, sulh teklifinde ya da itirazda bulunulmaması halinde sürenin bitiminden itibaren beş iş günü içerisinde, sulh teklifinin ya da itirazın idare tarafından reddedilmesi halinde ise bu ret tarihinden itibaren beş iş günü içerisinde ve her </a:t>
            </a:r>
            <a:r>
              <a:rPr lang="tr-TR" sz="2400" dirty="0" smtClean="0">
                <a:solidFill>
                  <a:schemeClr val="bg1"/>
                </a:solidFill>
                <a:latin typeface="Calibri" panose="020F0502020204030204" pitchFamily="34" charset="0"/>
                <a:cs typeface="Calibri" panose="020F0502020204030204" pitchFamily="34" charset="0"/>
              </a:rPr>
              <a:t>hâlükârda </a:t>
            </a:r>
            <a:r>
              <a:rPr lang="tr-TR" sz="2400" b="1" dirty="0" smtClean="0">
                <a:solidFill>
                  <a:schemeClr val="bg1"/>
                </a:solidFill>
                <a:latin typeface="Calibri" panose="020F0502020204030204" pitchFamily="34" charset="0"/>
                <a:cs typeface="Calibri" panose="020F0502020204030204" pitchFamily="34" charset="0"/>
              </a:rPr>
              <a:t>30 </a:t>
            </a:r>
            <a:r>
              <a:rPr lang="tr-TR" sz="2400" b="1" dirty="0">
                <a:solidFill>
                  <a:schemeClr val="bg1"/>
                </a:solidFill>
                <a:latin typeface="Calibri" panose="020F0502020204030204" pitchFamily="34" charset="0"/>
                <a:cs typeface="Calibri" panose="020F0502020204030204" pitchFamily="34" charset="0"/>
              </a:rPr>
              <a:t>günlük ödeme süresinden sonra </a:t>
            </a:r>
            <a:r>
              <a:rPr lang="tr-TR" sz="2400" dirty="0">
                <a:solidFill>
                  <a:schemeClr val="bg1"/>
                </a:solidFill>
                <a:latin typeface="Calibri" panose="020F0502020204030204" pitchFamily="34" charset="0"/>
                <a:cs typeface="Calibri" panose="020F0502020204030204" pitchFamily="34" charset="0"/>
              </a:rPr>
              <a:t>ilgili </a:t>
            </a:r>
            <a:r>
              <a:rPr lang="tr-TR" sz="2400" u="sng" dirty="0">
                <a:solidFill>
                  <a:schemeClr val="bg1"/>
                </a:solidFill>
                <a:latin typeface="Calibri" panose="020F0502020204030204" pitchFamily="34" charset="0"/>
                <a:cs typeface="Calibri" panose="020F0502020204030204" pitchFamily="34" charset="0"/>
              </a:rPr>
              <a:t>alacak takip dosyası, alacağın tahsili için takibe yetkili birimce kamu idaresini temsile yetkili hukuk birimine gönderilir</a:t>
            </a:r>
            <a:r>
              <a:rPr lang="tr-TR" sz="2400" dirty="0">
                <a:solidFill>
                  <a:schemeClr val="bg1"/>
                </a:solidFill>
                <a:latin typeface="Calibri" panose="020F0502020204030204" pitchFamily="34" charset="0"/>
                <a:cs typeface="Calibri" panose="020F0502020204030204" pitchFamily="34" charset="0"/>
              </a:rPr>
              <a:t>.</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20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70682"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Tebliği Ve Takibi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67876" cy="2012859"/>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(5) Kesinleşen Sayıştay ilâmlarının tebliğinde 6085 sayılı Sayıştay Kanunu hükümleri uygulanır.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(6) </a:t>
            </a:r>
            <a:r>
              <a:rPr lang="tr-TR" sz="2400" u="sng" dirty="0">
                <a:solidFill>
                  <a:schemeClr val="bg1"/>
                </a:solidFill>
                <a:latin typeface="Calibri" panose="020F0502020204030204" pitchFamily="34" charset="0"/>
                <a:cs typeface="Calibri" panose="020F0502020204030204" pitchFamily="34" charset="0"/>
              </a:rPr>
              <a:t>Mahkemelerce hükme bağlanan ve taraflara tebliğ edilen, kamu zararından doğan alacaklara ilişkin </a:t>
            </a:r>
            <a:r>
              <a:rPr lang="tr-TR" sz="2400" b="1" u="sng" dirty="0">
                <a:solidFill>
                  <a:schemeClr val="bg1"/>
                </a:solidFill>
                <a:latin typeface="Calibri" panose="020F0502020204030204" pitchFamily="34" charset="0"/>
                <a:cs typeface="Calibri" panose="020F0502020204030204" pitchFamily="34" charset="0"/>
              </a:rPr>
              <a:t>kararın kesinleşmesi beklenmeksizin</a:t>
            </a:r>
            <a:r>
              <a:rPr lang="tr-TR" sz="2400" u="sng" dirty="0">
                <a:solidFill>
                  <a:schemeClr val="bg1"/>
                </a:solidFill>
                <a:latin typeface="Calibri" panose="020F0502020204030204" pitchFamily="34" charset="0"/>
                <a:cs typeface="Calibri" panose="020F0502020204030204" pitchFamily="34" charset="0"/>
              </a:rPr>
              <a:t> takip işlemlerine başlanır. </a:t>
            </a:r>
          </a:p>
        </p:txBody>
      </p:sp>
    </p:spTree>
    <p:extLst>
      <p:ext uri="{BB962C8B-B14F-4D97-AF65-F5344CB8AC3E}">
        <p14:creationId xmlns:p14="http://schemas.microsoft.com/office/powerpoint/2010/main" val="755588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45744"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Güvence Altına Alınması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809687" cy="2308324"/>
          </a:xfrm>
          <a:prstGeom prst="rect">
            <a:avLst/>
          </a:prstGeom>
        </p:spPr>
        <p:txBody>
          <a:bodyPr wrap="square">
            <a:spAutoFit/>
          </a:bodyPr>
          <a:lstStyle/>
          <a:p>
            <a:pPr lvl="0" algn="just" fontAlgn="base">
              <a:spcBef>
                <a:spcPct val="20000"/>
              </a:spcBef>
              <a:spcAft>
                <a:spcPct val="0"/>
              </a:spcAft>
              <a:buClr>
                <a:srgbClr val="0BD0D9"/>
              </a:buClr>
              <a:buSzPct val="95000"/>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9/6/1932 tarihli ve 2004 sayılı İcra ve İflas Kanununda ihtiyatî haciz için öngörülen şartların varlığı ve kamu idaresi üst yöneticisinin de gerekli görmesi halinde, mahkeme kararı veya Sayıştay ilâmı tebliğ edilinceye kadar, </a:t>
            </a:r>
            <a:r>
              <a:rPr lang="tr-TR" sz="2400" u="sng" dirty="0">
                <a:solidFill>
                  <a:schemeClr val="bg1"/>
                </a:solidFill>
                <a:latin typeface="Calibri" panose="020F0502020204030204" pitchFamily="34" charset="0"/>
                <a:cs typeface="Calibri" panose="020F0502020204030204" pitchFamily="34" charset="0"/>
              </a:rPr>
              <a:t>alacaklı kamu idaresince kamu alacağını </a:t>
            </a:r>
            <a:r>
              <a:rPr lang="tr-TR" sz="2400" b="1" u="sng" dirty="0">
                <a:solidFill>
                  <a:schemeClr val="bg1"/>
                </a:solidFill>
                <a:latin typeface="Calibri" panose="020F0502020204030204" pitchFamily="34" charset="0"/>
                <a:cs typeface="Calibri" panose="020F0502020204030204" pitchFamily="34" charset="0"/>
              </a:rPr>
              <a:t>güvence altına almak amacıyla </a:t>
            </a:r>
            <a:r>
              <a:rPr lang="tr-TR" sz="2400" u="sng" dirty="0">
                <a:solidFill>
                  <a:schemeClr val="bg1"/>
                </a:solidFill>
                <a:latin typeface="Calibri" panose="020F0502020204030204" pitchFamily="34" charset="0"/>
                <a:cs typeface="Calibri" panose="020F0502020204030204" pitchFamily="34" charset="0"/>
              </a:rPr>
              <a:t>yetkili mahkemeden karar alınarak, sorumluların ve ilgililerin mal, hak ve alacakları üzerine </a:t>
            </a:r>
            <a:r>
              <a:rPr lang="tr-TR" sz="2400" b="1" u="sng" dirty="0">
                <a:solidFill>
                  <a:schemeClr val="bg1"/>
                </a:solidFill>
                <a:latin typeface="Calibri" panose="020F0502020204030204" pitchFamily="34" charset="0"/>
                <a:cs typeface="Calibri" panose="020F0502020204030204" pitchFamily="34" charset="0"/>
              </a:rPr>
              <a:t>ihtiyatî haciz konulur</a:t>
            </a:r>
            <a:r>
              <a:rPr lang="tr-TR" sz="2400" u="sng" dirty="0">
                <a:solidFill>
                  <a:schemeClr val="bg1"/>
                </a:solidFill>
                <a:latin typeface="Calibri" panose="020F0502020204030204" pitchFamily="34" charset="0"/>
                <a:cs typeface="Calibri" panose="020F0502020204030204" pitchFamily="34" charset="0"/>
              </a:rPr>
              <a:t>.</a:t>
            </a:r>
            <a:endParaRPr kumimoji="0" lang="tr-TR" sz="2400" i="0" u="sng"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18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78994"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Güvence Altına Alınması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951003" cy="2308324"/>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İhtiyatî haciz kararının verildiği tarihten itibaren on gün içinde icra dairesinden kararın uygulanması talep edilir</a:t>
            </a:r>
            <a:r>
              <a:rPr lang="tr-TR" sz="2400" dirty="0">
                <a:solidFill>
                  <a:schemeClr val="bg1"/>
                </a:solidFill>
                <a:latin typeface="Calibri" panose="020F0502020204030204" pitchFamily="34" charset="0"/>
                <a:cs typeface="Calibri" panose="020F0502020204030204" pitchFamily="34" charset="0"/>
              </a:rPr>
              <a:t>. Aksi halde ihtiyatî haciz kararı kendiliğinden kalkar. İhtiyatî haciz kararının uygulanmasında icra dairesinin gecikmesi halinde, alacaklı kamu idaresini temsile yetkili hukuk birimince kararı uygulayacak olan icra dairesinin bağlı olduğu icra mahkemesine başvurularak kararın infazının sağlanması talep edilir.</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43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54057"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Zararından Doğan Alacağın Güvence Altına Alınması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817999" cy="3785652"/>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(1) Kamu </a:t>
            </a:r>
            <a:r>
              <a:rPr lang="tr-TR" sz="2400" dirty="0">
                <a:solidFill>
                  <a:schemeClr val="bg1"/>
                </a:solidFill>
                <a:latin typeface="Calibri" panose="020F0502020204030204" pitchFamily="34" charset="0"/>
                <a:cs typeface="Calibri" panose="020F0502020204030204" pitchFamily="34" charset="0"/>
              </a:rPr>
              <a:t>zararından doğan alacaklar, sorumlulardan ve/veya ilgililerden, zararın oluştuğu tarihten itibaren ilgili mevzuatına göre hesaplanacak faiziyle birlikte tahsil edilir.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(2) Tespit edilen kamu zararları;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a) </a:t>
            </a:r>
            <a:r>
              <a:rPr lang="tr-TR" sz="2400" u="sng" dirty="0" err="1">
                <a:solidFill>
                  <a:schemeClr val="bg1"/>
                </a:solidFill>
                <a:latin typeface="Calibri" panose="020F0502020204030204" pitchFamily="34" charset="0"/>
                <a:cs typeface="Calibri" panose="020F0502020204030204" pitchFamily="34" charset="0"/>
              </a:rPr>
              <a:t>Rızaen</a:t>
            </a:r>
            <a:r>
              <a:rPr lang="tr-TR" sz="2400" u="sng" dirty="0">
                <a:solidFill>
                  <a:schemeClr val="bg1"/>
                </a:solidFill>
                <a:latin typeface="Calibri" panose="020F0502020204030204" pitchFamily="34" charset="0"/>
                <a:cs typeface="Calibri" panose="020F0502020204030204" pitchFamily="34" charset="0"/>
              </a:rPr>
              <a:t> ve sulh yolu ile ödenmek</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b</a:t>
            </a: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11/1/2011 tarihli ve 6098 sayılı </a:t>
            </a:r>
            <a:r>
              <a:rPr lang="tr-TR" sz="2400" u="sng" dirty="0">
                <a:solidFill>
                  <a:schemeClr val="bg1"/>
                </a:solidFill>
                <a:latin typeface="Calibri" panose="020F0502020204030204" pitchFamily="34" charset="0"/>
                <a:cs typeface="Calibri" panose="020F0502020204030204" pitchFamily="34" charset="0"/>
              </a:rPr>
              <a:t>Türk Borçlar Kanunu hükümlerine göre takas yapılmak,</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c) </a:t>
            </a:r>
            <a:r>
              <a:rPr lang="tr-TR" sz="2400" u="sng" dirty="0">
                <a:solidFill>
                  <a:schemeClr val="bg1"/>
                </a:solidFill>
                <a:latin typeface="Calibri" panose="020F0502020204030204" pitchFamily="34" charset="0"/>
                <a:cs typeface="Calibri" panose="020F0502020204030204" pitchFamily="34" charset="0"/>
              </a:rPr>
              <a:t>2004 sayılı Kanun hükümleri </a:t>
            </a:r>
            <a:r>
              <a:rPr lang="tr-TR" sz="2400" u="sng" dirty="0" smtClean="0">
                <a:solidFill>
                  <a:schemeClr val="bg1"/>
                </a:solidFill>
                <a:latin typeface="Calibri" panose="020F0502020204030204" pitchFamily="34" charset="0"/>
                <a:cs typeface="Calibri" panose="020F0502020204030204" pitchFamily="34" charset="0"/>
              </a:rPr>
              <a:t>(icra yoluyla) uygulanmak</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suretiyle tahsil edilir.</a:t>
            </a:r>
          </a:p>
        </p:txBody>
      </p:sp>
    </p:spTree>
    <p:extLst>
      <p:ext uri="{BB962C8B-B14F-4D97-AF65-F5344CB8AC3E}">
        <p14:creationId xmlns:p14="http://schemas.microsoft.com/office/powerpoint/2010/main" val="379276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8399" y="1507067"/>
            <a:ext cx="8771467" cy="3447098"/>
          </a:xfrm>
          <a:prstGeom prst="rect">
            <a:avLst/>
          </a:prstGeom>
        </p:spPr>
        <p:txBody>
          <a:bodyPr wrap="square">
            <a:spAutoFit/>
          </a:bodyPr>
          <a:lstStyle/>
          <a:p>
            <a:r>
              <a:rPr lang="tr-TR" sz="2000" dirty="0" smtClean="0">
                <a:solidFill>
                  <a:schemeClr val="bg1"/>
                </a:solidFill>
                <a:latin typeface="Times New Roman" panose="02020603050405020304" pitchFamily="18" charset="0"/>
                <a:cs typeface="Times New Roman" panose="02020603050405020304" pitchFamily="18" charset="0"/>
              </a:rPr>
              <a:t>Hizmet Kusuru;</a:t>
            </a:r>
          </a:p>
          <a:p>
            <a:endParaRPr lang="tr-TR" dirty="0"/>
          </a:p>
          <a:p>
            <a:pPr algn="just"/>
            <a:r>
              <a:rPr lang="tr-TR" dirty="0" smtClean="0"/>
              <a:t> </a:t>
            </a:r>
            <a:r>
              <a:rPr lang="tr-TR" sz="2000" dirty="0" smtClean="0">
                <a:solidFill>
                  <a:schemeClr val="bg1"/>
                </a:solidFill>
                <a:latin typeface="Times New Roman" panose="02020603050405020304" pitchFamily="18" charset="0"/>
                <a:cs typeface="Times New Roman" panose="02020603050405020304" pitchFamily="18" charset="0"/>
              </a:rPr>
              <a:t>Hizmet </a:t>
            </a:r>
            <a:r>
              <a:rPr lang="tr-TR" sz="2000" dirty="0">
                <a:solidFill>
                  <a:schemeClr val="bg1"/>
                </a:solidFill>
                <a:latin typeface="Times New Roman" panose="02020603050405020304" pitchFamily="18" charset="0"/>
                <a:cs typeface="Times New Roman" panose="02020603050405020304" pitchFamily="18" charset="0"/>
              </a:rPr>
              <a:t>kusuru hizmetin geç işlemesi, kötü işlemesi veya </a:t>
            </a:r>
            <a:r>
              <a:rPr lang="tr-TR" sz="2000" dirty="0" smtClean="0">
                <a:solidFill>
                  <a:schemeClr val="bg1"/>
                </a:solidFill>
                <a:latin typeface="Times New Roman" panose="02020603050405020304" pitchFamily="18" charset="0"/>
                <a:cs typeface="Times New Roman" panose="02020603050405020304" pitchFamily="18" charset="0"/>
              </a:rPr>
              <a:t>hiç işlememesidir </a:t>
            </a:r>
            <a:r>
              <a:rPr lang="tr-TR" sz="2000" dirty="0">
                <a:solidFill>
                  <a:schemeClr val="bg1"/>
                </a:solidFill>
                <a:latin typeface="Times New Roman" panose="02020603050405020304" pitchFamily="18" charset="0"/>
                <a:cs typeface="Times New Roman" panose="02020603050405020304" pitchFamily="18" charset="0"/>
              </a:rPr>
              <a:t>ki burada memurun kişisel kusurundan söz edilemez. 657 sayılı </a:t>
            </a:r>
            <a:r>
              <a:rPr lang="tr-TR" sz="2000" dirty="0" smtClean="0">
                <a:solidFill>
                  <a:schemeClr val="bg1"/>
                </a:solidFill>
                <a:latin typeface="Times New Roman" panose="02020603050405020304" pitchFamily="18" charset="0"/>
                <a:cs typeface="Times New Roman" panose="02020603050405020304" pitchFamily="18" charset="0"/>
              </a:rPr>
              <a:t>Kanunun 13.maddesindeki </a:t>
            </a:r>
            <a:r>
              <a:rPr lang="tr-TR" sz="2000" dirty="0">
                <a:solidFill>
                  <a:schemeClr val="bg1"/>
                </a:solidFill>
                <a:latin typeface="Times New Roman" panose="02020603050405020304" pitchFamily="18" charset="0"/>
                <a:cs typeface="Times New Roman" panose="02020603050405020304" pitchFamily="18" charset="0"/>
              </a:rPr>
              <a:t>“kamu hukukuna tabi görevleri ile ilgili olarak kişilerin uğradıkları</a:t>
            </a:r>
          </a:p>
          <a:p>
            <a:pPr algn="just"/>
            <a:r>
              <a:rPr lang="tr-TR" sz="2000" dirty="0">
                <a:solidFill>
                  <a:schemeClr val="bg1"/>
                </a:solidFill>
                <a:latin typeface="Times New Roman" panose="02020603050405020304" pitchFamily="18" charset="0"/>
                <a:cs typeface="Times New Roman" panose="02020603050405020304" pitchFamily="18" charset="0"/>
              </a:rPr>
              <a:t>zararlar” ifadesinden kamu hizmetinin ifası dolayısıyla verilen zarar hizmet </a:t>
            </a:r>
            <a:r>
              <a:rPr lang="tr-TR" sz="2000" dirty="0" smtClean="0">
                <a:solidFill>
                  <a:schemeClr val="bg1"/>
                </a:solidFill>
                <a:latin typeface="Times New Roman" panose="02020603050405020304" pitchFamily="18" charset="0"/>
                <a:cs typeface="Times New Roman" panose="02020603050405020304" pitchFamily="18" charset="0"/>
              </a:rPr>
              <a:t>kusurunu oluşturur.</a:t>
            </a:r>
          </a:p>
          <a:p>
            <a:pPr algn="just"/>
            <a:r>
              <a:rPr lang="tr-TR" sz="2000" dirty="0">
                <a:solidFill>
                  <a:schemeClr val="bg1"/>
                </a:solidFill>
                <a:latin typeface="Times New Roman" panose="02020603050405020304" pitchFamily="18" charset="0"/>
                <a:cs typeface="Times New Roman" panose="02020603050405020304" pitchFamily="18" charset="0"/>
              </a:rPr>
              <a:t>Hizmet kusurunun gerçekleşmesi için idari faaliyetin yürütülmesinde </a:t>
            </a:r>
            <a:r>
              <a:rPr lang="tr-TR" sz="2000" dirty="0" smtClean="0">
                <a:solidFill>
                  <a:schemeClr val="bg1"/>
                </a:solidFill>
                <a:latin typeface="Times New Roman" panose="02020603050405020304" pitchFamily="18" charset="0"/>
                <a:cs typeface="Times New Roman" panose="02020603050405020304" pitchFamily="18" charset="0"/>
              </a:rPr>
              <a:t>kamu görevlisinin </a:t>
            </a:r>
            <a:r>
              <a:rPr lang="tr-TR" sz="2000" dirty="0">
                <a:solidFill>
                  <a:schemeClr val="bg1"/>
                </a:solidFill>
                <a:latin typeface="Times New Roman" panose="02020603050405020304" pitchFamily="18" charset="0"/>
                <a:cs typeface="Times New Roman" panose="02020603050405020304" pitchFamily="18" charset="0"/>
              </a:rPr>
              <a:t>kusurlu bulunup bulunmaması önemli değildir. Önemli olan idari </a:t>
            </a:r>
            <a:r>
              <a:rPr lang="tr-TR" sz="2000" dirty="0" smtClean="0">
                <a:solidFill>
                  <a:schemeClr val="bg1"/>
                </a:solidFill>
                <a:latin typeface="Times New Roman" panose="02020603050405020304" pitchFamily="18" charset="0"/>
                <a:cs typeface="Times New Roman" panose="02020603050405020304" pitchFamily="18" charset="0"/>
              </a:rPr>
              <a:t>faaliyetin yürütülmesindeki </a:t>
            </a:r>
            <a:r>
              <a:rPr lang="tr-TR" sz="2000" dirty="0">
                <a:solidFill>
                  <a:schemeClr val="bg1"/>
                </a:solidFill>
                <a:latin typeface="Times New Roman" panose="02020603050405020304" pitchFamily="18" charset="0"/>
                <a:cs typeface="Times New Roman" panose="02020603050405020304" pitchFamily="18" charset="0"/>
              </a:rPr>
              <a:t>bir aksaklık ve bozukluktan dolayı kişilerin zarar görmüş olmasıdır</a:t>
            </a:r>
          </a:p>
        </p:txBody>
      </p:sp>
    </p:spTree>
    <p:extLst>
      <p:ext uri="{BB962C8B-B14F-4D97-AF65-F5344CB8AC3E}">
        <p14:creationId xmlns:p14="http://schemas.microsoft.com/office/powerpoint/2010/main" val="235177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78995"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Zararından Doğan Alacaklarda Taksitlendirme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01374" cy="3194721"/>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1) Kamu zararından doğan alacaklar, </a:t>
            </a:r>
            <a:r>
              <a:rPr lang="tr-TR" sz="2400" u="sng" dirty="0">
                <a:solidFill>
                  <a:schemeClr val="bg1"/>
                </a:solidFill>
                <a:latin typeface="Calibri" panose="020F0502020204030204" pitchFamily="34" charset="0"/>
                <a:cs typeface="Calibri" panose="020F0502020204030204" pitchFamily="34" charset="0"/>
              </a:rPr>
              <a:t>sorumluların ve/veya ilgililerin talebi üzerine kamu idaresince taksitlendirilebilir</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(2) </a:t>
            </a:r>
            <a:r>
              <a:rPr lang="tr-TR" sz="2400" u="sng" dirty="0">
                <a:solidFill>
                  <a:schemeClr val="bg1"/>
                </a:solidFill>
                <a:latin typeface="Calibri" panose="020F0502020204030204" pitchFamily="34" charset="0"/>
                <a:cs typeface="Calibri" panose="020F0502020204030204" pitchFamily="34" charset="0"/>
              </a:rPr>
              <a:t>Taksitlendirme süresi </a:t>
            </a:r>
            <a:r>
              <a:rPr lang="tr-TR" sz="2400" b="1" u="sng" dirty="0">
                <a:solidFill>
                  <a:schemeClr val="bg1"/>
                </a:solidFill>
                <a:latin typeface="Calibri" panose="020F0502020204030204" pitchFamily="34" charset="0"/>
                <a:cs typeface="Calibri" panose="020F0502020204030204" pitchFamily="34" charset="0"/>
              </a:rPr>
              <a:t>azami beş yıl </a:t>
            </a:r>
            <a:r>
              <a:rPr lang="tr-TR" sz="2400" u="sng" dirty="0">
                <a:solidFill>
                  <a:schemeClr val="bg1"/>
                </a:solidFill>
                <a:latin typeface="Calibri" panose="020F0502020204030204" pitchFamily="34" charset="0"/>
                <a:cs typeface="Calibri" panose="020F0502020204030204" pitchFamily="34" charset="0"/>
              </a:rPr>
              <a:t>olup bu süre içerisinde asıl alacağın faiziyle birlikte tahsil edilmesi gerekir</a:t>
            </a:r>
            <a:r>
              <a:rPr lang="tr-TR" sz="2400" dirty="0" smtClean="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(3) Genel bütçe kapsamındaki kamu idareleri ile özel bütçeli idarelerde taksitlendirme işlemleri, 659 sayılı Kanun Hükmünde Kararname hükümlerine, kapsamdaki diğer kamu idarelerinde ise ilgili mevzuat hükümlerine göre gerçekleştirilir.</a:t>
            </a:r>
          </a:p>
        </p:txBody>
      </p:sp>
    </p:spTree>
    <p:extLst>
      <p:ext uri="{BB962C8B-B14F-4D97-AF65-F5344CB8AC3E}">
        <p14:creationId xmlns:p14="http://schemas.microsoft.com/office/powerpoint/2010/main" val="3182227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70682"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Zararından Doğan Alacaklarda Taksitlendirme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834625" cy="2308324"/>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4) Sorumluların ve/veya ilgililerin </a:t>
            </a:r>
            <a:r>
              <a:rPr lang="tr-TR" sz="2400" u="sng" dirty="0">
                <a:solidFill>
                  <a:schemeClr val="bg1"/>
                </a:solidFill>
                <a:latin typeface="Calibri" panose="020F0502020204030204" pitchFamily="34" charset="0"/>
                <a:cs typeface="Calibri" panose="020F0502020204030204" pitchFamily="34" charset="0"/>
              </a:rPr>
              <a:t>yazılı taksitlendirme talebi üzerine, sorumlu ve/veya ilgili ile takibe yetkili birim arasında, taksitlendirmenin süresini, taksit sayısı ve tutarları ile ödeme zamanlarını belirleyen bir </a:t>
            </a:r>
            <a:r>
              <a:rPr lang="tr-TR" sz="2400" b="1" u="sng" dirty="0">
                <a:solidFill>
                  <a:schemeClr val="bg1"/>
                </a:solidFill>
                <a:latin typeface="Calibri" panose="020F0502020204030204" pitchFamily="34" charset="0"/>
                <a:cs typeface="Calibri" panose="020F0502020204030204" pitchFamily="34" charset="0"/>
              </a:rPr>
              <a:t>ödeme planı yapılır</a:t>
            </a:r>
            <a:r>
              <a:rPr lang="tr-TR" sz="2400" u="sng" dirty="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 Sorumlulardan ve/veya ilgililerden taksitlerini ödeme planına uygun ve vadesinde düzenli olarak ödeyeceklerine dair </a:t>
            </a:r>
            <a:r>
              <a:rPr lang="tr-TR" sz="2400" b="1" u="sng" dirty="0">
                <a:solidFill>
                  <a:schemeClr val="bg1"/>
                </a:solidFill>
                <a:latin typeface="Calibri" panose="020F0502020204030204" pitchFamily="34" charset="0"/>
                <a:cs typeface="Calibri" panose="020F0502020204030204" pitchFamily="34" charset="0"/>
              </a:rPr>
              <a:t>“borç senedi ve kefaletname” </a:t>
            </a:r>
            <a:r>
              <a:rPr lang="tr-TR" sz="2400" u="sng" dirty="0">
                <a:solidFill>
                  <a:schemeClr val="bg1"/>
                </a:solidFill>
                <a:latin typeface="Calibri" panose="020F0502020204030204" pitchFamily="34" charset="0"/>
                <a:cs typeface="Calibri" panose="020F0502020204030204" pitchFamily="34" charset="0"/>
              </a:rPr>
              <a:t>alınır. </a:t>
            </a:r>
            <a:endParaRPr kumimoji="0" lang="tr-TR" sz="2400" b="0" i="0" u="sng"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9328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87308"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Zararından Doğan Alacaklarda Taksitlendirme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59316" cy="2677656"/>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5) Sorumlular ve/veya ilgililer, taksitlendirme taleplerine ilişkin yetkili makamın onayı alınıncaya kadar dilekçede belirtilen ilk taksit miktarını hemen, takip eden taksitleri de düzenli olarak, faiziyle birlikte muhasebe birimine ödeyebilir. Yetkili makamdan alınan taksitlendirme onayında kararlaştırılan taksit miktarı ödenen taksit miktarından fazla olduğu takdirde, onayda belirtilen ilk taksit tarihinden itibaren geçen taksit sürelerine ait toplam fark peşin olarak tahsil edilir.</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235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895620"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Zararından Doğan Alacaklarda Taksitlendirme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26312" cy="2677656"/>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6) </a:t>
            </a:r>
            <a:r>
              <a:rPr lang="tr-TR" sz="2400" u="sng" dirty="0">
                <a:solidFill>
                  <a:schemeClr val="bg1"/>
                </a:solidFill>
                <a:latin typeface="Calibri" panose="020F0502020204030204" pitchFamily="34" charset="0"/>
                <a:cs typeface="Calibri" panose="020F0502020204030204" pitchFamily="34" charset="0"/>
              </a:rPr>
              <a:t>Taksitlerden birinin, ödeme planına ve “borç senedi ve </a:t>
            </a:r>
            <a:r>
              <a:rPr lang="tr-TR" sz="2400" u="sng" dirty="0" err="1">
                <a:solidFill>
                  <a:schemeClr val="bg1"/>
                </a:solidFill>
                <a:latin typeface="Calibri" panose="020F0502020204030204" pitchFamily="34" charset="0"/>
                <a:cs typeface="Calibri" panose="020F0502020204030204" pitchFamily="34" charset="0"/>
              </a:rPr>
              <a:t>kefaletname”ye</a:t>
            </a:r>
            <a:r>
              <a:rPr lang="tr-TR" sz="2400" u="sng" dirty="0">
                <a:solidFill>
                  <a:schemeClr val="bg1"/>
                </a:solidFill>
                <a:latin typeface="Calibri" panose="020F0502020204030204" pitchFamily="34" charset="0"/>
                <a:cs typeface="Calibri" panose="020F0502020204030204" pitchFamily="34" charset="0"/>
              </a:rPr>
              <a:t> uygun olarak vadesinde ve faiziyle birlikte tamamen ödenmemesi halinde alacağın tamamı muaccel olur. </a:t>
            </a:r>
            <a:r>
              <a:rPr lang="tr-TR" sz="2400" dirty="0">
                <a:solidFill>
                  <a:schemeClr val="bg1"/>
                </a:solidFill>
                <a:latin typeface="Calibri" panose="020F0502020204030204" pitchFamily="34" charset="0"/>
                <a:cs typeface="Calibri" panose="020F0502020204030204" pitchFamily="34" charset="0"/>
              </a:rPr>
              <a:t>Söz konusu alacak, muaccel olduğu tarihten itibaren 21/7/1953 tarihli ve 6183 sayılı Amme Alacaklarının Tahsil Usulü Hakkında Kanunun 51 inci maddesine göre belirlenen gecikme zammı oranında hesaplanan faizi ile birlikte genel hükümlere göre takip ve tahsil edilir.</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611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754304"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Zararının Oluştuğu Tarih</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17752" cy="3194721"/>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Kamu zararı;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a) Vezne ve ambar açıkları ile diğer </a:t>
            </a:r>
            <a:r>
              <a:rPr lang="tr-TR" sz="2400" u="sng" dirty="0">
                <a:solidFill>
                  <a:schemeClr val="bg1"/>
                </a:solidFill>
                <a:latin typeface="Calibri" panose="020F0502020204030204" pitchFamily="34" charset="0"/>
                <a:cs typeface="Calibri" panose="020F0502020204030204" pitchFamily="34" charset="0"/>
              </a:rPr>
              <a:t>muhasebe yetkilisi mutemetlerinin açıklarında</a:t>
            </a:r>
            <a:r>
              <a:rPr lang="tr-TR" sz="2400" dirty="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açığın meydana geldiği tarihte, bu tarihin bilinmediği durumlarda olayın tespit edildiği tarihte</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b) İş, mal veya hizmet karşılığı olarak ilgili mevzuatında belirlenen veya mevzuatında öngörülen karar, onay ya da sözleşmesinde </a:t>
            </a:r>
            <a:r>
              <a:rPr lang="tr-TR" sz="2400" u="sng" dirty="0">
                <a:solidFill>
                  <a:schemeClr val="bg1"/>
                </a:solidFill>
                <a:latin typeface="Calibri" panose="020F0502020204030204" pitchFamily="34" charset="0"/>
                <a:cs typeface="Calibri" panose="020F0502020204030204" pitchFamily="34" charset="0"/>
              </a:rPr>
              <a:t>belirlenen tutardan fazla yapılan ödemeler ile transfer niteliğindeki giderlerde yapılan yersiz ve fazla ödemelerde, ödemenin yapıldığı tarihte,</a:t>
            </a:r>
          </a:p>
        </p:txBody>
      </p:sp>
    </p:spTree>
    <p:extLst>
      <p:ext uri="{BB962C8B-B14F-4D97-AF65-F5344CB8AC3E}">
        <p14:creationId xmlns:p14="http://schemas.microsoft.com/office/powerpoint/2010/main" val="3155452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754304"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Zararının Oluştuğu Tarih</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884501" cy="2382191"/>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c) Kayıtlı olsun veya olmasın, kamu idaresinin yönetim ve kullanımında olan ya da kullanıcılarına teslim edilen </a:t>
            </a:r>
            <a:r>
              <a:rPr lang="tr-TR" sz="2400" u="sng" dirty="0">
                <a:solidFill>
                  <a:schemeClr val="bg1"/>
                </a:solidFill>
                <a:latin typeface="Calibri" panose="020F0502020204030204" pitchFamily="34" charset="0"/>
                <a:cs typeface="Calibri" panose="020F0502020204030204" pitchFamily="34" charset="0"/>
              </a:rPr>
              <a:t>taşınırların kaybedilmesi, çalınması veya zarar görmesi hallerinde olayın meydana geldiği tarihte; bu tarihin bilinmediği durumlarda olayın tespit edildiği tarihte,</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ç) </a:t>
            </a:r>
            <a:r>
              <a:rPr lang="tr-TR" sz="2400" u="sng" dirty="0">
                <a:solidFill>
                  <a:schemeClr val="bg1"/>
                </a:solidFill>
                <a:latin typeface="Calibri" panose="020F0502020204030204" pitchFamily="34" charset="0"/>
                <a:cs typeface="Calibri" panose="020F0502020204030204" pitchFamily="34" charset="0"/>
              </a:rPr>
              <a:t>İş yaptırılmadan, mal veya hizmet alınmadan ya da mevzuatında öngörülmediği halde yapılan yersiz ödemelerde, ödemenin yapıldığı tarihte,</a:t>
            </a:r>
          </a:p>
        </p:txBody>
      </p:sp>
    </p:spTree>
    <p:extLst>
      <p:ext uri="{BB962C8B-B14F-4D97-AF65-F5344CB8AC3E}">
        <p14:creationId xmlns:p14="http://schemas.microsoft.com/office/powerpoint/2010/main" val="3542406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7" y="2060848"/>
            <a:ext cx="9909439" cy="2456057"/>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d) </a:t>
            </a:r>
            <a:r>
              <a:rPr lang="tr-TR" sz="2400" u="sng" dirty="0">
                <a:solidFill>
                  <a:schemeClr val="bg1"/>
                </a:solidFill>
                <a:latin typeface="Calibri" panose="020F0502020204030204" pitchFamily="34" charset="0"/>
                <a:cs typeface="Calibri" panose="020F0502020204030204" pitchFamily="34" charset="0"/>
              </a:rPr>
              <a:t>İdare gelirlerinin tarh, tahakkuk ve tahsil işlemlerinin mevzuata uygun bir şekilde yapılmaması hallerinde, söz konusu işlemin </a:t>
            </a:r>
            <a:r>
              <a:rPr lang="tr-TR" sz="2400" b="1" u="sng" dirty="0">
                <a:solidFill>
                  <a:schemeClr val="bg1"/>
                </a:solidFill>
                <a:latin typeface="Calibri" panose="020F0502020204030204" pitchFamily="34" charset="0"/>
                <a:cs typeface="Calibri" panose="020F0502020204030204" pitchFamily="34" charset="0"/>
              </a:rPr>
              <a:t>zaman aşımına uğradığı tarihte</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e) </a:t>
            </a:r>
            <a:r>
              <a:rPr lang="tr-TR" sz="2400" u="sng" dirty="0" err="1">
                <a:solidFill>
                  <a:schemeClr val="bg1"/>
                </a:solidFill>
                <a:latin typeface="Calibri" panose="020F0502020204030204" pitchFamily="34" charset="0"/>
                <a:cs typeface="Calibri" panose="020F0502020204030204" pitchFamily="34" charset="0"/>
              </a:rPr>
              <a:t>Hakedişlerden</a:t>
            </a:r>
            <a:r>
              <a:rPr lang="tr-TR" sz="2400" u="sng" dirty="0">
                <a:solidFill>
                  <a:schemeClr val="bg1"/>
                </a:solidFill>
                <a:latin typeface="Calibri" panose="020F0502020204030204" pitchFamily="34" charset="0"/>
                <a:cs typeface="Calibri" panose="020F0502020204030204" pitchFamily="34" charset="0"/>
              </a:rPr>
              <a:t> kesinti suretiyle yapılan gelir tahsilatının eksik yapılması hallerinde, tahsilat tutarının gelir kaydedilmesi gerektiği tarihte,</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oluşmuş kabul edilir.</a:t>
            </a:r>
          </a:p>
        </p:txBody>
      </p:sp>
      <p:sp>
        <p:nvSpPr>
          <p:cNvPr id="3" name="Başlık 1"/>
          <p:cNvSpPr txBox="1">
            <a:spLocks/>
          </p:cNvSpPr>
          <p:nvPr/>
        </p:nvSpPr>
        <p:spPr>
          <a:xfrm>
            <a:off x="395536" y="872716"/>
            <a:ext cx="9754304"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Zararının Oluştuğu Tarih</a:t>
            </a:r>
            <a:endParaRPr lang="tr-TR"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3360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2911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Zararından Doğan Alacaklarda Faiz</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01126" cy="3194721"/>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(1) Kamu zararından doğan alacaklarda ilgili mevzuatına göre hesaplanacak </a:t>
            </a:r>
            <a:r>
              <a:rPr lang="tr-TR" sz="2400" u="sng" dirty="0">
                <a:solidFill>
                  <a:schemeClr val="bg1"/>
                </a:solidFill>
                <a:latin typeface="Calibri" panose="020F0502020204030204" pitchFamily="34" charset="0"/>
                <a:cs typeface="Calibri" panose="020F0502020204030204" pitchFamily="34" charset="0"/>
              </a:rPr>
              <a:t>faizin başlangıç tarihi, kural olarak zararın oluştuğu tarihtir.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(2) </a:t>
            </a:r>
            <a:r>
              <a:rPr lang="tr-TR" sz="2400" u="sng" dirty="0">
                <a:solidFill>
                  <a:schemeClr val="bg1"/>
                </a:solidFill>
                <a:latin typeface="Calibri" panose="020F0502020204030204" pitchFamily="34" charset="0"/>
                <a:cs typeface="Calibri" panose="020F0502020204030204" pitchFamily="34" charset="0"/>
              </a:rPr>
              <a:t>Sayıştay, ve mahkeme ilâmları </a:t>
            </a:r>
            <a:r>
              <a:rPr lang="tr-TR" sz="2400" dirty="0">
                <a:solidFill>
                  <a:schemeClr val="bg1"/>
                </a:solidFill>
                <a:latin typeface="Calibri" panose="020F0502020204030204" pitchFamily="34" charset="0"/>
                <a:cs typeface="Calibri" panose="020F0502020204030204" pitchFamily="34" charset="0"/>
              </a:rPr>
              <a:t>ile tespit olunan kamu zararından doğan alacaklarda faiz başlangıç tarihi, </a:t>
            </a:r>
            <a:r>
              <a:rPr lang="tr-TR" sz="2400" u="sng" dirty="0">
                <a:solidFill>
                  <a:schemeClr val="bg1"/>
                </a:solidFill>
                <a:latin typeface="Calibri" panose="020F0502020204030204" pitchFamily="34" charset="0"/>
                <a:cs typeface="Calibri" panose="020F0502020204030204" pitchFamily="34" charset="0"/>
              </a:rPr>
              <a:t>ilâmda faizin başlangıcı hakkında hüküm varsa belirtilen tarih, aksi takdirde karar tarihidir</a:t>
            </a:r>
            <a:r>
              <a:rPr lang="tr-TR" sz="2400" u="sng" dirty="0" smtClean="0">
                <a:solidFill>
                  <a:schemeClr val="bg1"/>
                </a:solidFill>
                <a:latin typeface="Calibri" panose="020F0502020204030204" pitchFamily="34" charset="0"/>
                <a:cs typeface="Calibri" panose="020F0502020204030204" pitchFamily="34" charset="0"/>
              </a:rPr>
              <a:t>.</a:t>
            </a:r>
            <a:endParaRPr lang="tr-TR" sz="2400" u="sng" dirty="0">
              <a:solidFill>
                <a:schemeClr val="bg1"/>
              </a:solidFill>
              <a:latin typeface="Calibri" panose="020F0502020204030204" pitchFamily="34" charset="0"/>
              <a:cs typeface="Calibri" panose="020F0502020204030204" pitchFamily="34" charset="0"/>
            </a:endParaRP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(3) Sorumlular ve/veya ilgililerce yapılan ödeme tutarının, alacak aslı ile faiz tutarının </a:t>
            </a:r>
            <a:r>
              <a:rPr lang="tr-TR" sz="2400" u="sng" dirty="0">
                <a:solidFill>
                  <a:schemeClr val="bg1"/>
                </a:solidFill>
                <a:latin typeface="Calibri" panose="020F0502020204030204" pitchFamily="34" charset="0"/>
                <a:cs typeface="Calibri" panose="020F0502020204030204" pitchFamily="34" charset="0"/>
              </a:rPr>
              <a:t>tamamını karşılamaması halinde ödenen tutar vadesi gelmiş alacak aslına ve faizine orantılı olarak mahsup edilir. </a:t>
            </a:r>
          </a:p>
        </p:txBody>
      </p:sp>
    </p:spTree>
    <p:extLst>
      <p:ext uri="{BB962C8B-B14F-4D97-AF65-F5344CB8AC3E}">
        <p14:creationId xmlns:p14="http://schemas.microsoft.com/office/powerpoint/2010/main" val="3310445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2911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Zararından Doğan Alacaklarda Faiz</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01126" cy="3564053"/>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(4) </a:t>
            </a:r>
            <a:r>
              <a:rPr lang="tr-TR" sz="2400" u="sng" dirty="0">
                <a:solidFill>
                  <a:schemeClr val="bg1"/>
                </a:solidFill>
                <a:latin typeface="Calibri" panose="020F0502020204030204" pitchFamily="34" charset="0"/>
                <a:cs typeface="Calibri" panose="020F0502020204030204" pitchFamily="34" charset="0"/>
              </a:rPr>
              <a:t>Borç aslına faiz dahil edilerek, tekrar faiz yürütülemez</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(5) </a:t>
            </a:r>
            <a:r>
              <a:rPr lang="tr-TR" sz="2400" dirty="0" smtClean="0">
                <a:solidFill>
                  <a:schemeClr val="bg1"/>
                </a:solidFill>
                <a:latin typeface="Calibri" panose="020F0502020204030204" pitchFamily="34" charset="0"/>
                <a:cs typeface="Calibri" panose="020F0502020204030204" pitchFamily="34" charset="0"/>
              </a:rPr>
              <a:t> </a:t>
            </a:r>
            <a:r>
              <a:rPr lang="tr-TR" sz="2400" b="1" u="sng" dirty="0">
                <a:solidFill>
                  <a:schemeClr val="bg1"/>
                </a:solidFill>
                <a:latin typeface="Calibri" panose="020F0502020204030204" pitchFamily="34" charset="0"/>
                <a:cs typeface="Calibri" panose="020F0502020204030204" pitchFamily="34" charset="0"/>
              </a:rPr>
              <a:t>Taksitlendirilen alacaklara, anlaşma tarihindeki faiz oranı uygulanır</a:t>
            </a:r>
            <a:r>
              <a:rPr lang="tr-TR" sz="2400" b="1" dirty="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Kamu zararının oluştuğu tarihten anlaşma tarihine kadar olan faiz ayrıca hesaplanır. Ödeme planında anapara ile hesaplanan faiz ayrı ayrı gösterilir. Taksitlerin ödenmesinde sadece anaparaya anlaşma tarihinden ödeme tarihine kadar geçen süre için faiz hesaplanır.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(6) </a:t>
            </a:r>
            <a:r>
              <a:rPr lang="tr-TR" sz="2400" dirty="0" smtClean="0">
                <a:solidFill>
                  <a:schemeClr val="bg1"/>
                </a:solidFill>
                <a:latin typeface="Calibri" panose="020F0502020204030204" pitchFamily="34" charset="0"/>
                <a:cs typeface="Calibri" panose="020F0502020204030204" pitchFamily="34" charset="0"/>
              </a:rPr>
              <a:t>Kamu </a:t>
            </a:r>
            <a:r>
              <a:rPr lang="tr-TR" sz="2400" dirty="0">
                <a:solidFill>
                  <a:schemeClr val="bg1"/>
                </a:solidFill>
                <a:latin typeface="Calibri" panose="020F0502020204030204" pitchFamily="34" charset="0"/>
                <a:cs typeface="Calibri" panose="020F0502020204030204" pitchFamily="34" charset="0"/>
              </a:rPr>
              <a:t>zararından doğan alacaklara uygulanacak faiz konusunda aksine bir hüküm bulunmayan hallerde 4/12/1984 tarihli ve </a:t>
            </a:r>
            <a:r>
              <a:rPr lang="tr-TR" sz="2400" b="1" u="sng" dirty="0">
                <a:solidFill>
                  <a:schemeClr val="bg1"/>
                </a:solidFill>
                <a:latin typeface="Calibri" panose="020F0502020204030204" pitchFamily="34" charset="0"/>
                <a:cs typeface="Calibri" panose="020F0502020204030204" pitchFamily="34" charset="0"/>
              </a:rPr>
              <a:t>3095 sayılı Kanuni Faiz ve Temerrüt Faizine İlişkin Kanun hükümleri uygulanır</a:t>
            </a:r>
            <a:r>
              <a:rPr lang="tr-TR" sz="2400" dirty="0" smtClean="0">
                <a:solidFill>
                  <a:schemeClr val="bg1"/>
                </a:solidFill>
                <a:latin typeface="Calibri" panose="020F0502020204030204" pitchFamily="34" charset="0"/>
                <a:cs typeface="Calibri" panose="020F0502020204030204" pitchFamily="34" charset="0"/>
              </a:rPr>
              <a:t>.</a:t>
            </a:r>
            <a:endParaRPr lang="tr-TR"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9920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37431"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fi-FI" sz="2800" b="1" dirty="0" smtClean="0">
                <a:solidFill>
                  <a:schemeClr val="bg1"/>
                </a:solidFill>
                <a:latin typeface="Calibri" panose="020F0502020204030204" pitchFamily="34" charset="0"/>
                <a:cs typeface="Calibri" panose="020F0502020204030204" pitchFamily="34" charset="0"/>
              </a:rPr>
              <a:t>Kamu Zararının Tespiti Ve Tahsilinde Zamanaşımı</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09438" cy="3268587"/>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1) Kamu zararından doğan alacaklarda </a:t>
            </a:r>
            <a:r>
              <a:rPr lang="tr-TR" sz="2400" u="sng" dirty="0">
                <a:solidFill>
                  <a:schemeClr val="bg1"/>
                </a:solidFill>
                <a:latin typeface="Calibri" panose="020F0502020204030204" pitchFamily="34" charset="0"/>
                <a:cs typeface="Calibri" panose="020F0502020204030204" pitchFamily="34" charset="0"/>
              </a:rPr>
              <a:t>zamanaşımı süresi</a:t>
            </a:r>
            <a:r>
              <a:rPr lang="tr-TR" sz="2400" dirty="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zamanaşımını kesen ve durduran genel hükümler saklı kalmak kaydıyla, </a:t>
            </a:r>
            <a:r>
              <a:rPr lang="tr-TR" sz="2400" b="1" u="sng" dirty="0">
                <a:solidFill>
                  <a:schemeClr val="bg1"/>
                </a:solidFill>
                <a:latin typeface="Calibri" panose="020F0502020204030204" pitchFamily="34" charset="0"/>
                <a:cs typeface="Calibri" panose="020F0502020204030204" pitchFamily="34" charset="0"/>
              </a:rPr>
              <a:t>on yıldır</a:t>
            </a:r>
            <a:r>
              <a:rPr lang="tr-TR" sz="2400" u="sng" dirty="0">
                <a:solidFill>
                  <a:schemeClr val="bg1"/>
                </a:solidFill>
                <a:latin typeface="Calibri" panose="020F0502020204030204" pitchFamily="34" charset="0"/>
                <a:cs typeface="Calibri" panose="020F0502020204030204" pitchFamily="34" charset="0"/>
              </a:rPr>
              <a:t>.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(2) Zamanaşımı süresi, </a:t>
            </a:r>
            <a:r>
              <a:rPr lang="tr-TR" sz="2400" dirty="0" smtClean="0">
                <a:solidFill>
                  <a:schemeClr val="bg1"/>
                </a:solidFill>
                <a:latin typeface="Calibri" panose="020F0502020204030204" pitchFamily="34" charset="0"/>
                <a:cs typeface="Calibri" panose="020F0502020204030204" pitchFamily="34" charset="0"/>
              </a:rPr>
              <a:t> </a:t>
            </a:r>
            <a:r>
              <a:rPr lang="tr-TR" sz="2400" u="sng" dirty="0">
                <a:solidFill>
                  <a:schemeClr val="bg1"/>
                </a:solidFill>
                <a:latin typeface="Calibri" panose="020F0502020204030204" pitchFamily="34" charset="0"/>
                <a:cs typeface="Calibri" panose="020F0502020204030204" pitchFamily="34" charset="0"/>
              </a:rPr>
              <a:t>kamu zararının oluştuğu kabul edilen tarihi takip eden malî yılın başında işlemeye başlar ve onuncu yılın sonunda biter</a:t>
            </a:r>
            <a:r>
              <a:rPr lang="tr-TR" sz="2400" dirty="0">
                <a:solidFill>
                  <a:schemeClr val="bg1"/>
                </a:solidFill>
                <a:latin typeface="Calibri" panose="020F0502020204030204" pitchFamily="34" charset="0"/>
                <a:cs typeface="Calibri" panose="020F0502020204030204" pitchFamily="34" charset="0"/>
              </a:rPr>
              <a:t>.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(3) </a:t>
            </a:r>
            <a:r>
              <a:rPr lang="tr-TR" sz="2400" u="sng" dirty="0">
                <a:solidFill>
                  <a:schemeClr val="bg1"/>
                </a:solidFill>
                <a:latin typeface="Calibri" panose="020F0502020204030204" pitchFamily="34" charset="0"/>
                <a:cs typeface="Calibri" panose="020F0502020204030204" pitchFamily="34" charset="0"/>
              </a:rPr>
              <a:t>Borç aslı zamanaşımına uğramış olan kamu zararından doğan alacakların faizleri de zaman aşımına uğrar</a:t>
            </a:r>
            <a:r>
              <a:rPr lang="tr-TR" sz="2400" dirty="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(4) Zamanaşımına uğramış olsa dahi sorumlular ve/veya ilgililer tarafından </a:t>
            </a:r>
            <a:r>
              <a:rPr lang="tr-TR" sz="2400" u="sng" dirty="0" err="1">
                <a:solidFill>
                  <a:schemeClr val="bg1"/>
                </a:solidFill>
                <a:latin typeface="Calibri" panose="020F0502020204030204" pitchFamily="34" charset="0"/>
                <a:cs typeface="Calibri" panose="020F0502020204030204" pitchFamily="34" charset="0"/>
              </a:rPr>
              <a:t>rızaen</a:t>
            </a:r>
            <a:r>
              <a:rPr lang="tr-TR" sz="2400" u="sng" dirty="0">
                <a:solidFill>
                  <a:schemeClr val="bg1"/>
                </a:solidFill>
                <a:latin typeface="Calibri" panose="020F0502020204030204" pitchFamily="34" charset="0"/>
                <a:cs typeface="Calibri" panose="020F0502020204030204" pitchFamily="34" charset="0"/>
              </a:rPr>
              <a:t> yapılan ödemeler kabul edilir.</a:t>
            </a:r>
          </a:p>
        </p:txBody>
      </p:sp>
    </p:spTree>
    <p:extLst>
      <p:ext uri="{BB962C8B-B14F-4D97-AF65-F5344CB8AC3E}">
        <p14:creationId xmlns:p14="http://schemas.microsoft.com/office/powerpoint/2010/main" val="262054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323527" y="872716"/>
            <a:ext cx="9934377" cy="50405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Arial" panose="020B0604020202020204" pitchFamily="34" charset="0"/>
                <a:cs typeface="Arial" panose="020B0604020202020204" pitchFamily="34" charset="0"/>
              </a:rPr>
              <a:t> </a:t>
            </a:r>
            <a:r>
              <a:rPr lang="sv-SE" sz="2800" b="1" dirty="0" smtClean="0">
                <a:solidFill>
                  <a:schemeClr val="bg1"/>
                </a:solidFill>
                <a:latin typeface="Arial" panose="020B0604020202020204" pitchFamily="34" charset="0"/>
                <a:cs typeface="Arial" panose="020B0604020202020204" pitchFamily="34" charset="0"/>
              </a:rPr>
              <a:t>  Kamu Zararının Belirlenmesi</a:t>
            </a:r>
            <a:endParaRPr lang="tr-TR" sz="2800" b="1" dirty="0">
              <a:solidFill>
                <a:schemeClr val="bg1"/>
              </a:solidFill>
              <a:latin typeface="Arial" panose="020B0604020202020204" pitchFamily="34" charset="0"/>
              <a:cs typeface="Arial" panose="020B0604020202020204" pitchFamily="34" charset="0"/>
            </a:endParaRPr>
          </a:p>
        </p:txBody>
      </p:sp>
      <p:sp>
        <p:nvSpPr>
          <p:cNvPr id="4" name="Dikdörtgen 3"/>
          <p:cNvSpPr/>
          <p:nvPr/>
        </p:nvSpPr>
        <p:spPr>
          <a:xfrm>
            <a:off x="467543" y="1772816"/>
            <a:ext cx="9790361" cy="3108543"/>
          </a:xfrm>
          <a:prstGeom prst="rect">
            <a:avLst/>
          </a:prstGeom>
        </p:spPr>
        <p:txBody>
          <a:bodyPr wrap="square">
            <a:spAutoFit/>
          </a:bodyPr>
          <a:lstStyle/>
          <a:p>
            <a:pPr lvl="0" algn="just" fontAlgn="base">
              <a:spcBef>
                <a:spcPct val="20000"/>
              </a:spcBef>
              <a:spcAft>
                <a:spcPct val="0"/>
              </a:spcAft>
              <a:buClr>
                <a:srgbClr val="0BD0D9"/>
              </a:buClr>
              <a:buSzPct val="95000"/>
              <a:defRPr/>
            </a:pPr>
            <a:r>
              <a:rPr lang="tr-TR" sz="2000" dirty="0" smtClean="0">
                <a:solidFill>
                  <a:schemeClr val="bg1"/>
                </a:solidFill>
                <a:latin typeface="Arial" panose="020B0604020202020204" pitchFamily="34" charset="0"/>
                <a:cs typeface="Arial" panose="020B0604020202020204" pitchFamily="34" charset="0"/>
              </a:rPr>
              <a:t> </a:t>
            </a:r>
            <a:r>
              <a:rPr lang="tr-TR" sz="2000" u="sng" dirty="0">
                <a:solidFill>
                  <a:schemeClr val="bg1"/>
                </a:solidFill>
                <a:latin typeface="Times New Roman" panose="02020603050405020304" pitchFamily="18" charset="0"/>
                <a:cs typeface="Times New Roman" panose="02020603050405020304" pitchFamily="18" charset="0"/>
              </a:rPr>
              <a:t>Kamu zararının belirlenmesinde;</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a) Yapılan iş, alınan mal veya hizmet karşılığı olarak ilgili mevzuatında belirtilen ya da mevzuatında öngörülen karar, onay, sözleşme ve benzeri belgelerde belirlenen tutardan fazla ödeme yapılması,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b) İlgili mevzuatında öngörülen haller dışında, iş yaptırılmadan, mal veya hizmet alınmadan önce ödeme yapılması,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c) Transfer niteliğindeki giderlerde, fazla veya yersiz ödemede bulunulması,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smtClean="0">
                <a:solidFill>
                  <a:schemeClr val="bg1"/>
                </a:solidFill>
                <a:latin typeface="Times New Roman" panose="02020603050405020304" pitchFamily="18" charset="0"/>
                <a:cs typeface="Times New Roman" panose="02020603050405020304" pitchFamily="18" charset="0"/>
              </a:rPr>
              <a:t>ç</a:t>
            </a:r>
            <a:r>
              <a:rPr lang="tr-TR" sz="2000" dirty="0">
                <a:solidFill>
                  <a:schemeClr val="bg1"/>
                </a:solidFill>
                <a:latin typeface="Times New Roman" panose="02020603050405020304" pitchFamily="18" charset="0"/>
                <a:cs typeface="Times New Roman" panose="02020603050405020304" pitchFamily="18" charset="0"/>
              </a:rPr>
              <a:t>) İlgili mevzuatı gereğince görevlendirilen komisyon veya kişilerce rayiç bedelinden daha yüksek fiyatla iş yaptırılması, mal veya hizmet alınması, </a:t>
            </a:r>
            <a:endParaRPr kumimoji="0" lang="tr-TR" sz="2000" b="0" i="0"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494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6" y="872716"/>
            <a:ext cx="9754304"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es-ES" sz="2800" b="1" dirty="0" smtClean="0">
                <a:solidFill>
                  <a:schemeClr val="bg1"/>
                </a:solidFill>
                <a:latin typeface="Calibri" panose="020F0502020204030204" pitchFamily="34" charset="0"/>
                <a:cs typeface="Calibri" panose="020F0502020204030204" pitchFamily="34" charset="0"/>
              </a:rPr>
              <a:t>Zamanaşımını Kesen Ve Durduran Haller</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934377" cy="2751522"/>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1) Kamu zararından doğan alacaklarda zamanaşımı 6098 sayılı Kanunda belirtilen hallerde kesilir. </a:t>
            </a:r>
            <a:r>
              <a:rPr lang="tr-TR" sz="2400" u="sng" dirty="0">
                <a:solidFill>
                  <a:schemeClr val="bg1"/>
                </a:solidFill>
                <a:latin typeface="Calibri" panose="020F0502020204030204" pitchFamily="34" charset="0"/>
                <a:cs typeface="Calibri" panose="020F0502020204030204" pitchFamily="34" charset="0"/>
              </a:rPr>
              <a:t>Zamanaşımının kesildiği durumlarda, kesilme tarihinden itibaren yeni zaman aşımı süresi işlemeye başlar.</a:t>
            </a:r>
            <a:r>
              <a:rPr lang="tr-TR" sz="2400" dirty="0">
                <a:solidFill>
                  <a:schemeClr val="bg1"/>
                </a:solidFill>
                <a:latin typeface="Calibri" panose="020F0502020204030204" pitchFamily="34" charset="0"/>
                <a:cs typeface="Calibri" panose="020F0502020204030204" pitchFamily="34" charset="0"/>
              </a:rPr>
              <a:t> Sorumlunun ve/veya ilgilinin borcunu bir senetle kabullenmesi veya borcun mahkeme kararı ile belirlenmesi halinde de yeni zamanaşımı süresi on yıldır</a:t>
            </a:r>
            <a:r>
              <a:rPr lang="tr-TR" sz="2400" dirty="0" smtClean="0">
                <a:solidFill>
                  <a:schemeClr val="bg1"/>
                </a:solidFill>
                <a:latin typeface="Calibri" panose="020F0502020204030204" pitchFamily="34" charset="0"/>
                <a:cs typeface="Calibri" panose="020F0502020204030204" pitchFamily="34" charset="0"/>
              </a:rPr>
              <a:t>.</a:t>
            </a:r>
            <a:endParaRPr lang="tr-TR" sz="2400" dirty="0">
              <a:solidFill>
                <a:schemeClr val="bg1"/>
              </a:solidFill>
              <a:latin typeface="Calibri" panose="020F0502020204030204" pitchFamily="34" charset="0"/>
              <a:cs typeface="Calibri" panose="020F0502020204030204" pitchFamily="34" charset="0"/>
            </a:endParaRP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(2) </a:t>
            </a:r>
            <a:r>
              <a:rPr lang="tr-TR" sz="2400" u="sng" dirty="0">
                <a:solidFill>
                  <a:schemeClr val="bg1"/>
                </a:solidFill>
                <a:latin typeface="Calibri" panose="020F0502020204030204" pitchFamily="34" charset="0"/>
                <a:cs typeface="Calibri" panose="020F0502020204030204" pitchFamily="34" charset="0"/>
              </a:rPr>
              <a:t>6098 sayılı Kanunda belirtilen hallerde zamanaşımı durur. Bu durum ortadan kalktığında zamanaşımı, kaldığı yerden işlemeye devam eder</a:t>
            </a:r>
            <a:r>
              <a:rPr lang="tr-TR" sz="2400" u="sng" dirty="0" smtClean="0">
                <a:solidFill>
                  <a:schemeClr val="bg1"/>
                </a:solidFill>
                <a:latin typeface="Calibri" panose="020F0502020204030204" pitchFamily="34" charset="0"/>
                <a:cs typeface="Calibri" panose="020F0502020204030204" pitchFamily="34" charset="0"/>
              </a:rPr>
              <a:t>.</a:t>
            </a:r>
            <a:endParaRPr lang="tr-TR" sz="2400"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9307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77092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es-ES" sz="2800" b="1" dirty="0" smtClean="0">
                <a:solidFill>
                  <a:schemeClr val="bg1"/>
                </a:solidFill>
                <a:latin typeface="Calibri" panose="020F0502020204030204" pitchFamily="34" charset="0"/>
                <a:cs typeface="Calibri" panose="020F0502020204030204" pitchFamily="34" charset="0"/>
              </a:rPr>
              <a:t>Kamu Zararından Doğan Alacakların Silinmesi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95535" y="2102412"/>
            <a:ext cx="9837432" cy="3120854"/>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a:t>
            </a:r>
            <a:r>
              <a:rPr lang="tr-TR" sz="2400" dirty="0">
                <a:solidFill>
                  <a:schemeClr val="bg1"/>
                </a:solidFill>
                <a:latin typeface="Calibri" panose="020F0502020204030204" pitchFamily="34" charset="0"/>
                <a:cs typeface="Calibri" panose="020F0502020204030204" pitchFamily="34" charset="0"/>
              </a:rPr>
              <a:t>1) </a:t>
            </a:r>
            <a:r>
              <a:rPr lang="tr-TR" sz="2400" u="sng" dirty="0">
                <a:solidFill>
                  <a:schemeClr val="bg1"/>
                </a:solidFill>
                <a:latin typeface="Calibri" panose="020F0502020204030204" pitchFamily="34" charset="0"/>
                <a:cs typeface="Calibri" panose="020F0502020204030204" pitchFamily="34" charset="0"/>
              </a:rPr>
              <a:t>Zorunlu veya mücbir sebeplerle takip ve tahsil imkânı kalmayan, dava ve icra takibine konu olmayan kamu zararından doğan alacaklardan merkezî yönetim bütçe kanununda gösterilen tutara kadar olanların kayıtlardan çıkarılmasına üst yöneticiler yetkilidir</a:t>
            </a:r>
            <a:r>
              <a:rPr lang="tr-TR" sz="2400" u="sng" dirty="0" smtClean="0">
                <a:solidFill>
                  <a:schemeClr val="bg1"/>
                </a:solidFill>
                <a:latin typeface="Calibri" panose="020F0502020204030204" pitchFamily="34" charset="0"/>
                <a:cs typeface="Calibri" panose="020F0502020204030204" pitchFamily="34" charset="0"/>
              </a:rPr>
              <a:t>.</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(2) </a:t>
            </a:r>
            <a:r>
              <a:rPr lang="tr-TR" sz="2400" u="sng" dirty="0">
                <a:solidFill>
                  <a:schemeClr val="bg1"/>
                </a:solidFill>
                <a:latin typeface="Calibri" panose="020F0502020204030204" pitchFamily="34" charset="0"/>
                <a:cs typeface="Calibri" panose="020F0502020204030204" pitchFamily="34" charset="0"/>
              </a:rPr>
              <a:t>Tahsili için yapılacak takibat giderlerinin asıl alacak tutarından fazla olacağının anlaşılması nedeniyle, dava ve icra takibine konu olmayan kamu zararına ilişkin alacaklardan merkezî yönetim bütçe kanununda gösterilen tutara kadar olanların kayıtlardan çıkarılmasına üst yöneticiler yetkilidir</a:t>
            </a:r>
            <a:r>
              <a:rPr lang="tr-TR" sz="24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2762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77092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es-ES" sz="2800" b="1" dirty="0" smtClean="0">
                <a:solidFill>
                  <a:schemeClr val="bg1"/>
                </a:solidFill>
                <a:latin typeface="Calibri" panose="020F0502020204030204" pitchFamily="34" charset="0"/>
                <a:cs typeface="Calibri" panose="020F0502020204030204" pitchFamily="34" charset="0"/>
              </a:rPr>
              <a:t>Kamu Zararından Doğan Alacakların Silinmesi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776436" cy="3120854"/>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(3) Genel bütçe kapsamındaki kamu idareleri ve özel bütçeli idarelerin birinci ve ikinci fıkralarda belirtilenler dışında kalan alacaklarının takip ve tahsilinden vazgeçilmesi, 659 sayılı Kanun Hükmünde Kararname hükümlerine göre, diğer idarelerde ise özel mevzuatlarındaki hükümlere göre gerçekleştirilir.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(4) </a:t>
            </a:r>
            <a:r>
              <a:rPr lang="tr-TR" sz="2400" u="sng" dirty="0">
                <a:solidFill>
                  <a:schemeClr val="bg1"/>
                </a:solidFill>
                <a:latin typeface="Calibri" panose="020F0502020204030204" pitchFamily="34" charset="0"/>
                <a:cs typeface="Calibri" panose="020F0502020204030204" pitchFamily="34" charset="0"/>
              </a:rPr>
              <a:t>Takibe yetkili birimce, alacağın takibinden vazgeçildiğine dair onay muhasebe birimine gönderilerek alacağın muhasebe kayıtlarından çıkarılması sağlanır.</a:t>
            </a:r>
          </a:p>
        </p:txBody>
      </p:sp>
    </p:spTree>
    <p:extLst>
      <p:ext uri="{BB962C8B-B14F-4D97-AF65-F5344CB8AC3E}">
        <p14:creationId xmlns:p14="http://schemas.microsoft.com/office/powerpoint/2010/main" val="555756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77092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a:t>
            </a:r>
            <a:r>
              <a:rPr lang="es-ES" sz="2800" b="1" dirty="0" smtClean="0">
                <a:solidFill>
                  <a:schemeClr val="bg1"/>
                </a:solidFill>
                <a:latin typeface="Calibri" panose="020F0502020204030204" pitchFamily="34" charset="0"/>
                <a:cs typeface="Calibri" panose="020F0502020204030204" pitchFamily="34" charset="0"/>
              </a:rPr>
              <a:t>Kamu Zararından Doğan Alacakların Silinmesi </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42936" cy="3046988"/>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(5) Alacağın tahsili için açılan davada kamu idaresi aleyhine karar verildiği ve Yargıtay tarafından da onanmak suretiyle hüküm kesinleştiği veya kamu idaresi için bir yarar görülmediğinden temyizden yetkili merciin onayı alınarak vazgeçildiği hallerde, Yargıtay ilâmı veya temyizden vazgeçme onayı ile buna ilişkin aleyhteki mahkeme kararı, hukuk birimince takibe yetkili birime gönderilir. Bu birimlerce de söz konusu belgelerin onaylı birer örnekleri ilgili muhasebe birimine intikal ettirilerek alacağın kayıtlardan çıkarılması sağlanır.</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919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6236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smtClean="0">
                <a:solidFill>
                  <a:schemeClr val="bg1"/>
                </a:solidFill>
                <a:latin typeface="Calibri" panose="020F0502020204030204" pitchFamily="34" charset="0"/>
                <a:cs typeface="Calibri" panose="020F0502020204030204" pitchFamily="34" charset="0"/>
              </a:rPr>
              <a:t> </a:t>
            </a:r>
            <a:r>
              <a:rPr lang="sv-SE" sz="2800" b="1" smtClean="0">
                <a:solidFill>
                  <a:schemeClr val="bg1"/>
                </a:solidFill>
                <a:latin typeface="Calibri" panose="020F0502020204030204" pitchFamily="34" charset="0"/>
                <a:cs typeface="Calibri" panose="020F0502020204030204" pitchFamily="34" charset="0"/>
              </a:rPr>
              <a:t>  </a:t>
            </a:r>
            <a:r>
              <a:rPr lang="es-ES" sz="2800" b="1" smtClean="0">
                <a:solidFill>
                  <a:schemeClr val="bg1"/>
                </a:solidFill>
                <a:latin typeface="Calibri" panose="020F0502020204030204" pitchFamily="34" charset="0"/>
                <a:cs typeface="Calibri" panose="020F0502020204030204" pitchFamily="34" charset="0"/>
              </a:rPr>
              <a:t>Diğer hükümler</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7" y="2060848"/>
            <a:ext cx="9859563" cy="3564053"/>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smtClean="0">
                <a:solidFill>
                  <a:schemeClr val="bg1"/>
                </a:solidFill>
                <a:latin typeface="Calibri" panose="020F0502020204030204" pitchFamily="34" charset="0"/>
                <a:cs typeface="Calibri" panose="020F0502020204030204" pitchFamily="34" charset="0"/>
              </a:rPr>
              <a:t> </a:t>
            </a:r>
            <a:r>
              <a:rPr lang="tr-TR" sz="2400" dirty="0">
                <a:solidFill>
                  <a:schemeClr val="bg1"/>
                </a:solidFill>
                <a:latin typeface="Calibri" panose="020F0502020204030204" pitchFamily="34" charset="0"/>
                <a:cs typeface="Calibri" panose="020F0502020204030204" pitchFamily="34" charset="0"/>
              </a:rPr>
              <a:t>(1) Kamu zararından doğan alacakların takip ve tahsilinde aşağıda belirtilen hükümlere uyulur.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a) (Mülga:RG-15/6/2019-30802-C.K.-1147/15 </a:t>
            </a:r>
            <a:r>
              <a:rPr lang="tr-TR" sz="2400" dirty="0" err="1">
                <a:solidFill>
                  <a:schemeClr val="bg1"/>
                </a:solidFill>
                <a:latin typeface="Calibri" panose="020F0502020204030204" pitchFamily="34" charset="0"/>
                <a:cs typeface="Calibri" panose="020F0502020204030204" pitchFamily="34" charset="0"/>
              </a:rPr>
              <a:t>md.</a:t>
            </a:r>
            <a:r>
              <a:rPr lang="tr-TR" sz="2400" dirty="0">
                <a:solidFill>
                  <a:schemeClr val="bg1"/>
                </a:solidFill>
                <a:latin typeface="Calibri" panose="020F0502020204030204" pitchFamily="34" charset="0"/>
                <a:cs typeface="Calibri" panose="020F0502020204030204" pitchFamily="34" charset="0"/>
              </a:rPr>
              <a:t>)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b) Alacağın takibinden sorumlu birim yöneticileri, mahkemeye veya icraya intikal ettirilen alacakların takibinin hangi aşamada olduğunu ilgili hukuk birimleri nezdinde izlemek, icra dairelerince tahsil edildiği bildirilen paraların muhasebe biriminin veznesine veya banka hesabına yatırılmasını ve sorumluların ve/veya ilgililerin borçlarına mahsubunu sağlamak zorundadırlar.</a:t>
            </a:r>
          </a:p>
        </p:txBody>
      </p:sp>
    </p:spTree>
    <p:extLst>
      <p:ext uri="{BB962C8B-B14F-4D97-AF65-F5344CB8AC3E}">
        <p14:creationId xmlns:p14="http://schemas.microsoft.com/office/powerpoint/2010/main" val="40656741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6236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smtClean="0">
                <a:solidFill>
                  <a:schemeClr val="bg1"/>
                </a:solidFill>
                <a:latin typeface="Calibri" panose="020F0502020204030204" pitchFamily="34" charset="0"/>
                <a:cs typeface="Calibri" panose="020F0502020204030204" pitchFamily="34" charset="0"/>
              </a:rPr>
              <a:t> </a:t>
            </a:r>
            <a:r>
              <a:rPr lang="sv-SE" sz="2800" b="1" smtClean="0">
                <a:solidFill>
                  <a:schemeClr val="bg1"/>
                </a:solidFill>
                <a:latin typeface="Calibri" panose="020F0502020204030204" pitchFamily="34" charset="0"/>
                <a:cs typeface="Calibri" panose="020F0502020204030204" pitchFamily="34" charset="0"/>
              </a:rPr>
              <a:t>  </a:t>
            </a:r>
            <a:r>
              <a:rPr lang="es-ES" sz="2800" b="1" smtClean="0">
                <a:solidFill>
                  <a:schemeClr val="bg1"/>
                </a:solidFill>
                <a:latin typeface="Calibri" panose="020F0502020204030204" pitchFamily="34" charset="0"/>
                <a:cs typeface="Calibri" panose="020F0502020204030204" pitchFamily="34" charset="0"/>
              </a:rPr>
              <a:t>Diğer hükümler</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34376" cy="3046988"/>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c) </a:t>
            </a:r>
            <a:r>
              <a:rPr lang="tr-TR" sz="2400" u="sng" dirty="0" smtClean="0">
                <a:solidFill>
                  <a:schemeClr val="bg1"/>
                </a:solidFill>
                <a:latin typeface="Calibri" panose="020F0502020204030204" pitchFamily="34" charset="0"/>
                <a:cs typeface="Calibri" panose="020F0502020204030204" pitchFamily="34" charset="0"/>
              </a:rPr>
              <a:t>Kamu </a:t>
            </a:r>
            <a:r>
              <a:rPr lang="tr-TR" sz="2400" u="sng" dirty="0">
                <a:solidFill>
                  <a:schemeClr val="bg1"/>
                </a:solidFill>
                <a:latin typeface="Calibri" panose="020F0502020204030204" pitchFamily="34" charset="0"/>
                <a:cs typeface="Calibri" panose="020F0502020204030204" pitchFamily="34" charset="0"/>
              </a:rPr>
              <a:t>idaresinin yönetim ve kullanımında bulunan taşınırların kaybolması, çalınması, eksilmesi veya zarar görmesine sebep olunması hallerinde</a:t>
            </a:r>
            <a:r>
              <a:rPr lang="tr-TR" sz="2400" dirty="0">
                <a:solidFill>
                  <a:schemeClr val="bg1"/>
                </a:solidFill>
                <a:latin typeface="Calibri" panose="020F0502020204030204" pitchFamily="34" charset="0"/>
                <a:cs typeface="Calibri" panose="020F0502020204030204" pitchFamily="34" charset="0"/>
              </a:rPr>
              <a:t> 28/12/2006 tarihli ve 2006/11545 sayılı Bakanlar Kurulu Kararı ile yürürlüğe konulan </a:t>
            </a:r>
            <a:r>
              <a:rPr lang="tr-TR" sz="2400" u="sng" dirty="0">
                <a:solidFill>
                  <a:schemeClr val="bg1"/>
                </a:solidFill>
                <a:latin typeface="Calibri" panose="020F0502020204030204" pitchFamily="34" charset="0"/>
                <a:cs typeface="Calibri" panose="020F0502020204030204" pitchFamily="34" charset="0"/>
              </a:rPr>
              <a:t>Taşınır Mal Yönetmeliği</a:t>
            </a:r>
            <a:r>
              <a:rPr lang="tr-TR" sz="2400" dirty="0">
                <a:solidFill>
                  <a:schemeClr val="bg1"/>
                </a:solidFill>
                <a:latin typeface="Calibri" panose="020F0502020204030204" pitchFamily="34" charset="0"/>
                <a:cs typeface="Calibri" panose="020F0502020204030204" pitchFamily="34" charset="0"/>
              </a:rPr>
              <a:t> ile 21/6/2010 tarihli ve 2010/616 sayılı Bakanlar Kurulu Kararı ile yürürlüğe konulan Türk Silahlı Kuvvetleri, Millî İstihbarat Teşkilatı ve Emniyet Genel Müdürlüğü Taşınır Mal Yönetmeliği hükümlerine göre tespit edilen kamu zararlarından 2 </a:t>
            </a:r>
            <a:r>
              <a:rPr lang="tr-TR" sz="2400" dirty="0" err="1">
                <a:solidFill>
                  <a:schemeClr val="bg1"/>
                </a:solidFill>
                <a:latin typeface="Calibri" panose="020F0502020204030204" pitchFamily="34" charset="0"/>
                <a:cs typeface="Calibri" panose="020F0502020204030204" pitchFamily="34" charset="0"/>
              </a:rPr>
              <a:t>nci</a:t>
            </a:r>
            <a:r>
              <a:rPr lang="tr-TR" sz="2400" dirty="0">
                <a:solidFill>
                  <a:schemeClr val="bg1"/>
                </a:solidFill>
                <a:latin typeface="Calibri" panose="020F0502020204030204" pitchFamily="34" charset="0"/>
                <a:cs typeface="Calibri" panose="020F0502020204030204" pitchFamily="34" charset="0"/>
              </a:rPr>
              <a:t> maddenin ikinci fıkrası kapsamına girmeyenler bu Yönetmelik </a:t>
            </a:r>
            <a:r>
              <a:rPr lang="tr-TR" sz="2400" u="sng" dirty="0">
                <a:solidFill>
                  <a:schemeClr val="bg1"/>
                </a:solidFill>
                <a:latin typeface="Calibri" panose="020F0502020204030204" pitchFamily="34" charset="0"/>
                <a:cs typeface="Calibri" panose="020F0502020204030204" pitchFamily="34" charset="0"/>
              </a:rPr>
              <a:t>hükümlerine göre tahsil edilir</a:t>
            </a:r>
            <a:r>
              <a:rPr lang="tr-TR" sz="2400" dirty="0">
                <a:solidFill>
                  <a:schemeClr val="bg1"/>
                </a:solidFill>
                <a:latin typeface="Calibri" panose="020F0502020204030204" pitchFamily="34" charset="0"/>
                <a:cs typeface="Calibri" panose="020F0502020204030204" pitchFamily="34" charset="0"/>
              </a:rPr>
              <a:t>.</a:t>
            </a:r>
            <a:endParaRPr kumimoji="0" lang="tr-TR" sz="24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693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95535" y="872716"/>
            <a:ext cx="9862369" cy="104411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smtClean="0">
                <a:solidFill>
                  <a:schemeClr val="bg1"/>
                </a:solidFill>
                <a:latin typeface="Calibri" panose="020F0502020204030204" pitchFamily="34" charset="0"/>
                <a:cs typeface="Calibri" panose="020F0502020204030204" pitchFamily="34" charset="0"/>
              </a:rPr>
              <a:t> </a:t>
            </a:r>
            <a:r>
              <a:rPr lang="sv-SE" sz="2800" b="1" smtClean="0">
                <a:solidFill>
                  <a:schemeClr val="bg1"/>
                </a:solidFill>
                <a:latin typeface="Calibri" panose="020F0502020204030204" pitchFamily="34" charset="0"/>
                <a:cs typeface="Calibri" panose="020F0502020204030204" pitchFamily="34" charset="0"/>
              </a:rPr>
              <a:t>  </a:t>
            </a:r>
            <a:r>
              <a:rPr lang="es-ES" sz="2800" b="1" smtClean="0">
                <a:solidFill>
                  <a:schemeClr val="bg1"/>
                </a:solidFill>
                <a:latin typeface="Calibri" panose="020F0502020204030204" pitchFamily="34" charset="0"/>
                <a:cs typeface="Calibri" panose="020F0502020204030204" pitchFamily="34" charset="0"/>
              </a:rPr>
              <a:t>Diğer hükümler</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934376" cy="1643527"/>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ç) </a:t>
            </a:r>
            <a:r>
              <a:rPr lang="tr-TR" sz="2400" dirty="0" smtClean="0">
                <a:solidFill>
                  <a:schemeClr val="bg1"/>
                </a:solidFill>
                <a:latin typeface="Calibri" panose="020F0502020204030204" pitchFamily="34" charset="0"/>
                <a:cs typeface="Calibri" panose="020F0502020204030204" pitchFamily="34" charset="0"/>
              </a:rPr>
              <a:t>Üst </a:t>
            </a:r>
            <a:r>
              <a:rPr lang="tr-TR" sz="2400" dirty="0">
                <a:solidFill>
                  <a:schemeClr val="bg1"/>
                </a:solidFill>
                <a:latin typeface="Calibri" panose="020F0502020204030204" pitchFamily="34" charset="0"/>
                <a:cs typeface="Calibri" panose="020F0502020204030204" pitchFamily="34" charset="0"/>
              </a:rPr>
              <a:t>yöneticiler, bu Yönetmelik ile belirlenen yetkilerini sınırlarını açıkça belirlemek ve yazılı olmak suretiyle devredebilir.</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400" dirty="0">
                <a:solidFill>
                  <a:schemeClr val="bg1"/>
                </a:solidFill>
                <a:latin typeface="Calibri" panose="020F0502020204030204" pitchFamily="34" charset="0"/>
                <a:cs typeface="Calibri" panose="020F0502020204030204" pitchFamily="34" charset="0"/>
              </a:rPr>
              <a:t>d) </a:t>
            </a:r>
            <a:r>
              <a:rPr lang="tr-TR" sz="2400" u="sng" dirty="0" smtClean="0">
                <a:solidFill>
                  <a:schemeClr val="bg1"/>
                </a:solidFill>
                <a:latin typeface="Calibri" panose="020F0502020204030204" pitchFamily="34" charset="0"/>
                <a:cs typeface="Calibri" panose="020F0502020204030204" pitchFamily="34" charset="0"/>
              </a:rPr>
              <a:t>Muhasebe </a:t>
            </a:r>
            <a:r>
              <a:rPr lang="tr-TR" sz="2400" u="sng" dirty="0">
                <a:solidFill>
                  <a:schemeClr val="bg1"/>
                </a:solidFill>
                <a:latin typeface="Calibri" panose="020F0502020204030204" pitchFamily="34" charset="0"/>
                <a:cs typeface="Calibri" panose="020F0502020204030204" pitchFamily="34" charset="0"/>
              </a:rPr>
              <a:t>birimince tahsil edilen tutarlar </a:t>
            </a:r>
            <a:r>
              <a:rPr lang="tr-TR" sz="2400" b="1" u="sng" dirty="0">
                <a:solidFill>
                  <a:schemeClr val="bg1"/>
                </a:solidFill>
                <a:latin typeface="Calibri" panose="020F0502020204030204" pitchFamily="34" charset="0"/>
                <a:cs typeface="Calibri" panose="020F0502020204030204" pitchFamily="34" charset="0"/>
              </a:rPr>
              <a:t>ilgili ayın sonuna kadar </a:t>
            </a:r>
            <a:r>
              <a:rPr lang="tr-TR" sz="2400" u="sng" dirty="0">
                <a:solidFill>
                  <a:schemeClr val="bg1"/>
                </a:solidFill>
                <a:latin typeface="Calibri" panose="020F0502020204030204" pitchFamily="34" charset="0"/>
                <a:cs typeface="Calibri" panose="020F0502020204030204" pitchFamily="34" charset="0"/>
              </a:rPr>
              <a:t>takibe yetkili birime bildirilir.</a:t>
            </a:r>
          </a:p>
        </p:txBody>
      </p:sp>
    </p:spTree>
    <p:extLst>
      <p:ext uri="{BB962C8B-B14F-4D97-AF65-F5344CB8AC3E}">
        <p14:creationId xmlns:p14="http://schemas.microsoft.com/office/powerpoint/2010/main" val="2530915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23332" y="677333"/>
            <a:ext cx="9406468" cy="4370427"/>
          </a:xfrm>
          <a:prstGeom prst="rect">
            <a:avLst/>
          </a:prstGeom>
          <a:noFill/>
        </p:spPr>
        <p:txBody>
          <a:bodyPr wrap="square" rtlCol="0">
            <a:spAutoFit/>
          </a:bodyPr>
          <a:lstStyle/>
          <a:p>
            <a:pPr algn="just"/>
            <a:r>
              <a:rPr lang="tr-TR" sz="2000" dirty="0" smtClean="0">
                <a:solidFill>
                  <a:schemeClr val="bg1"/>
                </a:solidFill>
                <a:latin typeface="Times New Roman" panose="02020603050405020304" pitchFamily="18" charset="0"/>
                <a:cs typeface="Times New Roman" panose="02020603050405020304" pitchFamily="18" charset="0"/>
              </a:rPr>
              <a:t>Kaynaklar;</a:t>
            </a:r>
          </a:p>
          <a:p>
            <a:pPr algn="just"/>
            <a:endParaRPr lang="tr-TR" sz="2000" dirty="0">
              <a:solidFill>
                <a:schemeClr val="bg1"/>
              </a:solidFill>
              <a:latin typeface="Times New Roman" panose="02020603050405020304" pitchFamily="18" charset="0"/>
              <a:cs typeface="Times New Roman" panose="02020603050405020304" pitchFamily="18" charset="0"/>
            </a:endParaRPr>
          </a:p>
          <a:p>
            <a:pPr algn="just"/>
            <a:endParaRPr lang="tr-TR" sz="2000" dirty="0" smtClean="0">
              <a:solidFill>
                <a:schemeClr val="bg1"/>
              </a:solidFill>
              <a:latin typeface="Times New Roman" panose="02020603050405020304" pitchFamily="18" charset="0"/>
              <a:cs typeface="Times New Roman" panose="02020603050405020304" pitchFamily="18" charset="0"/>
            </a:endParaRPr>
          </a:p>
          <a:p>
            <a:pPr algn="just"/>
            <a:r>
              <a:rPr lang="tr-TR" sz="2000" dirty="0">
                <a:solidFill>
                  <a:schemeClr val="bg1"/>
                </a:solidFill>
                <a:latin typeface="Times New Roman" panose="02020603050405020304" pitchFamily="18" charset="0"/>
                <a:cs typeface="Times New Roman" panose="02020603050405020304" pitchFamily="18" charset="0"/>
              </a:rPr>
              <a:t>5018 sayılı Kamu Mali Yönetimi ve Kontrol Kanunu, 24.12.2003 tarih ve 25326 sayılı </a:t>
            </a:r>
            <a:r>
              <a:rPr lang="tr-TR" sz="2000" dirty="0" smtClean="0">
                <a:solidFill>
                  <a:schemeClr val="bg1"/>
                </a:solidFill>
                <a:latin typeface="Times New Roman" panose="02020603050405020304" pitchFamily="18" charset="0"/>
                <a:cs typeface="Times New Roman" panose="02020603050405020304" pitchFamily="18" charset="0"/>
              </a:rPr>
              <a:t>Resmi gazete</a:t>
            </a:r>
          </a:p>
          <a:p>
            <a:pPr algn="just"/>
            <a:r>
              <a:rPr lang="tr-TR" sz="2000" dirty="0">
                <a:solidFill>
                  <a:schemeClr val="bg1"/>
                </a:solidFill>
                <a:latin typeface="Times New Roman" panose="02020603050405020304" pitchFamily="18" charset="0"/>
                <a:cs typeface="Times New Roman" panose="02020603050405020304" pitchFamily="18" charset="0"/>
              </a:rPr>
              <a:t>Kamu Zararlarının Tahsiline İlişkin Usul ve Esaslar Hakkında Yönetmelik, 19.10.2006 tarih </a:t>
            </a:r>
            <a:r>
              <a:rPr lang="tr-TR" sz="2000" dirty="0" smtClean="0">
                <a:solidFill>
                  <a:schemeClr val="bg1"/>
                </a:solidFill>
                <a:latin typeface="Times New Roman" panose="02020603050405020304" pitchFamily="18" charset="0"/>
                <a:cs typeface="Times New Roman" panose="02020603050405020304" pitchFamily="18" charset="0"/>
              </a:rPr>
              <a:t>ve 26324 </a:t>
            </a:r>
            <a:r>
              <a:rPr lang="tr-TR" sz="2000" dirty="0">
                <a:solidFill>
                  <a:schemeClr val="bg1"/>
                </a:solidFill>
                <a:latin typeface="Times New Roman" panose="02020603050405020304" pitchFamily="18" charset="0"/>
                <a:cs typeface="Times New Roman" panose="02020603050405020304" pitchFamily="18" charset="0"/>
              </a:rPr>
              <a:t>sayılı Resmi Gazete</a:t>
            </a:r>
            <a:r>
              <a:rPr lang="tr-TR" sz="2000" dirty="0" smtClean="0">
                <a:solidFill>
                  <a:schemeClr val="bg1"/>
                </a:solidFill>
                <a:latin typeface="Times New Roman" panose="02020603050405020304" pitchFamily="18" charset="0"/>
                <a:cs typeface="Times New Roman" panose="02020603050405020304" pitchFamily="18" charset="0"/>
              </a:rPr>
              <a:t>.</a:t>
            </a:r>
          </a:p>
          <a:p>
            <a:pPr algn="just"/>
            <a:r>
              <a:rPr lang="tr-TR" sz="2000" dirty="0">
                <a:solidFill>
                  <a:schemeClr val="bg1"/>
                </a:solidFill>
                <a:latin typeface="Times New Roman" panose="02020603050405020304" pitchFamily="18" charset="0"/>
                <a:cs typeface="Times New Roman" panose="02020603050405020304" pitchFamily="18" charset="0"/>
              </a:rPr>
              <a:t>2004 sayılı İcra ve İflas Kanunu, 19.06.1932 tarihli ve 2128 sayılı Resmi </a:t>
            </a:r>
            <a:r>
              <a:rPr lang="tr-TR" sz="2000" dirty="0" smtClean="0">
                <a:solidFill>
                  <a:schemeClr val="bg1"/>
                </a:solidFill>
                <a:latin typeface="Times New Roman" panose="02020603050405020304" pitchFamily="18" charset="0"/>
                <a:cs typeface="Times New Roman" panose="02020603050405020304" pitchFamily="18" charset="0"/>
              </a:rPr>
              <a:t>Gazete</a:t>
            </a:r>
          </a:p>
          <a:p>
            <a:pPr algn="just"/>
            <a:r>
              <a:rPr lang="tr-TR" sz="2000" dirty="0">
                <a:solidFill>
                  <a:schemeClr val="bg1"/>
                </a:solidFill>
                <a:latin typeface="Times New Roman" panose="02020603050405020304" pitchFamily="18" charset="0"/>
                <a:cs typeface="Times New Roman" panose="02020603050405020304" pitchFamily="18" charset="0"/>
              </a:rPr>
              <a:t>6098 sayılı Türk Borçlar Kanunu, 04.02.2011 tarih ve 27836 sayılı Resmi Gazete</a:t>
            </a:r>
            <a:r>
              <a:rPr lang="tr-TR" sz="2000" dirty="0" smtClean="0">
                <a:solidFill>
                  <a:schemeClr val="bg1"/>
                </a:solidFill>
                <a:latin typeface="Times New Roman" panose="02020603050405020304" pitchFamily="18" charset="0"/>
                <a:cs typeface="Times New Roman" panose="02020603050405020304" pitchFamily="18" charset="0"/>
              </a:rPr>
              <a:t>.</a:t>
            </a:r>
          </a:p>
          <a:p>
            <a:pPr algn="just"/>
            <a:r>
              <a:rPr lang="tr-TR" sz="2000" dirty="0">
                <a:solidFill>
                  <a:schemeClr val="bg1"/>
                </a:solidFill>
                <a:latin typeface="Times New Roman" panose="02020603050405020304" pitchFamily="18" charset="0"/>
                <a:cs typeface="Times New Roman" panose="02020603050405020304" pitchFamily="18" charset="0"/>
              </a:rPr>
              <a:t>657 sayılı Devlet Memurları Kanunu, 23.07.1965 tarih ve 12056 sayılı Resmi Gazete</a:t>
            </a:r>
            <a:r>
              <a:rPr lang="tr-TR" sz="2000" dirty="0" smtClean="0">
                <a:solidFill>
                  <a:schemeClr val="bg1"/>
                </a:solidFill>
                <a:latin typeface="Times New Roman" panose="02020603050405020304" pitchFamily="18" charset="0"/>
                <a:cs typeface="Times New Roman" panose="02020603050405020304" pitchFamily="18" charset="0"/>
              </a:rPr>
              <a:t>.</a:t>
            </a:r>
          </a:p>
          <a:p>
            <a:pPr algn="just"/>
            <a:r>
              <a:rPr lang="tr-TR" sz="2000" dirty="0">
                <a:solidFill>
                  <a:schemeClr val="bg1"/>
                </a:solidFill>
                <a:latin typeface="Times New Roman" panose="02020603050405020304" pitchFamily="18" charset="0"/>
                <a:cs typeface="Times New Roman" panose="02020603050405020304" pitchFamily="18" charset="0"/>
              </a:rPr>
              <a:t>A. Şeref GÖZÜBÜYÜK, Turgut TAN, İdare Hukuku Genel Esaslar, Cilt I, Turhan Kitabevi, Ankara 1998</a:t>
            </a:r>
            <a:r>
              <a:rPr lang="tr-TR" sz="2000" dirty="0" smtClean="0">
                <a:solidFill>
                  <a:schemeClr val="bg1"/>
                </a:solidFill>
                <a:latin typeface="Times New Roman" panose="02020603050405020304" pitchFamily="18" charset="0"/>
                <a:cs typeface="Times New Roman" panose="02020603050405020304" pitchFamily="18" charset="0"/>
              </a:rPr>
              <a:t>, s.531-531.</a:t>
            </a:r>
          </a:p>
          <a:p>
            <a:pPr algn="just"/>
            <a:r>
              <a:rPr lang="tr-TR" sz="2000" dirty="0">
                <a:solidFill>
                  <a:schemeClr val="bg1"/>
                </a:solidFill>
                <a:latin typeface="Times New Roman" panose="02020603050405020304" pitchFamily="18" charset="0"/>
                <a:cs typeface="Times New Roman" panose="02020603050405020304" pitchFamily="18" charset="0"/>
              </a:rPr>
              <a:t>6085 sayılı Sayıştay Kanunu, 19.12.2010 tarihli ve 27790 sayılı Resmi Gazete.</a:t>
            </a:r>
          </a:p>
          <a:p>
            <a:endParaRPr lang="tr-TR" dirty="0"/>
          </a:p>
        </p:txBody>
      </p:sp>
    </p:spTree>
    <p:extLst>
      <p:ext uri="{BB962C8B-B14F-4D97-AF65-F5344CB8AC3E}">
        <p14:creationId xmlns:p14="http://schemas.microsoft.com/office/powerpoint/2010/main" val="2441783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a:extLst>
              <a:ext uri="{FF2B5EF4-FFF2-40B4-BE49-F238E27FC236}">
                <a16:creationId xmlns:a16="http://schemas.microsoft.com/office/drawing/2014/main" id="{EF60301A-D1F3-F07E-5BAC-B188CEC316CC}"/>
              </a:ext>
            </a:extLst>
          </p:cNvPr>
          <p:cNvSpPr txBox="1">
            <a:spLocks/>
          </p:cNvSpPr>
          <p:nvPr/>
        </p:nvSpPr>
        <p:spPr>
          <a:xfrm>
            <a:off x="266113" y="2196143"/>
            <a:ext cx="10562493" cy="1487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0000" dirty="0" smtClean="0">
                <a:solidFill>
                  <a:schemeClr val="bg1"/>
                </a:solidFill>
                <a:latin typeface="Arial" panose="020B0604020202020204" pitchFamily="34" charset="0"/>
                <a:cs typeface="Arial" panose="020B0604020202020204" pitchFamily="34" charset="0"/>
              </a:rPr>
              <a:t>Teşekkürler</a:t>
            </a:r>
            <a:endParaRPr lang="tr-TR" sz="10000" dirty="0">
              <a:solidFill>
                <a:schemeClr val="bg1"/>
              </a:solidFill>
              <a:latin typeface="Arial" panose="020B0604020202020204" pitchFamily="34" charset="0"/>
              <a:cs typeface="Arial" panose="020B0604020202020204" pitchFamily="34" charset="0"/>
            </a:endParaRPr>
          </a:p>
        </p:txBody>
      </p:sp>
      <p:sp>
        <p:nvSpPr>
          <p:cNvPr id="3" name="Başlık 2">
            <a:extLst>
              <a:ext uri="{FF2B5EF4-FFF2-40B4-BE49-F238E27FC236}">
                <a16:creationId xmlns:a16="http://schemas.microsoft.com/office/drawing/2014/main" id="{72E98A07-623D-3525-0026-588B8B6FF121}"/>
              </a:ext>
            </a:extLst>
          </p:cNvPr>
          <p:cNvSpPr txBox="1">
            <a:spLocks/>
          </p:cNvSpPr>
          <p:nvPr/>
        </p:nvSpPr>
        <p:spPr>
          <a:xfrm>
            <a:off x="3081943" y="3750290"/>
            <a:ext cx="4930832" cy="4924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dirty="0" smtClean="0">
                <a:solidFill>
                  <a:schemeClr val="bg1"/>
                </a:solidFill>
              </a:rPr>
              <a:t>‘‘GELECEK BARÜ’DE BAŞLIYOR’’</a:t>
            </a:r>
            <a:endParaRPr lang="tr-TR" sz="2400" dirty="0">
              <a:solidFill>
                <a:schemeClr val="bg1"/>
              </a:solidFill>
            </a:endParaRPr>
          </a:p>
        </p:txBody>
      </p:sp>
      <p:sp>
        <p:nvSpPr>
          <p:cNvPr id="4" name="Akış Çizelgesi: İşlem 3"/>
          <p:cNvSpPr/>
          <p:nvPr/>
        </p:nvSpPr>
        <p:spPr>
          <a:xfrm>
            <a:off x="5037513" y="5261956"/>
            <a:ext cx="997527" cy="45719"/>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5298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880480" y="839465"/>
            <a:ext cx="9402363" cy="50405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Arial" panose="020B0604020202020204" pitchFamily="34" charset="0"/>
                <a:cs typeface="Arial" panose="020B0604020202020204" pitchFamily="34" charset="0"/>
              </a:rPr>
              <a:t> </a:t>
            </a:r>
            <a:r>
              <a:rPr lang="sv-SE" sz="2800" b="1" dirty="0" smtClean="0">
                <a:solidFill>
                  <a:schemeClr val="bg1"/>
                </a:solidFill>
                <a:latin typeface="Arial" panose="020B0604020202020204" pitchFamily="34" charset="0"/>
                <a:cs typeface="Arial" panose="020B0604020202020204" pitchFamily="34" charset="0"/>
              </a:rPr>
              <a:t>  Kamu Zararının Belirlenmesi</a:t>
            </a:r>
            <a:endParaRPr lang="tr-TR" sz="2800" b="1" dirty="0">
              <a:solidFill>
                <a:schemeClr val="bg1"/>
              </a:solidFill>
              <a:latin typeface="Arial" panose="020B0604020202020204" pitchFamily="34" charset="0"/>
              <a:cs typeface="Arial" panose="020B0604020202020204" pitchFamily="34" charset="0"/>
            </a:endParaRPr>
          </a:p>
        </p:txBody>
      </p:sp>
      <p:sp>
        <p:nvSpPr>
          <p:cNvPr id="3" name="Dikdörtgen 2"/>
          <p:cNvSpPr/>
          <p:nvPr/>
        </p:nvSpPr>
        <p:spPr>
          <a:xfrm>
            <a:off x="467544" y="1772816"/>
            <a:ext cx="9549292" cy="3477875"/>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Arial" panose="020B0604020202020204" pitchFamily="34" charset="0"/>
                <a:cs typeface="Arial" panose="020B0604020202020204" pitchFamily="34" charset="0"/>
              </a:rPr>
              <a:t>d) </a:t>
            </a:r>
            <a:r>
              <a:rPr lang="tr-TR" sz="2000" dirty="0">
                <a:solidFill>
                  <a:schemeClr val="bg1"/>
                </a:solidFill>
                <a:latin typeface="Times New Roman" panose="02020603050405020304" pitchFamily="18" charset="0"/>
                <a:cs typeface="Times New Roman" panose="02020603050405020304" pitchFamily="18" charset="0"/>
              </a:rPr>
              <a:t>Kamu idarelerine ait malların kiraya verilmesi, tahsisi, yönetimi, kullanımı ve elden çıkarılması işlemlerinin mevzuata uygun bir şekilde yapılmaması,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e) Görevlilere teslim edilen taşınırların zarara uğraması,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f) İdare gelirlerinin tarh, tahakkuk veya tahsil işlemlerinin mevzuata uygun bir şekilde yapılmaması,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g) Kamu idaresinin yükümlülüklerinin mevzuatına uygun bir şekilde yerine getirilmemesi nedeniyle kamu idaresine faiz, tazminat, gecikme zammı, para cezası gibi ek malî külfet getirilmesi,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ğ) Mevzuatında öngörülmediği halde ödeme yapılması,</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esas alınır.</a:t>
            </a:r>
          </a:p>
        </p:txBody>
      </p:sp>
    </p:spTree>
    <p:extLst>
      <p:ext uri="{BB962C8B-B14F-4D97-AF65-F5344CB8AC3E}">
        <p14:creationId xmlns:p14="http://schemas.microsoft.com/office/powerpoint/2010/main" val="61999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23528" y="872716"/>
            <a:ext cx="9959316" cy="50405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Kamu Zararının Tespiti Ve Bildirilmesi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467543" y="1772816"/>
            <a:ext cx="9516041" cy="3293209"/>
          </a:xfrm>
          <a:prstGeom prst="rect">
            <a:avLst/>
          </a:prstGeom>
        </p:spPr>
        <p:txBody>
          <a:bodyPr wrap="square">
            <a:spAutoFit/>
          </a:bodyPr>
          <a:lstStyle/>
          <a:p>
            <a:pPr lvl="0" algn="just" fontAlgn="base">
              <a:spcBef>
                <a:spcPct val="20000"/>
              </a:spcBef>
              <a:spcAft>
                <a:spcPct val="0"/>
              </a:spcAft>
              <a:buClr>
                <a:srgbClr val="0BD0D9"/>
              </a:buClr>
              <a:buSzPct val="95000"/>
              <a:defRPr/>
            </a:pPr>
            <a:endParaRPr lang="tr-TR" sz="2400" dirty="0">
              <a:solidFill>
                <a:schemeClr val="bg1"/>
              </a:solidFill>
              <a:latin typeface="Calibri" panose="020F0502020204030204" pitchFamily="34" charset="0"/>
              <a:cs typeface="Calibri" panose="020F0502020204030204" pitchFamily="34" charset="0"/>
            </a:endParaRP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smtClean="0">
                <a:solidFill>
                  <a:schemeClr val="bg1"/>
                </a:solidFill>
                <a:latin typeface="Times New Roman" panose="02020603050405020304" pitchFamily="18" charset="0"/>
                <a:cs typeface="Times New Roman" panose="02020603050405020304" pitchFamily="18" charset="0"/>
              </a:rPr>
              <a:t>Kamu </a:t>
            </a:r>
            <a:r>
              <a:rPr lang="tr-TR" sz="2000" dirty="0">
                <a:solidFill>
                  <a:schemeClr val="bg1"/>
                </a:solidFill>
                <a:latin typeface="Times New Roman" panose="02020603050405020304" pitchFamily="18" charset="0"/>
                <a:cs typeface="Times New Roman" panose="02020603050405020304" pitchFamily="18" charset="0"/>
              </a:rPr>
              <a:t>zararı </a:t>
            </a:r>
            <a:r>
              <a:rPr lang="tr-TR" sz="2000" dirty="0" smtClean="0">
                <a:solidFill>
                  <a:schemeClr val="bg1"/>
                </a:solidFill>
                <a:latin typeface="Times New Roman" panose="02020603050405020304" pitchFamily="18" charset="0"/>
                <a:cs typeface="Times New Roman" panose="02020603050405020304" pitchFamily="18" charset="0"/>
              </a:rPr>
              <a:t>yönetmeliğin zararın belirlenmesine ilişkin </a:t>
            </a:r>
            <a:r>
              <a:rPr lang="tr-TR" sz="2000" dirty="0">
                <a:solidFill>
                  <a:schemeClr val="bg1"/>
                </a:solidFill>
                <a:latin typeface="Times New Roman" panose="02020603050405020304" pitchFamily="18" charset="0"/>
                <a:cs typeface="Times New Roman" panose="02020603050405020304" pitchFamily="18" charset="0"/>
              </a:rPr>
              <a:t>belirtilen hususlar göz önünde bulundurulmak suretiyle;</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a) Kontrol, denetim veya inceleme,</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b) </a:t>
            </a:r>
            <a:r>
              <a:rPr lang="tr-TR" sz="2000" dirty="0" err="1">
                <a:solidFill>
                  <a:schemeClr val="bg1"/>
                </a:solidFill>
                <a:latin typeface="Times New Roman" panose="02020603050405020304" pitchFamily="18" charset="0"/>
                <a:cs typeface="Times New Roman" panose="02020603050405020304" pitchFamily="18" charset="0"/>
              </a:rPr>
              <a:t>Sayıştayca</a:t>
            </a:r>
            <a:r>
              <a:rPr lang="tr-TR" sz="2000" dirty="0">
                <a:solidFill>
                  <a:schemeClr val="bg1"/>
                </a:solidFill>
                <a:latin typeface="Times New Roman" panose="02020603050405020304" pitchFamily="18" charset="0"/>
                <a:cs typeface="Times New Roman" panose="02020603050405020304" pitchFamily="18" charset="0"/>
              </a:rPr>
              <a:t> kesin hükme bağlama, </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c) Yargılama,</a:t>
            </a:r>
          </a:p>
          <a:p>
            <a:pPr marL="287338" lvl="0" indent="-287338" algn="just" fontAlgn="base">
              <a:spcBef>
                <a:spcPct val="20000"/>
              </a:spcBef>
              <a:spcAft>
                <a:spcPct val="0"/>
              </a:spcAft>
              <a:buClr>
                <a:srgbClr val="0BD0D9"/>
              </a:buClr>
              <a:buSzPct val="95000"/>
              <a:buFont typeface="Wingdings 2" panose="05020102010507070707" pitchFamily="18" charset="2"/>
              <a:buChar char=""/>
              <a:defRPr/>
            </a:pPr>
            <a:r>
              <a:rPr lang="tr-TR" sz="2000" dirty="0">
                <a:solidFill>
                  <a:schemeClr val="bg1"/>
                </a:solidFill>
                <a:latin typeface="Times New Roman" panose="02020603050405020304" pitchFamily="18" charset="0"/>
                <a:cs typeface="Times New Roman" panose="02020603050405020304" pitchFamily="18" charset="0"/>
              </a:rPr>
              <a:t>sonucunda tespit edilir.</a:t>
            </a:r>
          </a:p>
          <a:p>
            <a:pPr lvl="0" algn="just" fontAlgn="base">
              <a:spcBef>
                <a:spcPct val="20000"/>
              </a:spcBef>
              <a:spcAft>
                <a:spcPct val="0"/>
              </a:spcAft>
              <a:buClr>
                <a:srgbClr val="0BD0D9"/>
              </a:buClr>
              <a:buSzPct val="95000"/>
              <a:defRPr/>
            </a:pPr>
            <a:r>
              <a:rPr lang="tr-TR" sz="2000" dirty="0">
                <a:solidFill>
                  <a:schemeClr val="bg1"/>
                </a:solidFill>
                <a:latin typeface="Times New Roman" panose="02020603050405020304" pitchFamily="18" charset="0"/>
                <a:cs typeface="Times New Roman" panose="02020603050405020304" pitchFamily="18" charset="0"/>
              </a:rPr>
              <a:t> </a:t>
            </a:r>
            <a:r>
              <a:rPr lang="tr-TR" sz="2000" dirty="0" smtClean="0">
                <a:solidFill>
                  <a:schemeClr val="bg1"/>
                </a:solidFill>
                <a:latin typeface="Times New Roman" panose="02020603050405020304" pitchFamily="18" charset="0"/>
                <a:cs typeface="Times New Roman" panose="02020603050405020304" pitchFamily="18" charset="0"/>
              </a:rPr>
              <a:t>    </a:t>
            </a:r>
            <a:r>
              <a:rPr lang="tr-TR" sz="2000" dirty="0">
                <a:solidFill>
                  <a:schemeClr val="bg1"/>
                </a:solidFill>
                <a:latin typeface="Times New Roman" panose="02020603050405020304" pitchFamily="18" charset="0"/>
                <a:cs typeface="Times New Roman" panose="02020603050405020304" pitchFamily="18" charset="0"/>
              </a:rPr>
              <a:t>Tespit edilen kamu zararına ilişkin yazı, tutanak, rapor, ilâm ve benzeri belgeler ilgili kamu idaresine gönderilir.</a:t>
            </a:r>
          </a:p>
        </p:txBody>
      </p:sp>
    </p:spTree>
    <p:extLst>
      <p:ext uri="{BB962C8B-B14F-4D97-AF65-F5344CB8AC3E}">
        <p14:creationId xmlns:p14="http://schemas.microsoft.com/office/powerpoint/2010/main" val="8056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323528" y="872716"/>
            <a:ext cx="9942690" cy="50405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Kapsam</a:t>
            </a:r>
            <a:endParaRPr lang="tr-TR" sz="2800" b="1" dirty="0">
              <a:solidFill>
                <a:schemeClr val="bg1"/>
              </a:solidFill>
              <a:latin typeface="Calibri" panose="020F0502020204030204" pitchFamily="34" charset="0"/>
              <a:cs typeface="Calibri" panose="020F0502020204030204" pitchFamily="34" charset="0"/>
            </a:endParaRPr>
          </a:p>
        </p:txBody>
      </p:sp>
      <p:sp>
        <p:nvSpPr>
          <p:cNvPr id="4" name="Dikdörtgen 3"/>
          <p:cNvSpPr/>
          <p:nvPr/>
        </p:nvSpPr>
        <p:spPr>
          <a:xfrm>
            <a:off x="467543" y="1772816"/>
            <a:ext cx="9516041" cy="1200329"/>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pPr>
            <a:r>
              <a:rPr lang="tr-TR" sz="2400" dirty="0" smtClean="0">
                <a:solidFill>
                  <a:schemeClr val="bg1"/>
                </a:solidFill>
                <a:latin typeface="Arial" panose="020B0604020202020204" pitchFamily="34" charset="0"/>
                <a:cs typeface="Arial" panose="020B0604020202020204" pitchFamily="34" charset="0"/>
              </a:rPr>
              <a:t>  D</a:t>
            </a:r>
            <a:r>
              <a:rPr lang="tr-TR" sz="2400" u="sng" dirty="0" smtClean="0">
                <a:solidFill>
                  <a:schemeClr val="bg1"/>
                </a:solidFill>
                <a:latin typeface="Arial" panose="020B0604020202020204" pitchFamily="34" charset="0"/>
                <a:cs typeface="Arial" panose="020B0604020202020204" pitchFamily="34" charset="0"/>
              </a:rPr>
              <a:t>üzenleyici </a:t>
            </a:r>
            <a:r>
              <a:rPr lang="tr-TR" sz="2400" u="sng" dirty="0">
                <a:solidFill>
                  <a:schemeClr val="bg1"/>
                </a:solidFill>
                <a:latin typeface="Arial" panose="020B0604020202020204" pitchFamily="34" charset="0"/>
                <a:cs typeface="Arial" panose="020B0604020202020204" pitchFamily="34" charset="0"/>
              </a:rPr>
              <a:t>ve denetleyici kurumlar hariç</a:t>
            </a:r>
            <a:r>
              <a:rPr lang="tr-TR" sz="2400" dirty="0">
                <a:solidFill>
                  <a:schemeClr val="bg1"/>
                </a:solidFill>
                <a:latin typeface="Arial" panose="020B0604020202020204" pitchFamily="34" charset="0"/>
                <a:cs typeface="Arial" panose="020B0604020202020204" pitchFamily="34" charset="0"/>
              </a:rPr>
              <a:t> olmak üzere, </a:t>
            </a:r>
            <a:r>
              <a:rPr lang="tr-TR" sz="2400" u="sng" dirty="0">
                <a:solidFill>
                  <a:schemeClr val="bg1"/>
                </a:solidFill>
                <a:latin typeface="Arial" panose="020B0604020202020204" pitchFamily="34" charset="0"/>
                <a:cs typeface="Arial" panose="020B0604020202020204" pitchFamily="34" charset="0"/>
              </a:rPr>
              <a:t>genel yönetim kapsamındaki kamu idarelerinde tespit edilen kamu zararlarından doğan alacakları kapsar</a:t>
            </a:r>
            <a:r>
              <a:rPr lang="tr-TR" sz="2400" u="sng" dirty="0" smtClean="0">
                <a:solidFill>
                  <a:schemeClr val="bg1"/>
                </a:solidFill>
                <a:latin typeface="Arial" panose="020B0604020202020204" pitchFamily="34" charset="0"/>
                <a:cs typeface="Arial" panose="020B0604020202020204" pitchFamily="34" charset="0"/>
              </a:rPr>
              <a:t>.</a:t>
            </a:r>
            <a:endParaRPr lang="tr-TR" sz="2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04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323527" y="872716"/>
            <a:ext cx="9926065" cy="50405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smtClean="0">
                <a:solidFill>
                  <a:schemeClr val="bg1"/>
                </a:solidFill>
                <a:latin typeface="Calibri" panose="020F0502020204030204" pitchFamily="34" charset="0"/>
                <a:cs typeface="Calibri" panose="020F0502020204030204" pitchFamily="34" charset="0"/>
              </a:rPr>
              <a:t> </a:t>
            </a:r>
            <a:r>
              <a:rPr lang="sv-SE" sz="40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Kapsam</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467544" y="1772816"/>
            <a:ext cx="9723860" cy="3170099"/>
          </a:xfrm>
          <a:prstGeom prst="rect">
            <a:avLst/>
          </a:prstGeom>
        </p:spPr>
        <p:txBody>
          <a:bodyPr wrap="square">
            <a:spAutoFit/>
          </a:bodyPr>
          <a:lstStyle/>
          <a:p>
            <a:pPr marL="287338" marR="0" lvl="0" indent="-287338" algn="just"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tr-TR" sz="20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 </a:t>
            </a:r>
            <a:r>
              <a:rPr kumimoji="0" lang="tr-TR"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14/7/1965 tarihli ve 657 sayılı Devlet Memurları Kanununun 1 inci maddesinin birinci fıkrası kapsamında bulunan </a:t>
            </a:r>
            <a:r>
              <a:rPr kumimoji="0" lang="tr-TR" sz="20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kamu idarelerinde görevli memurların, kullanımlarındaki taşınır ve taşınmazların korunması ve her an hizmete hazır halde bulundurulması için gerekli tedbirleri almamaları nedeniyle Devlete verdikleri zararlar ile kamu hukukuna tabi görevlerle ilgili olarak kişilere verdikleri zararlar hakkında</a:t>
            </a:r>
            <a:r>
              <a:rPr kumimoji="0" lang="tr-TR"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657 sayılı Kanunun 13 üncü maddesi uyarınca 27/6/1983 tarihli ve 83/6510 sayılı Bakanlar Kurulu Kararıyla yürürlüğe konulan </a:t>
            </a:r>
            <a:r>
              <a:rPr kumimoji="0" lang="tr-TR" sz="20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Devlete ve Kişilere Memurlarca Verilen Zararların Nevi ve Miktarlarının Tespiti, Takibi, Amirlerinin Sorumlulukları, Yapılacak Diğer İşlemler Hakkında Yönetmelik hükümleri uygulanır. </a:t>
            </a:r>
          </a:p>
        </p:txBody>
      </p:sp>
    </p:spTree>
    <p:extLst>
      <p:ext uri="{BB962C8B-B14F-4D97-AF65-F5344CB8AC3E}">
        <p14:creationId xmlns:p14="http://schemas.microsoft.com/office/powerpoint/2010/main" val="230454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251520" y="872716"/>
            <a:ext cx="10031324" cy="97210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libri" panose="020F0502020204030204" pitchFamily="34" charset="0"/>
                <a:cs typeface="Calibri" panose="020F0502020204030204" pitchFamily="34" charset="0"/>
              </a:rPr>
              <a:t> </a:t>
            </a:r>
            <a:r>
              <a:rPr lang="sv-SE" sz="2800" b="1" dirty="0" smtClean="0">
                <a:solidFill>
                  <a:schemeClr val="bg1"/>
                </a:solidFill>
                <a:latin typeface="Calibri" panose="020F0502020204030204" pitchFamily="34" charset="0"/>
                <a:cs typeface="Calibri" panose="020F0502020204030204" pitchFamily="34" charset="0"/>
              </a:rPr>
              <a:t>  Kontrol, Denetim Veya </a:t>
            </a:r>
            <a:r>
              <a:rPr lang="tr-TR" sz="2800" b="1" dirty="0" smtClean="0">
                <a:solidFill>
                  <a:schemeClr val="bg1"/>
                </a:solidFill>
                <a:latin typeface="Calibri" panose="020F0502020204030204" pitchFamily="34" charset="0"/>
                <a:cs typeface="Calibri" panose="020F0502020204030204" pitchFamily="34" charset="0"/>
              </a:rPr>
              <a:t>İ</a:t>
            </a:r>
            <a:r>
              <a:rPr lang="sv-SE" sz="2800" b="1" dirty="0" smtClean="0">
                <a:solidFill>
                  <a:schemeClr val="bg1"/>
                </a:solidFill>
                <a:latin typeface="Calibri" panose="020F0502020204030204" pitchFamily="34" charset="0"/>
                <a:cs typeface="Calibri" panose="020F0502020204030204" pitchFamily="34" charset="0"/>
              </a:rPr>
              <a:t>nceleme Sonucunda Tespit Edilen Zararın Değerlendirilmesi</a:t>
            </a:r>
            <a:endParaRPr lang="tr-TR" sz="28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23528" y="2060848"/>
            <a:ext cx="9892814" cy="2751522"/>
          </a:xfrm>
          <a:prstGeom prst="rect">
            <a:avLst/>
          </a:prstGeom>
        </p:spPr>
        <p:txBody>
          <a:bodyPr wrap="square">
            <a:spAutoFit/>
          </a:bodyPr>
          <a:lstStyle/>
          <a:p>
            <a:pPr marL="287338" lvl="0" indent="-287338" algn="just" fontAlgn="base">
              <a:spcBef>
                <a:spcPct val="20000"/>
              </a:spcBef>
              <a:spcAft>
                <a:spcPct val="0"/>
              </a:spcAft>
              <a:buClr>
                <a:srgbClr val="0BD0D9"/>
              </a:buClr>
              <a:buSzPct val="95000"/>
              <a:buFont typeface="Wingdings 2" panose="05020102010507070707" pitchFamily="18" charset="2"/>
              <a:buChar char=""/>
              <a:defRPr/>
            </a:pPr>
            <a:endParaRPr lang="tr-TR" sz="2400" dirty="0" smtClean="0">
              <a:solidFill>
                <a:schemeClr val="bg1"/>
              </a:solidFill>
              <a:latin typeface="Calibri" panose="020F0502020204030204" pitchFamily="34" charset="0"/>
              <a:cs typeface="Calibri" panose="020F0502020204030204" pitchFamily="34" charset="0"/>
            </a:endParaRPr>
          </a:p>
          <a:p>
            <a:pPr lvl="0" algn="just" fontAlgn="base">
              <a:spcBef>
                <a:spcPct val="20000"/>
              </a:spcBef>
              <a:spcAft>
                <a:spcPct val="0"/>
              </a:spcAft>
              <a:buClr>
                <a:srgbClr val="0BD0D9"/>
              </a:buClr>
              <a:buSzPct val="95000"/>
              <a:defRPr/>
            </a:pPr>
            <a:r>
              <a:rPr lang="tr-TR" sz="2400" dirty="0" smtClean="0">
                <a:solidFill>
                  <a:schemeClr val="bg1"/>
                </a:solidFill>
                <a:latin typeface="Calibri" panose="020F0502020204030204" pitchFamily="34" charset="0"/>
                <a:cs typeface="Calibri" panose="020F0502020204030204" pitchFamily="34" charset="0"/>
              </a:rPr>
              <a:t> </a:t>
            </a:r>
            <a:r>
              <a:rPr lang="tr-TR" sz="2000" b="1" dirty="0">
                <a:solidFill>
                  <a:schemeClr val="bg1"/>
                </a:solidFill>
                <a:latin typeface="Times New Roman" panose="02020603050405020304" pitchFamily="18" charset="0"/>
                <a:cs typeface="Times New Roman" panose="02020603050405020304" pitchFamily="18" charset="0"/>
              </a:rPr>
              <a:t>Kontrol, denetim veya inceleme sonucunda </a:t>
            </a:r>
            <a:r>
              <a:rPr lang="tr-TR" sz="2000" dirty="0">
                <a:solidFill>
                  <a:schemeClr val="bg1"/>
                </a:solidFill>
                <a:latin typeface="Times New Roman" panose="02020603050405020304" pitchFamily="18" charset="0"/>
                <a:cs typeface="Times New Roman" panose="02020603050405020304" pitchFamily="18" charset="0"/>
              </a:rPr>
              <a:t>tespit edilen zarara ilişkin hususlar, ilgili harcama yetkilisinin görüşünü de içeren ve harcama birimi tarafından düzenlenen Ek-1’deki Değerlendirme Formu ile birlikte merkezde üst yöneticinin, taşrada ise idarenin taşrada bulunan en üst yöneticisinin değerlendirmesine sunulur. Merkezde üst yönetici, taşrada ise taşrada bulunan idarenin en üst yöneticisi gerek görmesi halinde hukuk biriminin görüşüne, sorumluların ve/veya ilgililerin bilgisine başvurabilir. Değerlendirme </a:t>
            </a:r>
            <a:r>
              <a:rPr lang="tr-TR" sz="2000" b="1" dirty="0">
                <a:solidFill>
                  <a:schemeClr val="bg1"/>
                </a:solidFill>
                <a:latin typeface="Times New Roman" panose="02020603050405020304" pitchFamily="18" charset="0"/>
                <a:cs typeface="Times New Roman" panose="02020603050405020304" pitchFamily="18" charset="0"/>
              </a:rPr>
              <a:t>altmış gün </a:t>
            </a:r>
            <a:r>
              <a:rPr lang="tr-TR" sz="2000" dirty="0">
                <a:solidFill>
                  <a:schemeClr val="bg1"/>
                </a:solidFill>
                <a:latin typeface="Times New Roman" panose="02020603050405020304" pitchFamily="18" charset="0"/>
                <a:cs typeface="Times New Roman" panose="02020603050405020304" pitchFamily="18" charset="0"/>
              </a:rPr>
              <a:t>içerisinde sonuçlandırılır.</a:t>
            </a:r>
          </a:p>
        </p:txBody>
      </p:sp>
    </p:spTree>
    <p:extLst>
      <p:ext uri="{BB962C8B-B14F-4D97-AF65-F5344CB8AC3E}">
        <p14:creationId xmlns:p14="http://schemas.microsoft.com/office/powerpoint/2010/main" val="3961884572"/>
      </p:ext>
    </p:extLst>
  </p:cSld>
  <p:clrMapOvr>
    <a:masterClrMapping/>
  </p:clrMapOvr>
</p:sld>
</file>

<file path=ppt/theme/theme1.xml><?xml version="1.0" encoding="utf-8"?>
<a:theme xmlns:a="http://schemas.openxmlformats.org/drawingml/2006/main" name="Cover">
  <a:themeElements>
    <a:clrScheme name="University of Nicosia">
      <a:dk1>
        <a:srgbClr val="000000"/>
      </a:dk1>
      <a:lt1>
        <a:srgbClr val="FFFFFF"/>
      </a:lt1>
      <a:dk2>
        <a:srgbClr val="44546A"/>
      </a:dk2>
      <a:lt2>
        <a:srgbClr val="E7E6E6"/>
      </a:lt2>
      <a:accent1>
        <a:srgbClr val="BD081C"/>
      </a:accent1>
      <a:accent2>
        <a:srgbClr val="005691"/>
      </a:accent2>
      <a:accent3>
        <a:srgbClr val="45196F"/>
      </a:accent3>
      <a:accent4>
        <a:srgbClr val="536574"/>
      </a:accent4>
      <a:accent5>
        <a:srgbClr val="BCBEC0"/>
      </a:accent5>
      <a:accent6>
        <a:srgbClr val="00B2A5"/>
      </a:accent6>
      <a:hlink>
        <a:srgbClr val="BD081C"/>
      </a:hlink>
      <a:folHlink>
        <a:srgbClr val="EE83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3501</Words>
  <Application>Microsoft Office PowerPoint</Application>
  <PresentationFormat>Geniş ekran</PresentationFormat>
  <Paragraphs>174</Paragraphs>
  <Slides>48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48</vt:i4>
      </vt:variant>
    </vt:vector>
  </HeadingPairs>
  <TitlesOfParts>
    <vt:vector size="54" baseType="lpstr">
      <vt:lpstr>Arial</vt:lpstr>
      <vt:lpstr>Calibri</vt:lpstr>
      <vt:lpstr>Calibri Light</vt:lpstr>
      <vt:lpstr>Times New Roman</vt:lpstr>
      <vt:lpstr>Wingdings 2</vt:lpstr>
      <vt:lpstr>Cover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BARÜ</cp:lastModifiedBy>
  <cp:revision>154</cp:revision>
  <cp:lastPrinted>2023-12-19T14:43:04Z</cp:lastPrinted>
  <dcterms:created xsi:type="dcterms:W3CDTF">2023-11-30T07:59:31Z</dcterms:created>
  <dcterms:modified xsi:type="dcterms:W3CDTF">2023-12-22T13:32:28Z</dcterms:modified>
</cp:coreProperties>
</file>