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Lst>
  <p:notesMasterIdLst>
    <p:notesMasterId r:id="rId34"/>
  </p:notesMasterIdLst>
  <p:sldIdLst>
    <p:sldId id="257" r:id="rId3"/>
    <p:sldId id="259" r:id="rId4"/>
    <p:sldId id="260" r:id="rId5"/>
    <p:sldId id="262" r:id="rId6"/>
    <p:sldId id="290" r:id="rId7"/>
    <p:sldId id="263" r:id="rId8"/>
    <p:sldId id="265" r:id="rId9"/>
    <p:sldId id="264" r:id="rId10"/>
    <p:sldId id="270" r:id="rId11"/>
    <p:sldId id="291" r:id="rId12"/>
    <p:sldId id="258" r:id="rId13"/>
    <p:sldId id="272" r:id="rId14"/>
    <p:sldId id="268" r:id="rId15"/>
    <p:sldId id="274" r:id="rId16"/>
    <p:sldId id="273" r:id="rId17"/>
    <p:sldId id="293" r:id="rId18"/>
    <p:sldId id="275" r:id="rId19"/>
    <p:sldId id="276" r:id="rId20"/>
    <p:sldId id="277" r:id="rId21"/>
    <p:sldId id="278" r:id="rId22"/>
    <p:sldId id="279" r:id="rId23"/>
    <p:sldId id="280" r:id="rId24"/>
    <p:sldId id="282" r:id="rId25"/>
    <p:sldId id="284" r:id="rId26"/>
    <p:sldId id="285" r:id="rId27"/>
    <p:sldId id="286" r:id="rId28"/>
    <p:sldId id="287" r:id="rId29"/>
    <p:sldId id="288" r:id="rId30"/>
    <p:sldId id="289" r:id="rId31"/>
    <p:sldId id="283" r:id="rId32"/>
    <p:sldId id="281"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7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B91620-3C5D-415B-80D8-E7E6432D1AE5}" type="doc">
      <dgm:prSet loTypeId="urn:microsoft.com/office/officeart/2005/8/layout/chart3" loCatId="cycle" qsTypeId="urn:microsoft.com/office/officeart/2005/8/quickstyle/3d2" qsCatId="3D" csTypeId="urn:microsoft.com/office/officeart/2005/8/colors/accent1_2" csCatId="accent1" phldr="1"/>
      <dgm:spPr/>
      <dgm:t>
        <a:bodyPr/>
        <a:lstStyle/>
        <a:p>
          <a:endParaRPr lang="tr-TR"/>
        </a:p>
      </dgm:t>
    </dgm:pt>
    <dgm:pt modelId="{B1D02151-CD29-4EDB-8E3A-24B12FD0820F}">
      <dgm:prSet phldrT="[Metin]" custT="1"/>
      <dgm:spPr/>
      <dgm:t>
        <a:bodyPr/>
        <a:lstStyle/>
        <a:p>
          <a:r>
            <a:rPr lang="tr-TR" sz="2400" b="1" dirty="0" smtClean="0"/>
            <a:t>Sosyal güvenlik kurumları</a:t>
          </a:r>
          <a:endParaRPr lang="tr-TR" sz="2400" b="1" dirty="0"/>
        </a:p>
      </dgm:t>
    </dgm:pt>
    <dgm:pt modelId="{1463345E-F713-4920-9F9F-7CB6ACEBA14D}" type="parTrans" cxnId="{B59DC3F3-B120-4EA3-B677-251A8E95AFDF}">
      <dgm:prSet/>
      <dgm:spPr/>
      <dgm:t>
        <a:bodyPr/>
        <a:lstStyle/>
        <a:p>
          <a:endParaRPr lang="tr-TR" sz="2000" b="1"/>
        </a:p>
      </dgm:t>
    </dgm:pt>
    <dgm:pt modelId="{9DEBAE09-AF96-4381-889B-34C9F71F3AFC}" type="sibTrans" cxnId="{B59DC3F3-B120-4EA3-B677-251A8E95AFDF}">
      <dgm:prSet/>
      <dgm:spPr/>
      <dgm:t>
        <a:bodyPr/>
        <a:lstStyle/>
        <a:p>
          <a:endParaRPr lang="tr-TR" sz="2000" b="1"/>
        </a:p>
      </dgm:t>
    </dgm:pt>
    <dgm:pt modelId="{7DBBE481-3BE1-416D-A92C-72B8C4B9D652}">
      <dgm:prSet phldrT="[Metin]" custT="1"/>
      <dgm:spPr/>
      <dgm:t>
        <a:bodyPr/>
        <a:lstStyle/>
        <a:p>
          <a:r>
            <a:rPr lang="tr-TR" sz="2400" b="1" dirty="0" smtClean="0"/>
            <a:t>Mahalli idareler</a:t>
          </a:r>
          <a:endParaRPr lang="tr-TR" sz="2400" b="1" dirty="0"/>
        </a:p>
      </dgm:t>
    </dgm:pt>
    <dgm:pt modelId="{D14E993C-75BB-494E-81EB-A223C391FCBE}" type="parTrans" cxnId="{E2CB32F1-4F1B-48C6-B57C-941412B494A8}">
      <dgm:prSet/>
      <dgm:spPr/>
      <dgm:t>
        <a:bodyPr/>
        <a:lstStyle/>
        <a:p>
          <a:endParaRPr lang="tr-TR" sz="2000" b="1"/>
        </a:p>
      </dgm:t>
    </dgm:pt>
    <dgm:pt modelId="{E0FF0A34-04C7-43CC-9160-7A40A21D6575}" type="sibTrans" cxnId="{E2CB32F1-4F1B-48C6-B57C-941412B494A8}">
      <dgm:prSet/>
      <dgm:spPr/>
      <dgm:t>
        <a:bodyPr/>
        <a:lstStyle/>
        <a:p>
          <a:endParaRPr lang="tr-TR" sz="2000" b="1"/>
        </a:p>
      </dgm:t>
    </dgm:pt>
    <dgm:pt modelId="{CDDEE1F5-B174-4205-BA56-E32664B3CCFA}">
      <dgm:prSet phldrT="[Metin]" custT="1"/>
      <dgm:spPr/>
      <dgm:t>
        <a:bodyPr/>
        <a:lstStyle/>
        <a:p>
          <a:r>
            <a:rPr lang="tr-TR" sz="2400" b="1" dirty="0" smtClean="0"/>
            <a:t>Merkezi Yönetim </a:t>
          </a:r>
          <a:r>
            <a:rPr lang="tr-TR" sz="2400" b="1" dirty="0" err="1" smtClean="0"/>
            <a:t>kapsamındakamu</a:t>
          </a:r>
          <a:r>
            <a:rPr lang="tr-TR" sz="2400" b="1" dirty="0" smtClean="0"/>
            <a:t> idareleri</a:t>
          </a:r>
          <a:endParaRPr lang="tr-TR" sz="2400" b="1" dirty="0"/>
        </a:p>
      </dgm:t>
    </dgm:pt>
    <dgm:pt modelId="{D9F6BFF5-A010-43F2-BC9F-42DA7832D35A}" type="parTrans" cxnId="{6132C0CA-C050-451B-98B1-C1F8A891032C}">
      <dgm:prSet/>
      <dgm:spPr/>
      <dgm:t>
        <a:bodyPr/>
        <a:lstStyle/>
        <a:p>
          <a:endParaRPr lang="tr-TR" sz="2000" b="1"/>
        </a:p>
      </dgm:t>
    </dgm:pt>
    <dgm:pt modelId="{A2932BB6-1A0A-4BED-AB27-08A68E29216D}" type="sibTrans" cxnId="{6132C0CA-C050-451B-98B1-C1F8A891032C}">
      <dgm:prSet/>
      <dgm:spPr/>
      <dgm:t>
        <a:bodyPr/>
        <a:lstStyle/>
        <a:p>
          <a:endParaRPr lang="tr-TR" sz="2000" b="1"/>
        </a:p>
      </dgm:t>
    </dgm:pt>
    <dgm:pt modelId="{475D7534-E978-4073-9F05-23C66DC6A662}" type="pres">
      <dgm:prSet presAssocID="{57B91620-3C5D-415B-80D8-E7E6432D1AE5}" presName="compositeShape" presStyleCnt="0">
        <dgm:presLayoutVars>
          <dgm:chMax val="7"/>
          <dgm:dir/>
          <dgm:resizeHandles val="exact"/>
        </dgm:presLayoutVars>
      </dgm:prSet>
      <dgm:spPr/>
      <dgm:t>
        <a:bodyPr/>
        <a:lstStyle/>
        <a:p>
          <a:endParaRPr lang="tr-TR"/>
        </a:p>
      </dgm:t>
    </dgm:pt>
    <dgm:pt modelId="{2328B54D-2CD2-444D-AE41-33261BFBDD3C}" type="pres">
      <dgm:prSet presAssocID="{57B91620-3C5D-415B-80D8-E7E6432D1AE5}" presName="wedge1" presStyleLbl="node1" presStyleIdx="0" presStyleCnt="3" custLinFactNeighborX="-1671" custLinFactNeighborY="3057"/>
      <dgm:spPr/>
      <dgm:t>
        <a:bodyPr/>
        <a:lstStyle/>
        <a:p>
          <a:endParaRPr lang="tr-TR"/>
        </a:p>
      </dgm:t>
    </dgm:pt>
    <dgm:pt modelId="{497D3C27-F89A-4F1E-93AF-74B962DB301A}" type="pres">
      <dgm:prSet presAssocID="{57B91620-3C5D-415B-80D8-E7E6432D1AE5}" presName="wedge1Tx" presStyleLbl="node1" presStyleIdx="0" presStyleCnt="3">
        <dgm:presLayoutVars>
          <dgm:chMax val="0"/>
          <dgm:chPref val="0"/>
          <dgm:bulletEnabled val="1"/>
        </dgm:presLayoutVars>
      </dgm:prSet>
      <dgm:spPr/>
      <dgm:t>
        <a:bodyPr/>
        <a:lstStyle/>
        <a:p>
          <a:endParaRPr lang="tr-TR"/>
        </a:p>
      </dgm:t>
    </dgm:pt>
    <dgm:pt modelId="{93664A98-5495-42CC-B5B0-9E0081B014C7}" type="pres">
      <dgm:prSet presAssocID="{57B91620-3C5D-415B-80D8-E7E6432D1AE5}" presName="wedge2" presStyleLbl="node1" presStyleIdx="1" presStyleCnt="3" custLinFactNeighborX="1752" custLinFactNeighborY="3095"/>
      <dgm:spPr/>
      <dgm:t>
        <a:bodyPr/>
        <a:lstStyle/>
        <a:p>
          <a:endParaRPr lang="tr-TR"/>
        </a:p>
      </dgm:t>
    </dgm:pt>
    <dgm:pt modelId="{90BA9131-F174-4B42-BDB1-AEB1DC1D028C}" type="pres">
      <dgm:prSet presAssocID="{57B91620-3C5D-415B-80D8-E7E6432D1AE5}" presName="wedge2Tx" presStyleLbl="node1" presStyleIdx="1" presStyleCnt="3">
        <dgm:presLayoutVars>
          <dgm:chMax val="0"/>
          <dgm:chPref val="0"/>
          <dgm:bulletEnabled val="1"/>
        </dgm:presLayoutVars>
      </dgm:prSet>
      <dgm:spPr/>
      <dgm:t>
        <a:bodyPr/>
        <a:lstStyle/>
        <a:p>
          <a:endParaRPr lang="tr-TR"/>
        </a:p>
      </dgm:t>
    </dgm:pt>
    <dgm:pt modelId="{F52A7D29-C926-407C-B3FA-466560C1D073}" type="pres">
      <dgm:prSet presAssocID="{57B91620-3C5D-415B-80D8-E7E6432D1AE5}" presName="wedge3" presStyleLbl="node1" presStyleIdx="2" presStyleCnt="3" custScaleX="100935"/>
      <dgm:spPr/>
      <dgm:t>
        <a:bodyPr/>
        <a:lstStyle/>
        <a:p>
          <a:endParaRPr lang="tr-TR"/>
        </a:p>
      </dgm:t>
    </dgm:pt>
    <dgm:pt modelId="{A7664521-A02B-4553-A669-447072C586ED}" type="pres">
      <dgm:prSet presAssocID="{57B91620-3C5D-415B-80D8-E7E6432D1AE5}" presName="wedge3Tx" presStyleLbl="node1" presStyleIdx="2" presStyleCnt="3">
        <dgm:presLayoutVars>
          <dgm:chMax val="0"/>
          <dgm:chPref val="0"/>
          <dgm:bulletEnabled val="1"/>
        </dgm:presLayoutVars>
      </dgm:prSet>
      <dgm:spPr/>
      <dgm:t>
        <a:bodyPr/>
        <a:lstStyle/>
        <a:p>
          <a:endParaRPr lang="tr-TR"/>
        </a:p>
      </dgm:t>
    </dgm:pt>
  </dgm:ptLst>
  <dgm:cxnLst>
    <dgm:cxn modelId="{4CE78983-9BC3-4A04-AD54-45ABAC462012}" type="presOf" srcId="{B1D02151-CD29-4EDB-8E3A-24B12FD0820F}" destId="{497D3C27-F89A-4F1E-93AF-74B962DB301A}" srcOrd="1" destOrd="0" presId="urn:microsoft.com/office/officeart/2005/8/layout/chart3"/>
    <dgm:cxn modelId="{E2CB32F1-4F1B-48C6-B57C-941412B494A8}" srcId="{57B91620-3C5D-415B-80D8-E7E6432D1AE5}" destId="{7DBBE481-3BE1-416D-A92C-72B8C4B9D652}" srcOrd="1" destOrd="0" parTransId="{D14E993C-75BB-494E-81EB-A223C391FCBE}" sibTransId="{E0FF0A34-04C7-43CC-9160-7A40A21D6575}"/>
    <dgm:cxn modelId="{442CEA45-2FB1-40F5-B787-5B5EE0A13178}" type="presOf" srcId="{7DBBE481-3BE1-416D-A92C-72B8C4B9D652}" destId="{93664A98-5495-42CC-B5B0-9E0081B014C7}" srcOrd="0" destOrd="0" presId="urn:microsoft.com/office/officeart/2005/8/layout/chart3"/>
    <dgm:cxn modelId="{D679BF73-2DFD-4D51-AA06-5617C16C75F7}" type="presOf" srcId="{CDDEE1F5-B174-4205-BA56-E32664B3CCFA}" destId="{A7664521-A02B-4553-A669-447072C586ED}" srcOrd="1" destOrd="0" presId="urn:microsoft.com/office/officeart/2005/8/layout/chart3"/>
    <dgm:cxn modelId="{7B248834-9E17-4B94-A504-45E429E9AFE8}" type="presOf" srcId="{7DBBE481-3BE1-416D-A92C-72B8C4B9D652}" destId="{90BA9131-F174-4B42-BDB1-AEB1DC1D028C}" srcOrd="1" destOrd="0" presId="urn:microsoft.com/office/officeart/2005/8/layout/chart3"/>
    <dgm:cxn modelId="{6132C0CA-C050-451B-98B1-C1F8A891032C}" srcId="{57B91620-3C5D-415B-80D8-E7E6432D1AE5}" destId="{CDDEE1F5-B174-4205-BA56-E32664B3CCFA}" srcOrd="2" destOrd="0" parTransId="{D9F6BFF5-A010-43F2-BC9F-42DA7832D35A}" sibTransId="{A2932BB6-1A0A-4BED-AB27-08A68E29216D}"/>
    <dgm:cxn modelId="{1540D814-5BBD-40F1-A0E0-CFCDC7C61FCE}" type="presOf" srcId="{CDDEE1F5-B174-4205-BA56-E32664B3CCFA}" destId="{F52A7D29-C926-407C-B3FA-466560C1D073}" srcOrd="0" destOrd="0" presId="urn:microsoft.com/office/officeart/2005/8/layout/chart3"/>
    <dgm:cxn modelId="{B59DC3F3-B120-4EA3-B677-251A8E95AFDF}" srcId="{57B91620-3C5D-415B-80D8-E7E6432D1AE5}" destId="{B1D02151-CD29-4EDB-8E3A-24B12FD0820F}" srcOrd="0" destOrd="0" parTransId="{1463345E-F713-4920-9F9F-7CB6ACEBA14D}" sibTransId="{9DEBAE09-AF96-4381-889B-34C9F71F3AFC}"/>
    <dgm:cxn modelId="{E9AC3BDA-C903-49BD-9CEB-976FB00219C1}" type="presOf" srcId="{57B91620-3C5D-415B-80D8-E7E6432D1AE5}" destId="{475D7534-E978-4073-9F05-23C66DC6A662}" srcOrd="0" destOrd="0" presId="urn:microsoft.com/office/officeart/2005/8/layout/chart3"/>
    <dgm:cxn modelId="{702C095C-EC1C-4E2D-8EFB-6820581422EB}" type="presOf" srcId="{B1D02151-CD29-4EDB-8E3A-24B12FD0820F}" destId="{2328B54D-2CD2-444D-AE41-33261BFBDD3C}" srcOrd="0" destOrd="0" presId="urn:microsoft.com/office/officeart/2005/8/layout/chart3"/>
    <dgm:cxn modelId="{7A2D87E2-449A-4D40-9BA8-4BE1925AE5B9}" type="presParOf" srcId="{475D7534-E978-4073-9F05-23C66DC6A662}" destId="{2328B54D-2CD2-444D-AE41-33261BFBDD3C}" srcOrd="0" destOrd="0" presId="urn:microsoft.com/office/officeart/2005/8/layout/chart3"/>
    <dgm:cxn modelId="{5CB5F163-38D1-4D5F-9E2F-B2498DB14950}" type="presParOf" srcId="{475D7534-E978-4073-9F05-23C66DC6A662}" destId="{497D3C27-F89A-4F1E-93AF-74B962DB301A}" srcOrd="1" destOrd="0" presId="urn:microsoft.com/office/officeart/2005/8/layout/chart3"/>
    <dgm:cxn modelId="{3BFCF85D-1B7F-4FC8-871F-6DFD3567542C}" type="presParOf" srcId="{475D7534-E978-4073-9F05-23C66DC6A662}" destId="{93664A98-5495-42CC-B5B0-9E0081B014C7}" srcOrd="2" destOrd="0" presId="urn:microsoft.com/office/officeart/2005/8/layout/chart3"/>
    <dgm:cxn modelId="{3FE0E42E-23D4-4A3D-857D-17242A9D522A}" type="presParOf" srcId="{475D7534-E978-4073-9F05-23C66DC6A662}" destId="{90BA9131-F174-4B42-BDB1-AEB1DC1D028C}" srcOrd="3" destOrd="0" presId="urn:microsoft.com/office/officeart/2005/8/layout/chart3"/>
    <dgm:cxn modelId="{D7EA2497-BA2E-46AF-A660-4EAA62F6EC47}" type="presParOf" srcId="{475D7534-E978-4073-9F05-23C66DC6A662}" destId="{F52A7D29-C926-407C-B3FA-466560C1D073}" srcOrd="4" destOrd="0" presId="urn:microsoft.com/office/officeart/2005/8/layout/chart3"/>
    <dgm:cxn modelId="{EB2A73AB-5BC5-4251-B8FF-CA6E5FB3043B}" type="presParOf" srcId="{475D7534-E978-4073-9F05-23C66DC6A662}" destId="{A7664521-A02B-4553-A669-447072C586ED}"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96C86E-F4AE-4085-87DB-6019F5F3F79F}" type="doc">
      <dgm:prSet loTypeId="urn:microsoft.com/office/officeart/2005/8/layout/cycle3" loCatId="cycle" qsTypeId="urn:microsoft.com/office/officeart/2005/8/quickstyle/3d1" qsCatId="3D" csTypeId="urn:microsoft.com/office/officeart/2005/8/colors/colorful1" csCatId="colorful" phldr="1"/>
      <dgm:spPr/>
      <dgm:t>
        <a:bodyPr/>
        <a:lstStyle/>
        <a:p>
          <a:endParaRPr lang="tr-TR"/>
        </a:p>
      </dgm:t>
    </dgm:pt>
    <dgm:pt modelId="{91CCA68E-9753-4156-8796-9CAE592F9D60}">
      <dgm:prSet phldrT="[Metin]"/>
      <dgm:spPr/>
      <dgm:t>
        <a:bodyPr/>
        <a:lstStyle/>
        <a:p>
          <a:r>
            <a:rPr lang="tr-TR" b="1" dirty="0" smtClean="0"/>
            <a:t>Günlük işlemlerin yapılarak ödemelerin gerçekleştirilmesi için en geç saat 10.30’a kadar </a:t>
          </a:r>
        </a:p>
        <a:p>
          <a:r>
            <a:rPr lang="tr-TR" b="1" i="1" dirty="0" smtClean="0">
              <a:solidFill>
                <a:srgbClr val="00B0F0"/>
              </a:solidFill>
            </a:rPr>
            <a:t>Günlük Nakit Talebi Bildirme Ekranından</a:t>
          </a:r>
          <a:endParaRPr lang="tr-TR" b="1" dirty="0">
            <a:solidFill>
              <a:srgbClr val="00B0F0"/>
            </a:solidFill>
          </a:endParaRPr>
        </a:p>
      </dgm:t>
    </dgm:pt>
    <dgm:pt modelId="{ACE7D62F-BF3D-4126-B34F-7BBB039407A4}" type="parTrans" cxnId="{E8DD6B46-AE2E-429C-A2AE-B956FDAFC66A}">
      <dgm:prSet/>
      <dgm:spPr/>
      <dgm:t>
        <a:bodyPr/>
        <a:lstStyle/>
        <a:p>
          <a:endParaRPr lang="tr-TR" b="1"/>
        </a:p>
      </dgm:t>
    </dgm:pt>
    <dgm:pt modelId="{9ABACF7F-9721-4C08-84F9-E24AD5AC1355}" type="sibTrans" cxnId="{E8DD6B46-AE2E-429C-A2AE-B956FDAFC66A}">
      <dgm:prSet/>
      <dgm:spPr/>
      <dgm:t>
        <a:bodyPr/>
        <a:lstStyle/>
        <a:p>
          <a:endParaRPr lang="tr-TR" b="1"/>
        </a:p>
      </dgm:t>
    </dgm:pt>
    <dgm:pt modelId="{BC453738-C051-4846-9B7D-BB48E0F99112}">
      <dgm:prSet phldrT="[Metin]"/>
      <dgm:spPr/>
      <dgm:t>
        <a:bodyPr/>
        <a:lstStyle/>
        <a:p>
          <a:r>
            <a:rPr lang="tr-TR" b="1" dirty="0" smtClean="0"/>
            <a:t>Tahmini nakit talebi yapılmalıdır.</a:t>
          </a:r>
          <a:endParaRPr lang="tr-TR" b="1" dirty="0"/>
        </a:p>
      </dgm:t>
    </dgm:pt>
    <dgm:pt modelId="{FF511A6F-8DA4-425A-974C-5F35C56A405C}" type="parTrans" cxnId="{463CAC57-40F0-473E-9712-09D5727C7552}">
      <dgm:prSet/>
      <dgm:spPr/>
      <dgm:t>
        <a:bodyPr/>
        <a:lstStyle/>
        <a:p>
          <a:endParaRPr lang="tr-TR" b="1"/>
        </a:p>
      </dgm:t>
    </dgm:pt>
    <dgm:pt modelId="{2E3E7952-1924-41CB-9165-5F76105F2073}" type="sibTrans" cxnId="{463CAC57-40F0-473E-9712-09D5727C7552}">
      <dgm:prSet/>
      <dgm:spPr/>
      <dgm:t>
        <a:bodyPr/>
        <a:lstStyle/>
        <a:p>
          <a:endParaRPr lang="tr-TR" b="1"/>
        </a:p>
      </dgm:t>
    </dgm:pt>
    <dgm:pt modelId="{B4E32CA4-71D9-4E79-9E2E-A23A70E954E8}">
      <dgm:prSet phldrT="[Metin]"/>
      <dgm:spPr/>
      <dgm:t>
        <a:bodyPr/>
        <a:lstStyle/>
        <a:p>
          <a:r>
            <a:rPr lang="tr-TR" b="1" dirty="0" smtClean="0"/>
            <a:t>12.00 a kadar ana hesaplara </a:t>
          </a:r>
          <a:r>
            <a:rPr lang="tr-TR" b="1" dirty="0" err="1" smtClean="0"/>
            <a:t>HMB’den</a:t>
          </a:r>
          <a:r>
            <a:rPr lang="tr-TR" b="1" dirty="0" smtClean="0"/>
            <a:t> nakit para aktarılması işlemi </a:t>
          </a:r>
          <a:r>
            <a:rPr lang="tr-TR" b="1" dirty="0" err="1" smtClean="0"/>
            <a:t>tarkip</a:t>
          </a:r>
          <a:r>
            <a:rPr lang="tr-TR" b="1" dirty="0" smtClean="0"/>
            <a:t> eder.</a:t>
          </a:r>
          <a:endParaRPr lang="tr-TR" b="1" dirty="0"/>
        </a:p>
      </dgm:t>
    </dgm:pt>
    <dgm:pt modelId="{4228E3E0-2C8F-4130-AC14-D0DB2C990595}" type="parTrans" cxnId="{48C4A74F-B017-47DD-8F7C-6DD3BE2EA6F1}">
      <dgm:prSet/>
      <dgm:spPr/>
      <dgm:t>
        <a:bodyPr/>
        <a:lstStyle/>
        <a:p>
          <a:endParaRPr lang="tr-TR" b="1"/>
        </a:p>
      </dgm:t>
    </dgm:pt>
    <dgm:pt modelId="{EFBED6A6-0D8E-4BEF-BE97-99906A2A81B1}" type="sibTrans" cxnId="{48C4A74F-B017-47DD-8F7C-6DD3BE2EA6F1}">
      <dgm:prSet/>
      <dgm:spPr/>
      <dgm:t>
        <a:bodyPr/>
        <a:lstStyle/>
        <a:p>
          <a:endParaRPr lang="tr-TR" b="1"/>
        </a:p>
      </dgm:t>
    </dgm:pt>
    <dgm:pt modelId="{C84F68FE-2B5C-48B0-89A7-9EE71E057302}" type="pres">
      <dgm:prSet presAssocID="{4396C86E-F4AE-4085-87DB-6019F5F3F79F}" presName="Name0" presStyleCnt="0">
        <dgm:presLayoutVars>
          <dgm:dir/>
          <dgm:resizeHandles val="exact"/>
        </dgm:presLayoutVars>
      </dgm:prSet>
      <dgm:spPr/>
      <dgm:t>
        <a:bodyPr/>
        <a:lstStyle/>
        <a:p>
          <a:endParaRPr lang="tr-TR"/>
        </a:p>
      </dgm:t>
    </dgm:pt>
    <dgm:pt modelId="{4F75A212-69C1-4A29-8C1E-314E20E6E1B2}" type="pres">
      <dgm:prSet presAssocID="{4396C86E-F4AE-4085-87DB-6019F5F3F79F}" presName="cycle" presStyleCnt="0"/>
      <dgm:spPr/>
    </dgm:pt>
    <dgm:pt modelId="{573FDF86-5707-46BB-82AD-6F632F47F9FF}" type="pres">
      <dgm:prSet presAssocID="{91CCA68E-9753-4156-8796-9CAE592F9D60}" presName="nodeFirstNode" presStyleLbl="node1" presStyleIdx="0" presStyleCnt="3" custRadScaleRad="101331" custRadScaleInc="279">
        <dgm:presLayoutVars>
          <dgm:bulletEnabled val="1"/>
        </dgm:presLayoutVars>
      </dgm:prSet>
      <dgm:spPr/>
      <dgm:t>
        <a:bodyPr/>
        <a:lstStyle/>
        <a:p>
          <a:endParaRPr lang="tr-TR"/>
        </a:p>
      </dgm:t>
    </dgm:pt>
    <dgm:pt modelId="{5D2F3249-79A3-4010-840B-3E7AB4AC3ECF}" type="pres">
      <dgm:prSet presAssocID="{9ABACF7F-9721-4C08-84F9-E24AD5AC1355}" presName="sibTransFirstNode" presStyleLbl="bgShp" presStyleIdx="0" presStyleCnt="1"/>
      <dgm:spPr/>
      <dgm:t>
        <a:bodyPr/>
        <a:lstStyle/>
        <a:p>
          <a:endParaRPr lang="tr-TR"/>
        </a:p>
      </dgm:t>
    </dgm:pt>
    <dgm:pt modelId="{C02A1A5C-36B3-4A1A-852E-F96799830143}" type="pres">
      <dgm:prSet presAssocID="{BC453738-C051-4846-9B7D-BB48E0F99112}" presName="nodeFollowingNodes" presStyleLbl="node1" presStyleIdx="1" presStyleCnt="3" custRadScaleRad="102569" custRadScaleInc="-19808">
        <dgm:presLayoutVars>
          <dgm:bulletEnabled val="1"/>
        </dgm:presLayoutVars>
      </dgm:prSet>
      <dgm:spPr/>
      <dgm:t>
        <a:bodyPr/>
        <a:lstStyle/>
        <a:p>
          <a:endParaRPr lang="tr-TR"/>
        </a:p>
      </dgm:t>
    </dgm:pt>
    <dgm:pt modelId="{B8E9CD57-D5B8-418B-B091-830B26E777B6}" type="pres">
      <dgm:prSet presAssocID="{B4E32CA4-71D9-4E79-9E2E-A23A70E954E8}" presName="nodeFollowingNodes" presStyleLbl="node1" presStyleIdx="2" presStyleCnt="3" custRadScaleRad="95695" custRadScaleInc="20029">
        <dgm:presLayoutVars>
          <dgm:bulletEnabled val="1"/>
        </dgm:presLayoutVars>
      </dgm:prSet>
      <dgm:spPr/>
      <dgm:t>
        <a:bodyPr/>
        <a:lstStyle/>
        <a:p>
          <a:endParaRPr lang="tr-TR"/>
        </a:p>
      </dgm:t>
    </dgm:pt>
  </dgm:ptLst>
  <dgm:cxnLst>
    <dgm:cxn modelId="{FE001EAE-6C73-4744-8BA4-680F13728443}" type="presOf" srcId="{B4E32CA4-71D9-4E79-9E2E-A23A70E954E8}" destId="{B8E9CD57-D5B8-418B-B091-830B26E777B6}" srcOrd="0" destOrd="0" presId="urn:microsoft.com/office/officeart/2005/8/layout/cycle3"/>
    <dgm:cxn modelId="{66A7BD62-2612-4A3D-965C-ACE97E9FB28B}" type="presOf" srcId="{4396C86E-F4AE-4085-87DB-6019F5F3F79F}" destId="{C84F68FE-2B5C-48B0-89A7-9EE71E057302}" srcOrd="0" destOrd="0" presId="urn:microsoft.com/office/officeart/2005/8/layout/cycle3"/>
    <dgm:cxn modelId="{463CAC57-40F0-473E-9712-09D5727C7552}" srcId="{4396C86E-F4AE-4085-87DB-6019F5F3F79F}" destId="{BC453738-C051-4846-9B7D-BB48E0F99112}" srcOrd="1" destOrd="0" parTransId="{FF511A6F-8DA4-425A-974C-5F35C56A405C}" sibTransId="{2E3E7952-1924-41CB-9165-5F76105F2073}"/>
    <dgm:cxn modelId="{2C5787F2-68E7-46D5-935B-FFBBA5C5E67F}" type="presOf" srcId="{9ABACF7F-9721-4C08-84F9-E24AD5AC1355}" destId="{5D2F3249-79A3-4010-840B-3E7AB4AC3ECF}" srcOrd="0" destOrd="0" presId="urn:microsoft.com/office/officeart/2005/8/layout/cycle3"/>
    <dgm:cxn modelId="{E8DD6B46-AE2E-429C-A2AE-B956FDAFC66A}" srcId="{4396C86E-F4AE-4085-87DB-6019F5F3F79F}" destId="{91CCA68E-9753-4156-8796-9CAE592F9D60}" srcOrd="0" destOrd="0" parTransId="{ACE7D62F-BF3D-4126-B34F-7BBB039407A4}" sibTransId="{9ABACF7F-9721-4C08-84F9-E24AD5AC1355}"/>
    <dgm:cxn modelId="{6341D9FA-6DC9-40E3-9EBD-436A23CEC43C}" type="presOf" srcId="{91CCA68E-9753-4156-8796-9CAE592F9D60}" destId="{573FDF86-5707-46BB-82AD-6F632F47F9FF}" srcOrd="0" destOrd="0" presId="urn:microsoft.com/office/officeart/2005/8/layout/cycle3"/>
    <dgm:cxn modelId="{48C4A74F-B017-47DD-8F7C-6DD3BE2EA6F1}" srcId="{4396C86E-F4AE-4085-87DB-6019F5F3F79F}" destId="{B4E32CA4-71D9-4E79-9E2E-A23A70E954E8}" srcOrd="2" destOrd="0" parTransId="{4228E3E0-2C8F-4130-AC14-D0DB2C990595}" sibTransId="{EFBED6A6-0D8E-4BEF-BE97-99906A2A81B1}"/>
    <dgm:cxn modelId="{4A4C97EF-CCC1-4A93-82EA-98649BB0E6DD}" type="presOf" srcId="{BC453738-C051-4846-9B7D-BB48E0F99112}" destId="{C02A1A5C-36B3-4A1A-852E-F96799830143}" srcOrd="0" destOrd="0" presId="urn:microsoft.com/office/officeart/2005/8/layout/cycle3"/>
    <dgm:cxn modelId="{A352AC4F-CA28-4903-95C0-819D0D996FC2}" type="presParOf" srcId="{C84F68FE-2B5C-48B0-89A7-9EE71E057302}" destId="{4F75A212-69C1-4A29-8C1E-314E20E6E1B2}" srcOrd="0" destOrd="0" presId="urn:microsoft.com/office/officeart/2005/8/layout/cycle3"/>
    <dgm:cxn modelId="{CAF3DC6E-33AE-4D63-9E1C-BE677DA55DC8}" type="presParOf" srcId="{4F75A212-69C1-4A29-8C1E-314E20E6E1B2}" destId="{573FDF86-5707-46BB-82AD-6F632F47F9FF}" srcOrd="0" destOrd="0" presId="urn:microsoft.com/office/officeart/2005/8/layout/cycle3"/>
    <dgm:cxn modelId="{5DEDECD6-F951-4683-A619-875D4CCF4567}" type="presParOf" srcId="{4F75A212-69C1-4A29-8C1E-314E20E6E1B2}" destId="{5D2F3249-79A3-4010-840B-3E7AB4AC3ECF}" srcOrd="1" destOrd="0" presId="urn:microsoft.com/office/officeart/2005/8/layout/cycle3"/>
    <dgm:cxn modelId="{96F95D02-7E39-4CBA-9010-39600A7A23A8}" type="presParOf" srcId="{4F75A212-69C1-4A29-8C1E-314E20E6E1B2}" destId="{C02A1A5C-36B3-4A1A-852E-F96799830143}" srcOrd="2" destOrd="0" presId="urn:microsoft.com/office/officeart/2005/8/layout/cycle3"/>
    <dgm:cxn modelId="{0B402FB8-8375-4CC8-A5D9-C288E6DFD93C}" type="presParOf" srcId="{4F75A212-69C1-4A29-8C1E-314E20E6E1B2}" destId="{B8E9CD57-D5B8-418B-B091-830B26E777B6}"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8B54D-2CD2-444D-AE41-33261BFBDD3C}">
      <dsp:nvSpPr>
        <dsp:cNvPr id="0" name=""/>
        <dsp:cNvSpPr/>
      </dsp:nvSpPr>
      <dsp:spPr>
        <a:xfrm>
          <a:off x="2769487" y="521615"/>
          <a:ext cx="4702325" cy="4702325"/>
        </a:xfrm>
        <a:prstGeom prst="pie">
          <a:avLst>
            <a:gd name="adj1" fmla="val 16200000"/>
            <a:gd name="adj2" fmla="val 180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smtClean="0"/>
            <a:t>Sosyal güvenlik kurumları</a:t>
          </a:r>
          <a:endParaRPr lang="tr-TR" sz="2400" b="1" kern="1200" dirty="0"/>
        </a:p>
      </dsp:txBody>
      <dsp:txXfrm>
        <a:off x="5326097" y="1389306"/>
        <a:ext cx="1595431" cy="1567441"/>
      </dsp:txXfrm>
    </dsp:sp>
    <dsp:sp modelId="{93664A98-5495-42CC-B5B0-9E0081B014C7}">
      <dsp:nvSpPr>
        <dsp:cNvPr id="0" name=""/>
        <dsp:cNvSpPr/>
      </dsp:nvSpPr>
      <dsp:spPr>
        <a:xfrm>
          <a:off x="2688054" y="663352"/>
          <a:ext cx="4702325" cy="4702325"/>
        </a:xfrm>
        <a:prstGeom prst="pie">
          <a:avLst>
            <a:gd name="adj1" fmla="val 1800000"/>
            <a:gd name="adj2" fmla="val 900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smtClean="0"/>
            <a:t>Mahalli idareler</a:t>
          </a:r>
          <a:endParaRPr lang="tr-TR" sz="2400" b="1" kern="1200" dirty="0"/>
        </a:p>
      </dsp:txBody>
      <dsp:txXfrm>
        <a:off x="3975595" y="3630296"/>
        <a:ext cx="2127242" cy="1455481"/>
      </dsp:txXfrm>
    </dsp:sp>
    <dsp:sp modelId="{F52A7D29-C926-407C-B3FA-466560C1D073}">
      <dsp:nvSpPr>
        <dsp:cNvPr id="0" name=""/>
        <dsp:cNvSpPr/>
      </dsp:nvSpPr>
      <dsp:spPr>
        <a:xfrm>
          <a:off x="2583686" y="517815"/>
          <a:ext cx="4746292" cy="4702325"/>
        </a:xfrm>
        <a:prstGeom prst="pie">
          <a:avLst>
            <a:gd name="adj1" fmla="val 9000000"/>
            <a:gd name="adj2" fmla="val 1620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smtClean="0"/>
            <a:t>Merkezi Yönetim </a:t>
          </a:r>
          <a:r>
            <a:rPr lang="tr-TR" sz="2400" b="1" kern="1200" dirty="0" err="1" smtClean="0"/>
            <a:t>kapsamındakamu</a:t>
          </a:r>
          <a:r>
            <a:rPr lang="tr-TR" sz="2400" b="1" kern="1200" dirty="0" smtClean="0"/>
            <a:t> idareleri</a:t>
          </a:r>
          <a:endParaRPr lang="tr-TR" sz="2400" b="1" kern="1200" dirty="0"/>
        </a:p>
      </dsp:txBody>
      <dsp:txXfrm>
        <a:off x="3092217" y="1441486"/>
        <a:ext cx="1610349" cy="1567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F3249-79A3-4010-840B-3E7AB4AC3ECF}">
      <dsp:nvSpPr>
        <dsp:cNvPr id="0" name=""/>
        <dsp:cNvSpPr/>
      </dsp:nvSpPr>
      <dsp:spPr>
        <a:xfrm>
          <a:off x="1396574" y="-316618"/>
          <a:ext cx="5355668" cy="5355668"/>
        </a:xfrm>
        <a:prstGeom prst="circularArrow">
          <a:avLst>
            <a:gd name="adj1" fmla="val 5689"/>
            <a:gd name="adj2" fmla="val 340510"/>
            <a:gd name="adj3" fmla="val 12378105"/>
            <a:gd name="adj4" fmla="val 18301051"/>
            <a:gd name="adj5" fmla="val 5908"/>
          </a:avLst>
        </a:prstGeom>
        <a:gradFill rotWithShape="0">
          <a:gsLst>
            <a:gs pos="0">
              <a:schemeClr val="accent2">
                <a:tint val="40000"/>
                <a:hueOff val="0"/>
                <a:satOff val="0"/>
                <a:lumOff val="0"/>
                <a:alphaOff val="0"/>
                <a:tint val="98000"/>
                <a:lumMod val="114000"/>
              </a:schemeClr>
            </a:gs>
            <a:gs pos="100000">
              <a:schemeClr val="accent2">
                <a:tint val="40000"/>
                <a:hueOff val="0"/>
                <a:satOff val="0"/>
                <a:lumOff val="0"/>
                <a:alphaOff val="0"/>
                <a:shade val="90000"/>
                <a:lumMod val="8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73FDF86-5707-46BB-82AD-6F632F47F9FF}">
      <dsp:nvSpPr>
        <dsp:cNvPr id="0" name=""/>
        <dsp:cNvSpPr/>
      </dsp:nvSpPr>
      <dsp:spPr>
        <a:xfrm>
          <a:off x="2173377" y="0"/>
          <a:ext cx="3802062" cy="1901031"/>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Günlük işlemlerin yapılarak ödemelerin gerçekleştirilmesi için en geç saat 10.30’a kadar </a:t>
          </a:r>
        </a:p>
        <a:p>
          <a:pPr lvl="0" algn="ctr" defTabSz="800100">
            <a:lnSpc>
              <a:spcPct val="90000"/>
            </a:lnSpc>
            <a:spcBef>
              <a:spcPct val="0"/>
            </a:spcBef>
            <a:spcAft>
              <a:spcPct val="35000"/>
            </a:spcAft>
          </a:pPr>
          <a:r>
            <a:rPr lang="tr-TR" sz="1800" b="1" i="1" kern="1200" dirty="0" smtClean="0">
              <a:solidFill>
                <a:srgbClr val="00B0F0"/>
              </a:solidFill>
            </a:rPr>
            <a:t>Günlük Nakit Talebi Bildirme Ekranından</a:t>
          </a:r>
          <a:endParaRPr lang="tr-TR" sz="1800" b="1" kern="1200" dirty="0">
            <a:solidFill>
              <a:srgbClr val="00B0F0"/>
            </a:solidFill>
          </a:endParaRPr>
        </a:p>
      </dsp:txBody>
      <dsp:txXfrm>
        <a:off x="2266178" y="92801"/>
        <a:ext cx="3616460" cy="1715429"/>
      </dsp:txXfrm>
    </dsp:sp>
    <dsp:sp modelId="{C02A1A5C-36B3-4A1A-852E-F96799830143}">
      <dsp:nvSpPr>
        <dsp:cNvPr id="0" name=""/>
        <dsp:cNvSpPr/>
      </dsp:nvSpPr>
      <dsp:spPr>
        <a:xfrm>
          <a:off x="4325937" y="2851697"/>
          <a:ext cx="3802062" cy="1901031"/>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Tahmini nakit talebi yapılmalıdır.</a:t>
          </a:r>
          <a:endParaRPr lang="tr-TR" sz="1800" b="1" kern="1200" dirty="0"/>
        </a:p>
      </dsp:txBody>
      <dsp:txXfrm>
        <a:off x="4418738" y="2944498"/>
        <a:ext cx="3616460" cy="1715429"/>
      </dsp:txXfrm>
    </dsp:sp>
    <dsp:sp modelId="{B8E9CD57-D5B8-418B-B091-830B26E777B6}">
      <dsp:nvSpPr>
        <dsp:cNvPr id="0" name=""/>
        <dsp:cNvSpPr/>
      </dsp:nvSpPr>
      <dsp:spPr>
        <a:xfrm>
          <a:off x="0" y="2810110"/>
          <a:ext cx="3802062" cy="1901031"/>
        </a:xfrm>
        <a:prstGeom prst="round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12.00 a kadar ana hesaplara </a:t>
          </a:r>
          <a:r>
            <a:rPr lang="tr-TR" sz="1800" b="1" kern="1200" dirty="0" err="1" smtClean="0"/>
            <a:t>HMB’den</a:t>
          </a:r>
          <a:r>
            <a:rPr lang="tr-TR" sz="1800" b="1" kern="1200" dirty="0" smtClean="0"/>
            <a:t> nakit para aktarılması işlemi </a:t>
          </a:r>
          <a:r>
            <a:rPr lang="tr-TR" sz="1800" b="1" kern="1200" dirty="0" err="1" smtClean="0"/>
            <a:t>tarkip</a:t>
          </a:r>
          <a:r>
            <a:rPr lang="tr-TR" sz="1800" b="1" kern="1200" dirty="0" smtClean="0"/>
            <a:t> eder.</a:t>
          </a:r>
          <a:endParaRPr lang="tr-TR" sz="1800" b="1" kern="1200" dirty="0"/>
        </a:p>
      </dsp:txBody>
      <dsp:txXfrm>
        <a:off x="92801" y="2902911"/>
        <a:ext cx="3616460" cy="1715429"/>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08E4F-120A-4E49-9ACD-01F74FDE8376}" type="datetimeFigureOut">
              <a:rPr lang="tr-TR" smtClean="0"/>
              <a:t>30.06.2021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A05DC-21D0-4794-A00D-A01A0CAE902A}" type="slidenum">
              <a:rPr lang="tr-TR" smtClean="0"/>
              <a:t>‹#›</a:t>
            </a:fld>
            <a:endParaRPr lang="tr-TR"/>
          </a:p>
        </p:txBody>
      </p:sp>
    </p:spTree>
    <p:extLst>
      <p:ext uri="{BB962C8B-B14F-4D97-AF65-F5344CB8AC3E}">
        <p14:creationId xmlns:p14="http://schemas.microsoft.com/office/powerpoint/2010/main" val="912946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55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Avrupa Birliği fonları ile yurt içi ve yurt dışından kamu idarelerine sağlanan kaynakların kullanımı ve kontrolü de uluslararası anlaşmaların hükümleri saklı kalmak kaydıyla, bu Kanun hükümlerine tâbidir. Düzenleyici ve denetleyici kurumlar, bu Kanunun sadece 3, 7, 8, 12, 15, 17, 18, 19, 25, 42, 43, 44, 47, 48, 49, 50, 51, 52, 53, 54, 68 ve 76 78 </a:t>
            </a:r>
            <a:r>
              <a:rPr lang="tr-TR" dirty="0" err="1" smtClean="0"/>
              <a:t>ncı</a:t>
            </a:r>
            <a:r>
              <a:rPr lang="tr-TR" dirty="0" smtClean="0"/>
              <a:t> maddelerine tâbidir.(1) </a:t>
            </a:r>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51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13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708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533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95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748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1447802"/>
            <a:ext cx="8827957"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5256" y="4777380"/>
            <a:ext cx="8827957"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30.06.2021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560323509"/>
      </p:ext>
    </p:extLst>
  </p:cSld>
  <p:clrMapOvr>
    <a:masterClrMapping/>
  </p:clrMapOvr>
  <p:transition>
    <p:push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5258" y="4800587"/>
            <a:ext cx="8827956"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5256" y="685800"/>
            <a:ext cx="8827957"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5257" y="5367325"/>
            <a:ext cx="882795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30.06.2021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5754207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7"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5256" y="3657600"/>
            <a:ext cx="8827957"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30.06.2021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1327179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5213" y="1447800"/>
            <a:ext cx="8001399"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904" y="3771174"/>
            <a:ext cx="7281545"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a:t>
            </a:r>
          </a:p>
        </p:txBody>
      </p:sp>
      <p:sp>
        <p:nvSpPr>
          <p:cNvPr id="10" name="Text Placeholder 3"/>
          <p:cNvSpPr>
            <a:spLocks noGrp="1"/>
          </p:cNvSpPr>
          <p:nvPr>
            <p:ph type="body" sz="half" idx="2"/>
          </p:nvPr>
        </p:nvSpPr>
        <p:spPr>
          <a:xfrm>
            <a:off x="1155256" y="4350657"/>
            <a:ext cx="8827957"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30.06.2021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12" name="TextBox 11"/>
          <p:cNvSpPr txBox="1"/>
          <p:nvPr/>
        </p:nvSpPr>
        <p:spPr>
          <a:xfrm>
            <a:off x="898530" y="971253"/>
            <a:ext cx="80212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9332921" y="2613787"/>
            <a:ext cx="80212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57309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5255" y="3124201"/>
            <a:ext cx="8827959"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30.06.2021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314841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3113" y="1981200"/>
            <a:ext cx="294763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652633" y="2667000"/>
            <a:ext cx="2928112"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884672" y="1981200"/>
            <a:ext cx="293700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3874116" y="2667000"/>
            <a:ext cx="294756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126556" y="1981200"/>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7126556" y="2667000"/>
            <a:ext cx="2932877"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372711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404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F75050-0E15-4C5B-92B0-66D068882F1F}" type="datetimeFigureOut">
              <a:rPr lang="tr-TR" smtClean="0"/>
              <a:pPr/>
              <a:t>30.06.2021</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6672420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633" y="4250949"/>
            <a:ext cx="294081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9" name="Picture Placeholder 2"/>
          <p:cNvSpPr>
            <a:spLocks noGrp="1" noChangeAspect="1"/>
          </p:cNvSpPr>
          <p:nvPr>
            <p:ph type="pic" idx="15"/>
          </p:nvPr>
        </p:nvSpPr>
        <p:spPr>
          <a:xfrm>
            <a:off x="652633" y="2209800"/>
            <a:ext cx="294081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633" y="4827213"/>
            <a:ext cx="294081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890389" y="4250949"/>
            <a:ext cx="293128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0" name="Picture Placeholder 2"/>
          <p:cNvSpPr>
            <a:spLocks noGrp="1" noChangeAspect="1"/>
          </p:cNvSpPr>
          <p:nvPr>
            <p:ph type="pic" idx="21"/>
          </p:nvPr>
        </p:nvSpPr>
        <p:spPr>
          <a:xfrm>
            <a:off x="3890388" y="2209800"/>
            <a:ext cx="293128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9035" y="4827212"/>
            <a:ext cx="29351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126556" y="4250949"/>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1" name="Picture Placeholder 2"/>
          <p:cNvSpPr>
            <a:spLocks noGrp="1" noChangeAspect="1"/>
          </p:cNvSpPr>
          <p:nvPr>
            <p:ph type="pic" idx="22"/>
          </p:nvPr>
        </p:nvSpPr>
        <p:spPr>
          <a:xfrm>
            <a:off x="7126555" y="2209800"/>
            <a:ext cx="2932877"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6433" y="4827210"/>
            <a:ext cx="293676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9" name="Straight Connector 18"/>
          <p:cNvCxnSpPr/>
          <p:nvPr/>
        </p:nvCxnSpPr>
        <p:spPr>
          <a:xfrm>
            <a:off x="372711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404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F75050-0E15-4C5B-92B0-66D068882F1F}" type="datetimeFigureOut">
              <a:rPr lang="tr-TR" smtClean="0"/>
              <a:pPr/>
              <a:t>30.06.2021</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9824996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30.06.2021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9657296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6377" y="430215"/>
            <a:ext cx="1753057"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633" y="773205"/>
            <a:ext cx="7425083" cy="5483134"/>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30.06.2021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20575474"/>
      </p:ext>
    </p:extLst>
  </p:cSld>
  <p:clrMapOvr>
    <a:masterClrMapping/>
  </p:clrMapOvr>
  <p:transition>
    <p:push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771608C7-08E1-43C9-9FC9-2892EAEF6410}" type="datetime1">
              <a:rPr lang="tr-TR" smtClean="0"/>
              <a:t>30.06.2021</a:t>
            </a:fld>
            <a:endParaRPr lang="tr-TR"/>
          </a:p>
        </p:txBody>
      </p:sp>
      <p:sp>
        <p:nvSpPr>
          <p:cNvPr id="5" name="Footer Placeholder 4"/>
          <p:cNvSpPr>
            <a:spLocks noGrp="1"/>
          </p:cNvSpPr>
          <p:nvPr>
            <p:ph type="ftr" sz="quarter" idx="11"/>
          </p:nvPr>
        </p:nvSpPr>
        <p:spPr/>
        <p:txBody>
          <a:bodyPr/>
          <a:lstStyle/>
          <a:p>
            <a:r>
              <a:rPr lang="tr-TR" smtClean="0"/>
              <a:t>Çiğdem ÇAKMAK, SGDB / Bartın Üniversitesi </a:t>
            </a:r>
            <a:endParaRPr lang="tr-TR"/>
          </a:p>
        </p:txBody>
      </p:sp>
      <p:sp>
        <p:nvSpPr>
          <p:cNvPr id="6" name="Slide Number Placeholder 5"/>
          <p:cNvSpPr>
            <a:spLocks noGrp="1"/>
          </p:cNvSpPr>
          <p:nvPr>
            <p:ph type="sldNum" sz="quarter" idx="12"/>
          </p:nvPr>
        </p:nvSpPr>
        <p:spPr/>
        <p:txBody>
          <a:bodyPr/>
          <a:lstStyle/>
          <a:p>
            <a:fld id="{EC9A1DD3-7551-4E59-9F41-450A6152DFEB}"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117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EB1262B-F8ED-413D-B71E-4291E29EDF04}" type="datetime1">
              <a:rPr lang="tr-TR" smtClean="0"/>
              <a:t>30.06.2021</a:t>
            </a:fld>
            <a:endParaRPr lang="tr-TR"/>
          </a:p>
        </p:txBody>
      </p:sp>
      <p:sp>
        <p:nvSpPr>
          <p:cNvPr id="5" name="Footer Placeholder 4"/>
          <p:cNvSpPr>
            <a:spLocks noGrp="1"/>
          </p:cNvSpPr>
          <p:nvPr>
            <p:ph type="ftr" sz="quarter" idx="11"/>
          </p:nvPr>
        </p:nvSpPr>
        <p:spPr/>
        <p:txBody>
          <a:bodyPr/>
          <a:lstStyle/>
          <a:p>
            <a:r>
              <a:rPr lang="tr-TR" smtClean="0"/>
              <a:t>Çiğdem ÇAKMAK, SGDB / Bartın Üniversitesi </a:t>
            </a:r>
            <a:endParaRPr lang="tr-TR"/>
          </a:p>
        </p:txBody>
      </p:sp>
      <p:sp>
        <p:nvSpPr>
          <p:cNvPr id="6" name="Slide Number Placeholder 5"/>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309516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D9F75050-0E15-4C5B-92B0-66D068882F1F}" type="datetimeFigureOut">
              <a:rPr lang="tr-TR" smtClean="0"/>
              <a:pPr/>
              <a:t>30.06.2021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806005381"/>
      </p:ext>
    </p:extLst>
  </p:cSld>
  <p:clrMapOvr>
    <a:masterClrMapping/>
  </p:clrMapOvr>
  <p:transition>
    <p:push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FFCBCEC-A131-4C53-9620-04A1BF17BC80}" type="datetime1">
              <a:rPr lang="tr-TR" smtClean="0"/>
              <a:t>30.06.2021</a:t>
            </a:fld>
            <a:endParaRPr lang="tr-TR"/>
          </a:p>
        </p:txBody>
      </p:sp>
      <p:sp>
        <p:nvSpPr>
          <p:cNvPr id="5" name="Footer Placeholder 4"/>
          <p:cNvSpPr>
            <a:spLocks noGrp="1"/>
          </p:cNvSpPr>
          <p:nvPr>
            <p:ph type="ftr" sz="quarter" idx="11"/>
          </p:nvPr>
        </p:nvSpPr>
        <p:spPr/>
        <p:txBody>
          <a:bodyPr/>
          <a:lstStyle/>
          <a:p>
            <a:r>
              <a:rPr lang="tr-TR" smtClean="0"/>
              <a:t>Çiğdem ÇAKMAK, SGDB / Bartın Üniversitesi </a:t>
            </a:r>
            <a:endParaRPr lang="tr-TR"/>
          </a:p>
        </p:txBody>
      </p:sp>
      <p:sp>
        <p:nvSpPr>
          <p:cNvPr id="6" name="Slide Number Placeholder 5"/>
          <p:cNvSpPr>
            <a:spLocks noGrp="1"/>
          </p:cNvSpPr>
          <p:nvPr>
            <p:ph type="sldNum" sz="quarter" idx="12"/>
          </p:nvPr>
        </p:nvSpPr>
        <p:spPr/>
        <p:txBody>
          <a:bodyPr/>
          <a:lstStyle/>
          <a:p>
            <a:fld id="{EC9A1DD3-7551-4E59-9F41-450A6152DFEB}"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336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784915C-4C8A-45A2-96B2-37685E74D5BB}" type="datetime1">
              <a:rPr lang="tr-TR" smtClean="0"/>
              <a:t>30.06.2021</a:t>
            </a:fld>
            <a:endParaRPr lang="tr-TR"/>
          </a:p>
        </p:txBody>
      </p:sp>
      <p:sp>
        <p:nvSpPr>
          <p:cNvPr id="6" name="Footer Placeholder 5"/>
          <p:cNvSpPr>
            <a:spLocks noGrp="1"/>
          </p:cNvSpPr>
          <p:nvPr>
            <p:ph type="ftr" sz="quarter" idx="11"/>
          </p:nvPr>
        </p:nvSpPr>
        <p:spPr/>
        <p:txBody>
          <a:bodyPr/>
          <a:lstStyle/>
          <a:p>
            <a:r>
              <a:rPr lang="tr-TR" smtClean="0"/>
              <a:t>Çiğdem ÇAKMAK, SGDB / Bartın Üniversitesi </a:t>
            </a:r>
            <a:endParaRPr lang="tr-TR"/>
          </a:p>
        </p:txBody>
      </p:sp>
      <p:sp>
        <p:nvSpPr>
          <p:cNvPr id="7" name="Slide Number Placeholder 6"/>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1177387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2A1AC4C-D285-4105-B160-842D3B691F91}" type="datetime1">
              <a:rPr lang="tr-TR" smtClean="0"/>
              <a:t>30.06.2021</a:t>
            </a:fld>
            <a:endParaRPr lang="tr-TR"/>
          </a:p>
        </p:txBody>
      </p:sp>
      <p:sp>
        <p:nvSpPr>
          <p:cNvPr id="8" name="Footer Placeholder 7"/>
          <p:cNvSpPr>
            <a:spLocks noGrp="1"/>
          </p:cNvSpPr>
          <p:nvPr>
            <p:ph type="ftr" sz="quarter" idx="11"/>
          </p:nvPr>
        </p:nvSpPr>
        <p:spPr/>
        <p:txBody>
          <a:bodyPr/>
          <a:lstStyle/>
          <a:p>
            <a:r>
              <a:rPr lang="tr-TR" smtClean="0"/>
              <a:t>Çiğdem ÇAKMAK, SGDB / Bartın Üniversitesi </a:t>
            </a:r>
            <a:endParaRPr lang="tr-TR"/>
          </a:p>
        </p:txBody>
      </p:sp>
      <p:sp>
        <p:nvSpPr>
          <p:cNvPr id="9" name="Slide Number Placeholder 8"/>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321751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D374523-79CE-4531-9EC0-96D6C7B81DED}" type="datetime1">
              <a:rPr lang="tr-TR" smtClean="0"/>
              <a:t>30.06.2021</a:t>
            </a:fld>
            <a:endParaRPr lang="tr-TR"/>
          </a:p>
        </p:txBody>
      </p:sp>
      <p:sp>
        <p:nvSpPr>
          <p:cNvPr id="4" name="Footer Placeholder 3"/>
          <p:cNvSpPr>
            <a:spLocks noGrp="1"/>
          </p:cNvSpPr>
          <p:nvPr>
            <p:ph type="ftr" sz="quarter" idx="11"/>
          </p:nvPr>
        </p:nvSpPr>
        <p:spPr/>
        <p:txBody>
          <a:bodyPr/>
          <a:lstStyle/>
          <a:p>
            <a:r>
              <a:rPr lang="tr-TR" smtClean="0"/>
              <a:t>Çiğdem ÇAKMAK, SGDB / Bartın Üniversitesi </a:t>
            </a:r>
            <a:endParaRPr lang="tr-TR"/>
          </a:p>
        </p:txBody>
      </p:sp>
      <p:sp>
        <p:nvSpPr>
          <p:cNvPr id="5" name="Slide Number Placeholder 4"/>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572546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ED7B4E-3A88-4243-AD0D-87557D6938F7}" type="datetime1">
              <a:rPr lang="tr-TR" smtClean="0"/>
              <a:t>30.06.2021</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smtClean="0"/>
              <a:t>Çiğdem ÇAKMAK, SGDB / Bartın Üniversitesi </a:t>
            </a:r>
            <a:endParaRPr lang="tr-TR"/>
          </a:p>
        </p:txBody>
      </p:sp>
      <p:sp>
        <p:nvSpPr>
          <p:cNvPr id="9" name="Slide Number Placeholder 8"/>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2141330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587655F-7E2E-460D-BCE2-163C34F3344C}" type="datetime1">
              <a:rPr lang="tr-TR" smtClean="0"/>
              <a:t>30.06.2021</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tr-TR" smtClean="0"/>
              <a:t>Çiğdem ÇAKMAK, SGDB / Bartın Üniversitesi </a:t>
            </a:r>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C9A1DD3-7551-4E59-9F41-450A6152DFEB}" type="slidenum">
              <a:rPr lang="tr-TR" smtClean="0"/>
              <a:t>‹#›</a:t>
            </a:fld>
            <a:endParaRPr lang="tr-TR"/>
          </a:p>
        </p:txBody>
      </p:sp>
    </p:spTree>
    <p:extLst>
      <p:ext uri="{BB962C8B-B14F-4D97-AF65-F5344CB8AC3E}">
        <p14:creationId xmlns:p14="http://schemas.microsoft.com/office/powerpoint/2010/main" val="4156367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C56583E-6351-4706-9944-BDFB080F20AA}" type="datetime1">
              <a:rPr lang="tr-TR" smtClean="0"/>
              <a:t>30.06.2021</a:t>
            </a:fld>
            <a:endParaRPr lang="tr-TR"/>
          </a:p>
        </p:txBody>
      </p:sp>
      <p:sp>
        <p:nvSpPr>
          <p:cNvPr id="6" name="Footer Placeholder 5"/>
          <p:cNvSpPr>
            <a:spLocks noGrp="1"/>
          </p:cNvSpPr>
          <p:nvPr>
            <p:ph type="ftr" sz="quarter" idx="11"/>
          </p:nvPr>
        </p:nvSpPr>
        <p:spPr/>
        <p:txBody>
          <a:bodyPr/>
          <a:lstStyle/>
          <a:p>
            <a:r>
              <a:rPr lang="tr-TR" smtClean="0"/>
              <a:t>Çiğdem ÇAKMAK, SGDB / Bartın Üniversitesi </a:t>
            </a:r>
            <a:endParaRPr lang="tr-TR"/>
          </a:p>
        </p:txBody>
      </p:sp>
      <p:sp>
        <p:nvSpPr>
          <p:cNvPr id="7" name="Slide Number Placeholder 6"/>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2304865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2D57363-5E97-40E7-B359-D7E3BC19A74B}" type="datetime1">
              <a:rPr lang="tr-TR" smtClean="0"/>
              <a:t>30.06.2021</a:t>
            </a:fld>
            <a:endParaRPr lang="tr-TR"/>
          </a:p>
        </p:txBody>
      </p:sp>
      <p:sp>
        <p:nvSpPr>
          <p:cNvPr id="5" name="Footer Placeholder 4"/>
          <p:cNvSpPr>
            <a:spLocks noGrp="1"/>
          </p:cNvSpPr>
          <p:nvPr>
            <p:ph type="ftr" sz="quarter" idx="11"/>
          </p:nvPr>
        </p:nvSpPr>
        <p:spPr/>
        <p:txBody>
          <a:bodyPr/>
          <a:lstStyle/>
          <a:p>
            <a:r>
              <a:rPr lang="tr-TR" smtClean="0"/>
              <a:t>Çiğdem ÇAKMAK, SGDB / Bartın Üniversitesi </a:t>
            </a:r>
            <a:endParaRPr lang="tr-TR"/>
          </a:p>
        </p:txBody>
      </p:sp>
      <p:sp>
        <p:nvSpPr>
          <p:cNvPr id="6" name="Slide Number Placeholder 5"/>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3589566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D8F20C8-D227-4D0D-8648-6710CD3651F0}" type="datetime1">
              <a:rPr lang="tr-TR" smtClean="0"/>
              <a:t>30.06.2021</a:t>
            </a:fld>
            <a:endParaRPr lang="tr-TR"/>
          </a:p>
        </p:txBody>
      </p:sp>
      <p:sp>
        <p:nvSpPr>
          <p:cNvPr id="5" name="Footer Placeholder 4"/>
          <p:cNvSpPr>
            <a:spLocks noGrp="1"/>
          </p:cNvSpPr>
          <p:nvPr>
            <p:ph type="ftr" sz="quarter" idx="11"/>
          </p:nvPr>
        </p:nvSpPr>
        <p:spPr/>
        <p:txBody>
          <a:bodyPr/>
          <a:lstStyle/>
          <a:p>
            <a:r>
              <a:rPr lang="tr-TR" smtClean="0"/>
              <a:t>Çiğdem ÇAKMAK, SGDB / Bartın Üniversitesi </a:t>
            </a:r>
            <a:endParaRPr lang="tr-TR"/>
          </a:p>
        </p:txBody>
      </p:sp>
      <p:sp>
        <p:nvSpPr>
          <p:cNvPr id="6" name="Slide Number Placeholder 5"/>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236259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5258" y="2861735"/>
            <a:ext cx="8827956"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30.06.2021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721273446"/>
      </p:ext>
    </p:extLst>
  </p:cSld>
  <p:clrMapOvr>
    <a:masterClrMapping/>
  </p:clrMapOvr>
  <p:transition>
    <p:push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601" y="2060577"/>
            <a:ext cx="439748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5967" y="2056093"/>
            <a:ext cx="439748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30.06.2021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222451138"/>
      </p:ext>
    </p:extLst>
  </p:cSld>
  <p:clrMapOvr>
    <a:masterClrMapping/>
  </p:clrMapOvr>
  <p:transition>
    <p:push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600" y="1905000"/>
            <a:ext cx="439748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03601"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5969" y="1905000"/>
            <a:ext cx="439748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655969"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30.06.2021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092117704"/>
      </p:ext>
    </p:extLst>
  </p:cSld>
  <p:clrMapOvr>
    <a:masterClrMapping/>
  </p:clrMapOvr>
  <p:transition>
    <p:push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D9F75050-0E15-4C5B-92B0-66D068882F1F}" type="datetimeFigureOut">
              <a:rPr lang="tr-TR" smtClean="0"/>
              <a:pPr/>
              <a:t>30.06.2021</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730727474"/>
      </p:ext>
    </p:extLst>
  </p:cSld>
  <p:clrMapOvr>
    <a:masterClrMapping/>
  </p:clrMapOvr>
  <p:transition>
    <p:push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9F75050-0E15-4C5B-92B0-66D068882F1F}" type="datetimeFigureOut">
              <a:rPr lang="tr-TR" smtClean="0"/>
              <a:pPr/>
              <a:t>30.06.2021</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447796926"/>
      </p:ext>
    </p:extLst>
  </p:cSld>
  <p:clrMapOvr>
    <a:masterClrMapping/>
  </p:clrMapOvr>
  <p:transition>
    <p:push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5255" y="1447800"/>
            <a:ext cx="3401949"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5863" y="1447800"/>
            <a:ext cx="5197351"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5255" y="3129282"/>
            <a:ext cx="3401949"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7" name="Date Placeholder 4"/>
          <p:cNvSpPr>
            <a:spLocks noGrp="1"/>
          </p:cNvSpPr>
          <p:nvPr>
            <p:ph type="dt" sz="half" idx="10"/>
          </p:nvPr>
        </p:nvSpPr>
        <p:spPr/>
        <p:txBody>
          <a:bodyPr/>
          <a:lstStyle/>
          <a:p>
            <a:fld id="{D9F75050-0E15-4C5B-92B0-66D068882F1F}" type="datetimeFigureOut">
              <a:rPr lang="tr-TR" smtClean="0"/>
              <a:pPr/>
              <a:t>30.06.2021</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277427888"/>
      </p:ext>
    </p:extLst>
  </p:cSld>
  <p:clrMapOvr>
    <a:masterClrMapping/>
  </p:clrMapOvr>
  <p:transition>
    <p:push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4208" y="1854192"/>
            <a:ext cx="5094232"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51357" y="1143000"/>
            <a:ext cx="320123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5255" y="3657600"/>
            <a:ext cx="508630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30.06.2021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390570117"/>
      </p:ext>
    </p:extLst>
  </p:cSld>
  <p:clrMapOvr>
    <a:masterClrMapping/>
  </p:clrMapOvr>
  <p:transition>
    <p:push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280" y="452718"/>
            <a:ext cx="940717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600" y="2052925"/>
            <a:ext cx="8948872" cy="4195481"/>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8419" y="1790661"/>
            <a:ext cx="990599" cy="30487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9F75050-0E15-4C5B-92B0-66D068882F1F}" type="datetimeFigureOut">
              <a:rPr lang="tr-TR" smtClean="0"/>
              <a:pPr/>
              <a:t>30.06.2021</a:t>
            </a:fld>
            <a:endParaRPr lang="tr-TR"/>
          </a:p>
        </p:txBody>
      </p:sp>
      <p:sp>
        <p:nvSpPr>
          <p:cNvPr id="5" name="Footer Placeholder 4"/>
          <p:cNvSpPr>
            <a:spLocks noGrp="1"/>
          </p:cNvSpPr>
          <p:nvPr>
            <p:ph type="ftr" sz="quarter" idx="3"/>
          </p:nvPr>
        </p:nvSpPr>
        <p:spPr>
          <a:xfrm rot="5400000">
            <a:off x="8954413" y="3225261"/>
            <a:ext cx="3859795" cy="30488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5242" y="295737"/>
            <a:ext cx="838417"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23964432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push dir="r"/>
  </p:transition>
  <p:timing>
    <p:tnLst>
      <p:par>
        <p:cTn id="1" dur="indefinite" restart="never" nodeType="tmRoot"/>
      </p:par>
    </p:tnLst>
  </p:timing>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9F75050-0E15-4C5B-92B0-66D068882F1F}" type="datetimeFigureOut">
              <a:rPr lang="tr-TR" smtClean="0"/>
              <a:pPr/>
              <a:t>30.06.2021</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1DEFA8C-F947-479F-BE07-76B6B3F80BF1}" type="slidenum">
              <a:rPr lang="tr-TR" smtClean="0"/>
              <a:pPr/>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98479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78727" y="2006825"/>
            <a:ext cx="9434300" cy="3645038"/>
          </a:xfrm>
        </p:spPr>
        <p:txBody>
          <a:bodyPr/>
          <a:lstStyle/>
          <a:p>
            <a:pPr algn="ctr">
              <a:lnSpc>
                <a:spcPct val="150000"/>
              </a:lnSpc>
            </a:pPr>
            <a:r>
              <a:rPr lang="tr-TR"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5018</a:t>
            </a:r>
            <a:r>
              <a:rPr lang="tr-TR" sz="4800" b="1"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r>
              <a:rPr lang="tr-TR"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SAYILI YASA </a:t>
            </a:r>
            <a:br>
              <a:rPr lang="tr-TR"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br>
            <a:r>
              <a:rPr lang="tr-TR"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HARCAMA YETKİLİSİ DEVİR İŞLEMLERİ </a:t>
            </a:r>
            <a:br>
              <a:rPr lang="tr-TR"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br>
            <a:r>
              <a:rPr lang="tr-TR"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VE </a:t>
            </a:r>
            <a:br>
              <a:rPr lang="tr-TR"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br>
            <a:r>
              <a:rPr lang="tr-TR"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TEK HAZİNE KURUMLAR HESABINA GEÇİŞ</a:t>
            </a:r>
            <a:br>
              <a:rPr lang="tr-TR"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br>
            <a:r>
              <a:rPr lang="tr-TR"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Kadir ÇELİK</a:t>
            </a:r>
            <a:endParaRPr lang="tr-TR" sz="36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Metin Yer Tutucusu 5"/>
          <p:cNvSpPr>
            <a:spLocks noGrp="1"/>
          </p:cNvSpPr>
          <p:nvPr>
            <p:ph type="body" idx="1"/>
          </p:nvPr>
        </p:nvSpPr>
        <p:spPr>
          <a:xfrm>
            <a:off x="2594382" y="6229840"/>
            <a:ext cx="6620968" cy="451819"/>
          </a:xfrm>
        </p:spPr>
        <p:txBody>
          <a:bodyPr/>
          <a:lstStyle/>
          <a:p>
            <a:pPr algn="ctr"/>
            <a:r>
              <a:rPr lang="tr-TR" b="1" dirty="0" smtClean="0">
                <a:solidFill>
                  <a:schemeClr val="tx1"/>
                </a:solidFill>
              </a:rPr>
              <a:t>HAZİRAN 2021</a:t>
            </a:r>
            <a:endParaRPr lang="tr-TR" b="1" dirty="0">
              <a:solidFill>
                <a:schemeClr val="tx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00" y="0"/>
            <a:ext cx="2476500" cy="1532681"/>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90" y="13293"/>
            <a:ext cx="1704074" cy="1702453"/>
          </a:xfrm>
          <a:prstGeom prst="rect">
            <a:avLst/>
          </a:prstGeom>
        </p:spPr>
      </p:pic>
    </p:spTree>
    <p:extLst>
      <p:ext uri="{BB962C8B-B14F-4D97-AF65-F5344CB8AC3E}">
        <p14:creationId xmlns:p14="http://schemas.microsoft.com/office/powerpoint/2010/main" val="3931269516"/>
      </p:ext>
    </p:extLst>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Dikdörtgen 3"/>
          <p:cNvSpPr/>
          <p:nvPr/>
        </p:nvSpPr>
        <p:spPr>
          <a:xfrm>
            <a:off x="634642" y="1852413"/>
            <a:ext cx="11060727" cy="320196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tr-TR" sz="22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Times New Roman" panose="02020603050405020304" pitchFamily="18" charset="0"/>
              </a:rPr>
              <a:t>Harcama yetkilileri, </a:t>
            </a:r>
            <a:endParaRPr kumimoji="0" lang="tr-TR" sz="2200" b="1" i="0" u="none" strike="noStrike" kern="1200" cap="none" spc="0" normalizeH="0" baseline="0" noProof="0" dirty="0" smtClean="0">
              <a:ln>
                <a:noFill/>
              </a:ln>
              <a:solidFill>
                <a:schemeClr val="bg1"/>
              </a:solidFill>
              <a:effectLst/>
              <a:uLnTx/>
              <a:uFillTx/>
              <a:latin typeface="Century Gothic" panose="020B0502020202020204" pitchFamily="34" charset="0"/>
              <a:ea typeface="Calibri"/>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tr-TR" sz="2200" b="1" i="0" u="none" strike="noStrike" kern="1200" cap="none" spc="0" normalizeH="0" baseline="0" noProof="0" dirty="0" smtClean="0">
                <a:ln>
                  <a:noFill/>
                </a:ln>
                <a:solidFill>
                  <a:srgbClr val="FFFF00"/>
                </a:solidFill>
                <a:effectLst/>
                <a:uLnTx/>
                <a:uFillTx/>
                <a:latin typeface="Century Gothic" panose="020B0502020202020204" pitchFamily="34" charset="0"/>
                <a:ea typeface="Calibri"/>
                <a:cs typeface="Times New Roman" panose="02020603050405020304" pitchFamily="18" charset="0"/>
              </a:rPr>
              <a:t>yardımcıları </a:t>
            </a:r>
            <a:r>
              <a:rPr kumimoji="0" lang="tr-TR" sz="2200" b="1" i="0" u="none" strike="noStrike" kern="1200" cap="none" spc="0" normalizeH="0" baseline="0" noProof="0" dirty="0">
                <a:ln>
                  <a:noFill/>
                </a:ln>
                <a:solidFill>
                  <a:srgbClr val="FFFF00"/>
                </a:solidFill>
                <a:effectLst/>
                <a:uLnTx/>
                <a:uFillTx/>
                <a:latin typeface="Century Gothic" panose="020B0502020202020204" pitchFamily="34" charset="0"/>
                <a:ea typeface="Calibri"/>
                <a:cs typeface="Times New Roman" panose="02020603050405020304" pitchFamily="18" charset="0"/>
              </a:rPr>
              <a:t>veya hiyerarşik olarak kendisine en yakın üst kademe yöneticileri arasından </a:t>
            </a:r>
            <a:r>
              <a:rPr kumimoji="0" lang="tr-TR" sz="22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Times New Roman" panose="02020603050405020304" pitchFamily="18" charset="0"/>
              </a:rPr>
              <a:t>bir veya daha fazla sayıda </a:t>
            </a:r>
            <a:r>
              <a:rPr kumimoji="0" lang="tr-TR" sz="2200" b="1" i="0" u="none" strike="noStrike" kern="1200" cap="none" spc="0" normalizeH="0" baseline="0" noProof="0" dirty="0">
                <a:ln>
                  <a:noFill/>
                </a:ln>
                <a:solidFill>
                  <a:srgbClr val="FFFF00"/>
                </a:solidFill>
                <a:effectLst/>
                <a:uLnTx/>
                <a:uFillTx/>
                <a:latin typeface="Century Gothic" panose="020B0502020202020204" pitchFamily="34" charset="0"/>
                <a:ea typeface="Calibri"/>
                <a:cs typeface="Times New Roman" panose="02020603050405020304" pitchFamily="18" charset="0"/>
              </a:rPr>
              <a:t>gerçekleştirme görevlisini </a:t>
            </a:r>
            <a:r>
              <a:rPr kumimoji="0" lang="tr-TR" sz="22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Times New Roman" panose="02020603050405020304" pitchFamily="18" charset="0"/>
              </a:rPr>
              <a:t>ödeme emri belgesi düzenlemekle </a:t>
            </a:r>
            <a:r>
              <a:rPr kumimoji="0" lang="tr-TR" sz="2200" b="1" i="0" u="none" strike="noStrike" kern="1200" cap="none" spc="0" normalizeH="0" baseline="0" noProof="0" dirty="0" smtClean="0">
                <a:ln>
                  <a:noFill/>
                </a:ln>
                <a:solidFill>
                  <a:schemeClr val="bg1"/>
                </a:solidFill>
                <a:effectLst/>
                <a:uLnTx/>
                <a:uFillTx/>
                <a:latin typeface="Century Gothic" panose="020B0502020202020204" pitchFamily="34" charset="0"/>
                <a:ea typeface="Calibri"/>
                <a:cs typeface="Times New Roman" panose="02020603050405020304" pitchFamily="18" charset="0"/>
              </a:rPr>
              <a:t>görevlendirir. Ödeme </a:t>
            </a:r>
            <a:r>
              <a:rPr kumimoji="0" lang="tr-TR" sz="22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Times New Roman" panose="02020603050405020304" pitchFamily="18" charset="0"/>
              </a:rPr>
              <a:t>emri belgesini düzenlemekle görevlendirilen gerçekleştirme görevlileri, </a:t>
            </a:r>
            <a:r>
              <a:rPr kumimoji="0" lang="tr-TR" sz="2200" b="1" i="1" u="none" strike="noStrike" kern="1200" cap="none" spc="0" normalizeH="0" baseline="0" noProof="0" dirty="0">
                <a:ln>
                  <a:noFill/>
                </a:ln>
                <a:solidFill>
                  <a:srgbClr val="FFFF00"/>
                </a:solidFill>
                <a:effectLst/>
                <a:uLnTx/>
                <a:uFillTx/>
                <a:latin typeface="Century Gothic" panose="020B0502020202020204" pitchFamily="34" charset="0"/>
                <a:ea typeface="Calibri"/>
                <a:cs typeface="Times New Roman" panose="02020603050405020304" pitchFamily="18" charset="0"/>
              </a:rPr>
              <a:t>ödeme emri belgesi ve eki belgeler üzerinde ön malî kontrol</a:t>
            </a:r>
            <a:r>
              <a:rPr kumimoji="0" lang="tr-TR" sz="2200" b="1" i="0" u="none" strike="noStrike" kern="1200" cap="none" spc="0" normalizeH="0" baseline="0" noProof="0" dirty="0">
                <a:ln>
                  <a:noFill/>
                </a:ln>
                <a:solidFill>
                  <a:srgbClr val="FFFF00"/>
                </a:solidFill>
                <a:effectLst/>
                <a:uLnTx/>
                <a:uFillTx/>
                <a:latin typeface="Century Gothic" panose="020B0502020202020204" pitchFamily="34" charset="0"/>
                <a:ea typeface="Calibri"/>
                <a:cs typeface="Times New Roman" panose="02020603050405020304" pitchFamily="18" charset="0"/>
              </a:rPr>
              <a:t> </a:t>
            </a:r>
            <a:r>
              <a:rPr kumimoji="0" lang="tr-TR" sz="2200" b="1" i="0" u="none" strike="noStrike" kern="1200" cap="none" spc="0" normalizeH="0" baseline="0" noProof="0" dirty="0" smtClean="0">
                <a:ln>
                  <a:noFill/>
                </a:ln>
                <a:solidFill>
                  <a:srgbClr val="FFFF00"/>
                </a:solidFill>
                <a:effectLst/>
                <a:uLnTx/>
                <a:uFillTx/>
                <a:latin typeface="Century Gothic" panose="020B0502020202020204" pitchFamily="34" charset="0"/>
                <a:ea typeface="Calibri"/>
                <a:cs typeface="Times New Roman" panose="02020603050405020304" pitchFamily="18" charset="0"/>
              </a:rPr>
              <a:t>yaparlar.</a:t>
            </a:r>
            <a:endParaRPr kumimoji="0" lang="tr-TR" sz="2200" b="1" i="0" u="none" strike="noStrike" kern="1200" cap="none" spc="0" normalizeH="0" baseline="0" noProof="0" dirty="0">
              <a:ln>
                <a:noFill/>
              </a:ln>
              <a:solidFill>
                <a:srgbClr val="FFFF00"/>
              </a:solidFill>
              <a:effectLst/>
              <a:uLnTx/>
              <a:uFillTx/>
              <a:latin typeface="Century Gothic" panose="020B0502020202020204" pitchFamily="34" charset="0"/>
              <a:ea typeface="Calibri"/>
              <a:cs typeface="Times New Roman" panose="02020603050405020304" pitchFamily="18" charset="0"/>
            </a:endParaRPr>
          </a:p>
        </p:txBody>
      </p:sp>
      <p:pic>
        <p:nvPicPr>
          <p:cNvPr id="5"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1982" y="-1"/>
            <a:ext cx="1482762" cy="1475509"/>
          </a:xfrm>
        </p:spPr>
      </p:pic>
    </p:spTree>
    <p:extLst>
      <p:ext uri="{BB962C8B-B14F-4D97-AF65-F5344CB8AC3E}">
        <p14:creationId xmlns:p14="http://schemas.microsoft.com/office/powerpoint/2010/main" val="1727343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18625" y="1163782"/>
            <a:ext cx="11303446" cy="5694218"/>
          </a:xfrm>
        </p:spPr>
        <p:txBody>
          <a:bodyPr/>
          <a:lstStyle/>
          <a:p>
            <a:r>
              <a:rPr lang="tr-TR" sz="2400" b="1" dirty="0" smtClean="0"/>
              <a:t/>
            </a:r>
            <a:br>
              <a:rPr lang="tr-TR" sz="2400" b="1" dirty="0" smtClean="0"/>
            </a:br>
            <a:r>
              <a:rPr lang="tr-TR" sz="2400" b="1" dirty="0"/>
              <a:t/>
            </a:r>
            <a:br>
              <a:rPr lang="tr-TR" sz="2400" b="1" dirty="0"/>
            </a:br>
            <a:r>
              <a:rPr lang="tr-TR" sz="2400" b="1" dirty="0" smtClean="0"/>
              <a:t/>
            </a:r>
            <a:br>
              <a:rPr lang="tr-TR" sz="2400" b="1" dirty="0" smtClean="0"/>
            </a:br>
            <a:r>
              <a:rPr lang="tr-TR" sz="2400" b="1" dirty="0"/>
              <a:t/>
            </a:r>
            <a:br>
              <a:rPr lang="tr-TR" sz="2400" b="1" dirty="0"/>
            </a:br>
            <a:r>
              <a:rPr lang="tr-TR" sz="2400" b="1" dirty="0" smtClean="0"/>
              <a:t/>
            </a:r>
            <a:br>
              <a:rPr lang="tr-TR" sz="2400" b="1" dirty="0" smtClean="0"/>
            </a:br>
            <a:r>
              <a:rPr lang="tr-TR" sz="2400" b="1" dirty="0"/>
              <a:t/>
            </a:r>
            <a:br>
              <a:rPr lang="tr-TR" sz="2400" b="1" dirty="0"/>
            </a:br>
            <a:r>
              <a:rPr lang="tr-TR" sz="2400" b="1" dirty="0" smtClean="0"/>
              <a:t>          </a:t>
            </a:r>
            <a:r>
              <a:rPr lang="tr-TR" sz="2400" b="1" dirty="0">
                <a:solidFill>
                  <a:srgbClr val="FFFF00"/>
                </a:solidFill>
              </a:rPr>
              <a:t/>
            </a:r>
            <a:br>
              <a:rPr lang="tr-TR" sz="2400" b="1" dirty="0">
                <a:solidFill>
                  <a:srgbClr val="FFFF00"/>
                </a:solidFill>
              </a:rPr>
            </a:br>
            <a:r>
              <a:rPr lang="tr-TR" sz="2400" b="1" dirty="0" smtClean="0"/>
              <a:t/>
            </a:r>
            <a:br>
              <a:rPr lang="tr-TR" sz="2400" b="1" dirty="0" smtClean="0"/>
            </a:br>
            <a:r>
              <a:rPr lang="tr-TR" sz="2400" b="1" dirty="0">
                <a:solidFill>
                  <a:srgbClr val="FFFF00"/>
                </a:solidFill>
              </a:rPr>
              <a:t/>
            </a:r>
            <a:br>
              <a:rPr lang="tr-TR" sz="2400" b="1" dirty="0">
                <a:solidFill>
                  <a:srgbClr val="FFFF00"/>
                </a:solidFill>
              </a:rPr>
            </a:br>
            <a:r>
              <a:rPr lang="tr-TR" sz="2400" b="1" dirty="0"/>
              <a:t/>
            </a:r>
            <a:br>
              <a:rPr lang="tr-TR" sz="2400" b="1" dirty="0"/>
            </a:br>
            <a:r>
              <a:rPr lang="tr-TR" sz="2400" b="1" dirty="0" smtClean="0"/>
              <a:t/>
            </a:r>
            <a:br>
              <a:rPr lang="tr-TR" sz="2400" b="1" dirty="0" smtClean="0"/>
            </a:br>
            <a:r>
              <a:rPr lang="tr-TR" sz="2400" b="1" dirty="0"/>
              <a:t/>
            </a:r>
            <a:br>
              <a:rPr lang="tr-TR" sz="2400" b="1" dirty="0"/>
            </a:br>
            <a:r>
              <a:rPr lang="tr-TR" sz="2400" b="1" dirty="0" smtClean="0"/>
              <a:t>5018 </a:t>
            </a:r>
            <a:r>
              <a:rPr lang="tr-TR" sz="2400" b="1" dirty="0"/>
              <a:t>sayılı Kanunun 60 </a:t>
            </a:r>
            <a:r>
              <a:rPr lang="tr-TR" sz="2400" b="1" dirty="0" err="1"/>
              <a:t>ıncı</a:t>
            </a:r>
            <a:r>
              <a:rPr lang="tr-TR" sz="2400" b="1" dirty="0"/>
              <a:t> maddesinin ikinci fıkrasında, harcama birimlerini ilgilendiren harcamaların harcama birimleri tarafından gerçekleştirileceği, </a:t>
            </a:r>
            <a:r>
              <a:rPr lang="tr-TR" sz="2400" b="1" dirty="0" smtClean="0"/>
              <a:t/>
            </a:r>
            <a:br>
              <a:rPr lang="tr-TR" sz="2400" b="1" dirty="0" smtClean="0"/>
            </a:br>
            <a:r>
              <a:rPr lang="tr-TR" sz="2400" b="1" dirty="0" smtClean="0"/>
              <a:t/>
            </a:r>
            <a:br>
              <a:rPr lang="tr-TR" sz="2400" b="1" dirty="0" smtClean="0"/>
            </a:br>
            <a:r>
              <a:rPr lang="tr-TR" sz="2400" b="1" dirty="0"/>
              <a:t/>
            </a:r>
            <a:br>
              <a:rPr lang="tr-TR" sz="2400" b="1" dirty="0"/>
            </a:br>
            <a:r>
              <a:rPr lang="tr-TR" sz="2400" b="1" dirty="0" smtClean="0">
                <a:solidFill>
                  <a:srgbClr val="FFFF00"/>
                </a:solidFill>
              </a:rPr>
              <a:t>ancak</a:t>
            </a:r>
            <a:r>
              <a:rPr lang="tr-TR" sz="2400" b="1" dirty="0">
                <a:solidFill>
                  <a:srgbClr val="FFFF00"/>
                </a:solidFill>
              </a:rPr>
              <a:t>, harcama yetkililiği görevi uhdesinde kalmak şartıyla, harcama birimlerinin talebi ve üst yöneticinin onayıyla diğer harcama birimlerine ilişkin mali işlemlerin idarenin destek hizmetlerini yürüten birimi tarafından yapılabileceği hükme bağlanmıştır. </a:t>
            </a:r>
            <a:r>
              <a:rPr lang="tr-TR" sz="2400" b="1" dirty="0" smtClean="0">
                <a:solidFill>
                  <a:srgbClr val="FFFF00"/>
                </a:solidFill>
              </a:rPr>
              <a:t/>
            </a:r>
            <a:br>
              <a:rPr lang="tr-TR" sz="2400" b="1" dirty="0" smtClean="0">
                <a:solidFill>
                  <a:srgbClr val="FFFF00"/>
                </a:solidFill>
              </a:rPr>
            </a:br>
            <a:r>
              <a:rPr lang="tr-TR" sz="2400" b="1" dirty="0"/>
              <a:t/>
            </a:r>
            <a:br>
              <a:rPr lang="tr-TR" sz="2400" b="1" dirty="0"/>
            </a:br>
            <a:r>
              <a:rPr lang="tr-TR" sz="2400" b="1" dirty="0" smtClean="0"/>
              <a:t>Bu </a:t>
            </a:r>
            <a:r>
              <a:rPr lang="tr-TR" sz="2400" b="1" dirty="0"/>
              <a:t>hükmün uygulanmasında, idarelerin teşkilat yapılarında destek hizmetleri ile yardımcı hizmet birimleri olarak yer alan idari ve mali işler, makine-ikmal, satın alma, yapı işleri, personel gibi birimler destek hizmetleri birimi sayılacaktır.</a:t>
            </a:r>
            <a:br>
              <a:rPr lang="tr-TR" sz="2400" b="1" dirty="0"/>
            </a:br>
            <a:endParaRPr lang="tr-TR" sz="2400" b="1" dirty="0"/>
          </a:p>
        </p:txBody>
      </p:sp>
      <p:pic>
        <p:nvPicPr>
          <p:cNvPr id="7" name="Resim 6"/>
          <p:cNvPicPr>
            <a:picLocks noChangeAspect="1"/>
          </p:cNvPicPr>
          <p:nvPr/>
        </p:nvPicPr>
        <p:blipFill>
          <a:blip r:embed="rId2"/>
          <a:stretch>
            <a:fillRect/>
          </a:stretch>
        </p:blipFill>
        <p:spPr>
          <a:xfrm>
            <a:off x="97124" y="74042"/>
            <a:ext cx="1347333" cy="1341236"/>
          </a:xfrm>
          <a:prstGeom prst="rect">
            <a:avLst/>
          </a:prstGeom>
        </p:spPr>
      </p:pic>
      <p:sp>
        <p:nvSpPr>
          <p:cNvPr id="3" name="Metin kutusu 2"/>
          <p:cNvSpPr txBox="1"/>
          <p:nvPr/>
        </p:nvSpPr>
        <p:spPr>
          <a:xfrm>
            <a:off x="3273136" y="585122"/>
            <a:ext cx="5394425" cy="523220"/>
          </a:xfrm>
          <a:prstGeom prst="rect">
            <a:avLst/>
          </a:prstGeom>
          <a:solidFill>
            <a:srgbClr val="7030A0"/>
          </a:solidFill>
        </p:spPr>
        <p:txBody>
          <a:bodyPr wrap="none" rtlCol="0">
            <a:spAutoFit/>
          </a:bodyPr>
          <a:lstStyle/>
          <a:p>
            <a:r>
              <a:rPr lang="tr-TR" sz="2800" b="1" dirty="0" smtClean="0"/>
              <a:t>HARCAMA YETKİSİNİN DEVRİ-1</a:t>
            </a:r>
            <a:endParaRPr lang="tr-TR" sz="2800" b="1" dirty="0"/>
          </a:p>
        </p:txBody>
      </p:sp>
    </p:spTree>
    <p:extLst>
      <p:ext uri="{BB962C8B-B14F-4D97-AF65-F5344CB8AC3E}">
        <p14:creationId xmlns:p14="http://schemas.microsoft.com/office/powerpoint/2010/main" val="805592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409" y="218209"/>
            <a:ext cx="1790336" cy="1647243"/>
          </a:xfrm>
          <a:prstGeom prst="rect">
            <a:avLst/>
          </a:prstGeom>
        </p:spPr>
      </p:pic>
      <p:sp>
        <p:nvSpPr>
          <p:cNvPr id="6" name="Dikdörtgen 5"/>
          <p:cNvSpPr/>
          <p:nvPr/>
        </p:nvSpPr>
        <p:spPr>
          <a:xfrm>
            <a:off x="329409" y="2296034"/>
            <a:ext cx="11557791" cy="4093428"/>
          </a:xfrm>
          <a:prstGeom prst="rect">
            <a:avLst/>
          </a:prstGeom>
        </p:spPr>
        <p:txBody>
          <a:bodyPr wrap="square">
            <a:spAutoFit/>
          </a:bodyPr>
          <a:lstStyle/>
          <a:p>
            <a:pPr algn="just"/>
            <a:r>
              <a:rPr lang="tr-TR" sz="2000" b="1" dirty="0"/>
              <a:t>Buna göre, ayrı ayrı her bir harcama birimini ilgilendiren harcamalarda, harcama yetkililiği görevi uhdesinde kalmak şartıyla ve harcama birimlerinin talebi ve üst yöneticinin onayıyla, harcama birimlerinin bazı mali işlemlerinin idarelerin destek hizmetlerini yürüten birimler tarafından yerine getirilmesi mümkün bulunmaktadır. </a:t>
            </a:r>
            <a:endParaRPr lang="tr-TR" sz="2000" b="1" dirty="0" smtClean="0"/>
          </a:p>
          <a:p>
            <a:pPr algn="just"/>
            <a:endParaRPr lang="tr-TR" sz="2000" b="1" dirty="0"/>
          </a:p>
          <a:p>
            <a:pPr algn="just"/>
            <a:r>
              <a:rPr lang="tr-TR" sz="2000" b="1" dirty="0" smtClean="0"/>
              <a:t>Bu </a:t>
            </a:r>
            <a:r>
              <a:rPr lang="tr-TR" sz="2000" b="1" dirty="0"/>
              <a:t>işlemlere ilişkin olarak üst yöneticiden alınacak onay, harcama birimleri tarafından ayrı ayrı alınabileceği gibi, harcama birimlerinin talebi üzerine mali hizmetler birimi  (Strateji Geliştirme Başkanlığı, Strateji Geliştirme Daire Başkanlığı, bu hizmetlerin yerine getirildiği müdürlük veya idarelerin mevcut yapılarında mali hizmetlerini yürüten birimleri) tarafından da alınabilir. </a:t>
            </a:r>
            <a:r>
              <a:rPr lang="tr-TR" sz="2000" b="1" i="1" u="sng" baseline="30000" dirty="0">
                <a:solidFill>
                  <a:srgbClr val="FF0000"/>
                </a:solidFill>
              </a:rPr>
              <a:t>Harcama Yetkilileri Hakkında Genel Tebliğ (Seri No: 2) (Madde 3</a:t>
            </a:r>
            <a:r>
              <a:rPr lang="tr-TR" sz="2000" b="1" i="1" u="sng" baseline="30000" dirty="0" smtClean="0">
                <a:solidFill>
                  <a:srgbClr val="FF0000"/>
                </a:solidFill>
              </a:rPr>
              <a:t>)</a:t>
            </a:r>
          </a:p>
          <a:p>
            <a:pPr algn="just"/>
            <a:r>
              <a:rPr lang="tr-TR" sz="2000" b="1" i="1" u="sng" dirty="0" smtClean="0">
                <a:solidFill>
                  <a:srgbClr val="FF0000"/>
                </a:solidFill>
              </a:rPr>
              <a:t>  </a:t>
            </a:r>
            <a:r>
              <a:rPr lang="tr-TR" sz="2000" b="1" i="1" u="sng" dirty="0">
                <a:solidFill>
                  <a:srgbClr val="FF0000"/>
                </a:solidFill>
              </a:rPr>
              <a:t/>
            </a:r>
            <a:br>
              <a:rPr lang="tr-TR" sz="2000" b="1" i="1" u="sng" dirty="0">
                <a:solidFill>
                  <a:srgbClr val="FF0000"/>
                </a:solidFill>
              </a:rPr>
            </a:br>
            <a:r>
              <a:rPr lang="tr-TR" sz="2000" b="1" dirty="0">
                <a:solidFill>
                  <a:srgbClr val="FF0000"/>
                </a:solidFill>
              </a:rPr>
              <a:t/>
            </a:r>
            <a:br>
              <a:rPr lang="tr-TR" sz="2000" b="1" dirty="0">
                <a:solidFill>
                  <a:srgbClr val="FF0000"/>
                </a:solidFill>
              </a:rPr>
            </a:br>
            <a:endParaRPr lang="tr-TR" sz="2000" b="1" dirty="0"/>
          </a:p>
        </p:txBody>
      </p:sp>
      <p:sp>
        <p:nvSpPr>
          <p:cNvPr id="7" name="Metin kutusu 6"/>
          <p:cNvSpPr txBox="1"/>
          <p:nvPr/>
        </p:nvSpPr>
        <p:spPr>
          <a:xfrm>
            <a:off x="3117273" y="1197622"/>
            <a:ext cx="5394425" cy="523220"/>
          </a:xfrm>
          <a:prstGeom prst="rect">
            <a:avLst/>
          </a:prstGeom>
          <a:solidFill>
            <a:srgbClr val="7030A0"/>
          </a:solidFill>
        </p:spPr>
        <p:txBody>
          <a:bodyPr wrap="none" rtlCol="0">
            <a:spAutoFit/>
          </a:bodyPr>
          <a:lstStyle/>
          <a:p>
            <a:r>
              <a:rPr lang="tr-TR" sz="2800" b="1" dirty="0" smtClean="0"/>
              <a:t>HARCAMA YETKİSİNİN DEVRİ-2</a:t>
            </a:r>
            <a:endParaRPr lang="tr-TR" sz="2800" b="1" dirty="0"/>
          </a:p>
        </p:txBody>
      </p:sp>
    </p:spTree>
    <p:extLst>
      <p:ext uri="{BB962C8B-B14F-4D97-AF65-F5344CB8AC3E}">
        <p14:creationId xmlns:p14="http://schemas.microsoft.com/office/powerpoint/2010/main" val="3955758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2" y="0"/>
            <a:ext cx="1675874" cy="1400762"/>
          </a:xfrm>
        </p:spPr>
      </p:pic>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515377" y="1000652"/>
            <a:ext cx="11278475"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tr-TR" sz="23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Dikdörtgen 2"/>
          <p:cNvSpPr/>
          <p:nvPr/>
        </p:nvSpPr>
        <p:spPr>
          <a:xfrm>
            <a:off x="225663" y="1716369"/>
            <a:ext cx="11455786" cy="4154984"/>
          </a:xfrm>
          <a:prstGeom prst="rect">
            <a:avLst/>
          </a:prstGeom>
        </p:spPr>
        <p:txBody>
          <a:bodyPr wrap="square">
            <a:spAutoFit/>
          </a:bodyPr>
          <a:lstStyle/>
          <a:p>
            <a:pPr marL="342900" marR="0" lvl="0" indent="-34290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tr-TR" altLang="tr-TR" sz="2400" b="1" i="0" u="none" strike="noStrike" kern="1200" cap="none" spc="0" normalizeH="0" baseline="0" noProof="0" dirty="0">
                <a:ln>
                  <a:noFill/>
                </a:ln>
                <a:solidFill>
                  <a:srgbClr val="FFFF00"/>
                </a:solidFill>
                <a:effectLst/>
                <a:uLnTx/>
                <a:uFillTx/>
                <a:latin typeface="Century Gothic" panose="020B0502020202020204" pitchFamily="34" charset="0"/>
                <a:cs typeface="Times New Roman" panose="02020603050405020304" pitchFamily="18" charset="0"/>
              </a:rPr>
              <a:t>Yetki devri yazılı olmak </a:t>
            </a:r>
            <a:r>
              <a:rPr kumimoji="0" lang="tr-TR" altLang="tr-TR" sz="2400" b="1" i="0" u="none" strike="noStrike" kern="1200" cap="none" spc="0" normalizeH="0" baseline="0" noProof="0" dirty="0" smtClean="0">
                <a:ln>
                  <a:noFill/>
                </a:ln>
                <a:solidFill>
                  <a:srgbClr val="FFFF00"/>
                </a:solidFill>
                <a:effectLst/>
                <a:uLnTx/>
                <a:uFillTx/>
                <a:latin typeface="Century Gothic" panose="020B0502020202020204" pitchFamily="34" charset="0"/>
                <a:cs typeface="Times New Roman" panose="02020603050405020304" pitchFamily="18" charset="0"/>
              </a:rPr>
              <a:t>zorundadır.</a:t>
            </a:r>
            <a:endParaRPr kumimoji="0" lang="tr-TR" altLang="tr-TR" sz="2400" b="1" i="0" u="none" strike="noStrike" kern="1200" cap="none" spc="0" normalizeH="0" baseline="0" noProof="0" dirty="0">
              <a:ln>
                <a:noFill/>
              </a:ln>
              <a:solidFill>
                <a:srgbClr val="FFFF00"/>
              </a:solidFill>
              <a:effectLst/>
              <a:uLnTx/>
              <a:uFillTx/>
              <a:latin typeface="Century Gothic" panose="020B050202020202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kumimoji="0" lang="tr-TR" altLang="tr-TR" sz="2400" b="1" i="0" u="none" strike="noStrike" kern="1200" cap="none" spc="0" normalizeH="0" baseline="0" noProof="0" dirty="0">
              <a:ln>
                <a:noFill/>
              </a:ln>
              <a:solidFill>
                <a:srgbClr val="FFFF00"/>
              </a:solidFill>
              <a:effectLst/>
              <a:uLnTx/>
              <a:uFillTx/>
              <a:latin typeface="Century Gothic" panose="020B050202020202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tr-TR" altLang="tr-TR" sz="2400" b="1" i="0" u="none"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rPr>
              <a:t>Devredilen yetkinin sınırları açıkça belirlenmiş </a:t>
            </a:r>
            <a:r>
              <a:rPr kumimoji="0" lang="tr-TR" altLang="tr-TR" sz="2400" b="1" i="0"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olmalıdır.</a:t>
            </a:r>
            <a:endParaRPr kumimoji="0" lang="tr-TR" altLang="tr-TR" sz="2400" b="1" i="0" u="none"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kumimoji="0" lang="tr-TR" altLang="tr-TR" sz="2400" b="1" i="0" u="none" strike="noStrike" kern="1200" cap="none" spc="0" normalizeH="0" baseline="0" noProof="0" dirty="0">
              <a:ln>
                <a:noFill/>
              </a:ln>
              <a:solidFill>
                <a:prstClr val="black"/>
              </a:solidFill>
              <a:effectLst/>
              <a:uLnTx/>
              <a:uFillTx/>
              <a:latin typeface="Century Gothic" panose="020B050202020202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tr-TR" altLang="tr-TR" sz="2400" b="1" i="0" u="none" strike="noStrike" kern="1200" cap="none" spc="0" normalizeH="0" baseline="0" noProof="0" dirty="0">
                <a:ln>
                  <a:noFill/>
                </a:ln>
                <a:solidFill>
                  <a:srgbClr val="00B0F0"/>
                </a:solidFill>
                <a:effectLst/>
                <a:uLnTx/>
                <a:uFillTx/>
                <a:latin typeface="Century Gothic" panose="020B0502020202020204" pitchFamily="34" charset="0"/>
                <a:cs typeface="Times New Roman" panose="02020603050405020304" pitchFamily="18" charset="0"/>
              </a:rPr>
              <a:t>Merkez teşkilatında harcama yetkisinin devri ve bu yetkinin geri alınması üst yöneticiye, mali hizmetler birimine ve muhasebe yetkilisine; merkez dışı birimlerde ise mali hizmetler birimine ve muhasebe yetkilisine yazılı olarak </a:t>
            </a:r>
            <a:r>
              <a:rPr kumimoji="0" lang="tr-TR" altLang="tr-TR" sz="2400" b="1" i="0" u="none" strike="noStrike" kern="1200" cap="none" spc="0" normalizeH="0" baseline="0" noProof="0" dirty="0" smtClean="0">
                <a:ln>
                  <a:noFill/>
                </a:ln>
                <a:solidFill>
                  <a:srgbClr val="00B0F0"/>
                </a:solidFill>
                <a:effectLst/>
                <a:uLnTx/>
                <a:uFillTx/>
                <a:latin typeface="Century Gothic" panose="020B0502020202020204" pitchFamily="34" charset="0"/>
                <a:cs typeface="Times New Roman" panose="02020603050405020304" pitchFamily="18" charset="0"/>
              </a:rPr>
              <a:t>bildirilmelidir.</a:t>
            </a:r>
            <a:endParaRPr kumimoji="0" lang="tr-TR" altLang="tr-TR" sz="2400" b="1" i="0" u="none" strike="noStrike" kern="1200" cap="none" spc="0" normalizeH="0" baseline="0" noProof="0" dirty="0">
              <a:ln>
                <a:noFill/>
              </a:ln>
              <a:solidFill>
                <a:srgbClr val="00B0F0"/>
              </a:solidFill>
              <a:effectLst/>
              <a:uLnTx/>
              <a:uFillTx/>
              <a:latin typeface="Century Gothic" panose="020B050202020202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kumimoji="0" lang="tr-TR" altLang="tr-TR" sz="2400" b="1" i="0" u="none" strike="noStrike" kern="1200" cap="none" spc="0" normalizeH="0" baseline="0" noProof="0" dirty="0">
              <a:ln>
                <a:noFill/>
              </a:ln>
              <a:solidFill>
                <a:prstClr val="black"/>
              </a:solidFill>
              <a:effectLst/>
              <a:uLnTx/>
              <a:uFillTx/>
              <a:latin typeface="Century Gothic" panose="020B050202020202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tr-TR" altLang="tr-TR" sz="2400" b="1" i="0" u="none"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rPr>
              <a:t>Harcama yetkisinin devredilmesi, yetkiyi devredenin idari sorumluluğunu ortadan </a:t>
            </a:r>
            <a:r>
              <a:rPr kumimoji="0" lang="tr-TR" altLang="tr-TR" sz="2400" b="1" i="0"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kaldırmaz.</a:t>
            </a:r>
            <a:endParaRPr kumimoji="0" lang="tr-TR" altLang="tr-TR" sz="2400" b="1" i="0" u="none"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endParaRPr>
          </a:p>
        </p:txBody>
      </p:sp>
      <p:sp>
        <p:nvSpPr>
          <p:cNvPr id="6" name="Oval 5"/>
          <p:cNvSpPr/>
          <p:nvPr/>
        </p:nvSpPr>
        <p:spPr>
          <a:xfrm>
            <a:off x="3436081" y="322118"/>
            <a:ext cx="4717655" cy="113210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t>Sonuç Olarak</a:t>
            </a:r>
            <a:endParaRPr lang="tr-TR" sz="4000" b="1" dirty="0"/>
          </a:p>
        </p:txBody>
      </p:sp>
    </p:spTree>
    <p:extLst>
      <p:ext uri="{BB962C8B-B14F-4D97-AF65-F5344CB8AC3E}">
        <p14:creationId xmlns:p14="http://schemas.microsoft.com/office/powerpoint/2010/main" val="3603440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0" y="1723604"/>
            <a:ext cx="10377616" cy="4968509"/>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tr-TR" sz="2000" b="1" dirty="0" smtClean="0">
                <a:ln/>
                <a:solidFill>
                  <a:schemeClr val="tx1"/>
                </a:solidFill>
              </a:rPr>
              <a:t/>
            </a:r>
            <a:br>
              <a:rPr lang="tr-TR" sz="2000" b="1" dirty="0" smtClean="0">
                <a:ln/>
                <a:solidFill>
                  <a:schemeClr val="tx1"/>
                </a:solidFill>
              </a:rPr>
            </a:br>
            <a:r>
              <a:rPr lang="tr-TR" sz="3200" b="1" dirty="0" smtClean="0">
                <a:ln/>
                <a:solidFill>
                  <a:schemeClr val="tx1"/>
                </a:solidFill>
              </a:rPr>
              <a:t/>
            </a:r>
            <a:br>
              <a:rPr lang="tr-TR" sz="3200" b="1" dirty="0" smtClean="0">
                <a:ln/>
                <a:solidFill>
                  <a:schemeClr val="tx1"/>
                </a:solidFill>
              </a:rPr>
            </a:br>
            <a:endParaRPr lang="tr-TR" sz="3200" b="1" dirty="0">
              <a:ln/>
              <a:solidFill>
                <a:schemeClr val="tx1"/>
              </a:solidFill>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9705" y="0"/>
            <a:ext cx="2772295" cy="133194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929" y="0"/>
            <a:ext cx="1704074" cy="1702453"/>
          </a:xfrm>
          <a:prstGeom prst="rect">
            <a:avLst/>
          </a:prstGeom>
        </p:spPr>
      </p:pic>
      <p:sp>
        <p:nvSpPr>
          <p:cNvPr id="14" name="Oval 13"/>
          <p:cNvSpPr/>
          <p:nvPr/>
        </p:nvSpPr>
        <p:spPr>
          <a:xfrm>
            <a:off x="2061354" y="1896663"/>
            <a:ext cx="7903527" cy="2783660"/>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solidFill>
                  <a:srgbClr val="FFFF00"/>
                </a:solidFill>
                <a:effectLst/>
                <a:uLnTx/>
                <a:uFillTx/>
                <a:latin typeface="Century Gothic" panose="020B0502020202020204"/>
                <a:ea typeface="+mn-ea"/>
                <a:cs typeface="+mn-cs"/>
              </a:rPr>
              <a:t>TEK HAZİNE KURUMLAR HESABINA GEÇİŞ</a:t>
            </a:r>
            <a:endParaRPr kumimoji="0" lang="tr-TR" sz="3200" b="0" i="0" u="none" strike="noStrike" kern="1200" cap="none" spc="0" normalizeH="0" baseline="0" noProof="0" dirty="0">
              <a:ln>
                <a:noFill/>
              </a:ln>
              <a:solidFill>
                <a:srgbClr val="FFFF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00142480"/>
      </p:ext>
    </p:extLst>
  </p:cSld>
  <p:clrMapOvr>
    <a:overrideClrMapping bg1="lt1" tx1="dk1" bg2="lt2" tx2="dk2" accent1="accent1" accent2="accent2" accent3="accent3" accent4="accent4" accent5="accent5" accent6="accent6" hlink="hlink" folHlink="folHlink"/>
  </p:clrMapOvr>
  <p:transition>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727863" y="1522982"/>
            <a:ext cx="4507611" cy="856537"/>
          </a:xfrm>
        </p:spPr>
        <p:txBody>
          <a:bodyPr/>
          <a:lstStyle/>
          <a:p>
            <a:r>
              <a:rPr lang="tr-TR" b="1" dirty="0" smtClean="0">
                <a:solidFill>
                  <a:srgbClr val="FFFF00"/>
                </a:solidFill>
              </a:rPr>
              <a:t>Yasal dayanak</a:t>
            </a:r>
            <a:endParaRPr lang="tr-TR" b="1" dirty="0">
              <a:solidFill>
                <a:srgbClr val="FFFF00"/>
              </a:solidFill>
            </a:endParaRPr>
          </a:p>
        </p:txBody>
      </p:sp>
      <p:sp>
        <p:nvSpPr>
          <p:cNvPr id="4" name="Rectangle 1"/>
          <p:cNvSpPr>
            <a:spLocks noGrp="1" noChangeArrowheads="1"/>
          </p:cNvSpPr>
          <p:nvPr>
            <p:ph idx="4294967295"/>
          </p:nvPr>
        </p:nvSpPr>
        <p:spPr bwMode="auto">
          <a:xfrm>
            <a:off x="655455" y="3660437"/>
            <a:ext cx="1075192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1" i="0" u="none" strike="noStrike" cap="none" normalizeH="0" baseline="0" dirty="0" smtClean="0">
                <a:ln>
                  <a:noFill/>
                </a:ln>
                <a:effectLst/>
                <a:latin typeface="+mj-lt"/>
                <a:cs typeface="Times New Roman" panose="02020603050405020304" pitchFamily="18" charset="0"/>
              </a:rPr>
              <a:t>09/08/2018 </a:t>
            </a:r>
            <a:r>
              <a:rPr lang="tr-TR" altLang="tr-TR" sz="3200" b="1" dirty="0" smtClean="0">
                <a:latin typeface="+mj-lt"/>
                <a:cs typeface="Times New Roman" panose="02020603050405020304" pitchFamily="18" charset="0"/>
              </a:rPr>
              <a:t>Tarih ve 30504 sayılı  Resmi Gazetede Yayımlanan </a:t>
            </a:r>
            <a:r>
              <a:rPr kumimoji="0" lang="tr-TR" altLang="tr-TR" sz="3200" b="1" i="0" u="none" strike="noStrike" cap="none" normalizeH="0" baseline="0" dirty="0" smtClean="0">
                <a:ln>
                  <a:noFill/>
                </a:ln>
                <a:effectLst/>
                <a:latin typeface="+mj-lt"/>
                <a:cs typeface="Times New Roman" panose="02020603050405020304" pitchFamily="18" charset="0"/>
              </a:rPr>
              <a:t>Tek</a:t>
            </a:r>
            <a:r>
              <a:rPr kumimoji="0" lang="tr-TR" altLang="tr-TR" sz="3200" b="1" i="0" u="none" strike="noStrike" cap="none" normalizeH="0" dirty="0" smtClean="0">
                <a:ln>
                  <a:noFill/>
                </a:ln>
                <a:effectLst/>
                <a:latin typeface="+mj-lt"/>
                <a:cs typeface="Times New Roman" panose="02020603050405020304" pitchFamily="18" charset="0"/>
              </a:rPr>
              <a:t> </a:t>
            </a:r>
            <a:r>
              <a:rPr lang="tr-TR" altLang="tr-TR" sz="3200" b="1" dirty="0" smtClean="0">
                <a:latin typeface="+mj-lt"/>
                <a:cs typeface="Times New Roman" panose="02020603050405020304" pitchFamily="18" charset="0"/>
              </a:rPr>
              <a:t>Hazine Kurumlar</a:t>
            </a:r>
            <a:r>
              <a:rPr kumimoji="0" lang="tr-TR" altLang="tr-TR" sz="3200" b="1" i="0" u="none" strike="noStrike" cap="none" normalizeH="0" baseline="0" dirty="0" smtClean="0">
                <a:ln>
                  <a:noFill/>
                </a:ln>
                <a:effectLst/>
                <a:latin typeface="+mj-lt"/>
                <a:cs typeface="Times New Roman" panose="02020603050405020304" pitchFamily="18" charset="0"/>
              </a:rPr>
              <a:t> Hesabı Uygulamasına</a:t>
            </a:r>
            <a:endParaRPr kumimoji="0" lang="tr-TR" altLang="tr-TR" sz="3200" b="0" i="0" u="none" strike="noStrike" cap="none" normalizeH="0" baseline="0" dirty="0" smtClean="0">
              <a:ln>
                <a:noFill/>
              </a:ln>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3200" b="1" i="0" u="none" strike="noStrike" cap="none" normalizeH="0" baseline="0" dirty="0" smtClean="0">
                <a:ln>
                  <a:noFill/>
                </a:ln>
                <a:effectLst/>
                <a:latin typeface="+mj-lt"/>
                <a:cs typeface="Times New Roman" panose="02020603050405020304" pitchFamily="18" charset="0"/>
              </a:rPr>
              <a:t>İlişkin Yönetmelik</a:t>
            </a:r>
            <a:endParaRPr kumimoji="0" lang="tr-TR" altLang="tr-TR" sz="3200" b="0" i="0" u="none" strike="noStrike" cap="none" normalizeH="0" baseline="0" dirty="0" smtClean="0">
              <a:ln>
                <a:noFill/>
              </a:ln>
              <a:effectLst/>
              <a:latin typeface="+mj-lt"/>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929" y="0"/>
            <a:ext cx="1704074" cy="1702453"/>
          </a:xfrm>
          <a:prstGeom prst="rect">
            <a:avLst/>
          </a:prstGeom>
        </p:spPr>
      </p:pic>
    </p:spTree>
    <p:extLst>
      <p:ext uri="{BB962C8B-B14F-4D97-AF65-F5344CB8AC3E}">
        <p14:creationId xmlns:p14="http://schemas.microsoft.com/office/powerpoint/2010/main" val="3774575450"/>
      </p:ext>
    </p:extLst>
  </p:cSld>
  <p:clrMapOvr>
    <a:masterClrMapping/>
  </p:clrMapOvr>
  <p:transition>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17736" y="574536"/>
            <a:ext cx="4709564" cy="695914"/>
          </a:xfrm>
        </p:spPr>
        <p:txBody>
          <a:bodyPr/>
          <a:lstStyle/>
          <a:p>
            <a:r>
              <a:rPr lang="tr-TR" b="1" dirty="0" smtClean="0">
                <a:solidFill>
                  <a:srgbClr val="FFFF00"/>
                </a:solidFill>
              </a:rPr>
              <a:t>Yasal dayanak</a:t>
            </a:r>
            <a:endParaRPr lang="tr-TR" b="1" dirty="0">
              <a:solidFill>
                <a:srgbClr val="FFFF00"/>
              </a:solidFill>
            </a:endParaRPr>
          </a:p>
        </p:txBody>
      </p:sp>
      <p:sp>
        <p:nvSpPr>
          <p:cNvPr id="4" name="Rectangle 1"/>
          <p:cNvSpPr>
            <a:spLocks noGrp="1" noChangeArrowheads="1"/>
          </p:cNvSpPr>
          <p:nvPr>
            <p:ph idx="4294967295"/>
          </p:nvPr>
        </p:nvSpPr>
        <p:spPr bwMode="auto">
          <a:xfrm>
            <a:off x="720191" y="2204391"/>
            <a:ext cx="1068718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gn="ctr" defTabSz="914400">
              <a:buClrTx/>
              <a:buSzTx/>
              <a:buNone/>
            </a:pPr>
            <a:r>
              <a:rPr lang="tr-TR" sz="2800" dirty="0"/>
              <a:t>08.08.2018 tarihli ve 17 sayılı "Tek Hazine Kurumlar Hesabına Alınacak Kamu İdareleri ve Hesapların Belirlenmesi Hakkında Cumhurbaşkanı Kararı" ve bu Kararda değişiklik yapan 09.06.2020 tarihli ve 2649 sayılı Cumhurbaşkanı Kararı ile Tek Hazine Kurumlar Hesabı (THKH) kapsamında değerlendirilecek mali kaynaklar belirlenmiş olup, söz konusu mali kaynakların Hazine ve Maliye Bakanlığınca belirlenecek ve ilgili kamu idarelerine bildirilecek takvim doğrultusunda THKH kapsamına alınması hüküm altına alınmıştır.</a:t>
            </a:r>
            <a:endParaRPr kumimoji="0" lang="tr-TR" altLang="tr-TR" sz="2800" b="0" i="0" u="none" strike="noStrike" cap="none" normalizeH="0" baseline="0" dirty="0" smtClean="0">
              <a:ln>
                <a:noFill/>
              </a:ln>
              <a:effectLst/>
              <a:latin typeface="+mj-lt"/>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929" y="0"/>
            <a:ext cx="1704074" cy="1702453"/>
          </a:xfrm>
          <a:prstGeom prst="rect">
            <a:avLst/>
          </a:prstGeom>
        </p:spPr>
      </p:pic>
    </p:spTree>
    <p:extLst>
      <p:ext uri="{BB962C8B-B14F-4D97-AF65-F5344CB8AC3E}">
        <p14:creationId xmlns:p14="http://schemas.microsoft.com/office/powerpoint/2010/main" val="2616605664"/>
      </p:ext>
    </p:extLst>
  </p:cSld>
  <p:clrMapOvr>
    <a:masterClrMapping/>
  </p:clrMapOvr>
  <p:transition>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Dikdörtgen 2"/>
          <p:cNvSpPr/>
          <p:nvPr/>
        </p:nvSpPr>
        <p:spPr>
          <a:xfrm>
            <a:off x="450272" y="1038320"/>
            <a:ext cx="10979727" cy="2308324"/>
          </a:xfrm>
          <a:prstGeom prst="rect">
            <a:avLst/>
          </a:prstGeom>
          <a:ln/>
        </p:spPr>
        <p:style>
          <a:lnRef idx="1">
            <a:schemeClr val="accent6"/>
          </a:lnRef>
          <a:fillRef idx="3">
            <a:schemeClr val="accent6"/>
          </a:fillRef>
          <a:effectRef idx="2">
            <a:schemeClr val="accent6"/>
          </a:effectRef>
          <a:fontRef idx="minor">
            <a:schemeClr val="lt1"/>
          </a:fontRef>
        </p:style>
        <p:txBody>
          <a:bodyPr wrap="square">
            <a:spAutoFit/>
          </a:bodyPr>
          <a:lstStyle/>
          <a:p>
            <a:pPr algn="just"/>
            <a:r>
              <a:rPr lang="tr-TR" sz="2400" b="1" dirty="0"/>
              <a:t>09.06.2020 tarihli ve 2649 sayılı Cumhurbaşkanı Kararı ile Tek Hazine Kurumlar Hesabı (THKH) kapsamında değerlendirilecek mali kaynaklar belirlenmiş olup, söz konusu mali kaynakların Hazine ve Maliye Bakanlığınca belirlenecek ve ilgili kamu idarelerine bildirilecek takvim doğrultusunda THKH kapsamına alınması hüküm altına alınmıştır.</a:t>
            </a:r>
            <a:br>
              <a:rPr lang="tr-TR" sz="2400" b="1" dirty="0"/>
            </a:br>
            <a:endParaRPr lang="tr-TR" sz="2400" b="1" dirty="0"/>
          </a:p>
        </p:txBody>
      </p:sp>
      <p:sp>
        <p:nvSpPr>
          <p:cNvPr id="5" name="Dikdörtgen 4"/>
          <p:cNvSpPr/>
          <p:nvPr/>
        </p:nvSpPr>
        <p:spPr>
          <a:xfrm>
            <a:off x="450271" y="4110473"/>
            <a:ext cx="10979727" cy="2308324"/>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tr-TR" sz="2400" b="1" dirty="0"/>
              <a:t>Bu çerçevede Üniversitemizin 6. Grup olarak Mayıs ayı içerisinde THKH uygulaması kapsamında sisteme dâhil edileceği bildirilmiş olup 22.04.2021 tarihinde Hazine ve Maliye Bakanlığınca (HMB) konuya ilişkin çevrimiçi eğitim düzenlenmiştir</a:t>
            </a:r>
            <a:r>
              <a:rPr lang="tr-TR" sz="2400" b="1" dirty="0" smtClean="0"/>
              <a:t>.</a:t>
            </a:r>
          </a:p>
          <a:p>
            <a:pPr algn="just"/>
            <a:r>
              <a:rPr lang="tr-TR" sz="2400" b="1" dirty="0"/>
              <a:t/>
            </a:r>
            <a:br>
              <a:rPr lang="tr-TR" sz="2400" b="1" dirty="0"/>
            </a:br>
            <a:endParaRPr lang="tr-TR" sz="2400" b="1" dirty="0"/>
          </a:p>
        </p:txBody>
      </p:sp>
    </p:spTree>
    <p:extLst>
      <p:ext uri="{BB962C8B-B14F-4D97-AF65-F5344CB8AC3E}">
        <p14:creationId xmlns:p14="http://schemas.microsoft.com/office/powerpoint/2010/main" val="4201886032"/>
      </p:ext>
    </p:extLst>
  </p:cSld>
  <p:clrMapOvr>
    <a:masterClrMapping/>
  </p:clrMapOvr>
  <p:transition>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468049" y="634912"/>
            <a:ext cx="1047357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1" i="0" u="sng"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Muhabir Banka – Ana Hesap – Alt Hesap – Kullanılacak Ekranlar </a:t>
            </a:r>
            <a:r>
              <a:rPr kumimoji="0" lang="tr-TR" altLang="tr-TR" sz="2000" b="1" i="0" u="sng"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vb</a:t>
            </a:r>
            <a:r>
              <a:rPr kumimoji="0" lang="tr-TR" altLang="tr-TR" sz="2000" b="1" i="0" u="sng"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a:t>
            </a:r>
            <a:endParaRPr kumimoji="0" lang="tr-TR" altLang="tr-TR"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3200" b="0" i="0" u="none" strike="noStrike" cap="none" normalizeH="0" baseline="0" dirty="0" smtClean="0">
              <a:ln>
                <a:noFill/>
              </a:ln>
              <a:solidFill>
                <a:schemeClr val="tx1"/>
              </a:solidFill>
              <a:effectLst/>
            </a:endParaRPr>
          </a:p>
        </p:txBody>
      </p:sp>
      <p:pic>
        <p:nvPicPr>
          <p:cNvPr id="2051"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48" y="1527464"/>
            <a:ext cx="11315243"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44411"/>
      </p:ext>
    </p:extLst>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Patlama 2 2"/>
          <p:cNvSpPr/>
          <p:nvPr/>
        </p:nvSpPr>
        <p:spPr>
          <a:xfrm>
            <a:off x="280555" y="374072"/>
            <a:ext cx="3948545" cy="2223655"/>
          </a:xfrm>
          <a:prstGeom prst="irregularSeal2">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a:solidFill>
                  <a:schemeClr val="tx1"/>
                </a:solidFill>
              </a:rPr>
              <a:t>Önemli</a:t>
            </a:r>
          </a:p>
        </p:txBody>
      </p:sp>
      <p:sp>
        <p:nvSpPr>
          <p:cNvPr id="5" name="Dikdörtgen 4"/>
          <p:cNvSpPr/>
          <p:nvPr/>
        </p:nvSpPr>
        <p:spPr>
          <a:xfrm>
            <a:off x="592283" y="2918935"/>
            <a:ext cx="11055926" cy="1815882"/>
          </a:xfrm>
          <a:prstGeom prst="rect">
            <a:avLst/>
          </a:prstGeom>
        </p:spPr>
        <p:txBody>
          <a:bodyPr wrap="square">
            <a:spAutoFit/>
          </a:bodyPr>
          <a:lstStyle/>
          <a:p>
            <a:r>
              <a:rPr lang="tr-TR" sz="2800" b="1" dirty="0"/>
              <a:t>Bu sistemde gün içi işlemler </a:t>
            </a:r>
            <a:r>
              <a:rPr lang="tr-TR" sz="2800" b="1" dirty="0" smtClean="0"/>
              <a:t>alt </a:t>
            </a:r>
            <a:r>
              <a:rPr lang="tr-TR" sz="2800" b="1" dirty="0"/>
              <a:t>hesaplardan sürdürülecek olup gün sonunda yani yönetmelikte belirtilen saatlerde alt hesap bakiyeleri ana hesaplara aktarılacak / süpürülecektir. </a:t>
            </a:r>
            <a:br>
              <a:rPr lang="tr-TR" sz="2800" b="1" dirty="0"/>
            </a:br>
            <a:endParaRPr lang="tr-TR" sz="2800" b="1" dirty="0"/>
          </a:p>
        </p:txBody>
      </p:sp>
    </p:spTree>
    <p:extLst>
      <p:ext uri="{BB962C8B-B14F-4D97-AF65-F5344CB8AC3E}">
        <p14:creationId xmlns:p14="http://schemas.microsoft.com/office/powerpoint/2010/main" val="2709555771"/>
      </p:ext>
    </p:extLst>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0" y="1724025"/>
            <a:ext cx="10377488" cy="4968875"/>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tr-TR" sz="2000" b="1" dirty="0" smtClean="0">
                <a:ln/>
                <a:solidFill>
                  <a:schemeClr val="tx1"/>
                </a:solidFill>
              </a:rPr>
              <a:t/>
            </a:r>
            <a:br>
              <a:rPr lang="tr-TR" sz="2000" b="1" dirty="0" smtClean="0">
                <a:ln/>
                <a:solidFill>
                  <a:schemeClr val="tx1"/>
                </a:solidFill>
              </a:rPr>
            </a:br>
            <a:r>
              <a:rPr lang="tr-TR" sz="3200" b="1" dirty="0" smtClean="0">
                <a:ln/>
                <a:solidFill>
                  <a:schemeClr val="tx1"/>
                </a:solidFill>
              </a:rPr>
              <a:t/>
            </a:r>
            <a:br>
              <a:rPr lang="tr-TR" sz="3200" b="1" dirty="0" smtClean="0">
                <a:ln/>
                <a:solidFill>
                  <a:schemeClr val="tx1"/>
                </a:solidFill>
              </a:rPr>
            </a:br>
            <a:endParaRPr lang="tr-TR" sz="3200" b="1" dirty="0">
              <a:ln/>
              <a:solidFill>
                <a:schemeClr val="tx1"/>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46" y="0"/>
            <a:ext cx="1704074" cy="1702453"/>
          </a:xfrm>
          <a:prstGeom prst="rect">
            <a:avLst/>
          </a:prstGeom>
        </p:spPr>
      </p:pic>
      <p:sp>
        <p:nvSpPr>
          <p:cNvPr id="7" name="Dikdörtgen 6"/>
          <p:cNvSpPr/>
          <p:nvPr/>
        </p:nvSpPr>
        <p:spPr>
          <a:xfrm>
            <a:off x="3618312" y="1063953"/>
            <a:ext cx="4596276" cy="61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a:ln/>
                <a:solidFill>
                  <a:schemeClr val="tx1"/>
                </a:solidFill>
              </a:rPr>
              <a:t>Sunum Planı</a:t>
            </a:r>
            <a:endParaRPr lang="tr-TR" sz="3200"/>
          </a:p>
        </p:txBody>
      </p:sp>
      <p:sp>
        <p:nvSpPr>
          <p:cNvPr id="8" name="Sağ Ok 7"/>
          <p:cNvSpPr/>
          <p:nvPr/>
        </p:nvSpPr>
        <p:spPr>
          <a:xfrm>
            <a:off x="1099822" y="2894870"/>
            <a:ext cx="1869261" cy="51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n/>
                <a:solidFill>
                  <a:schemeClr val="tx1"/>
                </a:solidFill>
              </a:rPr>
              <a:t>1.Bölüm :</a:t>
            </a:r>
            <a:endParaRPr lang="tr-TR" dirty="0"/>
          </a:p>
        </p:txBody>
      </p:sp>
      <p:sp>
        <p:nvSpPr>
          <p:cNvPr id="9" name="Oval 8"/>
          <p:cNvSpPr/>
          <p:nvPr/>
        </p:nvSpPr>
        <p:spPr>
          <a:xfrm>
            <a:off x="3058788" y="2432948"/>
            <a:ext cx="6360917" cy="1440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n/>
                <a:solidFill>
                  <a:srgbClr val="FFFF00"/>
                </a:solidFill>
              </a:rPr>
              <a:t>5018 SAYILI YASA HARCAMA YETKİLİSİ DEVİR İŞLEMLERİ</a:t>
            </a:r>
            <a:endParaRPr lang="tr-TR" sz="2400" dirty="0">
              <a:solidFill>
                <a:srgbClr val="FFFF00"/>
              </a:solidFill>
            </a:endParaRPr>
          </a:p>
        </p:txBody>
      </p:sp>
      <p:sp>
        <p:nvSpPr>
          <p:cNvPr id="10" name="Sağ Ok 9"/>
          <p:cNvSpPr/>
          <p:nvPr/>
        </p:nvSpPr>
        <p:spPr>
          <a:xfrm>
            <a:off x="3122530" y="4899671"/>
            <a:ext cx="193399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n/>
                <a:solidFill>
                  <a:schemeClr val="tx1"/>
                </a:solidFill>
              </a:rPr>
              <a:t>2.Bölüm :</a:t>
            </a:r>
            <a:endParaRPr lang="tr-TR" dirty="0"/>
          </a:p>
        </p:txBody>
      </p:sp>
      <p:sp>
        <p:nvSpPr>
          <p:cNvPr id="14" name="Oval 13"/>
          <p:cNvSpPr/>
          <p:nvPr/>
        </p:nvSpPr>
        <p:spPr>
          <a:xfrm>
            <a:off x="5188808" y="4583136"/>
            <a:ext cx="6288087" cy="11177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ln/>
                <a:solidFill>
                  <a:srgbClr val="FFFF00"/>
                </a:solidFill>
              </a:rPr>
              <a:t>TEK HAZİNE KURUMLAR HESABINA GEÇİŞ</a:t>
            </a:r>
            <a:endParaRPr lang="tr-TR" sz="2800" dirty="0">
              <a:solidFill>
                <a:srgbClr val="FFFF00"/>
              </a:solidFill>
            </a:endParaRPr>
          </a:p>
        </p:txBody>
      </p:sp>
    </p:spTree>
    <p:extLst>
      <p:ext uri="{BB962C8B-B14F-4D97-AF65-F5344CB8AC3E}">
        <p14:creationId xmlns:p14="http://schemas.microsoft.com/office/powerpoint/2010/main" val="910575431"/>
      </p:ext>
    </p:extLst>
  </p:cSld>
  <p:clrMapOvr>
    <a:overrideClrMapping bg1="lt1" tx1="dk1" bg2="lt2" tx2="dk2" accent1="accent1" accent2="accent2" accent3="accent3" accent4="accent4" accent5="accent5" accent6="accent6" hlink="hlink" folHlink="folHlink"/>
  </p:clrMapOvr>
  <p:transition>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847583815"/>
              </p:ext>
            </p:extLst>
          </p:nvPr>
        </p:nvGraphicFramePr>
        <p:xfrm>
          <a:off x="1574800" y="80769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3717829"/>
      </p:ext>
    </p:extLst>
  </p:cSld>
  <p:clrMapOvr>
    <a:masterClrMapping/>
  </p:clrMapOvr>
  <p:transition>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775063" y="452718"/>
            <a:ext cx="9278390" cy="5486528"/>
          </a:xfrm>
        </p:spPr>
        <p:txBody>
          <a:bodyPr/>
          <a:lstStyle/>
          <a:p>
            <a:r>
              <a:rPr lang="tr-TR" sz="2800" dirty="0" smtClean="0"/>
              <a:t/>
            </a:r>
            <a:br>
              <a:rPr lang="tr-TR" sz="2800" dirty="0" smtClean="0"/>
            </a:br>
            <a:r>
              <a:rPr lang="tr-TR" sz="2800" dirty="0"/>
              <a:t/>
            </a:r>
            <a:br>
              <a:rPr lang="tr-TR" sz="2800" dirty="0"/>
            </a:br>
            <a:r>
              <a:rPr lang="tr-TR" sz="2800" dirty="0" smtClean="0"/>
              <a:t>Gün </a:t>
            </a:r>
            <a:r>
              <a:rPr lang="tr-TR" sz="2800" dirty="0"/>
              <a:t>başında gelen nakdin hesaplara </a:t>
            </a:r>
            <a:r>
              <a:rPr lang="tr-TR" sz="2800" dirty="0" smtClean="0"/>
              <a:t>alınması</a:t>
            </a:r>
            <a:br>
              <a:rPr lang="tr-TR" sz="2800" dirty="0" smtClean="0"/>
            </a:br>
            <a:r>
              <a:rPr lang="tr-TR" sz="2800" dirty="0" smtClean="0"/>
              <a:t>BA</a:t>
            </a:r>
            <a:r>
              <a:rPr lang="tr-TR" sz="2800" dirty="0"/>
              <a:t/>
            </a:r>
            <a:br>
              <a:rPr lang="tr-TR" sz="2800" dirty="0"/>
            </a:br>
            <a:r>
              <a:rPr lang="tr-TR" sz="2800" dirty="0"/>
              <a:t>102 Bankalar		</a:t>
            </a:r>
            <a:r>
              <a:rPr lang="tr-TR" sz="2800" dirty="0" smtClean="0"/>
              <a:t>xx </a:t>
            </a:r>
            <a:r>
              <a:rPr lang="tr-TR" sz="2800" dirty="0"/>
              <a:t/>
            </a:r>
            <a:br>
              <a:rPr lang="tr-TR" sz="2800" dirty="0"/>
            </a:br>
            <a:r>
              <a:rPr lang="tr-TR" sz="2800" dirty="0"/>
              <a:t>	135 THKH Borçlar            </a:t>
            </a:r>
            <a:r>
              <a:rPr lang="tr-TR" sz="2800" dirty="0" smtClean="0"/>
              <a:t>xx</a:t>
            </a:r>
            <a:br>
              <a:rPr lang="tr-TR" sz="2800" dirty="0" smtClean="0"/>
            </a:br>
            <a:r>
              <a:rPr lang="tr-TR" sz="2800" dirty="0"/>
              <a:t/>
            </a:r>
            <a:br>
              <a:rPr lang="tr-TR" sz="2800" dirty="0"/>
            </a:br>
            <a:r>
              <a:rPr lang="tr-TR" sz="2800" dirty="0" smtClean="0"/>
              <a:t/>
            </a:r>
            <a:br>
              <a:rPr lang="tr-TR" sz="2800" dirty="0" smtClean="0"/>
            </a:br>
            <a:r>
              <a:rPr lang="tr-TR" sz="2800" dirty="0"/>
              <a:t>Gün sonunda kalan nakdin </a:t>
            </a:r>
            <a:r>
              <a:rPr lang="tr-TR" sz="2800" dirty="0" smtClean="0"/>
              <a:t>aktarılması</a:t>
            </a:r>
            <a:br>
              <a:rPr lang="tr-TR" sz="2800" dirty="0" smtClean="0"/>
            </a:br>
            <a:r>
              <a:rPr lang="tr-TR" sz="2800" dirty="0" smtClean="0"/>
              <a:t>BA</a:t>
            </a:r>
            <a:r>
              <a:rPr lang="tr-TR" sz="2800" dirty="0"/>
              <a:t/>
            </a:r>
            <a:br>
              <a:rPr lang="tr-TR" sz="2800" dirty="0"/>
            </a:br>
            <a:r>
              <a:rPr lang="tr-TR" sz="2800" dirty="0"/>
              <a:t>135 THKH 	            xx</a:t>
            </a:r>
            <a:br>
              <a:rPr lang="tr-TR" sz="2800" dirty="0"/>
            </a:br>
            <a:r>
              <a:rPr lang="tr-TR" sz="2800" dirty="0"/>
              <a:t>       102 Bankalar	       xx</a:t>
            </a:r>
            <a:br>
              <a:rPr lang="tr-TR" sz="2800" dirty="0"/>
            </a:br>
            <a:r>
              <a:rPr lang="tr-TR" sz="2800" dirty="0"/>
              <a:t/>
            </a:r>
            <a:br>
              <a:rPr lang="tr-TR" sz="2800" dirty="0"/>
            </a:br>
            <a:endParaRPr lang="tr-TR" sz="2800" dirty="0"/>
          </a:p>
        </p:txBody>
      </p:sp>
    </p:spTree>
    <p:extLst>
      <p:ext uri="{BB962C8B-B14F-4D97-AF65-F5344CB8AC3E}">
        <p14:creationId xmlns:p14="http://schemas.microsoft.com/office/powerpoint/2010/main" val="2622770486"/>
      </p:ext>
    </p:extLst>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209862" y="650145"/>
            <a:ext cx="10204600" cy="653271"/>
          </a:xfrm>
          <a:solidFill>
            <a:srgbClr val="7030A0"/>
          </a:solidFill>
        </p:spPr>
        <p:txBody>
          <a:bodyPr/>
          <a:lstStyle/>
          <a:p>
            <a:r>
              <a:rPr lang="tr-TR" sz="2800" b="1" dirty="0" smtClean="0"/>
              <a:t>Harcama Birimlerinin dikkat etmesi gereken hususlar</a:t>
            </a:r>
            <a:endParaRPr lang="tr-TR" sz="2800" b="1" dirty="0"/>
          </a:p>
        </p:txBody>
      </p:sp>
      <p:sp>
        <p:nvSpPr>
          <p:cNvPr id="3" name="Dikdörtgen 2"/>
          <p:cNvSpPr/>
          <p:nvPr/>
        </p:nvSpPr>
        <p:spPr>
          <a:xfrm>
            <a:off x="615108" y="2162200"/>
            <a:ext cx="10204600" cy="3170099"/>
          </a:xfrm>
          <a:prstGeom prst="rect">
            <a:avLst/>
          </a:prstGeom>
        </p:spPr>
        <p:txBody>
          <a:bodyPr wrap="square">
            <a:spAutoFit/>
          </a:bodyPr>
          <a:lstStyle/>
          <a:p>
            <a:pPr algn="just"/>
            <a:r>
              <a:rPr lang="tr-TR" sz="2000" b="1" dirty="0" smtClean="0"/>
              <a:t>Personel </a:t>
            </a:r>
            <a:r>
              <a:rPr lang="tr-TR" sz="2000" b="1" dirty="0"/>
              <a:t>yolluk taleplerinde görevlendirme </a:t>
            </a:r>
            <a:r>
              <a:rPr lang="tr-TR" sz="2000" b="1" dirty="0" smtClean="0"/>
              <a:t>süreleri, ulaşım tarihleri, ulaşım araçları ve buna ilişkin bilet </a:t>
            </a:r>
            <a:r>
              <a:rPr lang="tr-TR" sz="2000" b="1" dirty="0"/>
              <a:t>vs. tüm işlemler bu sürece göre hesap edilmeli, ödeme yapılması istenen günden iki iş günü öncesi ön mali kontrolü tamamlanmış ve muhasebe birimine verilmiş olmalıdır. </a:t>
            </a:r>
            <a:endParaRPr lang="tr-TR" sz="2000" b="1" dirty="0" smtClean="0"/>
          </a:p>
          <a:p>
            <a:pPr algn="just"/>
            <a:endParaRPr lang="tr-TR" sz="2000" b="1" dirty="0"/>
          </a:p>
          <a:p>
            <a:pPr algn="just"/>
            <a:r>
              <a:rPr lang="tr-TR" sz="2000" b="1" dirty="0" smtClean="0">
                <a:solidFill>
                  <a:srgbClr val="FFFF00"/>
                </a:solidFill>
              </a:rPr>
              <a:t>Bir </a:t>
            </a:r>
            <a:r>
              <a:rPr lang="tr-TR" sz="2000" b="1" dirty="0">
                <a:solidFill>
                  <a:srgbClr val="FFFF00"/>
                </a:solidFill>
              </a:rPr>
              <a:t>önceki iş günü muhasebe biriminde </a:t>
            </a:r>
            <a:r>
              <a:rPr lang="tr-TR" sz="2000" b="1" dirty="0" err="1">
                <a:solidFill>
                  <a:srgbClr val="FFFF00"/>
                </a:solidFill>
              </a:rPr>
              <a:t>yevmiyeleştirme</a:t>
            </a:r>
            <a:r>
              <a:rPr lang="tr-TR" sz="2000" b="1" dirty="0">
                <a:solidFill>
                  <a:srgbClr val="FFFF00"/>
                </a:solidFill>
              </a:rPr>
              <a:t> ve diğer formatlar tamamlanmış olmalıdır. </a:t>
            </a:r>
            <a:endParaRPr lang="tr-TR" sz="2000" b="1" dirty="0" smtClean="0">
              <a:solidFill>
                <a:srgbClr val="FFFF00"/>
              </a:solidFill>
            </a:endParaRPr>
          </a:p>
          <a:p>
            <a:pPr algn="just"/>
            <a:endParaRPr lang="tr-TR" sz="2000" b="1" dirty="0"/>
          </a:p>
          <a:p>
            <a:pPr algn="just"/>
            <a:r>
              <a:rPr lang="tr-TR" sz="2000" b="1" dirty="0" smtClean="0"/>
              <a:t>Toplam </a:t>
            </a:r>
            <a:r>
              <a:rPr lang="tr-TR" sz="2000" b="1" dirty="0" err="1"/>
              <a:t>yevmiyeleşmiş</a:t>
            </a:r>
            <a:r>
              <a:rPr lang="tr-TR" sz="2000" b="1" dirty="0"/>
              <a:t> miktar kadar Hazine ve Maliye Bakanlığı’ndan NAKİT talebi yapılabilecek ve ertesi gün ödenecektir.</a:t>
            </a:r>
          </a:p>
        </p:txBody>
      </p:sp>
    </p:spTree>
    <p:extLst>
      <p:ext uri="{BB962C8B-B14F-4D97-AF65-F5344CB8AC3E}">
        <p14:creationId xmlns:p14="http://schemas.microsoft.com/office/powerpoint/2010/main" val="2437784707"/>
      </p:ext>
    </p:extLst>
  </p:cSld>
  <p:clrMapOvr>
    <a:masterClrMapping/>
  </p:clrMapOvr>
  <p:transition>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500807" y="681318"/>
            <a:ext cx="10233002" cy="653271"/>
          </a:xfrm>
          <a:solidFill>
            <a:srgbClr val="7030A0"/>
          </a:solidFill>
        </p:spPr>
        <p:txBody>
          <a:bodyPr/>
          <a:lstStyle/>
          <a:p>
            <a:r>
              <a:rPr lang="tr-TR" sz="2800" b="1" dirty="0" smtClean="0"/>
              <a:t>Harcama Birimlerinin dikkat etmesi gereken hususlar</a:t>
            </a:r>
            <a:endParaRPr lang="tr-TR" sz="2800" b="1" dirty="0"/>
          </a:p>
        </p:txBody>
      </p:sp>
      <p:sp>
        <p:nvSpPr>
          <p:cNvPr id="4" name="Dikdörtgen 3"/>
          <p:cNvSpPr/>
          <p:nvPr/>
        </p:nvSpPr>
        <p:spPr>
          <a:xfrm>
            <a:off x="500807" y="2342208"/>
            <a:ext cx="10380618" cy="3785652"/>
          </a:xfrm>
          <a:prstGeom prst="rect">
            <a:avLst/>
          </a:prstGeom>
        </p:spPr>
        <p:txBody>
          <a:bodyPr wrap="square">
            <a:spAutoFit/>
          </a:bodyPr>
          <a:lstStyle/>
          <a:p>
            <a:pPr marL="342900" indent="-342900">
              <a:buFont typeface="Wingdings" panose="05000000000000000000" pitchFamily="2" charset="2"/>
              <a:buChar char="Ø"/>
            </a:pPr>
            <a:r>
              <a:rPr lang="tr-TR" sz="2400" b="1" dirty="0" smtClean="0"/>
              <a:t>30.08.2021 </a:t>
            </a:r>
            <a:r>
              <a:rPr lang="tr-TR" sz="2400" b="1" dirty="0"/>
              <a:t>günü yolluk ödemesinin temin edilmesi isteniyorsa tüm </a:t>
            </a:r>
            <a:r>
              <a:rPr lang="tr-TR" sz="2400" b="1" dirty="0" smtClean="0"/>
              <a:t>incelemeler –ön </a:t>
            </a:r>
            <a:r>
              <a:rPr lang="tr-TR" sz="2400" b="1" dirty="0"/>
              <a:t>mali kontrol dahil- yapılmış olarak en geç </a:t>
            </a:r>
            <a:r>
              <a:rPr lang="tr-TR" sz="2400" b="1" dirty="0" smtClean="0"/>
              <a:t>28.08.2021 </a:t>
            </a:r>
            <a:r>
              <a:rPr lang="tr-TR" sz="2400" b="1" dirty="0"/>
              <a:t>günü muhasebe birimine iletilmiş olması gerekmektedir</a:t>
            </a:r>
            <a:r>
              <a:rPr lang="tr-TR" sz="2400" b="1" dirty="0" smtClean="0"/>
              <a:t>.</a:t>
            </a:r>
          </a:p>
          <a:p>
            <a:pPr marL="342900" indent="-342900">
              <a:buFont typeface="Wingdings" panose="05000000000000000000" pitchFamily="2" charset="2"/>
              <a:buChar char="Ø"/>
            </a:pPr>
            <a:endParaRPr lang="tr-TR" sz="2400" b="1" dirty="0"/>
          </a:p>
          <a:p>
            <a:pPr marL="342900" indent="-342900">
              <a:buFont typeface="Wingdings" panose="05000000000000000000" pitchFamily="2" charset="2"/>
              <a:buChar char="Ø"/>
            </a:pPr>
            <a:r>
              <a:rPr lang="tr-TR" sz="2400" b="1" dirty="0" smtClean="0">
                <a:solidFill>
                  <a:srgbClr val="FFFF00"/>
                </a:solidFill>
              </a:rPr>
              <a:t>29.08.2021 </a:t>
            </a:r>
            <a:r>
              <a:rPr lang="tr-TR" sz="2400" b="1" dirty="0">
                <a:solidFill>
                  <a:srgbClr val="FFFF00"/>
                </a:solidFill>
              </a:rPr>
              <a:t>tarihinde muhasebe biriminde </a:t>
            </a:r>
            <a:r>
              <a:rPr lang="tr-TR" sz="2400" b="1" dirty="0" err="1">
                <a:solidFill>
                  <a:srgbClr val="FFFF00"/>
                </a:solidFill>
              </a:rPr>
              <a:t>yevmiyeleşecek</a:t>
            </a:r>
            <a:r>
              <a:rPr lang="tr-TR" sz="2400" b="1" dirty="0">
                <a:solidFill>
                  <a:srgbClr val="FFFF00"/>
                </a:solidFill>
              </a:rPr>
              <a:t>, bu tutarlara göre nakit planlaması yapılacak </a:t>
            </a:r>
            <a:r>
              <a:rPr lang="tr-TR" sz="2400" b="1" dirty="0" smtClean="0">
                <a:solidFill>
                  <a:srgbClr val="FFFF00"/>
                </a:solidFill>
              </a:rPr>
              <a:t>ve </a:t>
            </a:r>
          </a:p>
          <a:p>
            <a:pPr marL="342900" indent="-342900">
              <a:buFont typeface="Wingdings" panose="05000000000000000000" pitchFamily="2" charset="2"/>
              <a:buChar char="Ø"/>
            </a:pPr>
            <a:endParaRPr lang="tr-TR" sz="2400" b="1" dirty="0"/>
          </a:p>
          <a:p>
            <a:pPr marL="342900" indent="-342900">
              <a:buFont typeface="Wingdings" panose="05000000000000000000" pitchFamily="2" charset="2"/>
              <a:buChar char="Ø"/>
            </a:pPr>
            <a:r>
              <a:rPr lang="tr-TR" sz="2400" b="1" dirty="0" smtClean="0"/>
              <a:t>30.08.2021 </a:t>
            </a:r>
            <a:r>
              <a:rPr lang="tr-TR" sz="2400" b="1" dirty="0"/>
              <a:t>tarihinde hazineden planlanan tutar kadar nakit talebi yapılarak ödeme gerçekleştirilecektir.</a:t>
            </a:r>
          </a:p>
        </p:txBody>
      </p:sp>
    </p:spTree>
    <p:extLst>
      <p:ext uri="{BB962C8B-B14F-4D97-AF65-F5344CB8AC3E}">
        <p14:creationId xmlns:p14="http://schemas.microsoft.com/office/powerpoint/2010/main" val="4120415450"/>
      </p:ext>
    </p:extLst>
  </p:cSld>
  <p:clrMapOvr>
    <a:masterClrMapping/>
  </p:clrMapOvr>
  <p:transition>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46280" y="452718"/>
            <a:ext cx="9775802" cy="653271"/>
          </a:xfrm>
          <a:solidFill>
            <a:srgbClr val="7030A0"/>
          </a:solidFill>
        </p:spPr>
        <p:txBody>
          <a:bodyPr/>
          <a:lstStyle/>
          <a:p>
            <a:r>
              <a:rPr lang="tr-TR" sz="2800" b="1" dirty="0" smtClean="0"/>
              <a:t>Harcama Birimlerinin dikkat etmesi gereken hususlar</a:t>
            </a:r>
            <a:endParaRPr lang="tr-TR" sz="2800" b="1" dirty="0"/>
          </a:p>
        </p:txBody>
      </p:sp>
      <p:sp>
        <p:nvSpPr>
          <p:cNvPr id="4" name="Dikdörtgen 3"/>
          <p:cNvSpPr/>
          <p:nvPr/>
        </p:nvSpPr>
        <p:spPr>
          <a:xfrm>
            <a:off x="343872" y="2020089"/>
            <a:ext cx="10380618" cy="3785652"/>
          </a:xfrm>
          <a:prstGeom prst="rect">
            <a:avLst/>
          </a:prstGeom>
        </p:spPr>
        <p:txBody>
          <a:bodyPr wrap="square">
            <a:spAutoFit/>
          </a:bodyPr>
          <a:lstStyle/>
          <a:p>
            <a:pPr marL="342900" lvl="0" indent="-342900" algn="just">
              <a:buFont typeface="Wingdings" panose="05000000000000000000" pitchFamily="2" charset="2"/>
              <a:buChar char="v"/>
            </a:pPr>
            <a:r>
              <a:rPr lang="tr-TR" sz="2400" b="1" dirty="0" smtClean="0"/>
              <a:t> Faturalı </a:t>
            </a:r>
            <a:r>
              <a:rPr lang="tr-TR" sz="2400" b="1" dirty="0"/>
              <a:t>ödemelerinde faturanın son ödeme gününden iki iş günü öncesi -ön mali kontrolü- tamamlanmış ve muhasebede birimine verilmiş olmalıdır. </a:t>
            </a:r>
            <a:endParaRPr lang="tr-TR" sz="2400" b="1" dirty="0" smtClean="0"/>
          </a:p>
          <a:p>
            <a:pPr marL="342900" lvl="0" indent="-342900" algn="just">
              <a:buFont typeface="Wingdings" panose="05000000000000000000" pitchFamily="2" charset="2"/>
              <a:buChar char="v"/>
            </a:pPr>
            <a:endParaRPr lang="tr-TR" sz="2400" b="1" dirty="0" smtClean="0"/>
          </a:p>
          <a:p>
            <a:pPr marL="342900" lvl="0" indent="-342900" algn="just">
              <a:buFont typeface="Wingdings" panose="05000000000000000000" pitchFamily="2" charset="2"/>
              <a:buChar char="v"/>
            </a:pPr>
            <a:r>
              <a:rPr lang="tr-TR" sz="2400" b="1" dirty="0" smtClean="0">
                <a:solidFill>
                  <a:srgbClr val="FFFF00"/>
                </a:solidFill>
              </a:rPr>
              <a:t>Bir </a:t>
            </a:r>
            <a:r>
              <a:rPr lang="tr-TR" sz="2400" b="1" dirty="0">
                <a:solidFill>
                  <a:srgbClr val="FFFF00"/>
                </a:solidFill>
              </a:rPr>
              <a:t>önceki iş günü muhasebe biriminde </a:t>
            </a:r>
            <a:r>
              <a:rPr lang="tr-TR" sz="2400" b="1" dirty="0" err="1" smtClean="0">
                <a:solidFill>
                  <a:srgbClr val="FFFF00"/>
                </a:solidFill>
              </a:rPr>
              <a:t>yevmiyeleştirme</a:t>
            </a:r>
            <a:r>
              <a:rPr lang="tr-TR" sz="2400" b="1" dirty="0" smtClean="0">
                <a:solidFill>
                  <a:srgbClr val="FFFF00"/>
                </a:solidFill>
              </a:rPr>
              <a:t> </a:t>
            </a:r>
            <a:r>
              <a:rPr lang="tr-TR" sz="2400" b="1" dirty="0">
                <a:solidFill>
                  <a:srgbClr val="FFFF00"/>
                </a:solidFill>
              </a:rPr>
              <a:t>ve diğer formatlar tamamlanmış olmalıdır</a:t>
            </a:r>
            <a:r>
              <a:rPr lang="tr-TR" sz="2400" b="1" dirty="0" smtClean="0">
                <a:solidFill>
                  <a:srgbClr val="FFFF00"/>
                </a:solidFill>
              </a:rPr>
              <a:t>.</a:t>
            </a:r>
          </a:p>
          <a:p>
            <a:pPr marL="342900" lvl="0" indent="-342900" algn="just">
              <a:buFont typeface="Wingdings" panose="05000000000000000000" pitchFamily="2" charset="2"/>
              <a:buChar char="v"/>
            </a:pPr>
            <a:endParaRPr lang="tr-TR" sz="2400" b="1" dirty="0" smtClean="0"/>
          </a:p>
          <a:p>
            <a:pPr marL="342900" lvl="0" indent="-342900" algn="just">
              <a:buFont typeface="Wingdings" panose="05000000000000000000" pitchFamily="2" charset="2"/>
              <a:buChar char="v"/>
            </a:pPr>
            <a:r>
              <a:rPr lang="tr-TR" sz="2400" b="1" dirty="0" smtClean="0"/>
              <a:t>Toplam </a:t>
            </a:r>
            <a:r>
              <a:rPr lang="tr-TR" sz="2400" b="1" dirty="0" err="1"/>
              <a:t>yevmiyeleşmiş</a:t>
            </a:r>
            <a:r>
              <a:rPr lang="tr-TR" sz="2400" b="1" dirty="0"/>
              <a:t> miktar kadar Hazine ve Maliye Bakanlığından NAKİT talebi yapılabilecek ve ertesi gün ödenecektir.</a:t>
            </a:r>
            <a:endParaRPr kumimoji="0" lang="tr-TR" sz="2400" b="1" i="0" u="none" strike="noStrike" kern="1200" cap="none" spc="0" normalizeH="0" baseline="0" noProof="0" dirty="0">
              <a:ln>
                <a:noFill/>
              </a:ln>
              <a:solidFill>
                <a:prstClr val="white"/>
              </a:solidFill>
              <a:effectLst/>
              <a:uLnTx/>
              <a:uFillTx/>
              <a:latin typeface="Century Gothic" panose="020B0502020202020204"/>
            </a:endParaRPr>
          </a:p>
        </p:txBody>
      </p:sp>
    </p:spTree>
    <p:extLst>
      <p:ext uri="{BB962C8B-B14F-4D97-AF65-F5344CB8AC3E}">
        <p14:creationId xmlns:p14="http://schemas.microsoft.com/office/powerpoint/2010/main" val="3127576154"/>
      </p:ext>
    </p:extLst>
  </p:cSld>
  <p:clrMapOvr>
    <a:masterClrMapping/>
  </p:clrMapOvr>
  <p:transition>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448852" y="816400"/>
            <a:ext cx="9806975" cy="653271"/>
          </a:xfrm>
          <a:solidFill>
            <a:srgbClr val="7030A0"/>
          </a:solidFill>
        </p:spPr>
        <p:txBody>
          <a:bodyPr/>
          <a:lstStyle/>
          <a:p>
            <a:r>
              <a:rPr lang="tr-TR" sz="2800" b="1" dirty="0" smtClean="0"/>
              <a:t>Harcama Birimlerinin dikkat etmesi gereken hususlar</a:t>
            </a:r>
            <a:endParaRPr lang="tr-TR" sz="2800" b="1" dirty="0"/>
          </a:p>
        </p:txBody>
      </p:sp>
      <p:sp>
        <p:nvSpPr>
          <p:cNvPr id="4" name="Dikdörtgen 3"/>
          <p:cNvSpPr/>
          <p:nvPr/>
        </p:nvSpPr>
        <p:spPr>
          <a:xfrm>
            <a:off x="387527" y="2352598"/>
            <a:ext cx="10380618" cy="3785652"/>
          </a:xfrm>
          <a:prstGeom prst="rect">
            <a:avLst/>
          </a:prstGeom>
        </p:spPr>
        <p:txBody>
          <a:bodyPr wrap="square">
            <a:spAutoFit/>
          </a:bodyPr>
          <a:lstStyle/>
          <a:p>
            <a:pPr marL="342900" lvl="0" indent="-342900" algn="just">
              <a:buFont typeface="Wingdings" panose="05000000000000000000" pitchFamily="2" charset="2"/>
              <a:buChar char="q"/>
            </a:pPr>
            <a:r>
              <a:rPr lang="tr-TR" sz="2400" b="1" dirty="0" smtClean="0"/>
              <a:t>30.08.2021 </a:t>
            </a:r>
            <a:r>
              <a:rPr lang="tr-TR" sz="2400" b="1" dirty="0"/>
              <a:t>son ödeme günü olan </a:t>
            </a:r>
            <a:r>
              <a:rPr lang="tr-TR" sz="2400" b="1" dirty="0" smtClean="0"/>
              <a:t>bir mal teslim faturasının </a:t>
            </a:r>
            <a:r>
              <a:rPr lang="tr-TR" sz="2400" b="1" dirty="0"/>
              <a:t>tüm incelemeler –ön mali kontrol dahil- yapılmış olarak en geç </a:t>
            </a:r>
            <a:r>
              <a:rPr lang="tr-TR" sz="2400" b="1" dirty="0" smtClean="0"/>
              <a:t>28.08.2021 </a:t>
            </a:r>
            <a:r>
              <a:rPr lang="tr-TR" sz="2400" b="1" dirty="0"/>
              <a:t>günü muhasebe birimine iletilmiş olması gerekmektedir. </a:t>
            </a:r>
            <a:endParaRPr lang="tr-TR" sz="2400" b="1" dirty="0" smtClean="0"/>
          </a:p>
          <a:p>
            <a:pPr marL="342900" lvl="0" indent="-342900" algn="just">
              <a:buFont typeface="Wingdings" panose="05000000000000000000" pitchFamily="2" charset="2"/>
              <a:buChar char="q"/>
            </a:pPr>
            <a:endParaRPr lang="tr-TR" sz="2400" b="1" dirty="0"/>
          </a:p>
          <a:p>
            <a:pPr marL="342900" lvl="0" indent="-342900" algn="just">
              <a:buFont typeface="Wingdings" panose="05000000000000000000" pitchFamily="2" charset="2"/>
              <a:buChar char="q"/>
            </a:pPr>
            <a:r>
              <a:rPr lang="tr-TR" sz="2400" b="1" dirty="0" smtClean="0">
                <a:solidFill>
                  <a:srgbClr val="FFFF00"/>
                </a:solidFill>
              </a:rPr>
              <a:t>29.08.2020 </a:t>
            </a:r>
            <a:r>
              <a:rPr lang="tr-TR" sz="2400" b="1" dirty="0">
                <a:solidFill>
                  <a:srgbClr val="FFFF00"/>
                </a:solidFill>
              </a:rPr>
              <a:t>tarihinde muhasebe biriminde </a:t>
            </a:r>
            <a:r>
              <a:rPr lang="tr-TR" sz="2400" b="1" dirty="0" err="1" smtClean="0">
                <a:solidFill>
                  <a:srgbClr val="FFFF00"/>
                </a:solidFill>
              </a:rPr>
              <a:t>yevmiyeleşecek</a:t>
            </a:r>
            <a:r>
              <a:rPr lang="tr-TR" sz="2400" b="1" dirty="0" smtClean="0">
                <a:solidFill>
                  <a:srgbClr val="FFFF00"/>
                </a:solidFill>
              </a:rPr>
              <a:t>, </a:t>
            </a:r>
            <a:r>
              <a:rPr lang="tr-TR" sz="2400" b="1" dirty="0">
                <a:solidFill>
                  <a:srgbClr val="FFFF00"/>
                </a:solidFill>
              </a:rPr>
              <a:t>bu tutarlara göre nakit planlaması yapılacak ve </a:t>
            </a:r>
            <a:endParaRPr lang="tr-TR" sz="2400" b="1" dirty="0" smtClean="0">
              <a:solidFill>
                <a:srgbClr val="FFFF00"/>
              </a:solidFill>
            </a:endParaRPr>
          </a:p>
          <a:p>
            <a:pPr marL="342900" lvl="0" indent="-342900" algn="just">
              <a:buFont typeface="Wingdings" panose="05000000000000000000" pitchFamily="2" charset="2"/>
              <a:buChar char="q"/>
            </a:pPr>
            <a:endParaRPr lang="tr-TR" sz="2400" b="1" dirty="0"/>
          </a:p>
          <a:p>
            <a:pPr marL="342900" lvl="0" indent="-342900" algn="just">
              <a:buFont typeface="Wingdings" panose="05000000000000000000" pitchFamily="2" charset="2"/>
              <a:buChar char="q"/>
            </a:pPr>
            <a:r>
              <a:rPr lang="tr-TR" sz="2400" b="1" dirty="0" smtClean="0"/>
              <a:t>30.08.2021 </a:t>
            </a:r>
            <a:r>
              <a:rPr lang="tr-TR" sz="2400" b="1" dirty="0"/>
              <a:t>tarihinde hazineden planlanan tutar kadar nakit talebi yapılarak ödeme gerçekleştirilecektir</a:t>
            </a:r>
            <a:endParaRPr kumimoji="0" lang="tr-TR" sz="2400" b="1" i="0" u="none" strike="noStrike" kern="1200" cap="none" spc="0" normalizeH="0" baseline="0" noProof="0" dirty="0">
              <a:ln>
                <a:noFill/>
              </a:ln>
              <a:solidFill>
                <a:prstClr val="white"/>
              </a:solidFill>
              <a:effectLst/>
              <a:uLnTx/>
              <a:uFillTx/>
              <a:latin typeface="Century Gothic" panose="020B0502020202020204"/>
            </a:endParaRPr>
          </a:p>
        </p:txBody>
      </p:sp>
    </p:spTree>
    <p:extLst>
      <p:ext uri="{BB962C8B-B14F-4D97-AF65-F5344CB8AC3E}">
        <p14:creationId xmlns:p14="http://schemas.microsoft.com/office/powerpoint/2010/main" val="1847514510"/>
      </p:ext>
    </p:extLst>
  </p:cSld>
  <p:clrMapOvr>
    <a:masterClrMapping/>
  </p:clrMapOvr>
  <p:transition>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46280" y="452718"/>
            <a:ext cx="9723847" cy="653271"/>
          </a:xfrm>
          <a:solidFill>
            <a:srgbClr val="7030A0"/>
          </a:solidFill>
        </p:spPr>
        <p:txBody>
          <a:bodyPr/>
          <a:lstStyle/>
          <a:p>
            <a:r>
              <a:rPr lang="tr-TR" sz="2800" b="1" dirty="0" smtClean="0"/>
              <a:t>Harcama Birimlerinin dikkat etmesi gereken hususlar</a:t>
            </a:r>
            <a:endParaRPr lang="tr-TR" sz="2800" b="1" dirty="0"/>
          </a:p>
        </p:txBody>
      </p:sp>
      <p:sp>
        <p:nvSpPr>
          <p:cNvPr id="4" name="Dikdörtgen 3"/>
          <p:cNvSpPr/>
          <p:nvPr/>
        </p:nvSpPr>
        <p:spPr>
          <a:xfrm>
            <a:off x="510243" y="2061653"/>
            <a:ext cx="10380618" cy="3416320"/>
          </a:xfrm>
          <a:prstGeom prst="rect">
            <a:avLst/>
          </a:prstGeom>
        </p:spPr>
        <p:txBody>
          <a:bodyPr wrap="square">
            <a:spAutoFit/>
          </a:bodyPr>
          <a:lstStyle/>
          <a:p>
            <a:pPr lvl="0"/>
            <a:r>
              <a:rPr lang="tr-TR" sz="2400" b="1" dirty="0" smtClean="0">
                <a:solidFill>
                  <a:srgbClr val="FFFF00"/>
                </a:solidFill>
              </a:rPr>
              <a:t>Ödeme Belgelerine Vergi Borcu Yoktur Yazısı eklenecek  (</a:t>
            </a:r>
            <a:r>
              <a:rPr lang="tr-TR" sz="2400" b="1" dirty="0">
                <a:solidFill>
                  <a:srgbClr val="FFFF00"/>
                </a:solidFill>
              </a:rPr>
              <a:t>5.000 TL üzeri borçlar için </a:t>
            </a:r>
            <a:r>
              <a:rPr lang="tr-TR" sz="2400" b="1" dirty="0" smtClean="0">
                <a:solidFill>
                  <a:srgbClr val="FFFF00"/>
                </a:solidFill>
              </a:rPr>
              <a:t>)</a:t>
            </a:r>
          </a:p>
          <a:p>
            <a:pPr lvl="0"/>
            <a:endParaRPr kumimoji="0" lang="tr-TR" sz="2400" b="1" i="0" u="none" strike="noStrike" kern="1200" cap="none" spc="0" normalizeH="0" baseline="0" noProof="0" dirty="0">
              <a:ln>
                <a:noFill/>
              </a:ln>
              <a:solidFill>
                <a:prstClr val="white"/>
              </a:solidFill>
              <a:effectLst/>
              <a:uLnTx/>
              <a:uFillTx/>
            </a:endParaRPr>
          </a:p>
          <a:p>
            <a:pPr marL="342900" lvl="0" indent="-342900" algn="just">
              <a:buFont typeface="Wingdings" panose="05000000000000000000" pitchFamily="2" charset="2"/>
              <a:buChar char="ü"/>
            </a:pPr>
            <a:r>
              <a:rPr lang="tr-TR" sz="2400" b="1" dirty="0" smtClean="0">
                <a:solidFill>
                  <a:prstClr val="white"/>
                </a:solidFill>
              </a:rPr>
              <a:t>Ancak; Borcu Yoktur Yazısı Muhasebe Birimine teslim edildiğinde </a:t>
            </a:r>
            <a:r>
              <a:rPr lang="tr-TR" sz="2400" b="1" dirty="0" smtClean="0">
                <a:solidFill>
                  <a:srgbClr val="FFFF00"/>
                </a:solidFill>
              </a:rPr>
              <a:t>en az iki iş günü süresi kalmış olmalıdır. </a:t>
            </a:r>
          </a:p>
          <a:p>
            <a:pPr marL="342900" lvl="0" indent="-342900" algn="just">
              <a:buFont typeface="Wingdings" panose="05000000000000000000" pitchFamily="2" charset="2"/>
              <a:buChar char="ü"/>
            </a:pPr>
            <a:endParaRPr lang="tr-TR" sz="2400" b="1" dirty="0">
              <a:solidFill>
                <a:prstClr val="white"/>
              </a:solidFill>
            </a:endParaRPr>
          </a:p>
          <a:p>
            <a:pPr marL="342900" lvl="0" indent="-342900" algn="just">
              <a:buFont typeface="Wingdings" panose="05000000000000000000" pitchFamily="2" charset="2"/>
              <a:buChar char="ü"/>
            </a:pPr>
            <a:r>
              <a:rPr lang="tr-TR" sz="2400" b="1" dirty="0" smtClean="0">
                <a:solidFill>
                  <a:srgbClr val="FFFF00"/>
                </a:solidFill>
              </a:rPr>
              <a:t>Borcu yoktur yazılarının </a:t>
            </a:r>
            <a:r>
              <a:rPr lang="tr-TR" sz="2400" b="1" dirty="0" smtClean="0">
                <a:solidFill>
                  <a:prstClr val="white"/>
                </a:solidFill>
              </a:rPr>
              <a:t>6183 sayılı yasanın 22/a maddesi ve tahsilat genel tebliği gereği </a:t>
            </a:r>
            <a:r>
              <a:rPr lang="tr-TR" sz="2400" b="1" dirty="0" smtClean="0">
                <a:solidFill>
                  <a:srgbClr val="FFFF00"/>
                </a:solidFill>
              </a:rPr>
              <a:t>15 günlük geçerlilik süresi </a:t>
            </a:r>
            <a:r>
              <a:rPr lang="tr-TR" sz="2400" b="1" dirty="0" smtClean="0">
                <a:solidFill>
                  <a:prstClr val="white"/>
                </a:solidFill>
              </a:rPr>
              <a:t>bulunmaktadır.</a:t>
            </a:r>
            <a:endParaRPr kumimoji="0" lang="tr-TR" sz="2400"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641796360"/>
      </p:ext>
    </p:extLst>
  </p:cSld>
  <p:clrMapOvr>
    <a:masterClrMapping/>
  </p:clrMapOvr>
  <p:transition>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531980" y="795618"/>
            <a:ext cx="9651111" cy="653271"/>
          </a:xfrm>
          <a:solidFill>
            <a:srgbClr val="7030A0"/>
          </a:solidFill>
        </p:spPr>
        <p:txBody>
          <a:bodyPr/>
          <a:lstStyle/>
          <a:p>
            <a:r>
              <a:rPr lang="tr-TR" sz="2800" b="1" dirty="0" smtClean="0"/>
              <a:t>Harcama Birimlerinin dikkat etmesi gereken hususlar</a:t>
            </a:r>
            <a:endParaRPr lang="tr-TR" sz="2800" b="1" dirty="0"/>
          </a:p>
        </p:txBody>
      </p:sp>
      <p:sp>
        <p:nvSpPr>
          <p:cNvPr id="3" name="Dikdörtgen 2"/>
          <p:cNvSpPr/>
          <p:nvPr/>
        </p:nvSpPr>
        <p:spPr>
          <a:xfrm>
            <a:off x="452847" y="2503714"/>
            <a:ext cx="10145484" cy="2677656"/>
          </a:xfrm>
          <a:prstGeom prst="rect">
            <a:avLst/>
          </a:prstGeom>
        </p:spPr>
        <p:txBody>
          <a:bodyPr wrap="square">
            <a:spAutoFit/>
          </a:bodyPr>
          <a:lstStyle/>
          <a:p>
            <a:pPr algn="just"/>
            <a:r>
              <a:rPr lang="tr-TR" sz="2400" b="1" dirty="0"/>
              <a:t>KDV </a:t>
            </a:r>
            <a:r>
              <a:rPr lang="tr-TR" sz="2400" b="1" dirty="0" smtClean="0"/>
              <a:t>kanunu gereğince </a:t>
            </a:r>
            <a:r>
              <a:rPr lang="tr-TR" sz="2400" b="1" dirty="0" err="1" smtClean="0"/>
              <a:t>tevkifata</a:t>
            </a:r>
            <a:r>
              <a:rPr lang="tr-TR" sz="2400" b="1" dirty="0" smtClean="0"/>
              <a:t> tabi mal ve hizmet alımı nedeniyle </a:t>
            </a:r>
            <a:r>
              <a:rPr lang="tr-TR" sz="2400" b="1" dirty="0"/>
              <a:t>faturası olan </a:t>
            </a:r>
            <a:r>
              <a:rPr lang="tr-TR" sz="2400" b="1" dirty="0">
                <a:solidFill>
                  <a:srgbClr val="FFFF00"/>
                </a:solidFill>
              </a:rPr>
              <a:t>“Ödeme Emri Belgesi” </a:t>
            </a:r>
            <a:r>
              <a:rPr lang="tr-TR" sz="2400" b="1" dirty="0"/>
              <a:t>ön mali kontrolü tamamlanmış olarak </a:t>
            </a:r>
            <a:r>
              <a:rPr lang="tr-TR" sz="2400" b="1" dirty="0">
                <a:solidFill>
                  <a:srgbClr val="FFFF00"/>
                </a:solidFill>
              </a:rPr>
              <a:t>ilgili ayın son 5 iş gününden önce </a:t>
            </a:r>
            <a:r>
              <a:rPr lang="tr-TR" sz="2400" b="1" dirty="0"/>
              <a:t>muhasebe birimine verilmelidir. </a:t>
            </a:r>
            <a:endParaRPr lang="tr-TR" sz="2400" b="1" dirty="0" smtClean="0"/>
          </a:p>
          <a:p>
            <a:pPr algn="just"/>
            <a:endParaRPr lang="tr-TR" sz="2400" b="1" dirty="0"/>
          </a:p>
          <a:p>
            <a:pPr algn="just"/>
            <a:endParaRPr lang="tr-TR" sz="2400" b="1" dirty="0" smtClean="0"/>
          </a:p>
          <a:p>
            <a:pPr algn="just"/>
            <a:r>
              <a:rPr lang="tr-TR" sz="2400" b="1" dirty="0" smtClean="0">
                <a:solidFill>
                  <a:srgbClr val="FFFF00"/>
                </a:solidFill>
              </a:rPr>
              <a:t>(1 temmuz 2021 itibariyle </a:t>
            </a:r>
            <a:r>
              <a:rPr lang="tr-TR" sz="2400" b="1" dirty="0" err="1" smtClean="0">
                <a:solidFill>
                  <a:srgbClr val="FFFF00"/>
                </a:solidFill>
              </a:rPr>
              <a:t>tevkifat</a:t>
            </a:r>
            <a:r>
              <a:rPr lang="tr-TR" sz="2400" b="1" dirty="0" smtClean="0">
                <a:solidFill>
                  <a:srgbClr val="FFFF00"/>
                </a:solidFill>
              </a:rPr>
              <a:t> uygulama sınırı 2.000 TL olmuştur.)</a:t>
            </a:r>
            <a:endParaRPr lang="tr-TR" sz="2400" b="1" dirty="0">
              <a:solidFill>
                <a:srgbClr val="FFFF00"/>
              </a:solidFill>
            </a:endParaRPr>
          </a:p>
        </p:txBody>
      </p:sp>
    </p:spTree>
    <p:extLst>
      <p:ext uri="{BB962C8B-B14F-4D97-AF65-F5344CB8AC3E}">
        <p14:creationId xmlns:p14="http://schemas.microsoft.com/office/powerpoint/2010/main" val="1110710007"/>
      </p:ext>
    </p:extLst>
  </p:cSld>
  <p:clrMapOvr>
    <a:masterClrMapping/>
  </p:clrMapOvr>
  <p:transition>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46280" y="452718"/>
            <a:ext cx="9908508" cy="653271"/>
          </a:xfrm>
          <a:solidFill>
            <a:srgbClr val="7030A0"/>
          </a:solidFill>
        </p:spPr>
        <p:txBody>
          <a:bodyPr/>
          <a:lstStyle/>
          <a:p>
            <a:r>
              <a:rPr lang="tr-TR" sz="2800" b="1" dirty="0" smtClean="0"/>
              <a:t>Harcama Birimlerinin dikkat etmesi gereken hususlar</a:t>
            </a:r>
            <a:endParaRPr lang="tr-TR" sz="2800" b="1" dirty="0"/>
          </a:p>
        </p:txBody>
      </p:sp>
      <p:sp>
        <p:nvSpPr>
          <p:cNvPr id="3" name="Dikdörtgen 2"/>
          <p:cNvSpPr/>
          <p:nvPr/>
        </p:nvSpPr>
        <p:spPr>
          <a:xfrm>
            <a:off x="409304" y="1629196"/>
            <a:ext cx="10145484" cy="4893647"/>
          </a:xfrm>
          <a:prstGeom prst="rect">
            <a:avLst/>
          </a:prstGeom>
        </p:spPr>
        <p:txBody>
          <a:bodyPr wrap="square">
            <a:spAutoFit/>
          </a:bodyPr>
          <a:lstStyle/>
          <a:p>
            <a:pPr marL="342900" lvl="0" indent="-342900" algn="just">
              <a:buFont typeface="Wingdings" panose="05000000000000000000" pitchFamily="2" charset="2"/>
              <a:buChar char="ü"/>
            </a:pPr>
            <a:r>
              <a:rPr lang="tr-TR" sz="2400" b="1" dirty="0" smtClean="0">
                <a:solidFill>
                  <a:srgbClr val="FFFF00"/>
                </a:solidFill>
              </a:rPr>
              <a:t>Dış kaynaklı </a:t>
            </a:r>
            <a:r>
              <a:rPr lang="tr-TR" sz="2400" b="1" dirty="0">
                <a:solidFill>
                  <a:srgbClr val="FFFF00"/>
                </a:solidFill>
              </a:rPr>
              <a:t>Projelerde kullanılmak amacıyla bankalarda hesap açılması talebi </a:t>
            </a:r>
            <a:r>
              <a:rPr lang="tr-TR" sz="2400" b="1" dirty="0" smtClean="0">
                <a:solidFill>
                  <a:srgbClr val="FFFF00"/>
                </a:solidFill>
              </a:rPr>
              <a:t>ilgili birim </a:t>
            </a:r>
            <a:r>
              <a:rPr lang="tr-TR" sz="2400" b="1" dirty="0">
                <a:solidFill>
                  <a:srgbClr val="FFFF00"/>
                </a:solidFill>
              </a:rPr>
              <a:t>tarafından muhasebe birimine </a:t>
            </a:r>
            <a:r>
              <a:rPr lang="tr-TR" sz="2400" b="1" dirty="0" smtClean="0">
                <a:solidFill>
                  <a:srgbClr val="FFFF00"/>
                </a:solidFill>
              </a:rPr>
              <a:t>bildirilerek</a:t>
            </a:r>
            <a:r>
              <a:rPr lang="tr-TR" sz="2400" b="1" dirty="0" smtClean="0"/>
              <a:t>, bankalardan </a:t>
            </a:r>
            <a:r>
              <a:rPr lang="tr-TR" sz="2400" b="1" dirty="0"/>
              <a:t>hesap açılması veya kapatılması artık kurumumuz inisiyatifinde </a:t>
            </a:r>
            <a:r>
              <a:rPr lang="tr-TR" sz="2400" b="1" dirty="0" smtClean="0"/>
              <a:t>bulunmaması nedeniyle </a:t>
            </a:r>
            <a:r>
              <a:rPr lang="tr-TR" sz="2400" b="1" dirty="0"/>
              <a:t>Banka tarafından açılması veya kapatılması istenen tüm hesaplar için </a:t>
            </a:r>
            <a:r>
              <a:rPr lang="tr-TR" sz="2400" b="1" dirty="0">
                <a:solidFill>
                  <a:srgbClr val="FFFF00"/>
                </a:solidFill>
              </a:rPr>
              <a:t>öncelikle Hazine ve Maliye Bakanlığından izin alınacak</a:t>
            </a:r>
            <a:r>
              <a:rPr lang="tr-TR" sz="2400" b="1" dirty="0"/>
              <a:t>, Bakanlığın uygun görüşü üzerine ilgili hesap işlemleri gerçekleştirilecektir. </a:t>
            </a:r>
            <a:endParaRPr lang="tr-TR" sz="2400" b="1" dirty="0" smtClean="0"/>
          </a:p>
          <a:p>
            <a:pPr marL="342900" lvl="0" indent="-342900" algn="just">
              <a:buFont typeface="Wingdings" panose="05000000000000000000" pitchFamily="2" charset="2"/>
              <a:buChar char="ü"/>
            </a:pPr>
            <a:endParaRPr lang="tr-TR" sz="2400" b="1" dirty="0"/>
          </a:p>
          <a:p>
            <a:pPr marL="342900" lvl="0" indent="-342900" algn="just">
              <a:buFont typeface="Wingdings" panose="05000000000000000000" pitchFamily="2" charset="2"/>
              <a:buChar char="ü"/>
            </a:pPr>
            <a:r>
              <a:rPr lang="tr-TR" sz="2400" b="1" dirty="0" smtClean="0"/>
              <a:t>Bu </a:t>
            </a:r>
            <a:r>
              <a:rPr lang="tr-TR" sz="2400" b="1" dirty="0"/>
              <a:t>nedenle hesap kapatılması veya açılması ile ilgili talepler aynı gün karşılanamayacağı için -izin süreci ne kadar süreceği belli olmamasından dolayı- </a:t>
            </a:r>
            <a:r>
              <a:rPr lang="tr-TR" sz="2400" b="1" dirty="0">
                <a:solidFill>
                  <a:srgbClr val="FFFF00"/>
                </a:solidFill>
              </a:rPr>
              <a:t>taleplerin birkaç gün öncesinden bildirilmesi </a:t>
            </a:r>
            <a:r>
              <a:rPr lang="tr-TR" sz="2400" b="1" dirty="0"/>
              <a:t>gerekmektedir</a:t>
            </a:r>
            <a:endParaRPr kumimoji="0" lang="tr-TR" sz="2400" b="1" i="0" u="none" strike="noStrike" kern="1200" cap="none" spc="0" normalizeH="0" baseline="0" noProof="0" dirty="0">
              <a:ln>
                <a:noFill/>
              </a:ln>
              <a:solidFill>
                <a:prstClr val="white"/>
              </a:solidFill>
              <a:effectLst/>
              <a:uLnTx/>
              <a:uFillTx/>
              <a:latin typeface="Century Gothic" panose="020B0502020202020204"/>
            </a:endParaRPr>
          </a:p>
        </p:txBody>
      </p:sp>
    </p:spTree>
    <p:extLst>
      <p:ext uri="{BB962C8B-B14F-4D97-AF65-F5344CB8AC3E}">
        <p14:creationId xmlns:p14="http://schemas.microsoft.com/office/powerpoint/2010/main" val="966172006"/>
      </p:ext>
    </p:extLst>
  </p:cSld>
  <p:clrMapOvr>
    <a:masterClrMapping/>
  </p:clrMapOvr>
  <p:transition>
    <p:push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46280" y="452718"/>
            <a:ext cx="9908508" cy="653271"/>
          </a:xfrm>
          <a:solidFill>
            <a:srgbClr val="7030A0"/>
          </a:solidFill>
        </p:spPr>
        <p:txBody>
          <a:bodyPr/>
          <a:lstStyle/>
          <a:p>
            <a:r>
              <a:rPr lang="tr-TR" sz="2800" b="1" dirty="0" smtClean="0"/>
              <a:t>Harcama Birimlerinin dikkat etmesi gereken hususlar</a:t>
            </a:r>
            <a:endParaRPr lang="tr-TR" sz="2800" b="1" dirty="0"/>
          </a:p>
        </p:txBody>
      </p:sp>
      <p:sp>
        <p:nvSpPr>
          <p:cNvPr id="3" name="Dikdörtgen 2"/>
          <p:cNvSpPr/>
          <p:nvPr/>
        </p:nvSpPr>
        <p:spPr>
          <a:xfrm>
            <a:off x="409304" y="1722714"/>
            <a:ext cx="10145484" cy="5016758"/>
          </a:xfrm>
          <a:prstGeom prst="rect">
            <a:avLst/>
          </a:prstGeom>
        </p:spPr>
        <p:txBody>
          <a:bodyPr wrap="square">
            <a:spAutoFit/>
          </a:bodyPr>
          <a:lstStyle/>
          <a:p>
            <a:pPr lvl="0" algn="just"/>
            <a:r>
              <a:rPr lang="tr-TR" sz="4000" b="1" dirty="0" smtClean="0">
                <a:solidFill>
                  <a:srgbClr val="FFFF00"/>
                </a:solidFill>
              </a:rPr>
              <a:t>MAAŞLAR </a:t>
            </a:r>
            <a:endParaRPr lang="tr-TR" sz="2000" b="1" dirty="0" smtClean="0">
              <a:solidFill>
                <a:srgbClr val="00B0F0"/>
              </a:solidFill>
            </a:endParaRPr>
          </a:p>
          <a:p>
            <a:pPr algn="just"/>
            <a:r>
              <a:rPr lang="tr-TR" sz="2000" b="1" dirty="0"/>
              <a:t>Maaş hesapları süpürme dışında tutulacaktır. Bilindiği üzere 2 iş günü bakiye tutulacak, maaş dönemi sonunda bakiye kalmayacak şekilde yürütülecektir. Aksi türlü merkezi olarak yapılan nemalandırma faiz oranının idarelerin tek tek yaptığı nemalandırmadan oldukça yüksek olması nedeniyle nema kaybına yol açacağından Sayıştay tarafından kamu zararı olarak değerlendirilmesi söz konusudur</a:t>
            </a:r>
            <a:r>
              <a:rPr lang="tr-TR" sz="2000" b="1" dirty="0" smtClean="0"/>
              <a:t>.</a:t>
            </a:r>
          </a:p>
          <a:p>
            <a:pPr algn="just"/>
            <a:endParaRPr lang="tr-TR" sz="2000" b="1" dirty="0"/>
          </a:p>
          <a:p>
            <a:pPr algn="just"/>
            <a:r>
              <a:rPr lang="tr-TR" sz="2000" b="1" dirty="0"/>
              <a:t>K</a:t>
            </a:r>
            <a:r>
              <a:rPr lang="tr-TR" sz="2000" b="1" dirty="0" smtClean="0"/>
              <a:t>BS </a:t>
            </a:r>
            <a:r>
              <a:rPr lang="tr-TR" sz="2000" b="1" dirty="0"/>
              <a:t>sisteminde yapılan maaş ve </a:t>
            </a:r>
            <a:r>
              <a:rPr lang="tr-TR" sz="2000" b="1" dirty="0" err="1"/>
              <a:t>ekders</a:t>
            </a:r>
            <a:r>
              <a:rPr lang="tr-TR" sz="2000" b="1" dirty="0"/>
              <a:t> ödemelerinin </a:t>
            </a:r>
            <a:r>
              <a:rPr lang="tr-TR" sz="2000" b="1" dirty="0" smtClean="0"/>
              <a:t>bankaya </a:t>
            </a:r>
            <a:r>
              <a:rPr lang="tr-TR" sz="2000" b="1" dirty="0"/>
              <a:t>iletim sürecinde herhangi bir gecikme yaşanmaması için </a:t>
            </a:r>
            <a:r>
              <a:rPr lang="tr-TR" sz="2000" b="1" dirty="0" err="1"/>
              <a:t>ekders</a:t>
            </a:r>
            <a:r>
              <a:rPr lang="tr-TR" sz="2000" b="1" dirty="0"/>
              <a:t> ödemelerinin her ayın </a:t>
            </a:r>
            <a:r>
              <a:rPr lang="tr-TR" sz="2000" b="1" dirty="0" smtClean="0"/>
              <a:t>2'sine kadar (muhasebe biriminde </a:t>
            </a:r>
            <a:r>
              <a:rPr lang="tr-TR" sz="2000" b="1" dirty="0" err="1" smtClean="0"/>
              <a:t>yevmiyeleştirme</a:t>
            </a:r>
            <a:r>
              <a:rPr lang="tr-TR" sz="2000" b="1" dirty="0" smtClean="0"/>
              <a:t> ve nakit planlaması dikkate alınarak), </a:t>
            </a:r>
            <a:r>
              <a:rPr lang="tr-TR" sz="2000" b="1" dirty="0"/>
              <a:t>maaş </a:t>
            </a:r>
            <a:r>
              <a:rPr lang="tr-TR" sz="2000" b="1" dirty="0" smtClean="0"/>
              <a:t>ödemelerinin </a:t>
            </a:r>
            <a:r>
              <a:rPr lang="tr-TR" sz="2000" b="1" dirty="0"/>
              <a:t>ise banka maaş protokolü dikkate </a:t>
            </a:r>
            <a:r>
              <a:rPr lang="tr-TR" sz="2000" b="1" dirty="0" smtClean="0"/>
              <a:t>alınarak </a:t>
            </a:r>
            <a:r>
              <a:rPr lang="tr-TR" sz="2000" b="1" dirty="0"/>
              <a:t>her ayın </a:t>
            </a:r>
            <a:r>
              <a:rPr lang="tr-TR" sz="2000" b="1" dirty="0" smtClean="0"/>
              <a:t>9’u mesai bitimine kadar (4 günlük muhasebe inceleme süresi dikkate alınarak) Strateji </a:t>
            </a:r>
            <a:r>
              <a:rPr lang="tr-TR" sz="2000" b="1" dirty="0"/>
              <a:t>Geliştirme Daire Başkanlığı Muhasebe Kesin Hesap ve Raporlama Şube Müdürlüğü'ne teslim </a:t>
            </a:r>
            <a:r>
              <a:rPr lang="tr-TR" sz="2000" b="1" dirty="0" smtClean="0"/>
              <a:t>edilmesi gerekmektedir.</a:t>
            </a:r>
            <a:endParaRPr lang="tr-TR" sz="2000" b="1" dirty="0"/>
          </a:p>
        </p:txBody>
      </p:sp>
    </p:spTree>
    <p:extLst>
      <p:ext uri="{BB962C8B-B14F-4D97-AF65-F5344CB8AC3E}">
        <p14:creationId xmlns:p14="http://schemas.microsoft.com/office/powerpoint/2010/main" val="842397724"/>
      </p:ext>
    </p:extLst>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852779" y="199865"/>
            <a:ext cx="9778805" cy="831929"/>
          </a:xfrm>
        </p:spPr>
        <p:txBody>
          <a:bodyPr>
            <a:normAutofit/>
          </a:bodyPr>
          <a:lstStyle/>
          <a:p>
            <a:r>
              <a:rPr lang="tr-TR" sz="3200" b="1" dirty="0" smtClean="0">
                <a:solidFill>
                  <a:schemeClr val="bg1"/>
                </a:solidFill>
                <a:latin typeface="Century Gothic" panose="020B0502020202020204" pitchFamily="34" charset="0"/>
                <a:cs typeface="Times New Roman" panose="02020603050405020304" pitchFamily="18" charset="0"/>
              </a:rPr>
              <a:t>5018 sayılı Kamu Mali Yönetimi ve Kontrol Kanunu</a:t>
            </a:r>
            <a:endParaRPr lang="tr-TR" sz="3200" b="1" dirty="0">
              <a:solidFill>
                <a:schemeClr val="bg1"/>
              </a:solidFill>
              <a:latin typeface="Century Gothic" panose="020B0502020202020204" pitchFamily="34" charset="0"/>
              <a:cs typeface="Times New Roman" panose="02020603050405020304" pitchFamily="18" charset="0"/>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852779" cy="1724891"/>
          </a:xfrm>
        </p:spPr>
      </p:pic>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Dikdörtgen 5"/>
          <p:cNvSpPr/>
          <p:nvPr/>
        </p:nvSpPr>
        <p:spPr>
          <a:xfrm>
            <a:off x="99526" y="3862322"/>
            <a:ext cx="11995492" cy="2400657"/>
          </a:xfrm>
          <a:prstGeom prst="rect">
            <a:avLst/>
          </a:prstGeom>
          <a:solidFill>
            <a:srgbClr val="0070C0"/>
          </a:solid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000" b="1"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Kamu </a:t>
            </a:r>
            <a:r>
              <a:rPr kumimoji="0" lang="tr-TR" sz="2000" b="1" u="none"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rPr>
              <a:t>kaynaklarının etkili, ekonomik ve verimli bir şekilde elde edilmesi ve kullanılmasını</a:t>
            </a:r>
            <a:r>
              <a:rPr kumimoji="0" lang="tr-TR" sz="2000" b="1"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a:t>
            </a:r>
            <a:endParaRPr kumimoji="0" lang="tr-TR" sz="2000" b="1" u="none"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000" b="1" u="none"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rPr>
              <a:t>Hesap verebilirliği ve malî saydamlığı sağlamak üzere, </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000" b="1" u="none"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rPr>
              <a:t>Kamu malî yönetiminin yapısını ve işleyişini, </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000" b="1" u="none"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rPr>
              <a:t>Kamu bütçelerinin hazırlanmasını, uygulanmasını, </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000" b="1" u="none"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rPr>
              <a:t>Tüm malî işlemlerin muhasebeleştirilmesini, raporlanmasını ve malî kontrolü </a:t>
            </a:r>
            <a:r>
              <a:rPr kumimoji="0" lang="tr-TR" sz="2000" b="1"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düzenlemektir.</a:t>
            </a:r>
            <a:endParaRPr kumimoji="0" lang="tr-TR" sz="2000" b="1" u="none"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endParaRPr>
          </a:p>
        </p:txBody>
      </p:sp>
      <p:sp>
        <p:nvSpPr>
          <p:cNvPr id="3" name="Aşağı Ok Belirtme Çizgisi 2"/>
          <p:cNvSpPr/>
          <p:nvPr/>
        </p:nvSpPr>
        <p:spPr>
          <a:xfrm>
            <a:off x="3307313" y="1300847"/>
            <a:ext cx="5579918" cy="102770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latin typeface="Century Gothic" panose="020B0502020202020204" pitchFamily="34" charset="0"/>
              </a:rPr>
              <a:t>AMACI</a:t>
            </a:r>
            <a:endParaRPr lang="tr-TR" sz="3600" b="1" dirty="0">
              <a:latin typeface="Century Gothic" panose="020B0502020202020204" pitchFamily="34" charset="0"/>
            </a:endParaRPr>
          </a:p>
        </p:txBody>
      </p:sp>
      <p:sp>
        <p:nvSpPr>
          <p:cNvPr id="5" name="Dikdörtgen 4"/>
          <p:cNvSpPr/>
          <p:nvPr/>
        </p:nvSpPr>
        <p:spPr>
          <a:xfrm>
            <a:off x="99526" y="2389908"/>
            <a:ext cx="11486111" cy="1128899"/>
          </a:xfrm>
          <a:prstGeom prst="rect">
            <a:avLst/>
          </a:prstGeom>
          <a:solidFill>
            <a:schemeClr val="accent2"/>
          </a:solidFill>
        </p:spPr>
        <p:txBody>
          <a:bodyPr wrap="square">
            <a:spAutoFit/>
          </a:bodyPr>
          <a:lstStyle/>
          <a:p>
            <a:pPr lvl="0" algn="ctr">
              <a:lnSpc>
                <a:spcPct val="150000"/>
              </a:lnSpc>
              <a:defRPr/>
            </a:pPr>
            <a:r>
              <a:rPr lang="tr-TR" sz="2400" b="1" dirty="0">
                <a:solidFill>
                  <a:schemeClr val="bg1"/>
                </a:solidFill>
                <a:latin typeface="Century Gothic" panose="020B0502020202020204" pitchFamily="34" charset="0"/>
                <a:cs typeface="Times New Roman" panose="02020603050405020304" pitchFamily="18" charset="0"/>
              </a:rPr>
              <a:t>Kalkınma planları ve programlarda yer </a:t>
            </a:r>
            <a:r>
              <a:rPr lang="tr-TR" sz="2400" b="1" dirty="0" smtClean="0">
                <a:solidFill>
                  <a:schemeClr val="bg1"/>
                </a:solidFill>
                <a:latin typeface="Century Gothic" panose="020B0502020202020204" pitchFamily="34" charset="0"/>
                <a:cs typeface="Times New Roman" panose="02020603050405020304" pitchFamily="18" charset="0"/>
              </a:rPr>
              <a:t>alan</a:t>
            </a:r>
          </a:p>
          <a:p>
            <a:pPr lvl="0" algn="ctr">
              <a:lnSpc>
                <a:spcPct val="150000"/>
              </a:lnSpc>
              <a:defRPr/>
            </a:pPr>
            <a:r>
              <a:rPr lang="tr-TR" sz="2400" b="1" dirty="0" smtClean="0">
                <a:solidFill>
                  <a:schemeClr val="bg1"/>
                </a:solidFill>
                <a:latin typeface="Century Gothic" panose="020B0502020202020204" pitchFamily="34" charset="0"/>
                <a:cs typeface="Times New Roman" panose="02020603050405020304" pitchFamily="18" charset="0"/>
              </a:rPr>
              <a:t> </a:t>
            </a:r>
            <a:r>
              <a:rPr lang="tr-TR" sz="2400" b="1" dirty="0">
                <a:solidFill>
                  <a:schemeClr val="bg1"/>
                </a:solidFill>
                <a:latin typeface="Century Gothic" panose="020B0502020202020204" pitchFamily="34" charset="0"/>
                <a:cs typeface="Times New Roman" panose="02020603050405020304" pitchFamily="18" charset="0"/>
              </a:rPr>
              <a:t>politika ve hedefler doğrultusunda</a:t>
            </a:r>
            <a:r>
              <a:rPr lang="tr-TR" sz="2000" b="1" dirty="0">
                <a:solidFill>
                  <a:schemeClr val="bg1"/>
                </a:solidFill>
                <a:latin typeface="Century Gothic" panose="020B0502020202020204" pitchFamily="34" charset="0"/>
                <a:cs typeface="Times New Roman" panose="02020603050405020304" pitchFamily="18" charset="0"/>
              </a:rPr>
              <a:t>;</a:t>
            </a:r>
          </a:p>
        </p:txBody>
      </p:sp>
    </p:spTree>
    <p:extLst>
      <p:ext uri="{BB962C8B-B14F-4D97-AF65-F5344CB8AC3E}">
        <p14:creationId xmlns:p14="http://schemas.microsoft.com/office/powerpoint/2010/main" val="496432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35890" y="1076173"/>
            <a:ext cx="9407173" cy="596764"/>
          </a:xfrm>
          <a:solidFill>
            <a:srgbClr val="00B0F0"/>
          </a:solidFill>
        </p:spPr>
        <p:txBody>
          <a:bodyPr/>
          <a:lstStyle/>
          <a:p>
            <a:pPr algn="ctr"/>
            <a:r>
              <a:rPr lang="tr-TR" sz="3200" b="1" dirty="0" smtClean="0"/>
              <a:t>Kapsamda olmayan birim ve gelirler</a:t>
            </a:r>
            <a:endParaRPr lang="tr-TR" sz="3200" b="1" dirty="0"/>
          </a:p>
        </p:txBody>
      </p:sp>
      <p:sp>
        <p:nvSpPr>
          <p:cNvPr id="3" name="Dikdörtgen 2"/>
          <p:cNvSpPr/>
          <p:nvPr/>
        </p:nvSpPr>
        <p:spPr>
          <a:xfrm>
            <a:off x="418011" y="2420983"/>
            <a:ext cx="10537372" cy="2640723"/>
          </a:xfrm>
          <a:prstGeom prst="rect">
            <a:avLst/>
          </a:prstGeom>
        </p:spPr>
        <p:txBody>
          <a:bodyPr wrap="square">
            <a:spAutoFit/>
          </a:bodyPr>
          <a:lstStyle/>
          <a:p>
            <a:pPr marL="342900" lvl="0" indent="-342900" algn="just">
              <a:lnSpc>
                <a:spcPct val="115000"/>
              </a:lnSpc>
              <a:spcAft>
                <a:spcPts val="0"/>
              </a:spcAft>
              <a:buFont typeface="Wingdings" panose="05000000000000000000" pitchFamily="2" charset="2"/>
              <a:buChar char=""/>
            </a:pPr>
            <a:r>
              <a:rPr lang="tr-TR" sz="2400" b="1" dirty="0">
                <a:latin typeface="+mj-lt"/>
                <a:ea typeface="Calibri" panose="020F0502020204030204" pitchFamily="34" charset="0"/>
                <a:cs typeface="Times New Roman" panose="02020603050405020304" pitchFamily="18" charset="0"/>
              </a:rPr>
              <a:t>Sosyal tesis işletme gelirleri vb. kapsam dışında tutulmuştur</a:t>
            </a:r>
            <a:r>
              <a:rPr lang="tr-TR" sz="2400" b="1" dirty="0" smtClean="0">
                <a:latin typeface="+mj-lt"/>
                <a:ea typeface="Calibri" panose="020F0502020204030204" pitchFamily="34" charset="0"/>
                <a:cs typeface="Times New Roman" panose="02020603050405020304" pitchFamily="18" charset="0"/>
              </a:rPr>
              <a:t>.</a:t>
            </a:r>
          </a:p>
          <a:p>
            <a:pPr lvl="0" algn="just">
              <a:lnSpc>
                <a:spcPct val="115000"/>
              </a:lnSpc>
              <a:spcAft>
                <a:spcPts val="0"/>
              </a:spcAft>
            </a:pPr>
            <a:endParaRPr lang="tr-TR" sz="2400" b="1" dirty="0">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tr-TR" sz="2400" b="1" dirty="0">
                <a:latin typeface="+mj-lt"/>
                <a:ea typeface="Calibri" panose="020F0502020204030204" pitchFamily="34" charset="0"/>
                <a:cs typeface="Times New Roman" panose="02020603050405020304" pitchFamily="18" charset="0"/>
              </a:rPr>
              <a:t>Döner sermaye işletmeleri kapsam dışında tutulmuştur. Bartın Üniversitesinin THKH uygulamasına alınması Bartın Üniversitesi Döner Sermaye İşletme Müdürlüğünün de THKH uygulamasına alındığı anlamına gelmez. Ayrı tüzel kişilikler söz konusudur.</a:t>
            </a:r>
          </a:p>
        </p:txBody>
      </p:sp>
    </p:spTree>
    <p:extLst>
      <p:ext uri="{BB962C8B-B14F-4D97-AF65-F5344CB8AC3E}">
        <p14:creationId xmlns:p14="http://schemas.microsoft.com/office/powerpoint/2010/main" val="2975052239"/>
      </p:ext>
    </p:extLst>
  </p:cSld>
  <p:clrMapOvr>
    <a:masterClrMapping/>
  </p:clrMapOvr>
  <p:transition>
    <p:push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Dikdörtgen 3"/>
          <p:cNvSpPr/>
          <p:nvPr/>
        </p:nvSpPr>
        <p:spPr>
          <a:xfrm>
            <a:off x="2151340" y="2801081"/>
            <a:ext cx="8699819" cy="1200329"/>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tr-TR" sz="7200" b="1" dirty="0" smtClean="0">
                <a:ln w="6600">
                  <a:solidFill>
                    <a:schemeClr val="accent2"/>
                  </a:solidFill>
                  <a:prstDash val="solid"/>
                </a:ln>
                <a:solidFill>
                  <a:srgbClr val="FFFFFF"/>
                </a:solidFill>
                <a:effectLst>
                  <a:outerShdw dist="38100" dir="2700000" algn="tl" rotWithShape="0">
                    <a:schemeClr val="accent2"/>
                  </a:outerShdw>
                </a:effectLst>
              </a:rPr>
              <a:t>TEŞEKKÜR EDERİM…</a:t>
            </a:r>
            <a:endParaRPr lang="tr-TR" sz="7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087627353"/>
      </p:ext>
    </p:extLst>
  </p:cSld>
  <p:clrMapOvr>
    <a:masterClrMapping/>
  </p:clrMapOvr>
  <p:transition>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598609" y="289483"/>
            <a:ext cx="9778805" cy="724024"/>
          </a:xfrm>
        </p:spPr>
        <p:txBody>
          <a:bodyPr>
            <a:normAutofit/>
          </a:bodyPr>
          <a:lstStyle/>
          <a:p>
            <a:r>
              <a:rPr lang="tr-TR" sz="3600" b="1" dirty="0" smtClean="0">
                <a:solidFill>
                  <a:schemeClr val="bg1"/>
                </a:solidFill>
                <a:latin typeface="Century Gothic" panose="020B0502020202020204" pitchFamily="34" charset="0"/>
                <a:cs typeface="Times New Roman" panose="02020603050405020304" pitchFamily="18" charset="0"/>
              </a:rPr>
              <a:t>5018 sayılı KMYKK / 2. Madde / Kapsam</a:t>
            </a:r>
            <a:endParaRPr lang="tr-TR" sz="3600" b="1" dirty="0">
              <a:solidFill>
                <a:schemeClr val="bg1"/>
              </a:solidFill>
              <a:latin typeface="Century Gothic" panose="020B0502020202020204" pitchFamily="34" charset="0"/>
              <a:cs typeface="Times New Roman" panose="02020603050405020304" pitchFamily="18" charset="0"/>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1" y="137090"/>
            <a:ext cx="1258249" cy="1252095"/>
          </a:xfrm>
        </p:spPr>
      </p:pic>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Diyagram 2"/>
          <p:cNvGraphicFramePr/>
          <p:nvPr>
            <p:extLst>
              <p:ext uri="{D42A27DB-BD31-4B8C-83A1-F6EECF244321}">
                <p14:modId xmlns:p14="http://schemas.microsoft.com/office/powerpoint/2010/main" val="4081150506"/>
              </p:ext>
            </p:extLst>
          </p:nvPr>
        </p:nvGraphicFramePr>
        <p:xfrm>
          <a:off x="225661" y="719666"/>
          <a:ext cx="10134075" cy="5598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26086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Yuvarlatılmış Dikdörtgen 4"/>
          <p:cNvSpPr txBox="1"/>
          <p:nvPr/>
        </p:nvSpPr>
        <p:spPr>
          <a:xfrm>
            <a:off x="133283" y="2491896"/>
            <a:ext cx="4144116" cy="1642096"/>
          </a:xfrm>
          <a:prstGeom prst="rect">
            <a:avLst/>
          </a:prstGeom>
          <a:solidFill>
            <a:schemeClr val="accent2">
              <a:lumMod val="20000"/>
              <a:lumOff val="8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000" b="1" i="0" u="sng" strike="noStrike" kern="1200" cap="none" spc="0" normalizeH="0" baseline="0" noProof="0" dirty="0" smtClean="0">
              <a:ln>
                <a:noFill/>
              </a:ln>
              <a:solidFill>
                <a:sysClr val="windowText" lastClr="000000"/>
              </a:solidFill>
              <a:effectLst/>
              <a:uLnTx/>
              <a:uFillTx/>
              <a:latin typeface="Cambria"/>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1800" b="1" i="0" u="sng"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MERKEZİ</a:t>
            </a:r>
            <a:r>
              <a:rPr kumimoji="0" lang="tr-TR" sz="2400" b="1" i="0" u="sng" strike="noStrike" kern="1200" cap="none" spc="0" normalizeH="0" baseline="0" noProof="0" dirty="0" smtClean="0">
                <a:ln>
                  <a:noFill/>
                </a:ln>
                <a:solidFill>
                  <a:sysClr val="windowText" lastClr="000000"/>
                </a:solidFill>
                <a:effectLst/>
                <a:uLnTx/>
                <a:uFillTx/>
                <a:latin typeface="Cambria"/>
                <a:ea typeface="+mn-ea"/>
                <a:cs typeface="+mn-cs"/>
              </a:rPr>
              <a:t> </a:t>
            </a:r>
            <a:r>
              <a:rPr kumimoji="0" lang="tr-TR" sz="1800" b="1" i="0" u="sng"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YÖNETİM</a:t>
            </a:r>
            <a:r>
              <a:rPr kumimoji="0" lang="tr-TR" sz="2400" b="1" i="0" u="sng" strike="noStrike" kern="1200" cap="none" spc="0" normalizeH="0" baseline="0" noProof="0" dirty="0" smtClean="0">
                <a:ln>
                  <a:noFill/>
                </a:ln>
                <a:solidFill>
                  <a:sysClr val="windowText" lastClr="000000"/>
                </a:solidFill>
                <a:effectLst/>
                <a:uLnTx/>
                <a:uFillTx/>
                <a:latin typeface="Cambria"/>
                <a:ea typeface="+mn-ea"/>
                <a:cs typeface="+mn-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1-</a:t>
            </a:r>
            <a:r>
              <a:rPr kumimoji="0" lang="tr-TR" sz="2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Genel Bütçeli İdareler (I sayılı Cetvel)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2- Özel Bütçeli İdareler (II sayılı Cetvel)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3- Düzenleyici ve Denetleyici Kurumlar (III sayılı Cetvel)</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tr-TR" sz="1800" b="0" i="0" u="none" strike="noStrike" kern="1200" cap="none" spc="0" normalizeH="0" baseline="0" noProof="0" dirty="0">
              <a:ln>
                <a:noFill/>
              </a:ln>
              <a:solidFill>
                <a:sysClr val="windowText" lastClr="000000"/>
              </a:solidFill>
              <a:effectLst/>
              <a:uLnTx/>
              <a:uFillTx/>
              <a:latin typeface="Cambria"/>
              <a:ea typeface="+mn-ea"/>
              <a:cs typeface="+mn-cs"/>
            </a:endParaRPr>
          </a:p>
        </p:txBody>
      </p:sp>
      <p:sp>
        <p:nvSpPr>
          <p:cNvPr id="5" name="Yuvarlatılmış Dikdörtgen 4"/>
          <p:cNvSpPr txBox="1"/>
          <p:nvPr/>
        </p:nvSpPr>
        <p:spPr>
          <a:xfrm>
            <a:off x="4301880" y="2503082"/>
            <a:ext cx="4007870" cy="1642096"/>
          </a:xfrm>
          <a:prstGeom prst="rect">
            <a:avLst/>
          </a:prstGeom>
          <a:solidFill>
            <a:schemeClr val="accent4">
              <a:lumMod val="20000"/>
              <a:lumOff val="80000"/>
            </a:schemeClr>
          </a:solidFill>
          <a:ln>
            <a:solidFill>
              <a:schemeClr val="accent1">
                <a:lumMod val="20000"/>
                <a:lumOff val="8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1800" b="1" i="0" u="sng"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SOSYAL GÜVENLİK KURUMLARI</a:t>
            </a:r>
            <a:r>
              <a:rPr kumimoji="0" lang="tr-TR" sz="18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16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(IV sayılı Cetvel)</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1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1- Sosyal Güvenlik Kurumu</a:t>
            </a:r>
          </a:p>
          <a:p>
            <a:pPr marL="0" marR="0" lvl="0" indent="0" algn="l" defTabSz="311150" rtl="0" eaLnBrk="1" fontAlgn="auto" latinLnBrk="0" hangingPunct="1">
              <a:lnSpc>
                <a:spcPct val="90000"/>
              </a:lnSpc>
              <a:spcBef>
                <a:spcPct val="0"/>
              </a:spcBef>
              <a:spcAft>
                <a:spcPct val="35000"/>
              </a:spcAft>
              <a:buClrTx/>
              <a:buSzTx/>
              <a:buFontTx/>
              <a:buNone/>
              <a:tabLst/>
              <a:defRPr/>
            </a:pP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2- Türkiye İş Kurumu Genel Müdürlüğü</a:t>
            </a:r>
            <a:endParaRPr kumimoji="0" lang="tr-TR" sz="1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6" name="Yuvarlatılmış Dikdörtgen 4"/>
          <p:cNvSpPr txBox="1"/>
          <p:nvPr/>
        </p:nvSpPr>
        <p:spPr>
          <a:xfrm>
            <a:off x="8340923" y="2513473"/>
            <a:ext cx="3235906" cy="1642096"/>
          </a:xfrm>
          <a:prstGeom prst="rect">
            <a:avLst/>
          </a:prstGeom>
          <a:solidFill>
            <a:schemeClr val="accent6">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1800" b="1" i="0" u="sng"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MAHALLİ İDARELER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1-</a:t>
            </a:r>
            <a:r>
              <a:rPr kumimoji="0" lang="tr-TR" sz="2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Özel İdareler</a:t>
            </a:r>
            <a:endParaRPr kumimoji="0" lang="tr-TR" sz="1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2- </a:t>
            </a: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Belediyeler</a:t>
            </a:r>
            <a:endParaRPr kumimoji="0" lang="tr-TR" sz="1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3- </a:t>
            </a: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Bağlı İdareler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4- Mahalle İdare Birlikleri</a:t>
            </a:r>
            <a:endParaRPr kumimoji="0" lang="tr-TR" sz="1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7" name="Sağ Ayraç 6"/>
          <p:cNvSpPr/>
          <p:nvPr/>
        </p:nvSpPr>
        <p:spPr>
          <a:xfrm rot="16200000">
            <a:off x="5552711" y="-1876792"/>
            <a:ext cx="888159" cy="7582897"/>
          </a:xfrm>
          <a:prstGeom prst="rightBrace">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Metin kutusu 7"/>
          <p:cNvSpPr txBox="1"/>
          <p:nvPr/>
        </p:nvSpPr>
        <p:spPr>
          <a:xfrm>
            <a:off x="828335" y="794073"/>
            <a:ext cx="106432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GENEL YÖNETİM KAPSAMINDAKİ KAMU İDARELERİ</a:t>
            </a:r>
            <a:endParaRPr kumimoji="0" lang="tr-TR" sz="3200" b="1" i="0" u="none"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875311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665743" y="92862"/>
            <a:ext cx="9778805" cy="724024"/>
          </a:xfrm>
        </p:spPr>
        <p:txBody>
          <a:bodyPr>
            <a:normAutofit/>
          </a:bodyPr>
          <a:lstStyle/>
          <a:p>
            <a:r>
              <a:rPr lang="tr-TR" sz="3600" b="1" dirty="0" smtClean="0">
                <a:solidFill>
                  <a:schemeClr val="bg1"/>
                </a:solidFill>
                <a:latin typeface="Century Gothic" panose="020B0502020202020204" pitchFamily="34" charset="0"/>
                <a:cs typeface="Times New Roman" panose="02020603050405020304" pitchFamily="18" charset="0"/>
              </a:rPr>
              <a:t>5018 sayılı KMYKK / </a:t>
            </a:r>
            <a:r>
              <a:rPr lang="tr-TR" sz="3600" b="1" dirty="0">
                <a:solidFill>
                  <a:schemeClr val="bg1"/>
                </a:solidFill>
                <a:latin typeface="Century Gothic" panose="020B0502020202020204" pitchFamily="34" charset="0"/>
                <a:cs typeface="Times New Roman" panose="02020603050405020304" pitchFamily="18" charset="0"/>
              </a:rPr>
              <a:t>3. Madde / Tanımlar</a:t>
            </a: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kış Çizelgesi: Öteki İşlem 2"/>
          <p:cNvSpPr/>
          <p:nvPr/>
        </p:nvSpPr>
        <p:spPr>
          <a:xfrm>
            <a:off x="237606" y="1014076"/>
            <a:ext cx="5860472" cy="2133881"/>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tr-TR" sz="2000" b="1" i="1" u="sng" dirty="0">
                <a:solidFill>
                  <a:schemeClr val="bg1"/>
                </a:solidFill>
                <a:latin typeface="Century Gothic" panose="020B0502020202020204" pitchFamily="34" charset="0"/>
                <a:cs typeface="Times New Roman" panose="02020603050405020304" pitchFamily="18" charset="0"/>
              </a:rPr>
              <a:t>Özel gelir:</a:t>
            </a:r>
            <a:r>
              <a:rPr lang="tr-TR" sz="2000" b="1" dirty="0">
                <a:solidFill>
                  <a:schemeClr val="bg1"/>
                </a:solidFill>
                <a:latin typeface="Century Gothic" panose="020B0502020202020204" pitchFamily="34" charset="0"/>
                <a:cs typeface="Times New Roman" panose="02020603050405020304" pitchFamily="18" charset="0"/>
              </a:rPr>
              <a:t> </a:t>
            </a:r>
            <a:endParaRPr lang="tr-TR" sz="2000" b="1" dirty="0" smtClean="0">
              <a:solidFill>
                <a:schemeClr val="bg1"/>
              </a:solidFill>
              <a:latin typeface="Century Gothic" panose="020B0502020202020204" pitchFamily="34" charset="0"/>
              <a:cs typeface="Times New Roman" panose="02020603050405020304" pitchFamily="18" charset="0"/>
            </a:endParaRPr>
          </a:p>
          <a:p>
            <a:pPr lvl="0" algn="just">
              <a:defRPr/>
            </a:pPr>
            <a:r>
              <a:rPr lang="tr-TR" b="1" dirty="0" smtClean="0">
                <a:solidFill>
                  <a:schemeClr val="bg1"/>
                </a:solidFill>
                <a:latin typeface="Century Gothic" panose="020B0502020202020204" pitchFamily="34" charset="0"/>
                <a:cs typeface="Times New Roman" panose="02020603050405020304" pitchFamily="18" charset="0"/>
              </a:rPr>
              <a:t>Genel </a:t>
            </a:r>
            <a:r>
              <a:rPr lang="tr-TR" b="1" dirty="0">
                <a:solidFill>
                  <a:schemeClr val="bg1"/>
                </a:solidFill>
                <a:latin typeface="Century Gothic" panose="020B0502020202020204" pitchFamily="34" charset="0"/>
                <a:cs typeface="Times New Roman" panose="02020603050405020304" pitchFamily="18" charset="0"/>
              </a:rPr>
              <a:t>bütçe kapsamındaki idarelerin kamu görevi ve hizmeti dışında ilgili kanunlarında veya Cumhurbaşkanlığı kararnamelerinde belirtilen faaliyetlerinden ve fiyatlandırılabilir nitelikteki mal ve hizmet teslimlerinden sağlanan ve genel bütçede gösterilen gelirlerdir.</a:t>
            </a:r>
          </a:p>
        </p:txBody>
      </p:sp>
      <p:sp>
        <p:nvSpPr>
          <p:cNvPr id="7" name="Akış Çizelgesi: Öteki İşlem 6"/>
          <p:cNvSpPr/>
          <p:nvPr/>
        </p:nvSpPr>
        <p:spPr>
          <a:xfrm>
            <a:off x="6293426" y="3484135"/>
            <a:ext cx="5805055" cy="1963881"/>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tr-TR" sz="2000" b="1" u="sng" dirty="0">
                <a:solidFill>
                  <a:schemeClr val="bg1"/>
                </a:solidFill>
                <a:latin typeface="Century Gothic" panose="020B0502020202020204" pitchFamily="34" charset="0"/>
                <a:cs typeface="Times New Roman" panose="02020603050405020304" pitchFamily="18" charset="0"/>
              </a:rPr>
              <a:t>Kamu Mali Yönetimi:</a:t>
            </a:r>
            <a:r>
              <a:rPr lang="tr-TR" sz="2000" b="1" dirty="0">
                <a:solidFill>
                  <a:schemeClr val="bg1"/>
                </a:solidFill>
                <a:latin typeface="Century Gothic" panose="020B0502020202020204" pitchFamily="34" charset="0"/>
                <a:cs typeface="Times New Roman" panose="02020603050405020304" pitchFamily="18" charset="0"/>
              </a:rPr>
              <a:t> </a:t>
            </a:r>
            <a:endParaRPr lang="tr-TR" sz="2000" b="1" dirty="0" smtClean="0">
              <a:solidFill>
                <a:schemeClr val="bg1"/>
              </a:solidFill>
              <a:latin typeface="Century Gothic" panose="020B0502020202020204" pitchFamily="34" charset="0"/>
              <a:cs typeface="Times New Roman" panose="02020603050405020304" pitchFamily="18" charset="0"/>
            </a:endParaRPr>
          </a:p>
          <a:p>
            <a:pPr lvl="0">
              <a:defRPr/>
            </a:pPr>
            <a:r>
              <a:rPr lang="tr-TR" b="1" dirty="0" smtClean="0">
                <a:solidFill>
                  <a:schemeClr val="bg1"/>
                </a:solidFill>
                <a:latin typeface="Century Gothic" panose="020B0502020202020204" pitchFamily="34" charset="0"/>
                <a:cs typeface="Times New Roman" panose="02020603050405020304" pitchFamily="18" charset="0"/>
              </a:rPr>
              <a:t>Kamu </a:t>
            </a:r>
            <a:r>
              <a:rPr lang="tr-TR" b="1" dirty="0">
                <a:solidFill>
                  <a:schemeClr val="bg1"/>
                </a:solidFill>
                <a:latin typeface="Century Gothic" panose="020B0502020202020204" pitchFamily="34" charset="0"/>
                <a:cs typeface="Times New Roman" panose="02020603050405020304" pitchFamily="18" charset="0"/>
              </a:rPr>
              <a:t>kaynaklarının tanımlanmış standartlara uygun olarak etkili, ekonomik ve verimli kullanılmasını sağlayacak yasal ve yönetsel sistem ve süreçlerdir.</a:t>
            </a:r>
          </a:p>
        </p:txBody>
      </p:sp>
      <p:sp>
        <p:nvSpPr>
          <p:cNvPr id="9" name="Akış Çizelgesi: Öteki İşlem 8"/>
          <p:cNvSpPr/>
          <p:nvPr/>
        </p:nvSpPr>
        <p:spPr>
          <a:xfrm>
            <a:off x="237606" y="3703529"/>
            <a:ext cx="5805055" cy="1383546"/>
          </a:xfrm>
          <a:prstGeom prst="flowChartAlternate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tr-TR" b="1" i="1" u="sng" dirty="0">
                <a:solidFill>
                  <a:schemeClr val="bg1"/>
                </a:solidFill>
                <a:latin typeface="Century Gothic" panose="020B0502020202020204" pitchFamily="34" charset="0"/>
                <a:cs typeface="Times New Roman" panose="02020603050405020304" pitchFamily="18" charset="0"/>
              </a:rPr>
              <a:t>Harcama Birimi:</a:t>
            </a:r>
            <a:r>
              <a:rPr lang="tr-TR" b="1" dirty="0">
                <a:solidFill>
                  <a:schemeClr val="bg1"/>
                </a:solidFill>
                <a:latin typeface="Century Gothic" panose="020B0502020202020204" pitchFamily="34" charset="0"/>
                <a:cs typeface="Times New Roman" panose="02020603050405020304" pitchFamily="18" charset="0"/>
              </a:rPr>
              <a:t> </a:t>
            </a:r>
            <a:endParaRPr lang="tr-TR" b="1" dirty="0" smtClean="0">
              <a:solidFill>
                <a:schemeClr val="bg1"/>
              </a:solidFill>
              <a:latin typeface="Century Gothic" panose="020B0502020202020204" pitchFamily="34" charset="0"/>
              <a:cs typeface="Times New Roman" panose="02020603050405020304" pitchFamily="18" charset="0"/>
            </a:endParaRPr>
          </a:p>
          <a:p>
            <a:pPr lvl="0" algn="just">
              <a:defRPr/>
            </a:pPr>
            <a:r>
              <a:rPr lang="tr-TR" b="1" dirty="0" smtClean="0">
                <a:solidFill>
                  <a:schemeClr val="bg1"/>
                </a:solidFill>
                <a:latin typeface="Century Gothic" panose="020B0502020202020204" pitchFamily="34" charset="0"/>
                <a:cs typeface="Times New Roman" panose="02020603050405020304" pitchFamily="18" charset="0"/>
              </a:rPr>
              <a:t>Kamu </a:t>
            </a:r>
            <a:r>
              <a:rPr lang="tr-TR" b="1" dirty="0">
                <a:solidFill>
                  <a:schemeClr val="bg1"/>
                </a:solidFill>
                <a:latin typeface="Century Gothic" panose="020B0502020202020204" pitchFamily="34" charset="0"/>
                <a:cs typeface="Times New Roman" panose="02020603050405020304" pitchFamily="18" charset="0"/>
              </a:rPr>
              <a:t>idaresi bütçesinde ödenek tahsis edilen ve harcama yetkisi bulunan birimdir.</a:t>
            </a:r>
          </a:p>
        </p:txBody>
      </p:sp>
      <p:sp>
        <p:nvSpPr>
          <p:cNvPr id="10" name="Akış Çizelgesi: Öteki İşlem 9"/>
          <p:cNvSpPr/>
          <p:nvPr/>
        </p:nvSpPr>
        <p:spPr>
          <a:xfrm>
            <a:off x="6210299" y="1057511"/>
            <a:ext cx="5805055" cy="2047009"/>
          </a:xfrm>
          <a:prstGeom prst="flowChartAlternate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tr-TR" b="1" u="sng" dirty="0">
                <a:solidFill>
                  <a:schemeClr val="bg1"/>
                </a:solidFill>
                <a:latin typeface="Century Gothic" panose="020B0502020202020204" pitchFamily="34" charset="0"/>
                <a:cs typeface="Times New Roman" panose="02020603050405020304" pitchFamily="18" charset="0"/>
              </a:rPr>
              <a:t>Mali Kontrol:</a:t>
            </a:r>
            <a:r>
              <a:rPr lang="tr-TR" b="1" dirty="0">
                <a:solidFill>
                  <a:schemeClr val="bg1"/>
                </a:solidFill>
                <a:latin typeface="Century Gothic" panose="020B0502020202020204" pitchFamily="34" charset="0"/>
                <a:cs typeface="Times New Roman" panose="02020603050405020304" pitchFamily="18" charset="0"/>
              </a:rPr>
              <a:t> </a:t>
            </a:r>
            <a:endParaRPr lang="tr-TR" b="1" dirty="0" smtClean="0">
              <a:solidFill>
                <a:schemeClr val="bg1"/>
              </a:solidFill>
              <a:latin typeface="Century Gothic" panose="020B0502020202020204" pitchFamily="34" charset="0"/>
              <a:cs typeface="Times New Roman" panose="02020603050405020304" pitchFamily="18" charset="0"/>
            </a:endParaRPr>
          </a:p>
          <a:p>
            <a:pPr lvl="0" algn="just">
              <a:defRPr/>
            </a:pPr>
            <a:r>
              <a:rPr lang="tr-TR" b="1" dirty="0" smtClean="0">
                <a:solidFill>
                  <a:schemeClr val="bg1"/>
                </a:solidFill>
                <a:latin typeface="Century Gothic" panose="020B0502020202020204" pitchFamily="34" charset="0"/>
                <a:cs typeface="Times New Roman" panose="02020603050405020304" pitchFamily="18" charset="0"/>
              </a:rPr>
              <a:t>Kamu </a:t>
            </a:r>
            <a:r>
              <a:rPr lang="tr-TR" b="1" dirty="0">
                <a:solidFill>
                  <a:schemeClr val="bg1"/>
                </a:solidFill>
                <a:latin typeface="Century Gothic" panose="020B0502020202020204" pitchFamily="34" charset="0"/>
                <a:cs typeface="Times New Roman" panose="02020603050405020304" pitchFamily="18" charset="0"/>
              </a:rPr>
              <a:t>kaynaklarının belirlenmiş amaçlar doğrultusunda, ilgili mevzuatla belirlenen kurallara uygun, etkili, ekonomik ve verimli bir şekilde kullanılmasını sağlamak için oluşturulan kontrol sistemi ile kurumsal yapı, yöntem ve süreçlerdir</a:t>
            </a:r>
          </a:p>
        </p:txBody>
      </p:sp>
      <p:sp>
        <p:nvSpPr>
          <p:cNvPr id="11" name="Akış Çizelgesi: Öteki İşlem 10"/>
          <p:cNvSpPr/>
          <p:nvPr/>
        </p:nvSpPr>
        <p:spPr>
          <a:xfrm>
            <a:off x="237606" y="5642647"/>
            <a:ext cx="11604568" cy="1090662"/>
          </a:xfrm>
          <a:prstGeom prst="flowChartAlternate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tr-TR" b="1" u="sng" dirty="0">
                <a:solidFill>
                  <a:schemeClr val="bg1"/>
                </a:solidFill>
                <a:latin typeface="Century Gothic" panose="020B0502020202020204" pitchFamily="34" charset="0"/>
                <a:cs typeface="Times New Roman" panose="02020603050405020304" pitchFamily="18" charset="0"/>
              </a:rPr>
              <a:t>Stratejik Plan</a:t>
            </a:r>
            <a:r>
              <a:rPr lang="tr-TR" b="1" dirty="0">
                <a:solidFill>
                  <a:schemeClr val="bg1"/>
                </a:solidFill>
                <a:latin typeface="Century Gothic" panose="020B0502020202020204" pitchFamily="34" charset="0"/>
                <a:cs typeface="Times New Roman" panose="02020603050405020304" pitchFamily="18" charset="0"/>
              </a:rPr>
              <a:t>: </a:t>
            </a:r>
            <a:endParaRPr lang="tr-TR" b="1" dirty="0" smtClean="0">
              <a:solidFill>
                <a:schemeClr val="bg1"/>
              </a:solidFill>
              <a:latin typeface="Century Gothic" panose="020B0502020202020204" pitchFamily="34" charset="0"/>
              <a:cs typeface="Times New Roman" panose="02020603050405020304" pitchFamily="18" charset="0"/>
            </a:endParaRPr>
          </a:p>
          <a:p>
            <a:pPr lvl="0">
              <a:defRPr/>
            </a:pPr>
            <a:r>
              <a:rPr lang="tr-TR" b="1" dirty="0" smtClean="0">
                <a:solidFill>
                  <a:schemeClr val="bg1"/>
                </a:solidFill>
                <a:latin typeface="Century Gothic" panose="020B0502020202020204" pitchFamily="34" charset="0"/>
                <a:cs typeface="Times New Roman" panose="02020603050405020304" pitchFamily="18" charset="0"/>
              </a:rPr>
              <a:t>Kamu </a:t>
            </a:r>
            <a:r>
              <a:rPr lang="tr-TR" b="1" dirty="0">
                <a:solidFill>
                  <a:schemeClr val="bg1"/>
                </a:solidFill>
                <a:latin typeface="Century Gothic" panose="020B0502020202020204" pitchFamily="34" charset="0"/>
                <a:cs typeface="Times New Roman" panose="02020603050405020304" pitchFamily="18" charset="0"/>
              </a:rPr>
              <a:t>idarelerinin orta ve uzun vadeli amaçlarını, temel ilke ve politikalarını, hedef ve önceliklerini, performans ölçütlerini, bunlara ulaşmak için izlenecek yöntemler ile kaynak dağılımlarını içeren plandır.</a:t>
            </a:r>
          </a:p>
        </p:txBody>
      </p:sp>
    </p:spTree>
    <p:extLst>
      <p:ext uri="{BB962C8B-B14F-4D97-AF65-F5344CB8AC3E}">
        <p14:creationId xmlns:p14="http://schemas.microsoft.com/office/powerpoint/2010/main" val="4192654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739087" y="627856"/>
            <a:ext cx="9909376" cy="732815"/>
          </a:xfrm>
        </p:spPr>
        <p:txBody>
          <a:bodyPr>
            <a:noAutofit/>
          </a:bodyPr>
          <a:lstStyle/>
          <a:p>
            <a:r>
              <a:rPr lang="tr-TR" sz="3200" b="1" dirty="0" smtClean="0">
                <a:solidFill>
                  <a:schemeClr val="bg1"/>
                </a:solidFill>
                <a:latin typeface="Century Gothic" panose="020B0502020202020204" pitchFamily="34" charset="0"/>
                <a:cs typeface="Times New Roman" panose="02020603050405020304" pitchFamily="18" charset="0"/>
              </a:rPr>
              <a:t>5018 sayılı KMYKK / </a:t>
            </a:r>
            <a:r>
              <a:rPr lang="tr-TR" sz="3200" b="1" dirty="0">
                <a:solidFill>
                  <a:schemeClr val="bg1"/>
                </a:solidFill>
                <a:latin typeface="Century Gothic" panose="020B0502020202020204" pitchFamily="34" charset="0"/>
                <a:cs typeface="Times New Roman" panose="02020603050405020304" pitchFamily="18" charset="0"/>
              </a:rPr>
              <a:t>31. Madde / </a:t>
            </a:r>
            <a:r>
              <a:rPr lang="tr-TR" sz="3200" b="1" dirty="0">
                <a:solidFill>
                  <a:srgbClr val="FFFF00"/>
                </a:solidFill>
                <a:latin typeface="Century Gothic" panose="020B0502020202020204" pitchFamily="34" charset="0"/>
                <a:cs typeface="Times New Roman" panose="02020603050405020304" pitchFamily="18" charset="0"/>
              </a:rPr>
              <a:t>Harcama Yetkilisi</a:t>
            </a: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1" y="0"/>
            <a:ext cx="1592747" cy="1400762"/>
          </a:xfrm>
        </p:spPr>
      </p:pic>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515377" y="1000652"/>
            <a:ext cx="11278475"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tr-TR" sz="23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Dikdörtgen 2"/>
          <p:cNvSpPr/>
          <p:nvPr/>
        </p:nvSpPr>
        <p:spPr>
          <a:xfrm>
            <a:off x="364208" y="1562674"/>
            <a:ext cx="11139053" cy="4524315"/>
          </a:xfrm>
          <a:prstGeom prst="rect">
            <a:avLst/>
          </a:prstGeom>
        </p:spPr>
        <p:txBody>
          <a:bodyPr wrap="square" numCol="1">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tr-TR" sz="2400" b="1" i="0" u="none" strike="noStrike" kern="1200" cap="none" spc="0" normalizeH="0" baseline="0" noProof="0" dirty="0">
                <a:ln>
                  <a:noFill/>
                </a:ln>
                <a:solidFill>
                  <a:srgbClr val="FFFF00"/>
                </a:solidFill>
                <a:effectLst/>
                <a:uLnTx/>
                <a:uFillTx/>
                <a:latin typeface="Century Gothic" panose="020B0502020202020204" pitchFamily="34" charset="0"/>
                <a:cs typeface="Times New Roman" panose="02020603050405020304" pitchFamily="18" charset="0"/>
              </a:rPr>
              <a:t>Teşkilât yapısı ve personel durumu gibi nedenlerle harcama yetkililerinin belirlenmesinde güçlük bulunan idareler ile bütçelerinde harcama birimleri sınıflandırılmayan </a:t>
            </a:r>
            <a:r>
              <a:rPr kumimoji="0" lang="tr-TR" sz="2400" b="1" i="0" u="none" strike="noStrike" kern="1200" cap="none" spc="0" normalizeH="0" baseline="0" noProof="0" dirty="0" smtClean="0">
                <a:ln>
                  <a:noFill/>
                </a:ln>
                <a:solidFill>
                  <a:srgbClr val="FFFF00"/>
                </a:solidFill>
                <a:effectLst/>
                <a:uLnTx/>
                <a:uFillTx/>
                <a:latin typeface="Century Gothic" panose="020B0502020202020204" pitchFamily="34" charset="0"/>
                <a:cs typeface="Times New Roman" panose="02020603050405020304" pitchFamily="18" charset="0"/>
              </a:rPr>
              <a:t>idarelerde</a:t>
            </a:r>
          </a:p>
          <a:p>
            <a:pPr marL="1257300" marR="0" lvl="2"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400" b="1" i="0"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Üst </a:t>
            </a:r>
            <a:r>
              <a:rPr kumimoji="0" lang="tr-TR" sz="2400" b="1" i="0" u="none"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rPr>
              <a:t>yönetici veya üst yöneticinin belirleyeceği </a:t>
            </a:r>
            <a:r>
              <a:rPr kumimoji="0" lang="tr-TR" sz="2400" b="1" i="0"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kişiler,</a:t>
            </a:r>
          </a:p>
          <a:p>
            <a:pPr marL="1257300" marR="0" lvl="2"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400" b="1" i="0"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Mahallî </a:t>
            </a:r>
            <a:r>
              <a:rPr kumimoji="0" lang="tr-TR" sz="2400" b="1" i="0" u="none"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rPr>
              <a:t>idarelerde İçişleri ve Çevre Şehircilik Bakanlığının, </a:t>
            </a:r>
            <a:endParaRPr kumimoji="0" lang="tr-TR" sz="2400" b="1" i="0"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endParaRPr>
          </a:p>
          <a:p>
            <a:pPr marL="1257300" marR="0" lvl="2"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400" b="1" i="0"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Diğer </a:t>
            </a:r>
            <a:r>
              <a:rPr kumimoji="0" lang="tr-TR" sz="2400" b="1" i="0" u="none"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rPr>
              <a:t>idarelerde ise Hazine ve Maliye Bakanlığının uygun görüşü üzerine </a:t>
            </a:r>
            <a:r>
              <a:rPr kumimoji="0" lang="tr-TR" sz="2400" b="1" i="0"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Üst </a:t>
            </a:r>
            <a:r>
              <a:rPr kumimoji="0" lang="tr-TR" sz="2400" b="1" i="0" u="none"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rPr>
              <a:t>Yönetici tarafından </a:t>
            </a:r>
            <a:r>
              <a:rPr kumimoji="0" lang="tr-TR" sz="2400" b="1" i="0"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belirlenen kişilerce</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srgbClr val="FFFF00"/>
                </a:solidFill>
                <a:effectLst/>
                <a:uLnTx/>
                <a:uFillTx/>
                <a:latin typeface="Century Gothic" panose="020B0502020202020204" pitchFamily="34" charset="0"/>
                <a:cs typeface="Times New Roman" panose="02020603050405020304" pitchFamily="18" charset="0"/>
              </a:rPr>
              <a:t>                                                                                                         yürütülebilir.</a:t>
            </a:r>
            <a:endParaRPr kumimoji="0" lang="tr-TR" sz="2400" b="1" i="0" u="none" strike="noStrike" kern="1200" cap="none" spc="0" normalizeH="0" baseline="0" noProof="0" dirty="0">
              <a:ln>
                <a:noFill/>
              </a:ln>
              <a:solidFill>
                <a:srgbClr val="FFFF00"/>
              </a:solidFill>
              <a:effectLst/>
              <a:uLnTx/>
              <a:uFillTx/>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70604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2" y="0"/>
            <a:ext cx="1946038" cy="1340427"/>
          </a:xfrm>
        </p:spPr>
      </p:pic>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Dikdörtgen 2"/>
          <p:cNvSpPr/>
          <p:nvPr/>
        </p:nvSpPr>
        <p:spPr>
          <a:xfrm>
            <a:off x="347834" y="3147174"/>
            <a:ext cx="11139053" cy="2308324"/>
          </a:xfrm>
          <a:prstGeom prst="rect">
            <a:avLst/>
          </a:prstGeom>
        </p:spPr>
        <p:txBody>
          <a:bodyPr wrap="square" numCol="1">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tr-TR" sz="2400" b="1" i="0"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Ödenek gönderme belgesiyle ödenek verilen merkez dışı birimlerin en üst yöneticisi, </a:t>
            </a:r>
            <a:r>
              <a:rPr kumimoji="0" lang="tr-TR" sz="2400" b="1" i="1" u="none" strike="noStrike" kern="1200" cap="none" spc="0" normalizeH="0" baseline="0" noProof="0" dirty="0" smtClean="0">
                <a:ln>
                  <a:noFill/>
                </a:ln>
                <a:solidFill>
                  <a:srgbClr val="FFFF00"/>
                </a:solidFill>
                <a:effectLst/>
                <a:uLnTx/>
                <a:uFillTx/>
                <a:latin typeface="Century Gothic" panose="020B0502020202020204" pitchFamily="34" charset="0"/>
                <a:cs typeface="Times New Roman" panose="02020603050405020304" pitchFamily="18" charset="0"/>
              </a:rPr>
              <a:t>harcama yetkilisi</a:t>
            </a:r>
            <a:r>
              <a:rPr kumimoji="0" lang="tr-TR" sz="2400" b="1" i="0" u="none" strike="noStrike" kern="1200" cap="none" spc="0" normalizeH="0" baseline="0" noProof="0" dirty="0" smtClean="0">
                <a:ln>
                  <a:noFill/>
                </a:ln>
                <a:solidFill>
                  <a:srgbClr val="FFFF00"/>
                </a:solidFill>
                <a:effectLst/>
                <a:uLnTx/>
                <a:uFillTx/>
                <a:latin typeface="Century Gothic" panose="020B0502020202020204" pitchFamily="34" charset="0"/>
                <a:cs typeface="Times New Roman" panose="02020603050405020304" pitchFamily="18" charset="0"/>
              </a:rPr>
              <a:t>, </a:t>
            </a:r>
            <a:r>
              <a:rPr kumimoji="0" lang="tr-TR" sz="2400" b="1" i="0"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bu birimler de </a:t>
            </a:r>
            <a:r>
              <a:rPr kumimoji="0" lang="tr-TR" sz="2400" b="1" i="1" u="none" strike="noStrike" kern="1200" cap="none" spc="0" normalizeH="0" baseline="0" noProof="0" dirty="0" smtClean="0">
                <a:ln>
                  <a:noFill/>
                </a:ln>
                <a:solidFill>
                  <a:srgbClr val="FFFF00"/>
                </a:solidFill>
                <a:effectLst/>
                <a:uLnTx/>
                <a:uFillTx/>
                <a:latin typeface="Century Gothic" panose="020B0502020202020204" pitchFamily="34" charset="0"/>
                <a:cs typeface="Times New Roman" panose="02020603050405020304" pitchFamily="18" charset="0"/>
              </a:rPr>
              <a:t>harcama birimleri</a:t>
            </a:r>
            <a:r>
              <a:rPr kumimoji="0" lang="tr-TR" sz="2400" b="1" i="0" u="none" strike="noStrike" kern="1200" cap="none" spc="0" normalizeH="0" baseline="0" noProof="0" dirty="0" smtClean="0">
                <a:ln>
                  <a:noFill/>
                </a:ln>
                <a:solidFill>
                  <a:srgbClr val="FFFF00"/>
                </a:solidFill>
                <a:effectLst/>
                <a:uLnTx/>
                <a:uFillTx/>
                <a:latin typeface="Century Gothic" panose="020B0502020202020204" pitchFamily="34" charset="0"/>
                <a:cs typeface="Times New Roman" panose="02020603050405020304" pitchFamily="18" charset="0"/>
              </a:rPr>
              <a:t>dir.</a:t>
            </a:r>
          </a:p>
          <a:p>
            <a:pPr marL="742950" marR="0" lvl="1"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kumimoji="0" lang="tr-TR" sz="2400" b="1" i="0" u="none"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endParaRPr>
          </a:p>
        </p:txBody>
      </p:sp>
      <p:sp>
        <p:nvSpPr>
          <p:cNvPr id="6" name="Aşağı Ok Belirtme Çizgisi 5"/>
          <p:cNvSpPr/>
          <p:nvPr/>
        </p:nvSpPr>
        <p:spPr>
          <a:xfrm>
            <a:off x="1589809" y="1500452"/>
            <a:ext cx="8821881" cy="168852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a:latin typeface="Century Gothic" panose="020B0502020202020204" pitchFamily="34" charset="0"/>
                <a:cs typeface="Times New Roman" panose="02020603050405020304" pitchFamily="18" charset="0"/>
              </a:rPr>
              <a:t>5018 sayılı KMYKK / 31. Madde / Harcama Yetkilisi</a:t>
            </a:r>
            <a:endParaRPr lang="tr-TR" sz="2800">
              <a:latin typeface="Century Gothic" panose="020B0502020202020204" pitchFamily="34" charset="0"/>
            </a:endParaRPr>
          </a:p>
        </p:txBody>
      </p:sp>
    </p:spTree>
    <p:extLst>
      <p:ext uri="{BB962C8B-B14F-4D97-AF65-F5344CB8AC3E}">
        <p14:creationId xmlns:p14="http://schemas.microsoft.com/office/powerpoint/2010/main" val="1203882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1982" y="0"/>
            <a:ext cx="1792291" cy="1264414"/>
          </a:xfrm>
        </p:spPr>
      </p:pic>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515377" y="1000652"/>
            <a:ext cx="11278475"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tr-TR" sz="23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Dikdörtgen 4"/>
          <p:cNvSpPr/>
          <p:nvPr/>
        </p:nvSpPr>
        <p:spPr>
          <a:xfrm>
            <a:off x="817296" y="2271435"/>
            <a:ext cx="11124382"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400" b="1" i="0" u="none" strike="noStrike" kern="1200" cap="none" spc="0" normalizeH="0" baseline="0" noProof="0" dirty="0">
                <a:ln>
                  <a:noFill/>
                </a:ln>
                <a:solidFill>
                  <a:srgbClr val="FFFF00"/>
                </a:solidFill>
                <a:effectLst/>
                <a:uLnTx/>
                <a:uFillTx/>
                <a:latin typeface="Century Gothic" panose="020B0502020202020204" pitchFamily="34" charset="0"/>
                <a:cs typeface="Times New Roman" panose="02020603050405020304" pitchFamily="18" charset="0"/>
              </a:rPr>
              <a:t>Harcama talimatı üzerine;</a:t>
            </a:r>
          </a:p>
          <a:p>
            <a:pPr marL="10668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altLang="tr-TR" sz="2400" b="1" i="0"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İşin yaptırılması</a:t>
            </a:r>
          </a:p>
          <a:p>
            <a:pPr marL="10668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altLang="tr-TR" sz="2400" b="1" i="0"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Mal </a:t>
            </a:r>
            <a:r>
              <a:rPr kumimoji="0" lang="tr-TR" altLang="tr-TR" sz="2400" b="1" i="0" u="none"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rPr>
              <a:t>veya hizmetin </a:t>
            </a:r>
            <a:r>
              <a:rPr kumimoji="0" lang="tr-TR" altLang="tr-TR" sz="2400" b="1" i="0"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alınması</a:t>
            </a:r>
          </a:p>
          <a:p>
            <a:pPr marL="10668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altLang="tr-TR" sz="2400" b="1" i="0"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Teslim </a:t>
            </a:r>
            <a:r>
              <a:rPr kumimoji="0" lang="tr-TR" altLang="tr-TR" sz="2400" b="1" i="0" u="none"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rPr>
              <a:t>almaya ilişkin işlemlerin </a:t>
            </a:r>
            <a:r>
              <a:rPr kumimoji="0" lang="tr-TR" altLang="tr-TR" sz="2400" b="1" i="0"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yapılması</a:t>
            </a:r>
          </a:p>
          <a:p>
            <a:pPr marL="10668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altLang="tr-TR" sz="2400" b="1" i="0"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Belgelendirilmesi </a:t>
            </a:r>
            <a:r>
              <a:rPr kumimoji="0" lang="tr-TR" altLang="tr-TR" sz="2400" b="1" i="0" u="none"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rPr>
              <a:t>ve </a:t>
            </a:r>
            <a:endParaRPr kumimoji="0" lang="tr-TR" altLang="tr-TR" sz="2400" b="1" i="0" u="none"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endParaRPr>
          </a:p>
          <a:p>
            <a:pPr marL="10668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altLang="tr-TR" sz="2400" b="1" i="0" u="sng"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Ödeme </a:t>
            </a:r>
            <a:r>
              <a:rPr kumimoji="0" lang="tr-TR" altLang="tr-TR" sz="2400" b="1" i="0" u="sng"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rPr>
              <a:t>için gerekli </a:t>
            </a:r>
            <a:r>
              <a:rPr kumimoji="0" lang="tr-TR" altLang="tr-TR" sz="2400" b="1" i="0" u="sng" strike="noStrike" kern="1200" cap="none" spc="0" normalizeH="0" baseline="0" noProof="0" dirty="0" smtClean="0">
                <a:ln>
                  <a:noFill/>
                </a:ln>
                <a:solidFill>
                  <a:schemeClr val="bg1"/>
                </a:solidFill>
                <a:effectLst/>
                <a:uLnTx/>
                <a:uFillTx/>
                <a:latin typeface="Century Gothic" panose="020B0502020202020204" pitchFamily="34" charset="0"/>
                <a:cs typeface="Times New Roman" panose="02020603050405020304" pitchFamily="18" charset="0"/>
              </a:rPr>
              <a:t>belgelerin</a:t>
            </a:r>
            <a:endParaRPr kumimoji="0" lang="tr-TR" altLang="tr-TR" sz="2400" b="1" i="0" u="none" strike="noStrike" kern="1200" cap="none" spc="0" normalizeH="0" baseline="0" noProof="0" dirty="0">
              <a:ln>
                <a:noFill/>
              </a:ln>
              <a:solidFill>
                <a:schemeClr val="bg1"/>
              </a:solidFill>
              <a:effectLst/>
              <a:uLnTx/>
              <a:uFillTx/>
              <a:latin typeface="Century Gothic" panose="020B0502020202020204" pitchFamily="34" charset="0"/>
              <a:cs typeface="Times New Roman" panose="02020603050405020304" pitchFamily="18" charset="0"/>
            </a:endParaRPr>
          </a:p>
          <a:p>
            <a:pPr marL="723900" marR="0" lvl="0" indent="-723900" algn="l" defTabSz="914400" rtl="0" eaLnBrk="1" fontAlgn="auto" latinLnBrk="0" hangingPunct="1">
              <a:lnSpc>
                <a:spcPct val="100000"/>
              </a:lnSpc>
              <a:spcBef>
                <a:spcPts val="0"/>
              </a:spcBef>
              <a:spcAft>
                <a:spcPts val="0"/>
              </a:spcAft>
              <a:buClr>
                <a:srgbClr val="44546A">
                  <a:lumMod val="60000"/>
                  <a:lumOff val="40000"/>
                </a:srgbClr>
              </a:buClr>
              <a:buSzTx/>
              <a:buFontTx/>
              <a:buNone/>
              <a:tabLst/>
              <a:defRPr/>
            </a:pPr>
            <a:r>
              <a:rPr kumimoji="0" lang="tr-TR" altLang="tr-TR" sz="2400" b="1" i="0" u="none" strike="noStrike" kern="1200" cap="none" spc="0" normalizeH="0" baseline="0" noProof="0" dirty="0" smtClean="0">
                <a:ln>
                  <a:noFill/>
                </a:ln>
                <a:solidFill>
                  <a:srgbClr val="FFFF00"/>
                </a:solidFill>
                <a:effectLst/>
                <a:uLnTx/>
                <a:uFillTx/>
                <a:latin typeface="Century Gothic" panose="020B0502020202020204" pitchFamily="34" charset="0"/>
                <a:cs typeface="Times New Roman" panose="02020603050405020304" pitchFamily="18" charset="0"/>
              </a:rPr>
              <a:t>                                                  hazırlanması </a:t>
            </a:r>
            <a:r>
              <a:rPr kumimoji="0" lang="tr-TR" altLang="tr-TR" sz="2400" b="1" i="0" u="none" strike="noStrike" kern="1200" cap="none" spc="0" normalizeH="0" baseline="0" noProof="0" dirty="0">
                <a:ln>
                  <a:noFill/>
                </a:ln>
                <a:solidFill>
                  <a:srgbClr val="FFFF00"/>
                </a:solidFill>
                <a:effectLst/>
                <a:uLnTx/>
                <a:uFillTx/>
                <a:latin typeface="Century Gothic" panose="020B0502020202020204" pitchFamily="34" charset="0"/>
                <a:cs typeface="Times New Roman" panose="02020603050405020304" pitchFamily="18" charset="0"/>
              </a:rPr>
              <a:t>görevlerini </a:t>
            </a:r>
            <a:r>
              <a:rPr kumimoji="0" lang="tr-TR" altLang="tr-TR" sz="2400" b="1" i="0" u="none" strike="noStrike" kern="1200" cap="none" spc="0" normalizeH="0" baseline="0" noProof="0" dirty="0" smtClean="0">
                <a:ln>
                  <a:noFill/>
                </a:ln>
                <a:solidFill>
                  <a:srgbClr val="FFFF00"/>
                </a:solidFill>
                <a:effectLst/>
                <a:uLnTx/>
                <a:uFillTx/>
                <a:latin typeface="Century Gothic" panose="020B0502020202020204" pitchFamily="34" charset="0"/>
                <a:cs typeface="Times New Roman" panose="02020603050405020304" pitchFamily="18" charset="0"/>
              </a:rPr>
              <a:t>yürüten görevlilerdir</a:t>
            </a:r>
            <a:r>
              <a:rPr kumimoji="0" lang="tr-TR" altLang="tr-TR" sz="2400" b="1" i="0" u="none" strike="noStrike" kern="1200" cap="none" spc="0" normalizeH="0" baseline="0" noProof="0" dirty="0">
                <a:ln>
                  <a:noFill/>
                </a:ln>
                <a:solidFill>
                  <a:srgbClr val="FFFF00"/>
                </a:solidFill>
                <a:effectLst/>
                <a:uLnTx/>
                <a:uFillTx/>
                <a:latin typeface="Century Gothic" panose="020B0502020202020204" pitchFamily="34" charset="0"/>
                <a:cs typeface="Times New Roman" panose="02020603050405020304" pitchFamily="18" charset="0"/>
              </a:rPr>
              <a:t>. </a:t>
            </a:r>
            <a:endParaRPr kumimoji="0" lang="tr-TR" sz="2400" b="1" i="0" u="none" strike="noStrike" kern="1200" cap="none" spc="0" normalizeH="0" baseline="0" noProof="0" dirty="0">
              <a:ln>
                <a:noFill/>
              </a:ln>
              <a:solidFill>
                <a:srgbClr val="FFFF00"/>
              </a:solidFill>
              <a:effectLst/>
              <a:uLnTx/>
              <a:uFillTx/>
              <a:latin typeface="Century Gothic" panose="020B0502020202020204" pitchFamily="34" charset="0"/>
              <a:cs typeface="Times New Roman" panose="02020603050405020304" pitchFamily="18" charset="0"/>
            </a:endParaRPr>
          </a:p>
        </p:txBody>
      </p:sp>
      <p:sp>
        <p:nvSpPr>
          <p:cNvPr id="13" name="Aşağı Ok 12"/>
          <p:cNvSpPr/>
          <p:nvPr/>
        </p:nvSpPr>
        <p:spPr>
          <a:xfrm>
            <a:off x="5669982" y="1960672"/>
            <a:ext cx="484632" cy="62152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val 14"/>
          <p:cNvSpPr/>
          <p:nvPr/>
        </p:nvSpPr>
        <p:spPr>
          <a:xfrm>
            <a:off x="3510855" y="607806"/>
            <a:ext cx="4802885" cy="1185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C00000"/>
                </a:solidFill>
              </a:rPr>
              <a:t>Gerçekleştirme Görevlisi</a:t>
            </a:r>
            <a:endParaRPr lang="tr-TR" sz="2800" b="1" dirty="0">
              <a:solidFill>
                <a:srgbClr val="C00000"/>
              </a:solidFill>
            </a:endParaRPr>
          </a:p>
        </p:txBody>
      </p:sp>
    </p:spTree>
    <p:extLst>
      <p:ext uri="{BB962C8B-B14F-4D97-AF65-F5344CB8AC3E}">
        <p14:creationId xmlns:p14="http://schemas.microsoft.com/office/powerpoint/2010/main" val="1470190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627</TotalTime>
  <Words>1821</Words>
  <Application>Microsoft Office PowerPoint</Application>
  <PresentationFormat>Geniş ekran</PresentationFormat>
  <Paragraphs>167</Paragraphs>
  <Slides>31</Slides>
  <Notes>7</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31</vt:i4>
      </vt:variant>
    </vt:vector>
  </HeadingPairs>
  <TitlesOfParts>
    <vt:vector size="41" baseType="lpstr">
      <vt:lpstr>Arial</vt:lpstr>
      <vt:lpstr>Calibri</vt:lpstr>
      <vt:lpstr>Calibri Light</vt:lpstr>
      <vt:lpstr>Cambria</vt:lpstr>
      <vt:lpstr>Century Gothic</vt:lpstr>
      <vt:lpstr>Times New Roman</vt:lpstr>
      <vt:lpstr>Wingdings</vt:lpstr>
      <vt:lpstr>Wingdings 3</vt:lpstr>
      <vt:lpstr>İyon</vt:lpstr>
      <vt:lpstr>Geçmişe bakış</vt:lpstr>
      <vt:lpstr>5018 SAYILI YASA  HARCAMA YETKİLİSİ DEVİR İŞLEMLERİ  VE  TEK HAZİNE KURUMLAR HESABINA GEÇİŞ Kadir ÇELİK</vt:lpstr>
      <vt:lpstr>  </vt:lpstr>
      <vt:lpstr>5018 sayılı Kamu Mali Yönetimi ve Kontrol Kanunu</vt:lpstr>
      <vt:lpstr>5018 sayılı KMYKK / 2. Madde / Kapsam</vt:lpstr>
      <vt:lpstr>PowerPoint Sunusu</vt:lpstr>
      <vt:lpstr>5018 sayılı KMYKK / 3. Madde / Tanımlar</vt:lpstr>
      <vt:lpstr>5018 sayılı KMYKK / 31. Madde / Harcama Yetkilisi</vt:lpstr>
      <vt:lpstr>PowerPoint Sunusu</vt:lpstr>
      <vt:lpstr>PowerPoint Sunusu</vt:lpstr>
      <vt:lpstr>PowerPoint Sunusu</vt:lpstr>
      <vt:lpstr>                      5018 sayılı Kanunun 60 ıncı maddesinin ikinci fıkrasında, harcama birimlerini ilgilendiren harcamaların harcama birimleri tarafından gerçekleştirileceği,    ancak, harcama yetkililiği görevi uhdesinde kalmak şartıyla, harcama birimlerinin talebi ve üst yöneticinin onayıyla diğer harcama birimlerine ilişkin mali işlemlerin idarenin destek hizmetlerini yürüten birimi tarafından yapılabileceği hükme bağlanmıştır.   Bu hükmün uygulanmasında, idarelerin teşkilat yapılarında destek hizmetleri ile yardımcı hizmet birimleri olarak yer alan idari ve mali işler, makine-ikmal, satın alma, yapı işleri, personel gibi birimler destek hizmetleri birimi sayılacaktır. </vt:lpstr>
      <vt:lpstr>PowerPoint Sunusu</vt:lpstr>
      <vt:lpstr>PowerPoint Sunusu</vt:lpstr>
      <vt:lpstr>  </vt:lpstr>
      <vt:lpstr>Yasal dayanak</vt:lpstr>
      <vt:lpstr>Yasal dayanak</vt:lpstr>
      <vt:lpstr>PowerPoint Sunusu</vt:lpstr>
      <vt:lpstr>PowerPoint Sunusu</vt:lpstr>
      <vt:lpstr>PowerPoint Sunusu</vt:lpstr>
      <vt:lpstr>PowerPoint Sunusu</vt:lpstr>
      <vt:lpstr>  Gün başında gelen nakdin hesaplara alınması BA 102 Bankalar  xx   135 THKH Borçlar            xx   Gün sonunda kalan nakdin aktarılması BA 135 THKH              xx        102 Bankalar        xx  </vt:lpstr>
      <vt:lpstr>Harcama Birimlerinin dikkat etmesi gereken hususlar</vt:lpstr>
      <vt:lpstr>Harcama Birimlerinin dikkat etmesi gereken hususlar</vt:lpstr>
      <vt:lpstr>Harcama Birimlerinin dikkat etmesi gereken hususlar</vt:lpstr>
      <vt:lpstr>Harcama Birimlerinin dikkat etmesi gereken hususlar</vt:lpstr>
      <vt:lpstr>Harcama Birimlerinin dikkat etmesi gereken hususlar</vt:lpstr>
      <vt:lpstr>Harcama Birimlerinin dikkat etmesi gereken hususlar</vt:lpstr>
      <vt:lpstr>Harcama Birimlerinin dikkat etmesi gereken hususlar</vt:lpstr>
      <vt:lpstr>Harcama Birimlerinin dikkat etmesi gereken hususlar</vt:lpstr>
      <vt:lpstr>Kapsamda olmayan birim ve gelirler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5018 SAYILI YASA HARCAMA YETKİLİSİ DEVİR İŞLEMLERİ VE TEK HAZİNE KURUMLAR HESABINA GEÇİŞ</dc:title>
  <dc:creator>User</dc:creator>
  <cp:lastModifiedBy>User</cp:lastModifiedBy>
  <cp:revision>64</cp:revision>
  <dcterms:created xsi:type="dcterms:W3CDTF">2021-06-22T12:57:19Z</dcterms:created>
  <dcterms:modified xsi:type="dcterms:W3CDTF">2021-06-30T08:23:07Z</dcterms:modified>
</cp:coreProperties>
</file>