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9"/>
  </p:notesMasterIdLst>
  <p:handoutMasterIdLst>
    <p:handoutMasterId r:id="rId10"/>
  </p:handoutMasterIdLst>
  <p:sldIdLst>
    <p:sldId id="258" r:id="rId2"/>
    <p:sldId id="308" r:id="rId3"/>
    <p:sldId id="310" r:id="rId4"/>
    <p:sldId id="260" r:id="rId5"/>
    <p:sldId id="262" r:id="rId6"/>
    <p:sldId id="263" r:id="rId7"/>
    <p:sldId id="307" r:id="rId8"/>
  </p:sldIdLst>
  <p:sldSz cx="12192000" cy="6858000"/>
  <p:notesSz cx="666908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1C4D"/>
    <a:srgbClr val="002060"/>
    <a:srgbClr val="042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6404" autoAdjust="0"/>
  </p:normalViewPr>
  <p:slideViewPr>
    <p:cSldViewPr snapToGrid="0">
      <p:cViewPr varScale="1">
        <p:scale>
          <a:sx n="111" d="100"/>
          <a:sy n="111" d="100"/>
        </p:scale>
        <p:origin x="47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C1773515-C418-4F14-BF88-0BB4C270A1E3}" type="datetimeFigureOut">
              <a:rPr lang="tr-TR" smtClean="0"/>
              <a:t>13.09.2023</a:t>
            </a:fld>
            <a:endParaRPr lang="tr-TR"/>
          </a:p>
        </p:txBody>
      </p:sp>
      <p:sp>
        <p:nvSpPr>
          <p:cNvPr id="4" name="Altbilgi Yer Tutucusu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B56B640D-4C10-461E-917B-91EA4DDB85F9}" type="slidenum">
              <a:rPr lang="tr-TR" smtClean="0"/>
              <a:t>‹#›</a:t>
            </a:fld>
            <a:endParaRPr lang="tr-TR"/>
          </a:p>
        </p:txBody>
      </p:sp>
    </p:spTree>
    <p:extLst>
      <p:ext uri="{BB962C8B-B14F-4D97-AF65-F5344CB8AC3E}">
        <p14:creationId xmlns:p14="http://schemas.microsoft.com/office/powerpoint/2010/main" val="3591885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67D979BA-A29E-4334-84E2-E48F71A811BB}" type="datetimeFigureOut">
              <a:rPr lang="tr-TR" smtClean="0"/>
              <a:t>13.09.2023</a:t>
            </a:fld>
            <a:endParaRPr lang="tr-TR"/>
          </a:p>
        </p:txBody>
      </p:sp>
      <p:sp>
        <p:nvSpPr>
          <p:cNvPr id="4" name="Slayt Görüntüsü Yer Tutucusu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10E04F2B-05CB-463F-8D8E-D27D071083D4}" type="slidenum">
              <a:rPr lang="tr-TR" smtClean="0"/>
              <a:t>‹#›</a:t>
            </a:fld>
            <a:endParaRPr lang="tr-TR"/>
          </a:p>
        </p:txBody>
      </p:sp>
    </p:spTree>
    <p:extLst>
      <p:ext uri="{BB962C8B-B14F-4D97-AF65-F5344CB8AC3E}">
        <p14:creationId xmlns:p14="http://schemas.microsoft.com/office/powerpoint/2010/main" val="341327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0E04F2B-05CB-463F-8D8E-D27D071083D4}" type="slidenum">
              <a:rPr lang="tr-TR" smtClean="0"/>
              <a:t>1</a:t>
            </a:fld>
            <a:endParaRPr lang="tr-TR"/>
          </a:p>
        </p:txBody>
      </p:sp>
    </p:spTree>
    <p:extLst>
      <p:ext uri="{BB962C8B-B14F-4D97-AF65-F5344CB8AC3E}">
        <p14:creationId xmlns:p14="http://schemas.microsoft.com/office/powerpoint/2010/main" val="3889790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0E04F2B-05CB-463F-8D8E-D27D071083D4}" type="slidenum">
              <a:rPr lang="tr-TR" smtClean="0"/>
              <a:t>2</a:t>
            </a:fld>
            <a:endParaRPr lang="tr-TR"/>
          </a:p>
        </p:txBody>
      </p:sp>
    </p:spTree>
    <p:extLst>
      <p:ext uri="{BB962C8B-B14F-4D97-AF65-F5344CB8AC3E}">
        <p14:creationId xmlns:p14="http://schemas.microsoft.com/office/powerpoint/2010/main" val="1371675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0E04F2B-05CB-463F-8D8E-D27D071083D4}" type="slidenum">
              <a:rPr lang="tr-TR" smtClean="0"/>
              <a:t>3</a:t>
            </a:fld>
            <a:endParaRPr lang="tr-TR"/>
          </a:p>
        </p:txBody>
      </p:sp>
    </p:spTree>
    <p:extLst>
      <p:ext uri="{BB962C8B-B14F-4D97-AF65-F5344CB8AC3E}">
        <p14:creationId xmlns:p14="http://schemas.microsoft.com/office/powerpoint/2010/main" val="620396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0E04F2B-05CB-463F-8D8E-D27D071083D4}" type="slidenum">
              <a:rPr lang="tr-TR" smtClean="0"/>
              <a:t>4</a:t>
            </a:fld>
            <a:endParaRPr lang="tr-TR"/>
          </a:p>
        </p:txBody>
      </p:sp>
    </p:spTree>
    <p:extLst>
      <p:ext uri="{BB962C8B-B14F-4D97-AF65-F5344CB8AC3E}">
        <p14:creationId xmlns:p14="http://schemas.microsoft.com/office/powerpoint/2010/main" val="4146840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0" baseline="0" dirty="0" smtClean="0"/>
          </a:p>
        </p:txBody>
      </p:sp>
      <p:sp>
        <p:nvSpPr>
          <p:cNvPr id="4" name="Slayt Numarası Yer Tutucusu 3"/>
          <p:cNvSpPr>
            <a:spLocks noGrp="1"/>
          </p:cNvSpPr>
          <p:nvPr>
            <p:ph type="sldNum" sz="quarter" idx="10"/>
          </p:nvPr>
        </p:nvSpPr>
        <p:spPr/>
        <p:txBody>
          <a:bodyPr/>
          <a:lstStyle/>
          <a:p>
            <a:fld id="{10E04F2B-05CB-463F-8D8E-D27D071083D4}" type="slidenum">
              <a:rPr lang="tr-TR" smtClean="0"/>
              <a:t>5</a:t>
            </a:fld>
            <a:endParaRPr lang="tr-TR"/>
          </a:p>
        </p:txBody>
      </p:sp>
    </p:spTree>
    <p:extLst>
      <p:ext uri="{BB962C8B-B14F-4D97-AF65-F5344CB8AC3E}">
        <p14:creationId xmlns:p14="http://schemas.microsoft.com/office/powerpoint/2010/main" val="364637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0E04F2B-05CB-463F-8D8E-D27D071083D4}" type="slidenum">
              <a:rPr lang="tr-TR" smtClean="0"/>
              <a:t>6</a:t>
            </a:fld>
            <a:endParaRPr lang="tr-TR"/>
          </a:p>
        </p:txBody>
      </p:sp>
    </p:spTree>
    <p:extLst>
      <p:ext uri="{BB962C8B-B14F-4D97-AF65-F5344CB8AC3E}">
        <p14:creationId xmlns:p14="http://schemas.microsoft.com/office/powerpoint/2010/main" val="950347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10E04F2B-05CB-463F-8D8E-D27D071083D4}" type="slidenum">
              <a:rPr lang="tr-TR" smtClean="0"/>
              <a:t>7</a:t>
            </a:fld>
            <a:endParaRPr lang="tr-TR"/>
          </a:p>
        </p:txBody>
      </p:sp>
    </p:spTree>
    <p:extLst>
      <p:ext uri="{BB962C8B-B14F-4D97-AF65-F5344CB8AC3E}">
        <p14:creationId xmlns:p14="http://schemas.microsoft.com/office/powerpoint/2010/main" val="3060527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2956169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4559AA-A130-44D8-BEFF-5440500AA07E}"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12776928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3501668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4233077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1460206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214342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1297808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323418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1162067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1118569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F4559AA-A130-44D8-BEFF-5440500AA07E}" type="datetimeFigureOut">
              <a:rPr lang="tr-TR" smtClean="0"/>
              <a:t>13.09.2023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3629512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F4559AA-A130-44D8-BEFF-5440500AA07E}"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9849217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F4559AA-A130-44D8-BEFF-5440500AA07E}" type="datetimeFigureOut">
              <a:rPr lang="tr-TR" smtClean="0"/>
              <a:t>13.09.2023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11014202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F4559AA-A130-44D8-BEFF-5440500AA07E}" type="datetimeFigureOut">
              <a:rPr lang="tr-TR" smtClean="0"/>
              <a:t>13.09.2023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32328518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559AA-A130-44D8-BEFF-5440500AA07E}" type="datetimeFigureOut">
              <a:rPr lang="tr-TR" smtClean="0"/>
              <a:t>13.09.2023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3107535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4559AA-A130-44D8-BEFF-5440500AA07E}"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15466768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F4559AA-A130-44D8-BEFF-5440500AA07E}" type="datetimeFigureOut">
              <a:rPr lang="tr-TR" smtClean="0"/>
              <a:t>13.09.2023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95D7272-8DF2-4BAC-A8F8-3A42337A22B0}" type="slidenum">
              <a:rPr lang="tr-TR" smtClean="0"/>
              <a:t>‹#›</a:t>
            </a:fld>
            <a:endParaRPr lang="tr-TR"/>
          </a:p>
        </p:txBody>
      </p:sp>
    </p:spTree>
    <p:extLst>
      <p:ext uri="{BB962C8B-B14F-4D97-AF65-F5344CB8AC3E}">
        <p14:creationId xmlns:p14="http://schemas.microsoft.com/office/powerpoint/2010/main" val="25040241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lumMod val="20000"/>
              <a:lumOff val="80000"/>
            </a:schemeClr>
          </a:fgClr>
          <a:bgClr>
            <a:schemeClr val="bg1"/>
          </a:bgClr>
        </a:patt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4559AA-A130-44D8-BEFF-5440500AA07E}" type="datetimeFigureOut">
              <a:rPr lang="tr-TR" smtClean="0"/>
              <a:t>13.09.2023</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5D7272-8DF2-4BAC-A8F8-3A42337A22B0}" type="slidenum">
              <a:rPr lang="tr-TR" smtClean="0"/>
              <a:t>‹#›</a:t>
            </a:fld>
            <a:endParaRPr lang="tr-TR"/>
          </a:p>
        </p:txBody>
      </p:sp>
    </p:spTree>
    <p:extLst>
      <p:ext uri="{BB962C8B-B14F-4D97-AF65-F5344CB8AC3E}">
        <p14:creationId xmlns:p14="http://schemas.microsoft.com/office/powerpoint/2010/main" val="122012936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8193" y="1033115"/>
            <a:ext cx="9738911" cy="4891490"/>
          </a:xfrm>
          <a:solidFill>
            <a:schemeClr val="accent1">
              <a:lumMod val="20000"/>
              <a:lumOff val="80000"/>
            </a:schemeClr>
          </a:solidFill>
        </p:spPr>
        <p:txBody>
          <a:bodyPr>
            <a:normAutofit fontScale="92500" lnSpcReduction="20000"/>
          </a:bodyPr>
          <a:lstStyle/>
          <a:p>
            <a:pPr marL="0" indent="0">
              <a:buNone/>
            </a:pPr>
            <a:r>
              <a:rPr lang="tr-TR" sz="4500" b="1" dirty="0"/>
              <a:t> </a:t>
            </a:r>
            <a:r>
              <a:rPr lang="tr-TR" sz="4500" b="1" dirty="0" smtClean="0">
                <a:solidFill>
                  <a:schemeClr val="accent5"/>
                </a:solidFill>
              </a:rPr>
              <a:t>   </a:t>
            </a:r>
          </a:p>
          <a:p>
            <a:pPr marL="0" indent="0">
              <a:buNone/>
            </a:pPr>
            <a:endParaRPr lang="tr-TR" sz="4500" b="1" dirty="0">
              <a:solidFill>
                <a:schemeClr val="accent5"/>
              </a:solidFill>
              <a:latin typeface="Calibri" panose="020F0502020204030204" pitchFamily="34" charset="0"/>
              <a:cs typeface="Calibri" panose="020F0502020204030204" pitchFamily="34" charset="0"/>
            </a:endParaRPr>
          </a:p>
          <a:p>
            <a:pPr marL="0" indent="0" algn="ctr">
              <a:buNone/>
            </a:pPr>
            <a:endParaRPr lang="tr-TR" sz="6000" b="1" dirty="0" smtClean="0">
              <a:solidFill>
                <a:srgbClr val="C00000"/>
              </a:solidFill>
              <a:latin typeface="Calibri" panose="020F0502020204030204" pitchFamily="34" charset="0"/>
              <a:cs typeface="Calibri" panose="020F0502020204030204" pitchFamily="34" charset="0"/>
            </a:endParaRPr>
          </a:p>
          <a:p>
            <a:pPr marL="0" indent="0" algn="ctr">
              <a:buNone/>
            </a:pPr>
            <a:endParaRPr lang="tr-TR" sz="6000" b="1" dirty="0">
              <a:solidFill>
                <a:srgbClr val="C00000"/>
              </a:solidFill>
              <a:latin typeface="Calibri" panose="020F0502020204030204" pitchFamily="34" charset="0"/>
              <a:cs typeface="Calibri" panose="020F0502020204030204" pitchFamily="34" charset="0"/>
            </a:endParaRPr>
          </a:p>
          <a:p>
            <a:pPr marL="0" indent="0">
              <a:buNone/>
            </a:pPr>
            <a:r>
              <a:rPr lang="tr-TR" sz="4500" b="1" dirty="0" smtClean="0">
                <a:solidFill>
                  <a:srgbClr val="C00000"/>
                </a:solidFill>
                <a:latin typeface="Calibri" panose="020F0502020204030204" pitchFamily="34" charset="0"/>
                <a:cs typeface="Calibri" panose="020F0502020204030204" pitchFamily="34" charset="0"/>
              </a:rPr>
              <a:t>Neden </a:t>
            </a:r>
            <a:r>
              <a:rPr lang="tr-TR" sz="4500" b="1" dirty="0">
                <a:solidFill>
                  <a:srgbClr val="C00000"/>
                </a:solidFill>
                <a:latin typeface="Calibri" panose="020F0502020204030204" pitchFamily="34" charset="0"/>
                <a:cs typeface="Calibri" panose="020F0502020204030204" pitchFamily="34" charset="0"/>
              </a:rPr>
              <a:t>B</a:t>
            </a:r>
            <a:r>
              <a:rPr lang="tr-TR" sz="4500" b="1" dirty="0" smtClean="0">
                <a:solidFill>
                  <a:srgbClr val="C00000"/>
                </a:solidFill>
                <a:latin typeface="Calibri" panose="020F0502020204030204" pitchFamily="34" charset="0"/>
                <a:cs typeface="Calibri" panose="020F0502020204030204" pitchFamily="34" charset="0"/>
              </a:rPr>
              <a:t>irim </a:t>
            </a:r>
            <a:r>
              <a:rPr lang="tr-TR" sz="4500" b="1" dirty="0">
                <a:solidFill>
                  <a:srgbClr val="C00000"/>
                </a:solidFill>
                <a:latin typeface="Calibri" panose="020F0502020204030204" pitchFamily="34" charset="0"/>
                <a:cs typeface="Calibri" panose="020F0502020204030204" pitchFamily="34" charset="0"/>
              </a:rPr>
              <a:t>S</a:t>
            </a:r>
            <a:r>
              <a:rPr lang="tr-TR" sz="4500" b="1" dirty="0" smtClean="0">
                <a:solidFill>
                  <a:srgbClr val="C00000"/>
                </a:solidFill>
                <a:latin typeface="Calibri" panose="020F0502020204030204" pitchFamily="34" charset="0"/>
                <a:cs typeface="Calibri" panose="020F0502020204030204" pitchFamily="34" charset="0"/>
              </a:rPr>
              <a:t>tratejik Planları Yapıyoruz?</a:t>
            </a:r>
            <a:endParaRPr lang="tr-TR" sz="4500" b="1" dirty="0">
              <a:solidFill>
                <a:srgbClr val="C00000"/>
              </a:solidFill>
              <a:latin typeface="Calibri" panose="020F0502020204030204" pitchFamily="34" charset="0"/>
              <a:cs typeface="Calibri" panose="020F0502020204030204" pitchFamily="34" charset="0"/>
            </a:endParaRPr>
          </a:p>
          <a:p>
            <a:pPr marL="0" indent="0" algn="ctr">
              <a:buNone/>
            </a:pPr>
            <a:r>
              <a:rPr lang="tr-TR" sz="2000" b="1" dirty="0" smtClean="0">
                <a:solidFill>
                  <a:srgbClr val="002060"/>
                </a:solidFill>
                <a:latin typeface="Calibri" panose="020F0502020204030204" pitchFamily="34" charset="0"/>
                <a:cs typeface="Calibri" panose="020F0502020204030204" pitchFamily="34" charset="0"/>
              </a:rPr>
              <a:t>STRTEJİ GELİŞTİRME DAİRE BAŞKANLIĞI </a:t>
            </a:r>
          </a:p>
          <a:p>
            <a:pPr marL="0" indent="0" algn="ctr">
              <a:buNone/>
            </a:pPr>
            <a:r>
              <a:rPr lang="tr-TR" sz="2000" b="1" dirty="0" smtClean="0">
                <a:solidFill>
                  <a:srgbClr val="002060"/>
                </a:solidFill>
                <a:latin typeface="Calibri" panose="020F0502020204030204" pitchFamily="34" charset="0"/>
                <a:cs typeface="Calibri" panose="020F0502020204030204" pitchFamily="34" charset="0"/>
              </a:rPr>
              <a:t>BARTIN-2023</a:t>
            </a:r>
            <a:endParaRPr lang="tr-TR" sz="2000" dirty="0">
              <a:solidFill>
                <a:srgbClr val="002060"/>
              </a:solidFill>
              <a:latin typeface="Calibri" panose="020F0502020204030204" pitchFamily="34" charset="0"/>
              <a:cs typeface="Calibri" panose="020F0502020204030204" pitchFamily="34" charset="0"/>
            </a:endParaRPr>
          </a:p>
        </p:txBody>
      </p:sp>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8372" y="1378173"/>
            <a:ext cx="2372104" cy="2372104"/>
          </a:xfrm>
          <a:prstGeom prst="rect">
            <a:avLst/>
          </a:prstGeom>
        </p:spPr>
      </p:pic>
    </p:spTree>
    <p:extLst>
      <p:ext uri="{BB962C8B-B14F-4D97-AF65-F5344CB8AC3E}">
        <p14:creationId xmlns:p14="http://schemas.microsoft.com/office/powerpoint/2010/main" val="6334167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7278" y="1134737"/>
            <a:ext cx="9705860" cy="4781322"/>
          </a:xfrm>
          <a:solidFill>
            <a:schemeClr val="accent1">
              <a:lumMod val="20000"/>
              <a:lumOff val="80000"/>
            </a:schemeClr>
          </a:solidFill>
        </p:spPr>
        <p:txBody>
          <a:bodyPr>
            <a:noAutofit/>
          </a:bodyPr>
          <a:lstStyle/>
          <a:p>
            <a:pPr marL="0" indent="0">
              <a:lnSpc>
                <a:spcPct val="120000"/>
              </a:lnSpc>
              <a:buNone/>
            </a:pPr>
            <a:r>
              <a:rPr lang="tr-TR" sz="1400" b="1" dirty="0">
                <a:solidFill>
                  <a:srgbClr val="C00000"/>
                </a:solidFill>
                <a:latin typeface="Calibri" panose="020F0502020204030204" pitchFamily="34" charset="0"/>
                <a:cs typeface="Calibri" panose="020F0502020204030204" pitchFamily="34" charset="0"/>
              </a:rPr>
              <a:t>Neden Birim Stratejik Planları Yapıyoruz</a:t>
            </a:r>
            <a:r>
              <a:rPr lang="tr-TR" sz="1400" b="1" dirty="0" smtClean="0">
                <a:solidFill>
                  <a:srgbClr val="C00000"/>
                </a:solidFill>
                <a:latin typeface="Calibri" panose="020F0502020204030204" pitchFamily="34" charset="0"/>
                <a:cs typeface="Calibri" panose="020F0502020204030204" pitchFamily="34" charset="0"/>
              </a:rPr>
              <a:t>?</a:t>
            </a:r>
            <a:r>
              <a:rPr lang="tr-TR" sz="1400" b="1" dirty="0">
                <a:solidFill>
                  <a:srgbClr val="C00000"/>
                </a:solidFill>
                <a:latin typeface="Calibri" panose="020F0502020204030204" pitchFamily="34" charset="0"/>
                <a:cs typeface="Calibri" panose="020F0502020204030204" pitchFamily="34" charset="0"/>
              </a:rPr>
              <a:t>	</a:t>
            </a:r>
            <a:endParaRPr lang="tr-TR" sz="1400" b="1" dirty="0" smtClean="0">
              <a:solidFill>
                <a:srgbClr val="C00000"/>
              </a:solidFill>
              <a:latin typeface="Calibri" panose="020F0502020204030204" pitchFamily="34" charset="0"/>
              <a:cs typeface="Calibri" panose="020F0502020204030204" pitchFamily="34" charset="0"/>
            </a:endParaRPr>
          </a:p>
          <a:p>
            <a:pPr marL="0" indent="0" algn="just">
              <a:lnSpc>
                <a:spcPct val="120000"/>
              </a:lnSpc>
              <a:buNone/>
            </a:pPr>
            <a:r>
              <a:rPr lang="tr-TR" sz="1200" b="1" dirty="0" smtClean="0">
                <a:solidFill>
                  <a:srgbClr val="002060"/>
                </a:solidFill>
                <a:latin typeface="Calibri" panose="020F0502020204030204" pitchFamily="34" charset="0"/>
                <a:cs typeface="Calibri" panose="020F0502020204030204" pitchFamily="34" charset="0"/>
              </a:rPr>
              <a:t>Harcama </a:t>
            </a:r>
            <a:r>
              <a:rPr lang="tr-TR" sz="1200" b="1" dirty="0">
                <a:solidFill>
                  <a:srgbClr val="002060"/>
                </a:solidFill>
                <a:latin typeface="Calibri" panose="020F0502020204030204" pitchFamily="34" charset="0"/>
                <a:cs typeface="Calibri" panose="020F0502020204030204" pitchFamily="34" charset="0"/>
              </a:rPr>
              <a:t>Birimi düzeyinde Birim Stratejik planları düzenlememizin Kurumumuza aşağıda belirtilen iki ayrı pozitif katkısının olması nedeniyle yapılmaktadır. Birinci Husus Kurumun Sürdürülebilir Kalite Güvence Sisteminin geliştirilerek,  iç paydaşlar ve dış paydaşların kamuoyunu bilgilendirme hesap verebilirlik mekanizmasını etkin bir şekilde kurarak yapılacak dış değerlendirmelerde olgunluk düzeyinin 5 olarak belirlenmesi amacıyla bu kapsamda Üniversitemizin  2022 yılı YÖKAK Kurumsal İzleme Raporunda bu husus güçlü yön olarak belirtilmiştir.</a:t>
            </a:r>
          </a:p>
          <a:p>
            <a:pPr marL="0" indent="0" algn="just">
              <a:lnSpc>
                <a:spcPct val="120000"/>
              </a:lnSpc>
              <a:buNone/>
            </a:pPr>
            <a:r>
              <a:rPr lang="tr-TR" sz="1200" b="1" dirty="0">
                <a:solidFill>
                  <a:srgbClr val="002060"/>
                </a:solidFill>
                <a:latin typeface="Calibri" panose="020F0502020204030204" pitchFamily="34" charset="0"/>
                <a:cs typeface="Calibri" panose="020F0502020204030204" pitchFamily="34" charset="0"/>
              </a:rPr>
              <a:t>Diğer bir husus ise 5018 sayılı mevzuatın  şeffaflık , kamuoyunu bilgilendirme ve hesap verebilirlik ilkesi gereği harcama biriminin kendisine tahsis edilen ödenek ile  vermiş olduğu veya vereceği hizmetlere ilişkin belirlemiş olduğu amaç ve hedefler ile bunlara bağlı göstergeleri  paydaşlarının da görüşlerini alarak 3 yıllık planlamalar ile  kamunun takdirine sunmak ve bu süreçlerin izleme ve değerlendirmelerini yapmasını sağlayan ileri düzey bir mekanizmadır.</a:t>
            </a:r>
          </a:p>
          <a:p>
            <a:pPr marL="0" indent="0">
              <a:lnSpc>
                <a:spcPct val="120000"/>
              </a:lnSpc>
              <a:buNone/>
            </a:pPr>
            <a:endParaRPr lang="tr-TR" sz="1200" dirty="0">
              <a:solidFill>
                <a:srgbClr val="002060"/>
              </a:solidFill>
              <a:latin typeface="Calibri" panose="020F0502020204030204" pitchFamily="34" charset="0"/>
              <a:cs typeface="Calibri" panose="020F0502020204030204" pitchFamily="34" charset="0"/>
            </a:endParaRPr>
          </a:p>
        </p:txBody>
      </p:sp>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8069" y="76359"/>
            <a:ext cx="1217603" cy="1217603"/>
          </a:xfrm>
          <a:prstGeom prst="rect">
            <a:avLst/>
          </a:prstGeom>
        </p:spPr>
      </p:pic>
    </p:spTree>
    <p:extLst>
      <p:ext uri="{BB962C8B-B14F-4D97-AF65-F5344CB8AC3E}">
        <p14:creationId xmlns:p14="http://schemas.microsoft.com/office/powerpoint/2010/main" val="36588627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38243" y="709301"/>
            <a:ext cx="9458432" cy="5250824"/>
          </a:xfrm>
          <a:solidFill>
            <a:schemeClr val="accent1">
              <a:lumMod val="20000"/>
              <a:lumOff val="80000"/>
            </a:schemeClr>
          </a:solidFill>
        </p:spPr>
        <p:txBody>
          <a:bodyPr>
            <a:noAutofit/>
          </a:bodyPr>
          <a:lstStyle/>
          <a:p>
            <a:pPr marL="0" indent="0">
              <a:lnSpc>
                <a:spcPct val="120000"/>
              </a:lnSpc>
              <a:buNone/>
            </a:pPr>
            <a:r>
              <a:rPr lang="tr-TR" sz="1400" b="1" dirty="0" smtClean="0">
                <a:solidFill>
                  <a:srgbClr val="C00000"/>
                </a:solidFill>
                <a:latin typeface="Calibri" panose="020F0502020204030204" pitchFamily="34" charset="0"/>
                <a:cs typeface="Calibri" panose="020F0502020204030204" pitchFamily="34" charset="0"/>
              </a:rPr>
              <a:t>A- </a:t>
            </a:r>
            <a:r>
              <a:rPr lang="tr-TR" sz="1400" b="1" dirty="0">
                <a:solidFill>
                  <a:srgbClr val="C00000"/>
                </a:solidFill>
                <a:latin typeface="Calibri" panose="020F0502020204030204" pitchFamily="34" charset="0"/>
                <a:cs typeface="Calibri" panose="020F0502020204030204" pitchFamily="34" charset="0"/>
              </a:rPr>
              <a:t>YÖKAK Kurum İç değerlendirme Raporu Hazırlama Kılavuzu ( sürüm 3</a:t>
            </a:r>
            <a:r>
              <a:rPr lang="tr-TR" sz="1400" b="1" dirty="0" smtClean="0">
                <a:solidFill>
                  <a:srgbClr val="C00000"/>
                </a:solidFill>
                <a:latin typeface="Calibri" panose="020F0502020204030204" pitchFamily="34" charset="0"/>
                <a:cs typeface="Calibri" panose="020F0502020204030204" pitchFamily="34" charset="0"/>
              </a:rPr>
              <a:t>.)</a:t>
            </a:r>
          </a:p>
          <a:p>
            <a:pPr marL="0" indent="0">
              <a:lnSpc>
                <a:spcPct val="120000"/>
              </a:lnSpc>
              <a:buNone/>
            </a:pPr>
            <a:r>
              <a:rPr lang="tr-TR" sz="1200" b="1" dirty="0">
                <a:solidFill>
                  <a:srgbClr val="002060"/>
                </a:solidFill>
                <a:latin typeface="Calibri" panose="020F0502020204030204" pitchFamily="34" charset="0"/>
                <a:cs typeface="Calibri" panose="020F0502020204030204" pitchFamily="34" charset="0"/>
              </a:rPr>
              <a:t>Liderlik ve Kalite Bölümü </a:t>
            </a:r>
          </a:p>
          <a:p>
            <a:pPr marL="0" indent="0" algn="just">
              <a:lnSpc>
                <a:spcPct val="120000"/>
              </a:lnSpc>
              <a:buNone/>
            </a:pPr>
            <a:r>
              <a:rPr lang="tr-TR" sz="1200" b="1" dirty="0">
                <a:solidFill>
                  <a:srgbClr val="002060"/>
                </a:solidFill>
                <a:latin typeface="Calibri" panose="020F0502020204030204" pitchFamily="34" charset="0"/>
                <a:cs typeface="Calibri" panose="020F0502020204030204" pitchFamily="34" charset="0"/>
              </a:rPr>
              <a:t>A.1.5 Kamuoyunu Bilgilendirme ve hesap verebilirlik başlığı  gereği Birim Stratejik Planları hazırlanarak  iyi uygulama örneği olarak harcama birimi bazında  iç paydaşlar ve dış paydaşların kamuoyunu bilgilendirme hesap verebilirlik mekanizmasını kurduğuna dair örnek somut kanıt niteliği taşımaktadır.</a:t>
            </a:r>
          </a:p>
          <a:p>
            <a:pPr marL="0" indent="0" algn="just">
              <a:lnSpc>
                <a:spcPct val="120000"/>
              </a:lnSpc>
              <a:buNone/>
            </a:pPr>
            <a:r>
              <a:rPr lang="tr-TR" sz="1200" b="1" dirty="0">
                <a:solidFill>
                  <a:srgbClr val="002060"/>
                </a:solidFill>
                <a:latin typeface="Calibri" panose="020F0502020204030204" pitchFamily="34" charset="0"/>
                <a:cs typeface="Calibri" panose="020F0502020204030204" pitchFamily="34" charset="0"/>
              </a:rPr>
              <a:t>A.3.3 Finansal yönetim başlığı içinde aynı şekilde harcama birimi düzeyine indirgenmiş kaynakların planlaması ve izleme değerlendirmesinin de yapılması  iyi uygulama örneğine kanıt oluşturmaktadır. </a:t>
            </a:r>
          </a:p>
          <a:p>
            <a:pPr marL="0" indent="0">
              <a:lnSpc>
                <a:spcPct val="120000"/>
              </a:lnSpc>
              <a:buNone/>
            </a:pPr>
            <a:endParaRPr lang="tr-TR" sz="1400" dirty="0">
              <a:latin typeface="Calibri" panose="020F0502020204030204" pitchFamily="34" charset="0"/>
              <a:cs typeface="Calibri" panose="020F0502020204030204" pitchFamily="34"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8069" y="76359"/>
            <a:ext cx="1217603" cy="1217603"/>
          </a:xfrm>
          <a:prstGeom prst="rect">
            <a:avLst/>
          </a:prstGeom>
        </p:spPr>
      </p:pic>
    </p:spTree>
    <p:extLst>
      <p:ext uri="{BB962C8B-B14F-4D97-AF65-F5344CB8AC3E}">
        <p14:creationId xmlns:p14="http://schemas.microsoft.com/office/powerpoint/2010/main" val="252924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65243" y="969484"/>
            <a:ext cx="9727894" cy="4957591"/>
          </a:xfrm>
          <a:solidFill>
            <a:schemeClr val="accent1">
              <a:lumMod val="20000"/>
              <a:lumOff val="80000"/>
            </a:schemeClr>
          </a:solidFill>
        </p:spPr>
        <p:txBody>
          <a:bodyPr>
            <a:normAutofit/>
          </a:bodyPr>
          <a:lstStyle/>
          <a:p>
            <a:pPr marL="0" indent="0">
              <a:buNone/>
            </a:pPr>
            <a:r>
              <a:rPr lang="tr-TR" sz="1300" b="1" dirty="0" smtClean="0">
                <a:solidFill>
                  <a:srgbClr val="002060"/>
                </a:solidFill>
                <a:latin typeface="Calibri" panose="020F0502020204030204" pitchFamily="34" charset="0"/>
                <a:cs typeface="Calibri" panose="020F0502020204030204" pitchFamily="34" charset="0"/>
              </a:rPr>
              <a:t>Bartın </a:t>
            </a:r>
            <a:r>
              <a:rPr lang="tr-TR" sz="1300" b="1" dirty="0">
                <a:solidFill>
                  <a:srgbClr val="002060"/>
                </a:solidFill>
                <a:latin typeface="Calibri" panose="020F0502020204030204" pitchFamily="34" charset="0"/>
                <a:cs typeface="Calibri" panose="020F0502020204030204" pitchFamily="34" charset="0"/>
              </a:rPr>
              <a:t>Üniversitesi 2022 yılı YÖKAK Kurumsal İzleme Raporu</a:t>
            </a:r>
          </a:p>
          <a:p>
            <a:pPr marL="0" indent="0">
              <a:buNone/>
            </a:pPr>
            <a:r>
              <a:rPr lang="tr-TR" sz="1300" b="1" dirty="0">
                <a:solidFill>
                  <a:srgbClr val="002060"/>
                </a:solidFill>
                <a:latin typeface="Calibri" panose="020F0502020204030204" pitchFamily="34" charset="0"/>
                <a:cs typeface="Calibri" panose="020F0502020204030204" pitchFamily="34" charset="0"/>
              </a:rPr>
              <a:t>Liderlik, Yönetim ve Kalite</a:t>
            </a:r>
          </a:p>
          <a:p>
            <a:pPr marL="0" indent="0">
              <a:buNone/>
            </a:pPr>
            <a:r>
              <a:rPr lang="tr-TR" sz="1300" b="1" dirty="0">
                <a:solidFill>
                  <a:srgbClr val="002060"/>
                </a:solidFill>
                <a:latin typeface="Calibri" panose="020F0502020204030204" pitchFamily="34" charset="0"/>
                <a:cs typeface="Calibri" panose="020F0502020204030204" pitchFamily="34" charset="0"/>
              </a:rPr>
              <a:t>Güçlü </a:t>
            </a:r>
            <a:r>
              <a:rPr lang="tr-TR" sz="1300" b="1" dirty="0" smtClean="0">
                <a:solidFill>
                  <a:srgbClr val="002060"/>
                </a:solidFill>
                <a:latin typeface="Calibri" panose="020F0502020204030204" pitchFamily="34" charset="0"/>
                <a:cs typeface="Calibri" panose="020F0502020204030204" pitchFamily="34" charset="0"/>
              </a:rPr>
              <a:t>Yönler</a:t>
            </a:r>
          </a:p>
          <a:p>
            <a:pPr marL="0" indent="0" algn="just">
              <a:buNone/>
            </a:pPr>
            <a:r>
              <a:rPr lang="tr-TR" sz="1200" b="1" dirty="0">
                <a:solidFill>
                  <a:srgbClr val="002060"/>
                </a:solidFill>
                <a:latin typeface="Calibri" panose="020F0502020204030204" pitchFamily="34" charset="0"/>
                <a:cs typeface="Calibri" panose="020F0502020204030204" pitchFamily="34" charset="0"/>
              </a:rPr>
              <a:t>Stratejik Planların birim ve bazı bölümler seviyesinde de yapılmış olması Bartın Üniversitesi’nin önceki Stratejik Planında olduğu gibi 2019-2023 dönemi Stratejik Planında da paydaş katkısı alınarak planın oluşturulduğu, birim bazında da hazırlanan stratejik planlar varlığı olsa da UY-GAR Merkezlerde ve Daire Başkanlıkları düzeyinde stratejik planlamanın yapılmadığı görülmektedir. Bazı birim stratejik planları web sayfasından incelendiğinde, hedef ve performans göstergelerinin tanımlanmadığı belirlenmiştir. Kurum düzeyinde bu yapının birimler düzeyinde hazırlanmış planlarla içselleştirilmeye çalışılması ve birim eylem planlarının hazırlanması çalışması güçlü yanın devamlılığını sağlamada önemli bulunmuştur. Saha incelemesinde eylem planlarına birimlerin çalışmasıyla paydaş farkındalığının da sağlandığı tespit edilmiştir</a:t>
            </a: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8069" y="76359"/>
            <a:ext cx="1217603" cy="1217603"/>
          </a:xfrm>
          <a:prstGeom prst="rect">
            <a:avLst/>
          </a:prstGeom>
        </p:spPr>
      </p:pic>
    </p:spTree>
    <p:extLst>
      <p:ext uri="{BB962C8B-B14F-4D97-AF65-F5344CB8AC3E}">
        <p14:creationId xmlns:p14="http://schemas.microsoft.com/office/powerpoint/2010/main" val="3506410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5069" y="561860"/>
            <a:ext cx="8897043" cy="5827923"/>
          </a:xfrm>
          <a:solidFill>
            <a:schemeClr val="accent1">
              <a:lumMod val="20000"/>
              <a:lumOff val="80000"/>
            </a:schemeClr>
          </a:solidFill>
        </p:spPr>
        <p:txBody>
          <a:bodyPr>
            <a:normAutofit/>
          </a:bodyPr>
          <a:lstStyle/>
          <a:p>
            <a:pPr marL="0" indent="0">
              <a:lnSpc>
                <a:spcPct val="100000"/>
              </a:lnSpc>
              <a:buNone/>
            </a:pPr>
            <a:r>
              <a:rPr lang="tr-TR" sz="1400" b="1" dirty="0" smtClean="0">
                <a:solidFill>
                  <a:srgbClr val="C00000"/>
                </a:solidFill>
                <a:latin typeface="Calibri" panose="020F0502020204030204" pitchFamily="34" charset="0"/>
                <a:cs typeface="Calibri" panose="020F0502020204030204" pitchFamily="34" charset="0"/>
              </a:rPr>
              <a:t>B-  </a:t>
            </a:r>
            <a:r>
              <a:rPr lang="tr-TR" sz="1400" b="1" dirty="0">
                <a:solidFill>
                  <a:srgbClr val="C00000"/>
                </a:solidFill>
                <a:latin typeface="Calibri" panose="020F0502020204030204" pitchFamily="34" charset="0"/>
                <a:cs typeface="Calibri" panose="020F0502020204030204" pitchFamily="34" charset="0"/>
              </a:rPr>
              <a:t>5018 sayılı yasa gereği harcama biriminin Şeffaflık ve Hesap verebilirlik ilkesi gereği</a:t>
            </a:r>
          </a:p>
          <a:p>
            <a:pPr marL="0" indent="0">
              <a:lnSpc>
                <a:spcPct val="100000"/>
              </a:lnSpc>
              <a:buNone/>
            </a:pPr>
            <a:r>
              <a:rPr lang="tr-TR" sz="1400" b="1" dirty="0">
                <a:solidFill>
                  <a:srgbClr val="C00000"/>
                </a:solidFill>
                <a:latin typeface="Calibri" panose="020F0502020204030204" pitchFamily="34" charset="0"/>
                <a:cs typeface="Calibri" panose="020F0502020204030204" pitchFamily="34" charset="0"/>
              </a:rPr>
              <a:t>5018 sayılı kanunun 41. </a:t>
            </a:r>
            <a:r>
              <a:rPr lang="tr-TR" sz="1400" b="1" dirty="0" smtClean="0">
                <a:solidFill>
                  <a:srgbClr val="C00000"/>
                </a:solidFill>
                <a:latin typeface="Calibri" panose="020F0502020204030204" pitchFamily="34" charset="0"/>
                <a:cs typeface="Calibri" panose="020F0502020204030204" pitchFamily="34" charset="0"/>
              </a:rPr>
              <a:t>Maddesi</a:t>
            </a:r>
          </a:p>
          <a:p>
            <a:pPr marL="0" indent="0" algn="just">
              <a:lnSpc>
                <a:spcPct val="100000"/>
              </a:lnSpc>
              <a:buNone/>
            </a:pPr>
            <a:r>
              <a:rPr lang="tr-TR" sz="1200" b="1" dirty="0">
                <a:solidFill>
                  <a:srgbClr val="002060"/>
                </a:solidFill>
                <a:latin typeface="Calibri" panose="020F0502020204030204" pitchFamily="34" charset="0"/>
                <a:cs typeface="Calibri" panose="020F0502020204030204" pitchFamily="34" charset="0"/>
              </a:rPr>
              <a:t>Üst yöneticiler ve bütçeyle ödenek tahsis edilen harcama yetkililerince, hesap </a:t>
            </a:r>
            <a:r>
              <a:rPr lang="tr-TR" sz="1200" b="1" dirty="0" smtClean="0">
                <a:solidFill>
                  <a:srgbClr val="002060"/>
                </a:solidFill>
                <a:latin typeface="Calibri" panose="020F0502020204030204" pitchFamily="34" charset="0"/>
                <a:cs typeface="Calibri" panose="020F0502020204030204" pitchFamily="34" charset="0"/>
              </a:rPr>
              <a:t>verme sorumluluğu </a:t>
            </a:r>
            <a:r>
              <a:rPr lang="tr-TR" sz="1200" b="1" dirty="0">
                <a:solidFill>
                  <a:srgbClr val="002060"/>
                </a:solidFill>
                <a:latin typeface="Calibri" panose="020F0502020204030204" pitchFamily="34" charset="0"/>
                <a:cs typeface="Calibri" panose="020F0502020204030204" pitchFamily="34" charset="0"/>
              </a:rPr>
              <a:t>çerçevesinde, her yıl faaliyet raporu hazırlanır. Üst yönetici, harcama </a:t>
            </a:r>
            <a:r>
              <a:rPr lang="tr-TR" sz="1200" b="1" dirty="0" smtClean="0">
                <a:solidFill>
                  <a:srgbClr val="002060"/>
                </a:solidFill>
                <a:latin typeface="Calibri" panose="020F0502020204030204" pitchFamily="34" charset="0"/>
                <a:cs typeface="Calibri" panose="020F0502020204030204" pitchFamily="34" charset="0"/>
              </a:rPr>
              <a:t>yetkilileri tarafından </a:t>
            </a:r>
            <a:r>
              <a:rPr lang="tr-TR" sz="1200" b="1" dirty="0">
                <a:solidFill>
                  <a:srgbClr val="002060"/>
                </a:solidFill>
                <a:latin typeface="Calibri" panose="020F0502020204030204" pitchFamily="34" charset="0"/>
                <a:cs typeface="Calibri" panose="020F0502020204030204" pitchFamily="34" charset="0"/>
              </a:rPr>
              <a:t>hazırlanan birim faaliyet raporlarını esas alarak, idaresinin faaliyet sonuçlarını gösteren idare faaliyet raporunu düzenleyerek kamuoyuna açıklar.</a:t>
            </a:r>
          </a:p>
          <a:p>
            <a:pPr marL="0" indent="0" algn="just">
              <a:lnSpc>
                <a:spcPct val="100000"/>
              </a:lnSpc>
              <a:buNone/>
            </a:pPr>
            <a:r>
              <a:rPr lang="tr-TR" sz="1200" b="1" dirty="0">
                <a:solidFill>
                  <a:srgbClr val="002060"/>
                </a:solidFill>
                <a:latin typeface="Calibri" panose="020F0502020204030204" pitchFamily="34" charset="0"/>
                <a:cs typeface="Calibri" panose="020F0502020204030204" pitchFamily="34" charset="0"/>
              </a:rPr>
              <a:t>Yukarıdaki madde hükmü gereğince harcama birimleri birim faaliyet raporu düzenleme zorunluluğu bulunmaktadır. </a:t>
            </a:r>
          </a:p>
          <a:p>
            <a:pPr marL="0" indent="0" algn="just">
              <a:lnSpc>
                <a:spcPct val="100000"/>
              </a:lnSpc>
              <a:buNone/>
            </a:pPr>
            <a:r>
              <a:rPr lang="tr-TR" sz="1200" b="1" dirty="0">
                <a:solidFill>
                  <a:srgbClr val="002060"/>
                </a:solidFill>
                <a:latin typeface="Calibri" panose="020F0502020204030204" pitchFamily="34" charset="0"/>
                <a:cs typeface="Calibri" panose="020F0502020204030204" pitchFamily="34" charset="0"/>
              </a:rPr>
              <a:t>22.04.2021 tarihli Stratejik Planlar ile Performans Programları ile Faaliyet Raporlarına İlişkin Usul ve Esaslar Hakkında Yönetmeliğin 26.  ve  27. Maddesi gereğince düzenlenen birim faaliyet raporlarda  Mali Bilgiler ve Performans bilgileri başlığı gereği Stratejik Amaç ve Hedeflere de yer verilmesi zorunluluğu gereğince  harcama birimi bazında hazırlanan birim faaliyet raporlarında da ilgili birimin  kendisine tahsis edilen ödenek ile paralel Stratejik Hedef  ve göstergelerinin ve bunların izleme ve değerlendirme raporlarının da olması gerekiyor. Bu çerçevede hazırlanan ve Harcama yetkilisi tarafından imzalanan iç kontrol güvence beyanı da bu paraleldedir.</a:t>
            </a:r>
          </a:p>
          <a:p>
            <a:pPr marL="0" indent="0">
              <a:lnSpc>
                <a:spcPct val="100000"/>
              </a:lnSpc>
              <a:buNone/>
            </a:pPr>
            <a:endParaRPr lang="tr-TR" sz="1400" b="1" dirty="0">
              <a:solidFill>
                <a:srgbClr val="C00000"/>
              </a:solidFill>
              <a:latin typeface="Calibri" panose="020F0502020204030204" pitchFamily="34" charset="0"/>
              <a:cs typeface="Calibri" panose="020F0502020204030204" pitchFamily="34"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8069" y="76359"/>
            <a:ext cx="1217603" cy="1217603"/>
          </a:xfrm>
          <a:prstGeom prst="rect">
            <a:avLst/>
          </a:prstGeom>
        </p:spPr>
      </p:pic>
    </p:spTree>
    <p:extLst>
      <p:ext uri="{BB962C8B-B14F-4D97-AF65-F5344CB8AC3E}">
        <p14:creationId xmlns:p14="http://schemas.microsoft.com/office/powerpoint/2010/main" val="21837043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5412" y="683047"/>
            <a:ext cx="9414835" cy="5288096"/>
          </a:xfrm>
          <a:solidFill>
            <a:schemeClr val="accent1">
              <a:lumMod val="20000"/>
              <a:lumOff val="80000"/>
            </a:schemeClr>
          </a:solidFill>
        </p:spPr>
        <p:txBody>
          <a:bodyPr>
            <a:normAutofit/>
          </a:bodyPr>
          <a:lstStyle/>
          <a:p>
            <a:pPr marL="0" indent="0" algn="just">
              <a:buNone/>
            </a:pPr>
            <a:r>
              <a:rPr lang="tr-TR" sz="1200" b="1" dirty="0" smtClean="0">
                <a:solidFill>
                  <a:srgbClr val="002060"/>
                </a:solidFill>
                <a:latin typeface="Calibri" panose="020F0502020204030204" pitchFamily="34" charset="0"/>
                <a:cs typeface="Calibri" panose="020F0502020204030204" pitchFamily="34" charset="0"/>
              </a:rPr>
              <a:t>Her yıl hazırlanan; idare/birim hakkındaki genel bilgilerle birlikte, kullanılan kaynakları, bütçe hedef ve gerçekleşmeleri ile meydana gelen sapmaların nedenlerini, varlık ve yükümlülükleri ile yardım yapılan birlik, kurum ve kuruluşların faaliyetlerine ilişkin bilgileri de kapsayan malî bilgileri;  stratejik plan ve performans programı uyarınca yürütülen faaliyetleri ve performans bilgilerini içeren bir rapordur.</a:t>
            </a:r>
          </a:p>
          <a:p>
            <a:pPr marL="0" indent="0" algn="just">
              <a:buNone/>
            </a:pPr>
            <a:r>
              <a:rPr lang="tr-TR" sz="1200" b="1" dirty="0" smtClean="0">
                <a:solidFill>
                  <a:srgbClr val="002060"/>
                </a:solidFill>
                <a:latin typeface="Calibri" panose="020F0502020204030204" pitchFamily="34" charset="0"/>
                <a:cs typeface="Calibri" panose="020F0502020204030204" pitchFamily="34" charset="0"/>
              </a:rPr>
              <a:t>Harcama yetkilisi olarak görev ve yetkilerim çerçevesinde; Harcama birimimizce gerçekleştirilen iş ve işlemlerin idarenin amaç ve hedeflerine, iyi malî yönetim ilkelerine, kontrol düzenlemelerine ve mevzuata uygun bir şekilde gerçekleştirildiğini, birimimize bütçe ile tahsis edilmiş kaynakların planlanmış amaçlar doğrultusunda etkili, ekonomik ve verimli bir şekilde kullanıldığını, birimimizde iç kontrol sisteminin yeterli ve makul güvenceyi sağladığını bildiririm.</a:t>
            </a:r>
          </a:p>
          <a:p>
            <a:pPr marL="0" indent="0" algn="just">
              <a:buNone/>
            </a:pPr>
            <a:r>
              <a:rPr lang="tr-TR" sz="1200" b="1" dirty="0" smtClean="0">
                <a:solidFill>
                  <a:srgbClr val="002060"/>
                </a:solidFill>
                <a:latin typeface="Calibri" panose="020F0502020204030204" pitchFamily="34" charset="0"/>
                <a:cs typeface="Calibri" panose="020F0502020204030204" pitchFamily="34" charset="0"/>
              </a:rPr>
              <a:t>Bu güvence, harcama yetkilisi olarak sahip olduğum bilgi ve değerlendirmeler, yönetim bilgi sistemleri, iç kontrol sistemi değerlendirme raporları, izleme ve değerlendirme raporları ile denetim raporlarına dayanmaktadır.</a:t>
            </a:r>
          </a:p>
          <a:p>
            <a:pPr marL="0" indent="0" algn="just">
              <a:buNone/>
            </a:pPr>
            <a:r>
              <a:rPr lang="tr-TR" sz="1200" b="1" dirty="0" smtClean="0">
                <a:solidFill>
                  <a:srgbClr val="002060"/>
                </a:solidFill>
                <a:latin typeface="Calibri" panose="020F0502020204030204" pitchFamily="34" charset="0"/>
                <a:cs typeface="Calibri" panose="020F0502020204030204" pitchFamily="34" charset="0"/>
              </a:rPr>
              <a:t>Sonuç olarak ; Kalite Güvence Sistemi açısından büyük öneme sahip olmakla birlikte mali mevzuatlar açısında da hesap </a:t>
            </a:r>
            <a:r>
              <a:rPr lang="tr-TR" sz="1200" b="1" dirty="0" err="1" smtClean="0">
                <a:solidFill>
                  <a:srgbClr val="002060"/>
                </a:solidFill>
                <a:latin typeface="Calibri" panose="020F0502020204030204" pitchFamily="34" charset="0"/>
                <a:cs typeface="Calibri" panose="020F0502020204030204" pitchFamily="34" charset="0"/>
              </a:rPr>
              <a:t>verebilirlilik</a:t>
            </a:r>
            <a:r>
              <a:rPr lang="tr-TR" sz="1200" b="1" dirty="0" smtClean="0">
                <a:solidFill>
                  <a:srgbClr val="002060"/>
                </a:solidFill>
                <a:latin typeface="Calibri" panose="020F0502020204030204" pitchFamily="34" charset="0"/>
                <a:cs typeface="Calibri" panose="020F0502020204030204" pitchFamily="34" charset="0"/>
              </a:rPr>
              <a:t> mekanizmasının etkin bir aracı  olan  birim faaliyet raporunun içeriğinde  stratejik amaç ve hedefler ile bunların sonuçlarına yer verilmesi nedeniyle Birim Stratejik Planları hazırlanması büyük önem arz etmektedir. </a:t>
            </a:r>
          </a:p>
        </p:txBody>
      </p:sp>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78069" y="76359"/>
            <a:ext cx="1217603" cy="1217603"/>
          </a:xfrm>
          <a:prstGeom prst="rect">
            <a:avLst/>
          </a:prstGeom>
        </p:spPr>
      </p:pic>
    </p:spTree>
    <p:extLst>
      <p:ext uri="{BB962C8B-B14F-4D97-AF65-F5344CB8AC3E}">
        <p14:creationId xmlns:p14="http://schemas.microsoft.com/office/powerpoint/2010/main" val="1061123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7677" y="989556"/>
            <a:ext cx="9315621" cy="5058704"/>
          </a:xfrm>
          <a:solidFill>
            <a:schemeClr val="accent1">
              <a:lumMod val="20000"/>
              <a:lumOff val="80000"/>
            </a:schemeClr>
          </a:solidFill>
        </p:spPr>
        <p:txBody>
          <a:bodyPr>
            <a:normAutofit/>
          </a:bodyPr>
          <a:lstStyle/>
          <a:p>
            <a:pPr marL="0" indent="0" algn="ctr">
              <a:buNone/>
            </a:pPr>
            <a:endParaRPr lang="tr-TR" sz="4500" b="1" dirty="0" smtClean="0">
              <a:solidFill>
                <a:srgbClr val="002060"/>
              </a:solidFill>
              <a:latin typeface="Calibri" panose="020F0502020204030204" pitchFamily="34" charset="0"/>
              <a:cs typeface="Calibri" panose="020F0502020204030204" pitchFamily="34" charset="0"/>
            </a:endParaRPr>
          </a:p>
          <a:p>
            <a:pPr marL="0" indent="0" algn="ctr">
              <a:buNone/>
            </a:pPr>
            <a:r>
              <a:rPr lang="tr-TR" sz="2000" b="1" dirty="0">
                <a:solidFill>
                  <a:srgbClr val="002060"/>
                </a:solidFill>
                <a:latin typeface="Calibri" panose="020F0502020204030204" pitchFamily="34" charset="0"/>
                <a:cs typeface="Calibri" panose="020F0502020204030204" pitchFamily="34" charset="0"/>
              </a:rPr>
              <a:t>Kadir </a:t>
            </a:r>
            <a:r>
              <a:rPr lang="tr-TR" sz="2000" b="1" dirty="0" smtClean="0">
                <a:solidFill>
                  <a:srgbClr val="002060"/>
                </a:solidFill>
                <a:latin typeface="Calibri" panose="020F0502020204030204" pitchFamily="34" charset="0"/>
                <a:cs typeface="Calibri" panose="020F0502020204030204" pitchFamily="34" charset="0"/>
              </a:rPr>
              <a:t>ÇELİK</a:t>
            </a:r>
          </a:p>
          <a:p>
            <a:pPr marL="0" indent="0" algn="ctr">
              <a:buNone/>
            </a:pPr>
            <a:r>
              <a:rPr lang="tr-TR" sz="1300" b="1" dirty="0" smtClean="0">
                <a:solidFill>
                  <a:srgbClr val="002060"/>
                </a:solidFill>
                <a:latin typeface="Calibri" panose="020F0502020204030204" pitchFamily="34" charset="0"/>
                <a:cs typeface="Calibri" panose="020F0502020204030204" pitchFamily="34" charset="0"/>
              </a:rPr>
              <a:t> Bartın Üniversitesi</a:t>
            </a:r>
          </a:p>
          <a:p>
            <a:pPr marL="0" indent="0" algn="ctr">
              <a:buNone/>
            </a:pPr>
            <a:r>
              <a:rPr lang="tr-TR" sz="1300" b="1" dirty="0" smtClean="0">
                <a:solidFill>
                  <a:srgbClr val="002060"/>
                </a:solidFill>
                <a:latin typeface="Calibri" panose="020F0502020204030204" pitchFamily="34" charset="0"/>
                <a:cs typeface="Calibri" panose="020F0502020204030204" pitchFamily="34" charset="0"/>
              </a:rPr>
              <a:t>Strateji Geliştirme Daire Başkanı</a:t>
            </a:r>
          </a:p>
          <a:p>
            <a:pPr marL="0" indent="0" algn="ctr">
              <a:buNone/>
            </a:pPr>
            <a:endParaRPr lang="tr-TR" sz="1300" b="1" dirty="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smtClean="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smtClean="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smtClean="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smtClean="0">
              <a:solidFill>
                <a:srgbClr val="002060"/>
              </a:solidFill>
              <a:latin typeface="Calibri" panose="020F0502020204030204" pitchFamily="34" charset="0"/>
              <a:cs typeface="Calibri" panose="020F0502020204030204" pitchFamily="34" charset="0"/>
            </a:endParaRPr>
          </a:p>
          <a:p>
            <a:pPr marL="0" indent="0" algn="ctr">
              <a:buNone/>
            </a:pPr>
            <a:endParaRPr lang="tr-TR" sz="1300" b="1" dirty="0" smtClean="0">
              <a:solidFill>
                <a:srgbClr val="002060"/>
              </a:solidFill>
              <a:latin typeface="Calibri" panose="020F0502020204030204" pitchFamily="34" charset="0"/>
              <a:cs typeface="Calibri" panose="020F0502020204030204" pitchFamily="34" charset="0"/>
            </a:endParaRPr>
          </a:p>
          <a:p>
            <a:pPr marL="0" indent="0" algn="ctr">
              <a:buNone/>
            </a:pPr>
            <a:r>
              <a:rPr lang="tr-TR" sz="1300" b="1" dirty="0" smtClean="0">
                <a:solidFill>
                  <a:srgbClr val="002060"/>
                </a:solidFill>
                <a:latin typeface="Calibri" panose="020F0502020204030204" pitchFamily="34" charset="0"/>
                <a:cs typeface="Calibri" panose="020F0502020204030204" pitchFamily="34" charset="0"/>
              </a:rPr>
              <a:t>08.03.2023 / BARTIN</a:t>
            </a:r>
          </a:p>
        </p:txBody>
      </p:sp>
    </p:spTree>
    <p:extLst>
      <p:ext uri="{BB962C8B-B14F-4D97-AF65-F5344CB8AC3E}">
        <p14:creationId xmlns:p14="http://schemas.microsoft.com/office/powerpoint/2010/main" val="11868118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eelOff"/>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TM04033929[[fn=Tablet]]</Template>
  <TotalTime>1311</TotalTime>
  <Words>718</Words>
  <Application>Microsoft Office PowerPoint</Application>
  <PresentationFormat>Geniş ekran</PresentationFormat>
  <Paragraphs>48</Paragraphs>
  <Slides>7</Slides>
  <Notes>7</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Corbel</vt:lpstr>
      <vt:lpstr>Paralaks</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Strateji Pc</dc:creator>
  <cp:lastModifiedBy>Cgdm</cp:lastModifiedBy>
  <cp:revision>307</cp:revision>
  <cp:lastPrinted>2017-08-11T14:16:04Z</cp:lastPrinted>
  <dcterms:created xsi:type="dcterms:W3CDTF">2017-07-19T08:47:57Z</dcterms:created>
  <dcterms:modified xsi:type="dcterms:W3CDTF">2023-09-13T10:51:25Z</dcterms:modified>
</cp:coreProperties>
</file>