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ugce Aydogan" initials="TA" lastIdx="3" clrIdx="0">
    <p:extLst>
      <p:ext uri="{19B8F6BF-5375-455C-9EA6-DF929625EA0E}">
        <p15:presenceInfo xmlns:p15="http://schemas.microsoft.com/office/powerpoint/2012/main" userId="Tugce Aydogan" providerId="None"/>
      </p:ext>
    </p:extLst>
  </p:cmAuthor>
  <p:cmAuthor id="2" name="Deniz Erdem" initials="DE" lastIdx="2" clrIdx="1">
    <p:extLst>
      <p:ext uri="{19B8F6BF-5375-455C-9EA6-DF929625EA0E}">
        <p15:presenceInfo xmlns:p15="http://schemas.microsoft.com/office/powerpoint/2012/main" userId="Deniz Erde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1766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79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72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658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723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374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120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004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099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161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136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1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679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91C2E-81F3-425C-86C9-69437F26B6D2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337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91C2E-81F3-425C-86C9-69437F26B6D2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04FE2A-F5FB-4A43-AD69-0CADD08DD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64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1" name="Straight Arrow Connector 170"/>
          <p:cNvCxnSpPr>
            <a:stCxn id="179" idx="2"/>
          </p:cNvCxnSpPr>
          <p:nvPr/>
        </p:nvCxnSpPr>
        <p:spPr>
          <a:xfrm>
            <a:off x="1551602" y="4014082"/>
            <a:ext cx="9815334" cy="6281"/>
          </a:xfrm>
          <a:prstGeom prst="straightConnector1">
            <a:avLst/>
          </a:prstGeom>
          <a:noFill/>
          <a:ln w="38100" cap="flat" cmpd="sng" algn="ctr">
            <a:solidFill>
              <a:srgbClr val="968C6D"/>
            </a:solidFill>
            <a:prstDash val="solid"/>
            <a:headEnd type="none" w="med" len="med"/>
            <a:tailEnd type="triangle" w="med" len="med"/>
          </a:ln>
          <a:effectLst/>
        </p:spPr>
      </p:cxnSp>
      <p:cxnSp>
        <p:nvCxnSpPr>
          <p:cNvPr id="175" name="Straight Connector 174"/>
          <p:cNvCxnSpPr>
            <a:stCxn id="102" idx="2"/>
            <a:endCxn id="183" idx="0"/>
          </p:cNvCxnSpPr>
          <p:nvPr/>
        </p:nvCxnSpPr>
        <p:spPr>
          <a:xfrm>
            <a:off x="10171652" y="3505852"/>
            <a:ext cx="0" cy="346790"/>
          </a:xfrm>
          <a:prstGeom prst="line">
            <a:avLst/>
          </a:prstGeom>
          <a:noFill/>
          <a:ln w="9525" cap="flat" cmpd="sng" algn="ctr">
            <a:solidFill>
              <a:srgbClr val="968C6D"/>
            </a:solidFill>
            <a:prstDash val="sysDash"/>
          </a:ln>
          <a:effectLst/>
        </p:spPr>
      </p:cxnSp>
      <p:sp>
        <p:nvSpPr>
          <p:cNvPr id="179" name="Oval 178"/>
          <p:cNvSpPr/>
          <p:nvPr/>
        </p:nvSpPr>
        <p:spPr bwMode="ltGray">
          <a:xfrm>
            <a:off x="1551603" y="3917791"/>
            <a:ext cx="170843" cy="192582"/>
          </a:xfrm>
          <a:prstGeom prst="ellipse">
            <a:avLst/>
          </a:prstGeom>
          <a:solidFill>
            <a:srgbClr val="FFFFFF"/>
          </a:solidFill>
          <a:ln w="28575" cap="flat" cmpd="sng" algn="ctr">
            <a:solidFill>
              <a:srgbClr val="968C6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188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182" name="Rectangle 181"/>
          <p:cNvSpPr/>
          <p:nvPr/>
        </p:nvSpPr>
        <p:spPr>
          <a:xfrm>
            <a:off x="1090569" y="1448130"/>
            <a:ext cx="1047809" cy="2039486"/>
          </a:xfrm>
          <a:prstGeom prst="rect">
            <a:avLst/>
          </a:prstGeom>
          <a:noFill/>
          <a:ln w="9525">
            <a:solidFill>
              <a:srgbClr val="968C6D"/>
            </a:solidFill>
            <a:prstDash val="sysDash"/>
          </a:ln>
        </p:spPr>
        <p:txBody>
          <a:bodyPr wrap="square" lIns="36000" tIns="18000" rIns="36000" anchor="t">
            <a:noAutofit/>
          </a:bodyPr>
          <a:lstStyle/>
          <a:p>
            <a:pPr marL="82550" marR="0" lvl="0" indent="-8255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tr-TR" sz="800" b="1" i="1" kern="0" noProof="0" dirty="0" smtClean="0">
                <a:solidFill>
                  <a:srgbClr val="968C6D"/>
                </a:solidFill>
                <a:latin typeface="Georgia"/>
              </a:rPr>
              <a:t>ŞUBAT</a:t>
            </a:r>
            <a:endParaRPr kumimoji="0" lang="nl-NL" sz="800" b="0" i="0" u="none" strike="noStrike" kern="0" cap="none" spc="0" normalizeH="0" baseline="0" noProof="0" dirty="0" smtClean="0">
              <a:ln>
                <a:noFill/>
              </a:ln>
              <a:solidFill>
                <a:srgbClr val="968C6D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183" name="Oval 182"/>
          <p:cNvSpPr/>
          <p:nvPr/>
        </p:nvSpPr>
        <p:spPr bwMode="ltGray">
          <a:xfrm>
            <a:off x="10086230" y="3852642"/>
            <a:ext cx="170843" cy="192582"/>
          </a:xfrm>
          <a:prstGeom prst="ellipse">
            <a:avLst/>
          </a:prstGeom>
          <a:solidFill>
            <a:srgbClr val="FFFFFF"/>
          </a:solidFill>
          <a:ln w="28575" cap="flat" cmpd="sng" algn="ctr">
            <a:solidFill>
              <a:srgbClr val="968C6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188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198" name="Rectangle 197"/>
          <p:cNvSpPr/>
          <p:nvPr/>
        </p:nvSpPr>
        <p:spPr>
          <a:xfrm>
            <a:off x="2301880" y="1216403"/>
            <a:ext cx="4509982" cy="2277481"/>
          </a:xfrm>
          <a:prstGeom prst="rect">
            <a:avLst/>
          </a:prstGeom>
          <a:noFill/>
          <a:ln w="9525">
            <a:solidFill>
              <a:srgbClr val="968C6D"/>
            </a:solidFill>
            <a:prstDash val="sysDash"/>
          </a:ln>
        </p:spPr>
        <p:txBody>
          <a:bodyPr wrap="square" lIns="36000" tIns="18000" rIns="36000" anchor="t">
            <a:noAutofit/>
          </a:bodyPr>
          <a:lstStyle/>
          <a:p>
            <a:pPr marL="82550" marR="0" lvl="0" indent="-8255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0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rPr>
              <a:t>MAYIS</a:t>
            </a:r>
            <a:endParaRPr kumimoji="0" lang="nl-NL" sz="1000" b="0" i="0" u="none" strike="noStrike" kern="0" cap="none" spc="0" normalizeH="0" baseline="0" noProof="0" dirty="0" smtClean="0">
              <a:ln>
                <a:noFill/>
              </a:ln>
              <a:solidFill>
                <a:srgbClr val="968C6D"/>
              </a:solidFill>
              <a:effectLst/>
              <a:uLnTx/>
              <a:uFillTx/>
              <a:latin typeface="Georgia"/>
            </a:endParaRPr>
          </a:p>
        </p:txBody>
      </p:sp>
      <p:cxnSp>
        <p:nvCxnSpPr>
          <p:cNvPr id="211" name="Straight Connector 210"/>
          <p:cNvCxnSpPr>
            <a:endCxn id="212" idx="0"/>
          </p:cNvCxnSpPr>
          <p:nvPr/>
        </p:nvCxnSpPr>
        <p:spPr>
          <a:xfrm flipH="1">
            <a:off x="4740170" y="3521412"/>
            <a:ext cx="3024" cy="368630"/>
          </a:xfrm>
          <a:prstGeom prst="line">
            <a:avLst/>
          </a:prstGeom>
          <a:noFill/>
          <a:ln w="9525" cap="flat" cmpd="sng" algn="ctr">
            <a:solidFill>
              <a:srgbClr val="968C6D"/>
            </a:solidFill>
            <a:prstDash val="sysDash"/>
          </a:ln>
          <a:effectLst/>
        </p:spPr>
      </p:cxnSp>
      <p:sp>
        <p:nvSpPr>
          <p:cNvPr id="212" name="Oval 211"/>
          <p:cNvSpPr/>
          <p:nvPr/>
        </p:nvSpPr>
        <p:spPr bwMode="ltGray">
          <a:xfrm>
            <a:off x="4654748" y="3890042"/>
            <a:ext cx="170843" cy="192582"/>
          </a:xfrm>
          <a:prstGeom prst="ellipse">
            <a:avLst/>
          </a:prstGeom>
          <a:solidFill>
            <a:srgbClr val="FFFFFF"/>
          </a:solidFill>
          <a:ln w="28575" cap="flat" cmpd="sng" algn="ctr">
            <a:solidFill>
              <a:srgbClr val="968C6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188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260" name="Rectangle 259"/>
          <p:cNvSpPr/>
          <p:nvPr/>
        </p:nvSpPr>
        <p:spPr>
          <a:xfrm>
            <a:off x="5452844" y="4405039"/>
            <a:ext cx="3468455" cy="1777647"/>
          </a:xfrm>
          <a:prstGeom prst="rect">
            <a:avLst/>
          </a:prstGeom>
          <a:noFill/>
          <a:ln w="9525">
            <a:solidFill>
              <a:srgbClr val="968C6D"/>
            </a:solidFill>
            <a:prstDash val="sysDash"/>
          </a:ln>
        </p:spPr>
        <p:txBody>
          <a:bodyPr wrap="square" lIns="36000" tIns="18000" rIns="36000" anchor="t">
            <a:noAutofit/>
          </a:bodyPr>
          <a:lstStyle/>
          <a:p>
            <a:pPr marL="82550" marR="0" lvl="0" indent="-8255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0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rPr>
              <a:t>EKİM</a:t>
            </a:r>
            <a:endParaRPr kumimoji="0" lang="nl-NL" sz="1000" b="0" i="0" u="none" strike="noStrike" kern="0" cap="none" spc="0" normalizeH="0" baseline="0" noProof="0" dirty="0" smtClean="0">
              <a:ln>
                <a:noFill/>
              </a:ln>
              <a:solidFill>
                <a:srgbClr val="968C6D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262" name="Oval 261"/>
          <p:cNvSpPr/>
          <p:nvPr/>
        </p:nvSpPr>
        <p:spPr bwMode="ltGray">
          <a:xfrm>
            <a:off x="7098521" y="3919731"/>
            <a:ext cx="170843" cy="192582"/>
          </a:xfrm>
          <a:prstGeom prst="ellipse">
            <a:avLst/>
          </a:prstGeom>
          <a:solidFill>
            <a:srgbClr val="FFFFFF"/>
          </a:solidFill>
          <a:ln w="28575" cap="flat" cmpd="sng" algn="ctr">
            <a:solidFill>
              <a:srgbClr val="968C6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188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cxnSp>
        <p:nvCxnSpPr>
          <p:cNvPr id="263" name="Straight Connector 262"/>
          <p:cNvCxnSpPr>
            <a:stCxn id="260" idx="0"/>
            <a:endCxn id="262" idx="4"/>
          </p:cNvCxnSpPr>
          <p:nvPr/>
        </p:nvCxnSpPr>
        <p:spPr>
          <a:xfrm flipH="1" flipV="1">
            <a:off x="7183943" y="4112313"/>
            <a:ext cx="3129" cy="292726"/>
          </a:xfrm>
          <a:prstGeom prst="line">
            <a:avLst/>
          </a:prstGeom>
          <a:noFill/>
          <a:ln w="9525" cap="flat" cmpd="sng" algn="ctr">
            <a:solidFill>
              <a:srgbClr val="968C6D"/>
            </a:solidFill>
            <a:prstDash val="sysDash"/>
          </a:ln>
          <a:effectLst/>
        </p:spPr>
      </p:cxnSp>
      <p:grpSp>
        <p:nvGrpSpPr>
          <p:cNvPr id="279" name="Group 278"/>
          <p:cNvGrpSpPr/>
          <p:nvPr/>
        </p:nvGrpSpPr>
        <p:grpSpPr>
          <a:xfrm>
            <a:off x="257875" y="6406520"/>
            <a:ext cx="1214694" cy="288466"/>
            <a:chOff x="1506889" y="6536034"/>
            <a:chExt cx="704362" cy="216000"/>
          </a:xfrm>
        </p:grpSpPr>
        <p:sp>
          <p:nvSpPr>
            <p:cNvPr id="280" name="Rectangle 279"/>
            <p:cNvSpPr/>
            <p:nvPr/>
          </p:nvSpPr>
          <p:spPr>
            <a:xfrm>
              <a:off x="1506889" y="6536034"/>
              <a:ext cx="214273" cy="216000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</a:ln>
          </p:spPr>
          <p:txBody>
            <a:bodyPr wrap="square" lIns="36000" rIns="36000" anchor="ctr">
              <a:noAutofit/>
            </a:bodyPr>
            <a:lstStyle/>
            <a:p>
              <a:pPr marL="0" marR="0" lvl="0" indent="0" algn="ctr" defTabSz="1018824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endParaRPr>
            </a:p>
          </p:txBody>
        </p:sp>
        <p:sp>
          <p:nvSpPr>
            <p:cNvPr id="281" name="Rectangle 280"/>
            <p:cNvSpPr/>
            <p:nvPr/>
          </p:nvSpPr>
          <p:spPr>
            <a:xfrm>
              <a:off x="1752036" y="6536034"/>
              <a:ext cx="459215" cy="216000"/>
            </a:xfrm>
            <a:prstGeom prst="rect">
              <a:avLst/>
            </a:prstGeom>
            <a:noFill/>
            <a:ln w="12700">
              <a:noFill/>
              <a:prstDash val="sysDash"/>
            </a:ln>
          </p:spPr>
          <p:txBody>
            <a:bodyPr wrap="square" lIns="36000" tIns="18000" rIns="36000" anchor="ctr">
              <a:noAutofit/>
            </a:bodyPr>
            <a:lstStyle/>
            <a:p>
              <a:pPr marL="0" marR="0" lvl="0" indent="0" defTabSz="1018824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600" b="1" i="1" u="none" strike="noStrike" kern="0" cap="none" spc="0" normalizeH="0" baseline="0" noProof="0" dirty="0" smtClean="0">
                  <a:ln>
                    <a:noFill/>
                  </a:ln>
                  <a:solidFill>
                    <a:srgbClr val="968C6D"/>
                  </a:solidFill>
                  <a:effectLst/>
                  <a:uLnTx/>
                  <a:uFillTx/>
                  <a:latin typeface="Georgia"/>
                </a:rPr>
                <a:t>Strateji</a:t>
              </a:r>
              <a:r>
                <a:rPr kumimoji="0" lang="tr-TR" sz="600" b="1" i="1" u="none" strike="noStrike" kern="0" cap="none" spc="0" normalizeH="0" noProof="0" dirty="0" smtClean="0">
                  <a:ln>
                    <a:noFill/>
                  </a:ln>
                  <a:solidFill>
                    <a:srgbClr val="968C6D"/>
                  </a:solidFill>
                  <a:effectLst/>
                  <a:uLnTx/>
                  <a:uFillTx/>
                  <a:latin typeface="Georgia"/>
                </a:rPr>
                <a:t> Geliştirme Birimi</a:t>
              </a:r>
              <a:endParaRPr kumimoji="0" lang="nl-NL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endParaRPr>
            </a:p>
          </p:txBody>
        </p:sp>
      </p:grpSp>
      <p:grpSp>
        <p:nvGrpSpPr>
          <p:cNvPr id="282" name="Group 281"/>
          <p:cNvGrpSpPr/>
          <p:nvPr/>
        </p:nvGrpSpPr>
        <p:grpSpPr>
          <a:xfrm>
            <a:off x="1600779" y="6406519"/>
            <a:ext cx="1054785" cy="288467"/>
            <a:chOff x="2439571" y="6536034"/>
            <a:chExt cx="704362" cy="216000"/>
          </a:xfrm>
        </p:grpSpPr>
        <p:sp>
          <p:nvSpPr>
            <p:cNvPr id="283" name="Rectangle 282"/>
            <p:cNvSpPr/>
            <p:nvPr/>
          </p:nvSpPr>
          <p:spPr>
            <a:xfrm>
              <a:off x="2439571" y="6536034"/>
              <a:ext cx="214273" cy="216000"/>
            </a:xfrm>
            <a:prstGeom prst="rect">
              <a:avLst/>
            </a:prstGeom>
            <a:solidFill>
              <a:srgbClr val="7B1766"/>
            </a:solidFill>
            <a:ln w="12700">
              <a:noFill/>
            </a:ln>
          </p:spPr>
          <p:txBody>
            <a:bodyPr wrap="square" lIns="36000" rIns="36000" anchor="ctr">
              <a:noAutofit/>
            </a:bodyPr>
            <a:lstStyle/>
            <a:p>
              <a:pPr marL="0" marR="0" lvl="0" indent="0" algn="ctr" defTabSz="1018824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</a:endParaRPr>
            </a:p>
          </p:txBody>
        </p:sp>
        <p:sp>
          <p:nvSpPr>
            <p:cNvPr id="284" name="Rectangle 283"/>
            <p:cNvSpPr/>
            <p:nvPr/>
          </p:nvSpPr>
          <p:spPr>
            <a:xfrm>
              <a:off x="2684718" y="6536034"/>
              <a:ext cx="459215" cy="216000"/>
            </a:xfrm>
            <a:prstGeom prst="rect">
              <a:avLst/>
            </a:prstGeom>
            <a:noFill/>
            <a:ln w="12700">
              <a:noFill/>
              <a:prstDash val="sysDash"/>
            </a:ln>
          </p:spPr>
          <p:txBody>
            <a:bodyPr wrap="square" lIns="36000" tIns="18000" rIns="36000" anchor="ctr">
              <a:noAutofit/>
            </a:bodyPr>
            <a:lstStyle/>
            <a:p>
              <a:pPr marL="0" marR="0" lvl="0" indent="0" defTabSz="1018824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lang="tr-TR" sz="600" b="1" i="1" kern="0" noProof="0" dirty="0" smtClean="0">
                  <a:solidFill>
                    <a:srgbClr val="968C6D"/>
                  </a:solidFill>
                  <a:latin typeface="Georgia"/>
                </a:rPr>
                <a:t>Birim Yöneticileri</a:t>
              </a:r>
              <a:endParaRPr kumimoji="0" lang="nl-NL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endParaRPr>
            </a:p>
          </p:txBody>
        </p:sp>
      </p:grpSp>
      <p:sp>
        <p:nvSpPr>
          <p:cNvPr id="72" name="Rectangle 71"/>
          <p:cNvSpPr/>
          <p:nvPr/>
        </p:nvSpPr>
        <p:spPr>
          <a:xfrm>
            <a:off x="2379685" y="1423897"/>
            <a:ext cx="800304" cy="1962202"/>
          </a:xfrm>
          <a:prstGeom prst="rect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r>
              <a:rPr lang="tr-TR" sz="1000" dirty="0">
                <a:solidFill>
                  <a:schemeClr val="bg1"/>
                </a:solidFill>
              </a:rPr>
              <a:t>2025-2027 Uyum Eylem Planı ve Risk Analizi Çalışmaları (birimlerden personel görevlendirilmesi) 03.05.2024 tarihinde yazıldı.</a:t>
            </a:r>
            <a:endParaRPr lang="en-GB" sz="1000" kern="0" dirty="0">
              <a:solidFill>
                <a:schemeClr val="bg1"/>
              </a:solidFill>
              <a:latin typeface="Georgia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3266797" y="1423897"/>
            <a:ext cx="790493" cy="1962202"/>
          </a:xfrm>
          <a:prstGeom prst="rect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r>
              <a:rPr lang="tr-TR" sz="1000" dirty="0">
                <a:solidFill>
                  <a:schemeClr val="bg1"/>
                </a:solidFill>
              </a:rPr>
              <a:t>2025-2027 Uyum Eylem Planı ve Risk Analizi Çalışmaları 07.05.2024 tarihinde yazıldı</a:t>
            </a:r>
            <a:r>
              <a:rPr lang="tr-TR" sz="1000" dirty="0" smtClean="0">
                <a:solidFill>
                  <a:schemeClr val="bg1"/>
                </a:solidFill>
              </a:rPr>
              <a:t>.</a:t>
            </a:r>
            <a:endParaRPr lang="tr-TR" sz="1000" dirty="0">
              <a:solidFill>
                <a:schemeClr val="bg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806078" y="6406519"/>
            <a:ext cx="1134308" cy="288467"/>
            <a:chOff x="4391142" y="6406519"/>
            <a:chExt cx="1134308" cy="288467"/>
          </a:xfrm>
        </p:grpSpPr>
        <p:sp>
          <p:nvSpPr>
            <p:cNvPr id="61" name="Rectangle 60"/>
            <p:cNvSpPr/>
            <p:nvPr/>
          </p:nvSpPr>
          <p:spPr>
            <a:xfrm>
              <a:off x="4391142" y="6406519"/>
              <a:ext cx="373911" cy="28846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>
              <a:noFill/>
            </a:ln>
          </p:spPr>
          <p:txBody>
            <a:bodyPr wrap="square" lIns="36000" rIns="36000" anchor="ctr">
              <a:noAutofit/>
            </a:bodyPr>
            <a:lstStyle/>
            <a:p>
              <a:pPr algn="ctr" defTabSz="1018824" fontAlgn="b">
                <a:defRPr/>
              </a:pPr>
              <a:endParaRPr lang="en-GB" sz="600" kern="0" dirty="0">
                <a:solidFill>
                  <a:srgbClr val="FFFFFF"/>
                </a:solidFill>
                <a:latin typeface="Georgia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837774" y="6406519"/>
              <a:ext cx="687676" cy="288467"/>
            </a:xfrm>
            <a:prstGeom prst="rect">
              <a:avLst/>
            </a:prstGeom>
            <a:noFill/>
            <a:ln w="12700">
              <a:noFill/>
              <a:prstDash val="sysDash"/>
            </a:ln>
          </p:spPr>
          <p:txBody>
            <a:bodyPr wrap="square" lIns="36000" tIns="18000" rIns="36000" anchor="ctr">
              <a:noAutofit/>
            </a:bodyPr>
            <a:lstStyle/>
            <a:p>
              <a:pPr marL="0" marR="0" lvl="0" indent="0" defTabSz="1018824" eaLnBrk="1" fontAlgn="b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lang="tr-TR" sz="600" b="1" i="1" kern="0" noProof="0" dirty="0" smtClean="0">
                  <a:solidFill>
                    <a:srgbClr val="968C6D"/>
                  </a:solidFill>
                  <a:latin typeface="Georgia"/>
                </a:rPr>
                <a:t>İKİYK</a:t>
              </a:r>
              <a:endParaRPr kumimoji="0" lang="nl-NL" sz="6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2717984" y="103217"/>
            <a:ext cx="6107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BARÜ RİSK YÖNETİMİ TAKVİMİ</a:t>
            </a:r>
          </a:p>
        </p:txBody>
      </p:sp>
      <p:sp>
        <p:nvSpPr>
          <p:cNvPr id="65" name="Rectangle 64"/>
          <p:cNvSpPr/>
          <p:nvPr/>
        </p:nvSpPr>
        <p:spPr>
          <a:xfrm>
            <a:off x="2017830" y="4223184"/>
            <a:ext cx="895927" cy="1776959"/>
          </a:xfrm>
          <a:prstGeom prst="rect">
            <a:avLst/>
          </a:prstGeom>
          <a:noFill/>
          <a:ln w="9525">
            <a:solidFill>
              <a:srgbClr val="968C6D"/>
            </a:solidFill>
            <a:prstDash val="sysDash"/>
          </a:ln>
        </p:spPr>
        <p:txBody>
          <a:bodyPr wrap="square" lIns="36000" tIns="18000" rIns="36000" anchor="t">
            <a:noAutofit/>
          </a:bodyPr>
          <a:lstStyle/>
          <a:p>
            <a:pPr marL="82550" marR="0" lvl="0" indent="-8255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rPr>
              <a:t>MART</a:t>
            </a:r>
            <a:endParaRPr kumimoji="0" lang="nl-NL" sz="900" b="0" i="0" u="none" strike="noStrike" kern="0" cap="none" spc="0" normalizeH="0" baseline="0" noProof="0" dirty="0" smtClean="0">
              <a:ln>
                <a:noFill/>
              </a:ln>
              <a:solidFill>
                <a:srgbClr val="968C6D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67" name="Oval 66"/>
          <p:cNvSpPr/>
          <p:nvPr/>
        </p:nvSpPr>
        <p:spPr bwMode="ltGray">
          <a:xfrm>
            <a:off x="2389174" y="3917791"/>
            <a:ext cx="170843" cy="192582"/>
          </a:xfrm>
          <a:prstGeom prst="ellipse">
            <a:avLst/>
          </a:prstGeom>
          <a:solidFill>
            <a:srgbClr val="FFFFFF"/>
          </a:solidFill>
          <a:ln w="28575" cap="flat" cmpd="sng" algn="ctr">
            <a:solidFill>
              <a:srgbClr val="968C6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188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1224153" y="1638632"/>
            <a:ext cx="797227" cy="1752692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>
              <a:defRPr/>
            </a:pPr>
            <a:r>
              <a:rPr lang="tr-TR" sz="1000" dirty="0">
                <a:solidFill>
                  <a:schemeClr val="bg1"/>
                </a:solidFill>
              </a:rPr>
              <a:t>İç Kontrol Uyum Eylem Planı ve Konsolide Risk Raporu Değerlendirme Toplantısı 14.02.2024 tarihinde yapıldı.</a:t>
            </a:r>
            <a:endParaRPr lang="en-GB" sz="1000" kern="0" dirty="0">
              <a:solidFill>
                <a:schemeClr val="bg1"/>
              </a:solidFill>
              <a:latin typeface="Georgia"/>
            </a:endParaRPr>
          </a:p>
        </p:txBody>
      </p:sp>
      <p:cxnSp>
        <p:nvCxnSpPr>
          <p:cNvPr id="96" name="Straight Connector 95"/>
          <p:cNvCxnSpPr>
            <a:stCxn id="182" idx="2"/>
            <a:endCxn id="179" idx="0"/>
          </p:cNvCxnSpPr>
          <p:nvPr/>
        </p:nvCxnSpPr>
        <p:spPr>
          <a:xfrm>
            <a:off x="1614474" y="3487616"/>
            <a:ext cx="22551" cy="430175"/>
          </a:xfrm>
          <a:prstGeom prst="line">
            <a:avLst/>
          </a:prstGeom>
          <a:noFill/>
          <a:ln w="9525" cap="flat" cmpd="sng" algn="ctr">
            <a:solidFill>
              <a:srgbClr val="968C6D"/>
            </a:solidFill>
            <a:prstDash val="sysDash"/>
          </a:ln>
          <a:effectLst/>
        </p:spPr>
      </p:cxnSp>
      <p:sp>
        <p:nvSpPr>
          <p:cNvPr id="83" name="Rectangle 91"/>
          <p:cNvSpPr/>
          <p:nvPr/>
        </p:nvSpPr>
        <p:spPr>
          <a:xfrm>
            <a:off x="2075983" y="4405039"/>
            <a:ext cx="797227" cy="1480238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>
              <a:defRPr/>
            </a:pPr>
            <a:r>
              <a:rPr lang="tr-TR" sz="1050" dirty="0">
                <a:solidFill>
                  <a:schemeClr val="bg1"/>
                </a:solidFill>
              </a:rPr>
              <a:t>2025-2027 Uyum Eylem Planı ve Risk Analizi Çalışmaları Toplantısı 14.03.2024 tarihinde yazıldı</a:t>
            </a:r>
            <a:endParaRPr lang="en-GB" sz="1050" kern="0" dirty="0">
              <a:solidFill>
                <a:schemeClr val="bg1"/>
              </a:solidFill>
              <a:latin typeface="Georgia"/>
            </a:endParaRPr>
          </a:p>
        </p:txBody>
      </p:sp>
      <p:sp>
        <p:nvSpPr>
          <p:cNvPr id="77" name="Rectangle 80"/>
          <p:cNvSpPr/>
          <p:nvPr/>
        </p:nvSpPr>
        <p:spPr>
          <a:xfrm>
            <a:off x="4149216" y="1429411"/>
            <a:ext cx="790493" cy="1962202"/>
          </a:xfrm>
          <a:prstGeom prst="rect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r>
              <a:rPr lang="tr-TR" sz="900" dirty="0">
                <a:solidFill>
                  <a:schemeClr val="bg1"/>
                </a:solidFill>
              </a:rPr>
              <a:t>İç Kontrol Eylem Planı ve Risk Çalışmaları (Risk Analizi Hazırlık Programı Zaman Çizelgesi) 27.05.2024 tarihinde birimlerle yazıldı.</a:t>
            </a:r>
          </a:p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87" name="Rectangle 80"/>
          <p:cNvSpPr/>
          <p:nvPr/>
        </p:nvSpPr>
        <p:spPr>
          <a:xfrm>
            <a:off x="5025131" y="1419110"/>
            <a:ext cx="790493" cy="1962202"/>
          </a:xfrm>
          <a:prstGeom prst="rect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r>
              <a:rPr lang="tr-TR" sz="900" dirty="0">
                <a:solidFill>
                  <a:schemeClr val="bg1"/>
                </a:solidFill>
              </a:rPr>
              <a:t>BARÜ Kurumsal Risk Yönetimi Yönergesi güncellenmesi gerektiğine dair yazı 30.05.2024 tarihinde yazıldı.</a:t>
            </a:r>
          </a:p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88" name="Rectangle 80"/>
          <p:cNvSpPr/>
          <p:nvPr/>
        </p:nvSpPr>
        <p:spPr>
          <a:xfrm>
            <a:off x="5907550" y="1429411"/>
            <a:ext cx="790493" cy="1962202"/>
          </a:xfrm>
          <a:prstGeom prst="rect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r>
              <a:rPr lang="tr-TR" sz="900" dirty="0">
                <a:solidFill>
                  <a:schemeClr val="bg1"/>
                </a:solidFill>
              </a:rPr>
              <a:t>Kamu Kurumsal Risk Yönetimi Rehberi Ekleri kalite dokümanlarında kullanılması için  30.05.2024 tarihinde yazıldı.</a:t>
            </a:r>
          </a:p>
          <a:p>
            <a:pPr marL="0" marR="0" lvl="0" indent="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89" name="Rectangle 71"/>
          <p:cNvSpPr/>
          <p:nvPr/>
        </p:nvSpPr>
        <p:spPr>
          <a:xfrm>
            <a:off x="5597507" y="4609025"/>
            <a:ext cx="971801" cy="936098"/>
          </a:xfrm>
          <a:prstGeom prst="rect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r>
              <a:rPr lang="tr-TR" sz="900" dirty="0">
                <a:solidFill>
                  <a:schemeClr val="bg1"/>
                </a:solidFill>
              </a:rPr>
              <a:t>Risk </a:t>
            </a:r>
            <a:r>
              <a:rPr lang="tr-TR" sz="900" dirty="0" err="1">
                <a:solidFill>
                  <a:schemeClr val="bg1"/>
                </a:solidFill>
              </a:rPr>
              <a:t>Çalıştayının</a:t>
            </a:r>
            <a:r>
              <a:rPr lang="tr-TR" sz="900" dirty="0">
                <a:solidFill>
                  <a:schemeClr val="bg1"/>
                </a:solidFill>
              </a:rPr>
              <a:t> Organize Edilmesi</a:t>
            </a:r>
            <a:endParaRPr lang="en-GB" sz="900" dirty="0">
              <a:solidFill>
                <a:schemeClr val="bg1"/>
              </a:solidFill>
            </a:endParaRPr>
          </a:p>
        </p:txBody>
      </p:sp>
      <p:sp>
        <p:nvSpPr>
          <p:cNvPr id="98" name="Oval 97"/>
          <p:cNvSpPr/>
          <p:nvPr/>
        </p:nvSpPr>
        <p:spPr bwMode="ltGray">
          <a:xfrm>
            <a:off x="8056118" y="3944071"/>
            <a:ext cx="170843" cy="192582"/>
          </a:xfrm>
          <a:prstGeom prst="ellipse">
            <a:avLst/>
          </a:prstGeom>
          <a:solidFill>
            <a:srgbClr val="FFFFFF"/>
          </a:solidFill>
          <a:ln w="28575" cap="flat" cmpd="sng" algn="ctr">
            <a:solidFill>
              <a:srgbClr val="968C6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188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00" b="0" i="0" u="none" strike="noStrike" kern="0" cap="none" spc="0" normalizeH="0" baseline="0" noProof="0" err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99" name="Rectangle 259"/>
          <p:cNvSpPr/>
          <p:nvPr/>
        </p:nvSpPr>
        <p:spPr>
          <a:xfrm>
            <a:off x="7613972" y="2406396"/>
            <a:ext cx="1055133" cy="1079868"/>
          </a:xfrm>
          <a:prstGeom prst="rect">
            <a:avLst/>
          </a:prstGeom>
          <a:noFill/>
          <a:ln w="9525">
            <a:solidFill>
              <a:srgbClr val="968C6D"/>
            </a:solidFill>
            <a:prstDash val="sysDash"/>
          </a:ln>
        </p:spPr>
        <p:txBody>
          <a:bodyPr wrap="square" lIns="36000" tIns="18000" rIns="36000" anchor="t">
            <a:noAutofit/>
          </a:bodyPr>
          <a:lstStyle/>
          <a:p>
            <a:pPr marL="82550" marR="0" lvl="0" indent="-8255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0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rPr>
              <a:t>KASIM</a:t>
            </a:r>
            <a:endParaRPr kumimoji="0" lang="nl-NL" sz="1000" b="0" i="0" u="none" strike="noStrike" kern="0" cap="none" spc="0" normalizeH="0" baseline="0" noProof="0" dirty="0" smtClean="0">
              <a:ln>
                <a:noFill/>
              </a:ln>
              <a:solidFill>
                <a:srgbClr val="968C6D"/>
              </a:solidFill>
              <a:effectLst/>
              <a:uLnTx/>
              <a:uFillTx/>
              <a:latin typeface="Georgia"/>
            </a:endParaRPr>
          </a:p>
        </p:txBody>
      </p:sp>
      <p:cxnSp>
        <p:nvCxnSpPr>
          <p:cNvPr id="100" name="Straight Connector 174"/>
          <p:cNvCxnSpPr/>
          <p:nvPr/>
        </p:nvCxnSpPr>
        <p:spPr>
          <a:xfrm>
            <a:off x="8151860" y="3502831"/>
            <a:ext cx="7790" cy="436468"/>
          </a:xfrm>
          <a:prstGeom prst="line">
            <a:avLst/>
          </a:prstGeom>
          <a:noFill/>
          <a:ln w="9525" cap="flat" cmpd="sng" algn="ctr">
            <a:solidFill>
              <a:srgbClr val="968C6D"/>
            </a:solidFill>
            <a:prstDash val="sysDash"/>
          </a:ln>
          <a:effectLst/>
        </p:spPr>
      </p:cxnSp>
      <p:sp>
        <p:nvSpPr>
          <p:cNvPr id="101" name="Rectangle 71"/>
          <p:cNvSpPr/>
          <p:nvPr/>
        </p:nvSpPr>
        <p:spPr>
          <a:xfrm>
            <a:off x="7655520" y="2630450"/>
            <a:ext cx="971801" cy="738188"/>
          </a:xfrm>
          <a:prstGeom prst="rect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r>
              <a:rPr lang="tr-TR" sz="1000" kern="0" dirty="0" smtClean="0">
                <a:solidFill>
                  <a:schemeClr val="bg1"/>
                </a:solidFill>
              </a:rPr>
              <a:t>Öncü Risklerin Raporlanması</a:t>
            </a:r>
            <a:endParaRPr lang="en-GB" sz="1000" kern="0" dirty="0">
              <a:solidFill>
                <a:schemeClr val="bg1"/>
              </a:solidFill>
            </a:endParaRPr>
          </a:p>
        </p:txBody>
      </p:sp>
      <p:sp>
        <p:nvSpPr>
          <p:cNvPr id="102" name="Rectangle 259"/>
          <p:cNvSpPr/>
          <p:nvPr/>
        </p:nvSpPr>
        <p:spPr>
          <a:xfrm>
            <a:off x="9093667" y="1317071"/>
            <a:ext cx="2155970" cy="2188781"/>
          </a:xfrm>
          <a:prstGeom prst="rect">
            <a:avLst/>
          </a:prstGeom>
          <a:noFill/>
          <a:ln w="9525">
            <a:solidFill>
              <a:srgbClr val="968C6D"/>
            </a:solidFill>
            <a:prstDash val="sysDash"/>
          </a:ln>
        </p:spPr>
        <p:txBody>
          <a:bodyPr wrap="square" lIns="36000" tIns="18000" rIns="36000" anchor="t">
            <a:noAutofit/>
          </a:bodyPr>
          <a:lstStyle/>
          <a:p>
            <a:pPr marL="82550" marR="0" lvl="0" indent="-82550" algn="ctr" defTabSz="1018824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000" b="1" i="1" u="none" strike="noStrike" kern="0" cap="none" spc="0" normalizeH="0" baseline="0" noProof="0" dirty="0" smtClean="0">
                <a:ln>
                  <a:noFill/>
                </a:ln>
                <a:solidFill>
                  <a:srgbClr val="968C6D"/>
                </a:solidFill>
                <a:effectLst/>
                <a:uLnTx/>
                <a:uFillTx/>
                <a:latin typeface="Georgia"/>
              </a:rPr>
              <a:t>ARALIK</a:t>
            </a:r>
            <a:endParaRPr kumimoji="0" lang="nl-NL" sz="1000" b="0" i="0" u="none" strike="noStrike" kern="0" cap="none" spc="0" normalizeH="0" baseline="0" noProof="0" dirty="0" smtClean="0">
              <a:ln>
                <a:noFill/>
              </a:ln>
              <a:solidFill>
                <a:srgbClr val="968C6D"/>
              </a:solidFill>
              <a:effectLst/>
              <a:uLnTx/>
              <a:uFillTx/>
              <a:latin typeface="Georgia"/>
            </a:endParaRPr>
          </a:p>
        </p:txBody>
      </p:sp>
      <p:sp>
        <p:nvSpPr>
          <p:cNvPr id="105" name="Rectangle 71"/>
          <p:cNvSpPr/>
          <p:nvPr/>
        </p:nvSpPr>
        <p:spPr>
          <a:xfrm>
            <a:off x="10205088" y="1536344"/>
            <a:ext cx="971801" cy="870052"/>
          </a:xfrm>
          <a:prstGeom prst="rect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>
              <a:defRPr/>
            </a:pPr>
            <a:endParaRPr lang="en-GB" sz="1000" dirty="0">
              <a:solidFill>
                <a:schemeClr val="bg1"/>
              </a:solidFill>
            </a:endParaRPr>
          </a:p>
        </p:txBody>
      </p:sp>
      <p:cxnSp>
        <p:nvCxnSpPr>
          <p:cNvPr id="106" name="Straight Connector 210"/>
          <p:cNvCxnSpPr>
            <a:stCxn id="67" idx="4"/>
            <a:endCxn id="65" idx="0"/>
          </p:cNvCxnSpPr>
          <p:nvPr/>
        </p:nvCxnSpPr>
        <p:spPr>
          <a:xfrm flipH="1">
            <a:off x="2465794" y="4110373"/>
            <a:ext cx="8802" cy="112811"/>
          </a:xfrm>
          <a:prstGeom prst="line">
            <a:avLst/>
          </a:prstGeom>
          <a:noFill/>
          <a:ln w="9525" cap="flat" cmpd="sng" algn="ctr">
            <a:solidFill>
              <a:srgbClr val="968C6D"/>
            </a:solidFill>
            <a:prstDash val="sysDash"/>
          </a:ln>
          <a:effectLst/>
        </p:spPr>
      </p:cxnSp>
      <p:sp>
        <p:nvSpPr>
          <p:cNvPr id="121" name="Rectangle 71"/>
          <p:cNvSpPr/>
          <p:nvPr/>
        </p:nvSpPr>
        <p:spPr>
          <a:xfrm>
            <a:off x="6698043" y="4618206"/>
            <a:ext cx="971801" cy="926917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algn="ctr" defTabSz="1018824" fontAlgn="b">
              <a:defRPr/>
            </a:pPr>
            <a:r>
              <a:rPr lang="tr-TR" sz="900" dirty="0">
                <a:solidFill>
                  <a:schemeClr val="bg1"/>
                </a:solidFill>
              </a:rPr>
              <a:t>Kurumsal Risk Yönetimi Çalışma Takviminin Onaylanması</a:t>
            </a:r>
            <a:endParaRPr lang="en-GB" sz="900" dirty="0">
              <a:solidFill>
                <a:schemeClr val="bg1"/>
              </a:solidFill>
            </a:endParaRPr>
          </a:p>
        </p:txBody>
      </p:sp>
      <p:sp>
        <p:nvSpPr>
          <p:cNvPr id="127" name="Rectangle 71"/>
          <p:cNvSpPr/>
          <p:nvPr/>
        </p:nvSpPr>
        <p:spPr>
          <a:xfrm>
            <a:off x="7798579" y="4618206"/>
            <a:ext cx="971801" cy="926917"/>
          </a:xfrm>
          <a:prstGeom prst="rect">
            <a:avLst/>
          </a:prstGeom>
          <a:solidFill>
            <a:srgbClr val="7030A0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r>
              <a:rPr lang="tr-TR" sz="900" dirty="0">
                <a:solidFill>
                  <a:schemeClr val="bg1"/>
                </a:solidFill>
              </a:rPr>
              <a:t>Risk </a:t>
            </a:r>
            <a:r>
              <a:rPr lang="tr-TR" sz="900" dirty="0" err="1">
                <a:solidFill>
                  <a:schemeClr val="bg1"/>
                </a:solidFill>
              </a:rPr>
              <a:t>Çalıştayının</a:t>
            </a:r>
            <a:r>
              <a:rPr lang="tr-TR" sz="900" dirty="0">
                <a:solidFill>
                  <a:schemeClr val="bg1"/>
                </a:solidFill>
              </a:rPr>
              <a:t> </a:t>
            </a:r>
            <a:r>
              <a:rPr lang="tr-TR" sz="900" dirty="0" smtClean="0">
                <a:solidFill>
                  <a:schemeClr val="bg1"/>
                </a:solidFill>
              </a:rPr>
              <a:t>Ekim ayı içeresinde</a:t>
            </a:r>
            <a:r>
              <a:rPr lang="tr-TR" sz="900" dirty="0" smtClean="0">
                <a:solidFill>
                  <a:schemeClr val="bg1"/>
                </a:solidFill>
              </a:rPr>
              <a:t> </a:t>
            </a:r>
            <a:r>
              <a:rPr lang="tr-TR" sz="900" dirty="0">
                <a:solidFill>
                  <a:schemeClr val="bg1"/>
                </a:solidFill>
              </a:rPr>
              <a:t>Gerçekleştirilmesi</a:t>
            </a:r>
            <a:endParaRPr lang="en-GB" sz="900" dirty="0">
              <a:solidFill>
                <a:schemeClr val="bg1"/>
              </a:solidFill>
            </a:endParaRPr>
          </a:p>
        </p:txBody>
      </p:sp>
      <p:sp>
        <p:nvSpPr>
          <p:cNvPr id="133" name="Rectangle 71"/>
          <p:cNvSpPr/>
          <p:nvPr/>
        </p:nvSpPr>
        <p:spPr>
          <a:xfrm>
            <a:off x="5597507" y="5642067"/>
            <a:ext cx="3172873" cy="402671"/>
          </a:xfrm>
          <a:prstGeom prst="rect">
            <a:avLst/>
          </a:prstGeom>
          <a:solidFill>
            <a:srgbClr val="7030A0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r>
              <a:rPr lang="tr-TR" sz="1000" kern="0" dirty="0" smtClean="0">
                <a:solidFill>
                  <a:schemeClr val="bg1"/>
                </a:solidFill>
              </a:rPr>
              <a:t>Öncü Risklerin Belirlenmesi</a:t>
            </a:r>
            <a:endParaRPr lang="en-GB" sz="1000" kern="0" dirty="0">
              <a:solidFill>
                <a:schemeClr val="bg1"/>
              </a:solidFill>
            </a:endParaRPr>
          </a:p>
        </p:txBody>
      </p:sp>
      <p:sp>
        <p:nvSpPr>
          <p:cNvPr id="139" name="Rectangle 71"/>
          <p:cNvSpPr/>
          <p:nvPr/>
        </p:nvSpPr>
        <p:spPr>
          <a:xfrm>
            <a:off x="9163477" y="1536343"/>
            <a:ext cx="971801" cy="864271"/>
          </a:xfrm>
          <a:prstGeom prst="rect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r>
              <a:rPr lang="tr-TR" sz="900" kern="0">
                <a:solidFill>
                  <a:schemeClr val="bg1"/>
                </a:solidFill>
              </a:rPr>
              <a:t>Risk Strateji Belgesinin Hazırlanması/Güncellenmesi</a:t>
            </a:r>
            <a:endParaRPr lang="en-GB" sz="900" kern="0" dirty="0">
              <a:solidFill>
                <a:schemeClr val="bg1"/>
              </a:solidFill>
            </a:endParaRPr>
          </a:p>
        </p:txBody>
      </p:sp>
      <p:sp>
        <p:nvSpPr>
          <p:cNvPr id="140" name="Rectangle 71"/>
          <p:cNvSpPr/>
          <p:nvPr/>
        </p:nvSpPr>
        <p:spPr>
          <a:xfrm>
            <a:off x="9163477" y="2492565"/>
            <a:ext cx="971801" cy="898759"/>
          </a:xfrm>
          <a:prstGeom prst="rect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r>
              <a:rPr lang="tr-TR" sz="1000" kern="0" dirty="0" smtClean="0">
                <a:solidFill>
                  <a:schemeClr val="bg1"/>
                </a:solidFill>
              </a:rPr>
              <a:t>Kurumsal Risk Yönetimi Takip Raporunun Hazırlanması</a:t>
            </a:r>
            <a:endParaRPr lang="en-GB" sz="1000" kern="0" dirty="0">
              <a:solidFill>
                <a:schemeClr val="bg1"/>
              </a:solidFill>
            </a:endParaRPr>
          </a:p>
        </p:txBody>
      </p:sp>
      <p:sp>
        <p:nvSpPr>
          <p:cNvPr id="141" name="Rectangle 71"/>
          <p:cNvSpPr/>
          <p:nvPr/>
        </p:nvSpPr>
        <p:spPr>
          <a:xfrm>
            <a:off x="10205088" y="2493240"/>
            <a:ext cx="971801" cy="898759"/>
          </a:xfrm>
          <a:prstGeom prst="rect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endParaRPr lang="en-GB" sz="900" kern="0" dirty="0">
              <a:solidFill>
                <a:schemeClr val="bg1"/>
              </a:solidFill>
            </a:endParaRPr>
          </a:p>
        </p:txBody>
      </p:sp>
      <p:sp>
        <p:nvSpPr>
          <p:cNvPr id="144" name="Rectangle 71"/>
          <p:cNvSpPr/>
          <p:nvPr/>
        </p:nvSpPr>
        <p:spPr>
          <a:xfrm>
            <a:off x="10205087" y="1955563"/>
            <a:ext cx="971801" cy="456957"/>
          </a:xfrm>
          <a:prstGeom prst="rect">
            <a:avLst/>
          </a:prstGeom>
          <a:solidFill>
            <a:srgbClr val="7030A0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endParaRPr lang="en-GB" sz="900" kern="0" dirty="0">
              <a:solidFill>
                <a:schemeClr val="bg1"/>
              </a:solidFill>
            </a:endParaRPr>
          </a:p>
        </p:txBody>
      </p:sp>
      <p:sp>
        <p:nvSpPr>
          <p:cNvPr id="104" name="Metin kutusu 103"/>
          <p:cNvSpPr txBox="1"/>
          <p:nvPr/>
        </p:nvSpPr>
        <p:spPr>
          <a:xfrm>
            <a:off x="10171651" y="1615381"/>
            <a:ext cx="95759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18824" fontAlgn="b">
              <a:defRPr/>
            </a:pPr>
            <a:r>
              <a:rPr lang="tr-TR" sz="900" dirty="0">
                <a:solidFill>
                  <a:schemeClr val="bg1"/>
                </a:solidFill>
              </a:rPr>
              <a:t>Kurumsal Risk Yönetimi Çalışma Takviminin Güncellenmesi</a:t>
            </a:r>
            <a:endParaRPr lang="en-GB" sz="900" dirty="0">
              <a:solidFill>
                <a:schemeClr val="bg1"/>
              </a:solidFill>
            </a:endParaRPr>
          </a:p>
        </p:txBody>
      </p:sp>
      <p:sp>
        <p:nvSpPr>
          <p:cNvPr id="148" name="Rectangle 71"/>
          <p:cNvSpPr/>
          <p:nvPr/>
        </p:nvSpPr>
        <p:spPr>
          <a:xfrm>
            <a:off x="10205087" y="2908907"/>
            <a:ext cx="971801" cy="482417"/>
          </a:xfrm>
          <a:prstGeom prst="rect">
            <a:avLst/>
          </a:prstGeom>
          <a:solidFill>
            <a:srgbClr val="7030A0"/>
          </a:solidFill>
          <a:ln w="12700">
            <a:solidFill>
              <a:schemeClr val="tx1"/>
            </a:solidFill>
          </a:ln>
        </p:spPr>
        <p:txBody>
          <a:bodyPr wrap="square" lIns="36000" rIns="36000" anchor="ctr">
            <a:noAutofit/>
          </a:bodyPr>
          <a:lstStyle/>
          <a:p>
            <a:pPr lvl="0" algn="ctr" defTabSz="1018824" fontAlgn="b">
              <a:defRPr/>
            </a:pPr>
            <a:endParaRPr lang="en-GB" sz="900" kern="0" dirty="0">
              <a:solidFill>
                <a:schemeClr val="bg1"/>
              </a:solidFill>
            </a:endParaRPr>
          </a:p>
        </p:txBody>
      </p:sp>
      <p:sp>
        <p:nvSpPr>
          <p:cNvPr id="107" name="Metin kutusu 106"/>
          <p:cNvSpPr txBox="1"/>
          <p:nvPr/>
        </p:nvSpPr>
        <p:spPr>
          <a:xfrm>
            <a:off x="10205086" y="2557505"/>
            <a:ext cx="9718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018824" fontAlgn="b">
              <a:defRPr/>
            </a:pPr>
            <a:r>
              <a:rPr lang="tr-TR" sz="800" kern="0" dirty="0">
                <a:solidFill>
                  <a:schemeClr val="bg1"/>
                </a:solidFill>
              </a:rPr>
              <a:t>Risk Yönetimi Faaliyetleri Takip Formunun Gözden Geçirilmesi ve Güncellenmesi</a:t>
            </a:r>
            <a:endParaRPr lang="en-GB" sz="800" kern="0" dirty="0">
              <a:solidFill>
                <a:schemeClr val="bg1"/>
              </a:solidFill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9050035" y="4979324"/>
            <a:ext cx="2978482" cy="14271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" dirty="0" smtClean="0"/>
              <a:t>NOT: 11 Mat 2024 tarihinde Kamu Kurumsal Risk Yönetimi rehberi yayınlanmış, başkanlığımız tarafından 25.04.2024 tarihinde üst yazı ile birimlerimize bildirilmiştir. Takvimimizde Kamu </a:t>
            </a:r>
            <a:r>
              <a:rPr lang="tr-TR" sz="800" dirty="0"/>
              <a:t>Kurumsal Risk Yönetimi rehberi </a:t>
            </a:r>
            <a:r>
              <a:rPr lang="tr-TR" sz="800" dirty="0" smtClean="0"/>
              <a:t>öncesi  ve sonrası yapılmış ve yapılacak olan iş ve işlemlere </a:t>
            </a:r>
            <a:r>
              <a:rPr lang="tr-TR" sz="800" smtClean="0"/>
              <a:t>yer verilmiştir. </a:t>
            </a:r>
            <a:endParaRPr lang="tr-TR" sz="800" dirty="0"/>
          </a:p>
        </p:txBody>
      </p:sp>
    </p:spTree>
    <p:extLst>
      <p:ext uri="{BB962C8B-B14F-4D97-AF65-F5344CB8AC3E}">
        <p14:creationId xmlns:p14="http://schemas.microsoft.com/office/powerpoint/2010/main" val="1317755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208</Words>
  <Application>Microsoft Office PowerPoint</Application>
  <PresentationFormat>Geniş ekran</PresentationFormat>
  <Paragraphs>27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Georgia</vt:lpstr>
      <vt:lpstr>Office Theme</vt:lpstr>
      <vt:lpstr>PowerPoint Sunusu</vt:lpstr>
    </vt:vector>
  </TitlesOfParts>
  <Company>PricewaterhouseCoopers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Deniz Erdem</dc:creator>
  <cp:lastModifiedBy>BARU</cp:lastModifiedBy>
  <cp:revision>131</cp:revision>
  <dcterms:created xsi:type="dcterms:W3CDTF">2018-03-30T12:05:40Z</dcterms:created>
  <dcterms:modified xsi:type="dcterms:W3CDTF">2024-10-09T06:33:35Z</dcterms:modified>
</cp:coreProperties>
</file>