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ugce Aydogan" initials="TA" lastIdx="3" clrIdx="0">
    <p:extLst>
      <p:ext uri="{19B8F6BF-5375-455C-9EA6-DF929625EA0E}">
        <p15:presenceInfo xmlns:p15="http://schemas.microsoft.com/office/powerpoint/2012/main" userId="Tugce Aydogan" providerId="None"/>
      </p:ext>
    </p:extLst>
  </p:cmAuthor>
  <p:cmAuthor id="2" name="Deniz Erdem" initials="DE" lastIdx="2" clrIdx="1">
    <p:extLst>
      <p:ext uri="{19B8F6BF-5375-455C-9EA6-DF929625EA0E}">
        <p15:presenceInfo xmlns:p15="http://schemas.microsoft.com/office/powerpoint/2012/main" userId="Deniz Erde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B17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79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72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658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23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374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120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004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099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161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136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01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679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337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891C2E-81F3-425C-86C9-69437F26B6D2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64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Rectangle 155"/>
          <p:cNvSpPr/>
          <p:nvPr/>
        </p:nvSpPr>
        <p:spPr>
          <a:xfrm>
            <a:off x="9125400" y="1209224"/>
            <a:ext cx="813113" cy="462957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r>
              <a:rPr lang="tr-TR" sz="600" kern="0" dirty="0">
                <a:solidFill>
                  <a:srgbClr val="FFFFFF"/>
                </a:solidFill>
                <a:latin typeface="Georgia"/>
              </a:rPr>
              <a:t>Risk Strateji Belgesi’nin Hazırlanması</a:t>
            </a:r>
            <a:r>
              <a:rPr kumimoji="0" lang="tr-TR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/</a:t>
            </a:r>
          </a:p>
          <a:p>
            <a:pPr marL="0" marR="0" lvl="0" indent="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Güncellenmesi</a:t>
            </a: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157" name="Rectangle 156"/>
          <p:cNvSpPr/>
          <p:nvPr/>
        </p:nvSpPr>
        <p:spPr>
          <a:xfrm>
            <a:off x="9122346" y="1751128"/>
            <a:ext cx="813113" cy="546123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r>
              <a:rPr lang="tr-TR" sz="600" kern="0" dirty="0">
                <a:solidFill>
                  <a:srgbClr val="FFFFFF"/>
                </a:solidFill>
                <a:latin typeface="Georgia"/>
              </a:rPr>
              <a:t>Eğitim 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D</a:t>
            </a:r>
            <a:r>
              <a:rPr lang="en-US" sz="600" kern="0" dirty="0" smtClean="0">
                <a:solidFill>
                  <a:srgbClr val="FFFFFF"/>
                </a:solidFill>
                <a:latin typeface="Georgia"/>
              </a:rPr>
              <a:t>o</a:t>
            </a:r>
            <a:r>
              <a:rPr lang="tr-TR" sz="600" kern="0" dirty="0" err="1" smtClean="0">
                <a:solidFill>
                  <a:srgbClr val="FFFFFF"/>
                </a:solidFill>
                <a:latin typeface="Georgia"/>
              </a:rPr>
              <a:t>kümanlarının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 Güncellenmesi</a:t>
            </a:r>
            <a:endParaRPr lang="en-GB" sz="600" kern="0" dirty="0">
              <a:solidFill>
                <a:srgbClr val="FFFFFF"/>
              </a:solidFill>
              <a:latin typeface="Georgia"/>
            </a:endParaRPr>
          </a:p>
        </p:txBody>
      </p:sp>
      <p:cxnSp>
        <p:nvCxnSpPr>
          <p:cNvPr id="171" name="Straight Arrow Connector 170"/>
          <p:cNvCxnSpPr>
            <a:stCxn id="179" idx="2"/>
          </p:cNvCxnSpPr>
          <p:nvPr/>
        </p:nvCxnSpPr>
        <p:spPr>
          <a:xfrm>
            <a:off x="1551602" y="4014082"/>
            <a:ext cx="9815334" cy="6281"/>
          </a:xfrm>
          <a:prstGeom prst="straightConnector1">
            <a:avLst/>
          </a:prstGeom>
          <a:noFill/>
          <a:ln w="38100" cap="flat" cmpd="sng" algn="ctr">
            <a:solidFill>
              <a:srgbClr val="968C6D"/>
            </a:solidFill>
            <a:prstDash val="solid"/>
            <a:headEnd type="none" w="med" len="med"/>
            <a:tailEnd type="triangle" w="med" len="med"/>
          </a:ln>
          <a:effectLst/>
        </p:spPr>
      </p:cxnSp>
      <p:cxnSp>
        <p:nvCxnSpPr>
          <p:cNvPr id="175" name="Straight Connector 174"/>
          <p:cNvCxnSpPr>
            <a:stCxn id="177" idx="2"/>
            <a:endCxn id="183" idx="0"/>
          </p:cNvCxnSpPr>
          <p:nvPr/>
        </p:nvCxnSpPr>
        <p:spPr>
          <a:xfrm flipH="1">
            <a:off x="10011637" y="3487615"/>
            <a:ext cx="1" cy="473962"/>
          </a:xfrm>
          <a:prstGeom prst="line">
            <a:avLst/>
          </a:prstGeom>
          <a:noFill/>
          <a:ln w="9525" cap="flat" cmpd="sng" algn="ctr">
            <a:solidFill>
              <a:srgbClr val="968C6D"/>
            </a:solidFill>
            <a:prstDash val="sysDash"/>
          </a:ln>
          <a:effectLst/>
        </p:spPr>
      </p:cxnSp>
      <p:sp>
        <p:nvSpPr>
          <p:cNvPr id="177" name="Rectangle 176"/>
          <p:cNvSpPr/>
          <p:nvPr/>
        </p:nvSpPr>
        <p:spPr>
          <a:xfrm>
            <a:off x="9042524" y="997324"/>
            <a:ext cx="1938227" cy="2490291"/>
          </a:xfrm>
          <a:prstGeom prst="rect">
            <a:avLst/>
          </a:prstGeom>
          <a:noFill/>
          <a:ln w="9525">
            <a:solidFill>
              <a:srgbClr val="968C6D"/>
            </a:solidFill>
            <a:prstDash val="sysDash"/>
          </a:ln>
        </p:spPr>
        <p:txBody>
          <a:bodyPr wrap="square" lIns="36000" tIns="18000" rIns="36000" anchor="t">
            <a:noAutofit/>
          </a:bodyPr>
          <a:lstStyle/>
          <a:p>
            <a:pPr marL="82550" marR="0" lvl="0" indent="-8255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tr-TR" sz="600" b="1" i="1" kern="0" dirty="0" smtClean="0">
                <a:solidFill>
                  <a:srgbClr val="968C6D"/>
                </a:solidFill>
                <a:latin typeface="Georgia"/>
              </a:rPr>
              <a:t> </a:t>
            </a:r>
            <a:r>
              <a:rPr kumimoji="0" lang="tr-TR" sz="6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rPr>
              <a:t>Aralık</a:t>
            </a:r>
            <a:endParaRPr kumimoji="0" lang="nl-NL" sz="600" b="0" i="0" u="none" strike="noStrike" kern="0" cap="none" spc="0" normalizeH="0" baseline="0" noProof="0" dirty="0" smtClean="0">
              <a:ln>
                <a:noFill/>
              </a:ln>
              <a:solidFill>
                <a:srgbClr val="968C6D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179" name="Oval 178"/>
          <p:cNvSpPr/>
          <p:nvPr/>
        </p:nvSpPr>
        <p:spPr bwMode="ltGray">
          <a:xfrm>
            <a:off x="1551603" y="3917791"/>
            <a:ext cx="170843" cy="192582"/>
          </a:xfrm>
          <a:prstGeom prst="ellipse">
            <a:avLst/>
          </a:prstGeom>
          <a:solidFill>
            <a:srgbClr val="FFFFFF"/>
          </a:solidFill>
          <a:ln w="28575" cap="flat" cmpd="sng" algn="ctr">
            <a:solidFill>
              <a:srgbClr val="968C6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188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err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182" name="Rectangle 181"/>
          <p:cNvSpPr/>
          <p:nvPr/>
        </p:nvSpPr>
        <p:spPr>
          <a:xfrm>
            <a:off x="1135670" y="1012056"/>
            <a:ext cx="1002708" cy="2475559"/>
          </a:xfrm>
          <a:prstGeom prst="rect">
            <a:avLst/>
          </a:prstGeom>
          <a:noFill/>
          <a:ln w="9525">
            <a:solidFill>
              <a:srgbClr val="968C6D"/>
            </a:solidFill>
            <a:prstDash val="sysDash"/>
          </a:ln>
        </p:spPr>
        <p:txBody>
          <a:bodyPr wrap="square" lIns="36000" tIns="18000" rIns="36000" anchor="t">
            <a:noAutofit/>
          </a:bodyPr>
          <a:lstStyle/>
          <a:p>
            <a:pPr marL="82550" marR="0" lvl="0" indent="-8255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8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rPr>
              <a:t>Ocak</a:t>
            </a:r>
            <a:endParaRPr kumimoji="0" lang="nl-NL" sz="800" b="0" i="0" u="none" strike="noStrike" kern="0" cap="none" spc="0" normalizeH="0" baseline="0" noProof="0" dirty="0" smtClean="0">
              <a:ln>
                <a:noFill/>
              </a:ln>
              <a:solidFill>
                <a:srgbClr val="968C6D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183" name="Oval 182"/>
          <p:cNvSpPr/>
          <p:nvPr/>
        </p:nvSpPr>
        <p:spPr bwMode="ltGray">
          <a:xfrm>
            <a:off x="9926215" y="3961577"/>
            <a:ext cx="170843" cy="192582"/>
          </a:xfrm>
          <a:prstGeom prst="ellipse">
            <a:avLst/>
          </a:prstGeom>
          <a:solidFill>
            <a:srgbClr val="FFFFFF"/>
          </a:solidFill>
          <a:ln w="28575" cap="flat" cmpd="sng" algn="ctr">
            <a:solidFill>
              <a:srgbClr val="968C6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188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err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201" name="Rectangle 200"/>
          <p:cNvSpPr/>
          <p:nvPr/>
        </p:nvSpPr>
        <p:spPr>
          <a:xfrm>
            <a:off x="4414942" y="965980"/>
            <a:ext cx="2789682" cy="1395873"/>
          </a:xfrm>
          <a:prstGeom prst="rect">
            <a:avLst/>
          </a:prstGeom>
          <a:noFill/>
          <a:ln w="9525">
            <a:solidFill>
              <a:srgbClr val="968C6D"/>
            </a:solidFill>
            <a:prstDash val="sysDash"/>
          </a:ln>
        </p:spPr>
        <p:txBody>
          <a:bodyPr wrap="square" lIns="36000" tIns="18000" rIns="36000" anchor="t">
            <a:noAutofit/>
          </a:bodyPr>
          <a:lstStyle/>
          <a:p>
            <a:pPr marL="82550" marR="0" lvl="0" indent="-8255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tr-TR" sz="600" b="1" i="1" kern="0" dirty="0" smtClean="0">
                <a:solidFill>
                  <a:srgbClr val="968C6D"/>
                </a:solidFill>
                <a:latin typeface="Georgia"/>
              </a:rPr>
              <a:t>Temmuz</a:t>
            </a:r>
            <a:endParaRPr kumimoji="0" lang="nl-NL" sz="600" b="0" i="0" u="none" strike="noStrike" kern="0" cap="none" spc="0" normalizeH="0" baseline="0" noProof="0" dirty="0" smtClean="0">
              <a:ln>
                <a:noFill/>
              </a:ln>
              <a:solidFill>
                <a:srgbClr val="968C6D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226" name="Rectangle 225"/>
          <p:cNvSpPr/>
          <p:nvPr/>
        </p:nvSpPr>
        <p:spPr>
          <a:xfrm>
            <a:off x="4486357" y="1154438"/>
            <a:ext cx="850035" cy="515888"/>
          </a:xfrm>
          <a:prstGeom prst="rect">
            <a:avLst/>
          </a:prstGeom>
          <a:solidFill>
            <a:srgbClr val="7B1766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r>
              <a:rPr kumimoji="0" lang="tr-TR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Riski </a:t>
            </a:r>
            <a:r>
              <a:rPr lang="tr-TR" sz="600" kern="0" dirty="0">
                <a:solidFill>
                  <a:srgbClr val="FFFFFF"/>
                </a:solidFill>
                <a:latin typeface="Georgia"/>
              </a:rPr>
              <a:t>Azaltmak </a:t>
            </a:r>
          </a:p>
          <a:p>
            <a:pPr lvl="0" algn="ctr" defTabSz="1018824" fontAlgn="b">
              <a:defRPr/>
            </a:pP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için</a:t>
            </a:r>
            <a:r>
              <a:rPr kumimoji="0" lang="tr-TR" sz="600" b="0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 Tanımlanan İlave Risk Yönetimi Faaliyetlerinin Takibi ve Raporlanması</a:t>
            </a: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cxnSp>
        <p:nvCxnSpPr>
          <p:cNvPr id="228" name="Straight Connector 227"/>
          <p:cNvCxnSpPr>
            <a:endCxn id="229" idx="0"/>
          </p:cNvCxnSpPr>
          <p:nvPr/>
        </p:nvCxnSpPr>
        <p:spPr>
          <a:xfrm flipH="1">
            <a:off x="5803312" y="2377193"/>
            <a:ext cx="7951" cy="1527538"/>
          </a:xfrm>
          <a:prstGeom prst="line">
            <a:avLst/>
          </a:prstGeom>
          <a:noFill/>
          <a:ln w="9525" cap="flat" cmpd="sng" algn="ctr">
            <a:solidFill>
              <a:srgbClr val="968C6D"/>
            </a:solidFill>
            <a:prstDash val="sysDash"/>
          </a:ln>
          <a:effectLst/>
        </p:spPr>
      </p:cxnSp>
      <p:sp>
        <p:nvSpPr>
          <p:cNvPr id="229" name="Oval 228"/>
          <p:cNvSpPr/>
          <p:nvPr/>
        </p:nvSpPr>
        <p:spPr bwMode="ltGray">
          <a:xfrm>
            <a:off x="5717890" y="3904731"/>
            <a:ext cx="170843" cy="192582"/>
          </a:xfrm>
          <a:prstGeom prst="ellipse">
            <a:avLst/>
          </a:prstGeom>
          <a:solidFill>
            <a:srgbClr val="FFFFFF"/>
          </a:solidFill>
          <a:ln w="28575" cap="flat" cmpd="sng" algn="ctr">
            <a:solidFill>
              <a:srgbClr val="968C6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188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err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grpSp>
        <p:nvGrpSpPr>
          <p:cNvPr id="279" name="Group 278"/>
          <p:cNvGrpSpPr/>
          <p:nvPr/>
        </p:nvGrpSpPr>
        <p:grpSpPr>
          <a:xfrm>
            <a:off x="257875" y="6406520"/>
            <a:ext cx="1214694" cy="288466"/>
            <a:chOff x="1506889" y="6536034"/>
            <a:chExt cx="704362" cy="216000"/>
          </a:xfrm>
        </p:grpSpPr>
        <p:sp>
          <p:nvSpPr>
            <p:cNvPr id="280" name="Rectangle 279"/>
            <p:cNvSpPr/>
            <p:nvPr/>
          </p:nvSpPr>
          <p:spPr>
            <a:xfrm>
              <a:off x="1506889" y="6536034"/>
              <a:ext cx="214273" cy="216000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</a:ln>
          </p:spPr>
          <p:txBody>
            <a:bodyPr wrap="square" lIns="36000" rIns="36000" anchor="ctr">
              <a:noAutofit/>
            </a:bodyPr>
            <a:lstStyle/>
            <a:p>
              <a:pPr marL="0" marR="0" lvl="0" indent="0" algn="ctr" defTabSz="1018824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endParaRPr>
            </a:p>
          </p:txBody>
        </p:sp>
        <p:sp>
          <p:nvSpPr>
            <p:cNvPr id="281" name="Rectangle 280"/>
            <p:cNvSpPr/>
            <p:nvPr/>
          </p:nvSpPr>
          <p:spPr>
            <a:xfrm>
              <a:off x="1752036" y="6536034"/>
              <a:ext cx="459215" cy="216000"/>
            </a:xfrm>
            <a:prstGeom prst="rect">
              <a:avLst/>
            </a:prstGeom>
            <a:noFill/>
            <a:ln w="12700">
              <a:noFill/>
              <a:prstDash val="sysDash"/>
            </a:ln>
          </p:spPr>
          <p:txBody>
            <a:bodyPr wrap="square" lIns="36000" tIns="18000" rIns="36000" anchor="ctr">
              <a:noAutofit/>
            </a:bodyPr>
            <a:lstStyle/>
            <a:p>
              <a:pPr marL="0" marR="0" lvl="0" indent="0" defTabSz="1018824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600" b="1" i="1" u="none" strike="noStrike" kern="0" cap="none" spc="0" normalizeH="0" baseline="0" noProof="0" dirty="0" smtClean="0">
                  <a:ln>
                    <a:noFill/>
                  </a:ln>
                  <a:solidFill>
                    <a:srgbClr val="968C6D"/>
                  </a:solidFill>
                  <a:effectLst/>
                  <a:uLnTx/>
                  <a:uFillTx/>
                  <a:latin typeface="Georgia"/>
                </a:rPr>
                <a:t>Strateji</a:t>
              </a:r>
              <a:r>
                <a:rPr kumimoji="0" lang="tr-TR" sz="600" b="1" i="1" u="none" strike="noStrike" kern="0" cap="none" spc="0" normalizeH="0" noProof="0" dirty="0" smtClean="0">
                  <a:ln>
                    <a:noFill/>
                  </a:ln>
                  <a:solidFill>
                    <a:srgbClr val="968C6D"/>
                  </a:solidFill>
                  <a:effectLst/>
                  <a:uLnTx/>
                  <a:uFillTx/>
                  <a:latin typeface="Georgia"/>
                </a:rPr>
                <a:t> Geliştirme Birimi</a:t>
              </a:r>
              <a:endParaRPr kumimoji="0" lang="nl-NL" sz="6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endParaRPr>
            </a:p>
          </p:txBody>
        </p:sp>
      </p:grpSp>
      <p:grpSp>
        <p:nvGrpSpPr>
          <p:cNvPr id="282" name="Group 281"/>
          <p:cNvGrpSpPr/>
          <p:nvPr/>
        </p:nvGrpSpPr>
        <p:grpSpPr>
          <a:xfrm>
            <a:off x="1600779" y="6406519"/>
            <a:ext cx="1054785" cy="288467"/>
            <a:chOff x="2439571" y="6536034"/>
            <a:chExt cx="704362" cy="216000"/>
          </a:xfrm>
        </p:grpSpPr>
        <p:sp>
          <p:nvSpPr>
            <p:cNvPr id="283" name="Rectangle 282"/>
            <p:cNvSpPr/>
            <p:nvPr/>
          </p:nvSpPr>
          <p:spPr>
            <a:xfrm>
              <a:off x="2439571" y="6536034"/>
              <a:ext cx="214273" cy="216000"/>
            </a:xfrm>
            <a:prstGeom prst="rect">
              <a:avLst/>
            </a:prstGeom>
            <a:solidFill>
              <a:srgbClr val="7B1766"/>
            </a:solidFill>
            <a:ln w="12700">
              <a:noFill/>
            </a:ln>
          </p:spPr>
          <p:txBody>
            <a:bodyPr wrap="square" lIns="36000" rIns="36000" anchor="ctr">
              <a:noAutofit/>
            </a:bodyPr>
            <a:lstStyle/>
            <a:p>
              <a:pPr marL="0" marR="0" lvl="0" indent="0" algn="ctr" defTabSz="1018824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endParaRPr>
            </a:p>
          </p:txBody>
        </p:sp>
        <p:sp>
          <p:nvSpPr>
            <p:cNvPr id="284" name="Rectangle 283"/>
            <p:cNvSpPr/>
            <p:nvPr/>
          </p:nvSpPr>
          <p:spPr>
            <a:xfrm>
              <a:off x="2684718" y="6536034"/>
              <a:ext cx="459215" cy="216000"/>
            </a:xfrm>
            <a:prstGeom prst="rect">
              <a:avLst/>
            </a:prstGeom>
            <a:noFill/>
            <a:ln w="12700">
              <a:noFill/>
              <a:prstDash val="sysDash"/>
            </a:ln>
          </p:spPr>
          <p:txBody>
            <a:bodyPr wrap="square" lIns="36000" tIns="18000" rIns="36000" anchor="ctr">
              <a:noAutofit/>
            </a:bodyPr>
            <a:lstStyle/>
            <a:p>
              <a:pPr marL="0" marR="0" lvl="0" indent="0" defTabSz="1018824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lang="tr-TR" sz="600" b="1" i="1" kern="0" noProof="0" dirty="0" smtClean="0">
                  <a:solidFill>
                    <a:srgbClr val="968C6D"/>
                  </a:solidFill>
                  <a:latin typeface="Georgia"/>
                </a:rPr>
                <a:t>Birim Yöneticileri</a:t>
              </a:r>
              <a:endParaRPr kumimoji="0" lang="nl-NL" sz="6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endParaRPr>
            </a:p>
          </p:txBody>
        </p:sp>
      </p:grpSp>
      <p:sp>
        <p:nvSpPr>
          <p:cNvPr id="64" name="Rectangle 63"/>
          <p:cNvSpPr/>
          <p:nvPr/>
        </p:nvSpPr>
        <p:spPr>
          <a:xfrm>
            <a:off x="9122345" y="2390347"/>
            <a:ext cx="813113" cy="491330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/>
            <a:r>
              <a:rPr kumimoji="0" lang="tr-TR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Kurumsal Risk Yönetimi Çalışma Takvimi</a:t>
            </a:r>
            <a:r>
              <a:rPr kumimoji="0" lang="en-US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’</a:t>
            </a:r>
            <a:r>
              <a:rPr kumimoji="0" lang="tr-TR" sz="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nin</a:t>
            </a:r>
            <a:r>
              <a:rPr kumimoji="0" lang="tr-TR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 Hazırlanması</a:t>
            </a: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4502403" y="1727139"/>
            <a:ext cx="860245" cy="513552"/>
          </a:xfrm>
          <a:prstGeom prst="rect">
            <a:avLst/>
          </a:prstGeom>
          <a:solidFill>
            <a:srgbClr val="7B1766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marL="0" marR="0" lvl="0" indent="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1216775" y="2698153"/>
            <a:ext cx="825743" cy="696199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>
              <a:defRPr/>
            </a:pPr>
            <a:r>
              <a:rPr lang="tr-TR" sz="700" kern="0" dirty="0">
                <a:solidFill>
                  <a:srgbClr val="FFFFFF"/>
                </a:solidFill>
                <a:latin typeface="Georgia"/>
              </a:rPr>
              <a:t>Eğitim </a:t>
            </a:r>
            <a:r>
              <a:rPr lang="tr-TR" sz="700" kern="0" dirty="0" smtClean="0">
                <a:solidFill>
                  <a:srgbClr val="FFFFFF"/>
                </a:solidFill>
                <a:latin typeface="Georgia"/>
              </a:rPr>
              <a:t>yapıldığı için planlama yapılmamıştır.</a:t>
            </a:r>
            <a:endParaRPr lang="en-GB" sz="700" kern="0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1216774" y="1913672"/>
            <a:ext cx="825743" cy="717868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/>
            <a:r>
              <a:rPr kumimoji="0" lang="tr-TR" sz="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Kurumsal Risk Yönetimi Çalışma Takvimi</a:t>
            </a:r>
            <a:r>
              <a:rPr kumimoji="0" lang="en-US" sz="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’</a:t>
            </a:r>
            <a:r>
              <a:rPr kumimoji="0" lang="tr-TR" sz="7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nin</a:t>
            </a:r>
            <a:r>
              <a:rPr kumimoji="0" lang="tr-TR" sz="7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 Onaylanması</a:t>
            </a:r>
            <a:endParaRPr kumimoji="0" lang="en-GB" sz="7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806078" y="6406519"/>
            <a:ext cx="1134308" cy="288467"/>
            <a:chOff x="4391142" y="6406519"/>
            <a:chExt cx="1134308" cy="288467"/>
          </a:xfrm>
        </p:grpSpPr>
        <p:sp>
          <p:nvSpPr>
            <p:cNvPr id="61" name="Rectangle 60"/>
            <p:cNvSpPr/>
            <p:nvPr/>
          </p:nvSpPr>
          <p:spPr>
            <a:xfrm>
              <a:off x="4391142" y="6406519"/>
              <a:ext cx="373911" cy="28846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>
              <a:noFill/>
            </a:ln>
          </p:spPr>
          <p:txBody>
            <a:bodyPr wrap="square" lIns="36000" rIns="36000" anchor="ctr">
              <a:noAutofit/>
            </a:bodyPr>
            <a:lstStyle/>
            <a:p>
              <a:pPr algn="ctr" defTabSz="1018824" fontAlgn="b">
                <a:defRPr/>
              </a:pPr>
              <a:endParaRPr lang="en-GB" sz="600" kern="0" dirty="0">
                <a:solidFill>
                  <a:srgbClr val="FFFFFF"/>
                </a:solidFill>
                <a:latin typeface="Georgia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4837774" y="6406519"/>
              <a:ext cx="687676" cy="288467"/>
            </a:xfrm>
            <a:prstGeom prst="rect">
              <a:avLst/>
            </a:prstGeom>
            <a:noFill/>
            <a:ln w="12700">
              <a:noFill/>
              <a:prstDash val="sysDash"/>
            </a:ln>
          </p:spPr>
          <p:txBody>
            <a:bodyPr wrap="square" lIns="36000" tIns="18000" rIns="36000" anchor="ctr">
              <a:noAutofit/>
            </a:bodyPr>
            <a:lstStyle/>
            <a:p>
              <a:pPr marL="0" marR="0" lvl="0" indent="0" defTabSz="1018824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lang="tr-TR" sz="600" b="1" i="1" kern="0" noProof="0" dirty="0" smtClean="0">
                  <a:solidFill>
                    <a:srgbClr val="968C6D"/>
                  </a:solidFill>
                  <a:latin typeface="Georgia"/>
                </a:rPr>
                <a:t>İKİYK</a:t>
              </a:r>
              <a:endParaRPr kumimoji="0" lang="nl-NL" sz="6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2835082" y="139584"/>
            <a:ext cx="610730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BARÜ </a:t>
            </a:r>
            <a:r>
              <a:rPr lang="tr-TR" sz="2000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2025</a:t>
            </a:r>
            <a:r>
              <a:rPr lang="tr-TR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 YILI KURUMSAL </a:t>
            </a:r>
            <a:r>
              <a:rPr lang="tr-TR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RİSK YÖNETİMİ TAKVİMİ</a:t>
            </a:r>
          </a:p>
        </p:txBody>
      </p:sp>
      <p:sp>
        <p:nvSpPr>
          <p:cNvPr id="79" name="Rectangle 78"/>
          <p:cNvSpPr/>
          <p:nvPr/>
        </p:nvSpPr>
        <p:spPr>
          <a:xfrm>
            <a:off x="4502402" y="1721852"/>
            <a:ext cx="851282" cy="204569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endParaRPr lang="en-GB" sz="600" kern="0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4414942" y="1718608"/>
            <a:ext cx="10278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Risk </a:t>
            </a:r>
            <a:r>
              <a:rPr lang="tr-TR" sz="600" kern="0" dirty="0">
                <a:solidFill>
                  <a:srgbClr val="FFFFFF"/>
                </a:solidFill>
                <a:latin typeface="Georgia"/>
              </a:rPr>
              <a:t>Kayıt 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ve İlave Risk Yönetimi Faaliyeti  </a:t>
            </a:r>
            <a:r>
              <a:rPr lang="tr-TR" sz="600" kern="0" dirty="0">
                <a:solidFill>
                  <a:srgbClr val="FFFFFF"/>
                </a:solidFill>
                <a:latin typeface="Georgia"/>
              </a:rPr>
              <a:t>Takip 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Formu</a:t>
            </a:r>
            <a:r>
              <a:rPr lang="en-US" sz="600" kern="0" dirty="0" smtClean="0">
                <a:solidFill>
                  <a:srgbClr val="FFFFFF"/>
                </a:solidFill>
                <a:latin typeface="Georgia"/>
              </a:rPr>
              <a:t>’</a:t>
            </a:r>
            <a:r>
              <a:rPr lang="tr-TR" sz="600" kern="0" dirty="0" err="1" smtClean="0">
                <a:solidFill>
                  <a:srgbClr val="FFFFFF"/>
                </a:solidFill>
                <a:latin typeface="Georgia"/>
              </a:rPr>
              <a:t>nun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 Gözden Geçirilmesi ve</a:t>
            </a:r>
            <a:endParaRPr lang="en-GB" sz="600" kern="0" dirty="0">
              <a:solidFill>
                <a:srgbClr val="FFFFFF"/>
              </a:solidFill>
              <a:latin typeface="Georgia"/>
            </a:endParaRPr>
          </a:p>
          <a:p>
            <a:pPr algn="ctr"/>
            <a:r>
              <a:rPr lang="tr-TR" sz="600" dirty="0" smtClean="0">
                <a:solidFill>
                  <a:schemeClr val="bg1"/>
                </a:solidFill>
                <a:latin typeface="Georgia" panose="02040502050405020303" pitchFamily="18" charset="0"/>
              </a:rPr>
              <a:t> Güncellenmesi</a:t>
            </a:r>
            <a:endParaRPr lang="en-US" sz="6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28021" y="5948025"/>
            <a:ext cx="51947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1200" b="1" dirty="0" smtClean="0">
                <a:latin typeface="Georgia" panose="02040502050405020303" pitchFamily="18" charset="0"/>
              </a:rPr>
              <a:t>Not: Raporlamalar 6 aylık süreçlerde yapıldığından dolayı faaliyetler 15 Temmuz itibarıyla planlanmıştır.</a:t>
            </a:r>
            <a:endParaRPr lang="en-US" sz="1200" dirty="0">
              <a:latin typeface="Georgia" panose="02040502050405020303" pitchFamily="18" charset="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5413324" y="1150364"/>
            <a:ext cx="828679" cy="513552"/>
          </a:xfrm>
          <a:prstGeom prst="rect">
            <a:avLst/>
          </a:prstGeom>
          <a:solidFill>
            <a:srgbClr val="7B1766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marL="0" marR="0" lvl="0" indent="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5416791" y="1167811"/>
            <a:ext cx="825743" cy="236321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endParaRPr lang="en-GB" sz="600" kern="0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356137" y="1172054"/>
            <a:ext cx="8943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Kurumsal Risk Yönetimi Takip Raporu</a:t>
            </a:r>
            <a:r>
              <a:rPr lang="en-US" sz="600" kern="0" dirty="0" smtClean="0">
                <a:solidFill>
                  <a:srgbClr val="FFFFFF"/>
                </a:solidFill>
                <a:latin typeface="Georgia"/>
              </a:rPr>
              <a:t>’</a:t>
            </a:r>
            <a:r>
              <a:rPr lang="tr-TR" sz="600" kern="0" dirty="0" err="1" smtClean="0">
                <a:solidFill>
                  <a:srgbClr val="FFFFFF"/>
                </a:solidFill>
                <a:latin typeface="Georgia"/>
              </a:rPr>
              <a:t>nun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 Hazırlanması</a:t>
            </a:r>
            <a:endParaRPr lang="en-US" sz="6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10016768" y="2143269"/>
            <a:ext cx="828679" cy="665262"/>
          </a:xfrm>
          <a:prstGeom prst="rect">
            <a:avLst/>
          </a:prstGeom>
          <a:solidFill>
            <a:srgbClr val="7B1766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marL="0" marR="0" lvl="0" indent="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0021739" y="2149514"/>
            <a:ext cx="818736" cy="35414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endParaRPr lang="en-GB" sz="600" kern="0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9956325" y="2236488"/>
            <a:ext cx="8943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Kurumsal Risk Yönetimi Takip Raporu</a:t>
            </a:r>
            <a:r>
              <a:rPr lang="en-US" sz="600" kern="0" dirty="0" smtClean="0">
                <a:solidFill>
                  <a:srgbClr val="FFFFFF"/>
                </a:solidFill>
                <a:latin typeface="Georgia"/>
              </a:rPr>
              <a:t>’</a:t>
            </a:r>
            <a:r>
              <a:rPr lang="tr-TR" sz="600" kern="0" dirty="0" err="1" smtClean="0">
                <a:solidFill>
                  <a:srgbClr val="FFFFFF"/>
                </a:solidFill>
                <a:latin typeface="Georgia"/>
              </a:rPr>
              <a:t>nun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 Hazırlanması</a:t>
            </a:r>
            <a:endParaRPr lang="en-US" sz="6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5408208" y="1710081"/>
            <a:ext cx="840463" cy="555223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>
              <a:defRPr/>
            </a:pPr>
            <a:r>
              <a:rPr lang="tr-TR" sz="600" kern="0" smtClean="0">
                <a:solidFill>
                  <a:srgbClr val="FFFFFF"/>
                </a:solidFill>
                <a:latin typeface="Georgia"/>
              </a:rPr>
              <a:t>İKİYK’nın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 </a:t>
            </a:r>
          </a:p>
          <a:p>
            <a:pPr algn="ctr" defTabSz="1018824" fontAlgn="b">
              <a:defRPr/>
            </a:pP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Toplanması</a:t>
            </a:r>
            <a:endParaRPr lang="en-GB" sz="600" kern="0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1238410" y="1218791"/>
            <a:ext cx="797227" cy="628268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>
              <a:defRPr/>
            </a:pPr>
            <a:r>
              <a:rPr lang="tr-TR" sz="700" kern="0" dirty="0" err="1" smtClean="0">
                <a:solidFill>
                  <a:srgbClr val="FFFFFF"/>
                </a:solidFill>
                <a:latin typeface="Georgia"/>
              </a:rPr>
              <a:t>İKİYK’nın</a:t>
            </a:r>
            <a:r>
              <a:rPr lang="tr-TR" sz="700" kern="0" dirty="0" smtClean="0">
                <a:solidFill>
                  <a:srgbClr val="FFFFFF"/>
                </a:solidFill>
                <a:latin typeface="Georgia"/>
              </a:rPr>
              <a:t> </a:t>
            </a:r>
          </a:p>
          <a:p>
            <a:pPr algn="ctr" defTabSz="1018824" fontAlgn="b">
              <a:defRPr/>
            </a:pPr>
            <a:r>
              <a:rPr lang="tr-TR" sz="700" kern="0" dirty="0" smtClean="0">
                <a:solidFill>
                  <a:srgbClr val="FFFFFF"/>
                </a:solidFill>
                <a:latin typeface="Georgia"/>
              </a:rPr>
              <a:t>Toplanması</a:t>
            </a:r>
            <a:endParaRPr lang="en-GB" sz="700" kern="0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10012439" y="1239874"/>
            <a:ext cx="837340" cy="838853"/>
          </a:xfrm>
          <a:prstGeom prst="rect">
            <a:avLst/>
          </a:prstGeom>
          <a:solidFill>
            <a:srgbClr val="7B1766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marL="0" marR="0" lvl="0" indent="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10012438" y="1205583"/>
            <a:ext cx="837341" cy="474320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endParaRPr lang="en-GB" sz="600" kern="0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9990676" y="1248382"/>
            <a:ext cx="8064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Risk </a:t>
            </a:r>
            <a:r>
              <a:rPr lang="tr-TR" sz="600" kern="0" dirty="0">
                <a:solidFill>
                  <a:srgbClr val="FFFFFF"/>
                </a:solidFill>
                <a:latin typeface="Georgia"/>
              </a:rPr>
              <a:t>Kayıt 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ve İlave Risk Yönetimi Faaliyeti  </a:t>
            </a:r>
            <a:r>
              <a:rPr lang="tr-TR" sz="600" kern="0" dirty="0">
                <a:solidFill>
                  <a:srgbClr val="FFFFFF"/>
                </a:solidFill>
                <a:latin typeface="Georgia"/>
              </a:rPr>
              <a:t>Takip 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Formu</a:t>
            </a:r>
            <a:r>
              <a:rPr lang="en-US" sz="600" kern="0" dirty="0" smtClean="0">
                <a:solidFill>
                  <a:srgbClr val="FFFFFF"/>
                </a:solidFill>
                <a:latin typeface="Georgia"/>
              </a:rPr>
              <a:t>’</a:t>
            </a:r>
            <a:r>
              <a:rPr lang="tr-TR" sz="600" kern="0" dirty="0" err="1" smtClean="0">
                <a:solidFill>
                  <a:srgbClr val="FFFFFF"/>
                </a:solidFill>
                <a:latin typeface="Georgia"/>
              </a:rPr>
              <a:t>nun</a:t>
            </a: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 Gözden Geçirilmesi ve</a:t>
            </a:r>
            <a:endParaRPr lang="en-GB" sz="600" kern="0" dirty="0">
              <a:solidFill>
                <a:srgbClr val="FFFFFF"/>
              </a:solidFill>
              <a:latin typeface="Georgia"/>
            </a:endParaRPr>
          </a:p>
          <a:p>
            <a:pPr algn="ctr"/>
            <a:r>
              <a:rPr lang="tr-TR" sz="600" dirty="0" smtClean="0">
                <a:solidFill>
                  <a:schemeClr val="bg1"/>
                </a:solidFill>
                <a:latin typeface="Georgia" panose="02040502050405020303" pitchFamily="18" charset="0"/>
              </a:rPr>
              <a:t> Güncellenmesi</a:t>
            </a:r>
            <a:endParaRPr lang="en-US" sz="6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  <p:cxnSp>
        <p:nvCxnSpPr>
          <p:cNvPr id="96" name="Straight Connector 95"/>
          <p:cNvCxnSpPr>
            <a:stCxn id="182" idx="2"/>
            <a:endCxn id="179" idx="0"/>
          </p:cNvCxnSpPr>
          <p:nvPr/>
        </p:nvCxnSpPr>
        <p:spPr>
          <a:xfrm>
            <a:off x="1637024" y="3487615"/>
            <a:ext cx="1" cy="430176"/>
          </a:xfrm>
          <a:prstGeom prst="line">
            <a:avLst/>
          </a:prstGeom>
          <a:noFill/>
          <a:ln w="9525" cap="flat" cmpd="sng" algn="ctr">
            <a:solidFill>
              <a:srgbClr val="968C6D"/>
            </a:solidFill>
            <a:prstDash val="sysDash"/>
          </a:ln>
          <a:effectLst/>
        </p:spPr>
      </p:cxnSp>
      <p:sp>
        <p:nvSpPr>
          <p:cNvPr id="77" name="Rectangle 85"/>
          <p:cNvSpPr/>
          <p:nvPr/>
        </p:nvSpPr>
        <p:spPr>
          <a:xfrm>
            <a:off x="6343787" y="1163418"/>
            <a:ext cx="790493" cy="1113897"/>
          </a:xfrm>
          <a:prstGeom prst="rect">
            <a:avLst/>
          </a:prstGeom>
          <a:solidFill>
            <a:srgbClr val="7B1766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/>
            <a:r>
              <a:rPr kumimoji="0" lang="tr-TR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Öncü Risk Göstergelerinin</a:t>
            </a:r>
            <a:r>
              <a:rPr kumimoji="0" lang="tr-TR" sz="600" b="0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 Raporlanması</a:t>
            </a: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  <a:p>
            <a:pPr marL="0" marR="0" lvl="0" indent="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82" name="Rectangle 85"/>
          <p:cNvSpPr/>
          <p:nvPr/>
        </p:nvSpPr>
        <p:spPr>
          <a:xfrm>
            <a:off x="9118212" y="2936314"/>
            <a:ext cx="810534" cy="505165"/>
          </a:xfrm>
          <a:prstGeom prst="rect">
            <a:avLst/>
          </a:prstGeom>
          <a:solidFill>
            <a:srgbClr val="7B1766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/>
            <a:r>
              <a:rPr kumimoji="0" lang="tr-TR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Öncü Risk Göstergelerinin</a:t>
            </a:r>
            <a:r>
              <a:rPr kumimoji="0" lang="tr-TR" sz="600" b="0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 Raporlanması</a:t>
            </a: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  <a:p>
            <a:pPr marL="0" marR="0" lvl="0" indent="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87" name="Rectangle 225"/>
          <p:cNvSpPr/>
          <p:nvPr/>
        </p:nvSpPr>
        <p:spPr>
          <a:xfrm>
            <a:off x="10021506" y="2902917"/>
            <a:ext cx="850035" cy="515888"/>
          </a:xfrm>
          <a:prstGeom prst="rect">
            <a:avLst/>
          </a:prstGeom>
          <a:solidFill>
            <a:srgbClr val="7B1766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r>
              <a:rPr kumimoji="0" lang="tr-TR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Riski </a:t>
            </a:r>
            <a:r>
              <a:rPr lang="tr-TR" sz="600" kern="0" dirty="0">
                <a:solidFill>
                  <a:srgbClr val="FFFFFF"/>
                </a:solidFill>
                <a:latin typeface="Georgia"/>
              </a:rPr>
              <a:t>Azaltmak </a:t>
            </a:r>
          </a:p>
          <a:p>
            <a:pPr lvl="0" algn="ctr" defTabSz="1018824" fontAlgn="b">
              <a:defRPr/>
            </a:pPr>
            <a:r>
              <a:rPr lang="tr-TR" sz="600" kern="0" dirty="0" smtClean="0">
                <a:solidFill>
                  <a:srgbClr val="FFFFFF"/>
                </a:solidFill>
                <a:latin typeface="Georgia"/>
              </a:rPr>
              <a:t>için</a:t>
            </a:r>
            <a:r>
              <a:rPr kumimoji="0" lang="tr-TR" sz="600" b="0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rPr>
              <a:t> Tanımlanan İlave Risk Yönetimi Faaliyetlerinin Takibi ve Raporlanması</a:t>
            </a: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1317755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146</Words>
  <Application>Microsoft Office PowerPoint</Application>
  <PresentationFormat>Geniş ekran</PresentationFormat>
  <Paragraphs>30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Georgia</vt:lpstr>
      <vt:lpstr>Office Theme</vt:lpstr>
      <vt:lpstr>PowerPoint Sunusu</vt:lpstr>
    </vt:vector>
  </TitlesOfParts>
  <Company>PricewaterhouseCoopers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Deniz Erdem</dc:creator>
  <cp:lastModifiedBy>BARU</cp:lastModifiedBy>
  <cp:revision>126</cp:revision>
  <cp:lastPrinted>2024-12-19T09:07:23Z</cp:lastPrinted>
  <dcterms:created xsi:type="dcterms:W3CDTF">2018-03-30T12:05:40Z</dcterms:created>
  <dcterms:modified xsi:type="dcterms:W3CDTF">2025-01-07T11:40:45Z</dcterms:modified>
</cp:coreProperties>
</file>