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49383" y="2446379"/>
            <a:ext cx="9658060" cy="4411621"/>
          </a:xfrm>
        </p:spPr>
        <p:txBody>
          <a:bodyPr>
            <a:normAutofit fontScale="90000"/>
          </a:bodyPr>
          <a:lstStyle/>
          <a:p>
            <a:pPr algn="ctr"/>
            <a:r>
              <a:rPr lang="tr-TR" sz="6000" b="1" dirty="0"/>
              <a:t>BARTIN </a:t>
            </a:r>
            <a:r>
              <a:rPr lang="tr-TR" sz="6000" b="1" dirty="0" smtClean="0"/>
              <a:t>ÜNİVERSİTESİ</a:t>
            </a:r>
            <a:br>
              <a:rPr lang="tr-TR" sz="6000" b="1" dirty="0" smtClean="0"/>
            </a:br>
            <a:r>
              <a:rPr lang="tr-TR" sz="4400" b="1" dirty="0" smtClean="0"/>
              <a:t>Strateji Geliştirme Daire Başkanlığı</a:t>
            </a:r>
            <a:r>
              <a:rPr lang="tr-TR" b="1" dirty="0"/>
              <a:t/>
            </a:r>
            <a:br>
              <a:rPr lang="tr-TR" b="1" dirty="0"/>
            </a:br>
            <a:r>
              <a:rPr lang="tr-TR" b="1" dirty="0" smtClean="0"/>
              <a:t/>
            </a:r>
            <a:br>
              <a:rPr lang="tr-TR" b="1" dirty="0" smtClean="0"/>
            </a:br>
            <a:r>
              <a:rPr lang="tr-TR" b="1" dirty="0" smtClean="0"/>
              <a:t/>
            </a:r>
            <a:br>
              <a:rPr lang="tr-TR" b="1" dirty="0" smtClean="0"/>
            </a:br>
            <a:r>
              <a:rPr lang="tr-TR" sz="3600" dirty="0" smtClean="0"/>
              <a:t>2021/14 </a:t>
            </a:r>
            <a:r>
              <a:rPr lang="tr-TR" sz="3600" dirty="0"/>
              <a:t>SAYILI CUMHURBAŞKANLIĞI GENELGESİ                    </a:t>
            </a:r>
            <a:r>
              <a:rPr lang="tr-TR" sz="3600" dirty="0">
                <a:solidFill>
                  <a:srgbClr val="FF0000"/>
                </a:solidFill>
              </a:rPr>
              <a:t>(TASARRUF TEDBİRLERİ)</a:t>
            </a:r>
            <a:r>
              <a:rPr lang="tr-TR" dirty="0"/>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34" y="197377"/>
            <a:ext cx="1550870" cy="155087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7565" y="393363"/>
            <a:ext cx="2579878" cy="1239494"/>
          </a:xfrm>
          <a:prstGeom prst="rect">
            <a:avLst/>
          </a:prstGeom>
        </p:spPr>
      </p:pic>
    </p:spTree>
    <p:extLst>
      <p:ext uri="{BB962C8B-B14F-4D97-AF65-F5344CB8AC3E}">
        <p14:creationId xmlns:p14="http://schemas.microsoft.com/office/powerpoint/2010/main" val="21628178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PERSONEL GÖREVLENDİRMELERİ</a:t>
            </a:r>
          </a:p>
        </p:txBody>
      </p:sp>
      <p:sp>
        <p:nvSpPr>
          <p:cNvPr id="3" name="İçerik Yer Tutucusu 2"/>
          <p:cNvSpPr>
            <a:spLocks noGrp="1"/>
          </p:cNvSpPr>
          <p:nvPr>
            <p:ph idx="1"/>
          </p:nvPr>
        </p:nvSpPr>
        <p:spPr>
          <a:xfrm>
            <a:off x="2589212" y="1515291"/>
            <a:ext cx="8915400" cy="4395931"/>
          </a:xfrm>
        </p:spPr>
        <p:txBody>
          <a:bodyPr>
            <a:normAutofit/>
          </a:bodyPr>
          <a:lstStyle/>
          <a:p>
            <a:pPr algn="just"/>
            <a:r>
              <a:rPr lang="tr-TR" dirty="0"/>
              <a:t>•	</a:t>
            </a:r>
            <a:r>
              <a:rPr lang="tr-TR" b="1" dirty="0"/>
              <a:t>Kamu kurum ve kuruluşlarının hizmet içi eğitim, konferans, seminer, </a:t>
            </a:r>
            <a:r>
              <a:rPr lang="tr-TR" b="1" dirty="0" err="1"/>
              <a:t>çalıştay</a:t>
            </a:r>
            <a:r>
              <a:rPr lang="tr-TR" b="1" dirty="0"/>
              <a:t>, sempozyum, toplantı, organizasyon ve benzeri her türlü faaliyetlerinin </a:t>
            </a:r>
            <a:r>
              <a:rPr lang="tr-TR" b="1" dirty="0">
                <a:solidFill>
                  <a:srgbClr val="FF0000"/>
                </a:solidFill>
              </a:rPr>
              <a:t>uzaktan erişim </a:t>
            </a:r>
            <a:r>
              <a:rPr lang="tr-TR" b="1" dirty="0"/>
              <a:t>yöntemleriyle yapılması esastır. </a:t>
            </a:r>
            <a:r>
              <a:rPr lang="tr-TR" dirty="0"/>
              <a:t>Söz konusu faaliyetlerin yüz yüze yapılmasının zorunluluk arz ettiği durumlarda </a:t>
            </a:r>
            <a:r>
              <a:rPr lang="tr-TR" b="1" dirty="0"/>
              <a:t>öncelikli olarak kamu tesislerinin kullanılması, ihtiyacın mümkün olduğunca kamu personeli tarafından karşılanması, görev süresi ve görevli sayısının asgari seviyede tutulması, fiyatların ekonomik olduğu yer ve dönemlerin tercih edilmesi ve zorunluluk durumunun gerekçelerinin belirtilmesi kaydıyla geçici görevlendirmeler yapılabilecektir.</a:t>
            </a:r>
          </a:p>
          <a:p>
            <a:pPr algn="just"/>
            <a:r>
              <a:rPr lang="tr-TR" dirty="0"/>
              <a:t>•	Zorunlu hallerde yapılacak </a:t>
            </a:r>
            <a:r>
              <a:rPr lang="tr-TR" b="1" dirty="0"/>
              <a:t>yurt dışı geçici görevlendirmeler, görevin süresi ve görevli sayısı en az seviyede tutularak</a:t>
            </a:r>
            <a:r>
              <a:rPr lang="tr-TR" dirty="0"/>
              <a:t> bakanlıklar, bağlı, ilgili ve ilişkili kuruluşlarda bakan, diğer idarelerde </a:t>
            </a:r>
            <a:r>
              <a:rPr lang="tr-TR" b="1" dirty="0">
                <a:solidFill>
                  <a:srgbClr val="FF0000"/>
                </a:solidFill>
              </a:rPr>
              <a:t>üst yönetici onayı</a:t>
            </a:r>
            <a:r>
              <a:rPr lang="tr-TR" b="1" dirty="0"/>
              <a:t> ile yapılacaktır. </a:t>
            </a:r>
            <a:r>
              <a:rPr lang="tr-TR" dirty="0"/>
              <a:t>Söz konusu </a:t>
            </a:r>
            <a:r>
              <a:rPr lang="tr-TR" b="1" dirty="0"/>
              <a:t>görevlendirme onayları ile görevlendirme sonucuna ilişkin raporlar, görevlendirmenin bitimi tarihinden itibaren </a:t>
            </a:r>
            <a:r>
              <a:rPr lang="tr-TR" b="1" dirty="0">
                <a:solidFill>
                  <a:srgbClr val="FF0000"/>
                </a:solidFill>
              </a:rPr>
              <a:t>15 gün içerisinde Cumhurbaşkanlığına </a:t>
            </a:r>
            <a:r>
              <a:rPr lang="tr-TR" b="1" dirty="0"/>
              <a:t>gönderilecektir. </a:t>
            </a:r>
          </a:p>
          <a:p>
            <a:endParaRPr lang="tr-TR" dirty="0"/>
          </a:p>
        </p:txBody>
      </p:sp>
    </p:spTree>
    <p:extLst>
      <p:ext uri="{BB962C8B-B14F-4D97-AF65-F5344CB8AC3E}">
        <p14:creationId xmlns:p14="http://schemas.microsoft.com/office/powerpoint/2010/main" val="645793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BASIN VE YAYIN GİDERLERİ</a:t>
            </a:r>
          </a:p>
        </p:txBody>
      </p:sp>
      <p:sp>
        <p:nvSpPr>
          <p:cNvPr id="3" name="İçerik Yer Tutucusu 2"/>
          <p:cNvSpPr>
            <a:spLocks noGrp="1"/>
          </p:cNvSpPr>
          <p:nvPr>
            <p:ph idx="1"/>
          </p:nvPr>
        </p:nvSpPr>
        <p:spPr/>
        <p:txBody>
          <a:bodyPr/>
          <a:lstStyle/>
          <a:p>
            <a:pPr algn="just"/>
            <a:r>
              <a:rPr lang="tr-TR" dirty="0"/>
              <a:t>•	Kamu kurum ve kuruluşlarının </a:t>
            </a:r>
            <a:r>
              <a:rPr lang="tr-TR" b="1" dirty="0"/>
              <a:t>basını izleme ile ilgili birimleri ve kütüphane dokümantasyon merkezleri hariç hiçbir şekilde </a:t>
            </a:r>
            <a:r>
              <a:rPr lang="tr-TR" b="1" dirty="0">
                <a:solidFill>
                  <a:srgbClr val="FF0000"/>
                </a:solidFill>
              </a:rPr>
              <a:t>günlük gazete alımı yapılmayacak, </a:t>
            </a:r>
            <a:r>
              <a:rPr lang="tr-TR" b="1" dirty="0"/>
              <a:t>görev alanı ile ilgili olmayan </a:t>
            </a:r>
            <a:r>
              <a:rPr lang="tr-TR" b="1" dirty="0">
                <a:solidFill>
                  <a:srgbClr val="FF0000"/>
                </a:solidFill>
              </a:rPr>
              <a:t>yayınlara abone olunmayacaktır.</a:t>
            </a:r>
          </a:p>
          <a:p>
            <a:pPr algn="just"/>
            <a:r>
              <a:rPr lang="tr-TR" dirty="0"/>
              <a:t>•	</a:t>
            </a:r>
            <a:r>
              <a:rPr lang="tr-TR" b="1" dirty="0"/>
              <a:t>İdare faaliyetlerini tanıtmaya yönelik rapor, kitap, dergi, bülten ve benzeri yayınlar </a:t>
            </a:r>
            <a:r>
              <a:rPr lang="tr-TR" b="1" dirty="0">
                <a:solidFill>
                  <a:srgbClr val="FF0000"/>
                </a:solidFill>
              </a:rPr>
              <a:t>basılmayacak,</a:t>
            </a:r>
            <a:r>
              <a:rPr lang="tr-TR" b="1" dirty="0"/>
              <a:t> bu dokümanların hazırlanması ve paylaşımı </a:t>
            </a:r>
            <a:r>
              <a:rPr lang="tr-TR" b="1" dirty="0">
                <a:solidFill>
                  <a:srgbClr val="FF0000"/>
                </a:solidFill>
              </a:rPr>
              <a:t>elektronik</a:t>
            </a:r>
            <a:r>
              <a:rPr lang="tr-TR" b="1" dirty="0"/>
              <a:t> ortamda yapılacaktır.</a:t>
            </a:r>
          </a:p>
          <a:p>
            <a:pPr algn="just"/>
            <a:r>
              <a:rPr lang="tr-TR" dirty="0"/>
              <a:t>•	Kamu kurum ve kuruluşları </a:t>
            </a:r>
            <a:r>
              <a:rPr lang="tr-TR" b="1" dirty="0"/>
              <a:t>tarafından bastırılması zorunlu görülen dokümanlar ihtiyaç sayısı kadar bastırılacak </a:t>
            </a:r>
            <a:r>
              <a:rPr lang="tr-TR" dirty="0"/>
              <a:t>ve ekonomik malzeme kullanımı tercih edilecektir.</a:t>
            </a:r>
          </a:p>
          <a:p>
            <a:endParaRPr lang="tr-TR" dirty="0"/>
          </a:p>
        </p:txBody>
      </p:sp>
    </p:spTree>
    <p:extLst>
      <p:ext uri="{BB962C8B-B14F-4D97-AF65-F5344CB8AC3E}">
        <p14:creationId xmlns:p14="http://schemas.microsoft.com/office/powerpoint/2010/main" val="2963641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KIRTASİYE VE DEMİRBAŞ ALIMLARI</a:t>
            </a:r>
          </a:p>
        </p:txBody>
      </p:sp>
      <p:sp>
        <p:nvSpPr>
          <p:cNvPr id="3" name="İçerik Yer Tutucusu 2"/>
          <p:cNvSpPr>
            <a:spLocks noGrp="1"/>
          </p:cNvSpPr>
          <p:nvPr>
            <p:ph idx="1"/>
          </p:nvPr>
        </p:nvSpPr>
        <p:spPr/>
        <p:txBody>
          <a:bodyPr/>
          <a:lstStyle/>
          <a:p>
            <a:pPr algn="just"/>
            <a:r>
              <a:rPr lang="tr-TR" dirty="0"/>
              <a:t>•	Kamu kurum ve </a:t>
            </a:r>
            <a:r>
              <a:rPr lang="tr-TR" b="1" dirty="0"/>
              <a:t>kuruluşlarında kağıt kullanımı en aza indirilecek, rapor, bilgi notu ve benzeri dokümanların hazırlanması ve dağıtımı elektronik ortamda yapılacaktır.</a:t>
            </a:r>
          </a:p>
          <a:p>
            <a:pPr algn="just"/>
            <a:r>
              <a:rPr lang="tr-TR" dirty="0"/>
              <a:t>•	</a:t>
            </a:r>
            <a:r>
              <a:rPr lang="tr-TR" b="1" dirty="0"/>
              <a:t>Demirbaş alımı zorunlu hallerde yapılacak, </a:t>
            </a:r>
            <a:r>
              <a:rPr lang="tr-TR" dirty="0"/>
              <a:t>demirbaşlar kullanım ömrü tamamlanmadan değiştirilmeyecektir.</a:t>
            </a:r>
          </a:p>
          <a:p>
            <a:pPr algn="just"/>
            <a:r>
              <a:rPr lang="tr-TR" dirty="0"/>
              <a:t>•	Bilgisayar ve bilgi işlem sistemlerinin yenilenmesi ve genişletilmesi durumunda hizmet ihtiyacının gerektirdiği özellikler ve kapasite dikkate alınacaktır. Ayrıca </a:t>
            </a:r>
            <a:r>
              <a:rPr lang="tr-TR" b="1" dirty="0"/>
              <a:t>fiziki olarak birbirine yakın makam ve birimlerdeki fotokopi, faks ve benzeri büro malzemelerinin ortaklaşa kullanılması sağlanacaktır.</a:t>
            </a:r>
          </a:p>
          <a:p>
            <a:endParaRPr lang="tr-TR" dirty="0"/>
          </a:p>
        </p:txBody>
      </p:sp>
    </p:spTree>
    <p:extLst>
      <p:ext uri="{BB962C8B-B14F-4D97-AF65-F5344CB8AC3E}">
        <p14:creationId xmlns:p14="http://schemas.microsoft.com/office/powerpoint/2010/main" val="4911064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TEMSİL, TÖREN, AĞIRLAMA VE TANITIM GİDERLERİ</a:t>
            </a:r>
          </a:p>
        </p:txBody>
      </p:sp>
      <p:sp>
        <p:nvSpPr>
          <p:cNvPr id="3" name="İçerik Yer Tutucusu 2"/>
          <p:cNvSpPr>
            <a:spLocks noGrp="1"/>
          </p:cNvSpPr>
          <p:nvPr>
            <p:ph idx="1"/>
          </p:nvPr>
        </p:nvSpPr>
        <p:spPr/>
        <p:txBody>
          <a:bodyPr>
            <a:normAutofit fontScale="92500" lnSpcReduction="10000"/>
          </a:bodyPr>
          <a:lstStyle/>
          <a:p>
            <a:pPr algn="just"/>
            <a:r>
              <a:rPr lang="tr-TR" dirty="0"/>
              <a:t>•	</a:t>
            </a:r>
            <a:r>
              <a:rPr lang="tr-TR" b="1" dirty="0"/>
              <a:t>Uluslararası toplantılar ile milli bayramlar hariç </a:t>
            </a:r>
            <a:r>
              <a:rPr lang="tr-TR" dirty="0"/>
              <a:t>açılış, konferans, seminer, yıl dönümü ve benzeri kutlama ve organizasyonlara ilişkin faaliyetler nedeniyle </a:t>
            </a:r>
            <a:r>
              <a:rPr lang="tr-TR" b="1" dirty="0">
                <a:solidFill>
                  <a:srgbClr val="FF0000"/>
                </a:solidFill>
              </a:rPr>
              <a:t>gezi, kokteyl, yemek ve benzeri davetler düzenlenmeyecek, hediye verilmeyecek ve diğer adlar altında ödeme yapılmayacaktır. </a:t>
            </a:r>
            <a:r>
              <a:rPr lang="tr-TR" dirty="0"/>
              <a:t>Temsil ve ağırlama ödenekleri, zorunlu haller dışında kullanılmayacaktır.</a:t>
            </a:r>
          </a:p>
          <a:p>
            <a:pPr algn="just"/>
            <a:r>
              <a:rPr lang="tr-TR" dirty="0"/>
              <a:t>•	Yılbaşı ve bayram dönemlerinde </a:t>
            </a:r>
            <a:r>
              <a:rPr lang="tr-TR" b="1" dirty="0"/>
              <a:t>kamu görevlileri tarafından gönderilecek tebrik, telgraf ve benzeri </a:t>
            </a:r>
            <a:r>
              <a:rPr lang="tr-TR" dirty="0"/>
              <a:t>posta hizmetlerine ilişkin kağıt, baskı, posta ve benzeri </a:t>
            </a:r>
            <a:r>
              <a:rPr lang="tr-TR" b="1" dirty="0">
                <a:solidFill>
                  <a:srgbClr val="FF0000"/>
                </a:solidFill>
              </a:rPr>
              <a:t>giderler hiçbir şekilde kurum ve kuruluşların bütçesinden ödenmeyecek, </a:t>
            </a:r>
            <a:r>
              <a:rPr lang="tr-TR" dirty="0"/>
              <a:t>mevzuat gerekleri dışında kurum ve kuruluşların tasarrufları altında bulunan </a:t>
            </a:r>
            <a:r>
              <a:rPr lang="tr-TR" b="1" dirty="0"/>
              <a:t>kaynaklardan ajanda, takvim, plaket, hatıra, hediye, eşantiyon basım ve dağıtımı türü işler </a:t>
            </a:r>
            <a:r>
              <a:rPr lang="tr-TR" b="1" dirty="0">
                <a:solidFill>
                  <a:srgbClr val="FF0000"/>
                </a:solidFill>
              </a:rPr>
              <a:t>yaptıramayacaktır</a:t>
            </a:r>
            <a:r>
              <a:rPr lang="tr-TR" dirty="0">
                <a:solidFill>
                  <a:srgbClr val="FF0000"/>
                </a:solidFill>
              </a:rPr>
              <a:t>.</a:t>
            </a:r>
          </a:p>
          <a:p>
            <a:pPr algn="just"/>
            <a:r>
              <a:rPr lang="tr-TR" dirty="0"/>
              <a:t>•	Kamu kurum ve kuruluşlarınca mevzuattan kaynaklanan </a:t>
            </a:r>
            <a:r>
              <a:rPr lang="tr-TR" b="1" dirty="0"/>
              <a:t>zorunluluklar gereği yapılan veya kurum faaliyetleri ile doğrudan ilgili olan tanıtım giderleri hariç olmak üzere </a:t>
            </a:r>
            <a:r>
              <a:rPr lang="tr-TR" b="1" dirty="0">
                <a:solidFill>
                  <a:srgbClr val="FF0000"/>
                </a:solidFill>
              </a:rPr>
              <a:t>basın ve yayın organlarına ilan-reklam verilmeyecektir.</a:t>
            </a:r>
          </a:p>
          <a:p>
            <a:endParaRPr lang="tr-TR" dirty="0"/>
          </a:p>
        </p:txBody>
      </p:sp>
    </p:spTree>
    <p:extLst>
      <p:ext uri="{BB962C8B-B14F-4D97-AF65-F5344CB8AC3E}">
        <p14:creationId xmlns:p14="http://schemas.microsoft.com/office/powerpoint/2010/main" val="2379900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PERSONEL GİDERLERİ</a:t>
            </a:r>
          </a:p>
        </p:txBody>
      </p:sp>
      <p:sp>
        <p:nvSpPr>
          <p:cNvPr id="3" name="İçerik Yer Tutucusu 2"/>
          <p:cNvSpPr>
            <a:spLocks noGrp="1"/>
          </p:cNvSpPr>
          <p:nvPr>
            <p:ph idx="1"/>
          </p:nvPr>
        </p:nvSpPr>
        <p:spPr/>
        <p:txBody>
          <a:bodyPr>
            <a:normAutofit lnSpcReduction="10000"/>
          </a:bodyPr>
          <a:lstStyle/>
          <a:p>
            <a:pPr algn="just"/>
            <a:r>
              <a:rPr lang="tr-TR" dirty="0"/>
              <a:t>•	Mevcut </a:t>
            </a:r>
            <a:r>
              <a:rPr lang="tr-TR" b="1" dirty="0"/>
              <a:t>personelin etkin ve verimli çalışmasını sağlamak üzere gerekli tedbirler alınacak, </a:t>
            </a:r>
            <a:r>
              <a:rPr lang="tr-TR" dirty="0"/>
              <a:t>bu personel hizmet standartlarına uygun ve </a:t>
            </a:r>
            <a:r>
              <a:rPr lang="tr-TR" b="1" dirty="0" smtClean="0"/>
              <a:t>dengeli bir şekilde görevlendirilecek ve</a:t>
            </a:r>
            <a:r>
              <a:rPr lang="tr-TR" dirty="0" smtClean="0"/>
              <a:t> </a:t>
            </a:r>
            <a:r>
              <a:rPr lang="tr-TR" b="1" dirty="0" smtClean="0">
                <a:solidFill>
                  <a:srgbClr val="FF0000"/>
                </a:solidFill>
              </a:rPr>
              <a:t>atıl personel </a:t>
            </a:r>
            <a:r>
              <a:rPr lang="tr-TR" b="1" dirty="0">
                <a:solidFill>
                  <a:srgbClr val="FF0000"/>
                </a:solidFill>
              </a:rPr>
              <a:t>oluşmasına izin verilmeyecektir. </a:t>
            </a:r>
            <a:r>
              <a:rPr lang="tr-TR" dirty="0"/>
              <a:t>Kanundan doğan mecburi yükümlülüklerin yerine getirilmesi, hizmet genişlemesi ve yeni bir teşkilat biriminin kurulması halleri hariç olmak üzere </a:t>
            </a:r>
            <a:r>
              <a:rPr lang="tr-TR" b="1" dirty="0"/>
              <a:t>bir önceki mali yılda kadro ve pozisyon sayılarında </a:t>
            </a:r>
            <a:r>
              <a:rPr lang="tr-TR" b="1" dirty="0">
                <a:solidFill>
                  <a:srgbClr val="FF0000"/>
                </a:solidFill>
              </a:rPr>
              <a:t>emeklilik, istifa ve ölüm gibi nedenlerle meydana gelen azalma kadar yeni kadro ve pozisyon ihdas ya da kullanım talebinde bulunulabilecektir. </a:t>
            </a:r>
          </a:p>
          <a:p>
            <a:pPr algn="just"/>
            <a:r>
              <a:rPr lang="tr-TR" dirty="0"/>
              <a:t>•	Kamu personeli </a:t>
            </a:r>
            <a:r>
              <a:rPr lang="tr-TR" b="1" dirty="0"/>
              <a:t>zorunlu haller dışında </a:t>
            </a:r>
            <a:r>
              <a:rPr lang="tr-TR" b="1" dirty="0">
                <a:solidFill>
                  <a:srgbClr val="FF0000"/>
                </a:solidFill>
              </a:rPr>
              <a:t>fazla mesai ücreti </a:t>
            </a:r>
            <a:r>
              <a:rPr lang="tr-TR" b="1" dirty="0"/>
              <a:t>alacak şekilde istihdam edilmeyecektir. </a:t>
            </a:r>
            <a:r>
              <a:rPr lang="tr-TR" dirty="0"/>
              <a:t>Kamu kurum ve kuruluşları, fazla çalışma ve fazla sürelerle çalışma giderlerini asgari seviyede tutmak amacıyla 22/5/2003 tarihli ve 4857 sayılı İş Kanununda yer alan serbest zaman ve denkleştirme süresi hükümlerini öncelikle uygulayacaktır.</a:t>
            </a:r>
          </a:p>
          <a:p>
            <a:endParaRPr lang="tr-TR" dirty="0"/>
          </a:p>
        </p:txBody>
      </p:sp>
    </p:spTree>
    <p:extLst>
      <p:ext uri="{BB962C8B-B14F-4D97-AF65-F5344CB8AC3E}">
        <p14:creationId xmlns:p14="http://schemas.microsoft.com/office/powerpoint/2010/main" val="2670356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23406"/>
            <a:ext cx="8915400" cy="4787816"/>
          </a:xfrm>
        </p:spPr>
        <p:txBody>
          <a:bodyPr>
            <a:normAutofit/>
          </a:bodyPr>
          <a:lstStyle/>
          <a:p>
            <a:pPr algn="just"/>
            <a:r>
              <a:rPr lang="tr-TR" dirty="0"/>
              <a:t>•	</a:t>
            </a:r>
            <a:r>
              <a:rPr lang="tr-TR" b="1" dirty="0"/>
              <a:t>4857 sayılı Kanun kapsamında çalışan işçilerin yıl içerisinde hak kazandıkları yıllık ücretli izin süreleri, </a:t>
            </a:r>
            <a:r>
              <a:rPr lang="tr-TR" b="1" dirty="0">
                <a:solidFill>
                  <a:srgbClr val="FF0000"/>
                </a:solidFill>
              </a:rPr>
              <a:t>ilgili yıl içerisinde kullandırılacaktır. </a:t>
            </a:r>
            <a:r>
              <a:rPr lang="tr-TR" dirty="0"/>
              <a:t>Ayrıca, ilgililerin önceki yıllarda hak kazanıp kullanmadıkları yıllık ücretli izin süreleri, yürütülen hizmetlerde aksamaya sebep olmayacak şekilde azami </a:t>
            </a:r>
            <a:r>
              <a:rPr lang="tr-TR" b="1" dirty="0">
                <a:solidFill>
                  <a:srgbClr val="FF0000"/>
                </a:solidFill>
              </a:rPr>
              <a:t>üç yıl </a:t>
            </a:r>
            <a:r>
              <a:rPr lang="tr-TR" dirty="0"/>
              <a:t>içerisinde kullandırılacaktır.</a:t>
            </a:r>
          </a:p>
          <a:p>
            <a:pPr algn="just"/>
            <a:r>
              <a:rPr lang="tr-TR" dirty="0"/>
              <a:t>•	28/8/2019 tarihli ve 2019/1 sayılı Kamu Görevlileri Hakem Kurulu Kararında öngörülen koruyucu giyim ve donanım malzemeleri, söz konusu Kararda yer alan hizmetlerde görev yapan personel ile sınırlı olarak, ayni şekilde verilecektir. Bu yardım karşılığında çek, kupon veya benzeri ödeme araçları kullanılmayacak ve nakdi bir ödemede bulunulmayacaktır.</a:t>
            </a:r>
          </a:p>
          <a:p>
            <a:pPr algn="just"/>
            <a:r>
              <a:rPr lang="tr-TR" dirty="0"/>
              <a:t>•	14/7/1965 tarihli ve 657 sayılı Devlet Memurları Kanununun 68 inci maddesinin (B) bendine göre </a:t>
            </a:r>
            <a:r>
              <a:rPr lang="tr-TR" b="1" dirty="0"/>
              <a:t>yapılacak atamalar sadece </a:t>
            </a:r>
            <a:r>
              <a:rPr lang="tr-TR" b="1" dirty="0">
                <a:solidFill>
                  <a:srgbClr val="FF0000"/>
                </a:solidFill>
              </a:rPr>
              <a:t>yönetici kadroları (şef dahil) ile sınırlı tutulacak, </a:t>
            </a:r>
            <a:r>
              <a:rPr lang="tr-TR" b="1" dirty="0"/>
              <a:t>yönetici kadroları dışındaki kadrolara anılan bent çerçevesinde atama yapılmayacaktır.</a:t>
            </a:r>
          </a:p>
          <a:p>
            <a:endParaRPr lang="tr-TR" dirty="0"/>
          </a:p>
        </p:txBody>
      </p:sp>
    </p:spTree>
    <p:extLst>
      <p:ext uri="{BB962C8B-B14F-4D97-AF65-F5344CB8AC3E}">
        <p14:creationId xmlns:p14="http://schemas.microsoft.com/office/powerpoint/2010/main" val="26533342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ENERJİ VE SU ALIMLARI</a:t>
            </a:r>
          </a:p>
        </p:txBody>
      </p:sp>
      <p:sp>
        <p:nvSpPr>
          <p:cNvPr id="3" name="İçerik Yer Tutucusu 2"/>
          <p:cNvSpPr>
            <a:spLocks noGrp="1"/>
          </p:cNvSpPr>
          <p:nvPr>
            <p:ph idx="1"/>
          </p:nvPr>
        </p:nvSpPr>
        <p:spPr/>
        <p:txBody>
          <a:bodyPr/>
          <a:lstStyle/>
          <a:p>
            <a:pPr algn="just"/>
            <a:r>
              <a:rPr lang="tr-TR" dirty="0"/>
              <a:t>•	Kamu kurum ve kuruluşları, enerji maliyetlerini azaltmak amacıyla </a:t>
            </a:r>
            <a:r>
              <a:rPr lang="tr-TR" b="1" dirty="0"/>
              <a:t>Kamu Binalarında Tasarruf Hedefi ve Uygulama Rehberinde yer alan </a:t>
            </a:r>
            <a:r>
              <a:rPr lang="tr-TR" b="1" dirty="0">
                <a:solidFill>
                  <a:srgbClr val="FF0000"/>
                </a:solidFill>
              </a:rPr>
              <a:t>tasarruf önlemlerine uyacaklardır.</a:t>
            </a:r>
          </a:p>
          <a:p>
            <a:pPr algn="just"/>
            <a:r>
              <a:rPr lang="tr-TR" dirty="0"/>
              <a:t>•	</a:t>
            </a:r>
            <a:r>
              <a:rPr lang="tr-TR" b="1" dirty="0"/>
              <a:t>Doğalgaz ve elektrik enerjisi tedarikinde </a:t>
            </a:r>
            <a:r>
              <a:rPr lang="tr-TR" dirty="0"/>
              <a:t>serbest tüketici kriterlerini sağlayan binalarda </a:t>
            </a:r>
            <a:r>
              <a:rPr lang="tr-TR" b="1" dirty="0"/>
              <a:t>ihale usulleri uygulanarak enerji giderlerinin azaltılmasına yönelik gerekli tedbirler alınacaktır.</a:t>
            </a:r>
          </a:p>
          <a:p>
            <a:pPr algn="just"/>
            <a:r>
              <a:rPr lang="tr-TR" dirty="0"/>
              <a:t>•	Kamu alımlarında, </a:t>
            </a:r>
            <a:r>
              <a:rPr lang="tr-TR" b="1" dirty="0">
                <a:solidFill>
                  <a:srgbClr val="FF0000"/>
                </a:solidFill>
              </a:rPr>
              <a:t>enerji verimliliği yüksek projeler ile enerji kullanımı düşük </a:t>
            </a:r>
            <a:r>
              <a:rPr lang="tr-TR" b="1" dirty="0"/>
              <a:t>olan ürünler tercih edilecektir.</a:t>
            </a:r>
          </a:p>
          <a:p>
            <a:pPr algn="just"/>
            <a:r>
              <a:rPr lang="tr-TR" dirty="0"/>
              <a:t>•	Su kullanımında israfı önlemek amacıyla gerekli tedbirler alınacak ve </a:t>
            </a:r>
            <a:r>
              <a:rPr lang="tr-TR" b="1" dirty="0"/>
              <a:t>tasarruflu cihazlar </a:t>
            </a:r>
            <a:r>
              <a:rPr lang="tr-TR" dirty="0"/>
              <a:t>tercih edilecektir. </a:t>
            </a:r>
            <a:r>
              <a:rPr lang="tr-TR" b="1" dirty="0"/>
              <a:t>Yeşil alanların sulanmasında mümkün olduğunca şebeke suyu kullanılmayacaktır.</a:t>
            </a:r>
          </a:p>
          <a:p>
            <a:endParaRPr lang="tr-TR" dirty="0"/>
          </a:p>
        </p:txBody>
      </p:sp>
    </p:spTree>
    <p:extLst>
      <p:ext uri="{BB962C8B-B14F-4D97-AF65-F5344CB8AC3E}">
        <p14:creationId xmlns:p14="http://schemas.microsoft.com/office/powerpoint/2010/main" val="15240127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PERSONEL SERVİSİ HİZMETİNE İLİŞKİN GİDERLER</a:t>
            </a:r>
          </a:p>
        </p:txBody>
      </p:sp>
      <p:sp>
        <p:nvSpPr>
          <p:cNvPr id="3" name="İçerik Yer Tutucusu 2"/>
          <p:cNvSpPr>
            <a:spLocks noGrp="1"/>
          </p:cNvSpPr>
          <p:nvPr>
            <p:ph idx="1"/>
          </p:nvPr>
        </p:nvSpPr>
        <p:spPr/>
        <p:txBody>
          <a:bodyPr>
            <a:normAutofit fontScale="92500" lnSpcReduction="10000"/>
          </a:bodyPr>
          <a:lstStyle/>
          <a:p>
            <a:pPr algn="just"/>
            <a:r>
              <a:rPr lang="tr-TR" dirty="0"/>
              <a:t>Kamu kurum ve kuruluşları, ilgili mevzuatına uygun olarak sağlayacakları </a:t>
            </a:r>
            <a:r>
              <a:rPr lang="tr-TR" b="1" dirty="0"/>
              <a:t>personel servis hizmetinde en etkin ve ekonomik yöntemleri tercih edecekler; </a:t>
            </a:r>
            <a:r>
              <a:rPr lang="tr-TR" dirty="0"/>
              <a:t>personel servisi temininin hizmet alımı suretiyle sağlanması durumunda aşağıda belirtilen kriterlere uyacaklardır:</a:t>
            </a:r>
          </a:p>
          <a:p>
            <a:pPr algn="just">
              <a:buFont typeface="Arial" panose="020B0604020202020204" pitchFamily="34" charset="0"/>
              <a:buChar char="•"/>
            </a:pPr>
            <a:r>
              <a:rPr lang="tr-TR" dirty="0" smtClean="0"/>
              <a:t>Yakın </a:t>
            </a:r>
            <a:r>
              <a:rPr lang="tr-TR" dirty="0"/>
              <a:t>yerleşkelerdeki kamu kurum ve kuruluşlarının personel servisi hizmetini birlikte ihale etmeleri esas olacaktır.</a:t>
            </a:r>
          </a:p>
          <a:p>
            <a:pPr algn="just">
              <a:buFont typeface="Arial" panose="020B0604020202020204" pitchFamily="34" charset="0"/>
              <a:buChar char="•"/>
            </a:pPr>
            <a:r>
              <a:rPr lang="tr-TR" dirty="0" smtClean="0"/>
              <a:t>Personel </a:t>
            </a:r>
            <a:r>
              <a:rPr lang="tr-TR" dirty="0"/>
              <a:t>servisi hizmetinden fiilen yararlanan kişi sayısının araç kapasitesinin yüzde </a:t>
            </a:r>
            <a:r>
              <a:rPr lang="tr-TR" b="1" dirty="0">
                <a:solidFill>
                  <a:srgbClr val="FF0000"/>
                </a:solidFill>
              </a:rPr>
              <a:t>70'inin</a:t>
            </a:r>
            <a:r>
              <a:rPr lang="tr-TR" dirty="0"/>
              <a:t> </a:t>
            </a:r>
            <a:r>
              <a:rPr lang="tr-TR" b="1" dirty="0"/>
              <a:t>altında olması durumunda ilgili hatta servis sunumu yapılmayacaktır.</a:t>
            </a:r>
          </a:p>
          <a:p>
            <a:pPr algn="just">
              <a:buFont typeface="Arial" panose="020B0604020202020204" pitchFamily="34" charset="0"/>
              <a:buChar char="•"/>
            </a:pPr>
            <a:r>
              <a:rPr lang="tr-TR" dirty="0" smtClean="0"/>
              <a:t>Personel </a:t>
            </a:r>
            <a:r>
              <a:rPr lang="tr-TR" dirty="0"/>
              <a:t>servisi ihale şartnamelerinde araç yaşı kriteri belirlenirken model yılı yeni araçlar yerine maliyet tasarrufu sağlayacak şekilde 6/2/2004 tarihli ve 2004/6801 sayılı Bakanlar Kurulu Kararı ile yürürlüğe konulan </a:t>
            </a:r>
            <a:r>
              <a:rPr lang="tr-TR" b="1" dirty="0"/>
              <a:t>Kamu Kurum ve Kuruluşları Personel Servis Hizmet Yönetmeliğine uygun olarak model yılı yeni olmayan araçlara öncelik verilecektir.</a:t>
            </a:r>
          </a:p>
          <a:p>
            <a:endParaRPr lang="tr-TR" dirty="0"/>
          </a:p>
        </p:txBody>
      </p:sp>
    </p:spTree>
    <p:extLst>
      <p:ext uri="{BB962C8B-B14F-4D97-AF65-F5344CB8AC3E}">
        <p14:creationId xmlns:p14="http://schemas.microsoft.com/office/powerpoint/2010/main" val="8535863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DİĞER HUSUSLAR</a:t>
            </a:r>
          </a:p>
        </p:txBody>
      </p:sp>
      <p:sp>
        <p:nvSpPr>
          <p:cNvPr id="3" name="İçerik Yer Tutucusu 2"/>
          <p:cNvSpPr>
            <a:spLocks noGrp="1"/>
          </p:cNvSpPr>
          <p:nvPr>
            <p:ph idx="1"/>
          </p:nvPr>
        </p:nvSpPr>
        <p:spPr/>
        <p:txBody>
          <a:bodyPr/>
          <a:lstStyle/>
          <a:p>
            <a:pPr algn="just"/>
            <a:r>
              <a:rPr lang="tr-TR" dirty="0"/>
              <a:t>•	Bedeli kurum ve kuruluşlarca karşılanmak suretiyle </a:t>
            </a:r>
            <a:r>
              <a:rPr lang="tr-TR" b="1" dirty="0"/>
              <a:t>satın alınan mal veya hizmetler karşılığında tahakkuk eden her türlü ayni veya nakdi menfaatin</a:t>
            </a:r>
            <a:r>
              <a:rPr lang="tr-TR" dirty="0"/>
              <a:t> (havayolu şirketlerince sağlanan uçuş milleri vb.), </a:t>
            </a:r>
            <a:r>
              <a:rPr lang="tr-TR" b="1" dirty="0"/>
              <a:t>şahıslarca tasarruf edilmesi </a:t>
            </a:r>
            <a:r>
              <a:rPr lang="tr-TR" b="1" dirty="0">
                <a:solidFill>
                  <a:srgbClr val="FF0000"/>
                </a:solidFill>
              </a:rPr>
              <a:t>önlenecek, kurum ve kuruluşlar tarafından kullanılması sağlanacaktır.</a:t>
            </a:r>
          </a:p>
          <a:p>
            <a:pPr algn="just"/>
            <a:r>
              <a:rPr lang="tr-TR" dirty="0"/>
              <a:t>•	Kamu kurum ve kuruluşları, </a:t>
            </a:r>
            <a:r>
              <a:rPr lang="tr-TR" b="1" dirty="0"/>
              <a:t>ek mali yüklerle karşılaşılmaması için fatura karşılığı ödemelerini ve diğer yükümlülüklerini zamanında yerine getirecekler ve bunun için her türlü tedbiri alacaklardır.</a:t>
            </a:r>
          </a:p>
          <a:p>
            <a:pPr algn="just"/>
            <a:r>
              <a:rPr lang="tr-TR" dirty="0"/>
              <a:t>•	Mevzuattan kaynaklanan zorunluluklar dışında, </a:t>
            </a:r>
            <a:r>
              <a:rPr lang="tr-TR" b="1" dirty="0">
                <a:solidFill>
                  <a:srgbClr val="FF0000"/>
                </a:solidFill>
              </a:rPr>
              <a:t>mesleki kuruluş veya derneklere üye olunmayacaktır.</a:t>
            </a:r>
            <a:r>
              <a:rPr lang="tr-TR" dirty="0"/>
              <a:t> </a:t>
            </a:r>
            <a:r>
              <a:rPr lang="tr-TR" b="1" dirty="0"/>
              <a:t>Uluslararası kuruluşlara mevcut üyelikler gözden geçirilerek kurumların faaliyetlerine doğrudan katkı sağlamayanlar sonlandırılacaktır.</a:t>
            </a:r>
          </a:p>
          <a:p>
            <a:endParaRPr lang="tr-TR" dirty="0"/>
          </a:p>
        </p:txBody>
      </p:sp>
    </p:spTree>
    <p:extLst>
      <p:ext uri="{BB962C8B-B14F-4D97-AF65-F5344CB8AC3E}">
        <p14:creationId xmlns:p14="http://schemas.microsoft.com/office/powerpoint/2010/main" val="3806897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96834"/>
            <a:ext cx="8915400" cy="5114388"/>
          </a:xfrm>
        </p:spPr>
        <p:txBody>
          <a:bodyPr>
            <a:normAutofit lnSpcReduction="10000"/>
          </a:bodyPr>
          <a:lstStyle/>
          <a:p>
            <a:pPr algn="just"/>
            <a:r>
              <a:rPr lang="tr-TR" dirty="0"/>
              <a:t>•	Kamu kurum ve kuruluşları, </a:t>
            </a:r>
            <a:r>
              <a:rPr lang="tr-TR" b="1" dirty="0"/>
              <a:t>hizmet kalitesinin artırılması amacıyla ihtiyaç duyulan araştırma, geliştirme, eğitim vb. ihtiyaçlarını öncelikle kendi personeli veya ilgili diğer kurumların bilgi ve tecrübe sahibi personelinden faydalanarak karşılayacak, zorunlu olmadıkça </a:t>
            </a:r>
            <a:r>
              <a:rPr lang="tr-TR" b="1" dirty="0">
                <a:solidFill>
                  <a:srgbClr val="FF0000"/>
                </a:solidFill>
              </a:rPr>
              <a:t>danışmanlık hizmeti satın almayacaklardır.</a:t>
            </a:r>
          </a:p>
          <a:p>
            <a:pPr algn="just"/>
            <a:r>
              <a:rPr lang="tr-TR" dirty="0"/>
              <a:t>•	Bu Genelgenin uygulanması ile ilgili olarak tüm kamu kurum ve kuruluşları tarafından gereken tedbirler alınacak, </a:t>
            </a:r>
            <a:r>
              <a:rPr lang="tr-TR" b="1" dirty="0"/>
              <a:t>her kademedeki yönetici tasarruf ilkelerinin uygulanmasından sorumlu olacaktır.</a:t>
            </a:r>
          </a:p>
          <a:p>
            <a:pPr algn="just"/>
            <a:r>
              <a:rPr lang="tr-TR" dirty="0"/>
              <a:t>•	</a:t>
            </a:r>
            <a:r>
              <a:rPr lang="tr-TR" b="1" dirty="0"/>
              <a:t>Bu Genelgede belirtilen hükümler hilafına ortaya çıkabilecek zorunlu ihtiyaçların karşılanabilmesi için </a:t>
            </a:r>
            <a:r>
              <a:rPr lang="tr-TR" b="1" dirty="0" smtClean="0"/>
              <a:t>bakanlıklar</a:t>
            </a:r>
            <a:r>
              <a:rPr lang="tr-TR" b="1" dirty="0"/>
              <a:t>, bağlı, ilgili ve ilişkili kuruluşlar ile diğer idareler </a:t>
            </a:r>
            <a:r>
              <a:rPr lang="tr-TR" b="1" dirty="0" smtClean="0"/>
              <a:t>bakımından </a:t>
            </a:r>
            <a:r>
              <a:rPr lang="tr-TR" b="1" dirty="0" smtClean="0">
                <a:solidFill>
                  <a:srgbClr val="FF0000"/>
                </a:solidFill>
              </a:rPr>
              <a:t>Cumhurbaşkanlığından, </a:t>
            </a:r>
            <a:r>
              <a:rPr lang="tr-TR" b="1" dirty="0" smtClean="0"/>
              <a:t>il </a:t>
            </a:r>
            <a:r>
              <a:rPr lang="tr-TR" b="1" dirty="0"/>
              <a:t>özel idareleri bakımından İçişleri Bakanlığından, belediyeler bakımından Çevre ve Şehircilik Bakanlığından </a:t>
            </a:r>
            <a:r>
              <a:rPr lang="tr-TR" b="1" dirty="0">
                <a:solidFill>
                  <a:srgbClr val="FF0000"/>
                </a:solidFill>
              </a:rPr>
              <a:t>izin alınacaktır.</a:t>
            </a:r>
          </a:p>
          <a:p>
            <a:pPr algn="just"/>
            <a:r>
              <a:rPr lang="tr-TR" dirty="0"/>
              <a:t>•	Genelgenin yayımından önce yürürlükte bulunan mevzuat çerçevesinde, bu </a:t>
            </a:r>
            <a:r>
              <a:rPr lang="tr-TR" b="1" dirty="0"/>
              <a:t>Genelge kapsamına giren hususlarla ilgili münferit olarak izin alınmış iş ve işlemler için bu Genelgenin yayımı tarihinden itibaren </a:t>
            </a:r>
            <a:r>
              <a:rPr lang="tr-TR" b="1" dirty="0">
                <a:solidFill>
                  <a:srgbClr val="FF0000"/>
                </a:solidFill>
              </a:rPr>
              <a:t>üç ay içerisinde yeniden izin alınacaktır.</a:t>
            </a:r>
          </a:p>
          <a:p>
            <a:endParaRPr lang="tr-TR" b="1" dirty="0"/>
          </a:p>
        </p:txBody>
      </p:sp>
    </p:spTree>
    <p:extLst>
      <p:ext uri="{BB962C8B-B14F-4D97-AF65-F5344CB8AC3E}">
        <p14:creationId xmlns:p14="http://schemas.microsoft.com/office/powerpoint/2010/main" val="38331403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852710"/>
            <a:ext cx="8911687" cy="1280890"/>
          </a:xfrm>
        </p:spPr>
        <p:txBody>
          <a:bodyPr/>
          <a:lstStyle/>
          <a:p>
            <a:r>
              <a:rPr lang="tr-TR" b="1" dirty="0" smtClean="0"/>
              <a:t>GENEL İLKELER</a:t>
            </a:r>
            <a:endParaRPr lang="tr-TR" b="1" dirty="0"/>
          </a:p>
        </p:txBody>
      </p:sp>
      <p:sp>
        <p:nvSpPr>
          <p:cNvPr id="3" name="İçerik Yer Tutucusu 2"/>
          <p:cNvSpPr>
            <a:spLocks noGrp="1"/>
          </p:cNvSpPr>
          <p:nvPr>
            <p:ph idx="1"/>
          </p:nvPr>
        </p:nvSpPr>
        <p:spPr/>
        <p:txBody>
          <a:bodyPr>
            <a:normAutofit/>
          </a:bodyPr>
          <a:lstStyle/>
          <a:p>
            <a:pPr algn="just"/>
            <a:r>
              <a:rPr lang="tr-TR" dirty="0" smtClean="0"/>
              <a:t>•</a:t>
            </a:r>
            <a:r>
              <a:rPr lang="tr-TR" dirty="0"/>
              <a:t>	Kamu hizmetleri, </a:t>
            </a:r>
            <a:r>
              <a:rPr lang="tr-TR" b="1" dirty="0"/>
              <a:t>bütçe sınırları içinde kalınarak ayrılan kaynakların üzerinde harcama yapılmasına yol açılmadan azami tasarruf anlayışı içinde yerine getirilecektir. </a:t>
            </a:r>
            <a:r>
              <a:rPr lang="tr-TR" dirty="0"/>
              <a:t>Yılı ve takip eden yılların bütçelerinde ilave yük oluşturacak şekilde </a:t>
            </a:r>
            <a:r>
              <a:rPr lang="tr-TR" b="1" dirty="0">
                <a:solidFill>
                  <a:srgbClr val="FF0000"/>
                </a:solidFill>
              </a:rPr>
              <a:t>faaliyet genişlemesine ve iş artışına gidilmeyecektir.</a:t>
            </a:r>
          </a:p>
          <a:p>
            <a:pPr algn="just"/>
            <a:r>
              <a:rPr lang="tr-TR" dirty="0"/>
              <a:t>•	Kamu kurum ve kuruluşları </a:t>
            </a:r>
            <a:r>
              <a:rPr lang="tr-TR" b="1" dirty="0"/>
              <a:t>kendi kuruluş mevzuatında belirtilen faaliyet alanları ile doğrudan ilgili olmayan herhangi bir </a:t>
            </a:r>
            <a:r>
              <a:rPr lang="tr-TR" b="1" dirty="0">
                <a:solidFill>
                  <a:srgbClr val="FF0000"/>
                </a:solidFill>
              </a:rPr>
              <a:t>harcama veya taahhütte bulunmayacak, ihale şartname ve sözleşmelerine alım konusuyla ilgisi olmayan unsurları dahil etmeyeceklerdir.</a:t>
            </a:r>
          </a:p>
          <a:p>
            <a:pPr algn="just"/>
            <a:r>
              <a:rPr lang="tr-TR" dirty="0"/>
              <a:t>•	Kamu kurum ve kuruluşları, yapacakları almalarda ölçek ekonomisinden </a:t>
            </a:r>
            <a:r>
              <a:rPr lang="tr-TR" b="1" dirty="0"/>
              <a:t>yararlanarak ihtiyaçların daha düşük maliyetlerle karşılanması amacıyla ortak alım yoluyla tedarikin yaygınlaştırılması için azami gayret göstereceklerdir.</a:t>
            </a:r>
          </a:p>
          <a:p>
            <a:endParaRPr lang="tr-TR" dirty="0"/>
          </a:p>
        </p:txBody>
      </p:sp>
    </p:spTree>
    <p:extLst>
      <p:ext uri="{BB962C8B-B14F-4D97-AF65-F5344CB8AC3E}">
        <p14:creationId xmlns:p14="http://schemas.microsoft.com/office/powerpoint/2010/main" val="900743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2910110"/>
            <a:ext cx="8911687" cy="1280890"/>
          </a:xfrm>
        </p:spPr>
        <p:txBody>
          <a:bodyPr>
            <a:normAutofit/>
          </a:bodyPr>
          <a:lstStyle/>
          <a:p>
            <a:pPr algn="ctr"/>
            <a:r>
              <a:rPr lang="tr-TR" sz="4000" b="1" dirty="0" smtClean="0"/>
              <a:t>TEŞEKKÜR EDERİZ.</a:t>
            </a:r>
            <a:endParaRPr lang="tr-TR" sz="4000" b="1" dirty="0"/>
          </a:p>
        </p:txBody>
      </p:sp>
    </p:spTree>
    <p:extLst>
      <p:ext uri="{BB962C8B-B14F-4D97-AF65-F5344CB8AC3E}">
        <p14:creationId xmlns:p14="http://schemas.microsoft.com/office/powerpoint/2010/main" val="28976517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753035"/>
            <a:ext cx="8911687" cy="1380565"/>
          </a:xfrm>
        </p:spPr>
        <p:txBody>
          <a:bodyPr>
            <a:normAutofit/>
          </a:bodyPr>
          <a:lstStyle/>
          <a:p>
            <a:r>
              <a:rPr lang="tr-TR" b="1" dirty="0"/>
              <a:t>TAŞINMAZ EDİNİLMESİ VE </a:t>
            </a:r>
            <a:r>
              <a:rPr lang="tr-TR" b="1" dirty="0" smtClean="0"/>
              <a:t>KİRALANMASI</a:t>
            </a:r>
            <a:endParaRPr lang="tr-TR" b="1" dirty="0"/>
          </a:p>
        </p:txBody>
      </p:sp>
      <p:sp>
        <p:nvSpPr>
          <p:cNvPr id="3" name="İçerik Yer Tutucusu 2"/>
          <p:cNvSpPr>
            <a:spLocks noGrp="1"/>
          </p:cNvSpPr>
          <p:nvPr>
            <p:ph idx="1"/>
          </p:nvPr>
        </p:nvSpPr>
        <p:spPr>
          <a:xfrm>
            <a:off x="2585499" y="1721224"/>
            <a:ext cx="8915400" cy="4598893"/>
          </a:xfrm>
        </p:spPr>
        <p:txBody>
          <a:bodyPr>
            <a:normAutofit/>
          </a:bodyPr>
          <a:lstStyle/>
          <a:p>
            <a:pPr marL="0" indent="0">
              <a:buNone/>
            </a:pPr>
            <a:endParaRPr lang="tr-TR" dirty="0"/>
          </a:p>
          <a:p>
            <a:pPr algn="just"/>
            <a:r>
              <a:rPr lang="tr-TR" dirty="0"/>
              <a:t>•	Kamu kurum ve kuruluşları tarafından yurt içinde ve yurt dışında hiçbir surette </a:t>
            </a:r>
            <a:r>
              <a:rPr lang="tr-TR" b="1" dirty="0"/>
              <a:t>hizmet binası, lojman, her ne adla olursa olsun memur evi, kamp, kreş, eğitim, dinlenme ve benzeri sosyal tesis ve bunlarla ilgili arsa ve </a:t>
            </a:r>
            <a:r>
              <a:rPr lang="tr-TR" b="1" dirty="0">
                <a:solidFill>
                  <a:srgbClr val="FF0000"/>
                </a:solidFill>
              </a:rPr>
              <a:t>arazi satın alınmayacak, kamulaştırılmayacak, yeni kiralama yapılmayacak ve yeni inşaata başlanmayacaktır. </a:t>
            </a:r>
            <a:r>
              <a:rPr lang="tr-TR" dirty="0"/>
              <a:t>Ancak deprem riski nedeniyle yıkım kararı verilmesi halinde, o hizmet için tahsis edilebilecek Hazineye ait taşınmazın bulunmadığının tevsik edilmesinden sonra, kamu kurum ve kuruluşlarının mülkiyetinde bulunan veya tahsis edilmiş olan yerlere yeni inşaat yapılabilecektir.</a:t>
            </a:r>
          </a:p>
          <a:p>
            <a:pPr algn="just"/>
            <a:r>
              <a:rPr lang="tr-TR" dirty="0"/>
              <a:t>•	Diğer taraftan, kesinleşmiş mahkeme kararı ile taşınmazın tahliyesi gibi kanuni zorunluluk halinde, o hizmet için tahsis edilebilecek Hazineye ait taşınmazın bulunmadığının tevsik edilmesinden sonra, hizmet yeri ihtiyacının karşılanması amacıyla taşınmaz kiralarının yüksek olduğu mahaller dışında ve rayiç bedeli dikkate alınarak taşınmaz kiralanabilecektir.</a:t>
            </a:r>
          </a:p>
          <a:p>
            <a:pPr algn="just"/>
            <a:endParaRPr lang="tr-TR" dirty="0"/>
          </a:p>
        </p:txBody>
      </p:sp>
    </p:spTree>
    <p:extLst>
      <p:ext uri="{BB962C8B-B14F-4D97-AF65-F5344CB8AC3E}">
        <p14:creationId xmlns:p14="http://schemas.microsoft.com/office/powerpoint/2010/main" val="2761867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RESMİ TAŞITLARIN EDİNİLMESİ VE KULLANILMASI</a:t>
            </a:r>
            <a:endParaRPr lang="tr-TR" b="1" dirty="0"/>
          </a:p>
        </p:txBody>
      </p:sp>
      <p:sp>
        <p:nvSpPr>
          <p:cNvPr id="3" name="İçerik Yer Tutucusu 2"/>
          <p:cNvSpPr>
            <a:spLocks noGrp="1"/>
          </p:cNvSpPr>
          <p:nvPr>
            <p:ph idx="1"/>
          </p:nvPr>
        </p:nvSpPr>
        <p:spPr>
          <a:xfrm>
            <a:off x="2589212" y="1748118"/>
            <a:ext cx="8915400" cy="4679576"/>
          </a:xfrm>
        </p:spPr>
        <p:txBody>
          <a:bodyPr>
            <a:normAutofit fontScale="92500" lnSpcReduction="20000"/>
          </a:bodyPr>
          <a:lstStyle/>
          <a:p>
            <a:pPr marL="0" indent="0">
              <a:buNone/>
            </a:pPr>
            <a:endParaRPr lang="tr-TR" dirty="0"/>
          </a:p>
          <a:p>
            <a:pPr algn="just"/>
            <a:r>
              <a:rPr lang="tr-TR" dirty="0"/>
              <a:t>•	Kamu kurum ve kuruluşlarınca taşıt edinimleri ihtiyaç analizlerine dayandırılacak, </a:t>
            </a:r>
            <a:r>
              <a:rPr lang="tr-TR" b="1" dirty="0"/>
              <a:t>acil ve zorunlu haller dışında her ne suretle olursa olsun </a:t>
            </a:r>
            <a:r>
              <a:rPr lang="tr-TR" b="1" dirty="0">
                <a:solidFill>
                  <a:srgbClr val="FF0000"/>
                </a:solidFill>
              </a:rPr>
              <a:t>yeni taşıt edinilmeyecektir. </a:t>
            </a:r>
            <a:r>
              <a:rPr lang="tr-TR" dirty="0"/>
              <a:t>Mevcut taşıtlar da ihtiyaç analizleri ve tasarruf anlayışı çerçevesinde yeniden gözden geçirilecek, </a:t>
            </a:r>
            <a:r>
              <a:rPr lang="tr-TR" b="1" dirty="0"/>
              <a:t>ihtiyaç fazlası olan veya ekonomik ömrünü tamamlamış taşıtlar ihtiyacı olan kurumlara devredilecek ya da tasfiye edilecektir.</a:t>
            </a:r>
          </a:p>
          <a:p>
            <a:pPr algn="just"/>
            <a:r>
              <a:rPr lang="tr-TR" dirty="0"/>
              <a:t>•	Kamu kurum ve kuruluşları hizmet alımı suretiyle edinecekleri </a:t>
            </a:r>
            <a:r>
              <a:rPr lang="tr-TR" b="1" dirty="0"/>
              <a:t>toplam taşıt sayısının kademeli olarak azaltılmasına ilişkin tedbirleri alacak, bu kapsamda 2020 yılındaki taşıt sayılarını 2021 yılından başlamak üzere 2023 yılı sonuna kadar kümülatif olarak </a:t>
            </a:r>
            <a:r>
              <a:rPr lang="tr-TR" b="1" dirty="0">
                <a:solidFill>
                  <a:srgbClr val="FF0000"/>
                </a:solidFill>
              </a:rPr>
              <a:t>en az yüzde 20 oranında azaltacaklardır.</a:t>
            </a:r>
          </a:p>
          <a:p>
            <a:pPr algn="just"/>
            <a:r>
              <a:rPr lang="tr-TR" dirty="0"/>
              <a:t>•	İlgili mevzuatında belirtilen </a:t>
            </a:r>
            <a:r>
              <a:rPr lang="tr-TR" b="1" dirty="0"/>
              <a:t>makam ve hizmetler ile ambulanslar hariç olmak üzere,</a:t>
            </a:r>
            <a:r>
              <a:rPr lang="tr-TR" dirty="0"/>
              <a:t> hibe dahil her ne suretle olursa olsun </a:t>
            </a:r>
            <a:r>
              <a:rPr lang="tr-TR" b="1" dirty="0">
                <a:solidFill>
                  <a:srgbClr val="FF0000"/>
                </a:solidFill>
              </a:rPr>
              <a:t>yabancı menşeli taşıt edinilmeyecektir. </a:t>
            </a:r>
            <a:r>
              <a:rPr lang="tr-TR" dirty="0"/>
              <a:t>Yılı merkezi yönetim bütçe kanununa ekli (T) işaretli cetvelde tasnifi yapılan taşıt cinslerinde </a:t>
            </a:r>
            <a:r>
              <a:rPr lang="tr-TR" b="1" dirty="0"/>
              <a:t>en az iki marka tarafından yerli menşeli üretimi olmayan taşıtlar hakkında bu hüküm uygulanmayacaktır.</a:t>
            </a:r>
          </a:p>
          <a:p>
            <a:pPr algn="just"/>
            <a:r>
              <a:rPr lang="tr-TR" dirty="0"/>
              <a:t>•	5/1/1961 tarihli ve 237 sayılı </a:t>
            </a:r>
            <a:r>
              <a:rPr lang="tr-TR" b="1" dirty="0"/>
              <a:t>Taşıt Kanununa ekli (1) ve </a:t>
            </a:r>
            <a:r>
              <a:rPr lang="tr-TR" b="1" dirty="0">
                <a:solidFill>
                  <a:srgbClr val="FF0000"/>
                </a:solidFill>
              </a:rPr>
              <a:t>(2) sayılı </a:t>
            </a:r>
            <a:r>
              <a:rPr lang="tr-TR" b="1" dirty="0"/>
              <a:t>cetvel kapsamındaki hizmetlere ve koruma altına alınanlara tahsis edilen taşıtlar dışında hiçbir makama </a:t>
            </a:r>
            <a:r>
              <a:rPr lang="tr-TR" b="1" dirty="0">
                <a:solidFill>
                  <a:srgbClr val="FF0000"/>
                </a:solidFill>
              </a:rPr>
              <a:t>taşıt tahsis edilmeyecektir. </a:t>
            </a:r>
          </a:p>
          <a:p>
            <a:endParaRPr lang="tr-TR" dirty="0"/>
          </a:p>
        </p:txBody>
      </p:sp>
    </p:spTree>
    <p:extLst>
      <p:ext uri="{BB962C8B-B14F-4D97-AF65-F5344CB8AC3E}">
        <p14:creationId xmlns:p14="http://schemas.microsoft.com/office/powerpoint/2010/main" val="17673452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703" y="2643051"/>
            <a:ext cx="8915400" cy="3777622"/>
          </a:xfrm>
        </p:spPr>
        <p:txBody>
          <a:bodyPr/>
          <a:lstStyle/>
          <a:p>
            <a:pPr algn="just"/>
            <a:r>
              <a:rPr lang="tr-TR" dirty="0"/>
              <a:t>•	</a:t>
            </a:r>
            <a:r>
              <a:rPr lang="tr-TR" b="1" dirty="0" smtClean="0">
                <a:solidFill>
                  <a:srgbClr val="FF0000"/>
                </a:solidFill>
              </a:rPr>
              <a:t>Söz konusu cetvellerde yer almayanlardan </a:t>
            </a:r>
            <a:r>
              <a:rPr lang="tr-TR" b="1" dirty="0" smtClean="0"/>
              <a:t>3 </a:t>
            </a:r>
            <a:r>
              <a:rPr lang="tr-TR" b="1" dirty="0"/>
              <a:t>sayılı Üst Kademe Kamu </a:t>
            </a:r>
            <a:r>
              <a:rPr lang="tr-TR" b="1" dirty="0" smtClean="0"/>
              <a:t>Yöneticileri </a:t>
            </a:r>
            <a:r>
              <a:rPr lang="tr-TR" b="1" dirty="0"/>
              <a:t>ile Kamu Kurum ve Kuruluşlarında Atama Usullerine Dair Cumhurbaşkanlığı Kararnamesine ekli (I) sayılı cetvelde yer alan kadro, pozisyon ve görevlerde bulunanlar</a:t>
            </a:r>
            <a:r>
              <a:rPr lang="tr-TR" dirty="0"/>
              <a:t> ile belediye başkanları ve belediyelerde genel sekreterler ve genel müdürler; </a:t>
            </a:r>
            <a:r>
              <a:rPr lang="tr-TR" b="1" dirty="0">
                <a:solidFill>
                  <a:srgbClr val="FF0000"/>
                </a:solidFill>
              </a:rPr>
              <a:t>ikametgâhları ile görev yerleri arasındaki sadece sabah-akşam geliş ve gidişleri için hizmet aracı olarak kuramların mevcutlarında bulunan binek ve </a:t>
            </a:r>
            <a:r>
              <a:rPr lang="tr-TR" b="1" dirty="0" err="1">
                <a:solidFill>
                  <a:srgbClr val="FF0000"/>
                </a:solidFill>
              </a:rPr>
              <a:t>yastation</a:t>
            </a:r>
            <a:r>
              <a:rPr lang="tr-TR" b="1" dirty="0">
                <a:solidFill>
                  <a:srgbClr val="FF0000"/>
                </a:solidFill>
              </a:rPr>
              <a:t> </a:t>
            </a:r>
            <a:r>
              <a:rPr lang="tr-TR" b="1" dirty="0" err="1">
                <a:solidFill>
                  <a:srgbClr val="FF0000"/>
                </a:solidFill>
              </a:rPr>
              <a:t>wagontipi</a:t>
            </a:r>
            <a:r>
              <a:rPr lang="tr-TR" b="1" dirty="0">
                <a:solidFill>
                  <a:srgbClr val="FF0000"/>
                </a:solidFill>
              </a:rPr>
              <a:t> taşıtlardan yararlanabilecektir.</a:t>
            </a:r>
          </a:p>
        </p:txBody>
      </p:sp>
      <p:graphicFrame>
        <p:nvGraphicFramePr>
          <p:cNvPr id="5" name="İçerik Yer Tutucusu 6"/>
          <p:cNvGraphicFramePr>
            <a:graphicFrameLocks/>
          </p:cNvGraphicFramePr>
          <p:nvPr>
            <p:extLst>
              <p:ext uri="{D42A27DB-BD31-4B8C-83A1-F6EECF244321}">
                <p14:modId xmlns:p14="http://schemas.microsoft.com/office/powerpoint/2010/main" val="483211256"/>
              </p:ext>
            </p:extLst>
          </p:nvPr>
        </p:nvGraphicFramePr>
        <p:xfrm>
          <a:off x="2589703" y="840377"/>
          <a:ext cx="8915890" cy="1112520"/>
        </p:xfrm>
        <a:graphic>
          <a:graphicData uri="http://schemas.openxmlformats.org/drawingml/2006/table">
            <a:tbl>
              <a:tblPr firstRow="1" bandRow="1">
                <a:tableStyleId>{5C22544A-7EE6-4342-B048-85BDC9FD1C3A}</a:tableStyleId>
              </a:tblPr>
              <a:tblGrid>
                <a:gridCol w="3415413">
                  <a:extLst>
                    <a:ext uri="{9D8B030D-6E8A-4147-A177-3AD203B41FA5}">
                      <a16:colId xmlns:a16="http://schemas.microsoft.com/office/drawing/2014/main" val="3473768714"/>
                    </a:ext>
                  </a:extLst>
                </a:gridCol>
                <a:gridCol w="1304765">
                  <a:extLst>
                    <a:ext uri="{9D8B030D-6E8A-4147-A177-3AD203B41FA5}">
                      <a16:colId xmlns:a16="http://schemas.microsoft.com/office/drawing/2014/main" val="379762662"/>
                    </a:ext>
                  </a:extLst>
                </a:gridCol>
                <a:gridCol w="1419890">
                  <a:extLst>
                    <a:ext uri="{9D8B030D-6E8A-4147-A177-3AD203B41FA5}">
                      <a16:colId xmlns:a16="http://schemas.microsoft.com/office/drawing/2014/main" val="2232354355"/>
                    </a:ext>
                  </a:extLst>
                </a:gridCol>
                <a:gridCol w="2775822">
                  <a:extLst>
                    <a:ext uri="{9D8B030D-6E8A-4147-A177-3AD203B41FA5}">
                      <a16:colId xmlns:a16="http://schemas.microsoft.com/office/drawing/2014/main" val="387649519"/>
                    </a:ext>
                  </a:extLst>
                </a:gridCol>
              </a:tblGrid>
              <a:tr h="370840">
                <a:tc gridSpan="4">
                  <a:txBody>
                    <a:bodyPr/>
                    <a:lstStyle/>
                    <a:p>
                      <a:pPr algn="ctr"/>
                      <a:r>
                        <a:rPr lang="tr-TR" dirty="0" smtClean="0"/>
                        <a:t>(2) Sayılı Cetvel</a:t>
                      </a:r>
                      <a:endParaRPr lang="tr-TR" dirty="0"/>
                    </a:p>
                  </a:txBody>
                  <a:tcPr marL="89543" marR="89543"/>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537380881"/>
                  </a:ext>
                </a:extLst>
              </a:tr>
              <a:tr h="370840">
                <a:tc>
                  <a:txBody>
                    <a:bodyPr/>
                    <a:lstStyle/>
                    <a:p>
                      <a:r>
                        <a:rPr lang="tr-TR" sz="1600" dirty="0" smtClean="0"/>
                        <a:t>Makam</a:t>
                      </a:r>
                      <a:endParaRPr lang="tr-TR" sz="1600" dirty="0"/>
                    </a:p>
                  </a:txBody>
                  <a:tcPr marL="89543" marR="89543"/>
                </a:tc>
                <a:tc>
                  <a:txBody>
                    <a:bodyPr/>
                    <a:lstStyle/>
                    <a:p>
                      <a:r>
                        <a:rPr lang="tr-TR" sz="1600" dirty="0" smtClean="0"/>
                        <a:t>Adet</a:t>
                      </a:r>
                      <a:endParaRPr lang="tr-TR" sz="1600" dirty="0"/>
                    </a:p>
                  </a:txBody>
                  <a:tcPr marL="89543" marR="89543"/>
                </a:tc>
                <a:tc>
                  <a:txBody>
                    <a:bodyPr/>
                    <a:lstStyle/>
                    <a:p>
                      <a:r>
                        <a:rPr lang="tr-TR" sz="1600" dirty="0" smtClean="0"/>
                        <a:t>Cinsi</a:t>
                      </a:r>
                      <a:endParaRPr lang="tr-TR" sz="1600" dirty="0"/>
                    </a:p>
                  </a:txBody>
                  <a:tcPr marL="89543" marR="89543"/>
                </a:tc>
                <a:tc>
                  <a:txBody>
                    <a:bodyPr/>
                    <a:lstStyle/>
                    <a:p>
                      <a:r>
                        <a:rPr lang="tr-TR" sz="1600" dirty="0" smtClean="0"/>
                        <a:t>En Az Kullanma</a:t>
                      </a:r>
                      <a:r>
                        <a:rPr lang="tr-TR" sz="1600" baseline="0" dirty="0" smtClean="0"/>
                        <a:t> Süresi</a:t>
                      </a:r>
                      <a:endParaRPr lang="tr-TR" sz="1600" dirty="0"/>
                    </a:p>
                  </a:txBody>
                  <a:tcPr marL="89543" marR="89543"/>
                </a:tc>
                <a:extLst>
                  <a:ext uri="{0D108BD9-81ED-4DB2-BD59-A6C34878D82A}">
                    <a16:rowId xmlns:a16="http://schemas.microsoft.com/office/drawing/2014/main" val="1958011789"/>
                  </a:ext>
                </a:extLst>
              </a:tr>
              <a:tr h="370840">
                <a:tc>
                  <a:txBody>
                    <a:bodyPr/>
                    <a:lstStyle/>
                    <a:p>
                      <a:r>
                        <a:rPr lang="tr-TR" sz="1600" dirty="0" smtClean="0"/>
                        <a:t>Üniversite Rektörleri</a:t>
                      </a:r>
                      <a:endParaRPr lang="tr-TR" sz="1600" dirty="0"/>
                    </a:p>
                  </a:txBody>
                  <a:tcPr marL="89543" marR="89543"/>
                </a:tc>
                <a:tc>
                  <a:txBody>
                    <a:bodyPr/>
                    <a:lstStyle/>
                    <a:p>
                      <a:r>
                        <a:rPr lang="tr-TR" sz="1600" dirty="0" smtClean="0"/>
                        <a:t>1’er</a:t>
                      </a:r>
                      <a:endParaRPr lang="tr-TR" sz="1600" dirty="0"/>
                    </a:p>
                  </a:txBody>
                  <a:tcPr marL="89543" marR="89543"/>
                </a:tc>
                <a:tc>
                  <a:txBody>
                    <a:bodyPr/>
                    <a:lstStyle/>
                    <a:p>
                      <a:r>
                        <a:rPr lang="tr-TR" sz="1600" dirty="0" smtClean="0"/>
                        <a:t>Binek</a:t>
                      </a:r>
                      <a:endParaRPr lang="tr-TR" sz="1600" dirty="0"/>
                    </a:p>
                  </a:txBody>
                  <a:tcPr marL="89543" marR="89543"/>
                </a:tc>
                <a:tc>
                  <a:txBody>
                    <a:bodyPr/>
                    <a:lstStyle/>
                    <a:p>
                      <a:r>
                        <a:rPr lang="tr-TR" sz="1600" dirty="0" smtClean="0"/>
                        <a:t>5 Yıl</a:t>
                      </a:r>
                      <a:endParaRPr lang="tr-TR" sz="1600" dirty="0"/>
                    </a:p>
                  </a:txBody>
                  <a:tcPr marL="89543" marR="89543"/>
                </a:tc>
                <a:extLst>
                  <a:ext uri="{0D108BD9-81ED-4DB2-BD59-A6C34878D82A}">
                    <a16:rowId xmlns:a16="http://schemas.microsoft.com/office/drawing/2014/main" val="2162763949"/>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1451045386"/>
              </p:ext>
            </p:extLst>
          </p:nvPr>
        </p:nvGraphicFramePr>
        <p:xfrm>
          <a:off x="2589703" y="5552923"/>
          <a:ext cx="8915400" cy="741680"/>
        </p:xfrm>
        <a:graphic>
          <a:graphicData uri="http://schemas.openxmlformats.org/drawingml/2006/table">
            <a:tbl>
              <a:tblPr firstRow="1" bandRow="1">
                <a:tableStyleId>{5C22544A-7EE6-4342-B048-85BDC9FD1C3A}</a:tableStyleId>
              </a:tblPr>
              <a:tblGrid>
                <a:gridCol w="8915400">
                  <a:extLst>
                    <a:ext uri="{9D8B030D-6E8A-4147-A177-3AD203B41FA5}">
                      <a16:colId xmlns:a16="http://schemas.microsoft.com/office/drawing/2014/main" val="3889816179"/>
                    </a:ext>
                  </a:extLst>
                </a:gridCol>
              </a:tblGrid>
              <a:tr h="370840">
                <a:tc>
                  <a:txBody>
                    <a:bodyPr/>
                    <a:lstStyle/>
                    <a:p>
                      <a:pPr algn="ctr"/>
                      <a:r>
                        <a:rPr lang="tr-TR" dirty="0" smtClean="0"/>
                        <a:t>(I) Sayılı</a:t>
                      </a:r>
                      <a:r>
                        <a:rPr lang="tr-TR" baseline="0" dirty="0" smtClean="0"/>
                        <a:t> Cetvel</a:t>
                      </a:r>
                      <a:endParaRPr lang="tr-TR" dirty="0"/>
                    </a:p>
                  </a:txBody>
                  <a:tcPr/>
                </a:tc>
                <a:extLst>
                  <a:ext uri="{0D108BD9-81ED-4DB2-BD59-A6C34878D82A}">
                    <a16:rowId xmlns:a16="http://schemas.microsoft.com/office/drawing/2014/main" val="3573477934"/>
                  </a:ext>
                </a:extLst>
              </a:tr>
              <a:tr h="370840">
                <a:tc>
                  <a:txBody>
                    <a:bodyPr/>
                    <a:lstStyle/>
                    <a:p>
                      <a:pPr algn="ctr"/>
                      <a:r>
                        <a:rPr lang="tr-TR" dirty="0" smtClean="0"/>
                        <a:t>Rektör</a:t>
                      </a:r>
                      <a:endParaRPr lang="tr-TR" dirty="0"/>
                    </a:p>
                  </a:txBody>
                  <a:tcPr/>
                </a:tc>
                <a:extLst>
                  <a:ext uri="{0D108BD9-81ED-4DB2-BD59-A6C34878D82A}">
                    <a16:rowId xmlns:a16="http://schemas.microsoft.com/office/drawing/2014/main" val="1493239942"/>
                  </a:ext>
                </a:extLst>
              </a:tr>
            </a:tbl>
          </a:graphicData>
        </a:graphic>
      </p:graphicFrame>
    </p:spTree>
    <p:extLst>
      <p:ext uri="{BB962C8B-B14F-4D97-AF65-F5344CB8AC3E}">
        <p14:creationId xmlns:p14="http://schemas.microsoft.com/office/powerpoint/2010/main" val="612223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02275" y="788125"/>
            <a:ext cx="8915400" cy="5900058"/>
          </a:xfrm>
        </p:spPr>
        <p:txBody>
          <a:bodyPr>
            <a:normAutofit fontScale="92500" lnSpcReduction="20000"/>
          </a:bodyPr>
          <a:lstStyle/>
          <a:p>
            <a:pPr algn="just"/>
            <a:r>
              <a:rPr lang="tr-TR" dirty="0"/>
              <a:t>•	 </a:t>
            </a:r>
            <a:r>
              <a:rPr lang="tr-TR" b="1" dirty="0"/>
              <a:t>237 sayılı Kanun hükümlerinin izin verdiği haller hariç hiçbir makama arazi binek gibi taşıtlar ile yabancı menşeli taşıt, </a:t>
            </a:r>
            <a:r>
              <a:rPr lang="tr-TR" b="1" dirty="0">
                <a:solidFill>
                  <a:srgbClr val="FF0000"/>
                </a:solidFill>
              </a:rPr>
              <a:t>makam aracı olarak tahsis edilmeyecektir. </a:t>
            </a:r>
            <a:r>
              <a:rPr lang="tr-TR" dirty="0"/>
              <a:t>( 237 Sayılı Taşıt Kanunu’na göre; ‘Arazi Binek’ sadece Kaymakamlıklar için uygun görülmüştür.)</a:t>
            </a:r>
          </a:p>
          <a:p>
            <a:pPr algn="just"/>
            <a:r>
              <a:rPr lang="tr-TR" dirty="0"/>
              <a:t>•	</a:t>
            </a:r>
            <a:r>
              <a:rPr lang="tr-TR" b="1" dirty="0"/>
              <a:t>Memuriyet mahalli dışındaki görevlere </a:t>
            </a:r>
            <a:r>
              <a:rPr lang="tr-TR" dirty="0"/>
              <a:t>(şehirlerarası, merkezden taşraya ve taşradan merkeze vb.) zorunlu durumlar hariç </a:t>
            </a:r>
            <a:r>
              <a:rPr lang="tr-TR" b="1" dirty="0">
                <a:solidFill>
                  <a:srgbClr val="FF0000"/>
                </a:solidFill>
              </a:rPr>
              <a:t>resmi taşıtla gidilmemesi hususunda </a:t>
            </a:r>
            <a:r>
              <a:rPr lang="tr-TR" b="1" dirty="0"/>
              <a:t>ilgililer azami özen ve dikkati göstereceklerdir. </a:t>
            </a:r>
            <a:r>
              <a:rPr lang="tr-TR" dirty="0"/>
              <a:t>Ayrıca memuriyet mahalli dışındaki görevlere başka ulaşım araçları ile gidilmesi halinde aynı yere ilgilinin görevinde kullanılmak üzere taşıt gönderilmeyecek, gidilen yerdeki resmi hizmet araçlarından istifade edilecektir.</a:t>
            </a:r>
          </a:p>
          <a:p>
            <a:pPr algn="just"/>
            <a:r>
              <a:rPr lang="tr-TR" dirty="0"/>
              <a:t>•	</a:t>
            </a:r>
            <a:r>
              <a:rPr lang="tr-TR" b="1" dirty="0"/>
              <a:t>237 sayılı Kanuna ekli (1) ve (2) sayılı cetvel kapsamındaki hizmetlere </a:t>
            </a:r>
            <a:r>
              <a:rPr lang="tr-TR" dirty="0"/>
              <a:t>veya koruma altına alınanlara tahsis edilen taşıtlar dışında kalan ve </a:t>
            </a:r>
            <a:r>
              <a:rPr lang="tr-TR" b="1" dirty="0"/>
              <a:t>hizmet aracı olarak kullanılan taşıtlar, münhasıran resmi hizmetlerin yerine getirilmesi amacıyla aynı kurumun birimleri arasında ayrım yapılmaksızın ve mümkün olduğu ölçüde güzergah birleştirmesi yapılarak kullanılacaktır</a:t>
            </a:r>
            <a:r>
              <a:rPr lang="tr-TR" b="1" dirty="0" smtClean="0"/>
              <a:t>.</a:t>
            </a:r>
            <a:r>
              <a:rPr lang="tr-TR" b="1" dirty="0"/>
              <a:t> </a:t>
            </a:r>
            <a:r>
              <a:rPr lang="tr-TR" b="1" dirty="0">
                <a:solidFill>
                  <a:srgbClr val="FF0000"/>
                </a:solidFill>
              </a:rPr>
              <a:t>Bu taşıtlar; özel işlerde, tatil günlerinde ve personel servis aracı olarak kullanılmayacak, hiçbir makam, birim ve şahsın kullanımına tahsis edilmeyecektir.</a:t>
            </a:r>
            <a:r>
              <a:rPr lang="tr-TR" dirty="0"/>
              <a:t> Bu hükümler </a:t>
            </a:r>
            <a:r>
              <a:rPr lang="tr-TR" b="1" dirty="0" smtClean="0"/>
              <a:t> </a:t>
            </a:r>
            <a:r>
              <a:rPr lang="tr-TR" dirty="0" smtClean="0"/>
              <a:t>237 </a:t>
            </a:r>
            <a:r>
              <a:rPr lang="tr-TR" dirty="0"/>
              <a:t>sayılı Kanunun 17 </a:t>
            </a:r>
            <a:r>
              <a:rPr lang="tr-TR" dirty="0" err="1"/>
              <a:t>nci</a:t>
            </a:r>
            <a:r>
              <a:rPr lang="tr-TR" dirty="0"/>
              <a:t> maddesinin ikinci fıkrası kapsamında kullanılan taşıtlar hakkında da uygulanacaktır. (Madde 17- (Ek fıkra: 29/6/2012-6338/2 </a:t>
            </a:r>
            <a:r>
              <a:rPr lang="tr-TR" dirty="0" err="1"/>
              <a:t>md.</a:t>
            </a:r>
            <a:r>
              <a:rPr lang="tr-TR" dirty="0"/>
              <a:t>) Vakıf, dernek, sandık, banka, birlik, firma, şahıs ve benzeri kuruluş veya kişilere ait olup bu Kanun kapsamında bulunan kurumlar ile özel kanunla veya Cumhurbaşkanlığı kararnamesiyle kurulmuş diğer kamu kurum, kurul, üst kurul ve kuruluşlarınca kullanılan taşıtların giderleri için (güvenlik hizmetlerinde kullanılan taşıtlar hariç) kurum bütçelerinden hiçbir şekilde ödeme yapılamaz.)</a:t>
            </a:r>
          </a:p>
          <a:p>
            <a:endParaRPr lang="tr-TR" dirty="0"/>
          </a:p>
        </p:txBody>
      </p:sp>
    </p:spTree>
    <p:extLst>
      <p:ext uri="{BB962C8B-B14F-4D97-AF65-F5344CB8AC3E}">
        <p14:creationId xmlns:p14="http://schemas.microsoft.com/office/powerpoint/2010/main" val="15573749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57645"/>
            <a:ext cx="8915400" cy="5682343"/>
          </a:xfrm>
        </p:spPr>
        <p:txBody>
          <a:bodyPr>
            <a:normAutofit fontScale="92500" lnSpcReduction="20000"/>
          </a:bodyPr>
          <a:lstStyle/>
          <a:p>
            <a:pPr algn="just"/>
            <a:r>
              <a:rPr lang="tr-TR" dirty="0"/>
              <a:t>•	237 sayılı Kanunun 14 üncü maddesinin üçüncü fıkrası ile 17/3/2006 tarihli ve 2006/10193 sayılı Bakanlar Kurulu Kararı ile yürürlüğe konulan Hizmet Alımı Suretiyle Taşıt Edinilmesine İlişkin Esas ve Usullerin 6 </a:t>
            </a:r>
            <a:r>
              <a:rPr lang="tr-TR" dirty="0" err="1"/>
              <a:t>ncı</a:t>
            </a:r>
            <a:r>
              <a:rPr lang="tr-TR" dirty="0"/>
              <a:t> maddesinin birinci fıkrasının (f) bendi uyarınca, </a:t>
            </a:r>
            <a:r>
              <a:rPr lang="tr-TR" b="1" dirty="0"/>
              <a:t>237 sayılı Kanuna ekli (1) sayılı cetvelde belirtilenlere tahsis olunacak taşıtlar hariç, bütün taşıtlarda </a:t>
            </a:r>
            <a:r>
              <a:rPr lang="tr-TR" b="1" dirty="0">
                <a:solidFill>
                  <a:srgbClr val="FF0000"/>
                </a:solidFill>
              </a:rPr>
              <a:t>"Resmi hizmete mahsustur" </a:t>
            </a:r>
            <a:r>
              <a:rPr lang="tr-TR" b="1" dirty="0"/>
              <a:t>ibaresi yer alacaktır.</a:t>
            </a:r>
          </a:p>
          <a:p>
            <a:pPr algn="just"/>
            <a:r>
              <a:rPr lang="tr-TR" dirty="0"/>
              <a:t>•	</a:t>
            </a:r>
            <a:r>
              <a:rPr lang="tr-TR" b="1" dirty="0"/>
              <a:t>Kamu kurum ve kuruluşlarının şoför ihtiyacı, </a:t>
            </a:r>
            <a:r>
              <a:rPr lang="tr-TR" dirty="0"/>
              <a:t>kadrolu şoför veya hizmet alımı suretiyle taşıt edinimi sözleşmelerine dayalı olarak karşılanmak yerine öncelikle 17/3/2006 tarihli ve 2006/10194 sayılı Bakanlar Kurulu Karan ile yürürlüğe konulan Taşıtları Sürebilecek Kamu Görevlilerinin Belirlenmesine İlişkin Esas ve Usuller çerçevesinde </a:t>
            </a:r>
            <a:r>
              <a:rPr lang="tr-TR" b="1" dirty="0"/>
              <a:t>resmi görevi ifa etmek üzere taşıta ihtiyaç duyan kamu görevlilerinin görevlendirilmesi suretiyle karşılanacaktır.</a:t>
            </a:r>
          </a:p>
          <a:p>
            <a:pPr algn="just"/>
            <a:r>
              <a:rPr lang="tr-TR" dirty="0"/>
              <a:t>•	Taşıtlar, kullanım süresi ve maliyet analizleri dikkate alınarak </a:t>
            </a:r>
            <a:r>
              <a:rPr lang="tr-TR" b="1" dirty="0"/>
              <a:t>en ekonomik yöntemle edinilecektir. Hizmet aracı olarak edinilecek taşıtlarda baz veya standart donanımlı, binek ve </a:t>
            </a:r>
            <a:r>
              <a:rPr lang="tr-TR" b="1" dirty="0" err="1"/>
              <a:t>station</a:t>
            </a:r>
            <a:r>
              <a:rPr lang="tr-TR" b="1" dirty="0"/>
              <a:t> </a:t>
            </a:r>
            <a:r>
              <a:rPr lang="tr-TR" b="1" dirty="0" err="1"/>
              <a:t>wagon</a:t>
            </a:r>
            <a:r>
              <a:rPr lang="tr-TR" b="1" dirty="0"/>
              <a:t> cinsi taşıtlarda </a:t>
            </a:r>
            <a:r>
              <a:rPr lang="tr-TR" b="1" dirty="0">
                <a:solidFill>
                  <a:srgbClr val="FF0000"/>
                </a:solidFill>
              </a:rPr>
              <a:t>1600 cc ve altındaki motor hacimli,</a:t>
            </a:r>
            <a:r>
              <a:rPr lang="tr-TR" b="1" dirty="0"/>
              <a:t> işletme maliyetleri düşük ve ekonomik olan taşıtlar tercih edilecektir. </a:t>
            </a:r>
            <a:r>
              <a:rPr lang="tr-TR" dirty="0"/>
              <a:t>Ayrıca </a:t>
            </a:r>
            <a:r>
              <a:rPr lang="tr-TR" b="1" dirty="0"/>
              <a:t>hizmet alımı </a:t>
            </a:r>
            <a:r>
              <a:rPr lang="tr-TR" dirty="0"/>
              <a:t>suretiyle edinilecek taşıtlarda model yılı yeni araçlar yerine ekonomik olması durumunda </a:t>
            </a:r>
            <a:r>
              <a:rPr lang="tr-TR" b="1" dirty="0"/>
              <a:t>binek ve </a:t>
            </a:r>
            <a:r>
              <a:rPr lang="tr-TR" b="1" dirty="0" err="1"/>
              <a:t>station</a:t>
            </a:r>
            <a:r>
              <a:rPr lang="tr-TR" b="1" dirty="0"/>
              <a:t> </a:t>
            </a:r>
            <a:r>
              <a:rPr lang="tr-TR" b="1" dirty="0" err="1"/>
              <a:t>wagon</a:t>
            </a:r>
            <a:r>
              <a:rPr lang="tr-TR" b="1" dirty="0"/>
              <a:t> cinsi taşıtlarda </a:t>
            </a:r>
            <a:r>
              <a:rPr lang="tr-TR" b="1" dirty="0">
                <a:solidFill>
                  <a:srgbClr val="FF0000"/>
                </a:solidFill>
              </a:rPr>
              <a:t>10 yaşını, </a:t>
            </a:r>
            <a:r>
              <a:rPr lang="tr-TR" b="1" dirty="0"/>
              <a:t>diğer taşıtlarda </a:t>
            </a:r>
            <a:r>
              <a:rPr lang="tr-TR" b="1" dirty="0">
                <a:solidFill>
                  <a:srgbClr val="FF0000"/>
                </a:solidFill>
              </a:rPr>
              <a:t>15 yaşını </a:t>
            </a:r>
            <a:r>
              <a:rPr lang="tr-TR" b="1" dirty="0"/>
              <a:t>doldurmamış olmak kaydıyla model yılı yeni olmayan araçlara öncelik verilecektir.</a:t>
            </a:r>
          </a:p>
          <a:p>
            <a:pPr algn="just"/>
            <a:r>
              <a:rPr lang="tr-TR" dirty="0"/>
              <a:t>•	</a:t>
            </a:r>
            <a:r>
              <a:rPr lang="tr-TR" b="1" dirty="0"/>
              <a:t>Taşıtların masrafları gider türleri itibarıyla plaka bazında düzenli olarak kayıt altına alınacak, </a:t>
            </a:r>
            <a:r>
              <a:rPr lang="tr-TR" b="1" dirty="0">
                <a:solidFill>
                  <a:srgbClr val="FF0000"/>
                </a:solidFill>
              </a:rPr>
              <a:t>harcama yetkililerince </a:t>
            </a:r>
            <a:r>
              <a:rPr lang="tr-TR" b="1" dirty="0"/>
              <a:t>taşıtların çalışma süresi, güzergâhı, ortalama yakıt tüketim değeri, bakım maliyetleri ve sürücü performansı düzenli olarak izlenecektir.</a:t>
            </a:r>
          </a:p>
          <a:p>
            <a:endParaRPr lang="tr-TR" dirty="0"/>
          </a:p>
        </p:txBody>
      </p:sp>
    </p:spTree>
    <p:extLst>
      <p:ext uri="{BB962C8B-B14F-4D97-AF65-F5344CB8AC3E}">
        <p14:creationId xmlns:p14="http://schemas.microsoft.com/office/powerpoint/2010/main" val="4599826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70709"/>
            <a:ext cx="8915400" cy="5140513"/>
          </a:xfrm>
        </p:spPr>
        <p:txBody>
          <a:bodyPr/>
          <a:lstStyle/>
          <a:p>
            <a:pPr algn="just"/>
            <a:r>
              <a:rPr lang="tr-TR" dirty="0"/>
              <a:t>•	Bu Genelgenin uygulanması sonucunda </a:t>
            </a:r>
            <a:r>
              <a:rPr lang="tr-TR" b="1" dirty="0"/>
              <a:t>atıl kalan taşıtlar ilgili kurumlarca </a:t>
            </a:r>
            <a:r>
              <a:rPr lang="tr-TR" b="1" dirty="0">
                <a:solidFill>
                  <a:srgbClr val="FF0000"/>
                </a:solidFill>
              </a:rPr>
              <a:t>Hazine ve Maliye Bakanlığına bildirilecektir. </a:t>
            </a:r>
            <a:r>
              <a:rPr lang="tr-TR" dirty="0"/>
              <a:t>Bakanlık atıl taşıtları bütün kuramlara duyuracak, taşıt ihtiyacı öncelikle söz konusu taşıtlardan karşılanacaktır.</a:t>
            </a:r>
          </a:p>
          <a:p>
            <a:pPr algn="just"/>
            <a:r>
              <a:rPr lang="tr-TR" dirty="0"/>
              <a:t>•	</a:t>
            </a:r>
            <a:r>
              <a:rPr lang="tr-TR" b="1" dirty="0"/>
              <a:t>Bu hükümler; kuramlarda </a:t>
            </a:r>
            <a:r>
              <a:rPr lang="tr-TR" b="1" dirty="0">
                <a:solidFill>
                  <a:srgbClr val="FF0000"/>
                </a:solidFill>
              </a:rPr>
              <a:t>üst yöneticiler, </a:t>
            </a:r>
            <a:r>
              <a:rPr lang="tr-TR" dirty="0"/>
              <a:t>il özel idarelerinde ve illerde valiler, belediyelerde ise belediye </a:t>
            </a:r>
            <a:r>
              <a:rPr lang="tr-TR" b="1" dirty="0"/>
              <a:t>başkanları tarafından hassasiyetle izlenecek ve denetlenecek, </a:t>
            </a:r>
            <a:r>
              <a:rPr lang="tr-TR" dirty="0"/>
              <a:t>aksine hareket edenler hakkında ilgili mevzuat hükümlerine göre işlem yapılacaktır.</a:t>
            </a:r>
          </a:p>
          <a:p>
            <a:pPr algn="just"/>
            <a:r>
              <a:rPr lang="tr-TR" dirty="0"/>
              <a:t>•	Mahalli idareler hariç kamuda taşıt edinim, kullanım ve tasfiye süreçlerinin bütünleşik bir anlayışla, etkinlik ve verimlilik esaslarına göre yeniden düzenlenmesi amacıyla </a:t>
            </a:r>
            <a:r>
              <a:rPr lang="tr-TR" b="1" dirty="0"/>
              <a:t>Hazine ve Maliye Bakanlığı tarafından yürütülen </a:t>
            </a:r>
            <a:r>
              <a:rPr lang="tr-TR" b="1" dirty="0">
                <a:solidFill>
                  <a:srgbClr val="FF0000"/>
                </a:solidFill>
              </a:rPr>
              <a:t>Kamu Filo Yönetim Sistemi Projesi kamu idarelerince yakından takip edilecek,</a:t>
            </a:r>
            <a:r>
              <a:rPr lang="tr-TR" dirty="0"/>
              <a:t> projenin uygulanması hususunda gerekli işbirliği ve destek sağlanacaktır.</a:t>
            </a:r>
          </a:p>
          <a:p>
            <a:endParaRPr lang="tr-TR" dirty="0"/>
          </a:p>
        </p:txBody>
      </p:sp>
    </p:spTree>
    <p:extLst>
      <p:ext uri="{BB962C8B-B14F-4D97-AF65-F5344CB8AC3E}">
        <p14:creationId xmlns:p14="http://schemas.microsoft.com/office/powerpoint/2010/main" val="272781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HABERLEŞME GİDERLERİ</a:t>
            </a:r>
          </a:p>
        </p:txBody>
      </p:sp>
      <p:sp>
        <p:nvSpPr>
          <p:cNvPr id="3" name="İçerik Yer Tutucusu 2"/>
          <p:cNvSpPr>
            <a:spLocks noGrp="1"/>
          </p:cNvSpPr>
          <p:nvPr>
            <p:ph idx="1"/>
          </p:nvPr>
        </p:nvSpPr>
        <p:spPr>
          <a:xfrm>
            <a:off x="2589212" y="1293223"/>
            <a:ext cx="8915400" cy="5460274"/>
          </a:xfrm>
        </p:spPr>
        <p:txBody>
          <a:bodyPr>
            <a:normAutofit fontScale="85000" lnSpcReduction="20000"/>
          </a:bodyPr>
          <a:lstStyle/>
          <a:p>
            <a:pPr algn="just"/>
            <a:r>
              <a:rPr lang="tr-TR" dirty="0"/>
              <a:t>•	Kamu kurum ve kuruluşlarının </a:t>
            </a:r>
            <a:r>
              <a:rPr lang="tr-TR" b="1" dirty="0"/>
              <a:t>harcama yetkilileri,</a:t>
            </a:r>
            <a:r>
              <a:rPr lang="tr-TR" dirty="0"/>
              <a:t> haberleşme giderlerini hizmet gerekleri ve teknolojik imkanlar çerçevesinde gözden geçirerek </a:t>
            </a:r>
            <a:r>
              <a:rPr lang="tr-TR" b="1" dirty="0"/>
              <a:t>kaynakların verimli kullanılması hususunda sayı, tutar veya kullanım kısıtlamaları da dahil gerekli her türlü tedbiri alacaklardır.</a:t>
            </a:r>
          </a:p>
          <a:p>
            <a:pPr algn="just"/>
            <a:r>
              <a:rPr lang="tr-TR" dirty="0"/>
              <a:t>•	Kurum hizmetlerinin gerektirdiği zorunlu haller ile güvenlik, istihbarat, askeri ve uluslararası ilişkiler maksatlı milletler arası görüşmelere açılacak telefonlar, bakanlıklar, bağlı, ilgili ve ilişkili kuruluşlarda bakan, il özel idarelerinde vali, belediyelerde belediye başkanı, diğer idarelerde üst yönetici tarafından belirlenecektir.</a:t>
            </a:r>
          </a:p>
          <a:p>
            <a:pPr algn="just"/>
            <a:r>
              <a:rPr lang="tr-TR" dirty="0"/>
              <a:t>•	</a:t>
            </a:r>
            <a:r>
              <a:rPr lang="tr-TR" b="1" dirty="0"/>
              <a:t>Cep telefonları </a:t>
            </a:r>
            <a:r>
              <a:rPr lang="tr-TR" dirty="0"/>
              <a:t>sadece Cumhurbaşkanı Yardımcısı, bakanlar, yüksek yargı organları başkanları, valiler ve belediye başkanları ile hizmet gereksinimi dikkate alınarak </a:t>
            </a:r>
            <a:r>
              <a:rPr lang="tr-TR" b="1" dirty="0"/>
              <a:t>3 sayılı Cumhurbaşkanlığı Kararnamesine ekli (I) sayılı cetvelde yer alan </a:t>
            </a:r>
            <a:r>
              <a:rPr lang="tr-TR" dirty="0"/>
              <a:t>kadro, pozisyon ve görevlerde bulunanlar ile belediyelerde genel sekreterler ve genel müdürler ile sınırlı olmak üzere bakanlıklar, bağlı, ilgili ve ilişkili kuruluşlarda bakan, belediyelerde belediye başkanı, diğer idarelerde üst yönetici tarafından belirlenen makamlar için tahsis edilebilecektir. Bu şekilde </a:t>
            </a:r>
            <a:r>
              <a:rPr lang="tr-TR" b="1" dirty="0"/>
              <a:t>cep telefonu tahsis edilen makamların listesi </a:t>
            </a:r>
            <a:r>
              <a:rPr lang="tr-TR" dirty="0"/>
              <a:t>bakanlıklar, bağlı, ilgili ve ilişkili kuruluşlar ile diğer idareler bakımından </a:t>
            </a:r>
            <a:r>
              <a:rPr lang="tr-TR" b="1" dirty="0"/>
              <a:t>Cumhurbaşkanlığına</a:t>
            </a:r>
            <a:r>
              <a:rPr lang="tr-TR" dirty="0"/>
              <a:t>, belediyeler bakımından ise Çevre ve Şehircilik Bakanlığına gönderilecektir. Bakanlar, belediye başkanları ve üst yöneticiler tarafından; cep telefonu tahsis edilen makamlar için </a:t>
            </a:r>
            <a:r>
              <a:rPr lang="tr-TR" b="1" dirty="0"/>
              <a:t>aylık cep telefonu görüşme ücreti limitleri, </a:t>
            </a:r>
            <a:r>
              <a:rPr lang="tr-TR" b="1" dirty="0">
                <a:solidFill>
                  <a:srgbClr val="FF0000"/>
                </a:solidFill>
              </a:rPr>
              <a:t>1800 gösterge </a:t>
            </a:r>
            <a:r>
              <a:rPr lang="tr-TR" b="1" dirty="0"/>
              <a:t>rakamının memur aylık katsayısıyla çarpımı sonucu bulunacak tutarı geçmeyecektir.</a:t>
            </a:r>
          </a:p>
          <a:p>
            <a:pPr algn="just"/>
            <a:r>
              <a:rPr lang="tr-TR" dirty="0"/>
              <a:t>•	Kamu kurum ve kuruluşları, </a:t>
            </a:r>
            <a:r>
              <a:rPr lang="tr-TR" b="1" dirty="0"/>
              <a:t>tebligatlarını</a:t>
            </a:r>
            <a:r>
              <a:rPr lang="tr-TR" dirty="0"/>
              <a:t> ilgili mevzuatında istisna tutulan durumlar hariç </a:t>
            </a:r>
            <a:r>
              <a:rPr lang="tr-TR" b="1" dirty="0">
                <a:solidFill>
                  <a:srgbClr val="FF0000"/>
                </a:solidFill>
              </a:rPr>
              <a:t>elektronik tebligat sistemlerini kullanarak yapacaklardır. </a:t>
            </a:r>
            <a:r>
              <a:rPr lang="tr-TR" dirty="0"/>
              <a:t>Mevzuat hükümleri uyarınca elektronik tebligat adresi alma zorunluluğu olmayan kişilerin bu sistemlere dahil olabilmesi kamu idarelerince teşvik edilecek ve azami gayret gösterilecektir. </a:t>
            </a:r>
            <a:r>
              <a:rPr lang="tr-TR" b="1" dirty="0"/>
              <a:t>Elektronik bilgi yönetim sistemleri üzerinden yapılan resmi yazışmalar ayrıca posta ile gönderilmeyecektir.</a:t>
            </a:r>
          </a:p>
          <a:p>
            <a:pPr algn="just"/>
            <a:endParaRPr lang="tr-TR" dirty="0"/>
          </a:p>
        </p:txBody>
      </p:sp>
    </p:spTree>
    <p:extLst>
      <p:ext uri="{BB962C8B-B14F-4D97-AF65-F5344CB8AC3E}">
        <p14:creationId xmlns:p14="http://schemas.microsoft.com/office/powerpoint/2010/main" val="40260387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119</TotalTime>
  <Words>2688</Words>
  <Application>Microsoft Office PowerPoint</Application>
  <PresentationFormat>Geniş ekran</PresentationFormat>
  <Paragraphs>82</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Century Gothic</vt:lpstr>
      <vt:lpstr>Wingdings 3</vt:lpstr>
      <vt:lpstr>Duman</vt:lpstr>
      <vt:lpstr>BARTIN ÜNİVERSİTESİ Strateji Geliştirme Daire Başkanlığı   2021/14 SAYILI CUMHURBAŞKANLIĞI GENELGESİ                    (TASARRUF TEDBİRLERİ) </vt:lpstr>
      <vt:lpstr>GENEL İLKELER</vt:lpstr>
      <vt:lpstr>TAŞINMAZ EDİNİLMESİ VE KİRALANMASI</vt:lpstr>
      <vt:lpstr>RESMİ TAŞITLARIN EDİNİLMESİ VE KULLANILMASI</vt:lpstr>
      <vt:lpstr>PowerPoint Sunusu</vt:lpstr>
      <vt:lpstr>PowerPoint Sunusu</vt:lpstr>
      <vt:lpstr>PowerPoint Sunusu</vt:lpstr>
      <vt:lpstr>PowerPoint Sunusu</vt:lpstr>
      <vt:lpstr>HABERLEŞME GİDERLERİ</vt:lpstr>
      <vt:lpstr>PERSONEL GÖREVLENDİRMELERİ</vt:lpstr>
      <vt:lpstr>BASIN VE YAYIN GİDERLERİ</vt:lpstr>
      <vt:lpstr>KIRTASİYE VE DEMİRBAŞ ALIMLARI</vt:lpstr>
      <vt:lpstr>TEMSİL, TÖREN, AĞIRLAMA VE TANITIM GİDERLERİ</vt:lpstr>
      <vt:lpstr>PERSONEL GİDERLERİ</vt:lpstr>
      <vt:lpstr>PowerPoint Sunusu</vt:lpstr>
      <vt:lpstr>ENERJİ VE SU ALIMLARI</vt:lpstr>
      <vt:lpstr>PERSONEL SERVİSİ HİZMETİNE İLİŞKİN GİDERLER</vt:lpstr>
      <vt:lpstr>DİĞER HUSUSLAR</vt:lpstr>
      <vt:lpstr>PowerPoint Sunusu</vt:lpstr>
      <vt:lpstr>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BARTIN ÜNİVERSİTESİ  2021/14 SAYILI CUMHURBAŞKANLIĞI GENELGESİ                    (TASARRUF TEDBİRLERİ)</dc:title>
  <dc:creator>User</dc:creator>
  <cp:lastModifiedBy>User</cp:lastModifiedBy>
  <cp:revision>11</cp:revision>
  <dcterms:created xsi:type="dcterms:W3CDTF">2021-07-01T14:13:44Z</dcterms:created>
  <dcterms:modified xsi:type="dcterms:W3CDTF">2021-07-02T13:38:48Z</dcterms:modified>
</cp:coreProperties>
</file>