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4"/>
  </p:notesMasterIdLst>
  <p:sldIdLst>
    <p:sldId id="294" r:id="rId3"/>
    <p:sldId id="257" r:id="rId4"/>
    <p:sldId id="293" r:id="rId5"/>
    <p:sldId id="295" r:id="rId6"/>
    <p:sldId id="296" r:id="rId7"/>
    <p:sldId id="268" r:id="rId8"/>
    <p:sldId id="269" r:id="rId9"/>
    <p:sldId id="270" r:id="rId10"/>
    <p:sldId id="298" r:id="rId11"/>
    <p:sldId id="297" r:id="rId12"/>
    <p:sldId id="303" r:id="rId13"/>
    <p:sldId id="301" r:id="rId14"/>
    <p:sldId id="264" r:id="rId15"/>
    <p:sldId id="285" r:id="rId16"/>
    <p:sldId id="302" r:id="rId17"/>
    <p:sldId id="266" r:id="rId18"/>
    <p:sldId id="300" r:id="rId19"/>
    <p:sldId id="259" r:id="rId20"/>
    <p:sldId id="261" r:id="rId21"/>
    <p:sldId id="262" r:id="rId22"/>
    <p:sldId id="275" r:id="rId23"/>
    <p:sldId id="274" r:id="rId24"/>
    <p:sldId id="277" r:id="rId25"/>
    <p:sldId id="278" r:id="rId26"/>
    <p:sldId id="280" r:id="rId27"/>
    <p:sldId id="282" r:id="rId28"/>
    <p:sldId id="284" r:id="rId29"/>
    <p:sldId id="288" r:id="rId30"/>
    <p:sldId id="289" r:id="rId31"/>
    <p:sldId id="290" r:id="rId32"/>
    <p:sldId id="29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E33489FB-1F53-4B34-B4FE-BBE8CA7E7110}">
          <p14:sldIdLst>
            <p14:sldId id="294"/>
            <p14:sldId id="257"/>
            <p14:sldId id="293"/>
            <p14:sldId id="295"/>
            <p14:sldId id="296"/>
            <p14:sldId id="268"/>
            <p14:sldId id="269"/>
            <p14:sldId id="270"/>
            <p14:sldId id="298"/>
            <p14:sldId id="297"/>
            <p14:sldId id="303"/>
            <p14:sldId id="301"/>
            <p14:sldId id="264"/>
            <p14:sldId id="285"/>
            <p14:sldId id="302"/>
            <p14:sldId id="266"/>
            <p14:sldId id="300"/>
            <p14:sldId id="259"/>
            <p14:sldId id="261"/>
            <p14:sldId id="262"/>
            <p14:sldId id="275"/>
            <p14:sldId id="274"/>
            <p14:sldId id="277"/>
            <p14:sldId id="278"/>
            <p14:sldId id="280"/>
            <p14:sldId id="282"/>
            <p14:sldId id="284"/>
            <p14:sldId id="288"/>
            <p14:sldId id="289"/>
            <p14:sldId id="290"/>
          </p14:sldIdLst>
        </p14:section>
        <p14:section name="Başlıksız Bölüm" id="{E14F4A1E-E5C3-409C-81D9-7A26E0CD7AB8}">
          <p14:sldIdLst>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6" autoAdjust="0"/>
    <p:restoredTop sz="94660"/>
  </p:normalViewPr>
  <p:slideViewPr>
    <p:cSldViewPr snapToGrid="0">
      <p:cViewPr varScale="1">
        <p:scale>
          <a:sx n="109" d="100"/>
          <a:sy n="109" d="100"/>
        </p:scale>
        <p:origin x="55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CD345-4200-4CC3-AA10-DBB287A6CC5C}" type="doc">
      <dgm:prSet loTypeId="urn:microsoft.com/office/officeart/2005/8/layout/vList2" loCatId="list" qsTypeId="urn:microsoft.com/office/officeart/2005/8/quickstyle/3d3" qsCatId="3D" csTypeId="urn:microsoft.com/office/officeart/2005/8/colors/accent1_2" csCatId="accent1"/>
      <dgm:spPr/>
      <dgm:t>
        <a:bodyPr/>
        <a:lstStyle/>
        <a:p>
          <a:endParaRPr lang="tr-TR"/>
        </a:p>
      </dgm:t>
    </dgm:pt>
    <dgm:pt modelId="{77A473E2-9AC1-498D-92E6-52E154E7A45F}">
      <dgm:prSet/>
      <dgm:spPr/>
      <dgm:t>
        <a:bodyPr/>
        <a:lstStyle/>
        <a:p>
          <a:pPr rtl="0"/>
          <a:r>
            <a:rPr lang="tr-TR" b="1" smtClean="0"/>
            <a:t>FAALİYET RAPORU NEDİR?</a:t>
          </a:r>
          <a:endParaRPr lang="tr-TR"/>
        </a:p>
      </dgm:t>
    </dgm:pt>
    <dgm:pt modelId="{BFCD6283-1D6D-47DC-A8BC-F18E3DDB5D73}" type="parTrans" cxnId="{604EA828-2FA6-4604-964A-FEFEAD6BF97C}">
      <dgm:prSet/>
      <dgm:spPr/>
      <dgm:t>
        <a:bodyPr/>
        <a:lstStyle/>
        <a:p>
          <a:endParaRPr lang="tr-TR"/>
        </a:p>
      </dgm:t>
    </dgm:pt>
    <dgm:pt modelId="{FFCB6B63-6AD8-40AB-ADBA-73DDC4E2F91D}" type="sibTrans" cxnId="{604EA828-2FA6-4604-964A-FEFEAD6BF97C}">
      <dgm:prSet/>
      <dgm:spPr/>
      <dgm:t>
        <a:bodyPr/>
        <a:lstStyle/>
        <a:p>
          <a:endParaRPr lang="tr-TR"/>
        </a:p>
      </dgm:t>
    </dgm:pt>
    <dgm:pt modelId="{C3DEE1C3-4A04-4453-8B95-4E6446CB3D20}" type="pres">
      <dgm:prSet presAssocID="{192CD345-4200-4CC3-AA10-DBB287A6CC5C}" presName="linear" presStyleCnt="0">
        <dgm:presLayoutVars>
          <dgm:animLvl val="lvl"/>
          <dgm:resizeHandles val="exact"/>
        </dgm:presLayoutVars>
      </dgm:prSet>
      <dgm:spPr/>
      <dgm:t>
        <a:bodyPr/>
        <a:lstStyle/>
        <a:p>
          <a:endParaRPr lang="tr-TR"/>
        </a:p>
      </dgm:t>
    </dgm:pt>
    <dgm:pt modelId="{9352ABB7-258E-480A-983C-EF34B57E2DDA}" type="pres">
      <dgm:prSet presAssocID="{77A473E2-9AC1-498D-92E6-52E154E7A45F}" presName="parentText" presStyleLbl="node1" presStyleIdx="0" presStyleCnt="1">
        <dgm:presLayoutVars>
          <dgm:chMax val="0"/>
          <dgm:bulletEnabled val="1"/>
        </dgm:presLayoutVars>
      </dgm:prSet>
      <dgm:spPr/>
      <dgm:t>
        <a:bodyPr/>
        <a:lstStyle/>
        <a:p>
          <a:endParaRPr lang="tr-TR"/>
        </a:p>
      </dgm:t>
    </dgm:pt>
  </dgm:ptLst>
  <dgm:cxnLst>
    <dgm:cxn modelId="{D361327C-6404-44F9-A8B7-4625B95D09ED}" type="presOf" srcId="{77A473E2-9AC1-498D-92E6-52E154E7A45F}" destId="{9352ABB7-258E-480A-983C-EF34B57E2DDA}" srcOrd="0" destOrd="0" presId="urn:microsoft.com/office/officeart/2005/8/layout/vList2"/>
    <dgm:cxn modelId="{C1701A7F-2BAC-4FD9-BDFC-36C040CAD73E}" type="presOf" srcId="{192CD345-4200-4CC3-AA10-DBB287A6CC5C}" destId="{C3DEE1C3-4A04-4453-8B95-4E6446CB3D20}" srcOrd="0" destOrd="0" presId="urn:microsoft.com/office/officeart/2005/8/layout/vList2"/>
    <dgm:cxn modelId="{604EA828-2FA6-4604-964A-FEFEAD6BF97C}" srcId="{192CD345-4200-4CC3-AA10-DBB287A6CC5C}" destId="{77A473E2-9AC1-498D-92E6-52E154E7A45F}" srcOrd="0" destOrd="0" parTransId="{BFCD6283-1D6D-47DC-A8BC-F18E3DDB5D73}" sibTransId="{FFCB6B63-6AD8-40AB-ADBA-73DDC4E2F91D}"/>
    <dgm:cxn modelId="{468DD0F1-054C-4861-94DE-673BF95DB8D0}" type="presParOf" srcId="{C3DEE1C3-4A04-4453-8B95-4E6446CB3D20}" destId="{9352ABB7-258E-480A-983C-EF34B57E2DD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6CF120-5DF2-4D61-AE16-559A4F80BA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86D8270-4AAB-4D0B-8D27-8B28942B0F8C}">
      <dgm:prSet custT="1"/>
      <dgm:spPr/>
      <dgm:t>
        <a:bodyPr anchor="t"/>
        <a:lstStyle/>
        <a:p>
          <a:pPr rtl="0"/>
          <a:r>
            <a:rPr lang="tr-TR" sz="2800" dirty="0" smtClean="0"/>
            <a:t>Misyon Ve Vizyon Arasındaki Fark</a:t>
          </a:r>
          <a:br>
            <a:rPr lang="tr-TR" sz="2800" dirty="0" smtClean="0"/>
          </a:br>
          <a:endParaRPr lang="tr-TR" sz="2800" dirty="0"/>
        </a:p>
      </dgm:t>
    </dgm:pt>
    <dgm:pt modelId="{3838D1E7-E468-4DED-BF91-76440D07229D}" type="parTrans" cxnId="{D073E5DF-C8E9-44B0-8706-761EACEAA57F}">
      <dgm:prSet/>
      <dgm:spPr/>
      <dgm:t>
        <a:bodyPr/>
        <a:lstStyle/>
        <a:p>
          <a:endParaRPr lang="tr-TR" sz="2800" dirty="0"/>
        </a:p>
      </dgm:t>
    </dgm:pt>
    <dgm:pt modelId="{E92EA111-B034-4660-85FF-5ABF18777743}" type="sibTrans" cxnId="{D073E5DF-C8E9-44B0-8706-761EACEAA57F}">
      <dgm:prSet/>
      <dgm:spPr/>
      <dgm:t>
        <a:bodyPr/>
        <a:lstStyle/>
        <a:p>
          <a:endParaRPr lang="tr-TR" sz="2800" dirty="0"/>
        </a:p>
      </dgm:t>
    </dgm:pt>
    <dgm:pt modelId="{2D86F3C5-68A6-4317-BEAA-B408B58AD070}" type="pres">
      <dgm:prSet presAssocID="{616CF120-5DF2-4D61-AE16-559A4F80BA81}" presName="linear" presStyleCnt="0">
        <dgm:presLayoutVars>
          <dgm:animLvl val="lvl"/>
          <dgm:resizeHandles val="exact"/>
        </dgm:presLayoutVars>
      </dgm:prSet>
      <dgm:spPr/>
      <dgm:t>
        <a:bodyPr/>
        <a:lstStyle/>
        <a:p>
          <a:endParaRPr lang="tr-TR"/>
        </a:p>
      </dgm:t>
    </dgm:pt>
    <dgm:pt modelId="{91D88015-B475-4F9B-A01A-20F7BACB91D4}" type="pres">
      <dgm:prSet presAssocID="{A86D8270-4AAB-4D0B-8D27-8B28942B0F8C}" presName="parentText" presStyleLbl="node1" presStyleIdx="0" presStyleCnt="1">
        <dgm:presLayoutVars>
          <dgm:chMax val="0"/>
          <dgm:bulletEnabled val="1"/>
        </dgm:presLayoutVars>
      </dgm:prSet>
      <dgm:spPr/>
      <dgm:t>
        <a:bodyPr/>
        <a:lstStyle/>
        <a:p>
          <a:endParaRPr lang="tr-TR"/>
        </a:p>
      </dgm:t>
    </dgm:pt>
  </dgm:ptLst>
  <dgm:cxnLst>
    <dgm:cxn modelId="{D073E5DF-C8E9-44B0-8706-761EACEAA57F}" srcId="{616CF120-5DF2-4D61-AE16-559A4F80BA81}" destId="{A86D8270-4AAB-4D0B-8D27-8B28942B0F8C}" srcOrd="0" destOrd="0" parTransId="{3838D1E7-E468-4DED-BF91-76440D07229D}" sibTransId="{E92EA111-B034-4660-85FF-5ABF18777743}"/>
    <dgm:cxn modelId="{BBD617E2-9B77-478D-A366-77081CAE0F60}" type="presOf" srcId="{616CF120-5DF2-4D61-AE16-559A4F80BA81}" destId="{2D86F3C5-68A6-4317-BEAA-B408B58AD070}" srcOrd="0" destOrd="0" presId="urn:microsoft.com/office/officeart/2005/8/layout/vList2"/>
    <dgm:cxn modelId="{CFC5217C-DBA6-4F8E-A90B-FF64D352B7AC}" type="presOf" srcId="{A86D8270-4AAB-4D0B-8D27-8B28942B0F8C}" destId="{91D88015-B475-4F9B-A01A-20F7BACB91D4}" srcOrd="0" destOrd="0" presId="urn:microsoft.com/office/officeart/2005/8/layout/vList2"/>
    <dgm:cxn modelId="{592DAEF4-9D99-4FBB-8759-EF13422D39AF}" type="presParOf" srcId="{2D86F3C5-68A6-4317-BEAA-B408B58AD070}" destId="{91D88015-B475-4F9B-A01A-20F7BACB91D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FA2B62-0489-4917-8A1E-E060E36FBC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945BB19-D101-46C6-89D3-366418BFBA30}">
      <dgm:prSet/>
      <dgm:spPr/>
      <dgm:t>
        <a:bodyPr/>
        <a:lstStyle/>
        <a:p>
          <a:pPr rtl="0"/>
          <a:r>
            <a:rPr lang="tr-TR" b="1" dirty="0" smtClean="0"/>
            <a:t>TEMEL DEĞERLER</a:t>
          </a:r>
          <a:endParaRPr lang="tr-TR" dirty="0"/>
        </a:p>
      </dgm:t>
    </dgm:pt>
    <dgm:pt modelId="{FEE3F6BA-FEC6-4FCB-BE71-3EF6CC806411}" type="parTrans" cxnId="{5F15985F-AC55-4F49-8079-9C66327C89FB}">
      <dgm:prSet/>
      <dgm:spPr/>
      <dgm:t>
        <a:bodyPr/>
        <a:lstStyle/>
        <a:p>
          <a:endParaRPr lang="tr-TR"/>
        </a:p>
      </dgm:t>
    </dgm:pt>
    <dgm:pt modelId="{811DE88E-00F3-43C5-A62C-D7C53D2466CE}" type="sibTrans" cxnId="{5F15985F-AC55-4F49-8079-9C66327C89FB}">
      <dgm:prSet/>
      <dgm:spPr/>
      <dgm:t>
        <a:bodyPr/>
        <a:lstStyle/>
        <a:p>
          <a:endParaRPr lang="tr-TR"/>
        </a:p>
      </dgm:t>
    </dgm:pt>
    <dgm:pt modelId="{210D9C9A-2EE6-44EC-A00F-9B6C1B960F1E}" type="pres">
      <dgm:prSet presAssocID="{4DFA2B62-0489-4917-8A1E-E060E36FBC46}" presName="linear" presStyleCnt="0">
        <dgm:presLayoutVars>
          <dgm:animLvl val="lvl"/>
          <dgm:resizeHandles val="exact"/>
        </dgm:presLayoutVars>
      </dgm:prSet>
      <dgm:spPr/>
      <dgm:t>
        <a:bodyPr/>
        <a:lstStyle/>
        <a:p>
          <a:endParaRPr lang="tr-TR"/>
        </a:p>
      </dgm:t>
    </dgm:pt>
    <dgm:pt modelId="{47EF037F-742F-4414-88D3-3F817335E0D6}" type="pres">
      <dgm:prSet presAssocID="{A945BB19-D101-46C6-89D3-366418BFBA30}" presName="parentText" presStyleLbl="node1" presStyleIdx="0" presStyleCnt="1">
        <dgm:presLayoutVars>
          <dgm:chMax val="0"/>
          <dgm:bulletEnabled val="1"/>
        </dgm:presLayoutVars>
      </dgm:prSet>
      <dgm:spPr/>
      <dgm:t>
        <a:bodyPr/>
        <a:lstStyle/>
        <a:p>
          <a:endParaRPr lang="tr-TR"/>
        </a:p>
      </dgm:t>
    </dgm:pt>
  </dgm:ptLst>
  <dgm:cxnLst>
    <dgm:cxn modelId="{5F15985F-AC55-4F49-8079-9C66327C89FB}" srcId="{4DFA2B62-0489-4917-8A1E-E060E36FBC46}" destId="{A945BB19-D101-46C6-89D3-366418BFBA30}" srcOrd="0" destOrd="0" parTransId="{FEE3F6BA-FEC6-4FCB-BE71-3EF6CC806411}" sibTransId="{811DE88E-00F3-43C5-A62C-D7C53D2466CE}"/>
    <dgm:cxn modelId="{4F441F51-9790-4BA0-94E8-9E6C48514B4B}" type="presOf" srcId="{4DFA2B62-0489-4917-8A1E-E060E36FBC46}" destId="{210D9C9A-2EE6-44EC-A00F-9B6C1B960F1E}" srcOrd="0" destOrd="0" presId="urn:microsoft.com/office/officeart/2005/8/layout/vList2"/>
    <dgm:cxn modelId="{133CF67C-F28B-445C-9766-C5030EA559DF}" type="presOf" srcId="{A945BB19-D101-46C6-89D3-366418BFBA30}" destId="{47EF037F-742F-4414-88D3-3F817335E0D6}" srcOrd="0" destOrd="0" presId="urn:microsoft.com/office/officeart/2005/8/layout/vList2"/>
    <dgm:cxn modelId="{0FBC4A62-A535-4C31-B002-675063C36F9D}" type="presParOf" srcId="{210D9C9A-2EE6-44EC-A00F-9B6C1B960F1E}" destId="{47EF037F-742F-4414-88D3-3F817335E0D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E08D53-A1D5-4295-A794-0D1BDC1E5F9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tr-TR"/>
        </a:p>
      </dgm:t>
    </dgm:pt>
    <dgm:pt modelId="{B1AC4286-9583-4DB5-B5AB-96CBEF99E4B9}">
      <dgm:prSet custT="1"/>
      <dgm:spPr/>
      <dgm:t>
        <a:bodyPr/>
        <a:lstStyle/>
        <a:p>
          <a:pPr algn="l" rtl="0"/>
          <a:r>
            <a:rPr lang="tr-TR" sz="2800" dirty="0" smtClean="0"/>
            <a:t>Temel değerler, karar alıcıların kurumu yönetirken bağlı kalacakları inançları ve çalışma felsefesini yansıtır.</a:t>
          </a:r>
          <a:endParaRPr lang="tr-TR" sz="2800" dirty="0"/>
        </a:p>
      </dgm:t>
    </dgm:pt>
    <dgm:pt modelId="{BCD7C377-7E37-4EE7-A78D-B64C61226954}" type="parTrans" cxnId="{A9978D6A-FDC0-4919-8E44-B71F3A6905D8}">
      <dgm:prSet/>
      <dgm:spPr/>
      <dgm:t>
        <a:bodyPr/>
        <a:lstStyle/>
        <a:p>
          <a:endParaRPr lang="tr-TR"/>
        </a:p>
      </dgm:t>
    </dgm:pt>
    <dgm:pt modelId="{F5ED0782-20CD-4813-9625-9A359596DF77}" type="sibTrans" cxnId="{A9978D6A-FDC0-4919-8E44-B71F3A6905D8}">
      <dgm:prSet/>
      <dgm:spPr/>
      <dgm:t>
        <a:bodyPr/>
        <a:lstStyle/>
        <a:p>
          <a:endParaRPr lang="tr-TR"/>
        </a:p>
      </dgm:t>
    </dgm:pt>
    <dgm:pt modelId="{1CC039CC-3683-41BA-98D9-EEEBA3A626A9}">
      <dgm:prSet custT="1"/>
      <dgm:spPr/>
      <dgm:t>
        <a:bodyPr/>
        <a:lstStyle/>
        <a:p>
          <a:pPr algn="l" rtl="0"/>
          <a:r>
            <a:rPr lang="tr-TR" sz="2800" smtClean="0"/>
            <a:t>Temel değerler üç grupta toplanabilir:</a:t>
          </a:r>
          <a:endParaRPr lang="tr-TR" sz="2800" dirty="0"/>
        </a:p>
      </dgm:t>
    </dgm:pt>
    <dgm:pt modelId="{93FBFA78-65B1-4D17-87B3-78C0D151E55E}" type="parTrans" cxnId="{7DD628F3-25BF-4770-B712-0DB297DB61BE}">
      <dgm:prSet/>
      <dgm:spPr/>
      <dgm:t>
        <a:bodyPr/>
        <a:lstStyle/>
        <a:p>
          <a:endParaRPr lang="tr-TR"/>
        </a:p>
      </dgm:t>
    </dgm:pt>
    <dgm:pt modelId="{EEB9E742-C3B8-4688-A3B1-1026BB49EB1A}" type="sibTrans" cxnId="{7DD628F3-25BF-4770-B712-0DB297DB61BE}">
      <dgm:prSet/>
      <dgm:spPr/>
      <dgm:t>
        <a:bodyPr/>
        <a:lstStyle/>
        <a:p>
          <a:endParaRPr lang="tr-TR"/>
        </a:p>
      </dgm:t>
    </dgm:pt>
    <dgm:pt modelId="{C9EA7238-A2EF-47DD-B656-8CA99611CCE4}">
      <dgm:prSet custT="1"/>
      <dgm:spPr/>
      <dgm:t>
        <a:bodyPr/>
        <a:lstStyle/>
        <a:p>
          <a:pPr rtl="0">
            <a:lnSpc>
              <a:spcPct val="150000"/>
            </a:lnSpc>
          </a:pPr>
          <a:r>
            <a:rPr lang="tr-TR" sz="1400" b="1" dirty="0" smtClean="0"/>
            <a:t>Kişiler</a:t>
          </a:r>
          <a:r>
            <a:rPr lang="tr-TR" sz="1400" dirty="0" smtClean="0"/>
            <a:t>: Kurum çalışanlarına ve paydaşlarla ilişkilerine yönelik değerler</a:t>
          </a:r>
          <a:endParaRPr lang="tr-TR" sz="1400" dirty="0"/>
        </a:p>
      </dgm:t>
    </dgm:pt>
    <dgm:pt modelId="{28A256C4-2519-487F-B266-D42FCA871388}" type="parTrans" cxnId="{9D9BFBFE-26A3-470E-A110-7A24C53FBF2E}">
      <dgm:prSet/>
      <dgm:spPr/>
      <dgm:t>
        <a:bodyPr/>
        <a:lstStyle/>
        <a:p>
          <a:endParaRPr lang="tr-TR"/>
        </a:p>
      </dgm:t>
    </dgm:pt>
    <dgm:pt modelId="{ED4B4414-4BE5-47FB-AFDA-5C123CEFEFC8}" type="sibTrans" cxnId="{9D9BFBFE-26A3-470E-A110-7A24C53FBF2E}">
      <dgm:prSet/>
      <dgm:spPr/>
      <dgm:t>
        <a:bodyPr/>
        <a:lstStyle/>
        <a:p>
          <a:endParaRPr lang="tr-TR"/>
        </a:p>
      </dgm:t>
    </dgm:pt>
    <dgm:pt modelId="{A1B5D9F3-BD7A-435D-9DC6-380B6239DBAD}">
      <dgm:prSet custT="1"/>
      <dgm:spPr/>
      <dgm:t>
        <a:bodyPr/>
        <a:lstStyle/>
        <a:p>
          <a:pPr rtl="0">
            <a:lnSpc>
              <a:spcPct val="150000"/>
            </a:lnSpc>
          </a:pPr>
          <a:r>
            <a:rPr lang="tr-TR" sz="1400" b="1" dirty="0" smtClean="0"/>
            <a:t>Süreçler</a:t>
          </a:r>
          <a:r>
            <a:rPr lang="tr-TR" sz="1400" dirty="0" smtClean="0"/>
            <a:t>: Kurumun yönetim, karar alma ve hizmet sunumu sürecine ilişkin değerler</a:t>
          </a:r>
          <a:endParaRPr lang="tr-TR" sz="1400" dirty="0"/>
        </a:p>
      </dgm:t>
    </dgm:pt>
    <dgm:pt modelId="{15FBCA87-C8A5-485C-90BC-832D68241F29}" type="parTrans" cxnId="{FDE020B9-8225-4EF1-9EA6-8FA20DDD1C85}">
      <dgm:prSet/>
      <dgm:spPr/>
      <dgm:t>
        <a:bodyPr/>
        <a:lstStyle/>
        <a:p>
          <a:endParaRPr lang="tr-TR"/>
        </a:p>
      </dgm:t>
    </dgm:pt>
    <dgm:pt modelId="{4EB322F0-A922-4F9A-9768-A4C9FCBB0464}" type="sibTrans" cxnId="{FDE020B9-8225-4EF1-9EA6-8FA20DDD1C85}">
      <dgm:prSet/>
      <dgm:spPr/>
      <dgm:t>
        <a:bodyPr/>
        <a:lstStyle/>
        <a:p>
          <a:endParaRPr lang="tr-TR"/>
        </a:p>
      </dgm:t>
    </dgm:pt>
    <dgm:pt modelId="{AFA28CA8-006E-4074-A677-EEA09C986E49}">
      <dgm:prSet custT="1"/>
      <dgm:spPr/>
      <dgm:t>
        <a:bodyPr/>
        <a:lstStyle/>
        <a:p>
          <a:pPr rtl="0">
            <a:lnSpc>
              <a:spcPct val="150000"/>
            </a:lnSpc>
          </a:pPr>
          <a:r>
            <a:rPr lang="tr-TR" sz="1400" b="1" dirty="0" smtClean="0"/>
            <a:t>Performans</a:t>
          </a:r>
          <a:r>
            <a:rPr lang="tr-TR" sz="1400" dirty="0" smtClean="0"/>
            <a:t>: Kurum tarafından sunulan ürün ve/veya hizmetlerin kalitesiyle ilgili değerler</a:t>
          </a:r>
          <a:endParaRPr lang="tr-TR" sz="1400" dirty="0"/>
        </a:p>
      </dgm:t>
    </dgm:pt>
    <dgm:pt modelId="{1A651A34-E267-44F9-8403-F3C99DB76E88}" type="parTrans" cxnId="{7EE5B745-42DE-46D9-B613-AC6C5FA0E7FD}">
      <dgm:prSet/>
      <dgm:spPr/>
      <dgm:t>
        <a:bodyPr/>
        <a:lstStyle/>
        <a:p>
          <a:endParaRPr lang="tr-TR"/>
        </a:p>
      </dgm:t>
    </dgm:pt>
    <dgm:pt modelId="{6BD21E9D-872B-491E-B0BA-088EEE35708D}" type="sibTrans" cxnId="{7EE5B745-42DE-46D9-B613-AC6C5FA0E7FD}">
      <dgm:prSet/>
      <dgm:spPr/>
      <dgm:t>
        <a:bodyPr/>
        <a:lstStyle/>
        <a:p>
          <a:endParaRPr lang="tr-TR"/>
        </a:p>
      </dgm:t>
    </dgm:pt>
    <dgm:pt modelId="{C93389A0-46B1-4460-B9A2-2574D32D0FFA}" type="pres">
      <dgm:prSet presAssocID="{4AE08D53-A1D5-4295-A794-0D1BDC1E5F95}" presName="Name0" presStyleCnt="0">
        <dgm:presLayoutVars>
          <dgm:dir/>
          <dgm:animLvl val="lvl"/>
          <dgm:resizeHandles val="exact"/>
        </dgm:presLayoutVars>
      </dgm:prSet>
      <dgm:spPr/>
      <dgm:t>
        <a:bodyPr/>
        <a:lstStyle/>
        <a:p>
          <a:endParaRPr lang="tr-TR"/>
        </a:p>
      </dgm:t>
    </dgm:pt>
    <dgm:pt modelId="{35C1197B-F8AC-4724-96E4-EE2881D0B8BC}" type="pres">
      <dgm:prSet presAssocID="{B1AC4286-9583-4DB5-B5AB-96CBEF99E4B9}" presName="linNode" presStyleCnt="0"/>
      <dgm:spPr/>
      <dgm:t>
        <a:bodyPr/>
        <a:lstStyle/>
        <a:p>
          <a:endParaRPr lang="tr-TR"/>
        </a:p>
      </dgm:t>
    </dgm:pt>
    <dgm:pt modelId="{265A1D60-06BA-4078-A816-A3105EF39D12}" type="pres">
      <dgm:prSet presAssocID="{B1AC4286-9583-4DB5-B5AB-96CBEF99E4B9}" presName="parentText" presStyleLbl="node1" presStyleIdx="0" presStyleCnt="2" custScaleX="277778" custScaleY="32159">
        <dgm:presLayoutVars>
          <dgm:chMax val="1"/>
          <dgm:bulletEnabled val="1"/>
        </dgm:presLayoutVars>
      </dgm:prSet>
      <dgm:spPr/>
      <dgm:t>
        <a:bodyPr/>
        <a:lstStyle/>
        <a:p>
          <a:endParaRPr lang="tr-TR"/>
        </a:p>
      </dgm:t>
    </dgm:pt>
    <dgm:pt modelId="{C817018F-AA65-425F-B7EA-FBD7EE06CD0E}" type="pres">
      <dgm:prSet presAssocID="{F5ED0782-20CD-4813-9625-9A359596DF77}" presName="sp" presStyleCnt="0"/>
      <dgm:spPr/>
      <dgm:t>
        <a:bodyPr/>
        <a:lstStyle/>
        <a:p>
          <a:endParaRPr lang="tr-TR"/>
        </a:p>
      </dgm:t>
    </dgm:pt>
    <dgm:pt modelId="{AA632F29-BF83-477C-B536-7B1C5AC03D66}" type="pres">
      <dgm:prSet presAssocID="{1CC039CC-3683-41BA-98D9-EEEBA3A626A9}" presName="linNode" presStyleCnt="0"/>
      <dgm:spPr/>
      <dgm:t>
        <a:bodyPr/>
        <a:lstStyle/>
        <a:p>
          <a:endParaRPr lang="tr-TR"/>
        </a:p>
      </dgm:t>
    </dgm:pt>
    <dgm:pt modelId="{EDE2B264-9912-4045-8886-B57BA02AC889}" type="pres">
      <dgm:prSet presAssocID="{1CC039CC-3683-41BA-98D9-EEEBA3A626A9}" presName="parentText" presStyleLbl="node1" presStyleIdx="1" presStyleCnt="2" custScaleY="55265">
        <dgm:presLayoutVars>
          <dgm:chMax val="1"/>
          <dgm:bulletEnabled val="1"/>
        </dgm:presLayoutVars>
      </dgm:prSet>
      <dgm:spPr/>
      <dgm:t>
        <a:bodyPr/>
        <a:lstStyle/>
        <a:p>
          <a:endParaRPr lang="tr-TR"/>
        </a:p>
      </dgm:t>
    </dgm:pt>
    <dgm:pt modelId="{0FCA817C-F843-4F9B-9004-59586A36558A}" type="pres">
      <dgm:prSet presAssocID="{1CC039CC-3683-41BA-98D9-EEEBA3A626A9}" presName="descendantText" presStyleLbl="alignAccFollowNode1" presStyleIdx="0" presStyleCnt="1" custScaleY="65914">
        <dgm:presLayoutVars>
          <dgm:bulletEnabled val="1"/>
        </dgm:presLayoutVars>
      </dgm:prSet>
      <dgm:spPr/>
      <dgm:t>
        <a:bodyPr/>
        <a:lstStyle/>
        <a:p>
          <a:endParaRPr lang="tr-TR"/>
        </a:p>
      </dgm:t>
    </dgm:pt>
  </dgm:ptLst>
  <dgm:cxnLst>
    <dgm:cxn modelId="{8D7005B0-29F3-45E0-BC8D-A929B39FAC4B}" type="presOf" srcId="{1CC039CC-3683-41BA-98D9-EEEBA3A626A9}" destId="{EDE2B264-9912-4045-8886-B57BA02AC889}" srcOrd="0" destOrd="0" presId="urn:microsoft.com/office/officeart/2005/8/layout/vList5"/>
    <dgm:cxn modelId="{541A2D66-B64C-4A60-B38A-9FC176FBC8FE}" type="presOf" srcId="{AFA28CA8-006E-4074-A677-EEA09C986E49}" destId="{0FCA817C-F843-4F9B-9004-59586A36558A}" srcOrd="0" destOrd="2" presId="urn:microsoft.com/office/officeart/2005/8/layout/vList5"/>
    <dgm:cxn modelId="{A06814E4-0B3C-4E84-87ED-110620AC8A74}" type="presOf" srcId="{4AE08D53-A1D5-4295-A794-0D1BDC1E5F95}" destId="{C93389A0-46B1-4460-B9A2-2574D32D0FFA}" srcOrd="0" destOrd="0" presId="urn:microsoft.com/office/officeart/2005/8/layout/vList5"/>
    <dgm:cxn modelId="{583049F7-9E6E-4FE9-8D63-CAEF940E3520}" type="presOf" srcId="{B1AC4286-9583-4DB5-B5AB-96CBEF99E4B9}" destId="{265A1D60-06BA-4078-A816-A3105EF39D12}" srcOrd="0" destOrd="0" presId="urn:microsoft.com/office/officeart/2005/8/layout/vList5"/>
    <dgm:cxn modelId="{9D9BFBFE-26A3-470E-A110-7A24C53FBF2E}" srcId="{1CC039CC-3683-41BA-98D9-EEEBA3A626A9}" destId="{C9EA7238-A2EF-47DD-B656-8CA99611CCE4}" srcOrd="0" destOrd="0" parTransId="{28A256C4-2519-487F-B266-D42FCA871388}" sibTransId="{ED4B4414-4BE5-47FB-AFDA-5C123CEFEFC8}"/>
    <dgm:cxn modelId="{7DD628F3-25BF-4770-B712-0DB297DB61BE}" srcId="{4AE08D53-A1D5-4295-A794-0D1BDC1E5F95}" destId="{1CC039CC-3683-41BA-98D9-EEEBA3A626A9}" srcOrd="1" destOrd="0" parTransId="{93FBFA78-65B1-4D17-87B3-78C0D151E55E}" sibTransId="{EEB9E742-C3B8-4688-A3B1-1026BB49EB1A}"/>
    <dgm:cxn modelId="{A9978D6A-FDC0-4919-8E44-B71F3A6905D8}" srcId="{4AE08D53-A1D5-4295-A794-0D1BDC1E5F95}" destId="{B1AC4286-9583-4DB5-B5AB-96CBEF99E4B9}" srcOrd="0" destOrd="0" parTransId="{BCD7C377-7E37-4EE7-A78D-B64C61226954}" sibTransId="{F5ED0782-20CD-4813-9625-9A359596DF77}"/>
    <dgm:cxn modelId="{FDE020B9-8225-4EF1-9EA6-8FA20DDD1C85}" srcId="{1CC039CC-3683-41BA-98D9-EEEBA3A626A9}" destId="{A1B5D9F3-BD7A-435D-9DC6-380B6239DBAD}" srcOrd="1" destOrd="0" parTransId="{15FBCA87-C8A5-485C-90BC-832D68241F29}" sibTransId="{4EB322F0-A922-4F9A-9768-A4C9FCBB0464}"/>
    <dgm:cxn modelId="{E6C4D586-FC0D-4253-B21F-D6B8F3493F92}" type="presOf" srcId="{C9EA7238-A2EF-47DD-B656-8CA99611CCE4}" destId="{0FCA817C-F843-4F9B-9004-59586A36558A}" srcOrd="0" destOrd="0" presId="urn:microsoft.com/office/officeart/2005/8/layout/vList5"/>
    <dgm:cxn modelId="{4CC29676-A97D-4B72-8568-D957A3933E7B}" type="presOf" srcId="{A1B5D9F3-BD7A-435D-9DC6-380B6239DBAD}" destId="{0FCA817C-F843-4F9B-9004-59586A36558A}" srcOrd="0" destOrd="1" presId="urn:microsoft.com/office/officeart/2005/8/layout/vList5"/>
    <dgm:cxn modelId="{7EE5B745-42DE-46D9-B613-AC6C5FA0E7FD}" srcId="{1CC039CC-3683-41BA-98D9-EEEBA3A626A9}" destId="{AFA28CA8-006E-4074-A677-EEA09C986E49}" srcOrd="2" destOrd="0" parTransId="{1A651A34-E267-44F9-8403-F3C99DB76E88}" sibTransId="{6BD21E9D-872B-491E-B0BA-088EEE35708D}"/>
    <dgm:cxn modelId="{25544A7A-2F42-40EF-AD5C-30A041B03A47}" type="presParOf" srcId="{C93389A0-46B1-4460-B9A2-2574D32D0FFA}" destId="{35C1197B-F8AC-4724-96E4-EE2881D0B8BC}" srcOrd="0" destOrd="0" presId="urn:microsoft.com/office/officeart/2005/8/layout/vList5"/>
    <dgm:cxn modelId="{11FD2513-9AEF-4013-92BE-63DF382C268D}" type="presParOf" srcId="{35C1197B-F8AC-4724-96E4-EE2881D0B8BC}" destId="{265A1D60-06BA-4078-A816-A3105EF39D12}" srcOrd="0" destOrd="0" presId="urn:microsoft.com/office/officeart/2005/8/layout/vList5"/>
    <dgm:cxn modelId="{DD1E4B78-84C4-4A8F-A8F1-225B50B37BD4}" type="presParOf" srcId="{C93389A0-46B1-4460-B9A2-2574D32D0FFA}" destId="{C817018F-AA65-425F-B7EA-FBD7EE06CD0E}" srcOrd="1" destOrd="0" presId="urn:microsoft.com/office/officeart/2005/8/layout/vList5"/>
    <dgm:cxn modelId="{AAA82352-2D63-4033-B2D1-3364840D0C55}" type="presParOf" srcId="{C93389A0-46B1-4460-B9A2-2574D32D0FFA}" destId="{AA632F29-BF83-477C-B536-7B1C5AC03D66}" srcOrd="2" destOrd="0" presId="urn:microsoft.com/office/officeart/2005/8/layout/vList5"/>
    <dgm:cxn modelId="{4D8B9611-0CF8-4977-926A-781D5B70879B}" type="presParOf" srcId="{AA632F29-BF83-477C-B536-7B1C5AC03D66}" destId="{EDE2B264-9912-4045-8886-B57BA02AC889}" srcOrd="0" destOrd="0" presId="urn:microsoft.com/office/officeart/2005/8/layout/vList5"/>
    <dgm:cxn modelId="{AC543487-9F6F-4AC8-B0DF-58A71ED5C4F1}" type="presParOf" srcId="{AA632F29-BF83-477C-B536-7B1C5AC03D66}" destId="{0FCA817C-F843-4F9B-9004-59586A36558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A17310-566B-477A-9767-EF2A8C72ADAE}"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tr-TR"/>
        </a:p>
      </dgm:t>
    </dgm:pt>
    <dgm:pt modelId="{6883A6E1-3592-4AF5-9348-8CA687D076E8}">
      <dgm:prSet custT="1"/>
      <dgm:spPr/>
      <dgm:t>
        <a:bodyPr/>
        <a:lstStyle/>
        <a:p>
          <a:pPr algn="just" rtl="0"/>
          <a:r>
            <a:rPr lang="tr-TR" sz="2000" dirty="0" smtClean="0"/>
            <a:t>Faaliyetlere İlişkin Bilgi ve Değerlendirmeler kısmında harcama birimleri faaliyet yılı içerisindeki mali bilgilere, performans bilgilerine ve düzenlenen toplantılar ve bilimsel yayınlara ilişkin diğer hususlara yer verirler.</a:t>
          </a:r>
          <a:endParaRPr lang="tr-TR" sz="2000" dirty="0"/>
        </a:p>
      </dgm:t>
    </dgm:pt>
    <dgm:pt modelId="{91456A10-9F1D-4301-A031-2F04EB7950AB}" type="parTrans" cxnId="{14F54C7C-D931-4F86-85C0-BA3015BF3535}">
      <dgm:prSet/>
      <dgm:spPr/>
      <dgm:t>
        <a:bodyPr/>
        <a:lstStyle/>
        <a:p>
          <a:endParaRPr lang="tr-TR"/>
        </a:p>
      </dgm:t>
    </dgm:pt>
    <dgm:pt modelId="{908F3F3B-4959-4AB1-A24E-FE4D18D64741}" type="sibTrans" cxnId="{14F54C7C-D931-4F86-85C0-BA3015BF3535}">
      <dgm:prSet/>
      <dgm:spPr/>
      <dgm:t>
        <a:bodyPr/>
        <a:lstStyle/>
        <a:p>
          <a:endParaRPr lang="tr-TR"/>
        </a:p>
      </dgm:t>
    </dgm:pt>
    <dgm:pt modelId="{E812FD76-DA2E-45C7-9F9E-8D8BEF888493}">
      <dgm:prSet/>
      <dgm:spPr/>
      <dgm:t>
        <a:bodyPr/>
        <a:lstStyle/>
        <a:p>
          <a:pPr rtl="0"/>
          <a:r>
            <a:rPr lang="tr-TR" smtClean="0"/>
            <a:t>I. Mali Bilgiler</a:t>
          </a:r>
          <a:endParaRPr lang="tr-TR"/>
        </a:p>
      </dgm:t>
    </dgm:pt>
    <dgm:pt modelId="{A241DBD4-8396-4D69-8A80-7AE85089A8EC}" type="parTrans" cxnId="{AD7F2F9F-D986-4106-9F73-BCBFB6EA4483}">
      <dgm:prSet/>
      <dgm:spPr/>
      <dgm:t>
        <a:bodyPr/>
        <a:lstStyle/>
        <a:p>
          <a:endParaRPr lang="tr-TR"/>
        </a:p>
      </dgm:t>
    </dgm:pt>
    <dgm:pt modelId="{414D5647-9C2D-4CF1-85BB-E5A9B601EA0D}" type="sibTrans" cxnId="{AD7F2F9F-D986-4106-9F73-BCBFB6EA4483}">
      <dgm:prSet/>
      <dgm:spPr/>
      <dgm:t>
        <a:bodyPr/>
        <a:lstStyle/>
        <a:p>
          <a:endParaRPr lang="tr-TR"/>
        </a:p>
      </dgm:t>
    </dgm:pt>
    <dgm:pt modelId="{EE264DB0-D24D-4F8C-A6BA-72E58808E487}">
      <dgm:prSet custT="1"/>
      <dgm:spPr/>
      <dgm:t>
        <a:bodyPr/>
        <a:lstStyle/>
        <a:p>
          <a:pPr rtl="0"/>
          <a:r>
            <a:rPr lang="tr-TR" sz="1600" dirty="0" smtClean="0"/>
            <a:t>Mali bilgiler kısmında bütçe uygulama sonuçlarına ve kamu </a:t>
          </a:r>
          <a:r>
            <a:rPr lang="tr-TR" sz="1600" dirty="0" err="1" smtClean="0"/>
            <a:t>mâli</a:t>
          </a:r>
          <a:r>
            <a:rPr lang="tr-TR" sz="1600" dirty="0" smtClean="0"/>
            <a:t> yönetiminin şeffaflık ve mali saydamlık ilkeleri gereği 03-Mal ve Hizmet Alımları ile 06-Sermaye Giderleri ekonomik kodlarından yapılacak alımlara detaylı yer verilecektir.</a:t>
          </a:r>
          <a:endParaRPr lang="tr-TR" sz="1600" dirty="0"/>
        </a:p>
      </dgm:t>
    </dgm:pt>
    <dgm:pt modelId="{C0FF8C22-4744-4F1E-8381-83795D640376}" type="parTrans" cxnId="{9943E717-4007-49B2-80B9-08BC9FAE489B}">
      <dgm:prSet/>
      <dgm:spPr/>
      <dgm:t>
        <a:bodyPr/>
        <a:lstStyle/>
        <a:p>
          <a:endParaRPr lang="tr-TR"/>
        </a:p>
      </dgm:t>
    </dgm:pt>
    <dgm:pt modelId="{EA0A6E2E-21D9-4222-97A7-BAEE21C0D504}" type="sibTrans" cxnId="{9943E717-4007-49B2-80B9-08BC9FAE489B}">
      <dgm:prSet/>
      <dgm:spPr/>
      <dgm:t>
        <a:bodyPr/>
        <a:lstStyle/>
        <a:p>
          <a:endParaRPr lang="tr-TR"/>
        </a:p>
      </dgm:t>
    </dgm:pt>
    <dgm:pt modelId="{AD5CE3B4-2D76-405B-8C78-A729C0EE9CCF}">
      <dgm:prSet/>
      <dgm:spPr/>
      <dgm:t>
        <a:bodyPr/>
        <a:lstStyle/>
        <a:p>
          <a:pPr rtl="0"/>
          <a:r>
            <a:rPr lang="tr-TR" b="1" dirty="0" smtClean="0"/>
            <a:t>II. </a:t>
          </a:r>
          <a:r>
            <a:rPr lang="tr-TR" b="0" dirty="0" smtClean="0"/>
            <a:t>Performans Bilgileri</a:t>
          </a:r>
          <a:endParaRPr lang="tr-TR" b="0" dirty="0"/>
        </a:p>
      </dgm:t>
    </dgm:pt>
    <dgm:pt modelId="{9C66E2B6-AA81-4129-915B-4EB006D10AFA}" type="parTrans" cxnId="{AEFE9243-B7B2-4F39-976A-FCD1BED1C498}">
      <dgm:prSet/>
      <dgm:spPr/>
      <dgm:t>
        <a:bodyPr/>
        <a:lstStyle/>
        <a:p>
          <a:endParaRPr lang="tr-TR"/>
        </a:p>
      </dgm:t>
    </dgm:pt>
    <dgm:pt modelId="{D70A5C28-1D18-4E58-A4E3-CF26E5EDA82E}" type="sibTrans" cxnId="{AEFE9243-B7B2-4F39-976A-FCD1BED1C498}">
      <dgm:prSet/>
      <dgm:spPr/>
      <dgm:t>
        <a:bodyPr/>
        <a:lstStyle/>
        <a:p>
          <a:endParaRPr lang="tr-TR"/>
        </a:p>
      </dgm:t>
    </dgm:pt>
    <dgm:pt modelId="{0E41450F-1597-4451-A541-1C01793641F2}">
      <dgm:prSet custT="1"/>
      <dgm:spPr/>
      <dgm:t>
        <a:bodyPr/>
        <a:lstStyle/>
        <a:p>
          <a:pPr rtl="0"/>
          <a:r>
            <a:rPr lang="tr-TR" sz="1600" dirty="0" smtClean="0"/>
            <a:t>Harcama birimleri birim faaliyet raporları için bu bölümde; faaliyet yılı içerisinde uyguladıkları program, alt program ve faaliyet bilgilerine; alt program hedef göstergeleriyle ilgili gerçekleşme sonuçları ve değerlendirmelere; stratejik plan değerlendirme tablolarına yer vereceklerdir. </a:t>
          </a:r>
          <a:endParaRPr lang="tr-TR" sz="1600" dirty="0"/>
        </a:p>
      </dgm:t>
    </dgm:pt>
    <dgm:pt modelId="{29F2EC61-F4DA-4609-B9A3-9210E1356C35}" type="parTrans" cxnId="{55AD32D0-B0C7-4FD3-B370-C3DEA7C3E49E}">
      <dgm:prSet/>
      <dgm:spPr/>
      <dgm:t>
        <a:bodyPr/>
        <a:lstStyle/>
        <a:p>
          <a:endParaRPr lang="tr-TR"/>
        </a:p>
      </dgm:t>
    </dgm:pt>
    <dgm:pt modelId="{06C31DE9-1D41-4C86-8F08-41BC0FC62AED}" type="sibTrans" cxnId="{55AD32D0-B0C7-4FD3-B370-C3DEA7C3E49E}">
      <dgm:prSet/>
      <dgm:spPr/>
      <dgm:t>
        <a:bodyPr/>
        <a:lstStyle/>
        <a:p>
          <a:endParaRPr lang="tr-TR"/>
        </a:p>
      </dgm:t>
    </dgm:pt>
    <dgm:pt modelId="{D2F61AA0-6BF8-4055-9122-279F655B1167}" type="pres">
      <dgm:prSet presAssocID="{70A17310-566B-477A-9767-EF2A8C72ADAE}" presName="Name0" presStyleCnt="0">
        <dgm:presLayoutVars>
          <dgm:dir/>
          <dgm:animLvl val="lvl"/>
          <dgm:resizeHandles val="exact"/>
        </dgm:presLayoutVars>
      </dgm:prSet>
      <dgm:spPr/>
      <dgm:t>
        <a:bodyPr/>
        <a:lstStyle/>
        <a:p>
          <a:endParaRPr lang="tr-TR"/>
        </a:p>
      </dgm:t>
    </dgm:pt>
    <dgm:pt modelId="{F24CB817-54DC-4E68-96C2-C753748897F3}" type="pres">
      <dgm:prSet presAssocID="{6883A6E1-3592-4AF5-9348-8CA687D076E8}" presName="linNode" presStyleCnt="0"/>
      <dgm:spPr/>
    </dgm:pt>
    <dgm:pt modelId="{508C7791-5522-4620-A930-C9C96D1738D3}" type="pres">
      <dgm:prSet presAssocID="{6883A6E1-3592-4AF5-9348-8CA687D076E8}" presName="parentText" presStyleLbl="node1" presStyleIdx="0" presStyleCnt="3" custScaleX="277778" custScaleY="57569">
        <dgm:presLayoutVars>
          <dgm:chMax val="1"/>
          <dgm:bulletEnabled val="1"/>
        </dgm:presLayoutVars>
      </dgm:prSet>
      <dgm:spPr/>
      <dgm:t>
        <a:bodyPr/>
        <a:lstStyle/>
        <a:p>
          <a:endParaRPr lang="tr-TR"/>
        </a:p>
      </dgm:t>
    </dgm:pt>
    <dgm:pt modelId="{A755642F-157E-4BE9-A0E7-00E3AD6745C8}" type="pres">
      <dgm:prSet presAssocID="{908F3F3B-4959-4AB1-A24E-FE4D18D64741}" presName="sp" presStyleCnt="0"/>
      <dgm:spPr/>
    </dgm:pt>
    <dgm:pt modelId="{B387EF97-07BE-4367-AA58-3CBB282EC4F9}" type="pres">
      <dgm:prSet presAssocID="{E812FD76-DA2E-45C7-9F9E-8D8BEF888493}" presName="linNode" presStyleCnt="0"/>
      <dgm:spPr/>
    </dgm:pt>
    <dgm:pt modelId="{921BDDE7-E996-4806-BE7B-8779A76C487A}" type="pres">
      <dgm:prSet presAssocID="{E812FD76-DA2E-45C7-9F9E-8D8BEF888493}" presName="parentText" presStyleLbl="node1" presStyleIdx="1" presStyleCnt="3">
        <dgm:presLayoutVars>
          <dgm:chMax val="1"/>
          <dgm:bulletEnabled val="1"/>
        </dgm:presLayoutVars>
      </dgm:prSet>
      <dgm:spPr/>
      <dgm:t>
        <a:bodyPr/>
        <a:lstStyle/>
        <a:p>
          <a:endParaRPr lang="tr-TR"/>
        </a:p>
      </dgm:t>
    </dgm:pt>
    <dgm:pt modelId="{564B130B-2781-4612-99D3-A0666F4F16FA}" type="pres">
      <dgm:prSet presAssocID="{E812FD76-DA2E-45C7-9F9E-8D8BEF888493}" presName="descendantText" presStyleLbl="alignAccFollowNode1" presStyleIdx="0" presStyleCnt="2">
        <dgm:presLayoutVars>
          <dgm:bulletEnabled val="1"/>
        </dgm:presLayoutVars>
      </dgm:prSet>
      <dgm:spPr/>
      <dgm:t>
        <a:bodyPr/>
        <a:lstStyle/>
        <a:p>
          <a:endParaRPr lang="tr-TR"/>
        </a:p>
      </dgm:t>
    </dgm:pt>
    <dgm:pt modelId="{C6CF3127-8136-4553-981F-77032BACC87E}" type="pres">
      <dgm:prSet presAssocID="{414D5647-9C2D-4CF1-85BB-E5A9B601EA0D}" presName="sp" presStyleCnt="0"/>
      <dgm:spPr/>
    </dgm:pt>
    <dgm:pt modelId="{E9F75BBD-F1C0-4D70-BCA7-87A12E2948AA}" type="pres">
      <dgm:prSet presAssocID="{AD5CE3B4-2D76-405B-8C78-A729C0EE9CCF}" presName="linNode" presStyleCnt="0"/>
      <dgm:spPr/>
    </dgm:pt>
    <dgm:pt modelId="{56AA3B62-D434-4655-A093-45170FF79758}" type="pres">
      <dgm:prSet presAssocID="{AD5CE3B4-2D76-405B-8C78-A729C0EE9CCF}" presName="parentText" presStyleLbl="node1" presStyleIdx="2" presStyleCnt="3">
        <dgm:presLayoutVars>
          <dgm:chMax val="1"/>
          <dgm:bulletEnabled val="1"/>
        </dgm:presLayoutVars>
      </dgm:prSet>
      <dgm:spPr/>
      <dgm:t>
        <a:bodyPr/>
        <a:lstStyle/>
        <a:p>
          <a:endParaRPr lang="tr-TR"/>
        </a:p>
      </dgm:t>
    </dgm:pt>
    <dgm:pt modelId="{F56BD12A-1A9A-46FE-BC61-D8AC5C70C7D9}" type="pres">
      <dgm:prSet presAssocID="{AD5CE3B4-2D76-405B-8C78-A729C0EE9CCF}" presName="descendantText" presStyleLbl="alignAccFollowNode1" presStyleIdx="1" presStyleCnt="2">
        <dgm:presLayoutVars>
          <dgm:bulletEnabled val="1"/>
        </dgm:presLayoutVars>
      </dgm:prSet>
      <dgm:spPr/>
      <dgm:t>
        <a:bodyPr/>
        <a:lstStyle/>
        <a:p>
          <a:endParaRPr lang="tr-TR"/>
        </a:p>
      </dgm:t>
    </dgm:pt>
  </dgm:ptLst>
  <dgm:cxnLst>
    <dgm:cxn modelId="{AEFE9243-B7B2-4F39-976A-FCD1BED1C498}" srcId="{70A17310-566B-477A-9767-EF2A8C72ADAE}" destId="{AD5CE3B4-2D76-405B-8C78-A729C0EE9CCF}" srcOrd="2" destOrd="0" parTransId="{9C66E2B6-AA81-4129-915B-4EB006D10AFA}" sibTransId="{D70A5C28-1D18-4E58-A4E3-CF26E5EDA82E}"/>
    <dgm:cxn modelId="{AD7F2F9F-D986-4106-9F73-BCBFB6EA4483}" srcId="{70A17310-566B-477A-9767-EF2A8C72ADAE}" destId="{E812FD76-DA2E-45C7-9F9E-8D8BEF888493}" srcOrd="1" destOrd="0" parTransId="{A241DBD4-8396-4D69-8A80-7AE85089A8EC}" sibTransId="{414D5647-9C2D-4CF1-85BB-E5A9B601EA0D}"/>
    <dgm:cxn modelId="{E204E43F-F2A4-4C15-B58C-F5F11444CC6B}" type="presOf" srcId="{E812FD76-DA2E-45C7-9F9E-8D8BEF888493}" destId="{921BDDE7-E996-4806-BE7B-8779A76C487A}" srcOrd="0" destOrd="0" presId="urn:microsoft.com/office/officeart/2005/8/layout/vList5"/>
    <dgm:cxn modelId="{F2FFAD75-8EC6-4DE6-9027-ED84E2CA4CD6}" type="presOf" srcId="{0E41450F-1597-4451-A541-1C01793641F2}" destId="{F56BD12A-1A9A-46FE-BC61-D8AC5C70C7D9}" srcOrd="0" destOrd="0" presId="urn:microsoft.com/office/officeart/2005/8/layout/vList5"/>
    <dgm:cxn modelId="{14F54C7C-D931-4F86-85C0-BA3015BF3535}" srcId="{70A17310-566B-477A-9767-EF2A8C72ADAE}" destId="{6883A6E1-3592-4AF5-9348-8CA687D076E8}" srcOrd="0" destOrd="0" parTransId="{91456A10-9F1D-4301-A031-2F04EB7950AB}" sibTransId="{908F3F3B-4959-4AB1-A24E-FE4D18D64741}"/>
    <dgm:cxn modelId="{8E2C88B3-028B-4785-8F32-BF47B48656B1}" type="presOf" srcId="{EE264DB0-D24D-4F8C-A6BA-72E58808E487}" destId="{564B130B-2781-4612-99D3-A0666F4F16FA}" srcOrd="0" destOrd="0" presId="urn:microsoft.com/office/officeart/2005/8/layout/vList5"/>
    <dgm:cxn modelId="{9943E717-4007-49B2-80B9-08BC9FAE489B}" srcId="{E812FD76-DA2E-45C7-9F9E-8D8BEF888493}" destId="{EE264DB0-D24D-4F8C-A6BA-72E58808E487}" srcOrd="0" destOrd="0" parTransId="{C0FF8C22-4744-4F1E-8381-83795D640376}" sibTransId="{EA0A6E2E-21D9-4222-97A7-BAEE21C0D504}"/>
    <dgm:cxn modelId="{8A5E2BC2-D4CC-40FA-886E-A86D8ACE48EC}" type="presOf" srcId="{AD5CE3B4-2D76-405B-8C78-A729C0EE9CCF}" destId="{56AA3B62-D434-4655-A093-45170FF79758}" srcOrd="0" destOrd="0" presId="urn:microsoft.com/office/officeart/2005/8/layout/vList5"/>
    <dgm:cxn modelId="{55AD32D0-B0C7-4FD3-B370-C3DEA7C3E49E}" srcId="{AD5CE3B4-2D76-405B-8C78-A729C0EE9CCF}" destId="{0E41450F-1597-4451-A541-1C01793641F2}" srcOrd="0" destOrd="0" parTransId="{29F2EC61-F4DA-4609-B9A3-9210E1356C35}" sibTransId="{06C31DE9-1D41-4C86-8F08-41BC0FC62AED}"/>
    <dgm:cxn modelId="{B909CAD4-A3BC-4A60-97EE-FF51B590701C}" type="presOf" srcId="{6883A6E1-3592-4AF5-9348-8CA687D076E8}" destId="{508C7791-5522-4620-A930-C9C96D1738D3}" srcOrd="0" destOrd="0" presId="urn:microsoft.com/office/officeart/2005/8/layout/vList5"/>
    <dgm:cxn modelId="{A9A7DA2C-5C99-4282-A34F-AB2C7BC5D2AB}" type="presOf" srcId="{70A17310-566B-477A-9767-EF2A8C72ADAE}" destId="{D2F61AA0-6BF8-4055-9122-279F655B1167}" srcOrd="0" destOrd="0" presId="urn:microsoft.com/office/officeart/2005/8/layout/vList5"/>
    <dgm:cxn modelId="{A43FADBA-3B7E-43CF-B628-9B9AB0EB1DC7}" type="presParOf" srcId="{D2F61AA0-6BF8-4055-9122-279F655B1167}" destId="{F24CB817-54DC-4E68-96C2-C753748897F3}" srcOrd="0" destOrd="0" presId="urn:microsoft.com/office/officeart/2005/8/layout/vList5"/>
    <dgm:cxn modelId="{8F1165CF-C1B2-4EB6-ABC2-52E156DA3D7D}" type="presParOf" srcId="{F24CB817-54DC-4E68-96C2-C753748897F3}" destId="{508C7791-5522-4620-A930-C9C96D1738D3}" srcOrd="0" destOrd="0" presId="urn:microsoft.com/office/officeart/2005/8/layout/vList5"/>
    <dgm:cxn modelId="{B06615DC-0C4B-4D81-89F2-F050ED63ED94}" type="presParOf" srcId="{D2F61AA0-6BF8-4055-9122-279F655B1167}" destId="{A755642F-157E-4BE9-A0E7-00E3AD6745C8}" srcOrd="1" destOrd="0" presId="urn:microsoft.com/office/officeart/2005/8/layout/vList5"/>
    <dgm:cxn modelId="{09555EFF-599E-462D-8898-05BF37C35820}" type="presParOf" srcId="{D2F61AA0-6BF8-4055-9122-279F655B1167}" destId="{B387EF97-07BE-4367-AA58-3CBB282EC4F9}" srcOrd="2" destOrd="0" presId="urn:microsoft.com/office/officeart/2005/8/layout/vList5"/>
    <dgm:cxn modelId="{F6923F79-CBE8-4B29-8D8E-6F1948A0D775}" type="presParOf" srcId="{B387EF97-07BE-4367-AA58-3CBB282EC4F9}" destId="{921BDDE7-E996-4806-BE7B-8779A76C487A}" srcOrd="0" destOrd="0" presId="urn:microsoft.com/office/officeart/2005/8/layout/vList5"/>
    <dgm:cxn modelId="{E6452A2F-0370-4A2D-B552-E322EA636698}" type="presParOf" srcId="{B387EF97-07BE-4367-AA58-3CBB282EC4F9}" destId="{564B130B-2781-4612-99D3-A0666F4F16FA}" srcOrd="1" destOrd="0" presId="urn:microsoft.com/office/officeart/2005/8/layout/vList5"/>
    <dgm:cxn modelId="{3EA1C992-04C4-49C3-8F0C-DF0790FDAC26}" type="presParOf" srcId="{D2F61AA0-6BF8-4055-9122-279F655B1167}" destId="{C6CF3127-8136-4553-981F-77032BACC87E}" srcOrd="3" destOrd="0" presId="urn:microsoft.com/office/officeart/2005/8/layout/vList5"/>
    <dgm:cxn modelId="{0DFDFAC0-F8C8-4078-84BB-74F25D553300}" type="presParOf" srcId="{D2F61AA0-6BF8-4055-9122-279F655B1167}" destId="{E9F75BBD-F1C0-4D70-BCA7-87A12E2948AA}" srcOrd="4" destOrd="0" presId="urn:microsoft.com/office/officeart/2005/8/layout/vList5"/>
    <dgm:cxn modelId="{65DF542C-C9B7-4562-BED8-A2036BE93C17}" type="presParOf" srcId="{E9F75BBD-F1C0-4D70-BCA7-87A12E2948AA}" destId="{56AA3B62-D434-4655-A093-45170FF79758}" srcOrd="0" destOrd="0" presId="urn:microsoft.com/office/officeart/2005/8/layout/vList5"/>
    <dgm:cxn modelId="{FC4B7359-EAC7-45BA-B775-3EFF41B7273E}" type="presParOf" srcId="{E9F75BBD-F1C0-4D70-BCA7-87A12E2948AA}" destId="{F56BD12A-1A9A-46FE-BC61-D8AC5C70C7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637768-BD8F-47E8-B9CF-78590BC92FBB}"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tr-TR"/>
        </a:p>
      </dgm:t>
    </dgm:pt>
    <dgm:pt modelId="{71858B6D-93FD-421B-A798-EC3B450E5E06}">
      <dgm:prSet/>
      <dgm:spPr/>
      <dgm:t>
        <a:bodyPr/>
        <a:lstStyle/>
        <a:p>
          <a:pPr algn="l" rtl="0"/>
          <a:r>
            <a:rPr lang="tr-TR" dirty="0" smtClean="0"/>
            <a:t>Bu bölümde harcama birimleri kendi birim faaliyet raporlarında yer vermek üzere kurumsal kabiliyet ve kapasitelerini; sundukları hizmetlere bağlı olarak değerlendireceklerdir.</a:t>
          </a:r>
          <a:endParaRPr lang="tr-TR" dirty="0"/>
        </a:p>
      </dgm:t>
    </dgm:pt>
    <dgm:pt modelId="{5769A590-84F6-4080-BEF6-9ACD1CFFC5CE}" type="parTrans" cxnId="{85B7789F-91F7-45F5-8A45-62F62AF1C641}">
      <dgm:prSet/>
      <dgm:spPr/>
      <dgm:t>
        <a:bodyPr/>
        <a:lstStyle/>
        <a:p>
          <a:endParaRPr lang="tr-TR"/>
        </a:p>
      </dgm:t>
    </dgm:pt>
    <dgm:pt modelId="{A0F0BAB3-87A8-48AB-B21D-DB0DC2E6C545}" type="sibTrans" cxnId="{85B7789F-91F7-45F5-8A45-62F62AF1C641}">
      <dgm:prSet/>
      <dgm:spPr/>
      <dgm:t>
        <a:bodyPr/>
        <a:lstStyle/>
        <a:p>
          <a:endParaRPr lang="tr-TR"/>
        </a:p>
      </dgm:t>
    </dgm:pt>
    <dgm:pt modelId="{63F95288-B178-4FD4-8F08-DB2F7886817F}">
      <dgm:prSet/>
      <dgm:spPr/>
      <dgm:t>
        <a:bodyPr/>
        <a:lstStyle/>
        <a:p>
          <a:pPr rtl="0"/>
          <a:r>
            <a:rPr lang="tr-TR" dirty="0" smtClean="0"/>
            <a:t>I. Üstünlükler – Zayıflıklar</a:t>
          </a:r>
          <a:endParaRPr lang="tr-TR" dirty="0"/>
        </a:p>
      </dgm:t>
    </dgm:pt>
    <dgm:pt modelId="{61BF5B34-D764-4DAA-8832-A9228260172A}" type="parTrans" cxnId="{CD9B2E50-61D4-4BBC-8002-495F03A0696E}">
      <dgm:prSet/>
      <dgm:spPr/>
      <dgm:t>
        <a:bodyPr/>
        <a:lstStyle/>
        <a:p>
          <a:endParaRPr lang="tr-TR"/>
        </a:p>
      </dgm:t>
    </dgm:pt>
    <dgm:pt modelId="{2A7EDB3D-7E71-434E-A646-39671A0AB76C}" type="sibTrans" cxnId="{CD9B2E50-61D4-4BBC-8002-495F03A0696E}">
      <dgm:prSet/>
      <dgm:spPr/>
      <dgm:t>
        <a:bodyPr/>
        <a:lstStyle/>
        <a:p>
          <a:endParaRPr lang="tr-TR"/>
        </a:p>
      </dgm:t>
    </dgm:pt>
    <dgm:pt modelId="{3947182A-BD4B-454E-8E3B-CEEC272C2574}">
      <dgm:prSet custT="1"/>
      <dgm:spPr/>
      <dgm:t>
        <a:bodyPr/>
        <a:lstStyle/>
        <a:p>
          <a:pPr rtl="0"/>
          <a:r>
            <a:rPr lang="tr-TR" sz="1600" dirty="0" smtClean="0"/>
            <a:t>Üstünlükler </a:t>
          </a:r>
          <a:r>
            <a:rPr lang="tr-TR" sz="1600" dirty="0" err="1" smtClean="0"/>
            <a:t>kurumtarafından</a:t>
          </a:r>
          <a:r>
            <a:rPr lang="tr-TR" sz="1600" dirty="0" smtClean="0"/>
            <a:t> kontrol edilebilen, kurumun amaç ve hedeflerine ulaşırken yararlanabileceği, yüksek değer ürettiği ya da başarılı performans gösterdiği ve paydaşların kurumun olumlu içsel özellikleri olarak gördüğü hususlardır. </a:t>
          </a:r>
          <a:endParaRPr lang="tr-TR" sz="1600" dirty="0"/>
        </a:p>
      </dgm:t>
    </dgm:pt>
    <dgm:pt modelId="{88FF5644-7567-4048-92AA-422E6693E5FA}" type="parTrans" cxnId="{28AC4C00-A32E-4991-A780-23F5C231DF21}">
      <dgm:prSet/>
      <dgm:spPr/>
      <dgm:t>
        <a:bodyPr/>
        <a:lstStyle/>
        <a:p>
          <a:endParaRPr lang="tr-TR"/>
        </a:p>
      </dgm:t>
    </dgm:pt>
    <dgm:pt modelId="{0355BB03-8C33-44B3-9E9D-3A4C93612A7E}" type="sibTrans" cxnId="{28AC4C00-A32E-4991-A780-23F5C231DF21}">
      <dgm:prSet/>
      <dgm:spPr/>
      <dgm:t>
        <a:bodyPr/>
        <a:lstStyle/>
        <a:p>
          <a:endParaRPr lang="tr-TR"/>
        </a:p>
      </dgm:t>
    </dgm:pt>
    <dgm:pt modelId="{0BF6DFE2-1AB9-4AFB-A3A3-9E5F864199A8}">
      <dgm:prSet custT="1"/>
      <dgm:spPr/>
      <dgm:t>
        <a:bodyPr/>
        <a:lstStyle/>
        <a:p>
          <a:pPr rtl="0"/>
          <a:r>
            <a:rPr lang="tr-TR" sz="1600" dirty="0" smtClean="0"/>
            <a:t>Zayıflıklar ise kurumun başarısını etkileyebilecek eksiklikleri ya da gelişmeye açık alanlarıdır. Başka bir ifadeyle kurumun üstesinden gelmesi gereken olumsuz yönleridir. </a:t>
          </a:r>
          <a:endParaRPr lang="tr-TR" sz="1600" dirty="0"/>
        </a:p>
      </dgm:t>
    </dgm:pt>
    <dgm:pt modelId="{480FC67A-402F-4BFF-AF1B-E8218A9350A3}" type="parTrans" cxnId="{63BBFE1E-CDD4-4D7F-8A89-366AD3B46947}">
      <dgm:prSet/>
      <dgm:spPr/>
      <dgm:t>
        <a:bodyPr/>
        <a:lstStyle/>
        <a:p>
          <a:endParaRPr lang="tr-TR"/>
        </a:p>
      </dgm:t>
    </dgm:pt>
    <dgm:pt modelId="{AD7155F2-BD49-44D4-AD6F-BA98941694AE}" type="sibTrans" cxnId="{63BBFE1E-CDD4-4D7F-8A89-366AD3B46947}">
      <dgm:prSet/>
      <dgm:spPr/>
      <dgm:t>
        <a:bodyPr/>
        <a:lstStyle/>
        <a:p>
          <a:endParaRPr lang="tr-TR"/>
        </a:p>
      </dgm:t>
    </dgm:pt>
    <dgm:pt modelId="{D94709D0-FF70-46E4-8BBC-C50A7B3DA88D}">
      <dgm:prSet/>
      <dgm:spPr/>
      <dgm:t>
        <a:bodyPr/>
        <a:lstStyle/>
        <a:p>
          <a:pPr algn="ctr" rtl="0"/>
          <a:r>
            <a:rPr lang="tr-TR" dirty="0" smtClean="0"/>
            <a:t>II. Değerlendirme</a:t>
          </a:r>
          <a:endParaRPr lang="tr-TR" dirty="0"/>
        </a:p>
      </dgm:t>
    </dgm:pt>
    <dgm:pt modelId="{BC99A0DA-86B7-4CC7-978F-04E0412D6F9F}" type="parTrans" cxnId="{3A6EC660-D237-4754-A97F-92F6AD273A41}">
      <dgm:prSet/>
      <dgm:spPr/>
      <dgm:t>
        <a:bodyPr/>
        <a:lstStyle/>
        <a:p>
          <a:endParaRPr lang="tr-TR"/>
        </a:p>
      </dgm:t>
    </dgm:pt>
    <dgm:pt modelId="{A155D4AF-CB9B-47ED-B4BD-00D800E34C7B}" type="sibTrans" cxnId="{3A6EC660-D237-4754-A97F-92F6AD273A41}">
      <dgm:prSet/>
      <dgm:spPr/>
      <dgm:t>
        <a:bodyPr/>
        <a:lstStyle/>
        <a:p>
          <a:endParaRPr lang="tr-TR"/>
        </a:p>
      </dgm:t>
    </dgm:pt>
    <dgm:pt modelId="{53FF6ECA-D3B4-4500-BA75-D39E018943D0}">
      <dgm:prSet custT="1"/>
      <dgm:spPr/>
      <dgm:t>
        <a:bodyPr/>
        <a:lstStyle/>
        <a:p>
          <a:pPr rtl="0"/>
          <a:r>
            <a:rPr lang="tr-TR" sz="1800" dirty="0" smtClean="0"/>
            <a:t>Bu bölümde sunulan hizmetleri gerçekleştirirken kurumsal kabiliyet ve kapasiteleri; üstünlük ve zayıflıklarına atıfta bulunarak faaliyet dönemi için genel bir değerlendirme yapılacaktır.</a:t>
          </a:r>
          <a:endParaRPr lang="tr-TR" sz="1800" dirty="0"/>
        </a:p>
      </dgm:t>
    </dgm:pt>
    <dgm:pt modelId="{0DCFB749-B325-44EC-88CD-D1C187E5AF19}" type="parTrans" cxnId="{F1FDBD47-505C-449B-BB77-553AD292A924}">
      <dgm:prSet/>
      <dgm:spPr/>
      <dgm:t>
        <a:bodyPr/>
        <a:lstStyle/>
        <a:p>
          <a:endParaRPr lang="tr-TR"/>
        </a:p>
      </dgm:t>
    </dgm:pt>
    <dgm:pt modelId="{91F500EB-A177-4D71-9F0D-FE533341BAC2}" type="sibTrans" cxnId="{F1FDBD47-505C-449B-BB77-553AD292A924}">
      <dgm:prSet/>
      <dgm:spPr/>
      <dgm:t>
        <a:bodyPr/>
        <a:lstStyle/>
        <a:p>
          <a:endParaRPr lang="tr-TR"/>
        </a:p>
      </dgm:t>
    </dgm:pt>
    <dgm:pt modelId="{FE0B34B1-9345-48F9-A074-8BFBE13AC892}" type="pres">
      <dgm:prSet presAssocID="{36637768-BD8F-47E8-B9CF-78590BC92FBB}" presName="Name0" presStyleCnt="0">
        <dgm:presLayoutVars>
          <dgm:dir/>
          <dgm:animLvl val="lvl"/>
          <dgm:resizeHandles val="exact"/>
        </dgm:presLayoutVars>
      </dgm:prSet>
      <dgm:spPr/>
      <dgm:t>
        <a:bodyPr/>
        <a:lstStyle/>
        <a:p>
          <a:endParaRPr lang="tr-TR"/>
        </a:p>
      </dgm:t>
    </dgm:pt>
    <dgm:pt modelId="{DF5A46FD-FD79-45B3-8E77-99126A55C95F}" type="pres">
      <dgm:prSet presAssocID="{71858B6D-93FD-421B-A798-EC3B450E5E06}" presName="linNode" presStyleCnt="0"/>
      <dgm:spPr/>
    </dgm:pt>
    <dgm:pt modelId="{7504B840-35B2-40EE-8F63-774ABCDBEBDF}" type="pres">
      <dgm:prSet presAssocID="{71858B6D-93FD-421B-A798-EC3B450E5E06}" presName="parentText" presStyleLbl="node1" presStyleIdx="0" presStyleCnt="3" custScaleX="277778" custScaleY="36129">
        <dgm:presLayoutVars>
          <dgm:chMax val="1"/>
          <dgm:bulletEnabled val="1"/>
        </dgm:presLayoutVars>
      </dgm:prSet>
      <dgm:spPr/>
      <dgm:t>
        <a:bodyPr/>
        <a:lstStyle/>
        <a:p>
          <a:endParaRPr lang="tr-TR"/>
        </a:p>
      </dgm:t>
    </dgm:pt>
    <dgm:pt modelId="{7E93FF5A-12B7-42D1-A42F-B5BD7AD5A44A}" type="pres">
      <dgm:prSet presAssocID="{A0F0BAB3-87A8-48AB-B21D-DB0DC2E6C545}" presName="sp" presStyleCnt="0"/>
      <dgm:spPr/>
    </dgm:pt>
    <dgm:pt modelId="{20B3F70A-EF8B-4BBE-A52C-5B2ED45E2CC5}" type="pres">
      <dgm:prSet presAssocID="{63F95288-B178-4FD4-8F08-DB2F7886817F}" presName="linNode" presStyleCnt="0"/>
      <dgm:spPr/>
    </dgm:pt>
    <dgm:pt modelId="{B54258C6-9BC3-4334-92E6-274347715A82}" type="pres">
      <dgm:prSet presAssocID="{63F95288-B178-4FD4-8F08-DB2F7886817F}" presName="parentText" presStyleLbl="node1" presStyleIdx="1" presStyleCnt="3">
        <dgm:presLayoutVars>
          <dgm:chMax val="1"/>
          <dgm:bulletEnabled val="1"/>
        </dgm:presLayoutVars>
      </dgm:prSet>
      <dgm:spPr/>
      <dgm:t>
        <a:bodyPr/>
        <a:lstStyle/>
        <a:p>
          <a:endParaRPr lang="tr-TR"/>
        </a:p>
      </dgm:t>
    </dgm:pt>
    <dgm:pt modelId="{27665E5F-3DBD-46B0-AAD5-F7DDF998CA3B}" type="pres">
      <dgm:prSet presAssocID="{63F95288-B178-4FD4-8F08-DB2F7886817F}" presName="descendantText" presStyleLbl="alignAccFollowNode1" presStyleIdx="0" presStyleCnt="2">
        <dgm:presLayoutVars>
          <dgm:bulletEnabled val="1"/>
        </dgm:presLayoutVars>
      </dgm:prSet>
      <dgm:spPr/>
      <dgm:t>
        <a:bodyPr/>
        <a:lstStyle/>
        <a:p>
          <a:endParaRPr lang="tr-TR"/>
        </a:p>
      </dgm:t>
    </dgm:pt>
    <dgm:pt modelId="{1EE4D128-5E1C-43AE-ABD7-BA080B9F66C3}" type="pres">
      <dgm:prSet presAssocID="{2A7EDB3D-7E71-434E-A646-39671A0AB76C}" presName="sp" presStyleCnt="0"/>
      <dgm:spPr/>
    </dgm:pt>
    <dgm:pt modelId="{C79EE68A-4938-4532-9ED8-C5AC98F39B54}" type="pres">
      <dgm:prSet presAssocID="{D94709D0-FF70-46E4-8BBC-C50A7B3DA88D}" presName="linNode" presStyleCnt="0"/>
      <dgm:spPr/>
    </dgm:pt>
    <dgm:pt modelId="{DB2C6F28-C3FA-4865-896A-D291A71BA112}" type="pres">
      <dgm:prSet presAssocID="{D94709D0-FF70-46E4-8BBC-C50A7B3DA88D}" presName="parentText" presStyleLbl="node1" presStyleIdx="2" presStyleCnt="3" custScaleY="75850">
        <dgm:presLayoutVars>
          <dgm:chMax val="1"/>
          <dgm:bulletEnabled val="1"/>
        </dgm:presLayoutVars>
      </dgm:prSet>
      <dgm:spPr/>
      <dgm:t>
        <a:bodyPr/>
        <a:lstStyle/>
        <a:p>
          <a:endParaRPr lang="tr-TR"/>
        </a:p>
      </dgm:t>
    </dgm:pt>
    <dgm:pt modelId="{21C6701A-2A13-43CB-A74B-9E3096785E51}" type="pres">
      <dgm:prSet presAssocID="{D94709D0-FF70-46E4-8BBC-C50A7B3DA88D}" presName="descendantText" presStyleLbl="alignAccFollowNode1" presStyleIdx="1" presStyleCnt="2" custScaleY="72650">
        <dgm:presLayoutVars>
          <dgm:bulletEnabled val="1"/>
        </dgm:presLayoutVars>
      </dgm:prSet>
      <dgm:spPr/>
      <dgm:t>
        <a:bodyPr/>
        <a:lstStyle/>
        <a:p>
          <a:endParaRPr lang="tr-TR"/>
        </a:p>
      </dgm:t>
    </dgm:pt>
  </dgm:ptLst>
  <dgm:cxnLst>
    <dgm:cxn modelId="{CD9B2E50-61D4-4BBC-8002-495F03A0696E}" srcId="{36637768-BD8F-47E8-B9CF-78590BC92FBB}" destId="{63F95288-B178-4FD4-8F08-DB2F7886817F}" srcOrd="1" destOrd="0" parTransId="{61BF5B34-D764-4DAA-8832-A9228260172A}" sibTransId="{2A7EDB3D-7E71-434E-A646-39671A0AB76C}"/>
    <dgm:cxn modelId="{28AC4C00-A32E-4991-A780-23F5C231DF21}" srcId="{63F95288-B178-4FD4-8F08-DB2F7886817F}" destId="{3947182A-BD4B-454E-8E3B-CEEC272C2574}" srcOrd="0" destOrd="0" parTransId="{88FF5644-7567-4048-92AA-422E6693E5FA}" sibTransId="{0355BB03-8C33-44B3-9E9D-3A4C93612A7E}"/>
    <dgm:cxn modelId="{0FC732F9-37FF-4FA4-BEF0-35679D0297FE}" type="presOf" srcId="{63F95288-B178-4FD4-8F08-DB2F7886817F}" destId="{B54258C6-9BC3-4334-92E6-274347715A82}" srcOrd="0" destOrd="0" presId="urn:microsoft.com/office/officeart/2005/8/layout/vList5"/>
    <dgm:cxn modelId="{1165D6D6-0CA7-41DE-BA71-1E8723CE36CF}" type="presOf" srcId="{53FF6ECA-D3B4-4500-BA75-D39E018943D0}" destId="{21C6701A-2A13-43CB-A74B-9E3096785E51}" srcOrd="0" destOrd="0" presId="urn:microsoft.com/office/officeart/2005/8/layout/vList5"/>
    <dgm:cxn modelId="{85B7789F-91F7-45F5-8A45-62F62AF1C641}" srcId="{36637768-BD8F-47E8-B9CF-78590BC92FBB}" destId="{71858B6D-93FD-421B-A798-EC3B450E5E06}" srcOrd="0" destOrd="0" parTransId="{5769A590-84F6-4080-BEF6-9ACD1CFFC5CE}" sibTransId="{A0F0BAB3-87A8-48AB-B21D-DB0DC2E6C545}"/>
    <dgm:cxn modelId="{3A6EC660-D237-4754-A97F-92F6AD273A41}" srcId="{36637768-BD8F-47E8-B9CF-78590BC92FBB}" destId="{D94709D0-FF70-46E4-8BBC-C50A7B3DA88D}" srcOrd="2" destOrd="0" parTransId="{BC99A0DA-86B7-4CC7-978F-04E0412D6F9F}" sibTransId="{A155D4AF-CB9B-47ED-B4BD-00D800E34C7B}"/>
    <dgm:cxn modelId="{F1FDBD47-505C-449B-BB77-553AD292A924}" srcId="{D94709D0-FF70-46E4-8BBC-C50A7B3DA88D}" destId="{53FF6ECA-D3B4-4500-BA75-D39E018943D0}" srcOrd="0" destOrd="0" parTransId="{0DCFB749-B325-44EC-88CD-D1C187E5AF19}" sibTransId="{91F500EB-A177-4D71-9F0D-FE533341BAC2}"/>
    <dgm:cxn modelId="{5F242067-9236-4742-8534-E091E921D8EE}" type="presOf" srcId="{D94709D0-FF70-46E4-8BBC-C50A7B3DA88D}" destId="{DB2C6F28-C3FA-4865-896A-D291A71BA112}" srcOrd="0" destOrd="0" presId="urn:microsoft.com/office/officeart/2005/8/layout/vList5"/>
    <dgm:cxn modelId="{CA54EFC3-6DF5-46EC-B77C-51C8FFB19296}" type="presOf" srcId="{36637768-BD8F-47E8-B9CF-78590BC92FBB}" destId="{FE0B34B1-9345-48F9-A074-8BFBE13AC892}" srcOrd="0" destOrd="0" presId="urn:microsoft.com/office/officeart/2005/8/layout/vList5"/>
    <dgm:cxn modelId="{7CC41947-FEDE-4CB0-98EE-DBD776485D7F}" type="presOf" srcId="{0BF6DFE2-1AB9-4AFB-A3A3-9E5F864199A8}" destId="{27665E5F-3DBD-46B0-AAD5-F7DDF998CA3B}" srcOrd="0" destOrd="1" presId="urn:microsoft.com/office/officeart/2005/8/layout/vList5"/>
    <dgm:cxn modelId="{A0D387B3-AF5C-4DCA-9A71-0CEAC5A2E3CF}" type="presOf" srcId="{3947182A-BD4B-454E-8E3B-CEEC272C2574}" destId="{27665E5F-3DBD-46B0-AAD5-F7DDF998CA3B}" srcOrd="0" destOrd="0" presId="urn:microsoft.com/office/officeart/2005/8/layout/vList5"/>
    <dgm:cxn modelId="{63BBFE1E-CDD4-4D7F-8A89-366AD3B46947}" srcId="{63F95288-B178-4FD4-8F08-DB2F7886817F}" destId="{0BF6DFE2-1AB9-4AFB-A3A3-9E5F864199A8}" srcOrd="1" destOrd="0" parTransId="{480FC67A-402F-4BFF-AF1B-E8218A9350A3}" sibTransId="{AD7155F2-BD49-44D4-AD6F-BA98941694AE}"/>
    <dgm:cxn modelId="{6B95919F-E076-4E94-A38C-4B12E06C7911}" type="presOf" srcId="{71858B6D-93FD-421B-A798-EC3B450E5E06}" destId="{7504B840-35B2-40EE-8F63-774ABCDBEBDF}" srcOrd="0" destOrd="0" presId="urn:microsoft.com/office/officeart/2005/8/layout/vList5"/>
    <dgm:cxn modelId="{7618283E-477A-4FAD-84AB-CBFC30C34654}" type="presParOf" srcId="{FE0B34B1-9345-48F9-A074-8BFBE13AC892}" destId="{DF5A46FD-FD79-45B3-8E77-99126A55C95F}" srcOrd="0" destOrd="0" presId="urn:microsoft.com/office/officeart/2005/8/layout/vList5"/>
    <dgm:cxn modelId="{C1DDAD08-29A5-482B-95DD-2EF882F3E4FD}" type="presParOf" srcId="{DF5A46FD-FD79-45B3-8E77-99126A55C95F}" destId="{7504B840-35B2-40EE-8F63-774ABCDBEBDF}" srcOrd="0" destOrd="0" presId="urn:microsoft.com/office/officeart/2005/8/layout/vList5"/>
    <dgm:cxn modelId="{95C27549-FCC5-48B3-ADEF-AFF5870F11F3}" type="presParOf" srcId="{FE0B34B1-9345-48F9-A074-8BFBE13AC892}" destId="{7E93FF5A-12B7-42D1-A42F-B5BD7AD5A44A}" srcOrd="1" destOrd="0" presId="urn:microsoft.com/office/officeart/2005/8/layout/vList5"/>
    <dgm:cxn modelId="{A3296E71-9D3F-4728-ABFD-E5BA18A2795D}" type="presParOf" srcId="{FE0B34B1-9345-48F9-A074-8BFBE13AC892}" destId="{20B3F70A-EF8B-4BBE-A52C-5B2ED45E2CC5}" srcOrd="2" destOrd="0" presId="urn:microsoft.com/office/officeart/2005/8/layout/vList5"/>
    <dgm:cxn modelId="{A67D16E9-35FE-47A6-AD7D-0F613522B96D}" type="presParOf" srcId="{20B3F70A-EF8B-4BBE-A52C-5B2ED45E2CC5}" destId="{B54258C6-9BC3-4334-92E6-274347715A82}" srcOrd="0" destOrd="0" presId="urn:microsoft.com/office/officeart/2005/8/layout/vList5"/>
    <dgm:cxn modelId="{E0010434-78F1-4A64-86EA-ABC2EFD05E3E}" type="presParOf" srcId="{20B3F70A-EF8B-4BBE-A52C-5B2ED45E2CC5}" destId="{27665E5F-3DBD-46B0-AAD5-F7DDF998CA3B}" srcOrd="1" destOrd="0" presId="urn:microsoft.com/office/officeart/2005/8/layout/vList5"/>
    <dgm:cxn modelId="{265E252A-4DC7-41DE-8052-23F5526F087C}" type="presParOf" srcId="{FE0B34B1-9345-48F9-A074-8BFBE13AC892}" destId="{1EE4D128-5E1C-43AE-ABD7-BA080B9F66C3}" srcOrd="3" destOrd="0" presId="urn:microsoft.com/office/officeart/2005/8/layout/vList5"/>
    <dgm:cxn modelId="{845F5DB1-8EDB-4FDF-8265-9C03AF07B12B}" type="presParOf" srcId="{FE0B34B1-9345-48F9-A074-8BFBE13AC892}" destId="{C79EE68A-4938-4532-9ED8-C5AC98F39B54}" srcOrd="4" destOrd="0" presId="urn:microsoft.com/office/officeart/2005/8/layout/vList5"/>
    <dgm:cxn modelId="{DD4A0331-A846-43B4-A686-2CC7DB6CC687}" type="presParOf" srcId="{C79EE68A-4938-4532-9ED8-C5AC98F39B54}" destId="{DB2C6F28-C3FA-4865-896A-D291A71BA112}" srcOrd="0" destOrd="0" presId="urn:microsoft.com/office/officeart/2005/8/layout/vList5"/>
    <dgm:cxn modelId="{E7DDAFC8-AF51-4BC5-B062-4F3602950CF3}" type="presParOf" srcId="{C79EE68A-4938-4532-9ED8-C5AC98F39B54}" destId="{21C6701A-2A13-43CB-A74B-9E3096785E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B9797D6-96A1-4A98-ABEC-BEB18687F093}" type="doc">
      <dgm:prSet loTypeId="urn:microsoft.com/office/officeart/2005/8/layout/vList2" loCatId="list" qsTypeId="urn:microsoft.com/office/officeart/2005/8/quickstyle/3d3" qsCatId="3D" csTypeId="urn:microsoft.com/office/officeart/2005/8/colors/accent1_2" csCatId="accent1"/>
      <dgm:spPr/>
      <dgm:t>
        <a:bodyPr/>
        <a:lstStyle/>
        <a:p>
          <a:endParaRPr lang="tr-TR"/>
        </a:p>
      </dgm:t>
    </dgm:pt>
    <dgm:pt modelId="{29CE0AE9-D338-4848-A8B0-20C722342EE3}">
      <dgm:prSet/>
      <dgm:spPr/>
      <dgm:t>
        <a:bodyPr/>
        <a:lstStyle/>
        <a:p>
          <a:r>
            <a:rPr lang="tr-TR" b="1" smtClean="0"/>
            <a:t>ÖNERİ VE TEDBİRLER</a:t>
          </a:r>
          <a:endParaRPr lang="tr-TR"/>
        </a:p>
      </dgm:t>
    </dgm:pt>
    <dgm:pt modelId="{6A241394-4D29-40DC-82DA-BF8C38FD0DAA}" type="parTrans" cxnId="{6AFD7CF8-3BD7-40CE-B68D-590EED5214A9}">
      <dgm:prSet/>
      <dgm:spPr/>
      <dgm:t>
        <a:bodyPr/>
        <a:lstStyle/>
        <a:p>
          <a:endParaRPr lang="tr-TR"/>
        </a:p>
      </dgm:t>
    </dgm:pt>
    <dgm:pt modelId="{D5A73104-67EA-4C4B-9CF0-3C20A2B4068E}" type="sibTrans" cxnId="{6AFD7CF8-3BD7-40CE-B68D-590EED5214A9}">
      <dgm:prSet/>
      <dgm:spPr/>
      <dgm:t>
        <a:bodyPr/>
        <a:lstStyle/>
        <a:p>
          <a:endParaRPr lang="tr-TR"/>
        </a:p>
      </dgm:t>
    </dgm:pt>
    <dgm:pt modelId="{61C543B6-AFA9-4266-842A-9F87BFB73C93}" type="pres">
      <dgm:prSet presAssocID="{0B9797D6-96A1-4A98-ABEC-BEB18687F093}" presName="linear" presStyleCnt="0">
        <dgm:presLayoutVars>
          <dgm:animLvl val="lvl"/>
          <dgm:resizeHandles val="exact"/>
        </dgm:presLayoutVars>
      </dgm:prSet>
      <dgm:spPr/>
      <dgm:t>
        <a:bodyPr/>
        <a:lstStyle/>
        <a:p>
          <a:endParaRPr lang="tr-TR"/>
        </a:p>
      </dgm:t>
    </dgm:pt>
    <dgm:pt modelId="{ABE54856-B96F-4B17-B5BB-C687561DCB4D}" type="pres">
      <dgm:prSet presAssocID="{29CE0AE9-D338-4848-A8B0-20C722342EE3}" presName="parentText" presStyleLbl="node1" presStyleIdx="0" presStyleCnt="1">
        <dgm:presLayoutVars>
          <dgm:chMax val="0"/>
          <dgm:bulletEnabled val="1"/>
        </dgm:presLayoutVars>
      </dgm:prSet>
      <dgm:spPr/>
      <dgm:t>
        <a:bodyPr/>
        <a:lstStyle/>
        <a:p>
          <a:endParaRPr lang="tr-TR"/>
        </a:p>
      </dgm:t>
    </dgm:pt>
  </dgm:ptLst>
  <dgm:cxnLst>
    <dgm:cxn modelId="{6AFD7CF8-3BD7-40CE-B68D-590EED5214A9}" srcId="{0B9797D6-96A1-4A98-ABEC-BEB18687F093}" destId="{29CE0AE9-D338-4848-A8B0-20C722342EE3}" srcOrd="0" destOrd="0" parTransId="{6A241394-4D29-40DC-82DA-BF8C38FD0DAA}" sibTransId="{D5A73104-67EA-4C4B-9CF0-3C20A2B4068E}"/>
    <dgm:cxn modelId="{DA13171C-F7CE-440E-B1D7-71DEB20B1609}" type="presOf" srcId="{29CE0AE9-D338-4848-A8B0-20C722342EE3}" destId="{ABE54856-B96F-4B17-B5BB-C687561DCB4D}" srcOrd="0" destOrd="0" presId="urn:microsoft.com/office/officeart/2005/8/layout/vList2"/>
    <dgm:cxn modelId="{BD64FBA0-5C59-457F-B418-AB9C3B9F4C53}" type="presOf" srcId="{0B9797D6-96A1-4A98-ABEC-BEB18687F093}" destId="{61C543B6-AFA9-4266-842A-9F87BFB73C93}" srcOrd="0" destOrd="0" presId="urn:microsoft.com/office/officeart/2005/8/layout/vList2"/>
    <dgm:cxn modelId="{8BFE3665-A2ED-4CA4-B702-5035E1FF583C}" type="presParOf" srcId="{61C543B6-AFA9-4266-842A-9F87BFB73C93}" destId="{ABE54856-B96F-4B17-B5BB-C687561DCB4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C435-61BA-4458-8071-DC8DDA03D1BE}" type="doc">
      <dgm:prSet loTypeId="urn:microsoft.com/office/officeart/2005/8/layout/process1" loCatId="process" qsTypeId="urn:microsoft.com/office/officeart/2005/8/quickstyle/simple1" qsCatId="simple" csTypeId="urn:microsoft.com/office/officeart/2005/8/colors/accent1_5" csCatId="accent1" phldr="1"/>
      <dgm:spPr/>
      <dgm:t>
        <a:bodyPr/>
        <a:lstStyle/>
        <a:p>
          <a:endParaRPr lang="tr-TR"/>
        </a:p>
      </dgm:t>
    </dgm:pt>
    <dgm:pt modelId="{FED5FA2B-B811-44DA-8C64-641CAD1A32B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3200" dirty="0" smtClean="0"/>
            <a:t>FAALİYET RAPORU </a:t>
          </a:r>
          <a:endParaRPr lang="tr-TR" sz="3200" dirty="0"/>
        </a:p>
      </dgm:t>
    </dgm:pt>
    <dgm:pt modelId="{FD261B95-83E0-48D6-A624-C06FC30F3B62}" type="parTrans" cxnId="{03C29FF8-9853-4C57-8D7D-7D60B944A4E3}">
      <dgm:prSet/>
      <dgm:spPr/>
      <dgm:t>
        <a:bodyPr/>
        <a:lstStyle/>
        <a:p>
          <a:endParaRPr lang="tr-TR"/>
        </a:p>
      </dgm:t>
    </dgm:pt>
    <dgm:pt modelId="{02A9FFA0-BC50-494A-B347-AEB6FBE4BB1C}" type="sibTrans" cxnId="{03C29FF8-9853-4C57-8D7D-7D60B944A4E3}">
      <dgm:prSet/>
      <dgm:spPr>
        <a:solidFill>
          <a:schemeClr val="bg2">
            <a:lumMod val="75000"/>
          </a:schemeClr>
        </a:solidFill>
      </dgm:spPr>
      <dgm:t>
        <a:bodyPr/>
        <a:lstStyle/>
        <a:p>
          <a:endParaRPr lang="tr-TR"/>
        </a:p>
      </dgm:t>
    </dgm:pt>
    <dgm:pt modelId="{4CDB2419-782C-4E0E-8769-84D1AD334400}">
      <dgm:prSet/>
      <dgm:spPr/>
      <dgm:t>
        <a:bodyPr/>
        <a:lstStyle/>
        <a:p>
          <a:pPr algn="l" rtl="0"/>
          <a:r>
            <a:rPr lang="tr-TR" dirty="0" smtClean="0"/>
            <a:t>- </a:t>
          </a:r>
          <a:r>
            <a:rPr lang="tr-TR" dirty="0" smtClean="0">
              <a:solidFill>
                <a:schemeClr val="tx1"/>
              </a:solidFill>
            </a:rPr>
            <a:t>Mali saydamlık ve hesap verme sorumluluğunu sağlar.</a:t>
          </a:r>
        </a:p>
        <a:p>
          <a:pPr algn="l"/>
          <a:r>
            <a:rPr lang="tr-TR" dirty="0" smtClean="0">
              <a:solidFill>
                <a:schemeClr val="tx1"/>
              </a:solidFill>
            </a:rPr>
            <a:t>- İdare/Birim hakkında genel bilgiler verir.</a:t>
          </a:r>
        </a:p>
        <a:p>
          <a:pPr algn="l"/>
          <a:r>
            <a:rPr lang="tr-TR" dirty="0" smtClean="0">
              <a:solidFill>
                <a:schemeClr val="tx1"/>
              </a:solidFill>
            </a:rPr>
            <a:t>- Kullanılan kaynaklar, bütçe hedef ve gerçekleşmeleri ile meydana gelen sapmaların nedenlerini kamuoyuna açıklar.</a:t>
          </a:r>
        </a:p>
        <a:p>
          <a:pPr algn="l"/>
          <a:r>
            <a:rPr lang="tr-TR" dirty="0" smtClean="0">
              <a:solidFill>
                <a:schemeClr val="tx1"/>
              </a:solidFill>
            </a:rPr>
            <a:t>- Varlık ve yükümlülükler gibi mali bilgileri kapsar.</a:t>
          </a:r>
        </a:p>
        <a:p>
          <a:pPr algn="l"/>
          <a:r>
            <a:rPr lang="tr-TR" dirty="0" smtClean="0">
              <a:solidFill>
                <a:schemeClr val="tx1"/>
              </a:solidFill>
            </a:rPr>
            <a:t>- Stratejik plan ve performans programı uyarınca yürütülen faaliyetleri ve performans bilgilerini içerir.</a:t>
          </a:r>
          <a:endParaRPr lang="tr-TR" dirty="0">
            <a:solidFill>
              <a:schemeClr val="tx1"/>
            </a:solidFill>
          </a:endParaRPr>
        </a:p>
      </dgm:t>
    </dgm:pt>
    <dgm:pt modelId="{E93D7107-C67A-4955-A631-522A349CDE0F}" type="parTrans" cxnId="{C6426D36-C29B-4890-AA66-F4187348AAF7}">
      <dgm:prSet/>
      <dgm:spPr/>
      <dgm:t>
        <a:bodyPr/>
        <a:lstStyle/>
        <a:p>
          <a:endParaRPr lang="tr-TR"/>
        </a:p>
      </dgm:t>
    </dgm:pt>
    <dgm:pt modelId="{B1B1F150-E60A-46F0-A03B-1578F03EB219}" type="sibTrans" cxnId="{C6426D36-C29B-4890-AA66-F4187348AAF7}">
      <dgm:prSet/>
      <dgm:spPr/>
      <dgm:t>
        <a:bodyPr/>
        <a:lstStyle/>
        <a:p>
          <a:endParaRPr lang="tr-TR"/>
        </a:p>
      </dgm:t>
    </dgm:pt>
    <dgm:pt modelId="{3DB76308-2314-45EE-8D57-014F859A4A12}" type="pres">
      <dgm:prSet presAssocID="{A55EC435-61BA-4458-8071-DC8DDA03D1BE}" presName="Name0" presStyleCnt="0">
        <dgm:presLayoutVars>
          <dgm:dir/>
          <dgm:resizeHandles val="exact"/>
        </dgm:presLayoutVars>
      </dgm:prSet>
      <dgm:spPr/>
      <dgm:t>
        <a:bodyPr/>
        <a:lstStyle/>
        <a:p>
          <a:endParaRPr lang="tr-TR"/>
        </a:p>
      </dgm:t>
    </dgm:pt>
    <dgm:pt modelId="{13A91E76-A5AB-4F78-B6FF-87651C9189E6}" type="pres">
      <dgm:prSet presAssocID="{FED5FA2B-B811-44DA-8C64-641CAD1A32B6}" presName="node" presStyleLbl="node1" presStyleIdx="0" presStyleCnt="2" custScaleX="71032" custScaleY="218023">
        <dgm:presLayoutVars>
          <dgm:bulletEnabled val="1"/>
        </dgm:presLayoutVars>
      </dgm:prSet>
      <dgm:spPr/>
      <dgm:t>
        <a:bodyPr/>
        <a:lstStyle/>
        <a:p>
          <a:endParaRPr lang="tr-TR"/>
        </a:p>
      </dgm:t>
    </dgm:pt>
    <dgm:pt modelId="{B9B7142B-49DE-4798-887E-A419D9801F74}" type="pres">
      <dgm:prSet presAssocID="{02A9FFA0-BC50-494A-B347-AEB6FBE4BB1C}" presName="sibTrans" presStyleLbl="sibTrans2D1" presStyleIdx="0" presStyleCnt="1" custScaleX="139897" custLinFactNeighborX="6703" custLinFactNeighborY="2670"/>
      <dgm:spPr/>
      <dgm:t>
        <a:bodyPr/>
        <a:lstStyle/>
        <a:p>
          <a:endParaRPr lang="tr-TR"/>
        </a:p>
      </dgm:t>
    </dgm:pt>
    <dgm:pt modelId="{0E53D533-A150-4785-892A-E468454B20D3}" type="pres">
      <dgm:prSet presAssocID="{02A9FFA0-BC50-494A-B347-AEB6FBE4BB1C}" presName="connectorText" presStyleLbl="sibTrans2D1" presStyleIdx="0" presStyleCnt="1"/>
      <dgm:spPr/>
      <dgm:t>
        <a:bodyPr/>
        <a:lstStyle/>
        <a:p>
          <a:endParaRPr lang="tr-TR"/>
        </a:p>
      </dgm:t>
    </dgm:pt>
    <dgm:pt modelId="{31EFC62E-BC40-47AC-8F88-AA45A7800056}" type="pres">
      <dgm:prSet presAssocID="{4CDB2419-782C-4E0E-8769-84D1AD334400}" presName="node" presStyleLbl="node1" presStyleIdx="1" presStyleCnt="2" custScaleX="198512" custScaleY="209977" custLinFactNeighborX="40563" custLinFactNeighborY="-4346">
        <dgm:presLayoutVars>
          <dgm:bulletEnabled val="1"/>
        </dgm:presLayoutVars>
      </dgm:prSet>
      <dgm:spPr/>
      <dgm:t>
        <a:bodyPr/>
        <a:lstStyle/>
        <a:p>
          <a:endParaRPr lang="tr-TR"/>
        </a:p>
      </dgm:t>
    </dgm:pt>
  </dgm:ptLst>
  <dgm:cxnLst>
    <dgm:cxn modelId="{4F4132D7-D9A5-4675-B0F9-09958059185D}" type="presOf" srcId="{FED5FA2B-B811-44DA-8C64-641CAD1A32B6}" destId="{13A91E76-A5AB-4F78-B6FF-87651C9189E6}" srcOrd="0" destOrd="0" presId="urn:microsoft.com/office/officeart/2005/8/layout/process1"/>
    <dgm:cxn modelId="{03C29FF8-9853-4C57-8D7D-7D60B944A4E3}" srcId="{A55EC435-61BA-4458-8071-DC8DDA03D1BE}" destId="{FED5FA2B-B811-44DA-8C64-641CAD1A32B6}" srcOrd="0" destOrd="0" parTransId="{FD261B95-83E0-48D6-A624-C06FC30F3B62}" sibTransId="{02A9FFA0-BC50-494A-B347-AEB6FBE4BB1C}"/>
    <dgm:cxn modelId="{C6426D36-C29B-4890-AA66-F4187348AAF7}" srcId="{A55EC435-61BA-4458-8071-DC8DDA03D1BE}" destId="{4CDB2419-782C-4E0E-8769-84D1AD334400}" srcOrd="1" destOrd="0" parTransId="{E93D7107-C67A-4955-A631-522A349CDE0F}" sibTransId="{B1B1F150-E60A-46F0-A03B-1578F03EB219}"/>
    <dgm:cxn modelId="{4ED4D99F-A9D8-4CFC-87DE-7C6437EBFFC9}" type="presOf" srcId="{02A9FFA0-BC50-494A-B347-AEB6FBE4BB1C}" destId="{B9B7142B-49DE-4798-887E-A419D9801F74}" srcOrd="0" destOrd="0" presId="urn:microsoft.com/office/officeart/2005/8/layout/process1"/>
    <dgm:cxn modelId="{2CD84FFF-3239-4775-A5D0-4C4D8DE8058C}" type="presOf" srcId="{02A9FFA0-BC50-494A-B347-AEB6FBE4BB1C}" destId="{0E53D533-A150-4785-892A-E468454B20D3}" srcOrd="1" destOrd="0" presId="urn:microsoft.com/office/officeart/2005/8/layout/process1"/>
    <dgm:cxn modelId="{14C96E0B-FA04-461E-B687-A00E38DF252A}" type="presOf" srcId="{4CDB2419-782C-4E0E-8769-84D1AD334400}" destId="{31EFC62E-BC40-47AC-8F88-AA45A7800056}" srcOrd="0" destOrd="0" presId="urn:microsoft.com/office/officeart/2005/8/layout/process1"/>
    <dgm:cxn modelId="{0209BB6A-3005-4A53-8A9D-A463D7575420}" type="presOf" srcId="{A55EC435-61BA-4458-8071-DC8DDA03D1BE}" destId="{3DB76308-2314-45EE-8D57-014F859A4A12}" srcOrd="0" destOrd="0" presId="urn:microsoft.com/office/officeart/2005/8/layout/process1"/>
    <dgm:cxn modelId="{1ACF6DBF-BE41-442F-B606-07D07091CD61}" type="presParOf" srcId="{3DB76308-2314-45EE-8D57-014F859A4A12}" destId="{13A91E76-A5AB-4F78-B6FF-87651C9189E6}" srcOrd="0" destOrd="0" presId="urn:microsoft.com/office/officeart/2005/8/layout/process1"/>
    <dgm:cxn modelId="{ECF46430-7F17-48BC-ACF5-1583B610A3E3}" type="presParOf" srcId="{3DB76308-2314-45EE-8D57-014F859A4A12}" destId="{B9B7142B-49DE-4798-887E-A419D9801F74}" srcOrd="1" destOrd="0" presId="urn:microsoft.com/office/officeart/2005/8/layout/process1"/>
    <dgm:cxn modelId="{467EFB60-5344-4B02-9FD2-1AF22485EEB0}" type="presParOf" srcId="{B9B7142B-49DE-4798-887E-A419D9801F74}" destId="{0E53D533-A150-4785-892A-E468454B20D3}" srcOrd="0" destOrd="0" presId="urn:microsoft.com/office/officeart/2005/8/layout/process1"/>
    <dgm:cxn modelId="{3DB05DCC-F1EF-497B-AB75-52A21DF027D7}" type="presParOf" srcId="{3DB76308-2314-45EE-8D57-014F859A4A12}" destId="{31EFC62E-BC40-47AC-8F88-AA45A780005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5E90B-4025-458D-B1DF-75295021C6A1}" type="doc">
      <dgm:prSet loTypeId="urn:microsoft.com/office/officeart/2005/8/layout/hProcess3" loCatId="process" qsTypeId="urn:microsoft.com/office/officeart/2005/8/quickstyle/3d3" qsCatId="3D" csTypeId="urn:microsoft.com/office/officeart/2005/8/colors/accent0_3" csCatId="mainScheme" phldr="1"/>
      <dgm:spPr/>
      <dgm:t>
        <a:bodyPr/>
        <a:lstStyle/>
        <a:p>
          <a:endParaRPr lang="tr-TR"/>
        </a:p>
      </dgm:t>
    </dgm:pt>
    <dgm:pt modelId="{DE9B51BC-6AA0-4A0E-BFE6-13EC5EDE060D}">
      <dgm:prSet/>
      <dgm:spPr/>
      <dgm:t>
        <a:bodyPr/>
        <a:lstStyle/>
        <a:p>
          <a:pPr algn="ctr" rtl="0"/>
          <a:r>
            <a:rPr lang="tr-TR" dirty="0" smtClean="0"/>
            <a:t>Üst Yönetici Çağrısı</a:t>
          </a:r>
          <a:endParaRPr lang="tr-TR" dirty="0"/>
        </a:p>
      </dgm:t>
    </dgm:pt>
    <dgm:pt modelId="{A6181555-12BE-4DB6-BFBF-309AC890826E}" type="parTrans" cxnId="{6DA06B51-FCBE-42B2-BCCC-D6ACD78034BA}">
      <dgm:prSet/>
      <dgm:spPr/>
      <dgm:t>
        <a:bodyPr/>
        <a:lstStyle/>
        <a:p>
          <a:endParaRPr lang="tr-TR"/>
        </a:p>
      </dgm:t>
    </dgm:pt>
    <dgm:pt modelId="{71371D52-6E83-482E-B8FE-189EE45F5020}" type="sibTrans" cxnId="{6DA06B51-FCBE-42B2-BCCC-D6ACD78034BA}">
      <dgm:prSet/>
      <dgm:spPr/>
      <dgm:t>
        <a:bodyPr/>
        <a:lstStyle/>
        <a:p>
          <a:endParaRPr lang="tr-TR"/>
        </a:p>
      </dgm:t>
    </dgm:pt>
    <dgm:pt modelId="{0254317B-EB75-4A1B-BC90-018FBD13B53E}">
      <dgm:prSet custT="1"/>
      <dgm:spPr/>
      <dgm:t>
        <a:bodyPr/>
        <a:lstStyle/>
        <a:p>
          <a:pPr rtl="0"/>
          <a:r>
            <a:rPr lang="tr-TR" sz="2000" smtClean="0"/>
            <a:t>SGDB, Üst Yönetici İmzasıyla Harcama Birimlerine Birim Faaliyet Raporlarının Hazırlanması İçin Çağrı Yapar</a:t>
          </a:r>
          <a:endParaRPr lang="tr-TR" sz="2000" dirty="0"/>
        </a:p>
      </dgm:t>
    </dgm:pt>
    <dgm:pt modelId="{28ADA08E-B8F4-46B3-992B-ACBA1B1E6061}" type="parTrans" cxnId="{416CE81B-59BE-412E-90E0-4D6D0890F615}">
      <dgm:prSet/>
      <dgm:spPr/>
      <dgm:t>
        <a:bodyPr/>
        <a:lstStyle/>
        <a:p>
          <a:endParaRPr lang="tr-TR"/>
        </a:p>
      </dgm:t>
    </dgm:pt>
    <dgm:pt modelId="{E3CF651A-B8DA-4EE2-9FA8-E7F619310371}" type="sibTrans" cxnId="{416CE81B-59BE-412E-90E0-4D6D0890F615}">
      <dgm:prSet/>
      <dgm:spPr/>
      <dgm:t>
        <a:bodyPr/>
        <a:lstStyle/>
        <a:p>
          <a:endParaRPr lang="tr-TR"/>
        </a:p>
      </dgm:t>
    </dgm:pt>
    <dgm:pt modelId="{E3002BE2-92DC-4F7C-97BA-2B4EB2E13777}">
      <dgm:prSet/>
      <dgm:spPr/>
      <dgm:t>
        <a:bodyPr/>
        <a:lstStyle/>
        <a:p>
          <a:pPr algn="ctr" rtl="0"/>
          <a:r>
            <a:rPr lang="tr-TR" dirty="0" smtClean="0"/>
            <a:t>Birim Faaliyet Raporlarının Hazırlanması</a:t>
          </a:r>
          <a:endParaRPr lang="tr-TR" dirty="0"/>
        </a:p>
      </dgm:t>
    </dgm:pt>
    <dgm:pt modelId="{8BC795D0-DAAF-4B26-9C84-64AB02780AC5}" type="parTrans" cxnId="{27C86930-5E0B-4520-AD14-26AD5175D540}">
      <dgm:prSet/>
      <dgm:spPr/>
      <dgm:t>
        <a:bodyPr/>
        <a:lstStyle/>
        <a:p>
          <a:endParaRPr lang="tr-TR"/>
        </a:p>
      </dgm:t>
    </dgm:pt>
    <dgm:pt modelId="{5A82398B-2F7D-439D-95FC-97C1F19C3CCD}" type="sibTrans" cxnId="{27C86930-5E0B-4520-AD14-26AD5175D540}">
      <dgm:prSet/>
      <dgm:spPr/>
      <dgm:t>
        <a:bodyPr/>
        <a:lstStyle/>
        <a:p>
          <a:endParaRPr lang="tr-TR"/>
        </a:p>
      </dgm:t>
    </dgm:pt>
    <dgm:pt modelId="{AC053F19-3F69-4FE2-86A5-BDA6E9182402}">
      <dgm:prSet/>
      <dgm:spPr/>
      <dgm:t>
        <a:bodyPr/>
        <a:lstStyle/>
        <a:p>
          <a:pPr rtl="0"/>
          <a:r>
            <a:rPr lang="tr-TR" smtClean="0"/>
            <a:t>Birim Faaliyet Raporları Kamuoyuna Birim Web Sitelerinde Duyurulur.</a:t>
          </a:r>
          <a:endParaRPr lang="tr-TR" dirty="0"/>
        </a:p>
      </dgm:t>
    </dgm:pt>
    <dgm:pt modelId="{9E4E5800-0F2F-48B3-98B1-5C6D2FCB2767}" type="parTrans" cxnId="{540F7260-7C48-4F62-BF7F-0ED180248FD4}">
      <dgm:prSet/>
      <dgm:spPr/>
      <dgm:t>
        <a:bodyPr/>
        <a:lstStyle/>
        <a:p>
          <a:endParaRPr lang="tr-TR"/>
        </a:p>
      </dgm:t>
    </dgm:pt>
    <dgm:pt modelId="{C00385A7-3D00-435D-AC5A-303E5D46EB98}" type="sibTrans" cxnId="{540F7260-7C48-4F62-BF7F-0ED180248FD4}">
      <dgm:prSet/>
      <dgm:spPr/>
      <dgm:t>
        <a:bodyPr/>
        <a:lstStyle/>
        <a:p>
          <a:endParaRPr lang="tr-TR"/>
        </a:p>
      </dgm:t>
    </dgm:pt>
    <dgm:pt modelId="{F94A5922-EBC9-434A-8B6A-FC9C99AEF711}">
      <dgm:prSet/>
      <dgm:spPr/>
      <dgm:t>
        <a:bodyPr/>
        <a:lstStyle/>
        <a:p>
          <a:pPr rtl="0"/>
          <a:r>
            <a:rPr lang="tr-TR" smtClean="0"/>
            <a:t>Birim Faaliyet Raporları Üst Yöneticiye Arz Edilir. Birim Faaliyet Raporları İdare Faaliyet Raporunun Hazırlanabilmesi İçin SGDB'ye Gönderilir.</a:t>
          </a:r>
          <a:endParaRPr lang="tr-TR" dirty="0"/>
        </a:p>
      </dgm:t>
    </dgm:pt>
    <dgm:pt modelId="{8BD44541-F0DF-46D5-B218-CCCA299577F0}" type="parTrans" cxnId="{83544466-EB82-4F15-BBEF-630F2BAFA525}">
      <dgm:prSet/>
      <dgm:spPr/>
      <dgm:t>
        <a:bodyPr/>
        <a:lstStyle/>
        <a:p>
          <a:endParaRPr lang="tr-TR"/>
        </a:p>
      </dgm:t>
    </dgm:pt>
    <dgm:pt modelId="{E6D9F1D6-8116-4A61-B199-AB2821A3B2FB}" type="sibTrans" cxnId="{83544466-EB82-4F15-BBEF-630F2BAFA525}">
      <dgm:prSet/>
      <dgm:spPr/>
      <dgm:t>
        <a:bodyPr/>
        <a:lstStyle/>
        <a:p>
          <a:endParaRPr lang="tr-TR"/>
        </a:p>
      </dgm:t>
    </dgm:pt>
    <dgm:pt modelId="{9422E27B-5905-41D9-AC65-0853B8AA52BA}">
      <dgm:prSet/>
      <dgm:spPr/>
      <dgm:t>
        <a:bodyPr/>
        <a:lstStyle/>
        <a:p>
          <a:pPr algn="ctr" rtl="0"/>
          <a:r>
            <a:rPr lang="tr-TR" dirty="0" smtClean="0"/>
            <a:t>İdare Faaliyet Raporunun Hazırlanması</a:t>
          </a:r>
          <a:endParaRPr lang="tr-TR" dirty="0"/>
        </a:p>
      </dgm:t>
    </dgm:pt>
    <dgm:pt modelId="{2BA90578-DFCA-4AEB-BC69-EB0A871C3474}" type="parTrans" cxnId="{D3CDBC46-D926-4C06-B219-E959503EBDE7}">
      <dgm:prSet/>
      <dgm:spPr/>
      <dgm:t>
        <a:bodyPr/>
        <a:lstStyle/>
        <a:p>
          <a:endParaRPr lang="tr-TR"/>
        </a:p>
      </dgm:t>
    </dgm:pt>
    <dgm:pt modelId="{01F28C79-293E-43F4-9C9A-030EA79D0EDE}" type="sibTrans" cxnId="{D3CDBC46-D926-4C06-B219-E959503EBDE7}">
      <dgm:prSet/>
      <dgm:spPr/>
      <dgm:t>
        <a:bodyPr/>
        <a:lstStyle/>
        <a:p>
          <a:endParaRPr lang="tr-TR"/>
        </a:p>
      </dgm:t>
    </dgm:pt>
    <dgm:pt modelId="{64228A03-D7DB-474C-9647-AB46300BF183}">
      <dgm:prSet/>
      <dgm:spPr/>
      <dgm:t>
        <a:bodyPr/>
        <a:lstStyle/>
        <a:p>
          <a:pPr algn="l" rtl="0"/>
          <a:r>
            <a:rPr lang="tr-TR" smtClean="0"/>
            <a:t>SGDB, Birim Faaliyet Raporlarını Konsolide Ederek İdare Faaliyet Raporunu Hazırlar.</a:t>
          </a:r>
          <a:endParaRPr lang="tr-TR" dirty="0"/>
        </a:p>
      </dgm:t>
    </dgm:pt>
    <dgm:pt modelId="{D6F8448D-E4BF-4196-8DB1-5FA5E54C0E51}" type="parTrans" cxnId="{F3997605-7DB6-432D-980A-86BB52871D4D}">
      <dgm:prSet/>
      <dgm:spPr/>
      <dgm:t>
        <a:bodyPr/>
        <a:lstStyle/>
        <a:p>
          <a:endParaRPr lang="tr-TR"/>
        </a:p>
      </dgm:t>
    </dgm:pt>
    <dgm:pt modelId="{63B84650-91E4-4CE4-B1E7-DB921B893BE2}" type="sibTrans" cxnId="{F3997605-7DB6-432D-980A-86BB52871D4D}">
      <dgm:prSet/>
      <dgm:spPr/>
      <dgm:t>
        <a:bodyPr/>
        <a:lstStyle/>
        <a:p>
          <a:endParaRPr lang="tr-TR"/>
        </a:p>
      </dgm:t>
    </dgm:pt>
    <dgm:pt modelId="{6A78DD45-CE46-4F5A-8AAC-6763C9EC291C}">
      <dgm:prSet/>
      <dgm:spPr/>
      <dgm:t>
        <a:bodyPr/>
        <a:lstStyle/>
        <a:p>
          <a:pPr algn="l" rtl="0"/>
          <a:r>
            <a:rPr lang="tr-TR" dirty="0" smtClean="0"/>
            <a:t>İdare Faaliyet Raporu Kamuoyuna Kurumun Web Sitesinde Sunulur ve İlgili İdarelere Elektronik Ortamda Gönderilir.</a:t>
          </a:r>
          <a:endParaRPr lang="tr-TR" dirty="0"/>
        </a:p>
      </dgm:t>
    </dgm:pt>
    <dgm:pt modelId="{9BAA5F1E-1A3D-4197-BB54-289E480BAE9D}" type="parTrans" cxnId="{3CDF294D-4A21-4766-BC94-68CC1CC07C34}">
      <dgm:prSet/>
      <dgm:spPr/>
      <dgm:t>
        <a:bodyPr/>
        <a:lstStyle/>
        <a:p>
          <a:endParaRPr lang="tr-TR"/>
        </a:p>
      </dgm:t>
    </dgm:pt>
    <dgm:pt modelId="{4FB7912B-1D74-4696-BAD7-9E00ACFB8FD8}" type="sibTrans" cxnId="{3CDF294D-4A21-4766-BC94-68CC1CC07C34}">
      <dgm:prSet/>
      <dgm:spPr/>
      <dgm:t>
        <a:bodyPr/>
        <a:lstStyle/>
        <a:p>
          <a:endParaRPr lang="tr-TR"/>
        </a:p>
      </dgm:t>
    </dgm:pt>
    <dgm:pt modelId="{D8ACBE69-78CB-4898-81CE-45B925D3C0D5}" type="pres">
      <dgm:prSet presAssocID="{33E5E90B-4025-458D-B1DF-75295021C6A1}" presName="Name0" presStyleCnt="0">
        <dgm:presLayoutVars>
          <dgm:dir/>
          <dgm:animLvl val="lvl"/>
          <dgm:resizeHandles val="exact"/>
        </dgm:presLayoutVars>
      </dgm:prSet>
      <dgm:spPr/>
      <dgm:t>
        <a:bodyPr/>
        <a:lstStyle/>
        <a:p>
          <a:endParaRPr lang="tr-TR"/>
        </a:p>
      </dgm:t>
    </dgm:pt>
    <dgm:pt modelId="{D7194464-4E13-4691-957C-B8AD10D2BAAF}" type="pres">
      <dgm:prSet presAssocID="{33E5E90B-4025-458D-B1DF-75295021C6A1}" presName="dummy" presStyleCnt="0"/>
      <dgm:spPr/>
      <dgm:t>
        <a:bodyPr/>
        <a:lstStyle/>
        <a:p>
          <a:endParaRPr lang="tr-TR"/>
        </a:p>
      </dgm:t>
    </dgm:pt>
    <dgm:pt modelId="{467516F3-C662-492A-A2E0-384298580092}" type="pres">
      <dgm:prSet presAssocID="{33E5E90B-4025-458D-B1DF-75295021C6A1}" presName="linH" presStyleCnt="0"/>
      <dgm:spPr/>
      <dgm:t>
        <a:bodyPr/>
        <a:lstStyle/>
        <a:p>
          <a:endParaRPr lang="tr-TR"/>
        </a:p>
      </dgm:t>
    </dgm:pt>
    <dgm:pt modelId="{25AAE904-7C76-44DD-93FF-56C5F09EAD72}" type="pres">
      <dgm:prSet presAssocID="{33E5E90B-4025-458D-B1DF-75295021C6A1}" presName="padding1" presStyleCnt="0"/>
      <dgm:spPr/>
      <dgm:t>
        <a:bodyPr/>
        <a:lstStyle/>
        <a:p>
          <a:endParaRPr lang="tr-TR"/>
        </a:p>
      </dgm:t>
    </dgm:pt>
    <dgm:pt modelId="{066B3869-663D-4F40-A8A6-4AC947E12201}" type="pres">
      <dgm:prSet presAssocID="{DE9B51BC-6AA0-4A0E-BFE6-13EC5EDE060D}" presName="linV" presStyleCnt="0"/>
      <dgm:spPr/>
      <dgm:t>
        <a:bodyPr/>
        <a:lstStyle/>
        <a:p>
          <a:endParaRPr lang="tr-TR"/>
        </a:p>
      </dgm:t>
    </dgm:pt>
    <dgm:pt modelId="{550C0624-3AFF-4E68-AC38-AC1912A121A7}" type="pres">
      <dgm:prSet presAssocID="{DE9B51BC-6AA0-4A0E-BFE6-13EC5EDE060D}" presName="spVertical1" presStyleCnt="0"/>
      <dgm:spPr/>
      <dgm:t>
        <a:bodyPr/>
        <a:lstStyle/>
        <a:p>
          <a:endParaRPr lang="tr-TR"/>
        </a:p>
      </dgm:t>
    </dgm:pt>
    <dgm:pt modelId="{0110A098-E46C-42B3-9BAA-F3418EFBB9B7}" type="pres">
      <dgm:prSet presAssocID="{DE9B51BC-6AA0-4A0E-BFE6-13EC5EDE060D}" presName="parTx" presStyleLbl="revTx" presStyleIdx="0" presStyleCnt="6" custScaleX="85043">
        <dgm:presLayoutVars>
          <dgm:chMax val="0"/>
          <dgm:chPref val="0"/>
          <dgm:bulletEnabled val="1"/>
        </dgm:presLayoutVars>
      </dgm:prSet>
      <dgm:spPr/>
      <dgm:t>
        <a:bodyPr/>
        <a:lstStyle/>
        <a:p>
          <a:endParaRPr lang="tr-TR"/>
        </a:p>
      </dgm:t>
    </dgm:pt>
    <dgm:pt modelId="{7BBB8E82-985C-4C43-96EC-627E826E3B4B}" type="pres">
      <dgm:prSet presAssocID="{DE9B51BC-6AA0-4A0E-BFE6-13EC5EDE060D}" presName="spVertical2" presStyleCnt="0"/>
      <dgm:spPr/>
      <dgm:t>
        <a:bodyPr/>
        <a:lstStyle/>
        <a:p>
          <a:endParaRPr lang="tr-TR"/>
        </a:p>
      </dgm:t>
    </dgm:pt>
    <dgm:pt modelId="{9A70C611-217C-4D42-AA10-5468FC6C36BE}" type="pres">
      <dgm:prSet presAssocID="{DE9B51BC-6AA0-4A0E-BFE6-13EC5EDE060D}" presName="spVertical3" presStyleCnt="0"/>
      <dgm:spPr/>
      <dgm:t>
        <a:bodyPr/>
        <a:lstStyle/>
        <a:p>
          <a:endParaRPr lang="tr-TR"/>
        </a:p>
      </dgm:t>
    </dgm:pt>
    <dgm:pt modelId="{80AFBD1F-C094-4836-B9B2-F3CE3B44E67C}" type="pres">
      <dgm:prSet presAssocID="{DE9B51BC-6AA0-4A0E-BFE6-13EC5EDE060D}" presName="desTx" presStyleLbl="revTx" presStyleIdx="1" presStyleCnt="6">
        <dgm:presLayoutVars>
          <dgm:bulletEnabled val="1"/>
        </dgm:presLayoutVars>
      </dgm:prSet>
      <dgm:spPr/>
      <dgm:t>
        <a:bodyPr/>
        <a:lstStyle/>
        <a:p>
          <a:endParaRPr lang="tr-TR"/>
        </a:p>
      </dgm:t>
    </dgm:pt>
    <dgm:pt modelId="{8E72BB89-1C87-4FFD-9985-921E27F92D5D}" type="pres">
      <dgm:prSet presAssocID="{71371D52-6E83-482E-B8FE-189EE45F5020}" presName="space" presStyleCnt="0"/>
      <dgm:spPr/>
      <dgm:t>
        <a:bodyPr/>
        <a:lstStyle/>
        <a:p>
          <a:endParaRPr lang="tr-TR"/>
        </a:p>
      </dgm:t>
    </dgm:pt>
    <dgm:pt modelId="{CA074AA3-374F-48A9-860C-3C2A00DF7656}" type="pres">
      <dgm:prSet presAssocID="{E3002BE2-92DC-4F7C-97BA-2B4EB2E13777}" presName="linV" presStyleCnt="0"/>
      <dgm:spPr/>
      <dgm:t>
        <a:bodyPr/>
        <a:lstStyle/>
        <a:p>
          <a:endParaRPr lang="tr-TR"/>
        </a:p>
      </dgm:t>
    </dgm:pt>
    <dgm:pt modelId="{19D0F5F3-FB69-4D63-8859-38D47200B864}" type="pres">
      <dgm:prSet presAssocID="{E3002BE2-92DC-4F7C-97BA-2B4EB2E13777}" presName="spVertical1" presStyleCnt="0"/>
      <dgm:spPr/>
      <dgm:t>
        <a:bodyPr/>
        <a:lstStyle/>
        <a:p>
          <a:endParaRPr lang="tr-TR"/>
        </a:p>
      </dgm:t>
    </dgm:pt>
    <dgm:pt modelId="{2947B3D7-9DFF-4980-9D0E-EBB56A42ABB3}" type="pres">
      <dgm:prSet presAssocID="{E3002BE2-92DC-4F7C-97BA-2B4EB2E13777}" presName="parTx" presStyleLbl="revTx" presStyleIdx="2" presStyleCnt="6">
        <dgm:presLayoutVars>
          <dgm:chMax val="0"/>
          <dgm:chPref val="0"/>
          <dgm:bulletEnabled val="1"/>
        </dgm:presLayoutVars>
      </dgm:prSet>
      <dgm:spPr/>
      <dgm:t>
        <a:bodyPr/>
        <a:lstStyle/>
        <a:p>
          <a:endParaRPr lang="tr-TR"/>
        </a:p>
      </dgm:t>
    </dgm:pt>
    <dgm:pt modelId="{7905F046-A45A-4232-A698-B99EECBFB5C4}" type="pres">
      <dgm:prSet presAssocID="{E3002BE2-92DC-4F7C-97BA-2B4EB2E13777}" presName="spVertical2" presStyleCnt="0"/>
      <dgm:spPr/>
      <dgm:t>
        <a:bodyPr/>
        <a:lstStyle/>
        <a:p>
          <a:endParaRPr lang="tr-TR"/>
        </a:p>
      </dgm:t>
    </dgm:pt>
    <dgm:pt modelId="{F84FAAD1-E6CB-44DE-B439-4DA76F9EAB5A}" type="pres">
      <dgm:prSet presAssocID="{E3002BE2-92DC-4F7C-97BA-2B4EB2E13777}" presName="spVertical3" presStyleCnt="0"/>
      <dgm:spPr/>
      <dgm:t>
        <a:bodyPr/>
        <a:lstStyle/>
        <a:p>
          <a:endParaRPr lang="tr-TR"/>
        </a:p>
      </dgm:t>
    </dgm:pt>
    <dgm:pt modelId="{3CC80C6D-D96F-4CFB-8CC9-7874C41CD40D}" type="pres">
      <dgm:prSet presAssocID="{E3002BE2-92DC-4F7C-97BA-2B4EB2E13777}" presName="desTx" presStyleLbl="revTx" presStyleIdx="3" presStyleCnt="6">
        <dgm:presLayoutVars>
          <dgm:bulletEnabled val="1"/>
        </dgm:presLayoutVars>
      </dgm:prSet>
      <dgm:spPr/>
      <dgm:t>
        <a:bodyPr/>
        <a:lstStyle/>
        <a:p>
          <a:endParaRPr lang="tr-TR"/>
        </a:p>
      </dgm:t>
    </dgm:pt>
    <dgm:pt modelId="{6C20DED4-F693-4CFB-857C-8856AF6C7508}" type="pres">
      <dgm:prSet presAssocID="{5A82398B-2F7D-439D-95FC-97C1F19C3CCD}" presName="space" presStyleCnt="0"/>
      <dgm:spPr/>
      <dgm:t>
        <a:bodyPr/>
        <a:lstStyle/>
        <a:p>
          <a:endParaRPr lang="tr-TR"/>
        </a:p>
      </dgm:t>
    </dgm:pt>
    <dgm:pt modelId="{64930F2B-0A30-43E1-AC61-3BF83464A341}" type="pres">
      <dgm:prSet presAssocID="{9422E27B-5905-41D9-AC65-0853B8AA52BA}" presName="linV" presStyleCnt="0"/>
      <dgm:spPr/>
      <dgm:t>
        <a:bodyPr/>
        <a:lstStyle/>
        <a:p>
          <a:endParaRPr lang="tr-TR"/>
        </a:p>
      </dgm:t>
    </dgm:pt>
    <dgm:pt modelId="{8A17A25C-7648-4216-B61E-526CE6F21DAB}" type="pres">
      <dgm:prSet presAssocID="{9422E27B-5905-41D9-AC65-0853B8AA52BA}" presName="spVertical1" presStyleCnt="0"/>
      <dgm:spPr/>
      <dgm:t>
        <a:bodyPr/>
        <a:lstStyle/>
        <a:p>
          <a:endParaRPr lang="tr-TR"/>
        </a:p>
      </dgm:t>
    </dgm:pt>
    <dgm:pt modelId="{4B590576-1CC4-4D18-84D2-4FF52E0094FB}" type="pres">
      <dgm:prSet presAssocID="{9422E27B-5905-41D9-AC65-0853B8AA52BA}" presName="parTx" presStyleLbl="revTx" presStyleIdx="4" presStyleCnt="6">
        <dgm:presLayoutVars>
          <dgm:chMax val="0"/>
          <dgm:chPref val="0"/>
          <dgm:bulletEnabled val="1"/>
        </dgm:presLayoutVars>
      </dgm:prSet>
      <dgm:spPr/>
      <dgm:t>
        <a:bodyPr/>
        <a:lstStyle/>
        <a:p>
          <a:endParaRPr lang="tr-TR"/>
        </a:p>
      </dgm:t>
    </dgm:pt>
    <dgm:pt modelId="{7BE72B1B-9E43-4C37-B658-D0D3406FCBCE}" type="pres">
      <dgm:prSet presAssocID="{9422E27B-5905-41D9-AC65-0853B8AA52BA}" presName="spVertical2" presStyleCnt="0"/>
      <dgm:spPr/>
      <dgm:t>
        <a:bodyPr/>
        <a:lstStyle/>
        <a:p>
          <a:endParaRPr lang="tr-TR"/>
        </a:p>
      </dgm:t>
    </dgm:pt>
    <dgm:pt modelId="{491E1D56-30FA-4046-B723-0C167FC5F007}" type="pres">
      <dgm:prSet presAssocID="{9422E27B-5905-41D9-AC65-0853B8AA52BA}" presName="spVertical3" presStyleCnt="0"/>
      <dgm:spPr/>
      <dgm:t>
        <a:bodyPr/>
        <a:lstStyle/>
        <a:p>
          <a:endParaRPr lang="tr-TR"/>
        </a:p>
      </dgm:t>
    </dgm:pt>
    <dgm:pt modelId="{D2CA9481-6D67-4BD4-97AC-4307F1E18C15}" type="pres">
      <dgm:prSet presAssocID="{9422E27B-5905-41D9-AC65-0853B8AA52BA}" presName="desTx" presStyleLbl="revTx" presStyleIdx="5" presStyleCnt="6" custScaleX="81781">
        <dgm:presLayoutVars>
          <dgm:bulletEnabled val="1"/>
        </dgm:presLayoutVars>
      </dgm:prSet>
      <dgm:spPr/>
      <dgm:t>
        <a:bodyPr/>
        <a:lstStyle/>
        <a:p>
          <a:endParaRPr lang="tr-TR"/>
        </a:p>
      </dgm:t>
    </dgm:pt>
    <dgm:pt modelId="{C609FA38-8A98-4C39-A0DE-8770004ECFBC}" type="pres">
      <dgm:prSet presAssocID="{33E5E90B-4025-458D-B1DF-75295021C6A1}" presName="padding2" presStyleCnt="0"/>
      <dgm:spPr/>
      <dgm:t>
        <a:bodyPr/>
        <a:lstStyle/>
        <a:p>
          <a:endParaRPr lang="tr-TR"/>
        </a:p>
      </dgm:t>
    </dgm:pt>
    <dgm:pt modelId="{09BD3D43-125B-4A79-BD03-A6B80F3A3209}" type="pres">
      <dgm:prSet presAssocID="{33E5E90B-4025-458D-B1DF-75295021C6A1}" presName="negArrow" presStyleCnt="0"/>
      <dgm:spPr/>
      <dgm:t>
        <a:bodyPr/>
        <a:lstStyle/>
        <a:p>
          <a:endParaRPr lang="tr-TR"/>
        </a:p>
      </dgm:t>
    </dgm:pt>
    <dgm:pt modelId="{DD12786A-5C27-4C40-91A8-091F9AE67B87}" type="pres">
      <dgm:prSet presAssocID="{33E5E90B-4025-458D-B1DF-75295021C6A1}" presName="backgroundArrow" presStyleLbl="node1" presStyleIdx="0" presStyleCnt="1"/>
      <dgm:spPr/>
      <dgm:t>
        <a:bodyPr/>
        <a:lstStyle/>
        <a:p>
          <a:endParaRPr lang="tr-TR"/>
        </a:p>
      </dgm:t>
    </dgm:pt>
  </dgm:ptLst>
  <dgm:cxnLst>
    <dgm:cxn modelId="{232C0951-B691-47EB-A11C-E0FD6FB582D0}" type="presOf" srcId="{6A78DD45-CE46-4F5A-8AAC-6763C9EC291C}" destId="{D2CA9481-6D67-4BD4-97AC-4307F1E18C15}" srcOrd="0" destOrd="1" presId="urn:microsoft.com/office/officeart/2005/8/layout/hProcess3"/>
    <dgm:cxn modelId="{B5E0095D-F173-4F38-A72A-9CC71CA100E7}" type="presOf" srcId="{F94A5922-EBC9-434A-8B6A-FC9C99AEF711}" destId="{3CC80C6D-D96F-4CFB-8CC9-7874C41CD40D}" srcOrd="0" destOrd="1" presId="urn:microsoft.com/office/officeart/2005/8/layout/hProcess3"/>
    <dgm:cxn modelId="{E28878DA-5A56-4C52-BA15-6E39E2618B9B}" type="presOf" srcId="{E3002BE2-92DC-4F7C-97BA-2B4EB2E13777}" destId="{2947B3D7-9DFF-4980-9D0E-EBB56A42ABB3}" srcOrd="0" destOrd="0" presId="urn:microsoft.com/office/officeart/2005/8/layout/hProcess3"/>
    <dgm:cxn modelId="{491C343A-B723-40B7-A724-74C617B50A99}" type="presOf" srcId="{AC053F19-3F69-4FE2-86A5-BDA6E9182402}" destId="{3CC80C6D-D96F-4CFB-8CC9-7874C41CD40D}" srcOrd="0" destOrd="0" presId="urn:microsoft.com/office/officeart/2005/8/layout/hProcess3"/>
    <dgm:cxn modelId="{83544466-EB82-4F15-BBEF-630F2BAFA525}" srcId="{E3002BE2-92DC-4F7C-97BA-2B4EB2E13777}" destId="{F94A5922-EBC9-434A-8B6A-FC9C99AEF711}" srcOrd="1" destOrd="0" parTransId="{8BD44541-F0DF-46D5-B218-CCCA299577F0}" sibTransId="{E6D9F1D6-8116-4A61-B199-AB2821A3B2FB}"/>
    <dgm:cxn modelId="{F701320F-7BE3-468A-9D13-A41F99B54498}" type="presOf" srcId="{0254317B-EB75-4A1B-BC90-018FBD13B53E}" destId="{80AFBD1F-C094-4836-B9B2-F3CE3B44E67C}" srcOrd="0" destOrd="0" presId="urn:microsoft.com/office/officeart/2005/8/layout/hProcess3"/>
    <dgm:cxn modelId="{3CDF294D-4A21-4766-BC94-68CC1CC07C34}" srcId="{9422E27B-5905-41D9-AC65-0853B8AA52BA}" destId="{6A78DD45-CE46-4F5A-8AAC-6763C9EC291C}" srcOrd="1" destOrd="0" parTransId="{9BAA5F1E-1A3D-4197-BB54-289E480BAE9D}" sibTransId="{4FB7912B-1D74-4696-BAD7-9E00ACFB8FD8}"/>
    <dgm:cxn modelId="{3EEDD2B2-62E3-42EE-9303-204FEB349390}" type="presOf" srcId="{9422E27B-5905-41D9-AC65-0853B8AA52BA}" destId="{4B590576-1CC4-4D18-84D2-4FF52E0094FB}" srcOrd="0" destOrd="0" presId="urn:microsoft.com/office/officeart/2005/8/layout/hProcess3"/>
    <dgm:cxn modelId="{82DDA733-56D9-42A7-8585-DEEAC31F9980}" type="presOf" srcId="{33E5E90B-4025-458D-B1DF-75295021C6A1}" destId="{D8ACBE69-78CB-4898-81CE-45B925D3C0D5}" srcOrd="0" destOrd="0" presId="urn:microsoft.com/office/officeart/2005/8/layout/hProcess3"/>
    <dgm:cxn modelId="{96BCCAB9-3D64-4575-BEB0-DFA75262B3D8}" type="presOf" srcId="{DE9B51BC-6AA0-4A0E-BFE6-13EC5EDE060D}" destId="{0110A098-E46C-42B3-9BAA-F3418EFBB9B7}" srcOrd="0" destOrd="0" presId="urn:microsoft.com/office/officeart/2005/8/layout/hProcess3"/>
    <dgm:cxn modelId="{F3997605-7DB6-432D-980A-86BB52871D4D}" srcId="{9422E27B-5905-41D9-AC65-0853B8AA52BA}" destId="{64228A03-D7DB-474C-9647-AB46300BF183}" srcOrd="0" destOrd="0" parTransId="{D6F8448D-E4BF-4196-8DB1-5FA5E54C0E51}" sibTransId="{63B84650-91E4-4CE4-B1E7-DB921B893BE2}"/>
    <dgm:cxn modelId="{416CE81B-59BE-412E-90E0-4D6D0890F615}" srcId="{DE9B51BC-6AA0-4A0E-BFE6-13EC5EDE060D}" destId="{0254317B-EB75-4A1B-BC90-018FBD13B53E}" srcOrd="0" destOrd="0" parTransId="{28ADA08E-B8F4-46B3-992B-ACBA1B1E6061}" sibTransId="{E3CF651A-B8DA-4EE2-9FA8-E7F619310371}"/>
    <dgm:cxn modelId="{27C86930-5E0B-4520-AD14-26AD5175D540}" srcId="{33E5E90B-4025-458D-B1DF-75295021C6A1}" destId="{E3002BE2-92DC-4F7C-97BA-2B4EB2E13777}" srcOrd="1" destOrd="0" parTransId="{8BC795D0-DAAF-4B26-9C84-64AB02780AC5}" sibTransId="{5A82398B-2F7D-439D-95FC-97C1F19C3CCD}"/>
    <dgm:cxn modelId="{540F7260-7C48-4F62-BF7F-0ED180248FD4}" srcId="{E3002BE2-92DC-4F7C-97BA-2B4EB2E13777}" destId="{AC053F19-3F69-4FE2-86A5-BDA6E9182402}" srcOrd="0" destOrd="0" parTransId="{9E4E5800-0F2F-48B3-98B1-5C6D2FCB2767}" sibTransId="{C00385A7-3D00-435D-AC5A-303E5D46EB98}"/>
    <dgm:cxn modelId="{6DA06B51-FCBE-42B2-BCCC-D6ACD78034BA}" srcId="{33E5E90B-4025-458D-B1DF-75295021C6A1}" destId="{DE9B51BC-6AA0-4A0E-BFE6-13EC5EDE060D}" srcOrd="0" destOrd="0" parTransId="{A6181555-12BE-4DB6-BFBF-309AC890826E}" sibTransId="{71371D52-6E83-482E-B8FE-189EE45F5020}"/>
    <dgm:cxn modelId="{68E168AA-9BD3-42CC-B13C-C11C801B9672}" type="presOf" srcId="{64228A03-D7DB-474C-9647-AB46300BF183}" destId="{D2CA9481-6D67-4BD4-97AC-4307F1E18C15}" srcOrd="0" destOrd="0" presId="urn:microsoft.com/office/officeart/2005/8/layout/hProcess3"/>
    <dgm:cxn modelId="{D3CDBC46-D926-4C06-B219-E959503EBDE7}" srcId="{33E5E90B-4025-458D-B1DF-75295021C6A1}" destId="{9422E27B-5905-41D9-AC65-0853B8AA52BA}" srcOrd="2" destOrd="0" parTransId="{2BA90578-DFCA-4AEB-BC69-EB0A871C3474}" sibTransId="{01F28C79-293E-43F4-9C9A-030EA79D0EDE}"/>
    <dgm:cxn modelId="{2D8AFEC3-74F7-48C9-8945-16A41CCB0E62}" type="presParOf" srcId="{D8ACBE69-78CB-4898-81CE-45B925D3C0D5}" destId="{D7194464-4E13-4691-957C-B8AD10D2BAAF}" srcOrd="0" destOrd="0" presId="urn:microsoft.com/office/officeart/2005/8/layout/hProcess3"/>
    <dgm:cxn modelId="{1D126925-5643-43F8-A32A-3FA3006A723F}" type="presParOf" srcId="{D8ACBE69-78CB-4898-81CE-45B925D3C0D5}" destId="{467516F3-C662-492A-A2E0-384298580092}" srcOrd="1" destOrd="0" presId="urn:microsoft.com/office/officeart/2005/8/layout/hProcess3"/>
    <dgm:cxn modelId="{A1BD89AC-2880-4A27-A9C6-AC0E0912F0C6}" type="presParOf" srcId="{467516F3-C662-492A-A2E0-384298580092}" destId="{25AAE904-7C76-44DD-93FF-56C5F09EAD72}" srcOrd="0" destOrd="0" presId="urn:microsoft.com/office/officeart/2005/8/layout/hProcess3"/>
    <dgm:cxn modelId="{566C0072-CBA9-4921-A476-E3FF6C867113}" type="presParOf" srcId="{467516F3-C662-492A-A2E0-384298580092}" destId="{066B3869-663D-4F40-A8A6-4AC947E12201}" srcOrd="1" destOrd="0" presId="urn:microsoft.com/office/officeart/2005/8/layout/hProcess3"/>
    <dgm:cxn modelId="{319C43CF-3AD7-49F3-B8D7-3E1689BC84B5}" type="presParOf" srcId="{066B3869-663D-4F40-A8A6-4AC947E12201}" destId="{550C0624-3AFF-4E68-AC38-AC1912A121A7}" srcOrd="0" destOrd="0" presId="urn:microsoft.com/office/officeart/2005/8/layout/hProcess3"/>
    <dgm:cxn modelId="{786A427F-288D-41F4-8CBE-D163D30F89AF}" type="presParOf" srcId="{066B3869-663D-4F40-A8A6-4AC947E12201}" destId="{0110A098-E46C-42B3-9BAA-F3418EFBB9B7}" srcOrd="1" destOrd="0" presId="urn:microsoft.com/office/officeart/2005/8/layout/hProcess3"/>
    <dgm:cxn modelId="{4ADDD3F6-7711-4D70-9A1A-A5E006CCB6CD}" type="presParOf" srcId="{066B3869-663D-4F40-A8A6-4AC947E12201}" destId="{7BBB8E82-985C-4C43-96EC-627E826E3B4B}" srcOrd="2" destOrd="0" presId="urn:microsoft.com/office/officeart/2005/8/layout/hProcess3"/>
    <dgm:cxn modelId="{B9E7DEBB-38B7-493F-AE60-5FEE12E9BF4E}" type="presParOf" srcId="{066B3869-663D-4F40-A8A6-4AC947E12201}" destId="{9A70C611-217C-4D42-AA10-5468FC6C36BE}" srcOrd="3" destOrd="0" presId="urn:microsoft.com/office/officeart/2005/8/layout/hProcess3"/>
    <dgm:cxn modelId="{D3C1D1F0-9443-4BF5-B630-2E5C29664CFD}" type="presParOf" srcId="{066B3869-663D-4F40-A8A6-4AC947E12201}" destId="{80AFBD1F-C094-4836-B9B2-F3CE3B44E67C}" srcOrd="4" destOrd="0" presId="urn:microsoft.com/office/officeart/2005/8/layout/hProcess3"/>
    <dgm:cxn modelId="{81BFC2E2-57C0-4629-9514-7FCAD44AF223}" type="presParOf" srcId="{467516F3-C662-492A-A2E0-384298580092}" destId="{8E72BB89-1C87-4FFD-9985-921E27F92D5D}" srcOrd="2" destOrd="0" presId="urn:microsoft.com/office/officeart/2005/8/layout/hProcess3"/>
    <dgm:cxn modelId="{896EA2F2-E11E-4F5D-ACE4-65B3CA2FEB00}" type="presParOf" srcId="{467516F3-C662-492A-A2E0-384298580092}" destId="{CA074AA3-374F-48A9-860C-3C2A00DF7656}" srcOrd="3" destOrd="0" presId="urn:microsoft.com/office/officeart/2005/8/layout/hProcess3"/>
    <dgm:cxn modelId="{4C8055B6-4346-48A6-ACB9-0172CF519866}" type="presParOf" srcId="{CA074AA3-374F-48A9-860C-3C2A00DF7656}" destId="{19D0F5F3-FB69-4D63-8859-38D47200B864}" srcOrd="0" destOrd="0" presId="urn:microsoft.com/office/officeart/2005/8/layout/hProcess3"/>
    <dgm:cxn modelId="{5BF3D577-D348-44A5-9BB0-EA1573F6804F}" type="presParOf" srcId="{CA074AA3-374F-48A9-860C-3C2A00DF7656}" destId="{2947B3D7-9DFF-4980-9D0E-EBB56A42ABB3}" srcOrd="1" destOrd="0" presId="urn:microsoft.com/office/officeart/2005/8/layout/hProcess3"/>
    <dgm:cxn modelId="{A5E857A4-FDDC-4C26-876A-84FD7A57AD11}" type="presParOf" srcId="{CA074AA3-374F-48A9-860C-3C2A00DF7656}" destId="{7905F046-A45A-4232-A698-B99EECBFB5C4}" srcOrd="2" destOrd="0" presId="urn:microsoft.com/office/officeart/2005/8/layout/hProcess3"/>
    <dgm:cxn modelId="{E3F22C90-086D-4CD7-BDCA-8964B6C746D0}" type="presParOf" srcId="{CA074AA3-374F-48A9-860C-3C2A00DF7656}" destId="{F84FAAD1-E6CB-44DE-B439-4DA76F9EAB5A}" srcOrd="3" destOrd="0" presId="urn:microsoft.com/office/officeart/2005/8/layout/hProcess3"/>
    <dgm:cxn modelId="{AEDC5EFD-EC90-4481-8547-EA217B579203}" type="presParOf" srcId="{CA074AA3-374F-48A9-860C-3C2A00DF7656}" destId="{3CC80C6D-D96F-4CFB-8CC9-7874C41CD40D}" srcOrd="4" destOrd="0" presId="urn:microsoft.com/office/officeart/2005/8/layout/hProcess3"/>
    <dgm:cxn modelId="{10A76FDA-E9DB-4767-9DBB-E73327209C67}" type="presParOf" srcId="{467516F3-C662-492A-A2E0-384298580092}" destId="{6C20DED4-F693-4CFB-857C-8856AF6C7508}" srcOrd="4" destOrd="0" presId="urn:microsoft.com/office/officeart/2005/8/layout/hProcess3"/>
    <dgm:cxn modelId="{3D975B3A-5F5E-41A7-805A-7805F7D5440D}" type="presParOf" srcId="{467516F3-C662-492A-A2E0-384298580092}" destId="{64930F2B-0A30-43E1-AC61-3BF83464A341}" srcOrd="5" destOrd="0" presId="urn:microsoft.com/office/officeart/2005/8/layout/hProcess3"/>
    <dgm:cxn modelId="{708DC587-5385-4326-89F9-E493A961DB20}" type="presParOf" srcId="{64930F2B-0A30-43E1-AC61-3BF83464A341}" destId="{8A17A25C-7648-4216-B61E-526CE6F21DAB}" srcOrd="0" destOrd="0" presId="urn:microsoft.com/office/officeart/2005/8/layout/hProcess3"/>
    <dgm:cxn modelId="{7737C7CA-0ABD-43E0-9898-89E7D341E356}" type="presParOf" srcId="{64930F2B-0A30-43E1-AC61-3BF83464A341}" destId="{4B590576-1CC4-4D18-84D2-4FF52E0094FB}" srcOrd="1" destOrd="0" presId="urn:microsoft.com/office/officeart/2005/8/layout/hProcess3"/>
    <dgm:cxn modelId="{BE1B1D00-4218-4EC8-881D-5323D3DB6B25}" type="presParOf" srcId="{64930F2B-0A30-43E1-AC61-3BF83464A341}" destId="{7BE72B1B-9E43-4C37-B658-D0D3406FCBCE}" srcOrd="2" destOrd="0" presId="urn:microsoft.com/office/officeart/2005/8/layout/hProcess3"/>
    <dgm:cxn modelId="{3B9C15A3-C18A-46A8-8D1E-BA356F29C28D}" type="presParOf" srcId="{64930F2B-0A30-43E1-AC61-3BF83464A341}" destId="{491E1D56-30FA-4046-B723-0C167FC5F007}" srcOrd="3" destOrd="0" presId="urn:microsoft.com/office/officeart/2005/8/layout/hProcess3"/>
    <dgm:cxn modelId="{3FCF2EEC-8D6D-45C2-9E42-C79617156318}" type="presParOf" srcId="{64930F2B-0A30-43E1-AC61-3BF83464A341}" destId="{D2CA9481-6D67-4BD4-97AC-4307F1E18C15}" srcOrd="4" destOrd="0" presId="urn:microsoft.com/office/officeart/2005/8/layout/hProcess3"/>
    <dgm:cxn modelId="{523C1C1C-7B99-4538-8813-AA571DFAF928}" type="presParOf" srcId="{467516F3-C662-492A-A2E0-384298580092}" destId="{C609FA38-8A98-4C39-A0DE-8770004ECFBC}" srcOrd="6" destOrd="0" presId="urn:microsoft.com/office/officeart/2005/8/layout/hProcess3"/>
    <dgm:cxn modelId="{58FD5B82-AF5D-4467-8FF5-0AA460EAF1AA}" type="presParOf" srcId="{467516F3-C662-492A-A2E0-384298580092}" destId="{09BD3D43-125B-4A79-BD03-A6B80F3A3209}" srcOrd="7" destOrd="0" presId="urn:microsoft.com/office/officeart/2005/8/layout/hProcess3"/>
    <dgm:cxn modelId="{D7E17EB1-DB2D-4296-9355-53ACF66A5790}" type="presParOf" srcId="{467516F3-C662-492A-A2E0-384298580092}" destId="{DD12786A-5C27-4C40-91A8-091F9AE67B87}"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EC06D-4B33-4429-A5B0-BA52333CE69D}"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tr-TR"/>
        </a:p>
      </dgm:t>
    </dgm:pt>
    <dgm:pt modelId="{D802AAA2-D716-47E6-8697-AD118B941BBD}">
      <dgm:prSet custT="1"/>
      <dgm:spPr/>
      <dgm:t>
        <a:bodyPr/>
        <a:lstStyle/>
        <a:p>
          <a:pPr algn="just" rtl="0"/>
          <a:r>
            <a:rPr lang="tr-TR" sz="2400" b="1" dirty="0" smtClean="0"/>
            <a:t>Birim ve idare faaliyet raporları aşağıda yer alan bölümleri ve bilgileri içerecek şekilde hazırlanır.</a:t>
          </a:r>
          <a:endParaRPr lang="tr-TR" sz="2400" dirty="0"/>
        </a:p>
      </dgm:t>
    </dgm:pt>
    <dgm:pt modelId="{5B185E5B-1DC1-48CE-A068-0850FB4B6D13}" type="parTrans" cxnId="{D6F9F734-A605-4D91-BAD4-436E386E162A}">
      <dgm:prSet/>
      <dgm:spPr/>
      <dgm:t>
        <a:bodyPr/>
        <a:lstStyle/>
        <a:p>
          <a:endParaRPr lang="tr-TR"/>
        </a:p>
      </dgm:t>
    </dgm:pt>
    <dgm:pt modelId="{95CF4EA3-A03A-4BE4-8CCD-D5C4CACE9BF8}" type="sibTrans" cxnId="{D6F9F734-A605-4D91-BAD4-436E386E162A}">
      <dgm:prSet/>
      <dgm:spPr/>
      <dgm:t>
        <a:bodyPr/>
        <a:lstStyle/>
        <a:p>
          <a:endParaRPr lang="tr-TR"/>
        </a:p>
      </dgm:t>
    </dgm:pt>
    <dgm:pt modelId="{D726243D-6BEE-43ED-9D04-B62A9750750E}">
      <dgm:prSet custT="1"/>
      <dgm:spPr/>
      <dgm:t>
        <a:bodyPr/>
        <a:lstStyle/>
        <a:p>
          <a:pPr algn="ctr" rtl="0"/>
          <a:r>
            <a:rPr lang="tr-TR" sz="2400" dirty="0" smtClean="0"/>
            <a:t>GENEL BİLGİLER</a:t>
          </a:r>
          <a:endParaRPr lang="tr-TR" sz="2400" dirty="0"/>
        </a:p>
      </dgm:t>
    </dgm:pt>
    <dgm:pt modelId="{04EC4A18-81BB-475B-824B-3B5FEE899325}" type="parTrans" cxnId="{A53366EA-D4D2-4EAD-A511-BC2BB2ACE500}">
      <dgm:prSet/>
      <dgm:spPr/>
      <dgm:t>
        <a:bodyPr/>
        <a:lstStyle/>
        <a:p>
          <a:endParaRPr lang="tr-TR"/>
        </a:p>
      </dgm:t>
    </dgm:pt>
    <dgm:pt modelId="{D815DC2F-6970-4976-9610-8B4D4CB8BA35}" type="sibTrans" cxnId="{A53366EA-D4D2-4EAD-A511-BC2BB2ACE500}">
      <dgm:prSet/>
      <dgm:spPr/>
      <dgm:t>
        <a:bodyPr/>
        <a:lstStyle/>
        <a:p>
          <a:endParaRPr lang="tr-TR"/>
        </a:p>
      </dgm:t>
    </dgm:pt>
    <dgm:pt modelId="{EA1499C7-483E-438D-88EE-808AB5FD82F1}">
      <dgm:prSet/>
      <dgm:spPr/>
      <dgm:t>
        <a:bodyPr/>
        <a:lstStyle/>
        <a:p>
          <a:pPr rtl="0"/>
          <a:r>
            <a:rPr lang="tr-TR" smtClean="0"/>
            <a:t>İdarenin/birimin misyonu, vizyonu, teşkilat yapısı, mevzuatı, sunulan hizmetleri, insan kaynakları ve fiziki kaynakları ile yönetim ve iç kontrol sistemine ilişkin bilgilere yer verilir.</a:t>
          </a:r>
          <a:endParaRPr lang="tr-TR"/>
        </a:p>
      </dgm:t>
    </dgm:pt>
    <dgm:pt modelId="{039839A9-F703-4EE9-95F9-E25EC3E5F0D4}" type="parTrans" cxnId="{C556FE75-6382-4250-BDE0-41599B8BA801}">
      <dgm:prSet/>
      <dgm:spPr/>
      <dgm:t>
        <a:bodyPr/>
        <a:lstStyle/>
        <a:p>
          <a:endParaRPr lang="tr-TR"/>
        </a:p>
      </dgm:t>
    </dgm:pt>
    <dgm:pt modelId="{30C304B4-031C-430D-90EF-24F0E944F935}" type="sibTrans" cxnId="{C556FE75-6382-4250-BDE0-41599B8BA801}">
      <dgm:prSet/>
      <dgm:spPr/>
      <dgm:t>
        <a:bodyPr/>
        <a:lstStyle/>
        <a:p>
          <a:endParaRPr lang="tr-TR"/>
        </a:p>
      </dgm:t>
    </dgm:pt>
    <dgm:pt modelId="{D8797BFF-B921-4A7A-9794-3BDA31E0AE28}">
      <dgm:prSet custT="1"/>
      <dgm:spPr/>
      <dgm:t>
        <a:bodyPr/>
        <a:lstStyle/>
        <a:p>
          <a:pPr rtl="0"/>
          <a:r>
            <a:rPr lang="tr-TR" sz="2400" dirty="0" smtClean="0"/>
            <a:t>AMAÇLAR VE HEDEFLER</a:t>
          </a:r>
          <a:endParaRPr lang="tr-TR" sz="2400" dirty="0"/>
        </a:p>
      </dgm:t>
    </dgm:pt>
    <dgm:pt modelId="{7CF39B3C-C25B-469C-99CA-BE1B23DEB242}" type="parTrans" cxnId="{5E713202-1321-44E6-9AA6-243789CE53CC}">
      <dgm:prSet/>
      <dgm:spPr/>
      <dgm:t>
        <a:bodyPr/>
        <a:lstStyle/>
        <a:p>
          <a:endParaRPr lang="tr-TR"/>
        </a:p>
      </dgm:t>
    </dgm:pt>
    <dgm:pt modelId="{33417271-5147-4024-872B-0DD70066BBF7}" type="sibTrans" cxnId="{5E713202-1321-44E6-9AA6-243789CE53CC}">
      <dgm:prSet/>
      <dgm:spPr/>
      <dgm:t>
        <a:bodyPr/>
        <a:lstStyle/>
        <a:p>
          <a:endParaRPr lang="tr-TR"/>
        </a:p>
      </dgm:t>
    </dgm:pt>
    <dgm:pt modelId="{0BD75D1C-1659-46DC-B515-BB952BEDDA56}">
      <dgm:prSet/>
      <dgm:spPr/>
      <dgm:t>
        <a:bodyPr/>
        <a:lstStyle/>
        <a:p>
          <a:pPr rtl="0"/>
          <a:r>
            <a:rPr lang="tr-TR" smtClean="0"/>
            <a:t>İdarenin stratejik planında yer alan amaç ve hedeflerine, faaliyet yılı önceliklerine, izlenen temel ilke ve politikalarına yer verilir.</a:t>
          </a:r>
          <a:endParaRPr lang="tr-TR"/>
        </a:p>
      </dgm:t>
    </dgm:pt>
    <dgm:pt modelId="{5903736E-D78B-4587-B0E4-E5FD985441F9}" type="parTrans" cxnId="{FCF69FC3-6342-49B9-B7A3-A70B4F5C8D9A}">
      <dgm:prSet/>
      <dgm:spPr/>
      <dgm:t>
        <a:bodyPr/>
        <a:lstStyle/>
        <a:p>
          <a:endParaRPr lang="tr-TR"/>
        </a:p>
      </dgm:t>
    </dgm:pt>
    <dgm:pt modelId="{B05C7B10-D176-455F-9E8F-E4AFC7AC7B5A}" type="sibTrans" cxnId="{FCF69FC3-6342-49B9-B7A3-A70B4F5C8D9A}">
      <dgm:prSet/>
      <dgm:spPr/>
      <dgm:t>
        <a:bodyPr/>
        <a:lstStyle/>
        <a:p>
          <a:endParaRPr lang="tr-TR"/>
        </a:p>
      </dgm:t>
    </dgm:pt>
    <dgm:pt modelId="{880F7729-A8A5-439B-A1ED-C378E605B7E7}" type="pres">
      <dgm:prSet presAssocID="{C49EC06D-4B33-4429-A5B0-BA52333CE69D}" presName="Name0" presStyleCnt="0">
        <dgm:presLayoutVars>
          <dgm:dir/>
          <dgm:animLvl val="lvl"/>
          <dgm:resizeHandles val="exact"/>
        </dgm:presLayoutVars>
      </dgm:prSet>
      <dgm:spPr/>
      <dgm:t>
        <a:bodyPr/>
        <a:lstStyle/>
        <a:p>
          <a:endParaRPr lang="tr-TR"/>
        </a:p>
      </dgm:t>
    </dgm:pt>
    <dgm:pt modelId="{A450ACF3-E957-4A5B-9892-DC5BE0110094}" type="pres">
      <dgm:prSet presAssocID="{D802AAA2-D716-47E6-8697-AD118B941BBD}" presName="linNode" presStyleCnt="0"/>
      <dgm:spPr/>
      <dgm:t>
        <a:bodyPr/>
        <a:lstStyle/>
        <a:p>
          <a:endParaRPr lang="tr-TR"/>
        </a:p>
      </dgm:t>
    </dgm:pt>
    <dgm:pt modelId="{E4CEF17C-54F9-4C67-9E52-A56B7A5566F0}" type="pres">
      <dgm:prSet presAssocID="{D802AAA2-D716-47E6-8697-AD118B941BBD}" presName="parentText" presStyleLbl="node1" presStyleIdx="0" presStyleCnt="3" custScaleX="277778">
        <dgm:presLayoutVars>
          <dgm:chMax val="1"/>
          <dgm:bulletEnabled val="1"/>
        </dgm:presLayoutVars>
      </dgm:prSet>
      <dgm:spPr/>
      <dgm:t>
        <a:bodyPr/>
        <a:lstStyle/>
        <a:p>
          <a:endParaRPr lang="tr-TR"/>
        </a:p>
      </dgm:t>
    </dgm:pt>
    <dgm:pt modelId="{7DEFBCD5-C916-4CA5-9AEE-8C480672F59F}" type="pres">
      <dgm:prSet presAssocID="{95CF4EA3-A03A-4BE4-8CCD-D5C4CACE9BF8}" presName="sp" presStyleCnt="0"/>
      <dgm:spPr/>
      <dgm:t>
        <a:bodyPr/>
        <a:lstStyle/>
        <a:p>
          <a:endParaRPr lang="tr-TR"/>
        </a:p>
      </dgm:t>
    </dgm:pt>
    <dgm:pt modelId="{4FA5F310-97A9-4F4D-AC7B-FF6F3D23B3D8}" type="pres">
      <dgm:prSet presAssocID="{D726243D-6BEE-43ED-9D04-B62A9750750E}" presName="linNode" presStyleCnt="0"/>
      <dgm:spPr/>
      <dgm:t>
        <a:bodyPr/>
        <a:lstStyle/>
        <a:p>
          <a:endParaRPr lang="tr-TR"/>
        </a:p>
      </dgm:t>
    </dgm:pt>
    <dgm:pt modelId="{AF25906B-52AF-4499-83F9-710C81437B55}" type="pres">
      <dgm:prSet presAssocID="{D726243D-6BEE-43ED-9D04-B62A9750750E}" presName="parentText" presStyleLbl="node1" presStyleIdx="1" presStyleCnt="3">
        <dgm:presLayoutVars>
          <dgm:chMax val="1"/>
          <dgm:bulletEnabled val="1"/>
        </dgm:presLayoutVars>
      </dgm:prSet>
      <dgm:spPr/>
      <dgm:t>
        <a:bodyPr/>
        <a:lstStyle/>
        <a:p>
          <a:endParaRPr lang="tr-TR"/>
        </a:p>
      </dgm:t>
    </dgm:pt>
    <dgm:pt modelId="{4709ABE9-6C68-4F30-86B7-C10AB5336D6A}" type="pres">
      <dgm:prSet presAssocID="{D726243D-6BEE-43ED-9D04-B62A9750750E}" presName="descendantText" presStyleLbl="alignAccFollowNode1" presStyleIdx="0" presStyleCnt="2">
        <dgm:presLayoutVars>
          <dgm:bulletEnabled val="1"/>
        </dgm:presLayoutVars>
      </dgm:prSet>
      <dgm:spPr/>
      <dgm:t>
        <a:bodyPr/>
        <a:lstStyle/>
        <a:p>
          <a:endParaRPr lang="tr-TR"/>
        </a:p>
      </dgm:t>
    </dgm:pt>
    <dgm:pt modelId="{16A97FC5-DA0A-4115-B310-111A474E52D4}" type="pres">
      <dgm:prSet presAssocID="{D815DC2F-6970-4976-9610-8B4D4CB8BA35}" presName="sp" presStyleCnt="0"/>
      <dgm:spPr/>
      <dgm:t>
        <a:bodyPr/>
        <a:lstStyle/>
        <a:p>
          <a:endParaRPr lang="tr-TR"/>
        </a:p>
      </dgm:t>
    </dgm:pt>
    <dgm:pt modelId="{9738B2C1-C50B-4277-8439-A07F2524D0FB}" type="pres">
      <dgm:prSet presAssocID="{D8797BFF-B921-4A7A-9794-3BDA31E0AE28}" presName="linNode" presStyleCnt="0"/>
      <dgm:spPr/>
      <dgm:t>
        <a:bodyPr/>
        <a:lstStyle/>
        <a:p>
          <a:endParaRPr lang="tr-TR"/>
        </a:p>
      </dgm:t>
    </dgm:pt>
    <dgm:pt modelId="{AD482386-8937-4E23-837F-7F81B0E46578}" type="pres">
      <dgm:prSet presAssocID="{D8797BFF-B921-4A7A-9794-3BDA31E0AE28}" presName="parentText" presStyleLbl="node1" presStyleIdx="2" presStyleCnt="3">
        <dgm:presLayoutVars>
          <dgm:chMax val="1"/>
          <dgm:bulletEnabled val="1"/>
        </dgm:presLayoutVars>
      </dgm:prSet>
      <dgm:spPr/>
      <dgm:t>
        <a:bodyPr/>
        <a:lstStyle/>
        <a:p>
          <a:endParaRPr lang="tr-TR"/>
        </a:p>
      </dgm:t>
    </dgm:pt>
    <dgm:pt modelId="{CF6E4CB9-1FEB-488D-BD1E-FCED58559BFB}" type="pres">
      <dgm:prSet presAssocID="{D8797BFF-B921-4A7A-9794-3BDA31E0AE28}" presName="descendantText" presStyleLbl="alignAccFollowNode1" presStyleIdx="1" presStyleCnt="2">
        <dgm:presLayoutVars>
          <dgm:bulletEnabled val="1"/>
        </dgm:presLayoutVars>
      </dgm:prSet>
      <dgm:spPr/>
      <dgm:t>
        <a:bodyPr/>
        <a:lstStyle/>
        <a:p>
          <a:endParaRPr lang="tr-TR"/>
        </a:p>
      </dgm:t>
    </dgm:pt>
  </dgm:ptLst>
  <dgm:cxnLst>
    <dgm:cxn modelId="{D6F9F734-A605-4D91-BAD4-436E386E162A}" srcId="{C49EC06D-4B33-4429-A5B0-BA52333CE69D}" destId="{D802AAA2-D716-47E6-8697-AD118B941BBD}" srcOrd="0" destOrd="0" parTransId="{5B185E5B-1DC1-48CE-A068-0850FB4B6D13}" sibTransId="{95CF4EA3-A03A-4BE4-8CCD-D5C4CACE9BF8}"/>
    <dgm:cxn modelId="{FCF69FC3-6342-49B9-B7A3-A70B4F5C8D9A}" srcId="{D8797BFF-B921-4A7A-9794-3BDA31E0AE28}" destId="{0BD75D1C-1659-46DC-B515-BB952BEDDA56}" srcOrd="0" destOrd="0" parTransId="{5903736E-D78B-4587-B0E4-E5FD985441F9}" sibTransId="{B05C7B10-D176-455F-9E8F-E4AFC7AC7B5A}"/>
    <dgm:cxn modelId="{B1C537E4-3568-4D40-B1DB-589AB4E3C960}" type="presOf" srcId="{0BD75D1C-1659-46DC-B515-BB952BEDDA56}" destId="{CF6E4CB9-1FEB-488D-BD1E-FCED58559BFB}" srcOrd="0" destOrd="0" presId="urn:microsoft.com/office/officeart/2005/8/layout/vList5"/>
    <dgm:cxn modelId="{7BF07E71-49D5-48EC-8672-95FA225F2056}" type="presOf" srcId="{D726243D-6BEE-43ED-9D04-B62A9750750E}" destId="{AF25906B-52AF-4499-83F9-710C81437B55}" srcOrd="0" destOrd="0" presId="urn:microsoft.com/office/officeart/2005/8/layout/vList5"/>
    <dgm:cxn modelId="{C556FE75-6382-4250-BDE0-41599B8BA801}" srcId="{D726243D-6BEE-43ED-9D04-B62A9750750E}" destId="{EA1499C7-483E-438D-88EE-808AB5FD82F1}" srcOrd="0" destOrd="0" parTransId="{039839A9-F703-4EE9-95F9-E25EC3E5F0D4}" sibTransId="{30C304B4-031C-430D-90EF-24F0E944F935}"/>
    <dgm:cxn modelId="{95E9230B-28B4-4E03-B345-79D4131E6EEB}" type="presOf" srcId="{D8797BFF-B921-4A7A-9794-3BDA31E0AE28}" destId="{AD482386-8937-4E23-837F-7F81B0E46578}" srcOrd="0" destOrd="0" presId="urn:microsoft.com/office/officeart/2005/8/layout/vList5"/>
    <dgm:cxn modelId="{A81BE98D-A7C2-4290-B672-0986ED0C840F}" type="presOf" srcId="{C49EC06D-4B33-4429-A5B0-BA52333CE69D}" destId="{880F7729-A8A5-439B-A1ED-C378E605B7E7}" srcOrd="0" destOrd="0" presId="urn:microsoft.com/office/officeart/2005/8/layout/vList5"/>
    <dgm:cxn modelId="{A53366EA-D4D2-4EAD-A511-BC2BB2ACE500}" srcId="{C49EC06D-4B33-4429-A5B0-BA52333CE69D}" destId="{D726243D-6BEE-43ED-9D04-B62A9750750E}" srcOrd="1" destOrd="0" parTransId="{04EC4A18-81BB-475B-824B-3B5FEE899325}" sibTransId="{D815DC2F-6970-4976-9610-8B4D4CB8BA35}"/>
    <dgm:cxn modelId="{5E713202-1321-44E6-9AA6-243789CE53CC}" srcId="{C49EC06D-4B33-4429-A5B0-BA52333CE69D}" destId="{D8797BFF-B921-4A7A-9794-3BDA31E0AE28}" srcOrd="2" destOrd="0" parTransId="{7CF39B3C-C25B-469C-99CA-BE1B23DEB242}" sibTransId="{33417271-5147-4024-872B-0DD70066BBF7}"/>
    <dgm:cxn modelId="{C6A06DD0-6985-4EAB-BA17-2AB669B67745}" type="presOf" srcId="{EA1499C7-483E-438D-88EE-808AB5FD82F1}" destId="{4709ABE9-6C68-4F30-86B7-C10AB5336D6A}" srcOrd="0" destOrd="0" presId="urn:microsoft.com/office/officeart/2005/8/layout/vList5"/>
    <dgm:cxn modelId="{3B29C8EA-9783-48A0-8041-7C7CE727E9EC}" type="presOf" srcId="{D802AAA2-D716-47E6-8697-AD118B941BBD}" destId="{E4CEF17C-54F9-4C67-9E52-A56B7A5566F0}" srcOrd="0" destOrd="0" presId="urn:microsoft.com/office/officeart/2005/8/layout/vList5"/>
    <dgm:cxn modelId="{D7351E86-55FB-44FA-866B-71979023FF29}" type="presParOf" srcId="{880F7729-A8A5-439B-A1ED-C378E605B7E7}" destId="{A450ACF3-E957-4A5B-9892-DC5BE0110094}" srcOrd="0" destOrd="0" presId="urn:microsoft.com/office/officeart/2005/8/layout/vList5"/>
    <dgm:cxn modelId="{0A653C98-0F52-4686-A47E-191F87DFFC94}" type="presParOf" srcId="{A450ACF3-E957-4A5B-9892-DC5BE0110094}" destId="{E4CEF17C-54F9-4C67-9E52-A56B7A5566F0}" srcOrd="0" destOrd="0" presId="urn:microsoft.com/office/officeart/2005/8/layout/vList5"/>
    <dgm:cxn modelId="{ECA081FC-CFF1-4361-8CC1-59080CD53945}" type="presParOf" srcId="{880F7729-A8A5-439B-A1ED-C378E605B7E7}" destId="{7DEFBCD5-C916-4CA5-9AEE-8C480672F59F}" srcOrd="1" destOrd="0" presId="urn:microsoft.com/office/officeart/2005/8/layout/vList5"/>
    <dgm:cxn modelId="{AB65D898-32AC-421C-9580-F3CE132BE996}" type="presParOf" srcId="{880F7729-A8A5-439B-A1ED-C378E605B7E7}" destId="{4FA5F310-97A9-4F4D-AC7B-FF6F3D23B3D8}" srcOrd="2" destOrd="0" presId="urn:microsoft.com/office/officeart/2005/8/layout/vList5"/>
    <dgm:cxn modelId="{917C5CEE-F407-4690-ABFC-005F92502BEE}" type="presParOf" srcId="{4FA5F310-97A9-4F4D-AC7B-FF6F3D23B3D8}" destId="{AF25906B-52AF-4499-83F9-710C81437B55}" srcOrd="0" destOrd="0" presId="urn:microsoft.com/office/officeart/2005/8/layout/vList5"/>
    <dgm:cxn modelId="{EE2237DD-6F30-4D1A-8D53-B60A14D7FAEC}" type="presParOf" srcId="{4FA5F310-97A9-4F4D-AC7B-FF6F3D23B3D8}" destId="{4709ABE9-6C68-4F30-86B7-C10AB5336D6A}" srcOrd="1" destOrd="0" presId="urn:microsoft.com/office/officeart/2005/8/layout/vList5"/>
    <dgm:cxn modelId="{D912B580-D120-4954-B0C3-39F46A31BDE4}" type="presParOf" srcId="{880F7729-A8A5-439B-A1ED-C378E605B7E7}" destId="{16A97FC5-DA0A-4115-B310-111A474E52D4}" srcOrd="3" destOrd="0" presId="urn:microsoft.com/office/officeart/2005/8/layout/vList5"/>
    <dgm:cxn modelId="{6EB67518-0428-430A-B8CC-F944B54A233E}" type="presParOf" srcId="{880F7729-A8A5-439B-A1ED-C378E605B7E7}" destId="{9738B2C1-C50B-4277-8439-A07F2524D0FB}" srcOrd="4" destOrd="0" presId="urn:microsoft.com/office/officeart/2005/8/layout/vList5"/>
    <dgm:cxn modelId="{5057947B-B067-4A30-A8EC-40D16E4139D7}" type="presParOf" srcId="{9738B2C1-C50B-4277-8439-A07F2524D0FB}" destId="{AD482386-8937-4E23-837F-7F81B0E46578}" srcOrd="0" destOrd="0" presId="urn:microsoft.com/office/officeart/2005/8/layout/vList5"/>
    <dgm:cxn modelId="{B3809FB4-506F-4ABE-ADC4-9D330B9D607D}" type="presParOf" srcId="{9738B2C1-C50B-4277-8439-A07F2524D0FB}" destId="{CF6E4CB9-1FEB-488D-BD1E-FCED58559B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9EC06D-4B33-4429-A5B0-BA52333CE69D}"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tr-TR"/>
        </a:p>
      </dgm:t>
    </dgm:pt>
    <dgm:pt modelId="{EA1499C7-483E-438D-88EE-808AB5FD82F1}">
      <dgm:prSet/>
      <dgm:spPr/>
      <dgm:t>
        <a:bodyPr/>
        <a:lstStyle/>
        <a:p>
          <a:pPr algn="l"/>
          <a:r>
            <a:rPr lang="tr-TR" b="1" dirty="0" smtClean="0"/>
            <a:t>Malî bilgiler ile performans bilgilerine detaylı olarak yer verilir.</a:t>
          </a:r>
          <a:endParaRPr lang="tr-TR" b="1" dirty="0"/>
        </a:p>
      </dgm:t>
    </dgm:pt>
    <dgm:pt modelId="{039839A9-F703-4EE9-95F9-E25EC3E5F0D4}" type="parTrans" cxnId="{C556FE75-6382-4250-BDE0-41599B8BA801}">
      <dgm:prSet/>
      <dgm:spPr/>
      <dgm:t>
        <a:bodyPr/>
        <a:lstStyle/>
        <a:p>
          <a:endParaRPr lang="tr-TR"/>
        </a:p>
      </dgm:t>
    </dgm:pt>
    <dgm:pt modelId="{30C304B4-031C-430D-90EF-24F0E944F935}" type="sibTrans" cxnId="{C556FE75-6382-4250-BDE0-41599B8BA801}">
      <dgm:prSet/>
      <dgm:spPr/>
      <dgm:t>
        <a:bodyPr/>
        <a:lstStyle/>
        <a:p>
          <a:endParaRPr lang="tr-TR"/>
        </a:p>
      </dgm:t>
    </dgm:pt>
    <dgm:pt modelId="{D726243D-6BEE-43ED-9D04-B62A9750750E}">
      <dgm:prSet custT="1"/>
      <dgm:spPr/>
      <dgm:t>
        <a:bodyPr/>
        <a:lstStyle/>
        <a:p>
          <a:r>
            <a:rPr lang="tr-TR" sz="2200" dirty="0" smtClean="0"/>
            <a:t>FAALİYETLERE İLİŞKİN BİLGİ VE DEĞERLENDİRMELER</a:t>
          </a:r>
          <a:endParaRPr lang="tr-TR" sz="2200" dirty="0"/>
        </a:p>
      </dgm:t>
    </dgm:pt>
    <dgm:pt modelId="{D815DC2F-6970-4976-9610-8B4D4CB8BA35}" type="sibTrans" cxnId="{A53366EA-D4D2-4EAD-A511-BC2BB2ACE500}">
      <dgm:prSet/>
      <dgm:spPr/>
      <dgm:t>
        <a:bodyPr/>
        <a:lstStyle/>
        <a:p>
          <a:endParaRPr lang="tr-TR"/>
        </a:p>
      </dgm:t>
    </dgm:pt>
    <dgm:pt modelId="{04EC4A18-81BB-475B-824B-3B5FEE899325}" type="parTrans" cxnId="{A53366EA-D4D2-4EAD-A511-BC2BB2ACE500}">
      <dgm:prSet/>
      <dgm:spPr/>
      <dgm:t>
        <a:bodyPr/>
        <a:lstStyle/>
        <a:p>
          <a:endParaRPr lang="tr-TR"/>
        </a:p>
      </dgm:t>
    </dgm:pt>
    <dgm:pt modelId="{D9508D48-DFBF-460E-BCE6-9D8415B8EC5A}">
      <dgm:prSet/>
      <dgm:spPr/>
      <dgm:t>
        <a:bodyPr/>
        <a:lstStyle/>
        <a:p>
          <a:pPr algn="just"/>
          <a:r>
            <a:rPr lang="tr-TR" dirty="0" smtClean="0"/>
            <a:t>Malî bilgiler başlığı altında; kullanılan kaynaklara, bütçe hedef ve gerçekleşmeleri ile meydana gelen sapmaların nedenlerine, varlık ve yükümlülükler ile yardım yapılan birlik, kurum ve kuruluşların faaliyetlerine ilişkin bilgilere, temel malî tablolara ve bu tablolara ilişkin açıklamalara yer verilir. Ayrıca iç ve dış malî denetim sonuçları hakkındaki özet bilgiler de bu başlık altında yer alır.</a:t>
          </a:r>
          <a:endParaRPr lang="tr-TR" dirty="0"/>
        </a:p>
      </dgm:t>
    </dgm:pt>
    <dgm:pt modelId="{51699FB1-C1D6-44C4-B3CF-8D6F9E5E07CF}" type="parTrans" cxnId="{120D0649-37D6-4B74-9EA1-88087108E668}">
      <dgm:prSet/>
      <dgm:spPr/>
      <dgm:t>
        <a:bodyPr/>
        <a:lstStyle/>
        <a:p>
          <a:endParaRPr lang="tr-TR"/>
        </a:p>
      </dgm:t>
    </dgm:pt>
    <dgm:pt modelId="{55A297D3-E7FE-4F4D-9144-85C65639C0FC}" type="sibTrans" cxnId="{120D0649-37D6-4B74-9EA1-88087108E668}">
      <dgm:prSet/>
      <dgm:spPr/>
      <dgm:t>
        <a:bodyPr/>
        <a:lstStyle/>
        <a:p>
          <a:endParaRPr lang="tr-TR"/>
        </a:p>
      </dgm:t>
    </dgm:pt>
    <dgm:pt modelId="{4819B8F8-30FD-495D-A159-A62F4341BBE7}">
      <dgm:prSet/>
      <dgm:spPr/>
      <dgm:t>
        <a:bodyPr/>
        <a:lstStyle/>
        <a:p>
          <a:pPr algn="just"/>
          <a:r>
            <a:rPr lang="tr-TR" dirty="0" smtClean="0"/>
            <a:t>Performans bilgileri başlığı altında; idarenin stratejik plan değerlendirme sonuçları ile performans programında yer alan program, alt program ve faaliyetlerine, performans bilgilerinin gerçekleşme durumu ile meydana gelen sapmaların nedenlerine, diğer performans bilgilerine ve bunlara ilişkin değerlendirmelere yer verilir.</a:t>
          </a:r>
          <a:endParaRPr lang="tr-TR" dirty="0"/>
        </a:p>
      </dgm:t>
    </dgm:pt>
    <dgm:pt modelId="{B6EE6C24-A779-401A-960E-F1ADB8F1CBFF}" type="parTrans" cxnId="{67E8CAD8-C644-4170-8989-4FAD96F223EB}">
      <dgm:prSet/>
      <dgm:spPr/>
      <dgm:t>
        <a:bodyPr/>
        <a:lstStyle/>
        <a:p>
          <a:endParaRPr lang="tr-TR"/>
        </a:p>
      </dgm:t>
    </dgm:pt>
    <dgm:pt modelId="{549243E2-1267-4459-B9F7-8EA1214D8F33}" type="sibTrans" cxnId="{67E8CAD8-C644-4170-8989-4FAD96F223EB}">
      <dgm:prSet/>
      <dgm:spPr/>
      <dgm:t>
        <a:bodyPr/>
        <a:lstStyle/>
        <a:p>
          <a:endParaRPr lang="tr-TR"/>
        </a:p>
      </dgm:t>
    </dgm:pt>
    <dgm:pt modelId="{631A3066-284C-4E7D-9CF9-B60CCD73638B}">
      <dgm:prSet/>
      <dgm:spPr/>
      <dgm:t>
        <a:bodyPr/>
        <a:lstStyle/>
        <a:p>
          <a:pPr algn="l"/>
          <a:endParaRPr lang="tr-TR" dirty="0"/>
        </a:p>
      </dgm:t>
    </dgm:pt>
    <dgm:pt modelId="{4E24AF4A-56CB-4081-93B6-2B5020F4726F}" type="parTrans" cxnId="{2146667A-E5AE-4009-B147-343100C29CB8}">
      <dgm:prSet/>
      <dgm:spPr/>
      <dgm:t>
        <a:bodyPr/>
        <a:lstStyle/>
        <a:p>
          <a:endParaRPr lang="tr-TR"/>
        </a:p>
      </dgm:t>
    </dgm:pt>
    <dgm:pt modelId="{E15C3532-7072-483B-A2C9-30EC6D81C1B8}" type="sibTrans" cxnId="{2146667A-E5AE-4009-B147-343100C29CB8}">
      <dgm:prSet/>
      <dgm:spPr/>
      <dgm:t>
        <a:bodyPr/>
        <a:lstStyle/>
        <a:p>
          <a:endParaRPr lang="tr-TR"/>
        </a:p>
      </dgm:t>
    </dgm:pt>
    <dgm:pt modelId="{880F7729-A8A5-439B-A1ED-C378E605B7E7}" type="pres">
      <dgm:prSet presAssocID="{C49EC06D-4B33-4429-A5B0-BA52333CE69D}" presName="Name0" presStyleCnt="0">
        <dgm:presLayoutVars>
          <dgm:dir/>
          <dgm:animLvl val="lvl"/>
          <dgm:resizeHandles val="exact"/>
        </dgm:presLayoutVars>
      </dgm:prSet>
      <dgm:spPr/>
      <dgm:t>
        <a:bodyPr/>
        <a:lstStyle/>
        <a:p>
          <a:endParaRPr lang="tr-TR"/>
        </a:p>
      </dgm:t>
    </dgm:pt>
    <dgm:pt modelId="{4FA5F310-97A9-4F4D-AC7B-FF6F3D23B3D8}" type="pres">
      <dgm:prSet presAssocID="{D726243D-6BEE-43ED-9D04-B62A9750750E}" presName="linNode" presStyleCnt="0"/>
      <dgm:spPr/>
      <dgm:t>
        <a:bodyPr/>
        <a:lstStyle/>
        <a:p>
          <a:endParaRPr lang="tr-TR"/>
        </a:p>
      </dgm:t>
    </dgm:pt>
    <dgm:pt modelId="{AF25906B-52AF-4499-83F9-710C81437B55}" type="pres">
      <dgm:prSet presAssocID="{D726243D-6BEE-43ED-9D04-B62A9750750E}" presName="parentText" presStyleLbl="node1" presStyleIdx="0" presStyleCnt="1">
        <dgm:presLayoutVars>
          <dgm:chMax val="1"/>
          <dgm:bulletEnabled val="1"/>
        </dgm:presLayoutVars>
      </dgm:prSet>
      <dgm:spPr/>
      <dgm:t>
        <a:bodyPr/>
        <a:lstStyle/>
        <a:p>
          <a:endParaRPr lang="tr-TR"/>
        </a:p>
      </dgm:t>
    </dgm:pt>
    <dgm:pt modelId="{4709ABE9-6C68-4F30-86B7-C10AB5336D6A}" type="pres">
      <dgm:prSet presAssocID="{D726243D-6BEE-43ED-9D04-B62A9750750E}" presName="descendantText" presStyleLbl="alignAccFollowNode1" presStyleIdx="0" presStyleCnt="1" custScaleX="143703">
        <dgm:presLayoutVars>
          <dgm:bulletEnabled val="1"/>
        </dgm:presLayoutVars>
      </dgm:prSet>
      <dgm:spPr/>
      <dgm:t>
        <a:bodyPr/>
        <a:lstStyle/>
        <a:p>
          <a:endParaRPr lang="tr-TR"/>
        </a:p>
      </dgm:t>
    </dgm:pt>
  </dgm:ptLst>
  <dgm:cxnLst>
    <dgm:cxn modelId="{120D0649-37D6-4B74-9EA1-88087108E668}" srcId="{631A3066-284C-4E7D-9CF9-B60CCD73638B}" destId="{D9508D48-DFBF-460E-BCE6-9D8415B8EC5A}" srcOrd="0" destOrd="0" parTransId="{51699FB1-C1D6-44C4-B3CF-8D6F9E5E07CF}" sibTransId="{55A297D3-E7FE-4F4D-9144-85C65639C0FC}"/>
    <dgm:cxn modelId="{86C40C6F-B672-4F46-9EEB-858CE9EBD22A}" type="presOf" srcId="{D9508D48-DFBF-460E-BCE6-9D8415B8EC5A}" destId="{4709ABE9-6C68-4F30-86B7-C10AB5336D6A}" srcOrd="0" destOrd="2" presId="urn:microsoft.com/office/officeart/2005/8/layout/vList5"/>
    <dgm:cxn modelId="{68E1246C-91BD-46C5-9998-ABB1FE752539}" type="presOf" srcId="{4819B8F8-30FD-495D-A159-A62F4341BBE7}" destId="{4709ABE9-6C68-4F30-86B7-C10AB5336D6A}" srcOrd="0" destOrd="3" presId="urn:microsoft.com/office/officeart/2005/8/layout/vList5"/>
    <dgm:cxn modelId="{C556FE75-6382-4250-BDE0-41599B8BA801}" srcId="{D726243D-6BEE-43ED-9D04-B62A9750750E}" destId="{EA1499C7-483E-438D-88EE-808AB5FD82F1}" srcOrd="0" destOrd="0" parTransId="{039839A9-F703-4EE9-95F9-E25EC3E5F0D4}" sibTransId="{30C304B4-031C-430D-90EF-24F0E944F935}"/>
    <dgm:cxn modelId="{A53366EA-D4D2-4EAD-A511-BC2BB2ACE500}" srcId="{C49EC06D-4B33-4429-A5B0-BA52333CE69D}" destId="{D726243D-6BEE-43ED-9D04-B62A9750750E}" srcOrd="0" destOrd="0" parTransId="{04EC4A18-81BB-475B-824B-3B5FEE899325}" sibTransId="{D815DC2F-6970-4976-9610-8B4D4CB8BA35}"/>
    <dgm:cxn modelId="{67E8CAD8-C644-4170-8989-4FAD96F223EB}" srcId="{631A3066-284C-4E7D-9CF9-B60CCD73638B}" destId="{4819B8F8-30FD-495D-A159-A62F4341BBE7}" srcOrd="1" destOrd="0" parTransId="{B6EE6C24-A779-401A-960E-F1ADB8F1CBFF}" sibTransId="{549243E2-1267-4459-B9F7-8EA1214D8F33}"/>
    <dgm:cxn modelId="{2146667A-E5AE-4009-B147-343100C29CB8}" srcId="{D726243D-6BEE-43ED-9D04-B62A9750750E}" destId="{631A3066-284C-4E7D-9CF9-B60CCD73638B}" srcOrd="1" destOrd="0" parTransId="{4E24AF4A-56CB-4081-93B6-2B5020F4726F}" sibTransId="{E15C3532-7072-483B-A2C9-30EC6D81C1B8}"/>
    <dgm:cxn modelId="{A81BE98D-A7C2-4290-B672-0986ED0C840F}" type="presOf" srcId="{C49EC06D-4B33-4429-A5B0-BA52333CE69D}" destId="{880F7729-A8A5-439B-A1ED-C378E605B7E7}" srcOrd="0" destOrd="0" presId="urn:microsoft.com/office/officeart/2005/8/layout/vList5"/>
    <dgm:cxn modelId="{C6A06DD0-6985-4EAB-BA17-2AB669B67745}" type="presOf" srcId="{EA1499C7-483E-438D-88EE-808AB5FD82F1}" destId="{4709ABE9-6C68-4F30-86B7-C10AB5336D6A}" srcOrd="0" destOrd="0" presId="urn:microsoft.com/office/officeart/2005/8/layout/vList5"/>
    <dgm:cxn modelId="{7BF07E71-49D5-48EC-8672-95FA225F2056}" type="presOf" srcId="{D726243D-6BEE-43ED-9D04-B62A9750750E}" destId="{AF25906B-52AF-4499-83F9-710C81437B55}" srcOrd="0" destOrd="0" presId="urn:microsoft.com/office/officeart/2005/8/layout/vList5"/>
    <dgm:cxn modelId="{0EFFC2C9-CD95-4383-AF91-D05A0FA6702D}" type="presOf" srcId="{631A3066-284C-4E7D-9CF9-B60CCD73638B}" destId="{4709ABE9-6C68-4F30-86B7-C10AB5336D6A}" srcOrd="0" destOrd="1" presId="urn:microsoft.com/office/officeart/2005/8/layout/vList5"/>
    <dgm:cxn modelId="{AB65D898-32AC-421C-9580-F3CE132BE996}" type="presParOf" srcId="{880F7729-A8A5-439B-A1ED-C378E605B7E7}" destId="{4FA5F310-97A9-4F4D-AC7B-FF6F3D23B3D8}" srcOrd="0" destOrd="0" presId="urn:microsoft.com/office/officeart/2005/8/layout/vList5"/>
    <dgm:cxn modelId="{917C5CEE-F407-4690-ABFC-005F92502BEE}" type="presParOf" srcId="{4FA5F310-97A9-4F4D-AC7B-FF6F3D23B3D8}" destId="{AF25906B-52AF-4499-83F9-710C81437B55}" srcOrd="0" destOrd="0" presId="urn:microsoft.com/office/officeart/2005/8/layout/vList5"/>
    <dgm:cxn modelId="{EE2237DD-6F30-4D1A-8D53-B60A14D7FAEC}" type="presParOf" srcId="{4FA5F310-97A9-4F4D-AC7B-FF6F3D23B3D8}" destId="{4709ABE9-6C68-4F30-86B7-C10AB5336D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40F9D7-C268-431A-8710-B4DC59E65E15}"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tr-TR"/>
        </a:p>
      </dgm:t>
    </dgm:pt>
    <dgm:pt modelId="{41DA3246-D76B-4E56-A409-13893A834D56}">
      <dgm:prSet custT="1"/>
      <dgm:spPr/>
      <dgm:t>
        <a:bodyPr/>
        <a:lstStyle/>
        <a:p>
          <a:pPr rtl="0"/>
          <a:r>
            <a:rPr lang="tr-TR" sz="2400" dirty="0" smtClean="0"/>
            <a:t>KURUMSAL KABİLİYET VE KAPASİTENİN DEĞERLENDİRİLMESİ</a:t>
          </a:r>
          <a:endParaRPr lang="tr-TR" sz="2400" dirty="0"/>
        </a:p>
      </dgm:t>
    </dgm:pt>
    <dgm:pt modelId="{3704F1C5-1693-46C7-B579-FDD480B6BBAF}" type="parTrans" cxnId="{E6521CE1-4F68-4887-A9E5-3F9540EABBDB}">
      <dgm:prSet/>
      <dgm:spPr/>
      <dgm:t>
        <a:bodyPr/>
        <a:lstStyle/>
        <a:p>
          <a:endParaRPr lang="tr-TR"/>
        </a:p>
      </dgm:t>
    </dgm:pt>
    <dgm:pt modelId="{81C7D3C5-70E5-4E4A-AB37-9E8FFF8366C6}" type="sibTrans" cxnId="{E6521CE1-4F68-4887-A9E5-3F9540EABBDB}">
      <dgm:prSet/>
      <dgm:spPr/>
      <dgm:t>
        <a:bodyPr/>
        <a:lstStyle/>
        <a:p>
          <a:endParaRPr lang="tr-TR"/>
        </a:p>
      </dgm:t>
    </dgm:pt>
    <dgm:pt modelId="{5CC3568F-580F-44A5-BD70-410EDC6F9CFC}">
      <dgm:prSet/>
      <dgm:spPr/>
      <dgm:t>
        <a:bodyPr/>
        <a:lstStyle/>
        <a:p>
          <a:pPr rtl="0"/>
          <a:r>
            <a:rPr lang="tr-TR" smtClean="0"/>
            <a:t>Orta ve uzun vadeli amaç ve hedeflere ulaşılabilmesi sürecinde teşkilat yapısı, organizasyon yeteneği, teknolojik kapasite gibi unsurlar açısından bir mevcut durum değerlendirmesi yapılarak idarenin üstün ve zayıf yönlerine yer verilir.</a:t>
          </a:r>
          <a:endParaRPr lang="tr-TR"/>
        </a:p>
      </dgm:t>
    </dgm:pt>
    <dgm:pt modelId="{D94785EF-2607-4BEB-8880-D8E5C3563C91}" type="parTrans" cxnId="{5F22646F-F584-43EE-B1B5-62CD6DABA293}">
      <dgm:prSet/>
      <dgm:spPr/>
      <dgm:t>
        <a:bodyPr/>
        <a:lstStyle/>
        <a:p>
          <a:endParaRPr lang="tr-TR"/>
        </a:p>
      </dgm:t>
    </dgm:pt>
    <dgm:pt modelId="{4A87E157-2BCF-4A5D-9D88-64632F7B0271}" type="sibTrans" cxnId="{5F22646F-F584-43EE-B1B5-62CD6DABA293}">
      <dgm:prSet/>
      <dgm:spPr/>
      <dgm:t>
        <a:bodyPr/>
        <a:lstStyle/>
        <a:p>
          <a:endParaRPr lang="tr-TR"/>
        </a:p>
      </dgm:t>
    </dgm:pt>
    <dgm:pt modelId="{34DF588F-ECEB-4B98-BA94-DDE45A81FE46}">
      <dgm:prSet custT="1"/>
      <dgm:spPr/>
      <dgm:t>
        <a:bodyPr/>
        <a:lstStyle/>
        <a:p>
          <a:pPr rtl="0"/>
          <a:r>
            <a:rPr lang="tr-TR" sz="2800" smtClean="0"/>
            <a:t>ÖNERİ VE TEDBİRLER</a:t>
          </a:r>
          <a:endParaRPr lang="tr-TR" sz="2800" dirty="0"/>
        </a:p>
      </dgm:t>
    </dgm:pt>
    <dgm:pt modelId="{B587907E-D935-44E1-A0A7-75C58BDBCF51}" type="parTrans" cxnId="{31F81438-E2D9-405A-B0F5-77E14C5D631B}">
      <dgm:prSet/>
      <dgm:spPr/>
      <dgm:t>
        <a:bodyPr/>
        <a:lstStyle/>
        <a:p>
          <a:endParaRPr lang="tr-TR"/>
        </a:p>
      </dgm:t>
    </dgm:pt>
    <dgm:pt modelId="{BC11250C-5D2A-4C92-B465-1C94E1CA1694}" type="sibTrans" cxnId="{31F81438-E2D9-405A-B0F5-77E14C5D631B}">
      <dgm:prSet/>
      <dgm:spPr/>
      <dgm:t>
        <a:bodyPr/>
        <a:lstStyle/>
        <a:p>
          <a:endParaRPr lang="tr-TR"/>
        </a:p>
      </dgm:t>
    </dgm:pt>
    <dgm:pt modelId="{AA363EC1-B7D1-4D81-B41E-CCD53AD08966}">
      <dgm:prSet/>
      <dgm:spPr/>
      <dgm:t>
        <a:bodyPr/>
        <a:lstStyle/>
        <a:p>
          <a:pPr rtl="0"/>
          <a:r>
            <a:rPr lang="tr-TR" smtClean="0"/>
            <a:t>Faaliyet yılı sonuçları ile genel ekonomik koşullar, bütçe imkânları ve beklentiler göz önüne alınarak idarenin/birimin gelecek yıllarda faaliyetlerinde yapmayı planladığı değişiklik önerilerine, amaç ve hedeflerinde meydana gelecek değişiklikler ile karşılaşabileceği risklere ve bunlara yönelik alınması gereken tedbirlere bu bölümde yer verilir.</a:t>
          </a:r>
          <a:endParaRPr lang="tr-TR"/>
        </a:p>
      </dgm:t>
    </dgm:pt>
    <dgm:pt modelId="{B56BD085-A894-4A1A-9623-9B9F32C8682C}" type="parTrans" cxnId="{5C8297DE-58BB-4B02-9C9D-EC22D2F76764}">
      <dgm:prSet/>
      <dgm:spPr/>
      <dgm:t>
        <a:bodyPr/>
        <a:lstStyle/>
        <a:p>
          <a:endParaRPr lang="tr-TR"/>
        </a:p>
      </dgm:t>
    </dgm:pt>
    <dgm:pt modelId="{F5CEDF30-8CBD-4863-A745-C4BAB08E56A8}" type="sibTrans" cxnId="{5C8297DE-58BB-4B02-9C9D-EC22D2F76764}">
      <dgm:prSet/>
      <dgm:spPr/>
      <dgm:t>
        <a:bodyPr/>
        <a:lstStyle/>
        <a:p>
          <a:endParaRPr lang="tr-TR"/>
        </a:p>
      </dgm:t>
    </dgm:pt>
    <dgm:pt modelId="{BE43206A-F7CA-4411-B730-77692A322936}" type="pres">
      <dgm:prSet presAssocID="{AB40F9D7-C268-431A-8710-B4DC59E65E15}" presName="Name0" presStyleCnt="0">
        <dgm:presLayoutVars>
          <dgm:dir/>
          <dgm:animLvl val="lvl"/>
          <dgm:resizeHandles val="exact"/>
        </dgm:presLayoutVars>
      </dgm:prSet>
      <dgm:spPr/>
      <dgm:t>
        <a:bodyPr/>
        <a:lstStyle/>
        <a:p>
          <a:endParaRPr lang="tr-TR"/>
        </a:p>
      </dgm:t>
    </dgm:pt>
    <dgm:pt modelId="{7ED27FCE-A309-4E51-A35B-B09E0A37A5B7}" type="pres">
      <dgm:prSet presAssocID="{41DA3246-D76B-4E56-A409-13893A834D56}" presName="linNode" presStyleCnt="0"/>
      <dgm:spPr/>
      <dgm:t>
        <a:bodyPr/>
        <a:lstStyle/>
        <a:p>
          <a:endParaRPr lang="tr-TR"/>
        </a:p>
      </dgm:t>
    </dgm:pt>
    <dgm:pt modelId="{5427A6F7-FE48-428C-9228-87630C78EF5E}" type="pres">
      <dgm:prSet presAssocID="{41DA3246-D76B-4E56-A409-13893A834D56}" presName="parentText" presStyleLbl="node1" presStyleIdx="0" presStyleCnt="2">
        <dgm:presLayoutVars>
          <dgm:chMax val="1"/>
          <dgm:bulletEnabled val="1"/>
        </dgm:presLayoutVars>
      </dgm:prSet>
      <dgm:spPr/>
      <dgm:t>
        <a:bodyPr/>
        <a:lstStyle/>
        <a:p>
          <a:endParaRPr lang="tr-TR"/>
        </a:p>
      </dgm:t>
    </dgm:pt>
    <dgm:pt modelId="{9487B071-61F5-455E-A663-CA218057F432}" type="pres">
      <dgm:prSet presAssocID="{41DA3246-D76B-4E56-A409-13893A834D56}" presName="descendantText" presStyleLbl="alignAccFollowNode1" presStyleIdx="0" presStyleCnt="2">
        <dgm:presLayoutVars>
          <dgm:bulletEnabled val="1"/>
        </dgm:presLayoutVars>
      </dgm:prSet>
      <dgm:spPr/>
      <dgm:t>
        <a:bodyPr/>
        <a:lstStyle/>
        <a:p>
          <a:endParaRPr lang="tr-TR"/>
        </a:p>
      </dgm:t>
    </dgm:pt>
    <dgm:pt modelId="{D6B67322-1ED0-47F1-BBE8-210DF07BF561}" type="pres">
      <dgm:prSet presAssocID="{81C7D3C5-70E5-4E4A-AB37-9E8FFF8366C6}" presName="sp" presStyleCnt="0"/>
      <dgm:spPr/>
      <dgm:t>
        <a:bodyPr/>
        <a:lstStyle/>
        <a:p>
          <a:endParaRPr lang="tr-TR"/>
        </a:p>
      </dgm:t>
    </dgm:pt>
    <dgm:pt modelId="{2265EFE5-6ED2-4076-8F33-589DB00B9B22}" type="pres">
      <dgm:prSet presAssocID="{34DF588F-ECEB-4B98-BA94-DDE45A81FE46}" presName="linNode" presStyleCnt="0"/>
      <dgm:spPr/>
      <dgm:t>
        <a:bodyPr/>
        <a:lstStyle/>
        <a:p>
          <a:endParaRPr lang="tr-TR"/>
        </a:p>
      </dgm:t>
    </dgm:pt>
    <dgm:pt modelId="{8EDD663B-8FD7-4DE1-B57D-4EF84EE3AA27}" type="pres">
      <dgm:prSet presAssocID="{34DF588F-ECEB-4B98-BA94-DDE45A81FE46}" presName="parentText" presStyleLbl="node1" presStyleIdx="1" presStyleCnt="2">
        <dgm:presLayoutVars>
          <dgm:chMax val="1"/>
          <dgm:bulletEnabled val="1"/>
        </dgm:presLayoutVars>
      </dgm:prSet>
      <dgm:spPr/>
      <dgm:t>
        <a:bodyPr/>
        <a:lstStyle/>
        <a:p>
          <a:endParaRPr lang="tr-TR"/>
        </a:p>
      </dgm:t>
    </dgm:pt>
    <dgm:pt modelId="{1A0C4321-9EB9-4390-AD1C-4D7E7F3D9043}" type="pres">
      <dgm:prSet presAssocID="{34DF588F-ECEB-4B98-BA94-DDE45A81FE46}" presName="descendantText" presStyleLbl="alignAccFollowNode1" presStyleIdx="1" presStyleCnt="2">
        <dgm:presLayoutVars>
          <dgm:bulletEnabled val="1"/>
        </dgm:presLayoutVars>
      </dgm:prSet>
      <dgm:spPr/>
      <dgm:t>
        <a:bodyPr/>
        <a:lstStyle/>
        <a:p>
          <a:endParaRPr lang="tr-TR"/>
        </a:p>
      </dgm:t>
    </dgm:pt>
  </dgm:ptLst>
  <dgm:cxnLst>
    <dgm:cxn modelId="{31F81438-E2D9-405A-B0F5-77E14C5D631B}" srcId="{AB40F9D7-C268-431A-8710-B4DC59E65E15}" destId="{34DF588F-ECEB-4B98-BA94-DDE45A81FE46}" srcOrd="1" destOrd="0" parTransId="{B587907E-D935-44E1-A0A7-75C58BDBCF51}" sibTransId="{BC11250C-5D2A-4C92-B465-1C94E1CA1694}"/>
    <dgm:cxn modelId="{5C8297DE-58BB-4B02-9C9D-EC22D2F76764}" srcId="{34DF588F-ECEB-4B98-BA94-DDE45A81FE46}" destId="{AA363EC1-B7D1-4D81-B41E-CCD53AD08966}" srcOrd="0" destOrd="0" parTransId="{B56BD085-A894-4A1A-9623-9B9F32C8682C}" sibTransId="{F5CEDF30-8CBD-4863-A745-C4BAB08E56A8}"/>
    <dgm:cxn modelId="{E6521CE1-4F68-4887-A9E5-3F9540EABBDB}" srcId="{AB40F9D7-C268-431A-8710-B4DC59E65E15}" destId="{41DA3246-D76B-4E56-A409-13893A834D56}" srcOrd="0" destOrd="0" parTransId="{3704F1C5-1693-46C7-B579-FDD480B6BBAF}" sibTransId="{81C7D3C5-70E5-4E4A-AB37-9E8FFF8366C6}"/>
    <dgm:cxn modelId="{5F22646F-F584-43EE-B1B5-62CD6DABA293}" srcId="{41DA3246-D76B-4E56-A409-13893A834D56}" destId="{5CC3568F-580F-44A5-BD70-410EDC6F9CFC}" srcOrd="0" destOrd="0" parTransId="{D94785EF-2607-4BEB-8880-D8E5C3563C91}" sibTransId="{4A87E157-2BCF-4A5D-9D88-64632F7B0271}"/>
    <dgm:cxn modelId="{E0BAE3E0-EA51-4932-B1D8-3D74162F4714}" type="presOf" srcId="{AA363EC1-B7D1-4D81-B41E-CCD53AD08966}" destId="{1A0C4321-9EB9-4390-AD1C-4D7E7F3D9043}" srcOrd="0" destOrd="0" presId="urn:microsoft.com/office/officeart/2005/8/layout/vList5"/>
    <dgm:cxn modelId="{3644D3AD-A6C7-4F65-81DF-A28A30BC8C8C}" type="presOf" srcId="{34DF588F-ECEB-4B98-BA94-DDE45A81FE46}" destId="{8EDD663B-8FD7-4DE1-B57D-4EF84EE3AA27}" srcOrd="0" destOrd="0" presId="urn:microsoft.com/office/officeart/2005/8/layout/vList5"/>
    <dgm:cxn modelId="{A79D0FBF-7C39-4759-B89E-265E17B8C00A}" type="presOf" srcId="{AB40F9D7-C268-431A-8710-B4DC59E65E15}" destId="{BE43206A-F7CA-4411-B730-77692A322936}" srcOrd="0" destOrd="0" presId="urn:microsoft.com/office/officeart/2005/8/layout/vList5"/>
    <dgm:cxn modelId="{71566A51-725C-481D-BCC4-79DD9D499279}" type="presOf" srcId="{5CC3568F-580F-44A5-BD70-410EDC6F9CFC}" destId="{9487B071-61F5-455E-A663-CA218057F432}" srcOrd="0" destOrd="0" presId="urn:microsoft.com/office/officeart/2005/8/layout/vList5"/>
    <dgm:cxn modelId="{E504B5A0-AD0A-434F-8156-C361542C67C7}" type="presOf" srcId="{41DA3246-D76B-4E56-A409-13893A834D56}" destId="{5427A6F7-FE48-428C-9228-87630C78EF5E}" srcOrd="0" destOrd="0" presId="urn:microsoft.com/office/officeart/2005/8/layout/vList5"/>
    <dgm:cxn modelId="{6A204FF8-F52C-4C35-98BB-E3BAFDDEBED2}" type="presParOf" srcId="{BE43206A-F7CA-4411-B730-77692A322936}" destId="{7ED27FCE-A309-4E51-A35B-B09E0A37A5B7}" srcOrd="0" destOrd="0" presId="urn:microsoft.com/office/officeart/2005/8/layout/vList5"/>
    <dgm:cxn modelId="{ACD7EF99-3CDC-4B0C-B9D7-D8052A510E28}" type="presParOf" srcId="{7ED27FCE-A309-4E51-A35B-B09E0A37A5B7}" destId="{5427A6F7-FE48-428C-9228-87630C78EF5E}" srcOrd="0" destOrd="0" presId="urn:microsoft.com/office/officeart/2005/8/layout/vList5"/>
    <dgm:cxn modelId="{3240F021-06F7-46D6-B226-AF147DDB205F}" type="presParOf" srcId="{7ED27FCE-A309-4E51-A35B-B09E0A37A5B7}" destId="{9487B071-61F5-455E-A663-CA218057F432}" srcOrd="1" destOrd="0" presId="urn:microsoft.com/office/officeart/2005/8/layout/vList5"/>
    <dgm:cxn modelId="{6166382C-8B85-4833-BCBD-35591676AACA}" type="presParOf" srcId="{BE43206A-F7CA-4411-B730-77692A322936}" destId="{D6B67322-1ED0-47F1-BBE8-210DF07BF561}" srcOrd="1" destOrd="0" presId="urn:microsoft.com/office/officeart/2005/8/layout/vList5"/>
    <dgm:cxn modelId="{085B9440-4040-4955-BBA5-FF9BC85A3812}" type="presParOf" srcId="{BE43206A-F7CA-4411-B730-77692A322936}" destId="{2265EFE5-6ED2-4076-8F33-589DB00B9B22}" srcOrd="2" destOrd="0" presId="urn:microsoft.com/office/officeart/2005/8/layout/vList5"/>
    <dgm:cxn modelId="{83739438-C9FB-4CF0-A994-BF6CAABBAA5B}" type="presParOf" srcId="{2265EFE5-6ED2-4076-8F33-589DB00B9B22}" destId="{8EDD663B-8FD7-4DE1-B57D-4EF84EE3AA27}" srcOrd="0" destOrd="0" presId="urn:microsoft.com/office/officeart/2005/8/layout/vList5"/>
    <dgm:cxn modelId="{F1CF32D5-95E7-4C30-A7D5-35E0DB5F68F1}" type="presParOf" srcId="{2265EFE5-6ED2-4076-8F33-589DB00B9B22}" destId="{1A0C4321-9EB9-4390-AD1C-4D7E7F3D904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F30B50-DF45-4B77-84A7-650403ECBAAD}" type="doc">
      <dgm:prSet loTypeId="urn:microsoft.com/office/officeart/2005/8/layout/vList2" loCatId="list" qsTypeId="urn:microsoft.com/office/officeart/2005/8/quickstyle/3d3" qsCatId="3D" csTypeId="urn:microsoft.com/office/officeart/2005/8/colors/accent1_2" csCatId="accent1"/>
      <dgm:spPr/>
      <dgm:t>
        <a:bodyPr/>
        <a:lstStyle/>
        <a:p>
          <a:endParaRPr lang="tr-TR"/>
        </a:p>
      </dgm:t>
    </dgm:pt>
    <dgm:pt modelId="{B4EBED90-3A2F-4D99-9414-C80429BC09D9}">
      <dgm:prSet/>
      <dgm:spPr/>
      <dgm:t>
        <a:bodyPr/>
        <a:lstStyle/>
        <a:p>
          <a:pPr rtl="0"/>
          <a:r>
            <a:rPr lang="tr-TR" b="1" smtClean="0"/>
            <a:t>HARCAMA BİRİMİNİN AMAÇ VE HEDEFLERİ</a:t>
          </a:r>
          <a:endParaRPr lang="tr-TR"/>
        </a:p>
      </dgm:t>
    </dgm:pt>
    <dgm:pt modelId="{B7491138-3997-470F-A5C1-B5F0A65AC7C0}" type="parTrans" cxnId="{A36228F0-CDD4-48F0-97F2-64F7EADD9407}">
      <dgm:prSet/>
      <dgm:spPr/>
      <dgm:t>
        <a:bodyPr/>
        <a:lstStyle/>
        <a:p>
          <a:endParaRPr lang="tr-TR"/>
        </a:p>
      </dgm:t>
    </dgm:pt>
    <dgm:pt modelId="{2E678A3E-D8A5-41FC-9252-1783A535057F}" type="sibTrans" cxnId="{A36228F0-CDD4-48F0-97F2-64F7EADD9407}">
      <dgm:prSet/>
      <dgm:spPr/>
      <dgm:t>
        <a:bodyPr/>
        <a:lstStyle/>
        <a:p>
          <a:endParaRPr lang="tr-TR"/>
        </a:p>
      </dgm:t>
    </dgm:pt>
    <dgm:pt modelId="{556A0FF1-A29A-4D9D-9423-31DF2E8D149E}" type="pres">
      <dgm:prSet presAssocID="{4DF30B50-DF45-4B77-84A7-650403ECBAAD}" presName="linear" presStyleCnt="0">
        <dgm:presLayoutVars>
          <dgm:animLvl val="lvl"/>
          <dgm:resizeHandles val="exact"/>
        </dgm:presLayoutVars>
      </dgm:prSet>
      <dgm:spPr/>
      <dgm:t>
        <a:bodyPr/>
        <a:lstStyle/>
        <a:p>
          <a:endParaRPr lang="tr-TR"/>
        </a:p>
      </dgm:t>
    </dgm:pt>
    <dgm:pt modelId="{8019E577-C609-4ECC-8102-3F9611632994}" type="pres">
      <dgm:prSet presAssocID="{B4EBED90-3A2F-4D99-9414-C80429BC09D9}" presName="parentText" presStyleLbl="node1" presStyleIdx="0" presStyleCnt="1">
        <dgm:presLayoutVars>
          <dgm:chMax val="0"/>
          <dgm:bulletEnabled val="1"/>
        </dgm:presLayoutVars>
      </dgm:prSet>
      <dgm:spPr/>
      <dgm:t>
        <a:bodyPr/>
        <a:lstStyle/>
        <a:p>
          <a:endParaRPr lang="tr-TR"/>
        </a:p>
      </dgm:t>
    </dgm:pt>
  </dgm:ptLst>
  <dgm:cxnLst>
    <dgm:cxn modelId="{A36228F0-CDD4-48F0-97F2-64F7EADD9407}" srcId="{4DF30B50-DF45-4B77-84A7-650403ECBAAD}" destId="{B4EBED90-3A2F-4D99-9414-C80429BC09D9}" srcOrd="0" destOrd="0" parTransId="{B7491138-3997-470F-A5C1-B5F0A65AC7C0}" sibTransId="{2E678A3E-D8A5-41FC-9252-1783A535057F}"/>
    <dgm:cxn modelId="{B05A12AB-81FB-4B99-ADAA-A9512588FD0E}" type="presOf" srcId="{4DF30B50-DF45-4B77-84A7-650403ECBAAD}" destId="{556A0FF1-A29A-4D9D-9423-31DF2E8D149E}" srcOrd="0" destOrd="0" presId="urn:microsoft.com/office/officeart/2005/8/layout/vList2"/>
    <dgm:cxn modelId="{4DEDFEC2-FD26-4A70-800C-DE57A917E2A2}" type="presOf" srcId="{B4EBED90-3A2F-4D99-9414-C80429BC09D9}" destId="{8019E577-C609-4ECC-8102-3F9611632994}" srcOrd="0" destOrd="0" presId="urn:microsoft.com/office/officeart/2005/8/layout/vList2"/>
    <dgm:cxn modelId="{B572AE36-74E9-44DE-B604-786C88B3016A}" type="presParOf" srcId="{556A0FF1-A29A-4D9D-9423-31DF2E8D149E}" destId="{8019E577-C609-4ECC-8102-3F96116329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4D8C75-C1A2-4DA4-A835-6CD10CB692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86CE67A9-B6B9-4093-8165-E73003139107}">
      <dgm:prSet/>
      <dgm:spPr/>
      <dgm:t>
        <a:bodyPr/>
        <a:lstStyle/>
        <a:p>
          <a:pPr rtl="0"/>
          <a:r>
            <a:rPr lang="tr-TR" smtClean="0"/>
            <a:t>MİSYON</a:t>
          </a:r>
          <a:endParaRPr lang="tr-TR"/>
        </a:p>
      </dgm:t>
    </dgm:pt>
    <dgm:pt modelId="{1545E93E-B139-4C1A-9DF8-E114058E9C2A}" type="parTrans" cxnId="{A79E64A3-5F3E-45D0-87C5-922234A3BB1E}">
      <dgm:prSet/>
      <dgm:spPr/>
      <dgm:t>
        <a:bodyPr/>
        <a:lstStyle/>
        <a:p>
          <a:endParaRPr lang="tr-TR"/>
        </a:p>
      </dgm:t>
    </dgm:pt>
    <dgm:pt modelId="{3D14752F-BC94-4D37-BC45-565268138C39}" type="sibTrans" cxnId="{A79E64A3-5F3E-45D0-87C5-922234A3BB1E}">
      <dgm:prSet/>
      <dgm:spPr/>
      <dgm:t>
        <a:bodyPr/>
        <a:lstStyle/>
        <a:p>
          <a:endParaRPr lang="tr-TR"/>
        </a:p>
      </dgm:t>
    </dgm:pt>
    <dgm:pt modelId="{5467E9EF-3FF2-4BE2-8DE1-432AE3BB2D24}">
      <dgm:prSet/>
      <dgm:spPr/>
      <dgm:t>
        <a:bodyPr/>
        <a:lstStyle/>
        <a:p>
          <a:pPr rtl="0"/>
          <a:r>
            <a:rPr lang="tr-TR" dirty="0" smtClean="0">
              <a:solidFill>
                <a:schemeClr val="bg1"/>
              </a:solidFill>
            </a:rPr>
            <a:t>Misyon bir harcama biriminin var oluş sebebidir. Harcama biriminin ne yaptığını, nasıl yaptığını ve kimin için yaptığını açıkça ifade eder.</a:t>
          </a:r>
          <a:endParaRPr lang="tr-TR" dirty="0">
            <a:solidFill>
              <a:schemeClr val="bg1"/>
            </a:solidFill>
          </a:endParaRPr>
        </a:p>
      </dgm:t>
    </dgm:pt>
    <dgm:pt modelId="{5CE3218C-F5F1-42B2-B2E7-CBFBF3BDB85E}" type="parTrans" cxnId="{F9E86438-E447-43AB-A8C1-C44843C50DC5}">
      <dgm:prSet/>
      <dgm:spPr/>
      <dgm:t>
        <a:bodyPr/>
        <a:lstStyle/>
        <a:p>
          <a:endParaRPr lang="tr-TR"/>
        </a:p>
      </dgm:t>
    </dgm:pt>
    <dgm:pt modelId="{D834185A-FDF9-481F-B886-35406FE6B410}" type="sibTrans" cxnId="{F9E86438-E447-43AB-A8C1-C44843C50DC5}">
      <dgm:prSet/>
      <dgm:spPr/>
      <dgm:t>
        <a:bodyPr/>
        <a:lstStyle/>
        <a:p>
          <a:endParaRPr lang="tr-TR"/>
        </a:p>
      </dgm:t>
    </dgm:pt>
    <dgm:pt modelId="{A0E7EC3D-9344-41F8-8B2C-0BBF61E6E007}">
      <dgm:prSet/>
      <dgm:spPr/>
      <dgm:t>
        <a:bodyPr/>
        <a:lstStyle/>
        <a:p>
          <a:pPr rtl="0"/>
          <a:r>
            <a:rPr lang="tr-TR" dirty="0" smtClean="0">
              <a:solidFill>
                <a:schemeClr val="bg1"/>
              </a:solidFill>
            </a:rPr>
            <a:t>Misyon sunulan tüm hizmetler ile gerçekleştirdiği tüm faaliyetleri kapsayan bir şemsiye kavramdır.</a:t>
          </a:r>
          <a:endParaRPr lang="tr-TR" dirty="0">
            <a:solidFill>
              <a:schemeClr val="bg1"/>
            </a:solidFill>
          </a:endParaRPr>
        </a:p>
      </dgm:t>
    </dgm:pt>
    <dgm:pt modelId="{0D25B8FF-63BD-4EEE-99D3-BB966C70AFD7}" type="parTrans" cxnId="{05000EA9-4FD2-48C9-8474-E949B80256AE}">
      <dgm:prSet/>
      <dgm:spPr/>
      <dgm:t>
        <a:bodyPr/>
        <a:lstStyle/>
        <a:p>
          <a:endParaRPr lang="tr-TR"/>
        </a:p>
      </dgm:t>
    </dgm:pt>
    <dgm:pt modelId="{CD3084E8-9C79-4306-BED0-925C2188B876}" type="sibTrans" cxnId="{05000EA9-4FD2-48C9-8474-E949B80256AE}">
      <dgm:prSet/>
      <dgm:spPr/>
      <dgm:t>
        <a:bodyPr/>
        <a:lstStyle/>
        <a:p>
          <a:endParaRPr lang="tr-TR"/>
        </a:p>
      </dgm:t>
    </dgm:pt>
    <dgm:pt modelId="{C0264BC2-4925-4FD0-8AD6-E711A1E63D43}">
      <dgm:prSet/>
      <dgm:spPr/>
      <dgm:t>
        <a:bodyPr/>
        <a:lstStyle/>
        <a:p>
          <a:pPr rtl="0"/>
          <a:r>
            <a:rPr lang="tr-TR" dirty="0" smtClean="0">
              <a:solidFill>
                <a:schemeClr val="bg1"/>
              </a:solidFill>
            </a:rPr>
            <a:t>Misyon ifadesinin; harcama biriminin yasal yetkisini yansıtması, sunmakla yükümlü olduğu hizmetleri belirtmesi ve kurumun kaynakları ile tutarlı olması gerekir.</a:t>
          </a:r>
          <a:endParaRPr lang="tr-TR" dirty="0">
            <a:solidFill>
              <a:schemeClr val="bg1"/>
            </a:solidFill>
          </a:endParaRPr>
        </a:p>
      </dgm:t>
    </dgm:pt>
    <dgm:pt modelId="{1B1F13FE-5987-4C36-97DF-250747B24062}" type="parTrans" cxnId="{158A3089-4C86-46A6-B9FD-A8E4D14D5824}">
      <dgm:prSet/>
      <dgm:spPr/>
      <dgm:t>
        <a:bodyPr/>
        <a:lstStyle/>
        <a:p>
          <a:endParaRPr lang="tr-TR"/>
        </a:p>
      </dgm:t>
    </dgm:pt>
    <dgm:pt modelId="{0B976169-8695-4ADB-805F-E271C4409B00}" type="sibTrans" cxnId="{158A3089-4C86-46A6-B9FD-A8E4D14D5824}">
      <dgm:prSet/>
      <dgm:spPr/>
      <dgm:t>
        <a:bodyPr/>
        <a:lstStyle/>
        <a:p>
          <a:endParaRPr lang="tr-TR"/>
        </a:p>
      </dgm:t>
    </dgm:pt>
    <dgm:pt modelId="{EDB7050D-CF15-4D43-BAD2-E6C2082FD89F}" type="pres">
      <dgm:prSet presAssocID="{8C4D8C75-C1A2-4DA4-A835-6CD10CB692EC}" presName="linear" presStyleCnt="0">
        <dgm:presLayoutVars>
          <dgm:animLvl val="lvl"/>
          <dgm:resizeHandles val="exact"/>
        </dgm:presLayoutVars>
      </dgm:prSet>
      <dgm:spPr/>
      <dgm:t>
        <a:bodyPr/>
        <a:lstStyle/>
        <a:p>
          <a:endParaRPr lang="tr-TR"/>
        </a:p>
      </dgm:t>
    </dgm:pt>
    <dgm:pt modelId="{1AD3591B-F27E-4F5D-A63C-A0EDE0737877}" type="pres">
      <dgm:prSet presAssocID="{86CE67A9-B6B9-4093-8165-E73003139107}" presName="parentText" presStyleLbl="node1" presStyleIdx="0" presStyleCnt="1" custScaleY="74969" custLinFactNeighborX="100" custLinFactNeighborY="-4864">
        <dgm:presLayoutVars>
          <dgm:chMax val="0"/>
          <dgm:bulletEnabled val="1"/>
        </dgm:presLayoutVars>
      </dgm:prSet>
      <dgm:spPr/>
      <dgm:t>
        <a:bodyPr/>
        <a:lstStyle/>
        <a:p>
          <a:endParaRPr lang="tr-TR"/>
        </a:p>
      </dgm:t>
    </dgm:pt>
    <dgm:pt modelId="{33464E55-C968-41E2-A3C9-8B79F1B13840}" type="pres">
      <dgm:prSet presAssocID="{86CE67A9-B6B9-4093-8165-E73003139107}" presName="childText" presStyleLbl="revTx" presStyleIdx="0" presStyleCnt="1">
        <dgm:presLayoutVars>
          <dgm:bulletEnabled val="1"/>
        </dgm:presLayoutVars>
      </dgm:prSet>
      <dgm:spPr/>
      <dgm:t>
        <a:bodyPr/>
        <a:lstStyle/>
        <a:p>
          <a:endParaRPr lang="tr-TR"/>
        </a:p>
      </dgm:t>
    </dgm:pt>
  </dgm:ptLst>
  <dgm:cxnLst>
    <dgm:cxn modelId="{47866DD4-08E0-47DE-B5DB-275AAE362440}" type="presOf" srcId="{C0264BC2-4925-4FD0-8AD6-E711A1E63D43}" destId="{33464E55-C968-41E2-A3C9-8B79F1B13840}" srcOrd="0" destOrd="2" presId="urn:microsoft.com/office/officeart/2005/8/layout/vList2"/>
    <dgm:cxn modelId="{CBC05813-5C0C-4164-8090-2B37BEDFDAE2}" type="presOf" srcId="{5467E9EF-3FF2-4BE2-8DE1-432AE3BB2D24}" destId="{33464E55-C968-41E2-A3C9-8B79F1B13840}" srcOrd="0" destOrd="0" presId="urn:microsoft.com/office/officeart/2005/8/layout/vList2"/>
    <dgm:cxn modelId="{72B978FC-73BF-447E-A8AE-1975A21CE850}" type="presOf" srcId="{A0E7EC3D-9344-41F8-8B2C-0BBF61E6E007}" destId="{33464E55-C968-41E2-A3C9-8B79F1B13840}" srcOrd="0" destOrd="1" presId="urn:microsoft.com/office/officeart/2005/8/layout/vList2"/>
    <dgm:cxn modelId="{4D210F5E-E3DB-4955-A41D-C386E6C3C767}" type="presOf" srcId="{86CE67A9-B6B9-4093-8165-E73003139107}" destId="{1AD3591B-F27E-4F5D-A63C-A0EDE0737877}" srcOrd="0" destOrd="0" presId="urn:microsoft.com/office/officeart/2005/8/layout/vList2"/>
    <dgm:cxn modelId="{F9E86438-E447-43AB-A8C1-C44843C50DC5}" srcId="{86CE67A9-B6B9-4093-8165-E73003139107}" destId="{5467E9EF-3FF2-4BE2-8DE1-432AE3BB2D24}" srcOrd="0" destOrd="0" parTransId="{5CE3218C-F5F1-42B2-B2E7-CBFBF3BDB85E}" sibTransId="{D834185A-FDF9-481F-B886-35406FE6B410}"/>
    <dgm:cxn modelId="{A79E64A3-5F3E-45D0-87C5-922234A3BB1E}" srcId="{8C4D8C75-C1A2-4DA4-A835-6CD10CB692EC}" destId="{86CE67A9-B6B9-4093-8165-E73003139107}" srcOrd="0" destOrd="0" parTransId="{1545E93E-B139-4C1A-9DF8-E114058E9C2A}" sibTransId="{3D14752F-BC94-4D37-BC45-565268138C39}"/>
    <dgm:cxn modelId="{05000EA9-4FD2-48C9-8474-E949B80256AE}" srcId="{86CE67A9-B6B9-4093-8165-E73003139107}" destId="{A0E7EC3D-9344-41F8-8B2C-0BBF61E6E007}" srcOrd="1" destOrd="0" parTransId="{0D25B8FF-63BD-4EEE-99D3-BB966C70AFD7}" sibTransId="{CD3084E8-9C79-4306-BED0-925C2188B876}"/>
    <dgm:cxn modelId="{158A3089-4C86-46A6-B9FD-A8E4D14D5824}" srcId="{86CE67A9-B6B9-4093-8165-E73003139107}" destId="{C0264BC2-4925-4FD0-8AD6-E711A1E63D43}" srcOrd="2" destOrd="0" parTransId="{1B1F13FE-5987-4C36-97DF-250747B24062}" sibTransId="{0B976169-8695-4ADB-805F-E271C4409B00}"/>
    <dgm:cxn modelId="{16C0DB3A-B980-484B-8649-BF43AB5DAF2F}" type="presOf" srcId="{8C4D8C75-C1A2-4DA4-A835-6CD10CB692EC}" destId="{EDB7050D-CF15-4D43-BAD2-E6C2082FD89F}" srcOrd="0" destOrd="0" presId="urn:microsoft.com/office/officeart/2005/8/layout/vList2"/>
    <dgm:cxn modelId="{D1AAB8AD-07B0-41D6-AA61-047E96E09D6B}" type="presParOf" srcId="{EDB7050D-CF15-4D43-BAD2-E6C2082FD89F}" destId="{1AD3591B-F27E-4F5D-A63C-A0EDE0737877}" srcOrd="0" destOrd="0" presId="urn:microsoft.com/office/officeart/2005/8/layout/vList2"/>
    <dgm:cxn modelId="{7D910D6E-33F3-47C8-AA3C-F018F3EE567E}" type="presParOf" srcId="{EDB7050D-CF15-4D43-BAD2-E6C2082FD89F}" destId="{33464E55-C968-41E2-A3C9-8B79F1B1384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9B6211-6DD9-4654-9540-B5D293A2F2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CF2F92EA-4262-4126-89CE-FED193C4EC94}">
      <dgm:prSet/>
      <dgm:spPr/>
      <dgm:t>
        <a:bodyPr/>
        <a:lstStyle/>
        <a:p>
          <a:pPr rtl="0"/>
          <a:r>
            <a:rPr lang="tr-TR" dirty="0" smtClean="0"/>
            <a:t>VİZYON</a:t>
          </a:r>
          <a:endParaRPr lang="tr-TR" dirty="0"/>
        </a:p>
      </dgm:t>
    </dgm:pt>
    <dgm:pt modelId="{84FB8E73-918A-4AAB-9EF5-E70350F8B5D3}" type="parTrans" cxnId="{2C65ED63-5C36-42B5-9851-7D675D40C26C}">
      <dgm:prSet/>
      <dgm:spPr/>
      <dgm:t>
        <a:bodyPr/>
        <a:lstStyle/>
        <a:p>
          <a:endParaRPr lang="tr-TR"/>
        </a:p>
      </dgm:t>
    </dgm:pt>
    <dgm:pt modelId="{183199F9-3296-462B-A1EF-AACCCD5D9478}" type="sibTrans" cxnId="{2C65ED63-5C36-42B5-9851-7D675D40C26C}">
      <dgm:prSet/>
      <dgm:spPr/>
      <dgm:t>
        <a:bodyPr/>
        <a:lstStyle/>
        <a:p>
          <a:endParaRPr lang="tr-TR"/>
        </a:p>
      </dgm:t>
    </dgm:pt>
    <dgm:pt modelId="{BF41732B-0288-40E2-99D7-89F9C58069A6}">
      <dgm:prSet/>
      <dgm:spPr/>
      <dgm:t>
        <a:bodyPr/>
        <a:lstStyle/>
        <a:p>
          <a:pPr rtl="0"/>
          <a:r>
            <a:rPr lang="tr-TR" dirty="0" smtClean="0">
              <a:solidFill>
                <a:schemeClr val="bg1"/>
              </a:solidFill>
            </a:rPr>
            <a:t>Vizyon harcama biriminin geleceğini sembolize eden genel amacıdır. Vizyon bildirimi, faaliyet yılı zaman diliminin de ötesinde, uzun vadede harcama biriminin gerçekleştirmek istediklerini ve ulaşmak istediği yeri yansıtacak bir şekilde belirlenir.</a:t>
          </a:r>
          <a:endParaRPr lang="tr-TR" dirty="0">
            <a:solidFill>
              <a:schemeClr val="bg1"/>
            </a:solidFill>
          </a:endParaRPr>
        </a:p>
      </dgm:t>
    </dgm:pt>
    <dgm:pt modelId="{CDFF3907-B3AA-4F58-B3EE-D677D05010C4}" type="parTrans" cxnId="{1F366A69-4282-40B1-BA89-10F65A5BB530}">
      <dgm:prSet/>
      <dgm:spPr/>
      <dgm:t>
        <a:bodyPr/>
        <a:lstStyle/>
        <a:p>
          <a:endParaRPr lang="tr-TR"/>
        </a:p>
      </dgm:t>
    </dgm:pt>
    <dgm:pt modelId="{9020F9B0-E53A-45EF-B470-5074B6BD4AF7}" type="sibTrans" cxnId="{1F366A69-4282-40B1-BA89-10F65A5BB530}">
      <dgm:prSet/>
      <dgm:spPr/>
      <dgm:t>
        <a:bodyPr/>
        <a:lstStyle/>
        <a:p>
          <a:endParaRPr lang="tr-TR"/>
        </a:p>
      </dgm:t>
    </dgm:pt>
    <dgm:pt modelId="{41DAB698-E6CB-4E2B-96A7-65B3EE00FB43}">
      <dgm:prSet/>
      <dgm:spPr/>
      <dgm:t>
        <a:bodyPr/>
        <a:lstStyle/>
        <a:p>
          <a:pPr rtl="0"/>
          <a:r>
            <a:rPr lang="tr-TR" dirty="0" smtClean="0">
              <a:solidFill>
                <a:schemeClr val="bg1"/>
              </a:solidFill>
            </a:rPr>
            <a:t>Vizyonun belirlenmesinde misyon bildiriminde olduğu gibi harcama birimlerinin iç kontrol birim alt komisyonu/kalite birim alt komisyonu, strateji geliştirme alt komisyonları veya akreditasyon alt komisyonları birlikte çalışmalıdır. Vizyon belirlenirken geniş katılımlı bir </a:t>
          </a:r>
          <a:r>
            <a:rPr lang="tr-TR" dirty="0" err="1" smtClean="0">
              <a:solidFill>
                <a:schemeClr val="bg1"/>
              </a:solidFill>
            </a:rPr>
            <a:t>çalıştay</a:t>
          </a:r>
          <a:r>
            <a:rPr lang="tr-TR" dirty="0" smtClean="0">
              <a:solidFill>
                <a:schemeClr val="bg1"/>
              </a:solidFill>
            </a:rPr>
            <a:t> düzenlenebilir</a:t>
          </a:r>
          <a:endParaRPr lang="tr-TR" dirty="0">
            <a:solidFill>
              <a:schemeClr val="bg1"/>
            </a:solidFill>
          </a:endParaRPr>
        </a:p>
      </dgm:t>
    </dgm:pt>
    <dgm:pt modelId="{1254252E-8BDC-41D0-B11B-7220F3D86AB2}" type="parTrans" cxnId="{76E2B521-CD92-41B2-A5B6-3BF1D719F5DD}">
      <dgm:prSet/>
      <dgm:spPr/>
      <dgm:t>
        <a:bodyPr/>
        <a:lstStyle/>
        <a:p>
          <a:endParaRPr lang="tr-TR"/>
        </a:p>
      </dgm:t>
    </dgm:pt>
    <dgm:pt modelId="{E01111BF-C7B6-45BA-863A-9D7591130A41}" type="sibTrans" cxnId="{76E2B521-CD92-41B2-A5B6-3BF1D719F5DD}">
      <dgm:prSet/>
      <dgm:spPr/>
      <dgm:t>
        <a:bodyPr/>
        <a:lstStyle/>
        <a:p>
          <a:endParaRPr lang="tr-TR"/>
        </a:p>
      </dgm:t>
    </dgm:pt>
    <dgm:pt modelId="{CCF99E1C-12C2-4485-A404-1289A5DD0D34}" type="pres">
      <dgm:prSet presAssocID="{DD9B6211-6DD9-4654-9540-B5D293A2F29E}" presName="linear" presStyleCnt="0">
        <dgm:presLayoutVars>
          <dgm:animLvl val="lvl"/>
          <dgm:resizeHandles val="exact"/>
        </dgm:presLayoutVars>
      </dgm:prSet>
      <dgm:spPr/>
      <dgm:t>
        <a:bodyPr/>
        <a:lstStyle/>
        <a:p>
          <a:endParaRPr lang="tr-TR"/>
        </a:p>
      </dgm:t>
    </dgm:pt>
    <dgm:pt modelId="{D5F540B8-E557-4209-8B18-C960DDF9356A}" type="pres">
      <dgm:prSet presAssocID="{CF2F92EA-4262-4126-89CE-FED193C4EC94}" presName="parentText" presStyleLbl="node1" presStyleIdx="0" presStyleCnt="1" custLinFactNeighborX="-753" custLinFactNeighborY="-9228">
        <dgm:presLayoutVars>
          <dgm:chMax val="0"/>
          <dgm:bulletEnabled val="1"/>
        </dgm:presLayoutVars>
      </dgm:prSet>
      <dgm:spPr/>
      <dgm:t>
        <a:bodyPr/>
        <a:lstStyle/>
        <a:p>
          <a:endParaRPr lang="tr-TR"/>
        </a:p>
      </dgm:t>
    </dgm:pt>
    <dgm:pt modelId="{C8BA6797-9D8E-41C0-96D0-E5AD2656DA46}" type="pres">
      <dgm:prSet presAssocID="{CF2F92EA-4262-4126-89CE-FED193C4EC94}" presName="childText" presStyleLbl="revTx" presStyleIdx="0" presStyleCnt="1">
        <dgm:presLayoutVars>
          <dgm:bulletEnabled val="1"/>
        </dgm:presLayoutVars>
      </dgm:prSet>
      <dgm:spPr/>
      <dgm:t>
        <a:bodyPr/>
        <a:lstStyle/>
        <a:p>
          <a:endParaRPr lang="tr-TR"/>
        </a:p>
      </dgm:t>
    </dgm:pt>
  </dgm:ptLst>
  <dgm:cxnLst>
    <dgm:cxn modelId="{6C8D08A0-18B1-4091-BEF7-BF21D77327DD}" type="presOf" srcId="{CF2F92EA-4262-4126-89CE-FED193C4EC94}" destId="{D5F540B8-E557-4209-8B18-C960DDF9356A}" srcOrd="0" destOrd="0" presId="urn:microsoft.com/office/officeart/2005/8/layout/vList2"/>
    <dgm:cxn modelId="{727C5AE0-CFD8-4AB6-B165-3E5AB6BC8AAB}" type="presOf" srcId="{41DAB698-E6CB-4E2B-96A7-65B3EE00FB43}" destId="{C8BA6797-9D8E-41C0-96D0-E5AD2656DA46}" srcOrd="0" destOrd="1" presId="urn:microsoft.com/office/officeart/2005/8/layout/vList2"/>
    <dgm:cxn modelId="{1F366A69-4282-40B1-BA89-10F65A5BB530}" srcId="{CF2F92EA-4262-4126-89CE-FED193C4EC94}" destId="{BF41732B-0288-40E2-99D7-89F9C58069A6}" srcOrd="0" destOrd="0" parTransId="{CDFF3907-B3AA-4F58-B3EE-D677D05010C4}" sibTransId="{9020F9B0-E53A-45EF-B470-5074B6BD4AF7}"/>
    <dgm:cxn modelId="{F229E342-0769-44F4-A220-D8EC35DF9000}" type="presOf" srcId="{DD9B6211-6DD9-4654-9540-B5D293A2F29E}" destId="{CCF99E1C-12C2-4485-A404-1289A5DD0D34}" srcOrd="0" destOrd="0" presId="urn:microsoft.com/office/officeart/2005/8/layout/vList2"/>
    <dgm:cxn modelId="{76E2B521-CD92-41B2-A5B6-3BF1D719F5DD}" srcId="{CF2F92EA-4262-4126-89CE-FED193C4EC94}" destId="{41DAB698-E6CB-4E2B-96A7-65B3EE00FB43}" srcOrd="1" destOrd="0" parTransId="{1254252E-8BDC-41D0-B11B-7220F3D86AB2}" sibTransId="{E01111BF-C7B6-45BA-863A-9D7591130A41}"/>
    <dgm:cxn modelId="{2C65ED63-5C36-42B5-9851-7D675D40C26C}" srcId="{DD9B6211-6DD9-4654-9540-B5D293A2F29E}" destId="{CF2F92EA-4262-4126-89CE-FED193C4EC94}" srcOrd="0" destOrd="0" parTransId="{84FB8E73-918A-4AAB-9EF5-E70350F8B5D3}" sibTransId="{183199F9-3296-462B-A1EF-AACCCD5D9478}"/>
    <dgm:cxn modelId="{EFB479BE-E79F-4B66-9361-E331FE031305}" type="presOf" srcId="{BF41732B-0288-40E2-99D7-89F9C58069A6}" destId="{C8BA6797-9D8E-41C0-96D0-E5AD2656DA46}" srcOrd="0" destOrd="0" presId="urn:microsoft.com/office/officeart/2005/8/layout/vList2"/>
    <dgm:cxn modelId="{EF0013B1-BD7C-4922-9FE0-B7286AB66CE7}" type="presParOf" srcId="{CCF99E1C-12C2-4485-A404-1289A5DD0D34}" destId="{D5F540B8-E557-4209-8B18-C960DDF9356A}" srcOrd="0" destOrd="0" presId="urn:microsoft.com/office/officeart/2005/8/layout/vList2"/>
    <dgm:cxn modelId="{3FA718F7-F247-4A0A-AF11-78C8D555873C}" type="presParOf" srcId="{CCF99E1C-12C2-4485-A404-1289A5DD0D34}" destId="{C8BA6797-9D8E-41C0-96D0-E5AD2656DA4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2ABB7-258E-480A-983C-EF34B57E2DDA}">
      <dsp:nvSpPr>
        <dsp:cNvPr id="0" name=""/>
        <dsp:cNvSpPr/>
      </dsp:nvSpPr>
      <dsp:spPr>
        <a:xfrm>
          <a:off x="0" y="3420"/>
          <a:ext cx="9017349" cy="791505"/>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tr-TR" sz="3300" b="1" kern="1200" smtClean="0"/>
            <a:t>FAALİYET RAPORU NEDİR?</a:t>
          </a:r>
          <a:endParaRPr lang="tr-TR" sz="3300" kern="1200"/>
        </a:p>
      </dsp:txBody>
      <dsp:txXfrm>
        <a:off x="38638" y="42058"/>
        <a:ext cx="8940073"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88015-B475-4F9B-A01A-20F7BACB91D4}">
      <dsp:nvSpPr>
        <dsp:cNvPr id="0" name=""/>
        <dsp:cNvSpPr/>
      </dsp:nvSpPr>
      <dsp:spPr>
        <a:xfrm>
          <a:off x="0" y="506"/>
          <a:ext cx="8534400" cy="105848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tr-TR" sz="2800" kern="1200" dirty="0" smtClean="0"/>
            <a:t>Misyon Ve Vizyon Arasındaki Fark</a:t>
          </a:r>
          <a:br>
            <a:rPr lang="tr-TR" sz="2800" kern="1200" dirty="0" smtClean="0"/>
          </a:br>
          <a:endParaRPr lang="tr-TR" sz="2800" kern="1200" dirty="0"/>
        </a:p>
      </dsp:txBody>
      <dsp:txXfrm>
        <a:off x="51671" y="52177"/>
        <a:ext cx="8431058" cy="9551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F037F-742F-4414-88D3-3F817335E0D6}">
      <dsp:nvSpPr>
        <dsp:cNvPr id="0" name=""/>
        <dsp:cNvSpPr/>
      </dsp:nvSpPr>
      <dsp:spPr>
        <a:xfrm>
          <a:off x="0" y="4789"/>
          <a:ext cx="10723484" cy="91143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tr-TR" sz="3800" b="1" kern="1200" dirty="0" smtClean="0"/>
            <a:t>TEMEL DEĞERLER</a:t>
          </a:r>
          <a:endParaRPr lang="tr-TR" sz="3800" kern="1200" dirty="0"/>
        </a:p>
      </dsp:txBody>
      <dsp:txXfrm>
        <a:off x="44492" y="49281"/>
        <a:ext cx="10634500" cy="8224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A1D60-06BA-4078-A816-A3105EF39D12}">
      <dsp:nvSpPr>
        <dsp:cNvPr id="0" name=""/>
        <dsp:cNvSpPr/>
      </dsp:nvSpPr>
      <dsp:spPr>
        <a:xfrm>
          <a:off x="0" y="173821"/>
          <a:ext cx="10835564" cy="1475689"/>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tr-TR" sz="2800" kern="1200" dirty="0" smtClean="0"/>
            <a:t>Temel değerler, karar alıcıların kurumu yönetirken bağlı kalacakları inançları ve çalışma felsefesini yansıtır.</a:t>
          </a:r>
          <a:endParaRPr lang="tr-TR" sz="2800" kern="1200" dirty="0"/>
        </a:p>
      </dsp:txBody>
      <dsp:txXfrm>
        <a:off x="72037" y="245858"/>
        <a:ext cx="10691490" cy="1331615"/>
      </dsp:txXfrm>
    </dsp:sp>
    <dsp:sp modelId="{0FCA817C-F843-4F9B-9004-59586A36558A}">
      <dsp:nvSpPr>
        <dsp:cNvPr id="0" name=""/>
        <dsp:cNvSpPr/>
      </dsp:nvSpPr>
      <dsp:spPr>
        <a:xfrm rot="5400000">
          <a:off x="6165534" y="-323840"/>
          <a:ext cx="2419691" cy="6941534"/>
        </a:xfrm>
        <a:prstGeom prst="round2SameRect">
          <a:avLst/>
        </a:prstGeom>
        <a:solidFill>
          <a:schemeClr val="dk2">
            <a:alpha val="90000"/>
            <a:tint val="40000"/>
            <a:hueOff val="0"/>
            <a:satOff val="0"/>
            <a:lumOff val="0"/>
            <a:alphaOff val="0"/>
          </a:schemeClr>
        </a:solidFill>
        <a:ln w="1587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150000"/>
            </a:lnSpc>
            <a:spcBef>
              <a:spcPct val="0"/>
            </a:spcBef>
            <a:spcAft>
              <a:spcPct val="15000"/>
            </a:spcAft>
            <a:buChar char="••"/>
          </a:pPr>
          <a:r>
            <a:rPr lang="tr-TR" sz="1400" b="1" kern="1200" dirty="0" smtClean="0"/>
            <a:t>Kişiler</a:t>
          </a:r>
          <a:r>
            <a:rPr lang="tr-TR" sz="1400" kern="1200" dirty="0" smtClean="0"/>
            <a:t>: Kurum çalışanlarına ve paydaşlarla ilişkilerine yönelik değerler</a:t>
          </a:r>
          <a:endParaRPr lang="tr-TR" sz="1400" kern="1200" dirty="0"/>
        </a:p>
        <a:p>
          <a:pPr marL="114300" lvl="1" indent="-114300" algn="l" defTabSz="622300" rtl="0">
            <a:lnSpc>
              <a:spcPct val="150000"/>
            </a:lnSpc>
            <a:spcBef>
              <a:spcPct val="0"/>
            </a:spcBef>
            <a:spcAft>
              <a:spcPct val="15000"/>
            </a:spcAft>
            <a:buChar char="••"/>
          </a:pPr>
          <a:r>
            <a:rPr lang="tr-TR" sz="1400" b="1" kern="1200" dirty="0" smtClean="0"/>
            <a:t>Süreçler</a:t>
          </a:r>
          <a:r>
            <a:rPr lang="tr-TR" sz="1400" kern="1200" dirty="0" smtClean="0"/>
            <a:t>: Kurumun yönetim, karar alma ve hizmet sunumu sürecine ilişkin değerler</a:t>
          </a:r>
          <a:endParaRPr lang="tr-TR" sz="1400" kern="1200" dirty="0"/>
        </a:p>
        <a:p>
          <a:pPr marL="114300" lvl="1" indent="-114300" algn="l" defTabSz="622300" rtl="0">
            <a:lnSpc>
              <a:spcPct val="150000"/>
            </a:lnSpc>
            <a:spcBef>
              <a:spcPct val="0"/>
            </a:spcBef>
            <a:spcAft>
              <a:spcPct val="15000"/>
            </a:spcAft>
            <a:buChar char="••"/>
          </a:pPr>
          <a:r>
            <a:rPr lang="tr-TR" sz="1400" b="1" kern="1200" dirty="0" smtClean="0"/>
            <a:t>Performans</a:t>
          </a:r>
          <a:r>
            <a:rPr lang="tr-TR" sz="1400" kern="1200" dirty="0" smtClean="0"/>
            <a:t>: Kurum tarafından sunulan ürün ve/veya hizmetlerin kalitesiyle ilgili değerler</a:t>
          </a:r>
          <a:endParaRPr lang="tr-TR" sz="1400" kern="1200" dirty="0"/>
        </a:p>
      </dsp:txBody>
      <dsp:txXfrm rot="-5400000">
        <a:off x="3904613" y="2055201"/>
        <a:ext cx="6823414" cy="2183451"/>
      </dsp:txXfrm>
    </dsp:sp>
    <dsp:sp modelId="{EDE2B264-9912-4045-8886-B57BA02AC889}">
      <dsp:nvSpPr>
        <dsp:cNvPr id="0" name=""/>
        <dsp:cNvSpPr/>
      </dsp:nvSpPr>
      <dsp:spPr>
        <a:xfrm>
          <a:off x="0" y="1878946"/>
          <a:ext cx="3904613" cy="2535960"/>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l" defTabSz="1244600" rtl="0">
            <a:lnSpc>
              <a:spcPct val="90000"/>
            </a:lnSpc>
            <a:spcBef>
              <a:spcPct val="0"/>
            </a:spcBef>
            <a:spcAft>
              <a:spcPct val="35000"/>
            </a:spcAft>
          </a:pPr>
          <a:r>
            <a:rPr lang="tr-TR" sz="2800" kern="1200" smtClean="0"/>
            <a:t>Temel değerler üç grupta toplanabilir:</a:t>
          </a:r>
          <a:endParaRPr lang="tr-TR" sz="2800" kern="1200" dirty="0"/>
        </a:p>
      </dsp:txBody>
      <dsp:txXfrm>
        <a:off x="123795" y="2002741"/>
        <a:ext cx="3657023" cy="22883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C7791-5522-4620-A930-C9C96D1738D3}">
      <dsp:nvSpPr>
        <dsp:cNvPr id="0" name=""/>
        <dsp:cNvSpPr/>
      </dsp:nvSpPr>
      <dsp:spPr>
        <a:xfrm>
          <a:off x="0" y="1344"/>
          <a:ext cx="10746443" cy="1079083"/>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just" defTabSz="889000" rtl="0">
            <a:lnSpc>
              <a:spcPct val="90000"/>
            </a:lnSpc>
            <a:spcBef>
              <a:spcPct val="0"/>
            </a:spcBef>
            <a:spcAft>
              <a:spcPct val="35000"/>
            </a:spcAft>
          </a:pPr>
          <a:r>
            <a:rPr lang="tr-TR" sz="2000" kern="1200" dirty="0" smtClean="0"/>
            <a:t>Faaliyetlere İlişkin Bilgi ve Değerlendirmeler kısmında harcama birimleri faaliyet yılı içerisindeki mali bilgilere, performans bilgilerine ve düzenlenen toplantılar ve bilimsel yayınlara ilişkin diğer hususlara yer verirler.</a:t>
          </a:r>
          <a:endParaRPr lang="tr-TR" sz="2000" kern="1200" dirty="0"/>
        </a:p>
      </dsp:txBody>
      <dsp:txXfrm>
        <a:off x="52676" y="54020"/>
        <a:ext cx="10641091" cy="973731"/>
      </dsp:txXfrm>
    </dsp:sp>
    <dsp:sp modelId="{564B130B-2781-4612-99D3-A0666F4F16FA}">
      <dsp:nvSpPr>
        <dsp:cNvPr id="0" name=""/>
        <dsp:cNvSpPr/>
      </dsp:nvSpPr>
      <dsp:spPr>
        <a:xfrm rot="5400000">
          <a:off x="6564952" y="-1330863"/>
          <a:ext cx="1499533" cy="6884441"/>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tr-TR" sz="1600" kern="1200" dirty="0" smtClean="0"/>
            <a:t>Mali bilgiler kısmında bütçe uygulama sonuçlarına ve kamu </a:t>
          </a:r>
          <a:r>
            <a:rPr lang="tr-TR" sz="1600" kern="1200" dirty="0" err="1" smtClean="0"/>
            <a:t>mâli</a:t>
          </a:r>
          <a:r>
            <a:rPr lang="tr-TR" sz="1600" kern="1200" dirty="0" smtClean="0"/>
            <a:t> yönetiminin şeffaflık ve mali saydamlık ilkeleri gereği 03-Mal ve Hizmet Alımları ile 06-Sermaye Giderleri ekonomik kodlarından yapılacak alımlara detaylı yer verilecektir.</a:t>
          </a:r>
          <a:endParaRPr lang="tr-TR" sz="1600" kern="1200" dirty="0"/>
        </a:p>
      </dsp:txBody>
      <dsp:txXfrm rot="-5400000">
        <a:off x="3872499" y="1434791"/>
        <a:ext cx="6811240" cy="1353131"/>
      </dsp:txXfrm>
    </dsp:sp>
    <dsp:sp modelId="{921BDDE7-E996-4806-BE7B-8779A76C487A}">
      <dsp:nvSpPr>
        <dsp:cNvPr id="0" name=""/>
        <dsp:cNvSpPr/>
      </dsp:nvSpPr>
      <dsp:spPr>
        <a:xfrm>
          <a:off x="0" y="1174148"/>
          <a:ext cx="3872498" cy="1874417"/>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tr-TR" sz="4000" kern="1200" smtClean="0"/>
            <a:t>I. Mali Bilgiler</a:t>
          </a:r>
          <a:endParaRPr lang="tr-TR" sz="4000" kern="1200"/>
        </a:p>
      </dsp:txBody>
      <dsp:txXfrm>
        <a:off x="91501" y="1265649"/>
        <a:ext cx="3689496" cy="1691415"/>
      </dsp:txXfrm>
    </dsp:sp>
    <dsp:sp modelId="{F56BD12A-1A9A-46FE-BC61-D8AC5C70C7D9}">
      <dsp:nvSpPr>
        <dsp:cNvPr id="0" name=""/>
        <dsp:cNvSpPr/>
      </dsp:nvSpPr>
      <dsp:spPr>
        <a:xfrm rot="5400000">
          <a:off x="6564952" y="637274"/>
          <a:ext cx="1499533" cy="6884441"/>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tr-TR" sz="1600" kern="1200" dirty="0" smtClean="0"/>
            <a:t>Harcama birimleri birim faaliyet raporları için bu bölümde; faaliyet yılı içerisinde uyguladıkları program, alt program ve faaliyet bilgilerine; alt program hedef göstergeleriyle ilgili gerçekleşme sonuçları ve değerlendirmelere; stratejik plan değerlendirme tablolarına yer vereceklerdir. </a:t>
          </a:r>
          <a:endParaRPr lang="tr-TR" sz="1600" kern="1200" dirty="0"/>
        </a:p>
      </dsp:txBody>
      <dsp:txXfrm rot="-5400000">
        <a:off x="3872499" y="3402929"/>
        <a:ext cx="6811240" cy="1353131"/>
      </dsp:txXfrm>
    </dsp:sp>
    <dsp:sp modelId="{56AA3B62-D434-4655-A093-45170FF79758}">
      <dsp:nvSpPr>
        <dsp:cNvPr id="0" name=""/>
        <dsp:cNvSpPr/>
      </dsp:nvSpPr>
      <dsp:spPr>
        <a:xfrm>
          <a:off x="0" y="3142286"/>
          <a:ext cx="3872498" cy="1874417"/>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tr-TR" sz="4000" b="1" kern="1200" dirty="0" smtClean="0"/>
            <a:t>II. </a:t>
          </a:r>
          <a:r>
            <a:rPr lang="tr-TR" sz="4000" b="0" kern="1200" dirty="0" smtClean="0"/>
            <a:t>Performans Bilgileri</a:t>
          </a:r>
          <a:endParaRPr lang="tr-TR" sz="4000" b="0" kern="1200" dirty="0"/>
        </a:p>
      </dsp:txBody>
      <dsp:txXfrm>
        <a:off x="91501" y="3233787"/>
        <a:ext cx="3689496" cy="16914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4B840-35B2-40EE-8F63-774ABCDBEBDF}">
      <dsp:nvSpPr>
        <dsp:cNvPr id="0" name=""/>
        <dsp:cNvSpPr/>
      </dsp:nvSpPr>
      <dsp:spPr>
        <a:xfrm>
          <a:off x="0" y="1674"/>
          <a:ext cx="10791004" cy="824352"/>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l" defTabSz="844550" rtl="0">
            <a:lnSpc>
              <a:spcPct val="90000"/>
            </a:lnSpc>
            <a:spcBef>
              <a:spcPct val="0"/>
            </a:spcBef>
            <a:spcAft>
              <a:spcPct val="35000"/>
            </a:spcAft>
          </a:pPr>
          <a:r>
            <a:rPr lang="tr-TR" sz="1900" kern="1200" dirty="0" smtClean="0"/>
            <a:t>Bu bölümde harcama birimleri kendi birim faaliyet raporlarında yer vermek üzere kurumsal kabiliyet ve kapasitelerini; sundukları hizmetlere bağlı olarak değerlendireceklerdir.</a:t>
          </a:r>
          <a:endParaRPr lang="tr-TR" sz="1900" kern="1200" dirty="0"/>
        </a:p>
      </dsp:txBody>
      <dsp:txXfrm>
        <a:off x="40242" y="41916"/>
        <a:ext cx="10710520" cy="743868"/>
      </dsp:txXfrm>
    </dsp:sp>
    <dsp:sp modelId="{27665E5F-3DBD-46B0-AAD5-F7DDF998CA3B}">
      <dsp:nvSpPr>
        <dsp:cNvPr id="0" name=""/>
        <dsp:cNvSpPr/>
      </dsp:nvSpPr>
      <dsp:spPr>
        <a:xfrm rot="5400000">
          <a:off x="6432372" y="-1375535"/>
          <a:ext cx="1825354" cy="6912988"/>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tr-TR" sz="1600" kern="1200" dirty="0" smtClean="0"/>
            <a:t>Üstünlükler </a:t>
          </a:r>
          <a:r>
            <a:rPr lang="tr-TR" sz="1600" kern="1200" dirty="0" err="1" smtClean="0"/>
            <a:t>kurumtarafından</a:t>
          </a:r>
          <a:r>
            <a:rPr lang="tr-TR" sz="1600" kern="1200" dirty="0" smtClean="0"/>
            <a:t> kontrol edilebilen, kurumun amaç ve hedeflerine ulaşırken yararlanabileceği, yüksek değer ürettiği ya da başarılı performans gösterdiği ve paydaşların kurumun olumlu içsel özellikleri olarak gördüğü hususlardır. </a:t>
          </a:r>
          <a:endParaRPr lang="tr-TR" sz="1600" kern="1200" dirty="0"/>
        </a:p>
        <a:p>
          <a:pPr marL="171450" lvl="1" indent="-171450" algn="l" defTabSz="711200" rtl="0">
            <a:lnSpc>
              <a:spcPct val="90000"/>
            </a:lnSpc>
            <a:spcBef>
              <a:spcPct val="0"/>
            </a:spcBef>
            <a:spcAft>
              <a:spcPct val="15000"/>
            </a:spcAft>
            <a:buChar char="••"/>
          </a:pPr>
          <a:r>
            <a:rPr lang="tr-TR" sz="1600" kern="1200" dirty="0" smtClean="0"/>
            <a:t>Zayıflıklar ise kurumun başarısını etkileyebilecek eksiklikleri ya da gelişmeye açık alanlarıdır. Başka bir ifadeyle kurumun üstesinden gelmesi gereken olumsuz yönleridir. </a:t>
          </a:r>
          <a:endParaRPr lang="tr-TR" sz="1600" kern="1200" dirty="0"/>
        </a:p>
      </dsp:txBody>
      <dsp:txXfrm rot="-5400000">
        <a:off x="3888555" y="1257388"/>
        <a:ext cx="6823882" cy="1647142"/>
      </dsp:txXfrm>
    </dsp:sp>
    <dsp:sp modelId="{B54258C6-9BC3-4334-92E6-274347715A82}">
      <dsp:nvSpPr>
        <dsp:cNvPr id="0" name=""/>
        <dsp:cNvSpPr/>
      </dsp:nvSpPr>
      <dsp:spPr>
        <a:xfrm>
          <a:off x="0" y="940112"/>
          <a:ext cx="3888555" cy="2281692"/>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tr-TR" sz="1900" kern="1200" dirty="0" smtClean="0"/>
            <a:t>I. Üstünlükler – Zayıflıklar</a:t>
          </a:r>
          <a:endParaRPr lang="tr-TR" sz="1900" kern="1200" dirty="0"/>
        </a:p>
      </dsp:txBody>
      <dsp:txXfrm>
        <a:off x="111383" y="1051495"/>
        <a:ext cx="3665789" cy="2058926"/>
      </dsp:txXfrm>
    </dsp:sp>
    <dsp:sp modelId="{21C6701A-2A13-43CB-A74B-9E3096785E51}">
      <dsp:nvSpPr>
        <dsp:cNvPr id="0" name=""/>
        <dsp:cNvSpPr/>
      </dsp:nvSpPr>
      <dsp:spPr>
        <a:xfrm rot="5400000">
          <a:off x="6681989" y="744727"/>
          <a:ext cx="1326119" cy="6912988"/>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Bu bölümde sunulan hizmetleri gerçekleştirirken kurumsal kabiliyet ve kapasiteleri; üstünlük ve zayıflıklarına atıfta bulunarak faaliyet dönemi için genel bir değerlendirme yapılacaktır.</a:t>
          </a:r>
          <a:endParaRPr lang="tr-TR" sz="1800" kern="1200" dirty="0"/>
        </a:p>
      </dsp:txBody>
      <dsp:txXfrm rot="-5400000">
        <a:off x="3888555" y="3602897"/>
        <a:ext cx="6848252" cy="1196647"/>
      </dsp:txXfrm>
    </dsp:sp>
    <dsp:sp modelId="{DB2C6F28-C3FA-4865-896A-D291A71BA112}">
      <dsp:nvSpPr>
        <dsp:cNvPr id="0" name=""/>
        <dsp:cNvSpPr/>
      </dsp:nvSpPr>
      <dsp:spPr>
        <a:xfrm>
          <a:off x="0" y="3335889"/>
          <a:ext cx="3888555" cy="1730664"/>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tr-TR" sz="1900" kern="1200" dirty="0" smtClean="0"/>
            <a:t>II. Değerlendirme</a:t>
          </a:r>
          <a:endParaRPr lang="tr-TR" sz="1900" kern="1200" dirty="0"/>
        </a:p>
      </dsp:txBody>
      <dsp:txXfrm>
        <a:off x="84484" y="3420373"/>
        <a:ext cx="3719587" cy="156169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54856-B96F-4B17-B5BB-C687561DCB4D}">
      <dsp:nvSpPr>
        <dsp:cNvPr id="0" name=""/>
        <dsp:cNvSpPr/>
      </dsp:nvSpPr>
      <dsp:spPr>
        <a:xfrm>
          <a:off x="0" y="8154"/>
          <a:ext cx="8534400" cy="815490"/>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tr-TR" sz="3400" b="1" kern="1200" smtClean="0"/>
            <a:t>ÖNERİ VE TEDBİRLER</a:t>
          </a:r>
          <a:endParaRPr lang="tr-TR" sz="3400" kern="1200"/>
        </a:p>
      </dsp:txBody>
      <dsp:txXfrm>
        <a:off x="39809" y="47963"/>
        <a:ext cx="8454782"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91E76-A5AB-4F78-B6FF-87651C9189E6}">
      <dsp:nvSpPr>
        <dsp:cNvPr id="0" name=""/>
        <dsp:cNvSpPr/>
      </dsp:nvSpPr>
      <dsp:spPr>
        <a:xfrm>
          <a:off x="4964" y="805859"/>
          <a:ext cx="2435442" cy="4485154"/>
        </a:xfrm>
        <a:prstGeom prst="roundRect">
          <a:avLst>
            <a:gd name="adj" fmla="val 10000"/>
          </a:avLst>
        </a:prstGeom>
        <a:solidFill>
          <a:schemeClr val="accent1">
            <a:alpha val="90000"/>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kern="1200" dirty="0" smtClean="0"/>
            <a:t>FAALİYET RAPORU </a:t>
          </a:r>
          <a:endParaRPr lang="tr-TR" sz="3200" kern="1200" dirty="0"/>
        </a:p>
      </dsp:txBody>
      <dsp:txXfrm>
        <a:off x="76296" y="877191"/>
        <a:ext cx="2292778" cy="4342490"/>
      </dsp:txXfrm>
    </dsp:sp>
    <dsp:sp modelId="{B9B7142B-49DE-4798-887E-A419D9801F74}">
      <dsp:nvSpPr>
        <dsp:cNvPr id="0" name=""/>
        <dsp:cNvSpPr/>
      </dsp:nvSpPr>
      <dsp:spPr>
        <a:xfrm rot="21548755">
          <a:off x="2687835" y="2617266"/>
          <a:ext cx="1020670" cy="850306"/>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2687849" y="2789228"/>
        <a:ext cx="765578" cy="510184"/>
      </dsp:txXfrm>
    </dsp:sp>
    <dsp:sp modelId="{31EFC62E-BC40-47AC-8F88-AA45A7800056}">
      <dsp:nvSpPr>
        <dsp:cNvPr id="0" name=""/>
        <dsp:cNvSpPr/>
      </dsp:nvSpPr>
      <dsp:spPr>
        <a:xfrm>
          <a:off x="3816833" y="799215"/>
          <a:ext cx="6806291" cy="4319632"/>
        </a:xfrm>
        <a:prstGeom prst="roundRect">
          <a:avLst>
            <a:gd name="adj" fmla="val 10000"/>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t>- </a:t>
          </a:r>
          <a:r>
            <a:rPr lang="tr-TR" sz="2200" kern="1200" dirty="0" smtClean="0">
              <a:solidFill>
                <a:schemeClr val="tx1"/>
              </a:solidFill>
            </a:rPr>
            <a:t>Mali saydamlık ve hesap verme sorumluluğunu sağlar.</a:t>
          </a:r>
        </a:p>
        <a:p>
          <a:pPr lvl="0" algn="l" defTabSz="977900">
            <a:lnSpc>
              <a:spcPct val="90000"/>
            </a:lnSpc>
            <a:spcBef>
              <a:spcPct val="0"/>
            </a:spcBef>
            <a:spcAft>
              <a:spcPct val="35000"/>
            </a:spcAft>
          </a:pPr>
          <a:r>
            <a:rPr lang="tr-TR" sz="2200" kern="1200" dirty="0" smtClean="0">
              <a:solidFill>
                <a:schemeClr val="tx1"/>
              </a:solidFill>
            </a:rPr>
            <a:t>- İdare/Birim hakkında genel bilgiler verir.</a:t>
          </a:r>
        </a:p>
        <a:p>
          <a:pPr lvl="0" algn="l" defTabSz="977900">
            <a:lnSpc>
              <a:spcPct val="90000"/>
            </a:lnSpc>
            <a:spcBef>
              <a:spcPct val="0"/>
            </a:spcBef>
            <a:spcAft>
              <a:spcPct val="35000"/>
            </a:spcAft>
          </a:pPr>
          <a:r>
            <a:rPr lang="tr-TR" sz="2200" kern="1200" dirty="0" smtClean="0">
              <a:solidFill>
                <a:schemeClr val="tx1"/>
              </a:solidFill>
            </a:rPr>
            <a:t>- Kullanılan kaynaklar, bütçe hedef ve gerçekleşmeleri ile meydana gelen sapmaların nedenlerini kamuoyuna açıklar.</a:t>
          </a:r>
        </a:p>
        <a:p>
          <a:pPr lvl="0" algn="l" defTabSz="977900">
            <a:lnSpc>
              <a:spcPct val="90000"/>
            </a:lnSpc>
            <a:spcBef>
              <a:spcPct val="0"/>
            </a:spcBef>
            <a:spcAft>
              <a:spcPct val="35000"/>
            </a:spcAft>
          </a:pPr>
          <a:r>
            <a:rPr lang="tr-TR" sz="2200" kern="1200" dirty="0" smtClean="0">
              <a:solidFill>
                <a:schemeClr val="tx1"/>
              </a:solidFill>
            </a:rPr>
            <a:t>- Varlık ve yükümlülükler gibi mali bilgileri kapsar.</a:t>
          </a:r>
        </a:p>
        <a:p>
          <a:pPr lvl="0" algn="l" defTabSz="977900">
            <a:lnSpc>
              <a:spcPct val="90000"/>
            </a:lnSpc>
            <a:spcBef>
              <a:spcPct val="0"/>
            </a:spcBef>
            <a:spcAft>
              <a:spcPct val="35000"/>
            </a:spcAft>
          </a:pPr>
          <a:r>
            <a:rPr lang="tr-TR" sz="2200" kern="1200" dirty="0" smtClean="0">
              <a:solidFill>
                <a:schemeClr val="tx1"/>
              </a:solidFill>
            </a:rPr>
            <a:t>- Stratejik plan ve performans programı uyarınca yürütülen faaliyetleri ve performans bilgilerini içerir.</a:t>
          </a:r>
          <a:endParaRPr lang="tr-TR" sz="2200" kern="1200" dirty="0">
            <a:solidFill>
              <a:schemeClr val="tx1"/>
            </a:solidFill>
          </a:endParaRPr>
        </a:p>
      </dsp:txBody>
      <dsp:txXfrm>
        <a:off x="3943351" y="925733"/>
        <a:ext cx="6553255" cy="4066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2786A-5C27-4C40-91A8-091F9AE67B87}">
      <dsp:nvSpPr>
        <dsp:cNvPr id="0" name=""/>
        <dsp:cNvSpPr/>
      </dsp:nvSpPr>
      <dsp:spPr>
        <a:xfrm>
          <a:off x="0" y="81530"/>
          <a:ext cx="12191999" cy="3031799"/>
        </a:xfrm>
        <a:prstGeom prst="rightArrow">
          <a:avLst/>
        </a:prstGeom>
        <a:solidFill>
          <a:schemeClr val="dk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2CA9481-6D67-4BD4-97AC-4307F1E18C15}">
      <dsp:nvSpPr>
        <dsp:cNvPr id="0" name=""/>
        <dsp:cNvSpPr/>
      </dsp:nvSpPr>
      <dsp:spPr>
        <a:xfrm>
          <a:off x="8302557" y="2506970"/>
          <a:ext cx="2402616" cy="381229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tr-TR" sz="1900" kern="1200" smtClean="0"/>
            <a:t>SGDB, Birim Faaliyet Raporlarını Konsolide Ederek İdare Faaliyet Raporunu Hazırlar.</a:t>
          </a:r>
          <a:endParaRPr lang="tr-TR" sz="1900" kern="1200" dirty="0"/>
        </a:p>
        <a:p>
          <a:pPr marL="171450" lvl="1" indent="-171450" algn="l" defTabSz="844550" rtl="0">
            <a:lnSpc>
              <a:spcPct val="90000"/>
            </a:lnSpc>
            <a:spcBef>
              <a:spcPct val="0"/>
            </a:spcBef>
            <a:spcAft>
              <a:spcPct val="15000"/>
            </a:spcAft>
            <a:buChar char="••"/>
          </a:pPr>
          <a:r>
            <a:rPr lang="tr-TR" sz="1900" kern="1200" dirty="0" smtClean="0"/>
            <a:t>İdare Faaliyet Raporu Kamuoyuna Kurumun Web Sitesinde Sunulur ve İlgili İdarelere Elektronik Ortamda Gönderilir.</a:t>
          </a:r>
          <a:endParaRPr lang="tr-TR" sz="1900" kern="1200" dirty="0"/>
        </a:p>
      </dsp:txBody>
      <dsp:txXfrm>
        <a:off x="8302557" y="2506970"/>
        <a:ext cx="2402616" cy="3812299"/>
      </dsp:txXfrm>
    </dsp:sp>
    <dsp:sp modelId="{4B590576-1CC4-4D18-84D2-4FF52E0094FB}">
      <dsp:nvSpPr>
        <dsp:cNvPr id="0" name=""/>
        <dsp:cNvSpPr/>
      </dsp:nvSpPr>
      <dsp:spPr>
        <a:xfrm>
          <a:off x="8034932" y="839480"/>
          <a:ext cx="2937866" cy="151589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rtl="0">
            <a:lnSpc>
              <a:spcPct val="90000"/>
            </a:lnSpc>
            <a:spcBef>
              <a:spcPct val="0"/>
            </a:spcBef>
            <a:spcAft>
              <a:spcPct val="35000"/>
            </a:spcAft>
          </a:pPr>
          <a:r>
            <a:rPr lang="tr-TR" sz="2400" kern="1200" dirty="0" smtClean="0"/>
            <a:t>İdare Faaliyet Raporunun Hazırlanması</a:t>
          </a:r>
          <a:endParaRPr lang="tr-TR" sz="2400" kern="1200" dirty="0"/>
        </a:p>
      </dsp:txBody>
      <dsp:txXfrm>
        <a:off x="8034932" y="839480"/>
        <a:ext cx="2937866" cy="1515899"/>
      </dsp:txXfrm>
    </dsp:sp>
    <dsp:sp modelId="{3CC80C6D-D96F-4CFB-8CC9-7874C41CD40D}">
      <dsp:nvSpPr>
        <dsp:cNvPr id="0" name=""/>
        <dsp:cNvSpPr/>
      </dsp:nvSpPr>
      <dsp:spPr>
        <a:xfrm>
          <a:off x="4509491" y="2506970"/>
          <a:ext cx="2937866" cy="381229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rtl="0">
            <a:lnSpc>
              <a:spcPct val="90000"/>
            </a:lnSpc>
            <a:spcBef>
              <a:spcPct val="0"/>
            </a:spcBef>
            <a:spcAft>
              <a:spcPct val="15000"/>
            </a:spcAft>
            <a:buChar char="••"/>
          </a:pPr>
          <a:r>
            <a:rPr lang="tr-TR" sz="1900" kern="1200" smtClean="0"/>
            <a:t>Birim Faaliyet Raporları Kamuoyuna Birim Web Sitelerinde Duyurulur.</a:t>
          </a:r>
          <a:endParaRPr lang="tr-TR" sz="1900" kern="1200" dirty="0"/>
        </a:p>
        <a:p>
          <a:pPr marL="171450" lvl="1" indent="-171450" algn="l" defTabSz="844550" rtl="0">
            <a:lnSpc>
              <a:spcPct val="90000"/>
            </a:lnSpc>
            <a:spcBef>
              <a:spcPct val="0"/>
            </a:spcBef>
            <a:spcAft>
              <a:spcPct val="15000"/>
            </a:spcAft>
            <a:buChar char="••"/>
          </a:pPr>
          <a:r>
            <a:rPr lang="tr-TR" sz="1900" kern="1200" smtClean="0"/>
            <a:t>Birim Faaliyet Raporları Üst Yöneticiye Arz Edilir. Birim Faaliyet Raporları İdare Faaliyet Raporunun Hazırlanabilmesi İçin SGDB'ye Gönderilir.</a:t>
          </a:r>
          <a:endParaRPr lang="tr-TR" sz="1900" kern="1200" dirty="0"/>
        </a:p>
      </dsp:txBody>
      <dsp:txXfrm>
        <a:off x="4509491" y="2506970"/>
        <a:ext cx="2937866" cy="3812299"/>
      </dsp:txXfrm>
    </dsp:sp>
    <dsp:sp modelId="{2947B3D7-9DFF-4980-9D0E-EBB56A42ABB3}">
      <dsp:nvSpPr>
        <dsp:cNvPr id="0" name=""/>
        <dsp:cNvSpPr/>
      </dsp:nvSpPr>
      <dsp:spPr>
        <a:xfrm>
          <a:off x="4509491" y="839480"/>
          <a:ext cx="2937866" cy="151589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rtl="0">
            <a:lnSpc>
              <a:spcPct val="90000"/>
            </a:lnSpc>
            <a:spcBef>
              <a:spcPct val="0"/>
            </a:spcBef>
            <a:spcAft>
              <a:spcPct val="35000"/>
            </a:spcAft>
          </a:pPr>
          <a:r>
            <a:rPr lang="tr-TR" sz="2400" kern="1200" dirty="0" smtClean="0"/>
            <a:t>Birim Faaliyet Raporlarının Hazırlanması</a:t>
          </a:r>
          <a:endParaRPr lang="tr-TR" sz="2400" kern="1200" dirty="0"/>
        </a:p>
      </dsp:txBody>
      <dsp:txXfrm>
        <a:off x="4509491" y="839480"/>
        <a:ext cx="2937866" cy="1515899"/>
      </dsp:txXfrm>
    </dsp:sp>
    <dsp:sp modelId="{80AFBD1F-C094-4836-B9B2-F3CE3B44E67C}">
      <dsp:nvSpPr>
        <dsp:cNvPr id="0" name=""/>
        <dsp:cNvSpPr/>
      </dsp:nvSpPr>
      <dsp:spPr>
        <a:xfrm>
          <a:off x="984051" y="2506970"/>
          <a:ext cx="2937866" cy="381229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tr-TR" sz="2000" kern="1200" smtClean="0"/>
            <a:t>SGDB, Üst Yönetici İmzasıyla Harcama Birimlerine Birim Faaliyet Raporlarının Hazırlanması İçin Çağrı Yapar</a:t>
          </a:r>
          <a:endParaRPr lang="tr-TR" sz="2000" kern="1200" dirty="0"/>
        </a:p>
      </dsp:txBody>
      <dsp:txXfrm>
        <a:off x="984051" y="2506970"/>
        <a:ext cx="2937866" cy="3812299"/>
      </dsp:txXfrm>
    </dsp:sp>
    <dsp:sp modelId="{0110A098-E46C-42B3-9BAA-F3418EFBB9B7}">
      <dsp:nvSpPr>
        <dsp:cNvPr id="0" name=""/>
        <dsp:cNvSpPr/>
      </dsp:nvSpPr>
      <dsp:spPr>
        <a:xfrm>
          <a:off x="1203759" y="839480"/>
          <a:ext cx="2498450" cy="151589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rtl="0">
            <a:lnSpc>
              <a:spcPct val="90000"/>
            </a:lnSpc>
            <a:spcBef>
              <a:spcPct val="0"/>
            </a:spcBef>
            <a:spcAft>
              <a:spcPct val="35000"/>
            </a:spcAft>
          </a:pPr>
          <a:r>
            <a:rPr lang="tr-TR" sz="2400" kern="1200" dirty="0" smtClean="0"/>
            <a:t>Üst Yönetici Çağrısı</a:t>
          </a:r>
          <a:endParaRPr lang="tr-TR" sz="2400" kern="1200" dirty="0"/>
        </a:p>
      </dsp:txBody>
      <dsp:txXfrm>
        <a:off x="1203759" y="839480"/>
        <a:ext cx="2498450" cy="1515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EF17C-54F9-4C67-9E52-A56B7A5566F0}">
      <dsp:nvSpPr>
        <dsp:cNvPr id="0" name=""/>
        <dsp:cNvSpPr/>
      </dsp:nvSpPr>
      <dsp:spPr>
        <a:xfrm>
          <a:off x="0" y="2028"/>
          <a:ext cx="10713022" cy="1338636"/>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just" defTabSz="1066800" rtl="0">
            <a:lnSpc>
              <a:spcPct val="90000"/>
            </a:lnSpc>
            <a:spcBef>
              <a:spcPct val="0"/>
            </a:spcBef>
            <a:spcAft>
              <a:spcPct val="35000"/>
            </a:spcAft>
          </a:pPr>
          <a:r>
            <a:rPr lang="tr-TR" sz="2400" b="1" kern="1200" dirty="0" smtClean="0"/>
            <a:t>Birim ve idare faaliyet raporları aşağıda yer alan bölümleri ve bilgileri içerecek şekilde hazırlanır.</a:t>
          </a:r>
          <a:endParaRPr lang="tr-TR" sz="2400" kern="1200" dirty="0"/>
        </a:p>
      </dsp:txBody>
      <dsp:txXfrm>
        <a:off x="65347" y="67375"/>
        <a:ext cx="10582328" cy="1207942"/>
      </dsp:txXfrm>
    </dsp:sp>
    <dsp:sp modelId="{4709ABE9-6C68-4F30-86B7-C10AB5336D6A}">
      <dsp:nvSpPr>
        <dsp:cNvPr id="0" name=""/>
        <dsp:cNvSpPr/>
      </dsp:nvSpPr>
      <dsp:spPr>
        <a:xfrm rot="5400000">
          <a:off x="6756515" y="-1354601"/>
          <a:ext cx="1070909" cy="6863031"/>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tr-TR" sz="1800" kern="1200" smtClean="0"/>
            <a:t>İdarenin/birimin misyonu, vizyonu, teşkilat yapısı, mevzuatı, sunulan hizmetleri, insan kaynakları ve fiziki kaynakları ile yönetim ve iç kontrol sistemine ilişkin bilgilere yer verilir.</a:t>
          </a:r>
          <a:endParaRPr lang="tr-TR" sz="1800" kern="1200"/>
        </a:p>
      </dsp:txBody>
      <dsp:txXfrm rot="-5400000">
        <a:off x="3860455" y="1593736"/>
        <a:ext cx="6810754" cy="966355"/>
      </dsp:txXfrm>
    </dsp:sp>
    <dsp:sp modelId="{AF25906B-52AF-4499-83F9-710C81437B55}">
      <dsp:nvSpPr>
        <dsp:cNvPr id="0" name=""/>
        <dsp:cNvSpPr/>
      </dsp:nvSpPr>
      <dsp:spPr>
        <a:xfrm>
          <a:off x="0" y="1407596"/>
          <a:ext cx="3860454" cy="1338636"/>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GENEL BİLGİLER</a:t>
          </a:r>
          <a:endParaRPr lang="tr-TR" sz="2400" kern="1200" dirty="0"/>
        </a:p>
      </dsp:txBody>
      <dsp:txXfrm>
        <a:off x="65347" y="1472943"/>
        <a:ext cx="3729760" cy="1207942"/>
      </dsp:txXfrm>
    </dsp:sp>
    <dsp:sp modelId="{CF6E4CB9-1FEB-488D-BD1E-FCED58559BFB}">
      <dsp:nvSpPr>
        <dsp:cNvPr id="0" name=""/>
        <dsp:cNvSpPr/>
      </dsp:nvSpPr>
      <dsp:spPr>
        <a:xfrm rot="5400000">
          <a:off x="6756515" y="50967"/>
          <a:ext cx="1070909" cy="6863031"/>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tr-TR" sz="1800" kern="1200" smtClean="0"/>
            <a:t>İdarenin stratejik planında yer alan amaç ve hedeflerine, faaliyet yılı önceliklerine, izlenen temel ilke ve politikalarına yer verilir.</a:t>
          </a:r>
          <a:endParaRPr lang="tr-TR" sz="1800" kern="1200"/>
        </a:p>
      </dsp:txBody>
      <dsp:txXfrm rot="-5400000">
        <a:off x="3860455" y="2999305"/>
        <a:ext cx="6810754" cy="966355"/>
      </dsp:txXfrm>
    </dsp:sp>
    <dsp:sp modelId="{AD482386-8937-4E23-837F-7F81B0E46578}">
      <dsp:nvSpPr>
        <dsp:cNvPr id="0" name=""/>
        <dsp:cNvSpPr/>
      </dsp:nvSpPr>
      <dsp:spPr>
        <a:xfrm>
          <a:off x="0" y="2813164"/>
          <a:ext cx="3860454" cy="1338636"/>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AMAÇLAR VE HEDEFLER</a:t>
          </a:r>
          <a:endParaRPr lang="tr-TR" sz="2400" kern="1200" dirty="0"/>
        </a:p>
      </dsp:txBody>
      <dsp:txXfrm>
        <a:off x="65347" y="2878511"/>
        <a:ext cx="3729760" cy="12079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9ABE9-6C68-4F30-86B7-C10AB5336D6A}">
      <dsp:nvSpPr>
        <dsp:cNvPr id="0" name=""/>
        <dsp:cNvSpPr/>
      </dsp:nvSpPr>
      <dsp:spPr>
        <a:xfrm rot="5400000">
          <a:off x="4982423" y="-1232408"/>
          <a:ext cx="4531856" cy="8129637"/>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t>Malî bilgiler ile performans bilgilerine detaylı olarak yer verilir.</a:t>
          </a:r>
          <a:endParaRPr lang="tr-TR" sz="1800" b="1" kern="1200" dirty="0"/>
        </a:p>
        <a:p>
          <a:pPr marL="171450" lvl="1" indent="-171450" algn="l" defTabSz="800100">
            <a:lnSpc>
              <a:spcPct val="90000"/>
            </a:lnSpc>
            <a:spcBef>
              <a:spcPct val="0"/>
            </a:spcBef>
            <a:spcAft>
              <a:spcPct val="15000"/>
            </a:spcAft>
            <a:buChar char="••"/>
          </a:pPr>
          <a:endParaRPr lang="tr-TR" sz="1800" kern="1200" dirty="0"/>
        </a:p>
        <a:p>
          <a:pPr marL="342900" lvl="2" indent="-171450" algn="just" defTabSz="800100">
            <a:lnSpc>
              <a:spcPct val="90000"/>
            </a:lnSpc>
            <a:spcBef>
              <a:spcPct val="0"/>
            </a:spcBef>
            <a:spcAft>
              <a:spcPct val="15000"/>
            </a:spcAft>
            <a:buChar char="••"/>
          </a:pPr>
          <a:r>
            <a:rPr lang="tr-TR" sz="1800" kern="1200" dirty="0" smtClean="0"/>
            <a:t>Malî bilgiler başlığı altında; kullanılan kaynaklara, bütçe hedef ve gerçekleşmeleri ile meydana gelen sapmaların nedenlerine, varlık ve yükümlülükler ile yardım yapılan birlik, kurum ve kuruluşların faaliyetlerine ilişkin bilgilere, temel malî tablolara ve bu tablolara ilişkin açıklamalara yer verilir. Ayrıca iç ve dış malî denetim sonuçları hakkındaki özet bilgiler de bu başlık altında yer alır.</a:t>
          </a:r>
          <a:endParaRPr lang="tr-TR" sz="1800" kern="1200" dirty="0"/>
        </a:p>
        <a:p>
          <a:pPr marL="342900" lvl="2" indent="-171450" algn="just" defTabSz="800100">
            <a:lnSpc>
              <a:spcPct val="90000"/>
            </a:lnSpc>
            <a:spcBef>
              <a:spcPct val="0"/>
            </a:spcBef>
            <a:spcAft>
              <a:spcPct val="15000"/>
            </a:spcAft>
            <a:buChar char="••"/>
          </a:pPr>
          <a:r>
            <a:rPr lang="tr-TR" sz="1800" kern="1200" dirty="0" smtClean="0"/>
            <a:t>Performans bilgileri başlığı altında; idarenin stratejik plan değerlendirme sonuçları ile performans programında yer alan program, alt program ve faaliyetlerine, performans bilgilerinin gerçekleşme durumu ile meydana gelen sapmaların nedenlerine, diğer performans bilgilerine ve bunlara ilişkin değerlendirmelere yer verilir.</a:t>
          </a:r>
          <a:endParaRPr lang="tr-TR" sz="1800" kern="1200" dirty="0"/>
        </a:p>
      </dsp:txBody>
      <dsp:txXfrm rot="-5400000">
        <a:off x="3183533" y="787709"/>
        <a:ext cx="7908410" cy="4089402"/>
      </dsp:txXfrm>
    </dsp:sp>
    <dsp:sp modelId="{AF25906B-52AF-4499-83F9-710C81437B55}">
      <dsp:nvSpPr>
        <dsp:cNvPr id="0" name=""/>
        <dsp:cNvSpPr/>
      </dsp:nvSpPr>
      <dsp:spPr>
        <a:xfrm>
          <a:off x="1329" y="0"/>
          <a:ext cx="3182203" cy="5664820"/>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kern="1200" dirty="0" smtClean="0"/>
            <a:t>FAALİYETLERE İLİŞKİN BİLGİ VE DEĞERLENDİRMELER</a:t>
          </a:r>
          <a:endParaRPr lang="tr-TR" sz="2200" kern="1200" dirty="0"/>
        </a:p>
      </dsp:txBody>
      <dsp:txXfrm>
        <a:off x="156671" y="155342"/>
        <a:ext cx="2871519" cy="5354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7B071-61F5-455E-A663-CA218057F432}">
      <dsp:nvSpPr>
        <dsp:cNvPr id="0" name=""/>
        <dsp:cNvSpPr/>
      </dsp:nvSpPr>
      <dsp:spPr>
        <a:xfrm rot="5400000">
          <a:off x="6281443" y="-2191936"/>
          <a:ext cx="1960391" cy="6834483"/>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tr-TR" sz="1700" kern="1200" smtClean="0"/>
            <a:t>Orta ve uzun vadeli amaç ve hedeflere ulaşılabilmesi sürecinde teşkilat yapısı, organizasyon yeteneği, teknolojik kapasite gibi unsurlar açısından bir mevcut durum değerlendirmesi yapılarak idarenin üstün ve zayıf yönlerine yer verilir.</a:t>
          </a:r>
          <a:endParaRPr lang="tr-TR" sz="1700" kern="1200"/>
        </a:p>
      </dsp:txBody>
      <dsp:txXfrm rot="-5400000">
        <a:off x="3844397" y="340808"/>
        <a:ext cx="6738785" cy="1768995"/>
      </dsp:txXfrm>
    </dsp:sp>
    <dsp:sp modelId="{5427A6F7-FE48-428C-9228-87630C78EF5E}">
      <dsp:nvSpPr>
        <dsp:cNvPr id="0" name=""/>
        <dsp:cNvSpPr/>
      </dsp:nvSpPr>
      <dsp:spPr>
        <a:xfrm>
          <a:off x="0" y="61"/>
          <a:ext cx="3844397" cy="2450488"/>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KURUMSAL KABİLİYET VE KAPASİTENİN DEĞERLENDİRİLMESİ</a:t>
          </a:r>
          <a:endParaRPr lang="tr-TR" sz="2400" kern="1200" dirty="0"/>
        </a:p>
      </dsp:txBody>
      <dsp:txXfrm>
        <a:off x="119623" y="119684"/>
        <a:ext cx="3605151" cy="2211242"/>
      </dsp:txXfrm>
    </dsp:sp>
    <dsp:sp modelId="{1A0C4321-9EB9-4390-AD1C-4D7E7F3D9043}">
      <dsp:nvSpPr>
        <dsp:cNvPr id="0" name=""/>
        <dsp:cNvSpPr/>
      </dsp:nvSpPr>
      <dsp:spPr>
        <a:xfrm rot="5400000">
          <a:off x="6281443" y="381077"/>
          <a:ext cx="1960391" cy="6834483"/>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tr-TR" sz="1700" kern="1200" smtClean="0"/>
            <a:t>Faaliyet yılı sonuçları ile genel ekonomik koşullar, bütçe imkânları ve beklentiler göz önüne alınarak idarenin/birimin gelecek yıllarda faaliyetlerinde yapmayı planladığı değişiklik önerilerine, amaç ve hedeflerinde meydana gelecek değişiklikler ile karşılaşabileceği risklere ve bunlara yönelik alınması gereken tedbirlere bu bölümde yer verilir.</a:t>
          </a:r>
          <a:endParaRPr lang="tr-TR" sz="1700" kern="1200"/>
        </a:p>
      </dsp:txBody>
      <dsp:txXfrm rot="-5400000">
        <a:off x="3844397" y="2913821"/>
        <a:ext cx="6738785" cy="1768995"/>
      </dsp:txXfrm>
    </dsp:sp>
    <dsp:sp modelId="{8EDD663B-8FD7-4DE1-B57D-4EF84EE3AA27}">
      <dsp:nvSpPr>
        <dsp:cNvPr id="0" name=""/>
        <dsp:cNvSpPr/>
      </dsp:nvSpPr>
      <dsp:spPr>
        <a:xfrm>
          <a:off x="0" y="2573074"/>
          <a:ext cx="3844397" cy="2450488"/>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kern="1200" smtClean="0"/>
            <a:t>ÖNERİ VE TEDBİRLER</a:t>
          </a:r>
          <a:endParaRPr lang="tr-TR" sz="2800" kern="1200" dirty="0"/>
        </a:p>
      </dsp:txBody>
      <dsp:txXfrm>
        <a:off x="119623" y="2692697"/>
        <a:ext cx="3605151" cy="22112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9E577-C609-4ECC-8102-3F9611632994}">
      <dsp:nvSpPr>
        <dsp:cNvPr id="0" name=""/>
        <dsp:cNvSpPr/>
      </dsp:nvSpPr>
      <dsp:spPr>
        <a:xfrm>
          <a:off x="0" y="297818"/>
          <a:ext cx="10232832" cy="911430"/>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tr-TR" sz="3800" b="1" kern="1200" smtClean="0"/>
            <a:t>HARCAMA BİRİMİNİN AMAÇ VE HEDEFLERİ</a:t>
          </a:r>
          <a:endParaRPr lang="tr-TR" sz="3800" kern="1200"/>
        </a:p>
      </dsp:txBody>
      <dsp:txXfrm>
        <a:off x="44492" y="342310"/>
        <a:ext cx="10143848" cy="8224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3591B-F27E-4F5D-A63C-A0EDE0737877}">
      <dsp:nvSpPr>
        <dsp:cNvPr id="0" name=""/>
        <dsp:cNvSpPr/>
      </dsp:nvSpPr>
      <dsp:spPr>
        <a:xfrm>
          <a:off x="0" y="0"/>
          <a:ext cx="11158383" cy="7192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tr-TR" sz="3000" kern="1200" smtClean="0"/>
            <a:t>MİSYON</a:t>
          </a:r>
          <a:endParaRPr lang="tr-TR" sz="3000" kern="1200"/>
        </a:p>
      </dsp:txBody>
      <dsp:txXfrm>
        <a:off x="35111" y="35111"/>
        <a:ext cx="11088161" cy="649030"/>
      </dsp:txXfrm>
    </dsp:sp>
    <dsp:sp modelId="{33464E55-C968-41E2-A3C9-8B79F1B13840}">
      <dsp:nvSpPr>
        <dsp:cNvPr id="0" name=""/>
        <dsp:cNvSpPr/>
      </dsp:nvSpPr>
      <dsp:spPr>
        <a:xfrm>
          <a:off x="0" y="794834"/>
          <a:ext cx="11158383" cy="422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279"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tr-TR" sz="2300" kern="1200" dirty="0" smtClean="0">
              <a:solidFill>
                <a:schemeClr val="bg1"/>
              </a:solidFill>
            </a:rPr>
            <a:t>Misyon bir harcama biriminin var oluş sebebidir. Harcama biriminin ne yaptığını, nasıl yaptığını ve kimin için yaptığını açıkça ifade eder.</a:t>
          </a:r>
          <a:endParaRPr lang="tr-TR" sz="2300" kern="1200" dirty="0">
            <a:solidFill>
              <a:schemeClr val="bg1"/>
            </a:solidFill>
          </a:endParaRPr>
        </a:p>
        <a:p>
          <a:pPr marL="228600" lvl="1" indent="-228600" algn="l" defTabSz="1022350" rtl="0">
            <a:lnSpc>
              <a:spcPct val="90000"/>
            </a:lnSpc>
            <a:spcBef>
              <a:spcPct val="0"/>
            </a:spcBef>
            <a:spcAft>
              <a:spcPct val="20000"/>
            </a:spcAft>
            <a:buChar char="••"/>
          </a:pPr>
          <a:r>
            <a:rPr lang="tr-TR" sz="2300" kern="1200" dirty="0" smtClean="0">
              <a:solidFill>
                <a:schemeClr val="bg1"/>
              </a:solidFill>
            </a:rPr>
            <a:t>Misyon sunulan tüm hizmetler ile gerçekleştirdiği tüm faaliyetleri kapsayan bir şemsiye kavramdır.</a:t>
          </a:r>
          <a:endParaRPr lang="tr-TR" sz="2300" kern="1200" dirty="0">
            <a:solidFill>
              <a:schemeClr val="bg1"/>
            </a:solidFill>
          </a:endParaRPr>
        </a:p>
        <a:p>
          <a:pPr marL="228600" lvl="1" indent="-228600" algn="l" defTabSz="1022350" rtl="0">
            <a:lnSpc>
              <a:spcPct val="90000"/>
            </a:lnSpc>
            <a:spcBef>
              <a:spcPct val="0"/>
            </a:spcBef>
            <a:spcAft>
              <a:spcPct val="20000"/>
            </a:spcAft>
            <a:buChar char="••"/>
          </a:pPr>
          <a:r>
            <a:rPr lang="tr-TR" sz="2300" kern="1200" dirty="0" smtClean="0">
              <a:solidFill>
                <a:schemeClr val="bg1"/>
              </a:solidFill>
            </a:rPr>
            <a:t>Misyon ifadesinin; harcama biriminin yasal yetkisini yansıtması, sunmakla yükümlü olduğu hizmetleri belirtmesi ve kurumun kaynakları ile tutarlı olması gerekir.</a:t>
          </a:r>
          <a:endParaRPr lang="tr-TR" sz="2300" kern="1200" dirty="0">
            <a:solidFill>
              <a:schemeClr val="bg1"/>
            </a:solidFill>
          </a:endParaRPr>
        </a:p>
      </dsp:txBody>
      <dsp:txXfrm>
        <a:off x="0" y="794834"/>
        <a:ext cx="11158383" cy="4222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540B8-E557-4209-8B18-C960DDF9356A}">
      <dsp:nvSpPr>
        <dsp:cNvPr id="0" name=""/>
        <dsp:cNvSpPr/>
      </dsp:nvSpPr>
      <dsp:spPr>
        <a:xfrm>
          <a:off x="0" y="0"/>
          <a:ext cx="10366646" cy="79150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tr-TR" sz="3300" kern="1200" dirty="0" smtClean="0"/>
            <a:t>VİZYON</a:t>
          </a:r>
          <a:endParaRPr lang="tr-TR" sz="3300" kern="1200" dirty="0"/>
        </a:p>
      </dsp:txBody>
      <dsp:txXfrm>
        <a:off x="38638" y="38638"/>
        <a:ext cx="10289370" cy="714229"/>
      </dsp:txXfrm>
    </dsp:sp>
    <dsp:sp modelId="{C8BA6797-9D8E-41C0-96D0-E5AD2656DA46}">
      <dsp:nvSpPr>
        <dsp:cNvPr id="0" name=""/>
        <dsp:cNvSpPr/>
      </dsp:nvSpPr>
      <dsp:spPr>
        <a:xfrm>
          <a:off x="0" y="1050640"/>
          <a:ext cx="10366646" cy="382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141"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tr-TR" sz="2600" kern="1200" dirty="0" smtClean="0">
              <a:solidFill>
                <a:schemeClr val="bg1"/>
              </a:solidFill>
            </a:rPr>
            <a:t>Vizyon harcama biriminin geleceğini sembolize eden genel amacıdır. Vizyon bildirimi, faaliyet yılı zaman diliminin de ötesinde, uzun vadede harcama biriminin gerçekleştirmek istediklerini ve ulaşmak istediği yeri yansıtacak bir şekilde belirlenir.</a:t>
          </a:r>
          <a:endParaRPr lang="tr-TR" sz="2600" kern="1200" dirty="0">
            <a:solidFill>
              <a:schemeClr val="bg1"/>
            </a:solidFill>
          </a:endParaRPr>
        </a:p>
        <a:p>
          <a:pPr marL="228600" lvl="1" indent="-228600" algn="l" defTabSz="1155700" rtl="0">
            <a:lnSpc>
              <a:spcPct val="90000"/>
            </a:lnSpc>
            <a:spcBef>
              <a:spcPct val="0"/>
            </a:spcBef>
            <a:spcAft>
              <a:spcPct val="20000"/>
            </a:spcAft>
            <a:buChar char="••"/>
          </a:pPr>
          <a:r>
            <a:rPr lang="tr-TR" sz="2600" kern="1200" dirty="0" smtClean="0">
              <a:solidFill>
                <a:schemeClr val="bg1"/>
              </a:solidFill>
            </a:rPr>
            <a:t>Vizyonun belirlenmesinde misyon bildiriminde olduğu gibi harcama birimlerinin iç kontrol birim alt komisyonu/kalite birim alt komisyonu, strateji geliştirme alt komisyonları veya akreditasyon alt komisyonları birlikte çalışmalıdır. Vizyon belirlenirken geniş katılımlı bir </a:t>
          </a:r>
          <a:r>
            <a:rPr lang="tr-TR" sz="2600" kern="1200" dirty="0" err="1" smtClean="0">
              <a:solidFill>
                <a:schemeClr val="bg1"/>
              </a:solidFill>
            </a:rPr>
            <a:t>çalıştay</a:t>
          </a:r>
          <a:r>
            <a:rPr lang="tr-TR" sz="2600" kern="1200" dirty="0" smtClean="0">
              <a:solidFill>
                <a:schemeClr val="bg1"/>
              </a:solidFill>
            </a:rPr>
            <a:t> düzenlenebilir</a:t>
          </a:r>
          <a:endParaRPr lang="tr-TR" sz="2600" kern="1200" dirty="0">
            <a:solidFill>
              <a:schemeClr val="bg1"/>
            </a:solidFill>
          </a:endParaRPr>
        </a:p>
      </dsp:txBody>
      <dsp:txXfrm>
        <a:off x="0" y="1050640"/>
        <a:ext cx="10366646" cy="3825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2966D-94A3-4A01-99C9-A7162090905A}" type="datetimeFigureOut">
              <a:rPr lang="tr-TR" smtClean="0"/>
              <a:t>19.12.2022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76906-D6D9-45F4-B7B5-9E711413FA77}" type="slidenum">
              <a:rPr lang="tr-TR" smtClean="0"/>
              <a:t>‹#›</a:t>
            </a:fld>
            <a:endParaRPr lang="tr-TR"/>
          </a:p>
        </p:txBody>
      </p:sp>
    </p:spTree>
    <p:extLst>
      <p:ext uri="{BB962C8B-B14F-4D97-AF65-F5344CB8AC3E}">
        <p14:creationId xmlns:p14="http://schemas.microsoft.com/office/powerpoint/2010/main" val="378559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B876906-D6D9-45F4-B7B5-9E711413FA77}" type="slidenum">
              <a:rPr lang="tr-TR" smtClean="0"/>
              <a:t>12</a:t>
            </a:fld>
            <a:endParaRPr lang="tr-TR"/>
          </a:p>
        </p:txBody>
      </p:sp>
    </p:spTree>
    <p:extLst>
      <p:ext uri="{BB962C8B-B14F-4D97-AF65-F5344CB8AC3E}">
        <p14:creationId xmlns:p14="http://schemas.microsoft.com/office/powerpoint/2010/main" val="212595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318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fld id="{C566921D-FB83-459E-9197-5FB9CEEEFE5C}" type="datetimeFigureOut">
              <a:rPr lang="tr-TR" smtClean="0"/>
              <a:t>19.12.2022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352580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951582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35201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571060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8441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3014266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2571879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720718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tr-TR"/>
          </a:p>
        </p:txBody>
      </p:sp>
      <p:sp>
        <p:nvSpPr>
          <p:cNvPr id="6" name="Slide Number Placeholder 5"/>
          <p:cNvSpPr>
            <a:spLocks noGrp="1"/>
          </p:cNvSpPr>
          <p:nvPr>
            <p:ph type="sldNum" sz="quarter" idx="12"/>
          </p:nvPr>
        </p:nvSpPr>
        <p:spPr>
          <a:xfrm>
            <a:off x="10469880" y="320040"/>
            <a:ext cx="914400" cy="320040"/>
          </a:xfrm>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1610168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166048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3485975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04672" y="320040"/>
            <a:ext cx="3657600" cy="320040"/>
          </a:xfrm>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tr-TR"/>
          </a:p>
        </p:txBody>
      </p:sp>
      <p:sp>
        <p:nvSpPr>
          <p:cNvPr id="6" name="Slide Number Placeholder 5"/>
          <p:cNvSpPr>
            <a:spLocks noGrp="1"/>
          </p:cNvSpPr>
          <p:nvPr>
            <p:ph type="sldNum" sz="quarter" idx="12"/>
          </p:nvPr>
        </p:nvSpPr>
        <p:spPr>
          <a:xfrm>
            <a:off x="10469880" y="320040"/>
            <a:ext cx="914400" cy="320040"/>
          </a:xfrm>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2228884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C566921D-FB83-459E-9197-5FB9CEEEFE5C}" type="datetimeFigureOut">
              <a:rPr lang="tr-TR" smtClean="0"/>
              <a:t>19.12.2022</a:t>
            </a:fld>
            <a:endParaRPr lang="tr-TR"/>
          </a:p>
        </p:txBody>
      </p:sp>
      <p:sp>
        <p:nvSpPr>
          <p:cNvPr id="6" name="Footer Placeholder 5"/>
          <p:cNvSpPr>
            <a:spLocks noGrp="1"/>
          </p:cNvSpPr>
          <p:nvPr>
            <p:ph type="ftr" sz="quarter" idx="11"/>
          </p:nvPr>
        </p:nvSpPr>
        <p:spPr>
          <a:xfrm>
            <a:off x="804672" y="6227064"/>
            <a:ext cx="10588752" cy="320040"/>
          </a:xfrm>
        </p:spPr>
        <p:txBody>
          <a:bodyPr/>
          <a:lstStyle/>
          <a:p>
            <a:endParaRPr lang="tr-TR"/>
          </a:p>
        </p:txBody>
      </p:sp>
      <p:sp>
        <p:nvSpPr>
          <p:cNvPr id="7" name="Slide Number Placeholder 6"/>
          <p:cNvSpPr>
            <a:spLocks noGrp="1"/>
          </p:cNvSpPr>
          <p:nvPr>
            <p:ph type="sldNum" sz="quarter" idx="12"/>
          </p:nvPr>
        </p:nvSpPr>
        <p:spPr>
          <a:xfrm>
            <a:off x="10469880" y="320040"/>
            <a:ext cx="914400" cy="320040"/>
          </a:xfrm>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642709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125305" y="1488985"/>
            <a:ext cx="6264350" cy="169685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118447" y="4351687"/>
            <a:ext cx="6265588" cy="17040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C566921D-FB83-459E-9197-5FB9CEEEFE5C}" type="datetimeFigureOut">
              <a:rPr lang="tr-TR" smtClean="0"/>
              <a:t>19.12.2022</a:t>
            </a:fld>
            <a:endParaRPr lang="tr-TR"/>
          </a:p>
        </p:txBody>
      </p:sp>
      <p:sp>
        <p:nvSpPr>
          <p:cNvPr id="8" name="Footer Placeholder 7"/>
          <p:cNvSpPr>
            <a:spLocks noGrp="1"/>
          </p:cNvSpPr>
          <p:nvPr>
            <p:ph type="ftr" sz="quarter" idx="11"/>
          </p:nvPr>
        </p:nvSpPr>
        <p:spPr>
          <a:xfrm>
            <a:off x="804672" y="6227064"/>
            <a:ext cx="10588752" cy="320040"/>
          </a:xfrm>
        </p:spPr>
        <p:txBody>
          <a:bodyPr/>
          <a:lstStyle/>
          <a:p>
            <a:endParaRPr lang="tr-TR"/>
          </a:p>
        </p:txBody>
      </p:sp>
      <p:sp>
        <p:nvSpPr>
          <p:cNvPr id="9" name="Slide Number Placeholder 8"/>
          <p:cNvSpPr>
            <a:spLocks noGrp="1"/>
          </p:cNvSpPr>
          <p:nvPr>
            <p:ph type="sldNum" sz="quarter" idx="12"/>
          </p:nvPr>
        </p:nvSpPr>
        <p:spPr>
          <a:xfrm>
            <a:off x="10469880" y="320040"/>
            <a:ext cx="914400" cy="320040"/>
          </a:xfrm>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3424276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566921D-FB83-459E-9197-5FB9CEEEFE5C}" type="datetimeFigureOut">
              <a:rPr lang="tr-TR" smtClean="0"/>
              <a:t>19.12.2022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4034497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C566921D-FB83-459E-9197-5FB9CEEEFE5C}" type="datetimeFigureOut">
              <a:rPr lang="tr-TR" smtClean="0"/>
              <a:t>19.12.2022</a:t>
            </a:fld>
            <a:endParaRPr lang="tr-TR"/>
          </a:p>
        </p:txBody>
      </p:sp>
      <p:sp>
        <p:nvSpPr>
          <p:cNvPr id="3" name="Footer Placeholder 2"/>
          <p:cNvSpPr>
            <a:spLocks noGrp="1"/>
          </p:cNvSpPr>
          <p:nvPr>
            <p:ph type="ftr" sz="quarter" idx="11"/>
          </p:nvPr>
        </p:nvSpPr>
        <p:spPr>
          <a:xfrm>
            <a:off x="804672" y="6227064"/>
            <a:ext cx="10588752" cy="320040"/>
          </a:xfrm>
        </p:spPr>
        <p:txBody>
          <a:bodyPr/>
          <a:lstStyle/>
          <a:p>
            <a:endParaRPr lang="tr-TR"/>
          </a:p>
        </p:txBody>
      </p:sp>
      <p:sp>
        <p:nvSpPr>
          <p:cNvPr id="4" name="Slide Number Placeholder 3"/>
          <p:cNvSpPr>
            <a:spLocks noGrp="1"/>
          </p:cNvSpPr>
          <p:nvPr>
            <p:ph type="sldNum" sz="quarter" idx="12"/>
          </p:nvPr>
        </p:nvSpPr>
        <p:spPr>
          <a:xfrm>
            <a:off x="10469880" y="320040"/>
            <a:ext cx="914400" cy="320040"/>
          </a:xfrm>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2594074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566921D-FB83-459E-9197-5FB9CEEEFE5C}" type="datetimeFigureOut">
              <a:rPr lang="tr-TR" smtClean="0"/>
              <a:t>19.12.2022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131931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804672" y="320040"/>
            <a:ext cx="3657600" cy="320040"/>
          </a:xfrm>
        </p:spPr>
        <p:txBody>
          <a:bodyPr/>
          <a:lstStyle/>
          <a:p>
            <a:fld id="{C566921D-FB83-459E-9197-5FB9CEEEFE5C}" type="datetimeFigureOut">
              <a:rPr lang="tr-TR" smtClean="0"/>
              <a:t>19.12.2022</a:t>
            </a:fld>
            <a:endParaRPr lang="tr-TR"/>
          </a:p>
        </p:txBody>
      </p:sp>
      <p:sp>
        <p:nvSpPr>
          <p:cNvPr id="6" name="Footer Placeholder 5"/>
          <p:cNvSpPr>
            <a:spLocks noGrp="1"/>
          </p:cNvSpPr>
          <p:nvPr>
            <p:ph type="ftr" sz="quarter" idx="11"/>
          </p:nvPr>
        </p:nvSpPr>
        <p:spPr>
          <a:xfrm>
            <a:off x="804672" y="6227064"/>
            <a:ext cx="5942203" cy="320040"/>
          </a:xfrm>
        </p:spPr>
        <p:txBody>
          <a:bodyPr/>
          <a:lstStyle/>
          <a:p>
            <a:endParaRPr lang="tr-TR"/>
          </a:p>
        </p:txBody>
      </p:sp>
      <p:sp>
        <p:nvSpPr>
          <p:cNvPr id="7" name="Slide Number Placeholder 6"/>
          <p:cNvSpPr>
            <a:spLocks noGrp="1"/>
          </p:cNvSpPr>
          <p:nvPr>
            <p:ph type="sldNum" sz="quarter" idx="12"/>
          </p:nvPr>
        </p:nvSpPr>
        <p:spPr>
          <a:xfrm>
            <a:off x="5828377" y="320040"/>
            <a:ext cx="914400" cy="320040"/>
          </a:xfrm>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4229052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4137914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a:xfrm>
            <a:off x="804672" y="6227064"/>
            <a:ext cx="10588752" cy="320040"/>
          </a:xfrm>
        </p:spPr>
        <p:txBody>
          <a:bodyPr/>
          <a:lstStyle/>
          <a:p>
            <a:endParaRPr lang="tr-TR"/>
          </a:p>
        </p:txBody>
      </p:sp>
      <p:sp>
        <p:nvSpPr>
          <p:cNvPr id="6" name="Slide Number Placeholder 5"/>
          <p:cNvSpPr>
            <a:spLocks noGrp="1"/>
          </p:cNvSpPr>
          <p:nvPr>
            <p:ph type="sldNum" sz="quarter" idx="12"/>
          </p:nvPr>
        </p:nvSpPr>
        <p:spPr>
          <a:xfrm>
            <a:off x="10469880" y="320040"/>
            <a:ext cx="914400" cy="320040"/>
          </a:xfrm>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302098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566921D-FB83-459E-9197-5FB9CEEEFE5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207548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566921D-FB83-459E-9197-5FB9CEEEFE5C}" type="datetimeFigureOut">
              <a:rPr lang="tr-TR" smtClean="0"/>
              <a:t>19.12.2022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160863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566921D-FB83-459E-9197-5FB9CEEEFE5C}" type="datetimeFigureOut">
              <a:rPr lang="tr-TR" smtClean="0"/>
              <a:t>19.12.2022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53686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566921D-FB83-459E-9197-5FB9CEEEFE5C}" type="datetimeFigureOut">
              <a:rPr lang="tr-TR" smtClean="0"/>
              <a:t>19.12.2022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169195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6921D-FB83-459E-9197-5FB9CEEEFE5C}" type="datetimeFigureOut">
              <a:rPr lang="tr-TR" smtClean="0"/>
              <a:t>19.12.2022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231538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566921D-FB83-459E-9197-5FB9CEEEFE5C}" type="datetimeFigureOut">
              <a:rPr lang="tr-TR" smtClean="0"/>
              <a:t>19.12.2022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170421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566921D-FB83-459E-9197-5FB9CEEEFE5C}" type="datetimeFigureOut">
              <a:rPr lang="tr-TR" smtClean="0"/>
              <a:t>19.12.2022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1E440A9-00BE-4FDD-B460-ED3952821A2B}" type="slidenum">
              <a:rPr lang="tr-TR" smtClean="0"/>
              <a:t>‹#›</a:t>
            </a:fld>
            <a:endParaRPr lang="tr-TR"/>
          </a:p>
        </p:txBody>
      </p:sp>
    </p:spTree>
    <p:extLst>
      <p:ext uri="{BB962C8B-B14F-4D97-AF65-F5344CB8AC3E}">
        <p14:creationId xmlns:p14="http://schemas.microsoft.com/office/powerpoint/2010/main" val="138404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566921D-FB83-459E-9197-5FB9CEEEFE5C}" type="datetimeFigureOut">
              <a:rPr lang="tr-TR" smtClean="0"/>
              <a:t>19.12.2022</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1E440A9-00BE-4FDD-B460-ED3952821A2B}" type="slidenum">
              <a:rPr lang="tr-TR" smtClean="0"/>
              <a:t>‹#›</a:t>
            </a:fld>
            <a:endParaRPr lang="tr-TR"/>
          </a:p>
        </p:txBody>
      </p:sp>
    </p:spTree>
    <p:extLst>
      <p:ext uri="{BB962C8B-B14F-4D97-AF65-F5344CB8AC3E}">
        <p14:creationId xmlns:p14="http://schemas.microsoft.com/office/powerpoint/2010/main" val="7548552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566921D-FB83-459E-9197-5FB9CEEEFE5C}" type="datetimeFigureOut">
              <a:rPr lang="tr-TR" smtClean="0"/>
              <a:t>19.12.2022</a:t>
            </a:fld>
            <a:endParaRPr lang="tr-TR"/>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1E440A9-00BE-4FDD-B460-ED3952821A2B}" type="slidenum">
              <a:rPr lang="tr-TR" smtClean="0"/>
              <a:t>‹#›</a:t>
            </a:fld>
            <a:endParaRPr lang="tr-TR"/>
          </a:p>
        </p:txBody>
      </p:sp>
    </p:spTree>
    <p:extLst>
      <p:ext uri="{BB962C8B-B14F-4D97-AF65-F5344CB8AC3E}">
        <p14:creationId xmlns:p14="http://schemas.microsoft.com/office/powerpoint/2010/main" val="3031174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0.xml"/><Relationship Id="rId7" Type="http://schemas.openxmlformats.org/officeDocument/2006/relationships/image" Target="../media/image12.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41832" y="768095"/>
            <a:ext cx="10049256" cy="2091645"/>
          </a:xfrm>
        </p:spPr>
        <p:txBody>
          <a:bodyPr>
            <a:normAutofit/>
          </a:bodyPr>
          <a:lstStyle/>
          <a:p>
            <a:r>
              <a:rPr lang="tr-TR" sz="2400" b="1" dirty="0" smtClean="0">
                <a:solidFill>
                  <a:srgbClr val="002060"/>
                </a:solidFill>
              </a:rPr>
              <a:t>Birim </a:t>
            </a:r>
            <a:r>
              <a:rPr lang="tr-TR" sz="2400" b="1" dirty="0">
                <a:solidFill>
                  <a:srgbClr val="002060"/>
                </a:solidFill>
              </a:rPr>
              <a:t>ve İdare Faaliyet Raporları </a:t>
            </a:r>
            <a:r>
              <a:rPr lang="tr-TR" sz="2400" b="1" dirty="0" smtClean="0">
                <a:solidFill>
                  <a:srgbClr val="002060"/>
                </a:solidFill>
              </a:rPr>
              <a:t>Hazırlama</a:t>
            </a:r>
            <a:endParaRPr lang="tr-TR" sz="2400" b="1" dirty="0">
              <a:solidFill>
                <a:srgbClr val="002060"/>
              </a:solidFill>
            </a:endParaRPr>
          </a:p>
        </p:txBody>
      </p:sp>
      <p:sp>
        <p:nvSpPr>
          <p:cNvPr id="3" name="Alt Başlık 2"/>
          <p:cNvSpPr>
            <a:spLocks noGrp="1"/>
          </p:cNvSpPr>
          <p:nvPr>
            <p:ph type="subTitle" idx="1"/>
          </p:nvPr>
        </p:nvSpPr>
        <p:spPr/>
        <p:txBody>
          <a:bodyPr>
            <a:normAutofit fontScale="47500" lnSpcReduction="20000"/>
          </a:bodyPr>
          <a:lstStyle/>
          <a:p>
            <a:r>
              <a:rPr lang="tr-TR" sz="2900" dirty="0">
                <a:solidFill>
                  <a:schemeClr val="tx1"/>
                </a:solidFill>
              </a:rPr>
              <a:t> </a:t>
            </a:r>
            <a:r>
              <a:rPr lang="tr-TR" sz="2900" dirty="0" smtClean="0">
                <a:solidFill>
                  <a:schemeClr val="tx1"/>
                </a:solidFill>
              </a:rPr>
              <a:t>                                  </a:t>
            </a:r>
            <a:r>
              <a:rPr lang="tr-TR" sz="2900" b="1" dirty="0" smtClean="0">
                <a:solidFill>
                  <a:srgbClr val="002060"/>
                </a:solidFill>
              </a:rPr>
              <a:t>Strateji </a:t>
            </a:r>
            <a:r>
              <a:rPr lang="tr-TR" sz="2900" b="1" dirty="0">
                <a:solidFill>
                  <a:srgbClr val="002060"/>
                </a:solidFill>
              </a:rPr>
              <a:t>Geliştirme Daire </a:t>
            </a:r>
            <a:r>
              <a:rPr lang="tr-TR" sz="2900" b="1" dirty="0" smtClean="0">
                <a:solidFill>
                  <a:srgbClr val="002060"/>
                </a:solidFill>
              </a:rPr>
              <a:t>Başkanlığı</a:t>
            </a:r>
          </a:p>
          <a:p>
            <a:r>
              <a:rPr lang="tr-TR" sz="2900" b="1" dirty="0" smtClean="0">
                <a:solidFill>
                  <a:srgbClr val="002060"/>
                </a:solidFill>
              </a:rPr>
              <a:t>                                                  Kadir ÇELİK</a:t>
            </a:r>
          </a:p>
          <a:p>
            <a:r>
              <a:rPr lang="tr-TR" sz="2900" b="1" dirty="0" smtClean="0">
                <a:solidFill>
                  <a:srgbClr val="002060"/>
                </a:solidFill>
              </a:rPr>
              <a:t>                                                Daire Başkanı</a:t>
            </a:r>
            <a:endParaRPr lang="tr-TR" sz="2900" b="1" dirty="0">
              <a:solidFill>
                <a:srgbClr val="002060"/>
              </a:solidFill>
            </a:endParaRPr>
          </a:p>
          <a:p>
            <a:r>
              <a:rPr lang="tr-TR" sz="2400" b="1" dirty="0">
                <a:solidFill>
                  <a:srgbClr val="002060"/>
                </a:solidFill>
              </a:rPr>
              <a:t>                                                                      </a:t>
            </a:r>
            <a:r>
              <a:rPr lang="tr-TR" sz="2400" b="1" dirty="0" smtClean="0">
                <a:solidFill>
                  <a:srgbClr val="002060"/>
                </a:solidFill>
              </a:rPr>
              <a:t>                       </a:t>
            </a:r>
          </a:p>
          <a:p>
            <a:endParaRPr lang="tr-TR" sz="2400" b="1" dirty="0">
              <a:solidFill>
                <a:srgbClr val="002060"/>
              </a:solidFill>
            </a:endParaRPr>
          </a:p>
          <a:p>
            <a:endParaRPr lang="tr-TR" sz="2400" b="1" dirty="0" smtClean="0">
              <a:solidFill>
                <a:srgbClr val="002060"/>
              </a:solidFill>
            </a:endParaRPr>
          </a:p>
          <a:p>
            <a:r>
              <a:rPr lang="tr-TR" sz="2300" b="1" dirty="0">
                <a:solidFill>
                  <a:srgbClr val="002060"/>
                </a:solidFill>
              </a:rPr>
              <a:t> </a:t>
            </a:r>
            <a:r>
              <a:rPr lang="tr-TR" sz="2300" b="1" dirty="0" smtClean="0">
                <a:solidFill>
                  <a:srgbClr val="002060"/>
                </a:solidFill>
              </a:rPr>
              <a:t>                                                             Aralık </a:t>
            </a:r>
            <a:r>
              <a:rPr lang="tr-TR" sz="2300" b="1" dirty="0">
                <a:solidFill>
                  <a:srgbClr val="002060"/>
                </a:solidFill>
              </a:rPr>
              <a:t>/ 2022    Bartın</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137" y="115637"/>
            <a:ext cx="1335024" cy="1304915"/>
          </a:xfrm>
          <a:prstGeom prst="rect">
            <a:avLst/>
          </a:prstGeom>
        </p:spPr>
      </p:pic>
    </p:spTree>
    <p:extLst>
      <p:ext uri="{BB962C8B-B14F-4D97-AF65-F5344CB8AC3E}">
        <p14:creationId xmlns:p14="http://schemas.microsoft.com/office/powerpoint/2010/main" val="3941221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888631" y="2294965"/>
            <a:ext cx="3501197" cy="3666563"/>
          </a:xfrm>
        </p:spPr>
        <p:txBody>
          <a:bodyPr/>
          <a:lstStyle/>
          <a:p>
            <a:pPr algn="just"/>
            <a:r>
              <a:rPr lang="tr-TR" sz="1400" dirty="0" smtClean="0"/>
              <a:t>Faaliyet Raporu hazırlamak yasal zorunluluk olmakla birlikte idarenin mali </a:t>
            </a:r>
            <a:r>
              <a:rPr lang="tr-TR" sz="1400" dirty="0" err="1" smtClean="0"/>
              <a:t>saydamlık,hesap</a:t>
            </a:r>
            <a:r>
              <a:rPr lang="tr-TR" sz="1400" dirty="0" smtClean="0"/>
              <a:t> verme sorumluluğu, Şeffaflık ve Hesap verebilirlik ilkesi gereği kamuoyunu bilgilendirme aracıdır.</a:t>
            </a:r>
          </a:p>
          <a:p>
            <a:pPr algn="just"/>
            <a:r>
              <a:rPr lang="tr-TR" sz="1400" dirty="0" smtClean="0"/>
              <a:t>Diğer Taraftan YÖKAK, Sayıştay gibi kamu kurumlarının istediği </a:t>
            </a:r>
            <a:r>
              <a:rPr lang="tr-TR" dirty="0" smtClean="0"/>
              <a:t>zorunluluktur.</a:t>
            </a:r>
            <a:endParaRPr lang="tr-TR" dirty="0"/>
          </a:p>
        </p:txBody>
      </p:sp>
      <p:pic>
        <p:nvPicPr>
          <p:cNvPr id="5" name="İçerik Yer Tutucusu 4"/>
          <p:cNvPicPr>
            <a:picLocks noGrp="1"/>
          </p:cNvPicPr>
          <p:nvPr>
            <p:ph idx="1"/>
          </p:nvPr>
        </p:nvPicPr>
        <p:blipFill rotWithShape="1">
          <a:blip r:embed="rId2"/>
          <a:srcRect l="29372" t="13375" r="29603" b="15663"/>
          <a:stretch/>
        </p:blipFill>
        <p:spPr bwMode="auto">
          <a:xfrm>
            <a:off x="5550004" y="803275"/>
            <a:ext cx="5395704" cy="5249863"/>
          </a:xfrm>
          <a:prstGeom prst="rect">
            <a:avLst/>
          </a:prstGeom>
          <a:ln>
            <a:noFill/>
          </a:ln>
          <a:extLst>
            <a:ext uri="{53640926-AAD7-44D8-BBD7-CCE9431645EC}">
              <a14:shadowObscured xmlns:a14="http://schemas.microsoft.com/office/drawing/2010/main"/>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0860" y="150817"/>
            <a:ext cx="1335024" cy="1304915"/>
          </a:xfrm>
          <a:prstGeom prst="rect">
            <a:avLst/>
          </a:prstGeom>
        </p:spPr>
      </p:pic>
    </p:spTree>
    <p:extLst>
      <p:ext uri="{BB962C8B-B14F-4D97-AF65-F5344CB8AC3E}">
        <p14:creationId xmlns:p14="http://schemas.microsoft.com/office/powerpoint/2010/main" val="2248625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p:txBody>
          <a:bodyPr/>
          <a:lstStyle/>
          <a:p>
            <a:r>
              <a:rPr lang="tr-TR" dirty="0"/>
              <a:t>Sayıştay </a:t>
            </a:r>
            <a:r>
              <a:rPr lang="tr-TR" dirty="0" smtClean="0"/>
              <a:t> faaliyet raporu tespit örneği</a:t>
            </a:r>
            <a:endParaRPr lang="tr-TR" dirty="0"/>
          </a:p>
        </p:txBody>
      </p:sp>
      <p:pic>
        <p:nvPicPr>
          <p:cNvPr id="5" name="İçerik Yer Tutucusu 4"/>
          <p:cNvPicPr>
            <a:picLocks noGrp="1"/>
          </p:cNvPicPr>
          <p:nvPr>
            <p:ph idx="1"/>
          </p:nvPr>
        </p:nvPicPr>
        <p:blipFill rotWithShape="1">
          <a:blip r:embed="rId2"/>
          <a:srcRect l="26625" t="33275" r="27015" b="12882"/>
          <a:stretch/>
        </p:blipFill>
        <p:spPr bwMode="auto">
          <a:xfrm>
            <a:off x="5110163" y="1378372"/>
            <a:ext cx="6275387" cy="40996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878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p:cNvPicPr>
          <p:nvPr>
            <p:ph sz="half" idx="1"/>
          </p:nvPr>
        </p:nvPicPr>
        <p:blipFill rotWithShape="1">
          <a:blip r:embed="rId3"/>
          <a:srcRect l="36802" t="16312" r="37043" b="14692"/>
          <a:stretch/>
        </p:blipFill>
        <p:spPr bwMode="auto">
          <a:xfrm>
            <a:off x="610082" y="1054774"/>
            <a:ext cx="4126510" cy="2396638"/>
          </a:xfrm>
          <a:prstGeom prst="rect">
            <a:avLst/>
          </a:prstGeom>
          <a:ln>
            <a:noFill/>
          </a:ln>
          <a:extLst>
            <a:ext uri="{53640926-AAD7-44D8-BBD7-CCE9431645EC}">
              <a14:shadowObscured xmlns:a14="http://schemas.microsoft.com/office/drawing/2010/main"/>
            </a:ext>
          </a:extLst>
        </p:spPr>
      </p:pic>
      <p:pic>
        <p:nvPicPr>
          <p:cNvPr id="7" name="Resim 6"/>
          <p:cNvPicPr>
            <a:picLocks noChangeAspect="1"/>
          </p:cNvPicPr>
          <p:nvPr/>
        </p:nvPicPr>
        <p:blipFill>
          <a:blip r:embed="rId4"/>
          <a:stretch>
            <a:fillRect/>
          </a:stretch>
        </p:blipFill>
        <p:spPr>
          <a:xfrm>
            <a:off x="610082" y="3854824"/>
            <a:ext cx="4126510" cy="2361598"/>
          </a:xfrm>
          <a:prstGeom prst="rect">
            <a:avLst/>
          </a:prstGeom>
        </p:spPr>
      </p:pic>
      <p:pic>
        <p:nvPicPr>
          <p:cNvPr id="9" name="İçerik Yer Tutucusu 8"/>
          <p:cNvPicPr>
            <a:picLocks noGrp="1"/>
          </p:cNvPicPr>
          <p:nvPr>
            <p:ph sz="half" idx="2"/>
          </p:nvPr>
        </p:nvPicPr>
        <p:blipFill rotWithShape="1">
          <a:blip r:embed="rId5"/>
          <a:srcRect l="33607" t="15985" r="33988" b="61504"/>
          <a:stretch/>
        </p:blipFill>
        <p:spPr bwMode="auto">
          <a:xfrm>
            <a:off x="5550408" y="1054774"/>
            <a:ext cx="6089903" cy="5062562"/>
          </a:xfrm>
          <a:prstGeom prst="rect">
            <a:avLst/>
          </a:prstGeom>
          <a:ln>
            <a:noFill/>
          </a:ln>
          <a:extLst>
            <a:ext uri="{53640926-AAD7-44D8-BBD7-CCE9431645EC}">
              <a14:shadowObscured xmlns:a14="http://schemas.microsoft.com/office/drawing/2010/main"/>
            </a:ext>
          </a:extLst>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3530196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543982501"/>
              </p:ext>
            </p:extLst>
          </p:nvPr>
        </p:nvGraphicFramePr>
        <p:xfrm>
          <a:off x="0" y="100359"/>
          <a:ext cx="12191999" cy="6400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838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440256251"/>
              </p:ext>
            </p:extLst>
          </p:nvPr>
        </p:nvGraphicFramePr>
        <p:xfrm>
          <a:off x="-3" y="0"/>
          <a:ext cx="12111321" cy="6857999"/>
        </p:xfrm>
        <a:graphic>
          <a:graphicData uri="http://schemas.openxmlformats.org/drawingml/2006/table">
            <a:tbl>
              <a:tblPr firstRow="1" bandRow="1">
                <a:effectLst>
                  <a:outerShdw blurRad="50800" dist="38100" dir="5400000" algn="t" rotWithShape="0">
                    <a:prstClr val="black">
                      <a:alpha val="40000"/>
                    </a:prstClr>
                  </a:outerShdw>
                </a:effectLst>
                <a:tableStyleId>{D113A9D2-9D6B-4929-AA2D-F23B5EE8CBE7}</a:tableStyleId>
              </a:tblPr>
              <a:tblGrid>
                <a:gridCol w="3238020">
                  <a:extLst>
                    <a:ext uri="{9D8B030D-6E8A-4147-A177-3AD203B41FA5}">
                      <a16:colId xmlns:a16="http://schemas.microsoft.com/office/drawing/2014/main" val="3150785529"/>
                    </a:ext>
                  </a:extLst>
                </a:gridCol>
                <a:gridCol w="8873301">
                  <a:extLst>
                    <a:ext uri="{9D8B030D-6E8A-4147-A177-3AD203B41FA5}">
                      <a16:colId xmlns:a16="http://schemas.microsoft.com/office/drawing/2014/main" val="727369461"/>
                    </a:ext>
                  </a:extLst>
                </a:gridCol>
              </a:tblGrid>
              <a:tr h="926944">
                <a:tc gridSpan="2">
                  <a:txBody>
                    <a:bodyPr/>
                    <a:lstStyle/>
                    <a:p>
                      <a:pPr algn="ctr"/>
                      <a:r>
                        <a:rPr lang="en-GB" sz="2000" kern="1200" dirty="0" smtClean="0">
                          <a:effectLst/>
                        </a:rPr>
                        <a:t>FAALİYET RAPORU HAZIRLAMA TAKVİMİ</a:t>
                      </a:r>
                      <a:endParaRPr lang="tr-TR" sz="20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tc hMerge="1">
                  <a:txBody>
                    <a:bodyPr/>
                    <a:lstStyle/>
                    <a:p>
                      <a:endParaRPr lang="tr-TR" dirty="0"/>
                    </a:p>
                  </a:txBody>
                  <a:tcPr/>
                </a:tc>
                <a:extLst>
                  <a:ext uri="{0D108BD9-81ED-4DB2-BD59-A6C34878D82A}">
                    <a16:rowId xmlns:a16="http://schemas.microsoft.com/office/drawing/2014/main" val="1226540283"/>
                  </a:ext>
                </a:extLst>
              </a:tr>
              <a:tr h="1186211">
                <a:tc>
                  <a:txBody>
                    <a:bodyPr/>
                    <a:lstStyle/>
                    <a:p>
                      <a:pPr lvl="0">
                        <a:spcAft>
                          <a:spcPts val="0"/>
                        </a:spcAft>
                      </a:pPr>
                      <a:r>
                        <a:rPr lang="tr-TR" sz="1600" b="1" dirty="0" smtClean="0">
                          <a:effectLst/>
                        </a:rPr>
                        <a:t>Ocak</a:t>
                      </a:r>
                      <a:r>
                        <a:rPr lang="en-GB" sz="1600" b="1" dirty="0" smtClean="0">
                          <a:effectLst/>
                        </a:rPr>
                        <a:t> </a:t>
                      </a:r>
                      <a:r>
                        <a:rPr lang="en-GB" sz="1600" b="1" dirty="0" err="1">
                          <a:effectLst/>
                        </a:rPr>
                        <a:t>ayının</a:t>
                      </a:r>
                      <a:r>
                        <a:rPr lang="en-GB" sz="1600" b="1" dirty="0">
                          <a:effectLst/>
                        </a:rPr>
                        <a:t> ilk </a:t>
                      </a:r>
                      <a:r>
                        <a:rPr lang="en-GB" sz="1600" b="1" dirty="0" err="1">
                          <a:effectLst/>
                        </a:rPr>
                        <a:t>haftası</a:t>
                      </a:r>
                      <a:endParaRPr lang="tr-TR" sz="1600" b="1" dirty="0">
                        <a:effectLst/>
                        <a:latin typeface="Comic Sans MS" panose="030F0702030302020204" pitchFamily="66"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lvl="0" algn="just">
                        <a:spcAft>
                          <a:spcPts val="0"/>
                        </a:spcAft>
                      </a:pPr>
                      <a:r>
                        <a:rPr lang="en-GB" sz="1600" b="1" dirty="0" err="1">
                          <a:solidFill>
                            <a:schemeClr val="tx1"/>
                          </a:solidFill>
                          <a:effectLst/>
                        </a:rPr>
                        <a:t>Üst</a:t>
                      </a:r>
                      <a:r>
                        <a:rPr lang="en-GB" sz="1600" b="1" dirty="0">
                          <a:solidFill>
                            <a:schemeClr val="tx1"/>
                          </a:solidFill>
                          <a:effectLst/>
                        </a:rPr>
                        <a:t> </a:t>
                      </a:r>
                      <a:r>
                        <a:rPr lang="en-GB" sz="1600" b="1" dirty="0" err="1">
                          <a:solidFill>
                            <a:schemeClr val="tx1"/>
                          </a:solidFill>
                          <a:effectLst/>
                        </a:rPr>
                        <a:t>Yönetici</a:t>
                      </a:r>
                      <a:r>
                        <a:rPr lang="en-GB" sz="1600" b="1" dirty="0">
                          <a:solidFill>
                            <a:schemeClr val="tx1"/>
                          </a:solidFill>
                          <a:effectLst/>
                        </a:rPr>
                        <a:t> </a:t>
                      </a:r>
                      <a:r>
                        <a:rPr lang="en-GB" sz="1600" b="1" dirty="0" err="1">
                          <a:solidFill>
                            <a:schemeClr val="tx1"/>
                          </a:solidFill>
                          <a:effectLst/>
                        </a:rPr>
                        <a:t>birim</a:t>
                      </a:r>
                      <a:r>
                        <a:rPr lang="en-GB" sz="1600" b="1" dirty="0">
                          <a:solidFill>
                            <a:schemeClr val="tx1"/>
                          </a:solidFill>
                          <a:effectLst/>
                        </a:rPr>
                        <a:t> </a:t>
                      </a:r>
                      <a:r>
                        <a:rPr lang="en-GB" sz="1600" b="1" dirty="0" err="1">
                          <a:solidFill>
                            <a:schemeClr val="tx1"/>
                          </a:solidFill>
                          <a:effectLst/>
                        </a:rPr>
                        <a:t>faaliyet</a:t>
                      </a:r>
                      <a:r>
                        <a:rPr lang="en-GB" sz="1600" b="1" dirty="0">
                          <a:solidFill>
                            <a:schemeClr val="tx1"/>
                          </a:solidFill>
                          <a:effectLst/>
                        </a:rPr>
                        <a:t> </a:t>
                      </a:r>
                      <a:r>
                        <a:rPr lang="en-GB" sz="1600" b="1" dirty="0" err="1">
                          <a:solidFill>
                            <a:schemeClr val="tx1"/>
                          </a:solidFill>
                          <a:effectLst/>
                        </a:rPr>
                        <a:t>raporu</a:t>
                      </a:r>
                      <a:r>
                        <a:rPr lang="en-GB" sz="1600" b="1" dirty="0">
                          <a:solidFill>
                            <a:schemeClr val="tx1"/>
                          </a:solidFill>
                          <a:effectLst/>
                        </a:rPr>
                        <a:t> </a:t>
                      </a:r>
                      <a:r>
                        <a:rPr lang="en-GB" sz="1600" b="1" dirty="0" err="1">
                          <a:solidFill>
                            <a:schemeClr val="tx1"/>
                          </a:solidFill>
                          <a:effectLst/>
                        </a:rPr>
                        <a:t>hazırlanması</a:t>
                      </a:r>
                      <a:r>
                        <a:rPr lang="en-GB" sz="1600" b="1" dirty="0">
                          <a:solidFill>
                            <a:schemeClr val="tx1"/>
                          </a:solidFill>
                          <a:effectLst/>
                        </a:rPr>
                        <a:t> </a:t>
                      </a:r>
                      <a:r>
                        <a:rPr lang="en-GB" sz="1600" b="1" dirty="0" err="1">
                          <a:solidFill>
                            <a:schemeClr val="tx1"/>
                          </a:solidFill>
                          <a:effectLst/>
                        </a:rPr>
                        <a:t>için</a:t>
                      </a:r>
                      <a:r>
                        <a:rPr lang="en-GB" sz="1600" b="1" dirty="0">
                          <a:solidFill>
                            <a:schemeClr val="tx1"/>
                          </a:solidFill>
                          <a:effectLst/>
                        </a:rPr>
                        <a:t> </a:t>
                      </a:r>
                      <a:r>
                        <a:rPr lang="en-GB" sz="1600" b="1" dirty="0" err="1">
                          <a:solidFill>
                            <a:schemeClr val="tx1"/>
                          </a:solidFill>
                          <a:effectLst/>
                        </a:rPr>
                        <a:t>harcama</a:t>
                      </a:r>
                      <a:r>
                        <a:rPr lang="en-GB" sz="1600" b="1" dirty="0">
                          <a:solidFill>
                            <a:schemeClr val="tx1"/>
                          </a:solidFill>
                          <a:effectLst/>
                        </a:rPr>
                        <a:t> </a:t>
                      </a:r>
                      <a:r>
                        <a:rPr lang="en-GB" sz="1600" b="1" dirty="0" err="1">
                          <a:solidFill>
                            <a:schemeClr val="tx1"/>
                          </a:solidFill>
                          <a:effectLst/>
                        </a:rPr>
                        <a:t>yetkililerine</a:t>
                      </a:r>
                      <a:r>
                        <a:rPr lang="en-GB" sz="1600" b="1" dirty="0">
                          <a:solidFill>
                            <a:schemeClr val="tx1"/>
                          </a:solidFill>
                          <a:effectLst/>
                        </a:rPr>
                        <a:t> </a:t>
                      </a:r>
                      <a:r>
                        <a:rPr lang="en-GB" sz="1600" b="1" dirty="0" err="1">
                          <a:solidFill>
                            <a:schemeClr val="tx1"/>
                          </a:solidFill>
                          <a:effectLst/>
                        </a:rPr>
                        <a:t>çağrı</a:t>
                      </a:r>
                      <a:r>
                        <a:rPr lang="en-GB" sz="1600" b="1" dirty="0">
                          <a:solidFill>
                            <a:schemeClr val="tx1"/>
                          </a:solidFill>
                          <a:effectLst/>
                        </a:rPr>
                        <a:t> </a:t>
                      </a:r>
                      <a:r>
                        <a:rPr lang="en-GB" sz="1600" b="1" dirty="0" err="1">
                          <a:solidFill>
                            <a:schemeClr val="tx1"/>
                          </a:solidFill>
                          <a:effectLst/>
                        </a:rPr>
                        <a:t>yapar</a:t>
                      </a:r>
                      <a:r>
                        <a:rPr lang="en-GB" sz="1600" b="1" dirty="0">
                          <a:solidFill>
                            <a:schemeClr val="tx1"/>
                          </a:solidFill>
                          <a:effectLst/>
                        </a:rPr>
                        <a:t>.</a:t>
                      </a:r>
                      <a:endParaRPr lang="tr-TR" sz="1600" b="1" dirty="0">
                        <a:solidFill>
                          <a:schemeClr val="tx1"/>
                        </a:solidFill>
                        <a:effectLst/>
                      </a:endParaRPr>
                    </a:p>
                    <a:p>
                      <a:pPr lvl="0" algn="just">
                        <a:spcAft>
                          <a:spcPts val="0"/>
                        </a:spcAft>
                      </a:pPr>
                      <a:r>
                        <a:rPr lang="en-GB" sz="1600" dirty="0">
                          <a:effectLst/>
                        </a:rPr>
                        <a:t> </a:t>
                      </a:r>
                      <a:endParaRPr lang="tr-TR" sz="1600" dirty="0">
                        <a:effectLst/>
                        <a:latin typeface="Comic Sans MS" panose="030F0702030302020204" pitchFamily="66"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259313714"/>
                  </a:ext>
                </a:extLst>
              </a:tr>
              <a:tr h="1186211">
                <a:tc>
                  <a:txBody>
                    <a:bodyPr/>
                    <a:lstStyle/>
                    <a:p>
                      <a:pPr lvl="0">
                        <a:spcAft>
                          <a:spcPts val="0"/>
                        </a:spcAft>
                      </a:pPr>
                      <a:r>
                        <a:rPr lang="en-GB" sz="1600" b="1" dirty="0" err="1">
                          <a:effectLst/>
                        </a:rPr>
                        <a:t>Ocak</a:t>
                      </a:r>
                      <a:r>
                        <a:rPr lang="en-GB" sz="1600" b="1" dirty="0">
                          <a:effectLst/>
                        </a:rPr>
                        <a:t> </a:t>
                      </a:r>
                      <a:r>
                        <a:rPr lang="en-GB" sz="1600" b="1" dirty="0" err="1">
                          <a:effectLst/>
                        </a:rPr>
                        <a:t>ayının</a:t>
                      </a:r>
                      <a:r>
                        <a:rPr lang="en-GB" sz="1600" b="1" dirty="0">
                          <a:effectLst/>
                        </a:rPr>
                        <a:t> son </a:t>
                      </a:r>
                      <a:r>
                        <a:rPr lang="en-GB" sz="1600" b="1" dirty="0" err="1">
                          <a:effectLst/>
                        </a:rPr>
                        <a:t>haftası</a:t>
                      </a:r>
                      <a:endParaRPr lang="tr-TR" sz="1600" b="1" dirty="0">
                        <a:effectLst/>
                        <a:latin typeface="Comic Sans MS" panose="030F0702030302020204" pitchFamily="66"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lvl="0" algn="just">
                        <a:spcAft>
                          <a:spcPts val="0"/>
                        </a:spcAft>
                      </a:pPr>
                      <a:r>
                        <a:rPr lang="en-GB" sz="1600" b="1" dirty="0" err="1">
                          <a:effectLst/>
                        </a:rPr>
                        <a:t>Birimler</a:t>
                      </a:r>
                      <a:r>
                        <a:rPr lang="en-GB" sz="1600" b="1" dirty="0">
                          <a:effectLst/>
                        </a:rPr>
                        <a:t> </a:t>
                      </a:r>
                      <a:r>
                        <a:rPr lang="tr-TR" sz="1600" b="1" dirty="0">
                          <a:effectLst/>
                        </a:rPr>
                        <a:t>uygulama yılını kapsayacak şekilde  (1 Ocak - 31 Aralık) hazır</a:t>
                      </a:r>
                      <a:r>
                        <a:rPr lang="en-GB" sz="1600" b="1" dirty="0" err="1">
                          <a:effectLst/>
                        </a:rPr>
                        <a:t>ladıkları</a:t>
                      </a:r>
                      <a:r>
                        <a:rPr lang="en-GB" sz="1600" b="1" dirty="0">
                          <a:effectLst/>
                        </a:rPr>
                        <a:t> </a:t>
                      </a:r>
                      <a:r>
                        <a:rPr lang="en-GB" sz="1600" b="1" dirty="0" err="1">
                          <a:effectLst/>
                        </a:rPr>
                        <a:t>faaliyet</a:t>
                      </a:r>
                      <a:r>
                        <a:rPr lang="en-GB" sz="1600" b="1" dirty="0">
                          <a:effectLst/>
                        </a:rPr>
                        <a:t> </a:t>
                      </a:r>
                      <a:r>
                        <a:rPr lang="en-GB" sz="1600" b="1" dirty="0" err="1">
                          <a:effectLst/>
                        </a:rPr>
                        <a:t>raporlarını</a:t>
                      </a:r>
                      <a:r>
                        <a:rPr lang="en-GB" sz="1600" b="1" dirty="0">
                          <a:effectLst/>
                        </a:rPr>
                        <a:t> </a:t>
                      </a:r>
                      <a:r>
                        <a:rPr lang="en-GB" sz="1600" b="1" dirty="0" err="1">
                          <a:effectLst/>
                        </a:rPr>
                        <a:t>Strateji</a:t>
                      </a:r>
                      <a:r>
                        <a:rPr lang="en-GB" sz="1600" b="1" dirty="0">
                          <a:effectLst/>
                        </a:rPr>
                        <a:t> </a:t>
                      </a:r>
                      <a:r>
                        <a:rPr lang="en-GB" sz="1600" b="1" dirty="0" err="1">
                          <a:effectLst/>
                        </a:rPr>
                        <a:t>Geliştirme</a:t>
                      </a:r>
                      <a:r>
                        <a:rPr lang="en-GB" sz="1600" b="1" dirty="0">
                          <a:effectLst/>
                        </a:rPr>
                        <a:t> </a:t>
                      </a:r>
                      <a:r>
                        <a:rPr lang="en-GB" sz="1600" b="1" dirty="0" err="1">
                          <a:effectLst/>
                        </a:rPr>
                        <a:t>Daire</a:t>
                      </a:r>
                      <a:r>
                        <a:rPr lang="en-GB" sz="1600" b="1" dirty="0">
                          <a:effectLst/>
                        </a:rPr>
                        <a:t> </a:t>
                      </a:r>
                      <a:r>
                        <a:rPr lang="en-GB" sz="1600" b="1" dirty="0" err="1" smtClean="0">
                          <a:effectLst/>
                        </a:rPr>
                        <a:t>Başkanlığına</a:t>
                      </a:r>
                      <a:r>
                        <a:rPr lang="en-GB" sz="1600" b="1" dirty="0" smtClean="0">
                          <a:effectLst/>
                        </a:rPr>
                        <a:t> </a:t>
                      </a:r>
                      <a:r>
                        <a:rPr lang="en-GB" sz="1600" b="1" dirty="0" err="1">
                          <a:effectLst/>
                        </a:rPr>
                        <a:t>gönderir</a:t>
                      </a:r>
                      <a:r>
                        <a:rPr lang="en-GB" sz="1600" b="1" dirty="0">
                          <a:effectLst/>
                        </a:rPr>
                        <a:t>.</a:t>
                      </a:r>
                      <a:endParaRPr lang="tr-TR" sz="1600" b="1" dirty="0">
                        <a:effectLst/>
                      </a:endParaRPr>
                    </a:p>
                    <a:p>
                      <a:pPr lvl="0" algn="just">
                        <a:spcAft>
                          <a:spcPts val="0"/>
                        </a:spcAft>
                      </a:pPr>
                      <a:r>
                        <a:rPr lang="en-GB" sz="1600" b="1" dirty="0">
                          <a:effectLst/>
                        </a:rPr>
                        <a:t> </a:t>
                      </a:r>
                      <a:endParaRPr lang="tr-TR" sz="1600" b="1" dirty="0">
                        <a:effectLst/>
                        <a:latin typeface="Comic Sans MS" panose="030F0702030302020204" pitchFamily="66"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4222942410"/>
                  </a:ext>
                </a:extLst>
              </a:tr>
              <a:tr h="1186211">
                <a:tc>
                  <a:txBody>
                    <a:bodyPr/>
                    <a:lstStyle/>
                    <a:p>
                      <a:pPr lvl="0">
                        <a:spcAft>
                          <a:spcPts val="0"/>
                        </a:spcAft>
                      </a:pPr>
                      <a:r>
                        <a:rPr lang="en-GB" sz="1600" b="1" dirty="0" err="1">
                          <a:effectLst/>
                        </a:rPr>
                        <a:t>Şubat</a:t>
                      </a:r>
                      <a:r>
                        <a:rPr lang="en-GB" sz="1600" b="1" dirty="0">
                          <a:effectLst/>
                        </a:rPr>
                        <a:t> </a:t>
                      </a:r>
                      <a:r>
                        <a:rPr lang="en-GB" sz="1600" b="1" dirty="0" err="1">
                          <a:effectLst/>
                        </a:rPr>
                        <a:t>ayı</a:t>
                      </a:r>
                      <a:endParaRPr lang="tr-TR" sz="1600" b="1" dirty="0">
                        <a:effectLst/>
                        <a:latin typeface="Comic Sans MS" panose="030F0702030302020204" pitchFamily="66"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lvl="0" algn="just">
                        <a:spcAft>
                          <a:spcPts val="0"/>
                        </a:spcAft>
                      </a:pPr>
                      <a:r>
                        <a:rPr lang="en-GB" sz="1600" b="1" dirty="0" err="1">
                          <a:effectLst/>
                        </a:rPr>
                        <a:t>Strateji</a:t>
                      </a:r>
                      <a:r>
                        <a:rPr lang="en-GB" sz="1600" b="1" dirty="0">
                          <a:effectLst/>
                        </a:rPr>
                        <a:t> </a:t>
                      </a:r>
                      <a:r>
                        <a:rPr lang="en-GB" sz="1600" b="1" dirty="0" err="1">
                          <a:effectLst/>
                        </a:rPr>
                        <a:t>Planlama</a:t>
                      </a:r>
                      <a:r>
                        <a:rPr lang="en-GB" sz="1600" b="1" dirty="0">
                          <a:effectLst/>
                        </a:rPr>
                        <a:t> </a:t>
                      </a:r>
                      <a:r>
                        <a:rPr lang="en-GB" sz="1600" b="1" dirty="0" err="1">
                          <a:effectLst/>
                        </a:rPr>
                        <a:t>ve</a:t>
                      </a:r>
                      <a:r>
                        <a:rPr lang="en-GB" sz="1600" b="1" dirty="0">
                          <a:effectLst/>
                        </a:rPr>
                        <a:t> </a:t>
                      </a:r>
                      <a:r>
                        <a:rPr lang="en-GB" sz="1600" b="1" dirty="0" err="1">
                          <a:effectLst/>
                        </a:rPr>
                        <a:t>Yönetim</a:t>
                      </a:r>
                      <a:r>
                        <a:rPr lang="en-GB" sz="1600" b="1" dirty="0">
                          <a:effectLst/>
                        </a:rPr>
                        <a:t> </a:t>
                      </a:r>
                      <a:r>
                        <a:rPr lang="en-GB" sz="1600" b="1" dirty="0" err="1">
                          <a:effectLst/>
                        </a:rPr>
                        <a:t>Bilgi</a:t>
                      </a:r>
                      <a:r>
                        <a:rPr lang="en-GB" sz="1600" b="1" dirty="0">
                          <a:effectLst/>
                        </a:rPr>
                        <a:t> </a:t>
                      </a:r>
                      <a:r>
                        <a:rPr lang="en-GB" sz="1600" b="1" dirty="0" err="1">
                          <a:effectLst/>
                        </a:rPr>
                        <a:t>Sistemleri</a:t>
                      </a:r>
                      <a:r>
                        <a:rPr lang="en-GB" sz="1600" b="1" dirty="0">
                          <a:effectLst/>
                        </a:rPr>
                        <a:t> </a:t>
                      </a:r>
                      <a:r>
                        <a:rPr lang="en-GB" sz="1600" b="1" dirty="0" err="1">
                          <a:effectLst/>
                        </a:rPr>
                        <a:t>Birimi</a:t>
                      </a:r>
                      <a:r>
                        <a:rPr lang="en-GB" sz="1600" b="1" dirty="0">
                          <a:effectLst/>
                        </a:rPr>
                        <a:t>, </a:t>
                      </a:r>
                      <a:r>
                        <a:rPr lang="en-GB" sz="1600" b="1" dirty="0" err="1">
                          <a:effectLst/>
                        </a:rPr>
                        <a:t>birim</a:t>
                      </a:r>
                      <a:r>
                        <a:rPr lang="en-GB" sz="1600" b="1" dirty="0">
                          <a:effectLst/>
                        </a:rPr>
                        <a:t> </a:t>
                      </a:r>
                      <a:r>
                        <a:rPr lang="en-GB" sz="1600" b="1" dirty="0" err="1">
                          <a:effectLst/>
                        </a:rPr>
                        <a:t>faaliyet</a:t>
                      </a:r>
                      <a:r>
                        <a:rPr lang="en-GB" sz="1600" b="1" dirty="0">
                          <a:effectLst/>
                        </a:rPr>
                        <a:t> </a:t>
                      </a:r>
                      <a:r>
                        <a:rPr lang="en-GB" sz="1600" b="1" dirty="0" err="1">
                          <a:effectLst/>
                        </a:rPr>
                        <a:t>raporlarını</a:t>
                      </a:r>
                      <a:r>
                        <a:rPr lang="en-GB" sz="1600" b="1" dirty="0">
                          <a:effectLst/>
                        </a:rPr>
                        <a:t> </a:t>
                      </a:r>
                      <a:r>
                        <a:rPr lang="en-GB" sz="1600" b="1" dirty="0" err="1">
                          <a:effectLst/>
                        </a:rPr>
                        <a:t>konsolide</a:t>
                      </a:r>
                      <a:r>
                        <a:rPr lang="en-GB" sz="1600" b="1" dirty="0">
                          <a:effectLst/>
                        </a:rPr>
                        <a:t> </a:t>
                      </a:r>
                      <a:r>
                        <a:rPr lang="en-GB" sz="1600" b="1" dirty="0" err="1">
                          <a:effectLst/>
                        </a:rPr>
                        <a:t>ederek</a:t>
                      </a:r>
                      <a:r>
                        <a:rPr lang="en-GB" sz="1600" b="1" dirty="0">
                          <a:effectLst/>
                        </a:rPr>
                        <a:t> </a:t>
                      </a:r>
                      <a:r>
                        <a:rPr lang="en-GB" sz="1600" b="1" dirty="0" err="1">
                          <a:effectLst/>
                        </a:rPr>
                        <a:t>ve</a:t>
                      </a:r>
                      <a:r>
                        <a:rPr lang="en-GB" sz="1600" b="1" dirty="0">
                          <a:effectLst/>
                        </a:rPr>
                        <a:t> </a:t>
                      </a:r>
                      <a:r>
                        <a:rPr lang="en-GB" sz="1600" b="1" dirty="0" err="1">
                          <a:effectLst/>
                        </a:rPr>
                        <a:t>diğer</a:t>
                      </a:r>
                      <a:r>
                        <a:rPr lang="en-GB" sz="1600" b="1" dirty="0">
                          <a:effectLst/>
                        </a:rPr>
                        <a:t> </a:t>
                      </a:r>
                      <a:r>
                        <a:rPr lang="en-GB" sz="1600" b="1" dirty="0" err="1">
                          <a:effectLst/>
                        </a:rPr>
                        <a:t>birimlerden</a:t>
                      </a:r>
                      <a:r>
                        <a:rPr lang="en-GB" sz="1600" b="1" dirty="0">
                          <a:effectLst/>
                        </a:rPr>
                        <a:t> </a:t>
                      </a:r>
                      <a:r>
                        <a:rPr lang="en-GB" sz="1600" b="1" dirty="0" err="1">
                          <a:effectLst/>
                        </a:rPr>
                        <a:t>bilgi</a:t>
                      </a:r>
                      <a:r>
                        <a:rPr lang="en-GB" sz="1600" b="1" dirty="0">
                          <a:effectLst/>
                        </a:rPr>
                        <a:t> </a:t>
                      </a:r>
                      <a:r>
                        <a:rPr lang="en-GB" sz="1600" b="1" dirty="0" err="1">
                          <a:effectLst/>
                        </a:rPr>
                        <a:t>toplayarak</a:t>
                      </a:r>
                      <a:r>
                        <a:rPr lang="en-GB" sz="1600" b="1" dirty="0">
                          <a:effectLst/>
                        </a:rPr>
                        <a:t> </a:t>
                      </a:r>
                      <a:r>
                        <a:rPr lang="en-GB" sz="1600" b="1" dirty="0" err="1">
                          <a:effectLst/>
                        </a:rPr>
                        <a:t>idari</a:t>
                      </a:r>
                      <a:r>
                        <a:rPr lang="en-GB" sz="1600" b="1" dirty="0">
                          <a:effectLst/>
                        </a:rPr>
                        <a:t> </a:t>
                      </a:r>
                      <a:r>
                        <a:rPr lang="en-GB" sz="1600" b="1" dirty="0" err="1">
                          <a:effectLst/>
                        </a:rPr>
                        <a:t>faaliyet</a:t>
                      </a:r>
                      <a:r>
                        <a:rPr lang="en-GB" sz="1600" b="1" dirty="0">
                          <a:effectLst/>
                        </a:rPr>
                        <a:t> </a:t>
                      </a:r>
                      <a:r>
                        <a:rPr lang="en-GB" sz="1600" b="1" dirty="0" err="1">
                          <a:effectLst/>
                        </a:rPr>
                        <a:t>raporunu</a:t>
                      </a:r>
                      <a:r>
                        <a:rPr lang="en-GB" sz="1600" b="1" dirty="0">
                          <a:effectLst/>
                        </a:rPr>
                        <a:t> </a:t>
                      </a:r>
                      <a:r>
                        <a:rPr lang="en-GB" sz="1600" b="1" dirty="0" err="1">
                          <a:effectLst/>
                        </a:rPr>
                        <a:t>hazırlar</a:t>
                      </a:r>
                      <a:r>
                        <a:rPr lang="en-GB" sz="1600" b="1" dirty="0">
                          <a:effectLst/>
                        </a:rPr>
                        <a:t>.</a:t>
                      </a:r>
                      <a:endParaRPr lang="tr-TR" sz="1600" b="1" dirty="0">
                        <a:effectLst/>
                      </a:endParaRPr>
                    </a:p>
                    <a:p>
                      <a:pPr lvl="0" algn="just">
                        <a:spcAft>
                          <a:spcPts val="0"/>
                        </a:spcAft>
                      </a:pPr>
                      <a:r>
                        <a:rPr lang="en-GB" sz="1600" b="1" dirty="0">
                          <a:effectLst/>
                        </a:rPr>
                        <a:t> </a:t>
                      </a:r>
                      <a:endParaRPr lang="tr-TR" sz="1600" b="1" dirty="0">
                        <a:effectLst/>
                        <a:latin typeface="Comic Sans MS" panose="030F0702030302020204" pitchFamily="66"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229991545"/>
                  </a:ext>
                </a:extLst>
              </a:tr>
              <a:tr h="1186211">
                <a:tc>
                  <a:txBody>
                    <a:bodyPr/>
                    <a:lstStyle/>
                    <a:p>
                      <a:pPr lvl="0">
                        <a:spcAft>
                          <a:spcPts val="0"/>
                        </a:spcAft>
                      </a:pPr>
                      <a:r>
                        <a:rPr lang="en-GB" sz="1600" b="1" dirty="0" err="1">
                          <a:effectLst/>
                        </a:rPr>
                        <a:t>Şubat</a:t>
                      </a:r>
                      <a:r>
                        <a:rPr lang="en-GB" sz="1600" b="1" dirty="0">
                          <a:effectLst/>
                        </a:rPr>
                        <a:t> </a:t>
                      </a:r>
                      <a:r>
                        <a:rPr lang="en-GB" sz="1600" b="1" dirty="0" err="1">
                          <a:effectLst/>
                        </a:rPr>
                        <a:t>ayının</a:t>
                      </a:r>
                      <a:r>
                        <a:rPr lang="en-GB" sz="1600" b="1" dirty="0">
                          <a:effectLst/>
                        </a:rPr>
                        <a:t> son </a:t>
                      </a:r>
                      <a:r>
                        <a:rPr lang="en-GB" sz="1600" b="1" dirty="0" err="1">
                          <a:effectLst/>
                        </a:rPr>
                        <a:t>haftası</a:t>
                      </a:r>
                      <a:endParaRPr lang="tr-TR" sz="1600" b="1" dirty="0">
                        <a:effectLst/>
                        <a:latin typeface="Comic Sans MS" panose="030F0702030302020204" pitchFamily="66"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lvl="0" algn="just">
                        <a:spcAft>
                          <a:spcPts val="0"/>
                        </a:spcAft>
                      </a:pPr>
                      <a:r>
                        <a:rPr lang="en-GB" sz="1600" b="1" dirty="0" err="1">
                          <a:effectLst/>
                        </a:rPr>
                        <a:t>Üst</a:t>
                      </a:r>
                      <a:r>
                        <a:rPr lang="en-GB" sz="1600" b="1" dirty="0">
                          <a:effectLst/>
                        </a:rPr>
                        <a:t> </a:t>
                      </a:r>
                      <a:r>
                        <a:rPr lang="en-GB" sz="1600" b="1" dirty="0" err="1">
                          <a:effectLst/>
                        </a:rPr>
                        <a:t>yönetici</a:t>
                      </a:r>
                      <a:r>
                        <a:rPr lang="en-GB" sz="1600" b="1" dirty="0">
                          <a:effectLst/>
                        </a:rPr>
                        <a:t> </a:t>
                      </a:r>
                      <a:r>
                        <a:rPr lang="en-GB" sz="1600" b="1" dirty="0" err="1" smtClean="0">
                          <a:effectLst/>
                        </a:rPr>
                        <a:t>idar</a:t>
                      </a:r>
                      <a:r>
                        <a:rPr lang="tr-TR" sz="1600" b="1" dirty="0" smtClean="0">
                          <a:effectLst/>
                        </a:rPr>
                        <a:t>e</a:t>
                      </a:r>
                      <a:r>
                        <a:rPr lang="en-GB" sz="1600" b="1" dirty="0" smtClean="0">
                          <a:effectLst/>
                        </a:rPr>
                        <a:t> </a:t>
                      </a:r>
                      <a:r>
                        <a:rPr lang="en-GB" sz="1600" b="1" dirty="0" err="1">
                          <a:effectLst/>
                        </a:rPr>
                        <a:t>faaliyet</a:t>
                      </a:r>
                      <a:r>
                        <a:rPr lang="en-GB" sz="1600" b="1" dirty="0">
                          <a:effectLst/>
                        </a:rPr>
                        <a:t> </a:t>
                      </a:r>
                      <a:r>
                        <a:rPr lang="en-GB" sz="1600" b="1" dirty="0" err="1" smtClean="0">
                          <a:effectLst/>
                        </a:rPr>
                        <a:t>raporunu</a:t>
                      </a:r>
                      <a:r>
                        <a:rPr lang="tr-TR" sz="1600" b="1" dirty="0" smtClean="0">
                          <a:effectLst/>
                        </a:rPr>
                        <a:t> Cumhurbaşkanlığı</a:t>
                      </a:r>
                      <a:r>
                        <a:rPr lang="tr-TR" sz="1600" b="1" baseline="0" dirty="0" smtClean="0">
                          <a:effectLst/>
                        </a:rPr>
                        <a:t> Strateji Bütçe </a:t>
                      </a:r>
                      <a:r>
                        <a:rPr lang="tr-TR" sz="1600" b="1" dirty="0" smtClean="0">
                          <a:effectLst/>
                        </a:rPr>
                        <a:t>Başkanlığa</a:t>
                      </a:r>
                      <a:r>
                        <a:rPr lang="en-GB" sz="1600" b="1" dirty="0" smtClean="0">
                          <a:effectLst/>
                        </a:rPr>
                        <a:t> </a:t>
                      </a:r>
                      <a:r>
                        <a:rPr lang="tr-TR" sz="1600" b="1" dirty="0" smtClean="0">
                          <a:effectLst/>
                        </a:rPr>
                        <a:t>ile</a:t>
                      </a:r>
                      <a:r>
                        <a:rPr lang="en-GB" sz="1600" b="1" dirty="0" smtClean="0">
                          <a:effectLst/>
                        </a:rPr>
                        <a:t> </a:t>
                      </a:r>
                      <a:r>
                        <a:rPr lang="en-GB" sz="1600" b="1" dirty="0" err="1">
                          <a:effectLst/>
                        </a:rPr>
                        <a:t>Sayıştay’a</a:t>
                      </a:r>
                      <a:r>
                        <a:rPr lang="en-GB" sz="1600" b="1" dirty="0">
                          <a:effectLst/>
                        </a:rPr>
                        <a:t> </a:t>
                      </a:r>
                      <a:r>
                        <a:rPr lang="en-GB" sz="1600" b="1" dirty="0" err="1">
                          <a:effectLst/>
                        </a:rPr>
                        <a:t>gönderir</a:t>
                      </a:r>
                      <a:r>
                        <a:rPr lang="en-GB" sz="1600" b="1" dirty="0">
                          <a:effectLst/>
                        </a:rPr>
                        <a:t>. </a:t>
                      </a:r>
                      <a:endParaRPr lang="tr-TR" sz="1600" b="1" dirty="0">
                        <a:effectLst/>
                      </a:endParaRPr>
                    </a:p>
                    <a:p>
                      <a:pPr lvl="0" algn="just">
                        <a:spcAft>
                          <a:spcPts val="0"/>
                        </a:spcAft>
                      </a:pPr>
                      <a:r>
                        <a:rPr lang="en-GB" sz="1600" b="1" dirty="0">
                          <a:effectLst/>
                        </a:rPr>
                        <a:t> </a:t>
                      </a:r>
                      <a:endParaRPr lang="tr-TR" sz="1600" b="1" dirty="0">
                        <a:effectLst/>
                        <a:latin typeface="Comic Sans MS" panose="030F0702030302020204" pitchFamily="66"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168101654"/>
                  </a:ext>
                </a:extLst>
              </a:tr>
              <a:tr h="1186211">
                <a:tc>
                  <a:txBody>
                    <a:bodyPr/>
                    <a:lstStyle/>
                    <a:p>
                      <a:pPr lvl="0">
                        <a:spcAft>
                          <a:spcPts val="0"/>
                        </a:spcAft>
                      </a:pPr>
                      <a:r>
                        <a:rPr lang="en-GB" sz="1600" b="1" dirty="0">
                          <a:effectLst/>
                        </a:rPr>
                        <a:t>Mart </a:t>
                      </a:r>
                      <a:r>
                        <a:rPr lang="en-GB" sz="1600" b="1" dirty="0" err="1">
                          <a:effectLst/>
                        </a:rPr>
                        <a:t>ayının</a:t>
                      </a:r>
                      <a:r>
                        <a:rPr lang="en-GB" sz="1600" b="1" dirty="0">
                          <a:effectLst/>
                        </a:rPr>
                        <a:t> ilk </a:t>
                      </a:r>
                      <a:r>
                        <a:rPr lang="en-GB" sz="1600" b="1" dirty="0" err="1" smtClean="0">
                          <a:effectLst/>
                        </a:rPr>
                        <a:t>haftası</a:t>
                      </a:r>
                      <a:r>
                        <a:rPr lang="tr-TR" sz="1600" b="1" dirty="0" smtClean="0">
                          <a:effectLst/>
                        </a:rPr>
                        <a:t> </a:t>
                      </a:r>
                      <a:endParaRPr lang="tr-TR" sz="1600" b="1" dirty="0">
                        <a:effectLst/>
                        <a:latin typeface="Comic Sans MS" panose="030F0702030302020204" pitchFamily="66"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lvl="0" algn="just">
                        <a:spcAft>
                          <a:spcPts val="0"/>
                        </a:spcAft>
                      </a:pPr>
                      <a:r>
                        <a:rPr lang="en-GB" sz="1600" b="1" dirty="0" err="1">
                          <a:effectLst/>
                        </a:rPr>
                        <a:t>Üst</a:t>
                      </a:r>
                      <a:r>
                        <a:rPr lang="en-GB" sz="1600" b="1" dirty="0">
                          <a:effectLst/>
                        </a:rPr>
                        <a:t> </a:t>
                      </a:r>
                      <a:r>
                        <a:rPr lang="en-GB" sz="1600" b="1" dirty="0" err="1">
                          <a:effectLst/>
                        </a:rPr>
                        <a:t>yönetici</a:t>
                      </a:r>
                      <a:r>
                        <a:rPr lang="en-GB" sz="1600" b="1" dirty="0">
                          <a:effectLst/>
                        </a:rPr>
                        <a:t> </a:t>
                      </a:r>
                      <a:r>
                        <a:rPr lang="en-GB" sz="1600" b="1" dirty="0" err="1" smtClean="0">
                          <a:effectLst/>
                        </a:rPr>
                        <a:t>idar</a:t>
                      </a:r>
                      <a:r>
                        <a:rPr lang="tr-TR" sz="1600" b="1" dirty="0" smtClean="0">
                          <a:effectLst/>
                        </a:rPr>
                        <a:t>e</a:t>
                      </a:r>
                      <a:r>
                        <a:rPr lang="en-GB" sz="1600" b="1" dirty="0" smtClean="0">
                          <a:effectLst/>
                        </a:rPr>
                        <a:t> </a:t>
                      </a:r>
                      <a:r>
                        <a:rPr lang="en-GB" sz="1600" b="1" dirty="0" err="1">
                          <a:effectLst/>
                        </a:rPr>
                        <a:t>faaliyet</a:t>
                      </a:r>
                      <a:r>
                        <a:rPr lang="en-GB" sz="1600" b="1" dirty="0">
                          <a:effectLst/>
                        </a:rPr>
                        <a:t> </a:t>
                      </a:r>
                      <a:r>
                        <a:rPr lang="en-GB" sz="1600" b="1" dirty="0" err="1">
                          <a:effectLst/>
                        </a:rPr>
                        <a:t>raporunu</a:t>
                      </a:r>
                      <a:r>
                        <a:rPr lang="en-GB" sz="1600" b="1" dirty="0">
                          <a:effectLst/>
                        </a:rPr>
                        <a:t> web </a:t>
                      </a:r>
                      <a:r>
                        <a:rPr lang="en-GB" sz="1600" b="1" dirty="0" err="1">
                          <a:effectLst/>
                        </a:rPr>
                        <a:t>sayfasında</a:t>
                      </a:r>
                      <a:r>
                        <a:rPr lang="en-GB" sz="1600" b="1" dirty="0">
                          <a:effectLst/>
                        </a:rPr>
                        <a:t> </a:t>
                      </a:r>
                      <a:r>
                        <a:rPr lang="en-GB" sz="1600" b="1" dirty="0" err="1">
                          <a:effectLst/>
                        </a:rPr>
                        <a:t>kamuoyuna</a:t>
                      </a:r>
                      <a:r>
                        <a:rPr lang="en-GB" sz="1600" b="1" dirty="0">
                          <a:effectLst/>
                        </a:rPr>
                        <a:t> </a:t>
                      </a:r>
                      <a:r>
                        <a:rPr lang="en-GB" sz="1600" b="1" dirty="0" err="1">
                          <a:effectLst/>
                        </a:rPr>
                        <a:t>açıklar</a:t>
                      </a:r>
                      <a:r>
                        <a:rPr lang="en-GB" sz="1600" b="1" dirty="0">
                          <a:effectLst/>
                        </a:rPr>
                        <a:t>.</a:t>
                      </a:r>
                      <a:endParaRPr lang="tr-TR" sz="1600" b="1" dirty="0">
                        <a:effectLst/>
                      </a:endParaRPr>
                    </a:p>
                    <a:p>
                      <a:pPr lvl="0" algn="just">
                        <a:spcAft>
                          <a:spcPts val="0"/>
                        </a:spcAft>
                      </a:pPr>
                      <a:r>
                        <a:rPr lang="en-GB" sz="1600" b="1" dirty="0">
                          <a:effectLst/>
                        </a:rPr>
                        <a:t> </a:t>
                      </a:r>
                      <a:endParaRPr lang="tr-TR" sz="1600" b="1" dirty="0">
                        <a:effectLst/>
                        <a:latin typeface="Comic Sans MS" panose="030F0702030302020204" pitchFamily="66" charset="0"/>
                        <a:ea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3909676384"/>
                  </a:ext>
                </a:extLst>
              </a:tr>
            </a:tbl>
          </a:graphicData>
        </a:graphic>
      </p:graphicFrame>
    </p:spTree>
    <p:extLst>
      <p:ext uri="{BB962C8B-B14F-4D97-AF65-F5344CB8AC3E}">
        <p14:creationId xmlns:p14="http://schemas.microsoft.com/office/powerpoint/2010/main" val="1465900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rotWithShape="1">
          <a:blip r:embed="rId2"/>
          <a:srcRect l="23870" t="37681" r="25331" b="11584"/>
          <a:stretch/>
        </p:blipFill>
        <p:spPr bwMode="auto">
          <a:xfrm>
            <a:off x="684212" y="949174"/>
            <a:ext cx="9347293" cy="4794551"/>
          </a:xfrm>
          <a:prstGeom prst="rect">
            <a:avLst/>
          </a:prstGeom>
          <a:ln>
            <a:noFill/>
          </a:ln>
          <a:extLst>
            <a:ext uri="{53640926-AAD7-44D8-BBD7-CCE9431645EC}">
              <a14:shadowObscured xmlns:a14="http://schemas.microsoft.com/office/drawing/2010/main"/>
            </a:ext>
          </a:ex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57731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7999"/>
          </a:xfrm>
        </p:spPr>
        <p:txBody>
          <a:bodyPr>
            <a:normAutofit fontScale="92500" lnSpcReduction="10000"/>
          </a:bodyPr>
          <a:lstStyle/>
          <a:p>
            <a:pPr marL="0" indent="0">
              <a:buNone/>
            </a:pPr>
            <a:endParaRPr lang="tr-TR" dirty="0" smtClean="0">
              <a:solidFill>
                <a:schemeClr val="bg1"/>
              </a:solidFill>
            </a:endParaRPr>
          </a:p>
          <a:p>
            <a:pPr marL="0" indent="0">
              <a:buNone/>
            </a:pPr>
            <a:endParaRPr lang="tr-TR" dirty="0" smtClean="0">
              <a:solidFill>
                <a:schemeClr val="bg1"/>
              </a:solidFill>
            </a:endParaRPr>
          </a:p>
          <a:p>
            <a:pPr>
              <a:buFont typeface="Wingdings" panose="05000000000000000000" pitchFamily="2" charset="2"/>
              <a:buChar char="v"/>
            </a:pPr>
            <a:r>
              <a:rPr lang="tr-TR" dirty="0" smtClean="0">
                <a:solidFill>
                  <a:srgbClr val="C00000"/>
                </a:solidFill>
              </a:rPr>
              <a:t>TEMEL İLKELER VE DİKKAT EDİLMESİ GEREKEN HUSUSLAR</a:t>
            </a:r>
          </a:p>
          <a:p>
            <a:pPr lvl="1"/>
            <a:r>
              <a:rPr lang="tr-TR" dirty="0" smtClean="0">
                <a:solidFill>
                  <a:schemeClr val="bg1"/>
                </a:solidFill>
              </a:rPr>
              <a:t>Birim </a:t>
            </a:r>
            <a:r>
              <a:rPr lang="tr-TR" dirty="0">
                <a:solidFill>
                  <a:schemeClr val="bg1"/>
                </a:solidFill>
              </a:rPr>
              <a:t>faaliyet raporları mali saydamlık ve hesap verme sorumluluğu bilinciyle hazırlanacaktır</a:t>
            </a:r>
            <a:r>
              <a:rPr lang="tr-TR" dirty="0" smtClean="0">
                <a:solidFill>
                  <a:schemeClr val="bg1"/>
                </a:solidFill>
              </a:rPr>
              <a:t>.</a:t>
            </a:r>
          </a:p>
          <a:p>
            <a:pPr lvl="1"/>
            <a:r>
              <a:rPr lang="tr-TR" dirty="0">
                <a:solidFill>
                  <a:schemeClr val="bg1"/>
                </a:solidFill>
              </a:rPr>
              <a:t>Raporda yer alan bilgiler doğrulanabilir, nesnel, ölçülebilir ve yansız olmalıdır</a:t>
            </a:r>
            <a:r>
              <a:rPr lang="tr-TR" dirty="0" smtClean="0">
                <a:solidFill>
                  <a:schemeClr val="bg1"/>
                </a:solidFill>
              </a:rPr>
              <a:t>.</a:t>
            </a:r>
          </a:p>
          <a:p>
            <a:pPr lvl="1"/>
            <a:r>
              <a:rPr lang="tr-TR" dirty="0">
                <a:solidFill>
                  <a:schemeClr val="bg1"/>
                </a:solidFill>
              </a:rPr>
              <a:t>Rapor dili açık ve anlaşılır olmalıdır</a:t>
            </a:r>
            <a:r>
              <a:rPr lang="tr-TR" dirty="0" smtClean="0">
                <a:solidFill>
                  <a:schemeClr val="bg1"/>
                </a:solidFill>
              </a:rPr>
              <a:t>.</a:t>
            </a:r>
          </a:p>
          <a:p>
            <a:pPr lvl="1"/>
            <a:r>
              <a:rPr lang="tr-TR" dirty="0">
                <a:solidFill>
                  <a:schemeClr val="bg1"/>
                </a:solidFill>
              </a:rPr>
              <a:t>Sunulan veriler, yıllar itibariyle karşılaştırmaya imkân sunacak şekilde hazırlanmalıdır ve muhafaza edilmelidir</a:t>
            </a:r>
            <a:r>
              <a:rPr lang="tr-TR" dirty="0" smtClean="0">
                <a:solidFill>
                  <a:schemeClr val="bg1"/>
                </a:solidFill>
              </a:rPr>
              <a:t>.</a:t>
            </a:r>
          </a:p>
          <a:p>
            <a:pPr lvl="1"/>
            <a:r>
              <a:rPr lang="tr-TR" dirty="0">
                <a:solidFill>
                  <a:schemeClr val="bg1"/>
                </a:solidFill>
              </a:rPr>
              <a:t>Harcama yetkilileri belirtilen süre içerinde birim faaliyet raporlarını iç kontrol eylemleri ve kalite güvence sistemi gereği web sitelerinde yayımlaması ve resmi yazı ekinde (Microsoft Word dosyası .</a:t>
            </a:r>
            <a:r>
              <a:rPr lang="tr-TR" dirty="0" err="1">
                <a:solidFill>
                  <a:schemeClr val="bg1"/>
                </a:solidFill>
              </a:rPr>
              <a:t>docx</a:t>
            </a:r>
            <a:r>
              <a:rPr lang="tr-TR" dirty="0">
                <a:solidFill>
                  <a:schemeClr val="bg1"/>
                </a:solidFill>
              </a:rPr>
              <a:t>) formatında Strateji Geliştirme Daire Başkanlığına göndermesi gerekmektedir</a:t>
            </a:r>
            <a:r>
              <a:rPr lang="tr-TR" dirty="0" smtClean="0">
                <a:solidFill>
                  <a:schemeClr val="bg1"/>
                </a:solidFill>
              </a:rPr>
              <a:t>.</a:t>
            </a:r>
          </a:p>
          <a:p>
            <a:pPr lvl="1"/>
            <a:r>
              <a:rPr lang="tr-TR" dirty="0">
                <a:solidFill>
                  <a:schemeClr val="bg1"/>
                </a:solidFill>
              </a:rPr>
              <a:t>Birim faaliyet raporları hesap verme sorumluluğu çerçevesinde harcama yetkililerince “İç Kontrol Güvence Beyanı” imzalanacak ve imzalı iç kontrol güvence </a:t>
            </a:r>
            <a:r>
              <a:rPr lang="tr-TR" dirty="0" smtClean="0">
                <a:solidFill>
                  <a:schemeClr val="bg1"/>
                </a:solidFill>
              </a:rPr>
              <a:t>beyanları PDF </a:t>
            </a:r>
            <a:r>
              <a:rPr lang="tr-TR" dirty="0">
                <a:solidFill>
                  <a:schemeClr val="bg1"/>
                </a:solidFill>
              </a:rPr>
              <a:t>olarak Birim Faaliyet Raporuna eklenecektir. </a:t>
            </a:r>
            <a:endParaRPr lang="tr-TR" dirty="0" smtClean="0">
              <a:solidFill>
                <a:schemeClr val="bg1"/>
              </a:solidFill>
            </a:endParaRPr>
          </a:p>
          <a:p>
            <a:pPr lvl="1"/>
            <a:r>
              <a:rPr lang="tr-TR" dirty="0" smtClean="0">
                <a:solidFill>
                  <a:schemeClr val="bg1"/>
                </a:solidFill>
              </a:rPr>
              <a:t>Rapor </a:t>
            </a:r>
            <a:r>
              <a:rPr lang="tr-TR" dirty="0">
                <a:solidFill>
                  <a:schemeClr val="bg1"/>
                </a:solidFill>
              </a:rPr>
              <a:t>yılı, geride bırakılan </a:t>
            </a:r>
            <a:r>
              <a:rPr lang="tr-TR" dirty="0" smtClean="0">
                <a:solidFill>
                  <a:schemeClr val="bg1"/>
                </a:solidFill>
              </a:rPr>
              <a:t>mali </a:t>
            </a:r>
            <a:r>
              <a:rPr lang="tr-TR" dirty="0">
                <a:solidFill>
                  <a:schemeClr val="bg1"/>
                </a:solidFill>
              </a:rPr>
              <a:t>yıldır. Raporlama dönemi için 01 Ocak 202(.)-31 Aralık 202(.) aralığındaki bilgiler kullanılacaktır</a:t>
            </a:r>
            <a:r>
              <a:rPr lang="tr-TR" dirty="0" smtClean="0">
                <a:solidFill>
                  <a:schemeClr val="bg1"/>
                </a:solidFill>
              </a:rPr>
              <a:t>.</a:t>
            </a:r>
          </a:p>
          <a:p>
            <a:pPr lvl="1"/>
            <a:r>
              <a:rPr lang="tr-TR" dirty="0">
                <a:solidFill>
                  <a:schemeClr val="bg1"/>
                </a:solidFill>
              </a:rPr>
              <a:t>Harcama birimlerinin web sitelerinde de yayımlayacakları birim faaliyet raporlarında ilgili görseller  (fotoğraflar, grafikler gibi) kullanmaları, kamuoyu için daha aydınlatıcı olacaktır</a:t>
            </a:r>
            <a:r>
              <a:rPr lang="tr-TR" dirty="0" smtClean="0">
                <a:solidFill>
                  <a:schemeClr val="bg1"/>
                </a:solidFill>
              </a:rPr>
              <a:t>.</a:t>
            </a:r>
          </a:p>
          <a:p>
            <a:pPr lvl="1"/>
            <a:r>
              <a:rPr lang="tr-TR" dirty="0">
                <a:solidFill>
                  <a:schemeClr val="bg1"/>
                </a:solidFill>
              </a:rPr>
              <a:t>Birim faaliyet raporlarındaki verilerle hazırlanacak olan idare faaliyet raporunun başta Sayıştay olmak üzere kamuoyu adına denetim yetkisini haiz üst kurumlara gönderiliyor olduğu; idare faaliyet raporlarının halktan toplanan vergilerle finanse edilen bütçenin bir yıllık uygulama sonuç raporu olması dolayısıyla; halkın iradesinin tecelli ettiği TBMM’de görüşülüp karara bağlanan kesin hesap kanunu ve izleyen faaliyet yılı bütçe kanunu eki olarak sunulduğu unutulmamalıdır.</a:t>
            </a:r>
            <a:endParaRPr lang="tr-TR" dirty="0" smtClean="0">
              <a:solidFill>
                <a:schemeClr val="bg1"/>
              </a:solidFill>
            </a:endParaRP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653808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Faaliyet Raporu Şekli </a:t>
            </a:r>
            <a:endParaRPr lang="tr-TR" dirty="0"/>
          </a:p>
        </p:txBody>
      </p:sp>
      <p:sp>
        <p:nvSpPr>
          <p:cNvPr id="3" name="İçerik Yer Tutucusu 2"/>
          <p:cNvSpPr>
            <a:spLocks noGrp="1"/>
          </p:cNvSpPr>
          <p:nvPr>
            <p:ph sz="half" idx="1"/>
          </p:nvPr>
        </p:nvSpPr>
        <p:spPr>
          <a:xfrm>
            <a:off x="5120878" y="233083"/>
            <a:ext cx="6269591" cy="5961530"/>
          </a:xfrm>
        </p:spPr>
        <p:txBody>
          <a:bodyPr>
            <a:normAutofit fontScale="47500" lnSpcReduction="20000"/>
          </a:bodyPr>
          <a:lstStyle/>
          <a:p>
            <a:pPr marL="0" indent="0">
              <a:buNone/>
            </a:pPr>
            <a:r>
              <a:rPr lang="tr-TR" dirty="0"/>
              <a:t>...........YILI</a:t>
            </a:r>
            <a:br>
              <a:rPr lang="tr-TR" dirty="0"/>
            </a:br>
            <a:r>
              <a:rPr lang="tr-TR" dirty="0"/>
              <a:t>.............. FAALİYET RAPORU</a:t>
            </a:r>
            <a:br>
              <a:rPr lang="tr-TR" dirty="0"/>
            </a:br>
            <a:r>
              <a:rPr lang="tr-TR" dirty="0"/>
              <a:t>ÜST YÖNETİCİ SUNUŞU</a:t>
            </a:r>
            <a:br>
              <a:rPr lang="tr-TR" dirty="0"/>
            </a:br>
            <a:r>
              <a:rPr lang="tr-TR" dirty="0"/>
              <a:t>İÇİNDEKİLER</a:t>
            </a:r>
            <a:br>
              <a:rPr lang="tr-TR" dirty="0"/>
            </a:br>
            <a:r>
              <a:rPr lang="tr-TR" dirty="0"/>
              <a:t>YÖNETİCİ ÖZETİ</a:t>
            </a:r>
            <a:br>
              <a:rPr lang="tr-TR" dirty="0"/>
            </a:br>
            <a:r>
              <a:rPr lang="tr-TR" b="1" dirty="0"/>
              <a:t>I- GENEL BİLGİLER</a:t>
            </a:r>
            <a:br>
              <a:rPr lang="tr-TR" b="1" dirty="0"/>
            </a:br>
            <a:r>
              <a:rPr lang="tr-TR" b="1" dirty="0"/>
              <a:t>A- Misyon ve Vizyon</a:t>
            </a:r>
            <a:r>
              <a:rPr lang="tr-TR" dirty="0"/>
              <a:t/>
            </a:r>
            <a:br>
              <a:rPr lang="tr-TR" dirty="0"/>
            </a:br>
            <a:r>
              <a:rPr lang="tr-TR" b="1" dirty="0"/>
              <a:t>B- Yetki, Görev ve Sorumluluklar</a:t>
            </a:r>
            <a:r>
              <a:rPr lang="tr-TR" dirty="0"/>
              <a:t/>
            </a:r>
            <a:br>
              <a:rPr lang="tr-TR" dirty="0"/>
            </a:br>
            <a:r>
              <a:rPr lang="tr-TR" b="1" dirty="0"/>
              <a:t>C- İdareye İlişkin Bilgiler</a:t>
            </a:r>
            <a:r>
              <a:rPr lang="tr-TR" dirty="0"/>
              <a:t/>
            </a:r>
            <a:br>
              <a:rPr lang="tr-TR" dirty="0"/>
            </a:br>
            <a:r>
              <a:rPr lang="tr-TR" dirty="0"/>
              <a:t>1- Fiziksel Yapı</a:t>
            </a:r>
            <a:br>
              <a:rPr lang="tr-TR" dirty="0"/>
            </a:br>
            <a:r>
              <a:rPr lang="tr-TR" dirty="0"/>
              <a:t>2- Teşkilat Yapısı</a:t>
            </a:r>
            <a:br>
              <a:rPr lang="tr-TR" dirty="0"/>
            </a:br>
            <a:r>
              <a:rPr lang="tr-TR" dirty="0"/>
              <a:t>3- Teknoloji ve Bilişim Altyapısı- İnsan Kaynakları</a:t>
            </a:r>
            <a:br>
              <a:rPr lang="tr-TR" dirty="0"/>
            </a:br>
            <a:r>
              <a:rPr lang="tr-TR" dirty="0"/>
              <a:t>5- Sunulan Hizmetler</a:t>
            </a:r>
            <a:br>
              <a:rPr lang="tr-TR" dirty="0"/>
            </a:br>
            <a:r>
              <a:rPr lang="tr-TR" dirty="0"/>
              <a:t>6- Yönetim ve İç Kontrol Sistemi</a:t>
            </a:r>
            <a:br>
              <a:rPr lang="tr-TR" dirty="0"/>
            </a:br>
            <a:r>
              <a:rPr lang="tr-TR" b="1" dirty="0"/>
              <a:t>D- Diğer Hususlar</a:t>
            </a:r>
            <a:r>
              <a:rPr lang="tr-TR" dirty="0"/>
              <a:t/>
            </a:r>
            <a:br>
              <a:rPr lang="tr-TR" dirty="0"/>
            </a:br>
            <a:r>
              <a:rPr lang="tr-TR" b="1" dirty="0"/>
              <a:t>II- AMAÇLAR ve HEDEFLER</a:t>
            </a:r>
            <a:r>
              <a:rPr lang="tr-TR" dirty="0"/>
              <a:t/>
            </a:r>
            <a:br>
              <a:rPr lang="tr-TR" dirty="0"/>
            </a:br>
            <a:r>
              <a:rPr lang="tr-TR" dirty="0"/>
              <a:t>A- Temel Politika ve Öncelikler</a:t>
            </a:r>
            <a:br>
              <a:rPr lang="tr-TR" dirty="0"/>
            </a:br>
            <a:r>
              <a:rPr lang="tr-TR" dirty="0"/>
              <a:t>B- İdarenin Stratejik Planında Yer Alan Amaç ve Hedefler</a:t>
            </a:r>
            <a:br>
              <a:rPr lang="tr-TR" dirty="0"/>
            </a:br>
            <a:r>
              <a:rPr lang="tr-TR" dirty="0"/>
              <a:t>C- Diğer Hususlar</a:t>
            </a:r>
            <a:br>
              <a:rPr lang="tr-TR" dirty="0"/>
            </a:br>
            <a:r>
              <a:rPr lang="tr-TR" b="1" dirty="0"/>
              <a:t>III- FAALİYETLERE İLİŞKİN BİLGİ VE DEĞERLENDİRMELER </a:t>
            </a:r>
            <a:r>
              <a:rPr lang="tr-TR" dirty="0"/>
              <a:t/>
            </a:r>
            <a:br>
              <a:rPr lang="tr-TR" dirty="0"/>
            </a:br>
            <a:r>
              <a:rPr lang="tr-TR" b="1" dirty="0"/>
              <a:t>A- Malî Bilgiler</a:t>
            </a:r>
            <a:r>
              <a:rPr lang="tr-TR" dirty="0"/>
              <a:t/>
            </a:r>
            <a:br>
              <a:rPr lang="tr-TR" dirty="0"/>
            </a:br>
            <a:r>
              <a:rPr lang="tr-TR" dirty="0"/>
              <a:t>1- Bütçe Uygulama Sonuçları</a:t>
            </a:r>
            <a:br>
              <a:rPr lang="tr-TR" dirty="0"/>
            </a:br>
            <a:r>
              <a:rPr lang="tr-TR" dirty="0"/>
              <a:t>2- Temel Malî Tablolara İlişkin Açıklamalar</a:t>
            </a:r>
            <a:br>
              <a:rPr lang="tr-TR" dirty="0"/>
            </a:br>
            <a:r>
              <a:rPr lang="tr-TR" dirty="0"/>
              <a:t>3- Malî Denetim Sonuçları</a:t>
            </a:r>
            <a:br>
              <a:rPr lang="tr-TR" dirty="0"/>
            </a:br>
            <a:r>
              <a:rPr lang="tr-TR" dirty="0"/>
              <a:t>4- Diğer Hususlar</a:t>
            </a:r>
            <a:br>
              <a:rPr lang="tr-TR" dirty="0"/>
            </a:br>
            <a:r>
              <a:rPr lang="tr-TR" b="1" dirty="0"/>
              <a:t>B- Performans Bilgileri</a:t>
            </a:r>
            <a:r>
              <a:rPr lang="tr-TR" dirty="0"/>
              <a:t/>
            </a:r>
            <a:br>
              <a:rPr lang="tr-TR" dirty="0"/>
            </a:br>
            <a:r>
              <a:rPr lang="tr-TR" dirty="0"/>
              <a:t>1- Program, Alt Program, Faaliyet Bilgileri</a:t>
            </a:r>
            <a:br>
              <a:rPr lang="tr-TR" dirty="0"/>
            </a:br>
            <a:r>
              <a:rPr lang="tr-TR" dirty="0"/>
              <a:t>2- Performans Sonuçlarının Değerlendirilmesi</a:t>
            </a:r>
            <a:br>
              <a:rPr lang="tr-TR" dirty="0"/>
            </a:br>
            <a:r>
              <a:rPr lang="tr-TR" dirty="0"/>
              <a:t>i.  Alt program hedef ve göstergeleriyle ilgili gerçekleşme sonuçları ve değerlendirmeler </a:t>
            </a:r>
            <a:br>
              <a:rPr lang="tr-TR" dirty="0"/>
            </a:br>
            <a:r>
              <a:rPr lang="tr-TR" dirty="0"/>
              <a:t>ii. Performans denetim sonuçları</a:t>
            </a:r>
            <a:br>
              <a:rPr lang="tr-TR" dirty="0"/>
            </a:br>
            <a:r>
              <a:rPr lang="tr-TR" dirty="0"/>
              <a:t>3- Stratejik Plan Değerlendirme Tabloları</a:t>
            </a:r>
            <a:br>
              <a:rPr lang="tr-TR" dirty="0"/>
            </a:br>
            <a:r>
              <a:rPr lang="tr-TR" dirty="0"/>
              <a:t>4- Performans Bilgi Sisteminin Değerlendirilmesi</a:t>
            </a:r>
            <a:br>
              <a:rPr lang="tr-TR" dirty="0"/>
            </a:br>
            <a:r>
              <a:rPr lang="tr-TR" dirty="0"/>
              <a:t>5- Diğer Hususlar</a:t>
            </a:r>
            <a:br>
              <a:rPr lang="tr-TR" dirty="0"/>
            </a:br>
            <a:r>
              <a:rPr lang="tr-TR" b="1" dirty="0"/>
              <a:t>IV- KURUMSAL KABİLİYET VE KAPASİTENİN DEĞERLENDİRİLMESİ</a:t>
            </a:r>
            <a:r>
              <a:rPr lang="tr-TR" dirty="0"/>
              <a:t/>
            </a:r>
            <a:br>
              <a:rPr lang="tr-TR" dirty="0"/>
            </a:br>
            <a:r>
              <a:rPr lang="tr-TR" b="1" dirty="0"/>
              <a:t>A- Üstünlükler</a:t>
            </a:r>
            <a:r>
              <a:rPr lang="tr-TR" dirty="0"/>
              <a:t/>
            </a:r>
            <a:br>
              <a:rPr lang="tr-TR" dirty="0"/>
            </a:br>
            <a:r>
              <a:rPr lang="tr-TR" b="1" dirty="0"/>
              <a:t>B- Zayıflıklar</a:t>
            </a:r>
            <a:r>
              <a:rPr lang="tr-TR" dirty="0"/>
              <a:t/>
            </a:r>
            <a:br>
              <a:rPr lang="tr-TR" dirty="0"/>
            </a:br>
            <a:r>
              <a:rPr lang="tr-TR" b="1" dirty="0"/>
              <a:t>C- Değerlendirme</a:t>
            </a:r>
            <a:br>
              <a:rPr lang="tr-TR" b="1" dirty="0"/>
            </a:br>
            <a:r>
              <a:rPr lang="tr-TR" b="1" dirty="0"/>
              <a:t>V- ÖNERİ VE TEDBİRLER</a:t>
            </a:r>
            <a:r>
              <a:rPr lang="tr-TR" dirty="0"/>
              <a:t/>
            </a:r>
            <a:br>
              <a:rPr lang="tr-TR" dirty="0"/>
            </a:br>
            <a:r>
              <a:rPr lang="tr-TR" dirty="0"/>
              <a:t>EKLER</a:t>
            </a:r>
          </a:p>
          <a:p>
            <a:pPr marL="0" indent="0">
              <a:buNone/>
            </a:pP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9632" y="498962"/>
            <a:ext cx="1335024" cy="1304915"/>
          </a:xfrm>
          <a:prstGeom prst="rect">
            <a:avLst/>
          </a:prstGeom>
        </p:spPr>
      </p:pic>
    </p:spTree>
    <p:extLst>
      <p:ext uri="{BB962C8B-B14F-4D97-AF65-F5344CB8AC3E}">
        <p14:creationId xmlns:p14="http://schemas.microsoft.com/office/powerpoint/2010/main" val="2214300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238717"/>
            <a:ext cx="8534400" cy="1507067"/>
          </a:xfrm>
        </p:spPr>
        <p:txBody>
          <a:bodyPr/>
          <a:lstStyle/>
          <a:p>
            <a:r>
              <a:rPr lang="tr-TR" b="1" dirty="0"/>
              <a:t>FAALİYET RAPORLARININ </a:t>
            </a:r>
            <a:r>
              <a:rPr lang="tr-TR" b="1" dirty="0" smtClean="0"/>
              <a:t>KAPSAMI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57895840"/>
              </p:ext>
            </p:extLst>
          </p:nvPr>
        </p:nvGraphicFramePr>
        <p:xfrm>
          <a:off x="494641" y="1667107"/>
          <a:ext cx="10723486" cy="415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2783173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p:cNvGraphicFramePr>
          <p:nvPr>
            <p:extLst>
              <p:ext uri="{D42A27DB-BD31-4B8C-83A1-F6EECF244321}">
                <p14:modId xmlns:p14="http://schemas.microsoft.com/office/powerpoint/2010/main" val="17061000"/>
              </p:ext>
            </p:extLst>
          </p:nvPr>
        </p:nvGraphicFramePr>
        <p:xfrm>
          <a:off x="371978" y="579863"/>
          <a:ext cx="11314500" cy="566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1804692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085026869"/>
              </p:ext>
            </p:extLst>
          </p:nvPr>
        </p:nvGraphicFramePr>
        <p:xfrm>
          <a:off x="784572" y="286627"/>
          <a:ext cx="9017349" cy="79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122933" y="677953"/>
            <a:ext cx="10816413" cy="5773028"/>
          </a:xfrm>
        </p:spPr>
        <p:txBody>
          <a:bodyPr>
            <a:normAutofit/>
          </a:bodyPr>
          <a:lstStyle/>
          <a:p>
            <a:pPr algn="just">
              <a:lnSpc>
                <a:spcPct val="150000"/>
              </a:lnSpc>
            </a:pPr>
            <a:r>
              <a:rPr lang="tr-TR" dirty="0" smtClean="0">
                <a:solidFill>
                  <a:schemeClr val="bg1"/>
                </a:solidFill>
              </a:rPr>
              <a:t>Faaliyet </a:t>
            </a:r>
            <a:r>
              <a:rPr lang="tr-TR" dirty="0">
                <a:solidFill>
                  <a:schemeClr val="bg1"/>
                </a:solidFill>
              </a:rPr>
              <a:t>Raporu, 5018 sayılı Kamu Mali Yönetimi ve Kontrol Kanununun 41. maddesi ile Kamu İdarelerince Hazırlanacak Stratejik Planlar ve Performans Programları İle Faaliyet Raporlarına İlişkin Usul Ve Esaslar Hakkında Yönetmeliğin ilgili hükümlerine göre hesap verme sorumluluğu çerçevesinde her yıl hazırlanan; idare/birim hakkındaki genel bilgilerle birlikte, kullanılan kaynakları, bütçe hedef ve gerçekleşmeleri ile meydana gelen sapmaların nedenlerini, varlık ve yükümlülükleri ile yardım yapılan birlik, kurum ve kuruluşların faaliyetlerine ilişkin bilgileri de kapsayan malî bilgileri; stratejik plan ve performans programı uyarınca yürütülen faaliyetleri ve performans bilgilerini içeren bir rapordur.</a:t>
            </a:r>
          </a:p>
          <a:p>
            <a:pPr algn="just"/>
            <a:endParaRPr lang="tr-TR" dirty="0"/>
          </a:p>
        </p:txBody>
      </p:sp>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46526" y="33342"/>
            <a:ext cx="1335024" cy="1304915"/>
          </a:xfrm>
          <a:prstGeom prst="rect">
            <a:avLst/>
          </a:prstGeom>
        </p:spPr>
      </p:pic>
    </p:spTree>
    <p:extLst>
      <p:ext uri="{BB962C8B-B14F-4D97-AF65-F5344CB8AC3E}">
        <p14:creationId xmlns:p14="http://schemas.microsoft.com/office/powerpoint/2010/main" val="144923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593474828"/>
              </p:ext>
            </p:extLst>
          </p:nvPr>
        </p:nvGraphicFramePr>
        <p:xfrm>
          <a:off x="717665" y="696951"/>
          <a:ext cx="10678881" cy="502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3215972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507434718"/>
              </p:ext>
            </p:extLst>
          </p:nvPr>
        </p:nvGraphicFramePr>
        <p:xfrm>
          <a:off x="684212" y="205264"/>
          <a:ext cx="10232832" cy="1507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684211" y="1823223"/>
            <a:ext cx="10009809" cy="3908503"/>
          </a:xfrm>
        </p:spPr>
        <p:txBody>
          <a:bodyPr/>
          <a:lstStyle/>
          <a:p>
            <a:pPr algn="just"/>
            <a:r>
              <a:rPr lang="tr-TR" dirty="0">
                <a:solidFill>
                  <a:schemeClr val="bg1"/>
                </a:solidFill>
              </a:rPr>
              <a:t>Bu bölümde her bir harcama birimi; misyon, vizyon, temel değerler ve özel hedeflerine yer vereceklerdir. Birimlerin misyonu, vizyonu, temel </a:t>
            </a:r>
            <a:r>
              <a:rPr lang="tr-TR" dirty="0" smtClean="0">
                <a:solidFill>
                  <a:schemeClr val="bg1"/>
                </a:solidFill>
              </a:rPr>
              <a:t>değerleri ve</a:t>
            </a:r>
            <a:r>
              <a:rPr lang="tr-TR" dirty="0">
                <a:solidFill>
                  <a:schemeClr val="bg1"/>
                </a:solidFill>
              </a:rPr>
              <a:t> </a:t>
            </a:r>
            <a:r>
              <a:rPr lang="tr-TR" dirty="0" smtClean="0">
                <a:solidFill>
                  <a:schemeClr val="bg1"/>
                </a:solidFill>
              </a:rPr>
              <a:t>özel hedefleri Kurumun Stratejik</a:t>
            </a:r>
            <a:r>
              <a:rPr lang="tr-TR" dirty="0">
                <a:solidFill>
                  <a:schemeClr val="bg1"/>
                </a:solidFill>
              </a:rPr>
              <a:t> </a:t>
            </a:r>
            <a:r>
              <a:rPr lang="tr-TR" dirty="0" smtClean="0">
                <a:solidFill>
                  <a:schemeClr val="bg1"/>
                </a:solidFill>
              </a:rPr>
              <a:t>Planında </a:t>
            </a:r>
            <a:r>
              <a:rPr lang="tr-TR" dirty="0">
                <a:solidFill>
                  <a:schemeClr val="bg1"/>
                </a:solidFill>
              </a:rPr>
              <a:t>idare düzeyinde benimsemiş olduğu misyon, vizyon ve temel değerlere aykırı olmamalı ve birimin sunduğu hizmetler ile uyumlu olmalıdır. Cumhurbaşkanlığı Strateji ve Bütçe Başkanlığının stratejik planlamaya yönelik hazırlamış olduğu </a:t>
            </a:r>
            <a:r>
              <a:rPr lang="tr-TR" dirty="0" smtClean="0">
                <a:solidFill>
                  <a:schemeClr val="bg1"/>
                </a:solidFill>
              </a:rPr>
              <a:t>rehbere göre </a:t>
            </a:r>
            <a:r>
              <a:rPr lang="tr-TR" dirty="0">
                <a:solidFill>
                  <a:schemeClr val="bg1"/>
                </a:solidFill>
              </a:rPr>
              <a:t>harcama birimleri misyon, vizyon, temel değerler ile özel hedefleri altta belirtildiği şekilde oluşturmalı ve tasarlanmakta olan İç Kontrol Sistemi eylemleri gereği tüm personeline duyurmalı ve birim web sitesinde yayımlamalılardır.</a:t>
            </a:r>
          </a:p>
          <a:p>
            <a:pPr algn="just"/>
            <a:endParaRPr lang="tr-TR" dirty="0"/>
          </a:p>
        </p:txBody>
      </p:sp>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677584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95177365"/>
              </p:ext>
            </p:extLst>
          </p:nvPr>
        </p:nvGraphicFramePr>
        <p:xfrm>
          <a:off x="184375" y="723346"/>
          <a:ext cx="11158383" cy="5093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2587792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680307207"/>
              </p:ext>
            </p:extLst>
          </p:nvPr>
        </p:nvGraphicFramePr>
        <p:xfrm>
          <a:off x="479503" y="200722"/>
          <a:ext cx="10426390" cy="5901085"/>
        </p:xfrm>
        <a:graphic>
          <a:graphicData uri="http://schemas.openxmlformats.org/drawingml/2006/table">
            <a:tbl>
              <a:tblPr firstRow="1" firstCol="1" lastRow="1" lastCol="1" bandRow="1" bandCol="1">
                <a:tableStyleId>{69012ECD-51FC-41F1-AA8D-1B2483CD663E}</a:tableStyleId>
              </a:tblPr>
              <a:tblGrid>
                <a:gridCol w="10426390">
                  <a:extLst>
                    <a:ext uri="{9D8B030D-6E8A-4147-A177-3AD203B41FA5}">
                      <a16:colId xmlns:a16="http://schemas.microsoft.com/office/drawing/2014/main" val="4027103034"/>
                    </a:ext>
                  </a:extLst>
                </a:gridCol>
              </a:tblGrid>
              <a:tr h="546886">
                <a:tc>
                  <a:txBody>
                    <a:bodyPr/>
                    <a:lstStyle/>
                    <a:p>
                      <a:pPr marL="74295" algn="l">
                        <a:lnSpc>
                          <a:spcPct val="150000"/>
                        </a:lnSpc>
                        <a:spcBef>
                          <a:spcPts val="405"/>
                        </a:spcBef>
                        <a:spcAft>
                          <a:spcPts val="0"/>
                        </a:spcAft>
                      </a:pPr>
                      <a:r>
                        <a:rPr lang="tr-TR" sz="1800" dirty="0" smtClean="0">
                          <a:solidFill>
                            <a:schemeClr val="tx1"/>
                          </a:solidFill>
                          <a:effectLst/>
                        </a:rPr>
                        <a:t>Misyon</a:t>
                      </a:r>
                      <a:r>
                        <a:rPr lang="tr-TR" sz="1800" spc="-20" dirty="0" smtClean="0">
                          <a:solidFill>
                            <a:schemeClr val="tx1"/>
                          </a:solidFill>
                          <a:effectLst/>
                        </a:rPr>
                        <a:t> </a:t>
                      </a:r>
                      <a:r>
                        <a:rPr lang="tr-TR" sz="1800" dirty="0">
                          <a:solidFill>
                            <a:schemeClr val="tx1"/>
                          </a:solidFill>
                          <a:effectLst/>
                        </a:rPr>
                        <a:t>Bildirimi</a:t>
                      </a:r>
                      <a:r>
                        <a:rPr lang="tr-TR" sz="1800" spc="-25" dirty="0">
                          <a:solidFill>
                            <a:schemeClr val="tx1"/>
                          </a:solidFill>
                          <a:effectLst/>
                        </a:rPr>
                        <a:t> </a:t>
                      </a:r>
                      <a:r>
                        <a:rPr lang="tr-TR" sz="1800" dirty="0">
                          <a:solidFill>
                            <a:schemeClr val="tx1"/>
                          </a:solidFill>
                          <a:effectLst/>
                        </a:rPr>
                        <a:t>Oluşturulurken Dikkat</a:t>
                      </a:r>
                      <a:r>
                        <a:rPr lang="tr-TR" sz="1800" spc="-10" dirty="0">
                          <a:solidFill>
                            <a:schemeClr val="tx1"/>
                          </a:solidFill>
                          <a:effectLst/>
                        </a:rPr>
                        <a:t> </a:t>
                      </a:r>
                      <a:r>
                        <a:rPr lang="tr-TR" sz="1800" dirty="0">
                          <a:solidFill>
                            <a:schemeClr val="tx1"/>
                          </a:solidFill>
                          <a:effectLst/>
                        </a:rPr>
                        <a:t>Edilmesi</a:t>
                      </a:r>
                      <a:r>
                        <a:rPr lang="tr-TR" sz="1800" spc="-20" dirty="0">
                          <a:solidFill>
                            <a:schemeClr val="tx1"/>
                          </a:solidFill>
                          <a:effectLst/>
                        </a:rPr>
                        <a:t> </a:t>
                      </a:r>
                      <a:r>
                        <a:rPr lang="tr-TR" sz="1800" dirty="0">
                          <a:solidFill>
                            <a:schemeClr val="tx1"/>
                          </a:solidFill>
                          <a:effectLst/>
                        </a:rPr>
                        <a:t>Gereken</a:t>
                      </a:r>
                      <a:r>
                        <a:rPr lang="tr-TR" sz="1800" spc="-10" dirty="0">
                          <a:solidFill>
                            <a:schemeClr val="tx1"/>
                          </a:solidFill>
                          <a:effectLst/>
                        </a:rPr>
                        <a:t> </a:t>
                      </a:r>
                      <a:r>
                        <a:rPr lang="tr-TR" sz="1800" dirty="0">
                          <a:solidFill>
                            <a:schemeClr val="tx1"/>
                          </a:solidFill>
                          <a:effectLst/>
                        </a:rPr>
                        <a:t>Hususlar</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9525" cap="rnd" cmpd="sng" algn="ctr">
                      <a:noFill/>
                      <a:prstDash val="solid"/>
                    </a:lnL>
                    <a:lnR w="9525" cap="rnd" cmpd="sng" algn="ctr">
                      <a:noFill/>
                      <a:prstDash val="solid"/>
                    </a:lnR>
                    <a:lnT w="9525" cap="rnd" cmpd="sng" algn="ctr">
                      <a:noFill/>
                      <a:prstDash val="solid"/>
                    </a:lnT>
                    <a:lnB w="50800" cmpd="dbl">
                      <a:noFill/>
                    </a:lnB>
                    <a:lnTlToBr w="12700" cmpd="sng">
                      <a:noFill/>
                      <a:prstDash val="solid"/>
                    </a:lnTlToBr>
                    <a:lnBlToTr w="12700" cmpd="sng">
                      <a:noFill/>
                      <a:prstDash val="solid"/>
                    </a:lnBlToTr>
                  </a:tcPr>
                </a:tc>
                <a:extLst>
                  <a:ext uri="{0D108BD9-81ED-4DB2-BD59-A6C34878D82A}">
                    <a16:rowId xmlns:a16="http://schemas.microsoft.com/office/drawing/2014/main" val="105479768"/>
                  </a:ext>
                </a:extLst>
              </a:tr>
              <a:tr h="5354199">
                <a:tc>
                  <a:txBody>
                    <a:bodyPr/>
                    <a:lstStyle/>
                    <a:p>
                      <a:pPr marL="342900" lvl="0" indent="-342900">
                        <a:lnSpc>
                          <a:spcPct val="150000"/>
                        </a:lnSpc>
                        <a:spcBef>
                          <a:spcPts val="590"/>
                        </a:spcBef>
                        <a:spcAft>
                          <a:spcPts val="0"/>
                        </a:spcAft>
                        <a:buSzPts val="1200"/>
                        <a:buFont typeface="Symbol" panose="05050102010706020507" pitchFamily="18" charset="2"/>
                        <a:buChar char=""/>
                        <a:tabLst>
                          <a:tab pos="361315" algn="l"/>
                        </a:tabLst>
                      </a:pPr>
                      <a:r>
                        <a:rPr lang="tr-TR" sz="2000" b="0" dirty="0" smtClean="0">
                          <a:solidFill>
                            <a:schemeClr val="bg1"/>
                          </a:solidFill>
                          <a:effectLst/>
                        </a:rPr>
                        <a:t>Kısa</a:t>
                      </a:r>
                      <a:r>
                        <a:rPr lang="tr-TR" sz="2000" b="0" dirty="0">
                          <a:solidFill>
                            <a:schemeClr val="bg1"/>
                          </a:solidFill>
                          <a:effectLst/>
                        </a:rPr>
                        <a:t>,</a:t>
                      </a:r>
                      <a:r>
                        <a:rPr lang="tr-TR" sz="2000" b="0" spc="-10" dirty="0">
                          <a:solidFill>
                            <a:schemeClr val="bg1"/>
                          </a:solidFill>
                          <a:effectLst/>
                        </a:rPr>
                        <a:t> </a:t>
                      </a:r>
                      <a:r>
                        <a:rPr lang="tr-TR" sz="2000" b="0" dirty="0">
                          <a:solidFill>
                            <a:schemeClr val="bg1"/>
                          </a:solidFill>
                          <a:effectLst/>
                        </a:rPr>
                        <a:t>net ve</a:t>
                      </a:r>
                      <a:r>
                        <a:rPr lang="tr-TR" sz="2000" b="0" spc="-15" dirty="0">
                          <a:solidFill>
                            <a:schemeClr val="bg1"/>
                          </a:solidFill>
                          <a:effectLst/>
                        </a:rPr>
                        <a:t> </a:t>
                      </a:r>
                      <a:r>
                        <a:rPr lang="tr-TR" sz="2000" b="0" dirty="0">
                          <a:solidFill>
                            <a:schemeClr val="bg1"/>
                          </a:solidFill>
                          <a:effectLst/>
                        </a:rPr>
                        <a:t>öz</a:t>
                      </a:r>
                      <a:r>
                        <a:rPr lang="tr-TR" sz="2000" b="0" spc="-10" dirty="0">
                          <a:solidFill>
                            <a:schemeClr val="bg1"/>
                          </a:solidFill>
                          <a:effectLst/>
                        </a:rPr>
                        <a:t> </a:t>
                      </a:r>
                      <a:r>
                        <a:rPr lang="tr-TR" sz="2000" b="0" dirty="0">
                          <a:solidFill>
                            <a:schemeClr val="bg1"/>
                          </a:solidFill>
                          <a:effectLst/>
                        </a:rPr>
                        <a:t>bir</a:t>
                      </a:r>
                      <a:r>
                        <a:rPr lang="tr-TR" sz="2000" b="0" spc="-15" dirty="0">
                          <a:solidFill>
                            <a:schemeClr val="bg1"/>
                          </a:solidFill>
                          <a:effectLst/>
                        </a:rPr>
                        <a:t> </a:t>
                      </a:r>
                      <a:r>
                        <a:rPr lang="tr-TR" sz="2000" b="0" dirty="0">
                          <a:solidFill>
                            <a:schemeClr val="bg1"/>
                          </a:solidFill>
                          <a:effectLst/>
                        </a:rPr>
                        <a:t>biçimde ifade</a:t>
                      </a:r>
                      <a:r>
                        <a:rPr lang="tr-TR" sz="2000" b="0" spc="-10" dirty="0">
                          <a:solidFill>
                            <a:schemeClr val="bg1"/>
                          </a:solidFill>
                          <a:effectLst/>
                        </a:rPr>
                        <a:t> </a:t>
                      </a:r>
                      <a:r>
                        <a:rPr lang="tr-TR" sz="2000" b="0" dirty="0">
                          <a:solidFill>
                            <a:schemeClr val="bg1"/>
                          </a:solidFill>
                          <a:effectLst/>
                        </a:rPr>
                        <a:t>edilir.</a:t>
                      </a:r>
                      <a:endParaRPr lang="tr-TR" sz="1800" b="0" dirty="0">
                        <a:solidFill>
                          <a:schemeClr val="bg1"/>
                        </a:solidFill>
                        <a:effectLst/>
                      </a:endParaRPr>
                    </a:p>
                    <a:p>
                      <a:pPr marL="342900" lvl="0" indent="-342900">
                        <a:lnSpc>
                          <a:spcPct val="150000"/>
                        </a:lnSpc>
                        <a:spcBef>
                          <a:spcPts val="610"/>
                        </a:spcBef>
                        <a:spcAft>
                          <a:spcPts val="0"/>
                        </a:spcAft>
                        <a:buSzPts val="1200"/>
                        <a:buFont typeface="Symbol" panose="05050102010706020507" pitchFamily="18" charset="2"/>
                        <a:buChar char=""/>
                        <a:tabLst>
                          <a:tab pos="361315" algn="l"/>
                        </a:tabLst>
                      </a:pPr>
                      <a:r>
                        <a:rPr lang="tr-TR" sz="2000" b="0" dirty="0" smtClean="0">
                          <a:solidFill>
                            <a:schemeClr val="bg1"/>
                          </a:solidFill>
                          <a:effectLst/>
                        </a:rPr>
                        <a:t>Kurumun</a:t>
                      </a:r>
                      <a:r>
                        <a:rPr lang="tr-TR" sz="2000" b="0" spc="-20" dirty="0" smtClean="0">
                          <a:solidFill>
                            <a:schemeClr val="bg1"/>
                          </a:solidFill>
                          <a:effectLst/>
                        </a:rPr>
                        <a:t> </a:t>
                      </a:r>
                      <a:r>
                        <a:rPr lang="tr-TR" sz="2000" b="0" dirty="0">
                          <a:solidFill>
                            <a:schemeClr val="bg1"/>
                          </a:solidFill>
                          <a:effectLst/>
                        </a:rPr>
                        <a:t>yetki</a:t>
                      </a:r>
                      <a:r>
                        <a:rPr lang="tr-TR" sz="2000" b="0" spc="-15" dirty="0">
                          <a:solidFill>
                            <a:schemeClr val="bg1"/>
                          </a:solidFill>
                          <a:effectLst/>
                        </a:rPr>
                        <a:t> </a:t>
                      </a:r>
                      <a:r>
                        <a:rPr lang="tr-TR" sz="2000" b="0" dirty="0">
                          <a:solidFill>
                            <a:schemeClr val="bg1"/>
                          </a:solidFill>
                          <a:effectLst/>
                        </a:rPr>
                        <a:t>ve</a:t>
                      </a:r>
                      <a:r>
                        <a:rPr lang="tr-TR" sz="2000" b="0" spc="-15" dirty="0">
                          <a:solidFill>
                            <a:schemeClr val="bg1"/>
                          </a:solidFill>
                          <a:effectLst/>
                        </a:rPr>
                        <a:t> </a:t>
                      </a:r>
                      <a:r>
                        <a:rPr lang="tr-TR" sz="2000" b="0" dirty="0">
                          <a:solidFill>
                            <a:schemeClr val="bg1"/>
                          </a:solidFill>
                          <a:effectLst/>
                        </a:rPr>
                        <a:t>sorumluluklarıyla</a:t>
                      </a:r>
                      <a:r>
                        <a:rPr lang="tr-TR" sz="2000" b="0" spc="-10" dirty="0">
                          <a:solidFill>
                            <a:schemeClr val="bg1"/>
                          </a:solidFill>
                          <a:effectLst/>
                        </a:rPr>
                        <a:t> </a:t>
                      </a:r>
                      <a:r>
                        <a:rPr lang="tr-TR" sz="2000" b="0" dirty="0">
                          <a:solidFill>
                            <a:schemeClr val="bg1"/>
                          </a:solidFill>
                          <a:effectLst/>
                        </a:rPr>
                        <a:t>tutarlıdır.</a:t>
                      </a:r>
                      <a:endParaRPr lang="tr-TR" sz="1800" b="0" dirty="0">
                        <a:solidFill>
                          <a:schemeClr val="bg1"/>
                        </a:solidFill>
                        <a:effectLst/>
                      </a:endParaRPr>
                    </a:p>
                    <a:p>
                      <a:pPr marL="342900" marR="53340" lvl="0" indent="-342900">
                        <a:lnSpc>
                          <a:spcPct val="150000"/>
                        </a:lnSpc>
                        <a:spcBef>
                          <a:spcPts val="595"/>
                        </a:spcBef>
                        <a:spcAft>
                          <a:spcPts val="0"/>
                        </a:spcAft>
                        <a:buSzPts val="1200"/>
                        <a:buFont typeface="Symbol" panose="05050102010706020507" pitchFamily="18" charset="2"/>
                        <a:buChar char=""/>
                        <a:tabLst>
                          <a:tab pos="361315" algn="l"/>
                        </a:tabLst>
                      </a:pPr>
                      <a:r>
                        <a:rPr lang="tr-TR" sz="2000" b="0" spc="-5" dirty="0">
                          <a:solidFill>
                            <a:schemeClr val="bg1"/>
                          </a:solidFill>
                          <a:effectLst/>
                        </a:rPr>
                        <a:t>Mevzuatta</a:t>
                      </a:r>
                      <a:r>
                        <a:rPr lang="tr-TR" sz="2000" b="0" spc="-45" dirty="0">
                          <a:solidFill>
                            <a:schemeClr val="bg1"/>
                          </a:solidFill>
                          <a:effectLst/>
                        </a:rPr>
                        <a:t> </a:t>
                      </a:r>
                      <a:r>
                        <a:rPr lang="tr-TR" sz="2000" b="0" spc="-5" dirty="0">
                          <a:solidFill>
                            <a:schemeClr val="bg1"/>
                          </a:solidFill>
                          <a:effectLst/>
                        </a:rPr>
                        <a:t>ifade</a:t>
                      </a:r>
                      <a:r>
                        <a:rPr lang="tr-TR" sz="2000" b="0" spc="-35" dirty="0">
                          <a:solidFill>
                            <a:schemeClr val="bg1"/>
                          </a:solidFill>
                          <a:effectLst/>
                        </a:rPr>
                        <a:t> </a:t>
                      </a:r>
                      <a:r>
                        <a:rPr lang="tr-TR" sz="2000" b="0" dirty="0">
                          <a:solidFill>
                            <a:schemeClr val="bg1"/>
                          </a:solidFill>
                          <a:effectLst/>
                        </a:rPr>
                        <a:t>edildiği</a:t>
                      </a:r>
                      <a:r>
                        <a:rPr lang="tr-TR" sz="2000" b="0" spc="-65" dirty="0">
                          <a:solidFill>
                            <a:schemeClr val="bg1"/>
                          </a:solidFill>
                          <a:effectLst/>
                        </a:rPr>
                        <a:t> </a:t>
                      </a:r>
                      <a:r>
                        <a:rPr lang="tr-TR" sz="2000" b="0" dirty="0">
                          <a:solidFill>
                            <a:schemeClr val="bg1"/>
                          </a:solidFill>
                          <a:effectLst/>
                        </a:rPr>
                        <a:t>şekliyle</a:t>
                      </a:r>
                      <a:r>
                        <a:rPr lang="tr-TR" sz="2000" b="0" spc="-40" dirty="0">
                          <a:solidFill>
                            <a:schemeClr val="bg1"/>
                          </a:solidFill>
                          <a:effectLst/>
                        </a:rPr>
                        <a:t> </a:t>
                      </a:r>
                      <a:r>
                        <a:rPr lang="tr-TR" sz="2000" b="0" dirty="0">
                          <a:solidFill>
                            <a:schemeClr val="bg1"/>
                          </a:solidFill>
                          <a:effectLst/>
                        </a:rPr>
                        <a:t>tüm</a:t>
                      </a:r>
                      <a:r>
                        <a:rPr lang="tr-TR" sz="2000" b="0" spc="-40" dirty="0">
                          <a:solidFill>
                            <a:schemeClr val="bg1"/>
                          </a:solidFill>
                          <a:effectLst/>
                        </a:rPr>
                        <a:t> </a:t>
                      </a:r>
                      <a:r>
                        <a:rPr lang="tr-TR" sz="2000" b="0" dirty="0">
                          <a:solidFill>
                            <a:schemeClr val="bg1"/>
                          </a:solidFill>
                          <a:effectLst/>
                        </a:rPr>
                        <a:t>görevler</a:t>
                      </a:r>
                      <a:r>
                        <a:rPr lang="tr-TR" sz="2000" b="0" spc="-35" dirty="0">
                          <a:solidFill>
                            <a:schemeClr val="bg1"/>
                          </a:solidFill>
                          <a:effectLst/>
                        </a:rPr>
                        <a:t> </a:t>
                      </a:r>
                      <a:r>
                        <a:rPr lang="tr-TR" sz="2000" b="0" dirty="0">
                          <a:solidFill>
                            <a:schemeClr val="bg1"/>
                          </a:solidFill>
                          <a:effectLst/>
                        </a:rPr>
                        <a:t>ayrıntılı</a:t>
                      </a:r>
                      <a:r>
                        <a:rPr lang="tr-TR" sz="2000" b="0" spc="-55" dirty="0">
                          <a:solidFill>
                            <a:schemeClr val="bg1"/>
                          </a:solidFill>
                          <a:effectLst/>
                        </a:rPr>
                        <a:t> </a:t>
                      </a:r>
                      <a:r>
                        <a:rPr lang="tr-TR" sz="2000" b="0" dirty="0">
                          <a:solidFill>
                            <a:schemeClr val="bg1"/>
                          </a:solidFill>
                          <a:effectLst/>
                        </a:rPr>
                        <a:t>açıklanmaz.</a:t>
                      </a:r>
                      <a:r>
                        <a:rPr lang="tr-TR" sz="2000" b="0" spc="-45" dirty="0">
                          <a:solidFill>
                            <a:schemeClr val="bg1"/>
                          </a:solidFill>
                          <a:effectLst/>
                        </a:rPr>
                        <a:t> </a:t>
                      </a:r>
                      <a:r>
                        <a:rPr lang="tr-TR" sz="2000" b="0" dirty="0">
                          <a:solidFill>
                            <a:schemeClr val="bg1"/>
                          </a:solidFill>
                          <a:effectLst/>
                        </a:rPr>
                        <a:t>Bu</a:t>
                      </a:r>
                      <a:r>
                        <a:rPr lang="tr-TR" sz="2000" b="0" spc="-45" dirty="0">
                          <a:solidFill>
                            <a:schemeClr val="bg1"/>
                          </a:solidFill>
                          <a:effectLst/>
                        </a:rPr>
                        <a:t> </a:t>
                      </a:r>
                      <a:r>
                        <a:rPr lang="tr-TR" sz="2000" b="0" dirty="0">
                          <a:solidFill>
                            <a:schemeClr val="bg1"/>
                          </a:solidFill>
                          <a:effectLst/>
                        </a:rPr>
                        <a:t>bildirim</a:t>
                      </a:r>
                      <a:r>
                        <a:rPr lang="tr-TR" sz="2000" b="0" spc="-40" dirty="0">
                          <a:solidFill>
                            <a:schemeClr val="bg1"/>
                          </a:solidFill>
                          <a:effectLst/>
                        </a:rPr>
                        <a:t> </a:t>
                      </a:r>
                      <a:r>
                        <a:rPr lang="tr-TR" sz="2000" b="0" dirty="0">
                          <a:solidFill>
                            <a:schemeClr val="bg1"/>
                          </a:solidFill>
                          <a:effectLst/>
                        </a:rPr>
                        <a:t>kapsayıcı</a:t>
                      </a:r>
                      <a:r>
                        <a:rPr lang="tr-TR" sz="2000" b="0" spc="-255" dirty="0">
                          <a:solidFill>
                            <a:schemeClr val="bg1"/>
                          </a:solidFill>
                          <a:effectLst/>
                        </a:rPr>
                        <a:t> </a:t>
                      </a:r>
                      <a:r>
                        <a:rPr lang="tr-TR" sz="2000" b="0" dirty="0">
                          <a:solidFill>
                            <a:schemeClr val="bg1"/>
                          </a:solidFill>
                          <a:effectLst/>
                        </a:rPr>
                        <a:t>bir niteliktedir,</a:t>
                      </a:r>
                      <a:r>
                        <a:rPr lang="tr-TR" sz="2000" b="0" spc="-10" dirty="0">
                          <a:solidFill>
                            <a:schemeClr val="bg1"/>
                          </a:solidFill>
                          <a:effectLst/>
                        </a:rPr>
                        <a:t> </a:t>
                      </a:r>
                      <a:r>
                        <a:rPr lang="tr-TR" sz="2000" b="0" dirty="0">
                          <a:solidFill>
                            <a:schemeClr val="bg1"/>
                          </a:solidFill>
                          <a:effectLst/>
                        </a:rPr>
                        <a:t>görevleri</a:t>
                      </a:r>
                      <a:r>
                        <a:rPr lang="tr-TR" sz="2000" b="0" spc="-10" dirty="0">
                          <a:solidFill>
                            <a:schemeClr val="bg1"/>
                          </a:solidFill>
                          <a:effectLst/>
                        </a:rPr>
                        <a:t> </a:t>
                      </a:r>
                      <a:r>
                        <a:rPr lang="tr-TR" sz="2000" b="0" dirty="0">
                          <a:solidFill>
                            <a:schemeClr val="bg1"/>
                          </a:solidFill>
                          <a:effectLst/>
                        </a:rPr>
                        <a:t>genel</a:t>
                      </a:r>
                      <a:r>
                        <a:rPr lang="tr-TR" sz="2000" b="0" spc="-5" dirty="0">
                          <a:solidFill>
                            <a:schemeClr val="bg1"/>
                          </a:solidFill>
                          <a:effectLst/>
                        </a:rPr>
                        <a:t> </a:t>
                      </a:r>
                      <a:r>
                        <a:rPr lang="tr-TR" sz="2000" b="0" dirty="0">
                          <a:solidFill>
                            <a:schemeClr val="bg1"/>
                          </a:solidFill>
                          <a:effectLst/>
                        </a:rPr>
                        <a:t>olarak tanımlar.</a:t>
                      </a:r>
                      <a:endParaRPr lang="tr-TR" sz="1800" b="0" dirty="0">
                        <a:solidFill>
                          <a:schemeClr val="bg1"/>
                        </a:solidFill>
                        <a:effectLst/>
                      </a:endParaRPr>
                    </a:p>
                    <a:p>
                      <a:pPr marL="342900" marR="53340" lvl="0" indent="-342900">
                        <a:lnSpc>
                          <a:spcPct val="150000"/>
                        </a:lnSpc>
                        <a:spcBef>
                          <a:spcPts val="595"/>
                        </a:spcBef>
                        <a:spcAft>
                          <a:spcPts val="0"/>
                        </a:spcAft>
                        <a:buSzPts val="1200"/>
                        <a:buFont typeface="Symbol" panose="05050102010706020507" pitchFamily="18" charset="2"/>
                        <a:buChar char=""/>
                        <a:tabLst>
                          <a:tab pos="361315" algn="l"/>
                        </a:tabLst>
                      </a:pPr>
                      <a:r>
                        <a:rPr lang="tr-TR" sz="2000" b="0" dirty="0" smtClean="0">
                          <a:solidFill>
                            <a:schemeClr val="bg1"/>
                          </a:solidFill>
                          <a:effectLst/>
                        </a:rPr>
                        <a:t>Kurumun</a:t>
                      </a:r>
                      <a:r>
                        <a:rPr lang="tr-TR" sz="2000" b="0" spc="5" dirty="0" smtClean="0">
                          <a:solidFill>
                            <a:schemeClr val="bg1"/>
                          </a:solidFill>
                          <a:effectLst/>
                        </a:rPr>
                        <a:t> </a:t>
                      </a:r>
                      <a:r>
                        <a:rPr lang="tr-TR" sz="2000" b="0" dirty="0">
                          <a:solidFill>
                            <a:schemeClr val="bg1"/>
                          </a:solidFill>
                          <a:effectLst/>
                        </a:rPr>
                        <a:t>yetkinlikleri</a:t>
                      </a:r>
                      <a:r>
                        <a:rPr lang="tr-TR" sz="2000" b="0" spc="5" dirty="0">
                          <a:solidFill>
                            <a:schemeClr val="bg1"/>
                          </a:solidFill>
                          <a:effectLst/>
                        </a:rPr>
                        <a:t> </a:t>
                      </a:r>
                      <a:r>
                        <a:rPr lang="tr-TR" sz="2000" b="0" dirty="0">
                          <a:solidFill>
                            <a:schemeClr val="bg1"/>
                          </a:solidFill>
                          <a:effectLst/>
                        </a:rPr>
                        <a:t>ve</a:t>
                      </a:r>
                      <a:r>
                        <a:rPr lang="tr-TR" sz="2000" b="0" spc="5" dirty="0">
                          <a:solidFill>
                            <a:schemeClr val="bg1"/>
                          </a:solidFill>
                          <a:effectLst/>
                        </a:rPr>
                        <a:t> </a:t>
                      </a:r>
                      <a:r>
                        <a:rPr lang="tr-TR" sz="2000" b="0" dirty="0" smtClean="0">
                          <a:solidFill>
                            <a:schemeClr val="bg1"/>
                          </a:solidFill>
                          <a:effectLst/>
                        </a:rPr>
                        <a:t>kurumdaki</a:t>
                      </a:r>
                      <a:r>
                        <a:rPr lang="tr-TR" sz="2000" b="0" spc="5" dirty="0" smtClean="0">
                          <a:solidFill>
                            <a:schemeClr val="bg1"/>
                          </a:solidFill>
                          <a:effectLst/>
                        </a:rPr>
                        <a:t> </a:t>
                      </a:r>
                      <a:r>
                        <a:rPr lang="tr-TR" sz="2000" b="0" dirty="0">
                          <a:solidFill>
                            <a:schemeClr val="bg1"/>
                          </a:solidFill>
                          <a:effectLst/>
                        </a:rPr>
                        <a:t>süreçlerden</a:t>
                      </a:r>
                      <a:r>
                        <a:rPr lang="tr-TR" sz="2000" b="0" spc="5" dirty="0">
                          <a:solidFill>
                            <a:schemeClr val="bg1"/>
                          </a:solidFill>
                          <a:effectLst/>
                        </a:rPr>
                        <a:t> </a:t>
                      </a:r>
                      <a:r>
                        <a:rPr lang="tr-TR" sz="2000" b="0" dirty="0">
                          <a:solidFill>
                            <a:schemeClr val="bg1"/>
                          </a:solidFill>
                          <a:effectLst/>
                        </a:rPr>
                        <a:t>ziyade</a:t>
                      </a:r>
                      <a:r>
                        <a:rPr lang="tr-TR" sz="2000" b="0" spc="5" dirty="0">
                          <a:solidFill>
                            <a:schemeClr val="bg1"/>
                          </a:solidFill>
                          <a:effectLst/>
                        </a:rPr>
                        <a:t> </a:t>
                      </a:r>
                      <a:r>
                        <a:rPr lang="tr-TR" sz="2000" b="0" dirty="0" smtClean="0">
                          <a:solidFill>
                            <a:schemeClr val="bg1"/>
                          </a:solidFill>
                          <a:effectLst/>
                        </a:rPr>
                        <a:t>kurumun</a:t>
                      </a:r>
                      <a:r>
                        <a:rPr lang="tr-TR" sz="2000" b="0" spc="5" dirty="0" smtClean="0">
                          <a:solidFill>
                            <a:schemeClr val="bg1"/>
                          </a:solidFill>
                          <a:effectLst/>
                        </a:rPr>
                        <a:t> </a:t>
                      </a:r>
                      <a:r>
                        <a:rPr lang="tr-TR" sz="2000" b="0" dirty="0">
                          <a:solidFill>
                            <a:schemeClr val="bg1"/>
                          </a:solidFill>
                          <a:effectLst/>
                        </a:rPr>
                        <a:t>genel</a:t>
                      </a:r>
                      <a:r>
                        <a:rPr lang="tr-TR" sz="2000" b="0" spc="-260" dirty="0">
                          <a:solidFill>
                            <a:schemeClr val="bg1"/>
                          </a:solidFill>
                          <a:effectLst/>
                        </a:rPr>
                        <a:t> </a:t>
                      </a:r>
                      <a:r>
                        <a:rPr lang="tr-TR" sz="2000" b="0" dirty="0">
                          <a:solidFill>
                            <a:schemeClr val="bg1"/>
                          </a:solidFill>
                          <a:effectLst/>
                        </a:rPr>
                        <a:t>işlevleri</a:t>
                      </a:r>
                      <a:r>
                        <a:rPr lang="tr-TR" sz="2000" b="0" spc="-5" dirty="0">
                          <a:solidFill>
                            <a:schemeClr val="bg1"/>
                          </a:solidFill>
                          <a:effectLst/>
                        </a:rPr>
                        <a:t> </a:t>
                      </a:r>
                      <a:r>
                        <a:rPr lang="tr-TR" sz="2000" b="0" dirty="0">
                          <a:solidFill>
                            <a:schemeClr val="bg1"/>
                          </a:solidFill>
                          <a:effectLst/>
                        </a:rPr>
                        <a:t>ve</a:t>
                      </a:r>
                      <a:r>
                        <a:rPr lang="tr-TR" sz="2000" b="0" spc="5" dirty="0">
                          <a:solidFill>
                            <a:schemeClr val="bg1"/>
                          </a:solidFill>
                          <a:effectLst/>
                        </a:rPr>
                        <a:t> </a:t>
                      </a:r>
                      <a:r>
                        <a:rPr lang="tr-TR" sz="2000" b="0" dirty="0">
                          <a:solidFill>
                            <a:schemeClr val="bg1"/>
                          </a:solidFill>
                          <a:effectLst/>
                        </a:rPr>
                        <a:t>sunacağı</a:t>
                      </a:r>
                      <a:r>
                        <a:rPr lang="tr-TR" sz="2000" b="0" spc="-10" dirty="0">
                          <a:solidFill>
                            <a:schemeClr val="bg1"/>
                          </a:solidFill>
                          <a:effectLst/>
                        </a:rPr>
                        <a:t> </a:t>
                      </a:r>
                      <a:r>
                        <a:rPr lang="tr-TR" sz="2000" b="0" dirty="0">
                          <a:solidFill>
                            <a:schemeClr val="bg1"/>
                          </a:solidFill>
                          <a:effectLst/>
                        </a:rPr>
                        <a:t>hizmetlerin genel</a:t>
                      </a:r>
                      <a:r>
                        <a:rPr lang="tr-TR" sz="2000" b="0" spc="-5" dirty="0">
                          <a:solidFill>
                            <a:schemeClr val="bg1"/>
                          </a:solidFill>
                          <a:effectLst/>
                        </a:rPr>
                        <a:t> </a:t>
                      </a:r>
                      <a:r>
                        <a:rPr lang="tr-TR" sz="2000" b="0" dirty="0">
                          <a:solidFill>
                            <a:schemeClr val="bg1"/>
                          </a:solidFill>
                          <a:effectLst/>
                        </a:rPr>
                        <a:t>eksenini</a:t>
                      </a:r>
                      <a:r>
                        <a:rPr lang="tr-TR" sz="2000" b="0" spc="-10" dirty="0">
                          <a:solidFill>
                            <a:schemeClr val="bg1"/>
                          </a:solidFill>
                          <a:effectLst/>
                        </a:rPr>
                        <a:t> </a:t>
                      </a:r>
                      <a:r>
                        <a:rPr lang="tr-TR" sz="2000" b="0" dirty="0">
                          <a:solidFill>
                            <a:schemeClr val="bg1"/>
                          </a:solidFill>
                          <a:effectLst/>
                        </a:rPr>
                        <a:t>tanımlar.</a:t>
                      </a:r>
                      <a:endParaRPr lang="tr-TR" sz="1800" b="0" dirty="0">
                        <a:solidFill>
                          <a:schemeClr val="bg1"/>
                        </a:solidFill>
                        <a:effectLst/>
                      </a:endParaRPr>
                    </a:p>
                    <a:p>
                      <a:pPr marL="342900" lvl="0" indent="-342900">
                        <a:lnSpc>
                          <a:spcPct val="150000"/>
                        </a:lnSpc>
                        <a:spcBef>
                          <a:spcPts val="575"/>
                        </a:spcBef>
                        <a:spcAft>
                          <a:spcPts val="0"/>
                        </a:spcAft>
                        <a:buSzPts val="1200"/>
                        <a:buFont typeface="Symbol" panose="05050102010706020507" pitchFamily="18" charset="2"/>
                        <a:buChar char=""/>
                        <a:tabLst>
                          <a:tab pos="361315" algn="l"/>
                        </a:tabLst>
                      </a:pPr>
                      <a:r>
                        <a:rPr lang="tr-TR" sz="2000" b="0" dirty="0">
                          <a:solidFill>
                            <a:schemeClr val="bg1"/>
                          </a:solidFill>
                          <a:effectLst/>
                        </a:rPr>
                        <a:t>Sonuç</a:t>
                      </a:r>
                      <a:r>
                        <a:rPr lang="tr-TR" sz="2000" b="0" spc="-30" dirty="0">
                          <a:solidFill>
                            <a:schemeClr val="bg1"/>
                          </a:solidFill>
                          <a:effectLst/>
                        </a:rPr>
                        <a:t> </a:t>
                      </a:r>
                      <a:r>
                        <a:rPr lang="tr-TR" sz="2000" b="0" dirty="0">
                          <a:solidFill>
                            <a:schemeClr val="bg1"/>
                          </a:solidFill>
                          <a:effectLst/>
                        </a:rPr>
                        <a:t>odaklıdır,</a:t>
                      </a:r>
                      <a:r>
                        <a:rPr lang="tr-TR" sz="2000" b="0" spc="-25" dirty="0">
                          <a:solidFill>
                            <a:schemeClr val="bg1"/>
                          </a:solidFill>
                          <a:effectLst/>
                        </a:rPr>
                        <a:t> </a:t>
                      </a:r>
                      <a:r>
                        <a:rPr lang="tr-TR" sz="2000" b="0" dirty="0">
                          <a:solidFill>
                            <a:schemeClr val="bg1"/>
                          </a:solidFill>
                          <a:effectLst/>
                        </a:rPr>
                        <a:t>hizmetin</a:t>
                      </a:r>
                      <a:r>
                        <a:rPr lang="tr-TR" sz="2000" b="0" spc="-10" dirty="0">
                          <a:solidFill>
                            <a:schemeClr val="bg1"/>
                          </a:solidFill>
                          <a:effectLst/>
                        </a:rPr>
                        <a:t> </a:t>
                      </a:r>
                      <a:r>
                        <a:rPr lang="tr-TR" sz="2000" b="0" dirty="0">
                          <a:solidFill>
                            <a:schemeClr val="bg1"/>
                          </a:solidFill>
                          <a:effectLst/>
                        </a:rPr>
                        <a:t>yerine</a:t>
                      </a:r>
                      <a:r>
                        <a:rPr lang="tr-TR" sz="2000" b="0" spc="-5" dirty="0">
                          <a:solidFill>
                            <a:schemeClr val="bg1"/>
                          </a:solidFill>
                          <a:effectLst/>
                        </a:rPr>
                        <a:t> </a:t>
                      </a:r>
                      <a:r>
                        <a:rPr lang="tr-TR" sz="2000" b="0" dirty="0">
                          <a:solidFill>
                            <a:schemeClr val="bg1"/>
                          </a:solidFill>
                          <a:effectLst/>
                        </a:rPr>
                        <a:t>getirilme</a:t>
                      </a:r>
                      <a:r>
                        <a:rPr lang="tr-TR" sz="2000" b="0" spc="-20" dirty="0">
                          <a:solidFill>
                            <a:schemeClr val="bg1"/>
                          </a:solidFill>
                          <a:effectLst/>
                        </a:rPr>
                        <a:t> </a:t>
                      </a:r>
                      <a:r>
                        <a:rPr lang="tr-TR" sz="2000" b="0" dirty="0">
                          <a:solidFill>
                            <a:schemeClr val="bg1"/>
                          </a:solidFill>
                          <a:effectLst/>
                        </a:rPr>
                        <a:t>sürecini</a:t>
                      </a:r>
                      <a:r>
                        <a:rPr lang="tr-TR" sz="2000" b="0" spc="-15" dirty="0">
                          <a:solidFill>
                            <a:schemeClr val="bg1"/>
                          </a:solidFill>
                          <a:effectLst/>
                        </a:rPr>
                        <a:t> </a:t>
                      </a:r>
                      <a:r>
                        <a:rPr lang="tr-TR" sz="2000" b="0" dirty="0">
                          <a:solidFill>
                            <a:schemeClr val="bg1"/>
                          </a:solidFill>
                          <a:effectLst/>
                        </a:rPr>
                        <a:t>değil</a:t>
                      </a:r>
                      <a:r>
                        <a:rPr lang="tr-TR" sz="2000" b="0" spc="-10" dirty="0">
                          <a:solidFill>
                            <a:schemeClr val="bg1"/>
                          </a:solidFill>
                          <a:effectLst/>
                        </a:rPr>
                        <a:t> </a:t>
                      </a:r>
                      <a:r>
                        <a:rPr lang="tr-TR" sz="2000" b="0" dirty="0">
                          <a:solidFill>
                            <a:schemeClr val="bg1"/>
                          </a:solidFill>
                          <a:effectLst/>
                        </a:rPr>
                        <a:t>amacını</a:t>
                      </a:r>
                      <a:r>
                        <a:rPr lang="tr-TR" sz="2000" b="0" spc="-10" dirty="0">
                          <a:solidFill>
                            <a:schemeClr val="bg1"/>
                          </a:solidFill>
                          <a:effectLst/>
                        </a:rPr>
                        <a:t> </a:t>
                      </a:r>
                      <a:r>
                        <a:rPr lang="tr-TR" sz="2000" b="0" dirty="0">
                          <a:solidFill>
                            <a:schemeClr val="bg1"/>
                          </a:solidFill>
                          <a:effectLst/>
                        </a:rPr>
                        <a:t>tanımlar.</a:t>
                      </a:r>
                      <a:endParaRPr lang="tr-TR" sz="1800" b="0" dirty="0">
                        <a:solidFill>
                          <a:schemeClr val="bg1"/>
                        </a:solidFill>
                        <a:effectLst/>
                      </a:endParaRPr>
                    </a:p>
                    <a:p>
                      <a:pPr marL="342900" lvl="0" indent="-342900">
                        <a:lnSpc>
                          <a:spcPct val="150000"/>
                        </a:lnSpc>
                        <a:spcBef>
                          <a:spcPts val="600"/>
                        </a:spcBef>
                        <a:spcAft>
                          <a:spcPts val="0"/>
                        </a:spcAft>
                        <a:buSzPts val="1200"/>
                        <a:buFont typeface="Symbol" panose="05050102010706020507" pitchFamily="18" charset="2"/>
                        <a:buChar char=""/>
                        <a:tabLst>
                          <a:tab pos="361315" algn="l"/>
                        </a:tabLst>
                      </a:pPr>
                      <a:r>
                        <a:rPr lang="tr-TR" sz="2000" b="0" dirty="0" smtClean="0">
                          <a:solidFill>
                            <a:schemeClr val="bg1"/>
                          </a:solidFill>
                          <a:effectLst/>
                        </a:rPr>
                        <a:t>Kurumun</a:t>
                      </a:r>
                      <a:r>
                        <a:rPr lang="tr-TR" sz="2000" b="0" spc="-20" dirty="0" smtClean="0">
                          <a:solidFill>
                            <a:schemeClr val="bg1"/>
                          </a:solidFill>
                          <a:effectLst/>
                        </a:rPr>
                        <a:t> </a:t>
                      </a:r>
                      <a:r>
                        <a:rPr lang="tr-TR" sz="2000" b="0" dirty="0">
                          <a:solidFill>
                            <a:schemeClr val="bg1"/>
                          </a:solidFill>
                          <a:effectLst/>
                        </a:rPr>
                        <a:t>faaliyet</a:t>
                      </a:r>
                      <a:r>
                        <a:rPr lang="tr-TR" sz="2000" b="0" spc="-10" dirty="0">
                          <a:solidFill>
                            <a:schemeClr val="bg1"/>
                          </a:solidFill>
                          <a:effectLst/>
                        </a:rPr>
                        <a:t> </a:t>
                      </a:r>
                      <a:r>
                        <a:rPr lang="tr-TR" sz="2000" b="0" dirty="0">
                          <a:solidFill>
                            <a:schemeClr val="bg1"/>
                          </a:solidFill>
                          <a:effectLst/>
                        </a:rPr>
                        <a:t>alanları</a:t>
                      </a:r>
                      <a:r>
                        <a:rPr lang="tr-TR" sz="2000" b="0" spc="-10" dirty="0">
                          <a:solidFill>
                            <a:schemeClr val="bg1"/>
                          </a:solidFill>
                          <a:effectLst/>
                        </a:rPr>
                        <a:t> </a:t>
                      </a:r>
                      <a:r>
                        <a:rPr lang="tr-TR" sz="2000" b="0" dirty="0">
                          <a:solidFill>
                            <a:schemeClr val="bg1"/>
                          </a:solidFill>
                          <a:effectLst/>
                        </a:rPr>
                        <a:t>ile</a:t>
                      </a:r>
                      <a:r>
                        <a:rPr lang="tr-TR" sz="2000" b="0" spc="-5" dirty="0">
                          <a:solidFill>
                            <a:schemeClr val="bg1"/>
                          </a:solidFill>
                          <a:effectLst/>
                        </a:rPr>
                        <a:t> </a:t>
                      </a:r>
                      <a:r>
                        <a:rPr lang="tr-TR" sz="2000" b="0" dirty="0">
                          <a:solidFill>
                            <a:schemeClr val="bg1"/>
                          </a:solidFill>
                          <a:effectLst/>
                        </a:rPr>
                        <a:t>hizmet</a:t>
                      </a:r>
                      <a:r>
                        <a:rPr lang="tr-TR" sz="2000" b="0" spc="-10" dirty="0">
                          <a:solidFill>
                            <a:schemeClr val="bg1"/>
                          </a:solidFill>
                          <a:effectLst/>
                        </a:rPr>
                        <a:t> </a:t>
                      </a:r>
                      <a:r>
                        <a:rPr lang="tr-TR" sz="2000" b="0" dirty="0">
                          <a:solidFill>
                            <a:schemeClr val="bg1"/>
                          </a:solidFill>
                          <a:effectLst/>
                        </a:rPr>
                        <a:t>sunduğu</a:t>
                      </a:r>
                      <a:r>
                        <a:rPr lang="tr-TR" sz="2000" b="0" spc="-30" dirty="0">
                          <a:solidFill>
                            <a:schemeClr val="bg1"/>
                          </a:solidFill>
                          <a:effectLst/>
                        </a:rPr>
                        <a:t> </a:t>
                      </a:r>
                      <a:r>
                        <a:rPr lang="tr-TR" sz="2000" b="0" dirty="0">
                          <a:solidFill>
                            <a:schemeClr val="bg1"/>
                          </a:solidFill>
                          <a:effectLst/>
                        </a:rPr>
                        <a:t>kesimleri</a:t>
                      </a:r>
                      <a:r>
                        <a:rPr lang="tr-TR" sz="2000" b="0" spc="-15" dirty="0">
                          <a:solidFill>
                            <a:schemeClr val="bg1"/>
                          </a:solidFill>
                          <a:effectLst/>
                        </a:rPr>
                        <a:t> </a:t>
                      </a:r>
                      <a:r>
                        <a:rPr lang="tr-TR" sz="2000" b="0" dirty="0">
                          <a:solidFill>
                            <a:schemeClr val="bg1"/>
                          </a:solidFill>
                          <a:effectLst/>
                        </a:rPr>
                        <a:t>tanımlar.</a:t>
                      </a:r>
                      <a:endParaRPr lang="tr-TR" sz="1800" b="0" dirty="0">
                        <a:solidFill>
                          <a:schemeClr val="bg1"/>
                        </a:solidFill>
                        <a:effectLst/>
                      </a:endParaRPr>
                    </a:p>
                    <a:p>
                      <a:pPr marL="342900" lvl="0" indent="-342900">
                        <a:lnSpc>
                          <a:spcPct val="150000"/>
                        </a:lnSpc>
                        <a:spcBef>
                          <a:spcPts val="605"/>
                        </a:spcBef>
                        <a:spcAft>
                          <a:spcPts val="0"/>
                        </a:spcAft>
                        <a:buSzPts val="1200"/>
                        <a:buFont typeface="Symbol" panose="05050102010706020507" pitchFamily="18" charset="2"/>
                        <a:buChar char=""/>
                        <a:tabLst>
                          <a:tab pos="361315" algn="l"/>
                        </a:tabLst>
                      </a:pPr>
                      <a:r>
                        <a:rPr lang="tr-TR" sz="2000" b="0" dirty="0">
                          <a:solidFill>
                            <a:schemeClr val="bg1"/>
                          </a:solidFill>
                          <a:effectLst/>
                        </a:rPr>
                        <a:t>Muğlak</a:t>
                      </a:r>
                      <a:r>
                        <a:rPr lang="tr-TR" sz="2000" b="0" spc="-15" dirty="0">
                          <a:solidFill>
                            <a:schemeClr val="bg1"/>
                          </a:solidFill>
                          <a:effectLst/>
                        </a:rPr>
                        <a:t> </a:t>
                      </a:r>
                      <a:r>
                        <a:rPr lang="tr-TR" sz="2000" b="0" dirty="0">
                          <a:solidFill>
                            <a:schemeClr val="bg1"/>
                          </a:solidFill>
                          <a:effectLst/>
                        </a:rPr>
                        <a:t>veya</a:t>
                      </a:r>
                      <a:r>
                        <a:rPr lang="tr-TR" sz="2000" b="0" spc="-5" dirty="0">
                          <a:solidFill>
                            <a:schemeClr val="bg1"/>
                          </a:solidFill>
                          <a:effectLst/>
                        </a:rPr>
                        <a:t> </a:t>
                      </a:r>
                      <a:r>
                        <a:rPr lang="tr-TR" sz="2000" b="0" dirty="0">
                          <a:solidFill>
                            <a:schemeClr val="bg1"/>
                          </a:solidFill>
                          <a:effectLst/>
                        </a:rPr>
                        <a:t>çatışan</a:t>
                      </a:r>
                      <a:r>
                        <a:rPr lang="tr-TR" sz="2000" b="0" spc="-10" dirty="0">
                          <a:solidFill>
                            <a:schemeClr val="bg1"/>
                          </a:solidFill>
                          <a:effectLst/>
                        </a:rPr>
                        <a:t> </a:t>
                      </a:r>
                      <a:r>
                        <a:rPr lang="tr-TR" sz="2000" b="0" dirty="0">
                          <a:solidFill>
                            <a:schemeClr val="bg1"/>
                          </a:solidFill>
                          <a:effectLst/>
                        </a:rPr>
                        <a:t>unsurları içermez.</a:t>
                      </a:r>
                      <a:endParaRPr lang="tr-TR" sz="1800" b="0" dirty="0">
                        <a:solidFill>
                          <a:schemeClr val="bg1"/>
                        </a:solidFill>
                        <a:effectLst/>
                        <a:latin typeface="Calibri" panose="020F0502020204030204" pitchFamily="34" charset="0"/>
                        <a:ea typeface="Symbol" panose="05050102010706020507" pitchFamily="18" charset="2"/>
                        <a:cs typeface="Symbol" panose="05050102010706020507" pitchFamily="18" charset="2"/>
                      </a:endParaRPr>
                    </a:p>
                  </a:txBody>
                  <a:tcPr marL="0" marR="0" marT="0" marB="0" anchor="ctr">
                    <a:lnL w="9525" cap="rnd" cmpd="sng" algn="ctr">
                      <a:noFill/>
                      <a:prstDash val="solid"/>
                    </a:lnL>
                    <a:lnR w="9525" cap="rnd" cmpd="sng" algn="ctr">
                      <a:noFill/>
                      <a:prstDash val="solid"/>
                    </a:lnR>
                    <a:lnT w="50800" cmpd="dbl">
                      <a:noFill/>
                    </a:lnT>
                    <a:lnB w="9525" cap="rnd"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873850661"/>
                  </a:ext>
                </a:extLst>
              </a:tr>
            </a:tbl>
          </a:graphicData>
        </a:graphic>
      </p:graphicFrame>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2930901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71270482"/>
              </p:ext>
            </p:extLst>
          </p:nvPr>
        </p:nvGraphicFramePr>
        <p:xfrm>
          <a:off x="371978" y="351264"/>
          <a:ext cx="10366646" cy="513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559070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979640684"/>
              </p:ext>
            </p:extLst>
          </p:nvPr>
        </p:nvGraphicFramePr>
        <p:xfrm>
          <a:off x="557027" y="339982"/>
          <a:ext cx="9802456" cy="4293346"/>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{69012ECD-51FC-41F1-AA8D-1B2483CD663E}</a:tableStyleId>
              </a:tblPr>
              <a:tblGrid>
                <a:gridCol w="9802456">
                  <a:extLst>
                    <a:ext uri="{9D8B030D-6E8A-4147-A177-3AD203B41FA5}">
                      <a16:colId xmlns:a16="http://schemas.microsoft.com/office/drawing/2014/main" val="2032182717"/>
                    </a:ext>
                  </a:extLst>
                </a:gridCol>
              </a:tblGrid>
              <a:tr h="462905">
                <a:tc>
                  <a:txBody>
                    <a:bodyPr/>
                    <a:lstStyle/>
                    <a:p>
                      <a:pPr marL="74295">
                        <a:lnSpc>
                          <a:spcPct val="150000"/>
                        </a:lnSpc>
                        <a:spcBef>
                          <a:spcPts val="405"/>
                        </a:spcBef>
                        <a:spcAft>
                          <a:spcPts val="0"/>
                        </a:spcAft>
                      </a:pPr>
                      <a:r>
                        <a:rPr lang="tr-TR" sz="1800" dirty="0" smtClean="0">
                          <a:solidFill>
                            <a:schemeClr val="tx1"/>
                          </a:solidFill>
                          <a:effectLst/>
                        </a:rPr>
                        <a:t>Vizyon</a:t>
                      </a:r>
                      <a:r>
                        <a:rPr lang="tr-TR" sz="1800" spc="-15" dirty="0" smtClean="0">
                          <a:solidFill>
                            <a:schemeClr val="tx1"/>
                          </a:solidFill>
                          <a:effectLst/>
                        </a:rPr>
                        <a:t> </a:t>
                      </a:r>
                      <a:r>
                        <a:rPr lang="tr-TR" sz="1800" dirty="0">
                          <a:solidFill>
                            <a:schemeClr val="tx1"/>
                          </a:solidFill>
                          <a:effectLst/>
                        </a:rPr>
                        <a:t>Bildirimi</a:t>
                      </a:r>
                      <a:r>
                        <a:rPr lang="tr-TR" sz="1800" spc="-15" dirty="0">
                          <a:solidFill>
                            <a:schemeClr val="tx1"/>
                          </a:solidFill>
                          <a:effectLst/>
                        </a:rPr>
                        <a:t> </a:t>
                      </a:r>
                      <a:r>
                        <a:rPr lang="tr-TR" sz="1800" dirty="0">
                          <a:solidFill>
                            <a:schemeClr val="tx1"/>
                          </a:solidFill>
                          <a:effectLst/>
                        </a:rPr>
                        <a:t>Oluşturulurken</a:t>
                      </a:r>
                      <a:r>
                        <a:rPr lang="tr-TR" sz="1800" spc="-10" dirty="0">
                          <a:solidFill>
                            <a:schemeClr val="tx1"/>
                          </a:solidFill>
                          <a:effectLst/>
                        </a:rPr>
                        <a:t> </a:t>
                      </a:r>
                      <a:r>
                        <a:rPr lang="tr-TR" sz="1800" dirty="0">
                          <a:solidFill>
                            <a:schemeClr val="tx1"/>
                          </a:solidFill>
                          <a:effectLst/>
                        </a:rPr>
                        <a:t>Dikkat</a:t>
                      </a:r>
                      <a:r>
                        <a:rPr lang="tr-TR" sz="1800" spc="-15" dirty="0">
                          <a:solidFill>
                            <a:schemeClr val="tx1"/>
                          </a:solidFill>
                          <a:effectLst/>
                        </a:rPr>
                        <a:t> </a:t>
                      </a:r>
                      <a:r>
                        <a:rPr lang="tr-TR" sz="1800" dirty="0">
                          <a:solidFill>
                            <a:schemeClr val="tx1"/>
                          </a:solidFill>
                          <a:effectLst/>
                        </a:rPr>
                        <a:t>Edilmesi</a:t>
                      </a:r>
                      <a:r>
                        <a:rPr lang="tr-TR" sz="1800" spc="-25" dirty="0">
                          <a:solidFill>
                            <a:schemeClr val="tx1"/>
                          </a:solidFill>
                          <a:effectLst/>
                        </a:rPr>
                        <a:t> </a:t>
                      </a:r>
                      <a:r>
                        <a:rPr lang="tr-TR" sz="1800" dirty="0">
                          <a:solidFill>
                            <a:schemeClr val="tx1"/>
                          </a:solidFill>
                          <a:effectLst/>
                        </a:rPr>
                        <a:t>Gereken</a:t>
                      </a:r>
                      <a:r>
                        <a:rPr lang="tr-TR" sz="1800" spc="-15" dirty="0">
                          <a:solidFill>
                            <a:schemeClr val="tx1"/>
                          </a:solidFill>
                          <a:effectLst/>
                        </a:rPr>
                        <a:t> </a:t>
                      </a:r>
                      <a:r>
                        <a:rPr lang="tr-TR" sz="1800" dirty="0">
                          <a:solidFill>
                            <a:schemeClr val="tx1"/>
                          </a:solidFill>
                          <a:effectLst/>
                        </a:rPr>
                        <a:t>Hususlar</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9608771"/>
                  </a:ext>
                </a:extLst>
              </a:tr>
              <a:tr h="3830441">
                <a:tc>
                  <a:txBody>
                    <a:bodyPr/>
                    <a:lstStyle/>
                    <a:p>
                      <a:pPr marL="342900" lvl="0" indent="-342900">
                        <a:spcBef>
                          <a:spcPts val="590"/>
                        </a:spcBef>
                        <a:spcAft>
                          <a:spcPts val="0"/>
                        </a:spcAft>
                        <a:buSzPts val="1200"/>
                        <a:buFont typeface="Symbol" panose="05050102010706020507" pitchFamily="18" charset="2"/>
                        <a:buChar char=""/>
                        <a:tabLst>
                          <a:tab pos="361315" algn="l"/>
                        </a:tabLst>
                      </a:pPr>
                      <a:endParaRPr lang="tr-TR" sz="1200" dirty="0" smtClean="0">
                        <a:effectLst/>
                      </a:endParaRPr>
                    </a:p>
                    <a:p>
                      <a:pPr marL="342900" lvl="0" indent="-342900">
                        <a:lnSpc>
                          <a:spcPct val="150000"/>
                        </a:lnSpc>
                        <a:spcBef>
                          <a:spcPts val="590"/>
                        </a:spcBef>
                        <a:spcAft>
                          <a:spcPts val="0"/>
                        </a:spcAft>
                        <a:buSzPts val="1200"/>
                        <a:buFont typeface="Symbol" panose="05050102010706020507" pitchFamily="18" charset="2"/>
                        <a:buChar char=""/>
                        <a:tabLst>
                          <a:tab pos="361315" algn="l"/>
                        </a:tabLst>
                      </a:pPr>
                      <a:r>
                        <a:rPr lang="tr-TR" sz="2000" b="0" dirty="0" smtClean="0">
                          <a:solidFill>
                            <a:schemeClr val="bg1"/>
                          </a:solidFill>
                          <a:effectLst/>
                        </a:rPr>
                        <a:t>Kısa</a:t>
                      </a:r>
                      <a:r>
                        <a:rPr lang="tr-TR" sz="2000" b="0" dirty="0">
                          <a:solidFill>
                            <a:schemeClr val="bg1"/>
                          </a:solidFill>
                          <a:effectLst/>
                        </a:rPr>
                        <a:t>,</a:t>
                      </a:r>
                      <a:r>
                        <a:rPr lang="tr-TR" sz="2000" b="0" spc="-10" dirty="0">
                          <a:solidFill>
                            <a:schemeClr val="bg1"/>
                          </a:solidFill>
                          <a:effectLst/>
                        </a:rPr>
                        <a:t> </a:t>
                      </a:r>
                      <a:r>
                        <a:rPr lang="tr-TR" sz="2000" b="0" dirty="0">
                          <a:solidFill>
                            <a:schemeClr val="bg1"/>
                          </a:solidFill>
                          <a:effectLst/>
                        </a:rPr>
                        <a:t>net ve</a:t>
                      </a:r>
                      <a:r>
                        <a:rPr lang="tr-TR" sz="2000" b="0" spc="-15" dirty="0">
                          <a:solidFill>
                            <a:schemeClr val="bg1"/>
                          </a:solidFill>
                          <a:effectLst/>
                        </a:rPr>
                        <a:t> </a:t>
                      </a:r>
                      <a:r>
                        <a:rPr lang="tr-TR" sz="2000" b="0" dirty="0">
                          <a:solidFill>
                            <a:schemeClr val="bg1"/>
                          </a:solidFill>
                          <a:effectLst/>
                        </a:rPr>
                        <a:t>akılda</a:t>
                      </a:r>
                      <a:r>
                        <a:rPr lang="tr-TR" sz="2000" b="0" spc="-5" dirty="0">
                          <a:solidFill>
                            <a:schemeClr val="bg1"/>
                          </a:solidFill>
                          <a:effectLst/>
                        </a:rPr>
                        <a:t> </a:t>
                      </a:r>
                      <a:r>
                        <a:rPr lang="tr-TR" sz="2000" b="0" dirty="0">
                          <a:solidFill>
                            <a:schemeClr val="bg1"/>
                          </a:solidFill>
                          <a:effectLst/>
                        </a:rPr>
                        <a:t>kalıcıdır.</a:t>
                      </a:r>
                      <a:endParaRPr lang="tr-TR" sz="1800" b="0" dirty="0">
                        <a:solidFill>
                          <a:schemeClr val="bg1"/>
                        </a:solidFill>
                        <a:effectLst/>
                      </a:endParaRPr>
                    </a:p>
                    <a:p>
                      <a:pPr marL="342900" lvl="0" indent="-342900">
                        <a:lnSpc>
                          <a:spcPct val="150000"/>
                        </a:lnSpc>
                        <a:spcBef>
                          <a:spcPts val="610"/>
                        </a:spcBef>
                        <a:spcAft>
                          <a:spcPts val="0"/>
                        </a:spcAft>
                        <a:buSzPts val="1200"/>
                        <a:buFont typeface="Symbol" panose="05050102010706020507" pitchFamily="18" charset="2"/>
                        <a:buChar char=""/>
                        <a:tabLst>
                          <a:tab pos="361315" algn="l"/>
                        </a:tabLst>
                      </a:pPr>
                      <a:r>
                        <a:rPr lang="tr-TR" sz="2000" b="0" dirty="0">
                          <a:solidFill>
                            <a:schemeClr val="bg1"/>
                          </a:solidFill>
                          <a:effectLst/>
                        </a:rPr>
                        <a:t>İdealist</a:t>
                      </a:r>
                      <a:r>
                        <a:rPr lang="tr-TR" sz="2000" b="0" spc="-10" dirty="0">
                          <a:solidFill>
                            <a:schemeClr val="bg1"/>
                          </a:solidFill>
                          <a:effectLst/>
                        </a:rPr>
                        <a:t> </a:t>
                      </a:r>
                      <a:r>
                        <a:rPr lang="tr-TR" sz="2000" b="0" dirty="0">
                          <a:solidFill>
                            <a:schemeClr val="bg1"/>
                          </a:solidFill>
                          <a:effectLst/>
                        </a:rPr>
                        <a:t>ve</a:t>
                      </a:r>
                      <a:r>
                        <a:rPr lang="tr-TR" sz="2000" b="0" spc="-10" dirty="0">
                          <a:solidFill>
                            <a:schemeClr val="bg1"/>
                          </a:solidFill>
                          <a:effectLst/>
                        </a:rPr>
                        <a:t> </a:t>
                      </a:r>
                      <a:r>
                        <a:rPr lang="tr-TR" sz="2000" b="0" dirty="0">
                          <a:solidFill>
                            <a:schemeClr val="bg1"/>
                          </a:solidFill>
                          <a:effectLst/>
                        </a:rPr>
                        <a:t>özgündür.</a:t>
                      </a:r>
                      <a:endParaRPr lang="tr-TR" sz="1800" b="0" dirty="0">
                        <a:solidFill>
                          <a:schemeClr val="bg1"/>
                        </a:solidFill>
                        <a:effectLst/>
                      </a:endParaRPr>
                    </a:p>
                    <a:p>
                      <a:pPr marL="342900" lvl="0" indent="-342900">
                        <a:lnSpc>
                          <a:spcPct val="150000"/>
                        </a:lnSpc>
                        <a:spcBef>
                          <a:spcPts val="595"/>
                        </a:spcBef>
                        <a:spcAft>
                          <a:spcPts val="0"/>
                        </a:spcAft>
                        <a:buSzPts val="1200"/>
                        <a:buFont typeface="Symbol" panose="05050102010706020507" pitchFamily="18" charset="2"/>
                        <a:buChar char=""/>
                        <a:tabLst>
                          <a:tab pos="361315" algn="l"/>
                        </a:tabLst>
                      </a:pPr>
                      <a:r>
                        <a:rPr lang="tr-TR" sz="2000" b="0" dirty="0">
                          <a:solidFill>
                            <a:schemeClr val="bg1"/>
                          </a:solidFill>
                          <a:effectLst/>
                        </a:rPr>
                        <a:t>Değişim</a:t>
                      </a:r>
                      <a:r>
                        <a:rPr lang="tr-TR" sz="2000" b="0" spc="-5" dirty="0">
                          <a:solidFill>
                            <a:schemeClr val="bg1"/>
                          </a:solidFill>
                          <a:effectLst/>
                        </a:rPr>
                        <a:t> </a:t>
                      </a:r>
                      <a:r>
                        <a:rPr lang="tr-TR" sz="2000" b="0" dirty="0">
                          <a:solidFill>
                            <a:schemeClr val="bg1"/>
                          </a:solidFill>
                          <a:effectLst/>
                        </a:rPr>
                        <a:t>için</a:t>
                      </a:r>
                      <a:r>
                        <a:rPr lang="tr-TR" sz="2000" b="0" spc="-10" dirty="0">
                          <a:solidFill>
                            <a:schemeClr val="bg1"/>
                          </a:solidFill>
                          <a:effectLst/>
                        </a:rPr>
                        <a:t> </a:t>
                      </a:r>
                      <a:r>
                        <a:rPr lang="tr-TR" sz="2000" b="0" dirty="0">
                          <a:solidFill>
                            <a:schemeClr val="bg1"/>
                          </a:solidFill>
                          <a:effectLst/>
                        </a:rPr>
                        <a:t>ilham</a:t>
                      </a:r>
                      <a:r>
                        <a:rPr lang="tr-TR" sz="2000" b="0" spc="-5" dirty="0">
                          <a:solidFill>
                            <a:schemeClr val="bg1"/>
                          </a:solidFill>
                          <a:effectLst/>
                        </a:rPr>
                        <a:t> </a:t>
                      </a:r>
                      <a:r>
                        <a:rPr lang="tr-TR" sz="2000" b="0" dirty="0">
                          <a:solidFill>
                            <a:schemeClr val="bg1"/>
                          </a:solidFill>
                          <a:effectLst/>
                        </a:rPr>
                        <a:t>vericidir.</a:t>
                      </a:r>
                      <a:endParaRPr lang="tr-TR" sz="1800" b="0" dirty="0">
                        <a:solidFill>
                          <a:schemeClr val="bg1"/>
                        </a:solidFill>
                        <a:effectLst/>
                      </a:endParaRPr>
                    </a:p>
                    <a:p>
                      <a:pPr marL="342900" lvl="0" indent="-342900">
                        <a:lnSpc>
                          <a:spcPct val="150000"/>
                        </a:lnSpc>
                        <a:spcBef>
                          <a:spcPts val="595"/>
                        </a:spcBef>
                        <a:spcAft>
                          <a:spcPts val="0"/>
                        </a:spcAft>
                        <a:buSzPts val="1200"/>
                        <a:buFont typeface="Symbol" panose="05050102010706020507" pitchFamily="18" charset="2"/>
                        <a:buChar char=""/>
                        <a:tabLst>
                          <a:tab pos="361315" algn="l"/>
                        </a:tabLst>
                      </a:pPr>
                      <a:r>
                        <a:rPr lang="tr-TR" sz="2000" b="0" dirty="0">
                          <a:solidFill>
                            <a:schemeClr val="bg1"/>
                          </a:solidFill>
                          <a:effectLst/>
                        </a:rPr>
                        <a:t>İddialılık</a:t>
                      </a:r>
                      <a:r>
                        <a:rPr lang="tr-TR" sz="2000" b="0" spc="-15" dirty="0">
                          <a:solidFill>
                            <a:schemeClr val="bg1"/>
                          </a:solidFill>
                          <a:effectLst/>
                        </a:rPr>
                        <a:t> </a:t>
                      </a:r>
                      <a:r>
                        <a:rPr lang="tr-TR" sz="2000" b="0" dirty="0">
                          <a:solidFill>
                            <a:schemeClr val="bg1"/>
                          </a:solidFill>
                          <a:effectLst/>
                        </a:rPr>
                        <a:t>ile</a:t>
                      </a:r>
                      <a:r>
                        <a:rPr lang="tr-TR" sz="2000" b="0" spc="-15" dirty="0">
                          <a:solidFill>
                            <a:schemeClr val="bg1"/>
                          </a:solidFill>
                          <a:effectLst/>
                        </a:rPr>
                        <a:t> </a:t>
                      </a:r>
                      <a:r>
                        <a:rPr lang="tr-TR" sz="2000" b="0" dirty="0">
                          <a:solidFill>
                            <a:schemeClr val="bg1"/>
                          </a:solidFill>
                          <a:effectLst/>
                        </a:rPr>
                        <a:t>ulaşılabilirlik</a:t>
                      </a:r>
                      <a:r>
                        <a:rPr lang="tr-TR" sz="2000" b="0" spc="-25" dirty="0">
                          <a:solidFill>
                            <a:schemeClr val="bg1"/>
                          </a:solidFill>
                          <a:effectLst/>
                        </a:rPr>
                        <a:t> </a:t>
                      </a:r>
                      <a:r>
                        <a:rPr lang="tr-TR" sz="2000" b="0" dirty="0">
                          <a:solidFill>
                            <a:schemeClr val="bg1"/>
                          </a:solidFill>
                          <a:effectLst/>
                        </a:rPr>
                        <a:t>arasında</a:t>
                      </a:r>
                      <a:r>
                        <a:rPr lang="tr-TR" sz="2000" b="0" spc="-15" dirty="0">
                          <a:solidFill>
                            <a:schemeClr val="bg1"/>
                          </a:solidFill>
                          <a:effectLst/>
                        </a:rPr>
                        <a:t> </a:t>
                      </a:r>
                      <a:r>
                        <a:rPr lang="tr-TR" sz="2000" b="0" dirty="0">
                          <a:solidFill>
                            <a:schemeClr val="bg1"/>
                          </a:solidFill>
                          <a:effectLst/>
                        </a:rPr>
                        <a:t>denge kurar.</a:t>
                      </a:r>
                      <a:endParaRPr lang="tr-TR" sz="1800" b="0" dirty="0">
                        <a:solidFill>
                          <a:schemeClr val="bg1"/>
                        </a:solidFill>
                        <a:effectLst/>
                      </a:endParaRPr>
                    </a:p>
                    <a:p>
                      <a:pPr marL="342900" lvl="0" indent="-342900">
                        <a:lnSpc>
                          <a:spcPct val="150000"/>
                        </a:lnSpc>
                        <a:spcBef>
                          <a:spcPts val="605"/>
                        </a:spcBef>
                        <a:spcAft>
                          <a:spcPts val="0"/>
                        </a:spcAft>
                        <a:buSzPts val="1200"/>
                        <a:buFont typeface="Symbol" panose="05050102010706020507" pitchFamily="18" charset="2"/>
                        <a:buChar char=""/>
                        <a:tabLst>
                          <a:tab pos="361315" algn="l"/>
                        </a:tabLst>
                      </a:pPr>
                      <a:r>
                        <a:rPr lang="tr-TR" sz="2000" b="0" dirty="0">
                          <a:solidFill>
                            <a:schemeClr val="bg1"/>
                          </a:solidFill>
                          <a:effectLst/>
                        </a:rPr>
                        <a:t>Paydaşlar</a:t>
                      </a:r>
                      <a:r>
                        <a:rPr lang="tr-TR" sz="2000" b="0" spc="-20" dirty="0">
                          <a:solidFill>
                            <a:schemeClr val="bg1"/>
                          </a:solidFill>
                          <a:effectLst/>
                        </a:rPr>
                        <a:t> </a:t>
                      </a:r>
                      <a:r>
                        <a:rPr lang="tr-TR" sz="2000" b="0" dirty="0">
                          <a:solidFill>
                            <a:schemeClr val="bg1"/>
                          </a:solidFill>
                          <a:effectLst/>
                        </a:rPr>
                        <a:t>tarafından</a:t>
                      </a:r>
                      <a:r>
                        <a:rPr lang="tr-TR" sz="2000" b="0" spc="-5" dirty="0">
                          <a:solidFill>
                            <a:schemeClr val="bg1"/>
                          </a:solidFill>
                          <a:effectLst/>
                        </a:rPr>
                        <a:t> </a:t>
                      </a:r>
                      <a:r>
                        <a:rPr lang="tr-TR" sz="2000" b="0" dirty="0">
                          <a:solidFill>
                            <a:schemeClr val="bg1"/>
                          </a:solidFill>
                          <a:effectLst/>
                        </a:rPr>
                        <a:t>gelecekte</a:t>
                      </a:r>
                      <a:r>
                        <a:rPr lang="tr-TR" sz="2000" b="0" spc="-10" dirty="0">
                          <a:solidFill>
                            <a:schemeClr val="bg1"/>
                          </a:solidFill>
                          <a:effectLst/>
                        </a:rPr>
                        <a:t> </a:t>
                      </a:r>
                      <a:r>
                        <a:rPr lang="tr-TR" sz="2000" b="0" dirty="0">
                          <a:solidFill>
                            <a:schemeClr val="bg1"/>
                          </a:solidFill>
                          <a:effectLst/>
                        </a:rPr>
                        <a:t>algılanmak</a:t>
                      </a:r>
                      <a:r>
                        <a:rPr lang="tr-TR" sz="2000" b="0" spc="-10" dirty="0">
                          <a:solidFill>
                            <a:schemeClr val="bg1"/>
                          </a:solidFill>
                          <a:effectLst/>
                        </a:rPr>
                        <a:t> </a:t>
                      </a:r>
                      <a:r>
                        <a:rPr lang="tr-TR" sz="2000" b="0" dirty="0">
                          <a:solidFill>
                            <a:schemeClr val="bg1"/>
                          </a:solidFill>
                          <a:effectLst/>
                        </a:rPr>
                        <a:t>istenilen</a:t>
                      </a:r>
                      <a:r>
                        <a:rPr lang="tr-TR" sz="2000" b="0" spc="-5" dirty="0">
                          <a:solidFill>
                            <a:schemeClr val="bg1"/>
                          </a:solidFill>
                          <a:effectLst/>
                        </a:rPr>
                        <a:t> </a:t>
                      </a:r>
                      <a:r>
                        <a:rPr lang="tr-TR" sz="2000" b="0" dirty="0">
                          <a:solidFill>
                            <a:schemeClr val="bg1"/>
                          </a:solidFill>
                          <a:effectLst/>
                        </a:rPr>
                        <a:t>konumu</a:t>
                      </a:r>
                      <a:r>
                        <a:rPr lang="tr-TR" sz="2000" b="0" spc="-15" dirty="0">
                          <a:solidFill>
                            <a:schemeClr val="bg1"/>
                          </a:solidFill>
                          <a:effectLst/>
                        </a:rPr>
                        <a:t> </a:t>
                      </a:r>
                      <a:r>
                        <a:rPr lang="tr-TR" sz="2000" b="0" dirty="0">
                          <a:solidFill>
                            <a:schemeClr val="bg1"/>
                          </a:solidFill>
                          <a:effectLst/>
                        </a:rPr>
                        <a:t>dikkate</a:t>
                      </a:r>
                      <a:r>
                        <a:rPr lang="tr-TR" sz="2000" b="0" spc="-25" dirty="0">
                          <a:solidFill>
                            <a:schemeClr val="bg1"/>
                          </a:solidFill>
                          <a:effectLst/>
                        </a:rPr>
                        <a:t> </a:t>
                      </a:r>
                      <a:r>
                        <a:rPr lang="tr-TR" sz="2000" b="0" dirty="0">
                          <a:solidFill>
                            <a:schemeClr val="bg1"/>
                          </a:solidFill>
                          <a:effectLst/>
                        </a:rPr>
                        <a:t>alır.</a:t>
                      </a:r>
                      <a:endParaRPr lang="tr-TR" sz="1800" b="0" dirty="0">
                        <a:solidFill>
                          <a:schemeClr val="bg1"/>
                        </a:solidFill>
                        <a:effectLst/>
                      </a:endParaRPr>
                    </a:p>
                    <a:p>
                      <a:pPr marL="342900" lvl="0" indent="-342900">
                        <a:lnSpc>
                          <a:spcPct val="150000"/>
                        </a:lnSpc>
                        <a:spcBef>
                          <a:spcPts val="600"/>
                        </a:spcBef>
                        <a:spcAft>
                          <a:spcPts val="0"/>
                        </a:spcAft>
                        <a:buSzPts val="1200"/>
                        <a:buFont typeface="Symbol" panose="05050102010706020507" pitchFamily="18" charset="2"/>
                        <a:buChar char=""/>
                        <a:tabLst>
                          <a:tab pos="361315" algn="l"/>
                        </a:tabLst>
                      </a:pPr>
                      <a:r>
                        <a:rPr lang="tr-TR" sz="2000" b="0" dirty="0">
                          <a:solidFill>
                            <a:schemeClr val="bg1"/>
                          </a:solidFill>
                          <a:effectLst/>
                        </a:rPr>
                        <a:t>Orta</a:t>
                      </a:r>
                      <a:r>
                        <a:rPr lang="tr-TR" sz="2000" b="0" spc="-10" dirty="0">
                          <a:solidFill>
                            <a:schemeClr val="bg1"/>
                          </a:solidFill>
                          <a:effectLst/>
                        </a:rPr>
                        <a:t> </a:t>
                      </a:r>
                      <a:r>
                        <a:rPr lang="tr-TR" sz="2000" b="0" dirty="0">
                          <a:solidFill>
                            <a:schemeClr val="bg1"/>
                          </a:solidFill>
                          <a:effectLst/>
                        </a:rPr>
                        <a:t>ve</a:t>
                      </a:r>
                      <a:r>
                        <a:rPr lang="tr-TR" sz="2000" b="0" spc="-20" dirty="0">
                          <a:solidFill>
                            <a:schemeClr val="bg1"/>
                          </a:solidFill>
                          <a:effectLst/>
                        </a:rPr>
                        <a:t> </a:t>
                      </a:r>
                      <a:r>
                        <a:rPr lang="tr-TR" sz="2000" b="0" dirty="0">
                          <a:solidFill>
                            <a:schemeClr val="bg1"/>
                          </a:solidFill>
                          <a:effectLst/>
                        </a:rPr>
                        <a:t>uzun</a:t>
                      </a:r>
                      <a:r>
                        <a:rPr lang="tr-TR" sz="2000" b="0" spc="-15" dirty="0">
                          <a:solidFill>
                            <a:schemeClr val="bg1"/>
                          </a:solidFill>
                          <a:effectLst/>
                        </a:rPr>
                        <a:t> </a:t>
                      </a:r>
                      <a:r>
                        <a:rPr lang="tr-TR" sz="2000" b="0" dirty="0">
                          <a:solidFill>
                            <a:schemeClr val="bg1"/>
                          </a:solidFill>
                          <a:effectLst/>
                        </a:rPr>
                        <a:t>vadeli</a:t>
                      </a:r>
                      <a:r>
                        <a:rPr lang="tr-TR" sz="2000" b="0" spc="-15" dirty="0">
                          <a:solidFill>
                            <a:schemeClr val="bg1"/>
                          </a:solidFill>
                          <a:effectLst/>
                        </a:rPr>
                        <a:t> </a:t>
                      </a:r>
                      <a:r>
                        <a:rPr lang="tr-TR" sz="2000" b="0" dirty="0">
                          <a:solidFill>
                            <a:schemeClr val="bg1"/>
                          </a:solidFill>
                          <a:effectLst/>
                        </a:rPr>
                        <a:t>amaç,</a:t>
                      </a:r>
                      <a:r>
                        <a:rPr lang="tr-TR" sz="2000" b="0" spc="-10" dirty="0">
                          <a:solidFill>
                            <a:schemeClr val="bg1"/>
                          </a:solidFill>
                          <a:effectLst/>
                        </a:rPr>
                        <a:t> </a:t>
                      </a:r>
                      <a:r>
                        <a:rPr lang="tr-TR" sz="2000" b="0" dirty="0">
                          <a:solidFill>
                            <a:schemeClr val="bg1"/>
                          </a:solidFill>
                          <a:effectLst/>
                        </a:rPr>
                        <a:t>hedef ve</a:t>
                      </a:r>
                      <a:r>
                        <a:rPr lang="tr-TR" sz="2000" b="0" spc="-15" dirty="0">
                          <a:solidFill>
                            <a:schemeClr val="bg1"/>
                          </a:solidFill>
                          <a:effectLst/>
                        </a:rPr>
                        <a:t> </a:t>
                      </a:r>
                      <a:r>
                        <a:rPr lang="tr-TR" sz="2000" b="0" dirty="0">
                          <a:solidFill>
                            <a:schemeClr val="bg1"/>
                          </a:solidFill>
                          <a:effectLst/>
                        </a:rPr>
                        <a:t>projelere</a:t>
                      </a:r>
                      <a:r>
                        <a:rPr lang="tr-TR" sz="2000" b="0" spc="-5" dirty="0">
                          <a:solidFill>
                            <a:schemeClr val="bg1"/>
                          </a:solidFill>
                          <a:effectLst/>
                        </a:rPr>
                        <a:t> </a:t>
                      </a:r>
                      <a:r>
                        <a:rPr lang="tr-TR" sz="2000" b="0" dirty="0">
                          <a:solidFill>
                            <a:schemeClr val="bg1"/>
                          </a:solidFill>
                          <a:effectLst/>
                        </a:rPr>
                        <a:t>yön</a:t>
                      </a:r>
                      <a:r>
                        <a:rPr lang="tr-TR" sz="2000" b="0" spc="-15" dirty="0">
                          <a:solidFill>
                            <a:schemeClr val="bg1"/>
                          </a:solidFill>
                          <a:effectLst/>
                        </a:rPr>
                        <a:t> </a:t>
                      </a:r>
                      <a:r>
                        <a:rPr lang="tr-TR" sz="2000" b="0" dirty="0">
                          <a:solidFill>
                            <a:schemeClr val="bg1"/>
                          </a:solidFill>
                          <a:effectLst/>
                        </a:rPr>
                        <a:t>verir.</a:t>
                      </a:r>
                      <a:endParaRPr lang="tr-TR" sz="1800" b="0" dirty="0">
                        <a:solidFill>
                          <a:schemeClr val="bg1"/>
                        </a:solidFill>
                        <a:effectLst/>
                        <a:latin typeface="Calibri" panose="020F0502020204030204" pitchFamily="34" charset="0"/>
                        <a:ea typeface="Symbol" panose="05050102010706020507" pitchFamily="18" charset="2"/>
                        <a:cs typeface="Symbol" panose="05050102010706020507" pitchFamily="18" charset="2"/>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777715"/>
                  </a:ext>
                </a:extLst>
              </a:tr>
            </a:tbl>
          </a:graphicData>
        </a:graphic>
      </p:graphicFrame>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2943602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162716535"/>
              </p:ext>
            </p:extLst>
          </p:nvPr>
        </p:nvGraphicFramePr>
        <p:xfrm>
          <a:off x="684212" y="111381"/>
          <a:ext cx="8534400" cy="1059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489156" y="1284660"/>
            <a:ext cx="10868452" cy="2272691"/>
          </a:xfrm>
        </p:spPr>
        <p:txBody>
          <a:bodyPr/>
          <a:lstStyle/>
          <a:p>
            <a:r>
              <a:rPr lang="tr-TR" sz="1800" dirty="0">
                <a:solidFill>
                  <a:schemeClr val="bg1"/>
                </a:solidFill>
              </a:rPr>
              <a:t>Mevzuat, </a:t>
            </a:r>
            <a:r>
              <a:rPr lang="tr-TR" sz="1800" dirty="0" smtClean="0">
                <a:solidFill>
                  <a:schemeClr val="bg1"/>
                </a:solidFill>
              </a:rPr>
              <a:t>kurumun </a:t>
            </a:r>
            <a:r>
              <a:rPr lang="tr-TR" sz="1800" dirty="0">
                <a:solidFill>
                  <a:schemeClr val="bg1"/>
                </a:solidFill>
              </a:rPr>
              <a:t>görev sınırlarını ve dolayısıyla misyon sınırlarını çizer. Vizyon bu sınırlar içerisinde başarı düzeyinin nasıl yükseltileceğini belirler</a:t>
            </a:r>
            <a:r>
              <a:rPr lang="tr-TR" sz="1800" dirty="0" smtClean="0">
                <a:solidFill>
                  <a:schemeClr val="bg1"/>
                </a:solidFill>
              </a:rPr>
              <a:t>.</a:t>
            </a:r>
          </a:p>
          <a:p>
            <a:r>
              <a:rPr lang="tr-TR" sz="1800" dirty="0">
                <a:solidFill>
                  <a:schemeClr val="bg1"/>
                </a:solidFill>
              </a:rPr>
              <a:t>İyi belirlenmiş bir misyon bildirimi “ne” ve “niçin” sorularına cevap oluştururken, vizyon bunun “hangi düzeyde” gerçekleştirileceğini ifade eder. Misyon ve vizyon arasındaki ilişki örneği </a:t>
            </a:r>
            <a:r>
              <a:rPr lang="tr-TR" sz="1800" dirty="0" smtClean="0">
                <a:solidFill>
                  <a:schemeClr val="bg1"/>
                </a:solidFill>
              </a:rPr>
              <a:t>Şekil ’de </a:t>
            </a:r>
            <a:r>
              <a:rPr lang="tr-TR" sz="1800" dirty="0">
                <a:solidFill>
                  <a:schemeClr val="bg1"/>
                </a:solidFill>
              </a:rPr>
              <a:t>gösterilmektedir</a:t>
            </a:r>
            <a:r>
              <a:rPr lang="tr-TR" sz="1800" dirty="0" smtClean="0">
                <a:solidFill>
                  <a:schemeClr val="bg1"/>
                </a:solidFill>
              </a:rPr>
              <a:t>.</a:t>
            </a:r>
          </a:p>
          <a:p>
            <a:endParaRPr lang="tr-TR" dirty="0"/>
          </a:p>
        </p:txBody>
      </p:sp>
      <p:grpSp>
        <p:nvGrpSpPr>
          <p:cNvPr id="4" name="Group 2"/>
          <p:cNvGrpSpPr>
            <a:grpSpLocks/>
          </p:cNvGrpSpPr>
          <p:nvPr/>
        </p:nvGrpSpPr>
        <p:grpSpPr bwMode="auto">
          <a:xfrm>
            <a:off x="2458417" y="3256269"/>
            <a:ext cx="6940899" cy="3452320"/>
            <a:chOff x="1416" y="414"/>
            <a:chExt cx="6328" cy="5437"/>
          </a:xfrm>
        </p:grpSpPr>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1" y="417"/>
              <a:ext cx="6308" cy="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p:cNvSpPr>
              <a:spLocks/>
            </p:cNvSpPr>
            <p:nvPr/>
          </p:nvSpPr>
          <p:spPr bwMode="auto">
            <a:xfrm>
              <a:off x="1416" y="414"/>
              <a:ext cx="6328" cy="5437"/>
            </a:xfrm>
            <a:custGeom>
              <a:avLst/>
              <a:gdLst>
                <a:gd name="T0" fmla="+- 0 7744 1416"/>
                <a:gd name="T1" fmla="*/ T0 w 6328"/>
                <a:gd name="T2" fmla="+- 0 5847 414"/>
                <a:gd name="T3" fmla="*/ 5847 h 5437"/>
                <a:gd name="T4" fmla="+- 0 7739 1416"/>
                <a:gd name="T5" fmla="*/ T4 w 6328"/>
                <a:gd name="T6" fmla="+- 0 5847 414"/>
                <a:gd name="T7" fmla="*/ 5847 h 5437"/>
                <a:gd name="T8" fmla="+- 0 7739 1416"/>
                <a:gd name="T9" fmla="*/ T8 w 6328"/>
                <a:gd name="T10" fmla="+- 0 5847 414"/>
                <a:gd name="T11" fmla="*/ 5847 h 5437"/>
                <a:gd name="T12" fmla="+- 0 1421 1416"/>
                <a:gd name="T13" fmla="*/ T12 w 6328"/>
                <a:gd name="T14" fmla="+- 0 5847 414"/>
                <a:gd name="T15" fmla="*/ 5847 h 5437"/>
                <a:gd name="T16" fmla="+- 0 1416 1416"/>
                <a:gd name="T17" fmla="*/ T16 w 6328"/>
                <a:gd name="T18" fmla="+- 0 5847 414"/>
                <a:gd name="T19" fmla="*/ 5847 h 5437"/>
                <a:gd name="T20" fmla="+- 0 1416 1416"/>
                <a:gd name="T21" fmla="*/ T20 w 6328"/>
                <a:gd name="T22" fmla="+- 0 5851 414"/>
                <a:gd name="T23" fmla="*/ 5851 h 5437"/>
                <a:gd name="T24" fmla="+- 0 1421 1416"/>
                <a:gd name="T25" fmla="*/ T24 w 6328"/>
                <a:gd name="T26" fmla="+- 0 5851 414"/>
                <a:gd name="T27" fmla="*/ 5851 h 5437"/>
                <a:gd name="T28" fmla="+- 0 7739 1416"/>
                <a:gd name="T29" fmla="*/ T28 w 6328"/>
                <a:gd name="T30" fmla="+- 0 5851 414"/>
                <a:gd name="T31" fmla="*/ 5851 h 5437"/>
                <a:gd name="T32" fmla="+- 0 7739 1416"/>
                <a:gd name="T33" fmla="*/ T32 w 6328"/>
                <a:gd name="T34" fmla="+- 0 5851 414"/>
                <a:gd name="T35" fmla="*/ 5851 h 5437"/>
                <a:gd name="T36" fmla="+- 0 7744 1416"/>
                <a:gd name="T37" fmla="*/ T36 w 6328"/>
                <a:gd name="T38" fmla="+- 0 5851 414"/>
                <a:gd name="T39" fmla="*/ 5851 h 5437"/>
                <a:gd name="T40" fmla="+- 0 7744 1416"/>
                <a:gd name="T41" fmla="*/ T40 w 6328"/>
                <a:gd name="T42" fmla="+- 0 5847 414"/>
                <a:gd name="T43" fmla="*/ 5847 h 5437"/>
                <a:gd name="T44" fmla="+- 0 7744 1416"/>
                <a:gd name="T45" fmla="*/ T44 w 6328"/>
                <a:gd name="T46" fmla="+- 0 414 414"/>
                <a:gd name="T47" fmla="*/ 414 h 5437"/>
                <a:gd name="T48" fmla="+- 0 7739 1416"/>
                <a:gd name="T49" fmla="*/ T48 w 6328"/>
                <a:gd name="T50" fmla="+- 0 414 414"/>
                <a:gd name="T51" fmla="*/ 414 h 5437"/>
                <a:gd name="T52" fmla="+- 0 7739 1416"/>
                <a:gd name="T53" fmla="*/ T52 w 6328"/>
                <a:gd name="T54" fmla="+- 0 414 414"/>
                <a:gd name="T55" fmla="*/ 414 h 5437"/>
                <a:gd name="T56" fmla="+- 0 1421 1416"/>
                <a:gd name="T57" fmla="*/ T56 w 6328"/>
                <a:gd name="T58" fmla="+- 0 414 414"/>
                <a:gd name="T59" fmla="*/ 414 h 5437"/>
                <a:gd name="T60" fmla="+- 0 1416 1416"/>
                <a:gd name="T61" fmla="*/ T60 w 6328"/>
                <a:gd name="T62" fmla="+- 0 414 414"/>
                <a:gd name="T63" fmla="*/ 414 h 5437"/>
                <a:gd name="T64" fmla="+- 0 1416 1416"/>
                <a:gd name="T65" fmla="*/ T64 w 6328"/>
                <a:gd name="T66" fmla="+- 0 419 414"/>
                <a:gd name="T67" fmla="*/ 419 h 5437"/>
                <a:gd name="T68" fmla="+- 0 1416 1416"/>
                <a:gd name="T69" fmla="*/ T68 w 6328"/>
                <a:gd name="T70" fmla="+- 0 5847 414"/>
                <a:gd name="T71" fmla="*/ 5847 h 5437"/>
                <a:gd name="T72" fmla="+- 0 1421 1416"/>
                <a:gd name="T73" fmla="*/ T72 w 6328"/>
                <a:gd name="T74" fmla="+- 0 5847 414"/>
                <a:gd name="T75" fmla="*/ 5847 h 5437"/>
                <a:gd name="T76" fmla="+- 0 1421 1416"/>
                <a:gd name="T77" fmla="*/ T76 w 6328"/>
                <a:gd name="T78" fmla="+- 0 419 414"/>
                <a:gd name="T79" fmla="*/ 419 h 5437"/>
                <a:gd name="T80" fmla="+- 0 7739 1416"/>
                <a:gd name="T81" fmla="*/ T80 w 6328"/>
                <a:gd name="T82" fmla="+- 0 419 414"/>
                <a:gd name="T83" fmla="*/ 419 h 5437"/>
                <a:gd name="T84" fmla="+- 0 7739 1416"/>
                <a:gd name="T85" fmla="*/ T84 w 6328"/>
                <a:gd name="T86" fmla="+- 0 5847 414"/>
                <a:gd name="T87" fmla="*/ 5847 h 5437"/>
                <a:gd name="T88" fmla="+- 0 7744 1416"/>
                <a:gd name="T89" fmla="*/ T88 w 6328"/>
                <a:gd name="T90" fmla="+- 0 5847 414"/>
                <a:gd name="T91" fmla="*/ 5847 h 5437"/>
                <a:gd name="T92" fmla="+- 0 7744 1416"/>
                <a:gd name="T93" fmla="*/ T92 w 6328"/>
                <a:gd name="T94" fmla="+- 0 419 414"/>
                <a:gd name="T95" fmla="*/ 419 h 5437"/>
                <a:gd name="T96" fmla="+- 0 7744 1416"/>
                <a:gd name="T97" fmla="*/ T96 w 6328"/>
                <a:gd name="T98" fmla="+- 0 414 414"/>
                <a:gd name="T99" fmla="*/ 414 h 54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6328" h="5437">
                  <a:moveTo>
                    <a:pt x="6328" y="5433"/>
                  </a:moveTo>
                  <a:lnTo>
                    <a:pt x="6323" y="5433"/>
                  </a:lnTo>
                  <a:lnTo>
                    <a:pt x="5" y="5433"/>
                  </a:lnTo>
                  <a:lnTo>
                    <a:pt x="0" y="5433"/>
                  </a:lnTo>
                  <a:lnTo>
                    <a:pt x="0" y="5437"/>
                  </a:lnTo>
                  <a:lnTo>
                    <a:pt x="5" y="5437"/>
                  </a:lnTo>
                  <a:lnTo>
                    <a:pt x="6323" y="5437"/>
                  </a:lnTo>
                  <a:lnTo>
                    <a:pt x="6328" y="5437"/>
                  </a:lnTo>
                  <a:lnTo>
                    <a:pt x="6328" y="5433"/>
                  </a:lnTo>
                  <a:close/>
                  <a:moveTo>
                    <a:pt x="6328" y="0"/>
                  </a:moveTo>
                  <a:lnTo>
                    <a:pt x="6323" y="0"/>
                  </a:lnTo>
                  <a:lnTo>
                    <a:pt x="5" y="0"/>
                  </a:lnTo>
                  <a:lnTo>
                    <a:pt x="0" y="0"/>
                  </a:lnTo>
                  <a:lnTo>
                    <a:pt x="0" y="5"/>
                  </a:lnTo>
                  <a:lnTo>
                    <a:pt x="0" y="5433"/>
                  </a:lnTo>
                  <a:lnTo>
                    <a:pt x="5" y="5433"/>
                  </a:lnTo>
                  <a:lnTo>
                    <a:pt x="5" y="5"/>
                  </a:lnTo>
                  <a:lnTo>
                    <a:pt x="6323" y="5"/>
                  </a:lnTo>
                  <a:lnTo>
                    <a:pt x="6323" y="5433"/>
                  </a:lnTo>
                  <a:lnTo>
                    <a:pt x="6328" y="5433"/>
                  </a:lnTo>
                  <a:lnTo>
                    <a:pt x="6328" y="5"/>
                  </a:lnTo>
                  <a:lnTo>
                    <a:pt x="6328" y="0"/>
                  </a:ln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pic>
        <p:nvPicPr>
          <p:cNvPr id="7" name="Resim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735968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822979072"/>
              </p:ext>
            </p:extLst>
          </p:nvPr>
        </p:nvGraphicFramePr>
        <p:xfrm>
          <a:off x="539246" y="461742"/>
          <a:ext cx="10723485" cy="921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İçerik Yer Tutucusu 3"/>
          <p:cNvGraphicFramePr>
            <a:graphicFrameLocks noGrp="1"/>
          </p:cNvGraphicFramePr>
          <p:nvPr>
            <p:ph idx="1"/>
            <p:extLst>
              <p:ext uri="{D42A27DB-BD31-4B8C-83A1-F6EECF244321}">
                <p14:modId xmlns:p14="http://schemas.microsoft.com/office/powerpoint/2010/main" val="1169358928"/>
              </p:ext>
            </p:extLst>
          </p:nvPr>
        </p:nvGraphicFramePr>
        <p:xfrm>
          <a:off x="539247" y="1566745"/>
          <a:ext cx="10846148" cy="45887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044852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305624"/>
            <a:ext cx="10333193" cy="1155185"/>
          </a:xfrm>
        </p:spPr>
        <p:txBody>
          <a:bodyPr>
            <a:normAutofit fontScale="90000"/>
          </a:bodyPr>
          <a:lstStyle/>
          <a:p>
            <a:r>
              <a:rPr lang="tr-TR" b="1" dirty="0"/>
              <a:t>FAALİYETLERE İLİŞKİN BİLGİ VE DEĞERLENDİRMELER</a:t>
            </a:r>
            <a:br>
              <a:rPr lang="tr-TR" b="1" dirty="0"/>
            </a:b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625730046"/>
              </p:ext>
            </p:extLst>
          </p:nvPr>
        </p:nvGraphicFramePr>
        <p:xfrm>
          <a:off x="684212" y="1193180"/>
          <a:ext cx="10756940" cy="5018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3060772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0"/>
            <a:ext cx="11507788" cy="1507067"/>
          </a:xfrm>
        </p:spPr>
        <p:txBody>
          <a:bodyPr>
            <a:normAutofit/>
          </a:bodyPr>
          <a:lstStyle/>
          <a:p>
            <a:r>
              <a:rPr lang="tr-TR" sz="3200" b="1" dirty="0"/>
              <a:t>KURUMSAL KABİLİYET VE KAPASİTENİN </a:t>
            </a:r>
            <a:r>
              <a:rPr lang="tr-TR" sz="3200" b="1" dirty="0" smtClean="0"/>
              <a:t>DEĞERLENDİRİLMESİ</a:t>
            </a:r>
            <a:endParaRPr lang="tr-TR" sz="32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529909196"/>
              </p:ext>
            </p:extLst>
          </p:nvPr>
        </p:nvGraphicFramePr>
        <p:xfrm>
          <a:off x="684212" y="1388326"/>
          <a:ext cx="10801544" cy="5068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075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p:cNvPicPr>
          <p:nvPr>
            <p:ph sz="half" idx="2"/>
          </p:nvPr>
        </p:nvPicPr>
        <p:blipFill rotWithShape="1">
          <a:blip r:embed="rId2"/>
          <a:srcRect l="40295" t="10219" r="38689" b="36844"/>
          <a:stretch/>
        </p:blipFill>
        <p:spPr bwMode="auto">
          <a:xfrm>
            <a:off x="1231072" y="464092"/>
            <a:ext cx="3843406" cy="5445629"/>
          </a:xfrm>
          <a:prstGeom prst="rect">
            <a:avLst/>
          </a:prstGeom>
          <a:ln>
            <a:noFill/>
          </a:ln>
          <a:extLst>
            <a:ext uri="{53640926-AAD7-44D8-BBD7-CCE9431645EC}">
              <a14:shadowObscured xmlns:a14="http://schemas.microsoft.com/office/drawing/2010/main"/>
            </a:ext>
          </a:extLst>
        </p:spPr>
      </p:pic>
      <p:pic>
        <p:nvPicPr>
          <p:cNvPr id="8" name="İçerik Yer Tutucusu 7"/>
          <p:cNvPicPr>
            <a:picLocks noGrp="1"/>
          </p:cNvPicPr>
          <p:nvPr>
            <p:ph sz="quarter" idx="4"/>
          </p:nvPr>
        </p:nvPicPr>
        <p:blipFill rotWithShape="1">
          <a:blip r:embed="rId3"/>
          <a:srcRect l="35518" t="13375" r="36225" b="14031"/>
          <a:stretch/>
        </p:blipFill>
        <p:spPr bwMode="auto">
          <a:xfrm>
            <a:off x="6174004" y="464092"/>
            <a:ext cx="4195330" cy="5445629"/>
          </a:xfrm>
          <a:prstGeom prst="rect">
            <a:avLst/>
          </a:prstGeom>
          <a:ln>
            <a:noFill/>
          </a:ln>
          <a:extLst>
            <a:ext uri="{53640926-AAD7-44D8-BBD7-CCE9431645EC}">
              <a14:shadowObscured xmlns:a14="http://schemas.microsoft.com/office/drawing/2010/main"/>
            </a:ext>
          </a:extLst>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4432" y="203127"/>
            <a:ext cx="1335024" cy="1304915"/>
          </a:xfrm>
          <a:prstGeom prst="rect">
            <a:avLst/>
          </a:prstGeom>
        </p:spPr>
      </p:pic>
    </p:spTree>
    <p:extLst>
      <p:ext uri="{BB962C8B-B14F-4D97-AF65-F5344CB8AC3E}">
        <p14:creationId xmlns:p14="http://schemas.microsoft.com/office/powerpoint/2010/main" val="515789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873279302"/>
              </p:ext>
            </p:extLst>
          </p:nvPr>
        </p:nvGraphicFramePr>
        <p:xfrm>
          <a:off x="684212" y="269900"/>
          <a:ext cx="8534400" cy="83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684212" y="1221058"/>
            <a:ext cx="10154773" cy="3540512"/>
          </a:xfrm>
        </p:spPr>
        <p:txBody>
          <a:bodyPr/>
          <a:lstStyle/>
          <a:p>
            <a:pPr lvl="0"/>
            <a:r>
              <a:rPr lang="tr-TR" dirty="0">
                <a:solidFill>
                  <a:schemeClr val="bg1"/>
                </a:solidFill>
              </a:rPr>
              <a:t>Bu bölümde harcama birimleri sonraki faaliyet dönemleri için bir önceki bölümde “Zayıflıklar” ve “Değerlendirme” bölümlerinde sunulan hizmetlerin gerçekleştirilmesinde karşılaştıkları sorunları gidermek için çözüm önerileri ve tedbirlerini </a:t>
            </a:r>
            <a:r>
              <a:rPr lang="tr-TR" dirty="0" smtClean="0">
                <a:solidFill>
                  <a:schemeClr val="bg1"/>
                </a:solidFill>
              </a:rPr>
              <a:t>sıralar.</a:t>
            </a:r>
            <a:endParaRPr lang="tr-TR" dirty="0">
              <a:solidFill>
                <a:schemeClr val="bg1"/>
              </a:solidFill>
            </a:endParaRPr>
          </a:p>
          <a:p>
            <a:pPr lvl="0"/>
            <a:r>
              <a:rPr lang="tr-TR" dirty="0">
                <a:solidFill>
                  <a:schemeClr val="bg1"/>
                </a:solidFill>
              </a:rPr>
              <a:t>İzleyen faaliyet dönemlerinde harcama birimlerinin belirlemiş oldukları öneri ve tedbirlerinin ne kadarının uygulandığının birim üst yöneticileri tarafından takibi ve kontrolünün yapılması önem arz etmektedir.</a:t>
            </a:r>
          </a:p>
          <a:p>
            <a:endParaRPr lang="tr-TR" dirty="0"/>
          </a:p>
        </p:txBody>
      </p:sp>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3276241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38553" y="555812"/>
            <a:ext cx="10808677" cy="4696412"/>
          </a:xfrm>
        </p:spPr>
        <p:txBody>
          <a:bodyPr>
            <a:normAutofit/>
          </a:bodyPr>
          <a:lstStyle/>
          <a:p>
            <a:pPr algn="ctr"/>
            <a:r>
              <a:rPr lang="tr-TR" sz="1400" b="1" dirty="0" smtClean="0"/>
              <a:t/>
            </a:r>
            <a:br>
              <a:rPr lang="tr-TR" sz="1400" b="1" dirty="0" smtClean="0"/>
            </a:br>
            <a:r>
              <a:rPr lang="tr-TR" sz="1400" b="1" dirty="0"/>
              <a:t/>
            </a:r>
            <a:br>
              <a:rPr lang="tr-TR" sz="1400" b="1" dirty="0"/>
            </a:br>
            <a:r>
              <a:rPr lang="tr-TR" sz="1400" b="1" dirty="0" smtClean="0"/>
              <a:t/>
            </a:r>
            <a:br>
              <a:rPr lang="tr-TR" sz="1400" b="1" dirty="0" smtClean="0"/>
            </a:br>
            <a:r>
              <a:rPr lang="tr-TR" sz="1400" b="1" dirty="0"/>
              <a:t/>
            </a:r>
            <a:br>
              <a:rPr lang="tr-TR" sz="1400" b="1" dirty="0"/>
            </a:br>
            <a:r>
              <a:rPr lang="tr-TR" sz="1400" b="1" dirty="0" smtClean="0"/>
              <a:t/>
            </a:r>
            <a:br>
              <a:rPr lang="tr-TR" sz="1400" b="1" dirty="0" smtClean="0"/>
            </a:br>
            <a:r>
              <a:rPr lang="tr-TR" sz="1400" b="1" dirty="0"/>
              <a:t/>
            </a:r>
            <a:br>
              <a:rPr lang="tr-TR" sz="1400" b="1" dirty="0"/>
            </a:br>
            <a:r>
              <a:rPr lang="tr-TR" sz="1400" b="1" dirty="0" smtClean="0"/>
              <a:t/>
            </a:r>
            <a:br>
              <a:rPr lang="tr-TR" sz="1400" b="1" dirty="0" smtClean="0"/>
            </a:br>
            <a:r>
              <a:rPr lang="tr-TR" sz="1400" b="1" dirty="0"/>
              <a:t/>
            </a:r>
            <a:br>
              <a:rPr lang="tr-TR" sz="1400" b="1" dirty="0"/>
            </a:br>
            <a:r>
              <a:rPr lang="tr-TR" sz="1400" b="1" dirty="0" smtClean="0"/>
              <a:t/>
            </a:r>
            <a:br>
              <a:rPr lang="tr-TR" sz="1400" b="1" dirty="0" smtClean="0"/>
            </a:br>
            <a:r>
              <a:rPr lang="tr-TR" sz="1400" b="1" dirty="0"/>
              <a:t/>
            </a:r>
            <a:br>
              <a:rPr lang="tr-TR" sz="1400" b="1" dirty="0"/>
            </a:br>
            <a:r>
              <a:rPr lang="tr-TR" sz="1400" b="1" dirty="0" smtClean="0"/>
              <a:t/>
            </a:r>
            <a:br>
              <a:rPr lang="tr-TR" sz="1400" b="1" dirty="0" smtClean="0"/>
            </a:br>
            <a:r>
              <a:rPr lang="tr-TR" sz="1400" b="1" dirty="0"/>
              <a:t/>
            </a:r>
            <a:br>
              <a:rPr lang="tr-TR" sz="1400" b="1" dirty="0"/>
            </a:br>
            <a:r>
              <a:rPr lang="tr-TR" sz="1400" b="1" dirty="0" smtClean="0"/>
              <a:t/>
            </a:r>
            <a:br>
              <a:rPr lang="tr-TR" sz="1400" b="1" dirty="0" smtClean="0"/>
            </a:br>
            <a:r>
              <a:rPr lang="tr-TR" sz="1400" b="1" dirty="0"/>
              <a:t/>
            </a:r>
            <a:br>
              <a:rPr lang="tr-TR" sz="1400" b="1" dirty="0"/>
            </a:br>
            <a:r>
              <a:rPr lang="tr-TR" sz="1400" b="1" dirty="0" smtClean="0"/>
              <a:t> TEŞEKKÜR EDERİM.</a:t>
            </a:r>
            <a:endParaRPr lang="tr-TR" sz="1400" b="1" dirty="0"/>
          </a:p>
        </p:txBody>
      </p:sp>
      <p:sp>
        <p:nvSpPr>
          <p:cNvPr id="3" name="İçerik Yer Tutucusu 2"/>
          <p:cNvSpPr>
            <a:spLocks noGrp="1"/>
          </p:cNvSpPr>
          <p:nvPr>
            <p:ph idx="1"/>
          </p:nvPr>
        </p:nvSpPr>
        <p:spPr>
          <a:xfrm>
            <a:off x="2349596" y="5252224"/>
            <a:ext cx="7768412" cy="1360449"/>
          </a:xfrm>
        </p:spPr>
        <p:txBody>
          <a:bodyPr/>
          <a:lstStyle/>
          <a:p>
            <a:pPr marL="0" indent="0" algn="ctr">
              <a:buNone/>
            </a:pPr>
            <a:r>
              <a:rPr lang="tr-TR" dirty="0" smtClean="0">
                <a:solidFill>
                  <a:schemeClr val="bg1"/>
                </a:solidFill>
              </a:rPr>
              <a:t>Kadir ÇELİK</a:t>
            </a:r>
          </a:p>
          <a:p>
            <a:pPr marL="0" indent="0" algn="ctr">
              <a:buNone/>
            </a:pPr>
            <a:r>
              <a:rPr lang="tr-TR" dirty="0" smtClean="0">
                <a:solidFill>
                  <a:schemeClr val="bg1"/>
                </a:solidFill>
              </a:rPr>
              <a:t>Bartın Üniversitesi</a:t>
            </a:r>
          </a:p>
          <a:p>
            <a:pPr marL="0" indent="0" algn="ctr">
              <a:buNone/>
            </a:pPr>
            <a:r>
              <a:rPr lang="tr-TR" dirty="0" smtClean="0">
                <a:solidFill>
                  <a:schemeClr val="bg1"/>
                </a:solidFill>
              </a:rPr>
              <a:t>Strateji Geliştirme Daire Başkanı</a:t>
            </a:r>
            <a:endParaRPr lang="tr-TR" dirty="0">
              <a:solidFill>
                <a:schemeClr val="bg1"/>
              </a:solidFill>
            </a:endParaRPr>
          </a:p>
        </p:txBody>
      </p:sp>
      <p:pic>
        <p:nvPicPr>
          <p:cNvPr id="4" name="Picture 2" descr="alea iacta est"/>
          <p:cNvPicPr/>
          <p:nvPr/>
        </p:nvPicPr>
        <p:blipFill rotWithShape="1">
          <a:blip r:embed="rId2">
            <a:extLst>
              <a:ext uri="{28A0092B-C50C-407E-A947-70E740481C1C}">
                <a14:useLocalDpi xmlns:a14="http://schemas.microsoft.com/office/drawing/2010/main" val="0"/>
              </a:ext>
            </a:extLst>
          </a:blip>
          <a:srcRect l="3456" r="7609"/>
          <a:stretch/>
        </p:blipFill>
        <p:spPr bwMode="auto">
          <a:xfrm>
            <a:off x="2852928" y="704088"/>
            <a:ext cx="5916168" cy="32095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383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332337106"/>
              </p:ext>
            </p:extLst>
          </p:nvPr>
        </p:nvGraphicFramePr>
        <p:xfrm>
          <a:off x="684211" y="125507"/>
          <a:ext cx="10623125" cy="6096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6976" y="0"/>
            <a:ext cx="1335024" cy="1304915"/>
          </a:xfrm>
          <a:prstGeom prst="rect">
            <a:avLst/>
          </a:prstGeom>
        </p:spPr>
      </p:pic>
    </p:spTree>
    <p:extLst>
      <p:ext uri="{BB962C8B-B14F-4D97-AF65-F5344CB8AC3E}">
        <p14:creationId xmlns:p14="http://schemas.microsoft.com/office/powerpoint/2010/main" val="2963336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Yasal Dayanaklar</a:t>
            </a:r>
            <a:endParaRPr lang="tr-TR" dirty="0"/>
          </a:p>
        </p:txBody>
      </p:sp>
      <p:sp>
        <p:nvSpPr>
          <p:cNvPr id="3" name="İçerik Yer Tutucusu 2"/>
          <p:cNvSpPr>
            <a:spLocks noGrp="1"/>
          </p:cNvSpPr>
          <p:nvPr>
            <p:ph sz="half" idx="1"/>
          </p:nvPr>
        </p:nvSpPr>
        <p:spPr>
          <a:xfrm>
            <a:off x="5120878" y="803186"/>
            <a:ext cx="6269591" cy="3667213"/>
          </a:xfrm>
        </p:spPr>
        <p:txBody>
          <a:bodyPr>
            <a:normAutofit fontScale="92500" lnSpcReduction="20000"/>
          </a:bodyPr>
          <a:lstStyle/>
          <a:p>
            <a:r>
              <a:rPr lang="tr-TR" sz="2400" dirty="0" smtClean="0">
                <a:latin typeface="Times New Roman" panose="02020603050405020304" pitchFamily="18" charset="0"/>
                <a:cs typeface="Times New Roman" panose="02020603050405020304" pitchFamily="18" charset="0"/>
              </a:rPr>
              <a:t>5018 Sayılı </a:t>
            </a:r>
            <a:r>
              <a:rPr lang="tr-TR" sz="2400" dirty="0">
                <a:latin typeface="Times New Roman" panose="02020603050405020304" pitchFamily="18" charset="0"/>
                <a:cs typeface="Times New Roman" panose="02020603050405020304" pitchFamily="18" charset="0"/>
              </a:rPr>
              <a:t>Kamu Mali Yönetimi </a:t>
            </a:r>
            <a:r>
              <a:rPr lang="tr-TR" sz="2400" dirty="0" smtClean="0">
                <a:latin typeface="Times New Roman" panose="02020603050405020304" pitchFamily="18" charset="0"/>
                <a:cs typeface="Times New Roman" panose="02020603050405020304" pitchFamily="18" charset="0"/>
              </a:rPr>
              <a:t>ve Kontrol Kanunu</a:t>
            </a:r>
          </a:p>
          <a:p>
            <a:r>
              <a:rPr lang="tr-TR" sz="2400" dirty="0">
                <a:latin typeface="Times New Roman" panose="02020603050405020304" pitchFamily="18" charset="0"/>
                <a:cs typeface="Times New Roman" panose="02020603050405020304" pitchFamily="18" charset="0"/>
              </a:rPr>
              <a:t>Stratejik Planlar ile Performans Programları ile Faaliyet Raporlarına İlişkin Usul ve Esaslar Hakkında </a:t>
            </a:r>
            <a:r>
              <a:rPr lang="tr-TR" sz="2400" dirty="0" smtClean="0">
                <a:latin typeface="Times New Roman" panose="02020603050405020304" pitchFamily="18" charset="0"/>
                <a:cs typeface="Times New Roman" panose="02020603050405020304" pitchFamily="18" charset="0"/>
              </a:rPr>
              <a:t>Yönetmelik</a:t>
            </a:r>
          </a:p>
          <a:p>
            <a:r>
              <a:rPr lang="tr-TR" sz="2400" dirty="0" smtClean="0">
                <a:latin typeface="Times New Roman" panose="02020603050405020304" pitchFamily="18" charset="0"/>
                <a:cs typeface="Times New Roman" panose="02020603050405020304" pitchFamily="18" charset="0"/>
              </a:rPr>
              <a:t>İç kontrol ve Ön Mali Kontrole ilişkin Usul ve Esaslar</a:t>
            </a:r>
            <a:endParaRPr lang="tr-TR" sz="2400" dirty="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Strateji Geliştirme Birimlerinin Çalışma Usul ve Esasları  Hakkında Yönetmelik</a:t>
            </a:r>
          </a:p>
          <a:p>
            <a:endParaRPr lang="tr-TR" dirty="0"/>
          </a:p>
        </p:txBody>
      </p:sp>
      <p:sp>
        <p:nvSpPr>
          <p:cNvPr id="4" name="İçerik Yer Tutucusu 3"/>
          <p:cNvSpPr>
            <a:spLocks noGrp="1"/>
          </p:cNvSpPr>
          <p:nvPr>
            <p:ph sz="half" idx="2"/>
          </p:nvPr>
        </p:nvSpPr>
        <p:spPr>
          <a:xfrm>
            <a:off x="5118447" y="4944532"/>
            <a:ext cx="6272022" cy="1111215"/>
          </a:xfrm>
        </p:spPr>
        <p:txBody>
          <a:bodyPr>
            <a:normAutofit fontScale="92500" lnSpcReduction="20000"/>
          </a:bodyPr>
          <a:lstStyle/>
          <a:p>
            <a:r>
              <a:rPr lang="tr-TR" sz="2400" dirty="0">
                <a:latin typeface="Times New Roman" panose="02020603050405020304" pitchFamily="18" charset="0"/>
                <a:cs typeface="Times New Roman" panose="02020603050405020304" pitchFamily="18" charset="0"/>
              </a:rPr>
              <a:t>6085 sayılı Sayıştay Kanunu</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2957" y="150728"/>
            <a:ext cx="1335024" cy="1304915"/>
          </a:xfrm>
          <a:prstGeom prst="rect">
            <a:avLst/>
          </a:prstGeom>
        </p:spPr>
      </p:pic>
    </p:spTree>
    <p:extLst>
      <p:ext uri="{BB962C8B-B14F-4D97-AF65-F5344CB8AC3E}">
        <p14:creationId xmlns:p14="http://schemas.microsoft.com/office/powerpoint/2010/main" val="3750326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766388133"/>
              </p:ext>
            </p:extLst>
          </p:nvPr>
        </p:nvGraphicFramePr>
        <p:xfrm>
          <a:off x="0" y="1"/>
          <a:ext cx="12192000" cy="6857998"/>
        </p:xfrm>
        <a:graphic>
          <a:graphicData uri="http://schemas.openxmlformats.org/drawingml/2006/table">
            <a:tbl>
              <a:tblPr firstRow="1" bandRow="1">
                <a:tableStyleId>{5C22544A-7EE6-4342-B048-85BDC9FD1C3A}</a:tableStyleId>
              </a:tblPr>
              <a:tblGrid>
                <a:gridCol w="4750420">
                  <a:extLst>
                    <a:ext uri="{9D8B030D-6E8A-4147-A177-3AD203B41FA5}">
                      <a16:colId xmlns:a16="http://schemas.microsoft.com/office/drawing/2014/main" val="1113319596"/>
                    </a:ext>
                  </a:extLst>
                </a:gridCol>
                <a:gridCol w="7441580">
                  <a:extLst>
                    <a:ext uri="{9D8B030D-6E8A-4147-A177-3AD203B41FA5}">
                      <a16:colId xmlns:a16="http://schemas.microsoft.com/office/drawing/2014/main" val="4044587111"/>
                    </a:ext>
                  </a:extLst>
                </a:gridCol>
              </a:tblGrid>
              <a:tr h="480820">
                <a:tc gridSpan="2">
                  <a:txBody>
                    <a:bodyPr/>
                    <a:lstStyle/>
                    <a:p>
                      <a:pPr algn="ctr">
                        <a:lnSpc>
                          <a:spcPct val="100000"/>
                        </a:lnSpc>
                      </a:pPr>
                      <a:r>
                        <a:rPr lang="tr-TR" dirty="0" smtClean="0"/>
                        <a:t>YASAL DAYANAKLAR</a:t>
                      </a:r>
                      <a:endParaRPr lang="tr-TR" dirty="0"/>
                    </a:p>
                  </a:txBody>
                  <a:tcPr anchor="ctr"/>
                </a:tc>
                <a:tc hMerge="1">
                  <a:txBody>
                    <a:bodyPr/>
                    <a:lstStyle/>
                    <a:p>
                      <a:endParaRPr lang="tr-TR" dirty="0"/>
                    </a:p>
                  </a:txBody>
                  <a:tcPr/>
                </a:tc>
                <a:extLst>
                  <a:ext uri="{0D108BD9-81ED-4DB2-BD59-A6C34878D82A}">
                    <a16:rowId xmlns:a16="http://schemas.microsoft.com/office/drawing/2014/main" val="873239930"/>
                  </a:ext>
                </a:extLst>
              </a:tr>
              <a:tr h="865723">
                <a:tc>
                  <a:txBody>
                    <a:bodyPr/>
                    <a:lstStyle/>
                    <a:p>
                      <a:pPr marL="69850">
                        <a:lnSpc>
                          <a:spcPts val="1450"/>
                        </a:lnSpc>
                        <a:spcAft>
                          <a:spcPts val="0"/>
                        </a:spcAft>
                      </a:pP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5018</a:t>
                      </a:r>
                      <a:r>
                        <a:rPr lang="tr-TR" sz="1600" b="0" spc="-10"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Sayılı</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Mali</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Yönetimi</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ve</a:t>
                      </a:r>
                      <a:r>
                        <a:rPr lang="tr-TR" sz="1600" b="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Kontrol</a:t>
                      </a:r>
                      <a:endPar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a:spcAft>
                          <a:spcPts val="0"/>
                        </a:spcAft>
                      </a:pP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Kanunu</a:t>
                      </a:r>
                      <a:r>
                        <a:rPr lang="tr-TR" sz="1600" b="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b="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9</a:t>
                      </a:r>
                      <a:endPar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9850" algn="l">
                        <a:lnSpc>
                          <a:spcPts val="1340"/>
                        </a:lnSpc>
                        <a:spcAft>
                          <a:spcPts val="0"/>
                        </a:spcAft>
                        <a:tabLst>
                          <a:tab pos="569595" algn="l"/>
                          <a:tab pos="1905000" algn="l"/>
                          <a:tab pos="2800985" algn="l"/>
                          <a:tab pos="3458845" algn="l"/>
                          <a:tab pos="5853430" algn="l"/>
                        </a:tabLs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Kamu</a:t>
                      </a:r>
                      <a:r>
                        <a:rPr lang="tr-TR" sz="160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idareleri,</a:t>
                      </a:r>
                      <a:r>
                        <a:rPr lang="tr-TR" sz="16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bütçeleri</a:t>
                      </a:r>
                      <a:r>
                        <a:rPr lang="tr-TR" sz="16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ile</a:t>
                      </a:r>
                      <a:r>
                        <a:rPr lang="tr-TR" sz="1600" spc="65"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stratejik</a:t>
                      </a:r>
                      <a:r>
                        <a:rPr lang="tr-TR" sz="16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plan ve</a:t>
                      </a:r>
                      <a:r>
                        <a:rPr lang="tr-TR" sz="16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performans programlarını</a:t>
                      </a:r>
                      <a:r>
                        <a:rPr lang="tr-TR" sz="1600" spc="8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izlemek</a:t>
                      </a:r>
                      <a:r>
                        <a:rPr lang="tr-TR" sz="16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ve</a:t>
                      </a:r>
                      <a:r>
                        <a:rPr lang="tr-TR" sz="14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değerlendirmek</a:t>
                      </a:r>
                      <a:r>
                        <a:rPr lang="tr-TR" sz="1600" spc="-3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amacıyla</a:t>
                      </a:r>
                      <a:r>
                        <a:rPr lang="tr-TR" sz="1600" spc="-5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nesnel,</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sistematik</a:t>
                      </a:r>
                      <a:r>
                        <a:rPr lang="tr-TR" sz="1600" spc="-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5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düzenli</a:t>
                      </a:r>
                      <a:r>
                        <a:rPr lang="tr-TR" sz="1600" spc="-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olarak</a:t>
                      </a:r>
                      <a:r>
                        <a:rPr lang="tr-TR" sz="1600" spc="-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veri</a:t>
                      </a:r>
                      <a:r>
                        <a:rPr lang="tr-TR" sz="1600" spc="-4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toplar</a:t>
                      </a:r>
                      <a:r>
                        <a:rPr lang="tr-TR" sz="1600" spc="-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6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analiz</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eder.</a:t>
                      </a:r>
                      <a:r>
                        <a:rPr lang="tr-TR" sz="1600" spc="-3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İzleme</a:t>
                      </a:r>
                      <a:r>
                        <a:rPr lang="tr-TR" sz="1600" spc="-6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değerlendirme sonuçları</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idare</a:t>
                      </a:r>
                      <a:r>
                        <a:rPr lang="tr-TR" sz="1600" spc="-2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raporlarında</a:t>
                      </a:r>
                      <a:r>
                        <a:rPr lang="tr-TR" sz="1600" spc="-2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gösterilir.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401152322"/>
                  </a:ext>
                </a:extLst>
              </a:tr>
              <a:tr h="1490913">
                <a:tc rowSpan="2">
                  <a:txBody>
                    <a:bodyPr/>
                    <a:lstStyle/>
                    <a:p>
                      <a:pPr marL="69850">
                        <a:spcBef>
                          <a:spcPts val="5"/>
                        </a:spcBef>
                        <a:spcAft>
                          <a:spcPts val="0"/>
                        </a:spcAft>
                      </a:pP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5018</a:t>
                      </a:r>
                      <a:r>
                        <a:rPr lang="tr-TR" sz="1600" b="0" spc="-10"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Sayılı</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Mali</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Yönetimi</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ve</a:t>
                      </a:r>
                      <a:r>
                        <a:rPr lang="tr-TR" sz="1600" b="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Kontrol</a:t>
                      </a:r>
                      <a:endPar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a:spcBef>
                          <a:spcPts val="5"/>
                        </a:spcBef>
                        <a:spcAft>
                          <a:spcPts val="0"/>
                        </a:spcAft>
                      </a:pP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Kanunu</a:t>
                      </a:r>
                      <a:r>
                        <a:rPr lang="tr-TR" sz="1600" b="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b="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41</a:t>
                      </a:r>
                      <a:endPar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9850" marR="59690" algn="just">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Üst</a:t>
                      </a:r>
                      <a:r>
                        <a:rPr lang="tr-TR" sz="1600" spc="-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yöneticiler</a:t>
                      </a:r>
                      <a:r>
                        <a:rPr lang="tr-TR" sz="1600" spc="-2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3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bütçeyle</a:t>
                      </a:r>
                      <a:r>
                        <a:rPr lang="tr-TR" sz="1600" spc="-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ödenek</a:t>
                      </a:r>
                      <a:r>
                        <a:rPr lang="tr-TR" sz="1600" spc="-3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tahsis</a:t>
                      </a:r>
                      <a:r>
                        <a:rPr lang="tr-TR" sz="1600" spc="-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edilen</a:t>
                      </a:r>
                      <a:r>
                        <a:rPr lang="tr-TR" sz="1600" spc="-3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harcama</a:t>
                      </a:r>
                      <a:r>
                        <a:rPr lang="tr-TR" sz="1600" spc="-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yetkililerince,</a:t>
                      </a:r>
                      <a:r>
                        <a:rPr lang="tr-TR" sz="1600" spc="-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hesap</a:t>
                      </a:r>
                      <a:r>
                        <a:rPr lang="tr-TR" sz="1600" spc="-3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verme</a:t>
                      </a:r>
                      <a:r>
                        <a:rPr lang="tr-TR" sz="1600" spc="-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sorumluluğu</a:t>
                      </a:r>
                      <a:r>
                        <a:rPr lang="tr-TR" sz="1600" spc="-29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çerçevesinde,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her</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yıl</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raporu</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hazırlanır.</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Üst</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yönetici,</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harcama</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yetkilileri</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tarafından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hazırlanan birim faaliyet raporlarını esas alarak, idaresinin faaliyet sonuçlarını gösteren idare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raporunu</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düzenleyerek</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kamuoyuna</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açıklar.</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Merkezî</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yönetim</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kapsamındaki</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kamu</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idareleri ve sosyal güvenlik kurumları, idare faaliyet raporlarının birer örneğini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Sayıştay’a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Cumhurbaşkanlığı’na </a:t>
                      </a:r>
                      <a:r>
                        <a:rPr lang="tr-TR" sz="1600" dirty="0">
                          <a:effectLst/>
                          <a:latin typeface="Calibri" panose="020F0502020204030204" pitchFamily="34" charset="0"/>
                          <a:ea typeface="Times New Roman" panose="02020603050405020304" pitchFamily="18" charset="0"/>
                          <a:cs typeface="Calibri" panose="020F0502020204030204" pitchFamily="34" charset="0"/>
                        </a:rPr>
                        <a:t>gönderir.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354825585"/>
                  </a:ext>
                </a:extLst>
              </a:tr>
              <a:tr h="1242428">
                <a:tc vMerge="1">
                  <a:txBody>
                    <a:bodyPr/>
                    <a:lstStyle/>
                    <a:p>
                      <a:endParaRPr lang="tr-TR"/>
                    </a:p>
                  </a:txBody>
                  <a:tcPr/>
                </a:tc>
                <a:tc>
                  <a:txBody>
                    <a:bodyPr/>
                    <a:lstStyle/>
                    <a:p>
                      <a:pPr marL="69850" marR="58420" algn="just">
                        <a:spcAft>
                          <a:spcPts val="0"/>
                        </a:spcAf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İdare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 raporu, ilgili idare hakkındaki genel bilgilerle birlikte; kullanılan kaynakları, bütçe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hedef ve gerçekleşmeleri ile meydana gelen sapmaların nedenlerini, varlık ve yükümlülükleri ile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yardım yapılan birlik, kurum ve kuruluşların faaliyetlerine ilişkin bilgileri de kapsayan malî</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bilgileri; stratejik plan ve performans programı uyarınca yürütülen faaliyetleri ve performans</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bilgilerini</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içerecek</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şekilde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düzenlenir.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182249158"/>
                  </a:ext>
                </a:extLst>
              </a:tr>
              <a:tr h="918449">
                <a:tc>
                  <a:txBody>
                    <a:bodyPr/>
                    <a:lstStyle/>
                    <a:p>
                      <a:pPr marL="69850">
                        <a:spcBef>
                          <a:spcPts val="5"/>
                        </a:spcBef>
                        <a:spcAft>
                          <a:spcPts val="0"/>
                        </a:spcAft>
                      </a:pP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5018</a:t>
                      </a:r>
                      <a:r>
                        <a:rPr lang="tr-TR" sz="1600" b="0" spc="-10"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Sayılı</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Mali</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Yönetimi</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ve</a:t>
                      </a:r>
                      <a:r>
                        <a:rPr lang="tr-TR" sz="1600" b="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Kontrol</a:t>
                      </a:r>
                      <a:endPar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a:spcAft>
                          <a:spcPts val="0"/>
                        </a:spcAft>
                      </a:pP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Kanunu</a:t>
                      </a:r>
                      <a:r>
                        <a:rPr lang="tr-TR" sz="1600" b="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b="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60</a:t>
                      </a:r>
                      <a:r>
                        <a:rPr lang="tr-TR" sz="1600" b="0" spc="-2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(g)</a:t>
                      </a:r>
                      <a:endPar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9850">
                        <a:lnSpc>
                          <a:spcPct val="98000"/>
                        </a:lnSpc>
                        <a:spcAft>
                          <a:spcPts val="0"/>
                        </a:spcAft>
                      </a:pPr>
                      <a:endParaRPr lang="tr-TR" sz="400" dirty="0" smtClean="0">
                        <a:effectLst/>
                        <a:latin typeface="Calibri" panose="020F0502020204030204" pitchFamily="34" charset="0"/>
                        <a:ea typeface="Times New Roman" panose="02020603050405020304" pitchFamily="18" charset="0"/>
                        <a:cs typeface="Calibri" panose="020F0502020204030204" pitchFamily="34" charset="0"/>
                      </a:endParaRPr>
                    </a:p>
                    <a:p>
                      <a:pPr marL="69850">
                        <a:lnSpc>
                          <a:spcPct val="98000"/>
                        </a:lnSpc>
                        <a:spcAft>
                          <a:spcPts val="0"/>
                        </a:spcAf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Kamu</a:t>
                      </a:r>
                      <a:r>
                        <a:rPr lang="tr-TR" sz="1600" spc="235"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idarelerinde</a:t>
                      </a:r>
                      <a:r>
                        <a:rPr lang="tr-TR" sz="1600" spc="23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aşağıda</a:t>
                      </a:r>
                      <a:r>
                        <a:rPr lang="tr-TR" sz="1600" spc="23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sayılan</a:t>
                      </a:r>
                      <a:r>
                        <a:rPr lang="tr-TR" sz="1600" spc="2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görevler,</a:t>
                      </a:r>
                      <a:r>
                        <a:rPr lang="tr-TR" sz="1600" spc="2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malî</a:t>
                      </a:r>
                      <a:r>
                        <a:rPr lang="tr-TR" sz="1600" spc="2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hizmetler</a:t>
                      </a:r>
                      <a:r>
                        <a:rPr lang="tr-TR" sz="1600" spc="2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birimi</a:t>
                      </a:r>
                      <a:r>
                        <a:rPr lang="tr-TR" sz="1600" spc="2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tarafından</a:t>
                      </a:r>
                      <a:r>
                        <a:rPr lang="tr-TR" sz="1600" spc="23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yürütülür:</a:t>
                      </a:r>
                      <a:r>
                        <a:rPr lang="tr-TR" sz="1600" spc="2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Harcama</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birimleri tarafından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hazırlanan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birim faaliyet raporlarını da esas</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alarak idarenin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faaliyet</a:t>
                      </a:r>
                      <a:r>
                        <a:rPr lang="tr-TR" sz="14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raporunu</a:t>
                      </a:r>
                      <a:r>
                        <a:rPr lang="tr-TR" sz="16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hazırlamak</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439345989"/>
                  </a:ext>
                </a:extLst>
              </a:tr>
              <a:tr h="993942">
                <a:tc>
                  <a:txBody>
                    <a:bodyPr/>
                    <a:lstStyle/>
                    <a:p>
                      <a:pPr marL="69850">
                        <a:spcBef>
                          <a:spcPts val="30"/>
                        </a:spcBef>
                        <a:spcAft>
                          <a:spcPts val="0"/>
                        </a:spcAft>
                      </a:pP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İdarelerince</a:t>
                      </a:r>
                      <a:r>
                        <a:rPr lang="tr-TR" sz="1600" b="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Hazırlanacak</a:t>
                      </a:r>
                      <a:r>
                        <a:rPr lang="tr-TR" sz="1600" b="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Stratejik</a:t>
                      </a:r>
                      <a:r>
                        <a:rPr lang="tr-TR" sz="14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Planlar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ve Performans Programları ile Faaliyet</a:t>
                      </a:r>
                      <a:r>
                        <a:rPr lang="tr-TR" sz="1600" b="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Raporlarına</a:t>
                      </a:r>
                      <a:r>
                        <a:rPr lang="tr-TR" sz="1600" b="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İlişkin</a:t>
                      </a:r>
                      <a:r>
                        <a:rPr lang="tr-TR" sz="1600" b="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Usul</a:t>
                      </a:r>
                      <a:r>
                        <a:rPr lang="tr-TR" sz="1600" b="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ve</a:t>
                      </a:r>
                      <a:r>
                        <a:rPr lang="tr-TR" sz="1600" b="0" spc="-10" baseline="0"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Esaslar</a:t>
                      </a:r>
                      <a:r>
                        <a:rPr lang="tr-TR" sz="1600" b="0" spc="-20"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Hakkında</a:t>
                      </a:r>
                      <a:r>
                        <a:rPr lang="tr-TR" sz="14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b="0" spc="-20"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b="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23</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(b)</a:t>
                      </a:r>
                      <a:endPar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69850">
                        <a:lnSpc>
                          <a:spcPct val="98000"/>
                        </a:lnSpc>
                        <a:spcBef>
                          <a:spcPts val="15"/>
                        </a:spcBef>
                        <a:spcAft>
                          <a:spcPts val="0"/>
                        </a:spcAf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215"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raporu,</a:t>
                      </a:r>
                      <a:r>
                        <a:rPr lang="tr-TR" sz="1600" spc="2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ilgili</a:t>
                      </a:r>
                      <a:r>
                        <a:rPr lang="tr-TR" sz="1600" spc="2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kamu</a:t>
                      </a:r>
                      <a:r>
                        <a:rPr lang="tr-TR" sz="1600" spc="2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idaresinin</a:t>
                      </a:r>
                      <a:r>
                        <a:rPr lang="tr-TR" sz="1600" spc="22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stratejik</a:t>
                      </a:r>
                      <a:r>
                        <a:rPr lang="tr-TR" sz="1600" spc="19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plan</a:t>
                      </a:r>
                      <a:r>
                        <a:rPr lang="tr-TR" sz="1600" spc="2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2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performans</a:t>
                      </a:r>
                      <a:r>
                        <a:rPr lang="tr-TR" sz="1600" spc="20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programının</a:t>
                      </a:r>
                      <a:r>
                        <a:rPr lang="tr-TR" sz="1600" spc="20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gerçekleşme</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sonuçlarını</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içerecek</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şekilde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yıllık</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olarak</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hazırlanır.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31801639"/>
                  </a:ext>
                </a:extLst>
              </a:tr>
              <a:tr h="865723">
                <a:tc>
                  <a:txBody>
                    <a:bodyPr/>
                    <a:lstStyle/>
                    <a:p>
                      <a:pPr marL="69850">
                        <a:spcBef>
                          <a:spcPts val="10"/>
                        </a:spcBef>
                        <a:spcAft>
                          <a:spcPts val="0"/>
                        </a:spcAft>
                      </a:pP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İdarelerince</a:t>
                      </a:r>
                      <a:r>
                        <a:rPr lang="tr-TR" sz="1600" b="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Hazırlanacak</a:t>
                      </a:r>
                      <a:r>
                        <a:rPr lang="tr-TR" sz="1600" b="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Stratejik</a:t>
                      </a:r>
                      <a:r>
                        <a:rPr lang="tr-TR" sz="14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b="0" dirty="0" smtClean="0">
                          <a:effectLst/>
                          <a:latin typeface="Calibri Light" panose="020F0302020204030204" pitchFamily="34" charset="0"/>
                          <a:ea typeface="Times New Roman" panose="02020603050405020304" pitchFamily="18" charset="0"/>
                          <a:cs typeface="Times New Roman" panose="02020603050405020304" pitchFamily="18" charset="0"/>
                        </a:rPr>
                        <a:t>Planlar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ve Performans Programları ile Faaliyet</a:t>
                      </a:r>
                      <a:r>
                        <a:rPr lang="tr-TR" sz="1600" b="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Raporlarına İlişkin Usul ve Esaslar Hakkında</a:t>
                      </a:r>
                      <a:r>
                        <a:rPr lang="tr-TR" sz="1600" b="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b="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23</a:t>
                      </a:r>
                      <a:r>
                        <a:rPr lang="tr-TR" sz="1600" b="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b="0" dirty="0">
                          <a:effectLst/>
                          <a:latin typeface="Calibri Light" panose="020F0302020204030204" pitchFamily="34" charset="0"/>
                          <a:ea typeface="Times New Roman" panose="02020603050405020304" pitchFamily="18" charset="0"/>
                          <a:cs typeface="Times New Roman" panose="02020603050405020304" pitchFamily="18" charset="0"/>
                        </a:rPr>
                        <a:t>(c)</a:t>
                      </a:r>
                      <a:endParaRPr lang="tr-TR" sz="1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9535">
                        <a:lnSpc>
                          <a:spcPts val="1365"/>
                        </a:lnSpc>
                        <a:spcAft>
                          <a:spcPts val="0"/>
                        </a:spcAft>
                      </a:pP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raporu</a:t>
                      </a:r>
                      <a:r>
                        <a:rPr lang="tr-TR" sz="1600" spc="-2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malî</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saydamlık ve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hesap verme</a:t>
                      </a:r>
                      <a:r>
                        <a:rPr lang="tr-TR" sz="1600" spc="-3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sorumluluğunu sağlayacak şekilde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hazırlanır.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917324124"/>
                  </a:ext>
                </a:extLst>
              </a:tr>
            </a:tbl>
          </a:graphicData>
        </a:graphic>
      </p:graphicFrame>
    </p:spTree>
    <p:extLst>
      <p:ext uri="{BB962C8B-B14F-4D97-AF65-F5344CB8AC3E}">
        <p14:creationId xmlns:p14="http://schemas.microsoft.com/office/powerpoint/2010/main" val="1590891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820949821"/>
              </p:ext>
            </p:extLst>
          </p:nvPr>
        </p:nvGraphicFramePr>
        <p:xfrm>
          <a:off x="-1" y="0"/>
          <a:ext cx="12192000" cy="6858000"/>
        </p:xfrm>
        <a:graphic>
          <a:graphicData uri="http://schemas.openxmlformats.org/drawingml/2006/table">
            <a:tbl>
              <a:tblPr bandRow="1">
                <a:tableStyleId>{5C22544A-7EE6-4342-B048-85BDC9FD1C3A}</a:tableStyleId>
              </a:tblPr>
              <a:tblGrid>
                <a:gridCol w="4884235">
                  <a:extLst>
                    <a:ext uri="{9D8B030D-6E8A-4147-A177-3AD203B41FA5}">
                      <a16:colId xmlns:a16="http://schemas.microsoft.com/office/drawing/2014/main" val="928212309"/>
                    </a:ext>
                  </a:extLst>
                </a:gridCol>
                <a:gridCol w="7307765">
                  <a:extLst>
                    <a:ext uri="{9D8B030D-6E8A-4147-A177-3AD203B41FA5}">
                      <a16:colId xmlns:a16="http://schemas.microsoft.com/office/drawing/2014/main" val="1249315545"/>
                    </a:ext>
                  </a:extLst>
                </a:gridCol>
              </a:tblGrid>
              <a:tr h="1143000">
                <a:tc>
                  <a:txBody>
                    <a:bodyPr/>
                    <a:lstStyle/>
                    <a:p>
                      <a:pPr marL="69850">
                        <a:spcBef>
                          <a:spcPts val="20"/>
                        </a:spcBef>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İdarelerince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Hazırlanacak</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Stratejik</a:t>
                      </a:r>
                      <a:r>
                        <a:rPr lang="tr-TR" sz="1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Planlar ve</a:t>
                      </a:r>
                      <a:r>
                        <a:rPr lang="tr-TR" sz="1600" baseline="0"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Performans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 İlişkin Usul ve Esaslar Hakkında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23</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(ç)</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9535">
                        <a:lnSpc>
                          <a:spcPts val="1375"/>
                        </a:lnSpc>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4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raporlarında</a:t>
                      </a:r>
                      <a:r>
                        <a:rPr lang="tr-TR" sz="1600" spc="-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yer</a:t>
                      </a:r>
                      <a:r>
                        <a:rPr lang="tr-TR" sz="1600" spc="-6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alan</a:t>
                      </a:r>
                      <a:r>
                        <a:rPr lang="tr-TR" sz="1600" spc="-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bilgilerin</a:t>
                      </a:r>
                      <a:r>
                        <a:rPr lang="tr-TR" sz="1600" spc="-7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doğru,</a:t>
                      </a:r>
                      <a:r>
                        <a:rPr lang="tr-TR" sz="1600" spc="-5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güvenilir,</a:t>
                      </a:r>
                      <a:r>
                        <a:rPr lang="tr-TR" sz="1600" spc="-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önyargısız</a:t>
                      </a:r>
                      <a:r>
                        <a:rPr lang="tr-TR" sz="1600" spc="-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tarafsız</a:t>
                      </a:r>
                      <a:r>
                        <a:rPr lang="tr-TR" sz="1600" spc="-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olması</a:t>
                      </a:r>
                      <a:r>
                        <a:rPr lang="tr-TR" sz="1600" spc="-3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zorunludur.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882275845"/>
                  </a:ext>
                </a:extLst>
              </a:tr>
              <a:tr h="1143000">
                <a:tc>
                  <a:txBody>
                    <a:bodyPr/>
                    <a:lstStyle/>
                    <a:p>
                      <a:pPr marL="69850">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İdarelerince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Hazırlanacak</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Stratejik</a:t>
                      </a:r>
                      <a:r>
                        <a:rPr lang="tr-TR" sz="1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Planlar ve</a:t>
                      </a:r>
                      <a:r>
                        <a:rPr lang="tr-TR" sz="1600" baseline="0"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Performans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 İlişkin Usul ve Esaslar Hakkında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23</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(d)</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9535" marR="64135" algn="just">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 raporları, ilgili tarafların ve kamuoyunun bilgi sahibi olmasını sağlamak üzere açık,</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anlaşılır</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sade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bir</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dil</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kullanılarak</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hazırlanır.</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Raporlarda</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teknik</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terim</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kısaltmaların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kullanılması</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durumunda</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bunlar</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ayrıca tanımlanır.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913286446"/>
                  </a:ext>
                </a:extLst>
              </a:tr>
              <a:tr h="1143000">
                <a:tc>
                  <a:txBody>
                    <a:bodyPr/>
                    <a:lstStyle/>
                    <a:p>
                      <a:pPr marL="69850" marR="73660">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 İdarelerince Hazırlanacak Stratejik</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Planlar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ve</a:t>
                      </a:r>
                      <a:r>
                        <a:rPr lang="tr-TR" sz="1600" baseline="0"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Performans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İlişkin</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Usul</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ve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Esaslar</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Hakkında</a:t>
                      </a:r>
                      <a:r>
                        <a:rPr lang="tr-TR" sz="1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0"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23</a:t>
                      </a:r>
                      <a:r>
                        <a:rPr lang="tr-TR" sz="1600" spc="-2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9535" marR="61595">
                        <a:lnSpc>
                          <a:spcPct val="98000"/>
                        </a:lnSpc>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29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raporlarında</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yer</a:t>
                      </a:r>
                      <a:r>
                        <a:rPr lang="tr-TR" sz="1600" spc="29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alan</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bilgilerin</a:t>
                      </a:r>
                      <a:r>
                        <a:rPr lang="tr-TR" sz="1600" spc="29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eksiksiz</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olması,</a:t>
                      </a:r>
                      <a:r>
                        <a:rPr lang="tr-TR" sz="1600" spc="30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29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sonuçlarını</a:t>
                      </a:r>
                      <a:r>
                        <a:rPr lang="tr-TR" sz="1600" spc="29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tüm</a:t>
                      </a:r>
                      <a:r>
                        <a:rPr lang="tr-TR" sz="1600" spc="29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yönleriyle</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açıklaması</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gerekir.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893750063"/>
                  </a:ext>
                </a:extLst>
              </a:tr>
              <a:tr h="1143000">
                <a:tc>
                  <a:txBody>
                    <a:bodyPr/>
                    <a:lstStyle/>
                    <a:p>
                      <a:pPr marL="69850" marR="73660">
                        <a:lnSpc>
                          <a:spcPts val="1450"/>
                        </a:lnSpc>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 İdarelerince Hazırlanacak Stratejik</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Planlar ve Performans 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 İlişkin Usul ve Esaslar Hakkında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23</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(f)</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9535">
                        <a:lnSpc>
                          <a:spcPts val="1365"/>
                        </a:lnSpc>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İdarenin</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faaliyetleriyle</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ilgisi</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olmayan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hususlara</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raporlarında</a:t>
                      </a:r>
                      <a:r>
                        <a:rPr lang="tr-TR" sz="1600" spc="-3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yer</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verilmez.</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102053662"/>
                  </a:ext>
                </a:extLst>
              </a:tr>
              <a:tr h="1143000">
                <a:tc>
                  <a:txBody>
                    <a:bodyPr/>
                    <a:lstStyle/>
                    <a:p>
                      <a:pPr marL="69850" marR="73660">
                        <a:spcBef>
                          <a:spcPts val="5"/>
                        </a:spcBef>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 İdarelerince Hazırlanacak Stratejik</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Planlar ve Performans 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İlişkin</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Usul</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ve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Esaslar</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Hakkında</a:t>
                      </a:r>
                      <a:r>
                        <a:rPr lang="tr-TR" sz="1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5"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23</a:t>
                      </a:r>
                      <a:r>
                        <a:rPr lang="tr-TR" sz="1600" spc="-2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(g)</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9535">
                        <a:lnSpc>
                          <a:spcPts val="1360"/>
                        </a:lnSpc>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raporu</a:t>
                      </a:r>
                      <a:r>
                        <a:rPr lang="tr-TR" sz="1600" spc="-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yıllar</a:t>
                      </a:r>
                      <a:r>
                        <a:rPr lang="tr-TR" sz="1600" spc="-2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itibarıyla</a:t>
                      </a:r>
                      <a:r>
                        <a:rPr lang="tr-TR" sz="1600" spc="-3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karşılaştırmaya</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imkân verecek biçimde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hazırlanır.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3106970778"/>
                  </a:ext>
                </a:extLst>
              </a:tr>
              <a:tr h="1143000">
                <a:tc>
                  <a:txBody>
                    <a:bodyPr/>
                    <a:lstStyle/>
                    <a:p>
                      <a:pPr marL="69850" marR="73660">
                        <a:spcBef>
                          <a:spcPts val="5"/>
                        </a:spcBef>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 İdarelerince Hazırlanacak Stratejik</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Planlar ve Performans 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İlişkin</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Usul</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ve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Esaslar</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Hakkında</a:t>
                      </a:r>
                      <a:r>
                        <a:rPr lang="tr-TR" sz="1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smtClean="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5" dirty="0" smtClean="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23</a:t>
                      </a:r>
                      <a:r>
                        <a:rPr lang="tr-TR" sz="1600" spc="-2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(ğ)</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89535">
                        <a:lnSpc>
                          <a:spcPct val="98000"/>
                        </a:lnSpc>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10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sonuçlarının</a:t>
                      </a:r>
                      <a:r>
                        <a:rPr lang="tr-TR" sz="1600" spc="10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gösterilmesi</a:t>
                      </a:r>
                      <a:r>
                        <a:rPr lang="tr-TR" sz="1600" spc="10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7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değerlendirilmesinde,</a:t>
                      </a:r>
                      <a:r>
                        <a:rPr lang="tr-TR" sz="1600" spc="1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yıllar</a:t>
                      </a:r>
                      <a:r>
                        <a:rPr lang="tr-TR" sz="1600" spc="10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itibarıyla</a:t>
                      </a:r>
                      <a:r>
                        <a:rPr lang="tr-TR" sz="1600" spc="7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aynı</a:t>
                      </a:r>
                      <a:r>
                        <a:rPr lang="tr-TR" sz="1600" spc="10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yöntemler</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kullanılır.</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Yöntem</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değişiklikleri</a:t>
                      </a:r>
                      <a:r>
                        <a:rPr lang="tr-TR" sz="1600" spc="-2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olması</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durumunda,</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bu</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değişiklikler</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raporda</a:t>
                      </a:r>
                      <a:r>
                        <a:rPr lang="tr-TR" sz="1600" spc="-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açıklanır.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900520362"/>
                  </a:ext>
                </a:extLst>
              </a:tr>
            </a:tbl>
          </a:graphicData>
        </a:graphic>
      </p:graphicFrame>
    </p:spTree>
    <p:extLst>
      <p:ext uri="{BB962C8B-B14F-4D97-AF65-F5344CB8AC3E}">
        <p14:creationId xmlns:p14="http://schemas.microsoft.com/office/powerpoint/2010/main" val="881329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555469756"/>
              </p:ext>
            </p:extLst>
          </p:nvPr>
        </p:nvGraphicFramePr>
        <p:xfrm>
          <a:off x="-1" y="-1"/>
          <a:ext cx="12192000" cy="7069874"/>
        </p:xfrm>
        <a:graphic>
          <a:graphicData uri="http://schemas.openxmlformats.org/drawingml/2006/table">
            <a:tbl>
              <a:tblPr bandRow="1">
                <a:tableStyleId>{5C22544A-7EE6-4342-B048-85BDC9FD1C3A}</a:tableStyleId>
              </a:tblPr>
              <a:tblGrid>
                <a:gridCol w="4839630">
                  <a:extLst>
                    <a:ext uri="{9D8B030D-6E8A-4147-A177-3AD203B41FA5}">
                      <a16:colId xmlns:a16="http://schemas.microsoft.com/office/drawing/2014/main" val="3941695615"/>
                    </a:ext>
                  </a:extLst>
                </a:gridCol>
                <a:gridCol w="7352370">
                  <a:extLst>
                    <a:ext uri="{9D8B030D-6E8A-4147-A177-3AD203B41FA5}">
                      <a16:colId xmlns:a16="http://schemas.microsoft.com/office/drawing/2014/main" val="2767209286"/>
                    </a:ext>
                  </a:extLst>
                </a:gridCol>
              </a:tblGrid>
              <a:tr h="1149345">
                <a:tc>
                  <a:txBody>
                    <a:bodyPr/>
                    <a:lstStyle/>
                    <a:p>
                      <a:pPr marL="69850">
                        <a:spcBef>
                          <a:spcPts val="10"/>
                        </a:spcBef>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İdarelerince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Hazırlanacak</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Stratejik</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marR="73025">
                        <a:lnSpc>
                          <a:spcPts val="1450"/>
                        </a:lnSpc>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Planlar ve Performans 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 İlişkin Usul ve Esaslar Hakkında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24</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(1)</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0170" marR="63500" algn="just">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Birim faaliyet raporu; genel bütçe kapsamındaki kamu idareleri, özel bütçeli idareler, sosyal</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güvenlik kurumları ve mahallî idarelerin bütçelerinde kendisine ödenek tahsis edilen harcama</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yetkilileri</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tarafından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hazırlanır.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844963159"/>
                  </a:ext>
                </a:extLst>
              </a:tr>
              <a:tr h="1149345">
                <a:tc>
                  <a:txBody>
                    <a:bodyPr/>
                    <a:lstStyle/>
                    <a:p>
                      <a:pPr marL="69850">
                        <a:spcBef>
                          <a:spcPts val="20"/>
                        </a:spcBef>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İdarelerince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Hazırlanacak</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Stratejik</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marR="73025">
                        <a:lnSpc>
                          <a:spcPts val="1450"/>
                        </a:lnSpc>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Planlar ve Performans 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 İlişkin Usul ve Esaslar Hakkında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24</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0170" marR="65405" algn="just">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Genel bütçe kapsamındaki kamu idareleri, özel bütçeli idareler ve sosyal güvenlik kurumlarının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ilgili malî yıla ilişkin birim faaliyet raporları, harcama yetkilileri tarafından izleyen malî yılın en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geç Ocak</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ayı</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sonuna kadar</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üst</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yöneticiye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sunulur.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382646136"/>
                  </a:ext>
                </a:extLst>
              </a:tr>
              <a:tr h="1149345">
                <a:tc>
                  <a:txBody>
                    <a:bodyPr/>
                    <a:lstStyle/>
                    <a:p>
                      <a:pPr marL="69850">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İdarelerince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Hazırlanacak</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Stratejik</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marR="73025">
                        <a:lnSpc>
                          <a:spcPts val="1450"/>
                        </a:lnSpc>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Planlar ve Performans 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 İlişkin Usul ve Esaslar Hakkında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24</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(5)</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0170">
                        <a:lnSpc>
                          <a:spcPct val="98000"/>
                        </a:lnSpc>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Birim</a:t>
                      </a:r>
                      <a:r>
                        <a:rPr lang="tr-TR" sz="1600" spc="22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20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raporu</a:t>
                      </a:r>
                      <a:r>
                        <a:rPr lang="tr-TR" sz="1600" spc="19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hazırlayan</a:t>
                      </a:r>
                      <a:r>
                        <a:rPr lang="tr-TR" sz="1600" spc="22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harcama</a:t>
                      </a:r>
                      <a:r>
                        <a:rPr lang="tr-TR" sz="1600" spc="19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yetkilileri,</a:t>
                      </a:r>
                      <a:r>
                        <a:rPr lang="tr-TR" sz="1600" spc="20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raporun</a:t>
                      </a:r>
                      <a:r>
                        <a:rPr lang="tr-TR" sz="1600" spc="19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içeriğinden</a:t>
                      </a:r>
                      <a:r>
                        <a:rPr lang="tr-TR" sz="1600" spc="22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1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raporda</a:t>
                      </a:r>
                      <a:r>
                        <a:rPr lang="tr-TR" sz="1600" spc="19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yer</a:t>
                      </a:r>
                      <a:r>
                        <a:rPr lang="tr-TR" sz="1600" spc="22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alan</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bilgilerin</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doğruluğundan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üst</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yöneticiye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karşı</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sorumludur.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2916401632"/>
                  </a:ext>
                </a:extLst>
              </a:tr>
              <a:tr h="1149345">
                <a:tc>
                  <a:txBody>
                    <a:bodyPr/>
                    <a:lstStyle/>
                    <a:p>
                      <a:pPr marL="69850">
                        <a:lnSpc>
                          <a:spcPts val="1460"/>
                        </a:lnSpc>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İdarelerince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Hazırlanacak</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Stratejik</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marR="73025">
                        <a:lnSpc>
                          <a:spcPts val="1450"/>
                        </a:lnSpc>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Planlar ve Performans 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 İlişkin Usul ve Esaslar Hakkında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25</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(1)</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0170">
                        <a:lnSpc>
                          <a:spcPct val="98000"/>
                        </a:lnSpc>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İdare</a:t>
                      </a:r>
                      <a:r>
                        <a:rPr lang="tr-TR" sz="1600" spc="16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1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raporu,</a:t>
                      </a:r>
                      <a:r>
                        <a:rPr lang="tr-TR" sz="1600" spc="15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birim</a:t>
                      </a:r>
                      <a:r>
                        <a:rPr lang="tr-TR" sz="1600" spc="1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1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raporları</a:t>
                      </a:r>
                      <a:r>
                        <a:rPr lang="tr-TR" sz="1600" spc="20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esas</a:t>
                      </a:r>
                      <a:r>
                        <a:rPr lang="tr-TR" sz="1600" spc="16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alınarak</a:t>
                      </a:r>
                      <a:r>
                        <a:rPr lang="tr-TR" sz="1600" spc="16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idarenin</a:t>
                      </a:r>
                      <a:r>
                        <a:rPr lang="tr-TR" sz="1600" spc="17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faaliyetleri</a:t>
                      </a:r>
                      <a:r>
                        <a:rPr lang="tr-TR" sz="1600" spc="14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ile</a:t>
                      </a:r>
                      <a:r>
                        <a:rPr lang="tr-TR" sz="1600" spc="16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performans</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sonuçlarını</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gösterecek</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şekilde üst</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yönetici</a:t>
                      </a:r>
                      <a:r>
                        <a:rPr lang="tr-TR" sz="1600" spc="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tarafından</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hazırlanır.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450579408"/>
                  </a:ext>
                </a:extLst>
              </a:tr>
              <a:tr h="1323149">
                <a:tc>
                  <a:txBody>
                    <a:bodyPr/>
                    <a:lstStyle/>
                    <a:p>
                      <a:pPr marL="69850">
                        <a:spcBef>
                          <a:spcPts val="5"/>
                        </a:spcBef>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İdarelerince</a:t>
                      </a:r>
                      <a:r>
                        <a:rPr lang="tr-TR" sz="1600" spc="-1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Hazırlanacak</a:t>
                      </a:r>
                      <a:r>
                        <a:rPr lang="tr-TR" sz="1600" spc="-1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Stratejik</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9850" marR="73025">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Planlar ve Performans 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 İlişkin Usul ve Esaslar Hakkında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25</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(2)</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0170" marR="62230" algn="just">
                        <a:spcAft>
                          <a:spcPts val="0"/>
                        </a:spcAft>
                      </a:pPr>
                      <a:r>
                        <a:rPr lang="tr-TR" sz="1600" dirty="0">
                          <a:effectLst/>
                          <a:latin typeface="Calibri" panose="020F0502020204030204" pitchFamily="34" charset="0"/>
                          <a:ea typeface="Times New Roman" panose="02020603050405020304" pitchFamily="18" charset="0"/>
                          <a:cs typeface="Calibri" panose="020F0502020204030204" pitchFamily="34" charset="0"/>
                        </a:rPr>
                        <a:t>Genel</a:t>
                      </a:r>
                      <a:r>
                        <a:rPr lang="tr-TR" sz="1600" spc="-4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bütçe</a:t>
                      </a:r>
                      <a:r>
                        <a:rPr lang="tr-TR" sz="1600" spc="-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kapsamındaki</a:t>
                      </a:r>
                      <a:r>
                        <a:rPr lang="tr-TR" sz="1600" spc="-4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kamu</a:t>
                      </a:r>
                      <a:r>
                        <a:rPr lang="tr-TR" sz="1600" spc="-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idareleri</a:t>
                      </a:r>
                      <a:r>
                        <a:rPr lang="tr-TR" sz="1600" spc="-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5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özel</a:t>
                      </a:r>
                      <a:r>
                        <a:rPr lang="tr-TR" sz="1600" spc="-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bütçeli</a:t>
                      </a:r>
                      <a:r>
                        <a:rPr lang="tr-TR" sz="1600" spc="-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idareler</a:t>
                      </a:r>
                      <a:r>
                        <a:rPr lang="tr-TR" sz="1600" spc="-4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ile</a:t>
                      </a:r>
                      <a:r>
                        <a:rPr lang="tr-TR" sz="1600" spc="-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sosyal</a:t>
                      </a:r>
                      <a:r>
                        <a:rPr lang="tr-TR" sz="1600" spc="-4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güvenlik</a:t>
                      </a:r>
                      <a:r>
                        <a:rPr lang="tr-TR" sz="1600" spc="-4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kurumlarının</a:t>
                      </a:r>
                      <a:r>
                        <a:rPr lang="tr-TR" sz="1600" spc="-29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ilgili malî yıla ilişkin idare faaliyet raporları, üst yöneticileri tarafından izleyen malî yılın en geç</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Şubat</a:t>
                      </a:r>
                      <a:r>
                        <a:rPr lang="tr-TR" sz="1600" spc="7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ayı</a:t>
                      </a:r>
                      <a:r>
                        <a:rPr lang="tr-TR" sz="1600" spc="7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sonuna</a:t>
                      </a:r>
                      <a:r>
                        <a:rPr lang="tr-TR" sz="1600" spc="6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kadar</a:t>
                      </a:r>
                      <a:r>
                        <a:rPr lang="tr-TR" sz="1600" spc="8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kamuoyuna</a:t>
                      </a:r>
                      <a:r>
                        <a:rPr lang="tr-TR" sz="1600" spc="6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açıklanır</a:t>
                      </a:r>
                      <a:r>
                        <a:rPr lang="tr-TR" sz="1600" spc="8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4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ilgili</a:t>
                      </a:r>
                      <a:r>
                        <a:rPr lang="tr-TR" sz="1600" spc="7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idarenin</a:t>
                      </a:r>
                      <a:r>
                        <a:rPr lang="tr-TR" sz="1600" spc="7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internet</a:t>
                      </a:r>
                      <a:r>
                        <a:rPr lang="tr-TR" sz="1600" spc="7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sitesinde</a:t>
                      </a:r>
                      <a:r>
                        <a:rPr lang="tr-TR" sz="1600" spc="7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yayımlanır.</a:t>
                      </a:r>
                      <a:r>
                        <a:rPr lang="tr-TR" sz="1600" spc="6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Bu</a:t>
                      </a:r>
                      <a:r>
                        <a:rPr lang="tr-TR" sz="1400" baseline="0" dirty="0" smtClean="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raporların </a:t>
                      </a:r>
                      <a:r>
                        <a:rPr lang="tr-TR" sz="1600" dirty="0">
                          <a:effectLst/>
                          <a:latin typeface="Calibri" panose="020F0502020204030204" pitchFamily="34" charset="0"/>
                          <a:ea typeface="Times New Roman" panose="02020603050405020304" pitchFamily="18" charset="0"/>
                          <a:cs typeface="Calibri" panose="020F0502020204030204" pitchFamily="34" charset="0"/>
                        </a:rPr>
                        <a:t>birer örneği aynı süreler içerisinde elektronik nüshasıyla birlikte Strateji ve Bütçe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Başkanlığına ve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smtClean="0">
                          <a:effectLst/>
                          <a:latin typeface="Calibri" panose="020F0502020204030204" pitchFamily="34" charset="0"/>
                          <a:ea typeface="Times New Roman" panose="02020603050405020304" pitchFamily="18" charset="0"/>
                          <a:cs typeface="Calibri" panose="020F0502020204030204" pitchFamily="34" charset="0"/>
                        </a:rPr>
                        <a:t>Sayıştay’a </a:t>
                      </a:r>
                      <a:r>
                        <a:rPr lang="tr-TR" sz="1600" dirty="0">
                          <a:effectLst/>
                          <a:latin typeface="Calibri" panose="020F0502020204030204" pitchFamily="34" charset="0"/>
                          <a:ea typeface="Times New Roman" panose="02020603050405020304" pitchFamily="18" charset="0"/>
                          <a:cs typeface="Calibri" panose="020F0502020204030204" pitchFamily="34" charset="0"/>
                        </a:rPr>
                        <a:t>gönderilir.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70962748"/>
                  </a:ext>
                </a:extLst>
              </a:tr>
              <a:tr h="1149345">
                <a:tc>
                  <a:txBody>
                    <a:bodyPr/>
                    <a:lstStyle/>
                    <a:p>
                      <a:pPr marL="69850" marR="73025">
                        <a:spcBef>
                          <a:spcPts val="5"/>
                        </a:spcBef>
                        <a:spcAft>
                          <a:spcPts val="0"/>
                        </a:spcAft>
                      </a:pP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Kamu İdarelerince Hazırlanacak Stratejik</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Planlar ve Performans Programları ile Faaliyet</a:t>
                      </a:r>
                      <a:r>
                        <a:rPr lang="tr-TR" sz="1600" spc="-26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Raporlarına İlişkin Usul ve Esaslar Hakkında</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Yönetmelik</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Madde</a:t>
                      </a:r>
                      <a:r>
                        <a:rPr lang="tr-TR" sz="1600" spc="-5"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33</a:t>
                      </a:r>
                      <a:r>
                        <a:rPr lang="tr-TR" sz="1600" spc="-20"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tr-TR" sz="1600" dirty="0">
                          <a:effectLst/>
                          <a:latin typeface="Calibri Light" panose="020F0302020204030204" pitchFamily="34" charset="0"/>
                          <a:ea typeface="Times New Roman" panose="02020603050405020304" pitchFamily="18" charset="0"/>
                          <a:cs typeface="Times New Roman" panose="02020603050405020304" pitchFamily="18" charset="0"/>
                        </a:rPr>
                        <a:t>(1)</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0170">
                        <a:lnSpc>
                          <a:spcPct val="98000"/>
                        </a:lnSpc>
                        <a:spcAft>
                          <a:spcPts val="0"/>
                        </a:spcAft>
                      </a:pPr>
                      <a:r>
                        <a:rPr lang="tr-TR" sz="1600" spc="-5" dirty="0">
                          <a:effectLst/>
                          <a:latin typeface="Calibri" panose="020F0502020204030204" pitchFamily="34" charset="0"/>
                          <a:ea typeface="Times New Roman" panose="02020603050405020304" pitchFamily="18" charset="0"/>
                          <a:cs typeface="Calibri" panose="020F0502020204030204" pitchFamily="34" charset="0"/>
                        </a:rPr>
                        <a:t>(…)</a:t>
                      </a:r>
                      <a:r>
                        <a:rPr lang="tr-TR" sz="1600" spc="-50" dirty="0">
                          <a:effectLst/>
                          <a:latin typeface="Calibri" panose="020F0502020204030204" pitchFamily="34" charset="0"/>
                          <a:ea typeface="Times New Roman" panose="02020603050405020304" pitchFamily="18" charset="0"/>
                          <a:cs typeface="Calibri" panose="020F0502020204030204" pitchFamily="34" charset="0"/>
                        </a:rPr>
                        <a:t> </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idare</a:t>
                      </a:r>
                      <a:r>
                        <a:rPr lang="tr-TR" sz="1600" spc="-65" dirty="0">
                          <a:effectLst/>
                          <a:latin typeface="Calibri" panose="020F0502020204030204" pitchFamily="34" charset="0"/>
                          <a:ea typeface="Times New Roman" panose="02020603050405020304" pitchFamily="18" charset="0"/>
                          <a:cs typeface="Calibri" panose="020F0502020204030204" pitchFamily="34" charset="0"/>
                        </a:rPr>
                        <a:t> </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faaliyet</a:t>
                      </a:r>
                      <a:r>
                        <a:rPr lang="tr-TR" sz="1600" spc="-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raporları</a:t>
                      </a:r>
                      <a:r>
                        <a:rPr lang="tr-TR" sz="1600" spc="-60" dirty="0">
                          <a:effectLst/>
                          <a:latin typeface="Calibri" panose="020F0502020204030204" pitchFamily="34" charset="0"/>
                          <a:ea typeface="Times New Roman" panose="02020603050405020304" pitchFamily="18" charset="0"/>
                          <a:cs typeface="Calibri" panose="020F0502020204030204" pitchFamily="34" charset="0"/>
                        </a:rPr>
                        <a:t> </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bu</a:t>
                      </a:r>
                      <a:r>
                        <a:rPr lang="tr-TR" sz="1600" spc="-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Yönetmeliğin</a:t>
                      </a:r>
                      <a:r>
                        <a:rPr lang="tr-TR" sz="1600" spc="-8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ilgili</a:t>
                      </a:r>
                      <a:r>
                        <a:rPr lang="tr-TR" sz="1600" spc="-11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maddelerinde</a:t>
                      </a:r>
                      <a:r>
                        <a:rPr lang="tr-TR" sz="1600" spc="-6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belirlenmiş</a:t>
                      </a:r>
                      <a:r>
                        <a:rPr lang="tr-TR" sz="1600" spc="-7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olan</a:t>
                      </a:r>
                      <a:r>
                        <a:rPr lang="tr-TR" sz="1600" spc="-90"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sürelere</a:t>
                      </a:r>
                      <a:r>
                        <a:rPr lang="tr-TR" sz="1600" spc="-6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uyularak</a:t>
                      </a:r>
                      <a:r>
                        <a:rPr lang="tr-TR" sz="1600" spc="-28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kamuoyuna duyurulur</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ve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ilgili</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idarenin</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internet</a:t>
                      </a:r>
                      <a:r>
                        <a:rPr lang="tr-TR" sz="1600" spc="-1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sitesinde</a:t>
                      </a:r>
                      <a:r>
                        <a:rPr lang="tr-TR" sz="1600" spc="5" dirty="0">
                          <a:effectLst/>
                          <a:latin typeface="Calibri" panose="020F0502020204030204" pitchFamily="34" charset="0"/>
                          <a:ea typeface="Times New Roman" panose="02020603050405020304" pitchFamily="18" charset="0"/>
                          <a:cs typeface="Calibri" panose="020F0502020204030204" pitchFamily="34" charset="0"/>
                        </a:rPr>
                        <a:t> </a:t>
                      </a:r>
                      <a:r>
                        <a:rPr lang="tr-TR" sz="1600" dirty="0">
                          <a:effectLst/>
                          <a:latin typeface="Calibri" panose="020F0502020204030204" pitchFamily="34" charset="0"/>
                          <a:ea typeface="Times New Roman" panose="02020603050405020304" pitchFamily="18" charset="0"/>
                          <a:cs typeface="Calibri" panose="020F0502020204030204" pitchFamily="34" charset="0"/>
                        </a:rPr>
                        <a:t>yayımlanır.</a:t>
                      </a:r>
                      <a:endParaRPr lang="tr-TR"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tc>
                <a:extLst>
                  <a:ext uri="{0D108BD9-81ED-4DB2-BD59-A6C34878D82A}">
                    <a16:rowId xmlns:a16="http://schemas.microsoft.com/office/drawing/2014/main" val="1664900972"/>
                  </a:ext>
                </a:extLst>
              </a:tr>
            </a:tbl>
          </a:graphicData>
        </a:graphic>
      </p:graphicFrame>
    </p:spTree>
    <p:extLst>
      <p:ext uri="{BB962C8B-B14F-4D97-AF65-F5344CB8AC3E}">
        <p14:creationId xmlns:p14="http://schemas.microsoft.com/office/powerpoint/2010/main" val="2779586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84211" y="685800"/>
            <a:ext cx="4937655" cy="5616388"/>
          </a:xfrm>
        </p:spPr>
        <p:txBody>
          <a:bodyPr/>
          <a:lstStyle/>
          <a:p>
            <a:endParaRPr lang="tr-TR" dirty="0"/>
          </a:p>
        </p:txBody>
      </p:sp>
      <p:pic>
        <p:nvPicPr>
          <p:cNvPr id="5" name="İçerik Yer Tutucusu 4"/>
          <p:cNvPicPr>
            <a:picLocks noGrp="1"/>
          </p:cNvPicPr>
          <p:nvPr>
            <p:ph sz="half" idx="2"/>
          </p:nvPr>
        </p:nvPicPr>
        <p:blipFill rotWithShape="1">
          <a:blip r:embed="rId2"/>
          <a:srcRect l="29737" t="17127" r="29055" b="36194"/>
          <a:stretch/>
        </p:blipFill>
        <p:spPr bwMode="auto">
          <a:xfrm>
            <a:off x="5808663" y="685801"/>
            <a:ext cx="4933950" cy="5616388"/>
          </a:xfrm>
          <a:prstGeom prst="rect">
            <a:avLst/>
          </a:prstGeom>
          <a:ln>
            <a:noFill/>
          </a:ln>
          <a:extLst>
            <a:ext uri="{53640926-AAD7-44D8-BBD7-CCE9431645EC}">
              <a14:shadowObscured xmlns:a14="http://schemas.microsoft.com/office/drawing/2010/main"/>
            </a:ext>
          </a:extLst>
        </p:spPr>
      </p:pic>
      <p:pic>
        <p:nvPicPr>
          <p:cNvPr id="6" name="Resim 5"/>
          <p:cNvPicPr/>
          <p:nvPr/>
        </p:nvPicPr>
        <p:blipFill rotWithShape="1">
          <a:blip r:embed="rId3"/>
          <a:srcRect l="36809" t="30019" r="37768" b="40301"/>
          <a:stretch/>
        </p:blipFill>
        <p:spPr bwMode="auto">
          <a:xfrm>
            <a:off x="684211" y="685800"/>
            <a:ext cx="4937655" cy="5616388"/>
          </a:xfrm>
          <a:prstGeom prst="rect">
            <a:avLst/>
          </a:prstGeom>
          <a:ln>
            <a:noFill/>
          </a:ln>
          <a:extLst>
            <a:ext uri="{53640926-AAD7-44D8-BBD7-CCE9431645EC}">
              <a14:shadowObscured xmlns:a14="http://schemas.microsoft.com/office/drawing/2010/main"/>
            </a:ext>
          </a:ex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976" y="328633"/>
            <a:ext cx="1335024" cy="1304915"/>
          </a:xfrm>
          <a:prstGeom prst="rect">
            <a:avLst/>
          </a:prstGeom>
        </p:spPr>
      </p:pic>
    </p:spTree>
    <p:extLst>
      <p:ext uri="{BB962C8B-B14F-4D97-AF65-F5344CB8AC3E}">
        <p14:creationId xmlns:p14="http://schemas.microsoft.com/office/powerpoint/2010/main" val="4102203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450</TotalTime>
  <Words>2811</Words>
  <Application>Microsoft Office PowerPoint</Application>
  <PresentationFormat>Geniş ekran</PresentationFormat>
  <Paragraphs>177</Paragraphs>
  <Slides>31</Slides>
  <Notes>1</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31</vt:i4>
      </vt:variant>
    </vt:vector>
  </HeadingPairs>
  <TitlesOfParts>
    <vt:vector size="42" baseType="lpstr">
      <vt:lpstr>Calibri</vt:lpstr>
      <vt:lpstr>Calibri Light</vt:lpstr>
      <vt:lpstr>Century Gothic</vt:lpstr>
      <vt:lpstr>Comic Sans MS</vt:lpstr>
      <vt:lpstr>Rockwell</vt:lpstr>
      <vt:lpstr>Symbol</vt:lpstr>
      <vt:lpstr>Times New Roman</vt:lpstr>
      <vt:lpstr>Wingdings</vt:lpstr>
      <vt:lpstr>Wingdings 3</vt:lpstr>
      <vt:lpstr>Dilim</vt:lpstr>
      <vt:lpstr>Atlas</vt:lpstr>
      <vt:lpstr>Birim ve İdare Faaliyet Raporları Hazırlama</vt:lpstr>
      <vt:lpstr>PowerPoint Sunusu</vt:lpstr>
      <vt:lpstr>PowerPoint Sunusu</vt:lpstr>
      <vt:lpstr>PowerPoint Sunusu</vt:lpstr>
      <vt:lpstr>Yasal Dayanaklar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Faaliyet Raporu Şekli </vt:lpstr>
      <vt:lpstr>FAALİYET RAPORLARININ KAPSAMI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FAALİYETLERE İLİŞKİN BİLGİ VE DEĞERLENDİRMELER </vt:lpstr>
      <vt:lpstr>KURUMSAL KABİLİYET VE KAPASİTENİN DEĞERLENDİRİLMESİ</vt:lpstr>
      <vt:lpstr>PowerPoint Sunusu</vt:lpstr>
      <vt:lpstr>               TEŞEKKÜR EDERİM.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Cgdm</cp:lastModifiedBy>
  <cp:revision>76</cp:revision>
  <dcterms:created xsi:type="dcterms:W3CDTF">2022-11-07T12:04:54Z</dcterms:created>
  <dcterms:modified xsi:type="dcterms:W3CDTF">2022-12-19T08:34:30Z</dcterms:modified>
</cp:coreProperties>
</file>