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89" r:id="rId4"/>
    <p:sldId id="274" r:id="rId5"/>
    <p:sldId id="290" r:id="rId6"/>
    <p:sldId id="291" r:id="rId7"/>
    <p:sldId id="292" r:id="rId8"/>
    <p:sldId id="293" r:id="rId9"/>
    <p:sldId id="294" r:id="rId10"/>
    <p:sldId id="295" r:id="rId11"/>
    <p:sldId id="296" r:id="rId12"/>
    <p:sldId id="297" r:id="rId13"/>
    <p:sldId id="298" r:id="rId14"/>
    <p:sldId id="299" r:id="rId15"/>
    <p:sldId id="30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563" autoAdjust="0"/>
  </p:normalViewPr>
  <p:slideViewPr>
    <p:cSldViewPr>
      <p:cViewPr varScale="1">
        <p:scale>
          <a:sx n="109" d="100"/>
          <a:sy n="109" d="100"/>
        </p:scale>
        <p:origin x="7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28.01.2019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26988"/>
            <a:ext cx="9831388"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1 Başlık"/>
          <p:cNvSpPr>
            <a:spLocks noGrp="1"/>
          </p:cNvSpPr>
          <p:nvPr>
            <p:ph type="ctrTitle"/>
          </p:nvPr>
        </p:nvSpPr>
        <p:spPr>
          <a:xfrm>
            <a:off x="900113" y="3789363"/>
            <a:ext cx="7772400" cy="1109662"/>
          </a:xfrm>
        </p:spPr>
        <p:txBody>
          <a:bodyPr>
            <a:normAutofit fontScale="90000"/>
          </a:bodyPr>
          <a:lstStyle/>
          <a:p>
            <a:pPr eaLnBrk="1" hangingPunct="1"/>
            <a:r>
              <a:rPr lang="tr-TR" sz="3600" b="1" dirty="0" smtClean="0">
                <a:solidFill>
                  <a:schemeClr val="bg1"/>
                </a:solidFill>
              </a:rPr>
              <a:t>Öğretim Üyesi Dışındaki Öğretim Elemanı Kadrolarına Atanma Yönetmeliği</a:t>
            </a:r>
          </a:p>
        </p:txBody>
      </p:sp>
      <p:sp>
        <p:nvSpPr>
          <p:cNvPr id="2052" name="2 Alt Başlık"/>
          <p:cNvSpPr>
            <a:spLocks noGrp="1"/>
          </p:cNvSpPr>
          <p:nvPr>
            <p:ph type="subTitle" idx="1"/>
          </p:nvPr>
        </p:nvSpPr>
        <p:spPr>
          <a:xfrm>
            <a:off x="1619250" y="5981700"/>
            <a:ext cx="6400800" cy="1752600"/>
          </a:xfrm>
        </p:spPr>
        <p:txBody>
          <a:bodyPr/>
          <a:lstStyle/>
          <a:p>
            <a:pPr eaLnBrk="1" hangingPunct="1"/>
            <a:r>
              <a:rPr lang="tr-TR" b="1" dirty="0" smtClean="0">
                <a:solidFill>
                  <a:schemeClr val="bg1"/>
                </a:solidFill>
              </a:rPr>
              <a:t>Turgay DELİALİOĞLU</a:t>
            </a:r>
          </a:p>
        </p:txBody>
      </p:sp>
      <p:sp>
        <p:nvSpPr>
          <p:cNvPr id="5" name="4 Slayt Numarası Yer Tutucusu"/>
          <p:cNvSpPr>
            <a:spLocks noGrp="1"/>
          </p:cNvSpPr>
          <p:nvPr>
            <p:ph type="sldNum" sz="quarter" idx="12"/>
          </p:nvPr>
        </p:nvSpPr>
        <p:spPr/>
        <p:txBody>
          <a:bodyPr/>
          <a:lstStyle/>
          <a:p>
            <a:pPr>
              <a:defRPr/>
            </a:pPr>
            <a:fld id="{DE4F572D-C9E2-4DC0-8641-CDA0A290FAB6}" type="slidenum">
              <a:rPr lang="tr-TR" smtClean="0"/>
              <a:pPr>
                <a:defRPr/>
              </a:pPr>
              <a:t>1</a:t>
            </a:fld>
            <a:endParaRPr lang="tr-TR" dirty="0"/>
          </a:p>
        </p:txBody>
      </p:sp>
    </p:spTree>
    <p:extLst>
      <p:ext uri="{BB962C8B-B14F-4D97-AF65-F5344CB8AC3E}">
        <p14:creationId xmlns:p14="http://schemas.microsoft.com/office/powerpoint/2010/main" val="2980208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188640"/>
            <a:ext cx="8229600" cy="998810"/>
          </a:xfrm>
        </p:spPr>
        <p:txBody>
          <a:bodyPr>
            <a:normAutofit/>
          </a:bodyPr>
          <a:lstStyle/>
          <a:p>
            <a:pPr>
              <a:lnSpc>
                <a:spcPct val="145000"/>
              </a:lnSpc>
              <a:spcBef>
                <a:spcPct val="80000"/>
              </a:spcBef>
            </a:pPr>
            <a:r>
              <a:rPr lang="tr-TR" sz="3600" b="1" dirty="0" smtClean="0"/>
              <a:t>   ÖN DEĞERLENDİRME</a:t>
            </a:r>
            <a:endParaRPr lang="en-AU" sz="3600" b="1" dirty="0" smtClean="0">
              <a:latin typeface="Helvetica" pitchFamily="34" charset="0"/>
            </a:endParaRPr>
          </a:p>
        </p:txBody>
      </p:sp>
      <p:sp>
        <p:nvSpPr>
          <p:cNvPr id="3076" name="Rectangle 3"/>
          <p:cNvSpPr txBox="1">
            <a:spLocks noChangeArrowheads="1"/>
          </p:cNvSpPr>
          <p:nvPr/>
        </p:nvSpPr>
        <p:spPr bwMode="auto">
          <a:xfrm>
            <a:off x="251520" y="1628800"/>
            <a:ext cx="8469571" cy="4592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Ø"/>
            </a:pPr>
            <a:r>
              <a:rPr lang="tr-TR" dirty="0"/>
              <a:t>Sınav jürisi; başvuran adaylar arasından ilan edilen kadro sayısının on katına kadar adayı, meslek yüksekokullarında bu kadrolarda istihdam edilecekler de dâhil olmak üzere bu Yönetmeliğin 6 ncı maddesinin dördüncü fıkrası kapsamındaki öğretim görevlisi kadrolarında ALES puanının %40’ını ve yabancı dil puanının %60’ını; bu Yönetmelik kapsamındaki diğer kadrolarda ALES puanının %60’ını ve yabancı dil puanının %40’ını; meslek yüksekokullarına müracaatlarda ise ALES puanının %70’ini ve lisans mezuniyet notunun %30’unu dikkate alarak belirler ve kadro ilanında belirtilen internet adresinde ilan eder. Bu sıralamaya göre son sırada aynı puana sahip birden fazla adayın olması halinde, bu kişilerin tamamı sınava çağrılır. Başvuru sayısının ilan edilen kadronun on katından az olması halinde, adayların tamamı giriş sınavına alınır. Adayların ön değerlendirmede dikkate alınan puanları ile lisans mezuniyet notları, kadro ilanında belirtilen internet adresinde ilan edilir.</a:t>
            </a: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10</a:t>
            </a:fld>
            <a:endParaRPr lang="tr-TR" dirty="0"/>
          </a:p>
        </p:txBody>
      </p:sp>
    </p:spTree>
    <p:extLst>
      <p:ext uri="{BB962C8B-B14F-4D97-AF65-F5344CB8AC3E}">
        <p14:creationId xmlns:p14="http://schemas.microsoft.com/office/powerpoint/2010/main" val="1801576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188640"/>
            <a:ext cx="8229600" cy="998810"/>
          </a:xfrm>
        </p:spPr>
        <p:txBody>
          <a:bodyPr>
            <a:normAutofit/>
          </a:bodyPr>
          <a:lstStyle/>
          <a:p>
            <a:pPr>
              <a:lnSpc>
                <a:spcPct val="145000"/>
              </a:lnSpc>
              <a:spcBef>
                <a:spcPct val="80000"/>
              </a:spcBef>
            </a:pPr>
            <a:r>
              <a:rPr lang="tr-TR" sz="3600" b="1" dirty="0" smtClean="0"/>
              <a:t>   GİRİŞ SINAVLARI</a:t>
            </a:r>
            <a:endParaRPr lang="en-AU" sz="3600" b="1" dirty="0" smtClean="0">
              <a:latin typeface="Helvetica" pitchFamily="34" charset="0"/>
            </a:endParaRPr>
          </a:p>
        </p:txBody>
      </p:sp>
      <p:sp>
        <p:nvSpPr>
          <p:cNvPr id="3076" name="Rectangle 3"/>
          <p:cNvSpPr txBox="1">
            <a:spLocks noChangeArrowheads="1"/>
          </p:cNvSpPr>
          <p:nvPr/>
        </p:nvSpPr>
        <p:spPr bwMode="auto">
          <a:xfrm>
            <a:off x="251520" y="1268760"/>
            <a:ext cx="8469571" cy="4952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dirty="0"/>
              <a:t>Giriş sınavı, sınav jürisi tarafından; bilim alanı yabancı dille ilgili olan birimlerdeki öğretim görevlisi kadroları ile 4/11/1981 tarihli ve 2547 sayılı Yükseköğretim Kanununun 5 inci maddesinin birinci fıkrasının (ı) bendi uyarınca zorunlu yabancı dil dersini vermek üzere atama yapılacak öğretim görevlisi kadroları için adayların mesleki ifade ve bilgi becerisi ile anlatım yeteneğini ölçecek şekilde sadece sözlü, bu Yönetmelik kapsamındaki diğer kadrolar için ise ilan edilen alanla ilgili bilgi düzeyini ölçecek şekilde sadece yazılı sınav olarak yapılır. Yabancı dille eğitim ve öğretim yapılan programlardaki öğretim görevlisi kadrolarında sözlü sınav yapılır. Ancak senato kararı olması halinde sözlü sınav sonucu 60 ve üzeri puan alanlar için yazılı sınav da yapılır. Bu durumda olanların giriş sınavı puanı, sözlü sınav ile yazılı sınavın puanlarının aritmetik ortalaması alınarak hesaplanır.</a:t>
            </a:r>
          </a:p>
          <a:p>
            <a:pPr algn="just"/>
            <a:r>
              <a:rPr lang="tr-TR" dirty="0"/>
              <a:t>(2) Sınav jürisi, yazılı ve sözlü sınavın nesnel, ölçülebilir ve denetlenebilir olmasını sağlar. Raportör olarak belirlenen üye, yazılı ve sözlü sınavların soru ve cevaplarını tutanak altına alır.</a:t>
            </a:r>
          </a:p>
          <a:p>
            <a:pPr algn="just"/>
            <a:r>
              <a:rPr lang="tr-TR" dirty="0"/>
              <a:t>(3) Sözlü sınav sonuçları, kadro ilanında belirtilen internet adresinde ilan edilir. Sözlü sınav sonucu 60 puanın altında olanlar başarısız sayılır ve nihai değerlendirme aşamasına geçemezler.</a:t>
            </a: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11</a:t>
            </a:fld>
            <a:endParaRPr lang="tr-TR" dirty="0"/>
          </a:p>
        </p:txBody>
      </p:sp>
    </p:spTree>
    <p:extLst>
      <p:ext uri="{BB962C8B-B14F-4D97-AF65-F5344CB8AC3E}">
        <p14:creationId xmlns:p14="http://schemas.microsoft.com/office/powerpoint/2010/main" val="3728288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188640"/>
            <a:ext cx="8229600" cy="998810"/>
          </a:xfrm>
        </p:spPr>
        <p:txBody>
          <a:bodyPr>
            <a:normAutofit/>
          </a:bodyPr>
          <a:lstStyle/>
          <a:p>
            <a:pPr>
              <a:lnSpc>
                <a:spcPct val="145000"/>
              </a:lnSpc>
              <a:spcBef>
                <a:spcPct val="80000"/>
              </a:spcBef>
            </a:pPr>
            <a:r>
              <a:rPr lang="tr-TR" sz="3600" b="1" dirty="0" smtClean="0"/>
              <a:t>NİHAİ DEĞERLENDİRME</a:t>
            </a:r>
            <a:endParaRPr lang="en-AU" sz="3600" b="1" dirty="0" smtClean="0">
              <a:latin typeface="Helvetica" pitchFamily="34" charset="0"/>
            </a:endParaRPr>
          </a:p>
        </p:txBody>
      </p:sp>
      <p:sp>
        <p:nvSpPr>
          <p:cNvPr id="3076" name="Rectangle 3"/>
          <p:cNvSpPr txBox="1">
            <a:spLocks noChangeArrowheads="1"/>
          </p:cNvSpPr>
          <p:nvPr/>
        </p:nvSpPr>
        <p:spPr bwMode="auto">
          <a:xfrm>
            <a:off x="107504" y="1905456"/>
            <a:ext cx="8469571" cy="4952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Ø"/>
            </a:pPr>
            <a:r>
              <a:rPr lang="tr-TR" dirty="0" smtClean="0"/>
              <a:t>Sınav </a:t>
            </a:r>
            <a:r>
              <a:rPr lang="tr-TR" dirty="0"/>
              <a:t>jürisinin değerlendirmesinde; bu Yönetmeliğin 6 ncı maddesinin dördüncü fıkrası kapsamındaki öğretim görevlisi kadrolarında, meslek yüksekokullarında bu kadrolarda istihdam edilecekler de dâhil olmak üzere ALES puanının %30’unu, lisans mezuniyet notunun %10’unu, yabancı dil puanının %30’unu ve giriş sınavı notunun %30’unu; bu Yönetmelik kapsamındaki diğer kadrolarda ALES puanının %30’unu, lisans mezuniyet notunun %30’unu, yabancı dil puanının %10’unu ve giriş sınavı notunun %30’unu; meslek yüksekokullarında ise ALES notunun %35’ini, lisans mezuniyet notunun %30’unu ve giriş sınavı notunun %35’ini hesaplayarak ilan edilen kadro sayısı kadar adayı başarı sırasına göre belirler. Değerlendirme puanı 65 puanın altında olanlar sınavlarda başarısız sayılır. Adayların değerlendirmede dikkate alınan puanları ile lisans mezuniyet notları, kadro ilanında belirtilen internet adresinde ilan edilir.</a:t>
            </a: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12</a:t>
            </a:fld>
            <a:endParaRPr lang="tr-TR" dirty="0"/>
          </a:p>
        </p:txBody>
      </p:sp>
    </p:spTree>
    <p:extLst>
      <p:ext uri="{BB962C8B-B14F-4D97-AF65-F5344CB8AC3E}">
        <p14:creationId xmlns:p14="http://schemas.microsoft.com/office/powerpoint/2010/main" val="981771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188640"/>
            <a:ext cx="8229600" cy="998810"/>
          </a:xfrm>
        </p:spPr>
        <p:txBody>
          <a:bodyPr>
            <a:normAutofit/>
          </a:bodyPr>
          <a:lstStyle/>
          <a:p>
            <a:pPr>
              <a:lnSpc>
                <a:spcPct val="145000"/>
              </a:lnSpc>
              <a:spcBef>
                <a:spcPct val="80000"/>
              </a:spcBef>
            </a:pPr>
            <a:r>
              <a:rPr lang="tr-TR" sz="3600" b="1" dirty="0" smtClean="0"/>
              <a:t>     BAŞARILI OLAN ADAYLARIN ATANMASI</a:t>
            </a:r>
            <a:endParaRPr lang="en-AU" sz="3600" b="1" dirty="0" smtClean="0">
              <a:latin typeface="Helvetica" pitchFamily="34" charset="0"/>
            </a:endParaRPr>
          </a:p>
        </p:txBody>
      </p:sp>
      <p:sp>
        <p:nvSpPr>
          <p:cNvPr id="3076" name="Rectangle 3"/>
          <p:cNvSpPr txBox="1">
            <a:spLocks noChangeArrowheads="1"/>
          </p:cNvSpPr>
          <p:nvPr/>
        </p:nvSpPr>
        <p:spPr bwMode="auto">
          <a:xfrm>
            <a:off x="107504" y="2780928"/>
            <a:ext cx="8469571" cy="4077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buFont typeface="Wingdings" panose="05000000000000000000" pitchFamily="2" charset="2"/>
              <a:buChar char="Ø"/>
            </a:pPr>
            <a:r>
              <a:rPr lang="tr-TR" dirty="0"/>
              <a:t>Sınavlarda başarılı olan adaylar, başarı puanları esas alınarak ilan edilir. İlan edilen kadro sayısı kadar yedek aday da ilan edilir. Atamalar yürürlükteki mevzuata göre yapılır.</a:t>
            </a: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13</a:t>
            </a:fld>
            <a:endParaRPr lang="tr-TR" dirty="0"/>
          </a:p>
        </p:txBody>
      </p:sp>
    </p:spTree>
    <p:extLst>
      <p:ext uri="{BB962C8B-B14F-4D97-AF65-F5344CB8AC3E}">
        <p14:creationId xmlns:p14="http://schemas.microsoft.com/office/powerpoint/2010/main" val="2590204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188640"/>
            <a:ext cx="8229600" cy="998810"/>
          </a:xfrm>
        </p:spPr>
        <p:txBody>
          <a:bodyPr>
            <a:normAutofit/>
          </a:bodyPr>
          <a:lstStyle/>
          <a:p>
            <a:pPr>
              <a:lnSpc>
                <a:spcPct val="145000"/>
              </a:lnSpc>
              <a:spcBef>
                <a:spcPct val="80000"/>
              </a:spcBef>
            </a:pPr>
            <a:r>
              <a:rPr lang="tr-TR" sz="3600" b="1" dirty="0" smtClean="0"/>
              <a:t>     MUAFİYET</a:t>
            </a:r>
            <a:endParaRPr lang="en-AU" sz="3600" b="1" dirty="0" smtClean="0">
              <a:latin typeface="Helvetica" pitchFamily="34" charset="0"/>
            </a:endParaRPr>
          </a:p>
        </p:txBody>
      </p:sp>
      <p:sp>
        <p:nvSpPr>
          <p:cNvPr id="3076" name="Rectangle 3"/>
          <p:cNvSpPr txBox="1">
            <a:spLocks noChangeArrowheads="1"/>
          </p:cNvSpPr>
          <p:nvPr/>
        </p:nvSpPr>
        <p:spPr bwMode="auto">
          <a:xfrm>
            <a:off x="107504" y="2060848"/>
            <a:ext cx="8469571" cy="479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dirty="0"/>
              <a:t>Doktora veya tıpta, diş hekimliğinde, eczacılıkta ve veteriner hekimlikte uzmanlık ya da sanatta yeterlik eğitimini tamamlamış olanlarda, meslek yüksekokullarının Yükseköğretim Kurulu tarafından belirlenen uzmanlık alanlarına atanacak olanlarda, yükseköğretim kurumlarında öğretim elemanı kadrolarında çalışmış veya çalışmakta olanlarda merkezi sınav şartı aranmaz.</a:t>
            </a:r>
          </a:p>
          <a:p>
            <a:pPr algn="just"/>
            <a:r>
              <a:rPr lang="tr-TR" dirty="0"/>
              <a:t>(2) Meslek yüksekokullarının, bu Yönetmeliğin 6 ncı maddesinin dördüncü fıkrası kapsamındaki öğretim görevlisi kadroları haricindeki öğretim elemanı kadrolarına yapılacak başvurularda yabancı dil şartı </a:t>
            </a:r>
            <a:r>
              <a:rPr lang="tr-TR" dirty="0" smtClean="0"/>
              <a:t>aranmaz.</a:t>
            </a:r>
            <a:endParaRPr lang="tr-TR" dirty="0"/>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14</a:t>
            </a:fld>
            <a:endParaRPr lang="tr-TR" dirty="0"/>
          </a:p>
        </p:txBody>
      </p:sp>
    </p:spTree>
    <p:extLst>
      <p:ext uri="{BB962C8B-B14F-4D97-AF65-F5344CB8AC3E}">
        <p14:creationId xmlns:p14="http://schemas.microsoft.com/office/powerpoint/2010/main" val="2120456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188640"/>
            <a:ext cx="8229600" cy="998810"/>
          </a:xfrm>
        </p:spPr>
        <p:txBody>
          <a:bodyPr>
            <a:normAutofit/>
          </a:bodyPr>
          <a:lstStyle/>
          <a:p>
            <a:pPr>
              <a:lnSpc>
                <a:spcPct val="145000"/>
              </a:lnSpc>
              <a:spcBef>
                <a:spcPct val="80000"/>
              </a:spcBef>
            </a:pPr>
            <a:r>
              <a:rPr lang="tr-TR" sz="3600" b="1" dirty="0" smtClean="0"/>
              <a:t>ÖNCELİKLİ ALANLARDA ATAMALAR</a:t>
            </a:r>
            <a:endParaRPr lang="en-AU" sz="3600" b="1" dirty="0" smtClean="0">
              <a:latin typeface="Helvetica" pitchFamily="34" charset="0"/>
            </a:endParaRPr>
          </a:p>
        </p:txBody>
      </p:sp>
      <p:sp>
        <p:nvSpPr>
          <p:cNvPr id="3076" name="Rectangle 3"/>
          <p:cNvSpPr txBox="1">
            <a:spLocks noChangeArrowheads="1"/>
          </p:cNvSpPr>
          <p:nvPr/>
        </p:nvSpPr>
        <p:spPr bwMode="auto">
          <a:xfrm>
            <a:off x="107504" y="2060848"/>
            <a:ext cx="8469571" cy="479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dirty="0"/>
              <a:t>Öğretim üyesi dışındaki öğretim elemanı kadroları için Cumhurbaşkanı kararıyla belirlenen ilave atama izinlerinin en fazla yüzde yirmisi kadar ilave atama izni, Yükseköğretim Kurulu tarafından belirlenen öncelikli alanlarda araştırma görevlisi kadrosunda lisansüstü eğitim yaptırılması amacıyla yükseköğretim kurumlarına tahsis edilebilir. Bu kapsamda ilan edilen araştırma görevlisi kadroları için, bu Yönetmelik uyarınca yapılacak ön değerlendirme sonucunda giriş sınavına katılmaya hak kazananlar için, giriş sınavı sözlü olarak yapılır. Sözlü giriş sınavı jürisi en az bir öğretim üyesi başka bir devlet üniversitesinden olmak üzere üç öğretim üyesinden oluşur. Sözlü sınav sonucu 70 puanın altında puan alanlar, nihai değerlendirme aşamasına geçemezler. Bu Yönetmelik uyarınca yapılan değerlendirme sonucu başarılı olanların atamaları yürürlükteki mevzuat uyarınca yapılır.</a:t>
            </a: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15</a:t>
            </a:fld>
            <a:endParaRPr lang="tr-TR" dirty="0"/>
          </a:p>
        </p:txBody>
      </p:sp>
    </p:spTree>
    <p:extLst>
      <p:ext uri="{BB962C8B-B14F-4D97-AF65-F5344CB8AC3E}">
        <p14:creationId xmlns:p14="http://schemas.microsoft.com/office/powerpoint/2010/main" val="3276945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44450"/>
            <a:ext cx="8229600" cy="1143000"/>
          </a:xfrm>
        </p:spPr>
        <p:txBody>
          <a:bodyPr/>
          <a:lstStyle/>
          <a:p>
            <a:pPr>
              <a:lnSpc>
                <a:spcPct val="145000"/>
              </a:lnSpc>
              <a:spcBef>
                <a:spcPct val="80000"/>
              </a:spcBef>
            </a:pPr>
            <a:r>
              <a:rPr lang="tr-TR" b="1" dirty="0" smtClean="0"/>
              <a:t>AMAÇ</a:t>
            </a:r>
            <a:endParaRPr lang="en-AU" b="1" dirty="0" smtClean="0">
              <a:latin typeface="Helvetica" pitchFamily="34" charset="0"/>
            </a:endParaRPr>
          </a:p>
        </p:txBody>
      </p:sp>
      <p:sp>
        <p:nvSpPr>
          <p:cNvPr id="3076" name="Rectangle 3"/>
          <p:cNvSpPr txBox="1">
            <a:spLocks noChangeArrowheads="1"/>
          </p:cNvSpPr>
          <p:nvPr/>
        </p:nvSpPr>
        <p:spPr bwMode="auto">
          <a:xfrm>
            <a:off x="539116" y="1109554"/>
            <a:ext cx="818197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b="1" dirty="0"/>
          </a:p>
          <a:p>
            <a:pPr algn="just"/>
            <a:endParaRPr lang="tr-TR" sz="2000" b="1" dirty="0" smtClean="0"/>
          </a:p>
          <a:p>
            <a:pPr algn="just"/>
            <a:endParaRPr lang="tr-TR" sz="2000" b="1" dirty="0"/>
          </a:p>
          <a:p>
            <a:pPr algn="just"/>
            <a:r>
              <a:rPr lang="tr-TR" sz="2800" dirty="0"/>
              <a:t>Bu Yönetmeliğin amacı, öğretim üyesi dışındaki öğretim elemanı kadrolarına yapılacak atamalarda uygulanacak merkezi sınav ve giriş sınavlarına ilişkin usul ve esaslarla bu sınavlara girecek adaylarda aranacak şartları belirlemektir.</a:t>
            </a:r>
            <a:r>
              <a:rPr lang="tr-TR" sz="4400" dirty="0"/>
              <a:t/>
            </a:r>
            <a:br>
              <a:rPr lang="tr-TR" sz="4400" dirty="0"/>
            </a:br>
            <a:endParaRPr lang="tr-TR" sz="3200" dirty="0"/>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2</a:t>
            </a:fld>
            <a:endParaRPr lang="tr-TR" dirty="0"/>
          </a:p>
        </p:txBody>
      </p:sp>
      <p:sp>
        <p:nvSpPr>
          <p:cNvPr id="6" name="5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2364869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44450"/>
            <a:ext cx="8229600" cy="1143000"/>
          </a:xfrm>
        </p:spPr>
        <p:txBody>
          <a:bodyPr/>
          <a:lstStyle/>
          <a:p>
            <a:pPr>
              <a:lnSpc>
                <a:spcPct val="145000"/>
              </a:lnSpc>
              <a:spcBef>
                <a:spcPct val="80000"/>
              </a:spcBef>
            </a:pPr>
            <a:r>
              <a:rPr lang="tr-TR" b="1" dirty="0" smtClean="0"/>
              <a:t>KAPSAM</a:t>
            </a:r>
            <a:endParaRPr lang="en-AU" b="1" dirty="0" smtClean="0">
              <a:latin typeface="Helvetica" pitchFamily="34" charset="0"/>
            </a:endParaRPr>
          </a:p>
        </p:txBody>
      </p:sp>
      <p:sp>
        <p:nvSpPr>
          <p:cNvPr id="3076" name="Rectangle 3"/>
          <p:cNvSpPr txBox="1">
            <a:spLocks noChangeArrowheads="1"/>
          </p:cNvSpPr>
          <p:nvPr/>
        </p:nvSpPr>
        <p:spPr bwMode="auto">
          <a:xfrm>
            <a:off x="539116" y="1109554"/>
            <a:ext cx="818197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b="1" dirty="0" smtClean="0"/>
          </a:p>
          <a:p>
            <a:pPr algn="just"/>
            <a:endParaRPr lang="tr-TR" sz="2000" b="1" dirty="0"/>
          </a:p>
          <a:p>
            <a:pPr algn="just"/>
            <a:r>
              <a:rPr lang="tr-TR" altLang="tr-TR" sz="2000" dirty="0" smtClean="0">
                <a:solidFill>
                  <a:srgbClr val="000000"/>
                </a:solidFill>
                <a:latin typeface="Arial" panose="020B0604020202020204" pitchFamily="34" charset="0"/>
                <a:cs typeface="Arial" panose="020B0604020202020204" pitchFamily="34" charset="0"/>
              </a:rPr>
              <a:t>Bu </a:t>
            </a:r>
            <a:r>
              <a:rPr lang="tr-TR" altLang="tr-TR" sz="2000" dirty="0">
                <a:solidFill>
                  <a:srgbClr val="000000"/>
                </a:solidFill>
                <a:latin typeface="Arial" panose="020B0604020202020204" pitchFamily="34" charset="0"/>
                <a:cs typeface="Arial" panose="020B0604020202020204" pitchFamily="34" charset="0"/>
              </a:rPr>
              <a:t>Yönetmelik hükümleri; 8/4/1929 tarihli ve 1416 sayılı Ecnebi Memleketlere Gönderilecek Talebe Hakkında Kanun kapsamında öğretim görevlisi kadrosuna ilk defa yapılacak atamalarda, 26/4/2014 tarihli ve 28983 sayılı Resmî Gazete’de yayımlanan Tıpta ve Diş Hekimliğinde Uzmanlık Eğitimi Yönetmeliği ile 21/10/2016 tarihli ve 29864 sayılı Resmî Gazete’de yayımlanan Eczacılıkta Uzmanlık Eğitimi Yönetmeliği hükümlerine göre uzmanlık eğitimi almaya hak kazananların araştırma görevlisi kadrolarına atanmalarında, devlet hizmeti yükümlülüğü kurası sonuçlarına göre öğretim görevlisi kadrolarına atamalarda, bu Yönetmelik kapsamındaki kadrolarda istihdam edilenlerin görev süresi uzatımı mahiyetindeki atanmalarında ve yabancı uyruklu öğretim elemanlarının sözleşmeli olarak çalıştırılmalarında uygulanmaz</a:t>
            </a:r>
            <a:r>
              <a:rPr lang="tr-TR" altLang="tr-TR" sz="2800" dirty="0">
                <a:solidFill>
                  <a:srgbClr val="000000"/>
                </a:solidFill>
                <a:latin typeface="Arial" panose="020B0604020202020204" pitchFamily="34" charset="0"/>
                <a:cs typeface="Arial" panose="020B0604020202020204" pitchFamily="34" charset="0"/>
              </a:rPr>
              <a:t>.</a:t>
            </a:r>
            <a:endParaRPr lang="tr-TR" altLang="tr-TR" sz="6000" dirty="0">
              <a:latin typeface="Arial" panose="020B0604020202020204" pitchFamily="34" charset="0"/>
              <a:cs typeface="Arial" panose="020B0604020202020204" pitchFamily="34" charset="0"/>
            </a:endParaRPr>
          </a:p>
          <a:p>
            <a:pPr algn="just"/>
            <a:r>
              <a:rPr lang="tr-TR" sz="4400" dirty="0"/>
              <a:t/>
            </a:r>
            <a:br>
              <a:rPr lang="tr-TR" sz="4400" dirty="0"/>
            </a:br>
            <a:endParaRPr lang="tr-TR" sz="3200" dirty="0"/>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3</a:t>
            </a:fld>
            <a:endParaRPr lang="tr-TR" dirty="0"/>
          </a:p>
        </p:txBody>
      </p:sp>
      <p:sp>
        <p:nvSpPr>
          <p:cNvPr id="6" name="5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1029158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44450"/>
            <a:ext cx="8229600" cy="1143000"/>
          </a:xfrm>
        </p:spPr>
        <p:txBody>
          <a:bodyPr/>
          <a:lstStyle/>
          <a:p>
            <a:pPr>
              <a:lnSpc>
                <a:spcPct val="145000"/>
              </a:lnSpc>
              <a:spcBef>
                <a:spcPct val="80000"/>
              </a:spcBef>
            </a:pPr>
            <a:r>
              <a:rPr lang="tr-TR" b="1" dirty="0" smtClean="0"/>
              <a:t>MERKEZİ SINAV</a:t>
            </a:r>
            <a:endParaRPr lang="en-AU" b="1" dirty="0" smtClean="0">
              <a:latin typeface="Helvetica" pitchFamily="34" charset="0"/>
            </a:endParaRPr>
          </a:p>
        </p:txBody>
      </p:sp>
      <p:sp>
        <p:nvSpPr>
          <p:cNvPr id="3076" name="Rectangle 3"/>
          <p:cNvSpPr txBox="1">
            <a:spLocks noChangeArrowheads="1"/>
          </p:cNvSpPr>
          <p:nvPr/>
        </p:nvSpPr>
        <p:spPr bwMode="auto">
          <a:xfrm>
            <a:off x="539116" y="1109554"/>
            <a:ext cx="818197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b="1" dirty="0" smtClean="0"/>
          </a:p>
          <a:p>
            <a:pPr algn="just"/>
            <a:endParaRPr lang="tr-TR" sz="2000" b="1" dirty="0"/>
          </a:p>
          <a:p>
            <a:pPr marL="285750" indent="-285750" algn="just">
              <a:buFont typeface="Wingdings" panose="05000000000000000000" pitchFamily="2" charset="2"/>
              <a:buChar char="Ø"/>
            </a:pPr>
            <a:r>
              <a:rPr lang="tr-TR" sz="2400" dirty="0"/>
              <a:t>Akademik Personel ve Lisansüstü Eğitimi Giriş Sınavına, bir lisans programından mezun olabilecek durumda olanlar, lisans mezunu olanlar ve denklik belgesi almış olmak kaydıyla yurtdışında lisans öğrenimini tamamlamış olanlar müracaat edebilirler. Alanlarındaki puan türünde 100 üzerinden 70 puan alanlar sınavda başarılı sayılırlar. Bu sınavın sonuçları, açıklandığı tarihten itibaren beş yıl için geçerlidir.</a:t>
            </a:r>
            <a:endParaRPr lang="tr-TR" sz="3200" dirty="0"/>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4</a:t>
            </a:fld>
            <a:endParaRPr lang="tr-TR" dirty="0"/>
          </a:p>
        </p:txBody>
      </p:sp>
      <p:sp>
        <p:nvSpPr>
          <p:cNvPr id="6" name="5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3707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44450"/>
            <a:ext cx="8229600" cy="1143000"/>
          </a:xfrm>
        </p:spPr>
        <p:txBody>
          <a:bodyPr/>
          <a:lstStyle/>
          <a:p>
            <a:pPr>
              <a:lnSpc>
                <a:spcPct val="145000"/>
              </a:lnSpc>
              <a:spcBef>
                <a:spcPct val="80000"/>
              </a:spcBef>
            </a:pPr>
            <a:r>
              <a:rPr lang="tr-TR" b="1" dirty="0" smtClean="0"/>
              <a:t>GENEL ŞARTLAR</a:t>
            </a:r>
            <a:endParaRPr lang="en-AU" b="1" dirty="0" smtClean="0">
              <a:latin typeface="Helvetica" pitchFamily="34" charset="0"/>
            </a:endParaRPr>
          </a:p>
        </p:txBody>
      </p:sp>
      <p:sp>
        <p:nvSpPr>
          <p:cNvPr id="3076" name="Rectangle 3"/>
          <p:cNvSpPr txBox="1">
            <a:spLocks noChangeArrowheads="1"/>
          </p:cNvSpPr>
          <p:nvPr/>
        </p:nvSpPr>
        <p:spPr bwMode="auto">
          <a:xfrm>
            <a:off x="539116" y="1109554"/>
            <a:ext cx="818197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0" indent="358775" algn="just" fontAlgn="base">
              <a:spcBef>
                <a:spcPct val="0"/>
              </a:spcBef>
              <a:spcAft>
                <a:spcPct val="0"/>
              </a:spcAft>
            </a:pPr>
            <a:r>
              <a:rPr lang="tr-TR" altLang="tr-TR" dirty="0">
                <a:solidFill>
                  <a:srgbClr val="000000"/>
                </a:solidFill>
                <a:latin typeface="Arial" panose="020B0604020202020204" pitchFamily="34" charset="0"/>
                <a:cs typeface="Arial" panose="020B0604020202020204" pitchFamily="34" charset="0"/>
              </a:rPr>
              <a:t>Bu Yönetmelik kapsamındaki öğretim elemanı kadrolarına yapılacak atamalarda;</a:t>
            </a:r>
            <a:endParaRPr lang="tr-TR" altLang="tr-TR" sz="700" dirty="0">
              <a:latin typeface="Arial" panose="020B0604020202020204" pitchFamily="34" charset="0"/>
              <a:cs typeface="Arial" panose="020B0604020202020204" pitchFamily="34" charset="0"/>
            </a:endParaRPr>
          </a:p>
          <a:p>
            <a:pPr lvl="0" indent="358775" algn="just" fontAlgn="base">
              <a:spcBef>
                <a:spcPct val="0"/>
              </a:spcBef>
              <a:spcAft>
                <a:spcPct val="0"/>
              </a:spcAft>
            </a:pPr>
            <a:r>
              <a:rPr lang="tr-TR" altLang="tr-TR" dirty="0">
                <a:solidFill>
                  <a:srgbClr val="000000"/>
                </a:solidFill>
                <a:latin typeface="Arial" panose="020B0604020202020204" pitchFamily="34" charset="0"/>
                <a:cs typeface="Arial" panose="020B0604020202020204" pitchFamily="34" charset="0"/>
              </a:rPr>
              <a:t>a) 657 sayılı Devlet Memurları Kanununun 48 inci maddesinde belirtilen şartları taşımak,</a:t>
            </a:r>
            <a:endParaRPr lang="tr-TR" altLang="tr-TR" sz="700" dirty="0">
              <a:latin typeface="Arial" panose="020B0604020202020204" pitchFamily="34" charset="0"/>
              <a:cs typeface="Arial" panose="020B0604020202020204" pitchFamily="34" charset="0"/>
            </a:endParaRPr>
          </a:p>
          <a:p>
            <a:pPr lvl="0" indent="358775" algn="just" fontAlgn="base">
              <a:spcBef>
                <a:spcPct val="0"/>
              </a:spcBef>
              <a:spcAft>
                <a:spcPct val="0"/>
              </a:spcAft>
            </a:pPr>
            <a:r>
              <a:rPr lang="tr-TR" altLang="tr-TR" dirty="0">
                <a:solidFill>
                  <a:srgbClr val="000000"/>
                </a:solidFill>
                <a:latin typeface="Arial" panose="020B0604020202020204" pitchFamily="34" charset="0"/>
                <a:cs typeface="Arial" panose="020B0604020202020204" pitchFamily="34" charset="0"/>
              </a:rPr>
              <a:t>b) ALES’ten en az 70, Yükseköğretim Kurulu tarafından kabul edilen merkezi yabancı dil sınavından en az 50 puan veya eşdeğerliği kabul edilen bir sınavdan bu puan muadili bir puan almış olmak gerekir. Merkezi sınav muafiyetinden yararlanmayı talep edenlerin ön değerlendirme ve nihai değerlendirme aşamalarında ALES puanı 70 olarak kabul edilir.</a:t>
            </a:r>
            <a:endParaRPr lang="tr-TR" altLang="tr-TR" sz="700" dirty="0">
              <a:latin typeface="Arial" panose="020B0604020202020204" pitchFamily="34" charset="0"/>
              <a:cs typeface="Arial" panose="020B0604020202020204" pitchFamily="34" charset="0"/>
            </a:endParaRPr>
          </a:p>
          <a:p>
            <a:pPr marL="285750" lvl="0" indent="-285750" algn="just" fontAlgn="base">
              <a:spcBef>
                <a:spcPct val="0"/>
              </a:spcBef>
              <a:spcAft>
                <a:spcPct val="0"/>
              </a:spcAft>
              <a:buFont typeface="Wingdings" panose="05000000000000000000" pitchFamily="2" charset="2"/>
              <a:buChar char="Ø"/>
            </a:pPr>
            <a:r>
              <a:rPr lang="tr-TR" altLang="tr-TR" dirty="0" smtClean="0">
                <a:solidFill>
                  <a:srgbClr val="000000"/>
                </a:solidFill>
                <a:latin typeface="Arial" panose="020B0604020202020204" pitchFamily="34" charset="0"/>
                <a:cs typeface="Arial" panose="020B0604020202020204" pitchFamily="34" charset="0"/>
              </a:rPr>
              <a:t>Meslek </a:t>
            </a:r>
            <a:r>
              <a:rPr lang="tr-TR" altLang="tr-TR" dirty="0">
                <a:solidFill>
                  <a:srgbClr val="000000"/>
                </a:solidFill>
                <a:latin typeface="Arial" panose="020B0604020202020204" pitchFamily="34" charset="0"/>
                <a:cs typeface="Arial" panose="020B0604020202020204" pitchFamily="34" charset="0"/>
              </a:rPr>
              <a:t>yüksekokullarının Yükseköğretim Kurulu tarafından belirlenen uzmanlık alanlarındaki öğretim görevlisi kadroları hariç olmak üzere üniversite ve yüksek teknoloji enstitüleri, senato kararıyla, bu Yönetmelikte belirlenen ALES ve yabancı dil puan barajlarının üzerinde bir puanı asgari puan olarak belirleyebilirler.</a:t>
            </a:r>
            <a:endParaRPr lang="tr-TR" altLang="tr-TR" sz="700" dirty="0">
              <a:latin typeface="Arial" panose="020B0604020202020204" pitchFamily="34" charset="0"/>
              <a:cs typeface="Arial" panose="020B0604020202020204" pitchFamily="34" charset="0"/>
            </a:endParaRPr>
          </a:p>
          <a:p>
            <a:pPr marL="285750" lvl="0" indent="-285750" algn="just" fontAlgn="base">
              <a:spcBef>
                <a:spcPct val="0"/>
              </a:spcBef>
              <a:spcAft>
                <a:spcPct val="0"/>
              </a:spcAft>
              <a:buFont typeface="Wingdings" panose="05000000000000000000" pitchFamily="2" charset="2"/>
              <a:buChar char="Ø"/>
            </a:pPr>
            <a:r>
              <a:rPr lang="tr-TR" altLang="tr-TR" dirty="0" smtClean="0">
                <a:solidFill>
                  <a:srgbClr val="000000"/>
                </a:solidFill>
                <a:latin typeface="Arial" panose="020B0604020202020204" pitchFamily="34" charset="0"/>
                <a:cs typeface="Arial" panose="020B0604020202020204" pitchFamily="34" charset="0"/>
              </a:rPr>
              <a:t>Ön </a:t>
            </a:r>
            <a:r>
              <a:rPr lang="tr-TR" altLang="tr-TR" dirty="0">
                <a:solidFill>
                  <a:srgbClr val="000000"/>
                </a:solidFill>
                <a:latin typeface="Arial" panose="020B0604020202020204" pitchFamily="34" charset="0"/>
                <a:cs typeface="Arial" panose="020B0604020202020204" pitchFamily="34" charset="0"/>
              </a:rPr>
              <a:t>değerlendirme ve nihai değerlendirme aşamalarında lisans mezuniyeti notunun hesaplanmasında kullanılacak 4’lük ve 5’lik not sistemlerinin 100’lük not sistemine eşdeğerliği Yükseköğretim Kurulu kararıyla belirlenir. Diğer not sistemlerinin 100’lük not sistemine eşdeğerliğine yükseköğretim kurumlarının senatoları karar verir.</a:t>
            </a:r>
            <a:endParaRPr lang="tr-TR" altLang="tr-TR" sz="700" dirty="0">
              <a:latin typeface="Arial" panose="020B0604020202020204" pitchFamily="34" charset="0"/>
              <a:cs typeface="Arial" panose="020B0604020202020204" pitchFamily="34" charset="0"/>
            </a:endParaRPr>
          </a:p>
          <a:p>
            <a:pPr lvl="0" indent="358775" algn="just" fontAlgn="base">
              <a:spcBef>
                <a:spcPct val="0"/>
              </a:spcBef>
              <a:spcAft>
                <a:spcPct val="0"/>
              </a:spcAft>
            </a:pPr>
            <a:endParaRPr lang="tr-TR" altLang="tr-TR" sz="4800" dirty="0">
              <a:latin typeface="Arial" panose="020B0604020202020204" pitchFamily="34" charset="0"/>
            </a:endParaRP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5</a:t>
            </a:fld>
            <a:endParaRPr lang="tr-TR" dirty="0"/>
          </a:p>
        </p:txBody>
      </p:sp>
    </p:spTree>
    <p:extLst>
      <p:ext uri="{BB962C8B-B14F-4D97-AF65-F5344CB8AC3E}">
        <p14:creationId xmlns:p14="http://schemas.microsoft.com/office/powerpoint/2010/main" val="1829731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44450"/>
            <a:ext cx="8229600" cy="1143000"/>
          </a:xfrm>
        </p:spPr>
        <p:txBody>
          <a:bodyPr/>
          <a:lstStyle/>
          <a:p>
            <a:pPr>
              <a:lnSpc>
                <a:spcPct val="145000"/>
              </a:lnSpc>
              <a:spcBef>
                <a:spcPct val="80000"/>
              </a:spcBef>
            </a:pPr>
            <a:r>
              <a:rPr lang="tr-TR" b="1" dirty="0" smtClean="0"/>
              <a:t>GENEL ŞARTLAR</a:t>
            </a:r>
            <a:endParaRPr lang="en-AU" b="1" dirty="0" smtClean="0">
              <a:latin typeface="Helvetica" pitchFamily="34" charset="0"/>
            </a:endParaRPr>
          </a:p>
        </p:txBody>
      </p:sp>
      <p:sp>
        <p:nvSpPr>
          <p:cNvPr id="3076" name="Rectangle 3"/>
          <p:cNvSpPr txBox="1">
            <a:spLocks noChangeArrowheads="1"/>
          </p:cNvSpPr>
          <p:nvPr/>
        </p:nvSpPr>
        <p:spPr bwMode="auto">
          <a:xfrm>
            <a:off x="539116" y="1187450"/>
            <a:ext cx="8181975" cy="5033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lvl="0" indent="-285750" algn="just" fontAlgn="base">
              <a:spcBef>
                <a:spcPct val="0"/>
              </a:spcBef>
              <a:spcAft>
                <a:spcPct val="0"/>
              </a:spcAft>
              <a:buFont typeface="Wingdings" panose="05000000000000000000" pitchFamily="2" charset="2"/>
              <a:buChar char="Ø"/>
            </a:pPr>
            <a:r>
              <a:rPr lang="tr-TR" altLang="tr-TR" dirty="0" smtClean="0">
                <a:solidFill>
                  <a:srgbClr val="000000"/>
                </a:solidFill>
                <a:latin typeface="Arial" panose="020B0604020202020204" pitchFamily="34" charset="0"/>
                <a:cs typeface="Arial" panose="020B0604020202020204" pitchFamily="34" charset="0"/>
              </a:rPr>
              <a:t>Adaylarda</a:t>
            </a:r>
            <a:r>
              <a:rPr lang="tr-TR" altLang="tr-TR" dirty="0">
                <a:solidFill>
                  <a:srgbClr val="000000"/>
                </a:solidFill>
                <a:latin typeface="Arial" panose="020B0604020202020204" pitchFamily="34" charset="0"/>
                <a:cs typeface="Arial" panose="020B0604020202020204" pitchFamily="34" charset="0"/>
              </a:rPr>
              <a:t>, yabancı dille eğitim ve öğretim yapılan programlardaki öğretim görevlisi kadrolarına yapılacak atamalarda atama yapılacak programın eğitim dilinde; bilim alanı yabancı dille ilgili kadrolara yapılacak öğretim görevlisi atamaları ile 4/11/1981 tarihli ve 2547 sayılı Yükseköğretim Kanununun 5 inci maddesinin birinci fıkrasının (ı) bendi uyarınca zorunlu yabancı dil dersini vermek üzere öğretim görevlisi kadrolarına yapılacak atamalarda ilgili dilde; yükseköğretim kurumlarının uluslararası ilişkiler ile yabancı dille ilgili uygulamalı birimlerinde istihdam edilecek öğretim görevlisi atamalarında, en az bir dilde Yükseköğretim Kurulu tarafından kabul edilen merkezi yabancı dil sınavından en az 80 puan veya eşdeğerliği kabul edilen bir sınavdan bu puan muadili bir puana sahip olma şartı aranır.</a:t>
            </a:r>
            <a:endParaRPr lang="tr-TR" altLang="tr-TR" sz="700" dirty="0">
              <a:latin typeface="Arial" panose="020B0604020202020204" pitchFamily="34" charset="0"/>
              <a:cs typeface="Arial" panose="020B0604020202020204" pitchFamily="34" charset="0"/>
            </a:endParaRPr>
          </a:p>
          <a:p>
            <a:pPr marL="285750" lvl="0" indent="-285750" algn="just" fontAlgn="base">
              <a:spcBef>
                <a:spcPct val="0"/>
              </a:spcBef>
              <a:spcAft>
                <a:spcPct val="0"/>
              </a:spcAft>
              <a:buFont typeface="Wingdings" panose="05000000000000000000" pitchFamily="2" charset="2"/>
              <a:buChar char="Ø"/>
            </a:pPr>
            <a:r>
              <a:rPr lang="tr-TR" altLang="tr-TR" dirty="0" smtClean="0">
                <a:solidFill>
                  <a:srgbClr val="000000"/>
                </a:solidFill>
                <a:latin typeface="Arial" panose="020B0604020202020204" pitchFamily="34" charset="0"/>
                <a:cs typeface="Arial" panose="020B0604020202020204" pitchFamily="34" charset="0"/>
              </a:rPr>
              <a:t>Yükseköğretim </a:t>
            </a:r>
            <a:r>
              <a:rPr lang="tr-TR" altLang="tr-TR" dirty="0">
                <a:solidFill>
                  <a:srgbClr val="000000"/>
                </a:solidFill>
                <a:latin typeface="Arial" panose="020B0604020202020204" pitchFamily="34" charset="0"/>
                <a:cs typeface="Arial" panose="020B0604020202020204" pitchFamily="34" charset="0"/>
              </a:rPr>
              <a:t>kurumları, bu Yönetmeliğe tabi öğretim elemanı kadro ilanlarında lisans veya lisansüstü mezuniyet alanları ile ilan edilen alana ait bilimsel, nesnel ve denetlenebilir koşullar dışında belirli bir adayı tanımlayan özel şartlar koyamazlar.</a:t>
            </a:r>
            <a:endParaRPr lang="tr-TR" altLang="tr-TR" sz="700" dirty="0">
              <a:latin typeface="Arial" panose="020B0604020202020204" pitchFamily="34" charset="0"/>
              <a:cs typeface="Arial" panose="020B0604020202020204" pitchFamily="34" charset="0"/>
            </a:endParaRPr>
          </a:p>
          <a:p>
            <a:pPr marL="285750" lvl="0" indent="-285750" algn="just" fontAlgn="base">
              <a:spcBef>
                <a:spcPct val="0"/>
              </a:spcBef>
              <a:spcAft>
                <a:spcPct val="0"/>
              </a:spcAft>
              <a:buFont typeface="Wingdings" panose="05000000000000000000" pitchFamily="2" charset="2"/>
              <a:buChar char="Ø"/>
            </a:pPr>
            <a:r>
              <a:rPr lang="tr-TR" altLang="tr-TR" dirty="0" smtClean="0">
                <a:solidFill>
                  <a:srgbClr val="000000"/>
                </a:solidFill>
                <a:latin typeface="Arial" panose="020B0604020202020204" pitchFamily="34" charset="0"/>
                <a:cs typeface="Arial" panose="020B0604020202020204" pitchFamily="34" charset="0"/>
              </a:rPr>
              <a:t>İlanlarda</a:t>
            </a:r>
            <a:r>
              <a:rPr lang="tr-TR" altLang="tr-TR" dirty="0">
                <a:solidFill>
                  <a:srgbClr val="000000"/>
                </a:solidFill>
                <a:latin typeface="Arial" panose="020B0604020202020204" pitchFamily="34" charset="0"/>
                <a:cs typeface="Arial" panose="020B0604020202020204" pitchFamily="34" charset="0"/>
              </a:rPr>
              <a:t>, alanında tecrübe sahibi olmak şartının, hangi öğrenim düzeyinden sonrasına ait olduğu, belirli bir adayı tanımlamayacak şekilde belirtilir.</a:t>
            </a:r>
            <a:endParaRPr lang="tr-TR" altLang="tr-TR" sz="4800" dirty="0">
              <a:latin typeface="Arial" panose="020B0604020202020204" pitchFamily="34" charset="0"/>
              <a:cs typeface="Arial" panose="020B0604020202020204" pitchFamily="34" charset="0"/>
            </a:endParaRP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6</a:t>
            </a:fld>
            <a:endParaRPr lang="tr-TR" dirty="0"/>
          </a:p>
        </p:txBody>
      </p:sp>
    </p:spTree>
    <p:extLst>
      <p:ext uri="{BB962C8B-B14F-4D97-AF65-F5344CB8AC3E}">
        <p14:creationId xmlns:p14="http://schemas.microsoft.com/office/powerpoint/2010/main" val="4237351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188640"/>
            <a:ext cx="8229600" cy="998810"/>
          </a:xfrm>
        </p:spPr>
        <p:txBody>
          <a:bodyPr>
            <a:normAutofit fontScale="90000"/>
          </a:bodyPr>
          <a:lstStyle/>
          <a:p>
            <a:pPr>
              <a:lnSpc>
                <a:spcPct val="145000"/>
              </a:lnSpc>
              <a:spcBef>
                <a:spcPct val="80000"/>
              </a:spcBef>
            </a:pPr>
            <a:r>
              <a:rPr lang="tr-TR" b="1" dirty="0" smtClean="0"/>
              <a:t>ÖZEL ŞARTLAR</a:t>
            </a:r>
            <a:endParaRPr lang="en-AU" b="1" dirty="0" smtClean="0">
              <a:latin typeface="Helvetica" pitchFamily="34" charset="0"/>
            </a:endParaRPr>
          </a:p>
        </p:txBody>
      </p:sp>
      <p:sp>
        <p:nvSpPr>
          <p:cNvPr id="3076" name="Rectangle 3"/>
          <p:cNvSpPr txBox="1">
            <a:spLocks noChangeArrowheads="1"/>
          </p:cNvSpPr>
          <p:nvPr/>
        </p:nvSpPr>
        <p:spPr bwMode="auto">
          <a:xfrm>
            <a:off x="251520" y="1340768"/>
            <a:ext cx="8469571" cy="4880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Ø"/>
            </a:pPr>
            <a:r>
              <a:rPr lang="tr-TR" dirty="0"/>
              <a:t>Araştırma görevlisi kadrosuna başvurabilmek için ilana ilk başvuru tarihi itibarıyla otuz beş yaşını doldurmamış olmak gerekir. Devlet yükseköğretim kurumlarının araştırma görevlisi kadrolarına başvurularda tezli yüksek lisans, doktora veya sanatta yeterlik eğitimi öğrencisi olmak şartı aranır.</a:t>
            </a:r>
          </a:p>
          <a:p>
            <a:pPr marL="285750" indent="-285750" algn="just">
              <a:buFont typeface="Wingdings" panose="05000000000000000000" pitchFamily="2" charset="2"/>
              <a:buChar char="Ø"/>
            </a:pPr>
            <a:r>
              <a:rPr lang="tr-TR" dirty="0" smtClean="0"/>
              <a:t>Yükseköğretim </a:t>
            </a:r>
            <a:r>
              <a:rPr lang="tr-TR" dirty="0"/>
              <a:t>kurumlarında tıpta uzmanlık ve tıpta yan dal uzmanlık eğitimi yapmakta olan tabip veya uzman tabip araştırma görevlileri, uzmanlık eğitimlerini tamamladıklarında uzman olduklarının Sağlık Bakanlığına bildirildiği tarihten sonraki ilk Devlet Hizmeti Yükümlülüğü Kurası sonuçlarının kurumlarına tebliğ edildiği tarihe kadar kurumları ile ilişikleri kesilmeksizin araştırma görevlisi olarak görev yapmaya devam ederler.</a:t>
            </a:r>
          </a:p>
          <a:p>
            <a:pPr marL="285750" indent="-285750" algn="just">
              <a:buFont typeface="Wingdings" panose="05000000000000000000" pitchFamily="2" charset="2"/>
              <a:buChar char="Ø"/>
            </a:pPr>
            <a:r>
              <a:rPr lang="tr-TR" dirty="0" smtClean="0"/>
              <a:t>Öğretim </a:t>
            </a:r>
            <a:r>
              <a:rPr lang="tr-TR" dirty="0"/>
              <a:t>görevlisi kadrosuna başvuracak adaylarda en az tezli yüksek lisans derecesine sahip olmak şartı aranır.</a:t>
            </a:r>
          </a:p>
          <a:p>
            <a:pPr marL="285750" indent="-285750" algn="just">
              <a:buFont typeface="Wingdings" panose="05000000000000000000" pitchFamily="2" charset="2"/>
              <a:buChar char="Ø"/>
            </a:pPr>
            <a:r>
              <a:rPr lang="tr-TR" dirty="0" smtClean="0"/>
              <a:t>Meslek </a:t>
            </a:r>
            <a:r>
              <a:rPr lang="tr-TR" dirty="0"/>
              <a:t>yüksekokullarının Yükseköğretim Kurulu tarafından belirlenen uzmanlık alanlarına atanacak olanlarda en az tezli yüksek lisans derecesine sahip olmak ya da lisans mezunu olup belgelendirmek kaydıyla alanında en az iki yıl tecrübe sahibi olmak şartı </a:t>
            </a:r>
            <a:r>
              <a:rPr lang="tr-TR" dirty="0" smtClean="0"/>
              <a:t>aranır.</a:t>
            </a:r>
            <a:endParaRPr lang="tr-TR" altLang="tr-TR" sz="4800" dirty="0">
              <a:latin typeface="Arial" panose="020B0604020202020204" pitchFamily="34" charset="0"/>
              <a:cs typeface="Arial" panose="020B0604020202020204" pitchFamily="34" charset="0"/>
            </a:endParaRP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7</a:t>
            </a:fld>
            <a:endParaRPr lang="tr-TR" dirty="0"/>
          </a:p>
        </p:txBody>
      </p:sp>
    </p:spTree>
    <p:extLst>
      <p:ext uri="{BB962C8B-B14F-4D97-AF65-F5344CB8AC3E}">
        <p14:creationId xmlns:p14="http://schemas.microsoft.com/office/powerpoint/2010/main" val="2612157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188640"/>
            <a:ext cx="8229600" cy="998810"/>
          </a:xfrm>
        </p:spPr>
        <p:txBody>
          <a:bodyPr>
            <a:normAutofit fontScale="90000"/>
          </a:bodyPr>
          <a:lstStyle/>
          <a:p>
            <a:pPr>
              <a:lnSpc>
                <a:spcPct val="145000"/>
              </a:lnSpc>
              <a:spcBef>
                <a:spcPct val="80000"/>
              </a:spcBef>
            </a:pPr>
            <a:r>
              <a:rPr lang="tr-TR" b="1" dirty="0" smtClean="0"/>
              <a:t>İLAN</a:t>
            </a:r>
            <a:endParaRPr lang="en-AU" b="1" dirty="0" smtClean="0">
              <a:latin typeface="Helvetica" pitchFamily="34" charset="0"/>
            </a:endParaRPr>
          </a:p>
        </p:txBody>
      </p:sp>
      <p:sp>
        <p:nvSpPr>
          <p:cNvPr id="3076" name="Rectangle 3"/>
          <p:cNvSpPr txBox="1">
            <a:spLocks noChangeArrowheads="1"/>
          </p:cNvSpPr>
          <p:nvPr/>
        </p:nvSpPr>
        <p:spPr bwMode="auto">
          <a:xfrm>
            <a:off x="251520" y="1484784"/>
            <a:ext cx="8469571" cy="4736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Ø"/>
            </a:pPr>
            <a:r>
              <a:rPr lang="tr-TR" dirty="0"/>
              <a:t>Öğretim üyesi dışındaki öğretim elemanı kadroları 15/7/2018 tarihli ve 30479 sayılı Resmî Gazete’de yayımlanan 10 sayılı Resmî Gazete Hakkında Cumhurbaşkanlığı Kararnamesinin 5 inci maddesinin ikinci fıkrası uyarınca yükseköğretim kurumları tarafından ilan edilir.</a:t>
            </a:r>
          </a:p>
          <a:p>
            <a:pPr marL="285750" indent="-285750" algn="just">
              <a:buFont typeface="Wingdings" panose="05000000000000000000" pitchFamily="2" charset="2"/>
              <a:buChar char="Ø"/>
            </a:pPr>
            <a:r>
              <a:rPr lang="tr-TR" dirty="0" smtClean="0"/>
              <a:t>İlan </a:t>
            </a:r>
            <a:r>
              <a:rPr lang="tr-TR" dirty="0"/>
              <a:t>metninde, aranacak ve bu Yönetmelik kapsamında belirlenmiş olan şartlar, son başvuru tarihi, ön değerlendirme sonuçlarının ilan tarihi, giriş sınavı tarihi, yabancı dille eğitim-öğretim yapılan programlardaki öğretim görevlisi kadrolarında senato kararıyla sözlü sınav sonucu 60 ve üzeri puan alanlar için yazılı sınav yapılacaksa yazılı sınav tarihi, sınav sonuçlarının açıklanacağı günler ile internet adreslerini içeren sınav takvimi de belirtilir. Son başvuru tarihi, ilan tarihinden itibaren on beş günden az olarak belirlenemez. Adayların başvuruları, ilanda belirtilen adrese şahsen veya posta yoluyla ya da ilanda belirtilmiş olması halinde internet yoluyla yapılır. Postadaki gecikmeler nedeniyle ilanda belirtilen süre içinde yapılamayan başvurular dikkate alınmaz</a:t>
            </a:r>
            <a:endParaRPr lang="tr-TR" altLang="tr-TR" sz="4800" dirty="0">
              <a:latin typeface="Arial" panose="020B0604020202020204" pitchFamily="34" charset="0"/>
              <a:cs typeface="Arial" panose="020B0604020202020204" pitchFamily="34" charset="0"/>
            </a:endParaRP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8</a:t>
            </a:fld>
            <a:endParaRPr lang="tr-TR" dirty="0"/>
          </a:p>
        </p:txBody>
      </p:sp>
    </p:spTree>
    <p:extLst>
      <p:ext uri="{BB962C8B-B14F-4D97-AF65-F5344CB8AC3E}">
        <p14:creationId xmlns:p14="http://schemas.microsoft.com/office/powerpoint/2010/main" val="2643278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234315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457200" y="188640"/>
            <a:ext cx="8229600" cy="998810"/>
          </a:xfrm>
        </p:spPr>
        <p:txBody>
          <a:bodyPr>
            <a:normAutofit/>
          </a:bodyPr>
          <a:lstStyle/>
          <a:p>
            <a:pPr>
              <a:lnSpc>
                <a:spcPct val="145000"/>
              </a:lnSpc>
              <a:spcBef>
                <a:spcPct val="80000"/>
              </a:spcBef>
            </a:pPr>
            <a:r>
              <a:rPr lang="tr-TR" sz="3600" b="1" dirty="0" smtClean="0"/>
              <a:t>   GİRİŞ SINAVI JÜRİSİNİN BELİRLENMESİ</a:t>
            </a:r>
            <a:endParaRPr lang="en-AU" sz="3600" b="1" dirty="0" smtClean="0">
              <a:latin typeface="Helvetica" pitchFamily="34" charset="0"/>
            </a:endParaRPr>
          </a:p>
        </p:txBody>
      </p:sp>
      <p:sp>
        <p:nvSpPr>
          <p:cNvPr id="3076" name="Rectangle 3"/>
          <p:cNvSpPr txBox="1">
            <a:spLocks noChangeArrowheads="1"/>
          </p:cNvSpPr>
          <p:nvPr/>
        </p:nvSpPr>
        <p:spPr bwMode="auto">
          <a:xfrm>
            <a:off x="251520" y="2060848"/>
            <a:ext cx="8469571" cy="4160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Ø"/>
            </a:pPr>
            <a:r>
              <a:rPr lang="tr-TR" dirty="0"/>
              <a:t>Yükseköğretim kurumlarında giriş sınavı jürisi; fakültelerde dekanın; konservatuar, enstitü, yüksekokul ve meslek yüksekokullarında müdürün önereceği, biri ilgili anabilim dalı başkanı, anabilim dalı başkanı yoksa bölüm başkanı, yabancı diller yüksekokullarında ise yüksekokul müdürü olmak üzere en az sekiz öğretim üyesi arasından ilgili yönetim kurulunca seçilecek üç asıl bir yedek üyeden oluşur. Asıl üyelerden birinin ilgili anabilim dalı başkanı, anabilim dalı başkanı yoksa bölüm başkanı, yabancı diller yüksekokullarında ise yüksekokul müdürü olması ve seçilecek üyelerin, atama yapılacak öğretim elemanı kadro unvanının gerektirdiği görev alanı ile ilgili olması esastır.</a:t>
            </a:r>
          </a:p>
          <a:p>
            <a:pPr marL="285750" indent="-285750" algn="just">
              <a:buFont typeface="Wingdings" panose="05000000000000000000" pitchFamily="2" charset="2"/>
              <a:buChar char="Ø"/>
            </a:pPr>
            <a:r>
              <a:rPr lang="tr-TR" dirty="0" smtClean="0"/>
              <a:t>Jüri</a:t>
            </a:r>
            <a:r>
              <a:rPr lang="tr-TR" dirty="0"/>
              <a:t>, üyeleri arasından birini raportör olarak belirler.</a:t>
            </a:r>
          </a:p>
        </p:txBody>
      </p:sp>
      <p:sp>
        <p:nvSpPr>
          <p:cNvPr id="5" name="4 Slayt Numarası Yer Tutucusu"/>
          <p:cNvSpPr>
            <a:spLocks noGrp="1"/>
          </p:cNvSpPr>
          <p:nvPr>
            <p:ph type="sldNum" sz="quarter" idx="12"/>
          </p:nvPr>
        </p:nvSpPr>
        <p:spPr/>
        <p:txBody>
          <a:bodyPr/>
          <a:lstStyle/>
          <a:p>
            <a:pPr>
              <a:defRPr/>
            </a:pPr>
            <a:fld id="{8440664E-3568-4C57-8BE8-180C33C8130F}" type="slidenum">
              <a:rPr lang="tr-TR" smtClean="0"/>
              <a:pPr>
                <a:defRPr/>
              </a:pPr>
              <a:t>9</a:t>
            </a:fld>
            <a:endParaRPr lang="tr-TR" dirty="0"/>
          </a:p>
        </p:txBody>
      </p:sp>
    </p:spTree>
    <p:extLst>
      <p:ext uri="{BB962C8B-B14F-4D97-AF65-F5344CB8AC3E}">
        <p14:creationId xmlns:p14="http://schemas.microsoft.com/office/powerpoint/2010/main" val="1750705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665</Words>
  <Application>Microsoft Office PowerPoint</Application>
  <PresentationFormat>Ekran Gösterisi (4:3)</PresentationFormat>
  <Paragraphs>67</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Helvetica</vt:lpstr>
      <vt:lpstr>Wingdings</vt:lpstr>
      <vt:lpstr>Ofis Teması</vt:lpstr>
      <vt:lpstr>Öğretim Üyesi Dışındaki Öğretim Elemanı Kadrolarına Atanma Yönetmeliği</vt:lpstr>
      <vt:lpstr>AMAÇ</vt:lpstr>
      <vt:lpstr>KAPSAM</vt:lpstr>
      <vt:lpstr>MERKEZİ SINAV</vt:lpstr>
      <vt:lpstr>GENEL ŞARTLAR</vt:lpstr>
      <vt:lpstr>GENEL ŞARTLAR</vt:lpstr>
      <vt:lpstr>ÖZEL ŞARTLAR</vt:lpstr>
      <vt:lpstr>İLAN</vt:lpstr>
      <vt:lpstr>   GİRİŞ SINAVI JÜRİSİNİN BELİRLENMESİ</vt:lpstr>
      <vt:lpstr>   ÖN DEĞERLENDİRME</vt:lpstr>
      <vt:lpstr>   GİRİŞ SINAVLARI</vt:lpstr>
      <vt:lpstr>NİHAİ DEĞERLENDİRME</vt:lpstr>
      <vt:lpstr>     BAŞARILI OLAN ADAYLARIN ATANMASI</vt:lpstr>
      <vt:lpstr>     MUAFİYET</vt:lpstr>
      <vt:lpstr>ÖNCELİKLİ ALANLARDA ATAMALAR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turgay</dc:creator>
  <cp:lastModifiedBy>TURGAY</cp:lastModifiedBy>
  <cp:revision>26</cp:revision>
  <dcterms:created xsi:type="dcterms:W3CDTF">2014-01-19T20:24:59Z</dcterms:created>
  <dcterms:modified xsi:type="dcterms:W3CDTF">2019-01-28T13:02:09Z</dcterms:modified>
</cp:coreProperties>
</file>