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7A5E73-03FB-4188-8741-80511EE24E89}" type="datetimeFigureOut">
              <a:rPr lang="tr-TR" smtClean="0"/>
              <a:t>2.05.2018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89E2F3-F3B7-48E0-89D1-65A215D0FF79}" type="slidenum">
              <a:rPr lang="tr-TR" smtClean="0"/>
              <a:t>‹#›</a:t>
            </a:fld>
            <a:endParaRPr lang="tr-TR"/>
          </a:p>
        </p:txBody>
      </p:sp>
    </p:spTree>
    <p:extLst>
      <p:ext uri="{BB962C8B-B14F-4D97-AF65-F5344CB8AC3E}">
        <p14:creationId xmlns:p14="http://schemas.microsoft.com/office/powerpoint/2010/main" val="3164788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538496D-5D1C-4EC1-9E9C-019DB4E27951}" type="datetimeFigureOut">
              <a:rPr lang="tr-TR" smtClean="0"/>
              <a:t>2.05.2018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2345910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38496D-5D1C-4EC1-9E9C-019DB4E27951}" type="datetimeFigureOut">
              <a:rPr lang="tr-TR" smtClean="0"/>
              <a:t>2.05.2018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62304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38496D-5D1C-4EC1-9E9C-019DB4E27951}" type="datetimeFigureOut">
              <a:rPr lang="tr-TR" smtClean="0"/>
              <a:t>2.05.2018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1992798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38496D-5D1C-4EC1-9E9C-019DB4E27951}" type="datetimeFigureOut">
              <a:rPr lang="tr-TR" smtClean="0"/>
              <a:t>2.05.2018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270058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538496D-5D1C-4EC1-9E9C-019DB4E27951}" type="datetimeFigureOut">
              <a:rPr lang="tr-TR" smtClean="0"/>
              <a:t>2.05.2018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40646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538496D-5D1C-4EC1-9E9C-019DB4E27951}" type="datetimeFigureOut">
              <a:rPr lang="tr-TR" smtClean="0"/>
              <a:t>2.05.2018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51000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538496D-5D1C-4EC1-9E9C-019DB4E27951}" type="datetimeFigureOut">
              <a:rPr lang="tr-TR" smtClean="0"/>
              <a:t>2.05.2018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379987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538496D-5D1C-4EC1-9E9C-019DB4E27951}" type="datetimeFigureOut">
              <a:rPr lang="tr-TR" smtClean="0"/>
              <a:t>2.05.2018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4170810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538496D-5D1C-4EC1-9E9C-019DB4E27951}" type="datetimeFigureOut">
              <a:rPr lang="tr-TR" smtClean="0"/>
              <a:t>2.05.2018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296841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538496D-5D1C-4EC1-9E9C-019DB4E27951}" type="datetimeFigureOut">
              <a:rPr lang="tr-TR" smtClean="0"/>
              <a:t>2.05.2018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626513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538496D-5D1C-4EC1-9E9C-019DB4E27951}" type="datetimeFigureOut">
              <a:rPr lang="tr-TR" smtClean="0"/>
              <a:t>2.05.2018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31779C-3496-4F8D-B1C6-4127E8DDAD51}" type="slidenum">
              <a:rPr lang="tr-TR" smtClean="0"/>
              <a:t>‹#›</a:t>
            </a:fld>
            <a:endParaRPr lang="tr-TR"/>
          </a:p>
        </p:txBody>
      </p:sp>
    </p:spTree>
    <p:extLst>
      <p:ext uri="{BB962C8B-B14F-4D97-AF65-F5344CB8AC3E}">
        <p14:creationId xmlns:p14="http://schemas.microsoft.com/office/powerpoint/2010/main" val="2547758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8496D-5D1C-4EC1-9E9C-019DB4E27951}" type="datetimeFigureOut">
              <a:rPr lang="tr-TR" smtClean="0"/>
              <a:t>2.05.2018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31779C-3496-4F8D-B1C6-4127E8DDAD51}" type="slidenum">
              <a:rPr lang="tr-TR" smtClean="0"/>
              <a:t>‹#›</a:t>
            </a:fld>
            <a:endParaRPr lang="tr-TR"/>
          </a:p>
        </p:txBody>
      </p:sp>
    </p:spTree>
    <p:extLst>
      <p:ext uri="{BB962C8B-B14F-4D97-AF65-F5344CB8AC3E}">
        <p14:creationId xmlns:p14="http://schemas.microsoft.com/office/powerpoint/2010/main" val="3025391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8A0245-218C-4B59-AFC1-395E6055383B}" type="datetime1">
              <a:rPr lang="tr-TR" altLang="tr-TR" smtClean="0">
                <a:solidFill>
                  <a:srgbClr val="FFFFFF"/>
                </a:solidFill>
                <a:latin typeface="Times New Roman" panose="02020603050405020304" pitchFamily="18" charset="0"/>
                <a:cs typeface="Times New Roman" panose="02020603050405020304" pitchFamily="18" charset="0"/>
              </a:rPr>
              <a:pPr/>
              <a:t>2.05.2018</a:t>
            </a:fld>
            <a:endParaRPr lang="tr-TR" altLang="tr-TR" smtClean="0">
              <a:solidFill>
                <a:srgbClr val="FFFFFF"/>
              </a:solidFill>
              <a:latin typeface="Times New Roman" panose="02020603050405020304" pitchFamily="18" charset="0"/>
              <a:cs typeface="Times New Roman" panose="02020603050405020304" pitchFamily="18" charset="0"/>
            </a:endParaRPr>
          </a:p>
        </p:txBody>
      </p:sp>
      <p:sp>
        <p:nvSpPr>
          <p:cNvPr id="49155"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latin typeface="Times New Roman" panose="02020603050405020304" pitchFamily="18" charset="0"/>
                <a:cs typeface="Times New Roman" panose="02020603050405020304" pitchFamily="18" charset="0"/>
              </a:rPr>
              <a:t>PERSONEL DAİRESİ BAŞKANLIĞI</a:t>
            </a:r>
          </a:p>
        </p:txBody>
      </p:sp>
      <p:pic>
        <p:nvPicPr>
          <p:cNvPr id="49156"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anose="02020603050405020304" pitchFamily="18" charset="0"/>
                <a:cs typeface="Times New Roman" pitchFamily="18" charset="0"/>
              </a:rPr>
              <a:t>YÜKSEKÖĞRETİM KURULU BAŞKANLIĞI</a:t>
            </a:r>
          </a:p>
        </p:txBody>
      </p:sp>
      <p:sp>
        <p:nvSpPr>
          <p:cNvPr id="49158" name="Dikdörtgen 8"/>
          <p:cNvSpPr>
            <a:spLocks noChangeArrowheads="1"/>
          </p:cNvSpPr>
          <p:nvPr/>
        </p:nvSpPr>
        <p:spPr bwMode="auto">
          <a:xfrm>
            <a:off x="2103438" y="854076"/>
            <a:ext cx="7632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C32D2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4AA33"/>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964305"/>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9pPr>
          </a:lstStyle>
          <a:p>
            <a:pPr algn="ctr">
              <a:spcBef>
                <a:spcPct val="0"/>
              </a:spcBef>
              <a:buClrTx/>
              <a:buSzTx/>
              <a:buFontTx/>
              <a:buNone/>
            </a:pPr>
            <a:r>
              <a:rPr lang="tr-TR" altLang="tr-TR" sz="1800" b="1">
                <a:latin typeface="Times New Roman" panose="02020603050405020304" pitchFamily="18" charset="0"/>
                <a:cs typeface="Times New Roman" panose="02020603050405020304" pitchFamily="18" charset="0"/>
              </a:rPr>
              <a:t>2547 SAYILI KANUNUN 36 NCI MADDESİNİN ALTINCI FIKRASI UYARINCA SÖZLEŞMELİ ÖĞRETİM ÜYESİ ÇALIŞTIRMA </a:t>
            </a:r>
            <a:endParaRPr lang="tr-TR" altLang="tr-TR" sz="1800">
              <a:latin typeface="Times New Roman" panose="02020603050405020304" pitchFamily="18" charset="0"/>
              <a:cs typeface="Times New Roman" panose="02020603050405020304" pitchFamily="18" charset="0"/>
            </a:endParaRPr>
          </a:p>
        </p:txBody>
      </p:sp>
      <p:sp>
        <p:nvSpPr>
          <p:cNvPr id="7" name="Dikdörtgen 8">
            <a:extLst/>
          </p:cNvPr>
          <p:cNvSpPr>
            <a:spLocks noChangeArrowheads="1"/>
          </p:cNvSpPr>
          <p:nvPr/>
        </p:nvSpPr>
        <p:spPr bwMode="auto">
          <a:xfrm>
            <a:off x="2208213" y="1639888"/>
            <a:ext cx="76327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defRPr/>
            </a:pPr>
            <a:endParaRPr lang="tr-TR" dirty="0">
              <a:latin typeface="Times New Roman" panose="02020603050405020304" pitchFamily="18" charset="0"/>
              <a:cs typeface="Times New Roman" panose="02020603050405020304" pitchFamily="18" charset="0"/>
            </a:endParaRPr>
          </a:p>
          <a:p>
            <a:pPr algn="just">
              <a:defRP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tr-TR" dirty="0">
                <a:latin typeface="Times New Roman" panose="02020603050405020304" pitchFamily="18" charset="0"/>
                <a:cs typeface="Times New Roman" panose="02020603050405020304" pitchFamily="18" charset="0"/>
              </a:rPr>
              <a:t>Kamu kurum ve kuruluşlarının ve vakıflara ait olanlar da dâhil olmak üzere yükseköğretim kurumlarının kadro ve pozisyonlarında bulunmayan profesör ve doçentler, devlet üniversitelerinin tıp ve diş hekimliği fakültelerinin ihtiyaç duyulan alanlarında teorik ve uygulamalı eğitim ve öğretim ile araştırma faaliyetlerinde bulunmak ve bu faaliyetlerin gerektirdiği işleri yapmak üzere diğer kanunların sözleşmeli personel çalıştırılmasına ilişkin hükümlerine tabi tutulmaksızın sözleşmeli öğretim üyesi olarak istihdam edilebilir.</a:t>
            </a:r>
          </a:p>
          <a:p>
            <a:pPr algn="just">
              <a:defRPr/>
            </a:pPr>
            <a:r>
              <a:rPr lang="tr-TR" dirty="0">
                <a:latin typeface="Times New Roman" panose="02020603050405020304" pitchFamily="18" charset="0"/>
                <a:cs typeface="Times New Roman" panose="02020603050405020304" pitchFamily="18" charset="0"/>
              </a:rPr>
              <a:t> 					</a:t>
            </a:r>
          </a:p>
          <a:p>
            <a:pPr algn="just">
              <a:defRPr/>
            </a:pPr>
            <a:r>
              <a:rPr lang="tr-TR" dirty="0">
                <a:latin typeface="Times New Roman" panose="02020603050405020304" pitchFamily="18" charset="0"/>
                <a:cs typeface="Times New Roman" panose="02020603050405020304" pitchFamily="18" charset="0"/>
              </a:rPr>
              <a:t>	</a:t>
            </a:r>
          </a:p>
          <a:p>
            <a:pPr algn="just">
              <a:defRPr/>
            </a:pPr>
            <a:endParaRPr lang="tr-TR" alt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4951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E0DDAD-0C6E-4EB2-94DE-613A6CD0EC0C}" type="datetime1">
              <a:rPr lang="tr-TR" altLang="tr-TR" smtClean="0">
                <a:solidFill>
                  <a:srgbClr val="FFFFFF"/>
                </a:solidFill>
                <a:latin typeface="Times New Roman" panose="02020603050405020304" pitchFamily="18" charset="0"/>
                <a:cs typeface="Times New Roman" panose="02020603050405020304" pitchFamily="18" charset="0"/>
              </a:rPr>
              <a:pPr/>
              <a:t>2.05.2018</a:t>
            </a:fld>
            <a:endParaRPr lang="tr-TR" altLang="tr-TR" smtClean="0">
              <a:solidFill>
                <a:srgbClr val="FFFFFF"/>
              </a:solidFill>
              <a:latin typeface="Times New Roman" panose="02020603050405020304" pitchFamily="18" charset="0"/>
              <a:cs typeface="Times New Roman" panose="02020603050405020304" pitchFamily="18" charset="0"/>
            </a:endParaRPr>
          </a:p>
        </p:txBody>
      </p:sp>
      <p:sp>
        <p:nvSpPr>
          <p:cNvPr id="50179"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latin typeface="Times New Roman" panose="02020603050405020304" pitchFamily="18" charset="0"/>
                <a:cs typeface="Times New Roman" panose="02020603050405020304" pitchFamily="18" charset="0"/>
              </a:rPr>
              <a:t>PERSONEL DAİRESİ BAŞKANLIĞI</a:t>
            </a:r>
          </a:p>
        </p:txBody>
      </p:sp>
      <p:pic>
        <p:nvPicPr>
          <p:cNvPr id="50180"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anose="02020603050405020304" pitchFamily="18" charset="0"/>
                <a:cs typeface="Times New Roman" pitchFamily="18" charset="0"/>
              </a:rPr>
              <a:t>YÜKSEKÖĞRETİM KURULU BAŞKANLIĞI</a:t>
            </a:r>
          </a:p>
        </p:txBody>
      </p:sp>
      <p:sp>
        <p:nvSpPr>
          <p:cNvPr id="50182" name="Dikdörtgen 8"/>
          <p:cNvSpPr>
            <a:spLocks noChangeArrowheads="1"/>
          </p:cNvSpPr>
          <p:nvPr/>
        </p:nvSpPr>
        <p:spPr bwMode="auto">
          <a:xfrm>
            <a:off x="2103438" y="854076"/>
            <a:ext cx="7632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C32D2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4AA33"/>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964305"/>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9pPr>
          </a:lstStyle>
          <a:p>
            <a:pPr algn="ctr">
              <a:spcBef>
                <a:spcPct val="0"/>
              </a:spcBef>
              <a:buClrTx/>
              <a:buSzTx/>
              <a:buFontTx/>
              <a:buNone/>
            </a:pPr>
            <a:r>
              <a:rPr lang="tr-TR" altLang="tr-TR" sz="1800" b="1">
                <a:latin typeface="Times New Roman" panose="02020603050405020304" pitchFamily="18" charset="0"/>
                <a:cs typeface="Times New Roman" panose="02020603050405020304" pitchFamily="18" charset="0"/>
              </a:rPr>
              <a:t>2547 SAYILI KANUNUN 36 NCI MADDESİNİN ALTINCI FIKRASI UYARINCA SÖZLEŞMELİ ÖĞRETİM ÜYESİ ÇALIŞTIRMA </a:t>
            </a:r>
            <a:endParaRPr lang="tr-TR" altLang="tr-TR" sz="1800">
              <a:latin typeface="Times New Roman" panose="02020603050405020304" pitchFamily="18" charset="0"/>
              <a:cs typeface="Times New Roman" panose="02020603050405020304" pitchFamily="18" charset="0"/>
            </a:endParaRPr>
          </a:p>
        </p:txBody>
      </p:sp>
      <p:sp>
        <p:nvSpPr>
          <p:cNvPr id="7" name="Dikdörtgen 8">
            <a:extLst/>
          </p:cNvPr>
          <p:cNvSpPr>
            <a:spLocks noChangeArrowheads="1"/>
          </p:cNvSpPr>
          <p:nvPr/>
        </p:nvSpPr>
        <p:spPr bwMode="auto">
          <a:xfrm>
            <a:off x="2208213" y="1639889"/>
            <a:ext cx="763270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defRPr/>
            </a:pPr>
            <a:r>
              <a:rPr lang="tr-TR" dirty="0">
                <a:latin typeface="Times New Roman" panose="02020603050405020304" pitchFamily="18" charset="0"/>
                <a:cs typeface="Times New Roman" panose="02020603050405020304" pitchFamily="18" charset="0"/>
              </a:rPr>
              <a:t> </a:t>
            </a:r>
          </a:p>
          <a:p>
            <a:pPr algn="just">
              <a:defRP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tr-TR" dirty="0">
                <a:latin typeface="Times New Roman" panose="02020603050405020304" pitchFamily="18" charset="0"/>
                <a:cs typeface="Times New Roman" panose="02020603050405020304" pitchFamily="18" charset="0"/>
              </a:rPr>
              <a:t>Sözleşmeli öğretim üyelerine, yapacakları faaliyetin niteliğine göre devamlı statüde çalışan profesör ve doçentler için 2914 sayılı Kanunun 11 inci maddesinin dördüncü fıkrası ile unvanlar itibarıyla belirlenen ek ders ücretlerinin </a:t>
            </a:r>
            <a:r>
              <a:rPr lang="tr-TR" b="1" dirty="0">
                <a:latin typeface="Times New Roman" panose="02020603050405020304" pitchFamily="18" charset="0"/>
                <a:cs typeface="Times New Roman" panose="02020603050405020304" pitchFamily="18" charset="0"/>
              </a:rPr>
              <a:t>on katına</a:t>
            </a:r>
            <a:r>
              <a:rPr lang="tr-TR" dirty="0">
                <a:latin typeface="Times New Roman" panose="02020603050405020304" pitchFamily="18" charset="0"/>
                <a:cs typeface="Times New Roman" panose="02020603050405020304" pitchFamily="18" charset="0"/>
              </a:rPr>
              <a:t> kadar saatlik sözleşme ücreti ödenebilir.	</a:t>
            </a:r>
          </a:p>
          <a:p>
            <a:pPr marL="285750" indent="-285750" algn="just">
              <a:buFont typeface="Arial" panose="020B0604020202020204" pitchFamily="34" charset="0"/>
              <a:buChar char="•"/>
              <a:defRP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tr-TR" dirty="0">
                <a:latin typeface="Times New Roman" panose="02020603050405020304" pitchFamily="18" charset="0"/>
                <a:cs typeface="Times New Roman" panose="02020603050405020304" pitchFamily="18" charset="0"/>
              </a:rPr>
              <a:t>Özellik arz eden faaliyetler için, Maliye Bakanlığının uygun görüşü üzerine Yükseköğretim Kurulu kararıyla 2914 sayılı Kanunun 11 inci maddesinin dördüncü fıkrası ile unvanlar itibarıyla belirlenen ek ders ücretlerinin </a:t>
            </a:r>
            <a:r>
              <a:rPr lang="tr-TR" b="1" dirty="0">
                <a:latin typeface="Times New Roman" panose="02020603050405020304" pitchFamily="18" charset="0"/>
                <a:cs typeface="Times New Roman" panose="02020603050405020304" pitchFamily="18" charset="0"/>
              </a:rPr>
              <a:t>on beş</a:t>
            </a:r>
            <a:r>
              <a:rPr lang="tr-TR" dirty="0">
                <a:latin typeface="Times New Roman" panose="02020603050405020304" pitchFamily="18" charset="0"/>
                <a:cs typeface="Times New Roman" panose="02020603050405020304" pitchFamily="18" charset="0"/>
              </a:rPr>
              <a:t> katına kadar saatlik sözleşme ücreti ödenebilir. 				</a:t>
            </a:r>
          </a:p>
          <a:p>
            <a:pPr algn="just">
              <a:defRPr/>
            </a:pPr>
            <a:r>
              <a:rPr lang="tr-TR" dirty="0">
                <a:latin typeface="Times New Roman" panose="02020603050405020304" pitchFamily="18" charset="0"/>
                <a:cs typeface="Times New Roman" panose="02020603050405020304" pitchFamily="18" charset="0"/>
              </a:rPr>
              <a:t>	</a:t>
            </a:r>
          </a:p>
          <a:p>
            <a:pPr algn="just">
              <a:defRPr/>
            </a:pPr>
            <a:endParaRPr lang="tr-TR" alt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472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2EABB5-4CDB-47CD-BD6D-813A80067B10}" type="datetime1">
              <a:rPr lang="tr-TR" altLang="tr-TR" smtClean="0">
                <a:solidFill>
                  <a:srgbClr val="FFFFFF"/>
                </a:solidFill>
                <a:latin typeface="Times New Roman" panose="02020603050405020304" pitchFamily="18" charset="0"/>
                <a:cs typeface="Times New Roman" panose="02020603050405020304" pitchFamily="18" charset="0"/>
              </a:rPr>
              <a:pPr/>
              <a:t>2.05.2018</a:t>
            </a:fld>
            <a:endParaRPr lang="tr-TR" altLang="tr-TR" smtClean="0">
              <a:solidFill>
                <a:srgbClr val="FFFFFF"/>
              </a:solidFill>
              <a:latin typeface="Times New Roman" panose="02020603050405020304" pitchFamily="18" charset="0"/>
              <a:cs typeface="Times New Roman" panose="02020603050405020304" pitchFamily="18" charset="0"/>
            </a:endParaRPr>
          </a:p>
        </p:txBody>
      </p:sp>
      <p:sp>
        <p:nvSpPr>
          <p:cNvPr id="51203"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latin typeface="Times New Roman" panose="02020603050405020304" pitchFamily="18" charset="0"/>
                <a:cs typeface="Times New Roman" panose="02020603050405020304" pitchFamily="18" charset="0"/>
              </a:rPr>
              <a:t>PERSONEL DAİRESİ BAŞKANLIĞI</a:t>
            </a:r>
          </a:p>
        </p:txBody>
      </p:sp>
      <p:pic>
        <p:nvPicPr>
          <p:cNvPr id="51204"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anose="02020603050405020304" pitchFamily="18" charset="0"/>
                <a:cs typeface="Times New Roman" pitchFamily="18" charset="0"/>
              </a:rPr>
              <a:t>YÜKSEKÖĞRETİM KURULU BAŞKANLIĞI</a:t>
            </a:r>
          </a:p>
        </p:txBody>
      </p:sp>
      <p:sp>
        <p:nvSpPr>
          <p:cNvPr id="51206" name="Dikdörtgen 8"/>
          <p:cNvSpPr>
            <a:spLocks noChangeArrowheads="1"/>
          </p:cNvSpPr>
          <p:nvPr/>
        </p:nvSpPr>
        <p:spPr bwMode="auto">
          <a:xfrm>
            <a:off x="2103438" y="854076"/>
            <a:ext cx="7632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C32D2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4AA33"/>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964305"/>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9pPr>
          </a:lstStyle>
          <a:p>
            <a:pPr algn="ctr">
              <a:spcBef>
                <a:spcPct val="0"/>
              </a:spcBef>
              <a:buClrTx/>
              <a:buSzTx/>
              <a:buFontTx/>
              <a:buNone/>
            </a:pPr>
            <a:r>
              <a:rPr lang="tr-TR" altLang="tr-TR" sz="1800" b="1">
                <a:latin typeface="Times New Roman" panose="02020603050405020304" pitchFamily="18" charset="0"/>
                <a:cs typeface="Times New Roman" panose="02020603050405020304" pitchFamily="18" charset="0"/>
              </a:rPr>
              <a:t>2547 SAYILI KANUNUN 36 NCI MADDESİNİN ALTINCI FIKRASI UYARINCA SÖZLEŞMELİ ÖĞRETİM ÜYESİ ÇALIŞTIRMA </a:t>
            </a:r>
            <a:endParaRPr lang="tr-TR" altLang="tr-TR" sz="1800">
              <a:latin typeface="Times New Roman" panose="02020603050405020304" pitchFamily="18" charset="0"/>
              <a:cs typeface="Times New Roman" panose="02020603050405020304" pitchFamily="18" charset="0"/>
            </a:endParaRPr>
          </a:p>
        </p:txBody>
      </p:sp>
      <p:sp>
        <p:nvSpPr>
          <p:cNvPr id="7" name="Dikdörtgen 8">
            <a:extLst/>
          </p:cNvPr>
          <p:cNvSpPr>
            <a:spLocks noChangeArrowheads="1"/>
          </p:cNvSpPr>
          <p:nvPr/>
        </p:nvSpPr>
        <p:spPr bwMode="auto">
          <a:xfrm>
            <a:off x="2208213" y="1639889"/>
            <a:ext cx="76327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defRP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tr-TR" dirty="0">
                <a:latin typeface="Times New Roman" panose="02020603050405020304" pitchFamily="18" charset="0"/>
                <a:cs typeface="Times New Roman" panose="02020603050405020304" pitchFamily="18" charset="0"/>
              </a:rPr>
              <a:t>Sözleşmeli olarak istihdam edilecek profesör ve doçent sayısı, ilgili tıp ve diş hekimliği fakültelerinde devamlı statüde çalışan öğretim üyesi sayısının yüzde 5’inden fazla olamaz. 1/3/2006 tarihinden sonra kurulan üniversiteler, bu oranlara tabi olmaksızın beş kişiye kadar sözleşmeli öğretim üyesi istihdam edebilir.</a:t>
            </a:r>
          </a:p>
          <a:p>
            <a:pPr marL="285750" indent="-285750" algn="just">
              <a:buFont typeface="Arial" panose="020B0604020202020204" pitchFamily="34" charset="0"/>
              <a:buChar char="•"/>
              <a:defRP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tr-TR" dirty="0">
                <a:latin typeface="Times New Roman" panose="02020603050405020304" pitchFamily="18" charset="0"/>
                <a:cs typeface="Times New Roman" panose="02020603050405020304" pitchFamily="18" charset="0"/>
              </a:rPr>
              <a:t> Sözleşmeli profesör ve doçentlere ödenecek sözleşme ücretinin yıllık toplam tutarı, üniversitenin özel bütçesinde ilgili yılda personel giderleri için öngörülen başlangıç ödeneğinin toplam tutarının yüzde 1’ini hiçbir şekilde geçemez; ancak, ilgili üniversitenin teklifi ve Yükseköğretim Kurulunun uygun görüşü üzerine Maliye Bakanlığınca bu oran bir katına kadar artırılabilir ve bu şekilde artırılan tutar ilgili üniversitenin döner sermaye bütçesinden karşılanır. 			</a:t>
            </a:r>
          </a:p>
          <a:p>
            <a:pPr algn="just">
              <a:defRPr/>
            </a:pPr>
            <a:r>
              <a:rPr lang="tr-TR" dirty="0">
                <a:latin typeface="Times New Roman" panose="02020603050405020304" pitchFamily="18" charset="0"/>
                <a:cs typeface="Times New Roman" panose="02020603050405020304" pitchFamily="18" charset="0"/>
              </a:rPr>
              <a:t>	</a:t>
            </a:r>
          </a:p>
          <a:p>
            <a:pPr algn="just">
              <a:defRPr/>
            </a:pPr>
            <a:endParaRPr lang="tr-TR" alt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354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63000C-EA33-4BF3-A0E5-735C5FCDEE06}" type="datetime1">
              <a:rPr lang="tr-TR" altLang="tr-TR" smtClean="0">
                <a:solidFill>
                  <a:srgbClr val="FFFFFF"/>
                </a:solidFill>
                <a:latin typeface="Times New Roman" panose="02020603050405020304" pitchFamily="18" charset="0"/>
                <a:cs typeface="Times New Roman" panose="02020603050405020304" pitchFamily="18" charset="0"/>
              </a:rPr>
              <a:pPr/>
              <a:t>2.05.2018</a:t>
            </a:fld>
            <a:endParaRPr lang="tr-TR" altLang="tr-TR" smtClean="0">
              <a:solidFill>
                <a:srgbClr val="FFFFFF"/>
              </a:solidFill>
              <a:latin typeface="Times New Roman" panose="02020603050405020304" pitchFamily="18" charset="0"/>
              <a:cs typeface="Times New Roman" panose="02020603050405020304" pitchFamily="18" charset="0"/>
            </a:endParaRPr>
          </a:p>
        </p:txBody>
      </p:sp>
      <p:sp>
        <p:nvSpPr>
          <p:cNvPr id="52227"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latin typeface="Times New Roman" panose="02020603050405020304" pitchFamily="18" charset="0"/>
                <a:cs typeface="Times New Roman" panose="02020603050405020304" pitchFamily="18" charset="0"/>
              </a:rPr>
              <a:t>PERSONEL DAİRESİ BAŞKANLIĞI</a:t>
            </a:r>
          </a:p>
        </p:txBody>
      </p:sp>
      <p:pic>
        <p:nvPicPr>
          <p:cNvPr id="52228"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anose="02020603050405020304" pitchFamily="18" charset="0"/>
                <a:cs typeface="Times New Roman" pitchFamily="18" charset="0"/>
              </a:rPr>
              <a:t>YÜKSEKÖĞRETİM KURULU BAŞKANLIĞI</a:t>
            </a:r>
          </a:p>
        </p:txBody>
      </p:sp>
      <p:sp>
        <p:nvSpPr>
          <p:cNvPr id="52230" name="Dikdörtgen 8"/>
          <p:cNvSpPr>
            <a:spLocks noChangeArrowheads="1"/>
          </p:cNvSpPr>
          <p:nvPr/>
        </p:nvSpPr>
        <p:spPr bwMode="auto">
          <a:xfrm>
            <a:off x="2103438" y="854076"/>
            <a:ext cx="7632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C32D2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4AA33"/>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964305"/>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9pPr>
          </a:lstStyle>
          <a:p>
            <a:pPr algn="ctr">
              <a:spcBef>
                <a:spcPct val="0"/>
              </a:spcBef>
              <a:buClrTx/>
              <a:buSzTx/>
              <a:buFontTx/>
              <a:buNone/>
            </a:pPr>
            <a:r>
              <a:rPr lang="tr-TR" altLang="tr-TR" sz="1800" b="1">
                <a:latin typeface="Times New Roman" panose="02020603050405020304" pitchFamily="18" charset="0"/>
                <a:cs typeface="Times New Roman" panose="02020603050405020304" pitchFamily="18" charset="0"/>
              </a:rPr>
              <a:t>2547 SAYILI KANUNUN 36 NCI MADDESİNİN ALTINCI FIKRASI UYARINCA SÖZLEŞMELİ ÖĞRETİM ÜYESİ ÇALIŞTIRMA </a:t>
            </a:r>
            <a:endParaRPr lang="tr-TR" altLang="tr-TR" sz="1800">
              <a:latin typeface="Times New Roman" panose="02020603050405020304" pitchFamily="18" charset="0"/>
              <a:cs typeface="Times New Roman" panose="02020603050405020304" pitchFamily="18" charset="0"/>
            </a:endParaRPr>
          </a:p>
        </p:txBody>
      </p:sp>
      <p:sp>
        <p:nvSpPr>
          <p:cNvPr id="7" name="Dikdörtgen 8">
            <a:extLst/>
          </p:cNvPr>
          <p:cNvSpPr>
            <a:spLocks noChangeArrowheads="1"/>
          </p:cNvSpPr>
          <p:nvPr/>
        </p:nvSpPr>
        <p:spPr bwMode="auto">
          <a:xfrm>
            <a:off x="2208213" y="1639888"/>
            <a:ext cx="7632700"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defRP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tr-TR" dirty="0"/>
              <a:t>Sözleşmeler, aylık çalışma süresi seksen saati geçmemek üzere bir yıla kadar yapılabilir.</a:t>
            </a:r>
          </a:p>
          <a:p>
            <a:pPr marL="285750" indent="-285750" algn="just">
              <a:buFont typeface="Arial" panose="020B0604020202020204" pitchFamily="34" charset="0"/>
              <a:buChar char="•"/>
              <a:defRP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tr-TR" dirty="0"/>
              <a:t>Süresi iki ayı geçmeyen sözleşmeler üniversite yönetim kurulunun kararıyla yapılır ve yapılan sözleşmelerin içeriği ve gerekçesi hakkında yedi gün içinde Yükseköğretim Kuruluna bilgi verilir. </a:t>
            </a:r>
          </a:p>
          <a:p>
            <a:pPr marL="285750" indent="-285750" algn="just">
              <a:buFont typeface="Arial" panose="020B0604020202020204" pitchFamily="34" charset="0"/>
              <a:buChar char="•"/>
              <a:defRP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tr-TR" dirty="0"/>
              <a:t>İki aydan daha uzun süreli sözleşmeler, üniversite yönetim kurulunun kararı ve Yükseköğretim Kurulunun izniyle yapılır. Aynı hizmet için iki aydan sonra yapılacak müteakip sözleşmeler de Yükseköğretim Kurulunun iznine tabidir.</a:t>
            </a:r>
            <a:r>
              <a:rPr lang="tr-TR" dirty="0">
                <a:latin typeface="Times New Roman" panose="02020603050405020304" pitchFamily="18" charset="0"/>
                <a:cs typeface="Times New Roman" panose="02020603050405020304" pitchFamily="18" charset="0"/>
              </a:rPr>
              <a:t>	</a:t>
            </a:r>
          </a:p>
          <a:p>
            <a:pPr algn="just">
              <a:defRPr/>
            </a:pPr>
            <a:endParaRPr lang="tr-TR" alt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793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Veri Yer Tutucusu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9DC4A2-6AF0-47AA-945F-823582475EC0}" type="datetime1">
              <a:rPr lang="tr-TR" altLang="tr-TR" smtClean="0">
                <a:solidFill>
                  <a:srgbClr val="FFFFFF"/>
                </a:solidFill>
                <a:latin typeface="Times New Roman" panose="02020603050405020304" pitchFamily="18" charset="0"/>
                <a:cs typeface="Times New Roman" panose="02020603050405020304" pitchFamily="18" charset="0"/>
              </a:rPr>
              <a:pPr/>
              <a:t>2.05.2018</a:t>
            </a:fld>
            <a:endParaRPr lang="tr-TR" altLang="tr-TR" smtClean="0">
              <a:solidFill>
                <a:srgbClr val="FFFFFF"/>
              </a:solidFill>
              <a:latin typeface="Times New Roman" panose="02020603050405020304" pitchFamily="18" charset="0"/>
              <a:cs typeface="Times New Roman" panose="02020603050405020304" pitchFamily="18" charset="0"/>
            </a:endParaRPr>
          </a:p>
        </p:txBody>
      </p:sp>
      <p:sp>
        <p:nvSpPr>
          <p:cNvPr id="53251" name="Altbilgi Yer Tutucusu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mtClean="0">
                <a:solidFill>
                  <a:srgbClr val="FFFFFF"/>
                </a:solidFill>
                <a:latin typeface="Times New Roman" panose="02020603050405020304" pitchFamily="18" charset="0"/>
                <a:cs typeface="Times New Roman" panose="02020603050405020304" pitchFamily="18" charset="0"/>
              </a:rPr>
              <a:t>PERSONEL DAİRESİ BAŞKANLIĞI</a:t>
            </a:r>
          </a:p>
        </p:txBody>
      </p:sp>
      <p:pic>
        <p:nvPicPr>
          <p:cNvPr id="53252" name="Picture 10" descr="D:\yök amble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313" y="214314"/>
            <a:ext cx="7858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6 Metin kutusu">
            <a:extLst/>
          </p:cNvPr>
          <p:cNvSpPr txBox="1"/>
          <p:nvPr/>
        </p:nvSpPr>
        <p:spPr>
          <a:xfrm>
            <a:off x="2495551" y="188913"/>
            <a:ext cx="5286375" cy="304800"/>
          </a:xfrm>
          <a:prstGeom prst="rect">
            <a:avLst/>
          </a:prstGeom>
          <a:noFill/>
        </p:spPr>
        <p:txBody>
          <a:bodyPr>
            <a:spAutoFit/>
          </a:bodyPr>
          <a:lstStyle/>
          <a:p>
            <a:pPr eaLnBrk="1" hangingPunct="1">
              <a:defRPr/>
            </a:pPr>
            <a:r>
              <a:rPr lang="tr-TR" sz="1400" dirty="0">
                <a:solidFill>
                  <a:schemeClr val="bg1">
                    <a:lumMod val="75000"/>
                  </a:schemeClr>
                </a:solidFill>
                <a:latin typeface="Times New Roman" panose="02020603050405020304" pitchFamily="18" charset="0"/>
                <a:cs typeface="Times New Roman" pitchFamily="18" charset="0"/>
              </a:rPr>
              <a:t>YÜKSEKÖĞRETİM KURULU BAŞKANLIĞI</a:t>
            </a:r>
          </a:p>
        </p:txBody>
      </p:sp>
      <p:sp>
        <p:nvSpPr>
          <p:cNvPr id="53254" name="Dikdörtgen 8"/>
          <p:cNvSpPr>
            <a:spLocks noChangeArrowheads="1"/>
          </p:cNvSpPr>
          <p:nvPr/>
        </p:nvSpPr>
        <p:spPr bwMode="auto">
          <a:xfrm>
            <a:off x="2103438" y="854076"/>
            <a:ext cx="7632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C32D2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4AA33"/>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964305"/>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964305"/>
              </a:buClr>
              <a:buChar char="•"/>
              <a:defRPr>
                <a:solidFill>
                  <a:schemeClr val="tx1"/>
                </a:solidFill>
                <a:latin typeface="Georgia" panose="02040502050405020303" pitchFamily="18" charset="0"/>
              </a:defRPr>
            </a:lvl9pPr>
          </a:lstStyle>
          <a:p>
            <a:pPr algn="ctr">
              <a:spcBef>
                <a:spcPct val="0"/>
              </a:spcBef>
              <a:buClrTx/>
              <a:buSzTx/>
              <a:buFontTx/>
              <a:buNone/>
            </a:pPr>
            <a:r>
              <a:rPr lang="tr-TR" altLang="tr-TR" sz="1800" b="1">
                <a:latin typeface="Times New Roman" panose="02020603050405020304" pitchFamily="18" charset="0"/>
                <a:cs typeface="Times New Roman" panose="02020603050405020304" pitchFamily="18" charset="0"/>
              </a:rPr>
              <a:t>2547 SAYILI KANUNUN 36 NCI MADDESİNİN ALTINCI FIKRASI UYARINCA SÖZLEŞMELİ ÖĞRETİM ÜYESİ ÇALIŞTIRMA </a:t>
            </a:r>
            <a:endParaRPr lang="tr-TR" altLang="tr-TR" sz="1800">
              <a:latin typeface="Times New Roman" panose="02020603050405020304" pitchFamily="18" charset="0"/>
              <a:cs typeface="Times New Roman" panose="02020603050405020304" pitchFamily="18" charset="0"/>
            </a:endParaRPr>
          </a:p>
        </p:txBody>
      </p:sp>
      <p:sp>
        <p:nvSpPr>
          <p:cNvPr id="7" name="Dikdörtgen 8">
            <a:extLst/>
          </p:cNvPr>
          <p:cNvSpPr>
            <a:spLocks noChangeArrowheads="1"/>
          </p:cNvSpPr>
          <p:nvPr/>
        </p:nvSpPr>
        <p:spPr bwMode="auto">
          <a:xfrm>
            <a:off x="2208213" y="1639889"/>
            <a:ext cx="76327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defRP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tr-TR" dirty="0"/>
              <a:t>Sözleşmeli öğretim üyelerine, bu fıkra uyarınca yapılacak ödeme dışında 58 inci maddede öngörülen ek ödeme dâhil olmak üzere herhangi bir ad altında ödeme yapılamaz.</a:t>
            </a:r>
          </a:p>
          <a:p>
            <a:pPr marL="285750" indent="-285750" algn="just">
              <a:buFont typeface="Arial" panose="020B0604020202020204" pitchFamily="34" charset="0"/>
              <a:buChar char="•"/>
              <a:defRPr/>
            </a:pPr>
            <a:endParaRPr lang="tr-T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defRPr/>
            </a:pPr>
            <a:r>
              <a:rPr lang="tr-TR" dirty="0"/>
              <a:t>Sözleşmeli öğretim üyeleri; rektör, dekan, enstitü, yüksekokul, uygulama ve araştırma merkezi müdürü, senato, yönetim kurulu ve kurul üyesi, bölüm başkanı, anabilim ve bilim dalı başkanı ve başhekim olamaz; bunların yardımcılıklarında bulunamaz ve benzeri idari görev alamaz; akademik birim yöneticiliği seçimlerinde oy kullanamaz.</a:t>
            </a:r>
            <a:endParaRPr lang="tr-TR" dirty="0">
              <a:latin typeface="Times New Roman" panose="02020603050405020304" pitchFamily="18" charset="0"/>
              <a:cs typeface="Times New Roman" panose="02020603050405020304" pitchFamily="18" charset="0"/>
            </a:endParaRPr>
          </a:p>
          <a:p>
            <a:pPr algn="just">
              <a:defRPr/>
            </a:pPr>
            <a:endParaRPr lang="tr-TR" alt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267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463</Words>
  <Application>Microsoft Office PowerPoint</Application>
  <PresentationFormat>Geniş ekran</PresentationFormat>
  <Paragraphs>46</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Hüseyin ERDOĞAN</dc:creator>
  <cp:lastModifiedBy>Hüseyin ERDOĞAN</cp:lastModifiedBy>
  <cp:revision>4</cp:revision>
  <dcterms:created xsi:type="dcterms:W3CDTF">2018-05-02T08:24:02Z</dcterms:created>
  <dcterms:modified xsi:type="dcterms:W3CDTF">2018-05-02T08:25:37Z</dcterms:modified>
</cp:coreProperties>
</file>