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8"/>
  </p:notesMasterIdLst>
  <p:sldIdLst>
    <p:sldId id="344" r:id="rId2"/>
    <p:sldId id="398" r:id="rId3"/>
    <p:sldId id="399" r:id="rId4"/>
    <p:sldId id="400" r:id="rId5"/>
    <p:sldId id="443" r:id="rId6"/>
    <p:sldId id="444" r:id="rId7"/>
    <p:sldId id="445" r:id="rId8"/>
    <p:sldId id="446" r:id="rId9"/>
    <p:sldId id="447" r:id="rId10"/>
    <p:sldId id="448" r:id="rId11"/>
    <p:sldId id="432" r:id="rId12"/>
    <p:sldId id="433" r:id="rId13"/>
    <p:sldId id="438" r:id="rId14"/>
    <p:sldId id="449" r:id="rId15"/>
    <p:sldId id="434" r:id="rId16"/>
    <p:sldId id="435" r:id="rId17"/>
    <p:sldId id="401" r:id="rId18"/>
    <p:sldId id="404" r:id="rId19"/>
    <p:sldId id="427" r:id="rId20"/>
    <p:sldId id="436" r:id="rId21"/>
    <p:sldId id="450" r:id="rId22"/>
    <p:sldId id="451" r:id="rId23"/>
    <p:sldId id="437" r:id="rId24"/>
    <p:sldId id="452" r:id="rId25"/>
    <p:sldId id="428" r:id="rId26"/>
    <p:sldId id="453" r:id="rId27"/>
    <p:sldId id="454" r:id="rId28"/>
    <p:sldId id="455" r:id="rId29"/>
    <p:sldId id="403" r:id="rId30"/>
    <p:sldId id="429" r:id="rId31"/>
    <p:sldId id="456" r:id="rId32"/>
    <p:sldId id="431" r:id="rId33"/>
    <p:sldId id="457" r:id="rId34"/>
    <p:sldId id="458" r:id="rId35"/>
    <p:sldId id="415" r:id="rId36"/>
    <p:sldId id="439" r:id="rId37"/>
    <p:sldId id="459" r:id="rId38"/>
    <p:sldId id="460" r:id="rId39"/>
    <p:sldId id="461" r:id="rId40"/>
    <p:sldId id="416" r:id="rId41"/>
    <p:sldId id="440" r:id="rId42"/>
    <p:sldId id="441" r:id="rId43"/>
    <p:sldId id="418" r:id="rId44"/>
    <p:sldId id="430" r:id="rId45"/>
    <p:sldId id="462" r:id="rId46"/>
    <p:sldId id="397" r:id="rId4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1" clrIdx="0">
    <p:extLst>
      <p:ext uri="{19B8F6BF-5375-455C-9EA6-DF929625EA0E}">
        <p15:presenceInfo xmlns:p15="http://schemas.microsoft.com/office/powerpoint/2012/main" userId="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EEE7"/>
    <a:srgbClr val="CDDECE"/>
    <a:srgbClr val="E2F0D9"/>
    <a:srgbClr val="FBFDFC"/>
    <a:srgbClr val="D9D0BB"/>
    <a:srgbClr val="9DBFA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36" autoAdjust="0"/>
    <p:restoredTop sz="92143" autoAdjust="0"/>
  </p:normalViewPr>
  <p:slideViewPr>
    <p:cSldViewPr snapToGrid="0" snapToObjects="1">
      <p:cViewPr varScale="1">
        <p:scale>
          <a:sx n="115" d="100"/>
          <a:sy n="115" d="100"/>
        </p:scale>
        <p:origin x="258"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6E58C2-6EAC-4B03-A290-579AED780EEB}" type="datetimeFigureOut">
              <a:rPr lang="tr-TR" smtClean="0"/>
              <a:t>22.03.2021</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29B5C8-A8B9-4F59-93E3-928C5826DFA6}" type="slidenum">
              <a:rPr lang="tr-TR" smtClean="0"/>
              <a:t>‹#›</a:t>
            </a:fld>
            <a:endParaRPr lang="tr-TR"/>
          </a:p>
        </p:txBody>
      </p:sp>
    </p:spTree>
    <p:extLst>
      <p:ext uri="{BB962C8B-B14F-4D97-AF65-F5344CB8AC3E}">
        <p14:creationId xmlns:p14="http://schemas.microsoft.com/office/powerpoint/2010/main" val="1039091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A35D821-B598-2F45-BCC5-41E7AB05C927}"/>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33DE08B2-0C60-7243-A35D-4694AB965D8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EF1C9561-06CA-B744-825E-83EA5E44076D}"/>
              </a:ext>
            </a:extLst>
          </p:cNvPr>
          <p:cNvSpPr>
            <a:spLocks noGrp="1"/>
          </p:cNvSpPr>
          <p:nvPr>
            <p:ph type="dt" sz="half" idx="10"/>
          </p:nvPr>
        </p:nvSpPr>
        <p:spPr/>
        <p:txBody>
          <a:bodyPr/>
          <a:lstStyle/>
          <a:p>
            <a:fld id="{2598C94E-6AF1-5945-AFA7-F853B59FED91}" type="datetimeFigureOut">
              <a:rPr lang="tr-TR" smtClean="0"/>
              <a:t>22.03.2021</a:t>
            </a:fld>
            <a:endParaRPr lang="tr-TR"/>
          </a:p>
        </p:txBody>
      </p:sp>
      <p:sp>
        <p:nvSpPr>
          <p:cNvPr id="5" name="Alt Bilgi Yer Tutucusu 4">
            <a:extLst>
              <a:ext uri="{FF2B5EF4-FFF2-40B4-BE49-F238E27FC236}">
                <a16:creationId xmlns:a16="http://schemas.microsoft.com/office/drawing/2014/main" id="{D1336AF1-6E51-2A43-99D0-3894BB30065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AEBDFFA-D346-1E4E-A6BB-DFB7265B867D}"/>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210436066"/>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D7924AC-8E21-A144-B7D5-27EE244A933F}"/>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EB7D3D96-68E5-724C-8863-AB43179B56D6}"/>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692913D-4850-184B-B4E8-716D929CCB82}"/>
              </a:ext>
            </a:extLst>
          </p:cNvPr>
          <p:cNvSpPr>
            <a:spLocks noGrp="1"/>
          </p:cNvSpPr>
          <p:nvPr>
            <p:ph type="dt" sz="half" idx="10"/>
          </p:nvPr>
        </p:nvSpPr>
        <p:spPr/>
        <p:txBody>
          <a:bodyPr/>
          <a:lstStyle/>
          <a:p>
            <a:fld id="{2598C94E-6AF1-5945-AFA7-F853B59FED91}" type="datetimeFigureOut">
              <a:rPr lang="tr-TR" smtClean="0"/>
              <a:t>22.03.2021</a:t>
            </a:fld>
            <a:endParaRPr lang="tr-TR"/>
          </a:p>
        </p:txBody>
      </p:sp>
      <p:sp>
        <p:nvSpPr>
          <p:cNvPr id="5" name="Alt Bilgi Yer Tutucusu 4">
            <a:extLst>
              <a:ext uri="{FF2B5EF4-FFF2-40B4-BE49-F238E27FC236}">
                <a16:creationId xmlns:a16="http://schemas.microsoft.com/office/drawing/2014/main" id="{AF0E8993-989F-E049-A7F3-9FBC8164C68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56374A9-3C20-DF42-9E1E-53D3C5E7EB22}"/>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418559014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D5CC8925-300F-AA4A-8DF8-07576ED0A503}"/>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8948D007-54B3-6F43-A02E-D13DBBFD2EAF}"/>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4BF8FC6-69E2-B643-AD68-DF9E9E5E78D2}"/>
              </a:ext>
            </a:extLst>
          </p:cNvPr>
          <p:cNvSpPr>
            <a:spLocks noGrp="1"/>
          </p:cNvSpPr>
          <p:nvPr>
            <p:ph type="dt" sz="half" idx="10"/>
          </p:nvPr>
        </p:nvSpPr>
        <p:spPr/>
        <p:txBody>
          <a:bodyPr/>
          <a:lstStyle/>
          <a:p>
            <a:fld id="{2598C94E-6AF1-5945-AFA7-F853B59FED91}" type="datetimeFigureOut">
              <a:rPr lang="tr-TR" smtClean="0"/>
              <a:t>22.03.2021</a:t>
            </a:fld>
            <a:endParaRPr lang="tr-TR"/>
          </a:p>
        </p:txBody>
      </p:sp>
      <p:sp>
        <p:nvSpPr>
          <p:cNvPr id="5" name="Alt Bilgi Yer Tutucusu 4">
            <a:extLst>
              <a:ext uri="{FF2B5EF4-FFF2-40B4-BE49-F238E27FC236}">
                <a16:creationId xmlns:a16="http://schemas.microsoft.com/office/drawing/2014/main" id="{226CCC69-E3EB-8D46-8CFB-E2D3FF8E9F7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FFA2121-9817-0745-AA9D-B32CB153CDBC}"/>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33950727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BFAC4EA-4355-4E4B-ABA6-2931334FA691}"/>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549123C5-5565-AB4D-9312-89B84EDEEB35}"/>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878A1BC-567E-C743-8B0F-2C052CBFF4DD}"/>
              </a:ext>
            </a:extLst>
          </p:cNvPr>
          <p:cNvSpPr>
            <a:spLocks noGrp="1"/>
          </p:cNvSpPr>
          <p:nvPr>
            <p:ph type="dt" sz="half" idx="10"/>
          </p:nvPr>
        </p:nvSpPr>
        <p:spPr/>
        <p:txBody>
          <a:bodyPr/>
          <a:lstStyle/>
          <a:p>
            <a:fld id="{2598C94E-6AF1-5945-AFA7-F853B59FED91}" type="datetimeFigureOut">
              <a:rPr lang="tr-TR" smtClean="0"/>
              <a:t>22.03.2021</a:t>
            </a:fld>
            <a:endParaRPr lang="tr-TR"/>
          </a:p>
        </p:txBody>
      </p:sp>
      <p:sp>
        <p:nvSpPr>
          <p:cNvPr id="5" name="Alt Bilgi Yer Tutucusu 4">
            <a:extLst>
              <a:ext uri="{FF2B5EF4-FFF2-40B4-BE49-F238E27FC236}">
                <a16:creationId xmlns:a16="http://schemas.microsoft.com/office/drawing/2014/main" id="{D6705588-93CC-094A-98CC-A82C4DAE54E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29CDE44-31E0-E64F-9D75-E015F373C10A}"/>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342018926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7118273-F436-B945-A1B4-8EDD9BFF7521}"/>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8BC153FF-3C78-3445-AA11-A0FDC330744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C53E9EF3-0FAF-DF40-80E1-E2C653741697}"/>
              </a:ext>
            </a:extLst>
          </p:cNvPr>
          <p:cNvSpPr>
            <a:spLocks noGrp="1"/>
          </p:cNvSpPr>
          <p:nvPr>
            <p:ph type="dt" sz="half" idx="10"/>
          </p:nvPr>
        </p:nvSpPr>
        <p:spPr/>
        <p:txBody>
          <a:bodyPr/>
          <a:lstStyle/>
          <a:p>
            <a:fld id="{2598C94E-6AF1-5945-AFA7-F853B59FED91}" type="datetimeFigureOut">
              <a:rPr lang="tr-TR" smtClean="0"/>
              <a:t>22.03.2021</a:t>
            </a:fld>
            <a:endParaRPr lang="tr-TR"/>
          </a:p>
        </p:txBody>
      </p:sp>
      <p:sp>
        <p:nvSpPr>
          <p:cNvPr id="5" name="Alt Bilgi Yer Tutucusu 4">
            <a:extLst>
              <a:ext uri="{FF2B5EF4-FFF2-40B4-BE49-F238E27FC236}">
                <a16:creationId xmlns:a16="http://schemas.microsoft.com/office/drawing/2014/main" id="{CAEC927C-1EFD-F342-A66E-4E53AE2B376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5424A52-17AC-6143-A412-D9AAA0D1C243}"/>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330856864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AF73135-E0CE-5745-94DB-E49AFC15945B}"/>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AB569235-A32C-EB42-8E69-058C76ED644C}"/>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9E1C5443-5F61-6646-A0DD-0BA0ADC6F5AB}"/>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BA3212B2-3AB6-CA4D-802C-498291FFF595}"/>
              </a:ext>
            </a:extLst>
          </p:cNvPr>
          <p:cNvSpPr>
            <a:spLocks noGrp="1"/>
          </p:cNvSpPr>
          <p:nvPr>
            <p:ph type="dt" sz="half" idx="10"/>
          </p:nvPr>
        </p:nvSpPr>
        <p:spPr/>
        <p:txBody>
          <a:bodyPr/>
          <a:lstStyle/>
          <a:p>
            <a:fld id="{2598C94E-6AF1-5945-AFA7-F853B59FED91}" type="datetimeFigureOut">
              <a:rPr lang="tr-TR" smtClean="0"/>
              <a:t>22.03.2021</a:t>
            </a:fld>
            <a:endParaRPr lang="tr-TR"/>
          </a:p>
        </p:txBody>
      </p:sp>
      <p:sp>
        <p:nvSpPr>
          <p:cNvPr id="6" name="Alt Bilgi Yer Tutucusu 5">
            <a:extLst>
              <a:ext uri="{FF2B5EF4-FFF2-40B4-BE49-F238E27FC236}">
                <a16:creationId xmlns:a16="http://schemas.microsoft.com/office/drawing/2014/main" id="{87080618-6D28-D249-B47E-1BF2C76B3897}"/>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7DCCCC56-F68C-A14E-8FC3-42234DE456AF}"/>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128805900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0C9EA33-3115-D94A-AEF5-5DAEB0EDA4C8}"/>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3BF05F6B-2F75-8C49-A8A3-45C360D687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DB1D2343-415A-1648-B122-B446F6186457}"/>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CBA4747A-2168-1D4C-87DA-7ED1CCF3B2E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A965041B-9347-304B-AE7C-78B379C54455}"/>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6B89249B-B00B-5147-BB26-107CB0246F0D}"/>
              </a:ext>
            </a:extLst>
          </p:cNvPr>
          <p:cNvSpPr>
            <a:spLocks noGrp="1"/>
          </p:cNvSpPr>
          <p:nvPr>
            <p:ph type="dt" sz="half" idx="10"/>
          </p:nvPr>
        </p:nvSpPr>
        <p:spPr/>
        <p:txBody>
          <a:bodyPr/>
          <a:lstStyle/>
          <a:p>
            <a:fld id="{2598C94E-6AF1-5945-AFA7-F853B59FED91}" type="datetimeFigureOut">
              <a:rPr lang="tr-TR" smtClean="0"/>
              <a:t>22.03.2021</a:t>
            </a:fld>
            <a:endParaRPr lang="tr-TR"/>
          </a:p>
        </p:txBody>
      </p:sp>
      <p:sp>
        <p:nvSpPr>
          <p:cNvPr id="8" name="Alt Bilgi Yer Tutucusu 7">
            <a:extLst>
              <a:ext uri="{FF2B5EF4-FFF2-40B4-BE49-F238E27FC236}">
                <a16:creationId xmlns:a16="http://schemas.microsoft.com/office/drawing/2014/main" id="{1FAD6237-08CF-5C4F-8EBB-C84D762B93A9}"/>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9DB59949-12B3-7547-B7B0-A21424A1DBF0}"/>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4266412774"/>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3877308-B4A7-C044-8CA9-FE477C31541F}"/>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EAF50B57-A924-1146-B97B-BCDC4145B88A}"/>
              </a:ext>
            </a:extLst>
          </p:cNvPr>
          <p:cNvSpPr>
            <a:spLocks noGrp="1"/>
          </p:cNvSpPr>
          <p:nvPr>
            <p:ph type="dt" sz="half" idx="10"/>
          </p:nvPr>
        </p:nvSpPr>
        <p:spPr/>
        <p:txBody>
          <a:bodyPr/>
          <a:lstStyle/>
          <a:p>
            <a:fld id="{2598C94E-6AF1-5945-AFA7-F853B59FED91}" type="datetimeFigureOut">
              <a:rPr lang="tr-TR" smtClean="0"/>
              <a:t>22.03.2021</a:t>
            </a:fld>
            <a:endParaRPr lang="tr-TR"/>
          </a:p>
        </p:txBody>
      </p:sp>
      <p:sp>
        <p:nvSpPr>
          <p:cNvPr id="4" name="Alt Bilgi Yer Tutucusu 3">
            <a:extLst>
              <a:ext uri="{FF2B5EF4-FFF2-40B4-BE49-F238E27FC236}">
                <a16:creationId xmlns:a16="http://schemas.microsoft.com/office/drawing/2014/main" id="{88BDFA69-F6DC-E341-9DD2-37FBD9970B09}"/>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1A4016CD-7510-D343-8BEB-BC8159EF6B4C}"/>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37336583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113DA16B-5157-2E46-A475-76AEF1FF0C0C}"/>
              </a:ext>
            </a:extLst>
          </p:cNvPr>
          <p:cNvSpPr>
            <a:spLocks noGrp="1"/>
          </p:cNvSpPr>
          <p:nvPr>
            <p:ph type="dt" sz="half" idx="10"/>
          </p:nvPr>
        </p:nvSpPr>
        <p:spPr/>
        <p:txBody>
          <a:bodyPr/>
          <a:lstStyle/>
          <a:p>
            <a:fld id="{2598C94E-6AF1-5945-AFA7-F853B59FED91}" type="datetimeFigureOut">
              <a:rPr lang="tr-TR" smtClean="0"/>
              <a:t>22.03.2021</a:t>
            </a:fld>
            <a:endParaRPr lang="tr-TR"/>
          </a:p>
        </p:txBody>
      </p:sp>
      <p:sp>
        <p:nvSpPr>
          <p:cNvPr id="3" name="Alt Bilgi Yer Tutucusu 2">
            <a:extLst>
              <a:ext uri="{FF2B5EF4-FFF2-40B4-BE49-F238E27FC236}">
                <a16:creationId xmlns:a16="http://schemas.microsoft.com/office/drawing/2014/main" id="{5E89673F-0133-CF47-8EC0-DFEE51B983D5}"/>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FB5C6368-E205-AF49-816E-D78852D6D056}"/>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257008616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FBB4367-7E7E-8443-8457-25099417F682}"/>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D5C8F6C7-3E03-2F49-843C-A4B6EA31009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6CC40D41-B3E3-D34E-AC1A-B6A26A08BD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E779F981-8155-C64E-8C5B-BEE4C212778E}"/>
              </a:ext>
            </a:extLst>
          </p:cNvPr>
          <p:cNvSpPr>
            <a:spLocks noGrp="1"/>
          </p:cNvSpPr>
          <p:nvPr>
            <p:ph type="dt" sz="half" idx="10"/>
          </p:nvPr>
        </p:nvSpPr>
        <p:spPr/>
        <p:txBody>
          <a:bodyPr/>
          <a:lstStyle/>
          <a:p>
            <a:fld id="{2598C94E-6AF1-5945-AFA7-F853B59FED91}" type="datetimeFigureOut">
              <a:rPr lang="tr-TR" smtClean="0"/>
              <a:t>22.03.2021</a:t>
            </a:fld>
            <a:endParaRPr lang="tr-TR"/>
          </a:p>
        </p:txBody>
      </p:sp>
      <p:sp>
        <p:nvSpPr>
          <p:cNvPr id="6" name="Alt Bilgi Yer Tutucusu 5">
            <a:extLst>
              <a:ext uri="{FF2B5EF4-FFF2-40B4-BE49-F238E27FC236}">
                <a16:creationId xmlns:a16="http://schemas.microsoft.com/office/drawing/2014/main" id="{E0420426-B93E-9E47-9602-6E89B1FB2479}"/>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727EDA28-38EB-5743-9185-0ED4B0AD7EF5}"/>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428141570"/>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42E1584-667C-534C-BACD-44B63C92349F}"/>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B944FB6A-DDC9-B74D-A004-1CBA803072F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C4617B2A-A398-3744-A90B-DD2CACEF15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82FEEC15-5746-FB43-B90F-F1AB028F0B67}"/>
              </a:ext>
            </a:extLst>
          </p:cNvPr>
          <p:cNvSpPr>
            <a:spLocks noGrp="1"/>
          </p:cNvSpPr>
          <p:nvPr>
            <p:ph type="dt" sz="half" idx="10"/>
          </p:nvPr>
        </p:nvSpPr>
        <p:spPr/>
        <p:txBody>
          <a:bodyPr/>
          <a:lstStyle/>
          <a:p>
            <a:fld id="{2598C94E-6AF1-5945-AFA7-F853B59FED91}" type="datetimeFigureOut">
              <a:rPr lang="tr-TR" smtClean="0"/>
              <a:t>22.03.2021</a:t>
            </a:fld>
            <a:endParaRPr lang="tr-TR"/>
          </a:p>
        </p:txBody>
      </p:sp>
      <p:sp>
        <p:nvSpPr>
          <p:cNvPr id="6" name="Alt Bilgi Yer Tutucusu 5">
            <a:extLst>
              <a:ext uri="{FF2B5EF4-FFF2-40B4-BE49-F238E27FC236}">
                <a16:creationId xmlns:a16="http://schemas.microsoft.com/office/drawing/2014/main" id="{A29C4110-C2E4-814A-B56D-2A634266FBA4}"/>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28222070-3F1E-0C4D-B255-0178BE9F40B0}"/>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4239024361"/>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298A56EB-624D-9F4C-A7D7-359B36F865D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B5214EED-3FD5-0844-A5C0-1993DB04FC3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5EAC191-8FE5-8946-BFEB-90F193EAABC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98C94E-6AF1-5945-AFA7-F853B59FED91}" type="datetimeFigureOut">
              <a:rPr lang="tr-TR" smtClean="0"/>
              <a:t>22.03.2021</a:t>
            </a:fld>
            <a:endParaRPr lang="tr-TR"/>
          </a:p>
        </p:txBody>
      </p:sp>
      <p:sp>
        <p:nvSpPr>
          <p:cNvPr id="5" name="Alt Bilgi Yer Tutucusu 4">
            <a:extLst>
              <a:ext uri="{FF2B5EF4-FFF2-40B4-BE49-F238E27FC236}">
                <a16:creationId xmlns:a16="http://schemas.microsoft.com/office/drawing/2014/main" id="{196F9522-2CD3-EF4F-A079-589DFE390A3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171F7F8A-AC4E-BE48-8605-18576E9E41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86F05F-8F18-2742-8C5F-3FB427169995}" type="slidenum">
              <a:rPr lang="tr-TR" smtClean="0"/>
              <a:t>‹#›</a:t>
            </a:fld>
            <a:endParaRPr lang="tr-TR"/>
          </a:p>
        </p:txBody>
      </p:sp>
    </p:spTree>
    <p:extLst>
      <p:ext uri="{BB962C8B-B14F-4D97-AF65-F5344CB8AC3E}">
        <p14:creationId xmlns:p14="http://schemas.microsoft.com/office/powerpoint/2010/main" val="10996462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1815"/>
            <a:ext cx="12192000" cy="6858000"/>
          </a:xfrm>
          <a:prstGeom prst="rect">
            <a:avLst/>
          </a:prstGeom>
        </p:spPr>
      </p:pic>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14" name="Rectangle 3"/>
          <p:cNvSpPr txBox="1">
            <a:spLocks noChangeArrowheads="1"/>
          </p:cNvSpPr>
          <p:nvPr/>
        </p:nvSpPr>
        <p:spPr bwMode="auto">
          <a:xfrm>
            <a:off x="2" y="1213370"/>
            <a:ext cx="12191998" cy="5642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tr-TR" sz="3600" dirty="0" smtClean="0">
                <a:latin typeface="Helvetica" panose="020B0604020202020204" pitchFamily="34" charset="0"/>
                <a:ea typeface="Cambria" panose="02040503050406030204" pitchFamily="18" charset="0"/>
                <a:cs typeface="Helvetica" panose="020B0604020202020204" pitchFamily="34" charset="0"/>
              </a:rPr>
              <a:t>        </a:t>
            </a:r>
          </a:p>
          <a:p>
            <a:endParaRPr lang="tr-TR" sz="3600" b="1" dirty="0">
              <a:latin typeface="Helvetica" panose="020B0604020202020204" pitchFamily="34" charset="0"/>
              <a:ea typeface="Cambria" panose="02040503050406030204" pitchFamily="18" charset="0"/>
              <a:cs typeface="Helvetica" panose="020B0604020202020204" pitchFamily="34" charset="0"/>
            </a:endParaRPr>
          </a:p>
          <a:p>
            <a:pPr algn="ctr"/>
            <a:r>
              <a:rPr lang="tr-TR" sz="4000" b="1" dirty="0" smtClean="0">
                <a:latin typeface="Helvetica" panose="020B0604020202020204" pitchFamily="34" charset="0"/>
                <a:ea typeface="Cambria" panose="02040503050406030204" pitchFamily="18" charset="0"/>
                <a:cs typeface="Helvetica" panose="020B0604020202020204" pitchFamily="34" charset="0"/>
              </a:rPr>
              <a:t>   </a:t>
            </a:r>
            <a:r>
              <a:rPr lang="tr-TR" sz="4000" b="1" dirty="0">
                <a:latin typeface="Helvetica" panose="020B0604020202020204" pitchFamily="34" charset="0"/>
                <a:cs typeface="Helvetica" panose="020B0604020202020204" pitchFamily="34" charset="0"/>
              </a:rPr>
              <a:t>YÜKSEKÖĞRETİM KURUMLARI BİLİMSEL </a:t>
            </a:r>
            <a:r>
              <a:rPr lang="tr-TR" sz="4000" b="1" dirty="0" smtClean="0">
                <a:latin typeface="Helvetica" panose="020B0604020202020204" pitchFamily="34" charset="0"/>
                <a:cs typeface="Helvetica" panose="020B0604020202020204" pitchFamily="34" charset="0"/>
              </a:rPr>
              <a:t>ARAŞTIRMA PROJELERİ </a:t>
            </a:r>
            <a:r>
              <a:rPr lang="tr-TR" sz="4000" b="1" dirty="0">
                <a:latin typeface="Helvetica" panose="020B0604020202020204" pitchFamily="34" charset="0"/>
                <a:cs typeface="Helvetica" panose="020B0604020202020204" pitchFamily="34" charset="0"/>
              </a:rPr>
              <a:t>HAKKINDA YÖNETMELİK</a:t>
            </a:r>
            <a:endParaRPr lang="tr-TR" sz="4000" dirty="0">
              <a:latin typeface="Helvetica" panose="020B0604020202020204" pitchFamily="34" charset="0"/>
              <a:cs typeface="Helvetica" panose="020B0604020202020204" pitchFamily="34" charset="0"/>
            </a:endParaRPr>
          </a:p>
          <a:p>
            <a:pPr algn="ctr"/>
            <a:r>
              <a:rPr lang="tr-TR" sz="4000" b="1" dirty="0">
                <a:latin typeface="Helvetica" panose="020B0604020202020204" pitchFamily="34" charset="0"/>
                <a:cs typeface="Helvetica" panose="020B0604020202020204" pitchFamily="34" charset="0"/>
              </a:rPr>
              <a:t> </a:t>
            </a:r>
            <a:endParaRPr lang="tr-TR" sz="4000" dirty="0">
              <a:latin typeface="Helvetica" panose="020B0604020202020204" pitchFamily="34" charset="0"/>
              <a:cs typeface="Helvetica" panose="020B0604020202020204" pitchFamily="34" charset="0"/>
            </a:endParaRPr>
          </a:p>
          <a:p>
            <a:pPr algn="ctr"/>
            <a:endParaRPr lang="tr-TR" b="1" dirty="0" smtClean="0">
              <a:latin typeface="Helvetica" panose="020B0604020202020204" pitchFamily="34" charset="0"/>
              <a:ea typeface="Cambria" panose="02040503050406030204" pitchFamily="18" charset="0"/>
              <a:cs typeface="Helvetica" panose="020B0604020202020204" pitchFamily="34" charset="0"/>
            </a:endParaRPr>
          </a:p>
          <a:p>
            <a:pPr algn="ctr"/>
            <a:endParaRPr lang="tr-TR" b="1" dirty="0">
              <a:latin typeface="Helvetica" panose="020B0604020202020204" pitchFamily="34" charset="0"/>
              <a:ea typeface="Cambria" panose="02040503050406030204" pitchFamily="18" charset="0"/>
              <a:cs typeface="Helvetica" panose="020B0604020202020204" pitchFamily="34" charset="0"/>
            </a:endParaRPr>
          </a:p>
          <a:p>
            <a:pPr algn="ctr"/>
            <a:r>
              <a:rPr lang="tr-TR" sz="2400" b="1" dirty="0" smtClean="0">
                <a:latin typeface="Helvetica" panose="020B0604020202020204" pitchFamily="34" charset="0"/>
                <a:ea typeface="Cambria" panose="02040503050406030204" pitchFamily="18" charset="0"/>
                <a:cs typeface="Helvetica" panose="020B0604020202020204" pitchFamily="34" charset="0"/>
              </a:rPr>
              <a:t>-15.03.2021-</a:t>
            </a:r>
          </a:p>
          <a:p>
            <a:endParaRPr lang="tr-TR" b="1" dirty="0" smtClean="0">
              <a:latin typeface="Helvetica" panose="020B0604020202020204" pitchFamily="34" charset="0"/>
              <a:ea typeface="Cambria" panose="02040503050406030204" pitchFamily="18" charset="0"/>
              <a:cs typeface="Helvetica" panose="020B0604020202020204" pitchFamily="34" charset="0"/>
            </a:endParaRPr>
          </a:p>
          <a:p>
            <a:r>
              <a:rPr lang="tr-TR" b="1" dirty="0">
                <a:latin typeface="Helvetica" panose="020B0604020202020204" pitchFamily="34" charset="0"/>
                <a:ea typeface="Cambria" panose="02040503050406030204" pitchFamily="18" charset="0"/>
                <a:cs typeface="Helvetica" panose="020B0604020202020204" pitchFamily="34" charset="0"/>
              </a:rPr>
              <a:t> </a:t>
            </a:r>
            <a:r>
              <a:rPr lang="tr-TR" b="1" dirty="0" smtClean="0">
                <a:latin typeface="Helvetica" panose="020B0604020202020204" pitchFamily="34" charset="0"/>
                <a:ea typeface="Cambria" panose="02040503050406030204" pitchFamily="18" charset="0"/>
                <a:cs typeface="Helvetica" panose="020B0604020202020204" pitchFamily="34" charset="0"/>
              </a:rPr>
              <a:t>                                </a:t>
            </a:r>
            <a:endParaRPr lang="tr-TR" b="1" dirty="0">
              <a:latin typeface="Helvetica" panose="020B0604020202020204" pitchFamily="34" charset="0"/>
              <a:ea typeface="Cambria" panose="02040503050406030204" pitchFamily="18" charset="0"/>
              <a:cs typeface="Helvetica" panose="020B0604020202020204" pitchFamily="34" charset="0"/>
            </a:endParaRPr>
          </a:p>
        </p:txBody>
      </p:sp>
    </p:spTree>
    <p:extLst>
      <p:ext uri="{BB962C8B-B14F-4D97-AF65-F5344CB8AC3E}">
        <p14:creationId xmlns:p14="http://schemas.microsoft.com/office/powerpoint/2010/main" val="167659421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3832"/>
            <a:ext cx="10598727" cy="1209539"/>
            <a:chOff x="0" y="3832"/>
            <a:chExt cx="10598727"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663343" y="189644"/>
              <a:ext cx="7935384" cy="461665"/>
            </a:xfrm>
            <a:prstGeom prst="rect">
              <a:avLst/>
            </a:prstGeom>
          </p:spPr>
          <p:txBody>
            <a:bodyPr wrap="square">
              <a:spAutoFit/>
            </a:bodyPr>
            <a:lstStyle/>
            <a:p>
              <a:r>
                <a:rPr lang="tr-TR" sz="2400" b="1" dirty="0" smtClean="0">
                  <a:latin typeface="Helvetica" panose="020B0604020202020204" pitchFamily="34" charset="0"/>
                  <a:cs typeface="Helvetica" panose="020B0604020202020204" pitchFamily="34" charset="0"/>
                </a:rPr>
                <a:t>TANIMLAR VE KISALTMALAR</a:t>
              </a:r>
              <a:endParaRPr lang="tr-TR" sz="5400"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471353"/>
            <a:ext cx="12191998" cy="5122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2800" u="sng" dirty="0">
              <a:latin typeface="Helvetica" panose="020B0604020202020204" pitchFamily="34" charset="0"/>
              <a:ea typeface="Cambria" panose="02040503050406030204" pitchFamily="18" charset="0"/>
              <a:cs typeface="Helvetica" panose="020B0604020202020204" pitchFamily="34" charset="0"/>
            </a:endParaRPr>
          </a:p>
          <a:p>
            <a:pPr marL="285750" indent="-285750" algn="just">
              <a:buFont typeface="Wingdings" panose="05000000000000000000" pitchFamily="2" charset="2"/>
              <a:buChar char="q"/>
            </a:pPr>
            <a:r>
              <a:rPr lang="tr-TR" sz="2000" dirty="0" smtClean="0"/>
              <a:t>Kaynak </a:t>
            </a:r>
            <a:r>
              <a:rPr lang="tr-TR" sz="2000" dirty="0"/>
              <a:t>aktarımı: Ulusal veya uluslararası kurum ve kuruluşlar tarafından desteklenen bilimsel araştırma projelerinde kullanılmak üzere, proje bedelinin yüzde otuzunu aşmaması kaydıyla komisyon tarafından önerilen ve üst yönetici tarafından onaylanan nakdi veya ayni </a:t>
            </a:r>
            <a:r>
              <a:rPr lang="tr-TR" sz="2000" dirty="0" smtClean="0"/>
              <a:t>katkıyı,</a:t>
            </a:r>
          </a:p>
          <a:p>
            <a:pPr algn="just"/>
            <a:endParaRPr lang="tr-TR" sz="2000" dirty="0" smtClean="0"/>
          </a:p>
          <a:p>
            <a:pPr marL="285750" indent="-285750" algn="just">
              <a:buFont typeface="Wingdings" panose="05000000000000000000" pitchFamily="2" charset="2"/>
              <a:buChar char="q"/>
            </a:pPr>
            <a:r>
              <a:rPr lang="tr-TR" sz="2000" dirty="0" smtClean="0"/>
              <a:t>Proje </a:t>
            </a:r>
            <a:r>
              <a:rPr lang="tr-TR" sz="2000" dirty="0"/>
              <a:t>değerlendirmesi yapacak uzman: Yükseköğretim kurumu içinden veya dışından, bilimsel araştırma projesi alanında uzman ve en az doktora derecesine sahip </a:t>
            </a:r>
            <a:r>
              <a:rPr lang="tr-TR" sz="2000" dirty="0" smtClean="0"/>
              <a:t>hakemi,</a:t>
            </a:r>
          </a:p>
          <a:p>
            <a:pPr algn="just"/>
            <a:endParaRPr lang="tr-TR" sz="2000" dirty="0" smtClean="0"/>
          </a:p>
          <a:p>
            <a:pPr marL="285750" indent="-285750" algn="just">
              <a:buFont typeface="Wingdings" panose="05000000000000000000" pitchFamily="2" charset="2"/>
              <a:buChar char="q"/>
            </a:pPr>
            <a:r>
              <a:rPr lang="tr-TR" sz="2000" dirty="0" smtClean="0"/>
              <a:t>Komisyon </a:t>
            </a:r>
            <a:r>
              <a:rPr lang="tr-TR" sz="2000" dirty="0"/>
              <a:t>başkanı: Komisyona yükseköğretim kurumu adına başkanlık etmekten ve komisyon faaliyetlerinin yürütülmesinden sorumlu, üst yönetici tarafından öğretim üyeleri arasından görevlendirilen ve üst yöneticiye karşı sorumlu kişiyi</a:t>
            </a:r>
            <a:r>
              <a:rPr lang="tr-TR" sz="2000" dirty="0" smtClean="0"/>
              <a:t>,</a:t>
            </a:r>
          </a:p>
          <a:p>
            <a:pPr algn="just"/>
            <a:endParaRPr lang="tr-TR" sz="2000" dirty="0" smtClean="0"/>
          </a:p>
          <a:p>
            <a:pPr marL="285750" indent="-285750" algn="just">
              <a:buFont typeface="Wingdings" panose="05000000000000000000" pitchFamily="2" charset="2"/>
              <a:buChar char="q"/>
            </a:pPr>
            <a:r>
              <a:rPr lang="tr-TR" sz="2000" b="1" dirty="0"/>
              <a:t> </a:t>
            </a:r>
            <a:r>
              <a:rPr lang="tr-TR" sz="2000" dirty="0"/>
              <a:t>Üst yönetici: Yükseköğretim kurumu </a:t>
            </a:r>
            <a:r>
              <a:rPr lang="tr-TR" sz="2000" dirty="0" smtClean="0"/>
              <a:t>rektörünü</a:t>
            </a:r>
            <a:r>
              <a:rPr lang="tr-TR" sz="2000" dirty="0" smtClean="0"/>
              <a:t>,</a:t>
            </a:r>
          </a:p>
          <a:p>
            <a:pPr algn="just"/>
            <a:r>
              <a:rPr lang="tr-TR" sz="2000" dirty="0"/>
              <a:t>İ</a:t>
            </a:r>
            <a:r>
              <a:rPr lang="tr-TR" sz="2000" dirty="0" smtClean="0"/>
              <a:t>fade </a:t>
            </a:r>
            <a:r>
              <a:rPr lang="tr-TR" sz="2000" dirty="0"/>
              <a:t>eder.</a:t>
            </a:r>
          </a:p>
          <a:p>
            <a:pPr algn="just"/>
            <a:endParaRPr lang="tr-TR" sz="2400" b="1" i="1" u="sng" dirty="0">
              <a:latin typeface="Helvetica" panose="020B0604020202020204" pitchFamily="34" charset="0"/>
              <a:ea typeface="Cambria" panose="02040503050406030204" pitchFamily="18" charset="0"/>
              <a:cs typeface="Helvetica" panose="020B0604020202020204" pitchFamily="34" charset="0"/>
            </a:endParaRPr>
          </a:p>
        </p:txBody>
      </p:sp>
    </p:spTree>
    <p:extLst>
      <p:ext uri="{BB962C8B-B14F-4D97-AF65-F5344CB8AC3E}">
        <p14:creationId xmlns:p14="http://schemas.microsoft.com/office/powerpoint/2010/main" val="397351476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4450"/>
            <a:ext cx="8690385" cy="1209539"/>
            <a:chOff x="2" y="-4450"/>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445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713219" y="130841"/>
              <a:ext cx="5042555" cy="707886"/>
            </a:xfrm>
            <a:prstGeom prst="rect">
              <a:avLst/>
            </a:prstGeom>
          </p:spPr>
          <p:txBody>
            <a:bodyPr wrap="square">
              <a:spAutoFit/>
            </a:bodyPr>
            <a:lstStyle/>
            <a:p>
              <a:r>
                <a:rPr lang="tr-TR" sz="2000" b="1" dirty="0" smtClean="0">
                  <a:latin typeface="Helvetica" panose="020B0604020202020204" pitchFamily="34" charset="0"/>
                  <a:cs typeface="Helvetica" panose="020B0604020202020204" pitchFamily="34" charset="0"/>
                </a:rPr>
                <a:t>BİLİMSEL ARAŞTIRMA PROJELERİNE İLİŞKİN GENEL ESASLAR</a:t>
              </a:r>
              <a:endParaRPr lang="tr-TR" sz="4800"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555281" y="840952"/>
            <a:ext cx="11081441" cy="5320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2400" u="sng" dirty="0">
              <a:latin typeface="Helvetica" panose="020B0604020202020204" pitchFamily="34" charset="0"/>
              <a:ea typeface="Cambria" panose="02040503050406030204" pitchFamily="18" charset="0"/>
              <a:cs typeface="Helvetica" panose="020B0604020202020204" pitchFamily="34" charset="0"/>
            </a:endParaRPr>
          </a:p>
          <a:p>
            <a:pPr algn="just"/>
            <a:r>
              <a:rPr lang="tr-TR" sz="2400" b="1" i="1" dirty="0" smtClean="0">
                <a:latin typeface="Helvetica" panose="020B0604020202020204" pitchFamily="34" charset="0"/>
                <a:ea typeface="Cambria" panose="02040503050406030204" pitchFamily="18" charset="0"/>
                <a:cs typeface="Helvetica" panose="020B0604020202020204" pitchFamily="34" charset="0"/>
              </a:rPr>
              <a:t>                                                     </a:t>
            </a:r>
          </a:p>
          <a:p>
            <a:pPr algn="just"/>
            <a:endParaRPr lang="tr-TR" sz="2400" b="1" i="1" u="sng" dirty="0">
              <a:latin typeface="Helvetica" panose="020B0604020202020204" pitchFamily="34" charset="0"/>
              <a:ea typeface="Cambria" panose="02040503050406030204" pitchFamily="18" charset="0"/>
              <a:cs typeface="Helvetica" panose="020B0604020202020204" pitchFamily="34" charset="0"/>
            </a:endParaRPr>
          </a:p>
        </p:txBody>
      </p:sp>
      <p:sp>
        <p:nvSpPr>
          <p:cNvPr id="3" name="Metin kutusu 2"/>
          <p:cNvSpPr txBox="1"/>
          <p:nvPr/>
        </p:nvSpPr>
        <p:spPr>
          <a:xfrm>
            <a:off x="2" y="1410933"/>
            <a:ext cx="11937074" cy="5570756"/>
          </a:xfrm>
          <a:prstGeom prst="rect">
            <a:avLst/>
          </a:prstGeom>
          <a:noFill/>
        </p:spPr>
        <p:txBody>
          <a:bodyPr wrap="square" rtlCol="0">
            <a:spAutoFit/>
          </a:bodyPr>
          <a:lstStyle/>
          <a:p>
            <a:pPr algn="just"/>
            <a:r>
              <a:rPr lang="tr-TR" sz="2400" b="1" dirty="0" smtClean="0">
                <a:latin typeface="Helvetica" panose="020B0604020202020204" pitchFamily="34" charset="0"/>
                <a:cs typeface="Helvetica" panose="020B0604020202020204" pitchFamily="34" charset="0"/>
              </a:rPr>
              <a:t>Komisyon</a:t>
            </a:r>
          </a:p>
          <a:p>
            <a:pPr algn="just"/>
            <a:endParaRPr lang="tr-TR" sz="2400" b="1"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Bu </a:t>
            </a:r>
            <a:r>
              <a:rPr lang="tr-TR" sz="2400" dirty="0">
                <a:latin typeface="Helvetica" panose="020B0604020202020204" pitchFamily="34" charset="0"/>
                <a:cs typeface="Helvetica" panose="020B0604020202020204" pitchFamily="34" charset="0"/>
              </a:rPr>
              <a:t>Yönetmelikte belirtilen görevlerin yürütülmesi için üst yönetici tarafından görevlendirilen bir komisyon başkanının başkanlığında senatonun önerisiyle üst yönetici tarafından görevlendirilen, en az yedi en çok on bir öğretim üyesinden oluşan bir komisyon kurulur. Komisyon üyeleri, yükseköğretim kurumunda var olan bilim dalları arasında denge gözetilmek suretiyle dört yıl için görevlendirilir. Görev süresi biten başkan ve komisyon üyesi aynı usulle yeniden görevlendirilebilir</a:t>
            </a:r>
            <a:r>
              <a:rPr lang="tr-TR" sz="2400" dirty="0" smtClean="0">
                <a:latin typeface="Helvetica" panose="020B0604020202020204" pitchFamily="34" charset="0"/>
                <a:cs typeface="Helvetica" panose="020B0604020202020204" pitchFamily="34" charset="0"/>
              </a:rPr>
              <a:t>.</a:t>
            </a:r>
          </a:p>
          <a:p>
            <a:pPr marL="342900" indent="-342900" algn="just">
              <a:buFont typeface="Wingdings" panose="05000000000000000000" pitchFamily="2" charset="2"/>
              <a:buChar char="q"/>
            </a:pPr>
            <a:r>
              <a:rPr lang="tr-TR" sz="2400" dirty="0">
                <a:latin typeface="Helvetica" panose="020B0604020202020204" pitchFamily="34" charset="0"/>
                <a:cs typeface="Helvetica" panose="020B0604020202020204" pitchFamily="34" charset="0"/>
              </a:rPr>
              <a:t>Komisyon başkanı ve üyeleri görev, yetki ve sorumluluklarını yerine getirmediklerinin tespit edilmesi halinde, görevlendirilmelerinde izlenen usule uygun olarak üst yönetici tarafından görev süreleri dolmadan görevden alınabilirler.</a:t>
            </a: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Komisyonun </a:t>
            </a:r>
            <a:r>
              <a:rPr lang="tr-TR" sz="2400" dirty="0">
                <a:latin typeface="Helvetica" panose="020B0604020202020204" pitchFamily="34" charset="0"/>
                <a:cs typeface="Helvetica" panose="020B0604020202020204" pitchFamily="34" charset="0"/>
              </a:rPr>
              <a:t>görev, yetki ve sorumlulukları yükseköğretim kurumunun senatosunca çıkarılacak yönerge ile düzenlenir.</a:t>
            </a:r>
          </a:p>
          <a:p>
            <a:pPr algn="just"/>
            <a:endParaRPr lang="tr-TR" sz="44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606190846"/>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3832"/>
            <a:ext cx="10523913" cy="1209539"/>
            <a:chOff x="0" y="3832"/>
            <a:chExt cx="10523913"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588529" y="193042"/>
              <a:ext cx="7935384" cy="461665"/>
            </a:xfrm>
            <a:prstGeom prst="rect">
              <a:avLst/>
            </a:prstGeom>
          </p:spPr>
          <p:txBody>
            <a:bodyPr wrap="square">
              <a:spAutoFit/>
            </a:bodyPr>
            <a:lstStyle/>
            <a:p>
              <a:r>
                <a:rPr lang="tr-TR" sz="2400" b="1" dirty="0" smtClean="0">
                  <a:latin typeface="Helvetica" panose="020B0604020202020204" pitchFamily="34" charset="0"/>
                  <a:cs typeface="Helvetica" panose="020B0604020202020204" pitchFamily="34" charset="0"/>
                </a:rPr>
                <a:t>BAŞVURU VE DEĞERLENDİRME</a:t>
              </a:r>
              <a:endParaRPr lang="tr-TR" sz="5400"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1" y="1088967"/>
            <a:ext cx="12191999" cy="5429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2400" u="sng" dirty="0">
              <a:latin typeface="Helvetica" panose="020B0604020202020204" pitchFamily="34" charset="0"/>
              <a:ea typeface="Cambria" panose="02040503050406030204" pitchFamily="18" charset="0"/>
              <a:cs typeface="Helvetica" panose="020B0604020202020204" pitchFamily="34" charset="0"/>
            </a:endParaRPr>
          </a:p>
          <a:p>
            <a:pPr algn="just"/>
            <a:r>
              <a:rPr lang="tr-TR" sz="2400" b="1" i="1" dirty="0" smtClean="0">
                <a:latin typeface="Helvetica" panose="020B0604020202020204" pitchFamily="34" charset="0"/>
                <a:ea typeface="Cambria" panose="02040503050406030204" pitchFamily="18" charset="0"/>
                <a:cs typeface="Helvetica" panose="020B0604020202020204" pitchFamily="34" charset="0"/>
              </a:rPr>
              <a:t>                                                     </a:t>
            </a:r>
          </a:p>
          <a:p>
            <a:pPr algn="just"/>
            <a:endParaRPr lang="tr-TR" sz="2400" b="1" i="1" u="sng" dirty="0">
              <a:latin typeface="Helvetica" panose="020B0604020202020204" pitchFamily="34" charset="0"/>
              <a:ea typeface="Cambria" panose="02040503050406030204" pitchFamily="18" charset="0"/>
              <a:cs typeface="Helvetica" panose="020B0604020202020204" pitchFamily="34" charset="0"/>
            </a:endParaRPr>
          </a:p>
        </p:txBody>
      </p:sp>
      <p:sp>
        <p:nvSpPr>
          <p:cNvPr id="3" name="Metin kutusu 2"/>
          <p:cNvSpPr txBox="1"/>
          <p:nvPr/>
        </p:nvSpPr>
        <p:spPr>
          <a:xfrm>
            <a:off x="2" y="1410932"/>
            <a:ext cx="12078391" cy="3200876"/>
          </a:xfrm>
          <a:prstGeom prst="rect">
            <a:avLst/>
          </a:prstGeom>
          <a:noFill/>
        </p:spPr>
        <p:txBody>
          <a:bodyPr wrap="square" rtlCol="0">
            <a:spAutoFit/>
          </a:bodyPr>
          <a:lstStyle/>
          <a:p>
            <a:pPr algn="just"/>
            <a:endParaRPr lang="tr-TR" dirty="0" smtClean="0"/>
          </a:p>
          <a:p>
            <a:pPr algn="just"/>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 </a:t>
            </a:r>
            <a:r>
              <a:rPr lang="tr-TR" sz="3200" dirty="0" smtClean="0">
                <a:latin typeface="Helvetica" panose="020B0604020202020204" pitchFamily="34" charset="0"/>
                <a:cs typeface="Helvetica" panose="020B0604020202020204" pitchFamily="34" charset="0"/>
              </a:rPr>
              <a:t>Bilimsel </a:t>
            </a:r>
            <a:r>
              <a:rPr lang="tr-TR" sz="3200" dirty="0">
                <a:latin typeface="Helvetica" panose="020B0604020202020204" pitchFamily="34" charset="0"/>
                <a:cs typeface="Helvetica" panose="020B0604020202020204" pitchFamily="34" charset="0"/>
              </a:rPr>
              <a:t>araştırma projeleri için başvuru ve değerlendirme takvimi Komisyon tarafından belirlenerek ilan edilir. Proje başvuruları, projenin gerekçesi, yöntem, özgün değer, yaygın etki/katma değer, çalışma takvimi ve bütçe dökümünün ayrıntılı olarak yer aldığı proje başvuru formu ile yapılır.</a:t>
            </a:r>
            <a:endParaRPr lang="tr-TR" sz="40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41255039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3832"/>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671656" y="129122"/>
              <a:ext cx="4959427" cy="646331"/>
            </a:xfrm>
            <a:prstGeom prst="rect">
              <a:avLst/>
            </a:prstGeom>
          </p:spPr>
          <p:txBody>
            <a:bodyPr wrap="square">
              <a:spAutoFit/>
            </a:bodyPr>
            <a:lstStyle/>
            <a:p>
              <a:r>
                <a:rPr lang="tr-TR" b="1" dirty="0" smtClean="0">
                  <a:latin typeface="Helvetica" panose="020B0604020202020204" pitchFamily="34" charset="0"/>
                  <a:cs typeface="Helvetica" panose="020B0604020202020204" pitchFamily="34" charset="0"/>
                </a:rPr>
                <a:t>BİLİMSEL ARAŞTIRMA PROJELERİNİN SEÇİMİNDE DİKKATE ALINACAK İLKELER</a:t>
              </a:r>
              <a:endParaRPr lang="tr-TR" sz="4400"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213371"/>
            <a:ext cx="11845634" cy="5644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endParaRPr lang="tr-TR" sz="2400" u="sng" dirty="0">
              <a:latin typeface="Helvetica" panose="020B0604020202020204" pitchFamily="34" charset="0"/>
              <a:ea typeface="Cambria" panose="02040503050406030204" pitchFamily="18" charset="0"/>
              <a:cs typeface="Helvetica" panose="020B0604020202020204" pitchFamily="34" charset="0"/>
            </a:endParaRPr>
          </a:p>
          <a:p>
            <a:pPr marL="342900" indent="-342900" algn="just">
              <a:buFont typeface="Wingdings" panose="05000000000000000000" pitchFamily="2" charset="2"/>
              <a:buChar char="q"/>
            </a:pPr>
            <a:r>
              <a:rPr lang="tr-TR" sz="2000" dirty="0" smtClean="0">
                <a:latin typeface="Helvetica" panose="020B0604020202020204" pitchFamily="34" charset="0"/>
                <a:cs typeface="Helvetica" panose="020B0604020202020204" pitchFamily="34" charset="0"/>
              </a:rPr>
              <a:t>Bilimsel </a:t>
            </a:r>
            <a:r>
              <a:rPr lang="tr-TR" sz="2000" dirty="0">
                <a:latin typeface="Helvetica" panose="020B0604020202020204" pitchFamily="34" charset="0"/>
                <a:cs typeface="Helvetica" panose="020B0604020202020204" pitchFamily="34" charset="0"/>
              </a:rPr>
              <a:t>araştırma projeleri, yükseköğretim kurumunun uzman elemanı bulunan her dal ile ilgili, ulusal bilim ve teknoloji politikalarına, ülkenin kalkınma planı hedeflerine, </a:t>
            </a:r>
            <a:r>
              <a:rPr lang="tr-TR" sz="2000" u="sng" dirty="0" smtClean="0">
                <a:latin typeface="Helvetica" panose="020B0604020202020204" pitchFamily="34" charset="0"/>
                <a:cs typeface="Helvetica" panose="020B0604020202020204" pitchFamily="34" charset="0"/>
              </a:rPr>
              <a:t>Bilim</a:t>
            </a:r>
            <a:r>
              <a:rPr lang="tr-TR" sz="2000" u="sng" dirty="0">
                <a:latin typeface="Helvetica" panose="020B0604020202020204" pitchFamily="34" charset="0"/>
                <a:cs typeface="Helvetica" panose="020B0604020202020204" pitchFamily="34" charset="0"/>
              </a:rPr>
              <a:t>, Teknoloji ve Yenilik Kurulu</a:t>
            </a:r>
            <a:r>
              <a:rPr lang="tr-TR" sz="2000" dirty="0">
                <a:latin typeface="Helvetica" panose="020B0604020202020204" pitchFamily="34" charset="0"/>
                <a:cs typeface="Helvetica" panose="020B0604020202020204" pitchFamily="34" charset="0"/>
              </a:rPr>
              <a:t> veya yükseköğretim kurumu yönetim kurulunun belirlediği bilim politikalarına uygun konulara öncelik verilerek değerlendirilir ve seçilir. Bilimsel araştırma projelerinin bilime, ülkenin teknolojik, ekonomik, sosyal, sanatsal, kültürel gelişimine ve kalkınmasına katkı sağlaması esastır</a:t>
            </a:r>
            <a:r>
              <a:rPr lang="tr-TR" sz="2000" dirty="0" smtClean="0">
                <a:latin typeface="Helvetica" panose="020B0604020202020204" pitchFamily="34" charset="0"/>
                <a:cs typeface="Helvetica" panose="020B0604020202020204" pitchFamily="34" charset="0"/>
              </a:rPr>
              <a:t>.</a:t>
            </a:r>
          </a:p>
          <a:p>
            <a:pPr algn="just"/>
            <a:endParaRPr lang="tr-TR" sz="20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000" dirty="0">
                <a:latin typeface="Helvetica" panose="020B0604020202020204" pitchFamily="34" charset="0"/>
                <a:cs typeface="Helvetica" panose="020B0604020202020204" pitchFamily="34" charset="0"/>
              </a:rPr>
              <a:t>Bilimsel araştırma projelerinin seçimi ve </a:t>
            </a:r>
            <a:r>
              <a:rPr lang="tr-TR" sz="2000" dirty="0" smtClean="0">
                <a:latin typeface="Helvetica" panose="020B0604020202020204" pitchFamily="34" charset="0"/>
                <a:cs typeface="Helvetica" panose="020B0604020202020204" pitchFamily="34" charset="0"/>
              </a:rPr>
              <a:t>desteklenmesinde; </a:t>
            </a:r>
            <a:r>
              <a:rPr lang="tr-TR" sz="2000" u="sng" dirty="0" smtClean="0">
                <a:latin typeface="Helvetica" panose="020B0604020202020204" pitchFamily="34" charset="0"/>
                <a:cs typeface="Helvetica" panose="020B0604020202020204" pitchFamily="34" charset="0"/>
              </a:rPr>
              <a:t>yükseköğretim </a:t>
            </a:r>
            <a:r>
              <a:rPr lang="tr-TR" sz="2000" u="sng" dirty="0">
                <a:latin typeface="Helvetica" panose="020B0604020202020204" pitchFamily="34" charset="0"/>
                <a:cs typeface="Helvetica" panose="020B0604020202020204" pitchFamily="34" charset="0"/>
              </a:rPr>
              <a:t>kurumları tarafından YÖKSİS’te duyurulan yapılmış ve yapılmakta olan projeler de dikkate alınarak,</a:t>
            </a:r>
            <a:r>
              <a:rPr lang="tr-TR" sz="2000" dirty="0">
                <a:latin typeface="Helvetica" panose="020B0604020202020204" pitchFamily="34" charset="0"/>
                <a:cs typeface="Helvetica" panose="020B0604020202020204" pitchFamily="34" charset="0"/>
              </a:rPr>
              <a:t> temel bilimler içerikli, sonuçları uygulamaya dönük, kaynakları ve faaliyetleri bakımından çok katılımlı, çok merkezli, kurumlar arası, uluslararası ve disiplinler arası nitelikteki projelere öncelik verilebilir. Lisansüstü tez araştırmaları da bilimsel araştırma projeleri kapsamında desteklenebilir.</a:t>
            </a:r>
            <a:r>
              <a:rPr lang="tr-TR" sz="2800" b="1" i="1" dirty="0" smtClean="0">
                <a:latin typeface="Helvetica" panose="020B0604020202020204" pitchFamily="34" charset="0"/>
                <a:ea typeface="Cambria" panose="02040503050406030204" pitchFamily="18" charset="0"/>
                <a:cs typeface="Helvetica" panose="020B0604020202020204" pitchFamily="34" charset="0"/>
              </a:rPr>
              <a:t>                                            </a:t>
            </a:r>
          </a:p>
          <a:p>
            <a:pPr algn="just"/>
            <a:endParaRPr lang="tr-TR" sz="2800" b="1" i="1" u="sng" dirty="0">
              <a:latin typeface="Helvetica" panose="020B0604020202020204" pitchFamily="34" charset="0"/>
              <a:ea typeface="Cambria" panose="02040503050406030204" pitchFamily="18" charset="0"/>
              <a:cs typeface="Helvetica" panose="020B0604020202020204" pitchFamily="34" charset="0"/>
            </a:endParaRPr>
          </a:p>
        </p:txBody>
      </p:sp>
    </p:spTree>
    <p:extLst>
      <p:ext uri="{BB962C8B-B14F-4D97-AF65-F5344CB8AC3E}">
        <p14:creationId xmlns:p14="http://schemas.microsoft.com/office/powerpoint/2010/main" val="1782924870"/>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32657" y="0"/>
            <a:ext cx="9225643"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708767" y="89060"/>
              <a:ext cx="5504505" cy="707886"/>
            </a:xfrm>
            <a:prstGeom prst="rect">
              <a:avLst/>
            </a:prstGeom>
          </p:spPr>
          <p:txBody>
            <a:bodyPr wrap="square">
              <a:spAutoFit/>
            </a:bodyPr>
            <a:lstStyle/>
            <a:p>
              <a:r>
                <a:rPr lang="tr-TR" sz="2000" b="1" dirty="0" smtClean="0">
                  <a:latin typeface="Helvetica" panose="020B0604020202020204" pitchFamily="34" charset="0"/>
                  <a:cs typeface="Helvetica" panose="020B0604020202020204" pitchFamily="34" charset="0"/>
                </a:rPr>
                <a:t>BİLİMSEL ARAŞTIRMA PROJELERİNİN SEÇİMİNDE DİKKATE ALINACAK İLKELER</a:t>
              </a:r>
              <a:endParaRPr lang="tr-TR" sz="4800"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213371"/>
            <a:ext cx="12191998" cy="5320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2400" u="sng" dirty="0">
              <a:latin typeface="Helvetica" panose="020B0604020202020204" pitchFamily="34" charset="0"/>
              <a:ea typeface="Cambria" panose="02040503050406030204" pitchFamily="18" charset="0"/>
              <a:cs typeface="Helvetica" panose="020B0604020202020204" pitchFamily="34" charset="0"/>
            </a:endParaRPr>
          </a:p>
          <a:p>
            <a:pPr marL="342900" indent="-342900" algn="just">
              <a:buFont typeface="Wingdings" panose="05000000000000000000" pitchFamily="2" charset="2"/>
              <a:buChar char="q"/>
            </a:pPr>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Bu </a:t>
            </a:r>
            <a:r>
              <a:rPr lang="tr-TR" sz="2400" dirty="0">
                <a:latin typeface="Helvetica" panose="020B0604020202020204" pitchFamily="34" charset="0"/>
                <a:cs typeface="Helvetica" panose="020B0604020202020204" pitchFamily="34" charset="0"/>
              </a:rPr>
              <a:t>Yönetmeliğin 5, 6, </a:t>
            </a:r>
            <a:r>
              <a:rPr lang="tr-TR" sz="2400" u="sng" dirty="0" smtClean="0">
                <a:latin typeface="Helvetica" panose="020B0604020202020204" pitchFamily="34" charset="0"/>
                <a:cs typeface="Helvetica" panose="020B0604020202020204" pitchFamily="34" charset="0"/>
              </a:rPr>
              <a:t>6/A</a:t>
            </a:r>
            <a:r>
              <a:rPr lang="tr-TR" sz="2400" u="sng" dirty="0">
                <a:latin typeface="Helvetica" panose="020B0604020202020204" pitchFamily="34" charset="0"/>
                <a:cs typeface="Helvetica" panose="020B0604020202020204" pitchFamily="34" charset="0"/>
              </a:rPr>
              <a:t>,</a:t>
            </a:r>
            <a:r>
              <a:rPr lang="tr-TR" sz="2400" dirty="0">
                <a:latin typeface="Helvetica" panose="020B0604020202020204" pitchFamily="34" charset="0"/>
                <a:cs typeface="Helvetica" panose="020B0604020202020204" pitchFamily="34" charset="0"/>
              </a:rPr>
              <a:t> 7, 8, 9 ve 10 uncu maddelerinde bahsi geçen bilimsel araştırma projeleri ile Yılı Yatırım Programında Rektörlük Bilimsel Araştırma Projeleri ifade edilmektedir</a:t>
            </a:r>
            <a:r>
              <a:rPr lang="tr-TR" sz="2400" dirty="0" smtClean="0">
                <a:latin typeface="Helvetica" panose="020B0604020202020204" pitchFamily="34" charset="0"/>
                <a:cs typeface="Helvetica" panose="020B0604020202020204" pitchFamily="34" charset="0"/>
              </a:rPr>
              <a:t>.</a:t>
            </a:r>
          </a:p>
          <a:p>
            <a:pPr marL="342900" indent="-342900" algn="just">
              <a:buFont typeface="Wingdings" panose="05000000000000000000" pitchFamily="2" charset="2"/>
              <a:buChar char="q"/>
            </a:pPr>
            <a:endParaRPr lang="tr-TR" sz="2400" dirty="0">
              <a:latin typeface="Helvetica" panose="020B0604020202020204" pitchFamily="34" charset="0"/>
              <a:cs typeface="Helvetica" panose="020B0604020202020204" pitchFamily="34" charset="0"/>
            </a:endParaRPr>
          </a:p>
          <a:p>
            <a:pPr algn="just"/>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a:latin typeface="Helvetica" panose="020B0604020202020204" pitchFamily="34" charset="0"/>
                <a:cs typeface="Helvetica" panose="020B0604020202020204" pitchFamily="34" charset="0"/>
              </a:rPr>
              <a:t> Komisyon, desteklenen projelerin bu maddede yer alan ilkelere uygunluğundan sorumludur</a:t>
            </a:r>
            <a:r>
              <a:rPr lang="tr-TR" sz="2400" dirty="0" smtClean="0">
                <a:latin typeface="Helvetica" panose="020B0604020202020204" pitchFamily="34" charset="0"/>
                <a:cs typeface="Helvetica" panose="020B0604020202020204" pitchFamily="34" charset="0"/>
              </a:rPr>
              <a:t>.</a:t>
            </a:r>
          </a:p>
          <a:p>
            <a:pPr algn="just"/>
            <a:endParaRPr lang="tr-TR" sz="3200" b="1" i="1" u="sng" dirty="0">
              <a:latin typeface="Helvetica" panose="020B0604020202020204" pitchFamily="34" charset="0"/>
              <a:ea typeface="Cambria" panose="02040503050406030204" pitchFamily="18" charset="0"/>
              <a:cs typeface="Helvetica" panose="020B0604020202020204" pitchFamily="34" charset="0"/>
            </a:endParaRPr>
          </a:p>
        </p:txBody>
      </p:sp>
    </p:spTree>
    <p:extLst>
      <p:ext uri="{BB962C8B-B14F-4D97-AF65-F5344CB8AC3E}">
        <p14:creationId xmlns:p14="http://schemas.microsoft.com/office/powerpoint/2010/main" val="2706545394"/>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1" y="3832"/>
            <a:ext cx="9976757" cy="1407100"/>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523647" y="184870"/>
              <a:ext cx="5085775" cy="608497"/>
            </a:xfrm>
            <a:prstGeom prst="rect">
              <a:avLst/>
            </a:prstGeom>
          </p:spPr>
          <p:txBody>
            <a:bodyPr wrap="square">
              <a:spAutoFit/>
            </a:bodyPr>
            <a:lstStyle/>
            <a:p>
              <a:r>
                <a:rPr lang="tr-TR" sz="2000" b="1" dirty="0" smtClean="0">
                  <a:latin typeface="Helvetica" panose="020B0604020202020204" pitchFamily="34" charset="0"/>
                  <a:cs typeface="Helvetica" panose="020B0604020202020204" pitchFamily="34" charset="0"/>
                </a:rPr>
                <a:t>PROJE DEĞERLENDİRMESİ YAPACAK UZMANLARA ÖDENECEK ÜCRET</a:t>
              </a:r>
              <a:endParaRPr lang="tr-TR" sz="54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0" y="1273214"/>
            <a:ext cx="12192000" cy="5320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2400" u="sng" dirty="0">
              <a:latin typeface="Helvetica" panose="020B0604020202020204" pitchFamily="34" charset="0"/>
              <a:ea typeface="Cambria" panose="02040503050406030204" pitchFamily="18" charset="0"/>
              <a:cs typeface="Helvetica" panose="020B0604020202020204" pitchFamily="34" charset="0"/>
            </a:endParaRPr>
          </a:p>
          <a:p>
            <a:pPr algn="just"/>
            <a:r>
              <a:rPr lang="tr-TR" sz="2400" b="1" i="1" dirty="0" smtClean="0">
                <a:latin typeface="Helvetica" panose="020B0604020202020204" pitchFamily="34" charset="0"/>
                <a:ea typeface="Cambria" panose="02040503050406030204" pitchFamily="18" charset="0"/>
                <a:cs typeface="Helvetica" panose="020B0604020202020204" pitchFamily="34" charset="0"/>
              </a:rPr>
              <a:t>                                                     </a:t>
            </a:r>
          </a:p>
          <a:p>
            <a:pPr algn="just"/>
            <a:endParaRPr lang="tr-TR" sz="2400" b="1" i="1" u="sng" dirty="0">
              <a:latin typeface="Helvetica" panose="020B0604020202020204" pitchFamily="34" charset="0"/>
              <a:ea typeface="Cambria" panose="02040503050406030204" pitchFamily="18" charset="0"/>
              <a:cs typeface="Helvetica" panose="020B0604020202020204" pitchFamily="34" charset="0"/>
            </a:endParaRPr>
          </a:p>
        </p:txBody>
      </p:sp>
      <p:sp>
        <p:nvSpPr>
          <p:cNvPr id="3" name="Metin kutusu 2"/>
          <p:cNvSpPr txBox="1"/>
          <p:nvPr/>
        </p:nvSpPr>
        <p:spPr>
          <a:xfrm>
            <a:off x="3" y="1762686"/>
            <a:ext cx="12191999" cy="4154984"/>
          </a:xfrm>
          <a:prstGeom prst="rect">
            <a:avLst/>
          </a:prstGeom>
          <a:noFill/>
        </p:spPr>
        <p:txBody>
          <a:bodyPr wrap="square" rtlCol="0">
            <a:spAutoFit/>
          </a:bodyPr>
          <a:lstStyle/>
          <a:p>
            <a:pPr marL="342900" indent="-342900" algn="just">
              <a:buFont typeface="Wingdings" panose="05000000000000000000" pitchFamily="2" charset="2"/>
              <a:buChar char="q"/>
            </a:pPr>
            <a:r>
              <a:rPr lang="tr-TR" sz="2400" dirty="0">
                <a:latin typeface="Helvetica" panose="020B0604020202020204" pitchFamily="34" charset="0"/>
                <a:cs typeface="Helvetica" panose="020B0604020202020204" pitchFamily="34" charset="0"/>
              </a:rPr>
              <a:t>Bilimsel araştırma projelerinin kabulü öncesinde, proje değerlendirmesinde görevlendirilen uzmana, proje bazında 10.000 gösterge rakamının görevlendirmenin yapıldığı tarihteki memur aylık katsayısı ile çarpımı sonucu bulunacak tutarı geçmemek üzere, Komisyon tarafından projelerin nitelikleri de dikkate alınarak belirlenen tutarda ücret </a:t>
            </a:r>
            <a:r>
              <a:rPr lang="tr-TR" sz="2400" dirty="0" smtClean="0">
                <a:latin typeface="Helvetica" panose="020B0604020202020204" pitchFamily="34" charset="0"/>
                <a:cs typeface="Helvetica" panose="020B0604020202020204" pitchFamily="34" charset="0"/>
              </a:rPr>
              <a:t>ödenir.</a:t>
            </a:r>
          </a:p>
          <a:p>
            <a:pPr algn="just"/>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Bir </a:t>
            </a:r>
            <a:r>
              <a:rPr lang="tr-TR" sz="2400" dirty="0">
                <a:latin typeface="Helvetica" panose="020B0604020202020204" pitchFamily="34" charset="0"/>
                <a:cs typeface="Helvetica" panose="020B0604020202020204" pitchFamily="34" charset="0"/>
              </a:rPr>
              <a:t>kişiye bu madde kapsamında ödeme yapılacak uzman ücreti sayısı bir takvim yılında altıyı </a:t>
            </a:r>
            <a:r>
              <a:rPr lang="tr-TR" sz="2400" dirty="0" smtClean="0">
                <a:latin typeface="Helvetica" panose="020B0604020202020204" pitchFamily="34" charset="0"/>
                <a:cs typeface="Helvetica" panose="020B0604020202020204" pitchFamily="34" charset="0"/>
              </a:rPr>
              <a:t>geçemez.</a:t>
            </a:r>
          </a:p>
          <a:p>
            <a:pPr algn="just"/>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Uzman </a:t>
            </a:r>
            <a:r>
              <a:rPr lang="tr-TR" sz="2400" dirty="0">
                <a:latin typeface="Helvetica" panose="020B0604020202020204" pitchFamily="34" charset="0"/>
                <a:cs typeface="Helvetica" panose="020B0604020202020204" pitchFamily="34" charset="0"/>
              </a:rPr>
              <a:t>ücretleri, yükseköğretim kurumlarına bilimsel araştırma projelerine yönelik olarak bu amaçla tahsis edilen ödeneklerden karşılanır.</a:t>
            </a:r>
          </a:p>
        </p:txBody>
      </p:sp>
    </p:spTree>
    <p:extLst>
      <p:ext uri="{BB962C8B-B14F-4D97-AF65-F5344CB8AC3E}">
        <p14:creationId xmlns:p14="http://schemas.microsoft.com/office/powerpoint/2010/main" val="226441387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1" y="3832"/>
            <a:ext cx="9633858"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488148" y="129286"/>
              <a:ext cx="5941543" cy="707886"/>
            </a:xfrm>
            <a:prstGeom prst="rect">
              <a:avLst/>
            </a:prstGeom>
          </p:spPr>
          <p:txBody>
            <a:bodyPr wrap="square">
              <a:spAutoFit/>
            </a:bodyPr>
            <a:lstStyle/>
            <a:p>
              <a:r>
                <a:rPr lang="tr-TR" sz="2000" b="1" dirty="0" smtClean="0">
                  <a:latin typeface="Helvetica" panose="020B0604020202020204" pitchFamily="34" charset="0"/>
                  <a:cs typeface="Helvetica" panose="020B0604020202020204" pitchFamily="34" charset="0"/>
                </a:rPr>
                <a:t>BİLİMSEL ARAŞTIRMA PROJELERİNİN KABULÜ, YÜRÜTÜLMESİ VE SONUÇLANDIRILMASI</a:t>
              </a:r>
              <a:endParaRPr lang="tr-TR" sz="54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228940"/>
            <a:ext cx="12191997" cy="5198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2400" u="sng" dirty="0">
              <a:latin typeface="Helvetica" panose="020B0604020202020204" pitchFamily="34" charset="0"/>
              <a:ea typeface="Cambria" panose="02040503050406030204" pitchFamily="18" charset="0"/>
              <a:cs typeface="Helvetica" panose="020B0604020202020204" pitchFamily="34" charset="0"/>
            </a:endParaRPr>
          </a:p>
          <a:p>
            <a:pPr algn="just"/>
            <a:r>
              <a:rPr lang="tr-TR" sz="2400" b="1" i="1" dirty="0" smtClean="0">
                <a:latin typeface="Helvetica" panose="020B0604020202020204" pitchFamily="34" charset="0"/>
                <a:ea typeface="Cambria" panose="02040503050406030204" pitchFamily="18" charset="0"/>
                <a:cs typeface="Helvetica" panose="020B0604020202020204" pitchFamily="34" charset="0"/>
              </a:rPr>
              <a:t>                                                     </a:t>
            </a:r>
          </a:p>
          <a:p>
            <a:pPr algn="just"/>
            <a:endParaRPr lang="tr-TR" sz="2400" b="1" i="1" u="sng" dirty="0">
              <a:latin typeface="Helvetica" panose="020B0604020202020204" pitchFamily="34" charset="0"/>
              <a:ea typeface="Cambria" panose="02040503050406030204" pitchFamily="18" charset="0"/>
              <a:cs typeface="Helvetica" panose="020B0604020202020204" pitchFamily="34" charset="0"/>
            </a:endParaRPr>
          </a:p>
        </p:txBody>
      </p:sp>
      <p:sp>
        <p:nvSpPr>
          <p:cNvPr id="3" name="Metin kutusu 2"/>
          <p:cNvSpPr txBox="1"/>
          <p:nvPr/>
        </p:nvSpPr>
        <p:spPr>
          <a:xfrm>
            <a:off x="-2" y="1748384"/>
            <a:ext cx="12192004" cy="2677656"/>
          </a:xfrm>
          <a:prstGeom prst="rect">
            <a:avLst/>
          </a:prstGeom>
          <a:noFill/>
        </p:spPr>
        <p:txBody>
          <a:bodyPr wrap="square" rtlCol="0">
            <a:spAutoFit/>
          </a:bodyPr>
          <a:lstStyle/>
          <a:p>
            <a:pPr marL="342900" indent="-342900" algn="just">
              <a:buFont typeface="Wingdings" panose="05000000000000000000" pitchFamily="2" charset="2"/>
              <a:buChar char="q"/>
            </a:pPr>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endParaRPr lang="tr-TR" sz="2400" dirty="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Desteklenmesine </a:t>
            </a:r>
            <a:r>
              <a:rPr lang="tr-TR" sz="2400" dirty="0">
                <a:latin typeface="Helvetica" panose="020B0604020202020204" pitchFamily="34" charset="0"/>
                <a:cs typeface="Helvetica" panose="020B0604020202020204" pitchFamily="34" charset="0"/>
              </a:rPr>
              <a:t>karar verilen projeler için, proje yürütücüsü ve Komisyon tarafından proje ile ilgili ayrıntıların belirlendiği bir protokol hazırlanır. Projenin uygulamaya geçirilmesi, hazırlanan protokolün </a:t>
            </a:r>
            <a:r>
              <a:rPr lang="tr-TR" sz="2400" u="sng" dirty="0" smtClean="0">
                <a:latin typeface="Helvetica" panose="020B0604020202020204" pitchFamily="34" charset="0"/>
                <a:cs typeface="Helvetica" panose="020B0604020202020204" pitchFamily="34" charset="0"/>
              </a:rPr>
              <a:t>üst </a:t>
            </a:r>
            <a:r>
              <a:rPr lang="tr-TR" sz="2400" u="sng" dirty="0">
                <a:latin typeface="Helvetica" panose="020B0604020202020204" pitchFamily="34" charset="0"/>
                <a:cs typeface="Helvetica" panose="020B0604020202020204" pitchFamily="34" charset="0"/>
              </a:rPr>
              <a:t>yönetici</a:t>
            </a:r>
            <a:r>
              <a:rPr lang="tr-TR" sz="2400" dirty="0">
                <a:latin typeface="Helvetica" panose="020B0604020202020204" pitchFamily="34" charset="0"/>
                <a:cs typeface="Helvetica" panose="020B0604020202020204" pitchFamily="34" charset="0"/>
              </a:rPr>
              <a:t> veya </a:t>
            </a:r>
            <a:r>
              <a:rPr lang="tr-TR" sz="2400" u="sng" dirty="0" smtClean="0">
                <a:latin typeface="Helvetica" panose="020B0604020202020204" pitchFamily="34" charset="0"/>
                <a:cs typeface="Helvetica" panose="020B0604020202020204" pitchFamily="34" charset="0"/>
              </a:rPr>
              <a:t>yazılı </a:t>
            </a:r>
            <a:r>
              <a:rPr lang="tr-TR" sz="2400" u="sng" dirty="0">
                <a:latin typeface="Helvetica" panose="020B0604020202020204" pitchFamily="34" charset="0"/>
                <a:cs typeface="Helvetica" panose="020B0604020202020204" pitchFamily="34" charset="0"/>
              </a:rPr>
              <a:t>olarak yetki devri yapılmak suretiyle komisyon başkanı</a:t>
            </a:r>
            <a:r>
              <a:rPr lang="tr-TR" sz="2400" dirty="0">
                <a:latin typeface="Helvetica" panose="020B0604020202020204" pitchFamily="34" charset="0"/>
                <a:cs typeface="Helvetica" panose="020B0604020202020204" pitchFamily="34" charset="0"/>
              </a:rPr>
              <a:t> tarafından onaylanmasına bağlıdır. Proje yürütücüsü, bu protokolde yer alan hususlara uymakla yükümlüdür.</a:t>
            </a:r>
            <a:endParaRPr lang="tr-TR" sz="32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99257963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3832"/>
            <a:ext cx="12765243" cy="1209539"/>
            <a:chOff x="2" y="3832"/>
            <a:chExt cx="11745102"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3322237" y="188477"/>
              <a:ext cx="8422867" cy="523220"/>
            </a:xfrm>
            <a:prstGeom prst="rect">
              <a:avLst/>
            </a:prstGeom>
          </p:spPr>
          <p:txBody>
            <a:bodyPr wrap="square">
              <a:spAutoFit/>
            </a:bodyPr>
            <a:lstStyle/>
            <a:p>
              <a:r>
                <a:rPr lang="tr-TR" sz="2800" b="1" dirty="0" smtClean="0">
                  <a:latin typeface="Helvetica" panose="020B0604020202020204" pitchFamily="34" charset="0"/>
                  <a:cs typeface="Helvetica" panose="020B0604020202020204" pitchFamily="34" charset="0"/>
                </a:rPr>
                <a:t>PROJE RAPORLARI</a:t>
              </a:r>
              <a:endParaRPr lang="tr-TR" sz="72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555281" y="840952"/>
            <a:ext cx="11081441" cy="5320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2400" u="sng" dirty="0">
              <a:latin typeface="Helvetica" panose="020B0604020202020204" pitchFamily="34" charset="0"/>
              <a:ea typeface="Cambria" panose="02040503050406030204" pitchFamily="18" charset="0"/>
              <a:cs typeface="Helvetica" panose="020B0604020202020204" pitchFamily="34" charset="0"/>
            </a:endParaRPr>
          </a:p>
          <a:p>
            <a:pPr algn="just"/>
            <a:r>
              <a:rPr lang="tr-TR" sz="2400" b="1" i="1" dirty="0" smtClean="0">
                <a:latin typeface="Helvetica" panose="020B0604020202020204" pitchFamily="34" charset="0"/>
                <a:ea typeface="Cambria" panose="02040503050406030204" pitchFamily="18" charset="0"/>
                <a:cs typeface="Helvetica" panose="020B0604020202020204" pitchFamily="34" charset="0"/>
              </a:rPr>
              <a:t>                                                     </a:t>
            </a:r>
          </a:p>
          <a:p>
            <a:pPr algn="just"/>
            <a:endParaRPr lang="tr-TR" sz="2400" b="1" i="1" u="sng" dirty="0">
              <a:latin typeface="Helvetica" panose="020B0604020202020204" pitchFamily="34" charset="0"/>
              <a:ea typeface="Cambria" panose="02040503050406030204" pitchFamily="18" charset="0"/>
              <a:cs typeface="Helvetica" panose="020B0604020202020204" pitchFamily="34" charset="0"/>
            </a:endParaRPr>
          </a:p>
        </p:txBody>
      </p:sp>
      <p:sp>
        <p:nvSpPr>
          <p:cNvPr id="3" name="Metin kutusu 2"/>
          <p:cNvSpPr txBox="1"/>
          <p:nvPr/>
        </p:nvSpPr>
        <p:spPr>
          <a:xfrm>
            <a:off x="1" y="1330036"/>
            <a:ext cx="12192001" cy="5324535"/>
          </a:xfrm>
          <a:prstGeom prst="rect">
            <a:avLst/>
          </a:prstGeom>
          <a:noFill/>
        </p:spPr>
        <p:txBody>
          <a:bodyPr wrap="square" rtlCol="0">
            <a:spAutoFit/>
          </a:bodyPr>
          <a:lstStyle/>
          <a:p>
            <a:pPr marL="800100" lvl="1" indent="-342900" algn="just">
              <a:buFont typeface="Wingdings" panose="05000000000000000000" pitchFamily="2" charset="2"/>
              <a:buChar char="q"/>
            </a:pPr>
            <a:endParaRPr lang="tr-TR" sz="2000" dirty="0" smtClean="0">
              <a:latin typeface="Helvetica" panose="020B0604020202020204" pitchFamily="34" charset="0"/>
              <a:cs typeface="Helvetica" panose="020B0604020202020204" pitchFamily="34" charset="0"/>
            </a:endParaRPr>
          </a:p>
          <a:p>
            <a:pPr marL="800100" lvl="1" indent="-342900" algn="just">
              <a:buFont typeface="Wingdings" panose="05000000000000000000" pitchFamily="2" charset="2"/>
              <a:buChar char="q"/>
            </a:pPr>
            <a:r>
              <a:rPr lang="tr-TR" sz="2000" dirty="0" smtClean="0">
                <a:latin typeface="Helvetica" panose="020B0604020202020204" pitchFamily="34" charset="0"/>
                <a:cs typeface="Helvetica" panose="020B0604020202020204" pitchFamily="34" charset="0"/>
              </a:rPr>
              <a:t>Kabul </a:t>
            </a:r>
            <a:r>
              <a:rPr lang="tr-TR" sz="2000" dirty="0">
                <a:latin typeface="Helvetica" panose="020B0604020202020204" pitchFamily="34" charset="0"/>
                <a:cs typeface="Helvetica" panose="020B0604020202020204" pitchFamily="34" charset="0"/>
              </a:rPr>
              <a:t>edilen bir projenin yürütücüsü Komisyona altı ayda bir geçmiş dönemdeki çalışmalarla ilgili bilgilerin yer aldığı ara rapor sunar. Komisyon projenin türüne ve özelliğine göre ara rapor sunma sürelerini ve koşullarını değiştirebilir. Ara raporlar Komisyon tarafından incelenir. Komisyon gerekli gördüğü durumlarda konunun uzmanlarının görüşlerine de başvurarak değerlendirme sürecini tamamlayabilir. Projelerin sonraki dilimleri ile ilgili maddi desteğin devamı Komisyonun olumlu görüşüne </a:t>
            </a:r>
            <a:r>
              <a:rPr lang="tr-TR" sz="2000" dirty="0" smtClean="0">
                <a:latin typeface="Helvetica" panose="020B0604020202020204" pitchFamily="34" charset="0"/>
                <a:cs typeface="Helvetica" panose="020B0604020202020204" pitchFamily="34" charset="0"/>
              </a:rPr>
              <a:t>tabidir.</a:t>
            </a:r>
          </a:p>
          <a:p>
            <a:pPr lvl="1" algn="just"/>
            <a:endParaRPr lang="tr-TR" sz="2000" dirty="0" smtClean="0">
              <a:latin typeface="Helvetica" panose="020B0604020202020204" pitchFamily="34" charset="0"/>
              <a:cs typeface="Helvetica" panose="020B0604020202020204" pitchFamily="34" charset="0"/>
            </a:endParaRPr>
          </a:p>
          <a:p>
            <a:pPr marL="800100" lvl="1" indent="-342900" algn="just">
              <a:buFont typeface="Wingdings" panose="05000000000000000000" pitchFamily="2" charset="2"/>
              <a:buChar char="q"/>
            </a:pPr>
            <a:r>
              <a:rPr lang="tr-TR" sz="2000" dirty="0" smtClean="0">
                <a:latin typeface="Helvetica" panose="020B0604020202020204" pitchFamily="34" charset="0"/>
                <a:cs typeface="Helvetica" panose="020B0604020202020204" pitchFamily="34" charset="0"/>
              </a:rPr>
              <a:t>Proje </a:t>
            </a:r>
            <a:r>
              <a:rPr lang="tr-TR" sz="2000" dirty="0">
                <a:latin typeface="Helvetica" panose="020B0604020202020204" pitchFamily="34" charset="0"/>
                <a:cs typeface="Helvetica" panose="020B0604020202020204" pitchFamily="34" charset="0"/>
              </a:rPr>
              <a:t>yürütücüsü, protokolde belirtilen bitiş tarihini izleyen en geç üç ay içerisinde, araştırma sonuçlarını içeren proje sonuç raporunu Komisyon tarafından belirlenen formata uygun olarak sunar. Lisansüstü tez projeleri için, ilgili birimlerce onaylanmış tezler de sonuç raporu olarak kabul edilebilir. Sonuç raporu Komisyon tarafından değerlendirilerek projenin başarılı sayılıp sayılmayacağına karar verilir. Komisyon gerekli gördüğü durumlarda konunun uzmanlarının görüşlerine de başvurarak değerlendirme sürecini </a:t>
            </a:r>
            <a:r>
              <a:rPr lang="tr-TR" sz="2000" dirty="0" smtClean="0">
                <a:latin typeface="Helvetica" panose="020B0604020202020204" pitchFamily="34" charset="0"/>
                <a:cs typeface="Helvetica" panose="020B0604020202020204" pitchFamily="34" charset="0"/>
              </a:rPr>
              <a:t>tamamlayabilir.</a:t>
            </a:r>
          </a:p>
          <a:p>
            <a:pPr lvl="1" algn="just"/>
            <a:endParaRPr lang="tr-TR" sz="2000" dirty="0" smtClean="0">
              <a:latin typeface="Helvetica" panose="020B0604020202020204" pitchFamily="34" charset="0"/>
              <a:cs typeface="Helvetica" panose="020B0604020202020204" pitchFamily="34" charset="0"/>
            </a:endParaRPr>
          </a:p>
          <a:p>
            <a:pPr marL="800100" lvl="1" indent="-342900" algn="just">
              <a:buFont typeface="Wingdings" panose="05000000000000000000" pitchFamily="2" charset="2"/>
              <a:buChar char="q"/>
            </a:pPr>
            <a:r>
              <a:rPr lang="tr-TR" sz="2000" dirty="0" smtClean="0">
                <a:latin typeface="Helvetica" panose="020B0604020202020204" pitchFamily="34" charset="0"/>
                <a:cs typeface="Helvetica" panose="020B0604020202020204" pitchFamily="34" charset="0"/>
              </a:rPr>
              <a:t>Projelere </a:t>
            </a:r>
            <a:r>
              <a:rPr lang="tr-TR" sz="2000" dirty="0">
                <a:latin typeface="Helvetica" panose="020B0604020202020204" pitchFamily="34" charset="0"/>
                <a:cs typeface="Helvetica" panose="020B0604020202020204" pitchFamily="34" charset="0"/>
              </a:rPr>
              <a:t>kaynak aktarımına ilişkin ara raporların ve sonuç raporlarının verilme dönemleri ve süreleri proje sözleşmeleri dikkate alınarak komisyon tarafından belirlenir.</a:t>
            </a:r>
            <a:endParaRPr lang="tr-TR" sz="28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4131960498"/>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3" y="-75369"/>
            <a:ext cx="8429316" cy="1209539"/>
            <a:chOff x="2" y="-36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6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546965" y="108065"/>
              <a:ext cx="5200478" cy="369332"/>
            </a:xfrm>
            <a:prstGeom prst="rect">
              <a:avLst/>
            </a:prstGeom>
          </p:spPr>
          <p:txBody>
            <a:bodyPr wrap="square">
              <a:spAutoFit/>
            </a:bodyPr>
            <a:lstStyle/>
            <a:p>
              <a:r>
                <a:rPr lang="tr-TR" dirty="0"/>
                <a:t> </a:t>
              </a:r>
              <a:endParaRPr lang="tr-TR" sz="20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0" y="1274866"/>
            <a:ext cx="12192000" cy="5259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2400" u="sng" dirty="0">
              <a:latin typeface="Helvetica" panose="020B0604020202020204" pitchFamily="34" charset="0"/>
              <a:ea typeface="Cambria" panose="02040503050406030204" pitchFamily="18" charset="0"/>
              <a:cs typeface="Helvetica" panose="020B0604020202020204" pitchFamily="34" charset="0"/>
            </a:endParaRPr>
          </a:p>
          <a:p>
            <a:pPr algn="just"/>
            <a:r>
              <a:rPr lang="tr-TR" sz="2400" b="1" i="1" dirty="0" smtClean="0">
                <a:latin typeface="Helvetica" panose="020B0604020202020204" pitchFamily="34" charset="0"/>
                <a:ea typeface="Cambria" panose="02040503050406030204" pitchFamily="18" charset="0"/>
                <a:cs typeface="Helvetica" panose="020B0604020202020204" pitchFamily="34" charset="0"/>
              </a:rPr>
              <a:t>                                                     </a:t>
            </a:r>
          </a:p>
          <a:p>
            <a:pPr algn="just"/>
            <a:endParaRPr lang="tr-TR" sz="2400" b="1" i="1" u="sng" dirty="0">
              <a:latin typeface="Helvetica" panose="020B0604020202020204" pitchFamily="34" charset="0"/>
              <a:ea typeface="Cambria" panose="02040503050406030204" pitchFamily="18" charset="0"/>
              <a:cs typeface="Helvetica" panose="020B0604020202020204" pitchFamily="34" charset="0"/>
            </a:endParaRPr>
          </a:p>
        </p:txBody>
      </p:sp>
      <p:sp>
        <p:nvSpPr>
          <p:cNvPr id="3" name="Metin kutusu 2"/>
          <p:cNvSpPr txBox="1"/>
          <p:nvPr/>
        </p:nvSpPr>
        <p:spPr>
          <a:xfrm>
            <a:off x="3" y="1391178"/>
            <a:ext cx="12191998" cy="5693866"/>
          </a:xfrm>
          <a:prstGeom prst="rect">
            <a:avLst/>
          </a:prstGeom>
          <a:noFill/>
        </p:spPr>
        <p:txBody>
          <a:bodyPr wrap="square" rtlCol="0">
            <a:spAutoFit/>
          </a:bodyPr>
          <a:lstStyle/>
          <a:p>
            <a:pPr marL="457200" indent="-457200" algn="just">
              <a:buFont typeface="Wingdings" panose="05000000000000000000" pitchFamily="2" charset="2"/>
              <a:buChar char="q"/>
            </a:pPr>
            <a:r>
              <a:rPr lang="tr-TR" sz="2800" dirty="0" smtClean="0">
                <a:latin typeface="Helvetica" panose="020B0604020202020204" pitchFamily="34" charset="0"/>
                <a:cs typeface="Helvetica" panose="020B0604020202020204" pitchFamily="34" charset="0"/>
              </a:rPr>
              <a:t>Projelerin </a:t>
            </a:r>
            <a:r>
              <a:rPr lang="tr-TR" sz="2800" dirty="0">
                <a:latin typeface="Helvetica" panose="020B0604020202020204" pitchFamily="34" charset="0"/>
                <a:cs typeface="Helvetica" panose="020B0604020202020204" pitchFamily="34" charset="0"/>
              </a:rPr>
              <a:t>Komisyon tarafından onaylanan çalışma takvimine ve bütçe planına uygun olarak yürütülmesi esastır. Ancak, gerekli hallerde proje yürütücüsünün talebi, Komisyonunun kararı ile projeler için ek süre, ilave bütçe </a:t>
            </a:r>
            <a:r>
              <a:rPr lang="tr-TR" sz="2800" dirty="0" smtClean="0">
                <a:latin typeface="Helvetica" panose="020B0604020202020204" pitchFamily="34" charset="0"/>
                <a:cs typeface="Helvetica" panose="020B0604020202020204" pitchFamily="34" charset="0"/>
              </a:rPr>
              <a:t>verilebilir.</a:t>
            </a:r>
          </a:p>
          <a:p>
            <a:pPr marL="457200" indent="-457200" algn="just">
              <a:buFont typeface="Wingdings" panose="05000000000000000000" pitchFamily="2" charset="2"/>
              <a:buChar char="q"/>
            </a:pPr>
            <a:r>
              <a:rPr lang="tr-TR" sz="2800" dirty="0" smtClean="0">
                <a:latin typeface="Helvetica" panose="020B0604020202020204" pitchFamily="34" charset="0"/>
                <a:cs typeface="Helvetica" panose="020B0604020202020204" pitchFamily="34" charset="0"/>
              </a:rPr>
              <a:t>Tez </a:t>
            </a:r>
            <a:r>
              <a:rPr lang="tr-TR" sz="2800" dirty="0">
                <a:latin typeface="Helvetica" panose="020B0604020202020204" pitchFamily="34" charset="0"/>
                <a:cs typeface="Helvetica" panose="020B0604020202020204" pitchFamily="34" charset="0"/>
              </a:rPr>
              <a:t>projeleri hariç, bilimsel araştırma projeleri ek süreler dâhil en çok otuz altı ay içerisinde tamamlanır. Tez projeleri için verilen süreler, yetkili birimler tarafından tezler için verilen yasal ek süreleri kapsayacak şekilde uzatılabilir. Ancak süre uzatımı verilen tez projeleri için sağlanacak mali destekler, tez izleme komitesinin onayı ile en fazla altı aya kadar devam </a:t>
            </a:r>
            <a:r>
              <a:rPr lang="tr-TR" sz="2800" dirty="0" smtClean="0">
                <a:latin typeface="Helvetica" panose="020B0604020202020204" pitchFamily="34" charset="0"/>
                <a:cs typeface="Helvetica" panose="020B0604020202020204" pitchFamily="34" charset="0"/>
              </a:rPr>
              <a:t>ettirilir.</a:t>
            </a:r>
          </a:p>
          <a:p>
            <a:pPr marL="457200" indent="-457200" algn="just">
              <a:buFont typeface="Wingdings" panose="05000000000000000000" pitchFamily="2" charset="2"/>
              <a:buChar char="q"/>
            </a:pPr>
            <a:r>
              <a:rPr lang="tr-TR" sz="2800" dirty="0" smtClean="0">
                <a:latin typeface="Helvetica" panose="020B0604020202020204" pitchFamily="34" charset="0"/>
                <a:cs typeface="Helvetica" panose="020B0604020202020204" pitchFamily="34" charset="0"/>
              </a:rPr>
              <a:t>Projeler </a:t>
            </a:r>
            <a:r>
              <a:rPr lang="tr-TR" sz="2800" dirty="0">
                <a:latin typeface="Helvetica" panose="020B0604020202020204" pitchFamily="34" charset="0"/>
                <a:cs typeface="Helvetica" panose="020B0604020202020204" pitchFamily="34" charset="0"/>
              </a:rPr>
              <a:t>için verilebilecek ek bütçe proje bütçesinin en fazla %50’si kadar olabilir.</a:t>
            </a:r>
          </a:p>
          <a:p>
            <a:pPr algn="just"/>
            <a:endParaRPr lang="tr-TR" sz="2800" i="1" dirty="0" smtClean="0">
              <a:latin typeface="Helvetica" panose="020B0604020202020204" pitchFamily="34" charset="0"/>
              <a:cs typeface="Helvetica" panose="020B0604020202020204" pitchFamily="34" charset="0"/>
            </a:endParaRPr>
          </a:p>
        </p:txBody>
      </p:sp>
      <p:sp>
        <p:nvSpPr>
          <p:cNvPr id="2" name="Dikdörtgen 1"/>
          <p:cNvSpPr/>
          <p:nvPr/>
        </p:nvSpPr>
        <p:spPr>
          <a:xfrm>
            <a:off x="2470452" y="114213"/>
            <a:ext cx="6096000" cy="523220"/>
          </a:xfrm>
          <a:prstGeom prst="rect">
            <a:avLst/>
          </a:prstGeom>
        </p:spPr>
        <p:txBody>
          <a:bodyPr>
            <a:spAutoFit/>
          </a:bodyPr>
          <a:lstStyle/>
          <a:p>
            <a:pPr>
              <a:spcAft>
                <a:spcPts val="0"/>
              </a:spcAft>
            </a:pPr>
            <a:r>
              <a:rPr lang="tr-TR" sz="2800" b="1" dirty="0" smtClean="0">
                <a:latin typeface="Helvetica" panose="020B0604020202020204" pitchFamily="34" charset="0"/>
                <a:cs typeface="Helvetica" panose="020B0604020202020204" pitchFamily="34" charset="0"/>
              </a:rPr>
              <a:t>PROJE SÜRESİ VE BÜTÇESİ</a:t>
            </a:r>
            <a:endParaRPr lang="tr-TR" sz="2800" b="1" dirty="0">
              <a:solidFill>
                <a:srgbClr val="000000"/>
              </a:solidFill>
              <a:effectLst/>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415215291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27380"/>
            <a:ext cx="10858500" cy="1209539"/>
            <a:chOff x="2" y="-27380"/>
            <a:chExt cx="9012794"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27380"/>
              <a:ext cx="9012794"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178949" y="82651"/>
              <a:ext cx="5958376" cy="707886"/>
            </a:xfrm>
            <a:prstGeom prst="rect">
              <a:avLst/>
            </a:prstGeom>
          </p:spPr>
          <p:txBody>
            <a:bodyPr wrap="square">
              <a:spAutoFit/>
            </a:bodyPr>
            <a:lstStyle/>
            <a:p>
              <a:pPr algn="ctr"/>
              <a:r>
                <a:rPr lang="tr-TR" dirty="0"/>
                <a:t> </a:t>
              </a:r>
              <a:r>
                <a:rPr lang="tr-TR" sz="2000" b="1" dirty="0" smtClean="0">
                  <a:latin typeface="Helvetica" panose="020B0604020202020204" pitchFamily="34" charset="0"/>
                  <a:cs typeface="Helvetica" panose="020B0604020202020204" pitchFamily="34" charset="0"/>
                </a:rPr>
                <a:t>BİLİMSEL ARAŞTIRMA PROJELERİNİN VE KAYNAK AKTARIMI DESTEKLERİNİN YÖKSİS’E GİRİLMESİ</a:t>
              </a:r>
              <a:endParaRPr lang="tr-TR" sz="24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182159"/>
            <a:ext cx="12191998" cy="5296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342900" indent="-342900" algn="just">
              <a:buFont typeface="Wingdings" panose="05000000000000000000" pitchFamily="2" charset="2"/>
              <a:buChar char="q"/>
            </a:pPr>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Komisyon </a:t>
            </a:r>
            <a:r>
              <a:rPr lang="tr-TR" sz="2400" dirty="0">
                <a:latin typeface="Helvetica" panose="020B0604020202020204" pitchFamily="34" charset="0"/>
                <a:cs typeface="Helvetica" panose="020B0604020202020204" pitchFamily="34" charset="0"/>
              </a:rPr>
              <a:t>tarafından kabul edilen ve devam eden bilimsel araştırma projeleri ve kaynak aktarımı desteklerine ilişkin bilgiler ile Yükseköğretim Kurulu tarafından istenen diğer bilgiler, kabul tarihini ve tamamlanan projelerin sonuç raporunun verilmesi gereken tarihi takip eden bir ay içinde </a:t>
            </a:r>
            <a:r>
              <a:rPr lang="tr-TR" sz="2400" dirty="0" err="1">
                <a:latin typeface="Helvetica" panose="020B0604020202020204" pitchFamily="34" charset="0"/>
                <a:cs typeface="Helvetica" panose="020B0604020202020204" pitchFamily="34" charset="0"/>
              </a:rPr>
              <a:t>YÖKSİS’e</a:t>
            </a:r>
            <a:r>
              <a:rPr lang="tr-TR" sz="2400" dirty="0">
                <a:latin typeface="Helvetica" panose="020B0604020202020204" pitchFamily="34" charset="0"/>
                <a:cs typeface="Helvetica" panose="020B0604020202020204" pitchFamily="34" charset="0"/>
              </a:rPr>
              <a:t> </a:t>
            </a:r>
            <a:r>
              <a:rPr lang="tr-TR" sz="2400" dirty="0" smtClean="0">
                <a:latin typeface="Helvetica" panose="020B0604020202020204" pitchFamily="34" charset="0"/>
                <a:cs typeface="Helvetica" panose="020B0604020202020204" pitchFamily="34" charset="0"/>
              </a:rPr>
              <a:t>girilir.</a:t>
            </a:r>
          </a:p>
          <a:p>
            <a:pPr algn="just"/>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err="1" smtClean="0">
                <a:latin typeface="Helvetica" panose="020B0604020202020204" pitchFamily="34" charset="0"/>
                <a:cs typeface="Helvetica" panose="020B0604020202020204" pitchFamily="34" charset="0"/>
              </a:rPr>
              <a:t>YÖKSİS’e</a:t>
            </a:r>
            <a:r>
              <a:rPr lang="tr-TR" sz="2400" dirty="0">
                <a:latin typeface="Helvetica" panose="020B0604020202020204" pitchFamily="34" charset="0"/>
                <a:cs typeface="Helvetica" panose="020B0604020202020204" pitchFamily="34" charset="0"/>
              </a:rPr>
              <a:t> veri girişlerinin belirlenen zamanlarda yapılmasını takip etme görevi ve sorumluluğu Bilimsel Araştırma Projeleri Koordinasyon Birimi Koordinatörüne </a:t>
            </a:r>
            <a:r>
              <a:rPr lang="tr-TR" sz="2400" dirty="0" smtClean="0">
                <a:latin typeface="Helvetica" panose="020B0604020202020204" pitchFamily="34" charset="0"/>
                <a:cs typeface="Helvetica" panose="020B0604020202020204" pitchFamily="34" charset="0"/>
              </a:rPr>
              <a:t>aittir.</a:t>
            </a:r>
          </a:p>
          <a:p>
            <a:pPr algn="just"/>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Bu </a:t>
            </a:r>
            <a:r>
              <a:rPr lang="tr-TR" sz="2400" dirty="0">
                <a:latin typeface="Helvetica" panose="020B0604020202020204" pitchFamily="34" charset="0"/>
                <a:cs typeface="Helvetica" panose="020B0604020202020204" pitchFamily="34" charset="0"/>
              </a:rPr>
              <a:t>bilgiler, yükseköğretim kurumunun internet sayfasından kamuoyuna duyurulur.</a:t>
            </a:r>
          </a:p>
          <a:p>
            <a:pPr algn="just"/>
            <a:r>
              <a:rPr lang="tr-TR" sz="2400" dirty="0">
                <a:latin typeface="Helvetica" panose="020B0604020202020204" pitchFamily="34" charset="0"/>
                <a:cs typeface="Helvetica" panose="020B0604020202020204" pitchFamily="34" charset="0"/>
              </a:rPr>
              <a:t> </a:t>
            </a:r>
          </a:p>
          <a:p>
            <a:pPr algn="just"/>
            <a:endParaRPr lang="tr-TR" sz="24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83379333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36925"/>
            <a:ext cx="8656243" cy="1255833"/>
            <a:chOff x="-119526" y="-317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119526" y="-317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440525" y="213419"/>
              <a:ext cx="5293076" cy="503932"/>
            </a:xfrm>
            <a:prstGeom prst="rect">
              <a:avLst/>
            </a:prstGeom>
          </p:spPr>
          <p:txBody>
            <a:bodyPr wrap="square">
              <a:spAutoFit/>
            </a:bodyPr>
            <a:lstStyle/>
            <a:p>
              <a:pPr algn="just"/>
              <a:r>
                <a:rPr lang="tr-TR" sz="2800" b="1" dirty="0" smtClean="0">
                  <a:latin typeface="Helvetica" panose="020B0604020202020204" pitchFamily="34" charset="0"/>
                  <a:cs typeface="Helvetica" panose="020B0604020202020204" pitchFamily="34" charset="0"/>
                </a:rPr>
                <a:t>AMAÇ VE </a:t>
              </a:r>
              <a:r>
                <a:rPr lang="tr-TR" sz="2800" b="1" dirty="0" smtClean="0">
                  <a:latin typeface="Helvetica" panose="020B0604020202020204" pitchFamily="34" charset="0"/>
                  <a:cs typeface="Helvetica" panose="020B0604020202020204" pitchFamily="34" charset="0"/>
                </a:rPr>
                <a:t>KAPSAM</a:t>
              </a:r>
              <a:endParaRPr lang="tr-TR" sz="2400" dirty="0"/>
            </a:p>
          </p:txBody>
        </p:sp>
      </p:grpSp>
      <p:sp>
        <p:nvSpPr>
          <p:cNvPr id="14" name="Rectangle 3"/>
          <p:cNvSpPr txBox="1">
            <a:spLocks noChangeArrowheads="1"/>
          </p:cNvSpPr>
          <p:nvPr/>
        </p:nvSpPr>
        <p:spPr bwMode="auto">
          <a:xfrm>
            <a:off x="0" y="1235438"/>
            <a:ext cx="12192000" cy="5720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2400" u="sng" dirty="0">
              <a:latin typeface="Helvetica" panose="020B0604020202020204" pitchFamily="34" charset="0"/>
              <a:ea typeface="Cambria" panose="02040503050406030204" pitchFamily="18" charset="0"/>
              <a:cs typeface="Helvetica" panose="020B0604020202020204" pitchFamily="34" charset="0"/>
            </a:endParaRPr>
          </a:p>
          <a:p>
            <a:pPr algn="just"/>
            <a:r>
              <a:rPr lang="tr-TR" sz="2400" b="1" i="1" dirty="0" smtClean="0">
                <a:latin typeface="Helvetica" panose="020B0604020202020204" pitchFamily="34" charset="0"/>
                <a:ea typeface="Cambria" panose="02040503050406030204" pitchFamily="18" charset="0"/>
                <a:cs typeface="Helvetica" panose="020B0604020202020204" pitchFamily="34" charset="0"/>
              </a:rPr>
              <a:t>                                                     </a:t>
            </a:r>
          </a:p>
          <a:p>
            <a:pPr algn="just"/>
            <a:endParaRPr lang="tr-TR" sz="3200" b="1"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800" dirty="0" smtClean="0">
                <a:latin typeface="Helvetica" panose="020B0604020202020204" pitchFamily="34" charset="0"/>
                <a:cs typeface="Helvetica" panose="020B0604020202020204" pitchFamily="34" charset="0"/>
              </a:rPr>
              <a:t>Bu </a:t>
            </a:r>
            <a:r>
              <a:rPr lang="tr-TR" sz="2800" dirty="0">
                <a:latin typeface="Helvetica" panose="020B0604020202020204" pitchFamily="34" charset="0"/>
                <a:cs typeface="Helvetica" panose="020B0604020202020204" pitchFamily="34" charset="0"/>
              </a:rPr>
              <a:t>Yönetmelik, yükseköğretim kurumlarında yürütülen bilimsel araştırma proje tekliflerinin değerlendirilmesi, kabulü, desteklenmesi, </a:t>
            </a:r>
            <a:r>
              <a:rPr lang="tr-TR" sz="2800" u="sng" dirty="0" smtClean="0">
                <a:latin typeface="Helvetica" panose="020B0604020202020204" pitchFamily="34" charset="0"/>
                <a:cs typeface="Helvetica" panose="020B0604020202020204" pitchFamily="34" charset="0"/>
              </a:rPr>
              <a:t>ulusal </a:t>
            </a:r>
            <a:r>
              <a:rPr lang="tr-TR" sz="2800" u="sng" dirty="0">
                <a:latin typeface="Helvetica" panose="020B0604020202020204" pitchFamily="34" charset="0"/>
                <a:cs typeface="Helvetica" panose="020B0604020202020204" pitchFamily="34" charset="0"/>
              </a:rPr>
              <a:t>veya uluslararası kuruluşlar tarafından desteklenen projelere kaynak aktarımının yapılması,</a:t>
            </a:r>
            <a:r>
              <a:rPr lang="tr-TR" sz="2800" dirty="0">
                <a:latin typeface="Helvetica" panose="020B0604020202020204" pitchFamily="34" charset="0"/>
                <a:cs typeface="Helvetica" panose="020B0604020202020204" pitchFamily="34" charset="0"/>
              </a:rPr>
              <a:t> bunlara ilişkin hizmetlerin yürütülmesi, izlenmesi, sonuçlarının değerlendirilmesi, kamuoyuna duyurulması ve ilgili usul ve esaslar ile diğer hususları belirlemek amacıyla hazırlanmıştır.</a:t>
            </a:r>
            <a:endParaRPr lang="tr-TR" sz="3600" b="1" i="1" u="sng" dirty="0">
              <a:latin typeface="Helvetica" panose="020B0604020202020204" pitchFamily="34" charset="0"/>
              <a:ea typeface="Cambria" panose="02040503050406030204" pitchFamily="18" charset="0"/>
              <a:cs typeface="Helvetica" panose="020B0604020202020204" pitchFamily="34" charset="0"/>
            </a:endParaRPr>
          </a:p>
        </p:txBody>
      </p:sp>
    </p:spTree>
    <p:extLst>
      <p:ext uri="{BB962C8B-B14F-4D97-AF65-F5344CB8AC3E}">
        <p14:creationId xmlns:p14="http://schemas.microsoft.com/office/powerpoint/2010/main" val="3250941538"/>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0"/>
            <a:ext cx="9405255" cy="1387864"/>
            <a:chOff x="0" y="0"/>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222821" y="162189"/>
              <a:ext cx="5864470" cy="885161"/>
            </a:xfrm>
            <a:prstGeom prst="rect">
              <a:avLst/>
            </a:prstGeom>
          </p:spPr>
          <p:txBody>
            <a:bodyPr wrap="square">
              <a:spAutoFit/>
            </a:bodyPr>
            <a:lstStyle/>
            <a:p>
              <a:pPr algn="ctr"/>
              <a:r>
                <a:rPr lang="tr-TR" dirty="0"/>
                <a:t> </a:t>
              </a:r>
              <a:r>
                <a:rPr lang="tr-TR" sz="2000" b="1" dirty="0" smtClean="0">
                  <a:latin typeface="Helvetica" panose="020B0604020202020204" pitchFamily="34" charset="0"/>
                  <a:cs typeface="Helvetica" panose="020B0604020202020204" pitchFamily="34" charset="0"/>
                </a:rPr>
                <a:t>BİLİMSEL ARAŞTIRMA PROJELERİNDE GELİR VE ÖDENEKLERİN KULLANIMI</a:t>
              </a:r>
              <a:endParaRPr lang="tr-TR" sz="2000" dirty="0" smtClean="0">
                <a:latin typeface="Helvetica" panose="020B0604020202020204" pitchFamily="34" charset="0"/>
                <a:cs typeface="Helvetica" panose="020B0604020202020204" pitchFamily="34" charset="0"/>
              </a:endParaRPr>
            </a:p>
            <a:p>
              <a:endParaRPr lang="tr-TR" sz="20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0" y="1590718"/>
            <a:ext cx="12191998" cy="5551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sz="2400" b="1" dirty="0" smtClean="0">
                <a:latin typeface="Helvetica" panose="020B0604020202020204" pitchFamily="34" charset="0"/>
                <a:cs typeface="Helvetica" panose="020B0604020202020204" pitchFamily="34" charset="0"/>
              </a:rPr>
              <a:t>Gelirler</a:t>
            </a:r>
            <a:endParaRPr lang="tr-TR" sz="2400" dirty="0" smtClean="0">
              <a:latin typeface="Helvetica" panose="020B0604020202020204" pitchFamily="34" charset="0"/>
              <a:cs typeface="Helvetica" panose="020B0604020202020204" pitchFamily="34" charset="0"/>
            </a:endParaRPr>
          </a:p>
          <a:p>
            <a:pPr algn="just"/>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Bilimsel </a:t>
            </a:r>
            <a:r>
              <a:rPr lang="tr-TR" sz="2400" dirty="0">
                <a:latin typeface="Helvetica" panose="020B0604020202020204" pitchFamily="34" charset="0"/>
                <a:cs typeface="Helvetica" panose="020B0604020202020204" pitchFamily="34" charset="0"/>
              </a:rPr>
              <a:t>araştırma projelerinin finansmanında kullanılmak üzere aşağıda belirtilen gelirler, yükseköğretim kurumları bütçelerinde bilimsel ve teknolojik araştırma hizmetleri için tefrik edilen bilimsel araştırma projelerine ilişkin ödenekler, bütçelendiği tertiplerden tahakkuka bağlanarak özel hesaba aktarılmak suretiyle kullanılır</a:t>
            </a:r>
            <a:r>
              <a:rPr lang="tr-TR" sz="2400" dirty="0" smtClean="0">
                <a:latin typeface="Helvetica" panose="020B0604020202020204" pitchFamily="34" charset="0"/>
                <a:cs typeface="Helvetica" panose="020B0604020202020204" pitchFamily="34" charset="0"/>
              </a:rPr>
              <a:t>:</a:t>
            </a:r>
          </a:p>
          <a:p>
            <a:pPr algn="just"/>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ü"/>
            </a:pPr>
            <a:r>
              <a:rPr lang="tr-TR" sz="2400" dirty="0" smtClean="0">
                <a:latin typeface="Helvetica" panose="020B0604020202020204" pitchFamily="34" charset="0"/>
                <a:cs typeface="Helvetica" panose="020B0604020202020204" pitchFamily="34" charset="0"/>
              </a:rPr>
              <a:t>Yükseköğretim </a:t>
            </a:r>
            <a:r>
              <a:rPr lang="tr-TR" sz="2400" dirty="0">
                <a:latin typeface="Helvetica" panose="020B0604020202020204" pitchFamily="34" charset="0"/>
                <a:cs typeface="Helvetica" panose="020B0604020202020204" pitchFamily="34" charset="0"/>
              </a:rPr>
              <a:t>kurumunun döner sermaye gelirlerinden 2547 sayılı Kanunun 58 inci maddesinde belirtilen oranda aktarılacak </a:t>
            </a:r>
            <a:r>
              <a:rPr lang="tr-TR" sz="2400" dirty="0" smtClean="0">
                <a:latin typeface="Helvetica" panose="020B0604020202020204" pitchFamily="34" charset="0"/>
                <a:cs typeface="Helvetica" panose="020B0604020202020204" pitchFamily="34" charset="0"/>
              </a:rPr>
              <a:t>tutarlar.</a:t>
            </a:r>
          </a:p>
          <a:p>
            <a:pPr marL="457200" indent="-457200" algn="just">
              <a:buFont typeface="+mj-lt"/>
              <a:buAutoNum type="alphaLcPeriod"/>
            </a:pPr>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ü"/>
            </a:pPr>
            <a:r>
              <a:rPr lang="tr-TR" sz="2400" dirty="0" smtClean="0">
                <a:latin typeface="Helvetica" panose="020B0604020202020204" pitchFamily="34" charset="0"/>
                <a:cs typeface="Helvetica" panose="020B0604020202020204" pitchFamily="34" charset="0"/>
              </a:rPr>
              <a:t>Yürütülen </a:t>
            </a:r>
            <a:r>
              <a:rPr lang="tr-TR" sz="2400" dirty="0">
                <a:latin typeface="Helvetica" panose="020B0604020202020204" pitchFamily="34" charset="0"/>
                <a:cs typeface="Helvetica" panose="020B0604020202020204" pitchFamily="34" charset="0"/>
              </a:rPr>
              <a:t>proje ile ilgili olarak ortaya çıkan ve ticarileşmesi döner sermaye işletmesi tarafından gerçekleştirilen çıktılara ilişkin elde edilen </a:t>
            </a:r>
            <a:r>
              <a:rPr lang="tr-TR" sz="2400" dirty="0" smtClean="0">
                <a:latin typeface="Helvetica" panose="020B0604020202020204" pitchFamily="34" charset="0"/>
                <a:cs typeface="Helvetica" panose="020B0604020202020204" pitchFamily="34" charset="0"/>
              </a:rPr>
              <a:t>gelirler.</a:t>
            </a:r>
          </a:p>
          <a:p>
            <a:pPr marL="457200" indent="-457200" algn="just">
              <a:buFont typeface="+mj-lt"/>
              <a:buAutoNum type="alphaLcPeriod"/>
            </a:pPr>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ü"/>
            </a:pPr>
            <a:r>
              <a:rPr lang="tr-TR" sz="2400" dirty="0" smtClean="0">
                <a:latin typeface="Helvetica" panose="020B0604020202020204" pitchFamily="34" charset="0"/>
                <a:cs typeface="Helvetica" panose="020B0604020202020204" pitchFamily="34" charset="0"/>
              </a:rPr>
              <a:t>Bilimsel </a:t>
            </a:r>
            <a:r>
              <a:rPr lang="tr-TR" sz="2400" dirty="0">
                <a:latin typeface="Helvetica" panose="020B0604020202020204" pitchFamily="34" charset="0"/>
                <a:cs typeface="Helvetica" panose="020B0604020202020204" pitchFamily="34" charset="0"/>
              </a:rPr>
              <a:t>araştırma projeleri için yapılacak bağış ve yardımlar.</a:t>
            </a:r>
          </a:p>
          <a:p>
            <a:pPr algn="just"/>
            <a:endParaRPr lang="tr-TR" sz="24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73652250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0"/>
            <a:ext cx="8948055" cy="1437514"/>
            <a:chOff x="0" y="0"/>
            <a:chExt cx="8690385" cy="1226257"/>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400007" y="97311"/>
              <a:ext cx="5698965" cy="1128946"/>
            </a:xfrm>
            <a:prstGeom prst="rect">
              <a:avLst/>
            </a:prstGeom>
          </p:spPr>
          <p:txBody>
            <a:bodyPr wrap="square">
              <a:spAutoFit/>
            </a:bodyPr>
            <a:lstStyle/>
            <a:p>
              <a:pPr algn="ctr"/>
              <a:r>
                <a:rPr lang="tr-TR" dirty="0"/>
                <a:t> </a:t>
              </a:r>
              <a:r>
                <a:rPr lang="tr-TR" sz="2000" b="1" dirty="0" smtClean="0">
                  <a:latin typeface="Helvetica" panose="020B0604020202020204" pitchFamily="34" charset="0"/>
                  <a:cs typeface="Helvetica" panose="020B0604020202020204" pitchFamily="34" charset="0"/>
                </a:rPr>
                <a:t>BİLİMSEL ARAŞTIRMA PROJELERİNDE GELİR VE ÖDENEKLERİN KULLANIMI</a:t>
              </a:r>
              <a:endParaRPr lang="tr-TR" sz="2000" dirty="0" smtClean="0">
                <a:latin typeface="Helvetica" panose="020B0604020202020204" pitchFamily="34" charset="0"/>
                <a:cs typeface="Helvetica" panose="020B0604020202020204" pitchFamily="34" charset="0"/>
              </a:endParaRPr>
            </a:p>
            <a:p>
              <a:pPr algn="ctr"/>
              <a:endParaRPr lang="tr-TR" sz="2000" dirty="0" smtClean="0">
                <a:latin typeface="Helvetica" panose="020B0604020202020204" pitchFamily="34" charset="0"/>
                <a:cs typeface="Helvetica" panose="020B0604020202020204" pitchFamily="34" charset="0"/>
              </a:endParaRPr>
            </a:p>
            <a:p>
              <a:endParaRPr lang="tr-TR" sz="20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306849"/>
            <a:ext cx="12191998" cy="5551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sz="2400" b="1" dirty="0" smtClean="0">
                <a:latin typeface="Helvetica" panose="020B0604020202020204" pitchFamily="34" charset="0"/>
                <a:cs typeface="Helvetica" panose="020B0604020202020204" pitchFamily="34" charset="0"/>
              </a:rPr>
              <a:t>Gelirler</a:t>
            </a:r>
          </a:p>
          <a:p>
            <a:pPr marL="342900" indent="-342900" algn="just">
              <a:buFont typeface="Wingdings" panose="05000000000000000000" pitchFamily="2" charset="2"/>
              <a:buChar char="ü"/>
            </a:pPr>
            <a:r>
              <a:rPr lang="tr-TR" sz="2400" dirty="0" smtClean="0">
                <a:latin typeface="Helvetica" panose="020B0604020202020204" pitchFamily="34" charset="0"/>
                <a:cs typeface="Helvetica" panose="020B0604020202020204" pitchFamily="34" charset="0"/>
              </a:rPr>
              <a:t>Yükseköğretim </a:t>
            </a:r>
            <a:r>
              <a:rPr lang="tr-TR" sz="2400" dirty="0">
                <a:latin typeface="Helvetica" panose="020B0604020202020204" pitchFamily="34" charset="0"/>
                <a:cs typeface="Helvetica" panose="020B0604020202020204" pitchFamily="34" charset="0"/>
              </a:rPr>
              <a:t>kurumunun izni ile yükseköğretim kurumunun yurtiçindeki veya yurtdışındaki kuruluşlarla yapacağı ortak araştırmalar için ilgili kuruluşlar tarafından ödenecek </a:t>
            </a:r>
            <a:r>
              <a:rPr lang="tr-TR" sz="2400" dirty="0" smtClean="0">
                <a:latin typeface="Helvetica" panose="020B0604020202020204" pitchFamily="34" charset="0"/>
                <a:cs typeface="Helvetica" panose="020B0604020202020204" pitchFamily="34" charset="0"/>
              </a:rPr>
              <a:t>tutarlar.</a:t>
            </a:r>
          </a:p>
          <a:p>
            <a:pPr marL="342900" indent="-342900" algn="just">
              <a:buFont typeface="Wingdings" panose="05000000000000000000" pitchFamily="2" charset="2"/>
              <a:buChar char="ü"/>
            </a:pPr>
            <a:r>
              <a:rPr lang="tr-TR" sz="2400" dirty="0" smtClean="0">
                <a:latin typeface="Helvetica" panose="020B0604020202020204" pitchFamily="34" charset="0"/>
                <a:cs typeface="Helvetica" panose="020B0604020202020204" pitchFamily="34" charset="0"/>
              </a:rPr>
              <a:t>Diğer </a:t>
            </a:r>
            <a:r>
              <a:rPr lang="tr-TR" sz="2400" dirty="0">
                <a:latin typeface="Helvetica" panose="020B0604020202020204" pitchFamily="34" charset="0"/>
                <a:cs typeface="Helvetica" panose="020B0604020202020204" pitchFamily="34" charset="0"/>
              </a:rPr>
              <a:t>gelirler</a:t>
            </a:r>
            <a:r>
              <a:rPr lang="tr-TR" sz="2400" dirty="0" smtClean="0">
                <a:latin typeface="Helvetica" panose="020B0604020202020204" pitchFamily="34" charset="0"/>
                <a:cs typeface="Helvetica" panose="020B0604020202020204" pitchFamily="34" charset="0"/>
              </a:rPr>
              <a:t>.</a:t>
            </a:r>
          </a:p>
          <a:p>
            <a:pPr algn="just"/>
            <a:endParaRPr lang="tr-TR" sz="2400" dirty="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Bilimsel </a:t>
            </a:r>
            <a:r>
              <a:rPr lang="tr-TR" sz="2400" dirty="0">
                <a:latin typeface="Helvetica" panose="020B0604020202020204" pitchFamily="34" charset="0"/>
                <a:cs typeface="Helvetica" panose="020B0604020202020204" pitchFamily="34" charset="0"/>
              </a:rPr>
              <a:t>araştırma projelerinin geliri olarak birinci fıkranın (a) bendinde belirtilen tutarlar, döner sermaye muhasebe birimince, tahsilatı takip eden ayın yirmisine kadar ilgili yükseköğretim kurumu hesabına yatırılır. Yatırılan bu tutarlar, yükseköğretim kurumu bütçesine öz gelir olarak kaydedilir. Kaydedilen bu tutarlar karşılığı olarak ilgili yükseköğretim kurumu bütçesine konulan ödenekler, gelir gerçekleşmelerine göre kullandırılır. Yıl içerisinde harcanmayan tutarlar likit karşılığı ödenek kaydına ilişkin esaslara göre ertesi yıl bütçesine ödenek kaydedilir. Süresi içinde yatırılmayan tutarların tahsilinde 21/7/1953 tarihli ve 6183 sayılı Amme Alacaklarının Tahsil Usulü Hakkında Kanun hükümleri uygulanır.</a:t>
            </a:r>
            <a:endParaRPr lang="tr-TR" sz="32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34759353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0"/>
            <a:ext cx="8690385" cy="1209539"/>
            <a:chOff x="0" y="0"/>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285707" y="97311"/>
              <a:ext cx="5698965" cy="1015663"/>
            </a:xfrm>
            <a:prstGeom prst="rect">
              <a:avLst/>
            </a:prstGeom>
          </p:spPr>
          <p:txBody>
            <a:bodyPr wrap="square">
              <a:spAutoFit/>
            </a:bodyPr>
            <a:lstStyle/>
            <a:p>
              <a:pPr algn="ctr"/>
              <a:r>
                <a:rPr lang="tr-TR" dirty="0"/>
                <a:t> </a:t>
              </a:r>
              <a:r>
                <a:rPr lang="tr-TR" sz="2000" b="1" dirty="0" smtClean="0">
                  <a:latin typeface="Helvetica" panose="020B0604020202020204" pitchFamily="34" charset="0"/>
                  <a:cs typeface="Helvetica" panose="020B0604020202020204" pitchFamily="34" charset="0"/>
                </a:rPr>
                <a:t>BİLİMSEL ARAŞTIRMA PROJELERİNDE GELİR VE ÖDENEKLERİN KULLANIMI</a:t>
              </a:r>
            </a:p>
            <a:p>
              <a:endParaRPr lang="tr-TR" sz="20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4" y="1404617"/>
            <a:ext cx="12191998" cy="5551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tr-TR" sz="2400" b="1" dirty="0" smtClean="0">
              <a:latin typeface="Helvetica" panose="020B0604020202020204" pitchFamily="34" charset="0"/>
              <a:cs typeface="Helvetica" panose="020B0604020202020204" pitchFamily="34" charset="0"/>
            </a:endParaRPr>
          </a:p>
          <a:p>
            <a:r>
              <a:rPr lang="tr-TR" sz="2400" b="1" dirty="0" smtClean="0">
                <a:latin typeface="Helvetica" panose="020B0604020202020204" pitchFamily="34" charset="0"/>
                <a:cs typeface="Helvetica" panose="020B0604020202020204" pitchFamily="34" charset="0"/>
              </a:rPr>
              <a:t>Gelirler</a:t>
            </a:r>
          </a:p>
          <a:p>
            <a:endParaRPr lang="tr-TR" dirty="0"/>
          </a:p>
          <a:p>
            <a:endParaRPr lang="tr-TR" dirty="0" smtClean="0"/>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Yukarıda </a:t>
            </a:r>
            <a:r>
              <a:rPr lang="tr-TR" sz="2400" dirty="0">
                <a:latin typeface="Helvetica" panose="020B0604020202020204" pitchFamily="34" charset="0"/>
                <a:cs typeface="Helvetica" panose="020B0604020202020204" pitchFamily="34" charset="0"/>
              </a:rPr>
              <a:t>belirtilen bilimsel ve teknolojik araştırma hizmetleri için tefrik edilen ödenekler, özel hesaba aktarılmak suretiyle kullanılır</a:t>
            </a:r>
            <a:r>
              <a:rPr lang="tr-TR" sz="2400" dirty="0" smtClean="0">
                <a:latin typeface="Helvetica" panose="020B0604020202020204" pitchFamily="34" charset="0"/>
                <a:cs typeface="Helvetica" panose="020B0604020202020204" pitchFamily="34" charset="0"/>
              </a:rPr>
              <a:t>.</a:t>
            </a:r>
          </a:p>
          <a:p>
            <a:pPr marL="342900" indent="-342900" algn="just">
              <a:buFont typeface="Wingdings" panose="05000000000000000000" pitchFamily="2" charset="2"/>
              <a:buChar char="q"/>
            </a:pPr>
            <a:endParaRPr lang="tr-TR" sz="2400" dirty="0">
              <a:latin typeface="Helvetica" panose="020B0604020202020204" pitchFamily="34" charset="0"/>
              <a:cs typeface="Helvetica" panose="020B0604020202020204" pitchFamily="34" charset="0"/>
            </a:endParaRPr>
          </a:p>
          <a:p>
            <a:pPr algn="just"/>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b="1" dirty="0" smtClean="0">
                <a:latin typeface="Helvetica" panose="020B0604020202020204" pitchFamily="34" charset="0"/>
                <a:cs typeface="Helvetica" panose="020B0604020202020204" pitchFamily="34" charset="0"/>
              </a:rPr>
              <a:t>(Değişik:RG-16/7/2020-31187</a:t>
            </a:r>
            <a:r>
              <a:rPr lang="tr-TR" sz="2400" b="1" dirty="0">
                <a:latin typeface="Helvetica" panose="020B0604020202020204" pitchFamily="34" charset="0"/>
                <a:cs typeface="Helvetica" panose="020B0604020202020204" pitchFamily="34" charset="0"/>
              </a:rPr>
              <a:t>)</a:t>
            </a:r>
            <a:r>
              <a:rPr lang="tr-TR" sz="2400" dirty="0">
                <a:latin typeface="Helvetica" panose="020B0604020202020204" pitchFamily="34" charset="0"/>
                <a:cs typeface="Helvetica" panose="020B0604020202020204" pitchFamily="34" charset="0"/>
              </a:rPr>
              <a:t> Özel hesaptaki öz gelirler ile hazine yardımı kapsamında sağlanan tutarlar Kamu Haznedarlığı Yönetmeliği hükümleri çerçevesinde değerlendirilebilir. Bu şekilde elde edilen nemalar kaynağı ile ilişkilendirilerek özel hesaba gelir olarak kaydedilir.</a:t>
            </a:r>
          </a:p>
          <a:p>
            <a:endParaRPr lang="tr-TR" sz="24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88745726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22635"/>
            <a:ext cx="8690385" cy="1232174"/>
            <a:chOff x="0" y="-22635"/>
            <a:chExt cx="8690385" cy="1232174"/>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367351" y="-22635"/>
              <a:ext cx="5503022" cy="830997"/>
            </a:xfrm>
            <a:prstGeom prst="rect">
              <a:avLst/>
            </a:prstGeom>
          </p:spPr>
          <p:txBody>
            <a:bodyPr wrap="square">
              <a:spAutoFit/>
            </a:bodyPr>
            <a:lstStyle/>
            <a:p>
              <a:pPr algn="ctr"/>
              <a:r>
                <a:rPr lang="tr-TR" dirty="0"/>
                <a:t> </a:t>
              </a:r>
              <a:r>
                <a:rPr lang="tr-TR" sz="2400" b="1" dirty="0" smtClean="0">
                  <a:latin typeface="Helvetica" panose="020B0604020202020204" pitchFamily="34" charset="0"/>
                  <a:cs typeface="Helvetica" panose="020B0604020202020204" pitchFamily="34" charset="0"/>
                </a:rPr>
                <a:t>GELİRLER VE ÖDENEKLERİN KULLANIMINA İLİŞKİN İLKELER</a:t>
              </a:r>
              <a:endParaRPr lang="tr-TR" sz="28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209539"/>
            <a:ext cx="12192000" cy="5648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endParaRPr lang="tr-TR" sz="2400" dirty="0" smtClean="0">
              <a:latin typeface="Helvetica" panose="020B0604020202020204" pitchFamily="34" charset="0"/>
              <a:cs typeface="Helvetica" panose="020B0604020202020204" pitchFamily="34" charset="0"/>
            </a:endParaRPr>
          </a:p>
        </p:txBody>
      </p:sp>
      <p:sp>
        <p:nvSpPr>
          <p:cNvPr id="7" name="Rectangle 3"/>
          <p:cNvSpPr txBox="1">
            <a:spLocks noChangeArrowheads="1"/>
          </p:cNvSpPr>
          <p:nvPr/>
        </p:nvSpPr>
        <p:spPr bwMode="auto">
          <a:xfrm>
            <a:off x="2" y="1384935"/>
            <a:ext cx="12192000" cy="5648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sz="2400" dirty="0">
                <a:latin typeface="Helvetica" panose="020B0604020202020204" pitchFamily="34" charset="0"/>
                <a:cs typeface="Helvetica" panose="020B0604020202020204" pitchFamily="34" charset="0"/>
              </a:rPr>
              <a:t>Bilimsel araştırma projelerinin özel hesaptan yürütülmesinde aşağıdaki ilkelere uyulur</a:t>
            </a:r>
            <a:r>
              <a:rPr lang="tr-TR" sz="2400" dirty="0" smtClean="0">
                <a:latin typeface="Helvetica" panose="020B0604020202020204" pitchFamily="34" charset="0"/>
                <a:cs typeface="Helvetica" panose="020B0604020202020204" pitchFamily="34" charset="0"/>
              </a:rPr>
              <a:t>:</a:t>
            </a:r>
          </a:p>
          <a:p>
            <a:pPr algn="just"/>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Bilimsel </a:t>
            </a:r>
            <a:r>
              <a:rPr lang="tr-TR" sz="2400" dirty="0">
                <a:latin typeface="Helvetica" panose="020B0604020202020204" pitchFamily="34" charset="0"/>
                <a:cs typeface="Helvetica" panose="020B0604020202020204" pitchFamily="34" charset="0"/>
              </a:rPr>
              <a:t>araştırma projelerine ilişkin olarak yükseköğretim kurumları bütçelerinde tefrik edilen ödeneklerden, bütçelerine gider kaydı yapılmak suretiyle herhangi bir harcama yapılamaz. Söz konusu harcamalar özel hesaptan </a:t>
            </a:r>
            <a:r>
              <a:rPr lang="tr-TR" sz="2400" dirty="0" smtClean="0">
                <a:latin typeface="Helvetica" panose="020B0604020202020204" pitchFamily="34" charset="0"/>
                <a:cs typeface="Helvetica" panose="020B0604020202020204" pitchFamily="34" charset="0"/>
              </a:rPr>
              <a:t>gerçekleştirilir.</a:t>
            </a:r>
          </a:p>
          <a:p>
            <a:pPr algn="just"/>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Özel </a:t>
            </a:r>
            <a:r>
              <a:rPr lang="tr-TR" sz="2400" dirty="0">
                <a:latin typeface="Helvetica" panose="020B0604020202020204" pitchFamily="34" charset="0"/>
                <a:cs typeface="Helvetica" panose="020B0604020202020204" pitchFamily="34" charset="0"/>
              </a:rPr>
              <a:t>hesaba aktarılan tutarlar ve projelere ilişkin giderler, yükseköğretim kurumları bütçe hesaplarıyla ilişkilendirilmeksizin faaliyet gelir ve gider hesaplarıyla, ilgisine göre varlık ya da yükümlülük hesapları kullanılarak </a:t>
            </a:r>
            <a:r>
              <a:rPr lang="tr-TR" sz="2400" dirty="0" smtClean="0">
                <a:latin typeface="Helvetica" panose="020B0604020202020204" pitchFamily="34" charset="0"/>
                <a:cs typeface="Helvetica" panose="020B0604020202020204" pitchFamily="34" charset="0"/>
              </a:rPr>
              <a:t>muhasebeleştirilir.</a:t>
            </a:r>
          </a:p>
          <a:p>
            <a:pPr algn="just"/>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Özel </a:t>
            </a:r>
            <a:r>
              <a:rPr lang="tr-TR" sz="2400" dirty="0">
                <a:latin typeface="Helvetica" panose="020B0604020202020204" pitchFamily="34" charset="0"/>
                <a:cs typeface="Helvetica" panose="020B0604020202020204" pitchFamily="34" charset="0"/>
              </a:rPr>
              <a:t>hesaba aktarılan tutarlardan yapılan harcamalar, öz gelir ve hazine yardımı karşılığı ayrımı yapılarak analitik bütçe sınıflandırmasının ekonomik kodlama sistemine uygun olarak tasnif edilir ve Bilimsel Araştırma Projeleri Koordinasyon Birimi kayıtlarında izlenir.</a:t>
            </a:r>
            <a:endParaRPr lang="tr-TR" sz="32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48272752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nodePh="1">
                                  <p:stCondLst>
                                    <p:cond delay="0"/>
                                  </p:stCondLst>
                                  <p:endCondLst>
                                    <p:cond evt="begin" delay="0">
                                      <p:tn val="5"/>
                                    </p:cond>
                                  </p:end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par>
                          <p:cTn id="8" fill="hold">
                            <p:stCondLst>
                              <p:cond delay="750"/>
                            </p:stCondLst>
                            <p:childTnLst>
                              <p:par>
                                <p:cTn id="9" presetID="22" presetClass="entr" presetSubtype="1"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up)">
                                      <p:cBhvr>
                                        <p:cTn id="11"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0"/>
            <a:ext cx="8690385" cy="1209539"/>
            <a:chOff x="0" y="0"/>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416336" y="39244"/>
              <a:ext cx="5503022" cy="830997"/>
            </a:xfrm>
            <a:prstGeom prst="rect">
              <a:avLst/>
            </a:prstGeom>
          </p:spPr>
          <p:txBody>
            <a:bodyPr wrap="square">
              <a:spAutoFit/>
            </a:bodyPr>
            <a:lstStyle/>
            <a:p>
              <a:pPr algn="ctr"/>
              <a:r>
                <a:rPr lang="tr-TR" dirty="0"/>
                <a:t> </a:t>
              </a:r>
              <a:r>
                <a:rPr lang="tr-TR" sz="2400" b="1" dirty="0" smtClean="0">
                  <a:latin typeface="Helvetica" panose="020B0604020202020204" pitchFamily="34" charset="0"/>
                  <a:cs typeface="Helvetica" panose="020B0604020202020204" pitchFamily="34" charset="0"/>
                </a:rPr>
                <a:t>GELİRLER VE ÖDENEKLERİN KULLANIMINA İLİŞKİN İLKELER</a:t>
              </a:r>
              <a:endParaRPr lang="tr-TR" sz="20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209539"/>
            <a:ext cx="12192000" cy="5648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endParaRPr lang="tr-TR" sz="2400" dirty="0" smtClean="0">
              <a:latin typeface="Helvetica" panose="020B0604020202020204" pitchFamily="34" charset="0"/>
              <a:cs typeface="Helvetica" panose="020B0604020202020204" pitchFamily="34" charset="0"/>
            </a:endParaRPr>
          </a:p>
        </p:txBody>
      </p:sp>
      <p:sp>
        <p:nvSpPr>
          <p:cNvPr id="7" name="Rectangle 3"/>
          <p:cNvSpPr txBox="1">
            <a:spLocks noChangeArrowheads="1"/>
          </p:cNvSpPr>
          <p:nvPr/>
        </p:nvSpPr>
        <p:spPr bwMode="auto">
          <a:xfrm>
            <a:off x="2" y="1361939"/>
            <a:ext cx="12191998" cy="5648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342900" indent="-342900" algn="just">
              <a:buFont typeface="Wingdings" panose="05000000000000000000" pitchFamily="2" charset="2"/>
              <a:buChar char="q"/>
            </a:pPr>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Özel </a:t>
            </a:r>
            <a:r>
              <a:rPr lang="tr-TR" sz="2400" dirty="0">
                <a:latin typeface="Helvetica" panose="020B0604020202020204" pitchFamily="34" charset="0"/>
                <a:cs typeface="Helvetica" panose="020B0604020202020204" pitchFamily="34" charset="0"/>
              </a:rPr>
              <a:t>hesaptan </a:t>
            </a:r>
            <a:r>
              <a:rPr lang="tr-TR" sz="2400" u="sng" dirty="0" smtClean="0">
                <a:latin typeface="Helvetica" panose="020B0604020202020204" pitchFamily="34" charset="0"/>
                <a:cs typeface="Helvetica" panose="020B0604020202020204" pitchFamily="34" charset="0"/>
              </a:rPr>
              <a:t>ön </a:t>
            </a:r>
            <a:r>
              <a:rPr lang="tr-TR" sz="2400" u="sng" dirty="0">
                <a:latin typeface="Helvetica" panose="020B0604020202020204" pitchFamily="34" charset="0"/>
                <a:cs typeface="Helvetica" panose="020B0604020202020204" pitchFamily="34" charset="0"/>
              </a:rPr>
              <a:t>ödeme alınarak yapılan alımlar hariç</a:t>
            </a:r>
            <a:r>
              <a:rPr lang="tr-TR" sz="2400" dirty="0">
                <a:latin typeface="Helvetica" panose="020B0604020202020204" pitchFamily="34" charset="0"/>
                <a:cs typeface="Helvetica" panose="020B0604020202020204" pitchFamily="34" charset="0"/>
              </a:rPr>
              <a:t> yapılacak mal ve hizmet alımına yönelik harcamalarda 1/12/2003 tarihli ve 2003/6554 sayılı Bakanlar Kurulu Kararıyla yürürlüğe konulan Yükseköğretim Kurumları Tarafından, 4734 Sayılı Kamu İhale Kanununun 3 üncü Maddesinin (f) Bendi Kapsamında Yapılacak İhalelere İlişkin Karar hükümleri </a:t>
            </a:r>
            <a:r>
              <a:rPr lang="tr-TR" sz="2400" dirty="0" smtClean="0">
                <a:latin typeface="Helvetica" panose="020B0604020202020204" pitchFamily="34" charset="0"/>
                <a:cs typeface="Helvetica" panose="020B0604020202020204" pitchFamily="34" charset="0"/>
              </a:rPr>
              <a:t>uygulanır.</a:t>
            </a:r>
          </a:p>
          <a:p>
            <a:pPr algn="just"/>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Özel </a:t>
            </a:r>
            <a:r>
              <a:rPr lang="tr-TR" sz="2400" dirty="0">
                <a:latin typeface="Helvetica" panose="020B0604020202020204" pitchFamily="34" charset="0"/>
                <a:cs typeface="Helvetica" panose="020B0604020202020204" pitchFamily="34" charset="0"/>
              </a:rPr>
              <a:t>hesaba aktarılan tutarlar, yükseköğretim kurumlarının Strateji Geliştirme Daire Başkanlıkları tarafından açılan diğer banka hesapları ile ilişkilendirilmez</a:t>
            </a:r>
            <a:r>
              <a:rPr lang="tr-TR" sz="2400" dirty="0" smtClean="0">
                <a:latin typeface="Helvetica" panose="020B0604020202020204" pitchFamily="34" charset="0"/>
                <a:cs typeface="Helvetica" panose="020B0604020202020204" pitchFamily="34" charset="0"/>
              </a:rPr>
              <a:t>.</a:t>
            </a:r>
          </a:p>
          <a:p>
            <a:pPr algn="just"/>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Katılım </a:t>
            </a:r>
            <a:r>
              <a:rPr lang="tr-TR" sz="2400" dirty="0">
                <a:latin typeface="Helvetica" panose="020B0604020202020204" pitchFamily="34" charset="0"/>
                <a:cs typeface="Helvetica" panose="020B0604020202020204" pitchFamily="34" charset="0"/>
              </a:rPr>
              <a:t>şartı olarak öngörülen ve proje bütçesinin yüzde otuzunu aşmayacak nakdi destek tutarı bu amaçla kullanılacak bütçede yoksa, kaynak aktarımı taahhüdünde bulunulamaz.</a:t>
            </a:r>
            <a:endParaRPr lang="tr-TR" sz="32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077812228"/>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nodePh="1">
                                  <p:stCondLst>
                                    <p:cond delay="0"/>
                                  </p:stCondLst>
                                  <p:endCondLst>
                                    <p:cond evt="begin" delay="0">
                                      <p:tn val="5"/>
                                    </p:cond>
                                  </p:end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par>
                          <p:cTn id="8" fill="hold">
                            <p:stCondLst>
                              <p:cond delay="750"/>
                            </p:stCondLst>
                            <p:childTnLst>
                              <p:par>
                                <p:cTn id="9" presetID="22" presetClass="entr" presetSubtype="1"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up)">
                                      <p:cBhvr>
                                        <p:cTn id="11"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23147"/>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3" y="23147"/>
            <a:ext cx="11919854" cy="1209539"/>
            <a:chOff x="3" y="23147"/>
            <a:chExt cx="11243392"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3" y="23147"/>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820528" y="215114"/>
              <a:ext cx="8422867" cy="461665"/>
            </a:xfrm>
            <a:prstGeom prst="rect">
              <a:avLst/>
            </a:prstGeom>
          </p:spPr>
          <p:txBody>
            <a:bodyPr wrap="square">
              <a:spAutoFit/>
            </a:bodyPr>
            <a:lstStyle/>
            <a:p>
              <a:r>
                <a:rPr lang="tr-TR" dirty="0"/>
                <a:t> </a:t>
              </a:r>
              <a:r>
                <a:rPr lang="tr-TR" i="1" dirty="0"/>
                <a:t> </a:t>
              </a:r>
              <a:r>
                <a:rPr lang="tr-TR" sz="2400" b="1" dirty="0" smtClean="0">
                  <a:latin typeface="Helvetica" panose="020B0604020202020204" pitchFamily="34" charset="0"/>
                  <a:cs typeface="Helvetica" panose="020B0604020202020204" pitchFamily="34" charset="0"/>
                </a:rPr>
                <a:t>ÖDENEKLERİN KULLANIMI</a:t>
              </a:r>
              <a:endParaRPr lang="tr-TR" sz="28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0" y="1407863"/>
            <a:ext cx="12192002" cy="5122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2400" u="sng" dirty="0">
              <a:latin typeface="Helvetica" panose="020B0604020202020204" pitchFamily="34" charset="0"/>
              <a:ea typeface="Cambria" panose="02040503050406030204" pitchFamily="18" charset="0"/>
              <a:cs typeface="Helvetica" panose="020B0604020202020204" pitchFamily="34" charset="0"/>
            </a:endParaRPr>
          </a:p>
          <a:p>
            <a:pPr algn="just"/>
            <a:r>
              <a:rPr lang="tr-TR" sz="2400" b="1" i="1" dirty="0" smtClean="0">
                <a:latin typeface="Helvetica" panose="020B0604020202020204" pitchFamily="34" charset="0"/>
                <a:ea typeface="Cambria" panose="02040503050406030204" pitchFamily="18" charset="0"/>
                <a:cs typeface="Helvetica" panose="020B0604020202020204" pitchFamily="34" charset="0"/>
              </a:rPr>
              <a:t>                                                     </a:t>
            </a:r>
          </a:p>
          <a:p>
            <a:pPr algn="just"/>
            <a:endParaRPr lang="tr-TR" sz="2400" b="1" i="1" u="sng" dirty="0">
              <a:latin typeface="Helvetica" panose="020B0604020202020204" pitchFamily="34" charset="0"/>
              <a:ea typeface="Cambria" panose="02040503050406030204" pitchFamily="18" charset="0"/>
              <a:cs typeface="Helvetica" panose="020B0604020202020204" pitchFamily="34" charset="0"/>
            </a:endParaRPr>
          </a:p>
        </p:txBody>
      </p:sp>
      <p:sp>
        <p:nvSpPr>
          <p:cNvPr id="3" name="Metin kutusu 2"/>
          <p:cNvSpPr txBox="1"/>
          <p:nvPr/>
        </p:nvSpPr>
        <p:spPr>
          <a:xfrm>
            <a:off x="2" y="1232687"/>
            <a:ext cx="12191997" cy="3847207"/>
          </a:xfrm>
          <a:prstGeom prst="rect">
            <a:avLst/>
          </a:prstGeom>
          <a:noFill/>
        </p:spPr>
        <p:txBody>
          <a:bodyPr wrap="square" rtlCol="0">
            <a:spAutoFit/>
          </a:bodyPr>
          <a:lstStyle/>
          <a:p>
            <a:pPr algn="just"/>
            <a:endParaRPr lang="tr-TR" sz="28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Özel </a:t>
            </a:r>
            <a:r>
              <a:rPr lang="tr-TR" sz="2400" dirty="0">
                <a:latin typeface="Helvetica" panose="020B0604020202020204" pitchFamily="34" charset="0"/>
                <a:cs typeface="Helvetica" panose="020B0604020202020204" pitchFamily="34" charset="0"/>
              </a:rPr>
              <a:t>hesapta izlenen tutarlar (öz gelir ve hazine yardımı), proje süresi ile sınırlı olmak üzere bilimsel araştırma projeleri için gerekli olan sözleşmeli olarak çalıştırılacakların harcamaları,  </a:t>
            </a:r>
            <a:r>
              <a:rPr lang="tr-TR" sz="2400" u="sng" dirty="0">
                <a:latin typeface="Helvetica" panose="020B0604020202020204" pitchFamily="34" charset="0"/>
                <a:cs typeface="Helvetica" panose="020B0604020202020204" pitchFamily="34" charset="0"/>
              </a:rPr>
              <a:t>uzman ücretleri,</a:t>
            </a:r>
            <a:r>
              <a:rPr lang="tr-TR" sz="2400" dirty="0">
                <a:latin typeface="Helvetica" panose="020B0604020202020204" pitchFamily="34" charset="0"/>
                <a:cs typeface="Helvetica" panose="020B0604020202020204" pitchFamily="34" charset="0"/>
              </a:rPr>
              <a:t> yolluk ve hizmet alımları tüketim malları ve malzeme alımları, makine ve teçhizat alımları ile bilimsel araştırma projeleri için gerekli diğer giderleri, </a:t>
            </a:r>
            <a:r>
              <a:rPr lang="tr-TR" sz="2400" dirty="0" smtClean="0">
                <a:latin typeface="Helvetica" panose="020B0604020202020204" pitchFamily="34" charset="0"/>
                <a:cs typeface="Helvetica" panose="020B0604020202020204" pitchFamily="34" charset="0"/>
              </a:rPr>
              <a:t>projeler </a:t>
            </a:r>
            <a:r>
              <a:rPr lang="tr-TR" sz="2400" dirty="0">
                <a:latin typeface="Helvetica" panose="020B0604020202020204" pitchFamily="34" charset="0"/>
                <a:cs typeface="Helvetica" panose="020B0604020202020204" pitchFamily="34" charset="0"/>
              </a:rPr>
              <a:t>kapsamında görevlendirilecek tezli yüksek lisans ve doktora programlarındaki öğrencilere verilecek burslar ile 2547 sayılı Kanunun ek 34 üncü maddesi kapsamında doktora sonrası araştırmacı olarak istihdam edilecek sözleşmeli personelin harcamalarını karşılamak üzere kullanılır.</a:t>
            </a:r>
            <a:endParaRPr lang="tr-TR" sz="36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199835298"/>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23147"/>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3" y="23147"/>
            <a:ext cx="12001497" cy="1209539"/>
            <a:chOff x="3" y="23147"/>
            <a:chExt cx="11320402"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3" y="23147"/>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897538" y="215114"/>
              <a:ext cx="8422867" cy="461665"/>
            </a:xfrm>
            <a:prstGeom prst="rect">
              <a:avLst/>
            </a:prstGeom>
          </p:spPr>
          <p:txBody>
            <a:bodyPr wrap="square">
              <a:spAutoFit/>
            </a:bodyPr>
            <a:lstStyle/>
            <a:p>
              <a:r>
                <a:rPr lang="tr-TR" dirty="0"/>
                <a:t> </a:t>
              </a:r>
              <a:r>
                <a:rPr lang="tr-TR" i="1" dirty="0"/>
                <a:t> </a:t>
              </a:r>
              <a:r>
                <a:rPr lang="tr-TR" sz="2400" b="1" dirty="0" smtClean="0">
                  <a:latin typeface="Helvetica" panose="020B0604020202020204" pitchFamily="34" charset="0"/>
                  <a:cs typeface="Helvetica" panose="020B0604020202020204" pitchFamily="34" charset="0"/>
                </a:rPr>
                <a:t>ÖDENEKLERİN KULLANIMI</a:t>
              </a:r>
              <a:endParaRPr lang="tr-TR" sz="28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0" y="1407863"/>
            <a:ext cx="12192002" cy="5122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2400" u="sng" dirty="0">
              <a:latin typeface="Helvetica" panose="020B0604020202020204" pitchFamily="34" charset="0"/>
              <a:ea typeface="Cambria" panose="02040503050406030204" pitchFamily="18" charset="0"/>
              <a:cs typeface="Helvetica" panose="020B0604020202020204" pitchFamily="34" charset="0"/>
            </a:endParaRPr>
          </a:p>
          <a:p>
            <a:pPr algn="just"/>
            <a:r>
              <a:rPr lang="tr-TR" sz="2400" b="1" i="1" dirty="0" smtClean="0">
                <a:latin typeface="Helvetica" panose="020B0604020202020204" pitchFamily="34" charset="0"/>
                <a:ea typeface="Cambria" panose="02040503050406030204" pitchFamily="18" charset="0"/>
                <a:cs typeface="Helvetica" panose="020B0604020202020204" pitchFamily="34" charset="0"/>
              </a:rPr>
              <a:t>                                                     </a:t>
            </a:r>
          </a:p>
          <a:p>
            <a:pPr algn="just"/>
            <a:endParaRPr lang="tr-TR" sz="2400" b="1" i="1" u="sng" dirty="0">
              <a:latin typeface="Helvetica" panose="020B0604020202020204" pitchFamily="34" charset="0"/>
              <a:ea typeface="Cambria" panose="02040503050406030204" pitchFamily="18" charset="0"/>
              <a:cs typeface="Helvetica" panose="020B0604020202020204" pitchFamily="34" charset="0"/>
            </a:endParaRPr>
          </a:p>
        </p:txBody>
      </p:sp>
      <p:sp>
        <p:nvSpPr>
          <p:cNvPr id="3" name="Metin kutusu 2"/>
          <p:cNvSpPr txBox="1"/>
          <p:nvPr/>
        </p:nvSpPr>
        <p:spPr>
          <a:xfrm>
            <a:off x="3" y="1232685"/>
            <a:ext cx="12001498" cy="4154984"/>
          </a:xfrm>
          <a:prstGeom prst="rect">
            <a:avLst/>
          </a:prstGeom>
          <a:noFill/>
        </p:spPr>
        <p:txBody>
          <a:bodyPr wrap="square" rtlCol="0">
            <a:spAutoFit/>
          </a:bodyPr>
          <a:lstStyle/>
          <a:p>
            <a:pPr marL="342900" indent="-342900" algn="just">
              <a:buFont typeface="Wingdings" panose="05000000000000000000" pitchFamily="2" charset="2"/>
              <a:buChar char="q"/>
            </a:pPr>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Yılı </a:t>
            </a:r>
            <a:r>
              <a:rPr lang="tr-TR" sz="2400" dirty="0">
                <a:latin typeface="Helvetica" panose="020B0604020202020204" pitchFamily="34" charset="0"/>
                <a:cs typeface="Helvetica" panose="020B0604020202020204" pitchFamily="34" charset="0"/>
              </a:rPr>
              <a:t>Yatırım Programında Rektörlük Bilimsel Araştırma Projeleri olarak yer alan ve 11 inci maddenin ikinci fıkrası kapsamında özel hesapta öz gelir olarak izlenen tutarlar gayrimenkul sermaye üretimine yönelik müteahhitlik giderlerini karşılamak üzere kullanılamaz. Ancak, bilimsel araştırma projelerinden özel hesapta hazine yardımı karşılığı olan araştırma altyapısı kurma ve geliştirme projelerine (Yılı Yatırım Programında teknolojik araştırma sektörü içinde yer alan ve Rektörlük Bilimsel Araştırma Projeleri ve bilim insanı yetiştirme projeleri dışında kalan projeler) ilişkin tutarlar gayrimenkul sermaye üretimine yönelik müteahhitlik giderlerini karşılamak üzere kullanılabilir.</a:t>
            </a:r>
            <a:endParaRPr lang="tr-TR" sz="36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3542276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23147"/>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3" y="23147"/>
            <a:ext cx="11740241" cy="1209539"/>
            <a:chOff x="3" y="23147"/>
            <a:chExt cx="11073972"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3" y="23147"/>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651108" y="246350"/>
              <a:ext cx="8422867" cy="461665"/>
            </a:xfrm>
            <a:prstGeom prst="rect">
              <a:avLst/>
            </a:prstGeom>
          </p:spPr>
          <p:txBody>
            <a:bodyPr wrap="square">
              <a:spAutoFit/>
            </a:bodyPr>
            <a:lstStyle/>
            <a:p>
              <a:r>
                <a:rPr lang="tr-TR" dirty="0"/>
                <a:t> </a:t>
              </a:r>
              <a:r>
                <a:rPr lang="tr-TR" i="1" dirty="0"/>
                <a:t> </a:t>
              </a:r>
              <a:r>
                <a:rPr lang="tr-TR" sz="2400" b="1" dirty="0" smtClean="0">
                  <a:latin typeface="Helvetica" panose="020B0604020202020204" pitchFamily="34" charset="0"/>
                  <a:cs typeface="Helvetica" panose="020B0604020202020204" pitchFamily="34" charset="0"/>
                </a:rPr>
                <a:t>ÖDENEKLERİN KULLANIMI</a:t>
              </a:r>
              <a:endParaRPr lang="tr-TR" sz="28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0" y="1407863"/>
            <a:ext cx="12192002" cy="55710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2400" u="sng" dirty="0">
              <a:latin typeface="Helvetica" panose="020B0604020202020204" pitchFamily="34" charset="0"/>
              <a:ea typeface="Cambria" panose="02040503050406030204" pitchFamily="18" charset="0"/>
              <a:cs typeface="Helvetica" panose="020B0604020202020204" pitchFamily="34" charset="0"/>
            </a:endParaRPr>
          </a:p>
          <a:p>
            <a:pPr algn="just"/>
            <a:r>
              <a:rPr lang="tr-TR" sz="2400" b="1" i="1" dirty="0" smtClean="0">
                <a:latin typeface="Helvetica" panose="020B0604020202020204" pitchFamily="34" charset="0"/>
                <a:ea typeface="Cambria" panose="02040503050406030204" pitchFamily="18" charset="0"/>
                <a:cs typeface="Helvetica" panose="020B0604020202020204" pitchFamily="34" charset="0"/>
              </a:rPr>
              <a:t>                                                     </a:t>
            </a:r>
          </a:p>
          <a:p>
            <a:pPr algn="just"/>
            <a:endParaRPr lang="tr-TR" sz="2400" b="1" i="1" u="sng" dirty="0">
              <a:latin typeface="Helvetica" panose="020B0604020202020204" pitchFamily="34" charset="0"/>
              <a:ea typeface="Cambria" panose="02040503050406030204" pitchFamily="18" charset="0"/>
              <a:cs typeface="Helvetica" panose="020B0604020202020204" pitchFamily="34" charset="0"/>
            </a:endParaRPr>
          </a:p>
        </p:txBody>
      </p:sp>
      <p:sp>
        <p:nvSpPr>
          <p:cNvPr id="3" name="Metin kutusu 2"/>
          <p:cNvSpPr txBox="1"/>
          <p:nvPr/>
        </p:nvSpPr>
        <p:spPr>
          <a:xfrm>
            <a:off x="3" y="1407863"/>
            <a:ext cx="11740240" cy="3785652"/>
          </a:xfrm>
          <a:prstGeom prst="rect">
            <a:avLst/>
          </a:prstGeom>
          <a:noFill/>
        </p:spPr>
        <p:txBody>
          <a:bodyPr wrap="square" rtlCol="0">
            <a:spAutoFit/>
          </a:bodyPr>
          <a:lstStyle/>
          <a:p>
            <a:pPr marL="342900" indent="-342900" algn="just">
              <a:buFont typeface="Wingdings" panose="05000000000000000000" pitchFamily="2" charset="2"/>
              <a:buChar char="q"/>
            </a:pPr>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Onaylanan </a:t>
            </a:r>
            <a:r>
              <a:rPr lang="tr-TR" sz="2400" dirty="0">
                <a:latin typeface="Helvetica" panose="020B0604020202020204" pitchFamily="34" charset="0"/>
                <a:cs typeface="Helvetica" panose="020B0604020202020204" pitchFamily="34" charset="0"/>
              </a:rPr>
              <a:t>proje planlarında personel çalıştırılması öngörülmediği sürece, bilimsel araştırma projelerinde özel hesaptan personel çalıştırılamaz, bu amaçla herhangi bir ödeme yapılamaz. Yılı yatırım programında yer alan rektörlük bilimsel araştırmaları isimli projeler için ilgili üniversitelerin komisyonlarınca, Yılı Yatırım Programının teknolojik araştırma sektöründe yer alan diğer tüm projeleri için ise Strateji ve Bütçe Başkanlığınca yapılacak değerlendirme sonucuna göre projelerde ilgili mevzuat hükümleri çerçevesinde sözleşmeli personel çalıştırılabilir. İlgili mevzuatı gereğince yapılması gereken zorunlu ödemeler, toplam proje maliyeti içinde kalmak kaydıyla ödenebilir.</a:t>
            </a:r>
            <a:endParaRPr lang="tr-TR" sz="36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064365364"/>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23147"/>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3" y="23147"/>
            <a:ext cx="11903526" cy="1209539"/>
            <a:chOff x="3" y="23147"/>
            <a:chExt cx="11227991"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3" y="23147"/>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805127" y="166251"/>
              <a:ext cx="8422867" cy="461665"/>
            </a:xfrm>
            <a:prstGeom prst="rect">
              <a:avLst/>
            </a:prstGeom>
          </p:spPr>
          <p:txBody>
            <a:bodyPr wrap="square">
              <a:spAutoFit/>
            </a:bodyPr>
            <a:lstStyle/>
            <a:p>
              <a:r>
                <a:rPr lang="tr-TR" dirty="0"/>
                <a:t> </a:t>
              </a:r>
              <a:r>
                <a:rPr lang="tr-TR" i="1" dirty="0"/>
                <a:t> </a:t>
              </a:r>
              <a:r>
                <a:rPr lang="tr-TR" sz="2400" b="1" dirty="0" smtClean="0">
                  <a:latin typeface="Helvetica" panose="020B0604020202020204" pitchFamily="34" charset="0"/>
                  <a:cs typeface="Helvetica" panose="020B0604020202020204" pitchFamily="34" charset="0"/>
                </a:rPr>
                <a:t>ÖDENEKLERİN KULLANIMI</a:t>
              </a:r>
              <a:endParaRPr lang="tr-TR" sz="28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0" y="1407863"/>
            <a:ext cx="12192002" cy="5122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2400" u="sng" dirty="0">
              <a:latin typeface="Helvetica" panose="020B0604020202020204" pitchFamily="34" charset="0"/>
              <a:ea typeface="Cambria" panose="02040503050406030204" pitchFamily="18" charset="0"/>
              <a:cs typeface="Helvetica" panose="020B0604020202020204" pitchFamily="34" charset="0"/>
            </a:endParaRPr>
          </a:p>
          <a:p>
            <a:pPr algn="just"/>
            <a:r>
              <a:rPr lang="tr-TR" sz="2400" b="1" i="1" dirty="0" smtClean="0">
                <a:latin typeface="Helvetica" panose="020B0604020202020204" pitchFamily="34" charset="0"/>
                <a:ea typeface="Cambria" panose="02040503050406030204" pitchFamily="18" charset="0"/>
                <a:cs typeface="Helvetica" panose="020B0604020202020204" pitchFamily="34" charset="0"/>
              </a:rPr>
              <a:t>                                                     </a:t>
            </a:r>
          </a:p>
          <a:p>
            <a:pPr algn="just"/>
            <a:endParaRPr lang="tr-TR" sz="2400" b="1" i="1" u="sng" dirty="0">
              <a:latin typeface="Helvetica" panose="020B0604020202020204" pitchFamily="34" charset="0"/>
              <a:ea typeface="Cambria" panose="02040503050406030204" pitchFamily="18" charset="0"/>
              <a:cs typeface="Helvetica" panose="020B0604020202020204" pitchFamily="34" charset="0"/>
            </a:endParaRPr>
          </a:p>
        </p:txBody>
      </p:sp>
      <p:sp>
        <p:nvSpPr>
          <p:cNvPr id="3" name="Metin kutusu 2"/>
          <p:cNvSpPr txBox="1"/>
          <p:nvPr/>
        </p:nvSpPr>
        <p:spPr>
          <a:xfrm>
            <a:off x="0" y="1375789"/>
            <a:ext cx="12066814" cy="2585323"/>
          </a:xfrm>
          <a:prstGeom prst="rect">
            <a:avLst/>
          </a:prstGeom>
          <a:noFill/>
        </p:spPr>
        <p:txBody>
          <a:bodyPr wrap="square" rtlCol="0">
            <a:spAutoFit/>
          </a:bodyPr>
          <a:lstStyle/>
          <a:p>
            <a:pPr algn="just"/>
            <a:endParaRPr lang="tr-TR" dirty="0" smtClean="0"/>
          </a:p>
          <a:p>
            <a:pPr marL="285750" indent="-285750" algn="just">
              <a:buFont typeface="Wingdings" panose="05000000000000000000" pitchFamily="2" charset="2"/>
              <a:buChar char="q"/>
            </a:pPr>
            <a:endParaRPr lang="tr-TR" sz="2400" dirty="0" smtClean="0">
              <a:latin typeface="Helvetica" panose="020B0604020202020204" pitchFamily="34" charset="0"/>
              <a:cs typeface="Helvetica" panose="020B0604020202020204" pitchFamily="34" charset="0"/>
            </a:endParaRPr>
          </a:p>
          <a:p>
            <a:pPr marL="285750" indent="-285750" algn="just">
              <a:buFont typeface="Wingdings" panose="05000000000000000000" pitchFamily="2" charset="2"/>
              <a:buChar char="q"/>
            </a:pPr>
            <a:endParaRPr lang="tr-TR" sz="2400" dirty="0">
              <a:latin typeface="Helvetica" panose="020B0604020202020204" pitchFamily="34" charset="0"/>
              <a:cs typeface="Helvetica" panose="020B0604020202020204" pitchFamily="34" charset="0"/>
            </a:endParaRPr>
          </a:p>
          <a:p>
            <a:pPr marL="285750" indent="-28575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Bir </a:t>
            </a:r>
            <a:r>
              <a:rPr lang="tr-TR" sz="2400" dirty="0">
                <a:latin typeface="Helvetica" panose="020B0604020202020204" pitchFamily="34" charset="0"/>
                <a:cs typeface="Helvetica" panose="020B0604020202020204" pitchFamily="34" charset="0"/>
              </a:rPr>
              <a:t>önceki yılın yatırım programında yer alıp, yılı yatırım programında yer almayan projelerin özel hesaba aktarılan tutarlarından kullanılamayanlar, yılı yatırım programında teknolojik araştırma sektöründe yer alan projelere rektörlük onayı ile aktarılabilir ve aktarıma ilişkin </a:t>
            </a:r>
            <a:r>
              <a:rPr lang="tr-TR" sz="2400" u="sng" dirty="0" smtClean="0">
                <a:latin typeface="Helvetica" panose="020B0604020202020204" pitchFamily="34" charset="0"/>
                <a:cs typeface="Helvetica" panose="020B0604020202020204" pitchFamily="34" charset="0"/>
              </a:rPr>
              <a:t>Strateji </a:t>
            </a:r>
            <a:r>
              <a:rPr lang="tr-TR" sz="2400" u="sng" dirty="0">
                <a:latin typeface="Helvetica" panose="020B0604020202020204" pitchFamily="34" charset="0"/>
                <a:cs typeface="Helvetica" panose="020B0604020202020204" pitchFamily="34" charset="0"/>
              </a:rPr>
              <a:t>ve Bütçe Başkanlığına</a:t>
            </a:r>
            <a:r>
              <a:rPr lang="tr-TR" sz="2400" dirty="0">
                <a:latin typeface="Helvetica" panose="020B0604020202020204" pitchFamily="34" charset="0"/>
                <a:cs typeface="Helvetica" panose="020B0604020202020204" pitchFamily="34" charset="0"/>
              </a:rPr>
              <a:t> bilgi verilir.</a:t>
            </a:r>
            <a:endParaRPr lang="tr-TR" sz="36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891105388"/>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3" y="-28520"/>
            <a:ext cx="8690385" cy="1209539"/>
            <a:chOff x="2" y="-28520"/>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2852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713219" y="165900"/>
              <a:ext cx="5157151" cy="461665"/>
            </a:xfrm>
            <a:prstGeom prst="rect">
              <a:avLst/>
            </a:prstGeom>
          </p:spPr>
          <p:txBody>
            <a:bodyPr wrap="square">
              <a:spAutoFit/>
            </a:bodyPr>
            <a:lstStyle/>
            <a:p>
              <a:r>
                <a:rPr lang="tr-TR" sz="2400" b="1" dirty="0" smtClean="0">
                  <a:latin typeface="Helvetica" panose="020B0604020202020204" pitchFamily="34" charset="0"/>
                  <a:cs typeface="Helvetica" panose="020B0604020202020204" pitchFamily="34" charset="0"/>
                </a:rPr>
                <a:t>BURSİYER BAŞVURU ŞARTLARI</a:t>
              </a:r>
              <a:endParaRPr lang="tr-TR" sz="28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3" y="1102198"/>
            <a:ext cx="12191997" cy="5320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2400" u="sng" dirty="0">
              <a:latin typeface="Helvetica" panose="020B0604020202020204" pitchFamily="34" charset="0"/>
              <a:ea typeface="Cambria" panose="02040503050406030204" pitchFamily="18" charset="0"/>
              <a:cs typeface="Helvetica" panose="020B0604020202020204" pitchFamily="34" charset="0"/>
            </a:endParaRPr>
          </a:p>
          <a:p>
            <a:pPr algn="just"/>
            <a:r>
              <a:rPr lang="tr-TR" sz="2400" b="1" i="1" dirty="0" smtClean="0">
                <a:latin typeface="Helvetica" panose="020B0604020202020204" pitchFamily="34" charset="0"/>
                <a:ea typeface="Cambria" panose="02040503050406030204" pitchFamily="18" charset="0"/>
                <a:cs typeface="Helvetica" panose="020B0604020202020204" pitchFamily="34" charset="0"/>
              </a:rPr>
              <a:t>                                                     </a:t>
            </a:r>
          </a:p>
          <a:p>
            <a:pPr algn="just"/>
            <a:endParaRPr lang="tr-TR" sz="2400" b="1" i="1" u="sng" dirty="0">
              <a:latin typeface="Helvetica" panose="020B0604020202020204" pitchFamily="34" charset="0"/>
              <a:ea typeface="Cambria" panose="02040503050406030204" pitchFamily="18" charset="0"/>
              <a:cs typeface="Helvetica" panose="020B0604020202020204" pitchFamily="34" charset="0"/>
            </a:endParaRPr>
          </a:p>
        </p:txBody>
      </p:sp>
      <p:sp>
        <p:nvSpPr>
          <p:cNvPr id="3" name="Metin kutusu 2"/>
          <p:cNvSpPr txBox="1"/>
          <p:nvPr/>
        </p:nvSpPr>
        <p:spPr>
          <a:xfrm>
            <a:off x="3" y="1410932"/>
            <a:ext cx="12191998" cy="5632311"/>
          </a:xfrm>
          <a:prstGeom prst="rect">
            <a:avLst/>
          </a:prstGeom>
          <a:noFill/>
        </p:spPr>
        <p:txBody>
          <a:bodyPr wrap="square" rtlCol="0">
            <a:spAutoFit/>
          </a:bodyPr>
          <a:lstStyle/>
          <a:p>
            <a:pPr marL="457200" indent="-457200" algn="just">
              <a:buFont typeface="Wingdings" panose="05000000000000000000" pitchFamily="2" charset="2"/>
              <a:buChar char="q"/>
            </a:pPr>
            <a:r>
              <a:rPr lang="tr-TR" sz="2800" dirty="0" smtClean="0">
                <a:latin typeface="Helvetica" panose="020B0604020202020204" pitchFamily="34" charset="0"/>
                <a:cs typeface="Helvetica" panose="020B0604020202020204" pitchFamily="34" charset="0"/>
              </a:rPr>
              <a:t>Bursiyerlerde </a:t>
            </a:r>
            <a:r>
              <a:rPr lang="tr-TR" sz="2800" dirty="0">
                <a:latin typeface="Helvetica" panose="020B0604020202020204" pitchFamily="34" charset="0"/>
                <a:cs typeface="Helvetica" panose="020B0604020202020204" pitchFamily="34" charset="0"/>
              </a:rPr>
              <a:t>aşağıdaki şartlar aranır</a:t>
            </a:r>
            <a:r>
              <a:rPr lang="tr-TR" sz="2800" dirty="0" smtClean="0">
                <a:latin typeface="Helvetica" panose="020B0604020202020204" pitchFamily="34" charset="0"/>
                <a:cs typeface="Helvetica" panose="020B0604020202020204" pitchFamily="34" charset="0"/>
              </a:rPr>
              <a:t>:</a:t>
            </a:r>
          </a:p>
          <a:p>
            <a:pPr algn="just"/>
            <a:endParaRPr lang="tr-TR" sz="2800" dirty="0">
              <a:latin typeface="Helvetica" panose="020B0604020202020204" pitchFamily="34" charset="0"/>
              <a:cs typeface="Helvetica" panose="020B0604020202020204" pitchFamily="34" charset="0"/>
            </a:endParaRPr>
          </a:p>
          <a:p>
            <a:pPr marL="457200" indent="-457200" algn="just">
              <a:buFont typeface="Wingdings" panose="05000000000000000000" pitchFamily="2" charset="2"/>
              <a:buChar char="ü"/>
            </a:pPr>
            <a:r>
              <a:rPr lang="tr-TR" sz="2800" dirty="0" smtClean="0">
                <a:latin typeface="Helvetica" panose="020B0604020202020204" pitchFamily="34" charset="0"/>
                <a:cs typeface="Helvetica" panose="020B0604020202020204" pitchFamily="34" charset="0"/>
              </a:rPr>
              <a:t>Türkiye’de </a:t>
            </a:r>
            <a:r>
              <a:rPr lang="tr-TR" sz="2800" dirty="0">
                <a:latin typeface="Helvetica" panose="020B0604020202020204" pitchFamily="34" charset="0"/>
                <a:cs typeface="Helvetica" panose="020B0604020202020204" pitchFamily="34" charset="0"/>
              </a:rPr>
              <a:t>ikamet </a:t>
            </a:r>
            <a:r>
              <a:rPr lang="tr-TR" sz="2800" dirty="0" smtClean="0">
                <a:latin typeface="Helvetica" panose="020B0604020202020204" pitchFamily="34" charset="0"/>
                <a:cs typeface="Helvetica" panose="020B0604020202020204" pitchFamily="34" charset="0"/>
              </a:rPr>
              <a:t>etmek.</a:t>
            </a:r>
          </a:p>
          <a:p>
            <a:pPr algn="just"/>
            <a:endParaRPr lang="tr-TR" sz="2800" dirty="0" smtClean="0">
              <a:latin typeface="Helvetica" panose="020B0604020202020204" pitchFamily="34" charset="0"/>
              <a:cs typeface="Helvetica" panose="020B0604020202020204" pitchFamily="34" charset="0"/>
            </a:endParaRPr>
          </a:p>
          <a:p>
            <a:pPr marL="457200" indent="-457200" algn="just">
              <a:buFont typeface="Wingdings" panose="05000000000000000000" pitchFamily="2" charset="2"/>
              <a:buChar char="ü"/>
            </a:pPr>
            <a:r>
              <a:rPr lang="tr-TR" sz="2800" dirty="0" smtClean="0">
                <a:latin typeface="Helvetica" panose="020B0604020202020204" pitchFamily="34" charset="0"/>
                <a:cs typeface="Helvetica" panose="020B0604020202020204" pitchFamily="34" charset="0"/>
              </a:rPr>
              <a:t>Kırk </a:t>
            </a:r>
            <a:r>
              <a:rPr lang="tr-TR" sz="2800" dirty="0">
                <a:latin typeface="Helvetica" panose="020B0604020202020204" pitchFamily="34" charset="0"/>
                <a:cs typeface="Helvetica" panose="020B0604020202020204" pitchFamily="34" charset="0"/>
              </a:rPr>
              <a:t>yaşından gün almamış </a:t>
            </a:r>
            <a:r>
              <a:rPr lang="tr-TR" sz="2800" dirty="0" smtClean="0">
                <a:latin typeface="Helvetica" panose="020B0604020202020204" pitchFamily="34" charset="0"/>
                <a:cs typeface="Helvetica" panose="020B0604020202020204" pitchFamily="34" charset="0"/>
              </a:rPr>
              <a:t>olmak.</a:t>
            </a:r>
          </a:p>
          <a:p>
            <a:pPr algn="just"/>
            <a:endParaRPr lang="tr-TR" sz="2800" dirty="0" smtClean="0">
              <a:latin typeface="Helvetica" panose="020B0604020202020204" pitchFamily="34" charset="0"/>
              <a:cs typeface="Helvetica" panose="020B0604020202020204" pitchFamily="34" charset="0"/>
            </a:endParaRPr>
          </a:p>
          <a:p>
            <a:pPr marL="457200" indent="-457200" algn="just">
              <a:buFont typeface="Wingdings" panose="05000000000000000000" pitchFamily="2" charset="2"/>
              <a:buChar char="ü"/>
            </a:pPr>
            <a:r>
              <a:rPr lang="tr-TR" sz="2800" dirty="0" smtClean="0">
                <a:latin typeface="Helvetica" panose="020B0604020202020204" pitchFamily="34" charset="0"/>
                <a:cs typeface="Helvetica" panose="020B0604020202020204" pitchFamily="34" charset="0"/>
              </a:rPr>
              <a:t>Bir </a:t>
            </a:r>
            <a:r>
              <a:rPr lang="tr-TR" sz="2800" dirty="0">
                <a:latin typeface="Helvetica" panose="020B0604020202020204" pitchFamily="34" charset="0"/>
                <a:cs typeface="Helvetica" panose="020B0604020202020204" pitchFamily="34" charset="0"/>
              </a:rPr>
              <a:t>kurum veya iş yerinde çalışmıyor </a:t>
            </a:r>
            <a:r>
              <a:rPr lang="tr-TR" sz="2800" dirty="0" smtClean="0">
                <a:latin typeface="Helvetica" panose="020B0604020202020204" pitchFamily="34" charset="0"/>
                <a:cs typeface="Helvetica" panose="020B0604020202020204" pitchFamily="34" charset="0"/>
              </a:rPr>
              <a:t>olmak.</a:t>
            </a:r>
          </a:p>
          <a:p>
            <a:pPr algn="just"/>
            <a:endParaRPr lang="tr-TR" sz="2800" dirty="0" smtClean="0">
              <a:latin typeface="Helvetica" panose="020B0604020202020204" pitchFamily="34" charset="0"/>
              <a:cs typeface="Helvetica" panose="020B0604020202020204" pitchFamily="34" charset="0"/>
            </a:endParaRPr>
          </a:p>
          <a:p>
            <a:pPr marL="457200" indent="-457200" algn="just">
              <a:buFont typeface="Wingdings" panose="05000000000000000000" pitchFamily="2" charset="2"/>
              <a:buChar char="ü"/>
            </a:pPr>
            <a:r>
              <a:rPr lang="tr-TR" sz="2800" dirty="0" smtClean="0">
                <a:latin typeface="Helvetica" panose="020B0604020202020204" pitchFamily="34" charset="0"/>
                <a:cs typeface="Helvetica" panose="020B0604020202020204" pitchFamily="34" charset="0"/>
              </a:rPr>
              <a:t>Aynı </a:t>
            </a:r>
            <a:r>
              <a:rPr lang="tr-TR" sz="2800" dirty="0">
                <a:latin typeface="Helvetica" panose="020B0604020202020204" pitchFamily="34" charset="0"/>
                <a:cs typeface="Helvetica" panose="020B0604020202020204" pitchFamily="34" charset="0"/>
              </a:rPr>
              <a:t>dönemde TÜBİTAK yurtiçi lisansüstü burs programı bursiyeri </a:t>
            </a:r>
            <a:r>
              <a:rPr lang="tr-TR" sz="2800" dirty="0" smtClean="0">
                <a:latin typeface="Helvetica" panose="020B0604020202020204" pitchFamily="34" charset="0"/>
                <a:cs typeface="Helvetica" panose="020B0604020202020204" pitchFamily="34" charset="0"/>
              </a:rPr>
              <a:t>olmamak.</a:t>
            </a:r>
          </a:p>
          <a:p>
            <a:pPr algn="just"/>
            <a:endParaRPr lang="tr-TR" sz="2800" dirty="0" smtClean="0">
              <a:latin typeface="Helvetica" panose="020B0604020202020204" pitchFamily="34" charset="0"/>
              <a:cs typeface="Helvetica" panose="020B0604020202020204" pitchFamily="34" charset="0"/>
            </a:endParaRPr>
          </a:p>
          <a:p>
            <a:pPr marL="457200" indent="-457200" algn="just">
              <a:buFont typeface="Wingdings" panose="05000000000000000000" pitchFamily="2" charset="2"/>
              <a:buChar char="ü"/>
            </a:pPr>
            <a:r>
              <a:rPr lang="tr-TR" sz="2800" dirty="0" smtClean="0">
                <a:latin typeface="Helvetica" panose="020B0604020202020204" pitchFamily="34" charset="0"/>
                <a:cs typeface="Helvetica" panose="020B0604020202020204" pitchFamily="34" charset="0"/>
              </a:rPr>
              <a:t>Aynı </a:t>
            </a:r>
            <a:r>
              <a:rPr lang="tr-TR" sz="2800" dirty="0">
                <a:latin typeface="Helvetica" panose="020B0604020202020204" pitchFamily="34" charset="0"/>
                <a:cs typeface="Helvetica" panose="020B0604020202020204" pitchFamily="34" charset="0"/>
              </a:rPr>
              <a:t>dönemde başka bir projede bursiyer olmamak.</a:t>
            </a:r>
          </a:p>
          <a:p>
            <a:pPr algn="just"/>
            <a:endParaRPr lang="tr-TR" sz="24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72243755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46295"/>
            <a:ext cx="9171091" cy="1167076"/>
            <a:chOff x="2" y="3832"/>
            <a:chExt cx="8959349"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829017" y="170404"/>
              <a:ext cx="6130334" cy="584775"/>
            </a:xfrm>
            <a:prstGeom prst="rect">
              <a:avLst/>
            </a:prstGeom>
          </p:spPr>
          <p:txBody>
            <a:bodyPr wrap="square">
              <a:spAutoFit/>
            </a:bodyPr>
            <a:lstStyle/>
            <a:p>
              <a:r>
                <a:rPr lang="tr-TR" sz="3200" b="1" dirty="0" smtClean="0">
                  <a:solidFill>
                    <a:schemeClr val="accent1">
                      <a:lumMod val="50000"/>
                    </a:schemeClr>
                  </a:solidFill>
                  <a:latin typeface="Helvetica" pitchFamily="34" charset="0"/>
                </a:rPr>
                <a:t>DAYANAK</a:t>
              </a:r>
              <a:endParaRPr lang="tr-TR" sz="3200" dirty="0"/>
            </a:p>
          </p:txBody>
        </p:sp>
      </p:grpSp>
      <p:sp>
        <p:nvSpPr>
          <p:cNvPr id="14" name="Rectangle 3"/>
          <p:cNvSpPr txBox="1">
            <a:spLocks noChangeArrowheads="1"/>
          </p:cNvSpPr>
          <p:nvPr/>
        </p:nvSpPr>
        <p:spPr bwMode="auto">
          <a:xfrm>
            <a:off x="2" y="1371600"/>
            <a:ext cx="12191998" cy="5584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2400" u="sng" dirty="0">
              <a:latin typeface="Helvetica" panose="020B0604020202020204" pitchFamily="34" charset="0"/>
              <a:ea typeface="Cambria" panose="02040503050406030204" pitchFamily="18" charset="0"/>
              <a:cs typeface="Helvetica" panose="020B0604020202020204" pitchFamily="34" charset="0"/>
            </a:endParaRPr>
          </a:p>
          <a:p>
            <a:pPr algn="just"/>
            <a:r>
              <a:rPr lang="tr-TR" sz="2400" b="1" i="1" dirty="0" smtClean="0">
                <a:latin typeface="Helvetica" panose="020B0604020202020204" pitchFamily="34" charset="0"/>
                <a:ea typeface="Cambria" panose="02040503050406030204" pitchFamily="18" charset="0"/>
                <a:cs typeface="Helvetica" panose="020B0604020202020204" pitchFamily="34" charset="0"/>
              </a:rPr>
              <a:t>                                                     </a:t>
            </a:r>
          </a:p>
          <a:p>
            <a:pPr algn="just"/>
            <a:endParaRPr lang="tr-TR" sz="2400" b="1" i="1" u="sng" dirty="0">
              <a:latin typeface="Helvetica" panose="020B0604020202020204" pitchFamily="34" charset="0"/>
              <a:ea typeface="Cambria" panose="02040503050406030204" pitchFamily="18" charset="0"/>
              <a:cs typeface="Helvetica" panose="020B0604020202020204" pitchFamily="34" charset="0"/>
            </a:endParaRPr>
          </a:p>
        </p:txBody>
      </p:sp>
      <p:sp>
        <p:nvSpPr>
          <p:cNvPr id="2" name="Dikdörtgen 1"/>
          <p:cNvSpPr/>
          <p:nvPr/>
        </p:nvSpPr>
        <p:spPr>
          <a:xfrm>
            <a:off x="2" y="2008028"/>
            <a:ext cx="12192000" cy="2062103"/>
          </a:xfrm>
          <a:prstGeom prst="rect">
            <a:avLst/>
          </a:prstGeom>
        </p:spPr>
        <p:txBody>
          <a:bodyPr wrap="square">
            <a:spAutoFit/>
          </a:bodyPr>
          <a:lstStyle/>
          <a:p>
            <a:pPr marL="342900" indent="-342900" algn="just">
              <a:buFont typeface="Wingdings" panose="05000000000000000000" pitchFamily="2" charset="2"/>
              <a:buChar char="q"/>
            </a:pPr>
            <a:r>
              <a:rPr lang="tr-TR" sz="3200" dirty="0">
                <a:latin typeface="Helvetica" panose="020B0604020202020204" pitchFamily="34" charset="0"/>
                <a:cs typeface="Helvetica" panose="020B0604020202020204" pitchFamily="34" charset="0"/>
              </a:rPr>
              <a:t>Bu Yönetmelik, 4/11/1981 tarihli ve 2547 sayılı Yükseköğretim Kanununun 4 üncü maddesinin birinci fıkrasının (c) bendi, 58 inci maddesinin (b) fıkrası ile Ek 28 inci maddesine dayanılarak hazırlanmıştır.</a:t>
            </a:r>
            <a:endParaRPr lang="tr-TR" sz="48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75678506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3832"/>
            <a:ext cx="9290955" cy="1209539"/>
            <a:chOff x="2" y="3832"/>
            <a:chExt cx="8884519"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695106" y="151541"/>
              <a:ext cx="6189415" cy="830997"/>
            </a:xfrm>
            <a:prstGeom prst="rect">
              <a:avLst/>
            </a:prstGeom>
          </p:spPr>
          <p:txBody>
            <a:bodyPr wrap="square">
              <a:spAutoFit/>
            </a:bodyPr>
            <a:lstStyle/>
            <a:p>
              <a:r>
                <a:rPr lang="tr-TR" sz="2400" b="1" dirty="0" smtClean="0">
                  <a:latin typeface="Helvetica" panose="020B0604020202020204" pitchFamily="34" charset="0"/>
                  <a:cs typeface="Helvetica" panose="020B0604020202020204" pitchFamily="34" charset="0"/>
                </a:rPr>
                <a:t>BURSİYER SEÇİMİNDE UYULACAK İLKELER</a:t>
              </a:r>
              <a:endParaRPr lang="tr-TR" sz="40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213371"/>
            <a:ext cx="12192000" cy="5204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2400" u="sng" dirty="0">
              <a:latin typeface="Helvetica" panose="020B0604020202020204" pitchFamily="34" charset="0"/>
              <a:ea typeface="Cambria" panose="02040503050406030204" pitchFamily="18" charset="0"/>
              <a:cs typeface="Helvetica" panose="020B0604020202020204" pitchFamily="34" charset="0"/>
            </a:endParaRPr>
          </a:p>
          <a:p>
            <a:pPr algn="just"/>
            <a:r>
              <a:rPr lang="tr-TR" sz="2400" b="1" i="1" dirty="0" smtClean="0">
                <a:latin typeface="Helvetica" panose="020B0604020202020204" pitchFamily="34" charset="0"/>
                <a:ea typeface="Cambria" panose="02040503050406030204" pitchFamily="18" charset="0"/>
                <a:cs typeface="Helvetica" panose="020B0604020202020204" pitchFamily="34" charset="0"/>
              </a:rPr>
              <a:t>                                                     </a:t>
            </a:r>
          </a:p>
          <a:p>
            <a:pPr algn="just"/>
            <a:endParaRPr lang="tr-TR" sz="2400" b="1" i="1" u="sng" dirty="0">
              <a:latin typeface="Helvetica" panose="020B0604020202020204" pitchFamily="34" charset="0"/>
              <a:ea typeface="Cambria" panose="02040503050406030204" pitchFamily="18" charset="0"/>
              <a:cs typeface="Helvetica" panose="020B0604020202020204" pitchFamily="34" charset="0"/>
            </a:endParaRPr>
          </a:p>
        </p:txBody>
      </p:sp>
      <p:sp>
        <p:nvSpPr>
          <p:cNvPr id="3" name="Metin kutusu 2"/>
          <p:cNvSpPr txBox="1"/>
          <p:nvPr/>
        </p:nvSpPr>
        <p:spPr>
          <a:xfrm>
            <a:off x="0" y="1032380"/>
            <a:ext cx="11579629" cy="461665"/>
          </a:xfrm>
          <a:prstGeom prst="rect">
            <a:avLst/>
          </a:prstGeom>
          <a:noFill/>
        </p:spPr>
        <p:txBody>
          <a:bodyPr wrap="square" rtlCol="0">
            <a:spAutoFit/>
          </a:bodyPr>
          <a:lstStyle/>
          <a:p>
            <a:pPr algn="just"/>
            <a:r>
              <a:rPr lang="tr-TR" sz="2400" dirty="0" smtClean="0">
                <a:latin typeface="Helvetica" panose="020B0604020202020204" pitchFamily="34" charset="0"/>
                <a:cs typeface="Helvetica" panose="020B0604020202020204" pitchFamily="34" charset="0"/>
              </a:rPr>
              <a:t>  </a:t>
            </a:r>
            <a:endParaRPr lang="tr-TR" sz="2800" dirty="0" smtClean="0">
              <a:latin typeface="Helvetica" panose="020B0604020202020204" pitchFamily="34" charset="0"/>
              <a:cs typeface="Helvetica" panose="020B0604020202020204" pitchFamily="34" charset="0"/>
            </a:endParaRPr>
          </a:p>
        </p:txBody>
      </p:sp>
      <p:sp>
        <p:nvSpPr>
          <p:cNvPr id="5" name="Dikdörtgen 4"/>
          <p:cNvSpPr/>
          <p:nvPr/>
        </p:nvSpPr>
        <p:spPr>
          <a:xfrm>
            <a:off x="1" y="1494045"/>
            <a:ext cx="12192001" cy="5262979"/>
          </a:xfrm>
          <a:prstGeom prst="rect">
            <a:avLst/>
          </a:prstGeom>
        </p:spPr>
        <p:txBody>
          <a:bodyPr wrap="square">
            <a:spAutoFit/>
          </a:bodyPr>
          <a:lstStyle/>
          <a:p>
            <a:pPr algn="just"/>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Proje </a:t>
            </a:r>
            <a:r>
              <a:rPr lang="tr-TR" sz="2400" dirty="0">
                <a:latin typeface="Helvetica" panose="020B0604020202020204" pitchFamily="34" charset="0"/>
                <a:cs typeface="Helvetica" panose="020B0604020202020204" pitchFamily="34" charset="0"/>
              </a:rPr>
              <a:t>kapsamında görevlendirilecek tezli yüksek lisans ve doktora programındaki öğrencilere 3/3/2004 tarihli ve 5102 sayılı Yüksek Öğrenim Öğrencilerine Burs, Kredi Verilmesine İlişkin Kanun hükümlerine tabi olmaksızın burs verilir</a:t>
            </a:r>
            <a:r>
              <a:rPr lang="tr-TR" sz="2400" dirty="0" smtClean="0">
                <a:latin typeface="Helvetica" panose="020B0604020202020204" pitchFamily="34" charset="0"/>
                <a:cs typeface="Helvetica" panose="020B0604020202020204" pitchFamily="34" charset="0"/>
              </a:rPr>
              <a:t>.</a:t>
            </a:r>
          </a:p>
          <a:p>
            <a:pPr algn="just"/>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Burs </a:t>
            </a:r>
            <a:r>
              <a:rPr lang="tr-TR" sz="2400" dirty="0">
                <a:latin typeface="Helvetica" panose="020B0604020202020204" pitchFamily="34" charset="0"/>
                <a:cs typeface="Helvetica" panose="020B0604020202020204" pitchFamily="34" charset="0"/>
              </a:rPr>
              <a:t>miktarının üst sınırı 5102 sayılı Kanuna göre tezli yüksek lisans ve doktora öğrencilerine ödenmekte olan aylık burs tutarının %50 artırımlı tutarını geçmemek üzere YÖK Yürütme Kurulu tarafından belirlenir</a:t>
            </a:r>
            <a:r>
              <a:rPr lang="tr-TR" sz="2400" dirty="0" smtClean="0">
                <a:latin typeface="Helvetica" panose="020B0604020202020204" pitchFamily="34" charset="0"/>
                <a:cs typeface="Helvetica" panose="020B0604020202020204" pitchFamily="34" charset="0"/>
              </a:rPr>
              <a:t>.</a:t>
            </a:r>
          </a:p>
          <a:p>
            <a:pPr algn="just"/>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Burs </a:t>
            </a:r>
            <a:r>
              <a:rPr lang="tr-TR" sz="2400" dirty="0">
                <a:latin typeface="Helvetica" panose="020B0604020202020204" pitchFamily="34" charset="0"/>
                <a:cs typeface="Helvetica" panose="020B0604020202020204" pitchFamily="34" charset="0"/>
              </a:rPr>
              <a:t>miktarı, 31/5/2006 tarihli ve 5510 sayılı Sosyal Sigortalar ve Genel Sağlık Sigortası Kanununun 5 inci maddesinin birinci fıkrasının (b) bendi kapsamındaki sigortalılığı sebebiyle ödenecek sigorta primleri de üst sınır içinde dikkate alınmak suretiyle komisyon tarafından belirlenir.</a:t>
            </a:r>
          </a:p>
          <a:p>
            <a:pPr algn="just"/>
            <a:endParaRPr lang="tr-TR" sz="24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27357443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3832"/>
            <a:ext cx="9209312" cy="1209539"/>
            <a:chOff x="2" y="3832"/>
            <a:chExt cx="8802876"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776749" y="101700"/>
              <a:ext cx="6026129" cy="830997"/>
            </a:xfrm>
            <a:prstGeom prst="rect">
              <a:avLst/>
            </a:prstGeom>
          </p:spPr>
          <p:txBody>
            <a:bodyPr wrap="square">
              <a:spAutoFit/>
            </a:bodyPr>
            <a:lstStyle/>
            <a:p>
              <a:r>
                <a:rPr lang="tr-TR" sz="2400" b="1" dirty="0" smtClean="0">
                  <a:latin typeface="Helvetica" panose="020B0604020202020204" pitchFamily="34" charset="0"/>
                  <a:cs typeface="Helvetica" panose="020B0604020202020204" pitchFamily="34" charset="0"/>
                </a:rPr>
                <a:t>BURSİYER SEÇİMİNDE UYULACAK İLKELER</a:t>
              </a:r>
              <a:endParaRPr lang="tr-TR" sz="40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213370"/>
            <a:ext cx="12192000" cy="5742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2400" u="sng" dirty="0">
              <a:latin typeface="Helvetica" panose="020B0604020202020204" pitchFamily="34" charset="0"/>
              <a:ea typeface="Cambria" panose="02040503050406030204" pitchFamily="18" charset="0"/>
              <a:cs typeface="Helvetica" panose="020B0604020202020204" pitchFamily="34" charset="0"/>
            </a:endParaRPr>
          </a:p>
          <a:p>
            <a:pPr algn="just"/>
            <a:r>
              <a:rPr lang="tr-TR" sz="2400" b="1" i="1" dirty="0" smtClean="0">
                <a:latin typeface="Helvetica" panose="020B0604020202020204" pitchFamily="34" charset="0"/>
                <a:ea typeface="Cambria" panose="02040503050406030204" pitchFamily="18" charset="0"/>
                <a:cs typeface="Helvetica" panose="020B0604020202020204" pitchFamily="34" charset="0"/>
              </a:rPr>
              <a:t>                                                     </a:t>
            </a:r>
          </a:p>
          <a:p>
            <a:pPr marL="342900" indent="-342900" algn="just">
              <a:buFont typeface="Wingdings" panose="05000000000000000000" pitchFamily="2" charset="2"/>
              <a:buChar char="q"/>
            </a:pPr>
            <a:r>
              <a:rPr lang="tr-TR" sz="2400" dirty="0">
                <a:latin typeface="Helvetica" panose="020B0604020202020204" pitchFamily="34" charset="0"/>
                <a:cs typeface="Helvetica" panose="020B0604020202020204" pitchFamily="34" charset="0"/>
              </a:rPr>
              <a:t>Bursiyerler için belirlenen burs miktarı görev yapılan ayı takip eden ay içerisinde, ödeme yükümlülüğü yükseköğretim kurumu tarafından yerine getirilecek olan SGK primi düşüldükten sonra, proje bütçesinden </a:t>
            </a:r>
            <a:r>
              <a:rPr lang="tr-TR" sz="2400" dirty="0" smtClean="0">
                <a:latin typeface="Helvetica" panose="020B0604020202020204" pitchFamily="34" charset="0"/>
                <a:cs typeface="Helvetica" panose="020B0604020202020204" pitchFamily="34" charset="0"/>
              </a:rPr>
              <a:t>ödenir.</a:t>
            </a:r>
          </a:p>
          <a:p>
            <a:pPr algn="just"/>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Bir </a:t>
            </a:r>
            <a:r>
              <a:rPr lang="tr-TR" sz="2400" dirty="0">
                <a:latin typeface="Helvetica" panose="020B0604020202020204" pitchFamily="34" charset="0"/>
                <a:cs typeface="Helvetica" panose="020B0604020202020204" pitchFamily="34" charset="0"/>
              </a:rPr>
              <a:t>projede en fazla iki bursiyer görevlendirilebilir. Ancak projeden ayrılan bursiyer yerine aynı şartlarda yeni bir bursiyer </a:t>
            </a:r>
            <a:r>
              <a:rPr lang="tr-TR" sz="2400" dirty="0" smtClean="0">
                <a:latin typeface="Helvetica" panose="020B0604020202020204" pitchFamily="34" charset="0"/>
                <a:cs typeface="Helvetica" panose="020B0604020202020204" pitchFamily="34" charset="0"/>
              </a:rPr>
              <a:t>görevlendirilebilir.</a:t>
            </a:r>
          </a:p>
          <a:p>
            <a:pPr algn="just"/>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Bir </a:t>
            </a:r>
            <a:r>
              <a:rPr lang="tr-TR" sz="2400" dirty="0">
                <a:latin typeface="Helvetica" panose="020B0604020202020204" pitchFamily="34" charset="0"/>
                <a:cs typeface="Helvetica" panose="020B0604020202020204" pitchFamily="34" charset="0"/>
              </a:rPr>
              <a:t>bursiyer aynı anda birden fazla projede görev alamaz ve proje yürürlüğe girdikten sonra görevlendirilen bursiyer sayısı artırılamaz</a:t>
            </a:r>
            <a:r>
              <a:rPr lang="tr-TR" sz="2400" dirty="0" smtClean="0">
                <a:latin typeface="Helvetica" panose="020B0604020202020204" pitchFamily="34" charset="0"/>
                <a:cs typeface="Helvetica" panose="020B0604020202020204" pitchFamily="34" charset="0"/>
              </a:rPr>
              <a:t>.</a:t>
            </a:r>
          </a:p>
          <a:p>
            <a:pPr algn="just"/>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Yılı </a:t>
            </a:r>
            <a:r>
              <a:rPr lang="tr-TR" sz="2400" dirty="0">
                <a:latin typeface="Helvetica" panose="020B0604020202020204" pitchFamily="34" charset="0"/>
                <a:cs typeface="Helvetica" panose="020B0604020202020204" pitchFamily="34" charset="0"/>
              </a:rPr>
              <a:t>yatırım programında yer alan araştırma altyapı projelerinde beşinci fıkradaki sayı sınırlaması dikkate alınmaksızın Strateji ve Bütçe Başkanlığının onayı ile bursiyer görevlendirilebilir.</a:t>
            </a:r>
          </a:p>
          <a:p>
            <a:pPr algn="just"/>
            <a:endParaRPr lang="tr-TR" sz="2400" b="1" i="1" u="sng" dirty="0">
              <a:latin typeface="Helvetica" panose="020B0604020202020204" pitchFamily="34" charset="0"/>
              <a:ea typeface="Cambria" panose="02040503050406030204" pitchFamily="18" charset="0"/>
              <a:cs typeface="Helvetica" panose="020B0604020202020204" pitchFamily="34" charset="0"/>
            </a:endParaRPr>
          </a:p>
        </p:txBody>
      </p:sp>
      <p:sp>
        <p:nvSpPr>
          <p:cNvPr id="3" name="Metin kutusu 2"/>
          <p:cNvSpPr txBox="1"/>
          <p:nvPr/>
        </p:nvSpPr>
        <p:spPr>
          <a:xfrm>
            <a:off x="0" y="1032380"/>
            <a:ext cx="11579629" cy="461665"/>
          </a:xfrm>
          <a:prstGeom prst="rect">
            <a:avLst/>
          </a:prstGeom>
          <a:noFill/>
        </p:spPr>
        <p:txBody>
          <a:bodyPr wrap="square" rtlCol="0">
            <a:spAutoFit/>
          </a:bodyPr>
          <a:lstStyle/>
          <a:p>
            <a:pPr algn="just"/>
            <a:r>
              <a:rPr lang="tr-TR" sz="2400" dirty="0" smtClean="0">
                <a:latin typeface="Helvetica" panose="020B0604020202020204" pitchFamily="34" charset="0"/>
                <a:cs typeface="Helvetica" panose="020B0604020202020204" pitchFamily="34" charset="0"/>
              </a:rPr>
              <a:t>  </a:t>
            </a:r>
            <a:endParaRPr lang="tr-TR" sz="28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67274210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3832"/>
            <a:ext cx="8690385" cy="1209539"/>
            <a:chOff x="2"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3101806" y="212867"/>
              <a:ext cx="4892926" cy="523220"/>
            </a:xfrm>
            <a:prstGeom prst="rect">
              <a:avLst/>
            </a:prstGeom>
          </p:spPr>
          <p:txBody>
            <a:bodyPr wrap="square">
              <a:spAutoFit/>
            </a:bodyPr>
            <a:lstStyle/>
            <a:p>
              <a:r>
                <a:rPr lang="tr-TR" i="1" dirty="0"/>
                <a:t>  </a:t>
              </a:r>
              <a:r>
                <a:rPr lang="tr-TR" sz="2800" i="1" dirty="0" smtClean="0">
                  <a:latin typeface="Helvetica" panose="020B0604020202020204" pitchFamily="34" charset="0"/>
                  <a:cs typeface="Helvetica" panose="020B0604020202020204" pitchFamily="34" charset="0"/>
                </a:rPr>
                <a:t> </a:t>
              </a:r>
              <a:r>
                <a:rPr lang="tr-TR" sz="2800" b="1" dirty="0" smtClean="0">
                  <a:latin typeface="Helvetica" panose="020B0604020202020204" pitchFamily="34" charset="0"/>
                  <a:cs typeface="Helvetica" panose="020B0604020202020204" pitchFamily="34" charset="0"/>
                </a:rPr>
                <a:t>MALİ HÜKÜMLER</a:t>
              </a:r>
              <a:endParaRPr lang="tr-TR" sz="32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177361"/>
            <a:ext cx="12192000" cy="5204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2400" u="sng" dirty="0">
              <a:latin typeface="Helvetica" panose="020B0604020202020204" pitchFamily="34" charset="0"/>
              <a:ea typeface="Cambria" panose="02040503050406030204" pitchFamily="18" charset="0"/>
              <a:cs typeface="Helvetica" panose="020B0604020202020204" pitchFamily="34" charset="0"/>
            </a:endParaRPr>
          </a:p>
          <a:p>
            <a:pPr algn="just"/>
            <a:r>
              <a:rPr lang="tr-TR" sz="2400" b="1" i="1" dirty="0" smtClean="0">
                <a:latin typeface="Helvetica" panose="020B0604020202020204" pitchFamily="34" charset="0"/>
                <a:ea typeface="Cambria" panose="02040503050406030204" pitchFamily="18" charset="0"/>
                <a:cs typeface="Helvetica" panose="020B0604020202020204" pitchFamily="34" charset="0"/>
              </a:rPr>
              <a:t>                                                     </a:t>
            </a:r>
          </a:p>
          <a:p>
            <a:pPr algn="just"/>
            <a:endParaRPr lang="tr-TR" sz="2400" b="1" i="1" u="sng" dirty="0">
              <a:latin typeface="Helvetica" panose="020B0604020202020204" pitchFamily="34" charset="0"/>
              <a:ea typeface="Cambria" panose="02040503050406030204" pitchFamily="18" charset="0"/>
              <a:cs typeface="Helvetica" panose="020B0604020202020204" pitchFamily="34" charset="0"/>
            </a:endParaRPr>
          </a:p>
        </p:txBody>
      </p:sp>
      <p:sp>
        <p:nvSpPr>
          <p:cNvPr id="3" name="Metin kutusu 2"/>
          <p:cNvSpPr txBox="1"/>
          <p:nvPr/>
        </p:nvSpPr>
        <p:spPr>
          <a:xfrm>
            <a:off x="0" y="1032380"/>
            <a:ext cx="11579629" cy="461665"/>
          </a:xfrm>
          <a:prstGeom prst="rect">
            <a:avLst/>
          </a:prstGeom>
          <a:noFill/>
        </p:spPr>
        <p:txBody>
          <a:bodyPr wrap="square" rtlCol="0">
            <a:spAutoFit/>
          </a:bodyPr>
          <a:lstStyle/>
          <a:p>
            <a:pPr algn="just"/>
            <a:r>
              <a:rPr lang="tr-TR" sz="2400" dirty="0" smtClean="0">
                <a:latin typeface="Helvetica" panose="020B0604020202020204" pitchFamily="34" charset="0"/>
                <a:cs typeface="Helvetica" panose="020B0604020202020204" pitchFamily="34" charset="0"/>
              </a:rPr>
              <a:t>  </a:t>
            </a:r>
            <a:endParaRPr lang="tr-TR" sz="2800" dirty="0" smtClean="0">
              <a:latin typeface="Helvetica" panose="020B0604020202020204" pitchFamily="34" charset="0"/>
              <a:cs typeface="Helvetica" panose="020B0604020202020204" pitchFamily="34" charset="0"/>
            </a:endParaRPr>
          </a:p>
        </p:txBody>
      </p:sp>
      <p:sp>
        <p:nvSpPr>
          <p:cNvPr id="5" name="Dikdörtgen 4"/>
          <p:cNvSpPr/>
          <p:nvPr/>
        </p:nvSpPr>
        <p:spPr>
          <a:xfrm>
            <a:off x="2" y="1571105"/>
            <a:ext cx="12192000" cy="5262979"/>
          </a:xfrm>
          <a:prstGeom prst="rect">
            <a:avLst/>
          </a:prstGeom>
        </p:spPr>
        <p:txBody>
          <a:bodyPr wrap="square">
            <a:spAutoFit/>
          </a:bodyPr>
          <a:lstStyle/>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Özel </a:t>
            </a:r>
            <a:r>
              <a:rPr lang="tr-TR" sz="2400" dirty="0">
                <a:latin typeface="Helvetica" panose="020B0604020202020204" pitchFamily="34" charset="0"/>
                <a:cs typeface="Helvetica" panose="020B0604020202020204" pitchFamily="34" charset="0"/>
              </a:rPr>
              <a:t>hesaba aktarılan tutarlardan yapılan harcamalar ve verilen ön ödemeler bilimsel araştırma projeleri koordinasyon birimince öz gelir ve hazine yardımı karşılığı ayrımı yapılarak, analitik bütçe sınıflandırmasının ekonomik kodlama sistemine uygun olarak dört düzeyli kaydedilir ve </a:t>
            </a:r>
            <a:r>
              <a:rPr lang="tr-TR" sz="2400" dirty="0" smtClean="0">
                <a:latin typeface="Helvetica" panose="020B0604020202020204" pitchFamily="34" charset="0"/>
                <a:cs typeface="Helvetica" panose="020B0604020202020204" pitchFamily="34" charset="0"/>
              </a:rPr>
              <a:t>izlenir.</a:t>
            </a:r>
          </a:p>
          <a:p>
            <a:pPr algn="just"/>
            <a:endParaRPr lang="tr-TR" sz="2400" dirty="0" smtClean="0">
              <a:latin typeface="Helvetica" panose="020B0604020202020204" pitchFamily="34" charset="0"/>
              <a:cs typeface="Helvetica" panose="020B0604020202020204" pitchFamily="34" charset="0"/>
            </a:endParaRPr>
          </a:p>
          <a:p>
            <a:pPr marL="285750" indent="-28575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Bilimsel </a:t>
            </a:r>
            <a:r>
              <a:rPr lang="tr-TR" sz="2400" dirty="0">
                <a:latin typeface="Helvetica" panose="020B0604020202020204" pitchFamily="34" charset="0"/>
                <a:cs typeface="Helvetica" panose="020B0604020202020204" pitchFamily="34" charset="0"/>
              </a:rPr>
              <a:t>araştırma projelerinin finansman değişiklikleri ile söz konusu projelerin toplam maliyetini değiştirecek kaynak geçişleri; yılı yatırım programında yer alan hazine yardımı karşılığı bilimsel araştırma projeleri için Yılı Programının Uygulanması, Koordinasyonu ve İzlenmesine Dair Karar hükümleri, diğerlerinde ise bilimsel araştırma projeleri komisyon kararları çerçevesinde </a:t>
            </a:r>
            <a:r>
              <a:rPr lang="tr-TR" sz="2400" dirty="0" smtClean="0">
                <a:latin typeface="Helvetica" panose="020B0604020202020204" pitchFamily="34" charset="0"/>
                <a:cs typeface="Helvetica" panose="020B0604020202020204" pitchFamily="34" charset="0"/>
              </a:rPr>
              <a:t>gerçekleştirilir.</a:t>
            </a:r>
          </a:p>
          <a:p>
            <a:pPr marL="285750" indent="-285750" algn="just">
              <a:buFont typeface="Wingdings" panose="05000000000000000000" pitchFamily="2" charset="2"/>
              <a:buChar char="q"/>
            </a:pPr>
            <a:endParaRPr lang="tr-TR" sz="2400" dirty="0" smtClean="0">
              <a:latin typeface="Helvetica" panose="020B0604020202020204" pitchFamily="34" charset="0"/>
              <a:cs typeface="Helvetica" panose="020B0604020202020204" pitchFamily="34" charset="0"/>
            </a:endParaRPr>
          </a:p>
          <a:p>
            <a:pPr marL="285750" indent="-28575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Gerçekleştirme </a:t>
            </a:r>
            <a:r>
              <a:rPr lang="tr-TR" sz="2400" dirty="0">
                <a:latin typeface="Helvetica" panose="020B0604020202020204" pitchFamily="34" charset="0"/>
                <a:cs typeface="Helvetica" panose="020B0604020202020204" pitchFamily="34" charset="0"/>
              </a:rPr>
              <a:t>görevlisinin imzasını müteakip tahakkuk eden bilimsel araştırma projelerine ilişkin giderler, harcama yetkilisinin muhasebe birimine, muhasebe yetkilisinin de bankaya vereceği talimat üzerine özel hesaptan ödenir.</a:t>
            </a:r>
            <a:endParaRPr lang="tr-TR" sz="32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8983947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3832"/>
            <a:ext cx="8690385" cy="1209539"/>
            <a:chOff x="2"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3101806" y="152820"/>
              <a:ext cx="4892926" cy="523220"/>
            </a:xfrm>
            <a:prstGeom prst="rect">
              <a:avLst/>
            </a:prstGeom>
          </p:spPr>
          <p:txBody>
            <a:bodyPr wrap="square">
              <a:spAutoFit/>
            </a:bodyPr>
            <a:lstStyle/>
            <a:p>
              <a:r>
                <a:rPr lang="tr-TR" sz="2800" b="1" i="1" dirty="0" smtClean="0">
                  <a:latin typeface="Helvetica" panose="020B0604020202020204" pitchFamily="34" charset="0"/>
                  <a:cs typeface="Helvetica" panose="020B0604020202020204" pitchFamily="34" charset="0"/>
                </a:rPr>
                <a:t>   </a:t>
              </a:r>
              <a:r>
                <a:rPr lang="tr-TR" sz="2800" b="1" dirty="0" smtClean="0">
                  <a:latin typeface="Helvetica" panose="020B0604020202020204" pitchFamily="34" charset="0"/>
                  <a:cs typeface="Helvetica" panose="020B0604020202020204" pitchFamily="34" charset="0"/>
                </a:rPr>
                <a:t>MALİ HÜKÜMLER</a:t>
              </a:r>
              <a:endParaRPr lang="tr-TR" sz="32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177361"/>
            <a:ext cx="12192000" cy="5204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2400" u="sng" dirty="0">
              <a:latin typeface="Helvetica" panose="020B0604020202020204" pitchFamily="34" charset="0"/>
              <a:ea typeface="Cambria" panose="02040503050406030204" pitchFamily="18" charset="0"/>
              <a:cs typeface="Helvetica" panose="020B0604020202020204" pitchFamily="34" charset="0"/>
            </a:endParaRPr>
          </a:p>
          <a:p>
            <a:pPr algn="just"/>
            <a:r>
              <a:rPr lang="tr-TR" sz="2400" b="1" i="1" dirty="0" smtClean="0">
                <a:latin typeface="Helvetica" panose="020B0604020202020204" pitchFamily="34" charset="0"/>
                <a:ea typeface="Cambria" panose="02040503050406030204" pitchFamily="18" charset="0"/>
                <a:cs typeface="Helvetica" panose="020B0604020202020204" pitchFamily="34" charset="0"/>
              </a:rPr>
              <a:t>                                                     </a:t>
            </a:r>
          </a:p>
          <a:p>
            <a:pPr algn="just"/>
            <a:endParaRPr lang="tr-TR" sz="2400" b="1" i="1" u="sng" dirty="0">
              <a:latin typeface="Helvetica" panose="020B0604020202020204" pitchFamily="34" charset="0"/>
              <a:ea typeface="Cambria" panose="02040503050406030204" pitchFamily="18" charset="0"/>
              <a:cs typeface="Helvetica" panose="020B0604020202020204" pitchFamily="34" charset="0"/>
            </a:endParaRPr>
          </a:p>
        </p:txBody>
      </p:sp>
      <p:sp>
        <p:nvSpPr>
          <p:cNvPr id="3" name="Metin kutusu 2"/>
          <p:cNvSpPr txBox="1"/>
          <p:nvPr/>
        </p:nvSpPr>
        <p:spPr>
          <a:xfrm>
            <a:off x="0" y="1032380"/>
            <a:ext cx="11579629" cy="461665"/>
          </a:xfrm>
          <a:prstGeom prst="rect">
            <a:avLst/>
          </a:prstGeom>
          <a:noFill/>
        </p:spPr>
        <p:txBody>
          <a:bodyPr wrap="square" rtlCol="0">
            <a:spAutoFit/>
          </a:bodyPr>
          <a:lstStyle/>
          <a:p>
            <a:pPr algn="just"/>
            <a:r>
              <a:rPr lang="tr-TR" sz="2400" dirty="0" smtClean="0">
                <a:latin typeface="Helvetica" panose="020B0604020202020204" pitchFamily="34" charset="0"/>
                <a:cs typeface="Helvetica" panose="020B0604020202020204" pitchFamily="34" charset="0"/>
              </a:rPr>
              <a:t>  </a:t>
            </a:r>
            <a:endParaRPr lang="tr-TR" sz="2800" dirty="0" smtClean="0">
              <a:latin typeface="Helvetica" panose="020B0604020202020204" pitchFamily="34" charset="0"/>
              <a:cs typeface="Helvetica" panose="020B0604020202020204" pitchFamily="34" charset="0"/>
            </a:endParaRPr>
          </a:p>
        </p:txBody>
      </p:sp>
      <p:sp>
        <p:nvSpPr>
          <p:cNvPr id="5" name="Dikdörtgen 4"/>
          <p:cNvSpPr/>
          <p:nvPr/>
        </p:nvSpPr>
        <p:spPr>
          <a:xfrm>
            <a:off x="2" y="1571105"/>
            <a:ext cx="12191998" cy="5324535"/>
          </a:xfrm>
          <a:prstGeom prst="rect">
            <a:avLst/>
          </a:prstGeom>
        </p:spPr>
        <p:txBody>
          <a:bodyPr wrap="square">
            <a:spAutoFit/>
          </a:bodyPr>
          <a:lstStyle/>
          <a:p>
            <a:pPr marL="342900" indent="-342900" algn="just">
              <a:buFont typeface="Wingdings" panose="05000000000000000000" pitchFamily="2" charset="2"/>
              <a:buChar char="q"/>
            </a:pPr>
            <a:r>
              <a:rPr lang="tr-TR" sz="2000" dirty="0" smtClean="0">
                <a:latin typeface="Helvetica" panose="020B0604020202020204" pitchFamily="34" charset="0"/>
                <a:cs typeface="Helvetica" panose="020B0604020202020204" pitchFamily="34" charset="0"/>
              </a:rPr>
              <a:t>Ön </a:t>
            </a:r>
            <a:r>
              <a:rPr lang="tr-TR" sz="2000" dirty="0">
                <a:latin typeface="Helvetica" panose="020B0604020202020204" pitchFamily="34" charset="0"/>
                <a:cs typeface="Helvetica" panose="020B0604020202020204" pitchFamily="34" charset="0"/>
              </a:rPr>
              <a:t>ödeme limitleri, yılı merkezi yönetim bütçe kanununda iller için belirlenen parasal limitin on katıdır. Her bir harcama yetkilisi mutemedi aldığı avanstan harcadığı tutarlara ilişkin kanıtlayıcı belgeleri en çok iki ay, açılan kredilerden harcadığı tutarlara ilişkin kanıtlayıcı belgeleri ise en çok üç ay içerisinde muhasebe birimine vermekle yükümlüdür. Arkeolojik kazı ve alan araştırması gibi uzun süreli saha çalışması gerektiren projeler için Komisyonun onayı ile ön ödeme limitleri yukarıda belirtilen tutarın on katına kadar, ön ödemelerin kapatılma süresi ise altı aya kadar </a:t>
            </a:r>
            <a:r>
              <a:rPr lang="tr-TR" sz="2000" dirty="0" smtClean="0">
                <a:latin typeface="Helvetica" panose="020B0604020202020204" pitchFamily="34" charset="0"/>
                <a:cs typeface="Helvetica" panose="020B0604020202020204" pitchFamily="34" charset="0"/>
              </a:rPr>
              <a:t>artırılabilir.</a:t>
            </a:r>
          </a:p>
          <a:p>
            <a:pPr algn="just"/>
            <a:endParaRPr lang="tr-TR" sz="20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000" dirty="0" smtClean="0">
                <a:latin typeface="Helvetica" panose="020B0604020202020204" pitchFamily="34" charset="0"/>
                <a:cs typeface="Helvetica" panose="020B0604020202020204" pitchFamily="34" charset="0"/>
              </a:rPr>
              <a:t>Harcama </a:t>
            </a:r>
            <a:r>
              <a:rPr lang="tr-TR" sz="2000" dirty="0">
                <a:latin typeface="Helvetica" panose="020B0604020202020204" pitchFamily="34" charset="0"/>
                <a:cs typeface="Helvetica" panose="020B0604020202020204" pitchFamily="34" charset="0"/>
              </a:rPr>
              <a:t>yetkilisi mutemedi işin tamamlanmasından sonra veya mali yılın sonunda bu sürelerin dolmasını beklemeksizin avans veya kredi artığını iade etmek, henüz mahsubunu yaptırmadığı harcamalara ait belgeleri vermek ve varsa artan parayı muhasebe birimine iade etmek suretiyle mahsup işlemini gerçekleştirmek zorundadır. Bu şekilde mahsup işlemi yapılmadıkça aynı iş için yeniden avans verilemez, kredi açılamaz. Avansın verildiği tarihten önceki bir tarihte düzenlenmiş harcama belgeleri avansın mahsubunda </a:t>
            </a:r>
            <a:r>
              <a:rPr lang="tr-TR" sz="2000" dirty="0" smtClean="0">
                <a:latin typeface="Helvetica" panose="020B0604020202020204" pitchFamily="34" charset="0"/>
                <a:cs typeface="Helvetica" panose="020B0604020202020204" pitchFamily="34" charset="0"/>
              </a:rPr>
              <a:t>kullanılamaz.</a:t>
            </a:r>
          </a:p>
          <a:p>
            <a:pPr algn="just"/>
            <a:endParaRPr lang="tr-TR" sz="20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000" dirty="0">
                <a:latin typeface="Helvetica" panose="020B0604020202020204" pitchFamily="34" charset="0"/>
                <a:cs typeface="Helvetica" panose="020B0604020202020204" pitchFamily="34" charset="0"/>
              </a:rPr>
              <a:t>M</a:t>
            </a:r>
            <a:r>
              <a:rPr lang="tr-TR" sz="2000" dirty="0" smtClean="0">
                <a:latin typeface="Helvetica" panose="020B0604020202020204" pitchFamily="34" charset="0"/>
                <a:cs typeface="Helvetica" panose="020B0604020202020204" pitchFamily="34" charset="0"/>
              </a:rPr>
              <a:t>ahsup </a:t>
            </a:r>
            <a:r>
              <a:rPr lang="tr-TR" sz="2000" dirty="0">
                <a:latin typeface="Helvetica" panose="020B0604020202020204" pitchFamily="34" charset="0"/>
                <a:cs typeface="Helvetica" panose="020B0604020202020204" pitchFamily="34" charset="0"/>
              </a:rPr>
              <a:t>süresi sonunda kapatılmayan ön ödeme tutarları ile ilgili olarak mahsup süresi içinde gerçekleşen harcamalar kabul edilir. Kalan tutarlar üzerinden 6183 sayılı Kanuna göre gecikme zammı oranında faiz uygulanarak ilgililerden tahsil edilir ve özel hesaba yatırılır.</a:t>
            </a:r>
            <a:endParaRPr lang="tr-TR" sz="24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68492260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3832"/>
            <a:ext cx="8690385" cy="1209539"/>
            <a:chOff x="2"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3101806" y="171624"/>
              <a:ext cx="4892926" cy="523220"/>
            </a:xfrm>
            <a:prstGeom prst="rect">
              <a:avLst/>
            </a:prstGeom>
          </p:spPr>
          <p:txBody>
            <a:bodyPr wrap="square">
              <a:spAutoFit/>
            </a:bodyPr>
            <a:lstStyle/>
            <a:p>
              <a:r>
                <a:rPr lang="tr-TR" i="1" dirty="0"/>
                <a:t>   </a:t>
              </a:r>
              <a:r>
                <a:rPr lang="tr-TR" sz="2800" b="1" dirty="0" smtClean="0">
                  <a:latin typeface="Helvetica" panose="020B0604020202020204" pitchFamily="34" charset="0"/>
                  <a:cs typeface="Helvetica" panose="020B0604020202020204" pitchFamily="34" charset="0"/>
                </a:rPr>
                <a:t>MALİ HÜKÜMLER</a:t>
              </a:r>
              <a:endParaRPr lang="tr-TR" sz="28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177361"/>
            <a:ext cx="12192000" cy="5204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2400" u="sng" dirty="0">
              <a:latin typeface="Helvetica" panose="020B0604020202020204" pitchFamily="34" charset="0"/>
              <a:ea typeface="Cambria" panose="02040503050406030204" pitchFamily="18" charset="0"/>
              <a:cs typeface="Helvetica" panose="020B0604020202020204" pitchFamily="34" charset="0"/>
            </a:endParaRPr>
          </a:p>
          <a:p>
            <a:pPr algn="just"/>
            <a:r>
              <a:rPr lang="tr-TR" sz="2400" b="1" i="1" dirty="0" smtClean="0">
                <a:latin typeface="Helvetica" panose="020B0604020202020204" pitchFamily="34" charset="0"/>
                <a:ea typeface="Cambria" panose="02040503050406030204" pitchFamily="18" charset="0"/>
                <a:cs typeface="Helvetica" panose="020B0604020202020204" pitchFamily="34" charset="0"/>
              </a:rPr>
              <a:t>                                                     </a:t>
            </a:r>
          </a:p>
          <a:p>
            <a:pPr algn="just"/>
            <a:endParaRPr lang="tr-TR" sz="2400" b="1" i="1" u="sng" dirty="0">
              <a:latin typeface="Helvetica" panose="020B0604020202020204" pitchFamily="34" charset="0"/>
              <a:ea typeface="Cambria" panose="02040503050406030204" pitchFamily="18" charset="0"/>
              <a:cs typeface="Helvetica" panose="020B0604020202020204" pitchFamily="34" charset="0"/>
            </a:endParaRPr>
          </a:p>
        </p:txBody>
      </p:sp>
      <p:sp>
        <p:nvSpPr>
          <p:cNvPr id="3" name="Metin kutusu 2"/>
          <p:cNvSpPr txBox="1"/>
          <p:nvPr/>
        </p:nvSpPr>
        <p:spPr>
          <a:xfrm>
            <a:off x="0" y="1032380"/>
            <a:ext cx="11579629" cy="461665"/>
          </a:xfrm>
          <a:prstGeom prst="rect">
            <a:avLst/>
          </a:prstGeom>
          <a:noFill/>
        </p:spPr>
        <p:txBody>
          <a:bodyPr wrap="square" rtlCol="0">
            <a:spAutoFit/>
          </a:bodyPr>
          <a:lstStyle/>
          <a:p>
            <a:pPr algn="just"/>
            <a:r>
              <a:rPr lang="tr-TR" sz="2400" dirty="0" smtClean="0">
                <a:latin typeface="Helvetica" panose="020B0604020202020204" pitchFamily="34" charset="0"/>
                <a:cs typeface="Helvetica" panose="020B0604020202020204" pitchFamily="34" charset="0"/>
              </a:rPr>
              <a:t>  </a:t>
            </a:r>
            <a:endParaRPr lang="tr-TR" sz="2800" dirty="0" smtClean="0">
              <a:latin typeface="Helvetica" panose="020B0604020202020204" pitchFamily="34" charset="0"/>
              <a:cs typeface="Helvetica" panose="020B0604020202020204" pitchFamily="34" charset="0"/>
            </a:endParaRPr>
          </a:p>
        </p:txBody>
      </p:sp>
      <p:sp>
        <p:nvSpPr>
          <p:cNvPr id="5" name="Dikdörtgen 4"/>
          <p:cNvSpPr/>
          <p:nvPr/>
        </p:nvSpPr>
        <p:spPr>
          <a:xfrm>
            <a:off x="2" y="1571105"/>
            <a:ext cx="12191998" cy="4154984"/>
          </a:xfrm>
          <a:prstGeom prst="rect">
            <a:avLst/>
          </a:prstGeom>
        </p:spPr>
        <p:txBody>
          <a:bodyPr wrap="square">
            <a:spAutoFit/>
          </a:bodyPr>
          <a:lstStyle/>
          <a:p>
            <a:pPr algn="just"/>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Kazı</a:t>
            </a:r>
            <a:r>
              <a:rPr lang="tr-TR" sz="2400" dirty="0">
                <a:latin typeface="Helvetica" panose="020B0604020202020204" pitchFamily="34" charset="0"/>
                <a:cs typeface="Helvetica" panose="020B0604020202020204" pitchFamily="34" charset="0"/>
              </a:rPr>
              <a:t>, arazi ve benzeri saha çalışması gerektiren projelerde araştırmanın yapılabilmesi için zorunlu olan yurt içi özel araç ile yapılacak seyahatlerde yakıt giderleri Komisyonun belirlediği sınırlar dahilinde kalmak üzere </a:t>
            </a:r>
            <a:r>
              <a:rPr lang="tr-TR" sz="2400" dirty="0" smtClean="0">
                <a:latin typeface="Helvetica" panose="020B0604020202020204" pitchFamily="34" charset="0"/>
                <a:cs typeface="Helvetica" panose="020B0604020202020204" pitchFamily="34" charset="0"/>
              </a:rPr>
              <a:t>karşılanabilir.</a:t>
            </a:r>
          </a:p>
          <a:p>
            <a:pPr algn="just"/>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İşin </a:t>
            </a:r>
            <a:r>
              <a:rPr lang="tr-TR" sz="2400" dirty="0">
                <a:latin typeface="Helvetica" panose="020B0604020202020204" pitchFamily="34" charset="0"/>
                <a:cs typeface="Helvetica" panose="020B0604020202020204" pitchFamily="34" charset="0"/>
              </a:rPr>
              <a:t>belirlenen süreden önce tamamlanması ya da tamamlanamayacağının anlaşılması durumlarında bu Yönetmelikte belirlenen süreler beklenilmeksizin mahsubu yapılır. Mahsup evrakında yer alan fatura veya benzeri belgelerin tamamı veya bu belgelerin icmal listesi “Piyasa fiyat araştırması yapılmıştır ve belirtilen taşınır mallar muayene ve kabulü yapılarak tam ve kusursuz olarak teslim alınmıştır.” şerhi düşülerek yürütücü ve/veya varsa araştırmacı tarafından imzalanır.</a:t>
            </a:r>
            <a:endParaRPr lang="tr-TR" sz="32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69483100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1" y="-20733"/>
            <a:ext cx="9140141" cy="1209539"/>
            <a:chOff x="-1" y="-20733"/>
            <a:chExt cx="9140141"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1" y="-20733"/>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3632071" y="60816"/>
              <a:ext cx="5508069" cy="523220"/>
            </a:xfrm>
            <a:prstGeom prst="rect">
              <a:avLst/>
            </a:prstGeom>
          </p:spPr>
          <p:txBody>
            <a:bodyPr wrap="square">
              <a:spAutoFit/>
            </a:bodyPr>
            <a:lstStyle/>
            <a:p>
              <a:r>
                <a:rPr lang="tr-TR" sz="2800" b="1" dirty="0" smtClean="0">
                  <a:latin typeface="Helvetica" panose="020B0604020202020204" pitchFamily="34" charset="0"/>
                  <a:cs typeface="Helvetica" panose="020B0604020202020204" pitchFamily="34" charset="0"/>
                </a:rPr>
                <a:t>SORUMLULUK</a:t>
              </a:r>
              <a:endParaRPr lang="tr-TR" sz="28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5" y="1158700"/>
            <a:ext cx="12191997" cy="569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2400" u="sng" dirty="0">
              <a:latin typeface="Helvetica" panose="020B0604020202020204" pitchFamily="34" charset="0"/>
              <a:ea typeface="Cambria" panose="02040503050406030204" pitchFamily="18" charset="0"/>
              <a:cs typeface="Helvetica" panose="020B0604020202020204" pitchFamily="34" charset="0"/>
            </a:endParaRPr>
          </a:p>
          <a:p>
            <a:pPr marL="342900" indent="-342900" algn="just">
              <a:buFont typeface="Wingdings" panose="05000000000000000000" pitchFamily="2" charset="2"/>
              <a:buChar char="q"/>
            </a:pPr>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Proje </a:t>
            </a:r>
            <a:r>
              <a:rPr lang="tr-TR" sz="2400" dirty="0">
                <a:latin typeface="Helvetica" panose="020B0604020202020204" pitchFamily="34" charset="0"/>
                <a:cs typeface="Helvetica" panose="020B0604020202020204" pitchFamily="34" charset="0"/>
              </a:rPr>
              <a:t>yürütücüsü, projeyi bilimsel, teknik, idari, hukuki ve mali yönlerden, bu Yönetmelik ve ilgili diğer mevzuata uygun bir şekilde yürütmekten sorumludur. Yürütücü ve diğer proje görevlileri proje ödeneğinin proje amaçlarına uygun, etkin ve verimli olarak kullanılmamasından doğacak her türlü zararı kusuru ölçüsünde gidermekle </a:t>
            </a:r>
            <a:r>
              <a:rPr lang="tr-TR" sz="2400" dirty="0" smtClean="0">
                <a:latin typeface="Helvetica" panose="020B0604020202020204" pitchFamily="34" charset="0"/>
                <a:cs typeface="Helvetica" panose="020B0604020202020204" pitchFamily="34" charset="0"/>
              </a:rPr>
              <a:t>yükümlüdür.</a:t>
            </a:r>
          </a:p>
          <a:p>
            <a:pPr algn="just"/>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Harcama </a:t>
            </a:r>
            <a:r>
              <a:rPr lang="tr-TR" sz="2400" dirty="0">
                <a:latin typeface="Helvetica" panose="020B0604020202020204" pitchFamily="34" charset="0"/>
                <a:cs typeface="Helvetica" panose="020B0604020202020204" pitchFamily="34" charset="0"/>
              </a:rPr>
              <a:t>yetkilisi, gerçekleştirme görevlisi, muhasebe yetkilisi ve bunların dışında kalan ihale komisyonu, muayene ve kabul komisyonu gibi komisyonlarda görevli diğer personel; 10/12/2003 tarihli ve 5018 sayılı Kamu Malî Yönetimi ve Kontrol Kanunu ve ilgili diğer mevzuat hükümleri çerçevesinde sorumludur.</a:t>
            </a:r>
          </a:p>
          <a:p>
            <a:pPr algn="just"/>
            <a:endParaRPr lang="tr-TR" sz="32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96079876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33000"/>
            <a:ext cx="9078686" cy="1209539"/>
            <a:chOff x="0" y="-33000"/>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300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756860" y="-24507"/>
              <a:ext cx="5227811" cy="830997"/>
            </a:xfrm>
            <a:prstGeom prst="rect">
              <a:avLst/>
            </a:prstGeom>
          </p:spPr>
          <p:txBody>
            <a:bodyPr wrap="square">
              <a:spAutoFit/>
            </a:bodyPr>
            <a:lstStyle/>
            <a:p>
              <a:r>
                <a:rPr lang="tr-TR" sz="2400" b="1" dirty="0" smtClean="0">
                  <a:latin typeface="Helvetica" panose="020B0604020202020204" pitchFamily="34" charset="0"/>
                  <a:cs typeface="Helvetica" panose="020B0604020202020204" pitchFamily="34" charset="0"/>
                </a:rPr>
                <a:t>MUHASEBELEŞTİRME İŞLEMLERİ VE BELGELERİ</a:t>
              </a:r>
              <a:endParaRPr lang="tr-TR" sz="24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947650"/>
            <a:ext cx="12192000" cy="6008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endParaRPr lang="tr-TR" sz="2400" u="sng" dirty="0">
              <a:latin typeface="Helvetica" panose="020B0604020202020204" pitchFamily="34" charset="0"/>
              <a:ea typeface="Cambria" panose="02040503050406030204" pitchFamily="18"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Özel </a:t>
            </a:r>
            <a:r>
              <a:rPr lang="tr-TR" sz="2400" dirty="0">
                <a:latin typeface="Helvetica" panose="020B0604020202020204" pitchFamily="34" charset="0"/>
                <a:cs typeface="Helvetica" panose="020B0604020202020204" pitchFamily="34" charset="0"/>
              </a:rPr>
              <a:t>hesaptan yapılan harcamalarda muhasebeleştirme belgesi olarak 27/12/2014 tarihli ve 29218 mükerrer sayılı Resmî Gazete’de yayımlanan Merkezi Yönetim Muhasebe Yönetmeliğinin ek (01-02)’inde yer alan Ödeme Emri Belgesi, diğer muhasebe işlemelerinde ise Muhasebe İşlem Fişi kullanılır. Muhasebeleştirme belgelerinin ekine harcama belgelerinin asılları </a:t>
            </a:r>
            <a:r>
              <a:rPr lang="tr-TR" sz="2400" dirty="0" smtClean="0">
                <a:latin typeface="Helvetica" panose="020B0604020202020204" pitchFamily="34" charset="0"/>
                <a:cs typeface="Helvetica" panose="020B0604020202020204" pitchFamily="34" charset="0"/>
              </a:rPr>
              <a:t>eklenir.</a:t>
            </a: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Özel </a:t>
            </a:r>
            <a:r>
              <a:rPr lang="tr-TR" sz="2400" dirty="0">
                <a:latin typeface="Helvetica" panose="020B0604020202020204" pitchFamily="34" charset="0"/>
                <a:cs typeface="Helvetica" panose="020B0604020202020204" pitchFamily="34" charset="0"/>
              </a:rPr>
              <a:t>hesaba ilişkin mali işlemler aşağıda belirlendiği şekilde muhasebe kayıtlarına alınır:</a:t>
            </a:r>
          </a:p>
          <a:p>
            <a:pPr marL="342900" indent="-342900" algn="just">
              <a:buFont typeface="Wingdings" panose="05000000000000000000" pitchFamily="2" charset="2"/>
              <a:buChar char="ü"/>
            </a:pPr>
            <a:r>
              <a:rPr lang="tr-TR" sz="2400" dirty="0" smtClean="0">
                <a:latin typeface="Helvetica" panose="020B0604020202020204" pitchFamily="34" charset="0"/>
                <a:cs typeface="Helvetica" panose="020B0604020202020204" pitchFamily="34" charset="0"/>
              </a:rPr>
              <a:t>Yükseköğretim </a:t>
            </a:r>
            <a:r>
              <a:rPr lang="tr-TR" sz="2400" dirty="0">
                <a:latin typeface="Helvetica" panose="020B0604020202020204" pitchFamily="34" charset="0"/>
                <a:cs typeface="Helvetica" panose="020B0604020202020204" pitchFamily="34" charset="0"/>
              </a:rPr>
              <a:t>kurumları bütçesinde tefrik edilen ödeneklerden muhasebe birimi adına bankada açılacak özel hesaba aktarılan tutarlar 102-Banka Hesabına borç, 600-Gelirler Hesabına alacak kaydedilir. Özel hesaba aktarılan tutarlar bütçe gelirleri hesabıyla </a:t>
            </a:r>
            <a:r>
              <a:rPr lang="tr-TR" sz="2400" dirty="0" smtClean="0">
                <a:latin typeface="Helvetica" panose="020B0604020202020204" pitchFamily="34" charset="0"/>
                <a:cs typeface="Helvetica" panose="020B0604020202020204" pitchFamily="34" charset="0"/>
              </a:rPr>
              <a:t>ilişkilendirilmez.</a:t>
            </a:r>
          </a:p>
          <a:p>
            <a:pPr marL="342900" indent="-342900" algn="just">
              <a:buFont typeface="Wingdings" panose="05000000000000000000" pitchFamily="2" charset="2"/>
              <a:buChar char="ü"/>
            </a:pPr>
            <a:r>
              <a:rPr lang="tr-TR" sz="2400" dirty="0" smtClean="0">
                <a:latin typeface="Helvetica" panose="020B0604020202020204" pitchFamily="34" charset="0"/>
                <a:cs typeface="Helvetica" panose="020B0604020202020204" pitchFamily="34" charset="0"/>
              </a:rPr>
              <a:t>Özel </a:t>
            </a:r>
            <a:r>
              <a:rPr lang="tr-TR" sz="2400" dirty="0">
                <a:latin typeface="Helvetica" panose="020B0604020202020204" pitchFamily="34" charset="0"/>
                <a:cs typeface="Helvetica" panose="020B0604020202020204" pitchFamily="34" charset="0"/>
              </a:rPr>
              <a:t>hesaptan yapılan harcamalar 630-Giderler Hesabına ya da varlık alımlarına ilişkin olanlar ilgili varlık hesabına borç, 103-Verilen Çekler ve Gönderme Emirleri Hesabına alacak kaydedilir. Özel hesaptan yapılan harcamalar bütçe giderleri hesabıyla ilişkilendirilmez.</a:t>
            </a:r>
          </a:p>
          <a:p>
            <a:pPr algn="just"/>
            <a:endParaRPr lang="tr-TR" sz="32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98880346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8261"/>
            <a:ext cx="8690383" cy="1176539"/>
            <a:chOff x="0" y="-33000"/>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300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756860" y="-24507"/>
              <a:ext cx="5227811" cy="854305"/>
            </a:xfrm>
            <a:prstGeom prst="rect">
              <a:avLst/>
            </a:prstGeom>
          </p:spPr>
          <p:txBody>
            <a:bodyPr wrap="square">
              <a:spAutoFit/>
            </a:bodyPr>
            <a:lstStyle/>
            <a:p>
              <a:r>
                <a:rPr lang="tr-TR" sz="2400" b="1" dirty="0" smtClean="0">
                  <a:latin typeface="Helvetica" panose="020B0604020202020204" pitchFamily="34" charset="0"/>
                  <a:cs typeface="Helvetica" panose="020B0604020202020204" pitchFamily="34" charset="0"/>
                </a:rPr>
                <a:t>MUHASEBELEŞTİRME İŞLEMLERİ VE BELGELERİ</a:t>
              </a:r>
              <a:endParaRPr lang="tr-TR" sz="24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947650"/>
            <a:ext cx="12192000" cy="6008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tr-TR" dirty="0" smtClean="0"/>
          </a:p>
          <a:p>
            <a:endParaRPr lang="tr-TR" dirty="0"/>
          </a:p>
          <a:p>
            <a:pPr marL="342900" indent="-342900" algn="just">
              <a:buFont typeface="Wingdings" panose="05000000000000000000" pitchFamily="2" charset="2"/>
              <a:buChar char="ü"/>
            </a:pPr>
            <a:r>
              <a:rPr lang="tr-TR" sz="2400" dirty="0" smtClean="0">
                <a:latin typeface="Helvetica" panose="020B0604020202020204" pitchFamily="34" charset="0"/>
                <a:cs typeface="Helvetica" panose="020B0604020202020204" pitchFamily="34" charset="0"/>
              </a:rPr>
              <a:t>Özel </a:t>
            </a:r>
            <a:r>
              <a:rPr lang="tr-TR" sz="2400" dirty="0">
                <a:latin typeface="Helvetica" panose="020B0604020202020204" pitchFamily="34" charset="0"/>
                <a:cs typeface="Helvetica" panose="020B0604020202020204" pitchFamily="34" charset="0"/>
              </a:rPr>
              <a:t>hesaptan verilen avanslar ile açılan krediler 162-Bütçe Dışı Avanslar Hesabına borç, 103-VeriIen Çekler ve Gönderme Emirleri Hesabına alacak </a:t>
            </a:r>
            <a:r>
              <a:rPr lang="tr-TR" sz="2400" dirty="0" smtClean="0">
                <a:latin typeface="Helvetica" panose="020B0604020202020204" pitchFamily="34" charset="0"/>
                <a:cs typeface="Helvetica" panose="020B0604020202020204" pitchFamily="34" charset="0"/>
              </a:rPr>
              <a:t>kaydedilir.</a:t>
            </a:r>
          </a:p>
          <a:p>
            <a:pPr algn="just"/>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ü"/>
            </a:pPr>
            <a:r>
              <a:rPr lang="tr-TR" sz="2400" dirty="0" smtClean="0">
                <a:latin typeface="Helvetica" panose="020B0604020202020204" pitchFamily="34" charset="0"/>
                <a:cs typeface="Helvetica" panose="020B0604020202020204" pitchFamily="34" charset="0"/>
              </a:rPr>
              <a:t>Verilen </a:t>
            </a:r>
            <a:r>
              <a:rPr lang="tr-TR" sz="2400" dirty="0">
                <a:latin typeface="Helvetica" panose="020B0604020202020204" pitchFamily="34" charset="0"/>
                <a:cs typeface="Helvetica" panose="020B0604020202020204" pitchFamily="34" charset="0"/>
              </a:rPr>
              <a:t>avanslar ya da açılan kredilere ilişkin kanıtlayıcı belgeler muhasebe birimine teslim edildiğinde harcama tutarı 630-Giderler Hesabına ya da varlık alımlarına ilişkin olanlar ilgili varlık hesabına borç, 162-Bütçe Dışı Avanslar Hesabına alacak </a:t>
            </a:r>
            <a:r>
              <a:rPr lang="tr-TR" sz="2400" dirty="0" smtClean="0">
                <a:latin typeface="Helvetica" panose="020B0604020202020204" pitchFamily="34" charset="0"/>
                <a:cs typeface="Helvetica" panose="020B0604020202020204" pitchFamily="34" charset="0"/>
              </a:rPr>
              <a:t>kaydedilir.</a:t>
            </a:r>
          </a:p>
          <a:p>
            <a:pPr algn="just"/>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ü"/>
            </a:pPr>
            <a:r>
              <a:rPr lang="tr-TR" sz="2400" dirty="0" smtClean="0">
                <a:latin typeface="Helvetica" panose="020B0604020202020204" pitchFamily="34" charset="0"/>
                <a:cs typeface="Helvetica" panose="020B0604020202020204" pitchFamily="34" charset="0"/>
              </a:rPr>
              <a:t>Süresinde </a:t>
            </a:r>
            <a:r>
              <a:rPr lang="tr-TR" sz="2400" dirty="0">
                <a:latin typeface="Helvetica" panose="020B0604020202020204" pitchFamily="34" charset="0"/>
                <a:cs typeface="Helvetica" panose="020B0604020202020204" pitchFamily="34" charset="0"/>
              </a:rPr>
              <a:t>mahsup edilmeyen avans ve kredi tutarları sorumluları adına 140-Kişilerden Alacaklar Hesabına borç, 162-Bütçe Dışı Avanslar Hesabına alacak </a:t>
            </a:r>
            <a:r>
              <a:rPr lang="tr-TR" sz="2400" dirty="0" smtClean="0">
                <a:latin typeface="Helvetica" panose="020B0604020202020204" pitchFamily="34" charset="0"/>
                <a:cs typeface="Helvetica" panose="020B0604020202020204" pitchFamily="34" charset="0"/>
              </a:rPr>
              <a:t>kaydedilir.</a:t>
            </a:r>
          </a:p>
          <a:p>
            <a:pPr algn="just"/>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ü"/>
            </a:pPr>
            <a:r>
              <a:rPr lang="tr-TR" sz="2400" dirty="0" smtClean="0">
                <a:latin typeface="Helvetica" panose="020B0604020202020204" pitchFamily="34" charset="0"/>
                <a:cs typeface="Helvetica" panose="020B0604020202020204" pitchFamily="34" charset="0"/>
              </a:rPr>
              <a:t>Teminat </a:t>
            </a:r>
            <a:r>
              <a:rPr lang="tr-TR" sz="2400" dirty="0">
                <a:latin typeface="Helvetica" panose="020B0604020202020204" pitchFamily="34" charset="0"/>
                <a:cs typeface="Helvetica" panose="020B0604020202020204" pitchFamily="34" charset="0"/>
              </a:rPr>
              <a:t>olarak nakden tahsil edilen tutarlar 102-Banka Hesabı ya da diğer ilgili hesaplara borç, vadesine göre 330-Alınan Depozito ve Teminatlar Hesabı ya da 430-Alınan Depozito ve Teminatlar Hesabına alacak kaydedilir.</a:t>
            </a:r>
            <a:endParaRPr lang="tr-TR" sz="3200" u="sng" dirty="0">
              <a:latin typeface="Helvetica" panose="020B0604020202020204" pitchFamily="34" charset="0"/>
              <a:ea typeface="Cambria" panose="02040503050406030204" pitchFamily="18" charset="0"/>
              <a:cs typeface="Helvetica" panose="020B0604020202020204" pitchFamily="34" charset="0"/>
            </a:endParaRPr>
          </a:p>
        </p:txBody>
      </p:sp>
    </p:spTree>
    <p:extLst>
      <p:ext uri="{BB962C8B-B14F-4D97-AF65-F5344CB8AC3E}">
        <p14:creationId xmlns:p14="http://schemas.microsoft.com/office/powerpoint/2010/main" val="2360824250"/>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33000"/>
            <a:ext cx="8690385" cy="1209539"/>
            <a:chOff x="0" y="-33000"/>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300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756860" y="-24507"/>
              <a:ext cx="5227811" cy="830997"/>
            </a:xfrm>
            <a:prstGeom prst="rect">
              <a:avLst/>
            </a:prstGeom>
          </p:spPr>
          <p:txBody>
            <a:bodyPr wrap="square">
              <a:spAutoFit/>
            </a:bodyPr>
            <a:lstStyle/>
            <a:p>
              <a:r>
                <a:rPr lang="tr-TR" sz="2400" b="1" dirty="0" smtClean="0">
                  <a:latin typeface="Helvetica" panose="020B0604020202020204" pitchFamily="34" charset="0"/>
                  <a:cs typeface="Helvetica" panose="020B0604020202020204" pitchFamily="34" charset="0"/>
                </a:rPr>
                <a:t>MUHASEBELEŞTİRME İŞLEMLERİ VE BELGELERİ</a:t>
              </a:r>
              <a:endParaRPr lang="tr-TR" sz="24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3" y="1176539"/>
            <a:ext cx="12192000" cy="5779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342900" indent="-342900" algn="just">
              <a:buFont typeface="Wingdings" panose="05000000000000000000" pitchFamily="2" charset="2"/>
              <a:buChar char="ü"/>
            </a:pPr>
            <a:r>
              <a:rPr lang="tr-TR" sz="2400" dirty="0" smtClean="0">
                <a:latin typeface="Helvetica" panose="020B0604020202020204" pitchFamily="34" charset="0"/>
                <a:cs typeface="Helvetica" panose="020B0604020202020204" pitchFamily="34" charset="0"/>
              </a:rPr>
              <a:t>Alınan </a:t>
            </a:r>
            <a:r>
              <a:rPr lang="tr-TR" sz="2400" dirty="0">
                <a:latin typeface="Helvetica" panose="020B0604020202020204" pitchFamily="34" charset="0"/>
                <a:cs typeface="Helvetica" panose="020B0604020202020204" pitchFamily="34" charset="0"/>
              </a:rPr>
              <a:t>teminat mektupları 910-Alınan Teminat Mektupları Hesabına borç, 911-Alınan Teminat Mektupları Emanetleri Hesabına alacak </a:t>
            </a:r>
            <a:r>
              <a:rPr lang="tr-TR" sz="2400" dirty="0" smtClean="0">
                <a:latin typeface="Helvetica" panose="020B0604020202020204" pitchFamily="34" charset="0"/>
                <a:cs typeface="Helvetica" panose="020B0604020202020204" pitchFamily="34" charset="0"/>
              </a:rPr>
              <a:t>kaydedilir.</a:t>
            </a:r>
          </a:p>
          <a:p>
            <a:pPr algn="just"/>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ü"/>
            </a:pPr>
            <a:r>
              <a:rPr lang="tr-TR" sz="2400" dirty="0" smtClean="0">
                <a:latin typeface="Helvetica" panose="020B0604020202020204" pitchFamily="34" charset="0"/>
                <a:cs typeface="Helvetica" panose="020B0604020202020204" pitchFamily="34" charset="0"/>
              </a:rPr>
              <a:t>Teminat </a:t>
            </a:r>
            <a:r>
              <a:rPr lang="tr-TR" sz="2400" dirty="0">
                <a:latin typeface="Helvetica" panose="020B0604020202020204" pitchFamily="34" charset="0"/>
                <a:cs typeface="Helvetica" panose="020B0604020202020204" pitchFamily="34" charset="0"/>
              </a:rPr>
              <a:t>olarak alınan kişilere ait menkul kıymetler, 912-Kişilere Ait Menkul Kıymetler Hesabına borç, 913-Kişilere Ait Menkul Kıymet Emanetleri Hesabına alacak </a:t>
            </a:r>
            <a:r>
              <a:rPr lang="tr-TR" sz="2400" dirty="0" smtClean="0">
                <a:latin typeface="Helvetica" panose="020B0604020202020204" pitchFamily="34" charset="0"/>
                <a:cs typeface="Helvetica" panose="020B0604020202020204" pitchFamily="34" charset="0"/>
              </a:rPr>
              <a:t>kaydedilir.</a:t>
            </a:r>
          </a:p>
          <a:p>
            <a:pPr algn="just"/>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ü"/>
            </a:pPr>
            <a:r>
              <a:rPr lang="tr-TR" sz="2400" dirty="0" smtClean="0">
                <a:latin typeface="Helvetica" panose="020B0604020202020204" pitchFamily="34" charset="0"/>
                <a:cs typeface="Helvetica" panose="020B0604020202020204" pitchFamily="34" charset="0"/>
              </a:rPr>
              <a:t>Özel </a:t>
            </a:r>
            <a:r>
              <a:rPr lang="tr-TR" sz="2400" dirty="0">
                <a:latin typeface="Helvetica" panose="020B0604020202020204" pitchFamily="34" charset="0"/>
                <a:cs typeface="Helvetica" panose="020B0604020202020204" pitchFamily="34" charset="0"/>
              </a:rPr>
              <a:t>hesaplarda bulunan tutarlara ilişkin bankaca tahakkuk ettirilen faiz tutarları ay sonlarında 181-Gelir Tahakkukları Hesabına borç, 600-Gelirler Hesabına alacak kaydedilir. Bankaca özel hesaba aktarılan faiz tutarları 102-Banka Hesabına borç, önceki aylarda tahakkuk etmiş faiz alacakları 181-Gelir Tahakkukları Hesabına, ay içinde tahakkuk eden faiz tutarları ise 600-Gelirler Hesabına alacak </a:t>
            </a:r>
            <a:r>
              <a:rPr lang="tr-TR" sz="2400" dirty="0" smtClean="0">
                <a:latin typeface="Helvetica" panose="020B0604020202020204" pitchFamily="34" charset="0"/>
                <a:cs typeface="Helvetica" panose="020B0604020202020204" pitchFamily="34" charset="0"/>
              </a:rPr>
              <a:t>kaydedilir.</a:t>
            </a:r>
          </a:p>
          <a:p>
            <a:pPr algn="just"/>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ü"/>
            </a:pPr>
            <a:r>
              <a:rPr lang="tr-TR" sz="2400" dirty="0" smtClean="0">
                <a:latin typeface="Helvetica" panose="020B0604020202020204" pitchFamily="34" charset="0"/>
                <a:cs typeface="Helvetica" panose="020B0604020202020204" pitchFamily="34" charset="0"/>
              </a:rPr>
              <a:t>Yukarıda </a:t>
            </a:r>
            <a:r>
              <a:rPr lang="tr-TR" sz="2400" dirty="0">
                <a:latin typeface="Helvetica" panose="020B0604020202020204" pitchFamily="34" charset="0"/>
                <a:cs typeface="Helvetica" panose="020B0604020202020204" pitchFamily="34" charset="0"/>
              </a:rPr>
              <a:t>yer alanlar dışında, özel hesaba ilişkin olarak gerçekleşen mali işlemlerin muhasebeleştirilmesinde Merkezi Yönetim Muhasebe Yönetmeliğinin hesabın niteliği, hesaba ilişkin işlemler ve hesabın işleyişi maddeleri işlemin çeşidine göre kullanılır.</a:t>
            </a:r>
          </a:p>
          <a:p>
            <a:pPr algn="just"/>
            <a:endParaRPr lang="tr-TR" sz="3200" u="sng" dirty="0">
              <a:latin typeface="Helvetica" panose="020B0604020202020204" pitchFamily="34" charset="0"/>
              <a:ea typeface="Cambria" panose="02040503050406030204" pitchFamily="18" charset="0"/>
              <a:cs typeface="Helvetica" panose="020B0604020202020204" pitchFamily="34" charset="0"/>
            </a:endParaRPr>
          </a:p>
        </p:txBody>
      </p:sp>
    </p:spTree>
    <p:extLst>
      <p:ext uri="{BB962C8B-B14F-4D97-AF65-F5344CB8AC3E}">
        <p14:creationId xmlns:p14="http://schemas.microsoft.com/office/powerpoint/2010/main" val="2433914230"/>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33000"/>
            <a:ext cx="8690385" cy="1209539"/>
            <a:chOff x="0" y="-33000"/>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300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756860" y="-24507"/>
              <a:ext cx="5227811" cy="830997"/>
            </a:xfrm>
            <a:prstGeom prst="rect">
              <a:avLst/>
            </a:prstGeom>
          </p:spPr>
          <p:txBody>
            <a:bodyPr wrap="square">
              <a:spAutoFit/>
            </a:bodyPr>
            <a:lstStyle/>
            <a:p>
              <a:r>
                <a:rPr lang="tr-TR" sz="2400" b="1" dirty="0" smtClean="0">
                  <a:latin typeface="Helvetica" panose="020B0604020202020204" pitchFamily="34" charset="0"/>
                  <a:cs typeface="Helvetica" panose="020B0604020202020204" pitchFamily="34" charset="0"/>
                </a:rPr>
                <a:t>MUHASEBELEŞTİRME İŞLEMLERİ VE BELGELERİ</a:t>
              </a:r>
              <a:endParaRPr lang="tr-TR" sz="24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0" y="1209539"/>
            <a:ext cx="12192000" cy="5746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endParaRPr lang="tr-TR" sz="2400" dirty="0" smtClean="0">
              <a:latin typeface="Helvetica" panose="020B0604020202020204" pitchFamily="34" charset="0"/>
              <a:cs typeface="Helvetica" panose="020B0604020202020204" pitchFamily="34" charset="0"/>
            </a:endParaRPr>
          </a:p>
          <a:p>
            <a:pPr algn="just"/>
            <a:endParaRPr lang="tr-TR" sz="2400" dirty="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Satın </a:t>
            </a:r>
            <a:r>
              <a:rPr lang="tr-TR" sz="2400" dirty="0">
                <a:latin typeface="Helvetica" panose="020B0604020202020204" pitchFamily="34" charset="0"/>
                <a:cs typeface="Helvetica" panose="020B0604020202020204" pitchFamily="34" charset="0"/>
              </a:rPr>
              <a:t>alınan taşınır mallar, 28/12/2006 tarihli ve 2006/11545 sayılı Bakanlar Kurulu Kararıyla yürürlüğe konulan Taşınır Mal Yönetmeliği gereğince taşınır işlem fişi düzenlenerek yükseköğretim kurumu envanter kayıtlarına alınır. Bu kapsamda edinilen dayanıklı taşınırlar, bunları kullanacak proje yürütücüsüne ya da belirleyeceği kişiye taşınır teslim belgesi ile teslim edilir. Tüketime yönelik mal ve malzemeler ise taşınır işlem fişi düzenlenerek doğrudan proje yürütücüsünün kullanımına verilir.</a:t>
            </a:r>
            <a:endParaRPr lang="tr-TR" sz="3200" u="sng" dirty="0">
              <a:latin typeface="Helvetica" panose="020B0604020202020204" pitchFamily="34" charset="0"/>
              <a:ea typeface="Cambria" panose="02040503050406030204" pitchFamily="18" charset="0"/>
              <a:cs typeface="Helvetica" panose="020B0604020202020204" pitchFamily="34" charset="0"/>
            </a:endParaRPr>
          </a:p>
        </p:txBody>
      </p:sp>
    </p:spTree>
    <p:extLst>
      <p:ext uri="{BB962C8B-B14F-4D97-AF65-F5344CB8AC3E}">
        <p14:creationId xmlns:p14="http://schemas.microsoft.com/office/powerpoint/2010/main" val="36118979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3" y="3832"/>
            <a:ext cx="10565474" cy="1209539"/>
            <a:chOff x="3" y="3832"/>
            <a:chExt cx="10565474"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3"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630093" y="189644"/>
              <a:ext cx="7935384" cy="461665"/>
            </a:xfrm>
            <a:prstGeom prst="rect">
              <a:avLst/>
            </a:prstGeom>
          </p:spPr>
          <p:txBody>
            <a:bodyPr wrap="square">
              <a:spAutoFit/>
            </a:bodyPr>
            <a:lstStyle/>
            <a:p>
              <a:r>
                <a:rPr lang="tr-TR" sz="2400" b="1" dirty="0" smtClean="0">
                  <a:latin typeface="Helvetica" panose="020B0604020202020204" pitchFamily="34" charset="0"/>
                  <a:cs typeface="Helvetica" panose="020B0604020202020204" pitchFamily="34" charset="0"/>
                </a:rPr>
                <a:t>TANIMLAR VE KISALTMALAR</a:t>
              </a:r>
              <a:endParaRPr lang="tr-TR" sz="5400"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555281" y="840952"/>
            <a:ext cx="11081441" cy="5320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2400" u="sng" dirty="0">
              <a:latin typeface="Helvetica" panose="020B0604020202020204" pitchFamily="34" charset="0"/>
              <a:ea typeface="Cambria" panose="02040503050406030204" pitchFamily="18" charset="0"/>
              <a:cs typeface="Helvetica" panose="020B0604020202020204" pitchFamily="34" charset="0"/>
            </a:endParaRPr>
          </a:p>
          <a:p>
            <a:pPr algn="just"/>
            <a:r>
              <a:rPr lang="tr-TR" sz="2400" b="1" i="1" dirty="0" smtClean="0">
                <a:latin typeface="Helvetica" panose="020B0604020202020204" pitchFamily="34" charset="0"/>
                <a:ea typeface="Cambria" panose="02040503050406030204" pitchFamily="18" charset="0"/>
                <a:cs typeface="Helvetica" panose="020B0604020202020204" pitchFamily="34" charset="0"/>
              </a:rPr>
              <a:t>                                                     </a:t>
            </a:r>
          </a:p>
          <a:p>
            <a:pPr algn="just"/>
            <a:endParaRPr lang="tr-TR" sz="2400" b="1" i="1" u="sng" dirty="0">
              <a:latin typeface="Helvetica" panose="020B0604020202020204" pitchFamily="34" charset="0"/>
              <a:ea typeface="Cambria" panose="02040503050406030204" pitchFamily="18" charset="0"/>
              <a:cs typeface="Helvetica" panose="020B0604020202020204" pitchFamily="34" charset="0"/>
            </a:endParaRPr>
          </a:p>
        </p:txBody>
      </p:sp>
      <p:sp>
        <p:nvSpPr>
          <p:cNvPr id="3" name="Metin kutusu 2"/>
          <p:cNvSpPr txBox="1"/>
          <p:nvPr/>
        </p:nvSpPr>
        <p:spPr>
          <a:xfrm>
            <a:off x="2" y="1410932"/>
            <a:ext cx="12191999" cy="4893647"/>
          </a:xfrm>
          <a:prstGeom prst="rect">
            <a:avLst/>
          </a:prstGeom>
          <a:noFill/>
        </p:spPr>
        <p:txBody>
          <a:bodyPr wrap="square" rtlCol="0">
            <a:spAutoFit/>
          </a:bodyPr>
          <a:lstStyle/>
          <a:p>
            <a:pPr algn="just"/>
            <a:endParaRPr lang="tr-TR" sz="2400" dirty="0" smtClean="0">
              <a:latin typeface="Helvetica" panose="020B0604020202020204" pitchFamily="34" charset="0"/>
              <a:cs typeface="Helvetica" panose="020B0604020202020204" pitchFamily="34" charset="0"/>
            </a:endParaRPr>
          </a:p>
          <a:p>
            <a:pPr algn="just"/>
            <a:r>
              <a:rPr lang="tr-TR" sz="2400" dirty="0" smtClean="0">
                <a:latin typeface="Helvetica" panose="020B0604020202020204" pitchFamily="34" charset="0"/>
                <a:cs typeface="Helvetica" panose="020B0604020202020204" pitchFamily="34" charset="0"/>
              </a:rPr>
              <a:t>Bu </a:t>
            </a:r>
            <a:r>
              <a:rPr lang="tr-TR" sz="2400" dirty="0">
                <a:latin typeface="Helvetica" panose="020B0604020202020204" pitchFamily="34" charset="0"/>
                <a:cs typeface="Helvetica" panose="020B0604020202020204" pitchFamily="34" charset="0"/>
              </a:rPr>
              <a:t>Yönetmelikte geçen</a:t>
            </a:r>
            <a:r>
              <a:rPr lang="tr-TR" sz="2400" dirty="0" smtClean="0">
                <a:latin typeface="Helvetica" panose="020B0604020202020204" pitchFamily="34" charset="0"/>
                <a:cs typeface="Helvetica" panose="020B0604020202020204" pitchFamily="34" charset="0"/>
              </a:rPr>
              <a:t>;</a:t>
            </a:r>
          </a:p>
          <a:p>
            <a:pPr algn="just"/>
            <a:endParaRPr lang="tr-TR" sz="2400" dirty="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Araştırmacı</a:t>
            </a:r>
            <a:r>
              <a:rPr lang="tr-TR" sz="2400" dirty="0">
                <a:latin typeface="Helvetica" panose="020B0604020202020204" pitchFamily="34" charset="0"/>
                <a:cs typeface="Helvetica" panose="020B0604020202020204" pitchFamily="34" charset="0"/>
              </a:rPr>
              <a:t>: Bilimsel araştırma projesinin yürütülebilmesi için proje yürütücüsü tarafından proje ekibinde yer verilen; öğretim elemanları, proje konusu ile ilgili lisans ve lisansüstü öğrenim görmekte olan öğrencileri ve eğitimlerini tamamlamış uzmanlığı nedeniyle projede görev verilen </a:t>
            </a:r>
            <a:r>
              <a:rPr lang="tr-TR" sz="2400" dirty="0" smtClean="0">
                <a:latin typeface="Helvetica" panose="020B0604020202020204" pitchFamily="34" charset="0"/>
                <a:cs typeface="Helvetica" panose="020B0604020202020204" pitchFamily="34" charset="0"/>
              </a:rPr>
              <a:t>kişileri,</a:t>
            </a:r>
          </a:p>
          <a:p>
            <a:pPr algn="just"/>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Bilimsel </a:t>
            </a:r>
            <a:r>
              <a:rPr lang="tr-TR" sz="2400" dirty="0">
                <a:latin typeface="Helvetica" panose="020B0604020202020204" pitchFamily="34" charset="0"/>
                <a:cs typeface="Helvetica" panose="020B0604020202020204" pitchFamily="34" charset="0"/>
              </a:rPr>
              <a:t>araştırma projesi: Tamamlandığında sonuçları ile alanında bilime katkı yapması, ülkenin teknolojik, ekonomik, sosyal ve kültürel kalkınmasına katkı sağlaması beklenen bilimsel içerikli, yükseköğretim kurumu içi ve/veya dışı, ulusal ve/veya uluslararası kurum ya da kuruluşların katılımlarıyla da yapılabilecek projeler ile bilim insanı yetiştirme ve araştırma altyapısı kurma ve geliştirme projelerini,</a:t>
            </a:r>
          </a:p>
        </p:txBody>
      </p:sp>
    </p:spTree>
    <p:extLst>
      <p:ext uri="{BB962C8B-B14F-4D97-AF65-F5344CB8AC3E}">
        <p14:creationId xmlns:p14="http://schemas.microsoft.com/office/powerpoint/2010/main" val="3805571774"/>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8315" y="8313"/>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0"/>
            <a:ext cx="11636720" cy="1209539"/>
            <a:chOff x="2" y="3832"/>
            <a:chExt cx="11636720"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713219" y="46295"/>
              <a:ext cx="8923503" cy="646331"/>
            </a:xfrm>
            <a:prstGeom prst="rect">
              <a:avLst/>
            </a:prstGeom>
          </p:spPr>
          <p:txBody>
            <a:bodyPr wrap="square">
              <a:spAutoFit/>
            </a:bodyPr>
            <a:lstStyle/>
            <a:p>
              <a:endParaRPr lang="tr-TR" sz="36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42874" y="1323933"/>
            <a:ext cx="12191998" cy="5640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457200" indent="-457200" algn="just">
              <a:buFont typeface="Wingdings" panose="05000000000000000000" pitchFamily="2" charset="2"/>
              <a:buChar char="q"/>
            </a:pPr>
            <a:endParaRPr lang="tr-TR" sz="2800" dirty="0" smtClean="0">
              <a:latin typeface="Helvetica" panose="020B0604020202020204" pitchFamily="34" charset="0"/>
              <a:cs typeface="Helvetica" panose="020B0604020202020204" pitchFamily="34" charset="0"/>
            </a:endParaRPr>
          </a:p>
          <a:p>
            <a:pPr marL="457200" indent="-457200" algn="just">
              <a:buFont typeface="Wingdings" panose="05000000000000000000" pitchFamily="2" charset="2"/>
              <a:buChar char="q"/>
            </a:pPr>
            <a:r>
              <a:rPr lang="tr-TR" sz="2800" dirty="0" smtClean="0">
                <a:latin typeface="Helvetica" panose="020B0604020202020204" pitchFamily="34" charset="0"/>
                <a:cs typeface="Helvetica" panose="020B0604020202020204" pitchFamily="34" charset="0"/>
              </a:rPr>
              <a:t>Bilimsel </a:t>
            </a:r>
            <a:r>
              <a:rPr lang="tr-TR" sz="2800" dirty="0">
                <a:latin typeface="Helvetica" panose="020B0604020202020204" pitchFamily="34" charset="0"/>
                <a:cs typeface="Helvetica" panose="020B0604020202020204" pitchFamily="34" charset="0"/>
              </a:rPr>
              <a:t>araştırma projeleri kapsamında yapılan harcamaların belgelendirilmesinde 31/12/2005 tarihli ve 26040 üçüncü mükerrer sayılı Resmî Gazete’de yayımlanan Merkezi Yönetim Harcama Belgeleri Yönetmeliği hükümleri uygulanır. Bilimsel araştırma projeleri ile ilgili her türlü işlem ve harcamalara ilişkin belgeler, yükseköğretim kurumunda genel hükümlere göre muhafaza edilir ve denetime hazır halde bulundurulur.</a:t>
            </a:r>
            <a:endParaRPr lang="tr-TR" sz="2800" dirty="0" smtClean="0">
              <a:latin typeface="Helvetica" panose="020B0604020202020204" pitchFamily="34" charset="0"/>
              <a:cs typeface="Helvetica" panose="020B0604020202020204" pitchFamily="34" charset="0"/>
            </a:endParaRPr>
          </a:p>
        </p:txBody>
      </p:sp>
      <p:sp>
        <p:nvSpPr>
          <p:cNvPr id="5" name="Dikdörtgen 4"/>
          <p:cNvSpPr/>
          <p:nvPr/>
        </p:nvSpPr>
        <p:spPr>
          <a:xfrm>
            <a:off x="2579935" y="0"/>
            <a:ext cx="6776335" cy="954107"/>
          </a:xfrm>
          <a:prstGeom prst="rect">
            <a:avLst/>
          </a:prstGeom>
        </p:spPr>
        <p:txBody>
          <a:bodyPr wrap="square">
            <a:spAutoFit/>
          </a:bodyPr>
          <a:lstStyle/>
          <a:p>
            <a:r>
              <a:rPr lang="tr-TR" sz="2800" b="1" dirty="0" smtClean="0">
                <a:latin typeface="Helvetica" panose="020B0604020202020204" pitchFamily="34" charset="0"/>
                <a:cs typeface="Helvetica" panose="020B0604020202020204" pitchFamily="34" charset="0"/>
              </a:rPr>
              <a:t>HARCAMA BELGELERİ VE MUHAFAZASI</a:t>
            </a:r>
            <a:endParaRPr lang="tr-TR" sz="2800" b="1"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915303338"/>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8315" y="8313"/>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93791"/>
            <a:ext cx="11636720" cy="1209539"/>
            <a:chOff x="2" y="3832"/>
            <a:chExt cx="11636720"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713219" y="46295"/>
              <a:ext cx="8923503" cy="646331"/>
            </a:xfrm>
            <a:prstGeom prst="rect">
              <a:avLst/>
            </a:prstGeom>
          </p:spPr>
          <p:txBody>
            <a:bodyPr wrap="square">
              <a:spAutoFit/>
            </a:bodyPr>
            <a:lstStyle/>
            <a:p>
              <a:endParaRPr lang="tr-TR" sz="36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217852"/>
            <a:ext cx="12208626" cy="5640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endParaRPr lang="tr-TR" sz="2400" dirty="0" smtClean="0">
              <a:latin typeface="Helvetica" panose="020B0604020202020204" pitchFamily="34" charset="0"/>
              <a:cs typeface="Helvetica" panose="020B0604020202020204" pitchFamily="34" charset="0"/>
            </a:endParaRPr>
          </a:p>
        </p:txBody>
      </p:sp>
      <p:sp>
        <p:nvSpPr>
          <p:cNvPr id="5" name="Dikdörtgen 4"/>
          <p:cNvSpPr/>
          <p:nvPr/>
        </p:nvSpPr>
        <p:spPr>
          <a:xfrm>
            <a:off x="3194763" y="67608"/>
            <a:ext cx="5214451" cy="523220"/>
          </a:xfrm>
          <a:prstGeom prst="rect">
            <a:avLst/>
          </a:prstGeom>
        </p:spPr>
        <p:txBody>
          <a:bodyPr wrap="square">
            <a:spAutoFit/>
          </a:bodyPr>
          <a:lstStyle/>
          <a:p>
            <a:r>
              <a:rPr lang="tr-TR" sz="2800" b="1" dirty="0" smtClean="0">
                <a:latin typeface="Helvetica" panose="020B0604020202020204" pitchFamily="34" charset="0"/>
                <a:cs typeface="Helvetica" panose="020B0604020202020204" pitchFamily="34" charset="0"/>
              </a:rPr>
              <a:t>MALİ DENETİM</a:t>
            </a:r>
            <a:endParaRPr lang="tr-TR" sz="2800" b="1" dirty="0">
              <a:latin typeface="Helvetica" panose="020B0604020202020204" pitchFamily="34" charset="0"/>
              <a:cs typeface="Helvetica" panose="020B0604020202020204" pitchFamily="34" charset="0"/>
            </a:endParaRPr>
          </a:p>
        </p:txBody>
      </p:sp>
      <p:sp>
        <p:nvSpPr>
          <p:cNvPr id="2" name="Dikdörtgen 1"/>
          <p:cNvSpPr/>
          <p:nvPr/>
        </p:nvSpPr>
        <p:spPr>
          <a:xfrm>
            <a:off x="8315" y="1494290"/>
            <a:ext cx="12200313" cy="3785652"/>
          </a:xfrm>
          <a:prstGeom prst="rect">
            <a:avLst/>
          </a:prstGeom>
        </p:spPr>
        <p:txBody>
          <a:bodyPr wrap="square">
            <a:spAutoFit/>
          </a:bodyPr>
          <a:lstStyle/>
          <a:p>
            <a:pPr marL="342900" indent="-342900" algn="just">
              <a:spcAft>
                <a:spcPts val="0"/>
              </a:spcAft>
              <a:buFont typeface="Wingdings" panose="05000000000000000000" pitchFamily="2" charset="2"/>
              <a:buChar char="q"/>
            </a:pPr>
            <a:endParaRPr lang="tr-TR" sz="2400" dirty="0" smtClean="0">
              <a:solidFill>
                <a:srgbClr val="000000"/>
              </a:solidFill>
              <a:latin typeface="Helvetica" panose="020B0604020202020204" pitchFamily="34" charset="0"/>
              <a:cs typeface="Helvetica" panose="020B0604020202020204" pitchFamily="34" charset="0"/>
            </a:endParaRPr>
          </a:p>
          <a:p>
            <a:pPr marL="342900" indent="-342900" algn="just">
              <a:spcAft>
                <a:spcPts val="0"/>
              </a:spcAft>
              <a:buFont typeface="Wingdings" panose="05000000000000000000" pitchFamily="2" charset="2"/>
              <a:buChar char="q"/>
            </a:pPr>
            <a:r>
              <a:rPr lang="tr-TR" sz="2400" dirty="0" smtClean="0">
                <a:solidFill>
                  <a:srgbClr val="000000"/>
                </a:solidFill>
                <a:latin typeface="Helvetica" panose="020B0604020202020204" pitchFamily="34" charset="0"/>
                <a:cs typeface="Helvetica" panose="020B0604020202020204" pitchFamily="34" charset="0"/>
              </a:rPr>
              <a:t>Bu </a:t>
            </a:r>
            <a:r>
              <a:rPr lang="tr-TR" sz="2400" dirty="0">
                <a:solidFill>
                  <a:srgbClr val="000000"/>
                </a:solidFill>
                <a:latin typeface="Helvetica" panose="020B0604020202020204" pitchFamily="34" charset="0"/>
                <a:cs typeface="Helvetica" panose="020B0604020202020204" pitchFamily="34" charset="0"/>
              </a:rPr>
              <a:t>Yönetmelik kapsamında yapılan harcamalar, ilgili mevzuat hükümleri saklı kalmak kaydıyla yükseköğretim kurumu iç denetçileri tarafından </a:t>
            </a:r>
            <a:r>
              <a:rPr lang="tr-TR" sz="2400" dirty="0" smtClean="0">
                <a:solidFill>
                  <a:srgbClr val="000000"/>
                </a:solidFill>
                <a:latin typeface="Helvetica" panose="020B0604020202020204" pitchFamily="34" charset="0"/>
                <a:cs typeface="Helvetica" panose="020B0604020202020204" pitchFamily="34" charset="0"/>
              </a:rPr>
              <a:t>denetlenir.</a:t>
            </a:r>
          </a:p>
          <a:p>
            <a:pPr marL="342900" indent="-342900" algn="just">
              <a:spcAft>
                <a:spcPts val="0"/>
              </a:spcAft>
              <a:buFont typeface="Wingdings" panose="05000000000000000000" pitchFamily="2" charset="2"/>
              <a:buChar char="q"/>
            </a:pPr>
            <a:endParaRPr lang="tr-TR" sz="2400" dirty="0">
              <a:solidFill>
                <a:srgbClr val="000000"/>
              </a:solidFill>
              <a:latin typeface="Helvetica" panose="020B0604020202020204" pitchFamily="34" charset="0"/>
              <a:cs typeface="Helvetica" panose="020B0604020202020204" pitchFamily="34" charset="0"/>
            </a:endParaRPr>
          </a:p>
          <a:p>
            <a:pPr algn="just">
              <a:spcAft>
                <a:spcPts val="0"/>
              </a:spcAft>
            </a:pPr>
            <a:endParaRPr lang="tr-TR" sz="2400" dirty="0" smtClean="0">
              <a:solidFill>
                <a:srgbClr val="000000"/>
              </a:solidFill>
              <a:latin typeface="Helvetica" panose="020B0604020202020204" pitchFamily="34" charset="0"/>
              <a:cs typeface="Helvetica" panose="020B0604020202020204" pitchFamily="34" charset="0"/>
            </a:endParaRPr>
          </a:p>
          <a:p>
            <a:pPr marL="342900" indent="-342900" algn="just">
              <a:spcAft>
                <a:spcPts val="0"/>
              </a:spcAft>
              <a:buFont typeface="Wingdings" panose="05000000000000000000" pitchFamily="2" charset="2"/>
              <a:buChar char="q"/>
            </a:pPr>
            <a:r>
              <a:rPr lang="tr-TR" sz="2400" dirty="0" smtClean="0">
                <a:solidFill>
                  <a:srgbClr val="000000"/>
                </a:solidFill>
                <a:latin typeface="Helvetica" panose="020B0604020202020204" pitchFamily="34" charset="0"/>
                <a:cs typeface="Helvetica" panose="020B0604020202020204" pitchFamily="34" charset="0"/>
              </a:rPr>
              <a:t>Kurum </a:t>
            </a:r>
            <a:r>
              <a:rPr lang="tr-TR" sz="2400" dirty="0">
                <a:solidFill>
                  <a:srgbClr val="000000"/>
                </a:solidFill>
                <a:latin typeface="Helvetica" panose="020B0604020202020204" pitchFamily="34" charset="0"/>
                <a:cs typeface="Helvetica" panose="020B0604020202020204" pitchFamily="34" charset="0"/>
              </a:rPr>
              <a:t>iç denetimi sonucunda bu Yönetmeliğe aykırılık teşkil eden bir hususun tespit edilmesi halinde denetim sonucu yükseköğretim kurumu tarafından Yükseköğretim Kuruluna iletilir. 26/9/2004 tarihli ve 5237 sayılı Türk Ceza Kanunu açısından suç teşkil eden fiillerin tespiti halinde ilgililer hakkında yükseköğretim kurumu tarafından genel hükümlere göre işlem yapılı</a:t>
            </a:r>
            <a:r>
              <a:rPr lang="tr-TR" dirty="0">
                <a:solidFill>
                  <a:srgbClr val="000000"/>
                </a:solidFill>
                <a:latin typeface="Times New Roman" panose="02020603050405020304" pitchFamily="18" charset="0"/>
              </a:rPr>
              <a:t>r.</a:t>
            </a:r>
            <a:endParaRPr lang="tr-TR"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2317407886"/>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nodePh="1">
                                  <p:stCondLst>
                                    <p:cond delay="0"/>
                                  </p:stCondLst>
                                  <p:endCondLst>
                                    <p:cond evt="begin" delay="0">
                                      <p:tn val="5"/>
                                    </p:cond>
                                  </p:end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8315" y="8313"/>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93791"/>
            <a:ext cx="11636720" cy="1209539"/>
            <a:chOff x="2" y="3832"/>
            <a:chExt cx="11636720"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713219" y="46295"/>
              <a:ext cx="8923503" cy="646331"/>
            </a:xfrm>
            <a:prstGeom prst="rect">
              <a:avLst/>
            </a:prstGeom>
          </p:spPr>
          <p:txBody>
            <a:bodyPr wrap="square">
              <a:spAutoFit/>
            </a:bodyPr>
            <a:lstStyle/>
            <a:p>
              <a:endParaRPr lang="tr-TR" sz="36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16626" y="1149613"/>
            <a:ext cx="12208626" cy="5640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342900" indent="-342900" algn="just">
              <a:buFont typeface="Wingdings" panose="05000000000000000000" pitchFamily="2" charset="2"/>
              <a:buChar char="q"/>
            </a:pPr>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endParaRPr lang="tr-TR" sz="2400" dirty="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Özel </a:t>
            </a:r>
            <a:r>
              <a:rPr lang="tr-TR" sz="2400" dirty="0">
                <a:latin typeface="Helvetica" panose="020B0604020202020204" pitchFamily="34" charset="0"/>
                <a:cs typeface="Helvetica" panose="020B0604020202020204" pitchFamily="34" charset="0"/>
              </a:rPr>
              <a:t>hesabın dönemi takvim </a:t>
            </a:r>
            <a:r>
              <a:rPr lang="tr-TR" sz="2400" dirty="0" smtClean="0">
                <a:latin typeface="Helvetica" panose="020B0604020202020204" pitchFamily="34" charset="0"/>
                <a:cs typeface="Helvetica" panose="020B0604020202020204" pitchFamily="34" charset="0"/>
              </a:rPr>
              <a:t>yılıdır.</a:t>
            </a:r>
          </a:p>
          <a:p>
            <a:pPr algn="just"/>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Özel </a:t>
            </a:r>
            <a:r>
              <a:rPr lang="tr-TR" sz="2400" dirty="0">
                <a:latin typeface="Helvetica" panose="020B0604020202020204" pitchFamily="34" charset="0"/>
                <a:cs typeface="Helvetica" panose="020B0604020202020204" pitchFamily="34" charset="0"/>
              </a:rPr>
              <a:t>hesaba aktarılan tutarlardan herhangi bir bilimsel araştırma projesine ayrılan tutarın kullanım imkanının kalmaması halinde, söz konusu tutarlar diğer bilimsel araştırma projelerinin finansmanında kullanılabilir</a:t>
            </a:r>
            <a:r>
              <a:rPr lang="tr-TR" sz="2400" dirty="0" smtClean="0">
                <a:latin typeface="Helvetica" panose="020B0604020202020204" pitchFamily="34" charset="0"/>
                <a:cs typeface="Helvetica" panose="020B0604020202020204" pitchFamily="34" charset="0"/>
              </a:rPr>
              <a:t>.</a:t>
            </a:r>
          </a:p>
          <a:p>
            <a:pPr algn="just"/>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Dönem </a:t>
            </a:r>
            <a:r>
              <a:rPr lang="tr-TR" sz="2400" dirty="0">
                <a:latin typeface="Helvetica" panose="020B0604020202020204" pitchFamily="34" charset="0"/>
                <a:cs typeface="Helvetica" panose="020B0604020202020204" pitchFamily="34" charset="0"/>
              </a:rPr>
              <a:t>sonu itibariyle özel hesapta kalan tutarlar, ilgili yükseköğretim kurumu bütçesi ile ilişkilendirilmeksizin ertesi yıla </a:t>
            </a:r>
            <a:r>
              <a:rPr lang="tr-TR" sz="2400" dirty="0" smtClean="0">
                <a:latin typeface="Helvetica" panose="020B0604020202020204" pitchFamily="34" charset="0"/>
                <a:cs typeface="Helvetica" panose="020B0604020202020204" pitchFamily="34" charset="0"/>
              </a:rPr>
              <a:t>devreder.</a:t>
            </a:r>
          </a:p>
          <a:p>
            <a:pPr algn="just"/>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Kullanılmayan </a:t>
            </a:r>
            <a:r>
              <a:rPr lang="tr-TR" sz="2400" dirty="0">
                <a:latin typeface="Helvetica" panose="020B0604020202020204" pitchFamily="34" charset="0"/>
                <a:cs typeface="Helvetica" panose="020B0604020202020204" pitchFamily="34" charset="0"/>
              </a:rPr>
              <a:t>ve ertesi yıla devreden tutarların bilimsel araştırma projeleri ile ilişkilendirilmesinde öz gelir kapsamındaki tutarlarda 11 inci maddenin ikinci fıkrası, hazine yardımı karşılığı tutarlar için ise 14 üncü maddenin ikinci fıkrası uygulanır.</a:t>
            </a:r>
          </a:p>
        </p:txBody>
      </p:sp>
      <p:sp>
        <p:nvSpPr>
          <p:cNvPr id="5" name="Dikdörtgen 4"/>
          <p:cNvSpPr/>
          <p:nvPr/>
        </p:nvSpPr>
        <p:spPr>
          <a:xfrm>
            <a:off x="2844314" y="42178"/>
            <a:ext cx="5564902" cy="461665"/>
          </a:xfrm>
          <a:prstGeom prst="rect">
            <a:avLst/>
          </a:prstGeom>
        </p:spPr>
        <p:txBody>
          <a:bodyPr wrap="square">
            <a:spAutoFit/>
          </a:bodyPr>
          <a:lstStyle/>
          <a:p>
            <a:r>
              <a:rPr lang="es-ES" sz="2400" b="1" dirty="0" smtClean="0">
                <a:latin typeface="Helvetica" panose="020B0604020202020204" pitchFamily="34" charset="0"/>
                <a:cs typeface="Helvetica" panose="020B0604020202020204" pitchFamily="34" charset="0"/>
              </a:rPr>
              <a:t>ÖZEL HESAP DÖNEMI VE DEVIR</a:t>
            </a:r>
            <a:endParaRPr lang="tr-TR" sz="2400" b="1"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86380385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3832"/>
            <a:ext cx="11636720" cy="1209539"/>
            <a:chOff x="2" y="3832"/>
            <a:chExt cx="11636720"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713219" y="46295"/>
              <a:ext cx="8923503" cy="646331"/>
            </a:xfrm>
            <a:prstGeom prst="rect">
              <a:avLst/>
            </a:prstGeom>
          </p:spPr>
          <p:txBody>
            <a:bodyPr wrap="square">
              <a:spAutoFit/>
            </a:bodyPr>
            <a:lstStyle/>
            <a:p>
              <a:endParaRPr lang="tr-TR" sz="36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440500"/>
            <a:ext cx="12191998" cy="5515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342900" indent="-342900" algn="just">
              <a:buFont typeface="Wingdings" panose="05000000000000000000" pitchFamily="2" charset="2"/>
              <a:buChar char="q"/>
            </a:pPr>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Bilimsel </a:t>
            </a:r>
            <a:r>
              <a:rPr lang="tr-TR" sz="2400" dirty="0">
                <a:latin typeface="Helvetica" panose="020B0604020202020204" pitchFamily="34" charset="0"/>
                <a:cs typeface="Helvetica" panose="020B0604020202020204" pitchFamily="34" charset="0"/>
              </a:rPr>
              <a:t>araştırma projeleri birimi tarafından desteklenen projelerden elde edilen bilimsel sonuçların telif hakkı ilgili yükseköğretim kurumuna aittir. Bilimsel yayın, kitap ve benzeri eserlerin telif hakları yükseköğretim kurumunun yönetim kurulu kararı ile kısmen veya tamamen eser sahiplerine </a:t>
            </a:r>
            <a:r>
              <a:rPr lang="tr-TR" sz="2400" dirty="0" smtClean="0">
                <a:latin typeface="Helvetica" panose="020B0604020202020204" pitchFamily="34" charset="0"/>
                <a:cs typeface="Helvetica" panose="020B0604020202020204" pitchFamily="34" charset="0"/>
              </a:rPr>
              <a:t>devredilebilir.</a:t>
            </a:r>
          </a:p>
          <a:p>
            <a:pPr algn="just"/>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Gelir </a:t>
            </a:r>
            <a:r>
              <a:rPr lang="tr-TR" sz="2400" dirty="0">
                <a:latin typeface="Helvetica" panose="020B0604020202020204" pitchFamily="34" charset="0"/>
                <a:cs typeface="Helvetica" panose="020B0604020202020204" pitchFamily="34" charset="0"/>
              </a:rPr>
              <a:t>getirici, patent, buluş veya ürün ortaya çıkması durumunda ortaya çıkacak gelirin dağılımı yükseköğretim kurumu yönetim kurulu tarafından belirlenen ilkelere uygun olarak gerçekleştirilir. Konuyla ilgili mevzuatta hak sahiplerine ödenmesi öngörülen oranlar hakkında bir düzenleme bulunması halinde ise ilgili mevzuat hükümleri uygulanır.</a:t>
            </a:r>
          </a:p>
          <a:p>
            <a:pPr algn="just"/>
            <a:endParaRPr lang="tr-TR" sz="3600" dirty="0" smtClean="0">
              <a:latin typeface="Helvetica" panose="020B0604020202020204" pitchFamily="34" charset="0"/>
              <a:cs typeface="Helvetica" panose="020B0604020202020204" pitchFamily="34" charset="0"/>
            </a:endParaRPr>
          </a:p>
        </p:txBody>
      </p:sp>
      <p:sp>
        <p:nvSpPr>
          <p:cNvPr id="5" name="Dikdörtgen 4"/>
          <p:cNvSpPr/>
          <p:nvPr/>
        </p:nvSpPr>
        <p:spPr>
          <a:xfrm>
            <a:off x="3037132" y="197030"/>
            <a:ext cx="8366472" cy="523220"/>
          </a:xfrm>
          <a:prstGeom prst="rect">
            <a:avLst/>
          </a:prstGeom>
        </p:spPr>
        <p:txBody>
          <a:bodyPr wrap="square">
            <a:spAutoFit/>
          </a:bodyPr>
          <a:lstStyle/>
          <a:p>
            <a:r>
              <a:rPr lang="tr-TR" sz="2800" b="1" dirty="0" smtClean="0">
                <a:latin typeface="Helvetica" panose="020B0604020202020204" pitchFamily="34" charset="0"/>
                <a:cs typeface="Helvetica" panose="020B0604020202020204" pitchFamily="34" charset="0"/>
              </a:rPr>
              <a:t> TELİF HAKLARI</a:t>
            </a:r>
            <a:endParaRPr lang="tr-TR" sz="4800" b="1"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6002844"/>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3832"/>
            <a:ext cx="11636720" cy="1209539"/>
            <a:chOff x="2" y="3832"/>
            <a:chExt cx="11636720"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713219" y="46295"/>
              <a:ext cx="8923503" cy="646331"/>
            </a:xfrm>
            <a:prstGeom prst="rect">
              <a:avLst/>
            </a:prstGeom>
          </p:spPr>
          <p:txBody>
            <a:bodyPr wrap="square">
              <a:spAutoFit/>
            </a:bodyPr>
            <a:lstStyle/>
            <a:p>
              <a:endParaRPr lang="tr-TR" sz="36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0" y="1213371"/>
            <a:ext cx="12192002" cy="5742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sz="2400" dirty="0">
                <a:latin typeface="Helvetica" panose="020B0604020202020204" pitchFamily="34" charset="0"/>
                <a:cs typeface="Helvetica" panose="020B0604020202020204" pitchFamily="34" charset="0"/>
              </a:rPr>
              <a:t>Ödeneklerin özel hesaba aktarılmasında aşağıdaki hususlara uyulur</a:t>
            </a:r>
            <a:r>
              <a:rPr lang="tr-TR" sz="2400" dirty="0" smtClean="0">
                <a:latin typeface="Helvetica" panose="020B0604020202020204" pitchFamily="34" charset="0"/>
                <a:cs typeface="Helvetica" panose="020B0604020202020204" pitchFamily="34" charset="0"/>
              </a:rPr>
              <a:t>:</a:t>
            </a:r>
          </a:p>
          <a:p>
            <a:pPr marL="342900" indent="-342900" algn="just">
              <a:buFont typeface="Wingdings" panose="05000000000000000000" pitchFamily="2" charset="2"/>
              <a:buChar char="q"/>
            </a:pPr>
            <a:r>
              <a:rPr lang="tr-TR" sz="2400" dirty="0">
                <a:latin typeface="Helvetica" panose="020B0604020202020204" pitchFamily="34" charset="0"/>
                <a:cs typeface="Helvetica" panose="020B0604020202020204" pitchFamily="34" charset="0"/>
              </a:rPr>
              <a:t>Yükseköğretim kurumları bütçelerinde bilimsel araştırma projelerine ilişkin olarak tefrik edilen ödenekler, Merkezi Yönetim Harcama Belgeleri Yönetmeliği gereğince ödeme emri belgesine harcama talimatı eklenerek, ilgili ekonomik kodları içeren tertiplerden tahakkuka bağlanmak suretiyle özel hesaba </a:t>
            </a:r>
            <a:r>
              <a:rPr lang="tr-TR" sz="2400" dirty="0" smtClean="0">
                <a:latin typeface="Helvetica" panose="020B0604020202020204" pitchFamily="34" charset="0"/>
                <a:cs typeface="Helvetica" panose="020B0604020202020204" pitchFamily="34" charset="0"/>
              </a:rPr>
              <a:t>aktarılır.</a:t>
            </a: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Ödenekler</a:t>
            </a:r>
            <a:r>
              <a:rPr lang="tr-TR" sz="2400" dirty="0">
                <a:latin typeface="Helvetica" panose="020B0604020202020204" pitchFamily="34" charset="0"/>
                <a:cs typeface="Helvetica" panose="020B0604020202020204" pitchFamily="34" charset="0"/>
              </a:rPr>
              <a:t>, serbest bırakma oranları, öz gelir karşılığı ödeneklerde gelir gerçekleşmeleri ve bilimsel araştırma projeleri komisyonunca belirlenen bilimsel araştırma projelerinin kaynak ihtiyaç planları doğrultusunda tahakkuka bağlanarak özel hesaba </a:t>
            </a:r>
            <a:r>
              <a:rPr lang="tr-TR" sz="2400" dirty="0" smtClean="0">
                <a:latin typeface="Helvetica" panose="020B0604020202020204" pitchFamily="34" charset="0"/>
                <a:cs typeface="Helvetica" panose="020B0604020202020204" pitchFamily="34" charset="0"/>
              </a:rPr>
              <a:t>aktarılır.</a:t>
            </a: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Öz </a:t>
            </a:r>
            <a:r>
              <a:rPr lang="tr-TR" sz="2400" dirty="0">
                <a:latin typeface="Helvetica" panose="020B0604020202020204" pitchFamily="34" charset="0"/>
                <a:cs typeface="Helvetica" panose="020B0604020202020204" pitchFamily="34" charset="0"/>
              </a:rPr>
              <a:t>gelir karşılığı bilimsel araştırma projelerine ilişkin olarak önceki yıldan devreden finansman fazlası tutarlar ile yılı bütçelerinin (B) işaretli cetvelinde belirlenen tahmini tutarlar üzerinde gerçekleşen gelir fazlası tutarlar, kullanım amacı doğrultusunda ilgili ekonomik kodları içeren tertiplere ödenek olarak eklenir ve buradan özel hesaba aktarılır. Bilimsel araştırma projelerine ilişkin olarak yıl içerisinde meydana gelen diğer ödenek artışlarına ilişkin bütçe işlemlerinde de aynı esaslara uyulur.</a:t>
            </a:r>
            <a:endParaRPr lang="tr-TR" sz="4400" dirty="0">
              <a:latin typeface="Helvetica" panose="020B0604020202020204" pitchFamily="34" charset="0"/>
              <a:cs typeface="Helvetica" panose="020B0604020202020204" pitchFamily="34" charset="0"/>
            </a:endParaRPr>
          </a:p>
        </p:txBody>
      </p:sp>
      <p:sp>
        <p:nvSpPr>
          <p:cNvPr id="5" name="Dikdörtgen 4"/>
          <p:cNvSpPr/>
          <p:nvPr/>
        </p:nvSpPr>
        <p:spPr>
          <a:xfrm>
            <a:off x="2713219" y="149626"/>
            <a:ext cx="5579835" cy="707886"/>
          </a:xfrm>
          <a:prstGeom prst="rect">
            <a:avLst/>
          </a:prstGeom>
        </p:spPr>
        <p:txBody>
          <a:bodyPr wrap="square">
            <a:spAutoFit/>
          </a:bodyPr>
          <a:lstStyle/>
          <a:p>
            <a:r>
              <a:rPr lang="tr-TR" sz="2000" b="1" dirty="0" smtClean="0">
                <a:latin typeface="Helvetica" panose="020B0604020202020204" pitchFamily="34" charset="0"/>
                <a:cs typeface="Helvetica" panose="020B0604020202020204" pitchFamily="34" charset="0"/>
              </a:rPr>
              <a:t>BÜTÇE ÖDENEKLERİNİN ÖZEL HESABA AKTARILMASI</a:t>
            </a:r>
            <a:endParaRPr lang="tr-TR" sz="5400" b="1"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913540056"/>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3832"/>
            <a:ext cx="11636720" cy="1209539"/>
            <a:chOff x="2" y="3832"/>
            <a:chExt cx="11636720"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713219" y="46295"/>
              <a:ext cx="8923503" cy="646331"/>
            </a:xfrm>
            <a:prstGeom prst="rect">
              <a:avLst/>
            </a:prstGeom>
          </p:spPr>
          <p:txBody>
            <a:bodyPr wrap="square">
              <a:spAutoFit/>
            </a:bodyPr>
            <a:lstStyle/>
            <a:p>
              <a:endParaRPr lang="tr-TR" sz="36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0" y="1213371"/>
            <a:ext cx="12192002" cy="5742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Yılı </a:t>
            </a:r>
            <a:r>
              <a:rPr lang="tr-TR" sz="2400" dirty="0">
                <a:latin typeface="Helvetica" panose="020B0604020202020204" pitchFamily="34" charset="0"/>
                <a:cs typeface="Helvetica" panose="020B0604020202020204" pitchFamily="34" charset="0"/>
              </a:rPr>
              <a:t>yatırım programında “Proje etüdü </a:t>
            </a:r>
            <a:r>
              <a:rPr lang="tr-TR" sz="2400" u="sng" dirty="0" smtClean="0">
                <a:latin typeface="Helvetica" panose="020B0604020202020204" pitchFamily="34" charset="0"/>
                <a:cs typeface="Helvetica" panose="020B0604020202020204" pitchFamily="34" charset="0"/>
              </a:rPr>
              <a:t>Strateji </a:t>
            </a:r>
            <a:r>
              <a:rPr lang="tr-TR" sz="2400" u="sng" dirty="0">
                <a:latin typeface="Helvetica" panose="020B0604020202020204" pitchFamily="34" charset="0"/>
                <a:cs typeface="Helvetica" panose="020B0604020202020204" pitchFamily="34" charset="0"/>
              </a:rPr>
              <a:t>ve Bütçe Başkanlığı</a:t>
            </a:r>
            <a:r>
              <a:rPr lang="tr-TR" sz="2400" dirty="0">
                <a:latin typeface="Helvetica" panose="020B0604020202020204" pitchFamily="34" charset="0"/>
                <a:cs typeface="Helvetica" panose="020B0604020202020204" pitchFamily="34" charset="0"/>
              </a:rPr>
              <a:t> tarafından onaylandıktan sonra harcama yapılacaktır.” ifadesi bulunan bilimsel araştırma projelerine ilişkin ödenekler, proje etüdü </a:t>
            </a:r>
            <a:r>
              <a:rPr lang="tr-TR" sz="2400" u="sng" dirty="0" smtClean="0">
                <a:latin typeface="Helvetica" panose="020B0604020202020204" pitchFamily="34" charset="0"/>
                <a:cs typeface="Helvetica" panose="020B0604020202020204" pitchFamily="34" charset="0"/>
              </a:rPr>
              <a:t>Strateji </a:t>
            </a:r>
            <a:r>
              <a:rPr lang="tr-TR" sz="2400" u="sng" dirty="0">
                <a:latin typeface="Helvetica" panose="020B0604020202020204" pitchFamily="34" charset="0"/>
                <a:cs typeface="Helvetica" panose="020B0604020202020204" pitchFamily="34" charset="0"/>
              </a:rPr>
              <a:t>ve Bütçe Başkanlığı</a:t>
            </a:r>
            <a:r>
              <a:rPr lang="tr-TR" sz="2400" dirty="0">
                <a:latin typeface="Helvetica" panose="020B0604020202020204" pitchFamily="34" charset="0"/>
                <a:cs typeface="Helvetica" panose="020B0604020202020204" pitchFamily="34" charset="0"/>
              </a:rPr>
              <a:t> tarafından onaylanmadıkça özel hesaba aktarılamaz ve </a:t>
            </a:r>
            <a:r>
              <a:rPr lang="tr-TR" sz="2400" dirty="0" smtClean="0">
                <a:latin typeface="Helvetica" panose="020B0604020202020204" pitchFamily="34" charset="0"/>
                <a:cs typeface="Helvetica" panose="020B0604020202020204" pitchFamily="34" charset="0"/>
              </a:rPr>
              <a:t>kullanılamaz.</a:t>
            </a:r>
          </a:p>
          <a:p>
            <a:pPr algn="just"/>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Özel </a:t>
            </a:r>
            <a:r>
              <a:rPr lang="tr-TR" sz="2400" dirty="0">
                <a:latin typeface="Helvetica" panose="020B0604020202020204" pitchFamily="34" charset="0"/>
                <a:cs typeface="Helvetica" panose="020B0604020202020204" pitchFamily="34" charset="0"/>
              </a:rPr>
              <a:t>hesaba aktarılan ödeneklerin proje bazında harcama durumu ve hesap özeti her yıl Eylül ve Aralık aylarının son haftasında </a:t>
            </a:r>
            <a:r>
              <a:rPr lang="tr-TR" sz="2400" u="sng" dirty="0" smtClean="0">
                <a:latin typeface="Helvetica" panose="020B0604020202020204" pitchFamily="34" charset="0"/>
                <a:cs typeface="Helvetica" panose="020B0604020202020204" pitchFamily="34" charset="0"/>
              </a:rPr>
              <a:t>Strateji </a:t>
            </a:r>
            <a:r>
              <a:rPr lang="tr-TR" sz="2400" u="sng" dirty="0">
                <a:latin typeface="Helvetica" panose="020B0604020202020204" pitchFamily="34" charset="0"/>
                <a:cs typeface="Helvetica" panose="020B0604020202020204" pitchFamily="34" charset="0"/>
              </a:rPr>
              <a:t>ve Bütçe Başkanlığına</a:t>
            </a:r>
            <a:r>
              <a:rPr lang="tr-TR" sz="2400" dirty="0">
                <a:latin typeface="Helvetica" panose="020B0604020202020204" pitchFamily="34" charset="0"/>
                <a:cs typeface="Helvetica" panose="020B0604020202020204" pitchFamily="34" charset="0"/>
              </a:rPr>
              <a:t> </a:t>
            </a:r>
            <a:r>
              <a:rPr lang="tr-TR" sz="2400" dirty="0" smtClean="0">
                <a:latin typeface="Helvetica" panose="020B0604020202020204" pitchFamily="34" charset="0"/>
                <a:cs typeface="Helvetica" panose="020B0604020202020204" pitchFamily="34" charset="0"/>
              </a:rPr>
              <a:t>gönderilir.</a:t>
            </a:r>
          </a:p>
          <a:p>
            <a:pPr algn="just"/>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Özel </a:t>
            </a:r>
            <a:r>
              <a:rPr lang="tr-TR" sz="2400" dirty="0">
                <a:latin typeface="Helvetica" panose="020B0604020202020204" pitchFamily="34" charset="0"/>
                <a:cs typeface="Helvetica" panose="020B0604020202020204" pitchFamily="34" charset="0"/>
              </a:rPr>
              <a:t>hesaba aktarılan tutarlardan yapılan harcamalar, analitik bütçe sınıflandırmasının ekonomik kodlama sistemine uygun olarak her yılın Ağustos ve Aralık ayı sonu itibarıyla, takip eden ayın ilk haftasında elektronik ortamda </a:t>
            </a:r>
            <a:r>
              <a:rPr lang="tr-TR" sz="2400" u="sng" dirty="0" smtClean="0">
                <a:latin typeface="Helvetica" panose="020B0604020202020204" pitchFamily="34" charset="0"/>
                <a:cs typeface="Helvetica" panose="020B0604020202020204" pitchFamily="34" charset="0"/>
              </a:rPr>
              <a:t>Hazine </a:t>
            </a:r>
            <a:r>
              <a:rPr lang="tr-TR" sz="2400" u="sng" dirty="0">
                <a:latin typeface="Helvetica" panose="020B0604020202020204" pitchFamily="34" charset="0"/>
                <a:cs typeface="Helvetica" panose="020B0604020202020204" pitchFamily="34" charset="0"/>
              </a:rPr>
              <a:t>ve Maliye Bakanlığı ile Strateji ve Bütçe Başkanlığına</a:t>
            </a:r>
            <a:r>
              <a:rPr lang="tr-TR" sz="2400" dirty="0">
                <a:latin typeface="Helvetica" panose="020B0604020202020204" pitchFamily="34" charset="0"/>
                <a:cs typeface="Helvetica" panose="020B0604020202020204" pitchFamily="34" charset="0"/>
              </a:rPr>
              <a:t> gönderilir.</a:t>
            </a:r>
          </a:p>
          <a:p>
            <a:pPr algn="just"/>
            <a:endParaRPr lang="tr-TR" sz="4400" dirty="0">
              <a:latin typeface="Helvetica" panose="020B0604020202020204" pitchFamily="34" charset="0"/>
              <a:cs typeface="Helvetica" panose="020B0604020202020204" pitchFamily="34" charset="0"/>
            </a:endParaRPr>
          </a:p>
        </p:txBody>
      </p:sp>
      <p:sp>
        <p:nvSpPr>
          <p:cNvPr id="5" name="Dikdörtgen 4"/>
          <p:cNvSpPr/>
          <p:nvPr/>
        </p:nvSpPr>
        <p:spPr>
          <a:xfrm>
            <a:off x="2713219" y="149626"/>
            <a:ext cx="5122636" cy="707886"/>
          </a:xfrm>
          <a:prstGeom prst="rect">
            <a:avLst/>
          </a:prstGeom>
        </p:spPr>
        <p:txBody>
          <a:bodyPr wrap="square">
            <a:spAutoFit/>
          </a:bodyPr>
          <a:lstStyle/>
          <a:p>
            <a:r>
              <a:rPr lang="tr-TR" sz="2000" b="1" dirty="0" smtClean="0">
                <a:latin typeface="Helvetica" panose="020B0604020202020204" pitchFamily="34" charset="0"/>
                <a:cs typeface="Helvetica" panose="020B0604020202020204" pitchFamily="34" charset="0"/>
              </a:rPr>
              <a:t>BÜTÇE ÖDENEKLERİNİN ÖZEL HESABA AKTARILMASI</a:t>
            </a:r>
            <a:endParaRPr lang="tr-TR" sz="5400" b="1"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62901437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3832"/>
            <a:ext cx="8843552" cy="1209539"/>
            <a:chOff x="2" y="3832"/>
            <a:chExt cx="8843552"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713220" y="226155"/>
              <a:ext cx="6130334" cy="584775"/>
            </a:xfrm>
            <a:prstGeom prst="rect">
              <a:avLst/>
            </a:prstGeom>
          </p:spPr>
          <p:txBody>
            <a:bodyPr wrap="square">
              <a:spAutoFit/>
            </a:bodyPr>
            <a:lstStyle/>
            <a:p>
              <a:endParaRPr lang="tr-TR" sz="3200" dirty="0"/>
            </a:p>
          </p:txBody>
        </p:sp>
      </p:grpSp>
      <p:sp>
        <p:nvSpPr>
          <p:cNvPr id="14" name="Rectangle 3"/>
          <p:cNvSpPr txBox="1">
            <a:spLocks noChangeArrowheads="1"/>
          </p:cNvSpPr>
          <p:nvPr/>
        </p:nvSpPr>
        <p:spPr bwMode="auto">
          <a:xfrm>
            <a:off x="555281" y="840952"/>
            <a:ext cx="11081441" cy="5320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2400" u="sng" dirty="0">
              <a:latin typeface="Helvetica" panose="020B0604020202020204" pitchFamily="34" charset="0"/>
              <a:ea typeface="Cambria" panose="02040503050406030204" pitchFamily="18" charset="0"/>
              <a:cs typeface="Helvetica" panose="020B0604020202020204" pitchFamily="34" charset="0"/>
            </a:endParaRPr>
          </a:p>
          <a:p>
            <a:pPr algn="just"/>
            <a:r>
              <a:rPr lang="tr-TR" sz="2400" b="1" i="1" dirty="0" smtClean="0">
                <a:latin typeface="Helvetica" panose="020B0604020202020204" pitchFamily="34" charset="0"/>
                <a:ea typeface="Cambria" panose="02040503050406030204" pitchFamily="18" charset="0"/>
                <a:cs typeface="Helvetica" panose="020B0604020202020204" pitchFamily="34" charset="0"/>
              </a:rPr>
              <a:t>                                                     </a:t>
            </a:r>
          </a:p>
          <a:p>
            <a:pPr algn="just"/>
            <a:endParaRPr lang="tr-TR" sz="2400" b="1" i="1" u="sng" dirty="0">
              <a:latin typeface="Helvetica" panose="020B0604020202020204" pitchFamily="34" charset="0"/>
              <a:ea typeface="Cambria" panose="02040503050406030204" pitchFamily="18" charset="0"/>
              <a:cs typeface="Helvetica" panose="020B0604020202020204" pitchFamily="34" charset="0"/>
            </a:endParaRPr>
          </a:p>
        </p:txBody>
      </p:sp>
      <p:sp>
        <p:nvSpPr>
          <p:cNvPr id="3" name="Metin kutusu 2"/>
          <p:cNvSpPr txBox="1"/>
          <p:nvPr/>
        </p:nvSpPr>
        <p:spPr>
          <a:xfrm>
            <a:off x="433055" y="1918170"/>
            <a:ext cx="11579629" cy="2185214"/>
          </a:xfrm>
          <a:prstGeom prst="rect">
            <a:avLst/>
          </a:prstGeom>
          <a:noFill/>
        </p:spPr>
        <p:txBody>
          <a:bodyPr wrap="square" rtlCol="0">
            <a:spAutoFit/>
          </a:bodyPr>
          <a:lstStyle/>
          <a:p>
            <a:pPr algn="ctr"/>
            <a:r>
              <a:rPr lang="tr-TR" sz="2800" b="1" dirty="0" smtClean="0">
                <a:latin typeface="Helvetica" panose="020B0604020202020204" pitchFamily="34" charset="0"/>
                <a:cs typeface="Helvetica" panose="020B0604020202020204" pitchFamily="34" charset="0"/>
              </a:rPr>
              <a:t> </a:t>
            </a:r>
            <a:endParaRPr lang="tr-TR" sz="2400" b="1" dirty="0" smtClean="0"/>
          </a:p>
          <a:p>
            <a:endParaRPr lang="tr-TR" dirty="0" smtClean="0"/>
          </a:p>
          <a:p>
            <a:endParaRPr lang="tr-TR" dirty="0"/>
          </a:p>
          <a:p>
            <a:endParaRPr lang="tr-TR" dirty="0" smtClean="0"/>
          </a:p>
          <a:p>
            <a:endParaRPr lang="tr-TR" dirty="0"/>
          </a:p>
          <a:p>
            <a:pPr algn="just"/>
            <a:r>
              <a:rPr lang="tr-TR" sz="3600" b="1" dirty="0" smtClean="0">
                <a:latin typeface="Helvetica" panose="020B0604020202020204" pitchFamily="34" charset="0"/>
                <a:cs typeface="Helvetica" panose="020B0604020202020204" pitchFamily="34" charset="0"/>
              </a:rPr>
              <a:t>İLGİNİZ VE SABRINIZ İÇİN TEŞEKKÜR EDERİM….</a:t>
            </a:r>
          </a:p>
        </p:txBody>
      </p:sp>
    </p:spTree>
    <p:extLst>
      <p:ext uri="{BB962C8B-B14F-4D97-AF65-F5344CB8AC3E}">
        <p14:creationId xmlns:p14="http://schemas.microsoft.com/office/powerpoint/2010/main" val="3251595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3832"/>
            <a:ext cx="10665229" cy="1209539"/>
            <a:chOff x="0" y="3832"/>
            <a:chExt cx="10665229"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729845" y="243801"/>
              <a:ext cx="7935384" cy="461665"/>
            </a:xfrm>
            <a:prstGeom prst="rect">
              <a:avLst/>
            </a:prstGeom>
          </p:spPr>
          <p:txBody>
            <a:bodyPr wrap="square">
              <a:spAutoFit/>
            </a:bodyPr>
            <a:lstStyle/>
            <a:p>
              <a:r>
                <a:rPr lang="tr-TR" sz="2400" b="1" dirty="0" smtClean="0">
                  <a:latin typeface="Helvetica" panose="020B0604020202020204" pitchFamily="34" charset="0"/>
                  <a:cs typeface="Helvetica" panose="020B0604020202020204" pitchFamily="34" charset="0"/>
                </a:rPr>
                <a:t>TANIMLAR VE KISALTMALAR</a:t>
              </a:r>
              <a:endParaRPr lang="tr-TR" sz="5400"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555281" y="840952"/>
            <a:ext cx="11081441" cy="5320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2400" u="sng" dirty="0">
              <a:latin typeface="Helvetica" panose="020B0604020202020204" pitchFamily="34" charset="0"/>
              <a:ea typeface="Cambria" panose="02040503050406030204" pitchFamily="18" charset="0"/>
              <a:cs typeface="Helvetica" panose="020B0604020202020204" pitchFamily="34" charset="0"/>
            </a:endParaRPr>
          </a:p>
          <a:p>
            <a:pPr algn="just"/>
            <a:r>
              <a:rPr lang="tr-TR" sz="2400" b="1" i="1" dirty="0" smtClean="0">
                <a:latin typeface="Helvetica" panose="020B0604020202020204" pitchFamily="34" charset="0"/>
                <a:ea typeface="Cambria" panose="02040503050406030204" pitchFamily="18" charset="0"/>
                <a:cs typeface="Helvetica" panose="020B0604020202020204" pitchFamily="34" charset="0"/>
              </a:rPr>
              <a:t>                                                     </a:t>
            </a:r>
          </a:p>
          <a:p>
            <a:pPr algn="just"/>
            <a:endParaRPr lang="tr-TR" sz="2400" b="1" i="1" u="sng" dirty="0">
              <a:latin typeface="Helvetica" panose="020B0604020202020204" pitchFamily="34" charset="0"/>
              <a:ea typeface="Cambria" panose="02040503050406030204" pitchFamily="18" charset="0"/>
              <a:cs typeface="Helvetica" panose="020B0604020202020204" pitchFamily="34" charset="0"/>
            </a:endParaRPr>
          </a:p>
        </p:txBody>
      </p:sp>
      <p:sp>
        <p:nvSpPr>
          <p:cNvPr id="3" name="Metin kutusu 2"/>
          <p:cNvSpPr txBox="1"/>
          <p:nvPr/>
        </p:nvSpPr>
        <p:spPr>
          <a:xfrm>
            <a:off x="3" y="1410932"/>
            <a:ext cx="12191998" cy="5170646"/>
          </a:xfrm>
          <a:prstGeom prst="rect">
            <a:avLst/>
          </a:prstGeom>
          <a:noFill/>
        </p:spPr>
        <p:txBody>
          <a:bodyPr wrap="square" rtlCol="0">
            <a:spAutoFit/>
          </a:bodyPr>
          <a:lstStyle/>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Bilimsel </a:t>
            </a:r>
            <a:r>
              <a:rPr lang="tr-TR" sz="2400" dirty="0">
                <a:latin typeface="Helvetica" panose="020B0604020202020204" pitchFamily="34" charset="0"/>
                <a:cs typeface="Helvetica" panose="020B0604020202020204" pitchFamily="34" charset="0"/>
              </a:rPr>
              <a:t>Araştırma Projeleri Koordinasyon Birimi: Bilimsel Araştırma Projeleri Komisyonunun sekretarya hizmetlerinin yürütülmesi, bütçe ödeneklerinin özel hesaba aktarılması, özel hesaba ilişkin iş ve işlemlerin yürütülmesi ve yükseköğretim kurumu araştırmacılarının görev aldığı ulusal ve uluslararası organizasyonlarca desteklenen projelerin ilgili mevzuatla belirlenen süreçlerinin yürütülmesi, izlenmesi </a:t>
            </a:r>
            <a:r>
              <a:rPr lang="tr-TR" sz="2400" dirty="0" smtClean="0">
                <a:latin typeface="Helvetica" panose="020B0604020202020204" pitchFamily="34" charset="0"/>
                <a:cs typeface="Helvetica" panose="020B0604020202020204" pitchFamily="34" charset="0"/>
              </a:rPr>
              <a:t>ve </a:t>
            </a:r>
            <a:r>
              <a:rPr lang="tr-TR" sz="2400" dirty="0">
                <a:latin typeface="Helvetica" panose="020B0604020202020204" pitchFamily="34" charset="0"/>
                <a:cs typeface="Helvetica" panose="020B0604020202020204" pitchFamily="34" charset="0"/>
              </a:rPr>
              <a:t>üst yöneticinin bilimsel araştırma projeleri ile ilgili olarak vereceği diğer görevleri ilgili birimlerle koordine halinde yürütmekle sorumlu </a:t>
            </a:r>
            <a:r>
              <a:rPr lang="tr-TR" sz="2400" dirty="0" smtClean="0">
                <a:latin typeface="Helvetica" panose="020B0604020202020204" pitchFamily="34" charset="0"/>
                <a:cs typeface="Helvetica" panose="020B0604020202020204" pitchFamily="34" charset="0"/>
              </a:rPr>
              <a:t>birimi,</a:t>
            </a: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Bilimsel </a:t>
            </a:r>
            <a:r>
              <a:rPr lang="tr-TR" sz="2400" dirty="0">
                <a:latin typeface="Helvetica" panose="020B0604020202020204" pitchFamily="34" charset="0"/>
                <a:cs typeface="Helvetica" panose="020B0604020202020204" pitchFamily="34" charset="0"/>
              </a:rPr>
              <a:t>Araştırma Projeleri Koordinasyon Birimi Koordinatörü: Bilimsel Araştırma Projeleri Koordinasyon Biriminin faaliyetlerinin yükseköğretim kurumu adına yürütülmesinden sorumlu, üst yönetici tarafından memuriyet veya çalışma unvanına bağlı kalmaksızın, bilimsel araştırma projelerine ait faaliyetleri bu Yönetmelikte belirtilen usule uygun şekilde yapabilecek bilgi ve niteliklere sahip personel arasından görevlendirilen ve üst yöneticiye karşı sorumlu kişiyi,</a:t>
            </a:r>
          </a:p>
          <a:p>
            <a:endParaRPr lang="tr-TR" dirty="0"/>
          </a:p>
        </p:txBody>
      </p:sp>
    </p:spTree>
    <p:extLst>
      <p:ext uri="{BB962C8B-B14F-4D97-AF65-F5344CB8AC3E}">
        <p14:creationId xmlns:p14="http://schemas.microsoft.com/office/powerpoint/2010/main" val="3341820998"/>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0"/>
            <a:ext cx="10615353" cy="1209539"/>
            <a:chOff x="0" y="3832"/>
            <a:chExt cx="10615353"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679969" y="247633"/>
              <a:ext cx="7935384" cy="461665"/>
            </a:xfrm>
            <a:prstGeom prst="rect">
              <a:avLst/>
            </a:prstGeom>
          </p:spPr>
          <p:txBody>
            <a:bodyPr wrap="square">
              <a:spAutoFit/>
            </a:bodyPr>
            <a:lstStyle/>
            <a:p>
              <a:r>
                <a:rPr lang="tr-TR" sz="2400" b="1" dirty="0" smtClean="0">
                  <a:latin typeface="Helvetica" panose="020B0604020202020204" pitchFamily="34" charset="0"/>
                  <a:cs typeface="Helvetica" panose="020B0604020202020204" pitchFamily="34" charset="0"/>
                </a:rPr>
                <a:t>TANIMLAR VE KISALTMALAR</a:t>
              </a:r>
              <a:endParaRPr lang="tr-TR" sz="5400"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555281" y="840952"/>
            <a:ext cx="11081441" cy="5320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2400" u="sng" dirty="0">
              <a:latin typeface="Helvetica" panose="020B0604020202020204" pitchFamily="34" charset="0"/>
              <a:ea typeface="Cambria" panose="02040503050406030204" pitchFamily="18" charset="0"/>
              <a:cs typeface="Helvetica" panose="020B0604020202020204" pitchFamily="34" charset="0"/>
            </a:endParaRPr>
          </a:p>
          <a:p>
            <a:pPr algn="just"/>
            <a:r>
              <a:rPr lang="tr-TR" sz="2400" b="1" i="1" dirty="0" smtClean="0">
                <a:latin typeface="Helvetica" panose="020B0604020202020204" pitchFamily="34" charset="0"/>
                <a:ea typeface="Cambria" panose="02040503050406030204" pitchFamily="18" charset="0"/>
                <a:cs typeface="Helvetica" panose="020B0604020202020204" pitchFamily="34" charset="0"/>
              </a:rPr>
              <a:t>                                                     </a:t>
            </a:r>
          </a:p>
          <a:p>
            <a:pPr algn="just"/>
            <a:endParaRPr lang="tr-TR" sz="2400" b="1" i="1" u="sng" dirty="0">
              <a:latin typeface="Helvetica" panose="020B0604020202020204" pitchFamily="34" charset="0"/>
              <a:ea typeface="Cambria" panose="02040503050406030204" pitchFamily="18" charset="0"/>
              <a:cs typeface="Helvetica" panose="020B0604020202020204" pitchFamily="34" charset="0"/>
            </a:endParaRPr>
          </a:p>
        </p:txBody>
      </p:sp>
      <p:sp>
        <p:nvSpPr>
          <p:cNvPr id="3" name="Metin kutusu 2"/>
          <p:cNvSpPr txBox="1"/>
          <p:nvPr/>
        </p:nvSpPr>
        <p:spPr>
          <a:xfrm>
            <a:off x="3" y="1410932"/>
            <a:ext cx="12191998" cy="3693319"/>
          </a:xfrm>
          <a:prstGeom prst="rect">
            <a:avLst/>
          </a:prstGeom>
          <a:noFill/>
        </p:spPr>
        <p:txBody>
          <a:bodyPr wrap="square" rtlCol="0">
            <a:spAutoFit/>
          </a:bodyPr>
          <a:lstStyle/>
          <a:p>
            <a:pPr marL="342900" indent="-342900" algn="just">
              <a:buFont typeface="Wingdings" panose="05000000000000000000" pitchFamily="2" charset="2"/>
              <a:buChar char="q"/>
            </a:pPr>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Gerçekleştirme </a:t>
            </a:r>
            <a:r>
              <a:rPr lang="tr-TR" sz="2400" dirty="0">
                <a:latin typeface="Helvetica" panose="020B0604020202020204" pitchFamily="34" charset="0"/>
                <a:cs typeface="Helvetica" panose="020B0604020202020204" pitchFamily="34" charset="0"/>
              </a:rPr>
              <a:t>görevlisi: Özel hesap kapsamında yapılacak harcamalarda harcama yetkilisinin talimatı üzerine işin yaptırılması, mal veya hizmetin alınması, teslim almaya ilişkin işlemlerin yapılması, belgelendirilmesi ve ödeme için gerekli belgelerin hazırlanması ve kontrolü görevlerini yürütmek üzere harcama yetkilisi tarafından görevlendirilen </a:t>
            </a:r>
            <a:r>
              <a:rPr lang="tr-TR" sz="2400" dirty="0" smtClean="0">
                <a:latin typeface="Helvetica" panose="020B0604020202020204" pitchFamily="34" charset="0"/>
                <a:cs typeface="Helvetica" panose="020B0604020202020204" pitchFamily="34" charset="0"/>
              </a:rPr>
              <a:t>kişileri,</a:t>
            </a:r>
          </a:p>
          <a:p>
            <a:pPr algn="just"/>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Harcamaların </a:t>
            </a:r>
            <a:r>
              <a:rPr lang="tr-TR" sz="2400" dirty="0">
                <a:latin typeface="Helvetica" panose="020B0604020202020204" pitchFamily="34" charset="0"/>
                <a:cs typeface="Helvetica" panose="020B0604020202020204" pitchFamily="34" charset="0"/>
              </a:rPr>
              <a:t>tasnifi: Özel hesaba aktarılan tutarlardan yapılan harcamaların analitik bütçe sınıflandırmasının ekonomik kodlama sistemine uygun olarak izlenmesi,</a:t>
            </a:r>
          </a:p>
          <a:p>
            <a:endParaRPr lang="tr-TR" dirty="0"/>
          </a:p>
        </p:txBody>
      </p:sp>
    </p:spTree>
    <p:extLst>
      <p:ext uri="{BB962C8B-B14F-4D97-AF65-F5344CB8AC3E}">
        <p14:creationId xmlns:p14="http://schemas.microsoft.com/office/powerpoint/2010/main" val="1047162530"/>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4" y="3832"/>
            <a:ext cx="10532221" cy="1209539"/>
            <a:chOff x="4" y="3832"/>
            <a:chExt cx="10532221"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4"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596841" y="189644"/>
              <a:ext cx="7935384" cy="461665"/>
            </a:xfrm>
            <a:prstGeom prst="rect">
              <a:avLst/>
            </a:prstGeom>
          </p:spPr>
          <p:txBody>
            <a:bodyPr wrap="square">
              <a:spAutoFit/>
            </a:bodyPr>
            <a:lstStyle/>
            <a:p>
              <a:r>
                <a:rPr lang="tr-TR" sz="2400" b="1" dirty="0" smtClean="0">
                  <a:latin typeface="Helvetica" panose="020B0604020202020204" pitchFamily="34" charset="0"/>
                  <a:cs typeface="Helvetica" panose="020B0604020202020204" pitchFamily="34" charset="0"/>
                </a:rPr>
                <a:t>TANIMLAR VE KISALTMALAR</a:t>
              </a:r>
              <a:endParaRPr lang="tr-TR" sz="5400"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555281" y="840952"/>
            <a:ext cx="11081441" cy="5320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2400" u="sng" dirty="0">
              <a:latin typeface="Helvetica" panose="020B0604020202020204" pitchFamily="34" charset="0"/>
              <a:ea typeface="Cambria" panose="02040503050406030204" pitchFamily="18" charset="0"/>
              <a:cs typeface="Helvetica" panose="020B0604020202020204" pitchFamily="34" charset="0"/>
            </a:endParaRPr>
          </a:p>
          <a:p>
            <a:pPr algn="just"/>
            <a:r>
              <a:rPr lang="tr-TR" sz="2400" b="1" i="1" dirty="0" smtClean="0">
                <a:latin typeface="Helvetica" panose="020B0604020202020204" pitchFamily="34" charset="0"/>
                <a:ea typeface="Cambria" panose="02040503050406030204" pitchFamily="18" charset="0"/>
                <a:cs typeface="Helvetica" panose="020B0604020202020204" pitchFamily="34" charset="0"/>
              </a:rPr>
              <a:t>                                                     </a:t>
            </a:r>
          </a:p>
          <a:p>
            <a:pPr algn="just"/>
            <a:endParaRPr lang="tr-TR" sz="2400" b="1" i="1" u="sng" dirty="0">
              <a:latin typeface="Helvetica" panose="020B0604020202020204" pitchFamily="34" charset="0"/>
              <a:ea typeface="Cambria" panose="02040503050406030204" pitchFamily="18" charset="0"/>
              <a:cs typeface="Helvetica" panose="020B0604020202020204" pitchFamily="34" charset="0"/>
            </a:endParaRPr>
          </a:p>
        </p:txBody>
      </p:sp>
      <p:sp>
        <p:nvSpPr>
          <p:cNvPr id="3" name="Metin kutusu 2"/>
          <p:cNvSpPr txBox="1"/>
          <p:nvPr/>
        </p:nvSpPr>
        <p:spPr>
          <a:xfrm>
            <a:off x="4" y="1341460"/>
            <a:ext cx="12252956" cy="5632311"/>
          </a:xfrm>
          <a:prstGeom prst="rect">
            <a:avLst/>
          </a:prstGeom>
          <a:noFill/>
        </p:spPr>
        <p:txBody>
          <a:bodyPr wrap="square" rtlCol="0">
            <a:spAutoFit/>
          </a:bodyPr>
          <a:lstStyle/>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Harcama </a:t>
            </a:r>
            <a:r>
              <a:rPr lang="tr-TR" sz="2400" dirty="0">
                <a:latin typeface="Helvetica" panose="020B0604020202020204" pitchFamily="34" charset="0"/>
                <a:cs typeface="Helvetica" panose="020B0604020202020204" pitchFamily="34" charset="0"/>
              </a:rPr>
              <a:t>yetkilisi: Özel hesaptan harcama yetki ve sorumluluğuna sahip bilimsel araştırma projeleri koordinasyon birimi </a:t>
            </a:r>
            <a:r>
              <a:rPr lang="tr-TR" sz="2400" dirty="0" smtClean="0">
                <a:latin typeface="Helvetica" panose="020B0604020202020204" pitchFamily="34" charset="0"/>
                <a:cs typeface="Helvetica" panose="020B0604020202020204" pitchFamily="34" charset="0"/>
              </a:rPr>
              <a:t>koordinatörünü,</a:t>
            </a:r>
          </a:p>
          <a:p>
            <a:pPr algn="just"/>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Harcama </a:t>
            </a:r>
            <a:r>
              <a:rPr lang="tr-TR" sz="2400" dirty="0">
                <a:latin typeface="Helvetica" panose="020B0604020202020204" pitchFamily="34" charset="0"/>
                <a:cs typeface="Helvetica" panose="020B0604020202020204" pitchFamily="34" charset="0"/>
              </a:rPr>
              <a:t>yetkilisi mutemedi: Mal ve hizmet alımları için özel hesaptan kendisine verilen avans veya adına açılan kredilerle sınırlı olarak yapacağı harcamalar konusunda harcama yetkilisine karşı sorumlu, bunların mahsubuna ilişkin belgeleri muhasebe yetkilisine vermek ve artan tutarı iade etmekle yükümlü olan ve harcama yetkilisi tarafından her bir proje için yazılı olarak görevlendirilen kişi ya da </a:t>
            </a:r>
            <a:r>
              <a:rPr lang="tr-TR" sz="2400" dirty="0" smtClean="0">
                <a:latin typeface="Helvetica" panose="020B0604020202020204" pitchFamily="34" charset="0"/>
                <a:cs typeface="Helvetica" panose="020B0604020202020204" pitchFamily="34" charset="0"/>
              </a:rPr>
              <a:t>kişileri,</a:t>
            </a:r>
          </a:p>
          <a:p>
            <a:pPr algn="just"/>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Komisyon</a:t>
            </a:r>
            <a:r>
              <a:rPr lang="tr-TR" sz="2400" dirty="0">
                <a:latin typeface="Helvetica" panose="020B0604020202020204" pitchFamily="34" charset="0"/>
                <a:cs typeface="Helvetica" panose="020B0604020202020204" pitchFamily="34" charset="0"/>
              </a:rPr>
              <a:t>: Bilimsel araştırma projelerinin değerlendirilmesi, kabulü, desteklenmesi, teşvik ve koordine edilmesi, yükseköğretim kurumu araştırma performansının artırılması için tedbirler alınması ile araştırma performansının ölçülmesi, değerlendirilmesi ve araştırma politikalarının belirlenmesiyle ilgili faaliyetlerin yürütülmesi ve üst yöneticinin bilimsel araştırmalarla ilgili olarak vereceği diğer görevleri yürütmek amacıyla oluşturulan komisyonu,</a:t>
            </a:r>
          </a:p>
        </p:txBody>
      </p:sp>
    </p:spTree>
    <p:extLst>
      <p:ext uri="{BB962C8B-B14F-4D97-AF65-F5344CB8AC3E}">
        <p14:creationId xmlns:p14="http://schemas.microsoft.com/office/powerpoint/2010/main" val="686902918"/>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3832"/>
            <a:ext cx="10565477" cy="1209539"/>
            <a:chOff x="0" y="3832"/>
            <a:chExt cx="10565477"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630093" y="184729"/>
              <a:ext cx="7935384" cy="461665"/>
            </a:xfrm>
            <a:prstGeom prst="rect">
              <a:avLst/>
            </a:prstGeom>
          </p:spPr>
          <p:txBody>
            <a:bodyPr wrap="square">
              <a:spAutoFit/>
            </a:bodyPr>
            <a:lstStyle/>
            <a:p>
              <a:r>
                <a:rPr lang="tr-TR" sz="2400" b="1" dirty="0" smtClean="0">
                  <a:latin typeface="Helvetica" panose="020B0604020202020204" pitchFamily="34" charset="0"/>
                  <a:cs typeface="Helvetica" panose="020B0604020202020204" pitchFamily="34" charset="0"/>
                </a:rPr>
                <a:t>TANIMLAR VE KISALTMALAR</a:t>
              </a:r>
              <a:endParaRPr lang="tr-TR" sz="5400"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555281" y="840952"/>
            <a:ext cx="11081441" cy="5320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2400" u="sng" dirty="0">
              <a:latin typeface="Helvetica" panose="020B0604020202020204" pitchFamily="34" charset="0"/>
              <a:ea typeface="Cambria" panose="02040503050406030204" pitchFamily="18" charset="0"/>
              <a:cs typeface="Helvetica" panose="020B0604020202020204" pitchFamily="34" charset="0"/>
            </a:endParaRPr>
          </a:p>
          <a:p>
            <a:pPr algn="just"/>
            <a:r>
              <a:rPr lang="tr-TR" sz="2400" b="1" i="1" dirty="0" smtClean="0">
                <a:latin typeface="Helvetica" panose="020B0604020202020204" pitchFamily="34" charset="0"/>
                <a:ea typeface="Cambria" panose="02040503050406030204" pitchFamily="18" charset="0"/>
                <a:cs typeface="Helvetica" panose="020B0604020202020204" pitchFamily="34" charset="0"/>
              </a:rPr>
              <a:t>                                                     </a:t>
            </a:r>
          </a:p>
          <a:p>
            <a:pPr algn="just"/>
            <a:endParaRPr lang="tr-TR" sz="2400" b="1" i="1" u="sng" dirty="0">
              <a:latin typeface="Helvetica" panose="020B0604020202020204" pitchFamily="34" charset="0"/>
              <a:ea typeface="Cambria" panose="02040503050406030204" pitchFamily="18" charset="0"/>
              <a:cs typeface="Helvetica" panose="020B0604020202020204" pitchFamily="34" charset="0"/>
            </a:endParaRPr>
          </a:p>
        </p:txBody>
      </p:sp>
      <p:sp>
        <p:nvSpPr>
          <p:cNvPr id="3" name="Metin kutusu 2"/>
          <p:cNvSpPr txBox="1"/>
          <p:nvPr/>
        </p:nvSpPr>
        <p:spPr>
          <a:xfrm>
            <a:off x="2" y="1407929"/>
            <a:ext cx="12191998" cy="4801314"/>
          </a:xfrm>
          <a:prstGeom prst="rect">
            <a:avLst/>
          </a:prstGeom>
          <a:noFill/>
        </p:spPr>
        <p:txBody>
          <a:bodyPr wrap="square" rtlCol="0">
            <a:spAutoFit/>
          </a:bodyPr>
          <a:lstStyle/>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Muhasebe </a:t>
            </a:r>
            <a:r>
              <a:rPr lang="tr-TR" sz="2400" dirty="0">
                <a:latin typeface="Helvetica" panose="020B0604020202020204" pitchFamily="34" charset="0"/>
                <a:cs typeface="Helvetica" panose="020B0604020202020204" pitchFamily="34" charset="0"/>
              </a:rPr>
              <a:t>birimi: Yükseköğretim kurumlarında muhasebe işlemlerinin yürütüldüğü </a:t>
            </a:r>
            <a:r>
              <a:rPr lang="tr-TR" sz="2400" dirty="0" smtClean="0">
                <a:latin typeface="Helvetica" panose="020B0604020202020204" pitchFamily="34" charset="0"/>
                <a:cs typeface="Helvetica" panose="020B0604020202020204" pitchFamily="34" charset="0"/>
              </a:rPr>
              <a:t>birimi,</a:t>
            </a:r>
          </a:p>
          <a:p>
            <a:pPr algn="just"/>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Muhasebe </a:t>
            </a:r>
            <a:r>
              <a:rPr lang="tr-TR" sz="2400" dirty="0">
                <a:latin typeface="Helvetica" panose="020B0604020202020204" pitchFamily="34" charset="0"/>
                <a:cs typeface="Helvetica" panose="020B0604020202020204" pitchFamily="34" charset="0"/>
              </a:rPr>
              <a:t>yetkilisi: Muhasebe biriminin yönetiminden ve yetkili mercilere karşı sorumlu olan </a:t>
            </a:r>
            <a:r>
              <a:rPr lang="tr-TR" sz="2400" dirty="0" smtClean="0">
                <a:latin typeface="Helvetica" panose="020B0604020202020204" pitchFamily="34" charset="0"/>
                <a:cs typeface="Helvetica" panose="020B0604020202020204" pitchFamily="34" charset="0"/>
              </a:rPr>
              <a:t>yetkiliyi,</a:t>
            </a:r>
          </a:p>
          <a:p>
            <a:pPr algn="just"/>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Özel </a:t>
            </a:r>
            <a:r>
              <a:rPr lang="tr-TR" sz="2400" dirty="0">
                <a:latin typeface="Helvetica" panose="020B0604020202020204" pitchFamily="34" charset="0"/>
                <a:cs typeface="Helvetica" panose="020B0604020202020204" pitchFamily="34" charset="0"/>
              </a:rPr>
              <a:t>hesap: Yükseköğretim kurumları bütçelerinde bilimsel ve teknolojik araştırma hizmetleri için öz gelir ve hazine yardımı karşılığı olarak tefrik edilen bilimsel araştırma projelerine ilişkin ödeneklerin, ilgisine göre cari veya sermaye ekonomik kodlarından tahakkuka bağlanmak suretiyle aktarıldığı </a:t>
            </a:r>
            <a:r>
              <a:rPr lang="tr-TR" sz="2400" u="sng" dirty="0" smtClean="0">
                <a:latin typeface="Helvetica" panose="020B0604020202020204" pitchFamily="34" charset="0"/>
                <a:cs typeface="Helvetica" panose="020B0604020202020204" pitchFamily="34" charset="0"/>
              </a:rPr>
              <a:t>7/3/2019 </a:t>
            </a:r>
            <a:r>
              <a:rPr lang="tr-TR" sz="2400" u="sng" dirty="0">
                <a:latin typeface="Helvetica" panose="020B0604020202020204" pitchFamily="34" charset="0"/>
                <a:cs typeface="Helvetica" panose="020B0604020202020204" pitchFamily="34" charset="0"/>
              </a:rPr>
              <a:t>tarihli ve 810 sayılı Cumhurbaşkanı Kararıyla yürürlüğe konulan Kamu Haznedarlığı Yönetmeliği</a:t>
            </a:r>
            <a:r>
              <a:rPr lang="tr-TR" sz="2400" dirty="0">
                <a:latin typeface="Helvetica" panose="020B0604020202020204" pitchFamily="34" charset="0"/>
                <a:cs typeface="Helvetica" panose="020B0604020202020204" pitchFamily="34" charset="0"/>
              </a:rPr>
              <a:t> hükümleri çerçevesinde muhasebe birimi adına açtırılan banka hesabını,</a:t>
            </a:r>
          </a:p>
          <a:p>
            <a:endParaRPr lang="tr-TR" dirty="0"/>
          </a:p>
        </p:txBody>
      </p:sp>
    </p:spTree>
    <p:extLst>
      <p:ext uri="{BB962C8B-B14F-4D97-AF65-F5344CB8AC3E}">
        <p14:creationId xmlns:p14="http://schemas.microsoft.com/office/powerpoint/2010/main" val="332270875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0"/>
            <a:ext cx="10598725" cy="1209539"/>
            <a:chOff x="2" y="0"/>
            <a:chExt cx="1059872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663343" y="128089"/>
              <a:ext cx="7935384" cy="461665"/>
            </a:xfrm>
            <a:prstGeom prst="rect">
              <a:avLst/>
            </a:prstGeom>
          </p:spPr>
          <p:txBody>
            <a:bodyPr wrap="square">
              <a:spAutoFit/>
            </a:bodyPr>
            <a:lstStyle/>
            <a:p>
              <a:r>
                <a:rPr lang="tr-TR" sz="2400" b="1" dirty="0" smtClean="0">
                  <a:latin typeface="Helvetica" panose="020B0604020202020204" pitchFamily="34" charset="0"/>
                  <a:cs typeface="Helvetica" panose="020B0604020202020204" pitchFamily="34" charset="0"/>
                </a:rPr>
                <a:t>TANIMLAR VE KISALTMALAR</a:t>
              </a:r>
              <a:endParaRPr lang="tr-TR" sz="5400"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555281" y="840952"/>
            <a:ext cx="11081441" cy="5320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2400" u="sng" dirty="0">
              <a:latin typeface="Helvetica" panose="020B0604020202020204" pitchFamily="34" charset="0"/>
              <a:ea typeface="Cambria" panose="02040503050406030204" pitchFamily="18" charset="0"/>
              <a:cs typeface="Helvetica" panose="020B0604020202020204" pitchFamily="34" charset="0"/>
            </a:endParaRPr>
          </a:p>
          <a:p>
            <a:pPr algn="just"/>
            <a:r>
              <a:rPr lang="tr-TR" sz="2400" b="1" i="1" dirty="0" smtClean="0">
                <a:latin typeface="Helvetica" panose="020B0604020202020204" pitchFamily="34" charset="0"/>
                <a:ea typeface="Cambria" panose="02040503050406030204" pitchFamily="18" charset="0"/>
                <a:cs typeface="Helvetica" panose="020B0604020202020204" pitchFamily="34" charset="0"/>
              </a:rPr>
              <a:t>                                                     </a:t>
            </a:r>
          </a:p>
          <a:p>
            <a:pPr algn="just"/>
            <a:endParaRPr lang="tr-TR" sz="2400" b="1" i="1" u="sng" dirty="0">
              <a:latin typeface="Helvetica" panose="020B0604020202020204" pitchFamily="34" charset="0"/>
              <a:ea typeface="Cambria" panose="02040503050406030204" pitchFamily="18" charset="0"/>
              <a:cs typeface="Helvetica" panose="020B0604020202020204" pitchFamily="34" charset="0"/>
            </a:endParaRPr>
          </a:p>
        </p:txBody>
      </p:sp>
      <p:sp>
        <p:nvSpPr>
          <p:cNvPr id="3" name="Metin kutusu 2"/>
          <p:cNvSpPr txBox="1"/>
          <p:nvPr/>
        </p:nvSpPr>
        <p:spPr>
          <a:xfrm>
            <a:off x="2" y="1430706"/>
            <a:ext cx="12191998" cy="4154984"/>
          </a:xfrm>
          <a:prstGeom prst="rect">
            <a:avLst/>
          </a:prstGeom>
          <a:noFill/>
        </p:spPr>
        <p:txBody>
          <a:bodyPr wrap="square" rtlCol="0">
            <a:spAutoFit/>
          </a:bodyPr>
          <a:lstStyle/>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Proje </a:t>
            </a:r>
            <a:r>
              <a:rPr lang="tr-TR" sz="2400" dirty="0">
                <a:latin typeface="Helvetica" panose="020B0604020202020204" pitchFamily="34" charset="0"/>
                <a:cs typeface="Helvetica" panose="020B0604020202020204" pitchFamily="34" charset="0"/>
              </a:rPr>
              <a:t>ekibi: Proje yürütücüsü ile </a:t>
            </a:r>
            <a:r>
              <a:rPr lang="tr-TR" sz="2400" dirty="0" smtClean="0">
                <a:latin typeface="Helvetica" panose="020B0604020202020204" pitchFamily="34" charset="0"/>
                <a:cs typeface="Helvetica" panose="020B0604020202020204" pitchFamily="34" charset="0"/>
              </a:rPr>
              <a:t>araştırmacıları</a:t>
            </a: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Proje </a:t>
            </a:r>
            <a:r>
              <a:rPr lang="tr-TR" sz="2400" dirty="0">
                <a:latin typeface="Helvetica" panose="020B0604020202020204" pitchFamily="34" charset="0"/>
                <a:cs typeface="Helvetica" panose="020B0604020202020204" pitchFamily="34" charset="0"/>
              </a:rPr>
              <a:t>yürütücüsü: Projeyi teklif eden, hazırlanmasından ve yürütülmesinden sorumlu olan öğretim üyeleri ile doktora, tıpta uzmanlık ya da sanatta yeterlik eğitimini tamamlamış kurum mensubu </a:t>
            </a:r>
            <a:r>
              <a:rPr lang="tr-TR" sz="2400" dirty="0" smtClean="0">
                <a:latin typeface="Helvetica" panose="020B0604020202020204" pitchFamily="34" charset="0"/>
                <a:cs typeface="Helvetica" panose="020B0604020202020204" pitchFamily="34" charset="0"/>
              </a:rPr>
              <a:t>araştırmacıları,</a:t>
            </a: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YÖKSİS</a:t>
            </a:r>
            <a:r>
              <a:rPr lang="tr-TR" sz="2400" dirty="0">
                <a:latin typeface="Helvetica" panose="020B0604020202020204" pitchFamily="34" charset="0"/>
                <a:cs typeface="Helvetica" panose="020B0604020202020204" pitchFamily="34" charset="0"/>
              </a:rPr>
              <a:t>: Yükseköğretim Kurulu Başkanlığı ortak veri </a:t>
            </a:r>
            <a:r>
              <a:rPr lang="tr-TR" sz="2400" dirty="0" smtClean="0">
                <a:latin typeface="Helvetica" panose="020B0604020202020204" pitchFamily="34" charset="0"/>
                <a:cs typeface="Helvetica" panose="020B0604020202020204" pitchFamily="34" charset="0"/>
              </a:rPr>
              <a:t>tabanını,</a:t>
            </a: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Yükseköğretim </a:t>
            </a:r>
            <a:r>
              <a:rPr lang="tr-TR" sz="2400" dirty="0">
                <a:latin typeface="Helvetica" panose="020B0604020202020204" pitchFamily="34" charset="0"/>
                <a:cs typeface="Helvetica" panose="020B0604020202020204" pitchFamily="34" charset="0"/>
              </a:rPr>
              <a:t>kurumu: Üniversiteler ve yüksek teknoloji </a:t>
            </a:r>
            <a:r>
              <a:rPr lang="tr-TR" sz="2400" dirty="0" smtClean="0">
                <a:latin typeface="Helvetica" panose="020B0604020202020204" pitchFamily="34" charset="0"/>
                <a:cs typeface="Helvetica" panose="020B0604020202020204" pitchFamily="34" charset="0"/>
              </a:rPr>
              <a:t>enstitülerini,</a:t>
            </a: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Yükseköğretim </a:t>
            </a:r>
            <a:r>
              <a:rPr lang="tr-TR" sz="2400" dirty="0">
                <a:latin typeface="Helvetica" panose="020B0604020202020204" pitchFamily="34" charset="0"/>
                <a:cs typeface="Helvetica" panose="020B0604020202020204" pitchFamily="34" charset="0"/>
              </a:rPr>
              <a:t>kurumu yönetim kurulu: Üniversite ve yüksek teknoloji enstitüsü yönetim kurulunu</a:t>
            </a:r>
            <a:r>
              <a:rPr lang="tr-TR" sz="2400" dirty="0" smtClean="0">
                <a:latin typeface="Helvetica" panose="020B0604020202020204" pitchFamily="34" charset="0"/>
                <a:cs typeface="Helvetica" panose="020B0604020202020204" pitchFamily="34" charset="0"/>
              </a:rPr>
              <a:t>,</a:t>
            </a: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Bursiyer</a:t>
            </a:r>
            <a:r>
              <a:rPr lang="tr-TR" sz="2400" dirty="0">
                <a:latin typeface="Helvetica" panose="020B0604020202020204" pitchFamily="34" charset="0"/>
                <a:cs typeface="Helvetica" panose="020B0604020202020204" pitchFamily="34" charset="0"/>
              </a:rPr>
              <a:t>: Yükseköğretim kurumlarında, </a:t>
            </a:r>
            <a:r>
              <a:rPr lang="tr-TR" sz="2400" dirty="0" smtClean="0">
                <a:latin typeface="Helvetica" panose="020B0604020202020204" pitchFamily="34" charset="0"/>
                <a:cs typeface="Helvetica" panose="020B0604020202020204" pitchFamily="34" charset="0"/>
              </a:rPr>
              <a:t>yürütülen </a:t>
            </a:r>
            <a:r>
              <a:rPr lang="tr-TR" sz="2400" dirty="0">
                <a:latin typeface="Helvetica" panose="020B0604020202020204" pitchFamily="34" charset="0"/>
                <a:cs typeface="Helvetica" panose="020B0604020202020204" pitchFamily="34" charset="0"/>
              </a:rPr>
              <a:t>bilimsel araştırma projelerinde proje kapsamında burslu görevlendirilecek tezli yüksek lisans veya doktora programlarındaki öğrenciyi,</a:t>
            </a:r>
          </a:p>
        </p:txBody>
      </p:sp>
    </p:spTree>
    <p:extLst>
      <p:ext uri="{BB962C8B-B14F-4D97-AF65-F5344CB8AC3E}">
        <p14:creationId xmlns:p14="http://schemas.microsoft.com/office/powerpoint/2010/main" val="11489053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2337</TotalTime>
  <Words>3359</Words>
  <Application>Microsoft Office PowerPoint</Application>
  <PresentationFormat>Geniş ekran</PresentationFormat>
  <Paragraphs>340</Paragraphs>
  <Slides>46</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46</vt:i4>
      </vt:variant>
    </vt:vector>
  </HeadingPairs>
  <TitlesOfParts>
    <vt:vector size="54" baseType="lpstr">
      <vt:lpstr>Arial</vt:lpstr>
      <vt:lpstr>Calibri</vt:lpstr>
      <vt:lpstr>Calibri Light</vt:lpstr>
      <vt:lpstr>Cambria</vt:lpstr>
      <vt:lpstr>Helvetica</vt:lpstr>
      <vt:lpstr>Times New Roman</vt:lpstr>
      <vt:lpstr>Wingdings</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Basın Yayın</dc:creator>
  <cp:lastModifiedBy>User</cp:lastModifiedBy>
  <cp:revision>336</cp:revision>
  <dcterms:created xsi:type="dcterms:W3CDTF">2020-03-03T07:32:53Z</dcterms:created>
  <dcterms:modified xsi:type="dcterms:W3CDTF">2021-03-22T09:28:02Z</dcterms:modified>
</cp:coreProperties>
</file>