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344" r:id="rId2"/>
    <p:sldId id="398" r:id="rId3"/>
    <p:sldId id="399" r:id="rId4"/>
    <p:sldId id="400" r:id="rId5"/>
    <p:sldId id="437" r:id="rId6"/>
    <p:sldId id="397"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EEE7"/>
    <a:srgbClr val="CDDECE"/>
    <a:srgbClr val="E2F0D9"/>
    <a:srgbClr val="FBFDFC"/>
    <a:srgbClr val="D9D0BB"/>
    <a:srgbClr val="9DBF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36" autoAdjust="0"/>
    <p:restoredTop sz="92143" autoAdjust="0"/>
  </p:normalViewPr>
  <p:slideViewPr>
    <p:cSldViewPr snapToGrid="0" snapToObjects="1">
      <p:cViewPr varScale="1">
        <p:scale>
          <a:sx n="115" d="100"/>
          <a:sy n="115" d="100"/>
        </p:scale>
        <p:origin x="2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6E58C2-6EAC-4B03-A290-579AED780EEB}" type="datetimeFigureOut">
              <a:rPr lang="tr-TR" smtClean="0"/>
              <a:t>15.03.2021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29B5C8-A8B9-4F59-93E3-928C5826DFA6}" type="slidenum">
              <a:rPr lang="tr-TR" smtClean="0"/>
              <a:t>‹#›</a:t>
            </a:fld>
            <a:endParaRPr lang="tr-TR"/>
          </a:p>
        </p:txBody>
      </p:sp>
    </p:spTree>
    <p:extLst>
      <p:ext uri="{BB962C8B-B14F-4D97-AF65-F5344CB8AC3E}">
        <p14:creationId xmlns:p14="http://schemas.microsoft.com/office/powerpoint/2010/main" val="1039091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35D821-B598-2F45-BCC5-41E7AB05C92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3DE08B2-0C60-7243-A35D-4694AB965D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F1C9561-06CA-B744-825E-83EA5E44076D}"/>
              </a:ext>
            </a:extLst>
          </p:cNvPr>
          <p:cNvSpPr>
            <a:spLocks noGrp="1"/>
          </p:cNvSpPr>
          <p:nvPr>
            <p:ph type="dt" sz="half" idx="10"/>
          </p:nvPr>
        </p:nvSpPr>
        <p:spPr/>
        <p:txBody>
          <a:bodyPr/>
          <a:lstStyle/>
          <a:p>
            <a:fld id="{2598C94E-6AF1-5945-AFA7-F853B59FED91}" type="datetimeFigureOut">
              <a:rPr lang="tr-TR" smtClean="0"/>
              <a:t>15.03.2021</a:t>
            </a:fld>
            <a:endParaRPr lang="tr-TR"/>
          </a:p>
        </p:txBody>
      </p:sp>
      <p:sp>
        <p:nvSpPr>
          <p:cNvPr id="5" name="Alt Bilgi Yer Tutucusu 4">
            <a:extLst>
              <a:ext uri="{FF2B5EF4-FFF2-40B4-BE49-F238E27FC236}">
                <a16:creationId xmlns:a16="http://schemas.microsoft.com/office/drawing/2014/main" id="{D1336AF1-6E51-2A43-99D0-3894BB30065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AEBDFFA-D346-1E4E-A6BB-DFB7265B867D}"/>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21043606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D7924AC-8E21-A144-B7D5-27EE244A933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B7D3D96-68E5-724C-8863-AB43179B56D6}"/>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692913D-4850-184B-B4E8-716D929CCB82}"/>
              </a:ext>
            </a:extLst>
          </p:cNvPr>
          <p:cNvSpPr>
            <a:spLocks noGrp="1"/>
          </p:cNvSpPr>
          <p:nvPr>
            <p:ph type="dt" sz="half" idx="10"/>
          </p:nvPr>
        </p:nvSpPr>
        <p:spPr/>
        <p:txBody>
          <a:bodyPr/>
          <a:lstStyle/>
          <a:p>
            <a:fld id="{2598C94E-6AF1-5945-AFA7-F853B59FED91}" type="datetimeFigureOut">
              <a:rPr lang="tr-TR" smtClean="0"/>
              <a:t>15.03.2021</a:t>
            </a:fld>
            <a:endParaRPr lang="tr-TR"/>
          </a:p>
        </p:txBody>
      </p:sp>
      <p:sp>
        <p:nvSpPr>
          <p:cNvPr id="5" name="Alt Bilgi Yer Tutucusu 4">
            <a:extLst>
              <a:ext uri="{FF2B5EF4-FFF2-40B4-BE49-F238E27FC236}">
                <a16:creationId xmlns:a16="http://schemas.microsoft.com/office/drawing/2014/main" id="{AF0E8993-989F-E049-A7F3-9FBC8164C68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56374A9-3C20-DF42-9E1E-53D3C5E7EB22}"/>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18559014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5CC8925-300F-AA4A-8DF8-07576ED0A50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8948D007-54B3-6F43-A02E-D13DBBFD2EA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4BF8FC6-69E2-B643-AD68-DF9E9E5E78D2}"/>
              </a:ext>
            </a:extLst>
          </p:cNvPr>
          <p:cNvSpPr>
            <a:spLocks noGrp="1"/>
          </p:cNvSpPr>
          <p:nvPr>
            <p:ph type="dt" sz="half" idx="10"/>
          </p:nvPr>
        </p:nvSpPr>
        <p:spPr/>
        <p:txBody>
          <a:bodyPr/>
          <a:lstStyle/>
          <a:p>
            <a:fld id="{2598C94E-6AF1-5945-AFA7-F853B59FED91}" type="datetimeFigureOut">
              <a:rPr lang="tr-TR" smtClean="0"/>
              <a:t>15.03.2021</a:t>
            </a:fld>
            <a:endParaRPr lang="tr-TR"/>
          </a:p>
        </p:txBody>
      </p:sp>
      <p:sp>
        <p:nvSpPr>
          <p:cNvPr id="5" name="Alt Bilgi Yer Tutucusu 4">
            <a:extLst>
              <a:ext uri="{FF2B5EF4-FFF2-40B4-BE49-F238E27FC236}">
                <a16:creationId xmlns:a16="http://schemas.microsoft.com/office/drawing/2014/main" id="{226CCC69-E3EB-8D46-8CFB-E2D3FF8E9F7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FFA2121-9817-0745-AA9D-B32CB153CDBC}"/>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3950727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FAC4EA-4355-4E4B-ABA6-2931334FA69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49123C5-5565-AB4D-9312-89B84EDEEB3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878A1BC-567E-C743-8B0F-2C052CBFF4DD}"/>
              </a:ext>
            </a:extLst>
          </p:cNvPr>
          <p:cNvSpPr>
            <a:spLocks noGrp="1"/>
          </p:cNvSpPr>
          <p:nvPr>
            <p:ph type="dt" sz="half" idx="10"/>
          </p:nvPr>
        </p:nvSpPr>
        <p:spPr/>
        <p:txBody>
          <a:bodyPr/>
          <a:lstStyle/>
          <a:p>
            <a:fld id="{2598C94E-6AF1-5945-AFA7-F853B59FED91}" type="datetimeFigureOut">
              <a:rPr lang="tr-TR" smtClean="0"/>
              <a:t>15.03.2021</a:t>
            </a:fld>
            <a:endParaRPr lang="tr-TR"/>
          </a:p>
        </p:txBody>
      </p:sp>
      <p:sp>
        <p:nvSpPr>
          <p:cNvPr id="5" name="Alt Bilgi Yer Tutucusu 4">
            <a:extLst>
              <a:ext uri="{FF2B5EF4-FFF2-40B4-BE49-F238E27FC236}">
                <a16:creationId xmlns:a16="http://schemas.microsoft.com/office/drawing/2014/main" id="{D6705588-93CC-094A-98CC-A82C4DAE54E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29CDE44-31E0-E64F-9D75-E015F373C10A}"/>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42018926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118273-F436-B945-A1B4-8EDD9BFF752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8BC153FF-3C78-3445-AA11-A0FDC33074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C53E9EF3-0FAF-DF40-80E1-E2C653741697}"/>
              </a:ext>
            </a:extLst>
          </p:cNvPr>
          <p:cNvSpPr>
            <a:spLocks noGrp="1"/>
          </p:cNvSpPr>
          <p:nvPr>
            <p:ph type="dt" sz="half" idx="10"/>
          </p:nvPr>
        </p:nvSpPr>
        <p:spPr/>
        <p:txBody>
          <a:bodyPr/>
          <a:lstStyle/>
          <a:p>
            <a:fld id="{2598C94E-6AF1-5945-AFA7-F853B59FED91}" type="datetimeFigureOut">
              <a:rPr lang="tr-TR" smtClean="0"/>
              <a:t>15.03.2021</a:t>
            </a:fld>
            <a:endParaRPr lang="tr-TR"/>
          </a:p>
        </p:txBody>
      </p:sp>
      <p:sp>
        <p:nvSpPr>
          <p:cNvPr id="5" name="Alt Bilgi Yer Tutucusu 4">
            <a:extLst>
              <a:ext uri="{FF2B5EF4-FFF2-40B4-BE49-F238E27FC236}">
                <a16:creationId xmlns:a16="http://schemas.microsoft.com/office/drawing/2014/main" id="{CAEC927C-1EFD-F342-A66E-4E53AE2B376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5424A52-17AC-6143-A412-D9AAA0D1C243}"/>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30856864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F73135-E0CE-5745-94DB-E49AFC15945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B569235-A32C-EB42-8E69-058C76ED644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E1C5443-5F61-6646-A0DD-0BA0ADC6F5AB}"/>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BA3212B2-3AB6-CA4D-802C-498291FFF595}"/>
              </a:ext>
            </a:extLst>
          </p:cNvPr>
          <p:cNvSpPr>
            <a:spLocks noGrp="1"/>
          </p:cNvSpPr>
          <p:nvPr>
            <p:ph type="dt" sz="half" idx="10"/>
          </p:nvPr>
        </p:nvSpPr>
        <p:spPr/>
        <p:txBody>
          <a:bodyPr/>
          <a:lstStyle/>
          <a:p>
            <a:fld id="{2598C94E-6AF1-5945-AFA7-F853B59FED91}" type="datetimeFigureOut">
              <a:rPr lang="tr-TR" smtClean="0"/>
              <a:t>15.03.2021</a:t>
            </a:fld>
            <a:endParaRPr lang="tr-TR"/>
          </a:p>
        </p:txBody>
      </p:sp>
      <p:sp>
        <p:nvSpPr>
          <p:cNvPr id="6" name="Alt Bilgi Yer Tutucusu 5">
            <a:extLst>
              <a:ext uri="{FF2B5EF4-FFF2-40B4-BE49-F238E27FC236}">
                <a16:creationId xmlns:a16="http://schemas.microsoft.com/office/drawing/2014/main" id="{87080618-6D28-D249-B47E-1BF2C76B389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DCCCC56-F68C-A14E-8FC3-42234DE456AF}"/>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128805900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C9EA33-3115-D94A-AEF5-5DAEB0EDA4C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BF05F6B-2F75-8C49-A8A3-45C360D687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DB1D2343-415A-1648-B122-B446F6186457}"/>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BA4747A-2168-1D4C-87DA-7ED1CCF3B2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965041B-9347-304B-AE7C-78B379C54455}"/>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B89249B-B00B-5147-BB26-107CB0246F0D}"/>
              </a:ext>
            </a:extLst>
          </p:cNvPr>
          <p:cNvSpPr>
            <a:spLocks noGrp="1"/>
          </p:cNvSpPr>
          <p:nvPr>
            <p:ph type="dt" sz="half" idx="10"/>
          </p:nvPr>
        </p:nvSpPr>
        <p:spPr/>
        <p:txBody>
          <a:bodyPr/>
          <a:lstStyle/>
          <a:p>
            <a:fld id="{2598C94E-6AF1-5945-AFA7-F853B59FED91}" type="datetimeFigureOut">
              <a:rPr lang="tr-TR" smtClean="0"/>
              <a:t>15.03.2021</a:t>
            </a:fld>
            <a:endParaRPr lang="tr-TR"/>
          </a:p>
        </p:txBody>
      </p:sp>
      <p:sp>
        <p:nvSpPr>
          <p:cNvPr id="8" name="Alt Bilgi Yer Tutucusu 7">
            <a:extLst>
              <a:ext uri="{FF2B5EF4-FFF2-40B4-BE49-F238E27FC236}">
                <a16:creationId xmlns:a16="http://schemas.microsoft.com/office/drawing/2014/main" id="{1FAD6237-08CF-5C4F-8EBB-C84D762B93A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DB59949-12B3-7547-B7B0-A21424A1DBF0}"/>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6641277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877308-B4A7-C044-8CA9-FE477C31541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EAF50B57-A924-1146-B97B-BCDC4145B88A}"/>
              </a:ext>
            </a:extLst>
          </p:cNvPr>
          <p:cNvSpPr>
            <a:spLocks noGrp="1"/>
          </p:cNvSpPr>
          <p:nvPr>
            <p:ph type="dt" sz="half" idx="10"/>
          </p:nvPr>
        </p:nvSpPr>
        <p:spPr/>
        <p:txBody>
          <a:bodyPr/>
          <a:lstStyle/>
          <a:p>
            <a:fld id="{2598C94E-6AF1-5945-AFA7-F853B59FED91}" type="datetimeFigureOut">
              <a:rPr lang="tr-TR" smtClean="0"/>
              <a:t>15.03.2021</a:t>
            </a:fld>
            <a:endParaRPr lang="tr-TR"/>
          </a:p>
        </p:txBody>
      </p:sp>
      <p:sp>
        <p:nvSpPr>
          <p:cNvPr id="4" name="Alt Bilgi Yer Tutucusu 3">
            <a:extLst>
              <a:ext uri="{FF2B5EF4-FFF2-40B4-BE49-F238E27FC236}">
                <a16:creationId xmlns:a16="http://schemas.microsoft.com/office/drawing/2014/main" id="{88BDFA69-F6DC-E341-9DD2-37FBD9970B0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A4016CD-7510-D343-8BEB-BC8159EF6B4C}"/>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7336583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13DA16B-5157-2E46-A475-76AEF1FF0C0C}"/>
              </a:ext>
            </a:extLst>
          </p:cNvPr>
          <p:cNvSpPr>
            <a:spLocks noGrp="1"/>
          </p:cNvSpPr>
          <p:nvPr>
            <p:ph type="dt" sz="half" idx="10"/>
          </p:nvPr>
        </p:nvSpPr>
        <p:spPr/>
        <p:txBody>
          <a:bodyPr/>
          <a:lstStyle/>
          <a:p>
            <a:fld id="{2598C94E-6AF1-5945-AFA7-F853B59FED91}" type="datetimeFigureOut">
              <a:rPr lang="tr-TR" smtClean="0"/>
              <a:t>15.03.2021</a:t>
            </a:fld>
            <a:endParaRPr lang="tr-TR"/>
          </a:p>
        </p:txBody>
      </p:sp>
      <p:sp>
        <p:nvSpPr>
          <p:cNvPr id="3" name="Alt Bilgi Yer Tutucusu 2">
            <a:extLst>
              <a:ext uri="{FF2B5EF4-FFF2-40B4-BE49-F238E27FC236}">
                <a16:creationId xmlns:a16="http://schemas.microsoft.com/office/drawing/2014/main" id="{5E89673F-0133-CF47-8EC0-DFEE51B983D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B5C6368-E205-AF49-816E-D78852D6D056}"/>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257008616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BB4367-7E7E-8443-8457-25099417F68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D5C8F6C7-3E03-2F49-843C-A4B6EA3100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6CC40D41-B3E3-D34E-AC1A-B6A26A08BD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779F981-8155-C64E-8C5B-BEE4C212778E}"/>
              </a:ext>
            </a:extLst>
          </p:cNvPr>
          <p:cNvSpPr>
            <a:spLocks noGrp="1"/>
          </p:cNvSpPr>
          <p:nvPr>
            <p:ph type="dt" sz="half" idx="10"/>
          </p:nvPr>
        </p:nvSpPr>
        <p:spPr/>
        <p:txBody>
          <a:bodyPr/>
          <a:lstStyle/>
          <a:p>
            <a:fld id="{2598C94E-6AF1-5945-AFA7-F853B59FED91}" type="datetimeFigureOut">
              <a:rPr lang="tr-TR" smtClean="0"/>
              <a:t>15.03.2021</a:t>
            </a:fld>
            <a:endParaRPr lang="tr-TR"/>
          </a:p>
        </p:txBody>
      </p:sp>
      <p:sp>
        <p:nvSpPr>
          <p:cNvPr id="6" name="Alt Bilgi Yer Tutucusu 5">
            <a:extLst>
              <a:ext uri="{FF2B5EF4-FFF2-40B4-BE49-F238E27FC236}">
                <a16:creationId xmlns:a16="http://schemas.microsoft.com/office/drawing/2014/main" id="{E0420426-B93E-9E47-9602-6E89B1FB247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27EDA28-38EB-5743-9185-0ED4B0AD7EF5}"/>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814157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2E1584-667C-534C-BACD-44B63C92349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944FB6A-DDC9-B74D-A004-1CBA803072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4617B2A-A398-3744-A90B-DD2CACEF15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2FEEC15-5746-FB43-B90F-F1AB028F0B67}"/>
              </a:ext>
            </a:extLst>
          </p:cNvPr>
          <p:cNvSpPr>
            <a:spLocks noGrp="1"/>
          </p:cNvSpPr>
          <p:nvPr>
            <p:ph type="dt" sz="half" idx="10"/>
          </p:nvPr>
        </p:nvSpPr>
        <p:spPr/>
        <p:txBody>
          <a:bodyPr/>
          <a:lstStyle/>
          <a:p>
            <a:fld id="{2598C94E-6AF1-5945-AFA7-F853B59FED91}" type="datetimeFigureOut">
              <a:rPr lang="tr-TR" smtClean="0"/>
              <a:t>15.03.2021</a:t>
            </a:fld>
            <a:endParaRPr lang="tr-TR"/>
          </a:p>
        </p:txBody>
      </p:sp>
      <p:sp>
        <p:nvSpPr>
          <p:cNvPr id="6" name="Alt Bilgi Yer Tutucusu 5">
            <a:extLst>
              <a:ext uri="{FF2B5EF4-FFF2-40B4-BE49-F238E27FC236}">
                <a16:creationId xmlns:a16="http://schemas.microsoft.com/office/drawing/2014/main" id="{A29C4110-C2E4-814A-B56D-2A634266FBA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8222070-3F1E-0C4D-B255-0178BE9F40B0}"/>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3902436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98A56EB-624D-9F4C-A7D7-359B36F865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5214EED-3FD5-0844-A5C0-1993DB04FC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5EAC191-8FE5-8946-BFEB-90F193EAAB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98C94E-6AF1-5945-AFA7-F853B59FED91}" type="datetimeFigureOut">
              <a:rPr lang="tr-TR" smtClean="0"/>
              <a:t>15.03.2021</a:t>
            </a:fld>
            <a:endParaRPr lang="tr-TR"/>
          </a:p>
        </p:txBody>
      </p:sp>
      <p:sp>
        <p:nvSpPr>
          <p:cNvPr id="5" name="Alt Bilgi Yer Tutucusu 4">
            <a:extLst>
              <a:ext uri="{FF2B5EF4-FFF2-40B4-BE49-F238E27FC236}">
                <a16:creationId xmlns:a16="http://schemas.microsoft.com/office/drawing/2014/main" id="{196F9522-2CD3-EF4F-A079-589DFE390A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171F7F8A-AC4E-BE48-8605-18576E9E41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86F05F-8F18-2742-8C5F-3FB427169995}" type="slidenum">
              <a:rPr lang="tr-TR" smtClean="0"/>
              <a:t>‹#›</a:t>
            </a:fld>
            <a:endParaRPr lang="tr-TR"/>
          </a:p>
        </p:txBody>
      </p:sp>
    </p:spTree>
    <p:extLst>
      <p:ext uri="{BB962C8B-B14F-4D97-AF65-F5344CB8AC3E}">
        <p14:creationId xmlns:p14="http://schemas.microsoft.com/office/powerpoint/2010/main" val="1099646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1815"/>
            <a:ext cx="12192000" cy="6858000"/>
          </a:xfrm>
          <a:prstGeom prst="rect">
            <a:avLst/>
          </a:prstGeom>
        </p:spPr>
      </p:pic>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14" name="Rectangle 3"/>
          <p:cNvSpPr txBox="1">
            <a:spLocks noChangeArrowheads="1"/>
          </p:cNvSpPr>
          <p:nvPr/>
        </p:nvSpPr>
        <p:spPr bwMode="auto">
          <a:xfrm>
            <a:off x="-1" y="1113905"/>
            <a:ext cx="12192001" cy="5744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tr-TR" sz="3600" dirty="0" smtClean="0">
                <a:latin typeface="Helvetica" panose="020B0604020202020204" pitchFamily="34" charset="0"/>
                <a:ea typeface="Cambria" panose="02040503050406030204" pitchFamily="18" charset="0"/>
                <a:cs typeface="Helvetica" panose="020B0604020202020204" pitchFamily="34" charset="0"/>
              </a:rPr>
              <a:t>        </a:t>
            </a:r>
          </a:p>
          <a:p>
            <a:pPr algn="ctr"/>
            <a:endParaRPr lang="tr-TR" sz="3200" b="1" dirty="0" smtClean="0">
              <a:latin typeface="Helvetica" panose="020B0604020202020204" pitchFamily="34" charset="0"/>
              <a:cs typeface="Helvetica" panose="020B0604020202020204" pitchFamily="34" charset="0"/>
            </a:endParaRPr>
          </a:p>
          <a:p>
            <a:pPr algn="ctr"/>
            <a:r>
              <a:rPr lang="tr-TR" sz="3200" b="1" dirty="0" smtClean="0">
                <a:latin typeface="Helvetica" panose="020B0604020202020204" pitchFamily="34" charset="0"/>
                <a:cs typeface="Helvetica" panose="020B0604020202020204" pitchFamily="34" charset="0"/>
              </a:rPr>
              <a:t>YABANCI </a:t>
            </a:r>
            <a:r>
              <a:rPr lang="tr-TR" sz="3200" b="1" dirty="0">
                <a:latin typeface="Helvetica" panose="020B0604020202020204" pitchFamily="34" charset="0"/>
                <a:cs typeface="Helvetica" panose="020B0604020202020204" pitchFamily="34" charset="0"/>
              </a:rPr>
              <a:t>DİL TAZMİNATI </a:t>
            </a:r>
            <a:endParaRPr lang="tr-TR" sz="3200" b="1" dirty="0" smtClean="0">
              <a:latin typeface="Helvetica" panose="020B0604020202020204" pitchFamily="34" charset="0"/>
              <a:cs typeface="Helvetica" panose="020B0604020202020204" pitchFamily="34" charset="0"/>
            </a:endParaRPr>
          </a:p>
          <a:p>
            <a:pPr algn="ctr"/>
            <a:r>
              <a:rPr lang="tr-TR" sz="3200" b="1" dirty="0" smtClean="0">
                <a:latin typeface="Helvetica" panose="020B0604020202020204" pitchFamily="34" charset="0"/>
                <a:cs typeface="Helvetica" panose="020B0604020202020204" pitchFamily="34" charset="0"/>
              </a:rPr>
              <a:t>MİKTARLARININ </a:t>
            </a:r>
            <a:r>
              <a:rPr lang="tr-TR" sz="3200" b="1" dirty="0">
                <a:latin typeface="Helvetica" panose="020B0604020202020204" pitchFamily="34" charset="0"/>
                <a:cs typeface="Helvetica" panose="020B0604020202020204" pitchFamily="34" charset="0"/>
              </a:rPr>
              <a:t>TESPİTİNE İLİŞKİN ESASLAR</a:t>
            </a:r>
            <a:endParaRPr lang="tr-TR" sz="4400" b="1" dirty="0">
              <a:latin typeface="Helvetica" panose="020B0604020202020204" pitchFamily="34" charset="0"/>
              <a:ea typeface="Cambria" panose="02040503050406030204" pitchFamily="18" charset="0"/>
              <a:cs typeface="Helvetica" panose="020B0604020202020204" pitchFamily="34" charset="0"/>
            </a:endParaRPr>
          </a:p>
          <a:p>
            <a:pPr algn="ctr"/>
            <a:endParaRPr lang="tr-TR" sz="4400" b="1" dirty="0" smtClean="0">
              <a:latin typeface="Helvetica" panose="020B0604020202020204" pitchFamily="34" charset="0"/>
              <a:ea typeface="Cambria" panose="02040503050406030204" pitchFamily="18" charset="0"/>
              <a:cs typeface="Helvetica" panose="020B0604020202020204" pitchFamily="34" charset="0"/>
            </a:endParaRPr>
          </a:p>
          <a:p>
            <a:pPr algn="ctr"/>
            <a:endParaRPr lang="tr-TR" sz="4400" b="1" dirty="0" smtClean="0">
              <a:latin typeface="Helvetica" panose="020B0604020202020204" pitchFamily="34" charset="0"/>
              <a:ea typeface="Cambria" panose="02040503050406030204" pitchFamily="18" charset="0"/>
              <a:cs typeface="Helvetica" panose="020B0604020202020204" pitchFamily="34" charset="0"/>
            </a:endParaRPr>
          </a:p>
          <a:p>
            <a:pPr algn="ctr"/>
            <a:endParaRPr lang="tr-TR" sz="4400" b="1" dirty="0">
              <a:latin typeface="Helvetica" panose="020B0604020202020204" pitchFamily="34" charset="0"/>
              <a:ea typeface="Cambria" panose="02040503050406030204" pitchFamily="18" charset="0"/>
              <a:cs typeface="Helvetica" panose="020B0604020202020204" pitchFamily="34" charset="0"/>
            </a:endParaRPr>
          </a:p>
          <a:p>
            <a:pPr algn="ctr"/>
            <a:r>
              <a:rPr lang="tr-TR" sz="4400" b="1" dirty="0" smtClean="0">
                <a:latin typeface="Helvetica" panose="020B0604020202020204" pitchFamily="34" charset="0"/>
                <a:ea typeface="Cambria" panose="02040503050406030204" pitchFamily="18" charset="0"/>
                <a:cs typeface="Helvetica" panose="020B0604020202020204" pitchFamily="34" charset="0"/>
              </a:rPr>
              <a:t>-12.03.2021-</a:t>
            </a:r>
          </a:p>
          <a:p>
            <a:endParaRPr lang="tr-TR" sz="3600" b="1" dirty="0" smtClean="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167659421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4158"/>
            <a:ext cx="8894360" cy="1255834"/>
            <a:chOff x="2" y="3832"/>
            <a:chExt cx="8809913"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679581" y="136415"/>
              <a:ext cx="6130334"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AMAÇ</a:t>
              </a:r>
              <a:endParaRPr lang="tr-TR" sz="3200" dirty="0"/>
            </a:p>
          </p:txBody>
        </p:sp>
      </p:grpSp>
      <p:sp>
        <p:nvSpPr>
          <p:cNvPr id="14" name="Rectangle 3"/>
          <p:cNvSpPr txBox="1">
            <a:spLocks noChangeArrowheads="1"/>
          </p:cNvSpPr>
          <p:nvPr/>
        </p:nvSpPr>
        <p:spPr bwMode="auto">
          <a:xfrm>
            <a:off x="32994" y="1195261"/>
            <a:ext cx="12192001" cy="5825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332512" y="1259992"/>
            <a:ext cx="11859488" cy="4216539"/>
          </a:xfrm>
          <a:prstGeom prst="rect">
            <a:avLst/>
          </a:prstGeom>
          <a:noFill/>
        </p:spPr>
        <p:txBody>
          <a:bodyPr wrap="square" rtlCol="0">
            <a:spAutoFit/>
          </a:bodyPr>
          <a:lstStyle/>
          <a:p>
            <a:pPr algn="just"/>
            <a:endParaRPr lang="tr-TR" sz="2400" dirty="0" smtClean="0">
              <a:latin typeface="Helvetica" panose="020B0604020202020204" pitchFamily="34" charset="0"/>
              <a:cs typeface="Helvetica" panose="020B0604020202020204" pitchFamily="34" charset="0"/>
            </a:endParaRPr>
          </a:p>
          <a:p>
            <a:pPr algn="just"/>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4400" dirty="0" smtClean="0">
                <a:latin typeface="Helvetica" panose="020B0604020202020204" pitchFamily="34" charset="0"/>
                <a:cs typeface="Helvetica" panose="020B0604020202020204" pitchFamily="34" charset="0"/>
              </a:rPr>
              <a:t>Bu </a:t>
            </a:r>
            <a:r>
              <a:rPr lang="tr-TR" sz="4400" dirty="0">
                <a:latin typeface="Helvetica" panose="020B0604020202020204" pitchFamily="34" charset="0"/>
                <a:cs typeface="Helvetica" panose="020B0604020202020204" pitchFamily="34" charset="0"/>
              </a:rPr>
              <a:t>Esaslar 375 sayılı Kanun Hükmünde Kararnamenin 2 nci maddesi uyarınca kamu personeline ödenecek yabancı dil tazminatı miktarlarının belirlenmesi amacıyla hazırlanmıştır.</a:t>
            </a:r>
            <a:endParaRPr lang="tr-TR" sz="44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25094153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0"/>
            <a:ext cx="9103573" cy="1167076"/>
            <a:chOff x="2" y="3832"/>
            <a:chExt cx="889339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63058" y="177342"/>
              <a:ext cx="6130334" cy="606052"/>
            </a:xfrm>
            <a:prstGeom prst="rect">
              <a:avLst/>
            </a:prstGeom>
          </p:spPr>
          <p:txBody>
            <a:bodyPr wrap="square">
              <a:spAutoFit/>
            </a:bodyPr>
            <a:lstStyle/>
            <a:p>
              <a:r>
                <a:rPr lang="tr-TR" sz="3200" b="1" dirty="0" smtClean="0">
                  <a:solidFill>
                    <a:schemeClr val="accent1">
                      <a:lumMod val="50000"/>
                    </a:schemeClr>
                  </a:solidFill>
                  <a:latin typeface="Helvetica" pitchFamily="34" charset="0"/>
                </a:rPr>
                <a:t>KAPSAM</a:t>
              </a:r>
              <a:endParaRPr lang="tr-TR" sz="3200" dirty="0"/>
            </a:p>
          </p:txBody>
        </p:sp>
      </p:grpSp>
      <p:sp>
        <p:nvSpPr>
          <p:cNvPr id="14" name="Rectangle 3"/>
          <p:cNvSpPr txBox="1">
            <a:spLocks noChangeArrowheads="1"/>
          </p:cNvSpPr>
          <p:nvPr/>
        </p:nvSpPr>
        <p:spPr bwMode="auto">
          <a:xfrm>
            <a:off x="555281" y="840952"/>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3" y="1255833"/>
            <a:ext cx="12191998" cy="4339650"/>
          </a:xfrm>
          <a:prstGeom prst="rect">
            <a:avLst/>
          </a:prstGeom>
          <a:noFill/>
        </p:spPr>
        <p:txBody>
          <a:bodyPr wrap="square" rtlCol="0">
            <a:spAutoFit/>
          </a:bodyPr>
          <a:lstStyle/>
          <a:p>
            <a:pPr marL="285750" indent="-285750" algn="just">
              <a:buFont typeface="Wingdings" panose="05000000000000000000" pitchFamily="2" charset="2"/>
              <a:buChar char="q"/>
            </a:pPr>
            <a:endParaRPr lang="tr-TR" sz="2400" dirty="0" smtClean="0">
              <a:latin typeface="Helvetica" panose="020B0604020202020204" pitchFamily="34" charset="0"/>
              <a:cs typeface="Helvetica" panose="020B0604020202020204" pitchFamily="34" charset="0"/>
            </a:endParaRPr>
          </a:p>
          <a:p>
            <a:pPr marL="285750" indent="-285750" algn="just">
              <a:buFont typeface="Wingdings" panose="05000000000000000000" pitchFamily="2" charset="2"/>
              <a:buChar char="q"/>
            </a:pPr>
            <a:r>
              <a:rPr lang="tr-TR" sz="3600" dirty="0" smtClean="0">
                <a:latin typeface="Helvetica" panose="020B0604020202020204" pitchFamily="34" charset="0"/>
                <a:cs typeface="Helvetica" panose="020B0604020202020204" pitchFamily="34" charset="0"/>
              </a:rPr>
              <a:t>Bu </a:t>
            </a:r>
            <a:r>
              <a:rPr lang="tr-TR" sz="3600" dirty="0">
                <a:latin typeface="Helvetica" panose="020B0604020202020204" pitchFamily="34" charset="0"/>
                <a:cs typeface="Helvetica" panose="020B0604020202020204" pitchFamily="34" charset="0"/>
              </a:rPr>
              <a:t>Esaslar 657 sayılı Devlet Memurları Kanunu, 926 sayılı Türk Silahlı Kuvvetleri Personel Kanunu, 3466 sayılı Uzman Jandarma Kanunu, 2802 sayılı Hakimler ve Savcılar Kanunu ve 2914 sayılı Yükseköğretim Personel Kanunu hükümlerine göre aylık almakta olan personeli (kadro karşılık gösterilmek suretiyle sözleşmeli olarak çalıştırılan personel dahil) kapsar.</a:t>
            </a:r>
            <a:endParaRPr lang="tr-TR" sz="36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75678506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10199715" cy="1209539"/>
            <a:chOff x="2" y="3832"/>
            <a:chExt cx="10199715"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264333" y="185120"/>
              <a:ext cx="7935384" cy="461665"/>
            </a:xfrm>
            <a:prstGeom prst="rect">
              <a:avLst/>
            </a:prstGeom>
          </p:spPr>
          <p:txBody>
            <a:bodyPr wrap="square">
              <a:spAutoFit/>
            </a:bodyPr>
            <a:lstStyle/>
            <a:p>
              <a:r>
                <a:rPr lang="tr-TR" i="1" dirty="0"/>
                <a:t> </a:t>
              </a:r>
              <a:r>
                <a:rPr lang="tr-TR" sz="2400" b="1" dirty="0" smtClean="0">
                  <a:latin typeface="Helvetica" panose="020B0604020202020204" pitchFamily="34" charset="0"/>
                  <a:cs typeface="Helvetica" panose="020B0604020202020204" pitchFamily="34" charset="0"/>
                </a:rPr>
                <a:t>ÖDENECEK YABANCI DİL TAZMİNATI</a:t>
              </a:r>
              <a:endParaRPr lang="tr-TR" sz="2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66505" y="1089111"/>
            <a:ext cx="12191997" cy="5825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2" y="1213371"/>
            <a:ext cx="12191997" cy="5737539"/>
          </a:xfrm>
          <a:prstGeom prst="rect">
            <a:avLst/>
          </a:prstGeom>
          <a:noFill/>
        </p:spPr>
        <p:txBody>
          <a:bodyPr wrap="square" rtlCol="0">
            <a:spAutoFit/>
          </a:bodyPr>
          <a:lstStyle/>
          <a:p>
            <a:pPr algn="just"/>
            <a:r>
              <a:rPr lang="tr-TR" dirty="0"/>
              <a:t>   </a:t>
            </a:r>
            <a:endParaRPr lang="tr-TR" sz="2400" b="1"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Kapsam dahilindeki personele ekli tabloda belirtilen gösterge rakamlarının </a:t>
            </a:r>
            <a:r>
              <a:rPr lang="tr-TR" sz="2400" dirty="0" smtClean="0">
                <a:latin typeface="Helvetica" panose="020B0604020202020204" pitchFamily="34" charset="0"/>
                <a:cs typeface="Helvetica" panose="020B0604020202020204" pitchFamily="34" charset="0"/>
              </a:rPr>
              <a:t>memur </a:t>
            </a:r>
            <a:r>
              <a:rPr lang="tr-TR" sz="2400" dirty="0">
                <a:latin typeface="Helvetica" panose="020B0604020202020204" pitchFamily="34" charset="0"/>
                <a:cs typeface="Helvetica" panose="020B0604020202020204" pitchFamily="34" charset="0"/>
              </a:rPr>
              <a:t>aylık katsayısı ile çarpımı sonucu bulunacak miktarda her ay aylıklar ile birlikte peşin olarak yabancı dil tazminatı </a:t>
            </a:r>
            <a:r>
              <a:rPr lang="tr-TR" sz="2400" dirty="0" smtClean="0">
                <a:latin typeface="Helvetica" panose="020B0604020202020204" pitchFamily="34" charset="0"/>
                <a:cs typeface="Helvetica" panose="020B0604020202020204" pitchFamily="34" charset="0"/>
              </a:rPr>
              <a:t>ödenir.</a:t>
            </a: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Personelin </a:t>
            </a:r>
            <a:r>
              <a:rPr lang="tr-TR" sz="2400" dirty="0">
                <a:latin typeface="Helvetica" panose="020B0604020202020204" pitchFamily="34" charset="0"/>
                <a:cs typeface="Helvetica" panose="020B0604020202020204" pitchFamily="34" charset="0"/>
              </a:rPr>
              <a:t>yabancı dil bilgisinden görevinde yararlanıp yararlanılmadığı ita amirlerinden alınacak bir onayla belirlenir. Alınacak onaylarda yararlanma gerekçeleri açık olarak belirtilir. Bu onaylar ita amirlerince her zaman değiştirilebilir, ancak yenisi alınıncaya kadar eski onaylar geçerlidir. </a:t>
            </a:r>
            <a:endParaRPr lang="tr-TR" sz="2400" dirty="0" smtClean="0">
              <a:latin typeface="Helvetica" panose="020B0604020202020204" pitchFamily="34" charset="0"/>
              <a:cs typeface="Helvetica" panose="020B0604020202020204" pitchFamily="34" charset="0"/>
            </a:endParaRP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Ancak</a:t>
            </a:r>
            <a:r>
              <a:rPr lang="tr-TR" sz="2400" dirty="0">
                <a:latin typeface="Helvetica" panose="020B0604020202020204" pitchFamily="34" charset="0"/>
                <a:cs typeface="Helvetica" panose="020B0604020202020204" pitchFamily="34" charset="0"/>
              </a:rPr>
              <a:t>, hakim ve savcılar, mülki idare amirleri, Dışişleri Bakanlığı meslek memurları, Daire Başkanı ve daha üst yönetim görevlerinde bulunanlar (Türk Silahlı Kuvvetleri için yarbay ve daha üst rütbelerde bulunanlar), üniversite öğretim elemanları, öğretmen kadrosuna atanmış olanlar ile mütercim ve tercümanlar için ayrıca bir onay alınmadan yabancı dil bilgisinden yararlanıldığı kabul edilir. </a:t>
            </a:r>
            <a:endParaRPr lang="tr-TR" sz="2400" b="1"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80557177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10130193" cy="1209539"/>
            <a:chOff x="2" y="3832"/>
            <a:chExt cx="10130193"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194811" y="215078"/>
              <a:ext cx="7935384" cy="461665"/>
            </a:xfrm>
            <a:prstGeom prst="rect">
              <a:avLst/>
            </a:prstGeom>
          </p:spPr>
          <p:txBody>
            <a:bodyPr wrap="square">
              <a:spAutoFit/>
            </a:bodyPr>
            <a:lstStyle/>
            <a:p>
              <a:r>
                <a:rPr lang="tr-TR" i="1" dirty="0"/>
                <a:t> </a:t>
              </a:r>
              <a:r>
                <a:rPr lang="tr-TR" sz="2400" b="1" dirty="0" smtClean="0">
                  <a:latin typeface="Helvetica" panose="020B0604020202020204" pitchFamily="34" charset="0"/>
                  <a:cs typeface="Helvetica" panose="020B0604020202020204" pitchFamily="34" charset="0"/>
                </a:rPr>
                <a:t>ÖDENECEK YABANCI DİL TAZMİNATI</a:t>
              </a:r>
              <a:endParaRPr lang="tr-TR" sz="24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3" y="1213371"/>
            <a:ext cx="12191997" cy="5700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marL="342900" indent="-342900"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Yabancı dil sınavları, sınavın yapıldığı tarihten itibaren beş yıl süreyle geçerlidir. Bu sürenin bitiminde sınava girmeyenlerin yabancı dil seviyeleri bir alt düzeye inmiş sayılır, (C) düzeyinde olanların yabancı dil tazminatları kesilir. </a:t>
            </a:r>
            <a:endParaRPr lang="tr-TR" sz="2400" dirty="0" smtClean="0">
              <a:latin typeface="Helvetica" panose="020B0604020202020204" pitchFamily="34" charset="0"/>
              <a:cs typeface="Helvetica" panose="020B0604020202020204" pitchFamily="34" charset="0"/>
            </a:endParaRP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Aynı </a:t>
            </a:r>
            <a:r>
              <a:rPr lang="tr-TR" sz="2400" dirty="0">
                <a:latin typeface="Helvetica" panose="020B0604020202020204" pitchFamily="34" charset="0"/>
                <a:cs typeface="Helvetica" panose="020B0604020202020204" pitchFamily="34" charset="0"/>
              </a:rPr>
              <a:t>dil için birden fazla sınava katılanlara, en yüksek seviye esas alınarak yabancı dil tazminatı ödenir. </a:t>
            </a:r>
            <a:endParaRPr lang="tr-TR" sz="2400" dirty="0" smtClean="0">
              <a:latin typeface="Helvetica" panose="020B0604020202020204" pitchFamily="34" charset="0"/>
              <a:cs typeface="Helvetica" panose="020B0604020202020204" pitchFamily="34" charset="0"/>
            </a:endParaRP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Yabancı </a:t>
            </a:r>
            <a:r>
              <a:rPr lang="tr-TR" sz="2400" dirty="0">
                <a:latin typeface="Helvetica" panose="020B0604020202020204" pitchFamily="34" charset="0"/>
                <a:cs typeface="Helvetica" panose="020B0604020202020204" pitchFamily="34" charset="0"/>
              </a:rPr>
              <a:t>dil tazminatından damga vergisi hariç herhangi bir vergi ve kesinti yapılmaz. Hakedilmesinde ve ödenmesinde aylıklara ilişkin hükümler uygulanır. İlk ödeme sınavın yapıldığı tarihi takip eden aybaşından itibaren yapılır.</a:t>
            </a:r>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3" y="1410932"/>
            <a:ext cx="11636720" cy="369332"/>
          </a:xfrm>
          <a:prstGeom prst="rect">
            <a:avLst/>
          </a:prstGeom>
          <a:noFill/>
        </p:spPr>
        <p:txBody>
          <a:bodyPr wrap="square" rtlCol="0">
            <a:spAutoFit/>
          </a:bodyPr>
          <a:lstStyle/>
          <a:p>
            <a:pPr algn="just"/>
            <a:r>
              <a:rPr lang="tr-TR" dirty="0"/>
              <a:t>   </a:t>
            </a:r>
            <a:endParaRPr lang="tr-TR" sz="2400" b="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63417318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8843552" cy="1209539"/>
            <a:chOff x="2" y="3832"/>
            <a:chExt cx="884355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20" y="226155"/>
              <a:ext cx="6130334" cy="584775"/>
            </a:xfrm>
            <a:prstGeom prst="rect">
              <a:avLst/>
            </a:prstGeom>
          </p:spPr>
          <p:txBody>
            <a:bodyPr wrap="square">
              <a:spAutoFit/>
            </a:bodyPr>
            <a:lstStyle/>
            <a:p>
              <a:endParaRPr lang="tr-TR" sz="3200" dirty="0"/>
            </a:p>
          </p:txBody>
        </p:sp>
      </p:grpSp>
      <p:sp>
        <p:nvSpPr>
          <p:cNvPr id="14" name="Rectangle 3"/>
          <p:cNvSpPr txBox="1">
            <a:spLocks noChangeArrowheads="1"/>
          </p:cNvSpPr>
          <p:nvPr/>
        </p:nvSpPr>
        <p:spPr bwMode="auto">
          <a:xfrm>
            <a:off x="555281" y="840952"/>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433055" y="1918170"/>
            <a:ext cx="11579629" cy="2185214"/>
          </a:xfrm>
          <a:prstGeom prst="rect">
            <a:avLst/>
          </a:prstGeom>
          <a:noFill/>
        </p:spPr>
        <p:txBody>
          <a:bodyPr wrap="square" rtlCol="0">
            <a:spAutoFit/>
          </a:bodyPr>
          <a:lstStyle/>
          <a:p>
            <a:pPr algn="ctr"/>
            <a:r>
              <a:rPr lang="tr-TR" sz="2800" b="1" dirty="0" smtClean="0">
                <a:latin typeface="Helvetica" panose="020B0604020202020204" pitchFamily="34" charset="0"/>
                <a:cs typeface="Helvetica" panose="020B0604020202020204" pitchFamily="34" charset="0"/>
              </a:rPr>
              <a:t> </a:t>
            </a:r>
            <a:endParaRPr lang="tr-TR" sz="2400" b="1" dirty="0" smtClean="0"/>
          </a:p>
          <a:p>
            <a:endParaRPr lang="tr-TR" dirty="0" smtClean="0"/>
          </a:p>
          <a:p>
            <a:endParaRPr lang="tr-TR" dirty="0"/>
          </a:p>
          <a:p>
            <a:endParaRPr lang="tr-TR" dirty="0" smtClean="0"/>
          </a:p>
          <a:p>
            <a:endParaRPr lang="tr-TR" dirty="0"/>
          </a:p>
          <a:p>
            <a:pPr algn="just"/>
            <a:r>
              <a:rPr lang="tr-TR" sz="3600" b="1" dirty="0" smtClean="0">
                <a:latin typeface="Helvetica" panose="020B0604020202020204" pitchFamily="34" charset="0"/>
                <a:cs typeface="Helvetica" panose="020B0604020202020204" pitchFamily="34" charset="0"/>
              </a:rPr>
              <a:t>İLGİNİZ VE SABRINIZ İÇİN TEŞEKKÜR EDERİM….</a:t>
            </a:r>
          </a:p>
        </p:txBody>
      </p:sp>
    </p:spTree>
    <p:extLst>
      <p:ext uri="{BB962C8B-B14F-4D97-AF65-F5344CB8AC3E}">
        <p14:creationId xmlns:p14="http://schemas.microsoft.com/office/powerpoint/2010/main" val="3251595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2117</TotalTime>
  <Words>187</Words>
  <Application>Microsoft Office PowerPoint</Application>
  <PresentationFormat>Geniş ekran</PresentationFormat>
  <Paragraphs>45</Paragraphs>
  <Slides>6</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6</vt:i4>
      </vt:variant>
    </vt:vector>
  </HeadingPairs>
  <TitlesOfParts>
    <vt:vector size="13" baseType="lpstr">
      <vt:lpstr>Arial</vt:lpstr>
      <vt:lpstr>Calibri</vt:lpstr>
      <vt:lpstr>Calibri Light</vt:lpstr>
      <vt:lpstr>Cambria</vt:lpstr>
      <vt:lpstr>Helvetica</vt:lpstr>
      <vt:lpstr>Wingdings</vt:lpstr>
      <vt:lpstr>Office Teması</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Basın Yayın</dc:creator>
  <cp:lastModifiedBy>User</cp:lastModifiedBy>
  <cp:revision>307</cp:revision>
  <dcterms:created xsi:type="dcterms:W3CDTF">2020-03-03T07:32:53Z</dcterms:created>
  <dcterms:modified xsi:type="dcterms:W3CDTF">2021-03-15T10:38:22Z</dcterms:modified>
</cp:coreProperties>
</file>