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344" r:id="rId2"/>
    <p:sldId id="390" r:id="rId3"/>
    <p:sldId id="391" r:id="rId4"/>
    <p:sldId id="392" r:id="rId5"/>
    <p:sldId id="393" r:id="rId6"/>
    <p:sldId id="394"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EEE7"/>
    <a:srgbClr val="CDDECE"/>
    <a:srgbClr val="E2F0D9"/>
    <a:srgbClr val="FBFDFC"/>
    <a:srgbClr val="D9D0BB"/>
    <a:srgbClr val="9DBF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50" autoAdjust="0"/>
    <p:restoredTop sz="92143" autoAdjust="0"/>
  </p:normalViewPr>
  <p:slideViewPr>
    <p:cSldViewPr snapToGrid="0" snapToObjects="1">
      <p:cViewPr varScale="1">
        <p:scale>
          <a:sx n="86" d="100"/>
          <a:sy n="86" d="100"/>
        </p:scale>
        <p:origin x="65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6E58C2-6EAC-4B03-A290-579AED780EEB}" type="datetimeFigureOut">
              <a:rPr lang="tr-TR" smtClean="0"/>
              <a:t>11.03.2022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9B5C8-A8B9-4F59-93E3-928C5826DFA6}" type="slidenum">
              <a:rPr lang="tr-TR" smtClean="0"/>
              <a:t>‹#›</a:t>
            </a:fld>
            <a:endParaRPr lang="tr-TR"/>
          </a:p>
        </p:txBody>
      </p:sp>
    </p:spTree>
    <p:extLst>
      <p:ext uri="{BB962C8B-B14F-4D97-AF65-F5344CB8AC3E}">
        <p14:creationId xmlns:p14="http://schemas.microsoft.com/office/powerpoint/2010/main" val="1039091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35D821-B598-2F45-BCC5-41E7AB05C92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3DE08B2-0C60-7243-A35D-4694AB965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F1C9561-06CA-B744-825E-83EA5E44076D}"/>
              </a:ext>
            </a:extLst>
          </p:cNvPr>
          <p:cNvSpPr>
            <a:spLocks noGrp="1"/>
          </p:cNvSpPr>
          <p:nvPr>
            <p:ph type="dt" sz="half" idx="10"/>
          </p:nvPr>
        </p:nvSpPr>
        <p:spPr/>
        <p:txBody>
          <a:bodyPr/>
          <a:lstStyle/>
          <a:p>
            <a:fld id="{2598C94E-6AF1-5945-AFA7-F853B59FED91}" type="datetimeFigureOut">
              <a:rPr lang="tr-TR" smtClean="0"/>
              <a:t>11.03.2022</a:t>
            </a:fld>
            <a:endParaRPr lang="tr-TR"/>
          </a:p>
        </p:txBody>
      </p:sp>
      <p:sp>
        <p:nvSpPr>
          <p:cNvPr id="5" name="Alt Bilgi Yer Tutucusu 4">
            <a:extLst>
              <a:ext uri="{FF2B5EF4-FFF2-40B4-BE49-F238E27FC236}">
                <a16:creationId xmlns:a16="http://schemas.microsoft.com/office/drawing/2014/main" id="{D1336AF1-6E51-2A43-99D0-3894BB3006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AEBDFFA-D346-1E4E-A6BB-DFB7265B867D}"/>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1043606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7924AC-8E21-A144-B7D5-27EE244A933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B7D3D96-68E5-724C-8863-AB43179B56D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692913D-4850-184B-B4E8-716D929CCB82}"/>
              </a:ext>
            </a:extLst>
          </p:cNvPr>
          <p:cNvSpPr>
            <a:spLocks noGrp="1"/>
          </p:cNvSpPr>
          <p:nvPr>
            <p:ph type="dt" sz="half" idx="10"/>
          </p:nvPr>
        </p:nvSpPr>
        <p:spPr/>
        <p:txBody>
          <a:bodyPr/>
          <a:lstStyle/>
          <a:p>
            <a:fld id="{2598C94E-6AF1-5945-AFA7-F853B59FED91}" type="datetimeFigureOut">
              <a:rPr lang="tr-TR" smtClean="0"/>
              <a:t>11.03.2022</a:t>
            </a:fld>
            <a:endParaRPr lang="tr-TR"/>
          </a:p>
        </p:txBody>
      </p:sp>
      <p:sp>
        <p:nvSpPr>
          <p:cNvPr id="5" name="Alt Bilgi Yer Tutucusu 4">
            <a:extLst>
              <a:ext uri="{FF2B5EF4-FFF2-40B4-BE49-F238E27FC236}">
                <a16:creationId xmlns:a16="http://schemas.microsoft.com/office/drawing/2014/main" id="{AF0E8993-989F-E049-A7F3-9FBC8164C68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6374A9-3C20-DF42-9E1E-53D3C5E7EB22}"/>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1855901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5CC8925-300F-AA4A-8DF8-07576ED0A50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948D007-54B3-6F43-A02E-D13DBBFD2EA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BF8FC6-69E2-B643-AD68-DF9E9E5E78D2}"/>
              </a:ext>
            </a:extLst>
          </p:cNvPr>
          <p:cNvSpPr>
            <a:spLocks noGrp="1"/>
          </p:cNvSpPr>
          <p:nvPr>
            <p:ph type="dt" sz="half" idx="10"/>
          </p:nvPr>
        </p:nvSpPr>
        <p:spPr/>
        <p:txBody>
          <a:bodyPr/>
          <a:lstStyle/>
          <a:p>
            <a:fld id="{2598C94E-6AF1-5945-AFA7-F853B59FED91}" type="datetimeFigureOut">
              <a:rPr lang="tr-TR" smtClean="0"/>
              <a:t>11.03.2022</a:t>
            </a:fld>
            <a:endParaRPr lang="tr-TR"/>
          </a:p>
        </p:txBody>
      </p:sp>
      <p:sp>
        <p:nvSpPr>
          <p:cNvPr id="5" name="Alt Bilgi Yer Tutucusu 4">
            <a:extLst>
              <a:ext uri="{FF2B5EF4-FFF2-40B4-BE49-F238E27FC236}">
                <a16:creationId xmlns:a16="http://schemas.microsoft.com/office/drawing/2014/main" id="{226CCC69-E3EB-8D46-8CFB-E2D3FF8E9F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FA2121-9817-0745-AA9D-B32CB153CDB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950727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FAC4EA-4355-4E4B-ABA6-2931334FA69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9123C5-5565-AB4D-9312-89B84EDEEB3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878A1BC-567E-C743-8B0F-2C052CBFF4DD}"/>
              </a:ext>
            </a:extLst>
          </p:cNvPr>
          <p:cNvSpPr>
            <a:spLocks noGrp="1"/>
          </p:cNvSpPr>
          <p:nvPr>
            <p:ph type="dt" sz="half" idx="10"/>
          </p:nvPr>
        </p:nvSpPr>
        <p:spPr/>
        <p:txBody>
          <a:bodyPr/>
          <a:lstStyle/>
          <a:p>
            <a:fld id="{2598C94E-6AF1-5945-AFA7-F853B59FED91}" type="datetimeFigureOut">
              <a:rPr lang="tr-TR" smtClean="0"/>
              <a:t>11.03.2022</a:t>
            </a:fld>
            <a:endParaRPr lang="tr-TR"/>
          </a:p>
        </p:txBody>
      </p:sp>
      <p:sp>
        <p:nvSpPr>
          <p:cNvPr id="5" name="Alt Bilgi Yer Tutucusu 4">
            <a:extLst>
              <a:ext uri="{FF2B5EF4-FFF2-40B4-BE49-F238E27FC236}">
                <a16:creationId xmlns:a16="http://schemas.microsoft.com/office/drawing/2014/main" id="{D6705588-93CC-094A-98CC-A82C4DAE54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29CDE44-31E0-E64F-9D75-E015F373C10A}"/>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42018926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118273-F436-B945-A1B4-8EDD9BFF752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BC153FF-3C78-3445-AA11-A0FDC33074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3E9EF3-0FAF-DF40-80E1-E2C653741697}"/>
              </a:ext>
            </a:extLst>
          </p:cNvPr>
          <p:cNvSpPr>
            <a:spLocks noGrp="1"/>
          </p:cNvSpPr>
          <p:nvPr>
            <p:ph type="dt" sz="half" idx="10"/>
          </p:nvPr>
        </p:nvSpPr>
        <p:spPr/>
        <p:txBody>
          <a:bodyPr/>
          <a:lstStyle/>
          <a:p>
            <a:fld id="{2598C94E-6AF1-5945-AFA7-F853B59FED91}" type="datetimeFigureOut">
              <a:rPr lang="tr-TR" smtClean="0"/>
              <a:t>11.03.2022</a:t>
            </a:fld>
            <a:endParaRPr lang="tr-TR"/>
          </a:p>
        </p:txBody>
      </p:sp>
      <p:sp>
        <p:nvSpPr>
          <p:cNvPr id="5" name="Alt Bilgi Yer Tutucusu 4">
            <a:extLst>
              <a:ext uri="{FF2B5EF4-FFF2-40B4-BE49-F238E27FC236}">
                <a16:creationId xmlns:a16="http://schemas.microsoft.com/office/drawing/2014/main" id="{CAEC927C-1EFD-F342-A66E-4E53AE2B376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5424A52-17AC-6143-A412-D9AAA0D1C243}"/>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085686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F73135-E0CE-5745-94DB-E49AFC1594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B569235-A32C-EB42-8E69-058C76ED644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E1C5443-5F61-6646-A0DD-0BA0ADC6F5A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A3212B2-3AB6-CA4D-802C-498291FFF595}"/>
              </a:ext>
            </a:extLst>
          </p:cNvPr>
          <p:cNvSpPr>
            <a:spLocks noGrp="1"/>
          </p:cNvSpPr>
          <p:nvPr>
            <p:ph type="dt" sz="half" idx="10"/>
          </p:nvPr>
        </p:nvSpPr>
        <p:spPr/>
        <p:txBody>
          <a:bodyPr/>
          <a:lstStyle/>
          <a:p>
            <a:fld id="{2598C94E-6AF1-5945-AFA7-F853B59FED91}" type="datetimeFigureOut">
              <a:rPr lang="tr-TR" smtClean="0"/>
              <a:t>11.03.2022</a:t>
            </a:fld>
            <a:endParaRPr lang="tr-TR"/>
          </a:p>
        </p:txBody>
      </p:sp>
      <p:sp>
        <p:nvSpPr>
          <p:cNvPr id="6" name="Alt Bilgi Yer Tutucusu 5">
            <a:extLst>
              <a:ext uri="{FF2B5EF4-FFF2-40B4-BE49-F238E27FC236}">
                <a16:creationId xmlns:a16="http://schemas.microsoft.com/office/drawing/2014/main" id="{87080618-6D28-D249-B47E-1BF2C76B389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DCCCC56-F68C-A14E-8FC3-42234DE456AF}"/>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128805900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C9EA33-3115-D94A-AEF5-5DAEB0EDA4C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BF05F6B-2F75-8C49-A8A3-45C360D687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B1D2343-415A-1648-B122-B446F618645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BA4747A-2168-1D4C-87DA-7ED1CCF3B2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965041B-9347-304B-AE7C-78B379C5445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B89249B-B00B-5147-BB26-107CB0246F0D}"/>
              </a:ext>
            </a:extLst>
          </p:cNvPr>
          <p:cNvSpPr>
            <a:spLocks noGrp="1"/>
          </p:cNvSpPr>
          <p:nvPr>
            <p:ph type="dt" sz="half" idx="10"/>
          </p:nvPr>
        </p:nvSpPr>
        <p:spPr/>
        <p:txBody>
          <a:bodyPr/>
          <a:lstStyle/>
          <a:p>
            <a:fld id="{2598C94E-6AF1-5945-AFA7-F853B59FED91}" type="datetimeFigureOut">
              <a:rPr lang="tr-TR" smtClean="0"/>
              <a:t>11.03.2022</a:t>
            </a:fld>
            <a:endParaRPr lang="tr-TR"/>
          </a:p>
        </p:txBody>
      </p:sp>
      <p:sp>
        <p:nvSpPr>
          <p:cNvPr id="8" name="Alt Bilgi Yer Tutucusu 7">
            <a:extLst>
              <a:ext uri="{FF2B5EF4-FFF2-40B4-BE49-F238E27FC236}">
                <a16:creationId xmlns:a16="http://schemas.microsoft.com/office/drawing/2014/main" id="{1FAD6237-08CF-5C4F-8EBB-C84D762B93A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DB59949-12B3-7547-B7B0-A21424A1DBF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6641277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877308-B4A7-C044-8CA9-FE477C31541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AF50B57-A924-1146-B97B-BCDC4145B88A}"/>
              </a:ext>
            </a:extLst>
          </p:cNvPr>
          <p:cNvSpPr>
            <a:spLocks noGrp="1"/>
          </p:cNvSpPr>
          <p:nvPr>
            <p:ph type="dt" sz="half" idx="10"/>
          </p:nvPr>
        </p:nvSpPr>
        <p:spPr/>
        <p:txBody>
          <a:bodyPr/>
          <a:lstStyle/>
          <a:p>
            <a:fld id="{2598C94E-6AF1-5945-AFA7-F853B59FED91}" type="datetimeFigureOut">
              <a:rPr lang="tr-TR" smtClean="0"/>
              <a:t>11.03.2022</a:t>
            </a:fld>
            <a:endParaRPr lang="tr-TR"/>
          </a:p>
        </p:txBody>
      </p:sp>
      <p:sp>
        <p:nvSpPr>
          <p:cNvPr id="4" name="Alt Bilgi Yer Tutucusu 3">
            <a:extLst>
              <a:ext uri="{FF2B5EF4-FFF2-40B4-BE49-F238E27FC236}">
                <a16:creationId xmlns:a16="http://schemas.microsoft.com/office/drawing/2014/main" id="{88BDFA69-F6DC-E341-9DD2-37FBD9970B0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A4016CD-7510-D343-8BEB-BC8159EF6B4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7336583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13DA16B-5157-2E46-A475-76AEF1FF0C0C}"/>
              </a:ext>
            </a:extLst>
          </p:cNvPr>
          <p:cNvSpPr>
            <a:spLocks noGrp="1"/>
          </p:cNvSpPr>
          <p:nvPr>
            <p:ph type="dt" sz="half" idx="10"/>
          </p:nvPr>
        </p:nvSpPr>
        <p:spPr/>
        <p:txBody>
          <a:bodyPr/>
          <a:lstStyle/>
          <a:p>
            <a:fld id="{2598C94E-6AF1-5945-AFA7-F853B59FED91}" type="datetimeFigureOut">
              <a:rPr lang="tr-TR" smtClean="0"/>
              <a:t>11.03.2022</a:t>
            </a:fld>
            <a:endParaRPr lang="tr-TR"/>
          </a:p>
        </p:txBody>
      </p:sp>
      <p:sp>
        <p:nvSpPr>
          <p:cNvPr id="3" name="Alt Bilgi Yer Tutucusu 2">
            <a:extLst>
              <a:ext uri="{FF2B5EF4-FFF2-40B4-BE49-F238E27FC236}">
                <a16:creationId xmlns:a16="http://schemas.microsoft.com/office/drawing/2014/main" id="{5E89673F-0133-CF47-8EC0-DFEE51B983D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B5C6368-E205-AF49-816E-D78852D6D056}"/>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57008616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BB4367-7E7E-8443-8457-25099417F68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5C8F6C7-3E03-2F49-843C-A4B6EA3100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CC40D41-B3E3-D34E-AC1A-B6A26A08BD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779F981-8155-C64E-8C5B-BEE4C212778E}"/>
              </a:ext>
            </a:extLst>
          </p:cNvPr>
          <p:cNvSpPr>
            <a:spLocks noGrp="1"/>
          </p:cNvSpPr>
          <p:nvPr>
            <p:ph type="dt" sz="half" idx="10"/>
          </p:nvPr>
        </p:nvSpPr>
        <p:spPr/>
        <p:txBody>
          <a:bodyPr/>
          <a:lstStyle/>
          <a:p>
            <a:fld id="{2598C94E-6AF1-5945-AFA7-F853B59FED91}" type="datetimeFigureOut">
              <a:rPr lang="tr-TR" smtClean="0"/>
              <a:t>11.03.2022</a:t>
            </a:fld>
            <a:endParaRPr lang="tr-TR"/>
          </a:p>
        </p:txBody>
      </p:sp>
      <p:sp>
        <p:nvSpPr>
          <p:cNvPr id="6" name="Alt Bilgi Yer Tutucusu 5">
            <a:extLst>
              <a:ext uri="{FF2B5EF4-FFF2-40B4-BE49-F238E27FC236}">
                <a16:creationId xmlns:a16="http://schemas.microsoft.com/office/drawing/2014/main" id="{E0420426-B93E-9E47-9602-6E89B1FB247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27EDA28-38EB-5743-9185-0ED4B0AD7EF5}"/>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814157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2E1584-667C-534C-BACD-44B63C92349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944FB6A-DDC9-B74D-A004-1CBA803072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4617B2A-A398-3744-A90B-DD2CACEF15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2FEEC15-5746-FB43-B90F-F1AB028F0B67}"/>
              </a:ext>
            </a:extLst>
          </p:cNvPr>
          <p:cNvSpPr>
            <a:spLocks noGrp="1"/>
          </p:cNvSpPr>
          <p:nvPr>
            <p:ph type="dt" sz="half" idx="10"/>
          </p:nvPr>
        </p:nvSpPr>
        <p:spPr/>
        <p:txBody>
          <a:bodyPr/>
          <a:lstStyle/>
          <a:p>
            <a:fld id="{2598C94E-6AF1-5945-AFA7-F853B59FED91}" type="datetimeFigureOut">
              <a:rPr lang="tr-TR" smtClean="0"/>
              <a:t>11.03.2022</a:t>
            </a:fld>
            <a:endParaRPr lang="tr-TR"/>
          </a:p>
        </p:txBody>
      </p:sp>
      <p:sp>
        <p:nvSpPr>
          <p:cNvPr id="6" name="Alt Bilgi Yer Tutucusu 5">
            <a:extLst>
              <a:ext uri="{FF2B5EF4-FFF2-40B4-BE49-F238E27FC236}">
                <a16:creationId xmlns:a16="http://schemas.microsoft.com/office/drawing/2014/main" id="{A29C4110-C2E4-814A-B56D-2A634266FBA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222070-3F1E-0C4D-B255-0178BE9F40B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3902436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98A56EB-624D-9F4C-A7D7-359B36F865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5214EED-3FD5-0844-A5C0-1993DB04FC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5EAC191-8FE5-8946-BFEB-90F193EAAB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8C94E-6AF1-5945-AFA7-F853B59FED91}" type="datetimeFigureOut">
              <a:rPr lang="tr-TR" smtClean="0"/>
              <a:t>11.03.2022</a:t>
            </a:fld>
            <a:endParaRPr lang="tr-TR"/>
          </a:p>
        </p:txBody>
      </p:sp>
      <p:sp>
        <p:nvSpPr>
          <p:cNvPr id="5" name="Alt Bilgi Yer Tutucusu 4">
            <a:extLst>
              <a:ext uri="{FF2B5EF4-FFF2-40B4-BE49-F238E27FC236}">
                <a16:creationId xmlns:a16="http://schemas.microsoft.com/office/drawing/2014/main" id="{196F9522-2CD3-EF4F-A079-589DFE390A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71F7F8A-AC4E-BE48-8605-18576E9E41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6F05F-8F18-2742-8C5F-3FB427169995}" type="slidenum">
              <a:rPr lang="tr-TR" smtClean="0"/>
              <a:t>‹#›</a:t>
            </a:fld>
            <a:endParaRPr lang="tr-TR"/>
          </a:p>
        </p:txBody>
      </p:sp>
    </p:spTree>
    <p:extLst>
      <p:ext uri="{BB962C8B-B14F-4D97-AF65-F5344CB8AC3E}">
        <p14:creationId xmlns:p14="http://schemas.microsoft.com/office/powerpoint/2010/main" val="1099646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1815"/>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14" name="Rectangle 3"/>
          <p:cNvSpPr txBox="1">
            <a:spLocks noChangeArrowheads="1"/>
          </p:cNvSpPr>
          <p:nvPr/>
        </p:nvSpPr>
        <p:spPr bwMode="auto">
          <a:xfrm>
            <a:off x="190502" y="782298"/>
            <a:ext cx="11811000" cy="7372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tr-TR" sz="3600" dirty="0">
                <a:latin typeface="Helvetica" panose="020B0604020202020204" pitchFamily="34" charset="0"/>
                <a:ea typeface="Cambria" panose="02040503050406030204" pitchFamily="18" charset="0"/>
                <a:cs typeface="Helvetica" panose="020B0604020202020204" pitchFamily="34" charset="0"/>
              </a:rPr>
              <a:t>        </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4000" b="1" dirty="0">
                <a:latin typeface="Helvetica" panose="020B0604020202020204" pitchFamily="34" charset="0"/>
                <a:ea typeface="Cambria" panose="02040503050406030204" pitchFamily="18" charset="0"/>
                <a:cs typeface="Helvetica" panose="020B0604020202020204" pitchFamily="34" charset="0"/>
              </a:rPr>
              <a:t>    RESMİ YAZI HAZIRLAMANIN</a:t>
            </a:r>
          </a:p>
          <a:p>
            <a:pPr algn="ctr"/>
            <a:r>
              <a:rPr lang="tr-TR" sz="4000" b="1" dirty="0">
                <a:latin typeface="Helvetica" panose="020B0604020202020204" pitchFamily="34" charset="0"/>
                <a:ea typeface="Cambria" panose="02040503050406030204" pitchFamily="18" charset="0"/>
                <a:cs typeface="Helvetica" panose="020B0604020202020204" pitchFamily="34" charset="0"/>
              </a:rPr>
              <a:t> İNCELİKLERİ</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3600" b="1" dirty="0">
                <a:latin typeface="Helvetica" panose="020B0604020202020204" pitchFamily="34" charset="0"/>
                <a:ea typeface="Cambria" panose="02040503050406030204" pitchFamily="18" charset="0"/>
                <a:cs typeface="Helvetica" panose="020B0604020202020204" pitchFamily="34" charset="0"/>
              </a:rPr>
              <a:t>11 Mart 2022</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r>
              <a:rPr lang="tr-TR" sz="3600" b="1" dirty="0">
                <a:latin typeface="Helvetica" panose="020B0604020202020204" pitchFamily="34" charset="0"/>
                <a:ea typeface="Cambria" panose="02040503050406030204" pitchFamily="18" charset="0"/>
                <a:cs typeface="Helvetica" panose="020B0604020202020204" pitchFamily="34" charset="0"/>
              </a:rPr>
              <a:t>                                </a:t>
            </a:r>
            <a:r>
              <a:rPr lang="tr-TR" sz="2800" b="1" dirty="0">
                <a:latin typeface="Helvetica" panose="020B0604020202020204" pitchFamily="34" charset="0"/>
                <a:ea typeface="Cambria" panose="02040503050406030204" pitchFamily="18" charset="0"/>
                <a:cs typeface="Helvetica" panose="020B0604020202020204" pitchFamily="34" charset="0"/>
              </a:rPr>
              <a:t>Turgay DELİALİOĞLU</a:t>
            </a:r>
          </a:p>
        </p:txBody>
      </p:sp>
    </p:spTree>
    <p:extLst>
      <p:ext uri="{BB962C8B-B14F-4D97-AF65-F5344CB8AC3E}">
        <p14:creationId xmlns:p14="http://schemas.microsoft.com/office/powerpoint/2010/main" val="16765942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RESMİ YAZIŞMADA AŞAMALAR</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74321" y="2398259"/>
            <a:ext cx="11917682" cy="2123658"/>
          </a:xfrm>
          <a:prstGeom prst="rect">
            <a:avLst/>
          </a:prstGeom>
          <a:noFill/>
        </p:spPr>
        <p:txBody>
          <a:bodyPr wrap="square" rtlCol="0">
            <a:spAutoFit/>
          </a:bodyPr>
          <a:lstStyle/>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Yazım Öncesi Aşama </a:t>
            </a:r>
          </a:p>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Metnin Hazırlanması </a:t>
            </a:r>
          </a:p>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Metnin Sonuçlandırılması</a:t>
            </a:r>
            <a:endParaRPr lang="tr-TR" sz="60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9067133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YAZIM ÖNCESİ AŞAMA</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549336"/>
            <a:ext cx="11917682" cy="4893647"/>
          </a:xfrm>
          <a:prstGeom prst="rect">
            <a:avLst/>
          </a:prstGeom>
          <a:noFill/>
        </p:spPr>
        <p:txBody>
          <a:bodyPr wrap="square" rtlCol="0">
            <a:spAutoFit/>
          </a:bodyPr>
          <a:lstStyle/>
          <a:p>
            <a:pPr marL="457200" indent="-457200" algn="just">
              <a:buFont typeface="Wingdings" panose="05000000000000000000" pitchFamily="2" charset="2"/>
              <a:buChar char="v"/>
            </a:pPr>
            <a:r>
              <a:rPr lang="tr-TR" sz="2400" dirty="0">
                <a:latin typeface="Helvetica" panose="020B0604020202020204" pitchFamily="34" charset="0"/>
                <a:cs typeface="Helvetica" panose="020B0604020202020204" pitchFamily="34" charset="0"/>
              </a:rPr>
              <a:t>Gelen bir yazıya cevap olarak hazırlanacak yazılarda, öncelikle yazıda ki vurgular ve istenilenler tespit edilmelidir.</a:t>
            </a:r>
          </a:p>
          <a:p>
            <a:pPr marL="457200" indent="-457200" algn="just">
              <a:buFont typeface="Wingdings" panose="05000000000000000000" pitchFamily="2" charset="2"/>
              <a:buChar char="v"/>
            </a:pPr>
            <a:r>
              <a:rPr lang="tr-TR" sz="2400" dirty="0">
                <a:latin typeface="Helvetica" panose="020B0604020202020204" pitchFamily="34" charset="0"/>
                <a:cs typeface="Helvetica" panose="020B0604020202020204" pitchFamily="34" charset="0"/>
              </a:rPr>
              <a:t>Mevzuat yoğun bir metinde, sadece ilgili maddeler değil mevzuatın geneli ve diğer mevzuatlar ile karşılaştırması yapılmalıdır. </a:t>
            </a:r>
          </a:p>
          <a:p>
            <a:pPr marL="457200" indent="-457200" algn="just">
              <a:buFont typeface="Wingdings" panose="05000000000000000000" pitchFamily="2" charset="2"/>
              <a:buChar char="v"/>
            </a:pPr>
            <a:r>
              <a:rPr lang="tr-TR" sz="2400" dirty="0">
                <a:latin typeface="Helvetica" panose="020B0604020202020204" pitchFamily="34" charset="0"/>
                <a:cs typeface="Helvetica" panose="020B0604020202020204" pitchFamily="34" charset="0"/>
              </a:rPr>
              <a:t>Her yazışma türünün (Genelge, Yönerge, Talimat, Duyuru, Üst/Asta hitaplı, Talep İçerikli, Vatandaşa ya da Memura hitaplı vb.) kendine has özellikleri ve barındırması gereken hususlar vardır. Bu nedenle hazırlanacak olan yazının türüne öncelikle karar verilmelidir.</a:t>
            </a:r>
          </a:p>
          <a:p>
            <a:pPr marL="457200" indent="-457200" algn="just">
              <a:buFont typeface="Wingdings" panose="05000000000000000000" pitchFamily="2" charset="2"/>
              <a:buChar char="v"/>
            </a:pPr>
            <a:r>
              <a:rPr lang="tr-TR" sz="2400" dirty="0">
                <a:latin typeface="Helvetica" panose="020B0604020202020204" pitchFamily="34" charset="0"/>
                <a:cs typeface="Helvetica" panose="020B0604020202020204" pitchFamily="34" charset="0"/>
              </a:rPr>
              <a:t>Uzun bir yazı hazırlanması planlanıyor ise konu bütünlüğünde kopmalar olmaması, ifade edilecek hususlarda eksiklik yaşanmaması için taslak bir metin hazırlanmalı, notlar alınmalıdır. </a:t>
            </a:r>
          </a:p>
          <a:p>
            <a:pPr marL="457200" indent="-457200" algn="just">
              <a:buFont typeface="Wingdings" panose="05000000000000000000" pitchFamily="2" charset="2"/>
              <a:buChar char="v"/>
            </a:pPr>
            <a:r>
              <a:rPr lang="tr-TR" sz="2400" dirty="0">
                <a:latin typeface="Helvetica" panose="020B0604020202020204" pitchFamily="34" charset="0"/>
                <a:cs typeface="Helvetica" panose="020B0604020202020204" pitchFamily="34" charset="0"/>
              </a:rPr>
              <a:t>Yazışma metni kendi anladığımız şekilde değil, karşı tarafın anlayacağı şekilde kurgulanmalıdır.</a:t>
            </a:r>
          </a:p>
        </p:txBody>
      </p:sp>
    </p:spTree>
    <p:extLst>
      <p:ext uri="{BB962C8B-B14F-4D97-AF65-F5344CB8AC3E}">
        <p14:creationId xmlns:p14="http://schemas.microsoft.com/office/powerpoint/2010/main" val="248747282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METNİN HAZIRLANMASI</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549336"/>
            <a:ext cx="11917682" cy="5262979"/>
          </a:xfrm>
          <a:prstGeom prst="rect">
            <a:avLst/>
          </a:prstGeom>
          <a:noFill/>
        </p:spPr>
        <p:txBody>
          <a:bodyPr wrap="square" rtlCol="0">
            <a:spAutoFit/>
          </a:bodyPr>
          <a:lstStyle/>
          <a:p>
            <a:pPr marL="457200" indent="-457200" algn="just">
              <a:buFont typeface="Wingdings" panose="05000000000000000000" pitchFamily="2" charset="2"/>
              <a:buChar char="v"/>
            </a:pPr>
            <a:r>
              <a:rPr lang="tr-TR" sz="2400" dirty="0">
                <a:latin typeface="Helvetica" panose="020B0604020202020204" pitchFamily="34" charset="0"/>
                <a:cs typeface="Helvetica" panose="020B0604020202020204" pitchFamily="34" charset="0"/>
              </a:rPr>
              <a:t>Resmî yazışma metni aşamalarının düz yazı metninden bir farkı yoktur. Resmî yazışma metninde de giriş, gelişme, sonuç bölümlerinin bulunması gerekir. </a:t>
            </a:r>
          </a:p>
          <a:p>
            <a:pPr marL="457200" indent="-457200" algn="just">
              <a:buFont typeface="Wingdings" panose="05000000000000000000" pitchFamily="2" charset="2"/>
              <a:buChar char="v"/>
            </a:pPr>
            <a:r>
              <a:rPr lang="tr-TR" sz="2400" dirty="0">
                <a:latin typeface="Helvetica" panose="020B0604020202020204" pitchFamily="34" charset="0"/>
                <a:cs typeface="Helvetica" panose="020B0604020202020204" pitchFamily="34" charset="0"/>
              </a:rPr>
              <a:t>Giriş bölümü, yazıya dair ilk izlenimin verildiği bölümdür. Muhatabın dikkatinin çekilmesi ve yazının öneminin hissettirilmesi için kullanılacak ifadeler dikkatle seçilmeli, yazının devamı için muhatapta beklenti oluşturmalıdır. </a:t>
            </a:r>
          </a:p>
          <a:p>
            <a:pPr marL="457200" indent="-457200" algn="just">
              <a:buFont typeface="Wingdings" panose="05000000000000000000" pitchFamily="2" charset="2"/>
              <a:buChar char="v"/>
            </a:pPr>
            <a:r>
              <a:rPr lang="tr-TR" sz="2400" dirty="0">
                <a:latin typeface="Helvetica" panose="020B0604020202020204" pitchFamily="34" charset="0"/>
                <a:cs typeface="Helvetica" panose="020B0604020202020204" pitchFamily="34" charset="0"/>
              </a:rPr>
              <a:t>Yazı gelen bir yazıya cevap olarak hazırlanacak ise, öncelikle gelen yazı (ilgi) özetlenmeli, sonraki bölümde mevcut durum ya da yazıya dair eleştirilere yer verilmeli, son bölümde ise nihai değerlendirmelere, taleplere ve varsa kesin hükümlere yer verilmelidir. </a:t>
            </a:r>
          </a:p>
          <a:p>
            <a:pPr marL="457200" indent="-457200" algn="just">
              <a:buFont typeface="Wingdings" panose="05000000000000000000" pitchFamily="2" charset="2"/>
              <a:buChar char="v"/>
            </a:pPr>
            <a:r>
              <a:rPr lang="tr-TR" sz="2400" dirty="0">
                <a:latin typeface="Helvetica" panose="020B0604020202020204" pitchFamily="34" charset="0"/>
                <a:cs typeface="Helvetica" panose="020B0604020202020204" pitchFamily="34" charset="0"/>
              </a:rPr>
              <a:t>Yazı, öncesinde herhangi bir metin olmadan (yani içerikteki konu hakkında ilk kez) hazırlanıyor ise girişte genel bir izahat ve konuyla ilgili mevzuat bilgisine yer verilmeli, benzer çalışmalar ve uygulamalardan alıntılar yapılmalı, sonrasında yazıyı hazırlayan kurumun kendi değerlendirmelerine yer verilmeli, son kısımda ise talepler ya da ifade edilmek istenen hususlar yer almalıdır.</a:t>
            </a:r>
          </a:p>
        </p:txBody>
      </p:sp>
    </p:spTree>
    <p:extLst>
      <p:ext uri="{BB962C8B-B14F-4D97-AF65-F5344CB8AC3E}">
        <p14:creationId xmlns:p14="http://schemas.microsoft.com/office/powerpoint/2010/main" val="300601444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METNİN HAZIRLANMASI</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549336"/>
            <a:ext cx="11917682" cy="5970865"/>
          </a:xfrm>
          <a:prstGeom prst="rect">
            <a:avLst/>
          </a:prstGeom>
          <a:noFill/>
        </p:spPr>
        <p:txBody>
          <a:bodyPr wrap="square" rtlCol="0">
            <a:spAutoFit/>
          </a:bodyPr>
          <a:lstStyle/>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İyi bir anlatım, dil bilgisi kurallarına hakimiyet ile tamam olur. Dil bilgisi yönünden hatalı bir metin, usulü ne kadar sıhhatli olursa olsun esası yönünden eksik kalır. Metnin imzaya sunumundan önce dil bilgisi hataları düzeltilmelidir. </a:t>
            </a:r>
          </a:p>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Tekrar ifadeleri anlamın kaymasına, metin değersizleşmesine neden olur. Bu nedenle her bir paragraf birbirinden bağımsız anlatımlar içermelidir. </a:t>
            </a:r>
          </a:p>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Uzun yazılarda yazının son kontrollerinin yazı üzerinde çalışmaya bir süre ara verilerek (acele istenilenler hariç) yapılması sağlıklı bir metin için elzemdir. Algıda ve düşünce de körlük yaşanmaması için bu şekilde bir kontrol hataların minimize edilmesi, ortadan kaldırılması için yerinde bir uygulama olacaktır. </a:t>
            </a:r>
          </a:p>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Yazıda metin kadar şekilde önemlidir. Şekli özelliklerden uzak bir metin muhatabında istenilen ciddiyeti sağlamayacaktır.</a:t>
            </a:r>
          </a:p>
          <a:p>
            <a:pPr marL="457200" indent="-457200" algn="just">
              <a:buFont typeface="Wingdings" panose="05000000000000000000" pitchFamily="2" charset="2"/>
              <a:buChar char="v"/>
            </a:pPr>
            <a:endParaRPr lang="tr-TR" sz="2600" dirty="0">
              <a:latin typeface="Helvetica" panose="020B0604020202020204" pitchFamily="34" charset="0"/>
              <a:ea typeface="Cambria" panose="02040503050406030204" pitchFamily="18" charset="0"/>
              <a:cs typeface="Helvetica" panose="020B0604020202020204" pitchFamily="34" charset="0"/>
            </a:endParaRPr>
          </a:p>
          <a:p>
            <a:pPr algn="just"/>
            <a:r>
              <a:rPr lang="tr-TR" b="1" i="1" dirty="0">
                <a:latin typeface="Helvetica" panose="020B0604020202020204" pitchFamily="34" charset="0"/>
                <a:ea typeface="Cambria" panose="02040503050406030204" pitchFamily="18" charset="0"/>
                <a:cs typeface="Helvetica" panose="020B0604020202020204" pitchFamily="34" charset="0"/>
              </a:rPr>
              <a:t>Kaynak: Yasin AKKAYA, Isparta Uygulamalı </a:t>
            </a:r>
            <a:r>
              <a:rPr lang="tr-TR" b="1" i="1">
                <a:latin typeface="Helvetica" panose="020B0604020202020204" pitchFamily="34" charset="0"/>
                <a:ea typeface="Cambria" panose="02040503050406030204" pitchFamily="18" charset="0"/>
                <a:cs typeface="Helvetica" panose="020B0604020202020204" pitchFamily="34" charset="0"/>
              </a:rPr>
              <a:t>Bilimler Üniversitesi</a:t>
            </a:r>
            <a:endParaRPr lang="tr-TR" b="1" i="1"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293943678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KAPANIŞ</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549336"/>
            <a:ext cx="11917682" cy="492443"/>
          </a:xfrm>
          <a:prstGeom prst="rect">
            <a:avLst/>
          </a:prstGeom>
          <a:noFill/>
        </p:spPr>
        <p:txBody>
          <a:bodyPr wrap="square" rtlCol="0">
            <a:spAutoFit/>
          </a:bodyPr>
          <a:lstStyle/>
          <a:p>
            <a:pPr marL="457200" indent="-457200" algn="just">
              <a:buFont typeface="Wingdings" panose="05000000000000000000" pitchFamily="2" charset="2"/>
              <a:buChar char="v"/>
            </a:pPr>
            <a:endParaRPr lang="tr-TR" sz="2600" dirty="0">
              <a:latin typeface="Helvetica" panose="020B0604020202020204" pitchFamily="34" charset="0"/>
              <a:ea typeface="Cambria" panose="02040503050406030204" pitchFamily="18" charset="0"/>
              <a:cs typeface="Helvetica" panose="020B0604020202020204" pitchFamily="34" charset="0"/>
            </a:endParaRPr>
          </a:p>
        </p:txBody>
      </p:sp>
      <p:sp>
        <p:nvSpPr>
          <p:cNvPr id="2" name="Oval Belirtme Çizgisi 1"/>
          <p:cNvSpPr/>
          <p:nvPr/>
        </p:nvSpPr>
        <p:spPr>
          <a:xfrm>
            <a:off x="2299064" y="1933498"/>
            <a:ext cx="8033656" cy="345768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207658" y="3250901"/>
            <a:ext cx="6821714" cy="1508105"/>
          </a:xfrm>
          <a:prstGeom prst="rect">
            <a:avLst/>
          </a:prstGeom>
          <a:noFill/>
        </p:spPr>
        <p:txBody>
          <a:bodyPr wrap="square" rtlCol="0">
            <a:spAutoFit/>
          </a:bodyPr>
          <a:lstStyle/>
          <a:p>
            <a:r>
              <a:rPr lang="tr-TR" sz="4400" dirty="0">
                <a:latin typeface="Helvetica" panose="020B0604020202020204" pitchFamily="34" charset="0"/>
                <a:cs typeface="Helvetica" panose="020B0604020202020204" pitchFamily="34" charset="0"/>
              </a:rPr>
              <a:t>YAZI, İNSANIN ÖZÜDÜR.</a:t>
            </a:r>
          </a:p>
          <a:p>
            <a:endParaRPr lang="tr-TR" sz="4800" dirty="0"/>
          </a:p>
        </p:txBody>
      </p:sp>
    </p:spTree>
    <p:extLst>
      <p:ext uri="{BB962C8B-B14F-4D97-AF65-F5344CB8AC3E}">
        <p14:creationId xmlns:p14="http://schemas.microsoft.com/office/powerpoint/2010/main" val="36195218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1689</TotalTime>
  <Words>446</Words>
  <Application>Microsoft Office PowerPoint</Application>
  <PresentationFormat>Geniş ekran</PresentationFormat>
  <Paragraphs>38</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Arial</vt:lpstr>
      <vt:lpstr>Calibri</vt:lpstr>
      <vt:lpstr>Calibri Light</vt:lpstr>
      <vt:lpstr>Helvetica</vt:lpstr>
      <vt:lpstr>Wingdings</vt:lpstr>
      <vt:lpstr>Office Teması</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Basın Yayın</dc:creator>
  <cp:lastModifiedBy>Turgay Delialioğlu</cp:lastModifiedBy>
  <cp:revision>266</cp:revision>
  <dcterms:created xsi:type="dcterms:W3CDTF">2020-03-03T07:32:53Z</dcterms:created>
  <dcterms:modified xsi:type="dcterms:W3CDTF">2022-03-11T10:27:49Z</dcterms:modified>
</cp:coreProperties>
</file>