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44" r:id="rId2"/>
    <p:sldId id="437" r:id="rId3"/>
    <p:sldId id="439" r:id="rId4"/>
    <p:sldId id="440" r:id="rId5"/>
    <p:sldId id="449" r:id="rId6"/>
    <p:sldId id="450" r:id="rId7"/>
    <p:sldId id="451" r:id="rId8"/>
    <p:sldId id="452" r:id="rId9"/>
    <p:sldId id="39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EE7"/>
    <a:srgbClr val="CDDECE"/>
    <a:srgbClr val="E2F0D9"/>
    <a:srgbClr val="FBFDFC"/>
    <a:srgbClr val="D9D0BB"/>
    <a:srgbClr val="9DBF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6" autoAdjust="0"/>
    <p:restoredTop sz="92143" autoAdjust="0"/>
  </p:normalViewPr>
  <p:slideViewPr>
    <p:cSldViewPr snapToGrid="0" snapToObjects="1">
      <p:cViewPr varScale="1">
        <p:scale>
          <a:sx n="86" d="100"/>
          <a:sy n="86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E58C2-6EAC-4B03-A290-579AED780EEB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9B5C8-A8B9-4F59-93E3-928C5826D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091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35D821-B598-2F45-BCC5-41E7AB05C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DE08B2-0C60-7243-A35D-4694AB965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1C9561-06CA-B744-825E-83EA5E440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336AF1-6E51-2A43-99D0-3894BB30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EBDFFA-D346-1E4E-A6BB-DFB7265B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43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7924AC-8E21-A144-B7D5-27EE244A9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B7D3D96-68E5-724C-8863-AB43179B5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692913D-4850-184B-B4E8-716D929CC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0E8993-989F-E049-A7F3-9FBC8164C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6374A9-3C20-DF42-9E1E-53D3C5E7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59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5CC8925-300F-AA4A-8DF8-07576ED0A5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948D007-54B3-6F43-A02E-D13DBBFD2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BF8FC6-69E2-B643-AD68-DF9E9E5E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6CCC69-E3EB-8D46-8CFB-E2D3FF8E9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FFA2121-9817-0745-AA9D-B32CB153C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FAC4EA-4355-4E4B-ABA6-2931334FA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9123C5-5565-AB4D-9312-89B84EDEE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878A1BC-567E-C743-8B0F-2C052CBFF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705588-93CC-094A-98CC-A82C4DAE5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29CDE44-31E0-E64F-9D75-E015F373C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018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118273-F436-B945-A1B4-8EDD9BFF7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BC153FF-3C78-3445-AA11-A0FDC3307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3E9EF3-0FAF-DF40-80E1-E2C653741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AEC927C-1EFD-F342-A66E-4E53AE2B3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424A52-17AC-6143-A412-D9AAA0D1C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56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F73135-E0CE-5745-94DB-E49AFC159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569235-A32C-EB42-8E69-058C76ED6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E1C5443-5F61-6646-A0DD-0BA0ADC6F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A3212B2-3AB6-CA4D-802C-498291FFF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7080618-6D28-D249-B47E-1BF2C76B3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CCCC56-F68C-A14E-8FC3-42234DE4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05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C9EA33-3115-D94A-AEF5-5DAEB0EDA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BF05F6B-2F75-8C49-A8A3-45C360D68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B1D2343-415A-1648-B122-B446F6186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BA4747A-2168-1D4C-87DA-7ED1CCF3B2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965041B-9347-304B-AE7C-78B379C54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B89249B-B00B-5147-BB26-107CB0246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AD6237-08CF-5C4F-8EBB-C84D762B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DB59949-12B3-7547-B7B0-A21424A1D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412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877308-B4A7-C044-8CA9-FE477C315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AF50B57-A924-1146-B97B-BCDC4145B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8BDFA69-F6DC-E341-9DD2-37FBD9970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A4016CD-7510-D343-8BEB-BC8159EF6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6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13DA16B-5157-2E46-A475-76AEF1FF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E89673F-0133-CF47-8EC0-DFEE51B9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B5C6368-E205-AF49-816E-D78852D6D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008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B4367-7E7E-8443-8457-25099417F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C8F6C7-3E03-2F49-843C-A4B6EA310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C40D41-B3E3-D34E-AC1A-B6A26A08B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779F981-8155-C64E-8C5B-BEE4C2127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420426-B93E-9E47-9602-6E89B1FB2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27EDA28-38EB-5743-9185-0ED4B0AD7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4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2E1584-667C-534C-BACD-44B63C923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944FB6A-DDC9-B74D-A004-1CBA803072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4617B2A-A398-3744-A90B-DD2CACEF15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2FEEC15-5746-FB43-B90F-F1AB028F0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29C4110-C2E4-814A-B56D-2A634266F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222070-3F1E-0C4D-B255-0178BE9F4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02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98A56EB-624D-9F4C-A7D7-359B36F86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5214EED-3FD5-0844-A5C0-1993DB04F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5EAC191-8FE5-8946-BFEB-90F193EAA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8C94E-6AF1-5945-AFA7-F853B59FED91}" type="datetimeFigureOut">
              <a:rPr lang="tr-TR" smtClean="0"/>
              <a:t>8.02.2022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6F9522-2CD3-EF4F-A079-589DFE390A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71F7F8A-AC4E-BE48-8605-18576E9E41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6F05F-8F18-2742-8C5F-3FB4271699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64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bina, beyaz, oda, küvet içeren bir resim&#10;&#10;Açıklama otomatik olarak oluşturuldu">
            <a:extLst>
              <a:ext uri="{FF2B5EF4-FFF2-40B4-BE49-F238E27FC236}">
                <a16:creationId xmlns:a16="http://schemas.microsoft.com/office/drawing/2014/main" id="{5FBFE52F-C34A-3444-AFA7-C813C9992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-1815"/>
            <a:ext cx="12192000" cy="6858000"/>
          </a:xfrm>
          <a:prstGeom prst="rect">
            <a:avLst/>
          </a:prstGeom>
        </p:spPr>
      </p:pic>
      <p:pic>
        <p:nvPicPr>
          <p:cNvPr id="23" name="Resim 22">
            <a:extLst>
              <a:ext uri="{FF2B5EF4-FFF2-40B4-BE49-F238E27FC236}">
                <a16:creationId xmlns:a16="http://schemas.microsoft.com/office/drawing/2014/main" id="{17B64CAC-008E-554E-9E55-5DBC68F7BF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" y="3832"/>
            <a:ext cx="8690385" cy="1209539"/>
          </a:xfrm>
          <a:prstGeom prst="rect">
            <a:avLst/>
          </a:prstGeom>
        </p:spPr>
      </p:pic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0" y="782298"/>
            <a:ext cx="12192002" cy="607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6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        </a:t>
            </a:r>
          </a:p>
          <a:p>
            <a:pPr algn="ctr"/>
            <a:endParaRPr lang="tr-TR" sz="4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tr-TR" sz="4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tr-TR" sz="4000" b="1" dirty="0">
                <a:latin typeface="Helvetica" panose="020B0604020202020204" pitchFamily="34" charset="0"/>
                <a:cs typeface="Helvetica" panose="020B0604020202020204" pitchFamily="34" charset="0"/>
              </a:rPr>
              <a:t>NAZİK ELEKTRONİK POSTA</a:t>
            </a:r>
          </a:p>
          <a:p>
            <a:pPr algn="ctr"/>
            <a:r>
              <a:rPr lang="tr-TR" sz="4000" b="1" dirty="0">
                <a:latin typeface="Helvetica" panose="020B0604020202020204" pitchFamily="34" charset="0"/>
                <a:cs typeface="Helvetica" panose="020B0604020202020204" pitchFamily="34" charset="0"/>
              </a:rPr>
              <a:t> ATMANIN ŞİFRELERİ</a:t>
            </a:r>
            <a:endParaRPr lang="tr-TR" sz="44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ctr"/>
            <a:endParaRPr lang="tr-TR" sz="44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ctr"/>
            <a:r>
              <a:rPr lang="tr-TR" sz="4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-...02.2022-</a:t>
            </a:r>
          </a:p>
          <a:p>
            <a:endParaRPr lang="tr-TR" sz="36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r>
              <a:rPr lang="tr-TR" sz="36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                                  </a:t>
            </a:r>
            <a:endParaRPr lang="tr-TR" sz="28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59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bina, beyaz, oda, küvet içeren bir resim&#10;&#10;Açıklama otomatik olarak oluşturuldu">
            <a:extLst>
              <a:ext uri="{FF2B5EF4-FFF2-40B4-BE49-F238E27FC236}">
                <a16:creationId xmlns:a16="http://schemas.microsoft.com/office/drawing/2014/main" id="{5FBFE52F-C34A-3444-AFA7-C813C9992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-1815"/>
            <a:ext cx="12192000" cy="6858000"/>
          </a:xfrm>
          <a:prstGeom prst="rect">
            <a:avLst/>
          </a:prstGeom>
        </p:spPr>
      </p:pic>
      <p:pic>
        <p:nvPicPr>
          <p:cNvPr id="23" name="Resim 22">
            <a:extLst>
              <a:ext uri="{FF2B5EF4-FFF2-40B4-BE49-F238E27FC236}">
                <a16:creationId xmlns:a16="http://schemas.microsoft.com/office/drawing/2014/main" id="{17B64CAC-008E-554E-9E55-5DBC68F7BF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59565" y="3832"/>
            <a:ext cx="8690385" cy="1209539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2620536" y="141233"/>
            <a:ext cx="26093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GİRİŞ</a:t>
            </a:r>
          </a:p>
        </p:txBody>
      </p:sp>
      <p:sp>
        <p:nvSpPr>
          <p:cNvPr id="10" name="Unvan 2"/>
          <p:cNvSpPr>
            <a:spLocks noGrp="1"/>
          </p:cNvSpPr>
          <p:nvPr>
            <p:ph type="subTitle" idx="1"/>
          </p:nvPr>
        </p:nvSpPr>
        <p:spPr>
          <a:xfrm>
            <a:off x="-59565" y="1109631"/>
            <a:ext cx="12251565" cy="5748369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Devlet memurunun memuriyet vakarına yakışan davranışlar sergilemesi 657 sayılı Kanunun amir hükmüdür. Bu kapsamda, gerçek ortamda olduğu kadar memurların elektronik ortamda da bu kuralın farkında olması şarttır.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Bu</a:t>
            </a:r>
            <a:r>
              <a:rPr lang="tr-TR" sz="3200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r>
              <a:rPr lang="tr-TR" sz="3200" dirty="0">
                <a:solidFill>
                  <a:srgbClr val="00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sunumda </a:t>
            </a:r>
            <a:r>
              <a:rPr lang="tr-TR" sz="3200" b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kurumsal hesaplar üzerinden elektronik posta gönderirken dikkat edilmesi gereken kurallar ve inceliklere dikkat çekmek istedik.</a:t>
            </a:r>
            <a:endParaRPr lang="tr-TR" sz="32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3200" dirty="0">
              <a:effectLst/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2850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bina, beyaz, oda, küvet içeren bir resim&#10;&#10;Açıklama otomatik olarak oluşturuldu">
            <a:extLst>
              <a:ext uri="{FF2B5EF4-FFF2-40B4-BE49-F238E27FC236}">
                <a16:creationId xmlns:a16="http://schemas.microsoft.com/office/drawing/2014/main" id="{5FBFE52F-C34A-3444-AFA7-C813C9992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-1815"/>
            <a:ext cx="12192000" cy="6858000"/>
          </a:xfrm>
          <a:prstGeom prst="rect">
            <a:avLst/>
          </a:prstGeom>
        </p:spPr>
      </p:pic>
      <p:pic>
        <p:nvPicPr>
          <p:cNvPr id="23" name="Resim 22">
            <a:extLst>
              <a:ext uri="{FF2B5EF4-FFF2-40B4-BE49-F238E27FC236}">
                <a16:creationId xmlns:a16="http://schemas.microsoft.com/office/drawing/2014/main" id="{17B64CAC-008E-554E-9E55-5DBC68F7BF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" y="-1815"/>
            <a:ext cx="8690385" cy="1209539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2720897" y="65118"/>
            <a:ext cx="51428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ELEKTRONİK POSTA İLETİŞİM TÜRLERİ </a:t>
            </a:r>
          </a:p>
        </p:txBody>
      </p:sp>
      <p:sp>
        <p:nvSpPr>
          <p:cNvPr id="3" name="Unvan 2"/>
          <p:cNvSpPr>
            <a:spLocks noGrp="1"/>
          </p:cNvSpPr>
          <p:nvPr>
            <p:ph type="ctrTitle"/>
          </p:nvPr>
        </p:nvSpPr>
        <p:spPr>
          <a:xfrm>
            <a:off x="2" y="1207563"/>
            <a:ext cx="5142807" cy="756619"/>
          </a:xfrm>
        </p:spPr>
        <p:txBody>
          <a:bodyPr>
            <a:normAutofit/>
          </a:bodyPr>
          <a:lstStyle/>
          <a:p>
            <a:pPr algn="l"/>
            <a:br>
              <a:rPr lang="tr-TR" sz="2400" b="1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endParaRPr lang="tr-TR" sz="2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Unvan 2"/>
          <p:cNvSpPr>
            <a:spLocks noGrp="1"/>
          </p:cNvSpPr>
          <p:nvPr>
            <p:ph type="subTitle" idx="1"/>
          </p:nvPr>
        </p:nvSpPr>
        <p:spPr>
          <a:xfrm>
            <a:off x="2" y="1665172"/>
            <a:ext cx="12192000" cy="519282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Kamusal alanda elektronik posta iletişimi dört türlüdür.  Bunlar:</a:t>
            </a:r>
            <a:endParaRPr lang="tr-TR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Kurumsal hesaptan kurumsal hesaba</a:t>
            </a:r>
            <a:r>
              <a:rPr lang="tr-TR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endParaRPr lang="tr-TR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(İdareyi temsil eden ve birçok kişinin erişebildiği hesapların birbiriyle iletişimi)</a:t>
            </a:r>
            <a:endParaRPr lang="tr-TR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Kurumsal hesaptan kişisel hesaplara</a:t>
            </a:r>
            <a:r>
              <a:rPr lang="tr-TR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endParaRPr lang="tr-TR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(İdareyi temsil eden hesapla vatandaş ya da başka bir kamu görevlisi arasındaki iletişim)</a:t>
            </a:r>
            <a:endParaRPr lang="tr-TR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Kişisel hesaptan kişisel hesaplara</a:t>
            </a:r>
            <a:r>
              <a:rPr lang="tr-TR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endParaRPr lang="tr-TR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(Kurum uzantılı kişisel hesapla vatandaş ya da bir kamu görevlisi arasındaki iletişim)</a:t>
            </a:r>
            <a:endParaRPr lang="tr-TR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Kişisel hesaptan kurumsal hesaplara</a:t>
            </a:r>
            <a:r>
              <a:rPr lang="tr-TR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endParaRPr lang="tr-TR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(Kurum uzantılı kişisel hesapla idareyi temsil eden hesapların iletişimi)</a:t>
            </a:r>
            <a:endParaRPr lang="tr-TR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196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bina, beyaz, oda, küvet içeren bir resim&#10;&#10;Açıklama otomatik olarak oluşturuldu">
            <a:extLst>
              <a:ext uri="{FF2B5EF4-FFF2-40B4-BE49-F238E27FC236}">
                <a16:creationId xmlns:a16="http://schemas.microsoft.com/office/drawing/2014/main" id="{5FBFE52F-C34A-3444-AFA7-C813C9992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832"/>
            <a:ext cx="12192000" cy="6858000"/>
          </a:xfrm>
          <a:prstGeom prst="rect">
            <a:avLst/>
          </a:prstGeom>
        </p:spPr>
      </p:pic>
      <p:pic>
        <p:nvPicPr>
          <p:cNvPr id="23" name="Resim 22">
            <a:extLst>
              <a:ext uri="{FF2B5EF4-FFF2-40B4-BE49-F238E27FC236}">
                <a16:creationId xmlns:a16="http://schemas.microsoft.com/office/drawing/2014/main" id="{17B64CAC-008E-554E-9E55-5DBC68F7BF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" y="3832"/>
            <a:ext cx="8690385" cy="1209539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2404276" y="112232"/>
            <a:ext cx="61374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KURUMSAL HESAPTAN KURUMSAL </a:t>
            </a:r>
          </a:p>
          <a:p>
            <a:r>
              <a:rPr lang="tr-TR" sz="2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HESABA ELEKTRONİK POSTA İLETİŞİMİ</a:t>
            </a:r>
          </a:p>
        </p:txBody>
      </p:sp>
      <p:sp>
        <p:nvSpPr>
          <p:cNvPr id="5" name="Unvan 4"/>
          <p:cNvSpPr>
            <a:spLocks noGrp="1"/>
          </p:cNvSpPr>
          <p:nvPr>
            <p:ph type="ctrTitle"/>
          </p:nvPr>
        </p:nvSpPr>
        <p:spPr>
          <a:xfrm>
            <a:off x="2" y="1219163"/>
            <a:ext cx="3350029" cy="831128"/>
          </a:xfrm>
        </p:spPr>
        <p:txBody>
          <a:bodyPr>
            <a:normAutofit/>
          </a:bodyPr>
          <a:lstStyle/>
          <a:p>
            <a:br>
              <a:rPr lang="tr-TR" sz="2400" b="1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endParaRPr lang="tr-TR" sz="2400" dirty="0"/>
          </a:p>
        </p:txBody>
      </p:sp>
      <p:sp>
        <p:nvSpPr>
          <p:cNvPr id="10" name="Unvan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 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" y="1804809"/>
            <a:ext cx="12192000" cy="4976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İdareyi temsil eden kurumsal bir hesaptan başka bir idarenin kurumsal hesabına elektronik posta gönderilirken; iletiyi birden fazla kişinin görebileceği düşünülerek “</a:t>
            </a:r>
            <a:r>
              <a:rPr lang="tr-TR" sz="2800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Sayın Yetkili</a:t>
            </a:r>
            <a:r>
              <a:rPr lang="tr-TR" sz="2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” ifadesi ile başlanmalıdır.                                        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Karşı tarafı tanıyor ya da görüşmüş olsak dahi </a:t>
            </a:r>
            <a:r>
              <a:rPr lang="tr-TR" sz="2800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“…. Bey/….Hanım</a:t>
            </a:r>
            <a:r>
              <a:rPr lang="tr-TR" sz="2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” gibi hitap cümleleriyle e-postaya başlanmamalıdır. </a:t>
            </a:r>
            <a:endParaRPr lang="tr-TR" sz="28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Sizden üst pozisyonda olan kişileri “</a:t>
            </a:r>
            <a:r>
              <a:rPr lang="tr-TR" sz="2800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KK</a:t>
            </a:r>
            <a:r>
              <a:rPr lang="tr-TR" sz="2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” (karbon kopya) kısmına ekleyerek bilgi vermeniz faydalı olur.</a:t>
            </a:r>
            <a:endParaRPr lang="tr-TR" sz="28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Sizden üst bir kurumun resmi hesabına yanıt veriyorsanız, iletinin sonunda “</a:t>
            </a:r>
            <a:r>
              <a:rPr lang="tr-TR" sz="2800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Bilgilerinize sunulmuştur.</a:t>
            </a:r>
            <a:r>
              <a:rPr lang="tr-TR" sz="2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”, eşdeğer/ast kurumlara ise “</a:t>
            </a:r>
            <a:r>
              <a:rPr lang="tr-TR" sz="2800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Kolaylıklar dileriz.</a:t>
            </a:r>
            <a:r>
              <a:rPr lang="tr-TR" sz="2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”  ifadelerini koymak uygun düşecektir.</a:t>
            </a:r>
            <a:endParaRPr lang="tr-TR" sz="28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60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bina, beyaz, oda, küvet içeren bir resim&#10;&#10;Açıklama otomatik olarak oluşturuldu">
            <a:extLst>
              <a:ext uri="{FF2B5EF4-FFF2-40B4-BE49-F238E27FC236}">
                <a16:creationId xmlns:a16="http://schemas.microsoft.com/office/drawing/2014/main" id="{5FBFE52F-C34A-3444-AFA7-C813C9992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832"/>
            <a:ext cx="12192000" cy="6858000"/>
          </a:xfrm>
          <a:prstGeom prst="rect">
            <a:avLst/>
          </a:prstGeom>
        </p:spPr>
      </p:pic>
      <p:pic>
        <p:nvPicPr>
          <p:cNvPr id="23" name="Resim 22">
            <a:extLst>
              <a:ext uri="{FF2B5EF4-FFF2-40B4-BE49-F238E27FC236}">
                <a16:creationId xmlns:a16="http://schemas.microsoft.com/office/drawing/2014/main" id="{17B64CAC-008E-554E-9E55-5DBC68F7BF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" y="3832"/>
            <a:ext cx="8690385" cy="1209539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2404276" y="112232"/>
            <a:ext cx="61374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KURUMSAL HESAPTAN KİŞİSEL </a:t>
            </a:r>
          </a:p>
          <a:p>
            <a:r>
              <a:rPr lang="tr-TR" sz="2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HESABA ELEKTRONİK POSTA İLETİŞİMİ</a:t>
            </a:r>
          </a:p>
        </p:txBody>
      </p:sp>
      <p:sp>
        <p:nvSpPr>
          <p:cNvPr id="5" name="Unvan 4"/>
          <p:cNvSpPr>
            <a:spLocks noGrp="1"/>
          </p:cNvSpPr>
          <p:nvPr>
            <p:ph type="ctrTitle"/>
          </p:nvPr>
        </p:nvSpPr>
        <p:spPr>
          <a:xfrm>
            <a:off x="2" y="1219163"/>
            <a:ext cx="3350029" cy="831128"/>
          </a:xfrm>
        </p:spPr>
        <p:txBody>
          <a:bodyPr>
            <a:normAutofit/>
          </a:bodyPr>
          <a:lstStyle/>
          <a:p>
            <a:br>
              <a:rPr lang="tr-TR" sz="2400" b="1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endParaRPr lang="tr-TR" sz="2400" dirty="0"/>
          </a:p>
        </p:txBody>
      </p:sp>
      <p:sp>
        <p:nvSpPr>
          <p:cNvPr id="10" name="Unvan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 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" y="1804809"/>
            <a:ext cx="12192000" cy="4372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Kurumsal hesaptan kişisel hesaplara gönderilirken, nezakete ve anlaşılabilir bir ileti oluşturmaya özen gösterilmelidir. Vatandaş tarafından sert bir eleştiri/şikayet içeren bir e-posta alsanız dahi, nezaketinizi koruyup, sade, öz ve ikna eden bir yanıt vermelisiniz. 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Elektronik posta yanıtlarken aynı zamanda kurumunuz adına yanıt verdiğinizi ve kurumunuzu yazacağınız elektronik posta ile temsil ettiğinizi kesinlikle unutmamalısınız. </a:t>
            </a:r>
            <a:endParaRPr lang="tr-TR" sz="32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24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bina, beyaz, oda, küvet içeren bir resim&#10;&#10;Açıklama otomatik olarak oluşturuldu">
            <a:extLst>
              <a:ext uri="{FF2B5EF4-FFF2-40B4-BE49-F238E27FC236}">
                <a16:creationId xmlns:a16="http://schemas.microsoft.com/office/drawing/2014/main" id="{5FBFE52F-C34A-3444-AFA7-C813C9992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832"/>
            <a:ext cx="12192000" cy="6858000"/>
          </a:xfrm>
          <a:prstGeom prst="rect">
            <a:avLst/>
          </a:prstGeom>
        </p:spPr>
      </p:pic>
      <p:pic>
        <p:nvPicPr>
          <p:cNvPr id="23" name="Resim 22">
            <a:extLst>
              <a:ext uri="{FF2B5EF4-FFF2-40B4-BE49-F238E27FC236}">
                <a16:creationId xmlns:a16="http://schemas.microsoft.com/office/drawing/2014/main" id="{17B64CAC-008E-554E-9E55-5DBC68F7BF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" y="3832"/>
            <a:ext cx="8690385" cy="1209539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2404276" y="112232"/>
            <a:ext cx="61374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KİŞİSEL HESAPTAN KİŞİSEL </a:t>
            </a:r>
          </a:p>
          <a:p>
            <a:r>
              <a:rPr lang="tr-TR" sz="2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HESABA ELEKTRONİK POSTA İLETİŞİMİ</a:t>
            </a:r>
          </a:p>
        </p:txBody>
      </p:sp>
      <p:sp>
        <p:nvSpPr>
          <p:cNvPr id="5" name="Unvan 4"/>
          <p:cNvSpPr>
            <a:spLocks noGrp="1"/>
          </p:cNvSpPr>
          <p:nvPr>
            <p:ph type="ctrTitle"/>
          </p:nvPr>
        </p:nvSpPr>
        <p:spPr>
          <a:xfrm>
            <a:off x="2" y="1219163"/>
            <a:ext cx="3350029" cy="831128"/>
          </a:xfrm>
        </p:spPr>
        <p:txBody>
          <a:bodyPr>
            <a:normAutofit/>
          </a:bodyPr>
          <a:lstStyle/>
          <a:p>
            <a:br>
              <a:rPr lang="tr-TR" sz="2400" b="1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endParaRPr lang="tr-TR" sz="2400" dirty="0"/>
          </a:p>
        </p:txBody>
      </p:sp>
      <p:sp>
        <p:nvSpPr>
          <p:cNvPr id="10" name="Unvan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 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" y="1804809"/>
            <a:ext cx="12192000" cy="4615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Kurumsal uzantılı kişisel hesaplar arasında memurların birbirleriyle kurdukları iletişim bazen gündelik hayattaki diyalogları yansıtır. Yakın çalışma arkadaşları artık bir süreden sonra içerik yazmaya gerek görmez. “</a:t>
            </a:r>
            <a:r>
              <a:rPr lang="tr-TR" sz="2400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Ektedir</a:t>
            </a:r>
            <a:r>
              <a:rPr lang="tr-TR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” diyerek derdini anlatmak ister. Bu durumu onaylamak doğru değildir. İster sürekli görüşün, ister daha önce hiç görüşmediğiniz bir kişiye gönderin. Elektronik posta gönderirken; konu, hitap, içerik ve eklerin niteliğine dikkat etmekte fayda bulunmaktadır.</a:t>
            </a:r>
            <a:endParaRPr lang="tr-TR" sz="24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Üstünüze gönderirken “</a:t>
            </a:r>
            <a:r>
              <a:rPr lang="tr-TR" sz="2400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Sayın Hocam, Kıymetli Başkanım, Değerli Şefim</a:t>
            </a:r>
            <a:r>
              <a:rPr lang="tr-TR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” gibi ifadeler sizin nezaketinizi temsil eder. Bu kelimeleri yazmak sizi tabiri caizse “</a:t>
            </a:r>
            <a:r>
              <a:rPr lang="tr-TR" sz="2400" b="1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yağcı</a:t>
            </a:r>
            <a:r>
              <a:rPr lang="tr-TR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” yapmaz </a:t>
            </a:r>
            <a:r>
              <a:rPr lang="tr-TR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  <a:sym typeface="Wingdings" panose="05000000000000000000" pitchFamily="2" charset="2"/>
              </a:rPr>
              <a:t></a:t>
            </a:r>
            <a:endParaRPr lang="tr-TR" sz="24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Unutmayın elektronik postadaki hassasiyetiniz ve nezaketiniz, sizin önce kendinize, sonrada gönderdiğiniz kişiye karşı düşüncelerinizi yansıtır.</a:t>
            </a:r>
            <a:endParaRPr lang="tr-TR" sz="24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5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bina, beyaz, oda, küvet içeren bir resim&#10;&#10;Açıklama otomatik olarak oluşturuldu">
            <a:extLst>
              <a:ext uri="{FF2B5EF4-FFF2-40B4-BE49-F238E27FC236}">
                <a16:creationId xmlns:a16="http://schemas.microsoft.com/office/drawing/2014/main" id="{5FBFE52F-C34A-3444-AFA7-C813C9992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832"/>
            <a:ext cx="12192000" cy="6858000"/>
          </a:xfrm>
          <a:prstGeom prst="rect">
            <a:avLst/>
          </a:prstGeom>
        </p:spPr>
      </p:pic>
      <p:pic>
        <p:nvPicPr>
          <p:cNvPr id="23" name="Resim 22">
            <a:extLst>
              <a:ext uri="{FF2B5EF4-FFF2-40B4-BE49-F238E27FC236}">
                <a16:creationId xmlns:a16="http://schemas.microsoft.com/office/drawing/2014/main" id="{17B64CAC-008E-554E-9E55-5DBC68F7BF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" y="3832"/>
            <a:ext cx="8690385" cy="1209539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2404276" y="112232"/>
            <a:ext cx="61374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KİŞİSEL HESAPTAN KURUMSAL </a:t>
            </a:r>
          </a:p>
          <a:p>
            <a:r>
              <a:rPr lang="tr-TR" sz="2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HESABA ELEKTRONİK POSTA İLETİŞİMİ</a:t>
            </a:r>
          </a:p>
        </p:txBody>
      </p:sp>
      <p:sp>
        <p:nvSpPr>
          <p:cNvPr id="5" name="Unvan 4"/>
          <p:cNvSpPr>
            <a:spLocks noGrp="1"/>
          </p:cNvSpPr>
          <p:nvPr>
            <p:ph type="ctrTitle"/>
          </p:nvPr>
        </p:nvSpPr>
        <p:spPr>
          <a:xfrm>
            <a:off x="2" y="1219163"/>
            <a:ext cx="3350029" cy="831128"/>
          </a:xfrm>
        </p:spPr>
        <p:txBody>
          <a:bodyPr>
            <a:normAutofit/>
          </a:bodyPr>
          <a:lstStyle/>
          <a:p>
            <a:br>
              <a:rPr lang="tr-TR" sz="2400" b="1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endParaRPr lang="tr-TR" sz="2400" dirty="0"/>
          </a:p>
        </p:txBody>
      </p:sp>
      <p:sp>
        <p:nvSpPr>
          <p:cNvPr id="10" name="Unvan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 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" y="1804809"/>
            <a:ext cx="12192000" cy="4474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Kişisel hesaptan kurumsal hesaplara gönderilen elektronik postalar, kuruma yazılan dilekçelerden farksız olmalıdır. Üslubu, içeriği ve ekleri bir bütünlük ve hassasiyet içermelidir.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Ek dosyalarınızı; WORD, PDF olarak iki alternatifli sunmanız karşı tarafta iyi bir izlenim yaratacaktır.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Bu kurallara dikkat edilerek gönderilen elektronik posta ilgi çekmeyi başarmakla birlikte, </a:t>
            </a:r>
            <a:r>
              <a:rPr lang="tr-TR" sz="3200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şayet bir talep içeriyorsa yanıtın olumlu olma ihtimali de oldukça yüksektir.</a:t>
            </a:r>
            <a:endParaRPr lang="tr-TR" sz="4000" b="1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96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bina, beyaz, oda, küvet içeren bir resim&#10;&#10;Açıklama otomatik olarak oluşturuldu">
            <a:extLst>
              <a:ext uri="{FF2B5EF4-FFF2-40B4-BE49-F238E27FC236}">
                <a16:creationId xmlns:a16="http://schemas.microsoft.com/office/drawing/2014/main" id="{5FBFE52F-C34A-3444-AFA7-C813C9992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832"/>
            <a:ext cx="12192000" cy="6858000"/>
          </a:xfrm>
          <a:prstGeom prst="rect">
            <a:avLst/>
          </a:prstGeom>
        </p:spPr>
      </p:pic>
      <p:pic>
        <p:nvPicPr>
          <p:cNvPr id="23" name="Resim 22">
            <a:extLst>
              <a:ext uri="{FF2B5EF4-FFF2-40B4-BE49-F238E27FC236}">
                <a16:creationId xmlns:a16="http://schemas.microsoft.com/office/drawing/2014/main" id="{17B64CAC-008E-554E-9E55-5DBC68F7BF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" y="3832"/>
            <a:ext cx="8690385" cy="1209539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2720897" y="112232"/>
            <a:ext cx="19514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SONUÇ</a:t>
            </a:r>
          </a:p>
        </p:txBody>
      </p:sp>
      <p:sp>
        <p:nvSpPr>
          <p:cNvPr id="5" name="Unvan 4"/>
          <p:cNvSpPr>
            <a:spLocks noGrp="1"/>
          </p:cNvSpPr>
          <p:nvPr>
            <p:ph type="ctrTitle"/>
          </p:nvPr>
        </p:nvSpPr>
        <p:spPr>
          <a:xfrm>
            <a:off x="2" y="1219163"/>
            <a:ext cx="3350029" cy="831128"/>
          </a:xfrm>
        </p:spPr>
        <p:txBody>
          <a:bodyPr>
            <a:normAutofit/>
          </a:bodyPr>
          <a:lstStyle/>
          <a:p>
            <a:br>
              <a:rPr lang="tr-TR" sz="2400" b="1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endParaRPr lang="tr-TR" sz="2400" dirty="0"/>
          </a:p>
        </p:txBody>
      </p:sp>
      <p:sp>
        <p:nvSpPr>
          <p:cNvPr id="10" name="Unvan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 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" y="1804809"/>
            <a:ext cx="12192000" cy="4987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Özetle; iyi bir elektronik posta sırasıyla üç kurala bağlanır;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3200" i="1" dirty="0">
              <a:solidFill>
                <a:srgbClr val="000000"/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3200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Nazik Hitabet</a:t>
            </a: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, 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3200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Sade ve Anlaşılabilir İçerik</a:t>
            </a:r>
            <a:r>
              <a:rPr lang="tr-TR" sz="3200" i="1" dirty="0">
                <a:solidFill>
                  <a:srgbClr val="00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,</a:t>
            </a: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3200" dirty="0">
                <a:solidFill>
                  <a:srgbClr val="00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V</a:t>
            </a: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arsa </a:t>
            </a:r>
            <a:r>
              <a:rPr lang="tr-TR" sz="3200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İyi Hazırlanmış Ekler</a:t>
            </a: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Son olarak, Sadi </a:t>
            </a:r>
            <a:r>
              <a:rPr lang="tr-TR" sz="3200" dirty="0" err="1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Şirazi</a:t>
            </a:r>
            <a:r>
              <a:rPr lang="tr-TR" sz="3200" dirty="0" err="1">
                <a:solidFill>
                  <a:srgbClr val="00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’nin</a:t>
            </a:r>
            <a:r>
              <a:rPr lang="tr-TR" sz="3200" dirty="0">
                <a:solidFill>
                  <a:srgbClr val="00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şu sözü ile</a:t>
            </a: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bitirelim; </a:t>
            </a:r>
            <a:endParaRPr lang="tr-TR" sz="32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“</a:t>
            </a:r>
            <a:r>
              <a:rPr lang="tr-TR" sz="3200" b="1" i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Yanlış üslup, doğru sözün celladıdır</a:t>
            </a:r>
            <a:r>
              <a:rPr lang="tr-TR" sz="32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”.</a:t>
            </a:r>
            <a:endParaRPr lang="tr-TR" sz="32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38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bina, beyaz, oda, küvet içeren bir resim&#10;&#10;Açıklama otomatik olarak oluşturuldu">
            <a:extLst>
              <a:ext uri="{FF2B5EF4-FFF2-40B4-BE49-F238E27FC236}">
                <a16:creationId xmlns:a16="http://schemas.microsoft.com/office/drawing/2014/main" id="{5FBFE52F-C34A-3444-AFA7-C813C9992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2000" cy="6955768"/>
          </a:xfrm>
          <a:prstGeom prst="rect">
            <a:avLst/>
          </a:prstGeom>
        </p:spPr>
      </p:pic>
      <p:grpSp>
        <p:nvGrpSpPr>
          <p:cNvPr id="4" name="Grup 3">
            <a:extLst>
              <a:ext uri="{FF2B5EF4-FFF2-40B4-BE49-F238E27FC236}">
                <a16:creationId xmlns:a16="http://schemas.microsoft.com/office/drawing/2014/main" id="{779077B5-FDAD-BA4E-B873-323420319BB4}"/>
              </a:ext>
            </a:extLst>
          </p:cNvPr>
          <p:cNvGrpSpPr/>
          <p:nvPr/>
        </p:nvGrpSpPr>
        <p:grpSpPr>
          <a:xfrm>
            <a:off x="2" y="3832"/>
            <a:ext cx="8843552" cy="1209539"/>
            <a:chOff x="2" y="3832"/>
            <a:chExt cx="8843552" cy="1209539"/>
          </a:xfrm>
        </p:grpSpPr>
        <p:pic>
          <p:nvPicPr>
            <p:cNvPr id="23" name="Resim 22">
              <a:extLst>
                <a:ext uri="{FF2B5EF4-FFF2-40B4-BE49-F238E27FC236}">
                  <a16:creationId xmlns:a16="http://schemas.microsoft.com/office/drawing/2014/main" id="{17B64CAC-008E-554E-9E55-5DBC68F7BF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2" y="3832"/>
              <a:ext cx="8690385" cy="1209539"/>
            </a:xfrm>
            <a:prstGeom prst="rect">
              <a:avLst/>
            </a:prstGeom>
          </p:spPr>
        </p:pic>
        <p:sp>
          <p:nvSpPr>
            <p:cNvPr id="24" name="Dikdörtgen 23">
              <a:extLst>
                <a:ext uri="{FF2B5EF4-FFF2-40B4-BE49-F238E27FC236}">
                  <a16:creationId xmlns:a16="http://schemas.microsoft.com/office/drawing/2014/main" id="{4EC0CCF7-578E-E647-A8E0-D8CB277624CD}"/>
                </a:ext>
              </a:extLst>
            </p:cNvPr>
            <p:cNvSpPr/>
            <p:nvPr/>
          </p:nvSpPr>
          <p:spPr>
            <a:xfrm>
              <a:off x="2713220" y="226155"/>
              <a:ext cx="613033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tr-TR" sz="3200" dirty="0"/>
            </a:p>
          </p:txBody>
        </p:sp>
      </p:grp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1" y="840952"/>
            <a:ext cx="11636722" cy="6114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tr-TR" sz="2400" u="sng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/>
            <a:r>
              <a:rPr lang="tr-TR" sz="2400" b="1" i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                                                     </a:t>
            </a:r>
          </a:p>
          <a:p>
            <a:pPr algn="just"/>
            <a:endParaRPr lang="tr-TR" sz="2400" b="1" i="1" u="sng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33055" y="1918170"/>
            <a:ext cx="11579629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endParaRPr lang="tr-TR" sz="2400" b="1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algn="just"/>
            <a:r>
              <a:rPr lang="tr-TR" sz="3600" b="1" dirty="0">
                <a:latin typeface="Helvetica" panose="020B0604020202020204" pitchFamily="34" charset="0"/>
                <a:cs typeface="Helvetica" panose="020B0604020202020204" pitchFamily="34" charset="0"/>
              </a:rPr>
              <a:t>BAŞKA BİR PROGRAMDA GÖRÜŞMEK ÜZERE…</a:t>
            </a:r>
          </a:p>
        </p:txBody>
      </p:sp>
    </p:spTree>
    <p:extLst>
      <p:ext uri="{BB962C8B-B14F-4D97-AF65-F5344CB8AC3E}">
        <p14:creationId xmlns:p14="http://schemas.microsoft.com/office/powerpoint/2010/main" val="3251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2399</TotalTime>
  <Words>574</Words>
  <Application>Microsoft Office PowerPoint</Application>
  <PresentationFormat>Geniş ekran</PresentationFormat>
  <Paragraphs>71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Helvetica</vt:lpstr>
      <vt:lpstr>Wingdings</vt:lpstr>
      <vt:lpstr>Office Teması</vt:lpstr>
      <vt:lpstr>PowerPoint Sunusu</vt:lpstr>
      <vt:lpstr>PowerPoint Sunusu</vt:lpstr>
      <vt:lpstr> </vt:lpstr>
      <vt:lpstr> </vt:lpstr>
      <vt:lpstr> </vt:lpstr>
      <vt:lpstr> </vt:lpstr>
      <vt:lpstr> </vt:lpstr>
      <vt:lpstr>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Basın Yayın</dc:creator>
  <cp:lastModifiedBy>Turgay Delialioğlu</cp:lastModifiedBy>
  <cp:revision>360</cp:revision>
  <dcterms:created xsi:type="dcterms:W3CDTF">2020-03-03T07:32:53Z</dcterms:created>
  <dcterms:modified xsi:type="dcterms:W3CDTF">2022-02-08T11:04:05Z</dcterms:modified>
</cp:coreProperties>
</file>