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344" r:id="rId2"/>
    <p:sldId id="437" r:id="rId3"/>
    <p:sldId id="439" r:id="rId4"/>
    <p:sldId id="440" r:id="rId5"/>
    <p:sldId id="441" r:id="rId6"/>
    <p:sldId id="442" r:id="rId7"/>
    <p:sldId id="443" r:id="rId8"/>
    <p:sldId id="444" r:id="rId9"/>
    <p:sldId id="445" r:id="rId10"/>
    <p:sldId id="447" r:id="rId11"/>
    <p:sldId id="448" r:id="rId12"/>
    <p:sldId id="39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6" autoAdjust="0"/>
    <p:restoredTop sz="92143" autoAdjust="0"/>
  </p:normalViewPr>
  <p:slideViewPr>
    <p:cSldViewPr snapToGrid="0" snapToObjects="1">
      <p:cViewPr varScale="1">
        <p:scale>
          <a:sx n="86" d="100"/>
          <a:sy n="86"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2.02.2022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6" name="Alt Bilgi Yer Tutucusu 5">
            <a:extLst>
              <a:ext uri="{FF2B5EF4-FFF2-40B4-BE49-F238E27FC236}">
                <a16:creationId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8" name="Alt Bilgi Yer Tutucusu 7">
            <a:extLst>
              <a:ext uri="{FF2B5EF4-FFF2-40B4-BE49-F238E27FC236}">
                <a16:creationId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4" name="Alt Bilgi Yer Tutucusu 3">
            <a:extLst>
              <a:ext uri="{FF2B5EF4-FFF2-40B4-BE49-F238E27FC236}">
                <a16:creationId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3" name="Alt Bilgi Yer Tutucusu 2">
            <a:extLst>
              <a:ext uri="{FF2B5EF4-FFF2-40B4-BE49-F238E27FC236}">
                <a16:creationId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6" name="Alt Bilgi Yer Tutucusu 5">
            <a:extLst>
              <a:ext uri="{FF2B5EF4-FFF2-40B4-BE49-F238E27FC236}">
                <a16:creationId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2.02.2022</a:t>
            </a:fld>
            <a:endParaRPr lang="tr-TR"/>
          </a:p>
        </p:txBody>
      </p:sp>
      <p:sp>
        <p:nvSpPr>
          <p:cNvPr id="6" name="Alt Bilgi Yer Tutucusu 5">
            <a:extLst>
              <a:ext uri="{FF2B5EF4-FFF2-40B4-BE49-F238E27FC236}">
                <a16:creationId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2.02.2022</a:t>
            </a:fld>
            <a:endParaRPr lang="tr-TR"/>
          </a:p>
        </p:txBody>
      </p:sp>
      <p:sp>
        <p:nvSpPr>
          <p:cNvPr id="5" name="Alt Bilgi Yer Tutucusu 4">
            <a:extLst>
              <a:ext uri="{FF2B5EF4-FFF2-40B4-BE49-F238E27FC236}">
                <a16:creationId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s://denetleme.yok.gov.tr/yayinlar-raporlar/bilgi-notlari"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kms.kaysis.gov.tr/Home/Kurum/22620739"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resmigazete.gov.t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mevzuat.gov.tr/"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emsal.danistay.uyap.gov.tr/BilgiBankasiIstemciWeb/"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s://www.anayasa.gov.tr/tr/kararlar-bilgi-bankasi/"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s://kararlar.ombudsman.gov.t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s://www.kvkk.gov.tr/Icerik/5419/Kurul-Kararlari"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s://www.yok.gov.t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14" name="Rectangle 3"/>
          <p:cNvSpPr txBox="1">
            <a:spLocks noChangeArrowheads="1"/>
          </p:cNvSpPr>
          <p:nvPr/>
        </p:nvSpPr>
        <p:spPr bwMode="auto">
          <a:xfrm>
            <a:off x="0" y="782298"/>
            <a:ext cx="12192002" cy="607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a:latin typeface="Helvetica" panose="020B0604020202020204" pitchFamily="34" charset="0"/>
                <a:ea typeface="Cambria" panose="02040503050406030204" pitchFamily="18" charset="0"/>
                <a:cs typeface="Helvetica" panose="020B0604020202020204" pitchFamily="34" charset="0"/>
              </a:rPr>
              <a:t>        </a:t>
            </a:r>
          </a:p>
          <a:p>
            <a:pPr algn="ctr"/>
            <a:endParaRPr lang="tr-TR" sz="4000" b="1" dirty="0">
              <a:latin typeface="Helvetica" panose="020B0604020202020204" pitchFamily="34" charset="0"/>
              <a:cs typeface="Helvetica" panose="020B0604020202020204" pitchFamily="34" charset="0"/>
            </a:endParaRPr>
          </a:p>
          <a:p>
            <a:pPr algn="ctr"/>
            <a:endParaRPr lang="tr-TR" sz="4000" b="1" dirty="0">
              <a:latin typeface="Helvetica" panose="020B0604020202020204" pitchFamily="34" charset="0"/>
              <a:cs typeface="Helvetica" panose="020B0604020202020204" pitchFamily="34" charset="0"/>
            </a:endParaRPr>
          </a:p>
          <a:p>
            <a:pPr algn="ctr"/>
            <a:r>
              <a:rPr lang="tr-TR" sz="4000" b="1" dirty="0">
                <a:latin typeface="Helvetica" panose="020B0604020202020204" pitchFamily="34" charset="0"/>
                <a:cs typeface="Helvetica" panose="020B0604020202020204" pitchFamily="34" charset="0"/>
              </a:rPr>
              <a:t>MEMURUN BİR GÜNÜ</a:t>
            </a:r>
            <a:endParaRPr lang="tr-TR" sz="4400" b="1" dirty="0">
              <a:latin typeface="Helvetica" panose="020B0604020202020204" pitchFamily="34" charset="0"/>
              <a:ea typeface="Cambria" panose="02040503050406030204" pitchFamily="18" charset="0"/>
              <a:cs typeface="Helvetica" panose="020B0604020202020204" pitchFamily="34" charset="0"/>
            </a:endParaRPr>
          </a:p>
          <a:p>
            <a:pPr algn="ctr"/>
            <a:endParaRPr lang="tr-TR" sz="44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4400" b="1" dirty="0">
                <a:latin typeface="Helvetica" panose="020B0604020202020204" pitchFamily="34" charset="0"/>
                <a:ea typeface="Cambria" panose="02040503050406030204" pitchFamily="18" charset="0"/>
                <a:cs typeface="Helvetica" panose="020B0604020202020204" pitchFamily="34" charset="0"/>
              </a:rPr>
              <a:t>-02.02.2022-</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a:latin typeface="Helvetica" panose="020B0604020202020204" pitchFamily="34" charset="0"/>
                <a:ea typeface="Cambria" panose="02040503050406030204" pitchFamily="18" charset="0"/>
                <a:cs typeface="Helvetica" panose="020B0604020202020204" pitchFamily="34" charset="0"/>
              </a:rPr>
              <a:t>                                  </a:t>
            </a:r>
            <a:endParaRPr lang="tr-TR" sz="28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3" y="11811"/>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 name="Dikdörtgen 1"/>
          <p:cNvSpPr/>
          <p:nvPr/>
        </p:nvSpPr>
        <p:spPr>
          <a:xfrm>
            <a:off x="2318108" y="49192"/>
            <a:ext cx="6577442" cy="461665"/>
          </a:xfrm>
          <a:prstGeom prst="rect">
            <a:avLst/>
          </a:prstGeom>
        </p:spPr>
        <p:txBody>
          <a:bodyPr wrap="none">
            <a:spAutoFit/>
          </a:bodyPr>
          <a:lstStyle/>
          <a:p>
            <a:r>
              <a:rPr lang="tr-TR" sz="2400" b="1" dirty="0">
                <a:latin typeface="Helvetica" panose="020B0604020202020204" pitchFamily="34" charset="0"/>
                <a:cs typeface="Helvetica" panose="020B0604020202020204" pitchFamily="34" charset="0"/>
              </a:rPr>
              <a:t>YÖK DENETLEME KURULU BİLGİ NOTLARI</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3" name="Unvan 2"/>
          <p:cNvSpPr>
            <a:spLocks noGrp="1"/>
          </p:cNvSpPr>
          <p:nvPr>
            <p:ph type="title"/>
          </p:nvPr>
        </p:nvSpPr>
        <p:spPr>
          <a:xfrm>
            <a:off x="-2" y="1158809"/>
            <a:ext cx="5178829" cy="979621"/>
          </a:xfrm>
        </p:spPr>
        <p:txBody>
          <a:bodyPr>
            <a:normAutofit fontScale="90000"/>
          </a:bodyPr>
          <a:lstStyle/>
          <a:p>
            <a:br>
              <a:rPr lang="tr-TR" b="1" dirty="0">
                <a:latin typeface="Helvetica" panose="020B0604020202020204" pitchFamily="34" charset="0"/>
                <a:cs typeface="Helvetica" panose="020B0604020202020204" pitchFamily="34" charset="0"/>
              </a:rPr>
            </a:br>
            <a:endParaRPr lang="tr-TR" dirty="0"/>
          </a:p>
        </p:txBody>
      </p:sp>
      <p:sp>
        <p:nvSpPr>
          <p:cNvPr id="10" name="Unvan 2"/>
          <p:cNvSpPr>
            <a:spLocks noGrp="1"/>
          </p:cNvSpPr>
          <p:nvPr>
            <p:ph type="subTitle" idx="4294967295"/>
          </p:nvPr>
        </p:nvSpPr>
        <p:spPr>
          <a:xfrm>
            <a:off x="-1" y="1770610"/>
            <a:ext cx="12192001" cy="5282729"/>
          </a:xfrm>
        </p:spPr>
        <p:txBody>
          <a:bodyPr>
            <a:normAutofit/>
          </a:bodyPr>
          <a:lstStyle/>
          <a:p>
            <a:pPr marL="0" indent="0" algn="just">
              <a:lnSpc>
                <a:spcPct val="107000"/>
              </a:lnSpc>
              <a:spcAft>
                <a:spcPts val="800"/>
              </a:spcAft>
              <a:buNone/>
            </a:pPr>
            <a:r>
              <a:rPr lang="tr-TR" sz="2400" b="1" u="sng" dirty="0">
                <a:latin typeface="Helvetica" panose="020B0604020202020204" pitchFamily="34" charset="0"/>
                <a:ea typeface="Calibri" panose="020F0502020204030204" pitchFamily="34" charset="0"/>
                <a:cs typeface="Helvetica" panose="020B0604020202020204" pitchFamily="34" charset="0"/>
              </a:rPr>
              <a:t>Y</a:t>
            </a:r>
            <a:r>
              <a:rPr lang="tr-TR" sz="2400" b="1" u="sng" dirty="0">
                <a:effectLst/>
                <a:latin typeface="Helvetica" panose="020B0604020202020204" pitchFamily="34" charset="0"/>
                <a:ea typeface="Calibri" panose="020F0502020204030204" pitchFamily="34" charset="0"/>
                <a:cs typeface="Helvetica" panose="020B0604020202020204" pitchFamily="34" charset="0"/>
              </a:rPr>
              <a:t>ÜKSEKÖĞRETİM DENETLEME KURULU BİLGİ NOTLARI</a:t>
            </a:r>
            <a:endParaRPr lang="tr-TR" sz="2400" dirty="0">
              <a:effectLst/>
              <a:latin typeface="Helvetica" panose="020B0604020202020204" pitchFamily="34" charset="0"/>
              <a:ea typeface="Calibri" panose="020F0502020204030204" pitchFamily="34" charset="0"/>
              <a:cs typeface="Helvetica" panose="020B0604020202020204" pitchFamily="34" charset="0"/>
            </a:endParaRPr>
          </a:p>
          <a:p>
            <a:pPr marL="0" indent="0" algn="just">
              <a:lnSpc>
                <a:spcPct val="107000"/>
              </a:lnSpc>
              <a:spcAft>
                <a:spcPts val="800"/>
              </a:spcAft>
              <a:buNone/>
            </a:pPr>
            <a:r>
              <a:rPr lang="tr-TR" sz="24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4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https://denetleme.yok.gov.tr/yayinlar-raporlar/bilgi-notlari</a:t>
            </a:r>
            <a:r>
              <a:rPr lang="tr-TR" sz="2400" u="sng" dirty="0">
                <a:effectLst/>
                <a:latin typeface="Helvetica" panose="020B0604020202020204" pitchFamily="34" charset="0"/>
                <a:ea typeface="Calibri" panose="020F0502020204030204" pitchFamily="34" charset="0"/>
                <a:cs typeface="Helvetica" panose="020B0604020202020204" pitchFamily="34" charset="0"/>
              </a:rPr>
              <a:t>)</a:t>
            </a:r>
            <a:endParaRPr lang="tr-TR" sz="24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400" dirty="0">
                <a:effectLst/>
                <a:latin typeface="Helvetica" panose="020B0604020202020204" pitchFamily="34" charset="0"/>
                <a:ea typeface="Calibri" panose="020F0502020204030204" pitchFamily="34" charset="0"/>
                <a:cs typeface="Helvetica" panose="020B0604020202020204" pitchFamily="34" charset="0"/>
              </a:rPr>
              <a:t>Yükseköğretimde çalışan bir memurun birincil düzeyde denetim mercii YÖK Denetleme Kuruludur. Kurul, web sayfası üzerinden </a:t>
            </a:r>
            <a:r>
              <a:rPr lang="tr-TR" sz="2400" dirty="0" err="1">
                <a:effectLst/>
                <a:latin typeface="Helvetica" panose="020B0604020202020204" pitchFamily="34" charset="0"/>
                <a:ea typeface="Calibri" panose="020F0502020204030204" pitchFamily="34" charset="0"/>
                <a:cs typeface="Helvetica" panose="020B0604020202020204" pitchFamily="34" charset="0"/>
              </a:rPr>
              <a:t>oniki</a:t>
            </a:r>
            <a:r>
              <a:rPr lang="tr-TR" sz="2400" dirty="0">
                <a:effectLst/>
                <a:latin typeface="Helvetica" panose="020B0604020202020204" pitchFamily="34" charset="0"/>
                <a:ea typeface="Calibri" panose="020F0502020204030204" pitchFamily="34" charset="0"/>
                <a:cs typeface="Helvetica" panose="020B0604020202020204" pitchFamily="34" charset="0"/>
              </a:rPr>
              <a:t> farklı konuda bilgi notu hazırlayarak kamuoyunun erişimine açmıştır. </a:t>
            </a:r>
          </a:p>
          <a:p>
            <a:pPr algn="just">
              <a:lnSpc>
                <a:spcPct val="107000"/>
              </a:lnSpc>
              <a:spcAft>
                <a:spcPts val="800"/>
              </a:spcAft>
            </a:pPr>
            <a:r>
              <a:rPr lang="tr-TR" sz="2400" dirty="0">
                <a:effectLst/>
                <a:latin typeface="Helvetica" panose="020B0604020202020204" pitchFamily="34" charset="0"/>
                <a:ea typeface="Calibri" panose="020F0502020204030204" pitchFamily="34" charset="0"/>
                <a:cs typeface="Helvetica" panose="020B0604020202020204" pitchFamily="34" charset="0"/>
              </a:rPr>
              <a:t>İlgili sayfada yer alan veya ileride paylaşacak bilgi notların görev alanınızdaki işler açısından önem arz ettiğinden takibi gerekir. </a:t>
            </a:r>
          </a:p>
        </p:txBody>
      </p:sp>
    </p:spTree>
    <p:extLst>
      <p:ext uri="{BB962C8B-B14F-4D97-AF65-F5344CB8AC3E}">
        <p14:creationId xmlns:p14="http://schemas.microsoft.com/office/powerpoint/2010/main" val="174033467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41562" y="-35960"/>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 name="Dikdörtgen 1"/>
          <p:cNvSpPr/>
          <p:nvPr/>
        </p:nvSpPr>
        <p:spPr>
          <a:xfrm>
            <a:off x="2370421" y="106559"/>
            <a:ext cx="3140603" cy="461665"/>
          </a:xfrm>
          <a:prstGeom prst="rect">
            <a:avLst/>
          </a:prstGeom>
        </p:spPr>
        <p:txBody>
          <a:bodyPr wrap="none">
            <a:spAutoFit/>
          </a:bodyPr>
          <a:lstStyle/>
          <a:p>
            <a:r>
              <a:rPr lang="tr-TR" sz="2400" b="1" dirty="0">
                <a:latin typeface="Helvetica" panose="020B0604020202020204" pitchFamily="34" charset="0"/>
                <a:cs typeface="Helvetica" panose="020B0604020202020204" pitchFamily="34" charset="0"/>
              </a:rPr>
              <a:t>SGK GENELGELERİ</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10" name="Unvan 2"/>
          <p:cNvSpPr>
            <a:spLocks noGrp="1"/>
          </p:cNvSpPr>
          <p:nvPr>
            <p:ph type="subTitle" idx="1"/>
          </p:nvPr>
        </p:nvSpPr>
        <p:spPr>
          <a:xfrm>
            <a:off x="83126" y="1448808"/>
            <a:ext cx="12108873" cy="5604531"/>
          </a:xfrm>
        </p:spPr>
        <p:txBody>
          <a:bodyPr>
            <a:normAutofit/>
          </a:bodyPr>
          <a:lstStyle/>
          <a:p>
            <a:pPr marL="342900" indent="-342900" algn="just">
              <a:buFont typeface="Wingdings" panose="05000000000000000000" pitchFamily="2" charset="2"/>
              <a:buChar char="q"/>
            </a:pPr>
            <a:endParaRPr lang="tr-TR" dirty="0">
              <a:latin typeface="Helvetica" panose="020B0604020202020204" pitchFamily="34" charset="0"/>
              <a:cs typeface="Helvetica" panose="020B0604020202020204" pitchFamily="34" charset="0"/>
            </a:endParaRPr>
          </a:p>
          <a:p>
            <a:pPr algn="just">
              <a:lnSpc>
                <a:spcPct val="107000"/>
              </a:lnSpc>
              <a:spcAft>
                <a:spcPts val="800"/>
              </a:spcAft>
            </a:pPr>
            <a:r>
              <a:rPr lang="tr-TR" sz="2800" b="1" dirty="0">
                <a:effectLst/>
                <a:latin typeface="Helvetica" panose="020B0604020202020204" pitchFamily="34" charset="0"/>
                <a:ea typeface="Calibri" panose="020F0502020204030204" pitchFamily="34" charset="0"/>
                <a:cs typeface="Helvetica" panose="020B0604020202020204" pitchFamily="34" charset="0"/>
              </a:rPr>
              <a:t>SOSYAL GÜVENLİK KURUMU GENELGELERİ</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8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https://kms.kaysis.gov.tr/Home/Kurum/22620739</a:t>
            </a:r>
            <a:r>
              <a:rPr lang="tr-TR" sz="2800" dirty="0">
                <a:effectLst/>
                <a:latin typeface="Helvetica" panose="020B0604020202020204" pitchFamily="34" charset="0"/>
                <a:ea typeface="Calibri" panose="020F0502020204030204" pitchFamily="34" charset="0"/>
                <a:cs typeface="Helvetica" panose="020B0604020202020204" pitchFamily="34" charset="0"/>
              </a:rPr>
              <a:t>)</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Sosyal güvenlik mevzuatı oldukça zor ve kafa karıştıran birçok hususu barındıran bir alandır. Cezai işlemlerde affı olmayan bu alanla ilgili işlemleri sıklıkla yapan memurların zaman zaman Sosyal Güvenlik Kurumu tarafından alınan kararları takip etmeleri faydalı olacaktır. </a:t>
            </a:r>
          </a:p>
        </p:txBody>
      </p:sp>
    </p:spTree>
    <p:extLst>
      <p:ext uri="{BB962C8B-B14F-4D97-AF65-F5344CB8AC3E}">
        <p14:creationId xmlns:p14="http://schemas.microsoft.com/office/powerpoint/2010/main" val="106910523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832"/>
            <a:ext cx="8843552" cy="1209539"/>
            <a:chOff x="2" y="3832"/>
            <a:chExt cx="884355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226155"/>
              <a:ext cx="6130334" cy="584775"/>
            </a:xfrm>
            <a:prstGeom prst="rect">
              <a:avLst/>
            </a:prstGeom>
          </p:spPr>
          <p:txBody>
            <a:bodyPr wrap="square">
              <a:spAutoFit/>
            </a:bodyPr>
            <a:lstStyle/>
            <a:p>
              <a:endParaRPr lang="tr-TR" sz="3200" dirty="0"/>
            </a:p>
          </p:txBody>
        </p:sp>
      </p:grpSp>
      <p:sp>
        <p:nvSpPr>
          <p:cNvPr id="14" name="Rectangle 3"/>
          <p:cNvSpPr txBox="1">
            <a:spLocks noChangeArrowheads="1"/>
          </p:cNvSpPr>
          <p:nvPr/>
        </p:nvSpPr>
        <p:spPr bwMode="auto">
          <a:xfrm>
            <a:off x="1" y="840952"/>
            <a:ext cx="11636722" cy="6114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33055" y="1918170"/>
            <a:ext cx="11579629" cy="2185214"/>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a:p>
            <a:endParaRPr lang="tr-TR" dirty="0"/>
          </a:p>
          <a:p>
            <a:endParaRPr lang="tr-TR" dirty="0"/>
          </a:p>
          <a:p>
            <a:endParaRPr lang="tr-TR" dirty="0"/>
          </a:p>
          <a:p>
            <a:pPr algn="just"/>
            <a:r>
              <a:rPr lang="tr-TR" sz="3600" b="1" dirty="0">
                <a:latin typeface="Helvetica" panose="020B0604020202020204" pitchFamily="34" charset="0"/>
                <a:cs typeface="Helvetica" panose="020B0604020202020204" pitchFamily="34" charset="0"/>
              </a:rPr>
              <a:t>İLGİNİZ VE SABRINIZ İÇİN TEŞEKKÜR EDERİM….</a:t>
            </a:r>
          </a:p>
        </p:txBody>
      </p:sp>
    </p:spTree>
    <p:extLst>
      <p:ext uri="{BB962C8B-B14F-4D97-AF65-F5344CB8AC3E}">
        <p14:creationId xmlns:p14="http://schemas.microsoft.com/office/powerpoint/2010/main" val="3251595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59565" y="3832"/>
            <a:ext cx="8690385" cy="1209539"/>
          </a:xfrm>
          <a:prstGeom prst="rect">
            <a:avLst/>
          </a:prstGeom>
        </p:spPr>
      </p:pic>
      <p:sp>
        <p:nvSpPr>
          <p:cNvPr id="2" name="Dikdörtgen 1"/>
          <p:cNvSpPr/>
          <p:nvPr/>
        </p:nvSpPr>
        <p:spPr>
          <a:xfrm>
            <a:off x="2620536" y="141233"/>
            <a:ext cx="2609385" cy="461665"/>
          </a:xfrm>
          <a:prstGeom prst="rect">
            <a:avLst/>
          </a:prstGeom>
        </p:spPr>
        <p:txBody>
          <a:bodyPr wrap="square">
            <a:spAutoFit/>
          </a:bodyPr>
          <a:lstStyle/>
          <a:p>
            <a:r>
              <a:rPr lang="tr-TR" sz="2400" b="1" dirty="0">
                <a:latin typeface="Helvetica" panose="020B0604020202020204" pitchFamily="34" charset="0"/>
                <a:ea typeface="Cambria" panose="02040503050406030204" pitchFamily="18" charset="0"/>
                <a:cs typeface="Helvetica" panose="020B0604020202020204" pitchFamily="34" charset="0"/>
              </a:rPr>
              <a:t>GİRİŞ</a:t>
            </a:r>
          </a:p>
        </p:txBody>
      </p:sp>
      <p:sp>
        <p:nvSpPr>
          <p:cNvPr id="10" name="Unvan 2"/>
          <p:cNvSpPr>
            <a:spLocks noGrp="1"/>
          </p:cNvSpPr>
          <p:nvPr>
            <p:ph type="subTitle" idx="1"/>
          </p:nvPr>
        </p:nvSpPr>
        <p:spPr>
          <a:xfrm>
            <a:off x="-59565" y="1109631"/>
            <a:ext cx="12251565" cy="5748369"/>
          </a:xfrm>
        </p:spPr>
        <p:txBody>
          <a:bodyPr>
            <a:normAutofit/>
          </a:bodyPr>
          <a:lstStyle/>
          <a:p>
            <a:pPr algn="just">
              <a:lnSpc>
                <a:spcPct val="107000"/>
              </a:lnSpc>
              <a:spcAft>
                <a:spcPts val="800"/>
              </a:spcAft>
            </a:pPr>
            <a:endParaRPr lang="tr-TR" sz="1800" dirty="0">
              <a:effectLst/>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1800" dirty="0">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tr-TR" sz="2800" dirty="0">
                <a:effectLst/>
                <a:latin typeface="Helvetica" panose="020B0604020202020204" pitchFamily="34" charset="0"/>
                <a:ea typeface="Cambria" panose="02040503050406030204" pitchFamily="18" charset="0"/>
                <a:cs typeface="Helvetica" panose="020B0604020202020204" pitchFamily="34" charset="0"/>
              </a:rPr>
              <a:t>Her memur bilgisi ve işine hâkimiyeti kadar değerlidir. Ancak, bilgiye ulaşmak ya da işine hakim olmak için </a:t>
            </a:r>
            <a:r>
              <a:rPr lang="tr-TR" sz="2800" b="1" dirty="0">
                <a:effectLst/>
                <a:latin typeface="Helvetica" panose="020B0604020202020204" pitchFamily="34" charset="0"/>
                <a:ea typeface="Cambria" panose="02040503050406030204" pitchFamily="18" charset="0"/>
                <a:cs typeface="Helvetica" panose="020B0604020202020204" pitchFamily="34" charset="0"/>
              </a:rPr>
              <a:t>öncelikle araştırmaya da yatkın olmak şarttır. </a:t>
            </a:r>
          </a:p>
          <a:p>
            <a:pPr algn="just">
              <a:lnSpc>
                <a:spcPct val="107000"/>
              </a:lnSpc>
              <a:spcAft>
                <a:spcPts val="800"/>
              </a:spcAft>
            </a:pPr>
            <a:r>
              <a:rPr lang="tr-TR" sz="2800" dirty="0">
                <a:effectLst/>
                <a:latin typeface="Helvetica" panose="020B0604020202020204" pitchFamily="34" charset="0"/>
                <a:ea typeface="Cambria" panose="02040503050406030204" pitchFamily="18" charset="0"/>
                <a:cs typeface="Helvetica" panose="020B0604020202020204" pitchFamily="34" charset="0"/>
              </a:rPr>
              <a:t>Bu bağlamda, yükseköğretimin idari kısmında görev alan memurların doğrudan kendi ilgili alanı ile olsun ya da olmasın takip etmesi gereken kurumsal web sayfalarını sizlerle paylaşalım. </a:t>
            </a:r>
          </a:p>
          <a:p>
            <a:endParaRPr lang="tr-TR" dirty="0"/>
          </a:p>
        </p:txBody>
      </p:sp>
    </p:spTree>
    <p:extLst>
      <p:ext uri="{BB962C8B-B14F-4D97-AF65-F5344CB8AC3E}">
        <p14:creationId xmlns:p14="http://schemas.microsoft.com/office/powerpoint/2010/main" val="22328503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1815"/>
            <a:ext cx="8690385" cy="1209539"/>
          </a:xfrm>
          <a:prstGeom prst="rect">
            <a:avLst/>
          </a:prstGeom>
        </p:spPr>
      </p:pic>
      <p:sp>
        <p:nvSpPr>
          <p:cNvPr id="2" name="Dikdörtgen 1"/>
          <p:cNvSpPr/>
          <p:nvPr/>
        </p:nvSpPr>
        <p:spPr>
          <a:xfrm>
            <a:off x="2720897" y="65118"/>
            <a:ext cx="3233854" cy="461665"/>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RESMİ GAZETE</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3" name="Unvan 2"/>
          <p:cNvSpPr>
            <a:spLocks noGrp="1"/>
          </p:cNvSpPr>
          <p:nvPr>
            <p:ph type="ctrTitle"/>
          </p:nvPr>
        </p:nvSpPr>
        <p:spPr>
          <a:xfrm>
            <a:off x="2" y="1207563"/>
            <a:ext cx="5142807" cy="756619"/>
          </a:xfrm>
        </p:spPr>
        <p:txBody>
          <a:bodyPr>
            <a:normAutofit/>
          </a:bodyPr>
          <a:lstStyle/>
          <a:p>
            <a:pPr algn="l"/>
            <a:br>
              <a:rPr lang="tr-TR" sz="2400" b="1" dirty="0">
                <a:latin typeface="Helvetica" panose="020B0604020202020204" pitchFamily="34" charset="0"/>
                <a:cs typeface="Helvetica" panose="020B0604020202020204" pitchFamily="34" charset="0"/>
              </a:rPr>
            </a:br>
            <a:endParaRPr lang="tr-TR" sz="2400" b="1" dirty="0">
              <a:latin typeface="Helvetica" panose="020B0604020202020204" pitchFamily="34" charset="0"/>
              <a:cs typeface="Helvetica" panose="020B0604020202020204" pitchFamily="34" charset="0"/>
            </a:endParaRPr>
          </a:p>
        </p:txBody>
      </p:sp>
      <p:sp>
        <p:nvSpPr>
          <p:cNvPr id="10" name="Unvan 2"/>
          <p:cNvSpPr>
            <a:spLocks noGrp="1"/>
          </p:cNvSpPr>
          <p:nvPr>
            <p:ph type="subTitle" idx="1"/>
          </p:nvPr>
        </p:nvSpPr>
        <p:spPr>
          <a:xfrm>
            <a:off x="2" y="1665172"/>
            <a:ext cx="12192000" cy="5192828"/>
          </a:xfrm>
        </p:spPr>
        <p:txBody>
          <a:bodyPr>
            <a:normAutofit/>
          </a:bodyPr>
          <a:lstStyle/>
          <a:p>
            <a:pPr algn="just">
              <a:lnSpc>
                <a:spcPct val="107000"/>
              </a:lnSpc>
              <a:spcAft>
                <a:spcPts val="800"/>
              </a:spcAft>
            </a:pPr>
            <a:r>
              <a:rPr lang="tr-TR" u="sng" dirty="0">
                <a:effectLst/>
                <a:latin typeface="Helvetica" panose="020B0604020202020204" pitchFamily="34" charset="0"/>
                <a:ea typeface="Calibri" panose="020F0502020204030204" pitchFamily="34" charset="0"/>
                <a:cs typeface="Helvetica" panose="020B0604020202020204" pitchFamily="34" charset="0"/>
              </a:rPr>
              <a:t>-</a:t>
            </a:r>
            <a:r>
              <a:rPr lang="tr-TR" b="1" u="sng" dirty="0">
                <a:effectLst/>
                <a:latin typeface="Helvetica" panose="020B0604020202020204" pitchFamily="34" charset="0"/>
                <a:ea typeface="Calibri" panose="020F0502020204030204" pitchFamily="34" charset="0"/>
                <a:cs typeface="Helvetica" panose="020B0604020202020204" pitchFamily="34" charset="0"/>
              </a:rPr>
              <a:t>RESMİ GAZETE</a:t>
            </a:r>
            <a:r>
              <a:rPr lang="tr-TR" u="sng" dirty="0">
                <a:effectLst/>
                <a:latin typeface="Helvetica" panose="020B0604020202020204" pitchFamily="34" charset="0"/>
                <a:ea typeface="Calibri" panose="020F0502020204030204" pitchFamily="34" charset="0"/>
                <a:cs typeface="Helvetica" panose="020B0604020202020204" pitchFamily="34" charset="0"/>
              </a:rPr>
              <a:t> </a:t>
            </a:r>
            <a:endParaRPr lang="tr-TR"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https://www.resmigazete.gov.tr/</a:t>
            </a:r>
            <a:r>
              <a:rPr lang="tr-TR" dirty="0">
                <a:effectLst/>
                <a:latin typeface="Helvetica" panose="020B0604020202020204" pitchFamily="34" charset="0"/>
                <a:ea typeface="Calibri" panose="020F0502020204030204" pitchFamily="34" charset="0"/>
                <a:cs typeface="Helvetica" panose="020B0604020202020204" pitchFamily="34" charset="0"/>
              </a:rPr>
              <a:t>) </a:t>
            </a:r>
          </a:p>
          <a:p>
            <a:pPr algn="just">
              <a:lnSpc>
                <a:spcPct val="107000"/>
              </a:lnSpc>
              <a:spcAft>
                <a:spcPts val="800"/>
              </a:spcAft>
            </a:pPr>
            <a:r>
              <a:rPr lang="tr-TR" dirty="0">
                <a:effectLst/>
                <a:latin typeface="Helvetica" panose="020B0604020202020204" pitchFamily="34" charset="0"/>
                <a:ea typeface="Calibri" panose="020F0502020204030204" pitchFamily="34" charset="0"/>
                <a:cs typeface="Helvetica" panose="020B0604020202020204" pitchFamily="34" charset="0"/>
              </a:rPr>
              <a:t>07 Ekim 1920 yılından beri faaliyet gösteren Resmi Gazete, gerek kamu hayatının gerekse sosyal hayatımıza yön veren tüm düzenlemelerin yayımlandığı bir platformdur. Hangi statüde olursa olsun bir memurun Resmi </a:t>
            </a:r>
            <a:r>
              <a:rPr lang="tr-TR" dirty="0" err="1">
                <a:effectLst/>
                <a:latin typeface="Helvetica" panose="020B0604020202020204" pitchFamily="34" charset="0"/>
                <a:ea typeface="Calibri" panose="020F0502020204030204" pitchFamily="34" charset="0"/>
                <a:cs typeface="Helvetica" panose="020B0604020202020204" pitchFamily="34" charset="0"/>
              </a:rPr>
              <a:t>Gazete’ye</a:t>
            </a:r>
            <a:r>
              <a:rPr lang="tr-TR" dirty="0">
                <a:effectLst/>
                <a:latin typeface="Helvetica" panose="020B0604020202020204" pitchFamily="34" charset="0"/>
                <a:ea typeface="Calibri" panose="020F0502020204030204" pitchFamily="34" charset="0"/>
                <a:cs typeface="Helvetica" panose="020B0604020202020204" pitchFamily="34" charset="0"/>
              </a:rPr>
              <a:t> takip etmesi büyük önem arz etmektedir. </a:t>
            </a:r>
          </a:p>
          <a:p>
            <a:pPr algn="just">
              <a:lnSpc>
                <a:spcPct val="107000"/>
              </a:lnSpc>
              <a:spcAft>
                <a:spcPts val="800"/>
              </a:spcAft>
            </a:pPr>
            <a:r>
              <a:rPr lang="tr-TR" dirty="0">
                <a:latin typeface="Helvetica" panose="020B0604020202020204" pitchFamily="34" charset="0"/>
                <a:ea typeface="Calibri" panose="020F0502020204030204" pitchFamily="34" charset="0"/>
                <a:cs typeface="Helvetica" panose="020B0604020202020204" pitchFamily="34" charset="0"/>
              </a:rPr>
              <a:t>Kanunlar, Cumhurbaşkanlığı Kararnameleri, Cumhurbaşkanlığı Kararları gibi kamu ve sosyal hayatımıza yön veren tüm düzenleyici işlemler Resmi Gazete’de yayımlanmaktadır.</a:t>
            </a:r>
            <a:endParaRPr lang="tr-TR" dirty="0">
              <a:effectLst/>
              <a:latin typeface="Helvetica" panose="020B0604020202020204" pitchFamily="34" charset="0"/>
              <a:ea typeface="Calibri" panose="020F0502020204030204" pitchFamily="34" charset="0"/>
              <a:cs typeface="Helvetica" panose="020B0604020202020204" pitchFamily="34" charset="0"/>
            </a:endParaRPr>
          </a:p>
        </p:txBody>
      </p:sp>
    </p:spTree>
    <p:extLst>
      <p:ext uri="{BB962C8B-B14F-4D97-AF65-F5344CB8AC3E}">
        <p14:creationId xmlns:p14="http://schemas.microsoft.com/office/powerpoint/2010/main" val="36251963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1" y="3832"/>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 name="Dikdörtgen 1"/>
          <p:cNvSpPr/>
          <p:nvPr/>
        </p:nvSpPr>
        <p:spPr>
          <a:xfrm>
            <a:off x="2404276" y="112232"/>
            <a:ext cx="3867982" cy="461665"/>
          </a:xfrm>
          <a:prstGeom prst="rect">
            <a:avLst/>
          </a:prstGeom>
        </p:spPr>
        <p:txBody>
          <a:bodyPr wrap="none">
            <a:spAutoFit/>
          </a:bodyPr>
          <a:lstStyle/>
          <a:p>
            <a:r>
              <a:rPr lang="tr-TR" sz="2400" b="1" dirty="0">
                <a:latin typeface="Helvetica" panose="020B0604020202020204" pitchFamily="34" charset="0"/>
                <a:ea typeface="Cambria" panose="02040503050406030204" pitchFamily="18" charset="0"/>
                <a:cs typeface="Helvetica" panose="020B0604020202020204" pitchFamily="34" charset="0"/>
              </a:rPr>
              <a:t>MEVZUAT BİLGİ SİSTEMİ</a:t>
            </a:r>
          </a:p>
        </p:txBody>
      </p:sp>
      <p:sp>
        <p:nvSpPr>
          <p:cNvPr id="5" name="Unvan 4"/>
          <p:cNvSpPr>
            <a:spLocks noGrp="1"/>
          </p:cNvSpPr>
          <p:nvPr>
            <p:ph type="ctrTitle"/>
          </p:nvPr>
        </p:nvSpPr>
        <p:spPr>
          <a:xfrm>
            <a:off x="2" y="1219163"/>
            <a:ext cx="3350029" cy="831128"/>
          </a:xfrm>
        </p:spPr>
        <p:txBody>
          <a:bodyPr>
            <a:normAutofit/>
          </a:bodyPr>
          <a:lstStyle/>
          <a:p>
            <a:br>
              <a:rPr lang="tr-TR" sz="2400" b="1" dirty="0">
                <a:latin typeface="Helvetica" panose="020B0604020202020204" pitchFamily="34" charset="0"/>
                <a:cs typeface="Helvetica" panose="020B0604020202020204" pitchFamily="34" charset="0"/>
              </a:rPr>
            </a:br>
            <a:endParaRPr lang="tr-TR" sz="2400" dirty="0"/>
          </a:p>
        </p:txBody>
      </p:sp>
      <p:sp>
        <p:nvSpPr>
          <p:cNvPr id="10" name="Unvan 2"/>
          <p:cNvSpPr>
            <a:spLocks noGrp="1"/>
          </p:cNvSpPr>
          <p:nvPr>
            <p:ph type="subTitle" idx="1"/>
          </p:nvPr>
        </p:nvSpPr>
        <p:spPr/>
        <p:txBody>
          <a:bodyPr>
            <a:normAutofit/>
          </a:bodyPr>
          <a:lstStyle/>
          <a:p>
            <a:r>
              <a:rPr lang="tr-TR" dirty="0"/>
              <a:t>  </a:t>
            </a:r>
          </a:p>
        </p:txBody>
      </p:sp>
      <p:sp>
        <p:nvSpPr>
          <p:cNvPr id="3" name="Dikdörtgen 2"/>
          <p:cNvSpPr/>
          <p:nvPr/>
        </p:nvSpPr>
        <p:spPr>
          <a:xfrm>
            <a:off x="0" y="2059225"/>
            <a:ext cx="12192000" cy="4515852"/>
          </a:xfrm>
          <a:prstGeom prst="rect">
            <a:avLst/>
          </a:prstGeom>
        </p:spPr>
        <p:txBody>
          <a:bodyPr wrap="square">
            <a:spAutoFit/>
          </a:bodyPr>
          <a:lstStyle/>
          <a:p>
            <a:pPr algn="just">
              <a:lnSpc>
                <a:spcPct val="107000"/>
              </a:lnSpc>
              <a:spcAft>
                <a:spcPts val="800"/>
              </a:spcAft>
            </a:pPr>
            <a:r>
              <a:rPr lang="tr-TR" sz="2800" u="sng" dirty="0">
                <a:effectLst/>
                <a:latin typeface="Helvetica" panose="020B0604020202020204" pitchFamily="34" charset="0"/>
                <a:ea typeface="Calibri" panose="020F0502020204030204" pitchFamily="34" charset="0"/>
                <a:cs typeface="Helvetica" panose="020B0604020202020204" pitchFamily="34" charset="0"/>
              </a:rPr>
              <a:t>-</a:t>
            </a:r>
            <a:r>
              <a:rPr lang="tr-TR" sz="2800" b="1" u="sng" dirty="0">
                <a:effectLst/>
                <a:latin typeface="Helvetica" panose="020B0604020202020204" pitchFamily="34" charset="0"/>
                <a:ea typeface="Calibri" panose="020F0502020204030204" pitchFamily="34" charset="0"/>
                <a:cs typeface="Helvetica" panose="020B0604020202020204" pitchFamily="34" charset="0"/>
              </a:rPr>
              <a:t>MEVZUAT BİLGİ SİSTEMİ</a:t>
            </a:r>
            <a:r>
              <a:rPr lang="tr-TR" sz="2800" u="sng" dirty="0">
                <a:effectLst/>
                <a:latin typeface="Helvetica" panose="020B0604020202020204" pitchFamily="34" charset="0"/>
                <a:ea typeface="Calibri" panose="020F0502020204030204" pitchFamily="34" charset="0"/>
                <a:cs typeface="Helvetica" panose="020B0604020202020204" pitchFamily="34" charset="0"/>
              </a:rPr>
              <a:t> </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8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https://www.mevzuat.gov.tr</a:t>
            </a:r>
            <a:r>
              <a:rPr lang="tr-TR" sz="2800" dirty="0">
                <a:effectLst/>
                <a:latin typeface="Helvetica" panose="020B0604020202020204" pitchFamily="34" charset="0"/>
                <a:ea typeface="Calibri" panose="020F0502020204030204" pitchFamily="34" charset="0"/>
                <a:cs typeface="Helvetica" panose="020B0604020202020204" pitchFamily="34" charset="0"/>
              </a:rPr>
              <a:t>)</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Memurlar üç türdür. Mevzuata takip ederek bilen, mevzuata işi düşünce bakan, mevzuat tanımayan. Her düzeyde memur mevzuatı takip etmelidir. Mevzuat bilmeyen memur “</a:t>
            </a:r>
            <a:r>
              <a:rPr lang="tr-TR" sz="2800" i="1" dirty="0">
                <a:effectLst/>
                <a:latin typeface="Helvetica" panose="020B0604020202020204" pitchFamily="34" charset="0"/>
                <a:ea typeface="Calibri" panose="020F0502020204030204" pitchFamily="34" charset="0"/>
                <a:cs typeface="Helvetica" panose="020B0604020202020204" pitchFamily="34" charset="0"/>
              </a:rPr>
              <a:t>Ehliyeti olmayan kamyon şoförü gibidir</a:t>
            </a:r>
            <a:r>
              <a:rPr lang="tr-TR" sz="2800" dirty="0">
                <a:effectLst/>
                <a:latin typeface="Helvetica" panose="020B0604020202020204" pitchFamily="34" charset="0"/>
                <a:ea typeface="Calibri" panose="020F0502020204030204" pitchFamily="34" charset="0"/>
                <a:cs typeface="Helvetica" panose="020B0604020202020204" pitchFamily="34" charset="0"/>
              </a:rPr>
              <a:t>.” Hatalı karar alarak, şarampolden uçması an meselesidir. </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O yüzden, memurlar öncelikle işiyle ilgili birincil düzeyde mevzuatı tabiri caizse ezbere bilmelidir. Güncel mevzuatı takip için kurumsal site Mevzuat Bilgi Sistemidir. </a:t>
            </a:r>
          </a:p>
        </p:txBody>
      </p:sp>
    </p:spTree>
    <p:extLst>
      <p:ext uri="{BB962C8B-B14F-4D97-AF65-F5344CB8AC3E}">
        <p14:creationId xmlns:p14="http://schemas.microsoft.com/office/powerpoint/2010/main" val="138160461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41134" y="3832"/>
            <a:ext cx="12233134" cy="6881138"/>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 name="Dikdörtgen 1"/>
          <p:cNvSpPr/>
          <p:nvPr/>
        </p:nvSpPr>
        <p:spPr>
          <a:xfrm>
            <a:off x="2505249" y="146936"/>
            <a:ext cx="4775923" cy="461665"/>
          </a:xfrm>
          <a:prstGeom prst="rect">
            <a:avLst/>
          </a:prstGeom>
        </p:spPr>
        <p:txBody>
          <a:bodyPr wrap="none">
            <a:spAutoFit/>
          </a:bodyPr>
          <a:lstStyle/>
          <a:p>
            <a:r>
              <a:rPr lang="tr-TR" sz="2400" b="1" dirty="0">
                <a:latin typeface="Helvetica" panose="020B0604020202020204" pitchFamily="34" charset="0"/>
                <a:cs typeface="Helvetica" panose="020B0604020202020204" pitchFamily="34" charset="0"/>
              </a:rPr>
              <a:t>DANIŞTAY EMSAL KARARLARI</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3" name="Dikdörtgen 2"/>
          <p:cNvSpPr/>
          <p:nvPr/>
        </p:nvSpPr>
        <p:spPr>
          <a:xfrm>
            <a:off x="-41133" y="2059225"/>
            <a:ext cx="12233134" cy="3927935"/>
          </a:xfrm>
          <a:prstGeom prst="rect">
            <a:avLst/>
          </a:prstGeom>
        </p:spPr>
        <p:txBody>
          <a:bodyPr wrap="square">
            <a:spAutoFit/>
          </a:bodyPr>
          <a:lstStyle/>
          <a:p>
            <a:pPr>
              <a:lnSpc>
                <a:spcPct val="107000"/>
              </a:lnSpc>
              <a:spcAft>
                <a:spcPts val="800"/>
              </a:spcAft>
            </a:pPr>
            <a:r>
              <a:rPr lang="tr-TR" sz="2400" u="sng" dirty="0">
                <a:effectLst/>
                <a:latin typeface="Helvetica" panose="020B0604020202020204" pitchFamily="34" charset="0"/>
                <a:ea typeface="Calibri" panose="020F0502020204030204" pitchFamily="34" charset="0"/>
                <a:cs typeface="Helvetica" panose="020B0604020202020204" pitchFamily="34" charset="0"/>
              </a:rPr>
              <a:t>-</a:t>
            </a:r>
            <a:r>
              <a:rPr lang="tr-TR" sz="2400" b="1" u="sng" dirty="0">
                <a:effectLst/>
                <a:latin typeface="Helvetica" panose="020B0604020202020204" pitchFamily="34" charset="0"/>
                <a:ea typeface="Calibri" panose="020F0502020204030204" pitchFamily="34" charset="0"/>
                <a:cs typeface="Helvetica" panose="020B0604020202020204" pitchFamily="34" charset="0"/>
              </a:rPr>
              <a:t>DANIŞTAY EMSAL KARAR SORGULAMA</a:t>
            </a:r>
            <a:r>
              <a:rPr lang="tr-TR" sz="2400" u="sng" dirty="0">
                <a:effectLst/>
                <a:latin typeface="Helvetica" panose="020B0604020202020204" pitchFamily="34" charset="0"/>
                <a:ea typeface="Calibri" panose="020F0502020204030204" pitchFamily="34" charset="0"/>
                <a:cs typeface="Helvetica" panose="020B0604020202020204" pitchFamily="34" charset="0"/>
              </a:rPr>
              <a:t> </a:t>
            </a:r>
            <a:endParaRPr lang="tr-TR" sz="2400" dirty="0">
              <a:effectLst/>
              <a:latin typeface="Helvetica" panose="020B0604020202020204" pitchFamily="34" charset="0"/>
              <a:ea typeface="Calibri" panose="020F0502020204030204" pitchFamily="34" charset="0"/>
              <a:cs typeface="Helvetica" panose="020B0604020202020204" pitchFamily="34" charset="0"/>
            </a:endParaRPr>
          </a:p>
          <a:p>
            <a:pPr>
              <a:lnSpc>
                <a:spcPct val="107000"/>
              </a:lnSpc>
              <a:spcAft>
                <a:spcPts val="800"/>
              </a:spcAft>
            </a:pPr>
            <a:r>
              <a:rPr lang="tr-TR" sz="24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4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http://emsal.danistay.uyap.gov.tr/</a:t>
            </a:r>
            <a:r>
              <a:rPr lang="tr-TR" sz="2400" u="sng" dirty="0" err="1">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BilgiBankasiIstemciWeb</a:t>
            </a:r>
            <a:r>
              <a:rPr lang="tr-TR" sz="24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a:t>
            </a:r>
            <a:r>
              <a:rPr lang="tr-TR" sz="2400" dirty="0">
                <a:effectLst/>
                <a:latin typeface="Helvetica" panose="020B0604020202020204" pitchFamily="34" charset="0"/>
                <a:ea typeface="Calibri" panose="020F0502020204030204" pitchFamily="34" charset="0"/>
                <a:cs typeface="Helvetica" panose="020B0604020202020204" pitchFamily="34" charset="0"/>
              </a:rPr>
              <a:t>) </a:t>
            </a:r>
          </a:p>
          <a:p>
            <a:pPr algn="just">
              <a:lnSpc>
                <a:spcPct val="107000"/>
              </a:lnSpc>
              <a:spcAft>
                <a:spcPts val="800"/>
              </a:spcAft>
            </a:pPr>
            <a:r>
              <a:rPr lang="tr-TR" sz="2400" dirty="0">
                <a:effectLst/>
                <a:latin typeface="Helvetica" panose="020B0604020202020204" pitchFamily="34" charset="0"/>
                <a:ea typeface="Calibri" panose="020F0502020204030204" pitchFamily="34" charset="0"/>
                <a:cs typeface="Helvetica" panose="020B0604020202020204" pitchFamily="34" charset="0"/>
              </a:rPr>
              <a:t>İdarenin her türlü kararı yargıya açıktır. Bu nedenle, her düzeyde memurun alacağı kararın bir gün mahkeme konusu olabileceğini aklından çıkarmaması gerekir. Karar alma noktasında, sizin alacağınız konuya benzer bir olay yaşanıp yaşanmadığı, bu konuda yargının bakışını öğrenmek için emsal kararlar noktasında Danıştay’ın sitesini incelemek şarttır. </a:t>
            </a:r>
          </a:p>
          <a:p>
            <a:pPr algn="just">
              <a:lnSpc>
                <a:spcPct val="107000"/>
              </a:lnSpc>
              <a:spcAft>
                <a:spcPts val="800"/>
              </a:spcAft>
            </a:pPr>
            <a:r>
              <a:rPr lang="tr-TR" sz="2400" dirty="0">
                <a:effectLst/>
                <a:latin typeface="Helvetica" panose="020B0604020202020204" pitchFamily="34" charset="0"/>
                <a:ea typeface="Calibri" panose="020F0502020204030204" pitchFamily="34" charset="0"/>
                <a:cs typeface="Helvetica" panose="020B0604020202020204" pitchFamily="34" charset="0"/>
              </a:rPr>
              <a:t>Özellikle, yükseköğretime dair kararlar için Sekizinci Daire, diğer kamu görevlilerine ait konular ise 1, 2, 5 ve 12’nci Daire Kararlarına bakılabilir. </a:t>
            </a:r>
          </a:p>
        </p:txBody>
      </p:sp>
      <p:sp>
        <p:nvSpPr>
          <p:cNvPr id="8" name="Unvan 7"/>
          <p:cNvSpPr>
            <a:spLocks noGrp="1"/>
          </p:cNvSpPr>
          <p:nvPr>
            <p:ph type="title"/>
          </p:nvPr>
        </p:nvSpPr>
        <p:spPr>
          <a:xfrm>
            <a:off x="2" y="1123798"/>
            <a:ext cx="3133896" cy="1012573"/>
          </a:xfrm>
        </p:spPr>
        <p:txBody>
          <a:bodyPr>
            <a:normAutofit/>
          </a:bodyPr>
          <a:lstStyle/>
          <a:p>
            <a:br>
              <a:rPr lang="tr-TR" sz="2400" b="1" dirty="0">
                <a:latin typeface="Helvetica" panose="020B0604020202020204" pitchFamily="34" charset="0"/>
                <a:cs typeface="Helvetica" panose="020B0604020202020204" pitchFamily="34" charset="0"/>
              </a:rPr>
            </a:br>
            <a:endParaRPr lang="tr-TR" sz="2400" dirty="0"/>
          </a:p>
        </p:txBody>
      </p:sp>
    </p:spTree>
    <p:extLst>
      <p:ext uri="{BB962C8B-B14F-4D97-AF65-F5344CB8AC3E}">
        <p14:creationId xmlns:p14="http://schemas.microsoft.com/office/powerpoint/2010/main" val="97313703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0" y="8459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0"/>
            <a:ext cx="8690385" cy="1054876"/>
          </a:xfrm>
          <a:prstGeom prst="rect">
            <a:avLst/>
          </a:prstGeom>
        </p:spPr>
      </p:pic>
      <p:sp>
        <p:nvSpPr>
          <p:cNvPr id="2" name="Dikdörtgen 1"/>
          <p:cNvSpPr/>
          <p:nvPr/>
        </p:nvSpPr>
        <p:spPr>
          <a:xfrm>
            <a:off x="2321153" y="84595"/>
            <a:ext cx="5768695" cy="461665"/>
          </a:xfrm>
          <a:prstGeom prst="rect">
            <a:avLst/>
          </a:prstGeom>
        </p:spPr>
        <p:txBody>
          <a:bodyPr wrap="none">
            <a:spAutoFit/>
          </a:bodyPr>
          <a:lstStyle/>
          <a:p>
            <a:r>
              <a:rPr lang="tr-TR" sz="2400" b="1" dirty="0">
                <a:latin typeface="Helvetica" panose="020B0604020202020204" pitchFamily="34" charset="0"/>
                <a:ea typeface="Cambria" panose="02040503050406030204" pitchFamily="18" charset="0"/>
                <a:cs typeface="Helvetica" panose="020B0604020202020204" pitchFamily="34" charset="0"/>
              </a:rPr>
              <a:t>   ANAYASA MAHKEMESİ KARARLARI</a:t>
            </a:r>
          </a:p>
        </p:txBody>
      </p:sp>
      <p:sp>
        <p:nvSpPr>
          <p:cNvPr id="4" name="Dikdörtgen 3"/>
          <p:cNvSpPr/>
          <p:nvPr/>
        </p:nvSpPr>
        <p:spPr>
          <a:xfrm>
            <a:off x="2" y="1438102"/>
            <a:ext cx="12191998" cy="5852243"/>
          </a:xfrm>
          <a:prstGeom prst="rect">
            <a:avLst/>
          </a:prstGeom>
        </p:spPr>
        <p:txBody>
          <a:bodyPr wrap="square">
            <a:spAutoFit/>
          </a:bodyPr>
          <a:lstStyle/>
          <a:p>
            <a:pPr algn="just">
              <a:lnSpc>
                <a:spcPct val="107000"/>
              </a:lnSpc>
              <a:spcAft>
                <a:spcPts val="800"/>
              </a:spcAft>
            </a:pPr>
            <a:r>
              <a:rPr lang="tr-TR" sz="2800" b="1" u="sng" dirty="0">
                <a:effectLst/>
                <a:latin typeface="Helvetica" panose="020B0604020202020204" pitchFamily="34" charset="0"/>
                <a:ea typeface="Calibri" panose="020F0502020204030204" pitchFamily="34" charset="0"/>
                <a:cs typeface="Helvetica" panose="020B0604020202020204" pitchFamily="34" charset="0"/>
              </a:rPr>
              <a:t>-ANAYASA MAHKEMESİ KARARLAR BİLGİ BANKASI</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8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https://www.anayasa.gov.tr/tr/kararlar-bilgi-bankasi/</a:t>
            </a:r>
            <a:r>
              <a:rPr lang="tr-TR" sz="2800" dirty="0">
                <a:effectLst/>
                <a:latin typeface="Helvetica" panose="020B0604020202020204" pitchFamily="34" charset="0"/>
                <a:ea typeface="Calibri" panose="020F0502020204030204" pitchFamily="34" charset="0"/>
                <a:cs typeface="Helvetica" panose="020B0604020202020204" pitchFamily="34" charset="0"/>
              </a:rPr>
              <a:t>)</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Anayasa Mahkemesi iki türden karar yayımlamaktadır. Birincisi norm denetimi. Yani kanunların ya da cumhurbaşkanlığı kararnamelerinin Anayasa uygun olup olmadığı hususudur. İkincisi ise hak ihlali kararlarıdır. </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Anayasa değişikliği sonrası bireysel başvurunun önünün açılması ile birlikte Yüce Mahkemenin verdiği hak ihlali kararları kamu kurumlarının işlemlerine rehber olmaktadır. Bu yüzden, temel düzeyde takibi tavsiye edilir. Bir anda yüklenilirse bünyeye ağır gelebilir </a:t>
            </a:r>
            <a:r>
              <a:rPr lang="tr-TR" sz="2800" dirty="0">
                <a:effectLst/>
                <a:latin typeface="Helvetica" panose="020B0604020202020204" pitchFamily="34" charset="0"/>
                <a:ea typeface="Calibri" panose="020F0502020204030204" pitchFamily="34" charset="0"/>
                <a:cs typeface="Helvetica" panose="020B0604020202020204" pitchFamily="34" charset="0"/>
                <a:sym typeface="Wingdings" panose="05000000000000000000" pitchFamily="2" charset="2"/>
              </a:rPr>
              <a:t></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endParaRPr lang="tr-TR" sz="2400" dirty="0">
              <a:latin typeface="Helvetica" panose="020B0604020202020204" pitchFamily="34" charset="0"/>
              <a:cs typeface="Helvetica" panose="020B0604020202020204" pitchFamily="34" charset="0"/>
            </a:endParaRPr>
          </a:p>
          <a:p>
            <a:endParaRPr lang="tr-TR" dirty="0"/>
          </a:p>
          <a:p>
            <a:endParaRPr lang="tr-TR" dirty="0"/>
          </a:p>
          <a:p>
            <a:endParaRPr lang="tr-TR" dirty="0"/>
          </a:p>
        </p:txBody>
      </p:sp>
    </p:spTree>
    <p:extLst>
      <p:ext uri="{BB962C8B-B14F-4D97-AF65-F5344CB8AC3E}">
        <p14:creationId xmlns:p14="http://schemas.microsoft.com/office/powerpoint/2010/main" val="90939951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0" y="-52278"/>
            <a:ext cx="12291751" cy="691411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 name="Dikdörtgen 1"/>
          <p:cNvSpPr/>
          <p:nvPr/>
        </p:nvSpPr>
        <p:spPr>
          <a:xfrm>
            <a:off x="2362108" y="84595"/>
            <a:ext cx="6607325" cy="461665"/>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   OMBUDSMANLIK KARARLARI</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4" name="Dikdörtgen 3"/>
          <p:cNvSpPr/>
          <p:nvPr/>
        </p:nvSpPr>
        <p:spPr>
          <a:xfrm>
            <a:off x="256478" y="1796143"/>
            <a:ext cx="11797990" cy="4467890"/>
          </a:xfrm>
          <a:prstGeom prst="rect">
            <a:avLst/>
          </a:prstGeom>
        </p:spPr>
        <p:txBody>
          <a:bodyPr wrap="square">
            <a:spAutoFit/>
          </a:bodyPr>
          <a:lstStyle/>
          <a:p>
            <a:pPr algn="just">
              <a:lnSpc>
                <a:spcPct val="107000"/>
              </a:lnSpc>
              <a:spcAft>
                <a:spcPts val="800"/>
              </a:spcAft>
            </a:pPr>
            <a:r>
              <a:rPr lang="tr-TR" sz="2800" b="1" u="sng" dirty="0">
                <a:effectLst/>
                <a:latin typeface="Helvetica" panose="020B0604020202020204" pitchFamily="34" charset="0"/>
                <a:ea typeface="Calibri" panose="020F0502020204030204" pitchFamily="34" charset="0"/>
                <a:cs typeface="Helvetica" panose="020B0604020202020204" pitchFamily="34" charset="0"/>
              </a:rPr>
              <a:t>-KAMU DENETÇİLİĞİ KURUMUNUN KARARLARI</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800" b="1"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https://kararlar.ombudsman.gov.tr/</a:t>
            </a:r>
            <a:r>
              <a:rPr lang="tr-TR" sz="2800" u="sng" dirty="0">
                <a:effectLst/>
                <a:latin typeface="Helvetica" panose="020B0604020202020204" pitchFamily="34" charset="0"/>
                <a:ea typeface="Calibri" panose="020F0502020204030204" pitchFamily="34" charset="0"/>
                <a:cs typeface="Helvetica" panose="020B0604020202020204" pitchFamily="34" charset="0"/>
              </a:rPr>
              <a:t>)</a:t>
            </a:r>
            <a:endParaRPr lang="tr-TR" sz="28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Kamu Denetçiliği Kurumu bilinen adıyla Ombudsmanlık müessesesinin önemi ve farkındalığı giderek artmaktadır. İlgili kurumun aldığı kararlar bu yıldan itibaren daha profesyonel bir alt yapıyla yıl, konu ve idare bazlı seçeneklerle erişime açılmaktadır.</a:t>
            </a:r>
          </a:p>
          <a:p>
            <a:pPr algn="just">
              <a:lnSpc>
                <a:spcPct val="107000"/>
              </a:lnSpc>
              <a:spcAft>
                <a:spcPts val="800"/>
              </a:spcAft>
            </a:pPr>
            <a:r>
              <a:rPr lang="tr-TR" sz="2800" dirty="0">
                <a:effectLst/>
                <a:latin typeface="Helvetica" panose="020B0604020202020204" pitchFamily="34" charset="0"/>
                <a:ea typeface="Calibri" panose="020F0502020204030204" pitchFamily="34" charset="0"/>
                <a:cs typeface="Helvetica" panose="020B0604020202020204" pitchFamily="34" charset="0"/>
              </a:rPr>
              <a:t>Alanınıza göre verilen tavsiye ya da </a:t>
            </a:r>
            <a:r>
              <a:rPr lang="tr-TR" sz="2800" dirty="0" err="1">
                <a:effectLst/>
                <a:latin typeface="Helvetica" panose="020B0604020202020204" pitchFamily="34" charset="0"/>
                <a:ea typeface="Calibri" panose="020F0502020204030204" pitchFamily="34" charset="0"/>
                <a:cs typeface="Helvetica" panose="020B0604020202020204" pitchFamily="34" charset="0"/>
              </a:rPr>
              <a:t>red</a:t>
            </a:r>
            <a:r>
              <a:rPr lang="tr-TR" sz="2800" dirty="0">
                <a:effectLst/>
                <a:latin typeface="Helvetica" panose="020B0604020202020204" pitchFamily="34" charset="0"/>
                <a:ea typeface="Calibri" panose="020F0502020204030204" pitchFamily="34" charset="0"/>
                <a:cs typeface="Helvetica" panose="020B0604020202020204" pitchFamily="34" charset="0"/>
              </a:rPr>
              <a:t> kararlarını inceleyerek işlemlerinizde göz önünde bulundurmanızda fayda vardır.</a:t>
            </a:r>
          </a:p>
          <a:p>
            <a:endParaRPr lang="tr-TR" dirty="0"/>
          </a:p>
        </p:txBody>
      </p:sp>
    </p:spTree>
    <p:extLst>
      <p:ext uri="{BB962C8B-B14F-4D97-AF65-F5344CB8AC3E}">
        <p14:creationId xmlns:p14="http://schemas.microsoft.com/office/powerpoint/2010/main" val="40169370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0" y="-1782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3" y="-22906"/>
            <a:ext cx="8690385" cy="1209539"/>
          </a:xfrm>
          <a:prstGeom prst="rect">
            <a:avLst/>
          </a:prstGeom>
        </p:spPr>
      </p:pic>
      <p:sp>
        <p:nvSpPr>
          <p:cNvPr id="2" name="Dikdörtgen 1"/>
          <p:cNvSpPr/>
          <p:nvPr/>
        </p:nvSpPr>
        <p:spPr>
          <a:xfrm>
            <a:off x="2362716" y="99695"/>
            <a:ext cx="4350102" cy="830997"/>
          </a:xfrm>
          <a:prstGeom prst="rect">
            <a:avLst/>
          </a:prstGeom>
        </p:spPr>
        <p:txBody>
          <a:bodyPr wrap="none">
            <a:spAutoFit/>
          </a:bodyPr>
          <a:lstStyle/>
          <a:p>
            <a:r>
              <a:rPr lang="tr-TR" sz="2400" b="1" dirty="0">
                <a:latin typeface="Helvetica" panose="020B0604020202020204" pitchFamily="34" charset="0"/>
                <a:ea typeface="Cambria" panose="02040503050406030204" pitchFamily="18" charset="0"/>
                <a:cs typeface="Helvetica" panose="020B0604020202020204" pitchFamily="34" charset="0"/>
              </a:rPr>
              <a:t>KİŞİSEL VERİLERİ KORUMA</a:t>
            </a:r>
          </a:p>
          <a:p>
            <a:r>
              <a:rPr lang="tr-TR" sz="2400" b="1" dirty="0">
                <a:latin typeface="Helvetica" panose="020B0604020202020204" pitchFamily="34" charset="0"/>
                <a:ea typeface="Cambria" panose="02040503050406030204" pitchFamily="18" charset="0"/>
                <a:cs typeface="Helvetica" panose="020B0604020202020204" pitchFamily="34" charset="0"/>
              </a:rPr>
              <a:t> KURULU KARARLARI</a:t>
            </a:r>
          </a:p>
        </p:txBody>
      </p:sp>
      <p:sp>
        <p:nvSpPr>
          <p:cNvPr id="3" name="Dikdörtgen 2"/>
          <p:cNvSpPr/>
          <p:nvPr/>
        </p:nvSpPr>
        <p:spPr>
          <a:xfrm>
            <a:off x="0" y="1812471"/>
            <a:ext cx="12192002" cy="5510739"/>
          </a:xfrm>
          <a:prstGeom prst="rect">
            <a:avLst/>
          </a:prstGeom>
        </p:spPr>
        <p:txBody>
          <a:bodyPr wrap="square">
            <a:spAutoFit/>
          </a:bodyPr>
          <a:lstStyle/>
          <a:p>
            <a:pPr algn="just">
              <a:lnSpc>
                <a:spcPct val="107000"/>
              </a:lnSpc>
              <a:spcAft>
                <a:spcPts val="800"/>
              </a:spcAft>
            </a:pPr>
            <a:r>
              <a:rPr lang="tr-TR" sz="2400" b="1" u="sng" dirty="0">
                <a:effectLst/>
                <a:latin typeface="Helvetica" panose="020B0604020202020204" pitchFamily="34" charset="0"/>
                <a:ea typeface="Cambria" panose="02040503050406030204" pitchFamily="18" charset="0"/>
                <a:cs typeface="Helvetica" panose="020B0604020202020204" pitchFamily="34" charset="0"/>
              </a:rPr>
              <a:t>-KİŞİSEL VERİLERİ KORUMA KURULUNUN KARARLARI</a:t>
            </a:r>
            <a:endParaRPr lang="tr-TR" sz="2400" dirty="0">
              <a:effectLst/>
              <a:latin typeface="Helvetica" panose="020B0604020202020204" pitchFamily="34" charset="0"/>
              <a:ea typeface="Cambria" panose="02040503050406030204" pitchFamily="18" charset="0"/>
              <a:cs typeface="Helvetica" panose="020B0604020202020204" pitchFamily="34" charset="0"/>
            </a:endParaRPr>
          </a:p>
          <a:p>
            <a:pPr algn="just">
              <a:lnSpc>
                <a:spcPct val="107000"/>
              </a:lnSpc>
              <a:spcAft>
                <a:spcPts val="800"/>
              </a:spcAft>
            </a:pPr>
            <a:r>
              <a:rPr lang="tr-TR" sz="2400" dirty="0">
                <a:effectLst/>
                <a:latin typeface="Helvetica" panose="020B0604020202020204" pitchFamily="34" charset="0"/>
                <a:ea typeface="Cambria" panose="02040503050406030204" pitchFamily="18" charset="0"/>
                <a:cs typeface="Helvetica" panose="020B0604020202020204" pitchFamily="34" charset="0"/>
              </a:rPr>
              <a:t>(Erişmek için </a:t>
            </a:r>
            <a:r>
              <a:rPr lang="tr-TR" sz="2400" u="sng" dirty="0">
                <a:solidFill>
                  <a:srgbClr val="0563C1"/>
                </a:solidFill>
                <a:effectLst/>
                <a:latin typeface="Helvetica" panose="020B0604020202020204" pitchFamily="34" charset="0"/>
                <a:ea typeface="Cambria" panose="02040503050406030204" pitchFamily="18" charset="0"/>
                <a:cs typeface="Helvetica" panose="020B0604020202020204" pitchFamily="34" charset="0"/>
                <a:hlinkClick r:id="rId4"/>
              </a:rPr>
              <a:t>https://www.kvkk.gov.tr/Icerik/5419/Kurul-Kararlari</a:t>
            </a:r>
            <a:r>
              <a:rPr lang="tr-TR" sz="2400" dirty="0">
                <a:effectLst/>
                <a:latin typeface="Helvetica" panose="020B0604020202020204" pitchFamily="34" charset="0"/>
                <a:ea typeface="Cambria" panose="02040503050406030204" pitchFamily="18" charset="0"/>
                <a:cs typeface="Helvetica" panose="020B0604020202020204" pitchFamily="34" charset="0"/>
              </a:rPr>
              <a:t>)</a:t>
            </a:r>
          </a:p>
          <a:p>
            <a:pPr algn="just">
              <a:lnSpc>
                <a:spcPct val="107000"/>
              </a:lnSpc>
              <a:spcAft>
                <a:spcPts val="800"/>
              </a:spcAft>
            </a:pPr>
            <a:r>
              <a:rPr lang="tr-TR" sz="24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a:t>
            </a:r>
            <a:r>
              <a:rPr lang="tr-TR" sz="2400" i="1"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Herkes, kendisiyle ilgili kişisel verilerin korunmasını isteme hakkına sahiptir.”</a:t>
            </a:r>
            <a:r>
              <a:rPr lang="tr-TR" sz="24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Hükmü Anayasamıza 2010 yılında yapılan düzenlemeyle birlikte eklenmiştir. Buna paralel olarak Kişisel Verileri Koruma Kurumu kurulmuş ve bu konuda gerek kamu gerek özel kuruluşlar nezdinde aldığı ilke kararlarını sitesinde paylaşmaktadır.</a:t>
            </a:r>
            <a:endParaRPr lang="tr-TR" sz="2400" dirty="0">
              <a:effectLst/>
              <a:latin typeface="Helvetica" panose="020B0604020202020204" pitchFamily="34" charset="0"/>
              <a:ea typeface="Cambria" panose="02040503050406030204" pitchFamily="18" charset="0"/>
              <a:cs typeface="Helvetica" panose="020B0604020202020204" pitchFamily="34" charset="0"/>
            </a:endParaRPr>
          </a:p>
          <a:p>
            <a:pPr algn="just">
              <a:lnSpc>
                <a:spcPct val="107000"/>
              </a:lnSpc>
              <a:spcAft>
                <a:spcPts val="800"/>
              </a:spcAft>
            </a:pPr>
            <a:r>
              <a:rPr lang="tr-TR" sz="24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Kişisel veri kavramı çok geniş olduğu için tüm memurların cezai müeyyide ile karşılaşmaması için ilgili sitede yer verilen kararları takip etmesi yararlı olacaktır.</a:t>
            </a:r>
            <a:endParaRPr lang="tr-TR" sz="2400" dirty="0">
              <a:effectLst/>
              <a:latin typeface="Helvetica" panose="020B0604020202020204" pitchFamily="34" charset="0"/>
              <a:ea typeface="Cambria" panose="02040503050406030204" pitchFamily="18" charset="0"/>
              <a:cs typeface="Helvetica" panose="020B0604020202020204" pitchFamily="34" charset="0"/>
            </a:endParaRPr>
          </a:p>
          <a:p>
            <a:pPr marL="342900" indent="-34290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05942610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1" y="1"/>
            <a:ext cx="12461177" cy="7009412"/>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1"/>
            <a:ext cx="8690385" cy="1209539"/>
          </a:xfrm>
          <a:prstGeom prst="rect">
            <a:avLst/>
          </a:prstGeom>
        </p:spPr>
      </p:pic>
      <p:sp>
        <p:nvSpPr>
          <p:cNvPr id="2" name="Dikdörtgen 1"/>
          <p:cNvSpPr/>
          <p:nvPr/>
        </p:nvSpPr>
        <p:spPr>
          <a:xfrm>
            <a:off x="2364058" y="121465"/>
            <a:ext cx="3189249" cy="461665"/>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YÖK WEB SAYFASI</a:t>
            </a: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
        <p:nvSpPr>
          <p:cNvPr id="4" name="Unvan 3"/>
          <p:cNvSpPr>
            <a:spLocks noGrp="1"/>
          </p:cNvSpPr>
          <p:nvPr>
            <p:ph type="title"/>
          </p:nvPr>
        </p:nvSpPr>
        <p:spPr>
          <a:xfrm>
            <a:off x="2" y="1103611"/>
            <a:ext cx="5677591" cy="1186633"/>
          </a:xfrm>
        </p:spPr>
        <p:txBody>
          <a:bodyPr>
            <a:normAutofit/>
          </a:bodyPr>
          <a:lstStyle/>
          <a:p>
            <a:br>
              <a:rPr lang="tr-TR" sz="2400" b="1" dirty="0">
                <a:latin typeface="Helvetica" panose="020B0604020202020204" pitchFamily="34" charset="0"/>
                <a:cs typeface="Helvetica" panose="020B0604020202020204" pitchFamily="34" charset="0"/>
              </a:rPr>
            </a:br>
            <a:endParaRPr lang="tr-TR" sz="2400" b="1" dirty="0">
              <a:latin typeface="Helvetica" panose="020B0604020202020204" pitchFamily="34" charset="0"/>
              <a:cs typeface="Helvetica" panose="020B0604020202020204" pitchFamily="34" charset="0"/>
            </a:endParaRPr>
          </a:p>
        </p:txBody>
      </p:sp>
      <p:sp>
        <p:nvSpPr>
          <p:cNvPr id="10" name="Unvan 2"/>
          <p:cNvSpPr>
            <a:spLocks noGrp="1"/>
          </p:cNvSpPr>
          <p:nvPr>
            <p:ph type="subTitle" idx="4294967295"/>
          </p:nvPr>
        </p:nvSpPr>
        <p:spPr>
          <a:xfrm>
            <a:off x="0" y="1845425"/>
            <a:ext cx="12192000" cy="5251843"/>
          </a:xfrm>
        </p:spPr>
        <p:txBody>
          <a:bodyPr>
            <a:normAutofit/>
          </a:bodyPr>
          <a:lstStyle/>
          <a:p>
            <a:pPr marL="0" indent="0" algn="just">
              <a:lnSpc>
                <a:spcPct val="107000"/>
              </a:lnSpc>
              <a:spcAft>
                <a:spcPts val="800"/>
              </a:spcAft>
              <a:buNone/>
            </a:pPr>
            <a:r>
              <a:rPr lang="tr-TR" sz="2500" b="1" u="sng" dirty="0">
                <a:effectLst/>
                <a:latin typeface="Helvetica" panose="020B0604020202020204" pitchFamily="34" charset="0"/>
                <a:ea typeface="Calibri" panose="020F0502020204030204" pitchFamily="34" charset="0"/>
                <a:cs typeface="Helvetica" panose="020B0604020202020204" pitchFamily="34" charset="0"/>
              </a:rPr>
              <a:t>YÜKSEKÖĞRETİM KURULU WEB SAYFASI</a:t>
            </a:r>
            <a:endParaRPr lang="tr-TR" sz="2500" dirty="0">
              <a:effectLst/>
              <a:latin typeface="Helvetica" panose="020B0604020202020204" pitchFamily="34" charset="0"/>
              <a:ea typeface="Calibri" panose="020F0502020204030204" pitchFamily="34" charset="0"/>
              <a:cs typeface="Helvetica" panose="020B0604020202020204" pitchFamily="34" charset="0"/>
            </a:endParaRPr>
          </a:p>
          <a:p>
            <a:pPr algn="just">
              <a:lnSpc>
                <a:spcPct val="107000"/>
              </a:lnSpc>
              <a:spcAft>
                <a:spcPts val="800"/>
              </a:spcAft>
            </a:pPr>
            <a:r>
              <a:rPr lang="tr-TR" sz="2500" dirty="0">
                <a:effectLst/>
                <a:latin typeface="Helvetica" panose="020B0604020202020204" pitchFamily="34" charset="0"/>
                <a:ea typeface="Calibri" panose="020F0502020204030204" pitchFamily="34" charset="0"/>
                <a:cs typeface="Helvetica" panose="020B0604020202020204" pitchFamily="34" charset="0"/>
              </a:rPr>
              <a:t>(Erişmek için </a:t>
            </a:r>
            <a:r>
              <a:rPr lang="tr-TR" sz="2500" u="sng" dirty="0">
                <a:solidFill>
                  <a:srgbClr val="0563C1"/>
                </a:solidFill>
                <a:effectLst/>
                <a:latin typeface="Helvetica" panose="020B0604020202020204" pitchFamily="34" charset="0"/>
                <a:ea typeface="Calibri" panose="020F0502020204030204" pitchFamily="34" charset="0"/>
                <a:cs typeface="Helvetica" panose="020B0604020202020204" pitchFamily="34" charset="0"/>
                <a:hlinkClick r:id="rId4"/>
              </a:rPr>
              <a:t>https://www.yok.gov.tr/</a:t>
            </a:r>
            <a:r>
              <a:rPr lang="tr-TR" sz="2500" dirty="0">
                <a:effectLst/>
                <a:latin typeface="Helvetica" panose="020B0604020202020204" pitchFamily="34" charset="0"/>
                <a:ea typeface="Calibri" panose="020F0502020204030204" pitchFamily="34" charset="0"/>
                <a:cs typeface="Helvetica" panose="020B0604020202020204" pitchFamily="34" charset="0"/>
              </a:rPr>
              <a:t>) </a:t>
            </a:r>
          </a:p>
          <a:p>
            <a:pPr algn="just">
              <a:lnSpc>
                <a:spcPct val="107000"/>
              </a:lnSpc>
              <a:spcAft>
                <a:spcPts val="800"/>
              </a:spcAft>
            </a:pPr>
            <a:r>
              <a:rPr lang="tr-TR" sz="2500" dirty="0">
                <a:effectLst/>
                <a:latin typeface="Helvetica" panose="020B0604020202020204" pitchFamily="34" charset="0"/>
                <a:ea typeface="Calibri" panose="020F0502020204030204" pitchFamily="34" charset="0"/>
                <a:cs typeface="Helvetica" panose="020B0604020202020204" pitchFamily="34" charset="0"/>
              </a:rPr>
              <a:t>Yükseköğretimde çalışan bir memurun bağlı olduğu Yükseköğretim Kurulunun web sayfasını takip etmesi önemlidir. İlgili Başkanlık tarafından bir takım duyurular web sayfası üzerinden paylaşılarak kamuoyu bilgilendirilmektedir. </a:t>
            </a:r>
          </a:p>
        </p:txBody>
      </p:sp>
    </p:spTree>
    <p:extLst>
      <p:ext uri="{BB962C8B-B14F-4D97-AF65-F5344CB8AC3E}">
        <p14:creationId xmlns:p14="http://schemas.microsoft.com/office/powerpoint/2010/main" val="15843523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2382</TotalTime>
  <Words>791</Words>
  <Application>Microsoft Office PowerPoint</Application>
  <PresentationFormat>Geniş ekran</PresentationFormat>
  <Paragraphs>77</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Calibri Light</vt:lpstr>
      <vt:lpstr>Cambria</vt:lpstr>
      <vt:lpstr>Helvetica</vt:lpstr>
      <vt:lpstr>Wingdings</vt:lpstr>
      <vt:lpstr>Office Teması</vt:lpstr>
      <vt:lpstr>PowerPoint Sunusu</vt:lpstr>
      <vt:lpstr>PowerPoint Sunusu</vt:lpstr>
      <vt:lpstr> </vt:lpstr>
      <vt:lpstr> </vt:lpstr>
      <vt:lpstr> </vt:lpstr>
      <vt:lpstr>PowerPoint Sunusu</vt:lpstr>
      <vt:lpstr>PowerPoint Sunusu</vt:lpstr>
      <vt:lpstr>PowerPoint Sunusu</vt:lpstr>
      <vt:lpstr> </vt:lpstr>
      <vt:lpst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Turgay Delialioğlu</cp:lastModifiedBy>
  <cp:revision>350</cp:revision>
  <dcterms:created xsi:type="dcterms:W3CDTF">2020-03-03T07:32:53Z</dcterms:created>
  <dcterms:modified xsi:type="dcterms:W3CDTF">2022-02-02T09:27:10Z</dcterms:modified>
</cp:coreProperties>
</file>