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44" r:id="rId2"/>
    <p:sldId id="257" r:id="rId3"/>
    <p:sldId id="395" r:id="rId4"/>
    <p:sldId id="345" r:id="rId5"/>
    <p:sldId id="396" r:id="rId6"/>
    <p:sldId id="397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E7"/>
    <a:srgbClr val="CDDECE"/>
    <a:srgbClr val="E2F0D9"/>
    <a:srgbClr val="FBFDFC"/>
    <a:srgbClr val="D9D0BB"/>
    <a:srgbClr val="9DB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2143" autoAdjust="0"/>
  </p:normalViewPr>
  <p:slideViewPr>
    <p:cSldViewPr snapToGrid="0" snapToObjects="1">
      <p:cViewPr varScale="1">
        <p:scale>
          <a:sx n="115" d="100"/>
          <a:sy n="115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E58C2-6EAC-4B03-A290-579AED780EEB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9B5C8-A8B9-4F59-93E3-928C5826DF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09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35D821-B598-2F45-BCC5-41E7AB05C9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3DE08B2-0C60-7243-A35D-4694AB965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1C9561-06CA-B744-825E-83EA5E44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336AF1-6E51-2A43-99D0-3894BB30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EBDFFA-D346-1E4E-A6BB-DFB7265B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7924AC-8E21-A144-B7D5-27EE244A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B7D3D96-68E5-724C-8863-AB43179B5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92913D-4850-184B-B4E8-716D929C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0E8993-989F-E049-A7F3-9FBC8164C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6374A9-3C20-DF42-9E1E-53D3C5E7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59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CC8925-300F-AA4A-8DF8-07576ED0A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948D007-54B3-6F43-A02E-D13DBBFD2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BF8FC6-69E2-B643-AD68-DF9E9E5E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6CCC69-E3EB-8D46-8CFB-E2D3FF8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FA2121-9817-0745-AA9D-B32CB153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FAC4EA-4355-4E4B-ABA6-2931334F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9123C5-5565-AB4D-9312-89B84EDE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878A1BC-567E-C743-8B0F-2C052CBF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705588-93CC-094A-98CC-A82C4DAE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9CDE44-31E0-E64F-9D75-E015F373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18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118273-F436-B945-A1B4-8EDD9BFF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BC153FF-3C78-3445-AA11-A0FDC3307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3E9EF3-0FAF-DF40-80E1-E2C65374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EC927C-1EFD-F342-A66E-4E53AE2B3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424A52-17AC-6143-A412-D9AAA0D1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5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F73135-E0CE-5745-94DB-E49AFC15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569235-A32C-EB42-8E69-058C76ED6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E1C5443-5F61-6646-A0DD-0BA0ADC6F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A3212B2-3AB6-CA4D-802C-498291FF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7080618-6D28-D249-B47E-1BF2C76B3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DCCCC56-F68C-A14E-8FC3-42234DE45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05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C9EA33-3115-D94A-AEF5-5DAEB0ED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BF05F6B-2F75-8C49-A8A3-45C360D68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B1D2343-415A-1648-B122-B446F6186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BA4747A-2168-1D4C-87DA-7ED1CCF3B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965041B-9347-304B-AE7C-78B379C54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B89249B-B00B-5147-BB26-107CB024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FAD6237-08CF-5C4F-8EBB-C84D762B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DB59949-12B3-7547-B7B0-A21424A1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641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877308-B4A7-C044-8CA9-FE477C31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AF50B57-A924-1146-B97B-BCDC4145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BDFA69-F6DC-E341-9DD2-37FBD997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A4016CD-7510-D343-8BEB-BC8159EF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6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113DA16B-5157-2E46-A475-76AEF1FF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E89673F-0133-CF47-8EC0-DFEE51B9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5C6368-E205-AF49-816E-D78852D6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08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BB4367-7E7E-8443-8457-25099417F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C8F6C7-3E03-2F49-843C-A4B6EA31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C40D41-B3E3-D34E-AC1A-B6A26A08B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779F981-8155-C64E-8C5B-BEE4C212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420426-B93E-9E47-9602-6E89B1FB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7EDA28-38EB-5743-9185-0ED4B0AD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4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2E1584-667C-534C-BACD-44B63C923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944FB6A-DDC9-B74D-A004-1CBA80307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4617B2A-A398-3744-A90B-DD2CACEF1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2FEEC15-5746-FB43-B90F-F1AB028F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29C4110-C2E4-814A-B56D-2A634266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222070-3F1E-0C4D-B255-0178BE9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02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98A56EB-624D-9F4C-A7D7-359B36F8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214EED-3FD5-0844-A5C0-1993DB04F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EAC191-8FE5-8946-BFEB-90F193EAA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C94E-6AF1-5945-AFA7-F853B59FED91}" type="datetimeFigureOut">
              <a:rPr lang="tr-TR" smtClean="0"/>
              <a:t>26.02.2021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6F9522-2CD3-EF4F-A079-589DFE390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1F7F8A-AC4E-BE48-8605-18576E9E4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F05F-8F18-2742-8C5F-3FB4271699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64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-1815"/>
            <a:ext cx="12192000" cy="6858000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17B64CAC-008E-554E-9E55-5DBC68F7BF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" y="3832"/>
            <a:ext cx="8690385" cy="1209539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90502" y="782298"/>
            <a:ext cx="11811000" cy="737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600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</a:t>
            </a:r>
          </a:p>
          <a:p>
            <a:endParaRPr lang="tr-TR" sz="3600" b="1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ctr"/>
            <a:r>
              <a:rPr lang="tr-TR" sz="40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</a:t>
            </a:r>
            <a:r>
              <a:rPr lang="tr-TR" sz="40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KURUL KARARLARININ YAZIMINDA</a:t>
            </a:r>
          </a:p>
          <a:p>
            <a:pPr algn="ctr"/>
            <a:r>
              <a:rPr lang="tr-TR" sz="40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DİKKAT EDİLECEK HUSUSLAR</a:t>
            </a:r>
            <a:endParaRPr lang="tr-TR" sz="4000" b="1" dirty="0" smtClean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endParaRPr lang="tr-TR" sz="3600" b="1" dirty="0" smtClean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endParaRPr lang="tr-TR" sz="3600" b="1" dirty="0" smtClean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ctr"/>
            <a:r>
              <a:rPr lang="tr-TR" sz="36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-</a:t>
            </a:r>
            <a:r>
              <a:rPr lang="tr-TR" sz="36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26 </a:t>
            </a:r>
            <a:r>
              <a:rPr lang="tr-TR" sz="36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Şubat 2021-</a:t>
            </a:r>
          </a:p>
          <a:p>
            <a:endParaRPr lang="tr-TR" sz="3600" b="1" dirty="0" smtClean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r>
              <a:rPr lang="tr-TR" sz="3600" b="1" dirty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</a:t>
            </a:r>
            <a:r>
              <a:rPr lang="tr-TR" sz="36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</a:t>
            </a:r>
            <a:r>
              <a:rPr lang="tr-TR" sz="36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</a:t>
            </a:r>
            <a:r>
              <a:rPr lang="tr-TR" sz="2800" b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Turgay DELİALİOĞLU</a:t>
            </a:r>
            <a:endParaRPr lang="tr-TR" sz="2800" b="1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9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2000" cy="6955768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779077B5-FDAD-BA4E-B873-323420319BB4}"/>
              </a:ext>
            </a:extLst>
          </p:cNvPr>
          <p:cNvGrpSpPr/>
          <p:nvPr/>
        </p:nvGrpSpPr>
        <p:grpSpPr>
          <a:xfrm>
            <a:off x="2" y="3832"/>
            <a:ext cx="8843552" cy="1209539"/>
            <a:chOff x="2" y="3832"/>
            <a:chExt cx="8843552" cy="1209539"/>
          </a:xfrm>
        </p:grpSpPr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17B64CAC-008E-554E-9E55-5DBC68F7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2" y="3832"/>
              <a:ext cx="8690385" cy="1209539"/>
            </a:xfrm>
            <a:prstGeom prst="rect">
              <a:avLst/>
            </a:prstGeom>
          </p:spPr>
        </p:pic>
        <p:sp>
          <p:nvSpPr>
            <p:cNvPr id="24" name="Dikdörtgen 23">
              <a:extLst>
                <a:ext uri="{FF2B5EF4-FFF2-40B4-BE49-F238E27FC236}">
                  <a16:creationId xmlns:a16="http://schemas.microsoft.com/office/drawing/2014/main" id="{4EC0CCF7-578E-E647-A8E0-D8CB277624CD}"/>
                </a:ext>
              </a:extLst>
            </p:cNvPr>
            <p:cNvSpPr/>
            <p:nvPr/>
          </p:nvSpPr>
          <p:spPr>
            <a:xfrm>
              <a:off x="2713220" y="46295"/>
              <a:ext cx="613033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altLang="tr-TR" sz="3200" b="1" dirty="0" smtClean="0">
                  <a:solidFill>
                    <a:schemeClr val="accent1">
                      <a:lumMod val="50000"/>
                    </a:schemeClr>
                  </a:solidFill>
                  <a:latin typeface="Helvetica" pitchFamily="34" charset="0"/>
                </a:rPr>
                <a:t>KARARLARIN GEREKÇELİ YAZILMASI</a:t>
              </a:r>
              <a:endParaRPr lang="tr-TR" sz="3200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5281" y="840952"/>
            <a:ext cx="11081441" cy="53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tr-TR" sz="2400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just"/>
            <a:r>
              <a:rPr lang="tr-TR" sz="2400" b="1" i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                             </a:t>
            </a:r>
          </a:p>
          <a:p>
            <a:pPr algn="just"/>
            <a:endParaRPr lang="tr-TR" sz="2400" b="1" i="1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6153" y="1255834"/>
            <a:ext cx="115796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tr-T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Personel </a:t>
            </a: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>Daire Başkanlığı olarak başta kadro talepleri olmak üzere, ilgili mevzuatı uyarınca alınacak kararların </a:t>
            </a:r>
            <a:r>
              <a:rPr lang="tr-TR" sz="2800" b="1" u="sng" dirty="0">
                <a:latin typeface="Helvetica" panose="020B0604020202020204" pitchFamily="34" charset="0"/>
                <a:cs typeface="Helvetica" panose="020B0604020202020204" pitchFamily="34" charset="0"/>
              </a:rPr>
              <a:t>GEREKÇELİ</a:t>
            </a: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> olarak yazılması gerekmektedir.</a:t>
            </a:r>
            <a:b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tr-TR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r-T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Gerekçelendirilmemiş</a:t>
            </a: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>, somut temele dayanmayan kararlar iade sebebi olabilmektedir. </a:t>
            </a:r>
            <a:endParaRPr lang="tr-TR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tr-TR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tr-TR" sz="2400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78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2000" cy="6955768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779077B5-FDAD-BA4E-B873-323420319BB4}"/>
              </a:ext>
            </a:extLst>
          </p:cNvPr>
          <p:cNvGrpSpPr/>
          <p:nvPr/>
        </p:nvGrpSpPr>
        <p:grpSpPr>
          <a:xfrm>
            <a:off x="2" y="3832"/>
            <a:ext cx="8843552" cy="1209539"/>
            <a:chOff x="2" y="3832"/>
            <a:chExt cx="8843552" cy="1209539"/>
          </a:xfrm>
        </p:grpSpPr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17B64CAC-008E-554E-9E55-5DBC68F7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2" y="3832"/>
              <a:ext cx="8690385" cy="1209539"/>
            </a:xfrm>
            <a:prstGeom prst="rect">
              <a:avLst/>
            </a:prstGeom>
          </p:spPr>
        </p:pic>
        <p:sp>
          <p:nvSpPr>
            <p:cNvPr id="24" name="Dikdörtgen 23">
              <a:extLst>
                <a:ext uri="{FF2B5EF4-FFF2-40B4-BE49-F238E27FC236}">
                  <a16:creationId xmlns:a16="http://schemas.microsoft.com/office/drawing/2014/main" id="{4EC0CCF7-578E-E647-A8E0-D8CB277624CD}"/>
                </a:ext>
              </a:extLst>
            </p:cNvPr>
            <p:cNvSpPr/>
            <p:nvPr/>
          </p:nvSpPr>
          <p:spPr>
            <a:xfrm>
              <a:off x="2713220" y="46295"/>
              <a:ext cx="613033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altLang="tr-TR" sz="3200" b="1" dirty="0" smtClean="0">
                  <a:solidFill>
                    <a:schemeClr val="accent1">
                      <a:lumMod val="50000"/>
                    </a:schemeClr>
                  </a:solidFill>
                  <a:latin typeface="Helvetica" pitchFamily="34" charset="0"/>
                </a:rPr>
                <a:t>KARARLARIN MEVZUAT İÇERMESİ</a:t>
              </a:r>
              <a:endParaRPr lang="tr-TR" sz="3200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5281" y="840952"/>
            <a:ext cx="11081441" cy="53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tr-TR" sz="2400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just"/>
            <a:r>
              <a:rPr lang="tr-TR" sz="2400" b="1" i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                             </a:t>
            </a:r>
          </a:p>
          <a:p>
            <a:pPr algn="just"/>
            <a:endParaRPr lang="tr-TR" sz="2400" b="1" i="1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76153" y="1255834"/>
            <a:ext cx="1180248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tr-TR" sz="2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tr-T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tr-TR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Yapılan tüm işlemlerin temelde bir mevzuatı vardır. Bu kapsamda kararların başta kanunla ilişkilendirilmek üzere üst normdan alt norma sıralamak üzere kararlarda ilgili mevzuata yer verilmelidir.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tr-TR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Kanun, Yönetmelik, Tebliğ, Yönerge, Usul ve Esaslar...</a:t>
            </a: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tr-TR" sz="2400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85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2000" cy="6955768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779077B5-FDAD-BA4E-B873-323420319BB4}"/>
              </a:ext>
            </a:extLst>
          </p:cNvPr>
          <p:cNvGrpSpPr/>
          <p:nvPr/>
        </p:nvGrpSpPr>
        <p:grpSpPr>
          <a:xfrm>
            <a:off x="2" y="3832"/>
            <a:ext cx="8843552" cy="1209539"/>
            <a:chOff x="2" y="3832"/>
            <a:chExt cx="8843552" cy="1209539"/>
          </a:xfrm>
        </p:grpSpPr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17B64CAC-008E-554E-9E55-5DBC68F7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2" y="3832"/>
              <a:ext cx="8690385" cy="1209539"/>
            </a:xfrm>
            <a:prstGeom prst="rect">
              <a:avLst/>
            </a:prstGeom>
          </p:spPr>
        </p:pic>
        <p:sp>
          <p:nvSpPr>
            <p:cNvPr id="24" name="Dikdörtgen 23">
              <a:extLst>
                <a:ext uri="{FF2B5EF4-FFF2-40B4-BE49-F238E27FC236}">
                  <a16:creationId xmlns:a16="http://schemas.microsoft.com/office/drawing/2014/main" id="{4EC0CCF7-578E-E647-A8E0-D8CB277624CD}"/>
                </a:ext>
              </a:extLst>
            </p:cNvPr>
            <p:cNvSpPr/>
            <p:nvPr/>
          </p:nvSpPr>
          <p:spPr>
            <a:xfrm>
              <a:off x="2713220" y="226155"/>
              <a:ext cx="61303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3200" b="1" dirty="0" smtClean="0">
                  <a:solidFill>
                    <a:schemeClr val="accent1">
                      <a:lumMod val="50000"/>
                    </a:schemeClr>
                  </a:solidFill>
                  <a:latin typeface="Helvetica" pitchFamily="34" charset="0"/>
                </a:rPr>
                <a:t>KARARLARDA USUL</a:t>
              </a:r>
              <a:endParaRPr lang="tr-TR" sz="3200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5281" y="840952"/>
            <a:ext cx="11081441" cy="53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tr-TR" sz="2400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just"/>
            <a:r>
              <a:rPr lang="tr-TR" sz="2400" b="1" i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                             </a:t>
            </a:r>
          </a:p>
          <a:p>
            <a:pPr algn="just"/>
            <a:endParaRPr lang="tr-TR" sz="2400" b="1" i="1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33549" y="1105233"/>
            <a:ext cx="1157962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tr-TR" sz="2400" b="1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tr-TR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Kararlarda en büyük hatalar usulde yapılmaktadır. Üyelerin katılım durumları,</a:t>
            </a:r>
            <a:r>
              <a:rPr lang="tr-TR" sz="3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üyelerin katılmama gerekçelerinin yazımı, oy çokluğu/oybirliği, kararların şerhli yazımı. </a:t>
            </a:r>
            <a:endParaRPr lang="tr-TR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9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2000" cy="6955768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779077B5-FDAD-BA4E-B873-323420319BB4}"/>
              </a:ext>
            </a:extLst>
          </p:cNvPr>
          <p:cNvGrpSpPr/>
          <p:nvPr/>
        </p:nvGrpSpPr>
        <p:grpSpPr>
          <a:xfrm>
            <a:off x="2" y="3832"/>
            <a:ext cx="8843552" cy="1299541"/>
            <a:chOff x="2" y="3832"/>
            <a:chExt cx="8843552" cy="1299541"/>
          </a:xfrm>
        </p:grpSpPr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17B64CAC-008E-554E-9E55-5DBC68F7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2" y="3832"/>
              <a:ext cx="8690385" cy="1209539"/>
            </a:xfrm>
            <a:prstGeom prst="rect">
              <a:avLst/>
            </a:prstGeom>
          </p:spPr>
        </p:pic>
        <p:sp>
          <p:nvSpPr>
            <p:cNvPr id="24" name="Dikdörtgen 23">
              <a:extLst>
                <a:ext uri="{FF2B5EF4-FFF2-40B4-BE49-F238E27FC236}">
                  <a16:creationId xmlns:a16="http://schemas.microsoft.com/office/drawing/2014/main" id="{4EC0CCF7-578E-E647-A8E0-D8CB277624CD}"/>
                </a:ext>
              </a:extLst>
            </p:cNvPr>
            <p:cNvSpPr/>
            <p:nvPr/>
          </p:nvSpPr>
          <p:spPr>
            <a:xfrm>
              <a:off x="2713220" y="226155"/>
              <a:ext cx="6130334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3200" b="1" dirty="0" smtClean="0">
                  <a:solidFill>
                    <a:schemeClr val="accent1">
                      <a:lumMod val="50000"/>
                    </a:schemeClr>
                  </a:solidFill>
                  <a:latin typeface="Helvetica" pitchFamily="34" charset="0"/>
                </a:rPr>
                <a:t>KARAR ÖNCESİ ÖN </a:t>
              </a:r>
            </a:p>
            <a:p>
              <a:r>
                <a:rPr lang="tr-TR" sz="3200" b="1" dirty="0" smtClean="0">
                  <a:solidFill>
                    <a:schemeClr val="accent1">
                      <a:lumMod val="50000"/>
                    </a:schemeClr>
                  </a:solidFill>
                  <a:latin typeface="Helvetica" pitchFamily="34" charset="0"/>
                </a:rPr>
                <a:t>GÖRÜŞME</a:t>
              </a:r>
              <a:endParaRPr lang="tr-TR" sz="3200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5281" y="840952"/>
            <a:ext cx="11081441" cy="53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tr-TR" sz="2400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just"/>
            <a:r>
              <a:rPr lang="tr-TR" sz="2400" b="1" i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                             </a:t>
            </a:r>
          </a:p>
          <a:p>
            <a:pPr algn="just"/>
            <a:endParaRPr lang="tr-TR" sz="2400" b="1" i="1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33549" y="1105233"/>
            <a:ext cx="1157962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tr-TR" sz="2400" b="1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tr-TR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Olağandışı kararların yazımı öncesi istişare etmeyi önemsiyoruz.</a:t>
            </a:r>
          </a:p>
        </p:txBody>
      </p:sp>
    </p:spTree>
    <p:extLst>
      <p:ext uri="{BB962C8B-B14F-4D97-AF65-F5344CB8AC3E}">
        <p14:creationId xmlns:p14="http://schemas.microsoft.com/office/powerpoint/2010/main" val="28869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bina, beyaz, oda, küvet içeren bir resim&#10;&#10;Açıklama otomatik olarak oluşturuldu">
            <a:extLst>
              <a:ext uri="{FF2B5EF4-FFF2-40B4-BE49-F238E27FC236}">
                <a16:creationId xmlns:a16="http://schemas.microsoft.com/office/drawing/2014/main" id="{5FBFE52F-C34A-3444-AFA7-C813C9992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12192000" cy="6955768"/>
          </a:xfrm>
          <a:prstGeom prst="rect">
            <a:avLst/>
          </a:prstGeom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779077B5-FDAD-BA4E-B873-323420319BB4}"/>
              </a:ext>
            </a:extLst>
          </p:cNvPr>
          <p:cNvGrpSpPr/>
          <p:nvPr/>
        </p:nvGrpSpPr>
        <p:grpSpPr>
          <a:xfrm>
            <a:off x="2" y="3832"/>
            <a:ext cx="8843552" cy="1209539"/>
            <a:chOff x="2" y="3832"/>
            <a:chExt cx="8843552" cy="1209539"/>
          </a:xfrm>
        </p:grpSpPr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17B64CAC-008E-554E-9E55-5DBC68F7BF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2" y="3832"/>
              <a:ext cx="8690385" cy="1209539"/>
            </a:xfrm>
            <a:prstGeom prst="rect">
              <a:avLst/>
            </a:prstGeom>
          </p:spPr>
        </p:pic>
        <p:sp>
          <p:nvSpPr>
            <p:cNvPr id="24" name="Dikdörtgen 23">
              <a:extLst>
                <a:ext uri="{FF2B5EF4-FFF2-40B4-BE49-F238E27FC236}">
                  <a16:creationId xmlns:a16="http://schemas.microsoft.com/office/drawing/2014/main" id="{4EC0CCF7-578E-E647-A8E0-D8CB277624CD}"/>
                </a:ext>
              </a:extLst>
            </p:cNvPr>
            <p:cNvSpPr/>
            <p:nvPr/>
          </p:nvSpPr>
          <p:spPr>
            <a:xfrm>
              <a:off x="2713220" y="226155"/>
              <a:ext cx="613033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tr-TR" sz="3200" dirty="0"/>
            </a:p>
          </p:txBody>
        </p: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5281" y="840952"/>
            <a:ext cx="11081441" cy="532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tr-TR" sz="2400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algn="just"/>
            <a:r>
              <a:rPr lang="tr-TR" sz="2400" b="1" i="1" dirty="0" smtClean="0"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                                                    </a:t>
            </a:r>
          </a:p>
          <a:p>
            <a:pPr algn="just"/>
            <a:endParaRPr lang="tr-TR" sz="2400" b="1" i="1" u="sng" dirty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33055" y="1918170"/>
            <a:ext cx="1157962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tr-TR" sz="2400" b="1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algn="just"/>
            <a:r>
              <a:rPr lang="tr-TR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				TEŞEKKÜR EDERİM….</a:t>
            </a:r>
          </a:p>
        </p:txBody>
      </p:sp>
    </p:spTree>
    <p:extLst>
      <p:ext uri="{BB962C8B-B14F-4D97-AF65-F5344CB8AC3E}">
        <p14:creationId xmlns:p14="http://schemas.microsoft.com/office/powerpoint/2010/main" val="3251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126</Words>
  <Application>Microsoft Office PowerPoint</Application>
  <PresentationFormat>Geniş ekran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Helvetica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Basın Yayın</dc:creator>
  <cp:lastModifiedBy>User</cp:lastModifiedBy>
  <cp:revision>265</cp:revision>
  <dcterms:created xsi:type="dcterms:W3CDTF">2020-03-03T07:32:53Z</dcterms:created>
  <dcterms:modified xsi:type="dcterms:W3CDTF">2021-02-26T09:40:39Z</dcterms:modified>
</cp:coreProperties>
</file>