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344" r:id="rId2"/>
    <p:sldId id="398" r:id="rId3"/>
    <p:sldId id="399" r:id="rId4"/>
    <p:sldId id="400" r:id="rId5"/>
    <p:sldId id="401" r:id="rId6"/>
    <p:sldId id="404" r:id="rId7"/>
    <p:sldId id="403" r:id="rId8"/>
    <p:sldId id="415" r:id="rId9"/>
    <p:sldId id="416" r:id="rId10"/>
    <p:sldId id="418" r:id="rId11"/>
    <p:sldId id="417" r:id="rId12"/>
    <p:sldId id="419" r:id="rId13"/>
    <p:sldId id="420" r:id="rId14"/>
    <p:sldId id="421" r:id="rId15"/>
    <p:sldId id="422" r:id="rId16"/>
    <p:sldId id="423" r:id="rId17"/>
    <p:sldId id="424" r:id="rId18"/>
    <p:sldId id="425" r:id="rId19"/>
    <p:sldId id="426" r:id="rId20"/>
    <p:sldId id="427" r:id="rId21"/>
    <p:sldId id="428" r:id="rId22"/>
    <p:sldId id="429" r:id="rId23"/>
    <p:sldId id="430" r:id="rId24"/>
    <p:sldId id="431" r:id="rId25"/>
    <p:sldId id="432" r:id="rId26"/>
    <p:sldId id="433" r:id="rId27"/>
    <p:sldId id="434" r:id="rId28"/>
    <p:sldId id="435" r:id="rId29"/>
    <p:sldId id="397" r:id="rId3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EEE7"/>
    <a:srgbClr val="CDDECE"/>
    <a:srgbClr val="E2F0D9"/>
    <a:srgbClr val="FBFDFC"/>
    <a:srgbClr val="D9D0BB"/>
    <a:srgbClr val="9DBF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36" autoAdjust="0"/>
    <p:restoredTop sz="92143" autoAdjust="0"/>
  </p:normalViewPr>
  <p:slideViewPr>
    <p:cSldViewPr snapToGrid="0" snapToObjects="1">
      <p:cViewPr varScale="1">
        <p:scale>
          <a:sx n="115" d="100"/>
          <a:sy n="115" d="100"/>
        </p:scale>
        <p:origin x="2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6E58C2-6EAC-4B03-A290-579AED780EEB}" type="datetimeFigureOut">
              <a:rPr lang="tr-TR" smtClean="0"/>
              <a:t>12.03.2021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29B5C8-A8B9-4F59-93E3-928C5826DFA6}" type="slidenum">
              <a:rPr lang="tr-TR" smtClean="0"/>
              <a:t>‹#›</a:t>
            </a:fld>
            <a:endParaRPr lang="tr-TR"/>
          </a:p>
        </p:txBody>
      </p:sp>
    </p:spTree>
    <p:extLst>
      <p:ext uri="{BB962C8B-B14F-4D97-AF65-F5344CB8AC3E}">
        <p14:creationId xmlns:p14="http://schemas.microsoft.com/office/powerpoint/2010/main" val="1039091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35D821-B598-2F45-BCC5-41E7AB05C92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3DE08B2-0C60-7243-A35D-4694AB965D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F1C9561-06CA-B744-825E-83EA5E44076D}"/>
              </a:ext>
            </a:extLst>
          </p:cNvPr>
          <p:cNvSpPr>
            <a:spLocks noGrp="1"/>
          </p:cNvSpPr>
          <p:nvPr>
            <p:ph type="dt" sz="half" idx="10"/>
          </p:nvPr>
        </p:nvSpPr>
        <p:spPr/>
        <p:txBody>
          <a:bodyPr/>
          <a:lstStyle/>
          <a:p>
            <a:fld id="{2598C94E-6AF1-5945-AFA7-F853B59FED91}" type="datetimeFigureOut">
              <a:rPr lang="tr-TR" smtClean="0"/>
              <a:t>12.03.2021</a:t>
            </a:fld>
            <a:endParaRPr lang="tr-TR"/>
          </a:p>
        </p:txBody>
      </p:sp>
      <p:sp>
        <p:nvSpPr>
          <p:cNvPr id="5" name="Alt Bilgi Yer Tutucusu 4">
            <a:extLst>
              <a:ext uri="{FF2B5EF4-FFF2-40B4-BE49-F238E27FC236}">
                <a16:creationId xmlns:a16="http://schemas.microsoft.com/office/drawing/2014/main" id="{D1336AF1-6E51-2A43-99D0-3894BB30065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AEBDFFA-D346-1E4E-A6BB-DFB7265B867D}"/>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21043606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7924AC-8E21-A144-B7D5-27EE244A933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B7D3D96-68E5-724C-8863-AB43179B56D6}"/>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692913D-4850-184B-B4E8-716D929CCB82}"/>
              </a:ext>
            </a:extLst>
          </p:cNvPr>
          <p:cNvSpPr>
            <a:spLocks noGrp="1"/>
          </p:cNvSpPr>
          <p:nvPr>
            <p:ph type="dt" sz="half" idx="10"/>
          </p:nvPr>
        </p:nvSpPr>
        <p:spPr/>
        <p:txBody>
          <a:bodyPr/>
          <a:lstStyle/>
          <a:p>
            <a:fld id="{2598C94E-6AF1-5945-AFA7-F853B59FED91}" type="datetimeFigureOut">
              <a:rPr lang="tr-TR" smtClean="0"/>
              <a:t>12.03.2021</a:t>
            </a:fld>
            <a:endParaRPr lang="tr-TR"/>
          </a:p>
        </p:txBody>
      </p:sp>
      <p:sp>
        <p:nvSpPr>
          <p:cNvPr id="5" name="Alt Bilgi Yer Tutucusu 4">
            <a:extLst>
              <a:ext uri="{FF2B5EF4-FFF2-40B4-BE49-F238E27FC236}">
                <a16:creationId xmlns:a16="http://schemas.microsoft.com/office/drawing/2014/main" id="{AF0E8993-989F-E049-A7F3-9FBC8164C68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56374A9-3C20-DF42-9E1E-53D3C5E7EB22}"/>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418559014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5CC8925-300F-AA4A-8DF8-07576ED0A50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8948D007-54B3-6F43-A02E-D13DBBFD2EA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4BF8FC6-69E2-B643-AD68-DF9E9E5E78D2}"/>
              </a:ext>
            </a:extLst>
          </p:cNvPr>
          <p:cNvSpPr>
            <a:spLocks noGrp="1"/>
          </p:cNvSpPr>
          <p:nvPr>
            <p:ph type="dt" sz="half" idx="10"/>
          </p:nvPr>
        </p:nvSpPr>
        <p:spPr/>
        <p:txBody>
          <a:bodyPr/>
          <a:lstStyle/>
          <a:p>
            <a:fld id="{2598C94E-6AF1-5945-AFA7-F853B59FED91}" type="datetimeFigureOut">
              <a:rPr lang="tr-TR" smtClean="0"/>
              <a:t>12.03.2021</a:t>
            </a:fld>
            <a:endParaRPr lang="tr-TR"/>
          </a:p>
        </p:txBody>
      </p:sp>
      <p:sp>
        <p:nvSpPr>
          <p:cNvPr id="5" name="Alt Bilgi Yer Tutucusu 4">
            <a:extLst>
              <a:ext uri="{FF2B5EF4-FFF2-40B4-BE49-F238E27FC236}">
                <a16:creationId xmlns:a16="http://schemas.microsoft.com/office/drawing/2014/main" id="{226CCC69-E3EB-8D46-8CFB-E2D3FF8E9F7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FFA2121-9817-0745-AA9D-B32CB153CDBC}"/>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33950727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FAC4EA-4355-4E4B-ABA6-2931334FA69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49123C5-5565-AB4D-9312-89B84EDEEB3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878A1BC-567E-C743-8B0F-2C052CBFF4DD}"/>
              </a:ext>
            </a:extLst>
          </p:cNvPr>
          <p:cNvSpPr>
            <a:spLocks noGrp="1"/>
          </p:cNvSpPr>
          <p:nvPr>
            <p:ph type="dt" sz="half" idx="10"/>
          </p:nvPr>
        </p:nvSpPr>
        <p:spPr/>
        <p:txBody>
          <a:bodyPr/>
          <a:lstStyle/>
          <a:p>
            <a:fld id="{2598C94E-6AF1-5945-AFA7-F853B59FED91}" type="datetimeFigureOut">
              <a:rPr lang="tr-TR" smtClean="0"/>
              <a:t>12.03.2021</a:t>
            </a:fld>
            <a:endParaRPr lang="tr-TR"/>
          </a:p>
        </p:txBody>
      </p:sp>
      <p:sp>
        <p:nvSpPr>
          <p:cNvPr id="5" name="Alt Bilgi Yer Tutucusu 4">
            <a:extLst>
              <a:ext uri="{FF2B5EF4-FFF2-40B4-BE49-F238E27FC236}">
                <a16:creationId xmlns:a16="http://schemas.microsoft.com/office/drawing/2014/main" id="{D6705588-93CC-094A-98CC-A82C4DAE54E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29CDE44-31E0-E64F-9D75-E015F373C10A}"/>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342018926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118273-F436-B945-A1B4-8EDD9BFF752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BC153FF-3C78-3445-AA11-A0FDC33074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C53E9EF3-0FAF-DF40-80E1-E2C653741697}"/>
              </a:ext>
            </a:extLst>
          </p:cNvPr>
          <p:cNvSpPr>
            <a:spLocks noGrp="1"/>
          </p:cNvSpPr>
          <p:nvPr>
            <p:ph type="dt" sz="half" idx="10"/>
          </p:nvPr>
        </p:nvSpPr>
        <p:spPr/>
        <p:txBody>
          <a:bodyPr/>
          <a:lstStyle/>
          <a:p>
            <a:fld id="{2598C94E-6AF1-5945-AFA7-F853B59FED91}" type="datetimeFigureOut">
              <a:rPr lang="tr-TR" smtClean="0"/>
              <a:t>12.03.2021</a:t>
            </a:fld>
            <a:endParaRPr lang="tr-TR"/>
          </a:p>
        </p:txBody>
      </p:sp>
      <p:sp>
        <p:nvSpPr>
          <p:cNvPr id="5" name="Alt Bilgi Yer Tutucusu 4">
            <a:extLst>
              <a:ext uri="{FF2B5EF4-FFF2-40B4-BE49-F238E27FC236}">
                <a16:creationId xmlns:a16="http://schemas.microsoft.com/office/drawing/2014/main" id="{CAEC927C-1EFD-F342-A66E-4E53AE2B376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5424A52-17AC-6143-A412-D9AAA0D1C243}"/>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330856864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F73135-E0CE-5745-94DB-E49AFC15945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B569235-A32C-EB42-8E69-058C76ED644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E1C5443-5F61-6646-A0DD-0BA0ADC6F5AB}"/>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BA3212B2-3AB6-CA4D-802C-498291FFF595}"/>
              </a:ext>
            </a:extLst>
          </p:cNvPr>
          <p:cNvSpPr>
            <a:spLocks noGrp="1"/>
          </p:cNvSpPr>
          <p:nvPr>
            <p:ph type="dt" sz="half" idx="10"/>
          </p:nvPr>
        </p:nvSpPr>
        <p:spPr/>
        <p:txBody>
          <a:bodyPr/>
          <a:lstStyle/>
          <a:p>
            <a:fld id="{2598C94E-6AF1-5945-AFA7-F853B59FED91}" type="datetimeFigureOut">
              <a:rPr lang="tr-TR" smtClean="0"/>
              <a:t>12.03.2021</a:t>
            </a:fld>
            <a:endParaRPr lang="tr-TR"/>
          </a:p>
        </p:txBody>
      </p:sp>
      <p:sp>
        <p:nvSpPr>
          <p:cNvPr id="6" name="Alt Bilgi Yer Tutucusu 5">
            <a:extLst>
              <a:ext uri="{FF2B5EF4-FFF2-40B4-BE49-F238E27FC236}">
                <a16:creationId xmlns:a16="http://schemas.microsoft.com/office/drawing/2014/main" id="{87080618-6D28-D249-B47E-1BF2C76B389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DCCCC56-F68C-A14E-8FC3-42234DE456AF}"/>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128805900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C9EA33-3115-D94A-AEF5-5DAEB0EDA4C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BF05F6B-2F75-8C49-A8A3-45C360D687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B1D2343-415A-1648-B122-B446F6186457}"/>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BA4747A-2168-1D4C-87DA-7ED1CCF3B2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965041B-9347-304B-AE7C-78B379C54455}"/>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B89249B-B00B-5147-BB26-107CB0246F0D}"/>
              </a:ext>
            </a:extLst>
          </p:cNvPr>
          <p:cNvSpPr>
            <a:spLocks noGrp="1"/>
          </p:cNvSpPr>
          <p:nvPr>
            <p:ph type="dt" sz="half" idx="10"/>
          </p:nvPr>
        </p:nvSpPr>
        <p:spPr/>
        <p:txBody>
          <a:bodyPr/>
          <a:lstStyle/>
          <a:p>
            <a:fld id="{2598C94E-6AF1-5945-AFA7-F853B59FED91}" type="datetimeFigureOut">
              <a:rPr lang="tr-TR" smtClean="0"/>
              <a:t>12.03.2021</a:t>
            </a:fld>
            <a:endParaRPr lang="tr-TR"/>
          </a:p>
        </p:txBody>
      </p:sp>
      <p:sp>
        <p:nvSpPr>
          <p:cNvPr id="8" name="Alt Bilgi Yer Tutucusu 7">
            <a:extLst>
              <a:ext uri="{FF2B5EF4-FFF2-40B4-BE49-F238E27FC236}">
                <a16:creationId xmlns:a16="http://schemas.microsoft.com/office/drawing/2014/main" id="{1FAD6237-08CF-5C4F-8EBB-C84D762B93A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DB59949-12B3-7547-B7B0-A21424A1DBF0}"/>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426641277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877308-B4A7-C044-8CA9-FE477C31541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EAF50B57-A924-1146-B97B-BCDC4145B88A}"/>
              </a:ext>
            </a:extLst>
          </p:cNvPr>
          <p:cNvSpPr>
            <a:spLocks noGrp="1"/>
          </p:cNvSpPr>
          <p:nvPr>
            <p:ph type="dt" sz="half" idx="10"/>
          </p:nvPr>
        </p:nvSpPr>
        <p:spPr/>
        <p:txBody>
          <a:bodyPr/>
          <a:lstStyle/>
          <a:p>
            <a:fld id="{2598C94E-6AF1-5945-AFA7-F853B59FED91}" type="datetimeFigureOut">
              <a:rPr lang="tr-TR" smtClean="0"/>
              <a:t>12.03.2021</a:t>
            </a:fld>
            <a:endParaRPr lang="tr-TR"/>
          </a:p>
        </p:txBody>
      </p:sp>
      <p:sp>
        <p:nvSpPr>
          <p:cNvPr id="4" name="Alt Bilgi Yer Tutucusu 3">
            <a:extLst>
              <a:ext uri="{FF2B5EF4-FFF2-40B4-BE49-F238E27FC236}">
                <a16:creationId xmlns:a16="http://schemas.microsoft.com/office/drawing/2014/main" id="{88BDFA69-F6DC-E341-9DD2-37FBD9970B0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A4016CD-7510-D343-8BEB-BC8159EF6B4C}"/>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37336583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13DA16B-5157-2E46-A475-76AEF1FF0C0C}"/>
              </a:ext>
            </a:extLst>
          </p:cNvPr>
          <p:cNvSpPr>
            <a:spLocks noGrp="1"/>
          </p:cNvSpPr>
          <p:nvPr>
            <p:ph type="dt" sz="half" idx="10"/>
          </p:nvPr>
        </p:nvSpPr>
        <p:spPr/>
        <p:txBody>
          <a:bodyPr/>
          <a:lstStyle/>
          <a:p>
            <a:fld id="{2598C94E-6AF1-5945-AFA7-F853B59FED91}" type="datetimeFigureOut">
              <a:rPr lang="tr-TR" smtClean="0"/>
              <a:t>12.03.2021</a:t>
            </a:fld>
            <a:endParaRPr lang="tr-TR"/>
          </a:p>
        </p:txBody>
      </p:sp>
      <p:sp>
        <p:nvSpPr>
          <p:cNvPr id="3" name="Alt Bilgi Yer Tutucusu 2">
            <a:extLst>
              <a:ext uri="{FF2B5EF4-FFF2-40B4-BE49-F238E27FC236}">
                <a16:creationId xmlns:a16="http://schemas.microsoft.com/office/drawing/2014/main" id="{5E89673F-0133-CF47-8EC0-DFEE51B983D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B5C6368-E205-AF49-816E-D78852D6D056}"/>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257008616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BB4367-7E7E-8443-8457-25099417F68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D5C8F6C7-3E03-2F49-843C-A4B6EA3100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6CC40D41-B3E3-D34E-AC1A-B6A26A08BD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779F981-8155-C64E-8C5B-BEE4C212778E}"/>
              </a:ext>
            </a:extLst>
          </p:cNvPr>
          <p:cNvSpPr>
            <a:spLocks noGrp="1"/>
          </p:cNvSpPr>
          <p:nvPr>
            <p:ph type="dt" sz="half" idx="10"/>
          </p:nvPr>
        </p:nvSpPr>
        <p:spPr/>
        <p:txBody>
          <a:bodyPr/>
          <a:lstStyle/>
          <a:p>
            <a:fld id="{2598C94E-6AF1-5945-AFA7-F853B59FED91}" type="datetimeFigureOut">
              <a:rPr lang="tr-TR" smtClean="0"/>
              <a:t>12.03.2021</a:t>
            </a:fld>
            <a:endParaRPr lang="tr-TR"/>
          </a:p>
        </p:txBody>
      </p:sp>
      <p:sp>
        <p:nvSpPr>
          <p:cNvPr id="6" name="Alt Bilgi Yer Tutucusu 5">
            <a:extLst>
              <a:ext uri="{FF2B5EF4-FFF2-40B4-BE49-F238E27FC236}">
                <a16:creationId xmlns:a16="http://schemas.microsoft.com/office/drawing/2014/main" id="{E0420426-B93E-9E47-9602-6E89B1FB247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27EDA28-38EB-5743-9185-0ED4B0AD7EF5}"/>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42814157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2E1584-667C-534C-BACD-44B63C92349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944FB6A-DDC9-B74D-A004-1CBA803072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4617B2A-A398-3744-A90B-DD2CACEF15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2FEEC15-5746-FB43-B90F-F1AB028F0B67}"/>
              </a:ext>
            </a:extLst>
          </p:cNvPr>
          <p:cNvSpPr>
            <a:spLocks noGrp="1"/>
          </p:cNvSpPr>
          <p:nvPr>
            <p:ph type="dt" sz="half" idx="10"/>
          </p:nvPr>
        </p:nvSpPr>
        <p:spPr/>
        <p:txBody>
          <a:bodyPr/>
          <a:lstStyle/>
          <a:p>
            <a:fld id="{2598C94E-6AF1-5945-AFA7-F853B59FED91}" type="datetimeFigureOut">
              <a:rPr lang="tr-TR" smtClean="0"/>
              <a:t>12.03.2021</a:t>
            </a:fld>
            <a:endParaRPr lang="tr-TR"/>
          </a:p>
        </p:txBody>
      </p:sp>
      <p:sp>
        <p:nvSpPr>
          <p:cNvPr id="6" name="Alt Bilgi Yer Tutucusu 5">
            <a:extLst>
              <a:ext uri="{FF2B5EF4-FFF2-40B4-BE49-F238E27FC236}">
                <a16:creationId xmlns:a16="http://schemas.microsoft.com/office/drawing/2014/main" id="{A29C4110-C2E4-814A-B56D-2A634266FBA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8222070-3F1E-0C4D-B255-0178BE9F40B0}"/>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423902436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98A56EB-624D-9F4C-A7D7-359B36F865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5214EED-3FD5-0844-A5C0-1993DB04FC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5EAC191-8FE5-8946-BFEB-90F193EAAB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98C94E-6AF1-5945-AFA7-F853B59FED91}" type="datetimeFigureOut">
              <a:rPr lang="tr-TR" smtClean="0"/>
              <a:t>12.03.2021</a:t>
            </a:fld>
            <a:endParaRPr lang="tr-TR"/>
          </a:p>
        </p:txBody>
      </p:sp>
      <p:sp>
        <p:nvSpPr>
          <p:cNvPr id="5" name="Alt Bilgi Yer Tutucusu 4">
            <a:extLst>
              <a:ext uri="{FF2B5EF4-FFF2-40B4-BE49-F238E27FC236}">
                <a16:creationId xmlns:a16="http://schemas.microsoft.com/office/drawing/2014/main" id="{196F9522-2CD3-EF4F-A079-589DFE390A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171F7F8A-AC4E-BE48-8605-18576E9E41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86F05F-8F18-2742-8C5F-3FB427169995}" type="slidenum">
              <a:rPr lang="tr-TR" smtClean="0"/>
              <a:t>‹#›</a:t>
            </a:fld>
            <a:endParaRPr lang="tr-TR"/>
          </a:p>
        </p:txBody>
      </p:sp>
    </p:spTree>
    <p:extLst>
      <p:ext uri="{BB962C8B-B14F-4D97-AF65-F5344CB8AC3E}">
        <p14:creationId xmlns:p14="http://schemas.microsoft.com/office/powerpoint/2010/main" val="1099646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1815"/>
            <a:ext cx="12192000" cy="6858000"/>
          </a:xfrm>
          <a:prstGeom prst="rect">
            <a:avLst/>
          </a:prstGeom>
        </p:spPr>
      </p:pic>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14" name="Rectangle 3"/>
          <p:cNvSpPr txBox="1">
            <a:spLocks noChangeArrowheads="1"/>
          </p:cNvSpPr>
          <p:nvPr/>
        </p:nvSpPr>
        <p:spPr bwMode="auto">
          <a:xfrm>
            <a:off x="0" y="782298"/>
            <a:ext cx="12192002" cy="607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tr-TR" sz="3600" dirty="0" smtClean="0">
                <a:latin typeface="Helvetica" panose="020B0604020202020204" pitchFamily="34" charset="0"/>
                <a:ea typeface="Cambria" panose="02040503050406030204" pitchFamily="18" charset="0"/>
                <a:cs typeface="Helvetica" panose="020B0604020202020204" pitchFamily="34" charset="0"/>
              </a:rPr>
              <a:t>        </a:t>
            </a:r>
            <a:endParaRPr lang="tr-TR" sz="2800" b="1" dirty="0" smtClean="0">
              <a:latin typeface="Helvetica" panose="020B0604020202020204" pitchFamily="34" charset="0"/>
              <a:cs typeface="Helvetica" panose="020B0604020202020204" pitchFamily="34" charset="0"/>
            </a:endParaRPr>
          </a:p>
          <a:p>
            <a:pPr algn="ctr"/>
            <a:endParaRPr lang="tr-TR" sz="2800" b="1" dirty="0">
              <a:latin typeface="Helvetica" panose="020B0604020202020204" pitchFamily="34" charset="0"/>
              <a:cs typeface="Helvetica" panose="020B0604020202020204" pitchFamily="34" charset="0"/>
            </a:endParaRPr>
          </a:p>
          <a:p>
            <a:pPr algn="ctr"/>
            <a:endParaRPr lang="tr-TR" sz="2800" b="1" dirty="0" smtClean="0">
              <a:latin typeface="Helvetica" panose="020B0604020202020204" pitchFamily="34" charset="0"/>
              <a:cs typeface="Helvetica" panose="020B0604020202020204" pitchFamily="34" charset="0"/>
            </a:endParaRPr>
          </a:p>
          <a:p>
            <a:pPr algn="ctr"/>
            <a:r>
              <a:rPr lang="tr-TR" sz="3600" b="1" dirty="0" smtClean="0">
                <a:latin typeface="Helvetica" panose="020B0604020202020204" pitchFamily="34" charset="0"/>
                <a:cs typeface="Helvetica" panose="020B0604020202020204" pitchFamily="34" charset="0"/>
              </a:rPr>
              <a:t>KAMU </a:t>
            </a:r>
            <a:r>
              <a:rPr lang="tr-TR" sz="3600" b="1" dirty="0">
                <a:latin typeface="Helvetica" panose="020B0604020202020204" pitchFamily="34" charset="0"/>
                <a:cs typeface="Helvetica" panose="020B0604020202020204" pitchFamily="34" charset="0"/>
              </a:rPr>
              <a:t>KURUM VE KURULUŞLARINA İŞÇİ </a:t>
            </a:r>
            <a:r>
              <a:rPr lang="tr-TR" sz="3600" b="1" dirty="0" smtClean="0">
                <a:latin typeface="Helvetica" panose="020B0604020202020204" pitchFamily="34" charset="0"/>
                <a:cs typeface="Helvetica" panose="020B0604020202020204" pitchFamily="34" charset="0"/>
              </a:rPr>
              <a:t>ALINMASINDA UYGULANACAK </a:t>
            </a:r>
            <a:r>
              <a:rPr lang="tr-TR" sz="3600" b="1" dirty="0">
                <a:latin typeface="Helvetica" panose="020B0604020202020204" pitchFamily="34" charset="0"/>
                <a:cs typeface="Helvetica" panose="020B0604020202020204" pitchFamily="34" charset="0"/>
              </a:rPr>
              <a:t>USUL VE ESASLAR HAKKINDA YÖNETMELİK</a:t>
            </a:r>
            <a:endParaRPr lang="tr-TR" sz="3600" dirty="0">
              <a:latin typeface="Helvetica" panose="020B0604020202020204" pitchFamily="34" charset="0"/>
              <a:cs typeface="Helvetica" panose="020B0604020202020204" pitchFamily="34" charset="0"/>
            </a:endParaRPr>
          </a:p>
          <a:p>
            <a:pPr algn="ctr"/>
            <a:endParaRPr lang="tr-TR" sz="2800" b="1" dirty="0" smtClean="0">
              <a:latin typeface="Helvetica" panose="020B0604020202020204" pitchFamily="34" charset="0"/>
              <a:ea typeface="Cambria" panose="02040503050406030204" pitchFamily="18" charset="0"/>
              <a:cs typeface="Helvetica" panose="020B0604020202020204" pitchFamily="34" charset="0"/>
            </a:endParaRPr>
          </a:p>
          <a:p>
            <a:pPr algn="ctr"/>
            <a:endParaRPr lang="tr-TR" sz="2800" b="1" dirty="0" smtClean="0">
              <a:latin typeface="Helvetica" panose="020B0604020202020204" pitchFamily="34" charset="0"/>
              <a:ea typeface="Cambria" panose="02040503050406030204" pitchFamily="18" charset="0"/>
              <a:cs typeface="Helvetica" panose="020B0604020202020204" pitchFamily="34" charset="0"/>
            </a:endParaRPr>
          </a:p>
          <a:p>
            <a:pPr algn="ctr"/>
            <a:endParaRPr lang="tr-TR" sz="2800" b="1" dirty="0">
              <a:latin typeface="Helvetica" panose="020B0604020202020204" pitchFamily="34" charset="0"/>
              <a:ea typeface="Cambria" panose="02040503050406030204" pitchFamily="18" charset="0"/>
              <a:cs typeface="Helvetica" panose="020B0604020202020204" pitchFamily="34" charset="0"/>
            </a:endParaRPr>
          </a:p>
          <a:p>
            <a:pPr algn="ctr"/>
            <a:r>
              <a:rPr lang="tr-TR" sz="3600" b="1" dirty="0" smtClean="0">
                <a:latin typeface="Helvetica" panose="020B0604020202020204" pitchFamily="34" charset="0"/>
                <a:ea typeface="Cambria" panose="02040503050406030204" pitchFamily="18" charset="0"/>
                <a:cs typeface="Helvetica" panose="020B0604020202020204" pitchFamily="34" charset="0"/>
              </a:rPr>
              <a:t>-10.03.2021-</a:t>
            </a:r>
          </a:p>
          <a:p>
            <a:endParaRPr lang="tr-TR" sz="3600" b="1" dirty="0" smtClean="0">
              <a:latin typeface="Helvetica" panose="020B0604020202020204" pitchFamily="34" charset="0"/>
              <a:ea typeface="Cambria" panose="02040503050406030204" pitchFamily="18" charset="0"/>
              <a:cs typeface="Helvetica" panose="020B0604020202020204" pitchFamily="34" charset="0"/>
            </a:endParaRPr>
          </a:p>
          <a:p>
            <a:r>
              <a:rPr lang="tr-TR" sz="3600" b="1" dirty="0">
                <a:latin typeface="Helvetica" panose="020B0604020202020204" pitchFamily="34" charset="0"/>
                <a:ea typeface="Cambria" panose="02040503050406030204" pitchFamily="18" charset="0"/>
                <a:cs typeface="Helvetica" panose="020B0604020202020204" pitchFamily="34" charset="0"/>
              </a:rPr>
              <a:t> </a:t>
            </a:r>
            <a:r>
              <a:rPr lang="tr-TR" sz="3600" b="1" dirty="0" smtClean="0">
                <a:latin typeface="Helvetica" panose="020B0604020202020204" pitchFamily="34" charset="0"/>
                <a:ea typeface="Cambria" panose="02040503050406030204" pitchFamily="18" charset="0"/>
                <a:cs typeface="Helvetica" panose="020B0604020202020204" pitchFamily="34" charset="0"/>
              </a:rPr>
              <a:t>                                 </a:t>
            </a:r>
            <a:endParaRPr lang="tr-TR" sz="2800" b="1" dirty="0">
              <a:latin typeface="Helvetica" panose="020B0604020202020204" pitchFamily="34" charset="0"/>
              <a:ea typeface="Cambria" panose="02040503050406030204" pitchFamily="18" charset="0"/>
              <a:cs typeface="Helvetica" panose="020B0604020202020204" pitchFamily="34" charset="0"/>
            </a:endParaRPr>
          </a:p>
        </p:txBody>
      </p:sp>
    </p:spTree>
    <p:extLst>
      <p:ext uri="{BB962C8B-B14F-4D97-AF65-F5344CB8AC3E}">
        <p14:creationId xmlns:p14="http://schemas.microsoft.com/office/powerpoint/2010/main" val="167659421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3832"/>
            <a:ext cx="11636720" cy="1209539"/>
            <a:chOff x="2" y="3832"/>
            <a:chExt cx="11636720"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1" y="1053904"/>
            <a:ext cx="12191998" cy="5932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endParaRPr lang="tr-TR" sz="2400" dirty="0">
              <a:latin typeface="Helvetica" panose="020B0604020202020204" pitchFamily="34" charset="0"/>
              <a:cs typeface="Helvetica" panose="020B0604020202020204" pitchFamily="34" charset="0"/>
            </a:endParaRPr>
          </a:p>
          <a:p>
            <a:pPr algn="just"/>
            <a:r>
              <a:rPr lang="tr-TR" sz="2000" b="1" dirty="0" smtClean="0">
                <a:latin typeface="Helvetica" panose="020B0604020202020204" pitchFamily="34" charset="0"/>
                <a:cs typeface="Helvetica" panose="020B0604020202020204" pitchFamily="34" charset="0"/>
              </a:rPr>
              <a:t>İşçi Olarak Alınacaklarda Aranacak Şartlar</a:t>
            </a:r>
          </a:p>
          <a:p>
            <a:pPr algn="just"/>
            <a:endParaRPr lang="tr-TR" sz="2000" b="1" dirty="0" smtClean="0">
              <a:latin typeface="Helvetica" panose="020B0604020202020204" pitchFamily="34" charset="0"/>
              <a:cs typeface="Helvetica" panose="020B0604020202020204" pitchFamily="34" charset="0"/>
            </a:endParaRPr>
          </a:p>
          <a:p>
            <a:pPr algn="just"/>
            <a:r>
              <a:rPr lang="tr-TR" sz="2000" dirty="0" smtClean="0">
                <a:latin typeface="Helvetica" panose="020B0604020202020204" pitchFamily="34" charset="0"/>
                <a:cs typeface="Helvetica" panose="020B0604020202020204" pitchFamily="34" charset="0"/>
              </a:rPr>
              <a:t>İşçi </a:t>
            </a:r>
            <a:r>
              <a:rPr lang="tr-TR" sz="2000" dirty="0">
                <a:latin typeface="Helvetica" panose="020B0604020202020204" pitchFamily="34" charset="0"/>
                <a:cs typeface="Helvetica" panose="020B0604020202020204" pitchFamily="34" charset="0"/>
              </a:rPr>
              <a:t>olarak alınacaklarda</a:t>
            </a:r>
            <a:r>
              <a:rPr lang="tr-TR" sz="2000" dirty="0" smtClean="0">
                <a:latin typeface="Helvetica" panose="020B0604020202020204" pitchFamily="34" charset="0"/>
                <a:cs typeface="Helvetica" panose="020B0604020202020204" pitchFamily="34" charset="0"/>
              </a:rPr>
              <a:t>;</a:t>
            </a: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2527 </a:t>
            </a:r>
            <a:r>
              <a:rPr lang="tr-TR" sz="2000" dirty="0">
                <a:latin typeface="Helvetica" panose="020B0604020202020204" pitchFamily="34" charset="0"/>
                <a:cs typeface="Helvetica" panose="020B0604020202020204" pitchFamily="34" charset="0"/>
              </a:rPr>
              <a:t>sayılı Türk Soylu Yabancıların Türkiye'de Meslek ve Sanatlarını Serbestçe Yapabilmelerine, Kamu, Özel Kuruluş veya İşyerlerinde Çalıştırılabilmelerine İlişkin Kanun hükümleri saklı kalmak kaydıyla Türk vatandaşı olmak</a:t>
            </a:r>
            <a:r>
              <a:rPr lang="tr-TR" sz="20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18 </a:t>
            </a:r>
            <a:r>
              <a:rPr lang="tr-TR" sz="2000" dirty="0">
                <a:latin typeface="Helvetica" panose="020B0604020202020204" pitchFamily="34" charset="0"/>
                <a:cs typeface="Helvetica" panose="020B0604020202020204" pitchFamily="34" charset="0"/>
              </a:rPr>
              <a:t>yaşını tamamlamış olmak,</a:t>
            </a: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Affa </a:t>
            </a:r>
            <a:r>
              <a:rPr lang="tr-TR" sz="2000" dirty="0">
                <a:latin typeface="Helvetica" panose="020B0604020202020204" pitchFamily="34" charset="0"/>
                <a:cs typeface="Helvetica" panose="020B0604020202020204" pitchFamily="34" charset="0"/>
              </a:rPr>
              <a:t>uğramış olsa bile Devletin güvenliğine karşı suçlar, anayasal düzene ve bu düzenin işleyişine karşı suçlar, millî savunmaya karşı suçlar, Devlet sırlarına karşı suçlar ve casusluk, zimmet, irtikâp, rüşvet, hırsızlık, dolandırıcılık, sahtecilik, güveni kötüye kullanma, hileli iflas, ihaleye fesat karıştırma, edimin ifasına fesat karıştırma, suçtan kaynaklanan malvarlığı değerlerini aklama veya kaçakçılık suçlarından mahkûm olmamak,</a:t>
            </a: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Kamu </a:t>
            </a:r>
            <a:r>
              <a:rPr lang="tr-TR" sz="2000" dirty="0">
                <a:latin typeface="Helvetica" panose="020B0604020202020204" pitchFamily="34" charset="0"/>
                <a:cs typeface="Helvetica" panose="020B0604020202020204" pitchFamily="34" charset="0"/>
              </a:rPr>
              <a:t>kurum ve kuruluşlarının özel kanunlarında yer alan özel şartları taşımak,</a:t>
            </a:r>
          </a:p>
          <a:p>
            <a:pPr algn="just"/>
            <a:r>
              <a:rPr lang="tr-TR" sz="2000" dirty="0">
                <a:latin typeface="Helvetica" panose="020B0604020202020204" pitchFamily="34" charset="0"/>
                <a:cs typeface="Helvetica" panose="020B0604020202020204" pitchFamily="34" charset="0"/>
              </a:rPr>
              <a:t>şartları aranır</a:t>
            </a:r>
            <a:r>
              <a:rPr lang="tr-TR" sz="2000" dirty="0" smtClean="0">
                <a:latin typeface="Helvetica" panose="020B0604020202020204" pitchFamily="34" charset="0"/>
                <a:cs typeface="Helvetica" panose="020B0604020202020204" pitchFamily="34" charset="0"/>
              </a:rPr>
              <a:t>.</a:t>
            </a:r>
          </a:p>
          <a:p>
            <a:pPr algn="just"/>
            <a:r>
              <a:rPr lang="tr-TR" sz="2000" dirty="0">
                <a:latin typeface="Helvetica" panose="020B0604020202020204" pitchFamily="34" charset="0"/>
                <a:cs typeface="Helvetica" panose="020B0604020202020204" pitchFamily="34" charset="0"/>
              </a:rPr>
              <a:t> </a:t>
            </a:r>
            <a:r>
              <a:rPr lang="tr-TR" sz="2000" dirty="0" smtClean="0">
                <a:latin typeface="Helvetica" panose="020B0604020202020204" pitchFamily="34" charset="0"/>
                <a:cs typeface="Helvetica" panose="020B0604020202020204" pitchFamily="34" charset="0"/>
              </a:rPr>
              <a:t> </a:t>
            </a:r>
            <a:r>
              <a:rPr lang="tr-TR" sz="2000" dirty="0">
                <a:latin typeface="Helvetica" panose="020B0604020202020204" pitchFamily="34" charset="0"/>
                <a:cs typeface="Helvetica" panose="020B0604020202020204" pitchFamily="34" charset="0"/>
              </a:rPr>
              <a:t>Engellilerin, durumlarını ilgili mevzuatına göre yetkili sağlık kuruluşlarından alınan engelliler için sağlık kurulu raporuyla belgelendirmeleri gerekir.</a:t>
            </a:r>
          </a:p>
        </p:txBody>
      </p:sp>
      <p:sp>
        <p:nvSpPr>
          <p:cNvPr id="5" name="Dikdörtgen 4"/>
          <p:cNvSpPr/>
          <p:nvPr/>
        </p:nvSpPr>
        <p:spPr>
          <a:xfrm>
            <a:off x="2431760" y="77073"/>
            <a:ext cx="9760239" cy="1231106"/>
          </a:xfrm>
          <a:prstGeom prst="rect">
            <a:avLst/>
          </a:prstGeom>
        </p:spPr>
        <p:txBody>
          <a:bodyPr wrap="square">
            <a:spAutoFit/>
          </a:bodyPr>
          <a:lstStyle/>
          <a:p>
            <a:r>
              <a:rPr lang="tr-TR" sz="3200" b="1" dirty="0" smtClean="0">
                <a:latin typeface="Helvetica" panose="020B0604020202020204" pitchFamily="34" charset="0"/>
                <a:cs typeface="Helvetica" panose="020B0604020202020204" pitchFamily="34" charset="0"/>
              </a:rPr>
              <a:t>KURUMDAN İŞÇİ TALEBİ</a:t>
            </a:r>
            <a:endParaRPr lang="tr-TR" sz="3200" dirty="0" smtClean="0">
              <a:latin typeface="Helvetica" panose="020B0604020202020204" pitchFamily="34" charset="0"/>
              <a:cs typeface="Helvetica" panose="020B0604020202020204" pitchFamily="34" charset="0"/>
            </a:endParaRPr>
          </a:p>
          <a:p>
            <a:r>
              <a:rPr lang="tr-TR" b="1" dirty="0"/>
              <a:t> </a:t>
            </a:r>
            <a:endParaRPr lang="tr-TR" dirty="0"/>
          </a:p>
          <a:p>
            <a:endParaRPr lang="tr-TR" sz="2400" dirty="0"/>
          </a:p>
        </p:txBody>
      </p:sp>
    </p:spTree>
    <p:extLst>
      <p:ext uri="{BB962C8B-B14F-4D97-AF65-F5344CB8AC3E}">
        <p14:creationId xmlns:p14="http://schemas.microsoft.com/office/powerpoint/2010/main" val="2600284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8313"/>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3832"/>
            <a:ext cx="11636720" cy="1209539"/>
            <a:chOff x="2" y="3832"/>
            <a:chExt cx="11636720"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975664"/>
            <a:ext cx="12192000" cy="6013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endParaRPr lang="tr-TR" b="1" dirty="0" smtClean="0"/>
          </a:p>
          <a:p>
            <a:pPr algn="just"/>
            <a:r>
              <a:rPr lang="tr-TR" sz="2000" b="1" dirty="0" smtClean="0">
                <a:latin typeface="Helvetica" panose="020B0604020202020204" pitchFamily="34" charset="0"/>
                <a:cs typeface="Helvetica" panose="020B0604020202020204" pitchFamily="34" charset="0"/>
              </a:rPr>
              <a:t>İşe Göndermede Öncelikli Olanlar</a:t>
            </a:r>
          </a:p>
          <a:p>
            <a:pPr algn="just"/>
            <a:endParaRPr lang="tr-TR" b="1" dirty="0" smtClean="0"/>
          </a:p>
          <a:p>
            <a:pPr algn="just"/>
            <a:r>
              <a:rPr lang="tr-TR" dirty="0" smtClean="0"/>
              <a:t> </a:t>
            </a:r>
            <a:r>
              <a:rPr lang="tr-TR" sz="2400" dirty="0" smtClean="0">
                <a:latin typeface="Helvetica" panose="020B0604020202020204" pitchFamily="34" charset="0"/>
                <a:cs typeface="Helvetica" panose="020B0604020202020204" pitchFamily="34" charset="0"/>
              </a:rPr>
              <a:t>1) Kamu kurum ve kuruluşlarının açık iş taleplerinin karşılanması için gönderilecek listelerde Kurum tarafından aşağıda sayılanlara öncelik hakkı tanınır:</a:t>
            </a:r>
          </a:p>
          <a:p>
            <a:pPr marL="342900" indent="-3429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Terörle </a:t>
            </a:r>
            <a:r>
              <a:rPr lang="tr-TR" sz="2400" dirty="0">
                <a:latin typeface="Helvetica" panose="020B0604020202020204" pitchFamily="34" charset="0"/>
                <a:cs typeface="Helvetica" panose="020B0604020202020204" pitchFamily="34" charset="0"/>
              </a:rPr>
              <a:t>mücadele sırasında malul sayılmayacak şekilde yaralananlar ile terörle mücadelede üstün başarılarından dolayı komutanlarınca takdire layık görülen yedek subay, erbaş ve erler.</a:t>
            </a:r>
          </a:p>
          <a:p>
            <a:pPr marL="285750" indent="-28575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Tabii </a:t>
            </a:r>
            <a:r>
              <a:rPr lang="tr-TR" sz="2400" dirty="0">
                <a:latin typeface="Helvetica" panose="020B0604020202020204" pitchFamily="34" charset="0"/>
                <a:cs typeface="Helvetica" panose="020B0604020202020204" pitchFamily="34" charset="0"/>
              </a:rPr>
              <a:t>afetlerden zarar gören afetzedeler.</a:t>
            </a:r>
          </a:p>
          <a:p>
            <a:pPr marL="285750" indent="-28575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3213 </a:t>
            </a:r>
            <a:r>
              <a:rPr lang="tr-TR" sz="2400" dirty="0">
                <a:latin typeface="Helvetica" panose="020B0604020202020204" pitchFamily="34" charset="0"/>
                <a:cs typeface="Helvetica" panose="020B0604020202020204" pitchFamily="34" charset="0"/>
              </a:rPr>
              <a:t>sayılı Maden Kanunu kapsamına giren madenlerin çıkartılması veya bunun için gerekli olan işletme ve arama faaliyetleri sebebiyle taşınmaz malları tamamen kamulaştırılanlar.</a:t>
            </a:r>
          </a:p>
          <a:p>
            <a:pPr marL="285750" indent="-28575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 </a:t>
            </a:r>
            <a:r>
              <a:rPr lang="tr-TR" sz="2400" dirty="0">
                <a:latin typeface="Helvetica" panose="020B0604020202020204" pitchFamily="34" charset="0"/>
                <a:cs typeface="Helvetica" panose="020B0604020202020204" pitchFamily="34" charset="0"/>
              </a:rPr>
              <a:t>Kamu kurum ve kuruluşlarının sürekli işçi kadrolarında çalışırken, disiplin soruşturması veya 4857 sayılı İş Kanununun 25 inci maddesinin birinci fıkrasının (II) numaralı bendi gereğince hizmet akdinin feshi dışında bir neden ile iş akdi feshedilenler.</a:t>
            </a:r>
          </a:p>
          <a:p>
            <a:pPr algn="just"/>
            <a:endParaRPr lang="tr-TR" dirty="0" smtClean="0"/>
          </a:p>
          <a:p>
            <a:pPr algn="just"/>
            <a:endParaRPr lang="tr-TR" sz="2400" dirty="0">
              <a:latin typeface="Helvetica" panose="020B0604020202020204" pitchFamily="34" charset="0"/>
              <a:cs typeface="Helvetica" panose="020B0604020202020204" pitchFamily="34" charset="0"/>
            </a:endParaRPr>
          </a:p>
        </p:txBody>
      </p:sp>
      <p:sp>
        <p:nvSpPr>
          <p:cNvPr id="5" name="Dikdörtgen 4"/>
          <p:cNvSpPr/>
          <p:nvPr/>
        </p:nvSpPr>
        <p:spPr>
          <a:xfrm>
            <a:off x="2431760" y="71568"/>
            <a:ext cx="9760242" cy="954107"/>
          </a:xfrm>
          <a:prstGeom prst="rect">
            <a:avLst/>
          </a:prstGeom>
        </p:spPr>
        <p:txBody>
          <a:bodyPr wrap="square">
            <a:spAutoFit/>
          </a:bodyPr>
          <a:lstStyle/>
          <a:p>
            <a:r>
              <a:rPr lang="tr-TR" sz="3200" b="1" dirty="0" smtClean="0">
                <a:latin typeface="Helvetica" panose="020B0604020202020204" pitchFamily="34" charset="0"/>
                <a:cs typeface="Helvetica" panose="020B0604020202020204" pitchFamily="34" charset="0"/>
              </a:rPr>
              <a:t>KURUMDAN İŞÇİ TALEBİ</a:t>
            </a:r>
            <a:endParaRPr lang="tr-TR" sz="3200" dirty="0" smtClean="0">
              <a:latin typeface="Helvetica" panose="020B0604020202020204" pitchFamily="34" charset="0"/>
              <a:cs typeface="Helvetica" panose="020B0604020202020204" pitchFamily="34" charset="0"/>
            </a:endParaRPr>
          </a:p>
          <a:p>
            <a:endParaRPr lang="tr-TR" sz="2400" dirty="0"/>
          </a:p>
        </p:txBody>
      </p:sp>
    </p:spTree>
    <p:extLst>
      <p:ext uri="{BB962C8B-B14F-4D97-AF65-F5344CB8AC3E}">
        <p14:creationId xmlns:p14="http://schemas.microsoft.com/office/powerpoint/2010/main" val="342296598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1" y="0"/>
            <a:ext cx="12191999" cy="68541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0"/>
            <a:ext cx="11636722" cy="1213371"/>
            <a:chOff x="0" y="3832"/>
            <a:chExt cx="11636722"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2" name="Dikdörtgen 1"/>
          <p:cNvSpPr/>
          <p:nvPr/>
        </p:nvSpPr>
        <p:spPr>
          <a:xfrm>
            <a:off x="2431760" y="120074"/>
            <a:ext cx="9760240" cy="584775"/>
          </a:xfrm>
          <a:prstGeom prst="rect">
            <a:avLst/>
          </a:prstGeom>
        </p:spPr>
        <p:txBody>
          <a:bodyPr wrap="square">
            <a:spAutoFit/>
          </a:bodyPr>
          <a:lstStyle/>
          <a:p>
            <a:pPr algn="just"/>
            <a:r>
              <a:rPr lang="tr-TR" sz="3200" b="1" dirty="0" smtClean="0">
                <a:latin typeface="Helvetica" panose="020B0604020202020204" pitchFamily="34" charset="0"/>
                <a:cs typeface="Helvetica" panose="020B0604020202020204" pitchFamily="34" charset="0"/>
              </a:rPr>
              <a:t>KURUMDAN İŞÇİ TALEBİ</a:t>
            </a:r>
            <a:endParaRPr lang="tr-TR" sz="3200" dirty="0">
              <a:latin typeface="Helvetica" panose="020B0604020202020204" pitchFamily="34" charset="0"/>
              <a:cs typeface="Helvetica" panose="020B0604020202020204" pitchFamily="34" charset="0"/>
            </a:endParaRPr>
          </a:p>
        </p:txBody>
      </p:sp>
      <p:sp>
        <p:nvSpPr>
          <p:cNvPr id="13" name="Dikdörtgen 12"/>
          <p:cNvSpPr/>
          <p:nvPr/>
        </p:nvSpPr>
        <p:spPr>
          <a:xfrm>
            <a:off x="2" y="1213372"/>
            <a:ext cx="12066812" cy="260328"/>
          </a:xfrm>
          <a:prstGeom prst="rect">
            <a:avLst/>
          </a:prstGeom>
        </p:spPr>
        <p:txBody>
          <a:bodyPr wrap="square">
            <a:spAutoFit/>
          </a:bodyPr>
          <a:lstStyle/>
          <a:p>
            <a:pPr algn="just">
              <a:lnSpc>
                <a:spcPts val="1200"/>
              </a:lnSpc>
              <a:spcAft>
                <a:spcPts val="0"/>
              </a:spcAft>
            </a:pPr>
            <a:endParaRPr lang="tr-TR" b="0" i="0" dirty="0">
              <a:solidFill>
                <a:srgbClr val="000000"/>
              </a:solidFill>
              <a:effectLst/>
              <a:latin typeface="Helvetica" panose="020B0604020202020204" pitchFamily="34" charset="0"/>
              <a:cs typeface="Helvetica" panose="020B0604020202020204" pitchFamily="34" charset="0"/>
            </a:endParaRPr>
          </a:p>
        </p:txBody>
      </p:sp>
      <p:sp>
        <p:nvSpPr>
          <p:cNvPr id="16" name="Unvan 14"/>
          <p:cNvSpPr>
            <a:spLocks noGrp="1"/>
          </p:cNvSpPr>
          <p:nvPr>
            <p:ph type="subTitle" idx="1"/>
          </p:nvPr>
        </p:nvSpPr>
        <p:spPr>
          <a:xfrm>
            <a:off x="2" y="1424616"/>
            <a:ext cx="12191998" cy="4521238"/>
          </a:xfrm>
          <a:prstGeom prst="rect">
            <a:avLst/>
          </a:prstGeom>
        </p:spPr>
        <p:txBody>
          <a:bodyPr wrap="square">
            <a:spAutoFit/>
          </a:bodyPr>
          <a:lstStyle/>
          <a:p>
            <a:pPr algn="just"/>
            <a:r>
              <a:rPr lang="tr-TR" sz="2800" dirty="0">
                <a:latin typeface="Helvetica" panose="020B0604020202020204" pitchFamily="34" charset="0"/>
                <a:cs typeface="Helvetica" panose="020B0604020202020204" pitchFamily="34" charset="0"/>
              </a:rPr>
              <a:t> </a:t>
            </a:r>
            <a:r>
              <a:rPr lang="tr-TR" b="1" dirty="0" smtClean="0">
                <a:latin typeface="Helvetica" panose="020B0604020202020204" pitchFamily="34" charset="0"/>
                <a:cs typeface="Helvetica" panose="020B0604020202020204" pitchFamily="34" charset="0"/>
              </a:rPr>
              <a:t>İşe Göndermede Öncelikli Olanlar</a:t>
            </a:r>
            <a:endParaRPr lang="tr-TR" dirty="0" smtClean="0">
              <a:latin typeface="Helvetica" panose="020B0604020202020204" pitchFamily="34" charset="0"/>
              <a:cs typeface="Helvetica" panose="020B0604020202020204" pitchFamily="34" charset="0"/>
            </a:endParaRPr>
          </a:p>
          <a:p>
            <a:pPr algn="just"/>
            <a:r>
              <a:rPr lang="tr-TR" dirty="0" smtClean="0">
                <a:latin typeface="Helvetica" panose="020B0604020202020204" pitchFamily="34" charset="0"/>
                <a:cs typeface="Helvetica" panose="020B0604020202020204" pitchFamily="34" charset="0"/>
              </a:rPr>
              <a:t>2) Terörle </a:t>
            </a:r>
            <a:r>
              <a:rPr lang="tr-TR" dirty="0">
                <a:latin typeface="Helvetica" panose="020B0604020202020204" pitchFamily="34" charset="0"/>
                <a:cs typeface="Helvetica" panose="020B0604020202020204" pitchFamily="34" charset="0"/>
              </a:rPr>
              <a:t>mücadele sırasında malul sayılmayacak şekilde yaralananlar, sağlık raporu ve terörle mücadelede yaralandığını belgeleyen komutanlık yazısıyla; terörle mücadelede göstermiş oldukları üstün başarı nedeniyle takdire layık görülenler ise asgarî tugay komutanlıklarınca, Jandarma Genel Komutanlığı için asgarî alay komutanlıklarınca kendilerine verilen takdir belgeleriyle durumlarını belgelendirir</a:t>
            </a:r>
            <a:r>
              <a:rPr lang="tr-TR" dirty="0" smtClean="0">
                <a:latin typeface="Helvetica" panose="020B0604020202020204" pitchFamily="34" charset="0"/>
                <a:cs typeface="Helvetica" panose="020B0604020202020204" pitchFamily="34" charset="0"/>
              </a:rPr>
              <a:t>.</a:t>
            </a:r>
            <a:endParaRPr lang="tr-TR" dirty="0">
              <a:latin typeface="Helvetica" panose="020B0604020202020204" pitchFamily="34" charset="0"/>
              <a:cs typeface="Helvetica" panose="020B0604020202020204" pitchFamily="34" charset="0"/>
            </a:endParaRPr>
          </a:p>
          <a:p>
            <a:pPr algn="just"/>
            <a:r>
              <a:rPr lang="tr-TR" dirty="0" smtClean="0">
                <a:latin typeface="Helvetica" panose="020B0604020202020204" pitchFamily="34" charset="0"/>
                <a:cs typeface="Helvetica" panose="020B0604020202020204" pitchFamily="34" charset="0"/>
              </a:rPr>
              <a:t> 3) Gerek </a:t>
            </a:r>
            <a:r>
              <a:rPr lang="tr-TR" dirty="0">
                <a:latin typeface="Helvetica" panose="020B0604020202020204" pitchFamily="34" charset="0"/>
                <a:cs typeface="Helvetica" panose="020B0604020202020204" pitchFamily="34" charset="0"/>
              </a:rPr>
              <a:t>ikamet için kullanılan binalar ile diğer binalardaki hasar, gerekse istihsal araç ve kaynaklarının kaybı nedeniyle geçim imkanını kaybeden afetzedeler, valiliklerce tespit edilir. Tabii afetler nedeniyle işe göndermede öncelik hakkı tanınması uygulamasının başlatılması ve anılan haktan yararlanma süresi Aile, Çalışma ve Sosyal Hizmetler Bakanlığınca tespit edilir</a:t>
            </a:r>
            <a:r>
              <a:rPr lang="tr-TR" dirty="0" smtClean="0">
                <a:latin typeface="Helvetica" panose="020B0604020202020204" pitchFamily="34" charset="0"/>
                <a:cs typeface="Helvetica" panose="020B0604020202020204" pitchFamily="34" charset="0"/>
              </a:rPr>
              <a:t>.</a:t>
            </a:r>
            <a:endParaRPr lang="tr-TR" dirty="0">
              <a:latin typeface="Helvetica" panose="020B0604020202020204" pitchFamily="34" charset="0"/>
              <a:cs typeface="Helvetica" panose="020B0604020202020204" pitchFamily="34" charset="0"/>
            </a:endParaRPr>
          </a:p>
          <a:p>
            <a:pPr algn="just"/>
            <a:endParaRPr lang="tr-TR"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98198701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46295"/>
            <a:ext cx="11636720" cy="1209539"/>
            <a:chOff x="2" y="3832"/>
            <a:chExt cx="11636720"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1103970"/>
            <a:ext cx="12192000" cy="5851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tr-TR" b="1" dirty="0" smtClean="0"/>
          </a:p>
          <a:p>
            <a:r>
              <a:rPr lang="tr-TR" sz="2400" b="1" dirty="0" smtClean="0">
                <a:latin typeface="Helvetica" panose="020B0604020202020204" pitchFamily="34" charset="0"/>
                <a:cs typeface="Helvetica" panose="020B0604020202020204" pitchFamily="34" charset="0"/>
              </a:rPr>
              <a:t>İşe Göndermede Öncelikli Olanlar</a:t>
            </a:r>
            <a:endParaRPr lang="tr-TR" sz="2400" dirty="0" smtClean="0">
              <a:latin typeface="Helvetica" panose="020B0604020202020204" pitchFamily="34" charset="0"/>
              <a:cs typeface="Helvetica" panose="020B0604020202020204" pitchFamily="34" charset="0"/>
            </a:endParaRPr>
          </a:p>
          <a:p>
            <a:pPr marL="285750" indent="-285750">
              <a:buFont typeface="Wingdings" panose="05000000000000000000" pitchFamily="2" charset="2"/>
              <a:buChar char="q"/>
            </a:pPr>
            <a:endParaRPr lang="tr-TR" dirty="0"/>
          </a:p>
          <a:p>
            <a:pPr algn="just"/>
            <a:r>
              <a:rPr lang="tr-TR" sz="2000" dirty="0" smtClean="0">
                <a:latin typeface="Helvetica" panose="020B0604020202020204" pitchFamily="34" charset="0"/>
                <a:cs typeface="Helvetica" panose="020B0604020202020204" pitchFamily="34" charset="0"/>
              </a:rPr>
              <a:t>4) 3213 </a:t>
            </a:r>
            <a:r>
              <a:rPr lang="tr-TR" sz="2000" dirty="0">
                <a:latin typeface="Helvetica" panose="020B0604020202020204" pitchFamily="34" charset="0"/>
                <a:cs typeface="Helvetica" panose="020B0604020202020204" pitchFamily="34" charset="0"/>
              </a:rPr>
              <a:t>sayılı Maden Kanunu kapsamına giren madenlerin çıkartılması veya bunun için gerekli olan işletme ve arama faaliyetleri sebebiyle taşınmaz malları tamamen kamulaştırılanlara tanınan öncelik hakkı, sadece kamulaştırmayı yapan kamu kurum ve kuruluşlarının kamulaştırmanın yapıldığı yerdeki işçi taleplerinde geçerlidir. Bu kişilerin, durumlarını kamulaştırmayı yapan kamu kurum ve kuruluşundan alacakları ve kamulaştırma tarihi ile tapuda kayıtlı taşınmazlarının tamamen kamulaştırıldığını gösteren bir belge ile ispatlaması gerekir. Hak sahibinin, öncelik hakkından yararlanmak istememesi hâlinde, hak sahibi yerine eşi veya çocuklarından biri de hak sahibinin muvafakatiyle bu haktan </a:t>
            </a:r>
            <a:r>
              <a:rPr lang="tr-TR" sz="2000" dirty="0" smtClean="0">
                <a:latin typeface="Helvetica" panose="020B0604020202020204" pitchFamily="34" charset="0"/>
                <a:cs typeface="Helvetica" panose="020B0604020202020204" pitchFamily="34" charset="0"/>
              </a:rPr>
              <a:t>yararlanabilir</a:t>
            </a:r>
            <a:r>
              <a:rPr lang="tr-TR" sz="2000" dirty="0">
                <a:latin typeface="Helvetica" panose="020B0604020202020204" pitchFamily="34" charset="0"/>
                <a:cs typeface="Helvetica" panose="020B0604020202020204" pitchFamily="34" charset="0"/>
              </a:rPr>
              <a:t>.</a:t>
            </a:r>
            <a:endParaRPr lang="tr-TR" sz="2000" dirty="0" smtClean="0">
              <a:latin typeface="Helvetica" panose="020B0604020202020204" pitchFamily="34" charset="0"/>
              <a:cs typeface="Helvetica" panose="020B0604020202020204" pitchFamily="34" charset="0"/>
            </a:endParaRPr>
          </a:p>
          <a:p>
            <a:pPr algn="just"/>
            <a:r>
              <a:rPr lang="tr-TR" sz="2000" dirty="0" smtClean="0">
                <a:latin typeface="Helvetica" panose="020B0604020202020204" pitchFamily="34" charset="0"/>
                <a:cs typeface="Helvetica" panose="020B0604020202020204" pitchFamily="34" charset="0"/>
              </a:rPr>
              <a:t>5) Birinci </a:t>
            </a:r>
            <a:r>
              <a:rPr lang="tr-TR" sz="2000" dirty="0">
                <a:latin typeface="Helvetica" panose="020B0604020202020204" pitchFamily="34" charset="0"/>
                <a:cs typeface="Helvetica" panose="020B0604020202020204" pitchFamily="34" charset="0"/>
              </a:rPr>
              <a:t>fıkranın (ç) bendinde belirtilen öncelik hakkından yararlanacaklar, durumlarını daha önce çalıştıkları kamu kurum ve kuruluşlarından alacakları belgeyle ispatlamak zorundadır</a:t>
            </a:r>
            <a:r>
              <a:rPr lang="tr-TR" sz="2000" dirty="0" smtClean="0">
                <a:latin typeface="Helvetica" panose="020B0604020202020204" pitchFamily="34" charset="0"/>
                <a:cs typeface="Helvetica" panose="020B0604020202020204" pitchFamily="34" charset="0"/>
              </a:rPr>
              <a:t>.</a:t>
            </a:r>
            <a:endParaRPr lang="tr-TR" sz="2000" dirty="0">
              <a:latin typeface="Helvetica" panose="020B0604020202020204" pitchFamily="34" charset="0"/>
              <a:cs typeface="Helvetica" panose="020B0604020202020204" pitchFamily="34" charset="0"/>
            </a:endParaRPr>
          </a:p>
          <a:p>
            <a:pPr algn="just"/>
            <a:r>
              <a:rPr lang="tr-TR" sz="2000" dirty="0" smtClean="0">
                <a:latin typeface="Helvetica" panose="020B0604020202020204" pitchFamily="34" charset="0"/>
                <a:cs typeface="Helvetica" panose="020B0604020202020204" pitchFamily="34" charset="0"/>
              </a:rPr>
              <a:t>6) Öncelik </a:t>
            </a:r>
            <a:r>
              <a:rPr lang="tr-TR" sz="2000" dirty="0">
                <a:latin typeface="Helvetica" panose="020B0604020202020204" pitchFamily="34" charset="0"/>
                <a:cs typeface="Helvetica" panose="020B0604020202020204" pitchFamily="34" charset="0"/>
              </a:rPr>
              <a:t>hakkına sahip olanlardan, davet edildikleri hâlde mücbir sebepler dışında başvuruda bulunmayan, başvuruda bulunduğu hâlde sınava katılmayan, işi reddeden veya kamuda sürekli işçi statüsünde işe yerleşenlerin öncelik hakkı ortadan kalkar. Öncelik hakkından ikinci kez yararlanılamaz.</a:t>
            </a:r>
          </a:p>
          <a:p>
            <a:pPr algn="just"/>
            <a:r>
              <a:rPr lang="tr-TR" sz="2000" dirty="0" smtClean="0">
                <a:latin typeface="Helvetica" panose="020B0604020202020204" pitchFamily="34" charset="0"/>
                <a:cs typeface="Helvetica" panose="020B0604020202020204" pitchFamily="34" charset="0"/>
              </a:rPr>
              <a:t>7) </a:t>
            </a:r>
            <a:r>
              <a:rPr lang="tr-TR" sz="2000" dirty="0">
                <a:latin typeface="Helvetica" panose="020B0604020202020204" pitchFamily="34" charset="0"/>
                <a:cs typeface="Helvetica" panose="020B0604020202020204" pitchFamily="34" charset="0"/>
              </a:rPr>
              <a:t>Öncelik hakkına sahip olanlarda KPSS’ye veya EKPSS’ye girme zorunluluğu aranmaz</a:t>
            </a:r>
            <a:r>
              <a:rPr lang="tr-TR" sz="2000" dirty="0" smtClean="0">
                <a:latin typeface="Helvetica" panose="020B0604020202020204" pitchFamily="34" charset="0"/>
                <a:cs typeface="Helvetica" panose="020B0604020202020204" pitchFamily="34" charset="0"/>
              </a:rPr>
              <a:t>.</a:t>
            </a:r>
            <a:endParaRPr lang="tr-TR" sz="2000" dirty="0">
              <a:latin typeface="Helvetica" panose="020B0604020202020204" pitchFamily="34" charset="0"/>
              <a:cs typeface="Helvetica" panose="020B0604020202020204" pitchFamily="34" charset="0"/>
            </a:endParaRPr>
          </a:p>
        </p:txBody>
      </p:sp>
      <p:sp>
        <p:nvSpPr>
          <p:cNvPr id="3" name="Dikdörtgen 2"/>
          <p:cNvSpPr/>
          <p:nvPr/>
        </p:nvSpPr>
        <p:spPr>
          <a:xfrm>
            <a:off x="2519458" y="203660"/>
            <a:ext cx="9672542" cy="584775"/>
          </a:xfrm>
          <a:prstGeom prst="rect">
            <a:avLst/>
          </a:prstGeom>
        </p:spPr>
        <p:txBody>
          <a:bodyPr wrap="square">
            <a:spAutoFit/>
          </a:bodyPr>
          <a:lstStyle/>
          <a:p>
            <a:pPr algn="just"/>
            <a:r>
              <a:rPr lang="tr-TR" sz="3200" b="1" dirty="0" smtClean="0">
                <a:latin typeface="Helvetica" panose="020B0604020202020204" pitchFamily="34" charset="0"/>
                <a:cs typeface="Helvetica" panose="020B0604020202020204" pitchFamily="34" charset="0"/>
              </a:rPr>
              <a:t>KURUMDAN İŞÇİ TALEBİ</a:t>
            </a:r>
            <a:endParaRPr lang="tr-TR" sz="3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413132208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0"/>
            <a:ext cx="11636720" cy="1209539"/>
            <a:chOff x="2" y="3832"/>
            <a:chExt cx="11636720"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1074277"/>
            <a:ext cx="12192000" cy="5881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sz="2400" b="1" dirty="0" smtClean="0">
                <a:latin typeface="Helvetica" panose="020B0604020202020204" pitchFamily="34" charset="0"/>
                <a:cs typeface="Helvetica" panose="020B0604020202020204" pitchFamily="34" charset="0"/>
              </a:rPr>
              <a:t>Kurumdan İşçi Talebinde Bulunma</a:t>
            </a:r>
            <a:endParaRPr lang="tr-TR" sz="2400"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Kamu </a:t>
            </a:r>
            <a:r>
              <a:rPr lang="tr-TR" dirty="0">
                <a:latin typeface="Helvetica" panose="020B0604020202020204" pitchFamily="34" charset="0"/>
                <a:cs typeface="Helvetica" panose="020B0604020202020204" pitchFamily="34" charset="0"/>
              </a:rPr>
              <a:t>kurum ve kuruluşları işçi ihtiyaçlarını, iş kolu, meslek pozisyonu, öğrenim, iş tecrübesi, ücret, sosyal yardımlar gibi ayrıntılarla yazılı veya elektronik ortamda Kurumdan talep etmek ve 8 inci madde hükümleri saklı kalmak üzere Kurum tarafından gönderilenler arasından karşılamak </a:t>
            </a:r>
            <a:r>
              <a:rPr lang="tr-TR" dirty="0" smtClean="0">
                <a:latin typeface="Helvetica" panose="020B0604020202020204" pitchFamily="34" charset="0"/>
                <a:cs typeface="Helvetica" panose="020B0604020202020204" pitchFamily="34" charset="0"/>
              </a:rPr>
              <a:t>zorundadır.</a:t>
            </a:r>
          </a:p>
          <a:p>
            <a:pPr marL="285750" indent="-28575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Kurum </a:t>
            </a:r>
            <a:r>
              <a:rPr lang="tr-TR" dirty="0">
                <a:latin typeface="Helvetica" panose="020B0604020202020204" pitchFamily="34" charset="0"/>
                <a:cs typeface="Helvetica" panose="020B0604020202020204" pitchFamily="34" charset="0"/>
              </a:rPr>
              <a:t>tarafından yapılan inceleme sonucunda mevzuata uygun olmadığına karar verilen talepler, kamu kurum ve kuruluşuna iade edilerek düzeltildikten sonra ilan edilir</a:t>
            </a:r>
            <a:r>
              <a:rPr lang="tr-TR"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dirty="0">
                <a:latin typeface="Helvetica" panose="020B0604020202020204" pitchFamily="34" charset="0"/>
                <a:cs typeface="Helvetica" panose="020B0604020202020204" pitchFamily="34" charset="0"/>
              </a:rPr>
              <a:t>Kariyer meslek işçi talepleri ulusal düzeyde verilir. Diğer işçi taleplerinin hangi düzeyde karşılanacağı kamu kurum ve kuruluşlarınca belirlenir</a:t>
            </a:r>
            <a:r>
              <a:rPr lang="tr-TR"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dirty="0">
                <a:latin typeface="Helvetica" panose="020B0604020202020204" pitchFamily="34" charset="0"/>
                <a:cs typeface="Helvetica" panose="020B0604020202020204" pitchFamily="34" charset="0"/>
              </a:rPr>
              <a:t>Kamu kurum ve kuruluşları, işçi taleplerini işçi alımını yapacakları yerdeki Çalışma ve İş Kurumu İl Müdürlüğüne/Hizmet Merkezine verir. Ancak aynı anda birden fazla ilde işçi alımı yapacak kamu kurum ve kuruluşları işçi taleplerini bölge veya merkez teşkilatının bulunduğu yerdeki Çalışma ve İş Kurumu İl Müdürlüğüne/Hizmet Merkezine verir.</a:t>
            </a:r>
          </a:p>
          <a:p>
            <a:pPr marL="285750" indent="-28575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Kamu </a:t>
            </a:r>
            <a:r>
              <a:rPr lang="tr-TR" dirty="0">
                <a:latin typeface="Helvetica" panose="020B0604020202020204" pitchFamily="34" charset="0"/>
                <a:cs typeface="Helvetica" panose="020B0604020202020204" pitchFamily="34" charset="0"/>
              </a:rPr>
              <a:t>kurum ve kuruluşlarının ilçe düzeyinde verilen işçi taleplerinin karşılanamaması hâlinde il düzeyinde veya ulusal düzeyde; il düzeyinde verilen işçi taleplerinin karşılanamaması hâlinde ise ulusal düzeyde karşılanması yoluna gidilir. Teşkilat yapıları veya faaliyetleri bölge düzeyinde olan kamu kurum ve kuruluşlarının ilçe düzeyinde verilen işçi taleplerinin karşılanamaması hâlinde il veya bölge düzeyinde ya da ulusal düzeyde; il düzeyinde verilen işçi taleplerinin karşılanamaması hâlinde bölge düzeyinde veya ulusal düzeyde; bölge düzeyinde verilen işçi taleplerinin karşılanamaması hâlinde ise ulusal düzeyde karşılanması yoluna gidilir</a:t>
            </a:r>
            <a:r>
              <a:rPr lang="tr-TR" dirty="0" smtClean="0">
                <a:latin typeface="Helvetica" panose="020B0604020202020204" pitchFamily="34" charset="0"/>
                <a:cs typeface="Helvetica" panose="020B0604020202020204" pitchFamily="34" charset="0"/>
              </a:rPr>
              <a:t>.</a:t>
            </a:r>
            <a:endParaRPr lang="tr-TR" dirty="0">
              <a:latin typeface="Helvetica" panose="020B0604020202020204" pitchFamily="34" charset="0"/>
              <a:cs typeface="Helvetica" panose="020B0604020202020204" pitchFamily="34" charset="0"/>
            </a:endParaRPr>
          </a:p>
          <a:p>
            <a:endParaRPr lang="tr-TR" dirty="0" smtClean="0"/>
          </a:p>
          <a:p>
            <a:endParaRPr lang="tr-TR" dirty="0"/>
          </a:p>
        </p:txBody>
      </p:sp>
      <p:sp>
        <p:nvSpPr>
          <p:cNvPr id="2" name="Dikdörtgen 1"/>
          <p:cNvSpPr/>
          <p:nvPr/>
        </p:nvSpPr>
        <p:spPr>
          <a:xfrm>
            <a:off x="2713216" y="104019"/>
            <a:ext cx="9478783" cy="584775"/>
          </a:xfrm>
          <a:prstGeom prst="rect">
            <a:avLst/>
          </a:prstGeom>
        </p:spPr>
        <p:txBody>
          <a:bodyPr wrap="square">
            <a:spAutoFit/>
          </a:bodyPr>
          <a:lstStyle/>
          <a:p>
            <a:pPr algn="just"/>
            <a:r>
              <a:rPr lang="tr-TR" sz="3200" b="1" dirty="0">
                <a:latin typeface="Helvetica" panose="020B0604020202020204" pitchFamily="34" charset="0"/>
                <a:cs typeface="Helvetica" panose="020B0604020202020204" pitchFamily="34" charset="0"/>
              </a:rPr>
              <a:t>KURUMDAN İŞÇİ TALEBİ</a:t>
            </a:r>
            <a:endParaRPr lang="tr-TR" sz="3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78067480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0"/>
            <a:ext cx="11636720" cy="1209539"/>
            <a:chOff x="2" y="3832"/>
            <a:chExt cx="11636720"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975664"/>
            <a:ext cx="12192000" cy="5980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endParaRPr lang="tr-TR" sz="2400" b="1" dirty="0" smtClean="0">
              <a:latin typeface="Helvetica" panose="020B0604020202020204" pitchFamily="34" charset="0"/>
              <a:cs typeface="Helvetica" panose="020B0604020202020204" pitchFamily="34" charset="0"/>
            </a:endParaRPr>
          </a:p>
          <a:p>
            <a:pPr algn="just"/>
            <a:r>
              <a:rPr lang="tr-TR" sz="2400" b="1" dirty="0" smtClean="0">
                <a:latin typeface="Helvetica" panose="020B0604020202020204" pitchFamily="34" charset="0"/>
                <a:cs typeface="Helvetica" panose="020B0604020202020204" pitchFamily="34" charset="0"/>
              </a:rPr>
              <a:t>İşçi Talebinde Dikkat Edilecek Hususlar</a:t>
            </a:r>
          </a:p>
          <a:p>
            <a:pPr algn="just"/>
            <a:endParaRPr lang="tr-TR" sz="2000" dirty="0" smtClean="0"/>
          </a:p>
          <a:p>
            <a:pPr algn="just"/>
            <a:r>
              <a:rPr lang="tr-TR" sz="2400" dirty="0" smtClean="0">
                <a:latin typeface="Helvetica" panose="020B0604020202020204" pitchFamily="34" charset="0"/>
                <a:cs typeface="Helvetica" panose="020B0604020202020204" pitchFamily="34" charset="0"/>
              </a:rPr>
              <a:t>İşçi </a:t>
            </a:r>
            <a:r>
              <a:rPr lang="tr-TR" sz="2400" dirty="0">
                <a:latin typeface="Helvetica" panose="020B0604020202020204" pitchFamily="34" charset="0"/>
                <a:cs typeface="Helvetica" panose="020B0604020202020204" pitchFamily="34" charset="0"/>
              </a:rPr>
              <a:t>talep eden kamu kurum ve kuruluşu tarafından, işçinin alınacağı mesleğin niteliğine göre özel şartlar belirlenebilir. Bu şartlar belirlenirken</a:t>
            </a:r>
            <a:r>
              <a:rPr lang="tr-TR" sz="2400" dirty="0" smtClean="0">
                <a:latin typeface="Helvetica" panose="020B0604020202020204" pitchFamily="34" charset="0"/>
                <a:cs typeface="Helvetica" panose="020B0604020202020204" pitchFamily="34" charset="0"/>
              </a:rPr>
              <a:t>;</a:t>
            </a:r>
          </a:p>
          <a:p>
            <a:pPr marL="342900" indent="-3429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Sınava </a:t>
            </a:r>
            <a:r>
              <a:rPr lang="tr-TR" sz="2400" dirty="0">
                <a:latin typeface="Helvetica" panose="020B0604020202020204" pitchFamily="34" charset="0"/>
                <a:cs typeface="Helvetica" panose="020B0604020202020204" pitchFamily="34" charset="0"/>
              </a:rPr>
              <a:t>tabi taleplerin; önlisans ve lisans düzeylerinden yalnızca birinden yapılması,</a:t>
            </a:r>
            <a:r>
              <a:rPr lang="tr-TR" sz="2400" baseline="30000" dirty="0">
                <a:latin typeface="Helvetica" panose="020B0604020202020204" pitchFamily="34" charset="0"/>
                <a:cs typeface="Helvetica" panose="020B0604020202020204" pitchFamily="34" charset="0"/>
              </a:rPr>
              <a:t>(3)</a:t>
            </a:r>
            <a:endParaRPr lang="tr-TR" sz="2400" dirty="0">
              <a:latin typeface="Helvetica" panose="020B0604020202020204" pitchFamily="34" charset="0"/>
              <a:cs typeface="Helvetica" panose="020B0604020202020204" pitchFamily="34" charset="0"/>
            </a:endParaRPr>
          </a:p>
          <a:p>
            <a:pPr marL="285750" indent="-28575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 </a:t>
            </a:r>
            <a:r>
              <a:rPr lang="tr-TR" sz="2400" dirty="0">
                <a:latin typeface="Helvetica" panose="020B0604020202020204" pitchFamily="34" charset="0"/>
                <a:cs typeface="Helvetica" panose="020B0604020202020204" pitchFamily="34" charset="0"/>
              </a:rPr>
              <a:t>Eğitim durumlarının, belirli bir eğitim kurumu ismi ifade edilmeksizin, sadece mesleğe uygun bölümlerin belirtilmesi,</a:t>
            </a:r>
          </a:p>
          <a:p>
            <a:pPr marL="285750" indent="-28575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(Mülga:RG-9/11/2018-30590-C.K</a:t>
            </a:r>
            <a:r>
              <a:rPr lang="tr-TR" sz="2400" dirty="0">
                <a:latin typeface="Helvetica" panose="020B0604020202020204" pitchFamily="34" charset="0"/>
                <a:cs typeface="Helvetica" panose="020B0604020202020204" pitchFamily="34" charset="0"/>
              </a:rPr>
              <a:t>.-322/4 md.)</a:t>
            </a:r>
          </a:p>
          <a:p>
            <a:pPr marL="285750" indent="-28575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 </a:t>
            </a:r>
            <a:r>
              <a:rPr lang="tr-TR" sz="2400" dirty="0" smtClean="0">
                <a:latin typeface="Helvetica" panose="020B0604020202020204" pitchFamily="34" charset="0"/>
                <a:cs typeface="Helvetica" panose="020B0604020202020204" pitchFamily="34" charset="0"/>
              </a:rPr>
              <a:t>4857 </a:t>
            </a:r>
            <a:r>
              <a:rPr lang="tr-TR" sz="2400" dirty="0">
                <a:latin typeface="Helvetica" panose="020B0604020202020204" pitchFamily="34" charset="0"/>
                <a:cs typeface="Helvetica" panose="020B0604020202020204" pitchFamily="34" charset="0"/>
              </a:rPr>
              <a:t>sayılı Kanunun 5 inci maddesinin üçüncü fıkrası hükümleri saklı kalmak kaydıyla cinsiyet ayrımına yer verilmemesi,</a:t>
            </a:r>
          </a:p>
          <a:p>
            <a:pPr marL="285750" indent="-28575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İşçinin </a:t>
            </a:r>
            <a:r>
              <a:rPr lang="tr-TR" sz="2400" dirty="0">
                <a:latin typeface="Helvetica" panose="020B0604020202020204" pitchFamily="34" charset="0"/>
                <a:cs typeface="Helvetica" panose="020B0604020202020204" pitchFamily="34" charset="0"/>
              </a:rPr>
              <a:t>istihdam edileceği meslek ile işçide aranan şartlar ve istenen belgeler arasında tutarlılık bulunması,</a:t>
            </a:r>
          </a:p>
          <a:p>
            <a:pPr marL="285750" indent="-28575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 </a:t>
            </a:r>
            <a:r>
              <a:rPr lang="tr-TR" sz="2400" dirty="0">
                <a:latin typeface="Helvetica" panose="020B0604020202020204" pitchFamily="34" charset="0"/>
                <a:cs typeface="Helvetica" panose="020B0604020202020204" pitchFamily="34" charset="0"/>
              </a:rPr>
              <a:t>Kamu kurum ve kuruluşlarının her türlü işçi taleplerinde, işin niteliği gerektirmediği sürece, engelli olmama şartının aranmaması, engel oranına üst sınır getirilmemesi ve engel grupları arasında ayrım </a:t>
            </a:r>
            <a:r>
              <a:rPr lang="tr-TR" sz="2400" dirty="0" smtClean="0">
                <a:latin typeface="Helvetica" panose="020B0604020202020204" pitchFamily="34" charset="0"/>
                <a:cs typeface="Helvetica" panose="020B0604020202020204" pitchFamily="34" charset="0"/>
              </a:rPr>
              <a:t>yapılmaması, hususlarına </a:t>
            </a:r>
            <a:r>
              <a:rPr lang="tr-TR" sz="2400" dirty="0">
                <a:latin typeface="Helvetica" panose="020B0604020202020204" pitchFamily="34" charset="0"/>
                <a:cs typeface="Helvetica" panose="020B0604020202020204" pitchFamily="34" charset="0"/>
              </a:rPr>
              <a:t>dikkat edilir.</a:t>
            </a:r>
          </a:p>
          <a:p>
            <a:pPr algn="just"/>
            <a:endParaRPr lang="tr-TR" sz="2400" dirty="0" smtClean="0">
              <a:latin typeface="Helvetica" panose="020B0604020202020204" pitchFamily="34" charset="0"/>
              <a:cs typeface="Helvetica" panose="020B0604020202020204" pitchFamily="34" charset="0"/>
            </a:endParaRPr>
          </a:p>
        </p:txBody>
      </p:sp>
      <p:sp>
        <p:nvSpPr>
          <p:cNvPr id="2" name="Dikdörtgen 1"/>
          <p:cNvSpPr/>
          <p:nvPr/>
        </p:nvSpPr>
        <p:spPr>
          <a:xfrm>
            <a:off x="2543272" y="96937"/>
            <a:ext cx="9760242" cy="1015663"/>
          </a:xfrm>
          <a:prstGeom prst="rect">
            <a:avLst/>
          </a:prstGeom>
        </p:spPr>
        <p:txBody>
          <a:bodyPr wrap="square">
            <a:spAutoFit/>
          </a:bodyPr>
          <a:lstStyle/>
          <a:p>
            <a:pPr algn="just"/>
            <a:r>
              <a:rPr lang="tr-TR" sz="3200" b="1" dirty="0">
                <a:latin typeface="Helvetica" panose="020B0604020202020204" pitchFamily="34" charset="0"/>
                <a:cs typeface="Helvetica" panose="020B0604020202020204" pitchFamily="34" charset="0"/>
              </a:rPr>
              <a:t>KURUMDAN İŞÇİ TALEBİ</a:t>
            </a:r>
            <a:endParaRPr lang="tr-TR" sz="3200" dirty="0">
              <a:latin typeface="Helvetica" panose="020B0604020202020204" pitchFamily="34" charset="0"/>
              <a:cs typeface="Helvetica" panose="020B0604020202020204" pitchFamily="34" charset="0"/>
            </a:endParaRPr>
          </a:p>
          <a:p>
            <a:pPr algn="just"/>
            <a:endParaRPr lang="tr-TR" sz="28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7269851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3832"/>
            <a:ext cx="11636720" cy="1209539"/>
            <a:chOff x="2" y="3832"/>
            <a:chExt cx="11636720"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975664"/>
            <a:ext cx="12192000" cy="6022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sz="2400" b="1" dirty="0" smtClean="0">
                <a:latin typeface="Helvetica" panose="020B0604020202020204" pitchFamily="34" charset="0"/>
                <a:cs typeface="Helvetica" panose="020B0604020202020204" pitchFamily="34" charset="0"/>
              </a:rPr>
              <a:t>Kurumdan İşçi Talebinde Bulunulmayacak Hâller</a:t>
            </a:r>
            <a:endParaRPr lang="tr-TR" sz="2400" dirty="0" smtClean="0">
              <a:latin typeface="Helvetica" panose="020B0604020202020204" pitchFamily="34" charset="0"/>
              <a:cs typeface="Helvetica" panose="020B0604020202020204" pitchFamily="34" charset="0"/>
            </a:endParaRPr>
          </a:p>
          <a:p>
            <a:pPr algn="just"/>
            <a:r>
              <a:rPr lang="tr-TR" sz="2000" dirty="0" smtClean="0">
                <a:latin typeface="Helvetica" panose="020B0604020202020204" pitchFamily="34" charset="0"/>
                <a:cs typeface="Helvetica" panose="020B0604020202020204" pitchFamily="34" charset="0"/>
              </a:rPr>
              <a:t>Aşağıda </a:t>
            </a:r>
            <a:r>
              <a:rPr lang="tr-TR" sz="2000" dirty="0">
                <a:latin typeface="Helvetica" panose="020B0604020202020204" pitchFamily="34" charset="0"/>
                <a:cs typeface="Helvetica" panose="020B0604020202020204" pitchFamily="34" charset="0"/>
              </a:rPr>
              <a:t>belirtilenlerin istihdamı için Kurumdan talepte bulunulmaz, ancak bu kapsamdaki işçi alımları Kuruma bildirilir</a:t>
            </a:r>
            <a:r>
              <a:rPr lang="tr-TR" sz="2000" dirty="0" smtClean="0">
                <a:latin typeface="Helvetica" panose="020B0604020202020204" pitchFamily="34" charset="0"/>
                <a:cs typeface="Helvetica" panose="020B0604020202020204" pitchFamily="34" charset="0"/>
              </a:rPr>
              <a:t>:</a:t>
            </a:r>
            <a:endParaRPr lang="tr-TR" sz="2000" baseline="30000" dirty="0">
              <a:latin typeface="Helvetica" panose="020B0604020202020204" pitchFamily="34" charset="0"/>
              <a:cs typeface="Helvetica" panose="020B0604020202020204" pitchFamily="34" charset="0"/>
            </a:endParaRPr>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Askerlik veya kanunî bir görev nedeniyle işten ayrılan işçilerden bu durumlarının sona ermesinden itibaren iki ay içinde işe girmek için </a:t>
            </a:r>
            <a:r>
              <a:rPr lang="tr-TR" sz="2000" dirty="0" smtClean="0">
                <a:latin typeface="Helvetica" panose="020B0604020202020204" pitchFamily="34" charset="0"/>
                <a:cs typeface="Helvetica" panose="020B0604020202020204" pitchFamily="34" charset="0"/>
              </a:rPr>
              <a:t>başvuranlar.</a:t>
            </a: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Kamu </a:t>
            </a:r>
            <a:r>
              <a:rPr lang="tr-TR" sz="2000" dirty="0">
                <a:latin typeface="Helvetica" panose="020B0604020202020204" pitchFamily="34" charset="0"/>
                <a:cs typeface="Helvetica" panose="020B0604020202020204" pitchFamily="34" charset="0"/>
              </a:rPr>
              <a:t>kurum ve kuruluşları adına mecburî hizmetle yükümlü olanlar.</a:t>
            </a: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4857 </a:t>
            </a:r>
            <a:r>
              <a:rPr lang="tr-TR" sz="2000" dirty="0">
                <a:latin typeface="Helvetica" panose="020B0604020202020204" pitchFamily="34" charset="0"/>
                <a:cs typeface="Helvetica" panose="020B0604020202020204" pitchFamily="34" charset="0"/>
              </a:rPr>
              <a:t>sayılı İş Kanununun 29 uncu maddesine göre, toplu işçi çıkarmanın kesinleşmesinden itibaren altı ay içinde aynı nitelikteki iş için yeniden işe </a:t>
            </a:r>
            <a:r>
              <a:rPr lang="tr-TR" sz="2000" dirty="0" smtClean="0">
                <a:latin typeface="Helvetica" panose="020B0604020202020204" pitchFamily="34" charset="0"/>
                <a:cs typeface="Helvetica" panose="020B0604020202020204" pitchFamily="34" charset="0"/>
              </a:rPr>
              <a:t>alınacaklar.</a:t>
            </a: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3713 </a:t>
            </a:r>
            <a:r>
              <a:rPr lang="tr-TR" sz="2000" dirty="0">
                <a:latin typeface="Helvetica" panose="020B0604020202020204" pitchFamily="34" charset="0"/>
                <a:cs typeface="Helvetica" panose="020B0604020202020204" pitchFamily="34" charset="0"/>
              </a:rPr>
              <a:t>sayılı Terörle Mücadele Kanununun ek 1 inci maddesinde sayılanlar</a:t>
            </a:r>
            <a:r>
              <a:rPr lang="tr-TR" sz="20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2828 sayılı Sosyal Hizmetler Kanununun ek 1 inci maddesine istinaden işe alınanlar</a:t>
            </a:r>
            <a:r>
              <a:rPr lang="tr-TR" sz="20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6356 sayılı Sendikalar ve Toplu İş Sözleşmesi Kanununun 23 üncü maddesine göre sendikaların yönetim kademesinde görev alıp, bu görevi sona erenlerden tekrar işe başlayanlar</a:t>
            </a:r>
            <a:r>
              <a:rPr lang="tr-TR" sz="20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 </a:t>
            </a:r>
            <a:r>
              <a:rPr lang="tr-TR" sz="2000" dirty="0">
                <a:latin typeface="Helvetica" panose="020B0604020202020204" pitchFamily="34" charset="0"/>
                <a:cs typeface="Helvetica" panose="020B0604020202020204" pitchFamily="34" charset="0"/>
              </a:rPr>
              <a:t>Kurum kanalıyla işe alınmış olmaları kaydıyla, hizmet akitleri askıya alınmış olan ve aynı kapsam ve statüde işe başlatılacak geçici işlerde </a:t>
            </a:r>
            <a:r>
              <a:rPr lang="tr-TR" sz="2000" dirty="0" smtClean="0">
                <a:latin typeface="Helvetica" panose="020B0604020202020204" pitchFamily="34" charset="0"/>
                <a:cs typeface="Helvetica" panose="020B0604020202020204" pitchFamily="34" charset="0"/>
              </a:rPr>
              <a:t>çalışanlar.</a:t>
            </a: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Kanun </a:t>
            </a:r>
            <a:r>
              <a:rPr lang="tr-TR" sz="2000" dirty="0">
                <a:latin typeface="Helvetica" panose="020B0604020202020204" pitchFamily="34" charset="0"/>
                <a:cs typeface="Helvetica" panose="020B0604020202020204" pitchFamily="34" charset="0"/>
              </a:rPr>
              <a:t>ile kamuda işçi kadrolarına geçirilenler</a:t>
            </a:r>
            <a:r>
              <a:rPr lang="tr-TR" sz="20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000" b="1" dirty="0">
                <a:latin typeface="Helvetica" panose="020B0604020202020204" pitchFamily="34" charset="0"/>
                <a:cs typeface="Helvetica" panose="020B0604020202020204" pitchFamily="34" charset="0"/>
              </a:rPr>
              <a:t> </a:t>
            </a:r>
            <a:r>
              <a:rPr lang="tr-TR" sz="2000" dirty="0">
                <a:latin typeface="Helvetica" panose="020B0604020202020204" pitchFamily="34" charset="0"/>
                <a:cs typeface="Helvetica" panose="020B0604020202020204" pitchFamily="34" charset="0"/>
              </a:rPr>
              <a:t>Yargı kararları sonucunda kamu işçisi olduğuna karar verilenlerden kurumlarınca istihdam edilmeleri uygun görülenler.</a:t>
            </a:r>
          </a:p>
          <a:p>
            <a:pPr algn="just"/>
            <a:r>
              <a:rPr lang="tr-TR" sz="2000" dirty="0" smtClean="0">
                <a:latin typeface="Helvetica" panose="020B0604020202020204" pitchFamily="34" charset="0"/>
                <a:cs typeface="Helvetica" panose="020B0604020202020204" pitchFamily="34" charset="0"/>
              </a:rPr>
              <a:t> </a:t>
            </a:r>
            <a:r>
              <a:rPr lang="tr-TR" sz="2000" dirty="0">
                <a:latin typeface="Helvetica" panose="020B0604020202020204" pitchFamily="34" charset="0"/>
                <a:cs typeface="Helvetica" panose="020B0604020202020204" pitchFamily="34" charset="0"/>
              </a:rPr>
              <a:t>Birinci fıkranın (ç) ve (d) bentleri dışındaki işçi alımlarının aynı kamu kurum ve kuruluşuna yapılması zorunludur.</a:t>
            </a:r>
          </a:p>
          <a:p>
            <a:pPr algn="just"/>
            <a:r>
              <a:rPr lang="tr-TR" sz="2000" b="1" dirty="0">
                <a:latin typeface="Helvetica" panose="020B0604020202020204" pitchFamily="34" charset="0"/>
                <a:cs typeface="Helvetica" panose="020B0604020202020204" pitchFamily="34" charset="0"/>
              </a:rPr>
              <a:t> </a:t>
            </a:r>
            <a:endParaRPr lang="tr-TR" sz="2000" dirty="0">
              <a:latin typeface="Helvetica" panose="020B0604020202020204" pitchFamily="34" charset="0"/>
              <a:cs typeface="Helvetica" panose="020B0604020202020204" pitchFamily="34" charset="0"/>
            </a:endParaRPr>
          </a:p>
          <a:p>
            <a:pPr marL="285750" indent="-285750">
              <a:buFont typeface="Wingdings" panose="05000000000000000000" pitchFamily="2" charset="2"/>
              <a:buChar char="q"/>
            </a:pPr>
            <a:endParaRPr lang="tr-TR" dirty="0"/>
          </a:p>
          <a:p>
            <a:pPr algn="just"/>
            <a:endParaRPr lang="tr-TR" sz="2400" dirty="0">
              <a:latin typeface="Helvetica" panose="020B0604020202020204" pitchFamily="34" charset="0"/>
              <a:cs typeface="Helvetica" panose="020B0604020202020204" pitchFamily="34" charset="0"/>
            </a:endParaRPr>
          </a:p>
        </p:txBody>
      </p:sp>
      <p:sp>
        <p:nvSpPr>
          <p:cNvPr id="3" name="Dikdörtgen 2"/>
          <p:cNvSpPr/>
          <p:nvPr/>
        </p:nvSpPr>
        <p:spPr>
          <a:xfrm>
            <a:off x="2579373" y="150314"/>
            <a:ext cx="9824500" cy="584775"/>
          </a:xfrm>
          <a:prstGeom prst="rect">
            <a:avLst/>
          </a:prstGeom>
        </p:spPr>
        <p:txBody>
          <a:bodyPr wrap="square">
            <a:spAutoFit/>
          </a:bodyPr>
          <a:lstStyle/>
          <a:p>
            <a:pPr algn="just"/>
            <a:r>
              <a:rPr lang="tr-TR" sz="3200" b="1" dirty="0">
                <a:latin typeface="Helvetica" panose="020B0604020202020204" pitchFamily="34" charset="0"/>
                <a:cs typeface="Helvetica" panose="020B0604020202020204" pitchFamily="34" charset="0"/>
              </a:rPr>
              <a:t>KURUMDAN İŞÇİ TALEBİ</a:t>
            </a:r>
            <a:endParaRPr lang="tr-TR" sz="3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04750938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10480"/>
            <a:ext cx="11636720" cy="1209539"/>
            <a:chOff x="2" y="3832"/>
            <a:chExt cx="11636720"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975664"/>
            <a:ext cx="12192000" cy="5980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endParaRPr lang="tr-TR" b="1" dirty="0" smtClean="0"/>
          </a:p>
          <a:p>
            <a:pPr algn="just"/>
            <a:r>
              <a:rPr lang="tr-TR" sz="2400" b="1" dirty="0" smtClean="0">
                <a:latin typeface="Helvetica" panose="020B0604020202020204" pitchFamily="34" charset="0"/>
                <a:cs typeface="Helvetica" panose="020B0604020202020204" pitchFamily="34" charset="0"/>
              </a:rPr>
              <a:t>İşçi Talebinin İlanı Ve İş Başvurusu</a:t>
            </a:r>
          </a:p>
          <a:p>
            <a:pPr algn="just"/>
            <a:endParaRPr lang="tr-TR" b="1" dirty="0" smtClean="0"/>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Kamu kurum ve kuruluşlarının işçi talepleri Kurum internet sayfasında ilan edilir. Söz konusu talepler Kurum tarafından uygun görülen diğer iletişim araçları ile de kamuoyuna duyurulabilir</a:t>
            </a:r>
            <a:r>
              <a:rPr lang="tr-TR" sz="20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Talebin ilanından itibaren, adaylara (…)</a:t>
            </a:r>
            <a:r>
              <a:rPr lang="tr-TR" sz="2000" baseline="30000" dirty="0">
                <a:latin typeface="Helvetica" panose="020B0604020202020204" pitchFamily="34" charset="0"/>
                <a:cs typeface="Helvetica" panose="020B0604020202020204" pitchFamily="34" charset="0"/>
              </a:rPr>
              <a:t>(1)</a:t>
            </a:r>
            <a:r>
              <a:rPr lang="tr-TR" sz="2000" dirty="0">
                <a:latin typeface="Helvetica" panose="020B0604020202020204" pitchFamily="34" charset="0"/>
                <a:cs typeface="Helvetica" panose="020B0604020202020204" pitchFamily="34" charset="0"/>
              </a:rPr>
              <a:t> beş günlük başvuru süresi tanınır. Kamu kurum ve kuruluşlarının işgücü taleplerine yapılan başvurularda kişilerin Adrese Dayalı Nüfus Kayıt Sisteminde kayıtlı olan adresleri dikkate </a:t>
            </a:r>
            <a:r>
              <a:rPr lang="tr-TR" sz="2000" dirty="0" smtClean="0">
                <a:latin typeface="Helvetica" panose="020B0604020202020204" pitchFamily="34" charset="0"/>
                <a:cs typeface="Helvetica" panose="020B0604020202020204" pitchFamily="34" charset="0"/>
              </a:rPr>
              <a:t>alınır</a:t>
            </a:r>
            <a:r>
              <a:rPr lang="tr-TR" sz="2000" b="1" dirty="0" smtClean="0">
                <a:latin typeface="Helvetica" panose="020B0604020202020204" pitchFamily="34" charset="0"/>
                <a:cs typeface="Helvetica" panose="020B0604020202020204" pitchFamily="34" charset="0"/>
              </a:rPr>
              <a:t>. </a:t>
            </a:r>
            <a:r>
              <a:rPr lang="tr-TR" sz="2000" dirty="0" smtClean="0">
                <a:latin typeface="Helvetica" panose="020B0604020202020204" pitchFamily="34" charset="0"/>
                <a:cs typeface="Helvetica" panose="020B0604020202020204" pitchFamily="34" charset="0"/>
              </a:rPr>
              <a:t>İlçe</a:t>
            </a:r>
            <a:r>
              <a:rPr lang="tr-TR" sz="2000" dirty="0">
                <a:latin typeface="Helvetica" panose="020B0604020202020204" pitchFamily="34" charset="0"/>
                <a:cs typeface="Helvetica" panose="020B0604020202020204" pitchFamily="34" charset="0"/>
              </a:rPr>
              <a:t>, il veya bölge düzeyinde yayımlanan işçi taleplerinin başvuru süresi içerisinde ikametini talebin karşılanacağı yere taşıyan adayların başvuruları kabul </a:t>
            </a:r>
            <a:r>
              <a:rPr lang="tr-TR" sz="2000" dirty="0" smtClean="0">
                <a:latin typeface="Helvetica" panose="020B0604020202020204" pitchFamily="34" charset="0"/>
                <a:cs typeface="Helvetica" panose="020B0604020202020204" pitchFamily="34" charset="0"/>
              </a:rPr>
              <a:t>edilmez</a:t>
            </a: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Kamu </a:t>
            </a:r>
            <a:r>
              <a:rPr lang="tr-TR" sz="2000" dirty="0">
                <a:latin typeface="Helvetica" panose="020B0604020202020204" pitchFamily="34" charset="0"/>
                <a:cs typeface="Helvetica" panose="020B0604020202020204" pitchFamily="34" charset="0"/>
              </a:rPr>
              <a:t>kurum ve kuruluşlarının talebi hâlinde, kuraya tabi işgücü taleplerine, eğitim düzeyi kısıtlaması yapılmaksızın talep koşullarını taşıyanların tamamı başvurabilir</a:t>
            </a:r>
            <a:r>
              <a:rPr lang="tr-TR" sz="20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 </a:t>
            </a:r>
            <a:r>
              <a:rPr lang="tr-TR" sz="2000" dirty="0">
                <a:latin typeface="Helvetica" panose="020B0604020202020204" pitchFamily="34" charset="0"/>
                <a:cs typeface="Helvetica" panose="020B0604020202020204" pitchFamily="34" charset="0"/>
              </a:rPr>
              <a:t>Kamu kurum ve kuruluşları tarafından, başvuru esnasında engellilerin sınavda refakatçiye ihtiyaç duyup duymadıkları sorularak, kayda </a:t>
            </a:r>
            <a:r>
              <a:rPr lang="tr-TR" sz="2000" dirty="0" smtClean="0">
                <a:latin typeface="Helvetica" panose="020B0604020202020204" pitchFamily="34" charset="0"/>
                <a:cs typeface="Helvetica" panose="020B0604020202020204" pitchFamily="34" charset="0"/>
              </a:rPr>
              <a:t>alınır.</a:t>
            </a: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İş </a:t>
            </a:r>
            <a:r>
              <a:rPr lang="tr-TR" sz="2000" dirty="0">
                <a:latin typeface="Helvetica" panose="020B0604020202020204" pitchFamily="34" charset="0"/>
                <a:cs typeface="Helvetica" panose="020B0604020202020204" pitchFamily="34" charset="0"/>
              </a:rPr>
              <a:t>başvurularında Türkiye Cumhuriyeti kimlik numarası beyanı dışında adaylardan kimlik bilgilerine ilişkin olarak ayrıca bilgi veya belge istenmez. Ancak, kamu kurum ve kuruluşu tarafından adayın Türkiye Cumhuriyeti kimlik numarası beyanının teyidi amacıyla adaydan nüfus cüzdanının aslını göstermesi talep edilebilir. İş başvurularında adlî sicil ve askerlik hususlarına ilişkin olarak adayların beyanları esas alınır. Kamu kurum ve kuruluşlarının ilgili mevzuat gereği adaylardan talep ettikleri belgelerin suretleri, asıllarının adaylarca ibraz edilmesi kaydıyla tasdik edilerek işleme alınır.</a:t>
            </a:r>
          </a:p>
          <a:p>
            <a:pPr marL="285750" indent="-285750" algn="just">
              <a:buFont typeface="Wingdings" panose="05000000000000000000" pitchFamily="2" charset="2"/>
              <a:buChar char="q"/>
            </a:pPr>
            <a:endParaRPr lang="tr-TR" sz="3200" dirty="0">
              <a:latin typeface="Helvetica" panose="020B0604020202020204" pitchFamily="34" charset="0"/>
              <a:cs typeface="Helvetica" panose="020B0604020202020204" pitchFamily="34" charset="0"/>
            </a:endParaRPr>
          </a:p>
        </p:txBody>
      </p:sp>
      <p:sp>
        <p:nvSpPr>
          <p:cNvPr id="2" name="Dikdörtgen 1"/>
          <p:cNvSpPr/>
          <p:nvPr/>
        </p:nvSpPr>
        <p:spPr>
          <a:xfrm>
            <a:off x="2532123" y="76640"/>
            <a:ext cx="9659879" cy="954107"/>
          </a:xfrm>
          <a:prstGeom prst="rect">
            <a:avLst/>
          </a:prstGeom>
        </p:spPr>
        <p:txBody>
          <a:bodyPr wrap="square">
            <a:spAutoFit/>
          </a:bodyPr>
          <a:lstStyle/>
          <a:p>
            <a:r>
              <a:rPr lang="tr-TR" sz="2800" b="1" dirty="0" smtClean="0">
                <a:latin typeface="Helvetica" panose="020B0604020202020204" pitchFamily="34" charset="0"/>
                <a:cs typeface="Helvetica" panose="020B0604020202020204" pitchFamily="34" charset="0"/>
              </a:rPr>
              <a:t>İŞÇİ TALEPLERİNİN KURUM TARAFINDAN KARŞILANMASI</a:t>
            </a:r>
            <a:endParaRPr lang="tr-TR" sz="28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79392792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0" y="-44589"/>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25053"/>
            <a:ext cx="11636720" cy="1209539"/>
            <a:chOff x="2" y="3832"/>
            <a:chExt cx="11636720"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975664"/>
            <a:ext cx="12191998" cy="5935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endParaRPr lang="tr-TR" b="1" dirty="0" smtClean="0"/>
          </a:p>
          <a:p>
            <a:pPr algn="just"/>
            <a:r>
              <a:rPr lang="tr-TR" sz="2400" b="1" dirty="0" smtClean="0">
                <a:latin typeface="Helvetica" panose="020B0604020202020204" pitchFamily="34" charset="0"/>
                <a:cs typeface="Helvetica" panose="020B0604020202020204" pitchFamily="34" charset="0"/>
              </a:rPr>
              <a:t>Taleplerin Kurum Tarafından Karşılanma Esasları</a:t>
            </a:r>
          </a:p>
          <a:p>
            <a:pPr algn="just"/>
            <a:endParaRPr lang="tr-TR" sz="2400" b="1" dirty="0" smtClean="0">
              <a:latin typeface="Helvetica" panose="020B0604020202020204" pitchFamily="34" charset="0"/>
              <a:cs typeface="Helvetica" panose="020B0604020202020204" pitchFamily="34" charset="0"/>
            </a:endParaRP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Kamu </a:t>
            </a:r>
            <a:r>
              <a:rPr lang="tr-TR" sz="2000" dirty="0">
                <a:latin typeface="Helvetica" panose="020B0604020202020204" pitchFamily="34" charset="0"/>
                <a:cs typeface="Helvetica" panose="020B0604020202020204" pitchFamily="34" charset="0"/>
              </a:rPr>
              <a:t>kurum ve kuruluşlarının önlisans ve lisans düzeyindeki işçi talepleri KPSS puanıyla, aynı eğitim düzeyindeki münhasıran engelli işçi talepleri EKPSS puanıyla; ortaöğretim ve daha alt eğitim düzeyindeki işçi talepleri ile temizlik hizmetlerinde, güvenlik ve koruma hizmetlerinde, bakım ve onarım hizmetlerinde, eğitim şartı aranmaksızın kömür ve maden işletmelerinin yeraltı işlerinde çalıştırılacaklara ilişkin taleplere gönderilecek adaylar ise noter huzurunda çekilecek kura ile belirlenir</a:t>
            </a:r>
            <a:r>
              <a:rPr lang="tr-TR" sz="2000" dirty="0" smtClean="0">
                <a:latin typeface="Helvetica" panose="020B0604020202020204" pitchFamily="34" charset="0"/>
                <a:cs typeface="Helvetica" panose="020B0604020202020204" pitchFamily="34" charset="0"/>
              </a:rPr>
              <a:t>.</a:t>
            </a:r>
          </a:p>
          <a:p>
            <a:pPr algn="just"/>
            <a:endParaRPr lang="tr-TR" sz="2000" dirty="0" smtClean="0">
              <a:latin typeface="Helvetica" panose="020B0604020202020204" pitchFamily="34" charset="0"/>
              <a:cs typeface="Helvetica" panose="020B0604020202020204" pitchFamily="34" charset="0"/>
            </a:endParaRP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 </a:t>
            </a:r>
            <a:r>
              <a:rPr lang="tr-TR" sz="2000" dirty="0">
                <a:latin typeface="Helvetica" panose="020B0604020202020204" pitchFamily="34" charset="0"/>
                <a:cs typeface="Helvetica" panose="020B0604020202020204" pitchFamily="34" charset="0"/>
              </a:rPr>
              <a:t>KPSS’de başarılı olmak veya EKPSS’ye girmiş bulunmak ya da öncelikli gönderme hakkına sahip olmak, işe yerleştirmede tek başına bir hak teşkil </a:t>
            </a:r>
            <a:r>
              <a:rPr lang="tr-TR" sz="2000" dirty="0" smtClean="0">
                <a:latin typeface="Helvetica" panose="020B0604020202020204" pitchFamily="34" charset="0"/>
                <a:cs typeface="Helvetica" panose="020B0604020202020204" pitchFamily="34" charset="0"/>
              </a:rPr>
              <a:t>etmez.</a:t>
            </a:r>
          </a:p>
          <a:p>
            <a:pPr algn="just"/>
            <a:endParaRPr lang="tr-TR" sz="2000" baseline="30000" dirty="0" smtClean="0">
              <a:latin typeface="Helvetica" panose="020B0604020202020204" pitchFamily="34" charset="0"/>
              <a:cs typeface="Helvetica" panose="020B0604020202020204" pitchFamily="34" charset="0"/>
            </a:endParaRP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Önlisans </a:t>
            </a:r>
            <a:r>
              <a:rPr lang="tr-TR" sz="2000" dirty="0">
                <a:latin typeface="Helvetica" panose="020B0604020202020204" pitchFamily="34" charset="0"/>
                <a:cs typeface="Helvetica" panose="020B0604020202020204" pitchFamily="34" charset="0"/>
              </a:rPr>
              <a:t>ve lisans eğitim düzeyindeki</a:t>
            </a:r>
            <a:r>
              <a:rPr lang="tr-TR" sz="2000" b="1" dirty="0">
                <a:latin typeface="Helvetica" panose="020B0604020202020204" pitchFamily="34" charset="0"/>
                <a:cs typeface="Helvetica" panose="020B0604020202020204" pitchFamily="34" charset="0"/>
              </a:rPr>
              <a:t> </a:t>
            </a:r>
            <a:r>
              <a:rPr lang="tr-TR" sz="2000" dirty="0">
                <a:latin typeface="Helvetica" panose="020B0604020202020204" pitchFamily="34" charset="0"/>
                <a:cs typeface="Helvetica" panose="020B0604020202020204" pitchFamily="34" charset="0"/>
              </a:rPr>
              <a:t>İşçi taleplerine yapılacak başvurularda</a:t>
            </a:r>
            <a:r>
              <a:rPr lang="tr-TR" sz="2000" dirty="0" smtClean="0">
                <a:latin typeface="Helvetica" panose="020B0604020202020204" pitchFamily="34" charset="0"/>
                <a:cs typeface="Helvetica" panose="020B0604020202020204" pitchFamily="34" charset="0"/>
              </a:rPr>
              <a:t>;</a:t>
            </a:r>
          </a:p>
          <a:p>
            <a:pPr algn="just"/>
            <a:r>
              <a:rPr lang="tr-TR" sz="2000" dirty="0" smtClean="0">
                <a:latin typeface="Helvetica" panose="020B0604020202020204" pitchFamily="34" charset="0"/>
                <a:cs typeface="Helvetica" panose="020B0604020202020204" pitchFamily="34" charset="0"/>
              </a:rPr>
              <a:t>a</a:t>
            </a:r>
            <a:r>
              <a:rPr lang="tr-TR" sz="2000" dirty="0">
                <a:latin typeface="Helvetica" panose="020B0604020202020204" pitchFamily="34" charset="0"/>
                <a:cs typeface="Helvetica" panose="020B0604020202020204" pitchFamily="34" charset="0"/>
              </a:rPr>
              <a:t>) Müfettiş, kontrolör, denetmen, denetçi ve uzman gibi kariyer mesleklerin yardımcı ve stajyer taleplerinde talebi veren kamu kurum ve kuruluşunca belirlenecek KPSS puan türü,</a:t>
            </a:r>
          </a:p>
          <a:p>
            <a:pPr algn="just"/>
            <a:r>
              <a:rPr lang="tr-TR" sz="2000" dirty="0">
                <a:latin typeface="Helvetica" panose="020B0604020202020204" pitchFamily="34" charset="0"/>
                <a:cs typeface="Helvetica" panose="020B0604020202020204" pitchFamily="34" charset="0"/>
              </a:rPr>
              <a:t>b) (a) bendi kapsamındaki talepler hariç olmak üzere, işçi taleplerinde Kamu Görevlerine İlk Defa Atanacaklar İçin Yapılacak Sınavlar Hakkında Genel Yönetmelik hükümlerine göre (B) grubu kadrolar için yapılan KPSS sonuçları, münhasıran engelli işçi taleplerinde ise EKPSS sonuçları,</a:t>
            </a:r>
          </a:p>
          <a:p>
            <a:pPr algn="just"/>
            <a:r>
              <a:rPr lang="tr-TR" sz="2000" dirty="0">
                <a:latin typeface="Helvetica" panose="020B0604020202020204" pitchFamily="34" charset="0"/>
                <a:cs typeface="Helvetica" panose="020B0604020202020204" pitchFamily="34" charset="0"/>
              </a:rPr>
              <a:t>kullanılır.</a:t>
            </a:r>
          </a:p>
          <a:p>
            <a:pPr marL="285750" indent="-285750" algn="just">
              <a:buFont typeface="Wingdings" panose="05000000000000000000" pitchFamily="2" charset="2"/>
              <a:buChar char="q"/>
            </a:pPr>
            <a:endParaRPr lang="tr-TR" sz="2000" dirty="0">
              <a:latin typeface="Helvetica" panose="020B0604020202020204" pitchFamily="34" charset="0"/>
              <a:cs typeface="Helvetica" panose="020B0604020202020204" pitchFamily="34" charset="0"/>
            </a:endParaRPr>
          </a:p>
          <a:p>
            <a:pPr algn="just"/>
            <a:endParaRPr lang="tr-TR" sz="2400" dirty="0" smtClean="0">
              <a:latin typeface="Helvetica" panose="020B0604020202020204" pitchFamily="34" charset="0"/>
              <a:cs typeface="Helvetica" panose="020B0604020202020204" pitchFamily="34" charset="0"/>
            </a:endParaRPr>
          </a:p>
          <a:p>
            <a:pPr algn="just"/>
            <a:endParaRPr lang="tr-TR" sz="2400" dirty="0">
              <a:latin typeface="Helvetica" panose="020B0604020202020204" pitchFamily="34" charset="0"/>
              <a:cs typeface="Helvetica" panose="020B0604020202020204" pitchFamily="34" charset="0"/>
            </a:endParaRPr>
          </a:p>
          <a:p>
            <a:pPr algn="just"/>
            <a:endParaRPr lang="tr-TR" sz="2400" dirty="0" smtClean="0">
              <a:latin typeface="Helvetica" panose="020B0604020202020204" pitchFamily="34" charset="0"/>
              <a:cs typeface="Helvetica" panose="020B0604020202020204" pitchFamily="34" charset="0"/>
            </a:endParaRPr>
          </a:p>
          <a:p>
            <a:pPr algn="just"/>
            <a:r>
              <a:rPr lang="tr-TR" sz="2400" dirty="0" smtClean="0">
                <a:latin typeface="Helvetica" panose="020B0604020202020204" pitchFamily="34" charset="0"/>
                <a:cs typeface="Helvetica" panose="020B0604020202020204" pitchFamily="34" charset="0"/>
              </a:rPr>
              <a:t>    </a:t>
            </a:r>
          </a:p>
        </p:txBody>
      </p:sp>
      <p:sp>
        <p:nvSpPr>
          <p:cNvPr id="2" name="Dikdörtgen 1"/>
          <p:cNvSpPr/>
          <p:nvPr/>
        </p:nvSpPr>
        <p:spPr>
          <a:xfrm>
            <a:off x="2713217" y="75318"/>
            <a:ext cx="9570671" cy="954107"/>
          </a:xfrm>
          <a:prstGeom prst="rect">
            <a:avLst/>
          </a:prstGeom>
        </p:spPr>
        <p:txBody>
          <a:bodyPr wrap="square">
            <a:spAutoFit/>
          </a:bodyPr>
          <a:lstStyle/>
          <a:p>
            <a:r>
              <a:rPr lang="tr-TR" sz="2800" b="1" dirty="0" smtClean="0">
                <a:latin typeface="Helvetica" panose="020B0604020202020204" pitchFamily="34" charset="0"/>
                <a:cs typeface="Helvetica" panose="020B0604020202020204" pitchFamily="34" charset="0"/>
              </a:rPr>
              <a:t>İŞÇİ TALEPLERİNİN KURUM TARAFINDAN KARŞILANMASI</a:t>
            </a:r>
            <a:endParaRPr lang="tr-TR" sz="28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62670165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25053"/>
            <a:ext cx="11636720" cy="1209539"/>
            <a:chOff x="2" y="3832"/>
            <a:chExt cx="11636720"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975664"/>
            <a:ext cx="12191998" cy="5980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endParaRPr lang="tr-TR" b="1" dirty="0" smtClean="0"/>
          </a:p>
          <a:p>
            <a:pPr algn="just"/>
            <a:r>
              <a:rPr lang="tr-TR" sz="2400" b="1" dirty="0" smtClean="0">
                <a:latin typeface="Helvetica" panose="020B0604020202020204" pitchFamily="34" charset="0"/>
                <a:cs typeface="Helvetica" panose="020B0604020202020204" pitchFamily="34" charset="0"/>
              </a:rPr>
              <a:t>Taleplerin Kurum Tarafından Karşılanma Esasları</a:t>
            </a:r>
          </a:p>
          <a:p>
            <a:pPr algn="just"/>
            <a:endParaRPr lang="tr-TR" b="1" dirty="0" smtClean="0"/>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Önlisans </a:t>
            </a:r>
            <a:r>
              <a:rPr lang="tr-TR" sz="2000" dirty="0">
                <a:latin typeface="Helvetica" panose="020B0604020202020204" pitchFamily="34" charset="0"/>
                <a:cs typeface="Helvetica" panose="020B0604020202020204" pitchFamily="34" charset="0"/>
              </a:rPr>
              <a:t>ve lisans eğitim düzeyindeki işçi taleplerine, ilgili KPSS puan türünden altmış ve üzeri puan almış olanlar başvurabilir. </a:t>
            </a:r>
            <a:r>
              <a:rPr lang="tr-TR" sz="2000" b="1" dirty="0">
                <a:latin typeface="Helvetica" panose="020B0604020202020204" pitchFamily="34" charset="0"/>
                <a:cs typeface="Helvetica" panose="020B0604020202020204" pitchFamily="34" charset="0"/>
              </a:rPr>
              <a:t>(Değişik ikinci cümle: 5/5/2014-2014/6304 K.) </a:t>
            </a:r>
            <a:r>
              <a:rPr lang="tr-TR" sz="2000" dirty="0">
                <a:latin typeface="Helvetica" panose="020B0604020202020204" pitchFamily="34" charset="0"/>
                <a:cs typeface="Helvetica" panose="020B0604020202020204" pitchFamily="34" charset="0"/>
              </a:rPr>
              <a:t>Aynı eğitim düzeyindeki münhasıran engelli işçi taleplerinde bir puan barajı aranmaz, bu kişilerin EKPSS’ye girmiş olmaları yeterlidir</a:t>
            </a:r>
            <a:r>
              <a:rPr lang="tr-TR" sz="2000" dirty="0" smtClean="0">
                <a:latin typeface="Helvetica" panose="020B0604020202020204" pitchFamily="34" charset="0"/>
                <a:cs typeface="Helvetica" panose="020B0604020202020204" pitchFamily="34" charset="0"/>
              </a:rPr>
              <a:t>.</a:t>
            </a:r>
            <a:endParaRPr lang="tr-TR" sz="2000" baseline="30000" dirty="0">
              <a:latin typeface="Helvetica" panose="020B0604020202020204" pitchFamily="34" charset="0"/>
              <a:cs typeface="Helvetica" panose="020B0604020202020204" pitchFamily="34" charset="0"/>
            </a:endParaRPr>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Kamu kurum ve kuruluşlarına sürekli işçi olarak girmiş olanların, deneme süresi sonunda da çalışmaya devam etmeleri hâlinde, istihdam edilmek için kullandığı KPSS ya da EKPSS puanlarından herhangi biri ile bir başka kamu kurum ve kuruluşunun sürekli işçi talebine başvuruları kabul edilmez</a:t>
            </a:r>
            <a:r>
              <a:rPr lang="tr-TR" sz="2000" dirty="0" smtClean="0">
                <a:latin typeface="Helvetica" panose="020B0604020202020204" pitchFamily="34" charset="0"/>
                <a:cs typeface="Helvetica" panose="020B0604020202020204" pitchFamily="34" charset="0"/>
              </a:rPr>
              <a:t>.</a:t>
            </a:r>
            <a:endParaRPr lang="tr-TR" sz="2000" baseline="30000" dirty="0" smtClean="0">
              <a:latin typeface="Helvetica" panose="020B0604020202020204" pitchFamily="34" charset="0"/>
              <a:cs typeface="Helvetica" panose="020B0604020202020204" pitchFamily="34" charset="0"/>
            </a:endParaRPr>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Kamu kurum ve kuruluşlarının işçi taleplerine, talep edilen açık iş sayısından daha az aday gönderilmesi hâlinde, açık işlerin karşılanamayan kısmı, 6 </a:t>
            </a:r>
            <a:r>
              <a:rPr lang="tr-TR" sz="2000" dirty="0" err="1">
                <a:latin typeface="Helvetica" panose="020B0604020202020204" pitchFamily="34" charset="0"/>
                <a:cs typeface="Helvetica" panose="020B0604020202020204" pitchFamily="34" charset="0"/>
              </a:rPr>
              <a:t>ncı</a:t>
            </a:r>
            <a:r>
              <a:rPr lang="tr-TR" sz="2000" dirty="0">
                <a:latin typeface="Helvetica" panose="020B0604020202020204" pitchFamily="34" charset="0"/>
                <a:cs typeface="Helvetica" panose="020B0604020202020204" pitchFamily="34" charset="0"/>
              </a:rPr>
              <a:t> maddenin beşinci fıkrasındaki esaslar doğrultusunda karşılanır</a:t>
            </a:r>
            <a:r>
              <a:rPr lang="tr-TR" sz="2000" dirty="0" smtClean="0">
                <a:latin typeface="Helvetica" panose="020B0604020202020204" pitchFamily="34" charset="0"/>
                <a:cs typeface="Helvetica" panose="020B0604020202020204" pitchFamily="34" charset="0"/>
              </a:rPr>
              <a:t>.</a:t>
            </a:r>
            <a:endParaRPr lang="tr-TR" sz="2000" baseline="30000" dirty="0" smtClean="0">
              <a:latin typeface="Helvetica" panose="020B0604020202020204" pitchFamily="34" charset="0"/>
              <a:cs typeface="Helvetica" panose="020B0604020202020204" pitchFamily="34" charset="0"/>
            </a:endParaRPr>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Ulusal düzeyde yayımlanan KPSS ve EKPSS kapsamındaki işçi taleplerinin karşılanamaması hâlinde, KPSS veya EKPSS şartı aranmaksızın ulusal düzeyde yeniden ilana çıkılır. Talebe başvuru yapan adaylardan Kuruma kayıt tarihi esas alınarak açık iş sayısının dört katına kadar aday başvuru süresinin sonunda kamu kurum ve kuruluşuna gönderilir</a:t>
            </a:r>
            <a:r>
              <a:rPr lang="tr-TR" sz="2000" dirty="0" smtClean="0">
                <a:latin typeface="Helvetica" panose="020B0604020202020204" pitchFamily="34" charset="0"/>
                <a:cs typeface="Helvetica" panose="020B0604020202020204" pitchFamily="34" charset="0"/>
              </a:rPr>
              <a:t>.</a:t>
            </a:r>
            <a:endParaRPr lang="tr-TR" sz="2000" baseline="30000" dirty="0" smtClean="0">
              <a:latin typeface="Helvetica" panose="020B0604020202020204" pitchFamily="34" charset="0"/>
              <a:cs typeface="Helvetica" panose="020B0604020202020204" pitchFamily="34" charset="0"/>
            </a:endParaRPr>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Kurum tarafından yapılan çalışmalara rağmen karşılanamayan talepler için, talep sahibi kamu kurum ve kuruluşu ile görüşülerek, talep şartları değiştirilmek suretiyle yeniden talepte bulunulması sağlanır.</a:t>
            </a:r>
            <a:endParaRPr lang="tr-TR" sz="2000" dirty="0" smtClean="0">
              <a:latin typeface="Helvetica" panose="020B0604020202020204" pitchFamily="34" charset="0"/>
              <a:cs typeface="Helvetica" panose="020B0604020202020204" pitchFamily="34" charset="0"/>
            </a:endParaRPr>
          </a:p>
          <a:p>
            <a:pPr algn="just"/>
            <a:endParaRPr lang="tr-TR" sz="2000" dirty="0">
              <a:latin typeface="Helvetica" panose="020B0604020202020204" pitchFamily="34" charset="0"/>
              <a:cs typeface="Helvetica" panose="020B0604020202020204" pitchFamily="34" charset="0"/>
            </a:endParaRPr>
          </a:p>
          <a:p>
            <a:pPr algn="just"/>
            <a:endParaRPr lang="tr-TR" sz="2000" dirty="0" smtClean="0">
              <a:latin typeface="Helvetica" panose="020B0604020202020204" pitchFamily="34" charset="0"/>
              <a:cs typeface="Helvetica" panose="020B0604020202020204" pitchFamily="34" charset="0"/>
            </a:endParaRPr>
          </a:p>
          <a:p>
            <a:pPr algn="just"/>
            <a:r>
              <a:rPr lang="tr-TR" sz="2000" dirty="0" smtClean="0">
                <a:latin typeface="Helvetica" panose="020B0604020202020204" pitchFamily="34" charset="0"/>
                <a:cs typeface="Helvetica" panose="020B0604020202020204" pitchFamily="34" charset="0"/>
              </a:rPr>
              <a:t>    </a:t>
            </a:r>
          </a:p>
        </p:txBody>
      </p:sp>
      <p:sp>
        <p:nvSpPr>
          <p:cNvPr id="2" name="Dikdörtgen 1"/>
          <p:cNvSpPr/>
          <p:nvPr/>
        </p:nvSpPr>
        <p:spPr>
          <a:xfrm>
            <a:off x="2526425" y="0"/>
            <a:ext cx="9665576" cy="1569660"/>
          </a:xfrm>
          <a:prstGeom prst="rect">
            <a:avLst/>
          </a:prstGeom>
        </p:spPr>
        <p:txBody>
          <a:bodyPr wrap="square">
            <a:spAutoFit/>
          </a:bodyPr>
          <a:lstStyle/>
          <a:p>
            <a:r>
              <a:rPr lang="tr-TR" sz="2800" b="1" dirty="0" smtClean="0">
                <a:latin typeface="Helvetica" panose="020B0604020202020204" pitchFamily="34" charset="0"/>
                <a:cs typeface="Helvetica" panose="020B0604020202020204" pitchFamily="34" charset="0"/>
              </a:rPr>
              <a:t>İŞÇİ TALEPLERİNİN KURUM TARAFINDAN KARŞILANMASI</a:t>
            </a:r>
          </a:p>
          <a:p>
            <a:endParaRPr lang="tr-TR" sz="40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11277612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44088"/>
            <a:ext cx="10459844" cy="1211745"/>
            <a:chOff x="2" y="3832"/>
            <a:chExt cx="8843552"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20" y="46295"/>
              <a:ext cx="6130334" cy="522267"/>
            </a:xfrm>
            <a:prstGeom prst="rect">
              <a:avLst/>
            </a:prstGeom>
          </p:spPr>
          <p:txBody>
            <a:bodyPr wrap="square">
              <a:spAutoFit/>
            </a:bodyPr>
            <a:lstStyle/>
            <a:p>
              <a:r>
                <a:rPr lang="tr-TR" sz="2800" b="1" dirty="0" smtClean="0">
                  <a:latin typeface="Helvetica" panose="020B0604020202020204" pitchFamily="34" charset="0"/>
                  <a:cs typeface="Helvetica" panose="020B0604020202020204" pitchFamily="34" charset="0"/>
                </a:rPr>
                <a:t>AMAÇ</a:t>
              </a:r>
              <a:endParaRPr lang="tr-TR" sz="28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840952"/>
            <a:ext cx="12191997" cy="6114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2" y="1474311"/>
            <a:ext cx="11579629" cy="2677656"/>
          </a:xfrm>
          <a:prstGeom prst="rect">
            <a:avLst/>
          </a:prstGeom>
          <a:noFill/>
        </p:spPr>
        <p:txBody>
          <a:bodyPr wrap="square" rtlCol="0">
            <a:spAutoFit/>
          </a:bodyPr>
          <a:lstStyle/>
          <a:p>
            <a:pPr algn="just"/>
            <a:endParaRPr lang="tr-TR" sz="2800" dirty="0" smtClean="0">
              <a:latin typeface="Helvetica" panose="020B0604020202020204" pitchFamily="34" charset="0"/>
              <a:cs typeface="Helvetica" panose="020B0604020202020204" pitchFamily="34" charset="0"/>
            </a:endParaRPr>
          </a:p>
          <a:p>
            <a:pPr algn="just"/>
            <a:endParaRPr lang="tr-TR" sz="2800" dirty="0">
              <a:latin typeface="Helvetica" panose="020B0604020202020204" pitchFamily="34" charset="0"/>
              <a:cs typeface="Helvetica" panose="020B0604020202020204" pitchFamily="34" charset="0"/>
            </a:endParaRPr>
          </a:p>
          <a:p>
            <a:pPr algn="just"/>
            <a:endParaRPr lang="tr-TR" sz="2800" dirty="0" smtClean="0">
              <a:latin typeface="Helvetica" panose="020B0604020202020204" pitchFamily="34" charset="0"/>
              <a:cs typeface="Helvetica" panose="020B0604020202020204" pitchFamily="34" charset="0"/>
            </a:endParaRPr>
          </a:p>
          <a:p>
            <a:pPr marL="457200" indent="-457200" algn="just">
              <a:buFont typeface="Wingdings" panose="05000000000000000000" pitchFamily="2" charset="2"/>
              <a:buChar char="q"/>
            </a:pPr>
            <a:r>
              <a:rPr lang="tr-TR" sz="2800" dirty="0" smtClean="0">
                <a:latin typeface="Helvetica" panose="020B0604020202020204" pitchFamily="34" charset="0"/>
                <a:cs typeface="Helvetica" panose="020B0604020202020204" pitchFamily="34" charset="0"/>
              </a:rPr>
              <a:t>Bu </a:t>
            </a:r>
            <a:r>
              <a:rPr lang="tr-TR" sz="2800" dirty="0">
                <a:latin typeface="Helvetica" panose="020B0604020202020204" pitchFamily="34" charset="0"/>
                <a:cs typeface="Helvetica" panose="020B0604020202020204" pitchFamily="34" charset="0"/>
              </a:rPr>
              <a:t>Yönetmeliğin amacı, kamu kurum ve kuruluşlarına, iş kanunları hükümlerine göre çalıştırılmak üzere, sürekli veya geçici işçi alınmasına ilişkin usul ve esasları düzenlemektir.</a:t>
            </a:r>
          </a:p>
        </p:txBody>
      </p:sp>
    </p:spTree>
    <p:extLst>
      <p:ext uri="{BB962C8B-B14F-4D97-AF65-F5344CB8AC3E}">
        <p14:creationId xmlns:p14="http://schemas.microsoft.com/office/powerpoint/2010/main" val="325094153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25053"/>
            <a:ext cx="11636720" cy="1209539"/>
            <a:chOff x="2" y="3832"/>
            <a:chExt cx="11636720"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3" y="1000717"/>
            <a:ext cx="12191998" cy="5980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sz="2400" b="1" dirty="0" smtClean="0">
                <a:latin typeface="Helvetica" panose="020B0604020202020204" pitchFamily="34" charset="0"/>
                <a:cs typeface="Helvetica" panose="020B0604020202020204" pitchFamily="34" charset="0"/>
              </a:rPr>
              <a:t>KPSS ve EKPSS Kapsamındaki Taleplerle İlgili Aday Listelerinin Belirlenmesi</a:t>
            </a:r>
            <a:endParaRPr lang="tr-TR" sz="2400" b="1" baseline="30000" dirty="0" smtClean="0">
              <a:latin typeface="Helvetica" panose="020B0604020202020204" pitchFamily="34" charset="0"/>
              <a:cs typeface="Helvetica" panose="020B0604020202020204" pitchFamily="34" charset="0"/>
            </a:endParaRPr>
          </a:p>
          <a:p>
            <a:pPr algn="just"/>
            <a:r>
              <a:rPr lang="tr-TR" sz="2000" dirty="0" smtClean="0">
                <a:latin typeface="Helvetica" panose="020B0604020202020204" pitchFamily="34" charset="0"/>
                <a:cs typeface="Helvetica" panose="020B0604020202020204" pitchFamily="34" charset="0"/>
              </a:rPr>
              <a:t>KPSS </a:t>
            </a:r>
            <a:r>
              <a:rPr lang="tr-TR" sz="2000" dirty="0">
                <a:latin typeface="Helvetica" panose="020B0604020202020204" pitchFamily="34" charset="0"/>
                <a:cs typeface="Helvetica" panose="020B0604020202020204" pitchFamily="34" charset="0"/>
              </a:rPr>
              <a:t>ve EKPSS kapsamındaki taleplerle ilgili aday listeleri belirlenirken; </a:t>
            </a:r>
            <a:endParaRPr lang="tr-TR" sz="2000" baseline="30000" dirty="0" smtClean="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Önlisans </a:t>
            </a:r>
            <a:r>
              <a:rPr lang="tr-TR" sz="2000" dirty="0">
                <a:latin typeface="Helvetica" panose="020B0604020202020204" pitchFamily="34" charset="0"/>
                <a:cs typeface="Helvetica" panose="020B0604020202020204" pitchFamily="34" charset="0"/>
              </a:rPr>
              <a:t>ve lisans eğitim düzeyindeki taleplere, KPSS puanıyla başvuran talep şartlarına uygun adaylar arasından, en yüksek KPSS puanından veya aynı eğitim düzeyindeki münhasıran engelli işçi taleplerinde EKPSS puanıyla başvuran talep şartlarına uygun adaylar arasından en yüksek EKPSS puanından başlanmak üzere açık iş sayısının dört katı</a:t>
            </a:r>
            <a:r>
              <a:rPr lang="tr-TR" sz="20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Öncelik hakkına sahip olarak başvuran adaylardan talep şartlarına uygun olanlar arasından, </a:t>
            </a:r>
            <a:r>
              <a:rPr lang="tr-TR" sz="2000" dirty="0" smtClean="0">
                <a:latin typeface="Helvetica" panose="020B0604020202020204" pitchFamily="34" charset="0"/>
                <a:cs typeface="Helvetica" panose="020B0604020202020204" pitchFamily="34" charset="0"/>
              </a:rPr>
              <a:t>öncelik </a:t>
            </a:r>
          </a:p>
          <a:p>
            <a:pPr algn="just"/>
            <a:r>
              <a:rPr lang="tr-TR" sz="2000" dirty="0" smtClean="0">
                <a:latin typeface="Helvetica" panose="020B0604020202020204" pitchFamily="34" charset="0"/>
                <a:cs typeface="Helvetica" panose="020B0604020202020204" pitchFamily="34" charset="0"/>
              </a:rPr>
              <a:t>   hakkı sahipliğine ilişkin belgenin tarihi esas alınarak ve eski tarihli belgelerden başlanmak suretiyle, açık  iş sayısının dört katı,</a:t>
            </a: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2 </a:t>
            </a:r>
            <a:r>
              <a:rPr lang="tr-TR" sz="2000" dirty="0">
                <a:latin typeface="Helvetica" panose="020B0604020202020204" pitchFamily="34" charset="0"/>
                <a:cs typeface="Helvetica" panose="020B0604020202020204" pitchFamily="34" charset="0"/>
              </a:rPr>
              <a:t>nci maddenin ikinci fıkrasının (d) bendi saklı kalmak kaydıyla, sürekli işçi statüsünde </a:t>
            </a:r>
            <a:r>
              <a:rPr lang="tr-TR" sz="2000" dirty="0" smtClean="0">
                <a:latin typeface="Helvetica" panose="020B0604020202020204" pitchFamily="34" charset="0"/>
                <a:cs typeface="Helvetica" panose="020B0604020202020204" pitchFamily="34" charset="0"/>
              </a:rPr>
              <a:t>istihdam  edilecek</a:t>
            </a:r>
            <a:r>
              <a:rPr lang="tr-TR" sz="2000" dirty="0">
                <a:latin typeface="Helvetica" panose="020B0604020202020204" pitchFamily="34" charset="0"/>
                <a:cs typeface="Helvetica" panose="020B0604020202020204" pitchFamily="34" charset="0"/>
              </a:rPr>
              <a:t>, müfettiş, kontrolör, denetmen, denetçi ve uzmanların yardımcı ve stajyerlerine yönelik talepler için, en yüksek </a:t>
            </a:r>
            <a:r>
              <a:rPr lang="tr-TR" sz="2000" dirty="0" smtClean="0">
                <a:latin typeface="Helvetica" panose="020B0604020202020204" pitchFamily="34" charset="0"/>
                <a:cs typeface="Helvetica" panose="020B0604020202020204" pitchFamily="34" charset="0"/>
              </a:rPr>
              <a:t>KPSS puanından </a:t>
            </a:r>
            <a:r>
              <a:rPr lang="tr-TR" sz="2000" dirty="0">
                <a:latin typeface="Helvetica" panose="020B0604020202020204" pitchFamily="34" charset="0"/>
                <a:cs typeface="Helvetica" panose="020B0604020202020204" pitchFamily="34" charset="0"/>
              </a:rPr>
              <a:t>başlanmak üzere açık iş sayısının beş </a:t>
            </a:r>
            <a:r>
              <a:rPr lang="tr-TR" sz="2000" dirty="0" smtClean="0">
                <a:latin typeface="Helvetica" panose="020B0604020202020204" pitchFamily="34" charset="0"/>
                <a:cs typeface="Helvetica" panose="020B0604020202020204" pitchFamily="34" charset="0"/>
              </a:rPr>
              <a:t>katı, ayrı </a:t>
            </a:r>
            <a:r>
              <a:rPr lang="tr-TR" sz="2000" dirty="0">
                <a:latin typeface="Helvetica" panose="020B0604020202020204" pitchFamily="34" charset="0"/>
                <a:cs typeface="Helvetica" panose="020B0604020202020204" pitchFamily="34" charset="0"/>
              </a:rPr>
              <a:t>listeler hâlinde kamu kurum ve kuruluşuna gönderilir. 5 inci maddenin birinci fıkrasının (c) bendinde belirtilenlerden talep şartlarına uygun adaylardan başvuranların tamamı öncelik hakkı sahiplerine ilişkin listelere dahil edilir.</a:t>
            </a:r>
          </a:p>
          <a:p>
            <a:pPr algn="just"/>
            <a:endParaRPr lang="tr-TR" sz="2000" b="1" dirty="0" smtClean="0">
              <a:latin typeface="Helvetica" panose="020B0604020202020204" pitchFamily="34" charset="0"/>
              <a:cs typeface="Helvetica" panose="020B0604020202020204" pitchFamily="34" charset="0"/>
            </a:endParaRPr>
          </a:p>
          <a:p>
            <a:pPr algn="just"/>
            <a:r>
              <a:rPr lang="tr-TR" sz="2000" dirty="0">
                <a:latin typeface="Helvetica" panose="020B0604020202020204" pitchFamily="34" charset="0"/>
                <a:cs typeface="Helvetica" panose="020B0604020202020204" pitchFamily="34" charset="0"/>
              </a:rPr>
              <a:t>Birinci fıkraya göre oluşturulan </a:t>
            </a:r>
            <a:r>
              <a:rPr lang="tr-TR" sz="2000" dirty="0" smtClean="0">
                <a:latin typeface="Helvetica" panose="020B0604020202020204" pitchFamily="34" charset="0"/>
                <a:cs typeface="Helvetica" panose="020B0604020202020204" pitchFamily="34" charset="0"/>
              </a:rPr>
              <a:t>listelere, açık iş sayısı oranlarına bakılmaksızın en son adayın KPSS’de veya EKPSS’de almış olduğu puanla aynı </a:t>
            </a:r>
            <a:r>
              <a:rPr lang="tr-TR" sz="2000" dirty="0">
                <a:latin typeface="Helvetica" panose="020B0604020202020204" pitchFamily="34" charset="0"/>
                <a:cs typeface="Helvetica" panose="020B0604020202020204" pitchFamily="34" charset="0"/>
              </a:rPr>
              <a:t>puana sahip olan adaylar ile öncelik hakkı sahipliğine ilişkin belge tarihi ile aynı tarihli belgeye sahip olan başvuru sahipleri de eklenir</a:t>
            </a:r>
            <a:r>
              <a:rPr lang="tr-TR" sz="2000" dirty="0" smtClean="0">
                <a:latin typeface="Helvetica" panose="020B0604020202020204" pitchFamily="34" charset="0"/>
                <a:cs typeface="Helvetica" panose="020B0604020202020204" pitchFamily="34" charset="0"/>
              </a:rPr>
              <a:t>.</a:t>
            </a:r>
            <a:endParaRPr lang="tr-TR" sz="2000" b="1" dirty="0" smtClean="0">
              <a:latin typeface="Helvetica" panose="020B0604020202020204" pitchFamily="34" charset="0"/>
              <a:cs typeface="Helvetica" panose="020B0604020202020204" pitchFamily="34" charset="0"/>
            </a:endParaRPr>
          </a:p>
          <a:p>
            <a:pPr algn="just"/>
            <a:r>
              <a:rPr lang="tr-TR" sz="2000" dirty="0" smtClean="0">
                <a:latin typeface="Helvetica" panose="020B0604020202020204" pitchFamily="34" charset="0"/>
                <a:cs typeface="Helvetica" panose="020B0604020202020204" pitchFamily="34" charset="0"/>
              </a:rPr>
              <a:t>    </a:t>
            </a:r>
          </a:p>
        </p:txBody>
      </p:sp>
      <p:sp>
        <p:nvSpPr>
          <p:cNvPr id="2" name="Dikdörtgen 1"/>
          <p:cNvSpPr/>
          <p:nvPr/>
        </p:nvSpPr>
        <p:spPr>
          <a:xfrm>
            <a:off x="2526425" y="0"/>
            <a:ext cx="9665576" cy="1569660"/>
          </a:xfrm>
          <a:prstGeom prst="rect">
            <a:avLst/>
          </a:prstGeom>
        </p:spPr>
        <p:txBody>
          <a:bodyPr wrap="square">
            <a:spAutoFit/>
          </a:bodyPr>
          <a:lstStyle/>
          <a:p>
            <a:r>
              <a:rPr lang="tr-TR" sz="2800" b="1" dirty="0" smtClean="0">
                <a:latin typeface="Helvetica" panose="020B0604020202020204" pitchFamily="34" charset="0"/>
                <a:cs typeface="Helvetica" panose="020B0604020202020204" pitchFamily="34" charset="0"/>
              </a:rPr>
              <a:t>İŞÇİ TALEPLERİNİN KURUM TARAFINDAN KARŞILANMASI</a:t>
            </a:r>
          </a:p>
          <a:p>
            <a:endParaRPr lang="tr-TR" sz="4000" dirty="0"/>
          </a:p>
        </p:txBody>
      </p:sp>
    </p:spTree>
    <p:extLst>
      <p:ext uri="{BB962C8B-B14F-4D97-AF65-F5344CB8AC3E}">
        <p14:creationId xmlns:p14="http://schemas.microsoft.com/office/powerpoint/2010/main" val="130300317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25053"/>
            <a:ext cx="11636720" cy="1209539"/>
            <a:chOff x="2" y="3832"/>
            <a:chExt cx="11636720"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3" y="1000717"/>
            <a:ext cx="12191998" cy="5980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endParaRPr lang="tr-TR" b="1" dirty="0" smtClean="0"/>
          </a:p>
          <a:p>
            <a:pPr algn="just"/>
            <a:r>
              <a:rPr lang="tr-TR" sz="2400" b="1" dirty="0" smtClean="0">
                <a:latin typeface="Helvetica" panose="020B0604020202020204" pitchFamily="34" charset="0"/>
                <a:cs typeface="Helvetica" panose="020B0604020202020204" pitchFamily="34" charset="0"/>
              </a:rPr>
              <a:t>Kura Usulüne Tabi Taleplerle İlgili Aday Listelerinin Belirlenmesi</a:t>
            </a:r>
          </a:p>
          <a:p>
            <a:pPr algn="just"/>
            <a:endParaRPr lang="tr-TR" dirty="0" smtClean="0"/>
          </a:p>
          <a:p>
            <a:pPr algn="just"/>
            <a:r>
              <a:rPr lang="tr-TR" sz="2000" dirty="0" smtClean="0">
                <a:latin typeface="Helvetica" panose="020B0604020202020204" pitchFamily="34" charset="0"/>
                <a:cs typeface="Helvetica" panose="020B0604020202020204" pitchFamily="34" charset="0"/>
              </a:rPr>
              <a:t> Kamu </a:t>
            </a:r>
            <a:r>
              <a:rPr lang="tr-TR" sz="2000" dirty="0">
                <a:latin typeface="Helvetica" panose="020B0604020202020204" pitchFamily="34" charset="0"/>
                <a:cs typeface="Helvetica" panose="020B0604020202020204" pitchFamily="34" charset="0"/>
              </a:rPr>
              <a:t>kurum ve kuruluşlarınca, ortaöğretim ve daha alt eğitim düzeyinde istihdam edilecek işçilerle, temizlik hizmetlerinde, güvenlik ve koruma hizmetlerinde, bakım ve onarım hizmetlerinde, eğitim şartı aranmaksızın kömür ve maden işletmelerinin yeraltı işlerinde çalıştırılacak işçilerle ilgili listeler, başvuranlar arasından çekilecek kura ile belirlenir. Kura çekimi, talebi veren kamu kurum ve kuruluşu tarafından iş ilanında belirtilen gün, saat ve adreste noter huzurunda yapılır. Adaylar, istemeleri hâlinde kura çekimini izleyebilir</a:t>
            </a:r>
            <a:r>
              <a:rPr lang="tr-TR" sz="2000" dirty="0" smtClean="0">
                <a:latin typeface="Helvetica" panose="020B0604020202020204" pitchFamily="34" charset="0"/>
                <a:cs typeface="Helvetica" panose="020B0604020202020204" pitchFamily="34" charset="0"/>
              </a:rPr>
              <a:t>.</a:t>
            </a:r>
          </a:p>
          <a:p>
            <a:pPr algn="just"/>
            <a:r>
              <a:rPr lang="tr-TR" sz="2000" dirty="0">
                <a:latin typeface="Helvetica" panose="020B0604020202020204" pitchFamily="34" charset="0"/>
                <a:cs typeface="Helvetica" panose="020B0604020202020204" pitchFamily="34" charset="0"/>
              </a:rPr>
              <a:t> </a:t>
            </a:r>
            <a:r>
              <a:rPr lang="tr-TR" sz="2000" dirty="0" smtClean="0">
                <a:latin typeface="Helvetica" panose="020B0604020202020204" pitchFamily="34" charset="0"/>
                <a:cs typeface="Helvetica" panose="020B0604020202020204" pitchFamily="34" charset="0"/>
              </a:rPr>
              <a:t> Kamu </a:t>
            </a:r>
            <a:r>
              <a:rPr lang="tr-TR" sz="2000" dirty="0">
                <a:latin typeface="Helvetica" panose="020B0604020202020204" pitchFamily="34" charset="0"/>
                <a:cs typeface="Helvetica" panose="020B0604020202020204" pitchFamily="34" charset="0"/>
              </a:rPr>
              <a:t>kurum ve kuruluşlarınca, sınava alınacak asıl adayların listesi</a:t>
            </a:r>
            <a:r>
              <a:rPr lang="tr-TR" sz="2000" dirty="0" smtClean="0">
                <a:latin typeface="Helvetica" panose="020B0604020202020204" pitchFamily="34" charset="0"/>
                <a:cs typeface="Helvetica" panose="020B0604020202020204" pitchFamily="34" charset="0"/>
              </a:rPr>
              <a:t>;</a:t>
            </a:r>
          </a:p>
          <a:p>
            <a:pPr algn="just"/>
            <a:endParaRPr lang="tr-TR" sz="2000" dirty="0" smtClean="0">
              <a:latin typeface="Helvetica" panose="020B0604020202020204" pitchFamily="34" charset="0"/>
              <a:cs typeface="Helvetica" panose="020B0604020202020204" pitchFamily="34" charset="0"/>
            </a:endParaRP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Kurumun </a:t>
            </a:r>
            <a:r>
              <a:rPr lang="tr-TR" sz="2000" dirty="0">
                <a:latin typeface="Helvetica" panose="020B0604020202020204" pitchFamily="34" charset="0"/>
                <a:cs typeface="Helvetica" panose="020B0604020202020204" pitchFamily="34" charset="0"/>
              </a:rPr>
              <a:t>gönderdiği ve talep şartlarına uyan başvuru sahiplerinin tamamının yer aldığı listeler esas alınmak suretiyle, açık iş sayısının dört katı</a:t>
            </a:r>
            <a:r>
              <a:rPr lang="tr-TR" sz="20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Kurumun gönderdiği ve talep şartlarına uyan öncelik hakkına sahip olarak başvuranların tamamının yer aldığı listeler esas alınmak suretiyle, açık iş sayısının dört </a:t>
            </a:r>
            <a:r>
              <a:rPr lang="tr-TR" sz="2000" dirty="0" smtClean="0">
                <a:latin typeface="Helvetica" panose="020B0604020202020204" pitchFamily="34" charset="0"/>
                <a:cs typeface="Helvetica" panose="020B0604020202020204" pitchFamily="34" charset="0"/>
              </a:rPr>
              <a:t>katı,</a:t>
            </a:r>
            <a:r>
              <a:rPr lang="tr-TR" sz="2000" dirty="0">
                <a:latin typeface="Helvetica" panose="020B0604020202020204" pitchFamily="34" charset="0"/>
                <a:cs typeface="Helvetica" panose="020B0604020202020204" pitchFamily="34" charset="0"/>
              </a:rPr>
              <a:t> </a:t>
            </a:r>
            <a:r>
              <a:rPr lang="tr-TR" sz="2000" dirty="0" smtClean="0">
                <a:latin typeface="Helvetica" panose="020B0604020202020204" pitchFamily="34" charset="0"/>
                <a:cs typeface="Helvetica" panose="020B0604020202020204" pitchFamily="34" charset="0"/>
              </a:rPr>
              <a:t>olarak </a:t>
            </a:r>
            <a:r>
              <a:rPr lang="tr-TR" sz="2000" dirty="0">
                <a:latin typeface="Helvetica" panose="020B0604020202020204" pitchFamily="34" charset="0"/>
                <a:cs typeface="Helvetica" panose="020B0604020202020204" pitchFamily="34" charset="0"/>
              </a:rPr>
              <a:t>kura çekimi sonucu belirlenir. Kura ile ayrıca, aynı sayıda yedek adayın isimlerini kapsayan bir liste oluşturulur. 5 inci maddenin birinci fıkrasının (c) bendinde belirtilenlerden talep şartlarına uygun adaylardan başvuranların tamamı öncelik hakkı sahiplerine ilişkin listelere dahil edilir.</a:t>
            </a:r>
          </a:p>
          <a:p>
            <a:pPr marL="285750" indent="-285750" algn="just">
              <a:buFont typeface="Wingdings" panose="05000000000000000000" pitchFamily="2" charset="2"/>
              <a:buChar char="q"/>
            </a:pPr>
            <a:endParaRPr lang="tr-TR" sz="2000" dirty="0" smtClean="0">
              <a:latin typeface="Helvetica" panose="020B0604020202020204" pitchFamily="34" charset="0"/>
              <a:cs typeface="Helvetica" panose="020B0604020202020204" pitchFamily="34" charset="0"/>
            </a:endParaRPr>
          </a:p>
        </p:txBody>
      </p:sp>
      <p:sp>
        <p:nvSpPr>
          <p:cNvPr id="2" name="Dikdörtgen 1"/>
          <p:cNvSpPr/>
          <p:nvPr/>
        </p:nvSpPr>
        <p:spPr>
          <a:xfrm>
            <a:off x="2526425" y="0"/>
            <a:ext cx="9665576" cy="2185214"/>
          </a:xfrm>
          <a:prstGeom prst="rect">
            <a:avLst/>
          </a:prstGeom>
        </p:spPr>
        <p:txBody>
          <a:bodyPr wrap="square">
            <a:spAutoFit/>
          </a:bodyPr>
          <a:lstStyle/>
          <a:p>
            <a:r>
              <a:rPr lang="tr-TR" sz="2800" b="1" dirty="0" smtClean="0">
                <a:latin typeface="Helvetica" panose="020B0604020202020204" pitchFamily="34" charset="0"/>
                <a:cs typeface="Helvetica" panose="020B0604020202020204" pitchFamily="34" charset="0"/>
              </a:rPr>
              <a:t>İŞÇİ TALEPLERİNİN KURUM TARAFINDAN KARŞILANMASI</a:t>
            </a:r>
          </a:p>
          <a:p>
            <a:endParaRPr lang="tr-TR" sz="4000" dirty="0" smtClean="0"/>
          </a:p>
          <a:p>
            <a:endParaRPr lang="tr-TR" sz="4000" dirty="0"/>
          </a:p>
        </p:txBody>
      </p:sp>
    </p:spTree>
    <p:extLst>
      <p:ext uri="{BB962C8B-B14F-4D97-AF65-F5344CB8AC3E}">
        <p14:creationId xmlns:p14="http://schemas.microsoft.com/office/powerpoint/2010/main" val="257374054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25053"/>
            <a:ext cx="11636720" cy="1209539"/>
            <a:chOff x="2" y="3832"/>
            <a:chExt cx="11636720"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3" y="1000717"/>
            <a:ext cx="12191998" cy="5980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endParaRPr lang="tr-TR" b="1" dirty="0" smtClean="0"/>
          </a:p>
          <a:p>
            <a:pPr algn="just"/>
            <a:r>
              <a:rPr lang="tr-TR" sz="2400" b="1" dirty="0" smtClean="0">
                <a:latin typeface="Helvetica" panose="020B0604020202020204" pitchFamily="34" charset="0"/>
                <a:cs typeface="Helvetica" panose="020B0604020202020204" pitchFamily="34" charset="0"/>
              </a:rPr>
              <a:t>Kura Usulüne Tabi Taleplerle İlgili Aday Listelerinin Belirlenmesi</a:t>
            </a:r>
          </a:p>
          <a:p>
            <a:endParaRPr lang="tr-TR" sz="2400" dirty="0" smtClean="0">
              <a:latin typeface="Helvetica" panose="020B0604020202020204" pitchFamily="34" charset="0"/>
              <a:cs typeface="Helvetica" panose="020B0604020202020204" pitchFamily="34" charset="0"/>
            </a:endParaRPr>
          </a:p>
          <a:p>
            <a:endParaRPr lang="tr-TR" sz="2400" dirty="0" smtClean="0">
              <a:latin typeface="Helvetica" panose="020B0604020202020204" pitchFamily="34" charset="0"/>
              <a:cs typeface="Helvetica" panose="020B0604020202020204" pitchFamily="34" charset="0"/>
            </a:endParaRPr>
          </a:p>
          <a:p>
            <a:endParaRPr lang="tr-TR" dirty="0" smtClean="0"/>
          </a:p>
          <a:p>
            <a:pPr algn="just"/>
            <a:r>
              <a:rPr lang="tr-TR" sz="2400" dirty="0" smtClean="0">
                <a:latin typeface="Helvetica" panose="020B0604020202020204" pitchFamily="34" charset="0"/>
                <a:cs typeface="Helvetica" panose="020B0604020202020204" pitchFamily="34" charset="0"/>
              </a:rPr>
              <a:t> Ancak </a:t>
            </a:r>
            <a:r>
              <a:rPr lang="tr-TR" sz="2400" dirty="0">
                <a:latin typeface="Helvetica" panose="020B0604020202020204" pitchFamily="34" charset="0"/>
                <a:cs typeface="Helvetica" panose="020B0604020202020204" pitchFamily="34" charset="0"/>
              </a:rPr>
              <a:t>temizlik hizmetleri, güvenlik ve koruma hizmetleri ile bakım ve onarım hizmetleri için yapılacak alımlar hariç olmak üzere kamu kurum ve kuruluşlarının kuraya tabi işgücü taleplerinde, işe alınacak işçiler sadece noter kurasıyla da belirlenebilir. Bu durumda, öncelikliler de dahil olmak üzere talep şartlarına uygun tüm başvuru sahipleri arasından açık iş sayısı kadar asıl ve ihtiyaç duyulacak sayıda yedek, doğrudan kurayla belirlenir</a:t>
            </a:r>
            <a:r>
              <a:rPr lang="tr-TR" sz="2400" dirty="0" smtClean="0">
                <a:latin typeface="Helvetica" panose="020B0604020202020204" pitchFamily="34" charset="0"/>
                <a:cs typeface="Helvetica" panose="020B0604020202020204" pitchFamily="34" charset="0"/>
              </a:rPr>
              <a:t>.</a:t>
            </a:r>
            <a:endParaRPr lang="tr-TR" sz="2400" baseline="30000" dirty="0">
              <a:latin typeface="Helvetica" panose="020B0604020202020204" pitchFamily="34" charset="0"/>
              <a:cs typeface="Helvetica" panose="020B0604020202020204" pitchFamily="34" charset="0"/>
            </a:endParaRPr>
          </a:p>
          <a:p>
            <a:pPr algn="just"/>
            <a:endParaRPr lang="tr-TR" sz="2400" dirty="0">
              <a:latin typeface="Helvetica" panose="020B0604020202020204" pitchFamily="34" charset="0"/>
              <a:cs typeface="Helvetica" panose="020B0604020202020204" pitchFamily="34" charset="0"/>
            </a:endParaRPr>
          </a:p>
          <a:p>
            <a:pPr algn="just"/>
            <a:r>
              <a:rPr lang="tr-TR" sz="2400" dirty="0" smtClean="0">
                <a:latin typeface="Helvetica" panose="020B0604020202020204" pitchFamily="34" charset="0"/>
                <a:cs typeface="Helvetica" panose="020B0604020202020204" pitchFamily="34" charset="0"/>
              </a:rPr>
              <a:t>  Kuraya </a:t>
            </a:r>
            <a:r>
              <a:rPr lang="tr-TR" sz="2400" dirty="0">
                <a:latin typeface="Helvetica" panose="020B0604020202020204" pitchFamily="34" charset="0"/>
                <a:cs typeface="Helvetica" panose="020B0604020202020204" pitchFamily="34" charset="0"/>
              </a:rPr>
              <a:t>tabi engelli taleplerine eğitim durumlarına bakılmaksızın zihinsel engelliler de istemeleri hâlinde başvurabilir.</a:t>
            </a:r>
          </a:p>
          <a:p>
            <a:pPr algn="just"/>
            <a:endParaRPr lang="tr-TR" sz="2400" dirty="0" smtClean="0">
              <a:latin typeface="Helvetica" panose="020B0604020202020204" pitchFamily="34" charset="0"/>
              <a:cs typeface="Helvetica" panose="020B0604020202020204" pitchFamily="34" charset="0"/>
            </a:endParaRPr>
          </a:p>
        </p:txBody>
      </p:sp>
      <p:sp>
        <p:nvSpPr>
          <p:cNvPr id="2" name="Dikdörtgen 1"/>
          <p:cNvSpPr/>
          <p:nvPr/>
        </p:nvSpPr>
        <p:spPr>
          <a:xfrm>
            <a:off x="2526425" y="0"/>
            <a:ext cx="9665576" cy="1569660"/>
          </a:xfrm>
          <a:prstGeom prst="rect">
            <a:avLst/>
          </a:prstGeom>
        </p:spPr>
        <p:txBody>
          <a:bodyPr wrap="square">
            <a:spAutoFit/>
          </a:bodyPr>
          <a:lstStyle/>
          <a:p>
            <a:r>
              <a:rPr lang="tr-TR" sz="2800" b="1" dirty="0" smtClean="0">
                <a:latin typeface="Helvetica" panose="020B0604020202020204" pitchFamily="34" charset="0"/>
                <a:cs typeface="Helvetica" panose="020B0604020202020204" pitchFamily="34" charset="0"/>
              </a:rPr>
              <a:t>İŞÇİ TALEPLERİNİN KURUM TARAFINDAN KARŞILANMASI</a:t>
            </a:r>
          </a:p>
          <a:p>
            <a:endParaRPr lang="tr-TR" sz="4000" dirty="0"/>
          </a:p>
        </p:txBody>
      </p:sp>
    </p:spTree>
    <p:extLst>
      <p:ext uri="{BB962C8B-B14F-4D97-AF65-F5344CB8AC3E}">
        <p14:creationId xmlns:p14="http://schemas.microsoft.com/office/powerpoint/2010/main" val="270218797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25053"/>
            <a:ext cx="11636720" cy="1209539"/>
            <a:chOff x="2" y="3832"/>
            <a:chExt cx="11636720"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4" y="1000717"/>
            <a:ext cx="12191998" cy="5955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endParaRPr lang="tr-TR" b="1" dirty="0" smtClean="0"/>
          </a:p>
          <a:p>
            <a:pPr algn="just"/>
            <a:r>
              <a:rPr lang="fi-FI" sz="2000" b="1" dirty="0" smtClean="0">
                <a:latin typeface="Helvetica" panose="020B0604020202020204" pitchFamily="34" charset="0"/>
                <a:cs typeface="Helvetica" panose="020B0604020202020204" pitchFamily="34" charset="0"/>
              </a:rPr>
              <a:t>Listelerin Kamu Kurum </a:t>
            </a:r>
            <a:r>
              <a:rPr lang="tr-TR" sz="2000" b="1" dirty="0" smtClean="0">
                <a:latin typeface="Helvetica" panose="020B0604020202020204" pitchFamily="34" charset="0"/>
                <a:cs typeface="Helvetica" panose="020B0604020202020204" pitchFamily="34" charset="0"/>
              </a:rPr>
              <a:t>v</a:t>
            </a:r>
            <a:r>
              <a:rPr lang="fi-FI" sz="2000" b="1" dirty="0" smtClean="0">
                <a:latin typeface="Helvetica" panose="020B0604020202020204" pitchFamily="34" charset="0"/>
                <a:cs typeface="Helvetica" panose="020B0604020202020204" pitchFamily="34" charset="0"/>
              </a:rPr>
              <a:t>e Kuruluşuna Gönderilmesi</a:t>
            </a:r>
            <a:endParaRPr lang="tr-TR" sz="2000" b="1" dirty="0" smtClean="0">
              <a:latin typeface="Helvetica" panose="020B0604020202020204" pitchFamily="34" charset="0"/>
              <a:cs typeface="Helvetica" panose="020B0604020202020204" pitchFamily="34" charset="0"/>
            </a:endParaRPr>
          </a:p>
          <a:p>
            <a:pPr algn="just"/>
            <a:r>
              <a:rPr lang="tr-TR" sz="2000" dirty="0" smtClean="0">
                <a:latin typeface="Helvetica" panose="020B0604020202020204" pitchFamily="34" charset="0"/>
                <a:cs typeface="Helvetica" panose="020B0604020202020204" pitchFamily="34" charset="0"/>
              </a:rPr>
              <a:t>Kurum </a:t>
            </a:r>
            <a:r>
              <a:rPr lang="tr-TR" sz="2000" dirty="0">
                <a:latin typeface="Helvetica" panose="020B0604020202020204" pitchFamily="34" charset="0"/>
                <a:cs typeface="Helvetica" panose="020B0604020202020204" pitchFamily="34" charset="0"/>
              </a:rPr>
              <a:t>tarafından 11 inci ve 12 nci maddelerdeki esaslar doğrultusunda oluşturulan listeler, son başvuru tarihini izleyen günden itibaren iki iş günü içinde, sınav yapmak ve/veya kura çekmek üzere ilgili kamu kurum ve kuruluşuna </a:t>
            </a:r>
            <a:r>
              <a:rPr lang="tr-TR" sz="2000" dirty="0" smtClean="0">
                <a:latin typeface="Helvetica" panose="020B0604020202020204" pitchFamily="34" charset="0"/>
                <a:cs typeface="Helvetica" panose="020B0604020202020204" pitchFamily="34" charset="0"/>
              </a:rPr>
              <a:t>gönderilir.</a:t>
            </a:r>
          </a:p>
          <a:p>
            <a:pPr algn="just"/>
            <a:r>
              <a:rPr lang="tr-TR" sz="2000" b="1" dirty="0" smtClean="0">
                <a:latin typeface="Helvetica" panose="020B0604020202020204" pitchFamily="34" charset="0"/>
                <a:cs typeface="Helvetica" panose="020B0604020202020204" pitchFamily="34" charset="0"/>
              </a:rPr>
              <a:t>Ek Liste Gönderme</a:t>
            </a: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Talepte </a:t>
            </a:r>
            <a:r>
              <a:rPr lang="tr-TR" sz="2000" dirty="0">
                <a:latin typeface="Helvetica" panose="020B0604020202020204" pitchFamily="34" charset="0"/>
                <a:cs typeface="Helvetica" panose="020B0604020202020204" pitchFamily="34" charset="0"/>
              </a:rPr>
              <a:t>bulunan kamu kurum ve kuruluşları, KPSS ve EKPSS kapsamındaki taleplerde Kurum tarafından gönderilen listelerdeki adayların genel ve özel şartları taşıyıp taşımadığını, sınavdan önce inceler; başvuru sahiplerine ilişkin ispatlayıcı belgeleri saklar. Kamu kurum ve kuruluşları, durumu talep şartlarına uymayan adayları, isimleri ve belgeleriyle birlikte Kuruma ileterek, aynı sayıda ve aynı listeden, sıra gözetilerek bir defaya mahsus olmak üzere ek liste gönderilmesi talebinde </a:t>
            </a:r>
            <a:r>
              <a:rPr lang="tr-TR" sz="2000" dirty="0" smtClean="0">
                <a:latin typeface="Helvetica" panose="020B0604020202020204" pitchFamily="34" charset="0"/>
                <a:cs typeface="Helvetica" panose="020B0604020202020204" pitchFamily="34" charset="0"/>
              </a:rPr>
              <a:t>bulunabilir.</a:t>
            </a: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Kamu </a:t>
            </a:r>
            <a:r>
              <a:rPr lang="tr-TR" sz="2000" dirty="0">
                <a:latin typeface="Helvetica" panose="020B0604020202020204" pitchFamily="34" charset="0"/>
                <a:cs typeface="Helvetica" panose="020B0604020202020204" pitchFamily="34" charset="0"/>
              </a:rPr>
              <a:t>kurum veya kuruluşlarının yaptığı sınava, Kurum tarafından gönderilenlerden, açık iş sayısının altında katılım olması hâlinde, kamu kurum ve kuruluşlarının talebi üzerine, başvuru yaptığı hâlde gönderilen listelere giremeyen en yüksek puanlı kişiden başlanmak suretiyle, Kurum tarafından kalan açık iş sayısının dört katını tamamlayacak şekilde yeni bir liste gönderilir.</a:t>
            </a:r>
            <a:endParaRPr lang="tr-TR" sz="2000" b="1" dirty="0" smtClean="0">
              <a:latin typeface="Helvetica" panose="020B0604020202020204" pitchFamily="34" charset="0"/>
              <a:cs typeface="Helvetica" panose="020B0604020202020204" pitchFamily="34" charset="0"/>
            </a:endParaRPr>
          </a:p>
          <a:p>
            <a:pPr algn="just"/>
            <a:r>
              <a:rPr lang="tr-TR" sz="2000" b="1" dirty="0" smtClean="0">
                <a:latin typeface="Helvetica" panose="020B0604020202020204" pitchFamily="34" charset="0"/>
                <a:cs typeface="Helvetica" panose="020B0604020202020204" pitchFamily="34" charset="0"/>
              </a:rPr>
              <a:t>İkinci Liste Gönderme Yasağı</a:t>
            </a:r>
          </a:p>
          <a:p>
            <a:pPr algn="just"/>
            <a:r>
              <a:rPr lang="tr-TR" sz="2000" dirty="0" smtClean="0">
                <a:latin typeface="Helvetica" panose="020B0604020202020204" pitchFamily="34" charset="0"/>
                <a:cs typeface="Helvetica" panose="020B0604020202020204" pitchFamily="34" charset="0"/>
              </a:rPr>
              <a:t>Durumu </a:t>
            </a:r>
            <a:r>
              <a:rPr lang="tr-TR" sz="2000" dirty="0">
                <a:latin typeface="Helvetica" panose="020B0604020202020204" pitchFamily="34" charset="0"/>
                <a:cs typeface="Helvetica" panose="020B0604020202020204" pitchFamily="34" charset="0"/>
              </a:rPr>
              <a:t>talepte belirtilen şartlara uygun olanlar arasından, Kurum tarafından en az açık iş sayısı kadar aday bildirilmesine rağmen, kamu kurum ve kuruluşlarınca yerleştirme yapılmayarak iptal edilen talepler için, aynı şartlarda ve aynı yıl içinde Kurumdan yeniden işçi talebinde bulunulamaz.</a:t>
            </a:r>
            <a:endParaRPr lang="tr-TR" sz="2000" dirty="0" smtClean="0">
              <a:latin typeface="Helvetica" panose="020B0604020202020204" pitchFamily="34" charset="0"/>
              <a:cs typeface="Helvetica" panose="020B0604020202020204" pitchFamily="34" charset="0"/>
            </a:endParaRPr>
          </a:p>
          <a:p>
            <a:pPr algn="just"/>
            <a:endParaRPr lang="tr-TR" sz="2000" dirty="0">
              <a:latin typeface="Helvetica" panose="020B0604020202020204" pitchFamily="34" charset="0"/>
              <a:cs typeface="Helvetica" panose="020B0604020202020204" pitchFamily="34" charset="0"/>
            </a:endParaRPr>
          </a:p>
          <a:p>
            <a:endParaRPr lang="tr-TR" dirty="0" smtClean="0"/>
          </a:p>
        </p:txBody>
      </p:sp>
      <p:sp>
        <p:nvSpPr>
          <p:cNvPr id="2" name="Dikdörtgen 1"/>
          <p:cNvSpPr/>
          <p:nvPr/>
        </p:nvSpPr>
        <p:spPr>
          <a:xfrm>
            <a:off x="2526425" y="0"/>
            <a:ext cx="9665576" cy="1138773"/>
          </a:xfrm>
          <a:prstGeom prst="rect">
            <a:avLst/>
          </a:prstGeom>
        </p:spPr>
        <p:txBody>
          <a:bodyPr wrap="square">
            <a:spAutoFit/>
          </a:bodyPr>
          <a:lstStyle/>
          <a:p>
            <a:r>
              <a:rPr lang="tr-TR" sz="2800" b="1" dirty="0">
                <a:latin typeface="Helvetica" panose="020B0604020202020204" pitchFamily="34" charset="0"/>
                <a:cs typeface="Helvetica" panose="020B0604020202020204" pitchFamily="34" charset="0"/>
              </a:rPr>
              <a:t>İşçi Taleplerinin Kurum Tarafından </a:t>
            </a:r>
            <a:r>
              <a:rPr lang="tr-TR" sz="2800" b="1" dirty="0" smtClean="0">
                <a:latin typeface="Helvetica" panose="020B0604020202020204" pitchFamily="34" charset="0"/>
                <a:cs typeface="Helvetica" panose="020B0604020202020204" pitchFamily="34" charset="0"/>
              </a:rPr>
              <a:t>Karşılanması</a:t>
            </a:r>
          </a:p>
          <a:p>
            <a:endParaRPr lang="tr-TR" sz="4000" dirty="0"/>
          </a:p>
        </p:txBody>
      </p:sp>
    </p:spTree>
    <p:extLst>
      <p:ext uri="{BB962C8B-B14F-4D97-AF65-F5344CB8AC3E}">
        <p14:creationId xmlns:p14="http://schemas.microsoft.com/office/powerpoint/2010/main" val="173179806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84023"/>
            <a:ext cx="12191997" cy="1209539"/>
            <a:chOff x="2" y="3832"/>
            <a:chExt cx="11636720"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4" y="975664"/>
            <a:ext cx="12191998" cy="5980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tr-TR" b="1" dirty="0" smtClean="0"/>
          </a:p>
          <a:p>
            <a:pPr algn="just"/>
            <a:r>
              <a:rPr lang="tr-TR" sz="2000" b="1" dirty="0" smtClean="0">
                <a:latin typeface="Helvetica" panose="020B0604020202020204" pitchFamily="34" charset="0"/>
                <a:cs typeface="Helvetica" panose="020B0604020202020204" pitchFamily="34" charset="0"/>
              </a:rPr>
              <a:t>Duyuru</a:t>
            </a:r>
          </a:p>
          <a:p>
            <a:pPr algn="just"/>
            <a:r>
              <a:rPr lang="tr-TR" dirty="0">
                <a:latin typeface="Helvetica" panose="020B0604020202020204" pitchFamily="34" charset="0"/>
                <a:cs typeface="Helvetica" panose="020B0604020202020204" pitchFamily="34" charset="0"/>
              </a:rPr>
              <a:t>Sınav gün, saat ve yeri ile sınava katılmaya hak kazanan adaylar, kamu kurum ve kuruluşunun internet sitesinde duyurulur. Bu duyuru, tebliğ mahiyetinde kabul edilir ve ilgililerin adresine posta yolu ile ayrıca tebligat yapılmaz</a:t>
            </a:r>
            <a:r>
              <a:rPr lang="tr-TR" dirty="0" smtClean="0">
                <a:latin typeface="Helvetica" panose="020B0604020202020204" pitchFamily="34" charset="0"/>
                <a:cs typeface="Helvetica" panose="020B0604020202020204" pitchFamily="34" charset="0"/>
              </a:rPr>
              <a:t>.</a:t>
            </a:r>
          </a:p>
          <a:p>
            <a:pPr algn="just"/>
            <a:r>
              <a:rPr lang="tr-TR" sz="2000" b="1" dirty="0" smtClean="0">
                <a:latin typeface="Helvetica" panose="020B0604020202020204" pitchFamily="34" charset="0"/>
                <a:cs typeface="Helvetica" panose="020B0604020202020204" pitchFamily="34" charset="0"/>
              </a:rPr>
              <a:t>Sınav ve İşe Alım Süreci</a:t>
            </a:r>
          </a:p>
          <a:p>
            <a:pPr marL="285750" indent="-285750" algn="just">
              <a:buFont typeface="Wingdings" panose="05000000000000000000" pitchFamily="2" charset="2"/>
              <a:buChar char="q"/>
            </a:pPr>
            <a:r>
              <a:rPr lang="tr-TR" dirty="0">
                <a:latin typeface="Helvetica" panose="020B0604020202020204" pitchFamily="34" charset="0"/>
                <a:cs typeface="Helvetica" panose="020B0604020202020204" pitchFamily="34" charset="0"/>
              </a:rPr>
              <a:t> Kamu kurum ve kuruluşları işe yerleştirilecek kişileri, Kurum tarafından gönderilen listelerdeki adaylar arasında yapacağı sınav ile belirler. Sınav; yazılı veya sözlü yöntemlerden biri veya ikisi kullanılarak, meslekî bilgi ve becerilere ilişkin konulardan yapılır. Ancak temizlik hizmetleri, güvenlik ve koruma hizmetleri, bakım ve onarım hizmetleri için yapılacak alımlarda kura sonrası sadece sözlü yöntem kullanılarak sınav yapılır</a:t>
            </a:r>
            <a:r>
              <a:rPr lang="tr-TR"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dirty="0">
                <a:latin typeface="Helvetica" panose="020B0604020202020204" pitchFamily="34" charset="0"/>
                <a:cs typeface="Helvetica" panose="020B0604020202020204" pitchFamily="34" charset="0"/>
              </a:rPr>
              <a:t>İşe alım sürecinin; kamu kurum ve kuruluşlarınca, Kurum tarafından gönderilen listelerin ulaşmasını müteakip yirmi gün içinde tamamlanması esastır</a:t>
            </a:r>
            <a:r>
              <a:rPr lang="tr-TR"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dirty="0">
                <a:latin typeface="Helvetica" panose="020B0604020202020204" pitchFamily="34" charset="0"/>
                <a:cs typeface="Helvetica" panose="020B0604020202020204" pitchFamily="34" charset="0"/>
              </a:rPr>
              <a:t>Sınavların gerçekleştirilmesi ile işe alım sürecinde uygulanacak diğer usul ve esaslar bu Yönetmelikte düzenlenen genel çerçeveye aykırı olmamak kaydıyla kamu kurum ve kuruluşlarınca belirlenir. Belirlenen usul ve esaslar; adayların daveti, sınavın yöntemi ve sonuçların değerlendirilmesi, asil ve yedek adayların belirlenmesi, yedeklerden yerleştirme yapılması ile adaylara sonuçlarının duyurulması hususlarını da kapsar</a:t>
            </a:r>
            <a:r>
              <a:rPr lang="tr-TR" dirty="0" smtClean="0">
                <a:latin typeface="Helvetica" panose="020B0604020202020204" pitchFamily="34" charset="0"/>
                <a:cs typeface="Helvetica" panose="020B0604020202020204" pitchFamily="34" charset="0"/>
              </a:rPr>
              <a:t>.</a:t>
            </a:r>
          </a:p>
          <a:p>
            <a:pPr algn="just"/>
            <a:r>
              <a:rPr lang="tr-TR" sz="2000" b="1" dirty="0" smtClean="0">
                <a:latin typeface="Helvetica" panose="020B0604020202020204" pitchFamily="34" charset="0"/>
                <a:cs typeface="Helvetica" panose="020B0604020202020204" pitchFamily="34" charset="0"/>
              </a:rPr>
              <a:t>Sınav Sonuçlarının ve Yerleştirmelerin Kuruma Bildirilmesi</a:t>
            </a:r>
          </a:p>
          <a:p>
            <a:pPr marL="285750" indent="-28575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Kamu </a:t>
            </a:r>
            <a:r>
              <a:rPr lang="tr-TR" dirty="0">
                <a:latin typeface="Helvetica" panose="020B0604020202020204" pitchFamily="34" charset="0"/>
                <a:cs typeface="Helvetica" panose="020B0604020202020204" pitchFamily="34" charset="0"/>
              </a:rPr>
              <a:t>kurum ve kuruluşları, sınavı asıl ve yedek olarak kazananlar ile başarısız olanları ve varsa sınava katılmayanları, sınav sonucunun açıklanmasını izleyen beş gün içinde liste hâlinde Kuruma bildirir</a:t>
            </a:r>
            <a:r>
              <a:rPr lang="tr-TR" dirty="0" smtClean="0">
                <a:latin typeface="Helvetica" panose="020B0604020202020204" pitchFamily="34" charset="0"/>
                <a:cs typeface="Helvetica" panose="020B0604020202020204" pitchFamily="34" charset="0"/>
              </a:rPr>
              <a:t>.</a:t>
            </a:r>
            <a:endParaRPr lang="tr-TR" dirty="0">
              <a:latin typeface="Helvetica" panose="020B0604020202020204" pitchFamily="34" charset="0"/>
              <a:cs typeface="Helvetica" panose="020B0604020202020204" pitchFamily="34" charset="0"/>
            </a:endParaRPr>
          </a:p>
          <a:p>
            <a:pPr marL="285750" indent="-28575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 </a:t>
            </a:r>
            <a:r>
              <a:rPr lang="tr-TR" dirty="0">
                <a:latin typeface="Helvetica" panose="020B0604020202020204" pitchFamily="34" charset="0"/>
                <a:cs typeface="Helvetica" panose="020B0604020202020204" pitchFamily="34" charset="0"/>
              </a:rPr>
              <a:t>Asıl ve yedek listeden işe yerleştirilenler, yerleştirmeyi takip eden beş gün içinde Kuruma yazılı olarak bildirilir.</a:t>
            </a:r>
            <a:r>
              <a:rPr lang="tr-TR" baseline="30000" dirty="0">
                <a:latin typeface="Helvetica" panose="020B0604020202020204" pitchFamily="34" charset="0"/>
                <a:cs typeface="Helvetica" panose="020B0604020202020204" pitchFamily="34" charset="0"/>
              </a:rPr>
              <a:t> </a:t>
            </a:r>
            <a:endParaRPr lang="tr-TR" dirty="0">
              <a:latin typeface="Helvetica" panose="020B0604020202020204" pitchFamily="34" charset="0"/>
              <a:cs typeface="Helvetica" panose="020B0604020202020204" pitchFamily="34" charset="0"/>
            </a:endParaRPr>
          </a:p>
          <a:p>
            <a:r>
              <a:rPr lang="tr-TR" b="1" dirty="0"/>
              <a:t> </a:t>
            </a:r>
            <a:endParaRPr lang="tr-TR" dirty="0"/>
          </a:p>
          <a:p>
            <a:endParaRPr lang="tr-TR" dirty="0" smtClean="0"/>
          </a:p>
        </p:txBody>
      </p:sp>
      <p:sp>
        <p:nvSpPr>
          <p:cNvPr id="3" name="Dikdörtgen 2"/>
          <p:cNvSpPr/>
          <p:nvPr/>
        </p:nvSpPr>
        <p:spPr>
          <a:xfrm>
            <a:off x="2546199" y="481074"/>
            <a:ext cx="9645803" cy="415435"/>
          </a:xfrm>
          <a:prstGeom prst="rect">
            <a:avLst/>
          </a:prstGeom>
        </p:spPr>
        <p:txBody>
          <a:bodyPr wrap="square">
            <a:spAutoFit/>
          </a:bodyPr>
          <a:lstStyle/>
          <a:p>
            <a:pPr>
              <a:lnSpc>
                <a:spcPts val="1200"/>
              </a:lnSpc>
              <a:spcAft>
                <a:spcPts val="0"/>
              </a:spcAft>
            </a:pPr>
            <a:r>
              <a:rPr lang="tr-TR" sz="2400" b="1" dirty="0" smtClean="0">
                <a:solidFill>
                  <a:srgbClr val="000000"/>
                </a:solidFill>
                <a:latin typeface="Helvetica" panose="020B0604020202020204" pitchFamily="34" charset="0"/>
                <a:cs typeface="Helvetica" panose="020B0604020202020204" pitchFamily="34" charset="0"/>
              </a:rPr>
              <a:t>KAMU KURUM VE KURULUŞLARINCA YAPILACAK İŞLEMLER</a:t>
            </a:r>
            <a:endParaRPr lang="tr-TR" sz="2400" dirty="0" smtClean="0">
              <a:solidFill>
                <a:srgbClr val="000000"/>
              </a:solidFill>
              <a:latin typeface="Helvetica" panose="020B0604020202020204" pitchFamily="34" charset="0"/>
              <a:cs typeface="Helvetica" panose="020B0604020202020204" pitchFamily="34" charset="0"/>
            </a:endParaRPr>
          </a:p>
          <a:p>
            <a:pPr algn="just">
              <a:lnSpc>
                <a:spcPts val="1200"/>
              </a:lnSpc>
              <a:spcAft>
                <a:spcPts val="0"/>
              </a:spcAft>
            </a:pPr>
            <a:r>
              <a:rPr lang="tr-TR" b="1" dirty="0" smtClean="0">
                <a:solidFill>
                  <a:srgbClr val="000000"/>
                </a:solidFill>
                <a:latin typeface="inherit"/>
              </a:rPr>
              <a:t> </a:t>
            </a:r>
            <a:endParaRPr lang="tr-T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422526592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25053"/>
            <a:ext cx="11636720" cy="1209539"/>
            <a:chOff x="2" y="3832"/>
            <a:chExt cx="11636720"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3" y="1000717"/>
            <a:ext cx="12191998" cy="5980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tr-TR" sz="2000" b="1" dirty="0" smtClean="0">
                <a:latin typeface="Helvetica" panose="020B0604020202020204" pitchFamily="34" charset="0"/>
                <a:cs typeface="Helvetica" panose="020B0604020202020204" pitchFamily="34" charset="0"/>
              </a:rPr>
              <a:t>Diğer Hususlar</a:t>
            </a:r>
          </a:p>
          <a:p>
            <a:pPr marL="285750" indent="-28575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Bu </a:t>
            </a:r>
            <a:r>
              <a:rPr lang="tr-TR" dirty="0">
                <a:latin typeface="Helvetica" panose="020B0604020202020204" pitchFamily="34" charset="0"/>
                <a:cs typeface="Helvetica" panose="020B0604020202020204" pitchFamily="34" charset="0"/>
              </a:rPr>
              <a:t>Yönetmeliğin uygulanması sırasında ortaya çıkabilecek tereddütleri gidermeye Kurum yetkilidir</a:t>
            </a:r>
            <a:r>
              <a:rPr lang="tr-TR"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 </a:t>
            </a:r>
            <a:r>
              <a:rPr lang="tr-TR" dirty="0">
                <a:latin typeface="Helvetica" panose="020B0604020202020204" pitchFamily="34" charset="0"/>
                <a:cs typeface="Helvetica" panose="020B0604020202020204" pitchFamily="34" charset="0"/>
              </a:rPr>
              <a:t>Mevzuatta 18/5/1983 tarihli ve 83/6750 sayılı Bakanlar Kurulu Kararı ile yürürlüğe konulan Kamu Kurum ve Kuruluşlarının Daimi Kadrolarına İlk Defa İşçi Olarak Alınacaklar Hakkında Uygulanacak Sınav Yönetmeliğine yapılan atıflar bu Yönetmeliğe yapılmış </a:t>
            </a:r>
            <a:r>
              <a:rPr lang="tr-TR" dirty="0" smtClean="0">
                <a:latin typeface="Helvetica" panose="020B0604020202020204" pitchFamily="34" charset="0"/>
                <a:cs typeface="Helvetica" panose="020B0604020202020204" pitchFamily="34" charset="0"/>
              </a:rPr>
              <a:t>sayılır.</a:t>
            </a:r>
          </a:p>
          <a:p>
            <a:pPr marL="285750" indent="-28575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Kamu </a:t>
            </a:r>
            <a:r>
              <a:rPr lang="tr-TR" dirty="0">
                <a:latin typeface="Helvetica" panose="020B0604020202020204" pitchFamily="34" charset="0"/>
                <a:cs typeface="Helvetica" panose="020B0604020202020204" pitchFamily="34" charset="0"/>
              </a:rPr>
              <a:t>kurum ve kuruluşlarının yönetmelik ve diğer düzenlemelerinde yer alan bu</a:t>
            </a:r>
          </a:p>
          <a:p>
            <a:pPr algn="just"/>
            <a:r>
              <a:rPr lang="tr-TR" sz="2000" b="1" dirty="0" smtClean="0">
                <a:latin typeface="Helvetica" panose="020B0604020202020204" pitchFamily="34" charset="0"/>
                <a:cs typeface="Helvetica" panose="020B0604020202020204" pitchFamily="34" charset="0"/>
              </a:rPr>
              <a:t>Yürürlükten Kaldırılan Mevzuat</a:t>
            </a:r>
          </a:p>
          <a:p>
            <a:pPr algn="just"/>
            <a:r>
              <a:rPr lang="tr-TR" dirty="0">
                <a:latin typeface="Helvetica" panose="020B0604020202020204" pitchFamily="34" charset="0"/>
                <a:cs typeface="Helvetica" panose="020B0604020202020204" pitchFamily="34" charset="0"/>
              </a:rPr>
              <a:t> Aşağıda belirtilen Yönetmelik ve Bakanlar Kurulu kararları yürürlükten kaldırılmıştır</a:t>
            </a:r>
            <a:r>
              <a:rPr lang="tr-TR"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18/5/1983 </a:t>
            </a:r>
            <a:r>
              <a:rPr lang="tr-TR" dirty="0">
                <a:latin typeface="Helvetica" panose="020B0604020202020204" pitchFamily="34" charset="0"/>
                <a:cs typeface="Helvetica" panose="020B0604020202020204" pitchFamily="34" charset="0"/>
              </a:rPr>
              <a:t>tarihli ve 83/6750 sayılı Bakanlar Kurulu Kararı ile yürürlüğe konulan Kamu Kurum ve Kuruluşlarının Daimi Kadrolarına İlk Defa İşçi Olarak Alınacaklar Hakkında Uygulanacak Sınav </a:t>
            </a:r>
            <a:r>
              <a:rPr lang="tr-TR" dirty="0" smtClean="0">
                <a:latin typeface="Helvetica" panose="020B0604020202020204" pitchFamily="34" charset="0"/>
                <a:cs typeface="Helvetica" panose="020B0604020202020204" pitchFamily="34" charset="0"/>
              </a:rPr>
              <a:t>Yönetmeliği.</a:t>
            </a:r>
          </a:p>
          <a:p>
            <a:pPr marL="285750" indent="-28575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Türk </a:t>
            </a:r>
            <a:r>
              <a:rPr lang="tr-TR" dirty="0">
                <a:latin typeface="Helvetica" panose="020B0604020202020204" pitchFamily="34" charset="0"/>
                <a:cs typeface="Helvetica" panose="020B0604020202020204" pitchFamily="34" charset="0"/>
              </a:rPr>
              <a:t>vatandaşlığına kabul edilen Afgan göçmenlerin işyerlerinde öncelikle işe alınmalarına ilişkin 31/3/1983 tarihli ve 83/6291 sayılı Bakanlar Kurulu Kararı</a:t>
            </a:r>
            <a:r>
              <a:rPr lang="tr-TR"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28/2/1985 </a:t>
            </a:r>
            <a:r>
              <a:rPr lang="tr-TR" dirty="0">
                <a:latin typeface="Helvetica" panose="020B0604020202020204" pitchFamily="34" charset="0"/>
                <a:cs typeface="Helvetica" panose="020B0604020202020204" pitchFamily="34" charset="0"/>
              </a:rPr>
              <a:t>tarihli ve 85/9422 sayılı Bakanlar Kurulu Kararı ile yürürlüğe konulan Tabii Afetlerden Zarar Gören Afetzedelerin İşe Gönderilmelerinde ve İşe Alınmalarında Öncelik Tanınması Hakkında </a:t>
            </a:r>
            <a:r>
              <a:rPr lang="tr-TR" dirty="0" smtClean="0">
                <a:latin typeface="Helvetica" panose="020B0604020202020204" pitchFamily="34" charset="0"/>
                <a:cs typeface="Helvetica" panose="020B0604020202020204" pitchFamily="34" charset="0"/>
              </a:rPr>
              <a:t>Karar.</a:t>
            </a:r>
          </a:p>
          <a:p>
            <a:pPr marL="285750" indent="-28575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29/1/1999 </a:t>
            </a:r>
            <a:r>
              <a:rPr lang="tr-TR" dirty="0">
                <a:latin typeface="Helvetica" panose="020B0604020202020204" pitchFamily="34" charset="0"/>
                <a:cs typeface="Helvetica" panose="020B0604020202020204" pitchFamily="34" charset="0"/>
              </a:rPr>
              <a:t>tarihli ve 99/12354 sayılı Bakanlar Kurulu Kararı ile yürürlüğe konulan Terörle Mücadele Sırasında Malul Sayılmayacak Şekilde Yaralananlar ile Üstün Başarılı Olanların ve Bakanlar Kurulu Kararı ile Yükümlülük Süresi Uzatılan Yedek Subay, Erbaş ve Erlerin İşe Alınmalarında Öncelik Tanınması Hakkında </a:t>
            </a:r>
            <a:r>
              <a:rPr lang="tr-TR" dirty="0" smtClean="0">
                <a:latin typeface="Helvetica" panose="020B0604020202020204" pitchFamily="34" charset="0"/>
                <a:cs typeface="Helvetica" panose="020B0604020202020204" pitchFamily="34" charset="0"/>
              </a:rPr>
              <a:t>Karar</a:t>
            </a:r>
            <a:endParaRPr lang="tr-TR" dirty="0">
              <a:latin typeface="Helvetica" panose="020B0604020202020204" pitchFamily="34" charset="0"/>
              <a:cs typeface="Helvetica" panose="020B0604020202020204" pitchFamily="34" charset="0"/>
            </a:endParaRPr>
          </a:p>
          <a:p>
            <a:pPr marL="285750" indent="-285750" algn="just">
              <a:buFont typeface="Wingdings" panose="05000000000000000000" pitchFamily="2" charset="2"/>
              <a:buChar char="q"/>
            </a:pPr>
            <a:r>
              <a:rPr lang="tr-TR" dirty="0" smtClean="0">
                <a:latin typeface="Helvetica" panose="020B0604020202020204" pitchFamily="34" charset="0"/>
                <a:cs typeface="Helvetica" panose="020B0604020202020204" pitchFamily="34" charset="0"/>
              </a:rPr>
              <a:t>7/6/2002 </a:t>
            </a:r>
            <a:r>
              <a:rPr lang="tr-TR" dirty="0">
                <a:latin typeface="Helvetica" panose="020B0604020202020204" pitchFamily="34" charset="0"/>
                <a:cs typeface="Helvetica" panose="020B0604020202020204" pitchFamily="34" charset="0"/>
              </a:rPr>
              <a:t>tarihli ve 2002/4671 sayılı Bakanlar Kurulu Kararı ile yürürlüğe konulan 3213 sayılı Maden Kanunu kapsamına giren madenlerin çıkartılması veya bunun için gerekli olan işletme ve arama faaliyetleri sebebiyle taşınmaz malları tamamen kamulaştırılanlara, kamu kurum ve kuruluşlarının daimi işçi taleplerine göndermede öncelik tanınmasına ilişkin Karar.</a:t>
            </a:r>
          </a:p>
          <a:p>
            <a:endParaRPr lang="tr-TR" b="1" dirty="0" smtClean="0"/>
          </a:p>
        </p:txBody>
      </p:sp>
      <p:sp>
        <p:nvSpPr>
          <p:cNvPr id="3" name="Dikdörtgen 2"/>
          <p:cNvSpPr/>
          <p:nvPr/>
        </p:nvSpPr>
        <p:spPr>
          <a:xfrm>
            <a:off x="2035521" y="466914"/>
            <a:ext cx="6096000" cy="289503"/>
          </a:xfrm>
          <a:prstGeom prst="rect">
            <a:avLst/>
          </a:prstGeom>
        </p:spPr>
        <p:txBody>
          <a:bodyPr>
            <a:spAutoFit/>
          </a:bodyPr>
          <a:lstStyle/>
          <a:p>
            <a:pPr algn="ctr">
              <a:lnSpc>
                <a:spcPts val="1200"/>
              </a:lnSpc>
              <a:spcAft>
                <a:spcPts val="0"/>
              </a:spcAft>
            </a:pPr>
            <a:r>
              <a:rPr lang="tr-TR" sz="2800" b="1" dirty="0" smtClean="0">
                <a:latin typeface="Helvetica" panose="020B0604020202020204" pitchFamily="34" charset="0"/>
                <a:cs typeface="Helvetica" panose="020B0604020202020204" pitchFamily="34" charset="0"/>
              </a:rPr>
              <a:t>ÇEŞİTLİ VE SON HÜKÜMLER</a:t>
            </a:r>
            <a:endParaRPr lang="tr-TR" sz="2800" b="0" i="0" dirty="0">
              <a:solidFill>
                <a:srgbClr val="000000"/>
              </a:solidFill>
              <a:effectLst/>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13110407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74790"/>
            <a:ext cx="12110222" cy="1142023"/>
            <a:chOff x="12491" y="-21573"/>
            <a:chExt cx="11624231"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12491" y="-21573"/>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0" y="877896"/>
            <a:ext cx="12191998" cy="5980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tr-TR" b="1" dirty="0" smtClean="0"/>
          </a:p>
          <a:p>
            <a:r>
              <a:rPr lang="tr-TR" sz="2400" b="1" dirty="0" smtClean="0">
                <a:latin typeface="Helvetica" panose="020B0604020202020204" pitchFamily="34" charset="0"/>
                <a:cs typeface="Helvetica" panose="020B0604020202020204" pitchFamily="34" charset="0"/>
              </a:rPr>
              <a:t>Yönetmelik Hükümlerine Uyum</a:t>
            </a:r>
          </a:p>
          <a:p>
            <a:pPr algn="just"/>
            <a:r>
              <a:rPr lang="tr-TR" sz="2000" dirty="0" smtClean="0">
                <a:latin typeface="Helvetica" panose="020B0604020202020204" pitchFamily="34" charset="0"/>
                <a:cs typeface="Helvetica" panose="020B0604020202020204" pitchFamily="34" charset="0"/>
              </a:rPr>
              <a:t>Kamu </a:t>
            </a:r>
            <a:r>
              <a:rPr lang="tr-TR" sz="2000" dirty="0">
                <a:latin typeface="Helvetica" panose="020B0604020202020204" pitchFamily="34" charset="0"/>
                <a:cs typeface="Helvetica" panose="020B0604020202020204" pitchFamily="34" charset="0"/>
              </a:rPr>
              <a:t>kurum ve kuruluşlarınca, bu Yönetmelik kapsamına giren işçi alımlarına ilişkin olarak yürürlüğe konulan düzenlemeler, bu Yönetmeliğin yürürlüğe girdiği tarihten itibaren üç ay içinde bu Yönetmeliğe uygun hâle getirilir. Anılan düzenlemeler yürürlüğe girinceye kadar mevcut düzenlemelerin bu Yönetmeliğe aykırı olmayan hükümlerinin uygulanmasına devam edilir</a:t>
            </a:r>
            <a:r>
              <a:rPr lang="tr-TR" sz="2000" dirty="0" smtClean="0">
                <a:latin typeface="Helvetica" panose="020B0604020202020204" pitchFamily="34" charset="0"/>
                <a:cs typeface="Helvetica" panose="020B0604020202020204" pitchFamily="34" charset="0"/>
              </a:rPr>
              <a:t>.</a:t>
            </a:r>
          </a:p>
          <a:p>
            <a:pPr algn="just"/>
            <a:endParaRPr lang="tr-TR" b="1" dirty="0" smtClean="0">
              <a:latin typeface="Helvetica" panose="020B0604020202020204" pitchFamily="34" charset="0"/>
              <a:cs typeface="Helvetica" panose="020B0604020202020204" pitchFamily="34" charset="0"/>
            </a:endParaRPr>
          </a:p>
          <a:p>
            <a:pPr algn="just"/>
            <a:r>
              <a:rPr lang="tr-TR" sz="2400" b="1" dirty="0" smtClean="0">
                <a:latin typeface="Helvetica" panose="020B0604020202020204" pitchFamily="34" charset="0"/>
                <a:cs typeface="Helvetica" panose="020B0604020202020204" pitchFamily="34" charset="0"/>
              </a:rPr>
              <a:t>İşlemleri Devam Eden İşçi Alımları</a:t>
            </a:r>
          </a:p>
          <a:p>
            <a:pPr algn="just"/>
            <a:r>
              <a:rPr lang="tr-TR" sz="2000" dirty="0" smtClean="0">
                <a:latin typeface="Helvetica" panose="020B0604020202020204" pitchFamily="34" charset="0"/>
                <a:cs typeface="Helvetica" panose="020B0604020202020204" pitchFamily="34" charset="0"/>
              </a:rPr>
              <a:t>Bu </a:t>
            </a:r>
            <a:r>
              <a:rPr lang="tr-TR" sz="2000" dirty="0">
                <a:latin typeface="Helvetica" panose="020B0604020202020204" pitchFamily="34" charset="0"/>
                <a:cs typeface="Helvetica" panose="020B0604020202020204" pitchFamily="34" charset="0"/>
              </a:rPr>
              <a:t>Yönetmeliğin yürürlüğe girdiği tarihten önce kamu kurum ve kuruluşları tarafından başlatılan işçi alımlarında, Kurum tarafından aday listeleri gönderilmiş olanların işlemleri hakkında işlemlerin başlatıldığı tarihte yürürlükte bulunan hükümler, liste gönderilmemiş olan işçi alımları hakkında ise bu Yönetmelik hükümleri uygulanır.</a:t>
            </a:r>
          </a:p>
          <a:p>
            <a:pPr algn="just"/>
            <a:r>
              <a:rPr lang="tr-TR" sz="2000" dirty="0" smtClean="0">
                <a:latin typeface="Helvetica" panose="020B0604020202020204" pitchFamily="34" charset="0"/>
                <a:cs typeface="Helvetica" panose="020B0604020202020204" pitchFamily="34" charset="0"/>
              </a:rPr>
              <a:t/>
            </a:r>
            <a:br>
              <a:rPr lang="tr-TR" sz="2000" dirty="0" smtClean="0">
                <a:latin typeface="Helvetica" panose="020B0604020202020204" pitchFamily="34" charset="0"/>
                <a:cs typeface="Helvetica" panose="020B0604020202020204" pitchFamily="34" charset="0"/>
              </a:rPr>
            </a:br>
            <a:r>
              <a:rPr lang="tr-TR" sz="2400" b="1" dirty="0" smtClean="0">
                <a:latin typeface="Helvetica" panose="020B0604020202020204" pitchFamily="34" charset="0"/>
                <a:cs typeface="Helvetica" panose="020B0604020202020204" pitchFamily="34" charset="0"/>
              </a:rPr>
              <a:t>Geçiş Hükmü</a:t>
            </a:r>
          </a:p>
          <a:p>
            <a:pPr algn="just"/>
            <a:r>
              <a:rPr lang="tr-TR" dirty="0">
                <a:latin typeface="Helvetica" panose="020B0604020202020204" pitchFamily="34" charset="0"/>
                <a:cs typeface="Helvetica" panose="020B0604020202020204" pitchFamily="34" charset="0"/>
              </a:rPr>
              <a:t> </a:t>
            </a:r>
            <a:r>
              <a:rPr lang="tr-TR" sz="2000" dirty="0">
                <a:latin typeface="Helvetica" panose="020B0604020202020204" pitchFamily="34" charset="0"/>
                <a:cs typeface="Helvetica" panose="020B0604020202020204" pitchFamily="34" charset="0"/>
              </a:rPr>
              <a:t>Bu maddenin yürürlüğe girdiği tarihten önce münhasıran engelli işçi alımlarına yönelik ilan edilmiş ve alım süreci devam etmekte olan başvurular için Kamu Personel Seçme Sınavı sonuçlarına göre işlem yapılır.</a:t>
            </a:r>
          </a:p>
          <a:p>
            <a:pPr algn="just"/>
            <a:r>
              <a:rPr lang="tr-TR" sz="2000" dirty="0">
                <a:latin typeface="Helvetica" panose="020B0604020202020204" pitchFamily="34" charset="0"/>
                <a:cs typeface="Helvetica" panose="020B0604020202020204" pitchFamily="34" charset="0"/>
              </a:rPr>
              <a:t/>
            </a:r>
            <a:br>
              <a:rPr lang="tr-TR" sz="2000" dirty="0">
                <a:latin typeface="Helvetica" panose="020B0604020202020204" pitchFamily="34" charset="0"/>
                <a:cs typeface="Helvetica" panose="020B0604020202020204" pitchFamily="34" charset="0"/>
              </a:rPr>
            </a:br>
            <a:endParaRPr lang="tr-TR" sz="2000" b="1" dirty="0">
              <a:latin typeface="Helvetica" panose="020B0604020202020204" pitchFamily="34" charset="0"/>
              <a:cs typeface="Helvetica" panose="020B0604020202020204" pitchFamily="34" charset="0"/>
            </a:endParaRPr>
          </a:p>
          <a:p>
            <a:endParaRPr lang="tr-TR" b="1" dirty="0" smtClean="0"/>
          </a:p>
        </p:txBody>
      </p:sp>
      <p:sp>
        <p:nvSpPr>
          <p:cNvPr id="3" name="Dikdörtgen 2"/>
          <p:cNvSpPr/>
          <p:nvPr/>
        </p:nvSpPr>
        <p:spPr>
          <a:xfrm>
            <a:off x="1009357" y="501051"/>
            <a:ext cx="8536085" cy="289503"/>
          </a:xfrm>
          <a:prstGeom prst="rect">
            <a:avLst/>
          </a:prstGeom>
        </p:spPr>
        <p:txBody>
          <a:bodyPr wrap="square">
            <a:spAutoFit/>
          </a:bodyPr>
          <a:lstStyle/>
          <a:p>
            <a:pPr algn="ctr">
              <a:lnSpc>
                <a:spcPts val="1200"/>
              </a:lnSpc>
              <a:spcAft>
                <a:spcPts val="0"/>
              </a:spcAft>
            </a:pPr>
            <a:r>
              <a:rPr lang="tr-TR" sz="2800" b="1" dirty="0" smtClean="0">
                <a:latin typeface="Helvetica" panose="020B0604020202020204" pitchFamily="34" charset="0"/>
                <a:cs typeface="Helvetica" panose="020B0604020202020204" pitchFamily="34" charset="0"/>
              </a:rPr>
              <a:t>ÇEŞİTLİ VE SON HÜKÜMLER</a:t>
            </a:r>
            <a:endParaRPr lang="tr-TR" sz="2800" b="0" i="0" dirty="0">
              <a:solidFill>
                <a:srgbClr val="000000"/>
              </a:solidFill>
              <a:effectLst/>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95075221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25053"/>
            <a:ext cx="11636720" cy="1209539"/>
            <a:chOff x="2" y="3832"/>
            <a:chExt cx="11636720"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3" y="1000717"/>
            <a:ext cx="12191998" cy="5980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tr-TR" sz="2400" b="1" dirty="0" smtClean="0">
                <a:latin typeface="Helvetica" panose="020B0604020202020204" pitchFamily="34" charset="0"/>
                <a:cs typeface="Helvetica" panose="020B0604020202020204" pitchFamily="34" charset="0"/>
              </a:rPr>
              <a:t>Yayımda Olan İşçi Alımları</a:t>
            </a: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Bu </a:t>
            </a:r>
            <a:r>
              <a:rPr lang="tr-TR" sz="2000" dirty="0">
                <a:latin typeface="Helvetica" panose="020B0604020202020204" pitchFamily="34" charset="0"/>
                <a:cs typeface="Helvetica" panose="020B0604020202020204" pitchFamily="34" charset="0"/>
              </a:rPr>
              <a:t>maddenin yürürlüğe girdiği tarihten önce Kurum tarafından ilanı yayımlanan işçi alımlarında, ilanın yayım tarihinde yürürlükte bulunan hükümler; henüz ilanı yayımlanmayan işçi alımlarında ise bu Yönetmelik hükümleri uygulanır</a:t>
            </a:r>
            <a:r>
              <a:rPr lang="tr-TR" sz="20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2020 yılı içerisinde Sağlık Bakanlığında istihdam edilmek üzere temizlik hizmetleri, güvenlik ve koruma hizmetleri ile bakım ve onarım hizmetleri için alınacak işçiler, sınava tabi tutulmaksızın doğrudan noter kurasıyla belirlenebilir. Bu durumda, öncelikliler de dâhil olmak üzere talep şartlarına uygun tüm başvuru sahipleri arasından açık iş sayısı kadar asıl ve asıl sayı kadar da yedek aday doğrudan kurayla belirlenir. Sağlık Bakanlığında yapılacak değerlendirme neticesinde, asıl adaylardan gerekli şartları taşımayanların yerine sırası ile aranan şartları haiz yedek adaylar işe alınır</a:t>
            </a:r>
            <a:r>
              <a:rPr lang="tr-TR" sz="20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2020 yılı içerisinde Devlet Üniversiteleri Sağlık Uygulama ve Araştırma Merkezlerinde (Üniversite hastanesi) istihdam edilmek üzere temizlik hizmetleri, güvenlik ve koruma hizmetleri ile bakım ve onarım hizmetleri için alınacak işçiler, sınava tabi tutulmaksızın doğrudan noter kurasıyla belirlenebilir. Bu durumda, öncelikliler de dâhil olmak üzere talep şartlarına uygun tüm başvuru sahipleri arasından açık iş sayısı kadar asıl ve asıl sayı kadar da yedek aday doğrudan kurayla belirlenir. Rektörlükçe yapılacak değerlendirme neticesinde, asıl adaylardan gerekli şartları taşımayanların yerine sırası ile aranan şartları haiz yedek adaylar işe alınır.</a:t>
            </a:r>
            <a:endParaRPr lang="tr-TR" sz="2000" b="1" dirty="0" smtClean="0">
              <a:latin typeface="Helvetica" panose="020B0604020202020204" pitchFamily="34" charset="0"/>
              <a:cs typeface="Helvetica" panose="020B0604020202020204" pitchFamily="34" charset="0"/>
            </a:endParaRPr>
          </a:p>
        </p:txBody>
      </p:sp>
      <p:sp>
        <p:nvSpPr>
          <p:cNvPr id="3" name="Dikdörtgen 2"/>
          <p:cNvSpPr/>
          <p:nvPr/>
        </p:nvSpPr>
        <p:spPr>
          <a:xfrm>
            <a:off x="840060" y="463105"/>
            <a:ext cx="8593872" cy="246221"/>
          </a:xfrm>
          <a:prstGeom prst="rect">
            <a:avLst/>
          </a:prstGeom>
        </p:spPr>
        <p:txBody>
          <a:bodyPr wrap="square">
            <a:spAutoFit/>
          </a:bodyPr>
          <a:lstStyle/>
          <a:p>
            <a:pPr algn="ctr">
              <a:lnSpc>
                <a:spcPts val="1200"/>
              </a:lnSpc>
              <a:spcAft>
                <a:spcPts val="0"/>
              </a:spcAft>
            </a:pPr>
            <a:r>
              <a:rPr lang="tr-TR" sz="2800" b="1" dirty="0" smtClean="0">
                <a:latin typeface="Helvetica" panose="020B0604020202020204" pitchFamily="34" charset="0"/>
                <a:cs typeface="Helvetica" panose="020B0604020202020204" pitchFamily="34" charset="0"/>
              </a:rPr>
              <a:t>ÇEŞİTLİ VE SON HÜKÜMLER</a:t>
            </a:r>
            <a:endParaRPr lang="tr-TR" sz="2800" b="0" i="0" dirty="0">
              <a:solidFill>
                <a:srgbClr val="000000"/>
              </a:solidFill>
              <a:effectLst/>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76268475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3" y="0"/>
            <a:ext cx="11636717" cy="1209539"/>
            <a:chOff x="5" y="-21221"/>
            <a:chExt cx="11636717"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5" y="-21221"/>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3" y="1000717"/>
            <a:ext cx="12191998" cy="5980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tr-TR" b="1" dirty="0" smtClean="0"/>
          </a:p>
          <a:p>
            <a:r>
              <a:rPr lang="tr-TR" sz="2400" b="1" dirty="0" smtClean="0">
                <a:latin typeface="Helvetica" panose="020B0604020202020204" pitchFamily="34" charset="0"/>
                <a:cs typeface="Helvetica" panose="020B0604020202020204" pitchFamily="34" charset="0"/>
              </a:rPr>
              <a:t>Yayımda Olan İşçi Alımları</a:t>
            </a:r>
          </a:p>
          <a:p>
            <a:endParaRPr lang="tr-TR" dirty="0" smtClean="0"/>
          </a:p>
          <a:p>
            <a:pPr algn="just"/>
            <a:r>
              <a:rPr lang="tr-TR" sz="2000" dirty="0" smtClean="0">
                <a:latin typeface="Helvetica" panose="020B0604020202020204" pitchFamily="34" charset="0"/>
                <a:cs typeface="Helvetica" panose="020B0604020202020204" pitchFamily="34" charset="0"/>
              </a:rPr>
              <a:t>2020 </a:t>
            </a:r>
            <a:r>
              <a:rPr lang="tr-TR" sz="2000" dirty="0">
                <a:latin typeface="Helvetica" panose="020B0604020202020204" pitchFamily="34" charset="0"/>
                <a:cs typeface="Helvetica" panose="020B0604020202020204" pitchFamily="34" charset="0"/>
              </a:rPr>
              <a:t>ve 2021 yılları içerisinde Tarım ve Orman Bakanlığında istihdam edilmek üzere temizlik hizmetleri, tarım ve orman hizmetleri, güvenlik ve koruma hizmetleri ile bakım ve onarım hizmetleri için alınacak işçiler, sınava tabi tutulmaksızın doğrudan noter kurasıyla belirlenebilir. Bu durumda, öncelikliler de dâhil olmak üzere talep şartlarına uygun tüm başvuru sahipleri arasından açık iş sayısı kadar asıl ve asıl sayı kadar da yedek aday doğrudan kurayla belirlenir. Tarım ve Orman Bakanlığınca yapılacak değerlendirme neticesinde, asıl adaylardan gerekli şartları taşımayanların yerine sırası ile aranan şartları haiz yedek adaylar işe alınır</a:t>
            </a:r>
            <a:r>
              <a:rPr lang="tr-TR" sz="2000" dirty="0" smtClean="0">
                <a:latin typeface="Helvetica" panose="020B0604020202020204" pitchFamily="34" charset="0"/>
                <a:cs typeface="Helvetica" panose="020B0604020202020204" pitchFamily="34" charset="0"/>
              </a:rPr>
              <a:t>.</a:t>
            </a:r>
          </a:p>
          <a:p>
            <a:pPr algn="just"/>
            <a:r>
              <a:rPr lang="tr-TR" sz="2000" dirty="0">
                <a:latin typeface="Helvetica" panose="020B0604020202020204" pitchFamily="34" charset="0"/>
                <a:cs typeface="Helvetica" panose="020B0604020202020204" pitchFamily="34" charset="0"/>
              </a:rPr>
              <a:t>Faaliyet izni kaldırılan İstanbul Şehir Üniversitesinde 30/6/2020 tarihi itibarıyla 2 sayılı Genel Kadro ve Usulü Hakkında Cumhurbaşkanlığı Kararnamesinin      8 inci maddesinin birinci fıkrasının (a) bendinde sayılan hizmetleri yürütmekte olan personelden, bu maddenin yürürlüğe girdiği tarihte herhangi bir sosyal güvenlik kurumundan emeklilik, yaşlılık veya malullük aylığı almaya hak kazanmamış olanlar, bu maddenin yürürlüğe girdiği tarihten itibaren 30 gün içerisinde başvurmaları ve Marmara Üniversitesi tarafından yapılacak mülakatta başarılı olmaları kaydıyla Marmara Üniversitesine ait boş sürekli işçi kadrolarına atanabilirler</a:t>
            </a:r>
            <a:r>
              <a:rPr lang="tr-TR" sz="2000" dirty="0" smtClean="0">
                <a:latin typeface="Helvetica" panose="020B0604020202020204" pitchFamily="34" charset="0"/>
                <a:cs typeface="Helvetica" panose="020B0604020202020204" pitchFamily="34" charset="0"/>
              </a:rPr>
              <a:t>.</a:t>
            </a:r>
          </a:p>
          <a:p>
            <a:endParaRPr lang="tr-TR" b="1" dirty="0" smtClean="0"/>
          </a:p>
        </p:txBody>
      </p:sp>
      <p:sp>
        <p:nvSpPr>
          <p:cNvPr id="3" name="Dikdörtgen 2"/>
          <p:cNvSpPr/>
          <p:nvPr/>
        </p:nvSpPr>
        <p:spPr>
          <a:xfrm>
            <a:off x="2401230" y="436870"/>
            <a:ext cx="6096000" cy="289503"/>
          </a:xfrm>
          <a:prstGeom prst="rect">
            <a:avLst/>
          </a:prstGeom>
        </p:spPr>
        <p:txBody>
          <a:bodyPr>
            <a:spAutoFit/>
          </a:bodyPr>
          <a:lstStyle/>
          <a:p>
            <a:pPr>
              <a:lnSpc>
                <a:spcPts val="1200"/>
              </a:lnSpc>
              <a:spcAft>
                <a:spcPts val="0"/>
              </a:spcAft>
            </a:pPr>
            <a:r>
              <a:rPr lang="tr-TR" sz="2800" b="1" dirty="0" smtClean="0">
                <a:latin typeface="Helvetica" panose="020B0604020202020204" pitchFamily="34" charset="0"/>
                <a:cs typeface="Helvetica" panose="020B0604020202020204" pitchFamily="34" charset="0"/>
              </a:rPr>
              <a:t>ÇEŞİTLİ VE SON HÜKÜMLER</a:t>
            </a:r>
            <a:endParaRPr lang="tr-TR" sz="2800" b="0" i="0" dirty="0">
              <a:solidFill>
                <a:srgbClr val="000000"/>
              </a:solidFill>
              <a:effectLst/>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6141802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3832"/>
            <a:ext cx="8843552" cy="1209539"/>
            <a:chOff x="2" y="3832"/>
            <a:chExt cx="8843552"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20" y="226155"/>
              <a:ext cx="6130334" cy="584775"/>
            </a:xfrm>
            <a:prstGeom prst="rect">
              <a:avLst/>
            </a:prstGeom>
          </p:spPr>
          <p:txBody>
            <a:bodyPr wrap="square">
              <a:spAutoFit/>
            </a:bodyPr>
            <a:lstStyle/>
            <a:p>
              <a:endParaRPr lang="tr-TR" sz="3200" dirty="0"/>
            </a:p>
          </p:txBody>
        </p:sp>
      </p:grpSp>
      <p:sp>
        <p:nvSpPr>
          <p:cNvPr id="14" name="Rectangle 3"/>
          <p:cNvSpPr txBox="1">
            <a:spLocks noChangeArrowheads="1"/>
          </p:cNvSpPr>
          <p:nvPr/>
        </p:nvSpPr>
        <p:spPr bwMode="auto">
          <a:xfrm>
            <a:off x="1" y="840952"/>
            <a:ext cx="11636722" cy="6114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433055" y="1918170"/>
            <a:ext cx="11579629" cy="2185214"/>
          </a:xfrm>
          <a:prstGeom prst="rect">
            <a:avLst/>
          </a:prstGeom>
          <a:noFill/>
        </p:spPr>
        <p:txBody>
          <a:bodyPr wrap="square" rtlCol="0">
            <a:spAutoFit/>
          </a:bodyPr>
          <a:lstStyle/>
          <a:p>
            <a:pPr algn="ctr"/>
            <a:r>
              <a:rPr lang="tr-TR" sz="2800" b="1" dirty="0" smtClean="0">
                <a:latin typeface="Helvetica" panose="020B0604020202020204" pitchFamily="34" charset="0"/>
                <a:cs typeface="Helvetica" panose="020B0604020202020204" pitchFamily="34" charset="0"/>
              </a:rPr>
              <a:t> </a:t>
            </a:r>
            <a:endParaRPr lang="tr-TR" sz="2400" b="1" dirty="0" smtClean="0"/>
          </a:p>
          <a:p>
            <a:endParaRPr lang="tr-TR" dirty="0" smtClean="0"/>
          </a:p>
          <a:p>
            <a:endParaRPr lang="tr-TR" dirty="0"/>
          </a:p>
          <a:p>
            <a:endParaRPr lang="tr-TR" dirty="0" smtClean="0"/>
          </a:p>
          <a:p>
            <a:endParaRPr lang="tr-TR" dirty="0"/>
          </a:p>
          <a:p>
            <a:pPr algn="just"/>
            <a:r>
              <a:rPr lang="tr-TR" sz="3600" b="1" dirty="0" smtClean="0">
                <a:latin typeface="Helvetica" panose="020B0604020202020204" pitchFamily="34" charset="0"/>
                <a:cs typeface="Helvetica" panose="020B0604020202020204" pitchFamily="34" charset="0"/>
              </a:rPr>
              <a:t>İLGİNİZ VE SABRINIZ İÇİN TEŞEKKÜR EDERİM….</a:t>
            </a:r>
          </a:p>
        </p:txBody>
      </p:sp>
    </p:spTree>
    <p:extLst>
      <p:ext uri="{BB962C8B-B14F-4D97-AF65-F5344CB8AC3E}">
        <p14:creationId xmlns:p14="http://schemas.microsoft.com/office/powerpoint/2010/main" val="3251595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30039"/>
            <a:ext cx="9478537" cy="1167076"/>
            <a:chOff x="0" y="26300"/>
            <a:chExt cx="8843554"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0" y="26300"/>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20" y="46295"/>
              <a:ext cx="6130334" cy="542257"/>
            </a:xfrm>
            <a:prstGeom prst="rect">
              <a:avLst/>
            </a:prstGeom>
          </p:spPr>
          <p:txBody>
            <a:bodyPr wrap="square">
              <a:spAutoFit/>
            </a:bodyPr>
            <a:lstStyle/>
            <a:p>
              <a:r>
                <a:rPr lang="tr-TR" sz="2800" b="1" dirty="0" smtClean="0">
                  <a:latin typeface="Helvetica" panose="020B0604020202020204" pitchFamily="34" charset="0"/>
                  <a:cs typeface="Helvetica" panose="020B0604020202020204" pitchFamily="34" charset="0"/>
                </a:rPr>
                <a:t>KAPSAM</a:t>
              </a:r>
              <a:endParaRPr lang="tr-TR" sz="28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555281" y="840952"/>
            <a:ext cx="11081441"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8" name="Metin kutusu 7"/>
          <p:cNvSpPr txBox="1"/>
          <p:nvPr/>
        </p:nvSpPr>
        <p:spPr>
          <a:xfrm>
            <a:off x="2" y="1115122"/>
            <a:ext cx="12191998" cy="5262979"/>
          </a:xfrm>
          <a:prstGeom prst="rect">
            <a:avLst/>
          </a:prstGeom>
          <a:noFill/>
        </p:spPr>
        <p:txBody>
          <a:bodyPr wrap="square" rtlCol="0">
            <a:spAutoFit/>
          </a:bodyPr>
          <a:lstStyle/>
          <a:p>
            <a:pPr algn="just"/>
            <a:endParaRPr lang="tr-TR" sz="2000" dirty="0" smtClean="0">
              <a:latin typeface="Helvetica" panose="020B0604020202020204" pitchFamily="34" charset="0"/>
              <a:cs typeface="Helvetica" panose="020B0604020202020204" pitchFamily="34" charset="0"/>
            </a:endParaRPr>
          </a:p>
          <a:p>
            <a:pPr algn="just"/>
            <a:r>
              <a:rPr lang="tr-TR" sz="2000" dirty="0" smtClean="0">
                <a:latin typeface="Helvetica" panose="020B0604020202020204" pitchFamily="34" charset="0"/>
                <a:cs typeface="Helvetica" panose="020B0604020202020204" pitchFamily="34" charset="0"/>
              </a:rPr>
              <a:t>Bu </a:t>
            </a:r>
            <a:r>
              <a:rPr lang="tr-TR" sz="2000" dirty="0">
                <a:latin typeface="Helvetica" panose="020B0604020202020204" pitchFamily="34" charset="0"/>
                <a:cs typeface="Helvetica" panose="020B0604020202020204" pitchFamily="34" charset="0"/>
              </a:rPr>
              <a:t>Yönetmelik</a:t>
            </a:r>
            <a:r>
              <a:rPr lang="tr-TR" sz="2000" dirty="0" smtClean="0">
                <a:latin typeface="Helvetica" panose="020B0604020202020204" pitchFamily="34" charset="0"/>
                <a:cs typeface="Helvetica" panose="020B0604020202020204" pitchFamily="34" charset="0"/>
              </a:rPr>
              <a:t>;</a:t>
            </a:r>
          </a:p>
          <a:p>
            <a:pPr algn="just"/>
            <a:endParaRPr lang="tr-TR" sz="20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5018 </a:t>
            </a:r>
            <a:r>
              <a:rPr lang="tr-TR" sz="2000" dirty="0">
                <a:latin typeface="Helvetica" panose="020B0604020202020204" pitchFamily="34" charset="0"/>
                <a:cs typeface="Helvetica" panose="020B0604020202020204" pitchFamily="34" charset="0"/>
              </a:rPr>
              <a:t>sayılı Kamu Malî Yönetimi ve Kontrol Kanununa ekli (I) sayılı cetvelde yer alan genel bütçe kapsamındaki kamu idareleri, (II) sayılı cetvelde yer alan özel bütçeli idareler, (III) sayılı cetvelde yer alan düzenleyici ve denetleyici kurumlar ve (IV) sayılı cetvelde yer alan sosyal güvenlik kurumları ile bunlara bağlı döner sermayeli kuruluşlar, kanunlarla kurulan fonlar ve kefalet sandıkları, özel kanunlarla kurulan kuruluş ve teşekküller ile hizmetlerini genel bütçenin transfer tertiplerinden yardım alarak yürüten kamu kurum ve </a:t>
            </a:r>
            <a:r>
              <a:rPr lang="tr-TR" sz="2000" dirty="0" smtClean="0">
                <a:latin typeface="Helvetica" panose="020B0604020202020204" pitchFamily="34" charset="0"/>
                <a:cs typeface="Helvetica" panose="020B0604020202020204" pitchFamily="34" charset="0"/>
              </a:rPr>
              <a:t>kuruluşlarına,</a:t>
            </a:r>
          </a:p>
          <a:p>
            <a:pPr marL="342900" indent="-34290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İştirakler </a:t>
            </a:r>
            <a:r>
              <a:rPr lang="tr-TR" sz="2000" dirty="0">
                <a:latin typeface="Helvetica" panose="020B0604020202020204" pitchFamily="34" charset="0"/>
                <a:cs typeface="Helvetica" panose="020B0604020202020204" pitchFamily="34" charset="0"/>
              </a:rPr>
              <a:t>hariç olmak üzere, kamu iktisadî teşebbüsleri ve bağlı ortaklıkları ile müesseseleri ve 4046 sayılı Özelleştirme Uygulamaları Hakkında Kanun çerçevesinde özelleştirme kapsamında veya programında bulunan kuruluşlardan sermayesinin yüzde ellisinden fazlası kamuya ait olanlara,</a:t>
            </a: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 </a:t>
            </a:r>
            <a:r>
              <a:rPr lang="tr-TR" sz="2000" dirty="0">
                <a:latin typeface="Helvetica" panose="020B0604020202020204" pitchFamily="34" charset="0"/>
                <a:cs typeface="Helvetica" panose="020B0604020202020204" pitchFamily="34" charset="0"/>
              </a:rPr>
              <a:t>İl özel idareleri, belediyeler, bunların kurdukları veya üye oldukları mahallî idare birlikleri ile bağlı kuruluşları, müessese ve işletmelerine</a:t>
            </a:r>
            <a:r>
              <a:rPr lang="tr-TR" sz="20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Diğer kamu kurum ve </a:t>
            </a:r>
            <a:r>
              <a:rPr lang="tr-TR" sz="2000" dirty="0" smtClean="0">
                <a:latin typeface="Helvetica" panose="020B0604020202020204" pitchFamily="34" charset="0"/>
                <a:cs typeface="Helvetica" panose="020B0604020202020204" pitchFamily="34" charset="0"/>
              </a:rPr>
              <a:t>kuruluşlarına, sürekli </a:t>
            </a:r>
            <a:r>
              <a:rPr lang="tr-TR" sz="2000" dirty="0">
                <a:latin typeface="Helvetica" panose="020B0604020202020204" pitchFamily="34" charset="0"/>
                <a:cs typeface="Helvetica" panose="020B0604020202020204" pitchFamily="34" charset="0"/>
              </a:rPr>
              <a:t>veya geçici işçi alımını kapsar.</a:t>
            </a:r>
          </a:p>
          <a:p>
            <a:endParaRPr lang="tr-TR" dirty="0"/>
          </a:p>
          <a:p>
            <a:pPr marL="285750" indent="-285750">
              <a:buFont typeface="Wingdings" panose="05000000000000000000" pitchFamily="2" charset="2"/>
              <a:buChar char="q"/>
            </a:pPr>
            <a:endParaRPr lang="tr-TR" dirty="0"/>
          </a:p>
        </p:txBody>
      </p:sp>
    </p:spTree>
    <p:extLst>
      <p:ext uri="{BB962C8B-B14F-4D97-AF65-F5344CB8AC3E}">
        <p14:creationId xmlns:p14="http://schemas.microsoft.com/office/powerpoint/2010/main" val="275678506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3832"/>
            <a:ext cx="10648602" cy="1209539"/>
            <a:chOff x="2" y="3832"/>
            <a:chExt cx="10648602"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20" y="46295"/>
              <a:ext cx="7935384" cy="523220"/>
            </a:xfrm>
            <a:prstGeom prst="rect">
              <a:avLst/>
            </a:prstGeom>
          </p:spPr>
          <p:txBody>
            <a:bodyPr wrap="square">
              <a:spAutoFit/>
            </a:bodyPr>
            <a:lstStyle/>
            <a:p>
              <a:endParaRPr lang="tr-TR" sz="2800" dirty="0"/>
            </a:p>
          </p:txBody>
        </p:sp>
      </p:grpSp>
      <p:sp>
        <p:nvSpPr>
          <p:cNvPr id="14" name="Rectangle 3"/>
          <p:cNvSpPr txBox="1">
            <a:spLocks noChangeArrowheads="1"/>
          </p:cNvSpPr>
          <p:nvPr/>
        </p:nvSpPr>
        <p:spPr bwMode="auto">
          <a:xfrm>
            <a:off x="3" y="850576"/>
            <a:ext cx="12191997" cy="5472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3" y="1070516"/>
            <a:ext cx="12191996" cy="4862870"/>
          </a:xfrm>
          <a:prstGeom prst="rect">
            <a:avLst/>
          </a:prstGeom>
          <a:noFill/>
        </p:spPr>
        <p:txBody>
          <a:bodyPr wrap="square" rtlCol="0">
            <a:spAutoFit/>
          </a:bodyPr>
          <a:lstStyle/>
          <a:p>
            <a:pPr algn="just"/>
            <a:r>
              <a:rPr lang="tr-TR" dirty="0" smtClean="0"/>
              <a:t> </a:t>
            </a:r>
            <a:endParaRPr lang="tr-TR" dirty="0" smtClean="0"/>
          </a:p>
          <a:p>
            <a:pPr algn="just"/>
            <a:endParaRPr lang="tr-TR" sz="2800" dirty="0" smtClean="0">
              <a:latin typeface="Helvetica" panose="020B0604020202020204" pitchFamily="34" charset="0"/>
              <a:cs typeface="Helvetica" panose="020B0604020202020204" pitchFamily="34" charset="0"/>
            </a:endParaRPr>
          </a:p>
          <a:p>
            <a:pPr algn="just"/>
            <a:r>
              <a:rPr lang="tr-TR" sz="2400" dirty="0" smtClean="0">
                <a:latin typeface="Helvetica" panose="020B0604020202020204" pitchFamily="34" charset="0"/>
                <a:cs typeface="Helvetica" panose="020B0604020202020204" pitchFamily="34" charset="0"/>
              </a:rPr>
              <a:t>Bu </a:t>
            </a:r>
            <a:r>
              <a:rPr lang="tr-TR" sz="2400" dirty="0">
                <a:latin typeface="Helvetica" panose="020B0604020202020204" pitchFamily="34" charset="0"/>
                <a:cs typeface="Helvetica" panose="020B0604020202020204" pitchFamily="34" charset="0"/>
              </a:rPr>
              <a:t>Yönetmelik hükümleri</a:t>
            </a:r>
            <a:r>
              <a:rPr lang="tr-TR" sz="2400" dirty="0" smtClean="0">
                <a:latin typeface="Helvetica" panose="020B0604020202020204" pitchFamily="34" charset="0"/>
                <a:cs typeface="Helvetica" panose="020B0604020202020204" pitchFamily="34" charset="0"/>
              </a:rPr>
              <a:t>;</a:t>
            </a:r>
          </a:p>
          <a:p>
            <a:pPr algn="just"/>
            <a:endParaRPr lang="tr-TR" sz="2400" dirty="0" smtClean="0">
              <a:latin typeface="Helvetica" panose="020B0604020202020204" pitchFamily="34" charset="0"/>
              <a:cs typeface="Helvetica" panose="020B0604020202020204" pitchFamily="34" charset="0"/>
            </a:endParaRPr>
          </a:p>
          <a:p>
            <a:pPr marL="285750" indent="-28575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 </a:t>
            </a:r>
            <a:r>
              <a:rPr lang="tr-TR" sz="2400" dirty="0">
                <a:latin typeface="Helvetica" panose="020B0604020202020204" pitchFamily="34" charset="0"/>
                <a:cs typeface="Helvetica" panose="020B0604020202020204" pitchFamily="34" charset="0"/>
              </a:rPr>
              <a:t>Birinci fıkranın (b) bendi hariç olmak üzere kamu kurum ve </a:t>
            </a:r>
            <a:r>
              <a:rPr lang="tr-TR" sz="2400" dirty="0" smtClean="0">
                <a:latin typeface="Helvetica" panose="020B0604020202020204" pitchFamily="34" charset="0"/>
                <a:cs typeface="Helvetica" panose="020B0604020202020204" pitchFamily="34" charset="0"/>
              </a:rPr>
              <a:t>kuruluşlarının,</a:t>
            </a:r>
          </a:p>
          <a:p>
            <a:pPr algn="just"/>
            <a:r>
              <a:rPr lang="tr-TR" sz="2400" dirty="0" smtClean="0">
                <a:latin typeface="Helvetica" panose="020B0604020202020204" pitchFamily="34" charset="0"/>
                <a:cs typeface="Helvetica" panose="020B0604020202020204" pitchFamily="34" charset="0"/>
              </a:rPr>
              <a:t>il </a:t>
            </a:r>
            <a:r>
              <a:rPr lang="tr-TR" sz="2400" dirty="0">
                <a:latin typeface="Helvetica" panose="020B0604020202020204" pitchFamily="34" charset="0"/>
                <a:cs typeface="Helvetica" panose="020B0604020202020204" pitchFamily="34" charset="0"/>
              </a:rPr>
              <a:t>özel idarelerinin, belediyelerin ve bunların kurdukları veya üye oldukları mahallî idare birlikleri ile bağlı kuruluşlarının Türk Ticaret Kanunu hükümlerine göre kurdukları şirketler ile </a:t>
            </a:r>
            <a:r>
              <a:rPr lang="tr-TR" sz="2400" dirty="0" smtClean="0">
                <a:latin typeface="Helvetica" panose="020B0604020202020204" pitchFamily="34" charset="0"/>
                <a:cs typeface="Helvetica" panose="020B0604020202020204" pitchFamily="34" charset="0"/>
              </a:rPr>
              <a:t>kooperatifler,</a:t>
            </a:r>
          </a:p>
          <a:p>
            <a:pPr marL="457200" indent="-457200" algn="just">
              <a:buFont typeface="Wingdings" panose="05000000000000000000" pitchFamily="2" charset="2"/>
              <a:buChar char="q"/>
            </a:pPr>
            <a:r>
              <a:rPr lang="tr-TR" sz="2400" dirty="0" smtClean="0">
                <a:latin typeface="Helvetica" panose="020B0604020202020204" pitchFamily="34" charset="0"/>
                <a:cs typeface="Helvetica" panose="020B0604020202020204" pitchFamily="34" charset="0"/>
              </a:rPr>
              <a:t>Bankalar</a:t>
            </a:r>
            <a:r>
              <a:rPr lang="tr-TR" sz="2400" dirty="0">
                <a:latin typeface="Helvetica" panose="020B0604020202020204" pitchFamily="34" charset="0"/>
                <a:cs typeface="Helvetica" panose="020B0604020202020204" pitchFamily="34" charset="0"/>
              </a:rPr>
              <a:t>, borsalar ve bunların müessese, teşebbüs, işletme ve </a:t>
            </a:r>
            <a:r>
              <a:rPr lang="tr-TR" sz="2400" dirty="0" smtClean="0">
                <a:latin typeface="Helvetica" panose="020B0604020202020204" pitchFamily="34" charset="0"/>
                <a:cs typeface="Helvetica" panose="020B0604020202020204" pitchFamily="34" charset="0"/>
              </a:rPr>
              <a:t>iştirakleri ile </a:t>
            </a:r>
            <a:r>
              <a:rPr lang="tr-TR" sz="2400" dirty="0">
                <a:latin typeface="Helvetica" panose="020B0604020202020204" pitchFamily="34" charset="0"/>
                <a:cs typeface="Helvetica" panose="020B0604020202020204" pitchFamily="34" charset="0"/>
              </a:rPr>
              <a:t>406 sayılı Telgraf ve Telefon Kanunu ile kurulmuş ve sermayesinin tamamı Hazineye ait kuruluşlar</a:t>
            </a:r>
            <a:r>
              <a:rPr lang="tr-TR" sz="24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3294 sayılı Sosyal Yardımlaşma ve Dayanışmayı Teşvik Kanununa göre kurulan sosyal yardımlaşma ve dayanışma vakıfları</a:t>
            </a:r>
            <a:r>
              <a:rPr lang="tr-TR" sz="2400" dirty="0" smtClean="0">
                <a:latin typeface="Helvetica" panose="020B0604020202020204" pitchFamily="34" charset="0"/>
                <a:cs typeface="Helvetica" panose="020B0604020202020204" pitchFamily="34" charset="0"/>
              </a:rPr>
              <a:t>,</a:t>
            </a:r>
          </a:p>
        </p:txBody>
      </p:sp>
      <p:sp>
        <p:nvSpPr>
          <p:cNvPr id="2" name="Dikdörtgen 1"/>
          <p:cNvSpPr/>
          <p:nvPr/>
        </p:nvSpPr>
        <p:spPr>
          <a:xfrm>
            <a:off x="2575679" y="165594"/>
            <a:ext cx="6114708" cy="523220"/>
          </a:xfrm>
          <a:prstGeom prst="rect">
            <a:avLst/>
          </a:prstGeom>
        </p:spPr>
        <p:txBody>
          <a:bodyPr wrap="square">
            <a:spAutoFit/>
          </a:bodyPr>
          <a:lstStyle/>
          <a:p>
            <a:r>
              <a:rPr lang="tr-TR" sz="2800" b="1" dirty="0" smtClean="0">
                <a:latin typeface="Helvetica" panose="020B0604020202020204" pitchFamily="34" charset="0"/>
                <a:cs typeface="Helvetica" panose="020B0604020202020204" pitchFamily="34" charset="0"/>
              </a:rPr>
              <a:t>KAPSAM</a:t>
            </a:r>
            <a:endParaRPr lang="tr-TR" sz="28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80557177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0" y="11505"/>
            <a:ext cx="12014118" cy="1209539"/>
            <a:chOff x="2" y="3832"/>
            <a:chExt cx="11054003"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631138" y="151193"/>
              <a:ext cx="8422867" cy="523220"/>
            </a:xfrm>
            <a:prstGeom prst="rect">
              <a:avLst/>
            </a:prstGeom>
          </p:spPr>
          <p:txBody>
            <a:bodyPr wrap="square">
              <a:spAutoFit/>
            </a:bodyPr>
            <a:lstStyle/>
            <a:p>
              <a:r>
                <a:rPr lang="tr-TR" sz="2800" b="1" dirty="0" smtClean="0">
                  <a:latin typeface="Helvetica" panose="020B0604020202020204" pitchFamily="34" charset="0"/>
                  <a:cs typeface="Helvetica" panose="020B0604020202020204" pitchFamily="34" charset="0"/>
                </a:rPr>
                <a:t>AMAÇ, KAPSAM VE TANIMLAR</a:t>
              </a:r>
              <a:endParaRPr lang="tr-TR" sz="28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0" y="840952"/>
            <a:ext cx="12191999" cy="6114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endParaRPr lang="tr-TR" sz="2400" dirty="0" smtClean="0"/>
          </a:p>
          <a:p>
            <a:pPr algn="just"/>
            <a:r>
              <a:rPr lang="tr-TR" sz="2400" b="1" dirty="0" smtClean="0"/>
              <a:t>Kapsam</a:t>
            </a:r>
          </a:p>
          <a:p>
            <a:pPr algn="just"/>
            <a:r>
              <a:rPr lang="tr-TR" sz="2400" dirty="0" smtClean="0"/>
              <a:t>Bu </a:t>
            </a:r>
            <a:r>
              <a:rPr lang="tr-TR" sz="2400" dirty="0"/>
              <a:t>Yönetmelik hükümleri</a:t>
            </a:r>
            <a:r>
              <a:rPr lang="tr-TR" sz="2400" dirty="0" smtClean="0"/>
              <a:t>;</a:t>
            </a:r>
          </a:p>
          <a:p>
            <a:pPr algn="just"/>
            <a:endParaRPr lang="tr-TR" sz="2400" dirty="0"/>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2" y="1103971"/>
            <a:ext cx="12192000" cy="5693866"/>
          </a:xfrm>
          <a:prstGeom prst="rect">
            <a:avLst/>
          </a:prstGeom>
          <a:noFill/>
        </p:spPr>
        <p:txBody>
          <a:bodyPr wrap="square" rtlCol="0">
            <a:spAutoFit/>
          </a:bodyPr>
          <a:lstStyle/>
          <a:p>
            <a:pPr lvl="1" algn="just"/>
            <a:endParaRPr lang="tr-TR" sz="2800" dirty="0" smtClean="0">
              <a:latin typeface="Helvetica" panose="020B0604020202020204" pitchFamily="34" charset="0"/>
              <a:cs typeface="Helvetica" panose="020B0604020202020204" pitchFamily="34" charset="0"/>
            </a:endParaRPr>
          </a:p>
          <a:p>
            <a:pPr lvl="1" algn="just"/>
            <a:endParaRPr lang="tr-TR" sz="2800" dirty="0" smtClean="0">
              <a:latin typeface="Helvetica" panose="020B0604020202020204" pitchFamily="34" charset="0"/>
              <a:cs typeface="Helvetica" panose="020B0604020202020204" pitchFamily="34" charset="0"/>
            </a:endParaRPr>
          </a:p>
          <a:p>
            <a:pPr lvl="1" algn="just"/>
            <a:endParaRPr lang="tr-TR" sz="2800" dirty="0" smtClean="0">
              <a:latin typeface="Helvetica" panose="020B0604020202020204" pitchFamily="34" charset="0"/>
              <a:cs typeface="Helvetica" panose="020B0604020202020204" pitchFamily="34" charset="0"/>
            </a:endParaRPr>
          </a:p>
          <a:p>
            <a:pPr marL="742950" lvl="1" indent="-285750" algn="just">
              <a:buFont typeface="Wingdings" panose="05000000000000000000" pitchFamily="2" charset="2"/>
              <a:buChar char="q"/>
            </a:pPr>
            <a:r>
              <a:rPr lang="tr-TR" sz="2800" dirty="0" smtClean="0">
                <a:latin typeface="Helvetica" panose="020B0604020202020204" pitchFamily="34" charset="0"/>
                <a:cs typeface="Helvetica" panose="020B0604020202020204" pitchFamily="34" charset="0"/>
              </a:rPr>
              <a:t>Bu </a:t>
            </a:r>
            <a:r>
              <a:rPr lang="tr-TR" sz="2800" dirty="0">
                <a:latin typeface="Helvetica" panose="020B0604020202020204" pitchFamily="34" charset="0"/>
                <a:cs typeface="Helvetica" panose="020B0604020202020204" pitchFamily="34" charset="0"/>
              </a:rPr>
              <a:t>Yönetmelik kapsamındaki </a:t>
            </a:r>
            <a:r>
              <a:rPr lang="tr-TR" sz="2800" dirty="0" smtClean="0">
                <a:latin typeface="Helvetica" panose="020B0604020202020204" pitchFamily="34" charset="0"/>
                <a:cs typeface="Helvetica" panose="020B0604020202020204" pitchFamily="34" charset="0"/>
              </a:rPr>
              <a:t>kamu </a:t>
            </a:r>
            <a:r>
              <a:rPr lang="tr-TR" sz="2800" dirty="0">
                <a:latin typeface="Helvetica" panose="020B0604020202020204" pitchFamily="34" charset="0"/>
                <a:cs typeface="Helvetica" panose="020B0604020202020204" pitchFamily="34" charset="0"/>
              </a:rPr>
              <a:t>kurum ve kuruluşlarında iş kanunları hükümlerine göre istihdam edilecek daire başkanı, daire başkanı muadili veya daha üst düzey yönetici, tabip, uzman tabip, diş tabibi ve eczacı kadroları</a:t>
            </a:r>
            <a:r>
              <a:rPr lang="tr-TR" sz="2800" dirty="0" smtClean="0">
                <a:latin typeface="Helvetica" panose="020B0604020202020204" pitchFamily="34" charset="0"/>
                <a:cs typeface="Helvetica" panose="020B0604020202020204" pitchFamily="34" charset="0"/>
              </a:rPr>
              <a:t>,</a:t>
            </a:r>
          </a:p>
          <a:p>
            <a:pPr marL="742950" lvl="1" indent="-285750" algn="just">
              <a:buFont typeface="Wingdings" panose="05000000000000000000" pitchFamily="2" charset="2"/>
              <a:buChar char="q"/>
            </a:pPr>
            <a:r>
              <a:rPr lang="tr-TR" sz="2800" dirty="0">
                <a:latin typeface="Helvetica" panose="020B0604020202020204" pitchFamily="34" charset="0"/>
                <a:cs typeface="Helvetica" panose="020B0604020202020204" pitchFamily="34" charset="0"/>
              </a:rPr>
              <a:t>Kamu kurum ve kuruluşlarında, hukuk müşaviri, müfettiş, kontrolör, denetmen, denetçi, uzman ve aktüer gibi mesleklerde çalışanlar arasından yapılacak işçi alımları</a:t>
            </a:r>
            <a:r>
              <a:rPr lang="tr-TR" sz="2800" dirty="0" smtClean="0">
                <a:latin typeface="Helvetica" panose="020B0604020202020204" pitchFamily="34" charset="0"/>
                <a:cs typeface="Helvetica" panose="020B0604020202020204" pitchFamily="34" charset="0"/>
              </a:rPr>
              <a:t>,</a:t>
            </a:r>
          </a:p>
          <a:p>
            <a:pPr marL="742950" lvl="1" indent="-285750" algn="just">
              <a:buFont typeface="Wingdings" panose="05000000000000000000" pitchFamily="2" charset="2"/>
              <a:buChar char="q"/>
            </a:pPr>
            <a:r>
              <a:rPr lang="tr-TR" sz="2800" dirty="0">
                <a:latin typeface="Helvetica" panose="020B0604020202020204" pitchFamily="34" charset="0"/>
                <a:cs typeface="Helvetica" panose="020B0604020202020204" pitchFamily="34" charset="0"/>
              </a:rPr>
              <a:t>Kamu kurum ve kuruluşlarının proje bazındaki faaliyetlerinde belirli süreli iş sözleşmesine tabi olarak, özel nitelik ve uzmanlık gerektiren işler,</a:t>
            </a:r>
            <a:endParaRPr lang="tr-TR" sz="2800" dirty="0" smtClean="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413196049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3832"/>
            <a:ext cx="11214143" cy="1209539"/>
            <a:chOff x="2" y="3832"/>
            <a:chExt cx="11214143"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9333569"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91278" y="163440"/>
              <a:ext cx="8422867" cy="523220"/>
            </a:xfrm>
            <a:prstGeom prst="rect">
              <a:avLst/>
            </a:prstGeom>
          </p:spPr>
          <p:txBody>
            <a:bodyPr wrap="square">
              <a:spAutoFit/>
            </a:bodyPr>
            <a:lstStyle/>
            <a:p>
              <a:r>
                <a:rPr lang="tr-TR" sz="2800" dirty="0">
                  <a:latin typeface="Helvetica" panose="020B0604020202020204" pitchFamily="34" charset="0"/>
                  <a:cs typeface="Helvetica" panose="020B0604020202020204" pitchFamily="34" charset="0"/>
                </a:rPr>
                <a:t> </a:t>
              </a:r>
              <a:r>
                <a:rPr lang="tr-TR" sz="2800" b="1" dirty="0" smtClean="0">
                  <a:latin typeface="Helvetica" panose="020B0604020202020204" pitchFamily="34" charset="0"/>
                  <a:cs typeface="Helvetica" panose="020B0604020202020204" pitchFamily="34" charset="0"/>
                </a:rPr>
                <a:t>AMAÇ, KAPSAM VE TANIMLAR</a:t>
              </a:r>
              <a:endParaRPr lang="tr-TR" sz="28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0" y="1061356"/>
            <a:ext cx="12191999" cy="5894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000" dirty="0" smtClean="0">
                <a:latin typeface="Helvetica" panose="020B0604020202020204" pitchFamily="34" charset="0"/>
                <a:cs typeface="Helvetica" panose="020B0604020202020204" pitchFamily="34" charset="0"/>
              </a:rPr>
              <a:t>Bu </a:t>
            </a:r>
            <a:r>
              <a:rPr lang="tr-TR" sz="2000" dirty="0">
                <a:latin typeface="Helvetica" panose="020B0604020202020204" pitchFamily="34" charset="0"/>
                <a:cs typeface="Helvetica" panose="020B0604020202020204" pitchFamily="34" charset="0"/>
              </a:rPr>
              <a:t>Yönetmelik </a:t>
            </a:r>
            <a:r>
              <a:rPr lang="tr-TR" sz="2000" dirty="0" smtClean="0">
                <a:latin typeface="Helvetica" panose="020B0604020202020204" pitchFamily="34" charset="0"/>
                <a:cs typeface="Helvetica" panose="020B0604020202020204" pitchFamily="34" charset="0"/>
              </a:rPr>
              <a:t>hükümleri;</a:t>
            </a:r>
          </a:p>
          <a:p>
            <a:pPr algn="just"/>
            <a:endParaRPr lang="tr-TR" sz="2000" b="1" i="1" dirty="0" smtClean="0">
              <a:latin typeface="Helvetica" panose="020B0604020202020204" pitchFamily="34" charset="0"/>
              <a:ea typeface="Cambria" panose="02040503050406030204" pitchFamily="18" charset="0"/>
              <a:cs typeface="Helvetica" panose="020B0604020202020204" pitchFamily="34" charset="0"/>
            </a:endParaRP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Üniversite </a:t>
            </a:r>
            <a:r>
              <a:rPr lang="tr-TR" sz="2000" dirty="0">
                <a:latin typeface="Helvetica" panose="020B0604020202020204" pitchFamily="34" charset="0"/>
                <a:cs typeface="Helvetica" panose="020B0604020202020204" pitchFamily="34" charset="0"/>
              </a:rPr>
              <a:t>veya bilimsel araştırma kurumu niteliğindeki kuruluşlar ile petrol ve doğalgaz alanında faaliyet gösteren kamu kurum ve kuruluşlarının araştırma ve geliştirme faaliyetlerinde, bu faaliyetlerin devamı süresiyle sınırlı olarak görev alacak teknik ve uzman personel ile bu kurum ve kuruluşlar tarafından desteklenen ve/veya yürütülen proje bazındaki faaliyetlerde bu faaliyetlerin devamı süresiyle sınırlı olarak çalıştırılacaklar</a:t>
            </a:r>
            <a:r>
              <a:rPr lang="tr-TR" sz="20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 Milli Saraylar İdaresi Başkanlığının işçi kadrolarına yapılacak </a:t>
            </a:r>
            <a:r>
              <a:rPr lang="tr-TR" sz="2000" dirty="0" smtClean="0">
                <a:latin typeface="Helvetica" panose="020B0604020202020204" pitchFamily="34" charset="0"/>
                <a:cs typeface="Helvetica" panose="020B0604020202020204" pitchFamily="34" charset="0"/>
              </a:rPr>
              <a:t>alımlar,</a:t>
            </a: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Kültür </a:t>
            </a:r>
            <a:r>
              <a:rPr lang="tr-TR" sz="2000" dirty="0">
                <a:latin typeface="Helvetica" panose="020B0604020202020204" pitchFamily="34" charset="0"/>
                <a:cs typeface="Helvetica" panose="020B0604020202020204" pitchFamily="34" charset="0"/>
              </a:rPr>
              <a:t>ve Turizm Bakanlığı Döner Sermaye İşletmesi Merkez Müdürlüğüne bağlı olarak kurulan İstanbul Atatürk Kültür Merkezi ve Ankara Cumhurbaşkanlığı Senfoni Orkestrası Konser Alanları işletmeleri için ihdas edilen işçi kadrolarına yapılacak </a:t>
            </a:r>
            <a:r>
              <a:rPr lang="tr-TR" sz="2000" dirty="0" smtClean="0">
                <a:latin typeface="Helvetica" panose="020B0604020202020204" pitchFamily="34" charset="0"/>
                <a:cs typeface="Helvetica" panose="020B0604020202020204" pitchFamily="34" charset="0"/>
              </a:rPr>
              <a:t>alımlar, için </a:t>
            </a:r>
            <a:r>
              <a:rPr lang="tr-TR" sz="2000" dirty="0">
                <a:latin typeface="Helvetica" panose="020B0604020202020204" pitchFamily="34" charset="0"/>
                <a:cs typeface="Helvetica" panose="020B0604020202020204" pitchFamily="34" charset="0"/>
              </a:rPr>
              <a:t>uygulanmaz. Ancak, bu kapsamdaki işçi alım ilanlarının Kuruma bildirilmesi zorunludur. Bu ilanlar Kurum internet sitesinde ve ilgili kamu kurum ve kuruluşunca uygun görülen iletişim araçları ile kamuoyuna duyurulur. Kamu kurum ve kuruluşları işçi alımının adil ve şeffaf bir şekilde yapılmasını sağlayacak diğer tedbirleri de alır.</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Tree>
    <p:extLst>
      <p:ext uri="{BB962C8B-B14F-4D97-AF65-F5344CB8AC3E}">
        <p14:creationId xmlns:p14="http://schemas.microsoft.com/office/powerpoint/2010/main" val="415215291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57092" y="0"/>
            <a:ext cx="12134907" cy="1213371"/>
            <a:chOff x="2" y="3832"/>
            <a:chExt cx="11435998"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512497" y="158866"/>
              <a:ext cx="8923503" cy="523220"/>
            </a:xfrm>
            <a:prstGeom prst="rect">
              <a:avLst/>
            </a:prstGeom>
          </p:spPr>
          <p:txBody>
            <a:bodyPr wrap="square">
              <a:spAutoFit/>
            </a:bodyPr>
            <a:lstStyle/>
            <a:p>
              <a:pPr algn="just"/>
              <a:r>
                <a:rPr lang="tr-TR" sz="2800" b="1" dirty="0" smtClean="0">
                  <a:latin typeface="Helvetica" panose="020B0604020202020204" pitchFamily="34" charset="0"/>
                  <a:cs typeface="Helvetica" panose="020B0604020202020204" pitchFamily="34" charset="0"/>
                </a:rPr>
                <a:t>AMAÇ, KAPSAM VE TANIMLAR</a:t>
              </a:r>
              <a:endParaRPr lang="tr-TR" sz="28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555281" y="840952"/>
            <a:ext cx="11081441"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2" y="896622"/>
            <a:ext cx="12191997" cy="6124754"/>
          </a:xfrm>
          <a:prstGeom prst="rect">
            <a:avLst/>
          </a:prstGeom>
          <a:noFill/>
        </p:spPr>
        <p:txBody>
          <a:bodyPr wrap="square" rtlCol="0">
            <a:spAutoFit/>
          </a:bodyPr>
          <a:lstStyle/>
          <a:p>
            <a:pPr algn="just"/>
            <a:r>
              <a:rPr lang="tr-TR" sz="2400" dirty="0" smtClean="0">
                <a:latin typeface="Helvetica" panose="020B0604020202020204" pitchFamily="34" charset="0"/>
                <a:cs typeface="Helvetica" panose="020B0604020202020204" pitchFamily="34" charset="0"/>
              </a:rPr>
              <a:t>  </a:t>
            </a:r>
          </a:p>
          <a:p>
            <a:pPr algn="just"/>
            <a:r>
              <a:rPr lang="tr-TR" sz="2800" b="1" dirty="0" smtClean="0">
                <a:latin typeface="Helvetica" panose="020B0604020202020204" pitchFamily="34" charset="0"/>
                <a:cs typeface="Helvetica" panose="020B0604020202020204" pitchFamily="34" charset="0"/>
              </a:rPr>
              <a:t>Tanımlar</a:t>
            </a:r>
          </a:p>
          <a:p>
            <a:pPr algn="just"/>
            <a:endParaRPr lang="tr-TR" sz="2800" b="1" dirty="0" smtClean="0">
              <a:latin typeface="Helvetica" panose="020B0604020202020204" pitchFamily="34" charset="0"/>
              <a:cs typeface="Helvetica" panose="020B0604020202020204" pitchFamily="34" charset="0"/>
            </a:endParaRPr>
          </a:p>
          <a:p>
            <a:pPr algn="just"/>
            <a:r>
              <a:rPr lang="tr-TR" sz="2400" dirty="0" smtClean="0">
                <a:latin typeface="Helvetica" panose="020B0604020202020204" pitchFamily="34" charset="0"/>
                <a:cs typeface="Helvetica" panose="020B0604020202020204" pitchFamily="34" charset="0"/>
              </a:rPr>
              <a:t>Bu </a:t>
            </a:r>
            <a:r>
              <a:rPr lang="tr-TR" sz="2400" dirty="0">
                <a:latin typeface="Helvetica" panose="020B0604020202020204" pitchFamily="34" charset="0"/>
                <a:cs typeface="Helvetica" panose="020B0604020202020204" pitchFamily="34" charset="0"/>
              </a:rPr>
              <a:t>Yönetmeliğin uygulanmasında</a:t>
            </a:r>
            <a:r>
              <a:rPr lang="tr-TR" sz="2400" dirty="0" smtClean="0">
                <a:latin typeface="Helvetica" panose="020B0604020202020204" pitchFamily="34" charset="0"/>
                <a:cs typeface="Helvetica" panose="020B0604020202020204" pitchFamily="34" charset="0"/>
              </a:rPr>
              <a:t>;</a:t>
            </a:r>
          </a:p>
          <a:p>
            <a:pPr algn="just"/>
            <a:endParaRPr lang="tr-TR" sz="2400" dirty="0" smtClean="0">
              <a:latin typeface="Helvetica" panose="020B0604020202020204" pitchFamily="34" charset="0"/>
              <a:cs typeface="Helvetica" panose="020B0604020202020204" pitchFamily="34" charset="0"/>
            </a:endParaRPr>
          </a:p>
          <a:p>
            <a:pPr marL="285750" indent="-28575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Belirli süreli iş sözleşmesi: Kamu kurum ve kuruluşu ile işçi arasında 4857 sayılı İş Kanununun 11 inci maddesi çerçevesinde belirli bir süreye bağlı olarak yapılan iş sözleşmesini</a:t>
            </a:r>
            <a:r>
              <a:rPr lang="tr-TR" sz="24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Belirsiz süreli iş sözleşmesi: Kamu kurum ve kuruluşu ile işçi arasında 4857 sayılı İş Kanununun 11 inci maddesi çerçevesinde belirli bir süreye bağlı olarak yapılmayan iş sözleşmesini</a:t>
            </a:r>
            <a:r>
              <a:rPr lang="tr-TR" sz="24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EKPSS: Engelli Kamu Personel Seçme Sınavını</a:t>
            </a:r>
            <a:r>
              <a:rPr lang="tr-TR" sz="24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Geçici işçi: Kamu kurum ve kuruluşlarının mevsimlik ve kampanya işleri ile orman yangınıyla mücadele hizmetlerinde bir malî yılda altı aydan az olmak üzere vize edilecek geçici iş pozisyonlarında çalıştırılacak işçiyi,</a:t>
            </a:r>
          </a:p>
          <a:p>
            <a:pPr algn="just"/>
            <a:endParaRPr lang="tr-TR" sz="2400" dirty="0" smtClean="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72243755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2" y="0"/>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2" y="3832"/>
            <a:ext cx="11942616" cy="1209539"/>
            <a:chOff x="2" y="3832"/>
            <a:chExt cx="11942616"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318871" y="158866"/>
              <a:ext cx="9623747" cy="523220"/>
            </a:xfrm>
            <a:prstGeom prst="rect">
              <a:avLst/>
            </a:prstGeom>
          </p:spPr>
          <p:txBody>
            <a:bodyPr wrap="square">
              <a:spAutoFit/>
            </a:bodyPr>
            <a:lstStyle/>
            <a:p>
              <a:pPr algn="just"/>
              <a:r>
                <a:rPr lang="tr-TR" sz="2800" b="1" dirty="0" smtClean="0">
                  <a:latin typeface="Helvetica" panose="020B0604020202020204" pitchFamily="34" charset="0"/>
                  <a:cs typeface="Helvetica" panose="020B0604020202020204" pitchFamily="34" charset="0"/>
                </a:rPr>
                <a:t>AMAÇ, KAPSAM VE TANIMLAR</a:t>
              </a:r>
              <a:endParaRPr lang="tr-TR" sz="2800"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840952"/>
            <a:ext cx="12191997" cy="6114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r>
              <a:rPr lang="tr-TR" sz="2800" b="1" dirty="0" smtClean="0">
                <a:latin typeface="Helvetica" panose="020B0604020202020204" pitchFamily="34" charset="0"/>
                <a:ea typeface="Cambria" panose="02040503050406030204" pitchFamily="18" charset="0"/>
                <a:cs typeface="Helvetica" panose="020B0604020202020204" pitchFamily="34" charset="0"/>
              </a:rPr>
              <a:t>Tanımlar</a:t>
            </a:r>
          </a:p>
          <a:p>
            <a:pPr algn="just"/>
            <a:r>
              <a:rPr lang="tr-TR" sz="2800" b="1" dirty="0" smtClean="0">
                <a:latin typeface="Helvetica" panose="020B0604020202020204" pitchFamily="34" charset="0"/>
                <a:ea typeface="Cambria" panose="02040503050406030204" pitchFamily="18" charset="0"/>
                <a:cs typeface="Helvetica" panose="020B0604020202020204" pitchFamily="34" charset="0"/>
              </a:rPr>
              <a:t>        </a:t>
            </a:r>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r>
              <a:rPr lang="tr-TR" sz="2400" dirty="0"/>
              <a:t> </a:t>
            </a:r>
            <a:r>
              <a:rPr lang="tr-TR" sz="2800" dirty="0">
                <a:latin typeface="Helvetica" panose="020B0604020202020204" pitchFamily="34" charset="0"/>
                <a:cs typeface="Helvetica" panose="020B0604020202020204" pitchFamily="34" charset="0"/>
              </a:rPr>
              <a:t>Bu Yönetmeliğin uygulanmasında</a:t>
            </a:r>
            <a:r>
              <a:rPr lang="tr-TR" sz="2800" dirty="0" smtClean="0">
                <a:latin typeface="Helvetica" panose="020B0604020202020204" pitchFamily="34" charset="0"/>
                <a:cs typeface="Helvetica" panose="020B0604020202020204" pitchFamily="34" charset="0"/>
              </a:rPr>
              <a:t>;</a:t>
            </a:r>
          </a:p>
          <a:p>
            <a:pPr marL="457200" indent="-457200" algn="just">
              <a:buFont typeface="Wingdings" panose="05000000000000000000" pitchFamily="2" charset="2"/>
              <a:buChar char="q"/>
            </a:pPr>
            <a:r>
              <a:rPr lang="tr-TR" sz="2800" dirty="0" smtClean="0">
                <a:latin typeface="Helvetica" panose="020B0604020202020204" pitchFamily="34" charset="0"/>
                <a:cs typeface="Helvetica" panose="020B0604020202020204" pitchFamily="34" charset="0"/>
              </a:rPr>
              <a:t>İşçi</a:t>
            </a:r>
            <a:r>
              <a:rPr lang="tr-TR" sz="2800" dirty="0">
                <a:latin typeface="Helvetica" panose="020B0604020202020204" pitchFamily="34" charset="0"/>
                <a:cs typeface="Helvetica" panose="020B0604020202020204" pitchFamily="34" charset="0"/>
              </a:rPr>
              <a:t>: Kamu kurum ve kuruluşlarında bir iş sözleşmesine dayanarak, sürekli ya da geçici çalışan kişiyi</a:t>
            </a:r>
            <a:r>
              <a:rPr lang="tr-TR" sz="28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800" dirty="0">
                <a:latin typeface="Helvetica" panose="020B0604020202020204" pitchFamily="34" charset="0"/>
                <a:cs typeface="Helvetica" panose="020B0604020202020204" pitchFamily="34" charset="0"/>
              </a:rPr>
              <a:t>Kamu kurum ve kuruluşu: 2 nci maddenin birinci fıkrasında belirtilen kurum ve kuruluşları</a:t>
            </a:r>
            <a:r>
              <a:rPr lang="tr-TR" sz="28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800" dirty="0">
                <a:latin typeface="Helvetica" panose="020B0604020202020204" pitchFamily="34" charset="0"/>
                <a:cs typeface="Helvetica" panose="020B0604020202020204" pitchFamily="34" charset="0"/>
              </a:rPr>
              <a:t>Kariyer meslek: Kamu kurum ve kuruluşlarında, özel yarışma sınavına tabi tutulmak suretiyle girilen ve belirli bir yetişme programı sonrası yeterlik sınavına tabi tutulan müfettiş, kontrolör, denetmen, denetçi ve uzman gibi mesleklere ilişkin işgücü taleplerini</a:t>
            </a:r>
            <a:r>
              <a:rPr lang="tr-TR" sz="28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800" dirty="0">
                <a:latin typeface="Helvetica" panose="020B0604020202020204" pitchFamily="34" charset="0"/>
                <a:cs typeface="Helvetica" panose="020B0604020202020204" pitchFamily="34" charset="0"/>
              </a:rPr>
              <a:t>KPSS: Kamu Personel Seçme Sınavını,</a:t>
            </a:r>
          </a:p>
          <a:p>
            <a:pPr marL="285750" indent="-285750" algn="just">
              <a:buFont typeface="Wingdings" panose="05000000000000000000" pitchFamily="2" charset="2"/>
              <a:buChar char="q"/>
            </a:pPr>
            <a:endParaRPr lang="tr-TR" dirty="0" smtClean="0"/>
          </a:p>
          <a:p>
            <a:pPr marL="285750" indent="-285750" algn="just">
              <a:buFont typeface="Wingdings" panose="05000000000000000000" pitchFamily="2" charset="2"/>
              <a:buChar char="q"/>
            </a:pPr>
            <a:endParaRPr lang="tr-TR" sz="2400" dirty="0"/>
          </a:p>
          <a:p>
            <a:pPr algn="just"/>
            <a:endParaRPr lang="tr-TR" sz="2400" dirty="0" smtClean="0"/>
          </a:p>
          <a:p>
            <a:pPr algn="just"/>
            <a:endParaRPr lang="tr-TR" sz="2400" dirty="0">
              <a:latin typeface="Helvetica" panose="020B0604020202020204" pitchFamily="34" charset="0"/>
              <a:cs typeface="Helvetica" panose="020B0604020202020204" pitchFamily="34" charset="0"/>
            </a:endParaRPr>
          </a:p>
          <a:p>
            <a:pPr algn="just"/>
            <a:endParaRPr lang="tr-TR" sz="3200" b="1" i="1" u="sng" dirty="0">
              <a:latin typeface="Helvetica" panose="020B0604020202020204" pitchFamily="34" charset="0"/>
              <a:ea typeface="Cambria" panose="02040503050406030204" pitchFamily="18" charset="0"/>
              <a:cs typeface="Helvetica" panose="020B0604020202020204" pitchFamily="34" charset="0"/>
            </a:endParaRPr>
          </a:p>
        </p:txBody>
      </p:sp>
    </p:spTree>
    <p:extLst>
      <p:ext uri="{BB962C8B-B14F-4D97-AF65-F5344CB8AC3E}">
        <p14:creationId xmlns:p14="http://schemas.microsoft.com/office/powerpoint/2010/main" val="396079876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bina, beyaz, oda, küvet içeren bir resim&#10;&#10;Açıklama otomatik olarak oluşturuldu">
            <a:extLst>
              <a:ext uri="{FF2B5EF4-FFF2-40B4-BE49-F238E27FC236}">
                <a16:creationId xmlns:a16="http://schemas.microsoft.com/office/drawing/2014/main" id="{5FBFE52F-C34A-3444-AFA7-C813C999210E}"/>
              </a:ext>
            </a:extLst>
          </p:cNvPr>
          <p:cNvPicPr>
            <a:picLocks noChangeAspect="1"/>
          </p:cNvPicPr>
          <p:nvPr/>
        </p:nvPicPr>
        <p:blipFill>
          <a:blip r:embed="rId2"/>
          <a:stretch>
            <a:fillRect/>
          </a:stretch>
        </p:blipFill>
        <p:spPr>
          <a:xfrm>
            <a:off x="8315" y="8313"/>
            <a:ext cx="12192000" cy="6955768"/>
          </a:xfrm>
          <a:prstGeom prst="rect">
            <a:avLst/>
          </a:prstGeom>
        </p:spPr>
      </p:pic>
      <p:grpSp>
        <p:nvGrpSpPr>
          <p:cNvPr id="4" name="Grup 3">
            <a:extLst>
              <a:ext uri="{FF2B5EF4-FFF2-40B4-BE49-F238E27FC236}">
                <a16:creationId xmlns:a16="http://schemas.microsoft.com/office/drawing/2014/main" id="{779077B5-FDAD-BA4E-B873-323420319BB4}"/>
              </a:ext>
            </a:extLst>
          </p:cNvPr>
          <p:cNvGrpSpPr/>
          <p:nvPr/>
        </p:nvGrpSpPr>
        <p:grpSpPr>
          <a:xfrm>
            <a:off x="8315" y="8313"/>
            <a:ext cx="11628407" cy="1209539"/>
            <a:chOff x="2" y="3832"/>
            <a:chExt cx="11636720" cy="1209539"/>
          </a:xfrm>
        </p:grpSpPr>
        <p:pic>
          <p:nvPicPr>
            <p:cNvPr id="23" name="Resim 22">
              <a:extLst>
                <a:ext uri="{FF2B5EF4-FFF2-40B4-BE49-F238E27FC236}">
                  <a16:creationId xmlns:a16="http://schemas.microsoft.com/office/drawing/2014/main" id="{17B64CAC-008E-554E-9E55-5DBC68F7BF67}"/>
                </a:ext>
              </a:extLst>
            </p:cNvPr>
            <p:cNvPicPr>
              <a:picLocks noChangeAspect="1"/>
            </p:cNvPicPr>
            <p:nvPr/>
          </p:nvPicPr>
          <p:blipFill>
            <a:blip r:embed="rId3"/>
            <a:srcRect/>
            <a:stretch/>
          </p:blipFill>
          <p:spPr>
            <a:xfrm>
              <a:off x="2" y="3832"/>
              <a:ext cx="8690385" cy="1209539"/>
            </a:xfrm>
            <a:prstGeom prst="rect">
              <a:avLst/>
            </a:prstGeom>
          </p:spPr>
        </p:pic>
        <p:sp>
          <p:nvSpPr>
            <p:cNvPr id="24" name="Dikdörtgen 23">
              <a:extLst>
                <a:ext uri="{FF2B5EF4-FFF2-40B4-BE49-F238E27FC236}">
                  <a16:creationId xmlns:a16="http://schemas.microsoft.com/office/drawing/2014/main" id="{4EC0CCF7-578E-E647-A8E0-D8CB277624CD}"/>
                </a:ext>
              </a:extLst>
            </p:cNvPr>
            <p:cNvSpPr/>
            <p:nvPr/>
          </p:nvSpPr>
          <p:spPr>
            <a:xfrm>
              <a:off x="2713219" y="46295"/>
              <a:ext cx="8923503" cy="646331"/>
            </a:xfrm>
            <a:prstGeom prst="rect">
              <a:avLst/>
            </a:prstGeom>
          </p:spPr>
          <p:txBody>
            <a:bodyPr wrap="square">
              <a:spAutoFit/>
            </a:bodyPr>
            <a:lstStyle/>
            <a:p>
              <a:endParaRPr lang="tr-TR" sz="3600" b="1" dirty="0">
                <a:latin typeface="Helvetica" panose="020B0604020202020204" pitchFamily="34" charset="0"/>
                <a:cs typeface="Helvetica" panose="020B0604020202020204" pitchFamily="34" charset="0"/>
              </a:endParaRPr>
            </a:p>
          </p:txBody>
        </p:sp>
      </p:grpSp>
      <p:sp>
        <p:nvSpPr>
          <p:cNvPr id="14" name="Rectangle 3"/>
          <p:cNvSpPr txBox="1">
            <a:spLocks noChangeArrowheads="1"/>
          </p:cNvSpPr>
          <p:nvPr/>
        </p:nvSpPr>
        <p:spPr bwMode="auto">
          <a:xfrm>
            <a:off x="2" y="975664"/>
            <a:ext cx="12208626" cy="6030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r>
              <a:rPr lang="tr-TR" sz="2800" b="1" dirty="0" smtClean="0">
                <a:latin typeface="Helvetica" panose="020B0604020202020204" pitchFamily="34" charset="0"/>
                <a:ea typeface="Cambria" panose="02040503050406030204" pitchFamily="18" charset="0"/>
                <a:cs typeface="Helvetica" panose="020B0604020202020204" pitchFamily="34" charset="0"/>
              </a:rPr>
              <a:t>Tanımlar   </a:t>
            </a:r>
          </a:p>
          <a:p>
            <a:pPr algn="just"/>
            <a:r>
              <a:rPr lang="tr-TR" sz="2800" b="1" dirty="0" smtClean="0">
                <a:latin typeface="Helvetica" panose="020B0604020202020204" pitchFamily="34" charset="0"/>
                <a:ea typeface="Cambria" panose="02040503050406030204" pitchFamily="18" charset="0"/>
                <a:cs typeface="Helvetica" panose="020B0604020202020204" pitchFamily="34" charset="0"/>
              </a:rPr>
              <a:t>    </a:t>
            </a:r>
            <a:r>
              <a:rPr lang="tr-TR" sz="2400" b="1" i="1" dirty="0" smtClean="0">
                <a:latin typeface="Helvetica" panose="020B0604020202020204" pitchFamily="34" charset="0"/>
                <a:ea typeface="Cambria" panose="02040503050406030204" pitchFamily="18" charset="0"/>
                <a:cs typeface="Helvetica" panose="020B0604020202020204" pitchFamily="34" charset="0"/>
              </a:rPr>
              <a:t>                                          </a:t>
            </a:r>
          </a:p>
          <a:p>
            <a:pPr algn="just"/>
            <a:r>
              <a:rPr lang="tr-TR" sz="2400" dirty="0"/>
              <a:t> </a:t>
            </a:r>
            <a:r>
              <a:rPr lang="tr-TR" sz="2000" dirty="0">
                <a:latin typeface="Helvetica" panose="020B0604020202020204" pitchFamily="34" charset="0"/>
                <a:cs typeface="Helvetica" panose="020B0604020202020204" pitchFamily="34" charset="0"/>
              </a:rPr>
              <a:t>Bu Yönetmeliğin uygulanmasında</a:t>
            </a:r>
            <a:r>
              <a:rPr lang="tr-TR" sz="2000" dirty="0" smtClean="0">
                <a:latin typeface="Helvetica" panose="020B0604020202020204" pitchFamily="34" charset="0"/>
                <a:cs typeface="Helvetica" panose="020B0604020202020204" pitchFamily="34" charset="0"/>
              </a:rPr>
              <a:t>;</a:t>
            </a:r>
          </a:p>
          <a:p>
            <a:pPr algn="just"/>
            <a:endParaRPr lang="tr-TR" sz="2000" dirty="0" smtClean="0">
              <a:latin typeface="Helvetica" panose="020B0604020202020204" pitchFamily="34" charset="0"/>
              <a:cs typeface="Helvetica" panose="020B0604020202020204" pitchFamily="34" charset="0"/>
            </a:endParaRPr>
          </a:p>
          <a:p>
            <a:pPr marL="285750" indent="-285750" algn="just">
              <a:buFont typeface="Wingdings" panose="05000000000000000000" pitchFamily="2" charset="2"/>
              <a:buChar char="q"/>
            </a:pPr>
            <a:r>
              <a:rPr lang="tr-TR" sz="2000" dirty="0" smtClean="0">
                <a:latin typeface="Helvetica" panose="020B0604020202020204" pitchFamily="34" charset="0"/>
                <a:cs typeface="Helvetica" panose="020B0604020202020204" pitchFamily="34" charset="0"/>
              </a:rPr>
              <a:t>Kurum</a:t>
            </a:r>
            <a:r>
              <a:rPr lang="tr-TR" sz="2000" dirty="0">
                <a:latin typeface="Helvetica" panose="020B0604020202020204" pitchFamily="34" charset="0"/>
                <a:cs typeface="Helvetica" panose="020B0604020202020204" pitchFamily="34" charset="0"/>
              </a:rPr>
              <a:t>: Türkiye İş Kurumunun merkez ve taşra teşkilatını</a:t>
            </a:r>
            <a:r>
              <a:rPr lang="tr-TR" sz="20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Öncelik hakkına sahip olanlar: 5 inci maddenin birinci fıkrasında belirtilenleri</a:t>
            </a:r>
            <a:r>
              <a:rPr lang="tr-TR" sz="20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Engelli: Doğuştan ya da sonradan herhangi bir nedenle bedensel, zihinsel, ruhsal, duyusal ve sosyal yeteneklerini çeşitli derecelerde kaybetmesi nedeniyle toplumsal yaşama uyum sağlama ve günlük gereksinimlerini karşılamada güçlükleri olan </a:t>
            </a:r>
            <a:r>
              <a:rPr lang="tr-TR" sz="2000" dirty="0" smtClean="0">
                <a:latin typeface="Helvetica" panose="020B0604020202020204" pitchFamily="34" charset="0"/>
                <a:cs typeface="Helvetica" panose="020B0604020202020204" pitchFamily="34" charset="0"/>
              </a:rPr>
              <a:t>ve </a:t>
            </a:r>
            <a:r>
              <a:rPr lang="tr-TR" sz="2000" dirty="0">
                <a:latin typeface="Helvetica" panose="020B0604020202020204" pitchFamily="34" charset="0"/>
                <a:cs typeface="Helvetica" panose="020B0604020202020204" pitchFamily="34" charset="0"/>
              </a:rPr>
              <a:t>korunma, bakım, rehabilitasyon, danışmanlık ve destek hizmetlerine ihtiyaç duyan kişilerden tüm vücut fonksiyon kaybının en az yüzde kırk olduğu sağlık kurulu raporu ile </a:t>
            </a:r>
            <a:r>
              <a:rPr lang="tr-TR" sz="2000" dirty="0" smtClean="0">
                <a:latin typeface="Helvetica" panose="020B0604020202020204" pitchFamily="34" charset="0"/>
                <a:cs typeface="Helvetica" panose="020B0604020202020204" pitchFamily="34" charset="0"/>
              </a:rPr>
              <a:t>belgelenenleri,</a:t>
            </a:r>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Proje: Önceden plan ve programa alınmış, maliyeti hesaplanmış, kamu kurum ve kuruluşlarının yönetim organları tarafından onaylanmış, kısa veya uzun vadeye bağlanarak gerçekleştirilmesi kabul edilmiş bilimsel çalışmayı</a:t>
            </a:r>
            <a:r>
              <a:rPr lang="tr-TR" sz="2000" dirty="0" smtClean="0">
                <a:latin typeface="Helvetica" panose="020B0604020202020204" pitchFamily="34" charset="0"/>
                <a:cs typeface="Helvetica" panose="020B0604020202020204" pitchFamily="34" charset="0"/>
              </a:rPr>
              <a:t>,</a:t>
            </a:r>
          </a:p>
          <a:p>
            <a:pPr marL="285750" indent="-28575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Sürekli işçi: Kamu kurum ve kuruluşlarında belirsiz süreli iş sözleşmesine göre çalıştırılan işçiyi,</a:t>
            </a:r>
          </a:p>
          <a:p>
            <a:pPr algn="just"/>
            <a:r>
              <a:rPr lang="tr-TR" sz="2000" dirty="0">
                <a:latin typeface="Helvetica" panose="020B0604020202020204" pitchFamily="34" charset="0"/>
                <a:cs typeface="Helvetica" panose="020B0604020202020204" pitchFamily="34" charset="0"/>
              </a:rPr>
              <a:t>ifade eder.</a:t>
            </a:r>
          </a:p>
          <a:p>
            <a:pPr algn="just"/>
            <a:endParaRPr lang="tr-TR" dirty="0" smtClean="0"/>
          </a:p>
          <a:p>
            <a:pPr algn="just"/>
            <a:endParaRPr lang="tr-TR" sz="2400" dirty="0"/>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5" name="Dikdörtgen 4"/>
          <p:cNvSpPr/>
          <p:nvPr/>
        </p:nvSpPr>
        <p:spPr>
          <a:xfrm>
            <a:off x="2448389" y="173887"/>
            <a:ext cx="9760239" cy="523220"/>
          </a:xfrm>
          <a:prstGeom prst="rect">
            <a:avLst/>
          </a:prstGeom>
        </p:spPr>
        <p:txBody>
          <a:bodyPr wrap="square">
            <a:spAutoFit/>
          </a:bodyPr>
          <a:lstStyle/>
          <a:p>
            <a:pPr algn="just"/>
            <a:r>
              <a:rPr lang="tr-TR" sz="2800" b="1" dirty="0" smtClean="0">
                <a:latin typeface="Helvetica" panose="020B0604020202020204" pitchFamily="34" charset="0"/>
                <a:cs typeface="Helvetica" panose="020B0604020202020204" pitchFamily="34" charset="0"/>
              </a:rPr>
              <a:t>AMAÇ, KAPSAM VE TANIMLAR</a:t>
            </a:r>
            <a:endParaRPr lang="tr-TR" sz="28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91530333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2278</TotalTime>
  <Words>4444</Words>
  <Application>Microsoft Office PowerPoint</Application>
  <PresentationFormat>Geniş ekran</PresentationFormat>
  <Paragraphs>288</Paragraphs>
  <Slides>29</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29</vt:i4>
      </vt:variant>
    </vt:vector>
  </HeadingPairs>
  <TitlesOfParts>
    <vt:vector size="38" baseType="lpstr">
      <vt:lpstr>Arial</vt:lpstr>
      <vt:lpstr>Calibri</vt:lpstr>
      <vt:lpstr>Calibri Light</vt:lpstr>
      <vt:lpstr>Cambria</vt:lpstr>
      <vt:lpstr>Helvetica</vt:lpstr>
      <vt:lpstr>inherit</vt:lpstr>
      <vt:lpstr>Times New Roman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Basın Yayın</dc:creator>
  <cp:lastModifiedBy>TURGAY</cp:lastModifiedBy>
  <cp:revision>329</cp:revision>
  <dcterms:created xsi:type="dcterms:W3CDTF">2020-03-03T07:32:53Z</dcterms:created>
  <dcterms:modified xsi:type="dcterms:W3CDTF">2021-03-12T11:47:48Z</dcterms:modified>
</cp:coreProperties>
</file>