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344" r:id="rId2"/>
    <p:sldId id="398" r:id="rId3"/>
    <p:sldId id="399" r:id="rId4"/>
    <p:sldId id="400" r:id="rId5"/>
    <p:sldId id="401" r:id="rId6"/>
    <p:sldId id="404" r:id="rId7"/>
    <p:sldId id="403" r:id="rId8"/>
    <p:sldId id="415" r:id="rId9"/>
    <p:sldId id="416" r:id="rId10"/>
    <p:sldId id="418" r:id="rId11"/>
    <p:sldId id="417" r:id="rId12"/>
    <p:sldId id="419" r:id="rId13"/>
    <p:sldId id="420" r:id="rId14"/>
    <p:sldId id="421" r:id="rId15"/>
    <p:sldId id="422" r:id="rId16"/>
    <p:sldId id="423" r:id="rId17"/>
    <p:sldId id="397"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ser" initials="U" lastIdx="1" clrIdx="0">
    <p:extLst>
      <p:ext uri="{19B8F6BF-5375-455C-9EA6-DF929625EA0E}">
        <p15:presenceInfo xmlns:p15="http://schemas.microsoft.com/office/powerpoint/2012/main" userId="Us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EEE7"/>
    <a:srgbClr val="CDDECE"/>
    <a:srgbClr val="E2F0D9"/>
    <a:srgbClr val="FBFDFC"/>
    <a:srgbClr val="D9D0BB"/>
    <a:srgbClr val="9DBFA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6" autoAdjust="0"/>
    <p:restoredTop sz="92143" autoAdjust="0"/>
  </p:normalViewPr>
  <p:slideViewPr>
    <p:cSldViewPr snapToGrid="0" snapToObjects="1">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E58C2-6EAC-4B03-A290-579AED780EEB}" type="datetimeFigureOut">
              <a:rPr lang="tr-TR" smtClean="0"/>
              <a:t>9.03.2021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29B5C8-A8B9-4F59-93E3-928C5826DFA6}" type="slidenum">
              <a:rPr lang="tr-TR" smtClean="0"/>
              <a:t>‹#›</a:t>
            </a:fld>
            <a:endParaRPr lang="tr-TR"/>
          </a:p>
        </p:txBody>
      </p:sp>
    </p:spTree>
    <p:extLst>
      <p:ext uri="{BB962C8B-B14F-4D97-AF65-F5344CB8AC3E}">
        <p14:creationId xmlns:p14="http://schemas.microsoft.com/office/powerpoint/2010/main" val="1039091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A35D821-B598-2F45-BCC5-41E7AB05C927}"/>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3DE08B2-0C60-7243-A35D-4694AB965D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EF1C9561-06CA-B744-825E-83EA5E44076D}"/>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D1336AF1-6E51-2A43-99D0-3894BB30065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EBDFFA-D346-1E4E-A6BB-DFB7265B867D}"/>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1043606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7924AC-8E21-A144-B7D5-27EE244A933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EB7D3D96-68E5-724C-8863-AB43179B56D6}"/>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692913D-4850-184B-B4E8-716D929CCB82}"/>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AF0E8993-989F-E049-A7F3-9FBC8164C68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6374A9-3C20-DF42-9E1E-53D3C5E7EB22}"/>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1855901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5CC8925-300F-AA4A-8DF8-07576ED0A503}"/>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8948D007-54B3-6F43-A02E-D13DBBFD2EA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4BF8FC6-69E2-B643-AD68-DF9E9E5E78D2}"/>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226CCC69-E3EB-8D46-8CFB-E2D3FF8E9F7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FFA2121-9817-0745-AA9D-B32CB153CDB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950727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FAC4EA-4355-4E4B-ABA6-2931334FA691}"/>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549123C5-5565-AB4D-9312-89B84EDEEB3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878A1BC-567E-C743-8B0F-2C052CBFF4DD}"/>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D6705588-93CC-094A-98CC-A82C4DAE54EE}"/>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29CDE44-31E0-E64F-9D75-E015F373C10A}"/>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4201892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7118273-F436-B945-A1B4-8EDD9BFF7521}"/>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8BC153FF-3C78-3445-AA11-A0FDC3307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53E9EF3-0FAF-DF40-80E1-E2C653741697}"/>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CAEC927C-1EFD-F342-A66E-4E53AE2B37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5424A52-17AC-6143-A412-D9AAA0D1C243}"/>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30856864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F73135-E0CE-5745-94DB-E49AFC15945B}"/>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B569235-A32C-EB42-8E69-058C76ED644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E1C5443-5F61-6646-A0DD-0BA0ADC6F5AB}"/>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BA3212B2-3AB6-CA4D-802C-498291FFF595}"/>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6" name="Alt Bilgi Yer Tutucusu 5">
            <a:extLst>
              <a:ext uri="{FF2B5EF4-FFF2-40B4-BE49-F238E27FC236}">
                <a16:creationId xmlns:a16="http://schemas.microsoft.com/office/drawing/2014/main" id="{87080618-6D28-D249-B47E-1BF2C76B389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DCCCC56-F68C-A14E-8FC3-42234DE456AF}"/>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128805900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0C9EA33-3115-D94A-AEF5-5DAEB0EDA4C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BF05F6B-2F75-8C49-A8A3-45C360D687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DB1D2343-415A-1648-B122-B446F618645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CBA4747A-2168-1D4C-87DA-7ED1CCF3B2E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965041B-9347-304B-AE7C-78B379C54455}"/>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6B89249B-B00B-5147-BB26-107CB0246F0D}"/>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8" name="Alt Bilgi Yer Tutucusu 7">
            <a:extLst>
              <a:ext uri="{FF2B5EF4-FFF2-40B4-BE49-F238E27FC236}">
                <a16:creationId xmlns:a16="http://schemas.microsoft.com/office/drawing/2014/main" id="{1FAD6237-08CF-5C4F-8EBB-C84D762B93A9}"/>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B59949-12B3-7547-B7B0-A21424A1DBF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66412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3877308-B4A7-C044-8CA9-FE477C31541F}"/>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AF50B57-A924-1146-B97B-BCDC4145B88A}"/>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4" name="Alt Bilgi Yer Tutucusu 3">
            <a:extLst>
              <a:ext uri="{FF2B5EF4-FFF2-40B4-BE49-F238E27FC236}">
                <a16:creationId xmlns:a16="http://schemas.microsoft.com/office/drawing/2014/main" id="{88BDFA69-F6DC-E341-9DD2-37FBD9970B09}"/>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1A4016CD-7510-D343-8BEB-BC8159EF6B4C}"/>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37336583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113DA16B-5157-2E46-A475-76AEF1FF0C0C}"/>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3" name="Alt Bilgi Yer Tutucusu 2">
            <a:extLst>
              <a:ext uri="{FF2B5EF4-FFF2-40B4-BE49-F238E27FC236}">
                <a16:creationId xmlns:a16="http://schemas.microsoft.com/office/drawing/2014/main" id="{5E89673F-0133-CF47-8EC0-DFEE51B983D5}"/>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B5C6368-E205-AF49-816E-D78852D6D056}"/>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257008616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B4367-7E7E-8443-8457-25099417F68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D5C8F6C7-3E03-2F49-843C-A4B6EA3100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6CC40D41-B3E3-D34E-AC1A-B6A26A08BD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779F981-8155-C64E-8C5B-BEE4C212778E}"/>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6" name="Alt Bilgi Yer Tutucusu 5">
            <a:extLst>
              <a:ext uri="{FF2B5EF4-FFF2-40B4-BE49-F238E27FC236}">
                <a16:creationId xmlns:a16="http://schemas.microsoft.com/office/drawing/2014/main" id="{E0420426-B93E-9E47-9602-6E89B1FB24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27EDA28-38EB-5743-9185-0ED4B0AD7EF5}"/>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81415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42E1584-667C-534C-BACD-44B63C92349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944FB6A-DDC9-B74D-A004-1CBA803072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C4617B2A-A398-3744-A90B-DD2CACEF15A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2FEEC15-5746-FB43-B90F-F1AB028F0B67}"/>
              </a:ext>
            </a:extLst>
          </p:cNvPr>
          <p:cNvSpPr>
            <a:spLocks noGrp="1"/>
          </p:cNvSpPr>
          <p:nvPr>
            <p:ph type="dt" sz="half" idx="10"/>
          </p:nvPr>
        </p:nvSpPr>
        <p:spPr/>
        <p:txBody>
          <a:bodyPr/>
          <a:lstStyle/>
          <a:p>
            <a:fld id="{2598C94E-6AF1-5945-AFA7-F853B59FED91}" type="datetimeFigureOut">
              <a:rPr lang="tr-TR" smtClean="0"/>
              <a:t>9.03.2021</a:t>
            </a:fld>
            <a:endParaRPr lang="tr-TR"/>
          </a:p>
        </p:txBody>
      </p:sp>
      <p:sp>
        <p:nvSpPr>
          <p:cNvPr id="6" name="Alt Bilgi Yer Tutucusu 5">
            <a:extLst>
              <a:ext uri="{FF2B5EF4-FFF2-40B4-BE49-F238E27FC236}">
                <a16:creationId xmlns:a16="http://schemas.microsoft.com/office/drawing/2014/main" id="{A29C4110-C2E4-814A-B56D-2A634266FBA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8222070-3F1E-0C4D-B255-0178BE9F40B0}"/>
              </a:ext>
            </a:extLst>
          </p:cNvPr>
          <p:cNvSpPr>
            <a:spLocks noGrp="1"/>
          </p:cNvSpPr>
          <p:nvPr>
            <p:ph type="sldNum" sz="quarter" idx="12"/>
          </p:nvPr>
        </p:nvSpPr>
        <p:spPr/>
        <p:txBody>
          <a:bodyPr/>
          <a:lstStyle/>
          <a:p>
            <a:fld id="{8A86F05F-8F18-2742-8C5F-3FB427169995}" type="slidenum">
              <a:rPr lang="tr-TR" smtClean="0"/>
              <a:t>‹#›</a:t>
            </a:fld>
            <a:endParaRPr lang="tr-TR"/>
          </a:p>
        </p:txBody>
      </p:sp>
    </p:spTree>
    <p:extLst>
      <p:ext uri="{BB962C8B-B14F-4D97-AF65-F5344CB8AC3E}">
        <p14:creationId xmlns:p14="http://schemas.microsoft.com/office/powerpoint/2010/main" val="4239024361"/>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98A56EB-624D-9F4C-A7D7-359B36F865D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5214EED-3FD5-0844-A5C0-1993DB04FC3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F5EAC191-8FE5-8946-BFEB-90F193EAABC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98C94E-6AF1-5945-AFA7-F853B59FED91}" type="datetimeFigureOut">
              <a:rPr lang="tr-TR" smtClean="0"/>
              <a:t>9.03.2021</a:t>
            </a:fld>
            <a:endParaRPr lang="tr-TR"/>
          </a:p>
        </p:txBody>
      </p:sp>
      <p:sp>
        <p:nvSpPr>
          <p:cNvPr id="5" name="Alt Bilgi Yer Tutucusu 4">
            <a:extLst>
              <a:ext uri="{FF2B5EF4-FFF2-40B4-BE49-F238E27FC236}">
                <a16:creationId xmlns:a16="http://schemas.microsoft.com/office/drawing/2014/main" id="{196F9522-2CD3-EF4F-A079-589DFE390A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71F7F8A-AC4E-BE48-8605-18576E9E41B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86F05F-8F18-2742-8C5F-3FB427169995}" type="slidenum">
              <a:rPr lang="tr-TR" smtClean="0"/>
              <a:t>‹#›</a:t>
            </a:fld>
            <a:endParaRPr lang="tr-TR"/>
          </a:p>
        </p:txBody>
      </p:sp>
    </p:spTree>
    <p:extLst>
      <p:ext uri="{BB962C8B-B14F-4D97-AF65-F5344CB8AC3E}">
        <p14:creationId xmlns:p14="http://schemas.microsoft.com/office/powerpoint/2010/main" val="10996462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1815"/>
            <a:ext cx="12192000" cy="6858000"/>
          </a:xfrm>
          <a:prstGeom prst="rect">
            <a:avLst/>
          </a:prstGeom>
        </p:spPr>
      </p:pic>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14" name="Rectangle 3"/>
          <p:cNvSpPr txBox="1">
            <a:spLocks noChangeArrowheads="1"/>
          </p:cNvSpPr>
          <p:nvPr/>
        </p:nvSpPr>
        <p:spPr bwMode="auto">
          <a:xfrm>
            <a:off x="190502" y="782298"/>
            <a:ext cx="11811000" cy="7372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r>
              <a:rPr lang="tr-TR" sz="3600" dirty="0" smtClean="0">
                <a:latin typeface="Helvetica" panose="020B0604020202020204" pitchFamily="34" charset="0"/>
                <a:ea typeface="Cambria" panose="02040503050406030204" pitchFamily="18" charset="0"/>
                <a:cs typeface="Helvetica" panose="020B0604020202020204" pitchFamily="34" charset="0"/>
              </a:rPr>
              <a:t>        </a:t>
            </a:r>
          </a:p>
          <a:p>
            <a:endParaRPr lang="tr-TR" sz="3600" b="1" dirty="0">
              <a:latin typeface="Helvetica" panose="020B0604020202020204" pitchFamily="34" charset="0"/>
              <a:ea typeface="Cambria" panose="02040503050406030204" pitchFamily="18" charset="0"/>
              <a:cs typeface="Helvetica" panose="020B0604020202020204" pitchFamily="34" charset="0"/>
            </a:endParaRPr>
          </a:p>
          <a:p>
            <a:pPr algn="ctr"/>
            <a:r>
              <a:rPr lang="tr-TR" sz="4000" b="1" dirty="0" smtClean="0">
                <a:latin typeface="Helvetica" panose="020B0604020202020204" pitchFamily="34" charset="0"/>
                <a:ea typeface="Cambria" panose="02040503050406030204" pitchFamily="18" charset="0"/>
                <a:cs typeface="Helvetica" panose="020B0604020202020204" pitchFamily="34" charset="0"/>
              </a:rPr>
              <a:t>    </a:t>
            </a:r>
            <a:r>
              <a:rPr lang="tr-TR" sz="4800" b="1" dirty="0" smtClean="0">
                <a:latin typeface="Helvetica" panose="020B0604020202020204" pitchFamily="34" charset="0"/>
                <a:ea typeface="Cambria" panose="02040503050406030204" pitchFamily="18" charset="0"/>
                <a:cs typeface="Helvetica" panose="020B0604020202020204" pitchFamily="34" charset="0"/>
              </a:rPr>
              <a:t>KAMU HİZMETLERİNİN SUNUMUNDA UYULACAK USUL VE ESASLARA İLİŞKİN YÖNETMELİK </a:t>
            </a:r>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a:p>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a:p>
            <a:pPr algn="ctr"/>
            <a:r>
              <a:rPr lang="tr-TR" sz="3600" b="1" dirty="0" smtClean="0">
                <a:latin typeface="Helvetica" panose="020B0604020202020204" pitchFamily="34" charset="0"/>
                <a:ea typeface="Cambria" panose="02040503050406030204" pitchFamily="18" charset="0"/>
                <a:cs typeface="Helvetica" panose="020B0604020202020204" pitchFamily="34" charset="0"/>
              </a:rPr>
              <a:t>-09.03.2021-</a:t>
            </a:r>
          </a:p>
          <a:p>
            <a:endParaRPr lang="tr-TR" sz="3600" b="1" dirty="0" smtClean="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16765942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1020480"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algn="just">
              <a:buFont typeface="Wingdings" panose="05000000000000000000" pitchFamily="2" charset="2"/>
              <a:buChar char="q"/>
            </a:pPr>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İdarenin </a:t>
            </a:r>
            <a:r>
              <a:rPr lang="tr-TR" sz="2400" dirty="0">
                <a:latin typeface="Helvetica" panose="020B0604020202020204" pitchFamily="34" charset="0"/>
                <a:cs typeface="Helvetica" panose="020B0604020202020204" pitchFamily="34" charset="0"/>
              </a:rPr>
              <a:t>görevi gereği kendisinde bulunan bilgi ve belgeler ile daha önce başvuru sahibinden alınarak kurum kayıtlarına aktarılan ve değişmediği başvuru sahibi tarafından beyan edilen belgeler yeniden istenmez</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İstenen belgenin aslının getirilmesi hâlinde, belgenin fotokopisi, aslına uygunluğu kontrol edildikten sonra ilgili görevli tarafından isim ve unvan yazılarak tasdik edilir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Diğer idarelerin elektronik ortamda paylaşıma açtığı bilgi ve belgeler, başvuru sahibinden istenmez. Ancak, bu bilgi ve belgelere kolayca erişim için gerekli bilgiler istenebilir.</a:t>
            </a:r>
          </a:p>
        </p:txBody>
      </p:sp>
      <p:sp>
        <p:nvSpPr>
          <p:cNvPr id="5" name="Dikdörtgen 4"/>
          <p:cNvSpPr/>
          <p:nvPr/>
        </p:nvSpPr>
        <p:spPr>
          <a:xfrm>
            <a:off x="2431761" y="74250"/>
            <a:ext cx="8366472"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BAŞVURU SAHİBİNDEN BİLGİ VE BELGE İSTENMESİNE İLİŞKİN ESASLAR</a:t>
            </a:r>
            <a:endParaRPr lang="tr-TR" sz="2400" dirty="0"/>
          </a:p>
        </p:txBody>
      </p:sp>
    </p:spTree>
    <p:extLst>
      <p:ext uri="{BB962C8B-B14F-4D97-AF65-F5344CB8AC3E}">
        <p14:creationId xmlns:p14="http://schemas.microsoft.com/office/powerpoint/2010/main" val="2600284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1020480"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Başvuru </a:t>
            </a:r>
            <a:r>
              <a:rPr lang="tr-TR" sz="2400" dirty="0">
                <a:latin typeface="Helvetica" panose="020B0604020202020204" pitchFamily="34" charset="0"/>
                <a:cs typeface="Helvetica" panose="020B0604020202020204" pitchFamily="34" charset="0"/>
              </a:rPr>
              <a:t>sahibinden adlî sicil kaydı istenmez, bunun yerine yazılı olarak beyan istenir. Başvurunun form kullanılarak yapıldığı hâllerde, formda adlî sicil beyanı bölümü ayrılır. İdare, beyanın doğruluğunu adlî sicil bilgilerini verebilecek mercilerden teyit eder. İlgili merciler, gerekli bilgileri, teknik altyapısı hazır olan kurumlara elektronik ortamda derhal, diğer hâllerde en geç üç işgünü içinde verir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Başvuruda istenen belgeler, idarece sayma suretiyle belirtilir. İstenen belgeler arasında, idare tarafından istenecek diğer belgeler veya benzeri belgeler gibi muğlâk ibarelere yer verilmez</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Başvuru sırasında istenen formlar idarenin internet sayfasında da yayımlanır.</a:t>
            </a:r>
          </a:p>
        </p:txBody>
      </p:sp>
      <p:sp>
        <p:nvSpPr>
          <p:cNvPr id="5" name="Dikdörtgen 4"/>
          <p:cNvSpPr/>
          <p:nvPr/>
        </p:nvSpPr>
        <p:spPr>
          <a:xfrm>
            <a:off x="2431760" y="71568"/>
            <a:ext cx="8408035"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BAŞVURU SAHİBİNDEN BİLGİ VE BELGE İSTENMESİNE İLİŞKİN ESASLAR</a:t>
            </a:r>
            <a:endParaRPr lang="tr-TR" sz="2400" dirty="0"/>
          </a:p>
        </p:txBody>
      </p:sp>
    </p:spTree>
    <p:extLst>
      <p:ext uri="{BB962C8B-B14F-4D97-AF65-F5344CB8AC3E}">
        <p14:creationId xmlns:p14="http://schemas.microsoft.com/office/powerpoint/2010/main" val="342296598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3832"/>
            <a:ext cx="11636722" cy="1209539"/>
            <a:chOff x="0" y="3832"/>
            <a:chExt cx="1163672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0"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2" name="Dikdörtgen 1"/>
          <p:cNvSpPr/>
          <p:nvPr/>
        </p:nvSpPr>
        <p:spPr>
          <a:xfrm>
            <a:off x="2431760" y="120074"/>
            <a:ext cx="7535199"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GERÇEĞE AYKIRI BELGE VERİLMESİ VEYA BEYANDA BULUNULMASI</a:t>
            </a:r>
            <a:endParaRPr lang="tr-TR" sz="2400" dirty="0"/>
          </a:p>
        </p:txBody>
      </p:sp>
      <p:sp>
        <p:nvSpPr>
          <p:cNvPr id="3" name="Dikdörtgen 2"/>
          <p:cNvSpPr/>
          <p:nvPr/>
        </p:nvSpPr>
        <p:spPr>
          <a:xfrm>
            <a:off x="2" y="2257425"/>
            <a:ext cx="12192000" cy="830997"/>
          </a:xfrm>
          <a:prstGeom prst="rect">
            <a:avLst/>
          </a:prstGeom>
        </p:spPr>
        <p:txBody>
          <a:bodyPr wrap="square">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İdare</a:t>
            </a:r>
            <a:r>
              <a:rPr lang="tr-TR" sz="2400" dirty="0">
                <a:latin typeface="Helvetica" panose="020B0604020202020204" pitchFamily="34" charset="0"/>
                <a:cs typeface="Helvetica" panose="020B0604020202020204" pitchFamily="34" charset="0"/>
              </a:rPr>
              <a:t>, gerçeğe aykırı belge verenler ya da beyanda bulunanlar hakkında yasal işlem yapılacağı hususunda başvuru sahiplerinin bilgilendirilmesi için gerekli tedbirleri alır.</a:t>
            </a:r>
          </a:p>
        </p:txBody>
      </p:sp>
    </p:spTree>
    <p:extLst>
      <p:ext uri="{BB962C8B-B14F-4D97-AF65-F5344CB8AC3E}">
        <p14:creationId xmlns:p14="http://schemas.microsoft.com/office/powerpoint/2010/main" val="398198701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1020480"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  Başvuruları </a:t>
            </a:r>
            <a:r>
              <a:rPr lang="tr-TR" sz="2400" dirty="0">
                <a:latin typeface="Helvetica" panose="020B0604020202020204" pitchFamily="34" charset="0"/>
                <a:cs typeface="Helvetica" panose="020B0604020202020204" pitchFamily="34" charset="0"/>
              </a:rPr>
              <a:t>esnasında, ödemek zorunda oldukları malî yükümlülükler, mevzuat dayanakları ile birlikte başvuru sahiplerine açıkça belirtilir.</a:t>
            </a:r>
          </a:p>
          <a:p>
            <a:pPr algn="just"/>
            <a:r>
              <a:rPr lang="tr-TR" sz="3200" dirty="0">
                <a:latin typeface="Helvetica" panose="020B0604020202020204" pitchFamily="34" charset="0"/>
                <a:cs typeface="Helvetica" panose="020B0604020202020204" pitchFamily="34" charset="0"/>
              </a:rPr>
              <a:t>            </a:t>
            </a:r>
          </a:p>
        </p:txBody>
      </p:sp>
      <p:sp>
        <p:nvSpPr>
          <p:cNvPr id="2" name="Dikdörtgen 1"/>
          <p:cNvSpPr/>
          <p:nvPr/>
        </p:nvSpPr>
        <p:spPr>
          <a:xfrm>
            <a:off x="2431760" y="120074"/>
            <a:ext cx="7859396"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BAŞVURU SAHİPLERİNE MALÎ YÜKÜMLÜLÜKLERİNİN BİLDİRİLMESİ</a:t>
            </a:r>
            <a:endParaRPr lang="tr-TR" sz="2400" dirty="0"/>
          </a:p>
        </p:txBody>
      </p:sp>
    </p:spTree>
    <p:extLst>
      <p:ext uri="{BB962C8B-B14F-4D97-AF65-F5344CB8AC3E}">
        <p14:creationId xmlns:p14="http://schemas.microsoft.com/office/powerpoint/2010/main" val="413132208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0" y="0"/>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1020480"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Kurum </a:t>
            </a:r>
            <a:r>
              <a:rPr lang="tr-TR" sz="2400" dirty="0">
                <a:latin typeface="Helvetica" panose="020B0604020202020204" pitchFamily="34" charset="0"/>
                <a:cs typeface="Helvetica" panose="020B0604020202020204" pitchFamily="34" charset="0"/>
              </a:rPr>
              <a:t>içi ve kurum dışı görüş, bilgi ve belge talep yazıları günlü yazılır. İlgili mevzuatındaki özel hükümler saklı kalmak kaydıyla, idareler belge taleplerini en geç beş gün, bilgi ve görüş taleplerini ise en geç onbeş gün içinde yerine getirir. İdare, bilgi ve görüş yazıları için onbeş günü geçmemek üzere ek süre kullanabilir. Bu yazışmalar elektronik ortamda da yapılabilir.</a:t>
            </a:r>
          </a:p>
        </p:txBody>
      </p:sp>
      <p:sp>
        <p:nvSpPr>
          <p:cNvPr id="3" name="Dikdörtgen 2"/>
          <p:cNvSpPr/>
          <p:nvPr/>
        </p:nvSpPr>
        <p:spPr>
          <a:xfrm>
            <a:off x="2431761" y="219768"/>
            <a:ext cx="6258624" cy="461665"/>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KURUM İÇİ VE KURUM DIŞI YAZIŞMA</a:t>
            </a:r>
            <a:endParaRPr lang="tr-TR" sz="2400" dirty="0"/>
          </a:p>
        </p:txBody>
      </p:sp>
    </p:spTree>
    <p:extLst>
      <p:ext uri="{BB962C8B-B14F-4D97-AF65-F5344CB8AC3E}">
        <p14:creationId xmlns:p14="http://schemas.microsoft.com/office/powerpoint/2010/main" val="78067480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340821" y="975664"/>
            <a:ext cx="11513127"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buFont typeface="Wingdings" panose="05000000000000000000" pitchFamily="2" charset="2"/>
              <a:buChar char="q"/>
            </a:pPr>
            <a:endParaRPr lang="tr-TR" sz="2400" dirty="0" smtClean="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Bizzat </a:t>
            </a:r>
            <a:r>
              <a:rPr lang="tr-TR" sz="2400" dirty="0">
                <a:latin typeface="Helvetica" panose="020B0604020202020204" pitchFamily="34" charset="0"/>
                <a:cs typeface="Helvetica" panose="020B0604020202020204" pitchFamily="34" charset="0"/>
              </a:rPr>
              <a:t>yapılan başvurular sırasında başvuru incelenir, anında giderilebilecek eksiklikler yazışmaya gerek kalmadan tamamlatılır. Talebi hâlinde başvuru sahibine alındı belgesi verilir. Sonradan tespit edilen eksiklikler başvuru sahibine bildirilir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Başvurular hizmet standartlarında belirtilen süre içinde sonuçlandırılır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Başvuru sonucunun olumsuz olması durumunda ilgiliye gerekçesi bildirilir, varsa itiraz mercii ve süresi gösterilir.</a:t>
            </a:r>
          </a:p>
        </p:txBody>
      </p:sp>
      <p:sp>
        <p:nvSpPr>
          <p:cNvPr id="2" name="Dikdörtgen 1"/>
          <p:cNvSpPr/>
          <p:nvPr/>
        </p:nvSpPr>
        <p:spPr>
          <a:xfrm>
            <a:off x="2431760" y="86259"/>
            <a:ext cx="7044749"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BAŞVURUNUN KABULÜ VE SONUÇLANDIRILMASI</a:t>
            </a:r>
            <a:endParaRPr lang="tr-TR" sz="2400" dirty="0"/>
          </a:p>
        </p:txBody>
      </p:sp>
    </p:spTree>
    <p:extLst>
      <p:ext uri="{BB962C8B-B14F-4D97-AF65-F5344CB8AC3E}">
        <p14:creationId xmlns:p14="http://schemas.microsoft.com/office/powerpoint/2010/main" val="7269851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1" y="975664"/>
            <a:ext cx="11995263"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just"/>
            <a:endParaRPr lang="tr-TR" sz="2400" dirty="0" smtClean="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 </a:t>
            </a:r>
            <a:r>
              <a:rPr lang="tr-TR" sz="2400" dirty="0" smtClean="0">
                <a:latin typeface="Helvetica" panose="020B0604020202020204" pitchFamily="34" charset="0"/>
                <a:cs typeface="Helvetica" panose="020B0604020202020204" pitchFamily="34" charset="0"/>
              </a:rPr>
              <a:t>  İdareler</a:t>
            </a:r>
            <a:r>
              <a:rPr lang="tr-TR" sz="2400" dirty="0">
                <a:latin typeface="Helvetica" panose="020B0604020202020204" pitchFamily="34" charset="0"/>
                <a:cs typeface="Helvetica" panose="020B0604020202020204" pitchFamily="34" charset="0"/>
              </a:rPr>
              <a:t>, bu Yönetmelikte öngörülen hususlara ilişkin gerekli her türlü idarî, teknik ve hukukî düzenlemeleri bu Yönetmeliğin yayımı tarihinden itibaren altı ay içinde gerçekleştirir.</a:t>
            </a:r>
          </a:p>
          <a:p>
            <a:pPr algn="just"/>
            <a:endParaRPr lang="tr-TR" sz="2400" dirty="0">
              <a:latin typeface="Helvetica" panose="020B0604020202020204" pitchFamily="34" charset="0"/>
              <a:cs typeface="Helvetica" panose="020B0604020202020204" pitchFamily="34" charset="0"/>
            </a:endParaRPr>
          </a:p>
        </p:txBody>
      </p:sp>
      <p:sp>
        <p:nvSpPr>
          <p:cNvPr id="2" name="Dikdörtgen 1"/>
          <p:cNvSpPr/>
          <p:nvPr/>
        </p:nvSpPr>
        <p:spPr>
          <a:xfrm>
            <a:off x="2431761" y="211869"/>
            <a:ext cx="6537672" cy="523220"/>
          </a:xfrm>
          <a:prstGeom prst="rect">
            <a:avLst/>
          </a:prstGeom>
        </p:spPr>
        <p:txBody>
          <a:bodyPr wrap="square">
            <a:spAutoFit/>
          </a:bodyPr>
          <a:lstStyle/>
          <a:p>
            <a:r>
              <a:rPr lang="tr-TR" sz="2800" b="1" dirty="0">
                <a:latin typeface="Helvetica" panose="020B0604020202020204" pitchFamily="34" charset="0"/>
                <a:cs typeface="Helvetica" panose="020B0604020202020204" pitchFamily="34" charset="0"/>
              </a:rPr>
              <a:t>YÖNETMELİĞE UYUM</a:t>
            </a:r>
            <a:endParaRPr lang="tr-TR" sz="2800" dirty="0"/>
          </a:p>
        </p:txBody>
      </p:sp>
    </p:spTree>
    <p:extLst>
      <p:ext uri="{BB962C8B-B14F-4D97-AF65-F5344CB8AC3E}">
        <p14:creationId xmlns:p14="http://schemas.microsoft.com/office/powerpoint/2010/main" val="104750938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8843552" cy="1209539"/>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226155"/>
              <a:ext cx="6130334" cy="584775"/>
            </a:xfrm>
            <a:prstGeom prst="rect">
              <a:avLst/>
            </a:prstGeom>
          </p:spPr>
          <p:txBody>
            <a:bodyPr wrap="square">
              <a:spAutoFit/>
            </a:bodyPr>
            <a:lstStyle/>
            <a:p>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433055" y="1918170"/>
            <a:ext cx="11579629" cy="2185214"/>
          </a:xfrm>
          <a:prstGeom prst="rect">
            <a:avLst/>
          </a:prstGeom>
          <a:noFill/>
        </p:spPr>
        <p:txBody>
          <a:bodyPr wrap="square" rtlCol="0">
            <a:spAutoFit/>
          </a:bodyPr>
          <a:lstStyle/>
          <a:p>
            <a:pPr algn="ctr"/>
            <a:r>
              <a:rPr lang="tr-TR" sz="2800" b="1" dirty="0" smtClean="0">
                <a:latin typeface="Helvetica" panose="020B0604020202020204" pitchFamily="34" charset="0"/>
                <a:cs typeface="Helvetica" panose="020B0604020202020204" pitchFamily="34" charset="0"/>
              </a:rPr>
              <a:t> </a:t>
            </a:r>
            <a:endParaRPr lang="tr-TR" sz="2400" b="1" dirty="0" smtClean="0"/>
          </a:p>
          <a:p>
            <a:endParaRPr lang="tr-TR" dirty="0" smtClean="0"/>
          </a:p>
          <a:p>
            <a:endParaRPr lang="tr-TR" dirty="0"/>
          </a:p>
          <a:p>
            <a:endParaRPr lang="tr-TR" dirty="0" smtClean="0"/>
          </a:p>
          <a:p>
            <a:endParaRPr lang="tr-TR" dirty="0"/>
          </a:p>
          <a:p>
            <a:pPr algn="just"/>
            <a:r>
              <a:rPr lang="tr-TR" sz="3600" b="1" dirty="0" smtClean="0">
                <a:latin typeface="Helvetica" panose="020B0604020202020204" pitchFamily="34" charset="0"/>
                <a:cs typeface="Helvetica" panose="020B0604020202020204" pitchFamily="34" charset="0"/>
              </a:rPr>
              <a:t>İLGİNİZ VE SABRINIZ İÇİN TEŞEKKÜR EDERİM….</a:t>
            </a:r>
          </a:p>
        </p:txBody>
      </p:sp>
    </p:spTree>
    <p:extLst>
      <p:ext uri="{BB962C8B-B14F-4D97-AF65-F5344CB8AC3E}">
        <p14:creationId xmlns:p14="http://schemas.microsoft.com/office/powerpoint/2010/main" val="3251595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119060" y="0"/>
            <a:ext cx="8808809" cy="1255833"/>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613033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AMAÇ</a:t>
              </a:r>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76153" y="1255834"/>
            <a:ext cx="11579629" cy="3970318"/>
          </a:xfrm>
          <a:prstGeom prst="rect">
            <a:avLst/>
          </a:prstGeom>
          <a:noFill/>
        </p:spPr>
        <p:txBody>
          <a:bodyPr wrap="square" rtlCol="0">
            <a:spAutoFit/>
          </a:bodyPr>
          <a:lstStyle/>
          <a:p>
            <a:pPr algn="just"/>
            <a:endParaRPr lang="tr-TR" sz="3600" dirty="0" smtClean="0">
              <a:latin typeface="Helvetica" panose="020B0604020202020204" pitchFamily="34" charset="0"/>
              <a:cs typeface="Helvetica" panose="020B0604020202020204" pitchFamily="34" charset="0"/>
            </a:endParaRPr>
          </a:p>
          <a:p>
            <a:pPr marL="571500" indent="-571500" algn="just">
              <a:buFont typeface="Wingdings" panose="05000000000000000000" pitchFamily="2" charset="2"/>
              <a:buChar char="q"/>
            </a:pPr>
            <a:r>
              <a:rPr lang="tr-TR" sz="3600" dirty="0" smtClean="0">
                <a:latin typeface="Helvetica" panose="020B0604020202020204" pitchFamily="34" charset="0"/>
                <a:cs typeface="Helvetica" panose="020B0604020202020204" pitchFamily="34" charset="0"/>
              </a:rPr>
              <a:t> Bu </a:t>
            </a:r>
            <a:r>
              <a:rPr lang="tr-TR" sz="3600" dirty="0">
                <a:latin typeface="Helvetica" panose="020B0604020202020204" pitchFamily="34" charset="0"/>
                <a:cs typeface="Helvetica" panose="020B0604020202020204" pitchFamily="34" charset="0"/>
              </a:rPr>
              <a:t>Yönetmeliğin amacı; etkin, verimli, hesap verebilir, vatandaş beyanına güvenen ve şeffaf bir kamu yönetimi oluşturmak; kamu hizmetlerinin hızlı, kaliteli, basitleştirilmiş ve düşük maliyetli bir şekilde yerine getirilmesini sağlamak üzere, idarelerin uyması gereken usul ve esasları düzenlemektir.</a:t>
            </a:r>
          </a:p>
        </p:txBody>
      </p:sp>
    </p:spTree>
    <p:extLst>
      <p:ext uri="{BB962C8B-B14F-4D97-AF65-F5344CB8AC3E}">
        <p14:creationId xmlns:p14="http://schemas.microsoft.com/office/powerpoint/2010/main" val="32509415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46295"/>
            <a:ext cx="9052557" cy="1167076"/>
            <a:chOff x="2" y="3832"/>
            <a:chExt cx="884355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6130334" cy="584775"/>
            </a:xfrm>
            <a:prstGeom prst="rect">
              <a:avLst/>
            </a:prstGeom>
          </p:spPr>
          <p:txBody>
            <a:bodyPr wrap="square">
              <a:spAutoFit/>
            </a:bodyPr>
            <a:lstStyle/>
            <a:p>
              <a:r>
                <a:rPr lang="tr-TR" sz="3200" b="1" dirty="0" smtClean="0">
                  <a:solidFill>
                    <a:schemeClr val="accent1">
                      <a:lumMod val="50000"/>
                    </a:schemeClr>
                  </a:solidFill>
                  <a:latin typeface="Helvetica" pitchFamily="34" charset="0"/>
                </a:rPr>
                <a:t>DAYANAK</a:t>
              </a:r>
              <a:endParaRPr lang="tr-TR" sz="32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176153" y="1255834"/>
            <a:ext cx="11579629" cy="3416320"/>
          </a:xfrm>
          <a:prstGeom prst="rect">
            <a:avLst/>
          </a:prstGeom>
          <a:noFill/>
        </p:spPr>
        <p:txBody>
          <a:bodyPr wrap="square" rtlCol="0">
            <a:spAutoFit/>
          </a:bodyPr>
          <a:lstStyle/>
          <a:p>
            <a:pPr algn="just"/>
            <a:endParaRPr lang="tr-TR" sz="3600" dirty="0" smtClean="0">
              <a:latin typeface="Helvetica" panose="020B0604020202020204" pitchFamily="34" charset="0"/>
              <a:cs typeface="Helvetica" panose="020B0604020202020204" pitchFamily="34" charset="0"/>
            </a:endParaRPr>
          </a:p>
          <a:p>
            <a:pPr marL="571500" indent="-571500" algn="just">
              <a:buFont typeface="Wingdings" panose="05000000000000000000" pitchFamily="2" charset="2"/>
              <a:buChar char="q"/>
            </a:pPr>
            <a:r>
              <a:rPr lang="tr-TR" sz="3600" dirty="0">
                <a:latin typeface="Helvetica" panose="020B0604020202020204" pitchFamily="34" charset="0"/>
                <a:cs typeface="Helvetica" panose="020B0604020202020204" pitchFamily="34" charset="0"/>
              </a:rPr>
              <a:t>Bu Yönetmelik, 10/10/1984 tarihli ve 3056 sayılı Başbakanlık Teşkilatı Hakkında Kanun Hükmünde Kararnamenin Değiştirilerek Kabulü Hakkında Kanunun 2 nci ve 33 üncü maddelerine dayanılarak hazırlanmıştır.</a:t>
            </a:r>
          </a:p>
        </p:txBody>
      </p:sp>
    </p:spTree>
    <p:extLst>
      <p:ext uri="{BB962C8B-B14F-4D97-AF65-F5344CB8AC3E}">
        <p14:creationId xmlns:p14="http://schemas.microsoft.com/office/powerpoint/2010/main" val="275678506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0648602" cy="1209539"/>
            <a:chOff x="2" y="3832"/>
            <a:chExt cx="10648602"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20" y="46295"/>
              <a:ext cx="7935384" cy="954107"/>
            </a:xfrm>
            <a:prstGeom prst="rect">
              <a:avLst/>
            </a:prstGeom>
          </p:spPr>
          <p:txBody>
            <a:bodyPr wrap="square">
              <a:spAutoFit/>
            </a:bodyPr>
            <a:lstStyle/>
            <a:p>
              <a:r>
                <a:rPr lang="tr-TR" sz="2800" b="1" dirty="0" smtClean="0">
                  <a:solidFill>
                    <a:schemeClr val="accent1">
                      <a:lumMod val="50000"/>
                    </a:schemeClr>
                  </a:solidFill>
                  <a:latin typeface="Helvetica" pitchFamily="34" charset="0"/>
                </a:rPr>
                <a:t>KAMU HİZMETLERİNDE İLK KADEMEDE VE VATANDAŞA EN YAKIN YERDE SUNULMASI</a:t>
              </a:r>
              <a:endParaRPr lang="tr-TR" sz="2800" dirty="0"/>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3" y="1410932"/>
            <a:ext cx="11636720" cy="4955203"/>
          </a:xfrm>
          <a:prstGeom prst="rect">
            <a:avLst/>
          </a:prstGeom>
          <a:noFill/>
        </p:spPr>
        <p:txBody>
          <a:bodyPr wrap="square" rtlCol="0">
            <a:spAutoFit/>
          </a:bodyPr>
          <a:lstStyle/>
          <a:p>
            <a:pPr algn="just"/>
            <a:endParaRPr lang="tr-TR" sz="3600" dirty="0" smtClean="0">
              <a:latin typeface="Helvetica" panose="020B0604020202020204" pitchFamily="34" charset="0"/>
              <a:cs typeface="Helvetica" panose="020B0604020202020204" pitchFamily="34" charset="0"/>
            </a:endParaRPr>
          </a:p>
          <a:p>
            <a:pPr marL="285750"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Kamu hizmetlerinin, başvuru yapılan ilk kademeden sunulması ve sonuçlandırılması, başvuru mercii ile karar/onay mercii arasında birden fazla kademe oluşturulmaması esastır. İdare, başvuruların, doğrudan kamu hizmetini sunan birime yapılmasını ve ilk kademede sonuçlandırılmasını sağlamak için gerekli tedbirleri alır.</a:t>
            </a:r>
          </a:p>
          <a:p>
            <a:pPr marL="285750" indent="-28575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İdare</a:t>
            </a:r>
            <a:r>
              <a:rPr lang="tr-TR" sz="2800" dirty="0">
                <a:latin typeface="Helvetica" panose="020B0604020202020204" pitchFamily="34" charset="0"/>
                <a:cs typeface="Helvetica" panose="020B0604020202020204" pitchFamily="34" charset="0"/>
              </a:rPr>
              <a:t>, hizmetlerin vatandaşa en yakın yerden sunulabilmesi amacıyla gerekli görülen mahallerde geçici veya sürekli bürolar açabilir.</a:t>
            </a:r>
          </a:p>
          <a:p>
            <a:pPr marL="285750" indent="-28575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İdare</a:t>
            </a:r>
            <a:r>
              <a:rPr lang="tr-TR" sz="2800" dirty="0">
                <a:latin typeface="Helvetica" panose="020B0604020202020204" pitchFamily="34" charset="0"/>
                <a:cs typeface="Helvetica" panose="020B0604020202020204" pitchFamily="34" charset="0"/>
              </a:rPr>
              <a:t>, sunduğu hizmetlerin her birini yerine getirecek birim ve görevlileri tespit eder. Taşra teşkilatı, tespit edilen birim ve görevlileri bulundukları yerin en büyük mülkî idare amirine bildirir.</a:t>
            </a:r>
          </a:p>
        </p:txBody>
      </p:sp>
    </p:spTree>
    <p:extLst>
      <p:ext uri="{BB962C8B-B14F-4D97-AF65-F5344CB8AC3E}">
        <p14:creationId xmlns:p14="http://schemas.microsoft.com/office/powerpoint/2010/main" val="38055717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2103328" cy="1209539"/>
            <a:chOff x="2" y="3832"/>
            <a:chExt cx="1113608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422867" cy="1077218"/>
            </a:xfrm>
            <a:prstGeom prst="rect">
              <a:avLst/>
            </a:prstGeom>
          </p:spPr>
          <p:txBody>
            <a:bodyPr wrap="square">
              <a:spAutoFit/>
            </a:bodyPr>
            <a:lstStyle/>
            <a:p>
              <a:r>
                <a:rPr lang="tr-TR" sz="3200" b="1" dirty="0" smtClean="0">
                  <a:latin typeface="Helvetica" panose="020B0604020202020204" pitchFamily="34" charset="0"/>
                  <a:cs typeface="Helvetica" panose="020B0604020202020204" pitchFamily="34" charset="0"/>
                </a:rPr>
                <a:t>KAMU HİZMETLERİNİN ELEKTRONİK ORTAMDA SUNULMASI</a:t>
              </a:r>
              <a:endParaRPr lang="tr-TR" sz="32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57093" y="1410932"/>
            <a:ext cx="11579629" cy="3108543"/>
          </a:xfrm>
          <a:prstGeom prst="rect">
            <a:avLst/>
          </a:prstGeom>
          <a:noFill/>
        </p:spPr>
        <p:txBody>
          <a:bodyPr wrap="square" rtlCol="0">
            <a:spAutoFit/>
          </a:bodyPr>
          <a:lstStyle/>
          <a:p>
            <a:pPr marL="742950" lvl="1" indent="-285750" algn="just">
              <a:buFont typeface="Wingdings" panose="05000000000000000000" pitchFamily="2" charset="2"/>
              <a:buChar char="q"/>
            </a:pPr>
            <a:r>
              <a:rPr lang="tr-TR" sz="2800" dirty="0" smtClean="0">
                <a:latin typeface="Helvetica" panose="020B0604020202020204" pitchFamily="34" charset="0"/>
                <a:cs typeface="Helvetica" panose="020B0604020202020204" pitchFamily="34" charset="0"/>
              </a:rPr>
              <a:t>Basılı ortamdaki bilgi ve belgelerin elektronik ortama taşınması ve veritabanlarının diğer idarelerle paylaşılması esastır.</a:t>
            </a:r>
          </a:p>
          <a:p>
            <a:pPr lvl="1" algn="just"/>
            <a:endParaRPr lang="tr-TR" sz="2800" dirty="0" smtClean="0">
              <a:latin typeface="Helvetica" panose="020B0604020202020204" pitchFamily="34" charset="0"/>
              <a:cs typeface="Helvetica" panose="020B0604020202020204" pitchFamily="34" charset="0"/>
            </a:endParaRPr>
          </a:p>
          <a:p>
            <a:pPr marL="742950" lvl="1" indent="-285750" algn="just">
              <a:buFont typeface="Wingdings" panose="05000000000000000000" pitchFamily="2" charset="2"/>
              <a:buChar char="q"/>
            </a:pPr>
            <a:r>
              <a:rPr lang="tr-TR" sz="2800" dirty="0">
                <a:latin typeface="Helvetica" panose="020B0604020202020204" pitchFamily="34" charset="0"/>
                <a:cs typeface="Helvetica" panose="020B0604020202020204" pitchFamily="34" charset="0"/>
              </a:rPr>
              <a:t>İdare, başvuruların elektronik ortamda da yapılmasına, sürecin başvuru sahibince izlenebilmesine ve sonucun ilgilisine elektronik ortamda iletilmesine yönelik tedbirleri alır ve hizmetin e-Devlet Kapısına entegrasyonunu sağlar.</a:t>
            </a:r>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3196049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136084" cy="1209539"/>
            <a:chOff x="2" y="3832"/>
            <a:chExt cx="11136084"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422867" cy="646331"/>
            </a:xfrm>
            <a:prstGeom prst="rect">
              <a:avLst/>
            </a:prstGeom>
          </p:spPr>
          <p:txBody>
            <a:bodyPr wrap="square">
              <a:spAutoFit/>
            </a:bodyPr>
            <a:lstStyle/>
            <a:p>
              <a:r>
                <a:rPr lang="tr-TR" dirty="0"/>
                <a:t> </a:t>
              </a:r>
              <a:r>
                <a:rPr lang="tr-TR" sz="3600" b="1" dirty="0" smtClean="0">
                  <a:latin typeface="Helvetica" panose="020B0604020202020204" pitchFamily="34" charset="0"/>
                  <a:cs typeface="Helvetica" panose="020B0604020202020204" pitchFamily="34" charset="0"/>
                </a:rPr>
                <a:t>VATANDAŞIN BİLGİLENDİRİLMESİ</a:t>
              </a:r>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57093" y="1410932"/>
            <a:ext cx="11579629" cy="4462760"/>
          </a:xfrm>
          <a:prstGeom prst="rect">
            <a:avLst/>
          </a:prstGeom>
          <a:noFill/>
        </p:spPr>
        <p:txBody>
          <a:bodyPr wrap="square" rtlCol="0">
            <a:spAutoFit/>
          </a:bodyPr>
          <a:lstStyle/>
          <a:p>
            <a:pPr marL="457200" indent="-457200" algn="just">
              <a:buFont typeface="Wingdings" panose="05000000000000000000" pitchFamily="2" charset="2"/>
              <a:buChar char="q"/>
            </a:pPr>
            <a:r>
              <a:rPr lang="tr-TR" sz="3200" dirty="0">
                <a:latin typeface="Helvetica" panose="020B0604020202020204" pitchFamily="34" charset="0"/>
                <a:cs typeface="Helvetica" panose="020B0604020202020204" pitchFamily="34" charset="0"/>
              </a:rPr>
              <a:t>Kanunî sınırlamalar saklı kalmak kaydıyla idare, sunduğu hizmetlere ilişkin bilgileri ve mevzuatı, basılı ya da elektronik ortamda duyurur</a:t>
            </a:r>
            <a:r>
              <a:rPr lang="tr-TR" sz="3200" dirty="0" smtClean="0">
                <a:latin typeface="Helvetica" panose="020B0604020202020204" pitchFamily="34" charset="0"/>
                <a:cs typeface="Helvetica" panose="020B0604020202020204" pitchFamily="34" charset="0"/>
              </a:rPr>
              <a:t>.</a:t>
            </a:r>
          </a:p>
          <a:p>
            <a:pPr algn="just"/>
            <a:endParaRPr lang="tr-TR" sz="3200" dirty="0" smtClean="0">
              <a:latin typeface="Helvetica" panose="020B0604020202020204" pitchFamily="34" charset="0"/>
              <a:cs typeface="Helvetica" panose="020B0604020202020204" pitchFamily="34" charset="0"/>
            </a:endParaRPr>
          </a:p>
          <a:p>
            <a:pPr marL="457200" indent="-457200" algn="just">
              <a:buFont typeface="Wingdings" panose="05000000000000000000" pitchFamily="2" charset="2"/>
              <a:buChar char="q"/>
            </a:pPr>
            <a:r>
              <a:rPr lang="tr-TR" sz="3200" dirty="0" smtClean="0">
                <a:latin typeface="Helvetica" panose="020B0604020202020204" pitchFamily="34" charset="0"/>
                <a:cs typeface="Helvetica" panose="020B0604020202020204" pitchFamily="34" charset="0"/>
              </a:rPr>
              <a:t>İdare</a:t>
            </a:r>
            <a:r>
              <a:rPr lang="tr-TR" sz="3200" dirty="0">
                <a:latin typeface="Helvetica" panose="020B0604020202020204" pitchFamily="34" charset="0"/>
                <a:cs typeface="Helvetica" panose="020B0604020202020204" pitchFamily="34" charset="0"/>
              </a:rPr>
              <a:t>, sunduğu kamu hizmetlerinin envanterini ek-1’e göre oluşturarak kurumsal internet sayfasında ve e-Devlet Kapısında en güncel şekli ile yayınlar.</a:t>
            </a:r>
          </a:p>
          <a:p>
            <a:pPr algn="just"/>
            <a:r>
              <a:rPr lang="tr-TR" sz="3200" dirty="0">
                <a:latin typeface="Helvetica" panose="020B0604020202020204" pitchFamily="34" charset="0"/>
                <a:cs typeface="Helvetica" panose="020B0604020202020204" pitchFamily="34" charset="0"/>
              </a:rPr>
              <a:t> </a:t>
            </a:r>
          </a:p>
          <a:p>
            <a:pPr algn="just"/>
            <a:endParaRPr lang="tr-TR" sz="2800" dirty="0" smtClean="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15215291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r>
                <a:rPr lang="tr-TR" sz="3600" b="1" dirty="0" smtClean="0">
                  <a:latin typeface="Helvetica" panose="020B0604020202020204" pitchFamily="34" charset="0"/>
                  <a:cs typeface="Helvetica" panose="020B0604020202020204" pitchFamily="34" charset="0"/>
                </a:rPr>
                <a:t>HİZMET STANDARTLARI OLUŞTURMA</a:t>
              </a:r>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555281" y="840952"/>
            <a:ext cx="11081441"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3" name="Metin kutusu 2"/>
          <p:cNvSpPr txBox="1"/>
          <p:nvPr/>
        </p:nvSpPr>
        <p:spPr>
          <a:xfrm>
            <a:off x="57093" y="1410932"/>
            <a:ext cx="11579629" cy="3970318"/>
          </a:xfrm>
          <a:prstGeom prst="rect">
            <a:avLst/>
          </a:prstGeom>
          <a:noFill/>
        </p:spPr>
        <p:txBody>
          <a:bodyPr wrap="square" rtlCol="0">
            <a:spAutoFit/>
          </a:bodyPr>
          <a:lstStyle/>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2800" dirty="0" smtClean="0">
                <a:latin typeface="Helvetica" panose="020B0604020202020204" pitchFamily="34" charset="0"/>
                <a:cs typeface="Helvetica" panose="020B0604020202020204" pitchFamily="34" charset="0"/>
              </a:rPr>
              <a:t>İdareler</a:t>
            </a:r>
            <a:r>
              <a:rPr lang="tr-TR" sz="2800" dirty="0">
                <a:latin typeface="Helvetica" panose="020B0604020202020204" pitchFamily="34" charset="0"/>
                <a:cs typeface="Helvetica" panose="020B0604020202020204" pitchFamily="34" charset="0"/>
              </a:rPr>
              <a:t>, ek-2’de yer alan örneğe göre hizmet standartlarını oluşturur. Ek-3’te belirtilen açıklamalara göre oluşturulan hizmet standartları tablosunda; hizmetin adı, başvuruda istenen belgeler, hizmetin ne kadar sürede tamamlanacağı ve şikâyet mercilerine ilişkin bilgiler yer alır. Bu tablo, hizmeti doğrudan sunan birimlerce vatandaşların kolayca görebileceği panolarda, kurumsal internet sayfalarında ve e-Devlet Kapısında duyurulur. Ayrıca, idarenin danışma masalarında da istenilen belgeleri gösteren dokümanlar bulundurulabilir ve talep edenlere ücretsiz olarak </a:t>
            </a:r>
            <a:r>
              <a:rPr lang="tr-TR" sz="2800" dirty="0" smtClean="0">
                <a:latin typeface="Helvetica" panose="020B0604020202020204" pitchFamily="34" charset="0"/>
                <a:cs typeface="Helvetica" panose="020B0604020202020204" pitchFamily="34" charset="0"/>
              </a:rPr>
              <a:t>verilir.</a:t>
            </a:r>
          </a:p>
        </p:txBody>
      </p:sp>
    </p:spTree>
    <p:extLst>
      <p:ext uri="{BB962C8B-B14F-4D97-AF65-F5344CB8AC3E}">
        <p14:creationId xmlns:p14="http://schemas.microsoft.com/office/powerpoint/2010/main" val="722437555"/>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2" y="0"/>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3832"/>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r>
                <a:rPr lang="tr-TR" sz="3600" b="1" dirty="0">
                  <a:latin typeface="Helvetica" panose="020B0604020202020204" pitchFamily="34" charset="0"/>
                  <a:cs typeface="Helvetica" panose="020B0604020202020204" pitchFamily="34" charset="0"/>
                </a:rPr>
                <a:t>ÖZÜRLÜLERLE İLGİLİ TEDBİRLER</a:t>
              </a:r>
            </a:p>
          </p:txBody>
        </p:sp>
      </p:grpSp>
      <p:sp>
        <p:nvSpPr>
          <p:cNvPr id="14" name="Rectangle 3"/>
          <p:cNvSpPr txBox="1">
            <a:spLocks noChangeArrowheads="1"/>
          </p:cNvSpPr>
          <p:nvPr/>
        </p:nvSpPr>
        <p:spPr bwMode="auto">
          <a:xfrm>
            <a:off x="3" y="840952"/>
            <a:ext cx="11636720" cy="53201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r>
              <a:rPr lang="tr-TR" sz="2400" dirty="0"/>
              <a:t> </a:t>
            </a:r>
            <a:endParaRPr lang="tr-TR" sz="2400" dirty="0" smtClean="0"/>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   </a:t>
            </a:r>
            <a:r>
              <a:rPr lang="tr-TR" sz="3200" dirty="0" smtClean="0">
                <a:latin typeface="Helvetica" panose="020B0604020202020204" pitchFamily="34" charset="0"/>
                <a:cs typeface="Helvetica" panose="020B0604020202020204" pitchFamily="34" charset="0"/>
              </a:rPr>
              <a:t>İdare</a:t>
            </a:r>
            <a:r>
              <a:rPr lang="tr-TR" sz="3200" dirty="0">
                <a:latin typeface="Helvetica" panose="020B0604020202020204" pitchFamily="34" charset="0"/>
                <a:cs typeface="Helvetica" panose="020B0604020202020204" pitchFamily="34" charset="0"/>
              </a:rPr>
              <a:t>, sunduğu kamu hizmetlerinin özürlüler tarafından kolayca erişilebilir olması için gerekli tedbirleri alır.</a:t>
            </a:r>
            <a:endParaRPr lang="tr-TR" sz="3200" b="1" i="1" u="sng" dirty="0">
              <a:latin typeface="Helvetica" panose="020B0604020202020204" pitchFamily="34" charset="0"/>
              <a:ea typeface="Cambria" panose="02040503050406030204" pitchFamily="18" charset="0"/>
              <a:cs typeface="Helvetica" panose="020B0604020202020204" pitchFamily="34" charset="0"/>
            </a:endParaRPr>
          </a:p>
        </p:txBody>
      </p:sp>
    </p:spTree>
    <p:extLst>
      <p:ext uri="{BB962C8B-B14F-4D97-AF65-F5344CB8AC3E}">
        <p14:creationId xmlns:p14="http://schemas.microsoft.com/office/powerpoint/2010/main" val="396079876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bina, beyaz, oda, küvet içeren bir resim&#10;&#10;Açıklama otomatik olarak oluşturuldu">
            <a:extLst>
              <a:ext uri="{FF2B5EF4-FFF2-40B4-BE49-F238E27FC236}">
                <a16:creationId xmlns:a16="http://schemas.microsoft.com/office/drawing/2014/main" id="{5FBFE52F-C34A-3444-AFA7-C813C999210E}"/>
              </a:ext>
            </a:extLst>
          </p:cNvPr>
          <p:cNvPicPr>
            <a:picLocks noChangeAspect="1"/>
          </p:cNvPicPr>
          <p:nvPr/>
        </p:nvPicPr>
        <p:blipFill>
          <a:blip r:embed="rId2"/>
          <a:stretch>
            <a:fillRect/>
          </a:stretch>
        </p:blipFill>
        <p:spPr>
          <a:xfrm>
            <a:off x="8315" y="8313"/>
            <a:ext cx="12192000" cy="6955768"/>
          </a:xfrm>
          <a:prstGeom prst="rect">
            <a:avLst/>
          </a:prstGeom>
        </p:spPr>
      </p:pic>
      <p:grpSp>
        <p:nvGrpSpPr>
          <p:cNvPr id="4" name="Grup 3">
            <a:extLst>
              <a:ext uri="{FF2B5EF4-FFF2-40B4-BE49-F238E27FC236}">
                <a16:creationId xmlns:a16="http://schemas.microsoft.com/office/drawing/2014/main" id="{779077B5-FDAD-BA4E-B873-323420319BB4}"/>
              </a:ext>
            </a:extLst>
          </p:cNvPr>
          <p:cNvGrpSpPr/>
          <p:nvPr/>
        </p:nvGrpSpPr>
        <p:grpSpPr>
          <a:xfrm>
            <a:off x="2" y="-93791"/>
            <a:ext cx="11636720" cy="1209539"/>
            <a:chOff x="2" y="3832"/>
            <a:chExt cx="11636720" cy="1209539"/>
          </a:xfrm>
        </p:grpSpPr>
        <p:pic>
          <p:nvPicPr>
            <p:cNvPr id="23" name="Resim 22">
              <a:extLst>
                <a:ext uri="{FF2B5EF4-FFF2-40B4-BE49-F238E27FC236}">
                  <a16:creationId xmlns:a16="http://schemas.microsoft.com/office/drawing/2014/main" id="{17B64CAC-008E-554E-9E55-5DBC68F7BF67}"/>
                </a:ext>
              </a:extLst>
            </p:cNvPr>
            <p:cNvPicPr>
              <a:picLocks noChangeAspect="1"/>
            </p:cNvPicPr>
            <p:nvPr/>
          </p:nvPicPr>
          <p:blipFill>
            <a:blip r:embed="rId3"/>
            <a:srcRect/>
            <a:stretch/>
          </p:blipFill>
          <p:spPr>
            <a:xfrm>
              <a:off x="2" y="3832"/>
              <a:ext cx="8690385" cy="1209539"/>
            </a:xfrm>
            <a:prstGeom prst="rect">
              <a:avLst/>
            </a:prstGeom>
          </p:spPr>
        </p:pic>
        <p:sp>
          <p:nvSpPr>
            <p:cNvPr id="24" name="Dikdörtgen 23">
              <a:extLst>
                <a:ext uri="{FF2B5EF4-FFF2-40B4-BE49-F238E27FC236}">
                  <a16:creationId xmlns:a16="http://schemas.microsoft.com/office/drawing/2014/main" id="{4EC0CCF7-578E-E647-A8E0-D8CB277624CD}"/>
                </a:ext>
              </a:extLst>
            </p:cNvPr>
            <p:cNvSpPr/>
            <p:nvPr/>
          </p:nvSpPr>
          <p:spPr>
            <a:xfrm>
              <a:off x="2713219" y="46295"/>
              <a:ext cx="8923503" cy="646331"/>
            </a:xfrm>
            <a:prstGeom prst="rect">
              <a:avLst/>
            </a:prstGeom>
          </p:spPr>
          <p:txBody>
            <a:bodyPr wrap="square">
              <a:spAutoFit/>
            </a:bodyPr>
            <a:lstStyle/>
            <a:p>
              <a:endParaRPr lang="tr-TR" sz="3600" b="1" dirty="0">
                <a:latin typeface="Helvetica" panose="020B0604020202020204" pitchFamily="34" charset="0"/>
                <a:cs typeface="Helvetica" panose="020B0604020202020204" pitchFamily="34" charset="0"/>
              </a:endParaRPr>
            </a:p>
          </p:txBody>
        </p:sp>
      </p:grpSp>
      <p:sp>
        <p:nvSpPr>
          <p:cNvPr id="14" name="Rectangle 3"/>
          <p:cNvSpPr txBox="1">
            <a:spLocks noChangeArrowheads="1"/>
          </p:cNvSpPr>
          <p:nvPr/>
        </p:nvSpPr>
        <p:spPr bwMode="auto">
          <a:xfrm>
            <a:off x="2" y="975664"/>
            <a:ext cx="11020480" cy="49250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marL="342900" indent="-342900" algn="just">
              <a:buFont typeface="Wingdings" panose="05000000000000000000" pitchFamily="2" charset="2"/>
              <a:buChar char="q"/>
            </a:pPr>
            <a:r>
              <a:rPr lang="tr-TR" sz="2400" dirty="0" smtClean="0">
                <a:latin typeface="Helvetica" panose="020B0604020202020204" pitchFamily="34" charset="0"/>
                <a:cs typeface="Helvetica" panose="020B0604020202020204" pitchFamily="34" charset="0"/>
              </a:rPr>
              <a:t>İdare</a:t>
            </a:r>
            <a:r>
              <a:rPr lang="tr-TR" sz="2400" dirty="0">
                <a:latin typeface="Helvetica" panose="020B0604020202020204" pitchFamily="34" charset="0"/>
                <a:cs typeface="Helvetica" panose="020B0604020202020204" pitchFamily="34" charset="0"/>
              </a:rPr>
              <a:t>, hizmetleri yerine getirirken başvuru sahibinden istediği bilgi ve belgelerle ilgili düzenlemelerinde aşağıdaki ölçütleri esas alır</a:t>
            </a:r>
            <a:r>
              <a:rPr lang="tr-TR" sz="2400" dirty="0" smtClean="0">
                <a:latin typeface="Helvetica" panose="020B0604020202020204" pitchFamily="34" charset="0"/>
                <a:cs typeface="Helvetica" panose="020B0604020202020204" pitchFamily="34" charset="0"/>
              </a:rPr>
              <a:t>:</a:t>
            </a:r>
          </a:p>
          <a:p>
            <a:pPr algn="just"/>
            <a:endParaRPr lang="tr-TR" sz="2400" dirty="0" smtClean="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Düzenlemeler beyan esas alınacak şekilde hazırlanır</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Zorunlu olmadıkça, işlemin tekemmülü aşamasına kadar belge talep edilmez</a:t>
            </a:r>
            <a:r>
              <a:rPr lang="tr-TR" sz="2400" dirty="0" smtClean="0">
                <a:latin typeface="Helvetica" panose="020B0604020202020204" pitchFamily="34" charset="0"/>
                <a:cs typeface="Helvetica" panose="020B0604020202020204" pitchFamily="34" charset="0"/>
              </a:rPr>
              <a:t>.</a:t>
            </a:r>
          </a:p>
          <a:p>
            <a:pPr algn="just"/>
            <a:endParaRPr lang="tr-TR" sz="2400" dirty="0">
              <a:latin typeface="Helvetica" panose="020B0604020202020204" pitchFamily="34" charset="0"/>
              <a:cs typeface="Helvetica" panose="020B0604020202020204" pitchFamily="34" charset="0"/>
            </a:endParaRPr>
          </a:p>
          <a:p>
            <a:pPr algn="just">
              <a:buFont typeface="Wingdings" panose="05000000000000000000" pitchFamily="2" charset="2"/>
              <a:buChar char="q"/>
            </a:pPr>
            <a:r>
              <a:rPr lang="tr-TR" sz="2400" dirty="0">
                <a:latin typeface="Helvetica" panose="020B0604020202020204" pitchFamily="34" charset="0"/>
                <a:cs typeface="Helvetica" panose="020B0604020202020204" pitchFamily="34" charset="0"/>
              </a:rPr>
              <a:t>İş sınavlarına müracaat safhasında sadece sınav için gerekli belgeler istenir; göreve başlamak için gereken belgeler ise sınavı kazananlardan istenir.</a:t>
            </a:r>
          </a:p>
          <a:p>
            <a:pPr algn="just"/>
            <a:endParaRPr lang="tr-TR" sz="2400" dirty="0" smtClean="0">
              <a:latin typeface="Helvetica" panose="020B0604020202020204" pitchFamily="34" charset="0"/>
              <a:cs typeface="Helvetica" panose="020B0604020202020204" pitchFamily="34" charset="0"/>
            </a:endParaRPr>
          </a:p>
          <a:p>
            <a:pPr algn="just"/>
            <a:endParaRPr lang="tr-TR" sz="2400" dirty="0">
              <a:latin typeface="Helvetica" panose="020B0604020202020204" pitchFamily="34" charset="0"/>
              <a:cs typeface="Helvetica" panose="020B0604020202020204" pitchFamily="34" charset="0"/>
            </a:endParaRPr>
          </a:p>
          <a:p>
            <a:pPr algn="ctr"/>
            <a:endParaRPr lang="tr-TR" sz="2400" u="sng" dirty="0">
              <a:latin typeface="Helvetica" panose="020B0604020202020204" pitchFamily="34" charset="0"/>
              <a:ea typeface="Cambria" panose="02040503050406030204" pitchFamily="18" charset="0"/>
              <a:cs typeface="Helvetica" panose="020B0604020202020204" pitchFamily="34" charset="0"/>
            </a:endParaRPr>
          </a:p>
          <a:p>
            <a:pPr algn="just"/>
            <a:r>
              <a:rPr lang="tr-TR" sz="2400" b="1" i="1" dirty="0" smtClean="0">
                <a:latin typeface="Helvetica" panose="020B0604020202020204" pitchFamily="34" charset="0"/>
                <a:ea typeface="Cambria" panose="02040503050406030204" pitchFamily="18" charset="0"/>
                <a:cs typeface="Helvetica" panose="020B0604020202020204" pitchFamily="34" charset="0"/>
              </a:rPr>
              <a:t>                                                     </a:t>
            </a:r>
          </a:p>
          <a:p>
            <a:pPr algn="just"/>
            <a:r>
              <a:rPr lang="tr-TR" sz="2400" dirty="0"/>
              <a:t> </a:t>
            </a:r>
            <a:endParaRPr lang="tr-TR" sz="2400" b="1" i="1" u="sng" dirty="0">
              <a:latin typeface="Helvetica" panose="020B0604020202020204" pitchFamily="34" charset="0"/>
              <a:ea typeface="Cambria" panose="02040503050406030204" pitchFamily="18" charset="0"/>
              <a:cs typeface="Helvetica" panose="020B0604020202020204" pitchFamily="34" charset="0"/>
            </a:endParaRPr>
          </a:p>
        </p:txBody>
      </p:sp>
      <p:sp>
        <p:nvSpPr>
          <p:cNvPr id="5" name="Dikdörtgen 4"/>
          <p:cNvSpPr/>
          <p:nvPr/>
        </p:nvSpPr>
        <p:spPr>
          <a:xfrm>
            <a:off x="2431761" y="0"/>
            <a:ext cx="8682355" cy="830997"/>
          </a:xfrm>
          <a:prstGeom prst="rect">
            <a:avLst/>
          </a:prstGeom>
        </p:spPr>
        <p:txBody>
          <a:bodyPr wrap="square">
            <a:spAutoFit/>
          </a:bodyPr>
          <a:lstStyle/>
          <a:p>
            <a:r>
              <a:rPr lang="tr-TR" sz="2400" b="1" dirty="0">
                <a:latin typeface="Helvetica" panose="020B0604020202020204" pitchFamily="34" charset="0"/>
                <a:cs typeface="Helvetica" panose="020B0604020202020204" pitchFamily="34" charset="0"/>
              </a:rPr>
              <a:t>BAŞVURU SAHİBİNDEN BİLGİ VE BELGE İSTENMESİNE İLİŞKİN ESASLAR</a:t>
            </a:r>
            <a:endParaRPr lang="tr-TR" sz="2400" dirty="0"/>
          </a:p>
        </p:txBody>
      </p:sp>
    </p:spTree>
    <p:extLst>
      <p:ext uri="{BB962C8B-B14F-4D97-AF65-F5344CB8AC3E}">
        <p14:creationId xmlns:p14="http://schemas.microsoft.com/office/powerpoint/2010/main" val="291530333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877</Words>
  <Application>Microsoft Office PowerPoint</Application>
  <PresentationFormat>Geniş ekran</PresentationFormat>
  <Paragraphs>106</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Calibri Light</vt:lpstr>
      <vt:lpstr>Cambria</vt:lpstr>
      <vt:lpstr>Helvetica</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Basın Yayın</dc:creator>
  <cp:lastModifiedBy>User</cp:lastModifiedBy>
  <cp:revision>298</cp:revision>
  <dcterms:created xsi:type="dcterms:W3CDTF">2020-03-03T07:32:53Z</dcterms:created>
  <dcterms:modified xsi:type="dcterms:W3CDTF">2021-03-09T16:20:24Z</dcterms:modified>
</cp:coreProperties>
</file>