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344" r:id="rId2"/>
    <p:sldId id="391" r:id="rId3"/>
    <p:sldId id="390" r:id="rId4"/>
    <p:sldId id="399" r:id="rId5"/>
    <p:sldId id="400" r:id="rId6"/>
    <p:sldId id="403" r:id="rId7"/>
    <p:sldId id="401" r:id="rId8"/>
    <p:sldId id="402" r:id="rId9"/>
    <p:sldId id="405" r:id="rId10"/>
    <p:sldId id="404" r:id="rId11"/>
    <p:sldId id="406" r:id="rId12"/>
    <p:sldId id="407" r:id="rId13"/>
    <p:sldId id="408" r:id="rId14"/>
    <p:sldId id="394"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EEE7"/>
    <a:srgbClr val="CDDECE"/>
    <a:srgbClr val="E2F0D9"/>
    <a:srgbClr val="FBFDFC"/>
    <a:srgbClr val="D9D0BB"/>
    <a:srgbClr val="9DBFA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50" autoAdjust="0"/>
    <p:restoredTop sz="92143" autoAdjust="0"/>
  </p:normalViewPr>
  <p:slideViewPr>
    <p:cSldViewPr snapToGrid="0" snapToObjects="1">
      <p:cViewPr varScale="1">
        <p:scale>
          <a:sx n="86" d="100"/>
          <a:sy n="86" d="100"/>
        </p:scale>
        <p:origin x="65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6E58C2-6EAC-4B03-A290-579AED780EEB}" type="datetimeFigureOut">
              <a:rPr lang="tr-TR" smtClean="0"/>
              <a:t>13.03.2022</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29B5C8-A8B9-4F59-93E3-928C5826DFA6}" type="slidenum">
              <a:rPr lang="tr-TR" smtClean="0"/>
              <a:t>‹#›</a:t>
            </a:fld>
            <a:endParaRPr lang="tr-TR"/>
          </a:p>
        </p:txBody>
      </p:sp>
    </p:spTree>
    <p:extLst>
      <p:ext uri="{BB962C8B-B14F-4D97-AF65-F5344CB8AC3E}">
        <p14:creationId xmlns:p14="http://schemas.microsoft.com/office/powerpoint/2010/main" val="1039091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35D821-B598-2F45-BCC5-41E7AB05C92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3DE08B2-0C60-7243-A35D-4694AB965D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F1C9561-06CA-B744-825E-83EA5E44076D}"/>
              </a:ext>
            </a:extLst>
          </p:cNvPr>
          <p:cNvSpPr>
            <a:spLocks noGrp="1"/>
          </p:cNvSpPr>
          <p:nvPr>
            <p:ph type="dt" sz="half" idx="10"/>
          </p:nvPr>
        </p:nvSpPr>
        <p:spPr/>
        <p:txBody>
          <a:bodyPr/>
          <a:lstStyle/>
          <a:p>
            <a:fld id="{2598C94E-6AF1-5945-AFA7-F853B59FED91}" type="datetimeFigureOut">
              <a:rPr lang="tr-TR" smtClean="0"/>
              <a:t>13.03.2022</a:t>
            </a:fld>
            <a:endParaRPr lang="tr-TR"/>
          </a:p>
        </p:txBody>
      </p:sp>
      <p:sp>
        <p:nvSpPr>
          <p:cNvPr id="5" name="Alt Bilgi Yer Tutucusu 4">
            <a:extLst>
              <a:ext uri="{FF2B5EF4-FFF2-40B4-BE49-F238E27FC236}">
                <a16:creationId xmlns:a16="http://schemas.microsoft.com/office/drawing/2014/main" id="{D1336AF1-6E51-2A43-99D0-3894BB30065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AEBDFFA-D346-1E4E-A6BB-DFB7265B867D}"/>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21043606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D7924AC-8E21-A144-B7D5-27EE244A933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B7D3D96-68E5-724C-8863-AB43179B56D6}"/>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692913D-4850-184B-B4E8-716D929CCB82}"/>
              </a:ext>
            </a:extLst>
          </p:cNvPr>
          <p:cNvSpPr>
            <a:spLocks noGrp="1"/>
          </p:cNvSpPr>
          <p:nvPr>
            <p:ph type="dt" sz="half" idx="10"/>
          </p:nvPr>
        </p:nvSpPr>
        <p:spPr/>
        <p:txBody>
          <a:bodyPr/>
          <a:lstStyle/>
          <a:p>
            <a:fld id="{2598C94E-6AF1-5945-AFA7-F853B59FED91}" type="datetimeFigureOut">
              <a:rPr lang="tr-TR" smtClean="0"/>
              <a:t>13.03.2022</a:t>
            </a:fld>
            <a:endParaRPr lang="tr-TR"/>
          </a:p>
        </p:txBody>
      </p:sp>
      <p:sp>
        <p:nvSpPr>
          <p:cNvPr id="5" name="Alt Bilgi Yer Tutucusu 4">
            <a:extLst>
              <a:ext uri="{FF2B5EF4-FFF2-40B4-BE49-F238E27FC236}">
                <a16:creationId xmlns:a16="http://schemas.microsoft.com/office/drawing/2014/main" id="{AF0E8993-989F-E049-A7F3-9FBC8164C68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56374A9-3C20-DF42-9E1E-53D3C5E7EB22}"/>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18559014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5CC8925-300F-AA4A-8DF8-07576ED0A50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8948D007-54B3-6F43-A02E-D13DBBFD2EAF}"/>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4BF8FC6-69E2-B643-AD68-DF9E9E5E78D2}"/>
              </a:ext>
            </a:extLst>
          </p:cNvPr>
          <p:cNvSpPr>
            <a:spLocks noGrp="1"/>
          </p:cNvSpPr>
          <p:nvPr>
            <p:ph type="dt" sz="half" idx="10"/>
          </p:nvPr>
        </p:nvSpPr>
        <p:spPr/>
        <p:txBody>
          <a:bodyPr/>
          <a:lstStyle/>
          <a:p>
            <a:fld id="{2598C94E-6AF1-5945-AFA7-F853B59FED91}" type="datetimeFigureOut">
              <a:rPr lang="tr-TR" smtClean="0"/>
              <a:t>13.03.2022</a:t>
            </a:fld>
            <a:endParaRPr lang="tr-TR"/>
          </a:p>
        </p:txBody>
      </p:sp>
      <p:sp>
        <p:nvSpPr>
          <p:cNvPr id="5" name="Alt Bilgi Yer Tutucusu 4">
            <a:extLst>
              <a:ext uri="{FF2B5EF4-FFF2-40B4-BE49-F238E27FC236}">
                <a16:creationId xmlns:a16="http://schemas.microsoft.com/office/drawing/2014/main" id="{226CCC69-E3EB-8D46-8CFB-E2D3FF8E9F7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FFA2121-9817-0745-AA9D-B32CB153CDBC}"/>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3950727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FAC4EA-4355-4E4B-ABA6-2931334FA69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49123C5-5565-AB4D-9312-89B84EDEEB3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878A1BC-567E-C743-8B0F-2C052CBFF4DD}"/>
              </a:ext>
            </a:extLst>
          </p:cNvPr>
          <p:cNvSpPr>
            <a:spLocks noGrp="1"/>
          </p:cNvSpPr>
          <p:nvPr>
            <p:ph type="dt" sz="half" idx="10"/>
          </p:nvPr>
        </p:nvSpPr>
        <p:spPr/>
        <p:txBody>
          <a:bodyPr/>
          <a:lstStyle/>
          <a:p>
            <a:fld id="{2598C94E-6AF1-5945-AFA7-F853B59FED91}" type="datetimeFigureOut">
              <a:rPr lang="tr-TR" smtClean="0"/>
              <a:t>13.03.2022</a:t>
            </a:fld>
            <a:endParaRPr lang="tr-TR"/>
          </a:p>
        </p:txBody>
      </p:sp>
      <p:sp>
        <p:nvSpPr>
          <p:cNvPr id="5" name="Alt Bilgi Yer Tutucusu 4">
            <a:extLst>
              <a:ext uri="{FF2B5EF4-FFF2-40B4-BE49-F238E27FC236}">
                <a16:creationId xmlns:a16="http://schemas.microsoft.com/office/drawing/2014/main" id="{D6705588-93CC-094A-98CC-A82C4DAE54E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29CDE44-31E0-E64F-9D75-E015F373C10A}"/>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42018926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7118273-F436-B945-A1B4-8EDD9BFF752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BC153FF-3C78-3445-AA11-A0FDC33074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3E9EF3-0FAF-DF40-80E1-E2C653741697}"/>
              </a:ext>
            </a:extLst>
          </p:cNvPr>
          <p:cNvSpPr>
            <a:spLocks noGrp="1"/>
          </p:cNvSpPr>
          <p:nvPr>
            <p:ph type="dt" sz="half" idx="10"/>
          </p:nvPr>
        </p:nvSpPr>
        <p:spPr/>
        <p:txBody>
          <a:bodyPr/>
          <a:lstStyle/>
          <a:p>
            <a:fld id="{2598C94E-6AF1-5945-AFA7-F853B59FED91}" type="datetimeFigureOut">
              <a:rPr lang="tr-TR" smtClean="0"/>
              <a:t>13.03.2022</a:t>
            </a:fld>
            <a:endParaRPr lang="tr-TR"/>
          </a:p>
        </p:txBody>
      </p:sp>
      <p:sp>
        <p:nvSpPr>
          <p:cNvPr id="5" name="Alt Bilgi Yer Tutucusu 4">
            <a:extLst>
              <a:ext uri="{FF2B5EF4-FFF2-40B4-BE49-F238E27FC236}">
                <a16:creationId xmlns:a16="http://schemas.microsoft.com/office/drawing/2014/main" id="{CAEC927C-1EFD-F342-A66E-4E53AE2B376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5424A52-17AC-6143-A412-D9AAA0D1C243}"/>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30856864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F73135-E0CE-5745-94DB-E49AFC15945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B569235-A32C-EB42-8E69-058C76ED644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E1C5443-5F61-6646-A0DD-0BA0ADC6F5AB}"/>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BA3212B2-3AB6-CA4D-802C-498291FFF595}"/>
              </a:ext>
            </a:extLst>
          </p:cNvPr>
          <p:cNvSpPr>
            <a:spLocks noGrp="1"/>
          </p:cNvSpPr>
          <p:nvPr>
            <p:ph type="dt" sz="half" idx="10"/>
          </p:nvPr>
        </p:nvSpPr>
        <p:spPr/>
        <p:txBody>
          <a:bodyPr/>
          <a:lstStyle/>
          <a:p>
            <a:fld id="{2598C94E-6AF1-5945-AFA7-F853B59FED91}" type="datetimeFigureOut">
              <a:rPr lang="tr-TR" smtClean="0"/>
              <a:t>13.03.2022</a:t>
            </a:fld>
            <a:endParaRPr lang="tr-TR"/>
          </a:p>
        </p:txBody>
      </p:sp>
      <p:sp>
        <p:nvSpPr>
          <p:cNvPr id="6" name="Alt Bilgi Yer Tutucusu 5">
            <a:extLst>
              <a:ext uri="{FF2B5EF4-FFF2-40B4-BE49-F238E27FC236}">
                <a16:creationId xmlns:a16="http://schemas.microsoft.com/office/drawing/2014/main" id="{87080618-6D28-D249-B47E-1BF2C76B389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DCCCC56-F68C-A14E-8FC3-42234DE456AF}"/>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128805900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C9EA33-3115-D94A-AEF5-5DAEB0EDA4C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BF05F6B-2F75-8C49-A8A3-45C360D687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B1D2343-415A-1648-B122-B446F6186457}"/>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BA4747A-2168-1D4C-87DA-7ED1CCF3B2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965041B-9347-304B-AE7C-78B379C5445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6B89249B-B00B-5147-BB26-107CB0246F0D}"/>
              </a:ext>
            </a:extLst>
          </p:cNvPr>
          <p:cNvSpPr>
            <a:spLocks noGrp="1"/>
          </p:cNvSpPr>
          <p:nvPr>
            <p:ph type="dt" sz="half" idx="10"/>
          </p:nvPr>
        </p:nvSpPr>
        <p:spPr/>
        <p:txBody>
          <a:bodyPr/>
          <a:lstStyle/>
          <a:p>
            <a:fld id="{2598C94E-6AF1-5945-AFA7-F853B59FED91}" type="datetimeFigureOut">
              <a:rPr lang="tr-TR" smtClean="0"/>
              <a:t>13.03.2022</a:t>
            </a:fld>
            <a:endParaRPr lang="tr-TR"/>
          </a:p>
        </p:txBody>
      </p:sp>
      <p:sp>
        <p:nvSpPr>
          <p:cNvPr id="8" name="Alt Bilgi Yer Tutucusu 7">
            <a:extLst>
              <a:ext uri="{FF2B5EF4-FFF2-40B4-BE49-F238E27FC236}">
                <a16:creationId xmlns:a16="http://schemas.microsoft.com/office/drawing/2014/main" id="{1FAD6237-08CF-5C4F-8EBB-C84D762B93A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9DB59949-12B3-7547-B7B0-A21424A1DBF0}"/>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26641277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3877308-B4A7-C044-8CA9-FE477C31541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EAF50B57-A924-1146-B97B-BCDC4145B88A}"/>
              </a:ext>
            </a:extLst>
          </p:cNvPr>
          <p:cNvSpPr>
            <a:spLocks noGrp="1"/>
          </p:cNvSpPr>
          <p:nvPr>
            <p:ph type="dt" sz="half" idx="10"/>
          </p:nvPr>
        </p:nvSpPr>
        <p:spPr/>
        <p:txBody>
          <a:bodyPr/>
          <a:lstStyle/>
          <a:p>
            <a:fld id="{2598C94E-6AF1-5945-AFA7-F853B59FED91}" type="datetimeFigureOut">
              <a:rPr lang="tr-TR" smtClean="0"/>
              <a:t>13.03.2022</a:t>
            </a:fld>
            <a:endParaRPr lang="tr-TR"/>
          </a:p>
        </p:txBody>
      </p:sp>
      <p:sp>
        <p:nvSpPr>
          <p:cNvPr id="4" name="Alt Bilgi Yer Tutucusu 3">
            <a:extLst>
              <a:ext uri="{FF2B5EF4-FFF2-40B4-BE49-F238E27FC236}">
                <a16:creationId xmlns:a16="http://schemas.microsoft.com/office/drawing/2014/main" id="{88BDFA69-F6DC-E341-9DD2-37FBD9970B0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1A4016CD-7510-D343-8BEB-BC8159EF6B4C}"/>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7336583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113DA16B-5157-2E46-A475-76AEF1FF0C0C}"/>
              </a:ext>
            </a:extLst>
          </p:cNvPr>
          <p:cNvSpPr>
            <a:spLocks noGrp="1"/>
          </p:cNvSpPr>
          <p:nvPr>
            <p:ph type="dt" sz="half" idx="10"/>
          </p:nvPr>
        </p:nvSpPr>
        <p:spPr/>
        <p:txBody>
          <a:bodyPr/>
          <a:lstStyle/>
          <a:p>
            <a:fld id="{2598C94E-6AF1-5945-AFA7-F853B59FED91}" type="datetimeFigureOut">
              <a:rPr lang="tr-TR" smtClean="0"/>
              <a:t>13.03.2022</a:t>
            </a:fld>
            <a:endParaRPr lang="tr-TR"/>
          </a:p>
        </p:txBody>
      </p:sp>
      <p:sp>
        <p:nvSpPr>
          <p:cNvPr id="3" name="Alt Bilgi Yer Tutucusu 2">
            <a:extLst>
              <a:ext uri="{FF2B5EF4-FFF2-40B4-BE49-F238E27FC236}">
                <a16:creationId xmlns:a16="http://schemas.microsoft.com/office/drawing/2014/main" id="{5E89673F-0133-CF47-8EC0-DFEE51B983D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B5C6368-E205-AF49-816E-D78852D6D056}"/>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257008616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BB4367-7E7E-8443-8457-25099417F68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D5C8F6C7-3E03-2F49-843C-A4B6EA3100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6CC40D41-B3E3-D34E-AC1A-B6A26A08BD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779F981-8155-C64E-8C5B-BEE4C212778E}"/>
              </a:ext>
            </a:extLst>
          </p:cNvPr>
          <p:cNvSpPr>
            <a:spLocks noGrp="1"/>
          </p:cNvSpPr>
          <p:nvPr>
            <p:ph type="dt" sz="half" idx="10"/>
          </p:nvPr>
        </p:nvSpPr>
        <p:spPr/>
        <p:txBody>
          <a:bodyPr/>
          <a:lstStyle/>
          <a:p>
            <a:fld id="{2598C94E-6AF1-5945-AFA7-F853B59FED91}" type="datetimeFigureOut">
              <a:rPr lang="tr-TR" smtClean="0"/>
              <a:t>13.03.2022</a:t>
            </a:fld>
            <a:endParaRPr lang="tr-TR"/>
          </a:p>
        </p:txBody>
      </p:sp>
      <p:sp>
        <p:nvSpPr>
          <p:cNvPr id="6" name="Alt Bilgi Yer Tutucusu 5">
            <a:extLst>
              <a:ext uri="{FF2B5EF4-FFF2-40B4-BE49-F238E27FC236}">
                <a16:creationId xmlns:a16="http://schemas.microsoft.com/office/drawing/2014/main" id="{E0420426-B93E-9E47-9602-6E89B1FB247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27EDA28-38EB-5743-9185-0ED4B0AD7EF5}"/>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2814157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2E1584-667C-534C-BACD-44B63C92349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944FB6A-DDC9-B74D-A004-1CBA803072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4617B2A-A398-3744-A90B-DD2CACEF15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2FEEC15-5746-FB43-B90F-F1AB028F0B67}"/>
              </a:ext>
            </a:extLst>
          </p:cNvPr>
          <p:cNvSpPr>
            <a:spLocks noGrp="1"/>
          </p:cNvSpPr>
          <p:nvPr>
            <p:ph type="dt" sz="half" idx="10"/>
          </p:nvPr>
        </p:nvSpPr>
        <p:spPr/>
        <p:txBody>
          <a:bodyPr/>
          <a:lstStyle/>
          <a:p>
            <a:fld id="{2598C94E-6AF1-5945-AFA7-F853B59FED91}" type="datetimeFigureOut">
              <a:rPr lang="tr-TR" smtClean="0"/>
              <a:t>13.03.2022</a:t>
            </a:fld>
            <a:endParaRPr lang="tr-TR"/>
          </a:p>
        </p:txBody>
      </p:sp>
      <p:sp>
        <p:nvSpPr>
          <p:cNvPr id="6" name="Alt Bilgi Yer Tutucusu 5">
            <a:extLst>
              <a:ext uri="{FF2B5EF4-FFF2-40B4-BE49-F238E27FC236}">
                <a16:creationId xmlns:a16="http://schemas.microsoft.com/office/drawing/2014/main" id="{A29C4110-C2E4-814A-B56D-2A634266FBA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8222070-3F1E-0C4D-B255-0178BE9F40B0}"/>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23902436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98A56EB-624D-9F4C-A7D7-359B36F865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5214EED-3FD5-0844-A5C0-1993DB04FC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5EAC191-8FE5-8946-BFEB-90F193EAAB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98C94E-6AF1-5945-AFA7-F853B59FED91}" type="datetimeFigureOut">
              <a:rPr lang="tr-TR" smtClean="0"/>
              <a:t>13.03.2022</a:t>
            </a:fld>
            <a:endParaRPr lang="tr-TR"/>
          </a:p>
        </p:txBody>
      </p:sp>
      <p:sp>
        <p:nvSpPr>
          <p:cNvPr id="5" name="Alt Bilgi Yer Tutucusu 4">
            <a:extLst>
              <a:ext uri="{FF2B5EF4-FFF2-40B4-BE49-F238E27FC236}">
                <a16:creationId xmlns:a16="http://schemas.microsoft.com/office/drawing/2014/main" id="{196F9522-2CD3-EF4F-A079-589DFE390A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171F7F8A-AC4E-BE48-8605-18576E9E41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6F05F-8F18-2742-8C5F-3FB427169995}" type="slidenum">
              <a:rPr lang="tr-TR" smtClean="0"/>
              <a:t>‹#›</a:t>
            </a:fld>
            <a:endParaRPr lang="tr-TR"/>
          </a:p>
        </p:txBody>
      </p:sp>
    </p:spTree>
    <p:extLst>
      <p:ext uri="{BB962C8B-B14F-4D97-AF65-F5344CB8AC3E}">
        <p14:creationId xmlns:p14="http://schemas.microsoft.com/office/powerpoint/2010/main" val="1099646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1815"/>
            <a:ext cx="12192000" cy="6858000"/>
          </a:xfrm>
          <a:prstGeom prst="rect">
            <a:avLst/>
          </a:prstGeom>
        </p:spPr>
      </p:pic>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14" name="Rectangle 3"/>
          <p:cNvSpPr txBox="1">
            <a:spLocks noChangeArrowheads="1"/>
          </p:cNvSpPr>
          <p:nvPr/>
        </p:nvSpPr>
        <p:spPr bwMode="auto">
          <a:xfrm>
            <a:off x="190502" y="782298"/>
            <a:ext cx="11811000" cy="7372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tr-TR" sz="3600" dirty="0">
                <a:latin typeface="Helvetica" panose="020B0604020202020204" pitchFamily="34" charset="0"/>
                <a:ea typeface="Cambria" panose="02040503050406030204" pitchFamily="18" charset="0"/>
                <a:cs typeface="Helvetica" panose="020B0604020202020204" pitchFamily="34" charset="0"/>
              </a:rPr>
              <a:t>        </a:t>
            </a:r>
          </a:p>
          <a:p>
            <a:endParaRPr lang="tr-TR" sz="3600" b="1" dirty="0">
              <a:latin typeface="Helvetica" panose="020B0604020202020204" pitchFamily="34" charset="0"/>
              <a:ea typeface="Cambria" panose="02040503050406030204" pitchFamily="18" charset="0"/>
              <a:cs typeface="Helvetica" panose="020B0604020202020204" pitchFamily="34" charset="0"/>
            </a:endParaRPr>
          </a:p>
          <a:p>
            <a:pPr algn="ctr"/>
            <a:r>
              <a:rPr lang="tr-TR" sz="4000" b="1" dirty="0">
                <a:latin typeface="Helvetica" panose="020B0604020202020204" pitchFamily="34" charset="0"/>
                <a:ea typeface="Cambria" panose="02040503050406030204" pitchFamily="18" charset="0"/>
                <a:cs typeface="Helvetica" panose="020B0604020202020204" pitchFamily="34" charset="0"/>
              </a:rPr>
              <a:t>KADİM GELENEĞİMİZ</a:t>
            </a:r>
          </a:p>
          <a:p>
            <a:pPr algn="ctr"/>
            <a:r>
              <a:rPr lang="tr-TR" sz="4000" b="1" dirty="0">
                <a:latin typeface="Helvetica" panose="020B0604020202020204" pitchFamily="34" charset="0"/>
                <a:ea typeface="Cambria" panose="02040503050406030204" pitchFamily="18" charset="0"/>
                <a:cs typeface="Helvetica" panose="020B0604020202020204" pitchFamily="34" charset="0"/>
              </a:rPr>
              <a:t>‘Mal Bildirim Beyanı’</a:t>
            </a:r>
          </a:p>
          <a:p>
            <a:endParaRPr lang="tr-TR" sz="3600" b="1" dirty="0">
              <a:latin typeface="Helvetica" panose="020B0604020202020204" pitchFamily="34" charset="0"/>
              <a:ea typeface="Cambria" panose="02040503050406030204" pitchFamily="18" charset="0"/>
              <a:cs typeface="Helvetica" panose="020B0604020202020204" pitchFamily="34" charset="0"/>
            </a:endParaRPr>
          </a:p>
          <a:p>
            <a:endParaRPr lang="tr-TR" sz="3600" b="1" dirty="0">
              <a:latin typeface="Helvetica" panose="020B0604020202020204" pitchFamily="34" charset="0"/>
              <a:ea typeface="Cambria" panose="02040503050406030204" pitchFamily="18" charset="0"/>
              <a:cs typeface="Helvetica" panose="020B0604020202020204" pitchFamily="34" charset="0"/>
            </a:endParaRPr>
          </a:p>
          <a:p>
            <a:pPr algn="ctr"/>
            <a:r>
              <a:rPr lang="tr-TR" sz="3600" b="1" dirty="0">
                <a:latin typeface="Helvetica" panose="020B0604020202020204" pitchFamily="34" charset="0"/>
                <a:ea typeface="Cambria" panose="02040503050406030204" pitchFamily="18" charset="0"/>
                <a:cs typeface="Helvetica" panose="020B0604020202020204" pitchFamily="34" charset="0"/>
              </a:rPr>
              <a:t>-14 Mart 2022-</a:t>
            </a:r>
          </a:p>
          <a:p>
            <a:endParaRPr lang="tr-TR" sz="3600" b="1" dirty="0">
              <a:latin typeface="Helvetica" panose="020B0604020202020204" pitchFamily="34" charset="0"/>
              <a:ea typeface="Cambria" panose="02040503050406030204" pitchFamily="18" charset="0"/>
              <a:cs typeface="Helvetica" panose="020B0604020202020204" pitchFamily="34" charset="0"/>
            </a:endParaRPr>
          </a:p>
          <a:p>
            <a:r>
              <a:rPr lang="tr-TR" sz="3600" b="1" dirty="0">
                <a:latin typeface="Helvetica" panose="020B0604020202020204" pitchFamily="34" charset="0"/>
                <a:ea typeface="Cambria" panose="02040503050406030204" pitchFamily="18" charset="0"/>
                <a:cs typeface="Helvetica" panose="020B0604020202020204" pitchFamily="34" charset="0"/>
              </a:rPr>
              <a:t>                                </a:t>
            </a:r>
            <a:r>
              <a:rPr lang="tr-TR" sz="2800" b="1" dirty="0">
                <a:latin typeface="Helvetica" panose="020B0604020202020204" pitchFamily="34" charset="0"/>
                <a:ea typeface="Cambria" panose="02040503050406030204" pitchFamily="18" charset="0"/>
                <a:cs typeface="Helvetica" panose="020B0604020202020204" pitchFamily="34" charset="0"/>
              </a:rPr>
              <a:t>Turgay DELİALİOĞLU</a:t>
            </a:r>
          </a:p>
        </p:txBody>
      </p:sp>
    </p:spTree>
    <p:extLst>
      <p:ext uri="{BB962C8B-B14F-4D97-AF65-F5344CB8AC3E}">
        <p14:creationId xmlns:p14="http://schemas.microsoft.com/office/powerpoint/2010/main" val="167659421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0" y="-101743"/>
            <a:ext cx="10983951" cy="1235563"/>
            <a:chOff x="0" y="-91794"/>
            <a:chExt cx="10983951" cy="1235563"/>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0" y="-65770"/>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546713" y="-91794"/>
              <a:ext cx="8437238" cy="769441"/>
            </a:xfrm>
            <a:prstGeom prst="rect">
              <a:avLst/>
            </a:prstGeom>
          </p:spPr>
          <p:txBody>
            <a:bodyPr wrap="square">
              <a:spAutoFit/>
            </a:bodyPr>
            <a:lstStyle/>
            <a:p>
              <a:r>
                <a:rPr lang="tr-TR" sz="2400" b="1" dirty="0">
                  <a:latin typeface="Helvetica" panose="020B0604020202020204" pitchFamily="34" charset="0"/>
                  <a:cs typeface="Helvetica" panose="020B0604020202020204" pitchFamily="34" charset="0"/>
                </a:rPr>
                <a:t>CEZAİ MÜEYYİDELER-GERÇEĞE AYKIRI AÇIKLAMA</a:t>
              </a:r>
              <a:endParaRPr lang="tr-TR" sz="3200" b="1" dirty="0">
                <a:latin typeface="Helvetica" panose="020B0604020202020204" pitchFamily="34" charset="0"/>
                <a:cs typeface="Helvetica" panose="020B0604020202020204" pitchFamily="34" charset="0"/>
              </a:endParaRPr>
            </a:p>
            <a:p>
              <a:r>
                <a:rPr lang="tr-TR" sz="2000" b="1" dirty="0">
                  <a:solidFill>
                    <a:srgbClr val="C00000"/>
                  </a:solidFill>
                  <a:latin typeface="Helvetica" panose="020B0604020202020204" pitchFamily="34" charset="0"/>
                  <a:cs typeface="Helvetica" panose="020B0604020202020204" pitchFamily="34" charset="0"/>
                </a:rPr>
                <a:t>(Kanun/Madde-11) </a:t>
              </a:r>
            </a:p>
          </p:txBody>
        </p:sp>
      </p:grpSp>
      <p:sp>
        <p:nvSpPr>
          <p:cNvPr id="14" name="Rectangle 3"/>
          <p:cNvSpPr txBox="1">
            <a:spLocks noChangeArrowheads="1"/>
          </p:cNvSpPr>
          <p:nvPr/>
        </p:nvSpPr>
        <p:spPr bwMode="auto">
          <a:xfrm>
            <a:off x="133810" y="1537841"/>
            <a:ext cx="12058188"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33815" y="1665903"/>
            <a:ext cx="12058188" cy="3847207"/>
          </a:xfrm>
          <a:prstGeom prst="rect">
            <a:avLst/>
          </a:prstGeom>
          <a:noFill/>
        </p:spPr>
        <p:txBody>
          <a:bodyPr wrap="square" rtlCol="0">
            <a:spAutoFit/>
          </a:bodyPr>
          <a:lstStyle/>
          <a:p>
            <a:pPr marL="571500" indent="-571500" algn="just">
              <a:buFont typeface="Wingdings" panose="05000000000000000000" pitchFamily="2" charset="2"/>
              <a:buChar char="v"/>
            </a:pPr>
            <a:endParaRPr lang="tr-TR" sz="4400" dirty="0"/>
          </a:p>
          <a:p>
            <a:pPr marL="571500" indent="-571500" algn="just">
              <a:buFont typeface="Wingdings" panose="05000000000000000000" pitchFamily="2" charset="2"/>
              <a:buChar char="v"/>
            </a:pPr>
            <a:r>
              <a:rPr lang="tr-TR" sz="4000" dirty="0">
                <a:latin typeface="Helvetica" panose="020B0604020202020204" pitchFamily="34" charset="0"/>
                <a:cs typeface="Helvetica" panose="020B0604020202020204" pitchFamily="34" charset="0"/>
              </a:rPr>
              <a:t>Mal bildiriminin muhtevası hakkında gizliliğe dikkat etmeyerek Kanuna aykırı davrananlar </a:t>
            </a:r>
            <a:r>
              <a:rPr lang="tr-TR" sz="4000" dirty="0">
                <a:solidFill>
                  <a:srgbClr val="C00000"/>
                </a:solidFill>
                <a:latin typeface="Helvetica" panose="020B0604020202020204" pitchFamily="34" charset="0"/>
                <a:cs typeface="Helvetica" panose="020B0604020202020204" pitchFamily="34" charset="0"/>
              </a:rPr>
              <a:t>üç aydan bir yıla kadar hapis cezası </a:t>
            </a:r>
            <a:r>
              <a:rPr lang="tr-TR" sz="4000" dirty="0">
                <a:latin typeface="Helvetica" panose="020B0604020202020204" pitchFamily="34" charset="0"/>
                <a:cs typeface="Helvetica" panose="020B0604020202020204" pitchFamily="34" charset="0"/>
              </a:rPr>
              <a:t>ile cezalandırılır. Bu fiilin </a:t>
            </a:r>
            <a:r>
              <a:rPr lang="tr-TR" sz="4000" dirty="0">
                <a:solidFill>
                  <a:srgbClr val="C00000"/>
                </a:solidFill>
                <a:latin typeface="Helvetica" panose="020B0604020202020204" pitchFamily="34" charset="0"/>
                <a:cs typeface="Helvetica" panose="020B0604020202020204" pitchFamily="34" charset="0"/>
              </a:rPr>
              <a:t>basın yoluyla </a:t>
            </a:r>
            <a:r>
              <a:rPr lang="tr-TR" sz="4000" dirty="0">
                <a:latin typeface="Helvetica" panose="020B0604020202020204" pitchFamily="34" charset="0"/>
                <a:cs typeface="Helvetica" panose="020B0604020202020204" pitchFamily="34" charset="0"/>
              </a:rPr>
              <a:t>işlenmesi halinde verilecek ceza yarı oranında artırılır. </a:t>
            </a:r>
          </a:p>
        </p:txBody>
      </p:sp>
    </p:spTree>
    <p:extLst>
      <p:ext uri="{BB962C8B-B14F-4D97-AF65-F5344CB8AC3E}">
        <p14:creationId xmlns:p14="http://schemas.microsoft.com/office/powerpoint/2010/main" val="333362159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0" y="-101743"/>
            <a:ext cx="10983951" cy="1235563"/>
            <a:chOff x="0" y="-91794"/>
            <a:chExt cx="10983951" cy="1235563"/>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0" y="-65770"/>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546713" y="-91794"/>
              <a:ext cx="8437238" cy="769441"/>
            </a:xfrm>
            <a:prstGeom prst="rect">
              <a:avLst/>
            </a:prstGeom>
          </p:spPr>
          <p:txBody>
            <a:bodyPr wrap="square">
              <a:spAutoFit/>
            </a:bodyPr>
            <a:lstStyle/>
            <a:p>
              <a:r>
                <a:rPr lang="tr-TR" sz="2400" b="1" dirty="0">
                  <a:latin typeface="Helvetica" panose="020B0604020202020204" pitchFamily="34" charset="0"/>
                  <a:cs typeface="Helvetica" panose="020B0604020202020204" pitchFamily="34" charset="0"/>
                </a:rPr>
                <a:t>CEZAİ MÜEYYİDELER-GERÇEĞE AYKIRI BEYAN</a:t>
              </a:r>
              <a:endParaRPr lang="tr-TR" sz="3200" b="1" dirty="0">
                <a:latin typeface="Helvetica" panose="020B0604020202020204" pitchFamily="34" charset="0"/>
                <a:cs typeface="Helvetica" panose="020B0604020202020204" pitchFamily="34" charset="0"/>
              </a:endParaRPr>
            </a:p>
            <a:p>
              <a:r>
                <a:rPr lang="tr-TR" sz="2000" b="1" dirty="0">
                  <a:solidFill>
                    <a:srgbClr val="C00000"/>
                  </a:solidFill>
                  <a:latin typeface="Helvetica" panose="020B0604020202020204" pitchFamily="34" charset="0"/>
                  <a:cs typeface="Helvetica" panose="020B0604020202020204" pitchFamily="34" charset="0"/>
                </a:rPr>
                <a:t>(Kanun/Madde-12) </a:t>
              </a:r>
            </a:p>
          </p:txBody>
        </p:sp>
      </p:grpSp>
      <p:sp>
        <p:nvSpPr>
          <p:cNvPr id="14" name="Rectangle 3"/>
          <p:cNvSpPr txBox="1">
            <a:spLocks noChangeArrowheads="1"/>
          </p:cNvSpPr>
          <p:nvPr/>
        </p:nvSpPr>
        <p:spPr bwMode="auto">
          <a:xfrm>
            <a:off x="133810" y="1537841"/>
            <a:ext cx="12058188"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33815" y="1665903"/>
            <a:ext cx="12058188" cy="2800767"/>
          </a:xfrm>
          <a:prstGeom prst="rect">
            <a:avLst/>
          </a:prstGeom>
          <a:noFill/>
        </p:spPr>
        <p:txBody>
          <a:bodyPr wrap="square" rtlCol="0">
            <a:spAutoFit/>
          </a:bodyPr>
          <a:lstStyle/>
          <a:p>
            <a:pPr marL="571500" indent="-571500" algn="just">
              <a:buFont typeface="Wingdings" panose="05000000000000000000" pitchFamily="2" charset="2"/>
              <a:buChar char="v"/>
            </a:pPr>
            <a:endParaRPr lang="tr-TR" sz="4400" dirty="0"/>
          </a:p>
          <a:p>
            <a:pPr marL="571500" indent="-571500" algn="just">
              <a:buFont typeface="Wingdings" panose="05000000000000000000" pitchFamily="2" charset="2"/>
              <a:buChar char="v"/>
            </a:pPr>
            <a:r>
              <a:rPr lang="tr-TR" sz="4400" dirty="0">
                <a:latin typeface="Helvetica" panose="020B0604020202020204" pitchFamily="34" charset="0"/>
                <a:cs typeface="Helvetica" panose="020B0604020202020204" pitchFamily="34" charset="0"/>
              </a:rPr>
              <a:t>Kanunen daha ağır bir cezayı gerektirmediği takdirde gerçeğe aykırı bildirimde bulunana </a:t>
            </a:r>
            <a:r>
              <a:rPr lang="tr-TR" sz="4400" dirty="0">
                <a:solidFill>
                  <a:srgbClr val="C00000"/>
                </a:solidFill>
                <a:latin typeface="Helvetica" panose="020B0604020202020204" pitchFamily="34" charset="0"/>
                <a:cs typeface="Helvetica" panose="020B0604020202020204" pitchFamily="34" charset="0"/>
              </a:rPr>
              <a:t>altı aydan üç yıla kadar</a:t>
            </a:r>
            <a:r>
              <a:rPr lang="tr-TR" sz="4400" dirty="0">
                <a:latin typeface="Helvetica" panose="020B0604020202020204" pitchFamily="34" charset="0"/>
                <a:cs typeface="Helvetica" panose="020B0604020202020204" pitchFamily="34" charset="0"/>
              </a:rPr>
              <a:t> hapis cezası verilir.</a:t>
            </a:r>
          </a:p>
        </p:txBody>
      </p:sp>
    </p:spTree>
    <p:extLst>
      <p:ext uri="{BB962C8B-B14F-4D97-AF65-F5344CB8AC3E}">
        <p14:creationId xmlns:p14="http://schemas.microsoft.com/office/powerpoint/2010/main" val="250770259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0" y="-101743"/>
            <a:ext cx="10983951" cy="1235563"/>
            <a:chOff x="0" y="-91794"/>
            <a:chExt cx="10983951" cy="1235563"/>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0" y="-65770"/>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546713" y="-91794"/>
              <a:ext cx="8437238" cy="1138773"/>
            </a:xfrm>
            <a:prstGeom prst="rect">
              <a:avLst/>
            </a:prstGeom>
          </p:spPr>
          <p:txBody>
            <a:bodyPr wrap="square">
              <a:spAutoFit/>
            </a:bodyPr>
            <a:lstStyle/>
            <a:p>
              <a:r>
                <a:rPr lang="tr-TR" sz="2400" b="1" dirty="0">
                  <a:latin typeface="Helvetica" panose="020B0604020202020204" pitchFamily="34" charset="0"/>
                  <a:cs typeface="Helvetica" panose="020B0604020202020204" pitchFamily="34" charset="0"/>
                </a:rPr>
                <a:t>CEZAİ MÜEYYİDELER-HAKSIZ MAL EDİNME, MAL KAÇIRMA VE GİZLEME</a:t>
              </a:r>
              <a:endParaRPr lang="tr-TR" sz="3200" b="1" dirty="0">
                <a:latin typeface="Helvetica" panose="020B0604020202020204" pitchFamily="34" charset="0"/>
                <a:cs typeface="Helvetica" panose="020B0604020202020204" pitchFamily="34" charset="0"/>
              </a:endParaRPr>
            </a:p>
            <a:p>
              <a:r>
                <a:rPr lang="tr-TR" sz="2000" b="1" dirty="0">
                  <a:solidFill>
                    <a:srgbClr val="C00000"/>
                  </a:solidFill>
                  <a:latin typeface="Helvetica" panose="020B0604020202020204" pitchFamily="34" charset="0"/>
                  <a:cs typeface="Helvetica" panose="020B0604020202020204" pitchFamily="34" charset="0"/>
                </a:rPr>
                <a:t>(Kanun/Madde-13) </a:t>
              </a:r>
            </a:p>
          </p:txBody>
        </p:sp>
      </p:grpSp>
      <p:sp>
        <p:nvSpPr>
          <p:cNvPr id="14" name="Rectangle 3"/>
          <p:cNvSpPr txBox="1">
            <a:spLocks noChangeArrowheads="1"/>
          </p:cNvSpPr>
          <p:nvPr/>
        </p:nvSpPr>
        <p:spPr bwMode="auto">
          <a:xfrm>
            <a:off x="133810" y="1537841"/>
            <a:ext cx="12058188"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0" y="1665903"/>
            <a:ext cx="12192003" cy="4832092"/>
          </a:xfrm>
          <a:prstGeom prst="rect">
            <a:avLst/>
          </a:prstGeom>
          <a:noFill/>
        </p:spPr>
        <p:txBody>
          <a:bodyPr wrap="square" rtlCol="0">
            <a:spAutoFit/>
          </a:bodyPr>
          <a:lstStyle/>
          <a:p>
            <a:pPr marL="571500" indent="-571500" algn="just">
              <a:buFont typeface="Wingdings" panose="05000000000000000000" pitchFamily="2" charset="2"/>
              <a:buChar char="v"/>
            </a:pPr>
            <a:endParaRPr lang="tr-TR" sz="4400" dirty="0"/>
          </a:p>
          <a:p>
            <a:pPr marL="571500" indent="-571500" algn="just">
              <a:buFont typeface="Wingdings" panose="05000000000000000000" pitchFamily="2" charset="2"/>
              <a:buChar char="v"/>
            </a:pPr>
            <a:r>
              <a:rPr lang="tr-TR" sz="4400" dirty="0">
                <a:latin typeface="Helvetica" panose="020B0604020202020204" pitchFamily="34" charset="0"/>
                <a:cs typeface="Helvetica" panose="020B0604020202020204" pitchFamily="34" charset="0"/>
              </a:rPr>
              <a:t>Kanunun daha ağır bir cezayı gerektirmediği takdirde </a:t>
            </a:r>
            <a:r>
              <a:rPr lang="tr-TR" sz="4400" dirty="0">
                <a:solidFill>
                  <a:srgbClr val="C00000"/>
                </a:solidFill>
                <a:latin typeface="Helvetica" panose="020B0604020202020204" pitchFamily="34" charset="0"/>
                <a:cs typeface="Helvetica" panose="020B0604020202020204" pitchFamily="34" charset="0"/>
              </a:rPr>
              <a:t>haksız mal edinene üç yıldan beş yıla kadar hapis</a:t>
            </a:r>
            <a:r>
              <a:rPr lang="tr-TR" sz="4400" dirty="0">
                <a:latin typeface="Helvetica" panose="020B0604020202020204" pitchFamily="34" charset="0"/>
                <a:cs typeface="Helvetica" panose="020B0604020202020204" pitchFamily="34" charset="0"/>
              </a:rPr>
              <a:t> ve beş milyon liradan on milyon liraya kadar ağır para cezası verilir. Haksız edinilen malı kaçıran veya gizleyene de aynı ceza verilir.</a:t>
            </a:r>
          </a:p>
        </p:txBody>
      </p:sp>
    </p:spTree>
    <p:extLst>
      <p:ext uri="{BB962C8B-B14F-4D97-AF65-F5344CB8AC3E}">
        <p14:creationId xmlns:p14="http://schemas.microsoft.com/office/powerpoint/2010/main" val="237406405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0" y="-101743"/>
            <a:ext cx="10983951" cy="1235563"/>
            <a:chOff x="0" y="-91794"/>
            <a:chExt cx="10983951" cy="1235563"/>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0" y="-65770"/>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546713" y="-91794"/>
              <a:ext cx="8437238" cy="769441"/>
            </a:xfrm>
            <a:prstGeom prst="rect">
              <a:avLst/>
            </a:prstGeom>
          </p:spPr>
          <p:txBody>
            <a:bodyPr wrap="square">
              <a:spAutoFit/>
            </a:bodyPr>
            <a:lstStyle/>
            <a:p>
              <a:r>
                <a:rPr lang="tr-TR" sz="2400" b="1" dirty="0">
                  <a:latin typeface="Helvetica" panose="020B0604020202020204" pitchFamily="34" charset="0"/>
                  <a:cs typeface="Helvetica" panose="020B0604020202020204" pitchFamily="34" charset="0"/>
                </a:rPr>
                <a:t>CEZAİ MÜEYYİDELER-DİSİPLİN CEZASI</a:t>
              </a:r>
              <a:endParaRPr lang="tr-TR" sz="3200" b="1" dirty="0">
                <a:latin typeface="Helvetica" panose="020B0604020202020204" pitchFamily="34" charset="0"/>
                <a:cs typeface="Helvetica" panose="020B0604020202020204" pitchFamily="34" charset="0"/>
              </a:endParaRPr>
            </a:p>
            <a:p>
              <a:endParaRPr lang="tr-TR" sz="2000" b="1" dirty="0">
                <a:solidFill>
                  <a:srgbClr val="C00000"/>
                </a:solidFill>
                <a:latin typeface="Helvetica" panose="020B0604020202020204" pitchFamily="34" charset="0"/>
                <a:cs typeface="Helvetica" panose="020B0604020202020204" pitchFamily="34" charset="0"/>
              </a:endParaRPr>
            </a:p>
          </p:txBody>
        </p:sp>
      </p:grpSp>
      <p:sp>
        <p:nvSpPr>
          <p:cNvPr id="14" name="Rectangle 3"/>
          <p:cNvSpPr txBox="1">
            <a:spLocks noChangeArrowheads="1"/>
          </p:cNvSpPr>
          <p:nvPr/>
        </p:nvSpPr>
        <p:spPr bwMode="auto">
          <a:xfrm>
            <a:off x="133810" y="1537841"/>
            <a:ext cx="12058188"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0" y="1665903"/>
            <a:ext cx="12192003" cy="3662541"/>
          </a:xfrm>
          <a:prstGeom prst="rect">
            <a:avLst/>
          </a:prstGeom>
          <a:noFill/>
        </p:spPr>
        <p:txBody>
          <a:bodyPr wrap="square" rtlCol="0">
            <a:spAutoFit/>
          </a:bodyPr>
          <a:lstStyle/>
          <a:p>
            <a:pPr marL="571500" indent="-571500" algn="just">
              <a:buFont typeface="Wingdings" panose="05000000000000000000" pitchFamily="2" charset="2"/>
              <a:buChar char="v"/>
            </a:pPr>
            <a:r>
              <a:rPr lang="de-DE" sz="4200" i="1" dirty="0" err="1">
                <a:latin typeface="Helvetica" panose="020B0604020202020204" pitchFamily="34" charset="0"/>
                <a:cs typeface="Helvetica" panose="020B0604020202020204" pitchFamily="34" charset="0"/>
              </a:rPr>
              <a:t>Belirlenen</a:t>
            </a:r>
            <a:r>
              <a:rPr lang="de-DE" sz="4200" i="1" dirty="0">
                <a:latin typeface="Helvetica" panose="020B0604020202020204" pitchFamily="34" charset="0"/>
                <a:cs typeface="Helvetica" panose="020B0604020202020204" pitchFamily="34" charset="0"/>
              </a:rPr>
              <a:t> </a:t>
            </a:r>
            <a:r>
              <a:rPr lang="de-DE" sz="4200" i="1" dirty="0" err="1">
                <a:latin typeface="Helvetica" panose="020B0604020202020204" pitchFamily="34" charset="0"/>
                <a:cs typeface="Helvetica" panose="020B0604020202020204" pitchFamily="34" charset="0"/>
              </a:rPr>
              <a:t>durum</a:t>
            </a:r>
            <a:r>
              <a:rPr lang="de-DE" sz="4200" i="1" dirty="0">
                <a:latin typeface="Helvetica" panose="020B0604020202020204" pitchFamily="34" charset="0"/>
                <a:cs typeface="Helvetica" panose="020B0604020202020204" pitchFamily="34" charset="0"/>
              </a:rPr>
              <a:t> ve </a:t>
            </a:r>
            <a:r>
              <a:rPr lang="de-DE" sz="4200" i="1" dirty="0" err="1">
                <a:latin typeface="Helvetica" panose="020B0604020202020204" pitchFamily="34" charset="0"/>
                <a:cs typeface="Helvetica" panose="020B0604020202020204" pitchFamily="34" charset="0"/>
              </a:rPr>
              <a:t>sürelerde</a:t>
            </a:r>
            <a:r>
              <a:rPr lang="de-DE" sz="4200" i="1" dirty="0">
                <a:latin typeface="Helvetica" panose="020B0604020202020204" pitchFamily="34" charset="0"/>
                <a:cs typeface="Helvetica" panose="020B0604020202020204" pitchFamily="34" charset="0"/>
              </a:rPr>
              <a:t> mal </a:t>
            </a:r>
            <a:r>
              <a:rPr lang="de-DE" sz="4200" i="1" dirty="0" err="1">
                <a:latin typeface="Helvetica" panose="020B0604020202020204" pitchFamily="34" charset="0"/>
                <a:cs typeface="Helvetica" panose="020B0604020202020204" pitchFamily="34" charset="0"/>
              </a:rPr>
              <a:t>bildiriminde</a:t>
            </a:r>
            <a:r>
              <a:rPr lang="de-DE" sz="4200" i="1" dirty="0">
                <a:latin typeface="Helvetica" panose="020B0604020202020204" pitchFamily="34" charset="0"/>
                <a:cs typeface="Helvetica" panose="020B0604020202020204" pitchFamily="34" charset="0"/>
              </a:rPr>
              <a:t> </a:t>
            </a:r>
            <a:r>
              <a:rPr lang="de-DE" sz="4200" i="1" dirty="0" err="1">
                <a:latin typeface="Helvetica" panose="020B0604020202020204" pitchFamily="34" charset="0"/>
                <a:cs typeface="Helvetica" panose="020B0604020202020204" pitchFamily="34" charset="0"/>
              </a:rPr>
              <a:t>bulunmamak</a:t>
            </a:r>
            <a:r>
              <a:rPr lang="tr-TR" sz="4200" dirty="0">
                <a:latin typeface="Helvetica" panose="020B0604020202020204" pitchFamily="34" charset="0"/>
                <a:cs typeface="Helvetica" panose="020B0604020202020204" pitchFamily="34" charset="0"/>
              </a:rPr>
              <a:t>. </a:t>
            </a:r>
            <a:r>
              <a:rPr lang="tr-TR" sz="3200" i="1" dirty="0">
                <a:solidFill>
                  <a:srgbClr val="C00000"/>
                </a:solidFill>
                <a:latin typeface="Helvetica" panose="020B0604020202020204" pitchFamily="34" charset="0"/>
                <a:cs typeface="Helvetica" panose="020B0604020202020204" pitchFamily="34" charset="0"/>
              </a:rPr>
              <a:t>(657 sayılı Kanun, Madde 125/D-j, Memurlar için)</a:t>
            </a:r>
            <a:endParaRPr lang="tr-TR" sz="3600" i="1" dirty="0">
              <a:solidFill>
                <a:srgbClr val="C00000"/>
              </a:solidFill>
              <a:latin typeface="Helvetica" panose="020B0604020202020204" pitchFamily="34" charset="0"/>
              <a:cs typeface="Helvetica" panose="020B0604020202020204" pitchFamily="34" charset="0"/>
            </a:endParaRPr>
          </a:p>
          <a:p>
            <a:pPr marL="571500" indent="-571500" algn="just">
              <a:buFont typeface="Wingdings" panose="05000000000000000000" pitchFamily="2" charset="2"/>
              <a:buChar char="v"/>
            </a:pPr>
            <a:r>
              <a:rPr lang="tr-TR" sz="4200" i="1" dirty="0">
                <a:latin typeface="Helvetica" panose="020B0604020202020204" pitchFamily="34" charset="0"/>
                <a:cs typeface="Helvetica" panose="020B0604020202020204" pitchFamily="34" charset="0"/>
              </a:rPr>
              <a:t>Mevzuatta öngörülen bildirim yükümlülüğünü yerine getirmemek. </a:t>
            </a:r>
            <a:r>
              <a:rPr lang="tr-TR" sz="3200" i="1" dirty="0">
                <a:solidFill>
                  <a:srgbClr val="C00000"/>
                </a:solidFill>
                <a:latin typeface="Helvetica" panose="020B0604020202020204" pitchFamily="34" charset="0"/>
                <a:cs typeface="Helvetica" panose="020B0604020202020204" pitchFamily="34" charset="0"/>
              </a:rPr>
              <a:t>(2547 sayılı Kanun, Madde 53/b-2-p, Akademisyenler için)</a:t>
            </a:r>
            <a:endParaRPr lang="tr-TR" sz="4200" i="1" dirty="0">
              <a:solidFill>
                <a:srgbClr val="C00000"/>
              </a:solidFill>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417908641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93845"/>
            <a:ext cx="9666512" cy="1209539"/>
            <a:chOff x="2" y="-83896"/>
            <a:chExt cx="9666512" cy="1209539"/>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83896"/>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61984"/>
              <a:ext cx="6953294" cy="584775"/>
            </a:xfrm>
            <a:prstGeom prst="rect">
              <a:avLst/>
            </a:prstGeom>
          </p:spPr>
          <p:txBody>
            <a:bodyPr wrap="square">
              <a:spAutoFit/>
            </a:bodyPr>
            <a:lstStyle/>
            <a:p>
              <a:r>
                <a:rPr lang="tr-TR" sz="3200" b="1" dirty="0">
                  <a:latin typeface="Helvetica" panose="020B0604020202020204" pitchFamily="34" charset="0"/>
                  <a:cs typeface="Helvetica" panose="020B0604020202020204" pitchFamily="34" charset="0"/>
                </a:rPr>
                <a:t>KAPANIŞ</a:t>
              </a:r>
            </a:p>
          </p:txBody>
        </p:sp>
      </p:grpSp>
      <p:sp>
        <p:nvSpPr>
          <p:cNvPr id="14" name="Rectangle 3"/>
          <p:cNvSpPr txBox="1">
            <a:spLocks noChangeArrowheads="1"/>
          </p:cNvSpPr>
          <p:nvPr/>
        </p:nvSpPr>
        <p:spPr bwMode="auto">
          <a:xfrm>
            <a:off x="482640" y="856999"/>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64519" y="1549336"/>
            <a:ext cx="11917682" cy="492443"/>
          </a:xfrm>
          <a:prstGeom prst="rect">
            <a:avLst/>
          </a:prstGeom>
          <a:noFill/>
        </p:spPr>
        <p:txBody>
          <a:bodyPr wrap="square" rtlCol="0">
            <a:spAutoFit/>
          </a:bodyPr>
          <a:lstStyle/>
          <a:p>
            <a:pPr marL="457200" indent="-457200" algn="just">
              <a:buFont typeface="Wingdings" panose="05000000000000000000" pitchFamily="2" charset="2"/>
              <a:buChar char="v"/>
            </a:pPr>
            <a:endParaRPr lang="tr-TR" sz="2600" dirty="0">
              <a:latin typeface="Helvetica" panose="020B0604020202020204" pitchFamily="34" charset="0"/>
              <a:ea typeface="Cambria" panose="02040503050406030204" pitchFamily="18" charset="0"/>
              <a:cs typeface="Helvetica" panose="020B0604020202020204" pitchFamily="34" charset="0"/>
            </a:endParaRPr>
          </a:p>
        </p:txBody>
      </p:sp>
      <p:sp>
        <p:nvSpPr>
          <p:cNvPr id="2" name="Oval Belirtme Çizgisi 1"/>
          <p:cNvSpPr/>
          <p:nvPr/>
        </p:nvSpPr>
        <p:spPr>
          <a:xfrm>
            <a:off x="2299064" y="1933498"/>
            <a:ext cx="8033656" cy="3457684"/>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Metin kutusu 4"/>
          <p:cNvSpPr txBox="1"/>
          <p:nvPr/>
        </p:nvSpPr>
        <p:spPr>
          <a:xfrm>
            <a:off x="3071222" y="2773311"/>
            <a:ext cx="6821714" cy="2492990"/>
          </a:xfrm>
          <a:prstGeom prst="rect">
            <a:avLst/>
          </a:prstGeom>
          <a:noFill/>
        </p:spPr>
        <p:txBody>
          <a:bodyPr wrap="square" rtlCol="0">
            <a:spAutoFit/>
          </a:bodyPr>
          <a:lstStyle/>
          <a:p>
            <a:pPr algn="just"/>
            <a:r>
              <a:rPr lang="tr-TR" sz="3600" b="1" dirty="0">
                <a:latin typeface="Helvetica" panose="020B0604020202020204" pitchFamily="34" charset="0"/>
                <a:cs typeface="Helvetica" panose="020B0604020202020204" pitchFamily="34" charset="0"/>
              </a:rPr>
              <a:t>Mal beyanı vermek, devlet görevinde şeffaflığın ve hesap vermenin  belgesidir.</a:t>
            </a:r>
          </a:p>
          <a:p>
            <a:endParaRPr lang="tr-TR" sz="4800" dirty="0"/>
          </a:p>
        </p:txBody>
      </p:sp>
    </p:spTree>
    <p:extLst>
      <p:ext uri="{BB962C8B-B14F-4D97-AF65-F5344CB8AC3E}">
        <p14:creationId xmlns:p14="http://schemas.microsoft.com/office/powerpoint/2010/main" val="36195218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93845"/>
            <a:ext cx="9811795" cy="1209539"/>
            <a:chOff x="-145281" y="-83896"/>
            <a:chExt cx="9811795" cy="1209539"/>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145281" y="-83896"/>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61984"/>
              <a:ext cx="6953294" cy="584775"/>
            </a:xfrm>
            <a:prstGeom prst="rect">
              <a:avLst/>
            </a:prstGeom>
          </p:spPr>
          <p:txBody>
            <a:bodyPr wrap="square">
              <a:spAutoFit/>
            </a:bodyPr>
            <a:lstStyle/>
            <a:p>
              <a:r>
                <a:rPr lang="tr-TR" sz="3200" b="1" dirty="0">
                  <a:latin typeface="Helvetica" panose="020B0604020202020204" pitchFamily="34" charset="0"/>
                  <a:cs typeface="Helvetica" panose="020B0604020202020204" pitchFamily="34" charset="0"/>
                </a:rPr>
                <a:t>KADİM GELENEĞİMİZ</a:t>
              </a:r>
            </a:p>
          </p:txBody>
        </p:sp>
      </p:grpSp>
      <p:sp>
        <p:nvSpPr>
          <p:cNvPr id="14" name="Rectangle 3"/>
          <p:cNvSpPr txBox="1">
            <a:spLocks noChangeArrowheads="1"/>
          </p:cNvSpPr>
          <p:nvPr/>
        </p:nvSpPr>
        <p:spPr bwMode="auto">
          <a:xfrm>
            <a:off x="482640" y="768920"/>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64519" y="1133592"/>
            <a:ext cx="11917682" cy="5170646"/>
          </a:xfrm>
          <a:prstGeom prst="rect">
            <a:avLst/>
          </a:prstGeom>
          <a:noFill/>
        </p:spPr>
        <p:txBody>
          <a:bodyPr wrap="square" rtlCol="0">
            <a:spAutoFit/>
          </a:bodyPr>
          <a:lstStyle/>
          <a:p>
            <a:pPr marL="457200" indent="-457200" algn="just">
              <a:buFont typeface="Wingdings" panose="05000000000000000000" pitchFamily="2" charset="2"/>
              <a:buChar char="v"/>
            </a:pPr>
            <a:r>
              <a:rPr lang="tr-TR" sz="3300" b="0" i="0" dirty="0">
                <a:effectLst/>
                <a:latin typeface="Helvetica" panose="020B0604020202020204" pitchFamily="34" charset="0"/>
                <a:ea typeface="Cambria" panose="02040503050406030204" pitchFamily="18" charset="0"/>
                <a:cs typeface="Helvetica" panose="020B0604020202020204" pitchFamily="34" charset="0"/>
              </a:rPr>
              <a:t>Hz. Ömer (RA) devlet malına </a:t>
            </a:r>
            <a:r>
              <a:rPr lang="tr-TR" sz="3300" dirty="0">
                <a:latin typeface="Helvetica" panose="020B0604020202020204" pitchFamily="34" charset="0"/>
                <a:ea typeface="Cambria" panose="02040503050406030204" pitchFamily="18" charset="0"/>
                <a:cs typeface="Helvetica" panose="020B0604020202020204" pitchFamily="34" charset="0"/>
              </a:rPr>
              <a:t>gösterdiği yüksek </a:t>
            </a:r>
            <a:r>
              <a:rPr lang="tr-TR" sz="3300" b="0" i="0" dirty="0">
                <a:effectLst/>
                <a:latin typeface="Helvetica" panose="020B0604020202020204" pitchFamily="34" charset="0"/>
                <a:ea typeface="Cambria" panose="02040503050406030204" pitchFamily="18" charset="0"/>
                <a:cs typeface="Helvetica" panose="020B0604020202020204" pitchFamily="34" charset="0"/>
              </a:rPr>
              <a:t>hassasiyet hepimizin malumudur. Bu hassasiyetine halifeliği döneminde atadığı yöneticilerin de titizlikle uymasını istemiş ve buna göre tedbirlerini almıştır. </a:t>
            </a:r>
            <a:r>
              <a:rPr lang="tr-TR" sz="3300" b="0" i="0" dirty="0">
                <a:solidFill>
                  <a:srgbClr val="C00000"/>
                </a:solidFill>
                <a:effectLst/>
                <a:latin typeface="Helvetica" panose="020B0604020202020204" pitchFamily="34" charset="0"/>
                <a:ea typeface="Cambria" panose="02040503050406030204" pitchFamily="18" charset="0"/>
                <a:cs typeface="Helvetica" panose="020B0604020202020204" pitchFamily="34" charset="0"/>
              </a:rPr>
              <a:t>Mal beyanı verme geleneği halifeliği döneminde başlamıştır.</a:t>
            </a:r>
            <a:r>
              <a:rPr lang="tr-TR" sz="3300" b="0" i="0" dirty="0">
                <a:effectLst/>
                <a:latin typeface="Helvetica" panose="020B0604020202020204" pitchFamily="34" charset="0"/>
                <a:ea typeface="Cambria" panose="02040503050406030204" pitchFamily="18" charset="0"/>
                <a:cs typeface="Helvetica" panose="020B0604020202020204" pitchFamily="34" charset="0"/>
              </a:rPr>
              <a:t>  </a:t>
            </a:r>
            <a:r>
              <a:rPr lang="tr-TR" sz="3300" dirty="0">
                <a:latin typeface="Helvetica" panose="020B0604020202020204" pitchFamily="34" charset="0"/>
                <a:ea typeface="Cambria" panose="02040503050406030204" pitchFamily="18" charset="0"/>
                <a:cs typeface="Helvetica" panose="020B0604020202020204" pitchFamily="34" charset="0"/>
              </a:rPr>
              <a:t>Atadığı yöneticilerin </a:t>
            </a:r>
            <a:r>
              <a:rPr lang="tr-TR" sz="3300" b="0" i="0" dirty="0">
                <a:effectLst/>
                <a:latin typeface="Helvetica" panose="020B0604020202020204" pitchFamily="34" charset="0"/>
                <a:ea typeface="Cambria" panose="02040503050406030204" pitchFamily="18" charset="0"/>
                <a:cs typeface="Helvetica" panose="020B0604020202020204" pitchFamily="34" charset="0"/>
              </a:rPr>
              <a:t>tüm mal varlıklarını tespit ettirip kayıt altına almıştır. Daha sonra periyodik olarak, görevlendirdiği müfettişler vasıtasıyla mal beyanı istemiştir. Görevden aldığı kamu görevlilerinin mal varlıklarını tekrar müfettişlere denetlettirip istismarların yaşanıp yaşanmadığını da bizzat kontrol etmiştir.</a:t>
            </a:r>
            <a:endParaRPr lang="tr-TR" sz="3300" dirty="0">
              <a:latin typeface="Helvetica" panose="020B0604020202020204" pitchFamily="34" charset="0"/>
              <a:ea typeface="Cambria" panose="02040503050406030204" pitchFamily="18" charset="0"/>
              <a:cs typeface="Helvetica" panose="020B0604020202020204" pitchFamily="34" charset="0"/>
            </a:endParaRPr>
          </a:p>
        </p:txBody>
      </p:sp>
    </p:spTree>
    <p:extLst>
      <p:ext uri="{BB962C8B-B14F-4D97-AF65-F5344CB8AC3E}">
        <p14:creationId xmlns:p14="http://schemas.microsoft.com/office/powerpoint/2010/main" val="248747282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93845"/>
            <a:ext cx="9666512" cy="1209539"/>
            <a:chOff x="2" y="-83896"/>
            <a:chExt cx="9666512" cy="1209539"/>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83896"/>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61984"/>
              <a:ext cx="6953294" cy="584775"/>
            </a:xfrm>
            <a:prstGeom prst="rect">
              <a:avLst/>
            </a:prstGeom>
          </p:spPr>
          <p:txBody>
            <a:bodyPr wrap="square">
              <a:spAutoFit/>
            </a:bodyPr>
            <a:lstStyle/>
            <a:p>
              <a:r>
                <a:rPr lang="tr-TR" sz="3200" b="1" dirty="0">
                  <a:latin typeface="Helvetica" panose="020B0604020202020204" pitchFamily="34" charset="0"/>
                  <a:cs typeface="Helvetica" panose="020B0604020202020204" pitchFamily="34" charset="0"/>
                </a:rPr>
                <a:t>YÜRÜRLÜKTEKİ MEVZUAT</a:t>
              </a:r>
            </a:p>
          </p:txBody>
        </p:sp>
      </p:grpSp>
      <p:sp>
        <p:nvSpPr>
          <p:cNvPr id="14" name="Rectangle 3"/>
          <p:cNvSpPr txBox="1">
            <a:spLocks noChangeArrowheads="1"/>
          </p:cNvSpPr>
          <p:nvPr/>
        </p:nvSpPr>
        <p:spPr bwMode="auto">
          <a:xfrm>
            <a:off x="482640" y="817804"/>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33815" y="1594624"/>
            <a:ext cx="12058188" cy="3477875"/>
          </a:xfrm>
          <a:prstGeom prst="rect">
            <a:avLst/>
          </a:prstGeom>
          <a:noFill/>
        </p:spPr>
        <p:txBody>
          <a:bodyPr wrap="square" rtlCol="0">
            <a:spAutoFit/>
          </a:bodyPr>
          <a:lstStyle/>
          <a:p>
            <a:pPr marL="457200" indent="-457200" algn="just">
              <a:buFont typeface="Wingdings" panose="05000000000000000000" pitchFamily="2" charset="2"/>
              <a:buChar char="v"/>
            </a:pPr>
            <a:r>
              <a:rPr lang="tr-TR" sz="4400" dirty="0">
                <a:latin typeface="Helvetica" panose="020B0604020202020204" pitchFamily="34" charset="0"/>
                <a:cs typeface="Helvetica" panose="020B0604020202020204" pitchFamily="34" charset="0"/>
              </a:rPr>
              <a:t>657 sayılı Devlet Memurları Kanunu </a:t>
            </a:r>
            <a:r>
              <a:rPr lang="tr-TR" sz="3200" b="1" dirty="0">
                <a:solidFill>
                  <a:srgbClr val="C00000"/>
                </a:solidFill>
                <a:latin typeface="Helvetica" panose="020B0604020202020204" pitchFamily="34" charset="0"/>
                <a:cs typeface="Helvetica" panose="020B0604020202020204" pitchFamily="34" charset="0"/>
              </a:rPr>
              <a:t>(Madde 14)</a:t>
            </a:r>
            <a:endParaRPr lang="tr-TR" sz="4400" b="1" dirty="0">
              <a:solidFill>
                <a:srgbClr val="C00000"/>
              </a:solidFill>
              <a:latin typeface="Helvetica" panose="020B0604020202020204" pitchFamily="34" charset="0"/>
              <a:cs typeface="Helvetica" panose="020B0604020202020204" pitchFamily="34" charset="0"/>
            </a:endParaRPr>
          </a:p>
          <a:p>
            <a:pPr marL="457200" indent="-457200" algn="just">
              <a:buFont typeface="Wingdings" panose="05000000000000000000" pitchFamily="2" charset="2"/>
              <a:buChar char="v"/>
            </a:pPr>
            <a:r>
              <a:rPr lang="tr-TR" sz="4400" dirty="0">
                <a:latin typeface="Helvetica" panose="020B0604020202020204" pitchFamily="34" charset="0"/>
                <a:cs typeface="Helvetica" panose="020B0604020202020204" pitchFamily="34" charset="0"/>
              </a:rPr>
              <a:t>3628 sayılı Mal Bildiriminde Bulunulması, Rüşvet ve Yolsuzluklarla Mücadele Kanunu</a:t>
            </a:r>
          </a:p>
          <a:p>
            <a:pPr marL="457200" indent="-457200" algn="just">
              <a:buFont typeface="Wingdings" panose="05000000000000000000" pitchFamily="2" charset="2"/>
              <a:buChar char="v"/>
            </a:pPr>
            <a:r>
              <a:rPr lang="tr-TR" sz="4400" dirty="0">
                <a:latin typeface="Helvetica" panose="020B0604020202020204" pitchFamily="34" charset="0"/>
                <a:cs typeface="Helvetica" panose="020B0604020202020204" pitchFamily="34" charset="0"/>
              </a:rPr>
              <a:t>Mal Bildiriminde Bulunulması Hakkında Yönetmelik</a:t>
            </a:r>
            <a:endParaRPr lang="tr-TR" sz="60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90671332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0" y="-101743"/>
            <a:ext cx="9500007" cy="1235563"/>
            <a:chOff x="0" y="-91794"/>
            <a:chExt cx="9500007" cy="1235563"/>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0" y="-65770"/>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546713" y="-91794"/>
              <a:ext cx="6953294" cy="892552"/>
            </a:xfrm>
            <a:prstGeom prst="rect">
              <a:avLst/>
            </a:prstGeom>
          </p:spPr>
          <p:txBody>
            <a:bodyPr wrap="square">
              <a:spAutoFit/>
            </a:bodyPr>
            <a:lstStyle/>
            <a:p>
              <a:r>
                <a:rPr lang="tr-TR" sz="3200" b="1" dirty="0">
                  <a:latin typeface="Helvetica" panose="020B0604020202020204" pitchFamily="34" charset="0"/>
                  <a:cs typeface="Helvetica" panose="020B0604020202020204" pitchFamily="34" charset="0"/>
                </a:rPr>
                <a:t>KİMLER MAL BEYANI VERMELİ?</a:t>
              </a:r>
            </a:p>
            <a:p>
              <a:r>
                <a:rPr lang="tr-TR" sz="2000" b="1" dirty="0">
                  <a:solidFill>
                    <a:srgbClr val="C00000"/>
                  </a:solidFill>
                  <a:latin typeface="Helvetica" panose="020B0604020202020204" pitchFamily="34" charset="0"/>
                  <a:cs typeface="Helvetica" panose="020B0604020202020204" pitchFamily="34" charset="0"/>
                </a:rPr>
                <a:t>(3628 sayılı Kanun/2-d fıkrası)</a:t>
              </a:r>
            </a:p>
          </p:txBody>
        </p:sp>
      </p:grpSp>
      <p:sp>
        <p:nvSpPr>
          <p:cNvPr id="14" name="Rectangle 3"/>
          <p:cNvSpPr txBox="1">
            <a:spLocks noChangeArrowheads="1"/>
          </p:cNvSpPr>
          <p:nvPr/>
        </p:nvSpPr>
        <p:spPr bwMode="auto">
          <a:xfrm>
            <a:off x="482640" y="817804"/>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33815" y="1594624"/>
            <a:ext cx="12058188" cy="4832092"/>
          </a:xfrm>
          <a:prstGeom prst="rect">
            <a:avLst/>
          </a:prstGeom>
          <a:noFill/>
        </p:spPr>
        <p:txBody>
          <a:bodyPr wrap="square" rtlCol="0">
            <a:spAutoFit/>
          </a:bodyPr>
          <a:lstStyle/>
          <a:p>
            <a:pPr marL="457200" indent="-457200" algn="just">
              <a:buFont typeface="Wingdings" panose="05000000000000000000" pitchFamily="2" charset="2"/>
              <a:buChar char="v"/>
            </a:pPr>
            <a:r>
              <a:rPr lang="tr-TR" sz="2800" dirty="0">
                <a:latin typeface="Helvetica" panose="020B0604020202020204" pitchFamily="34" charset="0"/>
                <a:cs typeface="Helvetica" panose="020B0604020202020204" pitchFamily="34" charset="0"/>
              </a:rPr>
              <a:t>Genel ve Katma Bütçeli Dairelerde, </a:t>
            </a:r>
          </a:p>
          <a:p>
            <a:pPr marL="457200" indent="-457200" algn="just">
              <a:buFont typeface="Wingdings" panose="05000000000000000000" pitchFamily="2" charset="2"/>
              <a:buChar char="v"/>
            </a:pPr>
            <a:r>
              <a:rPr lang="tr-TR" sz="2800" dirty="0">
                <a:latin typeface="Helvetica" panose="020B0604020202020204" pitchFamily="34" charset="0"/>
                <a:cs typeface="Helvetica" panose="020B0604020202020204" pitchFamily="34" charset="0"/>
              </a:rPr>
              <a:t>İl Özel İdarelerinde, </a:t>
            </a:r>
          </a:p>
          <a:p>
            <a:pPr marL="457200" indent="-457200" algn="just">
              <a:buFont typeface="Wingdings" panose="05000000000000000000" pitchFamily="2" charset="2"/>
              <a:buChar char="v"/>
            </a:pPr>
            <a:r>
              <a:rPr lang="tr-TR" sz="2800" dirty="0">
                <a:latin typeface="Helvetica" panose="020B0604020202020204" pitchFamily="34" charset="0"/>
                <a:cs typeface="Helvetica" panose="020B0604020202020204" pitchFamily="34" charset="0"/>
              </a:rPr>
              <a:t>Belediyeler ve Bunlara Bağlı Kuruluş veya Alt Kuruluşlarda, Kamu İktisadi Teşebbüsleri (İktisadi Devlet Teşekkülleri ve Kamu İktisadi Kuruluşları) ile Bunlara Bağlı Müessese, Bağlı Ortaklık ve İşletmelerde, </a:t>
            </a:r>
          </a:p>
          <a:p>
            <a:pPr marL="457200" indent="-457200" algn="just">
              <a:buFont typeface="Wingdings" panose="05000000000000000000" pitchFamily="2" charset="2"/>
              <a:buChar char="v"/>
            </a:pPr>
            <a:r>
              <a:rPr lang="tr-TR" sz="2800" dirty="0">
                <a:latin typeface="Helvetica" panose="020B0604020202020204" pitchFamily="34" charset="0"/>
                <a:cs typeface="Helvetica" panose="020B0604020202020204" pitchFamily="34" charset="0"/>
              </a:rPr>
              <a:t>Özel Kanunlarla veya Cumhurbaşkanlığı Kararnamesiyle Kurulan ve Kamu Hizmeti Gören Kurum ve Kuruluşlar ile Bunların Alt Kuruluşlarında veya Komisyonlarında,</a:t>
            </a:r>
          </a:p>
          <a:p>
            <a:pPr algn="just"/>
            <a:r>
              <a:rPr lang="tr-TR" sz="2800" dirty="0">
                <a:latin typeface="Helvetica" panose="020B0604020202020204" pitchFamily="34" charset="0"/>
                <a:cs typeface="Helvetica" panose="020B0604020202020204" pitchFamily="34" charset="0"/>
              </a:rPr>
              <a:t>    Aylık, Ücret ve Ödenek Almak Suretiyle </a:t>
            </a:r>
            <a:r>
              <a:rPr lang="tr-TR" sz="2800" b="1" dirty="0">
                <a:solidFill>
                  <a:srgbClr val="C00000"/>
                </a:solidFill>
                <a:latin typeface="Helvetica" panose="020B0604020202020204" pitchFamily="34" charset="0"/>
                <a:cs typeface="Helvetica" panose="020B0604020202020204" pitchFamily="34" charset="0"/>
              </a:rPr>
              <a:t>Kamu Hizmeti Gören Memurları, İşçi Niteliği Taşımayan Diğer Kamu Görevlileri</a:t>
            </a:r>
            <a:r>
              <a:rPr lang="tr-TR" sz="2800" dirty="0">
                <a:latin typeface="Helvetica" panose="020B0604020202020204" pitchFamily="34" charset="0"/>
                <a:cs typeface="Helvetica" panose="020B0604020202020204" pitchFamily="34" charset="0"/>
              </a:rPr>
              <a:t> ile Yönetim ve Denetim Kurulu Üyeleri.</a:t>
            </a:r>
          </a:p>
        </p:txBody>
      </p:sp>
    </p:spTree>
    <p:extLst>
      <p:ext uri="{BB962C8B-B14F-4D97-AF65-F5344CB8AC3E}">
        <p14:creationId xmlns:p14="http://schemas.microsoft.com/office/powerpoint/2010/main" val="230294895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0" y="-101743"/>
            <a:ext cx="10983951" cy="1235563"/>
            <a:chOff x="0" y="-91794"/>
            <a:chExt cx="10983951" cy="1235563"/>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0" y="-65770"/>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546713" y="-91794"/>
              <a:ext cx="8437238" cy="892552"/>
            </a:xfrm>
            <a:prstGeom prst="rect">
              <a:avLst/>
            </a:prstGeom>
          </p:spPr>
          <p:txBody>
            <a:bodyPr wrap="square">
              <a:spAutoFit/>
            </a:bodyPr>
            <a:lstStyle/>
            <a:p>
              <a:r>
                <a:rPr lang="tr-TR" sz="2400" b="1" dirty="0">
                  <a:latin typeface="Helvetica" panose="020B0604020202020204" pitchFamily="34" charset="0"/>
                  <a:cs typeface="Helvetica" panose="020B0604020202020204" pitchFamily="34" charset="0"/>
                </a:rPr>
                <a:t>MAL BİLDİRİMLERİNDE NELER YER ALIR </a:t>
              </a:r>
              <a:r>
                <a:rPr lang="tr-TR" sz="3200" b="1" dirty="0">
                  <a:latin typeface="Helvetica" panose="020B0604020202020204" pitchFamily="34" charset="0"/>
                  <a:cs typeface="Helvetica" panose="020B0604020202020204" pitchFamily="34" charset="0"/>
                </a:rPr>
                <a:t>? </a:t>
              </a:r>
            </a:p>
            <a:p>
              <a:r>
                <a:rPr lang="tr-TR" sz="2000" b="1" dirty="0">
                  <a:solidFill>
                    <a:srgbClr val="C00000"/>
                  </a:solidFill>
                  <a:latin typeface="Helvetica" panose="020B0604020202020204" pitchFamily="34" charset="0"/>
                  <a:cs typeface="Helvetica" panose="020B0604020202020204" pitchFamily="34" charset="0"/>
                </a:rPr>
                <a:t>(3628 sayılı Kanun/Madde-5) </a:t>
              </a:r>
            </a:p>
          </p:txBody>
        </p:sp>
      </p:grpSp>
      <p:sp>
        <p:nvSpPr>
          <p:cNvPr id="14" name="Rectangle 3"/>
          <p:cNvSpPr txBox="1">
            <a:spLocks noChangeArrowheads="1"/>
          </p:cNvSpPr>
          <p:nvPr/>
        </p:nvSpPr>
        <p:spPr bwMode="auto">
          <a:xfrm>
            <a:off x="133815" y="757795"/>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33815" y="1629358"/>
            <a:ext cx="12058188" cy="5016758"/>
          </a:xfrm>
          <a:prstGeom prst="rect">
            <a:avLst/>
          </a:prstGeom>
          <a:noFill/>
        </p:spPr>
        <p:txBody>
          <a:bodyPr wrap="square" rtlCol="0">
            <a:spAutoFit/>
          </a:bodyPr>
          <a:lstStyle/>
          <a:p>
            <a:pPr marL="457200" indent="-457200" algn="just">
              <a:buFont typeface="Wingdings" panose="05000000000000000000" pitchFamily="2" charset="2"/>
              <a:buChar char="v"/>
            </a:pPr>
            <a:r>
              <a:rPr lang="tr-TR" sz="3200" dirty="0">
                <a:latin typeface="Helvetica" panose="020B0604020202020204" pitchFamily="34" charset="0"/>
                <a:cs typeface="Helvetica" panose="020B0604020202020204" pitchFamily="34" charset="0"/>
              </a:rPr>
              <a:t>3628 sayılı Kanuna tabi kamu görevlilerinin </a:t>
            </a:r>
            <a:r>
              <a:rPr lang="tr-TR" sz="3200" dirty="0">
                <a:solidFill>
                  <a:srgbClr val="C00000"/>
                </a:solidFill>
                <a:latin typeface="Helvetica" panose="020B0604020202020204" pitchFamily="34" charset="0"/>
                <a:cs typeface="Helvetica" panose="020B0604020202020204" pitchFamily="34" charset="0"/>
              </a:rPr>
              <a:t>kendilerine, eşlerine ve velayetleri altındaki çocuklarına</a:t>
            </a:r>
            <a:r>
              <a:rPr lang="tr-TR" sz="3200" dirty="0">
                <a:latin typeface="Helvetica" panose="020B0604020202020204" pitchFamily="34" charset="0"/>
                <a:cs typeface="Helvetica" panose="020B0604020202020204" pitchFamily="34" charset="0"/>
              </a:rPr>
              <a:t> ait bulunan </a:t>
            </a:r>
            <a:r>
              <a:rPr lang="tr-TR" sz="3200" dirty="0">
                <a:solidFill>
                  <a:srgbClr val="C00000"/>
                </a:solidFill>
                <a:latin typeface="Helvetica" panose="020B0604020202020204" pitchFamily="34" charset="0"/>
                <a:cs typeface="Helvetica" panose="020B0604020202020204" pitchFamily="34" charset="0"/>
              </a:rPr>
              <a:t>taşınmaz malları</a:t>
            </a:r>
            <a:r>
              <a:rPr lang="tr-TR" sz="3200" dirty="0">
                <a:latin typeface="Helvetica" panose="020B0604020202020204" pitchFamily="34" charset="0"/>
                <a:cs typeface="Helvetica" panose="020B0604020202020204" pitchFamily="34" charset="0"/>
              </a:rPr>
              <a:t> ile görevliye yapılan aylık net ödemenin, ödeme yapılmayan görevlilerin ise </a:t>
            </a:r>
            <a:r>
              <a:rPr lang="tr-TR" sz="3200" dirty="0">
                <a:solidFill>
                  <a:srgbClr val="C00000"/>
                </a:solidFill>
                <a:latin typeface="Helvetica" panose="020B0604020202020204" pitchFamily="34" charset="0"/>
                <a:cs typeface="Helvetica" panose="020B0604020202020204" pitchFamily="34" charset="0"/>
              </a:rPr>
              <a:t>1 inci derece devlet memurlarına yapılan aylık net ödemenin beş katından fazla tutarındaki her biri için ayrı olmak üzere, para, hisse senetleri ve tahviller ile altın, mücevher ve diğer taşınır malları, hakları, alacakları ve gelirleriyle bunların kaynakları, borçları</a:t>
            </a:r>
            <a:r>
              <a:rPr lang="tr-TR" sz="3200" dirty="0">
                <a:latin typeface="Helvetica" panose="020B0604020202020204" pitchFamily="34" charset="0"/>
                <a:cs typeface="Helvetica" panose="020B0604020202020204" pitchFamily="34" charset="0"/>
              </a:rPr>
              <a:t> ve sebepleri mal bildiriminin konusunu teşkil eder.</a:t>
            </a:r>
          </a:p>
          <a:p>
            <a:pPr marL="457200" indent="-457200" algn="just">
              <a:buFont typeface="Wingdings" panose="05000000000000000000" pitchFamily="2" charset="2"/>
              <a:buChar char="v"/>
            </a:pPr>
            <a:endParaRPr lang="tr-TR" sz="32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76261268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0" y="-101743"/>
            <a:ext cx="10983951" cy="1235563"/>
            <a:chOff x="0" y="-91794"/>
            <a:chExt cx="10983951" cy="1235563"/>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0" y="-65770"/>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546713" y="-91794"/>
              <a:ext cx="8437238" cy="892552"/>
            </a:xfrm>
            <a:prstGeom prst="rect">
              <a:avLst/>
            </a:prstGeom>
          </p:spPr>
          <p:txBody>
            <a:bodyPr wrap="square">
              <a:spAutoFit/>
            </a:bodyPr>
            <a:lstStyle/>
            <a:p>
              <a:r>
                <a:rPr lang="tr-TR" sz="2400" b="1" dirty="0">
                  <a:latin typeface="Helvetica" panose="020B0604020202020204" pitchFamily="34" charset="0"/>
                  <a:cs typeface="Helvetica" panose="020B0604020202020204" pitchFamily="34" charset="0"/>
                </a:rPr>
                <a:t>GENEL MAL BEYANI NE ZAMAN VERİLİR</a:t>
              </a:r>
              <a:r>
                <a:rPr lang="tr-TR" sz="3200" b="1" dirty="0">
                  <a:latin typeface="Helvetica" panose="020B0604020202020204" pitchFamily="34" charset="0"/>
                  <a:cs typeface="Helvetica" panose="020B0604020202020204" pitchFamily="34" charset="0"/>
                </a:rPr>
                <a:t>? </a:t>
              </a:r>
            </a:p>
            <a:p>
              <a:r>
                <a:rPr lang="tr-TR" sz="2000" b="1" dirty="0">
                  <a:solidFill>
                    <a:srgbClr val="C00000"/>
                  </a:solidFill>
                  <a:latin typeface="Helvetica" panose="020B0604020202020204" pitchFamily="34" charset="0"/>
                  <a:cs typeface="Helvetica" panose="020B0604020202020204" pitchFamily="34" charset="0"/>
                </a:rPr>
                <a:t>(Kanun/Madde-7) </a:t>
              </a:r>
            </a:p>
          </p:txBody>
        </p:sp>
      </p:grpSp>
      <p:sp>
        <p:nvSpPr>
          <p:cNvPr id="14" name="Rectangle 3"/>
          <p:cNvSpPr txBox="1">
            <a:spLocks noChangeArrowheads="1"/>
          </p:cNvSpPr>
          <p:nvPr/>
        </p:nvSpPr>
        <p:spPr bwMode="auto">
          <a:xfrm>
            <a:off x="133810" y="1537841"/>
            <a:ext cx="12058188"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33815" y="1665903"/>
            <a:ext cx="12058188" cy="3477875"/>
          </a:xfrm>
          <a:prstGeom prst="rect">
            <a:avLst/>
          </a:prstGeom>
          <a:noFill/>
        </p:spPr>
        <p:txBody>
          <a:bodyPr wrap="square" rtlCol="0">
            <a:spAutoFit/>
          </a:bodyPr>
          <a:lstStyle/>
          <a:p>
            <a:pPr marL="571500" indent="-571500" algn="just">
              <a:buFont typeface="Wingdings" panose="05000000000000000000" pitchFamily="2" charset="2"/>
              <a:buChar char="v"/>
            </a:pPr>
            <a:endParaRPr lang="tr-TR" sz="4400" dirty="0"/>
          </a:p>
          <a:p>
            <a:pPr marL="571500" indent="-571500" algn="just">
              <a:buFont typeface="Wingdings" panose="05000000000000000000" pitchFamily="2" charset="2"/>
              <a:buChar char="v"/>
            </a:pPr>
            <a:r>
              <a:rPr lang="tr-TR" sz="4400" dirty="0"/>
              <a:t>Kamu görevlileri sonu </a:t>
            </a:r>
            <a:r>
              <a:rPr lang="tr-TR" sz="4400" dirty="0">
                <a:solidFill>
                  <a:srgbClr val="C00000"/>
                </a:solidFill>
              </a:rPr>
              <a:t>(0)</a:t>
            </a:r>
            <a:r>
              <a:rPr lang="tr-TR" sz="4400" dirty="0"/>
              <a:t> ve </a:t>
            </a:r>
            <a:r>
              <a:rPr lang="tr-TR" sz="4400" dirty="0">
                <a:solidFill>
                  <a:srgbClr val="C00000"/>
                </a:solidFill>
              </a:rPr>
              <a:t>(5)</a:t>
            </a:r>
            <a:r>
              <a:rPr lang="tr-TR" sz="4400" dirty="0"/>
              <a:t> ile biten yılların en geç </a:t>
            </a:r>
            <a:r>
              <a:rPr lang="tr-TR" sz="4400" dirty="0">
                <a:solidFill>
                  <a:srgbClr val="C00000"/>
                </a:solidFill>
              </a:rPr>
              <a:t>Şubat </a:t>
            </a:r>
            <a:r>
              <a:rPr lang="tr-TR" sz="4400" dirty="0"/>
              <a:t>ayı sonuna kadar bildirimlerini yeniler. Bu kapsamda, en yakın mal bildirimi yenileme dönemi </a:t>
            </a:r>
            <a:r>
              <a:rPr lang="tr-TR" sz="4400" dirty="0">
                <a:solidFill>
                  <a:srgbClr val="C00000"/>
                </a:solidFill>
              </a:rPr>
              <a:t>2025 Şubat </a:t>
            </a:r>
            <a:r>
              <a:rPr lang="tr-TR" sz="4400" dirty="0"/>
              <a:t>ayıdır. </a:t>
            </a:r>
            <a:endParaRPr lang="tr-TR" sz="4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78732940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0" y="-101743"/>
            <a:ext cx="10983951" cy="1235563"/>
            <a:chOff x="0" y="-91794"/>
            <a:chExt cx="10983951" cy="1235563"/>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0" y="-65770"/>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546713" y="-91794"/>
              <a:ext cx="8437238" cy="892552"/>
            </a:xfrm>
            <a:prstGeom prst="rect">
              <a:avLst/>
            </a:prstGeom>
          </p:spPr>
          <p:txBody>
            <a:bodyPr wrap="square">
              <a:spAutoFit/>
            </a:bodyPr>
            <a:lstStyle/>
            <a:p>
              <a:r>
                <a:rPr lang="tr-TR" sz="2400" b="1" dirty="0">
                  <a:latin typeface="Helvetica" panose="020B0604020202020204" pitchFamily="34" charset="0"/>
                  <a:cs typeface="Helvetica" panose="020B0604020202020204" pitchFamily="34" charset="0"/>
                </a:rPr>
                <a:t>EK MAL BEYANI HANGİ ZAMANLARDA VERİLMELİ</a:t>
              </a:r>
              <a:r>
                <a:rPr lang="tr-TR" sz="3200" b="1" dirty="0">
                  <a:latin typeface="Helvetica" panose="020B0604020202020204" pitchFamily="34" charset="0"/>
                  <a:cs typeface="Helvetica" panose="020B0604020202020204" pitchFamily="34" charset="0"/>
                </a:rPr>
                <a:t>? </a:t>
              </a:r>
            </a:p>
            <a:p>
              <a:r>
                <a:rPr lang="tr-TR" sz="2000" b="1" dirty="0">
                  <a:solidFill>
                    <a:srgbClr val="C00000"/>
                  </a:solidFill>
                  <a:latin typeface="Helvetica" panose="020B0604020202020204" pitchFamily="34" charset="0"/>
                  <a:cs typeface="Helvetica" panose="020B0604020202020204" pitchFamily="34" charset="0"/>
                </a:rPr>
                <a:t>(Yönetmelik/Madde-10) </a:t>
              </a:r>
            </a:p>
          </p:txBody>
        </p:sp>
      </p:grpSp>
      <p:sp>
        <p:nvSpPr>
          <p:cNvPr id="14" name="Rectangle 3"/>
          <p:cNvSpPr txBox="1">
            <a:spLocks noChangeArrowheads="1"/>
          </p:cNvSpPr>
          <p:nvPr/>
        </p:nvSpPr>
        <p:spPr bwMode="auto">
          <a:xfrm>
            <a:off x="133815" y="757795"/>
            <a:ext cx="12058188"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33815" y="1629358"/>
            <a:ext cx="12058188" cy="4031873"/>
          </a:xfrm>
          <a:prstGeom prst="rect">
            <a:avLst/>
          </a:prstGeom>
          <a:noFill/>
        </p:spPr>
        <p:txBody>
          <a:bodyPr wrap="square" rtlCol="0">
            <a:spAutoFit/>
          </a:bodyPr>
          <a:lstStyle/>
          <a:p>
            <a:pPr marL="457200" indent="-457200" algn="just">
              <a:buFont typeface="Wingdings" panose="05000000000000000000" pitchFamily="2" charset="2"/>
              <a:buChar char="v"/>
            </a:pPr>
            <a:r>
              <a:rPr lang="tr-TR" sz="3200" dirty="0">
                <a:latin typeface="Helvetica" panose="020B0604020202020204" pitchFamily="34" charset="0"/>
                <a:cs typeface="Helvetica" panose="020B0604020202020204" pitchFamily="34" charset="0"/>
              </a:rPr>
              <a:t>Kamu görevinde bulunanlar; eşleri, velayeti altındaki çocukları ve kendilerinin şahsi mal varlıklarında </a:t>
            </a:r>
            <a:r>
              <a:rPr lang="tr-TR" sz="3200" dirty="0">
                <a:solidFill>
                  <a:srgbClr val="C00000"/>
                </a:solidFill>
                <a:latin typeface="Helvetica" panose="020B0604020202020204" pitchFamily="34" charset="0"/>
                <a:cs typeface="Helvetica" panose="020B0604020202020204" pitchFamily="34" charset="0"/>
              </a:rPr>
              <a:t>önemli bir değişiklik olduğunda</a:t>
            </a:r>
            <a:r>
              <a:rPr lang="tr-TR" sz="3200" dirty="0">
                <a:latin typeface="Helvetica" panose="020B0604020202020204" pitchFamily="34" charset="0"/>
                <a:cs typeface="Helvetica" panose="020B0604020202020204" pitchFamily="34" charset="0"/>
              </a:rPr>
              <a:t>, değişikliği izleyen </a:t>
            </a:r>
            <a:r>
              <a:rPr lang="tr-TR" sz="3200" dirty="0">
                <a:solidFill>
                  <a:srgbClr val="C00000"/>
                </a:solidFill>
                <a:latin typeface="Helvetica" panose="020B0604020202020204" pitchFamily="34" charset="0"/>
                <a:cs typeface="Helvetica" panose="020B0604020202020204" pitchFamily="34" charset="0"/>
              </a:rPr>
              <a:t>bir ay </a:t>
            </a:r>
            <a:r>
              <a:rPr lang="tr-TR" sz="3200" dirty="0">
                <a:latin typeface="Helvetica" panose="020B0604020202020204" pitchFamily="34" charset="0"/>
                <a:cs typeface="Helvetica" panose="020B0604020202020204" pitchFamily="34" charset="0"/>
              </a:rPr>
              <a:t>içinde yeni edindikleri </a:t>
            </a:r>
            <a:r>
              <a:rPr lang="tr-TR" sz="3200" dirty="0">
                <a:solidFill>
                  <a:srgbClr val="C00000"/>
                </a:solidFill>
                <a:latin typeface="Helvetica" panose="020B0604020202020204" pitchFamily="34" charset="0"/>
                <a:cs typeface="Helvetica" panose="020B0604020202020204" pitchFamily="34" charset="0"/>
              </a:rPr>
              <a:t>mal, hak, gelir, alacak ve borçlara</a:t>
            </a:r>
            <a:r>
              <a:rPr lang="tr-TR" sz="3200" dirty="0">
                <a:latin typeface="Helvetica" panose="020B0604020202020204" pitchFamily="34" charset="0"/>
                <a:cs typeface="Helvetica" panose="020B0604020202020204" pitchFamily="34" charset="0"/>
              </a:rPr>
              <a:t> münhasır olmak üzere ek mal bildirimi vermek zorundadırlar. Hazine ve Maliye Bakanlığınca 2022 yılı için belirlenen </a:t>
            </a:r>
            <a:r>
              <a:rPr lang="tr-TR" sz="3200" dirty="0">
                <a:solidFill>
                  <a:srgbClr val="C00000"/>
                </a:solidFill>
                <a:latin typeface="Helvetica" panose="020B0604020202020204" pitchFamily="34" charset="0"/>
                <a:cs typeface="Helvetica" panose="020B0604020202020204" pitchFamily="34" charset="0"/>
              </a:rPr>
              <a:t>10.437,06 TL </a:t>
            </a:r>
            <a:r>
              <a:rPr lang="tr-TR" sz="3200" dirty="0">
                <a:latin typeface="Helvetica" panose="020B0604020202020204" pitchFamily="34" charset="0"/>
                <a:cs typeface="Helvetica" panose="020B0604020202020204" pitchFamily="34" charset="0"/>
              </a:rPr>
              <a:t>tutarındaki miktardaki malın iktisabı ile hak, alacak veya gelir sağlanması veya borçlanılması, </a:t>
            </a:r>
            <a:r>
              <a:rPr lang="tr-TR" sz="3200" dirty="0">
                <a:solidFill>
                  <a:srgbClr val="C00000"/>
                </a:solidFill>
                <a:latin typeface="Helvetica" panose="020B0604020202020204" pitchFamily="34" charset="0"/>
                <a:cs typeface="Helvetica" panose="020B0604020202020204" pitchFamily="34" charset="0"/>
              </a:rPr>
              <a:t>mal varlığında önemli değişiklik sayılır</a:t>
            </a:r>
            <a:r>
              <a:rPr lang="tr-TR" sz="3200" dirty="0">
                <a:latin typeface="Helvetica" panose="020B0604020202020204" pitchFamily="34" charset="0"/>
                <a:cs typeface="Helvetica" panose="020B0604020202020204" pitchFamily="34" charset="0"/>
              </a:rPr>
              <a:t>.</a:t>
            </a:r>
          </a:p>
        </p:txBody>
      </p:sp>
    </p:spTree>
    <p:extLst>
      <p:ext uri="{BB962C8B-B14F-4D97-AF65-F5344CB8AC3E}">
        <p14:creationId xmlns:p14="http://schemas.microsoft.com/office/powerpoint/2010/main" val="369749671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0" y="-101743"/>
            <a:ext cx="10983951" cy="1235563"/>
            <a:chOff x="0" y="-91794"/>
            <a:chExt cx="10983951" cy="1235563"/>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0" y="-65770"/>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546713" y="-91794"/>
              <a:ext cx="8437238" cy="892552"/>
            </a:xfrm>
            <a:prstGeom prst="rect">
              <a:avLst/>
            </a:prstGeom>
          </p:spPr>
          <p:txBody>
            <a:bodyPr wrap="square">
              <a:spAutoFit/>
            </a:bodyPr>
            <a:lstStyle/>
            <a:p>
              <a:r>
                <a:rPr lang="tr-TR" sz="2400" b="1" dirty="0">
                  <a:latin typeface="Helvetica" panose="020B0604020202020204" pitchFamily="34" charset="0"/>
                  <a:cs typeface="Helvetica" panose="020B0604020202020204" pitchFamily="34" charset="0"/>
                </a:rPr>
                <a:t>EK MAL BEYANI HANGİ ZAMANLARDA VERİLMELİ</a:t>
              </a:r>
              <a:r>
                <a:rPr lang="tr-TR" sz="3200" b="1" dirty="0">
                  <a:latin typeface="Helvetica" panose="020B0604020202020204" pitchFamily="34" charset="0"/>
                  <a:cs typeface="Helvetica" panose="020B0604020202020204" pitchFamily="34" charset="0"/>
                </a:rPr>
                <a:t>? </a:t>
              </a:r>
            </a:p>
            <a:p>
              <a:r>
                <a:rPr lang="tr-TR" sz="2000" b="1" dirty="0">
                  <a:solidFill>
                    <a:srgbClr val="C00000"/>
                  </a:solidFill>
                  <a:latin typeface="Helvetica" panose="020B0604020202020204" pitchFamily="34" charset="0"/>
                  <a:cs typeface="Helvetica" panose="020B0604020202020204" pitchFamily="34" charset="0"/>
                </a:rPr>
                <a:t>(Yönetmelik/Madde-10) </a:t>
              </a:r>
            </a:p>
          </p:txBody>
        </p:sp>
      </p:grpSp>
      <p:sp>
        <p:nvSpPr>
          <p:cNvPr id="14" name="Rectangle 3"/>
          <p:cNvSpPr txBox="1">
            <a:spLocks noChangeArrowheads="1"/>
          </p:cNvSpPr>
          <p:nvPr/>
        </p:nvSpPr>
        <p:spPr bwMode="auto">
          <a:xfrm>
            <a:off x="133815" y="757795"/>
            <a:ext cx="12058188"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33815" y="1629358"/>
            <a:ext cx="12058188" cy="4524315"/>
          </a:xfrm>
          <a:prstGeom prst="rect">
            <a:avLst/>
          </a:prstGeom>
          <a:noFill/>
        </p:spPr>
        <p:txBody>
          <a:bodyPr wrap="square" rtlCol="0">
            <a:spAutoFit/>
          </a:bodyPr>
          <a:lstStyle/>
          <a:p>
            <a:pPr algn="just"/>
            <a:r>
              <a:rPr lang="tr-TR" sz="3600" dirty="0">
                <a:latin typeface="Helvetica" panose="020B0604020202020204" pitchFamily="34" charset="0"/>
                <a:cs typeface="Helvetica" panose="020B0604020202020204" pitchFamily="34" charset="0"/>
              </a:rPr>
              <a:t>Bu kapsamda; </a:t>
            </a:r>
          </a:p>
          <a:p>
            <a:pPr marL="457200" indent="-457200" algn="just">
              <a:buFont typeface="Wingdings" panose="05000000000000000000" pitchFamily="2" charset="2"/>
              <a:buChar char="v"/>
            </a:pPr>
            <a:r>
              <a:rPr lang="tr-TR" sz="3600" dirty="0">
                <a:latin typeface="Helvetica" panose="020B0604020202020204" pitchFamily="34" charset="0"/>
                <a:cs typeface="Helvetica" panose="020B0604020202020204" pitchFamily="34" charset="0"/>
              </a:rPr>
              <a:t>Kendilerine aylık ödenenler (çalışanlar) için </a:t>
            </a:r>
            <a:r>
              <a:rPr lang="tr-TR" sz="3600" dirty="0">
                <a:solidFill>
                  <a:srgbClr val="C00000"/>
                </a:solidFill>
                <a:latin typeface="Helvetica" panose="020B0604020202020204" pitchFamily="34" charset="0"/>
                <a:cs typeface="Helvetica" panose="020B0604020202020204" pitchFamily="34" charset="0"/>
              </a:rPr>
              <a:t>maaşının 5 (beş) katı</a:t>
            </a:r>
            <a:r>
              <a:rPr lang="tr-TR" sz="3600" dirty="0">
                <a:latin typeface="Helvetica" panose="020B0604020202020204" pitchFamily="34" charset="0"/>
                <a:cs typeface="Helvetica" panose="020B0604020202020204" pitchFamily="34" charset="0"/>
              </a:rPr>
              <a:t>,</a:t>
            </a:r>
          </a:p>
          <a:p>
            <a:pPr marL="457200" indent="-457200" algn="just">
              <a:buFont typeface="Wingdings" panose="05000000000000000000" pitchFamily="2" charset="2"/>
              <a:buChar char="v"/>
            </a:pPr>
            <a:r>
              <a:rPr lang="tr-TR" sz="3600" dirty="0">
                <a:latin typeface="Helvetica" panose="020B0604020202020204" pitchFamily="34" charset="0"/>
                <a:cs typeface="Helvetica" panose="020B0604020202020204" pitchFamily="34" charset="0"/>
              </a:rPr>
              <a:t>Kendilerine aylık ödenmeyen eşleri ve velayeti altındaki çocukları için birinci derecenin birinci kademesindeki </a:t>
            </a:r>
            <a:r>
              <a:rPr lang="tr-TR" sz="3600" dirty="0">
                <a:solidFill>
                  <a:srgbClr val="C00000"/>
                </a:solidFill>
                <a:latin typeface="Helvetica" panose="020B0604020202020204" pitchFamily="34" charset="0"/>
                <a:cs typeface="Helvetica" panose="020B0604020202020204" pitchFamily="34" charset="0"/>
              </a:rPr>
              <a:t>şube müdürüne ödenen net aylığın 5 (beş) katından fazla değer ve tutarındaki değişiklikler </a:t>
            </a:r>
            <a:r>
              <a:rPr lang="tr-TR" sz="3600" dirty="0">
                <a:latin typeface="Helvetica" panose="020B0604020202020204" pitchFamily="34" charset="0"/>
                <a:cs typeface="Helvetica" panose="020B0604020202020204" pitchFamily="34" charset="0"/>
              </a:rPr>
              <a:t>için Ek mal bildiriminde bulunmak gerekmektedir.</a:t>
            </a:r>
          </a:p>
        </p:txBody>
      </p:sp>
    </p:spTree>
    <p:extLst>
      <p:ext uri="{BB962C8B-B14F-4D97-AF65-F5344CB8AC3E}">
        <p14:creationId xmlns:p14="http://schemas.microsoft.com/office/powerpoint/2010/main" val="341458586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0" y="-101743"/>
            <a:ext cx="10983951" cy="1235563"/>
            <a:chOff x="0" y="-91794"/>
            <a:chExt cx="10983951" cy="1235563"/>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0" y="-65770"/>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546713" y="-91794"/>
              <a:ext cx="8437238" cy="892552"/>
            </a:xfrm>
            <a:prstGeom prst="rect">
              <a:avLst/>
            </a:prstGeom>
          </p:spPr>
          <p:txBody>
            <a:bodyPr wrap="square">
              <a:spAutoFit/>
            </a:bodyPr>
            <a:lstStyle/>
            <a:p>
              <a:r>
                <a:rPr lang="tr-TR" sz="2400" b="1" dirty="0">
                  <a:latin typeface="Helvetica" panose="020B0604020202020204" pitchFamily="34" charset="0"/>
                  <a:cs typeface="Helvetica" panose="020B0604020202020204" pitchFamily="34" charset="0"/>
                </a:rPr>
                <a:t>EK MAL BEYANI HANGİ ZAMANLARDA VERİLMELİ</a:t>
              </a:r>
              <a:r>
                <a:rPr lang="tr-TR" sz="3200" b="1" dirty="0">
                  <a:latin typeface="Helvetica" panose="020B0604020202020204" pitchFamily="34" charset="0"/>
                  <a:cs typeface="Helvetica" panose="020B0604020202020204" pitchFamily="34" charset="0"/>
                </a:rPr>
                <a:t>? </a:t>
              </a:r>
            </a:p>
            <a:p>
              <a:r>
                <a:rPr lang="tr-TR" sz="2000" b="1" dirty="0">
                  <a:solidFill>
                    <a:srgbClr val="C00000"/>
                  </a:solidFill>
                  <a:latin typeface="Helvetica" panose="020B0604020202020204" pitchFamily="34" charset="0"/>
                  <a:cs typeface="Helvetica" panose="020B0604020202020204" pitchFamily="34" charset="0"/>
                </a:rPr>
                <a:t>(Yönetmelik/Madde-10) </a:t>
              </a:r>
            </a:p>
          </p:txBody>
        </p:sp>
      </p:grpSp>
      <p:sp>
        <p:nvSpPr>
          <p:cNvPr id="14" name="Rectangle 3"/>
          <p:cNvSpPr txBox="1">
            <a:spLocks noChangeArrowheads="1"/>
          </p:cNvSpPr>
          <p:nvPr/>
        </p:nvSpPr>
        <p:spPr bwMode="auto">
          <a:xfrm>
            <a:off x="133815" y="757795"/>
            <a:ext cx="12058188"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33815" y="2399250"/>
            <a:ext cx="12058188" cy="2585323"/>
          </a:xfrm>
          <a:prstGeom prst="rect">
            <a:avLst/>
          </a:prstGeom>
          <a:noFill/>
        </p:spPr>
        <p:txBody>
          <a:bodyPr wrap="square" rtlCol="0">
            <a:spAutoFit/>
          </a:bodyPr>
          <a:lstStyle/>
          <a:p>
            <a:pPr marL="457200" indent="-457200" algn="just">
              <a:buFont typeface="Wingdings" panose="05000000000000000000" pitchFamily="2" charset="2"/>
              <a:buChar char="v"/>
            </a:pPr>
            <a:r>
              <a:rPr lang="tr-TR" sz="5400" dirty="0">
                <a:latin typeface="Helvetica" panose="020B0604020202020204" pitchFamily="34" charset="0"/>
                <a:cs typeface="Helvetica" panose="020B0604020202020204" pitchFamily="34" charset="0"/>
              </a:rPr>
              <a:t>Ek mal beyanı değişiklik tarihinden itibaren </a:t>
            </a:r>
            <a:r>
              <a:rPr lang="tr-TR" sz="5400" dirty="0">
                <a:solidFill>
                  <a:srgbClr val="C00000"/>
                </a:solidFill>
                <a:latin typeface="Helvetica" panose="020B0604020202020204" pitchFamily="34" charset="0"/>
                <a:cs typeface="Helvetica" panose="020B0604020202020204" pitchFamily="34" charset="0"/>
              </a:rPr>
              <a:t>en geç 1 ay</a:t>
            </a:r>
            <a:r>
              <a:rPr lang="tr-TR" sz="5400" dirty="0">
                <a:latin typeface="Helvetica" panose="020B0604020202020204" pitchFamily="34" charset="0"/>
                <a:cs typeface="Helvetica" panose="020B0604020202020204" pitchFamily="34" charset="0"/>
              </a:rPr>
              <a:t> içerisinde yapılmalıdır. </a:t>
            </a:r>
          </a:p>
        </p:txBody>
      </p:sp>
    </p:spTree>
    <p:extLst>
      <p:ext uri="{BB962C8B-B14F-4D97-AF65-F5344CB8AC3E}">
        <p14:creationId xmlns:p14="http://schemas.microsoft.com/office/powerpoint/2010/main" val="104867058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1874</TotalTime>
  <Words>732</Words>
  <Application>Microsoft Office PowerPoint</Application>
  <PresentationFormat>Geniş ekran</PresentationFormat>
  <Paragraphs>70</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Arial</vt:lpstr>
      <vt:lpstr>Calibri</vt:lpstr>
      <vt:lpstr>Calibri Light</vt:lpstr>
      <vt:lpstr>Helvetica</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Basın Yayın</dc:creator>
  <cp:lastModifiedBy>Turgay Delialioğlu</cp:lastModifiedBy>
  <cp:revision>281</cp:revision>
  <dcterms:created xsi:type="dcterms:W3CDTF">2020-03-03T07:32:53Z</dcterms:created>
  <dcterms:modified xsi:type="dcterms:W3CDTF">2022-03-13T16:05:57Z</dcterms:modified>
</cp:coreProperties>
</file>