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344" r:id="rId2"/>
    <p:sldId id="391" r:id="rId3"/>
    <p:sldId id="390" r:id="rId4"/>
    <p:sldId id="392" r:id="rId5"/>
    <p:sldId id="393" r:id="rId6"/>
    <p:sldId id="395" r:id="rId7"/>
    <p:sldId id="396" r:id="rId8"/>
    <p:sldId id="397" r:id="rId9"/>
    <p:sldId id="398" r:id="rId10"/>
    <p:sldId id="394"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1"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EEE7"/>
    <a:srgbClr val="CDDECE"/>
    <a:srgbClr val="E2F0D9"/>
    <a:srgbClr val="FBFDFC"/>
    <a:srgbClr val="D9D0BB"/>
    <a:srgbClr val="9DBF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750" autoAdjust="0"/>
    <p:restoredTop sz="92143" autoAdjust="0"/>
  </p:normalViewPr>
  <p:slideViewPr>
    <p:cSldViewPr snapToGrid="0" snapToObjects="1">
      <p:cViewPr varScale="1">
        <p:scale>
          <a:sx n="86" d="100"/>
          <a:sy n="86" d="100"/>
        </p:scale>
        <p:origin x="65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6E58C2-6EAC-4B03-A290-579AED780EEB}" type="datetimeFigureOut">
              <a:rPr lang="tr-TR" smtClean="0"/>
              <a:t>22.02.2022</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29B5C8-A8B9-4F59-93E3-928C5826DFA6}" type="slidenum">
              <a:rPr lang="tr-TR" smtClean="0"/>
              <a:t>‹#›</a:t>
            </a:fld>
            <a:endParaRPr lang="tr-TR"/>
          </a:p>
        </p:txBody>
      </p:sp>
    </p:spTree>
    <p:extLst>
      <p:ext uri="{BB962C8B-B14F-4D97-AF65-F5344CB8AC3E}">
        <p14:creationId xmlns:p14="http://schemas.microsoft.com/office/powerpoint/2010/main" val="1039091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35D821-B598-2F45-BCC5-41E7AB05C927}"/>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3DE08B2-0C60-7243-A35D-4694AB965D8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EF1C9561-06CA-B744-825E-83EA5E44076D}"/>
              </a:ext>
            </a:extLst>
          </p:cNvPr>
          <p:cNvSpPr>
            <a:spLocks noGrp="1"/>
          </p:cNvSpPr>
          <p:nvPr>
            <p:ph type="dt" sz="half" idx="10"/>
          </p:nvPr>
        </p:nvSpPr>
        <p:spPr/>
        <p:txBody>
          <a:bodyPr/>
          <a:lstStyle/>
          <a:p>
            <a:fld id="{2598C94E-6AF1-5945-AFA7-F853B59FED91}" type="datetimeFigureOut">
              <a:rPr lang="tr-TR" smtClean="0"/>
              <a:t>22.02.2022</a:t>
            </a:fld>
            <a:endParaRPr lang="tr-TR"/>
          </a:p>
        </p:txBody>
      </p:sp>
      <p:sp>
        <p:nvSpPr>
          <p:cNvPr id="5" name="Alt Bilgi Yer Tutucusu 4">
            <a:extLst>
              <a:ext uri="{FF2B5EF4-FFF2-40B4-BE49-F238E27FC236}">
                <a16:creationId xmlns:a16="http://schemas.microsoft.com/office/drawing/2014/main" id="{D1336AF1-6E51-2A43-99D0-3894BB30065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AEBDFFA-D346-1E4E-A6BB-DFB7265B867D}"/>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21043606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D7924AC-8E21-A144-B7D5-27EE244A933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B7D3D96-68E5-724C-8863-AB43179B56D6}"/>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692913D-4850-184B-B4E8-716D929CCB82}"/>
              </a:ext>
            </a:extLst>
          </p:cNvPr>
          <p:cNvSpPr>
            <a:spLocks noGrp="1"/>
          </p:cNvSpPr>
          <p:nvPr>
            <p:ph type="dt" sz="half" idx="10"/>
          </p:nvPr>
        </p:nvSpPr>
        <p:spPr/>
        <p:txBody>
          <a:bodyPr/>
          <a:lstStyle/>
          <a:p>
            <a:fld id="{2598C94E-6AF1-5945-AFA7-F853B59FED91}" type="datetimeFigureOut">
              <a:rPr lang="tr-TR" smtClean="0"/>
              <a:t>22.02.2022</a:t>
            </a:fld>
            <a:endParaRPr lang="tr-TR"/>
          </a:p>
        </p:txBody>
      </p:sp>
      <p:sp>
        <p:nvSpPr>
          <p:cNvPr id="5" name="Alt Bilgi Yer Tutucusu 4">
            <a:extLst>
              <a:ext uri="{FF2B5EF4-FFF2-40B4-BE49-F238E27FC236}">
                <a16:creationId xmlns:a16="http://schemas.microsoft.com/office/drawing/2014/main" id="{AF0E8993-989F-E049-A7F3-9FBC8164C68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56374A9-3C20-DF42-9E1E-53D3C5E7EB22}"/>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18559014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5CC8925-300F-AA4A-8DF8-07576ED0A50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8948D007-54B3-6F43-A02E-D13DBBFD2EAF}"/>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4BF8FC6-69E2-B643-AD68-DF9E9E5E78D2}"/>
              </a:ext>
            </a:extLst>
          </p:cNvPr>
          <p:cNvSpPr>
            <a:spLocks noGrp="1"/>
          </p:cNvSpPr>
          <p:nvPr>
            <p:ph type="dt" sz="half" idx="10"/>
          </p:nvPr>
        </p:nvSpPr>
        <p:spPr/>
        <p:txBody>
          <a:bodyPr/>
          <a:lstStyle/>
          <a:p>
            <a:fld id="{2598C94E-6AF1-5945-AFA7-F853B59FED91}" type="datetimeFigureOut">
              <a:rPr lang="tr-TR" smtClean="0"/>
              <a:t>22.02.2022</a:t>
            </a:fld>
            <a:endParaRPr lang="tr-TR"/>
          </a:p>
        </p:txBody>
      </p:sp>
      <p:sp>
        <p:nvSpPr>
          <p:cNvPr id="5" name="Alt Bilgi Yer Tutucusu 4">
            <a:extLst>
              <a:ext uri="{FF2B5EF4-FFF2-40B4-BE49-F238E27FC236}">
                <a16:creationId xmlns:a16="http://schemas.microsoft.com/office/drawing/2014/main" id="{226CCC69-E3EB-8D46-8CFB-E2D3FF8E9F7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FFA2121-9817-0745-AA9D-B32CB153CDBC}"/>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3950727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FAC4EA-4355-4E4B-ABA6-2931334FA69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49123C5-5565-AB4D-9312-89B84EDEEB3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878A1BC-567E-C743-8B0F-2C052CBFF4DD}"/>
              </a:ext>
            </a:extLst>
          </p:cNvPr>
          <p:cNvSpPr>
            <a:spLocks noGrp="1"/>
          </p:cNvSpPr>
          <p:nvPr>
            <p:ph type="dt" sz="half" idx="10"/>
          </p:nvPr>
        </p:nvSpPr>
        <p:spPr/>
        <p:txBody>
          <a:bodyPr/>
          <a:lstStyle/>
          <a:p>
            <a:fld id="{2598C94E-6AF1-5945-AFA7-F853B59FED91}" type="datetimeFigureOut">
              <a:rPr lang="tr-TR" smtClean="0"/>
              <a:t>22.02.2022</a:t>
            </a:fld>
            <a:endParaRPr lang="tr-TR"/>
          </a:p>
        </p:txBody>
      </p:sp>
      <p:sp>
        <p:nvSpPr>
          <p:cNvPr id="5" name="Alt Bilgi Yer Tutucusu 4">
            <a:extLst>
              <a:ext uri="{FF2B5EF4-FFF2-40B4-BE49-F238E27FC236}">
                <a16:creationId xmlns:a16="http://schemas.microsoft.com/office/drawing/2014/main" id="{D6705588-93CC-094A-98CC-A82C4DAE54EE}"/>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29CDE44-31E0-E64F-9D75-E015F373C10A}"/>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42018926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7118273-F436-B945-A1B4-8EDD9BFF7521}"/>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8BC153FF-3C78-3445-AA11-A0FDC33074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3E9EF3-0FAF-DF40-80E1-E2C653741697}"/>
              </a:ext>
            </a:extLst>
          </p:cNvPr>
          <p:cNvSpPr>
            <a:spLocks noGrp="1"/>
          </p:cNvSpPr>
          <p:nvPr>
            <p:ph type="dt" sz="half" idx="10"/>
          </p:nvPr>
        </p:nvSpPr>
        <p:spPr/>
        <p:txBody>
          <a:bodyPr/>
          <a:lstStyle/>
          <a:p>
            <a:fld id="{2598C94E-6AF1-5945-AFA7-F853B59FED91}" type="datetimeFigureOut">
              <a:rPr lang="tr-TR" smtClean="0"/>
              <a:t>22.02.2022</a:t>
            </a:fld>
            <a:endParaRPr lang="tr-TR"/>
          </a:p>
        </p:txBody>
      </p:sp>
      <p:sp>
        <p:nvSpPr>
          <p:cNvPr id="5" name="Alt Bilgi Yer Tutucusu 4">
            <a:extLst>
              <a:ext uri="{FF2B5EF4-FFF2-40B4-BE49-F238E27FC236}">
                <a16:creationId xmlns:a16="http://schemas.microsoft.com/office/drawing/2014/main" id="{CAEC927C-1EFD-F342-A66E-4E53AE2B376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5424A52-17AC-6143-A412-D9AAA0D1C243}"/>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30856864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F73135-E0CE-5745-94DB-E49AFC15945B}"/>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AB569235-A32C-EB42-8E69-058C76ED644C}"/>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9E1C5443-5F61-6646-A0DD-0BA0ADC6F5AB}"/>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BA3212B2-3AB6-CA4D-802C-498291FFF595}"/>
              </a:ext>
            </a:extLst>
          </p:cNvPr>
          <p:cNvSpPr>
            <a:spLocks noGrp="1"/>
          </p:cNvSpPr>
          <p:nvPr>
            <p:ph type="dt" sz="half" idx="10"/>
          </p:nvPr>
        </p:nvSpPr>
        <p:spPr/>
        <p:txBody>
          <a:bodyPr/>
          <a:lstStyle/>
          <a:p>
            <a:fld id="{2598C94E-6AF1-5945-AFA7-F853B59FED91}" type="datetimeFigureOut">
              <a:rPr lang="tr-TR" smtClean="0"/>
              <a:t>22.02.2022</a:t>
            </a:fld>
            <a:endParaRPr lang="tr-TR"/>
          </a:p>
        </p:txBody>
      </p:sp>
      <p:sp>
        <p:nvSpPr>
          <p:cNvPr id="6" name="Alt Bilgi Yer Tutucusu 5">
            <a:extLst>
              <a:ext uri="{FF2B5EF4-FFF2-40B4-BE49-F238E27FC236}">
                <a16:creationId xmlns:a16="http://schemas.microsoft.com/office/drawing/2014/main" id="{87080618-6D28-D249-B47E-1BF2C76B389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DCCCC56-F68C-A14E-8FC3-42234DE456AF}"/>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128805900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0C9EA33-3115-D94A-AEF5-5DAEB0EDA4C8}"/>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3BF05F6B-2F75-8C49-A8A3-45C360D687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DB1D2343-415A-1648-B122-B446F6186457}"/>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CBA4747A-2168-1D4C-87DA-7ED1CCF3B2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A965041B-9347-304B-AE7C-78B379C54455}"/>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6B89249B-B00B-5147-BB26-107CB0246F0D}"/>
              </a:ext>
            </a:extLst>
          </p:cNvPr>
          <p:cNvSpPr>
            <a:spLocks noGrp="1"/>
          </p:cNvSpPr>
          <p:nvPr>
            <p:ph type="dt" sz="half" idx="10"/>
          </p:nvPr>
        </p:nvSpPr>
        <p:spPr/>
        <p:txBody>
          <a:bodyPr/>
          <a:lstStyle/>
          <a:p>
            <a:fld id="{2598C94E-6AF1-5945-AFA7-F853B59FED91}" type="datetimeFigureOut">
              <a:rPr lang="tr-TR" smtClean="0"/>
              <a:t>22.02.2022</a:t>
            </a:fld>
            <a:endParaRPr lang="tr-TR"/>
          </a:p>
        </p:txBody>
      </p:sp>
      <p:sp>
        <p:nvSpPr>
          <p:cNvPr id="8" name="Alt Bilgi Yer Tutucusu 7">
            <a:extLst>
              <a:ext uri="{FF2B5EF4-FFF2-40B4-BE49-F238E27FC236}">
                <a16:creationId xmlns:a16="http://schemas.microsoft.com/office/drawing/2014/main" id="{1FAD6237-08CF-5C4F-8EBB-C84D762B93A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9DB59949-12B3-7547-B7B0-A21424A1DBF0}"/>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26641277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3877308-B4A7-C044-8CA9-FE477C31541F}"/>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EAF50B57-A924-1146-B97B-BCDC4145B88A}"/>
              </a:ext>
            </a:extLst>
          </p:cNvPr>
          <p:cNvSpPr>
            <a:spLocks noGrp="1"/>
          </p:cNvSpPr>
          <p:nvPr>
            <p:ph type="dt" sz="half" idx="10"/>
          </p:nvPr>
        </p:nvSpPr>
        <p:spPr/>
        <p:txBody>
          <a:bodyPr/>
          <a:lstStyle/>
          <a:p>
            <a:fld id="{2598C94E-6AF1-5945-AFA7-F853B59FED91}" type="datetimeFigureOut">
              <a:rPr lang="tr-TR" smtClean="0"/>
              <a:t>22.02.2022</a:t>
            </a:fld>
            <a:endParaRPr lang="tr-TR"/>
          </a:p>
        </p:txBody>
      </p:sp>
      <p:sp>
        <p:nvSpPr>
          <p:cNvPr id="4" name="Alt Bilgi Yer Tutucusu 3">
            <a:extLst>
              <a:ext uri="{FF2B5EF4-FFF2-40B4-BE49-F238E27FC236}">
                <a16:creationId xmlns:a16="http://schemas.microsoft.com/office/drawing/2014/main" id="{88BDFA69-F6DC-E341-9DD2-37FBD9970B0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1A4016CD-7510-D343-8BEB-BC8159EF6B4C}"/>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37336583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113DA16B-5157-2E46-A475-76AEF1FF0C0C}"/>
              </a:ext>
            </a:extLst>
          </p:cNvPr>
          <p:cNvSpPr>
            <a:spLocks noGrp="1"/>
          </p:cNvSpPr>
          <p:nvPr>
            <p:ph type="dt" sz="half" idx="10"/>
          </p:nvPr>
        </p:nvSpPr>
        <p:spPr/>
        <p:txBody>
          <a:bodyPr/>
          <a:lstStyle/>
          <a:p>
            <a:fld id="{2598C94E-6AF1-5945-AFA7-F853B59FED91}" type="datetimeFigureOut">
              <a:rPr lang="tr-TR" smtClean="0"/>
              <a:t>22.02.2022</a:t>
            </a:fld>
            <a:endParaRPr lang="tr-TR"/>
          </a:p>
        </p:txBody>
      </p:sp>
      <p:sp>
        <p:nvSpPr>
          <p:cNvPr id="3" name="Alt Bilgi Yer Tutucusu 2">
            <a:extLst>
              <a:ext uri="{FF2B5EF4-FFF2-40B4-BE49-F238E27FC236}">
                <a16:creationId xmlns:a16="http://schemas.microsoft.com/office/drawing/2014/main" id="{5E89673F-0133-CF47-8EC0-DFEE51B983D5}"/>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FB5C6368-E205-AF49-816E-D78852D6D056}"/>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257008616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BB4367-7E7E-8443-8457-25099417F68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D5C8F6C7-3E03-2F49-843C-A4B6EA3100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6CC40D41-B3E3-D34E-AC1A-B6A26A08BD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779F981-8155-C64E-8C5B-BEE4C212778E}"/>
              </a:ext>
            </a:extLst>
          </p:cNvPr>
          <p:cNvSpPr>
            <a:spLocks noGrp="1"/>
          </p:cNvSpPr>
          <p:nvPr>
            <p:ph type="dt" sz="half" idx="10"/>
          </p:nvPr>
        </p:nvSpPr>
        <p:spPr/>
        <p:txBody>
          <a:bodyPr/>
          <a:lstStyle/>
          <a:p>
            <a:fld id="{2598C94E-6AF1-5945-AFA7-F853B59FED91}" type="datetimeFigureOut">
              <a:rPr lang="tr-TR" smtClean="0"/>
              <a:t>22.02.2022</a:t>
            </a:fld>
            <a:endParaRPr lang="tr-TR"/>
          </a:p>
        </p:txBody>
      </p:sp>
      <p:sp>
        <p:nvSpPr>
          <p:cNvPr id="6" name="Alt Bilgi Yer Tutucusu 5">
            <a:extLst>
              <a:ext uri="{FF2B5EF4-FFF2-40B4-BE49-F238E27FC236}">
                <a16:creationId xmlns:a16="http://schemas.microsoft.com/office/drawing/2014/main" id="{E0420426-B93E-9E47-9602-6E89B1FB247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727EDA28-38EB-5743-9185-0ED4B0AD7EF5}"/>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2814157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2E1584-667C-534C-BACD-44B63C92349F}"/>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B944FB6A-DDC9-B74D-A004-1CBA803072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4617B2A-A398-3744-A90B-DD2CACEF15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2FEEC15-5746-FB43-B90F-F1AB028F0B67}"/>
              </a:ext>
            </a:extLst>
          </p:cNvPr>
          <p:cNvSpPr>
            <a:spLocks noGrp="1"/>
          </p:cNvSpPr>
          <p:nvPr>
            <p:ph type="dt" sz="half" idx="10"/>
          </p:nvPr>
        </p:nvSpPr>
        <p:spPr/>
        <p:txBody>
          <a:bodyPr/>
          <a:lstStyle/>
          <a:p>
            <a:fld id="{2598C94E-6AF1-5945-AFA7-F853B59FED91}" type="datetimeFigureOut">
              <a:rPr lang="tr-TR" smtClean="0"/>
              <a:t>22.02.2022</a:t>
            </a:fld>
            <a:endParaRPr lang="tr-TR"/>
          </a:p>
        </p:txBody>
      </p:sp>
      <p:sp>
        <p:nvSpPr>
          <p:cNvPr id="6" name="Alt Bilgi Yer Tutucusu 5">
            <a:extLst>
              <a:ext uri="{FF2B5EF4-FFF2-40B4-BE49-F238E27FC236}">
                <a16:creationId xmlns:a16="http://schemas.microsoft.com/office/drawing/2014/main" id="{A29C4110-C2E4-814A-B56D-2A634266FBA4}"/>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28222070-3F1E-0C4D-B255-0178BE9F40B0}"/>
              </a:ext>
            </a:extLst>
          </p:cNvPr>
          <p:cNvSpPr>
            <a:spLocks noGrp="1"/>
          </p:cNvSpPr>
          <p:nvPr>
            <p:ph type="sldNum" sz="quarter" idx="12"/>
          </p:nvPr>
        </p:nvSpPr>
        <p:spPr/>
        <p:txBody>
          <a:bodyPr/>
          <a:lstStyle/>
          <a:p>
            <a:fld id="{8A86F05F-8F18-2742-8C5F-3FB427169995}" type="slidenum">
              <a:rPr lang="tr-TR" smtClean="0"/>
              <a:t>‹#›</a:t>
            </a:fld>
            <a:endParaRPr lang="tr-TR"/>
          </a:p>
        </p:txBody>
      </p:sp>
    </p:spTree>
    <p:extLst>
      <p:ext uri="{BB962C8B-B14F-4D97-AF65-F5344CB8AC3E}">
        <p14:creationId xmlns:p14="http://schemas.microsoft.com/office/powerpoint/2010/main" val="423902436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298A56EB-624D-9F4C-A7D7-359B36F865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5214EED-3FD5-0844-A5C0-1993DB04FC3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F5EAC191-8FE5-8946-BFEB-90F193EAABC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98C94E-6AF1-5945-AFA7-F853B59FED91}" type="datetimeFigureOut">
              <a:rPr lang="tr-TR" smtClean="0"/>
              <a:t>22.02.2022</a:t>
            </a:fld>
            <a:endParaRPr lang="tr-TR"/>
          </a:p>
        </p:txBody>
      </p:sp>
      <p:sp>
        <p:nvSpPr>
          <p:cNvPr id="5" name="Alt Bilgi Yer Tutucusu 4">
            <a:extLst>
              <a:ext uri="{FF2B5EF4-FFF2-40B4-BE49-F238E27FC236}">
                <a16:creationId xmlns:a16="http://schemas.microsoft.com/office/drawing/2014/main" id="{196F9522-2CD3-EF4F-A079-589DFE390A3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171F7F8A-AC4E-BE48-8605-18576E9E41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6F05F-8F18-2742-8C5F-3FB427169995}" type="slidenum">
              <a:rPr lang="tr-TR" smtClean="0"/>
              <a:t>‹#›</a:t>
            </a:fld>
            <a:endParaRPr lang="tr-TR"/>
          </a:p>
        </p:txBody>
      </p:sp>
    </p:spTree>
    <p:extLst>
      <p:ext uri="{BB962C8B-B14F-4D97-AF65-F5344CB8AC3E}">
        <p14:creationId xmlns:p14="http://schemas.microsoft.com/office/powerpoint/2010/main" val="1099646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1815"/>
            <a:ext cx="12192000" cy="6858000"/>
          </a:xfrm>
          <a:prstGeom prst="rect">
            <a:avLst/>
          </a:prstGeom>
        </p:spPr>
      </p:pic>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3832"/>
            <a:ext cx="8690385" cy="1209539"/>
          </a:xfrm>
          <a:prstGeom prst="rect">
            <a:avLst/>
          </a:prstGeom>
        </p:spPr>
      </p:pic>
      <p:sp>
        <p:nvSpPr>
          <p:cNvPr id="14" name="Rectangle 3"/>
          <p:cNvSpPr txBox="1">
            <a:spLocks noChangeArrowheads="1"/>
          </p:cNvSpPr>
          <p:nvPr/>
        </p:nvSpPr>
        <p:spPr bwMode="auto">
          <a:xfrm>
            <a:off x="190502" y="782298"/>
            <a:ext cx="11811000" cy="7372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r>
              <a:rPr lang="tr-TR" sz="3600" dirty="0">
                <a:latin typeface="Helvetica" panose="020B0604020202020204" pitchFamily="34" charset="0"/>
                <a:ea typeface="Cambria" panose="02040503050406030204" pitchFamily="18" charset="0"/>
                <a:cs typeface="Helvetica" panose="020B0604020202020204" pitchFamily="34" charset="0"/>
              </a:rPr>
              <a:t>        </a:t>
            </a:r>
          </a:p>
          <a:p>
            <a:endParaRPr lang="tr-TR" sz="3600" b="1" dirty="0">
              <a:latin typeface="Helvetica" panose="020B0604020202020204" pitchFamily="34" charset="0"/>
              <a:ea typeface="Cambria" panose="02040503050406030204" pitchFamily="18" charset="0"/>
              <a:cs typeface="Helvetica" panose="020B0604020202020204" pitchFamily="34" charset="0"/>
            </a:endParaRPr>
          </a:p>
          <a:p>
            <a:pPr algn="ctr"/>
            <a:r>
              <a:rPr lang="tr-TR" sz="4000" b="1" dirty="0">
                <a:latin typeface="Helvetica" panose="020B0604020202020204" pitchFamily="34" charset="0"/>
                <a:ea typeface="Cambria" panose="02040503050406030204" pitchFamily="18" charset="0"/>
                <a:cs typeface="Helvetica" panose="020B0604020202020204" pitchFamily="34" charset="0"/>
              </a:rPr>
              <a:t>    İYİ BİR PERSONEL ALIM İLANI NASIL HAZIRLANIR ?</a:t>
            </a:r>
          </a:p>
          <a:p>
            <a:endParaRPr lang="tr-TR" sz="3600" b="1" dirty="0">
              <a:latin typeface="Helvetica" panose="020B0604020202020204" pitchFamily="34" charset="0"/>
              <a:ea typeface="Cambria" panose="02040503050406030204" pitchFamily="18" charset="0"/>
              <a:cs typeface="Helvetica" panose="020B0604020202020204" pitchFamily="34" charset="0"/>
            </a:endParaRPr>
          </a:p>
          <a:p>
            <a:endParaRPr lang="tr-TR" sz="3600" b="1" dirty="0">
              <a:latin typeface="Helvetica" panose="020B0604020202020204" pitchFamily="34" charset="0"/>
              <a:ea typeface="Cambria" panose="02040503050406030204" pitchFamily="18" charset="0"/>
              <a:cs typeface="Helvetica" panose="020B0604020202020204" pitchFamily="34" charset="0"/>
            </a:endParaRPr>
          </a:p>
          <a:p>
            <a:pPr algn="ctr"/>
            <a:r>
              <a:rPr lang="tr-TR" sz="3600" b="1" dirty="0">
                <a:latin typeface="Helvetica" panose="020B0604020202020204" pitchFamily="34" charset="0"/>
                <a:ea typeface="Cambria" panose="02040503050406030204" pitchFamily="18" charset="0"/>
                <a:cs typeface="Helvetica" panose="020B0604020202020204" pitchFamily="34" charset="0"/>
              </a:rPr>
              <a:t>-22 Şubat 2022-</a:t>
            </a:r>
          </a:p>
          <a:p>
            <a:endParaRPr lang="tr-TR" sz="3600" b="1" dirty="0">
              <a:latin typeface="Helvetica" panose="020B0604020202020204" pitchFamily="34" charset="0"/>
              <a:ea typeface="Cambria" panose="02040503050406030204" pitchFamily="18" charset="0"/>
              <a:cs typeface="Helvetica" panose="020B0604020202020204" pitchFamily="34" charset="0"/>
            </a:endParaRPr>
          </a:p>
          <a:p>
            <a:r>
              <a:rPr lang="tr-TR" sz="3600" b="1" dirty="0">
                <a:latin typeface="Helvetica" panose="020B0604020202020204" pitchFamily="34" charset="0"/>
                <a:ea typeface="Cambria" panose="02040503050406030204" pitchFamily="18" charset="0"/>
                <a:cs typeface="Helvetica" panose="020B0604020202020204" pitchFamily="34" charset="0"/>
              </a:rPr>
              <a:t>                                </a:t>
            </a:r>
            <a:r>
              <a:rPr lang="tr-TR" sz="2800" b="1" dirty="0">
                <a:latin typeface="Helvetica" panose="020B0604020202020204" pitchFamily="34" charset="0"/>
                <a:ea typeface="Cambria" panose="02040503050406030204" pitchFamily="18" charset="0"/>
                <a:cs typeface="Helvetica" panose="020B0604020202020204" pitchFamily="34" charset="0"/>
              </a:rPr>
              <a:t>Turgay DELİALİOĞLU</a:t>
            </a:r>
          </a:p>
        </p:txBody>
      </p:sp>
    </p:spTree>
    <p:extLst>
      <p:ext uri="{BB962C8B-B14F-4D97-AF65-F5344CB8AC3E}">
        <p14:creationId xmlns:p14="http://schemas.microsoft.com/office/powerpoint/2010/main" val="167659421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93845"/>
            <a:ext cx="9666512" cy="1209539"/>
            <a:chOff x="2" y="-83896"/>
            <a:chExt cx="9666512" cy="1209539"/>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83896"/>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61984"/>
              <a:ext cx="6953294" cy="584775"/>
            </a:xfrm>
            <a:prstGeom prst="rect">
              <a:avLst/>
            </a:prstGeom>
          </p:spPr>
          <p:txBody>
            <a:bodyPr wrap="square">
              <a:spAutoFit/>
            </a:bodyPr>
            <a:lstStyle/>
            <a:p>
              <a:r>
                <a:rPr lang="tr-TR" sz="3200" b="1" dirty="0">
                  <a:latin typeface="Helvetica" panose="020B0604020202020204" pitchFamily="34" charset="0"/>
                  <a:cs typeface="Helvetica" panose="020B0604020202020204" pitchFamily="34" charset="0"/>
                </a:rPr>
                <a:t>KAPANIŞ</a:t>
              </a:r>
            </a:p>
          </p:txBody>
        </p:sp>
      </p:grpSp>
      <p:sp>
        <p:nvSpPr>
          <p:cNvPr id="14" name="Rectangle 3"/>
          <p:cNvSpPr txBox="1">
            <a:spLocks noChangeArrowheads="1"/>
          </p:cNvSpPr>
          <p:nvPr/>
        </p:nvSpPr>
        <p:spPr bwMode="auto">
          <a:xfrm>
            <a:off x="482640" y="817804"/>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64519" y="1549336"/>
            <a:ext cx="11917682" cy="492443"/>
          </a:xfrm>
          <a:prstGeom prst="rect">
            <a:avLst/>
          </a:prstGeom>
          <a:noFill/>
        </p:spPr>
        <p:txBody>
          <a:bodyPr wrap="square" rtlCol="0">
            <a:spAutoFit/>
          </a:bodyPr>
          <a:lstStyle/>
          <a:p>
            <a:pPr marL="457200" indent="-457200" algn="just">
              <a:buFont typeface="Wingdings" panose="05000000000000000000" pitchFamily="2" charset="2"/>
              <a:buChar char="v"/>
            </a:pPr>
            <a:endParaRPr lang="tr-TR" sz="2600" dirty="0">
              <a:latin typeface="Helvetica" panose="020B0604020202020204" pitchFamily="34" charset="0"/>
              <a:ea typeface="Cambria" panose="02040503050406030204" pitchFamily="18" charset="0"/>
              <a:cs typeface="Helvetica" panose="020B0604020202020204" pitchFamily="34" charset="0"/>
            </a:endParaRPr>
          </a:p>
        </p:txBody>
      </p:sp>
      <p:sp>
        <p:nvSpPr>
          <p:cNvPr id="2" name="Oval Belirtme Çizgisi 1"/>
          <p:cNvSpPr/>
          <p:nvPr/>
        </p:nvSpPr>
        <p:spPr>
          <a:xfrm>
            <a:off x="2299064" y="1933498"/>
            <a:ext cx="8033656" cy="3457684"/>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Metin kutusu 4"/>
          <p:cNvSpPr txBox="1"/>
          <p:nvPr/>
        </p:nvSpPr>
        <p:spPr>
          <a:xfrm>
            <a:off x="3071222" y="2773311"/>
            <a:ext cx="6821714" cy="2677656"/>
          </a:xfrm>
          <a:prstGeom prst="rect">
            <a:avLst/>
          </a:prstGeom>
          <a:noFill/>
        </p:spPr>
        <p:txBody>
          <a:bodyPr wrap="square" rtlCol="0">
            <a:spAutoFit/>
          </a:bodyPr>
          <a:lstStyle/>
          <a:p>
            <a:r>
              <a:rPr lang="tr-TR" sz="4000" b="1" dirty="0">
                <a:latin typeface="Helvetica" panose="020B0604020202020204" pitchFamily="34" charset="0"/>
                <a:cs typeface="Helvetica" panose="020B0604020202020204" pitchFamily="34" charset="0"/>
              </a:rPr>
              <a:t>İyi hazırlanmış bir ilan, kaliteli personelin alınmasının ilk adımıdır.</a:t>
            </a:r>
          </a:p>
          <a:p>
            <a:endParaRPr lang="tr-TR" sz="4800" dirty="0"/>
          </a:p>
        </p:txBody>
      </p:sp>
    </p:spTree>
    <p:extLst>
      <p:ext uri="{BB962C8B-B14F-4D97-AF65-F5344CB8AC3E}">
        <p14:creationId xmlns:p14="http://schemas.microsoft.com/office/powerpoint/2010/main" val="36195218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93845"/>
            <a:ext cx="9666512" cy="1209539"/>
            <a:chOff x="2" y="-83896"/>
            <a:chExt cx="9666512" cy="1209539"/>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83896"/>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61984"/>
              <a:ext cx="6953294" cy="584775"/>
            </a:xfrm>
            <a:prstGeom prst="rect">
              <a:avLst/>
            </a:prstGeom>
          </p:spPr>
          <p:txBody>
            <a:bodyPr wrap="square">
              <a:spAutoFit/>
            </a:bodyPr>
            <a:lstStyle/>
            <a:p>
              <a:r>
                <a:rPr lang="tr-TR" sz="3200" b="1" dirty="0">
                  <a:latin typeface="Helvetica" panose="020B0604020202020204" pitchFamily="34" charset="0"/>
                  <a:cs typeface="Helvetica" panose="020B0604020202020204" pitchFamily="34" charset="0"/>
                </a:rPr>
                <a:t>GİRİŞ </a:t>
              </a:r>
            </a:p>
          </p:txBody>
        </p:sp>
      </p:grpSp>
      <p:sp>
        <p:nvSpPr>
          <p:cNvPr id="14" name="Rectangle 3"/>
          <p:cNvSpPr txBox="1">
            <a:spLocks noChangeArrowheads="1"/>
          </p:cNvSpPr>
          <p:nvPr/>
        </p:nvSpPr>
        <p:spPr bwMode="auto">
          <a:xfrm>
            <a:off x="482640" y="768920"/>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64519" y="1133592"/>
            <a:ext cx="11917682" cy="5509200"/>
          </a:xfrm>
          <a:prstGeom prst="rect">
            <a:avLst/>
          </a:prstGeom>
          <a:noFill/>
        </p:spPr>
        <p:txBody>
          <a:bodyPr wrap="square" rtlCol="0">
            <a:spAutoFit/>
          </a:bodyPr>
          <a:lstStyle/>
          <a:p>
            <a:pPr marL="457200" indent="-457200" algn="just">
              <a:buFont typeface="Wingdings" panose="05000000000000000000" pitchFamily="2" charset="2"/>
              <a:buChar char="v"/>
            </a:pPr>
            <a:r>
              <a:rPr lang="tr-TR" sz="3200" dirty="0">
                <a:latin typeface="Helvetica" panose="020B0604020202020204" pitchFamily="34" charset="0"/>
                <a:ea typeface="Cambria" panose="02040503050406030204" pitchFamily="18" charset="0"/>
                <a:cs typeface="Helvetica" panose="020B0604020202020204" pitchFamily="34" charset="0"/>
              </a:rPr>
              <a:t>Kamu idareleri personel teminini ilgili mevzuatına göre hazırlanan ilan metinlerinin Resmi Gazete’de yayımlanmasıyla sağlamaktadır. </a:t>
            </a:r>
          </a:p>
          <a:p>
            <a:pPr marL="457200" indent="-457200" algn="just">
              <a:buFont typeface="Wingdings" panose="05000000000000000000" pitchFamily="2" charset="2"/>
              <a:buChar char="v"/>
            </a:pPr>
            <a:r>
              <a:rPr lang="tr-TR" sz="3200" dirty="0">
                <a:latin typeface="Helvetica" panose="020B0604020202020204" pitchFamily="34" charset="0"/>
                <a:ea typeface="Cambria" panose="02040503050406030204" pitchFamily="18" charset="0"/>
                <a:cs typeface="Helvetica" panose="020B0604020202020204" pitchFamily="34" charset="0"/>
              </a:rPr>
              <a:t>10 sayılı Resmi Gazete Hakkında Cumhurbaşkanlığı Kararnamesinin 5 inci maddesinin 2 nci fıkrasında yer alan; ‘</a:t>
            </a:r>
            <a:r>
              <a:rPr lang="tr-TR" sz="3200" i="1" dirty="0">
                <a:latin typeface="Helvetica" panose="020B0604020202020204" pitchFamily="34" charset="0"/>
                <a:ea typeface="Cambria" panose="02040503050406030204" pitchFamily="18" charset="0"/>
                <a:cs typeface="Helvetica" panose="020B0604020202020204" pitchFamily="34" charset="0"/>
              </a:rPr>
              <a:t>Kamu kurum ve kuruluşları, personel alımına ilişkin tüm ilanlarını (ihtiyacını okullara öğrenci almak suretiyle karşılayanlar dâhil), Resmî Gazete ile Cumhurbaşkanınca belirlenen kurumun internet sitesi ve kendi internet sitelerinde duyurur.</a:t>
            </a:r>
            <a:r>
              <a:rPr lang="tr-TR" sz="3200" dirty="0">
                <a:latin typeface="Helvetica" panose="020B0604020202020204" pitchFamily="34" charset="0"/>
                <a:ea typeface="Cambria" panose="02040503050406030204" pitchFamily="18" charset="0"/>
                <a:cs typeface="Helvetica" panose="020B0604020202020204" pitchFamily="34" charset="0"/>
              </a:rPr>
              <a:t>’ hükmüne istinaden tüm personel alım ilanları Resmi Gazete’de yayımlanması zorunludur.</a:t>
            </a:r>
          </a:p>
        </p:txBody>
      </p:sp>
    </p:spTree>
    <p:extLst>
      <p:ext uri="{BB962C8B-B14F-4D97-AF65-F5344CB8AC3E}">
        <p14:creationId xmlns:p14="http://schemas.microsoft.com/office/powerpoint/2010/main" val="248747282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93845"/>
            <a:ext cx="9666512" cy="1209539"/>
            <a:chOff x="2" y="-83896"/>
            <a:chExt cx="9666512" cy="1209539"/>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83896"/>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61984"/>
              <a:ext cx="6953294" cy="584775"/>
            </a:xfrm>
            <a:prstGeom prst="rect">
              <a:avLst/>
            </a:prstGeom>
          </p:spPr>
          <p:txBody>
            <a:bodyPr wrap="square">
              <a:spAutoFit/>
            </a:bodyPr>
            <a:lstStyle/>
            <a:p>
              <a:r>
                <a:rPr lang="tr-TR" sz="3200" b="1" dirty="0">
                  <a:latin typeface="Helvetica" panose="020B0604020202020204" pitchFamily="34" charset="0"/>
                  <a:cs typeface="Helvetica" panose="020B0604020202020204" pitchFamily="34" charset="0"/>
                </a:rPr>
                <a:t>İLAN HAZIRLIK AŞAMALAR</a:t>
              </a:r>
            </a:p>
          </p:txBody>
        </p:sp>
      </p:grpSp>
      <p:sp>
        <p:nvSpPr>
          <p:cNvPr id="14" name="Rectangle 3"/>
          <p:cNvSpPr txBox="1">
            <a:spLocks noChangeArrowheads="1"/>
          </p:cNvSpPr>
          <p:nvPr/>
        </p:nvSpPr>
        <p:spPr bwMode="auto">
          <a:xfrm>
            <a:off x="482640" y="817804"/>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274321" y="2398259"/>
            <a:ext cx="11917682" cy="4154984"/>
          </a:xfrm>
          <a:prstGeom prst="rect">
            <a:avLst/>
          </a:prstGeom>
          <a:noFill/>
        </p:spPr>
        <p:txBody>
          <a:bodyPr wrap="square" rtlCol="0">
            <a:spAutoFit/>
          </a:bodyPr>
          <a:lstStyle/>
          <a:p>
            <a:pPr marL="457200" indent="-457200" algn="just">
              <a:buFont typeface="Wingdings" panose="05000000000000000000" pitchFamily="2" charset="2"/>
              <a:buChar char="v"/>
            </a:pPr>
            <a:r>
              <a:rPr lang="tr-TR" sz="4400" dirty="0">
                <a:latin typeface="Helvetica" panose="020B0604020202020204" pitchFamily="34" charset="0"/>
                <a:cs typeface="Helvetica" panose="020B0604020202020204" pitchFamily="34" charset="0"/>
              </a:rPr>
              <a:t>Kadro-Pozisyon Kontrolü</a:t>
            </a:r>
          </a:p>
          <a:p>
            <a:pPr marL="457200" indent="-457200" algn="just">
              <a:buFont typeface="Wingdings" panose="05000000000000000000" pitchFamily="2" charset="2"/>
              <a:buChar char="v"/>
            </a:pPr>
            <a:r>
              <a:rPr lang="tr-TR" sz="4400" dirty="0">
                <a:latin typeface="Helvetica" panose="020B0604020202020204" pitchFamily="34" charset="0"/>
                <a:cs typeface="Helvetica" panose="020B0604020202020204" pitchFamily="34" charset="0"/>
              </a:rPr>
              <a:t>İlan Kriterlerinin Tespiti</a:t>
            </a:r>
          </a:p>
          <a:p>
            <a:pPr marL="457200" indent="-457200" algn="just">
              <a:buFont typeface="Wingdings" panose="05000000000000000000" pitchFamily="2" charset="2"/>
              <a:buChar char="v"/>
            </a:pPr>
            <a:r>
              <a:rPr lang="tr-TR" sz="4400" dirty="0">
                <a:latin typeface="Helvetica" panose="020B0604020202020204" pitchFamily="34" charset="0"/>
                <a:cs typeface="Helvetica" panose="020B0604020202020204" pitchFamily="34" charset="0"/>
              </a:rPr>
              <a:t>Genel ve Özel Şartların Belirlenmesi</a:t>
            </a:r>
          </a:p>
          <a:p>
            <a:pPr marL="457200" indent="-457200" algn="just">
              <a:buFont typeface="Wingdings" panose="05000000000000000000" pitchFamily="2" charset="2"/>
              <a:buChar char="v"/>
            </a:pPr>
            <a:r>
              <a:rPr lang="tr-TR" sz="4400" dirty="0">
                <a:latin typeface="Helvetica" panose="020B0604020202020204" pitchFamily="34" charset="0"/>
                <a:cs typeface="Helvetica" panose="020B0604020202020204" pitchFamily="34" charset="0"/>
              </a:rPr>
              <a:t>Metnin Hazırlanması</a:t>
            </a:r>
          </a:p>
          <a:p>
            <a:pPr marL="457200" indent="-457200" algn="just">
              <a:buFont typeface="Wingdings" panose="05000000000000000000" pitchFamily="2" charset="2"/>
              <a:buChar char="v"/>
            </a:pPr>
            <a:r>
              <a:rPr lang="tr-TR" sz="4400" dirty="0">
                <a:latin typeface="Helvetica" panose="020B0604020202020204" pitchFamily="34" charset="0"/>
                <a:cs typeface="Helvetica" panose="020B0604020202020204" pitchFamily="34" charset="0"/>
              </a:rPr>
              <a:t>Yazılı Olmayan Kurallar</a:t>
            </a:r>
          </a:p>
          <a:p>
            <a:pPr marL="457200" indent="-457200" algn="just">
              <a:buFont typeface="Wingdings" panose="05000000000000000000" pitchFamily="2" charset="2"/>
              <a:buChar char="v"/>
            </a:pPr>
            <a:r>
              <a:rPr lang="tr-TR" sz="4400" dirty="0">
                <a:latin typeface="Helvetica" panose="020B0604020202020204" pitchFamily="34" charset="0"/>
                <a:cs typeface="Helvetica" panose="020B0604020202020204" pitchFamily="34" charset="0"/>
              </a:rPr>
              <a:t>Resmi Gazete Öncesi ve Sonrası Kontrol</a:t>
            </a:r>
            <a:endParaRPr lang="tr-TR" sz="60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90671332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93845"/>
            <a:ext cx="9666512" cy="1209539"/>
            <a:chOff x="2" y="-83896"/>
            <a:chExt cx="9666512" cy="1209539"/>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83896"/>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61984"/>
              <a:ext cx="6953294" cy="584775"/>
            </a:xfrm>
            <a:prstGeom prst="rect">
              <a:avLst/>
            </a:prstGeom>
          </p:spPr>
          <p:txBody>
            <a:bodyPr wrap="square">
              <a:spAutoFit/>
            </a:bodyPr>
            <a:lstStyle/>
            <a:p>
              <a:r>
                <a:rPr lang="tr-TR" sz="3200" b="1" dirty="0">
                  <a:latin typeface="Helvetica" panose="020B0604020202020204" pitchFamily="34" charset="0"/>
                  <a:cs typeface="Helvetica" panose="020B0604020202020204" pitchFamily="34" charset="0"/>
                </a:rPr>
                <a:t>KADRO-POZİSYON KONTROLÜ</a:t>
              </a:r>
            </a:p>
          </p:txBody>
        </p:sp>
      </p:grpSp>
      <p:sp>
        <p:nvSpPr>
          <p:cNvPr id="14" name="Rectangle 3"/>
          <p:cNvSpPr txBox="1">
            <a:spLocks noChangeArrowheads="1"/>
          </p:cNvSpPr>
          <p:nvPr/>
        </p:nvSpPr>
        <p:spPr bwMode="auto">
          <a:xfrm>
            <a:off x="482640" y="817804"/>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64519" y="1549336"/>
            <a:ext cx="11917682" cy="4031873"/>
          </a:xfrm>
          <a:prstGeom prst="rect">
            <a:avLst/>
          </a:prstGeom>
          <a:noFill/>
        </p:spPr>
        <p:txBody>
          <a:bodyPr wrap="square" rtlCol="0">
            <a:spAutoFit/>
          </a:bodyPr>
          <a:lstStyle/>
          <a:p>
            <a:pPr marL="457200" indent="-457200" algn="just">
              <a:buFont typeface="Wingdings" panose="05000000000000000000" pitchFamily="2" charset="2"/>
              <a:buChar char="v"/>
            </a:pPr>
            <a:r>
              <a:rPr lang="tr-TR" sz="3200" dirty="0">
                <a:latin typeface="Helvetica" panose="020B0604020202020204" pitchFamily="34" charset="0"/>
                <a:cs typeface="Helvetica" panose="020B0604020202020204" pitchFamily="34" charset="0"/>
              </a:rPr>
              <a:t>Kadroların izni; mutlaka ilgili mevzuatı gereğince bir makamın onayına bağlanmıştır. Örneğin, akademik kadroların kullanımı Yükseköğretim Kurulunun iznine; memur, sözleşmeli personel veya işçi kadroları ise Cumhurbaşkanının onayına tabidir. </a:t>
            </a:r>
          </a:p>
          <a:p>
            <a:pPr marL="457200" indent="-457200" algn="just">
              <a:buFont typeface="Wingdings" panose="05000000000000000000" pitchFamily="2" charset="2"/>
              <a:buChar char="v"/>
            </a:pPr>
            <a:r>
              <a:rPr lang="tr-TR" sz="3200" dirty="0">
                <a:latin typeface="Helvetica" panose="020B0604020202020204" pitchFamily="34" charset="0"/>
                <a:cs typeface="Helvetica" panose="020B0604020202020204" pitchFamily="34" charset="0"/>
              </a:rPr>
              <a:t>Bu çerçevede, ilgili kamu idarelerinin ilan metni hazırlığı aşamasından önce yayımlamayı planladıkları kadroların ihdas ve izin süreçlerini ilgili mevzuatında yer alan makamlardan onay almak suretiyle tamamlamaları şarttır.</a:t>
            </a:r>
          </a:p>
        </p:txBody>
      </p:sp>
    </p:spTree>
    <p:extLst>
      <p:ext uri="{BB962C8B-B14F-4D97-AF65-F5344CB8AC3E}">
        <p14:creationId xmlns:p14="http://schemas.microsoft.com/office/powerpoint/2010/main" val="300601444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93845"/>
            <a:ext cx="9666512" cy="1209539"/>
            <a:chOff x="2" y="-83896"/>
            <a:chExt cx="9666512" cy="1209539"/>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83896"/>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61984"/>
              <a:ext cx="6953294" cy="584775"/>
            </a:xfrm>
            <a:prstGeom prst="rect">
              <a:avLst/>
            </a:prstGeom>
          </p:spPr>
          <p:txBody>
            <a:bodyPr wrap="square">
              <a:spAutoFit/>
            </a:bodyPr>
            <a:lstStyle/>
            <a:p>
              <a:r>
                <a:rPr lang="tr-TR" sz="3200" b="1" dirty="0">
                  <a:latin typeface="Helvetica" panose="020B0604020202020204" pitchFamily="34" charset="0"/>
                  <a:cs typeface="Helvetica" panose="020B0604020202020204" pitchFamily="34" charset="0"/>
                </a:rPr>
                <a:t>İLAN KRİTERLERİNİN TESPİTİ</a:t>
              </a:r>
            </a:p>
          </p:txBody>
        </p:sp>
      </p:grpSp>
      <p:sp>
        <p:nvSpPr>
          <p:cNvPr id="14" name="Rectangle 3"/>
          <p:cNvSpPr txBox="1">
            <a:spLocks noChangeArrowheads="1"/>
          </p:cNvSpPr>
          <p:nvPr/>
        </p:nvSpPr>
        <p:spPr bwMode="auto">
          <a:xfrm>
            <a:off x="482640" y="817804"/>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64519" y="1065406"/>
            <a:ext cx="11917682" cy="5401479"/>
          </a:xfrm>
          <a:prstGeom prst="rect">
            <a:avLst/>
          </a:prstGeom>
          <a:noFill/>
        </p:spPr>
        <p:txBody>
          <a:bodyPr wrap="square" rtlCol="0">
            <a:spAutoFit/>
          </a:bodyPr>
          <a:lstStyle/>
          <a:p>
            <a:pPr marL="457200" indent="-457200" algn="just">
              <a:buFont typeface="Wingdings" panose="05000000000000000000" pitchFamily="2" charset="2"/>
              <a:buChar char="v"/>
            </a:pPr>
            <a:r>
              <a:rPr lang="tr-TR" sz="2300" dirty="0">
                <a:latin typeface="Helvetica" panose="020B0604020202020204" pitchFamily="34" charset="0"/>
                <a:ea typeface="Cambria" panose="02040503050406030204" pitchFamily="18" charset="0"/>
                <a:cs typeface="Helvetica" panose="020B0604020202020204" pitchFamily="34" charset="0"/>
              </a:rPr>
              <a:t>İlan kriterlerinin belirlenmesinde Personel Daire Başkanlığı olarak esas almamız gereken yöntem ‘</a:t>
            </a:r>
            <a:r>
              <a:rPr lang="tr-TR" sz="2300" b="1" dirty="0">
                <a:latin typeface="Helvetica" panose="020B0604020202020204" pitchFamily="34" charset="0"/>
                <a:ea typeface="Cambria" panose="02040503050406030204" pitchFamily="18" charset="0"/>
                <a:cs typeface="Helvetica" panose="020B0604020202020204" pitchFamily="34" charset="0"/>
              </a:rPr>
              <a:t>yerinden </a:t>
            </a:r>
            <a:r>
              <a:rPr lang="tr-TR" sz="2300" b="1" dirty="0" err="1">
                <a:latin typeface="Helvetica" panose="020B0604020202020204" pitchFamily="34" charset="0"/>
                <a:ea typeface="Cambria" panose="02040503050406030204" pitchFamily="18" charset="0"/>
                <a:cs typeface="Helvetica" panose="020B0604020202020204" pitchFamily="34" charset="0"/>
              </a:rPr>
              <a:t>tespit</a:t>
            </a:r>
            <a:r>
              <a:rPr lang="tr-TR" sz="2300" dirty="0" err="1">
                <a:latin typeface="Helvetica" panose="020B0604020202020204" pitchFamily="34" charset="0"/>
                <a:ea typeface="Cambria" panose="02040503050406030204" pitchFamily="18" charset="0"/>
                <a:cs typeface="Helvetica" panose="020B0604020202020204" pitchFamily="34" charset="0"/>
              </a:rPr>
              <a:t>’tir</a:t>
            </a:r>
            <a:r>
              <a:rPr lang="tr-TR" sz="2300" dirty="0">
                <a:latin typeface="Helvetica" panose="020B0604020202020204" pitchFamily="34" charset="0"/>
                <a:ea typeface="Cambria" panose="02040503050406030204" pitchFamily="18" charset="0"/>
                <a:cs typeface="Helvetica" panose="020B0604020202020204" pitchFamily="34" charset="0"/>
              </a:rPr>
              <a:t>. Bunu açacak olursak; bir kadroyu hangi birimin ihtiyacını karşılamak için ilan edeceksek; ilana dair nitelikleri bu birimin ilgili yöneticisi ve varsa ilgili kurullarından almak gerekmektedir. </a:t>
            </a:r>
          </a:p>
          <a:p>
            <a:pPr marL="457200" indent="-457200" algn="just">
              <a:buFont typeface="Wingdings" panose="05000000000000000000" pitchFamily="2" charset="2"/>
              <a:buChar char="v"/>
            </a:pPr>
            <a:r>
              <a:rPr lang="tr-TR" sz="2300" dirty="0">
                <a:latin typeface="Helvetica" panose="020B0604020202020204" pitchFamily="34" charset="0"/>
                <a:ea typeface="Cambria" panose="02040503050406030204" pitchFamily="18" charset="0"/>
                <a:cs typeface="Helvetica" panose="020B0604020202020204" pitchFamily="34" charset="0"/>
              </a:rPr>
              <a:t>Profesör kadrosunun ilanında ilgili anabilim dalı başkanlığından başlamak üzere Bölüm Başkanlığı ve ilgili Yönetim Kurullarının görüşleri alınarak ilan şartlarının belirlenmesi süreçten herkesin haberdar olmasını sağladığı gibi hataları da azaltan bir işlemdir. </a:t>
            </a:r>
          </a:p>
          <a:p>
            <a:pPr marL="457200" indent="-457200" algn="just">
              <a:buFont typeface="Wingdings" panose="05000000000000000000" pitchFamily="2" charset="2"/>
              <a:buChar char="v"/>
            </a:pPr>
            <a:r>
              <a:rPr lang="tr-TR" sz="2300" dirty="0">
                <a:latin typeface="Helvetica" panose="020B0604020202020204" pitchFamily="34" charset="0"/>
                <a:ea typeface="Cambria" panose="02040503050406030204" pitchFamily="18" charset="0"/>
                <a:cs typeface="Helvetica" panose="020B0604020202020204" pitchFamily="34" charset="0"/>
              </a:rPr>
              <a:t>Koruma ve güvenlik personeli ilanında ise ilgililerin görev yapacağı birimin İdari ve Mali İşler Daire Başkanlığı olması halinde, özel şartların ilgili birim tarafından tespit edilmesi en doğru olanıdır.</a:t>
            </a:r>
          </a:p>
          <a:p>
            <a:pPr marL="457200" indent="-457200" algn="just">
              <a:buFont typeface="Wingdings" panose="05000000000000000000" pitchFamily="2" charset="2"/>
              <a:buChar char="v"/>
            </a:pPr>
            <a:r>
              <a:rPr lang="tr-TR" sz="2300" dirty="0">
                <a:latin typeface="Helvetica" panose="020B0604020202020204" pitchFamily="34" charset="0"/>
                <a:ea typeface="Cambria" panose="02040503050406030204" pitchFamily="18" charset="0"/>
                <a:cs typeface="Helvetica" panose="020B0604020202020204" pitchFamily="34" charset="0"/>
              </a:rPr>
              <a:t>Ayrıca, ilan şartlarının belirli bir adayı tarif etmemesi veya sınırlandırıcı şartlar içerip içermediği gibi hususlar mutlaka Personel Daire Başkanlığı olarak kontrol edilmelidir. </a:t>
            </a:r>
          </a:p>
          <a:p>
            <a:pPr marL="457200" indent="-457200" algn="just">
              <a:buFont typeface="Wingdings" panose="05000000000000000000" pitchFamily="2" charset="2"/>
              <a:buChar char="v"/>
            </a:pPr>
            <a:r>
              <a:rPr lang="tr-TR" sz="2300" dirty="0">
                <a:latin typeface="Helvetica" panose="020B0604020202020204" pitchFamily="34" charset="0"/>
                <a:ea typeface="Cambria" panose="02040503050406030204" pitchFamily="18" charset="0"/>
                <a:cs typeface="Helvetica" panose="020B0604020202020204" pitchFamily="34" charset="0"/>
              </a:rPr>
              <a:t>İlan kriterlerinin tespitinde farklı yükseköğretim kurumlarının ilan metinleri incelenmelidir. Benzer şekilde ilan edeceğimiz kadrolar olması halinde özel şartlardan istifade edilmelidir. </a:t>
            </a:r>
          </a:p>
        </p:txBody>
      </p:sp>
    </p:spTree>
    <p:extLst>
      <p:ext uri="{BB962C8B-B14F-4D97-AF65-F5344CB8AC3E}">
        <p14:creationId xmlns:p14="http://schemas.microsoft.com/office/powerpoint/2010/main" val="293943678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2" y="-93845"/>
            <a:ext cx="9666512" cy="1223098"/>
            <a:chOff x="2" y="-83896"/>
            <a:chExt cx="9666512" cy="1223098"/>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83896"/>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61984"/>
              <a:ext cx="6953294" cy="1077218"/>
            </a:xfrm>
            <a:prstGeom prst="rect">
              <a:avLst/>
            </a:prstGeom>
          </p:spPr>
          <p:txBody>
            <a:bodyPr wrap="square">
              <a:spAutoFit/>
            </a:bodyPr>
            <a:lstStyle/>
            <a:p>
              <a:r>
                <a:rPr lang="tr-TR" sz="3200" b="1" dirty="0">
                  <a:latin typeface="Helvetica" panose="020B0604020202020204" pitchFamily="34" charset="0"/>
                  <a:cs typeface="Helvetica" panose="020B0604020202020204" pitchFamily="34" charset="0"/>
                </a:rPr>
                <a:t>GENEL VE ÖZEL ŞARTLARIN</a:t>
              </a:r>
            </a:p>
            <a:p>
              <a:r>
                <a:rPr lang="tr-TR" sz="3200" b="1" dirty="0">
                  <a:latin typeface="Helvetica" panose="020B0604020202020204" pitchFamily="34" charset="0"/>
                  <a:cs typeface="Helvetica" panose="020B0604020202020204" pitchFamily="34" charset="0"/>
                </a:rPr>
                <a:t>BELİRLENMESİ</a:t>
              </a:r>
            </a:p>
          </p:txBody>
        </p:sp>
      </p:grpSp>
      <p:sp>
        <p:nvSpPr>
          <p:cNvPr id="14" name="Rectangle 3"/>
          <p:cNvSpPr txBox="1">
            <a:spLocks noChangeArrowheads="1"/>
          </p:cNvSpPr>
          <p:nvPr/>
        </p:nvSpPr>
        <p:spPr bwMode="auto">
          <a:xfrm>
            <a:off x="482640" y="817804"/>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64519" y="1549336"/>
            <a:ext cx="11917682" cy="5663089"/>
          </a:xfrm>
          <a:prstGeom prst="rect">
            <a:avLst/>
          </a:prstGeom>
          <a:noFill/>
        </p:spPr>
        <p:txBody>
          <a:bodyPr wrap="square" rtlCol="0">
            <a:spAutoFit/>
          </a:bodyPr>
          <a:lstStyle/>
          <a:p>
            <a:pPr marL="457200" indent="-457200" algn="just">
              <a:buFont typeface="Wingdings" panose="05000000000000000000" pitchFamily="2" charset="2"/>
              <a:buChar char="v"/>
            </a:pPr>
            <a:r>
              <a:rPr lang="tr-TR" sz="2800" dirty="0">
                <a:latin typeface="Helvetica" panose="020B0604020202020204" pitchFamily="34" charset="0"/>
                <a:ea typeface="Cambria" panose="02040503050406030204" pitchFamily="18" charset="0"/>
                <a:cs typeface="Helvetica" panose="020B0604020202020204" pitchFamily="34" charset="0"/>
              </a:rPr>
              <a:t>İlan metinlerinde ilgili mevzuattan doğan genel ve özel şartlara yer verilmesi zorunluluk arz etmektedir. </a:t>
            </a:r>
            <a:r>
              <a:rPr lang="tr-TR" sz="2800" b="1" dirty="0">
                <a:latin typeface="Helvetica" panose="020B0604020202020204" pitchFamily="34" charset="0"/>
                <a:ea typeface="Cambria" panose="02040503050406030204" pitchFamily="18" charset="0"/>
                <a:cs typeface="Helvetica" panose="020B0604020202020204" pitchFamily="34" charset="0"/>
              </a:rPr>
              <a:t>İlan metinde yer verilmeyen genel ve özel şartları taşımayan adayların başvuruları bu sayede doğrudan engellenmiş olacaktır. </a:t>
            </a:r>
          </a:p>
          <a:p>
            <a:pPr marL="457200" indent="-457200" algn="just">
              <a:buFont typeface="Wingdings" panose="05000000000000000000" pitchFamily="2" charset="2"/>
              <a:buChar char="v"/>
            </a:pPr>
            <a:r>
              <a:rPr lang="tr-TR" sz="2800" dirty="0">
                <a:latin typeface="Helvetica" panose="020B0604020202020204" pitchFamily="34" charset="0"/>
                <a:ea typeface="Cambria" panose="02040503050406030204" pitchFamily="18" charset="0"/>
                <a:cs typeface="Helvetica" panose="020B0604020202020204" pitchFamily="34" charset="0"/>
              </a:rPr>
              <a:t>İlan metinlerinde güncel yürürlükteki mevzuata uygun genel ve özel şartlar tekrar gözden geçirilmeli, mevzuatta değişen şartlar var ise ilan metni buna göre hazırlanmalıdır.</a:t>
            </a:r>
          </a:p>
          <a:p>
            <a:pPr marL="457200" indent="-457200" algn="just">
              <a:buFont typeface="Wingdings" panose="05000000000000000000" pitchFamily="2" charset="2"/>
              <a:buChar char="v"/>
            </a:pPr>
            <a:r>
              <a:rPr lang="tr-TR" sz="2800" dirty="0">
                <a:latin typeface="Helvetica" panose="020B0604020202020204" pitchFamily="34" charset="0"/>
                <a:ea typeface="Cambria" panose="02040503050406030204" pitchFamily="18" charset="0"/>
                <a:cs typeface="Helvetica" panose="020B0604020202020204" pitchFamily="34" charset="0"/>
              </a:rPr>
              <a:t>İlan metinleri yargıya konu olması halinde kurumun bir idari işlemi olarak değerlendirildiği göz önüne alındığından, özellikle özel şartların hukuki açıdan temellendirilmiş; yargı veya ombudsmanlık gibi kurumlardan savunma istenmesi halinde açık ve anlaşılabilir cevaplar hazır olmalıdır.</a:t>
            </a:r>
          </a:p>
          <a:p>
            <a:pPr marL="457200" indent="-457200" algn="just">
              <a:buFont typeface="Wingdings" panose="05000000000000000000" pitchFamily="2" charset="2"/>
              <a:buChar char="v"/>
            </a:pPr>
            <a:endParaRPr lang="tr-TR" sz="2600" b="1" i="1" dirty="0">
              <a:latin typeface="Helvetica" panose="020B0604020202020204" pitchFamily="34" charset="0"/>
              <a:ea typeface="Cambria" panose="02040503050406030204" pitchFamily="18" charset="0"/>
              <a:cs typeface="Helvetica" panose="020B0604020202020204" pitchFamily="34" charset="0"/>
            </a:endParaRPr>
          </a:p>
        </p:txBody>
      </p:sp>
    </p:spTree>
    <p:extLst>
      <p:ext uri="{BB962C8B-B14F-4D97-AF65-F5344CB8AC3E}">
        <p14:creationId xmlns:p14="http://schemas.microsoft.com/office/powerpoint/2010/main" val="159329637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64519" y="-93845"/>
            <a:ext cx="9666512" cy="1209539"/>
            <a:chOff x="2" y="-83896"/>
            <a:chExt cx="9666512" cy="1209539"/>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83896"/>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61984"/>
              <a:ext cx="6953294" cy="584775"/>
            </a:xfrm>
            <a:prstGeom prst="rect">
              <a:avLst/>
            </a:prstGeom>
          </p:spPr>
          <p:txBody>
            <a:bodyPr wrap="square">
              <a:spAutoFit/>
            </a:bodyPr>
            <a:lstStyle/>
            <a:p>
              <a:r>
                <a:rPr lang="tr-TR" sz="3200" b="1" dirty="0">
                  <a:latin typeface="Helvetica" panose="020B0604020202020204" pitchFamily="34" charset="0"/>
                  <a:cs typeface="Helvetica" panose="020B0604020202020204" pitchFamily="34" charset="0"/>
                </a:rPr>
                <a:t>METNİN HAZIRLANMASI</a:t>
              </a:r>
            </a:p>
          </p:txBody>
        </p:sp>
      </p:grpSp>
      <p:sp>
        <p:nvSpPr>
          <p:cNvPr id="14" name="Rectangle 3"/>
          <p:cNvSpPr txBox="1">
            <a:spLocks noChangeArrowheads="1"/>
          </p:cNvSpPr>
          <p:nvPr/>
        </p:nvSpPr>
        <p:spPr bwMode="auto">
          <a:xfrm>
            <a:off x="482640" y="817804"/>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64519" y="1549336"/>
            <a:ext cx="11917682" cy="6063198"/>
          </a:xfrm>
          <a:prstGeom prst="rect">
            <a:avLst/>
          </a:prstGeom>
          <a:noFill/>
        </p:spPr>
        <p:txBody>
          <a:bodyPr wrap="square" rtlCol="0">
            <a:spAutoFit/>
          </a:bodyPr>
          <a:lstStyle/>
          <a:p>
            <a:pPr marL="457200" indent="-457200" algn="just">
              <a:buFont typeface="Wingdings" panose="05000000000000000000" pitchFamily="2" charset="2"/>
              <a:buChar char="v"/>
            </a:pPr>
            <a:r>
              <a:rPr lang="tr-TR" sz="2400" dirty="0">
                <a:latin typeface="Helvetica" panose="020B0604020202020204" pitchFamily="34" charset="0"/>
                <a:ea typeface="Cambria" panose="02040503050406030204" pitchFamily="18" charset="0"/>
                <a:cs typeface="Helvetica" panose="020B0604020202020204" pitchFamily="34" charset="0"/>
              </a:rPr>
              <a:t>İlan metinlerinin hazırlık aşamasında mevzuatın zorunlu kıldığı tüm bilgilerin açık ve anlaşılabilir bir şekilde yazılması önem arz etmektedir. Örneğin; sınava giriş tarihi gibi jüriye bağlı durumlarda esneklik olması bakımından ilan metninde bu tarihin değişebileceğine dair farklı durumları öngören ifadelerin yazılması faydalı olacaktır.</a:t>
            </a:r>
          </a:p>
          <a:p>
            <a:pPr marL="457200" indent="-457200" algn="just">
              <a:buFont typeface="Wingdings" panose="05000000000000000000" pitchFamily="2" charset="2"/>
              <a:buChar char="v"/>
            </a:pPr>
            <a:r>
              <a:rPr lang="tr-TR" sz="2400" dirty="0">
                <a:latin typeface="Helvetica" panose="020B0604020202020204" pitchFamily="34" charset="0"/>
                <a:ea typeface="Cambria" panose="02040503050406030204" pitchFamily="18" charset="0"/>
                <a:cs typeface="Helvetica" panose="020B0604020202020204" pitchFamily="34" charset="0"/>
              </a:rPr>
              <a:t>İlan metinlerinin açık ve anlaşılabilir bir şekilde yazılması kritik öneme haizdir. </a:t>
            </a:r>
            <a:r>
              <a:rPr lang="tr-TR" sz="2400" b="1" dirty="0">
                <a:latin typeface="Helvetica" panose="020B0604020202020204" pitchFamily="34" charset="0"/>
                <a:ea typeface="Cambria" panose="02040503050406030204" pitchFamily="18" charset="0"/>
                <a:cs typeface="Helvetica" panose="020B0604020202020204" pitchFamily="34" charset="0"/>
              </a:rPr>
              <a:t>Metinde muğlak ifadelerden kesinlikle kaçınılmalıdır</a:t>
            </a:r>
            <a:r>
              <a:rPr lang="tr-TR" sz="2400" dirty="0">
                <a:latin typeface="Helvetica" panose="020B0604020202020204" pitchFamily="34" charset="0"/>
                <a:ea typeface="Cambria" panose="02040503050406030204" pitchFamily="18" charset="0"/>
                <a:cs typeface="Helvetica" panose="020B0604020202020204" pitchFamily="34" charset="0"/>
              </a:rPr>
              <a:t>.</a:t>
            </a:r>
          </a:p>
          <a:p>
            <a:pPr marL="457200" indent="-457200" algn="just">
              <a:buFont typeface="Wingdings" panose="05000000000000000000" pitchFamily="2" charset="2"/>
              <a:buChar char="v"/>
            </a:pPr>
            <a:r>
              <a:rPr lang="tr-TR" sz="2400" dirty="0">
                <a:latin typeface="Helvetica" panose="020B0604020202020204" pitchFamily="34" charset="0"/>
                <a:ea typeface="Cambria" panose="02040503050406030204" pitchFamily="18" charset="0"/>
                <a:cs typeface="Helvetica" panose="020B0604020202020204" pitchFamily="34" charset="0"/>
              </a:rPr>
              <a:t>Mevzuatın açıkça tanımlamadığı konularda ilan metinlerinde adaylara bilgi verilebilir. Örneğin, bir destek personelinin hangi görevleri yapacağı, farklı yerleşkelerde çalışma ihtimali, alacağı brüt ücret vb. açıklamalar kişilerin tercih durumunu etkileyeceği için yazmakta fayda bulunmaktadır.</a:t>
            </a:r>
          </a:p>
          <a:p>
            <a:pPr marL="457200" indent="-457200" algn="just">
              <a:buFont typeface="Wingdings" panose="05000000000000000000" pitchFamily="2" charset="2"/>
              <a:buChar char="v"/>
            </a:pPr>
            <a:r>
              <a:rPr lang="tr-TR" sz="2400" dirty="0">
                <a:latin typeface="Helvetica" panose="020B0604020202020204" pitchFamily="34" charset="0"/>
                <a:ea typeface="Cambria" panose="02040503050406030204" pitchFamily="18" charset="0"/>
                <a:cs typeface="Helvetica" panose="020B0604020202020204" pitchFamily="34" charset="0"/>
              </a:rPr>
              <a:t>Metnin şekilsel düzeni ve sıralanması karşı taraftaki etki açısından önemlidir. İlanların Resmi Gazete üzerinden tüm kamuya açıldığı düşünüldüğünde, en küçük kelime hatası dahil olmak üzere titiz bir kontrol süzgecinden geçirilmesi son derece önemlidir. </a:t>
            </a:r>
          </a:p>
          <a:p>
            <a:pPr marL="457200" indent="-457200" algn="just">
              <a:buFont typeface="Wingdings" panose="05000000000000000000" pitchFamily="2" charset="2"/>
              <a:buChar char="v"/>
            </a:pPr>
            <a:endParaRPr lang="tr-TR" sz="2600" dirty="0">
              <a:latin typeface="Helvetica" panose="020B0604020202020204" pitchFamily="34" charset="0"/>
              <a:ea typeface="Cambria" panose="02040503050406030204" pitchFamily="18" charset="0"/>
              <a:cs typeface="Helvetica" panose="020B0604020202020204" pitchFamily="34" charset="0"/>
            </a:endParaRPr>
          </a:p>
          <a:p>
            <a:pPr marL="457200" indent="-457200" algn="just">
              <a:buFont typeface="Wingdings" panose="05000000000000000000" pitchFamily="2" charset="2"/>
              <a:buChar char="v"/>
            </a:pPr>
            <a:endParaRPr lang="tr-TR" sz="2600" dirty="0">
              <a:latin typeface="Helvetica" panose="020B0604020202020204" pitchFamily="34" charset="0"/>
              <a:ea typeface="Cambria" panose="02040503050406030204" pitchFamily="18" charset="0"/>
              <a:cs typeface="Helvetica" panose="020B0604020202020204" pitchFamily="34" charset="0"/>
            </a:endParaRPr>
          </a:p>
        </p:txBody>
      </p:sp>
    </p:spTree>
    <p:extLst>
      <p:ext uri="{BB962C8B-B14F-4D97-AF65-F5344CB8AC3E}">
        <p14:creationId xmlns:p14="http://schemas.microsoft.com/office/powerpoint/2010/main" val="309286247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64519" y="-93845"/>
            <a:ext cx="9666512" cy="1209539"/>
            <a:chOff x="2" y="-83896"/>
            <a:chExt cx="9666512" cy="1209539"/>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83896"/>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61984"/>
              <a:ext cx="6953294" cy="584775"/>
            </a:xfrm>
            <a:prstGeom prst="rect">
              <a:avLst/>
            </a:prstGeom>
          </p:spPr>
          <p:txBody>
            <a:bodyPr wrap="square">
              <a:spAutoFit/>
            </a:bodyPr>
            <a:lstStyle/>
            <a:p>
              <a:r>
                <a:rPr lang="tr-TR" sz="3200" b="1" dirty="0">
                  <a:latin typeface="Helvetica" panose="020B0604020202020204" pitchFamily="34" charset="0"/>
                  <a:cs typeface="Helvetica" panose="020B0604020202020204" pitchFamily="34" charset="0"/>
                </a:rPr>
                <a:t>YAZILI OLMAYAN KURALLAR</a:t>
              </a:r>
            </a:p>
          </p:txBody>
        </p:sp>
      </p:grpSp>
      <p:sp>
        <p:nvSpPr>
          <p:cNvPr id="14" name="Rectangle 3"/>
          <p:cNvSpPr txBox="1">
            <a:spLocks noChangeArrowheads="1"/>
          </p:cNvSpPr>
          <p:nvPr/>
        </p:nvSpPr>
        <p:spPr bwMode="auto">
          <a:xfrm>
            <a:off x="482640" y="768920"/>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64519" y="1549336"/>
            <a:ext cx="11917682" cy="5170646"/>
          </a:xfrm>
          <a:prstGeom prst="rect">
            <a:avLst/>
          </a:prstGeom>
          <a:noFill/>
        </p:spPr>
        <p:txBody>
          <a:bodyPr wrap="square" rtlCol="0">
            <a:spAutoFit/>
          </a:bodyPr>
          <a:lstStyle/>
          <a:p>
            <a:pPr marL="457200" indent="-457200" algn="just">
              <a:buFont typeface="Wingdings" panose="05000000000000000000" pitchFamily="2" charset="2"/>
              <a:buChar char="v"/>
            </a:pPr>
            <a:r>
              <a:rPr lang="tr-TR" sz="2600" dirty="0">
                <a:latin typeface="Helvetica" panose="020B0604020202020204" pitchFamily="34" charset="0"/>
                <a:ea typeface="Cambria" panose="02040503050406030204" pitchFamily="18" charset="0"/>
                <a:cs typeface="Helvetica" panose="020B0604020202020204" pitchFamily="34" charset="0"/>
              </a:rPr>
              <a:t>İlan hazırlık süreci gizlilik içerisinde yürütülür.</a:t>
            </a:r>
          </a:p>
          <a:p>
            <a:pPr marL="457200" indent="-457200" algn="just">
              <a:buFont typeface="Wingdings" panose="05000000000000000000" pitchFamily="2" charset="2"/>
              <a:buChar char="v"/>
            </a:pPr>
            <a:r>
              <a:rPr lang="tr-TR" sz="2600" dirty="0">
                <a:latin typeface="Helvetica" panose="020B0604020202020204" pitchFamily="34" charset="0"/>
                <a:ea typeface="Cambria" panose="02040503050406030204" pitchFamily="18" charset="0"/>
                <a:cs typeface="Helvetica" panose="020B0604020202020204" pitchFamily="34" charset="0"/>
              </a:rPr>
              <a:t>İlan şartları ilgisi olmayan kimseyle paylaşılamaz. İlan yayım tarihi dahil olmak üzere üst yetkililer hariç kimseye bilgi verilemez. </a:t>
            </a:r>
          </a:p>
          <a:p>
            <a:pPr marL="457200" indent="-457200" algn="just">
              <a:buFont typeface="Wingdings" panose="05000000000000000000" pitchFamily="2" charset="2"/>
              <a:buChar char="v"/>
            </a:pPr>
            <a:r>
              <a:rPr lang="tr-TR" sz="2600" dirty="0">
                <a:latin typeface="Helvetica" panose="020B0604020202020204" pitchFamily="34" charset="0"/>
                <a:ea typeface="Cambria" panose="02040503050406030204" pitchFamily="18" charset="0"/>
                <a:cs typeface="Helvetica" panose="020B0604020202020204" pitchFamily="34" charset="0"/>
              </a:rPr>
              <a:t>İlan şartlarının yayımlanmadan önce değişmesinde gönderilmesindeki aynı usul uygulanır. Şayet ilgili birim ilan şartında bir değişiklik yapmak isterse; gönderilmesindeki usule göre yazılı olarak teklifini yeniler.</a:t>
            </a:r>
          </a:p>
          <a:p>
            <a:pPr marL="457200" indent="-457200" algn="just">
              <a:buFont typeface="Wingdings" panose="05000000000000000000" pitchFamily="2" charset="2"/>
              <a:buChar char="v"/>
            </a:pPr>
            <a:r>
              <a:rPr lang="tr-TR" sz="2600" dirty="0">
                <a:latin typeface="Helvetica" panose="020B0604020202020204" pitchFamily="34" charset="0"/>
                <a:ea typeface="Cambria" panose="02040503050406030204" pitchFamily="18" charset="0"/>
                <a:cs typeface="Helvetica" panose="020B0604020202020204" pitchFamily="34" charset="0"/>
              </a:rPr>
              <a:t>İlan metni dar ve güvenilir bir kadro ile hazırlanır. Personel Daire Başkanlığı içerisinde ilgisiz kişilerin erişimi güvenlik açısından risklidir. </a:t>
            </a:r>
          </a:p>
          <a:p>
            <a:pPr marL="457200" indent="-457200" algn="just">
              <a:buFont typeface="Wingdings" panose="05000000000000000000" pitchFamily="2" charset="2"/>
              <a:buChar char="v"/>
            </a:pPr>
            <a:r>
              <a:rPr lang="tr-TR" sz="2600" dirty="0">
                <a:latin typeface="Helvetica" panose="020B0604020202020204" pitchFamily="34" charset="0"/>
                <a:ea typeface="Cambria" panose="02040503050406030204" pitchFamily="18" charset="0"/>
                <a:cs typeface="Helvetica" panose="020B0604020202020204" pitchFamily="34" charset="0"/>
              </a:rPr>
              <a:t>İlan metninde üst yönetimin düzeltme yapması halinde, düzeltme yaptığı tarih ve saat not alınır, şayet metinde el yazısı ile düzeltme yapılırsa bu metin saklanır. </a:t>
            </a:r>
          </a:p>
          <a:p>
            <a:pPr marL="457200" indent="-457200" algn="just">
              <a:buFont typeface="Wingdings" panose="05000000000000000000" pitchFamily="2" charset="2"/>
              <a:buChar char="v"/>
            </a:pPr>
            <a:endParaRPr lang="tr-TR" sz="2600" dirty="0">
              <a:latin typeface="Helvetica" panose="020B0604020202020204" pitchFamily="34" charset="0"/>
              <a:ea typeface="Cambria" panose="02040503050406030204" pitchFamily="18" charset="0"/>
              <a:cs typeface="Helvetica" panose="020B0604020202020204" pitchFamily="34" charset="0"/>
            </a:endParaRPr>
          </a:p>
          <a:p>
            <a:pPr algn="just"/>
            <a:endParaRPr lang="tr-TR" b="1" i="1" dirty="0">
              <a:latin typeface="Helvetica" panose="020B0604020202020204" pitchFamily="34" charset="0"/>
              <a:ea typeface="Cambria" panose="02040503050406030204" pitchFamily="18" charset="0"/>
              <a:cs typeface="Helvetica" panose="020B0604020202020204" pitchFamily="34" charset="0"/>
            </a:endParaRPr>
          </a:p>
        </p:txBody>
      </p:sp>
    </p:spTree>
    <p:extLst>
      <p:ext uri="{BB962C8B-B14F-4D97-AF65-F5344CB8AC3E}">
        <p14:creationId xmlns:p14="http://schemas.microsoft.com/office/powerpoint/2010/main" val="221364660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Resim 8" descr="bina, beyaz, oda, küvet içeren bir resim&#10;&#10;Açıklama otomatik olarak oluşturuldu">
            <a:extLst>
              <a:ext uri="{FF2B5EF4-FFF2-40B4-BE49-F238E27FC236}">
                <a16:creationId xmlns:a16="http://schemas.microsoft.com/office/drawing/2014/main" id="{5FBFE52F-C34A-3444-AFA7-C813C999210E}"/>
              </a:ext>
            </a:extLst>
          </p:cNvPr>
          <p:cNvPicPr>
            <a:picLocks noChangeAspect="1"/>
          </p:cNvPicPr>
          <p:nvPr/>
        </p:nvPicPr>
        <p:blipFill>
          <a:blip r:embed="rId2"/>
          <a:stretch>
            <a:fillRect/>
          </a:stretch>
        </p:blipFill>
        <p:spPr>
          <a:xfrm>
            <a:off x="2" y="0"/>
            <a:ext cx="12192000" cy="6955768"/>
          </a:xfrm>
          <a:prstGeom prst="rect">
            <a:avLst/>
          </a:prstGeom>
        </p:spPr>
      </p:pic>
      <p:grpSp>
        <p:nvGrpSpPr>
          <p:cNvPr id="4" name="Grup 3">
            <a:extLst>
              <a:ext uri="{FF2B5EF4-FFF2-40B4-BE49-F238E27FC236}">
                <a16:creationId xmlns:a16="http://schemas.microsoft.com/office/drawing/2014/main" id="{779077B5-FDAD-BA4E-B873-323420319BB4}"/>
              </a:ext>
            </a:extLst>
          </p:cNvPr>
          <p:cNvGrpSpPr/>
          <p:nvPr/>
        </p:nvGrpSpPr>
        <p:grpSpPr>
          <a:xfrm>
            <a:off x="64519" y="-93845"/>
            <a:ext cx="9666512" cy="1223098"/>
            <a:chOff x="2" y="-83896"/>
            <a:chExt cx="9666512" cy="1223098"/>
          </a:xfrm>
        </p:grpSpPr>
        <p:pic>
          <p:nvPicPr>
            <p:cNvPr id="23" name="Resim 22">
              <a:extLst>
                <a:ext uri="{FF2B5EF4-FFF2-40B4-BE49-F238E27FC236}">
                  <a16:creationId xmlns:a16="http://schemas.microsoft.com/office/drawing/2014/main" id="{17B64CAC-008E-554E-9E55-5DBC68F7BF67}"/>
                </a:ext>
              </a:extLst>
            </p:cNvPr>
            <p:cNvPicPr>
              <a:picLocks noChangeAspect="1"/>
            </p:cNvPicPr>
            <p:nvPr/>
          </p:nvPicPr>
          <p:blipFill>
            <a:blip r:embed="rId3"/>
            <a:srcRect/>
            <a:stretch/>
          </p:blipFill>
          <p:spPr>
            <a:xfrm>
              <a:off x="2" y="-83896"/>
              <a:ext cx="8690385" cy="1209539"/>
            </a:xfrm>
            <a:prstGeom prst="rect">
              <a:avLst/>
            </a:prstGeom>
          </p:spPr>
        </p:pic>
        <p:sp>
          <p:nvSpPr>
            <p:cNvPr id="24" name="Dikdörtgen 23">
              <a:extLst>
                <a:ext uri="{FF2B5EF4-FFF2-40B4-BE49-F238E27FC236}">
                  <a16:creationId xmlns:a16="http://schemas.microsoft.com/office/drawing/2014/main" id="{4EC0CCF7-578E-E647-A8E0-D8CB277624CD}"/>
                </a:ext>
              </a:extLst>
            </p:cNvPr>
            <p:cNvSpPr/>
            <p:nvPr/>
          </p:nvSpPr>
          <p:spPr>
            <a:xfrm>
              <a:off x="2713220" y="61984"/>
              <a:ext cx="6953294" cy="1077218"/>
            </a:xfrm>
            <a:prstGeom prst="rect">
              <a:avLst/>
            </a:prstGeom>
          </p:spPr>
          <p:txBody>
            <a:bodyPr wrap="square">
              <a:spAutoFit/>
            </a:bodyPr>
            <a:lstStyle/>
            <a:p>
              <a:r>
                <a:rPr lang="tr-TR" sz="3200" b="1" dirty="0">
                  <a:latin typeface="Helvetica" panose="020B0604020202020204" pitchFamily="34" charset="0"/>
                  <a:cs typeface="Helvetica" panose="020B0604020202020204" pitchFamily="34" charset="0"/>
                </a:rPr>
                <a:t>RESMİ GAZETE ÖNCESİ VE SONRASI KONTROL</a:t>
              </a:r>
            </a:p>
          </p:txBody>
        </p:sp>
      </p:grpSp>
      <p:sp>
        <p:nvSpPr>
          <p:cNvPr id="14" name="Rectangle 3"/>
          <p:cNvSpPr txBox="1">
            <a:spLocks noChangeArrowheads="1"/>
          </p:cNvSpPr>
          <p:nvPr/>
        </p:nvSpPr>
        <p:spPr bwMode="auto">
          <a:xfrm>
            <a:off x="482640" y="768920"/>
            <a:ext cx="11081441" cy="53201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just"/>
            <a:r>
              <a:rPr lang="tr-TR" sz="2400" b="1" i="1" dirty="0">
                <a:latin typeface="Helvetica" panose="020B0604020202020204" pitchFamily="34" charset="0"/>
                <a:ea typeface="Cambria" panose="02040503050406030204" pitchFamily="18" charset="0"/>
                <a:cs typeface="Helvetica" panose="020B0604020202020204" pitchFamily="34" charset="0"/>
              </a:rPr>
              <a:t>                                                    </a:t>
            </a:r>
          </a:p>
          <a:p>
            <a:pPr algn="just"/>
            <a:endParaRPr lang="tr-TR" sz="2400" b="1" i="1" u="sng" dirty="0">
              <a:latin typeface="Helvetica" panose="020B0604020202020204" pitchFamily="34" charset="0"/>
              <a:ea typeface="Cambria" panose="02040503050406030204" pitchFamily="18" charset="0"/>
              <a:cs typeface="Helvetica" panose="020B0604020202020204" pitchFamily="34" charset="0"/>
            </a:endParaRPr>
          </a:p>
        </p:txBody>
      </p:sp>
      <p:sp>
        <p:nvSpPr>
          <p:cNvPr id="3" name="Metin kutusu 2"/>
          <p:cNvSpPr txBox="1"/>
          <p:nvPr/>
        </p:nvSpPr>
        <p:spPr>
          <a:xfrm>
            <a:off x="64519" y="1549336"/>
            <a:ext cx="11917682" cy="5293757"/>
          </a:xfrm>
          <a:prstGeom prst="rect">
            <a:avLst/>
          </a:prstGeom>
          <a:noFill/>
        </p:spPr>
        <p:txBody>
          <a:bodyPr wrap="square" rtlCol="0">
            <a:spAutoFit/>
          </a:bodyPr>
          <a:lstStyle/>
          <a:p>
            <a:pPr marL="457200" indent="-457200" algn="just">
              <a:buFont typeface="Wingdings" panose="05000000000000000000" pitchFamily="2" charset="2"/>
              <a:buChar char="v"/>
            </a:pPr>
            <a:r>
              <a:rPr lang="tr-TR" sz="2600" dirty="0">
                <a:latin typeface="Helvetica" panose="020B0604020202020204" pitchFamily="34" charset="0"/>
                <a:ea typeface="Cambria" panose="02040503050406030204" pitchFamily="18" charset="0"/>
                <a:cs typeface="Helvetica" panose="020B0604020202020204" pitchFamily="34" charset="0"/>
              </a:rPr>
              <a:t>İlan hazırlık sürecinin uzun sürmesi halinde, hazırlayanlarda bir süreç yorgunluğu yaratabilir. Bunun sonucu da hataya davetiye çıkarır. Dolayısıyla özellikle kurum dışından ketumluğuna güvendiğiniz meslektaşlarınızla ilan metnini paylaşmanız, görünmeyen hataların azaltılmasını sağladığı gibi ilan şartlarına farklı bir gözün bakmasını da sağlar.</a:t>
            </a:r>
          </a:p>
          <a:p>
            <a:pPr marL="457200" indent="-457200" algn="just">
              <a:buFont typeface="Wingdings" panose="05000000000000000000" pitchFamily="2" charset="2"/>
              <a:buChar char="v"/>
            </a:pPr>
            <a:r>
              <a:rPr lang="tr-TR" sz="2600" dirty="0">
                <a:latin typeface="Helvetica" panose="020B0604020202020204" pitchFamily="34" charset="0"/>
                <a:ea typeface="Cambria" panose="02040503050406030204" pitchFamily="18" charset="0"/>
                <a:cs typeface="Helvetica" panose="020B0604020202020204" pitchFamily="34" charset="0"/>
              </a:rPr>
              <a:t>İlan Resmi </a:t>
            </a:r>
            <a:r>
              <a:rPr lang="tr-TR" sz="2600" dirty="0" err="1">
                <a:latin typeface="Helvetica" panose="020B0604020202020204" pitchFamily="34" charset="0"/>
                <a:ea typeface="Cambria" panose="02040503050406030204" pitchFamily="18" charset="0"/>
                <a:cs typeface="Helvetica" panose="020B0604020202020204" pitchFamily="34" charset="0"/>
              </a:rPr>
              <a:t>Gazete’ye</a:t>
            </a:r>
            <a:r>
              <a:rPr lang="tr-TR" sz="2600" dirty="0">
                <a:latin typeface="Helvetica" panose="020B0604020202020204" pitchFamily="34" charset="0"/>
                <a:ea typeface="Cambria" panose="02040503050406030204" pitchFamily="18" charset="0"/>
                <a:cs typeface="Helvetica" panose="020B0604020202020204" pitchFamily="34" charset="0"/>
              </a:rPr>
              <a:t> gönderildikten sonra KEP ve EBYS süreçlerinde yaşanabilecek hatalardan dolayı metnin sizin gönderdiğiniz ile Resmi Gazete’de aynı olup olmadığı kontrol edilmelidir.</a:t>
            </a:r>
          </a:p>
          <a:p>
            <a:pPr marL="457200" indent="-457200" algn="just">
              <a:buFont typeface="Wingdings" panose="05000000000000000000" pitchFamily="2" charset="2"/>
              <a:buChar char="v"/>
            </a:pPr>
            <a:r>
              <a:rPr lang="tr-TR" sz="2600" dirty="0">
                <a:latin typeface="Helvetica" panose="020B0604020202020204" pitchFamily="34" charset="0"/>
                <a:ea typeface="Cambria" panose="02040503050406030204" pitchFamily="18" charset="0"/>
                <a:cs typeface="Helvetica" panose="020B0604020202020204" pitchFamily="34" charset="0"/>
              </a:rPr>
              <a:t>Tüm bu hazırlık ve kontrol süzgecinden sonra ilan metninde teknik veya diğer sebeplerden dolayı bir hata olması halinde </a:t>
            </a:r>
            <a:r>
              <a:rPr lang="tr-TR" sz="2600" b="1" i="1" dirty="0">
                <a:latin typeface="Helvetica" panose="020B0604020202020204" pitchFamily="34" charset="0"/>
                <a:ea typeface="Cambria" panose="02040503050406030204" pitchFamily="18" charset="0"/>
                <a:cs typeface="Helvetica" panose="020B0604020202020204" pitchFamily="34" charset="0"/>
              </a:rPr>
              <a:t>(hata bir birimden kaynaklı ise birimden düzeltme yazısı almak suretiyle) </a:t>
            </a:r>
            <a:r>
              <a:rPr lang="tr-TR" sz="2600" dirty="0">
                <a:latin typeface="Helvetica" panose="020B0604020202020204" pitchFamily="34" charset="0"/>
                <a:ea typeface="Cambria" panose="02040503050406030204" pitchFamily="18" charset="0"/>
                <a:cs typeface="Helvetica" panose="020B0604020202020204" pitchFamily="34" charset="0"/>
              </a:rPr>
              <a:t>düzeltme metni hazırlanır. </a:t>
            </a:r>
          </a:p>
          <a:p>
            <a:pPr marL="457200" indent="-457200" algn="just">
              <a:buFont typeface="Wingdings" panose="05000000000000000000" pitchFamily="2" charset="2"/>
              <a:buChar char="v"/>
            </a:pPr>
            <a:endParaRPr lang="tr-TR" sz="2600" dirty="0">
              <a:latin typeface="Helvetica" panose="020B0604020202020204" pitchFamily="34" charset="0"/>
              <a:ea typeface="Cambria" panose="02040503050406030204" pitchFamily="18" charset="0"/>
              <a:cs typeface="Helvetica" panose="020B0604020202020204" pitchFamily="34" charset="0"/>
            </a:endParaRPr>
          </a:p>
        </p:txBody>
      </p:sp>
    </p:spTree>
    <p:extLst>
      <p:ext uri="{BB962C8B-B14F-4D97-AF65-F5344CB8AC3E}">
        <p14:creationId xmlns:p14="http://schemas.microsoft.com/office/powerpoint/2010/main" val="358177369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up)">
                                      <p:cBhvr>
                                        <p:cTn id="7" dur="75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1778</TotalTime>
  <Words>812</Words>
  <Application>Microsoft Office PowerPoint</Application>
  <PresentationFormat>Geniş ekran</PresentationFormat>
  <Paragraphs>58</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Arial</vt:lpstr>
      <vt:lpstr>Calibri</vt:lpstr>
      <vt:lpstr>Calibri Light</vt:lpstr>
      <vt:lpstr>Helvetica</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Basın Yayın</dc:creator>
  <cp:lastModifiedBy>Turgay Delialioğlu</cp:lastModifiedBy>
  <cp:revision>270</cp:revision>
  <dcterms:created xsi:type="dcterms:W3CDTF">2020-03-03T07:32:53Z</dcterms:created>
  <dcterms:modified xsi:type="dcterms:W3CDTF">2022-02-22T11:02:40Z</dcterms:modified>
</cp:coreProperties>
</file>