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344" r:id="rId2"/>
    <p:sldId id="259" r:id="rId3"/>
    <p:sldId id="257" r:id="rId4"/>
    <p:sldId id="401" r:id="rId5"/>
    <p:sldId id="385" r:id="rId6"/>
    <p:sldId id="386" r:id="rId7"/>
    <p:sldId id="387" r:id="rId8"/>
    <p:sldId id="388" r:id="rId9"/>
    <p:sldId id="389" r:id="rId10"/>
    <p:sldId id="391" r:id="rId11"/>
    <p:sldId id="392" r:id="rId12"/>
    <p:sldId id="390" r:id="rId13"/>
    <p:sldId id="393" r:id="rId14"/>
    <p:sldId id="394" r:id="rId15"/>
    <p:sldId id="395" r:id="rId16"/>
    <p:sldId id="396" r:id="rId17"/>
    <p:sldId id="397" r:id="rId18"/>
    <p:sldId id="403" r:id="rId19"/>
    <p:sldId id="404" r:id="rId20"/>
    <p:sldId id="405" r:id="rId21"/>
    <p:sldId id="406" r:id="rId22"/>
    <p:sldId id="407" r:id="rId23"/>
    <p:sldId id="398" r:id="rId24"/>
    <p:sldId id="399" r:id="rId25"/>
    <p:sldId id="384"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EEE7"/>
    <a:srgbClr val="CDDECE"/>
    <a:srgbClr val="E2F0D9"/>
    <a:srgbClr val="FBFDFC"/>
    <a:srgbClr val="D9D0BB"/>
    <a:srgbClr val="9DBFA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36" autoAdjust="0"/>
    <p:restoredTop sz="92143" autoAdjust="0"/>
  </p:normalViewPr>
  <p:slideViewPr>
    <p:cSldViewPr snapToGrid="0" snapToObjects="1">
      <p:cViewPr varScale="1">
        <p:scale>
          <a:sx n="90" d="100"/>
          <a:sy n="90" d="100"/>
        </p:scale>
        <p:origin x="432"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6E58C2-6EAC-4B03-A290-579AED780EEB}" type="datetimeFigureOut">
              <a:rPr lang="tr-TR" smtClean="0"/>
              <a:t>12.12.2021</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29B5C8-A8B9-4F59-93E3-928C5826DFA6}" type="slidenum">
              <a:rPr lang="tr-TR" smtClean="0"/>
              <a:t>‹#›</a:t>
            </a:fld>
            <a:endParaRPr lang="tr-TR"/>
          </a:p>
        </p:txBody>
      </p:sp>
    </p:spTree>
    <p:extLst>
      <p:ext uri="{BB962C8B-B14F-4D97-AF65-F5344CB8AC3E}">
        <p14:creationId xmlns:p14="http://schemas.microsoft.com/office/powerpoint/2010/main" val="1039091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35D821-B598-2F45-BCC5-41E7AB05C92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3DE08B2-0C60-7243-A35D-4694AB965D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F1C9561-06CA-B744-825E-83EA5E44076D}"/>
              </a:ext>
            </a:extLst>
          </p:cNvPr>
          <p:cNvSpPr>
            <a:spLocks noGrp="1"/>
          </p:cNvSpPr>
          <p:nvPr>
            <p:ph type="dt" sz="half" idx="10"/>
          </p:nvPr>
        </p:nvSpPr>
        <p:spPr/>
        <p:txBody>
          <a:bodyPr/>
          <a:lstStyle/>
          <a:p>
            <a:fld id="{2598C94E-6AF1-5945-AFA7-F853B59FED91}" type="datetimeFigureOut">
              <a:rPr lang="tr-TR" smtClean="0"/>
              <a:t>12.12.2021</a:t>
            </a:fld>
            <a:endParaRPr lang="tr-TR"/>
          </a:p>
        </p:txBody>
      </p:sp>
      <p:sp>
        <p:nvSpPr>
          <p:cNvPr id="5" name="Alt Bilgi Yer Tutucusu 4">
            <a:extLst>
              <a:ext uri="{FF2B5EF4-FFF2-40B4-BE49-F238E27FC236}">
                <a16:creationId xmlns:a16="http://schemas.microsoft.com/office/drawing/2014/main" id="{D1336AF1-6E51-2A43-99D0-3894BB30065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AEBDFFA-D346-1E4E-A6BB-DFB7265B867D}"/>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21043606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D7924AC-8E21-A144-B7D5-27EE244A933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B7D3D96-68E5-724C-8863-AB43179B56D6}"/>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692913D-4850-184B-B4E8-716D929CCB82}"/>
              </a:ext>
            </a:extLst>
          </p:cNvPr>
          <p:cNvSpPr>
            <a:spLocks noGrp="1"/>
          </p:cNvSpPr>
          <p:nvPr>
            <p:ph type="dt" sz="half" idx="10"/>
          </p:nvPr>
        </p:nvSpPr>
        <p:spPr/>
        <p:txBody>
          <a:bodyPr/>
          <a:lstStyle/>
          <a:p>
            <a:fld id="{2598C94E-6AF1-5945-AFA7-F853B59FED91}" type="datetimeFigureOut">
              <a:rPr lang="tr-TR" smtClean="0"/>
              <a:t>12.12.2021</a:t>
            </a:fld>
            <a:endParaRPr lang="tr-TR"/>
          </a:p>
        </p:txBody>
      </p:sp>
      <p:sp>
        <p:nvSpPr>
          <p:cNvPr id="5" name="Alt Bilgi Yer Tutucusu 4">
            <a:extLst>
              <a:ext uri="{FF2B5EF4-FFF2-40B4-BE49-F238E27FC236}">
                <a16:creationId xmlns:a16="http://schemas.microsoft.com/office/drawing/2014/main" id="{AF0E8993-989F-E049-A7F3-9FBC8164C68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56374A9-3C20-DF42-9E1E-53D3C5E7EB22}"/>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18559014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5CC8925-300F-AA4A-8DF8-07576ED0A50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8948D007-54B3-6F43-A02E-D13DBBFD2EAF}"/>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4BF8FC6-69E2-B643-AD68-DF9E9E5E78D2}"/>
              </a:ext>
            </a:extLst>
          </p:cNvPr>
          <p:cNvSpPr>
            <a:spLocks noGrp="1"/>
          </p:cNvSpPr>
          <p:nvPr>
            <p:ph type="dt" sz="half" idx="10"/>
          </p:nvPr>
        </p:nvSpPr>
        <p:spPr/>
        <p:txBody>
          <a:bodyPr/>
          <a:lstStyle/>
          <a:p>
            <a:fld id="{2598C94E-6AF1-5945-AFA7-F853B59FED91}" type="datetimeFigureOut">
              <a:rPr lang="tr-TR" smtClean="0"/>
              <a:t>12.12.2021</a:t>
            </a:fld>
            <a:endParaRPr lang="tr-TR"/>
          </a:p>
        </p:txBody>
      </p:sp>
      <p:sp>
        <p:nvSpPr>
          <p:cNvPr id="5" name="Alt Bilgi Yer Tutucusu 4">
            <a:extLst>
              <a:ext uri="{FF2B5EF4-FFF2-40B4-BE49-F238E27FC236}">
                <a16:creationId xmlns:a16="http://schemas.microsoft.com/office/drawing/2014/main" id="{226CCC69-E3EB-8D46-8CFB-E2D3FF8E9F7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FFA2121-9817-0745-AA9D-B32CB153CDBC}"/>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3950727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FAC4EA-4355-4E4B-ABA6-2931334FA69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49123C5-5565-AB4D-9312-89B84EDEEB3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878A1BC-567E-C743-8B0F-2C052CBFF4DD}"/>
              </a:ext>
            </a:extLst>
          </p:cNvPr>
          <p:cNvSpPr>
            <a:spLocks noGrp="1"/>
          </p:cNvSpPr>
          <p:nvPr>
            <p:ph type="dt" sz="half" idx="10"/>
          </p:nvPr>
        </p:nvSpPr>
        <p:spPr/>
        <p:txBody>
          <a:bodyPr/>
          <a:lstStyle/>
          <a:p>
            <a:fld id="{2598C94E-6AF1-5945-AFA7-F853B59FED91}" type="datetimeFigureOut">
              <a:rPr lang="tr-TR" smtClean="0"/>
              <a:t>12.12.2021</a:t>
            </a:fld>
            <a:endParaRPr lang="tr-TR"/>
          </a:p>
        </p:txBody>
      </p:sp>
      <p:sp>
        <p:nvSpPr>
          <p:cNvPr id="5" name="Alt Bilgi Yer Tutucusu 4">
            <a:extLst>
              <a:ext uri="{FF2B5EF4-FFF2-40B4-BE49-F238E27FC236}">
                <a16:creationId xmlns:a16="http://schemas.microsoft.com/office/drawing/2014/main" id="{D6705588-93CC-094A-98CC-A82C4DAE54E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29CDE44-31E0-E64F-9D75-E015F373C10A}"/>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42018926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7118273-F436-B945-A1B4-8EDD9BFF752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BC153FF-3C78-3445-AA11-A0FDC33074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3E9EF3-0FAF-DF40-80E1-E2C653741697}"/>
              </a:ext>
            </a:extLst>
          </p:cNvPr>
          <p:cNvSpPr>
            <a:spLocks noGrp="1"/>
          </p:cNvSpPr>
          <p:nvPr>
            <p:ph type="dt" sz="half" idx="10"/>
          </p:nvPr>
        </p:nvSpPr>
        <p:spPr/>
        <p:txBody>
          <a:bodyPr/>
          <a:lstStyle/>
          <a:p>
            <a:fld id="{2598C94E-6AF1-5945-AFA7-F853B59FED91}" type="datetimeFigureOut">
              <a:rPr lang="tr-TR" smtClean="0"/>
              <a:t>12.12.2021</a:t>
            </a:fld>
            <a:endParaRPr lang="tr-TR"/>
          </a:p>
        </p:txBody>
      </p:sp>
      <p:sp>
        <p:nvSpPr>
          <p:cNvPr id="5" name="Alt Bilgi Yer Tutucusu 4">
            <a:extLst>
              <a:ext uri="{FF2B5EF4-FFF2-40B4-BE49-F238E27FC236}">
                <a16:creationId xmlns:a16="http://schemas.microsoft.com/office/drawing/2014/main" id="{CAEC927C-1EFD-F342-A66E-4E53AE2B376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5424A52-17AC-6143-A412-D9AAA0D1C243}"/>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30856864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F73135-E0CE-5745-94DB-E49AFC15945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B569235-A32C-EB42-8E69-058C76ED644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E1C5443-5F61-6646-A0DD-0BA0ADC6F5AB}"/>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BA3212B2-3AB6-CA4D-802C-498291FFF595}"/>
              </a:ext>
            </a:extLst>
          </p:cNvPr>
          <p:cNvSpPr>
            <a:spLocks noGrp="1"/>
          </p:cNvSpPr>
          <p:nvPr>
            <p:ph type="dt" sz="half" idx="10"/>
          </p:nvPr>
        </p:nvSpPr>
        <p:spPr/>
        <p:txBody>
          <a:bodyPr/>
          <a:lstStyle/>
          <a:p>
            <a:fld id="{2598C94E-6AF1-5945-AFA7-F853B59FED91}" type="datetimeFigureOut">
              <a:rPr lang="tr-TR" smtClean="0"/>
              <a:t>12.12.2021</a:t>
            </a:fld>
            <a:endParaRPr lang="tr-TR"/>
          </a:p>
        </p:txBody>
      </p:sp>
      <p:sp>
        <p:nvSpPr>
          <p:cNvPr id="6" name="Alt Bilgi Yer Tutucusu 5">
            <a:extLst>
              <a:ext uri="{FF2B5EF4-FFF2-40B4-BE49-F238E27FC236}">
                <a16:creationId xmlns:a16="http://schemas.microsoft.com/office/drawing/2014/main" id="{87080618-6D28-D249-B47E-1BF2C76B389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DCCCC56-F68C-A14E-8FC3-42234DE456AF}"/>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128805900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C9EA33-3115-D94A-AEF5-5DAEB0EDA4C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BF05F6B-2F75-8C49-A8A3-45C360D687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B1D2343-415A-1648-B122-B446F6186457}"/>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BA4747A-2168-1D4C-87DA-7ED1CCF3B2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965041B-9347-304B-AE7C-78B379C5445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6B89249B-B00B-5147-BB26-107CB0246F0D}"/>
              </a:ext>
            </a:extLst>
          </p:cNvPr>
          <p:cNvSpPr>
            <a:spLocks noGrp="1"/>
          </p:cNvSpPr>
          <p:nvPr>
            <p:ph type="dt" sz="half" idx="10"/>
          </p:nvPr>
        </p:nvSpPr>
        <p:spPr/>
        <p:txBody>
          <a:bodyPr/>
          <a:lstStyle/>
          <a:p>
            <a:fld id="{2598C94E-6AF1-5945-AFA7-F853B59FED91}" type="datetimeFigureOut">
              <a:rPr lang="tr-TR" smtClean="0"/>
              <a:t>12.12.2021</a:t>
            </a:fld>
            <a:endParaRPr lang="tr-TR"/>
          </a:p>
        </p:txBody>
      </p:sp>
      <p:sp>
        <p:nvSpPr>
          <p:cNvPr id="8" name="Alt Bilgi Yer Tutucusu 7">
            <a:extLst>
              <a:ext uri="{FF2B5EF4-FFF2-40B4-BE49-F238E27FC236}">
                <a16:creationId xmlns:a16="http://schemas.microsoft.com/office/drawing/2014/main" id="{1FAD6237-08CF-5C4F-8EBB-C84D762B93A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9DB59949-12B3-7547-B7B0-A21424A1DBF0}"/>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26641277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3877308-B4A7-C044-8CA9-FE477C31541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EAF50B57-A924-1146-B97B-BCDC4145B88A}"/>
              </a:ext>
            </a:extLst>
          </p:cNvPr>
          <p:cNvSpPr>
            <a:spLocks noGrp="1"/>
          </p:cNvSpPr>
          <p:nvPr>
            <p:ph type="dt" sz="half" idx="10"/>
          </p:nvPr>
        </p:nvSpPr>
        <p:spPr/>
        <p:txBody>
          <a:bodyPr/>
          <a:lstStyle/>
          <a:p>
            <a:fld id="{2598C94E-6AF1-5945-AFA7-F853B59FED91}" type="datetimeFigureOut">
              <a:rPr lang="tr-TR" smtClean="0"/>
              <a:t>12.12.2021</a:t>
            </a:fld>
            <a:endParaRPr lang="tr-TR"/>
          </a:p>
        </p:txBody>
      </p:sp>
      <p:sp>
        <p:nvSpPr>
          <p:cNvPr id="4" name="Alt Bilgi Yer Tutucusu 3">
            <a:extLst>
              <a:ext uri="{FF2B5EF4-FFF2-40B4-BE49-F238E27FC236}">
                <a16:creationId xmlns:a16="http://schemas.microsoft.com/office/drawing/2014/main" id="{88BDFA69-F6DC-E341-9DD2-37FBD9970B0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1A4016CD-7510-D343-8BEB-BC8159EF6B4C}"/>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7336583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113DA16B-5157-2E46-A475-76AEF1FF0C0C}"/>
              </a:ext>
            </a:extLst>
          </p:cNvPr>
          <p:cNvSpPr>
            <a:spLocks noGrp="1"/>
          </p:cNvSpPr>
          <p:nvPr>
            <p:ph type="dt" sz="half" idx="10"/>
          </p:nvPr>
        </p:nvSpPr>
        <p:spPr/>
        <p:txBody>
          <a:bodyPr/>
          <a:lstStyle/>
          <a:p>
            <a:fld id="{2598C94E-6AF1-5945-AFA7-F853B59FED91}" type="datetimeFigureOut">
              <a:rPr lang="tr-TR" smtClean="0"/>
              <a:t>12.12.2021</a:t>
            </a:fld>
            <a:endParaRPr lang="tr-TR"/>
          </a:p>
        </p:txBody>
      </p:sp>
      <p:sp>
        <p:nvSpPr>
          <p:cNvPr id="3" name="Alt Bilgi Yer Tutucusu 2">
            <a:extLst>
              <a:ext uri="{FF2B5EF4-FFF2-40B4-BE49-F238E27FC236}">
                <a16:creationId xmlns:a16="http://schemas.microsoft.com/office/drawing/2014/main" id="{5E89673F-0133-CF47-8EC0-DFEE51B983D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B5C6368-E205-AF49-816E-D78852D6D056}"/>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257008616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BB4367-7E7E-8443-8457-25099417F68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D5C8F6C7-3E03-2F49-843C-A4B6EA3100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6CC40D41-B3E3-D34E-AC1A-B6A26A08BD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779F981-8155-C64E-8C5B-BEE4C212778E}"/>
              </a:ext>
            </a:extLst>
          </p:cNvPr>
          <p:cNvSpPr>
            <a:spLocks noGrp="1"/>
          </p:cNvSpPr>
          <p:nvPr>
            <p:ph type="dt" sz="half" idx="10"/>
          </p:nvPr>
        </p:nvSpPr>
        <p:spPr/>
        <p:txBody>
          <a:bodyPr/>
          <a:lstStyle/>
          <a:p>
            <a:fld id="{2598C94E-6AF1-5945-AFA7-F853B59FED91}" type="datetimeFigureOut">
              <a:rPr lang="tr-TR" smtClean="0"/>
              <a:t>12.12.2021</a:t>
            </a:fld>
            <a:endParaRPr lang="tr-TR"/>
          </a:p>
        </p:txBody>
      </p:sp>
      <p:sp>
        <p:nvSpPr>
          <p:cNvPr id="6" name="Alt Bilgi Yer Tutucusu 5">
            <a:extLst>
              <a:ext uri="{FF2B5EF4-FFF2-40B4-BE49-F238E27FC236}">
                <a16:creationId xmlns:a16="http://schemas.microsoft.com/office/drawing/2014/main" id="{E0420426-B93E-9E47-9602-6E89B1FB247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27EDA28-38EB-5743-9185-0ED4B0AD7EF5}"/>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2814157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2E1584-667C-534C-BACD-44B63C92349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944FB6A-DDC9-B74D-A004-1CBA803072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4617B2A-A398-3744-A90B-DD2CACEF15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2FEEC15-5746-FB43-B90F-F1AB028F0B67}"/>
              </a:ext>
            </a:extLst>
          </p:cNvPr>
          <p:cNvSpPr>
            <a:spLocks noGrp="1"/>
          </p:cNvSpPr>
          <p:nvPr>
            <p:ph type="dt" sz="half" idx="10"/>
          </p:nvPr>
        </p:nvSpPr>
        <p:spPr/>
        <p:txBody>
          <a:bodyPr/>
          <a:lstStyle/>
          <a:p>
            <a:fld id="{2598C94E-6AF1-5945-AFA7-F853B59FED91}" type="datetimeFigureOut">
              <a:rPr lang="tr-TR" smtClean="0"/>
              <a:t>12.12.2021</a:t>
            </a:fld>
            <a:endParaRPr lang="tr-TR"/>
          </a:p>
        </p:txBody>
      </p:sp>
      <p:sp>
        <p:nvSpPr>
          <p:cNvPr id="6" name="Alt Bilgi Yer Tutucusu 5">
            <a:extLst>
              <a:ext uri="{FF2B5EF4-FFF2-40B4-BE49-F238E27FC236}">
                <a16:creationId xmlns:a16="http://schemas.microsoft.com/office/drawing/2014/main" id="{A29C4110-C2E4-814A-B56D-2A634266FBA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8222070-3F1E-0C4D-B255-0178BE9F40B0}"/>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23902436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98A56EB-624D-9F4C-A7D7-359B36F865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5214EED-3FD5-0844-A5C0-1993DB04FC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5EAC191-8FE5-8946-BFEB-90F193EAAB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98C94E-6AF1-5945-AFA7-F853B59FED91}" type="datetimeFigureOut">
              <a:rPr lang="tr-TR" smtClean="0"/>
              <a:t>12.12.2021</a:t>
            </a:fld>
            <a:endParaRPr lang="tr-TR"/>
          </a:p>
        </p:txBody>
      </p:sp>
      <p:sp>
        <p:nvSpPr>
          <p:cNvPr id="5" name="Alt Bilgi Yer Tutucusu 4">
            <a:extLst>
              <a:ext uri="{FF2B5EF4-FFF2-40B4-BE49-F238E27FC236}">
                <a16:creationId xmlns:a16="http://schemas.microsoft.com/office/drawing/2014/main" id="{196F9522-2CD3-EF4F-A079-589DFE390A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171F7F8A-AC4E-BE48-8605-18576E9E41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6F05F-8F18-2742-8C5F-3FB427169995}" type="slidenum">
              <a:rPr lang="tr-TR" smtClean="0"/>
              <a:t>‹#›</a:t>
            </a:fld>
            <a:endParaRPr lang="tr-TR"/>
          </a:p>
        </p:txBody>
      </p:sp>
    </p:spTree>
    <p:extLst>
      <p:ext uri="{BB962C8B-B14F-4D97-AF65-F5344CB8AC3E}">
        <p14:creationId xmlns:p14="http://schemas.microsoft.com/office/powerpoint/2010/main" val="1099646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hyperlink" Target="https://cdn.bartin.edu.tr/kalite/fbab3ff33d1ddf27c49748c1e78ec574/frm0340-hizmet-ici-egitimler-icin-egitmen-adayi-bilgi-formu-idari-personel-icin.xlsx"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hyperlink" Target="https://egitim.cbiko.gov.tr/Giris?return=/"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hyperlink" Target="https://www.mevzuat.gov.tr/MevzuatMetin/3.5.836061.pdf"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hyperlink" Target="https://www.mevzuat.gov.tr/MevzuatMetin/3.5.836061.pdf" TargetMode="External"/><Relationship Id="rId5" Type="http://schemas.openxmlformats.org/officeDocument/2006/relationships/hyperlink" Target="https://www.mevzuat.gov.tr/mevzuat?MevzuatNo=657&amp;MevzuatTur=1&amp;MevzuatTertip=5" TargetMode="External"/><Relationship Id="rId4" Type="http://schemas.openxmlformats.org/officeDocument/2006/relationships/hyperlink" Target="https://www.mevzuat.gov.tr/MevzuatMetin/4.5.124.pdf"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5" Type="http://schemas.openxmlformats.org/officeDocument/2006/relationships/hyperlink" Target="https://www.resmigazete.gov.tr/arsiv/18196.pdf" TargetMode="External"/><Relationship Id="rId4" Type="http://schemas.openxmlformats.org/officeDocument/2006/relationships/hyperlink" Target="https://www.mevzuat.gov.tr/mevzuat?MevzuatNo=657&amp;MevzuatTur=1&amp;MevzuatTertip=5"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hyperlink" Target="https://kms.kaysis.gov.tr/Home/Goster/15967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1815"/>
            <a:ext cx="12192000" cy="6858000"/>
          </a:xfrm>
          <a:prstGeom prst="rect">
            <a:avLst/>
          </a:prstGeom>
        </p:spPr>
      </p:pic>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14" name="Rectangle 3"/>
          <p:cNvSpPr txBox="1">
            <a:spLocks noChangeArrowheads="1"/>
          </p:cNvSpPr>
          <p:nvPr/>
        </p:nvSpPr>
        <p:spPr bwMode="auto">
          <a:xfrm>
            <a:off x="190502" y="782298"/>
            <a:ext cx="11811000" cy="7372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tr-TR" sz="3600" dirty="0">
                <a:latin typeface="Helvetica" panose="020B0604020202020204" pitchFamily="34" charset="0"/>
                <a:ea typeface="Cambria" panose="02040503050406030204" pitchFamily="18" charset="0"/>
                <a:cs typeface="Helvetica" panose="020B0604020202020204" pitchFamily="34" charset="0"/>
              </a:rPr>
              <a:t>        </a:t>
            </a:r>
          </a:p>
          <a:p>
            <a:endParaRPr lang="tr-TR" sz="3600" b="1" dirty="0">
              <a:latin typeface="Helvetica" panose="020B0604020202020204" pitchFamily="34" charset="0"/>
              <a:ea typeface="Cambria" panose="02040503050406030204" pitchFamily="18" charset="0"/>
              <a:cs typeface="Helvetica" panose="020B0604020202020204" pitchFamily="34" charset="0"/>
            </a:endParaRPr>
          </a:p>
          <a:p>
            <a:pPr algn="ctr"/>
            <a:r>
              <a:rPr lang="tr-TR" sz="3600" b="1" dirty="0">
                <a:latin typeface="Helvetica" panose="020B0604020202020204" pitchFamily="34" charset="0"/>
                <a:ea typeface="Cambria" panose="02040503050406030204" pitchFamily="18" charset="0"/>
                <a:cs typeface="Helvetica" panose="020B0604020202020204" pitchFamily="34" charset="0"/>
              </a:rPr>
              <a:t>    HİZMET İÇİ EĞİTİM SÜREÇLERİ HAKKINDA</a:t>
            </a:r>
          </a:p>
          <a:p>
            <a:pPr algn="ctr"/>
            <a:r>
              <a:rPr lang="tr-TR" sz="3600" b="1" dirty="0">
                <a:latin typeface="Helvetica" panose="020B0604020202020204" pitchFamily="34" charset="0"/>
                <a:ea typeface="Cambria" panose="02040503050406030204" pitchFamily="18" charset="0"/>
                <a:cs typeface="Helvetica" panose="020B0604020202020204" pitchFamily="34" charset="0"/>
              </a:rPr>
              <a:t>İSTİŞARE TOPLANTISI</a:t>
            </a:r>
          </a:p>
          <a:p>
            <a:endParaRPr lang="tr-TR" sz="3600" b="1" dirty="0">
              <a:latin typeface="Helvetica" panose="020B0604020202020204" pitchFamily="34" charset="0"/>
              <a:ea typeface="Cambria" panose="02040503050406030204" pitchFamily="18" charset="0"/>
              <a:cs typeface="Helvetica" panose="020B0604020202020204" pitchFamily="34" charset="0"/>
            </a:endParaRPr>
          </a:p>
          <a:p>
            <a:endParaRPr lang="tr-TR" sz="3600" b="1" dirty="0">
              <a:latin typeface="Helvetica" panose="020B0604020202020204" pitchFamily="34" charset="0"/>
              <a:ea typeface="Cambria" panose="02040503050406030204" pitchFamily="18" charset="0"/>
              <a:cs typeface="Helvetica" panose="020B0604020202020204" pitchFamily="34" charset="0"/>
            </a:endParaRPr>
          </a:p>
          <a:p>
            <a:pPr algn="ctr"/>
            <a:r>
              <a:rPr lang="tr-TR" sz="3600" b="1" dirty="0">
                <a:latin typeface="Helvetica" panose="020B0604020202020204" pitchFamily="34" charset="0"/>
                <a:ea typeface="Cambria" panose="02040503050406030204" pitchFamily="18" charset="0"/>
                <a:cs typeface="Helvetica" panose="020B0604020202020204" pitchFamily="34" charset="0"/>
              </a:rPr>
              <a:t>-13 Aralık 2021-</a:t>
            </a:r>
          </a:p>
          <a:p>
            <a:endParaRPr lang="tr-TR" sz="3600" b="1" dirty="0">
              <a:latin typeface="Helvetica" panose="020B0604020202020204" pitchFamily="34" charset="0"/>
              <a:ea typeface="Cambria" panose="02040503050406030204" pitchFamily="18" charset="0"/>
              <a:cs typeface="Helvetica" panose="020B0604020202020204" pitchFamily="34" charset="0"/>
            </a:endParaRPr>
          </a:p>
          <a:p>
            <a:r>
              <a:rPr lang="tr-TR" sz="3600" b="1" dirty="0">
                <a:latin typeface="Helvetica" panose="020B0604020202020204" pitchFamily="34" charset="0"/>
                <a:ea typeface="Cambria" panose="02040503050406030204" pitchFamily="18" charset="0"/>
                <a:cs typeface="Helvetica" panose="020B0604020202020204" pitchFamily="34" charset="0"/>
              </a:rPr>
              <a:t>                                </a:t>
            </a:r>
            <a:r>
              <a:rPr lang="tr-TR" sz="2800" b="1" dirty="0">
                <a:latin typeface="Helvetica" panose="020B0604020202020204" pitchFamily="34" charset="0"/>
                <a:ea typeface="Cambria" panose="02040503050406030204" pitchFamily="18" charset="0"/>
                <a:cs typeface="Helvetica" panose="020B0604020202020204" pitchFamily="34" charset="0"/>
              </a:rPr>
              <a:t>Turgay DELİALİOĞLU</a:t>
            </a:r>
          </a:p>
        </p:txBody>
      </p:sp>
    </p:spTree>
    <p:extLst>
      <p:ext uri="{BB962C8B-B14F-4D97-AF65-F5344CB8AC3E}">
        <p14:creationId xmlns:p14="http://schemas.microsoft.com/office/powerpoint/2010/main" val="167659421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37162"/>
            <a:ext cx="8690385" cy="1569660"/>
            <a:chOff x="2" y="-37162"/>
            <a:chExt cx="8690385" cy="1569660"/>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37162"/>
              <a:ext cx="5246557" cy="1569660"/>
            </a:xfrm>
            <a:prstGeom prst="rect">
              <a:avLst/>
            </a:prstGeom>
          </p:spPr>
          <p:txBody>
            <a:bodyPr wrap="square">
              <a:spAutoFit/>
            </a:bodyPr>
            <a:lstStyle/>
            <a:p>
              <a:r>
                <a:rPr lang="tr-TR" sz="3200" b="1" dirty="0">
                  <a:solidFill>
                    <a:schemeClr val="accent1">
                      <a:lumMod val="50000"/>
                    </a:schemeClr>
                  </a:solidFill>
                  <a:latin typeface="Helvetica" panose="020B0604020202020204" pitchFamily="34" charset="0"/>
                  <a:cs typeface="Helvetica" panose="020B0604020202020204" pitchFamily="34" charset="0"/>
                </a:rPr>
                <a:t>YAPILAN ÇALIŞMALAR</a:t>
              </a:r>
            </a:p>
            <a:p>
              <a:r>
                <a:rPr lang="tr-TR" sz="3200" b="1" dirty="0">
                  <a:solidFill>
                    <a:schemeClr val="accent1">
                      <a:lumMod val="50000"/>
                    </a:schemeClr>
                  </a:solidFill>
                  <a:latin typeface="Helvetica" panose="020B0604020202020204" pitchFamily="34" charset="0"/>
                  <a:cs typeface="Helvetica" panose="020B0604020202020204" pitchFamily="34" charset="0"/>
                </a:rPr>
                <a:t>(Eğitmen Havuzu)</a:t>
              </a:r>
            </a:p>
            <a:p>
              <a:endParaRPr lang="tr-TR" sz="3200" b="1" dirty="0">
                <a:latin typeface="Helvetica" panose="020B0604020202020204" pitchFamily="34" charset="0"/>
                <a:cs typeface="Helvetica" panose="020B0604020202020204" pitchFamily="34" charset="0"/>
              </a:endParaRPr>
            </a:p>
          </p:txBody>
        </p:sp>
      </p:grpSp>
      <p:sp>
        <p:nvSpPr>
          <p:cNvPr id="14" name="Rectangle 3"/>
          <p:cNvSpPr txBox="1">
            <a:spLocks noChangeArrowheads="1"/>
          </p:cNvSpPr>
          <p:nvPr/>
        </p:nvSpPr>
        <p:spPr bwMode="auto">
          <a:xfrm>
            <a:off x="235131" y="1337192"/>
            <a:ext cx="1140159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457200" indent="-457200" algn="just">
              <a:buFont typeface="Wingdings" panose="05000000000000000000" pitchFamily="2" charset="2"/>
              <a:buChar char="q"/>
            </a:pPr>
            <a:endParaRPr lang="tr-TR" sz="2800" dirty="0">
              <a:latin typeface="Helvetica" panose="020B0604020202020204" pitchFamily="34" charset="0"/>
              <a:ea typeface="Cambria" panose="02040503050406030204" pitchFamily="18" charset="0"/>
              <a:cs typeface="Helvetica" panose="020B0604020202020204" pitchFamily="34" charset="0"/>
            </a:endParaRPr>
          </a:p>
          <a:p>
            <a:pPr marL="457200" indent="-457200" algn="just">
              <a:buFont typeface="Wingdings" panose="05000000000000000000" pitchFamily="2" charset="2"/>
              <a:buChar char="q"/>
            </a:pPr>
            <a:r>
              <a:rPr lang="tr-TR" sz="2800" dirty="0">
                <a:latin typeface="Helvetica" panose="020B0604020202020204" pitchFamily="34" charset="0"/>
                <a:ea typeface="Cambria" panose="02040503050406030204" pitchFamily="18" charset="0"/>
                <a:cs typeface="Helvetica" panose="020B0604020202020204" pitchFamily="34" charset="0"/>
              </a:rPr>
              <a:t>‘Bartın Üniversitesi Hizmet İçi Eğitim </a:t>
            </a:r>
            <a:r>
              <a:rPr lang="tr-TR" sz="2800" dirty="0" err="1">
                <a:latin typeface="Helvetica" panose="020B0604020202020204" pitchFamily="34" charset="0"/>
                <a:ea typeface="Cambria" panose="02040503050406030204" pitchFamily="18" charset="0"/>
                <a:cs typeface="Helvetica" panose="020B0604020202020204" pitchFamily="34" charset="0"/>
              </a:rPr>
              <a:t>Yönergesi’nin</a:t>
            </a:r>
            <a:r>
              <a:rPr lang="tr-TR" sz="2800" dirty="0">
                <a:latin typeface="Helvetica" panose="020B0604020202020204" pitchFamily="34" charset="0"/>
                <a:ea typeface="Cambria" panose="02040503050406030204" pitchFamily="18" charset="0"/>
                <a:cs typeface="Helvetica" panose="020B0604020202020204" pitchFamily="34" charset="0"/>
              </a:rPr>
              <a:t> 13 üncü maddesinin 2 nci fıkrası uyarınca, </a:t>
            </a:r>
            <a:r>
              <a:rPr lang="tr-TR" sz="2800" dirty="0">
                <a:latin typeface="Helvetica" panose="020B0604020202020204" pitchFamily="34" charset="0"/>
                <a:ea typeface="Cambria" panose="02040503050406030204" pitchFamily="18" charset="0"/>
                <a:cs typeface="Helvetica" panose="020B0604020202020204" pitchFamily="34" charset="0"/>
                <a:hlinkClick r:id="rId4"/>
              </a:rPr>
              <a:t>Eğitmen Havuzu </a:t>
            </a:r>
            <a:r>
              <a:rPr lang="tr-TR" sz="2800" dirty="0">
                <a:latin typeface="Helvetica" panose="020B0604020202020204" pitchFamily="34" charset="0"/>
                <a:ea typeface="Cambria" panose="02040503050406030204" pitchFamily="18" charset="0"/>
                <a:cs typeface="Helvetica" panose="020B0604020202020204" pitchFamily="34" charset="0"/>
              </a:rPr>
              <a:t>oluşturduk.</a:t>
            </a:r>
          </a:p>
          <a:p>
            <a:pPr marL="457200" indent="-457200" algn="just">
              <a:buFont typeface="Wingdings" panose="05000000000000000000" pitchFamily="2" charset="2"/>
              <a:buChar char="q"/>
            </a:pPr>
            <a:r>
              <a:rPr lang="tr-TR" sz="2800" dirty="0">
                <a:latin typeface="Helvetica" panose="020B0604020202020204" pitchFamily="34" charset="0"/>
                <a:ea typeface="Cambria" panose="02040503050406030204" pitchFamily="18" charset="0"/>
                <a:cs typeface="Helvetica" panose="020B0604020202020204" pitchFamily="34" charset="0"/>
              </a:rPr>
              <a:t>Üniversitemiz akademik ve idari insan kaynağından en üst düzeyde faydalanmak amacıyla birimlerden eğitmen havuzumuzda yer alma talebi olan kişileri istedik. Talebi olan personel, eğitim verebileceği konuyu, bu konudaki mesleki tecrübesini, eğitim vermek istediği konudaki varsa bilimsel çalışmaları, sertifika veya daha önce gerçekleştirdiği eğitimlerle ilgili belgelerini sunmuştur. </a:t>
            </a:r>
          </a:p>
          <a:p>
            <a:pPr marL="457200" indent="-457200" algn="just">
              <a:buFont typeface="Wingdings" panose="05000000000000000000" pitchFamily="2" charset="2"/>
              <a:buChar char="q"/>
            </a:pPr>
            <a:r>
              <a:rPr lang="tr-TR" sz="2800" dirty="0">
                <a:latin typeface="Helvetica" panose="020B0604020202020204" pitchFamily="34" charset="0"/>
                <a:ea typeface="Cambria" panose="02040503050406030204" pitchFamily="18" charset="0"/>
                <a:cs typeface="Helvetica" panose="020B0604020202020204" pitchFamily="34" charset="0"/>
              </a:rPr>
              <a:t>Yıl içerisinde yeni atamaların-ayrılışların olması bakımından, eğitmen havuzumuzu her yıl Ocak ayında yeni yazışma yapmak suretiyle yenilemekteyiz.</a:t>
            </a:r>
          </a:p>
          <a:p>
            <a:pPr algn="just"/>
            <a:endParaRPr lang="tr-TR" sz="2800" dirty="0">
              <a:latin typeface="Helvetica" panose="020B0604020202020204" pitchFamily="34" charset="0"/>
              <a:ea typeface="Cambria" panose="02040503050406030204" pitchFamily="18" charset="0"/>
              <a:cs typeface="Helvetica" panose="020B0604020202020204" pitchFamily="34" charset="0"/>
            </a:endParaRPr>
          </a:p>
          <a:p>
            <a:pPr algn="just"/>
            <a:br>
              <a:rPr lang="tr-TR" sz="2800" dirty="0">
                <a:latin typeface="Helvetica" panose="020B0604020202020204" pitchFamily="34" charset="0"/>
                <a:ea typeface="Cambria" panose="02040503050406030204" pitchFamily="18" charset="0"/>
                <a:cs typeface="Helvetica" panose="020B0604020202020204" pitchFamily="34" charset="0"/>
              </a:rPr>
            </a:br>
            <a:endParaRPr lang="tr-TR" sz="2800" dirty="0">
              <a:latin typeface="Helvetica" panose="020B0604020202020204" pitchFamily="34" charset="0"/>
              <a:ea typeface="Cambria" panose="02040503050406030204" pitchFamily="18" charset="0"/>
              <a:cs typeface="Helvetica" panose="020B0604020202020204" pitchFamily="34" charset="0"/>
            </a:endParaRPr>
          </a:p>
          <a:p>
            <a:pPr marL="457200" indent="-457200" algn="just">
              <a:buFont typeface="Wingdings" panose="05000000000000000000" pitchFamily="2" charset="2"/>
              <a:buChar char="q"/>
            </a:pPr>
            <a:endParaRPr lang="tr-TR" sz="2800"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429493" y="875172"/>
            <a:ext cx="11579629" cy="800219"/>
          </a:xfrm>
          <a:prstGeom prst="rect">
            <a:avLst/>
          </a:prstGeom>
          <a:noFill/>
        </p:spPr>
        <p:txBody>
          <a:bodyPr wrap="square" rtlCol="0">
            <a:spAutoFit/>
          </a:bodyPr>
          <a:lstStyle/>
          <a:p>
            <a:pPr algn="ctr"/>
            <a:r>
              <a:rPr lang="tr-TR" sz="2800" b="1" dirty="0">
                <a:latin typeface="Helvetica" panose="020B0604020202020204" pitchFamily="34" charset="0"/>
                <a:cs typeface="Helvetica" panose="020B0604020202020204" pitchFamily="34" charset="0"/>
              </a:rPr>
              <a:t> </a:t>
            </a:r>
            <a:endParaRPr lang="tr-TR" sz="2400" b="1" dirty="0"/>
          </a:p>
          <a:p>
            <a:endParaRPr lang="tr-TR" dirty="0"/>
          </a:p>
        </p:txBody>
      </p:sp>
    </p:spTree>
    <p:extLst>
      <p:ext uri="{BB962C8B-B14F-4D97-AF65-F5344CB8AC3E}">
        <p14:creationId xmlns:p14="http://schemas.microsoft.com/office/powerpoint/2010/main" val="221007786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37162"/>
            <a:ext cx="8690385" cy="1508105"/>
            <a:chOff x="2" y="-37162"/>
            <a:chExt cx="8690385" cy="1508105"/>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37162"/>
              <a:ext cx="5246557" cy="1508105"/>
            </a:xfrm>
            <a:prstGeom prst="rect">
              <a:avLst/>
            </a:prstGeom>
          </p:spPr>
          <p:txBody>
            <a:bodyPr wrap="square">
              <a:spAutoFit/>
            </a:bodyPr>
            <a:lstStyle/>
            <a:p>
              <a:r>
                <a:rPr lang="tr-TR" sz="3200" b="1" dirty="0">
                  <a:solidFill>
                    <a:schemeClr val="accent1">
                      <a:lumMod val="50000"/>
                    </a:schemeClr>
                  </a:solidFill>
                  <a:latin typeface="Helvetica" panose="020B0604020202020204" pitchFamily="34" charset="0"/>
                  <a:cs typeface="Helvetica" panose="020B0604020202020204" pitchFamily="34" charset="0"/>
                </a:rPr>
                <a:t>YAPILAN ÇALIŞMALAR</a:t>
              </a:r>
            </a:p>
            <a:p>
              <a:r>
                <a:rPr lang="tr-TR" sz="2800" b="1" dirty="0">
                  <a:solidFill>
                    <a:schemeClr val="accent1">
                      <a:lumMod val="50000"/>
                    </a:schemeClr>
                  </a:solidFill>
                  <a:latin typeface="Helvetica" panose="020B0604020202020204" pitchFamily="34" charset="0"/>
                  <a:cs typeface="Helvetica" panose="020B0604020202020204" pitchFamily="34" charset="0"/>
                </a:rPr>
                <a:t>(Eğitim Grupları ve Konuları)</a:t>
              </a:r>
            </a:p>
            <a:p>
              <a:endParaRPr lang="tr-TR" sz="3200" b="1" dirty="0">
                <a:latin typeface="Helvetica" panose="020B0604020202020204" pitchFamily="34" charset="0"/>
                <a:cs typeface="Helvetica" panose="020B0604020202020204" pitchFamily="34" charset="0"/>
              </a:endParaRPr>
            </a:p>
          </p:txBody>
        </p:sp>
      </p:grpSp>
      <p:sp>
        <p:nvSpPr>
          <p:cNvPr id="14" name="Rectangle 3"/>
          <p:cNvSpPr txBox="1">
            <a:spLocks noChangeArrowheads="1"/>
          </p:cNvSpPr>
          <p:nvPr/>
        </p:nvSpPr>
        <p:spPr bwMode="auto">
          <a:xfrm>
            <a:off x="235131" y="1337192"/>
            <a:ext cx="1140159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457200" indent="-457200" algn="just">
              <a:buFont typeface="Wingdings" panose="05000000000000000000" pitchFamily="2" charset="2"/>
              <a:buChar char="q"/>
            </a:pPr>
            <a:endParaRPr lang="tr-TR" sz="2800" dirty="0">
              <a:latin typeface="Helvetica" panose="020B0604020202020204" pitchFamily="34" charset="0"/>
              <a:ea typeface="Cambria" panose="02040503050406030204" pitchFamily="18" charset="0"/>
              <a:cs typeface="Helvetica" panose="020B0604020202020204" pitchFamily="34" charset="0"/>
            </a:endParaRPr>
          </a:p>
          <a:p>
            <a:pPr marL="457200" indent="-457200" algn="just">
              <a:buFont typeface="Wingdings" panose="05000000000000000000" pitchFamily="2" charset="2"/>
              <a:buChar char="q"/>
            </a:pPr>
            <a:endParaRPr lang="tr-TR" sz="2800" dirty="0">
              <a:latin typeface="Helvetica" panose="020B0604020202020204" pitchFamily="34" charset="0"/>
              <a:ea typeface="Cambria" panose="02040503050406030204" pitchFamily="18" charset="0"/>
              <a:cs typeface="Helvetica" panose="020B0604020202020204" pitchFamily="34" charset="0"/>
            </a:endParaRPr>
          </a:p>
          <a:p>
            <a:pPr algn="just"/>
            <a:br>
              <a:rPr lang="tr-TR" sz="2800" dirty="0">
                <a:latin typeface="Helvetica" panose="020B0604020202020204" pitchFamily="34" charset="0"/>
                <a:ea typeface="Cambria" panose="02040503050406030204" pitchFamily="18" charset="0"/>
                <a:cs typeface="Helvetica" panose="020B0604020202020204" pitchFamily="34" charset="0"/>
              </a:rPr>
            </a:br>
            <a:endParaRPr lang="tr-TR" sz="2800" dirty="0">
              <a:latin typeface="Helvetica" panose="020B0604020202020204" pitchFamily="34" charset="0"/>
              <a:ea typeface="Cambria" panose="02040503050406030204" pitchFamily="18" charset="0"/>
              <a:cs typeface="Helvetica" panose="020B0604020202020204" pitchFamily="34" charset="0"/>
            </a:endParaRPr>
          </a:p>
          <a:p>
            <a:pPr marL="457200" indent="-457200" algn="just">
              <a:buFont typeface="Wingdings" panose="05000000000000000000" pitchFamily="2" charset="2"/>
              <a:buChar char="q"/>
            </a:pPr>
            <a:endParaRPr lang="tr-TR" sz="2800"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429493" y="875172"/>
            <a:ext cx="11579629" cy="800219"/>
          </a:xfrm>
          <a:prstGeom prst="rect">
            <a:avLst/>
          </a:prstGeom>
          <a:noFill/>
        </p:spPr>
        <p:txBody>
          <a:bodyPr wrap="square" rtlCol="0">
            <a:spAutoFit/>
          </a:bodyPr>
          <a:lstStyle/>
          <a:p>
            <a:pPr algn="ctr"/>
            <a:r>
              <a:rPr lang="tr-TR" sz="2800" b="1" dirty="0">
                <a:latin typeface="Helvetica" panose="020B0604020202020204" pitchFamily="34" charset="0"/>
                <a:cs typeface="Helvetica" panose="020B0604020202020204" pitchFamily="34" charset="0"/>
              </a:rPr>
              <a:t> </a:t>
            </a:r>
            <a:endParaRPr lang="tr-TR" sz="2400" b="1" dirty="0"/>
          </a:p>
          <a:p>
            <a:endParaRPr lang="tr-TR" dirty="0"/>
          </a:p>
        </p:txBody>
      </p:sp>
      <p:graphicFrame>
        <p:nvGraphicFramePr>
          <p:cNvPr id="2" name="Tablo 1"/>
          <p:cNvGraphicFramePr>
            <a:graphicFrameLocks noGrp="1"/>
          </p:cNvGraphicFramePr>
          <p:nvPr>
            <p:extLst>
              <p:ext uri="{D42A27DB-BD31-4B8C-83A1-F6EECF244321}">
                <p14:modId xmlns:p14="http://schemas.microsoft.com/office/powerpoint/2010/main" val="562093319"/>
              </p:ext>
            </p:extLst>
          </p:nvPr>
        </p:nvGraphicFramePr>
        <p:xfrm>
          <a:off x="849086" y="1250530"/>
          <a:ext cx="10215154" cy="5090160"/>
        </p:xfrm>
        <a:graphic>
          <a:graphicData uri="http://schemas.openxmlformats.org/drawingml/2006/table">
            <a:tbl>
              <a:tblPr firstRow="1" bandRow="1">
                <a:tableStyleId>{5C22544A-7EE6-4342-B048-85BDC9FD1C3A}</a:tableStyleId>
              </a:tblPr>
              <a:tblGrid>
                <a:gridCol w="5451005">
                  <a:extLst>
                    <a:ext uri="{9D8B030D-6E8A-4147-A177-3AD203B41FA5}">
                      <a16:colId xmlns:a16="http://schemas.microsoft.com/office/drawing/2014/main" val="3201446999"/>
                    </a:ext>
                  </a:extLst>
                </a:gridCol>
                <a:gridCol w="4764149">
                  <a:extLst>
                    <a:ext uri="{9D8B030D-6E8A-4147-A177-3AD203B41FA5}">
                      <a16:colId xmlns:a16="http://schemas.microsoft.com/office/drawing/2014/main" val="3616166175"/>
                    </a:ext>
                  </a:extLst>
                </a:gridCol>
              </a:tblGrid>
              <a:tr h="384650">
                <a:tc>
                  <a:txBody>
                    <a:bodyPr/>
                    <a:lstStyle/>
                    <a:p>
                      <a:r>
                        <a:rPr lang="tr-TR" sz="2000" b="1" dirty="0">
                          <a:latin typeface="Helvetica" panose="020B0604020202020204" pitchFamily="34" charset="0"/>
                          <a:cs typeface="Helvetica" panose="020B0604020202020204" pitchFamily="34" charset="0"/>
                        </a:rPr>
                        <a:t>EĞİTİM</a:t>
                      </a:r>
                      <a:r>
                        <a:rPr lang="tr-TR" sz="2000" b="1" baseline="0" dirty="0">
                          <a:latin typeface="Helvetica" panose="020B0604020202020204" pitchFamily="34" charset="0"/>
                          <a:cs typeface="Helvetica" panose="020B0604020202020204" pitchFamily="34" charset="0"/>
                        </a:rPr>
                        <a:t> GRUBU</a:t>
                      </a:r>
                      <a:endParaRPr lang="tr-TR" sz="2000" b="1" dirty="0">
                        <a:latin typeface="Helvetica" panose="020B0604020202020204" pitchFamily="34" charset="0"/>
                        <a:cs typeface="Helvetica" panose="020B0604020202020204" pitchFamily="34" charset="0"/>
                      </a:endParaRPr>
                    </a:p>
                  </a:txBody>
                  <a:tcPr/>
                </a:tc>
                <a:tc>
                  <a:txBody>
                    <a:bodyPr/>
                    <a:lstStyle/>
                    <a:p>
                      <a:r>
                        <a:rPr lang="tr-TR" sz="2000" b="1" dirty="0">
                          <a:latin typeface="Helvetica" panose="020B0604020202020204" pitchFamily="34" charset="0"/>
                          <a:cs typeface="Helvetica" panose="020B0604020202020204" pitchFamily="34" charset="0"/>
                        </a:rPr>
                        <a:t>ÖRNEK</a:t>
                      </a:r>
                      <a:r>
                        <a:rPr lang="tr-TR" sz="2000" b="1" baseline="0" dirty="0">
                          <a:latin typeface="Helvetica" panose="020B0604020202020204" pitchFamily="34" charset="0"/>
                          <a:cs typeface="Helvetica" panose="020B0604020202020204" pitchFamily="34" charset="0"/>
                        </a:rPr>
                        <a:t> EĞİTİM KONULARI</a:t>
                      </a:r>
                      <a:endParaRPr lang="tr-TR" sz="2000" b="1" dirty="0">
                        <a:latin typeface="Helvetica" panose="020B0604020202020204" pitchFamily="34" charset="0"/>
                        <a:cs typeface="Helvetica" panose="020B0604020202020204" pitchFamily="34" charset="0"/>
                      </a:endParaRPr>
                    </a:p>
                  </a:txBody>
                  <a:tcPr/>
                </a:tc>
                <a:extLst>
                  <a:ext uri="{0D108BD9-81ED-4DB2-BD59-A6C34878D82A}">
                    <a16:rowId xmlns:a16="http://schemas.microsoft.com/office/drawing/2014/main" val="2040943979"/>
                  </a:ext>
                </a:extLst>
              </a:tr>
              <a:tr h="384650">
                <a:tc>
                  <a:txBody>
                    <a:bodyPr/>
                    <a:lstStyle/>
                    <a:p>
                      <a:r>
                        <a:rPr lang="tr-TR" sz="2000" b="1" dirty="0">
                          <a:solidFill>
                            <a:schemeClr val="tx1"/>
                          </a:solidFill>
                          <a:latin typeface="Helvetica" panose="020B0604020202020204" pitchFamily="34" charset="0"/>
                          <a:cs typeface="Helvetica" panose="020B0604020202020204" pitchFamily="34" charset="0"/>
                        </a:rPr>
                        <a:t>MESLEKİ GELİŞİM</a:t>
                      </a:r>
                      <a:r>
                        <a:rPr lang="tr-TR" sz="2000" b="1" baseline="0" dirty="0">
                          <a:solidFill>
                            <a:schemeClr val="tx1"/>
                          </a:solidFill>
                          <a:latin typeface="Helvetica" panose="020B0604020202020204" pitchFamily="34" charset="0"/>
                          <a:cs typeface="Helvetica" panose="020B0604020202020204" pitchFamily="34" charset="0"/>
                        </a:rPr>
                        <a:t> EĞİTİMLERİ</a:t>
                      </a:r>
                      <a:endParaRPr lang="tr-TR" sz="2000" b="1" dirty="0">
                        <a:solidFill>
                          <a:schemeClr val="tx1"/>
                        </a:solidFill>
                        <a:latin typeface="Helvetica" panose="020B0604020202020204" pitchFamily="34" charset="0"/>
                        <a:cs typeface="Helvetica" panose="020B0604020202020204" pitchFamily="34" charset="0"/>
                      </a:endParaRPr>
                    </a:p>
                  </a:txBody>
                  <a:tcPr/>
                </a:tc>
                <a:tc>
                  <a:txBody>
                    <a:bodyPr/>
                    <a:lstStyle/>
                    <a:p>
                      <a:r>
                        <a:rPr lang="tr-TR" sz="2000" b="1" dirty="0">
                          <a:solidFill>
                            <a:schemeClr val="tx1"/>
                          </a:solidFill>
                          <a:latin typeface="Helvetica" panose="020B0604020202020204" pitchFamily="34" charset="0"/>
                          <a:cs typeface="Helvetica" panose="020B0604020202020204" pitchFamily="34" charset="0"/>
                        </a:rPr>
                        <a:t>Protokol ve Görgü</a:t>
                      </a:r>
                      <a:r>
                        <a:rPr lang="tr-TR" sz="2000" b="1" baseline="0" dirty="0">
                          <a:solidFill>
                            <a:schemeClr val="tx1"/>
                          </a:solidFill>
                          <a:latin typeface="Helvetica" panose="020B0604020202020204" pitchFamily="34" charset="0"/>
                          <a:cs typeface="Helvetica" panose="020B0604020202020204" pitchFamily="34" charset="0"/>
                        </a:rPr>
                        <a:t> Kuralları</a:t>
                      </a:r>
                      <a:endParaRPr lang="tr-TR" sz="2000" b="1" dirty="0">
                        <a:solidFill>
                          <a:schemeClr val="tx1"/>
                        </a:solidFill>
                        <a:latin typeface="Helvetica" panose="020B0604020202020204" pitchFamily="34" charset="0"/>
                        <a:cs typeface="Helvetica" panose="020B0604020202020204" pitchFamily="34" charset="0"/>
                      </a:endParaRPr>
                    </a:p>
                  </a:txBody>
                  <a:tcPr/>
                </a:tc>
                <a:extLst>
                  <a:ext uri="{0D108BD9-81ED-4DB2-BD59-A6C34878D82A}">
                    <a16:rowId xmlns:a16="http://schemas.microsoft.com/office/drawing/2014/main" val="3963124813"/>
                  </a:ext>
                </a:extLst>
              </a:tr>
              <a:tr h="384650">
                <a:tc>
                  <a:txBody>
                    <a:bodyPr/>
                    <a:lstStyle/>
                    <a:p>
                      <a:r>
                        <a:rPr lang="tr-TR" sz="2000" b="1" dirty="0">
                          <a:solidFill>
                            <a:schemeClr val="tx1"/>
                          </a:solidFill>
                          <a:latin typeface="Helvetica" panose="020B0604020202020204" pitchFamily="34" charset="0"/>
                          <a:cs typeface="Helvetica" panose="020B0604020202020204" pitchFamily="34" charset="0"/>
                        </a:rPr>
                        <a:t>KİŞİSEL GELİŞİM EĞİTİMLERİ</a:t>
                      </a:r>
                    </a:p>
                  </a:txBody>
                  <a:tcPr/>
                </a:tc>
                <a:tc>
                  <a:txBody>
                    <a:bodyPr/>
                    <a:lstStyle/>
                    <a:p>
                      <a:r>
                        <a:rPr lang="tr-TR" sz="2000" b="1" dirty="0">
                          <a:solidFill>
                            <a:schemeClr val="tx1"/>
                          </a:solidFill>
                          <a:latin typeface="Helvetica" panose="020B0604020202020204" pitchFamily="34" charset="0"/>
                          <a:cs typeface="Helvetica" panose="020B0604020202020204" pitchFamily="34" charset="0"/>
                        </a:rPr>
                        <a:t>Öfke</a:t>
                      </a:r>
                      <a:r>
                        <a:rPr lang="tr-TR" sz="2000" b="1" baseline="0" dirty="0">
                          <a:solidFill>
                            <a:schemeClr val="tx1"/>
                          </a:solidFill>
                          <a:latin typeface="Helvetica" panose="020B0604020202020204" pitchFamily="34" charset="0"/>
                          <a:cs typeface="Helvetica" panose="020B0604020202020204" pitchFamily="34" charset="0"/>
                        </a:rPr>
                        <a:t> ve Stresle Başa Çıkma Yolları</a:t>
                      </a:r>
                      <a:endParaRPr lang="tr-TR" sz="2000" b="1" dirty="0">
                        <a:solidFill>
                          <a:schemeClr val="tx1"/>
                        </a:solidFill>
                        <a:latin typeface="Helvetica" panose="020B0604020202020204" pitchFamily="34" charset="0"/>
                        <a:cs typeface="Helvetica" panose="020B0604020202020204" pitchFamily="34" charset="0"/>
                      </a:endParaRPr>
                    </a:p>
                  </a:txBody>
                  <a:tcPr/>
                </a:tc>
                <a:extLst>
                  <a:ext uri="{0D108BD9-81ED-4DB2-BD59-A6C34878D82A}">
                    <a16:rowId xmlns:a16="http://schemas.microsoft.com/office/drawing/2014/main" val="3537702409"/>
                  </a:ext>
                </a:extLst>
              </a:tr>
              <a:tr h="384650">
                <a:tc>
                  <a:txBody>
                    <a:bodyPr/>
                    <a:lstStyle/>
                    <a:p>
                      <a:r>
                        <a:rPr lang="tr-TR" sz="2000" b="1" dirty="0">
                          <a:solidFill>
                            <a:schemeClr val="tx1"/>
                          </a:solidFill>
                          <a:latin typeface="Helvetica" panose="020B0604020202020204" pitchFamily="34" charset="0"/>
                          <a:cs typeface="Helvetica" panose="020B0604020202020204" pitchFamily="34" charset="0"/>
                        </a:rPr>
                        <a:t>MEVZUAT EĞİTİMLERİ</a:t>
                      </a:r>
                    </a:p>
                  </a:txBody>
                  <a:tcPr/>
                </a:tc>
                <a:tc>
                  <a:txBody>
                    <a:bodyPr/>
                    <a:lstStyle/>
                    <a:p>
                      <a:r>
                        <a:rPr lang="tr-TR" sz="2000" b="1" dirty="0">
                          <a:solidFill>
                            <a:schemeClr val="tx1"/>
                          </a:solidFill>
                          <a:latin typeface="Helvetica" panose="020B0604020202020204" pitchFamily="34" charset="0"/>
                          <a:cs typeface="Helvetica" panose="020B0604020202020204" pitchFamily="34" charset="0"/>
                        </a:rPr>
                        <a:t>657 sayılı Kanun,</a:t>
                      </a:r>
                      <a:r>
                        <a:rPr lang="tr-TR" sz="2000" b="1" baseline="0" dirty="0">
                          <a:solidFill>
                            <a:schemeClr val="tx1"/>
                          </a:solidFill>
                          <a:latin typeface="Helvetica" panose="020B0604020202020204" pitchFamily="34" charset="0"/>
                          <a:cs typeface="Helvetica" panose="020B0604020202020204" pitchFamily="34" charset="0"/>
                        </a:rPr>
                        <a:t> 2547 sayılı Kanun</a:t>
                      </a:r>
                      <a:endParaRPr lang="tr-TR" sz="2000" b="1" dirty="0">
                        <a:solidFill>
                          <a:schemeClr val="tx1"/>
                        </a:solidFill>
                        <a:latin typeface="Helvetica" panose="020B0604020202020204" pitchFamily="34" charset="0"/>
                        <a:cs typeface="Helvetica" panose="020B0604020202020204" pitchFamily="34" charset="0"/>
                      </a:endParaRPr>
                    </a:p>
                  </a:txBody>
                  <a:tcPr/>
                </a:tc>
                <a:extLst>
                  <a:ext uri="{0D108BD9-81ED-4DB2-BD59-A6C34878D82A}">
                    <a16:rowId xmlns:a16="http://schemas.microsoft.com/office/drawing/2014/main" val="295871076"/>
                  </a:ext>
                </a:extLst>
              </a:tr>
              <a:tr h="680533">
                <a:tc>
                  <a:txBody>
                    <a:bodyPr/>
                    <a:lstStyle/>
                    <a:p>
                      <a:r>
                        <a:rPr lang="tr-TR" sz="2000" b="1" dirty="0">
                          <a:solidFill>
                            <a:schemeClr val="tx1"/>
                          </a:solidFill>
                          <a:latin typeface="Helvetica" panose="020B0604020202020204" pitchFamily="34" charset="0"/>
                          <a:cs typeface="Helvetica" panose="020B0604020202020204" pitchFamily="34" charset="0"/>
                        </a:rPr>
                        <a:t>İNSAN KAYNAKLARI YÖNETİMİ EĞİTİMLERİ</a:t>
                      </a:r>
                    </a:p>
                  </a:txBody>
                  <a:tcPr/>
                </a:tc>
                <a:tc>
                  <a:txBody>
                    <a:bodyPr/>
                    <a:lstStyle/>
                    <a:p>
                      <a:r>
                        <a:rPr lang="tr-TR" sz="2000" b="1" dirty="0">
                          <a:solidFill>
                            <a:schemeClr val="tx1"/>
                          </a:solidFill>
                          <a:latin typeface="Helvetica" panose="020B0604020202020204" pitchFamily="34" charset="0"/>
                          <a:cs typeface="Helvetica" panose="020B0604020202020204" pitchFamily="34" charset="0"/>
                        </a:rPr>
                        <a:t>Kadro</a:t>
                      </a:r>
                      <a:r>
                        <a:rPr lang="tr-TR" sz="2000" b="1" baseline="0" dirty="0">
                          <a:solidFill>
                            <a:schemeClr val="tx1"/>
                          </a:solidFill>
                          <a:latin typeface="Helvetica" panose="020B0604020202020204" pitchFamily="34" charset="0"/>
                          <a:cs typeface="Helvetica" panose="020B0604020202020204" pitchFamily="34" charset="0"/>
                        </a:rPr>
                        <a:t> Analizleri ve Norm Kadro</a:t>
                      </a:r>
                      <a:endParaRPr lang="tr-TR" sz="2000" b="1" dirty="0">
                        <a:solidFill>
                          <a:schemeClr val="tx1"/>
                        </a:solidFill>
                        <a:latin typeface="Helvetica" panose="020B0604020202020204" pitchFamily="34" charset="0"/>
                        <a:cs typeface="Helvetica" panose="020B0604020202020204" pitchFamily="34" charset="0"/>
                      </a:endParaRPr>
                    </a:p>
                  </a:txBody>
                  <a:tcPr/>
                </a:tc>
                <a:extLst>
                  <a:ext uri="{0D108BD9-81ED-4DB2-BD59-A6C34878D82A}">
                    <a16:rowId xmlns:a16="http://schemas.microsoft.com/office/drawing/2014/main" val="2992809315"/>
                  </a:ext>
                </a:extLst>
              </a:tr>
              <a:tr h="384650">
                <a:tc>
                  <a:txBody>
                    <a:bodyPr/>
                    <a:lstStyle/>
                    <a:p>
                      <a:r>
                        <a:rPr lang="tr-TR" sz="2000" b="1" dirty="0">
                          <a:solidFill>
                            <a:schemeClr val="tx1"/>
                          </a:solidFill>
                          <a:latin typeface="Helvetica" panose="020B0604020202020204" pitchFamily="34" charset="0"/>
                          <a:cs typeface="Helvetica" panose="020B0604020202020204" pitchFamily="34" charset="0"/>
                        </a:rPr>
                        <a:t>BİLGİ TEKNOLOJİLERİ EĞİTİMİ</a:t>
                      </a:r>
                    </a:p>
                  </a:txBody>
                  <a:tcPr/>
                </a:tc>
                <a:tc>
                  <a:txBody>
                    <a:bodyPr/>
                    <a:lstStyle/>
                    <a:p>
                      <a:r>
                        <a:rPr lang="tr-TR" sz="2000" b="1" dirty="0">
                          <a:solidFill>
                            <a:schemeClr val="tx1"/>
                          </a:solidFill>
                          <a:latin typeface="Helvetica" panose="020B0604020202020204" pitchFamily="34" charset="0"/>
                          <a:cs typeface="Helvetica" panose="020B0604020202020204" pitchFamily="34" charset="0"/>
                        </a:rPr>
                        <a:t>Office</a:t>
                      </a:r>
                      <a:r>
                        <a:rPr lang="tr-TR" sz="2000" b="1" baseline="0" dirty="0">
                          <a:solidFill>
                            <a:schemeClr val="tx1"/>
                          </a:solidFill>
                          <a:latin typeface="Helvetica" panose="020B0604020202020204" pitchFamily="34" charset="0"/>
                          <a:cs typeface="Helvetica" panose="020B0604020202020204" pitchFamily="34" charset="0"/>
                        </a:rPr>
                        <a:t> Programları </a:t>
                      </a:r>
                      <a:endParaRPr lang="tr-TR" sz="2000" b="1" dirty="0">
                        <a:solidFill>
                          <a:schemeClr val="tx1"/>
                        </a:solidFill>
                        <a:latin typeface="Helvetica" panose="020B0604020202020204" pitchFamily="34" charset="0"/>
                        <a:cs typeface="Helvetica" panose="020B0604020202020204" pitchFamily="34" charset="0"/>
                      </a:endParaRPr>
                    </a:p>
                  </a:txBody>
                  <a:tcPr/>
                </a:tc>
                <a:extLst>
                  <a:ext uri="{0D108BD9-81ED-4DB2-BD59-A6C34878D82A}">
                    <a16:rowId xmlns:a16="http://schemas.microsoft.com/office/drawing/2014/main" val="2626869747"/>
                  </a:ext>
                </a:extLst>
              </a:tr>
              <a:tr h="976417">
                <a:tc>
                  <a:txBody>
                    <a:bodyPr/>
                    <a:lstStyle/>
                    <a:p>
                      <a:r>
                        <a:rPr lang="tr-TR" sz="2000" b="1" dirty="0">
                          <a:solidFill>
                            <a:schemeClr val="tx1"/>
                          </a:solidFill>
                          <a:latin typeface="Helvetica" panose="020B0604020202020204" pitchFamily="34" charset="0"/>
                          <a:cs typeface="Helvetica" panose="020B0604020202020204" pitchFamily="34" charset="0"/>
                        </a:rPr>
                        <a:t>İŞ SAĞLIĞI VE GÜVENLİĞİ</a:t>
                      </a:r>
                      <a:r>
                        <a:rPr lang="tr-TR" sz="2000" b="1" baseline="0" dirty="0">
                          <a:solidFill>
                            <a:schemeClr val="tx1"/>
                          </a:solidFill>
                          <a:latin typeface="Helvetica" panose="020B0604020202020204" pitchFamily="34" charset="0"/>
                          <a:cs typeface="Helvetica" panose="020B0604020202020204" pitchFamily="34" charset="0"/>
                        </a:rPr>
                        <a:t> EĞİTİMLERİ</a:t>
                      </a:r>
                      <a:endParaRPr lang="tr-TR" sz="2000" b="1" dirty="0">
                        <a:solidFill>
                          <a:schemeClr val="tx1"/>
                        </a:solidFill>
                        <a:latin typeface="Helvetica" panose="020B0604020202020204" pitchFamily="34" charset="0"/>
                        <a:cs typeface="Helvetica" panose="020B0604020202020204" pitchFamily="34" charset="0"/>
                      </a:endParaRPr>
                    </a:p>
                  </a:txBody>
                  <a:tcPr/>
                </a:tc>
                <a:tc>
                  <a:txBody>
                    <a:bodyPr/>
                    <a:lstStyle/>
                    <a:p>
                      <a:r>
                        <a:rPr lang="tr-TR" sz="2000" b="1" dirty="0">
                          <a:solidFill>
                            <a:schemeClr val="tx1"/>
                          </a:solidFill>
                          <a:latin typeface="Helvetica" panose="020B0604020202020204" pitchFamily="34" charset="0"/>
                          <a:cs typeface="Helvetica" panose="020B0604020202020204" pitchFamily="34" charset="0"/>
                        </a:rPr>
                        <a:t>6331</a:t>
                      </a:r>
                      <a:r>
                        <a:rPr lang="tr-TR" sz="2000" b="1" baseline="0" dirty="0">
                          <a:solidFill>
                            <a:schemeClr val="tx1"/>
                          </a:solidFill>
                          <a:latin typeface="Helvetica" panose="020B0604020202020204" pitchFamily="34" charset="0"/>
                          <a:cs typeface="Helvetica" panose="020B0604020202020204" pitchFamily="34" charset="0"/>
                        </a:rPr>
                        <a:t> sayılı İş Sağlığı Kanunu ve ikincil mevzuata göre verilmesi gereken eğitimler</a:t>
                      </a:r>
                      <a:endParaRPr lang="tr-TR" sz="2000" b="1" dirty="0">
                        <a:solidFill>
                          <a:schemeClr val="tx1"/>
                        </a:solidFill>
                        <a:latin typeface="Helvetica" panose="020B0604020202020204" pitchFamily="34" charset="0"/>
                        <a:cs typeface="Helvetica" panose="020B0604020202020204" pitchFamily="34" charset="0"/>
                      </a:endParaRPr>
                    </a:p>
                  </a:txBody>
                  <a:tcPr/>
                </a:tc>
                <a:extLst>
                  <a:ext uri="{0D108BD9-81ED-4DB2-BD59-A6C34878D82A}">
                    <a16:rowId xmlns:a16="http://schemas.microsoft.com/office/drawing/2014/main" val="3024489180"/>
                  </a:ext>
                </a:extLst>
              </a:tr>
              <a:tr h="680533">
                <a:tc>
                  <a:txBody>
                    <a:bodyPr/>
                    <a:lstStyle/>
                    <a:p>
                      <a:r>
                        <a:rPr lang="tr-TR" sz="2000" b="1" dirty="0">
                          <a:solidFill>
                            <a:schemeClr val="tx1"/>
                          </a:solidFill>
                          <a:latin typeface="Helvetica" panose="020B0604020202020204" pitchFamily="34" charset="0"/>
                          <a:cs typeface="Helvetica" panose="020B0604020202020204" pitchFamily="34" charset="0"/>
                        </a:rPr>
                        <a:t>UYGULAMALI EĞİTİMLER</a:t>
                      </a:r>
                    </a:p>
                  </a:txBody>
                  <a:tcPr/>
                </a:tc>
                <a:tc>
                  <a:txBody>
                    <a:bodyPr/>
                    <a:lstStyle/>
                    <a:p>
                      <a:r>
                        <a:rPr lang="tr-TR" sz="2000" b="1" dirty="0">
                          <a:solidFill>
                            <a:schemeClr val="tx1"/>
                          </a:solidFill>
                          <a:latin typeface="Helvetica" panose="020B0604020202020204" pitchFamily="34" charset="0"/>
                          <a:cs typeface="Helvetica" panose="020B0604020202020204" pitchFamily="34" charset="0"/>
                        </a:rPr>
                        <a:t>Şoför</a:t>
                      </a:r>
                      <a:r>
                        <a:rPr lang="tr-TR" sz="2000" b="1" baseline="0" dirty="0">
                          <a:solidFill>
                            <a:schemeClr val="tx1"/>
                          </a:solidFill>
                          <a:latin typeface="Helvetica" panose="020B0604020202020204" pitchFamily="34" charset="0"/>
                          <a:cs typeface="Helvetica" panose="020B0604020202020204" pitchFamily="34" charset="0"/>
                        </a:rPr>
                        <a:t> gibi uygulamalı hizmet sunan personele yönelik eğitimler</a:t>
                      </a:r>
                      <a:endParaRPr lang="tr-TR" sz="2000" b="1" dirty="0">
                        <a:solidFill>
                          <a:schemeClr val="tx1"/>
                        </a:solidFill>
                        <a:latin typeface="Helvetica" panose="020B0604020202020204" pitchFamily="34" charset="0"/>
                        <a:cs typeface="Helvetica" panose="020B0604020202020204" pitchFamily="34" charset="0"/>
                      </a:endParaRPr>
                    </a:p>
                  </a:txBody>
                  <a:tcPr/>
                </a:tc>
                <a:extLst>
                  <a:ext uri="{0D108BD9-81ED-4DB2-BD59-A6C34878D82A}">
                    <a16:rowId xmlns:a16="http://schemas.microsoft.com/office/drawing/2014/main" val="3923902436"/>
                  </a:ext>
                </a:extLst>
              </a:tr>
              <a:tr h="680533">
                <a:tc>
                  <a:txBody>
                    <a:bodyPr/>
                    <a:lstStyle/>
                    <a:p>
                      <a:r>
                        <a:rPr lang="tr-TR" sz="2000" b="1" dirty="0">
                          <a:solidFill>
                            <a:schemeClr val="tx1"/>
                          </a:solidFill>
                          <a:latin typeface="Helvetica" panose="020B0604020202020204" pitchFamily="34" charset="0"/>
                          <a:cs typeface="Helvetica" panose="020B0604020202020204" pitchFamily="34" charset="0"/>
                        </a:rPr>
                        <a:t>YÖNETİCİ</a:t>
                      </a:r>
                      <a:r>
                        <a:rPr lang="tr-TR" sz="2000" b="1" baseline="0" dirty="0">
                          <a:solidFill>
                            <a:schemeClr val="tx1"/>
                          </a:solidFill>
                          <a:latin typeface="Helvetica" panose="020B0604020202020204" pitchFamily="34" charset="0"/>
                          <a:cs typeface="Helvetica" panose="020B0604020202020204" pitchFamily="34" charset="0"/>
                        </a:rPr>
                        <a:t> YETKİNLİĞİ ARTTIRMA EĞİTİMLERİ</a:t>
                      </a:r>
                      <a:endParaRPr lang="tr-TR" sz="2000" b="1" dirty="0">
                        <a:solidFill>
                          <a:schemeClr val="tx1"/>
                        </a:solidFill>
                        <a:latin typeface="Helvetica" panose="020B0604020202020204" pitchFamily="34" charset="0"/>
                        <a:cs typeface="Helvetica" panose="020B0604020202020204" pitchFamily="34" charset="0"/>
                      </a:endParaRPr>
                    </a:p>
                  </a:txBody>
                  <a:tcPr/>
                </a:tc>
                <a:tc>
                  <a:txBody>
                    <a:bodyPr/>
                    <a:lstStyle/>
                    <a:p>
                      <a:r>
                        <a:rPr lang="tr-TR" sz="2000" b="1" dirty="0">
                          <a:solidFill>
                            <a:schemeClr val="tx1"/>
                          </a:solidFill>
                          <a:latin typeface="Helvetica" panose="020B0604020202020204" pitchFamily="34" charset="0"/>
                          <a:cs typeface="Helvetica" panose="020B0604020202020204" pitchFamily="34" charset="0"/>
                        </a:rPr>
                        <a:t>Şef ve üstü kadrolarda çalışan personele yönelik</a:t>
                      </a:r>
                      <a:r>
                        <a:rPr lang="tr-TR" sz="2000" b="1" baseline="0" dirty="0">
                          <a:solidFill>
                            <a:schemeClr val="tx1"/>
                          </a:solidFill>
                          <a:latin typeface="Helvetica" panose="020B0604020202020204" pitchFamily="34" charset="0"/>
                          <a:cs typeface="Helvetica" panose="020B0604020202020204" pitchFamily="34" charset="0"/>
                        </a:rPr>
                        <a:t> eğitimler</a:t>
                      </a:r>
                      <a:endParaRPr lang="tr-TR" sz="2000" b="1" dirty="0">
                        <a:solidFill>
                          <a:schemeClr val="tx1"/>
                        </a:solidFill>
                        <a:latin typeface="Helvetica" panose="020B0604020202020204" pitchFamily="34" charset="0"/>
                        <a:cs typeface="Helvetica" panose="020B0604020202020204" pitchFamily="34" charset="0"/>
                      </a:endParaRPr>
                    </a:p>
                  </a:txBody>
                  <a:tcPr/>
                </a:tc>
                <a:extLst>
                  <a:ext uri="{0D108BD9-81ED-4DB2-BD59-A6C34878D82A}">
                    <a16:rowId xmlns:a16="http://schemas.microsoft.com/office/drawing/2014/main" val="2381914233"/>
                  </a:ext>
                </a:extLst>
              </a:tr>
            </a:tbl>
          </a:graphicData>
        </a:graphic>
      </p:graphicFrame>
    </p:spTree>
    <p:extLst>
      <p:ext uri="{BB962C8B-B14F-4D97-AF65-F5344CB8AC3E}">
        <p14:creationId xmlns:p14="http://schemas.microsoft.com/office/powerpoint/2010/main" val="358185250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37162"/>
            <a:ext cx="8690385" cy="1569660"/>
            <a:chOff x="2" y="-37162"/>
            <a:chExt cx="8690385" cy="1569660"/>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37162"/>
              <a:ext cx="5246557" cy="1569660"/>
            </a:xfrm>
            <a:prstGeom prst="rect">
              <a:avLst/>
            </a:prstGeom>
          </p:spPr>
          <p:txBody>
            <a:bodyPr wrap="square">
              <a:spAutoFit/>
            </a:bodyPr>
            <a:lstStyle/>
            <a:p>
              <a:r>
                <a:rPr lang="tr-TR" sz="3200" b="1" dirty="0">
                  <a:solidFill>
                    <a:schemeClr val="accent1">
                      <a:lumMod val="50000"/>
                    </a:schemeClr>
                  </a:solidFill>
                  <a:latin typeface="Helvetica" panose="020B0604020202020204" pitchFamily="34" charset="0"/>
                  <a:cs typeface="Helvetica" panose="020B0604020202020204" pitchFamily="34" charset="0"/>
                </a:rPr>
                <a:t>YAPILAN ÇALIŞMALAR</a:t>
              </a:r>
            </a:p>
            <a:p>
              <a:r>
                <a:rPr lang="tr-TR" sz="3200" b="1" dirty="0">
                  <a:solidFill>
                    <a:schemeClr val="accent1">
                      <a:lumMod val="50000"/>
                    </a:schemeClr>
                  </a:solidFill>
                  <a:latin typeface="Helvetica" panose="020B0604020202020204" pitchFamily="34" charset="0"/>
                  <a:cs typeface="Helvetica" panose="020B0604020202020204" pitchFamily="34" charset="0"/>
                </a:rPr>
                <a:t>(Yıllık Eğitim Planı Süreci)</a:t>
              </a:r>
            </a:p>
            <a:p>
              <a:endParaRPr lang="tr-TR" sz="3200" b="1" dirty="0">
                <a:latin typeface="Helvetica" panose="020B0604020202020204" pitchFamily="34" charset="0"/>
                <a:cs typeface="Helvetica" panose="020B0604020202020204" pitchFamily="34" charset="0"/>
              </a:endParaRPr>
            </a:p>
          </p:txBody>
        </p:sp>
      </p:grpSp>
      <p:sp>
        <p:nvSpPr>
          <p:cNvPr id="14" name="Rectangle 3"/>
          <p:cNvSpPr txBox="1">
            <a:spLocks noChangeArrowheads="1"/>
          </p:cNvSpPr>
          <p:nvPr/>
        </p:nvSpPr>
        <p:spPr bwMode="auto">
          <a:xfrm>
            <a:off x="-200804" y="1332136"/>
            <a:ext cx="1140159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tr-TR" sz="2800" b="1" dirty="0">
                <a:latin typeface="Helvetica" panose="020B0604020202020204" pitchFamily="34" charset="0"/>
                <a:ea typeface="Cambria" panose="02040503050406030204" pitchFamily="18" charset="0"/>
                <a:cs typeface="Helvetica" panose="020B0604020202020204" pitchFamily="34" charset="0"/>
              </a:rPr>
              <a:t>TÜM BİRİMLERDEN EĞİTİM KONULARI </a:t>
            </a:r>
          </a:p>
          <a:p>
            <a:pPr algn="ctr"/>
            <a:r>
              <a:rPr lang="tr-TR" sz="2800" b="1" dirty="0">
                <a:latin typeface="Helvetica" panose="020B0604020202020204" pitchFamily="34" charset="0"/>
                <a:ea typeface="Cambria" panose="02040503050406030204" pitchFamily="18" charset="0"/>
                <a:cs typeface="Helvetica" panose="020B0604020202020204" pitchFamily="34" charset="0"/>
              </a:rPr>
              <a:t>HAKKINDA GÖRÜŞ ALINMASI</a:t>
            </a:r>
            <a:br>
              <a:rPr lang="tr-TR" sz="2800" dirty="0">
                <a:latin typeface="Helvetica" panose="020B0604020202020204" pitchFamily="34" charset="0"/>
                <a:ea typeface="Cambria" panose="02040503050406030204" pitchFamily="18" charset="0"/>
                <a:cs typeface="Helvetica" panose="020B0604020202020204" pitchFamily="34" charset="0"/>
              </a:rPr>
            </a:br>
            <a:endParaRPr lang="tr-TR" sz="2800" dirty="0">
              <a:latin typeface="Helvetica" panose="020B0604020202020204" pitchFamily="34" charset="0"/>
              <a:ea typeface="Cambria" panose="02040503050406030204" pitchFamily="18" charset="0"/>
              <a:cs typeface="Helvetica" panose="020B0604020202020204" pitchFamily="34" charset="0"/>
            </a:endParaRPr>
          </a:p>
          <a:p>
            <a:pPr algn="ctr"/>
            <a:endParaRPr lang="tr-TR" sz="2800" b="1" dirty="0">
              <a:latin typeface="Helvetica" panose="020B0604020202020204" pitchFamily="34" charset="0"/>
              <a:ea typeface="Cambria" panose="02040503050406030204" pitchFamily="18" charset="0"/>
              <a:cs typeface="Helvetica" panose="020B0604020202020204" pitchFamily="34" charset="0"/>
            </a:endParaRPr>
          </a:p>
          <a:p>
            <a:pPr algn="ctr"/>
            <a:r>
              <a:rPr lang="tr-TR" sz="2800" b="1" dirty="0">
                <a:latin typeface="Helvetica" panose="020B0604020202020204" pitchFamily="34" charset="0"/>
                <a:ea typeface="Cambria" panose="02040503050406030204" pitchFamily="18" charset="0"/>
                <a:cs typeface="Helvetica" panose="020B0604020202020204" pitchFamily="34" charset="0"/>
              </a:rPr>
              <a:t>İSTİŞARE KURULUNUN ÖNERİLERİ</a:t>
            </a:r>
          </a:p>
          <a:p>
            <a:pPr algn="ctr"/>
            <a:endParaRPr lang="tr-TR" sz="2800" b="1" dirty="0">
              <a:latin typeface="Helvetica" panose="020B0604020202020204" pitchFamily="34" charset="0"/>
              <a:ea typeface="Cambria" panose="02040503050406030204" pitchFamily="18" charset="0"/>
              <a:cs typeface="Helvetica" panose="020B0604020202020204" pitchFamily="34" charset="0"/>
            </a:endParaRPr>
          </a:p>
          <a:p>
            <a:pPr algn="ctr"/>
            <a:r>
              <a:rPr lang="tr-TR" sz="2800" b="1" dirty="0">
                <a:latin typeface="Helvetica" panose="020B0604020202020204" pitchFamily="34" charset="0"/>
                <a:ea typeface="Cambria" panose="02040503050406030204" pitchFamily="18" charset="0"/>
                <a:cs typeface="Helvetica" panose="020B0604020202020204" pitchFamily="34" charset="0"/>
              </a:rPr>
              <a:t>HİZMET İÇİ EĞİTİM KURULUNUN KARARI</a:t>
            </a:r>
          </a:p>
          <a:p>
            <a:pPr algn="ctr"/>
            <a:endParaRPr lang="tr-TR" sz="2800" b="1" dirty="0">
              <a:latin typeface="Helvetica" panose="020B0604020202020204" pitchFamily="34" charset="0"/>
              <a:ea typeface="Cambria" panose="02040503050406030204" pitchFamily="18" charset="0"/>
              <a:cs typeface="Helvetica" panose="020B0604020202020204" pitchFamily="34" charset="0"/>
            </a:endParaRPr>
          </a:p>
          <a:p>
            <a:pPr algn="ctr"/>
            <a:endParaRPr lang="tr-TR" sz="2800" b="1" dirty="0">
              <a:latin typeface="Helvetica" panose="020B0604020202020204" pitchFamily="34" charset="0"/>
              <a:ea typeface="Cambria" panose="02040503050406030204" pitchFamily="18" charset="0"/>
              <a:cs typeface="Helvetica" panose="020B0604020202020204" pitchFamily="34" charset="0"/>
            </a:endParaRPr>
          </a:p>
          <a:p>
            <a:pPr algn="ctr"/>
            <a:r>
              <a:rPr lang="tr-TR" sz="2800" b="1" dirty="0">
                <a:latin typeface="Helvetica" panose="020B0604020202020204" pitchFamily="34" charset="0"/>
                <a:ea typeface="Cambria" panose="02040503050406030204" pitchFamily="18" charset="0"/>
                <a:cs typeface="Helvetica" panose="020B0604020202020204" pitchFamily="34" charset="0"/>
              </a:rPr>
              <a:t>REKTÖRÜN ONAYI </a:t>
            </a:r>
            <a:endParaRPr lang="tr-TR" sz="2800" b="1" dirty="0">
              <a:solidFill>
                <a:srgbClr val="FF0000"/>
              </a:solidFill>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423752" y="875172"/>
            <a:ext cx="11579629" cy="800219"/>
          </a:xfrm>
          <a:prstGeom prst="rect">
            <a:avLst/>
          </a:prstGeom>
          <a:noFill/>
        </p:spPr>
        <p:txBody>
          <a:bodyPr wrap="square" rtlCol="0">
            <a:spAutoFit/>
          </a:bodyPr>
          <a:lstStyle/>
          <a:p>
            <a:pPr algn="ctr"/>
            <a:r>
              <a:rPr lang="tr-TR" sz="2800" b="1" dirty="0">
                <a:latin typeface="Helvetica" panose="020B0604020202020204" pitchFamily="34" charset="0"/>
                <a:cs typeface="Helvetica" panose="020B0604020202020204" pitchFamily="34" charset="0"/>
              </a:rPr>
              <a:t> </a:t>
            </a:r>
            <a:endParaRPr lang="tr-TR" sz="2400" b="1" dirty="0"/>
          </a:p>
          <a:p>
            <a:endParaRPr lang="tr-TR" dirty="0"/>
          </a:p>
        </p:txBody>
      </p:sp>
      <p:sp>
        <p:nvSpPr>
          <p:cNvPr id="2" name="Aşağı Ok 1"/>
          <p:cNvSpPr/>
          <p:nvPr/>
        </p:nvSpPr>
        <p:spPr>
          <a:xfrm>
            <a:off x="5499991" y="2415830"/>
            <a:ext cx="297257" cy="59169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Aşağı Ok 9"/>
          <p:cNvSpPr/>
          <p:nvPr/>
        </p:nvSpPr>
        <p:spPr>
          <a:xfrm flipH="1">
            <a:off x="5499991" y="3552861"/>
            <a:ext cx="297257" cy="38527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Aşağı Ok 10"/>
          <p:cNvSpPr/>
          <p:nvPr/>
        </p:nvSpPr>
        <p:spPr>
          <a:xfrm>
            <a:off x="5388428" y="4428033"/>
            <a:ext cx="509452" cy="8229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10370780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37162"/>
            <a:ext cx="8690385" cy="1569660"/>
            <a:chOff x="2" y="-37162"/>
            <a:chExt cx="8690385" cy="1569660"/>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37162"/>
              <a:ext cx="5246557" cy="1569660"/>
            </a:xfrm>
            <a:prstGeom prst="rect">
              <a:avLst/>
            </a:prstGeom>
          </p:spPr>
          <p:txBody>
            <a:bodyPr wrap="square">
              <a:spAutoFit/>
            </a:bodyPr>
            <a:lstStyle/>
            <a:p>
              <a:r>
                <a:rPr lang="tr-TR" sz="3200" b="1" dirty="0">
                  <a:solidFill>
                    <a:schemeClr val="accent1">
                      <a:lumMod val="50000"/>
                    </a:schemeClr>
                  </a:solidFill>
                  <a:latin typeface="Helvetica" panose="020B0604020202020204" pitchFamily="34" charset="0"/>
                  <a:cs typeface="Helvetica" panose="020B0604020202020204" pitchFamily="34" charset="0"/>
                </a:rPr>
                <a:t>YAPILAN ÇALIŞMALAR</a:t>
              </a:r>
            </a:p>
            <a:p>
              <a:r>
                <a:rPr lang="tr-TR" sz="3200" b="1" dirty="0">
                  <a:solidFill>
                    <a:schemeClr val="accent1">
                      <a:lumMod val="50000"/>
                    </a:schemeClr>
                  </a:solidFill>
                  <a:latin typeface="Helvetica" panose="020B0604020202020204" pitchFamily="34" charset="0"/>
                  <a:cs typeface="Helvetica" panose="020B0604020202020204" pitchFamily="34" charset="0"/>
                </a:rPr>
                <a:t>(Eğitimlerin Verilmesi)</a:t>
              </a:r>
            </a:p>
            <a:p>
              <a:endParaRPr lang="tr-TR" sz="3200" b="1" dirty="0">
                <a:latin typeface="Helvetica" panose="020B0604020202020204" pitchFamily="34" charset="0"/>
                <a:cs typeface="Helvetica" panose="020B0604020202020204" pitchFamily="34" charset="0"/>
              </a:endParaRPr>
            </a:p>
          </p:txBody>
        </p:sp>
      </p:grpSp>
      <p:sp>
        <p:nvSpPr>
          <p:cNvPr id="14" name="Rectangle 3"/>
          <p:cNvSpPr txBox="1">
            <a:spLocks noChangeArrowheads="1"/>
          </p:cNvSpPr>
          <p:nvPr/>
        </p:nvSpPr>
        <p:spPr bwMode="auto">
          <a:xfrm>
            <a:off x="235131" y="1346591"/>
            <a:ext cx="1140159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800" b="1" dirty="0">
              <a:latin typeface="Helvetica" panose="020B0604020202020204" pitchFamily="34" charset="0"/>
              <a:ea typeface="Cambria" panose="02040503050406030204" pitchFamily="18" charset="0"/>
              <a:cs typeface="Helvetica" panose="020B0604020202020204" pitchFamily="34" charset="0"/>
            </a:endParaRPr>
          </a:p>
          <a:p>
            <a:pPr marL="457200" indent="-457200" algn="just">
              <a:buFont typeface="Wingdings" panose="05000000000000000000" pitchFamily="2" charset="2"/>
              <a:buChar char="q"/>
            </a:pPr>
            <a:r>
              <a:rPr lang="tr-TR" sz="3200" dirty="0">
                <a:latin typeface="Helvetica" panose="020B0604020202020204" pitchFamily="34" charset="0"/>
                <a:ea typeface="Cambria" panose="02040503050406030204" pitchFamily="18" charset="0"/>
                <a:cs typeface="Helvetica" panose="020B0604020202020204" pitchFamily="34" charset="0"/>
              </a:rPr>
              <a:t>Eğitimler yüz yüze veya pandemi süreciyle birlikte gerek hastalık koşulları gerekse de zaman, mekan ve planlama kolaylığı sağlaması bakımından çevrim içi yöntemlerle verilmektedir. </a:t>
            </a:r>
          </a:p>
          <a:p>
            <a:pPr algn="just"/>
            <a:endParaRPr lang="tr-TR" sz="3200" dirty="0">
              <a:latin typeface="Helvetica" panose="020B0604020202020204" pitchFamily="34" charset="0"/>
              <a:ea typeface="Cambria" panose="02040503050406030204" pitchFamily="18" charset="0"/>
              <a:cs typeface="Helvetica" panose="020B0604020202020204" pitchFamily="34" charset="0"/>
            </a:endParaRPr>
          </a:p>
          <a:p>
            <a:pPr marL="457200" indent="-457200" algn="just">
              <a:buFont typeface="Wingdings" panose="05000000000000000000" pitchFamily="2" charset="2"/>
              <a:buChar char="q"/>
            </a:pPr>
            <a:r>
              <a:rPr lang="tr-TR" sz="3200" dirty="0">
                <a:latin typeface="Helvetica" panose="020B0604020202020204" pitchFamily="34" charset="0"/>
                <a:ea typeface="Cambria" panose="02040503050406030204" pitchFamily="18" charset="0"/>
                <a:cs typeface="Helvetica" panose="020B0604020202020204" pitchFamily="34" charset="0"/>
              </a:rPr>
              <a:t>Bu süreçte, başta Cumhurbaşkanlığı İnsan Kaynakları Ofisi tarafından geliştirilen ‘</a:t>
            </a:r>
            <a:r>
              <a:rPr lang="tr-TR" sz="3200" b="1" dirty="0">
                <a:latin typeface="Helvetica" panose="020B0604020202020204" pitchFamily="34" charset="0"/>
                <a:ea typeface="Cambria" panose="02040503050406030204" pitchFamily="18" charset="0"/>
                <a:cs typeface="Helvetica" panose="020B0604020202020204" pitchFamily="34" charset="0"/>
                <a:hlinkClick r:id="rId4"/>
              </a:rPr>
              <a:t>Uzaktan Eğitim Kapısı</a:t>
            </a:r>
            <a:r>
              <a:rPr lang="tr-TR" sz="3200" dirty="0">
                <a:latin typeface="Helvetica" panose="020B0604020202020204" pitchFamily="34" charset="0"/>
                <a:ea typeface="Cambria" panose="02040503050406030204" pitchFamily="18" charset="0"/>
                <a:cs typeface="Helvetica" panose="020B0604020202020204" pitchFamily="34" charset="0"/>
              </a:rPr>
              <a:t>’ olmak üzere diğer platformlardan yararlanılmaktadır. </a:t>
            </a:r>
          </a:p>
          <a:p>
            <a:pPr marL="457200" indent="-457200">
              <a:buFont typeface="Wingdings" panose="05000000000000000000" pitchFamily="2" charset="2"/>
              <a:buChar char="q"/>
            </a:pPr>
            <a:endParaRPr lang="tr-TR" sz="2800" b="1"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464827" y="735603"/>
            <a:ext cx="11579629" cy="800219"/>
          </a:xfrm>
          <a:prstGeom prst="rect">
            <a:avLst/>
          </a:prstGeom>
          <a:noFill/>
        </p:spPr>
        <p:txBody>
          <a:bodyPr wrap="square" rtlCol="0">
            <a:spAutoFit/>
          </a:bodyPr>
          <a:lstStyle/>
          <a:p>
            <a:pPr algn="ctr"/>
            <a:r>
              <a:rPr lang="tr-TR" sz="2800" b="1" dirty="0">
                <a:latin typeface="Helvetica" panose="020B0604020202020204" pitchFamily="34" charset="0"/>
                <a:cs typeface="Helvetica" panose="020B0604020202020204" pitchFamily="34" charset="0"/>
              </a:rPr>
              <a:t> </a:t>
            </a:r>
            <a:endParaRPr lang="tr-TR" sz="2400" b="1" dirty="0"/>
          </a:p>
          <a:p>
            <a:endParaRPr lang="tr-TR" dirty="0"/>
          </a:p>
        </p:txBody>
      </p:sp>
    </p:spTree>
    <p:extLst>
      <p:ext uri="{BB962C8B-B14F-4D97-AF65-F5344CB8AC3E}">
        <p14:creationId xmlns:p14="http://schemas.microsoft.com/office/powerpoint/2010/main" val="429186847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37162"/>
            <a:ext cx="8690385" cy="1569660"/>
            <a:chOff x="2" y="-37162"/>
            <a:chExt cx="8690385" cy="1569660"/>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37162"/>
              <a:ext cx="5246557" cy="1569660"/>
            </a:xfrm>
            <a:prstGeom prst="rect">
              <a:avLst/>
            </a:prstGeom>
          </p:spPr>
          <p:txBody>
            <a:bodyPr wrap="square">
              <a:spAutoFit/>
            </a:bodyPr>
            <a:lstStyle/>
            <a:p>
              <a:r>
                <a:rPr lang="tr-TR" sz="3200" b="1" dirty="0">
                  <a:solidFill>
                    <a:schemeClr val="accent1">
                      <a:lumMod val="50000"/>
                    </a:schemeClr>
                  </a:solidFill>
                  <a:latin typeface="Helvetica" panose="020B0604020202020204" pitchFamily="34" charset="0"/>
                  <a:cs typeface="Helvetica" panose="020B0604020202020204" pitchFamily="34" charset="0"/>
                </a:rPr>
                <a:t>YAPILAN ÇALIŞMALAR</a:t>
              </a:r>
            </a:p>
            <a:p>
              <a:r>
                <a:rPr lang="tr-TR" sz="3200" b="1" dirty="0">
                  <a:solidFill>
                    <a:schemeClr val="accent1">
                      <a:lumMod val="50000"/>
                    </a:schemeClr>
                  </a:solidFill>
                  <a:latin typeface="Helvetica" panose="020B0604020202020204" pitchFamily="34" charset="0"/>
                  <a:cs typeface="Helvetica" panose="020B0604020202020204" pitchFamily="34" charset="0"/>
                </a:rPr>
                <a:t>(Uyum Eğitimleri)</a:t>
              </a:r>
            </a:p>
            <a:p>
              <a:endParaRPr lang="tr-TR" sz="3200" b="1" dirty="0">
                <a:latin typeface="Helvetica" panose="020B0604020202020204" pitchFamily="34" charset="0"/>
                <a:cs typeface="Helvetica" panose="020B0604020202020204" pitchFamily="34" charset="0"/>
              </a:endParaRPr>
            </a:p>
          </p:txBody>
        </p:sp>
      </p:grpSp>
      <p:sp>
        <p:nvSpPr>
          <p:cNvPr id="14" name="Rectangle 3"/>
          <p:cNvSpPr txBox="1">
            <a:spLocks noChangeArrowheads="1"/>
          </p:cNvSpPr>
          <p:nvPr/>
        </p:nvSpPr>
        <p:spPr bwMode="auto">
          <a:xfrm>
            <a:off x="235131" y="1346591"/>
            <a:ext cx="1140159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800" b="1" dirty="0">
              <a:latin typeface="Helvetica" panose="020B0604020202020204" pitchFamily="34" charset="0"/>
              <a:ea typeface="Cambria" panose="02040503050406030204" pitchFamily="18" charset="0"/>
              <a:cs typeface="Helvetica" panose="020B0604020202020204" pitchFamily="34" charset="0"/>
            </a:endParaRPr>
          </a:p>
          <a:p>
            <a:pPr marL="457200" indent="-457200" algn="just">
              <a:buFont typeface="Wingdings" panose="05000000000000000000" pitchFamily="2" charset="2"/>
              <a:buChar char="q"/>
            </a:pPr>
            <a:r>
              <a:rPr lang="tr-TR" sz="3200" dirty="0">
                <a:latin typeface="Helvetica" panose="020B0604020202020204" pitchFamily="34" charset="0"/>
                <a:cs typeface="Helvetica" panose="020B0604020202020204" pitchFamily="34" charset="0"/>
              </a:rPr>
              <a:t>Üniversitemize açıktan, naklen atanan veya geçici görevle görevlendirilen personele göreve başladığı tarihten itibaren 30 (otuz) gün içinde atandığı veya görevlendirildiği birim tarafından </a:t>
            </a:r>
            <a:r>
              <a:rPr lang="tr-TR" sz="3200" b="1" dirty="0">
                <a:latin typeface="Helvetica" panose="020B0604020202020204" pitchFamily="34" charset="0"/>
                <a:cs typeface="Helvetica" panose="020B0604020202020204" pitchFamily="34" charset="0"/>
              </a:rPr>
              <a:t>5 (beş) gün süreli uyum eğitimi verilmektedir.</a:t>
            </a:r>
            <a:r>
              <a:rPr lang="tr-TR" sz="3200" dirty="0">
                <a:latin typeface="Helvetica" panose="020B0604020202020204" pitchFamily="34" charset="0"/>
                <a:cs typeface="Helvetica" panose="020B0604020202020204" pitchFamily="34" charset="0"/>
              </a:rPr>
              <a:t> Verilen uyum eğitimi sonucunda düzenlenecek form ilgili memurun dosyasında muhafaza edilmek üzere Personel Daire Başkanlığına gönderilmektedir.</a:t>
            </a:r>
          </a:p>
          <a:p>
            <a:pPr marL="457200" indent="-457200" algn="just">
              <a:buFont typeface="Wingdings" panose="05000000000000000000" pitchFamily="2" charset="2"/>
              <a:buChar char="q"/>
            </a:pPr>
            <a:endParaRPr lang="tr-TR" sz="2400" b="1" dirty="0">
              <a:latin typeface="Helvetica" panose="020B0604020202020204" pitchFamily="34" charset="0"/>
              <a:ea typeface="Cambria" panose="02040503050406030204" pitchFamily="18" charset="0"/>
              <a:cs typeface="Helvetica" panose="020B0604020202020204" pitchFamily="34" charset="0"/>
            </a:endParaRPr>
          </a:p>
          <a:p>
            <a:pPr marL="457200" indent="-457200" algn="just">
              <a:buFont typeface="Wingdings" panose="05000000000000000000" pitchFamily="2" charset="2"/>
              <a:buChar char="q"/>
            </a:pPr>
            <a:endParaRPr lang="tr-TR" sz="2400" b="1" dirty="0">
              <a:latin typeface="Helvetica" panose="020B0604020202020204" pitchFamily="34" charset="0"/>
              <a:ea typeface="Cambria" panose="02040503050406030204" pitchFamily="18" charset="0"/>
              <a:cs typeface="Helvetica" panose="020B0604020202020204" pitchFamily="34" charset="0"/>
            </a:endParaRPr>
          </a:p>
        </p:txBody>
      </p:sp>
    </p:spTree>
    <p:extLst>
      <p:ext uri="{BB962C8B-B14F-4D97-AF65-F5344CB8AC3E}">
        <p14:creationId xmlns:p14="http://schemas.microsoft.com/office/powerpoint/2010/main" val="267550330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37162"/>
            <a:ext cx="8690385" cy="1569660"/>
            <a:chOff x="2" y="-37162"/>
            <a:chExt cx="8690385" cy="1569660"/>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37162"/>
              <a:ext cx="5246557" cy="1569660"/>
            </a:xfrm>
            <a:prstGeom prst="rect">
              <a:avLst/>
            </a:prstGeom>
          </p:spPr>
          <p:txBody>
            <a:bodyPr wrap="square">
              <a:spAutoFit/>
            </a:bodyPr>
            <a:lstStyle/>
            <a:p>
              <a:r>
                <a:rPr lang="tr-TR" sz="3200" b="1" dirty="0">
                  <a:solidFill>
                    <a:schemeClr val="accent1">
                      <a:lumMod val="50000"/>
                    </a:schemeClr>
                  </a:solidFill>
                  <a:latin typeface="Helvetica" panose="020B0604020202020204" pitchFamily="34" charset="0"/>
                  <a:cs typeface="Helvetica" panose="020B0604020202020204" pitchFamily="34" charset="0"/>
                </a:rPr>
                <a:t>YAPILAN ÇALIŞMALAR</a:t>
              </a:r>
            </a:p>
            <a:p>
              <a:r>
                <a:rPr lang="tr-TR" sz="3200" b="1" dirty="0">
                  <a:solidFill>
                    <a:schemeClr val="accent1">
                      <a:lumMod val="50000"/>
                    </a:schemeClr>
                  </a:solidFill>
                  <a:latin typeface="Helvetica" panose="020B0604020202020204" pitchFamily="34" charset="0"/>
                  <a:cs typeface="Helvetica" panose="020B0604020202020204" pitchFamily="34" charset="0"/>
                </a:rPr>
                <a:t>(Uyum Eğitimleri)</a:t>
              </a:r>
            </a:p>
            <a:p>
              <a:endParaRPr lang="tr-TR" sz="3200" b="1" dirty="0">
                <a:latin typeface="Helvetica" panose="020B0604020202020204" pitchFamily="34" charset="0"/>
                <a:cs typeface="Helvetica" panose="020B0604020202020204" pitchFamily="34" charset="0"/>
              </a:endParaRPr>
            </a:p>
          </p:txBody>
        </p:sp>
      </p:grpSp>
      <p:sp>
        <p:nvSpPr>
          <p:cNvPr id="14" name="Rectangle 3"/>
          <p:cNvSpPr txBox="1">
            <a:spLocks noChangeArrowheads="1"/>
          </p:cNvSpPr>
          <p:nvPr/>
        </p:nvSpPr>
        <p:spPr bwMode="auto">
          <a:xfrm>
            <a:off x="235131" y="640081"/>
            <a:ext cx="11401591" cy="6026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800" b="1" dirty="0">
              <a:latin typeface="Helvetica" panose="020B0604020202020204" pitchFamily="34" charset="0"/>
              <a:ea typeface="Cambria" panose="02040503050406030204" pitchFamily="18" charset="0"/>
              <a:cs typeface="Helvetica" panose="020B0604020202020204" pitchFamily="34" charset="0"/>
            </a:endParaRPr>
          </a:p>
          <a:p>
            <a:pPr marL="457200" indent="-457200" algn="just">
              <a:buFont typeface="Wingdings" panose="05000000000000000000" pitchFamily="2" charset="2"/>
              <a:buChar char="q"/>
            </a:pPr>
            <a:r>
              <a:rPr lang="tr-TR" sz="2800" dirty="0">
                <a:latin typeface="Helvetica" panose="020B0604020202020204" pitchFamily="34" charset="0"/>
                <a:cs typeface="Helvetica" panose="020B0604020202020204" pitchFamily="34" charset="0"/>
              </a:rPr>
              <a:t>Uyum Eğitimlerinde genel olarak aşağıdaki hususlar personele tanıtılmaktadır:</a:t>
            </a:r>
          </a:p>
          <a:p>
            <a:pPr algn="just"/>
            <a:endParaRPr lang="tr-TR" sz="3200" dirty="0">
              <a:latin typeface="Helvetica" panose="020B0604020202020204" pitchFamily="34" charset="0"/>
              <a:cs typeface="Helvetica" panose="020B0604020202020204" pitchFamily="34" charset="0"/>
            </a:endParaRPr>
          </a:p>
          <a:p>
            <a:pPr marL="457200" indent="-457200" algn="just">
              <a:buFont typeface="Wingdings" panose="05000000000000000000" pitchFamily="2" charset="2"/>
              <a:buChar char="Ø"/>
            </a:pPr>
            <a:r>
              <a:rPr lang="tr-TR" sz="2400" b="1" dirty="0">
                <a:latin typeface="Helvetica" panose="020B0604020202020204" pitchFamily="34" charset="0"/>
                <a:cs typeface="Helvetica" panose="020B0604020202020204" pitchFamily="34" charset="0"/>
              </a:rPr>
              <a:t>Birim çalışanlarıyla tanışma, yöneticilerin tanıtılması, kurumun tarihçesi, misyonu ve vizyonu ile hedefleri,</a:t>
            </a:r>
          </a:p>
          <a:p>
            <a:pPr marL="457200" indent="-457200" algn="just">
              <a:buFont typeface="Wingdings" panose="05000000000000000000" pitchFamily="2" charset="2"/>
              <a:buChar char="Ø"/>
            </a:pPr>
            <a:r>
              <a:rPr lang="tr-TR" sz="2400" b="1" dirty="0">
                <a:latin typeface="Helvetica" panose="020B0604020202020204" pitchFamily="34" charset="0"/>
                <a:cs typeface="Helvetica" panose="020B0604020202020204" pitchFamily="34" charset="0"/>
              </a:rPr>
              <a:t>Kütüphane, </a:t>
            </a:r>
            <a:r>
              <a:rPr lang="en-US" sz="2400" b="1" dirty="0" err="1">
                <a:latin typeface="Helvetica" panose="020B0604020202020204" pitchFamily="34" charset="0"/>
                <a:cs typeface="Helvetica" panose="020B0604020202020204" pitchFamily="34" charset="0"/>
              </a:rPr>
              <a:t>Mescit</a:t>
            </a:r>
            <a:r>
              <a:rPr lang="en-US" sz="2400" b="1" dirty="0">
                <a:latin typeface="Helvetica" panose="020B0604020202020204" pitchFamily="34" charset="0"/>
                <a:cs typeface="Helvetica" panose="020B0604020202020204" pitchFamily="34" charset="0"/>
              </a:rPr>
              <a:t>, </a:t>
            </a:r>
            <a:r>
              <a:rPr lang="en-US" sz="2400" b="1" dirty="0" err="1">
                <a:latin typeface="Helvetica" panose="020B0604020202020204" pitchFamily="34" charset="0"/>
                <a:cs typeface="Helvetica" panose="020B0604020202020204" pitchFamily="34" charset="0"/>
              </a:rPr>
              <a:t>Kafeterya</a:t>
            </a:r>
            <a:r>
              <a:rPr lang="en-US" sz="2400" b="1" dirty="0">
                <a:latin typeface="Helvetica" panose="020B0604020202020204" pitchFamily="34" charset="0"/>
                <a:cs typeface="Helvetica" panose="020B0604020202020204" pitchFamily="34" charset="0"/>
              </a:rPr>
              <a:t>, </a:t>
            </a:r>
            <a:r>
              <a:rPr lang="en-US" sz="2400" b="1" dirty="0" err="1">
                <a:latin typeface="Helvetica" panose="020B0604020202020204" pitchFamily="34" charset="0"/>
                <a:cs typeface="Helvetica" panose="020B0604020202020204" pitchFamily="34" charset="0"/>
              </a:rPr>
              <a:t>Yemekhane</a:t>
            </a:r>
            <a:r>
              <a:rPr lang="en-US" sz="2400" b="1" dirty="0">
                <a:latin typeface="Helvetica" panose="020B0604020202020204" pitchFamily="34" charset="0"/>
                <a:cs typeface="Helvetica" panose="020B0604020202020204" pitchFamily="34" charset="0"/>
              </a:rPr>
              <a:t>, </a:t>
            </a:r>
            <a:r>
              <a:rPr lang="en-US" sz="2400" b="1" dirty="0" err="1">
                <a:latin typeface="Helvetica" panose="020B0604020202020204" pitchFamily="34" charset="0"/>
                <a:cs typeface="Helvetica" panose="020B0604020202020204" pitchFamily="34" charset="0"/>
              </a:rPr>
              <a:t>Kantin</a:t>
            </a:r>
            <a:r>
              <a:rPr lang="en-US" sz="2400" b="1" dirty="0">
                <a:latin typeface="Helvetica" panose="020B0604020202020204" pitchFamily="34" charset="0"/>
                <a:cs typeface="Helvetica" panose="020B0604020202020204" pitchFamily="34" charset="0"/>
              </a:rPr>
              <a:t> vb. </a:t>
            </a:r>
            <a:r>
              <a:rPr lang="en-US" sz="2400" b="1" dirty="0" err="1">
                <a:latin typeface="Helvetica" panose="020B0604020202020204" pitchFamily="34" charset="0"/>
                <a:cs typeface="Helvetica" panose="020B0604020202020204" pitchFamily="34" charset="0"/>
              </a:rPr>
              <a:t>ortak</a:t>
            </a:r>
            <a:r>
              <a:rPr lang="en-US" sz="2400" b="1" dirty="0">
                <a:latin typeface="Helvetica" panose="020B0604020202020204" pitchFamily="34" charset="0"/>
                <a:cs typeface="Helvetica" panose="020B0604020202020204" pitchFamily="34" charset="0"/>
              </a:rPr>
              <a:t> </a:t>
            </a:r>
            <a:r>
              <a:rPr lang="en-US" sz="2400" b="1" dirty="0" err="1">
                <a:latin typeface="Helvetica" panose="020B0604020202020204" pitchFamily="34" charset="0"/>
                <a:cs typeface="Helvetica" panose="020B0604020202020204" pitchFamily="34" charset="0"/>
              </a:rPr>
              <a:t>alanlar</a:t>
            </a:r>
            <a:r>
              <a:rPr lang="tr-TR" sz="2400" b="1" dirty="0">
                <a:latin typeface="Helvetica" panose="020B0604020202020204" pitchFamily="34" charset="0"/>
                <a:cs typeface="Helvetica" panose="020B0604020202020204" pitchFamily="34" charset="0"/>
              </a:rPr>
              <a:t>,</a:t>
            </a:r>
          </a:p>
          <a:p>
            <a:pPr marL="457200" indent="-457200" algn="just">
              <a:buFont typeface="Wingdings" panose="05000000000000000000" pitchFamily="2" charset="2"/>
              <a:buChar char="Ø"/>
            </a:pPr>
            <a:r>
              <a:rPr lang="en-US" sz="2400" b="1" dirty="0" err="1">
                <a:latin typeface="Helvetica" panose="020B0604020202020204" pitchFamily="34" charset="0"/>
                <a:cs typeface="Helvetica" panose="020B0604020202020204" pitchFamily="34" charset="0"/>
              </a:rPr>
              <a:t>Kimlik</a:t>
            </a:r>
            <a:r>
              <a:rPr lang="en-US" sz="2400" b="1" dirty="0">
                <a:latin typeface="Helvetica" panose="020B0604020202020204" pitchFamily="34" charset="0"/>
                <a:cs typeface="Helvetica" panose="020B0604020202020204" pitchFamily="34" charset="0"/>
              </a:rPr>
              <a:t> </a:t>
            </a:r>
            <a:r>
              <a:rPr lang="en-US" sz="2400" b="1" dirty="0" err="1">
                <a:latin typeface="Helvetica" panose="020B0604020202020204" pitchFamily="34" charset="0"/>
                <a:cs typeface="Helvetica" panose="020B0604020202020204" pitchFamily="34" charset="0"/>
              </a:rPr>
              <a:t>kartı</a:t>
            </a:r>
            <a:r>
              <a:rPr lang="en-US" sz="2400" b="1" dirty="0">
                <a:latin typeface="Helvetica" panose="020B0604020202020204" pitchFamily="34" charset="0"/>
                <a:cs typeface="Helvetica" panose="020B0604020202020204" pitchFamily="34" charset="0"/>
              </a:rPr>
              <a:t>, </a:t>
            </a:r>
            <a:r>
              <a:rPr lang="en-US" sz="2400" b="1" dirty="0" err="1">
                <a:latin typeface="Helvetica" panose="020B0604020202020204" pitchFamily="34" charset="0"/>
                <a:cs typeface="Helvetica" panose="020B0604020202020204" pitchFamily="34" charset="0"/>
              </a:rPr>
              <a:t>elektronik</a:t>
            </a:r>
            <a:r>
              <a:rPr lang="en-US" sz="2400" b="1" dirty="0">
                <a:latin typeface="Helvetica" panose="020B0604020202020204" pitchFamily="34" charset="0"/>
                <a:cs typeface="Helvetica" panose="020B0604020202020204" pitchFamily="34" charset="0"/>
              </a:rPr>
              <a:t> </a:t>
            </a:r>
            <a:r>
              <a:rPr lang="en-US" sz="2400" b="1" dirty="0" err="1">
                <a:latin typeface="Helvetica" panose="020B0604020202020204" pitchFamily="34" charset="0"/>
                <a:cs typeface="Helvetica" panose="020B0604020202020204" pitchFamily="34" charset="0"/>
              </a:rPr>
              <a:t>posta</a:t>
            </a:r>
            <a:r>
              <a:rPr lang="en-US" sz="2400" b="1" dirty="0">
                <a:latin typeface="Helvetica" panose="020B0604020202020204" pitchFamily="34" charset="0"/>
                <a:cs typeface="Helvetica" panose="020B0604020202020204" pitchFamily="34" charset="0"/>
              </a:rPr>
              <a:t> </a:t>
            </a:r>
            <a:r>
              <a:rPr lang="en-US" sz="2400" b="1" dirty="0" err="1">
                <a:latin typeface="Helvetica" panose="020B0604020202020204" pitchFamily="34" charset="0"/>
                <a:cs typeface="Helvetica" panose="020B0604020202020204" pitchFamily="34" charset="0"/>
              </a:rPr>
              <a:t>kullanımı</a:t>
            </a:r>
            <a:r>
              <a:rPr lang="tr-TR" sz="2400" b="1" dirty="0">
                <a:latin typeface="Helvetica" panose="020B0604020202020204" pitchFamily="34" charset="0"/>
                <a:cs typeface="Helvetica" panose="020B0604020202020204" pitchFamily="34" charset="0"/>
              </a:rPr>
              <a:t>, servis hizmeti ve malzeme temini süreçleri,</a:t>
            </a:r>
          </a:p>
          <a:p>
            <a:pPr marL="457200" indent="-457200" algn="just">
              <a:buFont typeface="Wingdings" panose="05000000000000000000" pitchFamily="2" charset="2"/>
              <a:buChar char="Ø"/>
            </a:pPr>
            <a:r>
              <a:rPr lang="tr-TR" sz="2400" b="1" dirty="0">
                <a:latin typeface="Helvetica" panose="020B0604020202020204" pitchFamily="34" charset="0"/>
                <a:cs typeface="Helvetica" panose="020B0604020202020204" pitchFamily="34" charset="0"/>
              </a:rPr>
              <a:t>İzin hakları ve hastane işlemleri, kılık kıyafet uygulaması,</a:t>
            </a:r>
          </a:p>
          <a:p>
            <a:pPr marL="457200" indent="-457200" algn="just">
              <a:buFont typeface="Wingdings" panose="05000000000000000000" pitchFamily="2" charset="2"/>
              <a:buChar char="Ø"/>
            </a:pPr>
            <a:r>
              <a:rPr lang="tr-TR" sz="2400" b="1" dirty="0">
                <a:latin typeface="Helvetica" panose="020B0604020202020204" pitchFamily="34" charset="0"/>
                <a:cs typeface="Helvetica" panose="020B0604020202020204" pitchFamily="34" charset="0"/>
              </a:rPr>
              <a:t>Personelin görev tanımı, görevin getirdiği yetki ve sorumluluklar, bağlı olduğu sıralı amirler, </a:t>
            </a:r>
          </a:p>
          <a:p>
            <a:pPr marL="457200" indent="-457200" algn="just">
              <a:buFont typeface="Wingdings" panose="05000000000000000000" pitchFamily="2" charset="2"/>
              <a:buChar char="Ø"/>
            </a:pPr>
            <a:r>
              <a:rPr lang="tr-TR" sz="2400" b="1" dirty="0">
                <a:latin typeface="Helvetica" panose="020B0604020202020204" pitchFamily="34" charset="0"/>
                <a:cs typeface="Helvetica" panose="020B0604020202020204" pitchFamily="34" charset="0"/>
              </a:rPr>
              <a:t>Resmi yazışma kuralları, kurum içi ve kurum dışı yazışma esasları,</a:t>
            </a:r>
          </a:p>
          <a:p>
            <a:pPr marL="457200" indent="-457200" algn="just">
              <a:buFont typeface="Wingdings" panose="05000000000000000000" pitchFamily="2" charset="2"/>
              <a:buChar char="Ø"/>
            </a:pPr>
            <a:r>
              <a:rPr lang="tr-TR" sz="2400" b="1" dirty="0">
                <a:latin typeface="Helvetica" panose="020B0604020202020204" pitchFamily="34" charset="0"/>
                <a:cs typeface="Helvetica" panose="020B0604020202020204" pitchFamily="34" charset="0"/>
              </a:rPr>
              <a:t>Kurumun uyguladığı Sıfır Atık Sistemi gibi diğer uygulamalar,</a:t>
            </a:r>
          </a:p>
          <a:p>
            <a:pPr marL="457200" indent="-457200" algn="just">
              <a:buFont typeface="Wingdings" panose="05000000000000000000" pitchFamily="2" charset="2"/>
              <a:buChar char="Ø"/>
            </a:pPr>
            <a:r>
              <a:rPr lang="tr-TR" sz="2400" b="1" dirty="0">
                <a:latin typeface="Helvetica" panose="020B0604020202020204" pitchFamily="34" charset="0"/>
                <a:cs typeface="Helvetica" panose="020B0604020202020204" pitchFamily="34" charset="0"/>
              </a:rPr>
              <a:t>Öğretim elemanları için araştırma ve proje destekleme süreçleri. </a:t>
            </a:r>
          </a:p>
          <a:p>
            <a:pPr marL="457200" indent="-457200" algn="just">
              <a:buFont typeface="Wingdings" panose="05000000000000000000" pitchFamily="2" charset="2"/>
              <a:buChar char="Ø"/>
            </a:pPr>
            <a:endParaRPr lang="tr-TR" dirty="0"/>
          </a:p>
          <a:p>
            <a:pPr algn="just"/>
            <a:endParaRPr lang="tr-TR" sz="3200" dirty="0">
              <a:latin typeface="Helvetica" panose="020B0604020202020204" pitchFamily="34" charset="0"/>
              <a:cs typeface="Helvetica" panose="020B0604020202020204" pitchFamily="34" charset="0"/>
            </a:endParaRPr>
          </a:p>
          <a:p>
            <a:pPr marL="457200" indent="-457200" algn="just">
              <a:buFont typeface="Wingdings" panose="05000000000000000000" pitchFamily="2" charset="2"/>
              <a:buChar char="q"/>
            </a:pPr>
            <a:endParaRPr lang="tr-TR" sz="2400" b="1" dirty="0">
              <a:latin typeface="Helvetica" panose="020B0604020202020204" pitchFamily="34" charset="0"/>
              <a:ea typeface="Cambria" panose="02040503050406030204" pitchFamily="18" charset="0"/>
              <a:cs typeface="Helvetica" panose="020B0604020202020204" pitchFamily="34" charset="0"/>
            </a:endParaRPr>
          </a:p>
          <a:p>
            <a:pPr marL="457200" indent="-457200" algn="just">
              <a:buFont typeface="Wingdings" panose="05000000000000000000" pitchFamily="2" charset="2"/>
              <a:buChar char="q"/>
            </a:pPr>
            <a:endParaRPr lang="tr-TR" sz="2400" b="1" dirty="0">
              <a:latin typeface="Helvetica" panose="020B0604020202020204" pitchFamily="34" charset="0"/>
              <a:ea typeface="Cambria" panose="02040503050406030204" pitchFamily="18" charset="0"/>
              <a:cs typeface="Helvetica" panose="020B0604020202020204" pitchFamily="34" charset="0"/>
            </a:endParaRPr>
          </a:p>
        </p:txBody>
      </p:sp>
    </p:spTree>
    <p:extLst>
      <p:ext uri="{BB962C8B-B14F-4D97-AF65-F5344CB8AC3E}">
        <p14:creationId xmlns:p14="http://schemas.microsoft.com/office/powerpoint/2010/main" val="424331418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37162"/>
            <a:ext cx="8690385" cy="1569660"/>
            <a:chOff x="2" y="-37162"/>
            <a:chExt cx="8690385" cy="1569660"/>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37162"/>
              <a:ext cx="5246557" cy="1569660"/>
            </a:xfrm>
            <a:prstGeom prst="rect">
              <a:avLst/>
            </a:prstGeom>
          </p:spPr>
          <p:txBody>
            <a:bodyPr wrap="square">
              <a:spAutoFit/>
            </a:bodyPr>
            <a:lstStyle/>
            <a:p>
              <a:r>
                <a:rPr lang="tr-TR" sz="3200" b="1" dirty="0">
                  <a:solidFill>
                    <a:schemeClr val="accent1">
                      <a:lumMod val="50000"/>
                    </a:schemeClr>
                  </a:solidFill>
                  <a:latin typeface="Helvetica" panose="020B0604020202020204" pitchFamily="34" charset="0"/>
                  <a:cs typeface="Helvetica" panose="020B0604020202020204" pitchFamily="34" charset="0"/>
                </a:rPr>
                <a:t>YAPILAN ÇALIŞMALAR</a:t>
              </a:r>
            </a:p>
            <a:p>
              <a:r>
                <a:rPr lang="tr-TR" sz="3200" b="1" dirty="0">
                  <a:solidFill>
                    <a:schemeClr val="accent1">
                      <a:lumMod val="50000"/>
                    </a:schemeClr>
                  </a:solidFill>
                  <a:latin typeface="Helvetica" panose="020B0604020202020204" pitchFamily="34" charset="0"/>
                  <a:cs typeface="Helvetica" panose="020B0604020202020204" pitchFamily="34" charset="0"/>
                </a:rPr>
                <a:t>(Aday Memur Eğitimleri)</a:t>
              </a:r>
            </a:p>
            <a:p>
              <a:endParaRPr lang="tr-TR" sz="3200" b="1" dirty="0">
                <a:latin typeface="Helvetica" panose="020B0604020202020204" pitchFamily="34" charset="0"/>
                <a:cs typeface="Helvetica" panose="020B0604020202020204" pitchFamily="34" charset="0"/>
              </a:endParaRPr>
            </a:p>
          </p:txBody>
        </p:sp>
      </p:grpSp>
      <p:sp>
        <p:nvSpPr>
          <p:cNvPr id="14" name="Rectangle 3"/>
          <p:cNvSpPr txBox="1">
            <a:spLocks noChangeArrowheads="1"/>
          </p:cNvSpPr>
          <p:nvPr/>
        </p:nvSpPr>
        <p:spPr bwMode="auto">
          <a:xfrm>
            <a:off x="235131" y="1854925"/>
            <a:ext cx="11401591" cy="481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457200" indent="-457200" algn="just">
              <a:buFont typeface="Wingdings" panose="05000000000000000000" pitchFamily="2" charset="2"/>
              <a:buChar char="q"/>
            </a:pPr>
            <a:r>
              <a:rPr lang="tr-TR" sz="3600" dirty="0">
                <a:latin typeface="Helvetica" panose="020B0604020202020204" pitchFamily="34" charset="0"/>
                <a:cs typeface="Helvetica" panose="020B0604020202020204" pitchFamily="34" charset="0"/>
              </a:rPr>
              <a:t>Aday memur eğitimleri, 657 sayılı Kanuna dayanılarak hazırlanan ‘</a:t>
            </a:r>
            <a:r>
              <a:rPr lang="tr-TR" sz="3600" dirty="0">
                <a:latin typeface="Helvetica" panose="020B0604020202020204" pitchFamily="34" charset="0"/>
                <a:cs typeface="Helvetica" panose="020B0604020202020204" pitchFamily="34" charset="0"/>
                <a:hlinkClick r:id="rId4"/>
              </a:rPr>
              <a:t>Aday Memurların Yetiştirilmesine Dair Yönetmelik</a:t>
            </a:r>
            <a:r>
              <a:rPr lang="tr-TR" sz="3600" dirty="0">
                <a:latin typeface="Helvetica" panose="020B0604020202020204" pitchFamily="34" charset="0"/>
                <a:cs typeface="Helvetica" panose="020B0604020202020204" pitchFamily="34" charset="0"/>
              </a:rPr>
              <a:t>’ hükümlerine göre yürütülmektedir. Ancak, yönetmeliğin 1983 yılından bu yana değişime uğramaması dikkate alınmak suretiyle, özellikle hazırlayıcı eğitim konularında bir takım güncellemeler yapılmıştır. Bunlardan bazıları:</a:t>
            </a:r>
          </a:p>
          <a:p>
            <a:pPr algn="just"/>
            <a:r>
              <a:rPr lang="tr-TR" sz="2800" dirty="0">
                <a:latin typeface="Helvetica" panose="020B0604020202020204" pitchFamily="34" charset="0"/>
                <a:cs typeface="Helvetica" panose="020B0604020202020204" pitchFamily="34" charset="0"/>
              </a:rPr>
              <a:t> </a:t>
            </a:r>
          </a:p>
          <a:p>
            <a:pPr algn="just"/>
            <a:endParaRPr lang="tr-TR" sz="3200" dirty="0">
              <a:latin typeface="Helvetica" panose="020B0604020202020204" pitchFamily="34" charset="0"/>
              <a:cs typeface="Helvetica" panose="020B0604020202020204" pitchFamily="34" charset="0"/>
            </a:endParaRPr>
          </a:p>
          <a:p>
            <a:pPr marL="457200" indent="-457200" algn="just">
              <a:buFont typeface="Wingdings" panose="05000000000000000000" pitchFamily="2" charset="2"/>
              <a:buChar char="Ø"/>
            </a:pPr>
            <a:endParaRPr lang="tr-TR" dirty="0"/>
          </a:p>
          <a:p>
            <a:pPr algn="just"/>
            <a:endParaRPr lang="tr-TR" sz="3200" dirty="0">
              <a:latin typeface="Helvetica" panose="020B0604020202020204" pitchFamily="34" charset="0"/>
              <a:cs typeface="Helvetica" panose="020B0604020202020204" pitchFamily="34" charset="0"/>
            </a:endParaRPr>
          </a:p>
          <a:p>
            <a:pPr marL="457200" indent="-457200" algn="just">
              <a:buFont typeface="Wingdings" panose="05000000000000000000" pitchFamily="2" charset="2"/>
              <a:buChar char="q"/>
            </a:pPr>
            <a:endParaRPr lang="tr-TR" sz="2400" b="1" dirty="0">
              <a:latin typeface="Helvetica" panose="020B0604020202020204" pitchFamily="34" charset="0"/>
              <a:ea typeface="Cambria" panose="02040503050406030204" pitchFamily="18" charset="0"/>
              <a:cs typeface="Helvetica" panose="020B0604020202020204" pitchFamily="34" charset="0"/>
            </a:endParaRPr>
          </a:p>
          <a:p>
            <a:pPr marL="457200" indent="-457200" algn="just">
              <a:buFont typeface="Wingdings" panose="05000000000000000000" pitchFamily="2" charset="2"/>
              <a:buChar char="q"/>
            </a:pPr>
            <a:endParaRPr lang="tr-TR" sz="2400" b="1" dirty="0">
              <a:latin typeface="Helvetica" panose="020B0604020202020204" pitchFamily="34" charset="0"/>
              <a:ea typeface="Cambria" panose="02040503050406030204" pitchFamily="18" charset="0"/>
              <a:cs typeface="Helvetica" panose="020B0604020202020204" pitchFamily="34" charset="0"/>
            </a:endParaRPr>
          </a:p>
        </p:txBody>
      </p:sp>
    </p:spTree>
    <p:extLst>
      <p:ext uri="{BB962C8B-B14F-4D97-AF65-F5344CB8AC3E}">
        <p14:creationId xmlns:p14="http://schemas.microsoft.com/office/powerpoint/2010/main" val="99344231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37162"/>
            <a:ext cx="8690385" cy="1569660"/>
            <a:chOff x="2" y="-37162"/>
            <a:chExt cx="8690385" cy="1569660"/>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37162"/>
              <a:ext cx="5246557" cy="1569660"/>
            </a:xfrm>
            <a:prstGeom prst="rect">
              <a:avLst/>
            </a:prstGeom>
          </p:spPr>
          <p:txBody>
            <a:bodyPr wrap="square">
              <a:spAutoFit/>
            </a:bodyPr>
            <a:lstStyle/>
            <a:p>
              <a:r>
                <a:rPr lang="tr-TR" sz="3200" b="1" dirty="0">
                  <a:solidFill>
                    <a:schemeClr val="accent1">
                      <a:lumMod val="50000"/>
                    </a:schemeClr>
                  </a:solidFill>
                  <a:latin typeface="Helvetica" panose="020B0604020202020204" pitchFamily="34" charset="0"/>
                  <a:cs typeface="Helvetica" panose="020B0604020202020204" pitchFamily="34" charset="0"/>
                </a:rPr>
                <a:t>YAPILAN ÇALIŞMALAR</a:t>
              </a:r>
            </a:p>
            <a:p>
              <a:r>
                <a:rPr lang="tr-TR" sz="3200" b="1" dirty="0">
                  <a:solidFill>
                    <a:schemeClr val="accent1">
                      <a:lumMod val="50000"/>
                    </a:schemeClr>
                  </a:solidFill>
                  <a:latin typeface="Helvetica" panose="020B0604020202020204" pitchFamily="34" charset="0"/>
                  <a:cs typeface="Helvetica" panose="020B0604020202020204" pitchFamily="34" charset="0"/>
                </a:rPr>
                <a:t>(Aday Memur Eğitimleri)</a:t>
              </a:r>
            </a:p>
            <a:p>
              <a:endParaRPr lang="tr-TR" sz="3200" b="1" dirty="0">
                <a:latin typeface="Helvetica" panose="020B0604020202020204" pitchFamily="34" charset="0"/>
                <a:cs typeface="Helvetica" panose="020B0604020202020204" pitchFamily="34" charset="0"/>
              </a:endParaRPr>
            </a:p>
          </p:txBody>
        </p:sp>
      </p:grpSp>
      <p:sp>
        <p:nvSpPr>
          <p:cNvPr id="14" name="Rectangle 3"/>
          <p:cNvSpPr txBox="1">
            <a:spLocks noChangeArrowheads="1"/>
          </p:cNvSpPr>
          <p:nvPr/>
        </p:nvSpPr>
        <p:spPr bwMode="auto">
          <a:xfrm>
            <a:off x="215681" y="1370125"/>
            <a:ext cx="11743509" cy="481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457200" indent="-457200" algn="just">
              <a:buFont typeface="Wingdings" panose="05000000000000000000" pitchFamily="2" charset="2"/>
              <a:buChar char="q"/>
            </a:pPr>
            <a:r>
              <a:rPr lang="tr-TR" sz="2800" dirty="0">
                <a:latin typeface="Helvetica" panose="020B0604020202020204" pitchFamily="34" charset="0"/>
                <a:cs typeface="Helvetica" panose="020B0604020202020204" pitchFamily="34" charset="0"/>
              </a:rPr>
              <a:t>Adalet ve Eşitlik </a:t>
            </a:r>
            <a:r>
              <a:rPr lang="tr-TR" sz="2800" b="1" dirty="0">
                <a:latin typeface="Helvetica" panose="020B0604020202020204" pitchFamily="34" charset="0"/>
                <a:cs typeface="Helvetica" panose="020B0604020202020204" pitchFamily="34" charset="0"/>
              </a:rPr>
              <a:t>(Temel Eğitim)</a:t>
            </a:r>
          </a:p>
          <a:p>
            <a:pPr marL="457200" indent="-457200">
              <a:buFont typeface="Wingdings" panose="05000000000000000000" pitchFamily="2" charset="2"/>
              <a:buChar char="q"/>
            </a:pPr>
            <a:r>
              <a:rPr lang="tr-TR" sz="2800" dirty="0">
                <a:latin typeface="Helvetica" panose="020B0604020202020204" pitchFamily="34" charset="0"/>
                <a:cs typeface="Helvetica" panose="020B0604020202020204" pitchFamily="34" charset="0"/>
              </a:rPr>
              <a:t>Protokol ve Görgü Kuralları </a:t>
            </a:r>
            <a:r>
              <a:rPr lang="tr-TR" sz="2800" b="1" dirty="0">
                <a:latin typeface="Helvetica" panose="020B0604020202020204" pitchFamily="34" charset="0"/>
                <a:cs typeface="Helvetica" panose="020B0604020202020204" pitchFamily="34" charset="0"/>
              </a:rPr>
              <a:t>(Temel Eğitim)</a:t>
            </a:r>
          </a:p>
          <a:p>
            <a:pPr marL="457200" indent="-457200">
              <a:buFont typeface="Wingdings" panose="05000000000000000000" pitchFamily="2" charset="2"/>
              <a:buChar char="q"/>
            </a:pPr>
            <a:r>
              <a:rPr lang="tr-TR" sz="2800" dirty="0">
                <a:latin typeface="Helvetica" panose="020B0604020202020204" pitchFamily="34" charset="0"/>
                <a:cs typeface="Helvetica" panose="020B0604020202020204" pitchFamily="34" charset="0"/>
              </a:rPr>
              <a:t>Temel İş Sağlığı ve Güvenliği </a:t>
            </a:r>
            <a:r>
              <a:rPr lang="tr-TR" sz="2800" b="1" dirty="0">
                <a:latin typeface="Helvetica" panose="020B0604020202020204" pitchFamily="34" charset="0"/>
                <a:cs typeface="Helvetica" panose="020B0604020202020204" pitchFamily="34" charset="0"/>
              </a:rPr>
              <a:t>(Hazırlayıcı Eğitim)</a:t>
            </a:r>
          </a:p>
          <a:p>
            <a:pPr marL="457200" indent="-457200">
              <a:buFont typeface="Wingdings" panose="05000000000000000000" pitchFamily="2" charset="2"/>
              <a:buChar char="q"/>
            </a:pPr>
            <a:r>
              <a:rPr lang="tr-TR" sz="2800" dirty="0">
                <a:latin typeface="Helvetica" panose="020B0604020202020204" pitchFamily="34" charset="0"/>
                <a:cs typeface="Helvetica" panose="020B0604020202020204" pitchFamily="34" charset="0"/>
              </a:rPr>
              <a:t>Kişisel Verilerin Korunması Süreci </a:t>
            </a:r>
            <a:r>
              <a:rPr lang="tr-TR" sz="2800" b="1" dirty="0">
                <a:latin typeface="Helvetica" panose="020B0604020202020204" pitchFamily="34" charset="0"/>
                <a:cs typeface="Helvetica" panose="020B0604020202020204" pitchFamily="34" charset="0"/>
              </a:rPr>
              <a:t>(Hazırlayıcı Eğitim)</a:t>
            </a:r>
          </a:p>
          <a:p>
            <a:pPr marL="457200" indent="-457200">
              <a:buFont typeface="Wingdings" panose="05000000000000000000" pitchFamily="2" charset="2"/>
              <a:buChar char="q"/>
            </a:pPr>
            <a:r>
              <a:rPr lang="tr-TR" sz="2800" dirty="0">
                <a:latin typeface="Helvetica" panose="020B0604020202020204" pitchFamily="34" charset="0"/>
                <a:cs typeface="Helvetica" panose="020B0604020202020204" pitchFamily="34" charset="0"/>
              </a:rPr>
              <a:t>Bilgi Güvenliği </a:t>
            </a:r>
            <a:r>
              <a:rPr lang="tr-TR" sz="2800" b="1" dirty="0">
                <a:latin typeface="Helvetica" panose="020B0604020202020204" pitchFamily="34" charset="0"/>
                <a:cs typeface="Helvetica" panose="020B0604020202020204" pitchFamily="34" charset="0"/>
              </a:rPr>
              <a:t>(Hazırlayıcı Eğitim)</a:t>
            </a:r>
          </a:p>
          <a:p>
            <a:pPr marL="457200" indent="-457200">
              <a:buFont typeface="Wingdings" panose="05000000000000000000" pitchFamily="2" charset="2"/>
              <a:buChar char="q"/>
            </a:pPr>
            <a:r>
              <a:rPr lang="tr-TR" sz="2800" dirty="0">
                <a:latin typeface="Helvetica" panose="020B0604020202020204" pitchFamily="34" charset="0"/>
                <a:cs typeface="Helvetica" panose="020B0604020202020204" pitchFamily="34" charset="0"/>
              </a:rPr>
              <a:t>Bilgi Okuryazarlığı </a:t>
            </a:r>
            <a:r>
              <a:rPr lang="tr-TR" sz="2800" b="1" dirty="0">
                <a:latin typeface="Helvetica" panose="020B0604020202020204" pitchFamily="34" charset="0"/>
                <a:cs typeface="Helvetica" panose="020B0604020202020204" pitchFamily="34" charset="0"/>
              </a:rPr>
              <a:t>(Hazırlayıcı Eğitim)</a:t>
            </a:r>
          </a:p>
          <a:p>
            <a:pPr marL="457200" indent="-457200">
              <a:buFont typeface="Wingdings" panose="05000000000000000000" pitchFamily="2" charset="2"/>
              <a:buChar char="q"/>
            </a:pPr>
            <a:r>
              <a:rPr lang="tr-TR" sz="2800" dirty="0">
                <a:latin typeface="Helvetica" panose="020B0604020202020204" pitchFamily="34" charset="0"/>
                <a:cs typeface="Helvetica" panose="020B0604020202020204" pitchFamily="34" charset="0"/>
              </a:rPr>
              <a:t>Kalite Dokümantasyon Süreci </a:t>
            </a:r>
            <a:r>
              <a:rPr lang="tr-TR" sz="2800" b="1" dirty="0">
                <a:latin typeface="Helvetica" panose="020B0604020202020204" pitchFamily="34" charset="0"/>
                <a:cs typeface="Helvetica" panose="020B0604020202020204" pitchFamily="34" charset="0"/>
              </a:rPr>
              <a:t>(Hazırlayıcı Eğitim)</a:t>
            </a:r>
          </a:p>
          <a:p>
            <a:pPr marL="457200" indent="-457200">
              <a:buFont typeface="Wingdings" panose="05000000000000000000" pitchFamily="2" charset="2"/>
              <a:buChar char="q"/>
            </a:pPr>
            <a:r>
              <a:rPr lang="tr-TR" sz="2800" dirty="0">
                <a:latin typeface="Helvetica" panose="020B0604020202020204" pitchFamily="34" charset="0"/>
                <a:cs typeface="Helvetica" panose="020B0604020202020204" pitchFamily="34" charset="0"/>
              </a:rPr>
              <a:t>Kalite Süreçlerinde PUKÖ Döngüsü </a:t>
            </a:r>
            <a:r>
              <a:rPr lang="tr-TR" sz="2800" b="1" dirty="0">
                <a:latin typeface="Helvetica" panose="020B0604020202020204" pitchFamily="34" charset="0"/>
                <a:cs typeface="Helvetica" panose="020B0604020202020204" pitchFamily="34" charset="0"/>
              </a:rPr>
              <a:t>(Hazırlayıcı Eğitim)</a:t>
            </a:r>
          </a:p>
          <a:p>
            <a:pPr marL="457200" indent="-457200">
              <a:buFont typeface="Wingdings" panose="05000000000000000000" pitchFamily="2" charset="2"/>
              <a:buChar char="q"/>
            </a:pPr>
            <a:r>
              <a:rPr lang="tr-TR" sz="2800" dirty="0">
                <a:latin typeface="Helvetica" panose="020B0604020202020204" pitchFamily="34" charset="0"/>
                <a:cs typeface="Helvetica" panose="020B0604020202020204" pitchFamily="34" charset="0"/>
              </a:rPr>
              <a:t>Sosyal Medyanın Doğru Kullanımı </a:t>
            </a:r>
            <a:r>
              <a:rPr lang="tr-TR" sz="2800" b="1" dirty="0">
                <a:latin typeface="Helvetica" panose="020B0604020202020204" pitchFamily="34" charset="0"/>
                <a:cs typeface="Helvetica" panose="020B0604020202020204" pitchFamily="34" charset="0"/>
              </a:rPr>
              <a:t>(Hazırlayıcı Eğitim)</a:t>
            </a:r>
          </a:p>
          <a:p>
            <a:pPr marL="457200" indent="-457200">
              <a:buFont typeface="Wingdings" panose="05000000000000000000" pitchFamily="2" charset="2"/>
              <a:buChar char="q"/>
            </a:pPr>
            <a:r>
              <a:rPr lang="tr-TR" sz="2800" dirty="0">
                <a:latin typeface="Helvetica" panose="020B0604020202020204" pitchFamily="34" charset="0"/>
                <a:cs typeface="Helvetica" panose="020B0604020202020204" pitchFamily="34" charset="0"/>
              </a:rPr>
              <a:t>Meslek Etiği </a:t>
            </a:r>
            <a:r>
              <a:rPr lang="tr-TR" sz="2800" b="1" dirty="0">
                <a:latin typeface="Helvetica" panose="020B0604020202020204" pitchFamily="34" charset="0"/>
                <a:cs typeface="Helvetica" panose="020B0604020202020204" pitchFamily="34" charset="0"/>
              </a:rPr>
              <a:t>(Hazırlayıcı Eğitim)</a:t>
            </a:r>
          </a:p>
          <a:p>
            <a:pPr marL="457200" indent="-457200">
              <a:buFont typeface="Wingdings" panose="05000000000000000000" pitchFamily="2" charset="2"/>
              <a:buChar char="q"/>
            </a:pPr>
            <a:r>
              <a:rPr lang="tr-TR" sz="2800" dirty="0">
                <a:latin typeface="Helvetica" panose="020B0604020202020204" pitchFamily="34" charset="0"/>
                <a:cs typeface="Helvetica" panose="020B0604020202020204" pitchFamily="34" charset="0"/>
              </a:rPr>
              <a:t>Enerji Verimliliği ve Sıfır Atık </a:t>
            </a:r>
            <a:r>
              <a:rPr lang="tr-TR" sz="2800" b="1" dirty="0">
                <a:latin typeface="Helvetica" panose="020B0604020202020204" pitchFamily="34" charset="0"/>
                <a:cs typeface="Helvetica" panose="020B0604020202020204" pitchFamily="34" charset="0"/>
              </a:rPr>
              <a:t>(Hazırlayıcı Eğitim)</a:t>
            </a:r>
          </a:p>
          <a:p>
            <a:br>
              <a:rPr lang="tr-TR" sz="3600" dirty="0">
                <a:latin typeface="Helvetica" panose="020B0604020202020204" pitchFamily="34" charset="0"/>
                <a:cs typeface="Helvetica" panose="020B0604020202020204" pitchFamily="34" charset="0"/>
              </a:rPr>
            </a:br>
            <a:endParaRPr lang="tr-TR" sz="3600" dirty="0">
              <a:latin typeface="Helvetica" panose="020B0604020202020204" pitchFamily="34" charset="0"/>
              <a:cs typeface="Helvetica" panose="020B0604020202020204" pitchFamily="34" charset="0"/>
            </a:endParaRPr>
          </a:p>
          <a:p>
            <a:pPr algn="just"/>
            <a:r>
              <a:rPr lang="tr-TR" sz="2800" dirty="0">
                <a:latin typeface="Helvetica" panose="020B0604020202020204" pitchFamily="34" charset="0"/>
                <a:cs typeface="Helvetica" panose="020B0604020202020204" pitchFamily="34" charset="0"/>
              </a:rPr>
              <a:t> </a:t>
            </a:r>
          </a:p>
          <a:p>
            <a:pPr algn="just"/>
            <a:endParaRPr lang="tr-TR" sz="3200" dirty="0">
              <a:latin typeface="Helvetica" panose="020B0604020202020204" pitchFamily="34" charset="0"/>
              <a:cs typeface="Helvetica" panose="020B0604020202020204" pitchFamily="34" charset="0"/>
            </a:endParaRPr>
          </a:p>
          <a:p>
            <a:pPr marL="457200" indent="-457200" algn="just">
              <a:buFont typeface="Wingdings" panose="05000000000000000000" pitchFamily="2" charset="2"/>
              <a:buChar char="Ø"/>
            </a:pPr>
            <a:endParaRPr lang="tr-TR" dirty="0"/>
          </a:p>
          <a:p>
            <a:pPr algn="just"/>
            <a:endParaRPr lang="tr-TR" sz="3200" dirty="0">
              <a:latin typeface="Helvetica" panose="020B0604020202020204" pitchFamily="34" charset="0"/>
              <a:cs typeface="Helvetica" panose="020B0604020202020204" pitchFamily="34" charset="0"/>
            </a:endParaRPr>
          </a:p>
          <a:p>
            <a:pPr marL="457200" indent="-457200" algn="just">
              <a:buFont typeface="Wingdings" panose="05000000000000000000" pitchFamily="2" charset="2"/>
              <a:buChar char="q"/>
            </a:pPr>
            <a:endParaRPr lang="tr-TR" sz="2400" b="1" dirty="0">
              <a:latin typeface="Helvetica" panose="020B0604020202020204" pitchFamily="34" charset="0"/>
              <a:ea typeface="Cambria" panose="02040503050406030204" pitchFamily="18" charset="0"/>
              <a:cs typeface="Helvetica" panose="020B0604020202020204" pitchFamily="34" charset="0"/>
            </a:endParaRPr>
          </a:p>
          <a:p>
            <a:pPr marL="457200" indent="-457200" algn="just">
              <a:buFont typeface="Wingdings" panose="05000000000000000000" pitchFamily="2" charset="2"/>
              <a:buChar char="q"/>
            </a:pPr>
            <a:endParaRPr lang="tr-TR" sz="2400" b="1" dirty="0">
              <a:latin typeface="Helvetica" panose="020B0604020202020204" pitchFamily="34" charset="0"/>
              <a:ea typeface="Cambria" panose="02040503050406030204" pitchFamily="18" charset="0"/>
              <a:cs typeface="Helvetica" panose="020B0604020202020204" pitchFamily="34" charset="0"/>
            </a:endParaRPr>
          </a:p>
        </p:txBody>
      </p:sp>
    </p:spTree>
    <p:extLst>
      <p:ext uri="{BB962C8B-B14F-4D97-AF65-F5344CB8AC3E}">
        <p14:creationId xmlns:p14="http://schemas.microsoft.com/office/powerpoint/2010/main" val="108579056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301" name="Resim 8" descr="bina, beyaz, oda, küvet içeren bir resim  Açıklama otomatik olarak oluşturuldu"/>
          <p:cNvPicPr>
            <a:picLocks noChangeAspect="1"/>
          </p:cNvPicPr>
          <p:nvPr/>
        </p:nvPicPr>
        <p:blipFill>
          <a:blip r:embed="rId2"/>
          <a:stretch>
            <a:fillRect/>
          </a:stretch>
        </p:blipFill>
        <p:spPr>
          <a:xfrm>
            <a:off x="2" y="0"/>
            <a:ext cx="12192000" cy="6858000"/>
          </a:xfrm>
          <a:prstGeom prst="rect">
            <a:avLst/>
          </a:prstGeom>
        </p:spPr>
      </p:pic>
      <p:grpSp>
        <p:nvGrpSpPr>
          <p:cNvPr id="236" name="Grup 3"/>
          <p:cNvGrpSpPr/>
          <p:nvPr/>
        </p:nvGrpSpPr>
        <p:grpSpPr>
          <a:xfrm>
            <a:off x="2" y="3832"/>
            <a:ext cx="9156698" cy="1209539"/>
            <a:chOff x="2" y="3832"/>
            <a:chExt cx="9156698" cy="1209539"/>
          </a:xfrm>
        </p:grpSpPr>
        <p:pic>
          <p:nvPicPr>
            <p:cNvPr id="2097302" name="Resim 22"/>
            <p:cNvPicPr>
              <a:picLocks noChangeAspect="1"/>
            </p:cNvPicPr>
            <p:nvPr/>
          </p:nvPicPr>
          <p:blipFill>
            <a:blip r:embed="rId3"/>
            <a:srcRect/>
            <a:stretch>
              <a:fillRect/>
            </a:stretch>
          </p:blipFill>
          <p:spPr>
            <a:xfrm>
              <a:off x="2" y="3832"/>
              <a:ext cx="8690385" cy="1209539"/>
            </a:xfrm>
            <a:prstGeom prst="rect">
              <a:avLst/>
            </a:prstGeom>
          </p:spPr>
        </p:pic>
        <p:sp>
          <p:nvSpPr>
            <p:cNvPr id="1048737" name="Dikdörtgen 23"/>
            <p:cNvSpPr/>
            <p:nvPr/>
          </p:nvSpPr>
          <p:spPr>
            <a:xfrm>
              <a:off x="2713220" y="256177"/>
              <a:ext cx="6443480" cy="523220"/>
            </a:xfrm>
            <a:prstGeom prst="rect">
              <a:avLst/>
            </a:prstGeom>
          </p:spPr>
          <p:txBody>
            <a:bodyPr wrap="square">
              <a:spAutoFit/>
            </a:bodyPr>
            <a:lstStyle/>
            <a:p>
              <a:endParaRPr lang="tr-TR" sz="2800" dirty="0"/>
            </a:p>
          </p:txBody>
        </p:sp>
      </p:grpSp>
      <p:sp>
        <p:nvSpPr>
          <p:cNvPr id="1048738" name="Rectangle 3"/>
          <p:cNvSpPr txBox="1">
            <a:spLocks noChangeArrowheads="1"/>
          </p:cNvSpPr>
          <p:nvPr/>
        </p:nvSpPr>
        <p:spPr bwMode="auto">
          <a:xfrm>
            <a:off x="904536" y="852135"/>
            <a:ext cx="10659853" cy="5742397"/>
          </a:xfrm>
          <a:prstGeom prst="rect">
            <a:avLst/>
          </a:prstGeom>
          <a:noFill/>
          <a:ln>
            <a:noFill/>
          </a:ln>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3200" dirty="0">
              <a:latin typeface="Cambria" panose="02040503050406030204" pitchFamily="18" charset="0"/>
              <a:ea typeface="Cambria" panose="02040503050406030204" pitchFamily="18" charset="0"/>
            </a:endParaRPr>
          </a:p>
          <a:p>
            <a:pPr algn="ctr"/>
            <a:endParaRPr lang="tr-TR" sz="3200" dirty="0">
              <a:latin typeface="Cambria" panose="02040503050406030204" pitchFamily="18" charset="0"/>
              <a:ea typeface="Cambria" panose="02040503050406030204" pitchFamily="18" charset="0"/>
            </a:endParaRPr>
          </a:p>
          <a:p>
            <a:pPr algn="ctr"/>
            <a:endParaRPr lang="tr-TR" sz="3200" dirty="0">
              <a:latin typeface="Cambria" panose="02040503050406030204" pitchFamily="18" charset="0"/>
              <a:ea typeface="Cambria" panose="02040503050406030204" pitchFamily="18" charset="0"/>
            </a:endParaRPr>
          </a:p>
          <a:p>
            <a:pPr algn="ctr"/>
            <a:endParaRPr lang="tr-TR" sz="3200" dirty="0">
              <a:latin typeface="Cambria" panose="02040503050406030204" pitchFamily="18" charset="0"/>
              <a:ea typeface="Cambria" panose="02040503050406030204" pitchFamily="18" charset="0"/>
            </a:endParaRPr>
          </a:p>
        </p:txBody>
      </p:sp>
      <p:sp>
        <p:nvSpPr>
          <p:cNvPr id="1048739" name="Metin kutusu 2"/>
          <p:cNvSpPr txBox="1"/>
          <p:nvPr/>
        </p:nvSpPr>
        <p:spPr>
          <a:xfrm>
            <a:off x="2713219" y="144249"/>
            <a:ext cx="6731569" cy="461665"/>
          </a:xfrm>
          <a:prstGeom prst="rect">
            <a:avLst/>
          </a:prstGeom>
          <a:noFill/>
        </p:spPr>
        <p:txBody>
          <a:bodyPr wrap="square" rtlCol="0">
            <a:spAutoFit/>
          </a:bodyPr>
          <a:lstStyle/>
          <a:p>
            <a:r>
              <a:rPr lang="tr-TR" sz="2400" b="1" dirty="0">
                <a:solidFill>
                  <a:schemeClr val="accent1">
                    <a:lumMod val="50000"/>
                  </a:schemeClr>
                </a:solidFill>
                <a:latin typeface="Helvetica" pitchFamily="34" charset="0"/>
              </a:rPr>
              <a:t>2021 YILI GERÇEKLEŞTİRİLEN EĞİTİMLER</a:t>
            </a:r>
            <a:r>
              <a:rPr lang="tr-TR" sz="2000" b="1" dirty="0">
                <a:solidFill>
                  <a:schemeClr val="accent1">
                    <a:lumMod val="50000"/>
                  </a:schemeClr>
                </a:solidFill>
                <a:latin typeface="Helvetica" pitchFamily="34" charset="0"/>
              </a:rPr>
              <a:t>	</a:t>
            </a:r>
            <a:endParaRPr lang="tr-TR" sz="2800" dirty="0"/>
          </a:p>
        </p:txBody>
      </p:sp>
      <p:graphicFrame>
        <p:nvGraphicFramePr>
          <p:cNvPr id="4194353" name="Tablo 1"/>
          <p:cNvGraphicFramePr>
            <a:graphicFrameLocks noGrp="1"/>
          </p:cNvGraphicFramePr>
          <p:nvPr/>
        </p:nvGraphicFramePr>
        <p:xfrm>
          <a:off x="451164" y="1487283"/>
          <a:ext cx="11289672" cy="5066837"/>
        </p:xfrm>
        <a:graphic>
          <a:graphicData uri="http://schemas.openxmlformats.org/drawingml/2006/table">
            <a:tbl>
              <a:tblPr firstRow="1" bandRow="1">
                <a:tableStyleId>{5C22544A-7EE6-4342-B048-85BDC9FD1C3A}</a:tableStyleId>
              </a:tblPr>
              <a:tblGrid>
                <a:gridCol w="855696">
                  <a:extLst>
                    <a:ext uri="{9D8B030D-6E8A-4147-A177-3AD203B41FA5}">
                      <a16:colId xmlns:a16="http://schemas.microsoft.com/office/drawing/2014/main" val="20000"/>
                    </a:ext>
                  </a:extLst>
                </a:gridCol>
                <a:gridCol w="4416132">
                  <a:extLst>
                    <a:ext uri="{9D8B030D-6E8A-4147-A177-3AD203B41FA5}">
                      <a16:colId xmlns:a16="http://schemas.microsoft.com/office/drawing/2014/main" val="20001"/>
                    </a:ext>
                  </a:extLst>
                </a:gridCol>
                <a:gridCol w="1554108">
                  <a:extLst>
                    <a:ext uri="{9D8B030D-6E8A-4147-A177-3AD203B41FA5}">
                      <a16:colId xmlns:a16="http://schemas.microsoft.com/office/drawing/2014/main" val="20002"/>
                    </a:ext>
                  </a:extLst>
                </a:gridCol>
                <a:gridCol w="4463736">
                  <a:extLst>
                    <a:ext uri="{9D8B030D-6E8A-4147-A177-3AD203B41FA5}">
                      <a16:colId xmlns:a16="http://schemas.microsoft.com/office/drawing/2014/main" val="20003"/>
                    </a:ext>
                  </a:extLst>
                </a:gridCol>
              </a:tblGrid>
              <a:tr h="612762">
                <a:tc>
                  <a:txBody>
                    <a:bodyPr/>
                    <a:lstStyle/>
                    <a:p>
                      <a:r>
                        <a:rPr lang="tr-TR" dirty="0"/>
                        <a:t>S.NO</a:t>
                      </a:r>
                    </a:p>
                  </a:txBody>
                  <a:tcPr/>
                </a:tc>
                <a:tc>
                  <a:txBody>
                    <a:bodyPr/>
                    <a:lstStyle/>
                    <a:p>
                      <a:r>
                        <a:rPr lang="tr-TR" dirty="0"/>
                        <a:t>EĞİTİMİN KONUSU</a:t>
                      </a:r>
                    </a:p>
                  </a:txBody>
                  <a:tcPr/>
                </a:tc>
                <a:tc>
                  <a:txBody>
                    <a:bodyPr/>
                    <a:lstStyle/>
                    <a:p>
                      <a:r>
                        <a:rPr lang="tr-TR" dirty="0"/>
                        <a:t>EĞİTİMİN</a:t>
                      </a:r>
                    </a:p>
                    <a:p>
                      <a:r>
                        <a:rPr lang="tr-TR" dirty="0"/>
                        <a:t>TARİHİ</a:t>
                      </a:r>
                    </a:p>
                  </a:txBody>
                  <a:tcPr/>
                </a:tc>
                <a:tc>
                  <a:txBody>
                    <a:bodyPr/>
                    <a:lstStyle/>
                    <a:p>
                      <a:r>
                        <a:rPr lang="tr-TR" dirty="0"/>
                        <a:t>EĞİTİMCİ/KURUM</a:t>
                      </a:r>
                    </a:p>
                  </a:txBody>
                  <a:tcPr/>
                </a:tc>
                <a:extLst>
                  <a:ext uri="{0D108BD9-81ED-4DB2-BD59-A6C34878D82A}">
                    <a16:rowId xmlns:a16="http://schemas.microsoft.com/office/drawing/2014/main" val="10000"/>
                  </a:ext>
                </a:extLst>
              </a:tr>
              <a:tr h="711087">
                <a:tc>
                  <a:txBody>
                    <a:bodyPr/>
                    <a:lstStyle/>
                    <a:p>
                      <a:pPr marL="0" indent="0" algn="ctr">
                        <a:buFont typeface="+mj-lt"/>
                        <a:buNone/>
                      </a:pPr>
                      <a:r>
                        <a:rPr lang="tr-TR" sz="1300" b="1" dirty="0">
                          <a:latin typeface="Helvetica" panose="020B0604020202020204" pitchFamily="34" charset="0"/>
                          <a:cs typeface="Helvetica" panose="020B0604020202020204" pitchFamily="34" charset="0"/>
                        </a:rPr>
                        <a:t>1</a:t>
                      </a:r>
                    </a:p>
                  </a:txBody>
                  <a:tcPr anchor="ctr"/>
                </a:tc>
                <a:tc>
                  <a:txBody>
                    <a:bodyPr/>
                    <a:lstStyle/>
                    <a:p>
                      <a:pPr algn="l" fontAlgn="ctr"/>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PROGRAM</a:t>
                      </a:r>
                      <a:r>
                        <a:rPr lang="tr-TR" sz="1300" b="1" i="0" u="none" strike="noStrike" baseline="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 BÜTÇE KOD SINIFLANDIRMASI, PROGRAM BÜTÇE VE E-BÜTÇE UYGULAMASI</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tc>
                  <a:txBody>
                    <a:bodyPr/>
                    <a:lstStyle/>
                    <a:p>
                      <a:pPr algn="l" fontAlgn="ctr"/>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18.01.2021</a:t>
                      </a:r>
                    </a:p>
                  </a:txBody>
                  <a:tcPr marL="6937" marR="6937" marT="6937" marB="0" anchor="ctr"/>
                </a:tc>
                <a:tc>
                  <a:txBody>
                    <a:bodyPr/>
                    <a:lstStyle/>
                    <a:p>
                      <a:pPr algn="l" fontAlgn="ctr"/>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ALİ BULAMAÇCI, ÇİĞDEM ÇAKMAK</a:t>
                      </a:r>
                    </a:p>
                  </a:txBody>
                  <a:tcPr marL="6937" marR="6937" marT="6937" marB="0" anchor="ctr"/>
                </a:tc>
                <a:extLst>
                  <a:ext uri="{0D108BD9-81ED-4DB2-BD59-A6C34878D82A}">
                    <a16:rowId xmlns:a16="http://schemas.microsoft.com/office/drawing/2014/main" val="10001"/>
                  </a:ext>
                </a:extLst>
              </a:tr>
              <a:tr h="628650">
                <a:tc>
                  <a:txBody>
                    <a:bodyPr/>
                    <a:lstStyle/>
                    <a:p>
                      <a:pPr marL="0" indent="0" algn="ctr">
                        <a:buFont typeface="+mj-lt"/>
                        <a:buNone/>
                      </a:pPr>
                      <a:r>
                        <a:rPr lang="tr-TR" sz="1300" b="1" dirty="0">
                          <a:latin typeface="Helvetica" panose="020B0604020202020204" pitchFamily="34" charset="0"/>
                          <a:cs typeface="Helvetica" panose="020B0604020202020204" pitchFamily="34" charset="0"/>
                        </a:rPr>
                        <a:t>2</a:t>
                      </a:r>
                    </a:p>
                  </a:txBody>
                  <a:tcPr anchor="ctr"/>
                </a:tc>
                <a:tc>
                  <a:txBody>
                    <a:bodyPr/>
                    <a:lstStyle/>
                    <a:p>
                      <a:pPr algn="l" fontAlgn="ctr"/>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UYGULAMADA BİRLİK</a:t>
                      </a:r>
                      <a:r>
                        <a:rPr lang="tr-TR" sz="1300" b="1" i="0" u="none" strike="noStrike" baseline="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 VE İYİ UYGULAMALAR MEVZUAT, ÖĞRENCİ İŞLERİ VE HİZMETLERİ</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tc>
                  <a:txBody>
                    <a:bodyPr/>
                    <a:lstStyle/>
                    <a:p>
                      <a:pPr algn="l" fontAlgn="ctr"/>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16.02.2021</a:t>
                      </a:r>
                    </a:p>
                  </a:txBody>
                  <a:tcPr marL="6937" marR="6937" marT="6937" marB="0" anchor="ctr"/>
                </a:tc>
                <a:tc>
                  <a:txBody>
                    <a:bodyPr/>
                    <a:lstStyle/>
                    <a:p>
                      <a:pPr algn="l" fontAlgn="ctr"/>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ÖĞRENCİ İŞLERİ DAİRE BAŞKANLIĞI</a:t>
                      </a:r>
                    </a:p>
                  </a:txBody>
                  <a:tcPr marL="6937" marR="6937" marT="6937" marB="0" anchor="ctr"/>
                </a:tc>
                <a:extLst>
                  <a:ext uri="{0D108BD9-81ED-4DB2-BD59-A6C34878D82A}">
                    <a16:rowId xmlns:a16="http://schemas.microsoft.com/office/drawing/2014/main" val="10002"/>
                  </a:ext>
                </a:extLst>
              </a:tr>
              <a:tr h="590550">
                <a:tc>
                  <a:txBody>
                    <a:bodyPr/>
                    <a:lstStyle/>
                    <a:p>
                      <a:pPr marL="0" indent="0" algn="ctr">
                        <a:buFont typeface="+mj-lt"/>
                        <a:buNone/>
                      </a:pPr>
                      <a:r>
                        <a:rPr lang="tr-TR" sz="1300" b="1" dirty="0">
                          <a:latin typeface="Helvetica" panose="020B0604020202020204" pitchFamily="34" charset="0"/>
                          <a:cs typeface="Helvetica" panose="020B0604020202020204" pitchFamily="34" charset="0"/>
                        </a:rPr>
                        <a:t>3</a:t>
                      </a:r>
                    </a:p>
                  </a:txBody>
                  <a:tcPr anchor="ctr"/>
                </a:tc>
                <a:tc>
                  <a:txBody>
                    <a:bodyPr/>
                    <a:lstStyle/>
                    <a:p>
                      <a:pPr algn="l" fontAlgn="ctr"/>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TEMEL DÜZEYDE WORD VE EXCEL EĞİTİMİ</a:t>
                      </a:r>
                    </a:p>
                  </a:txBody>
                  <a:tcPr marL="6937" marR="6937" marT="6937" marB="0" anchor="ctr"/>
                </a:tc>
                <a:tc>
                  <a:txBody>
                    <a:bodyPr/>
                    <a:lstStyle/>
                    <a:p>
                      <a:pPr algn="l" fontAlgn="ctr"/>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20-28.02 .2021</a:t>
                      </a:r>
                    </a:p>
                  </a:txBody>
                  <a:tcPr marL="6937" marR="6937" marT="6937" marB="0" anchor="ctr"/>
                </a:tc>
                <a:tc>
                  <a:txBody>
                    <a:bodyPr/>
                    <a:lstStyle/>
                    <a:p>
                      <a:pPr algn="l" fontAlgn="ctr"/>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CANAN PAKSOY</a:t>
                      </a:r>
                    </a:p>
                  </a:txBody>
                  <a:tcPr marL="6937" marR="6937" marT="6937" marB="0" anchor="ctr"/>
                </a:tc>
                <a:extLst>
                  <a:ext uri="{0D108BD9-81ED-4DB2-BD59-A6C34878D82A}">
                    <a16:rowId xmlns:a16="http://schemas.microsoft.com/office/drawing/2014/main" val="10003"/>
                  </a:ext>
                </a:extLst>
              </a:tr>
              <a:tr h="653025">
                <a:tc>
                  <a:txBody>
                    <a:bodyPr/>
                    <a:lstStyle/>
                    <a:p>
                      <a:pPr algn="ctr"/>
                      <a:r>
                        <a:rPr lang="tr-TR" sz="1300" b="1" dirty="0">
                          <a:latin typeface="Helvetica" panose="020B0604020202020204" pitchFamily="34" charset="0"/>
                          <a:cs typeface="Helvetica" panose="020B0604020202020204" pitchFamily="34" charset="0"/>
                        </a:rPr>
                        <a:t>4</a:t>
                      </a:r>
                    </a:p>
                  </a:txBody>
                  <a:tcPr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ETKİLİ VE DOĞRU İLETİŞİM, </a:t>
                      </a:r>
                    </a:p>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İLETİŞİMDE İÇERİĞİN</a:t>
                      </a:r>
                      <a:r>
                        <a:rPr lang="tr-TR" sz="1300" b="1" i="0" u="none" strike="noStrike" baseline="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 ÖNEMİ</a:t>
                      </a:r>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  </a:t>
                      </a:r>
                    </a:p>
                  </a:txBody>
                  <a:tcPr marL="9386" marR="9386" marT="9386" marB="0"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Mart-Nisan</a:t>
                      </a:r>
                    </a:p>
                  </a:txBody>
                  <a:tcPr marL="6937" marR="6937" marT="6937" marB="0"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UZAKTAN EĞİTİM KAPISI</a:t>
                      </a:r>
                    </a:p>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(Güvenlik Görevlilerine</a:t>
                      </a:r>
                      <a:r>
                        <a:rPr lang="tr-TR" sz="1300" b="1" i="0" u="none" strike="noStrike" baseline="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 Yönelik)</a:t>
                      </a:r>
                      <a:endParaRPr lang="en-US"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extLst>
                  <a:ext uri="{0D108BD9-81ED-4DB2-BD59-A6C34878D82A}">
                    <a16:rowId xmlns:a16="http://schemas.microsoft.com/office/drawing/2014/main" val="10004"/>
                  </a:ext>
                </a:extLst>
              </a:tr>
              <a:tr h="611424">
                <a:tc>
                  <a:txBody>
                    <a:bodyPr/>
                    <a:lstStyle/>
                    <a:p>
                      <a:pPr algn="ctr"/>
                      <a:r>
                        <a:rPr lang="tr-TR" sz="1300" b="1" dirty="0">
                          <a:latin typeface="Helvetica" panose="020B0604020202020204" pitchFamily="34" charset="0"/>
                          <a:cs typeface="Helvetica" panose="020B0604020202020204" pitchFamily="34" charset="0"/>
                        </a:rPr>
                        <a:t>5</a:t>
                      </a:r>
                    </a:p>
                  </a:txBody>
                  <a:tcPr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KAMU ETİĞİ VE KAMU GÖREVLİLERİ </a:t>
                      </a:r>
                    </a:p>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ETİK DAVRANIŞ İLKELERİ</a:t>
                      </a:r>
                    </a:p>
                  </a:txBody>
                  <a:tcPr marL="9386" marR="9386" marT="9386" marB="0"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Mart-Nisan</a:t>
                      </a:r>
                    </a:p>
                  </a:txBody>
                  <a:tcPr marL="6937" marR="6937" marT="6937" marB="0" anchor="ctr"/>
                </a:tc>
                <a:tc>
                  <a:txBody>
                    <a:bodyPr/>
                    <a:lstStyle/>
                    <a:p>
                      <a:pPr algn="l" fontAlgn="b"/>
                      <a:r>
                        <a:rPr lang="tr-TR" sz="1300" b="1" i="0" u="none" strike="noStrike" baseline="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UZAKTAN EĞİTİM KAPISI</a:t>
                      </a:r>
                    </a:p>
                    <a:p>
                      <a:pPr algn="l" fontAlgn="b"/>
                      <a:r>
                        <a:rPr lang="tr-TR" sz="1300" b="1" i="0" u="none" strike="noStrike" baseline="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(Tüm İdari Personele Yönelik)</a:t>
                      </a:r>
                      <a:endParaRPr lang="en-US"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extLst>
                  <a:ext uri="{0D108BD9-81ED-4DB2-BD59-A6C34878D82A}">
                    <a16:rowId xmlns:a16="http://schemas.microsoft.com/office/drawing/2014/main" val="10005"/>
                  </a:ext>
                </a:extLst>
              </a:tr>
              <a:tr h="643713">
                <a:tc>
                  <a:txBody>
                    <a:bodyPr/>
                    <a:lstStyle/>
                    <a:p>
                      <a:pPr algn="ctr"/>
                      <a:r>
                        <a:rPr lang="tr-TR" sz="1300" b="1" dirty="0">
                          <a:latin typeface="Helvetica" panose="020B0604020202020204" pitchFamily="34" charset="0"/>
                          <a:cs typeface="Helvetica" panose="020B0604020202020204" pitchFamily="34" charset="0"/>
                        </a:rPr>
                        <a:t>6</a:t>
                      </a:r>
                    </a:p>
                  </a:txBody>
                  <a:tcPr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TEMEL</a:t>
                      </a:r>
                      <a:r>
                        <a:rPr lang="tr-TR" sz="1300" b="1" i="0" u="none" strike="noStrike" baseline="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 DÜZEYDE POWERPOİNT EĞİTİMİ</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9386" marR="9386" marT="9386" marB="0" anchor="ct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07.03.2021</a:t>
                      </a:r>
                    </a:p>
                    <a:p>
                      <a:pPr algn="l" fontAlgn="b"/>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CANAN PAKSOY</a:t>
                      </a:r>
                      <a:endParaRPr lang="en-US"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p>
                      <a:pPr algn="l" fontAlgn="b"/>
                      <a:endParaRPr lang="en-US"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extLst>
                  <a:ext uri="{0D108BD9-81ED-4DB2-BD59-A6C34878D82A}">
                    <a16:rowId xmlns:a16="http://schemas.microsoft.com/office/drawing/2014/main" val="10006"/>
                  </a:ext>
                </a:extLst>
              </a:tr>
              <a:tr h="588308">
                <a:tc>
                  <a:txBody>
                    <a:bodyPr/>
                    <a:lstStyle/>
                    <a:p>
                      <a:pPr algn="ctr"/>
                      <a:r>
                        <a:rPr lang="tr-TR" sz="1300" b="1" dirty="0">
                          <a:latin typeface="Helvetica" panose="020B0604020202020204" pitchFamily="34" charset="0"/>
                          <a:cs typeface="Helvetica" panose="020B0604020202020204" pitchFamily="34" charset="0"/>
                        </a:rPr>
                        <a:t>7</a:t>
                      </a:r>
                    </a:p>
                  </a:txBody>
                  <a:tcPr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MALİ MEVZUAT BİLGİ GÜNCELLEME EĞİTİMİ</a:t>
                      </a:r>
                    </a:p>
                  </a:txBody>
                  <a:tcPr marL="9386" marR="9386" marT="9386" marB="0"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12.03.2021</a:t>
                      </a:r>
                    </a:p>
                  </a:txBody>
                  <a:tcPr marL="6937" marR="6937" marT="6937" marB="0" anchor="ct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BAYRAM USOĞLU, MUSTAFA FINDIK,CELAL</a:t>
                      </a:r>
                      <a:r>
                        <a:rPr lang="tr-TR" sz="1300" b="1" i="0" u="none" strike="noStrike" baseline="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 ÖZKAN</a:t>
                      </a:r>
                      <a:endParaRPr lang="en-US"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p>
                      <a:pPr algn="l" fontAlgn="b"/>
                      <a:endParaRPr lang="en-US"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419301493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4194353"/>
                                        </p:tgtEl>
                                        <p:attrNameLst>
                                          <p:attrName>style.visibility</p:attrName>
                                        </p:attrNameLst>
                                      </p:cBhvr>
                                      <p:to>
                                        <p:strVal val="visible"/>
                                      </p:to>
                                    </p:set>
                                    <p:animEffect transition="in" filter="wipe(up)">
                                      <p:cBhvr>
                                        <p:cTn id="7" dur="500"/>
                                        <p:tgtEl>
                                          <p:spTgt spid="41943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301" name="Resim 8" descr="bina, beyaz, oda, küvet içeren bir resim  Açıklama otomatik olarak oluşturuldu"/>
          <p:cNvPicPr>
            <a:picLocks noChangeAspect="1"/>
          </p:cNvPicPr>
          <p:nvPr/>
        </p:nvPicPr>
        <p:blipFill>
          <a:blip r:embed="rId2"/>
          <a:stretch>
            <a:fillRect/>
          </a:stretch>
        </p:blipFill>
        <p:spPr>
          <a:xfrm>
            <a:off x="2" y="0"/>
            <a:ext cx="12192000" cy="6858000"/>
          </a:xfrm>
          <a:prstGeom prst="rect">
            <a:avLst/>
          </a:prstGeom>
        </p:spPr>
      </p:pic>
      <p:grpSp>
        <p:nvGrpSpPr>
          <p:cNvPr id="236" name="Grup 3"/>
          <p:cNvGrpSpPr/>
          <p:nvPr/>
        </p:nvGrpSpPr>
        <p:grpSpPr>
          <a:xfrm>
            <a:off x="2" y="3832"/>
            <a:ext cx="9156698" cy="1209539"/>
            <a:chOff x="2" y="3832"/>
            <a:chExt cx="9156698" cy="1209539"/>
          </a:xfrm>
        </p:grpSpPr>
        <p:pic>
          <p:nvPicPr>
            <p:cNvPr id="2097302" name="Resim 22"/>
            <p:cNvPicPr>
              <a:picLocks noChangeAspect="1"/>
            </p:cNvPicPr>
            <p:nvPr/>
          </p:nvPicPr>
          <p:blipFill>
            <a:blip r:embed="rId3"/>
            <a:srcRect/>
            <a:stretch>
              <a:fillRect/>
            </a:stretch>
          </p:blipFill>
          <p:spPr>
            <a:xfrm>
              <a:off x="2" y="3832"/>
              <a:ext cx="8690385" cy="1209539"/>
            </a:xfrm>
            <a:prstGeom prst="rect">
              <a:avLst/>
            </a:prstGeom>
          </p:spPr>
        </p:pic>
        <p:sp>
          <p:nvSpPr>
            <p:cNvPr id="1048737" name="Dikdörtgen 23"/>
            <p:cNvSpPr/>
            <p:nvPr/>
          </p:nvSpPr>
          <p:spPr>
            <a:xfrm>
              <a:off x="2713220" y="256177"/>
              <a:ext cx="6443480" cy="523220"/>
            </a:xfrm>
            <a:prstGeom prst="rect">
              <a:avLst/>
            </a:prstGeom>
          </p:spPr>
          <p:txBody>
            <a:bodyPr wrap="square">
              <a:spAutoFit/>
            </a:bodyPr>
            <a:lstStyle/>
            <a:p>
              <a:endParaRPr lang="tr-TR" sz="2800" dirty="0"/>
            </a:p>
          </p:txBody>
        </p:sp>
      </p:grpSp>
      <p:sp>
        <p:nvSpPr>
          <p:cNvPr id="1048738" name="Rectangle 3"/>
          <p:cNvSpPr txBox="1">
            <a:spLocks noChangeArrowheads="1"/>
          </p:cNvSpPr>
          <p:nvPr/>
        </p:nvSpPr>
        <p:spPr bwMode="auto">
          <a:xfrm>
            <a:off x="904536" y="852135"/>
            <a:ext cx="10659853" cy="5742397"/>
          </a:xfrm>
          <a:prstGeom prst="rect">
            <a:avLst/>
          </a:prstGeom>
          <a:noFill/>
          <a:ln>
            <a:noFill/>
          </a:ln>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3200" dirty="0">
              <a:latin typeface="Cambria" panose="02040503050406030204" pitchFamily="18" charset="0"/>
              <a:ea typeface="Cambria" panose="02040503050406030204" pitchFamily="18" charset="0"/>
            </a:endParaRPr>
          </a:p>
          <a:p>
            <a:pPr algn="ctr"/>
            <a:endParaRPr lang="tr-TR" sz="3200" dirty="0">
              <a:latin typeface="Cambria" panose="02040503050406030204" pitchFamily="18" charset="0"/>
              <a:ea typeface="Cambria" panose="02040503050406030204" pitchFamily="18" charset="0"/>
            </a:endParaRPr>
          </a:p>
          <a:p>
            <a:pPr algn="ctr"/>
            <a:endParaRPr lang="tr-TR" sz="3200" dirty="0">
              <a:latin typeface="Cambria" panose="02040503050406030204" pitchFamily="18" charset="0"/>
              <a:ea typeface="Cambria" panose="02040503050406030204" pitchFamily="18" charset="0"/>
            </a:endParaRPr>
          </a:p>
          <a:p>
            <a:pPr algn="ctr"/>
            <a:endParaRPr lang="tr-TR" sz="3200" dirty="0">
              <a:latin typeface="Cambria" panose="02040503050406030204" pitchFamily="18" charset="0"/>
              <a:ea typeface="Cambria" panose="02040503050406030204" pitchFamily="18" charset="0"/>
            </a:endParaRPr>
          </a:p>
        </p:txBody>
      </p:sp>
      <p:graphicFrame>
        <p:nvGraphicFramePr>
          <p:cNvPr id="4194353" name="Tablo 1"/>
          <p:cNvGraphicFramePr>
            <a:graphicFrameLocks noGrp="1"/>
          </p:cNvGraphicFramePr>
          <p:nvPr>
            <p:extLst>
              <p:ext uri="{D42A27DB-BD31-4B8C-83A1-F6EECF244321}">
                <p14:modId xmlns:p14="http://schemas.microsoft.com/office/powerpoint/2010/main" val="377990030"/>
              </p:ext>
            </p:extLst>
          </p:nvPr>
        </p:nvGraphicFramePr>
        <p:xfrm>
          <a:off x="451164" y="1213371"/>
          <a:ext cx="11289672" cy="5222343"/>
        </p:xfrm>
        <a:graphic>
          <a:graphicData uri="http://schemas.openxmlformats.org/drawingml/2006/table">
            <a:tbl>
              <a:tblPr firstRow="1" bandRow="1">
                <a:tableStyleId>{5C22544A-7EE6-4342-B048-85BDC9FD1C3A}</a:tableStyleId>
              </a:tblPr>
              <a:tblGrid>
                <a:gridCol w="855696">
                  <a:extLst>
                    <a:ext uri="{9D8B030D-6E8A-4147-A177-3AD203B41FA5}">
                      <a16:colId xmlns:a16="http://schemas.microsoft.com/office/drawing/2014/main" val="20000"/>
                    </a:ext>
                  </a:extLst>
                </a:gridCol>
                <a:gridCol w="4522440">
                  <a:extLst>
                    <a:ext uri="{9D8B030D-6E8A-4147-A177-3AD203B41FA5}">
                      <a16:colId xmlns:a16="http://schemas.microsoft.com/office/drawing/2014/main" val="20001"/>
                    </a:ext>
                  </a:extLst>
                </a:gridCol>
                <a:gridCol w="1737887">
                  <a:extLst>
                    <a:ext uri="{9D8B030D-6E8A-4147-A177-3AD203B41FA5}">
                      <a16:colId xmlns:a16="http://schemas.microsoft.com/office/drawing/2014/main" val="20002"/>
                    </a:ext>
                  </a:extLst>
                </a:gridCol>
                <a:gridCol w="4173649">
                  <a:extLst>
                    <a:ext uri="{9D8B030D-6E8A-4147-A177-3AD203B41FA5}">
                      <a16:colId xmlns:a16="http://schemas.microsoft.com/office/drawing/2014/main" val="20003"/>
                    </a:ext>
                  </a:extLst>
                </a:gridCol>
              </a:tblGrid>
              <a:tr h="612762">
                <a:tc>
                  <a:txBody>
                    <a:bodyPr/>
                    <a:lstStyle/>
                    <a:p>
                      <a:r>
                        <a:rPr lang="tr-TR" dirty="0"/>
                        <a:t>S.NO</a:t>
                      </a:r>
                    </a:p>
                  </a:txBody>
                  <a:tcPr/>
                </a:tc>
                <a:tc>
                  <a:txBody>
                    <a:bodyPr/>
                    <a:lstStyle/>
                    <a:p>
                      <a:r>
                        <a:rPr lang="tr-TR" dirty="0"/>
                        <a:t>EĞİTİMİN KONUSU</a:t>
                      </a:r>
                    </a:p>
                  </a:txBody>
                  <a:tcPr/>
                </a:tc>
                <a:tc>
                  <a:txBody>
                    <a:bodyPr/>
                    <a:lstStyle/>
                    <a:p>
                      <a:r>
                        <a:rPr lang="tr-TR" dirty="0"/>
                        <a:t>EĞİTİMİN</a:t>
                      </a:r>
                    </a:p>
                    <a:p>
                      <a:r>
                        <a:rPr lang="tr-TR" dirty="0"/>
                        <a:t>TARİHİ</a:t>
                      </a:r>
                    </a:p>
                  </a:txBody>
                  <a:tcPr/>
                </a:tc>
                <a:tc>
                  <a:txBody>
                    <a:bodyPr/>
                    <a:lstStyle/>
                    <a:p>
                      <a:r>
                        <a:rPr lang="tr-TR" dirty="0"/>
                        <a:t>EĞİTİMCİ/KURUM</a:t>
                      </a:r>
                    </a:p>
                  </a:txBody>
                  <a:tcPr/>
                </a:tc>
                <a:extLst>
                  <a:ext uri="{0D108BD9-81ED-4DB2-BD59-A6C34878D82A}">
                    <a16:rowId xmlns:a16="http://schemas.microsoft.com/office/drawing/2014/main" val="10000"/>
                  </a:ext>
                </a:extLst>
              </a:tr>
              <a:tr h="610512">
                <a:tc>
                  <a:txBody>
                    <a:bodyPr/>
                    <a:lstStyle/>
                    <a:p>
                      <a:pPr marL="0" indent="0" algn="ctr">
                        <a:buFont typeface="+mj-lt"/>
                        <a:buNone/>
                      </a:pPr>
                      <a:r>
                        <a:rPr lang="tr-TR" sz="1300" b="1" dirty="0">
                          <a:latin typeface="Helvetica" panose="020B0604020202020204" pitchFamily="34" charset="0"/>
                          <a:cs typeface="Helvetica" panose="020B0604020202020204" pitchFamily="34" charset="0"/>
                        </a:rPr>
                        <a:t>8</a:t>
                      </a:r>
                    </a:p>
                  </a:txBody>
                  <a:tcPr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İHALE MEVZUATI</a:t>
                      </a:r>
                      <a:r>
                        <a:rPr lang="tr-TR" sz="1300" b="1" i="0" u="none" strike="noStrike" baseline="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 VE TEKNİK ŞARTNAME </a:t>
                      </a:r>
                    </a:p>
                    <a:p>
                      <a:pPr algn="l" fontAlgn="b"/>
                      <a:r>
                        <a:rPr lang="tr-TR" sz="1300" b="1" i="0" u="none" strike="noStrike" baseline="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HAZIRLAMA EĞİTİMİ</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9386" marR="9386" marT="9386" marB="0" anchor="ctr"/>
                </a:tc>
                <a:tc>
                  <a:txBody>
                    <a:bodyPr/>
                    <a:lstStyle/>
                    <a:p>
                      <a:pPr algn="l" fontAlgn="ctr"/>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22.03.2021</a:t>
                      </a:r>
                    </a:p>
                  </a:txBody>
                  <a:tcPr marL="6937" marR="6937" marT="6937" marB="0"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YAVUZ ÇOMARLI</a:t>
                      </a:r>
                    </a:p>
                  </a:txBody>
                  <a:tcPr marL="6937" marR="6937" marT="6937" marB="0" anchor="ctr"/>
                </a:tc>
                <a:extLst>
                  <a:ext uri="{0D108BD9-81ED-4DB2-BD59-A6C34878D82A}">
                    <a16:rowId xmlns:a16="http://schemas.microsoft.com/office/drawing/2014/main" val="10001"/>
                  </a:ext>
                </a:extLst>
              </a:tr>
              <a:tr h="610512">
                <a:tc>
                  <a:txBody>
                    <a:bodyPr/>
                    <a:lstStyle/>
                    <a:p>
                      <a:pPr marL="0" indent="0" algn="ctr">
                        <a:buFont typeface="+mj-lt"/>
                        <a:buNone/>
                      </a:pPr>
                      <a:r>
                        <a:rPr lang="tr-TR" sz="1300" b="1" dirty="0">
                          <a:latin typeface="Helvetica" panose="020B0604020202020204" pitchFamily="34" charset="0"/>
                          <a:cs typeface="Helvetica" panose="020B0604020202020204" pitchFamily="34" charset="0"/>
                        </a:rPr>
                        <a:t>9</a:t>
                      </a:r>
                    </a:p>
                  </a:txBody>
                  <a:tcPr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BİLİŞİM</a:t>
                      </a:r>
                      <a:r>
                        <a:rPr lang="tr-TR" sz="1300" b="1" i="0" u="none" strike="noStrike" baseline="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 OKURYAZARLIĞI</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9386" marR="9386" marT="9386" marB="0" anchor="ctr"/>
                </a:tc>
                <a:tc>
                  <a:txBody>
                    <a:bodyPr/>
                    <a:lstStyle/>
                    <a:p>
                      <a:pPr algn="l" fontAlgn="ctr"/>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25.03.2021</a:t>
                      </a:r>
                    </a:p>
                  </a:txBody>
                  <a:tcPr marL="6937" marR="6937" marT="6937" marB="0"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İLKER</a:t>
                      </a:r>
                      <a:r>
                        <a:rPr lang="tr-TR" sz="1300" b="1" i="0" u="none" strike="noStrike" baseline="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 KESKİN</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extLst>
                  <a:ext uri="{0D108BD9-81ED-4DB2-BD59-A6C34878D82A}">
                    <a16:rowId xmlns:a16="http://schemas.microsoft.com/office/drawing/2014/main" val="10002"/>
                  </a:ext>
                </a:extLst>
              </a:tr>
              <a:tr h="610512">
                <a:tc>
                  <a:txBody>
                    <a:bodyPr/>
                    <a:lstStyle/>
                    <a:p>
                      <a:pPr marL="0" indent="0" algn="ctr">
                        <a:buFont typeface="+mj-lt"/>
                        <a:buNone/>
                      </a:pPr>
                      <a:r>
                        <a:rPr lang="tr-TR" sz="1300" b="1" dirty="0">
                          <a:latin typeface="Helvetica" panose="020B0604020202020204" pitchFamily="34" charset="0"/>
                          <a:cs typeface="Helvetica" panose="020B0604020202020204" pitchFamily="34" charset="0"/>
                        </a:rPr>
                        <a:t>10</a:t>
                      </a:r>
                    </a:p>
                  </a:txBody>
                  <a:tcPr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İŞ</a:t>
                      </a:r>
                      <a:r>
                        <a:rPr lang="tr-TR" sz="1300" b="1" i="0" u="none" strike="noStrike" baseline="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 KAZALARININ BİLDİRİM YÜKÜMLÜLÜĞÜ</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9386" marR="9386" marT="9386" marB="0" anchor="ctr"/>
                </a:tc>
                <a:tc>
                  <a:txBody>
                    <a:bodyPr/>
                    <a:lstStyle/>
                    <a:p>
                      <a:pPr algn="l" fontAlgn="ctr"/>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01.04.2021</a:t>
                      </a:r>
                    </a:p>
                  </a:txBody>
                  <a:tcPr marL="6937" marR="6937" marT="6937" marB="0"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DR. ÖĞR. ÜYESİ MAHİR GÜLEN</a:t>
                      </a:r>
                    </a:p>
                  </a:txBody>
                  <a:tcPr marL="6937" marR="6937" marT="6937" marB="0" anchor="ctr"/>
                </a:tc>
                <a:extLst>
                  <a:ext uri="{0D108BD9-81ED-4DB2-BD59-A6C34878D82A}">
                    <a16:rowId xmlns:a16="http://schemas.microsoft.com/office/drawing/2014/main" val="10003"/>
                  </a:ext>
                </a:extLst>
              </a:tr>
              <a:tr h="427632">
                <a:tc>
                  <a:txBody>
                    <a:bodyPr/>
                    <a:lstStyle/>
                    <a:p>
                      <a:pPr algn="ctr"/>
                      <a:r>
                        <a:rPr lang="tr-TR" sz="1300" b="1" dirty="0">
                          <a:latin typeface="Helvetica" panose="020B0604020202020204" pitchFamily="34" charset="0"/>
                          <a:cs typeface="Helvetica" panose="020B0604020202020204" pitchFamily="34" charset="0"/>
                        </a:rPr>
                        <a:t>11</a:t>
                      </a:r>
                    </a:p>
                  </a:txBody>
                  <a:tcPr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4734 SAYILI KAMU İHALE KANUNU, 4735 SAYILI KAMU İHALE SÖZLEŞMELERİ</a:t>
                      </a:r>
                      <a:r>
                        <a:rPr lang="tr-TR" sz="1300" b="1" i="0" u="none" strike="noStrike" baseline="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 KANUNU , 5018 SAYILI KAMU MALİ YÖNETİMİ VE KONTROL KANUNU, ELEKTRONİK İHALE VE EKSİLTMME</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9386" marR="9386" marT="9386" marB="0" anchor="ctr"/>
                </a:tc>
                <a:tc>
                  <a:txBody>
                    <a:bodyPr/>
                    <a:lstStyle/>
                    <a:p>
                      <a:pPr algn="l" fontAlgn="ctr"/>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NİSAN</a:t>
                      </a:r>
                    </a:p>
                  </a:txBody>
                  <a:tcPr marL="6937" marR="6937" marT="6937" marB="0"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UZAKTAN EĞİTİM KAPISI</a:t>
                      </a:r>
                    </a:p>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(HARCAMA SÜREÇLERİNDE GÖREV</a:t>
                      </a:r>
                      <a:r>
                        <a:rPr lang="tr-TR" sz="1300" b="1" i="0" u="none" strike="noStrike" baseline="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 ALANLARA YÖNELİK)</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extLst>
                  <a:ext uri="{0D108BD9-81ED-4DB2-BD59-A6C34878D82A}">
                    <a16:rowId xmlns:a16="http://schemas.microsoft.com/office/drawing/2014/main" val="10004"/>
                  </a:ext>
                </a:extLst>
              </a:tr>
              <a:tr h="427632">
                <a:tc>
                  <a:txBody>
                    <a:bodyPr/>
                    <a:lstStyle/>
                    <a:p>
                      <a:pPr algn="ctr"/>
                      <a:r>
                        <a:rPr lang="tr-TR" sz="1300" b="1" dirty="0">
                          <a:latin typeface="Helvetica" panose="020B0604020202020204" pitchFamily="34" charset="0"/>
                          <a:cs typeface="Helvetica" panose="020B0604020202020204" pitchFamily="34" charset="0"/>
                        </a:rPr>
                        <a:t>12</a:t>
                      </a:r>
                    </a:p>
                  </a:txBody>
                  <a:tcPr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ETKİLİ İLETİŞİM KURMA SANATI</a:t>
                      </a:r>
                    </a:p>
                  </a:txBody>
                  <a:tcPr marL="9386" marR="9386" marT="9386" marB="0" anchor="ctr"/>
                </a:tc>
                <a:tc>
                  <a:txBody>
                    <a:bodyPr/>
                    <a:lstStyle/>
                    <a:p>
                      <a:pPr algn="l" fontAlgn="ctr"/>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12.04.2021</a:t>
                      </a:r>
                    </a:p>
                  </a:txBody>
                  <a:tcPr marL="6937" marR="6937" marT="6937" marB="0"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DR. ÖĞR. ÜYESİ ARZU ÖZKANAN</a:t>
                      </a:r>
                    </a:p>
                  </a:txBody>
                  <a:tcPr marL="6937" marR="6937" marT="6937" marB="0" anchor="ctr"/>
                </a:tc>
                <a:extLst>
                  <a:ext uri="{0D108BD9-81ED-4DB2-BD59-A6C34878D82A}">
                    <a16:rowId xmlns:a16="http://schemas.microsoft.com/office/drawing/2014/main" val="10005"/>
                  </a:ext>
                </a:extLst>
              </a:tr>
              <a:tr h="427632">
                <a:tc>
                  <a:txBody>
                    <a:bodyPr/>
                    <a:lstStyle/>
                    <a:p>
                      <a:pPr algn="ctr"/>
                      <a:r>
                        <a:rPr lang="tr-TR" sz="1300" b="1" dirty="0">
                          <a:latin typeface="Helvetica" panose="020B0604020202020204" pitchFamily="34" charset="0"/>
                          <a:cs typeface="Helvetica" panose="020B0604020202020204" pitchFamily="34" charset="0"/>
                        </a:rPr>
                        <a:t>13</a:t>
                      </a:r>
                    </a:p>
                  </a:txBody>
                  <a:tcPr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YÖNETİCİLERDE LİDERLİK</a:t>
                      </a:r>
                    </a:p>
                  </a:txBody>
                  <a:tcPr marL="9386" marR="9386" marT="9386" marB="0" anchor="ctr"/>
                </a:tc>
                <a:tc>
                  <a:txBody>
                    <a:bodyPr/>
                    <a:lstStyle/>
                    <a:p>
                      <a:pPr algn="l" fontAlgn="ctr"/>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21.04.2021</a:t>
                      </a:r>
                    </a:p>
                  </a:txBody>
                  <a:tcPr marL="6937" marR="6937" marT="6937" marB="0"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PROF. DR. NAMIK KEMAL ÖZTÜRK</a:t>
                      </a:r>
                    </a:p>
                  </a:txBody>
                  <a:tcPr marL="6937" marR="6937" marT="6937" marB="0" anchor="ctr"/>
                </a:tc>
                <a:extLst>
                  <a:ext uri="{0D108BD9-81ED-4DB2-BD59-A6C34878D82A}">
                    <a16:rowId xmlns:a16="http://schemas.microsoft.com/office/drawing/2014/main" val="10006"/>
                  </a:ext>
                </a:extLst>
              </a:tr>
              <a:tr h="507077">
                <a:tc>
                  <a:txBody>
                    <a:bodyPr/>
                    <a:lstStyle/>
                    <a:p>
                      <a:pPr algn="ctr"/>
                      <a:r>
                        <a:rPr lang="tr-TR" sz="1300" b="1" dirty="0">
                          <a:latin typeface="Helvetica" panose="020B0604020202020204" pitchFamily="34" charset="0"/>
                          <a:cs typeface="Helvetica" panose="020B0604020202020204" pitchFamily="34" charset="0"/>
                        </a:rPr>
                        <a:t>14</a:t>
                      </a:r>
                    </a:p>
                  </a:txBody>
                  <a:tcPr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AFET FARKINDALIK</a:t>
                      </a:r>
                      <a:r>
                        <a:rPr lang="tr-TR" sz="1300" b="1" i="0" u="none" strike="noStrike" baseline="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 EĞİTİMİ</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9386" marR="9386" marT="9386" marB="0" anchor="ctr"/>
                </a:tc>
                <a:tc>
                  <a:txBody>
                    <a:bodyPr/>
                    <a:lstStyle/>
                    <a:p>
                      <a:pPr algn="l" fontAlgn="ctr"/>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07.05.2021</a:t>
                      </a:r>
                    </a:p>
                  </a:txBody>
                  <a:tcPr marL="6937" marR="6937" marT="6937" marB="0"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BARTIN</a:t>
                      </a:r>
                      <a:r>
                        <a:rPr lang="tr-TR" sz="1300" b="1" i="0" u="none" strike="noStrike" baseline="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 İL AFET VE ACİL DURUM MÜDÜRLÜĞÜ</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extLst>
                  <a:ext uri="{0D108BD9-81ED-4DB2-BD59-A6C34878D82A}">
                    <a16:rowId xmlns:a16="http://schemas.microsoft.com/office/drawing/2014/main" val="10007"/>
                  </a:ext>
                </a:extLst>
              </a:tr>
              <a:tr h="586520">
                <a:tc>
                  <a:txBody>
                    <a:bodyPr/>
                    <a:lstStyle/>
                    <a:p>
                      <a:pPr algn="ctr"/>
                      <a:r>
                        <a:rPr lang="tr-TR" sz="1300" b="1" dirty="0">
                          <a:latin typeface="Helvetica" panose="020B0604020202020204" pitchFamily="34" charset="0"/>
                          <a:cs typeface="Helvetica" panose="020B0604020202020204" pitchFamily="34" charset="0"/>
                        </a:rPr>
                        <a:t>15</a:t>
                      </a:r>
                    </a:p>
                  </a:txBody>
                  <a:tcPr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TÜM YÖNLERİYLE RESMİ YAZIŞMA </a:t>
                      </a:r>
                    </a:p>
                  </a:txBody>
                  <a:tcPr marL="9386" marR="9386" marT="9386" marB="0" anchor="ctr"/>
                </a:tc>
                <a:tc>
                  <a:txBody>
                    <a:bodyPr/>
                    <a:lstStyle/>
                    <a:p>
                      <a:pPr algn="l" fontAlgn="ctr"/>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27.05.2021</a:t>
                      </a:r>
                    </a:p>
                  </a:txBody>
                  <a:tcPr marL="6937" marR="6937" marT="6937" marB="0" anchor="ctr"/>
                </a:tc>
                <a:tc>
                  <a:txBody>
                    <a:bodyPr/>
                    <a:lstStyle/>
                    <a:p>
                      <a:pPr algn="l" fontAlgn="b"/>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CUMHURBAŞKANLIĞI BİLGİ VE BELGE YÖNETİMİ DAİRE BAŞKANLIĞI</a:t>
                      </a:r>
                    </a:p>
                  </a:txBody>
                  <a:tcPr marL="6937" marR="6937" marT="6937" marB="0" anchor="ctr"/>
                </a:tc>
                <a:extLst>
                  <a:ext uri="{0D108BD9-81ED-4DB2-BD59-A6C34878D82A}">
                    <a16:rowId xmlns:a16="http://schemas.microsoft.com/office/drawing/2014/main" val="10008"/>
                  </a:ext>
                </a:extLst>
              </a:tr>
            </a:tbl>
          </a:graphicData>
        </a:graphic>
      </p:graphicFrame>
      <p:sp>
        <p:nvSpPr>
          <p:cNvPr id="9" name="Metin kutusu 2"/>
          <p:cNvSpPr txBox="1"/>
          <p:nvPr/>
        </p:nvSpPr>
        <p:spPr>
          <a:xfrm>
            <a:off x="2713219" y="144249"/>
            <a:ext cx="6731569" cy="461665"/>
          </a:xfrm>
          <a:prstGeom prst="rect">
            <a:avLst/>
          </a:prstGeom>
          <a:noFill/>
        </p:spPr>
        <p:txBody>
          <a:bodyPr wrap="square" rtlCol="0">
            <a:spAutoFit/>
          </a:bodyPr>
          <a:lstStyle/>
          <a:p>
            <a:r>
              <a:rPr lang="tr-TR" sz="2400" b="1" dirty="0">
                <a:solidFill>
                  <a:schemeClr val="accent1">
                    <a:lumMod val="50000"/>
                  </a:schemeClr>
                </a:solidFill>
                <a:latin typeface="Helvetica" pitchFamily="34" charset="0"/>
              </a:rPr>
              <a:t>2021 YILI GERÇEKLEŞTİRİLEN EĞİTİMLER</a:t>
            </a:r>
            <a:r>
              <a:rPr lang="tr-TR" sz="2000" b="1" dirty="0">
                <a:solidFill>
                  <a:schemeClr val="accent1">
                    <a:lumMod val="50000"/>
                  </a:schemeClr>
                </a:solidFill>
                <a:latin typeface="Helvetica" pitchFamily="34" charset="0"/>
              </a:rPr>
              <a:t>	</a:t>
            </a:r>
            <a:endParaRPr lang="tr-TR" sz="2800" dirty="0"/>
          </a:p>
        </p:txBody>
      </p:sp>
    </p:spTree>
    <p:extLst>
      <p:ext uri="{BB962C8B-B14F-4D97-AF65-F5344CB8AC3E}">
        <p14:creationId xmlns:p14="http://schemas.microsoft.com/office/powerpoint/2010/main" val="418431720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4194353"/>
                                        </p:tgtEl>
                                        <p:attrNameLst>
                                          <p:attrName>style.visibility</p:attrName>
                                        </p:attrNameLst>
                                      </p:cBhvr>
                                      <p:to>
                                        <p:strVal val="visible"/>
                                      </p:to>
                                    </p:set>
                                    <p:animEffect transition="in" filter="wipe(up)">
                                      <p:cBhvr>
                                        <p:cTn id="7" dur="500"/>
                                        <p:tgtEl>
                                          <p:spTgt spid="41943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1815"/>
            <a:ext cx="12192000" cy="6858000"/>
          </a:xfrm>
          <a:prstGeom prst="rect">
            <a:avLst/>
          </a:prstGeom>
        </p:spPr>
      </p:pic>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1815"/>
            <a:ext cx="8690385" cy="1209539"/>
          </a:xfrm>
          <a:prstGeom prst="rect">
            <a:avLst/>
          </a:prstGeom>
        </p:spPr>
      </p:pic>
      <p:sp>
        <p:nvSpPr>
          <p:cNvPr id="14" name="Rectangle 3"/>
          <p:cNvSpPr txBox="1">
            <a:spLocks noChangeArrowheads="1"/>
          </p:cNvSpPr>
          <p:nvPr/>
        </p:nvSpPr>
        <p:spPr bwMode="auto">
          <a:xfrm>
            <a:off x="190502" y="971571"/>
            <a:ext cx="11811000" cy="5884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tr-TR" sz="2800" b="1" u="sng" dirty="0">
                <a:latin typeface="Helvetica" panose="020B0604020202020204" pitchFamily="34" charset="0"/>
                <a:ea typeface="Cambria" panose="02040503050406030204" pitchFamily="18" charset="0"/>
                <a:cs typeface="Helvetica" panose="020B0604020202020204" pitchFamily="34" charset="0"/>
              </a:rPr>
              <a:t>SUNUM PLANI:</a:t>
            </a:r>
          </a:p>
          <a:p>
            <a:endParaRPr lang="tr-TR" sz="2800" b="1" u="sng" dirty="0">
              <a:latin typeface="Helvetica" panose="020B0604020202020204" pitchFamily="34" charset="0"/>
              <a:ea typeface="Cambria" panose="02040503050406030204" pitchFamily="18" charset="0"/>
              <a:cs typeface="Helvetica" panose="020B0604020202020204" pitchFamily="34" charset="0"/>
            </a:endParaRPr>
          </a:p>
          <a:p>
            <a:pPr marL="342900" indent="-342900">
              <a:buFont typeface="Wingdings" panose="05000000000000000000" pitchFamily="2" charset="2"/>
              <a:buChar char="ü"/>
            </a:pPr>
            <a:r>
              <a:rPr lang="tr-TR" sz="3600" dirty="0">
                <a:latin typeface="Helvetica" panose="020B0604020202020204" pitchFamily="34" charset="0"/>
                <a:ea typeface="Cambria" panose="02040503050406030204" pitchFamily="18" charset="0"/>
                <a:cs typeface="Helvetica" panose="020B0604020202020204" pitchFamily="34" charset="0"/>
              </a:rPr>
              <a:t>Giriş ve Mevzuat</a:t>
            </a:r>
          </a:p>
          <a:p>
            <a:pPr marL="342900" indent="-342900">
              <a:buFont typeface="Wingdings" panose="05000000000000000000" pitchFamily="2" charset="2"/>
              <a:buChar char="ü"/>
            </a:pPr>
            <a:endParaRPr lang="tr-TR" sz="3600" dirty="0">
              <a:latin typeface="Helvetica" panose="020B0604020202020204" pitchFamily="34" charset="0"/>
              <a:ea typeface="Cambria" panose="02040503050406030204" pitchFamily="18" charset="0"/>
              <a:cs typeface="Helvetica" panose="020B0604020202020204" pitchFamily="34" charset="0"/>
            </a:endParaRPr>
          </a:p>
          <a:p>
            <a:pPr marL="342900" indent="-342900">
              <a:buFont typeface="Wingdings" panose="05000000000000000000" pitchFamily="2" charset="2"/>
              <a:buChar char="ü"/>
            </a:pPr>
            <a:r>
              <a:rPr lang="tr-TR" sz="3600" dirty="0">
                <a:latin typeface="Helvetica" panose="020B0604020202020204" pitchFamily="34" charset="0"/>
                <a:ea typeface="Cambria" panose="02040503050406030204" pitchFamily="18" charset="0"/>
                <a:cs typeface="Helvetica" panose="020B0604020202020204" pitchFamily="34" charset="0"/>
              </a:rPr>
              <a:t>Hizmet İçi Eğitim Süreçlerinde Bir Yılda Ne Yaptık?</a:t>
            </a:r>
          </a:p>
          <a:p>
            <a:pPr marL="342900" indent="-342900">
              <a:buFont typeface="Wingdings" panose="05000000000000000000" pitchFamily="2" charset="2"/>
              <a:buChar char="ü"/>
            </a:pPr>
            <a:endParaRPr lang="tr-TR" sz="3600" dirty="0">
              <a:latin typeface="Helvetica" panose="020B0604020202020204" pitchFamily="34" charset="0"/>
              <a:ea typeface="Cambria" panose="02040503050406030204" pitchFamily="18" charset="0"/>
              <a:cs typeface="Helvetica" panose="020B0604020202020204" pitchFamily="34" charset="0"/>
            </a:endParaRPr>
          </a:p>
          <a:p>
            <a:pPr marL="342900" indent="-342900">
              <a:buFont typeface="Wingdings" panose="05000000000000000000" pitchFamily="2" charset="2"/>
              <a:buChar char="ü"/>
            </a:pPr>
            <a:r>
              <a:rPr lang="tr-TR" sz="3600" dirty="0">
                <a:latin typeface="Helvetica" panose="020B0604020202020204" pitchFamily="34" charset="0"/>
                <a:ea typeface="Cambria" panose="02040503050406030204" pitchFamily="18" charset="0"/>
                <a:cs typeface="Helvetica" panose="020B0604020202020204" pitchFamily="34" charset="0"/>
              </a:rPr>
              <a:t>Hizmet İçi Eğitim Süreçlerinde Neler Yapmayı Hedefliyoruz?</a:t>
            </a:r>
          </a:p>
          <a:p>
            <a:pPr marL="342900" indent="-342900">
              <a:buFont typeface="Wingdings" panose="05000000000000000000" pitchFamily="2" charset="2"/>
              <a:buChar char="ü"/>
            </a:pPr>
            <a:endParaRPr lang="tr-TR" sz="3600" dirty="0">
              <a:latin typeface="Helvetica" panose="020B0604020202020204" pitchFamily="34" charset="0"/>
              <a:ea typeface="Cambria" panose="02040503050406030204" pitchFamily="18" charset="0"/>
              <a:cs typeface="Helvetica" panose="020B0604020202020204" pitchFamily="34" charset="0"/>
            </a:endParaRPr>
          </a:p>
          <a:p>
            <a:pPr marL="342900" indent="-342900">
              <a:buFont typeface="Wingdings" panose="05000000000000000000" pitchFamily="2" charset="2"/>
              <a:buChar char="ü"/>
            </a:pPr>
            <a:r>
              <a:rPr lang="tr-TR" sz="3600" dirty="0">
                <a:latin typeface="Helvetica" panose="020B0604020202020204" pitchFamily="34" charset="0"/>
                <a:ea typeface="Cambria" panose="02040503050406030204" pitchFamily="18" charset="0"/>
                <a:cs typeface="Helvetica" panose="020B0604020202020204" pitchFamily="34" charset="0"/>
              </a:rPr>
              <a:t>Birlikte Neler Yapabiliriz?</a:t>
            </a:r>
          </a:p>
          <a:p>
            <a:pPr marL="342900" indent="-342900">
              <a:buFont typeface="Wingdings" panose="05000000000000000000" pitchFamily="2" charset="2"/>
              <a:buChar char="ü"/>
            </a:pPr>
            <a:endParaRPr lang="tr-TR" sz="3100" dirty="0">
              <a:latin typeface="Helvetica" panose="020B0604020202020204" pitchFamily="34" charset="0"/>
              <a:ea typeface="Cambria" panose="02040503050406030204" pitchFamily="18" charset="0"/>
              <a:cs typeface="Helvetica" panose="020B0604020202020204" pitchFamily="34" charset="0"/>
            </a:endParaRPr>
          </a:p>
        </p:txBody>
      </p:sp>
    </p:spTree>
    <p:extLst>
      <p:ext uri="{BB962C8B-B14F-4D97-AF65-F5344CB8AC3E}">
        <p14:creationId xmlns:p14="http://schemas.microsoft.com/office/powerpoint/2010/main" val="254931192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301" name="Resim 8" descr="bina, beyaz, oda, küvet içeren bir resim  Açıklama otomatik olarak oluşturuldu"/>
          <p:cNvPicPr>
            <a:picLocks noChangeAspect="1"/>
          </p:cNvPicPr>
          <p:nvPr/>
        </p:nvPicPr>
        <p:blipFill>
          <a:blip r:embed="rId2"/>
          <a:stretch>
            <a:fillRect/>
          </a:stretch>
        </p:blipFill>
        <p:spPr>
          <a:xfrm>
            <a:off x="2" y="0"/>
            <a:ext cx="12192000" cy="6858000"/>
          </a:xfrm>
          <a:prstGeom prst="rect">
            <a:avLst/>
          </a:prstGeom>
        </p:spPr>
      </p:pic>
      <p:grpSp>
        <p:nvGrpSpPr>
          <p:cNvPr id="236" name="Grup 3"/>
          <p:cNvGrpSpPr/>
          <p:nvPr/>
        </p:nvGrpSpPr>
        <p:grpSpPr>
          <a:xfrm>
            <a:off x="2" y="3832"/>
            <a:ext cx="9156698" cy="1209539"/>
            <a:chOff x="2" y="3832"/>
            <a:chExt cx="9156698" cy="1209539"/>
          </a:xfrm>
        </p:grpSpPr>
        <p:pic>
          <p:nvPicPr>
            <p:cNvPr id="2097302" name="Resim 22"/>
            <p:cNvPicPr>
              <a:picLocks noChangeAspect="1"/>
            </p:cNvPicPr>
            <p:nvPr/>
          </p:nvPicPr>
          <p:blipFill>
            <a:blip r:embed="rId3"/>
            <a:srcRect/>
            <a:stretch>
              <a:fillRect/>
            </a:stretch>
          </p:blipFill>
          <p:spPr>
            <a:xfrm>
              <a:off x="2" y="3832"/>
              <a:ext cx="8690385" cy="1209539"/>
            </a:xfrm>
            <a:prstGeom prst="rect">
              <a:avLst/>
            </a:prstGeom>
          </p:spPr>
        </p:pic>
        <p:sp>
          <p:nvSpPr>
            <p:cNvPr id="1048737" name="Dikdörtgen 23"/>
            <p:cNvSpPr/>
            <p:nvPr/>
          </p:nvSpPr>
          <p:spPr>
            <a:xfrm>
              <a:off x="2713220" y="256177"/>
              <a:ext cx="6443480" cy="523220"/>
            </a:xfrm>
            <a:prstGeom prst="rect">
              <a:avLst/>
            </a:prstGeom>
          </p:spPr>
          <p:txBody>
            <a:bodyPr wrap="square">
              <a:spAutoFit/>
            </a:bodyPr>
            <a:lstStyle/>
            <a:p>
              <a:endParaRPr lang="tr-TR" sz="2800" dirty="0"/>
            </a:p>
          </p:txBody>
        </p:sp>
      </p:grpSp>
      <p:sp>
        <p:nvSpPr>
          <p:cNvPr id="1048738" name="Rectangle 3"/>
          <p:cNvSpPr txBox="1">
            <a:spLocks noChangeArrowheads="1"/>
          </p:cNvSpPr>
          <p:nvPr/>
        </p:nvSpPr>
        <p:spPr bwMode="auto">
          <a:xfrm>
            <a:off x="904536" y="852135"/>
            <a:ext cx="10659853" cy="5742397"/>
          </a:xfrm>
          <a:prstGeom prst="rect">
            <a:avLst/>
          </a:prstGeom>
          <a:noFill/>
          <a:ln>
            <a:noFill/>
          </a:ln>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3200" dirty="0">
              <a:latin typeface="Cambria" panose="02040503050406030204" pitchFamily="18" charset="0"/>
              <a:ea typeface="Cambria" panose="02040503050406030204" pitchFamily="18" charset="0"/>
            </a:endParaRPr>
          </a:p>
          <a:p>
            <a:pPr algn="ctr"/>
            <a:endParaRPr lang="tr-TR" sz="3200" dirty="0">
              <a:latin typeface="Cambria" panose="02040503050406030204" pitchFamily="18" charset="0"/>
              <a:ea typeface="Cambria" panose="02040503050406030204" pitchFamily="18" charset="0"/>
            </a:endParaRPr>
          </a:p>
          <a:p>
            <a:pPr algn="ctr"/>
            <a:endParaRPr lang="tr-TR" sz="3200" dirty="0">
              <a:latin typeface="Cambria" panose="02040503050406030204" pitchFamily="18" charset="0"/>
              <a:ea typeface="Cambria" panose="02040503050406030204" pitchFamily="18" charset="0"/>
            </a:endParaRPr>
          </a:p>
          <a:p>
            <a:pPr algn="ctr"/>
            <a:endParaRPr lang="tr-TR" sz="3200" dirty="0">
              <a:latin typeface="Cambria" panose="02040503050406030204" pitchFamily="18" charset="0"/>
              <a:ea typeface="Cambria" panose="02040503050406030204" pitchFamily="18" charset="0"/>
            </a:endParaRPr>
          </a:p>
        </p:txBody>
      </p:sp>
      <p:graphicFrame>
        <p:nvGraphicFramePr>
          <p:cNvPr id="4194353" name="Tablo 1"/>
          <p:cNvGraphicFramePr>
            <a:graphicFrameLocks noGrp="1"/>
          </p:cNvGraphicFramePr>
          <p:nvPr>
            <p:extLst>
              <p:ext uri="{D42A27DB-BD31-4B8C-83A1-F6EECF244321}">
                <p14:modId xmlns:p14="http://schemas.microsoft.com/office/powerpoint/2010/main" val="651977002"/>
              </p:ext>
            </p:extLst>
          </p:nvPr>
        </p:nvGraphicFramePr>
        <p:xfrm>
          <a:off x="274717" y="980217"/>
          <a:ext cx="11289672" cy="5686114"/>
        </p:xfrm>
        <a:graphic>
          <a:graphicData uri="http://schemas.openxmlformats.org/drawingml/2006/table">
            <a:tbl>
              <a:tblPr firstRow="1" bandRow="1">
                <a:tableStyleId>{5C22544A-7EE6-4342-B048-85BDC9FD1C3A}</a:tableStyleId>
              </a:tblPr>
              <a:tblGrid>
                <a:gridCol w="855696">
                  <a:extLst>
                    <a:ext uri="{9D8B030D-6E8A-4147-A177-3AD203B41FA5}">
                      <a16:colId xmlns:a16="http://schemas.microsoft.com/office/drawing/2014/main" val="20000"/>
                    </a:ext>
                  </a:extLst>
                </a:gridCol>
                <a:gridCol w="4404113">
                  <a:extLst>
                    <a:ext uri="{9D8B030D-6E8A-4147-A177-3AD203B41FA5}">
                      <a16:colId xmlns:a16="http://schemas.microsoft.com/office/drawing/2014/main" val="20001"/>
                    </a:ext>
                  </a:extLst>
                </a:gridCol>
                <a:gridCol w="1856214">
                  <a:extLst>
                    <a:ext uri="{9D8B030D-6E8A-4147-A177-3AD203B41FA5}">
                      <a16:colId xmlns:a16="http://schemas.microsoft.com/office/drawing/2014/main" val="20002"/>
                    </a:ext>
                  </a:extLst>
                </a:gridCol>
                <a:gridCol w="4173649">
                  <a:extLst>
                    <a:ext uri="{9D8B030D-6E8A-4147-A177-3AD203B41FA5}">
                      <a16:colId xmlns:a16="http://schemas.microsoft.com/office/drawing/2014/main" val="20003"/>
                    </a:ext>
                  </a:extLst>
                </a:gridCol>
              </a:tblGrid>
              <a:tr h="593702">
                <a:tc>
                  <a:txBody>
                    <a:bodyPr/>
                    <a:lstStyle/>
                    <a:p>
                      <a:r>
                        <a:rPr lang="tr-TR" dirty="0"/>
                        <a:t>S.NO</a:t>
                      </a:r>
                    </a:p>
                  </a:txBody>
                  <a:tcPr/>
                </a:tc>
                <a:tc>
                  <a:txBody>
                    <a:bodyPr/>
                    <a:lstStyle/>
                    <a:p>
                      <a:r>
                        <a:rPr lang="tr-TR" dirty="0"/>
                        <a:t>EĞİTİMİN KONUSU</a:t>
                      </a:r>
                    </a:p>
                  </a:txBody>
                  <a:tcPr/>
                </a:tc>
                <a:tc>
                  <a:txBody>
                    <a:bodyPr/>
                    <a:lstStyle/>
                    <a:p>
                      <a:r>
                        <a:rPr lang="tr-TR" dirty="0"/>
                        <a:t>EĞİTİMİN TARİHİ</a:t>
                      </a:r>
                    </a:p>
                  </a:txBody>
                  <a:tcPr/>
                </a:tc>
                <a:tc>
                  <a:txBody>
                    <a:bodyPr/>
                    <a:lstStyle/>
                    <a:p>
                      <a:r>
                        <a:rPr lang="tr-TR" dirty="0"/>
                        <a:t>EĞİTİMCİ/KURUM</a:t>
                      </a:r>
                    </a:p>
                  </a:txBody>
                  <a:tcPr/>
                </a:tc>
                <a:extLst>
                  <a:ext uri="{0D108BD9-81ED-4DB2-BD59-A6C34878D82A}">
                    <a16:rowId xmlns:a16="http://schemas.microsoft.com/office/drawing/2014/main" val="10000"/>
                  </a:ext>
                </a:extLst>
              </a:tr>
              <a:tr h="582323">
                <a:tc>
                  <a:txBody>
                    <a:bodyPr/>
                    <a:lstStyle/>
                    <a:p>
                      <a:pPr marL="0" indent="0" algn="ctr">
                        <a:buFont typeface="+mj-lt"/>
                        <a:buNone/>
                      </a:pPr>
                      <a:r>
                        <a:rPr lang="tr-TR" sz="1300" b="1" dirty="0">
                          <a:latin typeface="Helvetica" panose="020B0604020202020204" pitchFamily="34" charset="0"/>
                          <a:cs typeface="Helvetica" panose="020B0604020202020204" pitchFamily="34" charset="0"/>
                        </a:rPr>
                        <a:t>16</a:t>
                      </a:r>
                    </a:p>
                  </a:txBody>
                  <a:tcPr anchor="ct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tr-TR" sz="1300" b="1" i="0" u="none" strike="noStrike" kern="120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YÜKSEKÖĞRETİMDE PERSONEL UYGULAMALARI ETKİNLİĞİ</a:t>
                      </a:r>
                    </a:p>
                    <a:p>
                      <a:pPr marL="0" algn="l" defTabSz="914400" rtl="0" eaLnBrk="1" fontAlgn="b" latinLnBrk="0" hangingPunct="1">
                        <a:spcAft>
                          <a:spcPts val="0"/>
                        </a:spcAft>
                      </a:pPr>
                      <a:endParaRPr lang="tr-TR" sz="1300" b="1" i="0" u="none" strike="noStrike" kern="1200"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8580" marR="68580" marT="0" marB="0" anchor="ctr"/>
                </a:tc>
                <a:tc>
                  <a:txBody>
                    <a:bodyPr/>
                    <a:lstStyle/>
                    <a:p>
                      <a:pPr marL="0" algn="ctr" defTabSz="914400" rtl="0" eaLnBrk="1" fontAlgn="b" latinLnBrk="0" hangingPunct="1">
                        <a:spcAft>
                          <a:spcPts val="0"/>
                        </a:spcAft>
                      </a:pPr>
                      <a:r>
                        <a:rPr lang="tr-TR" sz="1300" b="1" i="0" u="none" strike="noStrike" kern="120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18.06.2021</a:t>
                      </a:r>
                    </a:p>
                  </a:txBody>
                  <a:tcPr marL="68580" marR="68580" marT="0" marB="0" anchor="ctr"/>
                </a:tc>
                <a:tc>
                  <a:txBody>
                    <a:bodyPr/>
                    <a:lstStyle/>
                    <a:p>
                      <a:pPr marL="0" algn="l" defTabSz="914400" rtl="0" eaLnBrk="1" fontAlgn="b" latinLnBrk="0" hangingPunct="1"/>
                      <a:r>
                        <a:rPr lang="tr-TR" sz="1300" b="1" i="0" u="none" strike="noStrike" kern="120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ALİ DOĞAN</a:t>
                      </a:r>
                    </a:p>
                    <a:p>
                      <a:pPr marL="0" algn="l" defTabSz="914400" rtl="0" eaLnBrk="1" fontAlgn="b" latinLnBrk="0" hangingPunct="1"/>
                      <a:r>
                        <a:rPr lang="tr-TR" sz="1300" b="1" i="0" u="none" strike="noStrike" kern="1200"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YÖK PERSONEL DAİRESİ BAŞKANLIĞI UZMANI</a:t>
                      </a:r>
                    </a:p>
                  </a:txBody>
                  <a:tcPr marL="6937" marR="6937" marT="6937" marB="0" anchor="ctr"/>
                </a:tc>
                <a:extLst>
                  <a:ext uri="{0D108BD9-81ED-4DB2-BD59-A6C34878D82A}">
                    <a16:rowId xmlns:a16="http://schemas.microsoft.com/office/drawing/2014/main" val="10001"/>
                  </a:ext>
                </a:extLst>
              </a:tr>
              <a:tr h="526584">
                <a:tc>
                  <a:txBody>
                    <a:bodyPr/>
                    <a:lstStyle/>
                    <a:p>
                      <a:pPr marL="0" indent="0" algn="ctr">
                        <a:buFont typeface="+mj-lt"/>
                        <a:buNone/>
                      </a:pPr>
                      <a:r>
                        <a:rPr lang="tr-TR" sz="1300" b="1" dirty="0">
                          <a:latin typeface="Helvetica" panose="020B0604020202020204" pitchFamily="34" charset="0"/>
                          <a:cs typeface="Helvetica" panose="020B0604020202020204" pitchFamily="34" charset="0"/>
                        </a:rPr>
                        <a:t>17</a:t>
                      </a:r>
                    </a:p>
                  </a:txBody>
                  <a:tcPr anchor="ct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ÖĞRENCİ DİSİPLİN SORUŞTURMA İŞLEMLERİ</a:t>
                      </a:r>
                    </a:p>
                    <a:p>
                      <a:pPr algn="l" fontAlgn="b"/>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9386" marR="9386" marT="9386" marB="0" anchor="ctr"/>
                </a:tc>
                <a:tc>
                  <a:txBody>
                    <a:bodyPr/>
                    <a:lstStyle/>
                    <a:p>
                      <a:pPr algn="ctr">
                        <a:spcAft>
                          <a:spcPts val="0"/>
                        </a:spcAft>
                      </a:pPr>
                      <a:r>
                        <a:rPr lang="tr-TR" sz="1300" b="1" dirty="0">
                          <a:effectLst/>
                          <a:latin typeface="Helvetica" panose="020B0604020202020204" pitchFamily="34" charset="0"/>
                          <a:ea typeface="Cambria" panose="02040503050406030204" pitchFamily="18" charset="0"/>
                          <a:cs typeface="Helvetica" panose="020B0604020202020204" pitchFamily="34" charset="0"/>
                        </a:rPr>
                        <a:t>25.06.2021</a:t>
                      </a:r>
                    </a:p>
                  </a:txBody>
                  <a:tcPr marL="68580" marR="68580" marT="0" marB="0" anchor="ctr"/>
                </a:tc>
                <a:tc>
                  <a:txBody>
                    <a:bodyPr/>
                    <a:lstStyle/>
                    <a:p>
                      <a:pPr algn="l"/>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ADEM GÜVEZ </a:t>
                      </a:r>
                    </a:p>
                    <a:p>
                      <a:pPr algn="l"/>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HUKUK MÜŞAVİRİ VEKİLİ</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extLst>
                  <a:ext uri="{0D108BD9-81ED-4DB2-BD59-A6C34878D82A}">
                    <a16:rowId xmlns:a16="http://schemas.microsoft.com/office/drawing/2014/main" val="10002"/>
                  </a:ext>
                </a:extLst>
              </a:tr>
              <a:tr h="746169">
                <a:tc>
                  <a:txBody>
                    <a:bodyPr/>
                    <a:lstStyle/>
                    <a:p>
                      <a:pPr marL="0" indent="0" algn="ctr">
                        <a:buFont typeface="+mj-lt"/>
                        <a:buNone/>
                      </a:pPr>
                      <a:r>
                        <a:rPr lang="tr-TR" sz="1300" b="1" dirty="0">
                          <a:latin typeface="Helvetica" panose="020B0604020202020204" pitchFamily="34" charset="0"/>
                          <a:cs typeface="Helvetica" panose="020B0604020202020204" pitchFamily="34" charset="0"/>
                        </a:rPr>
                        <a:t>18</a:t>
                      </a:r>
                    </a:p>
                  </a:txBody>
                  <a:tcPr anchor="ct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KURUMSAL SOSYAL MEDYA VE WEB SAYFASI KULLANIMI</a:t>
                      </a:r>
                    </a:p>
                    <a:p>
                      <a:pPr algn="l" fontAlgn="b"/>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9386" marR="9386" marT="9386" marB="0" anchor="ctr"/>
                </a:tc>
                <a:tc>
                  <a:txBody>
                    <a:bodyPr/>
                    <a:lstStyle/>
                    <a:p>
                      <a:pPr algn="ctr" fontAlgn="ctr"/>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23.06.2021</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tc>
                  <a:txBody>
                    <a:bodyPr/>
                    <a:lstStyle/>
                    <a:p>
                      <a:pPr algn="l"/>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ÖĞR. GÖR. MEHMET CEYLAN</a:t>
                      </a:r>
                    </a:p>
                    <a:p>
                      <a:pPr algn="l"/>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ÖĞR. GÖR. BURAK CEYLAN</a:t>
                      </a:r>
                    </a:p>
                    <a:p>
                      <a:pPr algn="l"/>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ÖĞR. GÖR. NEŞET SEYHAN</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extLst>
                  <a:ext uri="{0D108BD9-81ED-4DB2-BD59-A6C34878D82A}">
                    <a16:rowId xmlns:a16="http://schemas.microsoft.com/office/drawing/2014/main" val="10003"/>
                  </a:ext>
                </a:extLst>
              </a:tr>
              <a:tr h="798421">
                <a:tc>
                  <a:txBody>
                    <a:bodyPr/>
                    <a:lstStyle/>
                    <a:p>
                      <a:pPr algn="ctr"/>
                      <a:r>
                        <a:rPr lang="tr-TR" sz="1300" b="1" dirty="0">
                          <a:latin typeface="Helvetica" panose="020B0604020202020204" pitchFamily="34" charset="0"/>
                          <a:cs typeface="Helvetica" panose="020B0604020202020204" pitchFamily="34" charset="0"/>
                        </a:rPr>
                        <a:t>19</a:t>
                      </a:r>
                    </a:p>
                  </a:txBody>
                  <a:tcPr anchor="ct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BÜTÇE HAZIRLAMA EĞİTİMİ VE TEK HAZİNE KURUMLAR HESABINA GEÇİŞ</a:t>
                      </a:r>
                    </a:p>
                    <a:p>
                      <a:pPr algn="l" fontAlgn="b"/>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9386" marR="9386" marT="9386" marB="0" anchor="ctr"/>
                </a:tc>
                <a:tc>
                  <a:txBody>
                    <a:bodyPr/>
                    <a:lstStyle/>
                    <a:p>
                      <a:pPr algn="ctr" fontAlgn="ctr"/>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29.06.2021</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tc>
                  <a:txBody>
                    <a:bodyPr/>
                    <a:lstStyle/>
                    <a:p>
                      <a:pPr algn="l"/>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KADİR ÇELİK</a:t>
                      </a:r>
                    </a:p>
                    <a:p>
                      <a:pPr algn="l"/>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STRATEJİ GELİŞTİRME DAİRE BAŞKAN V.</a:t>
                      </a:r>
                    </a:p>
                    <a:p>
                      <a:pPr algn="l"/>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ÇİĞDEM ÇAKMAK</a:t>
                      </a:r>
                    </a:p>
                    <a:p>
                      <a:pPr algn="l"/>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MALİ HİZMETLER UZMANI</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extLst>
                  <a:ext uri="{0D108BD9-81ED-4DB2-BD59-A6C34878D82A}">
                    <a16:rowId xmlns:a16="http://schemas.microsoft.com/office/drawing/2014/main" val="10004"/>
                  </a:ext>
                </a:extLst>
              </a:tr>
              <a:tr h="813090">
                <a:tc>
                  <a:txBody>
                    <a:bodyPr/>
                    <a:lstStyle/>
                    <a:p>
                      <a:pPr marL="0" algn="ctr" defTabSz="914400" rtl="0" eaLnBrk="1" latinLnBrk="0" hangingPunct="1"/>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20</a:t>
                      </a:r>
                    </a:p>
                  </a:txBody>
                  <a:tcPr anchor="ct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2021-2027 ERASMUS+ PROGRAMI YENİLİKLERİ VE KÂĞITSIZ ERASMUS SÜRECİ</a:t>
                      </a:r>
                    </a:p>
                    <a:p>
                      <a:pPr marL="0" algn="l" defTabSz="914400" rtl="0" eaLnBrk="1" fontAlgn="b" latinLnBrk="0" hangingPunct="1"/>
                      <a:endPar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endParaRPr>
                    </a:p>
                  </a:txBody>
                  <a:tcPr marL="9386" marR="9386" marT="9386" marB="0" anchor="ctr"/>
                </a:tc>
                <a:tc>
                  <a:txBody>
                    <a:bodyPr/>
                    <a:lstStyle/>
                    <a:p>
                      <a:pPr marL="0" algn="ctr" defTabSz="914400" rtl="0" eaLnBrk="1" fontAlgn="ctr" latinLnBrk="0" hangingPunct="1"/>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05.07.2021</a:t>
                      </a:r>
                    </a:p>
                  </a:txBody>
                  <a:tcPr marL="6937" marR="6937" marT="6937" marB="0" anchor="ctr"/>
                </a:tc>
                <a:tc>
                  <a:txBody>
                    <a:bodyPr/>
                    <a:lstStyle/>
                    <a:p>
                      <a:pPr marL="0" algn="l" defTabSz="914400" rtl="0" eaLnBrk="1" latinLnBrk="0" hangingPunct="1"/>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AHMET YİRMİBEŞ</a:t>
                      </a:r>
                    </a:p>
                    <a:p>
                      <a:pPr marL="0" algn="l" defTabSz="914400" rtl="0" eaLnBrk="1" latinLnBrk="0" hangingPunct="1"/>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ERASMUS KURUM KOORDİNATÖRÜ</a:t>
                      </a:r>
                    </a:p>
                    <a:p>
                      <a:pPr marL="0" algn="l" defTabSz="914400" rtl="0" eaLnBrk="1" latinLnBrk="0" hangingPunct="1"/>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ÖĞRETİM GÖREVLİSİ</a:t>
                      </a:r>
                    </a:p>
                  </a:txBody>
                  <a:tcPr marL="6937" marR="6937" marT="6937" marB="0" anchor="ctr"/>
                </a:tc>
                <a:extLst>
                  <a:ext uri="{0D108BD9-81ED-4DB2-BD59-A6C34878D82A}">
                    <a16:rowId xmlns:a16="http://schemas.microsoft.com/office/drawing/2014/main" val="10005"/>
                  </a:ext>
                </a:extLst>
              </a:tr>
              <a:tr h="738433">
                <a:tc>
                  <a:txBody>
                    <a:bodyPr/>
                    <a:lstStyle/>
                    <a:p>
                      <a:pPr marL="0" algn="ctr" defTabSz="914400" rtl="0" eaLnBrk="1" latinLnBrk="0" hangingPunct="1"/>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21</a:t>
                      </a:r>
                    </a:p>
                  </a:txBody>
                  <a:tcPr anchor="ct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ETKİLİ İLETİŞİM</a:t>
                      </a:r>
                    </a:p>
                    <a:p>
                      <a:pPr marL="0" algn="l" defTabSz="914400" rtl="0" eaLnBrk="1" fontAlgn="b" latinLnBrk="0" hangingPunct="1"/>
                      <a:endPar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endParaRPr>
                    </a:p>
                  </a:txBody>
                  <a:tcPr marL="9386" marR="9386" marT="9386" marB="0" anchor="ctr"/>
                </a:tc>
                <a:tc>
                  <a:txBody>
                    <a:bodyPr/>
                    <a:lstStyle/>
                    <a:p>
                      <a:pPr marL="0" algn="ctr" defTabSz="914400" rtl="0" eaLnBrk="1" latinLnBrk="0" hangingPunct="1"/>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 </a:t>
                      </a:r>
                    </a:p>
                    <a:p>
                      <a:pPr marL="0" algn="ctr" defTabSz="914400" rtl="0" eaLnBrk="1" latinLnBrk="0" hangingPunct="1"/>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08.07.2021</a:t>
                      </a:r>
                    </a:p>
                    <a:p>
                      <a:pPr marL="0" algn="ctr" defTabSz="914400" rtl="0" eaLnBrk="1" fontAlgn="ctr" latinLnBrk="0" hangingPunct="1"/>
                      <a:endPar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tc>
                  <a:txBody>
                    <a:bodyPr/>
                    <a:lstStyle/>
                    <a:p>
                      <a:pPr marL="0" algn="l" defTabSz="914400" rtl="0" eaLnBrk="1" latinLnBrk="0" hangingPunct="1"/>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ÖĞR. GÖR. DR. CİHANGİR KASAPOĞLU</a:t>
                      </a:r>
                    </a:p>
                    <a:p>
                      <a:pPr marL="0" algn="l" defTabSz="914400" rtl="0" eaLnBrk="1" latinLnBrk="0" hangingPunct="1"/>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BMYO HALKLA İLİŞKİLER VE TANITIM PROGRAMI</a:t>
                      </a:r>
                    </a:p>
                  </a:txBody>
                  <a:tcPr marL="6937" marR="6937" marT="6937" marB="0" anchor="ctr"/>
                </a:tc>
                <a:extLst>
                  <a:ext uri="{0D108BD9-81ED-4DB2-BD59-A6C34878D82A}">
                    <a16:rowId xmlns:a16="http://schemas.microsoft.com/office/drawing/2014/main" val="10006"/>
                  </a:ext>
                </a:extLst>
              </a:tr>
              <a:tr h="874359">
                <a:tc>
                  <a:txBody>
                    <a:bodyPr/>
                    <a:lstStyle/>
                    <a:p>
                      <a:pPr marL="0" algn="ctr" defTabSz="914400" rtl="0" eaLnBrk="1" latinLnBrk="0" hangingPunct="1"/>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22</a:t>
                      </a:r>
                    </a:p>
                  </a:txBody>
                  <a:tcPr anchor="ct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DÖNER SERMAYE İŞLETMELERİNDE BÜTÇE İŞLEMLERİ</a:t>
                      </a:r>
                    </a:p>
                    <a:p>
                      <a:pPr marL="0" algn="l" defTabSz="914400" rtl="0" eaLnBrk="1" fontAlgn="b" latinLnBrk="0" hangingPunct="1"/>
                      <a:endPar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endParaRPr>
                    </a:p>
                  </a:txBody>
                  <a:tcPr marL="9386" marR="9386" marT="9386"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09.07.2021</a:t>
                      </a:r>
                    </a:p>
                    <a:p>
                      <a:pPr marL="0" algn="ctr" defTabSz="914400" rtl="0" eaLnBrk="1" fontAlgn="ctr" latinLnBrk="0" hangingPunct="1"/>
                      <a:endPar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tc>
                  <a:txBody>
                    <a:bodyPr/>
                    <a:lstStyle/>
                    <a:p>
                      <a:pPr marL="0" algn="l" defTabSz="914400" rtl="0" eaLnBrk="1" latinLnBrk="0" hangingPunct="1"/>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HÜSEYİN GÖZÜTOK</a:t>
                      </a:r>
                    </a:p>
                    <a:p>
                      <a:pPr marL="0" algn="l" defTabSz="914400" rtl="0" eaLnBrk="1" latinLnBrk="0" hangingPunct="1"/>
                      <a:r>
                        <a:rPr lang="tr-TR" sz="1300" b="1" kern="1200" dirty="0">
                          <a:solidFill>
                            <a:schemeClr val="dk1"/>
                          </a:solidFill>
                          <a:effectLst/>
                          <a:latin typeface="Helvetica" panose="020B0604020202020204" pitchFamily="34" charset="0"/>
                          <a:ea typeface="Cambria" panose="02040503050406030204" pitchFamily="18" charset="0"/>
                          <a:cs typeface="Helvetica" panose="020B0604020202020204" pitchFamily="34" charset="0"/>
                        </a:rPr>
                        <a:t>DÖNER SERMAYE İŞLETME MÜDÜRÜ</a:t>
                      </a:r>
                    </a:p>
                  </a:txBody>
                  <a:tcPr marL="6937" marR="6937" marT="6937" marB="0" anchor="ctr"/>
                </a:tc>
                <a:extLst>
                  <a:ext uri="{0D108BD9-81ED-4DB2-BD59-A6C34878D82A}">
                    <a16:rowId xmlns:a16="http://schemas.microsoft.com/office/drawing/2014/main" val="10007"/>
                  </a:ext>
                </a:extLst>
              </a:tr>
            </a:tbl>
          </a:graphicData>
        </a:graphic>
      </p:graphicFrame>
      <p:sp>
        <p:nvSpPr>
          <p:cNvPr id="9" name="Metin kutusu 2"/>
          <p:cNvSpPr txBox="1"/>
          <p:nvPr/>
        </p:nvSpPr>
        <p:spPr>
          <a:xfrm>
            <a:off x="2713219" y="144249"/>
            <a:ext cx="6731569" cy="461665"/>
          </a:xfrm>
          <a:prstGeom prst="rect">
            <a:avLst/>
          </a:prstGeom>
          <a:noFill/>
        </p:spPr>
        <p:txBody>
          <a:bodyPr wrap="square" rtlCol="0">
            <a:spAutoFit/>
          </a:bodyPr>
          <a:lstStyle/>
          <a:p>
            <a:r>
              <a:rPr lang="tr-TR" sz="2400" b="1" dirty="0">
                <a:solidFill>
                  <a:schemeClr val="accent1">
                    <a:lumMod val="50000"/>
                  </a:schemeClr>
                </a:solidFill>
                <a:latin typeface="Helvetica" pitchFamily="34" charset="0"/>
              </a:rPr>
              <a:t>2021 YILI GERÇEKLEŞTİRİLEN EĞİTİMLER</a:t>
            </a:r>
            <a:r>
              <a:rPr lang="tr-TR" sz="2000" b="1" dirty="0">
                <a:solidFill>
                  <a:schemeClr val="accent1">
                    <a:lumMod val="50000"/>
                  </a:schemeClr>
                </a:solidFill>
                <a:latin typeface="Helvetica" pitchFamily="34" charset="0"/>
              </a:rPr>
              <a:t>	</a:t>
            </a:r>
            <a:endParaRPr lang="tr-TR" sz="2800" dirty="0"/>
          </a:p>
        </p:txBody>
      </p:sp>
    </p:spTree>
    <p:extLst>
      <p:ext uri="{BB962C8B-B14F-4D97-AF65-F5344CB8AC3E}">
        <p14:creationId xmlns:p14="http://schemas.microsoft.com/office/powerpoint/2010/main" val="173968538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4194353"/>
                                        </p:tgtEl>
                                        <p:attrNameLst>
                                          <p:attrName>style.visibility</p:attrName>
                                        </p:attrNameLst>
                                      </p:cBhvr>
                                      <p:to>
                                        <p:strVal val="visible"/>
                                      </p:to>
                                    </p:set>
                                    <p:animEffect transition="in" filter="wipe(up)">
                                      <p:cBhvr>
                                        <p:cTn id="7" dur="500"/>
                                        <p:tgtEl>
                                          <p:spTgt spid="41943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301" name="Resim 8" descr="bina, beyaz, oda, küvet içeren bir resim  Açıklama otomatik olarak oluşturuldu"/>
          <p:cNvPicPr>
            <a:picLocks noChangeAspect="1"/>
          </p:cNvPicPr>
          <p:nvPr/>
        </p:nvPicPr>
        <p:blipFill>
          <a:blip r:embed="rId2"/>
          <a:stretch>
            <a:fillRect/>
          </a:stretch>
        </p:blipFill>
        <p:spPr>
          <a:xfrm>
            <a:off x="2" y="0"/>
            <a:ext cx="12192000" cy="6858000"/>
          </a:xfrm>
          <a:prstGeom prst="rect">
            <a:avLst/>
          </a:prstGeom>
        </p:spPr>
      </p:pic>
      <p:grpSp>
        <p:nvGrpSpPr>
          <p:cNvPr id="236" name="Grup 3"/>
          <p:cNvGrpSpPr/>
          <p:nvPr/>
        </p:nvGrpSpPr>
        <p:grpSpPr>
          <a:xfrm>
            <a:off x="2" y="3832"/>
            <a:ext cx="9156698" cy="1209539"/>
            <a:chOff x="2" y="3832"/>
            <a:chExt cx="9156698" cy="1209539"/>
          </a:xfrm>
        </p:grpSpPr>
        <p:pic>
          <p:nvPicPr>
            <p:cNvPr id="2097302" name="Resim 22"/>
            <p:cNvPicPr>
              <a:picLocks noChangeAspect="1"/>
            </p:cNvPicPr>
            <p:nvPr/>
          </p:nvPicPr>
          <p:blipFill>
            <a:blip r:embed="rId3"/>
            <a:srcRect/>
            <a:stretch>
              <a:fillRect/>
            </a:stretch>
          </p:blipFill>
          <p:spPr>
            <a:xfrm>
              <a:off x="2" y="3832"/>
              <a:ext cx="8690385" cy="1209539"/>
            </a:xfrm>
            <a:prstGeom prst="rect">
              <a:avLst/>
            </a:prstGeom>
          </p:spPr>
        </p:pic>
        <p:sp>
          <p:nvSpPr>
            <p:cNvPr id="1048737" name="Dikdörtgen 23"/>
            <p:cNvSpPr/>
            <p:nvPr/>
          </p:nvSpPr>
          <p:spPr>
            <a:xfrm>
              <a:off x="2713220" y="256177"/>
              <a:ext cx="6443480" cy="523220"/>
            </a:xfrm>
            <a:prstGeom prst="rect">
              <a:avLst/>
            </a:prstGeom>
          </p:spPr>
          <p:txBody>
            <a:bodyPr wrap="square">
              <a:spAutoFit/>
            </a:bodyPr>
            <a:lstStyle/>
            <a:p>
              <a:endParaRPr lang="tr-TR" sz="2800" dirty="0"/>
            </a:p>
          </p:txBody>
        </p:sp>
      </p:grpSp>
      <p:sp>
        <p:nvSpPr>
          <p:cNvPr id="1048738" name="Rectangle 3"/>
          <p:cNvSpPr txBox="1">
            <a:spLocks noChangeArrowheads="1"/>
          </p:cNvSpPr>
          <p:nvPr/>
        </p:nvSpPr>
        <p:spPr bwMode="auto">
          <a:xfrm>
            <a:off x="904536" y="852135"/>
            <a:ext cx="10659853" cy="5742397"/>
          </a:xfrm>
          <a:prstGeom prst="rect">
            <a:avLst/>
          </a:prstGeom>
          <a:noFill/>
          <a:ln>
            <a:noFill/>
          </a:ln>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3200" dirty="0">
              <a:latin typeface="Cambria" panose="02040503050406030204" pitchFamily="18" charset="0"/>
              <a:ea typeface="Cambria" panose="02040503050406030204" pitchFamily="18" charset="0"/>
            </a:endParaRPr>
          </a:p>
          <a:p>
            <a:pPr algn="ctr"/>
            <a:endParaRPr lang="tr-TR" sz="3200" dirty="0">
              <a:latin typeface="Cambria" panose="02040503050406030204" pitchFamily="18" charset="0"/>
              <a:ea typeface="Cambria" panose="02040503050406030204" pitchFamily="18" charset="0"/>
            </a:endParaRPr>
          </a:p>
          <a:p>
            <a:pPr algn="ctr"/>
            <a:endParaRPr lang="tr-TR" sz="3200" dirty="0">
              <a:latin typeface="Cambria" panose="02040503050406030204" pitchFamily="18" charset="0"/>
              <a:ea typeface="Cambria" panose="02040503050406030204" pitchFamily="18" charset="0"/>
            </a:endParaRPr>
          </a:p>
          <a:p>
            <a:pPr algn="ctr"/>
            <a:endParaRPr lang="tr-TR" sz="3200" dirty="0">
              <a:latin typeface="Cambria" panose="02040503050406030204" pitchFamily="18" charset="0"/>
              <a:ea typeface="Cambria" panose="02040503050406030204" pitchFamily="18" charset="0"/>
            </a:endParaRPr>
          </a:p>
        </p:txBody>
      </p:sp>
      <p:graphicFrame>
        <p:nvGraphicFramePr>
          <p:cNvPr id="4194353" name="Tablo 1"/>
          <p:cNvGraphicFramePr>
            <a:graphicFrameLocks noGrp="1"/>
          </p:cNvGraphicFramePr>
          <p:nvPr>
            <p:extLst>
              <p:ext uri="{D42A27DB-BD31-4B8C-83A1-F6EECF244321}">
                <p14:modId xmlns:p14="http://schemas.microsoft.com/office/powerpoint/2010/main" val="2478648057"/>
              </p:ext>
            </p:extLst>
          </p:nvPr>
        </p:nvGraphicFramePr>
        <p:xfrm>
          <a:off x="274717" y="891326"/>
          <a:ext cx="11289672" cy="5648142"/>
        </p:xfrm>
        <a:graphic>
          <a:graphicData uri="http://schemas.openxmlformats.org/drawingml/2006/table">
            <a:tbl>
              <a:tblPr firstRow="1" bandRow="1">
                <a:tableStyleId>{5C22544A-7EE6-4342-B048-85BDC9FD1C3A}</a:tableStyleId>
              </a:tblPr>
              <a:tblGrid>
                <a:gridCol w="855696">
                  <a:extLst>
                    <a:ext uri="{9D8B030D-6E8A-4147-A177-3AD203B41FA5}">
                      <a16:colId xmlns:a16="http://schemas.microsoft.com/office/drawing/2014/main" val="20000"/>
                    </a:ext>
                  </a:extLst>
                </a:gridCol>
                <a:gridCol w="4817214">
                  <a:extLst>
                    <a:ext uri="{9D8B030D-6E8A-4147-A177-3AD203B41FA5}">
                      <a16:colId xmlns:a16="http://schemas.microsoft.com/office/drawing/2014/main" val="20001"/>
                    </a:ext>
                  </a:extLst>
                </a:gridCol>
                <a:gridCol w="1443113">
                  <a:extLst>
                    <a:ext uri="{9D8B030D-6E8A-4147-A177-3AD203B41FA5}">
                      <a16:colId xmlns:a16="http://schemas.microsoft.com/office/drawing/2014/main" val="20002"/>
                    </a:ext>
                  </a:extLst>
                </a:gridCol>
                <a:gridCol w="4173649">
                  <a:extLst>
                    <a:ext uri="{9D8B030D-6E8A-4147-A177-3AD203B41FA5}">
                      <a16:colId xmlns:a16="http://schemas.microsoft.com/office/drawing/2014/main" val="20003"/>
                    </a:ext>
                  </a:extLst>
                </a:gridCol>
              </a:tblGrid>
              <a:tr h="608450">
                <a:tc>
                  <a:txBody>
                    <a:bodyPr/>
                    <a:lstStyle/>
                    <a:p>
                      <a:r>
                        <a:rPr lang="tr-TR" dirty="0"/>
                        <a:t>S.NO</a:t>
                      </a:r>
                    </a:p>
                  </a:txBody>
                  <a:tcPr/>
                </a:tc>
                <a:tc>
                  <a:txBody>
                    <a:bodyPr/>
                    <a:lstStyle/>
                    <a:p>
                      <a:r>
                        <a:rPr lang="tr-TR" dirty="0"/>
                        <a:t>EĞİTİMİN KONUSU</a:t>
                      </a:r>
                    </a:p>
                  </a:txBody>
                  <a:tcPr/>
                </a:tc>
                <a:tc>
                  <a:txBody>
                    <a:bodyPr/>
                    <a:lstStyle/>
                    <a:p>
                      <a:r>
                        <a:rPr lang="tr-TR" dirty="0"/>
                        <a:t>EĞİTİMİN</a:t>
                      </a:r>
                    </a:p>
                    <a:p>
                      <a:r>
                        <a:rPr lang="tr-TR" dirty="0"/>
                        <a:t>TARİHİ</a:t>
                      </a:r>
                    </a:p>
                  </a:txBody>
                  <a:tcPr/>
                </a:tc>
                <a:tc>
                  <a:txBody>
                    <a:bodyPr/>
                    <a:lstStyle/>
                    <a:p>
                      <a:r>
                        <a:rPr lang="tr-TR" dirty="0"/>
                        <a:t>EĞİTİMCİ/KURUM</a:t>
                      </a:r>
                    </a:p>
                  </a:txBody>
                  <a:tcPr/>
                </a:tc>
                <a:extLst>
                  <a:ext uri="{0D108BD9-81ED-4DB2-BD59-A6C34878D82A}">
                    <a16:rowId xmlns:a16="http://schemas.microsoft.com/office/drawing/2014/main" val="10000"/>
                  </a:ext>
                </a:extLst>
              </a:tr>
              <a:tr h="1685355">
                <a:tc>
                  <a:txBody>
                    <a:bodyPr/>
                    <a:lstStyle/>
                    <a:p>
                      <a:pPr marL="0" indent="0" algn="ctr">
                        <a:buFont typeface="+mj-lt"/>
                        <a:buNone/>
                      </a:pPr>
                      <a:r>
                        <a:rPr lang="tr-TR" sz="1300" b="1" dirty="0">
                          <a:latin typeface="Helvetica" panose="020B0604020202020204" pitchFamily="34" charset="0"/>
                          <a:cs typeface="Helvetica" panose="020B0604020202020204" pitchFamily="34" charset="0"/>
                        </a:rPr>
                        <a:t>23</a:t>
                      </a:r>
                    </a:p>
                  </a:txBody>
                  <a:tcPr anchor="ctr"/>
                </a:tc>
                <a:tc>
                  <a:txBody>
                    <a:bodyPr/>
                    <a:lstStyle/>
                    <a:p>
                      <a:r>
                        <a:rPr lang="tr-TR" sz="1300" b="1" kern="1200" dirty="0">
                          <a:solidFill>
                            <a:schemeClr val="dk1"/>
                          </a:solidFill>
                          <a:effectLst/>
                          <a:latin typeface="Helvetica" panose="020B0604020202020204" pitchFamily="34" charset="0"/>
                          <a:ea typeface="+mn-ea"/>
                          <a:cs typeface="Helvetica" panose="020B0604020202020204" pitchFamily="34" charset="0"/>
                        </a:rPr>
                        <a:t>ÖZ YÖNETİM/DURUMSAL FARKINDALIK EĞİTİMİ/ AMACA   VE   HEDEFE   YÖNELİK ÇALIŞMA </a:t>
                      </a:r>
                    </a:p>
                    <a:p>
                      <a:r>
                        <a:rPr lang="tr-TR" sz="1300" b="1" kern="1200" dirty="0">
                          <a:solidFill>
                            <a:schemeClr val="dk1"/>
                          </a:solidFill>
                          <a:effectLst/>
                          <a:latin typeface="Helvetica" panose="020B0604020202020204" pitchFamily="34" charset="0"/>
                          <a:ea typeface="+mn-ea"/>
                          <a:cs typeface="Helvetica" panose="020B0604020202020204" pitchFamily="34" charset="0"/>
                        </a:rPr>
                        <a:t>RİSK ALMA/PROBLEM ÇÖZME VE KARAR VERME /SONUÇ ODAKLILIK</a:t>
                      </a:r>
                    </a:p>
                    <a:p>
                      <a:r>
                        <a:rPr lang="tr-TR" sz="1300" b="1" kern="1200" dirty="0">
                          <a:solidFill>
                            <a:schemeClr val="dk1"/>
                          </a:solidFill>
                          <a:effectLst/>
                          <a:latin typeface="Helvetica" panose="020B0604020202020204" pitchFamily="34" charset="0"/>
                          <a:ea typeface="+mn-ea"/>
                          <a:cs typeface="Helvetica" panose="020B0604020202020204" pitchFamily="34" charset="0"/>
                        </a:rPr>
                        <a:t>GÖREV VERME/ DELEGASYON  (YETKİ  DEVRİ)/GERİ  BİLDİRİM  VERME/GERİ  BİLDİRİM ALMA EĞİTİMLERİ</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9386" marR="9386" marT="9386" marB="0" anchor="ctr"/>
                </a:tc>
                <a:tc>
                  <a:txBody>
                    <a:bodyPr/>
                    <a:lstStyle/>
                    <a:p>
                      <a:pPr algn="ctr" fontAlgn="ctr"/>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EYLÜL</a:t>
                      </a:r>
                    </a:p>
                  </a:txBody>
                  <a:tcPr marL="6937" marR="6937" marT="6937" marB="0" anchor="ctr"/>
                </a:tc>
                <a:tc>
                  <a:txBody>
                    <a:bodyPr/>
                    <a:lstStyle/>
                    <a:p>
                      <a:pPr algn="l" fontAlgn="b"/>
                      <a:r>
                        <a:rPr lang="tr-TR" sz="1300" b="1" kern="1200" dirty="0">
                          <a:solidFill>
                            <a:schemeClr val="dk1"/>
                          </a:solidFill>
                          <a:effectLst/>
                          <a:latin typeface="Helvetica" panose="020B0604020202020204" pitchFamily="34" charset="0"/>
                          <a:ea typeface="+mn-ea"/>
                          <a:cs typeface="Helvetica" panose="020B0604020202020204" pitchFamily="34" charset="0"/>
                        </a:rPr>
                        <a:t>CUMHURBAŞKANLIĞI UZAKTAN EĞİTİM KAPISI</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extLst>
                  <a:ext uri="{0D108BD9-81ED-4DB2-BD59-A6C34878D82A}">
                    <a16:rowId xmlns:a16="http://schemas.microsoft.com/office/drawing/2014/main" val="10001"/>
                  </a:ext>
                </a:extLst>
              </a:tr>
              <a:tr h="946513">
                <a:tc>
                  <a:txBody>
                    <a:bodyPr/>
                    <a:lstStyle/>
                    <a:p>
                      <a:pPr marL="0" indent="0" algn="ctr">
                        <a:buFont typeface="+mj-lt"/>
                        <a:buNone/>
                      </a:pPr>
                      <a:r>
                        <a:rPr lang="tr-TR" sz="1300" b="1" dirty="0">
                          <a:latin typeface="Helvetica" panose="020B0604020202020204" pitchFamily="34" charset="0"/>
                          <a:cs typeface="Helvetica" panose="020B0604020202020204" pitchFamily="34" charset="0"/>
                        </a:rPr>
                        <a:t>24</a:t>
                      </a:r>
                    </a:p>
                  </a:txBody>
                  <a:tcPr anchor="ctr"/>
                </a:tc>
                <a:tc>
                  <a:txBody>
                    <a:bodyPr/>
                    <a:lstStyle/>
                    <a:p>
                      <a:pPr algn="l" fontAlgn="b"/>
                      <a:r>
                        <a:rPr lang="tr-TR" sz="1300" b="1" kern="1200" dirty="0">
                          <a:solidFill>
                            <a:schemeClr val="dk1"/>
                          </a:solidFill>
                          <a:effectLst/>
                          <a:latin typeface="Helvetica" panose="020B0604020202020204" pitchFamily="34" charset="0"/>
                          <a:ea typeface="+mn-ea"/>
                          <a:cs typeface="Helvetica" panose="020B0604020202020204" pitchFamily="34" charset="0"/>
                        </a:rPr>
                        <a:t>DEĞİŞİM VE DEĞİŞİM DÖNEMLERİNDE LİDERLERİN ROLÜ</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9386" marR="9386" marT="9386"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tr-TR" sz="1300" b="1" kern="1200" dirty="0">
                          <a:solidFill>
                            <a:schemeClr val="dk1"/>
                          </a:solidFill>
                          <a:effectLst/>
                          <a:latin typeface="Helvetica" panose="020B0604020202020204" pitchFamily="34" charset="0"/>
                          <a:ea typeface="+mn-ea"/>
                          <a:cs typeface="Helvetica" panose="020B0604020202020204" pitchFamily="34" charset="0"/>
                        </a:rPr>
                        <a:t>06-07.09.2021</a:t>
                      </a:r>
                    </a:p>
                    <a:p>
                      <a:pPr algn="ctr" fontAlgn="ct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tc>
                  <a:txBody>
                    <a:bodyPr/>
                    <a:lstStyle/>
                    <a:p>
                      <a:r>
                        <a:rPr lang="tr-TR" sz="1300" b="1" kern="1200" dirty="0">
                          <a:solidFill>
                            <a:schemeClr val="dk1"/>
                          </a:solidFill>
                          <a:effectLst/>
                          <a:latin typeface="Helvetica" panose="020B0604020202020204" pitchFamily="34" charset="0"/>
                          <a:ea typeface="+mn-ea"/>
                          <a:cs typeface="Helvetica" panose="020B0604020202020204" pitchFamily="34" charset="0"/>
                        </a:rPr>
                        <a:t>CELAL SEÇKİN</a:t>
                      </a:r>
                    </a:p>
                    <a:p>
                      <a:r>
                        <a:rPr lang="tr-TR" sz="1300" b="1" kern="1200" dirty="0">
                          <a:solidFill>
                            <a:schemeClr val="dk1"/>
                          </a:solidFill>
                          <a:effectLst/>
                          <a:latin typeface="Helvetica" panose="020B0604020202020204" pitchFamily="34" charset="0"/>
                          <a:ea typeface="+mn-ea"/>
                          <a:cs typeface="Helvetica" panose="020B0604020202020204" pitchFamily="34" charset="0"/>
                        </a:rPr>
                        <a:t>YÖNETİM DANIŞMANI</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extLst>
                  <a:ext uri="{0D108BD9-81ED-4DB2-BD59-A6C34878D82A}">
                    <a16:rowId xmlns:a16="http://schemas.microsoft.com/office/drawing/2014/main" val="10002"/>
                  </a:ext>
                </a:extLst>
              </a:tr>
              <a:tr h="1142652">
                <a:tc>
                  <a:txBody>
                    <a:bodyPr/>
                    <a:lstStyle/>
                    <a:p>
                      <a:pPr marL="0" indent="0" algn="ctr">
                        <a:buFont typeface="+mj-lt"/>
                        <a:buNone/>
                      </a:pPr>
                      <a:r>
                        <a:rPr lang="tr-TR" sz="1300" b="1" dirty="0">
                          <a:latin typeface="Helvetica" panose="020B0604020202020204" pitchFamily="34" charset="0"/>
                          <a:cs typeface="Helvetica" panose="020B0604020202020204" pitchFamily="34" charset="0"/>
                        </a:rPr>
                        <a:t>25</a:t>
                      </a:r>
                    </a:p>
                  </a:txBody>
                  <a:tcPr anchor="ctr"/>
                </a:tc>
                <a:tc>
                  <a:txBody>
                    <a:bodyPr/>
                    <a:lstStyle/>
                    <a:p>
                      <a:r>
                        <a:rPr lang="tr-TR" sz="1300" b="1" kern="1200" dirty="0">
                          <a:solidFill>
                            <a:schemeClr val="dk1"/>
                          </a:solidFill>
                          <a:effectLst/>
                          <a:latin typeface="Helvetica" panose="020B0604020202020204" pitchFamily="34" charset="0"/>
                          <a:ea typeface="+mn-ea"/>
                          <a:cs typeface="Helvetica" panose="020B0604020202020204" pitchFamily="34" charset="0"/>
                        </a:rPr>
                        <a:t>KİŞİSEL VERİLERİN </a:t>
                      </a:r>
                    </a:p>
                    <a:p>
                      <a:r>
                        <a:rPr lang="tr-TR" sz="1300" b="1" kern="1200" dirty="0">
                          <a:solidFill>
                            <a:schemeClr val="dk1"/>
                          </a:solidFill>
                          <a:effectLst/>
                          <a:latin typeface="Helvetica" panose="020B0604020202020204" pitchFamily="34" charset="0"/>
                          <a:ea typeface="+mn-ea"/>
                          <a:cs typeface="Helvetica" panose="020B0604020202020204" pitchFamily="34" charset="0"/>
                        </a:rPr>
                        <a:t>KORUNMASI  VE  İLGİLİ  MEVZUAT</a:t>
                      </a:r>
                    </a:p>
                    <a:p>
                      <a:pPr algn="l" fontAlgn="b"/>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9386" marR="9386" marT="9386" marB="0" anchor="ctr"/>
                </a:tc>
                <a:tc>
                  <a:txBody>
                    <a:bodyPr/>
                    <a:lstStyle/>
                    <a:p>
                      <a:pPr algn="ctr" fontAlgn="ctr"/>
                      <a:r>
                        <a:rPr lang="tr-TR" sz="1300" b="1" kern="1200" dirty="0">
                          <a:solidFill>
                            <a:schemeClr val="dk1"/>
                          </a:solidFill>
                          <a:effectLst/>
                          <a:latin typeface="Helvetica" panose="020B0604020202020204" pitchFamily="34" charset="0"/>
                          <a:ea typeface="+mn-ea"/>
                          <a:cs typeface="Helvetica" panose="020B0604020202020204" pitchFamily="34" charset="0"/>
                        </a:rPr>
                        <a:t>01.10.2021</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tc>
                  <a:txBody>
                    <a:bodyPr/>
                    <a:lstStyle/>
                    <a:p>
                      <a:r>
                        <a:rPr lang="tr-TR" sz="1300" b="1" kern="1200" dirty="0">
                          <a:solidFill>
                            <a:schemeClr val="dk1"/>
                          </a:solidFill>
                          <a:effectLst/>
                          <a:latin typeface="Helvetica" panose="020B0604020202020204" pitchFamily="34" charset="0"/>
                          <a:ea typeface="+mn-ea"/>
                          <a:cs typeface="Helvetica" panose="020B0604020202020204" pitchFamily="34" charset="0"/>
                        </a:rPr>
                        <a:t>KİŞİSEL VERİLERİ KORUMA KURUMU VERİ  YÖNETİMİ  DAİRESİ  BAŞKANI</a:t>
                      </a:r>
                    </a:p>
                    <a:p>
                      <a:r>
                        <a:rPr lang="tr-TR" sz="1300" b="1" kern="1200" dirty="0">
                          <a:solidFill>
                            <a:schemeClr val="dk1"/>
                          </a:solidFill>
                          <a:effectLst/>
                          <a:latin typeface="Helvetica" panose="020B0604020202020204" pitchFamily="34" charset="0"/>
                          <a:ea typeface="+mn-ea"/>
                          <a:cs typeface="Helvetica" panose="020B0604020202020204" pitchFamily="34" charset="0"/>
                        </a:rPr>
                        <a:t>MUSTAFA  ERBİLLİ </a:t>
                      </a:r>
                    </a:p>
                    <a:p>
                      <a:pPr algn="l" fontAlgn="b"/>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extLst>
                  <a:ext uri="{0D108BD9-81ED-4DB2-BD59-A6C34878D82A}">
                    <a16:rowId xmlns:a16="http://schemas.microsoft.com/office/drawing/2014/main" val="10003"/>
                  </a:ext>
                </a:extLst>
              </a:tr>
              <a:tr h="1233542">
                <a:tc>
                  <a:txBody>
                    <a:bodyPr/>
                    <a:lstStyle/>
                    <a:p>
                      <a:pPr algn="ctr"/>
                      <a:r>
                        <a:rPr lang="tr-TR" sz="1300" b="1" dirty="0">
                          <a:latin typeface="Helvetica" panose="020B0604020202020204" pitchFamily="34" charset="0"/>
                          <a:cs typeface="Helvetica" panose="020B0604020202020204" pitchFamily="34" charset="0"/>
                        </a:rPr>
                        <a:t>26</a:t>
                      </a:r>
                    </a:p>
                  </a:txBody>
                  <a:tcPr anchor="ctr"/>
                </a:tc>
                <a:tc>
                  <a:txBody>
                    <a:bodyPr/>
                    <a:lstStyle/>
                    <a:p>
                      <a:pPr algn="l" fontAlgn="b"/>
                      <a:r>
                        <a:rPr lang="tr-TR" sz="1300" b="1" kern="1200" dirty="0">
                          <a:solidFill>
                            <a:schemeClr val="dk1"/>
                          </a:solidFill>
                          <a:effectLst/>
                          <a:latin typeface="Helvetica" panose="020B0604020202020204" pitchFamily="34" charset="0"/>
                          <a:ea typeface="+mn-ea"/>
                          <a:cs typeface="Helvetica" panose="020B0604020202020204" pitchFamily="34" charset="0"/>
                        </a:rPr>
                        <a:t>KAMU İHALE MEVZUATI</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9386" marR="9386" marT="9386" marB="0" anchor="ctr"/>
                </a:tc>
                <a:tc>
                  <a:txBody>
                    <a:bodyPr/>
                    <a:lstStyle/>
                    <a:p>
                      <a:pPr algn="ctr" fontAlgn="ctr"/>
                      <a:r>
                        <a:rPr lang="tr-TR" sz="1300" b="1" kern="1200" dirty="0">
                          <a:solidFill>
                            <a:schemeClr val="dk1"/>
                          </a:solidFill>
                          <a:effectLst/>
                          <a:latin typeface="Helvetica" panose="020B0604020202020204" pitchFamily="34" charset="0"/>
                          <a:ea typeface="+mn-ea"/>
                          <a:cs typeface="Helvetica" panose="020B0604020202020204" pitchFamily="34" charset="0"/>
                        </a:rPr>
                        <a:t>06-07.10.2021</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tc>
                  <a:txBody>
                    <a:bodyPr/>
                    <a:lstStyle/>
                    <a:p>
                      <a:r>
                        <a:rPr lang="tr-TR" sz="1300" b="1" kern="1200" dirty="0">
                          <a:solidFill>
                            <a:schemeClr val="dk1"/>
                          </a:solidFill>
                          <a:effectLst/>
                          <a:latin typeface="Helvetica" panose="020B0604020202020204" pitchFamily="34" charset="0"/>
                          <a:ea typeface="+mn-ea"/>
                          <a:cs typeface="Helvetica" panose="020B0604020202020204" pitchFamily="34" charset="0"/>
                        </a:rPr>
                        <a:t>KAMU İHALE KURUMU UZMANLARI </a:t>
                      </a:r>
                    </a:p>
                    <a:p>
                      <a:r>
                        <a:rPr lang="tr-TR" sz="1300" b="1" kern="1200" dirty="0">
                          <a:solidFill>
                            <a:schemeClr val="dk1"/>
                          </a:solidFill>
                          <a:effectLst/>
                          <a:latin typeface="Helvetica" panose="020B0604020202020204" pitchFamily="34" charset="0"/>
                          <a:ea typeface="+mn-ea"/>
                          <a:cs typeface="Helvetica" panose="020B0604020202020204" pitchFamily="34" charset="0"/>
                        </a:rPr>
                        <a:t>MESUT BOYRAZ </a:t>
                      </a:r>
                    </a:p>
                    <a:p>
                      <a:r>
                        <a:rPr lang="tr-TR" sz="1300" b="1" kern="1200" dirty="0">
                          <a:solidFill>
                            <a:schemeClr val="dk1"/>
                          </a:solidFill>
                          <a:effectLst/>
                          <a:latin typeface="Helvetica" panose="020B0604020202020204" pitchFamily="34" charset="0"/>
                          <a:ea typeface="+mn-ea"/>
                          <a:cs typeface="Helvetica" panose="020B0604020202020204" pitchFamily="34" charset="0"/>
                        </a:rPr>
                        <a:t>ABDULLAH CANGİR</a:t>
                      </a:r>
                    </a:p>
                    <a:p>
                      <a:pPr algn="l" fontAlgn="b"/>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extLst>
                  <a:ext uri="{0D108BD9-81ED-4DB2-BD59-A6C34878D82A}">
                    <a16:rowId xmlns:a16="http://schemas.microsoft.com/office/drawing/2014/main" val="10004"/>
                  </a:ext>
                </a:extLst>
              </a:tr>
            </a:tbl>
          </a:graphicData>
        </a:graphic>
      </p:graphicFrame>
      <p:sp>
        <p:nvSpPr>
          <p:cNvPr id="9" name="Metin kutusu 2"/>
          <p:cNvSpPr txBox="1"/>
          <p:nvPr/>
        </p:nvSpPr>
        <p:spPr>
          <a:xfrm>
            <a:off x="2713219" y="144249"/>
            <a:ext cx="6731569" cy="461665"/>
          </a:xfrm>
          <a:prstGeom prst="rect">
            <a:avLst/>
          </a:prstGeom>
          <a:noFill/>
        </p:spPr>
        <p:txBody>
          <a:bodyPr wrap="square" rtlCol="0">
            <a:spAutoFit/>
          </a:bodyPr>
          <a:lstStyle/>
          <a:p>
            <a:r>
              <a:rPr lang="tr-TR" sz="2400" b="1" dirty="0">
                <a:solidFill>
                  <a:schemeClr val="accent1">
                    <a:lumMod val="50000"/>
                  </a:schemeClr>
                </a:solidFill>
                <a:latin typeface="Helvetica" pitchFamily="34" charset="0"/>
              </a:rPr>
              <a:t>2021 YILI GERÇEKLEŞTİRİLEN EĞİTİMLER</a:t>
            </a:r>
            <a:r>
              <a:rPr lang="tr-TR" sz="2000" b="1" dirty="0">
                <a:solidFill>
                  <a:schemeClr val="accent1">
                    <a:lumMod val="50000"/>
                  </a:schemeClr>
                </a:solidFill>
                <a:latin typeface="Helvetica" pitchFamily="34" charset="0"/>
              </a:rPr>
              <a:t>	</a:t>
            </a:r>
            <a:endParaRPr lang="tr-TR" sz="2800" dirty="0"/>
          </a:p>
        </p:txBody>
      </p:sp>
    </p:spTree>
    <p:extLst>
      <p:ext uri="{BB962C8B-B14F-4D97-AF65-F5344CB8AC3E}">
        <p14:creationId xmlns:p14="http://schemas.microsoft.com/office/powerpoint/2010/main" val="281616581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4194353"/>
                                        </p:tgtEl>
                                        <p:attrNameLst>
                                          <p:attrName>style.visibility</p:attrName>
                                        </p:attrNameLst>
                                      </p:cBhvr>
                                      <p:to>
                                        <p:strVal val="visible"/>
                                      </p:to>
                                    </p:set>
                                    <p:animEffect transition="in" filter="wipe(up)">
                                      <p:cBhvr>
                                        <p:cTn id="7" dur="500"/>
                                        <p:tgtEl>
                                          <p:spTgt spid="41943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301" name="Resim 8" descr="bina, beyaz, oda, küvet içeren bir resim  Açıklama otomatik olarak oluşturuldu"/>
          <p:cNvPicPr>
            <a:picLocks noChangeAspect="1"/>
          </p:cNvPicPr>
          <p:nvPr/>
        </p:nvPicPr>
        <p:blipFill>
          <a:blip r:embed="rId2"/>
          <a:stretch>
            <a:fillRect/>
          </a:stretch>
        </p:blipFill>
        <p:spPr>
          <a:xfrm>
            <a:off x="2" y="0"/>
            <a:ext cx="12192000" cy="6858000"/>
          </a:xfrm>
          <a:prstGeom prst="rect">
            <a:avLst/>
          </a:prstGeom>
        </p:spPr>
      </p:pic>
      <p:grpSp>
        <p:nvGrpSpPr>
          <p:cNvPr id="236" name="Grup 3"/>
          <p:cNvGrpSpPr/>
          <p:nvPr/>
        </p:nvGrpSpPr>
        <p:grpSpPr>
          <a:xfrm>
            <a:off x="2" y="3832"/>
            <a:ext cx="9156698" cy="1209539"/>
            <a:chOff x="2" y="3832"/>
            <a:chExt cx="9156698" cy="1209539"/>
          </a:xfrm>
        </p:grpSpPr>
        <p:pic>
          <p:nvPicPr>
            <p:cNvPr id="2097302" name="Resim 22"/>
            <p:cNvPicPr>
              <a:picLocks noChangeAspect="1"/>
            </p:cNvPicPr>
            <p:nvPr/>
          </p:nvPicPr>
          <p:blipFill>
            <a:blip r:embed="rId3"/>
            <a:srcRect/>
            <a:stretch>
              <a:fillRect/>
            </a:stretch>
          </p:blipFill>
          <p:spPr>
            <a:xfrm>
              <a:off x="2" y="3832"/>
              <a:ext cx="8690385" cy="1209539"/>
            </a:xfrm>
            <a:prstGeom prst="rect">
              <a:avLst/>
            </a:prstGeom>
          </p:spPr>
        </p:pic>
        <p:sp>
          <p:nvSpPr>
            <p:cNvPr id="1048737" name="Dikdörtgen 23"/>
            <p:cNvSpPr/>
            <p:nvPr/>
          </p:nvSpPr>
          <p:spPr>
            <a:xfrm>
              <a:off x="2713220" y="256177"/>
              <a:ext cx="6443480" cy="523220"/>
            </a:xfrm>
            <a:prstGeom prst="rect">
              <a:avLst/>
            </a:prstGeom>
          </p:spPr>
          <p:txBody>
            <a:bodyPr wrap="square">
              <a:spAutoFit/>
            </a:bodyPr>
            <a:lstStyle/>
            <a:p>
              <a:endParaRPr lang="tr-TR" sz="2800" dirty="0"/>
            </a:p>
          </p:txBody>
        </p:sp>
      </p:grpSp>
      <p:sp>
        <p:nvSpPr>
          <p:cNvPr id="1048738" name="Rectangle 3"/>
          <p:cNvSpPr txBox="1">
            <a:spLocks noChangeArrowheads="1"/>
          </p:cNvSpPr>
          <p:nvPr/>
        </p:nvSpPr>
        <p:spPr bwMode="auto">
          <a:xfrm>
            <a:off x="904536" y="852135"/>
            <a:ext cx="10659853" cy="5742397"/>
          </a:xfrm>
          <a:prstGeom prst="rect">
            <a:avLst/>
          </a:prstGeom>
          <a:noFill/>
          <a:ln>
            <a:noFill/>
          </a:ln>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3200" dirty="0">
              <a:latin typeface="Cambria" panose="02040503050406030204" pitchFamily="18" charset="0"/>
              <a:ea typeface="Cambria" panose="02040503050406030204" pitchFamily="18" charset="0"/>
            </a:endParaRPr>
          </a:p>
          <a:p>
            <a:pPr algn="ctr"/>
            <a:endParaRPr lang="tr-TR" sz="3200" dirty="0">
              <a:latin typeface="Cambria" panose="02040503050406030204" pitchFamily="18" charset="0"/>
              <a:ea typeface="Cambria" panose="02040503050406030204" pitchFamily="18" charset="0"/>
            </a:endParaRPr>
          </a:p>
          <a:p>
            <a:pPr algn="ctr"/>
            <a:endParaRPr lang="tr-TR" sz="3200" dirty="0">
              <a:latin typeface="Cambria" panose="02040503050406030204" pitchFamily="18" charset="0"/>
              <a:ea typeface="Cambria" panose="02040503050406030204" pitchFamily="18" charset="0"/>
            </a:endParaRPr>
          </a:p>
          <a:p>
            <a:pPr algn="ctr"/>
            <a:endParaRPr lang="tr-TR" sz="3200" dirty="0">
              <a:latin typeface="Cambria" panose="02040503050406030204" pitchFamily="18" charset="0"/>
              <a:ea typeface="Cambria" panose="02040503050406030204" pitchFamily="18" charset="0"/>
            </a:endParaRPr>
          </a:p>
        </p:txBody>
      </p:sp>
      <p:graphicFrame>
        <p:nvGraphicFramePr>
          <p:cNvPr id="4194353" name="Tablo 1"/>
          <p:cNvGraphicFramePr>
            <a:graphicFrameLocks noGrp="1"/>
          </p:cNvGraphicFramePr>
          <p:nvPr>
            <p:extLst>
              <p:ext uri="{D42A27DB-BD31-4B8C-83A1-F6EECF244321}">
                <p14:modId xmlns:p14="http://schemas.microsoft.com/office/powerpoint/2010/main" val="287550622"/>
              </p:ext>
            </p:extLst>
          </p:nvPr>
        </p:nvGraphicFramePr>
        <p:xfrm>
          <a:off x="199902" y="1149074"/>
          <a:ext cx="11289672" cy="5600914"/>
        </p:xfrm>
        <a:graphic>
          <a:graphicData uri="http://schemas.openxmlformats.org/drawingml/2006/table">
            <a:tbl>
              <a:tblPr firstRow="1" bandRow="1">
                <a:tableStyleId>{5C22544A-7EE6-4342-B048-85BDC9FD1C3A}</a:tableStyleId>
              </a:tblPr>
              <a:tblGrid>
                <a:gridCol w="855696">
                  <a:extLst>
                    <a:ext uri="{9D8B030D-6E8A-4147-A177-3AD203B41FA5}">
                      <a16:colId xmlns:a16="http://schemas.microsoft.com/office/drawing/2014/main" val="20000"/>
                    </a:ext>
                  </a:extLst>
                </a:gridCol>
                <a:gridCol w="4817214">
                  <a:extLst>
                    <a:ext uri="{9D8B030D-6E8A-4147-A177-3AD203B41FA5}">
                      <a16:colId xmlns:a16="http://schemas.microsoft.com/office/drawing/2014/main" val="20001"/>
                    </a:ext>
                  </a:extLst>
                </a:gridCol>
                <a:gridCol w="1443113">
                  <a:extLst>
                    <a:ext uri="{9D8B030D-6E8A-4147-A177-3AD203B41FA5}">
                      <a16:colId xmlns:a16="http://schemas.microsoft.com/office/drawing/2014/main" val="20002"/>
                    </a:ext>
                  </a:extLst>
                </a:gridCol>
                <a:gridCol w="4173649">
                  <a:extLst>
                    <a:ext uri="{9D8B030D-6E8A-4147-A177-3AD203B41FA5}">
                      <a16:colId xmlns:a16="http://schemas.microsoft.com/office/drawing/2014/main" val="20003"/>
                    </a:ext>
                  </a:extLst>
                </a:gridCol>
              </a:tblGrid>
              <a:tr h="621763">
                <a:tc>
                  <a:txBody>
                    <a:bodyPr/>
                    <a:lstStyle/>
                    <a:p>
                      <a:r>
                        <a:rPr lang="tr-TR" dirty="0"/>
                        <a:t>S.NO</a:t>
                      </a:r>
                    </a:p>
                  </a:txBody>
                  <a:tcPr/>
                </a:tc>
                <a:tc>
                  <a:txBody>
                    <a:bodyPr/>
                    <a:lstStyle/>
                    <a:p>
                      <a:r>
                        <a:rPr lang="tr-TR" dirty="0"/>
                        <a:t>EĞİTİMİN KONUSU</a:t>
                      </a:r>
                    </a:p>
                  </a:txBody>
                  <a:tcPr/>
                </a:tc>
                <a:tc>
                  <a:txBody>
                    <a:bodyPr/>
                    <a:lstStyle/>
                    <a:p>
                      <a:r>
                        <a:rPr lang="tr-TR" dirty="0"/>
                        <a:t>EĞİTİMİN</a:t>
                      </a:r>
                    </a:p>
                    <a:p>
                      <a:r>
                        <a:rPr lang="tr-TR" dirty="0"/>
                        <a:t>TARİHİ</a:t>
                      </a:r>
                    </a:p>
                  </a:txBody>
                  <a:tcPr/>
                </a:tc>
                <a:tc>
                  <a:txBody>
                    <a:bodyPr/>
                    <a:lstStyle/>
                    <a:p>
                      <a:r>
                        <a:rPr lang="tr-TR" dirty="0"/>
                        <a:t>EĞİTİMCİ/KURUM</a:t>
                      </a:r>
                    </a:p>
                  </a:txBody>
                  <a:tcPr/>
                </a:tc>
                <a:extLst>
                  <a:ext uri="{0D108BD9-81ED-4DB2-BD59-A6C34878D82A}">
                    <a16:rowId xmlns:a16="http://schemas.microsoft.com/office/drawing/2014/main" val="10000"/>
                  </a:ext>
                </a:extLst>
              </a:tr>
              <a:tr h="1392268">
                <a:tc>
                  <a:txBody>
                    <a:bodyPr/>
                    <a:lstStyle/>
                    <a:p>
                      <a:pPr marL="0" indent="0" algn="ctr">
                        <a:buFont typeface="+mj-lt"/>
                        <a:buNone/>
                      </a:pPr>
                      <a:r>
                        <a:rPr lang="tr-TR" sz="1300" b="1" dirty="0">
                          <a:latin typeface="Helvetica" panose="020B0604020202020204" pitchFamily="34" charset="0"/>
                          <a:cs typeface="Helvetica" panose="020B0604020202020204" pitchFamily="34" charset="0"/>
                        </a:rPr>
                        <a:t>27</a:t>
                      </a:r>
                    </a:p>
                  </a:txBody>
                  <a:tcPr anchor="ctr"/>
                </a:tc>
                <a:tc>
                  <a:txBody>
                    <a:bodyPr/>
                    <a:lstStyle/>
                    <a:p>
                      <a:r>
                        <a:rPr lang="tr-TR" sz="1300" b="1" kern="1200" dirty="0">
                          <a:solidFill>
                            <a:schemeClr val="dk1"/>
                          </a:solidFill>
                          <a:effectLst/>
                          <a:latin typeface="Helvetica" panose="020B0604020202020204" pitchFamily="34" charset="0"/>
                          <a:ea typeface="+mn-ea"/>
                          <a:cs typeface="Helvetica" panose="020B0604020202020204" pitchFamily="34" charset="0"/>
                        </a:rPr>
                        <a:t>İNSAN HAKLARI TEMELİNDE İŞ YERİNDE CİNSİYET </a:t>
                      </a:r>
                    </a:p>
                    <a:p>
                      <a:r>
                        <a:rPr lang="tr-TR" sz="1300" b="1" kern="1200" dirty="0">
                          <a:solidFill>
                            <a:schemeClr val="dk1"/>
                          </a:solidFill>
                          <a:effectLst/>
                          <a:latin typeface="Helvetica" panose="020B0604020202020204" pitchFamily="34" charset="0"/>
                          <a:ea typeface="+mn-ea"/>
                          <a:cs typeface="Helvetica" panose="020B0604020202020204" pitchFamily="34" charset="0"/>
                        </a:rPr>
                        <a:t>EŞİTLİĞİ, </a:t>
                      </a:r>
                    </a:p>
                    <a:p>
                      <a:r>
                        <a:rPr lang="tr-TR" sz="1300" b="1" kern="1200" dirty="0">
                          <a:solidFill>
                            <a:schemeClr val="dk1"/>
                          </a:solidFill>
                          <a:effectLst/>
                          <a:latin typeface="Helvetica" panose="020B0604020202020204" pitchFamily="34" charset="0"/>
                          <a:ea typeface="+mn-ea"/>
                          <a:cs typeface="Helvetica" panose="020B0604020202020204" pitchFamily="34" charset="0"/>
                        </a:rPr>
                        <a:t>İNSAN HAKLARI VE KAMU DENETÇİLİĞİ KURUMU BAĞLAMINDA İYİ YÖNETİM İLKELERİ, </a:t>
                      </a:r>
                    </a:p>
                    <a:p>
                      <a:r>
                        <a:rPr lang="tr-TR" sz="1300" b="1" kern="1200" dirty="0">
                          <a:solidFill>
                            <a:schemeClr val="dk1"/>
                          </a:solidFill>
                          <a:effectLst/>
                          <a:latin typeface="Helvetica" panose="020B0604020202020204" pitchFamily="34" charset="0"/>
                          <a:ea typeface="+mn-ea"/>
                          <a:cs typeface="Helvetica" panose="020B0604020202020204" pitchFamily="34" charset="0"/>
                        </a:rPr>
                        <a:t>İNSAN HAKLARI ÇERÇEVESİNDE ETİK, </a:t>
                      </a:r>
                    </a:p>
                    <a:p>
                      <a:r>
                        <a:rPr lang="tr-TR" sz="1300" b="1" kern="1200" dirty="0">
                          <a:solidFill>
                            <a:schemeClr val="dk1"/>
                          </a:solidFill>
                          <a:effectLst/>
                          <a:latin typeface="Helvetica" panose="020B0604020202020204" pitchFamily="34" charset="0"/>
                          <a:ea typeface="+mn-ea"/>
                          <a:cs typeface="Helvetica" panose="020B0604020202020204" pitchFamily="34" charset="0"/>
                        </a:rPr>
                        <a:t>İNSAN HAKLARI</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9386" marR="9386" marT="9386" marB="0" anchor="ctr"/>
                </a:tc>
                <a:tc>
                  <a:txBody>
                    <a:bodyPr/>
                    <a:lstStyle/>
                    <a:p>
                      <a:pPr algn="l" fontAlgn="ctr"/>
                      <a:r>
                        <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rPr>
                        <a:t>EKİM</a:t>
                      </a:r>
                    </a:p>
                  </a:txBody>
                  <a:tcPr marL="6937" marR="6937" marT="6937" marB="0" anchor="ctr"/>
                </a:tc>
                <a:tc>
                  <a:txBody>
                    <a:bodyPr/>
                    <a:lstStyle/>
                    <a:p>
                      <a:pPr algn="l" fontAlgn="b"/>
                      <a:r>
                        <a:rPr lang="tr-TR" sz="1300" b="1" kern="1200" dirty="0">
                          <a:solidFill>
                            <a:schemeClr val="dk1"/>
                          </a:solidFill>
                          <a:effectLst/>
                          <a:latin typeface="Helvetica" panose="020B0604020202020204" pitchFamily="34" charset="0"/>
                          <a:ea typeface="+mn-ea"/>
                          <a:cs typeface="Helvetica" panose="020B0604020202020204" pitchFamily="34" charset="0"/>
                        </a:rPr>
                        <a:t>CUMHURBAŞKANLIĞI UZAKTAN EĞİTİM KAPISI</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extLst>
                  <a:ext uri="{0D108BD9-81ED-4DB2-BD59-A6C34878D82A}">
                    <a16:rowId xmlns:a16="http://schemas.microsoft.com/office/drawing/2014/main" val="10001"/>
                  </a:ext>
                </a:extLst>
              </a:tr>
              <a:tr h="584090">
                <a:tc>
                  <a:txBody>
                    <a:bodyPr/>
                    <a:lstStyle/>
                    <a:p>
                      <a:pPr marL="0" indent="0" algn="ctr">
                        <a:buFont typeface="+mj-lt"/>
                        <a:buNone/>
                      </a:pPr>
                      <a:r>
                        <a:rPr lang="tr-TR" sz="1300" b="1" dirty="0">
                          <a:latin typeface="Helvetica" panose="020B0604020202020204" pitchFamily="34" charset="0"/>
                          <a:cs typeface="Helvetica" panose="020B0604020202020204" pitchFamily="34" charset="0"/>
                        </a:rPr>
                        <a:t>28</a:t>
                      </a:r>
                    </a:p>
                  </a:txBody>
                  <a:tcPr anchor="ct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tr-TR" sz="1300" b="1" kern="1200" dirty="0">
                          <a:solidFill>
                            <a:schemeClr val="dk1"/>
                          </a:solidFill>
                          <a:effectLst/>
                          <a:latin typeface="Helvetica" panose="020B0604020202020204" pitchFamily="34" charset="0"/>
                          <a:ea typeface="+mn-ea"/>
                          <a:cs typeface="Helvetica" panose="020B0604020202020204" pitchFamily="34" charset="0"/>
                        </a:rPr>
                        <a:t>BELGE YÖNETİMİ VE ARŞİVCİLİK</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p>
                      <a:pPr algn="l" fontAlgn="b"/>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9386" marR="9386" marT="9386" marB="0" anchor="ctr"/>
                </a:tc>
                <a:tc>
                  <a:txBody>
                    <a:bodyPr/>
                    <a:lstStyle/>
                    <a:p>
                      <a:pPr algn="l" fontAlgn="ctr"/>
                      <a:r>
                        <a:rPr lang="tr-TR" sz="1300" b="1" kern="1200" dirty="0">
                          <a:solidFill>
                            <a:schemeClr val="dk1"/>
                          </a:solidFill>
                          <a:effectLst/>
                          <a:latin typeface="Helvetica" panose="020B0604020202020204" pitchFamily="34" charset="0"/>
                          <a:ea typeface="+mn-ea"/>
                          <a:cs typeface="Helvetica" panose="020B0604020202020204" pitchFamily="34" charset="0"/>
                        </a:rPr>
                        <a:t>16.11.2021</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300" b="1" kern="1200" dirty="0">
                          <a:solidFill>
                            <a:schemeClr val="dk1"/>
                          </a:solidFill>
                          <a:effectLst/>
                          <a:latin typeface="Helvetica" panose="020B0604020202020204" pitchFamily="34" charset="0"/>
                          <a:ea typeface="+mn-ea"/>
                          <a:cs typeface="Helvetica" panose="020B0604020202020204" pitchFamily="34" charset="0"/>
                        </a:rPr>
                        <a:t>DEVLET ARŞİVLERİ  BAŞKANLIĞI  PERSONELİ  </a:t>
                      </a:r>
                    </a:p>
                    <a:p>
                      <a:pPr marL="0" marR="0" lvl="0" indent="0" algn="l" defTabSz="914400" rtl="0" eaLnBrk="1" fontAlgn="auto" latinLnBrk="0" hangingPunct="1">
                        <a:lnSpc>
                          <a:spcPct val="100000"/>
                        </a:lnSpc>
                        <a:spcBef>
                          <a:spcPts val="0"/>
                        </a:spcBef>
                        <a:spcAft>
                          <a:spcPts val="0"/>
                        </a:spcAft>
                        <a:buClrTx/>
                        <a:buSzTx/>
                        <a:buFontTx/>
                        <a:buNone/>
                        <a:tabLst/>
                        <a:defRPr/>
                      </a:pPr>
                      <a:r>
                        <a:rPr lang="tr-TR" sz="1300" b="1" kern="1200" dirty="0">
                          <a:solidFill>
                            <a:schemeClr val="dk1"/>
                          </a:solidFill>
                          <a:effectLst/>
                          <a:latin typeface="Helvetica" panose="020B0604020202020204" pitchFamily="34" charset="0"/>
                          <a:ea typeface="+mn-ea"/>
                          <a:cs typeface="Helvetica" panose="020B0604020202020204" pitchFamily="34" charset="0"/>
                        </a:rPr>
                        <a:t>HÜLYA  GÖNÜL</a:t>
                      </a:r>
                    </a:p>
                    <a:p>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extLst>
                  <a:ext uri="{0D108BD9-81ED-4DB2-BD59-A6C34878D82A}">
                    <a16:rowId xmlns:a16="http://schemas.microsoft.com/office/drawing/2014/main" val="10002"/>
                  </a:ext>
                </a:extLst>
              </a:tr>
              <a:tr h="808781">
                <a:tc>
                  <a:txBody>
                    <a:bodyPr/>
                    <a:lstStyle/>
                    <a:p>
                      <a:pPr marL="0" indent="0" algn="ctr">
                        <a:buFont typeface="+mj-lt"/>
                        <a:buNone/>
                      </a:pPr>
                      <a:r>
                        <a:rPr lang="tr-TR" sz="1300" b="1" dirty="0">
                          <a:latin typeface="Helvetica" panose="020B0604020202020204" pitchFamily="34" charset="0"/>
                          <a:cs typeface="Helvetica" panose="020B0604020202020204" pitchFamily="34" charset="0"/>
                        </a:rPr>
                        <a:t>29</a:t>
                      </a:r>
                    </a:p>
                  </a:txBody>
                  <a:tcPr anchor="ctr"/>
                </a:tc>
                <a:tc>
                  <a:txBody>
                    <a:bodyPr/>
                    <a:lstStyle/>
                    <a:p>
                      <a:pPr algn="l" fontAlgn="b"/>
                      <a:r>
                        <a:rPr lang="tr-TR" sz="1300" b="1" kern="1200" dirty="0">
                          <a:solidFill>
                            <a:schemeClr val="dk1"/>
                          </a:solidFill>
                          <a:effectLst/>
                          <a:latin typeface="Helvetica" panose="020B0604020202020204" pitchFamily="34" charset="0"/>
                          <a:ea typeface="+mn-ea"/>
                          <a:cs typeface="Helvetica" panose="020B0604020202020204" pitchFamily="34" charset="0"/>
                        </a:rPr>
                        <a:t>KALİTE GÜVENCE SİSTEMİ VE PUKÖ DÖNGÜSÜ</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9386" marR="9386" marT="9386" marB="0" anchor="ctr"/>
                </a:tc>
                <a:tc>
                  <a:txBody>
                    <a:bodyPr/>
                    <a:lstStyle/>
                    <a:p>
                      <a:r>
                        <a:rPr lang="tr-TR" sz="1300" b="1" kern="1200" dirty="0">
                          <a:solidFill>
                            <a:schemeClr val="dk1"/>
                          </a:solidFill>
                          <a:effectLst/>
                          <a:latin typeface="Helvetica" panose="020B0604020202020204" pitchFamily="34" charset="0"/>
                          <a:ea typeface="+mn-ea"/>
                          <a:cs typeface="Helvetica" panose="020B0604020202020204" pitchFamily="34" charset="0"/>
                        </a:rPr>
                        <a:t> </a:t>
                      </a:r>
                    </a:p>
                    <a:p>
                      <a:r>
                        <a:rPr lang="tr-TR" sz="1300" b="1" kern="1200" dirty="0">
                          <a:solidFill>
                            <a:schemeClr val="dk1"/>
                          </a:solidFill>
                          <a:effectLst/>
                          <a:latin typeface="Helvetica" panose="020B0604020202020204" pitchFamily="34" charset="0"/>
                          <a:ea typeface="+mn-ea"/>
                          <a:cs typeface="Helvetica" panose="020B0604020202020204" pitchFamily="34" charset="0"/>
                        </a:rPr>
                        <a:t>04-19.11.2021</a:t>
                      </a:r>
                    </a:p>
                    <a:p>
                      <a:pPr algn="l" fontAlgn="ct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tc>
                  <a:txBody>
                    <a:bodyPr/>
                    <a:lstStyle/>
                    <a:p>
                      <a:r>
                        <a:rPr lang="tr-TR" sz="1300" b="1" kern="1200" dirty="0">
                          <a:solidFill>
                            <a:schemeClr val="dk1"/>
                          </a:solidFill>
                          <a:effectLst/>
                          <a:latin typeface="Helvetica" panose="020B0604020202020204" pitchFamily="34" charset="0"/>
                          <a:ea typeface="+mn-ea"/>
                          <a:cs typeface="Helvetica" panose="020B0604020202020204" pitchFamily="34" charset="0"/>
                        </a:rPr>
                        <a:t>ÖĞR. GÖR. ÖZER ÇULHAOĞLU</a:t>
                      </a:r>
                    </a:p>
                    <a:p>
                      <a:r>
                        <a:rPr lang="tr-TR" sz="1300" b="1" kern="1200" dirty="0">
                          <a:solidFill>
                            <a:schemeClr val="dk1"/>
                          </a:solidFill>
                          <a:effectLst/>
                          <a:latin typeface="Helvetica" panose="020B0604020202020204" pitchFamily="34" charset="0"/>
                          <a:ea typeface="+mn-ea"/>
                          <a:cs typeface="Helvetica" panose="020B0604020202020204" pitchFamily="34" charset="0"/>
                        </a:rPr>
                        <a:t>ÖĞR. GÖR. ALİ VASFİ AĞLARCI</a:t>
                      </a:r>
                    </a:p>
                    <a:p>
                      <a:pPr algn="l" fontAlgn="b"/>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extLst>
                  <a:ext uri="{0D108BD9-81ED-4DB2-BD59-A6C34878D82A}">
                    <a16:rowId xmlns:a16="http://schemas.microsoft.com/office/drawing/2014/main" val="10003"/>
                  </a:ext>
                </a:extLst>
              </a:tr>
              <a:tr h="1192702">
                <a:tc>
                  <a:txBody>
                    <a:bodyPr/>
                    <a:lstStyle/>
                    <a:p>
                      <a:pPr algn="ctr"/>
                      <a:r>
                        <a:rPr lang="tr-TR" sz="1300" b="1" dirty="0">
                          <a:latin typeface="Helvetica" panose="020B0604020202020204" pitchFamily="34" charset="0"/>
                          <a:cs typeface="Helvetica" panose="020B0604020202020204" pitchFamily="34" charset="0"/>
                        </a:rPr>
                        <a:t>30</a:t>
                      </a:r>
                    </a:p>
                  </a:txBody>
                  <a:tcPr anchor="ctr"/>
                </a:tc>
                <a:tc>
                  <a:txBody>
                    <a:bodyPr/>
                    <a:lstStyle/>
                    <a:p>
                      <a:pPr algn="l" fontAlgn="b"/>
                      <a:r>
                        <a:rPr lang="tr-TR" sz="1300" b="1" kern="1200" dirty="0">
                          <a:solidFill>
                            <a:schemeClr val="dk1"/>
                          </a:solidFill>
                          <a:effectLst/>
                          <a:latin typeface="Helvetica" panose="020B0604020202020204" pitchFamily="34" charset="0"/>
                          <a:ea typeface="+mn-ea"/>
                          <a:cs typeface="Helvetica" panose="020B0604020202020204" pitchFamily="34" charset="0"/>
                        </a:rPr>
                        <a:t>KAMU  KURUMLARINDA  SENDİKA  İŞLEMLERİ</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9386" marR="9386" marT="9386" marB="0" anchor="ctr"/>
                </a:tc>
                <a:tc>
                  <a:txBody>
                    <a:bodyPr/>
                    <a:lstStyle/>
                    <a:p>
                      <a:pPr algn="l" fontAlgn="ctr"/>
                      <a:r>
                        <a:rPr lang="tr-TR" sz="1300" b="1" kern="1200" dirty="0">
                          <a:solidFill>
                            <a:schemeClr val="dk1"/>
                          </a:solidFill>
                          <a:effectLst/>
                          <a:latin typeface="Helvetica" panose="020B0604020202020204" pitchFamily="34" charset="0"/>
                          <a:ea typeface="+mn-ea"/>
                          <a:cs typeface="Helvetica" panose="020B0604020202020204" pitchFamily="34" charset="0"/>
                        </a:rPr>
                        <a:t>12.11.2021</a:t>
                      </a:r>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tc>
                  <a:txBody>
                    <a:bodyPr/>
                    <a:lstStyle/>
                    <a:p>
                      <a:r>
                        <a:rPr lang="tr-TR" sz="1300" b="1" kern="1200" dirty="0">
                          <a:solidFill>
                            <a:schemeClr val="dk1"/>
                          </a:solidFill>
                          <a:effectLst/>
                          <a:latin typeface="Helvetica" panose="020B0604020202020204" pitchFamily="34" charset="0"/>
                          <a:ea typeface="+mn-ea"/>
                          <a:cs typeface="Helvetica" panose="020B0604020202020204" pitchFamily="34" charset="0"/>
                        </a:rPr>
                        <a:t>KEMAL KANDEMİR</a:t>
                      </a:r>
                    </a:p>
                    <a:p>
                      <a:r>
                        <a:rPr lang="tr-TR" sz="1300" b="1" kern="1200" dirty="0">
                          <a:solidFill>
                            <a:schemeClr val="dk1"/>
                          </a:solidFill>
                          <a:effectLst/>
                          <a:latin typeface="Helvetica" panose="020B0604020202020204" pitchFamily="34" charset="0"/>
                          <a:ea typeface="+mn-ea"/>
                          <a:cs typeface="Helvetica" panose="020B0604020202020204" pitchFamily="34" charset="0"/>
                        </a:rPr>
                        <a:t>ÇALIŞMA UZMANI ÇALIŞMA VE SOSYAL </a:t>
                      </a:r>
                    </a:p>
                    <a:p>
                      <a:r>
                        <a:rPr lang="tr-TR" sz="1300" b="1" kern="1200" dirty="0">
                          <a:solidFill>
                            <a:schemeClr val="dk1"/>
                          </a:solidFill>
                          <a:effectLst/>
                          <a:latin typeface="Helvetica" panose="020B0604020202020204" pitchFamily="34" charset="0"/>
                          <a:ea typeface="+mn-ea"/>
                          <a:cs typeface="Helvetica" panose="020B0604020202020204" pitchFamily="34" charset="0"/>
                        </a:rPr>
                        <a:t>GÜVENLİK BAKANLIĞI</a:t>
                      </a:r>
                    </a:p>
                    <a:p>
                      <a:pPr algn="l" fontAlgn="b"/>
                      <a:endParaRPr lang="tr-TR" sz="1300" b="1" i="0" u="none" strike="noStrike" dirty="0">
                        <a:solidFill>
                          <a:srgbClr val="000000"/>
                        </a:solidFill>
                        <a:effectLst/>
                        <a:latin typeface="Helvetica" panose="020B0604020202020204" pitchFamily="34" charset="0"/>
                        <a:ea typeface="Cambria" panose="02040503050406030204" pitchFamily="18" charset="0"/>
                        <a:cs typeface="Helvetica" panose="020B0604020202020204" pitchFamily="34" charset="0"/>
                      </a:endParaRPr>
                    </a:p>
                  </a:txBody>
                  <a:tcPr marL="6937" marR="6937" marT="6937" marB="0" anchor="ctr"/>
                </a:tc>
                <a:extLst>
                  <a:ext uri="{0D108BD9-81ED-4DB2-BD59-A6C34878D82A}">
                    <a16:rowId xmlns:a16="http://schemas.microsoft.com/office/drawing/2014/main" val="10004"/>
                  </a:ext>
                </a:extLst>
              </a:tr>
              <a:tr h="965786">
                <a:tc>
                  <a:txBody>
                    <a:bodyPr/>
                    <a:lstStyle/>
                    <a:p>
                      <a:pPr algn="ctr"/>
                      <a:r>
                        <a:rPr lang="tr-TR" sz="1300" b="1" dirty="0">
                          <a:latin typeface="Helvetica" panose="020B0604020202020204" pitchFamily="34" charset="0"/>
                          <a:cs typeface="Helvetica" panose="020B0604020202020204" pitchFamily="34" charset="0"/>
                        </a:rPr>
                        <a:t>31</a:t>
                      </a:r>
                    </a:p>
                  </a:txBody>
                  <a:tcPr anchor="ctr"/>
                </a:tc>
                <a:tc>
                  <a:txBody>
                    <a:bodyPr/>
                    <a:lstStyle/>
                    <a:p>
                      <a:r>
                        <a:rPr lang="tr-TR" sz="1300" b="1" kern="1200" dirty="0">
                          <a:solidFill>
                            <a:schemeClr val="dk1"/>
                          </a:solidFill>
                          <a:effectLst/>
                          <a:latin typeface="Helvetica" panose="020B0604020202020204" pitchFamily="34" charset="0"/>
                          <a:ea typeface="+mn-ea"/>
                          <a:cs typeface="Helvetica" panose="020B0604020202020204" pitchFamily="34" charset="0"/>
                        </a:rPr>
                        <a:t>TEMEL İŞ SAĞLIĞI VE GÜVENLİĞİ </a:t>
                      </a:r>
                      <a:endParaRPr lang="tr-TR" sz="1300" b="1" dirty="0">
                        <a:latin typeface="Helvetica" panose="020B0604020202020204" pitchFamily="34" charset="0"/>
                        <a:cs typeface="Helvetica" panose="020B0604020202020204" pitchFamily="34" charset="0"/>
                      </a:endParaRPr>
                    </a:p>
                  </a:txBody>
                  <a:tcPr marL="9386" marR="9386" marT="9386" marB="0" anchor="ctr"/>
                </a:tc>
                <a:tc>
                  <a:txBody>
                    <a:bodyPr/>
                    <a:lstStyle/>
                    <a:p>
                      <a:r>
                        <a:rPr lang="tr-TR" sz="1300" b="1" dirty="0">
                          <a:latin typeface="Helvetica" panose="020B0604020202020204" pitchFamily="34" charset="0"/>
                          <a:cs typeface="Helvetica" panose="020B0604020202020204" pitchFamily="34" charset="0"/>
                        </a:rPr>
                        <a:t>KASIM-ARALIK</a:t>
                      </a:r>
                    </a:p>
                  </a:txBody>
                  <a:tcPr marL="6937" marR="6937" marT="6937" marB="0" anchor="ctr"/>
                </a:tc>
                <a:tc>
                  <a:txBody>
                    <a:bodyPr/>
                    <a:lstStyle/>
                    <a:p>
                      <a:r>
                        <a:rPr lang="tr-TR" sz="1300" b="1" kern="1200" dirty="0">
                          <a:solidFill>
                            <a:schemeClr val="dk1"/>
                          </a:solidFill>
                          <a:effectLst/>
                          <a:latin typeface="Helvetica" panose="020B0604020202020204" pitchFamily="34" charset="0"/>
                          <a:ea typeface="+mn-ea"/>
                          <a:cs typeface="Helvetica" panose="020B0604020202020204" pitchFamily="34" charset="0"/>
                        </a:rPr>
                        <a:t>CUMHURBAŞKANLIĞI UZAKTAN EĞİTİM KAPISI</a:t>
                      </a:r>
                      <a:endParaRPr lang="tr-TR" sz="1300" b="1" dirty="0">
                        <a:latin typeface="Helvetica" panose="020B0604020202020204" pitchFamily="34" charset="0"/>
                        <a:cs typeface="Helvetica" panose="020B0604020202020204" pitchFamily="34" charset="0"/>
                      </a:endParaRPr>
                    </a:p>
                  </a:txBody>
                  <a:tcPr marL="6937" marR="6937" marT="6937" marB="0" anchor="ctr"/>
                </a:tc>
                <a:extLst>
                  <a:ext uri="{0D108BD9-81ED-4DB2-BD59-A6C34878D82A}">
                    <a16:rowId xmlns:a16="http://schemas.microsoft.com/office/drawing/2014/main" val="10005"/>
                  </a:ext>
                </a:extLst>
              </a:tr>
            </a:tbl>
          </a:graphicData>
        </a:graphic>
      </p:graphicFrame>
      <p:sp>
        <p:nvSpPr>
          <p:cNvPr id="9" name="Metin kutusu 2"/>
          <p:cNvSpPr txBox="1"/>
          <p:nvPr/>
        </p:nvSpPr>
        <p:spPr>
          <a:xfrm>
            <a:off x="2713219" y="144249"/>
            <a:ext cx="6731569" cy="461665"/>
          </a:xfrm>
          <a:prstGeom prst="rect">
            <a:avLst/>
          </a:prstGeom>
          <a:noFill/>
        </p:spPr>
        <p:txBody>
          <a:bodyPr wrap="square" rtlCol="0">
            <a:spAutoFit/>
          </a:bodyPr>
          <a:lstStyle/>
          <a:p>
            <a:r>
              <a:rPr lang="tr-TR" sz="2400" b="1" dirty="0">
                <a:solidFill>
                  <a:schemeClr val="accent1">
                    <a:lumMod val="50000"/>
                  </a:schemeClr>
                </a:solidFill>
                <a:latin typeface="Helvetica" pitchFamily="34" charset="0"/>
              </a:rPr>
              <a:t>2021 YILI GERÇEKLEŞTİRİLEN EĞİTİMLER</a:t>
            </a:r>
            <a:r>
              <a:rPr lang="tr-TR" sz="2000" b="1" dirty="0">
                <a:solidFill>
                  <a:schemeClr val="accent1">
                    <a:lumMod val="50000"/>
                  </a:schemeClr>
                </a:solidFill>
                <a:latin typeface="Helvetica" pitchFamily="34" charset="0"/>
              </a:rPr>
              <a:t>	</a:t>
            </a:r>
            <a:endParaRPr lang="tr-TR" sz="2800" dirty="0"/>
          </a:p>
        </p:txBody>
      </p:sp>
    </p:spTree>
    <p:extLst>
      <p:ext uri="{BB962C8B-B14F-4D97-AF65-F5344CB8AC3E}">
        <p14:creationId xmlns:p14="http://schemas.microsoft.com/office/powerpoint/2010/main" val="392545543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4194353"/>
                                        </p:tgtEl>
                                        <p:attrNameLst>
                                          <p:attrName>style.visibility</p:attrName>
                                        </p:attrNameLst>
                                      </p:cBhvr>
                                      <p:to>
                                        <p:strVal val="visible"/>
                                      </p:to>
                                    </p:set>
                                    <p:animEffect transition="in" filter="wipe(up)">
                                      <p:cBhvr>
                                        <p:cTn id="7" dur="500"/>
                                        <p:tgtEl>
                                          <p:spTgt spid="41943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37162"/>
            <a:ext cx="8690385" cy="1569660"/>
            <a:chOff x="2" y="-37162"/>
            <a:chExt cx="8690385" cy="1569660"/>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37162"/>
              <a:ext cx="5246557" cy="1569660"/>
            </a:xfrm>
            <a:prstGeom prst="rect">
              <a:avLst/>
            </a:prstGeom>
          </p:spPr>
          <p:txBody>
            <a:bodyPr wrap="square">
              <a:spAutoFit/>
            </a:bodyPr>
            <a:lstStyle/>
            <a:p>
              <a:r>
                <a:rPr lang="tr-TR" sz="3200" b="1" dirty="0">
                  <a:solidFill>
                    <a:schemeClr val="accent1">
                      <a:lumMod val="50000"/>
                    </a:schemeClr>
                  </a:solidFill>
                  <a:latin typeface="Helvetica" panose="020B0604020202020204" pitchFamily="34" charset="0"/>
                  <a:cs typeface="Helvetica" panose="020B0604020202020204" pitchFamily="34" charset="0"/>
                </a:rPr>
                <a:t>GENEL OLARAK BİR YILDA NELER YAPTIK? </a:t>
              </a:r>
            </a:p>
            <a:p>
              <a:endParaRPr lang="tr-TR" sz="3200" b="1" dirty="0">
                <a:latin typeface="Helvetica" panose="020B0604020202020204" pitchFamily="34" charset="0"/>
                <a:cs typeface="Helvetica" panose="020B0604020202020204" pitchFamily="34" charset="0"/>
              </a:endParaRPr>
            </a:p>
          </p:txBody>
        </p:sp>
      </p:grpSp>
      <p:sp>
        <p:nvSpPr>
          <p:cNvPr id="14" name="Rectangle 3"/>
          <p:cNvSpPr txBox="1">
            <a:spLocks noChangeArrowheads="1"/>
          </p:cNvSpPr>
          <p:nvPr/>
        </p:nvSpPr>
        <p:spPr bwMode="auto">
          <a:xfrm>
            <a:off x="215681" y="1370125"/>
            <a:ext cx="11743509" cy="481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571500" indent="-571500">
              <a:buFont typeface="Wingdings" panose="05000000000000000000" pitchFamily="2" charset="2"/>
              <a:buChar char="q"/>
            </a:pPr>
            <a:r>
              <a:rPr lang="tr-TR" sz="2500" dirty="0">
                <a:latin typeface="Helvetica" panose="020B0604020202020204" pitchFamily="34" charset="0"/>
                <a:cs typeface="Helvetica" panose="020B0604020202020204" pitchFamily="34" charset="0"/>
              </a:rPr>
              <a:t>Hizmet İçi Eğitim Yönergesini hayata geçirdik.</a:t>
            </a:r>
          </a:p>
          <a:p>
            <a:pPr marL="571500" indent="-571500">
              <a:buFont typeface="Wingdings" panose="05000000000000000000" pitchFamily="2" charset="2"/>
              <a:buChar char="q"/>
            </a:pPr>
            <a:r>
              <a:rPr lang="tr-TR" sz="2500" dirty="0">
                <a:latin typeface="Helvetica" panose="020B0604020202020204" pitchFamily="34" charset="0"/>
                <a:cs typeface="Helvetica" panose="020B0604020202020204" pitchFamily="34" charset="0"/>
              </a:rPr>
              <a:t>Eğitmen havuzu oluşturduk.</a:t>
            </a:r>
          </a:p>
          <a:p>
            <a:pPr marL="571500" indent="-571500">
              <a:buFont typeface="Wingdings" panose="05000000000000000000" pitchFamily="2" charset="2"/>
              <a:buChar char="q"/>
            </a:pPr>
            <a:r>
              <a:rPr lang="tr-TR" sz="2500" dirty="0">
                <a:latin typeface="Helvetica" panose="020B0604020202020204" pitchFamily="34" charset="0"/>
                <a:cs typeface="Helvetica" panose="020B0604020202020204" pitchFamily="34" charset="0"/>
              </a:rPr>
              <a:t>2021 yılı içerisinde 31 farklı konuda hizmet içi eğitim gerçekleştirdik.</a:t>
            </a:r>
          </a:p>
          <a:p>
            <a:pPr marL="571500" indent="-571500">
              <a:buFont typeface="Wingdings" panose="05000000000000000000" pitchFamily="2" charset="2"/>
              <a:buChar char="q"/>
            </a:pPr>
            <a:r>
              <a:rPr lang="tr-TR" sz="2500" dirty="0">
                <a:latin typeface="Helvetica" panose="020B0604020202020204" pitchFamily="34" charset="0"/>
                <a:cs typeface="Helvetica" panose="020B0604020202020204" pitchFamily="34" charset="0"/>
              </a:rPr>
              <a:t>Cumhurbaşkanlığı tarafından uygulamaya konan </a:t>
            </a:r>
            <a:r>
              <a:rPr lang="tr-TR" sz="2500" b="1" dirty="0">
                <a:latin typeface="Helvetica" panose="020B0604020202020204" pitchFamily="34" charset="0"/>
                <a:cs typeface="Helvetica" panose="020B0604020202020204" pitchFamily="34" charset="0"/>
              </a:rPr>
              <a:t>Uzaktan Eğitim Kapısına </a:t>
            </a:r>
            <a:r>
              <a:rPr lang="tr-TR" sz="2500" dirty="0">
                <a:latin typeface="Helvetica" panose="020B0604020202020204" pitchFamily="34" charset="0"/>
                <a:cs typeface="Helvetica" panose="020B0604020202020204" pitchFamily="34" charset="0"/>
              </a:rPr>
              <a:t>geçen ilk üniversite olduk.</a:t>
            </a:r>
          </a:p>
          <a:p>
            <a:pPr marL="571500" indent="-571500">
              <a:buFont typeface="Wingdings" panose="05000000000000000000" pitchFamily="2" charset="2"/>
              <a:buChar char="q"/>
            </a:pPr>
            <a:r>
              <a:rPr lang="tr-TR" sz="2500" dirty="0">
                <a:latin typeface="Helvetica" panose="020B0604020202020204" pitchFamily="34" charset="0"/>
                <a:cs typeface="Helvetica" panose="020B0604020202020204" pitchFamily="34" charset="0"/>
              </a:rPr>
              <a:t>Aday memur eğitim sürecini çevrim içi olarak tamamladık.</a:t>
            </a:r>
          </a:p>
          <a:p>
            <a:pPr marL="571500" indent="-571500">
              <a:buFont typeface="Wingdings" panose="05000000000000000000" pitchFamily="2" charset="2"/>
              <a:buChar char="q"/>
            </a:pPr>
            <a:r>
              <a:rPr lang="tr-TR" sz="2500" dirty="0">
                <a:latin typeface="Helvetica" panose="020B0604020202020204" pitchFamily="34" charset="0"/>
                <a:cs typeface="Helvetica" panose="020B0604020202020204" pitchFamily="34" charset="0"/>
              </a:rPr>
              <a:t>Youtube kanalı üzerinden hizmet içi eğitim ve aday memur eğitim kayıtlarını  paylaşmaya başladık.</a:t>
            </a:r>
          </a:p>
          <a:p>
            <a:pPr marL="571500" indent="-571500">
              <a:buFont typeface="Wingdings" panose="05000000000000000000" pitchFamily="2" charset="2"/>
              <a:buChar char="q"/>
            </a:pPr>
            <a:r>
              <a:rPr lang="tr-TR" sz="2500" dirty="0">
                <a:latin typeface="Helvetica" panose="020B0604020202020204" pitchFamily="34" charset="0"/>
                <a:cs typeface="Helvetica" panose="020B0604020202020204" pitchFamily="34" charset="0"/>
              </a:rPr>
              <a:t>Konya Teknik Üniversitesiyle Uzaktan Eğitim Kapısı üzerinden ortak eğitim gerçekleştirdik.</a:t>
            </a:r>
          </a:p>
          <a:p>
            <a:pPr marL="571500" indent="-571500">
              <a:buFont typeface="Wingdings" panose="05000000000000000000" pitchFamily="2" charset="2"/>
              <a:buChar char="q"/>
            </a:pPr>
            <a:r>
              <a:rPr lang="tr-TR" sz="2500" dirty="0">
                <a:latin typeface="Helvetica" panose="020B0604020202020204" pitchFamily="34" charset="0"/>
                <a:cs typeface="Helvetica" panose="020B0604020202020204" pitchFamily="34" charset="0"/>
              </a:rPr>
              <a:t>Erzincan Binali Yıldırım Üniversitesiyle hizmet içi eğitimlerin ortak yürütülmesi konusunda işbirliği protokolü imzaladık.</a:t>
            </a:r>
            <a:endParaRPr lang="tr-TR" sz="2500" b="1" dirty="0">
              <a:latin typeface="Helvetica" panose="020B0604020202020204" pitchFamily="34" charset="0"/>
              <a:cs typeface="Helvetica" panose="020B0604020202020204" pitchFamily="34" charset="0"/>
            </a:endParaRPr>
          </a:p>
          <a:p>
            <a:br>
              <a:rPr lang="tr-TR" sz="3600" dirty="0">
                <a:latin typeface="Helvetica" panose="020B0604020202020204" pitchFamily="34" charset="0"/>
                <a:cs typeface="Helvetica" panose="020B0604020202020204" pitchFamily="34" charset="0"/>
              </a:rPr>
            </a:br>
            <a:endParaRPr lang="tr-TR" sz="3600" dirty="0">
              <a:latin typeface="Helvetica" panose="020B0604020202020204" pitchFamily="34" charset="0"/>
              <a:cs typeface="Helvetica" panose="020B0604020202020204" pitchFamily="34" charset="0"/>
            </a:endParaRPr>
          </a:p>
          <a:p>
            <a:pPr algn="just"/>
            <a:r>
              <a:rPr lang="tr-TR" sz="2800" dirty="0">
                <a:latin typeface="Helvetica" panose="020B0604020202020204" pitchFamily="34" charset="0"/>
                <a:cs typeface="Helvetica" panose="020B0604020202020204" pitchFamily="34" charset="0"/>
              </a:rPr>
              <a:t> </a:t>
            </a:r>
          </a:p>
          <a:p>
            <a:pPr algn="just"/>
            <a:endParaRPr lang="tr-TR" sz="3200" dirty="0">
              <a:latin typeface="Helvetica" panose="020B0604020202020204" pitchFamily="34" charset="0"/>
              <a:cs typeface="Helvetica" panose="020B0604020202020204" pitchFamily="34" charset="0"/>
            </a:endParaRPr>
          </a:p>
          <a:p>
            <a:pPr marL="457200" indent="-457200" algn="just">
              <a:buFont typeface="Wingdings" panose="05000000000000000000" pitchFamily="2" charset="2"/>
              <a:buChar char="Ø"/>
            </a:pPr>
            <a:endParaRPr lang="tr-TR" dirty="0"/>
          </a:p>
          <a:p>
            <a:pPr algn="just"/>
            <a:endParaRPr lang="tr-TR" sz="3200" dirty="0">
              <a:latin typeface="Helvetica" panose="020B0604020202020204" pitchFamily="34" charset="0"/>
              <a:cs typeface="Helvetica" panose="020B0604020202020204" pitchFamily="34" charset="0"/>
            </a:endParaRPr>
          </a:p>
          <a:p>
            <a:pPr marL="457200" indent="-457200" algn="just">
              <a:buFont typeface="Wingdings" panose="05000000000000000000" pitchFamily="2" charset="2"/>
              <a:buChar char="q"/>
            </a:pPr>
            <a:endParaRPr lang="tr-TR" sz="2400" b="1" dirty="0">
              <a:latin typeface="Helvetica" panose="020B0604020202020204" pitchFamily="34" charset="0"/>
              <a:ea typeface="Cambria" panose="02040503050406030204" pitchFamily="18" charset="0"/>
              <a:cs typeface="Helvetica" panose="020B0604020202020204" pitchFamily="34" charset="0"/>
            </a:endParaRPr>
          </a:p>
          <a:p>
            <a:pPr marL="457200" indent="-457200" algn="just">
              <a:buFont typeface="Wingdings" panose="05000000000000000000" pitchFamily="2" charset="2"/>
              <a:buChar char="q"/>
            </a:pPr>
            <a:endParaRPr lang="tr-TR" sz="2400" b="1" dirty="0">
              <a:latin typeface="Helvetica" panose="020B0604020202020204" pitchFamily="34" charset="0"/>
              <a:ea typeface="Cambria" panose="02040503050406030204" pitchFamily="18" charset="0"/>
              <a:cs typeface="Helvetica" panose="020B0604020202020204" pitchFamily="34" charset="0"/>
            </a:endParaRPr>
          </a:p>
        </p:txBody>
      </p:sp>
    </p:spTree>
    <p:extLst>
      <p:ext uri="{BB962C8B-B14F-4D97-AF65-F5344CB8AC3E}">
        <p14:creationId xmlns:p14="http://schemas.microsoft.com/office/powerpoint/2010/main" val="397493806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37162"/>
            <a:ext cx="8690385" cy="1250533"/>
            <a:chOff x="2" y="-37162"/>
            <a:chExt cx="8690385" cy="1250533"/>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37162"/>
              <a:ext cx="5246557" cy="1077218"/>
            </a:xfrm>
            <a:prstGeom prst="rect">
              <a:avLst/>
            </a:prstGeom>
          </p:spPr>
          <p:txBody>
            <a:bodyPr wrap="square">
              <a:spAutoFit/>
            </a:bodyPr>
            <a:lstStyle/>
            <a:p>
              <a:r>
                <a:rPr lang="tr-TR" sz="3200" b="1" dirty="0">
                  <a:solidFill>
                    <a:schemeClr val="accent1">
                      <a:lumMod val="50000"/>
                    </a:schemeClr>
                  </a:solidFill>
                  <a:latin typeface="Helvetica" panose="020B0604020202020204" pitchFamily="34" charset="0"/>
                  <a:cs typeface="Helvetica" panose="020B0604020202020204" pitchFamily="34" charset="0"/>
                </a:rPr>
                <a:t>NELERİ HEDEFLİYORUZ?</a:t>
              </a:r>
            </a:p>
            <a:p>
              <a:endParaRPr lang="tr-TR" sz="3200" b="1" dirty="0">
                <a:latin typeface="Helvetica" panose="020B0604020202020204" pitchFamily="34" charset="0"/>
                <a:cs typeface="Helvetica" panose="020B0604020202020204" pitchFamily="34" charset="0"/>
              </a:endParaRPr>
            </a:p>
          </p:txBody>
        </p:sp>
      </p:grpSp>
      <p:sp>
        <p:nvSpPr>
          <p:cNvPr id="14" name="Rectangle 3"/>
          <p:cNvSpPr txBox="1">
            <a:spLocks noChangeArrowheads="1"/>
          </p:cNvSpPr>
          <p:nvPr/>
        </p:nvSpPr>
        <p:spPr bwMode="auto">
          <a:xfrm>
            <a:off x="215681" y="1370125"/>
            <a:ext cx="11743509" cy="481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571500" indent="-571500" algn="just">
              <a:buFont typeface="Wingdings" panose="05000000000000000000" pitchFamily="2" charset="2"/>
              <a:buChar char="q"/>
            </a:pPr>
            <a:r>
              <a:rPr lang="tr-TR" sz="2600" dirty="0">
                <a:latin typeface="Helvetica" panose="020B0604020202020204" pitchFamily="34" charset="0"/>
                <a:cs typeface="Helvetica" panose="020B0604020202020204" pitchFamily="34" charset="0"/>
              </a:rPr>
              <a:t>Hizmet İçi Eğitim süreçlerine dair Dış Paydaş Kurulu oluşturmayı hedefliyoruz. </a:t>
            </a:r>
          </a:p>
          <a:p>
            <a:pPr marL="571500" indent="-571500" algn="just">
              <a:buFont typeface="Wingdings" panose="05000000000000000000" pitchFamily="2" charset="2"/>
              <a:buChar char="q"/>
            </a:pPr>
            <a:r>
              <a:rPr lang="tr-TR" sz="2600" dirty="0">
                <a:latin typeface="Helvetica" panose="020B0604020202020204" pitchFamily="34" charset="0"/>
                <a:cs typeface="Helvetica" panose="020B0604020202020204" pitchFamily="34" charset="0"/>
              </a:rPr>
              <a:t>Üniversitelerarası ortak eğitimleri arttırmak istiyoruz.</a:t>
            </a:r>
          </a:p>
          <a:p>
            <a:pPr marL="571500" indent="-571500" algn="just">
              <a:buFont typeface="Wingdings" panose="05000000000000000000" pitchFamily="2" charset="2"/>
              <a:buChar char="q"/>
            </a:pPr>
            <a:r>
              <a:rPr lang="tr-TR" sz="2600" dirty="0">
                <a:latin typeface="Helvetica" panose="020B0604020202020204" pitchFamily="34" charset="0"/>
                <a:cs typeface="Helvetica" panose="020B0604020202020204" pitchFamily="34" charset="0"/>
              </a:rPr>
              <a:t>Alt, orta ve üst yöneticilerin yetkinliklerini arttırmak amacıyla grup düzeyinde eğitimler vermeyi hedefliyoruz.</a:t>
            </a:r>
          </a:p>
          <a:p>
            <a:pPr marL="571500" indent="-571500" algn="just">
              <a:buFont typeface="Wingdings" panose="05000000000000000000" pitchFamily="2" charset="2"/>
              <a:buChar char="q"/>
            </a:pPr>
            <a:r>
              <a:rPr lang="tr-TR" sz="2600" dirty="0">
                <a:latin typeface="Helvetica" panose="020B0604020202020204" pitchFamily="34" charset="0"/>
                <a:cs typeface="Helvetica" panose="020B0604020202020204" pitchFamily="34" charset="0"/>
              </a:rPr>
              <a:t>Uyum eğitimlerine yönelik rehber dokümanlar hazırlamayı planlıyoruz.</a:t>
            </a:r>
          </a:p>
          <a:p>
            <a:pPr marL="571500" indent="-571500" algn="just">
              <a:buFont typeface="Wingdings" panose="05000000000000000000" pitchFamily="2" charset="2"/>
              <a:buChar char="q"/>
            </a:pPr>
            <a:r>
              <a:rPr lang="tr-TR" sz="2600" dirty="0">
                <a:latin typeface="Helvetica" panose="020B0604020202020204" pitchFamily="34" charset="0"/>
                <a:cs typeface="Helvetica" panose="020B0604020202020204" pitchFamily="34" charset="0"/>
              </a:rPr>
              <a:t>Belirli unvan gruplarına yönelik hedef odaklı eğitimler vermek istiyoruz. </a:t>
            </a:r>
          </a:p>
          <a:p>
            <a:pPr marL="571500" indent="-571500" algn="just">
              <a:buFont typeface="Wingdings" panose="05000000000000000000" pitchFamily="2" charset="2"/>
              <a:buChar char="q"/>
            </a:pPr>
            <a:r>
              <a:rPr lang="tr-TR" sz="2600" dirty="0">
                <a:latin typeface="Helvetica" panose="020B0604020202020204" pitchFamily="34" charset="0"/>
                <a:cs typeface="Helvetica" panose="020B0604020202020204" pitchFamily="34" charset="0"/>
              </a:rPr>
              <a:t>Sınava dayalı eğitimler gerçekleştirerek, başarılı olan personeli motive etmek amacıyla ödüller vermeyi planlıyoruz.</a:t>
            </a:r>
          </a:p>
          <a:p>
            <a:pPr marL="571500" indent="-571500" algn="just">
              <a:buFont typeface="Wingdings" panose="05000000000000000000" pitchFamily="2" charset="2"/>
              <a:buChar char="q"/>
            </a:pPr>
            <a:endParaRPr lang="tr-TR" sz="2800" dirty="0">
              <a:latin typeface="Helvetica" panose="020B0604020202020204" pitchFamily="34" charset="0"/>
              <a:cs typeface="Helvetica" panose="020B0604020202020204" pitchFamily="34" charset="0"/>
            </a:endParaRPr>
          </a:p>
          <a:p>
            <a:pPr marL="571500" indent="-571500">
              <a:buFont typeface="Wingdings" panose="05000000000000000000" pitchFamily="2" charset="2"/>
              <a:buChar char="q"/>
            </a:pPr>
            <a:endParaRPr lang="tr-TR" sz="2800" b="1" dirty="0">
              <a:latin typeface="Helvetica" panose="020B0604020202020204" pitchFamily="34" charset="0"/>
              <a:cs typeface="Helvetica" panose="020B0604020202020204" pitchFamily="34" charset="0"/>
            </a:endParaRPr>
          </a:p>
          <a:p>
            <a:endParaRPr lang="tr-TR" sz="2800" b="1" dirty="0">
              <a:latin typeface="Helvetica" panose="020B0604020202020204" pitchFamily="34" charset="0"/>
              <a:cs typeface="Helvetica" panose="020B0604020202020204" pitchFamily="34" charset="0"/>
            </a:endParaRPr>
          </a:p>
          <a:p>
            <a:br>
              <a:rPr lang="tr-TR" sz="3600" dirty="0">
                <a:latin typeface="Helvetica" panose="020B0604020202020204" pitchFamily="34" charset="0"/>
                <a:cs typeface="Helvetica" panose="020B0604020202020204" pitchFamily="34" charset="0"/>
              </a:rPr>
            </a:br>
            <a:endParaRPr lang="tr-TR" sz="3600" dirty="0">
              <a:latin typeface="Helvetica" panose="020B0604020202020204" pitchFamily="34" charset="0"/>
              <a:cs typeface="Helvetica" panose="020B0604020202020204" pitchFamily="34" charset="0"/>
            </a:endParaRPr>
          </a:p>
          <a:p>
            <a:pPr algn="just"/>
            <a:r>
              <a:rPr lang="tr-TR" sz="2800" dirty="0">
                <a:latin typeface="Helvetica" panose="020B0604020202020204" pitchFamily="34" charset="0"/>
                <a:cs typeface="Helvetica" panose="020B0604020202020204" pitchFamily="34" charset="0"/>
              </a:rPr>
              <a:t> </a:t>
            </a:r>
          </a:p>
          <a:p>
            <a:pPr algn="just"/>
            <a:endParaRPr lang="tr-TR" sz="3200" dirty="0">
              <a:latin typeface="Helvetica" panose="020B0604020202020204" pitchFamily="34" charset="0"/>
              <a:cs typeface="Helvetica" panose="020B0604020202020204" pitchFamily="34" charset="0"/>
            </a:endParaRPr>
          </a:p>
          <a:p>
            <a:pPr marL="457200" indent="-457200" algn="just">
              <a:buFont typeface="Wingdings" panose="05000000000000000000" pitchFamily="2" charset="2"/>
              <a:buChar char="Ø"/>
            </a:pPr>
            <a:endParaRPr lang="tr-TR" dirty="0"/>
          </a:p>
          <a:p>
            <a:pPr algn="just"/>
            <a:endParaRPr lang="tr-TR" sz="3200" dirty="0">
              <a:latin typeface="Helvetica" panose="020B0604020202020204" pitchFamily="34" charset="0"/>
              <a:cs typeface="Helvetica" panose="020B0604020202020204" pitchFamily="34" charset="0"/>
            </a:endParaRPr>
          </a:p>
          <a:p>
            <a:pPr marL="457200" indent="-457200" algn="just">
              <a:buFont typeface="Wingdings" panose="05000000000000000000" pitchFamily="2" charset="2"/>
              <a:buChar char="q"/>
            </a:pPr>
            <a:endParaRPr lang="tr-TR" sz="2400" b="1" dirty="0">
              <a:latin typeface="Helvetica" panose="020B0604020202020204" pitchFamily="34" charset="0"/>
              <a:ea typeface="Cambria" panose="02040503050406030204" pitchFamily="18" charset="0"/>
              <a:cs typeface="Helvetica" panose="020B0604020202020204" pitchFamily="34" charset="0"/>
            </a:endParaRPr>
          </a:p>
          <a:p>
            <a:pPr marL="457200" indent="-457200" algn="just">
              <a:buFont typeface="Wingdings" panose="05000000000000000000" pitchFamily="2" charset="2"/>
              <a:buChar char="q"/>
            </a:pPr>
            <a:endParaRPr lang="tr-TR" sz="2400" b="1" dirty="0">
              <a:latin typeface="Helvetica" panose="020B0604020202020204" pitchFamily="34" charset="0"/>
              <a:ea typeface="Cambria" panose="02040503050406030204" pitchFamily="18" charset="0"/>
              <a:cs typeface="Helvetica" panose="020B0604020202020204" pitchFamily="34" charset="0"/>
            </a:endParaRPr>
          </a:p>
        </p:txBody>
      </p:sp>
    </p:spTree>
    <p:extLst>
      <p:ext uri="{BB962C8B-B14F-4D97-AF65-F5344CB8AC3E}">
        <p14:creationId xmlns:p14="http://schemas.microsoft.com/office/powerpoint/2010/main" val="60043870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3832"/>
            <a:ext cx="8690385" cy="1209539"/>
            <a:chOff x="2" y="3832"/>
            <a:chExt cx="8690385" cy="1209539"/>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256177"/>
              <a:ext cx="5246557" cy="584775"/>
            </a:xfrm>
            <a:prstGeom prst="rect">
              <a:avLst/>
            </a:prstGeom>
          </p:spPr>
          <p:txBody>
            <a:bodyPr wrap="square">
              <a:spAutoFit/>
            </a:bodyPr>
            <a:lstStyle/>
            <a:p>
              <a:endParaRPr lang="tr-TR" sz="3200" dirty="0"/>
            </a:p>
          </p:txBody>
        </p:sp>
      </p:gr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28693" y="1213371"/>
            <a:ext cx="11579629" cy="5539978"/>
          </a:xfrm>
          <a:prstGeom prst="rect">
            <a:avLst/>
          </a:prstGeom>
          <a:noFill/>
        </p:spPr>
        <p:txBody>
          <a:bodyPr wrap="square" rtlCol="0">
            <a:spAutoFit/>
          </a:bodyPr>
          <a:lstStyle/>
          <a:p>
            <a:pPr algn="ctr"/>
            <a:r>
              <a:rPr lang="tr-TR" sz="2800" b="1" dirty="0"/>
              <a:t> </a:t>
            </a:r>
          </a:p>
          <a:p>
            <a:pPr algn="ctr"/>
            <a:endParaRPr lang="tr-TR" sz="2800" b="1" dirty="0">
              <a:latin typeface="Helvetica" panose="020B0604020202020204" pitchFamily="34" charset="0"/>
              <a:cs typeface="Helvetica" panose="020B0604020202020204" pitchFamily="34" charset="0"/>
            </a:endParaRPr>
          </a:p>
          <a:p>
            <a:pPr algn="ctr"/>
            <a:endParaRPr lang="tr-TR" sz="2800" b="1" dirty="0">
              <a:latin typeface="Helvetica" panose="020B0604020202020204" pitchFamily="34" charset="0"/>
              <a:cs typeface="Helvetica" panose="020B0604020202020204" pitchFamily="34" charset="0"/>
            </a:endParaRPr>
          </a:p>
          <a:p>
            <a:pPr algn="ctr"/>
            <a:endParaRPr lang="tr-TR" sz="2800" b="1" dirty="0">
              <a:latin typeface="Helvetica" panose="020B0604020202020204" pitchFamily="34" charset="0"/>
              <a:cs typeface="Helvetica" panose="020B0604020202020204" pitchFamily="34" charset="0"/>
            </a:endParaRPr>
          </a:p>
          <a:p>
            <a:pPr algn="ctr"/>
            <a:endParaRPr lang="tr-TR" sz="2800" b="1" dirty="0">
              <a:latin typeface="Helvetica" panose="020B0604020202020204" pitchFamily="34" charset="0"/>
              <a:cs typeface="Helvetica" panose="020B0604020202020204" pitchFamily="34" charset="0"/>
            </a:endParaRPr>
          </a:p>
          <a:p>
            <a:pPr algn="ctr"/>
            <a:r>
              <a:rPr lang="tr-TR" sz="4400" b="1" dirty="0">
                <a:latin typeface="Helvetica" panose="020B0604020202020204" pitchFamily="34" charset="0"/>
                <a:cs typeface="Helvetica" panose="020B0604020202020204" pitchFamily="34" charset="0"/>
              </a:rPr>
              <a:t>SABRINIZ VE İLGİNİZ İÇİN </a:t>
            </a:r>
          </a:p>
          <a:p>
            <a:pPr algn="ctr"/>
            <a:r>
              <a:rPr lang="tr-TR" sz="4400" b="1" dirty="0">
                <a:latin typeface="Helvetica" panose="020B0604020202020204" pitchFamily="34" charset="0"/>
                <a:cs typeface="Helvetica" panose="020B0604020202020204" pitchFamily="34" charset="0"/>
              </a:rPr>
              <a:t>TEŞEKKÜRLER</a:t>
            </a:r>
            <a:endParaRPr lang="tr-TR" sz="4000" b="1" i="1" dirty="0">
              <a:latin typeface="Helvetica" panose="020B0604020202020204" pitchFamily="34" charset="0"/>
              <a:cs typeface="Helvetica" panose="020B0604020202020204" pitchFamily="34" charset="0"/>
            </a:endParaRPr>
          </a:p>
          <a:p>
            <a:pPr algn="ctr"/>
            <a:endParaRPr lang="tr-TR" sz="2400" b="1" dirty="0">
              <a:latin typeface="Helvetica" panose="020B0604020202020204" pitchFamily="34" charset="0"/>
              <a:cs typeface="Helvetica" panose="020B0604020202020204" pitchFamily="34" charset="0"/>
            </a:endParaRPr>
          </a:p>
          <a:p>
            <a:pPr algn="ctr"/>
            <a:endParaRPr lang="tr-TR" sz="2400" b="1" dirty="0">
              <a:solidFill>
                <a:schemeClr val="bg1"/>
              </a:solidFill>
              <a:latin typeface="Helvetica" panose="020B0604020202020204" pitchFamily="34" charset="0"/>
              <a:cs typeface="Helvetica" panose="020B0604020202020204" pitchFamily="34" charset="0"/>
            </a:endParaRPr>
          </a:p>
          <a:p>
            <a:pPr algn="ctr"/>
            <a:endParaRPr lang="tr-TR" sz="2400" b="1" dirty="0"/>
          </a:p>
          <a:p>
            <a:endParaRPr lang="tr-TR" dirty="0"/>
          </a:p>
          <a:p>
            <a:endParaRPr lang="tr-TR" dirty="0"/>
          </a:p>
          <a:p>
            <a:endParaRPr lang="tr-TR" dirty="0"/>
          </a:p>
        </p:txBody>
      </p:sp>
    </p:spTree>
    <p:extLst>
      <p:ext uri="{BB962C8B-B14F-4D97-AF65-F5344CB8AC3E}">
        <p14:creationId xmlns:p14="http://schemas.microsoft.com/office/powerpoint/2010/main" val="50542901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3832"/>
            <a:ext cx="8690385" cy="1209539"/>
            <a:chOff x="2" y="3832"/>
            <a:chExt cx="8690385" cy="1209539"/>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256177"/>
              <a:ext cx="5246557" cy="584775"/>
            </a:xfrm>
            <a:prstGeom prst="rect">
              <a:avLst/>
            </a:prstGeom>
          </p:spPr>
          <p:txBody>
            <a:bodyPr wrap="square">
              <a:spAutoFit/>
            </a:bodyPr>
            <a:lstStyle/>
            <a:p>
              <a:r>
                <a:rPr lang="tr-TR" sz="3200" b="1" dirty="0">
                  <a:latin typeface="Helvetica" panose="020B0604020202020204" pitchFamily="34" charset="0"/>
                  <a:cs typeface="Helvetica" panose="020B0604020202020204" pitchFamily="34" charset="0"/>
                </a:rPr>
                <a:t>GİRİŞ VE MEVZUAT</a:t>
              </a:r>
            </a:p>
          </p:txBody>
        </p:sp>
      </p:grpSp>
      <p:sp>
        <p:nvSpPr>
          <p:cNvPr id="14" name="Rectangle 3"/>
          <p:cNvSpPr txBox="1">
            <a:spLocks noChangeArrowheads="1"/>
          </p:cNvSpPr>
          <p:nvPr/>
        </p:nvSpPr>
        <p:spPr bwMode="auto">
          <a:xfrm>
            <a:off x="758764" y="1392268"/>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6" y="1105233"/>
            <a:ext cx="11579629" cy="6463308"/>
          </a:xfrm>
          <a:prstGeom prst="rect">
            <a:avLst/>
          </a:prstGeom>
          <a:noFill/>
        </p:spPr>
        <p:txBody>
          <a:bodyPr wrap="square" rtlCol="0">
            <a:spAutoFit/>
          </a:bodyPr>
          <a:lstStyle/>
          <a:p>
            <a:r>
              <a:rPr lang="tr-TR" sz="2500" b="1" u="sng" dirty="0">
                <a:latin typeface="Helvetica" panose="020B0604020202020204" pitchFamily="34" charset="0"/>
                <a:cs typeface="Helvetica" panose="020B0604020202020204" pitchFamily="34" charset="0"/>
              </a:rPr>
              <a:t>HİZMET İÇİ EĞİTİM DÜZENLEME VE UYGULAMA YETKİSİ:</a:t>
            </a:r>
          </a:p>
          <a:p>
            <a:r>
              <a:rPr lang="tr-TR" sz="2500" b="1" u="sng" dirty="0">
                <a:latin typeface="Helvetica" panose="020B0604020202020204" pitchFamily="34" charset="0"/>
                <a:cs typeface="Helvetica" panose="020B0604020202020204" pitchFamily="34" charset="0"/>
              </a:rPr>
              <a:t> </a:t>
            </a:r>
          </a:p>
          <a:p>
            <a:pPr marL="285750" indent="-285750" algn="just">
              <a:buFont typeface="Wingdings" panose="05000000000000000000" pitchFamily="2" charset="2"/>
              <a:buChar char="q"/>
            </a:pPr>
            <a:r>
              <a:rPr lang="tr-TR" sz="2000" dirty="0">
                <a:latin typeface="Helvetica" panose="020B0604020202020204" pitchFamily="34" charset="0"/>
                <a:cs typeface="Helvetica" panose="020B0604020202020204" pitchFamily="34" charset="0"/>
              </a:rPr>
              <a:t>124 sayılı ‘</a:t>
            </a:r>
            <a:r>
              <a:rPr lang="tr-TR" sz="2000" i="1" dirty="0">
                <a:latin typeface="Helvetica" panose="020B0604020202020204" pitchFamily="34" charset="0"/>
                <a:cs typeface="Helvetica" panose="020B0604020202020204" pitchFamily="34" charset="0"/>
                <a:hlinkClick r:id="rId4"/>
              </a:rPr>
              <a:t>Yükseköğretim Üst Kuruluşları ile Yükseköğretim Kurumlarının İdari Teşkilatı Hakkında Kanun Hükmünde Kararname</a:t>
            </a:r>
            <a:r>
              <a:rPr lang="tr-TR" sz="2000" dirty="0">
                <a:latin typeface="Helvetica" panose="020B0604020202020204" pitchFamily="34" charset="0"/>
                <a:cs typeface="Helvetica" panose="020B0604020202020204" pitchFamily="34" charset="0"/>
              </a:rPr>
              <a:t>’nin 29 uncu maddesinin (c) fıkrasında; ‘</a:t>
            </a:r>
            <a:r>
              <a:rPr lang="tr-TR" sz="2000" b="1" dirty="0">
                <a:latin typeface="Helvetica" panose="020B0604020202020204" pitchFamily="34" charset="0"/>
                <a:cs typeface="Helvetica" panose="020B0604020202020204" pitchFamily="34" charset="0"/>
              </a:rPr>
              <a:t>İdari personelin hizmet öncesi ve hizmet içi eğitimi programlarını düzenlemek ve uygulamak</a:t>
            </a:r>
            <a:r>
              <a:rPr lang="tr-TR" sz="2000" dirty="0">
                <a:latin typeface="Helvetica" panose="020B0604020202020204" pitchFamily="34" charset="0"/>
                <a:cs typeface="Helvetica" panose="020B0604020202020204" pitchFamily="34" charset="0"/>
              </a:rPr>
              <a:t>’ görevi Personel Daire Başkanlığına verilmiştir. </a:t>
            </a:r>
          </a:p>
          <a:p>
            <a:pPr algn="just"/>
            <a:endParaRPr lang="tr-TR" sz="2500" dirty="0">
              <a:latin typeface="Helvetica" panose="020B0604020202020204" pitchFamily="34" charset="0"/>
              <a:cs typeface="Helvetica" panose="020B0604020202020204" pitchFamily="34" charset="0"/>
            </a:endParaRPr>
          </a:p>
          <a:p>
            <a:pPr algn="just"/>
            <a:r>
              <a:rPr lang="tr-TR" sz="2500" b="1" u="sng" dirty="0">
                <a:latin typeface="Helvetica" panose="020B0604020202020204" pitchFamily="34" charset="0"/>
                <a:cs typeface="Helvetica" panose="020B0604020202020204" pitchFamily="34" charset="0"/>
              </a:rPr>
              <a:t>ADAY MEMUR EĞİTİMLERİNİ DÜZENLEME YETKİSİ:</a:t>
            </a:r>
          </a:p>
          <a:p>
            <a:pPr algn="just"/>
            <a:endParaRPr lang="tr-TR" sz="2500" b="1" u="sng" dirty="0">
              <a:latin typeface="Helvetica" panose="020B0604020202020204" pitchFamily="34" charset="0"/>
              <a:cs typeface="Helvetica" panose="020B0604020202020204" pitchFamily="34" charset="0"/>
            </a:endParaRPr>
          </a:p>
          <a:p>
            <a:pPr marL="285750" indent="-285750" algn="just">
              <a:buFont typeface="Wingdings" panose="05000000000000000000" pitchFamily="2" charset="2"/>
              <a:buChar char="q"/>
            </a:pPr>
            <a:r>
              <a:rPr lang="tr-TR" sz="2000" dirty="0">
                <a:latin typeface="Helvetica" panose="020B0604020202020204" pitchFamily="34" charset="0"/>
                <a:cs typeface="Helvetica" panose="020B0604020202020204" pitchFamily="34" charset="0"/>
                <a:hlinkClick r:id="rId5"/>
              </a:rPr>
              <a:t>657 sayılı Kanunun 55 inci maddesinde</a:t>
            </a:r>
            <a:r>
              <a:rPr lang="tr-TR" sz="2000" dirty="0">
                <a:latin typeface="Helvetica" panose="020B0604020202020204" pitchFamily="34" charset="0"/>
                <a:cs typeface="Helvetica" panose="020B0604020202020204" pitchFamily="34" charset="0"/>
              </a:rPr>
              <a:t>; ‘</a:t>
            </a:r>
            <a:r>
              <a:rPr lang="tr-TR" sz="2000" b="1" i="1" dirty="0">
                <a:latin typeface="Helvetica" panose="020B0604020202020204" pitchFamily="34" charset="0"/>
                <a:cs typeface="Helvetica" panose="020B0604020202020204" pitchFamily="34" charset="0"/>
              </a:rPr>
              <a:t>Aday olarak atanan memurların önce bütün memurların ortak vasıfları ile ilgili temel eğitime, bilahare sınıfları ile ilgili hazırlayıcı eğitime ve staja tabi tutulmaları ve Devlet memuru olarak atanabilmeleri için başarılı olmaları şarttır. Temel eğitim ile hazırlayıcı eğitim aynı kurumda yapılır. Eğitim süreleri, programları, değerlendirme esasları ve hangi kurumların sorumluluğunda yapılacağı ve diğer hususlar Cumhurbaşkanınca hazırlanacak bir yönetmelikle düzenlenir</a:t>
            </a:r>
            <a:r>
              <a:rPr lang="tr-TR" sz="2000" i="1" dirty="0">
                <a:latin typeface="Helvetica" panose="020B0604020202020204" pitchFamily="34" charset="0"/>
                <a:cs typeface="Helvetica" panose="020B0604020202020204" pitchFamily="34" charset="0"/>
              </a:rPr>
              <a:t>.</a:t>
            </a:r>
            <a:r>
              <a:rPr lang="tr-TR" sz="2000" dirty="0">
                <a:latin typeface="Helvetica" panose="020B0604020202020204" pitchFamily="34" charset="0"/>
                <a:cs typeface="Helvetica" panose="020B0604020202020204" pitchFamily="34" charset="0"/>
              </a:rPr>
              <a:t>’ hükmü yer almaktadır.</a:t>
            </a:r>
          </a:p>
          <a:p>
            <a:pPr algn="just"/>
            <a:endParaRPr lang="tr-TR" sz="2000" dirty="0">
              <a:latin typeface="Helvetica" panose="020B0604020202020204" pitchFamily="34" charset="0"/>
              <a:cs typeface="Helvetica" panose="020B0604020202020204" pitchFamily="34" charset="0"/>
            </a:endParaRPr>
          </a:p>
          <a:p>
            <a:pPr algn="just"/>
            <a:r>
              <a:rPr lang="tr-TR" sz="2000" dirty="0">
                <a:latin typeface="Helvetica" panose="020B0604020202020204" pitchFamily="34" charset="0"/>
                <a:cs typeface="Helvetica" panose="020B0604020202020204" pitchFamily="34" charset="0"/>
              </a:rPr>
              <a:t>     Aday Memurların Yetiştirilmesine İlişkin Genel Yönetmeliğe ulaşmak için </a:t>
            </a:r>
            <a:r>
              <a:rPr lang="tr-TR" sz="2000" b="1" dirty="0">
                <a:latin typeface="Helvetica" panose="020B0604020202020204" pitchFamily="34" charset="0"/>
                <a:cs typeface="Helvetica" panose="020B0604020202020204" pitchFamily="34" charset="0"/>
                <a:hlinkClick r:id="rId6"/>
              </a:rPr>
              <a:t>TIKLAYINIZ.</a:t>
            </a:r>
            <a:endParaRPr lang="tr-TR" sz="2000" b="1"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endParaRPr lang="tr-TR" sz="2500" b="1" u="sng" dirty="0">
              <a:latin typeface="Helvetica" panose="020B0604020202020204" pitchFamily="34" charset="0"/>
              <a:cs typeface="Helvetica" panose="020B0604020202020204" pitchFamily="34" charset="0"/>
            </a:endParaRPr>
          </a:p>
          <a:p>
            <a:pPr marL="285750" indent="-285750" algn="just">
              <a:buFont typeface="Wingdings" panose="05000000000000000000" pitchFamily="2" charset="2"/>
              <a:buChar char="q"/>
            </a:pPr>
            <a:endParaRPr lang="tr-TR" sz="2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20678444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3832"/>
            <a:ext cx="8690385" cy="1209539"/>
            <a:chOff x="2" y="3832"/>
            <a:chExt cx="8690385" cy="1209539"/>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256177"/>
              <a:ext cx="5246557" cy="584775"/>
            </a:xfrm>
            <a:prstGeom prst="rect">
              <a:avLst/>
            </a:prstGeom>
          </p:spPr>
          <p:txBody>
            <a:bodyPr wrap="square">
              <a:spAutoFit/>
            </a:bodyPr>
            <a:lstStyle/>
            <a:p>
              <a:r>
                <a:rPr lang="tr-TR" sz="3200" b="1" dirty="0">
                  <a:latin typeface="Helvetica" panose="020B0604020202020204" pitchFamily="34" charset="0"/>
                  <a:cs typeface="Helvetica" panose="020B0604020202020204" pitchFamily="34" charset="0"/>
                </a:rPr>
                <a:t>GİRİŞ VE MEVZUAT</a:t>
              </a:r>
            </a:p>
          </p:txBody>
        </p:sp>
      </p:grpSp>
      <p:sp>
        <p:nvSpPr>
          <p:cNvPr id="14" name="Rectangle 3"/>
          <p:cNvSpPr txBox="1">
            <a:spLocks noChangeArrowheads="1"/>
          </p:cNvSpPr>
          <p:nvPr/>
        </p:nvSpPr>
        <p:spPr bwMode="auto">
          <a:xfrm>
            <a:off x="758764" y="1392268"/>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6" y="1105233"/>
            <a:ext cx="11579629" cy="4539704"/>
          </a:xfrm>
          <a:prstGeom prst="rect">
            <a:avLst/>
          </a:prstGeom>
          <a:noFill/>
        </p:spPr>
        <p:txBody>
          <a:bodyPr wrap="square" rtlCol="0">
            <a:spAutoFit/>
          </a:bodyPr>
          <a:lstStyle/>
          <a:p>
            <a:endParaRPr lang="tr-TR" sz="2500" b="1" u="sng" dirty="0">
              <a:latin typeface="Helvetica" panose="020B0604020202020204" pitchFamily="34" charset="0"/>
              <a:cs typeface="Helvetica" panose="020B0604020202020204" pitchFamily="34" charset="0"/>
            </a:endParaRPr>
          </a:p>
          <a:p>
            <a:r>
              <a:rPr lang="tr-TR" sz="2500" b="1" u="sng" dirty="0">
                <a:latin typeface="Helvetica" panose="020B0604020202020204" pitchFamily="34" charset="0"/>
                <a:cs typeface="Helvetica" panose="020B0604020202020204" pitchFamily="34" charset="0"/>
              </a:rPr>
              <a:t>HİZMET İÇİ EĞİTİM PLANI</a:t>
            </a:r>
          </a:p>
          <a:p>
            <a:r>
              <a:rPr lang="tr-TR" sz="2500" b="1" u="sng" dirty="0">
                <a:latin typeface="Helvetica" panose="020B0604020202020204" pitchFamily="34" charset="0"/>
                <a:cs typeface="Helvetica" panose="020B0604020202020204" pitchFamily="34" charset="0"/>
              </a:rPr>
              <a:t> </a:t>
            </a:r>
          </a:p>
          <a:p>
            <a:pPr marL="342900" indent="-342900" algn="just">
              <a:buFont typeface="Wingdings" panose="05000000000000000000" pitchFamily="2" charset="2"/>
              <a:buChar char="q"/>
            </a:pPr>
            <a:r>
              <a:rPr lang="tr-TR" sz="2800" b="1" dirty="0">
                <a:latin typeface="Helvetica" panose="020B0604020202020204" pitchFamily="34" charset="0"/>
                <a:cs typeface="Helvetica" panose="020B0604020202020204" pitchFamily="34" charset="0"/>
                <a:hlinkClick r:id="rId4"/>
              </a:rPr>
              <a:t>657 sayılı Kanunun 217 nci maddesinde</a:t>
            </a:r>
            <a:r>
              <a:rPr lang="tr-TR" sz="2800" b="1" dirty="0">
                <a:latin typeface="Helvetica" panose="020B0604020202020204" pitchFamily="34" charset="0"/>
                <a:cs typeface="Helvetica" panose="020B0604020202020204" pitchFamily="34" charset="0"/>
              </a:rPr>
              <a:t>; ‘Devlet memurları eğitimi genel planı, Cumhurbaşkanı kararıyla yürürlüğe konulur.’ </a:t>
            </a:r>
            <a:r>
              <a:rPr lang="tr-TR" sz="2800" dirty="0">
                <a:latin typeface="Helvetica" panose="020B0604020202020204" pitchFamily="34" charset="0"/>
                <a:cs typeface="Helvetica" panose="020B0604020202020204" pitchFamily="34" charset="0"/>
              </a:rPr>
              <a:t>hükme yer almaktadır. Bu çerçevede, ‘</a:t>
            </a:r>
            <a:r>
              <a:rPr lang="tr-TR" sz="2800" dirty="0">
                <a:latin typeface="Helvetica" panose="020B0604020202020204" pitchFamily="34" charset="0"/>
                <a:cs typeface="Helvetica" panose="020B0604020202020204" pitchFamily="34" charset="0"/>
                <a:hlinkClick r:id="rId5"/>
              </a:rPr>
              <a:t>Devlet Memurları Eğitim Genel Planı</a:t>
            </a:r>
            <a:r>
              <a:rPr lang="tr-TR" sz="2800" dirty="0">
                <a:latin typeface="Helvetica" panose="020B0604020202020204" pitchFamily="34" charset="0"/>
                <a:cs typeface="Helvetica" panose="020B0604020202020204" pitchFamily="34" charset="0"/>
              </a:rPr>
              <a:t>’ hazırlanarak, 19 Ekim 1983 tarih ve 18196 sayılı Resmi Gazete’de yayımlanmıştır.</a:t>
            </a:r>
          </a:p>
          <a:p>
            <a:pPr algn="just"/>
            <a:endParaRPr lang="tr-TR" sz="25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endParaRPr lang="tr-TR" sz="2500" b="1" u="sng" dirty="0">
              <a:latin typeface="Helvetica" panose="020B0604020202020204" pitchFamily="34" charset="0"/>
              <a:cs typeface="Helvetica" panose="020B0604020202020204" pitchFamily="34" charset="0"/>
            </a:endParaRPr>
          </a:p>
          <a:p>
            <a:pPr marL="285750" indent="-285750" algn="just">
              <a:buFont typeface="Wingdings" panose="05000000000000000000" pitchFamily="2" charset="2"/>
              <a:buChar char="q"/>
            </a:pPr>
            <a:endParaRPr lang="tr-TR" sz="2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31857641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37162"/>
            <a:ext cx="8690385" cy="1569660"/>
            <a:chOff x="2" y="-37162"/>
            <a:chExt cx="8690385" cy="1569660"/>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37162"/>
              <a:ext cx="5246557" cy="1569660"/>
            </a:xfrm>
            <a:prstGeom prst="rect">
              <a:avLst/>
            </a:prstGeom>
          </p:spPr>
          <p:txBody>
            <a:bodyPr wrap="square">
              <a:spAutoFit/>
            </a:bodyPr>
            <a:lstStyle/>
            <a:p>
              <a:r>
                <a:rPr lang="tr-TR" sz="3200" b="1" dirty="0">
                  <a:solidFill>
                    <a:schemeClr val="accent1">
                      <a:lumMod val="50000"/>
                    </a:schemeClr>
                  </a:solidFill>
                  <a:latin typeface="Helvetica" panose="020B0604020202020204" pitchFamily="34" charset="0"/>
                  <a:cs typeface="Helvetica" panose="020B0604020202020204" pitchFamily="34" charset="0"/>
                </a:rPr>
                <a:t>YAPILAN ÇALIŞMALAR</a:t>
              </a:r>
            </a:p>
            <a:p>
              <a:r>
                <a:rPr lang="tr-TR" sz="3200" b="1" dirty="0">
                  <a:solidFill>
                    <a:schemeClr val="accent1">
                      <a:lumMod val="50000"/>
                    </a:schemeClr>
                  </a:solidFill>
                  <a:latin typeface="Helvetica" panose="020B0604020202020204" pitchFamily="34" charset="0"/>
                  <a:cs typeface="Helvetica" panose="020B0604020202020204" pitchFamily="34" charset="0"/>
                </a:rPr>
                <a:t>(Kurum İçi Mevzuat)</a:t>
              </a:r>
            </a:p>
            <a:p>
              <a:endParaRPr lang="tr-TR" sz="3200" b="1" dirty="0">
                <a:latin typeface="Helvetica" panose="020B0604020202020204" pitchFamily="34" charset="0"/>
                <a:cs typeface="Helvetica" panose="020B0604020202020204" pitchFamily="34" charset="0"/>
              </a:endParaRPr>
            </a:p>
          </p:txBody>
        </p:sp>
      </p:grpSp>
      <p:sp>
        <p:nvSpPr>
          <p:cNvPr id="14" name="Rectangle 3"/>
          <p:cNvSpPr txBox="1">
            <a:spLocks noChangeArrowheads="1"/>
          </p:cNvSpPr>
          <p:nvPr/>
        </p:nvSpPr>
        <p:spPr bwMode="auto">
          <a:xfrm>
            <a:off x="555281" y="1337192"/>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marL="342900" indent="-342900" algn="just">
              <a:buFont typeface="Wingdings" panose="05000000000000000000" pitchFamily="2" charset="2"/>
              <a:buChar char="ü"/>
            </a:pPr>
            <a:r>
              <a:rPr lang="tr-TR" sz="3200" dirty="0">
                <a:latin typeface="Helvetica" panose="020B0604020202020204" pitchFamily="34" charset="0"/>
                <a:ea typeface="Cambria" panose="02040503050406030204" pitchFamily="18" charset="0"/>
                <a:cs typeface="Helvetica" panose="020B0604020202020204" pitchFamily="34" charset="0"/>
              </a:rPr>
              <a:t>Yükseköğretim Kalite Kurulu Dış Değerlendirme Takımının ziyaretlerinde yapılan tavsiyeler sonrası hizmet içi eğitim faaliyetlerine yönelik yapılandırılmış bir düzenleme ihtiyacına binaen Hizmet İçi Eğitim Yönergesi hazırlıklarına başlanmıştır. </a:t>
            </a:r>
          </a:p>
          <a:p>
            <a:pPr marL="342900" indent="-342900" algn="just">
              <a:buFont typeface="Wingdings" panose="05000000000000000000" pitchFamily="2" charset="2"/>
              <a:buChar char="ü"/>
            </a:pPr>
            <a:r>
              <a:rPr lang="tr-TR" sz="3200" dirty="0">
                <a:latin typeface="Helvetica" panose="020B0604020202020204" pitchFamily="34" charset="0"/>
                <a:ea typeface="Cambria" panose="02040503050406030204" pitchFamily="18" charset="0"/>
                <a:cs typeface="Helvetica" panose="020B0604020202020204" pitchFamily="34" charset="0"/>
              </a:rPr>
              <a:t>Bu doğrultuda, iç ve paydaşlardan alınan görüşler sonrasında ‘</a:t>
            </a:r>
            <a:r>
              <a:rPr lang="tr-TR" sz="3200" b="1" dirty="0">
                <a:latin typeface="Helvetica" panose="020B0604020202020204" pitchFamily="34" charset="0"/>
                <a:ea typeface="Cambria" panose="02040503050406030204" pitchFamily="18" charset="0"/>
                <a:cs typeface="Helvetica" panose="020B0604020202020204" pitchFamily="34" charset="0"/>
                <a:hlinkClick r:id="rId4"/>
              </a:rPr>
              <a:t>Bartın Üniversitesi Hizmet İçi Eğitim Yönergesi</a:t>
            </a:r>
            <a:r>
              <a:rPr lang="tr-TR" sz="3200" dirty="0">
                <a:latin typeface="Helvetica" panose="020B0604020202020204" pitchFamily="34" charset="0"/>
                <a:ea typeface="Cambria" panose="02040503050406030204" pitchFamily="18" charset="0"/>
                <a:cs typeface="Helvetica" panose="020B0604020202020204" pitchFamily="34" charset="0"/>
              </a:rPr>
              <a:t>’</a:t>
            </a:r>
            <a:r>
              <a:rPr lang="tr-TR" sz="3200" b="1" dirty="0">
                <a:latin typeface="Helvetica" panose="020B0604020202020204" pitchFamily="34" charset="0"/>
                <a:ea typeface="Cambria" panose="02040503050406030204" pitchFamily="18" charset="0"/>
                <a:cs typeface="Helvetica" panose="020B0604020202020204" pitchFamily="34" charset="0"/>
              </a:rPr>
              <a:t>14 Şubat 2020 </a:t>
            </a:r>
            <a:r>
              <a:rPr lang="tr-TR" sz="3200" dirty="0">
                <a:latin typeface="Helvetica" panose="020B0604020202020204" pitchFamily="34" charset="0"/>
                <a:ea typeface="Cambria" panose="02040503050406030204" pitchFamily="18" charset="0"/>
                <a:cs typeface="Helvetica" panose="020B0604020202020204" pitchFamily="34" charset="0"/>
              </a:rPr>
              <a:t>tarihinde uygulamaya konmuştur.</a:t>
            </a:r>
          </a:p>
        </p:txBody>
      </p:sp>
    </p:spTree>
    <p:extLst>
      <p:ext uri="{BB962C8B-B14F-4D97-AF65-F5344CB8AC3E}">
        <p14:creationId xmlns:p14="http://schemas.microsoft.com/office/powerpoint/2010/main" val="395649637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37162"/>
            <a:ext cx="8690385" cy="1569660"/>
            <a:chOff x="2" y="-37162"/>
            <a:chExt cx="8690385" cy="1569660"/>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37162"/>
              <a:ext cx="5246557" cy="1569660"/>
            </a:xfrm>
            <a:prstGeom prst="rect">
              <a:avLst/>
            </a:prstGeom>
          </p:spPr>
          <p:txBody>
            <a:bodyPr wrap="square">
              <a:spAutoFit/>
            </a:bodyPr>
            <a:lstStyle/>
            <a:p>
              <a:r>
                <a:rPr lang="tr-TR" sz="3200" b="1" dirty="0">
                  <a:solidFill>
                    <a:schemeClr val="accent1">
                      <a:lumMod val="50000"/>
                    </a:schemeClr>
                  </a:solidFill>
                  <a:latin typeface="Helvetica" panose="020B0604020202020204" pitchFamily="34" charset="0"/>
                  <a:cs typeface="Helvetica" panose="020B0604020202020204" pitchFamily="34" charset="0"/>
                </a:rPr>
                <a:t>YAPILAN ÇALIŞMALAR</a:t>
              </a:r>
            </a:p>
            <a:p>
              <a:r>
                <a:rPr lang="tr-TR" sz="3200" b="1" dirty="0">
                  <a:solidFill>
                    <a:schemeClr val="accent1">
                      <a:lumMod val="50000"/>
                    </a:schemeClr>
                  </a:solidFill>
                  <a:latin typeface="Helvetica" panose="020B0604020202020204" pitchFamily="34" charset="0"/>
                  <a:cs typeface="Helvetica" panose="020B0604020202020204" pitchFamily="34" charset="0"/>
                </a:rPr>
                <a:t>(Kurum İçi Mevzuat)</a:t>
              </a:r>
            </a:p>
            <a:p>
              <a:endParaRPr lang="tr-TR" sz="3200" b="1" dirty="0">
                <a:latin typeface="Helvetica" panose="020B0604020202020204" pitchFamily="34" charset="0"/>
                <a:cs typeface="Helvetica" panose="020B0604020202020204" pitchFamily="34" charset="0"/>
              </a:endParaRPr>
            </a:p>
          </p:txBody>
        </p:sp>
      </p:grpSp>
      <p:sp>
        <p:nvSpPr>
          <p:cNvPr id="14" name="Rectangle 3"/>
          <p:cNvSpPr txBox="1">
            <a:spLocks noChangeArrowheads="1"/>
          </p:cNvSpPr>
          <p:nvPr/>
        </p:nvSpPr>
        <p:spPr bwMode="auto">
          <a:xfrm>
            <a:off x="555281" y="1337192"/>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800" dirty="0">
                <a:latin typeface="Helvetica" panose="020B0604020202020204" pitchFamily="34" charset="0"/>
                <a:ea typeface="Cambria" panose="02040503050406030204" pitchFamily="18" charset="0"/>
                <a:cs typeface="Helvetica" panose="020B0604020202020204" pitchFamily="34" charset="0"/>
              </a:rPr>
              <a:t>Hizmet İçi Eğitim Yönergesinde düzenlenen bir takım hususlar şunlardır:</a:t>
            </a:r>
          </a:p>
          <a:p>
            <a:pPr algn="just"/>
            <a:endParaRPr lang="tr-TR" sz="2800" dirty="0">
              <a:latin typeface="Helvetica" panose="020B0604020202020204" pitchFamily="34" charset="0"/>
              <a:ea typeface="Cambria" panose="02040503050406030204" pitchFamily="18" charset="0"/>
              <a:cs typeface="Helvetica" panose="020B0604020202020204" pitchFamily="34" charset="0"/>
            </a:endParaRPr>
          </a:p>
          <a:p>
            <a:pPr marL="457200" indent="-457200" algn="just">
              <a:buFont typeface="Wingdings" panose="05000000000000000000" pitchFamily="2" charset="2"/>
              <a:buChar char="q"/>
            </a:pPr>
            <a:r>
              <a:rPr lang="tr-TR" sz="2800" dirty="0">
                <a:latin typeface="Helvetica" panose="020B0604020202020204" pitchFamily="34" charset="0"/>
                <a:ea typeface="Cambria" panose="02040503050406030204" pitchFamily="18" charset="0"/>
                <a:cs typeface="Helvetica" panose="020B0604020202020204" pitchFamily="34" charset="0"/>
              </a:rPr>
              <a:t>Eğitimler hakkında genel ilkeler ve hedefler,</a:t>
            </a:r>
          </a:p>
          <a:p>
            <a:pPr marL="457200" indent="-457200" algn="just">
              <a:buFont typeface="Wingdings" panose="05000000000000000000" pitchFamily="2" charset="2"/>
              <a:buChar char="q"/>
            </a:pPr>
            <a:r>
              <a:rPr lang="tr-TR" sz="2800" dirty="0">
                <a:latin typeface="Helvetica" panose="020B0604020202020204" pitchFamily="34" charset="0"/>
                <a:ea typeface="Cambria" panose="02040503050406030204" pitchFamily="18" charset="0"/>
                <a:cs typeface="Helvetica" panose="020B0604020202020204" pitchFamily="34" charset="0"/>
              </a:rPr>
              <a:t>Eğitim Teşkilatı, </a:t>
            </a:r>
            <a:r>
              <a:rPr lang="tr-TR" sz="2800" b="1" dirty="0">
                <a:latin typeface="Helvetica" panose="020B0604020202020204" pitchFamily="34" charset="0"/>
                <a:ea typeface="Cambria" panose="02040503050406030204" pitchFamily="18" charset="0"/>
                <a:cs typeface="Helvetica" panose="020B0604020202020204" pitchFamily="34" charset="0"/>
              </a:rPr>
              <a:t>(İstişare Kurulu, Eğitim Kurulu ve Hizmet İçi Eğitim Şube Müdürlüğü)</a:t>
            </a:r>
            <a:r>
              <a:rPr lang="tr-TR" sz="2800" dirty="0">
                <a:latin typeface="Helvetica" panose="020B0604020202020204" pitchFamily="34" charset="0"/>
                <a:ea typeface="Cambria" panose="02040503050406030204" pitchFamily="18" charset="0"/>
                <a:cs typeface="Helvetica" panose="020B0604020202020204" pitchFamily="34" charset="0"/>
              </a:rPr>
              <a:t> </a:t>
            </a:r>
          </a:p>
          <a:p>
            <a:pPr marL="457200" indent="-457200" algn="just">
              <a:buFont typeface="Wingdings" panose="05000000000000000000" pitchFamily="2" charset="2"/>
              <a:buChar char="q"/>
            </a:pPr>
            <a:r>
              <a:rPr lang="tr-TR" sz="2800" dirty="0">
                <a:latin typeface="Helvetica" panose="020B0604020202020204" pitchFamily="34" charset="0"/>
                <a:ea typeface="Cambria" panose="02040503050406030204" pitchFamily="18" charset="0"/>
                <a:cs typeface="Helvetica" panose="020B0604020202020204" pitchFamily="34" charset="0"/>
              </a:rPr>
              <a:t>Eğitim Görevlileri ve Eğitmen Havuzunun Oluşturulması,</a:t>
            </a:r>
          </a:p>
          <a:p>
            <a:pPr marL="457200" indent="-457200" algn="just">
              <a:buFont typeface="Wingdings" panose="05000000000000000000" pitchFamily="2" charset="2"/>
              <a:buChar char="q"/>
            </a:pPr>
            <a:r>
              <a:rPr lang="tr-TR" sz="2800" dirty="0">
                <a:latin typeface="Helvetica" panose="020B0604020202020204" pitchFamily="34" charset="0"/>
                <a:ea typeface="Cambria" panose="02040503050406030204" pitchFamily="18" charset="0"/>
                <a:cs typeface="Helvetica" panose="020B0604020202020204" pitchFamily="34" charset="0"/>
              </a:rPr>
              <a:t>Eğitim Grupları ve Konularının Belirlenmesi,</a:t>
            </a:r>
          </a:p>
          <a:p>
            <a:pPr marL="457200" indent="-457200" algn="just">
              <a:buFont typeface="Wingdings" panose="05000000000000000000" pitchFamily="2" charset="2"/>
              <a:buChar char="q"/>
            </a:pPr>
            <a:r>
              <a:rPr lang="tr-TR" sz="2800" dirty="0">
                <a:latin typeface="Helvetica" panose="020B0604020202020204" pitchFamily="34" charset="0"/>
                <a:ea typeface="Cambria" panose="02040503050406030204" pitchFamily="18" charset="0"/>
                <a:cs typeface="Helvetica" panose="020B0604020202020204" pitchFamily="34" charset="0"/>
              </a:rPr>
              <a:t>Yıllık Hizmet İçi Eğitim Planı Hazırlık Süreci,</a:t>
            </a:r>
          </a:p>
          <a:p>
            <a:pPr marL="457200" indent="-457200">
              <a:buFont typeface="Wingdings" panose="05000000000000000000" pitchFamily="2" charset="2"/>
              <a:buChar char="q"/>
            </a:pPr>
            <a:r>
              <a:rPr lang="tr-TR" sz="2800" dirty="0">
                <a:latin typeface="Helvetica" panose="020B0604020202020204" pitchFamily="34" charset="0"/>
                <a:ea typeface="Cambria" panose="02040503050406030204" pitchFamily="18" charset="0"/>
                <a:cs typeface="Helvetica" panose="020B0604020202020204" pitchFamily="34" charset="0"/>
              </a:rPr>
              <a:t>Eğitimlerin Verilmesi ve Şekli (Çevrim İçi Eğitimler)</a:t>
            </a:r>
          </a:p>
          <a:p>
            <a:pPr marL="457200" indent="-457200">
              <a:buFont typeface="Wingdings" panose="05000000000000000000" pitchFamily="2" charset="2"/>
              <a:buChar char="q"/>
            </a:pPr>
            <a:r>
              <a:rPr lang="tr-TR" sz="2800" dirty="0">
                <a:latin typeface="Helvetica" panose="020B0604020202020204" pitchFamily="34" charset="0"/>
                <a:ea typeface="Cambria" panose="02040503050406030204" pitchFamily="18" charset="0"/>
                <a:cs typeface="Helvetica" panose="020B0604020202020204" pitchFamily="34" charset="0"/>
              </a:rPr>
              <a:t>Uyum Eğitimleri,</a:t>
            </a:r>
          </a:p>
          <a:p>
            <a:pPr marL="457200" indent="-457200">
              <a:buFont typeface="Wingdings" panose="05000000000000000000" pitchFamily="2" charset="2"/>
              <a:buChar char="q"/>
            </a:pPr>
            <a:r>
              <a:rPr lang="tr-TR" sz="2800" dirty="0">
                <a:latin typeface="Helvetica" panose="020B0604020202020204" pitchFamily="34" charset="0"/>
                <a:ea typeface="Cambria" panose="02040503050406030204" pitchFamily="18" charset="0"/>
                <a:cs typeface="Helvetica" panose="020B0604020202020204" pitchFamily="34" charset="0"/>
              </a:rPr>
              <a:t>Aday Memur Eğitimleri.</a:t>
            </a:r>
            <a:br>
              <a:rPr lang="tr-TR" sz="2800" dirty="0">
                <a:latin typeface="Helvetica" panose="020B0604020202020204" pitchFamily="34" charset="0"/>
                <a:ea typeface="Cambria" panose="02040503050406030204" pitchFamily="18" charset="0"/>
                <a:cs typeface="Helvetica" panose="020B0604020202020204" pitchFamily="34" charset="0"/>
              </a:rPr>
            </a:br>
            <a:endParaRPr lang="tr-TR" sz="2800" dirty="0">
              <a:latin typeface="Helvetica" panose="020B0604020202020204" pitchFamily="34" charset="0"/>
              <a:ea typeface="Cambria" panose="02040503050406030204" pitchFamily="18" charset="0"/>
              <a:cs typeface="Helvetica" panose="020B0604020202020204" pitchFamily="34" charset="0"/>
            </a:endParaRPr>
          </a:p>
          <a:p>
            <a:pPr marL="457200" indent="-457200" algn="just">
              <a:buFont typeface="Wingdings" panose="05000000000000000000" pitchFamily="2" charset="2"/>
              <a:buChar char="q"/>
            </a:pPr>
            <a:endParaRPr lang="tr-TR" sz="2800"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6" y="856100"/>
            <a:ext cx="11579629" cy="800219"/>
          </a:xfrm>
          <a:prstGeom prst="rect">
            <a:avLst/>
          </a:prstGeom>
          <a:noFill/>
        </p:spPr>
        <p:txBody>
          <a:bodyPr wrap="square" rtlCol="0">
            <a:spAutoFit/>
          </a:bodyPr>
          <a:lstStyle/>
          <a:p>
            <a:pPr algn="ctr"/>
            <a:r>
              <a:rPr lang="tr-TR" sz="2800" b="1" dirty="0">
                <a:latin typeface="Helvetica" panose="020B0604020202020204" pitchFamily="34" charset="0"/>
                <a:cs typeface="Helvetica" panose="020B0604020202020204" pitchFamily="34" charset="0"/>
              </a:rPr>
              <a:t> </a:t>
            </a:r>
            <a:endParaRPr lang="tr-TR" sz="2400" b="1" dirty="0"/>
          </a:p>
          <a:p>
            <a:endParaRPr lang="tr-TR" dirty="0"/>
          </a:p>
        </p:txBody>
      </p:sp>
    </p:spTree>
    <p:extLst>
      <p:ext uri="{BB962C8B-B14F-4D97-AF65-F5344CB8AC3E}">
        <p14:creationId xmlns:p14="http://schemas.microsoft.com/office/powerpoint/2010/main" val="278228293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37162"/>
            <a:ext cx="8690385" cy="1569660"/>
            <a:chOff x="2" y="-37162"/>
            <a:chExt cx="8690385" cy="1569660"/>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37162"/>
              <a:ext cx="5246557" cy="1569660"/>
            </a:xfrm>
            <a:prstGeom prst="rect">
              <a:avLst/>
            </a:prstGeom>
          </p:spPr>
          <p:txBody>
            <a:bodyPr wrap="square">
              <a:spAutoFit/>
            </a:bodyPr>
            <a:lstStyle/>
            <a:p>
              <a:r>
                <a:rPr lang="tr-TR" sz="3200" b="1" dirty="0">
                  <a:solidFill>
                    <a:schemeClr val="accent1">
                      <a:lumMod val="50000"/>
                    </a:schemeClr>
                  </a:solidFill>
                  <a:latin typeface="Helvetica" panose="020B0604020202020204" pitchFamily="34" charset="0"/>
                  <a:cs typeface="Helvetica" panose="020B0604020202020204" pitchFamily="34" charset="0"/>
                </a:rPr>
                <a:t>YAPILAN ÇALIŞMALAR</a:t>
              </a:r>
            </a:p>
            <a:p>
              <a:r>
                <a:rPr lang="tr-TR" sz="3200" b="1" dirty="0">
                  <a:solidFill>
                    <a:schemeClr val="accent1">
                      <a:lumMod val="50000"/>
                    </a:schemeClr>
                  </a:solidFill>
                  <a:latin typeface="Helvetica" panose="020B0604020202020204" pitchFamily="34" charset="0"/>
                  <a:cs typeface="Helvetica" panose="020B0604020202020204" pitchFamily="34" charset="0"/>
                </a:rPr>
                <a:t>(Eğitim Teşkilatı)</a:t>
              </a:r>
            </a:p>
            <a:p>
              <a:endParaRPr lang="tr-TR" sz="3200" b="1" dirty="0">
                <a:latin typeface="Helvetica" panose="020B0604020202020204" pitchFamily="34" charset="0"/>
                <a:cs typeface="Helvetica" panose="020B0604020202020204" pitchFamily="34" charset="0"/>
              </a:endParaRPr>
            </a:p>
          </p:txBody>
        </p:sp>
      </p:grpSp>
      <p:sp>
        <p:nvSpPr>
          <p:cNvPr id="14" name="Rectangle 3"/>
          <p:cNvSpPr txBox="1">
            <a:spLocks noChangeArrowheads="1"/>
          </p:cNvSpPr>
          <p:nvPr/>
        </p:nvSpPr>
        <p:spPr bwMode="auto">
          <a:xfrm>
            <a:off x="555281" y="1337192"/>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800" b="1" u="sng" dirty="0">
                <a:latin typeface="Helvetica" panose="020B0604020202020204" pitchFamily="34" charset="0"/>
                <a:ea typeface="Cambria" panose="02040503050406030204" pitchFamily="18" charset="0"/>
                <a:cs typeface="Helvetica" panose="020B0604020202020204" pitchFamily="34" charset="0"/>
              </a:rPr>
              <a:t>İSTİŞARE KURULU:</a:t>
            </a:r>
          </a:p>
          <a:p>
            <a:pPr algn="just"/>
            <a:endParaRPr lang="tr-TR" sz="2800" dirty="0">
              <a:latin typeface="Helvetica" panose="020B0604020202020204" pitchFamily="34" charset="0"/>
              <a:ea typeface="Cambria" panose="02040503050406030204" pitchFamily="18" charset="0"/>
              <a:cs typeface="Helvetica" panose="020B0604020202020204" pitchFamily="34" charset="0"/>
            </a:endParaRPr>
          </a:p>
          <a:p>
            <a:pPr algn="just"/>
            <a:r>
              <a:rPr lang="tr-TR" sz="2800" dirty="0"/>
              <a:t>Rektörün görevlendireceği Rektör Yardımcısının başkanlığında, Genel Sekreter, Daire Başkanları, Hizmet İçi Eğitim Şube Müdürü ile Fakülte, Enstitü ve Yüksekokul Sekreterlerinden oluşur.</a:t>
            </a:r>
          </a:p>
          <a:p>
            <a:pPr algn="just"/>
            <a:endParaRPr lang="tr-TR" sz="2800" dirty="0">
              <a:latin typeface="Helvetica" panose="020B0604020202020204" pitchFamily="34" charset="0"/>
              <a:ea typeface="Cambria" panose="02040503050406030204" pitchFamily="18" charset="0"/>
              <a:cs typeface="Helvetica" panose="020B0604020202020204" pitchFamily="34" charset="0"/>
            </a:endParaRPr>
          </a:p>
          <a:p>
            <a:pPr algn="just"/>
            <a:r>
              <a:rPr lang="tr-TR" sz="2800" b="1" u="sng" dirty="0">
                <a:latin typeface="Helvetica" panose="020B0604020202020204" pitchFamily="34" charset="0"/>
                <a:ea typeface="Cambria" panose="02040503050406030204" pitchFamily="18" charset="0"/>
                <a:cs typeface="Helvetica" panose="020B0604020202020204" pitchFamily="34" charset="0"/>
              </a:rPr>
              <a:t>GÖREVİ:</a:t>
            </a:r>
          </a:p>
          <a:p>
            <a:pPr algn="just"/>
            <a:r>
              <a:rPr lang="tr-TR" sz="2800" b="1" dirty="0"/>
              <a:t>-Bir önceki yılda uygulanan hizmet içi eğitim faaliyetlerinin sonuçlarını değerlendirmek,</a:t>
            </a:r>
          </a:p>
          <a:p>
            <a:pPr algn="just"/>
            <a:r>
              <a:rPr lang="tr-TR" sz="2800" b="1" dirty="0"/>
              <a:t>-Yıllık olarak tüm personele uygulanacak hizmet içi eğitim ihtiyacını saptamak.</a:t>
            </a:r>
            <a:endParaRPr lang="tr-TR" sz="2800" b="1"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800" dirty="0">
              <a:latin typeface="Helvetica" panose="020B0604020202020204" pitchFamily="34" charset="0"/>
              <a:ea typeface="Cambria" panose="02040503050406030204" pitchFamily="18" charset="0"/>
              <a:cs typeface="Helvetica" panose="020B0604020202020204" pitchFamily="34" charset="0"/>
            </a:endParaRPr>
          </a:p>
          <a:p>
            <a:pPr marL="457200" indent="-457200" algn="just">
              <a:buFont typeface="Wingdings" panose="05000000000000000000" pitchFamily="2" charset="2"/>
              <a:buChar char="q"/>
            </a:pPr>
            <a:endParaRPr lang="tr-TR" sz="2800" dirty="0">
              <a:latin typeface="Helvetica" panose="020B0604020202020204" pitchFamily="34" charset="0"/>
              <a:ea typeface="Cambria" panose="02040503050406030204" pitchFamily="18" charset="0"/>
              <a:cs typeface="Helvetica" panose="020B0604020202020204" pitchFamily="34" charset="0"/>
            </a:endParaRPr>
          </a:p>
          <a:p>
            <a:pPr algn="just"/>
            <a:br>
              <a:rPr lang="tr-TR" sz="2800" dirty="0">
                <a:latin typeface="Helvetica" panose="020B0604020202020204" pitchFamily="34" charset="0"/>
                <a:ea typeface="Cambria" panose="02040503050406030204" pitchFamily="18" charset="0"/>
                <a:cs typeface="Helvetica" panose="020B0604020202020204" pitchFamily="34" charset="0"/>
              </a:rPr>
            </a:br>
            <a:endParaRPr lang="tr-TR" sz="2800" dirty="0">
              <a:latin typeface="Helvetica" panose="020B0604020202020204" pitchFamily="34" charset="0"/>
              <a:ea typeface="Cambria" panose="02040503050406030204" pitchFamily="18" charset="0"/>
              <a:cs typeface="Helvetica" panose="020B0604020202020204" pitchFamily="34" charset="0"/>
            </a:endParaRPr>
          </a:p>
          <a:p>
            <a:pPr marL="457200" indent="-457200" algn="just">
              <a:buFont typeface="Wingdings" panose="05000000000000000000" pitchFamily="2" charset="2"/>
              <a:buChar char="q"/>
            </a:pPr>
            <a:endParaRPr lang="tr-TR" sz="2800"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423752" y="792903"/>
            <a:ext cx="11579629" cy="800219"/>
          </a:xfrm>
          <a:prstGeom prst="rect">
            <a:avLst/>
          </a:prstGeom>
          <a:noFill/>
        </p:spPr>
        <p:txBody>
          <a:bodyPr wrap="square" rtlCol="0">
            <a:spAutoFit/>
          </a:bodyPr>
          <a:lstStyle/>
          <a:p>
            <a:pPr algn="ctr"/>
            <a:r>
              <a:rPr lang="tr-TR" sz="2800" b="1" dirty="0">
                <a:latin typeface="Helvetica" panose="020B0604020202020204" pitchFamily="34" charset="0"/>
                <a:cs typeface="Helvetica" panose="020B0604020202020204" pitchFamily="34" charset="0"/>
              </a:rPr>
              <a:t> </a:t>
            </a:r>
            <a:endParaRPr lang="tr-TR" sz="2400" b="1" dirty="0"/>
          </a:p>
          <a:p>
            <a:endParaRPr lang="tr-TR" dirty="0"/>
          </a:p>
        </p:txBody>
      </p:sp>
    </p:spTree>
    <p:extLst>
      <p:ext uri="{BB962C8B-B14F-4D97-AF65-F5344CB8AC3E}">
        <p14:creationId xmlns:p14="http://schemas.microsoft.com/office/powerpoint/2010/main" val="29451636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37162"/>
            <a:ext cx="8690385" cy="1569660"/>
            <a:chOff x="2" y="-37162"/>
            <a:chExt cx="8690385" cy="1569660"/>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37162"/>
              <a:ext cx="5246557" cy="1569660"/>
            </a:xfrm>
            <a:prstGeom prst="rect">
              <a:avLst/>
            </a:prstGeom>
          </p:spPr>
          <p:txBody>
            <a:bodyPr wrap="square">
              <a:spAutoFit/>
            </a:bodyPr>
            <a:lstStyle/>
            <a:p>
              <a:r>
                <a:rPr lang="tr-TR" sz="3200" b="1" dirty="0">
                  <a:solidFill>
                    <a:schemeClr val="accent1">
                      <a:lumMod val="50000"/>
                    </a:schemeClr>
                  </a:solidFill>
                  <a:latin typeface="Helvetica" panose="020B0604020202020204" pitchFamily="34" charset="0"/>
                  <a:cs typeface="Helvetica" panose="020B0604020202020204" pitchFamily="34" charset="0"/>
                </a:rPr>
                <a:t>YAPILAN ÇALIŞMALAR</a:t>
              </a:r>
            </a:p>
            <a:p>
              <a:r>
                <a:rPr lang="tr-TR" sz="3200" b="1" dirty="0">
                  <a:solidFill>
                    <a:schemeClr val="accent1">
                      <a:lumMod val="50000"/>
                    </a:schemeClr>
                  </a:solidFill>
                  <a:latin typeface="Helvetica" panose="020B0604020202020204" pitchFamily="34" charset="0"/>
                  <a:cs typeface="Helvetica" panose="020B0604020202020204" pitchFamily="34" charset="0"/>
                </a:rPr>
                <a:t>(Eğitim Teşkilatı)</a:t>
              </a:r>
            </a:p>
            <a:p>
              <a:endParaRPr lang="tr-TR" sz="3200" b="1" dirty="0">
                <a:latin typeface="Helvetica" panose="020B0604020202020204" pitchFamily="34" charset="0"/>
                <a:cs typeface="Helvetica" panose="020B0604020202020204" pitchFamily="34" charset="0"/>
              </a:endParaRPr>
            </a:p>
          </p:txBody>
        </p:sp>
      </p:grpSp>
      <p:sp>
        <p:nvSpPr>
          <p:cNvPr id="14" name="Rectangle 3"/>
          <p:cNvSpPr txBox="1">
            <a:spLocks noChangeArrowheads="1"/>
          </p:cNvSpPr>
          <p:nvPr/>
        </p:nvSpPr>
        <p:spPr bwMode="auto">
          <a:xfrm>
            <a:off x="235131" y="1337192"/>
            <a:ext cx="1140159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800" b="1" u="sng" dirty="0">
                <a:latin typeface="Helvetica" panose="020B0604020202020204" pitchFamily="34" charset="0"/>
                <a:ea typeface="Cambria" panose="02040503050406030204" pitchFamily="18" charset="0"/>
                <a:cs typeface="Helvetica" panose="020B0604020202020204" pitchFamily="34" charset="0"/>
              </a:rPr>
              <a:t>EĞİTİM KURULU:</a:t>
            </a:r>
          </a:p>
          <a:p>
            <a:pPr algn="just"/>
            <a:endParaRPr lang="tr-TR" sz="2800" dirty="0">
              <a:latin typeface="Helvetica" panose="020B0604020202020204" pitchFamily="34" charset="0"/>
              <a:ea typeface="Cambria" panose="02040503050406030204" pitchFamily="18" charset="0"/>
              <a:cs typeface="Helvetica" panose="020B0604020202020204" pitchFamily="34" charset="0"/>
            </a:endParaRPr>
          </a:p>
          <a:p>
            <a:pPr algn="just"/>
            <a:r>
              <a:rPr lang="tr-TR" sz="2800" dirty="0"/>
              <a:t>Rektörün görevlendireceği Rektör Yardımcısının başkanlığında, Genel Sekreter, Genel Sekreter Yardımcısı, Personel Daire Başkanı ile Hizmet İçi Eğitim Şube Müdüründen oluşur.</a:t>
            </a:r>
          </a:p>
          <a:p>
            <a:pPr algn="just"/>
            <a:endParaRPr lang="tr-TR" sz="2800" dirty="0">
              <a:latin typeface="Helvetica" panose="020B0604020202020204" pitchFamily="34" charset="0"/>
              <a:ea typeface="Cambria" panose="02040503050406030204" pitchFamily="18" charset="0"/>
              <a:cs typeface="Helvetica" panose="020B0604020202020204" pitchFamily="34" charset="0"/>
            </a:endParaRPr>
          </a:p>
          <a:p>
            <a:pPr algn="just"/>
            <a:r>
              <a:rPr lang="tr-TR" sz="2800" b="1" u="sng" dirty="0">
                <a:latin typeface="Helvetica" panose="020B0604020202020204" pitchFamily="34" charset="0"/>
                <a:ea typeface="Cambria" panose="02040503050406030204" pitchFamily="18" charset="0"/>
                <a:cs typeface="Helvetica" panose="020B0604020202020204" pitchFamily="34" charset="0"/>
              </a:rPr>
              <a:t>GÖREVİ:</a:t>
            </a:r>
          </a:p>
          <a:p>
            <a:pPr algn="just"/>
            <a:endParaRPr lang="tr-TR" sz="2800" b="1" u="sng" dirty="0">
              <a:latin typeface="Helvetica" panose="020B0604020202020204" pitchFamily="34" charset="0"/>
              <a:ea typeface="Cambria" panose="02040503050406030204" pitchFamily="18" charset="0"/>
              <a:cs typeface="Helvetica" panose="020B0604020202020204" pitchFamily="34" charset="0"/>
            </a:endParaRPr>
          </a:p>
          <a:p>
            <a:pPr algn="just"/>
            <a:r>
              <a:rPr lang="tr-TR" sz="2800" b="1" dirty="0"/>
              <a:t>-Her yıl yapılacak hizmet içi eğitim etkinliklerinin türü, süresi, tarihi, okutulacak dersler, katılacak personel ve eğitim görevlilerini saptamak,</a:t>
            </a:r>
          </a:p>
          <a:p>
            <a:pPr algn="just"/>
            <a:endParaRPr lang="tr-TR" sz="2800" dirty="0">
              <a:latin typeface="Helvetica" panose="020B0604020202020204" pitchFamily="34" charset="0"/>
              <a:ea typeface="Cambria" panose="02040503050406030204" pitchFamily="18" charset="0"/>
              <a:cs typeface="Helvetica" panose="020B0604020202020204" pitchFamily="34" charset="0"/>
            </a:endParaRPr>
          </a:p>
          <a:p>
            <a:pPr marL="457200" indent="-457200" algn="just">
              <a:buFont typeface="Wingdings" panose="05000000000000000000" pitchFamily="2" charset="2"/>
              <a:buChar char="q"/>
            </a:pPr>
            <a:endParaRPr lang="tr-TR" sz="2800" dirty="0">
              <a:latin typeface="Helvetica" panose="020B0604020202020204" pitchFamily="34" charset="0"/>
              <a:ea typeface="Cambria" panose="02040503050406030204" pitchFamily="18" charset="0"/>
              <a:cs typeface="Helvetica" panose="020B0604020202020204" pitchFamily="34" charset="0"/>
            </a:endParaRPr>
          </a:p>
          <a:p>
            <a:pPr algn="just"/>
            <a:br>
              <a:rPr lang="tr-TR" sz="2800" dirty="0">
                <a:latin typeface="Helvetica" panose="020B0604020202020204" pitchFamily="34" charset="0"/>
                <a:ea typeface="Cambria" panose="02040503050406030204" pitchFamily="18" charset="0"/>
                <a:cs typeface="Helvetica" panose="020B0604020202020204" pitchFamily="34" charset="0"/>
              </a:rPr>
            </a:br>
            <a:endParaRPr lang="tr-TR" sz="2800" dirty="0">
              <a:latin typeface="Helvetica" panose="020B0604020202020204" pitchFamily="34" charset="0"/>
              <a:ea typeface="Cambria" panose="02040503050406030204" pitchFamily="18" charset="0"/>
              <a:cs typeface="Helvetica" panose="020B0604020202020204" pitchFamily="34" charset="0"/>
            </a:endParaRPr>
          </a:p>
          <a:p>
            <a:pPr marL="457200" indent="-457200" algn="just">
              <a:buFont typeface="Wingdings" panose="05000000000000000000" pitchFamily="2" charset="2"/>
              <a:buChar char="q"/>
            </a:pPr>
            <a:endParaRPr lang="tr-TR" sz="2800"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423752" y="875172"/>
            <a:ext cx="11579629" cy="800219"/>
          </a:xfrm>
          <a:prstGeom prst="rect">
            <a:avLst/>
          </a:prstGeom>
          <a:noFill/>
        </p:spPr>
        <p:txBody>
          <a:bodyPr wrap="square" rtlCol="0">
            <a:spAutoFit/>
          </a:bodyPr>
          <a:lstStyle/>
          <a:p>
            <a:pPr algn="ctr"/>
            <a:r>
              <a:rPr lang="tr-TR" sz="2800" b="1" dirty="0">
                <a:latin typeface="Helvetica" panose="020B0604020202020204" pitchFamily="34" charset="0"/>
                <a:cs typeface="Helvetica" panose="020B0604020202020204" pitchFamily="34" charset="0"/>
              </a:rPr>
              <a:t> </a:t>
            </a:r>
            <a:endParaRPr lang="tr-TR" sz="2400" b="1" dirty="0"/>
          </a:p>
          <a:p>
            <a:endParaRPr lang="tr-TR" dirty="0"/>
          </a:p>
        </p:txBody>
      </p:sp>
    </p:spTree>
    <p:extLst>
      <p:ext uri="{BB962C8B-B14F-4D97-AF65-F5344CB8AC3E}">
        <p14:creationId xmlns:p14="http://schemas.microsoft.com/office/powerpoint/2010/main" val="231598281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37162"/>
            <a:ext cx="8690385" cy="1569660"/>
            <a:chOff x="2" y="-37162"/>
            <a:chExt cx="8690385" cy="1569660"/>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37162"/>
              <a:ext cx="5246557" cy="1569660"/>
            </a:xfrm>
            <a:prstGeom prst="rect">
              <a:avLst/>
            </a:prstGeom>
          </p:spPr>
          <p:txBody>
            <a:bodyPr wrap="square">
              <a:spAutoFit/>
            </a:bodyPr>
            <a:lstStyle/>
            <a:p>
              <a:r>
                <a:rPr lang="tr-TR" sz="3200" b="1" dirty="0">
                  <a:solidFill>
                    <a:schemeClr val="accent1">
                      <a:lumMod val="50000"/>
                    </a:schemeClr>
                  </a:solidFill>
                  <a:latin typeface="Helvetica" panose="020B0604020202020204" pitchFamily="34" charset="0"/>
                  <a:cs typeface="Helvetica" panose="020B0604020202020204" pitchFamily="34" charset="0"/>
                </a:rPr>
                <a:t>YAPILAN ÇALIŞMALAR</a:t>
              </a:r>
            </a:p>
            <a:p>
              <a:r>
                <a:rPr lang="tr-TR" sz="3200" b="1" dirty="0">
                  <a:solidFill>
                    <a:schemeClr val="accent1">
                      <a:lumMod val="50000"/>
                    </a:schemeClr>
                  </a:solidFill>
                  <a:latin typeface="Helvetica" panose="020B0604020202020204" pitchFamily="34" charset="0"/>
                  <a:cs typeface="Helvetica" panose="020B0604020202020204" pitchFamily="34" charset="0"/>
                </a:rPr>
                <a:t>(Eğitim Teşkilatı)</a:t>
              </a:r>
            </a:p>
            <a:p>
              <a:endParaRPr lang="tr-TR" sz="3200" b="1" dirty="0">
                <a:latin typeface="Helvetica" panose="020B0604020202020204" pitchFamily="34" charset="0"/>
                <a:cs typeface="Helvetica" panose="020B0604020202020204" pitchFamily="34" charset="0"/>
              </a:endParaRPr>
            </a:p>
          </p:txBody>
        </p:sp>
      </p:grpSp>
      <p:sp>
        <p:nvSpPr>
          <p:cNvPr id="14" name="Rectangle 3"/>
          <p:cNvSpPr txBox="1">
            <a:spLocks noChangeArrowheads="1"/>
          </p:cNvSpPr>
          <p:nvPr/>
        </p:nvSpPr>
        <p:spPr bwMode="auto">
          <a:xfrm>
            <a:off x="235131" y="1337192"/>
            <a:ext cx="1140159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800" b="1" u="sng" dirty="0">
                <a:latin typeface="Helvetica" panose="020B0604020202020204" pitchFamily="34" charset="0"/>
                <a:ea typeface="Cambria" panose="02040503050406030204" pitchFamily="18" charset="0"/>
                <a:cs typeface="Helvetica" panose="020B0604020202020204" pitchFamily="34" charset="0"/>
              </a:rPr>
              <a:t>HİZMET İÇİ EĞİTİM ŞUBE MÜDÜRLÜĞÜ</a:t>
            </a:r>
          </a:p>
          <a:p>
            <a:pPr algn="just"/>
            <a:endParaRPr lang="tr-TR" sz="2800" dirty="0">
              <a:latin typeface="Helvetica" panose="020B0604020202020204" pitchFamily="34" charset="0"/>
              <a:ea typeface="Cambria" panose="02040503050406030204" pitchFamily="18" charset="0"/>
              <a:cs typeface="Helvetica" panose="020B0604020202020204" pitchFamily="34" charset="0"/>
            </a:endParaRPr>
          </a:p>
          <a:p>
            <a:pPr algn="just"/>
            <a:r>
              <a:rPr lang="tr-TR" sz="2800" dirty="0"/>
              <a:t>Personel Daire Başkanına bağlı olarak faaliyet gösteren, İstişare Kurulunun önerileri ve Eğitim Kurulunun belirlediği Eğitim Planı çerçevesinde yürütülecek eğitim faaliyetlerini gerçekleştirmekle görevli birimdir.</a:t>
            </a:r>
          </a:p>
          <a:p>
            <a:pPr algn="just"/>
            <a:endParaRPr lang="tr-TR" sz="2800" dirty="0">
              <a:latin typeface="Helvetica" panose="020B0604020202020204" pitchFamily="34" charset="0"/>
              <a:ea typeface="Cambria" panose="02040503050406030204" pitchFamily="18" charset="0"/>
              <a:cs typeface="Helvetica" panose="020B0604020202020204" pitchFamily="34" charset="0"/>
            </a:endParaRPr>
          </a:p>
          <a:p>
            <a:pPr algn="just"/>
            <a:r>
              <a:rPr lang="tr-TR" sz="2800" b="1" u="sng" dirty="0">
                <a:latin typeface="Helvetica" panose="020B0604020202020204" pitchFamily="34" charset="0"/>
                <a:ea typeface="Cambria" panose="02040503050406030204" pitchFamily="18" charset="0"/>
                <a:cs typeface="Helvetica" panose="020B0604020202020204" pitchFamily="34" charset="0"/>
              </a:rPr>
              <a:t>GÖREVİ:</a:t>
            </a:r>
          </a:p>
          <a:p>
            <a:pPr algn="just"/>
            <a:endParaRPr lang="tr-TR" sz="2800" b="1" u="sng" dirty="0">
              <a:latin typeface="Helvetica" panose="020B0604020202020204" pitchFamily="34" charset="0"/>
              <a:ea typeface="Cambria" panose="02040503050406030204" pitchFamily="18" charset="0"/>
              <a:cs typeface="Helvetica" panose="020B0604020202020204" pitchFamily="34" charset="0"/>
            </a:endParaRPr>
          </a:p>
          <a:p>
            <a:pPr algn="just"/>
            <a:r>
              <a:rPr lang="tr-TR" sz="2800" b="1" dirty="0"/>
              <a:t>-Aday memur, görevde yükselme sınavı ile hizmet içi eğitim planı çerçevesinde eğitim faaliyetlerini gerçekleştirmek ve uygulama sonuçlarını takip etmek.</a:t>
            </a:r>
          </a:p>
          <a:p>
            <a:pPr algn="just"/>
            <a:endParaRPr lang="tr-TR" sz="2800" dirty="0">
              <a:latin typeface="Helvetica" panose="020B0604020202020204" pitchFamily="34" charset="0"/>
              <a:ea typeface="Cambria" panose="02040503050406030204" pitchFamily="18" charset="0"/>
              <a:cs typeface="Helvetica" panose="020B0604020202020204" pitchFamily="34" charset="0"/>
            </a:endParaRPr>
          </a:p>
          <a:p>
            <a:pPr marL="457200" indent="-457200" algn="just">
              <a:buFont typeface="Wingdings" panose="05000000000000000000" pitchFamily="2" charset="2"/>
              <a:buChar char="q"/>
            </a:pPr>
            <a:endParaRPr lang="tr-TR" sz="2800" dirty="0">
              <a:latin typeface="Helvetica" panose="020B0604020202020204" pitchFamily="34" charset="0"/>
              <a:ea typeface="Cambria" panose="02040503050406030204" pitchFamily="18" charset="0"/>
              <a:cs typeface="Helvetica" panose="020B0604020202020204" pitchFamily="34" charset="0"/>
            </a:endParaRPr>
          </a:p>
          <a:p>
            <a:pPr algn="just"/>
            <a:br>
              <a:rPr lang="tr-TR" sz="2800" dirty="0">
                <a:latin typeface="Helvetica" panose="020B0604020202020204" pitchFamily="34" charset="0"/>
                <a:ea typeface="Cambria" panose="02040503050406030204" pitchFamily="18" charset="0"/>
                <a:cs typeface="Helvetica" panose="020B0604020202020204" pitchFamily="34" charset="0"/>
              </a:rPr>
            </a:br>
            <a:endParaRPr lang="tr-TR" sz="2800" dirty="0">
              <a:latin typeface="Helvetica" panose="020B0604020202020204" pitchFamily="34" charset="0"/>
              <a:ea typeface="Cambria" panose="02040503050406030204" pitchFamily="18" charset="0"/>
              <a:cs typeface="Helvetica" panose="020B0604020202020204" pitchFamily="34" charset="0"/>
            </a:endParaRPr>
          </a:p>
          <a:p>
            <a:pPr marL="457200" indent="-457200" algn="just">
              <a:buFont typeface="Wingdings" panose="05000000000000000000" pitchFamily="2" charset="2"/>
              <a:buChar char="q"/>
            </a:pPr>
            <a:endParaRPr lang="tr-TR" sz="2800"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423752" y="875172"/>
            <a:ext cx="11579629" cy="800219"/>
          </a:xfrm>
          <a:prstGeom prst="rect">
            <a:avLst/>
          </a:prstGeom>
          <a:noFill/>
        </p:spPr>
        <p:txBody>
          <a:bodyPr wrap="square" rtlCol="0">
            <a:spAutoFit/>
          </a:bodyPr>
          <a:lstStyle/>
          <a:p>
            <a:pPr algn="ctr"/>
            <a:r>
              <a:rPr lang="tr-TR" sz="2800" b="1" dirty="0">
                <a:latin typeface="Helvetica" panose="020B0604020202020204" pitchFamily="34" charset="0"/>
                <a:cs typeface="Helvetica" panose="020B0604020202020204" pitchFamily="34" charset="0"/>
              </a:rPr>
              <a:t> </a:t>
            </a:r>
            <a:endParaRPr lang="tr-TR" sz="2400" b="1" dirty="0"/>
          </a:p>
          <a:p>
            <a:endParaRPr lang="tr-TR" dirty="0"/>
          </a:p>
        </p:txBody>
      </p:sp>
    </p:spTree>
    <p:extLst>
      <p:ext uri="{BB962C8B-B14F-4D97-AF65-F5344CB8AC3E}">
        <p14:creationId xmlns:p14="http://schemas.microsoft.com/office/powerpoint/2010/main" val="184555289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1946</TotalTime>
  <Words>1927</Words>
  <Application>Microsoft Office PowerPoint</Application>
  <PresentationFormat>Geniş ekran</PresentationFormat>
  <Paragraphs>431</Paragraphs>
  <Slides>25</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25</vt:i4>
      </vt:variant>
    </vt:vector>
  </HeadingPairs>
  <TitlesOfParts>
    <vt:vector size="32" baseType="lpstr">
      <vt:lpstr>Arial</vt:lpstr>
      <vt:lpstr>Calibri</vt:lpstr>
      <vt:lpstr>Calibri Light</vt:lpstr>
      <vt:lpstr>Cambria</vt:lpstr>
      <vt:lpstr>Helvetica</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Basın Yayın</dc:creator>
  <cp:lastModifiedBy>Turgay Delialioğlu</cp:lastModifiedBy>
  <cp:revision>291</cp:revision>
  <dcterms:created xsi:type="dcterms:W3CDTF">2020-03-03T07:32:53Z</dcterms:created>
  <dcterms:modified xsi:type="dcterms:W3CDTF">2021-12-12T14:07:04Z</dcterms:modified>
</cp:coreProperties>
</file>