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44" r:id="rId2"/>
    <p:sldId id="259" r:id="rId3"/>
    <p:sldId id="257" r:id="rId4"/>
    <p:sldId id="385" r:id="rId5"/>
    <p:sldId id="386" r:id="rId6"/>
    <p:sldId id="402" r:id="rId7"/>
    <p:sldId id="403" r:id="rId8"/>
    <p:sldId id="404" r:id="rId9"/>
    <p:sldId id="405" r:id="rId10"/>
    <p:sldId id="406" r:id="rId11"/>
    <p:sldId id="407" r:id="rId12"/>
    <p:sldId id="408" r:id="rId13"/>
    <p:sldId id="409" r:id="rId14"/>
    <p:sldId id="38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E7"/>
    <a:srgbClr val="CDDECE"/>
    <a:srgbClr val="E2F0D9"/>
    <a:srgbClr val="FBFDFC"/>
    <a:srgbClr val="D9D0BB"/>
    <a:srgbClr val="9DB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2143" autoAdjust="0"/>
  </p:normalViewPr>
  <p:slideViewPr>
    <p:cSldViewPr snapToGrid="0" snapToObjects="1">
      <p:cViewPr varScale="1">
        <p:scale>
          <a:sx n="86" d="100"/>
          <a:sy n="86"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58C2-6EAC-4B03-A290-579AED780EEB}" type="datetimeFigureOut">
              <a:rPr lang="tr-TR" smtClean="0"/>
              <a:t>16.01.2022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B5C8-A8B9-4F59-93E3-928C5826DFA6}" type="slidenum">
              <a:rPr lang="tr-TR" smtClean="0"/>
              <a:t>‹#›</a:t>
            </a:fld>
            <a:endParaRPr lang="tr-TR"/>
          </a:p>
        </p:txBody>
      </p:sp>
    </p:spTree>
    <p:extLst>
      <p:ext uri="{BB962C8B-B14F-4D97-AF65-F5344CB8AC3E}">
        <p14:creationId xmlns:p14="http://schemas.microsoft.com/office/powerpoint/2010/main" val="10390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5D821-B598-2F45-BCC5-41E7AB05C92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3DE08B2-0C60-7243-A35D-4694AB965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F1C9561-06CA-B744-825E-83EA5E44076D}"/>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D1336AF1-6E51-2A43-99D0-3894BB3006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EBDFFA-D346-1E4E-A6BB-DFB7265B867D}"/>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1043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924AC-8E21-A144-B7D5-27EE244A93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7D3D96-68E5-724C-8863-AB43179B56D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92913D-4850-184B-B4E8-716D929CCB82}"/>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AF0E8993-989F-E049-A7F3-9FBC8164C6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374A9-3C20-DF42-9E1E-53D3C5E7EB22}"/>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185590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CC8925-300F-AA4A-8DF8-07576ED0A50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948D007-54B3-6F43-A02E-D13DBBFD2EA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BF8FC6-69E2-B643-AD68-DF9E9E5E78D2}"/>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226CCC69-E3EB-8D46-8CFB-E2D3FF8E9F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FA2121-9817-0745-AA9D-B32CB153CDB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9507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C4EA-4355-4E4B-ABA6-2931334FA6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9123C5-5565-AB4D-9312-89B84EDEEB3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78A1BC-567E-C743-8B0F-2C052CBFF4DD}"/>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D6705588-93CC-094A-98CC-A82C4DAE5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9CDE44-31E0-E64F-9D75-E015F373C10A}"/>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420189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18273-F436-B945-A1B4-8EDD9BFF752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BC153FF-3C78-3445-AA11-A0FDC3307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3E9EF3-0FAF-DF40-80E1-E2C653741697}"/>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CAEC927C-1EFD-F342-A66E-4E53AE2B37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424A52-17AC-6143-A412-D9AAA0D1C243}"/>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08568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73135-E0CE-5745-94DB-E49AFC1594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569235-A32C-EB42-8E69-058C76ED64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1C5443-5F61-6646-A0DD-0BA0ADC6F5A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A3212B2-3AB6-CA4D-802C-498291FFF595}"/>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6" name="Alt Bilgi Yer Tutucusu 5">
            <a:extLst>
              <a:ext uri="{FF2B5EF4-FFF2-40B4-BE49-F238E27FC236}">
                <a16:creationId xmlns:a16="http://schemas.microsoft.com/office/drawing/2014/main" id="{87080618-6D28-D249-B47E-1BF2C76B38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CCCC56-F68C-A14E-8FC3-42234DE456AF}"/>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288059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9EA33-3115-D94A-AEF5-5DAEB0EDA4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F05F6B-2F75-8C49-A8A3-45C360D68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1D2343-415A-1648-B122-B446F61864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BA4747A-2168-1D4C-87DA-7ED1CCF3B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65041B-9347-304B-AE7C-78B379C544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B89249B-B00B-5147-BB26-107CB0246F0D}"/>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8" name="Alt Bilgi Yer Tutucusu 7">
            <a:extLst>
              <a:ext uri="{FF2B5EF4-FFF2-40B4-BE49-F238E27FC236}">
                <a16:creationId xmlns:a16="http://schemas.microsoft.com/office/drawing/2014/main" id="{1FAD6237-08CF-5C4F-8EBB-C84D762B93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DB59949-12B3-7547-B7B0-A21424A1DBF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664127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877308-B4A7-C044-8CA9-FE477C31541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AF50B57-A924-1146-B97B-BCDC4145B88A}"/>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4" name="Alt Bilgi Yer Tutucusu 3">
            <a:extLst>
              <a:ext uri="{FF2B5EF4-FFF2-40B4-BE49-F238E27FC236}">
                <a16:creationId xmlns:a16="http://schemas.microsoft.com/office/drawing/2014/main" id="{88BDFA69-F6DC-E341-9DD2-37FBD9970B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4016CD-7510-D343-8BEB-BC8159EF6B4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73365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3DA16B-5157-2E46-A475-76AEF1FF0C0C}"/>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3" name="Alt Bilgi Yer Tutucusu 2">
            <a:extLst>
              <a:ext uri="{FF2B5EF4-FFF2-40B4-BE49-F238E27FC236}">
                <a16:creationId xmlns:a16="http://schemas.microsoft.com/office/drawing/2014/main" id="{5E89673F-0133-CF47-8EC0-DFEE51B983D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5C6368-E205-AF49-816E-D78852D6D056}"/>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570086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B4367-7E7E-8443-8457-25099417F6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5C8F6C7-3E03-2F49-843C-A4B6EA310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C40D41-B3E3-D34E-AC1A-B6A26A08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79F981-8155-C64E-8C5B-BEE4C212778E}"/>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6" name="Alt Bilgi Yer Tutucusu 5">
            <a:extLst>
              <a:ext uri="{FF2B5EF4-FFF2-40B4-BE49-F238E27FC236}">
                <a16:creationId xmlns:a16="http://schemas.microsoft.com/office/drawing/2014/main" id="{E0420426-B93E-9E47-9602-6E89B1FB247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7EDA28-38EB-5743-9185-0ED4B0AD7EF5}"/>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8141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E1584-667C-534C-BACD-44B63C92349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44FB6A-DDC9-B74D-A004-1CBA80307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4617B2A-A398-3744-A90B-DD2CACEF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FEEC15-5746-FB43-B90F-F1AB028F0B67}"/>
              </a:ext>
            </a:extLst>
          </p:cNvPr>
          <p:cNvSpPr>
            <a:spLocks noGrp="1"/>
          </p:cNvSpPr>
          <p:nvPr>
            <p:ph type="dt" sz="half" idx="10"/>
          </p:nvPr>
        </p:nvSpPr>
        <p:spPr/>
        <p:txBody>
          <a:bodyPr/>
          <a:lstStyle/>
          <a:p>
            <a:fld id="{2598C94E-6AF1-5945-AFA7-F853B59FED91}" type="datetimeFigureOut">
              <a:rPr lang="tr-TR" smtClean="0"/>
              <a:t>16.01.2022</a:t>
            </a:fld>
            <a:endParaRPr lang="tr-TR"/>
          </a:p>
        </p:txBody>
      </p:sp>
      <p:sp>
        <p:nvSpPr>
          <p:cNvPr id="6" name="Alt Bilgi Yer Tutucusu 5">
            <a:extLst>
              <a:ext uri="{FF2B5EF4-FFF2-40B4-BE49-F238E27FC236}">
                <a16:creationId xmlns:a16="http://schemas.microsoft.com/office/drawing/2014/main" id="{A29C4110-C2E4-814A-B56D-2A634266FB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222070-3F1E-0C4D-B255-0178BE9F40B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390243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8A56EB-624D-9F4C-A7D7-359B36F8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214EED-3FD5-0844-A5C0-1993DB04F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EAC191-8FE5-8946-BFEB-90F193EAA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8C94E-6AF1-5945-AFA7-F853B59FED91}" type="datetimeFigureOut">
              <a:rPr lang="tr-TR" smtClean="0"/>
              <a:t>16.01.2022</a:t>
            </a:fld>
            <a:endParaRPr lang="tr-TR"/>
          </a:p>
        </p:txBody>
      </p:sp>
      <p:sp>
        <p:nvSpPr>
          <p:cNvPr id="5" name="Alt Bilgi Yer Tutucusu 4">
            <a:extLst>
              <a:ext uri="{FF2B5EF4-FFF2-40B4-BE49-F238E27FC236}">
                <a16:creationId xmlns:a16="http://schemas.microsoft.com/office/drawing/2014/main" id="{196F9522-2CD3-EF4F-A079-589DFE390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71F7F8A-AC4E-BE48-8605-18576E9E4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F05F-8F18-2742-8C5F-3FB427169995}" type="slidenum">
              <a:rPr lang="tr-TR" smtClean="0"/>
              <a:t>‹#›</a:t>
            </a:fld>
            <a:endParaRPr lang="tr-TR"/>
          </a:p>
        </p:txBody>
      </p:sp>
    </p:spTree>
    <p:extLst>
      <p:ext uri="{BB962C8B-B14F-4D97-AF65-F5344CB8AC3E}">
        <p14:creationId xmlns:p14="http://schemas.microsoft.com/office/powerpoint/2010/main" val="10996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190502" y="782298"/>
            <a:ext cx="11811000" cy="737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dirty="0">
                <a:latin typeface="Helvetica" panose="020B0604020202020204" pitchFamily="34" charset="0"/>
                <a:ea typeface="Cambria" panose="02040503050406030204" pitchFamily="18" charset="0"/>
                <a:cs typeface="Helvetica" panose="020B0604020202020204" pitchFamily="34" charset="0"/>
              </a:rPr>
              <a:t>        </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pPr algn="ctr"/>
            <a:r>
              <a:rPr lang="tr-TR" sz="3600" b="1" dirty="0">
                <a:latin typeface="Helvetica" panose="020B0604020202020204" pitchFamily="34" charset="0"/>
                <a:ea typeface="Cambria" panose="02040503050406030204" pitchFamily="18" charset="0"/>
                <a:cs typeface="Helvetica" panose="020B0604020202020204" pitchFamily="34" charset="0"/>
              </a:rPr>
              <a:t>    CUMHURBAŞKANLIĞI </a:t>
            </a:r>
          </a:p>
          <a:p>
            <a:pPr algn="ctr"/>
            <a:r>
              <a:rPr lang="tr-TR" sz="3600" b="1" dirty="0">
                <a:latin typeface="Helvetica" panose="020B0604020202020204" pitchFamily="34" charset="0"/>
                <a:ea typeface="Cambria" panose="02040503050406030204" pitchFamily="18" charset="0"/>
                <a:cs typeface="Helvetica" panose="020B0604020202020204" pitchFamily="34" charset="0"/>
              </a:rPr>
              <a:t>UZAKTAN EĞİTİM KAPISI PLATFORMU</a:t>
            </a:r>
          </a:p>
          <a:p>
            <a:pPr algn="ctr"/>
            <a:r>
              <a:rPr lang="tr-TR" sz="3600" b="1" dirty="0">
                <a:latin typeface="Helvetica" panose="020B0604020202020204" pitchFamily="34" charset="0"/>
                <a:ea typeface="Cambria" panose="02040503050406030204" pitchFamily="18" charset="0"/>
                <a:cs typeface="Helvetica" panose="020B0604020202020204" pitchFamily="34" charset="0"/>
              </a:rPr>
              <a:t> TANITIM SUNUMU</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pPr algn="ctr"/>
            <a:r>
              <a:rPr lang="tr-TR" sz="3600" b="1" dirty="0">
                <a:latin typeface="Helvetica" panose="020B0604020202020204" pitchFamily="34" charset="0"/>
                <a:ea typeface="Cambria" panose="02040503050406030204" pitchFamily="18" charset="0"/>
                <a:cs typeface="Helvetica" panose="020B0604020202020204" pitchFamily="34" charset="0"/>
              </a:rPr>
              <a:t> … Ocak 2022</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r>
              <a:rPr lang="tr-TR" sz="3600" b="1"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Turgay DELİALİOĞLU</a:t>
            </a:r>
          </a:p>
        </p:txBody>
      </p:sp>
    </p:spTree>
    <p:extLst>
      <p:ext uri="{BB962C8B-B14F-4D97-AF65-F5344CB8AC3E}">
        <p14:creationId xmlns:p14="http://schemas.microsoft.com/office/powerpoint/2010/main" val="1676594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889125" cy="1209539"/>
            <a:chOff x="2" y="3832"/>
            <a:chExt cx="988912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419256" y="41780"/>
              <a:ext cx="7469871" cy="1077218"/>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Ebrima" panose="02000000000000000000" pitchFamily="2" charset="0"/>
                  <a:cs typeface="Helvetica" panose="020B0604020202020204" pitchFamily="34" charset="0"/>
                </a:rPr>
                <a:t>GÜVENLİK GÖREVLİLERİNE YÖNELİK EĞİTİMLER</a:t>
              </a:r>
            </a:p>
          </p:txBody>
        </p:sp>
      </p:grpSp>
      <p:sp>
        <p:nvSpPr>
          <p:cNvPr id="14" name="Rectangle 3"/>
          <p:cNvSpPr txBox="1">
            <a:spLocks noChangeArrowheads="1"/>
          </p:cNvSpPr>
          <p:nvPr/>
        </p:nvSpPr>
        <p:spPr bwMode="auto">
          <a:xfrm>
            <a:off x="635620" y="1893360"/>
            <a:ext cx="11340789" cy="42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algn="just"/>
            <a:r>
              <a:rPr lang="tr-TR" sz="3600" dirty="0">
                <a:latin typeface="Helvetica" panose="020B0604020202020204" pitchFamily="34" charset="0"/>
                <a:ea typeface="Cambria" panose="02040503050406030204" pitchFamily="18" charset="0"/>
                <a:cs typeface="Helvetica" panose="020B0604020202020204" pitchFamily="34" charset="0"/>
              </a:rPr>
              <a:t>2021 yılında Üniversitemizde görev yapan güvenlik görevlilerinin mesleki gelişimlerini arttırmak amacıyla, «</a:t>
            </a:r>
            <a:r>
              <a:rPr lang="tr-TR" sz="3600" b="1" i="1" dirty="0">
                <a:latin typeface="Helvetica" panose="020B0604020202020204" pitchFamily="34" charset="0"/>
                <a:ea typeface="Cambria" panose="02040503050406030204" pitchFamily="18" charset="0"/>
                <a:cs typeface="Helvetica" panose="020B0604020202020204" pitchFamily="34" charset="0"/>
              </a:rPr>
              <a:t>Etkili ve Doğru İletişim</a:t>
            </a:r>
            <a:r>
              <a:rPr lang="tr-TR" sz="3600" dirty="0">
                <a:latin typeface="Helvetica" panose="020B0604020202020204" pitchFamily="34" charset="0"/>
                <a:ea typeface="Cambria" panose="02040503050406030204" pitchFamily="18" charset="0"/>
                <a:cs typeface="Helvetica" panose="020B0604020202020204" pitchFamily="34" charset="0"/>
              </a:rPr>
              <a:t>» ile «</a:t>
            </a:r>
            <a:r>
              <a:rPr lang="tr-TR" sz="3600" b="1" i="1" dirty="0">
                <a:latin typeface="Helvetica" panose="020B0604020202020204" pitchFamily="34" charset="0"/>
                <a:ea typeface="Cambria" panose="02040503050406030204" pitchFamily="18" charset="0"/>
                <a:cs typeface="Helvetica" panose="020B0604020202020204" pitchFamily="34" charset="0"/>
              </a:rPr>
              <a:t>İletişimde İçeriğin Önemi</a:t>
            </a:r>
            <a:r>
              <a:rPr lang="tr-TR" sz="3600" dirty="0">
                <a:latin typeface="Helvetica" panose="020B0604020202020204" pitchFamily="34" charset="0"/>
                <a:ea typeface="Cambria" panose="02040503050406030204" pitchFamily="18" charset="0"/>
                <a:cs typeface="Helvetica" panose="020B0604020202020204" pitchFamily="34" charset="0"/>
              </a:rPr>
              <a:t>» konulu eğitimleri Uzaktan Eğitim Kapısı üzerinden almaları sağlanmıştır.</a:t>
            </a:r>
          </a:p>
          <a:p>
            <a:pPr algn="just"/>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41972651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546410" y="1893360"/>
            <a:ext cx="11073161" cy="42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800" dirty="0">
                <a:latin typeface="Helvetica" panose="020B0604020202020204" pitchFamily="34" charset="0"/>
                <a:ea typeface="Cambria" panose="02040503050406030204" pitchFamily="18" charset="0"/>
                <a:cs typeface="Helvetica" panose="020B0604020202020204" pitchFamily="34" charset="0"/>
              </a:rPr>
              <a:t>2021 yılında Üniversitemiz birimlerinde harcama süreçlerinde görev yapan personelin Uzaktan Eğitim Kapısı Platformu üzerinden aşağıdaki eğitim almaları sağlanmıştır.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4734 Sayılı Kamu İhale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4735 Sayılı Kamu İhale Sözleşmeleri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5018 Sayılı Kamu Mali Yönetimi Ve Kontrol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Elektronik İhale ve Eksiltme</a:t>
            </a: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8" name="Dikdörtgen 7">
            <a:extLst>
              <a:ext uri="{FF2B5EF4-FFF2-40B4-BE49-F238E27FC236}">
                <a16:creationId xmlns:a16="http://schemas.microsoft.com/office/drawing/2014/main" id="{4EC0CCF7-578E-E647-A8E0-D8CB277624CD}"/>
              </a:ext>
            </a:extLst>
          </p:cNvPr>
          <p:cNvSpPr/>
          <p:nvPr/>
        </p:nvSpPr>
        <p:spPr>
          <a:xfrm>
            <a:off x="2361065" y="199691"/>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MESLEKİ GELİŞİM EĞİTİMLERİ</a:t>
            </a:r>
          </a:p>
        </p:txBody>
      </p:sp>
    </p:spTree>
    <p:extLst>
      <p:ext uri="{BB962C8B-B14F-4D97-AF65-F5344CB8AC3E}">
        <p14:creationId xmlns:p14="http://schemas.microsoft.com/office/powerpoint/2010/main" val="29691510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0"/>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446049" y="1397085"/>
            <a:ext cx="10783229" cy="479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800" dirty="0">
                <a:latin typeface="Cambria" panose="02040503050406030204" pitchFamily="18" charset="0"/>
                <a:ea typeface="Cambria" panose="02040503050406030204" pitchFamily="18" charset="0"/>
              </a:rPr>
              <a:t>Üniversitemiz tarafından Uzaktan Eğitim Kapısı Platformuna 3 eğitim yüklenmiştir.</a:t>
            </a:r>
          </a:p>
          <a:p>
            <a:pPr algn="just"/>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Hijyen ve Sanitasyon Eğitimi (Sağlık Bilimleri Fakültesi Hemşirelik Bölümü Dr.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Üyesi İlknur DOLU)</a:t>
            </a:r>
          </a:p>
          <a:p>
            <a:pPr marL="342900" indent="-342900" algn="just">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Kalite Yönetim Sistemi ve  PUKÖ Döngüsü (Kalite Koordinatörlüğü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Gör. Özer ÇULHAOĞLU)</a:t>
            </a:r>
          </a:p>
          <a:p>
            <a:pPr marL="457200" indent="-457200" algn="just">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Öfke Kontrolü ve Stresle Başa Çıkabilme Yolları (Sağlık Bilimleri Fakültesi Sosyal Hizmet Bölümü Dr.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Üyesi Zeynep TURHAN)</a:t>
            </a:r>
            <a:endParaRPr lang="tr-TR" sz="2000"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10" name="Dikdörtgen 9">
            <a:extLst>
              <a:ext uri="{FF2B5EF4-FFF2-40B4-BE49-F238E27FC236}">
                <a16:creationId xmlns:a16="http://schemas.microsoft.com/office/drawing/2014/main" id="{4EC0CCF7-578E-E647-A8E0-D8CB277624CD}"/>
              </a:ext>
            </a:extLst>
          </p:cNvPr>
          <p:cNvSpPr/>
          <p:nvPr/>
        </p:nvSpPr>
        <p:spPr>
          <a:xfrm>
            <a:off x="2361065" y="199691"/>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PLATFORMA YÜKLENEN EĞİTİMLER</a:t>
            </a:r>
          </a:p>
        </p:txBody>
      </p:sp>
    </p:spTree>
    <p:extLst>
      <p:ext uri="{BB962C8B-B14F-4D97-AF65-F5344CB8AC3E}">
        <p14:creationId xmlns:p14="http://schemas.microsoft.com/office/powerpoint/2010/main" val="19607371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0"/>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1130531" y="1845425"/>
            <a:ext cx="10344074" cy="43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dirty="0">
                <a:latin typeface="Helvetica" panose="020B0604020202020204" pitchFamily="34" charset="0"/>
                <a:ea typeface="Cambria" panose="02040503050406030204" pitchFamily="18" charset="0"/>
                <a:cs typeface="Helvetica" panose="020B0604020202020204" pitchFamily="34" charset="0"/>
              </a:rPr>
              <a:t>Üniversitemiz personelinden  platform üzerinden en çok eğitim izleyenler aşağıda sıralanmıştır. </a:t>
            </a:r>
            <a:br>
              <a:rPr lang="tr-TR" sz="3600" dirty="0">
                <a:latin typeface="Helvetica" panose="020B0604020202020204" pitchFamily="34" charset="0"/>
                <a:ea typeface="Cambria" panose="02040503050406030204" pitchFamily="18" charset="0"/>
                <a:cs typeface="Helvetica" panose="020B0604020202020204" pitchFamily="34" charset="0"/>
              </a:rPr>
            </a:br>
            <a:endParaRPr lang="tr-TR" sz="3600" dirty="0">
              <a:latin typeface="Helvetica" panose="020B0604020202020204" pitchFamily="34" charset="0"/>
              <a:ea typeface="Cambria" panose="02040503050406030204" pitchFamily="18" charset="0"/>
              <a:cs typeface="Helvetica" panose="020B0604020202020204" pitchFamily="34" charset="0"/>
            </a:endParaRPr>
          </a:p>
          <a:p>
            <a:pPr marL="514350" indent="-514350" algn="just">
              <a:buFont typeface="+mj-lt"/>
              <a:buAutoNum type="arabicPeriod"/>
            </a:pPr>
            <a:r>
              <a:rPr lang="tr-TR" sz="3600" dirty="0" err="1">
                <a:latin typeface="Helvetica" panose="020B0604020202020204" pitchFamily="34" charset="0"/>
                <a:ea typeface="Cambria" panose="02040503050406030204" pitchFamily="18" charset="0"/>
                <a:cs typeface="Helvetica" panose="020B0604020202020204" pitchFamily="34" charset="0"/>
              </a:rPr>
              <a:t>Öğr</a:t>
            </a:r>
            <a:r>
              <a:rPr lang="tr-TR" sz="3600" dirty="0">
                <a:latin typeface="Helvetica" panose="020B0604020202020204" pitchFamily="34" charset="0"/>
                <a:ea typeface="Cambria" panose="02040503050406030204" pitchFamily="18" charset="0"/>
                <a:cs typeface="Helvetica" panose="020B0604020202020204" pitchFamily="34" charset="0"/>
              </a:rPr>
              <a:t>. Gör. Pelin Su ALTAN </a:t>
            </a:r>
            <a:r>
              <a:rPr lang="tr-TR" sz="3600" b="1" dirty="0">
                <a:latin typeface="Helvetica" panose="020B0604020202020204" pitchFamily="34" charset="0"/>
                <a:ea typeface="Cambria" panose="02040503050406030204" pitchFamily="18" charset="0"/>
                <a:cs typeface="Helvetica" panose="020B0604020202020204" pitchFamily="34" charset="0"/>
              </a:rPr>
              <a:t>(50 Eğitim)</a:t>
            </a:r>
          </a:p>
          <a:p>
            <a:pPr marL="514350" indent="-514350" algn="just">
              <a:buFont typeface="+mj-lt"/>
              <a:buAutoNum type="arabicPeriod"/>
            </a:pPr>
            <a:r>
              <a:rPr lang="tr-TR" sz="3600" dirty="0">
                <a:latin typeface="Helvetica" panose="020B0604020202020204" pitchFamily="34" charset="0"/>
                <a:ea typeface="Cambria" panose="02040503050406030204" pitchFamily="18" charset="0"/>
                <a:cs typeface="Helvetica" panose="020B0604020202020204" pitchFamily="34" charset="0"/>
              </a:rPr>
              <a:t>Hüseyin Şahin GÖZÜBÜYÜK </a:t>
            </a:r>
            <a:r>
              <a:rPr lang="tr-TR" sz="3600" b="1" dirty="0">
                <a:latin typeface="Helvetica" panose="020B0604020202020204" pitchFamily="34" charset="0"/>
                <a:ea typeface="Cambria" panose="02040503050406030204" pitchFamily="18" charset="0"/>
                <a:cs typeface="Helvetica" panose="020B0604020202020204" pitchFamily="34" charset="0"/>
              </a:rPr>
              <a:t>(32 Eğitim)</a:t>
            </a:r>
          </a:p>
          <a:p>
            <a:pPr marL="514350" indent="-514350" algn="just">
              <a:buFont typeface="+mj-lt"/>
              <a:buAutoNum type="arabicPeriod"/>
            </a:pPr>
            <a:r>
              <a:rPr lang="tr-TR" sz="3600" dirty="0">
                <a:latin typeface="Helvetica" panose="020B0604020202020204" pitchFamily="34" charset="0"/>
                <a:ea typeface="Cambria" panose="02040503050406030204" pitchFamily="18" charset="0"/>
                <a:cs typeface="Helvetica" panose="020B0604020202020204" pitchFamily="34" charset="0"/>
              </a:rPr>
              <a:t>Gülçin KARAOĞLU </a:t>
            </a:r>
            <a:r>
              <a:rPr lang="tr-TR" sz="3600" b="1" dirty="0">
                <a:latin typeface="Helvetica" panose="020B0604020202020204" pitchFamily="34" charset="0"/>
                <a:ea typeface="Cambria" panose="02040503050406030204" pitchFamily="18" charset="0"/>
                <a:cs typeface="Helvetica" panose="020B0604020202020204" pitchFamily="34" charset="0"/>
              </a:rPr>
              <a:t>(16 Eğitim)</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10" name="Dikdörtgen 9">
            <a:extLst>
              <a:ext uri="{FF2B5EF4-FFF2-40B4-BE49-F238E27FC236}">
                <a16:creationId xmlns:a16="http://schemas.microsoft.com/office/drawing/2014/main" id="{4EC0CCF7-578E-E647-A8E0-D8CB277624CD}"/>
              </a:ext>
            </a:extLst>
          </p:cNvPr>
          <p:cNvSpPr/>
          <p:nvPr/>
        </p:nvSpPr>
        <p:spPr>
          <a:xfrm>
            <a:off x="2361065" y="1213"/>
            <a:ext cx="8520295" cy="1077218"/>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PLATFORM ÜZERİNDEN EN ÇOK EĞİTİM İZLEYENLER</a:t>
            </a:r>
          </a:p>
        </p:txBody>
      </p:sp>
    </p:spTree>
    <p:extLst>
      <p:ext uri="{BB962C8B-B14F-4D97-AF65-F5344CB8AC3E}">
        <p14:creationId xmlns:p14="http://schemas.microsoft.com/office/powerpoint/2010/main" val="29161534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8693" y="1213371"/>
            <a:ext cx="11579629" cy="4862870"/>
          </a:xfrm>
          <a:prstGeom prst="rect">
            <a:avLst/>
          </a:prstGeom>
          <a:noFill/>
        </p:spPr>
        <p:txBody>
          <a:bodyPr wrap="square" rtlCol="0">
            <a:spAutoFit/>
          </a:bodyPr>
          <a:lstStyle/>
          <a:p>
            <a:pPr algn="ctr"/>
            <a:r>
              <a:rPr lang="tr-TR" sz="2800" b="1" dirty="0"/>
              <a:t> </a:t>
            </a: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r>
              <a:rPr lang="tr-TR" sz="4400" b="1" dirty="0">
                <a:latin typeface="Helvetica" panose="020B0604020202020204" pitchFamily="34" charset="0"/>
                <a:cs typeface="Helvetica" panose="020B0604020202020204" pitchFamily="34" charset="0"/>
              </a:rPr>
              <a:t>TEŞEKKÜRLER…</a:t>
            </a:r>
            <a:endParaRPr lang="tr-TR" sz="4000" b="1" i="1" dirty="0">
              <a:latin typeface="Helvetica" panose="020B0604020202020204" pitchFamily="34" charset="0"/>
              <a:cs typeface="Helvetica" panose="020B0604020202020204" pitchFamily="34" charset="0"/>
            </a:endParaRPr>
          </a:p>
          <a:p>
            <a:pPr algn="ctr"/>
            <a:endParaRPr lang="tr-TR" sz="2400" b="1" dirty="0">
              <a:latin typeface="Helvetica" panose="020B0604020202020204" pitchFamily="34" charset="0"/>
              <a:cs typeface="Helvetica" panose="020B0604020202020204" pitchFamily="34" charset="0"/>
            </a:endParaRPr>
          </a:p>
          <a:p>
            <a:pPr algn="ctr"/>
            <a:endParaRPr lang="tr-TR" sz="2400" b="1" dirty="0">
              <a:solidFill>
                <a:schemeClr val="bg1"/>
              </a:solidFill>
              <a:latin typeface="Helvetica" panose="020B0604020202020204" pitchFamily="34" charset="0"/>
              <a:cs typeface="Helvetica" panose="020B0604020202020204" pitchFamily="34" charset="0"/>
            </a:endParaRPr>
          </a:p>
          <a:p>
            <a:pPr algn="ctr"/>
            <a:endParaRPr lang="tr-TR" sz="2400" b="1" dirty="0"/>
          </a:p>
          <a:p>
            <a:endParaRPr lang="tr-TR" dirty="0"/>
          </a:p>
          <a:p>
            <a:endParaRPr lang="tr-TR" dirty="0"/>
          </a:p>
          <a:p>
            <a:endParaRPr lang="tr-TR" dirty="0"/>
          </a:p>
        </p:txBody>
      </p:sp>
    </p:spTree>
    <p:extLst>
      <p:ext uri="{BB962C8B-B14F-4D97-AF65-F5344CB8AC3E}">
        <p14:creationId xmlns:p14="http://schemas.microsoft.com/office/powerpoint/2010/main" val="5054290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90500" y="1384166"/>
            <a:ext cx="11811000" cy="58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400" b="1" u="sng" dirty="0">
                <a:latin typeface="Cambria" panose="02040503050406030204" pitchFamily="18" charset="0"/>
                <a:ea typeface="Cambria" panose="02040503050406030204" pitchFamily="18" charset="0"/>
                <a:cs typeface="Helvetica" panose="020B0604020202020204" pitchFamily="34" charset="0"/>
              </a:rPr>
              <a:t>SUNUM PLANI: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Giriş</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Uzaktan Eğitim Kapısı Platformunda Bulunan Eğitim Kategorileri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İş Sağlığı ve Güvenliği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Kamu Etiği ve Kamu Görevlileri Etik Davranış İlkeleri Eğitimi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Yönetici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Güvenlik Görevlisi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Mesleki Gelişim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Platforma Yüklenen Eğitimler</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Üniversitemizden Platform Üzerinden En Çok Eğitim İzleyenler</a:t>
            </a:r>
          </a:p>
          <a:p>
            <a:pPr marL="342900" indent="-342900">
              <a:buFont typeface="Wingdings" panose="05000000000000000000" pitchFamily="2" charset="2"/>
              <a:buChar char="ü"/>
            </a:pPr>
            <a:endParaRPr lang="tr-TR" sz="3600"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31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549311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058908" y="111359"/>
              <a:ext cx="5246557" cy="584775"/>
            </a:xfrm>
            <a:prstGeom prst="rect">
              <a:avLst/>
            </a:prstGeom>
          </p:spPr>
          <p:txBody>
            <a:bodyPr wrap="square">
              <a:spAutoFit/>
            </a:bodyPr>
            <a:lstStyle/>
            <a:p>
              <a:r>
                <a:rPr lang="tr-TR" sz="3200" b="1" dirty="0">
                  <a:latin typeface="Helvetica" panose="020B0604020202020204" pitchFamily="34" charset="0"/>
                  <a:cs typeface="Helvetica" panose="020B0604020202020204" pitchFamily="34" charset="0"/>
                </a:rPr>
                <a:t>GİRİŞ </a:t>
              </a:r>
            </a:p>
          </p:txBody>
        </p:sp>
      </p:grpSp>
      <p:sp>
        <p:nvSpPr>
          <p:cNvPr id="14" name="Rectangle 3"/>
          <p:cNvSpPr txBox="1">
            <a:spLocks noChangeArrowheads="1"/>
          </p:cNvSpPr>
          <p:nvPr/>
        </p:nvSpPr>
        <p:spPr bwMode="auto">
          <a:xfrm>
            <a:off x="345688" y="1392268"/>
            <a:ext cx="11151219"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dirty="0"/>
              <a:t>	</a:t>
            </a:r>
          </a:p>
          <a:p>
            <a:pPr algn="just"/>
            <a:endParaRPr lang="tr-TR" dirty="0"/>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Uzaktan Eğitim Kapısı, Cumhurbaşkanlığı İnsan Kaynakları Ofisi tarafından “Eğitim Her Yerde” sloganıyla tüm kamu kurum ve kuruluşlarının hizmetine sunulan çevrim içi eğitim platformudur. Dijital Türkiye çalışmaları kapsamında tamamen yerli ve milli bir yazılım kullanılarak tasarlanan Uzaktan Eğitim Kapısı ile kamuda bürokrasinin azaltılması, insan kaynağının verimli kullanılması, eğitim ve geliştirme faaliyetlerinin kalitesinin arttırılması ve kamu kaynaklarının etkin kullanılması amaçlanmaktadır.</a:t>
            </a: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4052347"/>
            <a:ext cx="11579629" cy="846386"/>
          </a:xfrm>
          <a:prstGeom prst="rect">
            <a:avLst/>
          </a:prstGeom>
          <a:noFill/>
        </p:spPr>
        <p:txBody>
          <a:bodyPr wrap="square" rtlCol="0">
            <a:spAutoFit/>
          </a:bodyPr>
          <a:lstStyle/>
          <a:p>
            <a:pPr marL="342900" indent="-342900" algn="just">
              <a:buFont typeface="Wingdings" panose="05000000000000000000" pitchFamily="2" charset="2"/>
              <a:buChar char="q"/>
            </a:pPr>
            <a:endParaRPr lang="tr-TR" sz="2500" b="1" u="sng"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p:txBody>
      </p:sp>
      <p:pic>
        <p:nvPicPr>
          <p:cNvPr id="5" name="Resim 4">
            <a:extLst>
              <a:ext uri="{FF2B5EF4-FFF2-40B4-BE49-F238E27FC236}">
                <a16:creationId xmlns:a16="http://schemas.microsoft.com/office/drawing/2014/main" id="{6E374923-416F-4009-B833-D148F3F3C74D}"/>
              </a:ext>
            </a:extLst>
          </p:cNvPr>
          <p:cNvPicPr>
            <a:picLocks noChangeAspect="1"/>
          </p:cNvPicPr>
          <p:nvPr/>
        </p:nvPicPr>
        <p:blipFill>
          <a:blip r:embed="rId4"/>
          <a:stretch>
            <a:fillRect/>
          </a:stretch>
        </p:blipFill>
        <p:spPr>
          <a:xfrm>
            <a:off x="1003610" y="1148927"/>
            <a:ext cx="10005331" cy="2363340"/>
          </a:xfrm>
          <a:prstGeom prst="rect">
            <a:avLst/>
          </a:prstGeom>
        </p:spPr>
      </p:pic>
    </p:spTree>
    <p:extLst>
      <p:ext uri="{BB962C8B-B14F-4D97-AF65-F5344CB8AC3E}">
        <p14:creationId xmlns:p14="http://schemas.microsoft.com/office/powerpoint/2010/main" val="3206784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120614" y="2482972"/>
            <a:ext cx="11950771" cy="470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400" dirty="0">
                <a:latin typeface="Cambria" panose="02040503050406030204" pitchFamily="18" charset="0"/>
                <a:ea typeface="Cambria" panose="02040503050406030204" pitchFamily="18" charset="0"/>
                <a:cs typeface="Helvetica" panose="020B0604020202020204" pitchFamily="34" charset="0"/>
              </a:rPr>
              <a:t>	</a:t>
            </a: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p:txBody>
      </p:sp>
      <p:pic>
        <p:nvPicPr>
          <p:cNvPr id="3" name="Resim 2">
            <a:extLst>
              <a:ext uri="{FF2B5EF4-FFF2-40B4-BE49-F238E27FC236}">
                <a16:creationId xmlns:a16="http://schemas.microsoft.com/office/drawing/2014/main" id="{77840620-90FE-4792-8CA6-1FA08C5D904B}"/>
              </a:ext>
            </a:extLst>
          </p:cNvPr>
          <p:cNvPicPr>
            <a:picLocks noChangeAspect="1"/>
          </p:cNvPicPr>
          <p:nvPr/>
        </p:nvPicPr>
        <p:blipFill>
          <a:blip r:embed="rId4"/>
          <a:stretch>
            <a:fillRect/>
          </a:stretch>
        </p:blipFill>
        <p:spPr>
          <a:xfrm>
            <a:off x="791738" y="1387030"/>
            <a:ext cx="11006254" cy="5395078"/>
          </a:xfrm>
          <a:prstGeom prst="rect">
            <a:avLst/>
          </a:prstGeom>
        </p:spPr>
      </p:pic>
      <p:sp>
        <p:nvSpPr>
          <p:cNvPr id="4" name="Metin kutusu 3">
            <a:extLst>
              <a:ext uri="{FF2B5EF4-FFF2-40B4-BE49-F238E27FC236}">
                <a16:creationId xmlns:a16="http://schemas.microsoft.com/office/drawing/2014/main" id="{7DBB31A9-02A7-4110-BC2A-CFDFB71809B7}"/>
              </a:ext>
            </a:extLst>
          </p:cNvPr>
          <p:cNvSpPr txBox="1"/>
          <p:nvPr/>
        </p:nvSpPr>
        <p:spPr>
          <a:xfrm>
            <a:off x="2720898" y="75892"/>
            <a:ext cx="4772722" cy="646331"/>
          </a:xfrm>
          <a:prstGeom prst="rect">
            <a:avLst/>
          </a:prstGeom>
          <a:noFill/>
        </p:spPr>
        <p:txBody>
          <a:bodyPr wrap="square" rtlCol="0">
            <a:spAutoFit/>
          </a:bodyPr>
          <a:lstStyle/>
          <a:p>
            <a:r>
              <a:rPr lang="tr-TR" sz="3600" b="1" dirty="0">
                <a:latin typeface="Helvetica" panose="020B0604020202020204" pitchFamily="34" charset="0"/>
                <a:cs typeface="Helvetica" panose="020B0604020202020204" pitchFamily="34" charset="0"/>
              </a:rPr>
              <a:t>GİRİŞ</a:t>
            </a:r>
          </a:p>
        </p:txBody>
      </p:sp>
    </p:spTree>
    <p:extLst>
      <p:ext uri="{BB962C8B-B14F-4D97-AF65-F5344CB8AC3E}">
        <p14:creationId xmlns:p14="http://schemas.microsoft.com/office/powerpoint/2010/main" val="39564963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29097"/>
              <a:ext cx="5246557" cy="584775"/>
            </a:xfrm>
            <a:prstGeom prst="rect">
              <a:avLst/>
            </a:prstGeom>
          </p:spPr>
          <p:txBody>
            <a:bodyPr wrap="square">
              <a:spAutoFit/>
            </a:bodyPr>
            <a:lstStyle/>
            <a:p>
              <a:r>
                <a:rPr lang="tr-TR" sz="3200" b="1" dirty="0">
                  <a:latin typeface="Helvetica" panose="020B0604020202020204" pitchFamily="34" charset="0"/>
                  <a:ea typeface="Cambria" panose="02040503050406030204" pitchFamily="18" charset="0"/>
                  <a:cs typeface="Helvetica" panose="020B0604020202020204" pitchFamily="34" charset="0"/>
                </a:rPr>
                <a:t>EĞİTİM KATEGORİLERİ</a:t>
              </a:r>
            </a:p>
          </p:txBody>
        </p:sp>
      </p:grpSp>
      <p:sp>
        <p:nvSpPr>
          <p:cNvPr id="14" name="Rectangle 3"/>
          <p:cNvSpPr txBox="1">
            <a:spLocks noChangeArrowheads="1"/>
          </p:cNvSpPr>
          <p:nvPr/>
        </p:nvSpPr>
        <p:spPr bwMode="auto">
          <a:xfrm>
            <a:off x="555281" y="1338636"/>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Mesleki Gelişim (13)</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Kişisel Gelişim (39)</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Mevzuat (30)</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Bilgi Teknolojileri Eğitimi (20)</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İş Sağlığı Ve Güvenliği Eğitimleri (1)</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İnsan Hakları (4)</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Aday Memur Temel Eğitimi (13)</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Aday Memur Hazırlayıcı Eğitim (31)</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Diğer (19)</a:t>
            </a:r>
          </a:p>
          <a:p>
            <a:pPr marL="285750" indent="-285750">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q"/>
            </a:pP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01460" y="919347"/>
            <a:ext cx="11579629" cy="954107"/>
          </a:xfrm>
          <a:prstGeom prst="rect">
            <a:avLst/>
          </a:prstGeom>
          <a:noFill/>
        </p:spPr>
        <p:txBody>
          <a:bodyPr wrap="square" rtlCol="0">
            <a:spAutoFit/>
          </a:bodyPr>
          <a:lstStyle/>
          <a:p>
            <a:r>
              <a:rPr lang="tr-TR" sz="2400" dirty="0">
                <a:latin typeface="Cambria" panose="02040503050406030204" pitchFamily="18" charset="0"/>
                <a:ea typeface="Cambria" panose="02040503050406030204" pitchFamily="18" charset="0"/>
              </a:rPr>
              <a:t>	</a:t>
            </a:r>
          </a:p>
          <a:p>
            <a:r>
              <a:rPr lang="tr-TR" sz="2400" dirty="0">
                <a:latin typeface="Cambria" panose="02040503050406030204" pitchFamily="18" charset="0"/>
                <a:ea typeface="Cambria" panose="02040503050406030204" pitchFamily="18" charset="0"/>
              </a:rPr>
              <a:t>	     </a:t>
            </a:r>
            <a:r>
              <a:rPr lang="tr-TR" sz="3200" b="1" dirty="0">
                <a:latin typeface="Helvetica" panose="020B0604020202020204" pitchFamily="34" charset="0"/>
                <a:ea typeface="Cambria" panose="02040503050406030204" pitchFamily="18" charset="0"/>
                <a:cs typeface="Helvetica" panose="020B0604020202020204" pitchFamily="34" charset="0"/>
              </a:rPr>
              <a:t>9 kategoride toplamda 170 eğitim bulunmaktadır.</a:t>
            </a:r>
            <a:endParaRPr lang="tr-TR" sz="24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7822829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95598"/>
              <a:ext cx="589552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ADAY MEMUR EĞİTİMLERİ</a:t>
              </a:r>
            </a:p>
          </p:txBody>
        </p:sp>
      </p:grpSp>
      <p:sp>
        <p:nvSpPr>
          <p:cNvPr id="14" name="Rectangle 3"/>
          <p:cNvSpPr txBox="1">
            <a:spLocks noChangeArrowheads="1"/>
          </p:cNvSpPr>
          <p:nvPr/>
        </p:nvSpPr>
        <p:spPr bwMode="auto">
          <a:xfrm>
            <a:off x="555281" y="1337192"/>
            <a:ext cx="10830114"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Temel Eğitimi </a:t>
            </a:r>
          </a:p>
          <a:p>
            <a:r>
              <a:rPr lang="tr-TR" sz="2800" b="1" dirty="0">
                <a:latin typeface="Helvetica" panose="020B0604020202020204" pitchFamily="34" charset="0"/>
                <a:ea typeface="Cambria" panose="02040503050406030204" pitchFamily="18" charset="0"/>
                <a:cs typeface="Helvetica" panose="020B0604020202020204" pitchFamily="34" charset="0"/>
              </a:rPr>
              <a:t>        (1-15 Mart 2021, 12 Aday Memur, 12 Konu)</a:t>
            </a:r>
          </a:p>
          <a:p>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1028700" lvl="1">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Temel Eğitimi </a:t>
            </a:r>
          </a:p>
          <a:p>
            <a:r>
              <a:rPr lang="tr-TR" sz="2800"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(25 Ekim-11 Kasım 2021, 5 Aday Memur, 13 Konu)</a:t>
            </a:r>
          </a:p>
          <a:p>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1428750" lvl="2">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Hazırlayıcı Eğitim</a:t>
            </a:r>
          </a:p>
          <a:p>
            <a:r>
              <a:rPr lang="tr-TR" sz="2800"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(20 Aralık 2021- 07 Ocak 2022, 16 Aday Memur, 15 Konu)</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q"/>
            </a:pP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490451" y="1303830"/>
            <a:ext cx="10830114" cy="830997"/>
          </a:xfrm>
          <a:prstGeom prst="rect">
            <a:avLst/>
          </a:prstGeom>
          <a:noFill/>
        </p:spPr>
        <p:txBody>
          <a:bodyPr wrap="square" rtlCol="0">
            <a:spAutoFit/>
          </a:bodyPr>
          <a:lstStyle/>
          <a:p>
            <a:pPr algn="just"/>
            <a:r>
              <a:rPr lang="tr-TR" sz="2400" dirty="0">
                <a:latin typeface="Helvetica" panose="020B0604020202020204" pitchFamily="34" charset="0"/>
                <a:ea typeface="Cambria" panose="02040503050406030204" pitchFamily="18" charset="0"/>
                <a:cs typeface="Helvetica" panose="020B0604020202020204" pitchFamily="34" charset="0"/>
              </a:rPr>
              <a:t>Üniversitemizde göreve başlayan aday memurlara 2 Temel ve 1 Hazırlayıcı Eğitim Uzaktan Eğitim Kapısı Platformu üzerinden verilmiştir.</a:t>
            </a:r>
          </a:p>
        </p:txBody>
      </p:sp>
    </p:spTree>
    <p:extLst>
      <p:ext uri="{BB962C8B-B14F-4D97-AF65-F5344CB8AC3E}">
        <p14:creationId xmlns:p14="http://schemas.microsoft.com/office/powerpoint/2010/main" val="596591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830935" cy="1209539"/>
            <a:chOff x="2" y="0"/>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23220"/>
            </a:xfrm>
            <a:prstGeom prst="rect">
              <a:avLst/>
            </a:prstGeom>
          </p:spPr>
          <p:txBody>
            <a:bodyPr wrap="square">
              <a:spAutoFit/>
            </a:bodyPr>
            <a:lstStyle/>
            <a:p>
              <a:r>
                <a:rPr lang="tr-TR" sz="28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İŞ SAĞLIĞI VE GÜVENLİĞİ EĞİTİMLERİ</a:t>
              </a:r>
            </a:p>
          </p:txBody>
        </p:sp>
      </p:grpSp>
      <p:sp>
        <p:nvSpPr>
          <p:cNvPr id="14" name="Rectangle 3"/>
          <p:cNvSpPr txBox="1">
            <a:spLocks noChangeArrowheads="1"/>
          </p:cNvSpPr>
          <p:nvPr/>
        </p:nvSpPr>
        <p:spPr bwMode="auto">
          <a:xfrm>
            <a:off x="1130531" y="1745673"/>
            <a:ext cx="10132201" cy="47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2021 yılında Üniversitemiz personelinin </a:t>
            </a:r>
            <a:r>
              <a:rPr lang="tr-TR" sz="2800" b="1" dirty="0">
                <a:latin typeface="Helvetica" panose="020B0604020202020204" pitchFamily="34" charset="0"/>
                <a:ea typeface="Cambria" panose="02040503050406030204" pitchFamily="18" charset="0"/>
                <a:cs typeface="Helvetica" panose="020B0604020202020204" pitchFamily="34" charset="0"/>
              </a:rPr>
              <a:t>Temel İş Sağlığı ve Güvenliği Eğitimlerini</a:t>
            </a:r>
            <a:r>
              <a:rPr lang="tr-TR" sz="2800" dirty="0">
                <a:latin typeface="Helvetica" panose="020B0604020202020204" pitchFamily="34" charset="0"/>
                <a:ea typeface="Cambria" panose="02040503050406030204" pitchFamily="18" charset="0"/>
                <a:cs typeface="Helvetica" panose="020B0604020202020204" pitchFamily="34" charset="0"/>
              </a:rPr>
              <a:t> Uzaktan Eğitim Kapısı Platformu üzerinden alması sağlanmıştır. </a:t>
            </a:r>
            <a:r>
              <a:rPr lang="tr-TR" sz="2800" b="1" dirty="0">
                <a:latin typeface="Helvetica" panose="020B0604020202020204" pitchFamily="34" charset="0"/>
                <a:ea typeface="Cambria" panose="02040503050406030204" pitchFamily="18" charset="0"/>
                <a:cs typeface="Helvetica" panose="020B0604020202020204" pitchFamily="34" charset="0"/>
              </a:rPr>
              <a:t>Katılım Sayısı 945’tir</a:t>
            </a:r>
            <a:r>
              <a:rPr lang="tr-TR" sz="2800" dirty="0">
                <a:latin typeface="Helvetica" panose="020B0604020202020204" pitchFamily="34" charset="0"/>
                <a:ea typeface="Cambria" panose="02040503050406030204" pitchFamily="18" charset="0"/>
                <a:cs typeface="Helvetica" panose="020B0604020202020204" pitchFamily="34" charset="0"/>
              </a:rPr>
              <a:t>. </a:t>
            </a:r>
          </a:p>
          <a:p>
            <a:pPr marL="457200" indent="-45720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Eğitim alan personel İş Sağlığı ve Güvenliği Koordinatörlüğü tarafından sınava tabi tutulmuştur.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5108446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996342" cy="1209539"/>
            <a:chOff x="2" y="3832"/>
            <a:chExt cx="9996342"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42839" y="144966"/>
              <a:ext cx="7353505"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KAMU ETİĞİ EĞİTİMLERİ</a:t>
              </a:r>
            </a:p>
          </p:txBody>
        </p:sp>
      </p:grpSp>
      <p:sp>
        <p:nvSpPr>
          <p:cNvPr id="14" name="Rectangle 3"/>
          <p:cNvSpPr txBox="1">
            <a:spLocks noChangeArrowheads="1"/>
          </p:cNvSpPr>
          <p:nvPr/>
        </p:nvSpPr>
        <p:spPr bwMode="auto">
          <a:xfrm>
            <a:off x="635620" y="1745673"/>
            <a:ext cx="11251579" cy="47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2021 yılında Üniversitemiz birimlerinde hâlihazırda görev yapmakta olan memurlar ve sürekli işçilerin kamu hizmetlerinde etik davranış ilkelerine uyumunu ve farkındalığını sağlamak amacıyla, Cumhurbaşkanlığı Uzaktan Eğitim Kapısı Platformu üzerinden Prof. Dr. İnayet AYDIN tarafından verilen «</a:t>
            </a:r>
            <a:r>
              <a:rPr lang="tr-TR" sz="2400" b="1" i="1" dirty="0">
                <a:latin typeface="Helvetica" panose="020B0604020202020204" pitchFamily="34" charset="0"/>
                <a:ea typeface="Cambria" panose="02040503050406030204" pitchFamily="18" charset="0"/>
                <a:cs typeface="Helvetica" panose="020B0604020202020204" pitchFamily="34" charset="0"/>
              </a:rPr>
              <a:t>Kamu Etiği ve Kamu Görevlileri Etik Davranış İlkeleri</a:t>
            </a:r>
            <a:r>
              <a:rPr lang="tr-TR" sz="2400" dirty="0">
                <a:latin typeface="Helvetica" panose="020B0604020202020204" pitchFamily="34" charset="0"/>
                <a:ea typeface="Cambria" panose="02040503050406030204" pitchFamily="18" charset="0"/>
                <a:cs typeface="Helvetica" panose="020B0604020202020204" pitchFamily="34" charset="0"/>
              </a:rPr>
              <a:t>» konulu eğitimi alması sağlanmıştır.</a:t>
            </a:r>
          </a:p>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Ayrıca eğitimi alan personele «Kamu Görevlileri Etik Sözleşmesi» de imzalattırılarak özlük dosyasında muhafaza edilmektedir. </a:t>
            </a:r>
          </a:p>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Bundan böyle göreve başlayan her yeni idari personel ilgili eğitimi alarak sözleşmeyi imzalamaktadır. </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8523409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11700"/>
            <a:ext cx="10137972" cy="1209539"/>
            <a:chOff x="2" y="-11700"/>
            <a:chExt cx="10137972"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170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68103" y="117599"/>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YÖNETİCİ EĞİTİMLERİ</a:t>
              </a:r>
            </a:p>
          </p:txBody>
        </p:sp>
      </p:grpSp>
      <p:sp>
        <p:nvSpPr>
          <p:cNvPr id="14" name="Rectangle 3"/>
          <p:cNvSpPr txBox="1">
            <a:spLocks noChangeArrowheads="1"/>
          </p:cNvSpPr>
          <p:nvPr/>
        </p:nvSpPr>
        <p:spPr bwMode="auto">
          <a:xfrm>
            <a:off x="289933" y="1400917"/>
            <a:ext cx="10972800" cy="53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400" dirty="0">
                <a:latin typeface="Cambria" panose="02040503050406030204" pitchFamily="18" charset="0"/>
                <a:ea typeface="Cambria" panose="02040503050406030204" pitchFamily="18" charset="0"/>
              </a:rPr>
              <a:t>	</a:t>
            </a:r>
            <a:r>
              <a:rPr lang="tr-TR" sz="2800" dirty="0">
                <a:latin typeface="Helvetica" panose="020B0604020202020204" pitchFamily="34" charset="0"/>
                <a:ea typeface="Cambria" panose="02040503050406030204" pitchFamily="18" charset="0"/>
                <a:cs typeface="Helvetica" panose="020B0604020202020204" pitchFamily="34" charset="0"/>
              </a:rPr>
              <a:t>2021 yılında Şef ve Üstü Kadrolarda Görevli Yöneticilere yönelik Uzaktan Eğitim Kapısı Platformu üzerinden aşağıdaki eğitimler verilmiştir.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Öz Yönetim / Durumsal Farkındalık Eğitimi/Amaca ve Hedefe Yönelik Çalışma</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Risk Alma / Problem Çözme ve Karar Verme /Sonuç Odaklılık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Görev Verme / Delegasyon (Yetki Devri) / Geri Bildirim Verme / Geri Bildirim Alma</a:t>
            </a: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403514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673</Words>
  <Application>Microsoft Office PowerPoint</Application>
  <PresentationFormat>Geniş ekran</PresentationFormat>
  <Paragraphs>136</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Calibri Light</vt:lpstr>
      <vt:lpstr>Cambria</vt:lpstr>
      <vt:lpstr>Helvetica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Basın Yayın</dc:creator>
  <cp:lastModifiedBy>Turgay Delialioğlu</cp:lastModifiedBy>
  <cp:revision>368</cp:revision>
  <dcterms:created xsi:type="dcterms:W3CDTF">2020-03-03T07:32:53Z</dcterms:created>
  <dcterms:modified xsi:type="dcterms:W3CDTF">2022-01-16T13:08:05Z</dcterms:modified>
</cp:coreProperties>
</file>