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1"/>
  </p:notesMasterIdLst>
  <p:sldIdLst>
    <p:sldId id="344" r:id="rId2"/>
    <p:sldId id="259" r:id="rId3"/>
    <p:sldId id="470" r:id="rId4"/>
    <p:sldId id="471" r:id="rId5"/>
    <p:sldId id="257" r:id="rId6"/>
    <p:sldId id="392" r:id="rId7"/>
    <p:sldId id="390" r:id="rId8"/>
    <p:sldId id="391" r:id="rId9"/>
    <p:sldId id="366" r:id="rId10"/>
    <p:sldId id="389" r:id="rId11"/>
    <p:sldId id="467" r:id="rId12"/>
    <p:sldId id="468" r:id="rId13"/>
    <p:sldId id="393" r:id="rId14"/>
    <p:sldId id="394" r:id="rId15"/>
    <p:sldId id="395" r:id="rId16"/>
    <p:sldId id="396" r:id="rId17"/>
    <p:sldId id="464" r:id="rId18"/>
    <p:sldId id="397" r:id="rId19"/>
    <p:sldId id="398" r:id="rId20"/>
    <p:sldId id="465" r:id="rId21"/>
    <p:sldId id="469" r:id="rId22"/>
    <p:sldId id="399" r:id="rId23"/>
    <p:sldId id="473" r:id="rId24"/>
    <p:sldId id="400" r:id="rId25"/>
    <p:sldId id="401" r:id="rId26"/>
    <p:sldId id="402" r:id="rId27"/>
    <p:sldId id="403" r:id="rId28"/>
    <p:sldId id="404" r:id="rId29"/>
    <p:sldId id="466" r:id="rId30"/>
    <p:sldId id="405" r:id="rId31"/>
    <p:sldId id="406" r:id="rId32"/>
    <p:sldId id="407" r:id="rId33"/>
    <p:sldId id="408" r:id="rId34"/>
    <p:sldId id="409" r:id="rId35"/>
    <p:sldId id="410" r:id="rId36"/>
    <p:sldId id="412" r:id="rId37"/>
    <p:sldId id="413" r:id="rId38"/>
    <p:sldId id="414" r:id="rId39"/>
    <p:sldId id="415" r:id="rId40"/>
    <p:sldId id="416" r:id="rId41"/>
    <p:sldId id="417" r:id="rId42"/>
    <p:sldId id="418" r:id="rId43"/>
    <p:sldId id="419" r:id="rId44"/>
    <p:sldId id="420" r:id="rId45"/>
    <p:sldId id="421" r:id="rId46"/>
    <p:sldId id="422" r:id="rId47"/>
    <p:sldId id="423" r:id="rId48"/>
    <p:sldId id="426" r:id="rId49"/>
    <p:sldId id="424" r:id="rId50"/>
    <p:sldId id="425" r:id="rId51"/>
    <p:sldId id="427" r:id="rId52"/>
    <p:sldId id="428" r:id="rId53"/>
    <p:sldId id="429" r:id="rId54"/>
    <p:sldId id="430" r:id="rId55"/>
    <p:sldId id="431" r:id="rId56"/>
    <p:sldId id="432" r:id="rId57"/>
    <p:sldId id="433" r:id="rId58"/>
    <p:sldId id="434" r:id="rId59"/>
    <p:sldId id="435" r:id="rId60"/>
    <p:sldId id="436" r:id="rId61"/>
    <p:sldId id="437" r:id="rId62"/>
    <p:sldId id="438" r:id="rId63"/>
    <p:sldId id="472" r:id="rId64"/>
    <p:sldId id="439" r:id="rId65"/>
    <p:sldId id="440" r:id="rId66"/>
    <p:sldId id="441" r:id="rId67"/>
    <p:sldId id="442" r:id="rId68"/>
    <p:sldId id="443" r:id="rId69"/>
    <p:sldId id="444" r:id="rId70"/>
    <p:sldId id="445" r:id="rId71"/>
    <p:sldId id="446" r:id="rId72"/>
    <p:sldId id="447" r:id="rId73"/>
    <p:sldId id="448" r:id="rId74"/>
    <p:sldId id="449" r:id="rId75"/>
    <p:sldId id="450" r:id="rId76"/>
    <p:sldId id="451" r:id="rId77"/>
    <p:sldId id="452" r:id="rId78"/>
    <p:sldId id="453" r:id="rId79"/>
    <p:sldId id="454" r:id="rId80"/>
    <p:sldId id="455" r:id="rId81"/>
    <p:sldId id="456" r:id="rId82"/>
    <p:sldId id="457" r:id="rId83"/>
    <p:sldId id="458" r:id="rId84"/>
    <p:sldId id="459" r:id="rId85"/>
    <p:sldId id="460" r:id="rId86"/>
    <p:sldId id="461" r:id="rId87"/>
    <p:sldId id="462" r:id="rId88"/>
    <p:sldId id="463" r:id="rId89"/>
    <p:sldId id="387" r:id="rId9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EE7"/>
    <a:srgbClr val="CDDECE"/>
    <a:srgbClr val="E2F0D9"/>
    <a:srgbClr val="FBFDFC"/>
    <a:srgbClr val="D9D0BB"/>
    <a:srgbClr val="9DBF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6" autoAdjust="0"/>
    <p:restoredTop sz="92143" autoAdjust="0"/>
  </p:normalViewPr>
  <p:slideViewPr>
    <p:cSldViewPr snapToGrid="0" snapToObjects="1">
      <p:cViewPr varScale="1">
        <p:scale>
          <a:sx n="73" d="100"/>
          <a:sy n="73" d="100"/>
        </p:scale>
        <p:origin x="49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E58C2-6EAC-4B03-A290-579AED780EEB}" type="datetimeFigureOut">
              <a:rPr lang="tr-TR" smtClean="0"/>
              <a:t>6.09.2020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9B5C8-A8B9-4F59-93E3-928C5826DFA6}" type="slidenum">
              <a:rPr lang="tr-TR" smtClean="0"/>
              <a:t>‹#›</a:t>
            </a:fld>
            <a:endParaRPr lang="tr-TR"/>
          </a:p>
        </p:txBody>
      </p:sp>
    </p:spTree>
    <p:extLst>
      <p:ext uri="{BB962C8B-B14F-4D97-AF65-F5344CB8AC3E}">
        <p14:creationId xmlns:p14="http://schemas.microsoft.com/office/powerpoint/2010/main" val="103909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35D821-B598-2F45-BCC5-41E7AB05C92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3DE08B2-0C60-7243-A35D-4694AB965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F1C9561-06CA-B744-825E-83EA5E44076D}"/>
              </a:ext>
            </a:extLst>
          </p:cNvPr>
          <p:cNvSpPr>
            <a:spLocks noGrp="1"/>
          </p:cNvSpPr>
          <p:nvPr>
            <p:ph type="dt" sz="half" idx="10"/>
          </p:nvPr>
        </p:nvSpPr>
        <p:spPr/>
        <p:txBody>
          <a:bodyPr/>
          <a:lstStyle/>
          <a:p>
            <a:fld id="{2598C94E-6AF1-5945-AFA7-F853B59FED91}" type="datetimeFigureOut">
              <a:rPr lang="tr-TR" smtClean="0"/>
              <a:t>6.09.2020</a:t>
            </a:fld>
            <a:endParaRPr lang="tr-TR"/>
          </a:p>
        </p:txBody>
      </p:sp>
      <p:sp>
        <p:nvSpPr>
          <p:cNvPr id="5" name="Alt Bilgi Yer Tutucusu 4">
            <a:extLst>
              <a:ext uri="{FF2B5EF4-FFF2-40B4-BE49-F238E27FC236}">
                <a16:creationId xmlns:a16="http://schemas.microsoft.com/office/drawing/2014/main" id="{D1336AF1-6E51-2A43-99D0-3894BB30065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EBDFFA-D346-1E4E-A6BB-DFB7265B867D}"/>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2104360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7924AC-8E21-A144-B7D5-27EE244A933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B7D3D96-68E5-724C-8863-AB43179B56D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692913D-4850-184B-B4E8-716D929CCB82}"/>
              </a:ext>
            </a:extLst>
          </p:cNvPr>
          <p:cNvSpPr>
            <a:spLocks noGrp="1"/>
          </p:cNvSpPr>
          <p:nvPr>
            <p:ph type="dt" sz="half" idx="10"/>
          </p:nvPr>
        </p:nvSpPr>
        <p:spPr/>
        <p:txBody>
          <a:bodyPr/>
          <a:lstStyle/>
          <a:p>
            <a:fld id="{2598C94E-6AF1-5945-AFA7-F853B59FED91}" type="datetimeFigureOut">
              <a:rPr lang="tr-TR" smtClean="0"/>
              <a:t>6.09.2020</a:t>
            </a:fld>
            <a:endParaRPr lang="tr-TR"/>
          </a:p>
        </p:txBody>
      </p:sp>
      <p:sp>
        <p:nvSpPr>
          <p:cNvPr id="5" name="Alt Bilgi Yer Tutucusu 4">
            <a:extLst>
              <a:ext uri="{FF2B5EF4-FFF2-40B4-BE49-F238E27FC236}">
                <a16:creationId xmlns:a16="http://schemas.microsoft.com/office/drawing/2014/main" id="{AF0E8993-989F-E049-A7F3-9FBC8164C68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56374A9-3C20-DF42-9E1E-53D3C5E7EB22}"/>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41855901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5CC8925-300F-AA4A-8DF8-07576ED0A50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948D007-54B3-6F43-A02E-D13DBBFD2EA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4BF8FC6-69E2-B643-AD68-DF9E9E5E78D2}"/>
              </a:ext>
            </a:extLst>
          </p:cNvPr>
          <p:cNvSpPr>
            <a:spLocks noGrp="1"/>
          </p:cNvSpPr>
          <p:nvPr>
            <p:ph type="dt" sz="half" idx="10"/>
          </p:nvPr>
        </p:nvSpPr>
        <p:spPr/>
        <p:txBody>
          <a:bodyPr/>
          <a:lstStyle/>
          <a:p>
            <a:fld id="{2598C94E-6AF1-5945-AFA7-F853B59FED91}" type="datetimeFigureOut">
              <a:rPr lang="tr-TR" smtClean="0"/>
              <a:t>6.09.2020</a:t>
            </a:fld>
            <a:endParaRPr lang="tr-TR"/>
          </a:p>
        </p:txBody>
      </p:sp>
      <p:sp>
        <p:nvSpPr>
          <p:cNvPr id="5" name="Alt Bilgi Yer Tutucusu 4">
            <a:extLst>
              <a:ext uri="{FF2B5EF4-FFF2-40B4-BE49-F238E27FC236}">
                <a16:creationId xmlns:a16="http://schemas.microsoft.com/office/drawing/2014/main" id="{226CCC69-E3EB-8D46-8CFB-E2D3FF8E9F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FFA2121-9817-0745-AA9D-B32CB153CDBC}"/>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395072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FAC4EA-4355-4E4B-ABA6-2931334FA69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49123C5-5565-AB4D-9312-89B84EDEEB3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878A1BC-567E-C743-8B0F-2C052CBFF4DD}"/>
              </a:ext>
            </a:extLst>
          </p:cNvPr>
          <p:cNvSpPr>
            <a:spLocks noGrp="1"/>
          </p:cNvSpPr>
          <p:nvPr>
            <p:ph type="dt" sz="half" idx="10"/>
          </p:nvPr>
        </p:nvSpPr>
        <p:spPr/>
        <p:txBody>
          <a:bodyPr/>
          <a:lstStyle/>
          <a:p>
            <a:fld id="{2598C94E-6AF1-5945-AFA7-F853B59FED91}" type="datetimeFigureOut">
              <a:rPr lang="tr-TR" smtClean="0"/>
              <a:t>6.09.2020</a:t>
            </a:fld>
            <a:endParaRPr lang="tr-TR"/>
          </a:p>
        </p:txBody>
      </p:sp>
      <p:sp>
        <p:nvSpPr>
          <p:cNvPr id="5" name="Alt Bilgi Yer Tutucusu 4">
            <a:extLst>
              <a:ext uri="{FF2B5EF4-FFF2-40B4-BE49-F238E27FC236}">
                <a16:creationId xmlns:a16="http://schemas.microsoft.com/office/drawing/2014/main" id="{D6705588-93CC-094A-98CC-A82C4DAE54E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29CDE44-31E0-E64F-9D75-E015F373C10A}"/>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4201892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118273-F436-B945-A1B4-8EDD9BFF752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BC153FF-3C78-3445-AA11-A0FDC3307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53E9EF3-0FAF-DF40-80E1-E2C653741697}"/>
              </a:ext>
            </a:extLst>
          </p:cNvPr>
          <p:cNvSpPr>
            <a:spLocks noGrp="1"/>
          </p:cNvSpPr>
          <p:nvPr>
            <p:ph type="dt" sz="half" idx="10"/>
          </p:nvPr>
        </p:nvSpPr>
        <p:spPr/>
        <p:txBody>
          <a:bodyPr/>
          <a:lstStyle/>
          <a:p>
            <a:fld id="{2598C94E-6AF1-5945-AFA7-F853B59FED91}" type="datetimeFigureOut">
              <a:rPr lang="tr-TR" smtClean="0"/>
              <a:t>6.09.2020</a:t>
            </a:fld>
            <a:endParaRPr lang="tr-TR"/>
          </a:p>
        </p:txBody>
      </p:sp>
      <p:sp>
        <p:nvSpPr>
          <p:cNvPr id="5" name="Alt Bilgi Yer Tutucusu 4">
            <a:extLst>
              <a:ext uri="{FF2B5EF4-FFF2-40B4-BE49-F238E27FC236}">
                <a16:creationId xmlns:a16="http://schemas.microsoft.com/office/drawing/2014/main" id="{CAEC927C-1EFD-F342-A66E-4E53AE2B376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5424A52-17AC-6143-A412-D9AAA0D1C243}"/>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3085686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F73135-E0CE-5745-94DB-E49AFC15945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B569235-A32C-EB42-8E69-058C76ED644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E1C5443-5F61-6646-A0DD-0BA0ADC6F5AB}"/>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A3212B2-3AB6-CA4D-802C-498291FFF595}"/>
              </a:ext>
            </a:extLst>
          </p:cNvPr>
          <p:cNvSpPr>
            <a:spLocks noGrp="1"/>
          </p:cNvSpPr>
          <p:nvPr>
            <p:ph type="dt" sz="half" idx="10"/>
          </p:nvPr>
        </p:nvSpPr>
        <p:spPr/>
        <p:txBody>
          <a:bodyPr/>
          <a:lstStyle/>
          <a:p>
            <a:fld id="{2598C94E-6AF1-5945-AFA7-F853B59FED91}" type="datetimeFigureOut">
              <a:rPr lang="tr-TR" smtClean="0"/>
              <a:t>6.09.2020</a:t>
            </a:fld>
            <a:endParaRPr lang="tr-TR"/>
          </a:p>
        </p:txBody>
      </p:sp>
      <p:sp>
        <p:nvSpPr>
          <p:cNvPr id="6" name="Alt Bilgi Yer Tutucusu 5">
            <a:extLst>
              <a:ext uri="{FF2B5EF4-FFF2-40B4-BE49-F238E27FC236}">
                <a16:creationId xmlns:a16="http://schemas.microsoft.com/office/drawing/2014/main" id="{87080618-6D28-D249-B47E-1BF2C76B389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DCCCC56-F68C-A14E-8FC3-42234DE456AF}"/>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12880590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C9EA33-3115-D94A-AEF5-5DAEB0EDA4C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BF05F6B-2F75-8C49-A8A3-45C360D68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B1D2343-415A-1648-B122-B446F618645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BA4747A-2168-1D4C-87DA-7ED1CCF3B2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965041B-9347-304B-AE7C-78B379C5445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B89249B-B00B-5147-BB26-107CB0246F0D}"/>
              </a:ext>
            </a:extLst>
          </p:cNvPr>
          <p:cNvSpPr>
            <a:spLocks noGrp="1"/>
          </p:cNvSpPr>
          <p:nvPr>
            <p:ph type="dt" sz="half" idx="10"/>
          </p:nvPr>
        </p:nvSpPr>
        <p:spPr/>
        <p:txBody>
          <a:bodyPr/>
          <a:lstStyle/>
          <a:p>
            <a:fld id="{2598C94E-6AF1-5945-AFA7-F853B59FED91}" type="datetimeFigureOut">
              <a:rPr lang="tr-TR" smtClean="0"/>
              <a:t>6.09.2020</a:t>
            </a:fld>
            <a:endParaRPr lang="tr-TR"/>
          </a:p>
        </p:txBody>
      </p:sp>
      <p:sp>
        <p:nvSpPr>
          <p:cNvPr id="8" name="Alt Bilgi Yer Tutucusu 7">
            <a:extLst>
              <a:ext uri="{FF2B5EF4-FFF2-40B4-BE49-F238E27FC236}">
                <a16:creationId xmlns:a16="http://schemas.microsoft.com/office/drawing/2014/main" id="{1FAD6237-08CF-5C4F-8EBB-C84D762B93A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DB59949-12B3-7547-B7B0-A21424A1DBF0}"/>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42664127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877308-B4A7-C044-8CA9-FE477C31541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AF50B57-A924-1146-B97B-BCDC4145B88A}"/>
              </a:ext>
            </a:extLst>
          </p:cNvPr>
          <p:cNvSpPr>
            <a:spLocks noGrp="1"/>
          </p:cNvSpPr>
          <p:nvPr>
            <p:ph type="dt" sz="half" idx="10"/>
          </p:nvPr>
        </p:nvSpPr>
        <p:spPr/>
        <p:txBody>
          <a:bodyPr/>
          <a:lstStyle/>
          <a:p>
            <a:fld id="{2598C94E-6AF1-5945-AFA7-F853B59FED91}" type="datetimeFigureOut">
              <a:rPr lang="tr-TR" smtClean="0"/>
              <a:t>6.09.2020</a:t>
            </a:fld>
            <a:endParaRPr lang="tr-TR"/>
          </a:p>
        </p:txBody>
      </p:sp>
      <p:sp>
        <p:nvSpPr>
          <p:cNvPr id="4" name="Alt Bilgi Yer Tutucusu 3">
            <a:extLst>
              <a:ext uri="{FF2B5EF4-FFF2-40B4-BE49-F238E27FC236}">
                <a16:creationId xmlns:a16="http://schemas.microsoft.com/office/drawing/2014/main" id="{88BDFA69-F6DC-E341-9DD2-37FBD9970B0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A4016CD-7510-D343-8BEB-BC8159EF6B4C}"/>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3733658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13DA16B-5157-2E46-A475-76AEF1FF0C0C}"/>
              </a:ext>
            </a:extLst>
          </p:cNvPr>
          <p:cNvSpPr>
            <a:spLocks noGrp="1"/>
          </p:cNvSpPr>
          <p:nvPr>
            <p:ph type="dt" sz="half" idx="10"/>
          </p:nvPr>
        </p:nvSpPr>
        <p:spPr/>
        <p:txBody>
          <a:bodyPr/>
          <a:lstStyle/>
          <a:p>
            <a:fld id="{2598C94E-6AF1-5945-AFA7-F853B59FED91}" type="datetimeFigureOut">
              <a:rPr lang="tr-TR" smtClean="0"/>
              <a:t>6.09.2020</a:t>
            </a:fld>
            <a:endParaRPr lang="tr-TR"/>
          </a:p>
        </p:txBody>
      </p:sp>
      <p:sp>
        <p:nvSpPr>
          <p:cNvPr id="3" name="Alt Bilgi Yer Tutucusu 2">
            <a:extLst>
              <a:ext uri="{FF2B5EF4-FFF2-40B4-BE49-F238E27FC236}">
                <a16:creationId xmlns:a16="http://schemas.microsoft.com/office/drawing/2014/main" id="{5E89673F-0133-CF47-8EC0-DFEE51B983D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B5C6368-E205-AF49-816E-D78852D6D056}"/>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25700861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BB4367-7E7E-8443-8457-25099417F68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5C8F6C7-3E03-2F49-843C-A4B6EA3100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CC40D41-B3E3-D34E-AC1A-B6A26A08BD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779F981-8155-C64E-8C5B-BEE4C212778E}"/>
              </a:ext>
            </a:extLst>
          </p:cNvPr>
          <p:cNvSpPr>
            <a:spLocks noGrp="1"/>
          </p:cNvSpPr>
          <p:nvPr>
            <p:ph type="dt" sz="half" idx="10"/>
          </p:nvPr>
        </p:nvSpPr>
        <p:spPr/>
        <p:txBody>
          <a:bodyPr/>
          <a:lstStyle/>
          <a:p>
            <a:fld id="{2598C94E-6AF1-5945-AFA7-F853B59FED91}" type="datetimeFigureOut">
              <a:rPr lang="tr-TR" smtClean="0"/>
              <a:t>6.09.2020</a:t>
            </a:fld>
            <a:endParaRPr lang="tr-TR"/>
          </a:p>
        </p:txBody>
      </p:sp>
      <p:sp>
        <p:nvSpPr>
          <p:cNvPr id="6" name="Alt Bilgi Yer Tutucusu 5">
            <a:extLst>
              <a:ext uri="{FF2B5EF4-FFF2-40B4-BE49-F238E27FC236}">
                <a16:creationId xmlns:a16="http://schemas.microsoft.com/office/drawing/2014/main" id="{E0420426-B93E-9E47-9602-6E89B1FB247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27EDA28-38EB-5743-9185-0ED4B0AD7EF5}"/>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4281415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2E1584-667C-534C-BACD-44B63C92349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944FB6A-DDC9-B74D-A004-1CBA80307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4617B2A-A398-3744-A90B-DD2CACEF1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2FEEC15-5746-FB43-B90F-F1AB028F0B67}"/>
              </a:ext>
            </a:extLst>
          </p:cNvPr>
          <p:cNvSpPr>
            <a:spLocks noGrp="1"/>
          </p:cNvSpPr>
          <p:nvPr>
            <p:ph type="dt" sz="half" idx="10"/>
          </p:nvPr>
        </p:nvSpPr>
        <p:spPr/>
        <p:txBody>
          <a:bodyPr/>
          <a:lstStyle/>
          <a:p>
            <a:fld id="{2598C94E-6AF1-5945-AFA7-F853B59FED91}" type="datetimeFigureOut">
              <a:rPr lang="tr-TR" smtClean="0"/>
              <a:t>6.09.2020</a:t>
            </a:fld>
            <a:endParaRPr lang="tr-TR"/>
          </a:p>
        </p:txBody>
      </p:sp>
      <p:sp>
        <p:nvSpPr>
          <p:cNvPr id="6" name="Alt Bilgi Yer Tutucusu 5">
            <a:extLst>
              <a:ext uri="{FF2B5EF4-FFF2-40B4-BE49-F238E27FC236}">
                <a16:creationId xmlns:a16="http://schemas.microsoft.com/office/drawing/2014/main" id="{A29C4110-C2E4-814A-B56D-2A634266FB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8222070-3F1E-0C4D-B255-0178BE9F40B0}"/>
              </a:ext>
            </a:extLst>
          </p:cNvPr>
          <p:cNvSpPr>
            <a:spLocks noGrp="1"/>
          </p:cNvSpPr>
          <p:nvPr>
            <p:ph type="sldNum" sz="quarter" idx="12"/>
          </p:nvPr>
        </p:nvSpPr>
        <p:spPr/>
        <p:txBody>
          <a:bodyPr/>
          <a:lstStyle/>
          <a:p>
            <a:fld id="{8A86F05F-8F18-2742-8C5F-3FB427169995}" type="slidenum">
              <a:rPr lang="tr-TR" smtClean="0"/>
              <a:t>‹#›</a:t>
            </a:fld>
            <a:endParaRPr lang="tr-TR"/>
          </a:p>
        </p:txBody>
      </p:sp>
    </p:spTree>
    <p:extLst>
      <p:ext uri="{BB962C8B-B14F-4D97-AF65-F5344CB8AC3E}">
        <p14:creationId xmlns:p14="http://schemas.microsoft.com/office/powerpoint/2010/main" val="42390243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98A56EB-624D-9F4C-A7D7-359B36F86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5214EED-3FD5-0844-A5C0-1993DB04F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5EAC191-8FE5-8946-BFEB-90F193EAAB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8C94E-6AF1-5945-AFA7-F853B59FED91}" type="datetimeFigureOut">
              <a:rPr lang="tr-TR" smtClean="0"/>
              <a:t>6.09.2020</a:t>
            </a:fld>
            <a:endParaRPr lang="tr-TR"/>
          </a:p>
        </p:txBody>
      </p:sp>
      <p:sp>
        <p:nvSpPr>
          <p:cNvPr id="5" name="Alt Bilgi Yer Tutucusu 4">
            <a:extLst>
              <a:ext uri="{FF2B5EF4-FFF2-40B4-BE49-F238E27FC236}">
                <a16:creationId xmlns:a16="http://schemas.microsoft.com/office/drawing/2014/main" id="{196F9522-2CD3-EF4F-A079-589DFE390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71F7F8A-AC4E-BE48-8605-18576E9E4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6F05F-8F18-2742-8C5F-3FB427169995}" type="slidenum">
              <a:rPr lang="tr-TR" smtClean="0"/>
              <a:t>‹#›</a:t>
            </a:fld>
            <a:endParaRPr lang="tr-TR"/>
          </a:p>
        </p:txBody>
      </p:sp>
    </p:spTree>
    <p:extLst>
      <p:ext uri="{BB962C8B-B14F-4D97-AF65-F5344CB8AC3E}">
        <p14:creationId xmlns:p14="http://schemas.microsoft.com/office/powerpoint/2010/main" val="1099646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14" name="Rectangle 3"/>
          <p:cNvSpPr txBox="1">
            <a:spLocks noChangeArrowheads="1"/>
          </p:cNvSpPr>
          <p:nvPr/>
        </p:nvSpPr>
        <p:spPr bwMode="auto">
          <a:xfrm>
            <a:off x="2" y="1213372"/>
            <a:ext cx="11811000" cy="737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3600" dirty="0" smtClean="0">
                <a:latin typeface="Helvetica" panose="020B0604020202020204" pitchFamily="34" charset="0"/>
                <a:ea typeface="Cambria" panose="02040503050406030204" pitchFamily="18" charset="0"/>
                <a:cs typeface="Helvetica" panose="020B0604020202020204" pitchFamily="34" charset="0"/>
              </a:rPr>
              <a:t>        </a:t>
            </a:r>
            <a:endParaRPr lang="tr-TR" sz="3600" b="1" dirty="0">
              <a:latin typeface="Helvetica" panose="020B0604020202020204" pitchFamily="34" charset="0"/>
              <a:ea typeface="Cambria" panose="02040503050406030204" pitchFamily="18" charset="0"/>
              <a:cs typeface="Helvetica" panose="020B0604020202020204" pitchFamily="34" charset="0"/>
            </a:endParaRPr>
          </a:p>
          <a:p>
            <a:pPr algn="ctr"/>
            <a:r>
              <a:rPr lang="tr-TR" sz="3600" b="1" dirty="0" smtClean="0">
                <a:latin typeface="Helvetica" panose="020B0604020202020204" pitchFamily="34" charset="0"/>
                <a:ea typeface="Cambria" panose="02040503050406030204" pitchFamily="18" charset="0"/>
                <a:cs typeface="Helvetica" panose="020B0604020202020204" pitchFamily="34" charset="0"/>
              </a:rPr>
              <a:t>     </a:t>
            </a:r>
            <a:r>
              <a:rPr lang="tr-TR" sz="4000" b="1" dirty="0" smtClean="0">
                <a:latin typeface="Helvetica" panose="020B0604020202020204" pitchFamily="34" charset="0"/>
                <a:ea typeface="Cambria" panose="02040503050406030204" pitchFamily="18" charset="0"/>
                <a:cs typeface="Helvetica" panose="020B0604020202020204" pitchFamily="34" charset="0"/>
              </a:rPr>
              <a:t>657 SAYILI DEVLET MEMURLARI</a:t>
            </a:r>
          </a:p>
          <a:p>
            <a:pPr algn="ctr"/>
            <a:r>
              <a:rPr lang="tr-TR" sz="4000" b="1" dirty="0" smtClean="0">
                <a:latin typeface="Helvetica" panose="020B0604020202020204" pitchFamily="34" charset="0"/>
                <a:ea typeface="Cambria" panose="02040503050406030204" pitchFamily="18" charset="0"/>
                <a:cs typeface="Helvetica" panose="020B0604020202020204" pitchFamily="34" charset="0"/>
              </a:rPr>
              <a:t> </a:t>
            </a:r>
            <a:r>
              <a:rPr lang="tr-TR" sz="4000" b="1" dirty="0" smtClean="0">
                <a:latin typeface="Helvetica" panose="020B0604020202020204" pitchFamily="34" charset="0"/>
                <a:ea typeface="Cambria" panose="02040503050406030204" pitchFamily="18" charset="0"/>
                <a:cs typeface="Helvetica" panose="020B0604020202020204" pitchFamily="34" charset="0"/>
              </a:rPr>
              <a:t>KANUNU</a:t>
            </a:r>
          </a:p>
          <a:p>
            <a:pPr algn="ctr"/>
            <a:r>
              <a:rPr lang="tr-TR" sz="4000" b="1" dirty="0" smtClean="0">
                <a:latin typeface="Helvetica" panose="020B0604020202020204" pitchFamily="34" charset="0"/>
                <a:ea typeface="Cambria" panose="02040503050406030204" pitchFamily="18" charset="0"/>
                <a:cs typeface="Helvetica" panose="020B0604020202020204" pitchFamily="34" charset="0"/>
              </a:rPr>
              <a:t>   (Birinci Kısım)</a:t>
            </a:r>
            <a:r>
              <a:rPr lang="tr-TR" sz="3600" b="1" dirty="0" smtClean="0">
                <a:latin typeface="Helvetica" panose="020B0604020202020204" pitchFamily="34" charset="0"/>
                <a:ea typeface="Cambria" panose="02040503050406030204" pitchFamily="18" charset="0"/>
                <a:cs typeface="Helvetica" panose="020B0604020202020204" pitchFamily="34" charset="0"/>
              </a:rPr>
              <a:t> </a:t>
            </a:r>
            <a:endParaRPr lang="tr-TR" sz="3600" b="1" dirty="0" smtClean="0">
              <a:latin typeface="Helvetica" panose="020B0604020202020204" pitchFamily="34" charset="0"/>
              <a:ea typeface="Cambria" panose="02040503050406030204" pitchFamily="18" charset="0"/>
              <a:cs typeface="Helvetica" panose="020B0604020202020204" pitchFamily="34" charset="0"/>
            </a:endParaRPr>
          </a:p>
          <a:p>
            <a:r>
              <a:rPr lang="tr-TR" sz="3600" b="1" dirty="0">
                <a:latin typeface="Helvetica" panose="020B0604020202020204" pitchFamily="34" charset="0"/>
                <a:ea typeface="Cambria" panose="02040503050406030204" pitchFamily="18" charset="0"/>
                <a:cs typeface="Helvetica" panose="020B0604020202020204" pitchFamily="34" charset="0"/>
              </a:rPr>
              <a:t> </a:t>
            </a:r>
            <a:r>
              <a:rPr lang="tr-TR" sz="3600" b="1" dirty="0" smtClean="0">
                <a:latin typeface="Helvetica" panose="020B0604020202020204" pitchFamily="34" charset="0"/>
                <a:ea typeface="Cambria" panose="02040503050406030204" pitchFamily="18" charset="0"/>
                <a:cs typeface="Helvetica" panose="020B0604020202020204" pitchFamily="34" charset="0"/>
              </a:rPr>
              <a:t>                               </a:t>
            </a:r>
            <a:endParaRPr lang="tr-TR" sz="3600" b="1" dirty="0" smtClean="0">
              <a:latin typeface="Helvetica" panose="020B0604020202020204" pitchFamily="34" charset="0"/>
              <a:ea typeface="Cambria" panose="02040503050406030204" pitchFamily="18" charset="0"/>
              <a:cs typeface="Helvetica" panose="020B0604020202020204" pitchFamily="34" charset="0"/>
            </a:endParaRPr>
          </a:p>
          <a:p>
            <a:r>
              <a:rPr lang="tr-TR" sz="3600" b="1" dirty="0">
                <a:latin typeface="Helvetica" panose="020B0604020202020204" pitchFamily="34" charset="0"/>
                <a:ea typeface="Cambria" panose="02040503050406030204" pitchFamily="18" charset="0"/>
                <a:cs typeface="Helvetica" panose="020B0604020202020204" pitchFamily="34" charset="0"/>
              </a:rPr>
              <a:t>	</a:t>
            </a:r>
            <a:r>
              <a:rPr lang="tr-TR" sz="3600" b="1" dirty="0" smtClean="0">
                <a:latin typeface="Helvetica" panose="020B0604020202020204" pitchFamily="34" charset="0"/>
                <a:ea typeface="Cambria" panose="02040503050406030204" pitchFamily="18" charset="0"/>
                <a:cs typeface="Helvetica" panose="020B0604020202020204" pitchFamily="34" charset="0"/>
              </a:rPr>
              <a:t>			    </a:t>
            </a:r>
            <a:r>
              <a:rPr lang="tr-TR" sz="3600" b="1" dirty="0" smtClean="0">
                <a:latin typeface="Helvetica" panose="020B0604020202020204" pitchFamily="34" charset="0"/>
                <a:ea typeface="Cambria" panose="02040503050406030204" pitchFamily="18" charset="0"/>
                <a:cs typeface="Helvetica" panose="020B0604020202020204" pitchFamily="34" charset="0"/>
              </a:rPr>
              <a:t> </a:t>
            </a:r>
            <a:r>
              <a:rPr lang="tr-TR" sz="3600" b="1" dirty="0" smtClean="0">
                <a:latin typeface="Helvetica" panose="020B0604020202020204" pitchFamily="34" charset="0"/>
                <a:ea typeface="Cambria" panose="02040503050406030204" pitchFamily="18" charset="0"/>
                <a:cs typeface="Helvetica" panose="020B0604020202020204" pitchFamily="34" charset="0"/>
              </a:rPr>
              <a:t>-07 Eylül 2020-</a:t>
            </a:r>
          </a:p>
          <a:p>
            <a:endParaRPr lang="tr-TR" sz="3600" b="1" dirty="0" smtClean="0">
              <a:latin typeface="Helvetica" panose="020B0604020202020204" pitchFamily="34" charset="0"/>
              <a:ea typeface="Cambria" panose="02040503050406030204" pitchFamily="18" charset="0"/>
              <a:cs typeface="Helvetica" panose="020B0604020202020204" pitchFamily="34" charset="0"/>
            </a:endParaRPr>
          </a:p>
          <a:p>
            <a:endParaRPr lang="tr-TR" sz="3600" b="1" dirty="0">
              <a:latin typeface="Helvetica" panose="020B0604020202020204" pitchFamily="34" charset="0"/>
              <a:ea typeface="Cambria" panose="02040503050406030204" pitchFamily="18" charset="0"/>
              <a:cs typeface="Helvetica" panose="020B0604020202020204" pitchFamily="34" charset="0"/>
            </a:endParaRPr>
          </a:p>
          <a:p>
            <a:r>
              <a:rPr lang="tr-TR" sz="3600" b="1" i="1" dirty="0" smtClean="0">
                <a:latin typeface="Helvetica" panose="020B0604020202020204" pitchFamily="34" charset="0"/>
                <a:ea typeface="Cambria" panose="02040503050406030204" pitchFamily="18" charset="0"/>
                <a:cs typeface="Helvetica" panose="020B0604020202020204" pitchFamily="34" charset="0"/>
              </a:rPr>
              <a:t>                                </a:t>
            </a:r>
            <a:r>
              <a:rPr lang="tr-TR" sz="2800" b="1" i="1" dirty="0" smtClean="0">
                <a:latin typeface="Helvetica" panose="020B0604020202020204" pitchFamily="34" charset="0"/>
                <a:ea typeface="Cambria" panose="02040503050406030204" pitchFamily="18" charset="0"/>
                <a:cs typeface="Helvetica" panose="020B0604020202020204" pitchFamily="34" charset="0"/>
              </a:rPr>
              <a:t>Turgay DELİALİOĞLU</a:t>
            </a:r>
          </a:p>
          <a:p>
            <a:r>
              <a:rPr lang="tr-TR" sz="2800" b="1" i="1" dirty="0">
                <a:latin typeface="Helvetica" panose="020B0604020202020204" pitchFamily="34" charset="0"/>
                <a:ea typeface="Cambria" panose="02040503050406030204" pitchFamily="18" charset="0"/>
                <a:cs typeface="Helvetica" panose="020B0604020202020204" pitchFamily="34" charset="0"/>
              </a:rPr>
              <a:t>	</a:t>
            </a:r>
            <a:r>
              <a:rPr lang="tr-TR" sz="2800" b="1" i="1" dirty="0" smtClean="0">
                <a:latin typeface="Helvetica" panose="020B0604020202020204" pitchFamily="34" charset="0"/>
                <a:ea typeface="Cambria" panose="02040503050406030204" pitchFamily="18" charset="0"/>
                <a:cs typeface="Helvetica" panose="020B0604020202020204" pitchFamily="34" charset="0"/>
              </a:rPr>
              <a:t>			   (turgayd@bartin.edu.tr)</a:t>
            </a:r>
            <a:endParaRPr lang="tr-TR" sz="2800" b="1" i="1"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16765942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TEMEL İLKELER</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555280" y="1585790"/>
            <a:ext cx="11331919" cy="7909858"/>
          </a:xfrm>
          <a:prstGeom prst="rect">
            <a:avLst/>
          </a:prstGeom>
          <a:noFill/>
        </p:spPr>
        <p:txBody>
          <a:bodyPr wrap="square" rtlCol="0">
            <a:spAutoFit/>
          </a:bodyPr>
          <a:lstStyle/>
          <a:p>
            <a:pPr marL="342900" indent="-342900" algn="just">
              <a:buFont typeface="Wingdings" panose="05000000000000000000" pitchFamily="2" charset="2"/>
              <a:buChar char="ü"/>
              <a:defRPr/>
            </a:pPr>
            <a:r>
              <a:rPr lang="tr-TR" sz="2200" dirty="0" smtClean="0">
                <a:latin typeface="Helvetica" panose="020B0604020202020204" pitchFamily="34" charset="0"/>
                <a:cs typeface="Helvetica" panose="020B0604020202020204" pitchFamily="34" charset="0"/>
              </a:rPr>
              <a:t>  </a:t>
            </a:r>
            <a:r>
              <a:rPr lang="tr-TR" sz="2200" b="1" u="sng" dirty="0" smtClean="0">
                <a:latin typeface="Helvetica" panose="020B0604020202020204" pitchFamily="34" charset="0"/>
                <a:cs typeface="Helvetica" panose="020B0604020202020204" pitchFamily="34" charset="0"/>
              </a:rPr>
              <a:t>SINIFLANDIRMA</a:t>
            </a:r>
            <a:r>
              <a:rPr lang="tr-TR" sz="2200" dirty="0" smtClean="0">
                <a:latin typeface="Helvetica" panose="020B0604020202020204" pitchFamily="34" charset="0"/>
                <a:cs typeface="Helvetica" panose="020B0604020202020204" pitchFamily="34" charset="0"/>
              </a:rPr>
              <a:t> </a:t>
            </a:r>
            <a:endParaRPr lang="tr-TR" sz="2200" dirty="0">
              <a:latin typeface="Helvetica" panose="020B0604020202020204" pitchFamily="34" charset="0"/>
              <a:cs typeface="Helvetica" panose="020B0604020202020204" pitchFamily="34" charset="0"/>
            </a:endParaRPr>
          </a:p>
          <a:p>
            <a:pPr algn="just">
              <a:defRPr/>
            </a:pPr>
            <a:r>
              <a:rPr lang="tr-TR" sz="2200" dirty="0">
                <a:latin typeface="Helvetica" panose="020B0604020202020204" pitchFamily="34" charset="0"/>
                <a:cs typeface="Helvetica" panose="020B0604020202020204" pitchFamily="34" charset="0"/>
              </a:rPr>
              <a:t>         Devlet kamu hizmetleri görevlerini ve bu görevlerde çalışan </a:t>
            </a:r>
            <a:r>
              <a:rPr lang="tr-TR" sz="2200" b="1" u="sng" dirty="0">
                <a:latin typeface="Helvetica" panose="020B0604020202020204" pitchFamily="34" charset="0"/>
                <a:cs typeface="Helvetica" panose="020B0604020202020204" pitchFamily="34" charset="0"/>
              </a:rPr>
              <a:t>Devlet memurlarını görevlerin gerektirdiği niteliklere ve mesleklere göre sınıflara ayırmaktır</a:t>
            </a:r>
            <a:r>
              <a:rPr lang="tr-TR" sz="2200" dirty="0">
                <a:latin typeface="Helvetica" panose="020B0604020202020204" pitchFamily="34" charset="0"/>
                <a:cs typeface="Helvetica" panose="020B0604020202020204" pitchFamily="34" charset="0"/>
              </a:rPr>
              <a:t>. </a:t>
            </a:r>
          </a:p>
          <a:p>
            <a:pPr algn="just">
              <a:defRPr/>
            </a:pPr>
            <a:endParaRPr lang="tr-TR" sz="2200"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ü"/>
              <a:defRPr/>
            </a:pPr>
            <a:r>
              <a:rPr lang="tr-TR" sz="2200" b="1" dirty="0" smtClean="0">
                <a:latin typeface="Helvetica" panose="020B0604020202020204" pitchFamily="34" charset="0"/>
                <a:cs typeface="Helvetica" panose="020B0604020202020204" pitchFamily="34" charset="0"/>
              </a:rPr>
              <a:t>  </a:t>
            </a:r>
            <a:r>
              <a:rPr lang="tr-TR" sz="2200" b="1" u="sng" dirty="0" smtClean="0">
                <a:latin typeface="Helvetica" panose="020B0604020202020204" pitchFamily="34" charset="0"/>
                <a:cs typeface="Helvetica" panose="020B0604020202020204" pitchFamily="34" charset="0"/>
              </a:rPr>
              <a:t>KARİYER</a:t>
            </a:r>
            <a:r>
              <a:rPr lang="tr-TR" sz="2200" dirty="0" smtClean="0">
                <a:latin typeface="Helvetica" panose="020B0604020202020204" pitchFamily="34" charset="0"/>
                <a:cs typeface="Helvetica" panose="020B0604020202020204" pitchFamily="34" charset="0"/>
              </a:rPr>
              <a:t> </a:t>
            </a:r>
            <a:endParaRPr lang="tr-TR" sz="2200" dirty="0">
              <a:latin typeface="Helvetica" panose="020B0604020202020204" pitchFamily="34" charset="0"/>
              <a:cs typeface="Helvetica" panose="020B0604020202020204" pitchFamily="34" charset="0"/>
            </a:endParaRPr>
          </a:p>
          <a:p>
            <a:pPr algn="just">
              <a:defRPr/>
            </a:pPr>
            <a:r>
              <a:rPr lang="tr-TR" sz="2200" dirty="0">
                <a:latin typeface="Helvetica" panose="020B0604020202020204" pitchFamily="34" charset="0"/>
                <a:cs typeface="Helvetica" panose="020B0604020202020204" pitchFamily="34" charset="0"/>
              </a:rPr>
              <a:t>         Devlet memurlarına, yaptıkları hizmetler için lüzumlu bilgilere ve yetişme şartlarına uygun şekilde, sınıfları içinde </a:t>
            </a:r>
            <a:r>
              <a:rPr lang="tr-TR" sz="2200" b="1" u="sng" dirty="0">
                <a:latin typeface="Helvetica" panose="020B0604020202020204" pitchFamily="34" charset="0"/>
                <a:cs typeface="Helvetica" panose="020B0604020202020204" pitchFamily="34" charset="0"/>
              </a:rPr>
              <a:t>en yüksek derecelere kadar ilerleme imkanını sağlamaktır</a:t>
            </a:r>
            <a:r>
              <a:rPr lang="tr-TR" sz="2200" dirty="0">
                <a:latin typeface="Helvetica" panose="020B0604020202020204" pitchFamily="34" charset="0"/>
                <a:cs typeface="Helvetica" panose="020B0604020202020204" pitchFamily="34" charset="0"/>
              </a:rPr>
              <a:t>. </a:t>
            </a:r>
          </a:p>
          <a:p>
            <a:pPr algn="just">
              <a:defRPr/>
            </a:pPr>
            <a:endParaRPr lang="tr-TR" sz="2200"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ü"/>
              <a:defRPr/>
            </a:pPr>
            <a:r>
              <a:rPr lang="tr-TR" sz="2200" b="1" dirty="0" smtClean="0">
                <a:latin typeface="Helvetica" panose="020B0604020202020204" pitchFamily="34" charset="0"/>
                <a:cs typeface="Helvetica" panose="020B0604020202020204" pitchFamily="34" charset="0"/>
              </a:rPr>
              <a:t>  </a:t>
            </a:r>
            <a:r>
              <a:rPr lang="tr-TR" sz="2200" b="1" u="sng" dirty="0" smtClean="0">
                <a:latin typeface="Helvetica" panose="020B0604020202020204" pitchFamily="34" charset="0"/>
                <a:cs typeface="Helvetica" panose="020B0604020202020204" pitchFamily="34" charset="0"/>
              </a:rPr>
              <a:t>LİYAKAT</a:t>
            </a:r>
            <a:endParaRPr lang="tr-TR" sz="2200" b="1" u="sng" dirty="0">
              <a:latin typeface="Helvetica" panose="020B0604020202020204" pitchFamily="34" charset="0"/>
              <a:cs typeface="Helvetica" panose="020B0604020202020204" pitchFamily="34" charset="0"/>
            </a:endParaRPr>
          </a:p>
          <a:p>
            <a:pPr algn="just">
              <a:defRPr/>
            </a:pPr>
            <a:r>
              <a:rPr lang="tr-TR" sz="2200" dirty="0">
                <a:latin typeface="Helvetica" panose="020B0604020202020204" pitchFamily="34" charset="0"/>
                <a:cs typeface="Helvetica" panose="020B0604020202020204" pitchFamily="34" charset="0"/>
              </a:rPr>
              <a:t>         Devlet kamu hizmetleri görevlerine girmeyi, sınıflar içinde ilerleme ve yükselmeyi, görevin sona erdirilmesini liyakat sistemine dayandırmak ve </a:t>
            </a:r>
            <a:r>
              <a:rPr lang="tr-TR" sz="2200" b="1" u="sng" dirty="0">
                <a:latin typeface="Helvetica" panose="020B0604020202020204" pitchFamily="34" charset="0"/>
                <a:cs typeface="Helvetica" panose="020B0604020202020204" pitchFamily="34" charset="0"/>
              </a:rPr>
              <a:t>bu sistemin eşit imkanlarla uygulanmasında Devlet memurlarını güvenliğe sahip kılmaktır.</a:t>
            </a:r>
            <a:r>
              <a:rPr lang="tr-TR" altLang="tr-TR" sz="4800" b="1" u="sng" dirty="0"/>
              <a:t/>
            </a:r>
            <a:br>
              <a:rPr lang="tr-TR" altLang="tr-TR" sz="4800" b="1" u="sng" dirty="0"/>
            </a:br>
            <a:endParaRPr lang="tr-TR" altLang="tr-TR" sz="4800" b="1" u="sng" dirty="0"/>
          </a:p>
          <a:p>
            <a:endParaRPr lang="tr-TR" sz="2400" b="1" dirty="0">
              <a:latin typeface="Helvetica" panose="020B0604020202020204" pitchFamily="34" charset="0"/>
              <a:cs typeface="Helvetica" panose="020B0604020202020204" pitchFamily="34" charset="0"/>
            </a:endParaRPr>
          </a:p>
          <a:p>
            <a:r>
              <a:rPr lang="tr-TR" sz="2400" b="1" dirty="0" smtClean="0">
                <a:latin typeface="Helvetica" panose="020B0604020202020204" pitchFamily="34" charset="0"/>
                <a:cs typeface="Helvetica" panose="020B0604020202020204" pitchFamily="34" charset="0"/>
              </a:rPr>
              <a:t> </a:t>
            </a:r>
          </a:p>
          <a:p>
            <a:pPr algn="ctr"/>
            <a:endParaRPr lang="tr-TR" sz="24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5173902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555280" y="1585790"/>
            <a:ext cx="11331919" cy="5324535"/>
          </a:xfrm>
          <a:prstGeom prst="rect">
            <a:avLst/>
          </a:prstGeom>
          <a:noFill/>
        </p:spPr>
        <p:txBody>
          <a:bodyPr wrap="square" rtlCol="0">
            <a:spAutoFit/>
          </a:bodyPr>
          <a:lstStyle/>
          <a:p>
            <a:pPr algn="just">
              <a:defRPr/>
            </a:pPr>
            <a:endParaRPr lang="tr-TR" sz="2400" b="1" dirty="0">
              <a:latin typeface="Helvetica" panose="020B0604020202020204" pitchFamily="34" charset="0"/>
              <a:cs typeface="Helvetica" panose="020B0604020202020204" pitchFamily="34" charset="0"/>
            </a:endParaRPr>
          </a:p>
          <a:p>
            <a:r>
              <a:rPr lang="tr-TR" sz="2400" b="1" dirty="0" smtClean="0">
                <a:latin typeface="Helvetica" panose="020B0604020202020204" pitchFamily="34" charset="0"/>
                <a:cs typeface="Helvetica" panose="020B0604020202020204" pitchFamily="34" charset="0"/>
              </a:rPr>
              <a:t> </a:t>
            </a:r>
          </a:p>
          <a:p>
            <a:pPr algn="ctr"/>
            <a:r>
              <a:rPr lang="tr-TR" sz="3200" b="1" dirty="0">
                <a:latin typeface="Helvetica" panose="020B0604020202020204" pitchFamily="34" charset="0"/>
                <a:cs typeface="Helvetica" panose="020B0604020202020204" pitchFamily="34" charset="0"/>
              </a:rPr>
              <a:t>"Ölçü bir yana bırakılıp, küçük gemiye büyük yelken, ufak tefek bedene fazla yiyecek ve kaldırmayacak adama büyük yetki verilirse, hepsi altüst olur: </a:t>
            </a:r>
            <a:endParaRPr lang="tr-TR" sz="3200" b="1" dirty="0" smtClean="0">
              <a:latin typeface="Helvetica" panose="020B0604020202020204" pitchFamily="34" charset="0"/>
              <a:cs typeface="Helvetica" panose="020B0604020202020204" pitchFamily="34" charset="0"/>
            </a:endParaRPr>
          </a:p>
          <a:p>
            <a:pPr algn="ctr"/>
            <a:r>
              <a:rPr lang="tr-TR" sz="3200" b="1" dirty="0" smtClean="0">
                <a:latin typeface="Helvetica" panose="020B0604020202020204" pitchFamily="34" charset="0"/>
                <a:cs typeface="Helvetica" panose="020B0604020202020204" pitchFamily="34" charset="0"/>
              </a:rPr>
              <a:t>Biri </a:t>
            </a:r>
            <a:r>
              <a:rPr lang="tr-TR" sz="3200" b="1" dirty="0">
                <a:latin typeface="Helvetica" panose="020B0604020202020204" pitchFamily="34" charset="0"/>
                <a:cs typeface="Helvetica" panose="020B0604020202020204" pitchFamily="34" charset="0"/>
              </a:rPr>
              <a:t>ölçüyü aştığı için hastalanır, öteki de aşırılıktan kaynaklanan adaletsizliğe sürüklenir” </a:t>
            </a:r>
            <a:endParaRPr lang="tr-TR" sz="3200" b="1" dirty="0" smtClean="0">
              <a:latin typeface="Helvetica" panose="020B0604020202020204" pitchFamily="34" charset="0"/>
              <a:cs typeface="Helvetica" panose="020B0604020202020204" pitchFamily="34" charset="0"/>
            </a:endParaRPr>
          </a:p>
          <a:p>
            <a:pPr algn="ctr"/>
            <a:r>
              <a:rPr lang="tr-TR" sz="3200" b="1" dirty="0" smtClean="0">
                <a:latin typeface="Helvetica" panose="020B0604020202020204" pitchFamily="34" charset="0"/>
                <a:cs typeface="Helvetica" panose="020B0604020202020204" pitchFamily="34" charset="0"/>
              </a:rPr>
              <a:t>(</a:t>
            </a:r>
            <a:r>
              <a:rPr lang="tr-TR" sz="3200" b="1" dirty="0">
                <a:latin typeface="Helvetica" panose="020B0604020202020204" pitchFamily="34" charset="0"/>
                <a:cs typeface="Helvetica" panose="020B0604020202020204" pitchFamily="34" charset="0"/>
              </a:rPr>
              <a:t>Platon: Yasalar)</a:t>
            </a:r>
            <a:endParaRPr lang="tr-TR" sz="32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27404261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04504" y="989362"/>
            <a:ext cx="11861074" cy="6955750"/>
          </a:xfrm>
          <a:prstGeom prst="rect">
            <a:avLst/>
          </a:prstGeom>
          <a:noFill/>
        </p:spPr>
        <p:txBody>
          <a:bodyPr wrap="square" rtlCol="0">
            <a:spAutoFit/>
          </a:bodyPr>
          <a:lstStyle/>
          <a:p>
            <a:r>
              <a:rPr lang="tr-TR" sz="2400" b="1" dirty="0" smtClean="0">
                <a:latin typeface="Helvetica" panose="020B0604020202020204" pitchFamily="34" charset="0"/>
                <a:cs typeface="Helvetica" panose="020B0604020202020204" pitchFamily="34" charset="0"/>
              </a:rPr>
              <a:t> </a:t>
            </a:r>
            <a:endParaRPr lang="tr-TR" sz="2400" b="1" dirty="0" smtClean="0">
              <a:latin typeface="Helvetica" panose="020B0604020202020204" pitchFamily="34" charset="0"/>
              <a:cs typeface="Helvetica" panose="020B0604020202020204" pitchFamily="34" charset="0"/>
            </a:endParaRPr>
          </a:p>
          <a:p>
            <a:pPr algn="ctr"/>
            <a:r>
              <a:rPr lang="tr-TR" sz="3200" b="1" dirty="0">
                <a:latin typeface="Helvetica" panose="020B0604020202020204" pitchFamily="34" charset="0"/>
                <a:cs typeface="Helvetica" panose="020B0604020202020204" pitchFamily="34" charset="0"/>
              </a:rPr>
              <a:t>"LİYAKAT-SADAKAT </a:t>
            </a:r>
            <a:r>
              <a:rPr lang="tr-TR" sz="3200" b="1" dirty="0" smtClean="0">
                <a:latin typeface="Helvetica" panose="020B0604020202020204" pitchFamily="34" charset="0"/>
                <a:cs typeface="Helvetica" panose="020B0604020202020204" pitchFamily="34" charset="0"/>
              </a:rPr>
              <a:t>DENGESİ</a:t>
            </a:r>
            <a:r>
              <a:rPr lang="tr-TR" sz="3200" b="1" dirty="0">
                <a:latin typeface="Helvetica" panose="020B0604020202020204" pitchFamily="34" charset="0"/>
                <a:cs typeface="Helvetica" panose="020B0604020202020204" pitchFamily="34" charset="0"/>
              </a:rPr>
              <a:t> ”</a:t>
            </a:r>
            <a:endParaRPr lang="tr-TR" sz="3200" b="1" dirty="0" smtClean="0">
              <a:latin typeface="Helvetica" panose="020B0604020202020204" pitchFamily="34" charset="0"/>
              <a:cs typeface="Helvetica" panose="020B0604020202020204" pitchFamily="34" charset="0"/>
            </a:endParaRPr>
          </a:p>
          <a:p>
            <a:pPr algn="ctr"/>
            <a:endParaRPr lang="tr-TR" sz="3200" b="1" dirty="0" smtClean="0">
              <a:latin typeface="Helvetica" panose="020B0604020202020204" pitchFamily="34" charset="0"/>
              <a:cs typeface="Helvetica" panose="020B0604020202020204" pitchFamily="34" charset="0"/>
            </a:endParaRPr>
          </a:p>
          <a:p>
            <a:pPr algn="ctr"/>
            <a:r>
              <a:rPr lang="tr-TR" sz="3200" b="1" dirty="0" smtClean="0">
                <a:latin typeface="Helvetica" panose="020B0604020202020204" pitchFamily="34" charset="0"/>
                <a:cs typeface="Helvetica" panose="020B0604020202020204" pitchFamily="34" charset="0"/>
              </a:rPr>
              <a:t>Yönetimde Liyakat (</a:t>
            </a:r>
            <a:r>
              <a:rPr lang="tr-TR" sz="3200" b="1" dirty="0">
                <a:latin typeface="Helvetica" panose="020B0604020202020204" pitchFamily="34" charset="0"/>
                <a:cs typeface="Helvetica" panose="020B0604020202020204" pitchFamily="34" charset="0"/>
              </a:rPr>
              <a:t>işi bilme) ve </a:t>
            </a:r>
            <a:r>
              <a:rPr lang="tr-TR" sz="3200" b="1" dirty="0" smtClean="0">
                <a:latin typeface="Helvetica" panose="020B0604020202020204" pitchFamily="34" charset="0"/>
                <a:cs typeface="Helvetica" panose="020B0604020202020204" pitchFamily="34" charset="0"/>
              </a:rPr>
              <a:t>sadakat (</a:t>
            </a:r>
            <a:r>
              <a:rPr lang="tr-TR" sz="3200" b="1" dirty="0">
                <a:latin typeface="Helvetica" panose="020B0604020202020204" pitchFamily="34" charset="0"/>
                <a:cs typeface="Helvetica" panose="020B0604020202020204" pitchFamily="34" charset="0"/>
              </a:rPr>
              <a:t>arkadan iş çevirmeme) </a:t>
            </a:r>
            <a:r>
              <a:rPr lang="tr-TR" sz="3200" b="1" dirty="0" smtClean="0">
                <a:latin typeface="Helvetica" panose="020B0604020202020204" pitchFamily="34" charset="0"/>
                <a:cs typeface="Helvetica" panose="020B0604020202020204" pitchFamily="34" charset="0"/>
              </a:rPr>
              <a:t>esastır.</a:t>
            </a:r>
          </a:p>
          <a:p>
            <a:pPr algn="ctr"/>
            <a:r>
              <a:rPr lang="tr-TR" sz="3200" b="1" dirty="0" smtClean="0">
                <a:latin typeface="Helvetica" panose="020B0604020202020204" pitchFamily="34" charset="0"/>
                <a:cs typeface="Helvetica" panose="020B0604020202020204" pitchFamily="34" charset="0"/>
              </a:rPr>
              <a:t>Sadakat </a:t>
            </a:r>
            <a:r>
              <a:rPr lang="tr-TR" sz="3200" b="1" dirty="0">
                <a:latin typeface="Helvetica" panose="020B0604020202020204" pitchFamily="34" charset="0"/>
                <a:cs typeface="Helvetica" panose="020B0604020202020204" pitchFamily="34" charset="0"/>
              </a:rPr>
              <a:t>eksikse iş bilenlerin kimlerle iş tutacağı; liyakat eksikse iş </a:t>
            </a:r>
            <a:r>
              <a:rPr lang="tr-TR" sz="3200" b="1" dirty="0" smtClean="0">
                <a:latin typeface="Helvetica" panose="020B0604020202020204" pitchFamily="34" charset="0"/>
                <a:cs typeface="Helvetica" panose="020B0604020202020204" pitchFamily="34" charset="0"/>
              </a:rPr>
              <a:t>bilmezlerin </a:t>
            </a:r>
            <a:r>
              <a:rPr lang="tr-TR" sz="3200" b="1" dirty="0">
                <a:latin typeface="Helvetica" panose="020B0604020202020204" pitchFamily="34" charset="0"/>
                <a:cs typeface="Helvetica" panose="020B0604020202020204" pitchFamily="34" charset="0"/>
              </a:rPr>
              <a:t>elinde memleketin düşeceği  hal </a:t>
            </a:r>
            <a:r>
              <a:rPr lang="tr-TR" sz="3200" b="1" dirty="0" smtClean="0">
                <a:latin typeface="Helvetica" panose="020B0604020202020204" pitchFamily="34" charset="0"/>
                <a:cs typeface="Helvetica" panose="020B0604020202020204" pitchFamily="34" charset="0"/>
              </a:rPr>
              <a:t>bilinmez.</a:t>
            </a:r>
          </a:p>
          <a:p>
            <a:pPr algn="ctr"/>
            <a:r>
              <a:rPr lang="tr-TR" sz="3200" b="1" dirty="0" smtClean="0">
                <a:latin typeface="Helvetica" panose="020B0604020202020204" pitchFamily="34" charset="0"/>
                <a:cs typeface="Helvetica" panose="020B0604020202020204" pitchFamily="34" charset="0"/>
              </a:rPr>
              <a:t>Liyakat </a:t>
            </a:r>
            <a:r>
              <a:rPr lang="tr-TR" sz="3200" b="1" dirty="0">
                <a:latin typeface="Helvetica" panose="020B0604020202020204" pitchFamily="34" charset="0"/>
                <a:cs typeface="Helvetica" panose="020B0604020202020204" pitchFamily="34" charset="0"/>
              </a:rPr>
              <a:t>ve  sadakat birlikte sahip olunacak iki ana değerdir</a:t>
            </a:r>
            <a:r>
              <a:rPr lang="tr-TR" sz="3200" b="1" dirty="0" smtClean="0">
                <a:latin typeface="Helvetica" panose="020B0604020202020204" pitchFamily="34" charset="0"/>
                <a:cs typeface="Helvetica" panose="020B0604020202020204" pitchFamily="34" charset="0"/>
              </a:rPr>
              <a:t>”</a:t>
            </a:r>
          </a:p>
          <a:p>
            <a:pPr algn="ctr"/>
            <a:r>
              <a:rPr lang="tr-TR" sz="3200" b="1" dirty="0" smtClean="0">
                <a:latin typeface="Helvetica" panose="020B0604020202020204" pitchFamily="34" charset="0"/>
                <a:cs typeface="Helvetica" panose="020B0604020202020204" pitchFamily="34" charset="0"/>
              </a:rPr>
              <a:t> </a:t>
            </a:r>
          </a:p>
          <a:p>
            <a:pPr algn="ctr"/>
            <a:r>
              <a:rPr lang="tr-TR" sz="3200" b="1" dirty="0" smtClean="0">
                <a:latin typeface="Helvetica" panose="020B0604020202020204" pitchFamily="34" charset="0"/>
                <a:cs typeface="Helvetica" panose="020B0604020202020204" pitchFamily="34" charset="0"/>
              </a:rPr>
              <a:t>(Prof. Dr. Kudret BÜLBÜL)</a:t>
            </a:r>
            <a:endParaRPr lang="tr-TR" sz="32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4794020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1077218"/>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ÖDEVLER VE SORUMLULUKLAR</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3128" y="1077218"/>
            <a:ext cx="11804072" cy="8617744"/>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3600" b="1" u="sng" dirty="0" smtClean="0">
                <a:latin typeface="Helvetica" panose="020B0604020202020204" pitchFamily="34" charset="0"/>
                <a:cs typeface="Helvetica" panose="020B0604020202020204" pitchFamily="34" charset="0"/>
              </a:rPr>
              <a:t>SADAKAT:</a:t>
            </a:r>
          </a:p>
          <a:p>
            <a:pPr marL="457200" indent="-457200" algn="just">
              <a:spcBef>
                <a:spcPct val="0"/>
              </a:spcBef>
              <a:buFont typeface="Wingdings" panose="05000000000000000000" pitchFamily="2" charset="2"/>
              <a:buChar char="ü"/>
            </a:pPr>
            <a:endParaRPr lang="tr-TR" altLang="tr-TR" sz="3200" b="1" u="sng" dirty="0">
              <a:latin typeface="Helvetica" panose="020B0604020202020204" pitchFamily="34" charset="0"/>
              <a:cs typeface="Helvetica" panose="020B0604020202020204" pitchFamily="34" charset="0"/>
            </a:endParaRPr>
          </a:p>
          <a:p>
            <a:pPr algn="just">
              <a:spcBef>
                <a:spcPct val="0"/>
              </a:spcBef>
              <a:buFontTx/>
              <a:buNone/>
            </a:pPr>
            <a:r>
              <a:rPr lang="tr-TR" altLang="tr-TR" sz="3200" dirty="0">
                <a:latin typeface="Helvetica" panose="020B0604020202020204" pitchFamily="34" charset="0"/>
                <a:cs typeface="Helvetica" panose="020B0604020202020204" pitchFamily="34" charset="0"/>
              </a:rPr>
              <a:t>Devlet memurları, Türkiye Cumhuriyeti Anayasasına ve kanunlarına </a:t>
            </a:r>
            <a:r>
              <a:rPr lang="tr-TR" altLang="tr-TR" sz="3200" b="1" u="sng" dirty="0" err="1">
                <a:latin typeface="Helvetica" panose="020B0604020202020204" pitchFamily="34" charset="0"/>
                <a:cs typeface="Helvetica" panose="020B0604020202020204" pitchFamily="34" charset="0"/>
              </a:rPr>
              <a:t>sadakatla</a:t>
            </a:r>
            <a:r>
              <a:rPr lang="tr-TR" altLang="tr-TR" sz="3200" dirty="0">
                <a:latin typeface="Helvetica" panose="020B0604020202020204" pitchFamily="34" charset="0"/>
                <a:cs typeface="Helvetica" panose="020B0604020202020204" pitchFamily="34" charset="0"/>
              </a:rPr>
              <a:t> bağlı kalmak ve milletin hizmetinde Türkiye Cumhuriyeti kanunlarını </a:t>
            </a:r>
            <a:r>
              <a:rPr lang="tr-TR" altLang="tr-TR" sz="3200" b="1" u="sng" dirty="0" err="1">
                <a:latin typeface="Helvetica" panose="020B0604020202020204" pitchFamily="34" charset="0"/>
                <a:cs typeface="Helvetica" panose="020B0604020202020204" pitchFamily="34" charset="0"/>
              </a:rPr>
              <a:t>sadakatla</a:t>
            </a:r>
            <a:r>
              <a:rPr lang="tr-TR" altLang="tr-TR" sz="3200" dirty="0">
                <a:latin typeface="Helvetica" panose="020B0604020202020204" pitchFamily="34" charset="0"/>
                <a:cs typeface="Helvetica" panose="020B0604020202020204" pitchFamily="34" charset="0"/>
              </a:rPr>
              <a:t> uygulamak zorundadırlar. Devlet memurları bu hususu "</a:t>
            </a:r>
            <a:r>
              <a:rPr lang="tr-TR" altLang="tr-TR" sz="3200" b="1" u="sng" dirty="0">
                <a:latin typeface="Helvetica" panose="020B0604020202020204" pitchFamily="34" charset="0"/>
                <a:cs typeface="Helvetica" panose="020B0604020202020204" pitchFamily="34" charset="0"/>
              </a:rPr>
              <a:t>Asli Devlet Memurluğuna</a:t>
            </a:r>
            <a:r>
              <a:rPr lang="tr-TR" altLang="tr-TR" sz="3200" dirty="0">
                <a:latin typeface="Helvetica" panose="020B0604020202020204" pitchFamily="34" charset="0"/>
                <a:cs typeface="Helvetica" panose="020B0604020202020204" pitchFamily="34" charset="0"/>
              </a:rPr>
              <a:t>" atandıktan sonra </a:t>
            </a:r>
            <a:r>
              <a:rPr lang="tr-TR" altLang="tr-TR" sz="3200" b="1" u="sng" dirty="0">
                <a:latin typeface="Helvetica" panose="020B0604020202020204" pitchFamily="34" charset="0"/>
                <a:cs typeface="Helvetica" panose="020B0604020202020204" pitchFamily="34" charset="0"/>
              </a:rPr>
              <a:t>en geç bir ay içinde</a:t>
            </a:r>
            <a:r>
              <a:rPr lang="tr-TR" altLang="tr-TR" sz="3200" b="1" dirty="0">
                <a:latin typeface="Helvetica" panose="020B0604020202020204" pitchFamily="34" charset="0"/>
                <a:cs typeface="Helvetica" panose="020B0604020202020204" pitchFamily="34" charset="0"/>
              </a:rPr>
              <a:t> </a:t>
            </a:r>
            <a:r>
              <a:rPr lang="tr-TR" altLang="tr-TR" sz="3200" dirty="0">
                <a:latin typeface="Helvetica" panose="020B0604020202020204" pitchFamily="34" charset="0"/>
                <a:cs typeface="Helvetica" panose="020B0604020202020204" pitchFamily="34" charset="0"/>
              </a:rPr>
              <a:t>kurumlarınca düzenlenecek merasimle yetkili amirlerin huzurunda yapacakları yeminle belirtirler ve özlük dosyalarına konulacak aşağıdaki "</a:t>
            </a:r>
            <a:r>
              <a:rPr lang="tr-TR" altLang="tr-TR" sz="3200" i="1" dirty="0">
                <a:latin typeface="Helvetica" panose="020B0604020202020204" pitchFamily="34" charset="0"/>
                <a:cs typeface="Helvetica" panose="020B0604020202020204" pitchFamily="34" charset="0"/>
              </a:rPr>
              <a:t>Yemin </a:t>
            </a:r>
            <a:r>
              <a:rPr lang="tr-TR" altLang="tr-TR" sz="3200" i="1" dirty="0" smtClean="0">
                <a:latin typeface="Helvetica" panose="020B0604020202020204" pitchFamily="34" charset="0"/>
                <a:cs typeface="Helvetica" panose="020B0604020202020204" pitchFamily="34" charset="0"/>
              </a:rPr>
              <a:t>Belgesi</a:t>
            </a:r>
            <a:r>
              <a:rPr lang="tr-TR" altLang="tr-TR" sz="3200" dirty="0" smtClean="0">
                <a:latin typeface="Helvetica" panose="020B0604020202020204" pitchFamily="34" charset="0"/>
                <a:cs typeface="Helvetica" panose="020B0604020202020204" pitchFamily="34" charset="0"/>
              </a:rPr>
              <a:t>"ni </a:t>
            </a:r>
            <a:r>
              <a:rPr lang="tr-TR" altLang="tr-TR" sz="3200" dirty="0">
                <a:latin typeface="Helvetica" panose="020B0604020202020204" pitchFamily="34" charset="0"/>
                <a:cs typeface="Helvetica" panose="020B0604020202020204" pitchFamily="34" charset="0"/>
              </a:rPr>
              <a:t>imzalayarak göreve başlarlar. </a:t>
            </a:r>
            <a:endParaRPr lang="tr-TR" altLang="tr-TR" sz="3200" dirty="0" smtClean="0">
              <a:latin typeface="Helvetica" panose="020B0604020202020204" pitchFamily="34" charset="0"/>
              <a:cs typeface="Helvetica" panose="020B0604020202020204" pitchFamily="34" charset="0"/>
            </a:endParaRPr>
          </a:p>
          <a:p>
            <a:pPr algn="just">
              <a:spcBef>
                <a:spcPct val="0"/>
              </a:spcBef>
              <a:buFontTx/>
              <a:buNone/>
            </a:pPr>
            <a:endParaRPr lang="tr-TR" altLang="tr-TR" sz="2400" dirty="0">
              <a:latin typeface="Arial" panose="020B0604020202020204" pitchFamily="34" charset="0"/>
            </a:endParaRPr>
          </a:p>
          <a:p>
            <a:endParaRPr lang="tr-TR" sz="2400" b="1" dirty="0">
              <a:latin typeface="Helvetica" panose="020B0604020202020204" pitchFamily="34" charset="0"/>
              <a:cs typeface="Helvetica" panose="020B0604020202020204" pitchFamily="34" charset="0"/>
            </a:endParaRPr>
          </a:p>
          <a:p>
            <a:r>
              <a:rPr lang="tr-TR" sz="2400" b="1" dirty="0" smtClean="0">
                <a:latin typeface="Helvetica" panose="020B0604020202020204" pitchFamily="34" charset="0"/>
                <a:cs typeface="Helvetica" panose="020B0604020202020204" pitchFamily="34" charset="0"/>
              </a:rPr>
              <a:t> </a:t>
            </a:r>
          </a:p>
          <a:p>
            <a:pPr algn="ctr"/>
            <a:endParaRPr lang="tr-TR" sz="24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29234827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1077218"/>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ÖDEVLER VE SORUMLULUKLAR</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3128" y="1077218"/>
            <a:ext cx="11804072" cy="8556188"/>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3200" b="1" u="sng" dirty="0" smtClean="0">
                <a:latin typeface="Helvetica" panose="020B0604020202020204" pitchFamily="34" charset="0"/>
                <a:cs typeface="Helvetica" panose="020B0604020202020204" pitchFamily="34" charset="0"/>
              </a:rPr>
              <a:t>TARAFSIZLIK </a:t>
            </a:r>
            <a:r>
              <a:rPr lang="tr-TR" altLang="tr-TR" sz="3200" b="1" u="sng" dirty="0">
                <a:latin typeface="Helvetica" panose="020B0604020202020204" pitchFamily="34" charset="0"/>
                <a:cs typeface="Helvetica" panose="020B0604020202020204" pitchFamily="34" charset="0"/>
              </a:rPr>
              <a:t>VE DEVLETE BAĞLILIK </a:t>
            </a:r>
            <a:endParaRPr lang="tr-TR" altLang="tr-TR" sz="3200" b="1" u="sng" dirty="0" smtClean="0">
              <a:latin typeface="Helvetica" panose="020B0604020202020204" pitchFamily="34" charset="0"/>
              <a:cs typeface="Helvetica" panose="020B0604020202020204" pitchFamily="34" charset="0"/>
            </a:endParaRPr>
          </a:p>
          <a:p>
            <a:pPr algn="just">
              <a:spcBef>
                <a:spcPct val="0"/>
              </a:spcBef>
              <a:buFontTx/>
              <a:buNone/>
            </a:pPr>
            <a:endParaRPr lang="tr-TR" altLang="tr-TR" sz="3200" b="1" u="sng" dirty="0">
              <a:latin typeface="Helvetica" panose="020B0604020202020204" pitchFamily="34" charset="0"/>
              <a:cs typeface="Helvetica" panose="020B0604020202020204" pitchFamily="34" charset="0"/>
            </a:endParaRPr>
          </a:p>
          <a:p>
            <a:pPr algn="just">
              <a:spcBef>
                <a:spcPct val="0"/>
              </a:spcBef>
              <a:buFontTx/>
              <a:buNone/>
            </a:pPr>
            <a:r>
              <a:rPr lang="tr-TR" altLang="tr-TR" sz="2400" b="1" u="sng" dirty="0">
                <a:latin typeface="Helvetica" panose="020B0604020202020204" pitchFamily="34" charset="0"/>
                <a:cs typeface="Helvetica" panose="020B0604020202020204" pitchFamily="34" charset="0"/>
              </a:rPr>
              <a:t>Devlet memurları siyasi partiye üye olamazlar</a:t>
            </a:r>
            <a:r>
              <a:rPr lang="tr-TR" altLang="tr-TR" sz="2400" dirty="0">
                <a:latin typeface="Helvetica" panose="020B0604020202020204" pitchFamily="34" charset="0"/>
                <a:cs typeface="Helvetica" panose="020B0604020202020204" pitchFamily="34" charset="0"/>
              </a:rPr>
              <a:t>, herhangi bir siyasi parti, kişi veya zümrenin yararını veya zararını hedef tutan bir davranışta bulunamazlar; görevlerini yerine getirirlerken dil, ırk, cinsiyet, siyasi düşünce, felsefi inanç, din ve mezhep gibi ayırım yapamazlar; </a:t>
            </a:r>
            <a:r>
              <a:rPr lang="tr-TR" altLang="tr-TR" sz="2400" b="1" u="sng" dirty="0">
                <a:latin typeface="Helvetica" panose="020B0604020202020204" pitchFamily="34" charset="0"/>
                <a:cs typeface="Helvetica" panose="020B0604020202020204" pitchFamily="34" charset="0"/>
              </a:rPr>
              <a:t>hiçbir şekilde siyasi ve ideolojik amaçlı beyanda ve eylemde bulunamazlar ve bu eylemlere katılamazlar</a:t>
            </a:r>
            <a:r>
              <a:rPr lang="tr-TR" altLang="tr-TR" sz="2400" dirty="0">
                <a:latin typeface="Helvetica" panose="020B0604020202020204" pitchFamily="34" charset="0"/>
                <a:cs typeface="Helvetica" panose="020B0604020202020204" pitchFamily="34" charset="0"/>
              </a:rPr>
              <a:t>.</a:t>
            </a:r>
          </a:p>
          <a:p>
            <a:pPr algn="just">
              <a:spcBef>
                <a:spcPct val="0"/>
              </a:spcBef>
              <a:buFontTx/>
              <a:buNone/>
            </a:pPr>
            <a:endParaRPr lang="tr-TR" altLang="tr-TR" sz="2400" dirty="0">
              <a:latin typeface="Helvetica" panose="020B0604020202020204" pitchFamily="34" charset="0"/>
              <a:cs typeface="Helvetica" panose="020B0604020202020204" pitchFamily="34" charset="0"/>
            </a:endParaRPr>
          </a:p>
          <a:p>
            <a:pPr algn="just">
              <a:spcBef>
                <a:spcPct val="0"/>
              </a:spcBef>
              <a:buFontTx/>
              <a:buNone/>
            </a:pPr>
            <a:r>
              <a:rPr lang="tr-TR" altLang="tr-TR" sz="2400" b="1" u="sng" dirty="0">
                <a:latin typeface="Helvetica" panose="020B0604020202020204" pitchFamily="34" charset="0"/>
                <a:cs typeface="Helvetica" panose="020B0604020202020204" pitchFamily="34" charset="0"/>
              </a:rPr>
              <a:t>Devlet memurları her durumda Devletin menfaatlerini korumak mecburiyetindedirler</a:t>
            </a:r>
            <a:r>
              <a:rPr lang="tr-TR" altLang="tr-TR" sz="2400" dirty="0">
                <a:latin typeface="Helvetica" panose="020B0604020202020204" pitchFamily="34" charset="0"/>
                <a:cs typeface="Helvetica" panose="020B0604020202020204" pitchFamily="34" charset="0"/>
              </a:rPr>
              <a:t>. Türkiye Cumhuriyeti Anayasasına ve kanunlarına aykırı olan, memleketin bağımsızlığını ve bütünlüğünü bozan Türkiye Cumhuriyetinin güvenliğini tehlikeye düşüren herhangi bir faaliyette bulunamazlar. </a:t>
            </a:r>
            <a:r>
              <a:rPr lang="tr-TR" altLang="tr-TR" sz="2400" b="1" u="sng" dirty="0">
                <a:latin typeface="Helvetica" panose="020B0604020202020204" pitchFamily="34" charset="0"/>
                <a:cs typeface="Helvetica" panose="020B0604020202020204" pitchFamily="34" charset="0"/>
              </a:rPr>
              <a:t>Aynı nitelikte faaliyet gösteren herhangi bir harekete, gruplaşmaya, teşekküle veya derneğe katılamazlar, bunlara yardım edemezler</a:t>
            </a:r>
            <a:r>
              <a:rPr lang="tr-TR" altLang="tr-TR" sz="2400" dirty="0">
                <a:latin typeface="Helvetica" panose="020B0604020202020204" pitchFamily="34" charset="0"/>
                <a:cs typeface="Helvetica" panose="020B0604020202020204" pitchFamily="34" charset="0"/>
              </a:rPr>
              <a:t>.</a:t>
            </a:r>
          </a:p>
          <a:p>
            <a:pPr algn="just">
              <a:spcBef>
                <a:spcPct val="0"/>
              </a:spcBef>
              <a:buFontTx/>
              <a:buNone/>
            </a:pPr>
            <a:endParaRPr lang="tr-TR" altLang="tr-TR" sz="2400" dirty="0">
              <a:latin typeface="Arial" panose="020B0604020202020204" pitchFamily="34" charset="0"/>
            </a:endParaRPr>
          </a:p>
          <a:p>
            <a:endParaRPr lang="tr-TR" sz="2400" b="1" dirty="0">
              <a:latin typeface="Helvetica" panose="020B0604020202020204" pitchFamily="34" charset="0"/>
              <a:cs typeface="Helvetica" panose="020B0604020202020204" pitchFamily="34" charset="0"/>
            </a:endParaRPr>
          </a:p>
          <a:p>
            <a:r>
              <a:rPr lang="tr-TR" sz="2400" b="1" dirty="0" smtClean="0">
                <a:latin typeface="Helvetica" panose="020B0604020202020204" pitchFamily="34" charset="0"/>
                <a:cs typeface="Helvetica" panose="020B0604020202020204" pitchFamily="34" charset="0"/>
              </a:rPr>
              <a:t> </a:t>
            </a:r>
          </a:p>
          <a:p>
            <a:pPr algn="ctr"/>
            <a:endParaRPr lang="tr-TR" sz="24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19912229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1077218"/>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ÖDEVLER VE SORUMLULUKLAR</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3128" y="1077218"/>
            <a:ext cx="11804072" cy="8556188"/>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3200" b="1" u="sng" dirty="0" smtClean="0">
                <a:latin typeface="Arial" panose="020B0604020202020204" pitchFamily="34" charset="0"/>
              </a:rPr>
              <a:t>TARAFSIZLIK </a:t>
            </a:r>
            <a:r>
              <a:rPr lang="tr-TR" altLang="tr-TR" sz="3200" b="1" u="sng" dirty="0">
                <a:latin typeface="Arial" panose="020B0604020202020204" pitchFamily="34" charset="0"/>
              </a:rPr>
              <a:t>VE DEVLETE BAĞLILIK </a:t>
            </a:r>
            <a:endParaRPr lang="tr-TR" altLang="tr-TR" sz="3200" b="1" u="sng" dirty="0" smtClean="0">
              <a:latin typeface="Arial" panose="020B0604020202020204" pitchFamily="34" charset="0"/>
            </a:endParaRPr>
          </a:p>
          <a:p>
            <a:pPr algn="just">
              <a:spcBef>
                <a:spcPct val="0"/>
              </a:spcBef>
              <a:buFontTx/>
              <a:buNone/>
            </a:pPr>
            <a:endParaRPr lang="tr-TR" altLang="tr-TR" sz="3200" b="1" u="sng" dirty="0">
              <a:latin typeface="Arial" panose="020B0604020202020204" pitchFamily="34" charset="0"/>
            </a:endParaRPr>
          </a:p>
          <a:p>
            <a:pPr algn="just">
              <a:spcBef>
                <a:spcPct val="0"/>
              </a:spcBef>
              <a:buFontTx/>
              <a:buNone/>
            </a:pPr>
            <a:r>
              <a:rPr lang="tr-TR" altLang="tr-TR" sz="2400" b="1" u="sng" dirty="0">
                <a:latin typeface="Arial" panose="020B0604020202020204" pitchFamily="34" charset="0"/>
              </a:rPr>
              <a:t>Devlet memurları siyasi partiye üye olamazlar</a:t>
            </a:r>
            <a:r>
              <a:rPr lang="tr-TR" altLang="tr-TR" sz="2400" dirty="0">
                <a:latin typeface="Arial" panose="020B0604020202020204" pitchFamily="34" charset="0"/>
              </a:rPr>
              <a:t>, herhangi bir siyasi parti, kişi veya zümrenin yararını veya zararını hedef tutan bir davranışta bulunamazlar; görevlerini yerine getirirlerken dil, ırk, cinsiyet, siyasi düşünce, felsefi inanç, din ve mezhep gibi ayırım yapamazlar; </a:t>
            </a:r>
            <a:r>
              <a:rPr lang="tr-TR" altLang="tr-TR" sz="2400" b="1" u="sng" dirty="0">
                <a:latin typeface="Arial" panose="020B0604020202020204" pitchFamily="34" charset="0"/>
              </a:rPr>
              <a:t>hiçbir şekilde siyasi ve ideolojik amaçlı beyanda ve eylemde bulunamazlar ve bu eylemlere katılamazlar</a:t>
            </a:r>
            <a:r>
              <a:rPr lang="tr-TR" altLang="tr-TR" sz="2400" dirty="0">
                <a:latin typeface="Arial" panose="020B0604020202020204" pitchFamily="34" charset="0"/>
              </a:rPr>
              <a:t>.</a:t>
            </a:r>
          </a:p>
          <a:p>
            <a:pPr algn="just">
              <a:spcBef>
                <a:spcPct val="0"/>
              </a:spcBef>
              <a:buFontTx/>
              <a:buNone/>
            </a:pPr>
            <a:endParaRPr lang="tr-TR" altLang="tr-TR" sz="2400" dirty="0">
              <a:latin typeface="Arial" panose="020B0604020202020204" pitchFamily="34" charset="0"/>
            </a:endParaRPr>
          </a:p>
          <a:p>
            <a:pPr algn="just">
              <a:spcBef>
                <a:spcPct val="0"/>
              </a:spcBef>
              <a:buFontTx/>
              <a:buNone/>
            </a:pPr>
            <a:r>
              <a:rPr lang="tr-TR" altLang="tr-TR" sz="2400" b="1" u="sng" dirty="0">
                <a:latin typeface="Arial" panose="020B0604020202020204" pitchFamily="34" charset="0"/>
              </a:rPr>
              <a:t>Devlet memurları her durumda Devletin menfaatlerini korumak mecburiyetindedirler</a:t>
            </a:r>
            <a:r>
              <a:rPr lang="tr-TR" altLang="tr-TR" sz="2400" dirty="0">
                <a:latin typeface="Arial" panose="020B0604020202020204" pitchFamily="34" charset="0"/>
              </a:rPr>
              <a:t>. Türkiye Cumhuriyeti Anayasasına ve kanunlarına aykırı olan, memleketin bağımsızlığını ve bütünlüğünü bozan Türkiye Cumhuriyetinin güvenliğini tehlikeye düşüren herhangi bir faaliyette bulunamazlar. </a:t>
            </a:r>
            <a:r>
              <a:rPr lang="tr-TR" altLang="tr-TR" sz="2400" b="1" u="sng" dirty="0">
                <a:latin typeface="Arial" panose="020B0604020202020204" pitchFamily="34" charset="0"/>
              </a:rPr>
              <a:t>Aynı nitelikte faaliyet gösteren herhangi bir harekete, gruplaşmaya, teşekküle veya derneğe katılamazlar, bunlara yardım edemezler</a:t>
            </a:r>
            <a:r>
              <a:rPr lang="tr-TR" altLang="tr-TR" sz="2400" dirty="0">
                <a:latin typeface="Arial" panose="020B0604020202020204" pitchFamily="34" charset="0"/>
              </a:rPr>
              <a:t>.</a:t>
            </a:r>
          </a:p>
          <a:p>
            <a:pPr algn="just">
              <a:spcBef>
                <a:spcPct val="0"/>
              </a:spcBef>
              <a:buFontTx/>
              <a:buNone/>
            </a:pPr>
            <a:endParaRPr lang="tr-TR" altLang="tr-TR" sz="2400" dirty="0">
              <a:latin typeface="Arial" panose="020B0604020202020204" pitchFamily="34" charset="0"/>
            </a:endParaRPr>
          </a:p>
          <a:p>
            <a:endParaRPr lang="tr-TR" sz="2400" b="1" dirty="0">
              <a:latin typeface="Helvetica" panose="020B0604020202020204" pitchFamily="34" charset="0"/>
              <a:cs typeface="Helvetica" panose="020B0604020202020204" pitchFamily="34" charset="0"/>
            </a:endParaRPr>
          </a:p>
          <a:p>
            <a:r>
              <a:rPr lang="tr-TR" sz="2400" b="1" dirty="0" smtClean="0">
                <a:latin typeface="Helvetica" panose="020B0604020202020204" pitchFamily="34" charset="0"/>
                <a:cs typeface="Helvetica" panose="020B0604020202020204" pitchFamily="34" charset="0"/>
              </a:rPr>
              <a:t> </a:t>
            </a:r>
          </a:p>
          <a:p>
            <a:pPr algn="ctr"/>
            <a:endParaRPr lang="tr-TR" sz="24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32178634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1077218"/>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ÖDEVLER VE SORUMLULUKLAR</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3128" y="1077218"/>
            <a:ext cx="11804072" cy="5909310"/>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3200" b="1" u="sng" dirty="0" smtClean="0">
                <a:latin typeface="Arial" panose="020B0604020202020204" pitchFamily="34" charset="0"/>
              </a:rPr>
              <a:t>DAVRANIŞ VE İŞBİRLİĞİ</a:t>
            </a:r>
          </a:p>
          <a:p>
            <a:pPr algn="just">
              <a:spcBef>
                <a:spcPct val="0"/>
              </a:spcBef>
              <a:buFontTx/>
              <a:buNone/>
            </a:pPr>
            <a:endParaRPr lang="tr-TR" altLang="tr-TR" sz="3200" b="1" u="sng" dirty="0">
              <a:latin typeface="Arial" panose="020B0604020202020204" pitchFamily="34" charset="0"/>
            </a:endParaRPr>
          </a:p>
          <a:p>
            <a:pPr algn="just">
              <a:spcBef>
                <a:spcPct val="0"/>
              </a:spcBef>
              <a:buFontTx/>
              <a:buNone/>
            </a:pPr>
            <a:r>
              <a:rPr lang="tr-TR" altLang="tr-TR" sz="2800" dirty="0">
                <a:latin typeface="Helvetica" panose="020B0604020202020204" pitchFamily="34" charset="0"/>
                <a:cs typeface="Helvetica" panose="020B0604020202020204" pitchFamily="34" charset="0"/>
              </a:rPr>
              <a:t>Devlet memurları, resmi sıfatlarının gerektirdiği itibar ve güvene layık olduklarını hizmet içindeki ve dışındaki davranışlarıyla göstermek zorundadırlar.</a:t>
            </a:r>
          </a:p>
          <a:p>
            <a:pPr algn="just">
              <a:spcBef>
                <a:spcPct val="0"/>
              </a:spcBef>
              <a:buFontTx/>
              <a:buNone/>
            </a:pPr>
            <a:endParaRPr lang="tr-TR" altLang="tr-TR" sz="2800" dirty="0" smtClean="0">
              <a:latin typeface="Helvetica" panose="020B0604020202020204" pitchFamily="34" charset="0"/>
              <a:cs typeface="Helvetica" panose="020B0604020202020204" pitchFamily="34" charset="0"/>
            </a:endParaRPr>
          </a:p>
          <a:p>
            <a:pPr algn="just">
              <a:spcBef>
                <a:spcPct val="0"/>
              </a:spcBef>
              <a:buFontTx/>
              <a:buNone/>
            </a:pPr>
            <a:r>
              <a:rPr lang="tr-TR" sz="2800" dirty="0">
                <a:latin typeface="Helvetica" panose="020B0604020202020204" pitchFamily="34" charset="0"/>
                <a:cs typeface="Helvetica" panose="020B0604020202020204" pitchFamily="34" charset="0"/>
              </a:rPr>
              <a:t>Devlet memurlarının işbirliği içinde çalışmaları esastır.</a:t>
            </a:r>
            <a:endParaRPr lang="tr-TR" altLang="tr-TR" sz="2800" dirty="0">
              <a:latin typeface="Helvetica" panose="020B0604020202020204" pitchFamily="34" charset="0"/>
              <a:cs typeface="Helvetica" panose="020B0604020202020204" pitchFamily="34" charset="0"/>
            </a:endParaRPr>
          </a:p>
          <a:p>
            <a:endParaRPr lang="tr-TR" sz="2400" b="1" dirty="0">
              <a:latin typeface="Helvetica" panose="020B0604020202020204" pitchFamily="34" charset="0"/>
              <a:cs typeface="Helvetica" panose="020B0604020202020204" pitchFamily="34" charset="0"/>
            </a:endParaRPr>
          </a:p>
          <a:p>
            <a:r>
              <a:rPr lang="tr-TR" sz="2400" b="1" dirty="0" smtClean="0">
                <a:latin typeface="Helvetica" panose="020B0604020202020204" pitchFamily="34" charset="0"/>
                <a:cs typeface="Helvetica" panose="020B0604020202020204" pitchFamily="34" charset="0"/>
              </a:rPr>
              <a:t> </a:t>
            </a:r>
          </a:p>
          <a:p>
            <a:pPr algn="ctr"/>
            <a:endParaRPr lang="tr-TR" sz="24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32468978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3128" y="1077218"/>
            <a:ext cx="11804072" cy="7201972"/>
          </a:xfrm>
          <a:prstGeom prst="rect">
            <a:avLst/>
          </a:prstGeom>
          <a:noFill/>
        </p:spPr>
        <p:txBody>
          <a:bodyPr wrap="square" rtlCol="0">
            <a:spAutoFit/>
          </a:bodyPr>
          <a:lstStyle/>
          <a:p>
            <a:pPr algn="just"/>
            <a:r>
              <a:rPr lang="tr-TR" sz="2400" dirty="0">
                <a:latin typeface="Helvetica" panose="020B0604020202020204" pitchFamily="34" charset="0"/>
                <a:cs typeface="Helvetica" panose="020B0604020202020204" pitchFamily="34" charset="0"/>
              </a:rPr>
              <a:t>Peygamber Efendimiz (</a:t>
            </a:r>
            <a:r>
              <a:rPr lang="tr-TR" sz="2400" dirty="0" err="1">
                <a:latin typeface="Helvetica" panose="020B0604020202020204" pitchFamily="34" charset="0"/>
                <a:cs typeface="Helvetica" panose="020B0604020202020204" pitchFamily="34" charset="0"/>
              </a:rPr>
              <a:t>s.a.v</a:t>
            </a:r>
            <a:r>
              <a:rPr lang="tr-TR" sz="2400" dirty="0">
                <a:latin typeface="Helvetica" panose="020B0604020202020204" pitchFamily="34" charset="0"/>
                <a:cs typeface="Helvetica" panose="020B0604020202020204" pitchFamily="34" charset="0"/>
              </a:rPr>
              <a:t>) şöyle buyuruyor</a:t>
            </a:r>
            <a:r>
              <a:rPr lang="tr-TR" sz="2400" dirty="0" smtClean="0">
                <a:latin typeface="Helvetica" panose="020B0604020202020204" pitchFamily="34" charset="0"/>
                <a:cs typeface="Helvetica" panose="020B0604020202020204" pitchFamily="34" charset="0"/>
              </a:rPr>
              <a:t>:</a:t>
            </a:r>
          </a:p>
          <a:p>
            <a:pPr algn="just"/>
            <a:endParaRPr lang="tr-TR" sz="2400" dirty="0">
              <a:latin typeface="Helvetica" panose="020B0604020202020204" pitchFamily="34" charset="0"/>
              <a:cs typeface="Helvetica" panose="020B0604020202020204" pitchFamily="34" charset="0"/>
            </a:endParaRPr>
          </a:p>
          <a:p>
            <a:pPr algn="just"/>
            <a:r>
              <a:rPr lang="tr-TR" sz="2400" dirty="0" smtClean="0">
                <a:latin typeface="Helvetica" panose="020B0604020202020204" pitchFamily="34" charset="0"/>
                <a:cs typeface="Helvetica" panose="020B0604020202020204" pitchFamily="34" charset="0"/>
              </a:rPr>
              <a:t> “</a:t>
            </a:r>
            <a:r>
              <a:rPr lang="tr-TR" sz="2400" b="1" u="sng" dirty="0" smtClean="0">
                <a:latin typeface="Helvetica" panose="020B0604020202020204" pitchFamily="34" charset="0"/>
                <a:cs typeface="Helvetica" panose="020B0604020202020204" pitchFamily="34" charset="0"/>
              </a:rPr>
              <a:t>İşin </a:t>
            </a:r>
            <a:r>
              <a:rPr lang="tr-TR" sz="2400" b="1" u="sng" dirty="0">
                <a:latin typeface="Helvetica" panose="020B0604020202020204" pitchFamily="34" charset="0"/>
                <a:cs typeface="Helvetica" panose="020B0604020202020204" pitchFamily="34" charset="0"/>
              </a:rPr>
              <a:t>temeli </a:t>
            </a:r>
            <a:r>
              <a:rPr lang="tr-TR" sz="2400" b="1" u="sng" dirty="0" smtClean="0">
                <a:latin typeface="Helvetica" panose="020B0604020202020204" pitchFamily="34" charset="0"/>
                <a:cs typeface="Helvetica" panose="020B0604020202020204" pitchFamily="34" charset="0"/>
              </a:rPr>
              <a:t>meşverettir</a:t>
            </a:r>
            <a:r>
              <a:rPr lang="tr-TR" sz="2400" dirty="0">
                <a:latin typeface="Helvetica" panose="020B0604020202020204" pitchFamily="34" charset="0"/>
                <a:cs typeface="Helvetica" panose="020B0604020202020204" pitchFamily="34" charset="0"/>
              </a:rPr>
              <a:t>.</a:t>
            </a:r>
            <a:r>
              <a:rPr lang="tr-TR" sz="2400" dirty="0" smtClean="0">
                <a:latin typeface="Helvetica" panose="020B0604020202020204" pitchFamily="34" charset="0"/>
                <a:cs typeface="Helvetica" panose="020B0604020202020204" pitchFamily="34" charset="0"/>
              </a:rPr>
              <a:t>”</a:t>
            </a:r>
          </a:p>
          <a:p>
            <a:pPr algn="just"/>
            <a:endParaRPr lang="tr-TR" sz="2400" dirty="0">
              <a:latin typeface="Helvetica" panose="020B0604020202020204" pitchFamily="34" charset="0"/>
              <a:cs typeface="Helvetica" panose="020B0604020202020204" pitchFamily="34" charset="0"/>
            </a:endParaRPr>
          </a:p>
          <a:p>
            <a:pPr algn="just"/>
            <a:r>
              <a:rPr lang="tr-TR" sz="2400" dirty="0" smtClean="0">
                <a:latin typeface="Helvetica" panose="020B0604020202020204" pitchFamily="34" charset="0"/>
                <a:cs typeface="Helvetica" panose="020B0604020202020204" pitchFamily="34" charset="0"/>
              </a:rPr>
              <a:t>“</a:t>
            </a:r>
            <a:r>
              <a:rPr lang="tr-TR" sz="2400" i="1" dirty="0" smtClean="0">
                <a:latin typeface="Helvetica" panose="020B0604020202020204" pitchFamily="34" charset="0"/>
                <a:cs typeface="Helvetica" panose="020B0604020202020204" pitchFamily="34" charset="0"/>
              </a:rPr>
              <a:t>Her </a:t>
            </a:r>
            <a:r>
              <a:rPr lang="tr-TR" sz="2400" i="1" dirty="0">
                <a:latin typeface="Helvetica" panose="020B0604020202020204" pitchFamily="34" charset="0"/>
                <a:cs typeface="Helvetica" panose="020B0604020202020204" pitchFamily="34" charset="0"/>
              </a:rPr>
              <a:t>kim bir işte ihtiyatlı davranmak ve o işi sağlama almak isterse bunun için ilk şartı akıllı dostlarıyla, bilgili ve tecrübeli arkadaşlarıyla meşveret yapmasıdır. Eğer onların görüşünü uygun bulur ve fikirlerini kabul ederse, bunların gönül levhası ve hatır sayfasına teslim eder. Ve bu fikirleri o pazarda sermaye yapar. Çünkü, hiçbir lamba, olayların karanlıkları karşısında dünya yaşlılarının parlak fikirleri kadar aydınlatıcı olmamıştır. Ve hiçbir düğüm çözücü akıl ehlinin tedbiri kadar etkili </a:t>
            </a:r>
            <a:r>
              <a:rPr lang="tr-TR" sz="2400" i="1" dirty="0" smtClean="0">
                <a:latin typeface="Helvetica" panose="020B0604020202020204" pitchFamily="34" charset="0"/>
                <a:cs typeface="Helvetica" panose="020B0604020202020204" pitchFamily="34" charset="0"/>
              </a:rPr>
              <a:t>değildir</a:t>
            </a:r>
            <a:r>
              <a:rPr lang="tr-TR" sz="2400" dirty="0" smtClean="0">
                <a:latin typeface="Helvetica" panose="020B0604020202020204" pitchFamily="34" charset="0"/>
                <a:cs typeface="Helvetica" panose="020B0604020202020204" pitchFamily="34" charset="0"/>
              </a:rPr>
              <a:t>.” </a:t>
            </a:r>
            <a:endParaRPr lang="tr-TR" sz="2400" dirty="0">
              <a:latin typeface="Helvetica" panose="020B0604020202020204" pitchFamily="34" charset="0"/>
              <a:cs typeface="Helvetica" panose="020B0604020202020204" pitchFamily="34" charset="0"/>
            </a:endParaRPr>
          </a:p>
          <a:p>
            <a:pPr algn="just"/>
            <a:endParaRPr lang="tr-TR" sz="2400" dirty="0" smtClean="0">
              <a:latin typeface="Helvetica" panose="020B0604020202020204" pitchFamily="34" charset="0"/>
              <a:cs typeface="Helvetica" panose="020B0604020202020204" pitchFamily="34" charset="0"/>
            </a:endParaRPr>
          </a:p>
          <a:p>
            <a:pPr algn="just"/>
            <a:r>
              <a:rPr lang="tr-TR" sz="2400" dirty="0" smtClean="0">
                <a:latin typeface="Helvetica" panose="020B0604020202020204" pitchFamily="34" charset="0"/>
                <a:cs typeface="Helvetica" panose="020B0604020202020204" pitchFamily="34" charset="0"/>
              </a:rPr>
              <a:t>(</a:t>
            </a:r>
            <a:r>
              <a:rPr lang="tr-TR" sz="2400" dirty="0">
                <a:latin typeface="Helvetica" panose="020B0604020202020204" pitchFamily="34" charset="0"/>
                <a:cs typeface="Helvetica" panose="020B0604020202020204" pitchFamily="34" charset="0"/>
              </a:rPr>
              <a:t>Kaynak: Devlet ve İnsan, Siyasetin İlkeleri ve Yöneticilerin Vasıfları, Sayfa:203)</a:t>
            </a:r>
          </a:p>
          <a:p>
            <a:endParaRPr lang="tr-TR" sz="2400" b="1" dirty="0">
              <a:latin typeface="Helvetica" panose="020B0604020202020204" pitchFamily="34" charset="0"/>
              <a:cs typeface="Helvetica" panose="020B0604020202020204" pitchFamily="34" charset="0"/>
            </a:endParaRPr>
          </a:p>
          <a:p>
            <a:r>
              <a:rPr lang="tr-TR" sz="2400" b="1" dirty="0" smtClean="0">
                <a:latin typeface="Helvetica" panose="020B0604020202020204" pitchFamily="34" charset="0"/>
                <a:cs typeface="Helvetica" panose="020B0604020202020204" pitchFamily="34" charset="0"/>
              </a:rPr>
              <a:t> </a:t>
            </a:r>
          </a:p>
          <a:p>
            <a:pPr algn="ctr"/>
            <a:endParaRPr lang="tr-TR" sz="24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22597839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1077218"/>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ÖDEVLER VE SORUMLULUKLAR</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3128" y="1318218"/>
            <a:ext cx="11804072" cy="4678204"/>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3200" b="1" u="sng" dirty="0" smtClean="0">
                <a:latin typeface="Arial" panose="020B0604020202020204" pitchFamily="34" charset="0"/>
              </a:rPr>
              <a:t>YURTDIŞINDA DAVRANIŞ</a:t>
            </a:r>
          </a:p>
          <a:p>
            <a:pPr algn="just">
              <a:spcBef>
                <a:spcPct val="0"/>
              </a:spcBef>
              <a:buFontTx/>
              <a:buNone/>
            </a:pPr>
            <a:endParaRPr lang="tr-TR" altLang="tr-TR" sz="3200" b="1" u="sng" dirty="0">
              <a:latin typeface="Arial" panose="020B0604020202020204" pitchFamily="34" charset="0"/>
            </a:endParaRPr>
          </a:p>
          <a:p>
            <a:pPr algn="just">
              <a:spcBef>
                <a:spcPct val="0"/>
              </a:spcBef>
              <a:buFontTx/>
              <a:buNone/>
            </a:pPr>
            <a:r>
              <a:rPr lang="tr-TR" altLang="tr-TR" sz="2800" dirty="0">
                <a:latin typeface="Helvetica" panose="020B0604020202020204" pitchFamily="34" charset="0"/>
                <a:cs typeface="Helvetica" panose="020B0604020202020204" pitchFamily="34" charset="0"/>
              </a:rPr>
              <a:t>Devlet memurlarından sürekli veya geçici görevle veya yetişme, inceleme ve araştırma için yabancı memleketlerde bulunanlar </a:t>
            </a:r>
            <a:r>
              <a:rPr lang="tr-TR" altLang="tr-TR" sz="2800" b="1" dirty="0">
                <a:latin typeface="Helvetica" panose="020B0604020202020204" pitchFamily="34" charset="0"/>
                <a:cs typeface="Helvetica" panose="020B0604020202020204" pitchFamily="34" charset="0"/>
              </a:rPr>
              <a:t>Devlet itibarını veya görev haysiyetini zedeleyici fiil ve davranışlarda bulunamazlar.</a:t>
            </a:r>
            <a:endParaRPr lang="tr-TR" sz="2400" b="1" dirty="0">
              <a:latin typeface="Helvetica" panose="020B0604020202020204" pitchFamily="34" charset="0"/>
              <a:cs typeface="Helvetica" panose="020B0604020202020204" pitchFamily="34" charset="0"/>
            </a:endParaRPr>
          </a:p>
          <a:p>
            <a:r>
              <a:rPr lang="tr-TR" sz="2400" b="1" dirty="0" smtClean="0">
                <a:latin typeface="Helvetica" panose="020B0604020202020204" pitchFamily="34" charset="0"/>
                <a:cs typeface="Helvetica" panose="020B0604020202020204" pitchFamily="34" charset="0"/>
              </a:rPr>
              <a:t> </a:t>
            </a:r>
          </a:p>
          <a:p>
            <a:pPr algn="ctr"/>
            <a:endParaRPr lang="tr-TR" sz="24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4296484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1077218"/>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ÖDEVLER VE SORUMLULUKLAR</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3128" y="1318218"/>
            <a:ext cx="11804072" cy="7602081"/>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3200" b="1" u="sng" dirty="0">
                <a:latin typeface="Arial" panose="020B0604020202020204" pitchFamily="34" charset="0"/>
              </a:rPr>
              <a:t>AMİR DURUMDA OLAN DEVLET MEMURLARININ GÖREV VE </a:t>
            </a:r>
            <a:r>
              <a:rPr lang="tr-TR" altLang="tr-TR" sz="3200" b="1" u="sng" dirty="0" smtClean="0">
                <a:latin typeface="Arial" panose="020B0604020202020204" pitchFamily="34" charset="0"/>
              </a:rPr>
              <a:t>SORUMLULUKLARI </a:t>
            </a:r>
            <a:endParaRPr lang="tr-TR" altLang="tr-TR" sz="3200" b="1" u="sng" dirty="0">
              <a:latin typeface="Arial" panose="020B0604020202020204" pitchFamily="34" charset="0"/>
            </a:endParaRPr>
          </a:p>
          <a:p>
            <a:pPr algn="just">
              <a:spcBef>
                <a:spcPct val="0"/>
              </a:spcBef>
              <a:buFontTx/>
              <a:buNone/>
            </a:pPr>
            <a:endParaRPr lang="tr-TR" altLang="tr-TR" sz="3200" b="1" dirty="0">
              <a:latin typeface="Arial" panose="020B0604020202020204" pitchFamily="34" charset="0"/>
            </a:endParaRPr>
          </a:p>
          <a:p>
            <a:pPr algn="just">
              <a:spcBef>
                <a:spcPct val="0"/>
              </a:spcBef>
              <a:buFontTx/>
              <a:buNone/>
            </a:pPr>
            <a:r>
              <a:rPr lang="tr-TR" altLang="tr-TR" sz="2200" b="1" u="sng" dirty="0">
                <a:latin typeface="Helvetica" panose="020B0604020202020204" pitchFamily="34" charset="0"/>
                <a:ea typeface="Cambria" panose="02040503050406030204" pitchFamily="18" charset="0"/>
                <a:cs typeface="Helvetica" panose="020B0604020202020204" pitchFamily="34" charset="0"/>
              </a:rPr>
              <a:t>Devlet memurları amiri oldukları kuruluş ve hizmet birimlerinde kanun ve diğer mevzuatla belirlenen görevleri zamanında ve eksiksiz olarak yapmaktan ve yaptırmaktan, maiyetindeki memurlarını yetiştirmekten, hal ve hareketlerini takip ve kontrol etmekten görevli sorumludurlar</a:t>
            </a:r>
            <a:r>
              <a:rPr lang="tr-TR" altLang="tr-TR" sz="2200" dirty="0" smtClean="0">
                <a:latin typeface="Helvetica" panose="020B0604020202020204" pitchFamily="34" charset="0"/>
                <a:ea typeface="Cambria" panose="02040503050406030204" pitchFamily="18" charset="0"/>
                <a:cs typeface="Helvetica" panose="020B0604020202020204" pitchFamily="34" charset="0"/>
              </a:rPr>
              <a:t>.</a:t>
            </a:r>
          </a:p>
          <a:p>
            <a:pPr algn="just">
              <a:spcBef>
                <a:spcPct val="0"/>
              </a:spcBef>
              <a:buFontTx/>
              <a:buNone/>
            </a:pPr>
            <a:endParaRPr lang="tr-TR" altLang="tr-TR" sz="2200" dirty="0">
              <a:latin typeface="Helvetica" panose="020B0604020202020204" pitchFamily="34" charset="0"/>
              <a:ea typeface="Cambria" panose="02040503050406030204" pitchFamily="18" charset="0"/>
              <a:cs typeface="Helvetica" panose="020B0604020202020204" pitchFamily="34" charset="0"/>
            </a:endParaRPr>
          </a:p>
          <a:p>
            <a:pPr algn="just">
              <a:spcBef>
                <a:spcPct val="0"/>
              </a:spcBef>
              <a:buFontTx/>
              <a:buNone/>
            </a:pPr>
            <a:r>
              <a:rPr lang="tr-TR" altLang="tr-TR" sz="2200" dirty="0">
                <a:latin typeface="Helvetica" panose="020B0604020202020204" pitchFamily="34" charset="0"/>
                <a:ea typeface="Cambria" panose="02040503050406030204" pitchFamily="18" charset="0"/>
                <a:cs typeface="Helvetica" panose="020B0604020202020204" pitchFamily="34" charset="0"/>
              </a:rPr>
              <a:t>Amir, maiyetindeki memurlara hakkaniyet ve eşitlik içinde davranır. </a:t>
            </a:r>
            <a:r>
              <a:rPr lang="tr-TR" altLang="tr-TR" sz="2200" b="1" u="sng" dirty="0">
                <a:latin typeface="Helvetica" panose="020B0604020202020204" pitchFamily="34" charset="0"/>
                <a:ea typeface="Cambria" panose="02040503050406030204" pitchFamily="18" charset="0"/>
                <a:cs typeface="Helvetica" panose="020B0604020202020204" pitchFamily="34" charset="0"/>
              </a:rPr>
              <a:t>Amirlik yetkisini kanun ve diğer mevzuatta belirtilen esaslar içinde </a:t>
            </a:r>
            <a:r>
              <a:rPr lang="tr-TR" altLang="tr-TR" sz="2200" b="1" u="sng" dirty="0" smtClean="0">
                <a:latin typeface="Helvetica" panose="020B0604020202020204" pitchFamily="34" charset="0"/>
                <a:ea typeface="Cambria" panose="02040503050406030204" pitchFamily="18" charset="0"/>
                <a:cs typeface="Helvetica" panose="020B0604020202020204" pitchFamily="34" charset="0"/>
              </a:rPr>
              <a:t>kullanır.</a:t>
            </a:r>
          </a:p>
          <a:p>
            <a:pPr algn="just">
              <a:spcBef>
                <a:spcPct val="0"/>
              </a:spcBef>
              <a:buFontTx/>
              <a:buNone/>
            </a:pPr>
            <a:endParaRPr lang="tr-TR" altLang="tr-TR" sz="2200" dirty="0">
              <a:latin typeface="Helvetica" panose="020B0604020202020204" pitchFamily="34" charset="0"/>
              <a:ea typeface="Cambria" panose="02040503050406030204" pitchFamily="18" charset="0"/>
              <a:cs typeface="Helvetica" panose="020B0604020202020204" pitchFamily="34" charset="0"/>
            </a:endParaRPr>
          </a:p>
          <a:p>
            <a:pPr algn="just">
              <a:spcBef>
                <a:spcPct val="0"/>
              </a:spcBef>
              <a:buFontTx/>
              <a:buNone/>
            </a:pPr>
            <a:r>
              <a:rPr lang="tr-TR" altLang="tr-TR" sz="2200" dirty="0" smtClean="0">
                <a:latin typeface="Helvetica" panose="020B0604020202020204" pitchFamily="34" charset="0"/>
                <a:ea typeface="Cambria" panose="02040503050406030204" pitchFamily="18" charset="0"/>
                <a:cs typeface="Helvetica" panose="020B0604020202020204" pitchFamily="34" charset="0"/>
              </a:rPr>
              <a:t>Amir</a:t>
            </a:r>
            <a:r>
              <a:rPr lang="tr-TR" altLang="tr-TR" sz="2200" dirty="0">
                <a:latin typeface="Helvetica" panose="020B0604020202020204" pitchFamily="34" charset="0"/>
                <a:ea typeface="Cambria" panose="02040503050406030204" pitchFamily="18" charset="0"/>
                <a:cs typeface="Helvetica" panose="020B0604020202020204" pitchFamily="34" charset="0"/>
              </a:rPr>
              <a:t>, maiyetindeki memurlara kanunlara ve Cumhurbaşkanlığı kararnamelerine aykırı emir veremez ve maiyetindeki memurdan hususi bir menfaat temin edecek bir talepte bulunamaz, </a:t>
            </a:r>
            <a:r>
              <a:rPr lang="tr-TR" altLang="tr-TR" sz="2200" b="1" u="sng" dirty="0">
                <a:latin typeface="Helvetica" panose="020B0604020202020204" pitchFamily="34" charset="0"/>
                <a:ea typeface="Cambria" panose="02040503050406030204" pitchFamily="18" charset="0"/>
                <a:cs typeface="Helvetica" panose="020B0604020202020204" pitchFamily="34" charset="0"/>
              </a:rPr>
              <a:t>hediyesini kabul edemez ve borç alamaz</a:t>
            </a:r>
            <a:r>
              <a:rPr lang="tr-TR" altLang="tr-TR" sz="2200" b="1" dirty="0">
                <a:latin typeface="Helvetica" panose="020B0604020202020204" pitchFamily="34" charset="0"/>
                <a:ea typeface="Cambria" panose="02040503050406030204" pitchFamily="18" charset="0"/>
                <a:cs typeface="Helvetica" panose="020B0604020202020204" pitchFamily="34" charset="0"/>
              </a:rPr>
              <a:t>.</a:t>
            </a:r>
          </a:p>
          <a:p>
            <a:r>
              <a:rPr lang="tr-TR" sz="2400" b="1" dirty="0" smtClean="0">
                <a:latin typeface="Helvetica" panose="020B0604020202020204" pitchFamily="34" charset="0"/>
                <a:cs typeface="Helvetica" panose="020B0604020202020204" pitchFamily="34" charset="0"/>
              </a:rPr>
              <a:t> </a:t>
            </a:r>
          </a:p>
          <a:p>
            <a:pPr algn="ctr"/>
            <a:endParaRPr lang="tr-TR" sz="24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37194964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1815"/>
            <a:ext cx="12192000" cy="6858000"/>
          </a:xfrm>
          <a:prstGeom prst="rect">
            <a:avLst/>
          </a:prstGeom>
        </p:spPr>
      </p:pic>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815"/>
            <a:ext cx="8690385" cy="1209539"/>
          </a:xfrm>
          <a:prstGeom prst="rect">
            <a:avLst/>
          </a:prstGeom>
        </p:spPr>
      </p:pic>
      <p:sp>
        <p:nvSpPr>
          <p:cNvPr id="14" name="Rectangle 3"/>
          <p:cNvSpPr txBox="1">
            <a:spLocks noChangeArrowheads="1"/>
          </p:cNvSpPr>
          <p:nvPr/>
        </p:nvSpPr>
        <p:spPr bwMode="auto">
          <a:xfrm>
            <a:off x="190502" y="1071154"/>
            <a:ext cx="11811000" cy="588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tr-TR" sz="3600" b="1" u="sng" dirty="0">
                <a:latin typeface="Helvetica" panose="020B0604020202020204" pitchFamily="34" charset="0"/>
                <a:ea typeface="Cambria" panose="02040503050406030204" pitchFamily="18" charset="0"/>
                <a:cs typeface="Helvetica" panose="020B0604020202020204" pitchFamily="34" charset="0"/>
              </a:rPr>
              <a:t>SUNUM PLANI</a:t>
            </a:r>
            <a:r>
              <a:rPr lang="tr-TR" sz="3600" b="1" u="sng" dirty="0" smtClean="0">
                <a:latin typeface="Helvetica" panose="020B0604020202020204" pitchFamily="34" charset="0"/>
                <a:ea typeface="Cambria" panose="02040503050406030204" pitchFamily="18" charset="0"/>
                <a:cs typeface="Helvetica" panose="020B0604020202020204" pitchFamily="34" charset="0"/>
              </a:rPr>
              <a:t>:</a:t>
            </a:r>
          </a:p>
          <a:p>
            <a:pPr marL="342900" indent="-342900">
              <a:buFont typeface="Wingdings" panose="05000000000000000000" pitchFamily="2" charset="2"/>
              <a:buChar char="ü"/>
            </a:pPr>
            <a:r>
              <a:rPr lang="tr-TR" sz="2400" dirty="0" smtClean="0">
                <a:latin typeface="Helvetica" panose="020B0604020202020204" pitchFamily="34" charset="0"/>
                <a:ea typeface="Cambria" panose="02040503050406030204" pitchFamily="18" charset="0"/>
                <a:cs typeface="Helvetica" panose="020B0604020202020204" pitchFamily="34" charset="0"/>
              </a:rPr>
              <a:t>Giriş</a:t>
            </a:r>
            <a:endParaRPr lang="tr-TR" sz="2400" dirty="0" smtClean="0">
              <a:latin typeface="Helvetica" panose="020B0604020202020204" pitchFamily="34" charset="0"/>
              <a:ea typeface="Cambria" panose="02040503050406030204" pitchFamily="18" charset="0"/>
              <a:cs typeface="Helvetica" panose="020B0604020202020204" pitchFamily="34" charset="0"/>
            </a:endParaRPr>
          </a:p>
          <a:p>
            <a:pPr marL="342900" indent="-342900">
              <a:buFont typeface="Wingdings" panose="05000000000000000000" pitchFamily="2" charset="2"/>
              <a:buChar char="ü"/>
            </a:pPr>
            <a:r>
              <a:rPr lang="tr-TR" sz="2400" dirty="0" smtClean="0">
                <a:latin typeface="Helvetica" panose="020B0604020202020204" pitchFamily="34" charset="0"/>
                <a:ea typeface="Cambria" panose="02040503050406030204" pitchFamily="18" charset="0"/>
                <a:cs typeface="Helvetica" panose="020B0604020202020204" pitchFamily="34" charset="0"/>
              </a:rPr>
              <a:t>Amaç, Kapsam/Dışı, İstihdam Şekilleri ve Temel İlkeler</a:t>
            </a:r>
          </a:p>
          <a:p>
            <a:pPr marL="342900" indent="-342900">
              <a:buFont typeface="Wingdings" panose="05000000000000000000" pitchFamily="2" charset="2"/>
              <a:buChar char="ü"/>
            </a:pPr>
            <a:r>
              <a:rPr lang="tr-TR" sz="2400" dirty="0" smtClean="0">
                <a:latin typeface="Helvetica" panose="020B0604020202020204" pitchFamily="34" charset="0"/>
                <a:ea typeface="Cambria" panose="02040503050406030204" pitchFamily="18" charset="0"/>
                <a:cs typeface="Helvetica" panose="020B0604020202020204" pitchFamily="34" charset="0"/>
              </a:rPr>
              <a:t>Ödevler ve Sorumluluklar</a:t>
            </a:r>
          </a:p>
          <a:p>
            <a:pPr marL="342900" indent="-342900">
              <a:buFont typeface="Wingdings" panose="05000000000000000000" pitchFamily="2" charset="2"/>
              <a:buChar char="ü"/>
            </a:pPr>
            <a:r>
              <a:rPr lang="tr-TR" sz="2400" dirty="0" smtClean="0">
                <a:latin typeface="Helvetica" panose="020B0604020202020204" pitchFamily="34" charset="0"/>
                <a:ea typeface="Cambria" panose="02040503050406030204" pitchFamily="18" charset="0"/>
                <a:cs typeface="Helvetica" panose="020B0604020202020204" pitchFamily="34" charset="0"/>
              </a:rPr>
              <a:t>Genel Haklar ve Yasaklar</a:t>
            </a:r>
          </a:p>
          <a:p>
            <a:pPr marL="342900" indent="-342900">
              <a:buFont typeface="Wingdings" panose="05000000000000000000" pitchFamily="2" charset="2"/>
              <a:buChar char="ü"/>
            </a:pPr>
            <a:r>
              <a:rPr lang="tr-TR" sz="2400" dirty="0" smtClean="0">
                <a:latin typeface="Helvetica" panose="020B0604020202020204" pitchFamily="34" charset="0"/>
                <a:ea typeface="Cambria" panose="02040503050406030204" pitchFamily="18" charset="0"/>
                <a:cs typeface="Helvetica" panose="020B0604020202020204" pitchFamily="34" charset="0"/>
              </a:rPr>
              <a:t>Sınıflandırma ve Ortak Hükümler</a:t>
            </a:r>
          </a:p>
          <a:p>
            <a:pPr marL="342900" indent="-342900">
              <a:buFont typeface="Wingdings" panose="05000000000000000000" pitchFamily="2" charset="2"/>
              <a:buChar char="ü"/>
            </a:pPr>
            <a:r>
              <a:rPr lang="tr-TR" sz="2400" dirty="0" smtClean="0">
                <a:latin typeface="Helvetica" panose="020B0604020202020204" pitchFamily="34" charset="0"/>
                <a:ea typeface="Cambria" panose="02040503050406030204" pitchFamily="18" charset="0"/>
                <a:cs typeface="Helvetica" panose="020B0604020202020204" pitchFamily="34" charset="0"/>
              </a:rPr>
              <a:t>Devlet Memurluğuna Alınma ve Adaylık </a:t>
            </a:r>
            <a:r>
              <a:rPr lang="tr-TR" sz="2400" dirty="0" smtClean="0">
                <a:latin typeface="Helvetica" panose="020B0604020202020204" pitchFamily="34" charset="0"/>
                <a:ea typeface="Cambria" panose="02040503050406030204" pitchFamily="18" charset="0"/>
                <a:cs typeface="Helvetica" panose="020B0604020202020204" pitchFamily="34" charset="0"/>
              </a:rPr>
              <a:t>Süreci</a:t>
            </a:r>
          </a:p>
          <a:p>
            <a:pPr marL="342900" indent="-342900">
              <a:buFont typeface="Wingdings" panose="05000000000000000000" pitchFamily="2" charset="2"/>
              <a:buChar char="ü"/>
            </a:pPr>
            <a:r>
              <a:rPr lang="tr-TR" sz="2400" dirty="0" smtClean="0">
                <a:latin typeface="Helvetica" panose="020B0604020202020204" pitchFamily="34" charset="0"/>
                <a:ea typeface="Cambria" panose="02040503050406030204" pitchFamily="18" charset="0"/>
                <a:cs typeface="Helvetica" panose="020B0604020202020204" pitchFamily="34" charset="0"/>
              </a:rPr>
              <a:t>Engelli Memur Çalıştırma Yükümlülüğü</a:t>
            </a:r>
            <a:endParaRPr lang="tr-TR" sz="2400" dirty="0" smtClean="0">
              <a:latin typeface="Helvetica" panose="020B0604020202020204" pitchFamily="34" charset="0"/>
              <a:ea typeface="Cambria" panose="02040503050406030204" pitchFamily="18" charset="0"/>
              <a:cs typeface="Helvetica" panose="020B0604020202020204" pitchFamily="34" charset="0"/>
            </a:endParaRPr>
          </a:p>
          <a:p>
            <a:pPr marL="342900" indent="-342900">
              <a:buFont typeface="Wingdings" panose="05000000000000000000" pitchFamily="2" charset="2"/>
              <a:buChar char="ü"/>
            </a:pPr>
            <a:r>
              <a:rPr lang="tr-TR" sz="2400" dirty="0" smtClean="0">
                <a:latin typeface="Helvetica" panose="020B0604020202020204" pitchFamily="34" charset="0"/>
                <a:ea typeface="Cambria" panose="02040503050406030204" pitchFamily="18" charset="0"/>
                <a:cs typeface="Helvetica" panose="020B0604020202020204" pitchFamily="34" charset="0"/>
              </a:rPr>
              <a:t>İstisnai Memurluklar, </a:t>
            </a:r>
            <a:r>
              <a:rPr lang="tr-TR" sz="2400" dirty="0" smtClean="0">
                <a:latin typeface="Helvetica" panose="020B0604020202020204" pitchFamily="34" charset="0"/>
                <a:ea typeface="Cambria" panose="02040503050406030204" pitchFamily="18" charset="0"/>
                <a:cs typeface="Helvetica" panose="020B0604020202020204" pitchFamily="34" charset="0"/>
              </a:rPr>
              <a:t>Devlet </a:t>
            </a:r>
            <a:r>
              <a:rPr lang="tr-TR" sz="2400" dirty="0" smtClean="0">
                <a:latin typeface="Helvetica" panose="020B0604020202020204" pitchFamily="34" charset="0"/>
                <a:ea typeface="Cambria" panose="02040503050406030204" pitchFamily="18" charset="0"/>
                <a:cs typeface="Helvetica" panose="020B0604020202020204" pitchFamily="34" charset="0"/>
              </a:rPr>
              <a:t>Memurluğunda İlerleme ve Yükselme</a:t>
            </a:r>
          </a:p>
          <a:p>
            <a:pPr marL="342900" indent="-342900">
              <a:buFont typeface="Wingdings" panose="05000000000000000000" pitchFamily="2" charset="2"/>
              <a:buChar char="ü"/>
            </a:pPr>
            <a:r>
              <a:rPr lang="tr-TR" sz="2400" dirty="0" smtClean="0">
                <a:latin typeface="Helvetica" panose="020B0604020202020204" pitchFamily="34" charset="0"/>
                <a:ea typeface="Cambria" panose="02040503050406030204" pitchFamily="18" charset="0"/>
                <a:cs typeface="Helvetica" panose="020B0604020202020204" pitchFamily="34" charset="0"/>
              </a:rPr>
              <a:t>Atamalarda </a:t>
            </a:r>
            <a:r>
              <a:rPr lang="tr-TR" sz="2400" dirty="0" smtClean="0">
                <a:latin typeface="Helvetica" panose="020B0604020202020204" pitchFamily="34" charset="0"/>
                <a:ea typeface="Cambria" panose="02040503050406030204" pitchFamily="18" charset="0"/>
                <a:cs typeface="Helvetica" panose="020B0604020202020204" pitchFamily="34" charset="0"/>
              </a:rPr>
              <a:t>Görev Yerine Hareket, </a:t>
            </a:r>
            <a:r>
              <a:rPr lang="tr-TR" sz="2400" dirty="0" smtClean="0">
                <a:latin typeface="Helvetica" panose="020B0604020202020204" pitchFamily="34" charset="0"/>
                <a:ea typeface="Cambria" panose="02040503050406030204" pitchFamily="18" charset="0"/>
                <a:cs typeface="Helvetica" panose="020B0604020202020204" pitchFamily="34" charset="0"/>
              </a:rPr>
              <a:t>Yer </a:t>
            </a:r>
            <a:r>
              <a:rPr lang="tr-TR" sz="2400" dirty="0" smtClean="0">
                <a:latin typeface="Helvetica" panose="020B0604020202020204" pitchFamily="34" charset="0"/>
                <a:ea typeface="Cambria" panose="02040503050406030204" pitchFamily="18" charset="0"/>
                <a:cs typeface="Helvetica" panose="020B0604020202020204" pitchFamily="34" charset="0"/>
              </a:rPr>
              <a:t>Değiştirme ve Memurların Nakilleri</a:t>
            </a:r>
          </a:p>
          <a:p>
            <a:pPr marL="342900" indent="-342900">
              <a:buFont typeface="Wingdings" panose="05000000000000000000" pitchFamily="2" charset="2"/>
              <a:buChar char="ü"/>
            </a:pPr>
            <a:r>
              <a:rPr lang="tr-TR" sz="2400" dirty="0" smtClean="0">
                <a:latin typeface="Helvetica" panose="020B0604020202020204" pitchFamily="34" charset="0"/>
                <a:ea typeface="Cambria" panose="02040503050406030204" pitchFamily="18" charset="0"/>
                <a:cs typeface="Helvetica" panose="020B0604020202020204" pitchFamily="34" charset="0"/>
              </a:rPr>
              <a:t>Askerlik Görevinin Memuriyet Öncesi ve Sonrasında Yerine Getirilme Hali</a:t>
            </a:r>
          </a:p>
          <a:p>
            <a:pPr marL="342900" indent="-342900">
              <a:buFont typeface="Wingdings" panose="05000000000000000000" pitchFamily="2" charset="2"/>
              <a:buChar char="ü"/>
            </a:pPr>
            <a:r>
              <a:rPr lang="tr-TR" sz="2400" dirty="0" smtClean="0">
                <a:latin typeface="Helvetica" panose="020B0604020202020204" pitchFamily="34" charset="0"/>
                <a:ea typeface="Cambria" panose="02040503050406030204" pitchFamily="18" charset="0"/>
                <a:cs typeface="Helvetica" panose="020B0604020202020204" pitchFamily="34" charset="0"/>
              </a:rPr>
              <a:t>Vekalet </a:t>
            </a:r>
            <a:r>
              <a:rPr lang="tr-TR" sz="2400" dirty="0" smtClean="0">
                <a:latin typeface="Helvetica" panose="020B0604020202020204" pitchFamily="34" charset="0"/>
                <a:ea typeface="Cambria" panose="02040503050406030204" pitchFamily="18" charset="0"/>
                <a:cs typeface="Helvetica" panose="020B0604020202020204" pitchFamily="34" charset="0"/>
              </a:rPr>
              <a:t>Görevi</a:t>
            </a:r>
            <a:endParaRPr lang="tr-TR" sz="2400" dirty="0" smtClean="0">
              <a:latin typeface="Helvetica" panose="020B0604020202020204" pitchFamily="34" charset="0"/>
              <a:ea typeface="Cambria" panose="02040503050406030204" pitchFamily="18" charset="0"/>
              <a:cs typeface="Helvetica" panose="020B0604020202020204" pitchFamily="34" charset="0"/>
            </a:endParaRPr>
          </a:p>
          <a:p>
            <a:pPr marL="342900" indent="-342900">
              <a:buFont typeface="Wingdings" panose="05000000000000000000" pitchFamily="2" charset="2"/>
              <a:buChar char="ü"/>
            </a:pPr>
            <a:r>
              <a:rPr lang="tr-TR" sz="2400" dirty="0" smtClean="0">
                <a:latin typeface="Helvetica" panose="020B0604020202020204" pitchFamily="34" charset="0"/>
                <a:ea typeface="Cambria" panose="02040503050406030204" pitchFamily="18" charset="0"/>
                <a:cs typeface="Helvetica" panose="020B0604020202020204" pitchFamily="34" charset="0"/>
              </a:rPr>
              <a:t>Memurluktan Çekilenlerin Yeniden Atanmaları</a:t>
            </a:r>
          </a:p>
          <a:p>
            <a:pPr marL="342900" indent="-342900">
              <a:buFont typeface="Wingdings" panose="05000000000000000000" pitchFamily="2" charset="2"/>
              <a:buChar char="ü"/>
            </a:pPr>
            <a:r>
              <a:rPr lang="tr-TR" sz="2400" dirty="0" smtClean="0">
                <a:latin typeface="Helvetica" panose="020B0604020202020204" pitchFamily="34" charset="0"/>
                <a:ea typeface="Cambria" panose="02040503050406030204" pitchFamily="18" charset="0"/>
                <a:cs typeface="Helvetica" panose="020B0604020202020204" pitchFamily="34" charset="0"/>
              </a:rPr>
              <a:t>Çekilme</a:t>
            </a:r>
          </a:p>
          <a:p>
            <a:pPr marL="342900" indent="-342900">
              <a:buFont typeface="Wingdings" panose="05000000000000000000" pitchFamily="2" charset="2"/>
              <a:buChar char="ü"/>
            </a:pPr>
            <a:endParaRPr lang="tr-TR" sz="3600" dirty="0" smtClean="0">
              <a:latin typeface="Helvetica" panose="020B0604020202020204" pitchFamily="34" charset="0"/>
              <a:ea typeface="Cambria" panose="02040503050406030204" pitchFamily="18" charset="0"/>
              <a:cs typeface="Helvetica" panose="020B0604020202020204" pitchFamily="34" charset="0"/>
            </a:endParaRPr>
          </a:p>
          <a:p>
            <a:pPr marL="342900" indent="-342900">
              <a:buFont typeface="Wingdings" panose="05000000000000000000" pitchFamily="2" charset="2"/>
              <a:buChar char="ü"/>
            </a:pPr>
            <a:endParaRPr lang="tr-TR" sz="3100" dirty="0">
              <a:latin typeface="Helvetica" panose="020B0604020202020204" pitchFamily="34" charset="0"/>
              <a:ea typeface="Cambria" panose="02040503050406030204" pitchFamily="18" charset="0"/>
              <a:cs typeface="Helvetica" panose="020B0604020202020204" pitchFamily="34" charset="0"/>
            </a:endParaRPr>
          </a:p>
        </p:txBody>
      </p:sp>
    </p:spTree>
    <p:extLst>
      <p:ext uri="{BB962C8B-B14F-4D97-AF65-F5344CB8AC3E}">
        <p14:creationId xmlns:p14="http://schemas.microsoft.com/office/powerpoint/2010/main" val="25493119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3128" y="1318218"/>
            <a:ext cx="11804072" cy="6955750"/>
          </a:xfrm>
          <a:prstGeom prst="rect">
            <a:avLst/>
          </a:prstGeom>
          <a:noFill/>
        </p:spPr>
        <p:txBody>
          <a:bodyPr wrap="square" rtlCol="0">
            <a:spAutoFit/>
          </a:bodyPr>
          <a:lstStyle/>
          <a:p>
            <a:r>
              <a:rPr lang="tr-TR" sz="2400" dirty="0" smtClean="0">
                <a:latin typeface="Helvetica" panose="020B0604020202020204" pitchFamily="34" charset="0"/>
                <a:cs typeface="Helvetica" panose="020B0604020202020204" pitchFamily="34" charset="0"/>
              </a:rPr>
              <a:t>Abdullah </a:t>
            </a:r>
            <a:r>
              <a:rPr lang="tr-TR" sz="2400" dirty="0">
                <a:latin typeface="Helvetica" panose="020B0604020202020204" pitchFamily="34" charset="0"/>
                <a:cs typeface="Helvetica" panose="020B0604020202020204" pitchFamily="34" charset="0"/>
              </a:rPr>
              <a:t>b. Ömer. </a:t>
            </a:r>
            <a:r>
              <a:rPr lang="tr-TR" sz="2400" dirty="0" err="1">
                <a:latin typeface="Helvetica" panose="020B0604020202020204" pitchFamily="34" charset="0"/>
                <a:cs typeface="Helvetica" panose="020B0604020202020204" pitchFamily="34" charset="0"/>
              </a:rPr>
              <a:t>Hattab</a:t>
            </a:r>
            <a:r>
              <a:rPr lang="tr-TR" sz="2400" dirty="0">
                <a:latin typeface="Helvetica" panose="020B0604020202020204" pitchFamily="34" charset="0"/>
                <a:cs typeface="Helvetica" panose="020B0604020202020204" pitchFamily="34" charset="0"/>
              </a:rPr>
              <a:t> (</a:t>
            </a:r>
            <a:r>
              <a:rPr lang="tr-TR" sz="2400" dirty="0" err="1">
                <a:latin typeface="Helvetica" panose="020B0604020202020204" pitchFamily="34" charset="0"/>
                <a:cs typeface="Helvetica" panose="020B0604020202020204" pitchFamily="34" charset="0"/>
              </a:rPr>
              <a:t>r.a</a:t>
            </a:r>
            <a:r>
              <a:rPr lang="tr-TR" sz="2400" dirty="0">
                <a:latin typeface="Helvetica" panose="020B0604020202020204" pitchFamily="34" charset="0"/>
                <a:cs typeface="Helvetica" panose="020B0604020202020204" pitchFamily="34" charset="0"/>
              </a:rPr>
              <a:t>) şöyle diyor: </a:t>
            </a:r>
            <a:r>
              <a:rPr lang="tr-TR" sz="2400" dirty="0" smtClean="0">
                <a:latin typeface="Helvetica" panose="020B0604020202020204" pitchFamily="34" charset="0"/>
                <a:cs typeface="Helvetica" panose="020B0604020202020204" pitchFamily="34" charset="0"/>
              </a:rPr>
              <a:t>“</a:t>
            </a:r>
            <a:r>
              <a:rPr lang="tr-TR" sz="2400" i="1" dirty="0" smtClean="0">
                <a:latin typeface="Helvetica" panose="020B0604020202020204" pitchFamily="34" charset="0"/>
                <a:cs typeface="Helvetica" panose="020B0604020202020204" pitchFamily="34" charset="0"/>
              </a:rPr>
              <a:t>Babası </a:t>
            </a:r>
            <a:r>
              <a:rPr lang="tr-TR" sz="2400" i="1" dirty="0">
                <a:latin typeface="Helvetica" panose="020B0604020202020204" pitchFamily="34" charset="0"/>
                <a:cs typeface="Helvetica" panose="020B0604020202020204" pitchFamily="34" charset="0"/>
              </a:rPr>
              <a:t>Ömer (</a:t>
            </a:r>
            <a:r>
              <a:rPr lang="tr-TR" sz="2400" i="1" dirty="0" err="1">
                <a:latin typeface="Helvetica" panose="020B0604020202020204" pitchFamily="34" charset="0"/>
                <a:cs typeface="Helvetica" panose="020B0604020202020204" pitchFamily="34" charset="0"/>
              </a:rPr>
              <a:t>r.a</a:t>
            </a:r>
            <a:r>
              <a:rPr lang="tr-TR" sz="2400" i="1" dirty="0">
                <a:latin typeface="Helvetica" panose="020B0604020202020204" pitchFamily="34" charset="0"/>
                <a:cs typeface="Helvetica" panose="020B0604020202020204" pitchFamily="34" charset="0"/>
              </a:rPr>
              <a:t>) dünyadan ayrılacağı zaman kendisine sordu</a:t>
            </a:r>
            <a:r>
              <a:rPr lang="tr-TR" sz="2400" dirty="0">
                <a:latin typeface="Helvetica" panose="020B0604020202020204" pitchFamily="34" charset="0"/>
                <a:cs typeface="Helvetica" panose="020B0604020202020204" pitchFamily="34" charset="0"/>
              </a:rPr>
              <a:t>”:</a:t>
            </a:r>
          </a:p>
          <a:p>
            <a:r>
              <a:rPr lang="tr-TR" sz="2400" dirty="0">
                <a:latin typeface="Helvetica" panose="020B0604020202020204" pitchFamily="34" charset="0"/>
                <a:cs typeface="Helvetica" panose="020B0604020202020204" pitchFamily="34" charset="0"/>
              </a:rPr>
              <a:t>-“</a:t>
            </a:r>
            <a:r>
              <a:rPr lang="tr-TR" sz="2400" i="1" dirty="0">
                <a:latin typeface="Helvetica" panose="020B0604020202020204" pitchFamily="34" charset="0"/>
                <a:cs typeface="Helvetica" panose="020B0604020202020204" pitchFamily="34" charset="0"/>
              </a:rPr>
              <a:t>Babacığım seni ne zaman görebilirim</a:t>
            </a:r>
            <a:r>
              <a:rPr lang="tr-TR" sz="2400" dirty="0">
                <a:latin typeface="Helvetica" panose="020B0604020202020204" pitchFamily="34" charset="0"/>
                <a:cs typeface="Helvetica" panose="020B0604020202020204" pitchFamily="34" charset="0"/>
              </a:rPr>
              <a:t>”?</a:t>
            </a:r>
          </a:p>
          <a:p>
            <a:r>
              <a:rPr lang="tr-TR" sz="2400" dirty="0">
                <a:latin typeface="Helvetica" panose="020B0604020202020204" pitchFamily="34" charset="0"/>
                <a:cs typeface="Helvetica" panose="020B0604020202020204" pitchFamily="34" charset="0"/>
              </a:rPr>
              <a:t>-“Öteki dünyada”</a:t>
            </a:r>
          </a:p>
          <a:p>
            <a:r>
              <a:rPr lang="tr-TR" sz="2400" dirty="0">
                <a:latin typeface="Helvetica" panose="020B0604020202020204" pitchFamily="34" charset="0"/>
                <a:cs typeface="Helvetica" panose="020B0604020202020204" pitchFamily="34" charset="0"/>
              </a:rPr>
              <a:t>-“</a:t>
            </a:r>
            <a:r>
              <a:rPr lang="tr-TR" sz="2400" i="1" dirty="0">
                <a:latin typeface="Helvetica" panose="020B0604020202020204" pitchFamily="34" charset="0"/>
                <a:cs typeface="Helvetica" panose="020B0604020202020204" pitchFamily="34" charset="0"/>
              </a:rPr>
              <a:t>Daha çabuk görmek istiyorum</a:t>
            </a:r>
            <a:r>
              <a:rPr lang="tr-TR" sz="2400" dirty="0">
                <a:latin typeface="Helvetica" panose="020B0604020202020204" pitchFamily="34" charset="0"/>
                <a:cs typeface="Helvetica" panose="020B0604020202020204" pitchFamily="34" charset="0"/>
              </a:rPr>
              <a:t>”.</a:t>
            </a:r>
          </a:p>
          <a:p>
            <a:r>
              <a:rPr lang="tr-TR" sz="2400" dirty="0">
                <a:latin typeface="Helvetica" panose="020B0604020202020204" pitchFamily="34" charset="0"/>
                <a:cs typeface="Helvetica" panose="020B0604020202020204" pitchFamily="34" charset="0"/>
              </a:rPr>
              <a:t>-“</a:t>
            </a:r>
            <a:r>
              <a:rPr lang="tr-TR" sz="2400" i="1" dirty="0">
                <a:latin typeface="Helvetica" panose="020B0604020202020204" pitchFamily="34" charset="0"/>
                <a:cs typeface="Helvetica" panose="020B0604020202020204" pitchFamily="34" charset="0"/>
              </a:rPr>
              <a:t>Ey oğul, dünyadan ayrıldığımın birinci, ikinci veya üçüncü gecesi rüyanda görebilirsin</a:t>
            </a:r>
            <a:r>
              <a:rPr lang="tr-TR" sz="2400" dirty="0">
                <a:latin typeface="Helvetica" panose="020B0604020202020204" pitchFamily="34" charset="0"/>
                <a:cs typeface="Helvetica" panose="020B0604020202020204" pitchFamily="34" charset="0"/>
              </a:rPr>
              <a:t>”.</a:t>
            </a:r>
          </a:p>
          <a:p>
            <a:r>
              <a:rPr lang="tr-TR" sz="2400" dirty="0">
                <a:latin typeface="Helvetica" panose="020B0604020202020204" pitchFamily="34" charset="0"/>
                <a:cs typeface="Helvetica" panose="020B0604020202020204" pitchFamily="34" charset="0"/>
              </a:rPr>
              <a:t> </a:t>
            </a:r>
            <a:r>
              <a:rPr lang="tr-TR" sz="2400" dirty="0" err="1">
                <a:latin typeface="Helvetica" panose="020B0604020202020204" pitchFamily="34" charset="0"/>
                <a:cs typeface="Helvetica" panose="020B0604020202020204" pitchFamily="34" charset="0"/>
              </a:rPr>
              <a:t>Oniki</a:t>
            </a:r>
            <a:r>
              <a:rPr lang="tr-TR" sz="2400" dirty="0">
                <a:latin typeface="Helvetica" panose="020B0604020202020204" pitchFamily="34" charset="0"/>
                <a:cs typeface="Helvetica" panose="020B0604020202020204" pitchFamily="34" charset="0"/>
              </a:rPr>
              <a:t> yıl geçtiği halde onu rüyasında görmedi. Bu sıralarda, Abdullah (</a:t>
            </a:r>
            <a:r>
              <a:rPr lang="tr-TR" sz="2400" dirty="0" err="1">
                <a:latin typeface="Helvetica" panose="020B0604020202020204" pitchFamily="34" charset="0"/>
                <a:cs typeface="Helvetica" panose="020B0604020202020204" pitchFamily="34" charset="0"/>
              </a:rPr>
              <a:t>r.a</a:t>
            </a:r>
            <a:r>
              <a:rPr lang="tr-TR" sz="2400" dirty="0">
                <a:latin typeface="Helvetica" panose="020B0604020202020204" pitchFamily="34" charset="0"/>
                <a:cs typeface="Helvetica" panose="020B0604020202020204" pitchFamily="34" charset="0"/>
              </a:rPr>
              <a:t>) bir gece babasını rüyasında görünce sordu:</a:t>
            </a:r>
          </a:p>
          <a:p>
            <a:r>
              <a:rPr lang="tr-TR" sz="2400" dirty="0">
                <a:latin typeface="Helvetica" panose="020B0604020202020204" pitchFamily="34" charset="0"/>
                <a:cs typeface="Helvetica" panose="020B0604020202020204" pitchFamily="34" charset="0"/>
              </a:rPr>
              <a:t>-</a:t>
            </a:r>
            <a:r>
              <a:rPr lang="tr-TR" sz="2400" i="1" dirty="0">
                <a:latin typeface="Helvetica" panose="020B0604020202020204" pitchFamily="34" charset="0"/>
                <a:cs typeface="Helvetica" panose="020B0604020202020204" pitchFamily="34" charset="0"/>
              </a:rPr>
              <a:t>Babacığım üç gece sonra seni rüyamda görebileceğimi söylememiş miydin </a:t>
            </a:r>
            <a:r>
              <a:rPr lang="tr-TR" sz="2400" dirty="0">
                <a:latin typeface="Helvetica" panose="020B0604020202020204" pitchFamily="34" charset="0"/>
                <a:cs typeface="Helvetica" panose="020B0604020202020204" pitchFamily="34" charset="0"/>
              </a:rPr>
              <a:t>?”</a:t>
            </a:r>
          </a:p>
          <a:p>
            <a:r>
              <a:rPr lang="tr-TR" sz="2400" dirty="0">
                <a:latin typeface="Helvetica" panose="020B0604020202020204" pitchFamily="34" charset="0"/>
                <a:cs typeface="Helvetica" panose="020B0604020202020204" pitchFamily="34" charset="0"/>
              </a:rPr>
              <a:t>-“</a:t>
            </a:r>
            <a:r>
              <a:rPr lang="tr-TR" sz="2400" b="1" i="1" dirty="0">
                <a:latin typeface="Helvetica" panose="020B0604020202020204" pitchFamily="34" charset="0"/>
                <a:cs typeface="Helvetica" panose="020B0604020202020204" pitchFamily="34" charset="0"/>
              </a:rPr>
              <a:t>Sevgili oğlum, Bağdat yakınlarında bir kasabanın eskimiş bir köprüsü varmış, memurlarım onu düşünüp tamir ettirmemiş, koyunlar köprüden geçerken, birinin ayağı bir deliğe girmiş ve kırılmış. Ben de bugüne kadar onun cevabıyla meşgul idim</a:t>
            </a:r>
            <a:r>
              <a:rPr lang="tr-TR" sz="2400" dirty="0">
                <a:latin typeface="Helvetica" panose="020B0604020202020204" pitchFamily="34" charset="0"/>
                <a:cs typeface="Helvetica" panose="020B0604020202020204" pitchFamily="34" charset="0"/>
              </a:rPr>
              <a:t>” diye cevap vermiş.</a:t>
            </a:r>
          </a:p>
          <a:p>
            <a:r>
              <a:rPr lang="tr-TR" sz="2400" dirty="0"/>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41165596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2378475"/>
            <a:ext cx="11804072" cy="3508653"/>
          </a:xfrm>
          <a:prstGeom prst="rect">
            <a:avLst/>
          </a:prstGeom>
          <a:noFill/>
        </p:spPr>
        <p:txBody>
          <a:bodyPr wrap="square" rtlCol="0">
            <a:spAutoFit/>
          </a:bodyPr>
          <a:lstStyle/>
          <a:p>
            <a:pPr algn="ctr"/>
            <a:r>
              <a:rPr lang="tr-TR" sz="2800" b="1" i="1" dirty="0" smtClean="0">
                <a:latin typeface="Helvetica" panose="020B0604020202020204" pitchFamily="34" charset="0"/>
                <a:cs typeface="Helvetica" panose="020B0604020202020204" pitchFamily="34" charset="0"/>
              </a:rPr>
              <a:t>‘Yöneticilerin </a:t>
            </a:r>
            <a:r>
              <a:rPr lang="tr-TR" sz="2800" b="1" i="1" dirty="0">
                <a:latin typeface="Helvetica" panose="020B0604020202020204" pitchFamily="34" charset="0"/>
                <a:cs typeface="Helvetica" panose="020B0604020202020204" pitchFamily="34" charset="0"/>
              </a:rPr>
              <a:t>yönettikleri kimselerin zahmetlerine tahammül etmeleri maslahatın kaybolmaması için gereklidir. Herkesin arzu ve isteklerini yerine getirmeye çalışmalı, ihtiyaçlar ölçüsünde karşılanmalıdır. Asık suratlı hükümdar halkın öncüsü olmaya layık değildir</a:t>
            </a:r>
            <a:r>
              <a:rPr lang="tr-TR" sz="2800" b="1" i="1" dirty="0" smtClean="0">
                <a:latin typeface="Helvetica" panose="020B0604020202020204" pitchFamily="34" charset="0"/>
                <a:cs typeface="Helvetica" panose="020B0604020202020204" pitchFamily="34" charset="0"/>
              </a:rPr>
              <a:t>’</a:t>
            </a:r>
          </a:p>
          <a:p>
            <a:pPr algn="ctr"/>
            <a:endParaRPr lang="tr-TR" sz="2400" dirty="0">
              <a:latin typeface="Helvetica" panose="020B0604020202020204" pitchFamily="34" charset="0"/>
              <a:cs typeface="Helvetica" panose="020B0604020202020204" pitchFamily="34" charset="0"/>
            </a:endParaRPr>
          </a:p>
          <a:p>
            <a:pPr algn="ctr"/>
            <a:r>
              <a:rPr lang="tr-TR" sz="3200" dirty="0" smtClean="0">
                <a:latin typeface="Helvetica" panose="020B0604020202020204" pitchFamily="34" charset="0"/>
                <a:cs typeface="Helvetica" panose="020B0604020202020204" pitchFamily="34" charset="0"/>
              </a:rPr>
              <a:t>(</a:t>
            </a:r>
            <a:r>
              <a:rPr lang="tr-TR" sz="3200" dirty="0">
                <a:latin typeface="Helvetica" panose="020B0604020202020204" pitchFamily="34" charset="0"/>
                <a:cs typeface="Helvetica" panose="020B0604020202020204" pitchFamily="34" charset="0"/>
              </a:rPr>
              <a:t>Sadi </a:t>
            </a:r>
            <a:r>
              <a:rPr lang="tr-TR" sz="3200" dirty="0" err="1">
                <a:latin typeface="Helvetica" panose="020B0604020202020204" pitchFamily="34" charset="0"/>
                <a:cs typeface="Helvetica" panose="020B0604020202020204" pitchFamily="34" charset="0"/>
              </a:rPr>
              <a:t>Şirazi</a:t>
            </a:r>
            <a:r>
              <a:rPr lang="tr-TR" sz="3200" dirty="0">
                <a:latin typeface="Helvetica" panose="020B0604020202020204" pitchFamily="34" charset="0"/>
                <a:cs typeface="Helvetica" panose="020B0604020202020204" pitchFamily="34" charset="0"/>
              </a:rPr>
              <a:t>)</a:t>
            </a:r>
            <a:endParaRPr lang="tr-TR" sz="32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3698488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1077218"/>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ÖDEVLER VE SORUMLULUKLAR</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3128" y="1318218"/>
            <a:ext cx="11804072" cy="7448193"/>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3200" b="1" u="sng" dirty="0">
                <a:latin typeface="Helvetica" panose="020B0604020202020204" pitchFamily="34" charset="0"/>
                <a:cs typeface="Helvetica" panose="020B0604020202020204" pitchFamily="34" charset="0"/>
              </a:rPr>
              <a:t>DEVLET MEMURLARININ GÖREV VE </a:t>
            </a:r>
            <a:r>
              <a:rPr lang="tr-TR" altLang="tr-TR" sz="3200" b="1" u="sng" dirty="0" smtClean="0">
                <a:latin typeface="Helvetica" panose="020B0604020202020204" pitchFamily="34" charset="0"/>
                <a:cs typeface="Helvetica" panose="020B0604020202020204" pitchFamily="34" charset="0"/>
              </a:rPr>
              <a:t>SORUMLULUKLARI</a:t>
            </a:r>
            <a:endParaRPr lang="tr-TR" altLang="tr-TR" sz="3200" b="1" u="sng" dirty="0">
              <a:latin typeface="Helvetica" panose="020B0604020202020204" pitchFamily="34" charset="0"/>
              <a:cs typeface="Helvetica" panose="020B0604020202020204" pitchFamily="34" charset="0"/>
            </a:endParaRPr>
          </a:p>
          <a:p>
            <a:pPr algn="just">
              <a:spcBef>
                <a:spcPct val="0"/>
              </a:spcBef>
              <a:buFontTx/>
              <a:buNone/>
            </a:pPr>
            <a:endParaRPr lang="tr-TR" altLang="tr-TR" sz="3200" b="1" dirty="0">
              <a:latin typeface="Arial" panose="020B0604020202020204" pitchFamily="34" charset="0"/>
            </a:endParaRPr>
          </a:p>
          <a:p>
            <a:pPr algn="just">
              <a:spcBef>
                <a:spcPct val="0"/>
              </a:spcBef>
              <a:buFontTx/>
              <a:buNone/>
            </a:pPr>
            <a:r>
              <a:rPr lang="tr-TR" altLang="tr-TR" sz="2200" dirty="0" smtClean="0">
                <a:latin typeface="Arial" panose="020B0604020202020204" pitchFamily="34" charset="0"/>
              </a:rPr>
              <a:t>Devlet </a:t>
            </a:r>
            <a:r>
              <a:rPr lang="tr-TR" altLang="tr-TR" sz="2200" dirty="0">
                <a:latin typeface="Arial" panose="020B0604020202020204" pitchFamily="34" charset="0"/>
              </a:rPr>
              <a:t>memurları kanun ve diğer mevzuatta belirtilen esaslara uymakla ve amirler tarafından verilen görevleri yerine getirmekle </a:t>
            </a:r>
            <a:r>
              <a:rPr lang="tr-TR" altLang="tr-TR" sz="2200" b="1" u="sng" dirty="0">
                <a:latin typeface="Arial" panose="020B0604020202020204" pitchFamily="34" charset="0"/>
              </a:rPr>
              <a:t>yükümlü ve görevlerinin iyi ve doğru yürütülmesinden amirlerine karşı sorumludurlar.</a:t>
            </a:r>
          </a:p>
          <a:p>
            <a:pPr algn="just">
              <a:spcBef>
                <a:spcPct val="0"/>
              </a:spcBef>
              <a:buFontTx/>
              <a:buNone/>
            </a:pPr>
            <a:endParaRPr lang="tr-TR" altLang="tr-TR" sz="2200" b="1" dirty="0">
              <a:latin typeface="Arial" panose="020B0604020202020204" pitchFamily="34" charset="0"/>
            </a:endParaRPr>
          </a:p>
          <a:p>
            <a:pPr algn="just">
              <a:spcBef>
                <a:spcPct val="0"/>
              </a:spcBef>
              <a:buFontTx/>
              <a:buNone/>
            </a:pPr>
            <a:r>
              <a:rPr lang="tr-TR" altLang="tr-TR" sz="2200" dirty="0">
                <a:latin typeface="Arial" panose="020B0604020202020204" pitchFamily="34" charset="0"/>
              </a:rPr>
              <a:t>Devlet memuru amirinden aldığı emri, Anayasa, Kanun, Cumhurbaşkanlığı kararnamesi ve yönetmelik hükümlerine aykırı görürse, yerine getirmez ve bu aykırılığı o emri verene bildirir. Amir emrinde ısrar eder ve bu emrini yazı ile yenilerse, memur bu emri yapmaya mecburdur. </a:t>
            </a:r>
            <a:r>
              <a:rPr lang="tr-TR" altLang="tr-TR" sz="2200" b="1" u="sng" dirty="0">
                <a:latin typeface="Arial" panose="020B0604020202020204" pitchFamily="34" charset="0"/>
              </a:rPr>
              <a:t>Ancak emrin yerine getirilmesinden doğacak sorumluluk emri verene aittir</a:t>
            </a:r>
            <a:r>
              <a:rPr lang="tr-TR" altLang="tr-TR" sz="2200" dirty="0">
                <a:latin typeface="Arial" panose="020B0604020202020204" pitchFamily="34" charset="0"/>
              </a:rPr>
              <a:t>. </a:t>
            </a:r>
            <a:endParaRPr lang="tr-TR" altLang="tr-TR" sz="2200" dirty="0" smtClean="0">
              <a:latin typeface="Arial" panose="020B0604020202020204" pitchFamily="34" charset="0"/>
            </a:endParaRPr>
          </a:p>
          <a:p>
            <a:pPr algn="just">
              <a:spcBef>
                <a:spcPct val="0"/>
              </a:spcBef>
              <a:buFontTx/>
              <a:buNone/>
            </a:pPr>
            <a:endParaRPr lang="tr-TR" altLang="tr-TR" sz="2200" dirty="0">
              <a:latin typeface="Arial" panose="020B0604020202020204" pitchFamily="34" charset="0"/>
            </a:endParaRPr>
          </a:p>
          <a:p>
            <a:pPr algn="just">
              <a:spcBef>
                <a:spcPct val="0"/>
              </a:spcBef>
              <a:buFontTx/>
              <a:buNone/>
            </a:pPr>
            <a:r>
              <a:rPr lang="tr-TR" altLang="tr-TR" sz="2200" b="1" u="sng" dirty="0">
                <a:latin typeface="Arial" panose="020B0604020202020204" pitchFamily="34" charset="0"/>
              </a:rPr>
              <a:t>Konusu suç teşkil eden emir, hiçbir suretle yerine getirilmez; yerine getiren kimse sorumluluktan kurtulamaz</a:t>
            </a:r>
            <a:r>
              <a:rPr lang="tr-TR" altLang="tr-TR" sz="2200" dirty="0">
                <a:latin typeface="Arial" panose="020B0604020202020204" pitchFamily="34" charset="0"/>
              </a:rPr>
              <a:t>. Acele hallerde kamu düzeninin ve kamu güvenliğinin korunması için kanunla gösterilen istisnalar saklıdır.</a:t>
            </a:r>
            <a:endParaRPr lang="tr-TR" altLang="tr-TR" sz="2200" b="1" dirty="0">
              <a:latin typeface="Arial" panose="020B0604020202020204" pitchFamily="34" charset="0"/>
            </a:endParaRPr>
          </a:p>
          <a:p>
            <a:r>
              <a:rPr lang="tr-TR" sz="2400" b="1" dirty="0" smtClean="0">
                <a:latin typeface="Helvetica" panose="020B0604020202020204" pitchFamily="34" charset="0"/>
                <a:cs typeface="Helvetica" panose="020B0604020202020204" pitchFamily="34" charset="0"/>
              </a:rPr>
              <a:t> </a:t>
            </a:r>
          </a:p>
          <a:p>
            <a:pPr algn="ctr"/>
            <a:endParaRPr lang="tr-TR" sz="24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11761527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3128" y="1318218"/>
            <a:ext cx="11804072" cy="5663089"/>
          </a:xfrm>
          <a:prstGeom prst="rect">
            <a:avLst/>
          </a:prstGeom>
          <a:noFill/>
        </p:spPr>
        <p:txBody>
          <a:bodyPr wrap="square" rtlCol="0">
            <a:spAutoFit/>
          </a:bodyPr>
          <a:lstStyle/>
          <a:p>
            <a:pPr algn="just">
              <a:spcBef>
                <a:spcPct val="0"/>
              </a:spcBef>
              <a:buFontTx/>
              <a:buNone/>
            </a:pPr>
            <a:endParaRPr lang="tr-TR" altLang="tr-TR" sz="3200" b="1" dirty="0">
              <a:latin typeface="Arial" panose="020B0604020202020204" pitchFamily="34" charset="0"/>
            </a:endParaRPr>
          </a:p>
          <a:p>
            <a:pPr algn="ctr">
              <a:spcBef>
                <a:spcPct val="0"/>
              </a:spcBef>
              <a:buFontTx/>
              <a:buNone/>
            </a:pPr>
            <a:r>
              <a:rPr lang="tr-TR" altLang="tr-TR" sz="3600" dirty="0" smtClean="0">
                <a:latin typeface="Helvetica" panose="020B0604020202020204" pitchFamily="34" charset="0"/>
                <a:cs typeface="Helvetica" panose="020B0604020202020204" pitchFamily="34" charset="0"/>
              </a:rPr>
              <a:t>‘</a:t>
            </a:r>
            <a:r>
              <a:rPr lang="tr-TR" altLang="tr-TR" sz="3600" b="1" dirty="0" smtClean="0">
                <a:latin typeface="Helvetica" panose="020B0604020202020204" pitchFamily="34" charset="0"/>
                <a:cs typeface="Helvetica" panose="020B0604020202020204" pitchFamily="34" charset="0"/>
              </a:rPr>
              <a:t>Önemli </a:t>
            </a:r>
            <a:r>
              <a:rPr lang="tr-TR" altLang="tr-TR" sz="3600" b="1" dirty="0">
                <a:latin typeface="Helvetica" panose="020B0604020202020204" pitchFamily="34" charset="0"/>
                <a:cs typeface="Helvetica" panose="020B0604020202020204" pitchFamily="34" charset="0"/>
              </a:rPr>
              <a:t>bir problemde yetkinizi aştığı halde size danışılıyorsa, kahramanlık yapmayın. </a:t>
            </a:r>
            <a:endParaRPr lang="tr-TR" altLang="tr-TR" sz="3600" b="1" dirty="0" smtClean="0">
              <a:latin typeface="Helvetica" panose="020B0604020202020204" pitchFamily="34" charset="0"/>
              <a:cs typeface="Helvetica" panose="020B0604020202020204" pitchFamily="34" charset="0"/>
            </a:endParaRPr>
          </a:p>
          <a:p>
            <a:pPr algn="ctr">
              <a:spcBef>
                <a:spcPct val="0"/>
              </a:spcBef>
              <a:buFontTx/>
              <a:buNone/>
            </a:pPr>
            <a:r>
              <a:rPr lang="tr-TR" altLang="tr-TR" sz="3600" b="1" dirty="0" smtClean="0">
                <a:latin typeface="Helvetica" panose="020B0604020202020204" pitchFamily="34" charset="0"/>
                <a:cs typeface="Helvetica" panose="020B0604020202020204" pitchFamily="34" charset="0"/>
              </a:rPr>
              <a:t>Çünkü</a:t>
            </a:r>
            <a:r>
              <a:rPr lang="tr-TR" altLang="tr-TR" sz="3600" b="1" dirty="0">
                <a:latin typeface="Helvetica" panose="020B0604020202020204" pitchFamily="34" charset="0"/>
                <a:cs typeface="Helvetica" panose="020B0604020202020204" pitchFamily="34" charset="0"/>
              </a:rPr>
              <a:t>, mutlaka olaya çözüm değil, suçlu </a:t>
            </a:r>
            <a:r>
              <a:rPr lang="tr-TR" altLang="tr-TR" sz="3600" b="1" dirty="0" smtClean="0">
                <a:latin typeface="Helvetica" panose="020B0604020202020204" pitchFamily="34" charset="0"/>
                <a:cs typeface="Helvetica" panose="020B0604020202020204" pitchFamily="34" charset="0"/>
              </a:rPr>
              <a:t>aranıyordur</a:t>
            </a:r>
            <a:r>
              <a:rPr lang="tr-TR" altLang="tr-TR" sz="3600" dirty="0" smtClean="0">
                <a:latin typeface="Helvetica" panose="020B0604020202020204" pitchFamily="34" charset="0"/>
                <a:cs typeface="Helvetica" panose="020B0604020202020204" pitchFamily="34" charset="0"/>
              </a:rPr>
              <a:t>’</a:t>
            </a:r>
          </a:p>
          <a:p>
            <a:pPr algn="ctr">
              <a:spcBef>
                <a:spcPct val="0"/>
              </a:spcBef>
              <a:buFontTx/>
              <a:buNone/>
            </a:pPr>
            <a:endParaRPr lang="tr-TR" altLang="tr-TR" sz="3600" dirty="0">
              <a:latin typeface="Helvetica" panose="020B0604020202020204" pitchFamily="34" charset="0"/>
              <a:cs typeface="Helvetica" panose="020B0604020202020204" pitchFamily="34" charset="0"/>
            </a:endParaRPr>
          </a:p>
          <a:p>
            <a:pPr algn="ctr">
              <a:spcBef>
                <a:spcPct val="0"/>
              </a:spcBef>
              <a:buFontTx/>
              <a:buNone/>
            </a:pPr>
            <a:r>
              <a:rPr lang="tr-TR" altLang="tr-TR" sz="3600" b="1" dirty="0" smtClean="0">
                <a:latin typeface="Helvetica" panose="020B0604020202020204" pitchFamily="34" charset="0"/>
                <a:cs typeface="Helvetica" panose="020B0604020202020204" pitchFamily="34" charset="0"/>
              </a:rPr>
              <a:t>(</a:t>
            </a:r>
            <a:r>
              <a:rPr lang="tr-TR" altLang="tr-TR" sz="3600" b="1" dirty="0" err="1">
                <a:latin typeface="Helvetica" panose="020B0604020202020204" pitchFamily="34" charset="0"/>
                <a:cs typeface="Helvetica" panose="020B0604020202020204" pitchFamily="34" charset="0"/>
              </a:rPr>
              <a:t>Erich</a:t>
            </a:r>
            <a:r>
              <a:rPr lang="tr-TR" altLang="tr-TR" sz="3600" b="1" dirty="0">
                <a:latin typeface="Helvetica" panose="020B0604020202020204" pitchFamily="34" charset="0"/>
                <a:cs typeface="Helvetica" panose="020B0604020202020204" pitchFamily="34" charset="0"/>
              </a:rPr>
              <a:t> </a:t>
            </a:r>
            <a:r>
              <a:rPr lang="tr-TR" altLang="tr-TR" sz="3600" b="1" dirty="0" err="1">
                <a:latin typeface="Helvetica" panose="020B0604020202020204" pitchFamily="34" charset="0"/>
                <a:cs typeface="Helvetica" panose="020B0604020202020204" pitchFamily="34" charset="0"/>
              </a:rPr>
              <a:t>Fromm</a:t>
            </a:r>
            <a:r>
              <a:rPr lang="tr-TR" altLang="tr-TR" sz="3600" b="1" dirty="0">
                <a:latin typeface="Helvetica" panose="020B0604020202020204" pitchFamily="34" charset="0"/>
                <a:cs typeface="Helvetica" panose="020B0604020202020204" pitchFamily="34" charset="0"/>
              </a:rPr>
              <a:t>)</a:t>
            </a:r>
            <a:endParaRPr lang="tr-TR" sz="3600" b="1" dirty="0">
              <a:latin typeface="Helvetica" panose="020B0604020202020204" pitchFamily="34" charset="0"/>
              <a:cs typeface="Helvetica" panose="020B0604020202020204" pitchFamily="34" charset="0"/>
            </a:endParaRPr>
          </a:p>
          <a:p>
            <a:pPr algn="ctr"/>
            <a:r>
              <a:rPr lang="tr-TR" sz="36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29612688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1077218"/>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ÖDEVLER VE SORUMLULUKLAR</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3128" y="1318218"/>
            <a:ext cx="11804072" cy="7078861"/>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3200" b="1" u="sng" dirty="0" smtClean="0">
                <a:latin typeface="Helvetica" panose="020B0604020202020204" pitchFamily="34" charset="0"/>
                <a:cs typeface="Helvetica" panose="020B0604020202020204" pitchFamily="34" charset="0"/>
              </a:rPr>
              <a:t>KİŞİSEL SORUMLULUK VE ZARAR</a:t>
            </a:r>
            <a:endParaRPr lang="tr-TR" altLang="tr-TR" sz="3200" b="1" u="sng" dirty="0">
              <a:latin typeface="Helvetica" panose="020B0604020202020204" pitchFamily="34" charset="0"/>
              <a:cs typeface="Helvetica" panose="020B0604020202020204" pitchFamily="34" charset="0"/>
            </a:endParaRPr>
          </a:p>
          <a:p>
            <a:pPr algn="just">
              <a:spcBef>
                <a:spcPct val="0"/>
              </a:spcBef>
              <a:buFontTx/>
              <a:buNone/>
            </a:pPr>
            <a:endParaRPr lang="tr-TR" altLang="tr-TR" sz="3200" b="1" dirty="0">
              <a:latin typeface="Helvetica" panose="020B0604020202020204" pitchFamily="34" charset="0"/>
              <a:cs typeface="Helvetica" panose="020B0604020202020204" pitchFamily="34" charset="0"/>
            </a:endParaRPr>
          </a:p>
          <a:p>
            <a:pPr algn="just">
              <a:spcBef>
                <a:spcPct val="0"/>
              </a:spcBef>
              <a:buFontTx/>
              <a:buNone/>
            </a:pPr>
            <a:r>
              <a:rPr lang="tr-TR" altLang="tr-TR" sz="2400" dirty="0" smtClean="0">
                <a:latin typeface="Helvetica" panose="020B0604020202020204" pitchFamily="34" charset="0"/>
                <a:cs typeface="Helvetica" panose="020B0604020202020204" pitchFamily="34" charset="0"/>
              </a:rPr>
              <a:t>Devlet </a:t>
            </a:r>
            <a:r>
              <a:rPr lang="tr-TR" altLang="tr-TR" sz="2400" dirty="0">
                <a:latin typeface="Helvetica" panose="020B0604020202020204" pitchFamily="34" charset="0"/>
                <a:cs typeface="Helvetica" panose="020B0604020202020204" pitchFamily="34" charset="0"/>
              </a:rPr>
              <a:t>memurları, görevlerini dikkat ve itina ile yerine getirmek ve kendilerine teslim edilen Devlet malını korumak ve her an hizmete hazır halde bulundurmak için gerekli tedbirleri almak zorundadırlar. </a:t>
            </a:r>
            <a:r>
              <a:rPr lang="tr-TR" altLang="tr-TR" sz="2400" b="1" u="sng" dirty="0">
                <a:latin typeface="Helvetica" panose="020B0604020202020204" pitchFamily="34" charset="0"/>
                <a:cs typeface="Helvetica" panose="020B0604020202020204" pitchFamily="34" charset="0"/>
              </a:rPr>
              <a:t>Devlet memurunun kasıt, kusur, ihmal veya tedbirsizliği sonucu idare zarara uğratılmışsa, bu zararın ilgili memur tarafından rayiç bedeli üzerinden ödenmesi esastır.</a:t>
            </a:r>
            <a:r>
              <a:rPr lang="tr-TR" altLang="tr-TR" sz="2400" dirty="0">
                <a:latin typeface="Helvetica" panose="020B0604020202020204" pitchFamily="34" charset="0"/>
                <a:cs typeface="Helvetica" panose="020B0604020202020204" pitchFamily="34" charset="0"/>
              </a:rPr>
              <a:t> </a:t>
            </a:r>
            <a:endParaRPr lang="tr-TR" altLang="tr-TR" sz="2400" dirty="0" smtClean="0">
              <a:latin typeface="Helvetica" panose="020B0604020202020204" pitchFamily="34" charset="0"/>
              <a:cs typeface="Helvetica" panose="020B0604020202020204" pitchFamily="34" charset="0"/>
            </a:endParaRPr>
          </a:p>
          <a:p>
            <a:pPr algn="just">
              <a:spcBef>
                <a:spcPct val="0"/>
              </a:spcBef>
              <a:buFontTx/>
              <a:buNone/>
            </a:pPr>
            <a:endParaRPr lang="tr-TR" altLang="tr-TR" sz="2400" dirty="0">
              <a:latin typeface="Helvetica" panose="020B0604020202020204" pitchFamily="34" charset="0"/>
              <a:cs typeface="Helvetica" panose="020B0604020202020204" pitchFamily="34" charset="0"/>
            </a:endParaRPr>
          </a:p>
          <a:p>
            <a:pPr algn="just">
              <a:spcBef>
                <a:spcPct val="0"/>
              </a:spcBef>
              <a:buFontTx/>
              <a:buNone/>
            </a:pPr>
            <a:r>
              <a:rPr lang="tr-TR" altLang="tr-TR" sz="2400" dirty="0">
                <a:latin typeface="Helvetica" panose="020B0604020202020204" pitchFamily="34" charset="0"/>
                <a:cs typeface="Helvetica" panose="020B0604020202020204" pitchFamily="34" charset="0"/>
              </a:rPr>
              <a:t>Zararların ödettirilmesinde bu konudaki genel hükümler uygulanır. Ancak fiilin meydana geldiği tarihte </a:t>
            </a:r>
            <a:r>
              <a:rPr lang="tr-TR" altLang="tr-TR" sz="2400" b="1" dirty="0">
                <a:latin typeface="Helvetica" panose="020B0604020202020204" pitchFamily="34" charset="0"/>
                <a:cs typeface="Helvetica" panose="020B0604020202020204" pitchFamily="34" charset="0"/>
              </a:rPr>
              <a:t>en alt derecenin birinci kademesinde bulunan memurun brüt aylığının yarısını geçmeyen zararlar</a:t>
            </a:r>
            <a:r>
              <a:rPr lang="tr-TR" altLang="tr-TR" sz="2400" dirty="0">
                <a:latin typeface="Helvetica" panose="020B0604020202020204" pitchFamily="34" charset="0"/>
                <a:cs typeface="Helvetica" panose="020B0604020202020204" pitchFamily="34" charset="0"/>
              </a:rPr>
              <a:t>, kabul etmesi halinde disiplin amiri veya yetkili disiplin kurulu kararına göre ilgili memurca ödenir.</a:t>
            </a:r>
            <a:endParaRPr lang="tr-TR" altLang="tr-TR" sz="2400" b="1" dirty="0">
              <a:latin typeface="Helvetica" panose="020B0604020202020204" pitchFamily="34" charset="0"/>
              <a:cs typeface="Helvetica" panose="020B0604020202020204" pitchFamily="34" charset="0"/>
            </a:endParaRPr>
          </a:p>
          <a:p>
            <a:r>
              <a:rPr lang="tr-TR" sz="2400" b="1" dirty="0" smtClean="0">
                <a:latin typeface="Helvetica" panose="020B0604020202020204" pitchFamily="34" charset="0"/>
                <a:cs typeface="Helvetica" panose="020B0604020202020204" pitchFamily="34" charset="0"/>
              </a:rPr>
              <a:t> </a:t>
            </a:r>
          </a:p>
          <a:p>
            <a:pPr algn="ctr"/>
            <a:endParaRPr lang="tr-TR" sz="24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6139593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1077218"/>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ÖDEVLER VE SORUMLULUKLAR</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1318218"/>
            <a:ext cx="11804072" cy="7032694"/>
          </a:xfrm>
          <a:prstGeom prst="rect">
            <a:avLst/>
          </a:prstGeom>
          <a:noFill/>
        </p:spPr>
        <p:txBody>
          <a:bodyPr wrap="square" rtlCol="0">
            <a:spAutoFit/>
          </a:bodyPr>
          <a:lstStyle/>
          <a:p>
            <a:pPr marL="342900" indent="-342900" algn="just">
              <a:spcBef>
                <a:spcPct val="0"/>
              </a:spcBef>
              <a:buFont typeface="Wingdings" panose="05000000000000000000" pitchFamily="2" charset="2"/>
              <a:buChar char="ü"/>
            </a:pPr>
            <a:r>
              <a:rPr lang="tr-TR" altLang="tr-TR" sz="2400" b="1" u="sng" dirty="0">
                <a:latin typeface="Helvetica" panose="020B0604020202020204" pitchFamily="34" charset="0"/>
                <a:cs typeface="Helvetica" panose="020B0604020202020204" pitchFamily="34" charset="0"/>
              </a:rPr>
              <a:t>KİŞİLERİN UĞRADIKLARI </a:t>
            </a:r>
            <a:r>
              <a:rPr lang="tr-TR" altLang="tr-TR" sz="2400" b="1" u="sng" dirty="0" smtClean="0">
                <a:latin typeface="Helvetica" panose="020B0604020202020204" pitchFamily="34" charset="0"/>
                <a:cs typeface="Helvetica" panose="020B0604020202020204" pitchFamily="34" charset="0"/>
              </a:rPr>
              <a:t>ZARARLAR</a:t>
            </a:r>
          </a:p>
          <a:p>
            <a:pPr algn="just">
              <a:spcBef>
                <a:spcPct val="0"/>
              </a:spcBef>
              <a:buFontTx/>
              <a:buNone/>
            </a:pPr>
            <a:endParaRPr lang="tr-TR" altLang="tr-TR" sz="2400" b="1" u="sng" dirty="0">
              <a:latin typeface="Helvetica" panose="020B0604020202020204" pitchFamily="34" charset="0"/>
              <a:cs typeface="Helvetica" panose="020B0604020202020204" pitchFamily="34" charset="0"/>
            </a:endParaRPr>
          </a:p>
          <a:p>
            <a:pPr algn="just">
              <a:spcBef>
                <a:spcPct val="0"/>
              </a:spcBef>
              <a:buFontTx/>
              <a:buNone/>
            </a:pPr>
            <a:r>
              <a:rPr lang="tr-TR" altLang="tr-TR" sz="2300" b="1" u="sng" dirty="0">
                <a:latin typeface="Helvetica" panose="020B0604020202020204" pitchFamily="34" charset="0"/>
                <a:cs typeface="Helvetica" panose="020B0604020202020204" pitchFamily="34" charset="0"/>
              </a:rPr>
              <a:t>Kişiler kamu hukukuna tabi görevlerle ilgili olarak uğradıkları zararlardan dolayı bu görevleri yerine getiren personel aleyhine değil, ilgili kurum aleyhine dava açarlar</a:t>
            </a:r>
            <a:r>
              <a:rPr lang="tr-TR" altLang="tr-TR" sz="2300" dirty="0">
                <a:latin typeface="Helvetica" panose="020B0604020202020204" pitchFamily="34" charset="0"/>
                <a:cs typeface="Helvetica" panose="020B0604020202020204" pitchFamily="34" charset="0"/>
              </a:rPr>
              <a:t>. </a:t>
            </a:r>
            <a:endParaRPr lang="tr-TR" altLang="tr-TR" sz="2300" dirty="0" smtClean="0">
              <a:latin typeface="Helvetica" panose="020B0604020202020204" pitchFamily="34" charset="0"/>
              <a:cs typeface="Helvetica" panose="020B0604020202020204" pitchFamily="34" charset="0"/>
            </a:endParaRPr>
          </a:p>
          <a:p>
            <a:pPr algn="just">
              <a:spcBef>
                <a:spcPct val="0"/>
              </a:spcBef>
              <a:buFontTx/>
              <a:buNone/>
            </a:pPr>
            <a:endParaRPr lang="tr-TR" altLang="tr-TR" sz="2300" dirty="0">
              <a:latin typeface="Helvetica" panose="020B0604020202020204" pitchFamily="34" charset="0"/>
              <a:cs typeface="Helvetica" panose="020B0604020202020204" pitchFamily="34" charset="0"/>
            </a:endParaRPr>
          </a:p>
          <a:p>
            <a:pPr algn="just">
              <a:spcBef>
                <a:spcPct val="0"/>
              </a:spcBef>
              <a:buFontTx/>
              <a:buNone/>
            </a:pPr>
            <a:r>
              <a:rPr lang="tr-TR" altLang="tr-TR" sz="2300" dirty="0">
                <a:latin typeface="Helvetica" panose="020B0604020202020204" pitchFamily="34" charset="0"/>
                <a:cs typeface="Helvetica" panose="020B0604020202020204" pitchFamily="34" charset="0"/>
              </a:rPr>
              <a:t>Ancak, Devlet dairelerine tevdi veya bu dairelerce tahsil veya muhafaza edilen para ve para hükmündeki değerli kağıtların ilgili personel tarafından zimmete geçirilmesi halinde, </a:t>
            </a:r>
            <a:r>
              <a:rPr lang="tr-TR" altLang="tr-TR" sz="2300" b="1" u="sng" dirty="0">
                <a:latin typeface="Helvetica" panose="020B0604020202020204" pitchFamily="34" charset="0"/>
                <a:cs typeface="Helvetica" panose="020B0604020202020204" pitchFamily="34" charset="0"/>
              </a:rPr>
              <a:t>zimmete geçirilen miktar, cezai takibat sonucu beklenmeden Hazine tarafından hak sahibine ödenir</a:t>
            </a:r>
            <a:r>
              <a:rPr lang="tr-TR" altLang="tr-TR" sz="2300" dirty="0">
                <a:latin typeface="Helvetica" panose="020B0604020202020204" pitchFamily="34" charset="0"/>
                <a:cs typeface="Helvetica" panose="020B0604020202020204" pitchFamily="34" charset="0"/>
              </a:rPr>
              <a:t>. </a:t>
            </a:r>
            <a:endParaRPr lang="tr-TR" altLang="tr-TR" sz="2300" dirty="0" smtClean="0">
              <a:latin typeface="Helvetica" panose="020B0604020202020204" pitchFamily="34" charset="0"/>
              <a:cs typeface="Helvetica" panose="020B0604020202020204" pitchFamily="34" charset="0"/>
            </a:endParaRPr>
          </a:p>
          <a:p>
            <a:pPr algn="just">
              <a:spcBef>
                <a:spcPct val="0"/>
              </a:spcBef>
              <a:buFontTx/>
              <a:buNone/>
            </a:pPr>
            <a:endParaRPr lang="tr-TR" altLang="tr-TR" sz="2300" dirty="0">
              <a:latin typeface="Helvetica" panose="020B0604020202020204" pitchFamily="34" charset="0"/>
              <a:cs typeface="Helvetica" panose="020B0604020202020204" pitchFamily="34" charset="0"/>
            </a:endParaRPr>
          </a:p>
          <a:p>
            <a:pPr algn="just">
              <a:spcBef>
                <a:spcPct val="0"/>
              </a:spcBef>
              <a:buFontTx/>
              <a:buNone/>
            </a:pPr>
            <a:r>
              <a:rPr lang="tr-TR" altLang="tr-TR" sz="2300" b="1" u="sng" dirty="0" smtClean="0">
                <a:latin typeface="Helvetica" panose="020B0604020202020204" pitchFamily="34" charset="0"/>
                <a:cs typeface="Helvetica" panose="020B0604020202020204" pitchFamily="34" charset="0"/>
              </a:rPr>
              <a:t>Kurumun</a:t>
            </a:r>
            <a:r>
              <a:rPr lang="tr-TR" altLang="tr-TR" sz="2300" b="1" u="sng" dirty="0">
                <a:latin typeface="Helvetica" panose="020B0604020202020204" pitchFamily="34" charset="0"/>
                <a:cs typeface="Helvetica" panose="020B0604020202020204" pitchFamily="34" charset="0"/>
              </a:rPr>
              <a:t>, genel hükümlere göre sorumlu personele rücu hakkı saklıdır</a:t>
            </a:r>
            <a:r>
              <a:rPr lang="tr-TR" altLang="tr-TR" sz="2300" dirty="0">
                <a:latin typeface="Helvetica" panose="020B0604020202020204" pitchFamily="34" charset="0"/>
                <a:cs typeface="Helvetica" panose="020B0604020202020204" pitchFamily="34" charset="0"/>
              </a:rPr>
              <a:t>. İşkence ya da zalimane, gayri insani veya haysiyet kırıcı muamele suçları nedeniyle Avrupa İnsan Hakları Mahkemesince verilen kararlar sonucunda Devletçe ödenen tazminatlardan dolayı sorumlu personele rücu edilmesi hakkında da yukarıdaki fıkra hükmü uygulanır. </a:t>
            </a:r>
            <a:endParaRPr lang="tr-TR" sz="2300" b="1" dirty="0" smtClean="0">
              <a:latin typeface="Helvetica" panose="020B0604020202020204" pitchFamily="34" charset="0"/>
              <a:cs typeface="Helvetica" panose="020B0604020202020204" pitchFamily="34" charset="0"/>
            </a:endParaRPr>
          </a:p>
          <a:p>
            <a:pPr algn="ctr"/>
            <a:endParaRPr lang="tr-TR" sz="24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1798676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1077218"/>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ÖDEVLER VE SORUMLULUKLAR</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1318218"/>
            <a:ext cx="11804072" cy="4247317"/>
          </a:xfrm>
          <a:prstGeom prst="rect">
            <a:avLst/>
          </a:prstGeom>
          <a:noFill/>
        </p:spPr>
        <p:txBody>
          <a:bodyPr wrap="square" rtlCol="0">
            <a:spAutoFit/>
          </a:bodyPr>
          <a:lstStyle/>
          <a:p>
            <a:pPr marL="342900" indent="-342900" algn="just">
              <a:spcBef>
                <a:spcPct val="0"/>
              </a:spcBef>
              <a:buFont typeface="Wingdings" panose="05000000000000000000" pitchFamily="2" charset="2"/>
              <a:buChar char="ü"/>
            </a:pPr>
            <a:r>
              <a:rPr lang="tr-TR" altLang="tr-TR" sz="2800" b="1" u="sng" dirty="0" smtClean="0">
                <a:latin typeface="Helvetica" panose="020B0604020202020204" pitchFamily="34" charset="0"/>
                <a:cs typeface="Helvetica" panose="020B0604020202020204" pitchFamily="34" charset="0"/>
              </a:rPr>
              <a:t>MAL BİLDİRİMİ</a:t>
            </a:r>
          </a:p>
          <a:p>
            <a:pPr algn="just">
              <a:spcBef>
                <a:spcPct val="0"/>
              </a:spcBef>
              <a:buFontTx/>
              <a:buNone/>
            </a:pPr>
            <a:endParaRPr lang="tr-TR" altLang="tr-TR" sz="2800" b="1" u="sng" dirty="0">
              <a:latin typeface="Helvetica" panose="020B0604020202020204" pitchFamily="34" charset="0"/>
              <a:cs typeface="Helvetica" panose="020B0604020202020204" pitchFamily="34" charset="0"/>
            </a:endParaRPr>
          </a:p>
          <a:p>
            <a:pPr algn="just">
              <a:spcBef>
                <a:spcPct val="0"/>
              </a:spcBef>
              <a:buFontTx/>
              <a:buNone/>
            </a:pPr>
            <a:r>
              <a:rPr lang="tr-TR" altLang="tr-TR" sz="2800" dirty="0">
                <a:latin typeface="Helvetica" panose="020B0604020202020204" pitchFamily="34" charset="0"/>
                <a:cs typeface="Helvetica" panose="020B0604020202020204" pitchFamily="34" charset="0"/>
              </a:rPr>
              <a:t>Devlet memurları, kendileriyle, eşlerine ve velayetleri altındaki çocuklarına ait taşınır ve taşınmaz malları, alacak ve borçları hakkında, özel kanunda yazılı hükümler uyarınca, mal bildirimi verirler.</a:t>
            </a:r>
            <a:endParaRPr lang="tr-TR" altLang="tr-TR" sz="2800" b="1" dirty="0">
              <a:latin typeface="Helvetica" panose="020B0604020202020204" pitchFamily="34" charset="0"/>
              <a:cs typeface="Helvetica" panose="020B0604020202020204" pitchFamily="34" charset="0"/>
            </a:endParaRPr>
          </a:p>
          <a:p>
            <a:pPr algn="ctr"/>
            <a:endParaRPr lang="tr-TR" sz="28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3822516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1077218"/>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ÖDEVLER VE SORUMLULUKLAR</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1318218"/>
            <a:ext cx="11804072" cy="6401753"/>
          </a:xfrm>
          <a:prstGeom prst="rect">
            <a:avLst/>
          </a:prstGeom>
          <a:noFill/>
        </p:spPr>
        <p:txBody>
          <a:bodyPr wrap="square" rtlCol="0">
            <a:spAutoFit/>
          </a:bodyPr>
          <a:lstStyle/>
          <a:p>
            <a:pPr marL="342900" indent="-342900" algn="just">
              <a:spcBef>
                <a:spcPct val="0"/>
              </a:spcBef>
              <a:buFont typeface="Wingdings" panose="05000000000000000000" pitchFamily="2" charset="2"/>
              <a:buChar char="ü"/>
            </a:pPr>
            <a:r>
              <a:rPr lang="tr-TR" altLang="tr-TR" sz="2800" b="1" dirty="0">
                <a:latin typeface="Helvetica" panose="020B0604020202020204" pitchFamily="34" charset="0"/>
                <a:cs typeface="Helvetica" panose="020B0604020202020204" pitchFamily="34" charset="0"/>
              </a:rPr>
              <a:t>BASINA BİLGİ VEYA DEMEÇ </a:t>
            </a:r>
            <a:r>
              <a:rPr lang="tr-TR" altLang="tr-TR" sz="2800" b="1" dirty="0" smtClean="0">
                <a:latin typeface="Helvetica" panose="020B0604020202020204" pitchFamily="34" charset="0"/>
                <a:cs typeface="Helvetica" panose="020B0604020202020204" pitchFamily="34" charset="0"/>
              </a:rPr>
              <a:t>VERME</a:t>
            </a:r>
          </a:p>
          <a:p>
            <a:pPr algn="just">
              <a:spcBef>
                <a:spcPct val="0"/>
              </a:spcBef>
            </a:pPr>
            <a:endParaRPr lang="tr-TR" altLang="tr-TR" sz="2800" b="1" u="sng" dirty="0">
              <a:latin typeface="Helvetica" panose="020B0604020202020204" pitchFamily="34" charset="0"/>
              <a:cs typeface="Helvetica" panose="020B0604020202020204" pitchFamily="34" charset="0"/>
            </a:endParaRPr>
          </a:p>
          <a:p>
            <a:pPr algn="just">
              <a:spcBef>
                <a:spcPct val="0"/>
              </a:spcBef>
              <a:buFontTx/>
              <a:buNone/>
            </a:pPr>
            <a:r>
              <a:rPr lang="tr-TR" altLang="tr-TR" sz="2800" dirty="0">
                <a:latin typeface="Helvetica" panose="020B0604020202020204" pitchFamily="34" charset="0"/>
                <a:cs typeface="Helvetica" panose="020B0604020202020204" pitchFamily="34" charset="0"/>
              </a:rPr>
              <a:t>Devlet Memurları, kamu görevleri hakkında basına, haber ajanslarına veya radyo ve televizyon kurumlarına bilgi veya demeç veremezler. </a:t>
            </a:r>
            <a:r>
              <a:rPr lang="tr-TR" altLang="tr-TR" sz="2800" b="1" u="sng" dirty="0">
                <a:latin typeface="Helvetica" panose="020B0604020202020204" pitchFamily="34" charset="0"/>
                <a:cs typeface="Helvetica" panose="020B0604020202020204" pitchFamily="34" charset="0"/>
              </a:rPr>
              <a:t>Bu konuda gerekli bilgi ancak bakanın yetkili kılacağı görevli illerde valiler veya yetkili kılacağı görevli tarafından verilebilir</a:t>
            </a:r>
            <a:r>
              <a:rPr lang="tr-TR" altLang="tr-TR" sz="2800" dirty="0">
                <a:latin typeface="Helvetica" panose="020B0604020202020204" pitchFamily="34" charset="0"/>
                <a:cs typeface="Helvetica" panose="020B0604020202020204" pitchFamily="34" charset="0"/>
              </a:rPr>
              <a:t>. </a:t>
            </a:r>
            <a:endParaRPr lang="tr-TR" altLang="tr-TR" sz="2800" dirty="0" smtClean="0">
              <a:latin typeface="Helvetica" panose="020B0604020202020204" pitchFamily="34" charset="0"/>
              <a:cs typeface="Helvetica" panose="020B0604020202020204" pitchFamily="34" charset="0"/>
            </a:endParaRPr>
          </a:p>
          <a:p>
            <a:pPr algn="just">
              <a:spcBef>
                <a:spcPct val="0"/>
              </a:spcBef>
              <a:buFontTx/>
              <a:buNone/>
            </a:pPr>
            <a:endParaRPr lang="tr-TR" altLang="tr-TR" sz="2800" dirty="0">
              <a:latin typeface="Helvetica" panose="020B0604020202020204" pitchFamily="34" charset="0"/>
              <a:cs typeface="Helvetica" panose="020B0604020202020204" pitchFamily="34" charset="0"/>
            </a:endParaRPr>
          </a:p>
          <a:p>
            <a:pPr algn="just">
              <a:spcBef>
                <a:spcPct val="0"/>
              </a:spcBef>
              <a:buFontTx/>
              <a:buNone/>
            </a:pPr>
            <a:r>
              <a:rPr lang="tr-TR" altLang="tr-TR" sz="2800" dirty="0">
                <a:latin typeface="Helvetica" panose="020B0604020202020204" pitchFamily="34" charset="0"/>
                <a:cs typeface="Helvetica" panose="020B0604020202020204" pitchFamily="34" charset="0"/>
              </a:rPr>
              <a:t>Askeri hizmet ile ilgili bilgiler özel kanunların ve Cumhurbaşkanlığı kararnamelerinin yetkili, kıldığı personel </a:t>
            </a:r>
            <a:r>
              <a:rPr lang="tr-TR" altLang="tr-TR" sz="2800" dirty="0" smtClean="0">
                <a:latin typeface="Helvetica" panose="020B0604020202020204" pitchFamily="34" charset="0"/>
                <a:cs typeface="Helvetica" panose="020B0604020202020204" pitchFamily="34" charset="0"/>
              </a:rPr>
              <a:t>dışında </a:t>
            </a:r>
            <a:r>
              <a:rPr lang="tr-TR" altLang="tr-TR" sz="2800" dirty="0">
                <a:latin typeface="Helvetica" panose="020B0604020202020204" pitchFamily="34" charset="0"/>
                <a:cs typeface="Helvetica" panose="020B0604020202020204" pitchFamily="34" charset="0"/>
              </a:rPr>
              <a:t>hiç bir kimse tarafından </a:t>
            </a:r>
            <a:r>
              <a:rPr lang="tr-TR" altLang="tr-TR" sz="2800" dirty="0" smtClean="0">
                <a:latin typeface="Helvetica" panose="020B0604020202020204" pitchFamily="34" charset="0"/>
                <a:cs typeface="Helvetica" panose="020B0604020202020204" pitchFamily="34" charset="0"/>
              </a:rPr>
              <a:t>açıklanamaz.</a:t>
            </a:r>
            <a:endParaRPr lang="tr-TR" altLang="tr-TR" sz="2800" b="1" dirty="0">
              <a:latin typeface="Helvetica" panose="020B0604020202020204" pitchFamily="34" charset="0"/>
              <a:cs typeface="Helvetica" panose="020B0604020202020204" pitchFamily="34" charset="0"/>
            </a:endParaRPr>
          </a:p>
          <a:p>
            <a:pPr algn="ctr"/>
            <a:endParaRPr lang="tr-TR" sz="28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1112917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1077218"/>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ÖDEVLER VE SORUMLULUKLAR</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1318218"/>
            <a:ext cx="11804072" cy="6401753"/>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2800" b="1" dirty="0">
                <a:latin typeface="Helvetica" panose="020B0604020202020204" pitchFamily="34" charset="0"/>
                <a:cs typeface="Helvetica" panose="020B0604020202020204" pitchFamily="34" charset="0"/>
              </a:rPr>
              <a:t>RESMİ BELGE, ARAÇ VE GEREÇLERİN YETKİ VERİLEN MAHALLER DIŞINA ÇIKARILMAMASI VE İADESİ </a:t>
            </a:r>
          </a:p>
          <a:p>
            <a:pPr algn="just">
              <a:spcBef>
                <a:spcPct val="0"/>
              </a:spcBef>
            </a:pPr>
            <a:endParaRPr lang="tr-TR" altLang="tr-TR" sz="2800" b="1" u="sng" dirty="0">
              <a:latin typeface="Helvetica" panose="020B0604020202020204" pitchFamily="34" charset="0"/>
              <a:cs typeface="Helvetica" panose="020B0604020202020204" pitchFamily="34" charset="0"/>
            </a:endParaRPr>
          </a:p>
          <a:p>
            <a:pPr algn="just">
              <a:spcBef>
                <a:spcPct val="0"/>
              </a:spcBef>
              <a:buFontTx/>
              <a:buNone/>
            </a:pPr>
            <a:r>
              <a:rPr lang="tr-TR" altLang="tr-TR" sz="2800" dirty="0" smtClean="0">
                <a:latin typeface="Helvetica" panose="020B0604020202020204" pitchFamily="34" charset="0"/>
                <a:cs typeface="Helvetica" panose="020B0604020202020204" pitchFamily="34" charset="0"/>
              </a:rPr>
              <a:t>Devlet </a:t>
            </a:r>
            <a:r>
              <a:rPr lang="tr-TR" altLang="tr-TR" sz="2800" dirty="0">
                <a:latin typeface="Helvetica" panose="020B0604020202020204" pitchFamily="34" charset="0"/>
                <a:cs typeface="Helvetica" panose="020B0604020202020204" pitchFamily="34" charset="0"/>
              </a:rPr>
              <a:t>memurları görevleri ile ilgili resmi belge araç ve gereçleri, yetki verilen mahaller dışına çıkaramazlar, </a:t>
            </a:r>
            <a:r>
              <a:rPr lang="tr-TR" altLang="tr-TR" sz="2800" b="1" u="sng" dirty="0">
                <a:latin typeface="Helvetica" panose="020B0604020202020204" pitchFamily="34" charset="0"/>
                <a:cs typeface="Helvetica" panose="020B0604020202020204" pitchFamily="34" charset="0"/>
              </a:rPr>
              <a:t>hususi işlerinde kullanamazlar</a:t>
            </a:r>
            <a:r>
              <a:rPr lang="tr-TR" altLang="tr-TR" sz="2800" dirty="0" smtClean="0">
                <a:latin typeface="Helvetica" panose="020B0604020202020204" pitchFamily="34" charset="0"/>
                <a:cs typeface="Helvetica" panose="020B0604020202020204" pitchFamily="34" charset="0"/>
              </a:rPr>
              <a:t>.</a:t>
            </a:r>
          </a:p>
          <a:p>
            <a:pPr algn="just">
              <a:spcBef>
                <a:spcPct val="0"/>
              </a:spcBef>
              <a:buFontTx/>
              <a:buNone/>
            </a:pPr>
            <a:endParaRPr lang="tr-TR" altLang="tr-TR" sz="2800" dirty="0" smtClean="0">
              <a:latin typeface="Helvetica" panose="020B0604020202020204" pitchFamily="34" charset="0"/>
              <a:cs typeface="Helvetica" panose="020B0604020202020204" pitchFamily="34" charset="0"/>
            </a:endParaRPr>
          </a:p>
          <a:p>
            <a:pPr algn="just">
              <a:spcBef>
                <a:spcPct val="0"/>
              </a:spcBef>
              <a:buFontTx/>
              <a:buNone/>
            </a:pPr>
            <a:r>
              <a:rPr lang="tr-TR" altLang="tr-TR" sz="2800" dirty="0" smtClean="0">
                <a:latin typeface="Helvetica" panose="020B0604020202020204" pitchFamily="34" charset="0"/>
                <a:cs typeface="Helvetica" panose="020B0604020202020204" pitchFamily="34" charset="0"/>
              </a:rPr>
              <a:t>Devlet </a:t>
            </a:r>
            <a:r>
              <a:rPr lang="tr-TR" altLang="tr-TR" sz="2800" dirty="0">
                <a:latin typeface="Helvetica" panose="020B0604020202020204" pitchFamily="34" charset="0"/>
                <a:cs typeface="Helvetica" panose="020B0604020202020204" pitchFamily="34" charset="0"/>
              </a:rPr>
              <a:t>memurları görevleri icabı kendilerine teslim edilen resmi belge, araç ve gereçleri görevleri sona erdiği zaman iade etmek zorundadırlar</a:t>
            </a:r>
            <a:r>
              <a:rPr lang="tr-TR" altLang="tr-TR" sz="2800" dirty="0" smtClean="0">
                <a:latin typeface="Helvetica" panose="020B0604020202020204" pitchFamily="34" charset="0"/>
                <a:cs typeface="Helvetica" panose="020B0604020202020204" pitchFamily="34" charset="0"/>
              </a:rPr>
              <a:t>.</a:t>
            </a:r>
          </a:p>
          <a:p>
            <a:pPr algn="just">
              <a:spcBef>
                <a:spcPct val="0"/>
              </a:spcBef>
              <a:buFontTx/>
              <a:buNone/>
            </a:pPr>
            <a:endParaRPr lang="tr-TR" altLang="tr-TR" sz="2800" dirty="0">
              <a:latin typeface="Helvetica" panose="020B0604020202020204" pitchFamily="34" charset="0"/>
              <a:cs typeface="Helvetica" panose="020B0604020202020204" pitchFamily="34" charset="0"/>
            </a:endParaRPr>
          </a:p>
          <a:p>
            <a:pPr algn="just">
              <a:spcBef>
                <a:spcPct val="0"/>
              </a:spcBef>
              <a:buFontTx/>
              <a:buNone/>
            </a:pPr>
            <a:r>
              <a:rPr lang="tr-TR" altLang="tr-TR" sz="2800" b="1" u="sng" dirty="0" smtClean="0">
                <a:latin typeface="Helvetica" panose="020B0604020202020204" pitchFamily="34" charset="0"/>
                <a:cs typeface="Helvetica" panose="020B0604020202020204" pitchFamily="34" charset="0"/>
              </a:rPr>
              <a:t>Bu </a:t>
            </a:r>
            <a:r>
              <a:rPr lang="tr-TR" altLang="tr-TR" sz="2800" b="1" u="sng" dirty="0">
                <a:latin typeface="Helvetica" panose="020B0604020202020204" pitchFamily="34" charset="0"/>
                <a:cs typeface="Helvetica" panose="020B0604020202020204" pitchFamily="34" charset="0"/>
              </a:rPr>
              <a:t>zorunluluk memurun mirasçılarına da şamildir.</a:t>
            </a:r>
          </a:p>
          <a:p>
            <a:pPr algn="ctr"/>
            <a:endParaRPr lang="tr-TR" sz="28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34263328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1077218"/>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ÖDEVLER VE SORUMLULUKLAR</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5411312" y="1318218"/>
            <a:ext cx="6586723" cy="2677656"/>
          </a:xfrm>
          <a:prstGeom prst="rect">
            <a:avLst/>
          </a:prstGeom>
          <a:noFill/>
        </p:spPr>
        <p:txBody>
          <a:bodyPr wrap="square" rtlCol="0">
            <a:spAutoFit/>
          </a:bodyPr>
          <a:lstStyle/>
          <a:p>
            <a:r>
              <a:rPr lang="tr-TR" sz="2400" b="1" dirty="0">
                <a:latin typeface="Helvetica" panose="020B0604020202020204" pitchFamily="34" charset="0"/>
                <a:cs typeface="Helvetica" panose="020B0604020202020204" pitchFamily="34" charset="0"/>
              </a:rPr>
              <a:t>Endonezya'nın </a:t>
            </a:r>
            <a:r>
              <a:rPr lang="tr-TR" sz="2400" b="1" dirty="0" err="1">
                <a:latin typeface="Helvetica" panose="020B0604020202020204" pitchFamily="34" charset="0"/>
                <a:cs typeface="Helvetica" panose="020B0604020202020204" pitchFamily="34" charset="0"/>
              </a:rPr>
              <a:t>Lampung</a:t>
            </a:r>
            <a:r>
              <a:rPr lang="tr-TR" sz="2400" b="1" dirty="0">
                <a:latin typeface="Helvetica" panose="020B0604020202020204" pitchFamily="34" charset="0"/>
                <a:cs typeface="Helvetica" panose="020B0604020202020204" pitchFamily="34" charset="0"/>
              </a:rPr>
              <a:t> bölgesinde, köy yollarına döşenen asfaltı ilk defa gören çocuklar "kirlenmesin" diye terliklerini çıkararak yola basıyorlar. </a:t>
            </a:r>
            <a:endParaRPr lang="tr-TR" sz="2400" b="1" dirty="0" smtClean="0">
              <a:latin typeface="Helvetica" panose="020B0604020202020204" pitchFamily="34" charset="0"/>
              <a:cs typeface="Helvetica" panose="020B0604020202020204" pitchFamily="34" charset="0"/>
            </a:endParaRPr>
          </a:p>
          <a:p>
            <a:endParaRPr lang="tr-TR" sz="2400" b="1" dirty="0" smtClean="0">
              <a:latin typeface="Helvetica" panose="020B0604020202020204" pitchFamily="34" charset="0"/>
              <a:cs typeface="Helvetica" panose="020B0604020202020204" pitchFamily="34" charset="0"/>
            </a:endParaRPr>
          </a:p>
          <a:p>
            <a:r>
              <a:rPr lang="tr-TR" sz="2400" b="1" dirty="0" smtClean="0">
                <a:latin typeface="Helvetica" panose="020B0604020202020204" pitchFamily="34" charset="0"/>
                <a:cs typeface="Helvetica" panose="020B0604020202020204" pitchFamily="34" charset="0"/>
              </a:rPr>
              <a:t>Devlet malına</a:t>
            </a:r>
            <a:r>
              <a:rPr lang="tr-TR" sz="2400" b="1" dirty="0">
                <a:latin typeface="Helvetica" panose="020B0604020202020204" pitchFamily="34" charset="0"/>
                <a:cs typeface="Helvetica" panose="020B0604020202020204" pitchFamily="34" charset="0"/>
              </a:rPr>
              <a:t> </a:t>
            </a:r>
            <a:r>
              <a:rPr lang="tr-TR" sz="2400" b="1" dirty="0" smtClean="0">
                <a:latin typeface="Helvetica" panose="020B0604020202020204" pitchFamily="34" charset="0"/>
                <a:cs typeface="Helvetica" panose="020B0604020202020204" pitchFamily="34" charset="0"/>
              </a:rPr>
              <a:t>ve milli servete saygıyı çok küçük yaşlarda öğrenmemizin önemi!</a:t>
            </a:r>
            <a:endParaRPr lang="tr-TR" sz="1600" dirty="0"/>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197" y="1251220"/>
            <a:ext cx="5128116" cy="4838565"/>
          </a:xfrm>
          <a:prstGeom prst="rect">
            <a:avLst/>
          </a:prstGeom>
        </p:spPr>
      </p:pic>
    </p:spTree>
    <p:extLst>
      <p:ext uri="{BB962C8B-B14F-4D97-AF65-F5344CB8AC3E}">
        <p14:creationId xmlns:p14="http://schemas.microsoft.com/office/powerpoint/2010/main" val="22764314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GİRİŞ</a:t>
              </a:r>
              <a:endParaRPr lang="tr-TR" sz="3200" dirty="0"/>
            </a:p>
          </p:txBody>
        </p:sp>
      </p:grpSp>
      <p:sp>
        <p:nvSpPr>
          <p:cNvPr id="14" name="Rectangle 3"/>
          <p:cNvSpPr txBox="1">
            <a:spLocks noChangeArrowheads="1"/>
          </p:cNvSpPr>
          <p:nvPr/>
        </p:nvSpPr>
        <p:spPr bwMode="auto">
          <a:xfrm>
            <a:off x="555281" y="121337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324197" y="1461137"/>
            <a:ext cx="11247120" cy="4862870"/>
          </a:xfrm>
          <a:prstGeom prst="rect">
            <a:avLst/>
          </a:prstGeom>
          <a:noFill/>
        </p:spPr>
        <p:txBody>
          <a:bodyPr wrap="square" rtlCol="0">
            <a:spAutoFit/>
          </a:bodyPr>
          <a:lstStyle/>
          <a:p>
            <a:pPr algn="ctr"/>
            <a:endParaRPr lang="tr-TR" sz="2400" b="1" dirty="0" smtClean="0">
              <a:latin typeface="Cambria" panose="02040503050406030204" pitchFamily="18" charset="0"/>
              <a:ea typeface="Cambria" panose="02040503050406030204" pitchFamily="18" charset="0"/>
              <a:cs typeface="Helvetica" panose="020B0604020202020204" pitchFamily="34" charset="0"/>
            </a:endParaRPr>
          </a:p>
          <a:p>
            <a:pPr marL="342900" indent="-342900" algn="just">
              <a:buFont typeface="Wingdings" panose="05000000000000000000" pitchFamily="2" charset="2"/>
              <a:buChar char="ü"/>
            </a:pPr>
            <a:r>
              <a:rPr lang="tr-TR" sz="2600" dirty="0">
                <a:latin typeface="Helvetica" panose="020B0604020202020204" pitchFamily="34" charset="0"/>
                <a:ea typeface="Cambria" panose="02040503050406030204" pitchFamily="18" charset="0"/>
                <a:cs typeface="Helvetica" panose="020B0604020202020204" pitchFamily="34" charset="0"/>
              </a:rPr>
              <a:t>Hikayeye göre, Abbasi halifelerinden Mansur Halife, bir gün huzurunda bulunan nedimlerine şöyle seslendi</a:t>
            </a:r>
            <a:r>
              <a:rPr lang="tr-TR" sz="2600" dirty="0" smtClean="0">
                <a:latin typeface="Helvetica" panose="020B0604020202020204" pitchFamily="34" charset="0"/>
                <a:ea typeface="Cambria" panose="02040503050406030204" pitchFamily="18" charset="0"/>
                <a:cs typeface="Helvetica" panose="020B0604020202020204" pitchFamily="34" charset="0"/>
              </a:rPr>
              <a:t>: “</a:t>
            </a:r>
            <a:r>
              <a:rPr lang="tr-TR" sz="2600" dirty="0">
                <a:latin typeface="Helvetica" panose="020B0604020202020204" pitchFamily="34" charset="0"/>
                <a:ea typeface="Cambria" panose="02040503050406030204" pitchFamily="18" charset="0"/>
                <a:cs typeface="Helvetica" panose="020B0604020202020204" pitchFamily="34" charset="0"/>
              </a:rPr>
              <a:t>Nasıl ki bir taht dört ayağa ihtiyaç duyarsa, saltanat işleri de iffetli ve dosdoğru dört kişiye muhtaçtır. O dört ayağın birisi eksik olursa bu taht bir yana meyleder</a:t>
            </a:r>
            <a:r>
              <a:rPr lang="tr-TR" sz="2600" dirty="0" smtClean="0">
                <a:latin typeface="Helvetica" panose="020B0604020202020204" pitchFamily="34" charset="0"/>
                <a:ea typeface="Cambria" panose="02040503050406030204" pitchFamily="18" charset="0"/>
                <a:cs typeface="Helvetica" panose="020B0604020202020204" pitchFamily="34" charset="0"/>
              </a:rPr>
              <a:t>”</a:t>
            </a:r>
          </a:p>
          <a:p>
            <a:pPr algn="just"/>
            <a:endParaRPr lang="tr-TR" sz="2600" dirty="0" smtClean="0">
              <a:latin typeface="Helvetica" panose="020B0604020202020204" pitchFamily="34" charset="0"/>
              <a:ea typeface="Cambria" panose="02040503050406030204" pitchFamily="18" charset="0"/>
              <a:cs typeface="Helvetica" panose="020B0604020202020204" pitchFamily="34" charset="0"/>
            </a:endParaRPr>
          </a:p>
          <a:p>
            <a:pPr marL="342900" indent="-342900" algn="just">
              <a:buFont typeface="Wingdings" panose="05000000000000000000" pitchFamily="2" charset="2"/>
              <a:buChar char="ü"/>
            </a:pPr>
            <a:r>
              <a:rPr lang="tr-TR" sz="2600" dirty="0">
                <a:latin typeface="Helvetica" panose="020B0604020202020204" pitchFamily="34" charset="0"/>
                <a:cs typeface="Helvetica" panose="020B0604020202020204" pitchFamily="34" charset="0"/>
              </a:rPr>
              <a:t>Aynı şekilde o dört adamdan birisi eksik olduğunda, devlet işleri yolunda gitmez</a:t>
            </a:r>
            <a:r>
              <a:rPr lang="tr-TR" sz="2600" dirty="0" smtClean="0">
                <a:latin typeface="Helvetica" panose="020B0604020202020204" pitchFamily="34" charset="0"/>
                <a:cs typeface="Helvetica" panose="020B0604020202020204" pitchFamily="34" charset="0"/>
              </a:rPr>
              <a:t>. ”</a:t>
            </a:r>
            <a:r>
              <a:rPr lang="tr-TR" sz="2600" dirty="0">
                <a:latin typeface="Helvetica" panose="020B0604020202020204" pitchFamily="34" charset="0"/>
                <a:cs typeface="Helvetica" panose="020B0604020202020204" pitchFamily="34" charset="0"/>
              </a:rPr>
              <a:t>Bunun üzerine nedimler de</a:t>
            </a:r>
            <a:r>
              <a:rPr lang="tr-TR" sz="2600" dirty="0" smtClean="0">
                <a:latin typeface="Helvetica" panose="020B0604020202020204" pitchFamily="34" charset="0"/>
                <a:cs typeface="Helvetica" panose="020B0604020202020204" pitchFamily="34" charset="0"/>
              </a:rPr>
              <a:t>: “</a:t>
            </a:r>
            <a:r>
              <a:rPr lang="tr-TR" sz="2600" dirty="0">
                <a:latin typeface="Helvetica" panose="020B0604020202020204" pitchFamily="34" charset="0"/>
                <a:cs typeface="Helvetica" panose="020B0604020202020204" pitchFamily="34" charset="0"/>
              </a:rPr>
              <a:t>Ey müminlerin emiri, bahsettiğiniz bu dört kişi kimdir?” diye sordular</a:t>
            </a:r>
            <a:r>
              <a:rPr lang="tr-TR" sz="2600" dirty="0" smtClean="0">
                <a:latin typeface="Helvetica" panose="020B0604020202020204" pitchFamily="34" charset="0"/>
                <a:cs typeface="Helvetica" panose="020B0604020202020204" pitchFamily="34" charset="0"/>
              </a:rPr>
              <a:t>. Mansur </a:t>
            </a:r>
            <a:r>
              <a:rPr lang="tr-TR" sz="2600" dirty="0">
                <a:latin typeface="Helvetica" panose="020B0604020202020204" pitchFamily="34" charset="0"/>
                <a:cs typeface="Helvetica" panose="020B0604020202020204" pitchFamily="34" charset="0"/>
              </a:rPr>
              <a:t>Halife de</a:t>
            </a:r>
            <a:r>
              <a:rPr lang="tr-TR" sz="2600" dirty="0" smtClean="0">
                <a:latin typeface="Helvetica" panose="020B0604020202020204" pitchFamily="34" charset="0"/>
                <a:cs typeface="Helvetica" panose="020B0604020202020204" pitchFamily="34" charset="0"/>
              </a:rPr>
              <a:t>:</a:t>
            </a:r>
            <a:endParaRPr lang="tr-TR" sz="2600" dirty="0" smtClean="0">
              <a:latin typeface="Helvetica" panose="020B0604020202020204" pitchFamily="34" charset="0"/>
              <a:cs typeface="Helvetica" panose="020B0604020202020204" pitchFamily="34" charset="0"/>
            </a:endParaRP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14406197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GENEL HAKLAR</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1318218"/>
            <a:ext cx="11804072" cy="4555093"/>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3200" b="1" dirty="0">
                <a:latin typeface="Helvetica" panose="020B0604020202020204" pitchFamily="34" charset="0"/>
                <a:cs typeface="Helvetica" panose="020B0604020202020204" pitchFamily="34" charset="0"/>
              </a:rPr>
              <a:t>UYGULAMAYI İSTEME HAKKI</a:t>
            </a:r>
          </a:p>
          <a:p>
            <a:pPr algn="just">
              <a:spcBef>
                <a:spcPct val="0"/>
              </a:spcBef>
              <a:buFontTx/>
              <a:buNone/>
            </a:pPr>
            <a:endParaRPr lang="tr-TR" altLang="tr-TR" sz="3200" dirty="0">
              <a:latin typeface="Helvetica" panose="020B0604020202020204" pitchFamily="34" charset="0"/>
              <a:cs typeface="Helvetica" panose="020B0604020202020204" pitchFamily="34" charset="0"/>
            </a:endParaRPr>
          </a:p>
          <a:p>
            <a:pPr algn="just">
              <a:spcBef>
                <a:spcPct val="0"/>
              </a:spcBef>
              <a:buFontTx/>
              <a:buNone/>
            </a:pPr>
            <a:r>
              <a:rPr lang="tr-TR" altLang="tr-TR" sz="3200" dirty="0">
                <a:latin typeface="Helvetica" panose="020B0604020202020204" pitchFamily="34" charset="0"/>
                <a:cs typeface="Helvetica" panose="020B0604020202020204" pitchFamily="34" charset="0"/>
              </a:rPr>
              <a:t>Devlet memurları, bu kanun ve diğer mevzuata göre tayin ve tespit olunup yürürlükte bulunan hükümlerin kendileri hakkında aynen </a:t>
            </a:r>
            <a:r>
              <a:rPr lang="tr-TR" altLang="tr-TR" sz="3200" b="1" u="sng" dirty="0">
                <a:latin typeface="Helvetica" panose="020B0604020202020204" pitchFamily="34" charset="0"/>
                <a:cs typeface="Helvetica" panose="020B0604020202020204" pitchFamily="34" charset="0"/>
              </a:rPr>
              <a:t>uygulanmasını istemek hakkına sahiptirler</a:t>
            </a:r>
            <a:r>
              <a:rPr lang="tr-TR" altLang="tr-TR" sz="3200" dirty="0">
                <a:latin typeface="Helvetica" panose="020B0604020202020204" pitchFamily="34" charset="0"/>
                <a:cs typeface="Helvetica" panose="020B0604020202020204" pitchFamily="34" charset="0"/>
              </a:rPr>
              <a:t>.</a:t>
            </a:r>
            <a:endParaRPr lang="tr-TR" altLang="tr-TR" sz="3200" b="1" dirty="0">
              <a:latin typeface="Helvetica" panose="020B0604020202020204" pitchFamily="34" charset="0"/>
              <a:cs typeface="Helvetica" panose="020B0604020202020204" pitchFamily="34" charset="0"/>
            </a:endParaRPr>
          </a:p>
          <a:p>
            <a:pPr algn="ctr"/>
            <a:endParaRPr lang="tr-TR" sz="28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37049384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GENEL HAKLAR</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1318218"/>
            <a:ext cx="11804072" cy="4555093"/>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3200" b="1" dirty="0" smtClean="0">
                <a:latin typeface="Helvetica" panose="020B0604020202020204" pitchFamily="34" charset="0"/>
                <a:cs typeface="Helvetica" panose="020B0604020202020204" pitchFamily="34" charset="0"/>
              </a:rPr>
              <a:t>GÜVENLİK</a:t>
            </a:r>
            <a:endParaRPr lang="tr-TR" altLang="tr-TR" sz="3200" b="1" dirty="0">
              <a:latin typeface="Helvetica" panose="020B0604020202020204" pitchFamily="34" charset="0"/>
              <a:cs typeface="Helvetica" panose="020B0604020202020204" pitchFamily="34" charset="0"/>
            </a:endParaRPr>
          </a:p>
          <a:p>
            <a:pPr algn="just">
              <a:spcBef>
                <a:spcPct val="0"/>
              </a:spcBef>
              <a:buFontTx/>
              <a:buNone/>
            </a:pPr>
            <a:endParaRPr lang="tr-TR" altLang="tr-TR" sz="3200" dirty="0">
              <a:latin typeface="Helvetica" panose="020B0604020202020204" pitchFamily="34" charset="0"/>
              <a:cs typeface="Helvetica" panose="020B0604020202020204" pitchFamily="34" charset="0"/>
            </a:endParaRPr>
          </a:p>
          <a:p>
            <a:pPr algn="just">
              <a:spcBef>
                <a:spcPct val="0"/>
              </a:spcBef>
              <a:buFontTx/>
              <a:buNone/>
            </a:pPr>
            <a:r>
              <a:rPr lang="tr-TR" altLang="tr-TR" sz="3200" dirty="0">
                <a:latin typeface="Arial" panose="020B0604020202020204" pitchFamily="34" charset="0"/>
              </a:rPr>
              <a:t>Kanunlarda yazılı haller dışında Devlet memurunun </a:t>
            </a:r>
            <a:r>
              <a:rPr lang="tr-TR" altLang="tr-TR" sz="3200" b="1" u="sng" dirty="0">
                <a:latin typeface="Arial" panose="020B0604020202020204" pitchFamily="34" charset="0"/>
              </a:rPr>
              <a:t>memurluğuna son verilmez, aylık ve başka hakları elinden alınamaz.</a:t>
            </a:r>
          </a:p>
          <a:p>
            <a:pPr algn="ctr"/>
            <a:endParaRPr lang="tr-TR" sz="28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34127790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1" y="-39988"/>
            <a:ext cx="8690385" cy="1249527"/>
            <a:chOff x="-1" y="-39988"/>
            <a:chExt cx="8690385" cy="124952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1" y="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GENEL HAKLAR</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1318218"/>
            <a:ext cx="11804072" cy="4062651"/>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3200" b="1" dirty="0" smtClean="0">
                <a:latin typeface="Helvetica" panose="020B0604020202020204" pitchFamily="34" charset="0"/>
                <a:cs typeface="Helvetica" panose="020B0604020202020204" pitchFamily="34" charset="0"/>
              </a:rPr>
              <a:t>EMEKLİLİK</a:t>
            </a:r>
            <a:endParaRPr lang="tr-TR" altLang="tr-TR" sz="3200" b="1" dirty="0">
              <a:latin typeface="Helvetica" panose="020B0604020202020204" pitchFamily="34" charset="0"/>
              <a:cs typeface="Helvetica" panose="020B0604020202020204" pitchFamily="34" charset="0"/>
            </a:endParaRPr>
          </a:p>
          <a:p>
            <a:pPr algn="just">
              <a:spcBef>
                <a:spcPct val="0"/>
              </a:spcBef>
              <a:buFontTx/>
              <a:buNone/>
            </a:pPr>
            <a:endParaRPr lang="tr-TR" altLang="tr-TR" sz="3200" dirty="0">
              <a:latin typeface="Helvetica" panose="020B0604020202020204" pitchFamily="34" charset="0"/>
              <a:cs typeface="Helvetica" panose="020B0604020202020204" pitchFamily="34" charset="0"/>
            </a:endParaRPr>
          </a:p>
          <a:p>
            <a:pPr algn="just">
              <a:spcBef>
                <a:spcPct val="0"/>
              </a:spcBef>
              <a:buFontTx/>
              <a:buNone/>
            </a:pPr>
            <a:r>
              <a:rPr lang="tr-TR" altLang="tr-TR" sz="3200" dirty="0">
                <a:latin typeface="Helvetica" panose="020B0604020202020204" pitchFamily="34" charset="0"/>
                <a:cs typeface="Helvetica" panose="020B0604020202020204" pitchFamily="34" charset="0"/>
              </a:rPr>
              <a:t>Devlet memurlarının, özel kanununda yazılı belirli şartlar içinde, </a:t>
            </a:r>
            <a:r>
              <a:rPr lang="tr-TR" altLang="tr-TR" sz="3200" b="1" u="sng" dirty="0">
                <a:latin typeface="Helvetica" panose="020B0604020202020204" pitchFamily="34" charset="0"/>
                <a:cs typeface="Helvetica" panose="020B0604020202020204" pitchFamily="34" charset="0"/>
              </a:rPr>
              <a:t>emeklilik hakları </a:t>
            </a:r>
            <a:r>
              <a:rPr lang="tr-TR" altLang="tr-TR" sz="3200" b="1" u="sng" dirty="0" smtClean="0">
                <a:latin typeface="Helvetica" panose="020B0604020202020204" pitchFamily="34" charset="0"/>
                <a:cs typeface="Helvetica" panose="020B0604020202020204" pitchFamily="34" charset="0"/>
              </a:rPr>
              <a:t>vardır.</a:t>
            </a:r>
            <a:endParaRPr lang="tr-TR" altLang="tr-TR" sz="3200" b="1" u="sng" dirty="0">
              <a:latin typeface="Helvetica" panose="020B0604020202020204" pitchFamily="34" charset="0"/>
              <a:cs typeface="Helvetica" panose="020B0604020202020204" pitchFamily="34" charset="0"/>
            </a:endParaRPr>
          </a:p>
          <a:p>
            <a:pPr algn="ctr"/>
            <a:endParaRPr lang="tr-TR" sz="28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19196806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9988"/>
            <a:ext cx="8690385" cy="1265458"/>
            <a:chOff x="2" y="-39988"/>
            <a:chExt cx="8690385" cy="1265458"/>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5931"/>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GENEL HAKLAR</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63484" y="1850233"/>
            <a:ext cx="11804072" cy="4062651"/>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3200" b="1" dirty="0" smtClean="0">
                <a:latin typeface="Helvetica" panose="020B0604020202020204" pitchFamily="34" charset="0"/>
                <a:cs typeface="Helvetica" panose="020B0604020202020204" pitchFamily="34" charset="0"/>
              </a:rPr>
              <a:t>ÇEKİLME</a:t>
            </a:r>
            <a:endParaRPr lang="tr-TR" altLang="tr-TR" sz="3200" b="1" dirty="0">
              <a:latin typeface="Helvetica" panose="020B0604020202020204" pitchFamily="34" charset="0"/>
              <a:cs typeface="Helvetica" panose="020B0604020202020204" pitchFamily="34" charset="0"/>
            </a:endParaRPr>
          </a:p>
          <a:p>
            <a:pPr algn="just">
              <a:spcBef>
                <a:spcPct val="0"/>
              </a:spcBef>
              <a:buFontTx/>
              <a:buNone/>
            </a:pPr>
            <a:endParaRPr lang="tr-TR" altLang="tr-TR" sz="3200" dirty="0">
              <a:latin typeface="Helvetica" panose="020B0604020202020204" pitchFamily="34" charset="0"/>
              <a:cs typeface="Helvetica" panose="020B0604020202020204" pitchFamily="34" charset="0"/>
            </a:endParaRPr>
          </a:p>
          <a:p>
            <a:pPr algn="just">
              <a:spcBef>
                <a:spcPct val="0"/>
              </a:spcBef>
              <a:buFontTx/>
              <a:buNone/>
            </a:pPr>
            <a:r>
              <a:rPr lang="tr-TR" altLang="tr-TR" sz="3200" dirty="0">
                <a:latin typeface="Arial" panose="020B0604020202020204" pitchFamily="34" charset="0"/>
              </a:rPr>
              <a:t>Devlet memurları, bu kanunda belirtilen esaslara göre </a:t>
            </a:r>
            <a:r>
              <a:rPr lang="tr-TR" altLang="tr-TR" sz="3200" b="1" u="sng" dirty="0">
                <a:latin typeface="Arial" panose="020B0604020202020204" pitchFamily="34" charset="0"/>
              </a:rPr>
              <a:t>memurluktan çekilebilirler</a:t>
            </a:r>
            <a:r>
              <a:rPr lang="tr-TR" altLang="tr-TR" sz="3200" dirty="0">
                <a:latin typeface="Arial" panose="020B0604020202020204" pitchFamily="34" charset="0"/>
              </a:rPr>
              <a:t>.</a:t>
            </a:r>
            <a:endParaRPr lang="tr-TR" altLang="tr-TR" sz="3200" b="1" dirty="0">
              <a:latin typeface="Arial" panose="020B0604020202020204" pitchFamily="34" charset="0"/>
            </a:endParaRPr>
          </a:p>
          <a:p>
            <a:pPr algn="ctr"/>
            <a:endParaRPr lang="tr-TR" sz="28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18524786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9988"/>
            <a:ext cx="8690385" cy="1265458"/>
            <a:chOff x="2" y="-39988"/>
            <a:chExt cx="8690385" cy="1265458"/>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5931"/>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GENEL HAKLAR</a:t>
              </a:r>
              <a:endParaRPr lang="tr-TR" sz="3200" dirty="0"/>
            </a:p>
          </p:txBody>
        </p:sp>
      </p:grpSp>
      <p:sp>
        <p:nvSpPr>
          <p:cNvPr id="14" name="Rectangle 3"/>
          <p:cNvSpPr txBox="1">
            <a:spLocks noChangeArrowheads="1"/>
          </p:cNvSpPr>
          <p:nvPr/>
        </p:nvSpPr>
        <p:spPr bwMode="auto">
          <a:xfrm>
            <a:off x="441671" y="-249395"/>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279862" y="1241401"/>
            <a:ext cx="11804072" cy="7048083"/>
          </a:xfrm>
          <a:prstGeom prst="rect">
            <a:avLst/>
          </a:prstGeom>
          <a:noFill/>
        </p:spPr>
        <p:txBody>
          <a:bodyPr wrap="square" rtlCol="0">
            <a:spAutoFit/>
          </a:bodyPr>
          <a:lstStyle/>
          <a:p>
            <a:pPr marL="342900" indent="-342900" algn="just">
              <a:spcBef>
                <a:spcPct val="0"/>
              </a:spcBef>
              <a:buFont typeface="Wingdings" panose="05000000000000000000" pitchFamily="2" charset="2"/>
              <a:buChar char="ü"/>
            </a:pPr>
            <a:r>
              <a:rPr lang="tr-TR" altLang="tr-TR" sz="2800" b="1" dirty="0">
                <a:latin typeface="Helvetica" panose="020B0604020202020204" pitchFamily="34" charset="0"/>
                <a:cs typeface="Helvetica" panose="020B0604020202020204" pitchFamily="34" charset="0"/>
              </a:rPr>
              <a:t>MÜRACAAT, ŞİKAYET VE DAVA AÇMA</a:t>
            </a:r>
          </a:p>
          <a:p>
            <a:pPr algn="just">
              <a:spcBef>
                <a:spcPct val="0"/>
              </a:spcBef>
              <a:buFontTx/>
              <a:buNone/>
            </a:pPr>
            <a:endParaRPr lang="tr-TR" altLang="tr-TR" sz="2400" dirty="0">
              <a:latin typeface="Helvetica" panose="020B0604020202020204" pitchFamily="34" charset="0"/>
              <a:cs typeface="Helvetica" panose="020B0604020202020204" pitchFamily="34" charset="0"/>
            </a:endParaRPr>
          </a:p>
          <a:p>
            <a:pPr algn="just">
              <a:spcBef>
                <a:spcPct val="0"/>
              </a:spcBef>
              <a:buFontTx/>
              <a:buNone/>
            </a:pPr>
            <a:r>
              <a:rPr lang="tr-TR" altLang="tr-TR" sz="3000" dirty="0">
                <a:latin typeface="Helvetica" panose="020B0604020202020204" pitchFamily="34" charset="0"/>
                <a:cs typeface="Helvetica" panose="020B0604020202020204" pitchFamily="34" charset="0"/>
              </a:rPr>
              <a:t>Devlet memurları kurumlarıyla ilgili resmi ve şahsi işlerinden dolayı müracaat; amirleri veya kurumları tarafından </a:t>
            </a:r>
            <a:r>
              <a:rPr lang="tr-TR" altLang="tr-TR" sz="3000" b="1" u="sng" dirty="0">
                <a:latin typeface="Helvetica" panose="020B0604020202020204" pitchFamily="34" charset="0"/>
                <a:cs typeface="Helvetica" panose="020B0604020202020204" pitchFamily="34" charset="0"/>
              </a:rPr>
              <a:t>kendilerine uygulanan idari eylem ve işlemlerden dolayı şikayet ve dava açma hakkına sahiptirler.</a:t>
            </a:r>
            <a:r>
              <a:rPr lang="tr-TR" altLang="tr-TR" sz="3000" dirty="0">
                <a:latin typeface="Helvetica" panose="020B0604020202020204" pitchFamily="34" charset="0"/>
                <a:cs typeface="Helvetica" panose="020B0604020202020204" pitchFamily="34" charset="0"/>
              </a:rPr>
              <a:t> </a:t>
            </a:r>
          </a:p>
          <a:p>
            <a:pPr algn="just">
              <a:spcBef>
                <a:spcPct val="0"/>
              </a:spcBef>
              <a:buFontTx/>
              <a:buNone/>
            </a:pPr>
            <a:r>
              <a:rPr lang="tr-TR" altLang="tr-TR" sz="3000" dirty="0">
                <a:latin typeface="Helvetica" panose="020B0604020202020204" pitchFamily="34" charset="0"/>
                <a:cs typeface="Helvetica" panose="020B0604020202020204" pitchFamily="34" charset="0"/>
              </a:rPr>
              <a:t>Müracaat ve şikayetler söz veya yazı ile en yakın amirden başlayarak </a:t>
            </a:r>
            <a:r>
              <a:rPr lang="tr-TR" altLang="tr-TR" sz="3000" b="1" u="sng" dirty="0">
                <a:latin typeface="Helvetica" panose="020B0604020202020204" pitchFamily="34" charset="0"/>
                <a:cs typeface="Helvetica" panose="020B0604020202020204" pitchFamily="34" charset="0"/>
              </a:rPr>
              <a:t>silsile yolu </a:t>
            </a:r>
            <a:r>
              <a:rPr lang="tr-TR" altLang="tr-TR" sz="3000" dirty="0">
                <a:latin typeface="Helvetica" panose="020B0604020202020204" pitchFamily="34" charset="0"/>
                <a:cs typeface="Helvetica" panose="020B0604020202020204" pitchFamily="34" charset="0"/>
              </a:rPr>
              <a:t>ile şikayet edilen amirler atlanarak yapılır. </a:t>
            </a:r>
          </a:p>
          <a:p>
            <a:pPr algn="just">
              <a:spcBef>
                <a:spcPct val="0"/>
              </a:spcBef>
              <a:buFontTx/>
              <a:buNone/>
            </a:pPr>
            <a:r>
              <a:rPr lang="tr-TR" altLang="tr-TR" sz="3000" dirty="0">
                <a:latin typeface="Helvetica" panose="020B0604020202020204" pitchFamily="34" charset="0"/>
                <a:cs typeface="Helvetica" panose="020B0604020202020204" pitchFamily="34" charset="0"/>
              </a:rPr>
              <a:t>Müracaat ve şikayetler incelenerek </a:t>
            </a:r>
            <a:r>
              <a:rPr lang="tr-TR" altLang="tr-TR" sz="3000" b="1" u="sng" dirty="0">
                <a:latin typeface="Helvetica" panose="020B0604020202020204" pitchFamily="34" charset="0"/>
                <a:cs typeface="Helvetica" panose="020B0604020202020204" pitchFamily="34" charset="0"/>
              </a:rPr>
              <a:t>en kısa zamanda ilgiliye bildirilir</a:t>
            </a:r>
            <a:r>
              <a:rPr lang="tr-TR" altLang="tr-TR" sz="3000" dirty="0">
                <a:latin typeface="Helvetica" panose="020B0604020202020204" pitchFamily="34" charset="0"/>
                <a:cs typeface="Helvetica" panose="020B0604020202020204" pitchFamily="34" charset="0"/>
              </a:rPr>
              <a:t>. Müracaat ve şikayetlerle ilgili esas ve usuller Cumhurbaşkanınca hazırlanacak bir yönetmelikle </a:t>
            </a:r>
            <a:r>
              <a:rPr lang="tr-TR" altLang="tr-TR" sz="3000" dirty="0" smtClean="0">
                <a:latin typeface="Helvetica" panose="020B0604020202020204" pitchFamily="34" charset="0"/>
                <a:cs typeface="Helvetica" panose="020B0604020202020204" pitchFamily="34" charset="0"/>
              </a:rPr>
              <a:t>düzenlenir.</a:t>
            </a:r>
            <a:endParaRPr lang="tr-TR" altLang="tr-TR" sz="3000" b="1" dirty="0">
              <a:latin typeface="Helvetica" panose="020B0604020202020204" pitchFamily="34" charset="0"/>
              <a:cs typeface="Helvetica" panose="020B0604020202020204" pitchFamily="34" charset="0"/>
            </a:endParaRPr>
          </a:p>
          <a:p>
            <a:pPr algn="ctr"/>
            <a:endParaRPr lang="tr-TR" sz="28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19782523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9988"/>
            <a:ext cx="8690385" cy="1265458"/>
            <a:chOff x="2" y="-39988"/>
            <a:chExt cx="8690385" cy="1265458"/>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5931"/>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GENEL HAKLAR</a:t>
              </a:r>
              <a:endParaRPr lang="tr-TR" sz="3200" dirty="0"/>
            </a:p>
          </p:txBody>
        </p:sp>
      </p:grpSp>
      <p:sp>
        <p:nvSpPr>
          <p:cNvPr id="14" name="Rectangle 3"/>
          <p:cNvSpPr txBox="1">
            <a:spLocks noChangeArrowheads="1"/>
          </p:cNvSpPr>
          <p:nvPr/>
        </p:nvSpPr>
        <p:spPr bwMode="auto">
          <a:xfrm>
            <a:off x="441671" y="-249395"/>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279862" y="1241401"/>
            <a:ext cx="11804072" cy="4862870"/>
          </a:xfrm>
          <a:prstGeom prst="rect">
            <a:avLst/>
          </a:prstGeom>
          <a:noFill/>
        </p:spPr>
        <p:txBody>
          <a:bodyPr wrap="square" rtlCol="0">
            <a:spAutoFit/>
          </a:bodyPr>
          <a:lstStyle/>
          <a:p>
            <a:pPr marL="342900" indent="-342900" algn="just">
              <a:spcBef>
                <a:spcPct val="0"/>
              </a:spcBef>
              <a:buFont typeface="Wingdings" panose="05000000000000000000" pitchFamily="2" charset="2"/>
              <a:buChar char="ü"/>
            </a:pPr>
            <a:r>
              <a:rPr lang="tr-TR" altLang="tr-TR" sz="2800" b="1" dirty="0" smtClean="0">
                <a:latin typeface="Helvetica" panose="020B0604020202020204" pitchFamily="34" charset="0"/>
                <a:cs typeface="Helvetica" panose="020B0604020202020204" pitchFamily="34" charset="0"/>
              </a:rPr>
              <a:t>SENDİKA KURMA VE ÜYE OLMA</a:t>
            </a:r>
            <a:endParaRPr lang="tr-TR" altLang="tr-TR" sz="2800" b="1" dirty="0">
              <a:latin typeface="Helvetica" panose="020B0604020202020204" pitchFamily="34" charset="0"/>
              <a:cs typeface="Helvetica" panose="020B0604020202020204" pitchFamily="34" charset="0"/>
            </a:endParaRPr>
          </a:p>
          <a:p>
            <a:pPr algn="just">
              <a:spcBef>
                <a:spcPct val="0"/>
              </a:spcBef>
              <a:buFontTx/>
              <a:buNone/>
            </a:pPr>
            <a:endParaRPr lang="tr-TR" altLang="tr-TR" sz="2400" dirty="0">
              <a:latin typeface="Helvetica" panose="020B0604020202020204" pitchFamily="34" charset="0"/>
              <a:cs typeface="Helvetica" panose="020B0604020202020204" pitchFamily="34" charset="0"/>
            </a:endParaRPr>
          </a:p>
          <a:p>
            <a:pPr algn="just">
              <a:spcBef>
                <a:spcPct val="0"/>
              </a:spcBef>
              <a:buFontTx/>
              <a:buNone/>
            </a:pPr>
            <a:endParaRPr lang="tr-TR" altLang="tr-TR" sz="3200" b="1" dirty="0">
              <a:latin typeface="Arial" panose="020B0604020202020204" pitchFamily="34" charset="0"/>
            </a:endParaRPr>
          </a:p>
          <a:p>
            <a:pPr algn="just">
              <a:spcBef>
                <a:spcPct val="0"/>
              </a:spcBef>
              <a:buFontTx/>
              <a:buNone/>
            </a:pPr>
            <a:r>
              <a:rPr lang="tr-TR" altLang="tr-TR" sz="3200" dirty="0">
                <a:latin typeface="Arial" panose="020B0604020202020204" pitchFamily="34" charset="0"/>
              </a:rPr>
              <a:t>Devlet memurları, Anayasada ve özel kanununda belirtilen hükümler uyarınca sendikalar ve üst kuruluşlar kurabilir ve </a:t>
            </a:r>
            <a:r>
              <a:rPr lang="tr-TR" altLang="tr-TR" sz="3200" b="1" u="sng" dirty="0">
                <a:latin typeface="Arial" panose="020B0604020202020204" pitchFamily="34" charset="0"/>
              </a:rPr>
              <a:t>bunlara üye olabilirler</a:t>
            </a:r>
            <a:r>
              <a:rPr lang="tr-TR" altLang="tr-TR" sz="3200" dirty="0">
                <a:latin typeface="Arial" panose="020B0604020202020204" pitchFamily="34" charset="0"/>
              </a:rPr>
              <a:t>. </a:t>
            </a:r>
            <a:endParaRPr lang="tr-TR" altLang="tr-TR" sz="2800" b="1" dirty="0">
              <a:latin typeface="Arial" panose="020B0604020202020204" pitchFamily="34" charset="0"/>
            </a:endParaRPr>
          </a:p>
          <a:p>
            <a:pPr algn="ctr"/>
            <a:endParaRPr lang="tr-TR" sz="28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14397759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9988"/>
            <a:ext cx="8690385" cy="1265458"/>
            <a:chOff x="2" y="-39988"/>
            <a:chExt cx="8690385" cy="1265458"/>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5931"/>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GENEL HAKLAR</a:t>
              </a:r>
              <a:endParaRPr lang="tr-TR" sz="3200" dirty="0"/>
            </a:p>
          </p:txBody>
        </p:sp>
      </p:grpSp>
      <p:sp>
        <p:nvSpPr>
          <p:cNvPr id="14" name="Rectangle 3"/>
          <p:cNvSpPr txBox="1">
            <a:spLocks noChangeArrowheads="1"/>
          </p:cNvSpPr>
          <p:nvPr/>
        </p:nvSpPr>
        <p:spPr bwMode="auto">
          <a:xfrm>
            <a:off x="441671" y="60994"/>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2018432"/>
            <a:ext cx="11804072" cy="4062651"/>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3200" b="1" dirty="0">
                <a:latin typeface="Helvetica" panose="020B0604020202020204" pitchFamily="34" charset="0"/>
                <a:ea typeface="Cambria" panose="02040503050406030204" pitchFamily="18" charset="0"/>
                <a:cs typeface="Helvetica" panose="020B0604020202020204" pitchFamily="34" charset="0"/>
              </a:rPr>
              <a:t>İZİN</a:t>
            </a:r>
          </a:p>
          <a:p>
            <a:pPr algn="just">
              <a:spcBef>
                <a:spcPct val="0"/>
              </a:spcBef>
              <a:buFontTx/>
              <a:buNone/>
            </a:pPr>
            <a:endParaRPr lang="tr-TR" altLang="tr-TR" sz="3200" dirty="0">
              <a:latin typeface="Helvetica" panose="020B0604020202020204" pitchFamily="34" charset="0"/>
              <a:ea typeface="Cambria" panose="02040503050406030204" pitchFamily="18" charset="0"/>
              <a:cs typeface="Helvetica" panose="020B0604020202020204" pitchFamily="34" charset="0"/>
            </a:endParaRPr>
          </a:p>
          <a:p>
            <a:pPr algn="just">
              <a:spcBef>
                <a:spcPct val="0"/>
              </a:spcBef>
              <a:buFontTx/>
              <a:buNone/>
            </a:pPr>
            <a:r>
              <a:rPr lang="tr-TR" altLang="tr-TR" sz="3200" dirty="0">
                <a:latin typeface="Helvetica" panose="020B0604020202020204" pitchFamily="34" charset="0"/>
                <a:ea typeface="Cambria" panose="02040503050406030204" pitchFamily="18" charset="0"/>
                <a:cs typeface="Helvetica" panose="020B0604020202020204" pitchFamily="34" charset="0"/>
              </a:rPr>
              <a:t>Devlet memurları, bu kanunda gösterilen süre ve şartlarla izin hakkına sahiptirler.</a:t>
            </a:r>
            <a:endParaRPr lang="tr-TR" altLang="tr-TR" sz="2800" b="1" dirty="0">
              <a:latin typeface="Helvetica" panose="020B0604020202020204" pitchFamily="34" charset="0"/>
              <a:ea typeface="Cambria" panose="02040503050406030204" pitchFamily="18" charset="0"/>
              <a:cs typeface="Helvetica" panose="020B0604020202020204" pitchFamily="34" charset="0"/>
            </a:endParaRPr>
          </a:p>
          <a:p>
            <a:pPr algn="ctr"/>
            <a:endParaRPr lang="tr-TR" sz="28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11795200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9988"/>
            <a:ext cx="8690385" cy="1265458"/>
            <a:chOff x="2" y="-39988"/>
            <a:chExt cx="8690385" cy="1265458"/>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5931"/>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GENEL HAKLAR</a:t>
              </a:r>
              <a:endParaRPr lang="tr-TR" sz="3200" dirty="0"/>
            </a:p>
          </p:txBody>
        </p:sp>
      </p:grpSp>
      <p:sp>
        <p:nvSpPr>
          <p:cNvPr id="14" name="Rectangle 3"/>
          <p:cNvSpPr txBox="1">
            <a:spLocks noChangeArrowheads="1"/>
          </p:cNvSpPr>
          <p:nvPr/>
        </p:nvSpPr>
        <p:spPr bwMode="auto">
          <a:xfrm>
            <a:off x="441671" y="60994"/>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2018432"/>
            <a:ext cx="11804072" cy="4555093"/>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3200" b="1" dirty="0" smtClean="0">
                <a:latin typeface="Helvetica" panose="020B0604020202020204" pitchFamily="34" charset="0"/>
                <a:ea typeface="Cambria" panose="02040503050406030204" pitchFamily="18" charset="0"/>
                <a:cs typeface="Helvetica" panose="020B0604020202020204" pitchFamily="34" charset="0"/>
              </a:rPr>
              <a:t>KOVUŞTURMA VE YARGILAMA</a:t>
            </a:r>
            <a:endParaRPr lang="tr-TR" altLang="tr-TR" sz="3200" b="1" dirty="0">
              <a:latin typeface="Helvetica" panose="020B0604020202020204" pitchFamily="34" charset="0"/>
              <a:ea typeface="Cambria" panose="02040503050406030204" pitchFamily="18" charset="0"/>
              <a:cs typeface="Helvetica" panose="020B0604020202020204" pitchFamily="34" charset="0"/>
            </a:endParaRPr>
          </a:p>
          <a:p>
            <a:pPr algn="just">
              <a:spcBef>
                <a:spcPct val="0"/>
              </a:spcBef>
              <a:buFontTx/>
              <a:buNone/>
            </a:pPr>
            <a:endParaRPr lang="tr-TR" altLang="tr-TR" sz="3200" dirty="0">
              <a:latin typeface="Helvetica" panose="020B0604020202020204" pitchFamily="34" charset="0"/>
              <a:ea typeface="Cambria" panose="02040503050406030204" pitchFamily="18" charset="0"/>
              <a:cs typeface="Helvetica" panose="020B0604020202020204" pitchFamily="34" charset="0"/>
            </a:endParaRPr>
          </a:p>
          <a:p>
            <a:pPr algn="just">
              <a:spcBef>
                <a:spcPct val="0"/>
              </a:spcBef>
              <a:buFontTx/>
              <a:buNone/>
            </a:pPr>
            <a:r>
              <a:rPr lang="tr-TR" altLang="tr-TR" sz="3200" dirty="0">
                <a:latin typeface="Helvetica" panose="020B0604020202020204" pitchFamily="34" charset="0"/>
                <a:cs typeface="Helvetica" panose="020B0604020202020204" pitchFamily="34" charset="0"/>
              </a:rPr>
              <a:t>Devlet memurlarının görevleri ile ilgili veya görevleri sırasında işledikleri suçlardan dolayı soruşturma ve kovuşturma yapılması ve haklarında dava açılması özel hükümlere tabidir.</a:t>
            </a:r>
            <a:endParaRPr lang="tr-TR" altLang="tr-TR" sz="2800" b="1" dirty="0">
              <a:latin typeface="Helvetica" panose="020B0604020202020204" pitchFamily="34" charset="0"/>
              <a:cs typeface="Helvetica" panose="020B0604020202020204" pitchFamily="34" charset="0"/>
            </a:endParaRPr>
          </a:p>
          <a:p>
            <a:pPr algn="ctr"/>
            <a:endParaRPr lang="tr-TR" sz="28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15874205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9988"/>
            <a:ext cx="8690385" cy="1265458"/>
            <a:chOff x="2" y="-39988"/>
            <a:chExt cx="8690385" cy="1265458"/>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15931"/>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GENEL HAKLAR</a:t>
              </a:r>
              <a:endParaRPr lang="tr-TR" sz="3200" dirty="0"/>
            </a:p>
          </p:txBody>
        </p:sp>
      </p:grpSp>
      <p:sp>
        <p:nvSpPr>
          <p:cNvPr id="14" name="Rectangle 3"/>
          <p:cNvSpPr txBox="1">
            <a:spLocks noChangeArrowheads="1"/>
          </p:cNvSpPr>
          <p:nvPr/>
        </p:nvSpPr>
        <p:spPr bwMode="auto">
          <a:xfrm>
            <a:off x="441671" y="-285517"/>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6524863"/>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3200" b="1" dirty="0">
                <a:latin typeface="Arial" panose="020B0604020202020204" pitchFamily="34" charset="0"/>
              </a:rPr>
              <a:t>İSNAT VE İFTİRALARA KARŞI KORUMA </a:t>
            </a:r>
            <a:endParaRPr lang="tr-TR" altLang="tr-TR" sz="3200" b="1" dirty="0" smtClean="0">
              <a:latin typeface="Arial" panose="020B0604020202020204" pitchFamily="34" charset="0"/>
            </a:endParaRPr>
          </a:p>
          <a:p>
            <a:pPr marL="457200" indent="-457200" algn="just">
              <a:spcBef>
                <a:spcPct val="0"/>
              </a:spcBef>
              <a:buFont typeface="Wingdings" panose="05000000000000000000" pitchFamily="2" charset="2"/>
              <a:buChar char="ü"/>
            </a:pPr>
            <a:endParaRPr lang="tr-TR" altLang="tr-TR" sz="3200" b="1" dirty="0">
              <a:latin typeface="Arial" panose="020B0604020202020204" pitchFamily="34" charset="0"/>
            </a:endParaRPr>
          </a:p>
          <a:p>
            <a:pPr algn="just">
              <a:spcBef>
                <a:spcPct val="0"/>
              </a:spcBef>
              <a:buFontTx/>
              <a:buNone/>
            </a:pPr>
            <a:r>
              <a:rPr lang="tr-TR" altLang="tr-TR" sz="3200" dirty="0">
                <a:latin typeface="Arial" panose="020B0604020202020204" pitchFamily="34" charset="0"/>
              </a:rPr>
              <a:t>Devlet memurları hakkındaki ihbar ve şikayetler, garaz veya mücerret hakaret için, uydurma bir suç isnadı suretiyle yapıldığı ve soruşturma veya yargılamanın tabi olduğu kanuni işlem sonucunda bu isnat sabit olmadığı takdirde, </a:t>
            </a:r>
            <a:r>
              <a:rPr lang="tr-TR" altLang="tr-TR" sz="3200" b="1" dirty="0">
                <a:latin typeface="Arial" panose="020B0604020202020204" pitchFamily="34" charset="0"/>
              </a:rPr>
              <a:t>merkezde bu memurun en büyük amiri, illerde valiler, isnatta bulunanlar hakkında kamu davası açılmasını Cumhuriyet Savcılığından isterler</a:t>
            </a:r>
            <a:r>
              <a:rPr lang="tr-TR" altLang="tr-TR" sz="3200" dirty="0">
                <a:latin typeface="Arial" panose="020B0604020202020204" pitchFamily="34" charset="0"/>
              </a:rPr>
              <a:t>.</a:t>
            </a:r>
            <a:endParaRPr lang="tr-TR" altLang="tr-TR" sz="2800" b="1" dirty="0">
              <a:latin typeface="Arial" panose="020B0604020202020204" pitchFamily="34" charset="0"/>
            </a:endParaRPr>
          </a:p>
          <a:p>
            <a:pPr algn="ctr"/>
            <a:endParaRPr lang="tr-TR" sz="28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24958629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39988"/>
            <a:ext cx="8690385" cy="1245464"/>
            <a:chOff x="-38292" y="-39988"/>
            <a:chExt cx="8690385" cy="1245464"/>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YASAKLAR</a:t>
              </a:r>
              <a:endParaRPr lang="tr-TR" sz="3200" dirty="0"/>
            </a:p>
          </p:txBody>
        </p:sp>
      </p:grpSp>
      <p:sp>
        <p:nvSpPr>
          <p:cNvPr id="14" name="Rectangle 3"/>
          <p:cNvSpPr txBox="1">
            <a:spLocks noChangeArrowheads="1"/>
          </p:cNvSpPr>
          <p:nvPr/>
        </p:nvSpPr>
        <p:spPr bwMode="auto">
          <a:xfrm>
            <a:off x="300355" y="62070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5478423"/>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3200" b="1" dirty="0">
                <a:latin typeface="Helvetica" panose="020B0604020202020204" pitchFamily="34" charset="0"/>
                <a:cs typeface="Helvetica" panose="020B0604020202020204" pitchFamily="34" charset="0"/>
              </a:rPr>
              <a:t>TOPLU EYLEM VE HAREKETLERDE BULUNMA YASAĞI</a:t>
            </a:r>
          </a:p>
          <a:p>
            <a:pPr algn="just">
              <a:spcBef>
                <a:spcPct val="0"/>
              </a:spcBef>
              <a:buFontTx/>
              <a:buNone/>
            </a:pPr>
            <a:endParaRPr lang="tr-TR" altLang="tr-TR" sz="2800" b="1" dirty="0">
              <a:latin typeface="Helvetica" panose="020B0604020202020204" pitchFamily="34" charset="0"/>
              <a:cs typeface="Helvetica" panose="020B0604020202020204" pitchFamily="34" charset="0"/>
            </a:endParaRPr>
          </a:p>
          <a:p>
            <a:pPr algn="just">
              <a:spcBef>
                <a:spcPct val="0"/>
              </a:spcBef>
              <a:buFontTx/>
              <a:buNone/>
            </a:pPr>
            <a:r>
              <a:rPr lang="tr-TR" altLang="tr-TR" sz="3200" dirty="0">
                <a:latin typeface="Helvetica" panose="020B0604020202020204" pitchFamily="34" charset="0"/>
                <a:cs typeface="Helvetica" panose="020B0604020202020204" pitchFamily="34" charset="0"/>
              </a:rPr>
              <a:t>Devlet memurlarının kamu hizmetlerini aksatacak şekilde memurluktan kasıtlı olarak birlikte çekilmeleri veya görevlerine gelmemeleri veya görevlerine </a:t>
            </a:r>
            <a:r>
              <a:rPr lang="tr-TR" altLang="tr-TR" sz="3200" dirty="0" smtClean="0">
                <a:latin typeface="Helvetica" panose="020B0604020202020204" pitchFamily="34" charset="0"/>
                <a:cs typeface="Helvetica" panose="020B0604020202020204" pitchFamily="34" charset="0"/>
              </a:rPr>
              <a:t>gelip de </a:t>
            </a:r>
            <a:r>
              <a:rPr lang="tr-TR" altLang="tr-TR" sz="3200" dirty="0">
                <a:latin typeface="Helvetica" panose="020B0604020202020204" pitchFamily="34" charset="0"/>
                <a:cs typeface="Helvetica" panose="020B0604020202020204" pitchFamily="34" charset="0"/>
              </a:rPr>
              <a:t>Devlet hizmetlerinin ve işlerinin yavaşlatılması veya aksatılması sonucunu doğuracak eylem ve hareketlerde bulunmaları yasaktır.</a:t>
            </a:r>
            <a:endParaRPr lang="tr-TR" altLang="tr-TR" sz="2800" b="1" dirty="0">
              <a:latin typeface="Helvetica" panose="020B0604020202020204" pitchFamily="34" charset="0"/>
              <a:cs typeface="Helvetica" panose="020B0604020202020204" pitchFamily="34" charset="0"/>
            </a:endParaRPr>
          </a:p>
          <a:p>
            <a:pPr algn="ctr"/>
            <a:endParaRPr lang="tr-TR" sz="28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6479113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GİRİŞ</a:t>
              </a:r>
              <a:endParaRPr lang="tr-TR" sz="3200" dirty="0"/>
            </a:p>
          </p:txBody>
        </p:sp>
      </p:grpSp>
      <p:sp>
        <p:nvSpPr>
          <p:cNvPr id="14" name="Rectangle 3"/>
          <p:cNvSpPr txBox="1">
            <a:spLocks noChangeArrowheads="1"/>
          </p:cNvSpPr>
          <p:nvPr/>
        </p:nvSpPr>
        <p:spPr bwMode="auto">
          <a:xfrm>
            <a:off x="555281" y="121337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324197" y="1461137"/>
            <a:ext cx="11247120" cy="5262979"/>
          </a:xfrm>
          <a:prstGeom prst="rect">
            <a:avLst/>
          </a:prstGeom>
          <a:noFill/>
        </p:spPr>
        <p:txBody>
          <a:bodyPr wrap="square" rtlCol="0">
            <a:spAutoFit/>
          </a:bodyPr>
          <a:lstStyle/>
          <a:p>
            <a:pPr algn="ctr"/>
            <a:endParaRPr lang="tr-TR" sz="2400" b="1" dirty="0" smtClean="0">
              <a:latin typeface="Cambria" panose="02040503050406030204" pitchFamily="18" charset="0"/>
              <a:ea typeface="Cambria" panose="02040503050406030204" pitchFamily="18" charset="0"/>
              <a:cs typeface="Helvetica" panose="020B0604020202020204" pitchFamily="34" charset="0"/>
            </a:endParaRPr>
          </a:p>
          <a:p>
            <a:pPr algn="just"/>
            <a:r>
              <a:rPr lang="tr-TR" sz="2600" dirty="0" smtClean="0">
                <a:latin typeface="Helvetica" panose="020B0604020202020204" pitchFamily="34" charset="0"/>
                <a:ea typeface="Cambria" panose="02040503050406030204" pitchFamily="18" charset="0"/>
                <a:cs typeface="Helvetica" panose="020B0604020202020204" pitchFamily="34" charset="0"/>
              </a:rPr>
              <a:t>Birisi </a:t>
            </a:r>
            <a:r>
              <a:rPr lang="tr-TR" sz="2600" dirty="0">
                <a:latin typeface="Helvetica" panose="020B0604020202020204" pitchFamily="34" charset="0"/>
                <a:ea typeface="Cambria" panose="02040503050406030204" pitchFamily="18" charset="0"/>
                <a:cs typeface="Helvetica" panose="020B0604020202020204" pitchFamily="34" charset="0"/>
              </a:rPr>
              <a:t>çokça iffetli ve adaletli olan </a:t>
            </a:r>
            <a:r>
              <a:rPr lang="tr-TR" sz="2600" b="1" dirty="0">
                <a:latin typeface="Helvetica" panose="020B0604020202020204" pitchFamily="34" charset="0"/>
                <a:ea typeface="Cambria" panose="02040503050406030204" pitchFamily="18" charset="0"/>
                <a:cs typeface="Helvetica" panose="020B0604020202020204" pitchFamily="34" charset="0"/>
              </a:rPr>
              <a:t>KADI</a:t>
            </a:r>
            <a:r>
              <a:rPr lang="tr-TR" sz="2600" dirty="0">
                <a:latin typeface="Helvetica" panose="020B0604020202020204" pitchFamily="34" charset="0"/>
                <a:ea typeface="Cambria" panose="02040503050406030204" pitchFamily="18" charset="0"/>
                <a:cs typeface="Helvetica" panose="020B0604020202020204" pitchFamily="34" charset="0"/>
              </a:rPr>
              <a:t>; </a:t>
            </a:r>
            <a:endParaRPr lang="tr-TR" sz="2600"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600" dirty="0" smtClean="0">
              <a:latin typeface="Helvetica" panose="020B0604020202020204" pitchFamily="34" charset="0"/>
              <a:ea typeface="Cambria" panose="02040503050406030204" pitchFamily="18" charset="0"/>
              <a:cs typeface="Helvetica" panose="020B0604020202020204" pitchFamily="34" charset="0"/>
            </a:endParaRPr>
          </a:p>
          <a:p>
            <a:pPr algn="just"/>
            <a:r>
              <a:rPr lang="tr-TR" sz="2600" dirty="0" smtClean="0">
                <a:latin typeface="Helvetica" panose="020B0604020202020204" pitchFamily="34" charset="0"/>
                <a:ea typeface="Cambria" panose="02040503050406030204" pitchFamily="18" charset="0"/>
                <a:cs typeface="Helvetica" panose="020B0604020202020204" pitchFamily="34" charset="0"/>
              </a:rPr>
              <a:t>Bir </a:t>
            </a:r>
            <a:r>
              <a:rPr lang="tr-TR" sz="2600" dirty="0">
                <a:latin typeface="Helvetica" panose="020B0604020202020204" pitchFamily="34" charset="0"/>
                <a:ea typeface="Cambria" panose="02040503050406030204" pitchFamily="18" charset="0"/>
                <a:cs typeface="Helvetica" panose="020B0604020202020204" pitchFamily="34" charset="0"/>
              </a:rPr>
              <a:t>diğeri güçlüden zayıfın hakkını alan </a:t>
            </a:r>
            <a:r>
              <a:rPr lang="tr-TR" sz="2600" b="1" dirty="0">
                <a:latin typeface="Helvetica" panose="020B0604020202020204" pitchFamily="34" charset="0"/>
                <a:ea typeface="Cambria" panose="02040503050406030204" pitchFamily="18" charset="0"/>
                <a:cs typeface="Helvetica" panose="020B0604020202020204" pitchFamily="34" charset="0"/>
              </a:rPr>
              <a:t>GÜVENLİK GÖREVLİSİ</a:t>
            </a:r>
            <a:r>
              <a:rPr lang="tr-TR" sz="2600" dirty="0">
                <a:latin typeface="Helvetica" panose="020B0604020202020204" pitchFamily="34" charset="0"/>
                <a:ea typeface="Cambria" panose="02040503050406030204" pitchFamily="18" charset="0"/>
                <a:cs typeface="Helvetica" panose="020B0604020202020204" pitchFamily="34" charset="0"/>
              </a:rPr>
              <a:t>; </a:t>
            </a:r>
            <a:endParaRPr lang="tr-TR" sz="2600"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600" dirty="0" smtClean="0">
              <a:latin typeface="Helvetica" panose="020B0604020202020204" pitchFamily="34" charset="0"/>
              <a:ea typeface="Cambria" panose="02040503050406030204" pitchFamily="18" charset="0"/>
              <a:cs typeface="Helvetica" panose="020B0604020202020204" pitchFamily="34" charset="0"/>
            </a:endParaRPr>
          </a:p>
          <a:p>
            <a:pPr algn="just"/>
            <a:r>
              <a:rPr lang="tr-TR" sz="2600" dirty="0" smtClean="0">
                <a:latin typeface="Helvetica" panose="020B0604020202020204" pitchFamily="34" charset="0"/>
                <a:ea typeface="Cambria" panose="02040503050406030204" pitchFamily="18" charset="0"/>
                <a:cs typeface="Helvetica" panose="020B0604020202020204" pitchFamily="34" charset="0"/>
              </a:rPr>
              <a:t>Birisi </a:t>
            </a:r>
            <a:r>
              <a:rPr lang="tr-TR" sz="2600" dirty="0">
                <a:latin typeface="Helvetica" panose="020B0604020202020204" pitchFamily="34" charset="0"/>
                <a:ea typeface="Cambria" panose="02040503050406030204" pitchFamily="18" charset="0"/>
                <a:cs typeface="Helvetica" panose="020B0604020202020204" pitchFamily="34" charset="0"/>
              </a:rPr>
              <a:t>vergiyi adaletli bir şekilde toplayıp halka zulmetmeyen </a:t>
            </a:r>
            <a:r>
              <a:rPr lang="tr-TR" sz="2600" b="1" dirty="0">
                <a:latin typeface="Helvetica" panose="020B0604020202020204" pitchFamily="34" charset="0"/>
                <a:ea typeface="Cambria" panose="02040503050406030204" pitchFamily="18" charset="0"/>
                <a:cs typeface="Helvetica" panose="020B0604020202020204" pitchFamily="34" charset="0"/>
              </a:rPr>
              <a:t>MEMUR</a:t>
            </a:r>
            <a:r>
              <a:rPr lang="tr-TR" sz="2600" dirty="0" smtClean="0">
                <a:latin typeface="Helvetica" panose="020B0604020202020204" pitchFamily="34" charset="0"/>
                <a:ea typeface="Cambria" panose="02040503050406030204" pitchFamily="18" charset="0"/>
                <a:cs typeface="Helvetica" panose="020B0604020202020204" pitchFamily="34" charset="0"/>
              </a:rPr>
              <a:t>;</a:t>
            </a:r>
          </a:p>
          <a:p>
            <a:pPr algn="just"/>
            <a:endParaRPr lang="tr-TR" sz="2600" dirty="0" smtClean="0">
              <a:latin typeface="Helvetica" panose="020B0604020202020204" pitchFamily="34" charset="0"/>
              <a:ea typeface="Cambria" panose="02040503050406030204" pitchFamily="18" charset="0"/>
              <a:cs typeface="Helvetica" panose="020B0604020202020204" pitchFamily="34" charset="0"/>
            </a:endParaRPr>
          </a:p>
          <a:p>
            <a:pPr algn="just"/>
            <a:r>
              <a:rPr lang="tr-TR" sz="2600" dirty="0" smtClean="0">
                <a:latin typeface="Helvetica" panose="020B0604020202020204" pitchFamily="34" charset="0"/>
                <a:ea typeface="Cambria" panose="02040503050406030204" pitchFamily="18" charset="0"/>
                <a:cs typeface="Helvetica" panose="020B0604020202020204" pitchFamily="34" charset="0"/>
              </a:rPr>
              <a:t>Sonuncusu </a:t>
            </a:r>
            <a:r>
              <a:rPr lang="tr-TR" sz="2600" dirty="0">
                <a:latin typeface="Helvetica" panose="020B0604020202020204" pitchFamily="34" charset="0"/>
                <a:ea typeface="Cambria" panose="02040503050406030204" pitchFamily="18" charset="0"/>
                <a:cs typeface="Helvetica" panose="020B0604020202020204" pitchFamily="34" charset="0"/>
              </a:rPr>
              <a:t>da saray dışında olan olayları olduğu gibi padişaha haber veren kişidir.” diye cevap verdi</a:t>
            </a:r>
            <a:r>
              <a:rPr lang="tr-TR" sz="2600" dirty="0" smtClean="0">
                <a:latin typeface="Helvetica" panose="020B0604020202020204" pitchFamily="34" charset="0"/>
                <a:ea typeface="Cambria" panose="02040503050406030204" pitchFamily="18" charset="0"/>
                <a:cs typeface="Helvetica" panose="020B0604020202020204" pitchFamily="34" charset="0"/>
              </a:rPr>
              <a:t>.</a:t>
            </a:r>
          </a:p>
          <a:p>
            <a:pPr algn="just"/>
            <a:endParaRPr lang="tr-TR" sz="2600" b="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dirty="0" smtClean="0"/>
              <a:t>                 (</a:t>
            </a:r>
            <a:r>
              <a:rPr lang="tr-TR" sz="2400" b="1" dirty="0"/>
              <a:t>Kaynak: Devlet Yönetiminde İstişare, Tedbir ve Tecrübe, Sayfa: 72)</a:t>
            </a: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42315563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39988"/>
            <a:ext cx="8690385" cy="1245464"/>
            <a:chOff x="-38292" y="-39988"/>
            <a:chExt cx="8690385" cy="1245464"/>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YASAKLAR</a:t>
              </a:r>
              <a:endParaRPr lang="tr-TR" sz="3200" dirty="0"/>
            </a:p>
          </p:txBody>
        </p:sp>
      </p:grpSp>
      <p:sp>
        <p:nvSpPr>
          <p:cNvPr id="14" name="Rectangle 3"/>
          <p:cNvSpPr txBox="1">
            <a:spLocks noChangeArrowheads="1"/>
          </p:cNvSpPr>
          <p:nvPr/>
        </p:nvSpPr>
        <p:spPr bwMode="auto">
          <a:xfrm>
            <a:off x="300355" y="62070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5047536"/>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3200" b="1" dirty="0">
                <a:latin typeface="Arial" panose="020B0604020202020204" pitchFamily="34" charset="0"/>
              </a:rPr>
              <a:t>GREV YASAĞI</a:t>
            </a:r>
          </a:p>
          <a:p>
            <a:pPr algn="just">
              <a:spcBef>
                <a:spcPct val="0"/>
              </a:spcBef>
              <a:buFontTx/>
              <a:buNone/>
            </a:pPr>
            <a:endParaRPr lang="tr-TR" altLang="tr-TR" sz="3200" dirty="0">
              <a:latin typeface="Arial" panose="020B0604020202020204" pitchFamily="34" charset="0"/>
            </a:endParaRPr>
          </a:p>
          <a:p>
            <a:pPr algn="just">
              <a:spcBef>
                <a:spcPct val="0"/>
              </a:spcBef>
              <a:buFontTx/>
              <a:buNone/>
            </a:pPr>
            <a:r>
              <a:rPr lang="tr-TR" altLang="tr-TR" sz="3200" dirty="0">
                <a:latin typeface="Arial" panose="020B0604020202020204" pitchFamily="34" charset="0"/>
              </a:rPr>
              <a:t>Devlet memurlarının greve karar vermeleri, grev tertiplemeleri, ilan etmeleri, bu yolda propaganda yapmaları yasaktır. Devlet memurları, herhangi bir greve veya grev teşebbüsüne katılamaz, grevi destekleyemez veya teşvik edemezler.</a:t>
            </a:r>
            <a:endParaRPr lang="tr-TR" altLang="tr-TR" sz="3200" b="1" dirty="0">
              <a:latin typeface="Arial" panose="020B0604020202020204" pitchFamily="34" charset="0"/>
            </a:endParaRPr>
          </a:p>
          <a:p>
            <a:pPr algn="ctr"/>
            <a:endParaRPr lang="tr-TR" sz="28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375103818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39988"/>
            <a:ext cx="8690385" cy="1245464"/>
            <a:chOff x="-38292" y="-39988"/>
            <a:chExt cx="8690385" cy="1245464"/>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YASAKLAR</a:t>
              </a:r>
              <a:endParaRPr lang="tr-TR" sz="3200" dirty="0"/>
            </a:p>
          </p:txBody>
        </p:sp>
      </p:grpSp>
      <p:sp>
        <p:nvSpPr>
          <p:cNvPr id="14" name="Rectangle 3"/>
          <p:cNvSpPr txBox="1">
            <a:spLocks noChangeArrowheads="1"/>
          </p:cNvSpPr>
          <p:nvPr/>
        </p:nvSpPr>
        <p:spPr bwMode="auto">
          <a:xfrm>
            <a:off x="300355" y="62070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7263527"/>
          </a:xfrm>
          <a:prstGeom prst="rect">
            <a:avLst/>
          </a:prstGeom>
          <a:noFill/>
        </p:spPr>
        <p:txBody>
          <a:bodyPr wrap="square" rtlCol="0">
            <a:spAutoFit/>
          </a:bodyPr>
          <a:lstStyle/>
          <a:p>
            <a:pPr marL="342900" indent="-342900" algn="just">
              <a:spcBef>
                <a:spcPct val="0"/>
              </a:spcBef>
              <a:buFont typeface="Wingdings" panose="05000000000000000000" pitchFamily="2" charset="2"/>
              <a:buChar char="ü"/>
            </a:pPr>
            <a:r>
              <a:rPr lang="tr-TR" altLang="tr-TR" sz="2100" b="1" dirty="0">
                <a:latin typeface="Arial" panose="020B0604020202020204" pitchFamily="34" charset="0"/>
              </a:rPr>
              <a:t>TİCARET VE DİĞER KAZANÇ GETİRİCİ FAALİYETLERDE BULUNMA YASAĞI: </a:t>
            </a:r>
          </a:p>
          <a:p>
            <a:pPr algn="just">
              <a:spcBef>
                <a:spcPct val="0"/>
              </a:spcBef>
              <a:buFontTx/>
              <a:buNone/>
            </a:pPr>
            <a:endParaRPr lang="tr-TR" altLang="tr-TR" sz="2100" dirty="0">
              <a:latin typeface="Arial" panose="020B0604020202020204" pitchFamily="34" charset="0"/>
            </a:endParaRPr>
          </a:p>
          <a:p>
            <a:pPr algn="just">
              <a:spcBef>
                <a:spcPct val="0"/>
              </a:spcBef>
              <a:buFontTx/>
              <a:buNone/>
            </a:pPr>
            <a:r>
              <a:rPr lang="tr-TR" altLang="tr-TR" sz="2100" b="1" u="sng" dirty="0">
                <a:latin typeface="Arial" panose="020B0604020202020204" pitchFamily="34" charset="0"/>
              </a:rPr>
              <a:t>Memurlar Türk Ticaret Kanununa göre (Tacir) veya (Esnaf) sayılmalarını gerektirecek bir faaliyette bulunamaz, ticaret ve sanayi müesseselerinde görev alamaz</a:t>
            </a:r>
            <a:r>
              <a:rPr lang="tr-TR" altLang="tr-TR" sz="2100" dirty="0">
                <a:latin typeface="Arial" panose="020B0604020202020204" pitchFamily="34" charset="0"/>
              </a:rPr>
              <a:t>, ticari mümessil veya ticari vekil veya </a:t>
            </a:r>
            <a:r>
              <a:rPr lang="tr-TR" altLang="tr-TR" sz="2100" dirty="0" err="1">
                <a:latin typeface="Arial" panose="020B0604020202020204" pitchFamily="34" charset="0"/>
              </a:rPr>
              <a:t>kollektif</a:t>
            </a:r>
            <a:r>
              <a:rPr lang="tr-TR" altLang="tr-TR" sz="2100" dirty="0">
                <a:latin typeface="Arial" panose="020B0604020202020204" pitchFamily="34" charset="0"/>
              </a:rPr>
              <a:t> şirketlerde ortak veya komandit şirkette komandite ortak olamazlar. (Görevli oldukları kurumların iştiraklerinde kurumlarını temsilen alacakları görevler hariç).</a:t>
            </a:r>
          </a:p>
          <a:p>
            <a:pPr algn="just">
              <a:spcBef>
                <a:spcPct val="0"/>
              </a:spcBef>
              <a:buFontTx/>
              <a:buNone/>
            </a:pPr>
            <a:r>
              <a:rPr lang="tr-TR" altLang="tr-TR" sz="2100" b="1" dirty="0" smtClean="0">
                <a:latin typeface="Arial" panose="020B0604020202020204" pitchFamily="34" charset="0"/>
              </a:rPr>
              <a:t>Memurlar</a:t>
            </a:r>
            <a:r>
              <a:rPr lang="tr-TR" altLang="tr-TR" sz="2100" b="1" dirty="0">
                <a:latin typeface="Arial" panose="020B0604020202020204" pitchFamily="34" charset="0"/>
              </a:rPr>
              <a:t>, mesleki faaliyette veya serbest meslek icrasında bulunmak üzere ofis, büro, muayenehane ve benzeri yerler açamaz; gerçek kişilere, özel hukuk tüzel kişilerine veya kamu kurumu niteliğindeki meslek kuruluşlarına ait herhangi bir iş yerinde veya vakıf yükseköğretim kurumlarında çalışamaz.</a:t>
            </a:r>
            <a:r>
              <a:rPr lang="tr-TR" altLang="tr-TR" sz="2100" dirty="0">
                <a:latin typeface="Arial" panose="020B0604020202020204" pitchFamily="34" charset="0"/>
              </a:rPr>
              <a:t> </a:t>
            </a:r>
          </a:p>
          <a:p>
            <a:pPr algn="just">
              <a:spcBef>
                <a:spcPct val="0"/>
              </a:spcBef>
              <a:buFontTx/>
              <a:buNone/>
            </a:pPr>
            <a:r>
              <a:rPr lang="tr-TR" altLang="tr-TR" sz="2100" dirty="0" smtClean="0">
                <a:latin typeface="Arial" panose="020B0604020202020204" pitchFamily="34" charset="0"/>
              </a:rPr>
              <a:t>Memurların </a:t>
            </a:r>
            <a:r>
              <a:rPr lang="tr-TR" altLang="tr-TR" sz="2100" dirty="0">
                <a:latin typeface="Arial" panose="020B0604020202020204" pitchFamily="34" charset="0"/>
              </a:rPr>
              <a:t>üyesi oldukları yapı, kalkınma ve tüketim kooperatifleri, kamu kurumu niteliğindeki meslek kuruluşları ve kanunla veya Cumhurbaşkanlığı kararnamesiyle kurulmuş yardım sandıklarının yönetim, denetim ve disiplin kurulları üyelikleri ile özel kanunlarda belirtilen görevler bu yasaklamanın dışındadır.</a:t>
            </a:r>
          </a:p>
          <a:p>
            <a:pPr algn="just">
              <a:spcBef>
                <a:spcPct val="0"/>
              </a:spcBef>
              <a:buFontTx/>
              <a:buNone/>
            </a:pPr>
            <a:r>
              <a:rPr lang="tr-TR" altLang="tr-TR" sz="2100" b="1" u="sng" dirty="0">
                <a:latin typeface="Arial" panose="020B0604020202020204" pitchFamily="34" charset="0"/>
              </a:rPr>
              <a:t>Eşleri, reşit olmayan veya mahcur olan çocukları, yasaklanan faaliyetlerde bulunan memurlar bu durumu 15 gün içinde bağlı oldukları kuruma bildirmekle yükümlüdürler</a:t>
            </a:r>
            <a:r>
              <a:rPr lang="tr-TR" altLang="tr-TR" sz="2100" dirty="0">
                <a:latin typeface="Arial" panose="020B0604020202020204" pitchFamily="34" charset="0"/>
              </a:rPr>
              <a:t>.</a:t>
            </a:r>
            <a:endParaRPr lang="tr-TR" altLang="tr-TR" sz="2100" b="1" dirty="0">
              <a:latin typeface="Arial" panose="020B0604020202020204" pitchFamily="34" charset="0"/>
            </a:endParaRPr>
          </a:p>
          <a:p>
            <a:pPr algn="ctr"/>
            <a:endParaRPr lang="tr-TR" sz="28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11920446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39988"/>
            <a:ext cx="8690385" cy="1245464"/>
            <a:chOff x="-38292" y="-39988"/>
            <a:chExt cx="8690385" cy="1245464"/>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YASAKLAR</a:t>
              </a:r>
              <a:endParaRPr lang="tr-TR" sz="3200" dirty="0"/>
            </a:p>
          </p:txBody>
        </p:sp>
      </p:grpSp>
      <p:sp>
        <p:nvSpPr>
          <p:cNvPr id="14" name="Rectangle 3"/>
          <p:cNvSpPr txBox="1">
            <a:spLocks noChangeArrowheads="1"/>
          </p:cNvSpPr>
          <p:nvPr/>
        </p:nvSpPr>
        <p:spPr bwMode="auto">
          <a:xfrm>
            <a:off x="300355" y="62070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4985980"/>
          </a:xfrm>
          <a:prstGeom prst="rect">
            <a:avLst/>
          </a:prstGeom>
          <a:noFill/>
        </p:spPr>
        <p:txBody>
          <a:bodyPr wrap="square" rtlCol="0">
            <a:spAutoFit/>
          </a:bodyPr>
          <a:lstStyle/>
          <a:p>
            <a:pPr marL="342900" indent="-342900" algn="just">
              <a:spcBef>
                <a:spcPct val="0"/>
              </a:spcBef>
              <a:buFont typeface="Wingdings" panose="05000000000000000000" pitchFamily="2" charset="2"/>
              <a:buChar char="ü"/>
            </a:pPr>
            <a:r>
              <a:rPr lang="tr-TR" altLang="tr-TR" sz="2400" b="1" dirty="0">
                <a:latin typeface="Helvetica" panose="020B0604020202020204" pitchFamily="34" charset="0"/>
                <a:cs typeface="Helvetica" panose="020B0604020202020204" pitchFamily="34" charset="0"/>
              </a:rPr>
              <a:t>HEDİYE ALMA, MENFAAT SAĞLAMA YASAĞI</a:t>
            </a:r>
          </a:p>
          <a:p>
            <a:pPr algn="just">
              <a:spcBef>
                <a:spcPct val="0"/>
              </a:spcBef>
              <a:buFontTx/>
              <a:buNone/>
            </a:pPr>
            <a:r>
              <a:rPr lang="tr-TR" altLang="tr-TR" sz="2400" b="1" dirty="0">
                <a:latin typeface="Helvetica" panose="020B0604020202020204" pitchFamily="34" charset="0"/>
                <a:cs typeface="Helvetica" panose="020B0604020202020204" pitchFamily="34" charset="0"/>
              </a:rPr>
              <a:t> </a:t>
            </a:r>
          </a:p>
          <a:p>
            <a:pPr algn="just">
              <a:spcBef>
                <a:spcPct val="0"/>
              </a:spcBef>
              <a:buFontTx/>
              <a:buNone/>
            </a:pPr>
            <a:r>
              <a:rPr lang="tr-TR" altLang="tr-TR" sz="2400" b="1" dirty="0">
                <a:latin typeface="Helvetica" panose="020B0604020202020204" pitchFamily="34" charset="0"/>
                <a:cs typeface="Helvetica" panose="020B0604020202020204" pitchFamily="34" charset="0"/>
              </a:rPr>
              <a:t>Devlet memurlarının doğrudan doğruya veya aracı eliyle hediye istemeleri ve görevleri sırasında olmasa dahi menfaat sağlama amacı ile hediye kabul etmeleri veya iş sahiplerinden borç para istemeleri ve almaları yasaktır</a:t>
            </a:r>
            <a:r>
              <a:rPr lang="tr-TR" altLang="tr-TR" sz="2400" dirty="0">
                <a:latin typeface="Helvetica" panose="020B0604020202020204" pitchFamily="34" charset="0"/>
                <a:cs typeface="Helvetica" panose="020B0604020202020204" pitchFamily="34" charset="0"/>
              </a:rPr>
              <a:t>.</a:t>
            </a:r>
          </a:p>
          <a:p>
            <a:pPr algn="just">
              <a:spcBef>
                <a:spcPct val="0"/>
              </a:spcBef>
              <a:buFontTx/>
              <a:buNone/>
            </a:pPr>
            <a:endParaRPr lang="tr-TR" altLang="tr-TR" sz="2400" b="1" dirty="0">
              <a:latin typeface="Helvetica" panose="020B0604020202020204" pitchFamily="34" charset="0"/>
              <a:cs typeface="Helvetica" panose="020B0604020202020204" pitchFamily="34" charset="0"/>
            </a:endParaRPr>
          </a:p>
          <a:p>
            <a:pPr algn="just">
              <a:spcBef>
                <a:spcPct val="0"/>
              </a:spcBef>
              <a:buFontTx/>
              <a:buNone/>
            </a:pPr>
            <a:r>
              <a:rPr lang="tr-TR" altLang="tr-TR" sz="2400" dirty="0">
                <a:latin typeface="Helvetica" panose="020B0604020202020204" pitchFamily="34" charset="0"/>
                <a:cs typeface="Helvetica" panose="020B0604020202020204" pitchFamily="34" charset="0"/>
              </a:rPr>
              <a:t>Kamu Görevlileri Etik Kurulu, hediye alma yasağının kapsamını belirlemeye ve en az genel müdür veya eşiti seviyedeki üst düzey kamu görevlilerince alınan hediyelerin listesini gerektiğinde </a:t>
            </a:r>
            <a:r>
              <a:rPr lang="tr-TR" altLang="tr-TR" sz="2400" b="1" u="sng" dirty="0">
                <a:latin typeface="Helvetica" panose="020B0604020202020204" pitchFamily="34" charset="0"/>
                <a:cs typeface="Helvetica" panose="020B0604020202020204" pitchFamily="34" charset="0"/>
              </a:rPr>
              <a:t>her takvim yılı sonunda bu görevlilerden istemeye yetkilidir</a:t>
            </a:r>
            <a:r>
              <a:rPr lang="tr-TR" altLang="tr-TR" sz="2400" b="1" dirty="0">
                <a:latin typeface="Helvetica" panose="020B0604020202020204" pitchFamily="34" charset="0"/>
                <a:cs typeface="Helvetica" panose="020B0604020202020204" pitchFamily="34" charset="0"/>
              </a:rPr>
              <a:t>.</a:t>
            </a:r>
            <a:endParaRPr lang="tr-TR" sz="24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9807593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39988"/>
            <a:ext cx="8690385" cy="1245464"/>
            <a:chOff x="-38292" y="-39988"/>
            <a:chExt cx="8690385" cy="1245464"/>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YASAKLAR</a:t>
              </a:r>
              <a:endParaRPr lang="tr-TR" sz="3200" dirty="0"/>
            </a:p>
          </p:txBody>
        </p:sp>
      </p:grpSp>
      <p:sp>
        <p:nvSpPr>
          <p:cNvPr id="14" name="Rectangle 3"/>
          <p:cNvSpPr txBox="1">
            <a:spLocks noChangeArrowheads="1"/>
          </p:cNvSpPr>
          <p:nvPr/>
        </p:nvSpPr>
        <p:spPr bwMode="auto">
          <a:xfrm>
            <a:off x="300355" y="62070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4555093"/>
          </a:xfrm>
          <a:prstGeom prst="rect">
            <a:avLst/>
          </a:prstGeom>
          <a:noFill/>
        </p:spPr>
        <p:txBody>
          <a:bodyPr wrap="square" rtlCol="0">
            <a:spAutoFit/>
          </a:bodyPr>
          <a:lstStyle/>
          <a:p>
            <a:pPr marL="342900" indent="-342900" algn="just">
              <a:spcBef>
                <a:spcPct val="0"/>
              </a:spcBef>
              <a:buFont typeface="Wingdings" panose="05000000000000000000" pitchFamily="2" charset="2"/>
              <a:buChar char="ü"/>
            </a:pPr>
            <a:r>
              <a:rPr lang="tr-TR" altLang="tr-TR" sz="2800" b="1" dirty="0">
                <a:latin typeface="Helvetica" panose="020B0604020202020204" pitchFamily="34" charset="0"/>
                <a:cs typeface="Helvetica" panose="020B0604020202020204" pitchFamily="34" charset="0"/>
              </a:rPr>
              <a:t>DENETİMİNDEKİ TEŞEBBÜSTEN MENFAAT SAĞLAMA YASAĞI</a:t>
            </a:r>
            <a:r>
              <a:rPr lang="tr-TR" altLang="tr-TR" sz="2800" dirty="0">
                <a:latin typeface="Helvetica" panose="020B0604020202020204" pitchFamily="34" charset="0"/>
                <a:cs typeface="Helvetica" panose="020B0604020202020204" pitchFamily="34" charset="0"/>
              </a:rPr>
              <a:t> </a:t>
            </a:r>
          </a:p>
          <a:p>
            <a:pPr algn="just">
              <a:spcBef>
                <a:spcPct val="0"/>
              </a:spcBef>
              <a:buFontTx/>
              <a:buNone/>
            </a:pPr>
            <a:endParaRPr lang="tr-TR" altLang="tr-TR" sz="2400" dirty="0">
              <a:latin typeface="Helvetica" panose="020B0604020202020204" pitchFamily="34" charset="0"/>
              <a:cs typeface="Helvetica" panose="020B0604020202020204" pitchFamily="34" charset="0"/>
            </a:endParaRPr>
          </a:p>
          <a:p>
            <a:pPr algn="just">
              <a:spcBef>
                <a:spcPct val="0"/>
              </a:spcBef>
              <a:buFontTx/>
              <a:buNone/>
            </a:pPr>
            <a:r>
              <a:rPr lang="tr-TR" altLang="tr-TR" sz="2800" dirty="0">
                <a:latin typeface="Helvetica" panose="020B0604020202020204" pitchFamily="34" charset="0"/>
                <a:cs typeface="Helvetica" panose="020B0604020202020204" pitchFamily="34" charset="0"/>
              </a:rPr>
              <a:t>Devlet memurunun, denetimi altında bulunan veya kendi görevi veya mensup olduğu kurum ile ilgisi olan bir teşebbüsten, doğrudan doğruya veya aracı eliyle her ne ad altında olursa olsun bir menfaat sağlaması yasaktır.</a:t>
            </a:r>
            <a:endParaRPr lang="tr-TR" altLang="tr-TR" sz="2400" b="1" dirty="0">
              <a:latin typeface="Helvetica" panose="020B0604020202020204" pitchFamily="34" charset="0"/>
              <a:cs typeface="Helvetica" panose="020B0604020202020204" pitchFamily="34" charset="0"/>
            </a:endParaRPr>
          </a:p>
          <a:p>
            <a:pPr algn="just">
              <a:spcBef>
                <a:spcPct val="0"/>
              </a:spcBef>
              <a:buFontTx/>
              <a:buNone/>
            </a:pPr>
            <a:endParaRPr lang="tr-TR" sz="24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32298302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39988"/>
            <a:ext cx="8690385" cy="1245464"/>
            <a:chOff x="-38292" y="-39988"/>
            <a:chExt cx="8690385" cy="1245464"/>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YASAKLAR</a:t>
              </a:r>
              <a:endParaRPr lang="tr-TR" sz="3200" dirty="0"/>
            </a:p>
          </p:txBody>
        </p:sp>
      </p:grpSp>
      <p:sp>
        <p:nvSpPr>
          <p:cNvPr id="14" name="Rectangle 3"/>
          <p:cNvSpPr txBox="1">
            <a:spLocks noChangeArrowheads="1"/>
          </p:cNvSpPr>
          <p:nvPr/>
        </p:nvSpPr>
        <p:spPr bwMode="auto">
          <a:xfrm>
            <a:off x="300355" y="62070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4185761"/>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2800" b="1" dirty="0">
                <a:latin typeface="Arial" panose="020B0604020202020204" pitchFamily="34" charset="0"/>
              </a:rPr>
              <a:t>GİZLİ BİLGİLERİ AÇIKLAMA YASAĞI </a:t>
            </a:r>
          </a:p>
          <a:p>
            <a:pPr algn="just">
              <a:spcBef>
                <a:spcPct val="0"/>
              </a:spcBef>
              <a:buFontTx/>
              <a:buNone/>
            </a:pPr>
            <a:endParaRPr lang="tr-TR" altLang="tr-TR" sz="2800" dirty="0">
              <a:latin typeface="Arial" panose="020B0604020202020204" pitchFamily="34" charset="0"/>
            </a:endParaRPr>
          </a:p>
          <a:p>
            <a:pPr algn="just">
              <a:spcBef>
                <a:spcPct val="0"/>
              </a:spcBef>
              <a:buFontTx/>
              <a:buNone/>
            </a:pPr>
            <a:r>
              <a:rPr lang="tr-TR" altLang="tr-TR" sz="2800" dirty="0">
                <a:latin typeface="Arial" panose="020B0604020202020204" pitchFamily="34" charset="0"/>
              </a:rPr>
              <a:t>Devlet memurlarının kamu hizmetleri ile ilgili gizli bilgileri görevlerinden ayrılmış bile olsalar, yetkili bakanın yazılı izni olmadıkça açıklamaları yasaktır.</a:t>
            </a:r>
            <a:endParaRPr lang="tr-TR" altLang="tr-TR" sz="2400" b="1" dirty="0">
              <a:latin typeface="Arial" panose="020B0604020202020204" pitchFamily="34" charset="0"/>
            </a:endParaRPr>
          </a:p>
          <a:p>
            <a:pPr algn="just">
              <a:spcBef>
                <a:spcPct val="0"/>
              </a:spcBef>
              <a:buFontTx/>
              <a:buNone/>
            </a:pPr>
            <a:endParaRPr lang="tr-TR" sz="24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19498437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0"/>
            <a:ext cx="8690385" cy="1205476"/>
            <a:chOff x="-38292" y="0"/>
            <a:chExt cx="8690385"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201334"/>
              <a:ext cx="5246557"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SINIFLANDIRMA</a:t>
              </a:r>
              <a:endParaRPr lang="tr-TR" sz="3200" dirty="0"/>
            </a:p>
          </p:txBody>
        </p:sp>
      </p:grpSp>
      <p:sp>
        <p:nvSpPr>
          <p:cNvPr id="14" name="Rectangle 3"/>
          <p:cNvSpPr txBox="1">
            <a:spLocks noChangeArrowheads="1"/>
          </p:cNvSpPr>
          <p:nvPr/>
        </p:nvSpPr>
        <p:spPr bwMode="auto">
          <a:xfrm>
            <a:off x="300355" y="62070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4616648"/>
          </a:xfrm>
          <a:prstGeom prst="rect">
            <a:avLst/>
          </a:prstGeom>
          <a:noFill/>
        </p:spPr>
        <p:txBody>
          <a:bodyPr wrap="square" rtlCol="0">
            <a:spAutoFit/>
          </a:bodyPr>
          <a:lstStyle/>
          <a:p>
            <a:pPr marL="342900" indent="-342900" algn="just">
              <a:spcBef>
                <a:spcPct val="0"/>
              </a:spcBef>
              <a:buFont typeface="Wingdings" panose="05000000000000000000" pitchFamily="2" charset="2"/>
              <a:buChar char="ü"/>
            </a:pPr>
            <a:r>
              <a:rPr lang="tr-TR" altLang="tr-TR" sz="2400" dirty="0">
                <a:latin typeface="Helvetica" panose="020B0604020202020204" pitchFamily="34" charset="0"/>
                <a:cs typeface="Helvetica" panose="020B0604020202020204" pitchFamily="34" charset="0"/>
              </a:rPr>
              <a:t>657 sayılı Devlet Memurları Kanununa tabi kurumlarda çalıştırılan memurların </a:t>
            </a:r>
            <a:r>
              <a:rPr lang="tr-TR" altLang="tr-TR" sz="2400" dirty="0" smtClean="0">
                <a:latin typeface="Helvetica" panose="020B0604020202020204" pitchFamily="34" charset="0"/>
                <a:cs typeface="Helvetica" panose="020B0604020202020204" pitchFamily="34" charset="0"/>
              </a:rPr>
              <a:t>12 farklı grupta sınıflandırılmıştır. Bunlar:</a:t>
            </a:r>
          </a:p>
          <a:p>
            <a:pPr algn="just">
              <a:spcBef>
                <a:spcPct val="0"/>
              </a:spcBef>
            </a:pPr>
            <a:endParaRPr lang="tr-TR" altLang="tr-TR" sz="2400" dirty="0">
              <a:latin typeface="Helvetica" panose="020B0604020202020204" pitchFamily="34" charset="0"/>
              <a:cs typeface="Helvetica" panose="020B0604020202020204" pitchFamily="34" charset="0"/>
            </a:endParaRPr>
          </a:p>
          <a:p>
            <a:pPr algn="just">
              <a:spcBef>
                <a:spcPct val="0"/>
              </a:spcBef>
            </a:pPr>
            <a:endParaRPr lang="tr-TR" altLang="tr-TR" sz="2400" dirty="0" smtClean="0">
              <a:latin typeface="Helvetica" panose="020B0604020202020204" pitchFamily="34" charset="0"/>
              <a:cs typeface="Helvetica" panose="020B0604020202020204" pitchFamily="34" charset="0"/>
            </a:endParaRPr>
          </a:p>
          <a:p>
            <a:pPr algn="just">
              <a:spcBef>
                <a:spcPct val="0"/>
              </a:spcBef>
            </a:pPr>
            <a:endParaRPr lang="tr-TR" altLang="tr-TR" sz="2400" dirty="0" smtClean="0">
              <a:latin typeface="Helvetica" panose="020B0604020202020204" pitchFamily="34" charset="0"/>
              <a:cs typeface="Helvetica" panose="020B0604020202020204" pitchFamily="34" charset="0"/>
            </a:endParaRPr>
          </a:p>
          <a:p>
            <a:pPr algn="just">
              <a:spcBef>
                <a:spcPct val="0"/>
              </a:spcBef>
            </a:pPr>
            <a:endParaRPr lang="tr-TR" altLang="tr-TR" sz="2400" dirty="0">
              <a:latin typeface="Helvetica" panose="020B0604020202020204" pitchFamily="34" charset="0"/>
              <a:cs typeface="Helvetica" panose="020B0604020202020204" pitchFamily="34" charset="0"/>
            </a:endParaRPr>
          </a:p>
          <a:p>
            <a:pPr algn="just">
              <a:spcBef>
                <a:spcPct val="0"/>
              </a:spcBef>
            </a:pPr>
            <a:endParaRPr lang="tr-TR" altLang="tr-TR" sz="2400" dirty="0">
              <a:latin typeface="Helvetica" panose="020B0604020202020204" pitchFamily="34" charset="0"/>
              <a:cs typeface="Helvetica" panose="020B0604020202020204" pitchFamily="34" charset="0"/>
            </a:endParaRPr>
          </a:p>
          <a:p>
            <a:pPr algn="just">
              <a:spcBef>
                <a:spcPct val="0"/>
              </a:spcBef>
              <a:buFontTx/>
              <a:buNone/>
            </a:pPr>
            <a:endParaRPr lang="tr-TR" sz="24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2128139265"/>
              </p:ext>
            </p:extLst>
          </p:nvPr>
        </p:nvGraphicFramePr>
        <p:xfrm>
          <a:off x="440574" y="2377440"/>
          <a:ext cx="11380124" cy="4434840"/>
        </p:xfrm>
        <a:graphic>
          <a:graphicData uri="http://schemas.openxmlformats.org/drawingml/2006/table">
            <a:tbl>
              <a:tblPr firstRow="1" bandRow="1">
                <a:tableStyleId>{5C22544A-7EE6-4342-B048-85BDC9FD1C3A}</a:tableStyleId>
              </a:tblPr>
              <a:tblGrid>
                <a:gridCol w="4181302">
                  <a:extLst>
                    <a:ext uri="{9D8B030D-6E8A-4147-A177-3AD203B41FA5}">
                      <a16:colId xmlns:a16="http://schemas.microsoft.com/office/drawing/2014/main" val="2962645393"/>
                    </a:ext>
                  </a:extLst>
                </a:gridCol>
                <a:gridCol w="7198822">
                  <a:extLst>
                    <a:ext uri="{9D8B030D-6E8A-4147-A177-3AD203B41FA5}">
                      <a16:colId xmlns:a16="http://schemas.microsoft.com/office/drawing/2014/main" val="826921017"/>
                    </a:ext>
                  </a:extLst>
                </a:gridCol>
              </a:tblGrid>
              <a:tr h="309935">
                <a:tc>
                  <a:txBody>
                    <a:bodyPr/>
                    <a:lstStyle/>
                    <a:p>
                      <a:r>
                        <a:rPr lang="tr-TR" dirty="0" smtClean="0">
                          <a:latin typeface="Helvetica" panose="020B0604020202020204" pitchFamily="34" charset="0"/>
                          <a:cs typeface="Helvetica" panose="020B0604020202020204" pitchFamily="34" charset="0"/>
                        </a:rPr>
                        <a:t>SINIF</a:t>
                      </a:r>
                      <a:endParaRPr lang="tr-TR" dirty="0">
                        <a:latin typeface="Helvetica" panose="020B0604020202020204" pitchFamily="34" charset="0"/>
                        <a:cs typeface="Helvetica" panose="020B0604020202020204" pitchFamily="34" charset="0"/>
                      </a:endParaRPr>
                    </a:p>
                  </a:txBody>
                  <a:tcPr/>
                </a:tc>
                <a:tc>
                  <a:txBody>
                    <a:bodyPr/>
                    <a:lstStyle/>
                    <a:p>
                      <a:r>
                        <a:rPr lang="tr-TR" dirty="0" smtClean="0">
                          <a:latin typeface="Helvetica" panose="020B0604020202020204" pitchFamily="34" charset="0"/>
                          <a:cs typeface="Helvetica" panose="020B0604020202020204" pitchFamily="34" charset="0"/>
                        </a:rPr>
                        <a:t>KAPSAMI</a:t>
                      </a:r>
                      <a:endParaRPr lang="tr-TR"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405914317"/>
                  </a:ext>
                </a:extLst>
              </a:tr>
              <a:tr h="774837">
                <a:tc>
                  <a:txBody>
                    <a:bodyPr/>
                    <a:lstStyle/>
                    <a:p>
                      <a:endParaRPr lang="tr-TR" sz="1700" dirty="0" smtClean="0">
                        <a:solidFill>
                          <a:schemeClr val="tx1"/>
                        </a:solidFill>
                        <a:latin typeface="Helvetica" panose="020B0604020202020204" pitchFamily="34" charset="0"/>
                        <a:cs typeface="Helvetica" panose="020B0604020202020204" pitchFamily="34" charset="0"/>
                      </a:endParaRPr>
                    </a:p>
                    <a:p>
                      <a:r>
                        <a:rPr lang="tr-TR" sz="1700" b="1" u="sng" dirty="0" smtClean="0">
                          <a:solidFill>
                            <a:schemeClr val="tx1"/>
                          </a:solidFill>
                          <a:latin typeface="Helvetica" panose="020B0604020202020204" pitchFamily="34" charset="0"/>
                          <a:cs typeface="Helvetica" panose="020B0604020202020204" pitchFamily="34" charset="0"/>
                        </a:rPr>
                        <a:t>1-GENEL İDARE HİZMETLERİ SINIFI</a:t>
                      </a:r>
                      <a:endParaRPr lang="tr-TR" sz="1700" b="1" u="sng" dirty="0">
                        <a:solidFill>
                          <a:schemeClr val="tx1"/>
                        </a:solidFill>
                        <a:latin typeface="Helvetica" panose="020B0604020202020204" pitchFamily="34" charset="0"/>
                        <a:cs typeface="Helvetica" panose="020B0604020202020204" pitchFamily="34" charset="0"/>
                      </a:endParaRPr>
                    </a:p>
                  </a:txBody>
                  <a:tcPr/>
                </a:tc>
                <a:tc>
                  <a:txBody>
                    <a:bodyPr/>
                    <a:lstStyle/>
                    <a:p>
                      <a:pPr algn="just"/>
                      <a:r>
                        <a:rPr lang="tr-TR" sz="1700" b="0" i="0" kern="1200" dirty="0" smtClean="0">
                          <a:solidFill>
                            <a:schemeClr val="tx1"/>
                          </a:solidFill>
                          <a:effectLst/>
                          <a:latin typeface="Helvetica" panose="020B0604020202020204" pitchFamily="34" charset="0"/>
                          <a:ea typeface="+mn-ea"/>
                          <a:cs typeface="Helvetica" panose="020B0604020202020204" pitchFamily="34" charset="0"/>
                        </a:rPr>
                        <a:t>Kurumlarda yönetim, icra, büro ve benzeri hizmetleri gören ve bu Kanunla tespit edilen diğer sınıflara girmeyen memurlar Genel İdare Hizmetleri sınıfını teşkil eder.</a:t>
                      </a:r>
                      <a:endParaRPr lang="tr-TR" sz="1700" dirty="0">
                        <a:solidFill>
                          <a:schemeClr val="tx1"/>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94104793"/>
                  </a:ext>
                </a:extLst>
              </a:tr>
              <a:tr h="3099347">
                <a:tc>
                  <a:txBody>
                    <a:bodyPr/>
                    <a:lstStyle/>
                    <a:p>
                      <a:endParaRPr lang="tr-TR" sz="1700" b="1" u="sng" dirty="0" smtClean="0">
                        <a:solidFill>
                          <a:schemeClr val="tx1"/>
                        </a:solidFill>
                        <a:latin typeface="Helvetica" panose="020B0604020202020204" pitchFamily="34" charset="0"/>
                        <a:cs typeface="Helvetica" panose="020B0604020202020204" pitchFamily="34" charset="0"/>
                      </a:endParaRPr>
                    </a:p>
                    <a:p>
                      <a:endParaRPr lang="tr-TR" sz="1700" b="1" u="sng" dirty="0" smtClean="0">
                        <a:solidFill>
                          <a:schemeClr val="tx1"/>
                        </a:solidFill>
                        <a:latin typeface="Helvetica" panose="020B0604020202020204" pitchFamily="34" charset="0"/>
                        <a:cs typeface="Helvetica" panose="020B0604020202020204" pitchFamily="34" charset="0"/>
                      </a:endParaRPr>
                    </a:p>
                    <a:p>
                      <a:endParaRPr lang="tr-TR" sz="1700" b="1" u="sng" dirty="0" smtClean="0">
                        <a:solidFill>
                          <a:schemeClr val="tx1"/>
                        </a:solidFill>
                        <a:latin typeface="Helvetica" panose="020B0604020202020204" pitchFamily="34" charset="0"/>
                        <a:cs typeface="Helvetica" panose="020B0604020202020204" pitchFamily="34" charset="0"/>
                      </a:endParaRPr>
                    </a:p>
                    <a:p>
                      <a:endParaRPr lang="tr-TR" sz="1700" b="1" u="sng" dirty="0" smtClean="0">
                        <a:solidFill>
                          <a:schemeClr val="tx1"/>
                        </a:solidFill>
                        <a:latin typeface="Helvetica" panose="020B0604020202020204" pitchFamily="34" charset="0"/>
                        <a:cs typeface="Helvetica" panose="020B0604020202020204" pitchFamily="34" charset="0"/>
                      </a:endParaRPr>
                    </a:p>
                    <a:p>
                      <a:r>
                        <a:rPr lang="tr-TR" sz="1700" b="1" u="sng" dirty="0" smtClean="0">
                          <a:solidFill>
                            <a:schemeClr val="tx1"/>
                          </a:solidFill>
                          <a:latin typeface="Helvetica" panose="020B0604020202020204" pitchFamily="34" charset="0"/>
                          <a:cs typeface="Helvetica" panose="020B0604020202020204" pitchFamily="34" charset="0"/>
                        </a:rPr>
                        <a:t>2-TEKNİK</a:t>
                      </a:r>
                      <a:r>
                        <a:rPr lang="tr-TR" sz="1700" b="1" u="sng" baseline="0" dirty="0" smtClean="0">
                          <a:solidFill>
                            <a:schemeClr val="tx1"/>
                          </a:solidFill>
                          <a:latin typeface="Helvetica" panose="020B0604020202020204" pitchFamily="34" charset="0"/>
                          <a:cs typeface="Helvetica" panose="020B0604020202020204" pitchFamily="34" charset="0"/>
                        </a:rPr>
                        <a:t> HİZMETLER SINIFI</a:t>
                      </a:r>
                      <a:endParaRPr lang="tr-TR" sz="1700" b="1" u="sng"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altLang="tr-TR" sz="1700" dirty="0" smtClean="0">
                          <a:latin typeface="Arial" panose="020B0604020202020204" pitchFamily="34" charset="0"/>
                        </a:rPr>
                        <a:t>Kurumlarda meslekleriyle ilgili görevleri fiilen ifa eden yüksek mühendis, mühendis, yüksek mimar, mimar, jeolog, hidrojeolog, hidrolog, jeofizikçi, fizikçi, kimyager, matematikçi, istatistikçi, yöneylemci (Hareket araştırmacısı), matematiksel iktisatçı, ekonomici ve benzeri ile teknik öğretmen okullarından mezun olup da, öğretmenlik mesleği dışında teknik hizmetlerde çalışanlar, Mimarlık ve Mühendislik Fakültesi veya bölümlerinden mezun şehir plancısı, yüksek şehir plancısı, yüksek Bölge Plancısı, 3437 ve 9/5/1969 tarih 1177 sayılı Kanunlara göre tütün eksperi yetiştirilenler ile müskirat ve çay eksperleri, fen memuru, yüksek tekniker, tekniker teknisyen ve emsali teknik unvanlara sahip olup, en az orta derecede mesleki tahsil görmüş bulunanlar, Teknik Hizmetler sınıfını teşkil eder. </a:t>
                      </a:r>
                      <a:endParaRPr lang="tr-TR" sz="1700" dirty="0">
                        <a:solidFill>
                          <a:schemeClr val="tx1"/>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198788948"/>
                  </a:ext>
                </a:extLst>
              </a:tr>
            </a:tbl>
          </a:graphicData>
        </a:graphic>
      </p:graphicFrame>
    </p:spTree>
    <p:extLst>
      <p:ext uri="{BB962C8B-B14F-4D97-AF65-F5344CB8AC3E}">
        <p14:creationId xmlns:p14="http://schemas.microsoft.com/office/powerpoint/2010/main" val="12751382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0"/>
            <a:ext cx="8690385" cy="1205476"/>
            <a:chOff x="-38292" y="0"/>
            <a:chExt cx="8690385"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201334"/>
              <a:ext cx="5246557"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SINIFLANDIRMA</a:t>
              </a:r>
              <a:endParaRPr lang="tr-TR" sz="3200" dirty="0"/>
            </a:p>
          </p:txBody>
        </p:sp>
      </p:grpSp>
      <p:sp>
        <p:nvSpPr>
          <p:cNvPr id="14" name="Rectangle 3"/>
          <p:cNvSpPr txBox="1">
            <a:spLocks noChangeArrowheads="1"/>
          </p:cNvSpPr>
          <p:nvPr/>
        </p:nvSpPr>
        <p:spPr bwMode="auto">
          <a:xfrm>
            <a:off x="300355" y="62070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3508653"/>
          </a:xfrm>
          <a:prstGeom prst="rect">
            <a:avLst/>
          </a:prstGeom>
          <a:noFill/>
        </p:spPr>
        <p:txBody>
          <a:bodyPr wrap="square" rtlCol="0">
            <a:spAutoFit/>
          </a:bodyPr>
          <a:lstStyle/>
          <a:p>
            <a:pPr algn="just">
              <a:spcBef>
                <a:spcPct val="0"/>
              </a:spcBef>
            </a:pPr>
            <a:endParaRPr lang="tr-TR" altLang="tr-TR" sz="2400" dirty="0" smtClean="0">
              <a:latin typeface="Helvetica" panose="020B0604020202020204" pitchFamily="34" charset="0"/>
              <a:cs typeface="Helvetica" panose="020B0604020202020204" pitchFamily="34" charset="0"/>
            </a:endParaRPr>
          </a:p>
          <a:p>
            <a:pPr algn="just">
              <a:spcBef>
                <a:spcPct val="0"/>
              </a:spcBef>
            </a:pPr>
            <a:endParaRPr lang="tr-TR" altLang="tr-TR" sz="2400" dirty="0" smtClean="0">
              <a:latin typeface="Helvetica" panose="020B0604020202020204" pitchFamily="34" charset="0"/>
              <a:cs typeface="Helvetica" panose="020B0604020202020204" pitchFamily="34" charset="0"/>
            </a:endParaRPr>
          </a:p>
          <a:p>
            <a:pPr algn="just">
              <a:spcBef>
                <a:spcPct val="0"/>
              </a:spcBef>
            </a:pPr>
            <a:endParaRPr lang="tr-TR" altLang="tr-TR" sz="2400" dirty="0">
              <a:latin typeface="Helvetica" panose="020B0604020202020204" pitchFamily="34" charset="0"/>
              <a:cs typeface="Helvetica" panose="020B0604020202020204" pitchFamily="34" charset="0"/>
            </a:endParaRPr>
          </a:p>
          <a:p>
            <a:pPr algn="just">
              <a:spcBef>
                <a:spcPct val="0"/>
              </a:spcBef>
            </a:pPr>
            <a:endParaRPr lang="tr-TR" altLang="tr-TR" sz="2400" dirty="0">
              <a:latin typeface="Helvetica" panose="020B0604020202020204" pitchFamily="34" charset="0"/>
              <a:cs typeface="Helvetica" panose="020B0604020202020204" pitchFamily="34" charset="0"/>
            </a:endParaRPr>
          </a:p>
          <a:p>
            <a:pPr algn="just">
              <a:spcBef>
                <a:spcPct val="0"/>
              </a:spcBef>
              <a:buFontTx/>
              <a:buNone/>
            </a:pPr>
            <a:endParaRPr lang="tr-TR" sz="24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1537735329"/>
              </p:ext>
            </p:extLst>
          </p:nvPr>
        </p:nvGraphicFramePr>
        <p:xfrm>
          <a:off x="440574" y="1503043"/>
          <a:ext cx="11380124" cy="4895156"/>
        </p:xfrm>
        <a:graphic>
          <a:graphicData uri="http://schemas.openxmlformats.org/drawingml/2006/table">
            <a:tbl>
              <a:tblPr firstRow="1" bandRow="1">
                <a:tableStyleId>{5C22544A-7EE6-4342-B048-85BDC9FD1C3A}</a:tableStyleId>
              </a:tblPr>
              <a:tblGrid>
                <a:gridCol w="4181302">
                  <a:extLst>
                    <a:ext uri="{9D8B030D-6E8A-4147-A177-3AD203B41FA5}">
                      <a16:colId xmlns:a16="http://schemas.microsoft.com/office/drawing/2014/main" val="2962645393"/>
                    </a:ext>
                  </a:extLst>
                </a:gridCol>
                <a:gridCol w="7198822">
                  <a:extLst>
                    <a:ext uri="{9D8B030D-6E8A-4147-A177-3AD203B41FA5}">
                      <a16:colId xmlns:a16="http://schemas.microsoft.com/office/drawing/2014/main" val="826921017"/>
                    </a:ext>
                  </a:extLst>
                </a:gridCol>
              </a:tblGrid>
              <a:tr h="296339">
                <a:tc>
                  <a:txBody>
                    <a:bodyPr/>
                    <a:lstStyle/>
                    <a:p>
                      <a:r>
                        <a:rPr lang="tr-TR" dirty="0" smtClean="0">
                          <a:latin typeface="Helvetica" panose="020B0604020202020204" pitchFamily="34" charset="0"/>
                          <a:cs typeface="Helvetica" panose="020B0604020202020204" pitchFamily="34" charset="0"/>
                        </a:rPr>
                        <a:t>SINIF</a:t>
                      </a:r>
                      <a:endParaRPr lang="tr-TR" dirty="0">
                        <a:latin typeface="Helvetica" panose="020B0604020202020204" pitchFamily="34" charset="0"/>
                        <a:cs typeface="Helvetica" panose="020B0604020202020204" pitchFamily="34" charset="0"/>
                      </a:endParaRPr>
                    </a:p>
                  </a:txBody>
                  <a:tcPr/>
                </a:tc>
                <a:tc>
                  <a:txBody>
                    <a:bodyPr/>
                    <a:lstStyle/>
                    <a:p>
                      <a:r>
                        <a:rPr lang="tr-TR" dirty="0" smtClean="0">
                          <a:latin typeface="Helvetica" panose="020B0604020202020204" pitchFamily="34" charset="0"/>
                          <a:cs typeface="Helvetica" panose="020B0604020202020204" pitchFamily="34" charset="0"/>
                        </a:rPr>
                        <a:t>KAPSAMI</a:t>
                      </a:r>
                      <a:endParaRPr lang="tr-TR"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405914317"/>
                  </a:ext>
                </a:extLst>
              </a:tr>
              <a:tr h="2815222">
                <a:tc>
                  <a:txBody>
                    <a:bodyPr/>
                    <a:lstStyle/>
                    <a:p>
                      <a:endParaRPr lang="tr-TR" sz="1700" b="1" u="sng" dirty="0" smtClean="0">
                        <a:solidFill>
                          <a:schemeClr val="tx1"/>
                        </a:solidFill>
                        <a:latin typeface="Helvetica" panose="020B0604020202020204" pitchFamily="34" charset="0"/>
                        <a:cs typeface="Helvetica" panose="020B0604020202020204" pitchFamily="34" charset="0"/>
                      </a:endParaRPr>
                    </a:p>
                    <a:p>
                      <a:endParaRPr lang="tr-TR" sz="1700" b="1" u="sng" dirty="0" smtClean="0">
                        <a:solidFill>
                          <a:schemeClr val="tx1"/>
                        </a:solidFill>
                        <a:latin typeface="Helvetica" panose="020B0604020202020204" pitchFamily="34" charset="0"/>
                        <a:cs typeface="Helvetica" panose="020B0604020202020204" pitchFamily="34" charset="0"/>
                      </a:endParaRPr>
                    </a:p>
                    <a:p>
                      <a:endParaRPr lang="tr-TR" sz="1700" b="1" u="sng" dirty="0" smtClean="0">
                        <a:solidFill>
                          <a:schemeClr val="tx1"/>
                        </a:solidFill>
                        <a:latin typeface="Helvetica" panose="020B0604020202020204" pitchFamily="34" charset="0"/>
                        <a:cs typeface="Helvetica" panose="020B0604020202020204" pitchFamily="34" charset="0"/>
                      </a:endParaRPr>
                    </a:p>
                    <a:p>
                      <a:r>
                        <a:rPr lang="tr-TR" sz="1700" b="1" u="sng" dirty="0" smtClean="0">
                          <a:solidFill>
                            <a:schemeClr val="tx1"/>
                          </a:solidFill>
                          <a:latin typeface="Helvetica" panose="020B0604020202020204" pitchFamily="34" charset="0"/>
                          <a:cs typeface="Helvetica" panose="020B0604020202020204" pitchFamily="34" charset="0"/>
                        </a:rPr>
                        <a:t>3-SAĞLIK HİZMETLERİ</a:t>
                      </a:r>
                      <a:r>
                        <a:rPr lang="tr-TR" sz="1700" b="1" u="sng" baseline="0" dirty="0" smtClean="0">
                          <a:solidFill>
                            <a:schemeClr val="tx1"/>
                          </a:solidFill>
                          <a:latin typeface="Helvetica" panose="020B0604020202020204" pitchFamily="34" charset="0"/>
                          <a:cs typeface="Helvetica" panose="020B0604020202020204" pitchFamily="34" charset="0"/>
                        </a:rPr>
                        <a:t> VE YARDIMCI SAĞLIK HİZMETLERİ SINIFI</a:t>
                      </a:r>
                      <a:endParaRPr lang="tr-TR" sz="1700" b="1" u="sng" dirty="0">
                        <a:solidFill>
                          <a:schemeClr val="tx1"/>
                        </a:solidFill>
                        <a:latin typeface="Helvetica" panose="020B0604020202020204" pitchFamily="34" charset="0"/>
                        <a:cs typeface="Helvetica" panose="020B0604020202020204" pitchFamily="34" charset="0"/>
                      </a:endParaRPr>
                    </a:p>
                  </a:txBody>
                  <a:tcPr/>
                </a:tc>
                <a:tc>
                  <a:txBody>
                    <a:bodyPr/>
                    <a:lstStyle/>
                    <a:p>
                      <a:pPr algn="just"/>
                      <a:r>
                        <a:rPr lang="tr-TR" sz="1800" b="0" i="0" kern="1200" dirty="0" smtClean="0">
                          <a:solidFill>
                            <a:schemeClr val="dk1"/>
                          </a:solidFill>
                          <a:effectLst/>
                          <a:latin typeface="Helvetica" panose="020B0604020202020204" pitchFamily="34" charset="0"/>
                          <a:ea typeface="+mn-ea"/>
                          <a:cs typeface="Helvetica" panose="020B0604020202020204" pitchFamily="34" charset="0"/>
                        </a:rPr>
                        <a:t>Sağlık hizmetlerinde (Hayvan sağlığı dahil) mesleki eğitim görerek yetişmiş olan tabip, diş tabibi, eczacı, veteriner hekim gibi memurlar ile bu hizmet sahasında çalışan yüksek öğrenim görmüş </a:t>
                      </a:r>
                      <a:r>
                        <a:rPr lang="tr-TR" sz="1800" b="0" i="0" kern="1200" dirty="0" err="1" smtClean="0">
                          <a:solidFill>
                            <a:schemeClr val="dk1"/>
                          </a:solidFill>
                          <a:effectLst/>
                          <a:latin typeface="Helvetica" panose="020B0604020202020204" pitchFamily="34" charset="0"/>
                          <a:ea typeface="+mn-ea"/>
                          <a:cs typeface="Helvetica" panose="020B0604020202020204" pitchFamily="34" charset="0"/>
                        </a:rPr>
                        <a:t>fizikoterapist</a:t>
                      </a:r>
                      <a:r>
                        <a:rPr lang="tr-TR" sz="1800" b="0" i="0" kern="1200" dirty="0" smtClean="0">
                          <a:solidFill>
                            <a:schemeClr val="dk1"/>
                          </a:solidFill>
                          <a:effectLst/>
                          <a:latin typeface="Helvetica" panose="020B0604020202020204" pitchFamily="34" charset="0"/>
                          <a:ea typeface="+mn-ea"/>
                          <a:cs typeface="Helvetica" panose="020B0604020202020204" pitchFamily="34" charset="0"/>
                        </a:rPr>
                        <a:t>, tıp </a:t>
                      </a:r>
                      <a:r>
                        <a:rPr lang="tr-TR" sz="1800" b="0" i="0" kern="1200" dirty="0" err="1" smtClean="0">
                          <a:solidFill>
                            <a:schemeClr val="dk1"/>
                          </a:solidFill>
                          <a:effectLst/>
                          <a:latin typeface="Helvetica" panose="020B0604020202020204" pitchFamily="34" charset="0"/>
                          <a:ea typeface="+mn-ea"/>
                          <a:cs typeface="Helvetica" panose="020B0604020202020204" pitchFamily="34" charset="0"/>
                        </a:rPr>
                        <a:t>teknoloğu</a:t>
                      </a:r>
                      <a:r>
                        <a:rPr lang="tr-TR" sz="1800" b="0" i="0" kern="1200" dirty="0" smtClean="0">
                          <a:solidFill>
                            <a:schemeClr val="dk1"/>
                          </a:solidFill>
                          <a:effectLst/>
                          <a:latin typeface="Helvetica" panose="020B0604020202020204" pitchFamily="34" charset="0"/>
                          <a:ea typeface="+mn-ea"/>
                          <a:cs typeface="Helvetica" panose="020B0604020202020204" pitchFamily="34" charset="0"/>
                        </a:rPr>
                        <a:t>, ebe, hemşire, sağlık memuru, sosyal hizmetler mütehassısı, biyolog, psikolog, diyetçi, sağlık mühendisi, sağlık fizikçisi, sağlık idarecisi ile ebe ve hemşire, hemşire yardımcısı, (Fizik tedavi, laboratuvar, eczacı, diş anestezi, röntgen teknisyenleri ve yardımcıları, çevre sağlığı ve toplum sağlığı teknisyeni dahil) sağlık savaş memuru, hayvan sağlık memuru ve benzeri sağlık personelini kapsar.</a:t>
                      </a:r>
                    </a:p>
                    <a:p>
                      <a:pPr algn="just"/>
                      <a:r>
                        <a:rPr lang="tr-TR" sz="1400" b="1" i="0" u="sng" kern="1200" dirty="0" smtClean="0">
                          <a:solidFill>
                            <a:schemeClr val="dk1"/>
                          </a:solidFill>
                          <a:effectLst/>
                          <a:latin typeface="Helvetica" panose="020B0604020202020204" pitchFamily="34" charset="0"/>
                          <a:ea typeface="+mn-ea"/>
                          <a:cs typeface="Helvetica" panose="020B0604020202020204" pitchFamily="34" charset="0"/>
                        </a:rPr>
                        <a:t>Bu sınıfa dahil personel tarafından yerine getirilmesi gereken hizmetler, lüzumu halinde bedeli döner sermaye gelirlerinden ödenmek kaydıyla, Bakanlıkça tespit edilecek esas ve usullere göre hizmet satın alınması yoluyla gördürülebilir.</a:t>
                      </a:r>
                      <a:endParaRPr lang="tr-TR" sz="1400" b="1" u="sng" dirty="0">
                        <a:solidFill>
                          <a:schemeClr val="tx1"/>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94104793"/>
                  </a:ext>
                </a:extLst>
              </a:tr>
              <a:tr h="1054676">
                <a:tc>
                  <a:txBody>
                    <a:bodyPr/>
                    <a:lstStyle/>
                    <a:p>
                      <a:r>
                        <a:rPr lang="tr-TR" sz="1700" b="1" u="sng" dirty="0" smtClean="0">
                          <a:solidFill>
                            <a:schemeClr val="tx1"/>
                          </a:solidFill>
                          <a:latin typeface="Helvetica" panose="020B0604020202020204" pitchFamily="34" charset="0"/>
                          <a:cs typeface="Helvetica" panose="020B0604020202020204" pitchFamily="34" charset="0"/>
                        </a:rPr>
                        <a:t>4-EĞİTİM</a:t>
                      </a:r>
                      <a:r>
                        <a:rPr lang="tr-TR" sz="1700" b="1" u="sng" baseline="0" dirty="0" smtClean="0">
                          <a:solidFill>
                            <a:schemeClr val="tx1"/>
                          </a:solidFill>
                          <a:latin typeface="Helvetica" panose="020B0604020202020204" pitchFamily="34" charset="0"/>
                          <a:cs typeface="Helvetica" panose="020B0604020202020204" pitchFamily="34" charset="0"/>
                        </a:rPr>
                        <a:t> VE ÖĞRETİM HİZMETLERİ SINIFI</a:t>
                      </a:r>
                      <a:endParaRPr lang="tr-TR" sz="1700" b="1" u="sng"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800" b="0" i="0" kern="1200" dirty="0" smtClean="0">
                          <a:solidFill>
                            <a:schemeClr val="dk1"/>
                          </a:solidFill>
                          <a:effectLst/>
                          <a:latin typeface="Helvetica" panose="020B0604020202020204" pitchFamily="34" charset="0"/>
                          <a:ea typeface="+mn-ea"/>
                          <a:cs typeface="Helvetica" panose="020B0604020202020204" pitchFamily="34" charset="0"/>
                        </a:rPr>
                        <a:t>Kurumlarda eğitim ve öğretim vazifesiyle görevlendirilen </a:t>
                      </a:r>
                      <a:r>
                        <a:rPr lang="tr-TR" sz="1800" b="1" i="0" u="sng" kern="1200" dirty="0" smtClean="0">
                          <a:solidFill>
                            <a:schemeClr val="dk1"/>
                          </a:solidFill>
                          <a:effectLst/>
                          <a:latin typeface="Helvetica" panose="020B0604020202020204" pitchFamily="34" charset="0"/>
                          <a:ea typeface="+mn-ea"/>
                          <a:cs typeface="Helvetica" panose="020B0604020202020204" pitchFamily="34" charset="0"/>
                        </a:rPr>
                        <a:t>öğretmenleri</a:t>
                      </a:r>
                      <a:r>
                        <a:rPr lang="tr-TR" sz="1800" b="0" i="0" kern="1200" dirty="0" smtClean="0">
                          <a:solidFill>
                            <a:schemeClr val="dk1"/>
                          </a:solidFill>
                          <a:effectLst/>
                          <a:latin typeface="Helvetica" panose="020B0604020202020204" pitchFamily="34" charset="0"/>
                          <a:ea typeface="+mn-ea"/>
                          <a:cs typeface="Helvetica" panose="020B0604020202020204" pitchFamily="34" charset="0"/>
                        </a:rPr>
                        <a:t> kapsar.</a:t>
                      </a:r>
                      <a:endParaRPr lang="tr-TR" sz="1700" dirty="0">
                        <a:solidFill>
                          <a:schemeClr val="tx1"/>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198788948"/>
                  </a:ext>
                </a:extLst>
              </a:tr>
            </a:tbl>
          </a:graphicData>
        </a:graphic>
      </p:graphicFrame>
    </p:spTree>
    <p:extLst>
      <p:ext uri="{BB962C8B-B14F-4D97-AF65-F5344CB8AC3E}">
        <p14:creationId xmlns:p14="http://schemas.microsoft.com/office/powerpoint/2010/main" val="13898782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0"/>
            <a:ext cx="8690385" cy="1205476"/>
            <a:chOff x="-38292" y="0"/>
            <a:chExt cx="8690385"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201334"/>
              <a:ext cx="5246557"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SINIFLANDIRMA</a:t>
              </a:r>
              <a:endParaRPr lang="tr-TR" sz="3200" dirty="0"/>
            </a:p>
          </p:txBody>
        </p:sp>
      </p:grpSp>
      <p:sp>
        <p:nvSpPr>
          <p:cNvPr id="14" name="Rectangle 3"/>
          <p:cNvSpPr txBox="1">
            <a:spLocks noChangeArrowheads="1"/>
          </p:cNvSpPr>
          <p:nvPr/>
        </p:nvSpPr>
        <p:spPr bwMode="auto">
          <a:xfrm>
            <a:off x="300355" y="62070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3508653"/>
          </a:xfrm>
          <a:prstGeom prst="rect">
            <a:avLst/>
          </a:prstGeom>
          <a:noFill/>
        </p:spPr>
        <p:txBody>
          <a:bodyPr wrap="square" rtlCol="0">
            <a:spAutoFit/>
          </a:bodyPr>
          <a:lstStyle/>
          <a:p>
            <a:pPr algn="just">
              <a:spcBef>
                <a:spcPct val="0"/>
              </a:spcBef>
            </a:pPr>
            <a:endParaRPr lang="tr-TR" altLang="tr-TR" sz="2400" dirty="0" smtClean="0">
              <a:latin typeface="Helvetica" panose="020B0604020202020204" pitchFamily="34" charset="0"/>
              <a:cs typeface="Helvetica" panose="020B0604020202020204" pitchFamily="34" charset="0"/>
            </a:endParaRPr>
          </a:p>
          <a:p>
            <a:pPr algn="just">
              <a:spcBef>
                <a:spcPct val="0"/>
              </a:spcBef>
            </a:pPr>
            <a:endParaRPr lang="tr-TR" altLang="tr-TR" sz="2400" dirty="0" smtClean="0">
              <a:latin typeface="Helvetica" panose="020B0604020202020204" pitchFamily="34" charset="0"/>
              <a:cs typeface="Helvetica" panose="020B0604020202020204" pitchFamily="34" charset="0"/>
            </a:endParaRPr>
          </a:p>
          <a:p>
            <a:pPr algn="just">
              <a:spcBef>
                <a:spcPct val="0"/>
              </a:spcBef>
            </a:pPr>
            <a:endParaRPr lang="tr-TR" altLang="tr-TR" sz="2400" dirty="0">
              <a:latin typeface="Helvetica" panose="020B0604020202020204" pitchFamily="34" charset="0"/>
              <a:cs typeface="Helvetica" panose="020B0604020202020204" pitchFamily="34" charset="0"/>
            </a:endParaRPr>
          </a:p>
          <a:p>
            <a:pPr algn="just">
              <a:spcBef>
                <a:spcPct val="0"/>
              </a:spcBef>
            </a:pPr>
            <a:endParaRPr lang="tr-TR" altLang="tr-TR" sz="2400" dirty="0">
              <a:latin typeface="Helvetica" panose="020B0604020202020204" pitchFamily="34" charset="0"/>
              <a:cs typeface="Helvetica" panose="020B0604020202020204" pitchFamily="34" charset="0"/>
            </a:endParaRPr>
          </a:p>
          <a:p>
            <a:pPr algn="just">
              <a:spcBef>
                <a:spcPct val="0"/>
              </a:spcBef>
              <a:buFontTx/>
              <a:buNone/>
            </a:pPr>
            <a:endParaRPr lang="tr-TR" sz="24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2332255344"/>
              </p:ext>
            </p:extLst>
          </p:nvPr>
        </p:nvGraphicFramePr>
        <p:xfrm>
          <a:off x="440574" y="1503043"/>
          <a:ext cx="11380124" cy="4712276"/>
        </p:xfrm>
        <a:graphic>
          <a:graphicData uri="http://schemas.openxmlformats.org/drawingml/2006/table">
            <a:tbl>
              <a:tblPr firstRow="1" bandRow="1">
                <a:tableStyleId>{5C22544A-7EE6-4342-B048-85BDC9FD1C3A}</a:tableStyleId>
              </a:tblPr>
              <a:tblGrid>
                <a:gridCol w="4181302">
                  <a:extLst>
                    <a:ext uri="{9D8B030D-6E8A-4147-A177-3AD203B41FA5}">
                      <a16:colId xmlns:a16="http://schemas.microsoft.com/office/drawing/2014/main" val="2962645393"/>
                    </a:ext>
                  </a:extLst>
                </a:gridCol>
                <a:gridCol w="7198822">
                  <a:extLst>
                    <a:ext uri="{9D8B030D-6E8A-4147-A177-3AD203B41FA5}">
                      <a16:colId xmlns:a16="http://schemas.microsoft.com/office/drawing/2014/main" val="826921017"/>
                    </a:ext>
                  </a:extLst>
                </a:gridCol>
              </a:tblGrid>
              <a:tr h="296339">
                <a:tc>
                  <a:txBody>
                    <a:bodyPr/>
                    <a:lstStyle/>
                    <a:p>
                      <a:r>
                        <a:rPr lang="tr-TR" dirty="0" smtClean="0">
                          <a:latin typeface="Helvetica" panose="020B0604020202020204" pitchFamily="34" charset="0"/>
                          <a:cs typeface="Helvetica" panose="020B0604020202020204" pitchFamily="34" charset="0"/>
                        </a:rPr>
                        <a:t>SINIF</a:t>
                      </a:r>
                      <a:endParaRPr lang="tr-TR" dirty="0">
                        <a:latin typeface="Helvetica" panose="020B0604020202020204" pitchFamily="34" charset="0"/>
                        <a:cs typeface="Helvetica" panose="020B0604020202020204" pitchFamily="34" charset="0"/>
                      </a:endParaRPr>
                    </a:p>
                  </a:txBody>
                  <a:tcPr/>
                </a:tc>
                <a:tc>
                  <a:txBody>
                    <a:bodyPr/>
                    <a:lstStyle/>
                    <a:p>
                      <a:r>
                        <a:rPr lang="tr-TR" dirty="0" smtClean="0">
                          <a:latin typeface="Helvetica" panose="020B0604020202020204" pitchFamily="34" charset="0"/>
                          <a:cs typeface="Helvetica" panose="020B0604020202020204" pitchFamily="34" charset="0"/>
                        </a:rPr>
                        <a:t>KAPSAMI</a:t>
                      </a:r>
                      <a:endParaRPr lang="tr-TR"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405914317"/>
                  </a:ext>
                </a:extLst>
              </a:tr>
              <a:tr h="716455">
                <a:tc>
                  <a:txBody>
                    <a:bodyPr/>
                    <a:lstStyle/>
                    <a:p>
                      <a:endParaRPr lang="tr-TR" sz="1800" b="1" u="sng" dirty="0" smtClean="0">
                        <a:solidFill>
                          <a:schemeClr val="tx1"/>
                        </a:solidFill>
                        <a:latin typeface="Helvetica" panose="020B0604020202020204" pitchFamily="34" charset="0"/>
                        <a:cs typeface="Helvetica" panose="020B0604020202020204" pitchFamily="34" charset="0"/>
                      </a:endParaRPr>
                    </a:p>
                    <a:p>
                      <a:r>
                        <a:rPr lang="tr-TR" sz="1800" b="1" u="sng" dirty="0" smtClean="0">
                          <a:solidFill>
                            <a:schemeClr val="tx1"/>
                          </a:solidFill>
                          <a:latin typeface="Helvetica" panose="020B0604020202020204" pitchFamily="34" charset="0"/>
                          <a:cs typeface="Helvetica" panose="020B0604020202020204" pitchFamily="34" charset="0"/>
                        </a:rPr>
                        <a:t>5-AVUKATLIK</a:t>
                      </a:r>
                      <a:r>
                        <a:rPr lang="tr-TR" sz="1800" b="1" u="sng" baseline="0" dirty="0" smtClean="0">
                          <a:solidFill>
                            <a:schemeClr val="tx1"/>
                          </a:solidFill>
                          <a:latin typeface="Helvetica" panose="020B0604020202020204" pitchFamily="34" charset="0"/>
                          <a:cs typeface="Helvetica" panose="020B0604020202020204" pitchFamily="34" charset="0"/>
                        </a:rPr>
                        <a:t> HİZMETLERİ SINIFI</a:t>
                      </a:r>
                      <a:endParaRPr lang="tr-TR" sz="1800" b="1" u="sng" dirty="0">
                        <a:solidFill>
                          <a:schemeClr val="tx1"/>
                        </a:solidFill>
                        <a:latin typeface="Helvetica" panose="020B0604020202020204" pitchFamily="34" charset="0"/>
                        <a:cs typeface="Helvetica" panose="020B0604020202020204" pitchFamily="34" charset="0"/>
                      </a:endParaRPr>
                    </a:p>
                  </a:txBody>
                  <a:tcPr/>
                </a:tc>
                <a:tc>
                  <a:txBody>
                    <a:bodyPr/>
                    <a:lstStyle/>
                    <a:p>
                      <a:pPr algn="just"/>
                      <a:r>
                        <a:rPr lang="tr-TR" altLang="tr-TR" sz="1800" dirty="0" smtClean="0">
                          <a:latin typeface="Helvetica" panose="020B0604020202020204" pitchFamily="34" charset="0"/>
                          <a:cs typeface="Helvetica" panose="020B0604020202020204" pitchFamily="34" charset="0"/>
                        </a:rPr>
                        <a:t>Özel kanunlarına göre avukatlık ruhsatına sahip, baroya kayıtlı ve kurumlarını yargı mercilerinde temsil yetkisini haiz olan memurları kapsar.</a:t>
                      </a:r>
                      <a:endParaRPr lang="tr-TR" sz="1800" b="1" u="sng" dirty="0">
                        <a:solidFill>
                          <a:schemeClr val="tx1"/>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94104793"/>
                  </a:ext>
                </a:extLst>
              </a:tr>
              <a:tr h="315884">
                <a:tc>
                  <a:txBody>
                    <a:bodyPr/>
                    <a:lstStyle/>
                    <a:p>
                      <a:r>
                        <a:rPr lang="tr-TR" sz="1800" b="1" u="sng" dirty="0" smtClean="0">
                          <a:solidFill>
                            <a:schemeClr val="tx1"/>
                          </a:solidFill>
                          <a:latin typeface="Helvetica" panose="020B0604020202020204" pitchFamily="34" charset="0"/>
                          <a:cs typeface="Helvetica" panose="020B0604020202020204" pitchFamily="34" charset="0"/>
                        </a:rPr>
                        <a:t>6-DİN HİZMETLERİ</a:t>
                      </a:r>
                      <a:r>
                        <a:rPr lang="tr-TR" sz="1800" b="1" u="sng" baseline="0" dirty="0" smtClean="0">
                          <a:solidFill>
                            <a:schemeClr val="tx1"/>
                          </a:solidFill>
                          <a:latin typeface="Helvetica" panose="020B0604020202020204" pitchFamily="34" charset="0"/>
                          <a:cs typeface="Helvetica" panose="020B0604020202020204" pitchFamily="34" charset="0"/>
                        </a:rPr>
                        <a:t> SINIFI</a:t>
                      </a:r>
                      <a:endParaRPr lang="tr-TR" sz="1800" b="1" u="sng"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altLang="tr-TR" sz="1800" dirty="0" smtClean="0">
                          <a:latin typeface="Helvetica" panose="020B0604020202020204" pitchFamily="34" charset="0"/>
                          <a:cs typeface="Helvetica" panose="020B0604020202020204" pitchFamily="34" charset="0"/>
                        </a:rPr>
                        <a:t>Özel kanunlarına göre çeşitli derecelerde dini eğitim görmüş olan ve dini görev yapan memurları kapsar.</a:t>
                      </a:r>
                    </a:p>
                    <a:p>
                      <a:pPr marL="0" marR="0" indent="0" algn="just" defTabSz="914400" rtl="0" eaLnBrk="1" fontAlgn="auto" latinLnBrk="0" hangingPunct="1">
                        <a:lnSpc>
                          <a:spcPct val="100000"/>
                        </a:lnSpc>
                        <a:spcBef>
                          <a:spcPts val="0"/>
                        </a:spcBef>
                        <a:spcAft>
                          <a:spcPts val="0"/>
                        </a:spcAft>
                        <a:buClrTx/>
                        <a:buSzTx/>
                        <a:buFontTx/>
                        <a:buNone/>
                        <a:tabLst/>
                        <a:defRPr/>
                      </a:pPr>
                      <a:endParaRPr lang="tr-TR" sz="1800" dirty="0">
                        <a:solidFill>
                          <a:schemeClr val="tx1"/>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198788948"/>
                  </a:ext>
                </a:extLst>
              </a:tr>
              <a:tr h="497378">
                <a:tc>
                  <a:txBody>
                    <a:bodyPr/>
                    <a:lstStyle/>
                    <a:p>
                      <a:r>
                        <a:rPr lang="tr-TR" sz="1800" b="1" u="sng" dirty="0" smtClean="0">
                          <a:solidFill>
                            <a:schemeClr val="tx1"/>
                          </a:solidFill>
                          <a:latin typeface="Helvetica" panose="020B0604020202020204" pitchFamily="34" charset="0"/>
                          <a:cs typeface="Helvetica" panose="020B0604020202020204" pitchFamily="34" charset="0"/>
                        </a:rPr>
                        <a:t>7-EMNİYET</a:t>
                      </a:r>
                      <a:r>
                        <a:rPr lang="tr-TR" sz="1800" b="1" u="sng" baseline="0" dirty="0" smtClean="0">
                          <a:solidFill>
                            <a:schemeClr val="tx1"/>
                          </a:solidFill>
                          <a:latin typeface="Helvetica" panose="020B0604020202020204" pitchFamily="34" charset="0"/>
                          <a:cs typeface="Helvetica" panose="020B0604020202020204" pitchFamily="34" charset="0"/>
                        </a:rPr>
                        <a:t> HİZMETLERİ SINIFI</a:t>
                      </a:r>
                      <a:endParaRPr lang="tr-TR" sz="1800" b="1" u="sng"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altLang="tr-TR" sz="1800" dirty="0" smtClean="0">
                          <a:latin typeface="Helvetica" panose="020B0604020202020204" pitchFamily="34" charset="0"/>
                          <a:cs typeface="Helvetica" panose="020B0604020202020204" pitchFamily="34" charset="0"/>
                        </a:rPr>
                        <a:t>Özel kanunlarına göre çarşı ve mahalle bekçisi, polis, komiser muavini, komiser, </a:t>
                      </a:r>
                      <a:r>
                        <a:rPr lang="tr-TR" altLang="tr-TR" sz="1800" dirty="0" err="1" smtClean="0">
                          <a:latin typeface="Helvetica" panose="020B0604020202020204" pitchFamily="34" charset="0"/>
                          <a:cs typeface="Helvetica" panose="020B0604020202020204" pitchFamily="34" charset="0"/>
                        </a:rPr>
                        <a:t>başkomiser</a:t>
                      </a:r>
                      <a:r>
                        <a:rPr lang="tr-TR" altLang="tr-TR" sz="1800" dirty="0" smtClean="0">
                          <a:latin typeface="Helvetica" panose="020B0604020202020204" pitchFamily="34" charset="0"/>
                          <a:cs typeface="Helvetica" panose="020B0604020202020204" pitchFamily="34" charset="0"/>
                        </a:rPr>
                        <a:t> emniyet müfettişi, polis müfettişi, emniyet amiri ve emniyet müdürü ve emniyet müdürü sıfatını kazanmış emniyet mensubu memurları kapsar.</a:t>
                      </a:r>
                    </a:p>
                    <a:p>
                      <a:pPr marL="0" marR="0" indent="0" algn="just" defTabSz="914400" rtl="0" eaLnBrk="1" fontAlgn="auto" latinLnBrk="0" hangingPunct="1">
                        <a:lnSpc>
                          <a:spcPct val="100000"/>
                        </a:lnSpc>
                        <a:spcBef>
                          <a:spcPts val="0"/>
                        </a:spcBef>
                        <a:spcAft>
                          <a:spcPts val="0"/>
                        </a:spcAft>
                        <a:buClrTx/>
                        <a:buSzTx/>
                        <a:buFontTx/>
                        <a:buNone/>
                        <a:tabLst/>
                        <a:defRPr/>
                      </a:pPr>
                      <a:endParaRPr lang="tr-TR" sz="1800" dirty="0">
                        <a:solidFill>
                          <a:schemeClr val="tx1"/>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94041740"/>
                  </a:ext>
                </a:extLst>
              </a:tr>
              <a:tr h="1054676">
                <a:tc>
                  <a:txBody>
                    <a:bodyPr/>
                    <a:lstStyle/>
                    <a:p>
                      <a:r>
                        <a:rPr lang="tr-TR" sz="1800" b="1" u="sng" dirty="0" smtClean="0">
                          <a:solidFill>
                            <a:schemeClr val="tx1"/>
                          </a:solidFill>
                          <a:latin typeface="Helvetica" panose="020B0604020202020204" pitchFamily="34" charset="0"/>
                          <a:cs typeface="Helvetica" panose="020B0604020202020204" pitchFamily="34" charset="0"/>
                        </a:rPr>
                        <a:t>8-JANDARMA HİZMETLERİ SINIFI</a:t>
                      </a:r>
                      <a:endParaRPr lang="tr-TR" sz="1800" b="1" u="sng"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altLang="tr-TR" sz="1800" dirty="0" smtClean="0">
                          <a:latin typeface="Helvetica" panose="020B0604020202020204" pitchFamily="34" charset="0"/>
                          <a:cs typeface="Helvetica" panose="020B0604020202020204" pitchFamily="34" charset="0"/>
                        </a:rPr>
                        <a:t>Jandarma Genel Komutanlığı kadrolarında bulunan subay, astsubay ve uzman jandarmaları kapsar.</a:t>
                      </a:r>
                      <a:endParaRPr lang="tr-TR" sz="1800" dirty="0">
                        <a:solidFill>
                          <a:schemeClr val="tx1"/>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49496885"/>
                  </a:ext>
                </a:extLst>
              </a:tr>
            </a:tbl>
          </a:graphicData>
        </a:graphic>
      </p:graphicFrame>
    </p:spTree>
    <p:extLst>
      <p:ext uri="{BB962C8B-B14F-4D97-AF65-F5344CB8AC3E}">
        <p14:creationId xmlns:p14="http://schemas.microsoft.com/office/powerpoint/2010/main" val="9218157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0"/>
            <a:ext cx="8690385" cy="1205476"/>
            <a:chOff x="-38292" y="0"/>
            <a:chExt cx="8690385"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201334"/>
              <a:ext cx="5246557"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SINIFLANDIRMA</a:t>
              </a:r>
              <a:endParaRPr lang="tr-TR" sz="3200" dirty="0"/>
            </a:p>
          </p:txBody>
        </p:sp>
      </p:grpSp>
      <p:sp>
        <p:nvSpPr>
          <p:cNvPr id="14" name="Rectangle 3"/>
          <p:cNvSpPr txBox="1">
            <a:spLocks noChangeArrowheads="1"/>
          </p:cNvSpPr>
          <p:nvPr/>
        </p:nvSpPr>
        <p:spPr bwMode="auto">
          <a:xfrm>
            <a:off x="300355" y="62070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3508653"/>
          </a:xfrm>
          <a:prstGeom prst="rect">
            <a:avLst/>
          </a:prstGeom>
          <a:noFill/>
        </p:spPr>
        <p:txBody>
          <a:bodyPr wrap="square" rtlCol="0">
            <a:spAutoFit/>
          </a:bodyPr>
          <a:lstStyle/>
          <a:p>
            <a:pPr algn="just">
              <a:spcBef>
                <a:spcPct val="0"/>
              </a:spcBef>
            </a:pPr>
            <a:endParaRPr lang="tr-TR" altLang="tr-TR" sz="2400" dirty="0" smtClean="0">
              <a:latin typeface="Helvetica" panose="020B0604020202020204" pitchFamily="34" charset="0"/>
              <a:cs typeface="Helvetica" panose="020B0604020202020204" pitchFamily="34" charset="0"/>
            </a:endParaRPr>
          </a:p>
          <a:p>
            <a:pPr algn="just">
              <a:spcBef>
                <a:spcPct val="0"/>
              </a:spcBef>
            </a:pPr>
            <a:endParaRPr lang="tr-TR" altLang="tr-TR" sz="2400" dirty="0" smtClean="0">
              <a:latin typeface="Helvetica" panose="020B0604020202020204" pitchFamily="34" charset="0"/>
              <a:cs typeface="Helvetica" panose="020B0604020202020204" pitchFamily="34" charset="0"/>
            </a:endParaRPr>
          </a:p>
          <a:p>
            <a:pPr algn="just">
              <a:spcBef>
                <a:spcPct val="0"/>
              </a:spcBef>
            </a:pPr>
            <a:endParaRPr lang="tr-TR" altLang="tr-TR" sz="2400" dirty="0">
              <a:latin typeface="Helvetica" panose="020B0604020202020204" pitchFamily="34" charset="0"/>
              <a:cs typeface="Helvetica" panose="020B0604020202020204" pitchFamily="34" charset="0"/>
            </a:endParaRPr>
          </a:p>
          <a:p>
            <a:pPr algn="just">
              <a:spcBef>
                <a:spcPct val="0"/>
              </a:spcBef>
            </a:pPr>
            <a:endParaRPr lang="tr-TR" altLang="tr-TR" sz="2400" dirty="0">
              <a:latin typeface="Helvetica" panose="020B0604020202020204" pitchFamily="34" charset="0"/>
              <a:cs typeface="Helvetica" panose="020B0604020202020204" pitchFamily="34" charset="0"/>
            </a:endParaRPr>
          </a:p>
          <a:p>
            <a:pPr algn="just">
              <a:spcBef>
                <a:spcPct val="0"/>
              </a:spcBef>
              <a:buFontTx/>
              <a:buNone/>
            </a:pPr>
            <a:endParaRPr lang="tr-TR" sz="24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1472557148"/>
              </p:ext>
            </p:extLst>
          </p:nvPr>
        </p:nvGraphicFramePr>
        <p:xfrm>
          <a:off x="440574" y="1503044"/>
          <a:ext cx="11380124" cy="4689088"/>
        </p:xfrm>
        <a:graphic>
          <a:graphicData uri="http://schemas.openxmlformats.org/drawingml/2006/table">
            <a:tbl>
              <a:tblPr firstRow="1" bandRow="1">
                <a:tableStyleId>{5C22544A-7EE6-4342-B048-85BDC9FD1C3A}</a:tableStyleId>
              </a:tblPr>
              <a:tblGrid>
                <a:gridCol w="4181302">
                  <a:extLst>
                    <a:ext uri="{9D8B030D-6E8A-4147-A177-3AD203B41FA5}">
                      <a16:colId xmlns:a16="http://schemas.microsoft.com/office/drawing/2014/main" val="2962645393"/>
                    </a:ext>
                  </a:extLst>
                </a:gridCol>
                <a:gridCol w="7198822">
                  <a:extLst>
                    <a:ext uri="{9D8B030D-6E8A-4147-A177-3AD203B41FA5}">
                      <a16:colId xmlns:a16="http://schemas.microsoft.com/office/drawing/2014/main" val="826921017"/>
                    </a:ext>
                  </a:extLst>
                </a:gridCol>
              </a:tblGrid>
              <a:tr h="335757">
                <a:tc>
                  <a:txBody>
                    <a:bodyPr/>
                    <a:lstStyle/>
                    <a:p>
                      <a:r>
                        <a:rPr lang="tr-TR" dirty="0" smtClean="0">
                          <a:latin typeface="Helvetica" panose="020B0604020202020204" pitchFamily="34" charset="0"/>
                          <a:cs typeface="Helvetica" panose="020B0604020202020204" pitchFamily="34" charset="0"/>
                        </a:rPr>
                        <a:t>SINIF</a:t>
                      </a:r>
                      <a:endParaRPr lang="tr-TR" dirty="0">
                        <a:latin typeface="Helvetica" panose="020B0604020202020204" pitchFamily="34" charset="0"/>
                        <a:cs typeface="Helvetica" panose="020B0604020202020204" pitchFamily="34" charset="0"/>
                      </a:endParaRPr>
                    </a:p>
                  </a:txBody>
                  <a:tcPr/>
                </a:tc>
                <a:tc>
                  <a:txBody>
                    <a:bodyPr/>
                    <a:lstStyle/>
                    <a:p>
                      <a:r>
                        <a:rPr lang="tr-TR" dirty="0" smtClean="0">
                          <a:latin typeface="Helvetica" panose="020B0604020202020204" pitchFamily="34" charset="0"/>
                          <a:cs typeface="Helvetica" panose="020B0604020202020204" pitchFamily="34" charset="0"/>
                        </a:rPr>
                        <a:t>KAPSAMI</a:t>
                      </a:r>
                      <a:endParaRPr lang="tr-TR"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405914317"/>
                  </a:ext>
                </a:extLst>
              </a:tr>
              <a:tr h="657685">
                <a:tc>
                  <a:txBody>
                    <a:bodyPr/>
                    <a:lstStyle/>
                    <a:p>
                      <a:r>
                        <a:rPr lang="tr-TR" sz="1800" b="1" u="sng" dirty="0" smtClean="0">
                          <a:solidFill>
                            <a:schemeClr val="tx1"/>
                          </a:solidFill>
                          <a:latin typeface="Helvetica" panose="020B0604020202020204" pitchFamily="34" charset="0"/>
                          <a:cs typeface="Helvetica" panose="020B0604020202020204" pitchFamily="34" charset="0"/>
                        </a:rPr>
                        <a:t>9-AVUKATLIK</a:t>
                      </a:r>
                      <a:r>
                        <a:rPr lang="tr-TR" sz="1800" b="1" u="sng" baseline="0" dirty="0" smtClean="0">
                          <a:solidFill>
                            <a:schemeClr val="tx1"/>
                          </a:solidFill>
                          <a:latin typeface="Helvetica" panose="020B0604020202020204" pitchFamily="34" charset="0"/>
                          <a:cs typeface="Helvetica" panose="020B0604020202020204" pitchFamily="34" charset="0"/>
                        </a:rPr>
                        <a:t> HİZMETLERİ SINIFI</a:t>
                      </a:r>
                      <a:endParaRPr lang="tr-TR" sz="1800" b="1" u="sng" dirty="0">
                        <a:solidFill>
                          <a:schemeClr val="tx1"/>
                        </a:solidFill>
                        <a:latin typeface="Helvetica" panose="020B0604020202020204" pitchFamily="34" charset="0"/>
                        <a:cs typeface="Helvetica" panose="020B0604020202020204" pitchFamily="34" charset="0"/>
                      </a:endParaRPr>
                    </a:p>
                  </a:txBody>
                  <a:tcPr/>
                </a:tc>
                <a:tc>
                  <a:txBody>
                    <a:bodyPr/>
                    <a:lstStyle/>
                    <a:p>
                      <a:pPr algn="just"/>
                      <a:r>
                        <a:rPr lang="tr-TR" altLang="tr-TR" sz="1500" dirty="0" smtClean="0">
                          <a:latin typeface="Arial" panose="020B0604020202020204" pitchFamily="34" charset="0"/>
                        </a:rPr>
                        <a:t>Sahil Güvenlik Komutanlığı kadrolarında bulunan subay ve astsubayları kapsar.</a:t>
                      </a:r>
                      <a:endParaRPr lang="tr-TR" sz="1500" b="1" u="sng" dirty="0">
                        <a:solidFill>
                          <a:schemeClr val="tx1"/>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94104793"/>
                  </a:ext>
                </a:extLst>
              </a:tr>
              <a:tr h="1972574">
                <a:tc>
                  <a:txBody>
                    <a:bodyPr/>
                    <a:lstStyle/>
                    <a:p>
                      <a:endParaRPr lang="tr-TR" sz="1800" b="1" u="sng" dirty="0" smtClean="0">
                        <a:solidFill>
                          <a:schemeClr val="tx1"/>
                        </a:solidFill>
                        <a:latin typeface="Helvetica" panose="020B0604020202020204" pitchFamily="34" charset="0"/>
                        <a:cs typeface="Helvetica" panose="020B0604020202020204" pitchFamily="34" charset="0"/>
                      </a:endParaRPr>
                    </a:p>
                    <a:p>
                      <a:endParaRPr lang="tr-TR" sz="1800" b="1" u="sng" dirty="0" smtClean="0">
                        <a:solidFill>
                          <a:schemeClr val="tx1"/>
                        </a:solidFill>
                        <a:latin typeface="Helvetica" panose="020B0604020202020204" pitchFamily="34" charset="0"/>
                        <a:cs typeface="Helvetica" panose="020B0604020202020204" pitchFamily="34" charset="0"/>
                      </a:endParaRPr>
                    </a:p>
                    <a:p>
                      <a:endParaRPr lang="tr-TR" sz="1800" b="1" u="sng" dirty="0" smtClean="0">
                        <a:solidFill>
                          <a:schemeClr val="tx1"/>
                        </a:solidFill>
                        <a:latin typeface="Helvetica" panose="020B0604020202020204" pitchFamily="34" charset="0"/>
                        <a:cs typeface="Helvetica" panose="020B0604020202020204" pitchFamily="34" charset="0"/>
                      </a:endParaRPr>
                    </a:p>
                    <a:p>
                      <a:r>
                        <a:rPr lang="tr-TR" sz="1800" b="1" u="sng" dirty="0" smtClean="0">
                          <a:solidFill>
                            <a:schemeClr val="tx1"/>
                          </a:solidFill>
                          <a:latin typeface="Helvetica" panose="020B0604020202020204" pitchFamily="34" charset="0"/>
                          <a:cs typeface="Helvetica" panose="020B0604020202020204" pitchFamily="34" charset="0"/>
                        </a:rPr>
                        <a:t>10-YARDIMCI</a:t>
                      </a:r>
                      <a:r>
                        <a:rPr lang="tr-TR" sz="1800" b="1" u="sng" baseline="0" dirty="0" smtClean="0">
                          <a:solidFill>
                            <a:schemeClr val="tx1"/>
                          </a:solidFill>
                          <a:latin typeface="Helvetica" panose="020B0604020202020204" pitchFamily="34" charset="0"/>
                          <a:cs typeface="Helvetica" panose="020B0604020202020204" pitchFamily="34" charset="0"/>
                        </a:rPr>
                        <a:t> HİZMETLER SINIFI</a:t>
                      </a:r>
                      <a:endParaRPr lang="tr-TR" sz="1800" b="1" u="sng" dirty="0">
                        <a:solidFill>
                          <a:schemeClr val="tx1"/>
                        </a:solidFill>
                        <a:latin typeface="Helvetica" panose="020B0604020202020204" pitchFamily="34" charset="0"/>
                        <a:cs typeface="Helvetica" panose="020B0604020202020204" pitchFamily="34" charset="0"/>
                      </a:endParaRPr>
                    </a:p>
                  </a:txBody>
                  <a:tcPr/>
                </a:tc>
                <a:tc>
                  <a:txBody>
                    <a:bodyPr/>
                    <a:lstStyle/>
                    <a:p>
                      <a:pPr algn="just">
                        <a:spcBef>
                          <a:spcPct val="0"/>
                        </a:spcBef>
                        <a:buFontTx/>
                        <a:buNone/>
                      </a:pPr>
                      <a:r>
                        <a:rPr lang="tr-TR" altLang="tr-TR" sz="1500" dirty="0" smtClean="0">
                          <a:latin typeface="Arial" panose="020B0604020202020204" pitchFamily="34" charset="0"/>
                        </a:rPr>
                        <a:t>Yardımcı hizmetler sınıfı, kurumlarda her türlü yazı ve dosya dağıtmak ve toplamak, müracaat sahiplerini karşılamak ve yol göstermek; hizmet yerlerini temizleme, aydınlatma ve ısıtma işlerinde çalışmak veya basit iklim rasatlarını yapmak; ilaçlama yapmak veya yaptırmak veya tedavi kurumlarında hastaların ve hastanelerin temizliği ve basit bakımı ile ilgili hizmetleri yapmak veya kurumlarda koruma ve muhafaza hizmetleri gibi ana hizmetlere yardımcı mahiyetteki görevlerde her kurumun özel bünyesine göre ve yine bu mahiyette olmak üzere ihdasına lüzum gördüğü yardımcı hizmetleri ifa ile görevli bulunanlardan 4 üncü maddenin (D) bendinde tanımlananların dışında kalanları kapsar.</a:t>
                      </a:r>
                      <a:endParaRPr lang="tr-TR" sz="1500" dirty="0">
                        <a:solidFill>
                          <a:schemeClr val="tx1"/>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198788948"/>
                  </a:ext>
                </a:extLst>
              </a:tr>
              <a:tr h="503636">
                <a:tc>
                  <a:txBody>
                    <a:bodyPr/>
                    <a:lstStyle/>
                    <a:p>
                      <a:r>
                        <a:rPr lang="tr-TR" sz="1800" b="1" u="sng" dirty="0" smtClean="0">
                          <a:solidFill>
                            <a:schemeClr val="tx1"/>
                          </a:solidFill>
                          <a:latin typeface="Helvetica" panose="020B0604020202020204" pitchFamily="34" charset="0"/>
                          <a:cs typeface="Helvetica" panose="020B0604020202020204" pitchFamily="34" charset="0"/>
                        </a:rPr>
                        <a:t>11-MÜLKİ</a:t>
                      </a:r>
                      <a:r>
                        <a:rPr lang="tr-TR" sz="1800" b="1" u="sng" baseline="0" dirty="0" smtClean="0">
                          <a:solidFill>
                            <a:schemeClr val="tx1"/>
                          </a:solidFill>
                          <a:latin typeface="Helvetica" panose="020B0604020202020204" pitchFamily="34" charset="0"/>
                          <a:cs typeface="Helvetica" panose="020B0604020202020204" pitchFamily="34" charset="0"/>
                        </a:rPr>
                        <a:t> İDARE AMİRLİĞİ SINIFI</a:t>
                      </a:r>
                      <a:endParaRPr lang="tr-TR" sz="1800" b="1" u="sng" dirty="0">
                        <a:solidFill>
                          <a:schemeClr val="tx1"/>
                        </a:solidFill>
                        <a:latin typeface="Helvetica" panose="020B0604020202020204" pitchFamily="34" charset="0"/>
                        <a:cs typeface="Helvetica" panose="020B0604020202020204" pitchFamily="34" charset="0"/>
                      </a:endParaRPr>
                    </a:p>
                  </a:txBody>
                  <a:tcPr/>
                </a:tc>
                <a:tc>
                  <a:txBody>
                    <a:bodyPr/>
                    <a:lstStyle/>
                    <a:p>
                      <a:pPr algn="just">
                        <a:spcBef>
                          <a:spcPct val="0"/>
                        </a:spcBef>
                        <a:buFontTx/>
                        <a:buNone/>
                      </a:pPr>
                      <a:r>
                        <a:rPr lang="tr-TR" altLang="tr-TR" sz="1500" dirty="0" smtClean="0">
                          <a:latin typeface="Arial" panose="020B0604020202020204" pitchFamily="34" charset="0"/>
                        </a:rPr>
                        <a:t>Valiler ve kaymakamlar ile bu sıfatları kazanmış olup İçişleri Bakanlığı merkez ve iller kuruluşunda çalışanları ve maiyet memurlarını kapsar. </a:t>
                      </a:r>
                      <a:endParaRPr lang="tr-TR" sz="1500" dirty="0">
                        <a:solidFill>
                          <a:schemeClr val="tx1"/>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94041740"/>
                  </a:ext>
                </a:extLst>
              </a:tr>
              <a:tr h="968163">
                <a:tc>
                  <a:txBody>
                    <a:bodyPr/>
                    <a:lstStyle/>
                    <a:p>
                      <a:r>
                        <a:rPr lang="tr-TR" sz="1800" b="1" u="sng" dirty="0" smtClean="0">
                          <a:solidFill>
                            <a:schemeClr val="tx1"/>
                          </a:solidFill>
                          <a:latin typeface="Helvetica" panose="020B0604020202020204" pitchFamily="34" charset="0"/>
                          <a:cs typeface="Helvetica" panose="020B0604020202020204" pitchFamily="34" charset="0"/>
                        </a:rPr>
                        <a:t>12-MİLLİ</a:t>
                      </a:r>
                      <a:r>
                        <a:rPr lang="tr-TR" sz="1800" b="1" u="sng" baseline="0" dirty="0" smtClean="0">
                          <a:solidFill>
                            <a:schemeClr val="tx1"/>
                          </a:solidFill>
                          <a:latin typeface="Helvetica" panose="020B0604020202020204" pitchFamily="34" charset="0"/>
                          <a:cs typeface="Helvetica" panose="020B0604020202020204" pitchFamily="34" charset="0"/>
                        </a:rPr>
                        <a:t> İSTİHBARAT HİZMETLERİ </a:t>
                      </a:r>
                      <a:r>
                        <a:rPr lang="tr-TR" sz="1800" b="1" u="sng" dirty="0" smtClean="0">
                          <a:solidFill>
                            <a:schemeClr val="tx1"/>
                          </a:solidFill>
                          <a:latin typeface="Helvetica" panose="020B0604020202020204" pitchFamily="34" charset="0"/>
                          <a:cs typeface="Helvetica" panose="020B0604020202020204" pitchFamily="34" charset="0"/>
                        </a:rPr>
                        <a:t>SINIFI</a:t>
                      </a:r>
                      <a:endParaRPr lang="tr-TR" sz="1800" b="1" u="sng" dirty="0">
                        <a:solidFill>
                          <a:schemeClr val="tx1"/>
                        </a:solidFill>
                        <a:latin typeface="Helvetica" panose="020B0604020202020204" pitchFamily="34" charset="0"/>
                        <a:cs typeface="Helvetica"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altLang="tr-TR" sz="1500" dirty="0" smtClean="0">
                          <a:latin typeface="Helvetica" panose="020B0604020202020204" pitchFamily="34" charset="0"/>
                          <a:cs typeface="Helvetica" panose="020B0604020202020204" pitchFamily="34" charset="0"/>
                        </a:rPr>
                        <a:t>Jandarma Genel Komutanlığı kadrolarında bulunan subay, astsubay ve uzman jandarmaları kapsar.</a:t>
                      </a:r>
                      <a:endParaRPr lang="tr-TR" sz="1500" dirty="0">
                        <a:solidFill>
                          <a:schemeClr val="tx1"/>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549496885"/>
                  </a:ext>
                </a:extLst>
              </a:tr>
            </a:tbl>
          </a:graphicData>
        </a:graphic>
      </p:graphicFrame>
    </p:spTree>
    <p:extLst>
      <p:ext uri="{BB962C8B-B14F-4D97-AF65-F5344CB8AC3E}">
        <p14:creationId xmlns:p14="http://schemas.microsoft.com/office/powerpoint/2010/main" val="24197438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0"/>
            <a:ext cx="8690385" cy="1205476"/>
            <a:chOff x="-38292" y="0"/>
            <a:chExt cx="8690385"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201334"/>
              <a:ext cx="5246557"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ORTAK HÜKÜMLER</a:t>
              </a:r>
              <a:endParaRPr lang="tr-TR" sz="3200" dirty="0"/>
            </a:p>
          </p:txBody>
        </p:sp>
      </p:grpSp>
      <p:sp>
        <p:nvSpPr>
          <p:cNvPr id="14" name="Rectangle 3"/>
          <p:cNvSpPr txBox="1">
            <a:spLocks noChangeArrowheads="1"/>
          </p:cNvSpPr>
          <p:nvPr/>
        </p:nvSpPr>
        <p:spPr bwMode="auto">
          <a:xfrm>
            <a:off x="300355" y="62070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1431930"/>
            <a:ext cx="11804072" cy="3508653"/>
          </a:xfrm>
          <a:prstGeom prst="rect">
            <a:avLst/>
          </a:prstGeom>
          <a:noFill/>
        </p:spPr>
        <p:txBody>
          <a:bodyPr wrap="square" rtlCol="0">
            <a:spAutoFit/>
          </a:bodyPr>
          <a:lstStyle/>
          <a:p>
            <a:pPr algn="just">
              <a:spcBef>
                <a:spcPct val="0"/>
              </a:spcBef>
            </a:pPr>
            <a:endParaRPr lang="tr-TR" altLang="tr-TR" sz="2400" dirty="0" smtClean="0">
              <a:latin typeface="Helvetica" panose="020B0604020202020204" pitchFamily="34" charset="0"/>
              <a:cs typeface="Helvetica" panose="020B0604020202020204" pitchFamily="34" charset="0"/>
            </a:endParaRPr>
          </a:p>
          <a:p>
            <a:pPr algn="just">
              <a:spcBef>
                <a:spcPct val="0"/>
              </a:spcBef>
            </a:pPr>
            <a:endParaRPr lang="tr-TR" altLang="tr-TR" sz="2400" dirty="0" smtClean="0">
              <a:latin typeface="Helvetica" panose="020B0604020202020204" pitchFamily="34" charset="0"/>
              <a:cs typeface="Helvetica" panose="020B0604020202020204" pitchFamily="34" charset="0"/>
            </a:endParaRPr>
          </a:p>
          <a:p>
            <a:pPr algn="just">
              <a:spcBef>
                <a:spcPct val="0"/>
              </a:spcBef>
            </a:pPr>
            <a:endParaRPr lang="tr-TR" altLang="tr-TR" sz="2400" dirty="0" smtClean="0">
              <a:latin typeface="Helvetica" panose="020B0604020202020204" pitchFamily="34" charset="0"/>
              <a:cs typeface="Helvetica" panose="020B0604020202020204" pitchFamily="34" charset="0"/>
            </a:endParaRPr>
          </a:p>
          <a:p>
            <a:pPr algn="just">
              <a:spcBef>
                <a:spcPct val="0"/>
              </a:spcBef>
            </a:pPr>
            <a:endParaRPr lang="tr-TR" altLang="tr-TR" sz="2400" dirty="0" smtClean="0">
              <a:latin typeface="Helvetica" panose="020B0604020202020204" pitchFamily="34" charset="0"/>
              <a:cs typeface="Helvetica" panose="020B0604020202020204" pitchFamily="34" charset="0"/>
            </a:endParaRPr>
          </a:p>
          <a:p>
            <a:pPr algn="just">
              <a:spcBef>
                <a:spcPct val="0"/>
              </a:spcBef>
              <a:buFontTx/>
              <a:buNone/>
            </a:pPr>
            <a:endParaRPr lang="tr-TR" sz="24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92" y="1406809"/>
            <a:ext cx="9504765" cy="4931008"/>
          </a:xfrm>
          <a:prstGeom prst="rect">
            <a:avLst/>
          </a:prstGeom>
        </p:spPr>
      </p:pic>
    </p:spTree>
    <p:extLst>
      <p:ext uri="{BB962C8B-B14F-4D97-AF65-F5344CB8AC3E}">
        <p14:creationId xmlns:p14="http://schemas.microsoft.com/office/powerpoint/2010/main" val="957366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GİRİŞ</a:t>
              </a:r>
              <a:endParaRPr lang="tr-TR" sz="3200" dirty="0"/>
            </a:p>
          </p:txBody>
        </p:sp>
      </p:grpSp>
      <p:sp>
        <p:nvSpPr>
          <p:cNvPr id="14" name="Rectangle 3"/>
          <p:cNvSpPr txBox="1">
            <a:spLocks noChangeArrowheads="1"/>
          </p:cNvSpPr>
          <p:nvPr/>
        </p:nvSpPr>
        <p:spPr bwMode="auto">
          <a:xfrm>
            <a:off x="555281" y="121337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324197" y="1461137"/>
            <a:ext cx="11247120" cy="6955750"/>
          </a:xfrm>
          <a:prstGeom prst="rect">
            <a:avLst/>
          </a:prstGeom>
          <a:noFill/>
        </p:spPr>
        <p:txBody>
          <a:bodyPr wrap="square" rtlCol="0">
            <a:spAutoFit/>
          </a:bodyPr>
          <a:lstStyle/>
          <a:p>
            <a:pPr algn="ctr"/>
            <a:endParaRPr lang="tr-TR" sz="2400" b="1" dirty="0" smtClean="0">
              <a:latin typeface="Cambria" panose="02040503050406030204" pitchFamily="18" charset="0"/>
              <a:ea typeface="Cambria" panose="02040503050406030204" pitchFamily="18" charset="0"/>
              <a:cs typeface="Helvetica" panose="020B0604020202020204" pitchFamily="34" charset="0"/>
            </a:endParaRPr>
          </a:p>
          <a:p>
            <a:pPr marL="342900" indent="-342900" algn="just">
              <a:buFont typeface="Wingdings" panose="05000000000000000000" pitchFamily="2" charset="2"/>
              <a:buChar char="ü"/>
            </a:pPr>
            <a:r>
              <a:rPr lang="tr-TR" sz="3200" dirty="0" smtClean="0">
                <a:latin typeface="Helvetica" panose="020B0604020202020204" pitchFamily="34" charset="0"/>
                <a:ea typeface="Cambria" panose="02040503050406030204" pitchFamily="18" charset="0"/>
                <a:cs typeface="Helvetica" panose="020B0604020202020204" pitchFamily="34" charset="0"/>
              </a:rPr>
              <a:t>Bilindiği üzere, kamunun </a:t>
            </a:r>
            <a:r>
              <a:rPr lang="tr-TR" sz="3200" dirty="0">
                <a:latin typeface="Helvetica" panose="020B0604020202020204" pitchFamily="34" charset="0"/>
                <a:ea typeface="Cambria" panose="02040503050406030204" pitchFamily="18" charset="0"/>
                <a:cs typeface="Helvetica" panose="020B0604020202020204" pitchFamily="34" charset="0"/>
              </a:rPr>
              <a:t>asli ve sürekli hizmetini yürütenlerden </a:t>
            </a:r>
            <a:r>
              <a:rPr lang="tr-TR" sz="3200" b="1" u="sng" dirty="0">
                <a:latin typeface="Helvetica" panose="020B0604020202020204" pitchFamily="34" charset="0"/>
                <a:ea typeface="Cambria" panose="02040503050406030204" pitchFamily="18" charset="0"/>
                <a:cs typeface="Helvetica" panose="020B0604020202020204" pitchFamily="34" charset="0"/>
              </a:rPr>
              <a:t>memur statüsüne haiz olanlar</a:t>
            </a:r>
            <a:r>
              <a:rPr lang="tr-TR" sz="3200" dirty="0">
                <a:latin typeface="Helvetica" panose="020B0604020202020204" pitchFamily="34" charset="0"/>
                <a:ea typeface="Cambria" panose="02040503050406030204" pitchFamily="18" charset="0"/>
                <a:cs typeface="Helvetica" panose="020B0604020202020204" pitchFamily="34" charset="0"/>
              </a:rPr>
              <a:t>, (Anayasa 128 inci, 130 uncu ve 140 </a:t>
            </a:r>
            <a:r>
              <a:rPr lang="tr-TR" sz="3200" dirty="0" smtClean="0">
                <a:latin typeface="Helvetica" panose="020B0604020202020204" pitchFamily="34" charset="0"/>
                <a:ea typeface="Cambria" panose="02040503050406030204" pitchFamily="18" charset="0"/>
                <a:cs typeface="Helvetica" panose="020B0604020202020204" pitchFamily="34" charset="0"/>
              </a:rPr>
              <a:t>ncı </a:t>
            </a:r>
            <a:r>
              <a:rPr lang="tr-TR" sz="3200" dirty="0">
                <a:latin typeface="Helvetica" panose="020B0604020202020204" pitchFamily="34" charset="0"/>
                <a:ea typeface="Cambria" panose="02040503050406030204" pitchFamily="18" charset="0"/>
                <a:cs typeface="Helvetica" panose="020B0604020202020204" pitchFamily="34" charset="0"/>
              </a:rPr>
              <a:t>maddesinde tanımlanan personel) ihdas edilen </a:t>
            </a:r>
            <a:r>
              <a:rPr lang="tr-TR" sz="3200" b="1" u="sng" dirty="0">
                <a:latin typeface="Helvetica" panose="020B0604020202020204" pitchFamily="34" charset="0"/>
                <a:ea typeface="Cambria" panose="02040503050406030204" pitchFamily="18" charset="0"/>
                <a:cs typeface="Helvetica" panose="020B0604020202020204" pitchFamily="34" charset="0"/>
              </a:rPr>
              <a:t>memur kadrosunda</a:t>
            </a:r>
            <a:r>
              <a:rPr lang="tr-TR" sz="3200" dirty="0">
                <a:latin typeface="Helvetica" panose="020B0604020202020204" pitchFamily="34" charset="0"/>
                <a:ea typeface="Cambria" panose="02040503050406030204" pitchFamily="18" charset="0"/>
                <a:cs typeface="Helvetica" panose="020B0604020202020204" pitchFamily="34" charset="0"/>
              </a:rPr>
              <a:t>; Anayasanın 128 inci maddesinde asli ve sürekli kamu görevini yürüten ve diğer kamu personeli olarak tanımlanan </a:t>
            </a:r>
            <a:r>
              <a:rPr lang="tr-TR" sz="3200" b="1" u="sng" dirty="0">
                <a:latin typeface="Helvetica" panose="020B0604020202020204" pitchFamily="34" charset="0"/>
                <a:ea typeface="Cambria" panose="02040503050406030204" pitchFamily="18" charset="0"/>
                <a:cs typeface="Helvetica" panose="020B0604020202020204" pitchFamily="34" charset="0"/>
              </a:rPr>
              <a:t>sözleşmeli personel</a:t>
            </a:r>
            <a:r>
              <a:rPr lang="tr-TR" sz="3200" dirty="0">
                <a:latin typeface="Helvetica" panose="020B0604020202020204" pitchFamily="34" charset="0"/>
                <a:ea typeface="Cambria" panose="02040503050406030204" pitchFamily="18" charset="0"/>
                <a:cs typeface="Helvetica" panose="020B0604020202020204" pitchFamily="34" charset="0"/>
              </a:rPr>
              <a:t>, </a:t>
            </a:r>
            <a:r>
              <a:rPr lang="tr-TR" sz="3200" b="1" u="sng" dirty="0">
                <a:latin typeface="Helvetica" panose="020B0604020202020204" pitchFamily="34" charset="0"/>
                <a:ea typeface="Cambria" panose="02040503050406030204" pitchFamily="18" charset="0"/>
                <a:cs typeface="Helvetica" panose="020B0604020202020204" pitchFamily="34" charset="0"/>
              </a:rPr>
              <a:t>ihdas edilen sözleşmeli personel pozisyonunda</a:t>
            </a:r>
            <a:r>
              <a:rPr lang="tr-TR" sz="3200" dirty="0">
                <a:latin typeface="Helvetica" panose="020B0604020202020204" pitchFamily="34" charset="0"/>
                <a:ea typeface="Cambria" panose="02040503050406030204" pitchFamily="18" charset="0"/>
                <a:cs typeface="Helvetica" panose="020B0604020202020204" pitchFamily="34" charset="0"/>
              </a:rPr>
              <a:t>; belirsiz süreli iş sözleşmesi ile istihdam edilen </a:t>
            </a:r>
            <a:r>
              <a:rPr lang="tr-TR" sz="3200" b="1" u="sng" dirty="0">
                <a:latin typeface="Helvetica" panose="020B0604020202020204" pitchFamily="34" charset="0"/>
                <a:ea typeface="Cambria" panose="02040503050406030204" pitchFamily="18" charset="0"/>
                <a:cs typeface="Helvetica" panose="020B0604020202020204" pitchFamily="34" charset="0"/>
              </a:rPr>
              <a:t>sürekli işçilerde</a:t>
            </a:r>
            <a:r>
              <a:rPr lang="tr-TR" sz="3200" dirty="0">
                <a:latin typeface="Helvetica" panose="020B0604020202020204" pitchFamily="34" charset="0"/>
                <a:ea typeface="Cambria" panose="02040503050406030204" pitchFamily="18" charset="0"/>
                <a:cs typeface="Helvetica" panose="020B0604020202020204" pitchFamily="34" charset="0"/>
              </a:rPr>
              <a:t>, ihdas edilen </a:t>
            </a:r>
            <a:r>
              <a:rPr lang="tr-TR" sz="3200" b="1" u="sng" dirty="0">
                <a:latin typeface="Helvetica" panose="020B0604020202020204" pitchFamily="34" charset="0"/>
                <a:ea typeface="Cambria" panose="02040503050406030204" pitchFamily="18" charset="0"/>
                <a:cs typeface="Helvetica" panose="020B0604020202020204" pitchFamily="34" charset="0"/>
              </a:rPr>
              <a:t>sürekli işçi kadrosunda </a:t>
            </a:r>
            <a:r>
              <a:rPr lang="tr-TR" sz="3200" dirty="0">
                <a:latin typeface="Helvetica" panose="020B0604020202020204" pitchFamily="34" charset="0"/>
                <a:ea typeface="Cambria" panose="02040503050406030204" pitchFamily="18" charset="0"/>
                <a:cs typeface="Helvetica" panose="020B0604020202020204" pitchFamily="34" charset="0"/>
              </a:rPr>
              <a:t>istihdam edilmektedir</a:t>
            </a:r>
            <a:r>
              <a:rPr lang="tr-TR" sz="3200" dirty="0" smtClean="0">
                <a:latin typeface="Helvetica" panose="020B0604020202020204" pitchFamily="34" charset="0"/>
                <a:ea typeface="Cambria" panose="02040503050406030204" pitchFamily="18" charset="0"/>
                <a:cs typeface="Helvetica" panose="020B0604020202020204" pitchFamily="34" charset="0"/>
              </a:rPr>
              <a:t>.</a:t>
            </a:r>
          </a:p>
          <a:p>
            <a:pPr algn="ctr"/>
            <a:endParaRPr lang="tr-TR" sz="2400" b="1" dirty="0" smtClean="0">
              <a:solidFill>
                <a:schemeClr val="bg1"/>
              </a:solidFill>
              <a:latin typeface="Helvetica" panose="020B0604020202020204" pitchFamily="34" charset="0"/>
              <a:cs typeface="Helvetica" panose="020B0604020202020204" pitchFamily="34" charset="0"/>
            </a:endParaRP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32067844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0"/>
            <a:ext cx="8910385" cy="1205476"/>
            <a:chOff x="-38292" y="0"/>
            <a:chExt cx="8910385"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229342"/>
              <a:ext cx="6084058"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ORTAK HÜKÜMLER</a:t>
              </a:r>
              <a:endParaRPr lang="tr-TR" sz="3200" dirty="0"/>
            </a:p>
          </p:txBody>
        </p:sp>
      </p:grpSp>
      <p:sp>
        <p:nvSpPr>
          <p:cNvPr id="14" name="Rectangle 3"/>
          <p:cNvSpPr txBox="1">
            <a:spLocks noChangeArrowheads="1"/>
          </p:cNvSpPr>
          <p:nvPr/>
        </p:nvSpPr>
        <p:spPr bwMode="auto">
          <a:xfrm>
            <a:off x="300355" y="62070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2031325"/>
          </a:xfrm>
          <a:prstGeom prst="rect">
            <a:avLst/>
          </a:prstGeom>
          <a:noFill/>
        </p:spPr>
        <p:txBody>
          <a:bodyPr wrap="square" rtlCol="0">
            <a:spAutoFit/>
          </a:bodyPr>
          <a:lstStyle/>
          <a:p>
            <a:pPr algn="just">
              <a:spcBef>
                <a:spcPct val="0"/>
              </a:spcBef>
              <a:buFontTx/>
              <a:buNone/>
            </a:pPr>
            <a:endParaRPr lang="tr-TR" sz="24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3681489807"/>
              </p:ext>
            </p:extLst>
          </p:nvPr>
        </p:nvGraphicFramePr>
        <p:xfrm>
          <a:off x="600891" y="1596834"/>
          <a:ext cx="10593977" cy="4180755"/>
        </p:xfrm>
        <a:graphic>
          <a:graphicData uri="http://schemas.openxmlformats.org/drawingml/2006/table">
            <a:tbl>
              <a:tblPr firstRow="1" bandRow="1">
                <a:tableStyleId>{5C22544A-7EE6-4342-B048-85BDC9FD1C3A}</a:tableStyleId>
              </a:tblPr>
              <a:tblGrid>
                <a:gridCol w="5693279">
                  <a:extLst>
                    <a:ext uri="{9D8B030D-6E8A-4147-A177-3AD203B41FA5}">
                      <a16:colId xmlns:a16="http://schemas.microsoft.com/office/drawing/2014/main" val="1397499304"/>
                    </a:ext>
                  </a:extLst>
                </a:gridCol>
                <a:gridCol w="4900698">
                  <a:extLst>
                    <a:ext uri="{9D8B030D-6E8A-4147-A177-3AD203B41FA5}">
                      <a16:colId xmlns:a16="http://schemas.microsoft.com/office/drawing/2014/main" val="4214071957"/>
                    </a:ext>
                  </a:extLst>
                </a:gridCol>
              </a:tblGrid>
              <a:tr h="334634">
                <a:tc>
                  <a:txBody>
                    <a:bodyPr/>
                    <a:lstStyle/>
                    <a:p>
                      <a:pPr algn="ctr"/>
                      <a:r>
                        <a:rPr lang="tr-TR" dirty="0" smtClean="0"/>
                        <a:t>MADDE</a:t>
                      </a:r>
                      <a:r>
                        <a:rPr lang="tr-TR" baseline="0" dirty="0" smtClean="0"/>
                        <a:t> METNİ</a:t>
                      </a:r>
                      <a:endParaRPr lang="tr-TR" dirty="0"/>
                    </a:p>
                  </a:txBody>
                  <a:tcPr/>
                </a:tc>
                <a:tc>
                  <a:txBody>
                    <a:bodyPr/>
                    <a:lstStyle/>
                    <a:p>
                      <a:pPr algn="ctr"/>
                      <a:r>
                        <a:rPr lang="tr-TR" dirty="0" smtClean="0"/>
                        <a:t>MADDE NUMARASI</a:t>
                      </a:r>
                      <a:endParaRPr lang="tr-TR" dirty="0"/>
                    </a:p>
                  </a:txBody>
                  <a:tcPr/>
                </a:tc>
                <a:extLst>
                  <a:ext uri="{0D108BD9-81ED-4DB2-BD59-A6C34878D82A}">
                    <a16:rowId xmlns:a16="http://schemas.microsoft.com/office/drawing/2014/main" val="1792114896"/>
                  </a:ext>
                </a:extLst>
              </a:tr>
              <a:tr h="872046">
                <a:tc>
                  <a:txBody>
                    <a:bodyPr/>
                    <a:lstStyle/>
                    <a:p>
                      <a:pPr algn="just"/>
                      <a:r>
                        <a:rPr lang="tr-TR" altLang="tr-TR" sz="1600" dirty="0" smtClean="0">
                          <a:latin typeface="Helvetica" panose="020B0604020202020204" pitchFamily="34" charset="0"/>
                          <a:cs typeface="Helvetica" panose="020B0604020202020204" pitchFamily="34" charset="0"/>
                        </a:rPr>
                        <a:t>Avukatlık stajını </a:t>
                      </a:r>
                      <a:r>
                        <a:rPr lang="tr-TR" altLang="tr-TR" sz="1600" b="1" u="sng" dirty="0" smtClean="0">
                          <a:latin typeface="Helvetica" panose="020B0604020202020204" pitchFamily="34" charset="0"/>
                          <a:cs typeface="Helvetica" panose="020B0604020202020204" pitchFamily="34" charset="0"/>
                        </a:rPr>
                        <a:t>açıkta iken yapanlara iki</a:t>
                      </a:r>
                      <a:r>
                        <a:rPr lang="tr-TR" altLang="tr-TR" sz="1600" dirty="0" smtClean="0">
                          <a:latin typeface="Helvetica" panose="020B0604020202020204" pitchFamily="34" charset="0"/>
                          <a:cs typeface="Helvetica" panose="020B0604020202020204" pitchFamily="34" charset="0"/>
                        </a:rPr>
                        <a:t>, memuriyette iken yapanlara </a:t>
                      </a:r>
                      <a:r>
                        <a:rPr lang="tr-TR" altLang="tr-TR" sz="1600" b="1" u="sng" dirty="0" smtClean="0">
                          <a:latin typeface="Helvetica" panose="020B0604020202020204" pitchFamily="34" charset="0"/>
                          <a:cs typeface="Helvetica" panose="020B0604020202020204" pitchFamily="34" charset="0"/>
                        </a:rPr>
                        <a:t>bir kademe ilerlemesi </a:t>
                      </a:r>
                      <a:r>
                        <a:rPr lang="tr-TR" altLang="tr-TR" sz="1600" dirty="0" smtClean="0">
                          <a:latin typeface="Helvetica" panose="020B0604020202020204" pitchFamily="34" charset="0"/>
                          <a:cs typeface="Helvetica" panose="020B0604020202020204" pitchFamily="34" charset="0"/>
                        </a:rPr>
                        <a:t>uygulanır.</a:t>
                      </a:r>
                      <a:endParaRPr lang="tr-TR" sz="1600" dirty="0">
                        <a:latin typeface="Helvetica" panose="020B0604020202020204" pitchFamily="34" charset="0"/>
                        <a:cs typeface="Helvetica" panose="020B0604020202020204" pitchFamily="34" charset="0"/>
                      </a:endParaRPr>
                    </a:p>
                  </a:txBody>
                  <a:tcPr/>
                </a:tc>
                <a:tc>
                  <a:txBody>
                    <a:bodyPr/>
                    <a:lstStyle/>
                    <a:p>
                      <a:pPr algn="ctr"/>
                      <a:endParaRPr lang="tr-TR" sz="2400" b="1" dirty="0" smtClean="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36/A-1</a:t>
                      </a:r>
                      <a:endParaRPr lang="tr-TR" sz="24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33489814"/>
                  </a:ext>
                </a:extLst>
              </a:tr>
              <a:tr h="2942949">
                <a:tc>
                  <a:txBody>
                    <a:bodyPr/>
                    <a:lstStyle/>
                    <a:p>
                      <a:pPr algn="just"/>
                      <a:r>
                        <a:rPr lang="tr-TR" altLang="tr-TR" sz="1600" dirty="0" smtClean="0">
                          <a:latin typeface="Helvetica" panose="020B0604020202020204" pitchFamily="34" charset="0"/>
                          <a:cs typeface="Helvetica" panose="020B0604020202020204" pitchFamily="34" charset="0"/>
                        </a:rPr>
                        <a:t>Dört yıl süreli yüksek öğrenimi bitirenlerden yüksek mühendis, </a:t>
                      </a:r>
                      <a:r>
                        <a:rPr lang="tr-TR" altLang="tr-TR" sz="1600" b="1" u="sng" dirty="0" smtClean="0">
                          <a:latin typeface="Helvetica" panose="020B0604020202020204" pitchFamily="34" charset="0"/>
                          <a:cs typeface="Helvetica" panose="020B0604020202020204" pitchFamily="34" charset="0"/>
                        </a:rPr>
                        <a:t>mühendis,</a:t>
                      </a:r>
                      <a:r>
                        <a:rPr lang="tr-TR" altLang="tr-TR" sz="1600" dirty="0" smtClean="0">
                          <a:latin typeface="Helvetica" panose="020B0604020202020204" pitchFamily="34" charset="0"/>
                          <a:cs typeface="Helvetica" panose="020B0604020202020204" pitchFamily="34" charset="0"/>
                        </a:rPr>
                        <a:t> yüksek mimar, </a:t>
                      </a:r>
                      <a:r>
                        <a:rPr lang="tr-TR" altLang="tr-TR" sz="1600" b="1" u="sng" dirty="0" smtClean="0">
                          <a:latin typeface="Helvetica" panose="020B0604020202020204" pitchFamily="34" charset="0"/>
                          <a:cs typeface="Helvetica" panose="020B0604020202020204" pitchFamily="34" charset="0"/>
                        </a:rPr>
                        <a:t>mimar</a:t>
                      </a:r>
                      <a:r>
                        <a:rPr lang="tr-TR" altLang="tr-TR" sz="1600" dirty="0" smtClean="0">
                          <a:latin typeface="Helvetica" panose="020B0604020202020204" pitchFamily="34" charset="0"/>
                          <a:cs typeface="Helvetica" panose="020B0604020202020204" pitchFamily="34" charset="0"/>
                        </a:rPr>
                        <a:t> sıfatını almış olanlar ile bunlardan öğretmenlik hizmetinde çalışanlar, Erkek Teknik Yüksek Öğretmen Okulu, Erkek Teknik Öğretmen Okulu ve Devlet Tatbiki Güzel Sanatlar Yüksek Okulu mezunları, İstanbul Devlet Güzel Sanatlar Akademisi ile uygulamalı Endüstri Sanatları Yüksek Okulu mezunları, Teknik Eğitim Fakültesi (Yüksek Teknik Öğretmen Okulu ve Güzel Sanatlar Fakültesi, İstanbul Devlet Tatbiki Güzel Sanatlar Yüksek Okulu) mezunları, öğrenimlerine göre tespit edilen </a:t>
                      </a:r>
                      <a:r>
                        <a:rPr lang="tr-TR" altLang="tr-TR" sz="1600" b="1" dirty="0" smtClean="0">
                          <a:latin typeface="Helvetica" panose="020B0604020202020204" pitchFamily="34" charset="0"/>
                          <a:cs typeface="Helvetica" panose="020B0604020202020204" pitchFamily="34" charset="0"/>
                        </a:rPr>
                        <a:t>giriş derece ve kademelerine bir </a:t>
                      </a:r>
                      <a:r>
                        <a:rPr lang="tr-TR" altLang="tr-TR" sz="1600" b="1" dirty="0" smtClean="0">
                          <a:latin typeface="Helvetica" panose="020B0604020202020204" pitchFamily="34" charset="0"/>
                          <a:cs typeface="Helvetica" panose="020B0604020202020204" pitchFamily="34" charset="0"/>
                        </a:rPr>
                        <a:t>derece eklenir.</a:t>
                      </a:r>
                      <a:endParaRPr lang="tr-TR" sz="1600" b="1" dirty="0">
                        <a:latin typeface="Helvetica" panose="020B0604020202020204" pitchFamily="34" charset="0"/>
                        <a:cs typeface="Helvetica" panose="020B0604020202020204" pitchFamily="34" charset="0"/>
                      </a:endParaRPr>
                    </a:p>
                  </a:txBody>
                  <a:tcPr/>
                </a:tc>
                <a:tc>
                  <a:txBody>
                    <a:bodyPr/>
                    <a:lstStyle/>
                    <a:p>
                      <a:pPr algn="ctr"/>
                      <a:endParaRPr lang="tr-TR" sz="2400" b="1" dirty="0">
                        <a:latin typeface="Helvetica" panose="020B0604020202020204" pitchFamily="34" charset="0"/>
                        <a:cs typeface="Helvetica" panose="020B0604020202020204" pitchFamily="34" charset="0"/>
                      </a:endParaRPr>
                    </a:p>
                    <a:p>
                      <a:pPr algn="ctr"/>
                      <a:endParaRPr lang="tr-TR" sz="2400" b="1" dirty="0">
                        <a:latin typeface="Helvetica" panose="020B0604020202020204" pitchFamily="34" charset="0"/>
                        <a:cs typeface="Helvetica" panose="020B0604020202020204" pitchFamily="34" charset="0"/>
                      </a:endParaRPr>
                    </a:p>
                    <a:p>
                      <a:pPr algn="ctr"/>
                      <a:endParaRPr lang="tr-TR" sz="2400" b="1" dirty="0">
                        <a:latin typeface="Helvetica" panose="020B0604020202020204" pitchFamily="34" charset="0"/>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b="1" dirty="0" smtClean="0">
                          <a:latin typeface="Helvetica" panose="020B0604020202020204" pitchFamily="34" charset="0"/>
                          <a:cs typeface="Helvetica" panose="020B0604020202020204" pitchFamily="34" charset="0"/>
                        </a:rPr>
                        <a:t>36/A-2</a:t>
                      </a:r>
                    </a:p>
                    <a:p>
                      <a:pPr algn="ctr"/>
                      <a:endParaRPr lang="tr-TR" sz="24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289676943"/>
                  </a:ext>
                </a:extLst>
              </a:tr>
            </a:tbl>
          </a:graphicData>
        </a:graphic>
      </p:graphicFrame>
    </p:spTree>
    <p:extLst>
      <p:ext uri="{BB962C8B-B14F-4D97-AF65-F5344CB8AC3E}">
        <p14:creationId xmlns:p14="http://schemas.microsoft.com/office/powerpoint/2010/main" val="1039394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0"/>
            <a:ext cx="8910385" cy="1205476"/>
            <a:chOff x="-38292" y="0"/>
            <a:chExt cx="8910385"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229342"/>
              <a:ext cx="6084058"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ORTAK HÜKÜMLER</a:t>
              </a:r>
              <a:endParaRPr lang="tr-TR" sz="3200" dirty="0"/>
            </a:p>
          </p:txBody>
        </p:sp>
      </p:grpSp>
      <p:sp>
        <p:nvSpPr>
          <p:cNvPr id="14" name="Rectangle 3"/>
          <p:cNvSpPr txBox="1">
            <a:spLocks noChangeArrowheads="1"/>
          </p:cNvSpPr>
          <p:nvPr/>
        </p:nvSpPr>
        <p:spPr bwMode="auto">
          <a:xfrm>
            <a:off x="300355" y="62070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2031325"/>
          </a:xfrm>
          <a:prstGeom prst="rect">
            <a:avLst/>
          </a:prstGeom>
          <a:noFill/>
        </p:spPr>
        <p:txBody>
          <a:bodyPr wrap="square" rtlCol="0">
            <a:spAutoFit/>
          </a:bodyPr>
          <a:lstStyle/>
          <a:p>
            <a:pPr algn="just">
              <a:spcBef>
                <a:spcPct val="0"/>
              </a:spcBef>
              <a:buFontTx/>
              <a:buNone/>
            </a:pPr>
            <a:endParaRPr lang="tr-TR" sz="24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2809622069"/>
              </p:ext>
            </p:extLst>
          </p:nvPr>
        </p:nvGraphicFramePr>
        <p:xfrm>
          <a:off x="587829" y="1293223"/>
          <a:ext cx="10607039" cy="5577840"/>
        </p:xfrm>
        <a:graphic>
          <a:graphicData uri="http://schemas.openxmlformats.org/drawingml/2006/table">
            <a:tbl>
              <a:tblPr firstRow="1" bandRow="1">
                <a:tableStyleId>{5C22544A-7EE6-4342-B048-85BDC9FD1C3A}</a:tableStyleId>
              </a:tblPr>
              <a:tblGrid>
                <a:gridCol w="5706341">
                  <a:extLst>
                    <a:ext uri="{9D8B030D-6E8A-4147-A177-3AD203B41FA5}">
                      <a16:colId xmlns:a16="http://schemas.microsoft.com/office/drawing/2014/main" val="1397499304"/>
                    </a:ext>
                  </a:extLst>
                </a:gridCol>
                <a:gridCol w="4900698">
                  <a:extLst>
                    <a:ext uri="{9D8B030D-6E8A-4147-A177-3AD203B41FA5}">
                      <a16:colId xmlns:a16="http://schemas.microsoft.com/office/drawing/2014/main" val="4214071957"/>
                    </a:ext>
                  </a:extLst>
                </a:gridCol>
              </a:tblGrid>
              <a:tr h="326571">
                <a:tc>
                  <a:txBody>
                    <a:bodyPr/>
                    <a:lstStyle/>
                    <a:p>
                      <a:pPr algn="ctr"/>
                      <a:r>
                        <a:rPr lang="tr-TR" dirty="0" smtClean="0"/>
                        <a:t>MADDE</a:t>
                      </a:r>
                      <a:r>
                        <a:rPr lang="tr-TR" baseline="0" dirty="0" smtClean="0"/>
                        <a:t> METNİ</a:t>
                      </a:r>
                      <a:endParaRPr lang="tr-TR" dirty="0"/>
                    </a:p>
                  </a:txBody>
                  <a:tcPr/>
                </a:tc>
                <a:tc>
                  <a:txBody>
                    <a:bodyPr/>
                    <a:lstStyle/>
                    <a:p>
                      <a:pPr algn="ctr"/>
                      <a:r>
                        <a:rPr lang="tr-TR" dirty="0" smtClean="0"/>
                        <a:t>MADDE NUMARASI</a:t>
                      </a:r>
                      <a:endParaRPr lang="tr-TR" dirty="0"/>
                    </a:p>
                  </a:txBody>
                  <a:tcPr/>
                </a:tc>
                <a:extLst>
                  <a:ext uri="{0D108BD9-81ED-4DB2-BD59-A6C34878D82A}">
                    <a16:rowId xmlns:a16="http://schemas.microsoft.com/office/drawing/2014/main" val="1792114896"/>
                  </a:ext>
                </a:extLst>
              </a:tr>
              <a:tr h="3486963">
                <a:tc>
                  <a:txBody>
                    <a:bodyPr/>
                    <a:lstStyle/>
                    <a:p>
                      <a:pPr algn="just"/>
                      <a:r>
                        <a:rPr lang="tr-TR" sz="1500" b="1" i="0" u="sng" kern="1200" dirty="0" smtClean="0">
                          <a:solidFill>
                            <a:schemeClr val="dk1"/>
                          </a:solidFill>
                          <a:effectLst/>
                          <a:latin typeface="Helvetica" panose="020B0604020202020204" pitchFamily="34" charset="0"/>
                          <a:ea typeface="+mn-ea"/>
                          <a:cs typeface="Helvetica" panose="020B0604020202020204" pitchFamily="34" charset="0"/>
                        </a:rPr>
                        <a:t>Teknik hizmetler sınıfında görev almak </a:t>
                      </a:r>
                      <a:r>
                        <a:rPr lang="tr-TR" sz="1500" b="0" i="0" kern="1200" dirty="0" smtClean="0">
                          <a:solidFill>
                            <a:schemeClr val="dk1"/>
                          </a:solidFill>
                          <a:effectLst/>
                          <a:latin typeface="Helvetica" panose="020B0604020202020204" pitchFamily="34" charset="0"/>
                          <a:ea typeface="+mn-ea"/>
                          <a:cs typeface="Helvetica" panose="020B0604020202020204" pitchFamily="34" charset="0"/>
                        </a:rPr>
                        <a:t>şartıyla jeolog, jeofizikçi, hidrojeolog, hidrolog, jeomorflog, kimyager, fizikçi, matematikçi, istatistikçi, yöneylemci (harekat araştırmacısı), matematiksel iktisatçı (Ekonometrici), Erkek Teknik Öğretmen Okulu mezunları, fen memurları, </a:t>
                      </a:r>
                      <a:r>
                        <a:rPr lang="tr-TR" sz="1500" b="1" i="0" u="sng" kern="1200" dirty="0" smtClean="0">
                          <a:solidFill>
                            <a:schemeClr val="dk1"/>
                          </a:solidFill>
                          <a:effectLst/>
                          <a:latin typeface="Helvetica" panose="020B0604020202020204" pitchFamily="34" charset="0"/>
                          <a:ea typeface="+mn-ea"/>
                          <a:cs typeface="Helvetica" panose="020B0604020202020204" pitchFamily="34" charset="0"/>
                        </a:rPr>
                        <a:t>teknikerler</a:t>
                      </a:r>
                      <a:r>
                        <a:rPr lang="tr-TR" sz="1500" b="0" i="0" kern="1200" dirty="0" smtClean="0">
                          <a:solidFill>
                            <a:schemeClr val="dk1"/>
                          </a:solidFill>
                          <a:effectLst/>
                          <a:latin typeface="Helvetica" panose="020B0604020202020204" pitchFamily="34" charset="0"/>
                          <a:ea typeface="+mn-ea"/>
                          <a:cs typeface="Helvetica" panose="020B0604020202020204" pitchFamily="34" charset="0"/>
                        </a:rPr>
                        <a:t> ve yüksek teknikerler, tütün ve müskirat eksperleri, tarım alet ve makineleri Uzmanlık Yüksek Okulu mezunları ile </a:t>
                      </a:r>
                      <a:r>
                        <a:rPr lang="tr-TR" sz="1500" b="1" i="0" u="sng" kern="1200" dirty="0" smtClean="0">
                          <a:solidFill>
                            <a:schemeClr val="dk1"/>
                          </a:solidFill>
                          <a:effectLst/>
                          <a:latin typeface="Helvetica" panose="020B0604020202020204" pitchFamily="34" charset="0"/>
                          <a:ea typeface="+mn-ea"/>
                          <a:cs typeface="Helvetica" panose="020B0604020202020204" pitchFamily="34" charset="0"/>
                        </a:rPr>
                        <a:t>benzeri fen bilimleri ve teknik bilimler lisansiyerleri</a:t>
                      </a:r>
                      <a:r>
                        <a:rPr lang="tr-TR" sz="1500" b="0" i="0" kern="1200" dirty="0" smtClean="0">
                          <a:solidFill>
                            <a:schemeClr val="dk1"/>
                          </a:solidFill>
                          <a:effectLst/>
                          <a:latin typeface="Helvetica" panose="020B0604020202020204" pitchFamily="34" charset="0"/>
                          <a:ea typeface="+mn-ea"/>
                          <a:cs typeface="Helvetica" panose="020B0604020202020204" pitchFamily="34" charset="0"/>
                        </a:rPr>
                        <a:t>, Mimarlık ve Mühendislik Fakültesi veya bölümlerinden mezun olan şehir plancısı, yüksek şehir plancısı, yüksek bölge plancısı. Gazi Üniversitesi Mesleki Eğitim Fakültesi Teknoloji Bölümü İş ve Teknik Anabilim Dalı mezunları, Ankara Üniversitesi Ziraat Fakültesi Ev Ekonomisi Yüksek Okulu mezunları üniversitelerin arkeoloji ve sanat tarihi bölümlerinin prehistorya, </a:t>
                      </a:r>
                      <a:r>
                        <a:rPr lang="tr-TR" sz="1500" b="0" i="0" kern="1200" dirty="0" err="1" smtClean="0">
                          <a:solidFill>
                            <a:schemeClr val="dk1"/>
                          </a:solidFill>
                          <a:effectLst/>
                          <a:latin typeface="Helvetica" panose="020B0604020202020204" pitchFamily="34" charset="0"/>
                          <a:ea typeface="+mn-ea"/>
                          <a:cs typeface="Helvetica" panose="020B0604020202020204" pitchFamily="34" charset="0"/>
                        </a:rPr>
                        <a:t>protohistorya</a:t>
                      </a:r>
                      <a:r>
                        <a:rPr lang="tr-TR" sz="1500" b="0" i="0" kern="1200" dirty="0" smtClean="0">
                          <a:solidFill>
                            <a:schemeClr val="dk1"/>
                          </a:solidFill>
                          <a:effectLst/>
                          <a:latin typeface="Helvetica" panose="020B0604020202020204" pitchFamily="34" charset="0"/>
                          <a:ea typeface="+mn-ea"/>
                          <a:cs typeface="Helvetica" panose="020B0604020202020204" pitchFamily="34" charset="0"/>
                        </a:rPr>
                        <a:t> ve </a:t>
                      </a:r>
                      <a:r>
                        <a:rPr lang="tr-TR" sz="1500" b="0" i="0" kern="1200" dirty="0" err="1" smtClean="0">
                          <a:solidFill>
                            <a:schemeClr val="dk1"/>
                          </a:solidFill>
                          <a:effectLst/>
                          <a:latin typeface="Helvetica" panose="020B0604020202020204" pitchFamily="34" charset="0"/>
                          <a:ea typeface="+mn-ea"/>
                          <a:cs typeface="Helvetica" panose="020B0604020202020204" pitchFamily="34" charset="0"/>
                        </a:rPr>
                        <a:t>önasya</a:t>
                      </a:r>
                      <a:r>
                        <a:rPr lang="tr-TR" sz="1500" b="0" i="0" kern="1200" dirty="0" smtClean="0">
                          <a:solidFill>
                            <a:schemeClr val="dk1"/>
                          </a:solidFill>
                          <a:effectLst/>
                          <a:latin typeface="Helvetica" panose="020B0604020202020204" pitchFamily="34" charset="0"/>
                          <a:ea typeface="+mn-ea"/>
                          <a:cs typeface="Helvetica" panose="020B0604020202020204" pitchFamily="34" charset="0"/>
                        </a:rPr>
                        <a:t> arkeolojisi, klasik arkeoloji anabilim dallarından mezun olanlar öğrenimlerine göre tespit edilen giriş derece ve kademelerine bir derece eklenir.</a:t>
                      </a:r>
                      <a:endParaRPr lang="tr-TR" sz="1500" dirty="0">
                        <a:latin typeface="Helvetica" panose="020B0604020202020204" pitchFamily="34" charset="0"/>
                        <a:cs typeface="Helvetica" panose="020B0604020202020204" pitchFamily="34" charset="0"/>
                      </a:endParaRPr>
                    </a:p>
                  </a:txBody>
                  <a:tcPr/>
                </a:tc>
                <a:tc>
                  <a:txBody>
                    <a:bodyPr/>
                    <a:lstStyle/>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r>
                        <a:rPr lang="tr-TR" sz="2000" b="1" dirty="0" smtClean="0">
                          <a:latin typeface="Helvetica" panose="020B0604020202020204" pitchFamily="34" charset="0"/>
                          <a:cs typeface="Helvetica" panose="020B0604020202020204" pitchFamily="34" charset="0"/>
                        </a:rPr>
                        <a:t>36/A-4</a:t>
                      </a:r>
                      <a:endParaRPr lang="tr-TR" sz="20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33489814"/>
                  </a:ext>
                </a:extLst>
              </a:tr>
              <a:tr h="1217175">
                <a:tc>
                  <a:txBody>
                    <a:bodyPr/>
                    <a:lstStyle/>
                    <a:p>
                      <a:pPr algn="just"/>
                      <a:r>
                        <a:rPr lang="tr-TR" sz="1500" b="0" i="0" kern="1200" dirty="0" smtClean="0">
                          <a:solidFill>
                            <a:schemeClr val="dk1"/>
                          </a:solidFill>
                          <a:effectLst/>
                          <a:latin typeface="Helvetica" panose="020B0604020202020204" pitchFamily="34" charset="0"/>
                          <a:ea typeface="+mn-ea"/>
                          <a:cs typeface="Helvetica" panose="020B0604020202020204" pitchFamily="34" charset="0"/>
                        </a:rPr>
                        <a:t>Dört yıl ve daha fazla süreli yüksek öğrenim görenlerden </a:t>
                      </a:r>
                      <a:r>
                        <a:rPr lang="tr-TR" sz="1500" b="1" i="0" kern="1200" dirty="0" smtClean="0">
                          <a:solidFill>
                            <a:schemeClr val="dk1"/>
                          </a:solidFill>
                          <a:effectLst/>
                          <a:latin typeface="Helvetica" panose="020B0604020202020204" pitchFamily="34" charset="0"/>
                          <a:ea typeface="+mn-ea"/>
                          <a:cs typeface="Helvetica" panose="020B0604020202020204" pitchFamily="34" charset="0"/>
                        </a:rPr>
                        <a:t>tabip, diş tabibi, veteriner hekim, eczacı ile benzeri sağlık bilimleri lisansiyerleri (Hayvan sağlığı dahil) Biyolog unvanına sahip akademik personel </a:t>
                      </a:r>
                      <a:r>
                        <a:rPr lang="tr-TR" sz="1500" b="0" i="0" kern="1200" dirty="0" smtClean="0">
                          <a:solidFill>
                            <a:schemeClr val="dk1"/>
                          </a:solidFill>
                          <a:effectLst/>
                          <a:latin typeface="Helvetica" panose="020B0604020202020204" pitchFamily="34" charset="0"/>
                          <a:ea typeface="+mn-ea"/>
                          <a:cs typeface="Helvetica" panose="020B0604020202020204" pitchFamily="34" charset="0"/>
                        </a:rPr>
                        <a:t>giriş derece ve kademelerine bir derece eklenmek suretiyle bulunacak derece ve kademelerden hizmete alınırlar.</a:t>
                      </a:r>
                      <a:endParaRPr lang="tr-TR" sz="1500" b="1" dirty="0">
                        <a:latin typeface="Helvetica" panose="020B0604020202020204" pitchFamily="34" charset="0"/>
                        <a:cs typeface="Helvetica" panose="020B0604020202020204" pitchFamily="34" charset="0"/>
                      </a:endParaRPr>
                    </a:p>
                  </a:txBody>
                  <a:tcPr/>
                </a:tc>
                <a:tc>
                  <a:txBody>
                    <a:bodyPr/>
                    <a:lstStyle/>
                    <a:p>
                      <a:pPr algn="ctr"/>
                      <a:endParaRPr lang="tr-TR" sz="2000" b="1" dirty="0">
                        <a:latin typeface="Helvetica" panose="020B0604020202020204" pitchFamily="34" charset="0"/>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sz="2000" b="1" dirty="0" smtClean="0">
                        <a:latin typeface="Helvetica" panose="020B0604020202020204" pitchFamily="34" charset="0"/>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1" dirty="0" smtClean="0">
                          <a:latin typeface="Helvetica" panose="020B0604020202020204" pitchFamily="34" charset="0"/>
                          <a:cs typeface="Helvetica" panose="020B0604020202020204" pitchFamily="34" charset="0"/>
                        </a:rPr>
                        <a:t>36/A-5</a:t>
                      </a:r>
                    </a:p>
                    <a:p>
                      <a:pPr algn="ctr"/>
                      <a:endParaRPr lang="tr-TR" sz="20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289676943"/>
                  </a:ext>
                </a:extLst>
              </a:tr>
            </a:tbl>
          </a:graphicData>
        </a:graphic>
      </p:graphicFrame>
    </p:spTree>
    <p:extLst>
      <p:ext uri="{BB962C8B-B14F-4D97-AF65-F5344CB8AC3E}">
        <p14:creationId xmlns:p14="http://schemas.microsoft.com/office/powerpoint/2010/main" val="21714249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0"/>
            <a:ext cx="8910385" cy="1205476"/>
            <a:chOff x="-38292" y="0"/>
            <a:chExt cx="8910385"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229342"/>
              <a:ext cx="6084058"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ORTAK HÜKÜMLER</a:t>
              </a:r>
              <a:endParaRPr lang="tr-TR" sz="3200" dirty="0"/>
            </a:p>
          </p:txBody>
        </p:sp>
      </p:grpSp>
      <p:sp>
        <p:nvSpPr>
          <p:cNvPr id="14" name="Rectangle 3"/>
          <p:cNvSpPr txBox="1">
            <a:spLocks noChangeArrowheads="1"/>
          </p:cNvSpPr>
          <p:nvPr/>
        </p:nvSpPr>
        <p:spPr bwMode="auto">
          <a:xfrm>
            <a:off x="300355" y="62070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2031325"/>
          </a:xfrm>
          <a:prstGeom prst="rect">
            <a:avLst/>
          </a:prstGeom>
          <a:noFill/>
        </p:spPr>
        <p:txBody>
          <a:bodyPr wrap="square" rtlCol="0">
            <a:spAutoFit/>
          </a:bodyPr>
          <a:lstStyle/>
          <a:p>
            <a:pPr algn="just">
              <a:spcBef>
                <a:spcPct val="0"/>
              </a:spcBef>
              <a:buFontTx/>
              <a:buNone/>
            </a:pPr>
            <a:endParaRPr lang="tr-TR" sz="24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4047993150"/>
              </p:ext>
            </p:extLst>
          </p:nvPr>
        </p:nvGraphicFramePr>
        <p:xfrm>
          <a:off x="678871" y="1099188"/>
          <a:ext cx="10607039" cy="5669280"/>
        </p:xfrm>
        <a:graphic>
          <a:graphicData uri="http://schemas.openxmlformats.org/drawingml/2006/table">
            <a:tbl>
              <a:tblPr firstRow="1" bandRow="1">
                <a:tableStyleId>{5C22544A-7EE6-4342-B048-85BDC9FD1C3A}</a:tableStyleId>
              </a:tblPr>
              <a:tblGrid>
                <a:gridCol w="5706341">
                  <a:extLst>
                    <a:ext uri="{9D8B030D-6E8A-4147-A177-3AD203B41FA5}">
                      <a16:colId xmlns:a16="http://schemas.microsoft.com/office/drawing/2014/main" val="1397499304"/>
                    </a:ext>
                  </a:extLst>
                </a:gridCol>
                <a:gridCol w="4900698">
                  <a:extLst>
                    <a:ext uri="{9D8B030D-6E8A-4147-A177-3AD203B41FA5}">
                      <a16:colId xmlns:a16="http://schemas.microsoft.com/office/drawing/2014/main" val="4214071957"/>
                    </a:ext>
                  </a:extLst>
                </a:gridCol>
              </a:tblGrid>
              <a:tr h="301033">
                <a:tc>
                  <a:txBody>
                    <a:bodyPr/>
                    <a:lstStyle/>
                    <a:p>
                      <a:pPr algn="ctr"/>
                      <a:r>
                        <a:rPr lang="tr-TR" dirty="0" smtClean="0"/>
                        <a:t>MADDE</a:t>
                      </a:r>
                      <a:r>
                        <a:rPr lang="tr-TR" baseline="0" dirty="0" smtClean="0"/>
                        <a:t> METNİ</a:t>
                      </a:r>
                      <a:endParaRPr lang="tr-TR" dirty="0"/>
                    </a:p>
                  </a:txBody>
                  <a:tcPr/>
                </a:tc>
                <a:tc>
                  <a:txBody>
                    <a:bodyPr/>
                    <a:lstStyle/>
                    <a:p>
                      <a:pPr algn="ctr"/>
                      <a:r>
                        <a:rPr lang="tr-TR" dirty="0" smtClean="0"/>
                        <a:t>MADDE NUMARASI</a:t>
                      </a:r>
                      <a:endParaRPr lang="tr-TR" dirty="0"/>
                    </a:p>
                  </a:txBody>
                  <a:tcPr/>
                </a:tc>
                <a:extLst>
                  <a:ext uri="{0D108BD9-81ED-4DB2-BD59-A6C34878D82A}">
                    <a16:rowId xmlns:a16="http://schemas.microsoft.com/office/drawing/2014/main" val="1792114896"/>
                  </a:ext>
                </a:extLst>
              </a:tr>
              <a:tr h="1295319">
                <a:tc>
                  <a:txBody>
                    <a:bodyPr/>
                    <a:lstStyle/>
                    <a:p>
                      <a:pPr algn="just"/>
                      <a:r>
                        <a:rPr lang="tr-TR" sz="1700" b="0" i="0" kern="1200" dirty="0" smtClean="0">
                          <a:solidFill>
                            <a:schemeClr val="dk1"/>
                          </a:solidFill>
                          <a:effectLst/>
                          <a:latin typeface="Helvetica" panose="020B0604020202020204" pitchFamily="34" charset="0"/>
                          <a:ea typeface="+mn-ea"/>
                          <a:cs typeface="Helvetica" panose="020B0604020202020204" pitchFamily="34" charset="0"/>
                        </a:rPr>
                        <a:t>Doktora üstü üniversite doçentliği unvanını üniversitede görevli iken kazananlara </a:t>
                      </a:r>
                      <a:r>
                        <a:rPr lang="tr-TR" sz="1700" b="1" i="0" u="sng" kern="1200" dirty="0" smtClean="0">
                          <a:solidFill>
                            <a:schemeClr val="dk1"/>
                          </a:solidFill>
                          <a:effectLst/>
                          <a:latin typeface="Helvetica" panose="020B0604020202020204" pitchFamily="34" charset="0"/>
                          <a:ea typeface="+mn-ea"/>
                          <a:cs typeface="Helvetica" panose="020B0604020202020204" pitchFamily="34" charset="0"/>
                        </a:rPr>
                        <a:t>bir derece</a:t>
                      </a:r>
                      <a:r>
                        <a:rPr lang="tr-TR" sz="1700" b="0" i="0" kern="1200" dirty="0" smtClean="0">
                          <a:solidFill>
                            <a:schemeClr val="dk1"/>
                          </a:solidFill>
                          <a:effectLst/>
                          <a:latin typeface="Helvetica" panose="020B0604020202020204" pitchFamily="34" charset="0"/>
                          <a:ea typeface="+mn-ea"/>
                          <a:cs typeface="Helvetica" panose="020B0604020202020204" pitchFamily="34" charset="0"/>
                        </a:rPr>
                        <a:t>, diğer memuriyetlerde iken bu unvanı kazananlara </a:t>
                      </a:r>
                      <a:r>
                        <a:rPr lang="tr-TR" sz="1700" b="1" i="0" u="sng" kern="1200" dirty="0" smtClean="0">
                          <a:solidFill>
                            <a:schemeClr val="dk1"/>
                          </a:solidFill>
                          <a:effectLst/>
                          <a:latin typeface="Helvetica" panose="020B0604020202020204" pitchFamily="34" charset="0"/>
                          <a:ea typeface="+mn-ea"/>
                          <a:cs typeface="Helvetica" panose="020B0604020202020204" pitchFamily="34" charset="0"/>
                        </a:rPr>
                        <a:t>iki kademe ilerlemesi uygulanır.</a:t>
                      </a:r>
                      <a:endParaRPr lang="tr-TR" sz="1700" b="1" u="sng" dirty="0">
                        <a:latin typeface="Helvetica" panose="020B0604020202020204" pitchFamily="34" charset="0"/>
                        <a:cs typeface="Helvetica" panose="020B0604020202020204" pitchFamily="34" charset="0"/>
                      </a:endParaRPr>
                    </a:p>
                  </a:txBody>
                  <a:tcPr/>
                </a:tc>
                <a:tc>
                  <a:txBody>
                    <a:bodyPr/>
                    <a:lstStyle/>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r>
                        <a:rPr lang="tr-TR" sz="2000" b="1" dirty="0" smtClean="0">
                          <a:latin typeface="Helvetica" panose="020B0604020202020204" pitchFamily="34" charset="0"/>
                          <a:cs typeface="Helvetica" panose="020B0604020202020204" pitchFamily="34" charset="0"/>
                        </a:rPr>
                        <a:t>36/A-10</a:t>
                      </a:r>
                      <a:endParaRPr lang="tr-TR" sz="20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33489814"/>
                  </a:ext>
                </a:extLst>
              </a:tr>
              <a:tr h="1217175">
                <a:tc>
                  <a:txBody>
                    <a:bodyPr/>
                    <a:lstStyle/>
                    <a:p>
                      <a:pPr algn="just"/>
                      <a:endParaRPr lang="tr-TR" sz="1700" b="0" i="0" kern="1200" dirty="0" smtClean="0">
                        <a:solidFill>
                          <a:schemeClr val="dk1"/>
                        </a:solidFill>
                        <a:effectLst/>
                        <a:latin typeface="Helvetica" panose="020B0604020202020204" pitchFamily="34" charset="0"/>
                        <a:ea typeface="+mn-ea"/>
                        <a:cs typeface="Helvetica" panose="020B0604020202020204" pitchFamily="34" charset="0"/>
                      </a:endParaRPr>
                    </a:p>
                    <a:p>
                      <a:pPr algn="just"/>
                      <a:r>
                        <a:rPr lang="tr-TR" sz="1700" b="0" i="0" kern="1200" dirty="0" smtClean="0">
                          <a:solidFill>
                            <a:schemeClr val="dk1"/>
                          </a:solidFill>
                          <a:effectLst/>
                          <a:latin typeface="Helvetica" panose="020B0604020202020204" pitchFamily="34" charset="0"/>
                          <a:ea typeface="+mn-ea"/>
                          <a:cs typeface="Helvetica" panose="020B0604020202020204" pitchFamily="34" charset="0"/>
                        </a:rPr>
                        <a:t>Mesleğe özel yarışma sınavıyla</a:t>
                      </a:r>
                      <a:r>
                        <a:rPr lang="tr-TR" sz="1700" b="0" i="0" kern="1200" baseline="0" dirty="0" smtClean="0">
                          <a:solidFill>
                            <a:schemeClr val="dk1"/>
                          </a:solidFill>
                          <a:effectLst/>
                          <a:latin typeface="Helvetica" panose="020B0604020202020204" pitchFamily="34" charset="0"/>
                          <a:ea typeface="+mn-ea"/>
                          <a:cs typeface="Helvetica" panose="020B0604020202020204" pitchFamily="34" charset="0"/>
                        </a:rPr>
                        <a:t> giren uzmanlara yeterlik aşamasını geçip uzmanlığa atanmaları </a:t>
                      </a:r>
                      <a:r>
                        <a:rPr lang="tr-TR" sz="1700" b="1" i="0" u="sng" kern="1200" baseline="0" dirty="0" smtClean="0">
                          <a:solidFill>
                            <a:schemeClr val="dk1"/>
                          </a:solidFill>
                          <a:effectLst/>
                          <a:latin typeface="Helvetica" panose="020B0604020202020204" pitchFamily="34" charset="0"/>
                          <a:ea typeface="+mn-ea"/>
                          <a:cs typeface="Helvetica" panose="020B0604020202020204" pitchFamily="34" charset="0"/>
                        </a:rPr>
                        <a:t>halinde bir derece verilir.</a:t>
                      </a:r>
                      <a:endParaRPr lang="tr-TR" sz="1700" b="1" i="0" u="sng" kern="1200" dirty="0">
                        <a:solidFill>
                          <a:schemeClr val="dk1"/>
                        </a:solidFill>
                        <a:effectLst/>
                        <a:latin typeface="Helvetica" panose="020B0604020202020204" pitchFamily="34" charset="0"/>
                        <a:ea typeface="+mn-ea"/>
                        <a:cs typeface="Helvetica" panose="020B0604020202020204" pitchFamily="34" charset="0"/>
                      </a:endParaRPr>
                    </a:p>
                  </a:txBody>
                  <a:tcPr/>
                </a:tc>
                <a:tc>
                  <a:txBody>
                    <a:bodyPr/>
                    <a:lstStyle/>
                    <a:p>
                      <a:pPr algn="ctr"/>
                      <a:endParaRPr lang="tr-TR" sz="2000" b="1" dirty="0">
                        <a:latin typeface="Helvetica" panose="020B0604020202020204" pitchFamily="34" charset="0"/>
                        <a:cs typeface="Helvetica" panose="020B0604020202020204" pitchFamily="34" charset="0"/>
                      </a:endParaRPr>
                    </a:p>
                    <a:p>
                      <a:pPr algn="ctr"/>
                      <a:endParaRPr lang="tr-TR" sz="2000" b="1" dirty="0">
                        <a:latin typeface="Helvetica" panose="020B0604020202020204" pitchFamily="34" charset="0"/>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1" dirty="0" smtClean="0">
                          <a:latin typeface="Helvetica" panose="020B0604020202020204" pitchFamily="34" charset="0"/>
                          <a:cs typeface="Helvetica" panose="020B0604020202020204" pitchFamily="34" charset="0"/>
                        </a:rPr>
                        <a:t>36/A-11</a:t>
                      </a:r>
                    </a:p>
                    <a:p>
                      <a:pPr algn="ctr"/>
                      <a:endParaRPr lang="tr-TR" sz="20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289676943"/>
                  </a:ext>
                </a:extLst>
              </a:tr>
              <a:tr h="1217175">
                <a:tc>
                  <a:txBody>
                    <a:bodyPr/>
                    <a:lstStyle/>
                    <a:p>
                      <a:pPr algn="just"/>
                      <a:r>
                        <a:rPr lang="tr-TR" sz="1700" b="0" i="0" kern="1200" dirty="0" smtClean="0">
                          <a:solidFill>
                            <a:schemeClr val="dk1"/>
                          </a:solidFill>
                          <a:effectLst/>
                          <a:latin typeface="Helvetica" panose="020B0604020202020204" pitchFamily="34" charset="0"/>
                          <a:ea typeface="+mn-ea"/>
                          <a:cs typeface="Helvetica" panose="020B0604020202020204" pitchFamily="34" charset="0"/>
                        </a:rPr>
                        <a:t>Memuriyette iken veya memuriyetten ayrılarak (87 nci maddeye tâbi kurumlarda çalışanlar dahil) </a:t>
                      </a:r>
                      <a:r>
                        <a:rPr lang="tr-TR" sz="1700" b="1" i="0" u="sng" kern="1200" dirty="0" smtClean="0">
                          <a:solidFill>
                            <a:schemeClr val="dk1"/>
                          </a:solidFill>
                          <a:effectLst/>
                          <a:latin typeface="Helvetica" panose="020B0604020202020204" pitchFamily="34" charset="0"/>
                          <a:ea typeface="+mn-ea"/>
                          <a:cs typeface="Helvetica" panose="020B0604020202020204" pitchFamily="34" charset="0"/>
                        </a:rPr>
                        <a:t>üst öğrenimi bitirenler, aynı üst öğrenimi tahsile ara vermeden başlayan ve normal süresi içinde bitirdikten sonra memuriyete giren emsallerinin ulaştıkları derece ve kademeyi aşmamak kaydıyla</a:t>
                      </a:r>
                      <a:r>
                        <a:rPr lang="tr-TR" sz="1700" b="0" i="0" kern="1200" dirty="0" smtClean="0">
                          <a:solidFill>
                            <a:schemeClr val="dk1"/>
                          </a:solidFill>
                          <a:effectLst/>
                          <a:latin typeface="Helvetica" panose="020B0604020202020204" pitchFamily="34" charset="0"/>
                          <a:ea typeface="+mn-ea"/>
                          <a:cs typeface="Helvetica" panose="020B0604020202020204" pitchFamily="34" charset="0"/>
                        </a:rPr>
                        <a:t>, bitirdikleri üst öğrenimin giriş derece ve kademesine memuriyette geçirdikleri başarılı hizmet sürelerinin tamamı her yıl bir kademe, her üç yıl bir derece hesabıyla ilave edilmek suretiyle bulunacak derece ve kademeye yükseltilirler.</a:t>
                      </a:r>
                      <a:endParaRPr lang="tr-TR" sz="1700" b="1" i="0" u="sng" kern="1200" dirty="0">
                        <a:solidFill>
                          <a:schemeClr val="dk1"/>
                        </a:solidFill>
                        <a:effectLst/>
                        <a:latin typeface="Helvetica" panose="020B0604020202020204" pitchFamily="34" charset="0"/>
                        <a:ea typeface="+mn-ea"/>
                        <a:cs typeface="Helvetica" panose="020B0604020202020204" pitchFamily="34" charset="0"/>
                      </a:endParaRPr>
                    </a:p>
                  </a:txBody>
                  <a:tcPr/>
                </a:tc>
                <a:tc>
                  <a:txBody>
                    <a:bodyPr/>
                    <a:lstStyle/>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r>
                        <a:rPr lang="tr-TR" sz="2000" b="1" dirty="0" smtClean="0">
                          <a:latin typeface="Helvetica" panose="020B0604020202020204" pitchFamily="34" charset="0"/>
                          <a:cs typeface="Helvetica" panose="020B0604020202020204" pitchFamily="34" charset="0"/>
                        </a:rPr>
                        <a:t>36/A-12-D</a:t>
                      </a:r>
                      <a:endParaRPr lang="tr-TR" sz="20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138643540"/>
                  </a:ext>
                </a:extLst>
              </a:tr>
            </a:tbl>
          </a:graphicData>
        </a:graphic>
      </p:graphicFrame>
    </p:spTree>
    <p:extLst>
      <p:ext uri="{BB962C8B-B14F-4D97-AF65-F5344CB8AC3E}">
        <p14:creationId xmlns:p14="http://schemas.microsoft.com/office/powerpoint/2010/main" val="31855319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0"/>
            <a:ext cx="8910385" cy="1205476"/>
            <a:chOff x="-38292" y="0"/>
            <a:chExt cx="8910385"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229342"/>
              <a:ext cx="6084058"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ORTAK HÜKÜMLER</a:t>
              </a:r>
              <a:endParaRPr lang="tr-TR" sz="3200" dirty="0"/>
            </a:p>
          </p:txBody>
        </p:sp>
      </p:grpSp>
      <p:sp>
        <p:nvSpPr>
          <p:cNvPr id="14" name="Rectangle 3"/>
          <p:cNvSpPr txBox="1">
            <a:spLocks noChangeArrowheads="1"/>
          </p:cNvSpPr>
          <p:nvPr/>
        </p:nvSpPr>
        <p:spPr bwMode="auto">
          <a:xfrm>
            <a:off x="300355" y="62070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2031325"/>
          </a:xfrm>
          <a:prstGeom prst="rect">
            <a:avLst/>
          </a:prstGeom>
          <a:noFill/>
        </p:spPr>
        <p:txBody>
          <a:bodyPr wrap="square" rtlCol="0">
            <a:spAutoFit/>
          </a:bodyPr>
          <a:lstStyle/>
          <a:p>
            <a:pPr algn="just">
              <a:spcBef>
                <a:spcPct val="0"/>
              </a:spcBef>
              <a:buFontTx/>
              <a:buNone/>
            </a:pPr>
            <a:endParaRPr lang="tr-TR" sz="24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4047993150"/>
              </p:ext>
            </p:extLst>
          </p:nvPr>
        </p:nvGraphicFramePr>
        <p:xfrm>
          <a:off x="678871" y="1099188"/>
          <a:ext cx="10607039" cy="5669280"/>
        </p:xfrm>
        <a:graphic>
          <a:graphicData uri="http://schemas.openxmlformats.org/drawingml/2006/table">
            <a:tbl>
              <a:tblPr firstRow="1" bandRow="1">
                <a:tableStyleId>{5C22544A-7EE6-4342-B048-85BDC9FD1C3A}</a:tableStyleId>
              </a:tblPr>
              <a:tblGrid>
                <a:gridCol w="5706341">
                  <a:extLst>
                    <a:ext uri="{9D8B030D-6E8A-4147-A177-3AD203B41FA5}">
                      <a16:colId xmlns:a16="http://schemas.microsoft.com/office/drawing/2014/main" val="1397499304"/>
                    </a:ext>
                  </a:extLst>
                </a:gridCol>
                <a:gridCol w="4900698">
                  <a:extLst>
                    <a:ext uri="{9D8B030D-6E8A-4147-A177-3AD203B41FA5}">
                      <a16:colId xmlns:a16="http://schemas.microsoft.com/office/drawing/2014/main" val="4214071957"/>
                    </a:ext>
                  </a:extLst>
                </a:gridCol>
              </a:tblGrid>
              <a:tr h="301033">
                <a:tc>
                  <a:txBody>
                    <a:bodyPr/>
                    <a:lstStyle/>
                    <a:p>
                      <a:pPr algn="ctr"/>
                      <a:r>
                        <a:rPr lang="tr-TR" dirty="0" smtClean="0"/>
                        <a:t>MADDE</a:t>
                      </a:r>
                      <a:r>
                        <a:rPr lang="tr-TR" baseline="0" dirty="0" smtClean="0"/>
                        <a:t> METNİ</a:t>
                      </a:r>
                      <a:endParaRPr lang="tr-TR" dirty="0"/>
                    </a:p>
                  </a:txBody>
                  <a:tcPr/>
                </a:tc>
                <a:tc>
                  <a:txBody>
                    <a:bodyPr/>
                    <a:lstStyle/>
                    <a:p>
                      <a:pPr algn="ctr"/>
                      <a:r>
                        <a:rPr lang="tr-TR" dirty="0" smtClean="0"/>
                        <a:t>MADDE NUMARASI</a:t>
                      </a:r>
                      <a:endParaRPr lang="tr-TR" dirty="0"/>
                    </a:p>
                  </a:txBody>
                  <a:tcPr/>
                </a:tc>
                <a:extLst>
                  <a:ext uri="{0D108BD9-81ED-4DB2-BD59-A6C34878D82A}">
                    <a16:rowId xmlns:a16="http://schemas.microsoft.com/office/drawing/2014/main" val="1792114896"/>
                  </a:ext>
                </a:extLst>
              </a:tr>
              <a:tr h="1295319">
                <a:tc>
                  <a:txBody>
                    <a:bodyPr/>
                    <a:lstStyle/>
                    <a:p>
                      <a:pPr algn="just"/>
                      <a:r>
                        <a:rPr lang="tr-TR" sz="1700" b="0" i="0" kern="1200" dirty="0" smtClean="0">
                          <a:solidFill>
                            <a:schemeClr val="dk1"/>
                          </a:solidFill>
                          <a:effectLst/>
                          <a:latin typeface="Helvetica" panose="020B0604020202020204" pitchFamily="34" charset="0"/>
                          <a:ea typeface="+mn-ea"/>
                          <a:cs typeface="Helvetica" panose="020B0604020202020204" pitchFamily="34" charset="0"/>
                        </a:rPr>
                        <a:t>Doktora üstü üniversite doçentliği unvanını üniversitede görevli iken kazananlara </a:t>
                      </a:r>
                      <a:r>
                        <a:rPr lang="tr-TR" sz="1700" b="1" i="0" u="sng" kern="1200" dirty="0" smtClean="0">
                          <a:solidFill>
                            <a:schemeClr val="dk1"/>
                          </a:solidFill>
                          <a:effectLst/>
                          <a:latin typeface="Helvetica" panose="020B0604020202020204" pitchFamily="34" charset="0"/>
                          <a:ea typeface="+mn-ea"/>
                          <a:cs typeface="Helvetica" panose="020B0604020202020204" pitchFamily="34" charset="0"/>
                        </a:rPr>
                        <a:t>bir derece</a:t>
                      </a:r>
                      <a:r>
                        <a:rPr lang="tr-TR" sz="1700" b="0" i="0" kern="1200" dirty="0" smtClean="0">
                          <a:solidFill>
                            <a:schemeClr val="dk1"/>
                          </a:solidFill>
                          <a:effectLst/>
                          <a:latin typeface="Helvetica" panose="020B0604020202020204" pitchFamily="34" charset="0"/>
                          <a:ea typeface="+mn-ea"/>
                          <a:cs typeface="Helvetica" panose="020B0604020202020204" pitchFamily="34" charset="0"/>
                        </a:rPr>
                        <a:t>, diğer memuriyetlerde iken bu unvanı kazananlara </a:t>
                      </a:r>
                      <a:r>
                        <a:rPr lang="tr-TR" sz="1700" b="1" i="0" u="sng" kern="1200" dirty="0" smtClean="0">
                          <a:solidFill>
                            <a:schemeClr val="dk1"/>
                          </a:solidFill>
                          <a:effectLst/>
                          <a:latin typeface="Helvetica" panose="020B0604020202020204" pitchFamily="34" charset="0"/>
                          <a:ea typeface="+mn-ea"/>
                          <a:cs typeface="Helvetica" panose="020B0604020202020204" pitchFamily="34" charset="0"/>
                        </a:rPr>
                        <a:t>iki kademe ilerlemesi uygulanır.</a:t>
                      </a:r>
                      <a:endParaRPr lang="tr-TR" sz="1700" b="1" u="sng" dirty="0">
                        <a:latin typeface="Helvetica" panose="020B0604020202020204" pitchFamily="34" charset="0"/>
                        <a:cs typeface="Helvetica" panose="020B0604020202020204" pitchFamily="34" charset="0"/>
                      </a:endParaRPr>
                    </a:p>
                  </a:txBody>
                  <a:tcPr/>
                </a:tc>
                <a:tc>
                  <a:txBody>
                    <a:bodyPr/>
                    <a:lstStyle/>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r>
                        <a:rPr lang="tr-TR" sz="2000" b="1" dirty="0" smtClean="0">
                          <a:latin typeface="Helvetica" panose="020B0604020202020204" pitchFamily="34" charset="0"/>
                          <a:cs typeface="Helvetica" panose="020B0604020202020204" pitchFamily="34" charset="0"/>
                        </a:rPr>
                        <a:t>36/A-10</a:t>
                      </a:r>
                      <a:endParaRPr lang="tr-TR" sz="20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33489814"/>
                  </a:ext>
                </a:extLst>
              </a:tr>
              <a:tr h="1217175">
                <a:tc>
                  <a:txBody>
                    <a:bodyPr/>
                    <a:lstStyle/>
                    <a:p>
                      <a:pPr algn="just"/>
                      <a:endParaRPr lang="tr-TR" sz="1700" b="0" i="0" kern="1200" dirty="0" smtClean="0">
                        <a:solidFill>
                          <a:schemeClr val="dk1"/>
                        </a:solidFill>
                        <a:effectLst/>
                        <a:latin typeface="Helvetica" panose="020B0604020202020204" pitchFamily="34" charset="0"/>
                        <a:ea typeface="+mn-ea"/>
                        <a:cs typeface="Helvetica" panose="020B0604020202020204" pitchFamily="34" charset="0"/>
                      </a:endParaRPr>
                    </a:p>
                    <a:p>
                      <a:pPr algn="just"/>
                      <a:r>
                        <a:rPr lang="tr-TR" sz="1700" b="0" i="0" kern="1200" dirty="0" smtClean="0">
                          <a:solidFill>
                            <a:schemeClr val="dk1"/>
                          </a:solidFill>
                          <a:effectLst/>
                          <a:latin typeface="Helvetica" panose="020B0604020202020204" pitchFamily="34" charset="0"/>
                          <a:ea typeface="+mn-ea"/>
                          <a:cs typeface="Helvetica" panose="020B0604020202020204" pitchFamily="34" charset="0"/>
                        </a:rPr>
                        <a:t>Mesleğe özel yarışma sınavıyla</a:t>
                      </a:r>
                      <a:r>
                        <a:rPr lang="tr-TR" sz="1700" b="0" i="0" kern="1200" baseline="0" dirty="0" smtClean="0">
                          <a:solidFill>
                            <a:schemeClr val="dk1"/>
                          </a:solidFill>
                          <a:effectLst/>
                          <a:latin typeface="Helvetica" panose="020B0604020202020204" pitchFamily="34" charset="0"/>
                          <a:ea typeface="+mn-ea"/>
                          <a:cs typeface="Helvetica" panose="020B0604020202020204" pitchFamily="34" charset="0"/>
                        </a:rPr>
                        <a:t> giren uzmanlara yeterlik aşamasını geçip uzmanlığa atanmaları </a:t>
                      </a:r>
                      <a:r>
                        <a:rPr lang="tr-TR" sz="1700" b="1" i="0" u="sng" kern="1200" baseline="0" dirty="0" smtClean="0">
                          <a:solidFill>
                            <a:schemeClr val="dk1"/>
                          </a:solidFill>
                          <a:effectLst/>
                          <a:latin typeface="Helvetica" panose="020B0604020202020204" pitchFamily="34" charset="0"/>
                          <a:ea typeface="+mn-ea"/>
                          <a:cs typeface="Helvetica" panose="020B0604020202020204" pitchFamily="34" charset="0"/>
                        </a:rPr>
                        <a:t>halinde bir derece verilir.</a:t>
                      </a:r>
                      <a:endParaRPr lang="tr-TR" sz="1700" b="1" i="0" u="sng" kern="1200" dirty="0">
                        <a:solidFill>
                          <a:schemeClr val="dk1"/>
                        </a:solidFill>
                        <a:effectLst/>
                        <a:latin typeface="Helvetica" panose="020B0604020202020204" pitchFamily="34" charset="0"/>
                        <a:ea typeface="+mn-ea"/>
                        <a:cs typeface="Helvetica" panose="020B0604020202020204" pitchFamily="34" charset="0"/>
                      </a:endParaRPr>
                    </a:p>
                  </a:txBody>
                  <a:tcPr/>
                </a:tc>
                <a:tc>
                  <a:txBody>
                    <a:bodyPr/>
                    <a:lstStyle/>
                    <a:p>
                      <a:pPr algn="ctr"/>
                      <a:endParaRPr lang="tr-TR" sz="2000" b="1" dirty="0">
                        <a:latin typeface="Helvetica" panose="020B0604020202020204" pitchFamily="34" charset="0"/>
                        <a:cs typeface="Helvetica" panose="020B0604020202020204" pitchFamily="34" charset="0"/>
                      </a:endParaRPr>
                    </a:p>
                    <a:p>
                      <a:pPr algn="ctr"/>
                      <a:endParaRPr lang="tr-TR" sz="2000" b="1" dirty="0">
                        <a:latin typeface="Helvetica" panose="020B0604020202020204" pitchFamily="34" charset="0"/>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1" dirty="0" smtClean="0">
                          <a:latin typeface="Helvetica" panose="020B0604020202020204" pitchFamily="34" charset="0"/>
                          <a:cs typeface="Helvetica" panose="020B0604020202020204" pitchFamily="34" charset="0"/>
                        </a:rPr>
                        <a:t>36/A-11</a:t>
                      </a:r>
                    </a:p>
                    <a:p>
                      <a:pPr algn="ctr"/>
                      <a:endParaRPr lang="tr-TR" sz="20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289676943"/>
                  </a:ext>
                </a:extLst>
              </a:tr>
              <a:tr h="1217175">
                <a:tc>
                  <a:txBody>
                    <a:bodyPr/>
                    <a:lstStyle/>
                    <a:p>
                      <a:pPr algn="just"/>
                      <a:r>
                        <a:rPr lang="tr-TR" sz="1700" b="0" i="0" kern="1200" dirty="0" smtClean="0">
                          <a:solidFill>
                            <a:schemeClr val="dk1"/>
                          </a:solidFill>
                          <a:effectLst/>
                          <a:latin typeface="Helvetica" panose="020B0604020202020204" pitchFamily="34" charset="0"/>
                          <a:ea typeface="+mn-ea"/>
                          <a:cs typeface="Helvetica" panose="020B0604020202020204" pitchFamily="34" charset="0"/>
                        </a:rPr>
                        <a:t>Memuriyette iken veya memuriyetten ayrılarak (87 nci maddeye tâbi kurumlarda çalışanlar dahil) </a:t>
                      </a:r>
                      <a:r>
                        <a:rPr lang="tr-TR" sz="1700" b="1" i="0" u="sng" kern="1200" dirty="0" smtClean="0">
                          <a:solidFill>
                            <a:schemeClr val="dk1"/>
                          </a:solidFill>
                          <a:effectLst/>
                          <a:latin typeface="Helvetica" panose="020B0604020202020204" pitchFamily="34" charset="0"/>
                          <a:ea typeface="+mn-ea"/>
                          <a:cs typeface="Helvetica" panose="020B0604020202020204" pitchFamily="34" charset="0"/>
                        </a:rPr>
                        <a:t>üst öğrenimi bitirenler, aynı üst öğrenimi tahsile ara vermeden başlayan ve normal süresi içinde bitirdikten sonra memuriyete giren emsallerinin ulaştıkları derece ve kademeyi aşmamak kaydıyla</a:t>
                      </a:r>
                      <a:r>
                        <a:rPr lang="tr-TR" sz="1700" b="0" i="0" kern="1200" dirty="0" smtClean="0">
                          <a:solidFill>
                            <a:schemeClr val="dk1"/>
                          </a:solidFill>
                          <a:effectLst/>
                          <a:latin typeface="Helvetica" panose="020B0604020202020204" pitchFamily="34" charset="0"/>
                          <a:ea typeface="+mn-ea"/>
                          <a:cs typeface="Helvetica" panose="020B0604020202020204" pitchFamily="34" charset="0"/>
                        </a:rPr>
                        <a:t>, bitirdikleri üst öğrenimin giriş derece ve kademesine memuriyette geçirdikleri başarılı hizmet sürelerinin tamamı her yıl bir kademe, her üç yıl bir derece hesabıyla ilave edilmek suretiyle bulunacak derece ve kademeye yükseltilirler.</a:t>
                      </a:r>
                      <a:endParaRPr lang="tr-TR" sz="1700" b="1" i="0" u="sng" kern="1200" dirty="0">
                        <a:solidFill>
                          <a:schemeClr val="dk1"/>
                        </a:solidFill>
                        <a:effectLst/>
                        <a:latin typeface="Helvetica" panose="020B0604020202020204" pitchFamily="34" charset="0"/>
                        <a:ea typeface="+mn-ea"/>
                        <a:cs typeface="Helvetica" panose="020B0604020202020204" pitchFamily="34" charset="0"/>
                      </a:endParaRPr>
                    </a:p>
                  </a:txBody>
                  <a:tcPr/>
                </a:tc>
                <a:tc>
                  <a:txBody>
                    <a:bodyPr/>
                    <a:lstStyle/>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r>
                        <a:rPr lang="tr-TR" sz="2000" b="1" dirty="0" smtClean="0">
                          <a:latin typeface="Helvetica" panose="020B0604020202020204" pitchFamily="34" charset="0"/>
                          <a:cs typeface="Helvetica" panose="020B0604020202020204" pitchFamily="34" charset="0"/>
                        </a:rPr>
                        <a:t>36/A-12-D</a:t>
                      </a:r>
                      <a:endParaRPr lang="tr-TR" sz="20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138643540"/>
                  </a:ext>
                </a:extLst>
              </a:tr>
            </a:tbl>
          </a:graphicData>
        </a:graphic>
      </p:graphicFrame>
    </p:spTree>
    <p:extLst>
      <p:ext uri="{BB962C8B-B14F-4D97-AF65-F5344CB8AC3E}">
        <p14:creationId xmlns:p14="http://schemas.microsoft.com/office/powerpoint/2010/main" val="12473202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0"/>
            <a:ext cx="8910385" cy="1205476"/>
            <a:chOff x="-38292" y="0"/>
            <a:chExt cx="8910385"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229342"/>
              <a:ext cx="6084058"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ORTAK HÜKÜMLER</a:t>
              </a:r>
              <a:endParaRPr lang="tr-TR" sz="3200" dirty="0"/>
            </a:p>
          </p:txBody>
        </p:sp>
      </p:grpSp>
      <p:sp>
        <p:nvSpPr>
          <p:cNvPr id="14" name="Rectangle 3"/>
          <p:cNvSpPr txBox="1">
            <a:spLocks noChangeArrowheads="1"/>
          </p:cNvSpPr>
          <p:nvPr/>
        </p:nvSpPr>
        <p:spPr bwMode="auto">
          <a:xfrm>
            <a:off x="300355" y="62070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2031325"/>
          </a:xfrm>
          <a:prstGeom prst="rect">
            <a:avLst/>
          </a:prstGeom>
          <a:noFill/>
        </p:spPr>
        <p:txBody>
          <a:bodyPr wrap="square" rtlCol="0">
            <a:spAutoFit/>
          </a:bodyPr>
          <a:lstStyle/>
          <a:p>
            <a:pPr algn="just">
              <a:spcBef>
                <a:spcPct val="0"/>
              </a:spcBef>
              <a:buFontTx/>
              <a:buNone/>
            </a:pPr>
            <a:endParaRPr lang="tr-TR" sz="24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876614487"/>
              </p:ext>
            </p:extLst>
          </p:nvPr>
        </p:nvGraphicFramePr>
        <p:xfrm>
          <a:off x="678871" y="1099188"/>
          <a:ext cx="10607039" cy="5806440"/>
        </p:xfrm>
        <a:graphic>
          <a:graphicData uri="http://schemas.openxmlformats.org/drawingml/2006/table">
            <a:tbl>
              <a:tblPr firstRow="1" bandRow="1">
                <a:tableStyleId>{5C22544A-7EE6-4342-B048-85BDC9FD1C3A}</a:tableStyleId>
              </a:tblPr>
              <a:tblGrid>
                <a:gridCol w="5706341">
                  <a:extLst>
                    <a:ext uri="{9D8B030D-6E8A-4147-A177-3AD203B41FA5}">
                      <a16:colId xmlns:a16="http://schemas.microsoft.com/office/drawing/2014/main" val="1397499304"/>
                    </a:ext>
                  </a:extLst>
                </a:gridCol>
                <a:gridCol w="4900698">
                  <a:extLst>
                    <a:ext uri="{9D8B030D-6E8A-4147-A177-3AD203B41FA5}">
                      <a16:colId xmlns:a16="http://schemas.microsoft.com/office/drawing/2014/main" val="4214071957"/>
                    </a:ext>
                  </a:extLst>
                </a:gridCol>
              </a:tblGrid>
              <a:tr h="301033">
                <a:tc>
                  <a:txBody>
                    <a:bodyPr/>
                    <a:lstStyle/>
                    <a:p>
                      <a:pPr algn="ctr"/>
                      <a:r>
                        <a:rPr lang="tr-TR" dirty="0" smtClean="0"/>
                        <a:t>MADDE</a:t>
                      </a:r>
                      <a:r>
                        <a:rPr lang="tr-TR" baseline="0" dirty="0" smtClean="0"/>
                        <a:t> METNİ</a:t>
                      </a:r>
                      <a:endParaRPr lang="tr-TR" dirty="0"/>
                    </a:p>
                  </a:txBody>
                  <a:tcPr/>
                </a:tc>
                <a:tc>
                  <a:txBody>
                    <a:bodyPr/>
                    <a:lstStyle/>
                    <a:p>
                      <a:pPr algn="ctr"/>
                      <a:r>
                        <a:rPr lang="tr-TR" dirty="0" smtClean="0"/>
                        <a:t>MADDE NUMARASI</a:t>
                      </a:r>
                      <a:endParaRPr lang="tr-TR" dirty="0"/>
                    </a:p>
                  </a:txBody>
                  <a:tcPr/>
                </a:tc>
                <a:extLst>
                  <a:ext uri="{0D108BD9-81ED-4DB2-BD59-A6C34878D82A}">
                    <a16:rowId xmlns:a16="http://schemas.microsoft.com/office/drawing/2014/main" val="1792114896"/>
                  </a:ext>
                </a:extLst>
              </a:tr>
              <a:tr h="1295319">
                <a:tc>
                  <a:txBody>
                    <a:bodyPr/>
                    <a:lstStyle/>
                    <a:p>
                      <a:pPr algn="just"/>
                      <a:r>
                        <a:rPr lang="tr-TR" sz="1500" b="1" i="0" u="sng" kern="1200" dirty="0" smtClean="0">
                          <a:solidFill>
                            <a:schemeClr val="dk1"/>
                          </a:solidFill>
                          <a:effectLst/>
                          <a:latin typeface="Helvetica" panose="020B0604020202020204" pitchFamily="34" charset="0"/>
                          <a:ea typeface="+mn-ea"/>
                          <a:cs typeface="Helvetica" panose="020B0604020202020204" pitchFamily="34" charset="0"/>
                        </a:rPr>
                        <a:t>Teknik hizmetler sınıfına girenlerden memurluğa girmeden önce yurt içinde veya yurt dışında mesleklerini serbest olarak veya resmi veya özel müesseselerde ifa edenlerle memuriyetten ayrıldıktan sonra bu işlerde çalışarak yeniden memuriyete girmek isteyenlerin </a:t>
                      </a:r>
                      <a:r>
                        <a:rPr lang="tr-TR" sz="1500" b="0" i="0" kern="1200" dirty="0" smtClean="0">
                          <a:solidFill>
                            <a:schemeClr val="dk1"/>
                          </a:solidFill>
                          <a:effectLst/>
                          <a:latin typeface="Helvetica" panose="020B0604020202020204" pitchFamily="34" charset="0"/>
                          <a:ea typeface="+mn-ea"/>
                          <a:cs typeface="Helvetica" panose="020B0604020202020204" pitchFamily="34" charset="0"/>
                        </a:rPr>
                        <a:t>teknik hizmetlerde geçen süresinden bu kanun ve bu kanunun 87 nci maddesinde sözü edilen kurumlarda geçen sürenin tamamı ve geri kalan sürenin </a:t>
                      </a:r>
                      <a:r>
                        <a:rPr lang="tr-TR" sz="1500" b="1" i="0" u="sng" kern="1200" dirty="0" smtClean="0">
                          <a:solidFill>
                            <a:schemeClr val="dk1"/>
                          </a:solidFill>
                          <a:effectLst/>
                          <a:latin typeface="Helvetica" panose="020B0604020202020204" pitchFamily="34" charset="0"/>
                          <a:ea typeface="+mn-ea"/>
                          <a:cs typeface="Helvetica" panose="020B0604020202020204" pitchFamily="34" charset="0"/>
                        </a:rPr>
                        <a:t>3/4 ü toplamı memuriyette geçmiş sayılarak bu süreler her yılı bir kademe ilerlemesi ve her üç yıl için bir derece yükselmesi verilmek suretiyle değerlendirilir.</a:t>
                      </a:r>
                      <a:endParaRPr lang="tr-TR" sz="1500" b="1" u="sng" dirty="0">
                        <a:effectLst/>
                        <a:latin typeface="Helvetica" panose="020B0604020202020204" pitchFamily="34" charset="0"/>
                        <a:cs typeface="Helvetica" panose="020B0604020202020204" pitchFamily="34" charset="0"/>
                      </a:endParaRPr>
                    </a:p>
                  </a:txBody>
                  <a:tcPr/>
                </a:tc>
                <a:tc>
                  <a:txBody>
                    <a:bodyPr/>
                    <a:lstStyle/>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r>
                        <a:rPr lang="tr-TR" sz="2000" b="1" dirty="0" smtClean="0">
                          <a:latin typeface="Helvetica" panose="020B0604020202020204" pitchFamily="34" charset="0"/>
                          <a:cs typeface="Helvetica" panose="020B0604020202020204" pitchFamily="34" charset="0"/>
                        </a:rPr>
                        <a:t>36/C-1</a:t>
                      </a:r>
                      <a:endParaRPr lang="tr-TR" sz="20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33489814"/>
                  </a:ext>
                </a:extLst>
              </a:tr>
              <a:tr h="1217175">
                <a:tc>
                  <a:txBody>
                    <a:bodyPr/>
                    <a:lstStyle/>
                    <a:p>
                      <a:pPr algn="just"/>
                      <a:r>
                        <a:rPr lang="tr-TR" sz="1500" b="1" i="0" u="sng" kern="1200" dirty="0" smtClean="0">
                          <a:solidFill>
                            <a:schemeClr val="dk1"/>
                          </a:solidFill>
                          <a:effectLst/>
                          <a:latin typeface="Helvetica" panose="020B0604020202020204" pitchFamily="34" charset="0"/>
                          <a:ea typeface="+mn-ea"/>
                          <a:cs typeface="Helvetica" panose="020B0604020202020204" pitchFamily="34" charset="0"/>
                        </a:rPr>
                        <a:t>Sağlık hizmetleri ve yardımcı sağlık hizmetleri sınıfına girenlerden memurluğa girmeden önce yurt içinde veya yurt dışında mesleklerini serbest olarak veya resmi veya özel kurumlarda yapanlarla</a:t>
                      </a:r>
                      <a:r>
                        <a:rPr lang="tr-TR" sz="1500" b="0" i="0" kern="1200" dirty="0" smtClean="0">
                          <a:solidFill>
                            <a:schemeClr val="dk1"/>
                          </a:solidFill>
                          <a:effectLst/>
                          <a:latin typeface="Helvetica" panose="020B0604020202020204" pitchFamily="34" charset="0"/>
                          <a:ea typeface="+mn-ea"/>
                          <a:cs typeface="Helvetica" panose="020B0604020202020204" pitchFamily="34" charset="0"/>
                        </a:rPr>
                        <a:t>, memurluktan ayrıldıktan sonra bu işlerde çalışarak yeniden memurluğa girmek isteyenlerin sağlık hizmetlerinde geçen süresinden, bu kanun ve bu kanunun 87 nci maddesinde sözü edilen kurumlarda geçen süreleri ile 196 ncı maddede belirtilen şekilde tespit edilecek mahrumiyet bölgelerinde en az 3 yıl çalışanların veya çalışacak olanların sürelerinin tamamı ve </a:t>
                      </a:r>
                      <a:r>
                        <a:rPr lang="tr-TR" sz="1500" b="1" i="0" u="sng" kern="1200" dirty="0" smtClean="0">
                          <a:solidFill>
                            <a:schemeClr val="dk1"/>
                          </a:solidFill>
                          <a:effectLst/>
                          <a:latin typeface="Helvetica" panose="020B0604020202020204" pitchFamily="34" charset="0"/>
                          <a:ea typeface="+mn-ea"/>
                          <a:cs typeface="Helvetica" panose="020B0604020202020204" pitchFamily="34" charset="0"/>
                        </a:rPr>
                        <a:t>geri kalan sürelerinin 3/4 ü toplamı memurlukta geçmiş sayılarak bu sürelerin her yılı için bir kademe ilerlemesi ve her üç yılı için bir derece yükselmesi verilmek suretiyle değerlendirilir.</a:t>
                      </a:r>
                      <a:endParaRPr lang="tr-TR" sz="1500" b="1" i="0" u="sng" kern="1200" dirty="0">
                        <a:solidFill>
                          <a:schemeClr val="dk1"/>
                        </a:solidFill>
                        <a:effectLst/>
                        <a:latin typeface="Helvetica" panose="020B0604020202020204" pitchFamily="34" charset="0"/>
                        <a:ea typeface="+mn-ea"/>
                        <a:cs typeface="Helvetica" panose="020B0604020202020204" pitchFamily="34" charset="0"/>
                      </a:endParaRPr>
                    </a:p>
                  </a:txBody>
                  <a:tcPr/>
                </a:tc>
                <a:tc>
                  <a:txBody>
                    <a:bodyPr/>
                    <a:lstStyle/>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1" dirty="0" smtClean="0">
                          <a:latin typeface="Helvetica" panose="020B0604020202020204" pitchFamily="34" charset="0"/>
                          <a:cs typeface="Helvetica" panose="020B0604020202020204" pitchFamily="34" charset="0"/>
                        </a:rPr>
                        <a:t>36/C-2</a:t>
                      </a:r>
                    </a:p>
                    <a:p>
                      <a:pPr algn="ctr"/>
                      <a:endParaRPr lang="tr-TR" sz="20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289676943"/>
                  </a:ext>
                </a:extLst>
              </a:tr>
            </a:tbl>
          </a:graphicData>
        </a:graphic>
      </p:graphicFrame>
    </p:spTree>
    <p:extLst>
      <p:ext uri="{BB962C8B-B14F-4D97-AF65-F5344CB8AC3E}">
        <p14:creationId xmlns:p14="http://schemas.microsoft.com/office/powerpoint/2010/main" val="22280485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0"/>
            <a:ext cx="8910385" cy="1205476"/>
            <a:chOff x="-38292" y="0"/>
            <a:chExt cx="8910385"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229342"/>
              <a:ext cx="6084058"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ORTAK HÜKÜMLER</a:t>
              </a:r>
              <a:endParaRPr lang="tr-TR" sz="3200" dirty="0"/>
            </a:p>
          </p:txBody>
        </p:sp>
      </p:grpSp>
      <p:sp>
        <p:nvSpPr>
          <p:cNvPr id="14" name="Rectangle 3"/>
          <p:cNvSpPr txBox="1">
            <a:spLocks noChangeArrowheads="1"/>
          </p:cNvSpPr>
          <p:nvPr/>
        </p:nvSpPr>
        <p:spPr bwMode="auto">
          <a:xfrm>
            <a:off x="300355" y="62070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2031325"/>
          </a:xfrm>
          <a:prstGeom prst="rect">
            <a:avLst/>
          </a:prstGeom>
          <a:noFill/>
        </p:spPr>
        <p:txBody>
          <a:bodyPr wrap="square" rtlCol="0">
            <a:spAutoFit/>
          </a:bodyPr>
          <a:lstStyle/>
          <a:p>
            <a:pPr algn="just">
              <a:spcBef>
                <a:spcPct val="0"/>
              </a:spcBef>
              <a:buFontTx/>
              <a:buNone/>
            </a:pPr>
            <a:endParaRPr lang="tr-TR" sz="24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101201157"/>
              </p:ext>
            </p:extLst>
          </p:nvPr>
        </p:nvGraphicFramePr>
        <p:xfrm>
          <a:off x="678871" y="1099188"/>
          <a:ext cx="10607039" cy="5057655"/>
        </p:xfrm>
        <a:graphic>
          <a:graphicData uri="http://schemas.openxmlformats.org/drawingml/2006/table">
            <a:tbl>
              <a:tblPr firstRow="1" bandRow="1">
                <a:tableStyleId>{5C22544A-7EE6-4342-B048-85BDC9FD1C3A}</a:tableStyleId>
              </a:tblPr>
              <a:tblGrid>
                <a:gridCol w="5706341">
                  <a:extLst>
                    <a:ext uri="{9D8B030D-6E8A-4147-A177-3AD203B41FA5}">
                      <a16:colId xmlns:a16="http://schemas.microsoft.com/office/drawing/2014/main" val="1397499304"/>
                    </a:ext>
                  </a:extLst>
                </a:gridCol>
                <a:gridCol w="4900698">
                  <a:extLst>
                    <a:ext uri="{9D8B030D-6E8A-4147-A177-3AD203B41FA5}">
                      <a16:colId xmlns:a16="http://schemas.microsoft.com/office/drawing/2014/main" val="4214071957"/>
                    </a:ext>
                  </a:extLst>
                </a:gridCol>
              </a:tblGrid>
              <a:tr h="301033">
                <a:tc>
                  <a:txBody>
                    <a:bodyPr/>
                    <a:lstStyle/>
                    <a:p>
                      <a:pPr algn="ctr"/>
                      <a:r>
                        <a:rPr lang="tr-TR" dirty="0" smtClean="0"/>
                        <a:t>MADDE</a:t>
                      </a:r>
                      <a:r>
                        <a:rPr lang="tr-TR" baseline="0" dirty="0" smtClean="0"/>
                        <a:t> METNİ</a:t>
                      </a:r>
                      <a:endParaRPr lang="tr-TR" dirty="0"/>
                    </a:p>
                  </a:txBody>
                  <a:tcPr/>
                </a:tc>
                <a:tc>
                  <a:txBody>
                    <a:bodyPr/>
                    <a:lstStyle/>
                    <a:p>
                      <a:pPr algn="ctr"/>
                      <a:r>
                        <a:rPr lang="tr-TR" dirty="0" smtClean="0"/>
                        <a:t>MADDE NUMARASI</a:t>
                      </a:r>
                      <a:endParaRPr lang="tr-TR" dirty="0"/>
                    </a:p>
                  </a:txBody>
                  <a:tcPr/>
                </a:tc>
                <a:extLst>
                  <a:ext uri="{0D108BD9-81ED-4DB2-BD59-A6C34878D82A}">
                    <a16:rowId xmlns:a16="http://schemas.microsoft.com/office/drawing/2014/main" val="1792114896"/>
                  </a:ext>
                </a:extLst>
              </a:tr>
              <a:tr h="1295319">
                <a:tc>
                  <a:txBody>
                    <a:bodyPr/>
                    <a:lstStyle/>
                    <a:p>
                      <a:pPr algn="just"/>
                      <a:r>
                        <a:rPr lang="tr-TR" sz="1800" b="1" i="0" u="sng" kern="1200" dirty="0" smtClean="0">
                          <a:solidFill>
                            <a:schemeClr val="dk1"/>
                          </a:solidFill>
                          <a:effectLst/>
                          <a:latin typeface="Helvetica" panose="020B0604020202020204" pitchFamily="34" charset="0"/>
                          <a:ea typeface="+mn-ea"/>
                          <a:cs typeface="Helvetica" panose="020B0604020202020204" pitchFamily="34" charset="0"/>
                        </a:rPr>
                        <a:t>Avukatlık hizmetleri sınıfına girenlerin </a:t>
                      </a:r>
                      <a:r>
                        <a:rPr lang="tr-TR" sz="1800" b="0" i="0" kern="1200" dirty="0" smtClean="0">
                          <a:solidFill>
                            <a:schemeClr val="dk1"/>
                          </a:solidFill>
                          <a:effectLst/>
                          <a:latin typeface="Helvetica" panose="020B0604020202020204" pitchFamily="34" charset="0"/>
                          <a:ea typeface="+mn-ea"/>
                          <a:cs typeface="Helvetica" panose="020B0604020202020204" pitchFamily="34" charset="0"/>
                        </a:rPr>
                        <a:t>memuriyete girmeden önce veya memurluktan ayrılarak avukatlıkla geçirdikleri sürelerin </a:t>
                      </a:r>
                      <a:r>
                        <a:rPr lang="tr-TR" sz="1800" b="1" i="0" u="sng" kern="1200" dirty="0" smtClean="0">
                          <a:solidFill>
                            <a:schemeClr val="dk1"/>
                          </a:solidFill>
                          <a:effectLst/>
                          <a:latin typeface="Helvetica" panose="020B0604020202020204" pitchFamily="34" charset="0"/>
                          <a:ea typeface="+mn-ea"/>
                          <a:cs typeface="Helvetica" panose="020B0604020202020204" pitchFamily="34" charset="0"/>
                        </a:rPr>
                        <a:t>3/4 ü memuriyette geçmiş sayılarak, bu sürelerin her yılı bir kademe ilerlemesine ve her üç yılı bir derece yükselmesine esas olacak şekilde değerlendirilir.</a:t>
                      </a:r>
                      <a:endParaRPr lang="tr-TR" sz="1500" b="1" u="sng" dirty="0">
                        <a:effectLst/>
                        <a:latin typeface="Helvetica" panose="020B0604020202020204" pitchFamily="34" charset="0"/>
                        <a:cs typeface="Helvetica" panose="020B0604020202020204" pitchFamily="34" charset="0"/>
                      </a:endParaRPr>
                    </a:p>
                  </a:txBody>
                  <a:tcPr/>
                </a:tc>
                <a:tc>
                  <a:txBody>
                    <a:bodyPr/>
                    <a:lstStyle/>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algn="ctr"/>
                      <a:r>
                        <a:rPr lang="tr-TR" sz="2000" b="1" dirty="0" smtClean="0">
                          <a:latin typeface="Helvetica" panose="020B0604020202020204" pitchFamily="34" charset="0"/>
                          <a:cs typeface="Helvetica" panose="020B0604020202020204" pitchFamily="34" charset="0"/>
                        </a:rPr>
                        <a:t>36/C-1</a:t>
                      </a:r>
                      <a:endParaRPr lang="tr-TR" sz="20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33489814"/>
                  </a:ext>
                </a:extLst>
              </a:tr>
              <a:tr h="1217175">
                <a:tc>
                  <a:txBody>
                    <a:bodyPr/>
                    <a:lstStyle/>
                    <a:p>
                      <a:pPr algn="just"/>
                      <a:r>
                        <a:rPr lang="tr-TR" sz="1800" b="0" i="0" kern="1200" dirty="0" smtClean="0">
                          <a:solidFill>
                            <a:schemeClr val="dk1"/>
                          </a:solidFill>
                          <a:effectLst/>
                          <a:latin typeface="Helvetica" panose="020B0604020202020204" pitchFamily="34" charset="0"/>
                          <a:ea typeface="+mn-ea"/>
                          <a:cs typeface="Helvetica" panose="020B0604020202020204" pitchFamily="34" charset="0"/>
                        </a:rPr>
                        <a:t>Bu kanunun 4 üncü ve 237 nci maddesinin (e) fıkrasına göre </a:t>
                      </a:r>
                      <a:r>
                        <a:rPr lang="tr-TR" sz="1800" b="1" i="0" u="sng" kern="1200" dirty="0" smtClean="0">
                          <a:solidFill>
                            <a:schemeClr val="dk1"/>
                          </a:solidFill>
                          <a:effectLst/>
                          <a:latin typeface="Helvetica" panose="020B0604020202020204" pitchFamily="34" charset="0"/>
                          <a:ea typeface="+mn-ea"/>
                          <a:cs typeface="Helvetica" panose="020B0604020202020204" pitchFamily="34" charset="0"/>
                        </a:rPr>
                        <a:t>sözleşme ile istihdam edilenlerin</a:t>
                      </a:r>
                      <a:r>
                        <a:rPr lang="tr-TR" sz="1800" b="0" i="0" kern="1200" dirty="0" smtClean="0">
                          <a:solidFill>
                            <a:schemeClr val="dk1"/>
                          </a:solidFill>
                          <a:effectLst/>
                          <a:latin typeface="Helvetica" panose="020B0604020202020204" pitchFamily="34" charset="0"/>
                          <a:ea typeface="+mn-ea"/>
                          <a:cs typeface="Helvetica" panose="020B0604020202020204" pitchFamily="34" charset="0"/>
                        </a:rPr>
                        <a:t>, memuriyete geçirilmeleri halinde, sözleşmeli olarak geçirdikleri hizmet süreleri, </a:t>
                      </a:r>
                      <a:r>
                        <a:rPr lang="tr-TR" sz="1800" b="1" i="0" u="sng" kern="1200" dirty="0" smtClean="0">
                          <a:solidFill>
                            <a:schemeClr val="dk1"/>
                          </a:solidFill>
                          <a:effectLst/>
                          <a:latin typeface="Helvetica" panose="020B0604020202020204" pitchFamily="34" charset="0"/>
                          <a:ea typeface="+mn-ea"/>
                          <a:cs typeface="Helvetica" panose="020B0604020202020204" pitchFamily="34" charset="0"/>
                        </a:rPr>
                        <a:t>her yıl için bir kademe ilerlemesi ve her üç yıl için bir derece yükselmesi verilmek suretiyle değerlendirilir</a:t>
                      </a:r>
                      <a:r>
                        <a:rPr lang="tr-TR" sz="1800" b="0" i="0" kern="1200" dirty="0" smtClean="0">
                          <a:solidFill>
                            <a:schemeClr val="dk1"/>
                          </a:solidFill>
                          <a:effectLst/>
                          <a:latin typeface="Helvetica" panose="020B0604020202020204" pitchFamily="34" charset="0"/>
                          <a:ea typeface="+mn-ea"/>
                          <a:cs typeface="Helvetica" panose="020B0604020202020204" pitchFamily="34" charset="0"/>
                        </a:rPr>
                        <a:t>.</a:t>
                      </a:r>
                      <a:endParaRPr lang="tr-TR" sz="1500" b="1" i="0" u="sng" kern="1200" dirty="0">
                        <a:solidFill>
                          <a:schemeClr val="dk1"/>
                        </a:solidFill>
                        <a:effectLst/>
                        <a:latin typeface="Helvetica" panose="020B0604020202020204" pitchFamily="34" charset="0"/>
                        <a:ea typeface="+mn-ea"/>
                        <a:cs typeface="Helvetica" panose="020B0604020202020204" pitchFamily="34" charset="0"/>
                      </a:endParaRPr>
                    </a:p>
                  </a:txBody>
                  <a:tcPr/>
                </a:tc>
                <a:tc>
                  <a:txBody>
                    <a:bodyPr/>
                    <a:lstStyle/>
                    <a:p>
                      <a:pPr algn="ctr"/>
                      <a:endParaRPr lang="tr-TR" sz="2000" b="1" dirty="0" smtClean="0">
                        <a:latin typeface="Helvetica" panose="020B0604020202020204" pitchFamily="34" charset="0"/>
                        <a:cs typeface="Helvetica" panose="020B0604020202020204" pitchFamily="34" charset="0"/>
                      </a:endParaRPr>
                    </a:p>
                    <a:p>
                      <a:pPr algn="ctr"/>
                      <a:endParaRPr lang="tr-TR" sz="2000" b="1" dirty="0" smtClean="0">
                        <a:latin typeface="Helvetica" panose="020B0604020202020204" pitchFamily="34" charset="0"/>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1" dirty="0" smtClean="0">
                          <a:latin typeface="Helvetica" panose="020B0604020202020204" pitchFamily="34" charset="0"/>
                          <a:cs typeface="Helvetica" panose="020B0604020202020204" pitchFamily="34" charset="0"/>
                        </a:rPr>
                        <a:t>36/C-6</a:t>
                      </a:r>
                    </a:p>
                    <a:p>
                      <a:pPr algn="ctr"/>
                      <a:endParaRPr lang="tr-TR" sz="20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289676943"/>
                  </a:ext>
                </a:extLst>
              </a:tr>
              <a:tr h="1217175">
                <a:tc>
                  <a:txBody>
                    <a:bodyPr/>
                    <a:lstStyle/>
                    <a:p>
                      <a:pPr algn="just"/>
                      <a:r>
                        <a:rPr lang="tr-TR" sz="1800" b="1" i="0" u="sng" kern="1200" dirty="0" smtClean="0">
                          <a:solidFill>
                            <a:schemeClr val="dk1"/>
                          </a:solidFill>
                          <a:effectLst/>
                          <a:latin typeface="Helvetica" panose="020B0604020202020204" pitchFamily="34" charset="0"/>
                          <a:ea typeface="+mn-ea"/>
                          <a:cs typeface="Helvetica" panose="020B0604020202020204" pitchFamily="34" charset="0"/>
                        </a:rPr>
                        <a:t>108 inci maddenin (B) fıkrası uyarınca kullanılan aylıksız izin süreleri</a:t>
                      </a:r>
                      <a:r>
                        <a:rPr lang="tr-TR" sz="1800" b="0" i="0" kern="1200" dirty="0" smtClean="0">
                          <a:solidFill>
                            <a:schemeClr val="dk1"/>
                          </a:solidFill>
                          <a:effectLst/>
                          <a:latin typeface="Helvetica" panose="020B0604020202020204" pitchFamily="34" charset="0"/>
                          <a:ea typeface="+mn-ea"/>
                          <a:cs typeface="Helvetica" panose="020B0604020202020204" pitchFamily="34" charset="0"/>
                        </a:rPr>
                        <a:t>, her yıl için bir kademe ilerlemesi ve her üç yıl için bir derece yükselmesi verilmek suretiyle değerlendirilir. </a:t>
                      </a:r>
                      <a:r>
                        <a:rPr lang="tr-TR" sz="1800" b="1" i="0" kern="1200" dirty="0" smtClean="0">
                          <a:solidFill>
                            <a:schemeClr val="dk1"/>
                          </a:solidFill>
                          <a:effectLst/>
                          <a:latin typeface="Helvetica" panose="020B0604020202020204" pitchFamily="34" charset="0"/>
                          <a:ea typeface="+mn-ea"/>
                          <a:cs typeface="Helvetica" panose="020B0604020202020204" pitchFamily="34" charset="0"/>
                        </a:rPr>
                        <a:t>(Doğum sebebiyle)</a:t>
                      </a:r>
                      <a:endParaRPr lang="tr-TR" sz="1500" b="1" i="0" u="sng" kern="1200" dirty="0">
                        <a:solidFill>
                          <a:schemeClr val="dk1"/>
                        </a:solidFill>
                        <a:effectLst/>
                        <a:latin typeface="Helvetica" panose="020B0604020202020204" pitchFamily="34" charset="0"/>
                        <a:ea typeface="+mn-ea"/>
                        <a:cs typeface="Helvetica"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sz="2000" b="1" dirty="0" smtClean="0">
                        <a:latin typeface="Helvetica" panose="020B0604020202020204" pitchFamily="34" charset="0"/>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b="1" dirty="0" smtClean="0">
                          <a:latin typeface="Helvetica" panose="020B0604020202020204" pitchFamily="34" charset="0"/>
                          <a:cs typeface="Helvetica" panose="020B0604020202020204" pitchFamily="34" charset="0"/>
                        </a:rPr>
                        <a:t>36/C-8</a:t>
                      </a:r>
                    </a:p>
                    <a:p>
                      <a:pPr algn="ctr"/>
                      <a:endParaRPr lang="tr-TR" sz="20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023331202"/>
                  </a:ext>
                </a:extLst>
              </a:tr>
            </a:tbl>
          </a:graphicData>
        </a:graphic>
      </p:graphicFrame>
    </p:spTree>
    <p:extLst>
      <p:ext uri="{BB962C8B-B14F-4D97-AF65-F5344CB8AC3E}">
        <p14:creationId xmlns:p14="http://schemas.microsoft.com/office/powerpoint/2010/main" val="35524008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39988"/>
            <a:ext cx="8690385" cy="1245464"/>
            <a:chOff x="-38292" y="-39988"/>
            <a:chExt cx="8690385" cy="1245464"/>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1077218"/>
            </a:xfrm>
            <a:prstGeom prst="rect">
              <a:avLst/>
            </a:prstGeom>
          </p:spPr>
          <p:txBody>
            <a:bodyPr wrap="square">
              <a:spAutoFit/>
            </a:bodyPr>
            <a:lstStyle/>
            <a:p>
              <a:r>
                <a:rPr lang="tr-TR" sz="3200" b="1" dirty="0" smtClean="0">
                  <a:solidFill>
                    <a:schemeClr val="accent1">
                      <a:lumMod val="50000"/>
                    </a:schemeClr>
                  </a:solidFill>
                  <a:latin typeface="Helvetica" pitchFamily="34" charset="0"/>
                </a:rPr>
                <a:t>DEVLET MEMURLUĞUNA</a:t>
              </a:r>
            </a:p>
            <a:p>
              <a:r>
                <a:rPr lang="tr-TR" sz="3200" b="1" dirty="0" smtClean="0">
                  <a:solidFill>
                    <a:schemeClr val="accent1">
                      <a:lumMod val="50000"/>
                    </a:schemeClr>
                  </a:solidFill>
                  <a:latin typeface="Helvetica" pitchFamily="34" charset="0"/>
                </a:rPr>
                <a:t>ALINMA VE ADAYLIK</a:t>
              </a:r>
              <a:endParaRPr lang="tr-TR" sz="3200" dirty="0"/>
            </a:p>
          </p:txBody>
        </p:sp>
      </p:grpSp>
      <p:sp>
        <p:nvSpPr>
          <p:cNvPr id="14" name="Rectangle 3"/>
          <p:cNvSpPr txBox="1">
            <a:spLocks noChangeArrowheads="1"/>
          </p:cNvSpPr>
          <p:nvPr/>
        </p:nvSpPr>
        <p:spPr bwMode="auto">
          <a:xfrm>
            <a:off x="300355" y="620700"/>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6709529"/>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2800" b="1" dirty="0" smtClean="0">
                <a:latin typeface="Arial" panose="020B0604020202020204" pitchFamily="34" charset="0"/>
              </a:rPr>
              <a:t>MEMURİYETE GİRİŞTE YAŞ ŞARTI</a:t>
            </a:r>
            <a:endParaRPr lang="tr-TR" altLang="tr-TR" sz="2800" b="1" dirty="0">
              <a:latin typeface="Arial" panose="020B0604020202020204" pitchFamily="34" charset="0"/>
            </a:endParaRPr>
          </a:p>
          <a:p>
            <a:pPr algn="just">
              <a:spcBef>
                <a:spcPct val="0"/>
              </a:spcBef>
              <a:buFontTx/>
              <a:buNone/>
            </a:pPr>
            <a:endParaRPr lang="tr-TR" altLang="tr-TR" sz="2800" dirty="0">
              <a:latin typeface="Arial" panose="020B0604020202020204" pitchFamily="34" charset="0"/>
            </a:endParaRPr>
          </a:p>
          <a:p>
            <a:r>
              <a:rPr lang="tr-TR" sz="2400" b="1" u="sng" dirty="0">
                <a:latin typeface="Helvetica" panose="020B0604020202020204" pitchFamily="34" charset="0"/>
                <a:cs typeface="Helvetica" panose="020B0604020202020204" pitchFamily="34" charset="0"/>
              </a:rPr>
              <a:t>Genel olarak 18 yaşını </a:t>
            </a:r>
            <a:r>
              <a:rPr lang="tr-TR" sz="2400" b="1" u="sng" dirty="0" smtClean="0">
                <a:latin typeface="Helvetica" panose="020B0604020202020204" pitchFamily="34" charset="0"/>
                <a:cs typeface="Helvetica" panose="020B0604020202020204" pitchFamily="34" charset="0"/>
              </a:rPr>
              <a:t>tamamlayanlar </a:t>
            </a:r>
            <a:r>
              <a:rPr lang="tr-TR" sz="2400" b="1" u="sng" dirty="0">
                <a:latin typeface="Helvetica" panose="020B0604020202020204" pitchFamily="34" charset="0"/>
                <a:cs typeface="Helvetica" panose="020B0604020202020204" pitchFamily="34" charset="0"/>
              </a:rPr>
              <a:t>Devlet memuru olabilirler</a:t>
            </a:r>
            <a:r>
              <a:rPr lang="tr-TR" sz="2400" b="1" u="sng" dirty="0" smtClean="0">
                <a:latin typeface="Helvetica" panose="020B0604020202020204" pitchFamily="34" charset="0"/>
                <a:cs typeface="Helvetica" panose="020B0604020202020204" pitchFamily="34" charset="0"/>
              </a:rPr>
              <a:t>.</a:t>
            </a:r>
          </a:p>
          <a:p>
            <a:endParaRPr lang="tr-TR" sz="2400" dirty="0">
              <a:latin typeface="Helvetica" panose="020B0604020202020204" pitchFamily="34" charset="0"/>
              <a:cs typeface="Helvetica" panose="020B0604020202020204" pitchFamily="34" charset="0"/>
            </a:endParaRPr>
          </a:p>
          <a:p>
            <a:r>
              <a:rPr lang="tr-TR" sz="2400" dirty="0">
                <a:latin typeface="Helvetica" panose="020B0604020202020204" pitchFamily="34" charset="0"/>
                <a:cs typeface="Helvetica" panose="020B0604020202020204" pitchFamily="34" charset="0"/>
              </a:rPr>
              <a:t>Bir meslek veya sanat okulunu bitirenler en az 15 yaşını doldurmuş olmak ve Türk Medeni Kanununun 12 nci maddesine göre </a:t>
            </a:r>
            <a:r>
              <a:rPr lang="tr-TR" sz="2400" b="1" u="sng" dirty="0" err="1">
                <a:latin typeface="Helvetica" panose="020B0604020202020204" pitchFamily="34" charset="0"/>
                <a:cs typeface="Helvetica" panose="020B0604020202020204" pitchFamily="34" charset="0"/>
              </a:rPr>
              <a:t>kazai</a:t>
            </a:r>
            <a:r>
              <a:rPr lang="tr-TR" sz="2400" b="1" u="sng" dirty="0">
                <a:latin typeface="Helvetica" panose="020B0604020202020204" pitchFamily="34" charset="0"/>
                <a:cs typeface="Helvetica" panose="020B0604020202020204" pitchFamily="34" charset="0"/>
              </a:rPr>
              <a:t> rüşt kararı </a:t>
            </a:r>
            <a:r>
              <a:rPr lang="tr-TR" sz="2400" dirty="0">
                <a:latin typeface="Helvetica" panose="020B0604020202020204" pitchFamily="34" charset="0"/>
                <a:cs typeface="Helvetica" panose="020B0604020202020204" pitchFamily="34" charset="0"/>
              </a:rPr>
              <a:t>almak </a:t>
            </a:r>
            <a:r>
              <a:rPr lang="tr-TR" sz="2400" dirty="0" smtClean="0">
                <a:latin typeface="Helvetica" panose="020B0604020202020204" pitchFamily="34" charset="0"/>
                <a:cs typeface="Helvetica" panose="020B0604020202020204" pitchFamily="34" charset="0"/>
              </a:rPr>
              <a:t>şartıyla </a:t>
            </a:r>
            <a:r>
              <a:rPr lang="tr-TR" sz="2400" dirty="0">
                <a:latin typeface="Helvetica" panose="020B0604020202020204" pitchFamily="34" charset="0"/>
                <a:cs typeface="Helvetica" panose="020B0604020202020204" pitchFamily="34" charset="0"/>
              </a:rPr>
              <a:t>Devlet memurluklarına atanabilirler</a:t>
            </a:r>
            <a:r>
              <a:rPr lang="tr-TR" sz="2400" dirty="0" smtClean="0">
                <a:latin typeface="Helvetica" panose="020B0604020202020204" pitchFamily="34" charset="0"/>
                <a:cs typeface="Helvetica" panose="020B0604020202020204" pitchFamily="34" charset="0"/>
              </a:rPr>
              <a:t>.</a:t>
            </a:r>
          </a:p>
          <a:p>
            <a:endParaRPr lang="tr-TR" sz="2400" dirty="0">
              <a:latin typeface="Helvetica" panose="020B0604020202020204" pitchFamily="34" charset="0"/>
              <a:cs typeface="Helvetica" panose="020B0604020202020204" pitchFamily="34" charset="0"/>
            </a:endParaRPr>
          </a:p>
          <a:p>
            <a:endParaRPr lang="tr-TR" sz="2400" dirty="0" smtClean="0">
              <a:latin typeface="Helvetica" panose="020B0604020202020204" pitchFamily="34" charset="0"/>
              <a:cs typeface="Helvetica" panose="020B0604020202020204" pitchFamily="34" charset="0"/>
            </a:endParaRPr>
          </a:p>
          <a:p>
            <a:pPr algn="just"/>
            <a:r>
              <a:rPr lang="tr-TR" sz="2400" b="1" u="sng" dirty="0" err="1" smtClean="0">
                <a:latin typeface="Helvetica" panose="020B0604020202020204" pitchFamily="34" charset="0"/>
                <a:cs typeface="Helvetica" panose="020B0604020202020204" pitchFamily="34" charset="0"/>
              </a:rPr>
              <a:t>Kazai</a:t>
            </a:r>
            <a:r>
              <a:rPr lang="tr-TR" sz="2400" b="1" u="sng" dirty="0" smtClean="0">
                <a:latin typeface="Helvetica" panose="020B0604020202020204" pitchFamily="34" charset="0"/>
                <a:cs typeface="Helvetica" panose="020B0604020202020204" pitchFamily="34" charset="0"/>
              </a:rPr>
              <a:t> Rüşt: </a:t>
            </a:r>
            <a:r>
              <a:rPr lang="tr-TR" sz="2400" dirty="0" err="1">
                <a:latin typeface="Helvetica" panose="020B0604020202020204" pitchFamily="34" charset="0"/>
                <a:cs typeface="Helvetica" panose="020B0604020202020204" pitchFamily="34" charset="0"/>
              </a:rPr>
              <a:t>Onbeş</a:t>
            </a:r>
            <a:r>
              <a:rPr lang="tr-TR" sz="2400" dirty="0">
                <a:latin typeface="Helvetica" panose="020B0604020202020204" pitchFamily="34" charset="0"/>
                <a:cs typeface="Helvetica" panose="020B0604020202020204" pitchFamily="34" charset="0"/>
              </a:rPr>
              <a:t> yaşını dolduran küçük, kendi isteği ve velisinin  rızasıyla mahkemece ergin kılınabilir</a:t>
            </a:r>
            <a:r>
              <a:rPr lang="tr-TR" sz="2400" dirty="0" smtClean="0">
                <a:latin typeface="Helvetica" panose="020B0604020202020204" pitchFamily="34" charset="0"/>
                <a:cs typeface="Helvetica" panose="020B0604020202020204" pitchFamily="34" charset="0"/>
              </a:rPr>
              <a:t>.</a:t>
            </a:r>
            <a:endParaRPr lang="tr-TR" sz="2400" dirty="0">
              <a:latin typeface="Helvetica" panose="020B0604020202020204" pitchFamily="34" charset="0"/>
              <a:cs typeface="Helvetica" panose="020B0604020202020204" pitchFamily="34" charset="0"/>
            </a:endParaRPr>
          </a:p>
          <a:p>
            <a:pPr algn="just">
              <a:spcBef>
                <a:spcPct val="0"/>
              </a:spcBef>
              <a:buFontTx/>
              <a:buNone/>
            </a:pPr>
            <a:endParaRPr lang="tr-TR" sz="2400" b="1" u="sng" dirty="0">
              <a:latin typeface="Helvetica" panose="020B0604020202020204" pitchFamily="34" charset="0"/>
              <a:cs typeface="Helvetica" panose="020B0604020202020204" pitchFamily="34" charset="0"/>
            </a:endParaRPr>
          </a:p>
          <a:p>
            <a:pPr algn="just">
              <a:spcBef>
                <a:spcPct val="0"/>
              </a:spcBef>
              <a:buFontTx/>
              <a:buNone/>
            </a:pPr>
            <a:endParaRPr lang="tr-TR" sz="32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4122542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39988"/>
            <a:ext cx="8690385" cy="1245464"/>
            <a:chOff x="-38292" y="-39988"/>
            <a:chExt cx="8690385" cy="1245464"/>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1077218"/>
            </a:xfrm>
            <a:prstGeom prst="rect">
              <a:avLst/>
            </a:prstGeom>
          </p:spPr>
          <p:txBody>
            <a:bodyPr wrap="square">
              <a:spAutoFit/>
            </a:bodyPr>
            <a:lstStyle/>
            <a:p>
              <a:r>
                <a:rPr lang="tr-TR" sz="3200" b="1" dirty="0" smtClean="0">
                  <a:solidFill>
                    <a:schemeClr val="accent1">
                      <a:lumMod val="50000"/>
                    </a:schemeClr>
                  </a:solidFill>
                  <a:latin typeface="Helvetica" pitchFamily="34" charset="0"/>
                </a:rPr>
                <a:t>DEVLET MEMURLUĞUNA</a:t>
              </a:r>
            </a:p>
            <a:p>
              <a:r>
                <a:rPr lang="tr-TR" sz="3200" b="1" dirty="0" smtClean="0">
                  <a:solidFill>
                    <a:schemeClr val="accent1">
                      <a:lumMod val="50000"/>
                    </a:schemeClr>
                  </a:solidFill>
                  <a:latin typeface="Helvetica" pitchFamily="34" charset="0"/>
                </a:rPr>
                <a:t>ALINMA VE ADAYLIK</a:t>
              </a:r>
              <a:endParaRPr lang="tr-TR" sz="3200" dirty="0"/>
            </a:p>
          </p:txBody>
        </p:sp>
      </p:grpSp>
      <p:sp>
        <p:nvSpPr>
          <p:cNvPr id="14" name="Rectangle 3"/>
          <p:cNvSpPr txBox="1">
            <a:spLocks noChangeArrowheads="1"/>
          </p:cNvSpPr>
          <p:nvPr/>
        </p:nvSpPr>
        <p:spPr bwMode="auto">
          <a:xfrm>
            <a:off x="300355" y="-339634"/>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1164134"/>
            <a:ext cx="11804072" cy="6555641"/>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2800" b="1" dirty="0" smtClean="0">
                <a:latin typeface="Arial" panose="020B0604020202020204" pitchFamily="34" charset="0"/>
              </a:rPr>
              <a:t>DEVLET MEMURLUĞUNA ALINMADA GENEL ŞARTLAR</a:t>
            </a:r>
          </a:p>
          <a:p>
            <a:pPr marL="457200" indent="-457200" algn="just">
              <a:spcBef>
                <a:spcPct val="0"/>
              </a:spcBef>
              <a:buFont typeface="Wingdings" panose="05000000000000000000" pitchFamily="2" charset="2"/>
              <a:buChar char="ü"/>
            </a:pPr>
            <a:endParaRPr lang="tr-TR" altLang="tr-TR" sz="2800" b="1" dirty="0">
              <a:latin typeface="Arial" panose="020B0604020202020204" pitchFamily="34" charset="0"/>
            </a:endParaRPr>
          </a:p>
          <a:p>
            <a:pPr marL="457200" indent="-457200" algn="just">
              <a:spcBef>
                <a:spcPct val="0"/>
              </a:spcBef>
              <a:buFont typeface="Wingdings" panose="05000000000000000000" pitchFamily="2" charset="2"/>
              <a:buChar char="ü"/>
            </a:pPr>
            <a:endParaRPr lang="tr-TR" altLang="tr-TR" sz="2800" b="1" dirty="0">
              <a:latin typeface="Arial" panose="020B0604020202020204" pitchFamily="34" charset="0"/>
            </a:endParaRPr>
          </a:p>
          <a:p>
            <a:r>
              <a:rPr lang="tr-TR" sz="3200" b="1" u="sng" dirty="0" smtClean="0"/>
              <a:t>A</a:t>
            </a:r>
            <a:r>
              <a:rPr lang="tr-TR" sz="3200" b="1" u="sng" dirty="0"/>
              <a:t>) Genel şartlar:</a:t>
            </a:r>
          </a:p>
          <a:p>
            <a:pPr algn="just"/>
            <a:r>
              <a:rPr lang="tr-TR" sz="3200" dirty="0"/>
              <a:t>1. Türk Vatandaşı olmak</a:t>
            </a:r>
            <a:r>
              <a:rPr lang="tr-TR" sz="3200" dirty="0" smtClean="0"/>
              <a:t>,</a:t>
            </a:r>
            <a:endParaRPr lang="tr-TR" sz="3200" dirty="0"/>
          </a:p>
          <a:p>
            <a:pPr algn="just"/>
            <a:r>
              <a:rPr lang="tr-TR" sz="3200" dirty="0"/>
              <a:t>2. </a:t>
            </a:r>
            <a:r>
              <a:rPr lang="tr-TR" sz="3200" dirty="0" smtClean="0"/>
              <a:t>Yaş </a:t>
            </a:r>
            <a:r>
              <a:rPr lang="tr-TR" sz="3200" dirty="0"/>
              <a:t>şartlarını taşımak,</a:t>
            </a:r>
          </a:p>
          <a:p>
            <a:pPr algn="just"/>
            <a:r>
              <a:rPr lang="tr-TR" sz="3200" dirty="0"/>
              <a:t>3. </a:t>
            </a:r>
            <a:r>
              <a:rPr lang="tr-TR" sz="3200" dirty="0" smtClean="0"/>
              <a:t>Öğrenim şartlarını taşımak</a:t>
            </a:r>
            <a:endParaRPr lang="tr-TR" sz="3200" dirty="0"/>
          </a:p>
          <a:p>
            <a:pPr algn="just"/>
            <a:r>
              <a:rPr lang="tr-TR" sz="3200" dirty="0"/>
              <a:t>4. Kamu haklarından mahrum bulunmamak</a:t>
            </a:r>
            <a:r>
              <a:rPr lang="tr-TR" sz="3200" dirty="0" smtClean="0"/>
              <a:t>,</a:t>
            </a:r>
          </a:p>
          <a:p>
            <a:endParaRPr lang="tr-TR" dirty="0"/>
          </a:p>
          <a:p>
            <a:pPr algn="just">
              <a:spcBef>
                <a:spcPct val="0"/>
              </a:spcBef>
              <a:buFontTx/>
              <a:buNone/>
            </a:pPr>
            <a:endParaRPr lang="tr-TR" sz="2400" b="1" u="sng" dirty="0">
              <a:latin typeface="Helvetica" panose="020B0604020202020204" pitchFamily="34" charset="0"/>
              <a:cs typeface="Helvetica" panose="020B0604020202020204" pitchFamily="34" charset="0"/>
            </a:endParaRPr>
          </a:p>
          <a:p>
            <a:pPr algn="just">
              <a:spcBef>
                <a:spcPct val="0"/>
              </a:spcBef>
              <a:buFontTx/>
              <a:buNone/>
            </a:pPr>
            <a:endParaRPr lang="tr-TR" sz="32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3171112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39988"/>
            <a:ext cx="8690385" cy="1245464"/>
            <a:chOff x="-38292" y="-39988"/>
            <a:chExt cx="8690385" cy="1245464"/>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5246557" cy="1077218"/>
            </a:xfrm>
            <a:prstGeom prst="rect">
              <a:avLst/>
            </a:prstGeom>
          </p:spPr>
          <p:txBody>
            <a:bodyPr wrap="square">
              <a:spAutoFit/>
            </a:bodyPr>
            <a:lstStyle/>
            <a:p>
              <a:r>
                <a:rPr lang="tr-TR" sz="3200" b="1" dirty="0" smtClean="0">
                  <a:solidFill>
                    <a:schemeClr val="accent1">
                      <a:lumMod val="50000"/>
                    </a:schemeClr>
                  </a:solidFill>
                  <a:latin typeface="Helvetica" pitchFamily="34" charset="0"/>
                </a:rPr>
                <a:t>DEVLET MEMURLUĞUNA</a:t>
              </a:r>
            </a:p>
            <a:p>
              <a:r>
                <a:rPr lang="tr-TR" sz="3200" b="1" dirty="0" smtClean="0">
                  <a:solidFill>
                    <a:schemeClr val="accent1">
                      <a:lumMod val="50000"/>
                    </a:schemeClr>
                  </a:solidFill>
                  <a:latin typeface="Helvetica" pitchFamily="34" charset="0"/>
                </a:rPr>
                <a:t>ALINMA VE ADAYLIK</a:t>
              </a:r>
              <a:endParaRPr lang="tr-TR" sz="3200" dirty="0"/>
            </a:p>
          </p:txBody>
        </p:sp>
      </p:grpSp>
      <p:sp>
        <p:nvSpPr>
          <p:cNvPr id="14" name="Rectangle 3"/>
          <p:cNvSpPr txBox="1">
            <a:spLocks noChangeArrowheads="1"/>
          </p:cNvSpPr>
          <p:nvPr/>
        </p:nvSpPr>
        <p:spPr bwMode="auto">
          <a:xfrm>
            <a:off x="300355" y="-339634"/>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1503043"/>
            <a:ext cx="11804072" cy="8063746"/>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2800" b="1" dirty="0" smtClean="0">
                <a:latin typeface="Arial" panose="020B0604020202020204" pitchFamily="34" charset="0"/>
              </a:rPr>
              <a:t>DEVLET MEMURLUĞUNA ALINMADA GENEL ŞARTLAR</a:t>
            </a:r>
            <a:endParaRPr lang="tr-TR" altLang="tr-TR" sz="2800" b="1" dirty="0">
              <a:latin typeface="Arial" panose="020B0604020202020204" pitchFamily="34" charset="0"/>
            </a:endParaRPr>
          </a:p>
          <a:p>
            <a:r>
              <a:rPr lang="tr-TR" sz="2000" b="1" u="sng" dirty="0" smtClean="0"/>
              <a:t>A</a:t>
            </a:r>
            <a:r>
              <a:rPr lang="tr-TR" sz="2000" b="1" u="sng" dirty="0"/>
              <a:t>) Genel şartlar:</a:t>
            </a:r>
          </a:p>
          <a:p>
            <a:pPr algn="just"/>
            <a:r>
              <a:rPr lang="tr-TR" sz="2400" dirty="0" smtClean="0"/>
              <a:t>5</a:t>
            </a:r>
            <a:r>
              <a:rPr lang="tr-TR" sz="2400" dirty="0"/>
              <a:t>. </a:t>
            </a:r>
            <a:r>
              <a:rPr lang="tr-TR" sz="2400" b="1" dirty="0"/>
              <a:t> </a:t>
            </a:r>
            <a:r>
              <a:rPr lang="tr-TR" sz="2400" dirty="0"/>
              <a:t>Türk Ceza Kanununun 53 üncü maddesinde belirtilen süreler geçmiş olsa bile; kasten işlenen bir suçtan dolayı bir yıl veya daha fazla süreyle hapis cezasına ya da affa uğramış olsa bile devletin güvenliğine karşı suçlar, Anayasal düzene ve bu düzenin işleyişine karşı suçlar, </a:t>
            </a:r>
            <a:r>
              <a:rPr lang="tr-TR" sz="2400" dirty="0" smtClean="0"/>
              <a:t>zimmet</a:t>
            </a:r>
            <a:r>
              <a:rPr lang="tr-TR" sz="2400" dirty="0"/>
              <a:t>, irtikâp, rüşvet, hırsızlık, dolandırıcılık, sahtecilik, güveni kötüye kullanma, hileli iflas, ihaleye fesat karıştırma, edimin ifasına fesat karıştırma, suçtan kaynaklanan malvarlığı değerlerini aklama veya kaçakçılık suçlarından mahkûm olmamak</a:t>
            </a:r>
            <a:r>
              <a:rPr lang="tr-TR" sz="2400" dirty="0" smtClean="0"/>
              <a:t>.</a:t>
            </a:r>
            <a:endParaRPr lang="tr-TR" sz="2400" dirty="0"/>
          </a:p>
          <a:p>
            <a:pPr algn="just"/>
            <a:r>
              <a:rPr lang="tr-TR" sz="2400" dirty="0"/>
              <a:t>6. Askerlik durumu </a:t>
            </a:r>
            <a:r>
              <a:rPr lang="tr-TR" sz="2400" dirty="0" smtClean="0"/>
              <a:t>itibarıyla; Askerlikle </a:t>
            </a:r>
            <a:r>
              <a:rPr lang="tr-TR" sz="2400" dirty="0"/>
              <a:t>ilgisi bulunmamak</a:t>
            </a:r>
            <a:r>
              <a:rPr lang="tr-TR" sz="2400" dirty="0" smtClean="0"/>
              <a:t>, askerlik </a:t>
            </a:r>
            <a:r>
              <a:rPr lang="tr-TR" sz="2400" dirty="0"/>
              <a:t>çağına gelmemiş </a:t>
            </a:r>
            <a:r>
              <a:rPr lang="tr-TR" sz="2400" dirty="0" smtClean="0"/>
              <a:t>bulunmak veya askerlik </a:t>
            </a:r>
            <a:r>
              <a:rPr lang="tr-TR" sz="2400" dirty="0"/>
              <a:t>çağına gelmiş ise muvazzaf askerlik hizmetini yapmış yahut ertelenmiş veya yedek sınıfa geçirilmiş olmak,</a:t>
            </a:r>
          </a:p>
          <a:p>
            <a:pPr algn="just"/>
            <a:r>
              <a:rPr lang="tr-TR" sz="2400" dirty="0"/>
              <a:t>7. 53 üncü madde hükümleri saklı kalmak kaydı ile görevini devamlı yapmasına engel olabilecek </a:t>
            </a:r>
            <a:r>
              <a:rPr lang="tr-TR" sz="2400" b="1" u="sng" dirty="0" smtClean="0"/>
              <a:t>akıl hastalığı</a:t>
            </a:r>
            <a:r>
              <a:rPr lang="tr-TR" sz="2400" b="1" u="sng" dirty="0"/>
              <a:t> bulunmamak</a:t>
            </a:r>
            <a:r>
              <a:rPr lang="tr-TR" sz="2400" dirty="0" smtClean="0"/>
              <a:t>.</a:t>
            </a:r>
          </a:p>
          <a:p>
            <a:pPr algn="just"/>
            <a:r>
              <a:rPr lang="tr-TR" sz="2400" strike="sngStrike" dirty="0" smtClean="0">
                <a:solidFill>
                  <a:srgbClr val="FF0000"/>
                </a:solidFill>
              </a:rPr>
              <a:t>8. Güvenlik soruşturması ve arşiv araştırması yaptırılmış olmak şartı kaldırıldı</a:t>
            </a:r>
            <a:endParaRPr lang="tr-TR" sz="2400" strike="sngStrike" dirty="0">
              <a:solidFill>
                <a:srgbClr val="FF0000"/>
              </a:solidFill>
            </a:endParaRPr>
          </a:p>
          <a:p>
            <a:endParaRPr lang="tr-TR" sz="2000" dirty="0"/>
          </a:p>
          <a:p>
            <a:pPr algn="just">
              <a:spcBef>
                <a:spcPct val="0"/>
              </a:spcBef>
              <a:buFontTx/>
              <a:buNone/>
            </a:pPr>
            <a:endParaRPr lang="tr-TR" sz="2800" b="1" u="sng" dirty="0">
              <a:latin typeface="Helvetica" panose="020B0604020202020204" pitchFamily="34" charset="0"/>
              <a:cs typeface="Helvetica" panose="020B0604020202020204" pitchFamily="34" charset="0"/>
            </a:endParaRPr>
          </a:p>
          <a:p>
            <a:pPr algn="just">
              <a:spcBef>
                <a:spcPct val="0"/>
              </a:spcBef>
              <a:buFontTx/>
              <a:buNone/>
            </a:pPr>
            <a:endParaRPr lang="tr-TR" sz="3200" b="1" u="sng"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32329162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292" y="-39988"/>
            <a:ext cx="9260669" cy="1245464"/>
            <a:chOff x="-38292" y="-39988"/>
            <a:chExt cx="9260669" cy="1245464"/>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38292" y="0"/>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88035" y="-39988"/>
              <a:ext cx="6434342" cy="1077218"/>
            </a:xfrm>
            <a:prstGeom prst="rect">
              <a:avLst/>
            </a:prstGeom>
          </p:spPr>
          <p:txBody>
            <a:bodyPr wrap="square">
              <a:spAutoFit/>
            </a:bodyPr>
            <a:lstStyle/>
            <a:p>
              <a:r>
                <a:rPr lang="tr-TR" sz="3200" b="1" dirty="0" smtClean="0">
                  <a:solidFill>
                    <a:schemeClr val="accent1">
                      <a:lumMod val="50000"/>
                    </a:schemeClr>
                  </a:solidFill>
                  <a:latin typeface="Helvetica" pitchFamily="34" charset="0"/>
                </a:rPr>
                <a:t>ENGELLİ PERSONEL</a:t>
              </a:r>
            </a:p>
            <a:p>
              <a:r>
                <a:rPr lang="tr-TR" sz="3200" b="1" dirty="0" smtClean="0">
                  <a:solidFill>
                    <a:schemeClr val="accent1">
                      <a:lumMod val="50000"/>
                    </a:schemeClr>
                  </a:solidFill>
                  <a:latin typeface="Helvetica" pitchFamily="34" charset="0"/>
                </a:rPr>
                <a:t>ÇALIŞTIRMA YÜKÜMLÜLÜĞÜ</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5" y="998397"/>
            <a:ext cx="11804072" cy="7140416"/>
          </a:xfrm>
          <a:prstGeom prst="rect">
            <a:avLst/>
          </a:prstGeom>
          <a:noFill/>
        </p:spPr>
        <p:txBody>
          <a:bodyPr wrap="square" rtlCol="0">
            <a:spAutoFit/>
          </a:bodyPr>
          <a:lstStyle/>
          <a:p>
            <a:endParaRPr lang="tr-TR" sz="2000" dirty="0"/>
          </a:p>
          <a:p>
            <a:pPr marL="342900" indent="-342900" algn="just">
              <a:buFont typeface="Wingdings" panose="05000000000000000000" pitchFamily="2" charset="2"/>
              <a:buChar char="ü"/>
            </a:pPr>
            <a:r>
              <a:rPr lang="tr-TR" sz="2400" dirty="0" smtClean="0">
                <a:latin typeface="Helvetica" panose="020B0604020202020204" pitchFamily="34" charset="0"/>
                <a:cs typeface="Helvetica" panose="020B0604020202020204" pitchFamily="34" charset="0"/>
              </a:rPr>
              <a:t>Kurum </a:t>
            </a:r>
            <a:r>
              <a:rPr lang="tr-TR" sz="2400" dirty="0">
                <a:latin typeface="Helvetica" panose="020B0604020202020204" pitchFamily="34" charset="0"/>
                <a:cs typeface="Helvetica" panose="020B0604020202020204" pitchFamily="34" charset="0"/>
              </a:rPr>
              <a:t>ve kuruluşlar bu Kanuna göre çalıştırdıkları personele ait kadrolarda </a:t>
            </a:r>
            <a:r>
              <a:rPr lang="tr-TR" sz="2400" b="1" u="sng" dirty="0">
                <a:latin typeface="Helvetica" panose="020B0604020202020204" pitchFamily="34" charset="0"/>
                <a:cs typeface="Helvetica" panose="020B0604020202020204" pitchFamily="34" charset="0"/>
              </a:rPr>
              <a:t>% 3 oranında engelli çalıştırmak zorundadır</a:t>
            </a:r>
            <a:r>
              <a:rPr lang="tr-TR" sz="2400" dirty="0">
                <a:latin typeface="Helvetica" panose="020B0604020202020204" pitchFamily="34" charset="0"/>
                <a:cs typeface="Helvetica" panose="020B0604020202020204" pitchFamily="34" charset="0"/>
              </a:rPr>
              <a:t>. </a:t>
            </a:r>
            <a:r>
              <a:rPr lang="tr-TR" sz="2400" b="1" u="sng" dirty="0">
                <a:latin typeface="Helvetica" panose="020B0604020202020204" pitchFamily="34" charset="0"/>
                <a:cs typeface="Helvetica" panose="020B0604020202020204" pitchFamily="34" charset="0"/>
              </a:rPr>
              <a:t>% 3’ün hesaplanmasında </a:t>
            </a:r>
            <a:r>
              <a:rPr lang="tr-TR" sz="2400" dirty="0">
                <a:latin typeface="Helvetica" panose="020B0604020202020204" pitchFamily="34" charset="0"/>
                <a:cs typeface="Helvetica" panose="020B0604020202020204" pitchFamily="34" charset="0"/>
              </a:rPr>
              <a:t>ilgili kurum veya kuruluşun (yurtdışı teşkilat hariç) toplam dolu kadro sayısı dikkate alınır</a:t>
            </a:r>
            <a:r>
              <a:rPr lang="tr-TR" sz="2400" dirty="0" smtClean="0">
                <a:latin typeface="Helvetica" panose="020B0604020202020204" pitchFamily="34" charset="0"/>
                <a:cs typeface="Helvetica" panose="020B0604020202020204" pitchFamily="34" charset="0"/>
              </a:rPr>
              <a:t>.</a:t>
            </a:r>
            <a:endParaRPr lang="tr-TR" sz="2400"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ü"/>
            </a:pPr>
            <a:r>
              <a:rPr lang="tr-TR" sz="2400" dirty="0">
                <a:latin typeface="Helvetica" panose="020B0604020202020204" pitchFamily="34" charset="0"/>
                <a:cs typeface="Helvetica" panose="020B0604020202020204" pitchFamily="34" charset="0"/>
              </a:rPr>
              <a:t>Engelliler için sınavlar, ilk defa Devlet memuru olarak atanacaklar için açılan sınavlardan ayrı zamanlı olarak, engelli kontenjanı açığı bulunduğu sürece engel grupları ve eğitim durumları itibarıyla sınav sorusu hazırlanmak ve ulaşılabilirliklerini sağlamak suretiyle merkezi olarak yapılır veya yaptırılır</a:t>
            </a:r>
            <a:r>
              <a:rPr lang="tr-TR" sz="2400" dirty="0" smtClean="0">
                <a:latin typeface="Helvetica" panose="020B0604020202020204" pitchFamily="34" charset="0"/>
                <a:cs typeface="Helvetica" panose="020B0604020202020204" pitchFamily="34" charset="0"/>
              </a:rPr>
              <a:t>.</a:t>
            </a:r>
            <a:endParaRPr lang="tr-TR" sz="2400"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ü"/>
            </a:pPr>
            <a:r>
              <a:rPr lang="tr-TR" sz="2400" dirty="0">
                <a:latin typeface="Helvetica" panose="020B0604020202020204" pitchFamily="34" charset="0"/>
                <a:cs typeface="Helvetica" panose="020B0604020202020204" pitchFamily="34" charset="0"/>
              </a:rPr>
              <a:t>Engelli personel çalıştırma yükümlüğünün yerine getirilmesinin takip ve denetimi ile engellilerin Devlet memurluğuna yerleştirilmesinden </a:t>
            </a:r>
            <a:r>
              <a:rPr lang="tr-TR" sz="2400" b="1" u="sng" dirty="0" smtClean="0">
                <a:latin typeface="Helvetica" panose="020B0604020202020204" pitchFamily="34" charset="0"/>
                <a:cs typeface="Helvetica" panose="020B0604020202020204" pitchFamily="34" charset="0"/>
              </a:rPr>
              <a:t>Aile, Çalışma ve Sosyal Hizmetler Bakanlığı</a:t>
            </a:r>
            <a:r>
              <a:rPr lang="tr-TR" sz="2400" dirty="0" smtClean="0">
                <a:latin typeface="Helvetica" panose="020B0604020202020204" pitchFamily="34" charset="0"/>
                <a:cs typeface="Helvetica" panose="020B0604020202020204" pitchFamily="34" charset="0"/>
              </a:rPr>
              <a:t> sorumludur</a:t>
            </a:r>
            <a:r>
              <a:rPr lang="tr-TR" sz="2400" dirty="0">
                <a:latin typeface="Helvetica" panose="020B0604020202020204" pitchFamily="34" charset="0"/>
                <a:cs typeface="Helvetica" panose="020B0604020202020204" pitchFamily="34" charset="0"/>
              </a:rPr>
              <a:t>. Engelli açığı bulunan kamu kurum ve kuruluşları bir sonraki yıl için alım yapacakları engellilere ilişkin taleplerini her yılın Ekim ayının sonuna kadar </a:t>
            </a:r>
            <a:r>
              <a:rPr lang="tr-TR" sz="2400" b="1" u="sng" dirty="0">
                <a:latin typeface="Helvetica" panose="020B0604020202020204" pitchFamily="34" charset="0"/>
                <a:cs typeface="Helvetica" panose="020B0604020202020204" pitchFamily="34" charset="0"/>
              </a:rPr>
              <a:t>Aile, Çalışma ve Sosyal Hizmetler Bakanlığı </a:t>
            </a:r>
            <a:r>
              <a:rPr lang="tr-TR" sz="2400" dirty="0" smtClean="0">
                <a:latin typeface="Helvetica" panose="020B0604020202020204" pitchFamily="34" charset="0"/>
                <a:cs typeface="Helvetica" panose="020B0604020202020204" pitchFamily="34" charset="0"/>
              </a:rPr>
              <a:t>bildirmek </a:t>
            </a:r>
            <a:r>
              <a:rPr lang="tr-TR" sz="2400" dirty="0">
                <a:latin typeface="Helvetica" panose="020B0604020202020204" pitchFamily="34" charset="0"/>
                <a:cs typeface="Helvetica" panose="020B0604020202020204" pitchFamily="34" charset="0"/>
              </a:rPr>
              <a:t>zorundadır. </a:t>
            </a:r>
            <a:r>
              <a:rPr lang="tr-TR" sz="2400" b="1" u="sng" dirty="0">
                <a:latin typeface="Helvetica" panose="020B0604020202020204" pitchFamily="34" charset="0"/>
                <a:cs typeface="Helvetica" panose="020B0604020202020204" pitchFamily="34" charset="0"/>
              </a:rPr>
              <a:t>Aile, Çalışma ve Sosyal Hizmetler Bakanlığı </a:t>
            </a:r>
            <a:r>
              <a:rPr lang="tr-TR" sz="2400" dirty="0" smtClean="0">
                <a:latin typeface="Helvetica" panose="020B0604020202020204" pitchFamily="34" charset="0"/>
                <a:cs typeface="Helvetica" panose="020B0604020202020204" pitchFamily="34" charset="0"/>
              </a:rPr>
              <a:t>kurum </a:t>
            </a:r>
            <a:r>
              <a:rPr lang="tr-TR" sz="2400" dirty="0">
                <a:latin typeface="Helvetica" panose="020B0604020202020204" pitchFamily="34" charset="0"/>
                <a:cs typeface="Helvetica" panose="020B0604020202020204" pitchFamily="34" charset="0"/>
              </a:rPr>
              <a:t>ve kuruluşların bildirimi üzerine, engelli kontenjanlarına yerleştirme yapabilir veya yaptırabilir</a:t>
            </a:r>
            <a:r>
              <a:rPr lang="tr-TR" sz="2400" dirty="0" smtClean="0">
                <a:latin typeface="Helvetica" panose="020B0604020202020204" pitchFamily="34" charset="0"/>
                <a:cs typeface="Helvetica" panose="020B0604020202020204" pitchFamily="34" charset="0"/>
              </a:rPr>
              <a:t>.</a:t>
            </a:r>
            <a:endParaRPr lang="tr-TR" sz="2400"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endParaRPr lang="tr-TR" sz="2400" b="1" dirty="0" smtClean="0">
              <a:latin typeface="Helvetica" panose="020B0604020202020204" pitchFamily="34" charset="0"/>
              <a:cs typeface="Helvetica" panose="020B0604020202020204" pitchFamily="34" charset="0"/>
            </a:endParaRP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26425710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KANUNUN AMACI</a:t>
              </a:r>
              <a:endParaRPr lang="tr-TR" sz="3200" dirty="0"/>
            </a:p>
          </p:txBody>
        </p:sp>
      </p:grpSp>
      <p:sp>
        <p:nvSpPr>
          <p:cNvPr id="14" name="Rectangle 3"/>
          <p:cNvSpPr txBox="1">
            <a:spLocks noChangeArrowheads="1"/>
          </p:cNvSpPr>
          <p:nvPr/>
        </p:nvSpPr>
        <p:spPr bwMode="auto">
          <a:xfrm>
            <a:off x="555281" y="840953"/>
            <a:ext cx="11081441" cy="569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324197" y="1461137"/>
            <a:ext cx="11247120" cy="6093976"/>
          </a:xfrm>
          <a:prstGeom prst="rect">
            <a:avLst/>
          </a:prstGeom>
          <a:noFill/>
        </p:spPr>
        <p:txBody>
          <a:bodyPr wrap="square" rtlCol="0">
            <a:spAutoFit/>
          </a:bodyPr>
          <a:lstStyle/>
          <a:p>
            <a:pPr algn="ctr"/>
            <a:endParaRPr lang="tr-TR" sz="2400" b="1" dirty="0" smtClean="0">
              <a:latin typeface="Cambria" panose="02040503050406030204" pitchFamily="18" charset="0"/>
              <a:ea typeface="Cambria" panose="02040503050406030204" pitchFamily="18" charset="0"/>
              <a:cs typeface="Helvetica" panose="020B0604020202020204" pitchFamily="34" charset="0"/>
            </a:endParaRPr>
          </a:p>
          <a:p>
            <a:pPr algn="just"/>
            <a:r>
              <a:rPr lang="tr-TR" sz="3200" dirty="0" smtClean="0"/>
              <a:t>    </a:t>
            </a:r>
            <a:r>
              <a:rPr lang="tr-TR" sz="3200" b="1" u="sng" dirty="0" smtClean="0"/>
              <a:t>657 SAYILI DEVLET MEMURLARI KANUNU;</a:t>
            </a:r>
          </a:p>
          <a:p>
            <a:pPr algn="just"/>
            <a:endParaRPr lang="tr-TR" sz="3200" b="1" u="sng" dirty="0" smtClean="0"/>
          </a:p>
          <a:p>
            <a:pPr marL="457200" indent="-457200" algn="just">
              <a:buFont typeface="Wingdings" panose="05000000000000000000" pitchFamily="2" charset="2"/>
              <a:buChar char="ü"/>
            </a:pPr>
            <a:r>
              <a:rPr lang="tr-TR" sz="3200" dirty="0" smtClean="0"/>
              <a:t>    Devlet </a:t>
            </a:r>
            <a:r>
              <a:rPr lang="tr-TR" sz="3200" dirty="0"/>
              <a:t>memurlarının hizmet şartlarını, </a:t>
            </a:r>
            <a:endParaRPr lang="tr-TR" sz="3200" dirty="0" smtClean="0"/>
          </a:p>
          <a:p>
            <a:pPr marL="457200" indent="-457200" algn="just">
              <a:buFont typeface="Wingdings" panose="05000000000000000000" pitchFamily="2" charset="2"/>
              <a:buChar char="ü"/>
            </a:pPr>
            <a:r>
              <a:rPr lang="tr-TR" sz="3200" dirty="0" smtClean="0"/>
              <a:t>    Niteliklerini</a:t>
            </a:r>
            <a:r>
              <a:rPr lang="tr-TR" sz="3200" dirty="0"/>
              <a:t>, </a:t>
            </a:r>
            <a:endParaRPr lang="tr-TR" sz="3200" dirty="0" smtClean="0"/>
          </a:p>
          <a:p>
            <a:pPr marL="457200" indent="-457200" algn="just">
              <a:buFont typeface="Wingdings" panose="05000000000000000000" pitchFamily="2" charset="2"/>
              <a:buChar char="ü"/>
            </a:pPr>
            <a:r>
              <a:rPr lang="tr-TR" sz="3200" dirty="0" smtClean="0"/>
              <a:t>    Atanma </a:t>
            </a:r>
            <a:r>
              <a:rPr lang="tr-TR" sz="3200" dirty="0"/>
              <a:t>ve yetiştirilmelerini, </a:t>
            </a:r>
            <a:endParaRPr lang="tr-TR" sz="3200" dirty="0" smtClean="0"/>
          </a:p>
          <a:p>
            <a:pPr marL="457200" indent="-457200" algn="just">
              <a:buFont typeface="Wingdings" panose="05000000000000000000" pitchFamily="2" charset="2"/>
              <a:buChar char="ü"/>
            </a:pPr>
            <a:r>
              <a:rPr lang="tr-TR" sz="3200" dirty="0"/>
              <a:t> </a:t>
            </a:r>
            <a:r>
              <a:rPr lang="tr-TR" sz="3200" dirty="0" smtClean="0"/>
              <a:t>   İlerleme </a:t>
            </a:r>
            <a:r>
              <a:rPr lang="tr-TR" sz="3200" dirty="0"/>
              <a:t>ve yükselmelerini, </a:t>
            </a:r>
            <a:endParaRPr lang="tr-TR" sz="3200" dirty="0" smtClean="0"/>
          </a:p>
          <a:p>
            <a:pPr marL="457200" indent="-457200" algn="just">
              <a:buFont typeface="Wingdings" panose="05000000000000000000" pitchFamily="2" charset="2"/>
              <a:buChar char="ü"/>
            </a:pPr>
            <a:r>
              <a:rPr lang="tr-TR" sz="3200" dirty="0"/>
              <a:t> </a:t>
            </a:r>
            <a:r>
              <a:rPr lang="tr-TR" sz="3200" dirty="0" smtClean="0"/>
              <a:t>   </a:t>
            </a:r>
            <a:r>
              <a:rPr lang="tr-TR" sz="3200" dirty="0"/>
              <a:t>Ö</a:t>
            </a:r>
            <a:r>
              <a:rPr lang="tr-TR" sz="3200" dirty="0" smtClean="0"/>
              <a:t>dev</a:t>
            </a:r>
            <a:r>
              <a:rPr lang="tr-TR" sz="3200" dirty="0"/>
              <a:t>, hak, yüküm ve sorumluluklarını, </a:t>
            </a:r>
            <a:endParaRPr lang="tr-TR" sz="3200" dirty="0" smtClean="0"/>
          </a:p>
          <a:p>
            <a:pPr marL="457200" indent="-457200" algn="just">
              <a:buFont typeface="Wingdings" panose="05000000000000000000" pitchFamily="2" charset="2"/>
              <a:buChar char="ü"/>
            </a:pPr>
            <a:r>
              <a:rPr lang="tr-TR" sz="3200" dirty="0"/>
              <a:t> </a:t>
            </a:r>
            <a:r>
              <a:rPr lang="tr-TR" sz="3200" dirty="0" smtClean="0"/>
              <a:t>   Aylıklarını </a:t>
            </a:r>
            <a:r>
              <a:rPr lang="tr-TR" sz="3200" dirty="0"/>
              <a:t>ve ödeneklerini </a:t>
            </a:r>
            <a:r>
              <a:rPr lang="tr-TR" sz="3200" dirty="0" smtClean="0"/>
              <a:t>ile,</a:t>
            </a:r>
          </a:p>
          <a:p>
            <a:pPr algn="just"/>
            <a:r>
              <a:rPr lang="tr-TR" sz="3200" dirty="0" smtClean="0"/>
              <a:t>     Diğer </a:t>
            </a:r>
            <a:r>
              <a:rPr lang="tr-TR" sz="3200" dirty="0"/>
              <a:t>özlük işlerini </a:t>
            </a:r>
            <a:r>
              <a:rPr lang="tr-TR" sz="3200" dirty="0" smtClean="0"/>
              <a:t>düzenlemeyi amaçlamaktadır. </a:t>
            </a:r>
            <a:endParaRPr lang="tr-TR" sz="2400" b="1" dirty="0" smtClean="0">
              <a:solidFill>
                <a:schemeClr val="bg1"/>
              </a:solidFill>
              <a:latin typeface="Helvetica" panose="020B0604020202020204" pitchFamily="34" charset="0"/>
              <a:cs typeface="Helvetica" panose="020B0604020202020204" pitchFamily="34" charset="0"/>
            </a:endParaRP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23339165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7902"/>
            <a:ext cx="9313171" cy="1205476"/>
            <a:chOff x="0" y="7902"/>
            <a:chExt cx="9313171"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878829" y="198641"/>
              <a:ext cx="6434342"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ADAYLIĞA KABUL EDİLME</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4" y="1560805"/>
            <a:ext cx="11804072" cy="5047536"/>
          </a:xfrm>
          <a:prstGeom prst="rect">
            <a:avLst/>
          </a:prstGeom>
          <a:noFill/>
        </p:spPr>
        <p:txBody>
          <a:bodyPr wrap="square" rtlCol="0">
            <a:spAutoFit/>
          </a:bodyPr>
          <a:lstStyle/>
          <a:p>
            <a:endParaRPr lang="tr-TR" sz="2000" dirty="0"/>
          </a:p>
          <a:p>
            <a:pPr marL="457200" indent="-457200" algn="just">
              <a:buFont typeface="Wingdings" panose="05000000000000000000" pitchFamily="2" charset="2"/>
              <a:buChar char="ü"/>
            </a:pPr>
            <a:r>
              <a:rPr lang="tr-TR" sz="3200" dirty="0" smtClean="0">
                <a:latin typeface="Helvetica" panose="020B0604020202020204" pitchFamily="34" charset="0"/>
                <a:cs typeface="Helvetica" panose="020B0604020202020204" pitchFamily="34" charset="0"/>
              </a:rPr>
              <a:t>Sınavlarda başarılı olanlardan Devlet memurluğuna girmek isteyenler başarı listesindeki sıraya ve 47 nci maddeye göre ilan edilen kadro sayısı kadar, kurumlarınca </a:t>
            </a:r>
            <a:r>
              <a:rPr lang="tr-TR" sz="3200" b="1" u="sng" dirty="0" smtClean="0">
                <a:latin typeface="Helvetica" panose="020B0604020202020204" pitchFamily="34" charset="0"/>
                <a:cs typeface="Helvetica" panose="020B0604020202020204" pitchFamily="34" charset="0"/>
              </a:rPr>
              <a:t>memur adayı</a:t>
            </a:r>
            <a:r>
              <a:rPr lang="tr-TR" sz="3200" b="1" dirty="0" smtClean="0">
                <a:latin typeface="Helvetica" panose="020B0604020202020204" pitchFamily="34" charset="0"/>
                <a:cs typeface="Helvetica" panose="020B0604020202020204" pitchFamily="34" charset="0"/>
              </a:rPr>
              <a:t> </a:t>
            </a:r>
            <a:r>
              <a:rPr lang="tr-TR" sz="3200" dirty="0" smtClean="0">
                <a:latin typeface="Helvetica" panose="020B0604020202020204" pitchFamily="34" charset="0"/>
                <a:cs typeface="Helvetica" panose="020B0604020202020204" pitchFamily="34" charset="0"/>
              </a:rPr>
              <a:t>olarak atanırlar.</a:t>
            </a:r>
          </a:p>
          <a:p>
            <a:pPr marL="457200" indent="-457200" algn="just">
              <a:buFont typeface="Wingdings" panose="05000000000000000000" pitchFamily="2" charset="2"/>
              <a:buChar char="ü"/>
            </a:pPr>
            <a:r>
              <a:rPr lang="tr-TR" sz="3200" b="1" u="sng" dirty="0" smtClean="0">
                <a:latin typeface="Helvetica" panose="020B0604020202020204" pitchFamily="34" charset="0"/>
                <a:cs typeface="Helvetica" panose="020B0604020202020204" pitchFamily="34" charset="0"/>
              </a:rPr>
              <a:t>Aday olarak atanmış Devlet memurunun adaylık süresi bir yıldan az iki yıldan çok olamaz ve bu süre içinde aday memurun başka kurumlara nakli yapılamaz.</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23314059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7902"/>
            <a:ext cx="9313171" cy="1205476"/>
            <a:chOff x="0" y="7902"/>
            <a:chExt cx="9313171"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878829" y="198641"/>
              <a:ext cx="6434342"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ADAYLARIN YETİŞTİRİLMESİ</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4" y="1560805"/>
            <a:ext cx="11804072" cy="5909310"/>
          </a:xfrm>
          <a:prstGeom prst="rect">
            <a:avLst/>
          </a:prstGeom>
          <a:noFill/>
        </p:spPr>
        <p:txBody>
          <a:bodyPr wrap="square" rtlCol="0">
            <a:spAutoFit/>
          </a:bodyPr>
          <a:lstStyle/>
          <a:p>
            <a:endParaRPr lang="tr-TR" sz="2000" dirty="0"/>
          </a:p>
          <a:p>
            <a:pPr marL="342900" indent="-342900" algn="just">
              <a:buFont typeface="Wingdings" panose="05000000000000000000" pitchFamily="2" charset="2"/>
              <a:buChar char="ü"/>
            </a:pPr>
            <a:r>
              <a:rPr lang="tr-TR" sz="2800" b="1" dirty="0">
                <a:latin typeface="Helvetica" panose="020B0604020202020204" pitchFamily="34" charset="0"/>
                <a:cs typeface="Helvetica" panose="020B0604020202020204" pitchFamily="34" charset="0"/>
              </a:rPr>
              <a:t>Aday olarak atanan memurların </a:t>
            </a:r>
            <a:r>
              <a:rPr lang="tr-TR" sz="2800" dirty="0">
                <a:latin typeface="Helvetica" panose="020B0604020202020204" pitchFamily="34" charset="0"/>
                <a:cs typeface="Helvetica" panose="020B0604020202020204" pitchFamily="34" charset="0"/>
              </a:rPr>
              <a:t>önce bütün memurların ortak vasıfları ile ilgili </a:t>
            </a:r>
            <a:r>
              <a:rPr lang="tr-TR" sz="2800" b="1" u="sng" dirty="0">
                <a:latin typeface="Helvetica" panose="020B0604020202020204" pitchFamily="34" charset="0"/>
                <a:cs typeface="Helvetica" panose="020B0604020202020204" pitchFamily="34" charset="0"/>
              </a:rPr>
              <a:t>temel eğitime, </a:t>
            </a:r>
            <a:r>
              <a:rPr lang="tr-TR" sz="2800" b="1" u="sng" dirty="0" smtClean="0">
                <a:latin typeface="Helvetica" panose="020B0604020202020204" pitchFamily="34" charset="0"/>
                <a:cs typeface="Helvetica" panose="020B0604020202020204" pitchFamily="34" charset="0"/>
              </a:rPr>
              <a:t>bilahare </a:t>
            </a:r>
            <a:r>
              <a:rPr lang="tr-TR" sz="2800" b="1" u="sng" dirty="0">
                <a:latin typeface="Helvetica" panose="020B0604020202020204" pitchFamily="34" charset="0"/>
                <a:cs typeface="Helvetica" panose="020B0604020202020204" pitchFamily="34" charset="0"/>
              </a:rPr>
              <a:t>sınıfları ile ilgili hazırlayıcı eğitime ve staja tabi tutulmaları </a:t>
            </a:r>
            <a:r>
              <a:rPr lang="tr-TR" sz="2800" dirty="0">
                <a:latin typeface="Helvetica" panose="020B0604020202020204" pitchFamily="34" charset="0"/>
                <a:cs typeface="Helvetica" panose="020B0604020202020204" pitchFamily="34" charset="0"/>
              </a:rPr>
              <a:t>ve Devlet memuru olarak atanabilmeleri için </a:t>
            </a:r>
            <a:r>
              <a:rPr lang="tr-TR" sz="2800" b="1" u="sng" dirty="0">
                <a:latin typeface="Helvetica" panose="020B0604020202020204" pitchFamily="34" charset="0"/>
                <a:cs typeface="Helvetica" panose="020B0604020202020204" pitchFamily="34" charset="0"/>
              </a:rPr>
              <a:t>başarılı olmaları şarttır</a:t>
            </a:r>
            <a:r>
              <a:rPr lang="tr-TR" sz="2800" b="1" u="sng" dirty="0" smtClean="0">
                <a:latin typeface="Helvetica" panose="020B0604020202020204" pitchFamily="34" charset="0"/>
                <a:cs typeface="Helvetica" panose="020B0604020202020204" pitchFamily="34" charset="0"/>
              </a:rPr>
              <a:t>.</a:t>
            </a:r>
          </a:p>
          <a:p>
            <a:pPr algn="just"/>
            <a:endParaRPr lang="tr-TR" sz="2800"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ü"/>
            </a:pPr>
            <a:r>
              <a:rPr lang="tr-TR" sz="2800" b="1" u="sng" dirty="0">
                <a:latin typeface="Helvetica" panose="020B0604020202020204" pitchFamily="34" charset="0"/>
                <a:cs typeface="Helvetica" panose="020B0604020202020204" pitchFamily="34" charset="0"/>
              </a:rPr>
              <a:t>Temel eğitim ile hazırlayıcı eğitim aynı kurumda yapılır</a:t>
            </a:r>
            <a:r>
              <a:rPr lang="tr-TR" sz="2800" dirty="0" smtClean="0">
                <a:latin typeface="Helvetica" panose="020B0604020202020204" pitchFamily="34" charset="0"/>
                <a:cs typeface="Helvetica" panose="020B0604020202020204" pitchFamily="34" charset="0"/>
              </a:rPr>
              <a:t>.</a:t>
            </a:r>
          </a:p>
          <a:p>
            <a:pPr algn="just"/>
            <a:endParaRPr lang="tr-TR" sz="2800"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ü"/>
            </a:pPr>
            <a:r>
              <a:rPr lang="tr-TR" sz="2800" dirty="0">
                <a:latin typeface="Helvetica" panose="020B0604020202020204" pitchFamily="34" charset="0"/>
                <a:cs typeface="Helvetica" panose="020B0604020202020204" pitchFamily="34" charset="0"/>
              </a:rPr>
              <a:t>Eğitim süreleri, programları, değerlendirme esasları ve hangi kurumların sorumluluğunda yapılacağı ve diğer hususlar Cumhurbaşkanınca hazırlanacak bir yönetmelikle düzenlenir.</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8457134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7902"/>
            <a:ext cx="9313171" cy="1267957"/>
            <a:chOff x="0" y="7902"/>
            <a:chExt cx="9313171" cy="126795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878829" y="198641"/>
              <a:ext cx="6434342" cy="1077218"/>
            </a:xfrm>
            <a:prstGeom prst="rect">
              <a:avLst/>
            </a:prstGeom>
          </p:spPr>
          <p:txBody>
            <a:bodyPr wrap="square">
              <a:spAutoFit/>
            </a:bodyPr>
            <a:lstStyle/>
            <a:p>
              <a:r>
                <a:rPr lang="tr-TR" sz="3200" b="1" dirty="0" smtClean="0">
                  <a:solidFill>
                    <a:schemeClr val="accent1">
                      <a:lumMod val="50000"/>
                    </a:schemeClr>
                  </a:solidFill>
                  <a:latin typeface="Helvetica" pitchFamily="34" charset="0"/>
                </a:rPr>
                <a:t>ADAYLIK DEVRESİ İÇİNDE GÖREVE SON VERME</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4" y="1560805"/>
            <a:ext cx="11804072" cy="5047536"/>
          </a:xfrm>
          <a:prstGeom prst="rect">
            <a:avLst/>
          </a:prstGeom>
          <a:noFill/>
        </p:spPr>
        <p:txBody>
          <a:bodyPr wrap="square" rtlCol="0">
            <a:spAutoFit/>
          </a:bodyPr>
          <a:lstStyle/>
          <a:p>
            <a:endParaRPr lang="tr-TR" sz="2000" dirty="0"/>
          </a:p>
          <a:p>
            <a:pPr marL="457200" indent="-457200" algn="just">
              <a:buFont typeface="Wingdings" panose="05000000000000000000" pitchFamily="2" charset="2"/>
              <a:buChar char="ü"/>
            </a:pPr>
            <a:r>
              <a:rPr lang="tr-TR" sz="2800" dirty="0">
                <a:latin typeface="Helvetica" panose="020B0604020202020204" pitchFamily="34" charset="0"/>
                <a:cs typeface="Helvetica" panose="020B0604020202020204" pitchFamily="34" charset="0"/>
              </a:rPr>
              <a:t>Adaylık süresi içinde </a:t>
            </a:r>
            <a:r>
              <a:rPr lang="tr-TR" sz="2800" b="1" u="sng" dirty="0">
                <a:latin typeface="Helvetica" panose="020B0604020202020204" pitchFamily="34" charset="0"/>
                <a:cs typeface="Helvetica" panose="020B0604020202020204" pitchFamily="34" charset="0"/>
              </a:rPr>
              <a:t>temel ve hazırlayıcı eğitim ve staj devrelerinin her birinde başarısız olanlarla</a:t>
            </a:r>
            <a:r>
              <a:rPr lang="tr-TR" sz="2800" dirty="0">
                <a:latin typeface="Helvetica" panose="020B0604020202020204" pitchFamily="34" charset="0"/>
                <a:cs typeface="Helvetica" panose="020B0604020202020204" pitchFamily="34" charset="0"/>
              </a:rPr>
              <a:t> adaylık süresi içinde hal ve hareketlerinde </a:t>
            </a:r>
            <a:r>
              <a:rPr lang="tr-TR" sz="2800" b="1" u="sng" dirty="0">
                <a:latin typeface="Helvetica" panose="020B0604020202020204" pitchFamily="34" charset="0"/>
                <a:cs typeface="Helvetica" panose="020B0604020202020204" pitchFamily="34" charset="0"/>
              </a:rPr>
              <a:t>memuriyetle </a:t>
            </a:r>
            <a:r>
              <a:rPr lang="tr-TR" sz="2800" b="1" u="sng" dirty="0" smtClean="0">
                <a:latin typeface="Helvetica" panose="020B0604020202020204" pitchFamily="34" charset="0"/>
                <a:cs typeface="Helvetica" panose="020B0604020202020204" pitchFamily="34" charset="0"/>
              </a:rPr>
              <a:t>bağdaşmayacak </a:t>
            </a:r>
            <a:r>
              <a:rPr lang="tr-TR" sz="2800" b="1" u="sng" dirty="0">
                <a:latin typeface="Helvetica" panose="020B0604020202020204" pitchFamily="34" charset="0"/>
                <a:cs typeface="Helvetica" panose="020B0604020202020204" pitchFamily="34" charset="0"/>
              </a:rPr>
              <a:t>durumları</a:t>
            </a:r>
            <a:r>
              <a:rPr lang="tr-TR" sz="2800" dirty="0">
                <a:latin typeface="Helvetica" panose="020B0604020202020204" pitchFamily="34" charset="0"/>
                <a:cs typeface="Helvetica" panose="020B0604020202020204" pitchFamily="34" charset="0"/>
              </a:rPr>
              <a:t>, göreve devamsızlıkları tespit edilenlerin </a:t>
            </a:r>
            <a:r>
              <a:rPr lang="tr-TR" sz="2800" b="1" u="sng" dirty="0">
                <a:latin typeface="Helvetica" panose="020B0604020202020204" pitchFamily="34" charset="0"/>
                <a:cs typeface="Helvetica" panose="020B0604020202020204" pitchFamily="34" charset="0"/>
              </a:rPr>
              <a:t>disiplin amirlerinin teklifi ve atamaya yetkili amirin onayı ile ilişkileri kesilir</a:t>
            </a:r>
            <a:r>
              <a:rPr lang="tr-TR" sz="2800" dirty="0" smtClean="0">
                <a:latin typeface="Helvetica" panose="020B0604020202020204" pitchFamily="34" charset="0"/>
                <a:cs typeface="Helvetica" panose="020B0604020202020204" pitchFamily="34" charset="0"/>
              </a:rPr>
              <a:t>.</a:t>
            </a:r>
          </a:p>
          <a:p>
            <a:pPr algn="just"/>
            <a:endParaRPr lang="tr-TR" sz="2800" dirty="0">
              <a:latin typeface="Helvetica" panose="020B0604020202020204" pitchFamily="34" charset="0"/>
              <a:cs typeface="Helvetica" panose="020B0604020202020204" pitchFamily="34" charset="0"/>
            </a:endParaRPr>
          </a:p>
          <a:p>
            <a:pPr marL="457200" indent="-457200" algn="just">
              <a:buFont typeface="Wingdings" panose="05000000000000000000" pitchFamily="2" charset="2"/>
              <a:buChar char="ü"/>
            </a:pPr>
            <a:r>
              <a:rPr lang="tr-TR" sz="2800" dirty="0">
                <a:latin typeface="Helvetica" panose="020B0604020202020204" pitchFamily="34" charset="0"/>
                <a:cs typeface="Helvetica" panose="020B0604020202020204" pitchFamily="34" charset="0"/>
              </a:rPr>
              <a:t>İlişkileri kesilenler ilgili kurumlarca derhal </a:t>
            </a:r>
            <a:r>
              <a:rPr lang="tr-TR" sz="2800" dirty="0" smtClean="0">
                <a:latin typeface="Helvetica" panose="020B0604020202020204" pitchFamily="34" charset="0"/>
                <a:cs typeface="Helvetica" panose="020B0604020202020204" pitchFamily="34" charset="0"/>
              </a:rPr>
              <a:t>Aile, Çalışma ve Sosyal Hizmetler Bakanlığına </a:t>
            </a:r>
            <a:r>
              <a:rPr lang="tr-TR" sz="2800" dirty="0">
                <a:latin typeface="Helvetica" panose="020B0604020202020204" pitchFamily="34" charset="0"/>
                <a:cs typeface="Helvetica" panose="020B0604020202020204" pitchFamily="34" charset="0"/>
              </a:rPr>
              <a:t>bildirilir.</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29548122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7902"/>
            <a:ext cx="9313171" cy="1205476"/>
            <a:chOff x="0" y="7902"/>
            <a:chExt cx="9313171"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878829" y="198641"/>
              <a:ext cx="6434342" cy="584775"/>
            </a:xfrm>
            <a:prstGeom prst="rect">
              <a:avLst/>
            </a:prstGeom>
          </p:spPr>
          <p:txBody>
            <a:bodyPr wrap="square">
              <a:spAutoFit/>
            </a:bodyPr>
            <a:lstStyle/>
            <a:p>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4" y="1560805"/>
            <a:ext cx="11804072" cy="4308872"/>
          </a:xfrm>
          <a:prstGeom prst="rect">
            <a:avLst/>
          </a:prstGeom>
          <a:noFill/>
        </p:spPr>
        <p:txBody>
          <a:bodyPr wrap="square" rtlCol="0">
            <a:spAutoFit/>
          </a:bodyPr>
          <a:lstStyle/>
          <a:p>
            <a:endParaRPr lang="tr-TR" sz="2000" dirty="0"/>
          </a:p>
          <a:p>
            <a:pPr marL="457200" indent="-457200" algn="just">
              <a:buFont typeface="Wingdings" panose="05000000000000000000" pitchFamily="2" charset="2"/>
              <a:buChar char="ü"/>
            </a:pPr>
            <a:endParaRPr lang="tr-TR" sz="2800" dirty="0" smtClean="0">
              <a:latin typeface="Helvetica" panose="020B0604020202020204" pitchFamily="34" charset="0"/>
              <a:cs typeface="Helvetica" panose="020B0604020202020204" pitchFamily="34" charset="0"/>
            </a:endParaRPr>
          </a:p>
          <a:p>
            <a:pPr marL="457200" indent="-457200" algn="just">
              <a:buFont typeface="Wingdings" panose="05000000000000000000" pitchFamily="2" charset="2"/>
              <a:buChar char="ü"/>
            </a:pPr>
            <a:endParaRPr lang="tr-TR" sz="2800" dirty="0">
              <a:latin typeface="Helvetica" panose="020B0604020202020204" pitchFamily="34" charset="0"/>
              <a:cs typeface="Helvetica" panose="020B0604020202020204" pitchFamily="34" charset="0"/>
            </a:endParaRPr>
          </a:p>
          <a:p>
            <a:pPr algn="just"/>
            <a:r>
              <a:rPr lang="tr-TR" sz="3200" dirty="0" smtClean="0">
                <a:latin typeface="Helvetica" panose="020B0604020202020204" pitchFamily="34" charset="0"/>
                <a:cs typeface="Helvetica" panose="020B0604020202020204" pitchFamily="34" charset="0"/>
              </a:rPr>
              <a:t>      ‘</a:t>
            </a:r>
            <a:r>
              <a:rPr lang="tr-TR" sz="3600" b="1" dirty="0" smtClean="0">
                <a:latin typeface="Helvetica" panose="020B0604020202020204" pitchFamily="34" charset="0"/>
                <a:cs typeface="Helvetica" panose="020B0604020202020204" pitchFamily="34" charset="0"/>
              </a:rPr>
              <a:t>İşe yeni başlayanlara tam olarak itimat etmeyin</a:t>
            </a:r>
            <a:r>
              <a:rPr lang="tr-TR" sz="3200" dirty="0" smtClean="0">
                <a:latin typeface="Helvetica" panose="020B0604020202020204" pitchFamily="34" charset="0"/>
                <a:cs typeface="Helvetica" panose="020B0604020202020204" pitchFamily="34" charset="0"/>
              </a:rPr>
              <a:t>’</a:t>
            </a:r>
          </a:p>
          <a:p>
            <a:pPr algn="just"/>
            <a:endParaRPr lang="tr-TR" sz="2800" dirty="0">
              <a:latin typeface="Helvetica" panose="020B0604020202020204" pitchFamily="34" charset="0"/>
              <a:cs typeface="Helvetica" panose="020B0604020202020204" pitchFamily="34" charset="0"/>
            </a:endParaRPr>
          </a:p>
          <a:p>
            <a:pPr algn="just"/>
            <a:r>
              <a:rPr lang="tr-TR" sz="2800" dirty="0" smtClean="0">
                <a:latin typeface="Helvetica" panose="020B0604020202020204" pitchFamily="34" charset="0"/>
                <a:cs typeface="Helvetica" panose="020B0604020202020204" pitchFamily="34" charset="0"/>
              </a:rPr>
              <a:t>					</a:t>
            </a:r>
            <a:r>
              <a:rPr lang="tr-TR" sz="2800" b="1" dirty="0" smtClean="0">
                <a:latin typeface="Helvetica" panose="020B0604020202020204" pitchFamily="34" charset="0"/>
                <a:cs typeface="Helvetica" panose="020B0604020202020204" pitchFamily="34" charset="0"/>
              </a:rPr>
              <a:t>(Sadi </a:t>
            </a:r>
            <a:r>
              <a:rPr lang="tr-TR" sz="2800" b="1" dirty="0" err="1" smtClean="0">
                <a:latin typeface="Helvetica" panose="020B0604020202020204" pitchFamily="34" charset="0"/>
                <a:cs typeface="Helvetica" panose="020B0604020202020204" pitchFamily="34" charset="0"/>
              </a:rPr>
              <a:t>Şirazi</a:t>
            </a:r>
            <a:r>
              <a:rPr lang="tr-TR" sz="2800" b="1" dirty="0">
                <a:latin typeface="Helvetica" panose="020B0604020202020204" pitchFamily="34" charset="0"/>
                <a:cs typeface="Helvetica" panose="020B0604020202020204" pitchFamily="34" charset="0"/>
              </a:rPr>
              <a:t>)</a:t>
            </a:r>
            <a:endParaRPr lang="tr-TR" sz="2800" b="1" dirty="0" smtClean="0">
              <a:latin typeface="Helvetica" panose="020B0604020202020204" pitchFamily="34" charset="0"/>
              <a:cs typeface="Helvetica" panose="020B0604020202020204" pitchFamily="34" charset="0"/>
            </a:endParaRPr>
          </a:p>
          <a:p>
            <a:pPr algn="just"/>
            <a:endParaRPr lang="tr-TR" sz="2800" dirty="0">
              <a:latin typeface="Helvetica" panose="020B0604020202020204" pitchFamily="34" charset="0"/>
              <a:cs typeface="Helvetica" panose="020B0604020202020204" pitchFamily="34" charset="0"/>
            </a:endParaRP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26468621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7902"/>
            <a:ext cx="9313171" cy="1267957"/>
            <a:chOff x="0" y="7902"/>
            <a:chExt cx="9313171" cy="1267957"/>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878829" y="198641"/>
              <a:ext cx="6434342" cy="1077218"/>
            </a:xfrm>
            <a:prstGeom prst="rect">
              <a:avLst/>
            </a:prstGeom>
          </p:spPr>
          <p:txBody>
            <a:bodyPr wrap="square">
              <a:spAutoFit/>
            </a:bodyPr>
            <a:lstStyle/>
            <a:p>
              <a:r>
                <a:rPr lang="tr-TR" sz="3200" b="1" dirty="0" smtClean="0">
                  <a:solidFill>
                    <a:schemeClr val="accent1">
                      <a:lumMod val="50000"/>
                    </a:schemeClr>
                  </a:solidFill>
                  <a:latin typeface="Helvetica" pitchFamily="34" charset="0"/>
                </a:rPr>
                <a:t>ADAYLIK SÜRESİ SONUNDA</a:t>
              </a:r>
            </a:p>
            <a:p>
              <a:r>
                <a:rPr lang="tr-TR" sz="3200" b="1" dirty="0" smtClean="0">
                  <a:solidFill>
                    <a:schemeClr val="accent1">
                      <a:lumMod val="50000"/>
                    </a:schemeClr>
                  </a:solidFill>
                  <a:latin typeface="Helvetica" pitchFamily="34" charset="0"/>
                </a:rPr>
                <a:t>BAŞARISIZLIK</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4" y="1560805"/>
            <a:ext cx="11804072" cy="4555093"/>
          </a:xfrm>
          <a:prstGeom prst="rect">
            <a:avLst/>
          </a:prstGeom>
          <a:noFill/>
        </p:spPr>
        <p:txBody>
          <a:bodyPr wrap="square" rtlCol="0">
            <a:spAutoFit/>
          </a:bodyPr>
          <a:lstStyle/>
          <a:p>
            <a:endParaRPr lang="tr-TR" sz="2000" dirty="0"/>
          </a:p>
          <a:p>
            <a:pPr marL="457200" indent="-457200" algn="just">
              <a:buFont typeface="Wingdings" panose="05000000000000000000" pitchFamily="2" charset="2"/>
              <a:buChar char="ü"/>
            </a:pPr>
            <a:r>
              <a:rPr lang="tr-TR" sz="3600" dirty="0">
                <a:latin typeface="Helvetica" panose="020B0604020202020204" pitchFamily="34" charset="0"/>
                <a:cs typeface="Helvetica" panose="020B0604020202020204" pitchFamily="34" charset="0"/>
              </a:rPr>
              <a:t>Adaylık süresi içinde </a:t>
            </a:r>
            <a:r>
              <a:rPr lang="tr-TR" sz="3600" b="1" u="sng" dirty="0">
                <a:latin typeface="Helvetica" panose="020B0604020202020204" pitchFamily="34" charset="0"/>
                <a:cs typeface="Helvetica" panose="020B0604020202020204" pitchFamily="34" charset="0"/>
              </a:rPr>
              <a:t>aylıktan kesme veya kademe ilerlemesinin durdurulması cezası almış olanların </a:t>
            </a:r>
            <a:r>
              <a:rPr lang="tr-TR" sz="3600" dirty="0">
                <a:latin typeface="Helvetica" panose="020B0604020202020204" pitchFamily="34" charset="0"/>
                <a:cs typeface="Helvetica" panose="020B0604020202020204" pitchFamily="34" charset="0"/>
              </a:rPr>
              <a:t>disiplin amirlerinin teklifi ve atamaya yetkili amirin onayı ile ilişikleri kesilir. </a:t>
            </a:r>
            <a:endParaRPr lang="tr-TR" sz="3600" dirty="0" smtClean="0">
              <a:latin typeface="Helvetica" panose="020B0604020202020204" pitchFamily="34" charset="0"/>
              <a:cs typeface="Helvetica" panose="020B0604020202020204" pitchFamily="34" charset="0"/>
            </a:endParaRPr>
          </a:p>
          <a:p>
            <a:pPr marL="457200" indent="-457200" algn="just">
              <a:buFont typeface="Wingdings" panose="05000000000000000000" pitchFamily="2" charset="2"/>
              <a:buChar char="ü"/>
            </a:pPr>
            <a:r>
              <a:rPr lang="tr-TR" sz="3600" dirty="0">
                <a:latin typeface="Helvetica" panose="020B0604020202020204" pitchFamily="34" charset="0"/>
                <a:cs typeface="Helvetica" panose="020B0604020202020204" pitchFamily="34" charset="0"/>
              </a:rPr>
              <a:t>İlişkileri kesilenler ilgili kurumlarca derhal Aile, Çalışma ve Sosyal Hizmetler Bakanlığına bildirilir.</a:t>
            </a:r>
          </a:p>
          <a:p>
            <a:endParaRPr lang="tr-TR" dirty="0"/>
          </a:p>
          <a:p>
            <a:endParaRPr lang="tr-TR" dirty="0" smtClean="0"/>
          </a:p>
          <a:p>
            <a:endParaRPr lang="tr-TR" dirty="0"/>
          </a:p>
        </p:txBody>
      </p:sp>
    </p:spTree>
    <p:extLst>
      <p:ext uri="{BB962C8B-B14F-4D97-AF65-F5344CB8AC3E}">
        <p14:creationId xmlns:p14="http://schemas.microsoft.com/office/powerpoint/2010/main" val="21661782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7902"/>
            <a:ext cx="9313171" cy="1205476"/>
            <a:chOff x="0" y="7902"/>
            <a:chExt cx="9313171"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878829" y="198641"/>
              <a:ext cx="6434342"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ASLİ MEMURLUĞA ATANMA</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4" y="1560805"/>
            <a:ext cx="11804072" cy="5001369"/>
          </a:xfrm>
          <a:prstGeom prst="rect">
            <a:avLst/>
          </a:prstGeom>
          <a:noFill/>
        </p:spPr>
        <p:txBody>
          <a:bodyPr wrap="square" rtlCol="0">
            <a:spAutoFit/>
          </a:bodyPr>
          <a:lstStyle/>
          <a:p>
            <a:endParaRPr lang="tr-TR" sz="2000" dirty="0"/>
          </a:p>
          <a:p>
            <a:pPr marL="457200" indent="-457200" algn="just">
              <a:buFont typeface="Wingdings" panose="05000000000000000000" pitchFamily="2" charset="2"/>
              <a:buChar char="ü"/>
            </a:pPr>
            <a:r>
              <a:rPr lang="tr-TR" sz="3500" dirty="0">
                <a:latin typeface="Helvetica" panose="020B0604020202020204" pitchFamily="34" charset="0"/>
                <a:cs typeface="Helvetica" panose="020B0604020202020204" pitchFamily="34" charset="0"/>
              </a:rPr>
              <a:t>Adaylık devresi içinde eğitimde başarılı olan adaylar disiplin amirlerinin teklifi ve atamaya yetkili amirin onayı ile onay tarihinden geçerli olmak üzere </a:t>
            </a:r>
            <a:r>
              <a:rPr lang="tr-TR" sz="3500" b="1" u="sng" dirty="0">
                <a:latin typeface="Helvetica" panose="020B0604020202020204" pitchFamily="34" charset="0"/>
                <a:cs typeface="Helvetica" panose="020B0604020202020204" pitchFamily="34" charset="0"/>
              </a:rPr>
              <a:t>asli memurluğa atanırlar</a:t>
            </a:r>
            <a:r>
              <a:rPr lang="tr-TR" sz="3500" b="1" u="sng" dirty="0" smtClean="0">
                <a:latin typeface="Helvetica" panose="020B0604020202020204" pitchFamily="34" charset="0"/>
                <a:cs typeface="Helvetica" panose="020B0604020202020204" pitchFamily="34" charset="0"/>
              </a:rPr>
              <a:t>.</a:t>
            </a:r>
          </a:p>
          <a:p>
            <a:pPr algn="just"/>
            <a:endParaRPr lang="tr-TR" sz="3500" dirty="0">
              <a:latin typeface="Helvetica" panose="020B0604020202020204" pitchFamily="34" charset="0"/>
              <a:cs typeface="Helvetica" panose="020B0604020202020204" pitchFamily="34" charset="0"/>
            </a:endParaRPr>
          </a:p>
          <a:p>
            <a:pPr marL="457200" indent="-457200" algn="just">
              <a:buFont typeface="Wingdings" panose="05000000000000000000" pitchFamily="2" charset="2"/>
              <a:buChar char="ü"/>
            </a:pPr>
            <a:r>
              <a:rPr lang="tr-TR" sz="3500" b="1" u="sng" dirty="0">
                <a:latin typeface="Helvetica" panose="020B0604020202020204" pitchFamily="34" charset="0"/>
                <a:cs typeface="Helvetica" panose="020B0604020202020204" pitchFamily="34" charset="0"/>
              </a:rPr>
              <a:t>Asli memurluğa geçme tarihi adaylık süresinin sonunu geçemez.</a:t>
            </a:r>
          </a:p>
          <a:p>
            <a:endParaRPr lang="tr-TR" dirty="0"/>
          </a:p>
          <a:p>
            <a:endParaRPr lang="tr-TR" dirty="0" smtClean="0"/>
          </a:p>
          <a:p>
            <a:endParaRPr lang="tr-TR" dirty="0"/>
          </a:p>
        </p:txBody>
      </p:sp>
    </p:spTree>
    <p:extLst>
      <p:ext uri="{BB962C8B-B14F-4D97-AF65-F5344CB8AC3E}">
        <p14:creationId xmlns:p14="http://schemas.microsoft.com/office/powerpoint/2010/main" val="32038565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7902"/>
            <a:ext cx="9313171" cy="1205476"/>
            <a:chOff x="0" y="7902"/>
            <a:chExt cx="9313171"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878829" y="198641"/>
              <a:ext cx="6434342"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İSTİSNAİ MEMURLUKLAR</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4" y="974155"/>
            <a:ext cx="11804072" cy="6771084"/>
          </a:xfrm>
          <a:prstGeom prst="rect">
            <a:avLst/>
          </a:prstGeom>
          <a:noFill/>
        </p:spPr>
        <p:txBody>
          <a:bodyPr wrap="square" rtlCol="0">
            <a:spAutoFit/>
          </a:bodyPr>
          <a:lstStyle/>
          <a:p>
            <a:endParaRPr lang="tr-TR" sz="2000" dirty="0"/>
          </a:p>
          <a:p>
            <a:pPr marL="457200" indent="-457200" algn="just">
              <a:buFont typeface="Wingdings" panose="05000000000000000000" pitchFamily="2" charset="2"/>
              <a:buChar char="ü"/>
            </a:pPr>
            <a:r>
              <a:rPr lang="tr-TR" sz="2000" dirty="0" smtClean="0"/>
              <a:t>Cumhurbaşkanlığı ve Türkiye </a:t>
            </a:r>
            <a:r>
              <a:rPr lang="tr-TR" sz="2000" dirty="0"/>
              <a:t>Büyük Millet Meclisinin </a:t>
            </a:r>
            <a:r>
              <a:rPr lang="tr-TR" sz="2000" dirty="0" smtClean="0"/>
              <a:t>memurlukları,</a:t>
            </a:r>
          </a:p>
          <a:p>
            <a:pPr marL="457200" indent="-457200" algn="just">
              <a:buFont typeface="Wingdings" panose="05000000000000000000" pitchFamily="2" charset="2"/>
              <a:buChar char="ü"/>
            </a:pPr>
            <a:r>
              <a:rPr lang="tr-TR" sz="2000" dirty="0" smtClean="0"/>
              <a:t>Bakan Yardımcılıkları, </a:t>
            </a:r>
          </a:p>
          <a:p>
            <a:pPr marL="457200" indent="-457200" algn="just">
              <a:buFont typeface="Wingdings" panose="05000000000000000000" pitchFamily="2" charset="2"/>
              <a:buChar char="ü"/>
            </a:pPr>
            <a:r>
              <a:rPr lang="tr-TR" sz="2000" dirty="0"/>
              <a:t>Savunma Sanayii Müsteşarlığına ait Müsteşar, Müsteşar Yardımcısı, I. Hukuk Müşaviri, Daire Başkanı ve Müşavir Avukat </a:t>
            </a:r>
            <a:r>
              <a:rPr lang="tr-TR" sz="2000" dirty="0" smtClean="0"/>
              <a:t>kadroları,</a:t>
            </a:r>
          </a:p>
          <a:p>
            <a:pPr marL="457200" indent="-457200" algn="just">
              <a:buFont typeface="Wingdings" panose="05000000000000000000" pitchFamily="2" charset="2"/>
              <a:buChar char="ü"/>
            </a:pPr>
            <a:r>
              <a:rPr lang="tr-TR" sz="2000" dirty="0" smtClean="0"/>
              <a:t>TOKİ’ye ait </a:t>
            </a:r>
            <a:r>
              <a:rPr lang="tr-TR" sz="2000" dirty="0"/>
              <a:t>Başkan, Başkan Yardımcısı, Hukuk Müşaviri, Daire Başkanı, Uzman, Uzman Yardımcısı, Müşavir Avukat ve Şube </a:t>
            </a:r>
            <a:r>
              <a:rPr lang="tr-TR" sz="2000" dirty="0" smtClean="0"/>
              <a:t>Müdürü </a:t>
            </a:r>
            <a:r>
              <a:rPr lang="tr-TR" sz="2000" dirty="0"/>
              <a:t>(Uzman</a:t>
            </a:r>
            <a:r>
              <a:rPr lang="tr-TR" sz="2000" dirty="0" smtClean="0"/>
              <a:t>) kadroları,</a:t>
            </a:r>
          </a:p>
          <a:p>
            <a:pPr marL="457200" indent="-457200" algn="just">
              <a:buFont typeface="Wingdings" panose="05000000000000000000" pitchFamily="2" charset="2"/>
              <a:buChar char="ü"/>
            </a:pPr>
            <a:r>
              <a:rPr lang="tr-TR" sz="2000" dirty="0"/>
              <a:t>Özelleştirme İdaresi Başkanlığında Başkan, Başkan Yardımcısı, Başkanlık Müşaviri, Daire Başkanı, Proje Grup Başkanı ve Basın ve Halkla İlişkiler </a:t>
            </a:r>
            <a:r>
              <a:rPr lang="tr-TR" sz="2000" dirty="0" smtClean="0"/>
              <a:t>Müşavirliği,</a:t>
            </a:r>
          </a:p>
          <a:p>
            <a:pPr marL="457200" indent="-457200" algn="just">
              <a:buFont typeface="Wingdings" panose="05000000000000000000" pitchFamily="2" charset="2"/>
              <a:buChar char="ü"/>
            </a:pPr>
            <a:r>
              <a:rPr lang="tr-TR" sz="2000" dirty="0"/>
              <a:t>Bakanlık Müşavirlikleriyle Basın ve Halkla İlişkiler </a:t>
            </a:r>
            <a:r>
              <a:rPr lang="tr-TR" sz="2000" dirty="0" smtClean="0"/>
              <a:t>Müşavirlikleri,</a:t>
            </a:r>
          </a:p>
          <a:p>
            <a:pPr marL="457200" indent="-457200" algn="just">
              <a:buFont typeface="Wingdings" panose="05000000000000000000" pitchFamily="2" charset="2"/>
              <a:buChar char="ü"/>
            </a:pPr>
            <a:r>
              <a:rPr lang="tr-TR" sz="2000" dirty="0"/>
              <a:t>Türkiye İstatistik Kurumu Basın ve Halkla İlişkiler </a:t>
            </a:r>
            <a:r>
              <a:rPr lang="tr-TR" sz="2000" dirty="0" smtClean="0"/>
              <a:t>Müşavirliği,</a:t>
            </a:r>
          </a:p>
          <a:p>
            <a:pPr marL="457200" indent="-457200" algn="just">
              <a:buFont typeface="Wingdings" panose="05000000000000000000" pitchFamily="2" charset="2"/>
              <a:buChar char="ü"/>
            </a:pPr>
            <a:r>
              <a:rPr lang="tr-TR" sz="2000" dirty="0"/>
              <a:t>Yurtdışı Türkler ve Akraba Topluluklar Başkanlığı Başkan Yardımcısı, Başkanlık Müşaviri, Basın Müşaviri ve Hukuk Müşaviri</a:t>
            </a:r>
            <a:r>
              <a:rPr lang="tr-TR" sz="2000" dirty="0" smtClean="0"/>
              <a:t>,</a:t>
            </a:r>
          </a:p>
          <a:p>
            <a:pPr marL="457200" indent="-457200" algn="just">
              <a:buFont typeface="Wingdings" panose="05000000000000000000" pitchFamily="2" charset="2"/>
              <a:buChar char="ü"/>
            </a:pPr>
            <a:r>
              <a:rPr lang="tr-TR" sz="2000" dirty="0"/>
              <a:t>Gelir İdaresi Başkanlığında Basın ve Halkla İlişkiler </a:t>
            </a:r>
            <a:r>
              <a:rPr lang="tr-TR" sz="2000" dirty="0" smtClean="0"/>
              <a:t>Müşavirliği,</a:t>
            </a:r>
          </a:p>
          <a:p>
            <a:pPr marL="457200" indent="-457200" algn="just">
              <a:buFont typeface="Wingdings" panose="05000000000000000000" pitchFamily="2" charset="2"/>
              <a:buChar char="ü"/>
            </a:pPr>
            <a:r>
              <a:rPr lang="tr-TR" sz="2000" dirty="0"/>
              <a:t>Milli Savunma Bakanlığı ile Türk Silahlı Kuvvetleri ve Sahil Güvenlik Komutanlığı kadrolarında veya kadro açıklamalar bölümünde özel nitelikli olarak gösterilen görev </a:t>
            </a:r>
            <a:r>
              <a:rPr lang="tr-TR" sz="2000" dirty="0" smtClean="0"/>
              <a:t>yerleri,</a:t>
            </a:r>
          </a:p>
          <a:p>
            <a:pPr marL="457200" indent="-457200" algn="just">
              <a:buFont typeface="Wingdings" panose="05000000000000000000" pitchFamily="2" charset="2"/>
              <a:buChar char="ü"/>
            </a:pPr>
            <a:r>
              <a:rPr lang="tr-TR" sz="2000" dirty="0"/>
              <a:t>Özel Kalem </a:t>
            </a:r>
            <a:r>
              <a:rPr lang="tr-TR" sz="2000" dirty="0" smtClean="0"/>
              <a:t>Müdürlükleri,</a:t>
            </a:r>
          </a:p>
          <a:p>
            <a:pPr marL="457200" indent="-457200" algn="just">
              <a:buFont typeface="Wingdings" panose="05000000000000000000" pitchFamily="2" charset="2"/>
              <a:buChar char="ü"/>
            </a:pPr>
            <a:r>
              <a:rPr lang="tr-TR" sz="2000" dirty="0"/>
              <a:t>Valiliklere, Büyükelçiliklere, Elçiliklere, Daimi Temsilciliklere, Dışişleri Bakanlığı Stratejik Araştırmalar Merkezi </a:t>
            </a:r>
            <a:r>
              <a:rPr lang="tr-TR" sz="2000" dirty="0" smtClean="0"/>
              <a:t>Başkanlığı kadroları.</a:t>
            </a:r>
          </a:p>
          <a:p>
            <a:pPr marL="457200" indent="-457200" algn="just">
              <a:buFont typeface="Wingdings" panose="05000000000000000000" pitchFamily="2" charset="2"/>
              <a:buChar char="ü"/>
            </a:pPr>
            <a:endParaRPr lang="tr-TR" dirty="0"/>
          </a:p>
          <a:p>
            <a:endParaRPr lang="tr-TR" dirty="0" smtClean="0"/>
          </a:p>
          <a:p>
            <a:endParaRPr lang="tr-TR" dirty="0"/>
          </a:p>
        </p:txBody>
      </p:sp>
    </p:spTree>
    <p:extLst>
      <p:ext uri="{BB962C8B-B14F-4D97-AF65-F5344CB8AC3E}">
        <p14:creationId xmlns:p14="http://schemas.microsoft.com/office/powerpoint/2010/main" val="8676750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7902"/>
            <a:ext cx="9313171" cy="1205476"/>
            <a:chOff x="0" y="7902"/>
            <a:chExt cx="9313171"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878829" y="198641"/>
              <a:ext cx="6434342"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İSTİSNAİ MEMURLUKLAR</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4" y="722430"/>
            <a:ext cx="11804072" cy="6417141"/>
          </a:xfrm>
          <a:prstGeom prst="rect">
            <a:avLst/>
          </a:prstGeom>
          <a:noFill/>
        </p:spPr>
        <p:txBody>
          <a:bodyPr wrap="square" rtlCol="0">
            <a:spAutoFit/>
          </a:bodyPr>
          <a:lstStyle/>
          <a:p>
            <a:endParaRPr lang="tr-TR" sz="2000" dirty="0"/>
          </a:p>
          <a:p>
            <a:pPr marL="457200" indent="-457200" algn="just">
              <a:buFont typeface="Wingdings" panose="05000000000000000000" pitchFamily="2" charset="2"/>
              <a:buChar char="ü"/>
            </a:pPr>
            <a:r>
              <a:rPr lang="tr-TR" sz="2100" dirty="0">
                <a:latin typeface="Helvetica" panose="020B0604020202020204" pitchFamily="34" charset="0"/>
                <a:cs typeface="Helvetica" panose="020B0604020202020204" pitchFamily="34" charset="0"/>
              </a:rPr>
              <a:t>D</a:t>
            </a:r>
            <a:r>
              <a:rPr lang="tr-TR" sz="2100" dirty="0" smtClean="0">
                <a:latin typeface="Helvetica" panose="020B0604020202020204" pitchFamily="34" charset="0"/>
                <a:cs typeface="Helvetica" panose="020B0604020202020204" pitchFamily="34" charset="0"/>
              </a:rPr>
              <a:t>ış </a:t>
            </a:r>
            <a:r>
              <a:rPr lang="tr-TR" sz="2100" dirty="0">
                <a:latin typeface="Helvetica" panose="020B0604020202020204" pitchFamily="34" charset="0"/>
                <a:cs typeface="Helvetica" panose="020B0604020202020204" pitchFamily="34" charset="0"/>
              </a:rPr>
              <a:t>kuruluşlarda çalışma müşavirlikleri nezdinde görevlendirilecek sendika uzmanlıklarına, Din İşleri Yüksek Kurulu Üyeliklerine, Diyanet İşleri Başkanlığı Başkanlık Müşaviri (4 adet), Diyanet İşleri Başkanlığı Basın ve Halkla İlişkiler </a:t>
            </a:r>
            <a:r>
              <a:rPr lang="tr-TR" sz="2100" dirty="0" smtClean="0">
                <a:latin typeface="Helvetica" panose="020B0604020202020204" pitchFamily="34" charset="0"/>
                <a:cs typeface="Helvetica" panose="020B0604020202020204" pitchFamily="34" charset="0"/>
              </a:rPr>
              <a:t>Müşaviri kadrolarına,</a:t>
            </a:r>
          </a:p>
          <a:p>
            <a:pPr marL="457200" indent="-457200" algn="just">
              <a:buFont typeface="Wingdings" panose="05000000000000000000" pitchFamily="2" charset="2"/>
              <a:buChar char="ü"/>
            </a:pPr>
            <a:r>
              <a:rPr lang="tr-TR" sz="2100" dirty="0">
                <a:latin typeface="Helvetica" panose="020B0604020202020204" pitchFamily="34" charset="0"/>
                <a:cs typeface="Helvetica" panose="020B0604020202020204" pitchFamily="34" charset="0"/>
              </a:rPr>
              <a:t>Milli İstihbarat </a:t>
            </a:r>
            <a:r>
              <a:rPr lang="tr-TR" sz="2100" dirty="0" smtClean="0">
                <a:latin typeface="Helvetica" panose="020B0604020202020204" pitchFamily="34" charset="0"/>
                <a:cs typeface="Helvetica" panose="020B0604020202020204" pitchFamily="34" charset="0"/>
              </a:rPr>
              <a:t>Başkanlığı </a:t>
            </a:r>
            <a:r>
              <a:rPr lang="tr-TR" sz="2100" dirty="0">
                <a:latin typeface="Helvetica" panose="020B0604020202020204" pitchFamily="34" charset="0"/>
                <a:cs typeface="Helvetica" panose="020B0604020202020204" pitchFamily="34" charset="0"/>
              </a:rPr>
              <a:t>memurluklarına</a:t>
            </a:r>
            <a:r>
              <a:rPr lang="tr-TR" sz="2100" dirty="0" smtClean="0">
                <a:latin typeface="Helvetica" panose="020B0604020202020204" pitchFamily="34" charset="0"/>
                <a:cs typeface="Helvetica" panose="020B0604020202020204" pitchFamily="34" charset="0"/>
              </a:rPr>
              <a:t>,</a:t>
            </a:r>
          </a:p>
          <a:p>
            <a:pPr marL="457200" indent="-457200" algn="just">
              <a:buFont typeface="Wingdings" panose="05000000000000000000" pitchFamily="2" charset="2"/>
              <a:buChar char="ü"/>
            </a:pPr>
            <a:r>
              <a:rPr lang="tr-TR" sz="2100" dirty="0">
                <a:latin typeface="Helvetica" panose="020B0604020202020204" pitchFamily="34" charset="0"/>
                <a:cs typeface="Helvetica" panose="020B0604020202020204" pitchFamily="34" charset="0"/>
              </a:rPr>
              <a:t>Milli Güvenlik Kurulu Genel Sekreterliği Müşavirliklerine, Hukuk Müşavirliğine ve Genel Sekreter Sekreterliğine</a:t>
            </a:r>
            <a:r>
              <a:rPr lang="tr-TR" sz="2100" dirty="0" smtClean="0">
                <a:latin typeface="Helvetica" panose="020B0604020202020204" pitchFamily="34" charset="0"/>
                <a:cs typeface="Helvetica" panose="020B0604020202020204" pitchFamily="34" charset="0"/>
              </a:rPr>
              <a:t>,</a:t>
            </a:r>
          </a:p>
          <a:p>
            <a:pPr marL="457200" indent="-457200" algn="just">
              <a:buFont typeface="Wingdings" panose="05000000000000000000" pitchFamily="2" charset="2"/>
              <a:buChar char="ü"/>
            </a:pPr>
            <a:r>
              <a:rPr lang="tr-TR" sz="2100" dirty="0">
                <a:latin typeface="Helvetica" panose="020B0604020202020204" pitchFamily="34" charset="0"/>
                <a:cs typeface="Helvetica" panose="020B0604020202020204" pitchFamily="34" charset="0"/>
              </a:rPr>
              <a:t>Ölçme, Seçme ve Yerleştirme Merkezi Başkanlığında Basın ve Halkla İlişkiler Müşavirliği ve Başkanlık </a:t>
            </a:r>
            <a:r>
              <a:rPr lang="tr-TR" sz="2100" dirty="0" smtClean="0">
                <a:latin typeface="Helvetica" panose="020B0604020202020204" pitchFamily="34" charset="0"/>
                <a:cs typeface="Helvetica" panose="020B0604020202020204" pitchFamily="34" charset="0"/>
              </a:rPr>
              <a:t>Müşavirliğine,</a:t>
            </a:r>
          </a:p>
          <a:p>
            <a:pPr marL="457200" indent="-457200" algn="just">
              <a:buFont typeface="Wingdings" panose="05000000000000000000" pitchFamily="2" charset="2"/>
              <a:buChar char="ü"/>
            </a:pPr>
            <a:r>
              <a:rPr lang="tr-TR" sz="2100" dirty="0">
                <a:latin typeface="Helvetica" panose="020B0604020202020204" pitchFamily="34" charset="0"/>
                <a:cs typeface="Helvetica" panose="020B0604020202020204" pitchFamily="34" charset="0"/>
              </a:rPr>
              <a:t>Anayasa Mahkemesi Basın </a:t>
            </a:r>
            <a:r>
              <a:rPr lang="tr-TR" sz="2100" dirty="0" smtClean="0">
                <a:latin typeface="Helvetica" panose="020B0604020202020204" pitchFamily="34" charset="0"/>
                <a:cs typeface="Helvetica" panose="020B0604020202020204" pitchFamily="34" charset="0"/>
              </a:rPr>
              <a:t>Müşavirliğine,</a:t>
            </a:r>
          </a:p>
          <a:p>
            <a:pPr marL="457200" indent="-457200" algn="just">
              <a:buFont typeface="Wingdings" panose="05000000000000000000" pitchFamily="2" charset="2"/>
              <a:buChar char="ü"/>
            </a:pPr>
            <a:r>
              <a:rPr lang="tr-TR" sz="2100" dirty="0">
                <a:latin typeface="Helvetica" panose="020B0604020202020204" pitchFamily="34" charset="0"/>
                <a:cs typeface="Helvetica" panose="020B0604020202020204" pitchFamily="34" charset="0"/>
              </a:rPr>
              <a:t>Türkiye İstatistik Kurumu Basın ve Halkla İlişkiler </a:t>
            </a:r>
            <a:r>
              <a:rPr lang="tr-TR" sz="2100" dirty="0" smtClean="0">
                <a:latin typeface="Helvetica" panose="020B0604020202020204" pitchFamily="34" charset="0"/>
                <a:cs typeface="Helvetica" panose="020B0604020202020204" pitchFamily="34" charset="0"/>
              </a:rPr>
              <a:t>Müşavirliği,</a:t>
            </a:r>
          </a:p>
          <a:p>
            <a:pPr marL="457200" indent="-457200" algn="just">
              <a:buFont typeface="Wingdings" panose="05000000000000000000" pitchFamily="2" charset="2"/>
              <a:buChar char="ü"/>
            </a:pPr>
            <a:r>
              <a:rPr lang="tr-TR" sz="2100" dirty="0">
                <a:latin typeface="Helvetica" panose="020B0604020202020204" pitchFamily="34" charset="0"/>
                <a:cs typeface="Helvetica" panose="020B0604020202020204" pitchFamily="34" charset="0"/>
              </a:rPr>
              <a:t>Yurtdışı Türkler ve Akraba Topluluklar Başkanlığı Başkan Yardımcısı, Başkanlık Müşaviri, Basın Müşaviri ve Hukuk Müşaviri</a:t>
            </a:r>
            <a:r>
              <a:rPr lang="tr-TR" sz="2100" dirty="0" smtClean="0">
                <a:latin typeface="Helvetica" panose="020B0604020202020204" pitchFamily="34" charset="0"/>
                <a:cs typeface="Helvetica" panose="020B0604020202020204" pitchFamily="34" charset="0"/>
              </a:rPr>
              <a:t>,</a:t>
            </a:r>
          </a:p>
          <a:p>
            <a:pPr marL="457200" indent="-457200" algn="just">
              <a:buFont typeface="Wingdings" panose="05000000000000000000" pitchFamily="2" charset="2"/>
              <a:buChar char="ü"/>
            </a:pPr>
            <a:r>
              <a:rPr lang="tr-TR" sz="2100" dirty="0">
                <a:latin typeface="Helvetica" panose="020B0604020202020204" pitchFamily="34" charset="0"/>
                <a:cs typeface="Helvetica" panose="020B0604020202020204" pitchFamily="34" charset="0"/>
              </a:rPr>
              <a:t>Gelir İdaresi Başkanlığında Basın ve Halkla İlişkiler </a:t>
            </a:r>
            <a:r>
              <a:rPr lang="tr-TR" sz="2100" dirty="0" smtClean="0">
                <a:latin typeface="Helvetica" panose="020B0604020202020204" pitchFamily="34" charset="0"/>
                <a:cs typeface="Helvetica" panose="020B0604020202020204" pitchFamily="34" charset="0"/>
              </a:rPr>
              <a:t>Müşavirliği,</a:t>
            </a:r>
          </a:p>
          <a:p>
            <a:pPr marL="457200" indent="-457200" algn="just">
              <a:buFont typeface="Wingdings" panose="05000000000000000000" pitchFamily="2" charset="2"/>
              <a:buChar char="ü"/>
            </a:pPr>
            <a:r>
              <a:rPr lang="tr-TR" sz="2100" dirty="0">
                <a:latin typeface="Helvetica" panose="020B0604020202020204" pitchFamily="34" charset="0"/>
                <a:cs typeface="Helvetica" panose="020B0604020202020204" pitchFamily="34" charset="0"/>
              </a:rPr>
              <a:t>Nükleer Düzenleme Kurumunun Başkan Yardımcılıkları ve Daire Başkanlıklarına</a:t>
            </a:r>
            <a:r>
              <a:rPr lang="tr-TR" sz="2100" dirty="0" smtClean="0">
                <a:latin typeface="Helvetica" panose="020B0604020202020204" pitchFamily="34" charset="0"/>
                <a:cs typeface="Helvetica" panose="020B0604020202020204" pitchFamily="34" charset="0"/>
              </a:rPr>
              <a:t>,</a:t>
            </a:r>
          </a:p>
          <a:p>
            <a:pPr marL="457200" indent="-457200" algn="just">
              <a:buFont typeface="Wingdings" panose="05000000000000000000" pitchFamily="2" charset="2"/>
              <a:buChar char="ü"/>
            </a:pPr>
            <a:endParaRPr lang="tr-TR" sz="2100" dirty="0" smtClean="0">
              <a:latin typeface="Helvetica" panose="020B0604020202020204" pitchFamily="34" charset="0"/>
              <a:cs typeface="Helvetica" panose="020B0604020202020204" pitchFamily="34" charset="0"/>
            </a:endParaRPr>
          </a:p>
          <a:p>
            <a:pPr algn="just"/>
            <a:r>
              <a:rPr lang="tr-TR" dirty="0" smtClean="0"/>
              <a:t>           </a:t>
            </a:r>
            <a:r>
              <a:rPr lang="tr-TR" sz="2000" b="1" u="sng" dirty="0" smtClean="0"/>
              <a:t>BU KANUNUN ATANMA, SINAVLAR, KADEME İLERLEMESİ VE DERECEYE YÜKSELMESİNE İLİŞKİN HÜKÜMLERİYLE BAĞLI OLMAKSIZIN TAHSİS EDİLMİŞ DERECE AYLIĞI İLE MEMUR ATANABİLİR.</a:t>
            </a:r>
            <a:endParaRPr lang="tr-TR" sz="2000" b="1" u="sng" dirty="0" smtClean="0"/>
          </a:p>
          <a:p>
            <a:endParaRPr lang="tr-TR" dirty="0" smtClean="0"/>
          </a:p>
          <a:p>
            <a:endParaRPr lang="tr-TR" dirty="0"/>
          </a:p>
        </p:txBody>
      </p:sp>
    </p:spTree>
    <p:extLst>
      <p:ext uri="{BB962C8B-B14F-4D97-AF65-F5344CB8AC3E}">
        <p14:creationId xmlns:p14="http://schemas.microsoft.com/office/powerpoint/2010/main" val="36595752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7902"/>
            <a:ext cx="9313171" cy="1205476"/>
            <a:chOff x="0" y="7902"/>
            <a:chExt cx="9313171"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878829" y="198641"/>
              <a:ext cx="6434342"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BAKAN MÜŞAVİRLİKLERİ</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0" y="829627"/>
            <a:ext cx="11804072" cy="6771084"/>
          </a:xfrm>
          <a:prstGeom prst="rect">
            <a:avLst/>
          </a:prstGeom>
          <a:noFill/>
        </p:spPr>
        <p:txBody>
          <a:bodyPr wrap="square" rtlCol="0">
            <a:spAutoFit/>
          </a:bodyPr>
          <a:lstStyle/>
          <a:p>
            <a:endParaRPr lang="tr-TR" sz="2000" dirty="0"/>
          </a:p>
          <a:p>
            <a:pPr algn="just"/>
            <a:r>
              <a:rPr lang="tr-TR" sz="2400" dirty="0">
                <a:latin typeface="Helvetica" panose="020B0604020202020204" pitchFamily="34" charset="0"/>
                <a:cs typeface="Helvetica" panose="020B0604020202020204" pitchFamily="34" charset="0"/>
              </a:rPr>
              <a:t>Bakanlıklarda, özel önem ve öncelik taşıyan konularda bakana danışmanlık yapmak üzere bakan müşaviri atanabilir. </a:t>
            </a:r>
            <a:r>
              <a:rPr lang="tr-TR" sz="2400" b="1" u="sng" dirty="0">
                <a:latin typeface="Helvetica" panose="020B0604020202020204" pitchFamily="34" charset="0"/>
                <a:cs typeface="Helvetica" panose="020B0604020202020204" pitchFamily="34" charset="0"/>
              </a:rPr>
              <a:t>Bakan müşavirleri doğrudan bakana bağlı olarak çalışır</a:t>
            </a:r>
            <a:r>
              <a:rPr lang="tr-TR" sz="2400" b="1" u="sng" dirty="0" smtClean="0">
                <a:latin typeface="Helvetica" panose="020B0604020202020204" pitchFamily="34" charset="0"/>
                <a:cs typeface="Helvetica" panose="020B0604020202020204" pitchFamily="34" charset="0"/>
              </a:rPr>
              <a:t>.</a:t>
            </a:r>
          </a:p>
          <a:p>
            <a:pPr algn="just"/>
            <a:endParaRPr lang="tr-TR" sz="2400" dirty="0">
              <a:latin typeface="Helvetica" panose="020B0604020202020204" pitchFamily="34" charset="0"/>
              <a:cs typeface="Helvetica" panose="020B0604020202020204" pitchFamily="34" charset="0"/>
            </a:endParaRPr>
          </a:p>
          <a:p>
            <a:pPr algn="just"/>
            <a:r>
              <a:rPr lang="tr-TR" sz="2400" dirty="0">
                <a:latin typeface="Helvetica" panose="020B0604020202020204" pitchFamily="34" charset="0"/>
                <a:cs typeface="Helvetica" panose="020B0604020202020204" pitchFamily="34" charset="0"/>
              </a:rPr>
              <a:t>Bakan müşavirleri, bakanın görev süresiyle sınırlı olarak görev yapar. Bakanın görevi sona erdiğinde, bakan müşavirlerinin görevi de sona erer. </a:t>
            </a:r>
            <a:r>
              <a:rPr lang="tr-TR" sz="2400" b="1" u="sng" dirty="0">
                <a:latin typeface="Helvetica" panose="020B0604020202020204" pitchFamily="34" charset="0"/>
                <a:cs typeface="Helvetica" panose="020B0604020202020204" pitchFamily="34" charset="0"/>
              </a:rPr>
              <a:t>Bakan müşavirleri gerektiğinde bakanın görev süresi dolmadan da görevden alınabilir</a:t>
            </a:r>
            <a:r>
              <a:rPr lang="tr-TR" sz="2400" b="1" u="sng" dirty="0" smtClean="0">
                <a:latin typeface="Helvetica" panose="020B0604020202020204" pitchFamily="34" charset="0"/>
                <a:cs typeface="Helvetica" panose="020B0604020202020204" pitchFamily="34" charset="0"/>
              </a:rPr>
              <a:t>.</a:t>
            </a:r>
          </a:p>
          <a:p>
            <a:pPr algn="just"/>
            <a:endParaRPr lang="tr-TR" sz="2400" dirty="0">
              <a:latin typeface="Helvetica" panose="020B0604020202020204" pitchFamily="34" charset="0"/>
              <a:cs typeface="Helvetica" panose="020B0604020202020204" pitchFamily="34" charset="0"/>
            </a:endParaRPr>
          </a:p>
          <a:p>
            <a:pPr algn="just"/>
            <a:r>
              <a:rPr lang="tr-TR" sz="2400" b="1" u="sng" dirty="0">
                <a:latin typeface="Helvetica" panose="020B0604020202020204" pitchFamily="34" charset="0"/>
                <a:cs typeface="Helvetica" panose="020B0604020202020204" pitchFamily="34" charset="0"/>
              </a:rPr>
              <a:t>Bakan müşaviri kadrolarına bu Kanunun atanma, sınavlar, kademe ilerlemesi ve dereceye yükselmesine ilişkin hükümleriyle bağlı olmaksızın atama yapılabilir</a:t>
            </a:r>
            <a:r>
              <a:rPr lang="tr-TR" sz="2400" dirty="0">
                <a:latin typeface="Helvetica" panose="020B0604020202020204" pitchFamily="34" charset="0"/>
                <a:cs typeface="Helvetica" panose="020B0604020202020204" pitchFamily="34" charset="0"/>
              </a:rPr>
              <a:t>. Ancak bu şekilde atanmış olmak, kamu kurum ve kuruluşlarındaki diğer herhangi bir kadro, pozisyon ve göreve atanma veya kamuda herhangi bir statüde çalışma açısından kazanılmış hak teşkil etmez.</a:t>
            </a:r>
          </a:p>
          <a:p>
            <a:pPr algn="just"/>
            <a:r>
              <a:rPr lang="tr-TR" sz="2400" dirty="0">
                <a:latin typeface="Helvetica" panose="020B0604020202020204" pitchFamily="34" charset="0"/>
                <a:cs typeface="Helvetica" panose="020B0604020202020204" pitchFamily="34" charset="0"/>
              </a:rPr>
              <a:t>Bakan müşaviri kadrolarına açıktan atananlardan görevi sona erenlerin veya görevden alınanların memuriyetle ilişikleri kesilir.</a:t>
            </a:r>
            <a:endParaRPr lang="tr-TR" sz="2400" i="1" dirty="0">
              <a:latin typeface="Helvetica" panose="020B0604020202020204" pitchFamily="34" charset="0"/>
              <a:cs typeface="Helvetica" panose="020B0604020202020204" pitchFamily="34" charset="0"/>
            </a:endParaRPr>
          </a:p>
          <a:p>
            <a:pPr algn="just"/>
            <a:endParaRPr lang="tr-TR" dirty="0"/>
          </a:p>
          <a:p>
            <a:endParaRPr lang="tr-TR" dirty="0" smtClean="0"/>
          </a:p>
          <a:p>
            <a:endParaRPr lang="tr-TR" dirty="0"/>
          </a:p>
        </p:txBody>
      </p:sp>
    </p:spTree>
    <p:extLst>
      <p:ext uri="{BB962C8B-B14F-4D97-AF65-F5344CB8AC3E}">
        <p14:creationId xmlns:p14="http://schemas.microsoft.com/office/powerpoint/2010/main" val="42794511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7902"/>
            <a:ext cx="9313171" cy="1205476"/>
            <a:chOff x="0" y="7902"/>
            <a:chExt cx="9313171"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878829" y="198641"/>
              <a:ext cx="6434342"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BAKAN MÜŞAVİRLİKLERİ</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0" y="829627"/>
            <a:ext cx="11804072" cy="6771084"/>
          </a:xfrm>
          <a:prstGeom prst="rect">
            <a:avLst/>
          </a:prstGeom>
          <a:noFill/>
        </p:spPr>
        <p:txBody>
          <a:bodyPr wrap="square" rtlCol="0">
            <a:spAutoFit/>
          </a:bodyPr>
          <a:lstStyle/>
          <a:p>
            <a:endParaRPr lang="tr-TR" sz="2000" dirty="0"/>
          </a:p>
          <a:p>
            <a:pPr algn="just"/>
            <a:r>
              <a:rPr lang="tr-TR" sz="2400" dirty="0">
                <a:latin typeface="Helvetica" panose="020B0604020202020204" pitchFamily="34" charset="0"/>
                <a:cs typeface="Helvetica" panose="020B0604020202020204" pitchFamily="34" charset="0"/>
              </a:rPr>
              <a:t>Bakanlıklarda, özel önem ve öncelik taşıyan konularda bakana danışmanlık yapmak üzere bakan müşaviri atanabilir. </a:t>
            </a:r>
            <a:r>
              <a:rPr lang="tr-TR" sz="2400" b="1" u="sng" dirty="0">
                <a:latin typeface="Helvetica" panose="020B0604020202020204" pitchFamily="34" charset="0"/>
                <a:cs typeface="Helvetica" panose="020B0604020202020204" pitchFamily="34" charset="0"/>
              </a:rPr>
              <a:t>Bakan müşavirleri doğrudan bakana bağlı olarak çalışır</a:t>
            </a:r>
            <a:r>
              <a:rPr lang="tr-TR" sz="2400" b="1" u="sng" dirty="0" smtClean="0">
                <a:latin typeface="Helvetica" panose="020B0604020202020204" pitchFamily="34" charset="0"/>
                <a:cs typeface="Helvetica" panose="020B0604020202020204" pitchFamily="34" charset="0"/>
              </a:rPr>
              <a:t>.</a:t>
            </a:r>
          </a:p>
          <a:p>
            <a:pPr algn="just"/>
            <a:endParaRPr lang="tr-TR" sz="2400" dirty="0">
              <a:latin typeface="Helvetica" panose="020B0604020202020204" pitchFamily="34" charset="0"/>
              <a:cs typeface="Helvetica" panose="020B0604020202020204" pitchFamily="34" charset="0"/>
            </a:endParaRPr>
          </a:p>
          <a:p>
            <a:pPr algn="just"/>
            <a:r>
              <a:rPr lang="tr-TR" sz="2400" dirty="0">
                <a:latin typeface="Helvetica" panose="020B0604020202020204" pitchFamily="34" charset="0"/>
                <a:cs typeface="Helvetica" panose="020B0604020202020204" pitchFamily="34" charset="0"/>
              </a:rPr>
              <a:t>Bakan müşavirleri, bakanın görev süresiyle sınırlı olarak görev yapar. Bakanın görevi sona erdiğinde, bakan müşavirlerinin görevi de sona erer. </a:t>
            </a:r>
            <a:r>
              <a:rPr lang="tr-TR" sz="2400" b="1" u="sng" dirty="0">
                <a:latin typeface="Helvetica" panose="020B0604020202020204" pitchFamily="34" charset="0"/>
                <a:cs typeface="Helvetica" panose="020B0604020202020204" pitchFamily="34" charset="0"/>
              </a:rPr>
              <a:t>Bakan müşavirleri gerektiğinde bakanın görev süresi dolmadan da görevden alınabilir</a:t>
            </a:r>
            <a:r>
              <a:rPr lang="tr-TR" sz="2400" b="1" u="sng" dirty="0" smtClean="0">
                <a:latin typeface="Helvetica" panose="020B0604020202020204" pitchFamily="34" charset="0"/>
                <a:cs typeface="Helvetica" panose="020B0604020202020204" pitchFamily="34" charset="0"/>
              </a:rPr>
              <a:t>.</a:t>
            </a:r>
          </a:p>
          <a:p>
            <a:pPr algn="just"/>
            <a:endParaRPr lang="tr-TR" sz="2400" dirty="0">
              <a:latin typeface="Helvetica" panose="020B0604020202020204" pitchFamily="34" charset="0"/>
              <a:cs typeface="Helvetica" panose="020B0604020202020204" pitchFamily="34" charset="0"/>
            </a:endParaRPr>
          </a:p>
          <a:p>
            <a:pPr algn="just"/>
            <a:r>
              <a:rPr lang="tr-TR" sz="2400" b="1" u="sng" dirty="0">
                <a:latin typeface="Helvetica" panose="020B0604020202020204" pitchFamily="34" charset="0"/>
                <a:cs typeface="Helvetica" panose="020B0604020202020204" pitchFamily="34" charset="0"/>
              </a:rPr>
              <a:t>Bakan müşaviri kadrolarına bu Kanunun atanma, sınavlar, kademe ilerlemesi ve dereceye yükselmesine ilişkin hükümleriyle bağlı olmaksızın atama yapılabilir</a:t>
            </a:r>
            <a:r>
              <a:rPr lang="tr-TR" sz="2400" dirty="0">
                <a:latin typeface="Helvetica" panose="020B0604020202020204" pitchFamily="34" charset="0"/>
                <a:cs typeface="Helvetica" panose="020B0604020202020204" pitchFamily="34" charset="0"/>
              </a:rPr>
              <a:t>. Ancak bu şekilde atanmış olmak, kamu kurum ve kuruluşlarındaki diğer herhangi bir kadro, pozisyon ve göreve atanma veya kamuda herhangi bir statüde çalışma açısından kazanılmış hak teşkil etmez.</a:t>
            </a:r>
          </a:p>
          <a:p>
            <a:pPr algn="just"/>
            <a:r>
              <a:rPr lang="tr-TR" sz="2400" dirty="0">
                <a:latin typeface="Helvetica" panose="020B0604020202020204" pitchFamily="34" charset="0"/>
                <a:cs typeface="Helvetica" panose="020B0604020202020204" pitchFamily="34" charset="0"/>
              </a:rPr>
              <a:t>Bakan müşaviri kadrolarına açıktan atananlardan görevi sona erenlerin veya görevden alınanların memuriyetle ilişikleri kesilir.</a:t>
            </a:r>
            <a:endParaRPr lang="tr-TR" sz="2400" i="1" dirty="0">
              <a:latin typeface="Helvetica" panose="020B0604020202020204" pitchFamily="34" charset="0"/>
              <a:cs typeface="Helvetica" panose="020B0604020202020204" pitchFamily="34" charset="0"/>
            </a:endParaRPr>
          </a:p>
          <a:p>
            <a:pPr algn="just"/>
            <a:endParaRPr lang="tr-TR" dirty="0"/>
          </a:p>
          <a:p>
            <a:endParaRPr lang="tr-TR" dirty="0" smtClean="0"/>
          </a:p>
          <a:p>
            <a:endParaRPr lang="tr-TR" dirty="0"/>
          </a:p>
        </p:txBody>
      </p:sp>
    </p:spTree>
    <p:extLst>
      <p:ext uri="{BB962C8B-B14F-4D97-AF65-F5344CB8AC3E}">
        <p14:creationId xmlns:p14="http://schemas.microsoft.com/office/powerpoint/2010/main" val="30000985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KAPSAM</a:t>
              </a:r>
              <a:endParaRPr lang="tr-TR" sz="3200" dirty="0"/>
            </a:p>
          </p:txBody>
        </p:sp>
      </p:grpSp>
      <p:sp>
        <p:nvSpPr>
          <p:cNvPr id="14" name="Rectangle 3"/>
          <p:cNvSpPr txBox="1">
            <a:spLocks noChangeArrowheads="1"/>
          </p:cNvSpPr>
          <p:nvPr/>
        </p:nvSpPr>
        <p:spPr bwMode="auto">
          <a:xfrm>
            <a:off x="555281" y="121337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324197" y="1461137"/>
            <a:ext cx="11247120" cy="5601533"/>
          </a:xfrm>
          <a:prstGeom prst="rect">
            <a:avLst/>
          </a:prstGeom>
          <a:noFill/>
        </p:spPr>
        <p:txBody>
          <a:bodyPr wrap="square" rtlCol="0">
            <a:spAutoFit/>
          </a:bodyPr>
          <a:lstStyle/>
          <a:p>
            <a:pPr algn="ctr"/>
            <a:endParaRPr lang="tr-TR" sz="2400" b="1" dirty="0" smtClean="0">
              <a:latin typeface="Cambria" panose="02040503050406030204" pitchFamily="18" charset="0"/>
              <a:ea typeface="Cambria" panose="02040503050406030204" pitchFamily="18" charset="0"/>
              <a:cs typeface="Helvetica" panose="020B0604020202020204" pitchFamily="34" charset="0"/>
            </a:endParaRPr>
          </a:p>
          <a:p>
            <a:pPr marL="457200" indent="-457200" algn="just">
              <a:buFont typeface="Wingdings" panose="05000000000000000000" pitchFamily="2" charset="2"/>
              <a:buChar char="ü"/>
              <a:defRPr/>
            </a:pPr>
            <a:r>
              <a:rPr lang="tr-TR" sz="3200" dirty="0">
                <a:latin typeface="Helvetica" panose="020B0604020202020204" pitchFamily="34" charset="0"/>
                <a:cs typeface="Helvetica" panose="020B0604020202020204" pitchFamily="34" charset="0"/>
              </a:rPr>
              <a:t>657 sayılı Devlet Memurları Kanunu, Genel ve Katma Bütçeli Kurumlar, İl Özel İdareleri, Belediyeler, İl Özel İdareleri ve Belediyelerin kurdukları birlikler ile bunlara bağlı döner sermayeli kuruluşlarda, kanunlarla kurulan fonlarda, kefalet sandıklarında veya Beden Terbiyesi Bölge Müdürlüklerinde çalışan </a:t>
            </a:r>
            <a:r>
              <a:rPr lang="tr-TR" sz="3200" b="1" u="sng" dirty="0">
                <a:latin typeface="Helvetica" panose="020B0604020202020204" pitchFamily="34" charset="0"/>
                <a:cs typeface="Helvetica" panose="020B0604020202020204" pitchFamily="34" charset="0"/>
              </a:rPr>
              <a:t>memurlar</a:t>
            </a:r>
            <a:r>
              <a:rPr lang="tr-TR" sz="3200" dirty="0">
                <a:latin typeface="Helvetica" panose="020B0604020202020204" pitchFamily="34" charset="0"/>
                <a:cs typeface="Helvetica" panose="020B0604020202020204" pitchFamily="34" charset="0"/>
              </a:rPr>
              <a:t> hakkında uygulanır. </a:t>
            </a:r>
          </a:p>
          <a:p>
            <a:pPr marL="457200" indent="-457200" algn="just">
              <a:buFont typeface="Wingdings" panose="05000000000000000000" pitchFamily="2" charset="2"/>
              <a:buChar char="ü"/>
              <a:defRPr/>
            </a:pPr>
            <a:r>
              <a:rPr lang="tr-TR" sz="3200" dirty="0">
                <a:latin typeface="Helvetica" panose="020B0604020202020204" pitchFamily="34" charset="0"/>
                <a:cs typeface="Helvetica" panose="020B0604020202020204" pitchFamily="34" charset="0"/>
              </a:rPr>
              <a:t>Sözleşmeli </a:t>
            </a:r>
            <a:r>
              <a:rPr lang="tr-TR" sz="3200" dirty="0" smtClean="0">
                <a:latin typeface="Helvetica" panose="020B0604020202020204" pitchFamily="34" charset="0"/>
                <a:cs typeface="Helvetica" panose="020B0604020202020204" pitchFamily="34" charset="0"/>
              </a:rPr>
              <a:t>personel </a:t>
            </a:r>
            <a:r>
              <a:rPr lang="tr-TR" sz="3200" dirty="0">
                <a:latin typeface="Helvetica" panose="020B0604020202020204" pitchFamily="34" charset="0"/>
                <a:cs typeface="Helvetica" panose="020B0604020202020204" pitchFamily="34" charset="0"/>
              </a:rPr>
              <a:t>hakkında bu Kanunda belirtilen özel hükümler </a:t>
            </a:r>
            <a:r>
              <a:rPr lang="tr-TR" sz="3200" dirty="0" smtClean="0">
                <a:latin typeface="Helvetica" panose="020B0604020202020204" pitchFamily="34" charset="0"/>
                <a:cs typeface="Helvetica" panose="020B0604020202020204" pitchFamily="34" charset="0"/>
              </a:rPr>
              <a:t>uygulanır.</a:t>
            </a:r>
            <a:endParaRPr lang="tr-TR" sz="2400" b="1" dirty="0" smtClean="0">
              <a:solidFill>
                <a:schemeClr val="bg1"/>
              </a:solidFill>
              <a:latin typeface="Helvetica" panose="020B0604020202020204" pitchFamily="34" charset="0"/>
              <a:cs typeface="Helvetica" panose="020B0604020202020204" pitchFamily="34" charset="0"/>
            </a:endParaRP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637443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63672"/>
            <a:ext cx="9168793" cy="1277050"/>
            <a:chOff x="0" y="-63672"/>
            <a:chExt cx="9168793" cy="1277050"/>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34451" y="-63672"/>
              <a:ext cx="6434342" cy="1077218"/>
            </a:xfrm>
            <a:prstGeom prst="rect">
              <a:avLst/>
            </a:prstGeom>
          </p:spPr>
          <p:txBody>
            <a:bodyPr wrap="square">
              <a:spAutoFit/>
            </a:bodyPr>
            <a:lstStyle/>
            <a:p>
              <a:r>
                <a:rPr lang="tr-TR" sz="3200" b="1" dirty="0" smtClean="0">
                  <a:solidFill>
                    <a:schemeClr val="accent1">
                      <a:lumMod val="50000"/>
                    </a:schemeClr>
                  </a:solidFill>
                  <a:latin typeface="Helvetica" pitchFamily="34" charset="0"/>
                </a:rPr>
                <a:t>DEVLET MEMURLUĞUNDA İLERLEME VE YÜKSELME</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49586" y="1277050"/>
            <a:ext cx="11804072" cy="5970865"/>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2800" b="1" dirty="0" smtClean="0">
                <a:latin typeface="Helvetica" panose="020B0604020202020204" pitchFamily="34" charset="0"/>
                <a:cs typeface="Helvetica" panose="020B0604020202020204" pitchFamily="34" charset="0"/>
              </a:rPr>
              <a:t>KADEME İLERLEMESİ</a:t>
            </a:r>
            <a:endParaRPr lang="tr-TR" altLang="tr-TR" sz="2800" b="1" dirty="0">
              <a:latin typeface="Helvetica" panose="020B0604020202020204" pitchFamily="34" charset="0"/>
              <a:cs typeface="Helvetica" panose="020B0604020202020204" pitchFamily="34" charset="0"/>
            </a:endParaRPr>
          </a:p>
          <a:p>
            <a:pPr algn="just">
              <a:spcBef>
                <a:spcPct val="0"/>
              </a:spcBef>
              <a:buFontTx/>
              <a:buNone/>
            </a:pPr>
            <a:endParaRPr lang="tr-TR" altLang="tr-TR" sz="2400" dirty="0">
              <a:latin typeface="Helvetica" panose="020B0604020202020204" pitchFamily="34" charset="0"/>
              <a:cs typeface="Helvetica" panose="020B0604020202020204" pitchFamily="34" charset="0"/>
            </a:endParaRPr>
          </a:p>
          <a:p>
            <a:pPr algn="just"/>
            <a:r>
              <a:rPr lang="tr-TR" sz="2400" dirty="0">
                <a:latin typeface="Helvetica" panose="020B0604020202020204" pitchFamily="34" charset="0"/>
                <a:cs typeface="Helvetica" panose="020B0604020202020204" pitchFamily="34" charset="0"/>
              </a:rPr>
              <a:t>Kademe; derece içinde, </a:t>
            </a:r>
            <a:r>
              <a:rPr lang="tr-TR" sz="2400" b="1" u="sng" dirty="0">
                <a:latin typeface="Helvetica" panose="020B0604020202020204" pitchFamily="34" charset="0"/>
                <a:cs typeface="Helvetica" panose="020B0604020202020204" pitchFamily="34" charset="0"/>
              </a:rPr>
              <a:t>görevin önemi veya sorumluluğu artmadan</a:t>
            </a:r>
            <a:r>
              <a:rPr lang="tr-TR" sz="2400" dirty="0">
                <a:latin typeface="Helvetica" panose="020B0604020202020204" pitchFamily="34" charset="0"/>
                <a:cs typeface="Helvetica" panose="020B0604020202020204" pitchFamily="34" charset="0"/>
              </a:rPr>
              <a:t>, memurun aylığındaki ilerlemedir</a:t>
            </a:r>
            <a:r>
              <a:rPr lang="tr-TR" sz="2400" dirty="0" smtClean="0">
                <a:latin typeface="Helvetica" panose="020B0604020202020204" pitchFamily="34" charset="0"/>
                <a:cs typeface="Helvetica" panose="020B0604020202020204" pitchFamily="34" charset="0"/>
              </a:rPr>
              <a:t>.</a:t>
            </a:r>
          </a:p>
          <a:p>
            <a:pPr algn="just"/>
            <a:endParaRPr lang="tr-TR" sz="2400" dirty="0">
              <a:latin typeface="Helvetica" panose="020B0604020202020204" pitchFamily="34" charset="0"/>
              <a:cs typeface="Helvetica" panose="020B0604020202020204" pitchFamily="34" charset="0"/>
            </a:endParaRPr>
          </a:p>
          <a:p>
            <a:pPr algn="just"/>
            <a:r>
              <a:rPr lang="tr-TR" sz="2400" dirty="0">
                <a:latin typeface="Helvetica" panose="020B0604020202020204" pitchFamily="34" charset="0"/>
                <a:cs typeface="Helvetica" panose="020B0604020202020204" pitchFamily="34" charset="0"/>
              </a:rPr>
              <a:t>Memurun kademe ilerlemesinin yapılabilmesi için bulunduğu kademede </a:t>
            </a:r>
            <a:r>
              <a:rPr lang="tr-TR" sz="2400" b="1" u="sng" dirty="0">
                <a:latin typeface="Helvetica" panose="020B0604020202020204" pitchFamily="34" charset="0"/>
                <a:cs typeface="Helvetica" panose="020B0604020202020204" pitchFamily="34" charset="0"/>
              </a:rPr>
              <a:t>en az bir yıl çalışmış olması ve bulunduğu derecede ilerleyebileceği bir kademenin</a:t>
            </a:r>
            <a:r>
              <a:rPr lang="tr-TR" sz="2400" dirty="0">
                <a:latin typeface="Helvetica" panose="020B0604020202020204" pitchFamily="34" charset="0"/>
                <a:cs typeface="Helvetica" panose="020B0604020202020204" pitchFamily="34" charset="0"/>
              </a:rPr>
              <a:t> bulunması şartları aranır</a:t>
            </a:r>
            <a:r>
              <a:rPr lang="tr-TR" sz="2400" dirty="0" smtClean="0">
                <a:latin typeface="Helvetica" panose="020B0604020202020204" pitchFamily="34" charset="0"/>
                <a:cs typeface="Helvetica" panose="020B0604020202020204" pitchFamily="34" charset="0"/>
              </a:rPr>
              <a:t>.</a:t>
            </a:r>
          </a:p>
          <a:p>
            <a:pPr algn="just"/>
            <a:endParaRPr lang="tr-TR" sz="2400" dirty="0">
              <a:latin typeface="Helvetica" panose="020B0604020202020204" pitchFamily="34" charset="0"/>
              <a:cs typeface="Helvetica" panose="020B0604020202020204" pitchFamily="34" charset="0"/>
            </a:endParaRPr>
          </a:p>
          <a:p>
            <a:pPr algn="just"/>
            <a:r>
              <a:rPr lang="tr-TR" sz="2400" dirty="0">
                <a:latin typeface="Helvetica" panose="020B0604020202020204" pitchFamily="34" charset="0"/>
                <a:cs typeface="Helvetica" panose="020B0604020202020204" pitchFamily="34" charset="0"/>
              </a:rPr>
              <a:t>M</a:t>
            </a:r>
            <a:r>
              <a:rPr lang="tr-TR" sz="2400" dirty="0" smtClean="0">
                <a:latin typeface="Helvetica" panose="020B0604020202020204" pitchFamily="34" charset="0"/>
                <a:cs typeface="Helvetica" panose="020B0604020202020204" pitchFamily="34" charset="0"/>
              </a:rPr>
              <a:t>ecburî </a:t>
            </a:r>
            <a:r>
              <a:rPr lang="tr-TR" sz="2400" dirty="0">
                <a:latin typeface="Helvetica" panose="020B0604020202020204" pitchFamily="34" charset="0"/>
                <a:cs typeface="Helvetica" panose="020B0604020202020204" pitchFamily="34" charset="0"/>
              </a:rPr>
              <a:t>olarak sürekli görevle atanan memurlardan kalkınmada birinci derecede öncelikli yörelerde bulunanlara, bu yörelerde fiilen çalışmak suretiyle geçirilen </a:t>
            </a:r>
            <a:r>
              <a:rPr lang="tr-TR" sz="2400" b="1" u="sng" dirty="0">
                <a:latin typeface="Helvetica" panose="020B0604020202020204" pitchFamily="34" charset="0"/>
                <a:cs typeface="Helvetica" panose="020B0604020202020204" pitchFamily="34" charset="0"/>
              </a:rPr>
              <a:t>her iki yıl için bir kademe ilerlemesi daha verilir</a:t>
            </a:r>
            <a:r>
              <a:rPr lang="tr-TR" sz="2400" dirty="0">
                <a:latin typeface="Helvetica" panose="020B0604020202020204" pitchFamily="34" charset="0"/>
                <a:cs typeface="Helvetica" panose="020B0604020202020204" pitchFamily="34" charset="0"/>
              </a:rPr>
              <a:t>. Yıllık izinde geçirilen süreler fiilen çalışılmış sayılır. İki yıldan az süreler dikkate alınmaz.</a:t>
            </a:r>
            <a:endParaRPr lang="tr-TR" sz="2400" dirty="0" smtClean="0">
              <a:latin typeface="Helvetica" panose="020B0604020202020204" pitchFamily="34" charset="0"/>
              <a:cs typeface="Helvetica" panose="020B0604020202020204" pitchFamily="34" charset="0"/>
            </a:endParaRPr>
          </a:p>
          <a:p>
            <a:pPr algn="just"/>
            <a:endParaRPr lang="tr-TR" sz="2400" dirty="0">
              <a:latin typeface="Helvetica" panose="020B0604020202020204" pitchFamily="34" charset="0"/>
              <a:cs typeface="Helvetica" panose="020B0604020202020204" pitchFamily="34" charset="0"/>
            </a:endParaRPr>
          </a:p>
          <a:p>
            <a:pPr algn="just"/>
            <a:endParaRPr lang="tr-TR" sz="2400" dirty="0" smtClean="0">
              <a:latin typeface="Helvetica" panose="020B0604020202020204" pitchFamily="34" charset="0"/>
              <a:cs typeface="Helvetica" panose="020B0604020202020204" pitchFamily="34" charset="0"/>
            </a:endParaRPr>
          </a:p>
          <a:p>
            <a:endParaRPr lang="tr-TR" dirty="0"/>
          </a:p>
        </p:txBody>
      </p:sp>
    </p:spTree>
    <p:extLst>
      <p:ext uri="{BB962C8B-B14F-4D97-AF65-F5344CB8AC3E}">
        <p14:creationId xmlns:p14="http://schemas.microsoft.com/office/powerpoint/2010/main" val="16733870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63672"/>
            <a:ext cx="9168793" cy="1277050"/>
            <a:chOff x="0" y="-63672"/>
            <a:chExt cx="9168793" cy="1277050"/>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34451" y="-63672"/>
              <a:ext cx="6434342" cy="1077218"/>
            </a:xfrm>
            <a:prstGeom prst="rect">
              <a:avLst/>
            </a:prstGeom>
          </p:spPr>
          <p:txBody>
            <a:bodyPr wrap="square">
              <a:spAutoFit/>
            </a:bodyPr>
            <a:lstStyle/>
            <a:p>
              <a:r>
                <a:rPr lang="tr-TR" sz="3200" b="1" dirty="0" smtClean="0">
                  <a:solidFill>
                    <a:schemeClr val="accent1">
                      <a:lumMod val="50000"/>
                    </a:schemeClr>
                  </a:solidFill>
                  <a:latin typeface="Helvetica" pitchFamily="34" charset="0"/>
                </a:rPr>
                <a:t>DEVLET MEMURLUĞUNDA İLERLEME VE YÜKSELME</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49586" y="1277050"/>
            <a:ext cx="11804072" cy="6217087"/>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2800" b="1" dirty="0" smtClean="0">
                <a:latin typeface="Helvetica" panose="020B0604020202020204" pitchFamily="34" charset="0"/>
                <a:cs typeface="Helvetica" panose="020B0604020202020204" pitchFamily="34" charset="0"/>
              </a:rPr>
              <a:t>KADEME İLERLEMESİ</a:t>
            </a:r>
            <a:endParaRPr lang="tr-TR" altLang="tr-TR" sz="2800" b="1" dirty="0">
              <a:latin typeface="Helvetica" panose="020B0604020202020204" pitchFamily="34" charset="0"/>
              <a:cs typeface="Helvetica" panose="020B0604020202020204" pitchFamily="34" charset="0"/>
            </a:endParaRPr>
          </a:p>
          <a:p>
            <a:pPr algn="just">
              <a:spcBef>
                <a:spcPct val="0"/>
              </a:spcBef>
              <a:buFontTx/>
              <a:buNone/>
            </a:pPr>
            <a:endParaRPr lang="tr-TR" altLang="tr-TR" sz="2400" dirty="0">
              <a:latin typeface="Helvetica" panose="020B0604020202020204" pitchFamily="34" charset="0"/>
              <a:cs typeface="Helvetica" panose="020B0604020202020204" pitchFamily="34" charset="0"/>
            </a:endParaRPr>
          </a:p>
          <a:p>
            <a:pPr algn="just"/>
            <a:r>
              <a:rPr lang="tr-TR" sz="2800" b="1" dirty="0">
                <a:latin typeface="Helvetica" panose="020B0604020202020204" pitchFamily="34" charset="0"/>
                <a:cs typeface="Helvetica" panose="020B0604020202020204" pitchFamily="34" charset="0"/>
              </a:rPr>
              <a:t>Son sekiz yıl içinde herhangi bir disiplin cezası almayan memurlara</a:t>
            </a:r>
            <a:r>
              <a:rPr lang="tr-TR" sz="2800" dirty="0">
                <a:latin typeface="Helvetica" panose="020B0604020202020204" pitchFamily="34" charset="0"/>
                <a:cs typeface="Helvetica" panose="020B0604020202020204" pitchFamily="34" charset="0"/>
              </a:rPr>
              <a:t>, aylık derecelerinin yükseltilmesinde dikkate alınmak üzere </a:t>
            </a:r>
            <a:r>
              <a:rPr lang="tr-TR" sz="2800" b="1" u="sng" dirty="0">
                <a:latin typeface="Helvetica" panose="020B0604020202020204" pitchFamily="34" charset="0"/>
                <a:cs typeface="Helvetica" panose="020B0604020202020204" pitchFamily="34" charset="0"/>
              </a:rPr>
              <a:t>bir kademe ilerlemesi uygulanır</a:t>
            </a:r>
            <a:r>
              <a:rPr lang="tr-TR" sz="2800" b="1" u="sng" dirty="0" smtClean="0">
                <a:latin typeface="Helvetica" panose="020B0604020202020204" pitchFamily="34" charset="0"/>
                <a:cs typeface="Helvetica" panose="020B0604020202020204" pitchFamily="34" charset="0"/>
              </a:rPr>
              <a:t>.</a:t>
            </a:r>
          </a:p>
          <a:p>
            <a:r>
              <a:rPr lang="tr-TR" sz="2800" b="1" u="sng" dirty="0" smtClean="0">
                <a:latin typeface="Helvetica" panose="020B0604020202020204" pitchFamily="34" charset="0"/>
                <a:cs typeface="Helvetica" panose="020B0604020202020204" pitchFamily="34" charset="0"/>
              </a:rPr>
              <a:t>Kademe </a:t>
            </a:r>
            <a:r>
              <a:rPr lang="tr-TR" sz="2800" b="1" u="sng" dirty="0">
                <a:latin typeface="Helvetica" panose="020B0604020202020204" pitchFamily="34" charset="0"/>
                <a:cs typeface="Helvetica" panose="020B0604020202020204" pitchFamily="34" charset="0"/>
              </a:rPr>
              <a:t>ilerlemesi ile ilgili onay mercii atamaya yetkili amirdir.</a:t>
            </a:r>
            <a:r>
              <a:rPr lang="tr-TR" sz="2800" dirty="0">
                <a:latin typeface="Helvetica" panose="020B0604020202020204" pitchFamily="34" charset="0"/>
                <a:cs typeface="Helvetica" panose="020B0604020202020204" pitchFamily="34" charset="0"/>
              </a:rPr>
              <a:t> </a:t>
            </a:r>
            <a:endParaRPr lang="tr-TR" sz="2800" dirty="0" smtClean="0">
              <a:latin typeface="Helvetica" panose="020B0604020202020204" pitchFamily="34" charset="0"/>
              <a:cs typeface="Helvetica" panose="020B0604020202020204" pitchFamily="34" charset="0"/>
            </a:endParaRPr>
          </a:p>
          <a:p>
            <a:r>
              <a:rPr lang="tr-TR" sz="2800" dirty="0" smtClean="0">
                <a:latin typeface="Helvetica" panose="020B0604020202020204" pitchFamily="34" charset="0"/>
                <a:cs typeface="Helvetica" panose="020B0604020202020204" pitchFamily="34" charset="0"/>
              </a:rPr>
              <a:t>Onay </a:t>
            </a:r>
            <a:r>
              <a:rPr lang="tr-TR" sz="2800" dirty="0">
                <a:latin typeface="Helvetica" panose="020B0604020202020204" pitchFamily="34" charset="0"/>
                <a:cs typeface="Helvetica" panose="020B0604020202020204" pitchFamily="34" charset="0"/>
              </a:rPr>
              <a:t>mercileri kademe ilerlemeleri ile ilgili yetkilerini devredebilirler</a:t>
            </a:r>
            <a:r>
              <a:rPr lang="tr-TR" sz="2800" dirty="0" smtClean="0">
                <a:latin typeface="Helvetica" panose="020B0604020202020204" pitchFamily="34" charset="0"/>
                <a:cs typeface="Helvetica" panose="020B0604020202020204" pitchFamily="34" charset="0"/>
              </a:rPr>
              <a:t>.</a:t>
            </a:r>
          </a:p>
          <a:p>
            <a:r>
              <a:rPr lang="tr-TR" sz="2800" dirty="0" smtClean="0">
                <a:latin typeface="Helvetica" panose="020B0604020202020204" pitchFamily="34" charset="0"/>
                <a:cs typeface="Helvetica" panose="020B0604020202020204" pitchFamily="34" charset="0"/>
              </a:rPr>
              <a:t>Kademe </a:t>
            </a:r>
            <a:r>
              <a:rPr lang="tr-TR" sz="2800" dirty="0">
                <a:latin typeface="Helvetica" panose="020B0604020202020204" pitchFamily="34" charset="0"/>
                <a:cs typeface="Helvetica" panose="020B0604020202020204" pitchFamily="34" charset="0"/>
              </a:rPr>
              <a:t>ilerlemesine hak kazanamayan memurlar, kurumlarınca her ay alınacak toplu onaylarla belirlenir. </a:t>
            </a:r>
            <a:endParaRPr lang="tr-TR" sz="2800" dirty="0" smtClean="0">
              <a:latin typeface="Helvetica" panose="020B0604020202020204" pitchFamily="34" charset="0"/>
              <a:cs typeface="Helvetica" panose="020B0604020202020204" pitchFamily="34" charset="0"/>
            </a:endParaRPr>
          </a:p>
          <a:p>
            <a:r>
              <a:rPr lang="tr-TR" sz="2800" dirty="0" smtClean="0">
                <a:latin typeface="Helvetica" panose="020B0604020202020204" pitchFamily="34" charset="0"/>
                <a:cs typeface="Helvetica" panose="020B0604020202020204" pitchFamily="34" charset="0"/>
              </a:rPr>
              <a:t>Kademe </a:t>
            </a:r>
            <a:r>
              <a:rPr lang="tr-TR" sz="2800" dirty="0">
                <a:latin typeface="Helvetica" panose="020B0604020202020204" pitchFamily="34" charset="0"/>
                <a:cs typeface="Helvetica" panose="020B0604020202020204" pitchFamily="34" charset="0"/>
              </a:rPr>
              <a:t>ilerlemesi yapmış sayılanlardan ilerlemeye müstahak olmadıkları sonradan tespit edilenlerin kademe ilerlemeleri, ilerlemiş sayıldıkları tarihten geçerli olmak üzere iptal edilir.</a:t>
            </a:r>
          </a:p>
          <a:p>
            <a:pPr algn="just"/>
            <a:endParaRPr lang="tr-TR" sz="2400" dirty="0">
              <a:latin typeface="Helvetica" panose="020B0604020202020204" pitchFamily="34" charset="0"/>
              <a:cs typeface="Helvetica" panose="020B0604020202020204" pitchFamily="34" charset="0"/>
            </a:endParaRPr>
          </a:p>
          <a:p>
            <a:pPr algn="just"/>
            <a:endParaRPr lang="tr-TR" sz="2400" dirty="0" smtClean="0">
              <a:latin typeface="Helvetica" panose="020B0604020202020204" pitchFamily="34" charset="0"/>
              <a:cs typeface="Helvetica" panose="020B0604020202020204" pitchFamily="34" charset="0"/>
            </a:endParaRPr>
          </a:p>
          <a:p>
            <a:endParaRPr lang="tr-TR" dirty="0"/>
          </a:p>
        </p:txBody>
      </p:sp>
    </p:spTree>
    <p:extLst>
      <p:ext uri="{BB962C8B-B14F-4D97-AF65-F5344CB8AC3E}">
        <p14:creationId xmlns:p14="http://schemas.microsoft.com/office/powerpoint/2010/main" val="420531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63672"/>
            <a:ext cx="9168793" cy="1277050"/>
            <a:chOff x="0" y="-63672"/>
            <a:chExt cx="9168793" cy="1277050"/>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34451" y="-63672"/>
              <a:ext cx="6434342" cy="1077218"/>
            </a:xfrm>
            <a:prstGeom prst="rect">
              <a:avLst/>
            </a:prstGeom>
          </p:spPr>
          <p:txBody>
            <a:bodyPr wrap="square">
              <a:spAutoFit/>
            </a:bodyPr>
            <a:lstStyle/>
            <a:p>
              <a:r>
                <a:rPr lang="tr-TR" sz="3200" b="1" dirty="0" smtClean="0">
                  <a:solidFill>
                    <a:schemeClr val="accent1">
                      <a:lumMod val="50000"/>
                    </a:schemeClr>
                  </a:solidFill>
                  <a:latin typeface="Helvetica" pitchFamily="34" charset="0"/>
                </a:rPr>
                <a:t>DEVLET MEMURLUĞUNDA İLERLEME VE YÜKSELME</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49586" y="1277050"/>
            <a:ext cx="11804072" cy="6093976"/>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2800" b="1" dirty="0" smtClean="0">
                <a:latin typeface="Helvetica" panose="020B0604020202020204" pitchFamily="34" charset="0"/>
                <a:cs typeface="Helvetica" panose="020B0604020202020204" pitchFamily="34" charset="0"/>
              </a:rPr>
              <a:t>DERECE YÜKSELMESİ</a:t>
            </a:r>
            <a:endParaRPr lang="tr-TR" altLang="tr-TR" sz="2800" b="1" dirty="0">
              <a:latin typeface="Helvetica" panose="020B0604020202020204" pitchFamily="34" charset="0"/>
              <a:cs typeface="Helvetica" panose="020B0604020202020204" pitchFamily="34" charset="0"/>
            </a:endParaRPr>
          </a:p>
          <a:p>
            <a:pPr algn="just">
              <a:spcBef>
                <a:spcPct val="0"/>
              </a:spcBef>
              <a:buFontTx/>
              <a:buNone/>
            </a:pPr>
            <a:endParaRPr lang="tr-TR" altLang="tr-TR" sz="2400" dirty="0">
              <a:latin typeface="Helvetica" panose="020B0604020202020204" pitchFamily="34" charset="0"/>
              <a:cs typeface="Helvetica" panose="020B0604020202020204" pitchFamily="34" charset="0"/>
            </a:endParaRPr>
          </a:p>
          <a:p>
            <a:r>
              <a:rPr lang="tr-TR" sz="2400" dirty="0">
                <a:latin typeface="Helvetica" panose="020B0604020202020204" pitchFamily="34" charset="0"/>
                <a:cs typeface="Helvetica" panose="020B0604020202020204" pitchFamily="34" charset="0"/>
              </a:rPr>
              <a:t>Derece yükselmesi yapılabilmesi için</a:t>
            </a:r>
            <a:r>
              <a:rPr lang="tr-TR" sz="2400" dirty="0" smtClean="0">
                <a:latin typeface="Helvetica" panose="020B0604020202020204" pitchFamily="34" charset="0"/>
                <a:cs typeface="Helvetica" panose="020B0604020202020204" pitchFamily="34" charset="0"/>
              </a:rPr>
              <a:t>:</a:t>
            </a:r>
          </a:p>
          <a:p>
            <a:endParaRPr lang="tr-TR" sz="2400" dirty="0" smtClean="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q"/>
            </a:pPr>
            <a:r>
              <a:rPr lang="tr-TR" sz="2400" b="1" dirty="0" smtClean="0">
                <a:latin typeface="Helvetica" panose="020B0604020202020204" pitchFamily="34" charset="0"/>
                <a:cs typeface="Helvetica" panose="020B0604020202020204" pitchFamily="34" charset="0"/>
              </a:rPr>
              <a:t>Üst </a:t>
            </a:r>
            <a:r>
              <a:rPr lang="tr-TR" sz="2400" b="1" dirty="0">
                <a:latin typeface="Helvetica" panose="020B0604020202020204" pitchFamily="34" charset="0"/>
                <a:cs typeface="Helvetica" panose="020B0604020202020204" pitchFamily="34" charset="0"/>
              </a:rPr>
              <a:t>derecelerden boş bir kadronun bulunması</a:t>
            </a:r>
            <a:r>
              <a:rPr lang="tr-TR" sz="2400" dirty="0" smtClean="0">
                <a:latin typeface="Helvetica" panose="020B0604020202020204" pitchFamily="34" charset="0"/>
                <a:cs typeface="Helvetica" panose="020B0604020202020204" pitchFamily="34" charset="0"/>
              </a:rPr>
              <a:t>,</a:t>
            </a:r>
          </a:p>
          <a:p>
            <a:endParaRPr lang="tr-TR" sz="2400" dirty="0">
              <a:latin typeface="Helvetica" panose="020B0604020202020204" pitchFamily="34" charset="0"/>
              <a:cs typeface="Helvetica" panose="020B0604020202020204" pitchFamily="34" charset="0"/>
            </a:endParaRPr>
          </a:p>
          <a:p>
            <a:endParaRPr lang="tr-TR" sz="2400" dirty="0" smtClean="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q"/>
            </a:pPr>
            <a:r>
              <a:rPr lang="tr-TR" sz="2400" b="1" dirty="0" smtClean="0">
                <a:latin typeface="Helvetica" panose="020B0604020202020204" pitchFamily="34" charset="0"/>
                <a:cs typeface="Helvetica" panose="020B0604020202020204" pitchFamily="34" charset="0"/>
              </a:rPr>
              <a:t>Derecesi </a:t>
            </a:r>
            <a:r>
              <a:rPr lang="tr-TR" sz="2400" b="1" dirty="0">
                <a:latin typeface="Helvetica" panose="020B0604020202020204" pitchFamily="34" charset="0"/>
                <a:cs typeface="Helvetica" panose="020B0604020202020204" pitchFamily="34" charset="0"/>
              </a:rPr>
              <a:t>içinde en az 3 yıl ve bu derecenin 3 üncü kademesinde 1 yıl bulunmuş</a:t>
            </a:r>
            <a:r>
              <a:rPr lang="tr-TR" sz="2400" dirty="0" smtClean="0">
                <a:latin typeface="Helvetica" panose="020B0604020202020204" pitchFamily="34" charset="0"/>
                <a:cs typeface="Helvetica" panose="020B0604020202020204" pitchFamily="34" charset="0"/>
              </a:rPr>
              <a:t>,</a:t>
            </a:r>
          </a:p>
          <a:p>
            <a:endParaRPr lang="tr-TR" sz="2400" dirty="0">
              <a:latin typeface="Helvetica" panose="020B0604020202020204" pitchFamily="34" charset="0"/>
              <a:cs typeface="Helvetica" panose="020B0604020202020204" pitchFamily="34" charset="0"/>
            </a:endParaRPr>
          </a:p>
          <a:p>
            <a:endParaRPr lang="tr-TR" sz="2400" dirty="0" smtClean="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q"/>
            </a:pPr>
            <a:r>
              <a:rPr lang="tr-TR" sz="2400" b="1" dirty="0" smtClean="0">
                <a:latin typeface="Helvetica" panose="020B0604020202020204" pitchFamily="34" charset="0"/>
                <a:cs typeface="Helvetica" panose="020B0604020202020204" pitchFamily="34" charset="0"/>
              </a:rPr>
              <a:t>Kadronun </a:t>
            </a:r>
            <a:r>
              <a:rPr lang="tr-TR" sz="2400" b="1" dirty="0">
                <a:latin typeface="Helvetica" panose="020B0604020202020204" pitchFamily="34" charset="0"/>
                <a:cs typeface="Helvetica" panose="020B0604020202020204" pitchFamily="34" charset="0"/>
              </a:rPr>
              <a:t>tahsis edildiği görev için öngörülen nitelikleri elde </a:t>
            </a:r>
            <a:r>
              <a:rPr lang="tr-TR" sz="2400" b="1" dirty="0" smtClean="0">
                <a:latin typeface="Helvetica" panose="020B0604020202020204" pitchFamily="34" charset="0"/>
                <a:cs typeface="Helvetica" panose="020B0604020202020204" pitchFamily="34" charset="0"/>
              </a:rPr>
              <a:t>etmiş</a:t>
            </a:r>
            <a:r>
              <a:rPr lang="tr-TR" sz="2400" dirty="0">
                <a:latin typeface="Helvetica" panose="020B0604020202020204" pitchFamily="34" charset="0"/>
                <a:cs typeface="Helvetica" panose="020B0604020202020204" pitchFamily="34" charset="0"/>
              </a:rPr>
              <a:t> </a:t>
            </a:r>
            <a:r>
              <a:rPr lang="tr-TR" sz="2400" dirty="0" smtClean="0">
                <a:latin typeface="Helvetica" panose="020B0604020202020204" pitchFamily="34" charset="0"/>
                <a:cs typeface="Helvetica" panose="020B0604020202020204" pitchFamily="34" charset="0"/>
              </a:rPr>
              <a:t>olmak şarttır.</a:t>
            </a:r>
            <a:endParaRPr lang="tr-TR" sz="2400" dirty="0">
              <a:latin typeface="Helvetica" panose="020B0604020202020204" pitchFamily="34" charset="0"/>
              <a:cs typeface="Helvetica" panose="020B0604020202020204" pitchFamily="34" charset="0"/>
            </a:endParaRPr>
          </a:p>
          <a:p>
            <a:pPr algn="just"/>
            <a:endParaRPr lang="tr-TR" sz="3200" dirty="0">
              <a:latin typeface="Helvetica" panose="020B0604020202020204" pitchFamily="34" charset="0"/>
              <a:cs typeface="Helvetica" panose="020B0604020202020204" pitchFamily="34" charset="0"/>
            </a:endParaRPr>
          </a:p>
          <a:p>
            <a:pPr algn="just"/>
            <a:endParaRPr lang="tr-TR" sz="2400" dirty="0" smtClean="0">
              <a:latin typeface="Helvetica" panose="020B0604020202020204" pitchFamily="34" charset="0"/>
              <a:cs typeface="Helvetica" panose="020B0604020202020204" pitchFamily="34" charset="0"/>
            </a:endParaRPr>
          </a:p>
          <a:p>
            <a:endParaRPr lang="tr-TR" dirty="0"/>
          </a:p>
        </p:txBody>
      </p:sp>
    </p:spTree>
    <p:extLst>
      <p:ext uri="{BB962C8B-B14F-4D97-AF65-F5344CB8AC3E}">
        <p14:creationId xmlns:p14="http://schemas.microsoft.com/office/powerpoint/2010/main" val="8442895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63672"/>
            <a:ext cx="9168793" cy="1277050"/>
            <a:chOff x="0" y="-63672"/>
            <a:chExt cx="9168793" cy="1277050"/>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34451" y="-63672"/>
              <a:ext cx="6434342" cy="1077218"/>
            </a:xfrm>
            <a:prstGeom prst="rect">
              <a:avLst/>
            </a:prstGeom>
          </p:spPr>
          <p:txBody>
            <a:bodyPr wrap="square">
              <a:spAutoFit/>
            </a:bodyPr>
            <a:lstStyle/>
            <a:p>
              <a:r>
                <a:rPr lang="tr-TR" sz="3200" b="1" dirty="0" smtClean="0">
                  <a:solidFill>
                    <a:schemeClr val="accent1">
                      <a:lumMod val="50000"/>
                    </a:schemeClr>
                  </a:solidFill>
                  <a:latin typeface="Helvetica" pitchFamily="34" charset="0"/>
                </a:rPr>
                <a:t>DEVLET MEMURLUĞUNDA İLERLEME VE YÜKSELME</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0" y="1090730"/>
            <a:ext cx="11804072" cy="7371249"/>
          </a:xfrm>
          <a:prstGeom prst="rect">
            <a:avLst/>
          </a:prstGeom>
          <a:noFill/>
        </p:spPr>
        <p:txBody>
          <a:bodyPr wrap="square" rtlCol="0">
            <a:spAutoFit/>
          </a:bodyPr>
          <a:lstStyle/>
          <a:p>
            <a:pPr marL="457200" indent="-457200" algn="just">
              <a:spcBef>
                <a:spcPct val="0"/>
              </a:spcBef>
              <a:buFont typeface="Wingdings" panose="05000000000000000000" pitchFamily="2" charset="2"/>
              <a:buChar char="ü"/>
            </a:pPr>
            <a:r>
              <a:rPr lang="tr-TR" altLang="tr-TR" sz="2800" b="1" dirty="0" smtClean="0">
                <a:latin typeface="Helvetica" panose="020B0604020202020204" pitchFamily="34" charset="0"/>
                <a:cs typeface="Helvetica" panose="020B0604020202020204" pitchFamily="34" charset="0"/>
              </a:rPr>
              <a:t>DERECE YÜKSELMESİ</a:t>
            </a:r>
            <a:endParaRPr lang="tr-TR" altLang="tr-TR" sz="2800" b="1" dirty="0">
              <a:latin typeface="Helvetica" panose="020B0604020202020204" pitchFamily="34" charset="0"/>
              <a:cs typeface="Helvetica" panose="020B0604020202020204" pitchFamily="34" charset="0"/>
            </a:endParaRPr>
          </a:p>
          <a:p>
            <a:pPr algn="just">
              <a:spcBef>
                <a:spcPct val="0"/>
              </a:spcBef>
              <a:buFontTx/>
              <a:buNone/>
            </a:pPr>
            <a:endParaRPr lang="tr-TR" altLang="tr-TR" sz="2400" dirty="0">
              <a:latin typeface="Helvetica" panose="020B0604020202020204" pitchFamily="34" charset="0"/>
              <a:cs typeface="Helvetica" panose="020B0604020202020204" pitchFamily="34" charset="0"/>
            </a:endParaRPr>
          </a:p>
          <a:p>
            <a:pPr algn="just"/>
            <a:r>
              <a:rPr lang="tr-TR" sz="1900" b="1" u="sng" dirty="0">
                <a:latin typeface="Helvetica" panose="020B0604020202020204" pitchFamily="34" charset="0"/>
                <a:cs typeface="Helvetica" panose="020B0604020202020204" pitchFamily="34" charset="0"/>
              </a:rPr>
              <a:t>Eğitim ve Öğretim Hizmetleri Sınıfı ile Sağlık Hizmetleri ve Yardımcı Sağlık Hizmetleri Sınıfı hariç</a:t>
            </a:r>
            <a:r>
              <a:rPr lang="tr-TR" sz="1900" dirty="0">
                <a:latin typeface="Helvetica" panose="020B0604020202020204" pitchFamily="34" charset="0"/>
                <a:cs typeface="Helvetica" panose="020B0604020202020204" pitchFamily="34" charset="0"/>
              </a:rPr>
              <a:t>, sınıfların 1, 2, 3 ve 4 üncü derecelerindeki kadrolarına, derece yükselmesindeki süre kaydı aranmaksızın, atanmasındaki usule göre daha aşağıdaki derecelerden atama </a:t>
            </a:r>
            <a:r>
              <a:rPr lang="tr-TR" sz="1900" dirty="0" smtClean="0">
                <a:latin typeface="Helvetica" panose="020B0604020202020204" pitchFamily="34" charset="0"/>
                <a:cs typeface="Helvetica" panose="020B0604020202020204" pitchFamily="34" charset="0"/>
              </a:rPr>
              <a:t>yapılabilir:</a:t>
            </a:r>
          </a:p>
          <a:p>
            <a:pPr algn="just"/>
            <a:endParaRPr lang="tr-TR" sz="1900" dirty="0" smtClean="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q"/>
            </a:pPr>
            <a:r>
              <a:rPr lang="tr-TR" sz="1900" dirty="0" smtClean="0">
                <a:latin typeface="Helvetica" panose="020B0604020202020204" pitchFamily="34" charset="0"/>
                <a:cs typeface="Helvetica" panose="020B0604020202020204" pitchFamily="34" charset="0"/>
              </a:rPr>
              <a:t> </a:t>
            </a:r>
            <a:r>
              <a:rPr lang="tr-TR" sz="1900" b="1" u="sng" dirty="0">
                <a:latin typeface="Helvetica" panose="020B0604020202020204" pitchFamily="34" charset="0"/>
                <a:cs typeface="Helvetica" panose="020B0604020202020204" pitchFamily="34" charset="0"/>
              </a:rPr>
              <a:t>1 inci dereceli kadrolardan ek göstergesi 5300 ve daha yukarıda olanlar için en az 12 yıl</a:t>
            </a:r>
            <a:r>
              <a:rPr lang="tr-TR" sz="1900" dirty="0">
                <a:latin typeface="Helvetica" panose="020B0604020202020204" pitchFamily="34" charset="0"/>
                <a:cs typeface="Helvetica" panose="020B0604020202020204" pitchFamily="34" charset="0"/>
              </a:rPr>
              <a:t>,</a:t>
            </a:r>
          </a:p>
          <a:p>
            <a:pPr marL="342900" indent="-342900" algn="just">
              <a:buFont typeface="Wingdings" panose="05000000000000000000" pitchFamily="2" charset="2"/>
              <a:buChar char="q"/>
            </a:pPr>
            <a:r>
              <a:rPr lang="tr-TR" sz="1900" b="1" u="sng" dirty="0" smtClean="0">
                <a:latin typeface="Helvetica" panose="020B0604020202020204" pitchFamily="34" charset="0"/>
                <a:cs typeface="Helvetica" panose="020B0604020202020204" pitchFamily="34" charset="0"/>
              </a:rPr>
              <a:t>1 </a:t>
            </a:r>
            <a:r>
              <a:rPr lang="tr-TR" sz="1900" b="1" u="sng" dirty="0">
                <a:latin typeface="Helvetica" panose="020B0604020202020204" pitchFamily="34" charset="0"/>
                <a:cs typeface="Helvetica" panose="020B0604020202020204" pitchFamily="34" charset="0"/>
              </a:rPr>
              <a:t>inci ve 2 nci dereceli kadrolardan ek göstergesi 5300’den az olanlar için en az 10 yıl</a:t>
            </a:r>
            <a:r>
              <a:rPr lang="tr-TR" sz="1900" dirty="0">
                <a:latin typeface="Helvetica" panose="020B0604020202020204" pitchFamily="34" charset="0"/>
                <a:cs typeface="Helvetica" panose="020B0604020202020204" pitchFamily="34" charset="0"/>
              </a:rPr>
              <a:t>,</a:t>
            </a:r>
          </a:p>
          <a:p>
            <a:pPr marL="342900" indent="-342900" algn="just">
              <a:buFont typeface="Wingdings" panose="05000000000000000000" pitchFamily="2" charset="2"/>
              <a:buChar char="q"/>
            </a:pPr>
            <a:r>
              <a:rPr lang="tr-TR" sz="1900" dirty="0" smtClean="0">
                <a:latin typeface="Helvetica" panose="020B0604020202020204" pitchFamily="34" charset="0"/>
                <a:cs typeface="Helvetica" panose="020B0604020202020204" pitchFamily="34" charset="0"/>
              </a:rPr>
              <a:t> </a:t>
            </a:r>
            <a:r>
              <a:rPr lang="tr-TR" sz="1900" b="1" u="sng" dirty="0">
                <a:latin typeface="Helvetica" panose="020B0604020202020204" pitchFamily="34" charset="0"/>
                <a:cs typeface="Helvetica" panose="020B0604020202020204" pitchFamily="34" charset="0"/>
              </a:rPr>
              <a:t>3 üncü ve 4 üncü dereceli kadrolar için en az 8 yıl</a:t>
            </a:r>
            <a:r>
              <a:rPr lang="tr-TR" sz="1900" dirty="0">
                <a:latin typeface="Helvetica" panose="020B0604020202020204" pitchFamily="34" charset="0"/>
                <a:cs typeface="Helvetica" panose="020B0604020202020204" pitchFamily="34" charset="0"/>
              </a:rPr>
              <a:t>,</a:t>
            </a:r>
          </a:p>
          <a:p>
            <a:pPr algn="just"/>
            <a:r>
              <a:rPr lang="tr-TR" sz="1900" dirty="0">
                <a:latin typeface="Helvetica" panose="020B0604020202020204" pitchFamily="34" charset="0"/>
                <a:cs typeface="Helvetica" panose="020B0604020202020204" pitchFamily="34" charset="0"/>
              </a:rPr>
              <a:t>hizmetinin bulunması ve yükseköğrenim görmüş olması şarttır. </a:t>
            </a:r>
            <a:endParaRPr lang="tr-TR" sz="1900" dirty="0" smtClean="0">
              <a:latin typeface="Helvetica" panose="020B0604020202020204" pitchFamily="34" charset="0"/>
              <a:cs typeface="Helvetica" panose="020B0604020202020204" pitchFamily="34" charset="0"/>
            </a:endParaRPr>
          </a:p>
          <a:p>
            <a:pPr algn="just"/>
            <a:endParaRPr lang="tr-TR" sz="1900" dirty="0">
              <a:latin typeface="Helvetica" panose="020B0604020202020204" pitchFamily="34" charset="0"/>
              <a:cs typeface="Helvetica" panose="020B0604020202020204" pitchFamily="34" charset="0"/>
            </a:endParaRPr>
          </a:p>
          <a:p>
            <a:pPr algn="just"/>
            <a:r>
              <a:rPr lang="tr-TR" b="1" u="sng" dirty="0" smtClean="0">
                <a:latin typeface="Helvetica" panose="020B0604020202020204" pitchFamily="34" charset="0"/>
                <a:cs typeface="Helvetica" panose="020B0604020202020204" pitchFamily="34" charset="0"/>
              </a:rPr>
              <a:t>Dört </a:t>
            </a:r>
            <a:r>
              <a:rPr lang="tr-TR" b="1" u="sng" dirty="0">
                <a:latin typeface="Helvetica" panose="020B0604020202020204" pitchFamily="34" charset="0"/>
                <a:cs typeface="Helvetica" panose="020B0604020202020204" pitchFamily="34" charset="0"/>
              </a:rPr>
              <a:t>yıldan az süreli yükseköğrenim görenler için bu sürelere iki yıl ilave edilir</a:t>
            </a:r>
            <a:r>
              <a:rPr lang="tr-TR" dirty="0">
                <a:latin typeface="Helvetica" panose="020B0604020202020204" pitchFamily="34" charset="0"/>
                <a:cs typeface="Helvetica" panose="020B0604020202020204" pitchFamily="34" charset="0"/>
              </a:rPr>
              <a:t>. Bu sürelerin hesabında; 8/6/1984 tarihli ve 217 sayılı Kanun Hükmünde Kararnamenin 2 nci maddesi kapsamına dâhil kurumlarda fiilen çalışılan süreler ile Yasama Organı Üyeliğinde, belediye başkanlığında, belediye ve il genel meclisi üyeliğinde, kanunlarla kurulan fonlarda, </a:t>
            </a:r>
            <a:r>
              <a:rPr lang="tr-TR" b="1" u="sng" dirty="0">
                <a:latin typeface="Helvetica" panose="020B0604020202020204" pitchFamily="34" charset="0"/>
                <a:cs typeface="Helvetica" panose="020B0604020202020204" pitchFamily="34" charset="0"/>
              </a:rPr>
              <a:t>muvazzaf askerlikte</a:t>
            </a:r>
            <a:r>
              <a:rPr lang="tr-TR" dirty="0">
                <a:latin typeface="Helvetica" panose="020B0604020202020204" pitchFamily="34" charset="0"/>
                <a:cs typeface="Helvetica" panose="020B0604020202020204" pitchFamily="34" charset="0"/>
              </a:rPr>
              <a:t>, okul devresi dâhil yedek astsubaylık ve yedek subaylıkta ve uluslararası kuruluşlarda geçen sürelerin tamamı ile </a:t>
            </a:r>
            <a:r>
              <a:rPr lang="tr-TR" b="1" u="sng" dirty="0">
                <a:latin typeface="Helvetica" panose="020B0604020202020204" pitchFamily="34" charset="0"/>
                <a:cs typeface="Helvetica" panose="020B0604020202020204" pitchFamily="34" charset="0"/>
              </a:rPr>
              <a:t>yükseköğrenim gördükten sonra özel kurumlarda veya serbest olarak çalıştıkları sürenin</a:t>
            </a:r>
            <a:r>
              <a:rPr lang="tr-TR" dirty="0">
                <a:latin typeface="Helvetica" panose="020B0604020202020204" pitchFamily="34" charset="0"/>
                <a:cs typeface="Helvetica" panose="020B0604020202020204" pitchFamily="34" charset="0"/>
              </a:rPr>
              <a:t>; Başbakanlık ve bakanlıkların bağlı ve ilgili kuruluşlarının müsteşar ve müsteşar yardımcıları ile en üst yönetici konumundaki genel müdür ve başkan kadrolarına atanacaklar için tamamı, </a:t>
            </a:r>
            <a:r>
              <a:rPr lang="tr-TR" b="1" u="sng" dirty="0">
                <a:latin typeface="Helvetica" panose="020B0604020202020204" pitchFamily="34" charset="0"/>
                <a:cs typeface="Helvetica" panose="020B0604020202020204" pitchFamily="34" charset="0"/>
              </a:rPr>
              <a:t>diğer kadrolara atanacaklar için altı yılı geçmemek üzere dörtte üçü dikkate alınır</a:t>
            </a:r>
            <a:r>
              <a:rPr lang="tr-TR" dirty="0">
                <a:latin typeface="Helvetica" panose="020B0604020202020204" pitchFamily="34" charset="0"/>
                <a:cs typeface="Helvetica" panose="020B0604020202020204" pitchFamily="34" charset="0"/>
              </a:rPr>
              <a:t>.</a:t>
            </a:r>
          </a:p>
          <a:p>
            <a:endParaRPr lang="tr-TR" sz="3200" dirty="0">
              <a:latin typeface="Helvetica" panose="020B0604020202020204" pitchFamily="34" charset="0"/>
              <a:cs typeface="Helvetica" panose="020B0604020202020204" pitchFamily="34" charset="0"/>
            </a:endParaRPr>
          </a:p>
          <a:p>
            <a:endParaRPr lang="tr-TR" sz="3200" dirty="0">
              <a:latin typeface="Helvetica" panose="020B0604020202020204" pitchFamily="34" charset="0"/>
              <a:cs typeface="Helvetica" panose="020B0604020202020204" pitchFamily="34" charset="0"/>
            </a:endParaRPr>
          </a:p>
          <a:p>
            <a:pPr algn="just"/>
            <a:endParaRPr lang="tr-TR" sz="2400" dirty="0" smtClean="0">
              <a:latin typeface="Helvetica" panose="020B0604020202020204" pitchFamily="34" charset="0"/>
              <a:cs typeface="Helvetica" panose="020B0604020202020204" pitchFamily="34" charset="0"/>
            </a:endParaRPr>
          </a:p>
          <a:p>
            <a:endParaRPr lang="tr-TR" dirty="0"/>
          </a:p>
        </p:txBody>
      </p:sp>
    </p:spTree>
    <p:extLst>
      <p:ext uri="{BB962C8B-B14F-4D97-AF65-F5344CB8AC3E}">
        <p14:creationId xmlns:p14="http://schemas.microsoft.com/office/powerpoint/2010/main" val="10998030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63672"/>
            <a:ext cx="9168793" cy="1277050"/>
            <a:chOff x="0" y="-63672"/>
            <a:chExt cx="9168793" cy="1277050"/>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34451" y="-63672"/>
              <a:ext cx="6434342" cy="1077218"/>
            </a:xfrm>
            <a:prstGeom prst="rect">
              <a:avLst/>
            </a:prstGeom>
          </p:spPr>
          <p:txBody>
            <a:bodyPr wrap="square">
              <a:spAutoFit/>
            </a:bodyPr>
            <a:lstStyle/>
            <a:p>
              <a:r>
                <a:rPr lang="tr-TR" sz="3200" b="1" dirty="0" smtClean="0">
                  <a:solidFill>
                    <a:schemeClr val="accent1">
                      <a:lumMod val="50000"/>
                    </a:schemeClr>
                  </a:solidFill>
                  <a:latin typeface="Helvetica" pitchFamily="34" charset="0"/>
                </a:rPr>
                <a:t>ATAMALARDA GÖREV YERİNE</a:t>
              </a:r>
            </a:p>
            <a:p>
              <a:r>
                <a:rPr lang="tr-TR" sz="3200" b="1" dirty="0" smtClean="0">
                  <a:solidFill>
                    <a:schemeClr val="accent1">
                      <a:lumMod val="50000"/>
                    </a:schemeClr>
                  </a:solidFill>
                  <a:latin typeface="Helvetica" pitchFamily="34" charset="0"/>
                </a:rPr>
                <a:t>HAREKET</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320635" y="1021448"/>
            <a:ext cx="11804072" cy="7448193"/>
          </a:xfrm>
          <a:prstGeom prst="rect">
            <a:avLst/>
          </a:prstGeom>
          <a:noFill/>
        </p:spPr>
        <p:txBody>
          <a:bodyPr wrap="square" rtlCol="0">
            <a:spAutoFit/>
          </a:bodyPr>
          <a:lstStyle/>
          <a:p>
            <a:endParaRPr lang="tr-TR" dirty="0" smtClean="0"/>
          </a:p>
          <a:p>
            <a:pPr algn="just"/>
            <a:endParaRPr lang="tr-TR" dirty="0"/>
          </a:p>
          <a:p>
            <a:pPr algn="just"/>
            <a:r>
              <a:rPr lang="tr-TR" sz="2100" dirty="0" smtClean="0">
                <a:latin typeface="Helvetica" panose="020B0604020202020204" pitchFamily="34" charset="0"/>
                <a:cs typeface="Helvetica" panose="020B0604020202020204" pitchFamily="34" charset="0"/>
              </a:rPr>
              <a:t>İlk </a:t>
            </a:r>
            <a:r>
              <a:rPr lang="tr-TR" sz="2100" dirty="0">
                <a:latin typeface="Helvetica" panose="020B0604020202020204" pitchFamily="34" charset="0"/>
                <a:cs typeface="Helvetica" panose="020B0604020202020204" pitchFamily="34" charset="0"/>
              </a:rPr>
              <a:t>defa veya yeniden veyahut yer değiştirme suretiyle;</a:t>
            </a:r>
          </a:p>
          <a:p>
            <a:pPr marL="342900" indent="-342900" algn="just">
              <a:buFont typeface="Wingdings" panose="05000000000000000000" pitchFamily="2" charset="2"/>
              <a:buChar char="q"/>
            </a:pPr>
            <a:r>
              <a:rPr lang="tr-TR" sz="2100" dirty="0" smtClean="0">
                <a:latin typeface="Helvetica" panose="020B0604020202020204" pitchFamily="34" charset="0"/>
                <a:cs typeface="Helvetica" panose="020B0604020202020204" pitchFamily="34" charset="0"/>
              </a:rPr>
              <a:t>  </a:t>
            </a:r>
            <a:r>
              <a:rPr lang="tr-TR" sz="2100" b="1" dirty="0">
                <a:latin typeface="Helvetica" panose="020B0604020202020204" pitchFamily="34" charset="0"/>
                <a:cs typeface="Helvetica" panose="020B0604020202020204" pitchFamily="34" charset="0"/>
              </a:rPr>
              <a:t>Aynı yerdeki görevlere atananlar atama emirlerinin kendilerine tebliğ gününü</a:t>
            </a:r>
            <a:r>
              <a:rPr lang="tr-TR" sz="2100" dirty="0">
                <a:latin typeface="Helvetica" panose="020B0604020202020204" pitchFamily="34" charset="0"/>
                <a:cs typeface="Helvetica" panose="020B0604020202020204" pitchFamily="34" charset="0"/>
              </a:rPr>
              <a:t>,</a:t>
            </a:r>
          </a:p>
          <a:p>
            <a:pPr marL="342900" indent="-342900" algn="just">
              <a:buFont typeface="Wingdings" panose="05000000000000000000" pitchFamily="2" charset="2"/>
              <a:buChar char="q"/>
            </a:pPr>
            <a:r>
              <a:rPr lang="tr-TR" sz="2100" b="1" dirty="0" smtClean="0">
                <a:latin typeface="Helvetica" panose="020B0604020202020204" pitchFamily="34" charset="0"/>
                <a:cs typeface="Helvetica" panose="020B0604020202020204" pitchFamily="34" charset="0"/>
              </a:rPr>
              <a:t>  Başka </a:t>
            </a:r>
            <a:r>
              <a:rPr lang="tr-TR" sz="2100" b="1" dirty="0">
                <a:latin typeface="Helvetica" panose="020B0604020202020204" pitchFamily="34" charset="0"/>
                <a:cs typeface="Helvetica" panose="020B0604020202020204" pitchFamily="34" charset="0"/>
              </a:rPr>
              <a:t>yerdeki görevlere atananlar, atama emirlerinin kendilerine tebliğ tarihinden itibaren 15 gün içerisinde o yere hareket ederek belli yol süresini</a:t>
            </a:r>
            <a:r>
              <a:rPr lang="tr-TR" sz="2100" dirty="0" smtClean="0">
                <a:latin typeface="Helvetica" panose="020B0604020202020204" pitchFamily="34" charset="0"/>
                <a:cs typeface="Helvetica" panose="020B0604020202020204" pitchFamily="34" charset="0"/>
              </a:rPr>
              <a:t>,</a:t>
            </a:r>
          </a:p>
          <a:p>
            <a:pPr algn="just"/>
            <a:r>
              <a:rPr lang="tr-TR" sz="2100" b="1" u="sng" dirty="0" smtClean="0">
                <a:latin typeface="Helvetica" panose="020B0604020202020204" pitchFamily="34" charset="0"/>
                <a:cs typeface="Helvetica" panose="020B0604020202020204" pitchFamily="34" charset="0"/>
              </a:rPr>
              <a:t>izleyen </a:t>
            </a:r>
            <a:r>
              <a:rPr lang="tr-TR" sz="2100" b="1" u="sng" dirty="0">
                <a:latin typeface="Helvetica" panose="020B0604020202020204" pitchFamily="34" charset="0"/>
                <a:cs typeface="Helvetica" panose="020B0604020202020204" pitchFamily="34" charset="0"/>
              </a:rPr>
              <a:t>iş günü </a:t>
            </a:r>
            <a:r>
              <a:rPr lang="tr-TR" sz="2100" dirty="0">
                <a:latin typeface="Helvetica" panose="020B0604020202020204" pitchFamily="34" charset="0"/>
                <a:cs typeface="Helvetica" panose="020B0604020202020204" pitchFamily="34" charset="0"/>
              </a:rPr>
              <a:t>içinde işe başlamak zorundadırlar. </a:t>
            </a:r>
            <a:endParaRPr lang="tr-TR" sz="2100" dirty="0">
              <a:latin typeface="Helvetica" panose="020B0604020202020204" pitchFamily="34" charset="0"/>
              <a:cs typeface="Helvetica" panose="020B0604020202020204" pitchFamily="34" charset="0"/>
            </a:endParaRPr>
          </a:p>
          <a:p>
            <a:pPr algn="just"/>
            <a:endParaRPr lang="tr-TR" sz="2100" dirty="0" smtClean="0">
              <a:latin typeface="Helvetica" panose="020B0604020202020204" pitchFamily="34" charset="0"/>
              <a:cs typeface="Helvetica" panose="020B0604020202020204" pitchFamily="34" charset="0"/>
            </a:endParaRPr>
          </a:p>
          <a:p>
            <a:pPr algn="just"/>
            <a:r>
              <a:rPr lang="tr-TR" sz="2100" b="1" u="sng" dirty="0" smtClean="0">
                <a:latin typeface="Helvetica" panose="020B0604020202020204" pitchFamily="34" charset="0"/>
                <a:cs typeface="Helvetica" panose="020B0604020202020204" pitchFamily="34" charset="0"/>
              </a:rPr>
              <a:t>Savaş </a:t>
            </a:r>
            <a:r>
              <a:rPr lang="tr-TR" sz="2100" b="1" u="sng" dirty="0">
                <a:latin typeface="Helvetica" panose="020B0604020202020204" pitchFamily="34" charset="0"/>
                <a:cs typeface="Helvetica" panose="020B0604020202020204" pitchFamily="34" charset="0"/>
              </a:rPr>
              <a:t>ve olağanüstü hallerde bu süre Cumhurbaşkanı Kararı ile kısaltılabilir</a:t>
            </a:r>
            <a:r>
              <a:rPr lang="tr-TR" sz="2100" dirty="0" smtClean="0">
                <a:latin typeface="Helvetica" panose="020B0604020202020204" pitchFamily="34" charset="0"/>
                <a:cs typeface="Helvetica" panose="020B0604020202020204" pitchFamily="34" charset="0"/>
              </a:rPr>
              <a:t>.</a:t>
            </a:r>
          </a:p>
          <a:p>
            <a:pPr algn="just"/>
            <a:endParaRPr lang="tr-TR" sz="2100" dirty="0">
              <a:latin typeface="Helvetica" panose="020B0604020202020204" pitchFamily="34" charset="0"/>
              <a:cs typeface="Helvetica" panose="020B0604020202020204" pitchFamily="34" charset="0"/>
            </a:endParaRPr>
          </a:p>
          <a:p>
            <a:pPr algn="just"/>
            <a:r>
              <a:rPr lang="tr-TR" sz="2100" dirty="0">
                <a:latin typeface="Helvetica" panose="020B0604020202020204" pitchFamily="34" charset="0"/>
                <a:cs typeface="Helvetica" panose="020B0604020202020204" pitchFamily="34" charset="0"/>
              </a:rPr>
              <a:t>Yukarıdaki süreler;</a:t>
            </a:r>
          </a:p>
          <a:p>
            <a:pPr marL="342900" indent="-342900" algn="just">
              <a:buFont typeface="Wingdings" panose="05000000000000000000" pitchFamily="2" charset="2"/>
              <a:buChar char="q"/>
            </a:pPr>
            <a:r>
              <a:rPr lang="tr-TR" sz="2100" dirty="0" smtClean="0">
                <a:latin typeface="Helvetica" panose="020B0604020202020204" pitchFamily="34" charset="0"/>
                <a:cs typeface="Helvetica" panose="020B0604020202020204" pitchFamily="34" charset="0"/>
              </a:rPr>
              <a:t>Kanuni </a:t>
            </a:r>
            <a:r>
              <a:rPr lang="tr-TR" sz="2100" dirty="0">
                <a:latin typeface="Helvetica" panose="020B0604020202020204" pitchFamily="34" charset="0"/>
                <a:cs typeface="Helvetica" panose="020B0604020202020204" pitchFamily="34" charset="0"/>
              </a:rPr>
              <a:t>izinlerin kullanılması veya geçici bir görevin yapılması sırasında başka bir göreve atanan memurlar için </a:t>
            </a:r>
            <a:r>
              <a:rPr lang="tr-TR" sz="2100" b="1" u="sng" dirty="0">
                <a:latin typeface="Helvetica" panose="020B0604020202020204" pitchFamily="34" charset="0"/>
                <a:cs typeface="Helvetica" panose="020B0604020202020204" pitchFamily="34" charset="0"/>
              </a:rPr>
              <a:t>iznin veya geçici görevin bitimi</a:t>
            </a:r>
            <a:r>
              <a:rPr lang="tr-TR" sz="2100" dirty="0">
                <a:latin typeface="Helvetica" panose="020B0604020202020204" pitchFamily="34" charset="0"/>
                <a:cs typeface="Helvetica" panose="020B0604020202020204" pitchFamily="34" charset="0"/>
              </a:rPr>
              <a:t>,</a:t>
            </a:r>
          </a:p>
          <a:p>
            <a:pPr marL="342900" indent="-342900" algn="just">
              <a:buFont typeface="Wingdings" panose="05000000000000000000" pitchFamily="2" charset="2"/>
              <a:buChar char="q"/>
            </a:pPr>
            <a:r>
              <a:rPr lang="tr-TR" sz="2100" dirty="0" smtClean="0">
                <a:latin typeface="Helvetica" panose="020B0604020202020204" pitchFamily="34" charset="0"/>
                <a:cs typeface="Helvetica" panose="020B0604020202020204" pitchFamily="34" charset="0"/>
              </a:rPr>
              <a:t>Hesaplarını</a:t>
            </a:r>
            <a:r>
              <a:rPr lang="tr-TR" sz="2100" dirty="0">
                <a:latin typeface="Helvetica" panose="020B0604020202020204" pitchFamily="34" charset="0"/>
                <a:cs typeface="Helvetica" panose="020B0604020202020204" pitchFamily="34" charset="0"/>
              </a:rPr>
              <a:t>, yerlerine gelenlere devir zorunda bulunan </a:t>
            </a:r>
            <a:r>
              <a:rPr lang="tr-TR" sz="2100" b="1" u="sng" dirty="0">
                <a:latin typeface="Helvetica" panose="020B0604020202020204" pitchFamily="34" charset="0"/>
                <a:cs typeface="Helvetica" panose="020B0604020202020204" pitchFamily="34" charset="0"/>
              </a:rPr>
              <a:t>sayman ve sayman mutemetleri için devrin sona ermesi,</a:t>
            </a:r>
          </a:p>
          <a:p>
            <a:pPr marL="342900" indent="-342900" algn="just">
              <a:buFont typeface="Wingdings" panose="05000000000000000000" pitchFamily="2" charset="2"/>
              <a:buChar char="q"/>
            </a:pPr>
            <a:r>
              <a:rPr lang="tr-TR" sz="2100" dirty="0" smtClean="0">
                <a:latin typeface="Helvetica" panose="020B0604020202020204" pitchFamily="34" charset="0"/>
                <a:cs typeface="Helvetica" panose="020B0604020202020204" pitchFamily="34" charset="0"/>
              </a:rPr>
              <a:t>Eski </a:t>
            </a:r>
            <a:r>
              <a:rPr lang="tr-TR" sz="2100" dirty="0">
                <a:latin typeface="Helvetica" panose="020B0604020202020204" pitchFamily="34" charset="0"/>
                <a:cs typeface="Helvetica" panose="020B0604020202020204" pitchFamily="34" charset="0"/>
              </a:rPr>
              <a:t>görevlerine devamları kurumlarınca yazılı olarak tebliğ edilenler için yerlerine atanan memurların gelmesi veya </a:t>
            </a:r>
            <a:r>
              <a:rPr lang="tr-TR" sz="2100" b="1" u="sng" dirty="0">
                <a:latin typeface="Helvetica" panose="020B0604020202020204" pitchFamily="34" charset="0"/>
                <a:cs typeface="Helvetica" panose="020B0604020202020204" pitchFamily="34" charset="0"/>
              </a:rPr>
              <a:t>yeni görev yerlerine hareketlerinin kurumlarınca tebliği,</a:t>
            </a:r>
          </a:p>
          <a:p>
            <a:pPr algn="just"/>
            <a:r>
              <a:rPr lang="tr-TR" sz="2100" b="1" u="sng" dirty="0">
                <a:latin typeface="Helvetica" panose="020B0604020202020204" pitchFamily="34" charset="0"/>
                <a:cs typeface="Helvetica" panose="020B0604020202020204" pitchFamily="34" charset="0"/>
              </a:rPr>
              <a:t>tarihinde başlar</a:t>
            </a:r>
            <a:r>
              <a:rPr lang="tr-TR" sz="2100" dirty="0">
                <a:latin typeface="Helvetica" panose="020B0604020202020204" pitchFamily="34" charset="0"/>
                <a:cs typeface="Helvetica" panose="020B0604020202020204" pitchFamily="34" charset="0"/>
              </a:rPr>
              <a:t>.</a:t>
            </a:r>
          </a:p>
          <a:p>
            <a:endParaRPr lang="tr-TR" sz="3200" dirty="0">
              <a:latin typeface="Helvetica" panose="020B0604020202020204" pitchFamily="34" charset="0"/>
              <a:cs typeface="Helvetica" panose="020B0604020202020204" pitchFamily="34" charset="0"/>
            </a:endParaRPr>
          </a:p>
          <a:p>
            <a:endParaRPr lang="tr-TR" sz="3200" dirty="0">
              <a:latin typeface="Helvetica" panose="020B0604020202020204" pitchFamily="34" charset="0"/>
              <a:cs typeface="Helvetica" panose="020B0604020202020204" pitchFamily="34" charset="0"/>
            </a:endParaRPr>
          </a:p>
          <a:p>
            <a:pPr algn="just"/>
            <a:endParaRPr lang="tr-TR" sz="2400" dirty="0" smtClean="0">
              <a:latin typeface="Helvetica" panose="020B0604020202020204" pitchFamily="34" charset="0"/>
              <a:cs typeface="Helvetica" panose="020B0604020202020204" pitchFamily="34" charset="0"/>
            </a:endParaRPr>
          </a:p>
          <a:p>
            <a:endParaRPr lang="tr-TR" dirty="0"/>
          </a:p>
        </p:txBody>
      </p:sp>
    </p:spTree>
    <p:extLst>
      <p:ext uri="{BB962C8B-B14F-4D97-AF65-F5344CB8AC3E}">
        <p14:creationId xmlns:p14="http://schemas.microsoft.com/office/powerpoint/2010/main" val="10457212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63672"/>
            <a:ext cx="9168793" cy="1277050"/>
            <a:chOff x="0" y="-63672"/>
            <a:chExt cx="9168793" cy="1277050"/>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34451" y="-63672"/>
              <a:ext cx="6434342" cy="1077218"/>
            </a:xfrm>
            <a:prstGeom prst="rect">
              <a:avLst/>
            </a:prstGeom>
          </p:spPr>
          <p:txBody>
            <a:bodyPr wrap="square">
              <a:spAutoFit/>
            </a:bodyPr>
            <a:lstStyle/>
            <a:p>
              <a:r>
                <a:rPr lang="tr-TR" sz="3200" b="1" dirty="0" smtClean="0">
                  <a:solidFill>
                    <a:schemeClr val="accent1">
                      <a:lumMod val="50000"/>
                    </a:schemeClr>
                  </a:solidFill>
                  <a:latin typeface="Helvetica" pitchFamily="34" charset="0"/>
                </a:rPr>
                <a:t>İŞE BAŞLAMAMA HALİNDE</a:t>
              </a:r>
            </a:p>
            <a:p>
              <a:r>
                <a:rPr lang="tr-TR" sz="3200" b="1" dirty="0" smtClean="0">
                  <a:solidFill>
                    <a:schemeClr val="accent1">
                      <a:lumMod val="50000"/>
                    </a:schemeClr>
                  </a:solidFill>
                  <a:latin typeface="Helvetica" pitchFamily="34" charset="0"/>
                </a:rPr>
                <a:t>İŞLEM</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4" y="721002"/>
            <a:ext cx="11804072" cy="7355860"/>
          </a:xfrm>
          <a:prstGeom prst="rect">
            <a:avLst/>
          </a:prstGeom>
          <a:noFill/>
        </p:spPr>
        <p:txBody>
          <a:bodyPr wrap="square" rtlCol="0">
            <a:spAutoFit/>
          </a:bodyPr>
          <a:lstStyle/>
          <a:p>
            <a:endParaRPr lang="tr-TR" dirty="0" smtClean="0"/>
          </a:p>
          <a:p>
            <a:pPr algn="just"/>
            <a:endParaRPr lang="tr-TR"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q"/>
            </a:pPr>
            <a:r>
              <a:rPr lang="tr-TR" sz="2200" dirty="0">
                <a:latin typeface="Helvetica" panose="020B0604020202020204" pitchFamily="34" charset="0"/>
                <a:cs typeface="Helvetica" panose="020B0604020202020204" pitchFamily="34" charset="0"/>
              </a:rPr>
              <a:t>Bir göreve ilk defa veya yeniden atananlardan belge ile </a:t>
            </a:r>
            <a:r>
              <a:rPr lang="tr-TR" sz="2200" dirty="0" smtClean="0">
                <a:latin typeface="Helvetica" panose="020B0604020202020204" pitchFamily="34" charset="0"/>
                <a:cs typeface="Helvetica" panose="020B0604020202020204" pitchFamily="34" charset="0"/>
              </a:rPr>
              <a:t>ispatı </a:t>
            </a:r>
            <a:r>
              <a:rPr lang="tr-TR" sz="2200" dirty="0">
                <a:latin typeface="Helvetica" panose="020B0604020202020204" pitchFamily="34" charset="0"/>
                <a:cs typeface="Helvetica" panose="020B0604020202020204" pitchFamily="34" charset="0"/>
              </a:rPr>
              <a:t>mümkün zorlayıcı sebepler olmaksızın 62 nci maddedeki süre içinde işe başlamayanların </a:t>
            </a:r>
            <a:r>
              <a:rPr lang="tr-TR" sz="2200" b="1" u="sng" dirty="0">
                <a:latin typeface="Helvetica" panose="020B0604020202020204" pitchFamily="34" charset="0"/>
                <a:cs typeface="Helvetica" panose="020B0604020202020204" pitchFamily="34" charset="0"/>
              </a:rPr>
              <a:t>atanmaları iptal edilir ve bunlar 1 yıl süreyle Devlet memuru olarak istihdam edilemezler</a:t>
            </a:r>
            <a:r>
              <a:rPr lang="tr-TR" sz="2200" b="1" u="sng" dirty="0" smtClean="0">
                <a:latin typeface="Helvetica" panose="020B0604020202020204" pitchFamily="34" charset="0"/>
                <a:cs typeface="Helvetica" panose="020B0604020202020204" pitchFamily="34" charset="0"/>
              </a:rPr>
              <a:t>.</a:t>
            </a:r>
          </a:p>
          <a:p>
            <a:pPr algn="just"/>
            <a:endParaRPr lang="tr-TR" sz="2200"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q"/>
            </a:pPr>
            <a:r>
              <a:rPr lang="tr-TR" sz="2200" dirty="0" smtClean="0">
                <a:latin typeface="Helvetica" panose="020B0604020202020204" pitchFamily="34" charset="0"/>
                <a:cs typeface="Helvetica" panose="020B0604020202020204" pitchFamily="34" charset="0"/>
              </a:rPr>
              <a:t>Bunların </a:t>
            </a:r>
            <a:r>
              <a:rPr lang="tr-TR" sz="2200" dirty="0">
                <a:latin typeface="Helvetica" panose="020B0604020202020204" pitchFamily="34" charset="0"/>
                <a:cs typeface="Helvetica" panose="020B0604020202020204" pitchFamily="34" charset="0"/>
              </a:rPr>
              <a:t>belge ile </a:t>
            </a:r>
            <a:r>
              <a:rPr lang="tr-TR" sz="2200" dirty="0" smtClean="0">
                <a:latin typeface="Helvetica" panose="020B0604020202020204" pitchFamily="34" charset="0"/>
                <a:cs typeface="Helvetica" panose="020B0604020202020204" pitchFamily="34" charset="0"/>
              </a:rPr>
              <a:t>ispatı </a:t>
            </a:r>
            <a:r>
              <a:rPr lang="tr-TR" sz="2200" dirty="0">
                <a:latin typeface="Helvetica" panose="020B0604020202020204" pitchFamily="34" charset="0"/>
                <a:cs typeface="Helvetica" panose="020B0604020202020204" pitchFamily="34" charset="0"/>
              </a:rPr>
              <a:t>mümkün zorlayıcı sebepler nedeniyle göreve başlamama hali </a:t>
            </a:r>
            <a:r>
              <a:rPr lang="tr-TR" sz="2200" b="1" u="sng" dirty="0">
                <a:latin typeface="Helvetica" panose="020B0604020202020204" pitchFamily="34" charset="0"/>
                <a:cs typeface="Helvetica" panose="020B0604020202020204" pitchFamily="34" charset="0"/>
              </a:rPr>
              <a:t>iki ayı aştığı takdirde atama işlemi atamaya yetkili makamlarca iptal edilir</a:t>
            </a:r>
            <a:r>
              <a:rPr lang="tr-TR" sz="2200" dirty="0" smtClean="0">
                <a:latin typeface="Helvetica" panose="020B0604020202020204" pitchFamily="34" charset="0"/>
                <a:cs typeface="Helvetica" panose="020B0604020202020204" pitchFamily="34" charset="0"/>
              </a:rPr>
              <a:t>.</a:t>
            </a:r>
          </a:p>
          <a:p>
            <a:pPr algn="just"/>
            <a:endParaRPr lang="tr-TR" sz="2200"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q"/>
            </a:pPr>
            <a:r>
              <a:rPr lang="tr-TR" sz="2200" dirty="0">
                <a:latin typeface="Helvetica" panose="020B0604020202020204" pitchFamily="34" charset="0"/>
                <a:cs typeface="Helvetica" panose="020B0604020202020204" pitchFamily="34" charset="0"/>
              </a:rPr>
              <a:t>Başka yerdeki bir göreve atananlardan 62 nci maddedeki süre içinde hareket ederek belli yol süresi sonunda yeni görevlerine </a:t>
            </a:r>
            <a:r>
              <a:rPr lang="tr-TR" sz="2200" dirty="0" smtClean="0">
                <a:latin typeface="Helvetica" panose="020B0604020202020204" pitchFamily="34" charset="0"/>
                <a:cs typeface="Helvetica" panose="020B0604020202020204" pitchFamily="34" charset="0"/>
              </a:rPr>
              <a:t>başlamayanlara</a:t>
            </a:r>
            <a:r>
              <a:rPr lang="tr-TR" sz="2200" dirty="0">
                <a:latin typeface="Helvetica" panose="020B0604020202020204" pitchFamily="34" charset="0"/>
                <a:cs typeface="Helvetica" panose="020B0604020202020204" pitchFamily="34" charset="0"/>
              </a:rPr>
              <a:t>, </a:t>
            </a:r>
            <a:r>
              <a:rPr lang="tr-TR" sz="2200" b="1" u="sng" dirty="0">
                <a:latin typeface="Helvetica" panose="020B0604020202020204" pitchFamily="34" charset="0"/>
                <a:cs typeface="Helvetica" panose="020B0604020202020204" pitchFamily="34" charset="0"/>
              </a:rPr>
              <a:t>eski görevlerinden ayrılış ve yeni görevlerine başlayış tarihleri arasında aylık verilmemek şartı ile 10 günlük bir süre daha verilebilir. </a:t>
            </a:r>
            <a:endParaRPr lang="tr-TR" sz="2200" b="1" u="sng" dirty="0">
              <a:latin typeface="Helvetica" panose="020B0604020202020204" pitchFamily="34" charset="0"/>
              <a:cs typeface="Helvetica" panose="020B0604020202020204" pitchFamily="34" charset="0"/>
            </a:endParaRPr>
          </a:p>
          <a:p>
            <a:pPr algn="just"/>
            <a:endParaRPr lang="tr-TR" sz="2200" dirty="0" smtClean="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q"/>
            </a:pPr>
            <a:r>
              <a:rPr lang="tr-TR" sz="2200" dirty="0" smtClean="0">
                <a:latin typeface="Helvetica" panose="020B0604020202020204" pitchFamily="34" charset="0"/>
                <a:cs typeface="Helvetica" panose="020B0604020202020204" pitchFamily="34" charset="0"/>
              </a:rPr>
              <a:t>Belge </a:t>
            </a:r>
            <a:r>
              <a:rPr lang="tr-TR" sz="2200" dirty="0">
                <a:latin typeface="Helvetica" panose="020B0604020202020204" pitchFamily="34" charset="0"/>
                <a:cs typeface="Helvetica" panose="020B0604020202020204" pitchFamily="34" charset="0"/>
              </a:rPr>
              <a:t>ile </a:t>
            </a:r>
            <a:r>
              <a:rPr lang="tr-TR" sz="2200" dirty="0" smtClean="0">
                <a:latin typeface="Helvetica" panose="020B0604020202020204" pitchFamily="34" charset="0"/>
                <a:cs typeface="Helvetica" panose="020B0604020202020204" pitchFamily="34" charset="0"/>
              </a:rPr>
              <a:t>ispatı </a:t>
            </a:r>
            <a:r>
              <a:rPr lang="tr-TR" sz="2200" dirty="0">
                <a:latin typeface="Helvetica" panose="020B0604020202020204" pitchFamily="34" charset="0"/>
                <a:cs typeface="Helvetica" panose="020B0604020202020204" pitchFamily="34" charset="0"/>
              </a:rPr>
              <a:t>mümkün zorlayıcı sebepler olmaksızın bu süre sonunda da </a:t>
            </a:r>
            <a:r>
              <a:rPr lang="tr-TR" sz="2200" b="1" u="sng"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yeni görevlerinde işe </a:t>
            </a:r>
            <a:r>
              <a:rPr lang="tr-TR" sz="2200" b="1" u="sng" dirty="0" smtClean="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başlamayanlar </a:t>
            </a:r>
            <a:r>
              <a:rPr lang="tr-TR" sz="2200" b="1" u="sng"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memuriyetten çekilmiş sayılırlar.</a:t>
            </a:r>
          </a:p>
          <a:p>
            <a:r>
              <a:rPr lang="tr-TR" sz="2200" dirty="0"/>
              <a:t> </a:t>
            </a:r>
          </a:p>
          <a:p>
            <a:endParaRPr lang="tr-TR" sz="3200" dirty="0">
              <a:latin typeface="Helvetica" panose="020B0604020202020204" pitchFamily="34" charset="0"/>
              <a:cs typeface="Helvetica" panose="020B0604020202020204" pitchFamily="34" charset="0"/>
            </a:endParaRPr>
          </a:p>
          <a:p>
            <a:endParaRPr lang="tr-TR" sz="3200" dirty="0">
              <a:latin typeface="Helvetica" panose="020B0604020202020204" pitchFamily="34" charset="0"/>
              <a:cs typeface="Helvetica" panose="020B0604020202020204" pitchFamily="34" charset="0"/>
            </a:endParaRPr>
          </a:p>
          <a:p>
            <a:pPr algn="just"/>
            <a:endParaRPr lang="tr-TR" sz="2400" dirty="0" smtClean="0">
              <a:latin typeface="Helvetica" panose="020B0604020202020204" pitchFamily="34" charset="0"/>
              <a:cs typeface="Helvetica" panose="020B0604020202020204" pitchFamily="34" charset="0"/>
            </a:endParaRPr>
          </a:p>
          <a:p>
            <a:endParaRPr lang="tr-TR" dirty="0"/>
          </a:p>
        </p:txBody>
      </p:sp>
    </p:spTree>
    <p:extLst>
      <p:ext uri="{BB962C8B-B14F-4D97-AF65-F5344CB8AC3E}">
        <p14:creationId xmlns:p14="http://schemas.microsoft.com/office/powerpoint/2010/main" val="32249916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63672"/>
            <a:ext cx="9168793" cy="1277050"/>
            <a:chOff x="0" y="-63672"/>
            <a:chExt cx="9168793" cy="1277050"/>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34451" y="-63672"/>
              <a:ext cx="6434342" cy="1077218"/>
            </a:xfrm>
            <a:prstGeom prst="rect">
              <a:avLst/>
            </a:prstGeom>
          </p:spPr>
          <p:txBody>
            <a:bodyPr wrap="square">
              <a:spAutoFit/>
            </a:bodyPr>
            <a:lstStyle/>
            <a:p>
              <a:r>
                <a:rPr lang="tr-TR" sz="3200" b="1" dirty="0" smtClean="0">
                  <a:solidFill>
                    <a:schemeClr val="accent1">
                      <a:lumMod val="50000"/>
                    </a:schemeClr>
                  </a:solidFill>
                  <a:latin typeface="Helvetica" pitchFamily="34" charset="0"/>
                </a:rPr>
                <a:t>YER DEĞİŞTİRME SURETİYLE</a:t>
              </a:r>
            </a:p>
            <a:p>
              <a:r>
                <a:rPr lang="tr-TR" sz="3200" b="1" dirty="0" smtClean="0">
                  <a:solidFill>
                    <a:schemeClr val="accent1">
                      <a:lumMod val="50000"/>
                    </a:schemeClr>
                  </a:solidFill>
                  <a:latin typeface="Helvetica" pitchFamily="34" charset="0"/>
                </a:rPr>
                <a:t>ATAMA</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80354" y="1617673"/>
            <a:ext cx="11804072" cy="7325082"/>
          </a:xfrm>
          <a:prstGeom prst="rect">
            <a:avLst/>
          </a:prstGeom>
          <a:noFill/>
        </p:spPr>
        <p:txBody>
          <a:bodyPr wrap="square" rtlCol="0">
            <a:spAutoFit/>
          </a:bodyPr>
          <a:lstStyle/>
          <a:p>
            <a:endParaRPr lang="tr-TR" dirty="0" smtClean="0"/>
          </a:p>
          <a:p>
            <a:pPr algn="just"/>
            <a:endParaRPr lang="tr-TR"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q"/>
            </a:pPr>
            <a:r>
              <a:rPr lang="tr-TR" sz="2800" dirty="0">
                <a:latin typeface="Helvetica" panose="020B0604020202020204" pitchFamily="34" charset="0"/>
                <a:cs typeface="Helvetica" panose="020B0604020202020204" pitchFamily="34" charset="0"/>
              </a:rPr>
              <a:t>Kurumlarda yer değiştirme suretiyle atanmalar; hizmetlerin gereklerine, özelliklerine, </a:t>
            </a:r>
            <a:r>
              <a:rPr lang="tr-TR" sz="2800" dirty="0" smtClean="0">
                <a:latin typeface="Helvetica" panose="020B0604020202020204" pitchFamily="34" charset="0"/>
                <a:cs typeface="Helvetica" panose="020B0604020202020204" pitchFamily="34" charset="0"/>
              </a:rPr>
              <a:t>Türkiye’nin </a:t>
            </a:r>
            <a:r>
              <a:rPr lang="tr-TR" sz="2800" dirty="0">
                <a:latin typeface="Helvetica" panose="020B0604020202020204" pitchFamily="34" charset="0"/>
                <a:cs typeface="Helvetica" panose="020B0604020202020204" pitchFamily="34" charset="0"/>
              </a:rPr>
              <a:t>ekonomik, sosyal, kültürel ve ulaşım şartları yönünden benzerlik ve yakınlık gösteren iller gruplandırılarak tespit edilen </a:t>
            </a:r>
            <a:r>
              <a:rPr lang="tr-TR" sz="2800" b="1" u="sng" dirty="0">
                <a:latin typeface="Helvetica" panose="020B0604020202020204" pitchFamily="34" charset="0"/>
                <a:cs typeface="Helvetica" panose="020B0604020202020204" pitchFamily="34" charset="0"/>
              </a:rPr>
              <a:t>bölgeler arasında adil ve dengeli bir sistem içinde yapılır</a:t>
            </a:r>
            <a:r>
              <a:rPr lang="tr-TR" sz="2800" b="1" u="sng" dirty="0" smtClean="0">
                <a:latin typeface="Helvetica" panose="020B0604020202020204" pitchFamily="34" charset="0"/>
                <a:cs typeface="Helvetica" panose="020B0604020202020204" pitchFamily="34" charset="0"/>
              </a:rPr>
              <a:t>.</a:t>
            </a:r>
          </a:p>
          <a:p>
            <a:pPr algn="just"/>
            <a:endParaRPr lang="tr-TR" sz="2800"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q"/>
            </a:pPr>
            <a:r>
              <a:rPr lang="tr-TR" sz="2800" dirty="0">
                <a:latin typeface="Helvetica" panose="020B0604020202020204" pitchFamily="34" charset="0"/>
                <a:cs typeface="Helvetica" panose="020B0604020202020204" pitchFamily="34" charset="0"/>
              </a:rPr>
              <a:t>Yeniden veya yer değiştirme suretiyle yapılacak atamalarda; </a:t>
            </a:r>
            <a:r>
              <a:rPr lang="tr-TR" sz="2800" b="1" u="sng" dirty="0">
                <a:latin typeface="Helvetica" panose="020B0604020202020204" pitchFamily="34" charset="0"/>
                <a:cs typeface="Helvetica" panose="020B0604020202020204" pitchFamily="34" charset="0"/>
              </a:rPr>
              <a:t>aile birimini muhafaza etmek</a:t>
            </a:r>
            <a:r>
              <a:rPr lang="tr-TR" sz="2800" dirty="0">
                <a:latin typeface="Helvetica" panose="020B0604020202020204" pitchFamily="34" charset="0"/>
                <a:cs typeface="Helvetica" panose="020B0604020202020204" pitchFamily="34" charset="0"/>
              </a:rPr>
              <a:t> bakımından kurumlar arasında gerekli koordinasyon sağlanarak memur olan diğer eşin de isteği halinde ataması, atamaya tabi tutulan memurun atandığı yere 74 ve 76 ncı maddelerde belirtilen esaslar çerçevesinde yapılır. </a:t>
            </a:r>
            <a:endParaRPr lang="tr-TR" sz="2800" dirty="0" smtClean="0">
              <a:latin typeface="Helvetica" panose="020B0604020202020204" pitchFamily="34" charset="0"/>
              <a:cs typeface="Helvetica" panose="020B0604020202020204" pitchFamily="34" charset="0"/>
            </a:endParaRPr>
          </a:p>
          <a:p>
            <a:pPr algn="just"/>
            <a:endParaRPr lang="tr-TR" sz="2400" dirty="0" smtClean="0">
              <a:latin typeface="Helvetica" panose="020B0604020202020204" pitchFamily="34" charset="0"/>
              <a:cs typeface="Helvetica" panose="020B0604020202020204" pitchFamily="34" charset="0"/>
            </a:endParaRPr>
          </a:p>
          <a:p>
            <a:r>
              <a:rPr lang="tr-TR" sz="2400" dirty="0">
                <a:latin typeface="Helvetica" panose="020B0604020202020204" pitchFamily="34" charset="0"/>
                <a:cs typeface="Helvetica" panose="020B0604020202020204" pitchFamily="34" charset="0"/>
              </a:rPr>
              <a:t> </a:t>
            </a:r>
          </a:p>
          <a:p>
            <a:endParaRPr lang="tr-TR" sz="3200" dirty="0">
              <a:latin typeface="Helvetica" panose="020B0604020202020204" pitchFamily="34" charset="0"/>
              <a:cs typeface="Helvetica" panose="020B0604020202020204" pitchFamily="34" charset="0"/>
            </a:endParaRPr>
          </a:p>
          <a:p>
            <a:endParaRPr lang="tr-TR" sz="3200" dirty="0">
              <a:latin typeface="Helvetica" panose="020B0604020202020204" pitchFamily="34" charset="0"/>
              <a:cs typeface="Helvetica" panose="020B0604020202020204" pitchFamily="34" charset="0"/>
            </a:endParaRPr>
          </a:p>
          <a:p>
            <a:pPr algn="just"/>
            <a:endParaRPr lang="tr-TR" sz="2400" dirty="0" smtClean="0">
              <a:latin typeface="Helvetica" panose="020B0604020202020204" pitchFamily="34" charset="0"/>
              <a:cs typeface="Helvetica" panose="020B0604020202020204" pitchFamily="34" charset="0"/>
            </a:endParaRPr>
          </a:p>
          <a:p>
            <a:endParaRPr lang="tr-TR" dirty="0"/>
          </a:p>
        </p:txBody>
      </p:sp>
    </p:spTree>
    <p:extLst>
      <p:ext uri="{BB962C8B-B14F-4D97-AF65-F5344CB8AC3E}">
        <p14:creationId xmlns:p14="http://schemas.microsoft.com/office/powerpoint/2010/main" val="31452996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63672"/>
            <a:ext cx="9168793" cy="1277050"/>
            <a:chOff x="0" y="-63672"/>
            <a:chExt cx="9168793" cy="1277050"/>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34451" y="-63672"/>
              <a:ext cx="6434342" cy="1077218"/>
            </a:xfrm>
            <a:prstGeom prst="rect">
              <a:avLst/>
            </a:prstGeom>
          </p:spPr>
          <p:txBody>
            <a:bodyPr wrap="square">
              <a:spAutoFit/>
            </a:bodyPr>
            <a:lstStyle/>
            <a:p>
              <a:r>
                <a:rPr lang="tr-TR" sz="3200" b="1" dirty="0" smtClean="0">
                  <a:solidFill>
                    <a:schemeClr val="accent1">
                      <a:lumMod val="50000"/>
                    </a:schemeClr>
                  </a:solidFill>
                  <a:latin typeface="Helvetica" pitchFamily="34" charset="0"/>
                </a:rPr>
                <a:t>YER DEĞİŞTİRME SURETİYLE</a:t>
              </a:r>
            </a:p>
            <a:p>
              <a:r>
                <a:rPr lang="tr-TR" sz="3200" b="1" dirty="0" smtClean="0">
                  <a:solidFill>
                    <a:schemeClr val="accent1">
                      <a:lumMod val="50000"/>
                    </a:schemeClr>
                  </a:solidFill>
                  <a:latin typeface="Helvetica" pitchFamily="34" charset="0"/>
                </a:rPr>
                <a:t>ATAMA</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721002"/>
            <a:ext cx="11804072" cy="8094524"/>
          </a:xfrm>
          <a:prstGeom prst="rect">
            <a:avLst/>
          </a:prstGeom>
          <a:noFill/>
        </p:spPr>
        <p:txBody>
          <a:bodyPr wrap="square" rtlCol="0">
            <a:spAutoFit/>
          </a:bodyPr>
          <a:lstStyle/>
          <a:p>
            <a:endParaRPr lang="tr-TR" dirty="0" smtClean="0"/>
          </a:p>
          <a:p>
            <a:pPr algn="just"/>
            <a:endParaRPr lang="tr-TR"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q"/>
            </a:pPr>
            <a:r>
              <a:rPr lang="tr-TR" sz="2100" b="1" u="sng" dirty="0" smtClean="0">
                <a:latin typeface="Helvetica" panose="020B0604020202020204" pitchFamily="34" charset="0"/>
                <a:cs typeface="Helvetica" panose="020B0604020202020204" pitchFamily="34" charset="0"/>
              </a:rPr>
              <a:t>Yer değiştirme suretiyle atanmaya tabi memurun atandığı yerde eşinin atanacağı teşkilatın bulunmaması ya da teşkilatı olmakla birlikte niteliğine uygun münhal bir görev bulunmaması ve ilgilinin de talebi halinde, bu personele eşinin görev süresi ile sınırlı olmak üzere aşağıdaki şartlarda izin verilebilir</a:t>
            </a:r>
            <a:r>
              <a:rPr lang="tr-TR" sz="2100" dirty="0" smtClean="0">
                <a:latin typeface="Helvetica" panose="020B0604020202020204" pitchFamily="34" charset="0"/>
                <a:cs typeface="Helvetica" panose="020B0604020202020204" pitchFamily="34" charset="0"/>
              </a:rPr>
              <a:t>.</a:t>
            </a:r>
          </a:p>
          <a:p>
            <a:r>
              <a:rPr lang="tr-TR" sz="2100" dirty="0">
                <a:latin typeface="Helvetica" panose="020B0604020202020204" pitchFamily="34" charset="0"/>
                <a:cs typeface="Helvetica" panose="020B0604020202020204" pitchFamily="34" charset="0"/>
              </a:rPr>
              <a:t> </a:t>
            </a:r>
            <a:endParaRPr lang="tr-TR" sz="2100" dirty="0" smtClean="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q"/>
            </a:pPr>
            <a:r>
              <a:rPr lang="tr-TR" sz="2100" dirty="0"/>
              <a:t> </a:t>
            </a:r>
            <a:r>
              <a:rPr lang="tr-TR" sz="2100" dirty="0" smtClean="0">
                <a:latin typeface="Helvetica" panose="020B0604020202020204" pitchFamily="34" charset="0"/>
                <a:cs typeface="Helvetica" panose="020B0604020202020204" pitchFamily="34" charset="0"/>
              </a:rPr>
              <a:t>Bu </a:t>
            </a:r>
            <a:r>
              <a:rPr lang="tr-TR" sz="2100" dirty="0">
                <a:latin typeface="Helvetica" panose="020B0604020202020204" pitchFamily="34" charset="0"/>
                <a:cs typeface="Helvetica" panose="020B0604020202020204" pitchFamily="34" charset="0"/>
              </a:rPr>
              <a:t>suretle izin verilenlere, aylık ve diğer ödemelerine karşılık olarak, aylık (taban ve kıdem aylığı dahil), ek gösterge, zam ve tazminatlarının kanuni kesintiler düşüldükten sonraki net miktarının, eşleri</a:t>
            </a:r>
            <a:r>
              <a:rPr lang="tr-TR" sz="2100" dirty="0" smtClean="0">
                <a:latin typeface="Helvetica" panose="020B0604020202020204" pitchFamily="34" charset="0"/>
                <a:cs typeface="Helvetica" panose="020B0604020202020204" pitchFamily="34" charset="0"/>
              </a:rPr>
              <a:t>;</a:t>
            </a:r>
          </a:p>
          <a:p>
            <a:pPr marL="285750" indent="-285750" algn="just">
              <a:buFont typeface="Wingdings" panose="05000000000000000000" pitchFamily="2" charset="2"/>
              <a:buChar char="q"/>
            </a:pPr>
            <a:endParaRPr lang="tr-TR" sz="2100" dirty="0">
              <a:latin typeface="Helvetica" panose="020B0604020202020204" pitchFamily="34" charset="0"/>
              <a:cs typeface="Helvetica" panose="020B0604020202020204" pitchFamily="34" charset="0"/>
            </a:endParaRPr>
          </a:p>
          <a:p>
            <a:pPr algn="just"/>
            <a:r>
              <a:rPr lang="tr-TR" sz="2100" dirty="0" smtClean="0">
                <a:latin typeface="Helvetica" panose="020B0604020202020204" pitchFamily="34" charset="0"/>
                <a:cs typeface="Helvetica" panose="020B0604020202020204" pitchFamily="34" charset="0"/>
              </a:rPr>
              <a:t>a) Olağanüstü </a:t>
            </a:r>
            <a:r>
              <a:rPr lang="tr-TR" sz="2100" dirty="0">
                <a:latin typeface="Helvetica" panose="020B0604020202020204" pitchFamily="34" charset="0"/>
                <a:cs typeface="Helvetica" panose="020B0604020202020204" pitchFamily="34" charset="0"/>
              </a:rPr>
              <a:t>Hal Bölgesine dahil illerle bu illere mücavir olarak belirlenen illerde görevli olanlara </a:t>
            </a:r>
            <a:r>
              <a:rPr lang="tr-TR" sz="2100" b="1" u="sng" dirty="0">
                <a:latin typeface="Helvetica" panose="020B0604020202020204" pitchFamily="34" charset="0"/>
                <a:cs typeface="Helvetica" panose="020B0604020202020204" pitchFamily="34" charset="0"/>
              </a:rPr>
              <a:t>% 60'ı</a:t>
            </a:r>
            <a:r>
              <a:rPr lang="tr-TR" sz="2100" dirty="0" smtClean="0">
                <a:latin typeface="Helvetica" panose="020B0604020202020204" pitchFamily="34" charset="0"/>
                <a:cs typeface="Helvetica" panose="020B0604020202020204" pitchFamily="34" charset="0"/>
              </a:rPr>
              <a:t>,</a:t>
            </a:r>
          </a:p>
          <a:p>
            <a:pPr algn="just"/>
            <a:r>
              <a:rPr lang="tr-TR" sz="2100" dirty="0">
                <a:latin typeface="Helvetica" panose="020B0604020202020204" pitchFamily="34" charset="0"/>
                <a:cs typeface="Helvetica" panose="020B0604020202020204" pitchFamily="34" charset="0"/>
              </a:rPr>
              <a:t>b) Kalkınmada 1 inci derecede öncelikli yörelerde görevli olanlara </a:t>
            </a:r>
            <a:r>
              <a:rPr lang="tr-TR" sz="2100" b="1" u="sng" dirty="0">
                <a:latin typeface="Helvetica" panose="020B0604020202020204" pitchFamily="34" charset="0"/>
                <a:cs typeface="Helvetica" panose="020B0604020202020204" pitchFamily="34" charset="0"/>
              </a:rPr>
              <a:t>% 50'si</a:t>
            </a:r>
            <a:r>
              <a:rPr lang="tr-TR" sz="2100" dirty="0">
                <a:latin typeface="Helvetica" panose="020B0604020202020204" pitchFamily="34" charset="0"/>
                <a:cs typeface="Helvetica" panose="020B0604020202020204" pitchFamily="34" charset="0"/>
              </a:rPr>
              <a:t>,</a:t>
            </a:r>
          </a:p>
          <a:p>
            <a:pPr algn="just"/>
            <a:r>
              <a:rPr lang="tr-TR" sz="2100" dirty="0">
                <a:latin typeface="Helvetica" panose="020B0604020202020204" pitchFamily="34" charset="0"/>
                <a:cs typeface="Helvetica" panose="020B0604020202020204" pitchFamily="34" charset="0"/>
              </a:rPr>
              <a:t>c) Kalkınmada 2 nci derecede öncelikli yörelerde görevli olanlara </a:t>
            </a:r>
            <a:r>
              <a:rPr lang="tr-TR" sz="2100" b="1" u="sng" dirty="0">
                <a:latin typeface="Helvetica" panose="020B0604020202020204" pitchFamily="34" charset="0"/>
                <a:cs typeface="Helvetica" panose="020B0604020202020204" pitchFamily="34" charset="0"/>
              </a:rPr>
              <a:t>% 25'i</a:t>
            </a:r>
            <a:r>
              <a:rPr lang="tr-TR" sz="2100" dirty="0">
                <a:latin typeface="Helvetica" panose="020B0604020202020204" pitchFamily="34" charset="0"/>
                <a:cs typeface="Helvetica" panose="020B0604020202020204" pitchFamily="34" charset="0"/>
              </a:rPr>
              <a:t>,</a:t>
            </a:r>
          </a:p>
          <a:p>
            <a:pPr algn="just"/>
            <a:r>
              <a:rPr lang="tr-TR" sz="2100" dirty="0">
                <a:latin typeface="Helvetica" panose="020B0604020202020204" pitchFamily="34" charset="0"/>
                <a:cs typeface="Helvetica" panose="020B0604020202020204" pitchFamily="34" charset="0"/>
              </a:rPr>
              <a:t>kurumlarınca kadro tasarrufundan ödenir</a:t>
            </a:r>
            <a:r>
              <a:rPr lang="tr-TR" sz="2100" dirty="0" smtClean="0">
                <a:latin typeface="Helvetica" panose="020B0604020202020204" pitchFamily="34" charset="0"/>
                <a:cs typeface="Helvetica" panose="020B0604020202020204" pitchFamily="34" charset="0"/>
              </a:rPr>
              <a:t>.</a:t>
            </a:r>
          </a:p>
          <a:p>
            <a:pPr algn="just"/>
            <a:endParaRPr lang="tr-TR" sz="2100" dirty="0">
              <a:latin typeface="Helvetica" panose="020B0604020202020204" pitchFamily="34" charset="0"/>
              <a:cs typeface="Helvetica" panose="020B0604020202020204" pitchFamily="34" charset="0"/>
            </a:endParaRPr>
          </a:p>
          <a:p>
            <a:pPr algn="just"/>
            <a:r>
              <a:rPr lang="tr-TR" sz="2100" b="1" u="sng" dirty="0">
                <a:latin typeface="Helvetica" panose="020B0604020202020204" pitchFamily="34" charset="0"/>
                <a:cs typeface="Helvetica" panose="020B0604020202020204" pitchFamily="34" charset="0"/>
              </a:rPr>
              <a:t>Eşleri diğer yörelerde görevli olanlar ise ücretsiz izinli sayılır.</a:t>
            </a:r>
          </a:p>
          <a:p>
            <a:pPr marL="342900" indent="-342900">
              <a:buAutoNum type="alphaLcParenR"/>
            </a:pPr>
            <a:endParaRPr lang="tr-TR" dirty="0"/>
          </a:p>
          <a:p>
            <a:endParaRPr lang="tr-TR" sz="2400" dirty="0">
              <a:latin typeface="Helvetica" panose="020B0604020202020204" pitchFamily="34" charset="0"/>
              <a:cs typeface="Helvetica" panose="020B0604020202020204" pitchFamily="34" charset="0"/>
            </a:endParaRPr>
          </a:p>
          <a:p>
            <a:endParaRPr lang="tr-TR" sz="3200" dirty="0">
              <a:latin typeface="Helvetica" panose="020B0604020202020204" pitchFamily="34" charset="0"/>
              <a:cs typeface="Helvetica" panose="020B0604020202020204" pitchFamily="34" charset="0"/>
            </a:endParaRPr>
          </a:p>
          <a:p>
            <a:endParaRPr lang="tr-TR" sz="3200" dirty="0">
              <a:latin typeface="Helvetica" panose="020B0604020202020204" pitchFamily="34" charset="0"/>
              <a:cs typeface="Helvetica" panose="020B0604020202020204" pitchFamily="34" charset="0"/>
            </a:endParaRPr>
          </a:p>
          <a:p>
            <a:pPr algn="just"/>
            <a:endParaRPr lang="tr-TR" sz="2400" dirty="0" smtClean="0">
              <a:latin typeface="Helvetica" panose="020B0604020202020204" pitchFamily="34" charset="0"/>
              <a:cs typeface="Helvetica" panose="020B0604020202020204" pitchFamily="34" charset="0"/>
            </a:endParaRPr>
          </a:p>
          <a:p>
            <a:endParaRPr lang="tr-TR" dirty="0"/>
          </a:p>
        </p:txBody>
      </p:sp>
    </p:spTree>
    <p:extLst>
      <p:ext uri="{BB962C8B-B14F-4D97-AF65-F5344CB8AC3E}">
        <p14:creationId xmlns:p14="http://schemas.microsoft.com/office/powerpoint/2010/main" val="35803890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63672"/>
            <a:ext cx="9168793" cy="1277050"/>
            <a:chOff x="0" y="-63672"/>
            <a:chExt cx="9168793" cy="1277050"/>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34451" y="-63672"/>
              <a:ext cx="6434342" cy="1077218"/>
            </a:xfrm>
            <a:prstGeom prst="rect">
              <a:avLst/>
            </a:prstGeom>
          </p:spPr>
          <p:txBody>
            <a:bodyPr wrap="square">
              <a:spAutoFit/>
            </a:bodyPr>
            <a:lstStyle/>
            <a:p>
              <a:r>
                <a:rPr lang="tr-TR" sz="3200" b="1" dirty="0" smtClean="0">
                  <a:solidFill>
                    <a:schemeClr val="accent1">
                      <a:lumMod val="50000"/>
                    </a:schemeClr>
                  </a:solidFill>
                  <a:latin typeface="Helvetica" pitchFamily="34" charset="0"/>
                </a:rPr>
                <a:t>KARŞILIKLI OLARAK YER DEĞİŞTİRME (BECAYİŞ)</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1975037"/>
            <a:ext cx="11804072" cy="4801314"/>
          </a:xfrm>
          <a:prstGeom prst="rect">
            <a:avLst/>
          </a:prstGeom>
          <a:noFill/>
        </p:spPr>
        <p:txBody>
          <a:bodyPr wrap="square" rtlCol="0">
            <a:spAutoFit/>
          </a:bodyPr>
          <a:lstStyle/>
          <a:p>
            <a:endParaRPr lang="tr-TR" dirty="0" smtClean="0"/>
          </a:p>
          <a:p>
            <a:pPr algn="just"/>
            <a:endParaRPr lang="tr-TR"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q"/>
            </a:pPr>
            <a:r>
              <a:rPr lang="tr-TR" sz="2800" dirty="0">
                <a:latin typeface="Helvetica" panose="020B0604020202020204" pitchFamily="34" charset="0"/>
                <a:cs typeface="Helvetica" panose="020B0604020202020204" pitchFamily="34" charset="0"/>
              </a:rPr>
              <a:t>Aynı Kurumun başka </a:t>
            </a:r>
            <a:r>
              <a:rPr lang="tr-TR" sz="2800" dirty="0" smtClean="0">
                <a:latin typeface="Helvetica" panose="020B0604020202020204" pitchFamily="34" charset="0"/>
                <a:cs typeface="Helvetica" panose="020B0604020202020204" pitchFamily="34" charset="0"/>
              </a:rPr>
              <a:t>yerlerde </a:t>
            </a:r>
            <a:r>
              <a:rPr lang="tr-TR" sz="2800" dirty="0">
                <a:latin typeface="Helvetica" panose="020B0604020202020204" pitchFamily="34" charset="0"/>
                <a:cs typeface="Helvetica" panose="020B0604020202020204" pitchFamily="34" charset="0"/>
              </a:rPr>
              <a:t>bulunan aynı sınıftaki memurları, karşılıklı olarak yer değiştirme suretiyle atanmalarını isteyebilirler. </a:t>
            </a:r>
            <a:endParaRPr lang="tr-TR" sz="2800" dirty="0" smtClean="0">
              <a:latin typeface="Helvetica" panose="020B0604020202020204" pitchFamily="34" charset="0"/>
              <a:cs typeface="Helvetica" panose="020B0604020202020204" pitchFamily="34" charset="0"/>
            </a:endParaRPr>
          </a:p>
          <a:p>
            <a:pPr algn="just"/>
            <a:endParaRPr lang="tr-TR" sz="2800" dirty="0" smtClean="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q"/>
            </a:pPr>
            <a:r>
              <a:rPr lang="tr-TR" sz="2800" dirty="0" smtClean="0">
                <a:latin typeface="Helvetica" panose="020B0604020202020204" pitchFamily="34" charset="0"/>
                <a:cs typeface="Helvetica" panose="020B0604020202020204" pitchFamily="34" charset="0"/>
              </a:rPr>
              <a:t>Bu </a:t>
            </a:r>
            <a:r>
              <a:rPr lang="tr-TR" sz="2800" dirty="0">
                <a:latin typeface="Helvetica" panose="020B0604020202020204" pitchFamily="34" charset="0"/>
                <a:cs typeface="Helvetica" panose="020B0604020202020204" pitchFamily="34" charset="0"/>
              </a:rPr>
              <a:t>isteğin yerine getirilmesi atamaya yetkili amirlerince uygun bulunmasına bağlıdır.</a:t>
            </a:r>
          </a:p>
          <a:p>
            <a:endParaRPr lang="tr-TR" sz="2400" dirty="0">
              <a:latin typeface="Helvetica" panose="020B0604020202020204" pitchFamily="34" charset="0"/>
              <a:cs typeface="Helvetica" panose="020B0604020202020204" pitchFamily="34" charset="0"/>
            </a:endParaRPr>
          </a:p>
          <a:p>
            <a:endParaRPr lang="tr-TR" sz="3200" dirty="0">
              <a:latin typeface="Helvetica" panose="020B0604020202020204" pitchFamily="34" charset="0"/>
              <a:cs typeface="Helvetica" panose="020B0604020202020204" pitchFamily="34" charset="0"/>
            </a:endParaRPr>
          </a:p>
          <a:p>
            <a:endParaRPr lang="tr-TR" sz="3200" dirty="0">
              <a:latin typeface="Helvetica" panose="020B0604020202020204" pitchFamily="34" charset="0"/>
              <a:cs typeface="Helvetica" panose="020B0604020202020204" pitchFamily="34" charset="0"/>
            </a:endParaRPr>
          </a:p>
          <a:p>
            <a:pPr algn="just"/>
            <a:endParaRPr lang="tr-TR" sz="2400" dirty="0" smtClean="0">
              <a:latin typeface="Helvetica" panose="020B0604020202020204" pitchFamily="34" charset="0"/>
              <a:cs typeface="Helvetica" panose="020B0604020202020204" pitchFamily="34" charset="0"/>
            </a:endParaRPr>
          </a:p>
          <a:p>
            <a:endParaRPr lang="tr-TR" dirty="0"/>
          </a:p>
        </p:txBody>
      </p:sp>
    </p:spTree>
    <p:extLst>
      <p:ext uri="{BB962C8B-B14F-4D97-AF65-F5344CB8AC3E}">
        <p14:creationId xmlns:p14="http://schemas.microsoft.com/office/powerpoint/2010/main" val="23459204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63672"/>
            <a:ext cx="9168793" cy="1569660"/>
            <a:chOff x="0" y="-63672"/>
            <a:chExt cx="9168793" cy="1569660"/>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34451" y="-63672"/>
              <a:ext cx="6434342" cy="1569660"/>
            </a:xfrm>
            <a:prstGeom prst="rect">
              <a:avLst/>
            </a:prstGeom>
          </p:spPr>
          <p:txBody>
            <a:bodyPr wrap="square">
              <a:spAutoFit/>
            </a:bodyPr>
            <a:lstStyle/>
            <a:p>
              <a:r>
                <a:rPr lang="tr-TR" sz="3200" b="1" dirty="0" smtClean="0">
                  <a:solidFill>
                    <a:schemeClr val="accent1">
                      <a:lumMod val="50000"/>
                    </a:schemeClr>
                  </a:solidFill>
                  <a:latin typeface="Helvetica" pitchFamily="34" charset="0"/>
                </a:rPr>
                <a:t>MEMURLARIN BİR KURUMDAN</a:t>
              </a:r>
            </a:p>
            <a:p>
              <a:r>
                <a:rPr lang="tr-TR" sz="3200" b="1" dirty="0" smtClean="0">
                  <a:solidFill>
                    <a:schemeClr val="accent1">
                      <a:lumMod val="50000"/>
                    </a:schemeClr>
                  </a:solidFill>
                  <a:latin typeface="Helvetica" pitchFamily="34" charset="0"/>
                </a:rPr>
                <a:t>DİĞER KURUMLARA NAKİLLERİ</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916946"/>
            <a:ext cx="11804072" cy="7817525"/>
          </a:xfrm>
          <a:prstGeom prst="rect">
            <a:avLst/>
          </a:prstGeom>
          <a:noFill/>
        </p:spPr>
        <p:txBody>
          <a:bodyPr wrap="square" rtlCol="0">
            <a:spAutoFit/>
          </a:bodyPr>
          <a:lstStyle/>
          <a:p>
            <a:endParaRPr lang="tr-TR" dirty="0" smtClean="0"/>
          </a:p>
          <a:p>
            <a:pPr algn="just"/>
            <a:endParaRPr lang="tr-TR"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q"/>
            </a:pPr>
            <a:r>
              <a:rPr lang="tr-TR" sz="2400" dirty="0">
                <a:latin typeface="Helvetica" panose="020B0604020202020204" pitchFamily="34" charset="0"/>
                <a:cs typeface="Helvetica" panose="020B0604020202020204" pitchFamily="34" charset="0"/>
              </a:rPr>
              <a:t>Memurların bu Kanuna tabi kurumlar arasında, </a:t>
            </a:r>
            <a:r>
              <a:rPr lang="tr-TR" sz="2400" b="1" u="sng" dirty="0">
                <a:latin typeface="Helvetica" panose="020B0604020202020204" pitchFamily="34" charset="0"/>
                <a:cs typeface="Helvetica" panose="020B0604020202020204" pitchFamily="34" charset="0"/>
              </a:rPr>
              <a:t>kurumların </a:t>
            </a:r>
            <a:r>
              <a:rPr lang="tr-TR" sz="2400" b="1" u="sng" dirty="0" err="1" smtClean="0">
                <a:latin typeface="Helvetica" panose="020B0604020202020204" pitchFamily="34" charset="0"/>
                <a:cs typeface="Helvetica" panose="020B0604020202020204" pitchFamily="34" charset="0"/>
              </a:rPr>
              <a:t>muvafakatı</a:t>
            </a:r>
            <a:r>
              <a:rPr lang="tr-TR" sz="2400" b="1" dirty="0">
                <a:latin typeface="Helvetica" panose="020B0604020202020204" pitchFamily="34" charset="0"/>
                <a:cs typeface="Helvetica" panose="020B0604020202020204" pitchFamily="34" charset="0"/>
              </a:rPr>
              <a:t> </a:t>
            </a:r>
            <a:r>
              <a:rPr lang="tr-TR" sz="2400" dirty="0" smtClean="0">
                <a:latin typeface="Helvetica" panose="020B0604020202020204" pitchFamily="34" charset="0"/>
                <a:cs typeface="Helvetica" panose="020B0604020202020204" pitchFamily="34" charset="0"/>
              </a:rPr>
              <a:t>ile </a:t>
            </a:r>
            <a:r>
              <a:rPr lang="tr-TR" sz="2400" dirty="0">
                <a:latin typeface="Helvetica" panose="020B0604020202020204" pitchFamily="34" charset="0"/>
                <a:cs typeface="Helvetica" panose="020B0604020202020204" pitchFamily="34" charset="0"/>
              </a:rPr>
              <a:t>kazanılmış hak dereceleri üzerinden veya 68 inci maddedeki esaslar çerçevesinde derece yükselmesi suretiyle, bulundukları sınıftan veya öğrenim durumları itibariyle girebilecekleri sınıftan, bir kadroya nakilleri mümkündür. </a:t>
            </a:r>
            <a:r>
              <a:rPr lang="tr-TR" sz="2400" b="1" u="sng" dirty="0">
                <a:latin typeface="Helvetica" panose="020B0604020202020204" pitchFamily="34" charset="0"/>
                <a:cs typeface="Helvetica" panose="020B0604020202020204" pitchFamily="34" charset="0"/>
              </a:rPr>
              <a:t>Kazanılmış hak derecelerinin altındaki derecelere atanabilmeleri için ise atanacakları kadro derecesi ile kazanılmış hak dereceleri arasındaki farkın 3 dereceden çok olmaması ve memurların isteği de şarttır.</a:t>
            </a:r>
          </a:p>
          <a:p>
            <a:pPr marL="342900" indent="-342900" algn="just">
              <a:buFont typeface="Wingdings" panose="05000000000000000000" pitchFamily="2" charset="2"/>
              <a:buChar char="q"/>
            </a:pPr>
            <a:r>
              <a:rPr lang="tr-TR" sz="2400" dirty="0">
                <a:latin typeface="Helvetica" panose="020B0604020202020204" pitchFamily="34" charset="0"/>
                <a:cs typeface="Helvetica" panose="020B0604020202020204" pitchFamily="34" charset="0"/>
              </a:rPr>
              <a:t>Aşağı dereceye atananların 68 inci maddede yazılı süre kaydı aranmaksızın eski derecelerine tekrar atanmaları caizdir.</a:t>
            </a:r>
          </a:p>
          <a:p>
            <a:pPr marL="342900" indent="-342900" algn="just">
              <a:buFont typeface="Wingdings" panose="05000000000000000000" pitchFamily="2" charset="2"/>
              <a:buChar char="q"/>
            </a:pPr>
            <a:r>
              <a:rPr lang="tr-TR" sz="2400" dirty="0">
                <a:latin typeface="Helvetica" panose="020B0604020202020204" pitchFamily="34" charset="0"/>
                <a:cs typeface="Helvetica" panose="020B0604020202020204" pitchFamily="34" charset="0"/>
              </a:rPr>
              <a:t>Kazanılmış hak derecelerinden aşağı derecelere atananların aylık derece ve kademeleri genel hükümlere göre tespit edilmekle beraber, atandıkları bu derecelerde geçirdikleri süreler (kesenek ve karşılık farklarının kendileri tarafından her ay T.C. Emekli Sandığına gönderilmesini kabul etmeleri </a:t>
            </a:r>
            <a:r>
              <a:rPr lang="tr-TR" sz="2400" dirty="0" smtClean="0">
                <a:latin typeface="Helvetica" panose="020B0604020202020204" pitchFamily="34" charset="0"/>
                <a:cs typeface="Helvetica" panose="020B0604020202020204" pitchFamily="34" charset="0"/>
              </a:rPr>
              <a:t>şartıyla) </a:t>
            </a:r>
            <a:r>
              <a:rPr lang="tr-TR" sz="2400" dirty="0">
                <a:latin typeface="Helvetica" panose="020B0604020202020204" pitchFamily="34" charset="0"/>
                <a:cs typeface="Helvetica" panose="020B0604020202020204" pitchFamily="34" charset="0"/>
              </a:rPr>
              <a:t>emeklilik yönünden eski derecelerinde değerlendirilir.</a:t>
            </a:r>
          </a:p>
          <a:p>
            <a:endParaRPr lang="tr-TR" sz="2400" dirty="0">
              <a:latin typeface="Helvetica" panose="020B0604020202020204" pitchFamily="34" charset="0"/>
              <a:cs typeface="Helvetica" panose="020B0604020202020204" pitchFamily="34" charset="0"/>
            </a:endParaRPr>
          </a:p>
          <a:p>
            <a:endParaRPr lang="tr-TR" sz="3200" dirty="0">
              <a:latin typeface="Helvetica" panose="020B0604020202020204" pitchFamily="34" charset="0"/>
              <a:cs typeface="Helvetica" panose="020B0604020202020204" pitchFamily="34" charset="0"/>
            </a:endParaRPr>
          </a:p>
          <a:p>
            <a:endParaRPr lang="tr-TR" sz="3200" dirty="0">
              <a:latin typeface="Helvetica" panose="020B0604020202020204" pitchFamily="34" charset="0"/>
              <a:cs typeface="Helvetica" panose="020B0604020202020204" pitchFamily="34" charset="0"/>
            </a:endParaRPr>
          </a:p>
          <a:p>
            <a:pPr algn="just"/>
            <a:endParaRPr lang="tr-TR" sz="2400" dirty="0" smtClean="0">
              <a:latin typeface="Helvetica" panose="020B0604020202020204" pitchFamily="34" charset="0"/>
              <a:cs typeface="Helvetica" panose="020B0604020202020204" pitchFamily="34" charset="0"/>
            </a:endParaRPr>
          </a:p>
          <a:p>
            <a:endParaRPr lang="tr-TR" dirty="0"/>
          </a:p>
        </p:txBody>
      </p:sp>
    </p:spTree>
    <p:extLst>
      <p:ext uri="{BB962C8B-B14F-4D97-AF65-F5344CB8AC3E}">
        <p14:creationId xmlns:p14="http://schemas.microsoft.com/office/powerpoint/2010/main" val="33933779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KAPSAM DIŞI OLANLAR</a:t>
              </a:r>
              <a:endParaRPr lang="tr-TR" sz="3200" dirty="0"/>
            </a:p>
          </p:txBody>
        </p:sp>
      </p:grpSp>
      <p:sp>
        <p:nvSpPr>
          <p:cNvPr id="14" name="Rectangle 3"/>
          <p:cNvSpPr txBox="1">
            <a:spLocks noChangeArrowheads="1"/>
          </p:cNvSpPr>
          <p:nvPr/>
        </p:nvSpPr>
        <p:spPr bwMode="auto">
          <a:xfrm>
            <a:off x="555281" y="121337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357447" y="1465716"/>
            <a:ext cx="11279275" cy="6263253"/>
          </a:xfrm>
          <a:prstGeom prst="rect">
            <a:avLst/>
          </a:prstGeom>
          <a:noFill/>
        </p:spPr>
        <p:txBody>
          <a:bodyPr wrap="square" rtlCol="0">
            <a:spAutoFit/>
          </a:bodyPr>
          <a:lstStyle/>
          <a:p>
            <a:pPr algn="ctr"/>
            <a:endParaRPr lang="tr-TR" sz="2400" b="1" dirty="0" smtClean="0">
              <a:latin typeface="Cambria" panose="02040503050406030204" pitchFamily="18" charset="0"/>
              <a:ea typeface="Cambria" panose="02040503050406030204" pitchFamily="18" charset="0"/>
              <a:cs typeface="Helvetica" panose="020B0604020202020204" pitchFamily="34" charset="0"/>
            </a:endParaRPr>
          </a:p>
          <a:p>
            <a:pPr marL="342900" indent="-342900" algn="just">
              <a:buFont typeface="Wingdings" panose="05000000000000000000" pitchFamily="2" charset="2"/>
              <a:buChar char="ü"/>
              <a:defRPr/>
            </a:pPr>
            <a:r>
              <a:rPr lang="tr-TR" sz="2300" dirty="0">
                <a:latin typeface="Helvetica" panose="020B0604020202020204" pitchFamily="34" charset="0"/>
                <a:cs typeface="Helvetica" panose="020B0604020202020204" pitchFamily="34" charset="0"/>
              </a:rPr>
              <a:t>Anayasa Mahkemesi üye ve yedek üyeleri ile raportörleri; </a:t>
            </a:r>
            <a:r>
              <a:rPr lang="tr-TR" sz="2300" b="1" dirty="0">
                <a:latin typeface="Helvetica" panose="020B0604020202020204" pitchFamily="34" charset="0"/>
                <a:cs typeface="Helvetica" panose="020B0604020202020204" pitchFamily="34" charset="0"/>
              </a:rPr>
              <a:t>hakimlik ve savcılık mesleklerinde veya bu mesleklerden sayılan görevlerde bulunanlar</a:t>
            </a:r>
            <a:r>
              <a:rPr lang="tr-TR" sz="2300" dirty="0">
                <a:latin typeface="Helvetica" panose="020B0604020202020204" pitchFamily="34" charset="0"/>
                <a:cs typeface="Helvetica" panose="020B0604020202020204" pitchFamily="34" charset="0"/>
              </a:rPr>
              <a:t>, Danıştay ve Sayıştay meslek mensupları ve Sayıştay savcı ve yardımcıları, </a:t>
            </a:r>
            <a:r>
              <a:rPr lang="tr-TR" sz="2300" b="1" dirty="0">
                <a:latin typeface="Helvetica" panose="020B0604020202020204" pitchFamily="34" charset="0"/>
                <a:cs typeface="Helvetica" panose="020B0604020202020204" pitchFamily="34" charset="0"/>
              </a:rPr>
              <a:t>Üniversitelerin, İktisadi ve Ticari İlimler Akademilerinin, Devlet Mühendislik ve Mimarlık Akademilerinin, Devlet Güzel Sanatlar Akademilerinin, Türkiye ve Orta - Doğu Amme İdaresi Enstitüsünün öğretim üye ve yardımcıları</a:t>
            </a:r>
            <a:r>
              <a:rPr lang="tr-TR" sz="2300" dirty="0">
                <a:latin typeface="Helvetica" panose="020B0604020202020204" pitchFamily="34" charset="0"/>
                <a:cs typeface="Helvetica" panose="020B0604020202020204" pitchFamily="34" charset="0"/>
              </a:rPr>
              <a:t>, Cumhurbaşkanlığı Senfoni Orkestrası üyeleri, Genelkurmay Mehteran Bölüğü Sanatkarları, Devlet Tiyatrosu ile Devlet Opera ve Balesi ve Belediye Opera ve tiyatroları ile şehir ve belediye konservatuvar ve orkestralarının sanatkar memurları, uzman memurları, uygulatıcı uzman memurları ve stajyerleri; Spor-Toto Teşkilatında çalışan personel; subay, </a:t>
            </a:r>
            <a:r>
              <a:rPr lang="tr-TR" sz="2300" b="1" dirty="0">
                <a:latin typeface="Helvetica" panose="020B0604020202020204" pitchFamily="34" charset="0"/>
                <a:cs typeface="Helvetica" panose="020B0604020202020204" pitchFamily="34" charset="0"/>
              </a:rPr>
              <a:t>astsubay, uzman jandarma, uzman erbaş ve sözleşmeli erbaş ve erler ile Emniyet Teşkilatı mensupları özel kanunları hükümlerine tabidir.</a:t>
            </a:r>
            <a:r>
              <a:rPr lang="tr-TR" altLang="tr-TR" sz="2300" b="1" dirty="0">
                <a:latin typeface="Helvetica" panose="020B0604020202020204" pitchFamily="34" charset="0"/>
                <a:cs typeface="Helvetica" panose="020B0604020202020204" pitchFamily="34" charset="0"/>
              </a:rPr>
              <a:t/>
            </a:r>
            <a:br>
              <a:rPr lang="tr-TR" altLang="tr-TR" sz="2300" b="1" dirty="0">
                <a:latin typeface="Helvetica" panose="020B0604020202020204" pitchFamily="34" charset="0"/>
                <a:cs typeface="Helvetica" panose="020B0604020202020204" pitchFamily="34" charset="0"/>
              </a:rPr>
            </a:br>
            <a:endParaRPr lang="tr-TR" altLang="tr-TR" sz="2300" b="1" dirty="0">
              <a:latin typeface="Helvetica" panose="020B0604020202020204" pitchFamily="34" charset="0"/>
              <a:cs typeface="Helvetica" panose="020B0604020202020204" pitchFamily="34" charset="0"/>
            </a:endParaRP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29664048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63672"/>
            <a:ext cx="9168793" cy="1569660"/>
            <a:chOff x="0" y="-63672"/>
            <a:chExt cx="9168793" cy="1569660"/>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34451" y="-63672"/>
              <a:ext cx="6434342" cy="1569660"/>
            </a:xfrm>
            <a:prstGeom prst="rect">
              <a:avLst/>
            </a:prstGeom>
          </p:spPr>
          <p:txBody>
            <a:bodyPr wrap="square">
              <a:spAutoFit/>
            </a:bodyPr>
            <a:lstStyle/>
            <a:p>
              <a:r>
                <a:rPr lang="tr-TR" sz="3200" b="1" dirty="0" smtClean="0">
                  <a:solidFill>
                    <a:schemeClr val="accent1">
                      <a:lumMod val="50000"/>
                    </a:schemeClr>
                  </a:solidFill>
                  <a:latin typeface="Helvetica" pitchFamily="34" charset="0"/>
                </a:rPr>
                <a:t>MEMURLARIN KURUMLARINCA</a:t>
              </a:r>
            </a:p>
            <a:p>
              <a:r>
                <a:rPr lang="tr-TR" sz="3200" b="1" dirty="0" smtClean="0">
                  <a:solidFill>
                    <a:schemeClr val="accent1">
                      <a:lumMod val="50000"/>
                    </a:schemeClr>
                  </a:solidFill>
                  <a:latin typeface="Helvetica" pitchFamily="34" charset="0"/>
                </a:rPr>
                <a:t>GÖREV YERLERİNİN DEĞİŞTİRİLMESİ</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916946"/>
            <a:ext cx="11804072" cy="8002191"/>
          </a:xfrm>
          <a:prstGeom prst="rect">
            <a:avLst/>
          </a:prstGeom>
          <a:noFill/>
        </p:spPr>
        <p:txBody>
          <a:bodyPr wrap="square" rtlCol="0">
            <a:spAutoFit/>
          </a:bodyPr>
          <a:lstStyle/>
          <a:p>
            <a:endParaRPr lang="tr-TR" dirty="0" smtClean="0"/>
          </a:p>
          <a:p>
            <a:endParaRPr lang="tr-TR" dirty="0"/>
          </a:p>
          <a:p>
            <a:pPr algn="just"/>
            <a:endParaRPr lang="tr-TR"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q"/>
            </a:pPr>
            <a:r>
              <a:rPr lang="tr-TR" sz="2400" dirty="0">
                <a:latin typeface="Helvetica" panose="020B0604020202020204" pitchFamily="34" charset="0"/>
                <a:cs typeface="Helvetica" panose="020B0604020202020204" pitchFamily="34" charset="0"/>
              </a:rPr>
              <a:t>Kurumlar, görev ve unvan eşitliği gözetmeden kazanılmış hak aylık dereceleriyle memurları bulundukları kadro derecelerine eşit veya 68 inci maddedeki esaslar çerçevesinde daha üst, kurum içinde aynı veya başka yerlerdeki diğer kadrolara naklen atayabilirler.</a:t>
            </a:r>
          </a:p>
          <a:p>
            <a:pPr marL="342900" indent="-342900" algn="just">
              <a:buFont typeface="Wingdings" panose="05000000000000000000" pitchFamily="2" charset="2"/>
              <a:buChar char="q"/>
            </a:pPr>
            <a:r>
              <a:rPr lang="tr-TR" sz="2400" b="1" u="sng" dirty="0">
                <a:latin typeface="Helvetica" panose="020B0604020202020204" pitchFamily="34" charset="0"/>
                <a:cs typeface="Helvetica" panose="020B0604020202020204" pitchFamily="34" charset="0"/>
              </a:rPr>
              <a:t>Memurlar istekleri ile, kurumlarında kazanılmış hak derecelerinin en çok üç derece altında aynı veya başka yerlerdeki kadrolara atanabilirler</a:t>
            </a:r>
            <a:r>
              <a:rPr lang="tr-TR" sz="2400" dirty="0" smtClean="0">
                <a:latin typeface="Helvetica" panose="020B0604020202020204" pitchFamily="34" charset="0"/>
                <a:cs typeface="Helvetica" panose="020B0604020202020204" pitchFamily="34" charset="0"/>
              </a:rPr>
              <a:t>. Aşağı </a:t>
            </a:r>
            <a:r>
              <a:rPr lang="tr-TR" sz="2400" dirty="0">
                <a:latin typeface="Helvetica" panose="020B0604020202020204" pitchFamily="34" charset="0"/>
                <a:cs typeface="Helvetica" panose="020B0604020202020204" pitchFamily="34" charset="0"/>
              </a:rPr>
              <a:t>dereceye atananların 68 inci maddede yazılı süre kaydı aranmaksızın eski derecelerine tekrar atanmaları mümkündür.</a:t>
            </a:r>
          </a:p>
          <a:p>
            <a:pPr marL="342900" indent="-342900" algn="just">
              <a:buFont typeface="Wingdings" panose="05000000000000000000" pitchFamily="2" charset="2"/>
              <a:buChar char="q"/>
            </a:pPr>
            <a:r>
              <a:rPr lang="tr-TR" sz="2400" dirty="0">
                <a:latin typeface="Helvetica" panose="020B0604020202020204" pitchFamily="34" charset="0"/>
                <a:cs typeface="Helvetica" panose="020B0604020202020204" pitchFamily="34" charset="0"/>
              </a:rPr>
              <a:t>Kazanılmış hak derecelerinden aşağı derecelere atananların aylık derece ve kademeleri genel hükümlere göre tespit edilmekle </a:t>
            </a:r>
            <a:r>
              <a:rPr lang="tr-TR" sz="2400" dirty="0" smtClean="0">
                <a:latin typeface="Helvetica" panose="020B0604020202020204" pitchFamily="34" charset="0"/>
                <a:cs typeface="Helvetica" panose="020B0604020202020204" pitchFamily="34" charset="0"/>
              </a:rPr>
              <a:t>beraber, atandıkları </a:t>
            </a:r>
            <a:r>
              <a:rPr lang="tr-TR" sz="2400" dirty="0">
                <a:latin typeface="Helvetica" panose="020B0604020202020204" pitchFamily="34" charset="0"/>
                <a:cs typeface="Helvetica" panose="020B0604020202020204" pitchFamily="34" charset="0"/>
              </a:rPr>
              <a:t>bu derecelerde geçirdikleri süreler (kesenek ve karşılık farklarının kendileri tarafından her ay T.C. Emekli Sandığına </a:t>
            </a:r>
            <a:r>
              <a:rPr lang="tr-TR" sz="2400" dirty="0" smtClean="0">
                <a:latin typeface="Helvetica" panose="020B0604020202020204" pitchFamily="34" charset="0"/>
                <a:cs typeface="Helvetica" panose="020B0604020202020204" pitchFamily="34" charset="0"/>
              </a:rPr>
              <a:t>gönderilmesini </a:t>
            </a:r>
            <a:r>
              <a:rPr lang="tr-TR" sz="2400" dirty="0">
                <a:latin typeface="Helvetica" panose="020B0604020202020204" pitchFamily="34" charset="0"/>
                <a:cs typeface="Helvetica" panose="020B0604020202020204" pitchFamily="34" charset="0"/>
              </a:rPr>
              <a:t>kabul etmeleri </a:t>
            </a:r>
            <a:r>
              <a:rPr lang="tr-TR" sz="2400" dirty="0" smtClean="0">
                <a:latin typeface="Helvetica" panose="020B0604020202020204" pitchFamily="34" charset="0"/>
                <a:cs typeface="Helvetica" panose="020B0604020202020204" pitchFamily="34" charset="0"/>
              </a:rPr>
              <a:t>şartıyla) </a:t>
            </a:r>
            <a:r>
              <a:rPr lang="tr-TR" sz="2400" dirty="0">
                <a:latin typeface="Helvetica" panose="020B0604020202020204" pitchFamily="34" charset="0"/>
                <a:cs typeface="Helvetica" panose="020B0604020202020204" pitchFamily="34" charset="0"/>
              </a:rPr>
              <a:t>emeklilik yönünden eski derecelerinde değerlendirilir.</a:t>
            </a:r>
          </a:p>
          <a:p>
            <a:endParaRPr lang="tr-TR" sz="2400" dirty="0">
              <a:latin typeface="Helvetica" panose="020B0604020202020204" pitchFamily="34" charset="0"/>
              <a:cs typeface="Helvetica" panose="020B0604020202020204" pitchFamily="34" charset="0"/>
            </a:endParaRPr>
          </a:p>
          <a:p>
            <a:endParaRPr lang="tr-TR" sz="3200" dirty="0">
              <a:latin typeface="Helvetica" panose="020B0604020202020204" pitchFamily="34" charset="0"/>
              <a:cs typeface="Helvetica" panose="020B0604020202020204" pitchFamily="34" charset="0"/>
            </a:endParaRPr>
          </a:p>
          <a:p>
            <a:endParaRPr lang="tr-TR" sz="3200" dirty="0">
              <a:latin typeface="Helvetica" panose="020B0604020202020204" pitchFamily="34" charset="0"/>
              <a:cs typeface="Helvetica" panose="020B0604020202020204" pitchFamily="34" charset="0"/>
            </a:endParaRPr>
          </a:p>
          <a:p>
            <a:pPr algn="just"/>
            <a:endParaRPr lang="tr-TR" sz="2400" dirty="0" smtClean="0">
              <a:latin typeface="Helvetica" panose="020B0604020202020204" pitchFamily="34" charset="0"/>
              <a:cs typeface="Helvetica" panose="020B0604020202020204" pitchFamily="34" charset="0"/>
            </a:endParaRPr>
          </a:p>
          <a:p>
            <a:endParaRPr lang="tr-TR" dirty="0"/>
          </a:p>
        </p:txBody>
      </p:sp>
    </p:spTree>
    <p:extLst>
      <p:ext uri="{BB962C8B-B14F-4D97-AF65-F5344CB8AC3E}">
        <p14:creationId xmlns:p14="http://schemas.microsoft.com/office/powerpoint/2010/main" val="23736513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63672"/>
            <a:ext cx="9168793" cy="1277050"/>
            <a:chOff x="0" y="-63672"/>
            <a:chExt cx="9168793" cy="1277050"/>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34451" y="-63672"/>
              <a:ext cx="6434342" cy="1077218"/>
            </a:xfrm>
            <a:prstGeom prst="rect">
              <a:avLst/>
            </a:prstGeom>
          </p:spPr>
          <p:txBody>
            <a:bodyPr wrap="square">
              <a:spAutoFit/>
            </a:bodyPr>
            <a:lstStyle/>
            <a:p>
              <a:r>
                <a:rPr lang="tr-TR" sz="3200" b="1" dirty="0" smtClean="0">
                  <a:solidFill>
                    <a:schemeClr val="accent1">
                      <a:lumMod val="50000"/>
                    </a:schemeClr>
                  </a:solidFill>
                  <a:latin typeface="Helvetica" pitchFamily="34" charset="0"/>
                </a:rPr>
                <a:t>MEMURİYET ÖNCESİ ASKERLİK GÖREVİ</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916946"/>
            <a:ext cx="11804072" cy="5509200"/>
          </a:xfrm>
          <a:prstGeom prst="rect">
            <a:avLst/>
          </a:prstGeom>
          <a:noFill/>
        </p:spPr>
        <p:txBody>
          <a:bodyPr wrap="square" rtlCol="0">
            <a:spAutoFit/>
          </a:bodyPr>
          <a:lstStyle/>
          <a:p>
            <a:endParaRPr lang="tr-TR" dirty="0" smtClean="0"/>
          </a:p>
          <a:p>
            <a:endParaRPr lang="tr-TR" dirty="0"/>
          </a:p>
          <a:p>
            <a:pPr algn="just"/>
            <a:endParaRPr lang="tr-TR"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q"/>
            </a:pPr>
            <a:r>
              <a:rPr lang="tr-TR" sz="3200" dirty="0">
                <a:latin typeface="Helvetica" panose="020B0604020202020204" pitchFamily="34" charset="0"/>
                <a:cs typeface="Helvetica" panose="020B0604020202020204" pitchFamily="34" charset="0"/>
              </a:rPr>
              <a:t>Muvazzaf askerlik görevini yaptıktan sonra Devlet memurluğuna atananlar adaylık esaslarına tabi olurlar ve </a:t>
            </a:r>
            <a:r>
              <a:rPr lang="tr-TR" sz="3200" b="1" u="sng" dirty="0">
                <a:latin typeface="Helvetica" panose="020B0604020202020204" pitchFamily="34" charset="0"/>
                <a:cs typeface="Helvetica" panose="020B0604020202020204" pitchFamily="34" charset="0"/>
              </a:rPr>
              <a:t>muvazzaf askerlikte geçen süreleri asaletlerinin tasdikinden sonra </a:t>
            </a:r>
            <a:r>
              <a:rPr lang="tr-TR" sz="3200" dirty="0">
                <a:latin typeface="Helvetica" panose="020B0604020202020204" pitchFamily="34" charset="0"/>
                <a:cs typeface="Helvetica" panose="020B0604020202020204" pitchFamily="34" charset="0"/>
              </a:rPr>
              <a:t>kademe ilerlemesi yapılmak ve sınav veya seçmeye tabi tutulmak suretiyle derece yükseltilmesinde de değerlendirilir.</a:t>
            </a:r>
            <a:endParaRPr lang="tr-TR" sz="4000" dirty="0">
              <a:latin typeface="Helvetica" panose="020B0604020202020204" pitchFamily="34" charset="0"/>
              <a:cs typeface="Helvetica" panose="020B0604020202020204" pitchFamily="34" charset="0"/>
            </a:endParaRPr>
          </a:p>
          <a:p>
            <a:endParaRPr lang="tr-TR" sz="3200" dirty="0">
              <a:latin typeface="Helvetica" panose="020B0604020202020204" pitchFamily="34" charset="0"/>
              <a:cs typeface="Helvetica" panose="020B0604020202020204" pitchFamily="34" charset="0"/>
            </a:endParaRPr>
          </a:p>
          <a:p>
            <a:endParaRPr lang="tr-TR" sz="3200" dirty="0">
              <a:latin typeface="Helvetica" panose="020B0604020202020204" pitchFamily="34" charset="0"/>
              <a:cs typeface="Helvetica" panose="020B0604020202020204" pitchFamily="34" charset="0"/>
            </a:endParaRPr>
          </a:p>
          <a:p>
            <a:pPr algn="just"/>
            <a:endParaRPr lang="tr-TR" sz="2400" dirty="0" smtClean="0">
              <a:latin typeface="Helvetica" panose="020B0604020202020204" pitchFamily="34" charset="0"/>
              <a:cs typeface="Helvetica" panose="020B0604020202020204" pitchFamily="34" charset="0"/>
            </a:endParaRPr>
          </a:p>
          <a:p>
            <a:endParaRPr lang="tr-TR" dirty="0"/>
          </a:p>
        </p:txBody>
      </p:sp>
    </p:spTree>
    <p:extLst>
      <p:ext uri="{BB962C8B-B14F-4D97-AF65-F5344CB8AC3E}">
        <p14:creationId xmlns:p14="http://schemas.microsoft.com/office/powerpoint/2010/main" val="11200846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63672"/>
            <a:ext cx="9168793" cy="1277050"/>
            <a:chOff x="0" y="-63672"/>
            <a:chExt cx="9168793" cy="1277050"/>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34451" y="-63672"/>
              <a:ext cx="6434342" cy="1077218"/>
            </a:xfrm>
            <a:prstGeom prst="rect">
              <a:avLst/>
            </a:prstGeom>
          </p:spPr>
          <p:txBody>
            <a:bodyPr wrap="square">
              <a:spAutoFit/>
            </a:bodyPr>
            <a:lstStyle/>
            <a:p>
              <a:r>
                <a:rPr lang="tr-TR" sz="3200" b="1" dirty="0" smtClean="0">
                  <a:solidFill>
                    <a:schemeClr val="accent1">
                      <a:lumMod val="50000"/>
                    </a:schemeClr>
                  </a:solidFill>
                  <a:latin typeface="Helvetica" pitchFamily="34" charset="0"/>
                </a:rPr>
                <a:t>MEMURİYET İÇERİSİNDE ASKERLİK GÖREVİ</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916946"/>
            <a:ext cx="11804072" cy="7078861"/>
          </a:xfrm>
          <a:prstGeom prst="rect">
            <a:avLst/>
          </a:prstGeom>
          <a:noFill/>
        </p:spPr>
        <p:txBody>
          <a:bodyPr wrap="square" rtlCol="0">
            <a:spAutoFit/>
          </a:bodyPr>
          <a:lstStyle/>
          <a:p>
            <a:endParaRPr lang="tr-TR" dirty="0" smtClean="0"/>
          </a:p>
          <a:p>
            <a:pPr algn="just"/>
            <a:endParaRPr lang="tr-TR"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q"/>
            </a:pPr>
            <a:r>
              <a:rPr lang="tr-TR" sz="2400" dirty="0">
                <a:latin typeface="Helvetica" panose="020B0604020202020204" pitchFamily="34" charset="0"/>
                <a:cs typeface="Helvetica" panose="020B0604020202020204" pitchFamily="34" charset="0"/>
              </a:rPr>
              <a:t>Devlet memuru iken muvazzaf askerlik hizmetini yapmak üzere silah altına alınanlardan askerlik görevini tamamlayıp memuriyete dönmek isteyenler, </a:t>
            </a:r>
            <a:r>
              <a:rPr lang="tr-TR" sz="2400" b="1" u="sng" dirty="0">
                <a:latin typeface="Helvetica" panose="020B0604020202020204" pitchFamily="34" charset="0"/>
                <a:cs typeface="Helvetica" panose="020B0604020202020204" pitchFamily="34" charset="0"/>
              </a:rPr>
              <a:t>terhis tarihinden itibaren 30 gün içinde kurumlarına başvurmak </a:t>
            </a:r>
            <a:r>
              <a:rPr lang="tr-TR" sz="2400" dirty="0">
                <a:latin typeface="Helvetica" panose="020B0604020202020204" pitchFamily="34" charset="0"/>
                <a:cs typeface="Helvetica" panose="020B0604020202020204" pitchFamily="34" charset="0"/>
              </a:rPr>
              <a:t>ve kurumları da başvurma tarihinden itibaren </a:t>
            </a:r>
            <a:r>
              <a:rPr lang="tr-TR" sz="2400" b="1" u="sng" dirty="0">
                <a:latin typeface="Helvetica" panose="020B0604020202020204" pitchFamily="34" charset="0"/>
                <a:cs typeface="Helvetica" panose="020B0604020202020204" pitchFamily="34" charset="0"/>
              </a:rPr>
              <a:t>azami 30 gün içinde ilgilileri göreve başlatmak zorundadırlar</a:t>
            </a:r>
            <a:r>
              <a:rPr lang="tr-TR" sz="2400" b="1" u="sng" dirty="0" smtClean="0">
                <a:latin typeface="Helvetica" panose="020B0604020202020204" pitchFamily="34" charset="0"/>
                <a:cs typeface="Helvetica" panose="020B0604020202020204" pitchFamily="34" charset="0"/>
              </a:rPr>
              <a:t>.</a:t>
            </a:r>
          </a:p>
          <a:p>
            <a:pPr marL="285750" indent="-285750" algn="just">
              <a:buFont typeface="Wingdings" panose="05000000000000000000" pitchFamily="2" charset="2"/>
              <a:buChar char="q"/>
            </a:pPr>
            <a:endParaRPr lang="tr-TR" sz="2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q"/>
            </a:pPr>
            <a:r>
              <a:rPr lang="tr-TR" sz="2400" dirty="0" smtClean="0">
                <a:latin typeface="Helvetica" panose="020B0604020202020204" pitchFamily="34" charset="0"/>
                <a:cs typeface="Helvetica" panose="020B0604020202020204" pitchFamily="34" charset="0"/>
              </a:rPr>
              <a:t>Bunların </a:t>
            </a:r>
            <a:r>
              <a:rPr lang="tr-TR" sz="2400" dirty="0">
                <a:latin typeface="Helvetica" panose="020B0604020202020204" pitchFamily="34" charset="0"/>
                <a:cs typeface="Helvetica" panose="020B0604020202020204" pitchFamily="34" charset="0"/>
              </a:rPr>
              <a:t>muvazzaf askerlikte geçen süreleri muvazzaf askerliğe ayrıldıkları sırada iktisap etmiş oldukları </a:t>
            </a:r>
            <a:r>
              <a:rPr lang="tr-TR" sz="2400" b="1" u="sng" dirty="0">
                <a:latin typeface="Helvetica" panose="020B0604020202020204" pitchFamily="34" charset="0"/>
                <a:cs typeface="Helvetica" panose="020B0604020202020204" pitchFamily="34" charset="0"/>
              </a:rPr>
              <a:t>derecede kademe ilerlemesi yapılmak suretiyle değerlendirilir</a:t>
            </a:r>
            <a:r>
              <a:rPr lang="tr-TR" sz="2400" dirty="0">
                <a:latin typeface="Helvetica" panose="020B0604020202020204" pitchFamily="34" charset="0"/>
                <a:cs typeface="Helvetica" panose="020B0604020202020204" pitchFamily="34" charset="0"/>
              </a:rPr>
              <a:t>. Bu gibilerin muvazzaf askerliğe ayrılmadan önce işgal ettikleri kadroda kazandıkları kademe ilerlemeleri ayrıca gözönünde bulundurulur. Askerlik öncesi kademe ilerlemeleri ile askerlikte geçen süre toplamının 3 yılı aşan kısmı usulü dairesinde üst dereceye terfi ettikleri zaman bu derecede kademe ilerlemesi yapılmak suretiyle değerlendirilir.</a:t>
            </a:r>
          </a:p>
          <a:p>
            <a:endParaRPr lang="tr-TR" sz="3200" dirty="0">
              <a:latin typeface="Helvetica" panose="020B0604020202020204" pitchFamily="34" charset="0"/>
              <a:cs typeface="Helvetica" panose="020B0604020202020204" pitchFamily="34" charset="0"/>
            </a:endParaRPr>
          </a:p>
          <a:p>
            <a:endParaRPr lang="tr-TR" sz="3200" dirty="0">
              <a:latin typeface="Helvetica" panose="020B0604020202020204" pitchFamily="34" charset="0"/>
              <a:cs typeface="Helvetica" panose="020B0604020202020204" pitchFamily="34" charset="0"/>
            </a:endParaRPr>
          </a:p>
          <a:p>
            <a:pPr algn="just"/>
            <a:endParaRPr lang="tr-TR" sz="2400" dirty="0" smtClean="0">
              <a:latin typeface="Helvetica" panose="020B0604020202020204" pitchFamily="34" charset="0"/>
              <a:cs typeface="Helvetica" panose="020B0604020202020204" pitchFamily="34" charset="0"/>
            </a:endParaRPr>
          </a:p>
          <a:p>
            <a:endParaRPr lang="tr-TR" dirty="0"/>
          </a:p>
        </p:txBody>
      </p:sp>
    </p:spTree>
    <p:extLst>
      <p:ext uri="{BB962C8B-B14F-4D97-AF65-F5344CB8AC3E}">
        <p14:creationId xmlns:p14="http://schemas.microsoft.com/office/powerpoint/2010/main" val="22017731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7902"/>
            <a:ext cx="9534553" cy="1205476"/>
            <a:chOff x="0" y="7902"/>
            <a:chExt cx="9534553"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3100211" y="163862"/>
              <a:ext cx="6434342"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VEKALET GÖREVİ</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916946"/>
            <a:ext cx="11804072" cy="7817525"/>
          </a:xfrm>
          <a:prstGeom prst="rect">
            <a:avLst/>
          </a:prstGeom>
          <a:noFill/>
        </p:spPr>
        <p:txBody>
          <a:bodyPr wrap="square" rtlCol="0">
            <a:spAutoFit/>
          </a:bodyPr>
          <a:lstStyle/>
          <a:p>
            <a:endParaRPr lang="tr-TR" dirty="0" smtClean="0"/>
          </a:p>
          <a:p>
            <a:pPr marL="342900" indent="-342900" algn="just">
              <a:buFont typeface="Wingdings" panose="05000000000000000000" pitchFamily="2" charset="2"/>
              <a:buChar char="q"/>
            </a:pPr>
            <a:r>
              <a:rPr lang="tr-TR" sz="2400" dirty="0" smtClean="0">
                <a:latin typeface="Helvetica" panose="020B0604020202020204" pitchFamily="34" charset="0"/>
                <a:cs typeface="Helvetica" panose="020B0604020202020204" pitchFamily="34" charset="0"/>
              </a:rPr>
              <a:t>Memurların </a:t>
            </a:r>
            <a:r>
              <a:rPr lang="tr-TR" sz="2400" dirty="0">
                <a:latin typeface="Helvetica" panose="020B0604020202020204" pitchFamily="34" charset="0"/>
                <a:cs typeface="Helvetica" panose="020B0604020202020204" pitchFamily="34" charset="0"/>
              </a:rPr>
              <a:t>kanuni izin, geçici görev, disiplin cezası uygulaması veya görevden uzaklaştırma nedenleriyle işlerinden geçici olarak ayrılmaları halinde yerlerine kurum içinden veya diğer kurumlardan veya açıktan vekil atanabilir</a:t>
            </a:r>
            <a:r>
              <a:rPr lang="tr-TR" sz="2400" dirty="0" smtClean="0">
                <a:latin typeface="Helvetica" panose="020B0604020202020204" pitchFamily="34" charset="0"/>
                <a:cs typeface="Helvetica" panose="020B0604020202020204" pitchFamily="34" charset="0"/>
              </a:rPr>
              <a:t>. </a:t>
            </a:r>
            <a:r>
              <a:rPr lang="tr-TR" sz="2400" b="1" u="sng" dirty="0" smtClean="0">
                <a:latin typeface="Helvetica" panose="020B0604020202020204" pitchFamily="34" charset="0"/>
                <a:cs typeface="Helvetica" panose="020B0604020202020204" pitchFamily="34" charset="0"/>
              </a:rPr>
              <a:t>Bir </a:t>
            </a:r>
            <a:r>
              <a:rPr lang="tr-TR" sz="2400" b="1" u="sng" dirty="0">
                <a:latin typeface="Helvetica" panose="020B0604020202020204" pitchFamily="34" charset="0"/>
                <a:cs typeface="Helvetica" panose="020B0604020202020204" pitchFamily="34" charset="0"/>
              </a:rPr>
              <a:t>görevin memurlar eliyle vekaleten yürütülmesi halinde aylıksız vekalet asıldır</a:t>
            </a:r>
            <a:r>
              <a:rPr lang="tr-TR" sz="2400" b="1" u="sng" dirty="0" smtClean="0">
                <a:latin typeface="Helvetica" panose="020B0604020202020204" pitchFamily="34" charset="0"/>
                <a:cs typeface="Helvetica" panose="020B0604020202020204" pitchFamily="34" charset="0"/>
              </a:rPr>
              <a:t>.</a:t>
            </a:r>
          </a:p>
          <a:p>
            <a:pPr algn="just"/>
            <a:endParaRPr lang="tr-TR" sz="2400"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q"/>
            </a:pPr>
            <a:r>
              <a:rPr lang="tr-TR" sz="2400" dirty="0">
                <a:latin typeface="Helvetica" panose="020B0604020202020204" pitchFamily="34" charset="0"/>
                <a:cs typeface="Helvetica" panose="020B0604020202020204" pitchFamily="34" charset="0"/>
              </a:rPr>
              <a:t>Ancak, ilkokul öğretmenliği (Yaz tatili hariç), tabiplik, diş tabipliği, eczacılık, köy ve beldelerdeki ebelik ve hemşirelik, mühendis ve mimarlık, veterinerlik, vaizlik, Kur’an kursu öğreticiliği, imam-hatiplik ve müezzin-kayyımlığa ait boş kadrolara Maliye Bakanlığının izni (mahallî idarelerde izin şartı aranmaz) </a:t>
            </a:r>
            <a:r>
              <a:rPr lang="tr-TR" sz="2400" dirty="0" smtClean="0">
                <a:latin typeface="Helvetica" panose="020B0604020202020204" pitchFamily="34" charset="0"/>
                <a:cs typeface="Helvetica" panose="020B0604020202020204" pitchFamily="34" charset="0"/>
              </a:rPr>
              <a:t>ile </a:t>
            </a:r>
            <a:r>
              <a:rPr lang="tr-TR" sz="2400" b="1" u="sng" dirty="0">
                <a:latin typeface="Helvetica" panose="020B0604020202020204" pitchFamily="34" charset="0"/>
                <a:cs typeface="Helvetica" panose="020B0604020202020204" pitchFamily="34" charset="0"/>
              </a:rPr>
              <a:t>açıktan vekil atanabilir</a:t>
            </a:r>
            <a:r>
              <a:rPr lang="tr-TR" sz="2400" dirty="0">
                <a:latin typeface="Helvetica" panose="020B0604020202020204" pitchFamily="34" charset="0"/>
                <a:cs typeface="Helvetica" panose="020B0604020202020204" pitchFamily="34" charset="0"/>
              </a:rPr>
              <a:t>. </a:t>
            </a:r>
            <a:endParaRPr lang="tr-TR" sz="2400" baseline="30000" dirty="0">
              <a:latin typeface="Helvetica" panose="020B0604020202020204" pitchFamily="34" charset="0"/>
              <a:cs typeface="Helvetica" panose="020B0604020202020204" pitchFamily="34" charset="0"/>
            </a:endParaRPr>
          </a:p>
          <a:p>
            <a:pPr algn="just"/>
            <a:endParaRPr lang="tr-TR" sz="2400"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q"/>
            </a:pPr>
            <a:r>
              <a:rPr lang="tr-TR" sz="2400" dirty="0">
                <a:latin typeface="Helvetica" panose="020B0604020202020204" pitchFamily="34" charset="0"/>
                <a:cs typeface="Helvetica" panose="020B0604020202020204" pitchFamily="34" charset="0"/>
              </a:rPr>
              <a:t>Aynı kurumdan </a:t>
            </a:r>
            <a:r>
              <a:rPr lang="tr-TR" sz="2400" dirty="0" smtClean="0">
                <a:latin typeface="Helvetica" panose="020B0604020202020204" pitchFamily="34" charset="0"/>
                <a:cs typeface="Helvetica" panose="020B0604020202020204" pitchFamily="34" charset="0"/>
              </a:rPr>
              <a:t>ayrılmalar dolayısıyla </a:t>
            </a:r>
            <a:r>
              <a:rPr lang="tr-TR" sz="2400" dirty="0">
                <a:latin typeface="Helvetica" panose="020B0604020202020204" pitchFamily="34" charset="0"/>
                <a:cs typeface="Helvetica" panose="020B0604020202020204" pitchFamily="34" charset="0"/>
              </a:rPr>
              <a:t>atanan vekil memurlara vekalet görevinin </a:t>
            </a:r>
            <a:r>
              <a:rPr lang="tr-TR" sz="2400" b="1" u="sng" dirty="0">
                <a:latin typeface="Helvetica" panose="020B0604020202020204" pitchFamily="34" charset="0"/>
                <a:cs typeface="Helvetica" panose="020B0604020202020204" pitchFamily="34" charset="0"/>
              </a:rPr>
              <a:t>3 aydan fazla devam eden süresi için, kurum dışından veya açıktan atananlarla kurum içinden ilkokul öğretmenliğine atanan öğretmenler ile veznedarlık görevine atananlara göreve başladıkları tarihten itibaren vekalet aylığı ödenir</a:t>
            </a:r>
            <a:r>
              <a:rPr lang="tr-TR" sz="2400" dirty="0" smtClean="0">
                <a:latin typeface="Helvetica" panose="020B0604020202020204" pitchFamily="34" charset="0"/>
                <a:cs typeface="Helvetica" panose="020B0604020202020204" pitchFamily="34" charset="0"/>
              </a:rPr>
              <a:t>.</a:t>
            </a:r>
            <a:endParaRPr lang="tr-TR" sz="2400" dirty="0">
              <a:latin typeface="Helvetica" panose="020B0604020202020204" pitchFamily="34" charset="0"/>
              <a:cs typeface="Helvetica" panose="020B0604020202020204" pitchFamily="34" charset="0"/>
            </a:endParaRPr>
          </a:p>
          <a:p>
            <a:endParaRPr lang="tr-TR" sz="3200" dirty="0">
              <a:latin typeface="Helvetica" panose="020B0604020202020204" pitchFamily="34" charset="0"/>
              <a:cs typeface="Helvetica" panose="020B0604020202020204" pitchFamily="34" charset="0"/>
            </a:endParaRPr>
          </a:p>
          <a:p>
            <a:endParaRPr lang="tr-TR" sz="3200" dirty="0">
              <a:latin typeface="Helvetica" panose="020B0604020202020204" pitchFamily="34" charset="0"/>
              <a:cs typeface="Helvetica" panose="020B0604020202020204" pitchFamily="34" charset="0"/>
            </a:endParaRPr>
          </a:p>
          <a:p>
            <a:pPr algn="just"/>
            <a:endParaRPr lang="tr-TR" sz="2400" dirty="0" smtClean="0">
              <a:latin typeface="Helvetica" panose="020B0604020202020204" pitchFamily="34" charset="0"/>
              <a:cs typeface="Helvetica" panose="020B0604020202020204" pitchFamily="34" charset="0"/>
            </a:endParaRPr>
          </a:p>
          <a:p>
            <a:endParaRPr lang="tr-TR" dirty="0"/>
          </a:p>
        </p:txBody>
      </p:sp>
    </p:spTree>
    <p:extLst>
      <p:ext uri="{BB962C8B-B14F-4D97-AF65-F5344CB8AC3E}">
        <p14:creationId xmlns:p14="http://schemas.microsoft.com/office/powerpoint/2010/main" val="35276095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7902"/>
            <a:ext cx="9534553" cy="1205476"/>
            <a:chOff x="0" y="7902"/>
            <a:chExt cx="9534553"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3100211" y="163862"/>
              <a:ext cx="6434342" cy="584775"/>
            </a:xfrm>
            <a:prstGeom prst="rect">
              <a:avLst/>
            </a:prstGeom>
          </p:spPr>
          <p:txBody>
            <a:bodyPr wrap="square">
              <a:spAutoFit/>
            </a:bodyPr>
            <a:lstStyle/>
            <a:p>
              <a:r>
                <a:rPr lang="tr-TR" sz="3200" b="1" dirty="0" smtClean="0">
                  <a:solidFill>
                    <a:schemeClr val="accent1">
                      <a:lumMod val="50000"/>
                    </a:schemeClr>
                  </a:solidFill>
                  <a:latin typeface="Helvetica" pitchFamily="34" charset="0"/>
                </a:rPr>
                <a:t>VEKALET GÖREVİ</a:t>
              </a:r>
              <a:endParaRPr lang="tr-TR" sz="3200" dirty="0"/>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193964" y="916946"/>
            <a:ext cx="11804072" cy="7540526"/>
          </a:xfrm>
          <a:prstGeom prst="rect">
            <a:avLst/>
          </a:prstGeom>
          <a:noFill/>
        </p:spPr>
        <p:txBody>
          <a:bodyPr wrap="square" rtlCol="0">
            <a:spAutoFit/>
          </a:bodyPr>
          <a:lstStyle/>
          <a:p>
            <a:endParaRPr lang="tr-TR" dirty="0" smtClean="0"/>
          </a:p>
          <a:p>
            <a:pPr marL="342900" indent="-342900" algn="just">
              <a:buFont typeface="Wingdings" panose="05000000000000000000" pitchFamily="2" charset="2"/>
              <a:buChar char="q"/>
            </a:pPr>
            <a:r>
              <a:rPr lang="tr-TR" sz="2400" dirty="0">
                <a:latin typeface="Helvetica" panose="020B0604020202020204" pitchFamily="34" charset="0"/>
                <a:cs typeface="Helvetica" panose="020B0604020202020204" pitchFamily="34" charset="0"/>
              </a:rPr>
              <a:t>Bu Kanuna tabi kurumlarda çalışan veteriner hekim veya hayvan sağlık memurları, veteriner hekim veya hayvan sağlık memuru bulunmayan belediyelerin veterinerlik veya hayvan sağlık memurluğu hizmetlerini ifa etmek üzere bu hizmetlerle ilgili kadrolara vekalet aylığı verilmek suretiyle atanabilirler</a:t>
            </a:r>
            <a:r>
              <a:rPr lang="tr-TR" sz="2400" dirty="0" smtClean="0">
                <a:latin typeface="Helvetica" panose="020B0604020202020204" pitchFamily="34" charset="0"/>
                <a:cs typeface="Helvetica" panose="020B0604020202020204" pitchFamily="34" charset="0"/>
              </a:rPr>
              <a:t>.</a:t>
            </a:r>
          </a:p>
          <a:p>
            <a:pPr algn="just"/>
            <a:endParaRPr lang="tr-TR" sz="2400"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q"/>
            </a:pPr>
            <a:r>
              <a:rPr lang="tr-TR" sz="2400" b="1" u="sng" dirty="0">
                <a:latin typeface="Helvetica" panose="020B0604020202020204" pitchFamily="34" charset="0"/>
                <a:cs typeface="Helvetica" panose="020B0604020202020204" pitchFamily="34" charset="0"/>
              </a:rPr>
              <a:t>Yukarıda sayılan haller dışında, boş kadrolara ait görevler lüzum görüldüğü takdirde memurlara ücretsiz olarak vekaleten gördürülebilir</a:t>
            </a:r>
            <a:r>
              <a:rPr lang="tr-TR" sz="2400" dirty="0" smtClean="0">
                <a:latin typeface="Helvetica" panose="020B0604020202020204" pitchFamily="34" charset="0"/>
                <a:cs typeface="Helvetica" panose="020B0604020202020204" pitchFamily="34" charset="0"/>
              </a:rPr>
              <a:t>.</a:t>
            </a:r>
          </a:p>
          <a:p>
            <a:pPr algn="just"/>
            <a:endParaRPr lang="tr-TR" sz="2400"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q"/>
            </a:pPr>
            <a:r>
              <a:rPr lang="tr-TR" sz="2400" dirty="0">
                <a:latin typeface="Helvetica" panose="020B0604020202020204" pitchFamily="34" charset="0"/>
                <a:cs typeface="Helvetica" panose="020B0604020202020204" pitchFamily="34" charset="0"/>
              </a:rPr>
              <a:t>Bu Kanuna tabi kurumlarda, mali, nakdi ve ayni sorumluluğu bulunan saymanlık kadrolarının boşalması halinde bu kadrolara işe başladıkları tarihten itibaren vekalet aylığı verilmek suretiyle memurlar arasından atama yapılabilir</a:t>
            </a:r>
            <a:r>
              <a:rPr lang="tr-TR" sz="2400" dirty="0" smtClean="0">
                <a:latin typeface="Helvetica" panose="020B0604020202020204" pitchFamily="34" charset="0"/>
                <a:cs typeface="Helvetica" panose="020B0604020202020204" pitchFamily="34" charset="0"/>
              </a:rPr>
              <a:t>.</a:t>
            </a:r>
          </a:p>
          <a:p>
            <a:pPr algn="just"/>
            <a:endParaRPr lang="tr-TR" sz="2400" dirty="0">
              <a:latin typeface="Helvetica" panose="020B0604020202020204" pitchFamily="34" charset="0"/>
              <a:cs typeface="Helvetica" panose="020B0604020202020204" pitchFamily="34" charset="0"/>
            </a:endParaRPr>
          </a:p>
          <a:p>
            <a:pPr marL="342900" indent="-342900" algn="just">
              <a:buFont typeface="Wingdings" panose="05000000000000000000" pitchFamily="2" charset="2"/>
              <a:buChar char="q"/>
            </a:pPr>
            <a:r>
              <a:rPr lang="tr-TR" sz="2400" dirty="0" smtClean="0">
                <a:latin typeface="Helvetica" panose="020B0604020202020204" pitchFamily="34" charset="0"/>
                <a:cs typeface="Helvetica" panose="020B0604020202020204" pitchFamily="34" charset="0"/>
              </a:rPr>
              <a:t>Açıktan </a:t>
            </a:r>
            <a:r>
              <a:rPr lang="tr-TR" sz="2400" dirty="0">
                <a:latin typeface="Helvetica" panose="020B0604020202020204" pitchFamily="34" charset="0"/>
                <a:cs typeface="Helvetica" panose="020B0604020202020204" pitchFamily="34" charset="0"/>
              </a:rPr>
              <a:t>vekil olarak atananlara, </a:t>
            </a:r>
            <a:r>
              <a:rPr lang="tr-TR" sz="2400" b="1" u="sng" dirty="0">
                <a:latin typeface="Helvetica" panose="020B0604020202020204" pitchFamily="34" charset="0"/>
                <a:cs typeface="Helvetica" panose="020B0604020202020204" pitchFamily="34" charset="0"/>
              </a:rPr>
              <a:t>bir yılda yirmi günü </a:t>
            </a:r>
            <a:r>
              <a:rPr lang="tr-TR" sz="2400" dirty="0">
                <a:latin typeface="Helvetica" panose="020B0604020202020204" pitchFamily="34" charset="0"/>
                <a:cs typeface="Helvetica" panose="020B0604020202020204" pitchFamily="34" charset="0"/>
              </a:rPr>
              <a:t>geçmemek üzere çalıştıkları her ay için iki gün yıllık izin verilir. Bu iznin kullanımında, bir sonraki yıla devredilme hâli dışında Devlet memurları için öngörülen hükümler uygulanır.</a:t>
            </a:r>
          </a:p>
          <a:p>
            <a:endParaRPr lang="tr-TR" sz="3200" dirty="0">
              <a:latin typeface="Helvetica" panose="020B0604020202020204" pitchFamily="34" charset="0"/>
              <a:cs typeface="Helvetica" panose="020B0604020202020204" pitchFamily="34" charset="0"/>
            </a:endParaRPr>
          </a:p>
          <a:p>
            <a:endParaRPr lang="tr-TR" sz="3200" dirty="0">
              <a:latin typeface="Helvetica" panose="020B0604020202020204" pitchFamily="34" charset="0"/>
              <a:cs typeface="Helvetica" panose="020B0604020202020204" pitchFamily="34" charset="0"/>
            </a:endParaRPr>
          </a:p>
          <a:p>
            <a:pPr algn="just"/>
            <a:endParaRPr lang="tr-TR" sz="2400" dirty="0" smtClean="0">
              <a:latin typeface="Helvetica" panose="020B0604020202020204" pitchFamily="34" charset="0"/>
              <a:cs typeface="Helvetica" panose="020B0604020202020204" pitchFamily="34" charset="0"/>
            </a:endParaRPr>
          </a:p>
          <a:p>
            <a:endParaRPr lang="tr-TR" dirty="0"/>
          </a:p>
        </p:txBody>
      </p:sp>
    </p:spTree>
    <p:extLst>
      <p:ext uri="{BB962C8B-B14F-4D97-AF65-F5344CB8AC3E}">
        <p14:creationId xmlns:p14="http://schemas.microsoft.com/office/powerpoint/2010/main" val="1426192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7902"/>
            <a:ext cx="9534553" cy="1205476"/>
            <a:chOff x="0" y="7902"/>
            <a:chExt cx="9534553"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3100211" y="163862"/>
              <a:ext cx="6434342" cy="954107"/>
            </a:xfrm>
            <a:prstGeom prst="rect">
              <a:avLst/>
            </a:prstGeom>
          </p:spPr>
          <p:txBody>
            <a:bodyPr wrap="square">
              <a:spAutoFit/>
            </a:bodyPr>
            <a:lstStyle/>
            <a:p>
              <a:r>
                <a:rPr lang="tr-TR" sz="2800" b="1" dirty="0" smtClean="0">
                  <a:solidFill>
                    <a:schemeClr val="accent1">
                      <a:lumMod val="50000"/>
                    </a:schemeClr>
                  </a:solidFill>
                  <a:latin typeface="Helvetica" pitchFamily="34" charset="0"/>
                </a:rPr>
                <a:t>MEMURLUKTAN ÇEKİLENLERİN</a:t>
              </a:r>
            </a:p>
            <a:p>
              <a:r>
                <a:rPr lang="tr-TR" sz="2800" b="1" dirty="0" smtClean="0">
                  <a:solidFill>
                    <a:schemeClr val="accent1">
                      <a:lumMod val="50000"/>
                    </a:schemeClr>
                  </a:solidFill>
                  <a:latin typeface="Helvetica" pitchFamily="34" charset="0"/>
                </a:rPr>
                <a:t>YENİDEN ATANMALARI</a:t>
              </a:r>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0" y="1387908"/>
            <a:ext cx="12038212" cy="5539978"/>
          </a:xfrm>
          <a:prstGeom prst="rect">
            <a:avLst/>
          </a:prstGeom>
          <a:noFill/>
        </p:spPr>
        <p:txBody>
          <a:bodyPr wrap="square" rtlCol="0">
            <a:spAutoFit/>
          </a:bodyPr>
          <a:lstStyle/>
          <a:p>
            <a:endParaRPr lang="tr-TR" dirty="0" smtClean="0"/>
          </a:p>
          <a:p>
            <a:pPr marL="342900" indent="-342900" algn="just">
              <a:buFont typeface="Wingdings" panose="05000000000000000000" pitchFamily="2" charset="2"/>
              <a:buChar char="q"/>
            </a:pPr>
            <a:r>
              <a:rPr lang="tr-TR" sz="2400" b="1" u="sng" dirty="0">
                <a:latin typeface="Helvetica" panose="020B0604020202020204" pitchFamily="34" charset="0"/>
                <a:cs typeface="Helvetica" panose="020B0604020202020204" pitchFamily="34" charset="0"/>
              </a:rPr>
              <a:t>İki defadan fazla olmamak üzere </a:t>
            </a:r>
            <a:r>
              <a:rPr lang="tr-TR" sz="2400" dirty="0">
                <a:latin typeface="Helvetica" panose="020B0604020202020204" pitchFamily="34" charset="0"/>
                <a:cs typeface="Helvetica" panose="020B0604020202020204" pitchFamily="34" charset="0"/>
              </a:rPr>
              <a:t>memurluktan kendi istekleriyle çekilenlerden veya bu Kanun hükümlerine göre çekilmiş sayılanlardan tekrar memurluğa dönmek isteyenler, ayrıldıkları sınıfta boş kadro bulunmak ve bu sınıfın niteliklerini taşımak şartıyla ayrıldıkları tarihte almakta oldukları aylık derecesine eşit bir derecenin aynı kademesine veya 71 inci madde hükümlerine uyulmak suretiyle diğer bir sınıfta eşit derecedeki </a:t>
            </a:r>
            <a:r>
              <a:rPr lang="tr-TR" sz="2400" b="1" u="sng" dirty="0">
                <a:latin typeface="Helvetica" panose="020B0604020202020204" pitchFamily="34" charset="0"/>
                <a:cs typeface="Helvetica" panose="020B0604020202020204" pitchFamily="34" charset="0"/>
              </a:rPr>
              <a:t>kadrolara atanabilirler</a:t>
            </a:r>
            <a:r>
              <a:rPr lang="tr-TR" sz="2400" dirty="0" smtClean="0">
                <a:latin typeface="Helvetica" panose="020B0604020202020204" pitchFamily="34" charset="0"/>
                <a:cs typeface="Helvetica" panose="020B0604020202020204" pitchFamily="34" charset="0"/>
              </a:rPr>
              <a:t>.</a:t>
            </a:r>
          </a:p>
          <a:p>
            <a:pPr marL="342900" indent="-342900" algn="just">
              <a:buFont typeface="Wingdings" panose="05000000000000000000" pitchFamily="2" charset="2"/>
              <a:buChar char="q"/>
            </a:pPr>
            <a:endParaRPr lang="tr-TR" sz="2400" dirty="0" smtClean="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q"/>
            </a:pPr>
            <a:r>
              <a:rPr lang="tr-TR" sz="2400" dirty="0">
                <a:latin typeface="Helvetica" panose="020B0604020202020204" pitchFamily="34" charset="0"/>
                <a:cs typeface="Helvetica" panose="020B0604020202020204" pitchFamily="34" charset="0"/>
              </a:rPr>
              <a:t>657 sayılı Kanuna tabi olmayan personelden kendi istekleri ile görevinden çekilmiş olanlar, </a:t>
            </a:r>
            <a:r>
              <a:rPr lang="tr-TR" sz="2400" b="1" u="sng" dirty="0">
                <a:latin typeface="Helvetica" panose="020B0604020202020204" pitchFamily="34" charset="0"/>
                <a:cs typeface="Helvetica" panose="020B0604020202020204" pitchFamily="34" charset="0"/>
              </a:rPr>
              <a:t>boş kadro bulunmak ve gireceği sınıfın niteliklerini taşımak kaydı ile bu Kanuna tabi kurumlardaki memuriyetlere atanabilirler</a:t>
            </a:r>
            <a:r>
              <a:rPr lang="tr-TR" sz="2400" dirty="0" smtClean="0">
                <a:latin typeface="Helvetica" panose="020B0604020202020204" pitchFamily="34" charset="0"/>
                <a:cs typeface="Helvetica" panose="020B0604020202020204" pitchFamily="34" charset="0"/>
              </a:rPr>
              <a:t>.</a:t>
            </a:r>
          </a:p>
          <a:p>
            <a:pPr marL="285750" indent="-285750" algn="just">
              <a:buFont typeface="Wingdings" panose="05000000000000000000" pitchFamily="2" charset="2"/>
              <a:buChar char="q"/>
            </a:pPr>
            <a:endParaRPr lang="tr-TR" sz="2400" dirty="0">
              <a:latin typeface="Helvetica" panose="020B0604020202020204" pitchFamily="34" charset="0"/>
              <a:cs typeface="Helvetica" panose="020B0604020202020204" pitchFamily="34" charset="0"/>
            </a:endParaRPr>
          </a:p>
          <a:p>
            <a:pPr marL="285750" indent="-285750" algn="just">
              <a:buFont typeface="Wingdings" panose="05000000000000000000" pitchFamily="2" charset="2"/>
              <a:buChar char="q"/>
            </a:pPr>
            <a:r>
              <a:rPr lang="tr-TR" sz="2400" dirty="0">
                <a:latin typeface="Helvetica" panose="020B0604020202020204" pitchFamily="34" charset="0"/>
                <a:cs typeface="Helvetica" panose="020B0604020202020204" pitchFamily="34" charset="0"/>
              </a:rPr>
              <a:t>Yasama görevinde veya bakan olarak geçirilen her yıl bir kademe ilerlemesi ve her iki yıl bir derece yükselmesine esas olacak şekilde değerlendirilir.</a:t>
            </a:r>
          </a:p>
          <a:p>
            <a:pPr marL="342900" indent="-342900" algn="just">
              <a:buFont typeface="Wingdings" panose="05000000000000000000" pitchFamily="2" charset="2"/>
              <a:buChar char="q"/>
            </a:pPr>
            <a:endParaRPr lang="tr-TR"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171611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7902"/>
            <a:ext cx="9534553" cy="1205476"/>
            <a:chOff x="0" y="7902"/>
            <a:chExt cx="9534553"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3100211" y="163862"/>
              <a:ext cx="6434342" cy="523220"/>
            </a:xfrm>
            <a:prstGeom prst="rect">
              <a:avLst/>
            </a:prstGeom>
          </p:spPr>
          <p:txBody>
            <a:bodyPr wrap="square">
              <a:spAutoFit/>
            </a:bodyPr>
            <a:lstStyle/>
            <a:p>
              <a:r>
                <a:rPr lang="tr-TR" sz="2800" b="1" dirty="0" smtClean="0">
                  <a:solidFill>
                    <a:schemeClr val="accent1">
                      <a:lumMod val="50000"/>
                    </a:schemeClr>
                  </a:solidFill>
                  <a:latin typeface="Helvetica" pitchFamily="34" charset="0"/>
                </a:rPr>
                <a:t>ÇEKİLME (İSTİFA)</a:t>
              </a:r>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0" y="1387908"/>
            <a:ext cx="12038212" cy="5293757"/>
          </a:xfrm>
          <a:prstGeom prst="rect">
            <a:avLst/>
          </a:prstGeom>
          <a:noFill/>
        </p:spPr>
        <p:txBody>
          <a:bodyPr wrap="square" rtlCol="0">
            <a:spAutoFit/>
          </a:bodyPr>
          <a:lstStyle/>
          <a:p>
            <a:endParaRPr lang="tr-TR" dirty="0" smtClean="0"/>
          </a:p>
          <a:p>
            <a:pPr marL="342900" indent="-342900" algn="just">
              <a:buFont typeface="Wingdings" panose="05000000000000000000" pitchFamily="2" charset="2"/>
              <a:buChar char="q"/>
            </a:pPr>
            <a:r>
              <a:rPr lang="tr-TR" sz="2400" dirty="0"/>
              <a:t>Devlet memuru bağlı olduğu kuruma yazılı olarak müracaat etmek suretiyle memurluktan çekilme isteğinde bulunabilir.  </a:t>
            </a:r>
            <a:endParaRPr lang="tr-TR" sz="2400" dirty="0" smtClean="0"/>
          </a:p>
          <a:p>
            <a:pPr algn="just"/>
            <a:endParaRPr lang="tr-TR" sz="2400" dirty="0" smtClean="0"/>
          </a:p>
          <a:p>
            <a:pPr marL="342900" indent="-342900" algn="just">
              <a:buFont typeface="Wingdings" panose="05000000000000000000" pitchFamily="2" charset="2"/>
              <a:buChar char="q"/>
            </a:pPr>
            <a:r>
              <a:rPr lang="tr-TR" sz="2400" dirty="0" smtClean="0"/>
              <a:t>Mezuniyetsiz </a:t>
            </a:r>
            <a:r>
              <a:rPr lang="tr-TR" sz="2400" dirty="0"/>
              <a:t>veya kurumlarınca kabul edilen mazereti olmaksızın görevin terk edilmesi ve bu terkin kesintisiz </a:t>
            </a:r>
            <a:r>
              <a:rPr lang="tr-TR" sz="2400" b="1" u="sng" dirty="0"/>
              <a:t>10 gün devam etmesi halinde</a:t>
            </a:r>
            <a:r>
              <a:rPr lang="tr-TR" sz="2400" dirty="0"/>
              <a:t>, yazılı müracaat şartı aranmaksızın, çekilme isteğinde bulunulmuş sayılır</a:t>
            </a:r>
            <a:r>
              <a:rPr lang="tr-TR" sz="2400" dirty="0" smtClean="0"/>
              <a:t>.</a:t>
            </a:r>
          </a:p>
          <a:p>
            <a:pPr algn="just"/>
            <a:endParaRPr lang="tr-TR" sz="3200" dirty="0" smtClean="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q"/>
            </a:pPr>
            <a:r>
              <a:rPr lang="tr-TR" sz="2400" dirty="0"/>
              <a:t>Çekilmek </a:t>
            </a:r>
            <a:r>
              <a:rPr lang="tr-TR" sz="2400" dirty="0" smtClean="0"/>
              <a:t>isteyen </a:t>
            </a:r>
            <a:r>
              <a:rPr lang="tr-TR" sz="2400" dirty="0"/>
              <a:t>memur yerine atanan kimsenin gelmesine veya çekilme isteğinin kabulüne kadar görevine devam eder. </a:t>
            </a:r>
            <a:r>
              <a:rPr lang="tr-TR" sz="2400" b="1" u="sng" dirty="0"/>
              <a:t>Yerine atanan kimse bir aya kadar gelmediği veya yerine bir vekil atanmadığı takdirde, üstüne haber vererek görevini bırakabilir</a:t>
            </a:r>
            <a:r>
              <a:rPr lang="tr-TR" sz="2400" dirty="0" smtClean="0"/>
              <a:t>.</a:t>
            </a:r>
          </a:p>
          <a:p>
            <a:pPr marL="285750" indent="-285750">
              <a:buFont typeface="Wingdings" panose="05000000000000000000" pitchFamily="2" charset="2"/>
              <a:buChar char="q"/>
            </a:pPr>
            <a:endParaRPr lang="tr-TR" sz="2400" dirty="0"/>
          </a:p>
          <a:p>
            <a:pPr marL="285750" indent="-285750">
              <a:buFont typeface="Wingdings" panose="05000000000000000000" pitchFamily="2" charset="2"/>
              <a:buChar char="q"/>
            </a:pPr>
            <a:r>
              <a:rPr lang="tr-TR" sz="2400" dirty="0" smtClean="0"/>
              <a:t>Olağanüstü </a:t>
            </a:r>
            <a:r>
              <a:rPr lang="tr-TR" sz="2400" dirty="0"/>
              <a:t>mazeretle çekilenler, üstüne haber vermek </a:t>
            </a:r>
            <a:r>
              <a:rPr lang="tr-TR" sz="2400" dirty="0" smtClean="0"/>
              <a:t>şartıyla </a:t>
            </a:r>
            <a:r>
              <a:rPr lang="tr-TR" sz="2400" dirty="0"/>
              <a:t>bir ay kaydına tabi değildirler.</a:t>
            </a:r>
          </a:p>
          <a:p>
            <a:pPr marL="342900" indent="-342900" algn="just">
              <a:buFont typeface="Wingdings" panose="05000000000000000000" pitchFamily="2" charset="2"/>
              <a:buChar char="q"/>
            </a:pPr>
            <a:endParaRPr lang="tr-TR"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050591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7902"/>
            <a:ext cx="9534553" cy="1205476"/>
            <a:chOff x="0" y="7902"/>
            <a:chExt cx="9534553"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3100211" y="163862"/>
              <a:ext cx="6434342" cy="954107"/>
            </a:xfrm>
            <a:prstGeom prst="rect">
              <a:avLst/>
            </a:prstGeom>
          </p:spPr>
          <p:txBody>
            <a:bodyPr wrap="square">
              <a:spAutoFit/>
            </a:bodyPr>
            <a:lstStyle/>
            <a:p>
              <a:r>
                <a:rPr lang="tr-TR" sz="2800" b="1" dirty="0" smtClean="0">
                  <a:solidFill>
                    <a:schemeClr val="accent1">
                      <a:lumMod val="50000"/>
                    </a:schemeClr>
                  </a:solidFill>
                  <a:latin typeface="Helvetica" pitchFamily="34" charset="0"/>
                </a:rPr>
                <a:t>ÇEKİLMEDE DEVİR VE TESLİM</a:t>
              </a:r>
            </a:p>
            <a:p>
              <a:r>
                <a:rPr lang="tr-TR" sz="2800" b="1" dirty="0" smtClean="0">
                  <a:solidFill>
                    <a:schemeClr val="accent1">
                      <a:lumMod val="50000"/>
                    </a:schemeClr>
                  </a:solidFill>
                  <a:latin typeface="Helvetica" pitchFamily="34" charset="0"/>
                </a:rPr>
                <a:t>SÜRESİ</a:t>
              </a:r>
              <a:endParaRPr lang="tr-TR" sz="2800" b="1" dirty="0" smtClean="0">
                <a:solidFill>
                  <a:schemeClr val="accent1">
                    <a:lumMod val="50000"/>
                  </a:schemeClr>
                </a:solidFill>
                <a:latin typeface="Helvetica" pitchFamily="34" charset="0"/>
              </a:endParaRPr>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76894" y="2571566"/>
            <a:ext cx="12038212" cy="2339102"/>
          </a:xfrm>
          <a:prstGeom prst="rect">
            <a:avLst/>
          </a:prstGeom>
          <a:noFill/>
        </p:spPr>
        <p:txBody>
          <a:bodyPr wrap="square" rtlCol="0">
            <a:spAutoFit/>
          </a:bodyPr>
          <a:lstStyle/>
          <a:p>
            <a:endParaRPr lang="tr-TR" dirty="0" smtClean="0"/>
          </a:p>
          <a:p>
            <a:pPr marL="342900" indent="-342900" algn="just">
              <a:buFont typeface="Wingdings" panose="05000000000000000000" pitchFamily="2" charset="2"/>
              <a:buChar char="q"/>
            </a:pPr>
            <a:r>
              <a:rPr lang="tr-TR" sz="3200" dirty="0">
                <a:latin typeface="Helvetica" panose="020B0604020202020204" pitchFamily="34" charset="0"/>
                <a:cs typeface="Helvetica" panose="020B0604020202020204" pitchFamily="34" charset="0"/>
              </a:rPr>
              <a:t>Çekilen Devlet memurlarından devir ve teslim ile yükümlü olanlar, bu işlemlerin sonuna kadar görevlerini bırakamazlar. Hizmet icaplarına göre devir ve teslim işlemleri için gerekli süreler, yönetmelikte belirtilir.</a:t>
            </a:r>
            <a:endParaRPr lang="tr-TR" sz="4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849781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0" y="7902"/>
            <a:ext cx="9534553" cy="1205476"/>
            <a:chOff x="0" y="7902"/>
            <a:chExt cx="9534553" cy="1205476"/>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902"/>
              <a:ext cx="8690385" cy="1205476"/>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3100211" y="163862"/>
              <a:ext cx="6434342" cy="954107"/>
            </a:xfrm>
            <a:prstGeom prst="rect">
              <a:avLst/>
            </a:prstGeom>
          </p:spPr>
          <p:txBody>
            <a:bodyPr wrap="square">
              <a:spAutoFit/>
            </a:bodyPr>
            <a:lstStyle/>
            <a:p>
              <a:r>
                <a:rPr lang="tr-TR" sz="2800" b="1" dirty="0" smtClean="0">
                  <a:solidFill>
                    <a:schemeClr val="accent1">
                      <a:lumMod val="50000"/>
                    </a:schemeClr>
                  </a:solidFill>
                  <a:latin typeface="Helvetica" pitchFamily="34" charset="0"/>
                </a:rPr>
                <a:t>OHAL DÖNEMİNDE ÇEKİLME</a:t>
              </a:r>
            </a:p>
            <a:p>
              <a:r>
                <a:rPr lang="tr-TR" sz="2800" b="1" dirty="0" smtClean="0">
                  <a:solidFill>
                    <a:schemeClr val="accent1">
                      <a:lumMod val="50000"/>
                    </a:schemeClr>
                  </a:solidFill>
                  <a:latin typeface="Helvetica" pitchFamily="34" charset="0"/>
                </a:rPr>
                <a:t>İŞLEMLERİ</a:t>
              </a:r>
              <a:endParaRPr lang="tr-TR" sz="2800" b="1" dirty="0" smtClean="0">
                <a:solidFill>
                  <a:schemeClr val="accent1">
                    <a:lumMod val="50000"/>
                  </a:schemeClr>
                </a:solidFill>
                <a:latin typeface="Helvetica" pitchFamily="34" charset="0"/>
              </a:endParaRPr>
            </a:p>
          </p:txBody>
        </p:sp>
      </p:grpSp>
      <p:sp>
        <p:nvSpPr>
          <p:cNvPr id="14" name="Rectangle 3"/>
          <p:cNvSpPr txBox="1">
            <a:spLocks noChangeArrowheads="1"/>
          </p:cNvSpPr>
          <p:nvPr/>
        </p:nvSpPr>
        <p:spPr bwMode="auto">
          <a:xfrm>
            <a:off x="441670" y="1428359"/>
            <a:ext cx="11081441" cy="628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smtClean="0">
                <a:latin typeface="Helvetica" panose="020B0604020202020204" pitchFamily="34" charset="0"/>
                <a:ea typeface="Cambria" panose="02040503050406030204" pitchFamily="18" charset="0"/>
                <a:cs typeface="Helvetica" panose="020B0604020202020204" pitchFamily="34" charset="0"/>
              </a:rPr>
              <a:t>                                                   </a:t>
            </a: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76894" y="2571566"/>
            <a:ext cx="12038212" cy="2339102"/>
          </a:xfrm>
          <a:prstGeom prst="rect">
            <a:avLst/>
          </a:prstGeom>
          <a:noFill/>
        </p:spPr>
        <p:txBody>
          <a:bodyPr wrap="square" rtlCol="0">
            <a:spAutoFit/>
          </a:bodyPr>
          <a:lstStyle/>
          <a:p>
            <a:endParaRPr lang="tr-TR" dirty="0" smtClean="0"/>
          </a:p>
          <a:p>
            <a:pPr marL="342900" indent="-342900" algn="just">
              <a:buFont typeface="Wingdings" panose="05000000000000000000" pitchFamily="2" charset="2"/>
              <a:buChar char="q"/>
            </a:pPr>
            <a:r>
              <a:rPr lang="tr-TR" sz="3200" dirty="0">
                <a:latin typeface="Helvetica" panose="020B0604020202020204" pitchFamily="34" charset="0"/>
                <a:cs typeface="Helvetica" panose="020B0604020202020204" pitchFamily="34" charset="0"/>
              </a:rPr>
              <a:t>Olağanüstü hal, seferberlik ve savaş hallerinde veya genel hayata müessir afetlere uğrayan yerlerdeki Devlet memurları, çekilme istekleri kabul edilmedikçe veya yerine atanacaklar gelip işe başlamadıkça görevlerini bırakamazlar.</a:t>
            </a:r>
            <a:endParaRPr lang="tr-TR" sz="6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886066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0" y="-78169"/>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38106" y="-39084"/>
            <a:ext cx="11480800" cy="1209539"/>
            <a:chOff x="0" y="-73890"/>
            <a:chExt cx="11480800"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0" y="-73890"/>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940226" y="-34806"/>
              <a:ext cx="8540574" cy="400110"/>
            </a:xfrm>
            <a:prstGeom prst="rect">
              <a:avLst/>
            </a:prstGeom>
          </p:spPr>
          <p:txBody>
            <a:bodyPr wrap="square">
              <a:spAutoFit/>
            </a:bodyPr>
            <a:lstStyle/>
            <a:p>
              <a:r>
                <a:rPr lang="tr-TR" sz="2000" b="1" dirty="0" smtClean="0">
                  <a:solidFill>
                    <a:schemeClr val="accent1">
                      <a:lumMod val="50000"/>
                    </a:schemeClr>
                  </a:solidFill>
                  <a:latin typeface="Helvetica" pitchFamily="34" charset="0"/>
                </a:rPr>
                <a:t>SORU-CEVAP</a:t>
              </a:r>
              <a:endParaRPr lang="tr-TR" sz="2000" dirty="0"/>
            </a:p>
          </p:txBody>
        </p:sp>
      </p:grpSp>
      <p:sp>
        <p:nvSpPr>
          <p:cNvPr id="14" name="Rectangle 3"/>
          <p:cNvSpPr txBox="1">
            <a:spLocks noChangeArrowheads="1"/>
          </p:cNvSpPr>
          <p:nvPr/>
        </p:nvSpPr>
        <p:spPr bwMode="auto">
          <a:xfrm>
            <a:off x="209007" y="979714"/>
            <a:ext cx="11884296" cy="565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000" b="1" dirty="0"/>
          </a:p>
          <a:p>
            <a:pPr algn="ctr"/>
            <a:endParaRPr lang="tr-TR" sz="2000" b="1" dirty="0" smtClean="0"/>
          </a:p>
          <a:p>
            <a:pPr algn="ctr"/>
            <a:endParaRPr lang="tr-TR" sz="3200" b="1" dirty="0" smtClean="0"/>
          </a:p>
          <a:p>
            <a:pPr algn="ctr"/>
            <a:endParaRPr lang="tr-TR" sz="3200" b="1" dirty="0"/>
          </a:p>
          <a:p>
            <a:pPr algn="ctr"/>
            <a:endParaRPr lang="tr-TR" sz="3200" b="1" dirty="0" smtClean="0"/>
          </a:p>
          <a:p>
            <a:pPr algn="ctr"/>
            <a:r>
              <a:rPr lang="tr-TR" sz="3200" b="1" dirty="0" smtClean="0"/>
              <a:t>BENİ DİNLEDİĞİNİZ İÇİN </a:t>
            </a:r>
          </a:p>
          <a:p>
            <a:pPr algn="ctr"/>
            <a:r>
              <a:rPr lang="tr-TR" sz="3200" b="1" dirty="0" smtClean="0"/>
              <a:t>TEŞEKKÜRLERİ SUNARIM…</a:t>
            </a:r>
          </a:p>
          <a:p>
            <a:pPr algn="ctr"/>
            <a:endParaRPr lang="tr-TR" sz="2000" b="1" dirty="0"/>
          </a:p>
          <a:p>
            <a:pPr algn="ctr"/>
            <a:endParaRPr lang="tr-TR" sz="2000" b="1" dirty="0" smtClean="0"/>
          </a:p>
        </p:txBody>
      </p:sp>
    </p:spTree>
    <p:extLst>
      <p:ext uri="{BB962C8B-B14F-4D97-AF65-F5344CB8AC3E}">
        <p14:creationId xmlns:p14="http://schemas.microsoft.com/office/powerpoint/2010/main" val="37901832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bina, beyaz, oda, küvet içeren bir resim&#10;&#10;Açıklama otomatik olarak oluşturuldu">
            <a:extLst>
              <a:ext uri="{FF2B5EF4-FFF2-40B4-BE49-F238E27FC236}">
                <a16:creationId xmlns:a16="http://schemas.microsoft.com/office/drawing/2014/main" id="{5FBFE52F-C34A-3444-AFA7-C813C999210E}"/>
              </a:ext>
            </a:extLst>
          </p:cNvPr>
          <p:cNvPicPr>
            <a:picLocks noChangeAspect="1"/>
          </p:cNvPicPr>
          <p:nvPr/>
        </p:nvPicPr>
        <p:blipFill>
          <a:blip r:embed="rId2"/>
          <a:stretch>
            <a:fillRect/>
          </a:stretch>
        </p:blipFill>
        <p:spPr>
          <a:xfrm>
            <a:off x="2" y="0"/>
            <a:ext cx="12192000" cy="6955768"/>
          </a:xfrm>
          <a:prstGeom prst="rect">
            <a:avLst/>
          </a:prstGeom>
        </p:spPr>
      </p:pic>
      <p:grpSp>
        <p:nvGrpSpPr>
          <p:cNvPr id="4" name="Grup 3">
            <a:extLst>
              <a:ext uri="{FF2B5EF4-FFF2-40B4-BE49-F238E27FC236}">
                <a16:creationId xmlns:a16="http://schemas.microsoft.com/office/drawing/2014/main" id="{779077B5-FDAD-BA4E-B873-323420319BB4}"/>
              </a:ext>
            </a:extLst>
          </p:cNvPr>
          <p:cNvGrpSpPr/>
          <p:nvPr/>
        </p:nvGrpSpPr>
        <p:grpSpPr>
          <a:xfrm>
            <a:off x="2" y="3832"/>
            <a:ext cx="8690385" cy="1209539"/>
            <a:chOff x="2" y="3832"/>
            <a:chExt cx="8690385" cy="1209539"/>
          </a:xfrm>
        </p:grpSpPr>
        <p:pic>
          <p:nvPicPr>
            <p:cNvPr id="23" name="Resim 22">
              <a:extLst>
                <a:ext uri="{FF2B5EF4-FFF2-40B4-BE49-F238E27FC236}">
                  <a16:creationId xmlns:a16="http://schemas.microsoft.com/office/drawing/2014/main" id="{17B64CAC-008E-554E-9E55-5DBC68F7BF67}"/>
                </a:ext>
              </a:extLst>
            </p:cNvPr>
            <p:cNvPicPr>
              <a:picLocks noChangeAspect="1"/>
            </p:cNvPicPr>
            <p:nvPr/>
          </p:nvPicPr>
          <p:blipFill>
            <a:blip r:embed="rId3"/>
            <a:srcRect/>
            <a:stretch/>
          </p:blipFill>
          <p:spPr>
            <a:xfrm>
              <a:off x="2" y="3832"/>
              <a:ext cx="8690385" cy="1209539"/>
            </a:xfrm>
            <a:prstGeom prst="rect">
              <a:avLst/>
            </a:prstGeom>
          </p:spPr>
        </p:pic>
        <p:sp>
          <p:nvSpPr>
            <p:cNvPr id="24" name="Dikdörtgen 23">
              <a:extLst>
                <a:ext uri="{FF2B5EF4-FFF2-40B4-BE49-F238E27FC236}">
                  <a16:creationId xmlns:a16="http://schemas.microsoft.com/office/drawing/2014/main" id="{4EC0CCF7-578E-E647-A8E0-D8CB277624CD}"/>
                </a:ext>
              </a:extLst>
            </p:cNvPr>
            <p:cNvSpPr/>
            <p:nvPr/>
          </p:nvSpPr>
          <p:spPr>
            <a:xfrm>
              <a:off x="2713220" y="256177"/>
              <a:ext cx="5246557" cy="584775"/>
            </a:xfrm>
            <a:prstGeom prst="rect">
              <a:avLst/>
            </a:prstGeom>
          </p:spPr>
          <p:txBody>
            <a:bodyPr wrap="square">
              <a:spAutoFit/>
            </a:bodyPr>
            <a:lstStyle/>
            <a:p>
              <a:r>
                <a:rPr lang="tr-TR" altLang="tr-TR" sz="3200" b="1" dirty="0" smtClean="0">
                  <a:solidFill>
                    <a:schemeClr val="accent1">
                      <a:lumMod val="50000"/>
                    </a:schemeClr>
                  </a:solidFill>
                  <a:latin typeface="Helvetica" pitchFamily="34" charset="0"/>
                </a:rPr>
                <a:t>İSTİHDAM ŞEKİLLERİ</a:t>
              </a:r>
              <a:endParaRPr lang="tr-TR" sz="3200" dirty="0"/>
            </a:p>
          </p:txBody>
        </p:sp>
      </p:grpSp>
      <p:sp>
        <p:nvSpPr>
          <p:cNvPr id="14" name="Rectangle 3"/>
          <p:cNvSpPr txBox="1">
            <a:spLocks noChangeArrowheads="1"/>
          </p:cNvSpPr>
          <p:nvPr/>
        </p:nvSpPr>
        <p:spPr bwMode="auto">
          <a:xfrm>
            <a:off x="555280" y="997241"/>
            <a:ext cx="11081441" cy="532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tr-TR" sz="2400" u="sng" dirty="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dirty="0">
              <a:latin typeface="Helvetica" panose="020B0604020202020204" pitchFamily="34" charset="0"/>
              <a:ea typeface="Cambria" panose="02040503050406030204" pitchFamily="18" charset="0"/>
              <a:cs typeface="Helvetica" panose="020B0604020202020204" pitchFamily="34" charset="0"/>
            </a:endParaRPr>
          </a:p>
          <a:p>
            <a:pPr algn="just"/>
            <a:r>
              <a:rPr lang="tr-TR" sz="2400" b="1" i="1" dirty="0">
                <a:latin typeface="Helvetica" panose="020B0604020202020204" pitchFamily="34" charset="0"/>
                <a:ea typeface="Cambria" panose="02040503050406030204" pitchFamily="18" charset="0"/>
                <a:cs typeface="Helvetica" panose="020B0604020202020204" pitchFamily="34" charset="0"/>
              </a:rPr>
              <a:t>                                                     </a:t>
            </a:r>
            <a:endParaRPr lang="tr-TR" sz="2400" b="1" i="1" dirty="0" smtClean="0">
              <a:latin typeface="Helvetica" panose="020B0604020202020204" pitchFamily="34" charset="0"/>
              <a:ea typeface="Cambria" panose="02040503050406030204" pitchFamily="18" charset="0"/>
              <a:cs typeface="Helvetica" panose="020B0604020202020204" pitchFamily="34" charset="0"/>
            </a:endParaRPr>
          </a:p>
          <a:p>
            <a:pPr algn="just"/>
            <a:endParaRPr lang="tr-TR" sz="2400" b="1" i="1" u="sng" dirty="0">
              <a:latin typeface="Helvetica" panose="020B0604020202020204" pitchFamily="34" charset="0"/>
              <a:ea typeface="Cambria" panose="02040503050406030204" pitchFamily="18" charset="0"/>
              <a:cs typeface="Helvetica" panose="020B0604020202020204" pitchFamily="34" charset="0"/>
            </a:endParaRPr>
          </a:p>
        </p:txBody>
      </p:sp>
      <p:sp>
        <p:nvSpPr>
          <p:cNvPr id="3" name="Metin kutusu 2"/>
          <p:cNvSpPr txBox="1"/>
          <p:nvPr/>
        </p:nvSpPr>
        <p:spPr>
          <a:xfrm>
            <a:off x="555280" y="1585790"/>
            <a:ext cx="11331919" cy="7171194"/>
          </a:xfrm>
          <a:prstGeom prst="rect">
            <a:avLst/>
          </a:prstGeom>
          <a:noFill/>
        </p:spPr>
        <p:txBody>
          <a:bodyPr wrap="square" rtlCol="0">
            <a:spAutoFit/>
          </a:bodyPr>
          <a:lstStyle/>
          <a:p>
            <a:r>
              <a:rPr lang="tr-TR" sz="2600" dirty="0" smtClean="0">
                <a:latin typeface="Helvetica" panose="020B0604020202020204" pitchFamily="34" charset="0"/>
                <a:cs typeface="Helvetica" panose="020B0604020202020204" pitchFamily="34" charset="0"/>
              </a:rPr>
              <a:t>-Bu kapsamda, 657 sayılı Devlet Memurları Kanununun 4 üncü maddesine göre 3 farklı istihdam tipi kamu kurumlarında uygulanmaktadır.</a:t>
            </a:r>
          </a:p>
          <a:p>
            <a:endParaRPr lang="tr-TR" sz="26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ü"/>
            </a:pPr>
            <a:r>
              <a:rPr lang="tr-TR" sz="2600" dirty="0" smtClean="0">
                <a:latin typeface="Helvetica" panose="020B0604020202020204" pitchFamily="34" charset="0"/>
                <a:cs typeface="Helvetica" panose="020B0604020202020204" pitchFamily="34" charset="0"/>
              </a:rPr>
              <a:t>Memur                       (4/A)</a:t>
            </a:r>
          </a:p>
          <a:p>
            <a:pPr marL="342900" indent="-342900">
              <a:buFont typeface="Wingdings" panose="05000000000000000000" pitchFamily="2" charset="2"/>
              <a:buChar char="ü"/>
            </a:pPr>
            <a:r>
              <a:rPr lang="tr-TR" sz="2600" dirty="0" smtClean="0">
                <a:latin typeface="Helvetica" panose="020B0604020202020204" pitchFamily="34" charset="0"/>
                <a:cs typeface="Helvetica" panose="020B0604020202020204" pitchFamily="34" charset="0"/>
              </a:rPr>
              <a:t>Sözleşmeli Personel  (4/B)</a:t>
            </a:r>
          </a:p>
          <a:p>
            <a:pPr marL="342900" indent="-342900">
              <a:buFont typeface="Wingdings" panose="05000000000000000000" pitchFamily="2" charset="2"/>
              <a:buChar char="ü"/>
            </a:pPr>
            <a:r>
              <a:rPr lang="tr-TR" sz="2600" dirty="0" smtClean="0">
                <a:latin typeface="Helvetica" panose="020B0604020202020204" pitchFamily="34" charset="0"/>
                <a:cs typeface="Helvetica" panose="020B0604020202020204" pitchFamily="34" charset="0"/>
              </a:rPr>
              <a:t>Sürekli İşçi                 (4/D)</a:t>
            </a:r>
          </a:p>
          <a:p>
            <a:pPr marL="342900" indent="-342900">
              <a:buFont typeface="Wingdings" panose="05000000000000000000" pitchFamily="2" charset="2"/>
              <a:buChar char="ü"/>
            </a:pPr>
            <a:endParaRPr lang="tr-TR" sz="2600" dirty="0">
              <a:latin typeface="Helvetica" panose="020B0604020202020204" pitchFamily="34" charset="0"/>
              <a:cs typeface="Helvetica" panose="020B0604020202020204" pitchFamily="34" charset="0"/>
            </a:endParaRPr>
          </a:p>
          <a:p>
            <a:pPr algn="just"/>
            <a:r>
              <a:rPr lang="tr-TR" sz="2600" dirty="0" smtClean="0">
                <a:latin typeface="Helvetica" panose="020B0604020202020204" pitchFamily="34" charset="0"/>
                <a:cs typeface="Helvetica" panose="020B0604020202020204" pitchFamily="34" charset="0"/>
              </a:rPr>
              <a:t>-657 sayılı Devlet Memurları Kanununun 5 inci maddesinde yer alan; «</a:t>
            </a:r>
            <a:r>
              <a:rPr lang="tr-TR" sz="2600" b="1" i="1" dirty="0" smtClean="0">
                <a:latin typeface="Helvetica" panose="020B0604020202020204" pitchFamily="34" charset="0"/>
                <a:cs typeface="Helvetica" panose="020B0604020202020204" pitchFamily="34" charset="0"/>
              </a:rPr>
              <a:t>Bu </a:t>
            </a:r>
            <a:r>
              <a:rPr lang="tr-TR" sz="2600" b="1" i="1" dirty="0">
                <a:latin typeface="Helvetica" panose="020B0604020202020204" pitchFamily="34" charset="0"/>
                <a:cs typeface="Helvetica" panose="020B0604020202020204" pitchFamily="34" charset="0"/>
              </a:rPr>
              <a:t>Kanuna tabi kurumlar, dördüncü maddede yazılı </a:t>
            </a:r>
            <a:r>
              <a:rPr lang="tr-TR" sz="2600" b="1" i="1" strike="sngStrike" dirty="0">
                <a:solidFill>
                  <a:srgbClr val="FF0000"/>
                </a:solidFill>
                <a:latin typeface="Helvetica" panose="020B0604020202020204" pitchFamily="34" charset="0"/>
                <a:cs typeface="Helvetica" panose="020B0604020202020204" pitchFamily="34" charset="0"/>
              </a:rPr>
              <a:t>dört</a:t>
            </a:r>
            <a:r>
              <a:rPr lang="tr-TR" sz="2600" b="1" i="1" dirty="0">
                <a:latin typeface="Helvetica" panose="020B0604020202020204" pitchFamily="34" charset="0"/>
                <a:cs typeface="Helvetica" panose="020B0604020202020204" pitchFamily="34" charset="0"/>
              </a:rPr>
              <a:t> istihdam şekli dışında personel çalıştıramazlar</a:t>
            </a:r>
            <a:r>
              <a:rPr lang="tr-TR" sz="2600" dirty="0" smtClean="0">
                <a:latin typeface="Helvetica" panose="020B0604020202020204" pitchFamily="34" charset="0"/>
                <a:cs typeface="Helvetica" panose="020B0604020202020204" pitchFamily="34" charset="0"/>
              </a:rPr>
              <a:t>.»  hükmünün yasal düzenleme ile değiştirilmesi gerekmektedir. </a:t>
            </a:r>
          </a:p>
          <a:p>
            <a:endParaRPr lang="tr-TR" sz="2400" b="1" dirty="0">
              <a:latin typeface="Helvetica" panose="020B0604020202020204" pitchFamily="34" charset="0"/>
              <a:cs typeface="Helvetica" panose="020B0604020202020204" pitchFamily="34" charset="0"/>
            </a:endParaRPr>
          </a:p>
          <a:p>
            <a:r>
              <a:rPr lang="tr-TR" sz="2400" b="1" dirty="0" smtClean="0">
                <a:latin typeface="Helvetica" panose="020B0604020202020204" pitchFamily="34" charset="0"/>
                <a:cs typeface="Helvetica" panose="020B0604020202020204" pitchFamily="34" charset="0"/>
              </a:rPr>
              <a:t> </a:t>
            </a:r>
          </a:p>
          <a:p>
            <a:pPr algn="ctr"/>
            <a:endParaRPr lang="tr-TR" sz="2400" b="1" dirty="0">
              <a:latin typeface="Helvetica" panose="020B0604020202020204" pitchFamily="34" charset="0"/>
              <a:cs typeface="Helvetica" panose="020B0604020202020204" pitchFamily="34" charset="0"/>
            </a:endParaRPr>
          </a:p>
          <a:p>
            <a:pPr algn="ctr"/>
            <a:r>
              <a:rPr lang="tr-TR" sz="2400" b="1" dirty="0" smtClean="0">
                <a:latin typeface="Helvetica" panose="020B0604020202020204" pitchFamily="34" charset="0"/>
                <a:cs typeface="Helvetica" panose="020B0604020202020204" pitchFamily="34" charset="0"/>
              </a:rPr>
              <a:t>  </a:t>
            </a:r>
          </a:p>
          <a:p>
            <a:pPr algn="ctr"/>
            <a:endParaRPr lang="tr-TR" sz="2400" b="1" dirty="0" smtClean="0"/>
          </a:p>
          <a:p>
            <a:endParaRPr lang="tr-TR" dirty="0"/>
          </a:p>
          <a:p>
            <a:endParaRPr lang="tr-TR" dirty="0" smtClean="0"/>
          </a:p>
          <a:p>
            <a:endParaRPr lang="tr-TR" dirty="0"/>
          </a:p>
        </p:txBody>
      </p:sp>
    </p:spTree>
    <p:extLst>
      <p:ext uri="{BB962C8B-B14F-4D97-AF65-F5344CB8AC3E}">
        <p14:creationId xmlns:p14="http://schemas.microsoft.com/office/powerpoint/2010/main" val="23413186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2775</TotalTime>
  <Words>7664</Words>
  <Application>Microsoft Office PowerPoint</Application>
  <PresentationFormat>Geniş ekran</PresentationFormat>
  <Paragraphs>1182</Paragraphs>
  <Slides>89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89</vt:i4>
      </vt:variant>
    </vt:vector>
  </HeadingPairs>
  <TitlesOfParts>
    <vt:vector size="96" baseType="lpstr">
      <vt:lpstr>Arial</vt:lpstr>
      <vt:lpstr>Calibri</vt:lpstr>
      <vt:lpstr>Calibri Light</vt:lpstr>
      <vt:lpstr>Cambria</vt:lpstr>
      <vt:lpstr>Helvetica</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Basın Yayın</dc:creator>
  <cp:lastModifiedBy>User</cp:lastModifiedBy>
  <cp:revision>312</cp:revision>
  <dcterms:created xsi:type="dcterms:W3CDTF">2020-03-03T07:32:53Z</dcterms:created>
  <dcterms:modified xsi:type="dcterms:W3CDTF">2020-09-07T00:00:02Z</dcterms:modified>
</cp:coreProperties>
</file>