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344" r:id="rId2"/>
    <p:sldId id="398" r:id="rId3"/>
    <p:sldId id="399" r:id="rId4"/>
    <p:sldId id="400" r:id="rId5"/>
    <p:sldId id="443" r:id="rId6"/>
    <p:sldId id="444" r:id="rId7"/>
    <p:sldId id="445" r:id="rId8"/>
    <p:sldId id="446" r:id="rId9"/>
    <p:sldId id="432" r:id="rId10"/>
    <p:sldId id="462" r:id="rId11"/>
    <p:sldId id="463" r:id="rId12"/>
    <p:sldId id="447" r:id="rId13"/>
    <p:sldId id="433" r:id="rId14"/>
    <p:sldId id="448" r:id="rId15"/>
    <p:sldId id="464" r:id="rId16"/>
    <p:sldId id="468" r:id="rId17"/>
    <p:sldId id="438" r:id="rId18"/>
    <p:sldId id="449" r:id="rId19"/>
    <p:sldId id="450" r:id="rId20"/>
    <p:sldId id="451" r:id="rId21"/>
    <p:sldId id="434" r:id="rId22"/>
    <p:sldId id="465" r:id="rId23"/>
    <p:sldId id="466" r:id="rId24"/>
    <p:sldId id="467" r:id="rId25"/>
    <p:sldId id="469" r:id="rId26"/>
    <p:sldId id="470" r:id="rId27"/>
    <p:sldId id="471" r:id="rId28"/>
    <p:sldId id="472" r:id="rId29"/>
    <p:sldId id="473" r:id="rId30"/>
    <p:sldId id="474" r:id="rId31"/>
    <p:sldId id="475" r:id="rId32"/>
    <p:sldId id="476" r:id="rId33"/>
    <p:sldId id="477" r:id="rId34"/>
    <p:sldId id="397"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22.03.2021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4000" b="1" dirty="0" smtClean="0">
                <a:latin typeface="Helvetica" panose="020B0604020202020204" pitchFamily="34" charset="0"/>
                <a:ea typeface="Cambria" panose="02040503050406030204" pitchFamily="18" charset="0"/>
                <a:cs typeface="Helvetica" panose="020B0604020202020204" pitchFamily="34" charset="0"/>
              </a:rPr>
              <a:t>   </a:t>
            </a:r>
            <a:r>
              <a:rPr lang="tr-TR" sz="3200" b="1" dirty="0">
                <a:latin typeface="Helvetica" panose="020B0604020202020204" pitchFamily="34" charset="0"/>
                <a:cs typeface="Helvetica" panose="020B0604020202020204" pitchFamily="34" charset="0"/>
              </a:rPr>
              <a:t>BİLGİ EDİNME HAKKI KANUNU</a:t>
            </a:r>
            <a:endParaRPr lang="tr-TR" sz="3200" b="1" dirty="0" smtClean="0">
              <a:latin typeface="Helvetica" panose="020B0604020202020204" pitchFamily="34" charset="0"/>
              <a:cs typeface="Helvetica" panose="020B0604020202020204" pitchFamily="34" charset="0"/>
            </a:endParaRPr>
          </a:p>
          <a:p>
            <a:pPr algn="ctr"/>
            <a:endParaRPr lang="tr-TR" sz="28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2800" b="1" dirty="0" smtClean="0">
                <a:latin typeface="Helvetica" panose="020B0604020202020204" pitchFamily="34" charset="0"/>
                <a:ea typeface="Cambria" panose="02040503050406030204" pitchFamily="18" charset="0"/>
                <a:cs typeface="Helvetica" panose="020B0604020202020204" pitchFamily="34" charset="0"/>
              </a:rPr>
              <a:t>-22.03.2021-</a:t>
            </a:r>
          </a:p>
          <a:p>
            <a:endParaRPr lang="tr-TR" b="1" dirty="0" smtClean="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r>
              <a:rPr lang="tr-TR" b="1" dirty="0" smtClean="0">
                <a:latin typeface="Helvetica" panose="020B0604020202020204" pitchFamily="34" charset="0"/>
                <a:ea typeface="Cambria" panose="02040503050406030204" pitchFamily="18" charset="0"/>
                <a:cs typeface="Helvetica" panose="020B0604020202020204" pitchFamily="34" charset="0"/>
              </a:rPr>
              <a:t>                                </a:t>
            </a:r>
            <a:endParaRPr lang="tr-TR"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91067" y="75384"/>
              <a:ext cx="5483129"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GİZLİ BİLGİLERİ AYIRARAK BİLGİ VEYA BELGE VERME</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İstenen </a:t>
            </a:r>
            <a:r>
              <a:rPr lang="tr-TR" sz="2400" dirty="0">
                <a:latin typeface="Helvetica" panose="020B0604020202020204" pitchFamily="34" charset="0"/>
                <a:cs typeface="Helvetica" panose="020B0604020202020204" pitchFamily="34" charset="0"/>
              </a:rPr>
              <a:t>bilgi veya belgelerde, gizlilik dereceli veya açıklanması yasaklanan bilgiler ile açıklanabilir nitelikte olanlar birlikte bulunuyor ve bunlar birbirlerinden ayrılabiliyorsa, söz konusu bilgi veya belge, gizlilik dereceli veya açıklanması yasaklanan bilgiler çıkarıldıktan sonra başvuranın bilgisine sunulur. Ayırma gerekçesi başvurana yazılı olarak bildirilir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277550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97583" y="158931"/>
              <a:ext cx="5483129"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BİLGİ VEYA BELGEYE ERİŞİM</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6"/>
            <a:ext cx="12191998" cy="5808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Kurum </a:t>
            </a:r>
            <a:r>
              <a:rPr lang="tr-TR" sz="2400" dirty="0">
                <a:latin typeface="Helvetica" panose="020B0604020202020204" pitchFamily="34" charset="0"/>
                <a:cs typeface="Helvetica" panose="020B0604020202020204" pitchFamily="34" charset="0"/>
              </a:rPr>
              <a:t>ve kuruluşlar, başvuru sahibine istenen belgenin onaylı bir kopyasını verirler. </a:t>
            </a:r>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Bilgi </a:t>
            </a:r>
            <a:r>
              <a:rPr lang="tr-TR" sz="2400" dirty="0">
                <a:latin typeface="Helvetica" panose="020B0604020202020204" pitchFamily="34" charset="0"/>
                <a:cs typeface="Helvetica" panose="020B0604020202020204" pitchFamily="34" charset="0"/>
              </a:rPr>
              <a:t>veya belgenin niteliği gereği kopyasının verilmesinin mümkün olmadığı veya kopya çıkarılmasının aslına zarar vereceği hâllerde, kurum ve kuruluşlar ilgilinin;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Yazılı </a:t>
            </a:r>
            <a:r>
              <a:rPr lang="tr-TR" sz="2400" dirty="0">
                <a:latin typeface="Helvetica" panose="020B0604020202020204" pitchFamily="34" charset="0"/>
                <a:cs typeface="Helvetica" panose="020B0604020202020204" pitchFamily="34" charset="0"/>
              </a:rPr>
              <a:t>veya basılı belgeler için, söz konusu belgenin aslını incelemesi ve not </a:t>
            </a:r>
            <a:r>
              <a:rPr lang="tr-TR" sz="2400" dirty="0" smtClean="0">
                <a:latin typeface="Helvetica" panose="020B0604020202020204" pitchFamily="34" charset="0"/>
                <a:cs typeface="Helvetica" panose="020B0604020202020204" pitchFamily="34" charset="0"/>
              </a:rPr>
              <a:t>alabilmesini,</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Ses </a:t>
            </a:r>
            <a:r>
              <a:rPr lang="tr-TR" sz="2400" dirty="0">
                <a:latin typeface="Helvetica" panose="020B0604020202020204" pitchFamily="34" charset="0"/>
                <a:cs typeface="Helvetica" panose="020B0604020202020204" pitchFamily="34" charset="0"/>
              </a:rPr>
              <a:t>kaydı şeklindeki bilgi veya belgelerde bunları dinleyebilmesini, c) Görüntü kaydı şeklindeki bilgi veya belgelerde bunları izleyebilmesini, Sağlarlar. Bilgi veya belgenin yukarıda belirtilenlerden farklı bir şekilde elde edilmesi mümkün ise, belgeye zarar vermemek koşuluyla bu olanak sağlanır. Başvurunun yapıldığı kurum ve kuruluş, erişimine olanak sağladığı bilgi veya belgeler için başvuru sahibinden erişimin gerektirdiği maliyet tutarı kadar bir ücreti bütçeye gelir kaydedilmek üzere tahsil edebil</a:t>
            </a:r>
            <a:r>
              <a:rPr lang="tr-TR" sz="2400" dirty="0"/>
              <a:t>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779527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0401"/>
            <a:ext cx="8690385" cy="1209539"/>
            <a:chOff x="2" y="-69187"/>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6918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87253" y="113903"/>
              <a:ext cx="493448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BİLGİ VEYA BELGEYE ERİŞİM SÜRELERİ</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10933"/>
            <a:ext cx="12191997" cy="4727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410933"/>
            <a:ext cx="12191998" cy="4154984"/>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Kurum </a:t>
            </a:r>
            <a:r>
              <a:rPr lang="tr-TR" sz="2400" dirty="0">
                <a:latin typeface="Helvetica" panose="020B0604020202020204" pitchFamily="34" charset="0"/>
                <a:cs typeface="Helvetica" panose="020B0604020202020204" pitchFamily="34" charset="0"/>
              </a:rPr>
              <a:t>ve kuruluşlar, başvuru üzerine istenen bilgi veya belgeye erişimi onbeş iş günü içinde sağlarlar. Ancak istenen bilgi veya belgenin, başvurulan kurum ve kuruluş içindeki başka bir birimden sağlanması; başvuru ile ilgili olarak bir başka kurum ve kuruluşun görüşünün alınmasının gerekmesi veya başvuru içeriğinin birden fazla kurum ve kuruluşu ilgilendirmesi durumlarında bilgi veya belgeye erişim otuz iş günü içinde sağlanır. Bu durumda, sürenin uzatılması ve bunun gerekçesi başvuru sahibine yazılı olarak ve onbeş iş günlük sürenin bitiminden önce bildirilir. 10 uncu maddede belirtilen bilgi veya belgelere erişim için gereken maliyet tutarının idare tarafından başvuru sahibine bildirilmesiyle onbeş iş günlük süre kesilir. Başvuru sahibi onbeş iş günü içinde ücreti ödemezse talebinden vazgeçmiş sayılır.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479534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573905" y="15760"/>
              <a:ext cx="5145276"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BAŞVURULARIN CEVAPLANDIRILMASI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115603"/>
            <a:ext cx="12191998" cy="574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Kurum </a:t>
            </a:r>
            <a:r>
              <a:rPr lang="tr-TR" sz="2800" dirty="0">
                <a:latin typeface="Helvetica" panose="020B0604020202020204" pitchFamily="34" charset="0"/>
                <a:cs typeface="Helvetica" panose="020B0604020202020204" pitchFamily="34" charset="0"/>
              </a:rPr>
              <a:t>ve kuruluşlar, bilgi edinme başvurularıyla ilgili cevaplarını yazılı olarak veya elektronik ortamda başvuru sahibine bildirirler. Başvurunun reddedilmesi hâlinde bu kararın gerekçesi ve buna karşı başvuru yolları belirtilir.</a:t>
            </a:r>
            <a:endParaRPr lang="tr-TR" sz="3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125503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55490" y="143137"/>
              <a:ext cx="5357548"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İTİRAZ USULÜ</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332713"/>
            <a:ext cx="12191998" cy="5590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Bilgi </a:t>
            </a:r>
            <a:r>
              <a:rPr lang="tr-TR" sz="2400" dirty="0">
                <a:latin typeface="Helvetica" panose="020B0604020202020204" pitchFamily="34" charset="0"/>
                <a:cs typeface="Helvetica" panose="020B0604020202020204" pitchFamily="34" charset="0"/>
              </a:rPr>
              <a:t>edinme istemi </a:t>
            </a:r>
            <a:r>
              <a:rPr lang="tr-TR" sz="2400" dirty="0" smtClean="0">
                <a:latin typeface="Helvetica" panose="020B0604020202020204" pitchFamily="34" charset="0"/>
                <a:cs typeface="Helvetica" panose="020B0604020202020204" pitchFamily="34" charset="0"/>
              </a:rPr>
              <a:t>(…) reddedilen </a:t>
            </a:r>
            <a:r>
              <a:rPr lang="tr-TR" sz="2400" dirty="0">
                <a:latin typeface="Helvetica" panose="020B0604020202020204" pitchFamily="34" charset="0"/>
                <a:cs typeface="Helvetica" panose="020B0604020202020204" pitchFamily="34" charset="0"/>
              </a:rPr>
              <a:t>başvuru sahibi, yargı yoluna başvurmadan önce kararın tebliğinden itibaren onbeş gün içinde Kurula itiraz edebilir. Kurul, bu konudaki kararını otuz iş günü içinde verir. Kurum ve kuruluşlar, Kurulun istediği her türlü bilgi veya belgeyi onbeş iş günü içinde vermekle yükümlüdürler. </a:t>
            </a:r>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Kurula </a:t>
            </a:r>
            <a:r>
              <a:rPr lang="tr-TR" sz="2400" dirty="0">
                <a:latin typeface="Helvetica" panose="020B0604020202020204" pitchFamily="34" charset="0"/>
                <a:cs typeface="Helvetica" panose="020B0604020202020204" pitchFamily="34" charset="0"/>
              </a:rPr>
              <a:t>itiraz, başvuru sahibinin idarî yargıya başvurma süresini durdurur.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717331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63838" y="114862"/>
              <a:ext cx="5357548"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BİLGİ EDİNME DEĞERLENDİRME KURULU</a:t>
              </a:r>
              <a:r>
                <a:rPr lang="tr-TR" sz="2400" dirty="0" smtClean="0"/>
                <a:t> </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337628"/>
            <a:ext cx="12191998" cy="5585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Bilgi edinme başvurusuyla ilgili yapılacak itirazlar üzerine, (…) verilen kararları incelemek ve kurum ve kuruluşlar için bilgi edinme hakkının kullanılmasına ilişkin olarak kararlar vermek üzere; Bilgi Edinme Değerlendirme Kurulu oluşturulmuştur.</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Kurul; birer üyesi Yargıtay ve Danıştay genel kurullarının kendi kurumları içinden önerecekleri ikişer aday, birer üyesi ceza hukuku, idare hukuku ve anayasa hukuku alanlarında profesör veya doçent unvanına sahip kişiler, bir üyesi Türkiye Barolar Birliğinin baro başkanı seçilme yeterliliğine sahip kişiler içinden göstereceği iki aday, iki üyesi en az genel müdür düzeyinde görev yapmakta olanlar ve bir üyesi de Adalet Bakanının önerisi üzerine bu Bakanlıkta idarî görevlerde çalışan hâkimler arasından Cumhurbaşkanınca seçilecek dokuz üyeden oluşur. </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3576892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463838" y="114862"/>
              <a:ext cx="5357548"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BİLGİ EDİNME DEĞERLENDİRME KURULU</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337628"/>
            <a:ext cx="12191998" cy="5585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Arial" panose="020B0604020202020204" pitchFamily="34" charset="0"/>
              <a:buChar char="•"/>
            </a:pPr>
            <a:r>
              <a:rPr lang="tr-TR" sz="2000" dirty="0">
                <a:latin typeface="Helvetica" panose="020B0604020202020204" pitchFamily="34" charset="0"/>
                <a:cs typeface="Helvetica" panose="020B0604020202020204" pitchFamily="34" charset="0"/>
              </a:rPr>
              <a:t>Kurul üyeliğine önerilen adayların muvafakatları </a:t>
            </a:r>
            <a:r>
              <a:rPr lang="tr-TR" sz="2000" dirty="0" smtClean="0">
                <a:latin typeface="Helvetica" panose="020B0604020202020204" pitchFamily="34" charset="0"/>
                <a:cs typeface="Helvetica" panose="020B0604020202020204" pitchFamily="34" charset="0"/>
              </a:rPr>
              <a:t>aranır.</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 </a:t>
            </a:r>
            <a:r>
              <a:rPr lang="tr-TR" sz="2000" dirty="0">
                <a:latin typeface="Helvetica" panose="020B0604020202020204" pitchFamily="34" charset="0"/>
                <a:cs typeface="Helvetica" panose="020B0604020202020204" pitchFamily="34" charset="0"/>
              </a:rPr>
              <a:t>Başkanı, kurul üyelerince kendi aralarından seçilir. </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a:t>
            </a:r>
            <a:r>
              <a:rPr lang="tr-TR" sz="2000" dirty="0">
                <a:latin typeface="Helvetica" panose="020B0604020202020204" pitchFamily="34" charset="0"/>
                <a:cs typeface="Helvetica" panose="020B0604020202020204" pitchFamily="34" charset="0"/>
              </a:rPr>
              <a:t>, en az ayda bir defa veya ihtiyaç duyulduğu her zaman Başkanın çağrısı üzerine toplanır. </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 </a:t>
            </a:r>
            <a:r>
              <a:rPr lang="tr-TR" sz="2000" dirty="0">
                <a:latin typeface="Helvetica" panose="020B0604020202020204" pitchFamily="34" charset="0"/>
                <a:cs typeface="Helvetica" panose="020B0604020202020204" pitchFamily="34" charset="0"/>
              </a:rPr>
              <a:t>üyelerinin görev süreleri dört yıldır. Görev süresi sona erenler yeniden seçilebilirler. Görev süresi dolmadan görevinden ayrılan üyenin yerine aynı usule göre seçilen üye, yerine seçildiği üyenin görev süresini tamamlar. Yeni seçilen Kurul göreve başlayıncaya kadar önceki Kurul görevine devam eder. </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 </a:t>
            </a:r>
            <a:r>
              <a:rPr lang="tr-TR" sz="2000" dirty="0">
                <a:latin typeface="Helvetica" panose="020B0604020202020204" pitchFamily="34" charset="0"/>
                <a:cs typeface="Helvetica" panose="020B0604020202020204" pitchFamily="34" charset="0"/>
              </a:rPr>
              <a:t>üyelerine 10.2.1954 tarihli ve 6245 sayılı Harcırah Kanunu hükümleri saklı kalmak kaydıyla fiilen görev yaptıkları her gün için (3000) gösterge rakamının memur aylık katsayısı ile çarpımı sonucu bulunacak miktarda huzur hakkı ödenir. Bu ödemelerde damga vergisi hariç herhangi bir kesinti yapılmaz. </a:t>
            </a:r>
            <a:r>
              <a:rPr lang="tr-TR" sz="2000" dirty="0" smtClean="0">
                <a:latin typeface="Helvetica" panose="020B0604020202020204" pitchFamily="34" charset="0"/>
                <a:cs typeface="Helvetica" panose="020B0604020202020204" pitchFamily="34" charset="0"/>
              </a:rPr>
              <a:t>Bir </a:t>
            </a:r>
            <a:r>
              <a:rPr lang="tr-TR" sz="2000" dirty="0">
                <a:latin typeface="Helvetica" panose="020B0604020202020204" pitchFamily="34" charset="0"/>
                <a:cs typeface="Helvetica" panose="020B0604020202020204" pitchFamily="34" charset="0"/>
              </a:rPr>
              <a:t>ayda fiilen görev yapılan gün sayısının dördü aşması halinde, aşan günler için huzur hakkı </a:t>
            </a:r>
            <a:r>
              <a:rPr lang="tr-TR" sz="2000" dirty="0" smtClean="0">
                <a:latin typeface="Helvetica" panose="020B0604020202020204" pitchFamily="34" charset="0"/>
                <a:cs typeface="Helvetica" panose="020B0604020202020204" pitchFamily="34" charset="0"/>
              </a:rPr>
              <a:t>ödenmez.</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a:t>
            </a:r>
            <a:r>
              <a:rPr lang="tr-TR" sz="2000" dirty="0">
                <a:latin typeface="Helvetica" panose="020B0604020202020204" pitchFamily="34" charset="0"/>
                <a:cs typeface="Helvetica" panose="020B0604020202020204" pitchFamily="34" charset="0"/>
              </a:rPr>
              <a:t>, belirleyeceği konularda komisyonlar ve çalışma grupları kurabilir; ayrıca gerekli gördüğü takdirde, ilgili bakanlık ile diğer kurum ve kuruluşların ve sivil toplum örgütlerinin temsilcilerini bilgi almak üzere toplantılarına katılmaya davet edebilir. </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Kurulun </a:t>
            </a:r>
            <a:r>
              <a:rPr lang="tr-TR" sz="2000" dirty="0">
                <a:latin typeface="Helvetica" panose="020B0604020202020204" pitchFamily="34" charset="0"/>
                <a:cs typeface="Helvetica" panose="020B0604020202020204" pitchFamily="34" charset="0"/>
              </a:rPr>
              <a:t>sekretarya hizmetleri Adalet Bakanlığı tarafından yerine getirilir. </a:t>
            </a:r>
          </a:p>
          <a:p>
            <a:pPr marL="342900" indent="-342900" algn="just">
              <a:buFont typeface="Arial" panose="020B0604020202020204" pitchFamily="34" charset="0"/>
              <a:buChar char="•"/>
            </a:pPr>
            <a:r>
              <a:rPr lang="tr-TR" sz="2000" dirty="0" smtClean="0">
                <a:latin typeface="Helvetica" panose="020B0604020202020204" pitchFamily="34" charset="0"/>
                <a:cs typeface="Helvetica" panose="020B0604020202020204" pitchFamily="34" charset="0"/>
              </a:rPr>
              <a:t>Kurulun </a:t>
            </a:r>
            <a:r>
              <a:rPr lang="tr-TR" sz="2000" dirty="0">
                <a:latin typeface="Helvetica" panose="020B0604020202020204" pitchFamily="34" charset="0"/>
                <a:cs typeface="Helvetica" panose="020B0604020202020204" pitchFamily="34" charset="0"/>
              </a:rPr>
              <a:t>görev ve çalışmalarına ilişkin esas ve usuller Cumhurbaşkanlığınca hazırlanarak yürürlüğe konulacak bir yönetmelikle düzenlenir</a:t>
            </a:r>
            <a:r>
              <a:rPr lang="tr-TR" sz="2000" dirty="0" smtClean="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4614516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71656" y="111030"/>
              <a:ext cx="4981991"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BİLGİ EDİNME HAKKININ SINIRLARI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Yargı Denetimi Dışında Kalan İşlemler</a:t>
            </a:r>
          </a:p>
          <a:p>
            <a:pPr algn="just"/>
            <a:endParaRPr lang="tr-TR" sz="2400" dirty="0" smtClean="0">
              <a:latin typeface="Helvetica" panose="020B0604020202020204" pitchFamily="34" charset="0"/>
              <a:cs typeface="Helvetica" panose="020B0604020202020204" pitchFamily="34" charset="0"/>
            </a:endParaRPr>
          </a:p>
          <a:p>
            <a:pPr algn="just"/>
            <a:r>
              <a:rPr lang="tr-TR" sz="2800" dirty="0">
                <a:latin typeface="Helvetica" panose="020B0604020202020204" pitchFamily="34" charset="0"/>
                <a:cs typeface="Helvetica" panose="020B0604020202020204" pitchFamily="34" charset="0"/>
              </a:rPr>
              <a:t>Yargı denetimi dışında kalan idarî işlemlerden kişinin çalışma hayatını ve mesleki onurunu etkileyecek nitelikte olanlar, bu Kanun kapsamına </a:t>
            </a:r>
            <a:r>
              <a:rPr lang="tr-TR" sz="2800" dirty="0" smtClean="0">
                <a:latin typeface="Helvetica" panose="020B0604020202020204" pitchFamily="34" charset="0"/>
                <a:cs typeface="Helvetica" panose="020B0604020202020204" pitchFamily="34" charset="0"/>
              </a:rPr>
              <a:t>dahildir. Bu </a:t>
            </a:r>
            <a:r>
              <a:rPr lang="tr-TR" sz="2800" dirty="0">
                <a:latin typeface="Helvetica" panose="020B0604020202020204" pitchFamily="34" charset="0"/>
                <a:cs typeface="Helvetica" panose="020B0604020202020204" pitchFamily="34" charset="0"/>
              </a:rPr>
              <a:t>şekilde sağlanan bilgi edinme hakkı işlemin yargı denetimine açılması sonucunu doğurmaz.</a:t>
            </a: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829248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31082" y="114861"/>
              <a:ext cx="5769347"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DEVLET SIRRINA İLİŞKİN BİLGİ VEYA BELGELER</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Açıklanması </a:t>
            </a:r>
            <a:r>
              <a:rPr lang="tr-TR" sz="2800" dirty="0">
                <a:latin typeface="Helvetica" panose="020B0604020202020204" pitchFamily="34" charset="0"/>
                <a:cs typeface="Helvetica" panose="020B0604020202020204" pitchFamily="34" charset="0"/>
              </a:rPr>
              <a:t>hâlinde Devletin emniyetine, dış ilişkilerine, millî savunmasına ve millî güvenliğine açıkça zarar verecek ve niteliği itibarıyla Devlet sırrı olan gizlilik dereceli bilgi veya belgeler, bilgi edinme hakkı kapsamı dışındadır.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968386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3140" y="3832"/>
              <a:ext cx="6304605"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ÜLKENİN EKONOMİK ÇIKARLARINA İLİŞKİN BİLGİ VEYA BELGELER</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Açıklanması ya da zamanından önce açıklanması hâlinde, ülkenin ekonomik çıkarlarına zarar verecek veya haksız rekabet ve kazanca sebep olacak bilgi veya belgeler, bu Kanun kapsamı dışındadır.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3271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
            <a:ext cx="8656243" cy="1255833"/>
            <a:chOff x="-119528" y="3833"/>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19528" y="383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541648" y="122707"/>
              <a:ext cx="6130334" cy="503932"/>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AMAÇ </a:t>
              </a:r>
              <a:r>
                <a:rPr lang="tr-TR" sz="2800" dirty="0" smtClean="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55834"/>
            <a:ext cx="12191998" cy="582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Bu </a:t>
            </a:r>
            <a:r>
              <a:rPr lang="tr-TR" sz="2800" dirty="0">
                <a:latin typeface="Helvetica" panose="020B0604020202020204" pitchFamily="34" charset="0"/>
                <a:cs typeface="Helvetica" panose="020B0604020202020204" pitchFamily="34" charset="0"/>
              </a:rPr>
              <a:t>Kanunun amacı; demokratik ve şeffaf yönetimin gereği olan eşitlik, tarafsızlık ve açıklık ilkelerine uygun olarak kişilerin bilgi edinme hakkını kullanmalarına ilişkin esas ve usulleri düzenlemektir.</a:t>
            </a:r>
            <a:endParaRPr lang="tr-TR" sz="28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1534886"/>
            <a:ext cx="12192004" cy="369332"/>
          </a:xfrm>
          <a:prstGeom prst="rect">
            <a:avLst/>
          </a:prstGeom>
        </p:spPr>
        <p:txBody>
          <a:bodyPr wrap="square">
            <a:spAutoFit/>
          </a:bodyPr>
          <a:lstStyle/>
          <a:p>
            <a:pPr algn="just"/>
            <a:r>
              <a:rPr lang="tr-TR" dirty="0">
                <a:solidFill>
                  <a:srgbClr val="000000"/>
                </a:solidFill>
                <a:latin typeface="Times New Roman" panose="02020603050405020304" pitchFamily="18" charset="0"/>
              </a:rPr>
              <a:t> </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690381" cy="1176517"/>
            <a:chOff x="-4" y="-34056"/>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34056"/>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05055" y="14499"/>
              <a:ext cx="6565862" cy="854321"/>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İSTİHBARATA İLİŞKİN BİLGİ VEYA BELGELER</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213371"/>
            <a:ext cx="1219199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5" name="Dikdörtgen 4"/>
          <p:cNvSpPr/>
          <p:nvPr/>
        </p:nvSpPr>
        <p:spPr>
          <a:xfrm>
            <a:off x="0" y="1410932"/>
            <a:ext cx="12192000" cy="707886"/>
          </a:xfrm>
          <a:prstGeom prst="rect">
            <a:avLst/>
          </a:prstGeom>
        </p:spPr>
        <p:txBody>
          <a:bodyPr wrap="square">
            <a:spAutoFit/>
          </a:bodyPr>
          <a:lstStyle/>
          <a:p>
            <a:pPr marL="342900" indent="-342900" algn="just">
              <a:buFont typeface="Wingdings" panose="05000000000000000000" pitchFamily="2" charset="2"/>
              <a:buChar char="q"/>
            </a:pPr>
            <a:endParaRPr lang="tr-TR" sz="2000" dirty="0" smtClean="0">
              <a:latin typeface="Helvetica" panose="020B0604020202020204" pitchFamily="34" charset="0"/>
              <a:cs typeface="Helvetica" panose="020B0604020202020204" pitchFamily="34" charset="0"/>
            </a:endParaRPr>
          </a:p>
          <a:p>
            <a:pPr algn="just"/>
            <a:endParaRPr lang="tr-TR" sz="2000" dirty="0">
              <a:latin typeface="Helvetica" panose="020B0604020202020204" pitchFamily="34" charset="0"/>
              <a:cs typeface="Helvetica" panose="020B0604020202020204" pitchFamily="34" charset="0"/>
            </a:endParaRPr>
          </a:p>
        </p:txBody>
      </p:sp>
      <p:sp>
        <p:nvSpPr>
          <p:cNvPr id="10" name="Metin kutusu 9"/>
          <p:cNvSpPr txBox="1"/>
          <p:nvPr/>
        </p:nvSpPr>
        <p:spPr>
          <a:xfrm>
            <a:off x="2" y="1410932"/>
            <a:ext cx="12191999" cy="2308324"/>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Sivil </a:t>
            </a:r>
            <a:r>
              <a:rPr lang="tr-TR" sz="2400" dirty="0">
                <a:latin typeface="Helvetica" panose="020B0604020202020204" pitchFamily="34" charset="0"/>
                <a:cs typeface="Helvetica" panose="020B0604020202020204" pitchFamily="34" charset="0"/>
              </a:rPr>
              <a:t>ve askerî istihbarat birimlerinin görev ve faaliyetlerine ilişkin bilgi veya belgeler, bu Kanun kapsamı dışındadır.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Ancak</a:t>
            </a:r>
            <a:r>
              <a:rPr lang="tr-TR" sz="2400" dirty="0">
                <a:latin typeface="Helvetica" panose="020B0604020202020204" pitchFamily="34" charset="0"/>
                <a:cs typeface="Helvetica" panose="020B0604020202020204" pitchFamily="34" charset="0"/>
              </a:rPr>
              <a:t>, bu bilgi ve belgeler kişilerin çalışma hayatını ve meslek onurunu etkileyecek nitelikte ise, istihbarata ilişkin bilgi ve belgeler bilgi edinme hakkı kapsamı içindedir.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030792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08245" y="130224"/>
              <a:ext cx="5771977"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İDARÎ SORUŞTURMAYA İLİŞKİN BİLGİ VEYA BELGELER</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533465"/>
            <a:ext cx="12175666" cy="4893647"/>
          </a:xfrm>
          <a:prstGeom prst="rect">
            <a:avLst/>
          </a:prstGeom>
          <a:noFill/>
        </p:spPr>
        <p:txBody>
          <a:bodyPr wrap="square" rtlCol="0">
            <a:spAutoFit/>
          </a:bodyPr>
          <a:lstStyle/>
          <a:p>
            <a:pPr algn="just"/>
            <a:r>
              <a:rPr lang="tr-TR" sz="2400" dirty="0">
                <a:latin typeface="Helvetica" panose="020B0604020202020204" pitchFamily="34" charset="0"/>
                <a:cs typeface="Helvetica" panose="020B0604020202020204" pitchFamily="34" charset="0"/>
              </a:rPr>
              <a:t>Kurum ve kuruluşların yetkili birimlerince yürütülen idarî soruşturmalarla ilgili olup, açıklanması veya zamanından önce açıklanması hâlinde</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Kişilerin </a:t>
            </a:r>
            <a:r>
              <a:rPr lang="tr-TR" sz="2400" dirty="0">
                <a:latin typeface="Helvetica" panose="020B0604020202020204" pitchFamily="34" charset="0"/>
                <a:cs typeface="Helvetica" panose="020B0604020202020204" pitchFamily="34" charset="0"/>
              </a:rPr>
              <a:t>özel hayatına açıkça haksız müdahale sonucunu doğuracak</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Kişilerin veya soruşturmayı yürüten görevlilerin hayatını ya da güvenliğini tehlikeye </a:t>
            </a:r>
            <a:r>
              <a:rPr lang="tr-TR" sz="2400" dirty="0" smtClean="0">
                <a:latin typeface="Helvetica" panose="020B0604020202020204" pitchFamily="34" charset="0"/>
                <a:cs typeface="Helvetica" panose="020B0604020202020204" pitchFamily="34" charset="0"/>
              </a:rPr>
              <a:t>sokacak,</a:t>
            </a:r>
          </a:p>
          <a:p>
            <a:pPr algn="just"/>
            <a:endParaRPr lang="tr-TR" sz="24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Soruşturmanın </a:t>
            </a:r>
            <a:r>
              <a:rPr lang="tr-TR" sz="2400" dirty="0">
                <a:latin typeface="Helvetica" panose="020B0604020202020204" pitchFamily="34" charset="0"/>
                <a:cs typeface="Helvetica" panose="020B0604020202020204" pitchFamily="34" charset="0"/>
              </a:rPr>
              <a:t>güvenliğini tehlikeye </a:t>
            </a:r>
            <a:r>
              <a:rPr lang="tr-TR" sz="2400" dirty="0" smtClean="0">
                <a:latin typeface="Helvetica" panose="020B0604020202020204" pitchFamily="34" charset="0"/>
                <a:cs typeface="Helvetica" panose="020B0604020202020204" pitchFamily="34" charset="0"/>
              </a:rPr>
              <a:t>düşürecek,</a:t>
            </a:r>
          </a:p>
          <a:p>
            <a:pPr algn="just"/>
            <a:endParaRPr lang="tr-TR" sz="24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Gizli </a:t>
            </a:r>
            <a:r>
              <a:rPr lang="tr-TR" sz="2400" dirty="0">
                <a:latin typeface="Helvetica" panose="020B0604020202020204" pitchFamily="34" charset="0"/>
                <a:cs typeface="Helvetica" panose="020B0604020202020204" pitchFamily="34" charset="0"/>
              </a:rPr>
              <a:t>kalması gereken bilgi kaynağının açığa çıkmasına neden olacak veya soruşturma ile ilgili benzeri bilgi ve bilgi kaynaklarının temin edilmesini güçleştirecek, Bilgi veya belgeler, bu Kanun kapsamı dışındadır.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644138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 y="0"/>
            <a:ext cx="9451569" cy="1407100"/>
            <a:chOff x="2" y="538"/>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53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33379" y="129330"/>
              <a:ext cx="6049302" cy="608497"/>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ADLÎ SORUŞTURMA VE KOVUŞTURMAYA İLİŞKİN BİLGİ VEYA BELGELER</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latin typeface="Helvetica" panose="020B0604020202020204" pitchFamily="34" charset="0"/>
                <a:cs typeface="Helvetica" panose="020B0604020202020204" pitchFamily="34" charset="0"/>
              </a:rPr>
              <a:t>Açıklanması veya zamanından önce açıklanması hâlinde;</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Suç </a:t>
            </a:r>
            <a:r>
              <a:rPr lang="tr-TR" sz="2400" dirty="0">
                <a:latin typeface="Helvetica" panose="020B0604020202020204" pitchFamily="34" charset="0"/>
                <a:cs typeface="Helvetica" panose="020B0604020202020204" pitchFamily="34" charset="0"/>
              </a:rPr>
              <a:t>işlenmesine yol </a:t>
            </a:r>
            <a:r>
              <a:rPr lang="tr-TR" sz="2400" dirty="0" smtClean="0">
                <a:latin typeface="Helvetica" panose="020B0604020202020204" pitchFamily="34" charset="0"/>
                <a:cs typeface="Helvetica" panose="020B0604020202020204" pitchFamily="34" charset="0"/>
              </a:rPr>
              <a:t>açacak,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Suçların </a:t>
            </a:r>
            <a:r>
              <a:rPr lang="tr-TR" sz="2400" dirty="0">
                <a:latin typeface="Helvetica" panose="020B0604020202020204" pitchFamily="34" charset="0"/>
                <a:cs typeface="Helvetica" panose="020B0604020202020204" pitchFamily="34" charset="0"/>
              </a:rPr>
              <a:t>önlenmesi ve soruşturulması ya da suçluların kanunî yollarla yakalanıp kovuşturulmasını tehlikeye </a:t>
            </a:r>
            <a:r>
              <a:rPr lang="tr-TR" sz="2400" dirty="0" smtClean="0">
                <a:latin typeface="Helvetica" panose="020B0604020202020204" pitchFamily="34" charset="0"/>
                <a:cs typeface="Helvetica" panose="020B0604020202020204" pitchFamily="34" charset="0"/>
              </a:rPr>
              <a:t>düşürecek,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Yargılama </a:t>
            </a:r>
            <a:r>
              <a:rPr lang="tr-TR" sz="2400" dirty="0">
                <a:latin typeface="Helvetica" panose="020B0604020202020204" pitchFamily="34" charset="0"/>
                <a:cs typeface="Helvetica" panose="020B0604020202020204" pitchFamily="34" charset="0"/>
              </a:rPr>
              <a:t>görevinin gereğince yerine getirilmesini </a:t>
            </a:r>
            <a:r>
              <a:rPr lang="tr-TR" sz="2400" dirty="0" smtClean="0">
                <a:latin typeface="Helvetica" panose="020B0604020202020204" pitchFamily="34" charset="0"/>
                <a:cs typeface="Helvetica" panose="020B0604020202020204" pitchFamily="34" charset="0"/>
              </a:rPr>
              <a:t>engelleyecek,</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Hakkında </a:t>
            </a:r>
            <a:r>
              <a:rPr lang="tr-TR" sz="2400" dirty="0">
                <a:latin typeface="Helvetica" panose="020B0604020202020204" pitchFamily="34" charset="0"/>
                <a:cs typeface="Helvetica" panose="020B0604020202020204" pitchFamily="34" charset="0"/>
              </a:rPr>
              <a:t>dava açılmış bir kişinin adil yargılanma hakkını ihlâl edecek, Nitelikteki bilgi veya belgeler, bu Kanun kapsamı dışındadır. 4.4.1929 tarihli ve 1412 sayılı Ceza Muhakemeleri Usulü Kanunu, 18.6.1927 tarihli ve 1086 sayılı Hukuk Usulü Muhakemeleri Kanunu, 6.1.1982 tarihli ve 2577 sayılı İdari Yargılama Usulü Kanunu ve diğer özel kanun hükümleri saklıdır.</a:t>
            </a:r>
            <a:endParaRPr lang="tr-TR" sz="2400"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5102724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00717" y="197711"/>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ÖZEL HAYATIN GİZLİLİĞİ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273214"/>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Kişinin </a:t>
            </a:r>
            <a:r>
              <a:rPr lang="tr-TR" sz="2400" dirty="0">
                <a:latin typeface="Helvetica" panose="020B0604020202020204" pitchFamily="34" charset="0"/>
                <a:cs typeface="Helvetica" panose="020B0604020202020204" pitchFamily="34" charset="0"/>
              </a:rPr>
              <a:t>izin verdiği hâller saklı kalmak üzere, özel hayatın gizliliği kapsamında, açıklanması hâlinde kişinin sağlık bilgileri ile özel ve aile hayatına, şeref ve haysiyetine, meslekî ve ekonomik değerlerine haksız müdahale oluşturacak bilgi veya belgeler, bilgi edinme hakkı kapsamı dışındadır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Kamu yararının gerektirdiği hâllerde, kişisel bilgi veya belgeler, kurum ve kuruluşlar tarafından, ilgili kişiye en az yedi gün önceden haber verilerek yazılı rızası alınmak koşuluyla açıklanabilir.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116159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99899" y="174870"/>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HABERLEŞMENİN GİZLİLİĞİ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10932"/>
            <a:ext cx="12191998" cy="499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a:p>
          <a:p>
            <a:pPr algn="just"/>
            <a:r>
              <a:rPr lang="tr-TR" sz="2000" dirty="0" smtClean="0"/>
              <a:t> </a:t>
            </a:r>
            <a:r>
              <a:rPr lang="tr-TR" sz="2400" dirty="0">
                <a:latin typeface="Helvetica" panose="020B0604020202020204" pitchFamily="34" charset="0"/>
                <a:cs typeface="Helvetica" panose="020B0604020202020204" pitchFamily="34" charset="0"/>
              </a:rPr>
              <a:t>Haberleşmenin gizliliği esasını ihlâl edecek bilgi veya belgeler, bu Kanun kapsamı dışındadır.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8496819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06835" y="158843"/>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TİCARÎ SIR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10932"/>
            <a:ext cx="1219200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Kanunlarda </a:t>
            </a:r>
            <a:r>
              <a:rPr lang="tr-TR" sz="2400" dirty="0">
                <a:latin typeface="Helvetica" panose="020B0604020202020204" pitchFamily="34" charset="0"/>
                <a:cs typeface="Helvetica" panose="020B0604020202020204" pitchFamily="34" charset="0"/>
              </a:rPr>
              <a:t>ticarî sır olarak nitelenen bilgi veya belgeler ile, kurum ve kuruluşlar tarafından gerçek veya tüzel kişilerden gizli kalması kaydıyla sağlanan ticarî ve malî bilgiler, bu Kanun kapsamı dışındadır.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919319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831"/>
            <a:ext cx="9315002" cy="1407100"/>
            <a:chOff x="-4"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4"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99899" y="153116"/>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FİKİR VE SANAT ESERLERİ</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504022"/>
            <a:ext cx="12192000" cy="518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Fikir </a:t>
            </a:r>
            <a:r>
              <a:rPr lang="tr-TR" sz="2400" dirty="0">
                <a:latin typeface="Helvetica" panose="020B0604020202020204" pitchFamily="34" charset="0"/>
                <a:cs typeface="Helvetica" panose="020B0604020202020204" pitchFamily="34" charset="0"/>
              </a:rPr>
              <a:t>ve sanat eserlerine ilişkin olarak yapılacak bilgi edinme başvuruları hakkında ilgili kanun hükümleri uygulanır.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374412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KURUM İÇİ DÜZENLEMELER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410933"/>
            <a:ext cx="12191997" cy="552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p>
          <a:p>
            <a:pPr algn="just"/>
            <a:r>
              <a:rPr lang="tr-TR" sz="2400" dirty="0" smtClean="0">
                <a:latin typeface="Helvetica" panose="020B0604020202020204" pitchFamily="34" charset="0"/>
                <a:cs typeface="Helvetica" panose="020B0604020202020204" pitchFamily="34" charset="0"/>
              </a:rPr>
              <a:t>Kurum </a:t>
            </a:r>
            <a:r>
              <a:rPr lang="tr-TR" sz="2400" dirty="0">
                <a:latin typeface="Helvetica" panose="020B0604020202020204" pitchFamily="34" charset="0"/>
                <a:cs typeface="Helvetica" panose="020B0604020202020204" pitchFamily="34" charset="0"/>
              </a:rPr>
              <a:t>ve kuruluşların, kamuoyunu ilgilendirmeyen ve sadece kendi personeli ile kurum içi uygulamalarına ilişkin düzenlemeler hakkındaki bilgi veya belgeler, bilgi edinme hakkının kapsamı dışındadır. Ancak, söz konusu düzenlemeden etkilenen kurum çalışanlarının bilgi edinme hakları saklıdır. </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00047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KURUM İÇİ GÖRÜŞ, BİLGİ NOTU VE TAVSİYELER</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523270"/>
            <a:ext cx="12191997"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Kurum </a:t>
            </a:r>
            <a:r>
              <a:rPr lang="tr-TR" sz="2400" dirty="0">
                <a:latin typeface="Helvetica" panose="020B0604020202020204" pitchFamily="34" charset="0"/>
                <a:cs typeface="Helvetica" panose="020B0604020202020204" pitchFamily="34" charset="0"/>
              </a:rPr>
              <a:t>ve kuruluşların faaliyetlerini yürütmek üzere, elde ettikleri görüş, bilgi notu, teklif ve tavsiye niteliğindeki bilgi veya belgeler, kurum ve kuruluş tarafından aksi kararlaştırılmadıkça bilgi edinme hakkı kapsamındadır. </a:t>
            </a:r>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Bilimsel</a:t>
            </a:r>
            <a:r>
              <a:rPr lang="tr-TR" sz="2400" dirty="0">
                <a:latin typeface="Helvetica" panose="020B0604020202020204" pitchFamily="34" charset="0"/>
                <a:cs typeface="Helvetica" panose="020B0604020202020204" pitchFamily="34" charset="0"/>
              </a:rPr>
              <a:t>, kültürel, istatistik, teknik, tıbbî, malî, hukukî ve benzeri uzmanlık alanlarında yasal olarak görüş verme yükümlülüğü bulunan kişi, birim ya da kurumların görüşleri, kurum ve kuruluşların alacakları kararlara esas teşkil etmesi kaydıyla bilgi edinme istemlerine açıktır.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505821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1"/>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396846"/>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TAVSİYE VE MÜTALAA TALEPLERİ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523270"/>
            <a:ext cx="12191997"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Tavsiye </a:t>
            </a:r>
            <a:r>
              <a:rPr lang="tr-TR" sz="2400" dirty="0">
                <a:latin typeface="Helvetica" panose="020B0604020202020204" pitchFamily="34" charset="0"/>
                <a:cs typeface="Helvetica" panose="020B0604020202020204" pitchFamily="34" charset="0"/>
              </a:rPr>
              <a:t>ve mütalaa talepleri bu Kanun kapsamı dışındadır.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533324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895770" cy="1167076"/>
            <a:chOff x="0" y="-44147"/>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44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67742" y="148521"/>
              <a:ext cx="6130334" cy="54225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KAPSAM </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63287"/>
            <a:ext cx="12191998" cy="558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2008028"/>
            <a:ext cx="12192000" cy="2246769"/>
          </a:xfrm>
          <a:prstGeom prst="rect">
            <a:avLst/>
          </a:prstGeom>
        </p:spPr>
        <p:txBody>
          <a:bodyPr wrap="square">
            <a:spAutoFit/>
          </a:bodyPr>
          <a:lstStyle/>
          <a:p>
            <a:pPr algn="just"/>
            <a:r>
              <a:rPr lang="tr-TR" sz="2400" dirty="0" smtClean="0">
                <a:latin typeface="Helvetica" panose="020B0604020202020204" pitchFamily="34" charset="0"/>
                <a:cs typeface="Helvetica" panose="020B0604020202020204" pitchFamily="34" charset="0"/>
              </a:rPr>
              <a:t> </a:t>
            </a:r>
            <a:r>
              <a:rPr lang="tr-TR" sz="2800" dirty="0">
                <a:latin typeface="Helvetica" panose="020B0604020202020204" pitchFamily="34" charset="0"/>
                <a:cs typeface="Helvetica" panose="020B0604020202020204" pitchFamily="34" charset="0"/>
              </a:rPr>
              <a:t>Bu Kanun; kamu kurum ve kuruluşları ile kamu kurumu niteliğindeki meslek kuruluşlarının faaliyetlerinde uygulanır</a:t>
            </a:r>
            <a:r>
              <a:rPr lang="tr-TR" sz="2800" dirty="0" smtClean="0">
                <a:latin typeface="Helvetica" panose="020B0604020202020204" pitchFamily="34" charset="0"/>
                <a:cs typeface="Helvetica" panose="020B0604020202020204" pitchFamily="34" charset="0"/>
              </a:rPr>
              <a:t>.</a:t>
            </a:r>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 </a:t>
            </a:r>
            <a:r>
              <a:rPr lang="tr-TR" sz="2800" dirty="0">
                <a:latin typeface="Helvetica" panose="020B0604020202020204" pitchFamily="34" charset="0"/>
                <a:cs typeface="Helvetica" panose="020B0604020202020204" pitchFamily="34" charset="0"/>
              </a:rPr>
              <a:t>1.11.1984 tarihli ve 3071 sayılı Dilekçe Hakkının Kullanılmasına Dair Kanun hükümleri saklıdır. </a:t>
            </a: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714323"/>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GİZLİLİĞİ KALDIRILAN BİLGİ VEYA BELGELER</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456268"/>
            <a:ext cx="12191998" cy="538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Gizliliği </a:t>
            </a:r>
            <a:r>
              <a:rPr lang="tr-TR" sz="2400" dirty="0">
                <a:latin typeface="Helvetica" panose="020B0604020202020204" pitchFamily="34" charset="0"/>
                <a:cs typeface="Helvetica" panose="020B0604020202020204" pitchFamily="34" charset="0"/>
              </a:rPr>
              <a:t>kaldırılmış olan bilgi veya belgeler, bu Kanunda belirtilen diğer istisnalar kapsamına girmiyor ise, bilgi edinme başvurularına açık hâle gelir.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7063859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ÇEŞİTLİ VE SON HÜKÜMLER</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07100"/>
            <a:ext cx="12133808"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000" dirty="0" smtClean="0"/>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Kanunun uygulanmasında ihmâli, kusuru veya kastı bulunan memurlar ve diğer kamu görevlileri hakkında, işledikleri fiillerin genel hükümler çerçevesinde ceza kovuşturması gerektirmesi hususu saklı kalmak kaydıyla, tâbi oldukları mevzuatta yer alan disiplin cezaları </a:t>
            </a:r>
            <a:r>
              <a:rPr lang="tr-TR" sz="2400" dirty="0" smtClean="0">
                <a:latin typeface="Helvetica" panose="020B0604020202020204" pitchFamily="34" charset="0"/>
                <a:cs typeface="Helvetica" panose="020B0604020202020204" pitchFamily="34" charset="0"/>
              </a:rPr>
              <a:t>uygulanır.</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Bu Kanunla erişilen bilgi ve belgeler ticarî amaçla çoğaltılamaz ve kullanılamaz.</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7598623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396846"/>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RAPOR DÜZENLENMESİ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540932"/>
            <a:ext cx="12191999" cy="5345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Kendilerine </a:t>
            </a:r>
            <a:r>
              <a:rPr lang="tr-TR" sz="2400" dirty="0">
                <a:latin typeface="Helvetica" panose="020B0604020202020204" pitchFamily="34" charset="0"/>
                <a:cs typeface="Helvetica" panose="020B0604020202020204" pitchFamily="34" charset="0"/>
              </a:rPr>
              <a:t>yapılan bilgi edinme başvurularının </a:t>
            </a:r>
            <a:r>
              <a:rPr lang="tr-TR" sz="2400" dirty="0" smtClean="0">
                <a:latin typeface="Helvetica" panose="020B0604020202020204" pitchFamily="34" charset="0"/>
                <a:cs typeface="Helvetica" panose="020B0604020202020204" pitchFamily="34" charset="0"/>
              </a:rPr>
              <a:t>sayısını,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Olumlu </a:t>
            </a:r>
            <a:r>
              <a:rPr lang="tr-TR" sz="2400" dirty="0">
                <a:latin typeface="Helvetica" panose="020B0604020202020204" pitchFamily="34" charset="0"/>
                <a:cs typeface="Helvetica" panose="020B0604020202020204" pitchFamily="34" charset="0"/>
              </a:rPr>
              <a:t>cevaplanarak bilgi veya belgelere erişim sağlanan başvuru sayısını</a:t>
            </a:r>
            <a:r>
              <a:rPr lang="tr-TR" sz="2400" dirty="0" smtClean="0">
                <a:latin typeface="Helvetica" panose="020B0604020202020204" pitchFamily="34" charset="0"/>
                <a:cs typeface="Helvetica" panose="020B0604020202020204" pitchFamily="34" charset="0"/>
              </a:rPr>
              <a:t>,</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Reddedilen başvuru sayısı ve bunların dağılımını gösterir istatistik </a:t>
            </a:r>
            <a:r>
              <a:rPr lang="tr-TR" sz="2400" dirty="0" smtClean="0">
                <a:latin typeface="Helvetica" panose="020B0604020202020204" pitchFamily="34" charset="0"/>
                <a:cs typeface="Helvetica" panose="020B0604020202020204" pitchFamily="34" charset="0"/>
              </a:rPr>
              <a:t>bilgileri,</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Gizli </a:t>
            </a:r>
            <a:r>
              <a:rPr lang="tr-TR" sz="2400" dirty="0">
                <a:latin typeface="Helvetica" panose="020B0604020202020204" pitchFamily="34" charset="0"/>
                <a:cs typeface="Helvetica" panose="020B0604020202020204" pitchFamily="34" charset="0"/>
              </a:rPr>
              <a:t>ya da sır niteliğindeki bilgiler çıkarılarak ya da bu nitelikteki bilgiler ayrılarak bilgi veya belgelere erişim sağlanan başvuru </a:t>
            </a:r>
            <a:r>
              <a:rPr lang="tr-TR" sz="2400" dirty="0" smtClean="0">
                <a:latin typeface="Helvetica" panose="020B0604020202020204" pitchFamily="34" charset="0"/>
                <a:cs typeface="Helvetica" panose="020B0604020202020204" pitchFamily="34" charset="0"/>
              </a:rPr>
              <a:t>sayısını,</a:t>
            </a: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Başvurunun </a:t>
            </a:r>
            <a:r>
              <a:rPr lang="tr-TR" sz="2400" dirty="0">
                <a:latin typeface="Helvetica" panose="020B0604020202020204" pitchFamily="34" charset="0"/>
                <a:cs typeface="Helvetica" panose="020B0604020202020204" pitchFamily="34" charset="0"/>
              </a:rPr>
              <a:t>reddedilmesi üzerine itiraz edilen başvuru sayısı ile bunların sonuçlarını</a:t>
            </a:r>
            <a:r>
              <a:rPr lang="tr-TR" sz="2400" dirty="0" smtClean="0">
                <a:latin typeface="Helvetica" panose="020B0604020202020204" pitchFamily="34" charset="0"/>
                <a:cs typeface="Helvetica" panose="020B0604020202020204" pitchFamily="34" charset="0"/>
              </a:rPr>
              <a:t>,</a:t>
            </a:r>
          </a:p>
          <a:p>
            <a:pPr algn="just"/>
            <a:r>
              <a:rPr lang="tr-TR" sz="2400" dirty="0">
                <a:latin typeface="Helvetica" panose="020B0604020202020204" pitchFamily="34" charset="0"/>
                <a:cs typeface="Helvetica" panose="020B0604020202020204" pitchFamily="34" charset="0"/>
              </a:rPr>
              <a:t>Gösterir bir rapor hazırlayarak, bu raporları her yıl Şubat ayının sonuna kadar Bilgi Edinme Değerlendirme Kuruluna gönderirler. Bağlı, ilgili ve ilişkili kamu kurum ve kuruluşları raporlarını bağlı, ilgili ya da ilişkili oldukları bakanlık vasıtasıyla iletirler. Kurul, hazırlayacağı genel raporu, söz konusu kurum ve kuruluşların raporları ile birlikte her yıl Nisan ayının sonuna kadar Türkiye Büyük Millet Meclisine gönderir. Bu raporlar takip eden iki ay içinde Türkiye Büyük Millet Meclisi Başkanlığınca kamuoyuna açıklanır.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297000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315002" cy="1407100"/>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70516" y="180597"/>
              <a:ext cx="6317759" cy="449758"/>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YÖNETMELİK</a:t>
              </a:r>
              <a:endParaRPr lang="tr-TR" sz="6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723771"/>
            <a:ext cx="12191997" cy="5231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Kanunun uygulanması ile ilgili esas ve usullerin belirlenmesine ilişkin yönetmelik, Kanunun yayımını takip eden altı ay içinde Cumhurbaşkanlığı tarafından hazırlanarak (…) </a:t>
            </a:r>
            <a:r>
              <a:rPr lang="tr-TR" sz="2400" dirty="0" smtClean="0">
                <a:latin typeface="Helvetica" panose="020B0604020202020204" pitchFamily="34" charset="0"/>
                <a:cs typeface="Helvetica" panose="020B0604020202020204" pitchFamily="34" charset="0"/>
              </a:rPr>
              <a:t>yürürlüğe </a:t>
            </a:r>
            <a:r>
              <a:rPr lang="tr-TR" sz="2400" dirty="0">
                <a:latin typeface="Helvetica" panose="020B0604020202020204" pitchFamily="34" charset="0"/>
                <a:cs typeface="Helvetica" panose="020B0604020202020204" pitchFamily="34" charset="0"/>
              </a:rPr>
              <a:t>konulur.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837856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003092" cy="1209539"/>
            <a:chOff x="0" y="3832"/>
            <a:chExt cx="90030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67708" y="151477"/>
              <a:ext cx="7935384"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TANIMLAR </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54727"/>
            <a:ext cx="12192000" cy="519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000" dirty="0">
                <a:latin typeface="Helvetica" panose="020B0604020202020204" pitchFamily="34" charset="0"/>
                <a:cs typeface="Helvetica" panose="020B0604020202020204" pitchFamily="34" charset="0"/>
              </a:rPr>
              <a:t>Bu Kanunda </a:t>
            </a:r>
            <a:r>
              <a:rPr lang="tr-TR" sz="2000" dirty="0" smtClean="0">
                <a:latin typeface="Helvetica" panose="020B0604020202020204" pitchFamily="34" charset="0"/>
                <a:cs typeface="Helvetica" panose="020B0604020202020204" pitchFamily="34" charset="0"/>
              </a:rPr>
              <a:t>geçen;</a:t>
            </a:r>
          </a:p>
          <a:p>
            <a:pPr algn="just"/>
            <a:endParaRPr lang="tr-TR" sz="20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Kurum </a:t>
            </a:r>
            <a:r>
              <a:rPr lang="tr-TR" sz="2000" dirty="0">
                <a:latin typeface="Helvetica" panose="020B0604020202020204" pitchFamily="34" charset="0"/>
                <a:cs typeface="Helvetica" panose="020B0604020202020204" pitchFamily="34" charset="0"/>
              </a:rPr>
              <a:t>ve kuruluş: Bu Kanunun 2 nci maddesinde geçen ve kapsama dahil olan bilgi edinme başvurusu yapılacak bütün makam ve </a:t>
            </a:r>
            <a:r>
              <a:rPr lang="tr-TR" sz="2000" dirty="0" smtClean="0">
                <a:latin typeface="Helvetica" panose="020B0604020202020204" pitchFamily="34" charset="0"/>
                <a:cs typeface="Helvetica" panose="020B0604020202020204" pitchFamily="34" charset="0"/>
              </a:rPr>
              <a:t>mercileri,</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Başvuru </a:t>
            </a:r>
            <a:r>
              <a:rPr lang="tr-TR" sz="2000" dirty="0">
                <a:latin typeface="Helvetica" panose="020B0604020202020204" pitchFamily="34" charset="0"/>
                <a:cs typeface="Helvetica" panose="020B0604020202020204" pitchFamily="34" charset="0"/>
              </a:rPr>
              <a:t>sahibi: Bu Kanun kapsamında bilgi edinme hakkını kullanarak kurum ve kuruluşlara başvuran gerçek ve tüzel </a:t>
            </a:r>
            <a:r>
              <a:rPr lang="tr-TR" sz="2000" dirty="0" smtClean="0">
                <a:latin typeface="Helvetica" panose="020B0604020202020204" pitchFamily="34" charset="0"/>
                <a:cs typeface="Helvetica" panose="020B0604020202020204" pitchFamily="34" charset="0"/>
              </a:rPr>
              <a:t>kişileri,</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Bilgi</a:t>
            </a:r>
            <a:r>
              <a:rPr lang="tr-TR" sz="2000" dirty="0">
                <a:latin typeface="Helvetica" panose="020B0604020202020204" pitchFamily="34" charset="0"/>
                <a:cs typeface="Helvetica" panose="020B0604020202020204" pitchFamily="34" charset="0"/>
              </a:rPr>
              <a:t>: Kurum ve kuruluşların sahip oldukları kayıtlarda yer alan bu Kanun kapsamındaki her türlü </a:t>
            </a:r>
            <a:r>
              <a:rPr lang="tr-TR" sz="2000" dirty="0" smtClean="0">
                <a:latin typeface="Helvetica" panose="020B0604020202020204" pitchFamily="34" charset="0"/>
                <a:cs typeface="Helvetica" panose="020B0604020202020204" pitchFamily="34" charset="0"/>
              </a:rPr>
              <a:t>veriyi,</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Belge</a:t>
            </a:r>
            <a:r>
              <a:rPr lang="tr-TR" sz="2000" dirty="0">
                <a:latin typeface="Helvetica" panose="020B0604020202020204" pitchFamily="34" charset="0"/>
                <a:cs typeface="Helvetica" panose="020B0604020202020204" pitchFamily="34" charset="0"/>
              </a:rPr>
              <a:t>: Kurum ve kuruluşların sahip oldukları bu Kanun kapsamındaki yazılı, basılı veya çoğaltılmış dosya, evrak, kitap, dergi, broşür, etüt, mektup, program, talimat, kroki, plân, film, fotoğraf, teyp ve video kaseti, harita, elektronik ortamda kaydedilen her türlü bilgi, haber ve veri </a:t>
            </a:r>
            <a:r>
              <a:rPr lang="tr-TR" sz="2000" dirty="0" smtClean="0">
                <a:latin typeface="Helvetica" panose="020B0604020202020204" pitchFamily="34" charset="0"/>
                <a:cs typeface="Helvetica" panose="020B0604020202020204" pitchFamily="34" charset="0"/>
              </a:rPr>
              <a:t>taşıyıcılarını,</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Bilgi </a:t>
            </a:r>
            <a:r>
              <a:rPr lang="tr-TR" sz="2000" dirty="0">
                <a:latin typeface="Helvetica" panose="020B0604020202020204" pitchFamily="34" charset="0"/>
                <a:cs typeface="Helvetica" panose="020B0604020202020204" pitchFamily="34" charset="0"/>
              </a:rPr>
              <a:t>veya belgeye erişim: İstenen bilgi veya belgenin niteliğine göre, kurum ve kuruluşlarca, başvuru sahibine söz konusu bilgi veya belgenin bir kopyasının verilmesini, kopya verilmesinin mümkün olmadığı hâllerde, başvuru sahibinin bilgi veya belgenin aslını inceleyerek not almasına veya içeriğini görmesine veya işitmesine izin </a:t>
            </a:r>
            <a:r>
              <a:rPr lang="tr-TR" sz="2000" dirty="0" smtClean="0">
                <a:latin typeface="Helvetica" panose="020B0604020202020204" pitchFamily="34" charset="0"/>
                <a:cs typeface="Helvetica" panose="020B0604020202020204" pitchFamily="34" charset="0"/>
              </a:rPr>
              <a:t>verilmesini,</a:t>
            </a:r>
          </a:p>
          <a:p>
            <a:pPr marL="342900" indent="-342900" algn="just">
              <a:buFont typeface="Wingdings" panose="05000000000000000000" pitchFamily="2" charset="2"/>
              <a:buChar char="q"/>
            </a:pPr>
            <a:r>
              <a:rPr lang="tr-TR" sz="2000" dirty="0" smtClean="0">
                <a:latin typeface="Helvetica" panose="020B0604020202020204" pitchFamily="34" charset="0"/>
                <a:cs typeface="Helvetica" panose="020B0604020202020204" pitchFamily="34" charset="0"/>
              </a:rPr>
              <a:t>Kurul</a:t>
            </a:r>
            <a:r>
              <a:rPr lang="tr-TR" sz="2000" dirty="0">
                <a:latin typeface="Helvetica" panose="020B0604020202020204" pitchFamily="34" charset="0"/>
                <a:cs typeface="Helvetica" panose="020B0604020202020204" pitchFamily="34" charset="0"/>
              </a:rPr>
              <a:t>: Bilgi Edinme Değerlendirme Kurulunu, İfade eder.</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9509757" cy="1209539"/>
            <a:chOff x="2" y="3832"/>
            <a:chExt cx="9264218"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328836" y="109316"/>
              <a:ext cx="7935384"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BİLGİ EDİNME HAKKI VE BİLGİ VERME YÜKÜMLÜLÜĞÜ</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18855"/>
            <a:ext cx="12191998" cy="5164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b="1" dirty="0" smtClean="0">
                <a:latin typeface="Helvetica" panose="020B0604020202020204" pitchFamily="34" charset="0"/>
                <a:cs typeface="Helvetica" panose="020B0604020202020204" pitchFamily="34" charset="0"/>
              </a:rPr>
              <a:t>Bilgi Edinme Hakkı</a:t>
            </a:r>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Herkes </a:t>
            </a:r>
            <a:r>
              <a:rPr lang="tr-TR" sz="2800" dirty="0">
                <a:latin typeface="Helvetica" panose="020B0604020202020204" pitchFamily="34" charset="0"/>
                <a:cs typeface="Helvetica" panose="020B0604020202020204" pitchFamily="34" charset="0"/>
              </a:rPr>
              <a:t>bilgi edinme hakkına sahiptir. Türkiye'de ikamet eden yabancılar ile Türkiye'de faaliyette bulunan yabancı tüzel kişiler, isteyecekleri bilgi kendileriyle veya faaliyet alanlarıyla ilgili olmak kaydıyla ve karşılıklılık ilkesi çerçevesinde, bu Kanun hükümlerinden yararlanırlar. Türkiye'nin taraf olduğu uluslararası sözleşmelerden doğan hak ve yükümlülükleri saklıdır</a:t>
            </a:r>
            <a:endParaRPr lang="tr-TR" sz="28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1763737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419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0"/>
            <a:ext cx="9194282" cy="1209539"/>
            <a:chOff x="3" y="0"/>
            <a:chExt cx="919428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258901" y="133720"/>
              <a:ext cx="7935384"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BİLGİ VERME YÜKÜMLÜLÜĞ</a:t>
              </a:r>
              <a:r>
                <a:rPr lang="tr-TR" sz="2800" b="1" dirty="0">
                  <a:latin typeface="Helvetica" panose="020B0604020202020204" pitchFamily="34" charset="0"/>
                  <a:cs typeface="Helvetica" panose="020B0604020202020204" pitchFamily="34" charset="0"/>
                </a:rPr>
                <a:t>Ü</a:t>
              </a:r>
              <a:endParaRPr lang="tr-TR" sz="6000" b="1" dirty="0">
                <a:latin typeface="Helvetica" panose="020B0604020202020204" pitchFamily="34" charset="0"/>
                <a:cs typeface="Helvetica" panose="020B0604020202020204" pitchFamily="34" charset="0"/>
              </a:endParaRPr>
            </a:p>
          </p:txBody>
        </p:sp>
      </p:grpSp>
      <p:sp>
        <p:nvSpPr>
          <p:cNvPr id="3" name="Metin kutusu 2"/>
          <p:cNvSpPr txBox="1"/>
          <p:nvPr/>
        </p:nvSpPr>
        <p:spPr>
          <a:xfrm>
            <a:off x="83130" y="1421475"/>
            <a:ext cx="12108870" cy="2677656"/>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Kurum </a:t>
            </a:r>
            <a:r>
              <a:rPr lang="tr-TR" sz="2400" dirty="0">
                <a:latin typeface="Helvetica" panose="020B0604020202020204" pitchFamily="34" charset="0"/>
                <a:cs typeface="Helvetica" panose="020B0604020202020204" pitchFamily="34" charset="0"/>
              </a:rPr>
              <a:t>ve kuruluşlar, bu Kanunda yer alan istisnalar dışındaki her türlü bilgi veya belgeyi başvuranların yararlanmasına sunmak ve bilgi edinme başvurularını etkin, süratli ve doğru sonuçlandırmak üzere, gerekli idarî ve teknik tedbirleri almakla yükümlüdürler. Bu Kanun yürürlüğe girdiği tarihten itibaren diğer kanunların bu Kanuna aykırı hükümleri uygulanmaz.</a:t>
            </a:r>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380066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17708"/>
            <a:ext cx="9011402" cy="1209539"/>
            <a:chOff x="3" y="-17708"/>
            <a:chExt cx="90114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76021" y="143165"/>
              <a:ext cx="7935384" cy="523220"/>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BİLGİ EDİNME BAŞVURUSU</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1209539"/>
            <a:ext cx="12192000" cy="5746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latin typeface="Helvetica" panose="020B0604020202020204" pitchFamily="34" charset="0"/>
                <a:cs typeface="Helvetica" panose="020B0604020202020204" pitchFamily="34" charset="0"/>
              </a:rPr>
              <a:t>Başvuru Usulü</a:t>
            </a:r>
          </a:p>
          <a:p>
            <a:pPr algn="just"/>
            <a:endParaRPr lang="tr-TR" sz="2400" dirty="0"/>
          </a:p>
          <a:p>
            <a:pPr algn="just"/>
            <a:endParaRPr lang="tr-TR" sz="2400" dirty="0" smtClean="0"/>
          </a:p>
          <a:p>
            <a:pPr algn="just"/>
            <a:r>
              <a:rPr lang="tr-TR" sz="2400" dirty="0" smtClean="0">
                <a:latin typeface="Helvetica" panose="020B0604020202020204" pitchFamily="34" charset="0"/>
                <a:cs typeface="Helvetica" panose="020B0604020202020204" pitchFamily="34" charset="0"/>
              </a:rPr>
              <a:t>Bilgi </a:t>
            </a:r>
            <a:r>
              <a:rPr lang="tr-TR" sz="2400" dirty="0">
                <a:latin typeface="Helvetica" panose="020B0604020202020204" pitchFamily="34" charset="0"/>
                <a:cs typeface="Helvetica" panose="020B0604020202020204" pitchFamily="34" charset="0"/>
              </a:rPr>
              <a:t>edinme başvurusu, başvuru sahibinin adı ve soyadı, imzası, oturma yeri veya iş adresini, başvuru sahibi tüzel kişi ise tüzel kişinin unvanı ve adresi ile yetkili kişinin imzasını ve yetki belgesini içeren dilekçe ile istenen bilgi veya belgenin bulunduğu kurum veya kuruluşa yapılır. Bu başvuru, kişinin kimliğinin ve imzasının veya yazının kimden neşet ettiğinin tespitine yarayacak başka bilgilerin yasal olarak belirlenebilir olması kaydıyla elektronik ortamda veya diğer iletişim araçlarıyla da yapılabilir. Dilekçede, istenen bilgi veya belgeler açıkça belirtilir</a:t>
            </a:r>
          </a:p>
          <a:p>
            <a:pPr algn="just"/>
            <a:endParaRPr lang="tr-TR" sz="2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316420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882355" y="62963"/>
              <a:ext cx="6222554"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İSTENECEK BİLGİ VEYA BELGENİN NİTELİĞİ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0" y="1410932"/>
            <a:ext cx="12192002" cy="554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800" dirty="0">
                <a:latin typeface="Helvetica" panose="020B0604020202020204" pitchFamily="34" charset="0"/>
                <a:cs typeface="Helvetica" panose="020B0604020202020204" pitchFamily="34" charset="0"/>
              </a:rPr>
              <a:t>Bilgi edinme başvurusu, başvurulan kurum ve kuruluşların ellerinde bulunan veya görevleri gereği bulunması gereken bilgi veya belgelere ilişkin olmalıdır</a:t>
            </a:r>
            <a:r>
              <a:rPr lang="tr-TR" sz="2800" dirty="0" smtClean="0">
                <a:latin typeface="Helvetica" panose="020B0604020202020204" pitchFamily="34" charset="0"/>
                <a:cs typeface="Helvetica" panose="020B0604020202020204" pitchFamily="34" charset="0"/>
              </a:rPr>
              <a:t>.</a:t>
            </a:r>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 </a:t>
            </a:r>
            <a:r>
              <a:rPr lang="tr-TR" sz="2800" dirty="0">
                <a:latin typeface="Helvetica" panose="020B0604020202020204" pitchFamily="34" charset="0"/>
                <a:cs typeface="Helvetica" panose="020B0604020202020204" pitchFamily="34" charset="0"/>
              </a:rPr>
              <a:t>Kurum ve kuruluşlar, ayrı veya özel bir çalışma, araştırma, inceleme ya da analiz neticesinde oluşturulabilecek türden bir bilgi veya belge için yapılacak başvurulara olumsuz cevap verebilirler</a:t>
            </a:r>
            <a:r>
              <a:rPr lang="tr-TR" sz="2800" dirty="0" smtClean="0">
                <a:latin typeface="Helvetica" panose="020B0604020202020204" pitchFamily="34" charset="0"/>
                <a:cs typeface="Helvetica" panose="020B0604020202020204" pitchFamily="34" charset="0"/>
              </a:rPr>
              <a:t>.</a:t>
            </a:r>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 </a:t>
            </a:r>
            <a:r>
              <a:rPr lang="tr-TR" sz="2800" dirty="0">
                <a:latin typeface="Helvetica" panose="020B0604020202020204" pitchFamily="34" charset="0"/>
                <a:cs typeface="Helvetica" panose="020B0604020202020204" pitchFamily="34" charset="0"/>
              </a:rPr>
              <a:t>İstenen bilgi veya belge, başvurulan kurum ve kuruluştan başka bir yerde bulunuyorsa, başvuru dilekçesi bu kurum ve kuruluşa gönderilir ve durum ilgiliye yazılı olarak bildirilir.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91154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82754" y="83412"/>
              <a:ext cx="5483129"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YAYIMLANMIŞ VEYA KAMUYA AÇIKLANMIŞ BİLGİ VEYA BELGELER</a:t>
              </a:r>
              <a:endParaRPr lang="tr-TR" sz="4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algn="just"/>
            <a:endParaRPr lang="tr-TR" sz="2800" dirty="0" smtClean="0">
              <a:latin typeface="Helvetica" panose="020B0604020202020204" pitchFamily="34" charset="0"/>
              <a:cs typeface="Helvetica" panose="020B0604020202020204" pitchFamily="34" charset="0"/>
            </a:endParaRPr>
          </a:p>
          <a:p>
            <a:pPr algn="just"/>
            <a:r>
              <a:rPr lang="tr-TR" sz="2800" dirty="0" smtClean="0">
                <a:latin typeface="Helvetica" panose="020B0604020202020204" pitchFamily="34" charset="0"/>
                <a:cs typeface="Helvetica" panose="020B0604020202020204" pitchFamily="34" charset="0"/>
              </a:rPr>
              <a:t>Kurum </a:t>
            </a:r>
            <a:r>
              <a:rPr lang="tr-TR" sz="2800" dirty="0">
                <a:latin typeface="Helvetica" panose="020B0604020202020204" pitchFamily="34" charset="0"/>
                <a:cs typeface="Helvetica" panose="020B0604020202020204" pitchFamily="34" charset="0"/>
              </a:rPr>
              <a:t>ve kuruluşlarca yayımlanmış veya yayın, broşür, ilân ve benzeri yollarla kamuya açıklanmış bilgi veya belgeler, bilgi edinme başvurularına konu olamaz. Ancak, yayımlanmış veya kamuya açıklanmış bilgi veya belgelerin ne şekilde, ne zaman ve nerede yayımlandığı veya açıklandığı başvurana bildirilir.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2383</TotalTime>
  <Words>2231</Words>
  <Application>Microsoft Office PowerPoint</Application>
  <PresentationFormat>Geniş ekran</PresentationFormat>
  <Paragraphs>178</Paragraphs>
  <Slides>34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34</vt:i4>
      </vt:variant>
    </vt:vector>
  </HeadingPairs>
  <TitlesOfParts>
    <vt:vector size="42" baseType="lpstr">
      <vt:lpstr>Arial</vt:lpstr>
      <vt:lpstr>Calibri</vt:lpstr>
      <vt:lpstr>Calibri Light</vt:lpstr>
      <vt:lpstr>Cambria</vt:lpstr>
      <vt:lpstr>Helvetica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339</cp:revision>
  <dcterms:created xsi:type="dcterms:W3CDTF">2020-03-03T07:32:53Z</dcterms:created>
  <dcterms:modified xsi:type="dcterms:W3CDTF">2021-03-22T15:31:26Z</dcterms:modified>
</cp:coreProperties>
</file>