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44" r:id="rId2"/>
    <p:sldId id="398" r:id="rId3"/>
    <p:sldId id="399" r:id="rId4"/>
    <p:sldId id="400" r:id="rId5"/>
    <p:sldId id="443" r:id="rId6"/>
    <p:sldId id="444" r:id="rId7"/>
    <p:sldId id="445" r:id="rId8"/>
    <p:sldId id="446" r:id="rId9"/>
    <p:sldId id="432" r:id="rId10"/>
    <p:sldId id="462" r:id="rId11"/>
    <p:sldId id="39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E7"/>
    <a:srgbClr val="CDDECE"/>
    <a:srgbClr val="E2F0D9"/>
    <a:srgbClr val="FBFDFC"/>
    <a:srgbClr val="D9D0BB"/>
    <a:srgbClr val="9DB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6" autoAdjust="0"/>
    <p:restoredTop sz="92143" autoAdjust="0"/>
  </p:normalViewPr>
  <p:slideViewPr>
    <p:cSldViewPr snapToGrid="0" snapToObjects="1">
      <p:cViewPr varScale="1">
        <p:scale>
          <a:sx n="115" d="100"/>
          <a:sy n="115" d="100"/>
        </p:scale>
        <p:origin x="2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E58C2-6EAC-4B03-A290-579AED780EEB}" type="datetimeFigureOut">
              <a:rPr lang="tr-TR" smtClean="0"/>
              <a:t>22.03.2021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9B5C8-A8B9-4F59-93E3-928C5826DFA6}" type="slidenum">
              <a:rPr lang="tr-TR" smtClean="0"/>
              <a:t>‹#›</a:t>
            </a:fld>
            <a:endParaRPr lang="tr-TR"/>
          </a:p>
        </p:txBody>
      </p:sp>
    </p:spTree>
    <p:extLst>
      <p:ext uri="{BB962C8B-B14F-4D97-AF65-F5344CB8AC3E}">
        <p14:creationId xmlns:p14="http://schemas.microsoft.com/office/powerpoint/2010/main" val="103909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5D821-B598-2F45-BCC5-41E7AB05C92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DE08B2-0C60-7243-A35D-4694AB965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F1C9561-06CA-B744-825E-83EA5E44076D}"/>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D1336AF1-6E51-2A43-99D0-3894BB3006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EBDFFA-D346-1E4E-A6BB-DFB7265B867D}"/>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104360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924AC-8E21-A144-B7D5-27EE244A93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B7D3D96-68E5-724C-8863-AB43179B56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92913D-4850-184B-B4E8-716D929CCB82}"/>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AF0E8993-989F-E049-A7F3-9FBC8164C6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6374A9-3C20-DF42-9E1E-53D3C5E7EB22}"/>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1855901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CC8925-300F-AA4A-8DF8-07576ED0A5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948D007-54B3-6F43-A02E-D13DBBFD2E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BF8FC6-69E2-B643-AD68-DF9E9E5E78D2}"/>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226CCC69-E3EB-8D46-8CFB-E2D3FF8E9F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FA2121-9817-0745-AA9D-B32CB153CDB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95072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AC4EA-4355-4E4B-ABA6-2931334FA6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9123C5-5565-AB4D-9312-89B84EDEEB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78A1BC-567E-C743-8B0F-2C052CBFF4DD}"/>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D6705588-93CC-094A-98CC-A82C4DAE5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9CDE44-31E0-E64F-9D75-E015F373C10A}"/>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42018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18273-F436-B945-A1B4-8EDD9BFF75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BC153FF-3C78-3445-AA11-A0FDC3307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53E9EF3-0FAF-DF40-80E1-E2C653741697}"/>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CAEC927C-1EFD-F342-A66E-4E53AE2B37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424A52-17AC-6143-A412-D9AAA0D1C243}"/>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085686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73135-E0CE-5745-94DB-E49AFC1594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569235-A32C-EB42-8E69-058C76ED644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E1C5443-5F61-6646-A0DD-0BA0ADC6F5A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A3212B2-3AB6-CA4D-802C-498291FFF595}"/>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6" name="Alt Bilgi Yer Tutucusu 5">
            <a:extLst>
              <a:ext uri="{FF2B5EF4-FFF2-40B4-BE49-F238E27FC236}">
                <a16:creationId xmlns:a16="http://schemas.microsoft.com/office/drawing/2014/main" id="{87080618-6D28-D249-B47E-1BF2C76B38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DCCCC56-F68C-A14E-8FC3-42234DE456AF}"/>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12880590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9EA33-3115-D94A-AEF5-5DAEB0EDA4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F05F6B-2F75-8C49-A8A3-45C360D68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1D2343-415A-1648-B122-B446F618645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BA4747A-2168-1D4C-87DA-7ED1CCF3B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965041B-9347-304B-AE7C-78B379C5445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B89249B-B00B-5147-BB26-107CB0246F0D}"/>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8" name="Alt Bilgi Yer Tutucusu 7">
            <a:extLst>
              <a:ext uri="{FF2B5EF4-FFF2-40B4-BE49-F238E27FC236}">
                <a16:creationId xmlns:a16="http://schemas.microsoft.com/office/drawing/2014/main" id="{1FAD6237-08CF-5C4F-8EBB-C84D762B93A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B59949-12B3-7547-B7B0-A21424A1DBF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66412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77308-B4A7-C044-8CA9-FE477C3154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AF50B57-A924-1146-B97B-BCDC4145B88A}"/>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4" name="Alt Bilgi Yer Tutucusu 3">
            <a:extLst>
              <a:ext uri="{FF2B5EF4-FFF2-40B4-BE49-F238E27FC236}">
                <a16:creationId xmlns:a16="http://schemas.microsoft.com/office/drawing/2014/main" id="{88BDFA69-F6DC-E341-9DD2-37FBD9970B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4016CD-7510-D343-8BEB-BC8159EF6B4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733658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3DA16B-5157-2E46-A475-76AEF1FF0C0C}"/>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3" name="Alt Bilgi Yer Tutucusu 2">
            <a:extLst>
              <a:ext uri="{FF2B5EF4-FFF2-40B4-BE49-F238E27FC236}">
                <a16:creationId xmlns:a16="http://schemas.microsoft.com/office/drawing/2014/main" id="{5E89673F-0133-CF47-8EC0-DFEE51B983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B5C6368-E205-AF49-816E-D78852D6D056}"/>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570086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B4367-7E7E-8443-8457-25099417F6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5C8F6C7-3E03-2F49-843C-A4B6EA310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CC40D41-B3E3-D34E-AC1A-B6A26A08B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779F981-8155-C64E-8C5B-BEE4C212778E}"/>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6" name="Alt Bilgi Yer Tutucusu 5">
            <a:extLst>
              <a:ext uri="{FF2B5EF4-FFF2-40B4-BE49-F238E27FC236}">
                <a16:creationId xmlns:a16="http://schemas.microsoft.com/office/drawing/2014/main" id="{E0420426-B93E-9E47-9602-6E89B1FB24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7EDA28-38EB-5743-9185-0ED4B0AD7EF5}"/>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81415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E1584-667C-534C-BACD-44B63C9234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944FB6A-DDC9-B74D-A004-1CBA80307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617B2A-A398-3744-A90B-DD2CACEF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2FEEC15-5746-FB43-B90F-F1AB028F0B67}"/>
              </a:ext>
            </a:extLst>
          </p:cNvPr>
          <p:cNvSpPr>
            <a:spLocks noGrp="1"/>
          </p:cNvSpPr>
          <p:nvPr>
            <p:ph type="dt" sz="half" idx="10"/>
          </p:nvPr>
        </p:nvSpPr>
        <p:spPr/>
        <p:txBody>
          <a:bodyPr/>
          <a:lstStyle/>
          <a:p>
            <a:fld id="{2598C94E-6AF1-5945-AFA7-F853B59FED91}" type="datetimeFigureOut">
              <a:rPr lang="tr-TR" smtClean="0"/>
              <a:t>22.03.2021</a:t>
            </a:fld>
            <a:endParaRPr lang="tr-TR"/>
          </a:p>
        </p:txBody>
      </p:sp>
      <p:sp>
        <p:nvSpPr>
          <p:cNvPr id="6" name="Alt Bilgi Yer Tutucusu 5">
            <a:extLst>
              <a:ext uri="{FF2B5EF4-FFF2-40B4-BE49-F238E27FC236}">
                <a16:creationId xmlns:a16="http://schemas.microsoft.com/office/drawing/2014/main" id="{A29C4110-C2E4-814A-B56D-2A634266FB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222070-3F1E-0C4D-B255-0178BE9F40B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390243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8A56EB-624D-9F4C-A7D7-359B36F8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214EED-3FD5-0844-A5C0-1993DB04F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EAC191-8FE5-8946-BFEB-90F193EAA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8C94E-6AF1-5945-AFA7-F853B59FED91}" type="datetimeFigureOut">
              <a:rPr lang="tr-TR" smtClean="0"/>
              <a:t>22.03.2021</a:t>
            </a:fld>
            <a:endParaRPr lang="tr-TR"/>
          </a:p>
        </p:txBody>
      </p:sp>
      <p:sp>
        <p:nvSpPr>
          <p:cNvPr id="5" name="Alt Bilgi Yer Tutucusu 4">
            <a:extLst>
              <a:ext uri="{FF2B5EF4-FFF2-40B4-BE49-F238E27FC236}">
                <a16:creationId xmlns:a16="http://schemas.microsoft.com/office/drawing/2014/main" id="{196F9522-2CD3-EF4F-A079-589DFE390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1F7F8A-AC4E-BE48-8605-18576E9E4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6F05F-8F18-2742-8C5F-3FB427169995}" type="slidenum">
              <a:rPr lang="tr-TR" smtClean="0"/>
              <a:t>‹#›</a:t>
            </a:fld>
            <a:endParaRPr lang="tr-TR"/>
          </a:p>
        </p:txBody>
      </p:sp>
    </p:spTree>
    <p:extLst>
      <p:ext uri="{BB962C8B-B14F-4D97-AF65-F5344CB8AC3E}">
        <p14:creationId xmlns:p14="http://schemas.microsoft.com/office/powerpoint/2010/main" val="109964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14" name="Rectangle 3"/>
          <p:cNvSpPr txBox="1">
            <a:spLocks noChangeArrowheads="1"/>
          </p:cNvSpPr>
          <p:nvPr/>
        </p:nvSpPr>
        <p:spPr bwMode="auto">
          <a:xfrm>
            <a:off x="4" y="1213370"/>
            <a:ext cx="12191998" cy="5642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a:p>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4000" b="1" dirty="0" smtClean="0">
                <a:latin typeface="Helvetica" panose="020B0604020202020204" pitchFamily="34" charset="0"/>
                <a:ea typeface="Cambria" panose="02040503050406030204" pitchFamily="18" charset="0"/>
                <a:cs typeface="Helvetica" panose="020B0604020202020204" pitchFamily="34" charset="0"/>
              </a:rPr>
              <a:t>   </a:t>
            </a:r>
            <a:r>
              <a:rPr lang="fi-FI" sz="2800" b="1" dirty="0">
                <a:latin typeface="Helvetica" panose="020B0604020202020204" pitchFamily="34" charset="0"/>
                <a:cs typeface="Helvetica" panose="020B0604020202020204" pitchFamily="34" charset="0"/>
              </a:rPr>
              <a:t>DİLEKÇE HAKKININ KULLANILMASINA DAİR </a:t>
            </a:r>
            <a:r>
              <a:rPr lang="fi-FI" sz="2800" b="1" dirty="0" smtClean="0">
                <a:latin typeface="Helvetica" panose="020B0604020202020204" pitchFamily="34" charset="0"/>
                <a:cs typeface="Helvetica" panose="020B0604020202020204" pitchFamily="34" charset="0"/>
              </a:rPr>
              <a:t>KANUN</a:t>
            </a:r>
            <a:endParaRPr lang="tr-TR" sz="2800" b="1" dirty="0" smtClean="0">
              <a:latin typeface="Helvetica" panose="020B0604020202020204" pitchFamily="34" charset="0"/>
              <a:cs typeface="Helvetica" panose="020B0604020202020204" pitchFamily="34" charset="0"/>
            </a:endParaRPr>
          </a:p>
          <a:p>
            <a:pPr algn="ctr"/>
            <a:endParaRPr lang="tr-TR" sz="4000" b="1" dirty="0" smtClean="0">
              <a:latin typeface="Helvetica" panose="020B0604020202020204" pitchFamily="34" charset="0"/>
              <a:ea typeface="Cambria" panose="02040503050406030204" pitchFamily="18" charset="0"/>
              <a:cs typeface="Helvetica" panose="020B0604020202020204" pitchFamily="34" charset="0"/>
            </a:endParaRPr>
          </a:p>
          <a:p>
            <a:pPr algn="ctr"/>
            <a:r>
              <a:rPr lang="tr-TR" sz="4000" b="1" dirty="0" smtClean="0">
                <a:latin typeface="Helvetica" panose="020B0604020202020204" pitchFamily="34" charset="0"/>
                <a:ea typeface="Cambria" panose="02040503050406030204" pitchFamily="18" charset="0"/>
                <a:cs typeface="Helvetica" panose="020B0604020202020204" pitchFamily="34" charset="0"/>
              </a:rPr>
              <a:t>-22.03.2021-</a:t>
            </a:r>
          </a:p>
          <a:p>
            <a:endParaRPr lang="tr-TR" b="1" dirty="0" smtClean="0">
              <a:latin typeface="Helvetica" panose="020B0604020202020204" pitchFamily="34" charset="0"/>
              <a:ea typeface="Cambria" panose="02040503050406030204" pitchFamily="18" charset="0"/>
              <a:cs typeface="Helvetica" panose="020B0604020202020204" pitchFamily="34" charset="0"/>
            </a:endParaRPr>
          </a:p>
          <a:p>
            <a:r>
              <a:rPr lang="tr-TR" b="1" dirty="0">
                <a:latin typeface="Helvetica" panose="020B0604020202020204" pitchFamily="34" charset="0"/>
                <a:ea typeface="Cambria" panose="02040503050406030204" pitchFamily="18" charset="0"/>
                <a:cs typeface="Helvetica" panose="020B0604020202020204" pitchFamily="34" charset="0"/>
              </a:rPr>
              <a:t> </a:t>
            </a:r>
            <a:r>
              <a:rPr lang="tr-TR" b="1" dirty="0" smtClean="0">
                <a:latin typeface="Helvetica" panose="020B0604020202020204" pitchFamily="34" charset="0"/>
                <a:ea typeface="Cambria" panose="02040503050406030204" pitchFamily="18" charset="0"/>
                <a:cs typeface="Helvetica" panose="020B0604020202020204" pitchFamily="34" charset="0"/>
              </a:rPr>
              <a:t>                                </a:t>
            </a:r>
            <a:endParaRPr lang="tr-TR" b="1"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6765942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83002" y="169816"/>
              <a:ext cx="5483129" cy="523220"/>
            </a:xfrm>
            <a:prstGeom prst="rect">
              <a:avLst/>
            </a:prstGeom>
          </p:spPr>
          <p:txBody>
            <a:bodyPr wrap="square">
              <a:spAutoFit/>
            </a:bodyPr>
            <a:lstStyle/>
            <a:p>
              <a:pPr algn="ctr"/>
              <a:r>
                <a:rPr lang="tr-TR" i="1" dirty="0"/>
                <a:t> </a:t>
              </a:r>
              <a:r>
                <a:rPr lang="tr-TR" sz="2800" b="1" dirty="0" smtClean="0">
                  <a:latin typeface="Helvetica" panose="020B0604020202020204" pitchFamily="34" charset="0"/>
                  <a:cs typeface="Helvetica" panose="020B0604020202020204" pitchFamily="34" charset="0"/>
                </a:rPr>
                <a:t>KALDIRILAN HÜKÜM</a:t>
              </a:r>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7"/>
            <a:ext cx="12191998"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26 Aralık 1962 tarih ve 140 sayılı Türk Vatandaşlarının Türkiye Büyük Millet Meclisine Dilekçe ile Başvurmaları ve Dilekçelerin İncelenmesi ile Karara Bağlanmasının Düzenlenmesine Dair Kanun yürürlükten kaldırılmıştır.</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Türkiye Büyük Millet Meclisi İçtüzüğünde gerekli değişiklikler yapılıncaya kadar, 140 sayılı Türk Vatandaşlarının Türkiye Büyük Millet Meclisine Dilekçe ile Başvurmaları ve Dilekçelerin İncelenmesi ile Karara Bağlanmasının Düzenlenmesine Dair Kanunun Dilekçe Komisyonunun çalışma esas ve usullerine ilişkin hükümlerinin uygulanmasına devam olunur.</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02775504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843552" cy="1209539"/>
            <a:chOff x="2" y="3832"/>
            <a:chExt cx="884355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226155"/>
              <a:ext cx="6130334" cy="584775"/>
            </a:xfrm>
            <a:prstGeom prst="rect">
              <a:avLst/>
            </a:prstGeom>
          </p:spPr>
          <p:txBody>
            <a:bodyPr wrap="square">
              <a:spAutoFit/>
            </a:bodyPr>
            <a:lstStyle/>
            <a:p>
              <a:endParaRPr lang="tr-TR" sz="3200" dirty="0"/>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33055" y="1918170"/>
            <a:ext cx="11579629" cy="2185214"/>
          </a:xfrm>
          <a:prstGeom prst="rect">
            <a:avLst/>
          </a:prstGeom>
          <a:noFill/>
        </p:spPr>
        <p:txBody>
          <a:bodyPr wrap="square" rtlCol="0">
            <a:spAutoFit/>
          </a:bodyPr>
          <a:lstStyle/>
          <a:p>
            <a:pPr algn="ctr"/>
            <a:r>
              <a:rPr lang="tr-TR" sz="2800" b="1" dirty="0" smtClean="0">
                <a:latin typeface="Helvetica" panose="020B0604020202020204" pitchFamily="34" charset="0"/>
                <a:cs typeface="Helvetica" panose="020B0604020202020204" pitchFamily="34" charset="0"/>
              </a:rPr>
              <a:t> </a:t>
            </a:r>
            <a:endParaRPr lang="tr-TR" sz="2400" b="1" dirty="0" smtClean="0"/>
          </a:p>
          <a:p>
            <a:endParaRPr lang="tr-TR" dirty="0" smtClean="0"/>
          </a:p>
          <a:p>
            <a:endParaRPr lang="tr-TR" dirty="0"/>
          </a:p>
          <a:p>
            <a:endParaRPr lang="tr-TR" dirty="0" smtClean="0"/>
          </a:p>
          <a:p>
            <a:endParaRPr lang="tr-TR" dirty="0"/>
          </a:p>
          <a:p>
            <a:pPr algn="just"/>
            <a:r>
              <a:rPr lang="tr-TR" sz="3600" b="1" dirty="0" smtClean="0">
                <a:latin typeface="Helvetica" panose="020B0604020202020204" pitchFamily="34" charset="0"/>
                <a:cs typeface="Helvetica" panose="020B0604020202020204" pitchFamily="34" charset="0"/>
              </a:rPr>
              <a:t>İLGİNİZ VE SABRINIZ İÇİN TEŞEKKÜR EDERİM….</a:t>
            </a:r>
          </a:p>
        </p:txBody>
      </p:sp>
    </p:spTree>
    <p:extLst>
      <p:ext uri="{BB962C8B-B14F-4D97-AF65-F5344CB8AC3E}">
        <p14:creationId xmlns:p14="http://schemas.microsoft.com/office/powerpoint/2010/main" val="325159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1"/>
            <a:ext cx="8656243" cy="1255833"/>
            <a:chOff x="-119528" y="3833"/>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119528" y="3833"/>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541648" y="122707"/>
              <a:ext cx="6130334" cy="503932"/>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AMAÇ </a:t>
              </a:r>
              <a:r>
                <a:rPr lang="tr-TR" sz="2800" dirty="0" smtClean="0">
                  <a:latin typeface="Helvetica" panose="020B0604020202020204" pitchFamily="34" charset="0"/>
                  <a:cs typeface="Helvetica" panose="020B0604020202020204" pitchFamily="34" charset="0"/>
                </a:rPr>
                <a:t> </a:t>
              </a:r>
              <a:endParaRPr lang="tr-TR" sz="2800"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255834"/>
            <a:ext cx="12191998" cy="5823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8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Bu </a:t>
            </a:r>
            <a:r>
              <a:rPr lang="tr-TR" sz="2400" dirty="0">
                <a:latin typeface="Helvetica" panose="020B0604020202020204" pitchFamily="34" charset="0"/>
                <a:cs typeface="Helvetica" panose="020B0604020202020204" pitchFamily="34" charset="0"/>
              </a:rPr>
              <a:t>Kanunun amacı, Türk vatandaşlarının ve Türkiye’de ikamet eden yabancıların kendileriyle veya kamu ile ilgili dilek ve şikâyetleri hakkında, Türkiye Büyük Millet Meclisine ve yetkili makamlara yazı ile başvurma haklarının kullanılma biçimini düzenlemektir.</a:t>
            </a:r>
            <a:endParaRPr lang="tr-TR" sz="36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2" name="Dikdörtgen 1"/>
          <p:cNvSpPr/>
          <p:nvPr/>
        </p:nvSpPr>
        <p:spPr>
          <a:xfrm>
            <a:off x="-2" y="1534886"/>
            <a:ext cx="12192004" cy="369332"/>
          </a:xfrm>
          <a:prstGeom prst="rect">
            <a:avLst/>
          </a:prstGeom>
        </p:spPr>
        <p:txBody>
          <a:bodyPr wrap="square">
            <a:spAutoFit/>
          </a:bodyPr>
          <a:lstStyle/>
          <a:p>
            <a:pPr algn="just"/>
            <a:r>
              <a:rPr lang="tr-TR" dirty="0">
                <a:solidFill>
                  <a:srgbClr val="000000"/>
                </a:solidFill>
                <a:latin typeface="Times New Roman" panose="02020603050405020304" pitchFamily="18" charset="0"/>
              </a:rPr>
              <a:t> </a:t>
            </a:r>
            <a:endParaRPr lang="tr-TR"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509415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8895770" cy="1167076"/>
            <a:chOff x="0" y="-44147"/>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44147"/>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667742" y="148521"/>
              <a:ext cx="6130334" cy="542257"/>
            </a:xfrm>
            <a:prstGeom prst="rect">
              <a:avLst/>
            </a:prstGeom>
          </p:spPr>
          <p:txBody>
            <a:bodyPr wrap="square">
              <a:spAutoFit/>
            </a:bodyPr>
            <a:lstStyle/>
            <a:p>
              <a:pPr algn="ctr"/>
              <a:r>
                <a:rPr lang="tr-TR" sz="2800" b="1" dirty="0" smtClean="0">
                  <a:latin typeface="Helvetica" panose="020B0604020202020204" pitchFamily="34" charset="0"/>
                  <a:cs typeface="Helvetica" panose="020B0604020202020204" pitchFamily="34" charset="0"/>
                </a:rPr>
                <a:t>KAPSAM </a:t>
              </a:r>
              <a:endParaRPr lang="tr-TR" sz="2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4" y="1363287"/>
            <a:ext cx="12191998" cy="5584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2" name="Dikdörtgen 1"/>
          <p:cNvSpPr/>
          <p:nvPr/>
        </p:nvSpPr>
        <p:spPr>
          <a:xfrm>
            <a:off x="2" y="2008028"/>
            <a:ext cx="12192000" cy="1200329"/>
          </a:xfrm>
          <a:prstGeom prst="rect">
            <a:avLst/>
          </a:prstGeom>
        </p:spPr>
        <p:txBody>
          <a:bodyPr wrap="square">
            <a:spAutoFit/>
          </a:bodyPr>
          <a:lstStyle/>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a:t>
            </a:r>
            <a:r>
              <a:rPr lang="tr-TR" sz="2400" dirty="0">
                <a:latin typeface="Helvetica" panose="020B0604020202020204" pitchFamily="34" charset="0"/>
                <a:cs typeface="Helvetica" panose="020B0604020202020204" pitchFamily="34" charset="0"/>
              </a:rPr>
              <a:t>Bu Kanun, Türk vatandaşları ve Türkiye’de ikamet eden yabancılar tarafından Türkiye Büyük Millet Meclisi ile idarî makamlara yapılan dilek ve şikâyetler hakkındaki başvuruları kapsar.</a:t>
            </a:r>
            <a:endParaRPr lang="tr-TR" sz="36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75678506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9003092" cy="1209539"/>
            <a:chOff x="0" y="3832"/>
            <a:chExt cx="900309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067708" y="151477"/>
              <a:ext cx="7935384" cy="523220"/>
            </a:xfrm>
            <a:prstGeom prst="rect">
              <a:avLst/>
            </a:prstGeom>
          </p:spPr>
          <p:txBody>
            <a:bodyPr wrap="square">
              <a:spAutoFit/>
            </a:bodyPr>
            <a:lstStyle/>
            <a:p>
              <a:pPr algn="ctr"/>
              <a:r>
                <a:rPr lang="tr-TR" i="1" dirty="0"/>
                <a:t> </a:t>
              </a:r>
              <a:r>
                <a:rPr lang="tr-TR" sz="2800" b="1" dirty="0" smtClean="0">
                  <a:latin typeface="Helvetica" panose="020B0604020202020204" pitchFamily="34" charset="0"/>
                  <a:cs typeface="Helvetica" panose="020B0604020202020204" pitchFamily="34" charset="0"/>
                </a:rPr>
                <a:t>DİLEKÇE HAKKI</a:t>
              </a:r>
              <a:endParaRPr lang="tr-TR" sz="8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454727"/>
            <a:ext cx="12192000" cy="519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Türk </a:t>
            </a:r>
            <a:r>
              <a:rPr lang="tr-TR" sz="2400" dirty="0">
                <a:latin typeface="Helvetica" panose="020B0604020202020204" pitchFamily="34" charset="0"/>
                <a:cs typeface="Helvetica" panose="020B0604020202020204" pitchFamily="34" charset="0"/>
              </a:rPr>
              <a:t>vatandaşları kendileriyle veya kamu ile ilgili dilek ve şikayetleri hakkında, Türkiye Büyük Millet Meclisine ve yetkili makamlara yazı ile başvurma hakkına sahiptirler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Türkiye’de </a:t>
            </a:r>
            <a:r>
              <a:rPr lang="tr-TR" sz="2400" dirty="0">
                <a:latin typeface="Helvetica" panose="020B0604020202020204" pitchFamily="34" charset="0"/>
                <a:cs typeface="Helvetica" panose="020B0604020202020204" pitchFamily="34" charset="0"/>
              </a:rPr>
              <a:t>ikamet eden yabancılar karşılıklılık esası gözetilmek ve dilekçelerinin Türkçe yazılması kaydıyla bu haktan yararlanabilirler.</a:t>
            </a:r>
          </a:p>
          <a:p>
            <a:pPr algn="just"/>
            <a:endParaRPr lang="tr-TR" sz="2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05571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92071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782329" y="63148"/>
              <a:ext cx="6542513" cy="830997"/>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DİLEKÇEDE BULUNMASI ZORUNLU ŞARTLAR</a:t>
              </a:r>
              <a:endParaRPr lang="tr-TR" sz="7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105593"/>
            <a:ext cx="12191998" cy="519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dirty="0" smtClean="0"/>
          </a:p>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Türkiye </a:t>
            </a:r>
            <a:r>
              <a:rPr lang="tr-TR" sz="2400" dirty="0">
                <a:latin typeface="Helvetica" panose="020B0604020202020204" pitchFamily="34" charset="0"/>
                <a:cs typeface="Helvetica" panose="020B0604020202020204" pitchFamily="34" charset="0"/>
              </a:rPr>
              <a:t>Büyük Millet Meclisine veya yetkili makamlara verilen  veya  gönderilen dilekçelerde, dilekçe sahibinin adı-soyadı ve imzası ile iş veya ikametgâh adresinin bulunması gerekir.</a:t>
            </a:r>
            <a:endParaRPr lang="tr-TR" sz="3600" b="1" i="1"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21763737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0" y="419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0"/>
            <a:ext cx="9194282" cy="1209539"/>
            <a:chOff x="3" y="0"/>
            <a:chExt cx="919428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0"/>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258901" y="133720"/>
              <a:ext cx="7935384" cy="461665"/>
            </a:xfrm>
            <a:prstGeom prst="rect">
              <a:avLst/>
            </a:prstGeom>
          </p:spPr>
          <p:txBody>
            <a:bodyPr wrap="square">
              <a:spAutoFit/>
            </a:bodyPr>
            <a:lstStyle/>
            <a:p>
              <a:pPr algn="ctr"/>
              <a:r>
                <a:rPr lang="tr-TR" sz="2400" b="1" dirty="0" smtClean="0">
                  <a:latin typeface="Helvetica" panose="020B0604020202020204" pitchFamily="34" charset="0"/>
                  <a:cs typeface="Helvetica" panose="020B0604020202020204" pitchFamily="34" charset="0"/>
                </a:rPr>
                <a:t>GÖNDERİLEN MAKAMDA HATA</a:t>
              </a:r>
              <a:endParaRPr lang="tr-TR" sz="7200" b="1" dirty="0">
                <a:latin typeface="Helvetica" panose="020B0604020202020204" pitchFamily="34" charset="0"/>
                <a:cs typeface="Helvetica" panose="020B0604020202020204" pitchFamily="34" charset="0"/>
              </a:endParaRPr>
            </a:p>
          </p:txBody>
        </p:sp>
      </p:grpSp>
      <p:sp>
        <p:nvSpPr>
          <p:cNvPr id="3" name="Metin kutusu 2"/>
          <p:cNvSpPr txBox="1"/>
          <p:nvPr/>
        </p:nvSpPr>
        <p:spPr>
          <a:xfrm>
            <a:off x="4" y="1421475"/>
            <a:ext cx="12191996" cy="1200329"/>
          </a:xfrm>
          <a:prstGeom prst="rect">
            <a:avLst/>
          </a:prstGeom>
          <a:noFill/>
        </p:spPr>
        <p:txBody>
          <a:bodyPr wrap="square" rtlCol="0">
            <a:spAutoFit/>
          </a:body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Dilekçe</a:t>
            </a:r>
            <a:r>
              <a:rPr lang="tr-TR" sz="2400" dirty="0">
                <a:latin typeface="Helvetica" panose="020B0604020202020204" pitchFamily="34" charset="0"/>
                <a:cs typeface="Helvetica" panose="020B0604020202020204" pitchFamily="34" charset="0"/>
              </a:rPr>
              <a:t>, konusuyla ilgili olmayan bir idari makama verilmesi durumunda, bu makam tarafından yetkili idari makama gönderilir ve ayrıca dilekçe sahibine de bilgi verilir.</a:t>
            </a:r>
          </a:p>
        </p:txBody>
      </p:sp>
    </p:spTree>
    <p:extLst>
      <p:ext uri="{BB962C8B-B14F-4D97-AF65-F5344CB8AC3E}">
        <p14:creationId xmlns:p14="http://schemas.microsoft.com/office/powerpoint/2010/main" val="323800667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3" y="143165"/>
            <a:ext cx="9011402" cy="1209539"/>
            <a:chOff x="3" y="-17708"/>
            <a:chExt cx="901140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3" y="-17708"/>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1076021" y="143165"/>
              <a:ext cx="7935384" cy="461665"/>
            </a:xfrm>
            <a:prstGeom prst="rect">
              <a:avLst/>
            </a:prstGeom>
          </p:spPr>
          <p:txBody>
            <a:bodyPr wrap="square">
              <a:spAutoFit/>
            </a:bodyPr>
            <a:lstStyle/>
            <a:p>
              <a:pPr algn="ctr"/>
              <a:r>
                <a:rPr lang="tr-TR" i="1" dirty="0"/>
                <a:t> </a:t>
              </a:r>
              <a:r>
                <a:rPr lang="tr-TR" sz="2400" b="1" dirty="0" smtClean="0">
                  <a:latin typeface="Helvetica" panose="020B0604020202020204" pitchFamily="34" charset="0"/>
                  <a:cs typeface="Helvetica" panose="020B0604020202020204" pitchFamily="34" charset="0"/>
                </a:rPr>
                <a:t>İNCELENEMEYECEK DİLEKÇELER</a:t>
              </a:r>
              <a:endParaRPr lang="tr-TR" sz="28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352704"/>
            <a:ext cx="12191998" cy="5603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Türkiye </a:t>
            </a:r>
            <a:r>
              <a:rPr lang="tr-TR" sz="2400" dirty="0">
                <a:latin typeface="Helvetica" panose="020B0604020202020204" pitchFamily="34" charset="0"/>
                <a:cs typeface="Helvetica" panose="020B0604020202020204" pitchFamily="34" charset="0"/>
              </a:rPr>
              <a:t>Büyük Millet Meclisine veya yetkili makamlara verilen veya gönderilen dilekçelerden</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Belli </a:t>
            </a:r>
            <a:r>
              <a:rPr lang="tr-TR" sz="2400" dirty="0">
                <a:latin typeface="Helvetica" panose="020B0604020202020204" pitchFamily="34" charset="0"/>
                <a:cs typeface="Helvetica" panose="020B0604020202020204" pitchFamily="34" charset="0"/>
              </a:rPr>
              <a:t>bir konuyu ihtiva </a:t>
            </a:r>
            <a:r>
              <a:rPr lang="tr-TR" sz="2400" dirty="0" smtClean="0">
                <a:latin typeface="Helvetica" panose="020B0604020202020204" pitchFamily="34" charset="0"/>
                <a:cs typeface="Helvetica" panose="020B0604020202020204" pitchFamily="34" charset="0"/>
              </a:rPr>
              <a:t>etmeyenler,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Yargı </a:t>
            </a:r>
            <a:r>
              <a:rPr lang="tr-TR" sz="2400" dirty="0">
                <a:latin typeface="Helvetica" panose="020B0604020202020204" pitchFamily="34" charset="0"/>
                <a:cs typeface="Helvetica" panose="020B0604020202020204" pitchFamily="34" charset="0"/>
              </a:rPr>
              <a:t>mercilerinin görevine giren konularla ilgili </a:t>
            </a:r>
            <a:r>
              <a:rPr lang="tr-TR" sz="2400" dirty="0" smtClean="0">
                <a:latin typeface="Helvetica" panose="020B0604020202020204" pitchFamily="34" charset="0"/>
                <a:cs typeface="Helvetica" panose="020B0604020202020204" pitchFamily="34" charset="0"/>
              </a:rPr>
              <a:t>olanlar,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4 </a:t>
            </a:r>
            <a:r>
              <a:rPr lang="tr-TR" sz="2400" dirty="0">
                <a:latin typeface="Helvetica" panose="020B0604020202020204" pitchFamily="34" charset="0"/>
                <a:cs typeface="Helvetica" panose="020B0604020202020204" pitchFamily="34" charset="0"/>
              </a:rPr>
              <a:t>üncü maddede gösterilen şartlardan herhangi birini </a:t>
            </a:r>
            <a:r>
              <a:rPr lang="tr-TR" sz="2400" dirty="0" smtClean="0">
                <a:latin typeface="Helvetica" panose="020B0604020202020204" pitchFamily="34" charset="0"/>
                <a:cs typeface="Helvetica" panose="020B0604020202020204" pitchFamily="34" charset="0"/>
              </a:rPr>
              <a:t>taşımayanlar incelenemezler</a:t>
            </a:r>
            <a:r>
              <a:rPr lang="tr-TR" sz="2400" dirty="0">
                <a:latin typeface="Helvetica" panose="020B0604020202020204" pitchFamily="34" charset="0"/>
                <a:cs typeface="Helvetica" panose="020B0604020202020204" pitchFamily="34" charset="0"/>
              </a:rPr>
              <a:t>.</a:t>
            </a:r>
          </a:p>
          <a:p>
            <a:pPr algn="just"/>
            <a:endParaRPr lang="tr-TR" sz="22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3164208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690385" cy="1209539"/>
            <a:chOff x="2"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056923" y="179341"/>
              <a:ext cx="6222554" cy="707886"/>
            </a:xfrm>
            <a:prstGeom prst="rect">
              <a:avLst/>
            </a:prstGeom>
          </p:spPr>
          <p:txBody>
            <a:bodyPr wrap="square">
              <a:spAutoFit/>
            </a:bodyPr>
            <a:lstStyle/>
            <a:p>
              <a:pPr algn="ctr"/>
              <a:r>
                <a:rPr lang="tr-TR" sz="2000" b="1" dirty="0" smtClean="0">
                  <a:latin typeface="Helvetica" panose="020B0604020202020204" pitchFamily="34" charset="0"/>
                  <a:cs typeface="Helvetica" panose="020B0604020202020204" pitchFamily="34" charset="0"/>
                </a:rPr>
                <a:t>DİLEKÇENİN İNCELENMESİ VE SONUCUNUN BİLDİRİLMESİ</a:t>
              </a:r>
              <a:endParaRPr lang="tr-TR" sz="60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296785"/>
            <a:ext cx="12191998" cy="5658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r>
              <a:rPr lang="tr-TR" sz="2400" dirty="0" smtClean="0">
                <a:latin typeface="Helvetica" panose="020B0604020202020204" pitchFamily="34" charset="0"/>
                <a:cs typeface="Helvetica" panose="020B0604020202020204" pitchFamily="34" charset="0"/>
              </a:rPr>
              <a:t>Türk </a:t>
            </a:r>
            <a:r>
              <a:rPr lang="tr-TR" sz="2400" dirty="0">
                <a:latin typeface="Helvetica" panose="020B0604020202020204" pitchFamily="34" charset="0"/>
                <a:cs typeface="Helvetica" panose="020B0604020202020204" pitchFamily="34" charset="0"/>
              </a:rPr>
              <a:t>vatandaşlarının ve Türkiye’de ikamet eden yabancıların kendileri ve kamu ile ilgili dilek ve şikâyetleri konusunda yetkili makamlara yaptıkları başvuruların sonucu veya yapılmakta olan işlemin safahatı hakkında dilekçe sahiplerine en geç otuz gün içinde gerekçeli olarak cevap verilir. İşlem safahatının duyurulması halinde alınan sonuç ayrıca bildirilir.</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06911546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8690385" cy="1209539"/>
            <a:chOff x="0" y="3832"/>
            <a:chExt cx="869038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307939" y="83412"/>
              <a:ext cx="5483129" cy="707886"/>
            </a:xfrm>
            <a:prstGeom prst="rect">
              <a:avLst/>
            </a:prstGeom>
          </p:spPr>
          <p:txBody>
            <a:bodyPr wrap="square">
              <a:spAutoFit/>
            </a:bodyPr>
            <a:lstStyle/>
            <a:p>
              <a:pPr algn="ctr"/>
              <a:r>
                <a:rPr lang="tr-TR" i="1" dirty="0"/>
                <a:t> </a:t>
              </a:r>
              <a:r>
                <a:rPr lang="tr-TR" sz="2000" b="1" dirty="0" smtClean="0">
                  <a:latin typeface="Helvetica" panose="020B0604020202020204" pitchFamily="34" charset="0"/>
                  <a:cs typeface="Helvetica" panose="020B0604020202020204" pitchFamily="34" charset="0"/>
                </a:rPr>
                <a:t> TÜRKİYE BÜYÜK MİLLET MECLİSİNE YAPILAN BAŞVURULARIN İNCELENMESİ</a:t>
              </a:r>
              <a:endParaRPr lang="tr-TR" sz="5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1147157"/>
            <a:ext cx="12191998" cy="5354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p>
          <a:p>
            <a:pPr algn="just"/>
            <a:r>
              <a:rPr lang="tr-TR" sz="2400" dirty="0" smtClean="0">
                <a:latin typeface="Helvetica" panose="020B0604020202020204" pitchFamily="34" charset="0"/>
                <a:cs typeface="Helvetica" panose="020B0604020202020204" pitchFamily="34" charset="0"/>
              </a:rPr>
              <a:t>Türkiye </a:t>
            </a:r>
            <a:r>
              <a:rPr lang="tr-TR" sz="2400" dirty="0">
                <a:latin typeface="Helvetica" panose="020B0604020202020204" pitchFamily="34" charset="0"/>
                <a:cs typeface="Helvetica" panose="020B0604020202020204" pitchFamily="34" charset="0"/>
              </a:rPr>
              <a:t>Büyük Millet Meclisine gönderilen dilekçelerin, Dilekçe Komisyonunda incelenmesi ve karara bağlanması altmış gün içinde sonuçlandırılır. İlgili kamu kurum veya kuruluşları Türkiye Büyük Millet Meclisi Dilekçe Komisyonunca gönderilen dilekçeleri otuz gün içinde cevaplandırır. İnceleme ve karara bağlamanın esas ve usulleri Türkiye Büyük Millet Meclisi İçtüzüğünde gösterilir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r>
              <a:rPr lang="tr-TR" sz="2400" dirty="0">
                <a:latin typeface="Helvetica" panose="020B0604020202020204" pitchFamily="34" charset="0"/>
                <a:cs typeface="Helvetica" panose="020B0604020202020204" pitchFamily="34" charset="0"/>
              </a:rPr>
              <a:t>Dilekçe Komisyonu, görevleri ile ilgili olarak, kamu kurum ve kuruluşları, kamu kurumu niteliğindeki meslek kuruluşları ile özel kuruluşlardan her türlü bilgi ve belgeyi almak, ilgilileri çağırıp bilgi almak, idari denetimin yapılmasını istemek, bilirkişi görevlendirmek ve yerinde inceleme yapmak yetkisine sahiptir. Bu yetkinin kullanılması durumunda kamu kurum ve kuruluşları ile kamu personeli, talep edilen bilgi ve belgeyi vermek, idari denetimi yapmak ve yerinde inceleme için gerekli tedbirleri almakla yükümlüdür.</a:t>
            </a:r>
            <a:endParaRPr lang="tr-TR" sz="36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60619084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2395</TotalTime>
  <Words>406</Words>
  <Application>Microsoft Office PowerPoint</Application>
  <PresentationFormat>Geniş ekran</PresentationFormat>
  <Paragraphs>59</Paragraphs>
  <Slides>11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11</vt:i4>
      </vt:variant>
    </vt:vector>
  </HeadingPairs>
  <TitlesOfParts>
    <vt:vector size="19" baseType="lpstr">
      <vt:lpstr>Arial</vt:lpstr>
      <vt:lpstr>Calibri</vt:lpstr>
      <vt:lpstr>Calibri Light</vt:lpstr>
      <vt:lpstr>Cambria</vt:lpstr>
      <vt:lpstr>Helvetica</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Basın Yayın</dc:creator>
  <cp:lastModifiedBy>User</cp:lastModifiedBy>
  <cp:revision>342</cp:revision>
  <dcterms:created xsi:type="dcterms:W3CDTF">2020-03-03T07:32:53Z</dcterms:created>
  <dcterms:modified xsi:type="dcterms:W3CDTF">2021-03-22T15:30:27Z</dcterms:modified>
</cp:coreProperties>
</file>