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1" r:id="rId23"/>
    <p:sldId id="280" r:id="rId24"/>
    <p:sldId id="282" r:id="rId25"/>
    <p:sldId id="278" r:id="rId26"/>
    <p:sldId id="279" r:id="rId27"/>
    <p:sldId id="285" r:id="rId28"/>
    <p:sldId id="284" r:id="rId29"/>
    <p:sldId id="283" r:id="rId30"/>
    <p:sldId id="286" r:id="rId31"/>
    <p:sldId id="287" r:id="rId32"/>
    <p:sldId id="292" r:id="rId33"/>
    <p:sldId id="291" r:id="rId34"/>
    <p:sldId id="290" r:id="rId35"/>
    <p:sldId id="289" r:id="rId36"/>
    <p:sldId id="297" r:id="rId37"/>
    <p:sldId id="296" r:id="rId38"/>
    <p:sldId id="295" r:id="rId39"/>
    <p:sldId id="293" r:id="rId40"/>
    <p:sldId id="300" r:id="rId41"/>
    <p:sldId id="301" r:id="rId42"/>
    <p:sldId id="302" r:id="rId43"/>
    <p:sldId id="303" r:id="rId44"/>
    <p:sldId id="304"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70" d="100"/>
          <a:sy n="70" d="100"/>
        </p:scale>
        <p:origin x="-16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1F319FF-CE4E-4319-86D0-DAF1641B70E1}" type="datetimeFigureOut">
              <a:rPr lang="tr-TR" smtClean="0"/>
              <a:t>19.02.2019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355004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F319FF-CE4E-4319-86D0-DAF1641B70E1}" type="datetimeFigureOut">
              <a:rPr lang="tr-TR" smtClean="0"/>
              <a:t>19.02.2019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227776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F319FF-CE4E-4319-86D0-DAF1641B70E1}" type="datetimeFigureOut">
              <a:rPr lang="tr-TR" smtClean="0"/>
              <a:t>19.02.2019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195562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F319FF-CE4E-4319-86D0-DAF1641B70E1}" type="datetimeFigureOut">
              <a:rPr lang="tr-TR" smtClean="0"/>
              <a:t>19.02.2019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164148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1F319FF-CE4E-4319-86D0-DAF1641B70E1}" type="datetimeFigureOut">
              <a:rPr lang="tr-TR" smtClean="0"/>
              <a:t>19.02.2019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80540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1F319FF-CE4E-4319-86D0-DAF1641B70E1}" type="datetimeFigureOut">
              <a:rPr lang="tr-TR" smtClean="0"/>
              <a:t>19.02.2019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408928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F319FF-CE4E-4319-86D0-DAF1641B70E1}" type="datetimeFigureOut">
              <a:rPr lang="tr-TR" smtClean="0"/>
              <a:t>19.02.2019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179553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1F319FF-CE4E-4319-86D0-DAF1641B70E1}" type="datetimeFigureOut">
              <a:rPr lang="tr-TR" smtClean="0"/>
              <a:t>19.02.2019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240691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F319FF-CE4E-4319-86D0-DAF1641B70E1}" type="datetimeFigureOut">
              <a:rPr lang="tr-TR" smtClean="0"/>
              <a:t>19.02.2019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15208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F319FF-CE4E-4319-86D0-DAF1641B70E1}" type="datetimeFigureOut">
              <a:rPr lang="tr-TR" smtClean="0"/>
              <a:t>19.02.2019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2494879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1F319FF-CE4E-4319-86D0-DAF1641B70E1}" type="datetimeFigureOut">
              <a:rPr lang="tr-TR" smtClean="0"/>
              <a:t>19.02.2019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1F72B0-A190-4176-8CB6-C5AF6F01F758}" type="slidenum">
              <a:rPr lang="tr-TR" smtClean="0"/>
              <a:t>‹#›</a:t>
            </a:fld>
            <a:endParaRPr lang="tr-TR"/>
          </a:p>
        </p:txBody>
      </p:sp>
    </p:spTree>
    <p:extLst>
      <p:ext uri="{BB962C8B-B14F-4D97-AF65-F5344CB8AC3E}">
        <p14:creationId xmlns:p14="http://schemas.microsoft.com/office/powerpoint/2010/main" val="26345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319FF-CE4E-4319-86D0-DAF1641B70E1}" type="datetimeFigureOut">
              <a:rPr lang="tr-TR" smtClean="0"/>
              <a:t>19.02.2019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F72B0-A190-4176-8CB6-C5AF6F01F758}" type="slidenum">
              <a:rPr lang="tr-TR" smtClean="0"/>
              <a:t>‹#›</a:t>
            </a:fld>
            <a:endParaRPr lang="tr-TR"/>
          </a:p>
        </p:txBody>
      </p:sp>
    </p:spTree>
    <p:extLst>
      <p:ext uri="{BB962C8B-B14F-4D97-AF65-F5344CB8AC3E}">
        <p14:creationId xmlns:p14="http://schemas.microsoft.com/office/powerpoint/2010/main" val="2049047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MİLLİ GÜVENLİK BİLGİLERİ</a:t>
            </a:r>
            <a:endParaRPr lang="tr-TR" dirty="0"/>
          </a:p>
        </p:txBody>
      </p:sp>
      <p:sp>
        <p:nvSpPr>
          <p:cNvPr id="3" name="Alt Başlık 2"/>
          <p:cNvSpPr>
            <a:spLocks noGrp="1"/>
          </p:cNvSpPr>
          <p:nvPr>
            <p:ph type="subTitle" idx="1"/>
          </p:nvPr>
        </p:nvSpPr>
        <p:spPr/>
        <p:txBody>
          <a:bodyPr/>
          <a:lstStyle/>
          <a:p>
            <a:r>
              <a:rPr lang="tr-TR" dirty="0" smtClean="0"/>
              <a:t>ADAY MEMURLARIN TEMEL  EĞİTİMİ</a:t>
            </a:r>
            <a:endParaRPr lang="tr-TR" dirty="0"/>
          </a:p>
        </p:txBody>
      </p:sp>
    </p:spTree>
    <p:extLst>
      <p:ext uri="{BB962C8B-B14F-4D97-AF65-F5344CB8AC3E}">
        <p14:creationId xmlns:p14="http://schemas.microsoft.com/office/powerpoint/2010/main" val="421186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-“Milli Güvenlik"; </a:t>
            </a:r>
          </a:p>
          <a:p>
            <a:pPr marL="0" indent="0">
              <a:buNone/>
            </a:pPr>
            <a:r>
              <a:rPr lang="tr-TR" dirty="0" smtClean="0"/>
              <a:t>Devletin anayasal düzeninin, milli varlığının, bütünlüğünün, milletlerarası alanda siyasi, sosyal, kültürel ve ekonomik dâhil bütün menfaatlerinin ve ahdi hukukunun her türlü dış ve iç tehditlere karşı korunması ve kollanmasını ifade eder.</a:t>
            </a:r>
            <a:endParaRPr lang="tr-TR" dirty="0"/>
          </a:p>
        </p:txBody>
      </p:sp>
      <p:sp>
        <p:nvSpPr>
          <p:cNvPr id="4" name="Başlık 1"/>
          <p:cNvSpPr>
            <a:spLocks noGrp="1"/>
          </p:cNvSpPr>
          <p:nvPr>
            <p:ph type="title"/>
          </p:nvPr>
        </p:nvSpPr>
        <p:spPr/>
        <p:txBody>
          <a:bodyPr/>
          <a:lstStyle/>
          <a:p>
            <a:r>
              <a:rPr lang="tr-TR" dirty="0" smtClean="0"/>
              <a:t>Milli Güvenlik Kavramı ve Kapsamı</a:t>
            </a:r>
            <a:endParaRPr lang="tr-TR" dirty="0"/>
          </a:p>
        </p:txBody>
      </p:sp>
    </p:spTree>
    <p:extLst>
      <p:ext uri="{BB962C8B-B14F-4D97-AF65-F5344CB8AC3E}">
        <p14:creationId xmlns:p14="http://schemas.microsoft.com/office/powerpoint/2010/main" val="3115163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Milli güvenlik siyasetinin</a:t>
            </a:r>
            <a:r>
              <a:rPr lang="tr-TR" dirty="0"/>
              <a:t> </a:t>
            </a:r>
            <a:r>
              <a:rPr lang="tr-TR" dirty="0" smtClean="0"/>
              <a:t>saptanması ve izlenmesi, tabiatıyla hükümetlerin sorumluluğundadır. Bu itibarla, millî güvenlik kavramının diğer bir yönü de siyasi olmaktadır.</a:t>
            </a:r>
            <a:endParaRPr lang="tr-TR" dirty="0"/>
          </a:p>
        </p:txBody>
      </p:sp>
    </p:spTree>
    <p:extLst>
      <p:ext uri="{BB962C8B-B14F-4D97-AF65-F5344CB8AC3E}">
        <p14:creationId xmlns:p14="http://schemas.microsoft.com/office/powerpoint/2010/main" val="4288722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normAutofit/>
          </a:bodyPr>
          <a:lstStyle/>
          <a:p>
            <a:pPr>
              <a:buFontTx/>
              <a:buChar char="-"/>
            </a:pPr>
            <a:r>
              <a:rPr lang="tr-TR" b="1" dirty="0" smtClean="0"/>
              <a:t>Anayasal Düzen</a:t>
            </a:r>
          </a:p>
          <a:p>
            <a:pPr marL="0" indent="0">
              <a:buNone/>
            </a:pPr>
            <a:r>
              <a:rPr lang="tr-TR" dirty="0" smtClean="0"/>
              <a:t>Anayasa’nın temel ilke, esas ve hükümlerine göre kurulmuş düzendir.</a:t>
            </a:r>
          </a:p>
          <a:p>
            <a:pPr marL="0" indent="0">
              <a:buNone/>
            </a:pPr>
            <a:r>
              <a:rPr lang="tr-TR" dirty="0" smtClean="0"/>
              <a:t>Anayasada devletin</a:t>
            </a:r>
            <a:r>
              <a:rPr lang="tr-TR" dirty="0"/>
              <a:t> </a:t>
            </a:r>
            <a:r>
              <a:rPr lang="tr-TR" dirty="0" smtClean="0"/>
              <a:t>şeklinin, Cumhuriyet olduğu; Cumhuriyetin demokratik, laik, sosyal bir hukuk devleti olduğu; egemenliğin, kayıtsız şartsız Milet’e ait olduğu” belirtilmiştir.</a:t>
            </a:r>
            <a:endParaRPr lang="tr-TR" dirty="0"/>
          </a:p>
        </p:txBody>
      </p:sp>
    </p:spTree>
    <p:extLst>
      <p:ext uri="{BB962C8B-B14F-4D97-AF65-F5344CB8AC3E}">
        <p14:creationId xmlns:p14="http://schemas.microsoft.com/office/powerpoint/2010/main" val="3091424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lstStyle/>
          <a:p>
            <a:pPr>
              <a:buFontTx/>
              <a:buChar char="-"/>
            </a:pPr>
            <a:endParaRPr lang="tr-TR" dirty="0" smtClean="0"/>
          </a:p>
          <a:p>
            <a:pPr>
              <a:buFontTx/>
              <a:buChar char="-"/>
            </a:pPr>
            <a:r>
              <a:rPr lang="tr-TR" dirty="0" smtClean="0"/>
              <a:t>Milli varlık</a:t>
            </a:r>
          </a:p>
          <a:p>
            <a:pPr>
              <a:buFontTx/>
              <a:buChar char="-"/>
            </a:pPr>
            <a:r>
              <a:rPr lang="tr-TR" dirty="0" smtClean="0"/>
              <a:t>Milli bütünlük</a:t>
            </a:r>
          </a:p>
          <a:p>
            <a:pPr>
              <a:buFontTx/>
              <a:buChar char="-"/>
            </a:pPr>
            <a:r>
              <a:rPr lang="tr-TR" dirty="0" smtClean="0"/>
              <a:t>Milletlerarası alanda siyasi, sosyal, kültürel ve ekonomik dâhil bütün menfaatler</a:t>
            </a:r>
          </a:p>
          <a:p>
            <a:pPr>
              <a:buFontTx/>
              <a:buChar char="-"/>
            </a:pPr>
            <a:r>
              <a:rPr lang="tr-TR" dirty="0" smtClean="0"/>
              <a:t>Ahdi hukuk</a:t>
            </a:r>
            <a:endParaRPr lang="tr-TR" dirty="0"/>
          </a:p>
        </p:txBody>
      </p:sp>
    </p:spTree>
    <p:extLst>
      <p:ext uri="{BB962C8B-B14F-4D97-AF65-F5344CB8AC3E}">
        <p14:creationId xmlns:p14="http://schemas.microsoft.com/office/powerpoint/2010/main" val="1282789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KAVRAMININ UNSURLARI</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a:t>
            </a:r>
            <a:r>
              <a:rPr lang="tr-TR" b="1" dirty="0" smtClean="0"/>
              <a:t>Milli menfaat</a:t>
            </a:r>
            <a:r>
              <a:rPr lang="tr-TR" dirty="0" smtClean="0"/>
              <a:t>, </a:t>
            </a:r>
          </a:p>
          <a:p>
            <a:pPr marL="0" indent="0">
              <a:buNone/>
            </a:pPr>
            <a:r>
              <a:rPr lang="tr-TR" dirty="0" smtClean="0"/>
              <a:t>Devletin bekası ve milletin refahını sağlamak için ulaşılması ve korunması gereken amaçlardır.</a:t>
            </a:r>
          </a:p>
          <a:p>
            <a:pPr>
              <a:buFontTx/>
              <a:buChar char="-"/>
            </a:pPr>
            <a:r>
              <a:rPr lang="tr-TR" b="1" dirty="0" smtClean="0"/>
              <a:t>Milli hedef,</a:t>
            </a:r>
          </a:p>
          <a:p>
            <a:pPr marL="0" indent="0">
              <a:buNone/>
            </a:pPr>
            <a:r>
              <a:rPr lang="tr-TR" dirty="0" smtClean="0"/>
              <a:t>Elde edilmesi halinde milli menfaatlere ulaşmayı sağlayan sonuçlardır.</a:t>
            </a:r>
            <a:endParaRPr lang="tr-TR" dirty="0"/>
          </a:p>
        </p:txBody>
      </p:sp>
    </p:spTree>
    <p:extLst>
      <p:ext uri="{BB962C8B-B14F-4D97-AF65-F5344CB8AC3E}">
        <p14:creationId xmlns:p14="http://schemas.microsoft.com/office/powerpoint/2010/main" val="3558451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KAVRAMININ UNSURLARI</a:t>
            </a:r>
            <a:endParaRPr lang="tr-TR" dirty="0"/>
          </a:p>
        </p:txBody>
      </p:sp>
      <p:sp>
        <p:nvSpPr>
          <p:cNvPr id="3" name="İçerik Yer Tutucusu 2"/>
          <p:cNvSpPr>
            <a:spLocks noGrp="1"/>
          </p:cNvSpPr>
          <p:nvPr>
            <p:ph idx="1"/>
          </p:nvPr>
        </p:nvSpPr>
        <p:spPr/>
        <p:txBody>
          <a:bodyPr/>
          <a:lstStyle/>
          <a:p>
            <a:pPr>
              <a:buFontTx/>
              <a:buChar char="-"/>
            </a:pPr>
            <a:endParaRPr lang="tr-TR" b="1" dirty="0" smtClean="0"/>
          </a:p>
          <a:p>
            <a:pPr>
              <a:buFontTx/>
              <a:buChar char="-"/>
            </a:pPr>
            <a:r>
              <a:rPr lang="tr-TR" b="1" dirty="0" smtClean="0"/>
              <a:t>Tehditler</a:t>
            </a:r>
          </a:p>
          <a:p>
            <a:pPr marL="0" indent="0">
              <a:buNone/>
            </a:pPr>
            <a:endParaRPr lang="tr-TR" b="1" dirty="0" smtClean="0"/>
          </a:p>
          <a:p>
            <a:pPr>
              <a:buFontTx/>
              <a:buChar char="-"/>
            </a:pPr>
            <a:r>
              <a:rPr lang="tr-TR" b="1" dirty="0" smtClean="0"/>
              <a:t>Tehditlere Karşı Tedbir Alma</a:t>
            </a:r>
            <a:endParaRPr lang="tr-TR" b="1" dirty="0"/>
          </a:p>
        </p:txBody>
      </p:sp>
    </p:spTree>
    <p:extLst>
      <p:ext uri="{BB962C8B-B14F-4D97-AF65-F5344CB8AC3E}">
        <p14:creationId xmlns:p14="http://schemas.microsoft.com/office/powerpoint/2010/main" val="107889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GÜÇ VE UNSURLARI</a:t>
            </a:r>
            <a:endParaRPr lang="tr-TR" dirty="0"/>
          </a:p>
        </p:txBody>
      </p:sp>
      <p:sp>
        <p:nvSpPr>
          <p:cNvPr id="3" name="İçerik Yer Tutucusu 2"/>
          <p:cNvSpPr>
            <a:spLocks noGrp="1"/>
          </p:cNvSpPr>
          <p:nvPr>
            <p:ph idx="1"/>
          </p:nvPr>
        </p:nvSpPr>
        <p:spPr/>
        <p:txBody>
          <a:bodyPr>
            <a:normAutofit fontScale="92500"/>
          </a:bodyPr>
          <a:lstStyle/>
          <a:p>
            <a:pPr>
              <a:buFontTx/>
              <a:buChar char="-"/>
            </a:pPr>
            <a:r>
              <a:rPr lang="tr-TR" dirty="0" smtClean="0"/>
              <a:t>Milli güvenliğin ölçüsü, tehditlerin varlığı ve devletin bu tehditlere karşı toplumu koruyabilme yeteneği ile orantılıdır. Bu yetenek, “Milli </a:t>
            </a:r>
            <a:r>
              <a:rPr lang="tr-TR" dirty="0" err="1" smtClean="0"/>
              <a:t>Güç”tür</a:t>
            </a:r>
            <a:r>
              <a:rPr lang="tr-TR" dirty="0" smtClean="0"/>
              <a:t>.</a:t>
            </a:r>
          </a:p>
          <a:p>
            <a:pPr>
              <a:buFontTx/>
              <a:buChar char="-"/>
            </a:pPr>
            <a:r>
              <a:rPr lang="tr-TR" dirty="0" smtClean="0"/>
              <a:t>Devletin milli menfaatlerini sağlamak ve milli hedeflerini elde etmek için kullanabileceği coğrafi, siyasi, ekonomik, askeri, demografik, </a:t>
            </a:r>
            <a:r>
              <a:rPr lang="tr-TR" dirty="0" err="1" smtClean="0"/>
              <a:t>psiko</a:t>
            </a:r>
            <a:r>
              <a:rPr lang="tr-TR" dirty="0" smtClean="0"/>
              <a:t>-sosyal ve kültürel, bilimsel ve teknolojik güç gibi güçlerden oluşan maddi ve manevi unsurların toplamıdır.</a:t>
            </a:r>
            <a:endParaRPr lang="tr-TR" dirty="0"/>
          </a:p>
        </p:txBody>
      </p:sp>
    </p:spTree>
    <p:extLst>
      <p:ext uri="{BB962C8B-B14F-4D97-AF65-F5344CB8AC3E}">
        <p14:creationId xmlns:p14="http://schemas.microsoft.com/office/powerpoint/2010/main" val="422022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GÜÇ VE UNSURLARI</a:t>
            </a:r>
            <a:endParaRPr lang="tr-TR" dirty="0"/>
          </a:p>
        </p:txBody>
      </p:sp>
      <p:sp>
        <p:nvSpPr>
          <p:cNvPr id="3" name="İçerik Yer Tutucusu 2"/>
          <p:cNvSpPr>
            <a:spLocks noGrp="1"/>
          </p:cNvSpPr>
          <p:nvPr>
            <p:ph idx="1"/>
          </p:nvPr>
        </p:nvSpPr>
        <p:spPr/>
        <p:txBody>
          <a:bodyPr>
            <a:normAutofit/>
          </a:bodyPr>
          <a:lstStyle/>
          <a:p>
            <a:pPr>
              <a:buFontTx/>
              <a:buChar char="-"/>
            </a:pPr>
            <a:r>
              <a:rPr lang="tr-TR" dirty="0" smtClean="0"/>
              <a:t>Siyasi (Politik) Güç</a:t>
            </a:r>
          </a:p>
          <a:p>
            <a:pPr>
              <a:buFontTx/>
              <a:buChar char="-"/>
            </a:pPr>
            <a:r>
              <a:rPr lang="tr-TR" dirty="0" smtClean="0"/>
              <a:t>Askeri Güç</a:t>
            </a:r>
          </a:p>
          <a:p>
            <a:pPr>
              <a:buFontTx/>
              <a:buChar char="-"/>
            </a:pPr>
            <a:r>
              <a:rPr lang="tr-TR" dirty="0" smtClean="0"/>
              <a:t>Ekonomik Güç</a:t>
            </a:r>
          </a:p>
          <a:p>
            <a:pPr>
              <a:buFontTx/>
              <a:buChar char="-"/>
            </a:pPr>
            <a:r>
              <a:rPr lang="tr-TR" dirty="0" smtClean="0"/>
              <a:t>Coğrafi Güç</a:t>
            </a:r>
          </a:p>
          <a:p>
            <a:pPr>
              <a:buFontTx/>
              <a:buChar char="-"/>
            </a:pPr>
            <a:r>
              <a:rPr lang="tr-TR" dirty="0" smtClean="0"/>
              <a:t>Demografik Güç</a:t>
            </a:r>
          </a:p>
          <a:p>
            <a:pPr>
              <a:buFontTx/>
              <a:buChar char="-"/>
            </a:pPr>
            <a:r>
              <a:rPr lang="tr-TR" dirty="0" err="1" smtClean="0"/>
              <a:t>Psiko</a:t>
            </a:r>
            <a:r>
              <a:rPr lang="tr-TR" dirty="0" smtClean="0"/>
              <a:t>-Sosyal ve Kültürel (</a:t>
            </a:r>
            <a:r>
              <a:rPr lang="tr-TR" dirty="0" err="1" smtClean="0"/>
              <a:t>Sosyo</a:t>
            </a:r>
            <a:r>
              <a:rPr lang="tr-TR" dirty="0" smtClean="0"/>
              <a:t>-Kültürel) Güç</a:t>
            </a:r>
          </a:p>
          <a:p>
            <a:pPr>
              <a:buFontTx/>
              <a:buChar char="-"/>
            </a:pPr>
            <a:r>
              <a:rPr lang="tr-TR" dirty="0" smtClean="0"/>
              <a:t>Bilimsel ve Teknolojik Güç</a:t>
            </a:r>
            <a:endParaRPr lang="tr-TR" dirty="0"/>
          </a:p>
        </p:txBody>
      </p:sp>
    </p:spTree>
    <p:extLst>
      <p:ext uri="{BB962C8B-B14F-4D97-AF65-F5344CB8AC3E}">
        <p14:creationId xmlns:p14="http://schemas.microsoft.com/office/powerpoint/2010/main" val="695159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lnSpcReduction="10000"/>
          </a:bodyPr>
          <a:lstStyle/>
          <a:p>
            <a:pPr>
              <a:buFontTx/>
              <a:buChar char="-"/>
            </a:pPr>
            <a:r>
              <a:rPr lang="tr-TR" dirty="0" smtClean="0"/>
              <a:t>Devlet yönetimlerinin milli güvenliğin sağlanması için bir özel bir sisteme sahip olmasını gerekli kılmıştır. Bu özel sistem, “Milli Güvenlik </a:t>
            </a:r>
            <a:r>
              <a:rPr lang="tr-TR" dirty="0" err="1" smtClean="0"/>
              <a:t>Sistemi”dir</a:t>
            </a:r>
            <a:r>
              <a:rPr lang="tr-TR" dirty="0" smtClean="0"/>
              <a:t>.</a:t>
            </a:r>
          </a:p>
          <a:p>
            <a:pPr>
              <a:buFontTx/>
              <a:buChar char="-"/>
            </a:pPr>
            <a:r>
              <a:rPr lang="tr-TR" dirty="0" smtClean="0"/>
              <a:t>Milli güvenlik sistemlerinin oluşturulmasında; devletlerin coğrafyası, jeopolitik konumu ve </a:t>
            </a:r>
            <a:r>
              <a:rPr lang="tr-TR" dirty="0" err="1" smtClean="0"/>
              <a:t>sosyo</a:t>
            </a:r>
            <a:r>
              <a:rPr lang="tr-TR" dirty="0" smtClean="0"/>
              <a:t>-kültüre</a:t>
            </a:r>
            <a:r>
              <a:rPr lang="tr-TR" dirty="0"/>
              <a:t>l</a:t>
            </a:r>
            <a:r>
              <a:rPr lang="tr-TR" dirty="0" smtClean="0"/>
              <a:t> yapılarına bağlı olarak oluşan  tehdit algılamaları ile anayasal düzenleri, önem taşımaktadır.</a:t>
            </a:r>
            <a:endParaRPr lang="tr-TR" dirty="0"/>
          </a:p>
        </p:txBody>
      </p:sp>
    </p:spTree>
    <p:extLst>
      <p:ext uri="{BB962C8B-B14F-4D97-AF65-F5344CB8AC3E}">
        <p14:creationId xmlns:p14="http://schemas.microsoft.com/office/powerpoint/2010/main" val="3101413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lstStyle/>
          <a:p>
            <a:pPr marL="177800" indent="-177800">
              <a:buNone/>
            </a:pPr>
            <a:r>
              <a:rPr lang="tr-TR" dirty="0" smtClean="0"/>
              <a:t>- Türkiye Cumhuriyeti’nin milli güvenlik sistemi, Anayasa’nın 117’nci ve 118’inci maddeleri ile oluşturulmuştur. Türkiye'nin milli güvenlik sisteminin temel </a:t>
            </a:r>
            <a:r>
              <a:rPr lang="tr-TR" dirty="0" smtClean="0"/>
              <a:t>kurumları, </a:t>
            </a:r>
            <a:r>
              <a:rPr lang="tr-TR" dirty="0" smtClean="0"/>
              <a:t>“Milli Güvenlik Kurulu ve Milli Güvenlik Kurulu Genel Sekreteri iği "</a:t>
            </a:r>
            <a:r>
              <a:rPr lang="tr-TR" dirty="0" err="1" smtClean="0"/>
              <a:t>dir</a:t>
            </a:r>
            <a:r>
              <a:rPr lang="tr-TR" dirty="0" smtClean="0"/>
              <a:t>.</a:t>
            </a:r>
            <a:endParaRPr lang="tr-TR" dirty="0"/>
          </a:p>
        </p:txBody>
      </p:sp>
    </p:spTree>
    <p:extLst>
      <p:ext uri="{BB962C8B-B14F-4D97-AF65-F5344CB8AC3E}">
        <p14:creationId xmlns:p14="http://schemas.microsoft.com/office/powerpoint/2010/main" val="255390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Güvenlik Kavramı</a:t>
            </a:r>
            <a:endParaRPr lang="tr-TR" dirty="0"/>
          </a:p>
        </p:txBody>
      </p:sp>
      <p:sp>
        <p:nvSpPr>
          <p:cNvPr id="3" name="İçerik Yer Tutucusu 2"/>
          <p:cNvSpPr>
            <a:spLocks noGrp="1"/>
          </p:cNvSpPr>
          <p:nvPr>
            <p:ph idx="1"/>
          </p:nvPr>
        </p:nvSpPr>
        <p:spPr/>
        <p:txBody>
          <a:bodyPr/>
          <a:lstStyle/>
          <a:p>
            <a:pPr>
              <a:buFontTx/>
              <a:buChar char="-"/>
            </a:pPr>
            <a:endParaRPr lang="tr-TR" dirty="0" smtClean="0"/>
          </a:p>
          <a:p>
            <a:pPr>
              <a:buFontTx/>
              <a:buChar char="-"/>
            </a:pPr>
            <a:r>
              <a:rPr lang="tr-TR" dirty="0" smtClean="0"/>
              <a:t>Birey, toplum ve ulus temelinde var olmanın ve devamlılığı sürdürebilmenin temel unsurlarından biridir.</a:t>
            </a:r>
          </a:p>
          <a:p>
            <a:pPr>
              <a:buFontTx/>
              <a:buChar char="-"/>
            </a:pPr>
            <a:endParaRPr lang="tr-TR" dirty="0" smtClean="0"/>
          </a:p>
          <a:p>
            <a:pPr>
              <a:buFontTx/>
              <a:buChar char="-"/>
            </a:pPr>
            <a:r>
              <a:rPr lang="tr-TR" dirty="0" smtClean="0"/>
              <a:t>Güvenlik, refahın temeli olarak görülmektedir.</a:t>
            </a:r>
          </a:p>
          <a:p>
            <a:pPr>
              <a:buFontTx/>
              <a:buChar char="-"/>
            </a:pPr>
            <a:endParaRPr lang="tr-TR" dirty="0" smtClean="0"/>
          </a:p>
        </p:txBody>
      </p:sp>
    </p:spTree>
    <p:extLst>
      <p:ext uri="{BB962C8B-B14F-4D97-AF65-F5344CB8AC3E}">
        <p14:creationId xmlns:p14="http://schemas.microsoft.com/office/powerpoint/2010/main" val="3880139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lnSpcReduction="10000"/>
          </a:bodyPr>
          <a:lstStyle/>
          <a:p>
            <a:pPr>
              <a:buFontTx/>
              <a:buChar char="-"/>
            </a:pPr>
            <a:r>
              <a:rPr lang="tr-TR" b="1" dirty="0" smtClean="0"/>
              <a:t>Milli Güvenlik Kurulu</a:t>
            </a:r>
          </a:p>
          <a:p>
            <a:pPr marL="0" indent="0">
              <a:buNone/>
            </a:pPr>
            <a:r>
              <a:rPr lang="tr-TR" dirty="0" smtClean="0"/>
              <a:t>1982 Anayasası ile MGK’nın üyeleri ve görevleri yeniden düzenlenmiş, bu çerçevede 2945 sayılı Kanun çıkarılmıştır.</a:t>
            </a:r>
          </a:p>
          <a:p>
            <a:pPr marL="0" indent="0">
              <a:buNone/>
            </a:pPr>
            <a:r>
              <a:rPr lang="tr-TR" dirty="0" smtClean="0"/>
              <a:t>1982 Anayasası'nın 117’nci maddesinde; milli güvenliğin sağlanmasından ve Silahlı Kuvvetlerin yurt savunmasına hazırlanmasından Türkiye Büyük Millet Meclisine karşı </a:t>
            </a:r>
            <a:r>
              <a:rPr lang="tr-TR" b="1" dirty="0" smtClean="0"/>
              <a:t>Bakanlar Kurulu </a:t>
            </a:r>
            <a:r>
              <a:rPr lang="tr-TR" dirty="0" smtClean="0"/>
              <a:t>sorumlu tutulmuştur.</a:t>
            </a:r>
            <a:endParaRPr lang="tr-TR" dirty="0"/>
          </a:p>
        </p:txBody>
      </p:sp>
    </p:spTree>
    <p:extLst>
      <p:ext uri="{BB962C8B-B14F-4D97-AF65-F5344CB8AC3E}">
        <p14:creationId xmlns:p14="http://schemas.microsoft.com/office/powerpoint/2010/main" val="344420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lstStyle/>
          <a:p>
            <a:pPr>
              <a:buFontTx/>
              <a:buChar char="-"/>
            </a:pPr>
            <a:endParaRPr lang="tr-TR" dirty="0" smtClean="0"/>
          </a:p>
          <a:p>
            <a:pPr>
              <a:buFontTx/>
              <a:buChar char="-"/>
            </a:pPr>
            <a:r>
              <a:rPr lang="tr-TR" dirty="0" smtClean="0"/>
              <a:t>Bakanlar Kurulunun milli güvenliğin sağlanmasındaki sorumluluğunu yerine getirmesinde; kendisine yardımcı olacak bir kuruluşa ihtiyaç vardır. Bu maksatla; Anayasa’nın 118’inci maddesi ile “Milli Güvenlik</a:t>
            </a:r>
            <a:r>
              <a:rPr lang="tr-TR" dirty="0"/>
              <a:t> </a:t>
            </a:r>
            <a:r>
              <a:rPr lang="tr-TR" dirty="0" smtClean="0"/>
              <a:t>Kurulu" teşkil edilmiştir.</a:t>
            </a:r>
          </a:p>
          <a:p>
            <a:endParaRPr lang="tr-TR" dirty="0"/>
          </a:p>
        </p:txBody>
      </p:sp>
    </p:spTree>
    <p:extLst>
      <p:ext uri="{BB962C8B-B14F-4D97-AF65-F5344CB8AC3E}">
        <p14:creationId xmlns:p14="http://schemas.microsoft.com/office/powerpoint/2010/main" val="3964858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- 1982 Anayasası’nın 118'inci maddesi ve </a:t>
            </a:r>
            <a:r>
              <a:rPr lang="tr-TR" dirty="0" smtClean="0"/>
              <a:t>6 sayılı Cumhurbaşkanlığı Kararnamesine </a:t>
            </a:r>
            <a:r>
              <a:rPr lang="tr-TR" dirty="0" smtClean="0"/>
              <a:t>göre; Milli Güvenlik Kurulu,  Cumhurbaşkanının başkanlığında, Başbakan, Genelkurmay Başkanı, Başbakan Yardımcıları, Adalet, Milli Savunma, İçişleri ve Dışişleri Bakanları ile Kara Kuvvetler i Komutanı, Deniz Kuvvetleri Komutanı, Hava Kuvvetleri Komutanı ve Jandarma Genel Komutanından teşkil edilmiştir.</a:t>
            </a:r>
            <a:endParaRPr lang="tr-TR" dirty="0"/>
          </a:p>
        </p:txBody>
      </p:sp>
    </p:spTree>
    <p:extLst>
      <p:ext uri="{BB962C8B-B14F-4D97-AF65-F5344CB8AC3E}">
        <p14:creationId xmlns:p14="http://schemas.microsoft.com/office/powerpoint/2010/main" val="1307215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lstStyle/>
          <a:p>
            <a:pPr marL="0" indent="0">
              <a:buNone/>
            </a:pPr>
            <a:r>
              <a:rPr lang="tr-TR" dirty="0" smtClean="0"/>
              <a:t>- Gündemin özelliğine göre, kurul toplantılarına ilgili bakan ve kişiler de çağrılıp görüşleri alınabilmektedir. Kurulun toplantılarına MGK Genel Sekreteri de katılmakta, ancak oy hakkı bulunmamaktadır.</a:t>
            </a:r>
            <a:endParaRPr lang="tr-TR" dirty="0"/>
          </a:p>
        </p:txBody>
      </p:sp>
    </p:spTree>
    <p:extLst>
      <p:ext uri="{BB962C8B-B14F-4D97-AF65-F5344CB8AC3E}">
        <p14:creationId xmlns:p14="http://schemas.microsoft.com/office/powerpoint/2010/main" val="144126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fontScale="92500"/>
          </a:bodyPr>
          <a:lstStyle/>
          <a:p>
            <a:pPr>
              <a:buFontTx/>
              <a:buChar char="-"/>
            </a:pPr>
            <a:r>
              <a:rPr lang="tr-TR" b="1" dirty="0" smtClean="0"/>
              <a:t>Milli Güvenlik Kurulunun görevi</a:t>
            </a:r>
          </a:p>
          <a:p>
            <a:pPr marL="0" indent="0">
              <a:buNone/>
            </a:pPr>
            <a:r>
              <a:rPr lang="tr-TR" dirty="0" smtClean="0"/>
              <a:t>Devletin milli güvenlik siyasetinin tayini, tespiti ve uygulanması ile alınan tavsiye kararları ve gerekli koordinasyonun sağlanması konusundaki görüşlerini </a:t>
            </a:r>
            <a:r>
              <a:rPr lang="tr-TR" dirty="0" smtClean="0"/>
              <a:t>Cumhurbaşkanına bildirir</a:t>
            </a:r>
            <a:r>
              <a:rPr lang="tr-TR" dirty="0" smtClean="0"/>
              <a:t>. Kurulun, Devletin varlığı ve bağımsızlığı, ülkenin bütünlüğü ve bölünmezliği, toplumun huzur ve güvenliğinin korunması hususunda alınmasını zorunlu gördüğü tedbirlere ait kararlar </a:t>
            </a:r>
            <a:r>
              <a:rPr lang="tr-TR" dirty="0" smtClean="0"/>
              <a:t>Cumhurbaşkanınca değerlendirilir</a:t>
            </a:r>
            <a:r>
              <a:rPr lang="tr-TR" dirty="0" smtClean="0"/>
              <a:t>.</a:t>
            </a:r>
            <a:endParaRPr lang="tr-TR" dirty="0"/>
          </a:p>
        </p:txBody>
      </p:sp>
    </p:spTree>
    <p:extLst>
      <p:ext uri="{BB962C8B-B14F-4D97-AF65-F5344CB8AC3E}">
        <p14:creationId xmlns:p14="http://schemas.microsoft.com/office/powerpoint/2010/main" val="2962959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Milli Güvenlik Kurulu; 2’nci maddede belirtilen milli güvenlik ve Devletin milli güvenlik siyasetine ilişkin tanımlar çerçevesinde Devletin milli güvenlik siyasetinin tayini, tespiti ve uygulanması ile ilgili konularda tavsiye kararları alır ve gerekli koordinasyonun sağlanması için görüş tespit eder; bu tavsiye kararlarını ve görüşlerini </a:t>
            </a:r>
            <a:r>
              <a:rPr lang="tr-TR" dirty="0" smtClean="0"/>
              <a:t>Cumhurbaşkanına bildirir </a:t>
            </a:r>
            <a:r>
              <a:rPr lang="tr-TR" dirty="0" smtClean="0"/>
              <a:t>ve kanunlarla verilen görevleri yerine getirir.</a:t>
            </a:r>
            <a:endParaRPr lang="tr-TR" dirty="0"/>
          </a:p>
        </p:txBody>
      </p:sp>
    </p:spTree>
    <p:extLst>
      <p:ext uri="{BB962C8B-B14F-4D97-AF65-F5344CB8AC3E}">
        <p14:creationId xmlns:p14="http://schemas.microsoft.com/office/powerpoint/2010/main" val="687264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a:xfrm>
            <a:off x="457200" y="1268760"/>
            <a:ext cx="8435280" cy="5184576"/>
          </a:xfrm>
        </p:spPr>
        <p:txBody>
          <a:bodyPr>
            <a:normAutofit lnSpcReduction="10000"/>
          </a:bodyPr>
          <a:lstStyle/>
          <a:p>
            <a:pPr marL="0" indent="0">
              <a:buNone/>
            </a:pPr>
            <a:r>
              <a:rPr lang="tr-TR" dirty="0"/>
              <a:t> </a:t>
            </a:r>
            <a:r>
              <a:rPr lang="tr-TR" dirty="0" smtClean="0"/>
              <a:t>   </a:t>
            </a:r>
            <a:r>
              <a:rPr lang="tr-TR" dirty="0" smtClean="0"/>
              <a:t>6 sayılı Cumhurbaşkanlığı Kararnamesine </a:t>
            </a:r>
            <a:r>
              <a:rPr lang="tr-TR" dirty="0" smtClean="0"/>
              <a:t>göre MGK'nın çalışma esasları şu şekildedir:</a:t>
            </a:r>
          </a:p>
          <a:p>
            <a:pPr>
              <a:buFontTx/>
              <a:buChar char="-"/>
            </a:pPr>
            <a:r>
              <a:rPr lang="nn-NO" dirty="0" smtClean="0"/>
              <a:t>Kurul, iki ayda bir toplanır.</a:t>
            </a:r>
            <a:endParaRPr lang="tr-TR" dirty="0" smtClean="0"/>
          </a:p>
          <a:p>
            <a:pPr>
              <a:buFontTx/>
              <a:buChar char="-"/>
            </a:pPr>
            <a:r>
              <a:rPr lang="tr-TR" dirty="0" smtClean="0"/>
              <a:t>Kurul toplantıları, Cumhurbaşkanı'nın başkanlığında yapılır.</a:t>
            </a:r>
          </a:p>
          <a:p>
            <a:pPr>
              <a:buFontTx/>
              <a:buChar char="-"/>
            </a:pPr>
            <a:r>
              <a:rPr lang="tr-TR" dirty="0" smtClean="0"/>
              <a:t>Kurulun gündemi, Cumhurbaşkanı tarafından düzenlenir. </a:t>
            </a:r>
          </a:p>
          <a:p>
            <a:pPr>
              <a:buFontTx/>
              <a:buChar char="-"/>
            </a:pPr>
            <a:r>
              <a:rPr lang="tr-TR" dirty="0" smtClean="0"/>
              <a:t>Kurul, kararlarını çoğunlukla alır.</a:t>
            </a:r>
          </a:p>
          <a:p>
            <a:pPr>
              <a:buFontTx/>
              <a:buChar char="-"/>
            </a:pPr>
            <a:r>
              <a:rPr lang="tr-TR" dirty="0" smtClean="0"/>
              <a:t>Kurul kararları, Cumhurbaşkanına </a:t>
            </a:r>
            <a:r>
              <a:rPr lang="tr-TR" dirty="0" smtClean="0"/>
              <a:t>MGK </a:t>
            </a:r>
            <a:r>
              <a:rPr lang="tr-TR" dirty="0" smtClean="0"/>
              <a:t>Genel Sekreterliği tarafından gönderilir</a:t>
            </a:r>
            <a:r>
              <a:rPr lang="tr-TR" dirty="0" smtClean="0"/>
              <a:t>.</a:t>
            </a:r>
            <a:endParaRPr lang="tr-TR" dirty="0" smtClean="0"/>
          </a:p>
        </p:txBody>
      </p:sp>
    </p:spTree>
    <p:extLst>
      <p:ext uri="{BB962C8B-B14F-4D97-AF65-F5344CB8AC3E}">
        <p14:creationId xmlns:p14="http://schemas.microsoft.com/office/powerpoint/2010/main" val="2752273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lstStyle/>
          <a:p>
            <a:pPr>
              <a:buFontTx/>
              <a:buChar char="-"/>
            </a:pPr>
            <a:endParaRPr lang="tr-TR" sz="2800" b="1" dirty="0" smtClean="0"/>
          </a:p>
          <a:p>
            <a:pPr>
              <a:buFontTx/>
              <a:buChar char="-"/>
            </a:pPr>
            <a:r>
              <a:rPr lang="tr-TR" sz="2800" b="1" dirty="0" smtClean="0"/>
              <a:t>Milli Güvenlik Kurulunun Devlet Sistemindeki Yeri</a:t>
            </a:r>
          </a:p>
          <a:p>
            <a:pPr marL="0" indent="0">
              <a:buNone/>
            </a:pPr>
            <a:endParaRPr lang="tr-TR" sz="2800" dirty="0" smtClean="0"/>
          </a:p>
          <a:p>
            <a:pPr marL="0" indent="0">
              <a:buNone/>
            </a:pPr>
            <a:r>
              <a:rPr lang="tr-TR" sz="2800" dirty="0" smtClean="0"/>
              <a:t>Milli Güvenlik Kurulu, yürütme içinde milli güvenlik alanında yardımcı ve danışma işlevi gören bir kuruldur.</a:t>
            </a:r>
            <a:endParaRPr lang="tr-TR" sz="2800" dirty="0"/>
          </a:p>
        </p:txBody>
      </p:sp>
    </p:spTree>
    <p:extLst>
      <p:ext uri="{BB962C8B-B14F-4D97-AF65-F5344CB8AC3E}">
        <p14:creationId xmlns:p14="http://schemas.microsoft.com/office/powerpoint/2010/main" val="1268748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Milli Güvenlik Kurulu Genel Sekreterliği</a:t>
            </a:r>
          </a:p>
          <a:p>
            <a:pPr marL="0" indent="0">
              <a:buNone/>
            </a:pPr>
            <a:r>
              <a:rPr lang="tr-TR" dirty="0" smtClean="0"/>
              <a:t>Anayasanın 118’inci maddesinin son fıkrasında yer alan; “Milli Güvenlik Kurulu Genel Sekreterliğinin teşkilatı ve görevleri kanunla düzenlenir.” hükmü gereğince çıkarılan </a:t>
            </a:r>
            <a:r>
              <a:rPr lang="tr-TR" dirty="0" smtClean="0"/>
              <a:t>2945 sayılı Kanun'la kurulmuştur</a:t>
            </a:r>
            <a:r>
              <a:rPr lang="tr-TR" dirty="0" smtClean="0"/>
              <a:t>.</a:t>
            </a:r>
          </a:p>
          <a:p>
            <a:pPr marL="0" indent="0">
              <a:buNone/>
            </a:pPr>
            <a:r>
              <a:rPr lang="tr-TR" dirty="0" smtClean="0"/>
              <a:t>MGK Genel Sekreterliği, </a:t>
            </a:r>
            <a:r>
              <a:rPr lang="tr-TR" dirty="0" smtClean="0"/>
              <a:t>Cumhurbaşkanına </a:t>
            </a:r>
            <a:r>
              <a:rPr lang="tr-TR" dirty="0" smtClean="0"/>
              <a:t>bağlı bir teşkilattır. MGK Genel Sekreterliği; Genel Sekreter, Genel Sekreter Yardımcıları, Genel Sekreterlik Bürosu, Hukuk Müşavirliği, Ana Hizmet Birimleri ile Personel ve İdari işler Dairesi Başkanlığından oluşur.</a:t>
            </a:r>
            <a:endParaRPr lang="tr-TR" dirty="0"/>
          </a:p>
        </p:txBody>
      </p:sp>
    </p:spTree>
    <p:extLst>
      <p:ext uri="{BB962C8B-B14F-4D97-AF65-F5344CB8AC3E}">
        <p14:creationId xmlns:p14="http://schemas.microsoft.com/office/powerpoint/2010/main" val="2163979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MİLLİ GÜVENLİK SİSTEMİ VE ESASLARI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 </a:t>
            </a:r>
            <a:r>
              <a:rPr lang="tr-TR" dirty="0" smtClean="0"/>
              <a:t>6 sayılı Cumhurbaşkanlığı Kararnamesi ile MGK </a:t>
            </a:r>
            <a:r>
              <a:rPr lang="tr-TR" dirty="0" smtClean="0"/>
              <a:t>Genel Sekreterliğinin görevleri şöyle düzenlenmiştir:</a:t>
            </a:r>
          </a:p>
          <a:p>
            <a:pPr marL="0" indent="0">
              <a:buNone/>
            </a:pPr>
            <a:r>
              <a:rPr lang="tr-TR" dirty="0" smtClean="0"/>
              <a:t>a) Milli Güvenlik Kurulunun sekreterlik hizmetlerini yürütür. </a:t>
            </a:r>
          </a:p>
          <a:p>
            <a:pPr marL="0" indent="0">
              <a:buNone/>
            </a:pPr>
            <a:r>
              <a:rPr lang="tr-TR" dirty="0" smtClean="0"/>
              <a:t>b) Milli Güvenlik Kurulunca ve kanunlarla verilen görevleri yerine getirir.</a:t>
            </a:r>
            <a:endParaRPr lang="tr-TR" dirty="0"/>
          </a:p>
        </p:txBody>
      </p:sp>
    </p:spTree>
    <p:extLst>
      <p:ext uri="{BB962C8B-B14F-4D97-AF65-F5344CB8AC3E}">
        <p14:creationId xmlns:p14="http://schemas.microsoft.com/office/powerpoint/2010/main" val="35584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Güvenlik Kavramı</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 Uluslararası temel anlaşmaların ortaya çıkış sebepleri, ortaya konuşlarındaki ilkeler ve bütünün yorumundan, güvenlik olgusunun sadece savaş, silahlı çatışma, kuvvet kullanma hallerinde değil, başta ekonomik, çevre, sağlık, sosyal ve eğitim olmak üzere bir bütün olarak ele alındığı görülmektedir.</a:t>
            </a:r>
            <a:endParaRPr lang="tr-TR" dirty="0"/>
          </a:p>
        </p:txBody>
      </p:sp>
    </p:spTree>
    <p:extLst>
      <p:ext uri="{BB962C8B-B14F-4D97-AF65-F5344CB8AC3E}">
        <p14:creationId xmlns:p14="http://schemas.microsoft.com/office/powerpoint/2010/main" val="10798240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smtClean="0"/>
              <a:t>TÜRKİYE’NİN JEOPOLİTİK ve JEOSTRATEJİK KONUMU ve DEĞERİ</a:t>
            </a:r>
            <a:endParaRPr lang="tr-TR" sz="3600"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r>
              <a:rPr lang="tr-TR" b="1" dirty="0" smtClean="0"/>
              <a:t>- Jeopolitik</a:t>
            </a:r>
            <a:endParaRPr lang="tr-TR" b="1" dirty="0"/>
          </a:p>
          <a:p>
            <a:pPr marL="0" indent="0">
              <a:buNone/>
            </a:pPr>
            <a:r>
              <a:rPr lang="tr-TR" dirty="0" smtClean="0"/>
              <a:t>Bir ülkenin milli güvenlik siyasetinin coğrafyasına göre planlanmasıdır.</a:t>
            </a:r>
          </a:p>
          <a:p>
            <a:pPr marL="0" indent="0">
              <a:buNone/>
            </a:pPr>
            <a:r>
              <a:rPr lang="tr-TR" b="1" dirty="0" smtClean="0"/>
              <a:t>- </a:t>
            </a:r>
            <a:r>
              <a:rPr lang="tr-TR" b="1" dirty="0" err="1" smtClean="0"/>
              <a:t>Jeostrateji</a:t>
            </a:r>
            <a:endParaRPr lang="tr-TR" b="1" dirty="0" smtClean="0"/>
          </a:p>
          <a:p>
            <a:pPr marL="0" indent="0">
              <a:buNone/>
            </a:pPr>
            <a:r>
              <a:rPr lang="tr-TR" dirty="0" smtClean="0"/>
              <a:t>Stratejinin coğrafyanın isteklerine göre düzenlenmesini sağlayan bir bilim dalıdır.</a:t>
            </a:r>
            <a:endParaRPr lang="tr-TR" dirty="0"/>
          </a:p>
        </p:txBody>
      </p:sp>
    </p:spTree>
    <p:extLst>
      <p:ext uri="{BB962C8B-B14F-4D97-AF65-F5344CB8AC3E}">
        <p14:creationId xmlns:p14="http://schemas.microsoft.com/office/powerpoint/2010/main" val="1742522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TÜRKİYE’NİN JEOPOLİTİK ve JEOSTRATEJİK KONUMU ve DEĞERİ</a:t>
            </a:r>
            <a:endParaRPr lang="tr-TR" dirty="0"/>
          </a:p>
        </p:txBody>
      </p:sp>
      <p:sp>
        <p:nvSpPr>
          <p:cNvPr id="3" name="İçerik Yer Tutucusu 2"/>
          <p:cNvSpPr>
            <a:spLocks noGrp="1"/>
          </p:cNvSpPr>
          <p:nvPr>
            <p:ph idx="1"/>
          </p:nvPr>
        </p:nvSpPr>
        <p:spPr>
          <a:xfrm>
            <a:off x="457200" y="1600200"/>
            <a:ext cx="8229600" cy="4853136"/>
          </a:xfrm>
        </p:spPr>
        <p:txBody>
          <a:bodyPr>
            <a:normAutofit fontScale="92500" lnSpcReduction="20000"/>
          </a:bodyPr>
          <a:lstStyle/>
          <a:p>
            <a:pPr marL="0" indent="0">
              <a:buNone/>
            </a:pPr>
            <a:r>
              <a:rPr lang="tr-TR" b="1" dirty="0" smtClean="0"/>
              <a:t>Coğrafi, Jeopolitik ve </a:t>
            </a:r>
            <a:r>
              <a:rPr lang="tr-TR" b="1" dirty="0" err="1" smtClean="0"/>
              <a:t>Jeostratejik</a:t>
            </a:r>
            <a:r>
              <a:rPr lang="tr-TR" b="1" dirty="0" smtClean="0"/>
              <a:t> Konum</a:t>
            </a:r>
          </a:p>
          <a:p>
            <a:pPr marL="0" indent="0">
              <a:buNone/>
            </a:pPr>
            <a:r>
              <a:rPr lang="tr-TR" dirty="0" smtClean="0"/>
              <a:t>Coğrafi konum, fiziki coğrafyaya göre ülkenin bulunduğu yeri ve bulunduğu durumu açıklar. Coğrafi konum, ülke sınırlarında değişiklik olmadığı müddetçe değişmemektedir.</a:t>
            </a:r>
          </a:p>
          <a:p>
            <a:pPr marL="0" indent="0">
              <a:buNone/>
            </a:pPr>
            <a:r>
              <a:rPr lang="tr-TR" dirty="0" smtClean="0"/>
              <a:t>Jeopolitik konum ise, coğrafi konumun değeri ile birlikte dünya ve bölge güç merkezlerine, dünya politik yapısına, siyasi bölünmeye göre ülkenin veya bölgenin bulunduğu yeri ve bulunduğu durumu açıklar. Jeopolitik konum, ülke içinde, ülkenin bulunduğu bölgede veya küresel düzeyde meydana gelen olaylar nedeniyle değişebilmektedir</a:t>
            </a:r>
            <a:endParaRPr lang="tr-TR" dirty="0"/>
          </a:p>
        </p:txBody>
      </p:sp>
    </p:spTree>
    <p:extLst>
      <p:ext uri="{BB962C8B-B14F-4D97-AF65-F5344CB8AC3E}">
        <p14:creationId xmlns:p14="http://schemas.microsoft.com/office/powerpoint/2010/main" val="1337303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TÜRKİYE’NİN JEOPOLİTİK ve JEOSTRATEJİK KONUMU ve DEĞERİ</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smtClean="0"/>
              <a:t>Türkiye'nin Jeopolitik ve </a:t>
            </a:r>
            <a:r>
              <a:rPr lang="tr-TR" sz="2800" b="1" dirty="0" err="1" smtClean="0"/>
              <a:t>Jeostratejik</a:t>
            </a:r>
            <a:r>
              <a:rPr lang="tr-TR" sz="2800" b="1" dirty="0" smtClean="0"/>
              <a:t> Değeri ve Önemi</a:t>
            </a:r>
          </a:p>
          <a:p>
            <a:pPr marL="0" indent="0">
              <a:buNone/>
            </a:pPr>
            <a:r>
              <a:rPr lang="tr-TR" sz="2800" dirty="0" smtClean="0"/>
              <a:t>- Dünyanın en Önemli petrol rezervlerine sahip Orta Doğu ve Hazar Havzası,</a:t>
            </a:r>
          </a:p>
          <a:p>
            <a:pPr marL="0" indent="0">
              <a:buNone/>
            </a:pPr>
            <a:r>
              <a:rPr lang="tr-TR" sz="2800" dirty="0" smtClean="0"/>
              <a:t>- Önemli deniz ulaştırma yollarının kavşağı durumunda bulunan Akdeniz Havzası,</a:t>
            </a:r>
          </a:p>
          <a:p>
            <a:pPr marL="0" indent="0">
              <a:buNone/>
            </a:pPr>
            <a:r>
              <a:rPr lang="tr-TR" sz="2800" dirty="0" smtClean="0"/>
              <a:t>- Tarihte her zaman önemini sürdürmüş olan Karadeniz Havzası ve Türk Boğazları,</a:t>
            </a:r>
          </a:p>
          <a:p>
            <a:pPr marL="0" indent="0">
              <a:buNone/>
            </a:pPr>
            <a:r>
              <a:rPr lang="tr-TR" sz="2800" dirty="0" smtClean="0"/>
              <a:t>- SSCB ve Yugoslavya'nın dağılması sonucu yapısal değişikliklere uğrayan Balkanlar,</a:t>
            </a:r>
            <a:endParaRPr lang="tr-TR" sz="2800" dirty="0"/>
          </a:p>
        </p:txBody>
      </p:sp>
    </p:spTree>
    <p:extLst>
      <p:ext uri="{BB962C8B-B14F-4D97-AF65-F5344CB8AC3E}">
        <p14:creationId xmlns:p14="http://schemas.microsoft.com/office/powerpoint/2010/main" val="3189127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TÜRKİYE’NİN JEOPOLİTİK ve JEOSTRATEJİK KONUMU ve DEĞERİ</a:t>
            </a:r>
            <a:endParaRPr lang="tr-TR" dirty="0"/>
          </a:p>
        </p:txBody>
      </p:sp>
      <p:sp>
        <p:nvSpPr>
          <p:cNvPr id="3" name="İçerik Yer Tutucusu 2"/>
          <p:cNvSpPr>
            <a:spLocks noGrp="1"/>
          </p:cNvSpPr>
          <p:nvPr>
            <p:ph idx="1"/>
          </p:nvPr>
        </p:nvSpPr>
        <p:spPr/>
        <p:txBody>
          <a:bodyPr>
            <a:normAutofit/>
          </a:bodyPr>
          <a:lstStyle/>
          <a:p>
            <a:pPr>
              <a:buFontTx/>
              <a:buChar char="-"/>
            </a:pPr>
            <a:endParaRPr lang="tr-TR" dirty="0" smtClean="0"/>
          </a:p>
          <a:p>
            <a:pPr>
              <a:buFontTx/>
              <a:buChar char="-"/>
            </a:pPr>
            <a:r>
              <a:rPr lang="tr-TR" dirty="0" smtClean="0"/>
              <a:t>Etnik çatışmalar yanında, zengin tabiî kaynaklara sahip Kafkasya ve Orta Asya’dan oluşan coğrafyanın merkezinde bulunmaktadır.</a:t>
            </a:r>
          </a:p>
          <a:p>
            <a:pPr>
              <a:buFontTx/>
              <a:buChar char="-"/>
            </a:pPr>
            <a:r>
              <a:rPr lang="tr-TR" dirty="0" smtClean="0"/>
              <a:t>Üç kıtayı birbirine bağlayan ve çok önemli bir </a:t>
            </a:r>
            <a:r>
              <a:rPr lang="tr-TR" dirty="0" err="1" smtClean="0"/>
              <a:t>jeostratejik</a:t>
            </a:r>
            <a:r>
              <a:rPr lang="tr-TR" dirty="0" smtClean="0"/>
              <a:t> konuma sahip olan Türkiye, aynı anda bir Avrupa, Asya, Balkan, Kafkas, Orta Doğu, Akdeniz ve Karadeniz ülkesidir.</a:t>
            </a:r>
            <a:endParaRPr lang="tr-TR" dirty="0"/>
          </a:p>
        </p:txBody>
      </p:sp>
    </p:spTree>
    <p:extLst>
      <p:ext uri="{BB962C8B-B14F-4D97-AF65-F5344CB8AC3E}">
        <p14:creationId xmlns:p14="http://schemas.microsoft.com/office/powerpoint/2010/main" val="769971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TÜRKİYE’NİN JEOPOLİTİK ve JEOSTRATEJİK KONUMU ve DEĞERİ</a:t>
            </a:r>
            <a:endParaRPr lang="tr-TR" dirty="0"/>
          </a:p>
        </p:txBody>
      </p:sp>
      <p:sp>
        <p:nvSpPr>
          <p:cNvPr id="3" name="İçerik Yer Tutucusu 2"/>
          <p:cNvSpPr>
            <a:spLocks noGrp="1"/>
          </p:cNvSpPr>
          <p:nvPr>
            <p:ph idx="1"/>
          </p:nvPr>
        </p:nvSpPr>
        <p:spPr>
          <a:xfrm>
            <a:off x="457200" y="1600200"/>
            <a:ext cx="8229600" cy="4781128"/>
          </a:xfrm>
        </p:spPr>
        <p:txBody>
          <a:bodyPr>
            <a:normAutofit fontScale="92500" lnSpcReduction="20000"/>
          </a:bodyPr>
          <a:lstStyle/>
          <a:p>
            <a:pPr>
              <a:buFontTx/>
              <a:buChar char="-"/>
            </a:pPr>
            <a:r>
              <a:rPr lang="tr-TR" dirty="0" smtClean="0"/>
              <a:t>Demokratik, laik, sosyal hukuk devletine sahip ve piyasa ekonomisini kabul etmiş, çağdaş değerler ve yönetim anlayışını benimsemiş bir ülke olarak Batı’nın tüm kurumlarıyla bütünleşmeyi hedeflemiş olması</a:t>
            </a:r>
          </a:p>
          <a:p>
            <a:pPr>
              <a:buFontTx/>
              <a:buChar char="-"/>
            </a:pPr>
            <a:r>
              <a:rPr lang="tr-TR" dirty="0" smtClean="0"/>
              <a:t>1990’lı yıllardan itibaren büyük değişmelere sahne olan Balkanlar, Kafkasya ve Orta Asya ülkeleriyle tarihten gelen kültür birliğine ve her alanda gelişen ilişkilere sahip olması</a:t>
            </a:r>
          </a:p>
          <a:p>
            <a:pPr>
              <a:buFontTx/>
              <a:buChar char="-"/>
            </a:pPr>
            <a:r>
              <a:rPr lang="tr-TR" dirty="0" smtClean="0"/>
              <a:t>Kafkasya ve Orta Asya petrol ve doğal gazının Batı’ya ulaştırılması için belirlenen ana güzergâh olması</a:t>
            </a:r>
            <a:endParaRPr lang="tr-TR" dirty="0"/>
          </a:p>
        </p:txBody>
      </p:sp>
    </p:spTree>
    <p:extLst>
      <p:ext uri="{BB962C8B-B14F-4D97-AF65-F5344CB8AC3E}">
        <p14:creationId xmlns:p14="http://schemas.microsoft.com/office/powerpoint/2010/main" val="3410826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TÜRKİYE’NİN JEOPOLİTİK ve JEOSTRATEJİK KONUMU ve DEĞERİ</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 Orta Doğu’nun önemli bir bölümünü besleyen su kaynaklarına sahip olması,</a:t>
            </a:r>
          </a:p>
          <a:p>
            <a:pPr marL="0" indent="0">
              <a:buNone/>
            </a:pPr>
            <a:r>
              <a:rPr lang="tr-TR" dirty="0" smtClean="0"/>
              <a:t>- BM ve NATO’nun barışı koruma, bölgesel güvenlik ve istikrara yönelik girişimlerine iştirakleri ve bazılarında üstlendiği öncü rol ile Avrupa Güvenlik Mimarisi üzerinde önemli bir ağırlığa sahip olması,</a:t>
            </a:r>
          </a:p>
          <a:p>
            <a:pPr marL="0" indent="0">
              <a:buNone/>
            </a:pPr>
            <a:r>
              <a:rPr lang="tr-TR" dirty="0" smtClean="0"/>
              <a:t>- Nitelik ve nicelik olarak Avrupa’da ve bölgesinde güçlü bir Silahlı Kuvvetlere sahip olması bulunmaktadır.</a:t>
            </a:r>
            <a:endParaRPr lang="tr-TR" dirty="0"/>
          </a:p>
        </p:txBody>
      </p:sp>
    </p:spTree>
    <p:extLst>
      <p:ext uri="{BB962C8B-B14F-4D97-AF65-F5344CB8AC3E}">
        <p14:creationId xmlns:p14="http://schemas.microsoft.com/office/powerpoint/2010/main" val="635055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ULUSLARARASI GÜVENLİK KURULUŞLARI</a:t>
            </a:r>
            <a:endParaRPr lang="tr-TR" sz="3600" dirty="0"/>
          </a:p>
        </p:txBody>
      </p:sp>
      <p:sp>
        <p:nvSpPr>
          <p:cNvPr id="3" name="İçerik Yer Tutucusu 2"/>
          <p:cNvSpPr>
            <a:spLocks noGrp="1"/>
          </p:cNvSpPr>
          <p:nvPr>
            <p:ph idx="1"/>
          </p:nvPr>
        </p:nvSpPr>
        <p:spPr/>
        <p:txBody>
          <a:bodyPr>
            <a:normAutofit fontScale="85000" lnSpcReduction="10000"/>
          </a:bodyPr>
          <a:lstStyle/>
          <a:p>
            <a:pPr marL="0" indent="0">
              <a:buNone/>
            </a:pPr>
            <a:r>
              <a:rPr lang="tr-TR" b="1" dirty="0" smtClean="0"/>
              <a:t>Birleşmiş Milletler</a:t>
            </a:r>
          </a:p>
          <a:p>
            <a:pPr marL="0" indent="0">
              <a:buNone/>
            </a:pPr>
            <a:r>
              <a:rPr lang="tr-TR" dirty="0" smtClean="0"/>
              <a:t>Uluslararası barışı ve güvenliği sağlama alanında atılan ilk önemli adım, 10 Ocak 1920'de kurulan Milletler Cemiyeti teşkilatıdır, İkinci Dünya Savaşı'na giden süreçte işlevlerini kaybeden Milletler Cemiyeti’ni 24 Ekim 1945 tarihinde kurulan Birleşmiş Milletler (BM) takip etmiştir.</a:t>
            </a:r>
          </a:p>
          <a:p>
            <a:pPr marL="0" indent="0">
              <a:buNone/>
            </a:pPr>
            <a:r>
              <a:rPr lang="tr-TR" dirty="0" smtClean="0"/>
              <a:t>BM, 200 civarında üyesiyle dünyadaki tek evrensel örgüt niteliğini halen korumaktadır. BM’nin 51 kurucu üyesinden biri olan Türkiye, BM Yasası’nda</a:t>
            </a:r>
            <a:r>
              <a:rPr lang="tr-TR" dirty="0"/>
              <a:t> </a:t>
            </a:r>
            <a:r>
              <a:rPr lang="tr-TR" dirty="0" smtClean="0"/>
              <a:t>belirlenen amaç ve ilkeleri korumak ve yüceltmek için çaba sarf etmektedir.</a:t>
            </a:r>
            <a:endParaRPr lang="tr-TR" dirty="0"/>
          </a:p>
        </p:txBody>
      </p:sp>
    </p:spTree>
    <p:extLst>
      <p:ext uri="{BB962C8B-B14F-4D97-AF65-F5344CB8AC3E}">
        <p14:creationId xmlns:p14="http://schemas.microsoft.com/office/powerpoint/2010/main" val="2240789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ULUSLARARASI GÜVENLİK KURULUŞLARI</a:t>
            </a:r>
            <a:endParaRPr lang="tr-TR" sz="3600" dirty="0"/>
          </a:p>
        </p:txBody>
      </p:sp>
      <p:sp>
        <p:nvSpPr>
          <p:cNvPr id="3" name="İçerik Yer Tutucusu 2"/>
          <p:cNvSpPr>
            <a:spLocks noGrp="1"/>
          </p:cNvSpPr>
          <p:nvPr>
            <p:ph idx="1"/>
          </p:nvPr>
        </p:nvSpPr>
        <p:spPr>
          <a:xfrm>
            <a:off x="457200" y="1600200"/>
            <a:ext cx="8229600" cy="4997152"/>
          </a:xfrm>
        </p:spPr>
        <p:txBody>
          <a:bodyPr>
            <a:normAutofit fontScale="85000" lnSpcReduction="20000"/>
          </a:bodyPr>
          <a:lstStyle/>
          <a:p>
            <a:pPr marL="0" indent="0">
              <a:buNone/>
            </a:pPr>
            <a:r>
              <a:rPr lang="tr-TR" b="1" dirty="0" smtClean="0"/>
              <a:t>Kuzey Atlantik İşbirliği Teşkilatı (NATO)</a:t>
            </a:r>
          </a:p>
          <a:p>
            <a:pPr marL="0" indent="0">
              <a:buNone/>
            </a:pPr>
            <a:r>
              <a:rPr lang="tr-TR" dirty="0" smtClean="0"/>
              <a:t>Türkiye, 1952 yılında NATO’ya üye olmuştur. İttifak, Avrupa-Atlantik bölgesinin barış ve istikrarının korunması ve geliştirilmesindeki temel araçtır. Türkiye, Soğuk Savaş döneminde İttifak’ın güney kanadını korumuş, Batı Avrupa’nın ve NATO’nun güvenlik ve savunmasına</a:t>
            </a:r>
            <a:r>
              <a:rPr lang="tr-TR" dirty="0"/>
              <a:t> </a:t>
            </a:r>
            <a:r>
              <a:rPr lang="tr-TR" dirty="0" smtClean="0"/>
              <a:t>önemli katkılarda bulunmuştur.</a:t>
            </a:r>
          </a:p>
          <a:p>
            <a:pPr marL="0" indent="0">
              <a:buNone/>
            </a:pPr>
            <a:r>
              <a:rPr lang="tr-TR" dirty="0" smtClean="0"/>
              <a:t>Soğuk Savaş sonrası dönemde, konvansiyonel tehdit büyük ölçüde azalmış; terörizm, bölgesel istikrarsızlıklar, kitle imha silahları ve bunları fırlatma vasıtalarının yayılması, ayrılıkçı etnik milliyetçilik, aşırı dinci akımlar, örgütlü suçlar, uyuşturucu ve insan ticareti, yasa dışı göç gibi güvenliğe yönelik asimetrik risk ve tehditleri ortaya çıkmıştır.</a:t>
            </a:r>
            <a:endParaRPr lang="tr-TR" dirty="0"/>
          </a:p>
        </p:txBody>
      </p:sp>
    </p:spTree>
    <p:extLst>
      <p:ext uri="{BB962C8B-B14F-4D97-AF65-F5344CB8AC3E}">
        <p14:creationId xmlns:p14="http://schemas.microsoft.com/office/powerpoint/2010/main" val="3770298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ULUSLARARASI GÜVENLİK KURULUŞLARI</a:t>
            </a:r>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Avrupa Güvenlik ve İşbirliği Teşkilatı (AGİT)</a:t>
            </a:r>
          </a:p>
          <a:p>
            <a:pPr marL="0" indent="0">
              <a:buNone/>
            </a:pPr>
            <a:r>
              <a:rPr lang="tr-TR" dirty="0" smtClean="0"/>
              <a:t>Avrupa Güvenlik ve işbirliği Konferansı (AGİK) biçiminde daimi konferans olarak 1975 yılında kurulmuştur. </a:t>
            </a:r>
          </a:p>
          <a:p>
            <a:pPr marL="0" indent="0">
              <a:buNone/>
            </a:pPr>
            <a:r>
              <a:rPr lang="tr-TR" dirty="0" smtClean="0"/>
              <a:t>55 katılımcı ülkeyle, Avrasya-Atlantik coğrafyasındaki en geniş bölgesel güvenlik örgütü olma özelliğini taşımaktadır.</a:t>
            </a:r>
            <a:endParaRPr lang="tr-TR" dirty="0"/>
          </a:p>
        </p:txBody>
      </p:sp>
    </p:spTree>
    <p:extLst>
      <p:ext uri="{BB962C8B-B14F-4D97-AF65-F5344CB8AC3E}">
        <p14:creationId xmlns:p14="http://schemas.microsoft.com/office/powerpoint/2010/main" val="60000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ULUSLARARASI GÜVENLİK KURULUŞLARI</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b="1" dirty="0" smtClean="0"/>
              <a:t>Karadeniz Ekonomik İşbirliği Teşkilatı (KEİT)</a:t>
            </a:r>
          </a:p>
          <a:p>
            <a:pPr marL="0" indent="0">
              <a:buNone/>
            </a:pPr>
            <a:endParaRPr lang="tr-TR" b="1" dirty="0" smtClean="0"/>
          </a:p>
          <a:p>
            <a:pPr marL="0" indent="0">
              <a:buNone/>
            </a:pPr>
            <a:r>
              <a:rPr lang="tr-TR" dirty="0" smtClean="0"/>
              <a:t>Soğuk Savaş sonrası dönemde hem bölgesel iş birliği hem de Türkiye’nin yakın kara ve deniz havzalarına dönük politikası açısından ciddi bir stratejik açılım potansiyeli doğmuş; bunu dinamik bir unsur haline dönüştürmek üzere 1992 yılında Türkiye’nin öncülüğüyle 11 kurucu üye (Arnavutluk, Azerbaycan, Bulgaristan, Ermenistan, Gürcistan, Moldova, Romanya, Rusya Federasyonu, Türkiye, Ukrayna ve Yunanistan) ile Karadeniz Ekonomik İşbirliği Teşkilatı (KEİT) kurulmuştur.</a:t>
            </a:r>
            <a:endParaRPr lang="tr-TR" dirty="0"/>
          </a:p>
        </p:txBody>
      </p:sp>
    </p:spTree>
    <p:extLst>
      <p:ext uri="{BB962C8B-B14F-4D97-AF65-F5344CB8AC3E}">
        <p14:creationId xmlns:p14="http://schemas.microsoft.com/office/powerpoint/2010/main" val="368245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Güvenlik Kavramı</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 Güvenlik, tüm uluslar için başta gelen bir önceliktir. Güvenlik, aynı zamanda hem silahsızlanma hem de kalkınma için temel oluşturmaktadır. Güvenliğin sadece askerî yönü yoktur; aynı zamanda siyasi, ekonomik, insani ve çevresel boyutları bulunmaktadır.</a:t>
            </a:r>
            <a:endParaRPr lang="tr-TR" dirty="0"/>
          </a:p>
        </p:txBody>
      </p:sp>
    </p:spTree>
    <p:extLst>
      <p:ext uri="{BB962C8B-B14F-4D97-AF65-F5344CB8AC3E}">
        <p14:creationId xmlns:p14="http://schemas.microsoft.com/office/powerpoint/2010/main" val="1291709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SEFERBERLİK ve SAVAŞ HALİ</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t>Seferberlik</a:t>
            </a:r>
          </a:p>
          <a:p>
            <a:pPr marL="0" indent="0">
              <a:buNone/>
            </a:pPr>
            <a:r>
              <a:rPr lang="tr-TR" dirty="0" smtClean="0"/>
              <a:t>Devletin tüm güç ve kaynaklarının, başta askeri güç olmak üzere, savaşın ihtiyaçlarını karşılayacak şekilde hazırlanması, toplanması, tertiplenmesi ve kullanılmasına ilişkin bütün faaliyetlerin uygulandığı; hak ve hürriyetlerin kanunlarla kısmen veya tamamen sınırlandırıldığı</a:t>
            </a:r>
            <a:r>
              <a:rPr lang="tr-TR" dirty="0"/>
              <a:t> </a:t>
            </a:r>
            <a:r>
              <a:rPr lang="tr-TR" dirty="0" smtClean="0"/>
              <a:t>haldir.</a:t>
            </a:r>
          </a:p>
          <a:p>
            <a:pPr marL="0" indent="0">
              <a:buNone/>
            </a:pPr>
            <a:r>
              <a:rPr lang="nb-NO" b="1" dirty="0" smtClean="0"/>
              <a:t>Savaş</a:t>
            </a:r>
          </a:p>
          <a:p>
            <a:pPr marL="0" indent="0">
              <a:buNone/>
            </a:pPr>
            <a:r>
              <a:rPr lang="nb-NO" dirty="0" smtClean="0"/>
              <a:t>Devletin bekasını temin etmek, milli menfaatleri sağlamak ve milli hedefleri elde etmek amacıyla, başta askeri güç olmak üzere Devletin</a:t>
            </a:r>
            <a:r>
              <a:rPr lang="tr-TR" dirty="0" smtClean="0"/>
              <a:t> </a:t>
            </a:r>
            <a:r>
              <a:rPr lang="nb-NO" dirty="0" smtClean="0"/>
              <a:t>maddi ve manevi tüm güç ve kaynaklarının hiçbir sınırlamaya tabitutulmadan kullanılmasını gerektiren silahlı mücadeledir.</a:t>
            </a:r>
            <a:endParaRPr lang="tr-TR" dirty="0"/>
          </a:p>
        </p:txBody>
      </p:sp>
    </p:spTree>
    <p:extLst>
      <p:ext uri="{BB962C8B-B14F-4D97-AF65-F5344CB8AC3E}">
        <p14:creationId xmlns:p14="http://schemas.microsoft.com/office/powerpoint/2010/main" val="365777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SEFERBERLİK ve SAVAŞ HALİ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Genel ve Kısmi Seferberlik İlanı</a:t>
            </a:r>
          </a:p>
          <a:p>
            <a:pPr marL="0" indent="0">
              <a:buNone/>
            </a:pPr>
            <a:r>
              <a:rPr lang="tr-TR" dirty="0" smtClean="0"/>
              <a:t>Savaşı gerektirecek bir durumun baş göstermesi, ayaklanma olması veya vatan veya Cumhuriyete karşı kuvvetli ve eylemli bir kalkışmanın veya ülkenin ve milletin bölünmezliğini içten ve dıştan tehlikeye düşüren davranışların ortaya çıkması hallerinde, Cumhurbaşkanı’nın başkanlığında toplanan Bakanlar Kurulu, Milli Güvenlik Kurulunun da görüşünü aldıktan sonra genel veya kısmi seferberlik ilanına karar verir.</a:t>
            </a:r>
            <a:endParaRPr lang="tr-TR" dirty="0"/>
          </a:p>
        </p:txBody>
      </p:sp>
    </p:spTree>
    <p:extLst>
      <p:ext uri="{BB962C8B-B14F-4D97-AF65-F5344CB8AC3E}">
        <p14:creationId xmlns:p14="http://schemas.microsoft.com/office/powerpoint/2010/main" val="39836648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SEFERBERLİK ve SAVAŞ HALİ</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t>Cumhurbaşkanının </a:t>
            </a:r>
            <a:r>
              <a:rPr lang="tr-TR" b="1" dirty="0" smtClean="0"/>
              <a:t>Görev ve Yetkileri</a:t>
            </a:r>
          </a:p>
          <a:p>
            <a:pPr marL="0" indent="0">
              <a:buNone/>
            </a:pPr>
            <a:r>
              <a:rPr lang="tr-TR" dirty="0" smtClean="0"/>
              <a:t>Seferberlik ilanından itibaren </a:t>
            </a:r>
            <a:r>
              <a:rPr lang="tr-TR" dirty="0" smtClean="0"/>
              <a:t>Cumhurbaşkanı aşağıda </a:t>
            </a:r>
            <a:r>
              <a:rPr lang="tr-TR" dirty="0" smtClean="0"/>
              <a:t>belirtilen tedbirleri almaya yetkilidir:</a:t>
            </a:r>
          </a:p>
          <a:p>
            <a:pPr marL="0" indent="0">
              <a:buNone/>
            </a:pPr>
            <a:r>
              <a:rPr lang="tr-TR" dirty="0" smtClean="0"/>
              <a:t>•Seferberlik için yapılan hazırlıkların uygulanmasına başlamak,</a:t>
            </a:r>
          </a:p>
          <a:p>
            <a:pPr marL="0" indent="0">
              <a:buNone/>
            </a:pPr>
            <a:r>
              <a:rPr lang="tr-TR" dirty="0" smtClean="0"/>
              <a:t>•Kısmi seferberlik ilan edilen hallerde, diğer bölgelerde uygulanacak yükümlülükleri belirlemek,</a:t>
            </a:r>
          </a:p>
          <a:p>
            <a:pPr marL="0" indent="0">
              <a:buNone/>
            </a:pPr>
            <a:r>
              <a:rPr lang="tr-TR" dirty="0" smtClean="0"/>
              <a:t>•Gerektiğinde</a:t>
            </a:r>
            <a:r>
              <a:rPr lang="tr-TR" dirty="0"/>
              <a:t> </a:t>
            </a:r>
            <a:r>
              <a:rPr lang="tr-TR" dirty="0" smtClean="0"/>
              <a:t>sıkıyönetim ilanına karar vermek ve sıkıyönetim ilan edilen bölgelerin tamamı veya bir kısmında daha önce olağanüstü hal ilan edilmiş ise, sıkıyönetim ilanı ile birlikte olağanüstü hal uygulamasına son vermek</a:t>
            </a:r>
            <a:r>
              <a:rPr lang="tr-TR" b="1" dirty="0" smtClean="0"/>
              <a:t>.</a:t>
            </a:r>
            <a:endParaRPr lang="tr-TR" b="1" dirty="0"/>
          </a:p>
        </p:txBody>
      </p:sp>
    </p:spTree>
    <p:extLst>
      <p:ext uri="{BB962C8B-B14F-4D97-AF65-F5344CB8AC3E}">
        <p14:creationId xmlns:p14="http://schemas.microsoft.com/office/powerpoint/2010/main" val="12763754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SEFERBERLİK ve SAVAŞ HALİ</a:t>
            </a:r>
            <a:endParaRPr lang="tr-TR" dirty="0"/>
          </a:p>
        </p:txBody>
      </p:sp>
      <p:sp>
        <p:nvSpPr>
          <p:cNvPr id="3" name="İçerik Yer Tutucusu 2"/>
          <p:cNvSpPr>
            <a:spLocks noGrp="1"/>
          </p:cNvSpPr>
          <p:nvPr>
            <p:ph idx="1"/>
          </p:nvPr>
        </p:nvSpPr>
        <p:spPr>
          <a:xfrm>
            <a:off x="467544" y="1628800"/>
            <a:ext cx="8229600" cy="4525963"/>
          </a:xfrm>
        </p:spPr>
        <p:txBody>
          <a:bodyPr>
            <a:normAutofit fontScale="92500" lnSpcReduction="10000"/>
          </a:bodyPr>
          <a:lstStyle/>
          <a:p>
            <a:pPr marL="0" indent="0">
              <a:buNone/>
            </a:pPr>
            <a:r>
              <a:rPr lang="tr-TR" b="1" dirty="0" smtClean="0"/>
              <a:t>Seferberlik İlanının Duyurulması</a:t>
            </a:r>
          </a:p>
          <a:p>
            <a:pPr marL="0" indent="0">
              <a:buNone/>
            </a:pPr>
            <a:r>
              <a:rPr lang="tr-TR" dirty="0" smtClean="0"/>
              <a:t>İlan edilen seferberliğin yürürlüğe girdiği tarih, saat ve seferberliğin genel veya kısmi oluşuyla kısmi seferberliğin kapsayacağı yerler belirtilerek Bakanlar Kurulu kararıyla duyurulur.</a:t>
            </a:r>
          </a:p>
          <a:p>
            <a:pPr marL="0" indent="0">
              <a:buNone/>
            </a:pPr>
            <a:r>
              <a:rPr lang="tr-TR" b="1" dirty="0" smtClean="0"/>
              <a:t>Seferberliğin Kaldırılması</a:t>
            </a:r>
          </a:p>
          <a:p>
            <a:pPr marL="0" indent="0">
              <a:buNone/>
            </a:pPr>
            <a:r>
              <a:rPr lang="tr-TR" dirty="0" smtClean="0"/>
              <a:t>Seferberliğin kaldırılması hakkında da ilanına ilişkin usuller uygulanır. Seferberlik uygulamasına, kaldırılması kararının verildiği gün saat 24.00'te son verilir</a:t>
            </a:r>
            <a:endParaRPr lang="tr-TR" dirty="0"/>
          </a:p>
        </p:txBody>
      </p:sp>
    </p:spTree>
    <p:extLst>
      <p:ext uri="{BB962C8B-B14F-4D97-AF65-F5344CB8AC3E}">
        <p14:creationId xmlns:p14="http://schemas.microsoft.com/office/powerpoint/2010/main" val="7430747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SEFERBERLİK ve SAVAŞ HALİ</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b="1" dirty="0" smtClean="0"/>
              <a:t>Savaş İlanı</a:t>
            </a:r>
          </a:p>
          <a:p>
            <a:pPr marL="0" indent="0">
              <a:buNone/>
            </a:pPr>
            <a:r>
              <a:rPr lang="tr-TR" dirty="0" smtClean="0"/>
              <a:t>Savaş ilanına Türkiye Büyük Millet Meclisi tarafından karar verilir. Türkiye Büyük Millet Meclisi tatilde veya ara vermede iken ülkenin ani bir silahlı saldırıya uğraması ve bu sebeple silahlı kuvvet kullanılmasına derhal karar verilmesinin kaçınılmaz olması halinde Cumhurbaşkanı da, Türk Silahlı Kuvvetleri’nin kullanılmasına karar verebilir.</a:t>
            </a:r>
          </a:p>
          <a:p>
            <a:pPr marL="0" indent="0">
              <a:buNone/>
            </a:pPr>
            <a:r>
              <a:rPr lang="tr-TR" b="1" dirty="0" smtClean="0"/>
              <a:t>Savaş Halinin Kaldırılması</a:t>
            </a:r>
          </a:p>
          <a:p>
            <a:pPr marL="0" indent="0">
              <a:buNone/>
            </a:pPr>
            <a:r>
              <a:rPr lang="tr-TR" dirty="0" smtClean="0"/>
              <a:t>Savaş halinin kaldırılmasına Türkiye Büyük Millet Meclisince karar verilir. Savaş hali uygulaması, savaş halini sona erdiren kararda belirtilen gün ve saatte son bulur.</a:t>
            </a:r>
            <a:endParaRPr lang="tr-TR" dirty="0"/>
          </a:p>
        </p:txBody>
      </p:sp>
    </p:spTree>
    <p:extLst>
      <p:ext uri="{BB962C8B-B14F-4D97-AF65-F5344CB8AC3E}">
        <p14:creationId xmlns:p14="http://schemas.microsoft.com/office/powerpoint/2010/main" val="135102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 Korunma isteğiyle ortaya çıkan ve koruma dürtüsüyle kurumsallaşma eğilimine giren güvenlik, fonksiyonel olarak; personel-kişi güvenliği, sektör güvenliği ve kamu güvenliği ile milli güvenlik gibi çeşitli alanları ihtiva etmektedir.</a:t>
            </a:r>
            <a:endParaRPr lang="tr-TR" dirty="0"/>
          </a:p>
        </p:txBody>
      </p:sp>
    </p:spTree>
    <p:extLst>
      <p:ext uri="{BB962C8B-B14F-4D97-AF65-F5344CB8AC3E}">
        <p14:creationId xmlns:p14="http://schemas.microsoft.com/office/powerpoint/2010/main" val="247253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normAutofit lnSpcReduction="10000"/>
          </a:bodyPr>
          <a:lstStyle/>
          <a:p>
            <a:pPr>
              <a:buFontTx/>
              <a:buChar char="-"/>
            </a:pPr>
            <a:r>
              <a:rPr lang="tr-TR" dirty="0" smtClean="0"/>
              <a:t>Milli güvenlik, asayiş hizmetinin üzerinde, güvenliğin en üst yapısı ve toplam güvenliğin bir şemsiyesi konumundadır.</a:t>
            </a:r>
          </a:p>
          <a:p>
            <a:pPr>
              <a:buFontTx/>
              <a:buChar char="-"/>
            </a:pPr>
            <a:r>
              <a:rPr lang="tr-TR" dirty="0" smtClean="0"/>
              <a:t>İkinci Dünya Savaşından Önce milli güvenlik, yalnız ‘milli savunma’ olarak düşünülürken; bu savaştan sonra tehditlerin artık devletlerin tüm milli güç unsurlarına yöneltildiği ve devletlerin güvenliğinin milli savunmadan daha geniş bir anlam kazandığı anlaşılmıştır.</a:t>
            </a:r>
            <a:endParaRPr lang="tr-TR" dirty="0"/>
          </a:p>
        </p:txBody>
      </p:sp>
    </p:spTree>
    <p:extLst>
      <p:ext uri="{BB962C8B-B14F-4D97-AF65-F5344CB8AC3E}">
        <p14:creationId xmlns:p14="http://schemas.microsoft.com/office/powerpoint/2010/main" val="409983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-Bugün dünyada milli güvenliği sadece askeri tehditlerle sınırlı tutan anlayış bulunmamaktadır.</a:t>
            </a:r>
          </a:p>
          <a:p>
            <a:pPr marL="0" indent="0">
              <a:buNone/>
            </a:pPr>
            <a:endParaRPr lang="tr-TR" dirty="0" smtClean="0"/>
          </a:p>
          <a:p>
            <a:pPr marL="0" indent="0">
              <a:buNone/>
            </a:pPr>
            <a:r>
              <a:rPr lang="tr-TR" dirty="0" smtClean="0"/>
              <a:t>- Milli güvenlik, her geçen gün kapsamı sürekli genişleyen bir kavram haline gelmiş; kavramdaki bu gelişim, bir devletin ve ulusun var oluşu ile eşdeğer anlam kazanarak, devlet yönetimlerinde hâkim unsur olmuştur.</a:t>
            </a:r>
            <a:endParaRPr lang="tr-TR" dirty="0"/>
          </a:p>
        </p:txBody>
      </p:sp>
    </p:spTree>
    <p:extLst>
      <p:ext uri="{BB962C8B-B14F-4D97-AF65-F5344CB8AC3E}">
        <p14:creationId xmlns:p14="http://schemas.microsoft.com/office/powerpoint/2010/main" val="329576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normAutofit/>
          </a:bodyPr>
          <a:lstStyle/>
          <a:p>
            <a:pPr>
              <a:buFontTx/>
              <a:buChar char="-"/>
            </a:pPr>
            <a:endParaRPr lang="tr-TR" dirty="0" smtClean="0"/>
          </a:p>
          <a:p>
            <a:pPr>
              <a:buFontTx/>
              <a:buChar char="-"/>
            </a:pPr>
            <a:r>
              <a:rPr lang="tr-TR" dirty="0" smtClean="0"/>
              <a:t>Milli güvenlik kavramının ekonomik, hukuki ve siyasi yönleri de bulunmaktadır.</a:t>
            </a:r>
          </a:p>
          <a:p>
            <a:pPr>
              <a:buFontTx/>
              <a:buChar char="-"/>
            </a:pPr>
            <a:r>
              <a:rPr lang="tr-TR" dirty="0" smtClean="0"/>
              <a:t>Devletler, milli güvenlik amacıyla birbirlerine ekonomik ambargo uygulama, ticaret ambargosu koyma, malları boykot etme ve ulaşım araçlarını kendi ülkelerine sokmama gibi önlemler almışlardır.</a:t>
            </a:r>
            <a:endParaRPr lang="tr-TR" dirty="0"/>
          </a:p>
        </p:txBody>
      </p:sp>
    </p:spTree>
    <p:extLst>
      <p:ext uri="{BB962C8B-B14F-4D97-AF65-F5344CB8AC3E}">
        <p14:creationId xmlns:p14="http://schemas.microsoft.com/office/powerpoint/2010/main" val="113103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Milli Güvenlik Kavramı ve Kapsamı</a:t>
            </a:r>
            <a:endParaRPr lang="tr-TR" dirty="0"/>
          </a:p>
        </p:txBody>
      </p:sp>
      <p:sp>
        <p:nvSpPr>
          <p:cNvPr id="3" name="İçerik Yer Tutucusu 2"/>
          <p:cNvSpPr>
            <a:spLocks noGrp="1"/>
          </p:cNvSpPr>
          <p:nvPr>
            <p:ph idx="1"/>
          </p:nvPr>
        </p:nvSpPr>
        <p:spPr/>
        <p:txBody>
          <a:bodyPr>
            <a:normAutofit fontScale="92500" lnSpcReduction="10000"/>
          </a:bodyPr>
          <a:lstStyle/>
          <a:p>
            <a:pPr>
              <a:buFontTx/>
              <a:buChar char="-"/>
            </a:pPr>
            <a:r>
              <a:rPr lang="tr-TR" dirty="0" smtClean="0"/>
              <a:t>Milli güvenlik kavramının hukuki yönüne ait en önemli gösterge, bu kavramın Anayasa’da temel hak ve özgürlüklerin sınırlanmasında bir sebep olarak kabul edilmesidir.</a:t>
            </a:r>
          </a:p>
          <a:p>
            <a:pPr>
              <a:buFontTx/>
              <a:buChar char="-"/>
            </a:pPr>
            <a:r>
              <a:rPr lang="tr-TR" dirty="0" smtClean="0"/>
              <a:t>Milli güvenliğin sağlanması ve korunmasına ilişkin olarak Bakanlar Kurulu ile Milli Güvenlik Kurulu    (MGK)'</a:t>
            </a:r>
            <a:r>
              <a:rPr lang="tr-TR" dirty="0" err="1" smtClean="0"/>
              <a:t>nun</a:t>
            </a:r>
            <a:r>
              <a:rPr lang="tr-TR" dirty="0" smtClean="0"/>
              <a:t> sorumlulukları Anayasa ve </a:t>
            </a:r>
            <a:r>
              <a:rPr lang="tr-TR" dirty="0" smtClean="0"/>
              <a:t>mevzuatla       </a:t>
            </a:r>
            <a:r>
              <a:rPr lang="tr-TR" dirty="0" smtClean="0"/>
              <a:t>belirlenmiş; milli güvenlik kavramının tanımı, </a:t>
            </a:r>
            <a:r>
              <a:rPr lang="tr-TR" dirty="0" smtClean="0"/>
              <a:t>6 sayılı Cumhurbaşkanlığı Kararnamesi ile yapılmıştır</a:t>
            </a:r>
            <a:r>
              <a:rPr lang="tr-TR" dirty="0" smtClean="0"/>
              <a:t>.</a:t>
            </a:r>
            <a:endParaRPr lang="tr-TR" dirty="0"/>
          </a:p>
        </p:txBody>
      </p:sp>
    </p:spTree>
    <p:extLst>
      <p:ext uri="{BB962C8B-B14F-4D97-AF65-F5344CB8AC3E}">
        <p14:creationId xmlns:p14="http://schemas.microsoft.com/office/powerpoint/2010/main" val="132278717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2890</TotalTime>
  <Words>2299</Words>
  <Application>Microsoft Office PowerPoint</Application>
  <PresentationFormat>Ekran Gösterisi (4:3)</PresentationFormat>
  <Paragraphs>178</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MİLLİ GÜVENLİK BİLGİLERİ</vt:lpstr>
      <vt:lpstr>Güvenlik Kavramı</vt:lpstr>
      <vt:lpstr>Güvenlik Kavramı</vt:lpstr>
      <vt:lpstr>Güvenlik Kavramı</vt:lpstr>
      <vt:lpstr>Milli Güvenlik Kavramı ve Kapsamı</vt:lpstr>
      <vt:lpstr>Milli Güvenlik Kavramı ve Kapsamı</vt:lpstr>
      <vt:lpstr>Milli Güvenlik Kavramı ve Kapsamı</vt:lpstr>
      <vt:lpstr>Milli Güvenlik Kavramı ve Kapsamı</vt:lpstr>
      <vt:lpstr>Milli Güvenlik Kavramı ve Kapsamı</vt:lpstr>
      <vt:lpstr>Milli Güvenlik Kavramı ve Kapsamı</vt:lpstr>
      <vt:lpstr>Milli Güvenlik Kavramı ve Kapsamı</vt:lpstr>
      <vt:lpstr>Milli Güvenlik Kavramı ve Kapsamı</vt:lpstr>
      <vt:lpstr>Milli Güvenlik Kavramı ve Kapsamı</vt:lpstr>
      <vt:lpstr>MİLLİ GÜVENLİK KAVRAMININ UNSURLARI</vt:lpstr>
      <vt:lpstr>MİLLİ GÜVENLİK KAVRAMININ UNSURLARI</vt:lpstr>
      <vt:lpstr>MİLLİ GÜÇ VE UNSURLARI</vt:lpstr>
      <vt:lpstr>MİLLİ GÜÇ VE UNSURLARI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MİLLİ GÜVENLİK SİSTEMİ VE ESASLARI</vt:lpstr>
      <vt:lpstr>TÜRKİYE’NİN JEOPOLİTİK ve JEOSTRATEJİK KONUMU ve DEĞERİ</vt:lpstr>
      <vt:lpstr>TÜRKİYE’NİN JEOPOLİTİK ve JEOSTRATEJİK KONUMU ve DEĞERİ</vt:lpstr>
      <vt:lpstr>TÜRKİYE’NİN JEOPOLİTİK ve JEOSTRATEJİK KONUMU ve DEĞERİ</vt:lpstr>
      <vt:lpstr>TÜRKİYE’NİN JEOPOLİTİK ve JEOSTRATEJİK KONUMU ve DEĞERİ</vt:lpstr>
      <vt:lpstr>TÜRKİYE’NİN JEOPOLİTİK ve JEOSTRATEJİK KONUMU ve DEĞERİ</vt:lpstr>
      <vt:lpstr>TÜRKİYE’NİN JEOPOLİTİK ve JEOSTRATEJİK KONUMU ve DEĞERİ</vt:lpstr>
      <vt:lpstr>ULUSLARARASI GÜVENLİK KURULUŞLARI</vt:lpstr>
      <vt:lpstr>ULUSLARARASI GÜVENLİK KURULUŞLARI</vt:lpstr>
      <vt:lpstr>ULUSLARARASI GÜVENLİK KURULUŞLARI</vt:lpstr>
      <vt:lpstr>ULUSLARARASI GÜVENLİK KURULUŞLARI</vt:lpstr>
      <vt:lpstr>SEFERBERLİK ve SAVAŞ HALİ</vt:lpstr>
      <vt:lpstr>SEFERBERLİK ve SAVAŞ HALİ</vt:lpstr>
      <vt:lpstr>SEFERBERLİK ve SAVAŞ HALİ</vt:lpstr>
      <vt:lpstr>SEFERBERLİK ve SAVAŞ HALİ</vt:lpstr>
      <vt:lpstr>SEFERBERLİK ve SAVAŞ HALİ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 GÜVENLİK BİLGİLERİ</dc:title>
  <dc:creator>ACER</dc:creator>
  <cp:lastModifiedBy>ACER</cp:lastModifiedBy>
  <cp:revision>30</cp:revision>
  <dcterms:created xsi:type="dcterms:W3CDTF">2015-03-10T13:24:30Z</dcterms:created>
  <dcterms:modified xsi:type="dcterms:W3CDTF">2019-02-19T12:35:04Z</dcterms:modified>
</cp:coreProperties>
</file>