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5"/>
  </p:notesMasterIdLst>
  <p:sldIdLst>
    <p:sldId id="343" r:id="rId2"/>
    <p:sldId id="259" r:id="rId3"/>
    <p:sldId id="257" r:id="rId4"/>
    <p:sldId id="258" r:id="rId5"/>
    <p:sldId id="260" r:id="rId6"/>
    <p:sldId id="263" r:id="rId7"/>
    <p:sldId id="265" r:id="rId8"/>
    <p:sldId id="264" r:id="rId9"/>
    <p:sldId id="266" r:id="rId10"/>
    <p:sldId id="270" r:id="rId11"/>
    <p:sldId id="267" r:id="rId12"/>
    <p:sldId id="268" r:id="rId13"/>
    <p:sldId id="272" r:id="rId14"/>
    <p:sldId id="269" r:id="rId15"/>
    <p:sldId id="271" r:id="rId16"/>
    <p:sldId id="339" r:id="rId17"/>
    <p:sldId id="261" r:id="rId18"/>
    <p:sldId id="262" r:id="rId19"/>
    <p:sldId id="336" r:id="rId20"/>
    <p:sldId id="337" r:id="rId21"/>
    <p:sldId id="338" r:id="rId22"/>
    <p:sldId id="273" r:id="rId23"/>
    <p:sldId id="275" r:id="rId24"/>
    <p:sldId id="276" r:id="rId25"/>
    <p:sldId id="277" r:id="rId26"/>
    <p:sldId id="341" r:id="rId27"/>
    <p:sldId id="278" r:id="rId28"/>
    <p:sldId id="279" r:id="rId29"/>
    <p:sldId id="280" r:id="rId30"/>
    <p:sldId id="328" r:id="rId31"/>
    <p:sldId id="281" r:id="rId32"/>
    <p:sldId id="283" r:id="rId33"/>
    <p:sldId id="284" r:id="rId34"/>
    <p:sldId id="285" r:id="rId35"/>
    <p:sldId id="286" r:id="rId36"/>
    <p:sldId id="287" r:id="rId37"/>
    <p:sldId id="288" r:id="rId38"/>
    <p:sldId id="289" r:id="rId39"/>
    <p:sldId id="291" r:id="rId40"/>
    <p:sldId id="293" r:id="rId41"/>
    <p:sldId id="292" r:id="rId42"/>
    <p:sldId id="340" r:id="rId43"/>
    <p:sldId id="342" r:id="rId44"/>
    <p:sldId id="294" r:id="rId45"/>
    <p:sldId id="295" r:id="rId46"/>
    <p:sldId id="296" r:id="rId47"/>
    <p:sldId id="297" r:id="rId48"/>
    <p:sldId id="298" r:id="rId49"/>
    <p:sldId id="299" r:id="rId50"/>
    <p:sldId id="300" r:id="rId51"/>
    <p:sldId id="301" r:id="rId52"/>
    <p:sldId id="302" r:id="rId53"/>
    <p:sldId id="303" r:id="rId54"/>
    <p:sldId id="309" r:id="rId55"/>
    <p:sldId id="310" r:id="rId56"/>
    <p:sldId id="311" r:id="rId57"/>
    <p:sldId id="304" r:id="rId58"/>
    <p:sldId id="329" r:id="rId59"/>
    <p:sldId id="330" r:id="rId60"/>
    <p:sldId id="331" r:id="rId61"/>
    <p:sldId id="305" r:id="rId62"/>
    <p:sldId id="306" r:id="rId63"/>
    <p:sldId id="307" r:id="rId64"/>
    <p:sldId id="308" r:id="rId65"/>
    <p:sldId id="312" r:id="rId66"/>
    <p:sldId id="313" r:id="rId67"/>
    <p:sldId id="314" r:id="rId68"/>
    <p:sldId id="316" r:id="rId69"/>
    <p:sldId id="335" r:id="rId70"/>
    <p:sldId id="315" r:id="rId71"/>
    <p:sldId id="332" r:id="rId72"/>
    <p:sldId id="317" r:id="rId73"/>
    <p:sldId id="318" r:id="rId74"/>
    <p:sldId id="319" r:id="rId75"/>
    <p:sldId id="333" r:id="rId76"/>
    <p:sldId id="334" r:id="rId77"/>
    <p:sldId id="320" r:id="rId78"/>
    <p:sldId id="322" r:id="rId79"/>
    <p:sldId id="323" r:id="rId80"/>
    <p:sldId id="324" r:id="rId81"/>
    <p:sldId id="325" r:id="rId82"/>
    <p:sldId id="326" r:id="rId83"/>
    <p:sldId id="327" r:id="rId8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EE7"/>
    <a:srgbClr val="CDDECE"/>
    <a:srgbClr val="E2F0D9"/>
    <a:srgbClr val="FBFDFC"/>
    <a:srgbClr val="D9D0BB"/>
    <a:srgbClr val="9DBF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6" autoAdjust="0"/>
    <p:restoredTop sz="92143" autoAdjust="0"/>
  </p:normalViewPr>
  <p:slideViewPr>
    <p:cSldViewPr snapToGrid="0" snapToObjects="1">
      <p:cViewPr varScale="1">
        <p:scale>
          <a:sx n="115" d="100"/>
          <a:sy n="115" d="100"/>
        </p:scale>
        <p:origin x="2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al__ma_Sayfas_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al__ma_Sayfas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al__ma_Sayfas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al__ma_Sayfas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al__ma_Sayfas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al__ma_Sayfas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al__ma_Sayfas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al__ma_Sayfas_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tr-TR" b="1" dirty="0">
                <a:solidFill>
                  <a:schemeClr val="tx1"/>
                </a:solidFill>
                <a:latin typeface="Helvetica" panose="020B0604020202020204" pitchFamily="34" charset="0"/>
                <a:cs typeface="Helvetica" panose="020B0604020202020204" pitchFamily="34" charset="0"/>
              </a:rPr>
              <a:t>ŞUBE</a:t>
            </a:r>
            <a:r>
              <a:rPr lang="tr-TR" b="1" baseline="0" dirty="0">
                <a:solidFill>
                  <a:schemeClr val="tx1"/>
                </a:solidFill>
                <a:latin typeface="Helvetica" panose="020B0604020202020204" pitchFamily="34" charset="0"/>
                <a:cs typeface="Helvetica" panose="020B0604020202020204" pitchFamily="34" charset="0"/>
              </a:rPr>
              <a:t> MÜDÜRLÜKLERİNİN YILLARA GÖRE EVRAK AKIŞ YOĞUNLUĞU</a:t>
            </a:r>
            <a:endParaRPr lang="tr-TR" b="1" dirty="0">
              <a:solidFill>
                <a:schemeClr val="tx1"/>
              </a:solidFill>
              <a:latin typeface="Helvetica" panose="020B0604020202020204" pitchFamily="34" charset="0"/>
              <a:cs typeface="Helvetica" panose="020B0604020202020204" pitchFamily="34"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Sayfa1!$A$2:$A$5</c:f>
              <c:strCache>
                <c:ptCount val="4"/>
                <c:pt idx="0">
                  <c:v>AKADEMİK TAYİN</c:v>
                </c:pt>
                <c:pt idx="1">
                  <c:v>İDARİ TAYİN</c:v>
                </c:pt>
                <c:pt idx="2">
                  <c:v>PERSONEL-DİSİPLİN</c:v>
                </c:pt>
                <c:pt idx="3">
                  <c:v>HİZMET İÇİ EĞİTİM</c:v>
                </c:pt>
              </c:strCache>
            </c:strRef>
          </c:cat>
          <c:val>
            <c:numRef>
              <c:f>Sayfa1!$B$2:$B$5</c:f>
              <c:numCache>
                <c:formatCode>General</c:formatCode>
                <c:ptCount val="4"/>
                <c:pt idx="0">
                  <c:v>2849</c:v>
                </c:pt>
                <c:pt idx="1">
                  <c:v>485</c:v>
                </c:pt>
                <c:pt idx="2">
                  <c:v>391</c:v>
                </c:pt>
                <c:pt idx="3">
                  <c:v>5</c:v>
                </c:pt>
              </c:numCache>
            </c:numRef>
          </c:val>
          <c:extLst>
            <c:ext xmlns:c16="http://schemas.microsoft.com/office/drawing/2014/chart" uri="{C3380CC4-5D6E-409C-BE32-E72D297353CC}">
              <c16:uniqueId val="{00000000-9F7E-4038-A595-6FECFF5BC3B0}"/>
            </c:ext>
          </c:extLst>
        </c:ser>
        <c:ser>
          <c:idx val="1"/>
          <c:order val="1"/>
          <c:tx>
            <c:strRef>
              <c:f>Sayfa1!$C$1</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Sayfa1!$A$2:$A$5</c:f>
              <c:strCache>
                <c:ptCount val="4"/>
                <c:pt idx="0">
                  <c:v>AKADEMİK TAYİN</c:v>
                </c:pt>
                <c:pt idx="1">
                  <c:v>İDARİ TAYİN</c:v>
                </c:pt>
                <c:pt idx="2">
                  <c:v>PERSONEL-DİSİPLİN</c:v>
                </c:pt>
                <c:pt idx="3">
                  <c:v>HİZMET İÇİ EĞİTİM</c:v>
                </c:pt>
              </c:strCache>
            </c:strRef>
          </c:cat>
          <c:val>
            <c:numRef>
              <c:f>Sayfa1!$C$2:$C$5</c:f>
              <c:numCache>
                <c:formatCode>General</c:formatCode>
                <c:ptCount val="4"/>
                <c:pt idx="0">
                  <c:v>3389</c:v>
                </c:pt>
                <c:pt idx="1">
                  <c:v>559</c:v>
                </c:pt>
                <c:pt idx="2">
                  <c:v>243</c:v>
                </c:pt>
                <c:pt idx="3">
                  <c:v>1</c:v>
                </c:pt>
              </c:numCache>
            </c:numRef>
          </c:val>
          <c:extLst>
            <c:ext xmlns:c16="http://schemas.microsoft.com/office/drawing/2014/chart" uri="{C3380CC4-5D6E-409C-BE32-E72D297353CC}">
              <c16:uniqueId val="{00000001-9F7E-4038-A595-6FECFF5BC3B0}"/>
            </c:ext>
          </c:extLst>
        </c:ser>
        <c:ser>
          <c:idx val="2"/>
          <c:order val="2"/>
          <c:tx>
            <c:strRef>
              <c:f>Sayfa1!$D$1</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Sayfa1!$A$2:$A$5</c:f>
              <c:strCache>
                <c:ptCount val="4"/>
                <c:pt idx="0">
                  <c:v>AKADEMİK TAYİN</c:v>
                </c:pt>
                <c:pt idx="1">
                  <c:v>İDARİ TAYİN</c:v>
                </c:pt>
                <c:pt idx="2">
                  <c:v>PERSONEL-DİSİPLİN</c:v>
                </c:pt>
                <c:pt idx="3">
                  <c:v>HİZMET İÇİ EĞİTİM</c:v>
                </c:pt>
              </c:strCache>
            </c:strRef>
          </c:cat>
          <c:val>
            <c:numRef>
              <c:f>Sayfa1!$D$2:$D$5</c:f>
              <c:numCache>
                <c:formatCode>General</c:formatCode>
                <c:ptCount val="4"/>
                <c:pt idx="0">
                  <c:v>3483</c:v>
                </c:pt>
                <c:pt idx="1">
                  <c:v>688</c:v>
                </c:pt>
                <c:pt idx="2">
                  <c:v>216</c:v>
                </c:pt>
                <c:pt idx="3">
                  <c:v>6</c:v>
                </c:pt>
              </c:numCache>
            </c:numRef>
          </c:val>
          <c:extLst>
            <c:ext xmlns:c16="http://schemas.microsoft.com/office/drawing/2014/chart" uri="{C3380CC4-5D6E-409C-BE32-E72D297353CC}">
              <c16:uniqueId val="{00000002-9F7E-4038-A595-6FECFF5BC3B0}"/>
            </c:ext>
          </c:extLst>
        </c:ser>
        <c:dLbls>
          <c:showLegendKey val="0"/>
          <c:showVal val="0"/>
          <c:showCatName val="0"/>
          <c:showSerName val="0"/>
          <c:showPercent val="0"/>
          <c:showBubbleSize val="0"/>
        </c:dLbls>
        <c:gapWidth val="219"/>
        <c:overlap val="-27"/>
        <c:axId val="242030159"/>
        <c:axId val="242024751"/>
      </c:barChart>
      <c:catAx>
        <c:axId val="242030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tr-TR"/>
          </a:p>
        </c:txPr>
        <c:crossAx val="242024751"/>
        <c:crosses val="autoZero"/>
        <c:auto val="1"/>
        <c:lblAlgn val="ctr"/>
        <c:lblOffset val="100"/>
        <c:noMultiLvlLbl val="0"/>
      </c:catAx>
      <c:valAx>
        <c:axId val="2420247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4203015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solidFill>
                  <a:schemeClr val="tx1"/>
                </a:solidFill>
                <a:latin typeface="Helvetica" panose="020B0604020202020204" pitchFamily="34" charset="0"/>
                <a:cs typeface="Helvetica" panose="020B0604020202020204" pitchFamily="34" charset="0"/>
              </a:rPr>
              <a:t>SENDİKALI PERSONEL</a:t>
            </a:r>
            <a:r>
              <a:rPr lang="tr-TR" sz="2000" b="1" dirty="0">
                <a:solidFill>
                  <a:schemeClr val="tx1"/>
                </a:solidFill>
                <a:latin typeface="Helvetica" panose="020B0604020202020204" pitchFamily="34" charset="0"/>
                <a:cs typeface="Helvetica" panose="020B0604020202020204" pitchFamily="34" charset="0"/>
              </a:rPr>
              <a:t> SAYININ YILLARA GÖRE DEĞİŞİMİ</a:t>
            </a:r>
            <a:endParaRPr lang="en-US" sz="2000" b="1" dirty="0">
              <a:solidFill>
                <a:schemeClr val="tx1"/>
              </a:solidFill>
              <a:latin typeface="Helvetica" panose="020B0604020202020204" pitchFamily="34" charset="0"/>
              <a:cs typeface="Helvetica" panose="020B0604020202020204" pitchFamily="34"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SENDİKALI PERSONEL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Sayfa1!$A$2:$A$5</c:f>
              <c:numCache>
                <c:formatCode>General</c:formatCode>
                <c:ptCount val="4"/>
                <c:pt idx="0">
                  <c:v>2017</c:v>
                </c:pt>
                <c:pt idx="1">
                  <c:v>2018</c:v>
                </c:pt>
                <c:pt idx="2">
                  <c:v>2019</c:v>
                </c:pt>
                <c:pt idx="3">
                  <c:v>2020</c:v>
                </c:pt>
              </c:numCache>
            </c:numRef>
          </c:cat>
          <c:val>
            <c:numRef>
              <c:f>Sayfa1!$B$2:$B$5</c:f>
              <c:numCache>
                <c:formatCode>General</c:formatCode>
                <c:ptCount val="4"/>
                <c:pt idx="0">
                  <c:v>304</c:v>
                </c:pt>
                <c:pt idx="1">
                  <c:v>298</c:v>
                </c:pt>
                <c:pt idx="2">
                  <c:v>236</c:v>
                </c:pt>
                <c:pt idx="3">
                  <c:v>221</c:v>
                </c:pt>
              </c:numCache>
            </c:numRef>
          </c:val>
          <c:extLst>
            <c:ext xmlns:c16="http://schemas.microsoft.com/office/drawing/2014/chart" uri="{C3380CC4-5D6E-409C-BE32-E72D297353CC}">
              <c16:uniqueId val="{00000000-AB5B-43B8-B04E-A15000C79BB5}"/>
            </c:ext>
          </c:extLst>
        </c:ser>
        <c:dLbls>
          <c:showLegendKey val="0"/>
          <c:showVal val="0"/>
          <c:showCatName val="0"/>
          <c:showSerName val="0"/>
          <c:showPercent val="0"/>
          <c:showBubbleSize val="0"/>
        </c:dLbls>
        <c:gapWidth val="219"/>
        <c:overlap val="-27"/>
        <c:axId val="861465839"/>
        <c:axId val="861452111"/>
      </c:barChart>
      <c:catAx>
        <c:axId val="8614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FF0000"/>
                </a:solidFill>
                <a:latin typeface="+mn-lt"/>
                <a:ea typeface="+mn-ea"/>
                <a:cs typeface="+mn-cs"/>
              </a:defRPr>
            </a:pPr>
            <a:endParaRPr lang="tr-TR"/>
          </a:p>
        </c:txPr>
        <c:crossAx val="861452111"/>
        <c:crosses val="autoZero"/>
        <c:auto val="1"/>
        <c:lblAlgn val="ctr"/>
        <c:lblOffset val="100"/>
        <c:noMultiLvlLbl val="0"/>
      </c:catAx>
      <c:valAx>
        <c:axId val="861452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861465839"/>
        <c:crosses val="autoZero"/>
        <c:crossBetween val="between"/>
      </c:valAx>
      <c:spPr>
        <a:noFill/>
        <a:ln>
          <a:noFill/>
        </a:ln>
        <a:effectLst/>
      </c:spPr>
    </c:plotArea>
    <c:legend>
      <c:legendPos val="b"/>
      <c:layout>
        <c:manualLayout>
          <c:xMode val="edge"/>
          <c:yMode val="edge"/>
          <c:x val="0.40609925650275636"/>
          <c:y val="0.94692261143888667"/>
          <c:w val="0.19330646585775266"/>
          <c:h val="5.30773885611132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tr-TR" sz="1800" b="1" baseline="0" dirty="0">
                <a:solidFill>
                  <a:schemeClr val="tx1"/>
                </a:solidFill>
                <a:latin typeface="Helvetica" panose="020B0604020202020204" pitchFamily="34" charset="0"/>
                <a:cs typeface="Helvetica" panose="020B0604020202020204" pitchFamily="34" charset="0"/>
              </a:rPr>
              <a:t>DAİRE BAŞKANLIĞININ YILLARA GÖRE EVRAK AKIŞ YOĞUNLUĞU</a:t>
            </a:r>
            <a:endParaRPr lang="tr-TR" sz="1800" b="1" dirty="0">
              <a:solidFill>
                <a:schemeClr val="tx1"/>
              </a:solidFill>
              <a:latin typeface="Helvetica" panose="020B0604020202020204" pitchFamily="34" charset="0"/>
              <a:cs typeface="Helvetica" panose="020B0604020202020204" pitchFamily="34"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YILLAR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Sayfa1!$A$2:$A$5</c:f>
              <c:numCache>
                <c:formatCode>General</c:formatCode>
                <c:ptCount val="4"/>
                <c:pt idx="0">
                  <c:v>2017</c:v>
                </c:pt>
                <c:pt idx="1">
                  <c:v>2018</c:v>
                </c:pt>
                <c:pt idx="2">
                  <c:v>2019</c:v>
                </c:pt>
                <c:pt idx="3">
                  <c:v>2020</c:v>
                </c:pt>
              </c:numCache>
            </c:numRef>
          </c:cat>
          <c:val>
            <c:numRef>
              <c:f>Sayfa1!$B$2:$B$5</c:f>
              <c:numCache>
                <c:formatCode>General</c:formatCode>
                <c:ptCount val="4"/>
                <c:pt idx="0">
                  <c:v>3730</c:v>
                </c:pt>
                <c:pt idx="1">
                  <c:v>4192</c:v>
                </c:pt>
                <c:pt idx="2">
                  <c:v>4393</c:v>
                </c:pt>
                <c:pt idx="3">
                  <c:v>1082</c:v>
                </c:pt>
              </c:numCache>
            </c:numRef>
          </c:val>
          <c:extLst>
            <c:ext xmlns:c16="http://schemas.microsoft.com/office/drawing/2014/chart" uri="{C3380CC4-5D6E-409C-BE32-E72D297353CC}">
              <c16:uniqueId val="{00000000-9F7E-4038-A595-6FECFF5BC3B0}"/>
            </c:ext>
          </c:extLst>
        </c:ser>
        <c:ser>
          <c:idx val="1"/>
          <c:order val="1"/>
          <c:tx>
            <c:strRef>
              <c:f>Sayfa1!#REF!</c:f>
              <c:strCache>
                <c:ptCount val="1"/>
                <c:pt idx="0">
                  <c:v>#REF!</c:v>
                </c:pt>
              </c:strCache>
            </c:strRef>
          </c:tx>
          <c:spPr>
            <a:solidFill>
              <a:schemeClr val="accent2"/>
            </a:solidFill>
            <a:ln>
              <a:noFill/>
            </a:ln>
            <a:effectLst/>
          </c:spPr>
          <c:invertIfNegative val="0"/>
          <c:cat>
            <c:numRef>
              <c:f>Sayfa1!$A$2:$A$5</c:f>
              <c:numCache>
                <c:formatCode>General</c:formatCode>
                <c:ptCount val="4"/>
                <c:pt idx="0">
                  <c:v>2017</c:v>
                </c:pt>
                <c:pt idx="1">
                  <c:v>2018</c:v>
                </c:pt>
                <c:pt idx="2">
                  <c:v>2019</c:v>
                </c:pt>
                <c:pt idx="3">
                  <c:v>2020</c:v>
                </c:pt>
              </c:numCache>
            </c:numRef>
          </c:cat>
          <c:val>
            <c:numRef>
              <c:f>Sayfa1!#REF!</c:f>
              <c:numCache>
                <c:formatCode>General</c:formatCode>
                <c:ptCount val="1"/>
                <c:pt idx="0">
                  <c:v>1</c:v>
                </c:pt>
              </c:numCache>
            </c:numRef>
          </c:val>
          <c:extLst>
            <c:ext xmlns:c16="http://schemas.microsoft.com/office/drawing/2014/chart" uri="{C3380CC4-5D6E-409C-BE32-E72D297353CC}">
              <c16:uniqueId val="{00000001-9F7E-4038-A595-6FECFF5BC3B0}"/>
            </c:ext>
          </c:extLst>
        </c:ser>
        <c:ser>
          <c:idx val="2"/>
          <c:order val="2"/>
          <c:tx>
            <c:strRef>
              <c:f>Sayfa1!#REF!</c:f>
              <c:strCache>
                <c:ptCount val="1"/>
                <c:pt idx="0">
                  <c:v>#REF!</c:v>
                </c:pt>
              </c:strCache>
            </c:strRef>
          </c:tx>
          <c:spPr>
            <a:solidFill>
              <a:schemeClr val="accent3"/>
            </a:solidFill>
            <a:ln>
              <a:noFill/>
            </a:ln>
            <a:effectLst/>
          </c:spPr>
          <c:invertIfNegative val="0"/>
          <c:cat>
            <c:numRef>
              <c:f>Sayfa1!$A$2:$A$5</c:f>
              <c:numCache>
                <c:formatCode>General</c:formatCode>
                <c:ptCount val="4"/>
                <c:pt idx="0">
                  <c:v>2017</c:v>
                </c:pt>
                <c:pt idx="1">
                  <c:v>2018</c:v>
                </c:pt>
                <c:pt idx="2">
                  <c:v>2019</c:v>
                </c:pt>
                <c:pt idx="3">
                  <c:v>2020</c:v>
                </c:pt>
              </c:numCache>
            </c:numRef>
          </c:cat>
          <c:val>
            <c:numRef>
              <c:f>Sayfa1!#REF!</c:f>
              <c:numCache>
                <c:formatCode>General</c:formatCode>
                <c:ptCount val="1"/>
                <c:pt idx="0">
                  <c:v>1</c:v>
                </c:pt>
              </c:numCache>
            </c:numRef>
          </c:val>
          <c:extLst>
            <c:ext xmlns:c16="http://schemas.microsoft.com/office/drawing/2014/chart" uri="{C3380CC4-5D6E-409C-BE32-E72D297353CC}">
              <c16:uniqueId val="{00000002-9F7E-4038-A595-6FECFF5BC3B0}"/>
            </c:ext>
          </c:extLst>
        </c:ser>
        <c:dLbls>
          <c:showLegendKey val="0"/>
          <c:showVal val="0"/>
          <c:showCatName val="0"/>
          <c:showSerName val="0"/>
          <c:showPercent val="0"/>
          <c:showBubbleSize val="0"/>
        </c:dLbls>
        <c:gapWidth val="219"/>
        <c:overlap val="-27"/>
        <c:axId val="242030159"/>
        <c:axId val="242024751"/>
      </c:barChart>
      <c:catAx>
        <c:axId val="242030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tr-TR"/>
          </a:p>
        </c:txPr>
        <c:crossAx val="242024751"/>
        <c:crosses val="autoZero"/>
        <c:auto val="1"/>
        <c:lblAlgn val="ctr"/>
        <c:lblOffset val="100"/>
        <c:noMultiLvlLbl val="0"/>
      </c:catAx>
      <c:valAx>
        <c:axId val="2420247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420301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dirty="0">
                <a:solidFill>
                  <a:schemeClr val="tx1"/>
                </a:solidFill>
                <a:latin typeface="Helvetica" panose="020B0604020202020204" pitchFamily="34" charset="0"/>
                <a:cs typeface="Helvetica" panose="020B0604020202020204" pitchFamily="34" charset="0"/>
              </a:rPr>
              <a:t>AKADEMİK</a:t>
            </a:r>
            <a:r>
              <a:rPr lang="tr-TR" sz="2800" b="1" dirty="0">
                <a:solidFill>
                  <a:schemeClr val="tx1"/>
                </a:solidFill>
                <a:latin typeface="Helvetica" panose="020B0604020202020204" pitchFamily="34" charset="0"/>
                <a:cs typeface="Helvetica" panose="020B0604020202020204" pitchFamily="34" charset="0"/>
              </a:rPr>
              <a:t> İNSAN KAYNAĞI YILLARA GÖRE DEĞİŞİM</a:t>
            </a:r>
            <a:endParaRPr lang="en-US" sz="2800" b="1" dirty="0">
              <a:solidFill>
                <a:schemeClr val="tx1"/>
              </a:solidFill>
              <a:latin typeface="Helvetica" panose="020B0604020202020204" pitchFamily="34" charset="0"/>
              <a:cs typeface="Helvetica" panose="020B0604020202020204" pitchFamily="34" charset="0"/>
            </a:endParaRPr>
          </a:p>
        </c:rich>
      </c:tx>
      <c:layout>
        <c:manualLayout>
          <c:xMode val="edge"/>
          <c:yMode val="edge"/>
          <c:x val="0.20617187499999998"/>
          <c:y val="1.577304696766276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4.33101624015748E-2"/>
          <c:y val="0.17695071500057116"/>
          <c:w val="0.93168983759842516"/>
          <c:h val="0.76748654235442038"/>
        </c:manualLayout>
      </c:layout>
      <c:barChart>
        <c:barDir val="col"/>
        <c:grouping val="clustered"/>
        <c:varyColors val="0"/>
        <c:ser>
          <c:idx val="0"/>
          <c:order val="0"/>
          <c:tx>
            <c:strRef>
              <c:f>Sayfa1!$B$1</c:f>
              <c:strCache>
                <c:ptCount val="1"/>
                <c:pt idx="0">
                  <c:v>AKADEMİK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Sayfa1!$A$2:$A$5</c:f>
              <c:numCache>
                <c:formatCode>General</c:formatCode>
                <c:ptCount val="4"/>
                <c:pt idx="0">
                  <c:v>2017</c:v>
                </c:pt>
                <c:pt idx="1">
                  <c:v>2018</c:v>
                </c:pt>
                <c:pt idx="2">
                  <c:v>2019</c:v>
                </c:pt>
                <c:pt idx="3">
                  <c:v>2020</c:v>
                </c:pt>
              </c:numCache>
            </c:numRef>
          </c:cat>
          <c:val>
            <c:numRef>
              <c:f>Sayfa1!$B$2:$B$5</c:f>
              <c:numCache>
                <c:formatCode>General</c:formatCode>
                <c:ptCount val="4"/>
                <c:pt idx="0">
                  <c:v>516</c:v>
                </c:pt>
                <c:pt idx="1">
                  <c:v>564</c:v>
                </c:pt>
                <c:pt idx="2">
                  <c:v>590</c:v>
                </c:pt>
                <c:pt idx="3">
                  <c:v>606</c:v>
                </c:pt>
              </c:numCache>
            </c:numRef>
          </c:val>
          <c:extLst>
            <c:ext xmlns:c16="http://schemas.microsoft.com/office/drawing/2014/chart" uri="{C3380CC4-5D6E-409C-BE32-E72D297353CC}">
              <c16:uniqueId val="{00000000-FB97-460D-B3AE-AE1D89256F99}"/>
            </c:ext>
          </c:extLst>
        </c:ser>
        <c:dLbls>
          <c:showLegendKey val="0"/>
          <c:showVal val="0"/>
          <c:showCatName val="0"/>
          <c:showSerName val="0"/>
          <c:showPercent val="0"/>
          <c:showBubbleSize val="0"/>
        </c:dLbls>
        <c:gapWidth val="219"/>
        <c:overlap val="-27"/>
        <c:axId val="936578495"/>
        <c:axId val="936580575"/>
      </c:barChart>
      <c:catAx>
        <c:axId val="936578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tr-TR"/>
          </a:p>
        </c:txPr>
        <c:crossAx val="936580575"/>
        <c:crosses val="autoZero"/>
        <c:auto val="1"/>
        <c:lblAlgn val="ctr"/>
        <c:lblOffset val="100"/>
        <c:noMultiLvlLbl val="0"/>
      </c:catAx>
      <c:valAx>
        <c:axId val="9365805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9365784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tr-TR" sz="2400" b="1" dirty="0">
                <a:solidFill>
                  <a:schemeClr val="tx1"/>
                </a:solidFill>
                <a:latin typeface="Helvetica" panose="020B0604020202020204" pitchFamily="34" charset="0"/>
                <a:cs typeface="Helvetica" panose="020B0604020202020204" pitchFamily="34" charset="0"/>
              </a:rPr>
              <a:t>ÖĞRETİM</a:t>
            </a:r>
            <a:r>
              <a:rPr lang="tr-TR" sz="2400" b="1" baseline="0" dirty="0">
                <a:solidFill>
                  <a:schemeClr val="tx1"/>
                </a:solidFill>
                <a:latin typeface="Helvetica" panose="020B0604020202020204" pitchFamily="34" charset="0"/>
                <a:cs typeface="Helvetica" panose="020B0604020202020204" pitchFamily="34" charset="0"/>
              </a:rPr>
              <a:t> ÜYESİ SAYISINDAKİ DEĞİŞİM</a:t>
            </a:r>
            <a:endParaRPr lang="en-US" sz="2400" b="1" dirty="0">
              <a:solidFill>
                <a:schemeClr val="tx1"/>
              </a:solidFill>
              <a:latin typeface="Helvetica" panose="020B0604020202020204" pitchFamily="34" charset="0"/>
              <a:cs typeface="Helvetica" panose="020B0604020202020204" pitchFamily="34"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4.33101624015748E-2"/>
          <c:y val="0.17695071500057116"/>
          <c:w val="0.93168983759842516"/>
          <c:h val="0.76748654235442038"/>
        </c:manualLayout>
      </c:layout>
      <c:barChart>
        <c:barDir val="col"/>
        <c:grouping val="clustered"/>
        <c:varyColors val="0"/>
        <c:ser>
          <c:idx val="0"/>
          <c:order val="0"/>
          <c:tx>
            <c:strRef>
              <c:f>Sayfa1!$B$1</c:f>
              <c:strCache>
                <c:ptCount val="1"/>
                <c:pt idx="0">
                  <c:v>AKADEMİK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Sayfa1!$A$2:$A$5</c:f>
              <c:numCache>
                <c:formatCode>General</c:formatCode>
                <c:ptCount val="4"/>
                <c:pt idx="0">
                  <c:v>2017</c:v>
                </c:pt>
                <c:pt idx="1">
                  <c:v>2018</c:v>
                </c:pt>
                <c:pt idx="2">
                  <c:v>2019</c:v>
                </c:pt>
                <c:pt idx="3">
                  <c:v>2020</c:v>
                </c:pt>
              </c:numCache>
            </c:numRef>
          </c:cat>
          <c:val>
            <c:numRef>
              <c:f>Sayfa1!$B$2:$B$5</c:f>
              <c:numCache>
                <c:formatCode>General</c:formatCode>
                <c:ptCount val="4"/>
                <c:pt idx="0">
                  <c:v>216</c:v>
                </c:pt>
                <c:pt idx="1">
                  <c:v>255</c:v>
                </c:pt>
                <c:pt idx="2">
                  <c:v>269</c:v>
                </c:pt>
                <c:pt idx="3">
                  <c:v>277</c:v>
                </c:pt>
              </c:numCache>
            </c:numRef>
          </c:val>
          <c:extLst>
            <c:ext xmlns:c16="http://schemas.microsoft.com/office/drawing/2014/chart" uri="{C3380CC4-5D6E-409C-BE32-E72D297353CC}">
              <c16:uniqueId val="{00000000-FB97-460D-B3AE-AE1D89256F99}"/>
            </c:ext>
          </c:extLst>
        </c:ser>
        <c:dLbls>
          <c:showLegendKey val="0"/>
          <c:showVal val="0"/>
          <c:showCatName val="0"/>
          <c:showSerName val="0"/>
          <c:showPercent val="0"/>
          <c:showBubbleSize val="0"/>
        </c:dLbls>
        <c:gapWidth val="219"/>
        <c:overlap val="-27"/>
        <c:axId val="936578495"/>
        <c:axId val="936580575"/>
      </c:barChart>
      <c:catAx>
        <c:axId val="936578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tr-TR"/>
          </a:p>
        </c:txPr>
        <c:crossAx val="936580575"/>
        <c:crosses val="autoZero"/>
        <c:auto val="1"/>
        <c:lblAlgn val="ctr"/>
        <c:lblOffset val="100"/>
        <c:noMultiLvlLbl val="0"/>
      </c:catAx>
      <c:valAx>
        <c:axId val="9365805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9365784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tr-TR" b="1" dirty="0">
                <a:solidFill>
                  <a:schemeClr val="tx1"/>
                </a:solidFill>
                <a:latin typeface="Helvetica" panose="020B0604020202020204" pitchFamily="34" charset="0"/>
                <a:cs typeface="Helvetica" panose="020B0604020202020204" pitchFamily="34" charset="0"/>
              </a:rPr>
              <a:t>YILLARA GÖRE UNVAN BAZINDA ÖĞRETİM ELEMANI DEĞİŞİMİ</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PROF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Sayfa1!$A$2:$A$5</c:f>
              <c:numCache>
                <c:formatCode>General</c:formatCode>
                <c:ptCount val="4"/>
                <c:pt idx="0">
                  <c:v>2017</c:v>
                </c:pt>
                <c:pt idx="1">
                  <c:v>2018</c:v>
                </c:pt>
                <c:pt idx="2">
                  <c:v>2019</c:v>
                </c:pt>
                <c:pt idx="3">
                  <c:v>2020</c:v>
                </c:pt>
              </c:numCache>
            </c:numRef>
          </c:cat>
          <c:val>
            <c:numRef>
              <c:f>Sayfa1!$B$2:$B$5</c:f>
              <c:numCache>
                <c:formatCode>General</c:formatCode>
                <c:ptCount val="4"/>
                <c:pt idx="0">
                  <c:v>20</c:v>
                </c:pt>
                <c:pt idx="1">
                  <c:v>26</c:v>
                </c:pt>
                <c:pt idx="2">
                  <c:v>32</c:v>
                </c:pt>
                <c:pt idx="3">
                  <c:v>31</c:v>
                </c:pt>
              </c:numCache>
            </c:numRef>
          </c:val>
          <c:extLst>
            <c:ext xmlns:c16="http://schemas.microsoft.com/office/drawing/2014/chart" uri="{C3380CC4-5D6E-409C-BE32-E72D297353CC}">
              <c16:uniqueId val="{00000000-5FD4-40E1-BF12-AD249DAA8A48}"/>
            </c:ext>
          </c:extLst>
        </c:ser>
        <c:ser>
          <c:idx val="1"/>
          <c:order val="1"/>
          <c:tx>
            <c:strRef>
              <c:f>Sayfa1!$C$1</c:f>
              <c:strCache>
                <c:ptCount val="1"/>
                <c:pt idx="0">
                  <c:v>DOÇ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Sayfa1!$A$2:$A$5</c:f>
              <c:numCache>
                <c:formatCode>General</c:formatCode>
                <c:ptCount val="4"/>
                <c:pt idx="0">
                  <c:v>2017</c:v>
                </c:pt>
                <c:pt idx="1">
                  <c:v>2018</c:v>
                </c:pt>
                <c:pt idx="2">
                  <c:v>2019</c:v>
                </c:pt>
                <c:pt idx="3">
                  <c:v>2020</c:v>
                </c:pt>
              </c:numCache>
            </c:numRef>
          </c:cat>
          <c:val>
            <c:numRef>
              <c:f>Sayfa1!$C$2:$C$5</c:f>
              <c:numCache>
                <c:formatCode>General</c:formatCode>
                <c:ptCount val="4"/>
                <c:pt idx="0">
                  <c:v>37</c:v>
                </c:pt>
                <c:pt idx="1">
                  <c:v>37</c:v>
                </c:pt>
                <c:pt idx="2">
                  <c:v>53</c:v>
                </c:pt>
                <c:pt idx="3">
                  <c:v>60</c:v>
                </c:pt>
              </c:numCache>
            </c:numRef>
          </c:val>
          <c:extLst>
            <c:ext xmlns:c16="http://schemas.microsoft.com/office/drawing/2014/chart" uri="{C3380CC4-5D6E-409C-BE32-E72D297353CC}">
              <c16:uniqueId val="{00000001-5FD4-40E1-BF12-AD249DAA8A48}"/>
            </c:ext>
          </c:extLst>
        </c:ser>
        <c:ser>
          <c:idx val="2"/>
          <c:order val="2"/>
          <c:tx>
            <c:strRef>
              <c:f>Sayfa1!$D$1</c:f>
              <c:strCache>
                <c:ptCount val="1"/>
                <c:pt idx="0">
                  <c:v>DR. ÖĞR.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Sayfa1!$A$2:$A$5</c:f>
              <c:numCache>
                <c:formatCode>General</c:formatCode>
                <c:ptCount val="4"/>
                <c:pt idx="0">
                  <c:v>2017</c:v>
                </c:pt>
                <c:pt idx="1">
                  <c:v>2018</c:v>
                </c:pt>
                <c:pt idx="2">
                  <c:v>2019</c:v>
                </c:pt>
                <c:pt idx="3">
                  <c:v>2020</c:v>
                </c:pt>
              </c:numCache>
            </c:numRef>
          </c:cat>
          <c:val>
            <c:numRef>
              <c:f>Sayfa1!$D$2:$D$5</c:f>
              <c:numCache>
                <c:formatCode>General</c:formatCode>
                <c:ptCount val="4"/>
                <c:pt idx="0">
                  <c:v>159</c:v>
                </c:pt>
                <c:pt idx="1">
                  <c:v>192</c:v>
                </c:pt>
                <c:pt idx="2">
                  <c:v>184</c:v>
                </c:pt>
                <c:pt idx="3">
                  <c:v>186</c:v>
                </c:pt>
              </c:numCache>
            </c:numRef>
          </c:val>
          <c:extLst>
            <c:ext xmlns:c16="http://schemas.microsoft.com/office/drawing/2014/chart" uri="{C3380CC4-5D6E-409C-BE32-E72D297353CC}">
              <c16:uniqueId val="{00000002-5FD4-40E1-BF12-AD249DAA8A48}"/>
            </c:ext>
          </c:extLst>
        </c:ser>
        <c:ser>
          <c:idx val="3"/>
          <c:order val="3"/>
          <c:tx>
            <c:strRef>
              <c:f>Sayfa1!$E$1</c:f>
              <c:strCache>
                <c:ptCount val="1"/>
                <c:pt idx="0">
                  <c:v>ÖĞR. GÖR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Sayfa1!$A$2:$A$5</c:f>
              <c:numCache>
                <c:formatCode>General</c:formatCode>
                <c:ptCount val="4"/>
                <c:pt idx="0">
                  <c:v>2017</c:v>
                </c:pt>
                <c:pt idx="1">
                  <c:v>2018</c:v>
                </c:pt>
                <c:pt idx="2">
                  <c:v>2019</c:v>
                </c:pt>
                <c:pt idx="3">
                  <c:v>2020</c:v>
                </c:pt>
              </c:numCache>
            </c:numRef>
          </c:cat>
          <c:val>
            <c:numRef>
              <c:f>Sayfa1!$E$2:$E$5</c:f>
              <c:numCache>
                <c:formatCode>General</c:formatCode>
                <c:ptCount val="4"/>
                <c:pt idx="0">
                  <c:v>123</c:v>
                </c:pt>
                <c:pt idx="1">
                  <c:v>130</c:v>
                </c:pt>
                <c:pt idx="2">
                  <c:v>148</c:v>
                </c:pt>
                <c:pt idx="3">
                  <c:v>152</c:v>
                </c:pt>
              </c:numCache>
            </c:numRef>
          </c:val>
          <c:extLst>
            <c:ext xmlns:c16="http://schemas.microsoft.com/office/drawing/2014/chart" uri="{C3380CC4-5D6E-409C-BE32-E72D297353CC}">
              <c16:uniqueId val="{00000003-5FD4-40E1-BF12-AD249DAA8A48}"/>
            </c:ext>
          </c:extLst>
        </c:ser>
        <c:ser>
          <c:idx val="4"/>
          <c:order val="4"/>
          <c:tx>
            <c:strRef>
              <c:f>Sayfa1!$F$1</c:f>
              <c:strCache>
                <c:ptCount val="1"/>
                <c:pt idx="0">
                  <c:v>ARŞ. GÖR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Sayfa1!$A$2:$A$5</c:f>
              <c:numCache>
                <c:formatCode>General</c:formatCode>
                <c:ptCount val="4"/>
                <c:pt idx="0">
                  <c:v>2017</c:v>
                </c:pt>
                <c:pt idx="1">
                  <c:v>2018</c:v>
                </c:pt>
                <c:pt idx="2">
                  <c:v>2019</c:v>
                </c:pt>
                <c:pt idx="3">
                  <c:v>2020</c:v>
                </c:pt>
              </c:numCache>
            </c:numRef>
          </c:cat>
          <c:val>
            <c:numRef>
              <c:f>Sayfa1!$F$2:$F$5</c:f>
              <c:numCache>
                <c:formatCode>General</c:formatCode>
                <c:ptCount val="4"/>
                <c:pt idx="0">
                  <c:v>177</c:v>
                </c:pt>
                <c:pt idx="1">
                  <c:v>179</c:v>
                </c:pt>
                <c:pt idx="2">
                  <c:v>173</c:v>
                </c:pt>
                <c:pt idx="3">
                  <c:v>177</c:v>
                </c:pt>
              </c:numCache>
            </c:numRef>
          </c:val>
          <c:extLst>
            <c:ext xmlns:c16="http://schemas.microsoft.com/office/drawing/2014/chart" uri="{C3380CC4-5D6E-409C-BE32-E72D297353CC}">
              <c16:uniqueId val="{00000004-5FD4-40E1-BF12-AD249DAA8A48}"/>
            </c:ext>
          </c:extLst>
        </c:ser>
        <c:dLbls>
          <c:showLegendKey val="0"/>
          <c:showVal val="0"/>
          <c:showCatName val="0"/>
          <c:showSerName val="0"/>
          <c:showPercent val="0"/>
          <c:showBubbleSize val="0"/>
        </c:dLbls>
        <c:gapWidth val="219"/>
        <c:overlap val="-27"/>
        <c:axId val="529220751"/>
        <c:axId val="529226159"/>
      </c:barChart>
      <c:catAx>
        <c:axId val="52922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tr-TR"/>
          </a:p>
        </c:txPr>
        <c:crossAx val="529226159"/>
        <c:crosses val="autoZero"/>
        <c:auto val="1"/>
        <c:lblAlgn val="ctr"/>
        <c:lblOffset val="100"/>
        <c:noMultiLvlLbl val="0"/>
      </c:catAx>
      <c:valAx>
        <c:axId val="529226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5292207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tr-TR" sz="2000" b="1" dirty="0">
                <a:solidFill>
                  <a:schemeClr val="tx1"/>
                </a:solidFill>
                <a:latin typeface="Helvetica" panose="020B0604020202020204" pitchFamily="34" charset="0"/>
                <a:cs typeface="Helvetica" panose="020B0604020202020204" pitchFamily="34" charset="0"/>
              </a:rPr>
              <a:t>ULUSLARARASI</a:t>
            </a:r>
            <a:r>
              <a:rPr lang="tr-TR" sz="2000" b="1" baseline="0" dirty="0">
                <a:solidFill>
                  <a:schemeClr val="tx1"/>
                </a:solidFill>
                <a:latin typeface="Helvetica" panose="020B0604020202020204" pitchFamily="34" charset="0"/>
                <a:cs typeface="Helvetica" panose="020B0604020202020204" pitchFamily="34" charset="0"/>
              </a:rPr>
              <a:t> ÖĞRETİM ELEMANI</a:t>
            </a:r>
          </a:p>
          <a:p>
            <a:pPr>
              <a:defRPr/>
            </a:pPr>
            <a:r>
              <a:rPr lang="tr-TR" sz="2000" b="1" baseline="0" dirty="0">
                <a:solidFill>
                  <a:schemeClr val="tx1"/>
                </a:solidFill>
                <a:latin typeface="Helvetica" panose="020B0604020202020204" pitchFamily="34" charset="0"/>
                <a:cs typeface="Helvetica" panose="020B0604020202020204" pitchFamily="34" charset="0"/>
              </a:rPr>
              <a:t>SAYISINDAKİ DEĞİŞİM</a:t>
            </a:r>
            <a:endParaRPr lang="en-US" sz="2000" b="1" dirty="0">
              <a:solidFill>
                <a:schemeClr val="tx1"/>
              </a:solidFill>
              <a:latin typeface="Helvetica" panose="020B0604020202020204" pitchFamily="34" charset="0"/>
              <a:cs typeface="Helvetica" panose="020B0604020202020204" pitchFamily="34"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3.5704481943158589E-2"/>
          <c:y val="6.6134245093795674E-2"/>
          <c:w val="0.93168983759842516"/>
          <c:h val="0.76748661578963684"/>
        </c:manualLayout>
      </c:layout>
      <c:barChart>
        <c:barDir val="col"/>
        <c:grouping val="clustered"/>
        <c:varyColors val="0"/>
        <c:ser>
          <c:idx val="0"/>
          <c:order val="0"/>
          <c:tx>
            <c:strRef>
              <c:f>Sayfa1!$B$1</c:f>
              <c:strCache>
                <c:ptCount val="1"/>
                <c:pt idx="0">
                  <c:v>AKADEMİK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Sayfa1!$A$2:$A$5</c:f>
              <c:numCache>
                <c:formatCode>General</c:formatCode>
                <c:ptCount val="4"/>
                <c:pt idx="0">
                  <c:v>2017</c:v>
                </c:pt>
                <c:pt idx="1">
                  <c:v>2018</c:v>
                </c:pt>
                <c:pt idx="2">
                  <c:v>2019</c:v>
                </c:pt>
                <c:pt idx="3">
                  <c:v>2020</c:v>
                </c:pt>
              </c:numCache>
            </c:numRef>
          </c:cat>
          <c:val>
            <c:numRef>
              <c:f>Sayfa1!$B$2:$B$5</c:f>
              <c:numCache>
                <c:formatCode>General</c:formatCode>
                <c:ptCount val="4"/>
                <c:pt idx="0">
                  <c:v>8</c:v>
                </c:pt>
                <c:pt idx="1">
                  <c:v>7</c:v>
                </c:pt>
                <c:pt idx="2">
                  <c:v>10</c:v>
                </c:pt>
                <c:pt idx="3">
                  <c:v>10</c:v>
                </c:pt>
              </c:numCache>
            </c:numRef>
          </c:val>
          <c:extLst>
            <c:ext xmlns:c16="http://schemas.microsoft.com/office/drawing/2014/chart" uri="{C3380CC4-5D6E-409C-BE32-E72D297353CC}">
              <c16:uniqueId val="{00000000-FB97-460D-B3AE-AE1D89256F99}"/>
            </c:ext>
          </c:extLst>
        </c:ser>
        <c:dLbls>
          <c:showLegendKey val="0"/>
          <c:showVal val="0"/>
          <c:showCatName val="0"/>
          <c:showSerName val="0"/>
          <c:showPercent val="0"/>
          <c:showBubbleSize val="0"/>
        </c:dLbls>
        <c:gapWidth val="219"/>
        <c:overlap val="-27"/>
        <c:axId val="936578495"/>
        <c:axId val="936580575"/>
      </c:barChart>
      <c:catAx>
        <c:axId val="936578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tr-TR"/>
          </a:p>
        </c:txPr>
        <c:crossAx val="936580575"/>
        <c:crosses val="autoZero"/>
        <c:auto val="1"/>
        <c:lblAlgn val="ctr"/>
        <c:lblOffset val="100"/>
        <c:noMultiLvlLbl val="0"/>
      </c:catAx>
      <c:valAx>
        <c:axId val="9365805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9365784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tr-TR" sz="2000" b="1" dirty="0">
                <a:solidFill>
                  <a:schemeClr val="tx1"/>
                </a:solidFill>
                <a:latin typeface="Helvetica" panose="020B0604020202020204" pitchFamily="34" charset="0"/>
                <a:cs typeface="Helvetica" panose="020B0604020202020204" pitchFamily="34" charset="0"/>
              </a:rPr>
              <a:t>YILLAR</a:t>
            </a:r>
            <a:r>
              <a:rPr lang="tr-TR" sz="2000" b="1" baseline="0" dirty="0">
                <a:solidFill>
                  <a:schemeClr val="tx1"/>
                </a:solidFill>
                <a:latin typeface="Helvetica" panose="020B0604020202020204" pitchFamily="34" charset="0"/>
                <a:cs typeface="Helvetica" panose="020B0604020202020204" pitchFamily="34" charset="0"/>
              </a:rPr>
              <a:t> İTİBARIYLA İDARİ İNSAN KAYNAĞININ DEĞİŞİMİ</a:t>
            </a:r>
            <a:endParaRPr lang="en-US" sz="2000" b="1" dirty="0">
              <a:solidFill>
                <a:schemeClr val="tx1"/>
              </a:solidFill>
              <a:latin typeface="Helvetica" panose="020B0604020202020204" pitchFamily="34" charset="0"/>
              <a:cs typeface="Helvetica" panose="020B0604020202020204" pitchFamily="34"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6.0622662401574802E-2"/>
          <c:y val="0.12549308703215009"/>
          <c:w val="0.92687733759842517"/>
          <c:h val="0.73235690207029747"/>
        </c:manualLayout>
      </c:layout>
      <c:barChart>
        <c:barDir val="col"/>
        <c:grouping val="clustered"/>
        <c:varyColors val="0"/>
        <c:ser>
          <c:idx val="0"/>
          <c:order val="0"/>
          <c:tx>
            <c:strRef>
              <c:f>Sayfa1!$B$1</c:f>
              <c:strCache>
                <c:ptCount val="1"/>
                <c:pt idx="0">
                  <c:v>İDARİ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Sayfa1!$A$2:$A$5</c:f>
              <c:numCache>
                <c:formatCode>General</c:formatCode>
                <c:ptCount val="4"/>
                <c:pt idx="0">
                  <c:v>2017</c:v>
                </c:pt>
                <c:pt idx="1">
                  <c:v>2018</c:v>
                </c:pt>
                <c:pt idx="2">
                  <c:v>2019</c:v>
                </c:pt>
                <c:pt idx="3">
                  <c:v>2020</c:v>
                </c:pt>
              </c:numCache>
            </c:numRef>
          </c:cat>
          <c:val>
            <c:numRef>
              <c:f>Sayfa1!$B$2:$B$5</c:f>
              <c:numCache>
                <c:formatCode>General</c:formatCode>
                <c:ptCount val="4"/>
                <c:pt idx="0">
                  <c:v>240</c:v>
                </c:pt>
                <c:pt idx="1">
                  <c:v>254</c:v>
                </c:pt>
                <c:pt idx="2">
                  <c:v>259</c:v>
                </c:pt>
                <c:pt idx="3">
                  <c:v>261</c:v>
                </c:pt>
              </c:numCache>
            </c:numRef>
          </c:val>
          <c:extLst>
            <c:ext xmlns:c16="http://schemas.microsoft.com/office/drawing/2014/chart" uri="{C3380CC4-5D6E-409C-BE32-E72D297353CC}">
              <c16:uniqueId val="{00000000-586E-4338-BFD1-B00249D26740}"/>
            </c:ext>
          </c:extLst>
        </c:ser>
        <c:dLbls>
          <c:showLegendKey val="0"/>
          <c:showVal val="0"/>
          <c:showCatName val="0"/>
          <c:showSerName val="0"/>
          <c:showPercent val="0"/>
          <c:showBubbleSize val="0"/>
        </c:dLbls>
        <c:gapWidth val="219"/>
        <c:overlap val="-27"/>
        <c:axId val="1262921551"/>
        <c:axId val="1262933199"/>
      </c:barChart>
      <c:catAx>
        <c:axId val="1262921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tr-TR"/>
          </a:p>
        </c:txPr>
        <c:crossAx val="1262933199"/>
        <c:crosses val="autoZero"/>
        <c:auto val="1"/>
        <c:lblAlgn val="ctr"/>
        <c:lblOffset val="100"/>
        <c:noMultiLvlLbl val="0"/>
      </c:catAx>
      <c:valAx>
        <c:axId val="12629331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26292155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tr-TR"/>
          </a:p>
        </c:txPr>
      </c:legendEntry>
      <c:layout>
        <c:manualLayout>
          <c:xMode val="edge"/>
          <c:yMode val="edge"/>
          <c:x val="0.46424741046298301"/>
          <c:y val="0.94983974028660856"/>
          <c:w val="7.1505179074033975E-2"/>
          <c:h val="5.016025971339140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tr-TR" sz="2000" b="1" baseline="0" dirty="0">
                <a:solidFill>
                  <a:schemeClr val="tx1"/>
                </a:solidFill>
                <a:latin typeface="Helvetica" panose="020B0604020202020204" pitchFamily="34" charset="0"/>
                <a:cs typeface="Helvetica" panose="020B0604020202020204" pitchFamily="34" charset="0"/>
              </a:rPr>
              <a:t>İDARİ İNSAN KAYNAĞINDA SINIFLARA VE</a:t>
            </a:r>
          </a:p>
          <a:p>
            <a:pPr>
              <a:defRPr sz="2000">
                <a:solidFill>
                  <a:schemeClr val="tx1"/>
                </a:solidFill>
              </a:defRPr>
            </a:pPr>
            <a:r>
              <a:rPr lang="tr-TR" sz="2000" b="1" baseline="0" dirty="0">
                <a:solidFill>
                  <a:schemeClr val="tx1"/>
                </a:solidFill>
                <a:latin typeface="Helvetica" panose="020B0604020202020204" pitchFamily="34" charset="0"/>
                <a:cs typeface="Helvetica" panose="020B0604020202020204" pitchFamily="34" charset="0"/>
              </a:rPr>
              <a:t> YILLARA GÖRE DEĞİŞİM</a:t>
            </a:r>
            <a:endParaRPr lang="tr-TR" sz="2000" b="1" dirty="0">
              <a:solidFill>
                <a:schemeClr val="tx1"/>
              </a:solidFill>
              <a:latin typeface="Helvetica" panose="020B0604020202020204" pitchFamily="34" charset="0"/>
              <a:cs typeface="Helvetica" panose="020B0604020202020204" pitchFamily="34" charset="0"/>
            </a:endParaRP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tr-TR"/>
        </a:p>
      </c:txPr>
    </c:title>
    <c:autoTitleDeleted val="0"/>
    <c:plotArea>
      <c:layout>
        <c:manualLayout>
          <c:layoutTarget val="inner"/>
          <c:xMode val="edge"/>
          <c:yMode val="edge"/>
          <c:x val="4.4910041790320911E-2"/>
          <c:y val="0.1547696140028535"/>
          <c:w val="0.94145922013522587"/>
          <c:h val="0.71592404552632594"/>
        </c:manualLayout>
      </c:layout>
      <c:barChart>
        <c:barDir val="col"/>
        <c:grouping val="clustered"/>
        <c:varyColors val="0"/>
        <c:ser>
          <c:idx val="0"/>
          <c:order val="0"/>
          <c:tx>
            <c:strRef>
              <c:f>Sayfa1!$B$1</c:f>
              <c:strCache>
                <c:ptCount val="1"/>
                <c:pt idx="0">
                  <c:v>GİH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Sayfa1!$A$2:$A$5</c:f>
              <c:numCache>
                <c:formatCode>General</c:formatCode>
                <c:ptCount val="4"/>
                <c:pt idx="0">
                  <c:v>2017</c:v>
                </c:pt>
                <c:pt idx="1">
                  <c:v>2018</c:v>
                </c:pt>
                <c:pt idx="2">
                  <c:v>2019</c:v>
                </c:pt>
                <c:pt idx="3">
                  <c:v>2020</c:v>
                </c:pt>
              </c:numCache>
            </c:numRef>
          </c:cat>
          <c:val>
            <c:numRef>
              <c:f>Sayfa1!$B$2:$B$5</c:f>
              <c:numCache>
                <c:formatCode>General</c:formatCode>
                <c:ptCount val="4"/>
                <c:pt idx="0">
                  <c:v>176</c:v>
                </c:pt>
                <c:pt idx="1">
                  <c:v>189</c:v>
                </c:pt>
                <c:pt idx="2">
                  <c:v>194</c:v>
                </c:pt>
                <c:pt idx="3">
                  <c:v>194</c:v>
                </c:pt>
              </c:numCache>
            </c:numRef>
          </c:val>
          <c:extLst>
            <c:ext xmlns:c16="http://schemas.microsoft.com/office/drawing/2014/chart" uri="{C3380CC4-5D6E-409C-BE32-E72D297353CC}">
              <c16:uniqueId val="{00000000-5EE4-4415-AD5D-45ECAD86ED98}"/>
            </c:ext>
          </c:extLst>
        </c:ser>
        <c:ser>
          <c:idx val="1"/>
          <c:order val="1"/>
          <c:tx>
            <c:strRef>
              <c:f>Sayfa1!$C$1</c:f>
              <c:strCache>
                <c:ptCount val="1"/>
                <c:pt idx="0">
                  <c:v>SHS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Sayfa1!$A$2:$A$5</c:f>
              <c:numCache>
                <c:formatCode>General</c:formatCode>
                <c:ptCount val="4"/>
                <c:pt idx="0">
                  <c:v>2017</c:v>
                </c:pt>
                <c:pt idx="1">
                  <c:v>2018</c:v>
                </c:pt>
                <c:pt idx="2">
                  <c:v>2019</c:v>
                </c:pt>
                <c:pt idx="3">
                  <c:v>2020</c:v>
                </c:pt>
              </c:numCache>
            </c:numRef>
          </c:cat>
          <c:val>
            <c:numRef>
              <c:f>Sayfa1!$C$2:$C$5</c:f>
              <c:numCache>
                <c:formatCode>General</c:formatCode>
                <c:ptCount val="4"/>
                <c:pt idx="0">
                  <c:v>5</c:v>
                </c:pt>
                <c:pt idx="1">
                  <c:v>5</c:v>
                </c:pt>
                <c:pt idx="2">
                  <c:v>5</c:v>
                </c:pt>
                <c:pt idx="3">
                  <c:v>6</c:v>
                </c:pt>
              </c:numCache>
            </c:numRef>
          </c:val>
          <c:extLst>
            <c:ext xmlns:c16="http://schemas.microsoft.com/office/drawing/2014/chart" uri="{C3380CC4-5D6E-409C-BE32-E72D297353CC}">
              <c16:uniqueId val="{00000001-5EE4-4415-AD5D-45ECAD86ED98}"/>
            </c:ext>
          </c:extLst>
        </c:ser>
        <c:ser>
          <c:idx val="2"/>
          <c:order val="2"/>
          <c:tx>
            <c:strRef>
              <c:f>Sayfa1!$D$1</c:f>
              <c:strCache>
                <c:ptCount val="1"/>
                <c:pt idx="0">
                  <c:v>THS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Sayfa1!$A$2:$A$5</c:f>
              <c:numCache>
                <c:formatCode>General</c:formatCode>
                <c:ptCount val="4"/>
                <c:pt idx="0">
                  <c:v>2017</c:v>
                </c:pt>
                <c:pt idx="1">
                  <c:v>2018</c:v>
                </c:pt>
                <c:pt idx="2">
                  <c:v>2019</c:v>
                </c:pt>
                <c:pt idx="3">
                  <c:v>2020</c:v>
                </c:pt>
              </c:numCache>
            </c:numRef>
          </c:cat>
          <c:val>
            <c:numRef>
              <c:f>Sayfa1!$D$2:$D$5</c:f>
              <c:numCache>
                <c:formatCode>General</c:formatCode>
                <c:ptCount val="4"/>
                <c:pt idx="0">
                  <c:v>48</c:v>
                </c:pt>
                <c:pt idx="1">
                  <c:v>51</c:v>
                </c:pt>
                <c:pt idx="2">
                  <c:v>52</c:v>
                </c:pt>
                <c:pt idx="3">
                  <c:v>52</c:v>
                </c:pt>
              </c:numCache>
            </c:numRef>
          </c:val>
          <c:extLst>
            <c:ext xmlns:c16="http://schemas.microsoft.com/office/drawing/2014/chart" uri="{C3380CC4-5D6E-409C-BE32-E72D297353CC}">
              <c16:uniqueId val="{00000002-5EE4-4415-AD5D-45ECAD86ED98}"/>
            </c:ext>
          </c:extLst>
        </c:ser>
        <c:ser>
          <c:idx val="3"/>
          <c:order val="3"/>
          <c:tx>
            <c:strRef>
              <c:f>Sayfa1!$E$1</c:f>
              <c:strCache>
                <c:ptCount val="1"/>
                <c:pt idx="0">
                  <c:v>AHS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Sayfa1!$A$2:$A$5</c:f>
              <c:numCache>
                <c:formatCode>General</c:formatCode>
                <c:ptCount val="4"/>
                <c:pt idx="0">
                  <c:v>2017</c:v>
                </c:pt>
                <c:pt idx="1">
                  <c:v>2018</c:v>
                </c:pt>
                <c:pt idx="2">
                  <c:v>2019</c:v>
                </c:pt>
                <c:pt idx="3">
                  <c:v>2020</c:v>
                </c:pt>
              </c:numCache>
            </c:numRef>
          </c:cat>
          <c:val>
            <c:numRef>
              <c:f>Sayfa1!$E$2:$E$5</c:f>
              <c:numCache>
                <c:formatCode>General</c:formatCode>
                <c:ptCount val="4"/>
                <c:pt idx="0">
                  <c:v>2</c:v>
                </c:pt>
                <c:pt idx="1">
                  <c:v>2</c:v>
                </c:pt>
                <c:pt idx="2">
                  <c:v>2</c:v>
                </c:pt>
                <c:pt idx="3">
                  <c:v>2</c:v>
                </c:pt>
              </c:numCache>
            </c:numRef>
          </c:val>
          <c:extLst>
            <c:ext xmlns:c16="http://schemas.microsoft.com/office/drawing/2014/chart" uri="{C3380CC4-5D6E-409C-BE32-E72D297353CC}">
              <c16:uniqueId val="{00000003-5EE4-4415-AD5D-45ECAD86ED98}"/>
            </c:ext>
          </c:extLst>
        </c:ser>
        <c:ser>
          <c:idx val="4"/>
          <c:order val="4"/>
          <c:tx>
            <c:strRef>
              <c:f>Sayfa1!$F$1</c:f>
              <c:strCache>
                <c:ptCount val="1"/>
                <c:pt idx="0">
                  <c:v>YHS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Sayfa1!$A$2:$A$5</c:f>
              <c:numCache>
                <c:formatCode>General</c:formatCode>
                <c:ptCount val="4"/>
                <c:pt idx="0">
                  <c:v>2017</c:v>
                </c:pt>
                <c:pt idx="1">
                  <c:v>2018</c:v>
                </c:pt>
                <c:pt idx="2">
                  <c:v>2019</c:v>
                </c:pt>
                <c:pt idx="3">
                  <c:v>2020</c:v>
                </c:pt>
              </c:numCache>
            </c:numRef>
          </c:cat>
          <c:val>
            <c:numRef>
              <c:f>Sayfa1!$F$2:$F$5</c:f>
              <c:numCache>
                <c:formatCode>General</c:formatCode>
                <c:ptCount val="4"/>
                <c:pt idx="0">
                  <c:v>9</c:v>
                </c:pt>
                <c:pt idx="1">
                  <c:v>7</c:v>
                </c:pt>
                <c:pt idx="2">
                  <c:v>6</c:v>
                </c:pt>
                <c:pt idx="3">
                  <c:v>7</c:v>
                </c:pt>
              </c:numCache>
            </c:numRef>
          </c:val>
          <c:extLst>
            <c:ext xmlns:c16="http://schemas.microsoft.com/office/drawing/2014/chart" uri="{C3380CC4-5D6E-409C-BE32-E72D297353CC}">
              <c16:uniqueId val="{00000004-5EE4-4415-AD5D-45ECAD86ED98}"/>
            </c:ext>
          </c:extLst>
        </c:ser>
        <c:dLbls>
          <c:showLegendKey val="0"/>
          <c:showVal val="0"/>
          <c:showCatName val="0"/>
          <c:showSerName val="0"/>
          <c:showPercent val="0"/>
          <c:showBubbleSize val="0"/>
        </c:dLbls>
        <c:gapWidth val="219"/>
        <c:overlap val="-27"/>
        <c:axId val="1059251743"/>
        <c:axId val="1059260479"/>
      </c:barChart>
      <c:catAx>
        <c:axId val="105925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tr-TR"/>
          </a:p>
        </c:txPr>
        <c:crossAx val="1059260479"/>
        <c:crosses val="autoZero"/>
        <c:auto val="1"/>
        <c:lblAlgn val="ctr"/>
        <c:lblOffset val="100"/>
        <c:noMultiLvlLbl val="0"/>
      </c:catAx>
      <c:valAx>
        <c:axId val="1059260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05925174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tr-TR" sz="2000" b="1" baseline="0" dirty="0">
                <a:solidFill>
                  <a:schemeClr val="tx1"/>
                </a:solidFill>
                <a:latin typeface="Helvetica" panose="020B0604020202020204" pitchFamily="34" charset="0"/>
                <a:cs typeface="Helvetica" panose="020B0604020202020204" pitchFamily="34" charset="0"/>
              </a:rPr>
              <a:t>SÜREKLİ İŞÇİ SAYISININ</a:t>
            </a:r>
          </a:p>
          <a:p>
            <a:pPr>
              <a:defRPr sz="2000">
                <a:solidFill>
                  <a:schemeClr val="tx1"/>
                </a:solidFill>
              </a:defRPr>
            </a:pPr>
            <a:r>
              <a:rPr lang="tr-TR" sz="2000" b="1" baseline="0" dirty="0">
                <a:solidFill>
                  <a:schemeClr val="tx1"/>
                </a:solidFill>
                <a:latin typeface="Helvetica" panose="020B0604020202020204" pitchFamily="34" charset="0"/>
                <a:cs typeface="Helvetica" panose="020B0604020202020204" pitchFamily="34" charset="0"/>
              </a:rPr>
              <a:t> YILLARA GÖRE DEĞİŞİMİ</a:t>
            </a:r>
            <a:endParaRPr lang="tr-TR" sz="2000" b="1" dirty="0">
              <a:solidFill>
                <a:schemeClr val="tx1"/>
              </a:solidFill>
              <a:latin typeface="Helvetica" panose="020B0604020202020204" pitchFamily="34" charset="0"/>
              <a:cs typeface="Helvetica" panose="020B0604020202020204" pitchFamily="34" charset="0"/>
            </a:endParaRP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tr-TR"/>
        </a:p>
      </c:txPr>
    </c:title>
    <c:autoTitleDeleted val="0"/>
    <c:plotArea>
      <c:layout>
        <c:manualLayout>
          <c:layoutTarget val="inner"/>
          <c:xMode val="edge"/>
          <c:yMode val="edge"/>
          <c:x val="5.5935162401574805E-2"/>
          <c:y val="0.1547696140028535"/>
          <c:w val="0.92687733759842517"/>
          <c:h val="0.71592404552632594"/>
        </c:manualLayout>
      </c:layout>
      <c:barChart>
        <c:barDir val="col"/>
        <c:grouping val="clustered"/>
        <c:varyColors val="0"/>
        <c:ser>
          <c:idx val="0"/>
          <c:order val="0"/>
          <c:tx>
            <c:strRef>
              <c:f>Sayfa1!$B$1</c:f>
              <c:strCache>
                <c:ptCount val="1"/>
                <c:pt idx="0">
                  <c:v>GÜV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Sayfa1!$A$2:$A$4</c:f>
              <c:numCache>
                <c:formatCode>General</c:formatCode>
                <c:ptCount val="3"/>
                <c:pt idx="0">
                  <c:v>2018</c:v>
                </c:pt>
                <c:pt idx="1">
                  <c:v>2019</c:v>
                </c:pt>
                <c:pt idx="2">
                  <c:v>2020</c:v>
                </c:pt>
              </c:numCache>
            </c:numRef>
          </c:cat>
          <c:val>
            <c:numRef>
              <c:f>Sayfa1!$B$2:$B$4</c:f>
              <c:numCache>
                <c:formatCode>General</c:formatCode>
                <c:ptCount val="3"/>
                <c:pt idx="0">
                  <c:v>62</c:v>
                </c:pt>
                <c:pt idx="1">
                  <c:v>62</c:v>
                </c:pt>
                <c:pt idx="2">
                  <c:v>73</c:v>
                </c:pt>
              </c:numCache>
            </c:numRef>
          </c:val>
          <c:extLst>
            <c:ext xmlns:c16="http://schemas.microsoft.com/office/drawing/2014/chart" uri="{C3380CC4-5D6E-409C-BE32-E72D297353CC}">
              <c16:uniqueId val="{00000000-5EE4-4415-AD5D-45ECAD86ED98}"/>
            </c:ext>
          </c:extLst>
        </c:ser>
        <c:ser>
          <c:idx val="1"/>
          <c:order val="1"/>
          <c:tx>
            <c:strRef>
              <c:f>Sayfa1!$C$1</c:f>
              <c:strCache>
                <c:ptCount val="1"/>
                <c:pt idx="0">
                  <c:v>ŞOF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Sayfa1!$A$2:$A$4</c:f>
              <c:numCache>
                <c:formatCode>General</c:formatCode>
                <c:ptCount val="3"/>
                <c:pt idx="0">
                  <c:v>2018</c:v>
                </c:pt>
                <c:pt idx="1">
                  <c:v>2019</c:v>
                </c:pt>
                <c:pt idx="2">
                  <c:v>2020</c:v>
                </c:pt>
              </c:numCache>
            </c:numRef>
          </c:cat>
          <c:val>
            <c:numRef>
              <c:f>Sayfa1!$C$2:$C$4</c:f>
              <c:numCache>
                <c:formatCode>General</c:formatCode>
                <c:ptCount val="3"/>
                <c:pt idx="0">
                  <c:v>4</c:v>
                </c:pt>
                <c:pt idx="1">
                  <c:v>4</c:v>
                </c:pt>
                <c:pt idx="2">
                  <c:v>4</c:v>
                </c:pt>
              </c:numCache>
            </c:numRef>
          </c:val>
          <c:extLst>
            <c:ext xmlns:c16="http://schemas.microsoft.com/office/drawing/2014/chart" uri="{C3380CC4-5D6E-409C-BE32-E72D297353CC}">
              <c16:uniqueId val="{00000001-5EE4-4415-AD5D-45ECAD86ED98}"/>
            </c:ext>
          </c:extLst>
        </c:ser>
        <c:ser>
          <c:idx val="2"/>
          <c:order val="2"/>
          <c:tx>
            <c:strRef>
              <c:f>Sayfa1!$D$1</c:f>
              <c:strCache>
                <c:ptCount val="1"/>
                <c:pt idx="0">
                  <c:v>TEMİZLİK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Sayfa1!$A$2:$A$4</c:f>
              <c:numCache>
                <c:formatCode>General</c:formatCode>
                <c:ptCount val="3"/>
                <c:pt idx="0">
                  <c:v>2018</c:v>
                </c:pt>
                <c:pt idx="1">
                  <c:v>2019</c:v>
                </c:pt>
                <c:pt idx="2">
                  <c:v>2020</c:v>
                </c:pt>
              </c:numCache>
            </c:numRef>
          </c:cat>
          <c:val>
            <c:numRef>
              <c:f>Sayfa1!$D$2:$D$4</c:f>
              <c:numCache>
                <c:formatCode>General</c:formatCode>
                <c:ptCount val="3"/>
                <c:pt idx="0">
                  <c:v>59</c:v>
                </c:pt>
                <c:pt idx="1">
                  <c:v>58</c:v>
                </c:pt>
                <c:pt idx="2">
                  <c:v>71</c:v>
                </c:pt>
              </c:numCache>
            </c:numRef>
          </c:val>
          <c:extLst>
            <c:ext xmlns:c16="http://schemas.microsoft.com/office/drawing/2014/chart" uri="{C3380CC4-5D6E-409C-BE32-E72D297353CC}">
              <c16:uniqueId val="{00000002-5EE4-4415-AD5D-45ECAD86ED98}"/>
            </c:ext>
          </c:extLst>
        </c:ser>
        <c:ser>
          <c:idx val="3"/>
          <c:order val="3"/>
          <c:tx>
            <c:strRef>
              <c:f>Sayfa1!$E$1</c:f>
              <c:strCache>
                <c:ptCount val="1"/>
                <c:pt idx="0">
                  <c:v>KALORİFERCİ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Sayfa1!$A$2:$A$4</c:f>
              <c:numCache>
                <c:formatCode>General</c:formatCode>
                <c:ptCount val="3"/>
                <c:pt idx="0">
                  <c:v>2018</c:v>
                </c:pt>
                <c:pt idx="1">
                  <c:v>2019</c:v>
                </c:pt>
                <c:pt idx="2">
                  <c:v>2020</c:v>
                </c:pt>
              </c:numCache>
            </c:numRef>
          </c:cat>
          <c:val>
            <c:numRef>
              <c:f>Sayfa1!$E$2:$E$4</c:f>
              <c:numCache>
                <c:formatCode>General</c:formatCode>
                <c:ptCount val="3"/>
                <c:pt idx="0">
                  <c:v>5</c:v>
                </c:pt>
                <c:pt idx="1">
                  <c:v>5</c:v>
                </c:pt>
                <c:pt idx="2">
                  <c:v>5</c:v>
                </c:pt>
              </c:numCache>
            </c:numRef>
          </c:val>
          <c:extLst>
            <c:ext xmlns:c16="http://schemas.microsoft.com/office/drawing/2014/chart" uri="{C3380CC4-5D6E-409C-BE32-E72D297353CC}">
              <c16:uniqueId val="{00000003-5EE4-4415-AD5D-45ECAD86ED98}"/>
            </c:ext>
          </c:extLst>
        </c:ser>
        <c:ser>
          <c:idx val="4"/>
          <c:order val="4"/>
          <c:tx>
            <c:strRef>
              <c:f>Sayfa1!$F$1</c:f>
              <c:strCache>
                <c:ptCount val="1"/>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Sayfa1!$A$2:$A$4</c:f>
              <c:numCache>
                <c:formatCode>General</c:formatCode>
                <c:ptCount val="3"/>
                <c:pt idx="0">
                  <c:v>2018</c:v>
                </c:pt>
                <c:pt idx="1">
                  <c:v>2019</c:v>
                </c:pt>
                <c:pt idx="2">
                  <c:v>2020</c:v>
                </c:pt>
              </c:numCache>
            </c:numRef>
          </c:cat>
          <c:val>
            <c:numRef>
              <c:f>Sayfa1!$F$2:$F$4</c:f>
              <c:numCache>
                <c:formatCode>General</c:formatCode>
                <c:ptCount val="3"/>
              </c:numCache>
            </c:numRef>
          </c:val>
          <c:extLst>
            <c:ext xmlns:c16="http://schemas.microsoft.com/office/drawing/2014/chart" uri="{C3380CC4-5D6E-409C-BE32-E72D297353CC}">
              <c16:uniqueId val="{00000004-5EE4-4415-AD5D-45ECAD86ED98}"/>
            </c:ext>
          </c:extLst>
        </c:ser>
        <c:dLbls>
          <c:showLegendKey val="0"/>
          <c:showVal val="0"/>
          <c:showCatName val="0"/>
          <c:showSerName val="0"/>
          <c:showPercent val="0"/>
          <c:showBubbleSize val="0"/>
        </c:dLbls>
        <c:gapWidth val="219"/>
        <c:overlap val="-27"/>
        <c:axId val="1059251743"/>
        <c:axId val="1059260479"/>
      </c:barChart>
      <c:catAx>
        <c:axId val="105925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tr-TR"/>
          </a:p>
        </c:txPr>
        <c:crossAx val="1059260479"/>
        <c:crosses val="autoZero"/>
        <c:auto val="1"/>
        <c:lblAlgn val="ctr"/>
        <c:lblOffset val="100"/>
        <c:noMultiLvlLbl val="0"/>
      </c:catAx>
      <c:valAx>
        <c:axId val="1059260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059251743"/>
        <c:crosses val="autoZero"/>
        <c:crossBetween val="between"/>
      </c:valAx>
      <c:spPr>
        <a:noFill/>
        <a:ln>
          <a:noFill/>
        </a:ln>
        <a:effectLst/>
      </c:spPr>
    </c:plotArea>
    <c:legend>
      <c:legendPos val="b"/>
      <c:legendEntry>
        <c:idx val="4"/>
        <c:delete val="1"/>
      </c:legendEntry>
      <c:layout>
        <c:manualLayout>
          <c:xMode val="edge"/>
          <c:yMode val="edge"/>
          <c:x val="0.29097308375624559"/>
          <c:y val="0.95787271746336589"/>
          <c:w val="0.41568016218121989"/>
          <c:h val="4.032836323486040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E58C2-6EAC-4B03-A290-579AED780EEB}" type="datetimeFigureOut">
              <a:rPr lang="tr-TR" smtClean="0"/>
              <a:t>16.03.2020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9B5C8-A8B9-4F59-93E3-928C5826DFA6}" type="slidenum">
              <a:rPr lang="tr-TR" smtClean="0"/>
              <a:t>‹#›</a:t>
            </a:fld>
            <a:endParaRPr lang="tr-TR"/>
          </a:p>
        </p:txBody>
      </p:sp>
    </p:spTree>
    <p:extLst>
      <p:ext uri="{BB962C8B-B14F-4D97-AF65-F5344CB8AC3E}">
        <p14:creationId xmlns:p14="http://schemas.microsoft.com/office/powerpoint/2010/main" val="103909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29B5C8-A8B9-4F59-93E3-928C5826DFA6}" type="slidenum">
              <a:rPr lang="tr-TR" smtClean="0"/>
              <a:t>17</a:t>
            </a:fld>
            <a:endParaRPr lang="tr-TR"/>
          </a:p>
        </p:txBody>
      </p:sp>
    </p:spTree>
    <p:extLst>
      <p:ext uri="{BB962C8B-B14F-4D97-AF65-F5344CB8AC3E}">
        <p14:creationId xmlns:p14="http://schemas.microsoft.com/office/powerpoint/2010/main" val="130603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29B5C8-A8B9-4F59-93E3-928C5826DFA6}" type="slidenum">
              <a:rPr lang="tr-TR" smtClean="0"/>
              <a:t>35</a:t>
            </a:fld>
            <a:endParaRPr lang="tr-TR"/>
          </a:p>
        </p:txBody>
      </p:sp>
    </p:spTree>
    <p:extLst>
      <p:ext uri="{BB962C8B-B14F-4D97-AF65-F5344CB8AC3E}">
        <p14:creationId xmlns:p14="http://schemas.microsoft.com/office/powerpoint/2010/main" val="319167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35D821-B598-2F45-BCC5-41E7AB05C92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3DE08B2-0C60-7243-A35D-4694AB965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F1C9561-06CA-B744-825E-83EA5E44076D}"/>
              </a:ext>
            </a:extLst>
          </p:cNvPr>
          <p:cNvSpPr>
            <a:spLocks noGrp="1"/>
          </p:cNvSpPr>
          <p:nvPr>
            <p:ph type="dt" sz="half" idx="10"/>
          </p:nvPr>
        </p:nvSpPr>
        <p:spPr/>
        <p:txBody>
          <a:bodyPr/>
          <a:lstStyle/>
          <a:p>
            <a:fld id="{2598C94E-6AF1-5945-AFA7-F853B59FED91}" type="datetimeFigureOut">
              <a:rPr lang="tr-TR" smtClean="0"/>
              <a:t>16.03.2020</a:t>
            </a:fld>
            <a:endParaRPr lang="tr-TR"/>
          </a:p>
        </p:txBody>
      </p:sp>
      <p:sp>
        <p:nvSpPr>
          <p:cNvPr id="5" name="Alt Bilgi Yer Tutucusu 4">
            <a:extLst>
              <a:ext uri="{FF2B5EF4-FFF2-40B4-BE49-F238E27FC236}">
                <a16:creationId xmlns:a16="http://schemas.microsoft.com/office/drawing/2014/main" id="{D1336AF1-6E51-2A43-99D0-3894BB30065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EBDFFA-D346-1E4E-A6BB-DFB7265B867D}"/>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2104360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7924AC-8E21-A144-B7D5-27EE244A933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B7D3D96-68E5-724C-8863-AB43179B56D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692913D-4850-184B-B4E8-716D929CCB82}"/>
              </a:ext>
            </a:extLst>
          </p:cNvPr>
          <p:cNvSpPr>
            <a:spLocks noGrp="1"/>
          </p:cNvSpPr>
          <p:nvPr>
            <p:ph type="dt" sz="half" idx="10"/>
          </p:nvPr>
        </p:nvSpPr>
        <p:spPr/>
        <p:txBody>
          <a:bodyPr/>
          <a:lstStyle/>
          <a:p>
            <a:fld id="{2598C94E-6AF1-5945-AFA7-F853B59FED91}" type="datetimeFigureOut">
              <a:rPr lang="tr-TR" smtClean="0"/>
              <a:t>16.03.2020</a:t>
            </a:fld>
            <a:endParaRPr lang="tr-TR"/>
          </a:p>
        </p:txBody>
      </p:sp>
      <p:sp>
        <p:nvSpPr>
          <p:cNvPr id="5" name="Alt Bilgi Yer Tutucusu 4">
            <a:extLst>
              <a:ext uri="{FF2B5EF4-FFF2-40B4-BE49-F238E27FC236}">
                <a16:creationId xmlns:a16="http://schemas.microsoft.com/office/drawing/2014/main" id="{AF0E8993-989F-E049-A7F3-9FBC8164C68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56374A9-3C20-DF42-9E1E-53D3C5E7EB22}"/>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41855901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5CC8925-300F-AA4A-8DF8-07576ED0A50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948D007-54B3-6F43-A02E-D13DBBFD2EA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4BF8FC6-69E2-B643-AD68-DF9E9E5E78D2}"/>
              </a:ext>
            </a:extLst>
          </p:cNvPr>
          <p:cNvSpPr>
            <a:spLocks noGrp="1"/>
          </p:cNvSpPr>
          <p:nvPr>
            <p:ph type="dt" sz="half" idx="10"/>
          </p:nvPr>
        </p:nvSpPr>
        <p:spPr/>
        <p:txBody>
          <a:bodyPr/>
          <a:lstStyle/>
          <a:p>
            <a:fld id="{2598C94E-6AF1-5945-AFA7-F853B59FED91}" type="datetimeFigureOut">
              <a:rPr lang="tr-TR" smtClean="0"/>
              <a:t>16.03.2020</a:t>
            </a:fld>
            <a:endParaRPr lang="tr-TR"/>
          </a:p>
        </p:txBody>
      </p:sp>
      <p:sp>
        <p:nvSpPr>
          <p:cNvPr id="5" name="Alt Bilgi Yer Tutucusu 4">
            <a:extLst>
              <a:ext uri="{FF2B5EF4-FFF2-40B4-BE49-F238E27FC236}">
                <a16:creationId xmlns:a16="http://schemas.microsoft.com/office/drawing/2014/main" id="{226CCC69-E3EB-8D46-8CFB-E2D3FF8E9F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FFA2121-9817-0745-AA9D-B32CB153CDBC}"/>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395072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FAC4EA-4355-4E4B-ABA6-2931334FA69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49123C5-5565-AB4D-9312-89B84EDEEB3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878A1BC-567E-C743-8B0F-2C052CBFF4DD}"/>
              </a:ext>
            </a:extLst>
          </p:cNvPr>
          <p:cNvSpPr>
            <a:spLocks noGrp="1"/>
          </p:cNvSpPr>
          <p:nvPr>
            <p:ph type="dt" sz="half" idx="10"/>
          </p:nvPr>
        </p:nvSpPr>
        <p:spPr/>
        <p:txBody>
          <a:bodyPr/>
          <a:lstStyle/>
          <a:p>
            <a:fld id="{2598C94E-6AF1-5945-AFA7-F853B59FED91}" type="datetimeFigureOut">
              <a:rPr lang="tr-TR" smtClean="0"/>
              <a:t>16.03.2020</a:t>
            </a:fld>
            <a:endParaRPr lang="tr-TR"/>
          </a:p>
        </p:txBody>
      </p:sp>
      <p:sp>
        <p:nvSpPr>
          <p:cNvPr id="5" name="Alt Bilgi Yer Tutucusu 4">
            <a:extLst>
              <a:ext uri="{FF2B5EF4-FFF2-40B4-BE49-F238E27FC236}">
                <a16:creationId xmlns:a16="http://schemas.microsoft.com/office/drawing/2014/main" id="{D6705588-93CC-094A-98CC-A82C4DAE54E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29CDE44-31E0-E64F-9D75-E015F373C10A}"/>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4201892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118273-F436-B945-A1B4-8EDD9BFF752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BC153FF-3C78-3445-AA11-A0FDC3307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53E9EF3-0FAF-DF40-80E1-E2C653741697}"/>
              </a:ext>
            </a:extLst>
          </p:cNvPr>
          <p:cNvSpPr>
            <a:spLocks noGrp="1"/>
          </p:cNvSpPr>
          <p:nvPr>
            <p:ph type="dt" sz="half" idx="10"/>
          </p:nvPr>
        </p:nvSpPr>
        <p:spPr/>
        <p:txBody>
          <a:bodyPr/>
          <a:lstStyle/>
          <a:p>
            <a:fld id="{2598C94E-6AF1-5945-AFA7-F853B59FED91}" type="datetimeFigureOut">
              <a:rPr lang="tr-TR" smtClean="0"/>
              <a:t>16.03.2020</a:t>
            </a:fld>
            <a:endParaRPr lang="tr-TR"/>
          </a:p>
        </p:txBody>
      </p:sp>
      <p:sp>
        <p:nvSpPr>
          <p:cNvPr id="5" name="Alt Bilgi Yer Tutucusu 4">
            <a:extLst>
              <a:ext uri="{FF2B5EF4-FFF2-40B4-BE49-F238E27FC236}">
                <a16:creationId xmlns:a16="http://schemas.microsoft.com/office/drawing/2014/main" id="{CAEC927C-1EFD-F342-A66E-4E53AE2B376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5424A52-17AC-6143-A412-D9AAA0D1C243}"/>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3085686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F73135-E0CE-5745-94DB-E49AFC15945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B569235-A32C-EB42-8E69-058C76ED644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E1C5443-5F61-6646-A0DD-0BA0ADC6F5A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A3212B2-3AB6-CA4D-802C-498291FFF595}"/>
              </a:ext>
            </a:extLst>
          </p:cNvPr>
          <p:cNvSpPr>
            <a:spLocks noGrp="1"/>
          </p:cNvSpPr>
          <p:nvPr>
            <p:ph type="dt" sz="half" idx="10"/>
          </p:nvPr>
        </p:nvSpPr>
        <p:spPr/>
        <p:txBody>
          <a:bodyPr/>
          <a:lstStyle/>
          <a:p>
            <a:fld id="{2598C94E-6AF1-5945-AFA7-F853B59FED91}" type="datetimeFigureOut">
              <a:rPr lang="tr-TR" smtClean="0"/>
              <a:t>16.03.2020</a:t>
            </a:fld>
            <a:endParaRPr lang="tr-TR"/>
          </a:p>
        </p:txBody>
      </p:sp>
      <p:sp>
        <p:nvSpPr>
          <p:cNvPr id="6" name="Alt Bilgi Yer Tutucusu 5">
            <a:extLst>
              <a:ext uri="{FF2B5EF4-FFF2-40B4-BE49-F238E27FC236}">
                <a16:creationId xmlns:a16="http://schemas.microsoft.com/office/drawing/2014/main" id="{87080618-6D28-D249-B47E-1BF2C76B389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DCCCC56-F68C-A14E-8FC3-42234DE456AF}"/>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12880590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C9EA33-3115-D94A-AEF5-5DAEB0EDA4C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BF05F6B-2F75-8C49-A8A3-45C360D68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B1D2343-415A-1648-B122-B446F618645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BA4747A-2168-1D4C-87DA-7ED1CCF3B2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965041B-9347-304B-AE7C-78B379C5445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B89249B-B00B-5147-BB26-107CB0246F0D}"/>
              </a:ext>
            </a:extLst>
          </p:cNvPr>
          <p:cNvSpPr>
            <a:spLocks noGrp="1"/>
          </p:cNvSpPr>
          <p:nvPr>
            <p:ph type="dt" sz="half" idx="10"/>
          </p:nvPr>
        </p:nvSpPr>
        <p:spPr/>
        <p:txBody>
          <a:bodyPr/>
          <a:lstStyle/>
          <a:p>
            <a:fld id="{2598C94E-6AF1-5945-AFA7-F853B59FED91}" type="datetimeFigureOut">
              <a:rPr lang="tr-TR" smtClean="0"/>
              <a:t>16.03.2020</a:t>
            </a:fld>
            <a:endParaRPr lang="tr-TR"/>
          </a:p>
        </p:txBody>
      </p:sp>
      <p:sp>
        <p:nvSpPr>
          <p:cNvPr id="8" name="Alt Bilgi Yer Tutucusu 7">
            <a:extLst>
              <a:ext uri="{FF2B5EF4-FFF2-40B4-BE49-F238E27FC236}">
                <a16:creationId xmlns:a16="http://schemas.microsoft.com/office/drawing/2014/main" id="{1FAD6237-08CF-5C4F-8EBB-C84D762B93A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DB59949-12B3-7547-B7B0-A21424A1DBF0}"/>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42664127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877308-B4A7-C044-8CA9-FE477C31541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AF50B57-A924-1146-B97B-BCDC4145B88A}"/>
              </a:ext>
            </a:extLst>
          </p:cNvPr>
          <p:cNvSpPr>
            <a:spLocks noGrp="1"/>
          </p:cNvSpPr>
          <p:nvPr>
            <p:ph type="dt" sz="half" idx="10"/>
          </p:nvPr>
        </p:nvSpPr>
        <p:spPr/>
        <p:txBody>
          <a:bodyPr/>
          <a:lstStyle/>
          <a:p>
            <a:fld id="{2598C94E-6AF1-5945-AFA7-F853B59FED91}" type="datetimeFigureOut">
              <a:rPr lang="tr-TR" smtClean="0"/>
              <a:t>16.03.2020</a:t>
            </a:fld>
            <a:endParaRPr lang="tr-TR"/>
          </a:p>
        </p:txBody>
      </p:sp>
      <p:sp>
        <p:nvSpPr>
          <p:cNvPr id="4" name="Alt Bilgi Yer Tutucusu 3">
            <a:extLst>
              <a:ext uri="{FF2B5EF4-FFF2-40B4-BE49-F238E27FC236}">
                <a16:creationId xmlns:a16="http://schemas.microsoft.com/office/drawing/2014/main" id="{88BDFA69-F6DC-E341-9DD2-37FBD9970B0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A4016CD-7510-D343-8BEB-BC8159EF6B4C}"/>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733658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13DA16B-5157-2E46-A475-76AEF1FF0C0C}"/>
              </a:ext>
            </a:extLst>
          </p:cNvPr>
          <p:cNvSpPr>
            <a:spLocks noGrp="1"/>
          </p:cNvSpPr>
          <p:nvPr>
            <p:ph type="dt" sz="half" idx="10"/>
          </p:nvPr>
        </p:nvSpPr>
        <p:spPr/>
        <p:txBody>
          <a:bodyPr/>
          <a:lstStyle/>
          <a:p>
            <a:fld id="{2598C94E-6AF1-5945-AFA7-F853B59FED91}" type="datetimeFigureOut">
              <a:rPr lang="tr-TR" smtClean="0"/>
              <a:t>16.03.2020</a:t>
            </a:fld>
            <a:endParaRPr lang="tr-TR"/>
          </a:p>
        </p:txBody>
      </p:sp>
      <p:sp>
        <p:nvSpPr>
          <p:cNvPr id="3" name="Alt Bilgi Yer Tutucusu 2">
            <a:extLst>
              <a:ext uri="{FF2B5EF4-FFF2-40B4-BE49-F238E27FC236}">
                <a16:creationId xmlns:a16="http://schemas.microsoft.com/office/drawing/2014/main" id="{5E89673F-0133-CF47-8EC0-DFEE51B983D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B5C6368-E205-AF49-816E-D78852D6D056}"/>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25700861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BB4367-7E7E-8443-8457-25099417F68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5C8F6C7-3E03-2F49-843C-A4B6EA3100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CC40D41-B3E3-D34E-AC1A-B6A26A08B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779F981-8155-C64E-8C5B-BEE4C212778E}"/>
              </a:ext>
            </a:extLst>
          </p:cNvPr>
          <p:cNvSpPr>
            <a:spLocks noGrp="1"/>
          </p:cNvSpPr>
          <p:nvPr>
            <p:ph type="dt" sz="half" idx="10"/>
          </p:nvPr>
        </p:nvSpPr>
        <p:spPr/>
        <p:txBody>
          <a:bodyPr/>
          <a:lstStyle/>
          <a:p>
            <a:fld id="{2598C94E-6AF1-5945-AFA7-F853B59FED91}" type="datetimeFigureOut">
              <a:rPr lang="tr-TR" smtClean="0"/>
              <a:t>16.03.2020</a:t>
            </a:fld>
            <a:endParaRPr lang="tr-TR"/>
          </a:p>
        </p:txBody>
      </p:sp>
      <p:sp>
        <p:nvSpPr>
          <p:cNvPr id="6" name="Alt Bilgi Yer Tutucusu 5">
            <a:extLst>
              <a:ext uri="{FF2B5EF4-FFF2-40B4-BE49-F238E27FC236}">
                <a16:creationId xmlns:a16="http://schemas.microsoft.com/office/drawing/2014/main" id="{E0420426-B93E-9E47-9602-6E89B1FB247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27EDA28-38EB-5743-9185-0ED4B0AD7EF5}"/>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4281415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2E1584-667C-534C-BACD-44B63C92349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944FB6A-DDC9-B74D-A004-1CBA80307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4617B2A-A398-3744-A90B-DD2CACEF1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2FEEC15-5746-FB43-B90F-F1AB028F0B67}"/>
              </a:ext>
            </a:extLst>
          </p:cNvPr>
          <p:cNvSpPr>
            <a:spLocks noGrp="1"/>
          </p:cNvSpPr>
          <p:nvPr>
            <p:ph type="dt" sz="half" idx="10"/>
          </p:nvPr>
        </p:nvSpPr>
        <p:spPr/>
        <p:txBody>
          <a:bodyPr/>
          <a:lstStyle/>
          <a:p>
            <a:fld id="{2598C94E-6AF1-5945-AFA7-F853B59FED91}" type="datetimeFigureOut">
              <a:rPr lang="tr-TR" smtClean="0"/>
              <a:t>16.03.2020</a:t>
            </a:fld>
            <a:endParaRPr lang="tr-TR"/>
          </a:p>
        </p:txBody>
      </p:sp>
      <p:sp>
        <p:nvSpPr>
          <p:cNvPr id="6" name="Alt Bilgi Yer Tutucusu 5">
            <a:extLst>
              <a:ext uri="{FF2B5EF4-FFF2-40B4-BE49-F238E27FC236}">
                <a16:creationId xmlns:a16="http://schemas.microsoft.com/office/drawing/2014/main" id="{A29C4110-C2E4-814A-B56D-2A634266FB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8222070-3F1E-0C4D-B255-0178BE9F40B0}"/>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42390243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98A56EB-624D-9F4C-A7D7-359B36F8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5214EED-3FD5-0844-A5C0-1993DB04F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5EAC191-8FE5-8946-BFEB-90F193EAAB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8C94E-6AF1-5945-AFA7-F853B59FED91}" type="datetimeFigureOut">
              <a:rPr lang="tr-TR" smtClean="0"/>
              <a:t>16.03.2020</a:t>
            </a:fld>
            <a:endParaRPr lang="tr-TR"/>
          </a:p>
        </p:txBody>
      </p:sp>
      <p:sp>
        <p:nvSpPr>
          <p:cNvPr id="5" name="Alt Bilgi Yer Tutucusu 4">
            <a:extLst>
              <a:ext uri="{FF2B5EF4-FFF2-40B4-BE49-F238E27FC236}">
                <a16:creationId xmlns:a16="http://schemas.microsoft.com/office/drawing/2014/main" id="{196F9522-2CD3-EF4F-A079-589DFE390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71F7F8A-AC4E-BE48-8605-18576E9E4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6F05F-8F18-2742-8C5F-3FB427169995}" type="slidenum">
              <a:rPr lang="tr-TR" smtClean="0"/>
              <a:t>‹#›</a:t>
            </a:fld>
            <a:endParaRPr lang="tr-TR"/>
          </a:p>
        </p:txBody>
      </p:sp>
    </p:spTree>
    <p:extLst>
      <p:ext uri="{BB962C8B-B14F-4D97-AF65-F5344CB8AC3E}">
        <p14:creationId xmlns:p14="http://schemas.microsoft.com/office/powerpoint/2010/main" val="109964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ilgisayar içeren bir resim&#10;&#10;Açıklama otomatik olarak oluşturuldu">
            <a:extLst>
              <a:ext uri="{FF2B5EF4-FFF2-40B4-BE49-F238E27FC236}">
                <a16:creationId xmlns:a16="http://schemas.microsoft.com/office/drawing/2014/main" id="{8FD88EA3-3A8C-1240-AB04-47E257A8B8D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974165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sz="3200" b="1" dirty="0">
                  <a:solidFill>
                    <a:schemeClr val="accent1">
                      <a:lumMod val="50000"/>
                    </a:schemeClr>
                  </a:solidFill>
                  <a:latin typeface="Helvetica" pitchFamily="34" charset="0"/>
                </a:rPr>
                <a:t>GÖREVLİ PERSONEL</a:t>
              </a:r>
              <a:endParaRPr lang="tr-TR" sz="3200" dirty="0"/>
            </a:p>
          </p:txBody>
        </p:sp>
      </p:grpSp>
      <p:sp>
        <p:nvSpPr>
          <p:cNvPr id="14" name="Rectangle 3"/>
          <p:cNvSpPr txBox="1">
            <a:spLocks noChangeArrowheads="1"/>
          </p:cNvSpPr>
          <p:nvPr/>
        </p:nvSpPr>
        <p:spPr bwMode="auto">
          <a:xfrm>
            <a:off x="244888" y="1635609"/>
            <a:ext cx="1211221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Helvetica" panose="020B0604020202020204" pitchFamily="34" charset="0"/>
              <a:ea typeface="Cambria" panose="02040503050406030204" pitchFamily="18" charset="0"/>
              <a:cs typeface="Helvetica" panose="020B0604020202020204" pitchFamily="34" charset="0"/>
            </a:endParaRPr>
          </a:p>
        </p:txBody>
      </p:sp>
      <p:sp>
        <p:nvSpPr>
          <p:cNvPr id="7" name="Rectangle 3"/>
          <p:cNvSpPr txBox="1">
            <a:spLocks noChangeArrowheads="1"/>
          </p:cNvSpPr>
          <p:nvPr/>
        </p:nvSpPr>
        <p:spPr bwMode="auto">
          <a:xfrm>
            <a:off x="965199" y="1307307"/>
            <a:ext cx="10424059" cy="525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ctr"/>
            <a:r>
              <a:rPr lang="tr-TR" sz="2200" b="1" dirty="0">
                <a:latin typeface="Helvetica" panose="020B0604020202020204" pitchFamily="34" charset="0"/>
                <a:ea typeface="Cambria" panose="02040503050406030204" pitchFamily="18" charset="0"/>
                <a:cs typeface="Helvetica" panose="020B0604020202020204" pitchFamily="34" charset="0"/>
              </a:rPr>
              <a:t>Fatih YILDIZ</a:t>
            </a:r>
          </a:p>
          <a:p>
            <a:pPr algn="ctr"/>
            <a:r>
              <a:rPr lang="tr-TR" sz="2200" b="1" dirty="0">
                <a:latin typeface="Helvetica" panose="020B0604020202020204" pitchFamily="34" charset="0"/>
                <a:ea typeface="Cambria" panose="02040503050406030204" pitchFamily="18" charset="0"/>
                <a:cs typeface="Helvetica" panose="020B0604020202020204" pitchFamily="34" charset="0"/>
              </a:rPr>
              <a:t>Bilgisayar İşletmeni</a:t>
            </a:r>
          </a:p>
          <a:p>
            <a:pPr algn="ctr"/>
            <a:endParaRPr lang="tr-TR" sz="2200" b="1" dirty="0">
              <a:latin typeface="Helvetica" panose="020B0604020202020204" pitchFamily="34" charset="0"/>
              <a:ea typeface="Cambria" panose="02040503050406030204" pitchFamily="18" charset="0"/>
              <a:cs typeface="Helvetica" panose="020B0604020202020204" pitchFamily="34" charset="0"/>
            </a:endParaRPr>
          </a:p>
          <a:p>
            <a:pPr algn="just"/>
            <a:r>
              <a:rPr lang="tr-TR" sz="2200" b="1" u="sng" dirty="0">
                <a:latin typeface="Helvetica" panose="020B0604020202020204" pitchFamily="34" charset="0"/>
                <a:cs typeface="Helvetica" panose="020B0604020202020204" pitchFamily="34" charset="0"/>
              </a:rPr>
              <a:t>KISA ÖZGEÇMİŞ:</a:t>
            </a:r>
          </a:p>
          <a:p>
            <a:pPr algn="just"/>
            <a:r>
              <a:rPr lang="tr-TR" sz="2200" dirty="0">
                <a:latin typeface="Helvetica" panose="020B0604020202020204" pitchFamily="34" charset="0"/>
                <a:cs typeface="Helvetica" panose="020B0604020202020204" pitchFamily="34" charset="0"/>
              </a:rPr>
              <a:t>25 Ekim 2019 tarihinden itibaren Personel Daire Başkanlığında görev yapmaktadır. Başkanlığımızda İdari Tayin Şube Müdürlüğü ile Hizmet İçi Eğitim Şube Müdürlüğünde çalışmaktadır.</a:t>
            </a:r>
            <a:endParaRPr lang="tr-TR" sz="2200" b="1" dirty="0">
              <a:latin typeface="Helvetica" panose="020B0604020202020204" pitchFamily="34" charset="0"/>
              <a:cs typeface="Helvetica" panose="020B0604020202020204" pitchFamily="34" charset="0"/>
            </a:endParaRPr>
          </a:p>
        </p:txBody>
      </p:sp>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2410" y="1161226"/>
            <a:ext cx="1977211" cy="2435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41616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animEffect transition="in" filter="wipe(up)">
                                      <p:cBhvr>
                                        <p:cTn id="11" dur="500"/>
                                        <p:tgtEl>
                                          <p:spTgt spid="7">
                                            <p:txEl>
                                              <p:pRg st="8" end="8"/>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animEffect transition="in" filter="wipe(up)">
                                      <p:cBhvr>
                                        <p:cTn id="15" dur="500"/>
                                        <p:tgtEl>
                                          <p:spTgt spid="7">
                                            <p:txEl>
                                              <p:pRg st="9" end="9"/>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xEl>
                                              <p:pRg st="11" end="11"/>
                                            </p:txEl>
                                          </p:spTgt>
                                        </p:tgtEl>
                                        <p:attrNameLst>
                                          <p:attrName>style.visibility</p:attrName>
                                        </p:attrNameLst>
                                      </p:cBhvr>
                                      <p:to>
                                        <p:strVal val="visible"/>
                                      </p:to>
                                    </p:set>
                                    <p:animEffect transition="in" filter="wipe(up)">
                                      <p:cBhvr>
                                        <p:cTn id="19" dur="500"/>
                                        <p:tgtEl>
                                          <p:spTgt spid="7">
                                            <p:txEl>
                                              <p:pRg st="11" end="11"/>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
                                            <p:txEl>
                                              <p:pRg st="12" end="12"/>
                                            </p:txEl>
                                          </p:spTgt>
                                        </p:tgtEl>
                                        <p:attrNameLst>
                                          <p:attrName>style.visibility</p:attrName>
                                        </p:attrNameLst>
                                      </p:cBhvr>
                                      <p:to>
                                        <p:strVal val="visible"/>
                                      </p:to>
                                    </p:set>
                                    <p:animEffect transition="in" filter="wipe(up)">
                                      <p:cBhvr>
                                        <p:cTn id="23"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sz="3200" b="1" dirty="0">
                  <a:solidFill>
                    <a:schemeClr val="accent1">
                      <a:lumMod val="50000"/>
                    </a:schemeClr>
                  </a:solidFill>
                  <a:latin typeface="Helvetica" pitchFamily="34" charset="0"/>
                </a:rPr>
                <a:t>GÖREVLİ PERSONEL</a:t>
              </a:r>
              <a:endParaRPr lang="tr-TR" sz="3200" dirty="0"/>
            </a:p>
          </p:txBody>
        </p:sp>
      </p:grpSp>
      <p:sp>
        <p:nvSpPr>
          <p:cNvPr id="14" name="Rectangle 3"/>
          <p:cNvSpPr txBox="1">
            <a:spLocks noChangeArrowheads="1"/>
          </p:cNvSpPr>
          <p:nvPr/>
        </p:nvSpPr>
        <p:spPr bwMode="auto">
          <a:xfrm>
            <a:off x="244888" y="1635609"/>
            <a:ext cx="1211221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Helvetica" panose="020B0604020202020204" pitchFamily="34" charset="0"/>
              <a:ea typeface="Cambria" panose="02040503050406030204" pitchFamily="18" charset="0"/>
              <a:cs typeface="Helvetica" panose="020B0604020202020204" pitchFamily="34" charset="0"/>
            </a:endParaRPr>
          </a:p>
        </p:txBody>
      </p:sp>
      <p:sp>
        <p:nvSpPr>
          <p:cNvPr id="7" name="Rectangle 3"/>
          <p:cNvSpPr txBox="1">
            <a:spLocks noChangeArrowheads="1"/>
          </p:cNvSpPr>
          <p:nvPr/>
        </p:nvSpPr>
        <p:spPr bwMode="auto">
          <a:xfrm>
            <a:off x="841973" y="1307307"/>
            <a:ext cx="10456752" cy="525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ctr"/>
            <a:r>
              <a:rPr lang="tr-TR" sz="2200" b="1" dirty="0">
                <a:latin typeface="Helvetica" panose="020B0604020202020204" pitchFamily="34" charset="0"/>
                <a:ea typeface="Cambria" panose="02040503050406030204" pitchFamily="18" charset="0"/>
                <a:cs typeface="Helvetica" panose="020B0604020202020204" pitchFamily="34" charset="0"/>
              </a:rPr>
              <a:t>Hediye UĞURLU YAZICI</a:t>
            </a:r>
          </a:p>
          <a:p>
            <a:pPr algn="ctr"/>
            <a:r>
              <a:rPr lang="tr-TR" sz="2200" b="1" dirty="0">
                <a:latin typeface="Helvetica" panose="020B0604020202020204" pitchFamily="34" charset="0"/>
                <a:ea typeface="Cambria" panose="02040503050406030204" pitchFamily="18" charset="0"/>
                <a:cs typeface="Helvetica" panose="020B0604020202020204" pitchFamily="34" charset="0"/>
              </a:rPr>
              <a:t>Bilgisayar İşletmeni (Doğum Sebebiyle Aylıksız İzinde)</a:t>
            </a:r>
          </a:p>
          <a:p>
            <a:pPr algn="ctr"/>
            <a:endParaRPr lang="tr-TR" sz="2200" b="1" dirty="0">
              <a:latin typeface="Helvetica" panose="020B0604020202020204" pitchFamily="34" charset="0"/>
              <a:ea typeface="Cambria" panose="02040503050406030204" pitchFamily="18" charset="0"/>
              <a:cs typeface="Helvetica" panose="020B0604020202020204" pitchFamily="34" charset="0"/>
            </a:endParaRPr>
          </a:p>
          <a:p>
            <a:pPr algn="just"/>
            <a:r>
              <a:rPr lang="tr-TR" sz="2200" b="1" u="sng" dirty="0">
                <a:latin typeface="Helvetica" panose="020B0604020202020204" pitchFamily="34" charset="0"/>
                <a:cs typeface="Helvetica" panose="020B0604020202020204" pitchFamily="34" charset="0"/>
              </a:rPr>
              <a:t>KISA ÖZGEÇMİŞ:</a:t>
            </a:r>
          </a:p>
          <a:p>
            <a:pPr algn="just"/>
            <a:r>
              <a:rPr lang="tr-TR" sz="2200" dirty="0">
                <a:latin typeface="Helvetica" panose="020B0604020202020204" pitchFamily="34" charset="0"/>
                <a:cs typeface="Helvetica" panose="020B0604020202020204" pitchFamily="34" charset="0"/>
              </a:rPr>
              <a:t>04 Ağustos 2014 tarihinden itibaren Personel Daire Başkanlığında görev yapmaktadır. 27 Kasım 2019 tarihinde doğum sebebiyle aylıksız izne ayrılmıştır.  Başkanlığımızda Akademik Tayin Şube Müdürlüğünde görev yapmaktadır. </a:t>
            </a:r>
            <a:endParaRPr lang="tr-TR" sz="2200" b="1" dirty="0">
              <a:latin typeface="Helvetica" panose="020B0604020202020204" pitchFamily="34" charset="0"/>
              <a:cs typeface="Helvetica" panose="020B0604020202020204" pitchFamily="34" charset="0"/>
            </a:endParaRP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4006" y="1266448"/>
            <a:ext cx="1783992" cy="20492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74617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animEffect transition="in" filter="wipe(up)">
                                      <p:cBhvr>
                                        <p:cTn id="11" dur="500"/>
                                        <p:tgtEl>
                                          <p:spTgt spid="7">
                                            <p:txEl>
                                              <p:pRg st="7" end="7"/>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animEffect transition="in" filter="wipe(up)">
                                      <p:cBhvr>
                                        <p:cTn id="15" dur="500"/>
                                        <p:tgtEl>
                                          <p:spTgt spid="7">
                                            <p:txEl>
                                              <p:pRg st="8" end="8"/>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animEffect transition="in" filter="wipe(up)">
                                      <p:cBhvr>
                                        <p:cTn id="19" dur="500"/>
                                        <p:tgtEl>
                                          <p:spTgt spid="7">
                                            <p:txEl>
                                              <p:pRg st="10" end="1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animEffect transition="in" filter="wipe(up)">
                                      <p:cBhvr>
                                        <p:cTn id="23"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sz="3200" b="1" dirty="0">
                  <a:solidFill>
                    <a:schemeClr val="accent1">
                      <a:lumMod val="50000"/>
                    </a:schemeClr>
                  </a:solidFill>
                  <a:latin typeface="Helvetica" pitchFamily="34" charset="0"/>
                </a:rPr>
                <a:t>GÖREVLİ PERSONEL</a:t>
              </a:r>
              <a:endParaRPr lang="tr-TR" sz="3200" dirty="0"/>
            </a:p>
          </p:txBody>
        </p:sp>
      </p:grpSp>
      <p:sp>
        <p:nvSpPr>
          <p:cNvPr id="14" name="Rectangle 3"/>
          <p:cNvSpPr txBox="1">
            <a:spLocks noChangeArrowheads="1"/>
          </p:cNvSpPr>
          <p:nvPr/>
        </p:nvSpPr>
        <p:spPr bwMode="auto">
          <a:xfrm>
            <a:off x="244888" y="1635609"/>
            <a:ext cx="1211221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Helvetica" panose="020B0604020202020204" pitchFamily="34" charset="0"/>
              <a:ea typeface="Cambria" panose="02040503050406030204" pitchFamily="18" charset="0"/>
              <a:cs typeface="Helvetica" panose="020B0604020202020204" pitchFamily="34" charset="0"/>
            </a:endParaRPr>
          </a:p>
        </p:txBody>
      </p:sp>
      <p:sp>
        <p:nvSpPr>
          <p:cNvPr id="7" name="Rectangle 3"/>
          <p:cNvSpPr txBox="1">
            <a:spLocks noChangeArrowheads="1"/>
          </p:cNvSpPr>
          <p:nvPr/>
        </p:nvSpPr>
        <p:spPr bwMode="auto">
          <a:xfrm>
            <a:off x="869133" y="1307307"/>
            <a:ext cx="10456751" cy="525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ctr"/>
            <a:r>
              <a:rPr lang="tr-TR" sz="2200" b="1" dirty="0">
                <a:latin typeface="Helvetica" panose="020B0604020202020204" pitchFamily="34" charset="0"/>
                <a:ea typeface="Cambria" panose="02040503050406030204" pitchFamily="18" charset="0"/>
                <a:cs typeface="Helvetica" panose="020B0604020202020204" pitchFamily="34" charset="0"/>
              </a:rPr>
              <a:t>Faruk SARIKAYA</a:t>
            </a:r>
          </a:p>
          <a:p>
            <a:pPr algn="ctr"/>
            <a:r>
              <a:rPr lang="tr-TR" sz="2200" b="1" dirty="0">
                <a:latin typeface="Helvetica" panose="020B0604020202020204" pitchFamily="34" charset="0"/>
                <a:ea typeface="Cambria" panose="02040503050406030204" pitchFamily="18" charset="0"/>
                <a:cs typeface="Helvetica" panose="020B0604020202020204" pitchFamily="34" charset="0"/>
              </a:rPr>
              <a:t>Bilgisayar İşletmeni</a:t>
            </a:r>
          </a:p>
          <a:p>
            <a:pPr algn="ctr"/>
            <a:endParaRPr lang="tr-TR" sz="2200" b="1" dirty="0">
              <a:latin typeface="Helvetica" panose="020B0604020202020204" pitchFamily="34" charset="0"/>
              <a:ea typeface="Cambria" panose="02040503050406030204" pitchFamily="18" charset="0"/>
              <a:cs typeface="Helvetica" panose="020B0604020202020204" pitchFamily="34" charset="0"/>
            </a:endParaRPr>
          </a:p>
          <a:p>
            <a:pPr algn="just"/>
            <a:r>
              <a:rPr lang="tr-TR" sz="2200" b="1" u="sng" dirty="0">
                <a:latin typeface="Helvetica" panose="020B0604020202020204" pitchFamily="34" charset="0"/>
                <a:cs typeface="Helvetica" panose="020B0604020202020204" pitchFamily="34" charset="0"/>
              </a:rPr>
              <a:t>KISA ÖZGEÇMİŞ:</a:t>
            </a:r>
          </a:p>
          <a:p>
            <a:pPr algn="just"/>
            <a:r>
              <a:rPr lang="tr-TR" sz="2200" dirty="0">
                <a:latin typeface="Helvetica" panose="020B0604020202020204" pitchFamily="34" charset="0"/>
                <a:cs typeface="Helvetica" panose="020B0604020202020204" pitchFamily="34" charset="0"/>
              </a:rPr>
              <a:t>24 Ağustos 2015 tarihinden itibaren Personel Daire Başkanlığında görev yapmaktadır. Başkanlığımızda Akademik Tayin Şube Müdürlüğünde çalışmaktadır.</a:t>
            </a:r>
            <a:endParaRPr lang="tr-TR" sz="2200" b="1" dirty="0">
              <a:latin typeface="Helvetica" panose="020B0604020202020204" pitchFamily="34" charset="0"/>
              <a:cs typeface="Helvetica" panose="020B0604020202020204" pitchFamily="34" charset="0"/>
            </a:endParaRPr>
          </a:p>
          <a:p>
            <a:pPr algn="just"/>
            <a:endParaRPr lang="tr-TR" sz="2000" b="1" dirty="0">
              <a:latin typeface="Helvetica" panose="020B0604020202020204" pitchFamily="34" charset="0"/>
              <a:cs typeface="Helvetica" panose="020B0604020202020204" pitchFamily="34" charset="0"/>
            </a:endParaRPr>
          </a:p>
        </p:txBody>
      </p:sp>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7000" y="1263190"/>
            <a:ext cx="1838004" cy="2214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359369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animEffect transition="in" filter="wipe(up)">
                                      <p:cBhvr>
                                        <p:cTn id="11" dur="500"/>
                                        <p:tgtEl>
                                          <p:spTgt spid="7">
                                            <p:txEl>
                                              <p:pRg st="8" end="8"/>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animEffect transition="in" filter="wipe(up)">
                                      <p:cBhvr>
                                        <p:cTn id="15" dur="500"/>
                                        <p:tgtEl>
                                          <p:spTgt spid="7">
                                            <p:txEl>
                                              <p:pRg st="9" end="9"/>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xEl>
                                              <p:pRg st="11" end="11"/>
                                            </p:txEl>
                                          </p:spTgt>
                                        </p:tgtEl>
                                        <p:attrNameLst>
                                          <p:attrName>style.visibility</p:attrName>
                                        </p:attrNameLst>
                                      </p:cBhvr>
                                      <p:to>
                                        <p:strVal val="visible"/>
                                      </p:to>
                                    </p:set>
                                    <p:animEffect transition="in" filter="wipe(up)">
                                      <p:cBhvr>
                                        <p:cTn id="19" dur="500"/>
                                        <p:tgtEl>
                                          <p:spTgt spid="7">
                                            <p:txEl>
                                              <p:pRg st="11" end="11"/>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
                                            <p:txEl>
                                              <p:pRg st="12" end="12"/>
                                            </p:txEl>
                                          </p:spTgt>
                                        </p:tgtEl>
                                        <p:attrNameLst>
                                          <p:attrName>style.visibility</p:attrName>
                                        </p:attrNameLst>
                                      </p:cBhvr>
                                      <p:to>
                                        <p:strVal val="visible"/>
                                      </p:to>
                                    </p:set>
                                    <p:animEffect transition="in" filter="wipe(up)">
                                      <p:cBhvr>
                                        <p:cTn id="23"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sz="3200" b="1" dirty="0">
                  <a:solidFill>
                    <a:schemeClr val="accent1">
                      <a:lumMod val="50000"/>
                    </a:schemeClr>
                  </a:solidFill>
                  <a:latin typeface="Helvetica" pitchFamily="34" charset="0"/>
                </a:rPr>
                <a:t>GÖREVLİ PERSONEL</a:t>
              </a:r>
              <a:endParaRPr lang="tr-TR" sz="3200" dirty="0"/>
            </a:p>
          </p:txBody>
        </p:sp>
      </p:grpSp>
      <p:sp>
        <p:nvSpPr>
          <p:cNvPr id="14" name="Rectangle 3"/>
          <p:cNvSpPr txBox="1">
            <a:spLocks noChangeArrowheads="1"/>
          </p:cNvSpPr>
          <p:nvPr/>
        </p:nvSpPr>
        <p:spPr bwMode="auto">
          <a:xfrm>
            <a:off x="244888" y="1635609"/>
            <a:ext cx="1211221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Helvetica" panose="020B0604020202020204" pitchFamily="34" charset="0"/>
              <a:ea typeface="Cambria" panose="02040503050406030204" pitchFamily="18" charset="0"/>
              <a:cs typeface="Helvetica" panose="020B0604020202020204" pitchFamily="34" charset="0"/>
            </a:endParaRPr>
          </a:p>
        </p:txBody>
      </p:sp>
      <p:sp>
        <p:nvSpPr>
          <p:cNvPr id="7" name="Rectangle 3"/>
          <p:cNvSpPr txBox="1">
            <a:spLocks noChangeArrowheads="1"/>
          </p:cNvSpPr>
          <p:nvPr/>
        </p:nvSpPr>
        <p:spPr bwMode="auto">
          <a:xfrm>
            <a:off x="965200" y="1307307"/>
            <a:ext cx="10185400" cy="525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ctr"/>
            <a:r>
              <a:rPr lang="tr-TR" sz="2200" b="1" dirty="0">
                <a:latin typeface="Helvetica" panose="020B0604020202020204" pitchFamily="34" charset="0"/>
                <a:ea typeface="Cambria" panose="02040503050406030204" pitchFamily="18" charset="0"/>
                <a:cs typeface="Helvetica" panose="020B0604020202020204" pitchFamily="34" charset="0"/>
              </a:rPr>
              <a:t>Mehmet ESEN</a:t>
            </a:r>
          </a:p>
          <a:p>
            <a:pPr algn="ctr"/>
            <a:r>
              <a:rPr lang="tr-TR" sz="2200" b="1" dirty="0">
                <a:latin typeface="Helvetica" panose="020B0604020202020204" pitchFamily="34" charset="0"/>
                <a:ea typeface="Cambria" panose="02040503050406030204" pitchFamily="18" charset="0"/>
                <a:cs typeface="Helvetica" panose="020B0604020202020204" pitchFamily="34" charset="0"/>
              </a:rPr>
              <a:t>Memur</a:t>
            </a:r>
          </a:p>
          <a:p>
            <a:pPr algn="ctr"/>
            <a:endParaRPr lang="tr-TR" sz="2200" b="1" dirty="0">
              <a:latin typeface="Helvetica" panose="020B0604020202020204" pitchFamily="34" charset="0"/>
              <a:ea typeface="Cambria" panose="02040503050406030204" pitchFamily="18" charset="0"/>
              <a:cs typeface="Helvetica" panose="020B0604020202020204" pitchFamily="34" charset="0"/>
            </a:endParaRPr>
          </a:p>
          <a:p>
            <a:pPr algn="just"/>
            <a:r>
              <a:rPr lang="tr-TR" sz="2200" b="1" u="sng" dirty="0">
                <a:latin typeface="Helvetica" panose="020B0604020202020204" pitchFamily="34" charset="0"/>
                <a:cs typeface="Helvetica" panose="020B0604020202020204" pitchFamily="34" charset="0"/>
              </a:rPr>
              <a:t>KISA ÖZGEÇMİŞ:</a:t>
            </a:r>
          </a:p>
          <a:p>
            <a:pPr algn="just"/>
            <a:r>
              <a:rPr lang="tr-TR" sz="2200" dirty="0">
                <a:latin typeface="Helvetica" panose="020B0604020202020204" pitchFamily="34" charset="0"/>
                <a:cs typeface="Helvetica" panose="020B0604020202020204" pitchFamily="34" charset="0"/>
              </a:rPr>
              <a:t>25 Nisan 2018 tarihinden itibaren Personel Daire Başkanlığında görev yapmaktadır. Başkanlığımızda İdari Tayin Şube Müdürlüğü ile Personel ve Disiplin Şube Müdürlüğünde çalışmaktadır.</a:t>
            </a:r>
            <a:endParaRPr lang="tr-TR" sz="2200" b="1" dirty="0">
              <a:latin typeface="Helvetica" panose="020B0604020202020204" pitchFamily="34" charset="0"/>
              <a:cs typeface="Helvetica" panose="020B0604020202020204" pitchFamily="34" charset="0"/>
            </a:endParaRP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7101" y="1074189"/>
            <a:ext cx="1914571" cy="2186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19482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animEffect transition="in" filter="wipe(up)">
                                      <p:cBhvr>
                                        <p:cTn id="11" dur="500"/>
                                        <p:tgtEl>
                                          <p:spTgt spid="7">
                                            <p:txEl>
                                              <p:pRg st="7" end="7"/>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animEffect transition="in" filter="wipe(up)">
                                      <p:cBhvr>
                                        <p:cTn id="15" dur="500"/>
                                        <p:tgtEl>
                                          <p:spTgt spid="7">
                                            <p:txEl>
                                              <p:pRg st="8" end="8"/>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animEffect transition="in" filter="wipe(up)">
                                      <p:cBhvr>
                                        <p:cTn id="19" dur="500"/>
                                        <p:tgtEl>
                                          <p:spTgt spid="7">
                                            <p:txEl>
                                              <p:pRg st="10" end="1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animEffect transition="in" filter="wipe(up)">
                                      <p:cBhvr>
                                        <p:cTn id="23"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sz="3200" b="1" dirty="0">
                  <a:solidFill>
                    <a:schemeClr val="accent1">
                      <a:lumMod val="50000"/>
                    </a:schemeClr>
                  </a:solidFill>
                  <a:latin typeface="Helvetica" pitchFamily="34" charset="0"/>
                </a:rPr>
                <a:t>GÖREVLİ PERSONEL</a:t>
              </a:r>
              <a:endParaRPr lang="tr-TR" sz="3200" dirty="0"/>
            </a:p>
          </p:txBody>
        </p:sp>
      </p:grpSp>
      <p:sp>
        <p:nvSpPr>
          <p:cNvPr id="14" name="Rectangle 3"/>
          <p:cNvSpPr txBox="1">
            <a:spLocks noChangeArrowheads="1"/>
          </p:cNvSpPr>
          <p:nvPr/>
        </p:nvSpPr>
        <p:spPr bwMode="auto">
          <a:xfrm>
            <a:off x="244888" y="1635609"/>
            <a:ext cx="1211221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Helvetica" panose="020B0604020202020204" pitchFamily="34" charset="0"/>
              <a:ea typeface="Cambria" panose="02040503050406030204" pitchFamily="18" charset="0"/>
              <a:cs typeface="Helvetica" panose="020B0604020202020204" pitchFamily="34" charset="0"/>
            </a:endParaRPr>
          </a:p>
        </p:txBody>
      </p:sp>
      <p:sp>
        <p:nvSpPr>
          <p:cNvPr id="7" name="Rectangle 3"/>
          <p:cNvSpPr txBox="1">
            <a:spLocks noChangeArrowheads="1"/>
          </p:cNvSpPr>
          <p:nvPr/>
        </p:nvSpPr>
        <p:spPr bwMode="auto">
          <a:xfrm>
            <a:off x="860079" y="1307307"/>
            <a:ext cx="10465805" cy="525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ctr"/>
            <a:r>
              <a:rPr lang="tr-TR" sz="2200" b="1" dirty="0">
                <a:latin typeface="Helvetica" panose="020B0604020202020204" pitchFamily="34" charset="0"/>
                <a:ea typeface="Cambria" panose="02040503050406030204" pitchFamily="18" charset="0"/>
                <a:cs typeface="Helvetica" panose="020B0604020202020204" pitchFamily="34" charset="0"/>
              </a:rPr>
              <a:t>Gökhan KABASAKAL</a:t>
            </a:r>
          </a:p>
          <a:p>
            <a:pPr algn="ctr"/>
            <a:r>
              <a:rPr lang="tr-TR" sz="2200" b="1" dirty="0">
                <a:latin typeface="Helvetica" panose="020B0604020202020204" pitchFamily="34" charset="0"/>
                <a:ea typeface="Cambria" panose="02040503050406030204" pitchFamily="18" charset="0"/>
                <a:cs typeface="Helvetica" panose="020B0604020202020204" pitchFamily="34" charset="0"/>
              </a:rPr>
              <a:t>Bilgisayar İşletmeni</a:t>
            </a:r>
          </a:p>
          <a:p>
            <a:pPr algn="ctr"/>
            <a:endParaRPr lang="tr-TR" sz="2200" b="1" dirty="0">
              <a:latin typeface="Helvetica" panose="020B0604020202020204" pitchFamily="34" charset="0"/>
              <a:ea typeface="Cambria" panose="02040503050406030204" pitchFamily="18" charset="0"/>
              <a:cs typeface="Helvetica" panose="020B0604020202020204" pitchFamily="34" charset="0"/>
            </a:endParaRPr>
          </a:p>
          <a:p>
            <a:pPr algn="just"/>
            <a:r>
              <a:rPr lang="tr-TR" sz="2200" b="1" u="sng" dirty="0">
                <a:latin typeface="Helvetica" panose="020B0604020202020204" pitchFamily="34" charset="0"/>
                <a:cs typeface="Helvetica" panose="020B0604020202020204" pitchFamily="34" charset="0"/>
              </a:rPr>
              <a:t>KISA ÖZGEÇMİŞ:</a:t>
            </a:r>
          </a:p>
          <a:p>
            <a:pPr algn="just"/>
            <a:r>
              <a:rPr lang="tr-TR" sz="2200" dirty="0">
                <a:latin typeface="Helvetica" panose="020B0604020202020204" pitchFamily="34" charset="0"/>
                <a:cs typeface="Helvetica" panose="020B0604020202020204" pitchFamily="34" charset="0"/>
              </a:rPr>
              <a:t>10 Ekim 2018 tarihinden itibaren Personel Daire Başkanlığında görev yapmaktadır. Başkanlığımızda Akademik Tayin Şube Müdürlüğünde çalışmaktadır.</a:t>
            </a:r>
            <a:endParaRPr lang="tr-TR" sz="2200" b="1" dirty="0">
              <a:latin typeface="Helvetica" panose="020B0604020202020204" pitchFamily="34" charset="0"/>
              <a:cs typeface="Helvetica" panose="020B0604020202020204" pitchFamily="34" charset="0"/>
            </a:endParaRP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4605" y="1140967"/>
            <a:ext cx="1942794" cy="2385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17256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animEffect transition="in" filter="wipe(up)">
                                      <p:cBhvr>
                                        <p:cTn id="11" dur="500"/>
                                        <p:tgtEl>
                                          <p:spTgt spid="7">
                                            <p:txEl>
                                              <p:pRg st="8" end="8"/>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animEffect transition="in" filter="wipe(up)">
                                      <p:cBhvr>
                                        <p:cTn id="15" dur="500"/>
                                        <p:tgtEl>
                                          <p:spTgt spid="7">
                                            <p:txEl>
                                              <p:pRg st="9" end="9"/>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xEl>
                                              <p:pRg st="11" end="11"/>
                                            </p:txEl>
                                          </p:spTgt>
                                        </p:tgtEl>
                                        <p:attrNameLst>
                                          <p:attrName>style.visibility</p:attrName>
                                        </p:attrNameLst>
                                      </p:cBhvr>
                                      <p:to>
                                        <p:strVal val="visible"/>
                                      </p:to>
                                    </p:set>
                                    <p:animEffect transition="in" filter="wipe(up)">
                                      <p:cBhvr>
                                        <p:cTn id="19" dur="500"/>
                                        <p:tgtEl>
                                          <p:spTgt spid="7">
                                            <p:txEl>
                                              <p:pRg st="11" end="11"/>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
                                            <p:txEl>
                                              <p:pRg st="12" end="12"/>
                                            </p:txEl>
                                          </p:spTgt>
                                        </p:tgtEl>
                                        <p:attrNameLst>
                                          <p:attrName>style.visibility</p:attrName>
                                        </p:attrNameLst>
                                      </p:cBhvr>
                                      <p:to>
                                        <p:strVal val="visible"/>
                                      </p:to>
                                    </p:set>
                                    <p:animEffect transition="in" filter="wipe(up)">
                                      <p:cBhvr>
                                        <p:cTn id="23"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087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sz="3200" b="1" dirty="0">
                  <a:solidFill>
                    <a:schemeClr val="accent1">
                      <a:lumMod val="50000"/>
                    </a:schemeClr>
                  </a:solidFill>
                  <a:latin typeface="Helvetica" pitchFamily="34" charset="0"/>
                </a:rPr>
                <a:t>GÖREVLİ PERSONEL</a:t>
              </a:r>
              <a:endParaRPr lang="tr-TR" sz="3200" dirty="0"/>
            </a:p>
          </p:txBody>
        </p:sp>
      </p:grpSp>
      <p:sp>
        <p:nvSpPr>
          <p:cNvPr id="14" name="Rectangle 3"/>
          <p:cNvSpPr txBox="1">
            <a:spLocks noChangeArrowheads="1"/>
          </p:cNvSpPr>
          <p:nvPr/>
        </p:nvSpPr>
        <p:spPr bwMode="auto">
          <a:xfrm>
            <a:off x="244888" y="1635609"/>
            <a:ext cx="1211221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Helvetica" panose="020B0604020202020204" pitchFamily="34" charset="0"/>
              <a:ea typeface="Cambria" panose="02040503050406030204" pitchFamily="18" charset="0"/>
              <a:cs typeface="Helvetica" panose="020B0604020202020204" pitchFamily="34" charset="0"/>
            </a:endParaRPr>
          </a:p>
        </p:txBody>
      </p:sp>
      <p:sp>
        <p:nvSpPr>
          <p:cNvPr id="7" name="Rectangle 3"/>
          <p:cNvSpPr txBox="1">
            <a:spLocks noChangeArrowheads="1"/>
          </p:cNvSpPr>
          <p:nvPr/>
        </p:nvSpPr>
        <p:spPr bwMode="auto">
          <a:xfrm>
            <a:off x="851027" y="1307307"/>
            <a:ext cx="10583500" cy="525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ctr"/>
            <a:r>
              <a:rPr lang="tr-TR" sz="2200" b="1" dirty="0">
                <a:latin typeface="Helvetica" panose="020B0604020202020204" pitchFamily="34" charset="0"/>
                <a:ea typeface="Cambria" panose="02040503050406030204" pitchFamily="18" charset="0"/>
                <a:cs typeface="Helvetica" panose="020B0604020202020204" pitchFamily="34" charset="0"/>
              </a:rPr>
              <a:t>Satı KOCAER</a:t>
            </a:r>
          </a:p>
          <a:p>
            <a:pPr algn="ctr"/>
            <a:r>
              <a:rPr lang="tr-TR" sz="2200" b="1" dirty="0">
                <a:latin typeface="Helvetica" panose="020B0604020202020204" pitchFamily="34" charset="0"/>
                <a:ea typeface="Cambria" panose="02040503050406030204" pitchFamily="18" charset="0"/>
                <a:cs typeface="Helvetica" panose="020B0604020202020204" pitchFamily="34" charset="0"/>
              </a:rPr>
              <a:t>Bilgisayar İşletmeni</a:t>
            </a:r>
          </a:p>
          <a:p>
            <a:pPr algn="ctr"/>
            <a:endParaRPr lang="tr-TR" sz="2200" b="1" dirty="0">
              <a:latin typeface="Helvetica" panose="020B0604020202020204" pitchFamily="34" charset="0"/>
              <a:ea typeface="Cambria" panose="02040503050406030204" pitchFamily="18" charset="0"/>
              <a:cs typeface="Helvetica" panose="020B0604020202020204" pitchFamily="34" charset="0"/>
            </a:endParaRPr>
          </a:p>
          <a:p>
            <a:pPr algn="just"/>
            <a:r>
              <a:rPr lang="tr-TR" sz="2200" b="1" u="sng" dirty="0">
                <a:latin typeface="Helvetica" panose="020B0604020202020204" pitchFamily="34" charset="0"/>
                <a:cs typeface="Helvetica" panose="020B0604020202020204" pitchFamily="34" charset="0"/>
              </a:rPr>
              <a:t>KISA ÖZGEÇMİŞ:</a:t>
            </a:r>
          </a:p>
          <a:p>
            <a:pPr algn="just"/>
            <a:r>
              <a:rPr lang="tr-TR" sz="2200" dirty="0">
                <a:latin typeface="Helvetica" panose="020B0604020202020204" pitchFamily="34" charset="0"/>
                <a:cs typeface="Helvetica" panose="020B0604020202020204" pitchFamily="34" charset="0"/>
              </a:rPr>
              <a:t>04 Kasım 2019 tarihinden itibaren Personel Daire Başkanlığında görev yapmaktadır. Başkanlığımızda Akademik Tayin Şube Müdürlüğünde çalışmaktadır.</a:t>
            </a:r>
            <a:endParaRPr lang="tr-TR" sz="2200" b="1" dirty="0">
              <a:latin typeface="Helvetica" panose="020B0604020202020204" pitchFamily="34" charset="0"/>
              <a:cs typeface="Helvetica" panose="020B0604020202020204" pitchFamily="34" charset="0"/>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8945" y="1235141"/>
            <a:ext cx="1896569" cy="2375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76936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animEffect transition="in" filter="wipe(up)">
                                      <p:cBhvr>
                                        <p:cTn id="11" dur="500"/>
                                        <p:tgtEl>
                                          <p:spTgt spid="7">
                                            <p:txEl>
                                              <p:pRg st="8" end="8"/>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animEffect transition="in" filter="wipe(up)">
                                      <p:cBhvr>
                                        <p:cTn id="15" dur="500"/>
                                        <p:tgtEl>
                                          <p:spTgt spid="7">
                                            <p:txEl>
                                              <p:pRg st="9" end="9"/>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xEl>
                                              <p:pRg st="11" end="11"/>
                                            </p:txEl>
                                          </p:spTgt>
                                        </p:tgtEl>
                                        <p:attrNameLst>
                                          <p:attrName>style.visibility</p:attrName>
                                        </p:attrNameLst>
                                      </p:cBhvr>
                                      <p:to>
                                        <p:strVal val="visible"/>
                                      </p:to>
                                    </p:set>
                                    <p:animEffect transition="in" filter="wipe(up)">
                                      <p:cBhvr>
                                        <p:cTn id="19" dur="500"/>
                                        <p:tgtEl>
                                          <p:spTgt spid="7">
                                            <p:txEl>
                                              <p:pRg st="11" end="11"/>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
                                            <p:txEl>
                                              <p:pRg st="12" end="12"/>
                                            </p:txEl>
                                          </p:spTgt>
                                        </p:tgtEl>
                                        <p:attrNameLst>
                                          <p:attrName>style.visibility</p:attrName>
                                        </p:attrNameLst>
                                      </p:cBhvr>
                                      <p:to>
                                        <p:strVal val="visible"/>
                                      </p:to>
                                    </p:set>
                                    <p:animEffect transition="in" filter="wipe(up)">
                                      <p:cBhvr>
                                        <p:cTn id="23"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087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sz="3200" b="1" dirty="0">
                  <a:solidFill>
                    <a:schemeClr val="accent1">
                      <a:lumMod val="50000"/>
                    </a:schemeClr>
                  </a:solidFill>
                  <a:latin typeface="Helvetica" pitchFamily="34" charset="0"/>
                </a:rPr>
                <a:t>EMEK VERENLER</a:t>
              </a:r>
              <a:endParaRPr lang="tr-TR" sz="3200" dirty="0"/>
            </a:p>
          </p:txBody>
        </p:sp>
      </p:grpSp>
      <p:sp>
        <p:nvSpPr>
          <p:cNvPr id="14" name="Rectangle 3"/>
          <p:cNvSpPr txBox="1">
            <a:spLocks noChangeArrowheads="1"/>
          </p:cNvSpPr>
          <p:nvPr/>
        </p:nvSpPr>
        <p:spPr bwMode="auto">
          <a:xfrm>
            <a:off x="244888" y="1635609"/>
            <a:ext cx="1211221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Helvetica" panose="020B0604020202020204" pitchFamily="34" charset="0"/>
              <a:ea typeface="Cambria" panose="02040503050406030204" pitchFamily="18" charset="0"/>
              <a:cs typeface="Helvetica" panose="020B0604020202020204" pitchFamily="34" charset="0"/>
            </a:endParaRPr>
          </a:p>
        </p:txBody>
      </p:sp>
      <p:sp>
        <p:nvSpPr>
          <p:cNvPr id="7" name="Rectangle 3"/>
          <p:cNvSpPr txBox="1">
            <a:spLocks noChangeArrowheads="1"/>
          </p:cNvSpPr>
          <p:nvPr/>
        </p:nvSpPr>
        <p:spPr bwMode="auto">
          <a:xfrm>
            <a:off x="851027" y="1093297"/>
            <a:ext cx="10583500" cy="547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000" b="1" dirty="0"/>
              <a:t>Üniversitemizin kurulmasıyla birlikte faaliyete geçen Personel Daire Başkanlığımızda aşağıda isimleri yazılı birçok personelinde emekleri geçmiştir. </a:t>
            </a:r>
          </a:p>
          <a:p>
            <a:pPr algn="just"/>
            <a:endParaRPr lang="tr-TR" sz="2000" b="1" dirty="0"/>
          </a:p>
        </p:txBody>
      </p:sp>
      <p:graphicFrame>
        <p:nvGraphicFramePr>
          <p:cNvPr id="2" name="Tablo 1"/>
          <p:cNvGraphicFramePr>
            <a:graphicFrameLocks noGrp="1"/>
          </p:cNvGraphicFramePr>
          <p:nvPr>
            <p:extLst>
              <p:ext uri="{D42A27DB-BD31-4B8C-83A1-F6EECF244321}">
                <p14:modId xmlns:p14="http://schemas.microsoft.com/office/powerpoint/2010/main" val="2789700644"/>
              </p:ext>
            </p:extLst>
          </p:nvPr>
        </p:nvGraphicFramePr>
        <p:xfrm>
          <a:off x="325925" y="1865016"/>
          <a:ext cx="11488847" cy="4846509"/>
        </p:xfrm>
        <a:graphic>
          <a:graphicData uri="http://schemas.openxmlformats.org/drawingml/2006/table">
            <a:tbl>
              <a:tblPr firstRow="1" bandRow="1">
                <a:tableStyleId>{5C22544A-7EE6-4342-B048-85BDC9FD1C3A}</a:tableStyleId>
              </a:tblPr>
              <a:tblGrid>
                <a:gridCol w="942375">
                  <a:extLst>
                    <a:ext uri="{9D8B030D-6E8A-4147-A177-3AD203B41FA5}">
                      <a16:colId xmlns:a16="http://schemas.microsoft.com/office/drawing/2014/main" val="1627773416"/>
                    </a:ext>
                  </a:extLst>
                </a:gridCol>
                <a:gridCol w="3053998">
                  <a:extLst>
                    <a:ext uri="{9D8B030D-6E8A-4147-A177-3AD203B41FA5}">
                      <a16:colId xmlns:a16="http://schemas.microsoft.com/office/drawing/2014/main" val="2783778541"/>
                    </a:ext>
                  </a:extLst>
                </a:gridCol>
                <a:gridCol w="3228512">
                  <a:extLst>
                    <a:ext uri="{9D8B030D-6E8A-4147-A177-3AD203B41FA5}">
                      <a16:colId xmlns:a16="http://schemas.microsoft.com/office/drawing/2014/main" val="2773770873"/>
                    </a:ext>
                  </a:extLst>
                </a:gridCol>
                <a:gridCol w="4263962">
                  <a:extLst>
                    <a:ext uri="{9D8B030D-6E8A-4147-A177-3AD203B41FA5}">
                      <a16:colId xmlns:a16="http://schemas.microsoft.com/office/drawing/2014/main" val="4152330016"/>
                    </a:ext>
                  </a:extLst>
                </a:gridCol>
              </a:tblGrid>
              <a:tr h="346632">
                <a:tc>
                  <a:txBody>
                    <a:bodyPr/>
                    <a:lstStyle/>
                    <a:p>
                      <a:r>
                        <a:rPr lang="tr-TR" dirty="0"/>
                        <a:t>S.NO</a:t>
                      </a:r>
                    </a:p>
                  </a:txBody>
                  <a:tcPr/>
                </a:tc>
                <a:tc>
                  <a:txBody>
                    <a:bodyPr/>
                    <a:lstStyle/>
                    <a:p>
                      <a:r>
                        <a:rPr lang="tr-TR" dirty="0"/>
                        <a:t>ADI-SOYADI</a:t>
                      </a:r>
                    </a:p>
                  </a:txBody>
                  <a:tcPr/>
                </a:tc>
                <a:tc>
                  <a:txBody>
                    <a:bodyPr/>
                    <a:lstStyle/>
                    <a:p>
                      <a:r>
                        <a:rPr lang="tr-TR" dirty="0"/>
                        <a:t>GÖREV UNVANI</a:t>
                      </a:r>
                    </a:p>
                  </a:txBody>
                  <a:tcPr/>
                </a:tc>
                <a:tc>
                  <a:txBody>
                    <a:bodyPr/>
                    <a:lstStyle/>
                    <a:p>
                      <a:r>
                        <a:rPr lang="tr-TR" dirty="0"/>
                        <a:t>AÇIKLAMA</a:t>
                      </a:r>
                    </a:p>
                  </a:txBody>
                  <a:tcPr/>
                </a:tc>
                <a:extLst>
                  <a:ext uri="{0D108BD9-81ED-4DB2-BD59-A6C34878D82A}">
                    <a16:rowId xmlns:a16="http://schemas.microsoft.com/office/drawing/2014/main" val="1877686349"/>
                  </a:ext>
                </a:extLst>
              </a:tr>
              <a:tr h="315348">
                <a:tc>
                  <a:txBody>
                    <a:bodyPr/>
                    <a:lstStyle/>
                    <a:p>
                      <a:pPr algn="ctr"/>
                      <a:r>
                        <a:rPr lang="tr-TR" sz="1400" dirty="0">
                          <a:latin typeface="Helvetica" panose="020B0604020202020204" pitchFamily="34" charset="0"/>
                          <a:cs typeface="Helvetica" panose="020B0604020202020204" pitchFamily="34" charset="0"/>
                        </a:rPr>
                        <a:t>1</a:t>
                      </a:r>
                    </a:p>
                  </a:txBody>
                  <a:tcPr/>
                </a:tc>
                <a:tc>
                  <a:txBody>
                    <a:bodyPr/>
                    <a:lstStyle/>
                    <a:p>
                      <a:r>
                        <a:rPr lang="tr-TR" sz="1400" dirty="0">
                          <a:latin typeface="Helvetica" panose="020B0604020202020204" pitchFamily="34" charset="0"/>
                          <a:cs typeface="Helvetica" panose="020B0604020202020204" pitchFamily="34" charset="0"/>
                        </a:rPr>
                        <a:t>Adnan GÖL</a:t>
                      </a:r>
                    </a:p>
                  </a:txBody>
                  <a:tcPr/>
                </a:tc>
                <a:tc>
                  <a:txBody>
                    <a:bodyPr/>
                    <a:lstStyle/>
                    <a:p>
                      <a:r>
                        <a:rPr lang="tr-TR" sz="1400" dirty="0">
                          <a:latin typeface="Helvetica" panose="020B0604020202020204" pitchFamily="34" charset="0"/>
                          <a:cs typeface="Helvetica" panose="020B0604020202020204" pitchFamily="34" charset="0"/>
                        </a:rPr>
                        <a:t>Personel Daire Başkanı</a:t>
                      </a:r>
                    </a:p>
                  </a:txBody>
                  <a:tcPr/>
                </a:tc>
                <a:tc>
                  <a:txBody>
                    <a:bodyPr/>
                    <a:lstStyle/>
                    <a:p>
                      <a:r>
                        <a:rPr lang="tr-TR" sz="1400" dirty="0">
                          <a:latin typeface="Helvetica" panose="020B0604020202020204" pitchFamily="34" charset="0"/>
                          <a:cs typeface="Helvetica" panose="020B0604020202020204" pitchFamily="34" charset="0"/>
                        </a:rPr>
                        <a:t>Kurum Dışı Nakil </a:t>
                      </a:r>
                    </a:p>
                  </a:txBody>
                  <a:tcPr/>
                </a:tc>
                <a:extLst>
                  <a:ext uri="{0D108BD9-81ED-4DB2-BD59-A6C34878D82A}">
                    <a16:rowId xmlns:a16="http://schemas.microsoft.com/office/drawing/2014/main" val="3942349504"/>
                  </a:ext>
                </a:extLst>
              </a:tr>
              <a:tr h="315348">
                <a:tc>
                  <a:txBody>
                    <a:bodyPr/>
                    <a:lstStyle/>
                    <a:p>
                      <a:pPr algn="ctr"/>
                      <a:r>
                        <a:rPr lang="tr-TR" sz="1400" dirty="0">
                          <a:latin typeface="Helvetica" panose="020B0604020202020204" pitchFamily="34" charset="0"/>
                          <a:cs typeface="Helvetica" panose="020B0604020202020204" pitchFamily="34" charset="0"/>
                        </a:rPr>
                        <a:t>2</a:t>
                      </a:r>
                    </a:p>
                  </a:txBody>
                  <a:tcPr/>
                </a:tc>
                <a:tc>
                  <a:txBody>
                    <a:bodyPr/>
                    <a:lstStyle/>
                    <a:p>
                      <a:r>
                        <a:rPr lang="tr-TR" sz="1400" dirty="0">
                          <a:latin typeface="Helvetica" panose="020B0604020202020204" pitchFamily="34" charset="0"/>
                          <a:cs typeface="Helvetica" panose="020B0604020202020204" pitchFamily="34" charset="0"/>
                        </a:rPr>
                        <a:t>Mehmet Ali KALELİ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a:latin typeface="Helvetica" panose="020B0604020202020204" pitchFamily="34" charset="0"/>
                          <a:cs typeface="Helvetica" panose="020B0604020202020204" pitchFamily="34" charset="0"/>
                        </a:rPr>
                        <a:t>Personel Daire Başkanı</a:t>
                      </a:r>
                    </a:p>
                  </a:txBody>
                  <a:tcPr/>
                </a:tc>
                <a:tc>
                  <a:txBody>
                    <a:bodyPr/>
                    <a:lstStyle/>
                    <a:p>
                      <a:r>
                        <a:rPr lang="tr-TR" sz="1400" dirty="0">
                          <a:latin typeface="Helvetica" panose="020B0604020202020204" pitchFamily="34" charset="0"/>
                          <a:cs typeface="Helvetica" panose="020B0604020202020204" pitchFamily="34" charset="0"/>
                        </a:rPr>
                        <a:t>Kendi</a:t>
                      </a:r>
                      <a:r>
                        <a:rPr lang="tr-TR" sz="1400" baseline="0" dirty="0">
                          <a:latin typeface="Helvetica" panose="020B0604020202020204" pitchFamily="34" charset="0"/>
                          <a:cs typeface="Helvetica" panose="020B0604020202020204" pitchFamily="34" charset="0"/>
                        </a:rPr>
                        <a:t> isteğiyle emekli</a:t>
                      </a:r>
                      <a:endParaRPr lang="tr-TR"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804308303"/>
                  </a:ext>
                </a:extLst>
              </a:tr>
              <a:tr h="315348">
                <a:tc>
                  <a:txBody>
                    <a:bodyPr/>
                    <a:lstStyle/>
                    <a:p>
                      <a:pPr algn="ctr"/>
                      <a:r>
                        <a:rPr lang="tr-TR" sz="1400" dirty="0">
                          <a:latin typeface="Helvetica" panose="020B0604020202020204" pitchFamily="34" charset="0"/>
                          <a:cs typeface="Helvetica" panose="020B0604020202020204" pitchFamily="34" charset="0"/>
                        </a:rPr>
                        <a:t>3</a:t>
                      </a:r>
                    </a:p>
                  </a:txBody>
                  <a:tcPr/>
                </a:tc>
                <a:tc>
                  <a:txBody>
                    <a:bodyPr/>
                    <a:lstStyle/>
                    <a:p>
                      <a:r>
                        <a:rPr lang="tr-TR" sz="1400" dirty="0">
                          <a:latin typeface="Helvetica" panose="020B0604020202020204" pitchFamily="34" charset="0"/>
                          <a:cs typeface="Helvetica" panose="020B0604020202020204" pitchFamily="34" charset="0"/>
                        </a:rPr>
                        <a:t>Recep</a:t>
                      </a:r>
                      <a:r>
                        <a:rPr lang="tr-TR" sz="1400" baseline="0" dirty="0">
                          <a:latin typeface="Helvetica" panose="020B0604020202020204" pitchFamily="34" charset="0"/>
                          <a:cs typeface="Helvetica" panose="020B0604020202020204" pitchFamily="34" charset="0"/>
                        </a:rPr>
                        <a:t> MEMUS</a:t>
                      </a:r>
                      <a:endParaRPr lang="tr-TR" sz="1400" dirty="0">
                        <a:latin typeface="Helvetica" panose="020B0604020202020204" pitchFamily="34" charset="0"/>
                        <a:cs typeface="Helvetica" panose="020B0604020202020204" pitchFamily="34" charset="0"/>
                      </a:endParaRPr>
                    </a:p>
                  </a:txBody>
                  <a:tcPr/>
                </a:tc>
                <a:tc>
                  <a:txBody>
                    <a:bodyPr/>
                    <a:lstStyle/>
                    <a:p>
                      <a:r>
                        <a:rPr lang="tr-TR" sz="1400" dirty="0">
                          <a:latin typeface="Helvetica" panose="020B0604020202020204" pitchFamily="34" charset="0"/>
                          <a:cs typeface="Helvetica" panose="020B0604020202020204" pitchFamily="34" charset="0"/>
                        </a:rPr>
                        <a:t>Şube</a:t>
                      </a:r>
                      <a:r>
                        <a:rPr lang="tr-TR" sz="1400" baseline="0" dirty="0">
                          <a:latin typeface="Helvetica" panose="020B0604020202020204" pitchFamily="34" charset="0"/>
                          <a:cs typeface="Helvetica" panose="020B0604020202020204" pitchFamily="34" charset="0"/>
                        </a:rPr>
                        <a:t> Müdürü</a:t>
                      </a:r>
                      <a:endParaRPr lang="tr-TR" sz="1400" dirty="0">
                        <a:latin typeface="Helvetica" panose="020B0604020202020204" pitchFamily="34" charset="0"/>
                        <a:cs typeface="Helvetica" panose="020B0604020202020204" pitchFamily="34" charset="0"/>
                      </a:endParaRPr>
                    </a:p>
                  </a:txBody>
                  <a:tcPr/>
                </a:tc>
                <a:tc>
                  <a:txBody>
                    <a:bodyPr/>
                    <a:lstStyle/>
                    <a:p>
                      <a:r>
                        <a:rPr lang="tr-TR" sz="1400" dirty="0">
                          <a:latin typeface="Helvetica" panose="020B0604020202020204" pitchFamily="34" charset="0"/>
                          <a:cs typeface="Helvetica" panose="020B0604020202020204" pitchFamily="34" charset="0"/>
                        </a:rPr>
                        <a:t>Kurum içi yer değişikliği</a:t>
                      </a:r>
                    </a:p>
                  </a:txBody>
                  <a:tcPr/>
                </a:tc>
                <a:extLst>
                  <a:ext uri="{0D108BD9-81ED-4DB2-BD59-A6C34878D82A}">
                    <a16:rowId xmlns:a16="http://schemas.microsoft.com/office/drawing/2014/main" val="2071323962"/>
                  </a:ext>
                </a:extLst>
              </a:tr>
              <a:tr h="301152">
                <a:tc>
                  <a:txBody>
                    <a:bodyPr/>
                    <a:lstStyle/>
                    <a:p>
                      <a:pPr algn="ctr"/>
                      <a:r>
                        <a:rPr lang="tr-TR" sz="1400" dirty="0">
                          <a:latin typeface="Helvetica" panose="020B0604020202020204" pitchFamily="34" charset="0"/>
                          <a:cs typeface="Helvetica" panose="020B0604020202020204" pitchFamily="34" charset="0"/>
                        </a:rPr>
                        <a:t>4</a:t>
                      </a:r>
                    </a:p>
                  </a:txBody>
                  <a:tcPr/>
                </a:tc>
                <a:tc>
                  <a:txBody>
                    <a:bodyPr/>
                    <a:lstStyle/>
                    <a:p>
                      <a:r>
                        <a:rPr lang="tr-TR" sz="1400" dirty="0">
                          <a:latin typeface="Helvetica" panose="020B0604020202020204" pitchFamily="34" charset="0"/>
                          <a:cs typeface="Helvetica" panose="020B0604020202020204" pitchFamily="34" charset="0"/>
                        </a:rPr>
                        <a:t>Fatma TUTSAK</a:t>
                      </a:r>
                    </a:p>
                  </a:txBody>
                  <a:tcPr/>
                </a:tc>
                <a:tc>
                  <a:txBody>
                    <a:bodyPr/>
                    <a:lstStyle/>
                    <a:p>
                      <a:r>
                        <a:rPr lang="tr-TR" sz="1400" dirty="0">
                          <a:latin typeface="Helvetica" panose="020B0604020202020204" pitchFamily="34" charset="0"/>
                          <a:cs typeface="Helvetica" panose="020B0604020202020204" pitchFamily="34" charset="0"/>
                        </a:rPr>
                        <a:t>Şube Müdürü</a:t>
                      </a:r>
                    </a:p>
                  </a:txBody>
                  <a:tcPr/>
                </a:tc>
                <a:tc>
                  <a:txBody>
                    <a:bodyPr/>
                    <a:lstStyle/>
                    <a:p>
                      <a:r>
                        <a:rPr lang="tr-TR" sz="1400" dirty="0">
                          <a:latin typeface="Helvetica" panose="020B0604020202020204" pitchFamily="34" charset="0"/>
                          <a:cs typeface="Helvetica" panose="020B0604020202020204" pitchFamily="34" charset="0"/>
                        </a:rPr>
                        <a:t>Kurum içi yer değişikliği</a:t>
                      </a:r>
                    </a:p>
                  </a:txBody>
                  <a:tcPr/>
                </a:tc>
                <a:extLst>
                  <a:ext uri="{0D108BD9-81ED-4DB2-BD59-A6C34878D82A}">
                    <a16:rowId xmlns:a16="http://schemas.microsoft.com/office/drawing/2014/main" val="3475378937"/>
                  </a:ext>
                </a:extLst>
              </a:tr>
              <a:tr h="319017">
                <a:tc>
                  <a:txBody>
                    <a:bodyPr/>
                    <a:lstStyle/>
                    <a:p>
                      <a:pPr algn="ctr"/>
                      <a:r>
                        <a:rPr lang="tr-TR" sz="1400" dirty="0">
                          <a:latin typeface="Helvetica" panose="020B0604020202020204" pitchFamily="34" charset="0"/>
                          <a:cs typeface="Helvetica" panose="020B0604020202020204" pitchFamily="34" charset="0"/>
                        </a:rPr>
                        <a:t>5</a:t>
                      </a:r>
                    </a:p>
                  </a:txBody>
                  <a:tcPr/>
                </a:tc>
                <a:tc>
                  <a:txBody>
                    <a:bodyPr/>
                    <a:lstStyle/>
                    <a:p>
                      <a:r>
                        <a:rPr lang="tr-TR" sz="1400" dirty="0">
                          <a:latin typeface="Helvetica" panose="020B0604020202020204" pitchFamily="34" charset="0"/>
                          <a:cs typeface="Helvetica" panose="020B0604020202020204" pitchFamily="34" charset="0"/>
                        </a:rPr>
                        <a:t>Mustafa Şaban ÇENGEL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latin typeface="Helvetica" panose="020B0604020202020204" pitchFamily="34" charset="0"/>
                          <a:cs typeface="Helvetica" panose="020B0604020202020204" pitchFamily="34" charset="0"/>
                        </a:rPr>
                        <a:t>Şube Müdürü</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latin typeface="Helvetica" panose="020B0604020202020204" pitchFamily="34" charset="0"/>
                          <a:cs typeface="Helvetica" panose="020B0604020202020204" pitchFamily="34" charset="0"/>
                        </a:rPr>
                        <a:t>Kurum Dışı Nakil (SGK</a:t>
                      </a:r>
                      <a:r>
                        <a:rPr lang="tr-TR" sz="1400" baseline="0" dirty="0">
                          <a:latin typeface="Helvetica" panose="020B0604020202020204" pitchFamily="34" charset="0"/>
                          <a:cs typeface="Helvetica" panose="020B0604020202020204" pitchFamily="34" charset="0"/>
                        </a:rPr>
                        <a:t>)</a:t>
                      </a:r>
                      <a:endParaRPr lang="tr-TR"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971286449"/>
                  </a:ext>
                </a:extLst>
              </a:tr>
              <a:tr h="315348">
                <a:tc>
                  <a:txBody>
                    <a:bodyPr/>
                    <a:lstStyle/>
                    <a:p>
                      <a:pPr algn="ctr"/>
                      <a:r>
                        <a:rPr lang="tr-TR" sz="1400" dirty="0">
                          <a:latin typeface="Helvetica" panose="020B0604020202020204" pitchFamily="34" charset="0"/>
                          <a:cs typeface="Helvetica" panose="020B0604020202020204" pitchFamily="34" charset="0"/>
                        </a:rPr>
                        <a:t>6</a:t>
                      </a:r>
                    </a:p>
                  </a:txBody>
                  <a:tcPr/>
                </a:tc>
                <a:tc>
                  <a:txBody>
                    <a:bodyPr/>
                    <a:lstStyle/>
                    <a:p>
                      <a:r>
                        <a:rPr lang="tr-TR" sz="1400" dirty="0">
                          <a:latin typeface="Helvetica" panose="020B0604020202020204" pitchFamily="34" charset="0"/>
                          <a:cs typeface="Helvetica" panose="020B0604020202020204" pitchFamily="34" charset="0"/>
                        </a:rPr>
                        <a:t>Derya MEMUS</a:t>
                      </a:r>
                    </a:p>
                  </a:txBody>
                  <a:tcPr/>
                </a:tc>
                <a:tc>
                  <a:txBody>
                    <a:bodyPr/>
                    <a:lstStyle/>
                    <a:p>
                      <a:r>
                        <a:rPr lang="tr-TR" sz="1400" dirty="0">
                          <a:latin typeface="Helvetica" panose="020B0604020202020204" pitchFamily="34" charset="0"/>
                          <a:cs typeface="Helvetica" panose="020B0604020202020204" pitchFamily="34" charset="0"/>
                        </a:rPr>
                        <a:t>Şef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a:latin typeface="Helvetica" panose="020B0604020202020204" pitchFamily="34" charset="0"/>
                          <a:cs typeface="Helvetica" panose="020B0604020202020204" pitchFamily="34" charset="0"/>
                        </a:rPr>
                        <a:t>Kurum içi yer değişikliği</a:t>
                      </a:r>
                    </a:p>
                  </a:txBody>
                  <a:tcPr/>
                </a:tc>
                <a:extLst>
                  <a:ext uri="{0D108BD9-81ED-4DB2-BD59-A6C34878D82A}">
                    <a16:rowId xmlns:a16="http://schemas.microsoft.com/office/drawing/2014/main" val="797224894"/>
                  </a:ext>
                </a:extLst>
              </a:tr>
              <a:tr h="315348">
                <a:tc>
                  <a:txBody>
                    <a:bodyPr/>
                    <a:lstStyle/>
                    <a:p>
                      <a:pPr algn="ctr"/>
                      <a:r>
                        <a:rPr lang="tr-TR" sz="1400" dirty="0">
                          <a:latin typeface="Helvetica" panose="020B0604020202020204" pitchFamily="34" charset="0"/>
                          <a:cs typeface="Helvetica" panose="020B0604020202020204" pitchFamily="34" charset="0"/>
                        </a:rPr>
                        <a:t>7</a:t>
                      </a:r>
                    </a:p>
                  </a:txBody>
                  <a:tcPr/>
                </a:tc>
                <a:tc>
                  <a:txBody>
                    <a:bodyPr/>
                    <a:lstStyle/>
                    <a:p>
                      <a:r>
                        <a:rPr lang="tr-TR" sz="1400" dirty="0">
                          <a:latin typeface="Helvetica" panose="020B0604020202020204" pitchFamily="34" charset="0"/>
                          <a:cs typeface="Helvetica" panose="020B0604020202020204" pitchFamily="34" charset="0"/>
                        </a:rPr>
                        <a:t>Necmi</a:t>
                      </a:r>
                      <a:r>
                        <a:rPr lang="tr-TR" sz="1400" baseline="0" dirty="0">
                          <a:latin typeface="Helvetica" panose="020B0604020202020204" pitchFamily="34" charset="0"/>
                          <a:cs typeface="Helvetica" panose="020B0604020202020204" pitchFamily="34" charset="0"/>
                        </a:rPr>
                        <a:t> SU</a:t>
                      </a:r>
                      <a:endParaRPr lang="tr-TR" sz="1400" dirty="0">
                        <a:latin typeface="Helvetica" panose="020B0604020202020204" pitchFamily="34" charset="0"/>
                        <a:cs typeface="Helvetica" panose="020B0604020202020204" pitchFamily="34" charset="0"/>
                      </a:endParaRPr>
                    </a:p>
                  </a:txBody>
                  <a:tcPr/>
                </a:tc>
                <a:tc>
                  <a:txBody>
                    <a:bodyPr/>
                    <a:lstStyle/>
                    <a:p>
                      <a:r>
                        <a:rPr lang="tr-TR" sz="1400" dirty="0">
                          <a:latin typeface="Helvetica" panose="020B0604020202020204" pitchFamily="34" charset="0"/>
                          <a:cs typeface="Helvetica" panose="020B0604020202020204" pitchFamily="34" charset="0"/>
                        </a:rPr>
                        <a:t>Şef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a:latin typeface="Helvetica" panose="020B0604020202020204" pitchFamily="34" charset="0"/>
                          <a:cs typeface="Helvetica" panose="020B0604020202020204" pitchFamily="34" charset="0"/>
                        </a:rPr>
                        <a:t>Kurum içi yer değişikliği</a:t>
                      </a:r>
                    </a:p>
                  </a:txBody>
                  <a:tcPr/>
                </a:tc>
                <a:extLst>
                  <a:ext uri="{0D108BD9-81ED-4DB2-BD59-A6C34878D82A}">
                    <a16:rowId xmlns:a16="http://schemas.microsoft.com/office/drawing/2014/main" val="1619598825"/>
                  </a:ext>
                </a:extLst>
              </a:tr>
              <a:tr h="315348">
                <a:tc>
                  <a:txBody>
                    <a:bodyPr/>
                    <a:lstStyle/>
                    <a:p>
                      <a:pPr algn="ctr"/>
                      <a:r>
                        <a:rPr lang="tr-TR" sz="1400" dirty="0">
                          <a:latin typeface="Helvetica" panose="020B0604020202020204" pitchFamily="34" charset="0"/>
                          <a:cs typeface="Helvetica" panose="020B0604020202020204" pitchFamily="34" charset="0"/>
                        </a:rPr>
                        <a:t>8</a:t>
                      </a:r>
                    </a:p>
                  </a:txBody>
                  <a:tcPr/>
                </a:tc>
                <a:tc>
                  <a:txBody>
                    <a:bodyPr/>
                    <a:lstStyle/>
                    <a:p>
                      <a:r>
                        <a:rPr lang="tr-TR" sz="1400" dirty="0">
                          <a:latin typeface="Helvetica" panose="020B0604020202020204" pitchFamily="34" charset="0"/>
                          <a:cs typeface="Helvetica" panose="020B0604020202020204" pitchFamily="34" charset="0"/>
                        </a:rPr>
                        <a:t>Sevcan AYGAN</a:t>
                      </a:r>
                    </a:p>
                  </a:txBody>
                  <a:tcPr/>
                </a:tc>
                <a:tc>
                  <a:txBody>
                    <a:bodyPr/>
                    <a:lstStyle/>
                    <a:p>
                      <a:r>
                        <a:rPr lang="tr-TR" sz="1400" dirty="0">
                          <a:latin typeface="Helvetica" panose="020B0604020202020204" pitchFamily="34" charset="0"/>
                          <a:cs typeface="Helvetica" panose="020B0604020202020204" pitchFamily="34" charset="0"/>
                        </a:rPr>
                        <a:t>Bilgisayar İşletmeni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latin typeface="Helvetica" panose="020B0604020202020204" pitchFamily="34" charset="0"/>
                          <a:cs typeface="Helvetica" panose="020B0604020202020204" pitchFamily="34" charset="0"/>
                        </a:rPr>
                        <a:t>Kurum Dışı Nakil (Ticaret</a:t>
                      </a:r>
                      <a:r>
                        <a:rPr lang="tr-TR" sz="1400" baseline="0" dirty="0">
                          <a:latin typeface="Helvetica" panose="020B0604020202020204" pitchFamily="34" charset="0"/>
                          <a:cs typeface="Helvetica" panose="020B0604020202020204" pitchFamily="34" charset="0"/>
                        </a:rPr>
                        <a:t> Bakanlığı)</a:t>
                      </a:r>
                      <a:endParaRPr lang="tr-TR"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757638076"/>
                  </a:ext>
                </a:extLst>
              </a:tr>
              <a:tr h="346632">
                <a:tc>
                  <a:txBody>
                    <a:bodyPr/>
                    <a:lstStyle/>
                    <a:p>
                      <a:pPr algn="ctr"/>
                      <a:r>
                        <a:rPr lang="tr-TR" sz="1400" dirty="0">
                          <a:latin typeface="Helvetica" panose="020B0604020202020204" pitchFamily="34" charset="0"/>
                          <a:cs typeface="Helvetica" panose="020B0604020202020204" pitchFamily="34" charset="0"/>
                        </a:rPr>
                        <a:t>9</a:t>
                      </a:r>
                    </a:p>
                  </a:txBody>
                  <a:tcPr/>
                </a:tc>
                <a:tc>
                  <a:txBody>
                    <a:bodyPr/>
                    <a:lstStyle/>
                    <a:p>
                      <a:r>
                        <a:rPr lang="tr-TR" sz="1400" dirty="0">
                          <a:latin typeface="Helvetica" panose="020B0604020202020204" pitchFamily="34" charset="0"/>
                          <a:cs typeface="Helvetica" panose="020B0604020202020204" pitchFamily="34" charset="0"/>
                        </a:rPr>
                        <a:t>Ezgi</a:t>
                      </a:r>
                      <a:r>
                        <a:rPr lang="tr-TR" sz="1400" baseline="0" dirty="0">
                          <a:latin typeface="Helvetica" panose="020B0604020202020204" pitchFamily="34" charset="0"/>
                          <a:cs typeface="Helvetica" panose="020B0604020202020204" pitchFamily="34" charset="0"/>
                        </a:rPr>
                        <a:t> METİN</a:t>
                      </a:r>
                      <a:endParaRPr lang="tr-TR" sz="1400" dirty="0">
                        <a:latin typeface="Helvetica" panose="020B0604020202020204" pitchFamily="34" charset="0"/>
                        <a:cs typeface="Helvetica" panose="020B0604020202020204" pitchFamily="34" charset="0"/>
                      </a:endParaRPr>
                    </a:p>
                  </a:txBody>
                  <a:tcPr/>
                </a:tc>
                <a:tc>
                  <a:txBody>
                    <a:bodyPr/>
                    <a:lstStyle/>
                    <a:p>
                      <a:r>
                        <a:rPr lang="tr-TR" sz="1400" dirty="0">
                          <a:latin typeface="Helvetica" panose="020B0604020202020204" pitchFamily="34" charset="0"/>
                          <a:cs typeface="Helvetica" panose="020B0604020202020204" pitchFamily="34" charset="0"/>
                        </a:rPr>
                        <a:t>Bilgisayar İşletmeni</a:t>
                      </a:r>
                    </a:p>
                  </a:txBody>
                  <a:tcPr/>
                </a:tc>
                <a:tc>
                  <a:txBody>
                    <a:bodyPr/>
                    <a:lstStyle/>
                    <a:p>
                      <a:r>
                        <a:rPr lang="tr-TR" sz="1400" dirty="0">
                          <a:latin typeface="Helvetica" panose="020B0604020202020204" pitchFamily="34" charset="0"/>
                          <a:cs typeface="Helvetica" panose="020B0604020202020204" pitchFamily="34" charset="0"/>
                        </a:rPr>
                        <a:t>Kurum Dışı Nakil (Hacettepe Üniversitesi)</a:t>
                      </a:r>
                    </a:p>
                  </a:txBody>
                  <a:tcPr/>
                </a:tc>
                <a:extLst>
                  <a:ext uri="{0D108BD9-81ED-4DB2-BD59-A6C34878D82A}">
                    <a16:rowId xmlns:a16="http://schemas.microsoft.com/office/drawing/2014/main" val="2959883316"/>
                  </a:ext>
                </a:extLst>
              </a:tr>
              <a:tr h="346632">
                <a:tc>
                  <a:txBody>
                    <a:bodyPr/>
                    <a:lstStyle/>
                    <a:p>
                      <a:pPr algn="ctr"/>
                      <a:r>
                        <a:rPr lang="tr-TR" sz="1400" dirty="0">
                          <a:latin typeface="Helvetica" panose="020B0604020202020204" pitchFamily="34" charset="0"/>
                          <a:cs typeface="Helvetica" panose="020B0604020202020204" pitchFamily="34" charset="0"/>
                        </a:rPr>
                        <a:t>10</a:t>
                      </a:r>
                    </a:p>
                  </a:txBody>
                  <a:tcPr/>
                </a:tc>
                <a:tc>
                  <a:txBody>
                    <a:bodyPr/>
                    <a:lstStyle/>
                    <a:p>
                      <a:r>
                        <a:rPr lang="tr-TR" sz="1400" dirty="0">
                          <a:latin typeface="Helvetica" panose="020B0604020202020204" pitchFamily="34" charset="0"/>
                          <a:cs typeface="Helvetica" panose="020B0604020202020204" pitchFamily="34" charset="0"/>
                        </a:rPr>
                        <a:t>Aynur TURGUT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a:latin typeface="Helvetica" panose="020B0604020202020204" pitchFamily="34" charset="0"/>
                          <a:cs typeface="Helvetica" panose="020B0604020202020204" pitchFamily="34" charset="0"/>
                        </a:rPr>
                        <a:t>Bilgisayar İşletmeni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a:latin typeface="Helvetica" panose="020B0604020202020204" pitchFamily="34" charset="0"/>
                          <a:cs typeface="Helvetica" panose="020B0604020202020204" pitchFamily="34" charset="0"/>
                        </a:rPr>
                        <a:t>Kurum içi yer değişikliği</a:t>
                      </a:r>
                    </a:p>
                  </a:txBody>
                  <a:tcPr/>
                </a:tc>
                <a:extLst>
                  <a:ext uri="{0D108BD9-81ED-4DB2-BD59-A6C34878D82A}">
                    <a16:rowId xmlns:a16="http://schemas.microsoft.com/office/drawing/2014/main" val="304786270"/>
                  </a:ext>
                </a:extLst>
              </a:tr>
              <a:tr h="315348">
                <a:tc>
                  <a:txBody>
                    <a:bodyPr/>
                    <a:lstStyle/>
                    <a:p>
                      <a:pPr algn="ctr"/>
                      <a:r>
                        <a:rPr lang="tr-TR" sz="1400" dirty="0">
                          <a:latin typeface="Helvetica" panose="020B0604020202020204" pitchFamily="34" charset="0"/>
                          <a:cs typeface="Helvetica" panose="020B0604020202020204" pitchFamily="34" charset="0"/>
                        </a:rPr>
                        <a:t>11</a:t>
                      </a:r>
                    </a:p>
                  </a:txBody>
                  <a:tcPr/>
                </a:tc>
                <a:tc>
                  <a:txBody>
                    <a:bodyPr/>
                    <a:lstStyle/>
                    <a:p>
                      <a:r>
                        <a:rPr lang="tr-TR" sz="1400" dirty="0">
                          <a:latin typeface="Helvetica" panose="020B0604020202020204" pitchFamily="34" charset="0"/>
                          <a:cs typeface="Helvetica" panose="020B0604020202020204" pitchFamily="34" charset="0"/>
                        </a:rPr>
                        <a:t>Burak ERKMEN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a:latin typeface="Helvetica" panose="020B0604020202020204" pitchFamily="34" charset="0"/>
                          <a:cs typeface="Helvetica" panose="020B0604020202020204" pitchFamily="34" charset="0"/>
                        </a:rPr>
                        <a:t>Bilgisayar İşletmeni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a:latin typeface="Helvetica" panose="020B0604020202020204" pitchFamily="34" charset="0"/>
                          <a:cs typeface="Helvetica" panose="020B0604020202020204" pitchFamily="34" charset="0"/>
                        </a:rPr>
                        <a:t>Kurum Dışı Nakil (İş Kurumu Genel Müdürlüğü)</a:t>
                      </a:r>
                    </a:p>
                  </a:txBody>
                  <a:tcPr/>
                </a:tc>
                <a:extLst>
                  <a:ext uri="{0D108BD9-81ED-4DB2-BD59-A6C34878D82A}">
                    <a16:rowId xmlns:a16="http://schemas.microsoft.com/office/drawing/2014/main" val="2735227382"/>
                  </a:ext>
                </a:extLst>
              </a:tr>
              <a:tr h="301152">
                <a:tc>
                  <a:txBody>
                    <a:bodyPr/>
                    <a:lstStyle/>
                    <a:p>
                      <a:pPr algn="ctr"/>
                      <a:r>
                        <a:rPr lang="tr-TR" sz="1400" dirty="0">
                          <a:latin typeface="Helvetica" panose="020B0604020202020204" pitchFamily="34" charset="0"/>
                          <a:cs typeface="Helvetica" panose="020B0604020202020204" pitchFamily="34" charset="0"/>
                        </a:rPr>
                        <a:t>12</a:t>
                      </a:r>
                    </a:p>
                  </a:txBody>
                  <a:tcPr/>
                </a:tc>
                <a:tc>
                  <a:txBody>
                    <a:bodyPr/>
                    <a:lstStyle/>
                    <a:p>
                      <a:r>
                        <a:rPr lang="tr-TR" sz="1400" dirty="0">
                          <a:latin typeface="Helvetica" panose="020B0604020202020204" pitchFamily="34" charset="0"/>
                          <a:cs typeface="Helvetica" panose="020B0604020202020204" pitchFamily="34" charset="0"/>
                        </a:rPr>
                        <a:t>Hasan AYAR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a:latin typeface="Helvetica" panose="020B0604020202020204" pitchFamily="34" charset="0"/>
                          <a:cs typeface="Helvetica" panose="020B0604020202020204" pitchFamily="34" charset="0"/>
                        </a:rPr>
                        <a:t>Bilgisayar İşletmeni</a:t>
                      </a:r>
                    </a:p>
                  </a:txBody>
                  <a:tcPr/>
                </a:tc>
                <a:tc>
                  <a:txBody>
                    <a:bodyPr/>
                    <a:lstStyle/>
                    <a:p>
                      <a:r>
                        <a:rPr lang="tr-TR" sz="1400" dirty="0">
                          <a:latin typeface="Helvetica" panose="020B0604020202020204" pitchFamily="34" charset="0"/>
                          <a:cs typeface="Helvetica" panose="020B0604020202020204" pitchFamily="34" charset="0"/>
                        </a:rPr>
                        <a:t>Kurum Dışı Nakil (MEB)</a:t>
                      </a:r>
                    </a:p>
                  </a:txBody>
                  <a:tcPr/>
                </a:tc>
                <a:extLst>
                  <a:ext uri="{0D108BD9-81ED-4DB2-BD59-A6C34878D82A}">
                    <a16:rowId xmlns:a16="http://schemas.microsoft.com/office/drawing/2014/main" val="3318283594"/>
                  </a:ext>
                </a:extLst>
              </a:tr>
              <a:tr h="301152">
                <a:tc>
                  <a:txBody>
                    <a:bodyPr/>
                    <a:lstStyle/>
                    <a:p>
                      <a:pPr algn="ctr"/>
                      <a:r>
                        <a:rPr lang="tr-TR" sz="1400" dirty="0">
                          <a:latin typeface="Helvetica" panose="020B0604020202020204" pitchFamily="34" charset="0"/>
                          <a:cs typeface="Helvetica" panose="020B0604020202020204" pitchFamily="34" charset="0"/>
                        </a:rPr>
                        <a:t>13</a:t>
                      </a:r>
                    </a:p>
                  </a:txBody>
                  <a:tcPr/>
                </a:tc>
                <a:tc>
                  <a:txBody>
                    <a:bodyPr/>
                    <a:lstStyle/>
                    <a:p>
                      <a:r>
                        <a:rPr lang="tr-TR" sz="1400" dirty="0">
                          <a:latin typeface="Helvetica" panose="020B0604020202020204" pitchFamily="34" charset="0"/>
                          <a:cs typeface="Helvetica" panose="020B0604020202020204" pitchFamily="34" charset="0"/>
                        </a:rPr>
                        <a:t>İsmail</a:t>
                      </a:r>
                      <a:r>
                        <a:rPr lang="tr-TR" sz="1400" baseline="0" dirty="0">
                          <a:latin typeface="Helvetica" panose="020B0604020202020204" pitchFamily="34" charset="0"/>
                          <a:cs typeface="Helvetica" panose="020B0604020202020204" pitchFamily="34" charset="0"/>
                        </a:rPr>
                        <a:t> ÖZTOP</a:t>
                      </a:r>
                      <a:endParaRPr lang="tr-TR" sz="1400" dirty="0">
                        <a:latin typeface="Helvetica" panose="020B0604020202020204" pitchFamily="34" charset="0"/>
                        <a:cs typeface="Helvetica"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latin typeface="Helvetica" panose="020B0604020202020204" pitchFamily="34" charset="0"/>
                          <a:cs typeface="Helvetica" panose="020B0604020202020204" pitchFamily="34" charset="0"/>
                        </a:rPr>
                        <a:t>Bilgisayar İşletmeni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latin typeface="Helvetica" panose="020B0604020202020204" pitchFamily="34" charset="0"/>
                          <a:cs typeface="Helvetica" panose="020B0604020202020204" pitchFamily="34" charset="0"/>
                        </a:rPr>
                        <a:t>Kurum Dışı Nakil (MEB)</a:t>
                      </a:r>
                    </a:p>
                  </a:txBody>
                  <a:tcPr/>
                </a:tc>
                <a:extLst>
                  <a:ext uri="{0D108BD9-81ED-4DB2-BD59-A6C34878D82A}">
                    <a16:rowId xmlns:a16="http://schemas.microsoft.com/office/drawing/2014/main" val="258413805"/>
                  </a:ext>
                </a:extLst>
              </a:tr>
              <a:tr h="346632">
                <a:tc>
                  <a:txBody>
                    <a:bodyPr/>
                    <a:lstStyle/>
                    <a:p>
                      <a:pPr algn="ctr"/>
                      <a:r>
                        <a:rPr lang="tr-TR" sz="1400" dirty="0">
                          <a:latin typeface="Helvetica" panose="020B0604020202020204" pitchFamily="34" charset="0"/>
                          <a:cs typeface="Helvetica" panose="020B0604020202020204" pitchFamily="34" charset="0"/>
                        </a:rPr>
                        <a:t>14</a:t>
                      </a:r>
                    </a:p>
                  </a:txBody>
                  <a:tcPr/>
                </a:tc>
                <a:tc>
                  <a:txBody>
                    <a:bodyPr/>
                    <a:lstStyle/>
                    <a:p>
                      <a:r>
                        <a:rPr lang="tr-TR" sz="1400" dirty="0">
                          <a:latin typeface="Helvetica" panose="020B0604020202020204" pitchFamily="34" charset="0"/>
                          <a:cs typeface="Helvetica" panose="020B0604020202020204" pitchFamily="34" charset="0"/>
                        </a:rPr>
                        <a:t>Kartal ALGIN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a:latin typeface="Helvetica" panose="020B0604020202020204" pitchFamily="34" charset="0"/>
                          <a:cs typeface="Helvetica" panose="020B0604020202020204" pitchFamily="34" charset="0"/>
                        </a:rPr>
                        <a:t>Hizmetli</a:t>
                      </a:r>
                    </a:p>
                  </a:txBody>
                  <a:tcPr/>
                </a:tc>
                <a:tc>
                  <a:txBody>
                    <a:bodyPr/>
                    <a:lstStyle/>
                    <a:p>
                      <a:r>
                        <a:rPr lang="tr-TR" sz="1400" dirty="0">
                          <a:latin typeface="Helvetica" panose="020B0604020202020204" pitchFamily="34" charset="0"/>
                          <a:cs typeface="Helvetica" panose="020B0604020202020204" pitchFamily="34" charset="0"/>
                        </a:rPr>
                        <a:t>Kurum Dışı Nakil  (Balıkesir</a:t>
                      </a:r>
                      <a:r>
                        <a:rPr lang="tr-TR" sz="1400" baseline="0" dirty="0">
                          <a:latin typeface="Helvetica" panose="020B0604020202020204" pitchFamily="34" charset="0"/>
                          <a:cs typeface="Helvetica" panose="020B0604020202020204" pitchFamily="34" charset="0"/>
                        </a:rPr>
                        <a:t> Belediyesi)</a:t>
                      </a:r>
                      <a:endParaRPr lang="tr-TR"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487239197"/>
                  </a:ext>
                </a:extLst>
              </a:tr>
            </a:tbl>
          </a:graphicData>
        </a:graphic>
      </p:graphicFrame>
    </p:spTree>
    <p:extLst>
      <p:ext uri="{BB962C8B-B14F-4D97-AF65-F5344CB8AC3E}">
        <p14:creationId xmlns:p14="http://schemas.microsoft.com/office/powerpoint/2010/main" val="9582928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3"/>
          <a:stretch>
            <a:fillRect/>
          </a:stretch>
        </p:blipFill>
        <p:spPr>
          <a:xfrm>
            <a:off x="2" y="-1815"/>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9060871"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4"/>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538018" y="256178"/>
              <a:ext cx="5262069" cy="584775"/>
            </a:xfrm>
            <a:prstGeom prst="rect">
              <a:avLst/>
            </a:prstGeom>
          </p:spPr>
          <p:txBody>
            <a:bodyPr wrap="square">
              <a:spAutoFit/>
            </a:bodyPr>
            <a:lstStyle/>
            <a:p>
              <a:r>
                <a:rPr lang="tr-TR" sz="3200" b="1" dirty="0">
                  <a:solidFill>
                    <a:schemeClr val="accent1">
                      <a:lumMod val="50000"/>
                    </a:schemeClr>
                  </a:solidFill>
                  <a:latin typeface="Helvetica" pitchFamily="34" charset="0"/>
                </a:rPr>
                <a:t>PERSONEL KIYASLAMASI</a:t>
              </a:r>
              <a:endParaRPr lang="tr-TR" sz="3200" dirty="0"/>
            </a:p>
          </p:txBody>
        </p:sp>
      </p:grpSp>
      <p:sp>
        <p:nvSpPr>
          <p:cNvPr id="14" name="Rectangle 3"/>
          <p:cNvSpPr txBox="1">
            <a:spLocks noChangeArrowheads="1"/>
          </p:cNvSpPr>
          <p:nvPr/>
        </p:nvSpPr>
        <p:spPr bwMode="auto">
          <a:xfrm>
            <a:off x="244889" y="1307307"/>
            <a:ext cx="11624204"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400" dirty="0">
                <a:latin typeface="Helvetica" panose="020B0604020202020204" pitchFamily="34" charset="0"/>
                <a:ea typeface="Cambria" panose="02040503050406030204" pitchFamily="18" charset="0"/>
                <a:cs typeface="Helvetica" panose="020B0604020202020204" pitchFamily="34" charset="0"/>
              </a:rPr>
              <a:t>Başkanlığımızda görevli personel sayısının yeterli olup olmadığını ölçmek amacıyla Şubat-2020 sonu itibarıyla 2006 yılından sonra kurulmuş 58 üniversite özelinde bir kıyaslama çalışması yapılmıştır. </a:t>
            </a:r>
          </a:p>
          <a:p>
            <a:pPr algn="just"/>
            <a:r>
              <a:rPr lang="tr-TR" sz="2400" dirty="0">
                <a:latin typeface="Helvetica" panose="020B0604020202020204" pitchFamily="34" charset="0"/>
                <a:ea typeface="Cambria" panose="02040503050406030204" pitchFamily="18" charset="0"/>
                <a:cs typeface="Helvetica" panose="020B0604020202020204" pitchFamily="34" charset="0"/>
              </a:rPr>
              <a:t>Yapılan çalışma sonucunda;</a:t>
            </a:r>
          </a:p>
          <a:p>
            <a:pPr marL="457200" indent="-4572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58 üniversitenin Personel Daire Başkanlığında toplam </a:t>
            </a:r>
            <a:r>
              <a:rPr lang="tr-TR" sz="2400" b="1" dirty="0">
                <a:latin typeface="Helvetica" panose="020B0604020202020204" pitchFamily="34" charset="0"/>
                <a:ea typeface="Cambria" panose="02040503050406030204" pitchFamily="18" charset="0"/>
                <a:cs typeface="Helvetica" panose="020B0604020202020204" pitchFamily="34" charset="0"/>
              </a:rPr>
              <a:t>683 idari personel görev yaptığı ve </a:t>
            </a:r>
            <a:r>
              <a:rPr lang="tr-TR" sz="2400" dirty="0">
                <a:latin typeface="Helvetica" panose="020B0604020202020204" pitchFamily="34" charset="0"/>
                <a:ea typeface="Cambria" panose="02040503050406030204" pitchFamily="18" charset="0"/>
                <a:cs typeface="Helvetica" panose="020B0604020202020204" pitchFamily="34" charset="0"/>
              </a:rPr>
              <a:t>bu personelin akademik ve idari personel olmak üzere toplam </a:t>
            </a:r>
            <a:r>
              <a:rPr lang="tr-TR" sz="2400" b="1" dirty="0">
                <a:latin typeface="Helvetica" panose="020B0604020202020204" pitchFamily="34" charset="0"/>
                <a:ea typeface="Cambria" panose="02040503050406030204" pitchFamily="18" charset="0"/>
                <a:cs typeface="Helvetica" panose="020B0604020202020204" pitchFamily="34" charset="0"/>
              </a:rPr>
              <a:t>65 bin 388 kişiye hizmet verdiği görülmüştür.</a:t>
            </a:r>
            <a:r>
              <a:rPr lang="tr-TR" sz="2400" dirty="0">
                <a:latin typeface="Helvetica" panose="020B0604020202020204" pitchFamily="34" charset="0"/>
                <a:ea typeface="Cambria" panose="02040503050406030204" pitchFamily="18" charset="0"/>
                <a:cs typeface="Helvetica" panose="020B0604020202020204" pitchFamily="34" charset="0"/>
              </a:rPr>
              <a:t> Personel Daire Başkanlığında çalışan bir kişi ortalama </a:t>
            </a:r>
            <a:r>
              <a:rPr lang="tr-TR" sz="2400" b="1" dirty="0">
                <a:latin typeface="Helvetica" panose="020B0604020202020204" pitchFamily="34" charset="0"/>
                <a:ea typeface="Cambria" panose="02040503050406030204" pitchFamily="18" charset="0"/>
                <a:cs typeface="Helvetica" panose="020B0604020202020204" pitchFamily="34" charset="0"/>
              </a:rPr>
              <a:t>95,74 kişinin özlük işlemlerini yürütmektedir. </a:t>
            </a:r>
          </a:p>
          <a:p>
            <a:pPr marL="457200" indent="-4572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Üniversitemiz 58 üniversite arasında 102,20 ortalama ile personel yetersizliği bakımından </a:t>
            </a:r>
            <a:r>
              <a:rPr lang="tr-TR" sz="2400" b="1" dirty="0">
                <a:latin typeface="Helvetica" panose="020B0604020202020204" pitchFamily="34" charset="0"/>
                <a:ea typeface="Cambria" panose="02040503050406030204" pitchFamily="18" charset="0"/>
                <a:cs typeface="Helvetica" panose="020B0604020202020204" pitchFamily="34" charset="0"/>
              </a:rPr>
              <a:t>20 nci sırada yer almaktadır. </a:t>
            </a:r>
          </a:p>
          <a:p>
            <a:pPr marL="457200" indent="-4572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Halihazırda aylıksız izinli personel göreve döndüğünde veya ilave 1 (bir) personel temin edilmesi halinde </a:t>
            </a:r>
            <a:r>
              <a:rPr lang="tr-TR" sz="2400" b="1" dirty="0">
                <a:latin typeface="Helvetica" panose="020B0604020202020204" pitchFamily="34" charset="0"/>
                <a:ea typeface="Cambria" panose="02040503050406030204" pitchFamily="18" charset="0"/>
                <a:cs typeface="Helvetica" panose="020B0604020202020204" pitchFamily="34" charset="0"/>
              </a:rPr>
              <a:t>Başkanlığımız insan kaynağı açısından yeterli duruma gelecektir. </a:t>
            </a:r>
          </a:p>
          <a:p>
            <a:endParaRPr lang="tr-TR"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67793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wipe(up)">
                                      <p:cBhvr>
                                        <p:cTn id="11" dur="500"/>
                                        <p:tgtEl>
                                          <p:spTgt spid="14">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wipe(up)">
                                      <p:cBhvr>
                                        <p:cTn id="15" dur="500"/>
                                        <p:tgtEl>
                                          <p:spTgt spid="14">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wipe(up)">
                                      <p:cBhvr>
                                        <p:cTn id="19" dur="500"/>
                                        <p:tgtEl>
                                          <p:spTgt spid="14">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wipe(up)">
                                      <p:cBhvr>
                                        <p:cTn id="23"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1817"/>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14" name="Rectangle 3"/>
          <p:cNvSpPr txBox="1">
            <a:spLocks noChangeArrowheads="1"/>
          </p:cNvSpPr>
          <p:nvPr/>
        </p:nvSpPr>
        <p:spPr bwMode="auto">
          <a:xfrm>
            <a:off x="244889" y="1307307"/>
            <a:ext cx="11845512"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2149600990"/>
              </p:ext>
            </p:extLst>
          </p:nvPr>
        </p:nvGraphicFramePr>
        <p:xfrm>
          <a:off x="274844" y="1205767"/>
          <a:ext cx="11642311" cy="5505748"/>
        </p:xfrm>
        <a:graphic>
          <a:graphicData uri="http://schemas.openxmlformats.org/drawingml/2006/table">
            <a:tbl>
              <a:tblPr firstRow="1" bandRow="1">
                <a:tableStyleId>{5C22544A-7EE6-4342-B048-85BDC9FD1C3A}</a:tableStyleId>
              </a:tblPr>
              <a:tblGrid>
                <a:gridCol w="2558891">
                  <a:extLst>
                    <a:ext uri="{9D8B030D-6E8A-4147-A177-3AD203B41FA5}">
                      <a16:colId xmlns:a16="http://schemas.microsoft.com/office/drawing/2014/main" val="3838544127"/>
                    </a:ext>
                  </a:extLst>
                </a:gridCol>
                <a:gridCol w="1711105">
                  <a:extLst>
                    <a:ext uri="{9D8B030D-6E8A-4147-A177-3AD203B41FA5}">
                      <a16:colId xmlns:a16="http://schemas.microsoft.com/office/drawing/2014/main" val="427299730"/>
                    </a:ext>
                  </a:extLst>
                </a:gridCol>
                <a:gridCol w="1692998">
                  <a:extLst>
                    <a:ext uri="{9D8B030D-6E8A-4147-A177-3AD203B41FA5}">
                      <a16:colId xmlns:a16="http://schemas.microsoft.com/office/drawing/2014/main" val="1395233665"/>
                    </a:ext>
                  </a:extLst>
                </a:gridCol>
                <a:gridCol w="1611516">
                  <a:extLst>
                    <a:ext uri="{9D8B030D-6E8A-4147-A177-3AD203B41FA5}">
                      <a16:colId xmlns:a16="http://schemas.microsoft.com/office/drawing/2014/main" val="1617116920"/>
                    </a:ext>
                  </a:extLst>
                </a:gridCol>
                <a:gridCol w="1747319">
                  <a:extLst>
                    <a:ext uri="{9D8B030D-6E8A-4147-A177-3AD203B41FA5}">
                      <a16:colId xmlns:a16="http://schemas.microsoft.com/office/drawing/2014/main" val="1842003477"/>
                    </a:ext>
                  </a:extLst>
                </a:gridCol>
                <a:gridCol w="2320482">
                  <a:extLst>
                    <a:ext uri="{9D8B030D-6E8A-4147-A177-3AD203B41FA5}">
                      <a16:colId xmlns:a16="http://schemas.microsoft.com/office/drawing/2014/main" val="3674423934"/>
                    </a:ext>
                  </a:extLst>
                </a:gridCol>
              </a:tblGrid>
              <a:tr h="382717">
                <a:tc gridSpan="6">
                  <a:txBody>
                    <a:bodyPr/>
                    <a:lstStyle/>
                    <a:p>
                      <a:pPr algn="ctr"/>
                      <a:r>
                        <a:rPr lang="tr-TR" sz="2000" dirty="0">
                          <a:solidFill>
                            <a:schemeClr val="bg2"/>
                          </a:solidFill>
                          <a:latin typeface="Helvetica" panose="020B0604020202020204" pitchFamily="34" charset="0"/>
                          <a:cs typeface="Helvetica" panose="020B0604020202020204" pitchFamily="34" charset="0"/>
                        </a:rPr>
                        <a:t>2008</a:t>
                      </a:r>
                      <a:r>
                        <a:rPr lang="tr-TR" sz="2000" baseline="0" dirty="0">
                          <a:solidFill>
                            <a:schemeClr val="bg2"/>
                          </a:solidFill>
                          <a:latin typeface="Helvetica" panose="020B0604020202020204" pitchFamily="34" charset="0"/>
                          <a:cs typeface="Helvetica" panose="020B0604020202020204" pitchFamily="34" charset="0"/>
                        </a:rPr>
                        <a:t> YILINDA KURULAN ÜNİVERSİTELERDE PDB BİRİMİNİN KIYASLAMASI</a:t>
                      </a:r>
                      <a:endParaRPr lang="tr-TR" sz="2000" dirty="0">
                        <a:solidFill>
                          <a:schemeClr val="bg2"/>
                        </a:solidFill>
                        <a:latin typeface="Helvetica" panose="020B0604020202020204" pitchFamily="34" charset="0"/>
                        <a:cs typeface="Helvetica" panose="020B0604020202020204" pitchFamily="34" charset="0"/>
                      </a:endParaRPr>
                    </a:p>
                  </a:txBody>
                  <a:tcPr/>
                </a:tc>
                <a:tc hMerge="1">
                  <a:txBody>
                    <a:bodyPr/>
                    <a:lstStyle/>
                    <a:p>
                      <a:pPr algn="ctr"/>
                      <a:endParaRPr lang="tr-TR" sz="1600" dirty="0">
                        <a:solidFill>
                          <a:schemeClr val="bg2"/>
                        </a:solidFill>
                        <a:latin typeface="Helvetica" panose="020B0604020202020204" pitchFamily="34" charset="0"/>
                        <a:cs typeface="Helvetica" panose="020B0604020202020204" pitchFamily="34" charset="0"/>
                      </a:endParaRPr>
                    </a:p>
                  </a:txBody>
                  <a:tcPr/>
                </a:tc>
                <a:tc hMerge="1">
                  <a:txBody>
                    <a:bodyPr/>
                    <a:lstStyle/>
                    <a:p>
                      <a:pPr algn="ctr"/>
                      <a:endParaRPr lang="tr-TR" sz="1600" dirty="0">
                        <a:solidFill>
                          <a:schemeClr val="bg2"/>
                        </a:solidFill>
                        <a:latin typeface="Helvetica" panose="020B0604020202020204" pitchFamily="34" charset="0"/>
                        <a:cs typeface="Helvetica" panose="020B0604020202020204" pitchFamily="34" charset="0"/>
                      </a:endParaRPr>
                    </a:p>
                  </a:txBody>
                  <a:tcPr/>
                </a:tc>
                <a:tc hMerge="1">
                  <a:txBody>
                    <a:bodyPr/>
                    <a:lstStyle/>
                    <a:p>
                      <a:pPr algn="ctr"/>
                      <a:endParaRPr lang="tr-TR" sz="1600" dirty="0">
                        <a:solidFill>
                          <a:schemeClr val="bg2"/>
                        </a:solidFill>
                        <a:latin typeface="Helvetica" panose="020B0604020202020204" pitchFamily="34" charset="0"/>
                        <a:cs typeface="Helvetica" panose="020B0604020202020204" pitchFamily="34" charset="0"/>
                      </a:endParaRPr>
                    </a:p>
                  </a:txBody>
                  <a:tcPr/>
                </a:tc>
                <a:tc hMerge="1">
                  <a:txBody>
                    <a:bodyPr/>
                    <a:lstStyle/>
                    <a:p>
                      <a:pPr algn="ctr"/>
                      <a:endParaRPr lang="tr-TR" sz="1600" dirty="0">
                        <a:solidFill>
                          <a:schemeClr val="bg2"/>
                        </a:solidFill>
                        <a:latin typeface="Helvetica" panose="020B0604020202020204" pitchFamily="34" charset="0"/>
                        <a:cs typeface="Helvetica" panose="020B0604020202020204" pitchFamily="34" charset="0"/>
                      </a:endParaRPr>
                    </a:p>
                  </a:txBody>
                  <a:tcPr/>
                </a:tc>
                <a:tc hMerge="1">
                  <a:txBody>
                    <a:bodyPr/>
                    <a:lstStyle/>
                    <a:p>
                      <a:pPr algn="ctr"/>
                      <a:endParaRPr lang="tr-TR" sz="1600" dirty="0">
                        <a:solidFill>
                          <a:schemeClr val="bg2"/>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865503559"/>
                  </a:ext>
                </a:extLst>
              </a:tr>
              <a:tr h="912632">
                <a:tc>
                  <a:txBody>
                    <a:bodyPr/>
                    <a:lstStyle/>
                    <a:p>
                      <a:pPr algn="ctr"/>
                      <a:r>
                        <a:rPr lang="tr-TR" sz="1500" b="1" dirty="0">
                          <a:solidFill>
                            <a:schemeClr val="tx1"/>
                          </a:solidFill>
                          <a:latin typeface="Helvetica" panose="020B0604020202020204" pitchFamily="34" charset="0"/>
                          <a:cs typeface="Helvetica" panose="020B0604020202020204" pitchFamily="34" charset="0"/>
                        </a:rPr>
                        <a:t>ÜNİVERSİTE </a:t>
                      </a:r>
                      <a:r>
                        <a:rPr lang="tr-TR" sz="1500" b="1" baseline="0" dirty="0">
                          <a:solidFill>
                            <a:schemeClr val="tx1"/>
                          </a:solidFill>
                          <a:latin typeface="Helvetica" panose="020B0604020202020204" pitchFamily="34" charset="0"/>
                          <a:cs typeface="Helvetica" panose="020B0604020202020204" pitchFamily="34" charset="0"/>
                        </a:rPr>
                        <a:t> </a:t>
                      </a:r>
                      <a:r>
                        <a:rPr lang="tr-TR" sz="1500" b="1" dirty="0">
                          <a:solidFill>
                            <a:schemeClr val="tx1"/>
                          </a:solidFill>
                          <a:latin typeface="Helvetica" panose="020B0604020202020204" pitchFamily="34" charset="0"/>
                          <a:cs typeface="Helvetica" panose="020B0604020202020204" pitchFamily="34" charset="0"/>
                        </a:rPr>
                        <a:t>ADI</a:t>
                      </a:r>
                    </a:p>
                  </a:txBody>
                  <a:tcPr anchor="ctr"/>
                </a:tc>
                <a:tc>
                  <a:txBody>
                    <a:bodyPr/>
                    <a:lstStyle/>
                    <a:p>
                      <a:pPr algn="ctr"/>
                      <a:r>
                        <a:rPr lang="tr-TR" sz="1500" b="1" dirty="0">
                          <a:solidFill>
                            <a:schemeClr val="tx1"/>
                          </a:solidFill>
                          <a:latin typeface="Helvetica" panose="020B0604020202020204" pitchFamily="34" charset="0"/>
                          <a:cs typeface="Helvetica" panose="020B0604020202020204" pitchFamily="34" charset="0"/>
                        </a:rPr>
                        <a:t>PDB</a:t>
                      </a:r>
                      <a:r>
                        <a:rPr lang="tr-TR" sz="1500" b="1" baseline="0" dirty="0">
                          <a:solidFill>
                            <a:schemeClr val="tx1"/>
                          </a:solidFill>
                          <a:latin typeface="Helvetica" panose="020B0604020202020204" pitchFamily="34" charset="0"/>
                          <a:cs typeface="Helvetica" panose="020B0604020202020204" pitchFamily="34" charset="0"/>
                        </a:rPr>
                        <a:t> ÇALIŞANI </a:t>
                      </a:r>
                    </a:p>
                    <a:p>
                      <a:pPr algn="ctr"/>
                      <a:r>
                        <a:rPr lang="tr-TR" sz="1500" b="1" baseline="0" dirty="0">
                          <a:solidFill>
                            <a:schemeClr val="tx1"/>
                          </a:solidFill>
                          <a:latin typeface="Helvetica" panose="020B0604020202020204" pitchFamily="34" charset="0"/>
                          <a:cs typeface="Helvetica" panose="020B0604020202020204" pitchFamily="34" charset="0"/>
                        </a:rPr>
                        <a:t>SAYISI</a:t>
                      </a:r>
                    </a:p>
                    <a:p>
                      <a:pPr algn="ctr"/>
                      <a:r>
                        <a:rPr lang="tr-TR" sz="1500" b="1" baseline="0" dirty="0">
                          <a:solidFill>
                            <a:schemeClr val="tx1"/>
                          </a:solidFill>
                          <a:latin typeface="Helvetica" panose="020B0604020202020204" pitchFamily="34" charset="0"/>
                          <a:cs typeface="Helvetica" panose="020B0604020202020204" pitchFamily="34" charset="0"/>
                        </a:rPr>
                        <a:t>(A)</a:t>
                      </a:r>
                      <a:endParaRPr lang="tr-TR" sz="1500" b="1" dirty="0">
                        <a:solidFill>
                          <a:schemeClr val="tx1"/>
                        </a:solidFill>
                        <a:latin typeface="Helvetica" panose="020B0604020202020204" pitchFamily="34" charset="0"/>
                        <a:cs typeface="Helvetica" panose="020B0604020202020204" pitchFamily="34" charset="0"/>
                      </a:endParaRPr>
                    </a:p>
                  </a:txBody>
                  <a:tcPr anchor="ctr"/>
                </a:tc>
                <a:tc>
                  <a:txBody>
                    <a:bodyPr/>
                    <a:lstStyle/>
                    <a:p>
                      <a:pPr algn="ctr"/>
                      <a:r>
                        <a:rPr lang="tr-TR" sz="1500" b="1" dirty="0">
                          <a:solidFill>
                            <a:schemeClr val="tx1"/>
                          </a:solidFill>
                          <a:latin typeface="Helvetica" panose="020B0604020202020204" pitchFamily="34" charset="0"/>
                          <a:cs typeface="Helvetica" panose="020B0604020202020204" pitchFamily="34" charset="0"/>
                        </a:rPr>
                        <a:t>AKADEMİK </a:t>
                      </a:r>
                    </a:p>
                    <a:p>
                      <a:pPr algn="ctr"/>
                      <a:r>
                        <a:rPr lang="tr-TR" sz="1500" b="1" dirty="0">
                          <a:solidFill>
                            <a:schemeClr val="tx1"/>
                          </a:solidFill>
                          <a:latin typeface="Helvetica" panose="020B0604020202020204" pitchFamily="34" charset="0"/>
                          <a:cs typeface="Helvetica" panose="020B0604020202020204" pitchFamily="34" charset="0"/>
                        </a:rPr>
                        <a:t>İNSAN KAYNAĞI</a:t>
                      </a:r>
                    </a:p>
                    <a:p>
                      <a:pPr algn="ctr"/>
                      <a:r>
                        <a:rPr lang="tr-TR" sz="1500" b="1" dirty="0">
                          <a:solidFill>
                            <a:schemeClr val="tx1"/>
                          </a:solidFill>
                          <a:latin typeface="Helvetica" panose="020B0604020202020204" pitchFamily="34" charset="0"/>
                          <a:cs typeface="Helvetica" panose="020B0604020202020204" pitchFamily="34" charset="0"/>
                        </a:rPr>
                        <a:t>(B)</a:t>
                      </a:r>
                    </a:p>
                  </a:txBody>
                  <a:tcPr anchor="ctr"/>
                </a:tc>
                <a:tc>
                  <a:txBody>
                    <a:bodyPr/>
                    <a:lstStyle/>
                    <a:p>
                      <a:pPr algn="ctr"/>
                      <a:r>
                        <a:rPr lang="tr-TR" sz="1500" b="1" dirty="0">
                          <a:solidFill>
                            <a:schemeClr val="tx1"/>
                          </a:solidFill>
                          <a:latin typeface="Helvetica" panose="020B0604020202020204" pitchFamily="34" charset="0"/>
                          <a:cs typeface="Helvetica" panose="020B0604020202020204" pitchFamily="34" charset="0"/>
                        </a:rPr>
                        <a:t>İDARİ İNSAN </a:t>
                      </a:r>
                    </a:p>
                    <a:p>
                      <a:pPr algn="ctr"/>
                      <a:r>
                        <a:rPr lang="tr-TR" sz="1500" b="1" dirty="0">
                          <a:solidFill>
                            <a:schemeClr val="tx1"/>
                          </a:solidFill>
                          <a:latin typeface="Helvetica" panose="020B0604020202020204" pitchFamily="34" charset="0"/>
                          <a:cs typeface="Helvetica" panose="020B0604020202020204" pitchFamily="34" charset="0"/>
                        </a:rPr>
                        <a:t>KAYNAĞI</a:t>
                      </a:r>
                    </a:p>
                    <a:p>
                      <a:pPr algn="ctr"/>
                      <a:r>
                        <a:rPr lang="tr-TR" sz="1500" b="1" dirty="0">
                          <a:solidFill>
                            <a:schemeClr val="tx1"/>
                          </a:solidFill>
                          <a:latin typeface="Helvetica" panose="020B0604020202020204" pitchFamily="34" charset="0"/>
                          <a:cs typeface="Helvetica" panose="020B0604020202020204" pitchFamily="34" charset="0"/>
                        </a:rPr>
                        <a:t>(C) </a:t>
                      </a:r>
                    </a:p>
                  </a:txBody>
                  <a:tcPr anchor="ctr"/>
                </a:tc>
                <a:tc>
                  <a:txBody>
                    <a:bodyPr/>
                    <a:lstStyle/>
                    <a:p>
                      <a:pPr algn="ctr"/>
                      <a:r>
                        <a:rPr lang="tr-TR" sz="1500" b="1" dirty="0">
                          <a:solidFill>
                            <a:schemeClr val="tx1"/>
                          </a:solidFill>
                          <a:latin typeface="Helvetica" panose="020B0604020202020204" pitchFamily="34" charset="0"/>
                          <a:cs typeface="Helvetica" panose="020B0604020202020204" pitchFamily="34" charset="0"/>
                        </a:rPr>
                        <a:t>TOPLAM İNSAN</a:t>
                      </a:r>
                    </a:p>
                    <a:p>
                      <a:pPr algn="ctr"/>
                      <a:r>
                        <a:rPr lang="tr-TR" sz="1500" b="1" dirty="0">
                          <a:solidFill>
                            <a:schemeClr val="tx1"/>
                          </a:solidFill>
                          <a:latin typeface="Helvetica" panose="020B0604020202020204" pitchFamily="34" charset="0"/>
                          <a:cs typeface="Helvetica" panose="020B0604020202020204" pitchFamily="34" charset="0"/>
                        </a:rPr>
                        <a:t>KAYNAĞI</a:t>
                      </a:r>
                    </a:p>
                    <a:p>
                      <a:pPr algn="ctr"/>
                      <a:r>
                        <a:rPr lang="tr-TR" sz="1500" b="1" dirty="0">
                          <a:solidFill>
                            <a:schemeClr val="tx1"/>
                          </a:solidFill>
                          <a:latin typeface="Helvetica" panose="020B0604020202020204" pitchFamily="34" charset="0"/>
                          <a:cs typeface="Helvetica" panose="020B0604020202020204" pitchFamily="34" charset="0"/>
                        </a:rPr>
                        <a:t>(Ç)</a:t>
                      </a:r>
                    </a:p>
                  </a:txBody>
                  <a:tcPr anchor="ctr"/>
                </a:tc>
                <a:tc>
                  <a:txBody>
                    <a:bodyPr/>
                    <a:lstStyle/>
                    <a:p>
                      <a:pPr algn="ctr"/>
                      <a:r>
                        <a:rPr lang="tr-TR" sz="1500" b="1" dirty="0">
                          <a:solidFill>
                            <a:schemeClr val="tx1"/>
                          </a:solidFill>
                          <a:latin typeface="Helvetica" panose="020B0604020202020204" pitchFamily="34" charset="0"/>
                          <a:cs typeface="Helvetica" panose="020B0604020202020204" pitchFamily="34" charset="0"/>
                        </a:rPr>
                        <a:t>ORTALAMA</a:t>
                      </a:r>
                    </a:p>
                    <a:p>
                      <a:pPr algn="ctr"/>
                      <a:r>
                        <a:rPr lang="tr-TR" sz="1500" b="1" dirty="0">
                          <a:solidFill>
                            <a:schemeClr val="tx1"/>
                          </a:solidFill>
                          <a:latin typeface="Helvetica" panose="020B0604020202020204" pitchFamily="34" charset="0"/>
                          <a:cs typeface="Helvetica" panose="020B0604020202020204" pitchFamily="34" charset="0"/>
                        </a:rPr>
                        <a:t>(Ç/A)</a:t>
                      </a:r>
                    </a:p>
                  </a:txBody>
                  <a:tcPr anchor="ctr"/>
                </a:tc>
                <a:extLst>
                  <a:ext uri="{0D108BD9-81ED-4DB2-BD59-A6C34878D82A}">
                    <a16:rowId xmlns:a16="http://schemas.microsoft.com/office/drawing/2014/main" val="2906306430"/>
                  </a:ext>
                </a:extLst>
              </a:tr>
              <a:tr h="456280">
                <a:tc>
                  <a:txBody>
                    <a:bodyPr/>
                    <a:lstStyle/>
                    <a:p>
                      <a:pPr algn="l"/>
                      <a:r>
                        <a:rPr lang="tr-TR" sz="1800" b="1" dirty="0">
                          <a:latin typeface="Helvetica" panose="020B0604020202020204" pitchFamily="34" charset="0"/>
                          <a:cs typeface="Helvetica" panose="020B0604020202020204" pitchFamily="34" charset="0"/>
                        </a:rPr>
                        <a:t>YALOVA ÜNİ.</a:t>
                      </a:r>
                    </a:p>
                  </a:txBody>
                  <a:tcPr/>
                </a:tc>
                <a:tc>
                  <a:txBody>
                    <a:bodyPr/>
                    <a:lstStyle/>
                    <a:p>
                      <a:pPr algn="ctr"/>
                      <a:r>
                        <a:rPr lang="tr-TR" sz="1800" b="1" dirty="0">
                          <a:latin typeface="Helvetica" panose="020B0604020202020204" pitchFamily="34" charset="0"/>
                          <a:cs typeface="Helvetica" panose="020B0604020202020204" pitchFamily="34" charset="0"/>
                        </a:rPr>
                        <a:t>8</a:t>
                      </a:r>
                    </a:p>
                  </a:txBody>
                  <a:tcPr/>
                </a:tc>
                <a:tc>
                  <a:txBody>
                    <a:bodyPr/>
                    <a:lstStyle/>
                    <a:p>
                      <a:pPr algn="ctr"/>
                      <a:r>
                        <a:rPr lang="tr-TR" sz="1800" b="1" dirty="0">
                          <a:latin typeface="Helvetica" panose="020B0604020202020204" pitchFamily="34" charset="0"/>
                          <a:cs typeface="Helvetica" panose="020B0604020202020204" pitchFamily="34" charset="0"/>
                        </a:rPr>
                        <a:t>559</a:t>
                      </a:r>
                    </a:p>
                  </a:txBody>
                  <a:tcPr/>
                </a:tc>
                <a:tc>
                  <a:txBody>
                    <a:bodyPr/>
                    <a:lstStyle/>
                    <a:p>
                      <a:pPr algn="ctr"/>
                      <a:r>
                        <a:rPr lang="tr-TR" sz="1800" b="1" dirty="0">
                          <a:latin typeface="Helvetica" panose="020B0604020202020204" pitchFamily="34" charset="0"/>
                          <a:cs typeface="Helvetica" panose="020B0604020202020204" pitchFamily="34" charset="0"/>
                        </a:rPr>
                        <a:t>311</a:t>
                      </a:r>
                    </a:p>
                  </a:txBody>
                  <a:tcPr/>
                </a:tc>
                <a:tc>
                  <a:txBody>
                    <a:bodyPr/>
                    <a:lstStyle/>
                    <a:p>
                      <a:pPr algn="ctr"/>
                      <a:r>
                        <a:rPr lang="tr-TR" sz="1800" b="1" dirty="0">
                          <a:latin typeface="Helvetica" panose="020B0604020202020204" pitchFamily="34" charset="0"/>
                          <a:cs typeface="Helvetica" panose="020B0604020202020204" pitchFamily="34" charset="0"/>
                        </a:rPr>
                        <a:t>870</a:t>
                      </a:r>
                    </a:p>
                  </a:txBody>
                  <a:tcPr/>
                </a:tc>
                <a:tc>
                  <a:txBody>
                    <a:bodyPr/>
                    <a:lstStyle/>
                    <a:p>
                      <a:pPr algn="ctr"/>
                      <a:r>
                        <a:rPr lang="tr-TR" sz="1800" b="1" dirty="0">
                          <a:latin typeface="Helvetica" panose="020B0604020202020204" pitchFamily="34" charset="0"/>
                          <a:cs typeface="Helvetica" panose="020B0604020202020204" pitchFamily="34" charset="0"/>
                        </a:rPr>
                        <a:t>108,75</a:t>
                      </a:r>
                    </a:p>
                  </a:txBody>
                  <a:tcPr/>
                </a:tc>
                <a:extLst>
                  <a:ext uri="{0D108BD9-81ED-4DB2-BD59-A6C34878D82A}">
                    <a16:rowId xmlns:a16="http://schemas.microsoft.com/office/drawing/2014/main" val="2923152388"/>
                  </a:ext>
                </a:extLst>
              </a:tr>
              <a:tr h="456280">
                <a:tc>
                  <a:txBody>
                    <a:bodyPr/>
                    <a:lstStyle/>
                    <a:p>
                      <a:pPr algn="l"/>
                      <a:r>
                        <a:rPr lang="tr-TR" sz="2000" b="1" dirty="0">
                          <a:solidFill>
                            <a:srgbClr val="FF0000"/>
                          </a:solidFill>
                          <a:latin typeface="Helvetica" panose="020B0604020202020204" pitchFamily="34" charset="0"/>
                          <a:cs typeface="Helvetica" panose="020B0604020202020204" pitchFamily="34" charset="0"/>
                        </a:rPr>
                        <a:t>BARTIN ÜNİ.</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10</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608</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414</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1022</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102,2</a:t>
                      </a:r>
                    </a:p>
                  </a:txBody>
                  <a:tcPr/>
                </a:tc>
                <a:extLst>
                  <a:ext uri="{0D108BD9-81ED-4DB2-BD59-A6C34878D82A}">
                    <a16:rowId xmlns:a16="http://schemas.microsoft.com/office/drawing/2014/main" val="1170376074"/>
                  </a:ext>
                </a:extLst>
              </a:tr>
              <a:tr h="456280">
                <a:tc>
                  <a:txBody>
                    <a:bodyPr/>
                    <a:lstStyle/>
                    <a:p>
                      <a:pPr algn="l"/>
                      <a:r>
                        <a:rPr lang="tr-TR" sz="1800" b="1" dirty="0">
                          <a:latin typeface="Helvetica" panose="020B0604020202020204" pitchFamily="34" charset="0"/>
                          <a:cs typeface="Helvetica" panose="020B0604020202020204" pitchFamily="34" charset="0"/>
                        </a:rPr>
                        <a:t>MUNZUR</a:t>
                      </a:r>
                      <a:r>
                        <a:rPr lang="tr-TR" sz="1800" b="1" baseline="0" dirty="0">
                          <a:latin typeface="Helvetica" panose="020B0604020202020204" pitchFamily="34" charset="0"/>
                          <a:cs typeface="Helvetica" panose="020B0604020202020204" pitchFamily="34" charset="0"/>
                        </a:rPr>
                        <a:t> ÜNİ.</a:t>
                      </a: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9</a:t>
                      </a:r>
                    </a:p>
                  </a:txBody>
                  <a:tcPr/>
                </a:tc>
                <a:tc>
                  <a:txBody>
                    <a:bodyPr/>
                    <a:lstStyle/>
                    <a:p>
                      <a:pPr algn="ctr"/>
                      <a:r>
                        <a:rPr lang="tr-TR" sz="1800" b="1" dirty="0">
                          <a:latin typeface="Helvetica" panose="020B0604020202020204" pitchFamily="34" charset="0"/>
                          <a:cs typeface="Helvetica" panose="020B0604020202020204" pitchFamily="34" charset="0"/>
                        </a:rPr>
                        <a:t>445</a:t>
                      </a:r>
                    </a:p>
                  </a:txBody>
                  <a:tcPr/>
                </a:tc>
                <a:tc>
                  <a:txBody>
                    <a:bodyPr/>
                    <a:lstStyle/>
                    <a:p>
                      <a:pPr algn="ctr"/>
                      <a:r>
                        <a:rPr lang="tr-TR" sz="1800" b="1" dirty="0">
                          <a:latin typeface="Helvetica" panose="020B0604020202020204" pitchFamily="34" charset="0"/>
                          <a:cs typeface="Helvetica" panose="020B0604020202020204" pitchFamily="34" charset="0"/>
                        </a:rPr>
                        <a:t>397</a:t>
                      </a:r>
                    </a:p>
                  </a:txBody>
                  <a:tcPr/>
                </a:tc>
                <a:tc>
                  <a:txBody>
                    <a:bodyPr/>
                    <a:lstStyle/>
                    <a:p>
                      <a:pPr algn="ctr"/>
                      <a:r>
                        <a:rPr lang="tr-TR" sz="1800" b="1" dirty="0">
                          <a:latin typeface="Helvetica" panose="020B0604020202020204" pitchFamily="34" charset="0"/>
                          <a:cs typeface="Helvetica" panose="020B0604020202020204" pitchFamily="34" charset="0"/>
                        </a:rPr>
                        <a:t>842</a:t>
                      </a:r>
                    </a:p>
                  </a:txBody>
                  <a:tcPr/>
                </a:tc>
                <a:tc>
                  <a:txBody>
                    <a:bodyPr/>
                    <a:lstStyle/>
                    <a:p>
                      <a:pPr algn="ctr"/>
                      <a:r>
                        <a:rPr lang="tr-TR" sz="1800" b="1" dirty="0">
                          <a:latin typeface="Helvetica" panose="020B0604020202020204" pitchFamily="34" charset="0"/>
                          <a:cs typeface="Helvetica" panose="020B0604020202020204" pitchFamily="34" charset="0"/>
                        </a:rPr>
                        <a:t>93,56</a:t>
                      </a:r>
                    </a:p>
                  </a:txBody>
                  <a:tcPr/>
                </a:tc>
                <a:extLst>
                  <a:ext uri="{0D108BD9-81ED-4DB2-BD59-A6C34878D82A}">
                    <a16:rowId xmlns:a16="http://schemas.microsoft.com/office/drawing/2014/main" val="2233568047"/>
                  </a:ext>
                </a:extLst>
              </a:tr>
              <a:tr h="456280">
                <a:tc>
                  <a:txBody>
                    <a:bodyPr/>
                    <a:lstStyle/>
                    <a:p>
                      <a:pPr algn="l"/>
                      <a:r>
                        <a:rPr lang="tr-TR" sz="1800" b="1" dirty="0">
                          <a:latin typeface="Helvetica" panose="020B0604020202020204" pitchFamily="34" charset="0"/>
                          <a:cs typeface="Helvetica" panose="020B0604020202020204" pitchFamily="34" charset="0"/>
                        </a:rPr>
                        <a:t>BAYBURT</a:t>
                      </a:r>
                      <a:r>
                        <a:rPr lang="tr-TR" sz="1800" b="1" baseline="0" dirty="0">
                          <a:latin typeface="Helvetica" panose="020B0604020202020204" pitchFamily="34" charset="0"/>
                          <a:cs typeface="Helvetica" panose="020B0604020202020204" pitchFamily="34" charset="0"/>
                        </a:rPr>
                        <a:t> ÜNİ.</a:t>
                      </a: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9</a:t>
                      </a:r>
                    </a:p>
                  </a:txBody>
                  <a:tcPr/>
                </a:tc>
                <a:tc>
                  <a:txBody>
                    <a:bodyPr/>
                    <a:lstStyle/>
                    <a:p>
                      <a:pPr algn="ctr"/>
                      <a:r>
                        <a:rPr lang="tr-TR" sz="1800" b="1" dirty="0">
                          <a:latin typeface="Helvetica" panose="020B0604020202020204" pitchFamily="34" charset="0"/>
                          <a:cs typeface="Helvetica" panose="020B0604020202020204" pitchFamily="34" charset="0"/>
                        </a:rPr>
                        <a:t>417</a:t>
                      </a:r>
                    </a:p>
                  </a:txBody>
                  <a:tcPr/>
                </a:tc>
                <a:tc>
                  <a:txBody>
                    <a:bodyPr/>
                    <a:lstStyle/>
                    <a:p>
                      <a:pPr algn="ctr"/>
                      <a:r>
                        <a:rPr lang="tr-TR" sz="1800" b="1" dirty="0">
                          <a:latin typeface="Helvetica" panose="020B0604020202020204" pitchFamily="34" charset="0"/>
                          <a:cs typeface="Helvetica" panose="020B0604020202020204" pitchFamily="34" charset="0"/>
                        </a:rPr>
                        <a:t>396</a:t>
                      </a:r>
                    </a:p>
                  </a:txBody>
                  <a:tcPr/>
                </a:tc>
                <a:tc>
                  <a:txBody>
                    <a:bodyPr/>
                    <a:lstStyle/>
                    <a:p>
                      <a:pPr algn="ctr"/>
                      <a:r>
                        <a:rPr lang="tr-TR" sz="1800" b="1" dirty="0">
                          <a:latin typeface="Helvetica" panose="020B0604020202020204" pitchFamily="34" charset="0"/>
                          <a:cs typeface="Helvetica" panose="020B0604020202020204" pitchFamily="34" charset="0"/>
                        </a:rPr>
                        <a:t>813</a:t>
                      </a:r>
                    </a:p>
                  </a:txBody>
                  <a:tcPr/>
                </a:tc>
                <a:tc>
                  <a:txBody>
                    <a:bodyPr/>
                    <a:lstStyle/>
                    <a:p>
                      <a:pPr algn="ctr"/>
                      <a:r>
                        <a:rPr lang="tr-TR" sz="1800" b="1" dirty="0">
                          <a:latin typeface="Helvetica" panose="020B0604020202020204" pitchFamily="34" charset="0"/>
                          <a:cs typeface="Helvetica" panose="020B0604020202020204" pitchFamily="34" charset="0"/>
                        </a:rPr>
                        <a:t>90,33</a:t>
                      </a:r>
                    </a:p>
                  </a:txBody>
                  <a:tcPr/>
                </a:tc>
                <a:extLst>
                  <a:ext uri="{0D108BD9-81ED-4DB2-BD59-A6C34878D82A}">
                    <a16:rowId xmlns:a16="http://schemas.microsoft.com/office/drawing/2014/main" val="4140854972"/>
                  </a:ext>
                </a:extLst>
              </a:tr>
              <a:tr h="456280">
                <a:tc>
                  <a:txBody>
                    <a:bodyPr/>
                    <a:lstStyle/>
                    <a:p>
                      <a:pPr algn="l"/>
                      <a:r>
                        <a:rPr lang="tr-TR" sz="1800" b="1" dirty="0">
                          <a:latin typeface="Helvetica" panose="020B0604020202020204" pitchFamily="34" charset="0"/>
                          <a:cs typeface="Helvetica" panose="020B0604020202020204" pitchFamily="34" charset="0"/>
                        </a:rPr>
                        <a:t>GÜMÜŞHANE ÜNİ.</a:t>
                      </a:r>
                    </a:p>
                  </a:txBody>
                  <a:tcPr/>
                </a:tc>
                <a:tc>
                  <a:txBody>
                    <a:bodyPr/>
                    <a:lstStyle/>
                    <a:p>
                      <a:pPr algn="ctr"/>
                      <a:r>
                        <a:rPr lang="tr-TR" sz="1800" b="1" dirty="0">
                          <a:latin typeface="Helvetica" panose="020B0604020202020204" pitchFamily="34" charset="0"/>
                          <a:cs typeface="Helvetica" panose="020B0604020202020204" pitchFamily="34" charset="0"/>
                        </a:rPr>
                        <a:t>15</a:t>
                      </a:r>
                    </a:p>
                  </a:txBody>
                  <a:tcPr/>
                </a:tc>
                <a:tc>
                  <a:txBody>
                    <a:bodyPr/>
                    <a:lstStyle/>
                    <a:p>
                      <a:pPr algn="ctr"/>
                      <a:r>
                        <a:rPr lang="tr-TR" sz="1800" b="1" dirty="0">
                          <a:latin typeface="Helvetica" panose="020B0604020202020204" pitchFamily="34" charset="0"/>
                          <a:cs typeface="Helvetica" panose="020B0604020202020204" pitchFamily="34" charset="0"/>
                        </a:rPr>
                        <a:t>649</a:t>
                      </a:r>
                    </a:p>
                  </a:txBody>
                  <a:tcPr/>
                </a:tc>
                <a:tc>
                  <a:txBody>
                    <a:bodyPr/>
                    <a:lstStyle/>
                    <a:p>
                      <a:pPr algn="ctr"/>
                      <a:r>
                        <a:rPr lang="tr-TR" sz="1800" b="1" dirty="0">
                          <a:latin typeface="Helvetica" panose="020B0604020202020204" pitchFamily="34" charset="0"/>
                          <a:cs typeface="Helvetica" panose="020B0604020202020204" pitchFamily="34" charset="0"/>
                        </a:rPr>
                        <a:t>495</a:t>
                      </a:r>
                    </a:p>
                  </a:txBody>
                  <a:tcPr/>
                </a:tc>
                <a:tc>
                  <a:txBody>
                    <a:bodyPr/>
                    <a:lstStyle/>
                    <a:p>
                      <a:pPr algn="ctr"/>
                      <a:r>
                        <a:rPr lang="tr-TR" sz="1800" b="1" dirty="0">
                          <a:latin typeface="Helvetica" panose="020B0604020202020204" pitchFamily="34" charset="0"/>
                          <a:cs typeface="Helvetica" panose="020B0604020202020204" pitchFamily="34" charset="0"/>
                        </a:rPr>
                        <a:t>1144</a:t>
                      </a:r>
                    </a:p>
                  </a:txBody>
                  <a:tcPr/>
                </a:tc>
                <a:tc>
                  <a:txBody>
                    <a:bodyPr/>
                    <a:lstStyle/>
                    <a:p>
                      <a:pPr algn="ctr"/>
                      <a:r>
                        <a:rPr lang="tr-TR" sz="1800" b="1" dirty="0">
                          <a:latin typeface="Helvetica" panose="020B0604020202020204" pitchFamily="34" charset="0"/>
                          <a:cs typeface="Helvetica" panose="020B0604020202020204" pitchFamily="34" charset="0"/>
                        </a:rPr>
                        <a:t>76,27</a:t>
                      </a:r>
                    </a:p>
                  </a:txBody>
                  <a:tcPr/>
                </a:tc>
                <a:extLst>
                  <a:ext uri="{0D108BD9-81ED-4DB2-BD59-A6C34878D82A}">
                    <a16:rowId xmlns:a16="http://schemas.microsoft.com/office/drawing/2014/main" val="2283488919"/>
                  </a:ext>
                </a:extLst>
              </a:tr>
              <a:tr h="456280">
                <a:tc>
                  <a:txBody>
                    <a:bodyPr/>
                    <a:lstStyle/>
                    <a:p>
                      <a:pPr algn="l"/>
                      <a:r>
                        <a:rPr lang="tr-TR" sz="1800" b="1" dirty="0">
                          <a:latin typeface="Helvetica" panose="020B0604020202020204" pitchFamily="34" charset="0"/>
                          <a:cs typeface="Helvetica" panose="020B0604020202020204" pitchFamily="34" charset="0"/>
                        </a:rPr>
                        <a:t>IĞDIR</a:t>
                      </a:r>
                      <a:r>
                        <a:rPr lang="tr-TR" sz="1800" b="1" baseline="0" dirty="0">
                          <a:latin typeface="Helvetica" panose="020B0604020202020204" pitchFamily="34" charset="0"/>
                          <a:cs typeface="Helvetica" panose="020B0604020202020204" pitchFamily="34" charset="0"/>
                        </a:rPr>
                        <a:t> ÜNİ.</a:t>
                      </a: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9</a:t>
                      </a:r>
                    </a:p>
                  </a:txBody>
                  <a:tcPr/>
                </a:tc>
                <a:tc>
                  <a:txBody>
                    <a:bodyPr/>
                    <a:lstStyle/>
                    <a:p>
                      <a:pPr algn="ctr"/>
                      <a:r>
                        <a:rPr lang="tr-TR" sz="1800" b="1" dirty="0">
                          <a:latin typeface="Helvetica" panose="020B0604020202020204" pitchFamily="34" charset="0"/>
                          <a:cs typeface="Helvetica" panose="020B0604020202020204" pitchFamily="34" charset="0"/>
                        </a:rPr>
                        <a:t>407</a:t>
                      </a:r>
                    </a:p>
                  </a:txBody>
                  <a:tcPr/>
                </a:tc>
                <a:tc>
                  <a:txBody>
                    <a:bodyPr/>
                    <a:lstStyle/>
                    <a:p>
                      <a:pPr algn="ctr"/>
                      <a:r>
                        <a:rPr lang="tr-TR" sz="1800" b="1" dirty="0">
                          <a:latin typeface="Helvetica" panose="020B0604020202020204" pitchFamily="34" charset="0"/>
                          <a:cs typeface="Helvetica" panose="020B0604020202020204" pitchFamily="34" charset="0"/>
                        </a:rPr>
                        <a:t>202</a:t>
                      </a:r>
                    </a:p>
                  </a:txBody>
                  <a:tcPr/>
                </a:tc>
                <a:tc>
                  <a:txBody>
                    <a:bodyPr/>
                    <a:lstStyle/>
                    <a:p>
                      <a:pPr algn="ctr"/>
                      <a:r>
                        <a:rPr lang="tr-TR" sz="1800" b="1" dirty="0">
                          <a:latin typeface="Helvetica" panose="020B0604020202020204" pitchFamily="34" charset="0"/>
                          <a:cs typeface="Helvetica" panose="020B0604020202020204" pitchFamily="34" charset="0"/>
                        </a:rPr>
                        <a:t>609</a:t>
                      </a:r>
                    </a:p>
                  </a:txBody>
                  <a:tcPr/>
                </a:tc>
                <a:tc>
                  <a:txBody>
                    <a:bodyPr/>
                    <a:lstStyle/>
                    <a:p>
                      <a:pPr algn="ctr"/>
                      <a:r>
                        <a:rPr lang="tr-TR" sz="1800" b="1" dirty="0">
                          <a:latin typeface="Helvetica" panose="020B0604020202020204" pitchFamily="34" charset="0"/>
                          <a:cs typeface="Helvetica" panose="020B0604020202020204" pitchFamily="34" charset="0"/>
                        </a:rPr>
                        <a:t>67,67</a:t>
                      </a:r>
                    </a:p>
                  </a:txBody>
                  <a:tcPr/>
                </a:tc>
                <a:extLst>
                  <a:ext uri="{0D108BD9-81ED-4DB2-BD59-A6C34878D82A}">
                    <a16:rowId xmlns:a16="http://schemas.microsoft.com/office/drawing/2014/main" val="413813674"/>
                  </a:ext>
                </a:extLst>
              </a:tr>
              <a:tr h="456280">
                <a:tc>
                  <a:txBody>
                    <a:bodyPr/>
                    <a:lstStyle/>
                    <a:p>
                      <a:pPr algn="l"/>
                      <a:r>
                        <a:rPr lang="tr-TR" sz="1800" b="1" dirty="0">
                          <a:latin typeface="Helvetica" panose="020B0604020202020204" pitchFamily="34" charset="0"/>
                          <a:cs typeface="Helvetica" panose="020B0604020202020204" pitchFamily="34" charset="0"/>
                        </a:rPr>
                        <a:t>HAKKARİ ÜNİ.</a:t>
                      </a:r>
                    </a:p>
                  </a:txBody>
                  <a:tcPr/>
                </a:tc>
                <a:tc>
                  <a:txBody>
                    <a:bodyPr/>
                    <a:lstStyle/>
                    <a:p>
                      <a:pPr algn="ctr"/>
                      <a:r>
                        <a:rPr lang="tr-TR" sz="1800" b="1" dirty="0">
                          <a:latin typeface="Helvetica" panose="020B0604020202020204" pitchFamily="34" charset="0"/>
                          <a:cs typeface="Helvetica" panose="020B0604020202020204" pitchFamily="34" charset="0"/>
                        </a:rPr>
                        <a:t>10</a:t>
                      </a:r>
                    </a:p>
                  </a:txBody>
                  <a:tcPr/>
                </a:tc>
                <a:tc>
                  <a:txBody>
                    <a:bodyPr/>
                    <a:lstStyle/>
                    <a:p>
                      <a:pPr algn="ctr"/>
                      <a:r>
                        <a:rPr lang="tr-TR" sz="1800" b="1" dirty="0">
                          <a:latin typeface="Helvetica" panose="020B0604020202020204" pitchFamily="34" charset="0"/>
                          <a:cs typeface="Helvetica" panose="020B0604020202020204" pitchFamily="34" charset="0"/>
                        </a:rPr>
                        <a:t>335</a:t>
                      </a:r>
                    </a:p>
                  </a:txBody>
                  <a:tcPr/>
                </a:tc>
                <a:tc>
                  <a:txBody>
                    <a:bodyPr/>
                    <a:lstStyle/>
                    <a:p>
                      <a:pPr algn="ctr"/>
                      <a:r>
                        <a:rPr lang="tr-TR" sz="1800" b="1" dirty="0">
                          <a:latin typeface="Helvetica" panose="020B0604020202020204" pitchFamily="34" charset="0"/>
                          <a:cs typeface="Helvetica" panose="020B0604020202020204" pitchFamily="34" charset="0"/>
                        </a:rPr>
                        <a:t>328</a:t>
                      </a:r>
                    </a:p>
                  </a:txBody>
                  <a:tcPr/>
                </a:tc>
                <a:tc>
                  <a:txBody>
                    <a:bodyPr/>
                    <a:lstStyle/>
                    <a:p>
                      <a:pPr algn="ctr"/>
                      <a:r>
                        <a:rPr lang="tr-TR" sz="1800" b="1" dirty="0">
                          <a:latin typeface="Helvetica" panose="020B0604020202020204" pitchFamily="34" charset="0"/>
                          <a:cs typeface="Helvetica" panose="020B0604020202020204" pitchFamily="34" charset="0"/>
                        </a:rPr>
                        <a:t>663</a:t>
                      </a:r>
                    </a:p>
                  </a:txBody>
                  <a:tcPr/>
                </a:tc>
                <a:tc>
                  <a:txBody>
                    <a:bodyPr/>
                    <a:lstStyle/>
                    <a:p>
                      <a:pPr algn="ctr"/>
                      <a:r>
                        <a:rPr lang="tr-TR" sz="1800" b="1" dirty="0">
                          <a:latin typeface="Helvetica" panose="020B0604020202020204" pitchFamily="34" charset="0"/>
                          <a:cs typeface="Helvetica" panose="020B0604020202020204" pitchFamily="34" charset="0"/>
                        </a:rPr>
                        <a:t>66,3</a:t>
                      </a:r>
                    </a:p>
                  </a:txBody>
                  <a:tcPr/>
                </a:tc>
                <a:extLst>
                  <a:ext uri="{0D108BD9-81ED-4DB2-BD59-A6C34878D82A}">
                    <a16:rowId xmlns:a16="http://schemas.microsoft.com/office/drawing/2014/main" val="390163676"/>
                  </a:ext>
                </a:extLst>
              </a:tr>
              <a:tr h="456280">
                <a:tc>
                  <a:txBody>
                    <a:bodyPr/>
                    <a:lstStyle/>
                    <a:p>
                      <a:pPr algn="l"/>
                      <a:r>
                        <a:rPr lang="tr-TR" sz="1800" b="1" dirty="0">
                          <a:latin typeface="Helvetica" panose="020B0604020202020204" pitchFamily="34" charset="0"/>
                          <a:cs typeface="Helvetica" panose="020B0604020202020204" pitchFamily="34" charset="0"/>
                        </a:rPr>
                        <a:t>ARDAHAN</a:t>
                      </a:r>
                      <a:r>
                        <a:rPr lang="tr-TR" sz="1800" b="1" baseline="0" dirty="0">
                          <a:latin typeface="Helvetica" panose="020B0604020202020204" pitchFamily="34" charset="0"/>
                          <a:cs typeface="Helvetica" panose="020B0604020202020204" pitchFamily="34" charset="0"/>
                        </a:rPr>
                        <a:t> ÜNİ.</a:t>
                      </a: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10</a:t>
                      </a:r>
                    </a:p>
                  </a:txBody>
                  <a:tcPr/>
                </a:tc>
                <a:tc>
                  <a:txBody>
                    <a:bodyPr/>
                    <a:lstStyle/>
                    <a:p>
                      <a:pPr algn="ctr"/>
                      <a:r>
                        <a:rPr lang="tr-TR" sz="1800" b="1" dirty="0">
                          <a:latin typeface="Helvetica" panose="020B0604020202020204" pitchFamily="34" charset="0"/>
                          <a:cs typeface="Helvetica" panose="020B0604020202020204" pitchFamily="34" charset="0"/>
                        </a:rPr>
                        <a:t>359</a:t>
                      </a:r>
                    </a:p>
                  </a:txBody>
                  <a:tcPr/>
                </a:tc>
                <a:tc>
                  <a:txBody>
                    <a:bodyPr/>
                    <a:lstStyle/>
                    <a:p>
                      <a:pPr algn="ctr"/>
                      <a:r>
                        <a:rPr lang="tr-TR" sz="1800" b="1" dirty="0">
                          <a:latin typeface="Helvetica" panose="020B0604020202020204" pitchFamily="34" charset="0"/>
                          <a:cs typeface="Helvetica" panose="020B0604020202020204" pitchFamily="34" charset="0"/>
                        </a:rPr>
                        <a:t>138</a:t>
                      </a:r>
                    </a:p>
                  </a:txBody>
                  <a:tcPr/>
                </a:tc>
                <a:tc>
                  <a:txBody>
                    <a:bodyPr/>
                    <a:lstStyle/>
                    <a:p>
                      <a:pPr algn="ctr"/>
                      <a:r>
                        <a:rPr lang="tr-TR" sz="1800" b="1" dirty="0">
                          <a:latin typeface="Helvetica" panose="020B0604020202020204" pitchFamily="34" charset="0"/>
                          <a:cs typeface="Helvetica" panose="020B0604020202020204" pitchFamily="34" charset="0"/>
                        </a:rPr>
                        <a:t>497</a:t>
                      </a:r>
                    </a:p>
                  </a:txBody>
                  <a:tcPr/>
                </a:tc>
                <a:tc>
                  <a:txBody>
                    <a:bodyPr/>
                    <a:lstStyle/>
                    <a:p>
                      <a:pPr algn="ctr"/>
                      <a:r>
                        <a:rPr lang="tr-TR" sz="1800" b="1" dirty="0">
                          <a:latin typeface="Helvetica" panose="020B0604020202020204" pitchFamily="34" charset="0"/>
                          <a:cs typeface="Helvetica" panose="020B0604020202020204" pitchFamily="34" charset="0"/>
                        </a:rPr>
                        <a:t>49,7</a:t>
                      </a:r>
                    </a:p>
                  </a:txBody>
                  <a:tcPr/>
                </a:tc>
                <a:extLst>
                  <a:ext uri="{0D108BD9-81ED-4DB2-BD59-A6C34878D82A}">
                    <a16:rowId xmlns:a16="http://schemas.microsoft.com/office/drawing/2014/main" val="226107348"/>
                  </a:ext>
                </a:extLst>
              </a:tr>
              <a:tr h="546636">
                <a:tc>
                  <a:txBody>
                    <a:bodyPr/>
                    <a:lstStyle/>
                    <a:p>
                      <a:pPr algn="l"/>
                      <a:r>
                        <a:rPr lang="tr-TR" sz="1800" b="1" dirty="0">
                          <a:latin typeface="Helvetica" panose="020B0604020202020204" pitchFamily="34" charset="0"/>
                          <a:cs typeface="Helvetica" panose="020B0604020202020204" pitchFamily="34" charset="0"/>
                        </a:rPr>
                        <a:t>ŞIRNAK</a:t>
                      </a:r>
                      <a:r>
                        <a:rPr lang="tr-TR" sz="1800" b="1" baseline="0" dirty="0">
                          <a:latin typeface="Helvetica" panose="020B0604020202020204" pitchFamily="34" charset="0"/>
                          <a:cs typeface="Helvetica" panose="020B0604020202020204" pitchFamily="34" charset="0"/>
                        </a:rPr>
                        <a:t> ÜNİ.</a:t>
                      </a: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13</a:t>
                      </a:r>
                    </a:p>
                  </a:txBody>
                  <a:tcPr/>
                </a:tc>
                <a:tc>
                  <a:txBody>
                    <a:bodyPr/>
                    <a:lstStyle/>
                    <a:p>
                      <a:pPr algn="ctr"/>
                      <a:r>
                        <a:rPr lang="tr-TR" sz="1800" b="1" dirty="0">
                          <a:latin typeface="Helvetica" panose="020B0604020202020204" pitchFamily="34" charset="0"/>
                          <a:cs typeface="Helvetica" panose="020B0604020202020204" pitchFamily="34" charset="0"/>
                        </a:rPr>
                        <a:t>308</a:t>
                      </a:r>
                    </a:p>
                  </a:txBody>
                  <a:tcPr/>
                </a:tc>
                <a:tc>
                  <a:txBody>
                    <a:bodyPr/>
                    <a:lstStyle/>
                    <a:p>
                      <a:pPr algn="ctr"/>
                      <a:r>
                        <a:rPr lang="tr-TR" sz="1800" b="1" dirty="0">
                          <a:latin typeface="Helvetica" panose="020B0604020202020204" pitchFamily="34" charset="0"/>
                          <a:cs typeface="Helvetica" panose="020B0604020202020204" pitchFamily="34" charset="0"/>
                        </a:rPr>
                        <a:t>317</a:t>
                      </a:r>
                    </a:p>
                  </a:txBody>
                  <a:tcPr/>
                </a:tc>
                <a:tc>
                  <a:txBody>
                    <a:bodyPr/>
                    <a:lstStyle/>
                    <a:p>
                      <a:pPr algn="ctr"/>
                      <a:r>
                        <a:rPr lang="tr-TR" sz="1800" b="1" dirty="0">
                          <a:latin typeface="Helvetica" panose="020B0604020202020204" pitchFamily="34" charset="0"/>
                          <a:cs typeface="Helvetica" panose="020B0604020202020204" pitchFamily="34" charset="0"/>
                        </a:rPr>
                        <a:t>625</a:t>
                      </a:r>
                    </a:p>
                  </a:txBody>
                  <a:tcPr/>
                </a:tc>
                <a:tc>
                  <a:txBody>
                    <a:bodyPr/>
                    <a:lstStyle/>
                    <a:p>
                      <a:pPr algn="ctr"/>
                      <a:r>
                        <a:rPr lang="tr-TR" sz="1800" b="1" dirty="0">
                          <a:latin typeface="Helvetica" panose="020B0604020202020204" pitchFamily="34" charset="0"/>
                          <a:cs typeface="Helvetica" panose="020B0604020202020204" pitchFamily="34" charset="0"/>
                        </a:rPr>
                        <a:t>48,08</a:t>
                      </a:r>
                    </a:p>
                  </a:txBody>
                  <a:tcPr/>
                </a:tc>
                <a:extLst>
                  <a:ext uri="{0D108BD9-81ED-4DB2-BD59-A6C34878D82A}">
                    <a16:rowId xmlns:a16="http://schemas.microsoft.com/office/drawing/2014/main" val="2065921925"/>
                  </a:ext>
                </a:extLst>
              </a:tr>
            </a:tbl>
          </a:graphicData>
        </a:graphic>
      </p:graphicFrame>
    </p:spTree>
    <p:extLst>
      <p:ext uri="{BB962C8B-B14F-4D97-AF65-F5344CB8AC3E}">
        <p14:creationId xmlns:p14="http://schemas.microsoft.com/office/powerpoint/2010/main" val="29771862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1817"/>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14" name="Rectangle 3"/>
          <p:cNvSpPr txBox="1">
            <a:spLocks noChangeArrowheads="1"/>
          </p:cNvSpPr>
          <p:nvPr/>
        </p:nvSpPr>
        <p:spPr bwMode="auto">
          <a:xfrm>
            <a:off x="244889" y="1413164"/>
            <a:ext cx="11845512" cy="430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2431507843"/>
              </p:ext>
            </p:extLst>
          </p:nvPr>
        </p:nvGraphicFramePr>
        <p:xfrm>
          <a:off x="274844" y="1205767"/>
          <a:ext cx="10919628" cy="3971069"/>
        </p:xfrm>
        <a:graphic>
          <a:graphicData uri="http://schemas.openxmlformats.org/drawingml/2006/table">
            <a:tbl>
              <a:tblPr firstRow="1" bandRow="1">
                <a:tableStyleId>{5C22544A-7EE6-4342-B048-85BDC9FD1C3A}</a:tableStyleId>
              </a:tblPr>
              <a:tblGrid>
                <a:gridCol w="2400051">
                  <a:extLst>
                    <a:ext uri="{9D8B030D-6E8A-4147-A177-3AD203B41FA5}">
                      <a16:colId xmlns:a16="http://schemas.microsoft.com/office/drawing/2014/main" val="3838544127"/>
                    </a:ext>
                  </a:extLst>
                </a:gridCol>
                <a:gridCol w="1604890">
                  <a:extLst>
                    <a:ext uri="{9D8B030D-6E8A-4147-A177-3AD203B41FA5}">
                      <a16:colId xmlns:a16="http://schemas.microsoft.com/office/drawing/2014/main" val="427299730"/>
                    </a:ext>
                  </a:extLst>
                </a:gridCol>
                <a:gridCol w="1587907">
                  <a:extLst>
                    <a:ext uri="{9D8B030D-6E8A-4147-A177-3AD203B41FA5}">
                      <a16:colId xmlns:a16="http://schemas.microsoft.com/office/drawing/2014/main" val="1395233665"/>
                    </a:ext>
                  </a:extLst>
                </a:gridCol>
                <a:gridCol w="1511483">
                  <a:extLst>
                    <a:ext uri="{9D8B030D-6E8A-4147-A177-3AD203B41FA5}">
                      <a16:colId xmlns:a16="http://schemas.microsoft.com/office/drawing/2014/main" val="1617116920"/>
                    </a:ext>
                  </a:extLst>
                </a:gridCol>
                <a:gridCol w="1638856">
                  <a:extLst>
                    <a:ext uri="{9D8B030D-6E8A-4147-A177-3AD203B41FA5}">
                      <a16:colId xmlns:a16="http://schemas.microsoft.com/office/drawing/2014/main" val="1842003477"/>
                    </a:ext>
                  </a:extLst>
                </a:gridCol>
                <a:gridCol w="2176441">
                  <a:extLst>
                    <a:ext uri="{9D8B030D-6E8A-4147-A177-3AD203B41FA5}">
                      <a16:colId xmlns:a16="http://schemas.microsoft.com/office/drawing/2014/main" val="3674423934"/>
                    </a:ext>
                  </a:extLst>
                </a:gridCol>
              </a:tblGrid>
              <a:tr h="382717">
                <a:tc gridSpan="6">
                  <a:txBody>
                    <a:bodyPr/>
                    <a:lstStyle/>
                    <a:p>
                      <a:pPr algn="ctr"/>
                      <a:r>
                        <a:rPr lang="tr-TR" sz="2800" dirty="0">
                          <a:solidFill>
                            <a:schemeClr val="bg2"/>
                          </a:solidFill>
                          <a:latin typeface="Helvetica" panose="020B0604020202020204" pitchFamily="34" charset="0"/>
                          <a:cs typeface="Helvetica" panose="020B0604020202020204" pitchFamily="34" charset="0"/>
                        </a:rPr>
                        <a:t>ŞUBE</a:t>
                      </a:r>
                      <a:r>
                        <a:rPr lang="tr-TR" sz="2800" baseline="0" dirty="0">
                          <a:solidFill>
                            <a:schemeClr val="bg2"/>
                          </a:solidFill>
                          <a:latin typeface="Helvetica" panose="020B0604020202020204" pitchFamily="34" charset="0"/>
                          <a:cs typeface="Helvetica" panose="020B0604020202020204" pitchFamily="34" charset="0"/>
                        </a:rPr>
                        <a:t> MÜDÜRLÜKLERİNİN</a:t>
                      </a:r>
                      <a:r>
                        <a:rPr lang="tr-TR" sz="2800" dirty="0">
                          <a:solidFill>
                            <a:schemeClr val="bg2"/>
                          </a:solidFill>
                          <a:latin typeface="Helvetica" panose="020B0604020202020204" pitchFamily="34" charset="0"/>
                          <a:cs typeface="Helvetica" panose="020B0604020202020204" pitchFamily="34" charset="0"/>
                        </a:rPr>
                        <a:t> EVRAK</a:t>
                      </a:r>
                      <a:r>
                        <a:rPr lang="tr-TR" sz="2800" baseline="0" dirty="0">
                          <a:solidFill>
                            <a:schemeClr val="bg2"/>
                          </a:solidFill>
                          <a:latin typeface="Helvetica" panose="020B0604020202020204" pitchFamily="34" charset="0"/>
                          <a:cs typeface="Helvetica" panose="020B0604020202020204" pitchFamily="34" charset="0"/>
                        </a:rPr>
                        <a:t> AKIŞ YOĞUNLUĞU</a:t>
                      </a:r>
                      <a:endParaRPr lang="tr-TR" sz="2800" dirty="0">
                        <a:solidFill>
                          <a:schemeClr val="bg2"/>
                        </a:solidFill>
                        <a:latin typeface="Helvetica" panose="020B0604020202020204" pitchFamily="34" charset="0"/>
                        <a:cs typeface="Helvetica" panose="020B0604020202020204" pitchFamily="34" charset="0"/>
                      </a:endParaRPr>
                    </a:p>
                  </a:txBody>
                  <a:tcPr/>
                </a:tc>
                <a:tc hMerge="1">
                  <a:txBody>
                    <a:bodyPr/>
                    <a:lstStyle/>
                    <a:p>
                      <a:pPr algn="ctr"/>
                      <a:endParaRPr lang="tr-TR" sz="1600" dirty="0">
                        <a:solidFill>
                          <a:schemeClr val="bg2"/>
                        </a:solidFill>
                        <a:latin typeface="Helvetica" panose="020B0604020202020204" pitchFamily="34" charset="0"/>
                        <a:cs typeface="Helvetica" panose="020B0604020202020204" pitchFamily="34" charset="0"/>
                      </a:endParaRPr>
                    </a:p>
                  </a:txBody>
                  <a:tcPr/>
                </a:tc>
                <a:tc hMerge="1">
                  <a:txBody>
                    <a:bodyPr/>
                    <a:lstStyle/>
                    <a:p>
                      <a:pPr algn="ctr"/>
                      <a:endParaRPr lang="tr-TR" sz="1600" dirty="0">
                        <a:solidFill>
                          <a:schemeClr val="bg2"/>
                        </a:solidFill>
                        <a:latin typeface="Helvetica" panose="020B0604020202020204" pitchFamily="34" charset="0"/>
                        <a:cs typeface="Helvetica" panose="020B0604020202020204" pitchFamily="34" charset="0"/>
                      </a:endParaRPr>
                    </a:p>
                  </a:txBody>
                  <a:tcPr/>
                </a:tc>
                <a:tc hMerge="1">
                  <a:txBody>
                    <a:bodyPr/>
                    <a:lstStyle/>
                    <a:p>
                      <a:pPr algn="ctr"/>
                      <a:endParaRPr lang="tr-TR" sz="1600" dirty="0">
                        <a:solidFill>
                          <a:schemeClr val="bg2"/>
                        </a:solidFill>
                        <a:latin typeface="Helvetica" panose="020B0604020202020204" pitchFamily="34" charset="0"/>
                        <a:cs typeface="Helvetica" panose="020B0604020202020204" pitchFamily="34" charset="0"/>
                      </a:endParaRPr>
                    </a:p>
                  </a:txBody>
                  <a:tcPr/>
                </a:tc>
                <a:tc hMerge="1">
                  <a:txBody>
                    <a:bodyPr/>
                    <a:lstStyle/>
                    <a:p>
                      <a:pPr algn="ctr"/>
                      <a:endParaRPr lang="tr-TR" sz="1600" dirty="0">
                        <a:solidFill>
                          <a:schemeClr val="bg2"/>
                        </a:solidFill>
                        <a:latin typeface="Helvetica" panose="020B0604020202020204" pitchFamily="34" charset="0"/>
                        <a:cs typeface="Helvetica" panose="020B0604020202020204" pitchFamily="34" charset="0"/>
                      </a:endParaRPr>
                    </a:p>
                  </a:txBody>
                  <a:tcPr/>
                </a:tc>
                <a:tc hMerge="1">
                  <a:txBody>
                    <a:bodyPr/>
                    <a:lstStyle/>
                    <a:p>
                      <a:pPr algn="ctr"/>
                      <a:endParaRPr lang="tr-TR" sz="1600" dirty="0">
                        <a:solidFill>
                          <a:schemeClr val="bg2"/>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865503559"/>
                  </a:ext>
                </a:extLst>
              </a:tr>
              <a:tr h="866873">
                <a:tc>
                  <a:txBody>
                    <a:bodyPr/>
                    <a:lstStyle/>
                    <a:p>
                      <a:pPr algn="ctr"/>
                      <a:r>
                        <a:rPr lang="tr-TR" sz="1500" b="1" dirty="0">
                          <a:solidFill>
                            <a:schemeClr val="tx1"/>
                          </a:solidFill>
                          <a:latin typeface="Helvetica" panose="020B0604020202020204" pitchFamily="34" charset="0"/>
                          <a:cs typeface="Helvetica" panose="020B0604020202020204" pitchFamily="34" charset="0"/>
                        </a:rPr>
                        <a:t>ŞUBE ADI</a:t>
                      </a:r>
                    </a:p>
                  </a:txBody>
                  <a:tcPr anchor="ctr"/>
                </a:tc>
                <a:tc>
                  <a:txBody>
                    <a:bodyPr/>
                    <a:lstStyle/>
                    <a:p>
                      <a:pPr algn="ctr"/>
                      <a:r>
                        <a:rPr lang="tr-TR" sz="2400" b="1" dirty="0">
                          <a:solidFill>
                            <a:schemeClr val="tx1"/>
                          </a:solidFill>
                          <a:latin typeface="Helvetica" panose="020B0604020202020204" pitchFamily="34" charset="0"/>
                          <a:cs typeface="Helvetica" panose="020B0604020202020204" pitchFamily="34" charset="0"/>
                        </a:rPr>
                        <a:t>2017</a:t>
                      </a:r>
                    </a:p>
                  </a:txBody>
                  <a:tcPr anchor="ctr"/>
                </a:tc>
                <a:tc>
                  <a:txBody>
                    <a:bodyPr/>
                    <a:lstStyle/>
                    <a:p>
                      <a:pPr algn="ctr"/>
                      <a:r>
                        <a:rPr lang="tr-TR" sz="2400" b="1" dirty="0">
                          <a:solidFill>
                            <a:schemeClr val="tx1"/>
                          </a:solidFill>
                          <a:latin typeface="Helvetica" panose="020B0604020202020204" pitchFamily="34" charset="0"/>
                          <a:cs typeface="Helvetica" panose="020B0604020202020204" pitchFamily="34" charset="0"/>
                        </a:rPr>
                        <a:t>2018</a:t>
                      </a:r>
                    </a:p>
                  </a:txBody>
                  <a:tcPr anchor="ctr"/>
                </a:tc>
                <a:tc>
                  <a:txBody>
                    <a:bodyPr/>
                    <a:lstStyle/>
                    <a:p>
                      <a:pPr algn="ctr"/>
                      <a:r>
                        <a:rPr lang="tr-TR" sz="2400" b="1" dirty="0">
                          <a:solidFill>
                            <a:schemeClr val="tx1"/>
                          </a:solidFill>
                          <a:latin typeface="Helvetica" panose="020B0604020202020204" pitchFamily="34" charset="0"/>
                          <a:cs typeface="Helvetica" panose="020B0604020202020204" pitchFamily="34" charset="0"/>
                        </a:rPr>
                        <a:t>2019</a:t>
                      </a:r>
                    </a:p>
                  </a:txBody>
                  <a:tcPr anchor="ctr"/>
                </a:tc>
                <a:tc>
                  <a:txBody>
                    <a:bodyPr/>
                    <a:lstStyle/>
                    <a:p>
                      <a:pPr algn="ctr"/>
                      <a:r>
                        <a:rPr lang="tr-TR" sz="2400" b="1" dirty="0">
                          <a:solidFill>
                            <a:schemeClr val="tx1"/>
                          </a:solidFill>
                          <a:latin typeface="Helvetica" panose="020B0604020202020204" pitchFamily="34" charset="0"/>
                          <a:cs typeface="Helvetica" panose="020B0604020202020204" pitchFamily="34" charset="0"/>
                        </a:rPr>
                        <a:t>2020</a:t>
                      </a:r>
                    </a:p>
                  </a:txBody>
                  <a:tcPr anchor="ctr"/>
                </a:tc>
                <a:tc>
                  <a:txBody>
                    <a:bodyPr/>
                    <a:lstStyle/>
                    <a:p>
                      <a:pPr algn="ctr"/>
                      <a:r>
                        <a:rPr lang="tr-TR" sz="2400" b="1" dirty="0">
                          <a:solidFill>
                            <a:schemeClr val="tx1"/>
                          </a:solidFill>
                          <a:latin typeface="Helvetica" panose="020B0604020202020204" pitchFamily="34" charset="0"/>
                          <a:cs typeface="Helvetica" panose="020B0604020202020204" pitchFamily="34" charset="0"/>
                        </a:rPr>
                        <a:t>TOPLAM</a:t>
                      </a:r>
                    </a:p>
                  </a:txBody>
                  <a:tcPr anchor="ctr"/>
                </a:tc>
                <a:extLst>
                  <a:ext uri="{0D108BD9-81ED-4DB2-BD59-A6C34878D82A}">
                    <a16:rowId xmlns:a16="http://schemas.microsoft.com/office/drawing/2014/main" val="2906306430"/>
                  </a:ext>
                </a:extLst>
              </a:tr>
              <a:tr h="456280">
                <a:tc>
                  <a:txBody>
                    <a:bodyPr/>
                    <a:lstStyle/>
                    <a:p>
                      <a:pPr algn="l"/>
                      <a:r>
                        <a:rPr lang="tr-TR" sz="1900" b="1" dirty="0">
                          <a:latin typeface="Helvetica" panose="020B0604020202020204" pitchFamily="34" charset="0"/>
                          <a:cs typeface="Helvetica" panose="020B0604020202020204" pitchFamily="34" charset="0"/>
                        </a:rPr>
                        <a:t>AKADEMİK TAYİN</a:t>
                      </a:r>
                    </a:p>
                  </a:txBody>
                  <a:tcPr/>
                </a:tc>
                <a:tc>
                  <a:txBody>
                    <a:bodyPr/>
                    <a:lstStyle/>
                    <a:p>
                      <a:pPr algn="ctr"/>
                      <a:r>
                        <a:rPr lang="tr-TR" sz="1900" b="1" dirty="0">
                          <a:latin typeface="Helvetica" panose="020B0604020202020204" pitchFamily="34" charset="0"/>
                          <a:cs typeface="Helvetica" panose="020B0604020202020204" pitchFamily="34" charset="0"/>
                        </a:rPr>
                        <a:t>2849</a:t>
                      </a:r>
                    </a:p>
                  </a:txBody>
                  <a:tcPr/>
                </a:tc>
                <a:tc>
                  <a:txBody>
                    <a:bodyPr/>
                    <a:lstStyle/>
                    <a:p>
                      <a:pPr algn="ctr"/>
                      <a:r>
                        <a:rPr lang="tr-TR" b="1" dirty="0"/>
                        <a:t>3389</a:t>
                      </a:r>
                    </a:p>
                  </a:txBody>
                  <a:tcPr/>
                </a:tc>
                <a:tc>
                  <a:txBody>
                    <a:bodyPr/>
                    <a:lstStyle/>
                    <a:p>
                      <a:pPr algn="ctr"/>
                      <a:r>
                        <a:rPr lang="tr-TR" sz="1900" b="1" dirty="0">
                          <a:latin typeface="Helvetica" panose="020B0604020202020204" pitchFamily="34" charset="0"/>
                          <a:cs typeface="Helvetica" panose="020B0604020202020204" pitchFamily="34" charset="0"/>
                        </a:rPr>
                        <a:t>3483</a:t>
                      </a:r>
                    </a:p>
                  </a:txBody>
                  <a:tcPr/>
                </a:tc>
                <a:tc>
                  <a:txBody>
                    <a:bodyPr/>
                    <a:lstStyle/>
                    <a:p>
                      <a:pPr algn="ctr"/>
                      <a:r>
                        <a:rPr lang="tr-TR" sz="1900" b="1" dirty="0">
                          <a:latin typeface="Helvetica" panose="020B0604020202020204" pitchFamily="34" charset="0"/>
                          <a:cs typeface="Helvetica" panose="020B0604020202020204" pitchFamily="34" charset="0"/>
                        </a:rPr>
                        <a:t>781</a:t>
                      </a:r>
                    </a:p>
                  </a:txBody>
                  <a:tcPr/>
                </a:tc>
                <a:tc>
                  <a:txBody>
                    <a:bodyPr/>
                    <a:lstStyle/>
                    <a:p>
                      <a:pPr algn="ctr"/>
                      <a:r>
                        <a:rPr lang="tr-TR" sz="1900" b="1" dirty="0">
                          <a:latin typeface="Helvetica" panose="020B0604020202020204" pitchFamily="34" charset="0"/>
                          <a:cs typeface="Helvetica" panose="020B0604020202020204" pitchFamily="34" charset="0"/>
                        </a:rPr>
                        <a:t>10502</a:t>
                      </a:r>
                    </a:p>
                  </a:txBody>
                  <a:tcPr/>
                </a:tc>
                <a:extLst>
                  <a:ext uri="{0D108BD9-81ED-4DB2-BD59-A6C34878D82A}">
                    <a16:rowId xmlns:a16="http://schemas.microsoft.com/office/drawing/2014/main" val="2923152388"/>
                  </a:ext>
                </a:extLst>
              </a:tr>
              <a:tr h="456280">
                <a:tc>
                  <a:txBody>
                    <a:bodyPr/>
                    <a:lstStyle/>
                    <a:p>
                      <a:pPr algn="l"/>
                      <a:r>
                        <a:rPr lang="tr-TR" sz="1900" b="1" dirty="0">
                          <a:solidFill>
                            <a:schemeClr val="tx1"/>
                          </a:solidFill>
                          <a:latin typeface="Helvetica" panose="020B0604020202020204" pitchFamily="34" charset="0"/>
                          <a:cs typeface="Helvetica" panose="020B0604020202020204" pitchFamily="34" charset="0"/>
                        </a:rPr>
                        <a:t>İDARİ TAYİN</a:t>
                      </a:r>
                    </a:p>
                  </a:txBody>
                  <a:tcPr/>
                </a:tc>
                <a:tc>
                  <a:txBody>
                    <a:bodyPr/>
                    <a:lstStyle/>
                    <a:p>
                      <a:pPr algn="ctr"/>
                      <a:r>
                        <a:rPr lang="tr-TR" sz="1900" b="1" dirty="0">
                          <a:solidFill>
                            <a:schemeClr val="tx1"/>
                          </a:solidFill>
                          <a:latin typeface="Helvetica" panose="020B0604020202020204" pitchFamily="34" charset="0"/>
                          <a:cs typeface="Helvetica" panose="020B0604020202020204" pitchFamily="34" charset="0"/>
                        </a:rPr>
                        <a:t>485</a:t>
                      </a:r>
                    </a:p>
                  </a:txBody>
                  <a:tcPr/>
                </a:tc>
                <a:tc>
                  <a:txBody>
                    <a:bodyPr/>
                    <a:lstStyle/>
                    <a:p>
                      <a:pPr algn="ctr"/>
                      <a:r>
                        <a:rPr lang="tr-TR" b="1" dirty="0"/>
                        <a:t>559</a:t>
                      </a:r>
                    </a:p>
                  </a:txBody>
                  <a:tcPr/>
                </a:tc>
                <a:tc>
                  <a:txBody>
                    <a:bodyPr/>
                    <a:lstStyle/>
                    <a:p>
                      <a:pPr algn="ctr"/>
                      <a:r>
                        <a:rPr lang="tr-TR" sz="1900" b="1" dirty="0">
                          <a:solidFill>
                            <a:schemeClr val="tx1"/>
                          </a:solidFill>
                          <a:latin typeface="Helvetica" panose="020B0604020202020204" pitchFamily="34" charset="0"/>
                          <a:cs typeface="Helvetica" panose="020B0604020202020204" pitchFamily="34" charset="0"/>
                        </a:rPr>
                        <a:t>688</a:t>
                      </a:r>
                    </a:p>
                  </a:txBody>
                  <a:tcPr/>
                </a:tc>
                <a:tc>
                  <a:txBody>
                    <a:bodyPr/>
                    <a:lstStyle/>
                    <a:p>
                      <a:pPr algn="ctr"/>
                      <a:r>
                        <a:rPr lang="tr-TR" sz="1900" b="1" dirty="0">
                          <a:solidFill>
                            <a:schemeClr val="tx1"/>
                          </a:solidFill>
                          <a:latin typeface="Helvetica" panose="020B0604020202020204" pitchFamily="34" charset="0"/>
                          <a:cs typeface="Helvetica" panose="020B0604020202020204" pitchFamily="34" charset="0"/>
                        </a:rPr>
                        <a:t>230</a:t>
                      </a:r>
                    </a:p>
                  </a:txBody>
                  <a:tcPr/>
                </a:tc>
                <a:tc>
                  <a:txBody>
                    <a:bodyPr/>
                    <a:lstStyle/>
                    <a:p>
                      <a:pPr algn="ctr"/>
                      <a:r>
                        <a:rPr lang="tr-TR" sz="1900" b="1" dirty="0">
                          <a:solidFill>
                            <a:schemeClr val="tx1"/>
                          </a:solidFill>
                          <a:latin typeface="Helvetica" panose="020B0604020202020204" pitchFamily="34" charset="0"/>
                          <a:cs typeface="Helvetica" panose="020B0604020202020204" pitchFamily="34" charset="0"/>
                        </a:rPr>
                        <a:t>1962</a:t>
                      </a:r>
                    </a:p>
                  </a:txBody>
                  <a:tcPr/>
                </a:tc>
                <a:extLst>
                  <a:ext uri="{0D108BD9-81ED-4DB2-BD59-A6C34878D82A}">
                    <a16:rowId xmlns:a16="http://schemas.microsoft.com/office/drawing/2014/main" val="1170376074"/>
                  </a:ext>
                </a:extLst>
              </a:tr>
              <a:tr h="456280">
                <a:tc>
                  <a:txBody>
                    <a:bodyPr/>
                    <a:lstStyle/>
                    <a:p>
                      <a:pPr algn="l"/>
                      <a:r>
                        <a:rPr lang="tr-TR" sz="1900" b="1" dirty="0">
                          <a:latin typeface="Helvetica" panose="020B0604020202020204" pitchFamily="34" charset="0"/>
                          <a:cs typeface="Helvetica" panose="020B0604020202020204" pitchFamily="34" charset="0"/>
                        </a:rPr>
                        <a:t>HİZMET İÇİ EĞİTİM</a:t>
                      </a:r>
                    </a:p>
                  </a:txBody>
                  <a:tcPr/>
                </a:tc>
                <a:tc>
                  <a:txBody>
                    <a:bodyPr/>
                    <a:lstStyle/>
                    <a:p>
                      <a:pPr algn="ctr"/>
                      <a:r>
                        <a:rPr lang="tr-TR" sz="1900" b="1" dirty="0">
                          <a:latin typeface="Helvetica" panose="020B0604020202020204" pitchFamily="34" charset="0"/>
                          <a:cs typeface="Helvetica" panose="020B0604020202020204" pitchFamily="34" charset="0"/>
                        </a:rPr>
                        <a:t>5</a:t>
                      </a:r>
                    </a:p>
                  </a:txBody>
                  <a:tcPr/>
                </a:tc>
                <a:tc>
                  <a:txBody>
                    <a:bodyPr/>
                    <a:lstStyle/>
                    <a:p>
                      <a:pPr algn="ctr"/>
                      <a:r>
                        <a:rPr lang="tr-TR" b="1" dirty="0"/>
                        <a:t>1</a:t>
                      </a:r>
                    </a:p>
                  </a:txBody>
                  <a:tcPr/>
                </a:tc>
                <a:tc>
                  <a:txBody>
                    <a:bodyPr/>
                    <a:lstStyle/>
                    <a:p>
                      <a:pPr algn="ctr"/>
                      <a:r>
                        <a:rPr lang="tr-TR" sz="1900" b="1" dirty="0">
                          <a:latin typeface="Helvetica" panose="020B0604020202020204" pitchFamily="34" charset="0"/>
                          <a:cs typeface="Helvetica" panose="020B0604020202020204" pitchFamily="34" charset="0"/>
                        </a:rPr>
                        <a:t>6</a:t>
                      </a:r>
                    </a:p>
                  </a:txBody>
                  <a:tcPr/>
                </a:tc>
                <a:tc>
                  <a:txBody>
                    <a:bodyPr/>
                    <a:lstStyle/>
                    <a:p>
                      <a:pPr algn="ctr"/>
                      <a:r>
                        <a:rPr lang="tr-TR" sz="1900" b="1" dirty="0">
                          <a:latin typeface="Helvetica" panose="020B0604020202020204" pitchFamily="34" charset="0"/>
                          <a:cs typeface="Helvetica" panose="020B0604020202020204" pitchFamily="34" charset="0"/>
                        </a:rPr>
                        <a:t>27</a:t>
                      </a:r>
                    </a:p>
                  </a:txBody>
                  <a:tcPr/>
                </a:tc>
                <a:tc>
                  <a:txBody>
                    <a:bodyPr/>
                    <a:lstStyle/>
                    <a:p>
                      <a:pPr algn="ctr"/>
                      <a:r>
                        <a:rPr lang="tr-TR" sz="1900" b="1" dirty="0">
                          <a:latin typeface="Helvetica" panose="020B0604020202020204" pitchFamily="34" charset="0"/>
                          <a:cs typeface="Helvetica" panose="020B0604020202020204" pitchFamily="34" charset="0"/>
                        </a:rPr>
                        <a:t>39</a:t>
                      </a:r>
                    </a:p>
                  </a:txBody>
                  <a:tcPr/>
                </a:tc>
                <a:extLst>
                  <a:ext uri="{0D108BD9-81ED-4DB2-BD59-A6C34878D82A}">
                    <a16:rowId xmlns:a16="http://schemas.microsoft.com/office/drawing/2014/main" val="2233568047"/>
                  </a:ext>
                </a:extLst>
              </a:tr>
              <a:tr h="456280">
                <a:tc>
                  <a:txBody>
                    <a:bodyPr/>
                    <a:lstStyle/>
                    <a:p>
                      <a:pPr algn="l"/>
                      <a:r>
                        <a:rPr lang="tr-TR" sz="1900" b="1" dirty="0">
                          <a:latin typeface="Helvetica" panose="020B0604020202020204" pitchFamily="34" charset="0"/>
                          <a:cs typeface="Helvetica" panose="020B0604020202020204" pitchFamily="34" charset="0"/>
                        </a:rPr>
                        <a:t>PERSONEL</a:t>
                      </a:r>
                      <a:r>
                        <a:rPr lang="tr-TR" sz="1900" b="1" baseline="0" dirty="0">
                          <a:latin typeface="Helvetica" panose="020B0604020202020204" pitchFamily="34" charset="0"/>
                          <a:cs typeface="Helvetica" panose="020B0604020202020204" pitchFamily="34" charset="0"/>
                        </a:rPr>
                        <a:t> VE DİSİPLİN</a:t>
                      </a:r>
                      <a:endParaRPr lang="tr-TR" sz="1900" b="1" dirty="0">
                        <a:latin typeface="Helvetica" panose="020B0604020202020204" pitchFamily="34" charset="0"/>
                        <a:cs typeface="Helvetica" panose="020B0604020202020204" pitchFamily="34" charset="0"/>
                      </a:endParaRPr>
                    </a:p>
                  </a:txBody>
                  <a:tcPr/>
                </a:tc>
                <a:tc>
                  <a:txBody>
                    <a:bodyPr/>
                    <a:lstStyle/>
                    <a:p>
                      <a:pPr algn="ctr"/>
                      <a:r>
                        <a:rPr lang="tr-TR" sz="1900" b="1" dirty="0">
                          <a:latin typeface="Helvetica" panose="020B0604020202020204" pitchFamily="34" charset="0"/>
                          <a:cs typeface="Helvetica" panose="020B0604020202020204" pitchFamily="34" charset="0"/>
                        </a:rPr>
                        <a:t>391</a:t>
                      </a:r>
                    </a:p>
                  </a:txBody>
                  <a:tcPr/>
                </a:tc>
                <a:tc>
                  <a:txBody>
                    <a:bodyPr/>
                    <a:lstStyle/>
                    <a:p>
                      <a:pPr algn="ctr"/>
                      <a:r>
                        <a:rPr lang="tr-TR" b="1" dirty="0"/>
                        <a:t>243</a:t>
                      </a:r>
                    </a:p>
                  </a:txBody>
                  <a:tcPr/>
                </a:tc>
                <a:tc>
                  <a:txBody>
                    <a:bodyPr/>
                    <a:lstStyle/>
                    <a:p>
                      <a:pPr algn="ctr"/>
                      <a:r>
                        <a:rPr lang="tr-TR" sz="1900" b="1" dirty="0">
                          <a:latin typeface="Helvetica" panose="020B0604020202020204" pitchFamily="34" charset="0"/>
                          <a:cs typeface="Helvetica" panose="020B0604020202020204" pitchFamily="34" charset="0"/>
                        </a:rPr>
                        <a:t>216</a:t>
                      </a:r>
                    </a:p>
                  </a:txBody>
                  <a:tcPr/>
                </a:tc>
                <a:tc>
                  <a:txBody>
                    <a:bodyPr/>
                    <a:lstStyle/>
                    <a:p>
                      <a:pPr algn="ctr"/>
                      <a:r>
                        <a:rPr lang="tr-TR" sz="1900" b="1" dirty="0">
                          <a:latin typeface="Helvetica" panose="020B0604020202020204" pitchFamily="34" charset="0"/>
                          <a:cs typeface="Helvetica" panose="020B0604020202020204" pitchFamily="34" charset="0"/>
                        </a:rPr>
                        <a:t>44</a:t>
                      </a:r>
                    </a:p>
                  </a:txBody>
                  <a:tcPr/>
                </a:tc>
                <a:tc>
                  <a:txBody>
                    <a:bodyPr/>
                    <a:lstStyle/>
                    <a:p>
                      <a:pPr algn="ctr"/>
                      <a:r>
                        <a:rPr lang="tr-TR" sz="1900" b="1" dirty="0">
                          <a:latin typeface="Helvetica" panose="020B0604020202020204" pitchFamily="34" charset="0"/>
                          <a:cs typeface="Helvetica" panose="020B0604020202020204" pitchFamily="34" charset="0"/>
                        </a:rPr>
                        <a:t>894</a:t>
                      </a:r>
                    </a:p>
                  </a:txBody>
                  <a:tcPr/>
                </a:tc>
                <a:extLst>
                  <a:ext uri="{0D108BD9-81ED-4DB2-BD59-A6C34878D82A}">
                    <a16:rowId xmlns:a16="http://schemas.microsoft.com/office/drawing/2014/main" val="4140854972"/>
                  </a:ext>
                </a:extLst>
              </a:tr>
              <a:tr h="546636">
                <a:tc>
                  <a:txBody>
                    <a:bodyPr/>
                    <a:lstStyle/>
                    <a:p>
                      <a:pPr algn="l"/>
                      <a:r>
                        <a:rPr lang="tr-TR" sz="2400" b="1" dirty="0">
                          <a:solidFill>
                            <a:srgbClr val="FF0000"/>
                          </a:solidFill>
                          <a:latin typeface="Helvetica" panose="020B0604020202020204" pitchFamily="34" charset="0"/>
                          <a:cs typeface="Helvetica" panose="020B0604020202020204" pitchFamily="34" charset="0"/>
                        </a:rPr>
                        <a:t>TOPLAM</a:t>
                      </a:r>
                    </a:p>
                  </a:txBody>
                  <a:tcPr/>
                </a:tc>
                <a:tc>
                  <a:txBody>
                    <a:bodyPr/>
                    <a:lstStyle/>
                    <a:p>
                      <a:pPr algn="ctr"/>
                      <a:r>
                        <a:rPr lang="tr-TR" sz="2400" b="1" dirty="0">
                          <a:solidFill>
                            <a:srgbClr val="FF0000"/>
                          </a:solidFill>
                          <a:latin typeface="Helvetica" panose="020B0604020202020204" pitchFamily="34" charset="0"/>
                          <a:cs typeface="Helvetica" panose="020B0604020202020204" pitchFamily="34" charset="0"/>
                        </a:rPr>
                        <a:t>3730</a:t>
                      </a:r>
                    </a:p>
                  </a:txBody>
                  <a:tcPr/>
                </a:tc>
                <a:tc>
                  <a:txBody>
                    <a:bodyPr/>
                    <a:lstStyle/>
                    <a:p>
                      <a:pPr algn="ctr"/>
                      <a:r>
                        <a:rPr lang="tr-TR" sz="2400" b="1" dirty="0">
                          <a:solidFill>
                            <a:srgbClr val="FF0000"/>
                          </a:solidFill>
                          <a:latin typeface="Helvetica" panose="020B0604020202020204" pitchFamily="34" charset="0"/>
                          <a:cs typeface="Helvetica" panose="020B0604020202020204" pitchFamily="34" charset="0"/>
                        </a:rPr>
                        <a:t>4192</a:t>
                      </a:r>
                    </a:p>
                  </a:txBody>
                  <a:tcPr/>
                </a:tc>
                <a:tc>
                  <a:txBody>
                    <a:bodyPr/>
                    <a:lstStyle/>
                    <a:p>
                      <a:pPr algn="ctr"/>
                      <a:r>
                        <a:rPr lang="tr-TR" sz="2400" b="1" dirty="0">
                          <a:solidFill>
                            <a:srgbClr val="FF0000"/>
                          </a:solidFill>
                          <a:latin typeface="Helvetica" panose="020B0604020202020204" pitchFamily="34" charset="0"/>
                          <a:cs typeface="Helvetica" panose="020B0604020202020204" pitchFamily="34" charset="0"/>
                        </a:rPr>
                        <a:t>4393</a:t>
                      </a:r>
                    </a:p>
                  </a:txBody>
                  <a:tcPr/>
                </a:tc>
                <a:tc>
                  <a:txBody>
                    <a:bodyPr/>
                    <a:lstStyle/>
                    <a:p>
                      <a:pPr algn="ctr"/>
                      <a:r>
                        <a:rPr lang="tr-TR" sz="2400" b="1" dirty="0">
                          <a:solidFill>
                            <a:srgbClr val="FF0000"/>
                          </a:solidFill>
                          <a:latin typeface="Helvetica" panose="020B0604020202020204" pitchFamily="34" charset="0"/>
                          <a:cs typeface="Helvetica" panose="020B0604020202020204" pitchFamily="34" charset="0"/>
                        </a:rPr>
                        <a:t>1082</a:t>
                      </a:r>
                    </a:p>
                  </a:txBody>
                  <a:tcPr/>
                </a:tc>
                <a:tc>
                  <a:txBody>
                    <a:bodyPr/>
                    <a:lstStyle/>
                    <a:p>
                      <a:pPr algn="ctr"/>
                      <a:r>
                        <a:rPr lang="tr-TR" sz="2400" b="1" dirty="0">
                          <a:solidFill>
                            <a:srgbClr val="FF0000"/>
                          </a:solidFill>
                          <a:latin typeface="Helvetica" panose="020B0604020202020204" pitchFamily="34" charset="0"/>
                          <a:cs typeface="Helvetica" panose="020B0604020202020204" pitchFamily="34" charset="0"/>
                        </a:rPr>
                        <a:t>13397</a:t>
                      </a:r>
                    </a:p>
                  </a:txBody>
                  <a:tcPr/>
                </a:tc>
                <a:extLst>
                  <a:ext uri="{0D108BD9-81ED-4DB2-BD59-A6C34878D82A}">
                    <a16:rowId xmlns:a16="http://schemas.microsoft.com/office/drawing/2014/main" val="2065921925"/>
                  </a:ext>
                </a:extLst>
              </a:tr>
            </a:tbl>
          </a:graphicData>
        </a:graphic>
      </p:graphicFrame>
    </p:spTree>
    <p:extLst>
      <p:ext uri="{BB962C8B-B14F-4D97-AF65-F5344CB8AC3E}">
        <p14:creationId xmlns:p14="http://schemas.microsoft.com/office/powerpoint/2010/main" val="31245343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14" name="Rectangle 3"/>
          <p:cNvSpPr txBox="1">
            <a:spLocks noChangeArrowheads="1"/>
          </p:cNvSpPr>
          <p:nvPr/>
        </p:nvSpPr>
        <p:spPr bwMode="auto">
          <a:xfrm>
            <a:off x="190502" y="1213371"/>
            <a:ext cx="11811000"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2800" b="1" u="sng" dirty="0">
                <a:latin typeface="Helvetica" panose="020B0604020202020204" pitchFamily="34" charset="0"/>
                <a:ea typeface="Cambria" panose="02040503050406030204" pitchFamily="18" charset="0"/>
                <a:cs typeface="Helvetica" panose="020B0604020202020204" pitchFamily="34" charset="0"/>
              </a:rPr>
              <a:t>SUNUM PLANI:</a:t>
            </a:r>
          </a:p>
          <a:p>
            <a:endParaRPr lang="tr-TR" sz="2800" b="1" u="sng" dirty="0">
              <a:latin typeface="Helvetica" panose="020B0604020202020204" pitchFamily="34" charset="0"/>
              <a:ea typeface="Cambria" panose="02040503050406030204" pitchFamily="18" charset="0"/>
              <a:cs typeface="Helvetica" panose="020B0604020202020204" pitchFamily="34" charset="0"/>
            </a:endParaRPr>
          </a:p>
          <a:p>
            <a:pPr marL="342900" indent="-342900">
              <a:buFont typeface="Wingdings" panose="05000000000000000000" pitchFamily="2" charset="2"/>
              <a:buChar char="ü"/>
            </a:pPr>
            <a:r>
              <a:rPr lang="tr-TR" sz="3100" dirty="0">
                <a:latin typeface="Helvetica" panose="020B0604020202020204" pitchFamily="34" charset="0"/>
                <a:ea typeface="Cambria" panose="02040503050406030204" pitchFamily="18" charset="0"/>
                <a:cs typeface="Helvetica" panose="020B0604020202020204" pitchFamily="34" charset="0"/>
              </a:rPr>
              <a:t>Misyonumuz ve Vizyonumuz</a:t>
            </a:r>
          </a:p>
          <a:p>
            <a:pPr marL="342900" indent="-342900">
              <a:buFont typeface="Wingdings" panose="05000000000000000000" pitchFamily="2" charset="2"/>
              <a:buChar char="ü"/>
            </a:pPr>
            <a:r>
              <a:rPr lang="tr-TR" sz="3100" dirty="0">
                <a:latin typeface="Helvetica" panose="020B0604020202020204" pitchFamily="34" charset="0"/>
                <a:ea typeface="Cambria" panose="02040503050406030204" pitchFamily="18" charset="0"/>
                <a:cs typeface="Helvetica" panose="020B0604020202020204" pitchFamily="34" charset="0"/>
              </a:rPr>
              <a:t>Teşkilat Şeması, Görevli Personel ve Üniversitelerle Kıyaslama</a:t>
            </a:r>
          </a:p>
          <a:p>
            <a:pPr marL="342900" indent="-342900">
              <a:buFont typeface="Wingdings" panose="05000000000000000000" pitchFamily="2" charset="2"/>
              <a:buChar char="ü"/>
            </a:pPr>
            <a:r>
              <a:rPr lang="tr-TR" sz="3100" dirty="0">
                <a:latin typeface="Helvetica" panose="020B0604020202020204" pitchFamily="34" charset="0"/>
                <a:ea typeface="Cambria" panose="02040503050406030204" pitchFamily="18" charset="0"/>
                <a:cs typeface="Helvetica" panose="020B0604020202020204" pitchFamily="34" charset="0"/>
              </a:rPr>
              <a:t>Akademik İnsan Kaynağına Dair İstatistikler</a:t>
            </a:r>
          </a:p>
          <a:p>
            <a:pPr marL="342900" indent="-342900">
              <a:buFont typeface="Wingdings" panose="05000000000000000000" pitchFamily="2" charset="2"/>
              <a:buChar char="ü"/>
            </a:pPr>
            <a:r>
              <a:rPr lang="tr-TR" sz="3100" dirty="0">
                <a:latin typeface="Helvetica" panose="020B0604020202020204" pitchFamily="34" charset="0"/>
                <a:ea typeface="Cambria" panose="02040503050406030204" pitchFamily="18" charset="0"/>
                <a:cs typeface="Helvetica" panose="020B0604020202020204" pitchFamily="34" charset="0"/>
              </a:rPr>
              <a:t>İdari İnsan Kaynağına Dair İstatistikler</a:t>
            </a:r>
          </a:p>
          <a:p>
            <a:pPr marL="342900" indent="-342900">
              <a:buFont typeface="Wingdings" panose="05000000000000000000" pitchFamily="2" charset="2"/>
              <a:buChar char="ü"/>
            </a:pPr>
            <a:r>
              <a:rPr lang="tr-TR" sz="3100" dirty="0">
                <a:latin typeface="Helvetica" panose="020B0604020202020204" pitchFamily="34" charset="0"/>
                <a:ea typeface="Cambria" panose="02040503050406030204" pitchFamily="18" charset="0"/>
                <a:cs typeface="Helvetica" panose="020B0604020202020204" pitchFamily="34" charset="0"/>
              </a:rPr>
              <a:t>Disiplin, Sendika ve Hizmet içi Eğitime Dair İstatistikler</a:t>
            </a:r>
          </a:p>
          <a:p>
            <a:pPr marL="342900" indent="-342900">
              <a:buFont typeface="Wingdings" panose="05000000000000000000" pitchFamily="2" charset="2"/>
              <a:buChar char="ü"/>
            </a:pPr>
            <a:r>
              <a:rPr lang="tr-TR" sz="3100" dirty="0">
                <a:latin typeface="Helvetica" panose="020B0604020202020204" pitchFamily="34" charset="0"/>
                <a:ea typeface="Cambria" panose="02040503050406030204" pitchFamily="18" charset="0"/>
                <a:cs typeface="Helvetica" panose="020B0604020202020204" pitchFamily="34" charset="0"/>
              </a:rPr>
              <a:t>Kalite Süreci Kapsamında Yapılan Çalışmalar</a:t>
            </a:r>
          </a:p>
          <a:p>
            <a:pPr marL="342900" indent="-342900">
              <a:buFont typeface="Wingdings" panose="05000000000000000000" pitchFamily="2" charset="2"/>
              <a:buChar char="ü"/>
            </a:pPr>
            <a:r>
              <a:rPr lang="tr-TR" sz="3100" dirty="0">
                <a:latin typeface="Helvetica" panose="020B0604020202020204" pitchFamily="34" charset="0"/>
                <a:ea typeface="Cambria" panose="02040503050406030204" pitchFamily="18" charset="0"/>
                <a:cs typeface="Helvetica" panose="020B0604020202020204" pitchFamily="34" charset="0"/>
              </a:rPr>
              <a:t>Devam Eden veya Tamamlanan Diğer Faaliyetler</a:t>
            </a:r>
          </a:p>
          <a:p>
            <a:pPr marL="342900" indent="-342900">
              <a:buFont typeface="Wingdings" panose="05000000000000000000" pitchFamily="2" charset="2"/>
              <a:buChar char="ü"/>
            </a:pPr>
            <a:r>
              <a:rPr lang="tr-TR" sz="3100" dirty="0">
                <a:latin typeface="Helvetica" panose="020B0604020202020204" pitchFamily="34" charset="0"/>
                <a:ea typeface="Cambria" panose="02040503050406030204" pitchFamily="18" charset="0"/>
                <a:cs typeface="Helvetica" panose="020B0604020202020204" pitchFamily="34" charset="0"/>
              </a:rPr>
              <a:t>Web Sayfasında Yapılan Yenilikler</a:t>
            </a:r>
          </a:p>
          <a:p>
            <a:pPr marL="342900" indent="-342900">
              <a:buFont typeface="Wingdings" panose="05000000000000000000" pitchFamily="2" charset="2"/>
              <a:buChar char="ü"/>
            </a:pPr>
            <a:r>
              <a:rPr lang="tr-TR" sz="3100" dirty="0">
                <a:latin typeface="Helvetica" panose="020B0604020202020204" pitchFamily="34" charset="0"/>
                <a:ea typeface="Cambria" panose="02040503050406030204" pitchFamily="18" charset="0"/>
                <a:cs typeface="Helvetica" panose="020B0604020202020204" pitchFamily="34" charset="0"/>
              </a:rPr>
              <a:t>Gelecek Dönem Hedefleri</a:t>
            </a:r>
          </a:p>
        </p:txBody>
      </p:sp>
    </p:spTree>
    <p:extLst>
      <p:ext uri="{BB962C8B-B14F-4D97-AF65-F5344CB8AC3E}">
        <p14:creationId xmlns:p14="http://schemas.microsoft.com/office/powerpoint/2010/main" val="25493119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1817"/>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14" name="Rectangle 3"/>
          <p:cNvSpPr txBox="1">
            <a:spLocks noChangeArrowheads="1"/>
          </p:cNvSpPr>
          <p:nvPr/>
        </p:nvSpPr>
        <p:spPr bwMode="auto">
          <a:xfrm>
            <a:off x="244889" y="1413164"/>
            <a:ext cx="11845512" cy="430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5" name="Grafik 4"/>
          <p:cNvGraphicFramePr/>
          <p:nvPr>
            <p:extLst>
              <p:ext uri="{D42A27DB-BD31-4B8C-83A1-F6EECF244321}">
                <p14:modId xmlns:p14="http://schemas.microsoft.com/office/powerpoint/2010/main" val="1155239773"/>
              </p:ext>
            </p:extLst>
          </p:nvPr>
        </p:nvGraphicFramePr>
        <p:xfrm>
          <a:off x="983673" y="1413164"/>
          <a:ext cx="10086109" cy="47251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93599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1817"/>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14" name="Rectangle 3"/>
          <p:cNvSpPr txBox="1">
            <a:spLocks noChangeArrowheads="1"/>
          </p:cNvSpPr>
          <p:nvPr/>
        </p:nvSpPr>
        <p:spPr bwMode="auto">
          <a:xfrm>
            <a:off x="244889" y="1413164"/>
            <a:ext cx="11845512" cy="430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5" name="Grafik 4"/>
          <p:cNvGraphicFramePr/>
          <p:nvPr>
            <p:extLst>
              <p:ext uri="{D42A27DB-BD31-4B8C-83A1-F6EECF244321}">
                <p14:modId xmlns:p14="http://schemas.microsoft.com/office/powerpoint/2010/main" val="3469730227"/>
              </p:ext>
            </p:extLst>
          </p:nvPr>
        </p:nvGraphicFramePr>
        <p:xfrm>
          <a:off x="983673" y="1413164"/>
          <a:ext cx="10086109" cy="47251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51701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441294" y="937806"/>
            <a:ext cx="11405043"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r>
              <a:rPr lang="tr-TR" sz="4400" b="1" dirty="0">
                <a:latin typeface="Helvetica" panose="020B0604020202020204" pitchFamily="34" charset="0"/>
                <a:ea typeface="Cambria" panose="02040503050406030204" pitchFamily="18" charset="0"/>
                <a:cs typeface="Helvetica" panose="020B0604020202020204" pitchFamily="34" charset="0"/>
              </a:rPr>
              <a:t>AKADEMİK İNSAN KAYNAĞINA</a:t>
            </a:r>
          </a:p>
          <a:p>
            <a:pPr algn="ctr"/>
            <a:r>
              <a:rPr lang="tr-TR" sz="4400" b="1" dirty="0">
                <a:latin typeface="Helvetica" panose="020B0604020202020204" pitchFamily="34" charset="0"/>
                <a:ea typeface="Cambria" panose="02040503050406030204" pitchFamily="18" charset="0"/>
                <a:cs typeface="Helvetica" panose="020B0604020202020204" pitchFamily="34" charset="0"/>
              </a:rPr>
              <a:t> DAİR İSTATİSTİKLER</a:t>
            </a:r>
          </a:p>
        </p:txBody>
      </p:sp>
    </p:spTree>
    <p:extLst>
      <p:ext uri="{BB962C8B-B14F-4D97-AF65-F5344CB8AC3E}">
        <p14:creationId xmlns:p14="http://schemas.microsoft.com/office/powerpoint/2010/main" val="1435059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4819"/>
            <a:ext cx="8606012" cy="1209539"/>
          </a:xfrm>
          <a:prstGeom prst="rect">
            <a:avLst/>
          </a:prstGeom>
        </p:spPr>
      </p:pic>
      <p:sp>
        <p:nvSpPr>
          <p:cNvPr id="14" name="Rectangle 3"/>
          <p:cNvSpPr txBox="1">
            <a:spLocks noChangeArrowheads="1"/>
          </p:cNvSpPr>
          <p:nvPr/>
        </p:nvSpPr>
        <p:spPr bwMode="auto">
          <a:xfrm>
            <a:off x="244889" y="1307307"/>
            <a:ext cx="11845512"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8" name="Tablo 7"/>
          <p:cNvGraphicFramePr>
            <a:graphicFrameLocks noGrp="1"/>
          </p:cNvGraphicFramePr>
          <p:nvPr>
            <p:extLst>
              <p:ext uri="{D42A27DB-BD31-4B8C-83A1-F6EECF244321}">
                <p14:modId xmlns:p14="http://schemas.microsoft.com/office/powerpoint/2010/main" val="2147812196"/>
              </p:ext>
            </p:extLst>
          </p:nvPr>
        </p:nvGraphicFramePr>
        <p:xfrm>
          <a:off x="251520" y="1211622"/>
          <a:ext cx="11711880" cy="5205374"/>
        </p:xfrm>
        <a:graphic>
          <a:graphicData uri="http://schemas.openxmlformats.org/drawingml/2006/table">
            <a:tbl>
              <a:tblPr>
                <a:tableStyleId>{5C22544A-7EE6-4342-B048-85BDC9FD1C3A}</a:tableStyleId>
              </a:tblPr>
              <a:tblGrid>
                <a:gridCol w="1951979">
                  <a:extLst>
                    <a:ext uri="{9D8B030D-6E8A-4147-A177-3AD203B41FA5}">
                      <a16:colId xmlns:a16="http://schemas.microsoft.com/office/drawing/2014/main" val="1945958175"/>
                    </a:ext>
                  </a:extLst>
                </a:gridCol>
                <a:gridCol w="2032474">
                  <a:extLst>
                    <a:ext uri="{9D8B030D-6E8A-4147-A177-3AD203B41FA5}">
                      <a16:colId xmlns:a16="http://schemas.microsoft.com/office/drawing/2014/main" val="1802247307"/>
                    </a:ext>
                  </a:extLst>
                </a:gridCol>
                <a:gridCol w="1569633">
                  <a:extLst>
                    <a:ext uri="{9D8B030D-6E8A-4147-A177-3AD203B41FA5}">
                      <a16:colId xmlns:a16="http://schemas.microsoft.com/office/drawing/2014/main" val="3434070097"/>
                    </a:ext>
                  </a:extLst>
                </a:gridCol>
                <a:gridCol w="1207411">
                  <a:extLst>
                    <a:ext uri="{9D8B030D-6E8A-4147-A177-3AD203B41FA5}">
                      <a16:colId xmlns:a16="http://schemas.microsoft.com/office/drawing/2014/main" val="1479108748"/>
                    </a:ext>
                  </a:extLst>
                </a:gridCol>
                <a:gridCol w="1379030">
                  <a:extLst>
                    <a:ext uri="{9D8B030D-6E8A-4147-A177-3AD203B41FA5}">
                      <a16:colId xmlns:a16="http://schemas.microsoft.com/office/drawing/2014/main" val="316636121"/>
                    </a:ext>
                  </a:extLst>
                </a:gridCol>
                <a:gridCol w="1663557">
                  <a:extLst>
                    <a:ext uri="{9D8B030D-6E8A-4147-A177-3AD203B41FA5}">
                      <a16:colId xmlns:a16="http://schemas.microsoft.com/office/drawing/2014/main" val="3238247388"/>
                    </a:ext>
                  </a:extLst>
                </a:gridCol>
                <a:gridCol w="1907796">
                  <a:extLst>
                    <a:ext uri="{9D8B030D-6E8A-4147-A177-3AD203B41FA5}">
                      <a16:colId xmlns:a16="http://schemas.microsoft.com/office/drawing/2014/main" val="2164626448"/>
                    </a:ext>
                  </a:extLst>
                </a:gridCol>
              </a:tblGrid>
              <a:tr h="873864">
                <a:tc gridSpan="7">
                  <a:txBody>
                    <a:bodyPr/>
                    <a:lstStyle/>
                    <a:p>
                      <a:pPr algn="ctr" fontAlgn="b"/>
                      <a:r>
                        <a:rPr lang="tr-TR" sz="2400" b="1" u="none" strike="noStrike" dirty="0">
                          <a:effectLst/>
                          <a:latin typeface="Helvetica" panose="020B0604020202020204" pitchFamily="34" charset="0"/>
                          <a:ea typeface="Cambria" panose="02040503050406030204" pitchFamily="18" charset="0"/>
                          <a:cs typeface="Helvetica" panose="020B0604020202020204" pitchFamily="34" charset="0"/>
                        </a:rPr>
                        <a:t>2017-2020 YILLARI ARASI AKADEMİK İNSAN</a:t>
                      </a:r>
                      <a:r>
                        <a:rPr lang="tr-TR" sz="2400" b="1" u="none" strike="noStrike" baseline="0" dirty="0">
                          <a:effectLst/>
                          <a:latin typeface="Helvetica" panose="020B0604020202020204" pitchFamily="34" charset="0"/>
                          <a:ea typeface="Cambria" panose="02040503050406030204" pitchFamily="18" charset="0"/>
                          <a:cs typeface="Helvetica" panose="020B0604020202020204" pitchFamily="34" charset="0"/>
                        </a:rPr>
                        <a:t> KAYNAĞININ</a:t>
                      </a:r>
                    </a:p>
                    <a:p>
                      <a:pPr algn="ctr" fontAlgn="b"/>
                      <a:r>
                        <a:rPr lang="tr-TR" sz="2400" b="1" u="none" strike="noStrike" baseline="0" dirty="0">
                          <a:effectLst/>
                          <a:latin typeface="Helvetica" panose="020B0604020202020204" pitchFamily="34" charset="0"/>
                          <a:ea typeface="Cambria" panose="02040503050406030204" pitchFamily="18" charset="0"/>
                          <a:cs typeface="Helvetica" panose="020B0604020202020204" pitchFamily="34" charset="0"/>
                        </a:rPr>
                        <a:t>  </a:t>
                      </a:r>
                      <a:r>
                        <a:rPr lang="tr-TR" sz="2400" b="1" u="none" strike="noStrike" dirty="0">
                          <a:effectLst/>
                          <a:latin typeface="Helvetica" panose="020B0604020202020204" pitchFamily="34" charset="0"/>
                          <a:ea typeface="Cambria" panose="02040503050406030204" pitchFamily="18" charset="0"/>
                          <a:cs typeface="Helvetica" panose="020B0604020202020204" pitchFamily="34" charset="0"/>
                        </a:rPr>
                        <a:t>UNVAN BAZINDA DEĞİŞİMİ</a:t>
                      </a:r>
                      <a:endParaRPr lang="tr-TR" sz="2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67463173"/>
                  </a:ext>
                </a:extLst>
              </a:tr>
              <a:tr h="516312">
                <a:tc>
                  <a:txBody>
                    <a:bodyPr/>
                    <a:lstStyle/>
                    <a:p>
                      <a:pPr algn="l" fontAlgn="ctr"/>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UNVANLAR</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2017</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2018</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2019</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2020</a:t>
                      </a: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900" b="1" i="0" u="none" strike="noStrike" dirty="0">
                          <a:solidFill>
                            <a:schemeClr val="dk1"/>
                          </a:solidFill>
                          <a:effectLst/>
                          <a:latin typeface="Helvetica" panose="020B0604020202020204" pitchFamily="34" charset="0"/>
                          <a:ea typeface="Cambria" panose="02040503050406030204" pitchFamily="18" charset="0"/>
                          <a:cs typeface="Helvetica" panose="020B0604020202020204" pitchFamily="34" charset="0"/>
                        </a:rPr>
                        <a:t>ULUSLAR</a:t>
                      </a:r>
                    </a:p>
                    <a:p>
                      <a:pPr algn="ctr" fontAlgn="ctr"/>
                      <a:r>
                        <a:rPr lang="tr-TR" sz="1900" b="1" i="0" u="none" strike="noStrike" dirty="0">
                          <a:solidFill>
                            <a:schemeClr val="dk1"/>
                          </a:solidFill>
                          <a:effectLst/>
                          <a:latin typeface="Helvetica" panose="020B0604020202020204" pitchFamily="34" charset="0"/>
                          <a:ea typeface="Cambria" panose="02040503050406030204" pitchFamily="18" charset="0"/>
                          <a:cs typeface="Helvetica" panose="020B0604020202020204" pitchFamily="34" charset="0"/>
                        </a:rPr>
                        <a:t>ARASI</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İDARİ</a:t>
                      </a:r>
                      <a:b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br>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GÖREVLİ</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31733420"/>
                  </a:ext>
                </a:extLst>
              </a:tr>
              <a:tr h="397546">
                <a:tc>
                  <a:txBody>
                    <a:bodyPr/>
                    <a:lstStyle/>
                    <a:p>
                      <a:pPr algn="l"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PROFESÖR</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20</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26</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32</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31</a:t>
                      </a: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13752538"/>
                  </a:ext>
                </a:extLst>
              </a:tr>
              <a:tr h="397546">
                <a:tc>
                  <a:txBody>
                    <a:bodyPr/>
                    <a:lstStyle/>
                    <a:p>
                      <a:pPr algn="l"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DOÇENT</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37</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37</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53</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60</a:t>
                      </a: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517952122"/>
                  </a:ext>
                </a:extLst>
              </a:tr>
              <a:tr h="493982">
                <a:tc>
                  <a:txBody>
                    <a:bodyPr/>
                    <a:lstStyle/>
                    <a:p>
                      <a:pPr algn="l"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DR. ÖĞR.ÜYE</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159</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192</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184</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186</a:t>
                      </a: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7</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192982048"/>
                  </a:ext>
                </a:extLst>
              </a:tr>
              <a:tr h="397546">
                <a:tc>
                  <a:txBody>
                    <a:bodyPr/>
                    <a:lstStyle/>
                    <a:p>
                      <a:pPr algn="l"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ÖĞR.GÖR.</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89</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130</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148</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152</a:t>
                      </a: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876826732"/>
                  </a:ext>
                </a:extLst>
              </a:tr>
              <a:tr h="397546">
                <a:tc>
                  <a:txBody>
                    <a:bodyPr/>
                    <a:lstStyle/>
                    <a:p>
                      <a:pPr algn="l"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ARŞ.GÖR.</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177</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179</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173</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177</a:t>
                      </a: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80824313"/>
                  </a:ext>
                </a:extLst>
              </a:tr>
              <a:tr h="397546">
                <a:tc>
                  <a:txBody>
                    <a:bodyPr/>
                    <a:lstStyle/>
                    <a:p>
                      <a:pPr algn="l"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OKUTMAN</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22</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64899023"/>
                  </a:ext>
                </a:extLst>
              </a:tr>
              <a:tr h="397546">
                <a:tc>
                  <a:txBody>
                    <a:bodyPr/>
                    <a:lstStyle/>
                    <a:p>
                      <a:pPr algn="l"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UZMAN</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11</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925532286"/>
                  </a:ext>
                </a:extLst>
              </a:tr>
              <a:tr h="397546">
                <a:tc>
                  <a:txBody>
                    <a:bodyPr/>
                    <a:lstStyle/>
                    <a:p>
                      <a:pPr algn="l"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ÇEVİRİCİ</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19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9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231993663"/>
                  </a:ext>
                </a:extLst>
              </a:tr>
              <a:tr h="466061">
                <a:tc>
                  <a:txBody>
                    <a:bodyPr/>
                    <a:lstStyle/>
                    <a:p>
                      <a:pPr algn="l" fontAlgn="b"/>
                      <a:r>
                        <a:rPr lang="tr-TR" sz="2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   TOPLAM</a:t>
                      </a:r>
                      <a:endParaRPr lang="tr-TR" sz="2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516</a:t>
                      </a:r>
                      <a:endParaRPr lang="tr-TR" sz="2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564</a:t>
                      </a:r>
                      <a:endParaRPr lang="tr-TR" sz="2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590</a:t>
                      </a:r>
                      <a:endParaRPr lang="tr-TR" sz="2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606</a:t>
                      </a: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10</a:t>
                      </a:r>
                      <a:endParaRPr lang="tr-TR" sz="2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a:t>
                      </a:r>
                      <a:endParaRPr lang="tr-TR" sz="2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34689691"/>
                  </a:ext>
                </a:extLst>
              </a:tr>
            </a:tbl>
          </a:graphicData>
        </a:graphic>
      </p:graphicFrame>
    </p:spTree>
    <p:extLst>
      <p:ext uri="{BB962C8B-B14F-4D97-AF65-F5344CB8AC3E}">
        <p14:creationId xmlns:p14="http://schemas.microsoft.com/office/powerpoint/2010/main" val="18877258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7238"/>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4819"/>
            <a:ext cx="8606012" cy="1209539"/>
          </a:xfrm>
          <a:prstGeom prst="rect">
            <a:avLst/>
          </a:prstGeom>
        </p:spPr>
      </p:pic>
      <p:sp>
        <p:nvSpPr>
          <p:cNvPr id="14" name="Rectangle 3"/>
          <p:cNvSpPr txBox="1">
            <a:spLocks noChangeArrowheads="1"/>
          </p:cNvSpPr>
          <p:nvPr/>
        </p:nvSpPr>
        <p:spPr bwMode="auto">
          <a:xfrm>
            <a:off x="244889" y="1307307"/>
            <a:ext cx="11845512"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5" name="Grafik 4"/>
          <p:cNvGraphicFramePr/>
          <p:nvPr>
            <p:extLst>
              <p:ext uri="{D42A27DB-BD31-4B8C-83A1-F6EECF244321}">
                <p14:modId xmlns:p14="http://schemas.microsoft.com/office/powerpoint/2010/main" val="1488629929"/>
              </p:ext>
            </p:extLst>
          </p:nvPr>
        </p:nvGraphicFramePr>
        <p:xfrm>
          <a:off x="2113481" y="1434056"/>
          <a:ext cx="8128000" cy="48310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19992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up)">
                                      <p:cBhvr>
                                        <p:cTn id="7" dur="400"/>
                                        <p:tgtEl>
                                          <p:spTgt spid="5">
                                            <p:graphicEl>
                                              <a:chart seriesIdx="-3" categoryIdx="-3" bldStep="gridLegend"/>
                                            </p:graphicEl>
                                          </p:spTgt>
                                        </p:tgtEl>
                                      </p:cBhvr>
                                    </p:animEffect>
                                  </p:childTnLst>
                                </p:cTn>
                              </p:par>
                            </p:childTnLst>
                          </p:cTn>
                        </p:par>
                        <p:par>
                          <p:cTn id="8" fill="hold">
                            <p:stCondLst>
                              <p:cond delay="400"/>
                            </p:stCondLst>
                            <p:childTnLst>
                              <p:par>
                                <p:cTn id="9" presetID="22" presetClass="entr" presetSubtype="1" fill="hold" grpId="0" nodeType="afterEffect">
                                  <p:stCondLst>
                                    <p:cond delay="0"/>
                                  </p:stCondLst>
                                  <p:childTnLst>
                                    <p:set>
                                      <p:cBhvr>
                                        <p:cTn id="10"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wipe(up)">
                                      <p:cBhvr>
                                        <p:cTn id="11" dur="400"/>
                                        <p:tgtEl>
                                          <p:spTgt spid="5">
                                            <p:graphicEl>
                                              <a:chart seriesIdx="0" categoryIdx="0" bldStep="ptInSeries"/>
                                            </p:graphicEl>
                                          </p:spTgt>
                                        </p:tgtEl>
                                      </p:cBhvr>
                                    </p:animEffect>
                                  </p:childTnLst>
                                </p:cTn>
                              </p:par>
                            </p:childTnLst>
                          </p:cTn>
                        </p:par>
                        <p:par>
                          <p:cTn id="12" fill="hold">
                            <p:stCondLst>
                              <p:cond delay="800"/>
                            </p:stCondLst>
                            <p:childTnLst>
                              <p:par>
                                <p:cTn id="13" presetID="22" presetClass="entr" presetSubtype="1" fill="hold" grpId="0" nodeType="afterEffect">
                                  <p:stCondLst>
                                    <p:cond delay="0"/>
                                  </p:stCondLst>
                                  <p:childTnLst>
                                    <p:set>
                                      <p:cBhvr>
                                        <p:cTn id="14" dur="1" fill="hold">
                                          <p:stCondLst>
                                            <p:cond delay="0"/>
                                          </p:stCondLst>
                                        </p:cTn>
                                        <p:tgtEl>
                                          <p:spTgt spid="5">
                                            <p:graphicEl>
                                              <a:chart seriesIdx="0" categoryIdx="1" bldStep="ptInSeries"/>
                                            </p:graphicEl>
                                          </p:spTgt>
                                        </p:tgtEl>
                                        <p:attrNameLst>
                                          <p:attrName>style.visibility</p:attrName>
                                        </p:attrNameLst>
                                      </p:cBhvr>
                                      <p:to>
                                        <p:strVal val="visible"/>
                                      </p:to>
                                    </p:set>
                                    <p:animEffect transition="in" filter="wipe(up)">
                                      <p:cBhvr>
                                        <p:cTn id="15" dur="400"/>
                                        <p:tgtEl>
                                          <p:spTgt spid="5">
                                            <p:graphicEl>
                                              <a:chart seriesIdx="0" categoryIdx="1" bldStep="ptInSeries"/>
                                            </p:graphicEl>
                                          </p:spTgt>
                                        </p:tgtEl>
                                      </p:cBhvr>
                                    </p:animEffect>
                                  </p:childTnLst>
                                </p:cTn>
                              </p:par>
                            </p:childTnLst>
                          </p:cTn>
                        </p:par>
                        <p:par>
                          <p:cTn id="16" fill="hold">
                            <p:stCondLst>
                              <p:cond delay="1200"/>
                            </p:stCondLst>
                            <p:childTnLst>
                              <p:par>
                                <p:cTn id="17" presetID="22" presetClass="entr" presetSubtype="1" fill="hold" grpId="0" nodeType="afterEffect">
                                  <p:stCondLst>
                                    <p:cond delay="0"/>
                                  </p:stCondLst>
                                  <p:childTnLst>
                                    <p:set>
                                      <p:cBhvr>
                                        <p:cTn id="18" dur="1" fill="hold">
                                          <p:stCondLst>
                                            <p:cond delay="0"/>
                                          </p:stCondLst>
                                        </p:cTn>
                                        <p:tgtEl>
                                          <p:spTgt spid="5">
                                            <p:graphicEl>
                                              <a:chart seriesIdx="0" categoryIdx="2" bldStep="ptInSeries"/>
                                            </p:graphicEl>
                                          </p:spTgt>
                                        </p:tgtEl>
                                        <p:attrNameLst>
                                          <p:attrName>style.visibility</p:attrName>
                                        </p:attrNameLst>
                                      </p:cBhvr>
                                      <p:to>
                                        <p:strVal val="visible"/>
                                      </p:to>
                                    </p:set>
                                    <p:animEffect transition="in" filter="wipe(up)">
                                      <p:cBhvr>
                                        <p:cTn id="19" dur="400"/>
                                        <p:tgtEl>
                                          <p:spTgt spid="5">
                                            <p:graphicEl>
                                              <a:chart seriesIdx="0" categoryIdx="2" bldStep="ptInSeries"/>
                                            </p:graphicEl>
                                          </p:spTgt>
                                        </p:tgtEl>
                                      </p:cBhvr>
                                    </p:animEffect>
                                  </p:childTnLst>
                                </p:cTn>
                              </p:par>
                            </p:childTnLst>
                          </p:cTn>
                        </p:par>
                        <p:par>
                          <p:cTn id="20" fill="hold">
                            <p:stCondLst>
                              <p:cond delay="1600"/>
                            </p:stCondLst>
                            <p:childTnLst>
                              <p:par>
                                <p:cTn id="21" presetID="22" presetClass="entr" presetSubtype="1" fill="hold" grpId="0" nodeType="afterEffect">
                                  <p:stCondLst>
                                    <p:cond delay="0"/>
                                  </p:stCondLst>
                                  <p:childTnLst>
                                    <p:set>
                                      <p:cBhvr>
                                        <p:cTn id="22" dur="1" fill="hold">
                                          <p:stCondLst>
                                            <p:cond delay="0"/>
                                          </p:stCondLst>
                                        </p:cTn>
                                        <p:tgtEl>
                                          <p:spTgt spid="5">
                                            <p:graphicEl>
                                              <a:chart seriesIdx="0" categoryIdx="3" bldStep="ptInSeries"/>
                                            </p:graphicEl>
                                          </p:spTgt>
                                        </p:tgtEl>
                                        <p:attrNameLst>
                                          <p:attrName>style.visibility</p:attrName>
                                        </p:attrNameLst>
                                      </p:cBhvr>
                                      <p:to>
                                        <p:strVal val="visible"/>
                                      </p:to>
                                    </p:set>
                                    <p:animEffect transition="in" filter="wipe(up)">
                                      <p:cBhvr>
                                        <p:cTn id="23" dur="400"/>
                                        <p:tgtEl>
                                          <p:spTgt spid="5">
                                            <p:graphicEl>
                                              <a:chart seriesIdx="0"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El"/>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14819"/>
            <a:ext cx="90677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244889" y="1307307"/>
            <a:ext cx="11845512"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5" name="Grafik 4"/>
          <p:cNvGraphicFramePr/>
          <p:nvPr>
            <p:extLst>
              <p:ext uri="{D42A27DB-BD31-4B8C-83A1-F6EECF244321}">
                <p14:modId xmlns:p14="http://schemas.microsoft.com/office/powerpoint/2010/main" val="1730316124"/>
              </p:ext>
            </p:extLst>
          </p:nvPr>
        </p:nvGraphicFramePr>
        <p:xfrm>
          <a:off x="2032000" y="1574800"/>
          <a:ext cx="8128000" cy="45635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34443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wipe(down)">
                                      <p:cBhvr>
                                        <p:cTn id="11" dur="500"/>
                                        <p:tgtEl>
                                          <p:spTgt spid="5">
                                            <p:graphicEl>
                                              <a:chart seriesIdx="0" categoryIdx="0" bldStep="ptIn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0" categoryIdx="1" bldStep="ptInSeries"/>
                                            </p:graphicEl>
                                          </p:spTgt>
                                        </p:tgtEl>
                                        <p:attrNameLst>
                                          <p:attrName>style.visibility</p:attrName>
                                        </p:attrNameLst>
                                      </p:cBhvr>
                                      <p:to>
                                        <p:strVal val="visible"/>
                                      </p:to>
                                    </p:set>
                                    <p:animEffect transition="in" filter="wipe(down)">
                                      <p:cBhvr>
                                        <p:cTn id="15" dur="500"/>
                                        <p:tgtEl>
                                          <p:spTgt spid="5">
                                            <p:graphicEl>
                                              <a:chart seriesIdx="0" categoryIdx="1" bldStep="ptIn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0" categoryIdx="2" bldStep="ptInSeries"/>
                                            </p:graphicEl>
                                          </p:spTgt>
                                        </p:tgtEl>
                                        <p:attrNameLst>
                                          <p:attrName>style.visibility</p:attrName>
                                        </p:attrNameLst>
                                      </p:cBhvr>
                                      <p:to>
                                        <p:strVal val="visible"/>
                                      </p:to>
                                    </p:set>
                                    <p:animEffect transition="in" filter="wipe(down)">
                                      <p:cBhvr>
                                        <p:cTn id="19" dur="500"/>
                                        <p:tgtEl>
                                          <p:spTgt spid="5">
                                            <p:graphicEl>
                                              <a:chart seriesIdx="0" categoryIdx="2" bldStep="ptIn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graphicEl>
                                              <a:chart seriesIdx="0" categoryIdx="3" bldStep="ptInSeries"/>
                                            </p:graphicEl>
                                          </p:spTgt>
                                        </p:tgtEl>
                                        <p:attrNameLst>
                                          <p:attrName>style.visibility</p:attrName>
                                        </p:attrNameLst>
                                      </p:cBhvr>
                                      <p:to>
                                        <p:strVal val="visible"/>
                                      </p:to>
                                    </p:set>
                                    <p:animEffect transition="in" filter="wipe(down)">
                                      <p:cBhvr>
                                        <p:cTn id="23" dur="500"/>
                                        <p:tgtEl>
                                          <p:spTgt spid="5">
                                            <p:graphicEl>
                                              <a:chart seriesIdx="0"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El"/>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14819"/>
            <a:ext cx="90677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244889" y="1307307"/>
            <a:ext cx="11845512"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6" name="Grafik 5"/>
          <p:cNvGraphicFramePr/>
          <p:nvPr>
            <p:extLst>
              <p:ext uri="{D42A27DB-BD31-4B8C-83A1-F6EECF244321}">
                <p14:modId xmlns:p14="http://schemas.microsoft.com/office/powerpoint/2010/main" val="1858830906"/>
              </p:ext>
            </p:extLst>
          </p:nvPr>
        </p:nvGraphicFramePr>
        <p:xfrm>
          <a:off x="2032000" y="1042729"/>
          <a:ext cx="8128000" cy="50956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78136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4819"/>
            <a:ext cx="8606012" cy="1209539"/>
          </a:xfrm>
          <a:prstGeom prst="rect">
            <a:avLst/>
          </a:prstGeom>
        </p:spPr>
      </p:pic>
      <p:sp>
        <p:nvSpPr>
          <p:cNvPr id="14" name="Rectangle 3"/>
          <p:cNvSpPr txBox="1">
            <a:spLocks noChangeArrowheads="1"/>
          </p:cNvSpPr>
          <p:nvPr/>
        </p:nvSpPr>
        <p:spPr bwMode="auto">
          <a:xfrm>
            <a:off x="244889" y="1307307"/>
            <a:ext cx="11845512"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2922184177"/>
              </p:ext>
            </p:extLst>
          </p:nvPr>
        </p:nvGraphicFramePr>
        <p:xfrm>
          <a:off x="457196" y="921329"/>
          <a:ext cx="11249894" cy="5748450"/>
        </p:xfrm>
        <a:graphic>
          <a:graphicData uri="http://schemas.openxmlformats.org/drawingml/2006/table">
            <a:tbl>
              <a:tblPr firstRow="1" bandRow="1">
                <a:tableStyleId>{5C22544A-7EE6-4342-B048-85BDC9FD1C3A}</a:tableStyleId>
              </a:tblPr>
              <a:tblGrid>
                <a:gridCol w="963820">
                  <a:extLst>
                    <a:ext uri="{9D8B030D-6E8A-4147-A177-3AD203B41FA5}">
                      <a16:colId xmlns:a16="http://schemas.microsoft.com/office/drawing/2014/main" val="1705034527"/>
                    </a:ext>
                  </a:extLst>
                </a:gridCol>
                <a:gridCol w="2297098">
                  <a:extLst>
                    <a:ext uri="{9D8B030D-6E8A-4147-A177-3AD203B41FA5}">
                      <a16:colId xmlns:a16="http://schemas.microsoft.com/office/drawing/2014/main" val="1739380319"/>
                    </a:ext>
                  </a:extLst>
                </a:gridCol>
                <a:gridCol w="2211631">
                  <a:extLst>
                    <a:ext uri="{9D8B030D-6E8A-4147-A177-3AD203B41FA5}">
                      <a16:colId xmlns:a16="http://schemas.microsoft.com/office/drawing/2014/main" val="791162664"/>
                    </a:ext>
                  </a:extLst>
                </a:gridCol>
                <a:gridCol w="1413164">
                  <a:extLst>
                    <a:ext uri="{9D8B030D-6E8A-4147-A177-3AD203B41FA5}">
                      <a16:colId xmlns:a16="http://schemas.microsoft.com/office/drawing/2014/main" val="4050254090"/>
                    </a:ext>
                  </a:extLst>
                </a:gridCol>
                <a:gridCol w="2013535">
                  <a:extLst>
                    <a:ext uri="{9D8B030D-6E8A-4147-A177-3AD203B41FA5}">
                      <a16:colId xmlns:a16="http://schemas.microsoft.com/office/drawing/2014/main" val="3553315690"/>
                    </a:ext>
                  </a:extLst>
                </a:gridCol>
                <a:gridCol w="2350646">
                  <a:extLst>
                    <a:ext uri="{9D8B030D-6E8A-4147-A177-3AD203B41FA5}">
                      <a16:colId xmlns:a16="http://schemas.microsoft.com/office/drawing/2014/main" val="2063581845"/>
                    </a:ext>
                  </a:extLst>
                </a:gridCol>
              </a:tblGrid>
              <a:tr h="392862">
                <a:tc gridSpan="6">
                  <a:txBody>
                    <a:bodyPr/>
                    <a:lstStyle/>
                    <a:p>
                      <a:pPr algn="ctr"/>
                      <a:r>
                        <a:rPr lang="tr-TR" sz="2000" dirty="0">
                          <a:solidFill>
                            <a:schemeClr val="bg1"/>
                          </a:solidFill>
                          <a:latin typeface="Helvetica" panose="020B0604020202020204" pitchFamily="34" charset="0"/>
                          <a:cs typeface="Helvetica" panose="020B0604020202020204" pitchFamily="34" charset="0"/>
                        </a:rPr>
                        <a:t>BİRİM</a:t>
                      </a:r>
                      <a:r>
                        <a:rPr lang="tr-TR" sz="2000" baseline="0" dirty="0">
                          <a:solidFill>
                            <a:schemeClr val="bg1"/>
                          </a:solidFill>
                          <a:latin typeface="Helvetica" panose="020B0604020202020204" pitchFamily="34" charset="0"/>
                          <a:cs typeface="Helvetica" panose="020B0604020202020204" pitchFamily="34" charset="0"/>
                        </a:rPr>
                        <a:t> BAZLI ULUSLARARASI ÖĞRETİM ELEMANLARI</a:t>
                      </a:r>
                      <a:endParaRPr lang="tr-TR" sz="2000" dirty="0">
                        <a:solidFill>
                          <a:schemeClr val="bg1"/>
                        </a:solidFill>
                        <a:latin typeface="Helvetica" panose="020B0604020202020204" pitchFamily="34" charset="0"/>
                        <a:cs typeface="Helvetica" panose="020B0604020202020204" pitchFamily="34" charset="0"/>
                      </a:endParaRPr>
                    </a:p>
                  </a:txBody>
                  <a:tcPr/>
                </a:tc>
                <a:tc hMerge="1">
                  <a:txBody>
                    <a:bodyPr/>
                    <a:lstStyle/>
                    <a:p>
                      <a:endParaRPr lang="tr-TR" sz="1600" dirty="0">
                        <a:latin typeface="Helvetica" panose="020B0604020202020204" pitchFamily="34" charset="0"/>
                        <a:cs typeface="Helvetica" panose="020B0604020202020204" pitchFamily="34" charset="0"/>
                      </a:endParaRPr>
                    </a:p>
                  </a:txBody>
                  <a:tcPr/>
                </a:tc>
                <a:tc hMerge="1">
                  <a:txBody>
                    <a:bodyPr/>
                    <a:lstStyle/>
                    <a:p>
                      <a:endParaRPr lang="tr-TR" sz="1600" dirty="0">
                        <a:latin typeface="Helvetica" panose="020B0604020202020204" pitchFamily="34" charset="0"/>
                        <a:cs typeface="Helvetica" panose="020B0604020202020204" pitchFamily="34" charset="0"/>
                      </a:endParaRPr>
                    </a:p>
                  </a:txBody>
                  <a:tcPr/>
                </a:tc>
                <a:tc hMerge="1">
                  <a:txBody>
                    <a:bodyPr/>
                    <a:lstStyle/>
                    <a:p>
                      <a:endParaRPr lang="tr-TR" sz="1600" dirty="0">
                        <a:latin typeface="Helvetica" panose="020B0604020202020204" pitchFamily="34" charset="0"/>
                        <a:cs typeface="Helvetica" panose="020B0604020202020204" pitchFamily="34" charset="0"/>
                      </a:endParaRPr>
                    </a:p>
                  </a:txBody>
                  <a:tcPr/>
                </a:tc>
                <a:tc hMerge="1">
                  <a:txBody>
                    <a:bodyPr/>
                    <a:lstStyle/>
                    <a:p>
                      <a:endParaRPr lang="tr-TR" sz="1600" dirty="0">
                        <a:latin typeface="Helvetica" panose="020B0604020202020204" pitchFamily="34" charset="0"/>
                        <a:cs typeface="Helvetica" panose="020B0604020202020204" pitchFamily="34" charset="0"/>
                      </a:endParaRPr>
                    </a:p>
                  </a:txBody>
                  <a:tcPr/>
                </a:tc>
                <a:tc hMerge="1">
                  <a:txBody>
                    <a:bodyPr/>
                    <a:lstStyle/>
                    <a:p>
                      <a:endParaRPr lang="tr-TR" sz="16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4188633560"/>
                  </a:ext>
                </a:extLst>
              </a:tr>
              <a:tr h="815944">
                <a:tc>
                  <a:txBody>
                    <a:bodyPr/>
                    <a:lstStyle/>
                    <a:p>
                      <a:pPr algn="ctr"/>
                      <a:r>
                        <a:rPr lang="tr-TR" sz="1600" b="1" dirty="0">
                          <a:solidFill>
                            <a:schemeClr val="tx1"/>
                          </a:solidFill>
                          <a:latin typeface="Helvetica" panose="020B0604020202020204" pitchFamily="34" charset="0"/>
                          <a:cs typeface="Helvetica" panose="020B0604020202020204" pitchFamily="34" charset="0"/>
                        </a:rPr>
                        <a:t>S.NO</a:t>
                      </a:r>
                    </a:p>
                  </a:txBody>
                  <a:tcPr/>
                </a:tc>
                <a:tc>
                  <a:txBody>
                    <a:bodyPr/>
                    <a:lstStyle/>
                    <a:p>
                      <a:pPr algn="ctr"/>
                      <a:r>
                        <a:rPr lang="tr-TR" sz="1600" b="1" dirty="0">
                          <a:solidFill>
                            <a:schemeClr val="tx1"/>
                          </a:solidFill>
                          <a:latin typeface="Helvetica" panose="020B0604020202020204" pitchFamily="34" charset="0"/>
                          <a:cs typeface="Helvetica" panose="020B0604020202020204" pitchFamily="34" charset="0"/>
                        </a:rPr>
                        <a:t>ADI-SOYADI</a:t>
                      </a:r>
                    </a:p>
                  </a:txBody>
                  <a:tcPr/>
                </a:tc>
                <a:tc>
                  <a:txBody>
                    <a:bodyPr/>
                    <a:lstStyle/>
                    <a:p>
                      <a:pPr algn="ctr"/>
                      <a:r>
                        <a:rPr lang="tr-TR" sz="1600" b="1" dirty="0">
                          <a:solidFill>
                            <a:schemeClr val="tx1"/>
                          </a:solidFill>
                          <a:latin typeface="Helvetica" panose="020B0604020202020204" pitchFamily="34" charset="0"/>
                          <a:cs typeface="Helvetica" panose="020B0604020202020204" pitchFamily="34" charset="0"/>
                        </a:rPr>
                        <a:t>BİRİMİ</a:t>
                      </a:r>
                    </a:p>
                  </a:txBody>
                  <a:tcPr/>
                </a:tc>
                <a:tc>
                  <a:txBody>
                    <a:bodyPr/>
                    <a:lstStyle/>
                    <a:p>
                      <a:pPr algn="ctr"/>
                      <a:r>
                        <a:rPr lang="tr-TR" sz="1600" b="1" dirty="0">
                          <a:solidFill>
                            <a:schemeClr val="tx1"/>
                          </a:solidFill>
                          <a:latin typeface="Helvetica" panose="020B0604020202020204" pitchFamily="34" charset="0"/>
                          <a:cs typeface="Helvetica" panose="020B0604020202020204" pitchFamily="34" charset="0"/>
                        </a:rPr>
                        <a:t>UYRUĞU</a:t>
                      </a:r>
                    </a:p>
                  </a:txBody>
                  <a:tcPr/>
                </a:tc>
                <a:tc>
                  <a:txBody>
                    <a:bodyPr/>
                    <a:lstStyle/>
                    <a:p>
                      <a:pPr algn="ctr"/>
                      <a:r>
                        <a:rPr lang="tr-TR" sz="1600" b="1" dirty="0">
                          <a:solidFill>
                            <a:schemeClr val="tx1"/>
                          </a:solidFill>
                          <a:latin typeface="Helvetica" panose="020B0604020202020204" pitchFamily="34" charset="0"/>
                          <a:cs typeface="Helvetica" panose="020B0604020202020204" pitchFamily="34" charset="0"/>
                        </a:rPr>
                        <a:t>BRÜT</a:t>
                      </a:r>
                      <a:r>
                        <a:rPr lang="tr-TR" sz="1600" b="1" baseline="0" dirty="0">
                          <a:solidFill>
                            <a:schemeClr val="tx1"/>
                          </a:solidFill>
                          <a:latin typeface="Helvetica" panose="020B0604020202020204" pitchFamily="34" charset="0"/>
                          <a:cs typeface="Helvetica" panose="020B0604020202020204" pitchFamily="34" charset="0"/>
                        </a:rPr>
                        <a:t> ÜCRETİ</a:t>
                      </a:r>
                      <a:endParaRPr lang="tr-TR" sz="1600" b="1" dirty="0">
                        <a:solidFill>
                          <a:schemeClr val="tx1"/>
                        </a:solidFill>
                        <a:latin typeface="Helvetica" panose="020B0604020202020204" pitchFamily="34" charset="0"/>
                        <a:cs typeface="Helvetica" panose="020B0604020202020204" pitchFamily="34" charset="0"/>
                      </a:endParaRPr>
                    </a:p>
                  </a:txBody>
                  <a:tcPr/>
                </a:tc>
                <a:tc>
                  <a:txBody>
                    <a:bodyPr/>
                    <a:lstStyle/>
                    <a:p>
                      <a:pPr algn="ctr"/>
                      <a:r>
                        <a:rPr lang="tr-TR" sz="1600" b="1" dirty="0">
                          <a:solidFill>
                            <a:schemeClr val="tx1"/>
                          </a:solidFill>
                          <a:latin typeface="Helvetica" panose="020B0604020202020204" pitchFamily="34" charset="0"/>
                          <a:cs typeface="Helvetica" panose="020B0604020202020204" pitchFamily="34" charset="0"/>
                        </a:rPr>
                        <a:t>SÖZLEŞMESİNİN SONA ERECEĞİ</a:t>
                      </a:r>
                      <a:r>
                        <a:rPr lang="tr-TR" sz="1600" b="1" baseline="0" dirty="0">
                          <a:solidFill>
                            <a:schemeClr val="tx1"/>
                          </a:solidFill>
                          <a:latin typeface="Helvetica" panose="020B0604020202020204" pitchFamily="34" charset="0"/>
                          <a:cs typeface="Helvetica" panose="020B0604020202020204" pitchFamily="34" charset="0"/>
                        </a:rPr>
                        <a:t> TARİH</a:t>
                      </a:r>
                      <a:endParaRPr lang="tr-TR" sz="1600" b="1"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001702498"/>
                  </a:ext>
                </a:extLst>
              </a:tr>
              <a:tr h="462624">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ZİLOLA KHUDAYBERGENOVA</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EDEBİYAT FAK.</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ÖZBEKİSTAN</a:t>
                      </a:r>
                    </a:p>
                  </a:txBody>
                  <a:tcPr marL="41004" marR="41004" marT="0" marB="0" anchor="ctr"/>
                </a:tc>
                <a:tc>
                  <a:txBody>
                    <a:bodyPr/>
                    <a:lstStyle/>
                    <a:p>
                      <a:r>
                        <a:rPr lang="tr-TR" sz="1800" b="1" dirty="0">
                          <a:latin typeface="Helvetica" panose="020B0604020202020204" pitchFamily="34" charset="0"/>
                          <a:cs typeface="Helvetica" panose="020B0604020202020204" pitchFamily="34" charset="0"/>
                        </a:rPr>
                        <a:t>13.200 TL</a:t>
                      </a:r>
                    </a:p>
                  </a:txBody>
                  <a:tcPr marL="41004" marR="41004" marT="0" marB="0" anchor="ctr"/>
                </a:tc>
                <a:tc>
                  <a:txBody>
                    <a:bodyPr/>
                    <a:lstStyle/>
                    <a:p>
                      <a:r>
                        <a:rPr lang="tr-TR" sz="1800" b="1" dirty="0">
                          <a:latin typeface="Helvetica" panose="020B0604020202020204" pitchFamily="34" charset="0"/>
                          <a:cs typeface="Helvetica" panose="020B0604020202020204" pitchFamily="34" charset="0"/>
                        </a:rPr>
                        <a:t>31 Temmuz 2020</a:t>
                      </a:r>
                    </a:p>
                  </a:txBody>
                  <a:tcPr marL="41004" marR="41004" marT="0" marB="0" anchor="ctr"/>
                </a:tc>
                <a:extLst>
                  <a:ext uri="{0D108BD9-81ED-4DB2-BD59-A6C34878D82A}">
                    <a16:rowId xmlns:a16="http://schemas.microsoft.com/office/drawing/2014/main" val="3971580176"/>
                  </a:ext>
                </a:extLst>
              </a:tr>
              <a:tr h="462624">
                <a:tc>
                  <a:txBody>
                    <a:bodyPr/>
                    <a:lstStyle/>
                    <a:p>
                      <a:pPr algn="ctr"/>
                      <a:r>
                        <a:rPr lang="tr-TR" sz="1800" b="1" dirty="0">
                          <a:latin typeface="Helvetica" panose="020B0604020202020204" pitchFamily="34" charset="0"/>
                          <a:cs typeface="Helvetica" panose="020B0604020202020204" pitchFamily="34" charset="0"/>
                        </a:rPr>
                        <a:t>2</a:t>
                      </a:r>
                    </a:p>
                  </a:txBody>
                  <a:tcP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SHASHANKA RAJENDRACHARI</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MÜH. MİM. VE TASARIM FAK.</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HİNDİSTAN</a:t>
                      </a:r>
                    </a:p>
                  </a:txBody>
                  <a:tcPr marL="41004" marR="41004" marT="0" marB="0" anchor="ctr"/>
                </a:tc>
                <a:tc>
                  <a:txBody>
                    <a:bodyPr/>
                    <a:lstStyle/>
                    <a:p>
                      <a:r>
                        <a:rPr lang="tr-TR" sz="1800" b="1" dirty="0">
                          <a:latin typeface="Helvetica" panose="020B0604020202020204" pitchFamily="34" charset="0"/>
                          <a:cs typeface="Helvetica" panose="020B0604020202020204" pitchFamily="34" charset="0"/>
                        </a:rPr>
                        <a:t>10.000 TL</a:t>
                      </a:r>
                    </a:p>
                  </a:txBody>
                  <a:tcPr marL="41004" marR="41004" marT="0" marB="0" anchor="ctr"/>
                </a:tc>
                <a:tc>
                  <a:txBody>
                    <a:bodyPr/>
                    <a:lstStyle/>
                    <a:p>
                      <a:r>
                        <a:rPr lang="tr-TR" sz="1800" b="1" dirty="0">
                          <a:latin typeface="Helvetica" panose="020B0604020202020204" pitchFamily="34" charset="0"/>
                          <a:cs typeface="Helvetica" panose="020B0604020202020204" pitchFamily="34" charset="0"/>
                        </a:rPr>
                        <a:t>01 Mart 2021</a:t>
                      </a:r>
                    </a:p>
                  </a:txBody>
                  <a:tcPr marL="41004" marR="41004" marT="0" marB="0" anchor="ctr"/>
                </a:tc>
                <a:extLst>
                  <a:ext uri="{0D108BD9-81ED-4DB2-BD59-A6C34878D82A}">
                    <a16:rowId xmlns:a16="http://schemas.microsoft.com/office/drawing/2014/main" val="3084395861"/>
                  </a:ext>
                </a:extLst>
              </a:tr>
              <a:tr h="462624">
                <a:tc>
                  <a:txBody>
                    <a:bodyPr/>
                    <a:lstStyle/>
                    <a:p>
                      <a:pPr algn="ctr"/>
                      <a:r>
                        <a:rPr lang="tr-TR" sz="1800" b="1" dirty="0">
                          <a:latin typeface="Helvetica" panose="020B0604020202020204" pitchFamily="34" charset="0"/>
                          <a:cs typeface="Helvetica" panose="020B0604020202020204" pitchFamily="34" charset="0"/>
                        </a:rPr>
                        <a:t>3</a:t>
                      </a:r>
                    </a:p>
                  </a:txBody>
                  <a:tcP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FARSHID KHOSRAVI MALEKI</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MÜH. MİM. VE TASARIM FAK.</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İRAN</a:t>
                      </a:r>
                    </a:p>
                  </a:txBody>
                  <a:tcPr marL="41004" marR="41004" marT="0" marB="0" anchor="ctr"/>
                </a:tc>
                <a:tc>
                  <a:txBody>
                    <a:bodyPr/>
                    <a:lstStyle/>
                    <a:p>
                      <a:r>
                        <a:rPr lang="tr-TR" sz="1800" b="1" dirty="0">
                          <a:latin typeface="Helvetica" panose="020B0604020202020204" pitchFamily="34" charset="0"/>
                          <a:cs typeface="Helvetica" panose="020B0604020202020204" pitchFamily="34" charset="0"/>
                        </a:rPr>
                        <a:t>8.500 TL</a:t>
                      </a:r>
                    </a:p>
                  </a:txBody>
                  <a:tcPr marL="41004" marR="41004" marT="0" marB="0" anchor="ctr"/>
                </a:tc>
                <a:tc>
                  <a:txBody>
                    <a:bodyPr/>
                    <a:lstStyle/>
                    <a:p>
                      <a:r>
                        <a:rPr lang="tr-TR" sz="1800" b="1" dirty="0">
                          <a:latin typeface="Helvetica" panose="020B0604020202020204" pitchFamily="34" charset="0"/>
                          <a:cs typeface="Helvetica" panose="020B0604020202020204" pitchFamily="34" charset="0"/>
                        </a:rPr>
                        <a:t>13 Eylül 2020</a:t>
                      </a:r>
                    </a:p>
                  </a:txBody>
                  <a:tcPr marL="41004" marR="41004" marT="0" marB="0" anchor="ctr"/>
                </a:tc>
                <a:extLst>
                  <a:ext uri="{0D108BD9-81ED-4DB2-BD59-A6C34878D82A}">
                    <a16:rowId xmlns:a16="http://schemas.microsoft.com/office/drawing/2014/main" val="4210309480"/>
                  </a:ext>
                </a:extLst>
              </a:tr>
              <a:tr h="360144">
                <a:tc>
                  <a:txBody>
                    <a:bodyPr/>
                    <a:lstStyle/>
                    <a:p>
                      <a:pPr algn="ctr"/>
                      <a:r>
                        <a:rPr lang="tr-TR" sz="1800" b="1" dirty="0">
                          <a:latin typeface="Helvetica" panose="020B0604020202020204" pitchFamily="34" charset="0"/>
                          <a:cs typeface="Helvetica" panose="020B0604020202020204" pitchFamily="34" charset="0"/>
                        </a:rPr>
                        <a:t>4</a:t>
                      </a:r>
                    </a:p>
                  </a:txBody>
                  <a:tcP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PARHAM TASLIMI</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FEN FAKÜLTESİ</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İRAN</a:t>
                      </a:r>
                    </a:p>
                  </a:txBody>
                  <a:tcPr marL="41004" marR="4100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a:latin typeface="Helvetica" panose="020B0604020202020204" pitchFamily="34" charset="0"/>
                          <a:cs typeface="Helvetica" panose="020B0604020202020204" pitchFamily="34" charset="0"/>
                        </a:rPr>
                        <a:t>10.000 TL</a:t>
                      </a:r>
                    </a:p>
                  </a:txBody>
                  <a:tcPr marL="41004" marR="41004" marT="0" marB="0" anchor="ctr"/>
                </a:tc>
                <a:tc>
                  <a:txBody>
                    <a:bodyPr/>
                    <a:lstStyle/>
                    <a:p>
                      <a:r>
                        <a:rPr lang="tr-TR" sz="1800" b="1" dirty="0">
                          <a:latin typeface="Helvetica" panose="020B0604020202020204" pitchFamily="34" charset="0"/>
                          <a:cs typeface="Helvetica" panose="020B0604020202020204" pitchFamily="34" charset="0"/>
                        </a:rPr>
                        <a:t>03 Nisan 2021</a:t>
                      </a:r>
                    </a:p>
                  </a:txBody>
                  <a:tcPr marL="41004" marR="41004" marT="0" marB="0" anchor="ctr"/>
                </a:tc>
                <a:extLst>
                  <a:ext uri="{0D108BD9-81ED-4DB2-BD59-A6C34878D82A}">
                    <a16:rowId xmlns:a16="http://schemas.microsoft.com/office/drawing/2014/main" val="3605605760"/>
                  </a:ext>
                </a:extLst>
              </a:tr>
              <a:tr h="540217">
                <a:tc>
                  <a:txBody>
                    <a:bodyPr/>
                    <a:lstStyle/>
                    <a:p>
                      <a:pPr algn="ctr"/>
                      <a:r>
                        <a:rPr lang="tr-TR" sz="1800" b="1" dirty="0">
                          <a:latin typeface="Helvetica" panose="020B0604020202020204" pitchFamily="34" charset="0"/>
                          <a:cs typeface="Helvetica" panose="020B0604020202020204" pitchFamily="34" charset="0"/>
                        </a:rPr>
                        <a:t>5</a:t>
                      </a:r>
                    </a:p>
                  </a:txBody>
                  <a:tcP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SOPHİA SANTA ANGELETTİ</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YABANCI DİLLER YÜKS.</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ABD</a:t>
                      </a:r>
                    </a:p>
                  </a:txBody>
                  <a:tcPr marL="41004" marR="41004" marT="0" marB="0" anchor="ctr"/>
                </a:tc>
                <a:tc>
                  <a:txBody>
                    <a:bodyPr/>
                    <a:lstStyle/>
                    <a:p>
                      <a:r>
                        <a:rPr lang="tr-TR" sz="1800" b="1" dirty="0">
                          <a:solidFill>
                            <a:srgbClr val="FF0000"/>
                          </a:solidFill>
                          <a:latin typeface="Helvetica" panose="020B0604020202020204" pitchFamily="34" charset="0"/>
                          <a:cs typeface="Helvetica" panose="020B0604020202020204" pitchFamily="34" charset="0"/>
                        </a:rPr>
                        <a:t>Fullbright finans</a:t>
                      </a:r>
                      <a:r>
                        <a:rPr lang="tr-TR" sz="1800" b="1" baseline="0" dirty="0">
                          <a:solidFill>
                            <a:srgbClr val="FF0000"/>
                          </a:solidFill>
                          <a:latin typeface="Helvetica" panose="020B0604020202020204" pitchFamily="34" charset="0"/>
                          <a:cs typeface="Helvetica" panose="020B0604020202020204" pitchFamily="34" charset="0"/>
                        </a:rPr>
                        <a:t>e ediyor.</a:t>
                      </a:r>
                      <a:endParaRPr lang="tr-TR" sz="1800" b="1" dirty="0">
                        <a:solidFill>
                          <a:srgbClr val="FF0000"/>
                        </a:solidFill>
                        <a:latin typeface="Helvetica" panose="020B0604020202020204" pitchFamily="34" charset="0"/>
                        <a:cs typeface="Helvetica" panose="020B0604020202020204" pitchFamily="34" charset="0"/>
                      </a:endParaRPr>
                    </a:p>
                  </a:txBody>
                  <a:tcPr marL="41004" marR="41004" marT="0" marB="0" anchor="ctr"/>
                </a:tc>
                <a:tc>
                  <a:txBody>
                    <a:bodyPr/>
                    <a:lstStyle/>
                    <a:p>
                      <a:r>
                        <a:rPr lang="tr-TR" sz="1800" b="1" dirty="0">
                          <a:latin typeface="Helvetica" panose="020B0604020202020204" pitchFamily="34" charset="0"/>
                          <a:cs typeface="Helvetica" panose="020B0604020202020204" pitchFamily="34" charset="0"/>
                        </a:rPr>
                        <a:t>16 Haziran 2020</a:t>
                      </a:r>
                    </a:p>
                  </a:txBody>
                  <a:tcPr marL="41004" marR="41004" marT="0" marB="0" anchor="ctr"/>
                </a:tc>
                <a:extLst>
                  <a:ext uri="{0D108BD9-81ED-4DB2-BD59-A6C34878D82A}">
                    <a16:rowId xmlns:a16="http://schemas.microsoft.com/office/drawing/2014/main" val="2729799439"/>
                  </a:ext>
                </a:extLst>
              </a:tr>
              <a:tr h="540217">
                <a:tc>
                  <a:txBody>
                    <a:bodyPr/>
                    <a:lstStyle/>
                    <a:p>
                      <a:pPr algn="ctr"/>
                      <a:r>
                        <a:rPr lang="tr-TR" sz="1800" b="1" dirty="0">
                          <a:latin typeface="Helvetica" panose="020B0604020202020204" pitchFamily="34" charset="0"/>
                          <a:cs typeface="Helvetica" panose="020B0604020202020204" pitchFamily="34" charset="0"/>
                        </a:rPr>
                        <a:t>6</a:t>
                      </a:r>
                    </a:p>
                  </a:txBody>
                  <a:tcP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JOHNY ZAPATA</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YABANCI DİLLER YÜKS.</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ABD</a:t>
                      </a:r>
                    </a:p>
                  </a:txBody>
                  <a:tcPr marL="41004" marR="41004" marT="0" marB="0" anchor="ctr"/>
                </a:tc>
                <a:tc>
                  <a:txBody>
                    <a:bodyPr/>
                    <a:lstStyle/>
                    <a:p>
                      <a:r>
                        <a:rPr lang="tr-TR" sz="1800" b="1" dirty="0">
                          <a:solidFill>
                            <a:srgbClr val="FF0000"/>
                          </a:solidFill>
                          <a:latin typeface="Helvetica" panose="020B0604020202020204" pitchFamily="34" charset="0"/>
                          <a:cs typeface="Helvetica" panose="020B0604020202020204" pitchFamily="34" charset="0"/>
                        </a:rPr>
                        <a:t>Fullbright finans</a:t>
                      </a:r>
                      <a:r>
                        <a:rPr lang="tr-TR" sz="1800" b="1" baseline="0" dirty="0">
                          <a:solidFill>
                            <a:srgbClr val="FF0000"/>
                          </a:solidFill>
                          <a:latin typeface="Helvetica" panose="020B0604020202020204" pitchFamily="34" charset="0"/>
                          <a:cs typeface="Helvetica" panose="020B0604020202020204" pitchFamily="34" charset="0"/>
                        </a:rPr>
                        <a:t>e ediyor.</a:t>
                      </a:r>
                      <a:endParaRPr lang="tr-TR" sz="1800" b="1" dirty="0">
                        <a:solidFill>
                          <a:srgbClr val="FF0000"/>
                        </a:solidFill>
                        <a:latin typeface="Helvetica" panose="020B0604020202020204" pitchFamily="34" charset="0"/>
                        <a:cs typeface="Helvetica" panose="020B0604020202020204" pitchFamily="34" charset="0"/>
                      </a:endParaRPr>
                    </a:p>
                  </a:txBody>
                  <a:tcPr marL="41004" marR="41004" marT="0" marB="0" anchor="ctr"/>
                </a:tc>
                <a:tc>
                  <a:txBody>
                    <a:bodyPr/>
                    <a:lstStyle/>
                    <a:p>
                      <a:r>
                        <a:rPr lang="tr-TR" sz="1800" b="1" dirty="0">
                          <a:latin typeface="Helvetica" panose="020B0604020202020204" pitchFamily="34" charset="0"/>
                          <a:cs typeface="Helvetica" panose="020B0604020202020204" pitchFamily="34" charset="0"/>
                        </a:rPr>
                        <a:t>16 Haziran 2020</a:t>
                      </a:r>
                    </a:p>
                  </a:txBody>
                  <a:tcPr marL="41004" marR="41004" marT="0" marB="0" anchor="ctr"/>
                </a:tc>
                <a:extLst>
                  <a:ext uri="{0D108BD9-81ED-4DB2-BD59-A6C34878D82A}">
                    <a16:rowId xmlns:a16="http://schemas.microsoft.com/office/drawing/2014/main" val="2198797994"/>
                  </a:ext>
                </a:extLst>
              </a:tr>
              <a:tr h="462624">
                <a:tc>
                  <a:txBody>
                    <a:bodyPr/>
                    <a:lstStyle/>
                    <a:p>
                      <a:pPr algn="ctr"/>
                      <a:r>
                        <a:rPr lang="tr-TR" sz="1800" b="1" dirty="0">
                          <a:latin typeface="Helvetica" panose="020B0604020202020204" pitchFamily="34" charset="0"/>
                          <a:cs typeface="Helvetica" panose="020B0604020202020204" pitchFamily="34" charset="0"/>
                        </a:rPr>
                        <a:t>7</a:t>
                      </a:r>
                    </a:p>
                  </a:txBody>
                  <a:tcP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TAREK MOHAMED ELMORSY HUSSEIN</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İSLAMİ İLİMLER FAK.</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MISIR</a:t>
                      </a:r>
                    </a:p>
                  </a:txBody>
                  <a:tcPr marL="41004" marR="4100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a:latin typeface="Helvetica" panose="020B0604020202020204" pitchFamily="34" charset="0"/>
                          <a:cs typeface="Helvetica" panose="020B0604020202020204" pitchFamily="34" charset="0"/>
                        </a:rPr>
                        <a:t>8.500 TL</a:t>
                      </a:r>
                    </a:p>
                  </a:txBody>
                  <a:tcPr marL="41004" marR="41004" marT="0" marB="0" anchor="ctr"/>
                </a:tc>
                <a:tc>
                  <a:txBody>
                    <a:bodyPr/>
                    <a:lstStyle/>
                    <a:p>
                      <a:r>
                        <a:rPr lang="tr-TR" sz="1800" b="1" dirty="0">
                          <a:latin typeface="Helvetica" panose="020B0604020202020204" pitchFamily="34" charset="0"/>
                          <a:cs typeface="Helvetica" panose="020B0604020202020204" pitchFamily="34" charset="0"/>
                        </a:rPr>
                        <a:t>14 Ekim 2020</a:t>
                      </a:r>
                    </a:p>
                  </a:txBody>
                  <a:tcPr marL="41004" marR="41004" marT="0" marB="0" anchor="ctr"/>
                </a:tc>
                <a:extLst>
                  <a:ext uri="{0D108BD9-81ED-4DB2-BD59-A6C34878D82A}">
                    <a16:rowId xmlns:a16="http://schemas.microsoft.com/office/drawing/2014/main" val="3697767053"/>
                  </a:ext>
                </a:extLst>
              </a:tr>
              <a:tr h="365366">
                <a:tc>
                  <a:txBody>
                    <a:bodyPr/>
                    <a:lstStyle/>
                    <a:p>
                      <a:pPr algn="ctr"/>
                      <a:r>
                        <a:rPr lang="tr-TR" sz="1800" b="1" dirty="0">
                          <a:latin typeface="Helvetica" panose="020B0604020202020204" pitchFamily="34" charset="0"/>
                          <a:cs typeface="Helvetica" panose="020B0604020202020204" pitchFamily="34" charset="0"/>
                        </a:rPr>
                        <a:t>8</a:t>
                      </a:r>
                    </a:p>
                  </a:txBody>
                  <a:tcP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YAHYA SALİH AL-HAJM</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İSLAMİ İLİMLER FAK.</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IRAK</a:t>
                      </a:r>
                    </a:p>
                  </a:txBody>
                  <a:tcPr marL="41004" marR="4100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a:latin typeface="Helvetica" panose="020B0604020202020204" pitchFamily="34" charset="0"/>
                          <a:cs typeface="Helvetica" panose="020B0604020202020204" pitchFamily="34" charset="0"/>
                        </a:rPr>
                        <a:t>8.500</a:t>
                      </a:r>
                      <a:r>
                        <a:rPr lang="tr-TR" sz="1800" b="1" baseline="0" dirty="0">
                          <a:latin typeface="Helvetica" panose="020B0604020202020204" pitchFamily="34" charset="0"/>
                          <a:cs typeface="Helvetica" panose="020B0604020202020204" pitchFamily="34" charset="0"/>
                        </a:rPr>
                        <a:t> TL</a:t>
                      </a:r>
                      <a:endParaRPr lang="tr-TR" sz="1800" b="1" dirty="0">
                        <a:latin typeface="Helvetica" panose="020B0604020202020204" pitchFamily="34" charset="0"/>
                        <a:cs typeface="Helvetica" panose="020B0604020202020204" pitchFamily="34" charset="0"/>
                      </a:endParaRPr>
                    </a:p>
                  </a:txBody>
                  <a:tcPr marL="41004" marR="4100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a:latin typeface="Helvetica" panose="020B0604020202020204" pitchFamily="34" charset="0"/>
                          <a:cs typeface="Helvetica" panose="020B0604020202020204" pitchFamily="34" charset="0"/>
                        </a:rPr>
                        <a:t>14</a:t>
                      </a:r>
                      <a:r>
                        <a:rPr lang="tr-TR" sz="1800" b="1" baseline="0" dirty="0">
                          <a:latin typeface="Helvetica" panose="020B0604020202020204" pitchFamily="34" charset="0"/>
                          <a:cs typeface="Helvetica" panose="020B0604020202020204" pitchFamily="34" charset="0"/>
                        </a:rPr>
                        <a:t> Eylül 2020</a:t>
                      </a:r>
                      <a:endParaRPr lang="tr-TR" sz="1800" b="1" dirty="0">
                        <a:latin typeface="Helvetica" panose="020B0604020202020204" pitchFamily="34" charset="0"/>
                        <a:cs typeface="Helvetica" panose="020B0604020202020204" pitchFamily="34" charset="0"/>
                      </a:endParaRPr>
                    </a:p>
                  </a:txBody>
                  <a:tcPr marL="41004" marR="41004" marT="0" marB="0" anchor="ctr"/>
                </a:tc>
                <a:extLst>
                  <a:ext uri="{0D108BD9-81ED-4DB2-BD59-A6C34878D82A}">
                    <a16:rowId xmlns:a16="http://schemas.microsoft.com/office/drawing/2014/main" val="1344523649"/>
                  </a:ext>
                </a:extLst>
              </a:tr>
              <a:tr h="360144">
                <a:tc>
                  <a:txBody>
                    <a:bodyPr/>
                    <a:lstStyle/>
                    <a:p>
                      <a:pPr algn="ctr"/>
                      <a:r>
                        <a:rPr lang="tr-TR" sz="1800" b="1" dirty="0">
                          <a:latin typeface="Helvetica" panose="020B0604020202020204" pitchFamily="34" charset="0"/>
                          <a:cs typeface="Helvetica" panose="020B0604020202020204" pitchFamily="34" charset="0"/>
                        </a:rPr>
                        <a:t>9</a:t>
                      </a:r>
                    </a:p>
                  </a:txBody>
                  <a:tcP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KENDA AL-TERKAWI</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İSLAMİ İLİMLER FAK.</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SURİYE</a:t>
                      </a:r>
                    </a:p>
                  </a:txBody>
                  <a:tcPr marL="41004" marR="4100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a:latin typeface="Helvetica" panose="020B0604020202020204" pitchFamily="34" charset="0"/>
                          <a:cs typeface="Helvetica" panose="020B0604020202020204" pitchFamily="34" charset="0"/>
                        </a:rPr>
                        <a:t>8.500</a:t>
                      </a:r>
                      <a:r>
                        <a:rPr lang="tr-TR" sz="1800" b="1" baseline="0" dirty="0">
                          <a:latin typeface="Helvetica" panose="020B0604020202020204" pitchFamily="34" charset="0"/>
                          <a:cs typeface="Helvetica" panose="020B0604020202020204" pitchFamily="34" charset="0"/>
                        </a:rPr>
                        <a:t> TL</a:t>
                      </a:r>
                      <a:endParaRPr lang="tr-TR" sz="1800" b="1" dirty="0">
                        <a:latin typeface="Helvetica" panose="020B0604020202020204" pitchFamily="34" charset="0"/>
                        <a:cs typeface="Helvetica" panose="020B0604020202020204" pitchFamily="34" charset="0"/>
                      </a:endParaRPr>
                    </a:p>
                  </a:txBody>
                  <a:tcPr marL="41004" marR="41004" marT="0" marB="0" anchor="ctr"/>
                </a:tc>
                <a:tc>
                  <a:txBody>
                    <a:bodyPr/>
                    <a:lstStyle/>
                    <a:p>
                      <a:r>
                        <a:rPr lang="tr-TR" sz="1800" b="1" dirty="0">
                          <a:latin typeface="Helvetica" panose="020B0604020202020204" pitchFamily="34" charset="0"/>
                          <a:cs typeface="Helvetica" panose="020B0604020202020204" pitchFamily="34" charset="0"/>
                        </a:rPr>
                        <a:t>14</a:t>
                      </a:r>
                      <a:r>
                        <a:rPr lang="tr-TR" sz="1800" b="1" baseline="0" dirty="0">
                          <a:latin typeface="Helvetica" panose="020B0604020202020204" pitchFamily="34" charset="0"/>
                          <a:cs typeface="Helvetica" panose="020B0604020202020204" pitchFamily="34" charset="0"/>
                        </a:rPr>
                        <a:t> Eylül 2020</a:t>
                      </a:r>
                      <a:endParaRPr lang="tr-TR" sz="1800" b="1" dirty="0">
                        <a:latin typeface="Helvetica" panose="020B0604020202020204" pitchFamily="34" charset="0"/>
                        <a:cs typeface="Helvetica" panose="020B0604020202020204" pitchFamily="34" charset="0"/>
                      </a:endParaRPr>
                    </a:p>
                  </a:txBody>
                  <a:tcPr marL="41004" marR="41004" marT="0" marB="0" anchor="ctr"/>
                </a:tc>
                <a:extLst>
                  <a:ext uri="{0D108BD9-81ED-4DB2-BD59-A6C34878D82A}">
                    <a16:rowId xmlns:a16="http://schemas.microsoft.com/office/drawing/2014/main" val="3217495794"/>
                  </a:ext>
                </a:extLst>
              </a:tr>
              <a:tr h="371778">
                <a:tc>
                  <a:txBody>
                    <a:bodyPr/>
                    <a:lstStyle/>
                    <a:p>
                      <a:pPr algn="ctr"/>
                      <a:r>
                        <a:rPr lang="tr-TR" sz="1800" b="1" dirty="0">
                          <a:latin typeface="Helvetica" panose="020B0604020202020204" pitchFamily="34" charset="0"/>
                          <a:cs typeface="Helvetica" panose="020B0604020202020204" pitchFamily="34" charset="0"/>
                        </a:rPr>
                        <a:t>10</a:t>
                      </a:r>
                    </a:p>
                  </a:txBody>
                  <a:tcP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HASAN BOSTANI</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İSLAMİ İLİMLER FAK.</a:t>
                      </a:r>
                    </a:p>
                  </a:txBody>
                  <a:tcPr marL="41004" marR="41004" marT="0" marB="0" anchor="ctr"/>
                </a:tc>
                <a:tc>
                  <a:txBody>
                    <a:bodyPr/>
                    <a:lstStyle/>
                    <a:p>
                      <a:pPr algn="l">
                        <a:lnSpc>
                          <a:spcPct val="115000"/>
                        </a:lnSpc>
                        <a:spcAft>
                          <a:spcPts val="1000"/>
                        </a:spcAft>
                      </a:pPr>
                      <a:r>
                        <a:rPr lang="tr-TR" sz="1400" b="1" dirty="0">
                          <a:effectLst/>
                          <a:latin typeface="Helvetica" panose="020B0604020202020204" pitchFamily="34" charset="0"/>
                          <a:ea typeface="Cambria" panose="02040503050406030204" pitchFamily="18" charset="0"/>
                          <a:cs typeface="Helvetica" panose="020B0604020202020204" pitchFamily="34" charset="0"/>
                        </a:rPr>
                        <a:t>SURİYE</a:t>
                      </a:r>
                    </a:p>
                  </a:txBody>
                  <a:tcPr marL="41004" marR="41004" marT="0" marB="0" anchor="ctr"/>
                </a:tc>
                <a:tc>
                  <a:txBody>
                    <a:bodyPr/>
                    <a:lstStyle/>
                    <a:p>
                      <a:r>
                        <a:rPr lang="tr-TR" sz="1800" b="1" dirty="0">
                          <a:latin typeface="Helvetica" panose="020B0604020202020204" pitchFamily="34" charset="0"/>
                          <a:cs typeface="Helvetica" panose="020B0604020202020204" pitchFamily="34" charset="0"/>
                        </a:rPr>
                        <a:t>8.500</a:t>
                      </a:r>
                      <a:r>
                        <a:rPr lang="tr-TR" sz="1800" b="1" baseline="0" dirty="0">
                          <a:latin typeface="Helvetica" panose="020B0604020202020204" pitchFamily="34" charset="0"/>
                          <a:cs typeface="Helvetica" panose="020B0604020202020204" pitchFamily="34" charset="0"/>
                        </a:rPr>
                        <a:t> TL</a:t>
                      </a:r>
                      <a:endParaRPr lang="tr-TR" sz="1800" b="1" dirty="0">
                        <a:latin typeface="Helvetica" panose="020B0604020202020204" pitchFamily="34" charset="0"/>
                        <a:cs typeface="Helvetica" panose="020B0604020202020204" pitchFamily="34" charset="0"/>
                      </a:endParaRPr>
                    </a:p>
                  </a:txBody>
                  <a:tcPr marL="41004" marR="41004" marT="0" marB="0" anchor="ctr"/>
                </a:tc>
                <a:tc>
                  <a:txBody>
                    <a:bodyPr/>
                    <a:lstStyle/>
                    <a:p>
                      <a:r>
                        <a:rPr lang="tr-TR" sz="1800" b="1" dirty="0">
                          <a:latin typeface="Helvetica" panose="020B0604020202020204" pitchFamily="34" charset="0"/>
                          <a:cs typeface="Helvetica" panose="020B0604020202020204" pitchFamily="34" charset="0"/>
                        </a:rPr>
                        <a:t>05 Ekim 2020</a:t>
                      </a:r>
                    </a:p>
                  </a:txBody>
                  <a:tcPr marL="41004" marR="41004" marT="0" marB="0" anchor="ctr"/>
                </a:tc>
                <a:extLst>
                  <a:ext uri="{0D108BD9-81ED-4DB2-BD59-A6C34878D82A}">
                    <a16:rowId xmlns:a16="http://schemas.microsoft.com/office/drawing/2014/main" val="3664519368"/>
                  </a:ext>
                </a:extLst>
              </a:tr>
            </a:tbl>
          </a:graphicData>
        </a:graphic>
      </p:graphicFrame>
    </p:spTree>
    <p:extLst>
      <p:ext uri="{BB962C8B-B14F-4D97-AF65-F5344CB8AC3E}">
        <p14:creationId xmlns:p14="http://schemas.microsoft.com/office/powerpoint/2010/main" val="3423205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5766"/>
            <a:ext cx="9767452" cy="1209539"/>
            <a:chOff x="2" y="3832"/>
            <a:chExt cx="9863211"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19" y="256177"/>
              <a:ext cx="7149994"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45417" y="1907310"/>
            <a:ext cx="11845512"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5" name="Grafik 4"/>
          <p:cNvGraphicFramePr/>
          <p:nvPr>
            <p:extLst>
              <p:ext uri="{D42A27DB-BD31-4B8C-83A1-F6EECF244321}">
                <p14:modId xmlns:p14="http://schemas.microsoft.com/office/powerpoint/2010/main" val="2858425154"/>
              </p:ext>
            </p:extLst>
          </p:nvPr>
        </p:nvGraphicFramePr>
        <p:xfrm>
          <a:off x="1537855" y="1215305"/>
          <a:ext cx="8797635" cy="54842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91712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wipe(down)">
                                      <p:cBhvr>
                                        <p:cTn id="11" dur="500"/>
                                        <p:tgtEl>
                                          <p:spTgt spid="5">
                                            <p:graphicEl>
                                              <a:chart seriesIdx="0" categoryIdx="0" bldStep="ptIn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0" categoryIdx="1" bldStep="ptInSeries"/>
                                            </p:graphicEl>
                                          </p:spTgt>
                                        </p:tgtEl>
                                        <p:attrNameLst>
                                          <p:attrName>style.visibility</p:attrName>
                                        </p:attrNameLst>
                                      </p:cBhvr>
                                      <p:to>
                                        <p:strVal val="visible"/>
                                      </p:to>
                                    </p:set>
                                    <p:animEffect transition="in" filter="wipe(down)">
                                      <p:cBhvr>
                                        <p:cTn id="15" dur="500"/>
                                        <p:tgtEl>
                                          <p:spTgt spid="5">
                                            <p:graphicEl>
                                              <a:chart seriesIdx="0" categoryIdx="1" bldStep="ptIn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0" categoryIdx="2" bldStep="ptInSeries"/>
                                            </p:graphicEl>
                                          </p:spTgt>
                                        </p:tgtEl>
                                        <p:attrNameLst>
                                          <p:attrName>style.visibility</p:attrName>
                                        </p:attrNameLst>
                                      </p:cBhvr>
                                      <p:to>
                                        <p:strVal val="visible"/>
                                      </p:to>
                                    </p:set>
                                    <p:animEffect transition="in" filter="wipe(down)">
                                      <p:cBhvr>
                                        <p:cTn id="19" dur="500"/>
                                        <p:tgtEl>
                                          <p:spTgt spid="5">
                                            <p:graphicEl>
                                              <a:chart seriesIdx="0" categoryIdx="2" bldStep="ptIn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graphicEl>
                                              <a:chart seriesIdx="0" categoryIdx="3" bldStep="ptInSeries"/>
                                            </p:graphicEl>
                                          </p:spTgt>
                                        </p:tgtEl>
                                        <p:attrNameLst>
                                          <p:attrName>style.visibility</p:attrName>
                                        </p:attrNameLst>
                                      </p:cBhvr>
                                      <p:to>
                                        <p:strVal val="visible"/>
                                      </p:to>
                                    </p:set>
                                    <p:animEffect transition="in" filter="wipe(down)">
                                      <p:cBhvr>
                                        <p:cTn id="23" dur="500"/>
                                        <p:tgtEl>
                                          <p:spTgt spid="5">
                                            <p:graphicEl>
                                              <a:chart seriesIdx="0"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El"/>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22551"/>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287"/>
            <a:ext cx="8606012" cy="1209539"/>
          </a:xfrm>
          <a:prstGeom prst="rect">
            <a:avLst/>
          </a:prstGeom>
        </p:spPr>
      </p:pic>
      <p:sp>
        <p:nvSpPr>
          <p:cNvPr id="14" name="Rectangle 3"/>
          <p:cNvSpPr txBox="1">
            <a:spLocks noChangeArrowheads="1"/>
          </p:cNvSpPr>
          <p:nvPr/>
        </p:nvSpPr>
        <p:spPr bwMode="auto">
          <a:xfrm>
            <a:off x="-226165" y="1307307"/>
            <a:ext cx="11845512"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94887810"/>
              </p:ext>
            </p:extLst>
          </p:nvPr>
        </p:nvGraphicFramePr>
        <p:xfrm>
          <a:off x="651164" y="2433897"/>
          <a:ext cx="11083636" cy="1371600"/>
        </p:xfrm>
        <a:graphic>
          <a:graphicData uri="http://schemas.openxmlformats.org/drawingml/2006/table">
            <a:tbl>
              <a:tblPr firstRow="1" bandRow="1">
                <a:tableStyleId>{5C22544A-7EE6-4342-B048-85BDC9FD1C3A}</a:tableStyleId>
              </a:tblPr>
              <a:tblGrid>
                <a:gridCol w="1280708">
                  <a:extLst>
                    <a:ext uri="{9D8B030D-6E8A-4147-A177-3AD203B41FA5}">
                      <a16:colId xmlns:a16="http://schemas.microsoft.com/office/drawing/2014/main" val="919295749"/>
                    </a:ext>
                  </a:extLst>
                </a:gridCol>
                <a:gridCol w="2012297">
                  <a:extLst>
                    <a:ext uri="{9D8B030D-6E8A-4147-A177-3AD203B41FA5}">
                      <a16:colId xmlns:a16="http://schemas.microsoft.com/office/drawing/2014/main" val="3929246717"/>
                    </a:ext>
                  </a:extLst>
                </a:gridCol>
                <a:gridCol w="3851446">
                  <a:extLst>
                    <a:ext uri="{9D8B030D-6E8A-4147-A177-3AD203B41FA5}">
                      <a16:colId xmlns:a16="http://schemas.microsoft.com/office/drawing/2014/main" val="68873287"/>
                    </a:ext>
                  </a:extLst>
                </a:gridCol>
                <a:gridCol w="3939185">
                  <a:extLst>
                    <a:ext uri="{9D8B030D-6E8A-4147-A177-3AD203B41FA5}">
                      <a16:colId xmlns:a16="http://schemas.microsoft.com/office/drawing/2014/main" val="3939093342"/>
                    </a:ext>
                  </a:extLst>
                </a:gridCol>
              </a:tblGrid>
              <a:tr h="370840">
                <a:tc>
                  <a:txBody>
                    <a:bodyPr/>
                    <a:lstStyle/>
                    <a:p>
                      <a:pPr algn="ctr"/>
                      <a:r>
                        <a:rPr lang="tr-TR" sz="3000" dirty="0">
                          <a:latin typeface="Helvetica" panose="020B0604020202020204" pitchFamily="34" charset="0"/>
                          <a:cs typeface="Helvetica" panose="020B0604020202020204" pitchFamily="34" charset="0"/>
                        </a:rPr>
                        <a:t>S.NO</a:t>
                      </a:r>
                    </a:p>
                  </a:txBody>
                  <a:tcPr/>
                </a:tc>
                <a:tc>
                  <a:txBody>
                    <a:bodyPr/>
                    <a:lstStyle/>
                    <a:p>
                      <a:pPr algn="ctr"/>
                      <a:r>
                        <a:rPr lang="tr-TR" sz="3000" dirty="0">
                          <a:latin typeface="Helvetica" panose="020B0604020202020204" pitchFamily="34" charset="0"/>
                          <a:cs typeface="Helvetica" panose="020B0604020202020204" pitchFamily="34" charset="0"/>
                        </a:rPr>
                        <a:t>UNVANI</a:t>
                      </a:r>
                    </a:p>
                  </a:txBody>
                  <a:tcPr/>
                </a:tc>
                <a:tc>
                  <a:txBody>
                    <a:bodyPr/>
                    <a:lstStyle/>
                    <a:p>
                      <a:pPr algn="ctr"/>
                      <a:r>
                        <a:rPr lang="tr-TR" sz="3000" dirty="0">
                          <a:latin typeface="Helvetica" panose="020B0604020202020204" pitchFamily="34" charset="0"/>
                          <a:cs typeface="Helvetica" panose="020B0604020202020204" pitchFamily="34" charset="0"/>
                        </a:rPr>
                        <a:t>ADI-SOYADI</a:t>
                      </a:r>
                    </a:p>
                  </a:txBody>
                  <a:tcPr/>
                </a:tc>
                <a:tc>
                  <a:txBody>
                    <a:bodyPr/>
                    <a:lstStyle/>
                    <a:p>
                      <a:pPr algn="ctr"/>
                      <a:r>
                        <a:rPr lang="tr-TR" sz="3000" dirty="0">
                          <a:latin typeface="Helvetica" panose="020B0604020202020204" pitchFamily="34" charset="0"/>
                          <a:cs typeface="Helvetica" panose="020B0604020202020204" pitchFamily="34" charset="0"/>
                        </a:rPr>
                        <a:t>DAYANAĞI</a:t>
                      </a:r>
                    </a:p>
                  </a:txBody>
                  <a:tcPr/>
                </a:tc>
                <a:extLst>
                  <a:ext uri="{0D108BD9-81ED-4DB2-BD59-A6C34878D82A}">
                    <a16:rowId xmlns:a16="http://schemas.microsoft.com/office/drawing/2014/main" val="1737015467"/>
                  </a:ext>
                </a:extLst>
              </a:tr>
              <a:tr h="370840">
                <a:tc>
                  <a:txBody>
                    <a:bodyPr/>
                    <a:lstStyle/>
                    <a:p>
                      <a:pPr algn="ctr"/>
                      <a:r>
                        <a:rPr lang="tr-TR" sz="2400" b="1" dirty="0">
                          <a:latin typeface="Helvetica" panose="020B0604020202020204" pitchFamily="34" charset="0"/>
                          <a:cs typeface="Helvetica" panose="020B0604020202020204" pitchFamily="34" charset="0"/>
                        </a:rPr>
                        <a:t>1</a:t>
                      </a:r>
                    </a:p>
                  </a:txBody>
                  <a:tcPr/>
                </a:tc>
                <a:tc>
                  <a:txBody>
                    <a:bodyPr/>
                    <a:lstStyle/>
                    <a:p>
                      <a:pPr algn="ctr"/>
                      <a:r>
                        <a:rPr lang="tr-TR" sz="2400" b="1" dirty="0">
                          <a:latin typeface="Helvetica" panose="020B0604020202020204" pitchFamily="34" charset="0"/>
                          <a:cs typeface="Helvetica" panose="020B0604020202020204" pitchFamily="34" charset="0"/>
                        </a:rPr>
                        <a:t>REKTÖR</a:t>
                      </a:r>
                    </a:p>
                  </a:txBody>
                  <a:tcPr/>
                </a:tc>
                <a:tc>
                  <a:txBody>
                    <a:bodyPr/>
                    <a:lstStyle/>
                    <a:p>
                      <a:pPr algn="ctr"/>
                      <a:r>
                        <a:rPr lang="tr-TR" sz="2400" b="1" dirty="0">
                          <a:latin typeface="Helvetica" panose="020B0604020202020204" pitchFamily="34" charset="0"/>
                          <a:cs typeface="Helvetica" panose="020B0604020202020204" pitchFamily="34" charset="0"/>
                        </a:rPr>
                        <a:t>ORHAN</a:t>
                      </a:r>
                      <a:r>
                        <a:rPr lang="tr-TR" sz="2400" b="1" baseline="0" dirty="0">
                          <a:latin typeface="Helvetica" panose="020B0604020202020204" pitchFamily="34" charset="0"/>
                          <a:cs typeface="Helvetica" panose="020B0604020202020204" pitchFamily="34" charset="0"/>
                        </a:rPr>
                        <a:t> UZUN</a:t>
                      </a:r>
                      <a:endParaRPr lang="tr-TR" sz="2400" b="1" dirty="0">
                        <a:latin typeface="Helvetica" panose="020B0604020202020204" pitchFamily="34" charset="0"/>
                        <a:cs typeface="Helvetica" panose="020B0604020202020204" pitchFamily="34" charset="0"/>
                      </a:endParaRPr>
                    </a:p>
                  </a:txBody>
                  <a:tcPr/>
                </a:tc>
                <a:tc>
                  <a:txBody>
                    <a:bodyPr/>
                    <a:lstStyle/>
                    <a:p>
                      <a:pPr algn="ctr"/>
                      <a:r>
                        <a:rPr lang="tr-TR" sz="2400" b="1" dirty="0">
                          <a:latin typeface="Helvetica" panose="020B0604020202020204" pitchFamily="34" charset="0"/>
                          <a:cs typeface="Helvetica" panose="020B0604020202020204" pitchFamily="34" charset="0"/>
                        </a:rPr>
                        <a:t>2547 SAYILI KANUNUN 13 ÜNCÜ MADDESİ</a:t>
                      </a:r>
                    </a:p>
                  </a:txBody>
                  <a:tcPr/>
                </a:tc>
                <a:extLst>
                  <a:ext uri="{0D108BD9-81ED-4DB2-BD59-A6C34878D82A}">
                    <a16:rowId xmlns:a16="http://schemas.microsoft.com/office/drawing/2014/main" val="80245549"/>
                  </a:ext>
                </a:extLst>
              </a:tr>
            </a:tbl>
          </a:graphicData>
        </a:graphic>
      </p:graphicFrame>
      <p:sp>
        <p:nvSpPr>
          <p:cNvPr id="3" name="Metin kutusu 2"/>
          <p:cNvSpPr txBox="1"/>
          <p:nvPr/>
        </p:nvSpPr>
        <p:spPr>
          <a:xfrm>
            <a:off x="3810000" y="1685936"/>
            <a:ext cx="7325640" cy="584775"/>
          </a:xfrm>
          <a:prstGeom prst="rect">
            <a:avLst/>
          </a:prstGeom>
          <a:noFill/>
        </p:spPr>
        <p:txBody>
          <a:bodyPr wrap="square" rtlCol="0">
            <a:spAutoFit/>
          </a:bodyPr>
          <a:lstStyle/>
          <a:p>
            <a:r>
              <a:rPr lang="tr-TR" sz="3200" b="1" dirty="0">
                <a:latin typeface="Helvetica" panose="020B0604020202020204" pitchFamily="34" charset="0"/>
                <a:cs typeface="Helvetica" panose="020B0604020202020204" pitchFamily="34" charset="0"/>
              </a:rPr>
              <a:t>İDARİ GÖREVLİLER</a:t>
            </a:r>
          </a:p>
        </p:txBody>
      </p:sp>
    </p:spTree>
    <p:extLst>
      <p:ext uri="{BB962C8B-B14F-4D97-AF65-F5344CB8AC3E}">
        <p14:creationId xmlns:p14="http://schemas.microsoft.com/office/powerpoint/2010/main" val="40297447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altLang="tr-TR" sz="3200" b="1" dirty="0">
                  <a:solidFill>
                    <a:schemeClr val="accent1">
                      <a:lumMod val="50000"/>
                    </a:schemeClr>
                  </a:solidFill>
                  <a:latin typeface="Helvetica" pitchFamily="34" charset="0"/>
                </a:rPr>
                <a:t>MİSYON VE VİZYON</a:t>
              </a:r>
              <a:endParaRPr lang="tr-TR" sz="3200" dirty="0"/>
            </a:p>
          </p:txBody>
        </p:sp>
      </p:grpSp>
      <p:sp>
        <p:nvSpPr>
          <p:cNvPr id="14" name="Rectangle 3"/>
          <p:cNvSpPr txBox="1">
            <a:spLocks noChangeArrowheads="1"/>
          </p:cNvSpPr>
          <p:nvPr/>
        </p:nvSpPr>
        <p:spPr bwMode="auto">
          <a:xfrm>
            <a:off x="461727" y="142449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sz="2400" b="1" u="sng" dirty="0">
                <a:latin typeface="Helvetica" panose="020B0604020202020204" pitchFamily="34" charset="0"/>
                <a:ea typeface="Cambria" panose="02040503050406030204" pitchFamily="18" charset="0"/>
                <a:cs typeface="Helvetica" panose="020B0604020202020204" pitchFamily="34" charset="0"/>
              </a:rPr>
              <a:t>MİSYONUMUZ</a:t>
            </a:r>
          </a:p>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dirty="0">
                <a:latin typeface="Helvetica" panose="020B0604020202020204" pitchFamily="34" charset="0"/>
                <a:ea typeface="Cambria" panose="02040503050406030204" pitchFamily="18" charset="0"/>
                <a:cs typeface="Helvetica" panose="020B0604020202020204" pitchFamily="34" charset="0"/>
              </a:rPr>
              <a:t>Üniversitenin insan gücü planlamasında en iyi teknolojiyi kullanarak, bilimsel veriler ışığında personel politikasını belirlemek, personel sisteminin geliştirilmesi ile ilgili önerilerde bulunmaktır. </a:t>
            </a: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r>
              <a:rPr lang="tr-TR" sz="2400" b="1" u="sng" dirty="0">
                <a:latin typeface="Helvetica" panose="020B0604020202020204" pitchFamily="34" charset="0"/>
                <a:ea typeface="Cambria" panose="02040503050406030204" pitchFamily="18" charset="0"/>
                <a:cs typeface="Helvetica" panose="020B0604020202020204" pitchFamily="34" charset="0"/>
              </a:rPr>
              <a:t>VİZYONUMUZ</a:t>
            </a:r>
          </a:p>
          <a:p>
            <a:pPr algn="just"/>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dirty="0">
                <a:latin typeface="Helvetica" panose="020B0604020202020204" pitchFamily="34" charset="0"/>
                <a:ea typeface="Cambria" panose="02040503050406030204" pitchFamily="18" charset="0"/>
                <a:cs typeface="Helvetica" panose="020B0604020202020204" pitchFamily="34" charset="0"/>
              </a:rPr>
              <a:t>İnsan gücü planlaması ve personel politikaları ile ilgili çalışmalar yapmak suretiyle, süratli, doğru, verimli, düzenli, uyumlu ve koordineli hizmet sunarak  </a:t>
            </a:r>
            <a:r>
              <a:rPr lang="tr-TR" sz="2400" i="1" dirty="0">
                <a:latin typeface="Helvetica" panose="020B0604020202020204" pitchFamily="34" charset="0"/>
                <a:ea typeface="Cambria" panose="02040503050406030204" pitchFamily="18" charset="0"/>
                <a:cs typeface="Helvetica" panose="020B0604020202020204" pitchFamily="34" charset="0"/>
              </a:rPr>
              <a:t>"</a:t>
            </a:r>
            <a:r>
              <a:rPr lang="tr-TR" sz="2400" b="1" i="1" dirty="0">
                <a:latin typeface="Helvetica" panose="020B0604020202020204" pitchFamily="34" charset="0"/>
                <a:ea typeface="Cambria" panose="02040503050406030204" pitchFamily="18" charset="0"/>
                <a:cs typeface="Helvetica" panose="020B0604020202020204" pitchFamily="34" charset="0"/>
              </a:rPr>
              <a:t>ÖNCE İNSAN</a:t>
            </a:r>
            <a:r>
              <a:rPr lang="tr-TR" sz="2400" i="1" dirty="0">
                <a:latin typeface="Helvetica" panose="020B0604020202020204" pitchFamily="34" charset="0"/>
                <a:ea typeface="Cambria" panose="02040503050406030204" pitchFamily="18" charset="0"/>
                <a:cs typeface="Helvetica" panose="020B0604020202020204" pitchFamily="34" charset="0"/>
              </a:rPr>
              <a:t>" </a:t>
            </a:r>
            <a:r>
              <a:rPr lang="tr-TR" sz="2400" dirty="0">
                <a:latin typeface="Helvetica" panose="020B0604020202020204" pitchFamily="34" charset="0"/>
                <a:ea typeface="Cambria" panose="02040503050406030204" pitchFamily="18" charset="0"/>
                <a:cs typeface="Helvetica" panose="020B0604020202020204" pitchFamily="34" charset="0"/>
              </a:rPr>
              <a:t>odaklı bir anlayışla çalışmayı amaçlanmaktadır.</a:t>
            </a:r>
          </a:p>
        </p:txBody>
      </p:sp>
    </p:spTree>
    <p:extLst>
      <p:ext uri="{BB962C8B-B14F-4D97-AF65-F5344CB8AC3E}">
        <p14:creationId xmlns:p14="http://schemas.microsoft.com/office/powerpoint/2010/main" val="32067844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287"/>
            <a:ext cx="8606012" cy="1209539"/>
          </a:xfrm>
          <a:prstGeom prst="rect">
            <a:avLst/>
          </a:prstGeom>
        </p:spPr>
      </p:pic>
      <p:sp>
        <p:nvSpPr>
          <p:cNvPr id="14" name="Rectangle 3"/>
          <p:cNvSpPr txBox="1">
            <a:spLocks noChangeArrowheads="1"/>
          </p:cNvSpPr>
          <p:nvPr/>
        </p:nvSpPr>
        <p:spPr bwMode="auto">
          <a:xfrm>
            <a:off x="244889" y="1307307"/>
            <a:ext cx="11845512"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2568812037"/>
              </p:ext>
            </p:extLst>
          </p:nvPr>
        </p:nvGraphicFramePr>
        <p:xfrm>
          <a:off x="525104" y="2715491"/>
          <a:ext cx="11117656" cy="1326278"/>
        </p:xfrm>
        <a:graphic>
          <a:graphicData uri="http://schemas.openxmlformats.org/drawingml/2006/table">
            <a:tbl>
              <a:tblPr firstRow="1" bandRow="1">
                <a:tableStyleId>{5C22544A-7EE6-4342-B048-85BDC9FD1C3A}</a:tableStyleId>
              </a:tblPr>
              <a:tblGrid>
                <a:gridCol w="1229085">
                  <a:extLst>
                    <a:ext uri="{9D8B030D-6E8A-4147-A177-3AD203B41FA5}">
                      <a16:colId xmlns:a16="http://schemas.microsoft.com/office/drawing/2014/main" val="919295749"/>
                    </a:ext>
                  </a:extLst>
                </a:gridCol>
                <a:gridCol w="2029876">
                  <a:extLst>
                    <a:ext uri="{9D8B030D-6E8A-4147-A177-3AD203B41FA5}">
                      <a16:colId xmlns:a16="http://schemas.microsoft.com/office/drawing/2014/main" val="3929246717"/>
                    </a:ext>
                  </a:extLst>
                </a:gridCol>
                <a:gridCol w="2349219">
                  <a:extLst>
                    <a:ext uri="{9D8B030D-6E8A-4147-A177-3AD203B41FA5}">
                      <a16:colId xmlns:a16="http://schemas.microsoft.com/office/drawing/2014/main" val="68873287"/>
                    </a:ext>
                  </a:extLst>
                </a:gridCol>
                <a:gridCol w="3522676">
                  <a:extLst>
                    <a:ext uri="{9D8B030D-6E8A-4147-A177-3AD203B41FA5}">
                      <a16:colId xmlns:a16="http://schemas.microsoft.com/office/drawing/2014/main" val="3939093342"/>
                    </a:ext>
                  </a:extLst>
                </a:gridCol>
                <a:gridCol w="1986800">
                  <a:extLst>
                    <a:ext uri="{9D8B030D-6E8A-4147-A177-3AD203B41FA5}">
                      <a16:colId xmlns:a16="http://schemas.microsoft.com/office/drawing/2014/main" val="1878047948"/>
                    </a:ext>
                  </a:extLst>
                </a:gridCol>
              </a:tblGrid>
              <a:tr h="625238">
                <a:tc>
                  <a:txBody>
                    <a:bodyPr/>
                    <a:lstStyle/>
                    <a:p>
                      <a:pPr algn="ctr"/>
                      <a:r>
                        <a:rPr lang="tr-TR" sz="2200" dirty="0">
                          <a:latin typeface="Helvetica" panose="020B0604020202020204" pitchFamily="34" charset="0"/>
                          <a:cs typeface="Helvetica" panose="020B0604020202020204" pitchFamily="34" charset="0"/>
                        </a:rPr>
                        <a:t>S.NO</a:t>
                      </a:r>
                    </a:p>
                  </a:txBody>
                  <a:tcPr/>
                </a:tc>
                <a:tc>
                  <a:txBody>
                    <a:bodyPr/>
                    <a:lstStyle/>
                    <a:p>
                      <a:pPr algn="ctr"/>
                      <a:r>
                        <a:rPr lang="tr-TR" sz="2200" dirty="0">
                          <a:latin typeface="Helvetica" panose="020B0604020202020204" pitchFamily="34" charset="0"/>
                          <a:cs typeface="Helvetica" panose="020B0604020202020204" pitchFamily="34" charset="0"/>
                        </a:rPr>
                        <a:t>UNVANI</a:t>
                      </a:r>
                    </a:p>
                  </a:txBody>
                  <a:tcPr/>
                </a:tc>
                <a:tc>
                  <a:txBody>
                    <a:bodyPr/>
                    <a:lstStyle/>
                    <a:p>
                      <a:pPr algn="ctr"/>
                      <a:r>
                        <a:rPr lang="tr-TR" sz="2200" dirty="0">
                          <a:latin typeface="Helvetica" panose="020B0604020202020204" pitchFamily="34" charset="0"/>
                          <a:cs typeface="Helvetica" panose="020B0604020202020204" pitchFamily="34" charset="0"/>
                        </a:rPr>
                        <a:t>ADI-SOYADI</a:t>
                      </a:r>
                    </a:p>
                  </a:txBody>
                  <a:tcPr/>
                </a:tc>
                <a:tc>
                  <a:txBody>
                    <a:bodyPr/>
                    <a:lstStyle/>
                    <a:p>
                      <a:pPr algn="ctr"/>
                      <a:r>
                        <a:rPr lang="tr-TR" sz="2200" dirty="0">
                          <a:latin typeface="Helvetica" panose="020B0604020202020204" pitchFamily="34" charset="0"/>
                          <a:cs typeface="Helvetica" panose="020B0604020202020204" pitchFamily="34" charset="0"/>
                        </a:rPr>
                        <a:t>GÖREVLİ</a:t>
                      </a:r>
                      <a:r>
                        <a:rPr lang="tr-TR" sz="2200" baseline="0" dirty="0">
                          <a:latin typeface="Helvetica" panose="020B0604020202020204" pitchFamily="34" charset="0"/>
                          <a:cs typeface="Helvetica" panose="020B0604020202020204" pitchFamily="34" charset="0"/>
                        </a:rPr>
                        <a:t> OLDUĞU YER</a:t>
                      </a:r>
                      <a:endParaRPr lang="tr-TR" sz="2200" dirty="0">
                        <a:latin typeface="Helvetica" panose="020B0604020202020204" pitchFamily="34" charset="0"/>
                        <a:cs typeface="Helvetica"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200" dirty="0">
                          <a:latin typeface="Helvetica" panose="020B0604020202020204" pitchFamily="34" charset="0"/>
                          <a:cs typeface="Helvetica" panose="020B0604020202020204" pitchFamily="34" charset="0"/>
                        </a:rPr>
                        <a:t>DAYANAĞI</a:t>
                      </a:r>
                    </a:p>
                  </a:txBody>
                  <a:tcPr/>
                </a:tc>
                <a:extLst>
                  <a:ext uri="{0D108BD9-81ED-4DB2-BD59-A6C34878D82A}">
                    <a16:rowId xmlns:a16="http://schemas.microsoft.com/office/drawing/2014/main" val="1737015467"/>
                  </a:ext>
                </a:extLst>
              </a:tr>
              <a:tr h="534482">
                <a:tc>
                  <a:txBody>
                    <a:bodyPr/>
                    <a:lstStyle/>
                    <a:p>
                      <a:pPr algn="ctr"/>
                      <a:r>
                        <a:rPr lang="tr-TR" sz="2000" b="1" dirty="0">
                          <a:latin typeface="Helvetica" panose="020B0604020202020204" pitchFamily="34" charset="0"/>
                          <a:cs typeface="Helvetica" panose="020B0604020202020204" pitchFamily="34" charset="0"/>
                        </a:rPr>
                        <a:t>1</a:t>
                      </a:r>
                    </a:p>
                  </a:txBody>
                  <a:tcPr/>
                </a:tc>
                <a:tc>
                  <a:txBody>
                    <a:bodyPr/>
                    <a:lstStyle/>
                    <a:p>
                      <a:pPr algn="ctr"/>
                      <a:r>
                        <a:rPr lang="tr-TR" sz="2000" b="1" dirty="0">
                          <a:latin typeface="Helvetica" panose="020B0604020202020204" pitchFamily="34" charset="0"/>
                          <a:cs typeface="Helvetica" panose="020B0604020202020204" pitchFamily="34" charset="0"/>
                        </a:rPr>
                        <a:t>ARŞ</a:t>
                      </a:r>
                      <a:r>
                        <a:rPr lang="tr-TR" sz="2000" b="1" baseline="0" dirty="0">
                          <a:latin typeface="Helvetica" panose="020B0604020202020204" pitchFamily="34" charset="0"/>
                          <a:cs typeface="Helvetica" panose="020B0604020202020204" pitchFamily="34" charset="0"/>
                        </a:rPr>
                        <a:t>. GÖR</a:t>
                      </a:r>
                      <a:endParaRPr lang="tr-TR" sz="2000" b="1" dirty="0">
                        <a:latin typeface="Helvetica" panose="020B0604020202020204" pitchFamily="34" charset="0"/>
                        <a:cs typeface="Helvetica" panose="020B0604020202020204" pitchFamily="34" charset="0"/>
                      </a:endParaRPr>
                    </a:p>
                  </a:txBody>
                  <a:tcPr/>
                </a:tc>
                <a:tc>
                  <a:txBody>
                    <a:bodyPr/>
                    <a:lstStyle/>
                    <a:p>
                      <a:pPr algn="ctr"/>
                      <a:r>
                        <a:rPr lang="tr-TR" sz="2000" b="1" dirty="0">
                          <a:latin typeface="Helvetica" panose="020B0604020202020204" pitchFamily="34" charset="0"/>
                          <a:cs typeface="Helvetica" panose="020B0604020202020204" pitchFamily="34" charset="0"/>
                        </a:rPr>
                        <a:t>NURTEN KAYNARCA</a:t>
                      </a:r>
                    </a:p>
                  </a:txBody>
                  <a:tcPr/>
                </a:tc>
                <a:tc>
                  <a:txBody>
                    <a:bodyPr/>
                    <a:lstStyle/>
                    <a:p>
                      <a:pPr algn="ctr"/>
                      <a:r>
                        <a:rPr lang="tr-TR" sz="2000" b="1" dirty="0">
                          <a:latin typeface="Helvetica" panose="020B0604020202020204" pitchFamily="34" charset="0"/>
                          <a:cs typeface="Helvetica" panose="020B0604020202020204" pitchFamily="34" charset="0"/>
                        </a:rPr>
                        <a:t>CUMHURBAŞKANLIĞI FİNANS</a:t>
                      </a:r>
                      <a:r>
                        <a:rPr lang="tr-TR" sz="2000" b="1" baseline="0" dirty="0">
                          <a:latin typeface="Helvetica" panose="020B0604020202020204" pitchFamily="34" charset="0"/>
                          <a:cs typeface="Helvetica" panose="020B0604020202020204" pitchFamily="34" charset="0"/>
                        </a:rPr>
                        <a:t> OFİSİ</a:t>
                      </a:r>
                      <a:endParaRPr lang="tr-TR" sz="2000" b="1" dirty="0">
                        <a:latin typeface="Helvetica" panose="020B0604020202020204" pitchFamily="34" charset="0"/>
                        <a:cs typeface="Helvetica" panose="020B0604020202020204" pitchFamily="34" charset="0"/>
                      </a:endParaRPr>
                    </a:p>
                  </a:txBody>
                  <a:tcPr/>
                </a:tc>
                <a:tc>
                  <a:txBody>
                    <a:bodyPr/>
                    <a:lstStyle/>
                    <a:p>
                      <a:pPr algn="ctr"/>
                      <a:r>
                        <a:rPr lang="tr-TR" sz="2000" b="1" dirty="0">
                          <a:latin typeface="Helvetica" panose="020B0604020202020204" pitchFamily="34" charset="0"/>
                          <a:cs typeface="Helvetica" panose="020B0604020202020204" pitchFamily="34" charset="0"/>
                        </a:rPr>
                        <a:t>375</a:t>
                      </a:r>
                      <a:r>
                        <a:rPr lang="tr-TR" sz="2000" b="1" baseline="0" dirty="0">
                          <a:latin typeface="Helvetica" panose="020B0604020202020204" pitchFamily="34" charset="0"/>
                          <a:cs typeface="Helvetica" panose="020B0604020202020204" pitchFamily="34" charset="0"/>
                        </a:rPr>
                        <a:t> SAYILI KHK</a:t>
                      </a:r>
                      <a:endParaRPr lang="tr-TR" sz="20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80245549"/>
                  </a:ext>
                </a:extLst>
              </a:tr>
            </a:tbl>
          </a:graphicData>
        </a:graphic>
      </p:graphicFrame>
      <p:sp>
        <p:nvSpPr>
          <p:cNvPr id="8" name="Metin kutusu 7"/>
          <p:cNvSpPr txBox="1"/>
          <p:nvPr/>
        </p:nvSpPr>
        <p:spPr>
          <a:xfrm>
            <a:off x="2036619" y="1719012"/>
            <a:ext cx="9099022" cy="584775"/>
          </a:xfrm>
          <a:prstGeom prst="rect">
            <a:avLst/>
          </a:prstGeom>
          <a:noFill/>
        </p:spPr>
        <p:txBody>
          <a:bodyPr wrap="square" rtlCol="0">
            <a:spAutoFit/>
          </a:bodyPr>
          <a:lstStyle/>
          <a:p>
            <a:r>
              <a:rPr lang="tr-TR" sz="3200" b="1" dirty="0">
                <a:latin typeface="Helvetica" panose="020B0604020202020204" pitchFamily="34" charset="0"/>
                <a:cs typeface="Helvetica" panose="020B0604020202020204" pitchFamily="34" charset="0"/>
              </a:rPr>
              <a:t>DİĞER KURUMLARDA GÖREVLİ OLANLAR</a:t>
            </a:r>
          </a:p>
        </p:txBody>
      </p:sp>
    </p:spTree>
    <p:extLst>
      <p:ext uri="{BB962C8B-B14F-4D97-AF65-F5344CB8AC3E}">
        <p14:creationId xmlns:p14="http://schemas.microsoft.com/office/powerpoint/2010/main" val="6388281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44889" y="-1815"/>
            <a:ext cx="9522566" cy="1209539"/>
            <a:chOff x="102599" y="3832"/>
            <a:chExt cx="9054101"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02599" y="3832"/>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400110"/>
            </a:xfrm>
            <a:prstGeom prst="rect">
              <a:avLst/>
            </a:prstGeom>
          </p:spPr>
          <p:txBody>
            <a:bodyPr wrap="square">
              <a:spAutoFit/>
            </a:bodyPr>
            <a:lstStyle/>
            <a:p>
              <a:r>
                <a:rPr lang="tr-TR" sz="2000" b="1" dirty="0">
                  <a:solidFill>
                    <a:schemeClr val="accent1">
                      <a:lumMod val="50000"/>
                    </a:schemeClr>
                  </a:solidFill>
                  <a:latin typeface="Helvetica" pitchFamily="34" charset="0"/>
                </a:rPr>
                <a:t>ATANAN-AYRILAN GÖSTERGELERİ</a:t>
              </a:r>
              <a:endParaRPr lang="tr-TR" sz="2800" dirty="0"/>
            </a:p>
          </p:txBody>
        </p:sp>
      </p:grpSp>
      <p:sp>
        <p:nvSpPr>
          <p:cNvPr id="14" name="Rectangle 3"/>
          <p:cNvSpPr txBox="1">
            <a:spLocks noChangeArrowheads="1"/>
          </p:cNvSpPr>
          <p:nvPr/>
        </p:nvSpPr>
        <p:spPr bwMode="auto">
          <a:xfrm>
            <a:off x="-50802" y="1115603"/>
            <a:ext cx="12090401"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7" name="Tablo 6"/>
          <p:cNvGraphicFramePr>
            <a:graphicFrameLocks noGrp="1"/>
          </p:cNvGraphicFramePr>
          <p:nvPr>
            <p:extLst>
              <p:ext uri="{D42A27DB-BD31-4B8C-83A1-F6EECF244321}">
                <p14:modId xmlns:p14="http://schemas.microsoft.com/office/powerpoint/2010/main" val="839730104"/>
              </p:ext>
            </p:extLst>
          </p:nvPr>
        </p:nvGraphicFramePr>
        <p:xfrm>
          <a:off x="569857" y="1595521"/>
          <a:ext cx="11100058" cy="4035733"/>
        </p:xfrm>
        <a:graphic>
          <a:graphicData uri="http://schemas.openxmlformats.org/drawingml/2006/table">
            <a:tbl>
              <a:tblPr firstRow="1" bandRow="1">
                <a:tableStyleId>{5C22544A-7EE6-4342-B048-85BDC9FD1C3A}</a:tableStyleId>
              </a:tblPr>
              <a:tblGrid>
                <a:gridCol w="1506436">
                  <a:extLst>
                    <a:ext uri="{9D8B030D-6E8A-4147-A177-3AD203B41FA5}">
                      <a16:colId xmlns:a16="http://schemas.microsoft.com/office/drawing/2014/main" val="69473924"/>
                    </a:ext>
                  </a:extLst>
                </a:gridCol>
                <a:gridCol w="1017505">
                  <a:extLst>
                    <a:ext uri="{9D8B030D-6E8A-4147-A177-3AD203B41FA5}">
                      <a16:colId xmlns:a16="http://schemas.microsoft.com/office/drawing/2014/main" val="1195183089"/>
                    </a:ext>
                  </a:extLst>
                </a:gridCol>
                <a:gridCol w="1030720">
                  <a:extLst>
                    <a:ext uri="{9D8B030D-6E8A-4147-A177-3AD203B41FA5}">
                      <a16:colId xmlns:a16="http://schemas.microsoft.com/office/drawing/2014/main" val="2552924038"/>
                    </a:ext>
                  </a:extLst>
                </a:gridCol>
                <a:gridCol w="885362">
                  <a:extLst>
                    <a:ext uri="{9D8B030D-6E8A-4147-A177-3AD203B41FA5}">
                      <a16:colId xmlns:a16="http://schemas.microsoft.com/office/drawing/2014/main" val="3674425646"/>
                    </a:ext>
                  </a:extLst>
                </a:gridCol>
                <a:gridCol w="1096791">
                  <a:extLst>
                    <a:ext uri="{9D8B030D-6E8A-4147-A177-3AD203B41FA5}">
                      <a16:colId xmlns:a16="http://schemas.microsoft.com/office/drawing/2014/main" val="426905277"/>
                    </a:ext>
                  </a:extLst>
                </a:gridCol>
                <a:gridCol w="845719">
                  <a:extLst>
                    <a:ext uri="{9D8B030D-6E8A-4147-A177-3AD203B41FA5}">
                      <a16:colId xmlns:a16="http://schemas.microsoft.com/office/drawing/2014/main" val="2410517283"/>
                    </a:ext>
                  </a:extLst>
                </a:gridCol>
                <a:gridCol w="885362">
                  <a:extLst>
                    <a:ext uri="{9D8B030D-6E8A-4147-A177-3AD203B41FA5}">
                      <a16:colId xmlns:a16="http://schemas.microsoft.com/office/drawing/2014/main" val="1554489239"/>
                    </a:ext>
                  </a:extLst>
                </a:gridCol>
                <a:gridCol w="1215721">
                  <a:extLst>
                    <a:ext uri="{9D8B030D-6E8A-4147-A177-3AD203B41FA5}">
                      <a16:colId xmlns:a16="http://schemas.microsoft.com/office/drawing/2014/main" val="1748561933"/>
                    </a:ext>
                  </a:extLst>
                </a:gridCol>
                <a:gridCol w="845719">
                  <a:extLst>
                    <a:ext uri="{9D8B030D-6E8A-4147-A177-3AD203B41FA5}">
                      <a16:colId xmlns:a16="http://schemas.microsoft.com/office/drawing/2014/main" val="2208431419"/>
                    </a:ext>
                  </a:extLst>
                </a:gridCol>
                <a:gridCol w="756733">
                  <a:extLst>
                    <a:ext uri="{9D8B030D-6E8A-4147-A177-3AD203B41FA5}">
                      <a16:colId xmlns:a16="http://schemas.microsoft.com/office/drawing/2014/main" val="3645361639"/>
                    </a:ext>
                  </a:extLst>
                </a:gridCol>
                <a:gridCol w="1013990">
                  <a:extLst>
                    <a:ext uri="{9D8B030D-6E8A-4147-A177-3AD203B41FA5}">
                      <a16:colId xmlns:a16="http://schemas.microsoft.com/office/drawing/2014/main" val="3858778774"/>
                    </a:ext>
                  </a:extLst>
                </a:gridCol>
              </a:tblGrid>
              <a:tr h="508706">
                <a:tc rowSpan="3">
                  <a:txBody>
                    <a:bodyPr/>
                    <a:lstStyle/>
                    <a:p>
                      <a:endParaRPr lang="tr-TR" sz="1600" dirty="0">
                        <a:latin typeface="Helvetica" panose="020B0604020202020204" pitchFamily="34" charset="0"/>
                        <a:cs typeface="Helvetica" panose="020B0604020202020204" pitchFamily="34" charset="0"/>
                      </a:endParaRPr>
                    </a:p>
                    <a:p>
                      <a:endParaRPr lang="tr-TR" sz="1600" dirty="0">
                        <a:latin typeface="Helvetica" panose="020B0604020202020204" pitchFamily="34" charset="0"/>
                        <a:cs typeface="Helvetica" panose="020B0604020202020204" pitchFamily="34" charset="0"/>
                      </a:endParaRPr>
                    </a:p>
                    <a:p>
                      <a:r>
                        <a:rPr lang="tr-TR" sz="1600" dirty="0">
                          <a:latin typeface="Helvetica" panose="020B0604020202020204" pitchFamily="34" charset="0"/>
                          <a:cs typeface="Helvetica" panose="020B0604020202020204" pitchFamily="34" charset="0"/>
                        </a:rPr>
                        <a:t>UNVANLAR</a:t>
                      </a:r>
                    </a:p>
                  </a:txBody>
                  <a:tcPr/>
                </a:tc>
                <a:tc gridSpan="10">
                  <a:txBody>
                    <a:bodyPr/>
                    <a:lstStyle/>
                    <a:p>
                      <a:pPr algn="ctr"/>
                      <a:r>
                        <a:rPr lang="tr-TR" sz="2400" dirty="0"/>
                        <a:t>2017</a:t>
                      </a:r>
                      <a:r>
                        <a:rPr lang="tr-TR" sz="2400" baseline="0" dirty="0"/>
                        <a:t> YILI-AKADEMİK İNSAN KAYNAĞINDA DEĞİŞİM</a:t>
                      </a:r>
                      <a:endParaRPr lang="tr-TR" sz="24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99779857"/>
                  </a:ext>
                </a:extLst>
              </a:tr>
              <a:tr h="406965">
                <a:tc vMerge="1">
                  <a:txBody>
                    <a:bodyPr/>
                    <a:lstStyle/>
                    <a:p>
                      <a:endParaRPr lang="tr-TR"/>
                    </a:p>
                  </a:txBody>
                  <a:tcPr/>
                </a:tc>
                <a:tc gridSpan="4">
                  <a:txBody>
                    <a:bodyPr/>
                    <a:lstStyle/>
                    <a:p>
                      <a:pPr algn="ctr"/>
                      <a:r>
                        <a:rPr lang="tr-TR" b="1" dirty="0">
                          <a:latin typeface="Helvetica" panose="020B0604020202020204" pitchFamily="34" charset="0"/>
                          <a:cs typeface="Helvetica" panose="020B0604020202020204" pitchFamily="34" charset="0"/>
                        </a:rPr>
                        <a:t>ATANAN</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6">
                  <a:txBody>
                    <a:bodyPr/>
                    <a:lstStyle/>
                    <a:p>
                      <a:pPr algn="ctr"/>
                      <a:r>
                        <a:rPr lang="tr-TR" b="1" dirty="0">
                          <a:latin typeface="Helvetica" panose="020B0604020202020204" pitchFamily="34" charset="0"/>
                          <a:cs typeface="Helvetica" panose="020B0604020202020204" pitchFamily="34" charset="0"/>
                        </a:rPr>
                        <a:t>AYRILAN</a:t>
                      </a:r>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77000069"/>
                  </a:ext>
                </a:extLst>
              </a:tr>
              <a:tr h="576533">
                <a:tc vMerge="1">
                  <a:txBody>
                    <a:bodyPr/>
                    <a:lstStyle/>
                    <a:p>
                      <a:endParaRPr lang="tr-TR" dirty="0"/>
                    </a:p>
                  </a:txBody>
                  <a:tcPr/>
                </a:tc>
                <a:tc>
                  <a:txBody>
                    <a:bodyPr/>
                    <a:lstStyle/>
                    <a:p>
                      <a:r>
                        <a:rPr lang="tr-TR" sz="1400" b="1" dirty="0">
                          <a:latin typeface="Helvetica" panose="020B0604020202020204" pitchFamily="34" charset="0"/>
                          <a:cs typeface="Helvetica" panose="020B0604020202020204" pitchFamily="34" charset="0"/>
                        </a:rPr>
                        <a:t>AÇIKTAN</a:t>
                      </a:r>
                    </a:p>
                  </a:txBody>
                  <a:tcPr anchor="ctr"/>
                </a:tc>
                <a:tc>
                  <a:txBody>
                    <a:bodyPr/>
                    <a:lstStyle/>
                    <a:p>
                      <a:r>
                        <a:rPr lang="tr-TR" sz="1400" b="1" dirty="0">
                          <a:latin typeface="Helvetica" panose="020B0604020202020204" pitchFamily="34" charset="0"/>
                          <a:cs typeface="Helvetica" panose="020B0604020202020204" pitchFamily="34" charset="0"/>
                        </a:rPr>
                        <a:t>NAKLEN</a:t>
                      </a:r>
                    </a:p>
                  </a:txBody>
                  <a:tcPr anchor="ctr"/>
                </a:tc>
                <a:tc>
                  <a:txBody>
                    <a:bodyPr/>
                    <a:lstStyle/>
                    <a:p>
                      <a:r>
                        <a:rPr lang="tr-TR" sz="1400" b="1" dirty="0">
                          <a:latin typeface="Helvetica" panose="020B0604020202020204" pitchFamily="34" charset="0"/>
                          <a:cs typeface="Helvetica" panose="020B0604020202020204" pitchFamily="34" charset="0"/>
                        </a:rPr>
                        <a:t>KURUM İÇİ</a:t>
                      </a:r>
                    </a:p>
                  </a:txBody>
                  <a:tcPr anchor="ctr"/>
                </a:tc>
                <a:tc>
                  <a:txBody>
                    <a:bodyPr/>
                    <a:lstStyle/>
                    <a:p>
                      <a:r>
                        <a:rPr lang="tr-TR" sz="1400" b="1" dirty="0">
                          <a:latin typeface="Helvetica" panose="020B0604020202020204" pitchFamily="34" charset="0"/>
                          <a:cs typeface="Helvetica" panose="020B0604020202020204" pitchFamily="34" charset="0"/>
                        </a:rPr>
                        <a:t>  TOPLAM</a:t>
                      </a:r>
                    </a:p>
                  </a:txBody>
                  <a:tcPr anchor="ctr"/>
                </a:tc>
                <a:tc>
                  <a:txBody>
                    <a:bodyPr/>
                    <a:lstStyle/>
                    <a:p>
                      <a:r>
                        <a:rPr lang="tr-TR" sz="1400" b="1" dirty="0">
                          <a:latin typeface="Helvetica" panose="020B0604020202020204" pitchFamily="34" charset="0"/>
                          <a:cs typeface="Helvetica" panose="020B0604020202020204" pitchFamily="34" charset="0"/>
                        </a:rPr>
                        <a:t>İSTİFA</a:t>
                      </a:r>
                    </a:p>
                  </a:txBody>
                  <a:tcPr anchor="ctr"/>
                </a:tc>
                <a:tc>
                  <a:txBody>
                    <a:bodyPr/>
                    <a:lstStyle/>
                    <a:p>
                      <a:r>
                        <a:rPr lang="tr-TR" sz="1400" b="1" dirty="0">
                          <a:latin typeface="Helvetica" panose="020B0604020202020204" pitchFamily="34" charset="0"/>
                          <a:cs typeface="Helvetica" panose="020B0604020202020204" pitchFamily="34" charset="0"/>
                        </a:rPr>
                        <a:t>NAKİL</a:t>
                      </a:r>
                    </a:p>
                  </a:txBody>
                  <a:tcPr anchor="ctr"/>
                </a:tc>
                <a:tc>
                  <a:txBody>
                    <a:bodyPr/>
                    <a:lstStyle/>
                    <a:p>
                      <a:r>
                        <a:rPr lang="tr-TR" sz="1400" b="1" dirty="0">
                          <a:latin typeface="Helvetica" panose="020B0604020202020204" pitchFamily="34" charset="0"/>
                          <a:cs typeface="Helvetica" panose="020B0604020202020204" pitchFamily="34" charset="0"/>
                        </a:rPr>
                        <a:t>EMEKLİLİK</a:t>
                      </a:r>
                    </a:p>
                  </a:txBody>
                  <a:tcPr anchor="ctr"/>
                </a:tc>
                <a:tc>
                  <a:txBody>
                    <a:bodyPr/>
                    <a:lstStyle/>
                    <a:p>
                      <a:r>
                        <a:rPr lang="tr-TR" sz="1400" b="1" dirty="0">
                          <a:latin typeface="Helvetica" panose="020B0604020202020204" pitchFamily="34" charset="0"/>
                          <a:cs typeface="Helvetica" panose="020B0604020202020204" pitchFamily="34" charset="0"/>
                        </a:rPr>
                        <a:t>İLİŞİK</a:t>
                      </a:r>
                      <a:r>
                        <a:rPr lang="tr-TR" sz="1400" b="1" baseline="0" dirty="0">
                          <a:latin typeface="Helvetica" panose="020B0604020202020204" pitchFamily="34" charset="0"/>
                          <a:cs typeface="Helvetica" panose="020B0604020202020204" pitchFamily="34" charset="0"/>
                        </a:rPr>
                        <a:t> KES.</a:t>
                      </a:r>
                      <a:endParaRPr lang="tr-TR" sz="1400" b="1" dirty="0">
                        <a:latin typeface="Helvetica" panose="020B0604020202020204" pitchFamily="34" charset="0"/>
                        <a:cs typeface="Helvetica" panose="020B0604020202020204" pitchFamily="34" charset="0"/>
                      </a:endParaRPr>
                    </a:p>
                  </a:txBody>
                  <a:tcPr anchor="ctr"/>
                </a:tc>
                <a:tc>
                  <a:txBody>
                    <a:bodyPr/>
                    <a:lstStyle/>
                    <a:p>
                      <a:r>
                        <a:rPr lang="tr-TR" sz="1400" b="1" dirty="0">
                          <a:latin typeface="Helvetica" panose="020B0604020202020204" pitchFamily="34" charset="0"/>
                          <a:cs typeface="Helvetica" panose="020B0604020202020204" pitchFamily="34" charset="0"/>
                        </a:rPr>
                        <a:t>İHRAÇ</a:t>
                      </a:r>
                    </a:p>
                  </a:txBody>
                  <a:tcPr anchor="ctr"/>
                </a:tc>
                <a:tc>
                  <a:txBody>
                    <a:bodyPr/>
                    <a:lstStyle/>
                    <a:p>
                      <a:r>
                        <a:rPr lang="tr-TR" sz="1400" b="1" dirty="0">
                          <a:latin typeface="Helvetica" panose="020B0604020202020204" pitchFamily="34" charset="0"/>
                          <a:cs typeface="Helvetica" panose="020B0604020202020204" pitchFamily="34" charset="0"/>
                        </a:rPr>
                        <a:t>TOPLAM</a:t>
                      </a:r>
                    </a:p>
                  </a:txBody>
                  <a:tcPr anchor="ctr"/>
                </a:tc>
                <a:extLst>
                  <a:ext uri="{0D108BD9-81ED-4DB2-BD59-A6C34878D82A}">
                    <a16:rowId xmlns:a16="http://schemas.microsoft.com/office/drawing/2014/main" val="1412488749"/>
                  </a:ext>
                </a:extLst>
              </a:tr>
              <a:tr h="406965">
                <a:tc>
                  <a:txBody>
                    <a:bodyPr/>
                    <a:lstStyle/>
                    <a:p>
                      <a:r>
                        <a:rPr lang="tr-TR" sz="1600" b="1" dirty="0">
                          <a:latin typeface="Helvetica" panose="020B0604020202020204" pitchFamily="34" charset="0"/>
                          <a:cs typeface="Helvetica" panose="020B0604020202020204" pitchFamily="34" charset="0"/>
                        </a:rPr>
                        <a:t>PROFESÖR</a:t>
                      </a:r>
                    </a:p>
                  </a:txBody>
                  <a:tcP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7</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a:r>
                        <a:rPr lang="tr-TR" sz="1800" b="1" dirty="0">
                          <a:latin typeface="Helvetica" panose="020B0604020202020204" pitchFamily="34" charset="0"/>
                          <a:cs typeface="Helvetica" panose="020B0604020202020204" pitchFamily="34" charset="0"/>
                        </a:rPr>
                        <a:t>9</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extLst>
                  <a:ext uri="{0D108BD9-81ED-4DB2-BD59-A6C34878D82A}">
                    <a16:rowId xmlns:a16="http://schemas.microsoft.com/office/drawing/2014/main" val="3955026806"/>
                  </a:ext>
                </a:extLst>
              </a:tr>
              <a:tr h="406965">
                <a:tc>
                  <a:txBody>
                    <a:bodyPr/>
                    <a:lstStyle/>
                    <a:p>
                      <a:r>
                        <a:rPr lang="tr-TR" sz="1600" b="1" dirty="0">
                          <a:latin typeface="Helvetica" panose="020B0604020202020204" pitchFamily="34" charset="0"/>
                          <a:cs typeface="Helvetica" panose="020B0604020202020204" pitchFamily="34" charset="0"/>
                        </a:rPr>
                        <a:t>DOÇENT</a:t>
                      </a:r>
                    </a:p>
                  </a:txBody>
                  <a:tcP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9</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a:r>
                        <a:rPr lang="tr-TR" sz="1800" b="1" dirty="0">
                          <a:latin typeface="Helvetica" panose="020B0604020202020204" pitchFamily="34" charset="0"/>
                          <a:cs typeface="Helvetica" panose="020B0604020202020204" pitchFamily="34" charset="0"/>
                        </a:rPr>
                        <a:t>9</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930306088"/>
                  </a:ext>
                </a:extLst>
              </a:tr>
              <a:tr h="440878">
                <a:tc>
                  <a:txBody>
                    <a:bodyPr/>
                    <a:lstStyle/>
                    <a:p>
                      <a:r>
                        <a:rPr lang="tr-TR" sz="1600" b="1" dirty="0">
                          <a:latin typeface="Helvetica" panose="020B0604020202020204" pitchFamily="34" charset="0"/>
                          <a:cs typeface="Helvetica" panose="020B0604020202020204" pitchFamily="34" charset="0"/>
                        </a:rPr>
                        <a:t>YRD.</a:t>
                      </a:r>
                      <a:r>
                        <a:rPr lang="tr-TR" sz="1600" b="1" baseline="0" dirty="0">
                          <a:latin typeface="Helvetica" panose="020B0604020202020204" pitchFamily="34" charset="0"/>
                          <a:cs typeface="Helvetica" panose="020B0604020202020204" pitchFamily="34" charset="0"/>
                        </a:rPr>
                        <a:t> DOÇ</a:t>
                      </a:r>
                      <a:endParaRPr lang="tr-TR" sz="1600" b="1" dirty="0">
                        <a:latin typeface="Helvetica" panose="020B0604020202020204" pitchFamily="34" charset="0"/>
                        <a:cs typeface="Helvetica" panose="020B0604020202020204" pitchFamily="34" charset="0"/>
                      </a:endParaRPr>
                    </a:p>
                  </a:txBody>
                  <a:tcP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3</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18</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a:r>
                        <a:rPr lang="tr-TR" sz="1800" b="1" dirty="0">
                          <a:latin typeface="Helvetica" panose="020B0604020202020204" pitchFamily="34" charset="0"/>
                          <a:cs typeface="Helvetica" panose="020B0604020202020204" pitchFamily="34" charset="0"/>
                        </a:rPr>
                        <a:t>23</a:t>
                      </a:r>
                    </a:p>
                  </a:txBody>
                  <a:tcPr/>
                </a:tc>
                <a:tc>
                  <a:txBody>
                    <a:bodyPr/>
                    <a:lstStyle/>
                    <a:p>
                      <a:pPr algn="ctr"/>
                      <a:r>
                        <a:rPr lang="tr-TR" sz="2000" b="1" dirty="0"/>
                        <a:t>5</a:t>
                      </a:r>
                    </a:p>
                  </a:txBody>
                  <a:tcPr/>
                </a:tc>
                <a:tc>
                  <a:txBody>
                    <a:bodyPr/>
                    <a:lstStyle/>
                    <a:p>
                      <a:pPr algn="ctr"/>
                      <a:r>
                        <a:rPr lang="tr-TR" sz="1800" b="1" dirty="0">
                          <a:latin typeface="Helvetica" panose="020B0604020202020204" pitchFamily="34" charset="0"/>
                          <a:cs typeface="Helvetica" panose="020B0604020202020204" pitchFamily="34" charset="0"/>
                        </a:rPr>
                        <a:t>5</a:t>
                      </a:r>
                    </a:p>
                  </a:txBody>
                  <a:tcPr/>
                </a:tc>
                <a:tc>
                  <a:txBody>
                    <a:bodyPr/>
                    <a:lstStyle/>
                    <a:p>
                      <a:pPr algn="ctr"/>
                      <a:r>
                        <a:rPr lang="tr-TR" sz="1800" b="1" dirty="0">
                          <a:latin typeface="Helvetica" panose="020B0604020202020204" pitchFamily="34" charset="0"/>
                          <a:cs typeface="Helvetica" panose="020B0604020202020204" pitchFamily="34" charset="0"/>
                        </a:rPr>
                        <a:t>2</a:t>
                      </a: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ctr"/>
                      <a:r>
                        <a:rPr lang="tr-TR" sz="1800" b="1" dirty="0">
                          <a:latin typeface="Helvetica" panose="020B0604020202020204" pitchFamily="34" charset="0"/>
                          <a:cs typeface="Helvetica" panose="020B0604020202020204" pitchFamily="34" charset="0"/>
                        </a:rPr>
                        <a:t>14</a:t>
                      </a:r>
                    </a:p>
                  </a:txBody>
                  <a:tcPr/>
                </a:tc>
                <a:extLst>
                  <a:ext uri="{0D108BD9-81ED-4DB2-BD59-A6C34878D82A}">
                    <a16:rowId xmlns:a16="http://schemas.microsoft.com/office/drawing/2014/main" val="1466350916"/>
                  </a:ext>
                </a:extLst>
              </a:tr>
              <a:tr h="440878">
                <a:tc>
                  <a:txBody>
                    <a:bodyPr/>
                    <a:lstStyle/>
                    <a:p>
                      <a:r>
                        <a:rPr lang="tr-TR" sz="1600" b="1" dirty="0">
                          <a:latin typeface="Helvetica" panose="020B0604020202020204" pitchFamily="34" charset="0"/>
                          <a:cs typeface="Helvetica" panose="020B0604020202020204" pitchFamily="34" charset="0"/>
                        </a:rPr>
                        <a:t>ÖĞR. GÖR</a:t>
                      </a:r>
                    </a:p>
                  </a:txBody>
                  <a:tcPr/>
                </a:tc>
                <a:tc>
                  <a:txBody>
                    <a:bodyPr/>
                    <a:lstStyle/>
                    <a:p>
                      <a:pPr algn="ctr" fontAlgn="b"/>
                      <a:r>
                        <a:rPr lang="tr-TR" sz="1800" b="1" i="0" u="none" strike="noStrike" dirty="0">
                          <a:solidFill>
                            <a:schemeClr val="dk1"/>
                          </a:solidFill>
                          <a:effectLst/>
                          <a:latin typeface="Helvetica" panose="020B0604020202020204" pitchFamily="34" charset="0"/>
                          <a:ea typeface="Cambria" panose="02040503050406030204" pitchFamily="18" charset="0"/>
                          <a:cs typeface="Helvetica" panose="020B0604020202020204" pitchFamily="34" charset="0"/>
                        </a:rPr>
                        <a:t>5</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3</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a:endParaRPr lang="tr-TR" sz="1800" b="1">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8</a:t>
                      </a:r>
                    </a:p>
                  </a:txBody>
                  <a:tcPr/>
                </a:tc>
                <a:tc>
                  <a:txBody>
                    <a:bodyPr/>
                    <a:lstStyle/>
                    <a:p>
                      <a:pPr algn="ctr"/>
                      <a:endParaRPr lang="tr-TR" sz="2000" b="1" dirty="0"/>
                    </a:p>
                  </a:txBody>
                  <a:tcPr/>
                </a:tc>
                <a:tc>
                  <a:txBody>
                    <a:bodyPr/>
                    <a:lstStyle/>
                    <a:p>
                      <a:pPr algn="ctr"/>
                      <a:r>
                        <a:rPr lang="tr-TR" sz="1800" b="1" dirty="0">
                          <a:latin typeface="Helvetica" panose="020B0604020202020204" pitchFamily="34" charset="0"/>
                          <a:cs typeface="Helvetica" panose="020B0604020202020204" pitchFamily="34" charset="0"/>
                        </a:rPr>
                        <a:t>3</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3</a:t>
                      </a:r>
                    </a:p>
                  </a:txBody>
                  <a:tcPr/>
                </a:tc>
                <a:extLst>
                  <a:ext uri="{0D108BD9-81ED-4DB2-BD59-A6C34878D82A}">
                    <a16:rowId xmlns:a16="http://schemas.microsoft.com/office/drawing/2014/main" val="434423880"/>
                  </a:ext>
                </a:extLst>
              </a:tr>
              <a:tr h="406965">
                <a:tc>
                  <a:txBody>
                    <a:bodyPr/>
                    <a:lstStyle/>
                    <a:p>
                      <a:r>
                        <a:rPr lang="tr-TR" sz="1600" b="1" dirty="0">
                          <a:latin typeface="Helvetica" panose="020B0604020202020204" pitchFamily="34" charset="0"/>
                          <a:cs typeface="Helvetica" panose="020B0604020202020204" pitchFamily="34" charset="0"/>
                        </a:rPr>
                        <a:t>ARŞ. GÖR</a:t>
                      </a:r>
                    </a:p>
                  </a:txBody>
                  <a:tcP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13</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7</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a:endParaRPr lang="tr-TR" sz="1800" b="1">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20</a:t>
                      </a:r>
                    </a:p>
                  </a:txBody>
                  <a:tcPr/>
                </a:tc>
                <a:tc>
                  <a:txBody>
                    <a:bodyPr/>
                    <a:lstStyle/>
                    <a:p>
                      <a:pPr algn="ctr"/>
                      <a:r>
                        <a:rPr lang="tr-TR" sz="1800" b="1" dirty="0">
                          <a:latin typeface="Helvetica" panose="020B0604020202020204" pitchFamily="34" charset="0"/>
                          <a:cs typeface="Helvetica" panose="020B0604020202020204" pitchFamily="34" charset="0"/>
                        </a:rPr>
                        <a:t>2</a:t>
                      </a:r>
                    </a:p>
                  </a:txBody>
                  <a:tcPr/>
                </a:tc>
                <a:tc>
                  <a:txBody>
                    <a:bodyPr/>
                    <a:lstStyle/>
                    <a:p>
                      <a:pPr algn="ctr"/>
                      <a:r>
                        <a:rPr lang="tr-TR" sz="1800" b="1" dirty="0">
                          <a:latin typeface="Helvetica" panose="020B0604020202020204" pitchFamily="34" charset="0"/>
                          <a:cs typeface="Helvetica" panose="020B0604020202020204" pitchFamily="34" charset="0"/>
                        </a:rPr>
                        <a:t>6</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ctr"/>
                      <a:r>
                        <a:rPr lang="tr-TR" sz="1800" b="1" dirty="0">
                          <a:latin typeface="Helvetica" panose="020B0604020202020204" pitchFamily="34" charset="0"/>
                          <a:cs typeface="Helvetica" panose="020B0604020202020204" pitchFamily="34" charset="0"/>
                        </a:rPr>
                        <a:t>3</a:t>
                      </a:r>
                    </a:p>
                  </a:txBody>
                  <a:tcPr/>
                </a:tc>
                <a:tc>
                  <a:txBody>
                    <a:bodyPr/>
                    <a:lstStyle/>
                    <a:p>
                      <a:pPr algn="ctr"/>
                      <a:r>
                        <a:rPr lang="tr-TR" sz="1800" b="1" dirty="0">
                          <a:latin typeface="Helvetica" panose="020B0604020202020204" pitchFamily="34" charset="0"/>
                          <a:cs typeface="Helvetica" panose="020B0604020202020204" pitchFamily="34" charset="0"/>
                        </a:rPr>
                        <a:t>12</a:t>
                      </a:r>
                    </a:p>
                  </a:txBody>
                  <a:tcPr/>
                </a:tc>
                <a:extLst>
                  <a:ext uri="{0D108BD9-81ED-4DB2-BD59-A6C34878D82A}">
                    <a16:rowId xmlns:a16="http://schemas.microsoft.com/office/drawing/2014/main" val="2290391282"/>
                  </a:ext>
                </a:extLst>
              </a:tr>
              <a:tr h="440878">
                <a:tc>
                  <a:txBody>
                    <a:bodyPr/>
                    <a:lstStyle/>
                    <a:p>
                      <a:r>
                        <a:rPr lang="tr-TR" sz="2000" b="1" dirty="0">
                          <a:solidFill>
                            <a:srgbClr val="FF0000"/>
                          </a:solidFill>
                          <a:latin typeface="Helvetica" panose="020B0604020202020204" pitchFamily="34" charset="0"/>
                          <a:cs typeface="Helvetica" panose="020B0604020202020204" pitchFamily="34" charset="0"/>
                        </a:rPr>
                        <a:t>TOPLAM</a:t>
                      </a:r>
                    </a:p>
                  </a:txBody>
                  <a:tcPr/>
                </a:tc>
                <a:tc>
                  <a:txBody>
                    <a:bodyPr/>
                    <a:lstStyle/>
                    <a:p>
                      <a:pPr algn="ctr"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21</a:t>
                      </a:r>
                    </a:p>
                  </a:txBody>
                  <a:tcPr marL="8730" marR="8730" marT="8730" marB="0" anchor="ctr"/>
                </a:tc>
                <a:tc>
                  <a:txBody>
                    <a:bodyPr/>
                    <a:lstStyle/>
                    <a:p>
                      <a:pPr algn="ctr"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14</a:t>
                      </a:r>
                    </a:p>
                  </a:txBody>
                  <a:tcPr marL="8730" marR="8730" marT="8730" marB="0" anchor="ct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34</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69</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7</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14</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3</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2</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4</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30</a:t>
                      </a:r>
                    </a:p>
                  </a:txBody>
                  <a:tcPr/>
                </a:tc>
                <a:extLst>
                  <a:ext uri="{0D108BD9-81ED-4DB2-BD59-A6C34878D82A}">
                    <a16:rowId xmlns:a16="http://schemas.microsoft.com/office/drawing/2014/main" val="4121990915"/>
                  </a:ext>
                </a:extLst>
              </a:tr>
            </a:tbl>
          </a:graphicData>
        </a:graphic>
      </p:graphicFrame>
    </p:spTree>
    <p:extLst>
      <p:ext uri="{BB962C8B-B14F-4D97-AF65-F5344CB8AC3E}">
        <p14:creationId xmlns:p14="http://schemas.microsoft.com/office/powerpoint/2010/main" val="33390520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44889" y="7238"/>
            <a:ext cx="9522566" cy="1209539"/>
            <a:chOff x="102599" y="-86698"/>
            <a:chExt cx="9054101"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02599" y="-86698"/>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400110"/>
            </a:xfrm>
            <a:prstGeom prst="rect">
              <a:avLst/>
            </a:prstGeom>
          </p:spPr>
          <p:txBody>
            <a:bodyPr wrap="square">
              <a:spAutoFit/>
            </a:bodyPr>
            <a:lstStyle/>
            <a:p>
              <a:r>
                <a:rPr lang="tr-TR" sz="2000" b="1" dirty="0">
                  <a:solidFill>
                    <a:schemeClr val="accent1">
                      <a:lumMod val="50000"/>
                    </a:schemeClr>
                  </a:solidFill>
                  <a:latin typeface="Helvetica" pitchFamily="34" charset="0"/>
                </a:rPr>
                <a:t>ATANAN-AYRILAN GÖSTERGELERİ</a:t>
              </a:r>
              <a:endParaRPr lang="tr-TR" sz="2800" dirty="0"/>
            </a:p>
          </p:txBody>
        </p:sp>
      </p:grpSp>
      <p:sp>
        <p:nvSpPr>
          <p:cNvPr id="14" name="Rectangle 3"/>
          <p:cNvSpPr txBox="1">
            <a:spLocks noChangeArrowheads="1"/>
          </p:cNvSpPr>
          <p:nvPr/>
        </p:nvSpPr>
        <p:spPr bwMode="auto">
          <a:xfrm>
            <a:off x="0" y="1135685"/>
            <a:ext cx="12090401"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7" name="Tablo 6"/>
          <p:cNvGraphicFramePr>
            <a:graphicFrameLocks noGrp="1"/>
          </p:cNvGraphicFramePr>
          <p:nvPr>
            <p:extLst>
              <p:ext uri="{D42A27DB-BD31-4B8C-83A1-F6EECF244321}">
                <p14:modId xmlns:p14="http://schemas.microsoft.com/office/powerpoint/2010/main" val="3682463241"/>
              </p:ext>
            </p:extLst>
          </p:nvPr>
        </p:nvGraphicFramePr>
        <p:xfrm>
          <a:off x="587972" y="1692767"/>
          <a:ext cx="10900877" cy="4092396"/>
        </p:xfrm>
        <a:graphic>
          <a:graphicData uri="http://schemas.openxmlformats.org/drawingml/2006/table">
            <a:tbl>
              <a:tblPr firstRow="1" bandRow="1">
                <a:tableStyleId>{5C22544A-7EE6-4342-B048-85BDC9FD1C3A}</a:tableStyleId>
              </a:tblPr>
              <a:tblGrid>
                <a:gridCol w="1479405">
                  <a:extLst>
                    <a:ext uri="{9D8B030D-6E8A-4147-A177-3AD203B41FA5}">
                      <a16:colId xmlns:a16="http://schemas.microsoft.com/office/drawing/2014/main" val="69473924"/>
                    </a:ext>
                  </a:extLst>
                </a:gridCol>
                <a:gridCol w="999247">
                  <a:extLst>
                    <a:ext uri="{9D8B030D-6E8A-4147-A177-3AD203B41FA5}">
                      <a16:colId xmlns:a16="http://schemas.microsoft.com/office/drawing/2014/main" val="1195183089"/>
                    </a:ext>
                  </a:extLst>
                </a:gridCol>
                <a:gridCol w="1012224">
                  <a:extLst>
                    <a:ext uri="{9D8B030D-6E8A-4147-A177-3AD203B41FA5}">
                      <a16:colId xmlns:a16="http://schemas.microsoft.com/office/drawing/2014/main" val="2552924038"/>
                    </a:ext>
                  </a:extLst>
                </a:gridCol>
                <a:gridCol w="869475">
                  <a:extLst>
                    <a:ext uri="{9D8B030D-6E8A-4147-A177-3AD203B41FA5}">
                      <a16:colId xmlns:a16="http://schemas.microsoft.com/office/drawing/2014/main" val="3674425646"/>
                    </a:ext>
                  </a:extLst>
                </a:gridCol>
                <a:gridCol w="1077110">
                  <a:extLst>
                    <a:ext uri="{9D8B030D-6E8A-4147-A177-3AD203B41FA5}">
                      <a16:colId xmlns:a16="http://schemas.microsoft.com/office/drawing/2014/main" val="426905277"/>
                    </a:ext>
                  </a:extLst>
                </a:gridCol>
                <a:gridCol w="830543">
                  <a:extLst>
                    <a:ext uri="{9D8B030D-6E8A-4147-A177-3AD203B41FA5}">
                      <a16:colId xmlns:a16="http://schemas.microsoft.com/office/drawing/2014/main" val="2410517283"/>
                    </a:ext>
                  </a:extLst>
                </a:gridCol>
                <a:gridCol w="785149">
                  <a:extLst>
                    <a:ext uri="{9D8B030D-6E8A-4147-A177-3AD203B41FA5}">
                      <a16:colId xmlns:a16="http://schemas.microsoft.com/office/drawing/2014/main" val="1554489239"/>
                    </a:ext>
                  </a:extLst>
                </a:gridCol>
                <a:gridCol w="1176950">
                  <a:extLst>
                    <a:ext uri="{9D8B030D-6E8A-4147-A177-3AD203B41FA5}">
                      <a16:colId xmlns:a16="http://schemas.microsoft.com/office/drawing/2014/main" val="1748561933"/>
                    </a:ext>
                  </a:extLst>
                </a:gridCol>
                <a:gridCol w="823866">
                  <a:extLst>
                    <a:ext uri="{9D8B030D-6E8A-4147-A177-3AD203B41FA5}">
                      <a16:colId xmlns:a16="http://schemas.microsoft.com/office/drawing/2014/main" val="2208431419"/>
                    </a:ext>
                  </a:extLst>
                </a:gridCol>
                <a:gridCol w="851025">
                  <a:extLst>
                    <a:ext uri="{9D8B030D-6E8A-4147-A177-3AD203B41FA5}">
                      <a16:colId xmlns:a16="http://schemas.microsoft.com/office/drawing/2014/main" val="3645361639"/>
                    </a:ext>
                  </a:extLst>
                </a:gridCol>
                <a:gridCol w="995883">
                  <a:extLst>
                    <a:ext uri="{9D8B030D-6E8A-4147-A177-3AD203B41FA5}">
                      <a16:colId xmlns:a16="http://schemas.microsoft.com/office/drawing/2014/main" val="3858778774"/>
                    </a:ext>
                  </a:extLst>
                </a:gridCol>
              </a:tblGrid>
              <a:tr h="483354">
                <a:tc rowSpan="3">
                  <a:txBody>
                    <a:bodyPr/>
                    <a:lstStyle/>
                    <a:p>
                      <a:endParaRPr lang="tr-TR" sz="1600" dirty="0">
                        <a:latin typeface="Helvetica" panose="020B0604020202020204" pitchFamily="34" charset="0"/>
                        <a:cs typeface="Helvetica" panose="020B0604020202020204" pitchFamily="34" charset="0"/>
                      </a:endParaRPr>
                    </a:p>
                    <a:p>
                      <a:endParaRPr lang="tr-TR" sz="1600" dirty="0">
                        <a:latin typeface="Helvetica" panose="020B0604020202020204" pitchFamily="34" charset="0"/>
                        <a:cs typeface="Helvetica" panose="020B0604020202020204" pitchFamily="34" charset="0"/>
                      </a:endParaRPr>
                    </a:p>
                    <a:p>
                      <a:r>
                        <a:rPr lang="tr-TR" sz="1600" dirty="0">
                          <a:latin typeface="Helvetica" panose="020B0604020202020204" pitchFamily="34" charset="0"/>
                          <a:cs typeface="Helvetica" panose="020B0604020202020204" pitchFamily="34" charset="0"/>
                        </a:rPr>
                        <a:t>UNVANLAR</a:t>
                      </a:r>
                    </a:p>
                  </a:txBody>
                  <a:tcPr/>
                </a:tc>
                <a:tc gridSpan="10">
                  <a:txBody>
                    <a:bodyPr/>
                    <a:lstStyle/>
                    <a:p>
                      <a:pPr algn="ctr"/>
                      <a:r>
                        <a:rPr lang="tr-TR" sz="2400" dirty="0"/>
                        <a:t>2018</a:t>
                      </a:r>
                      <a:r>
                        <a:rPr lang="tr-TR" sz="2400" baseline="0" dirty="0"/>
                        <a:t> YILI-AKADEMİK İNSAN KAYNAĞINDA DEĞİŞİM</a:t>
                      </a:r>
                      <a:endParaRPr lang="tr-TR" sz="24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99779857"/>
                  </a:ext>
                </a:extLst>
              </a:tr>
              <a:tr h="386683">
                <a:tc vMerge="1">
                  <a:txBody>
                    <a:bodyPr/>
                    <a:lstStyle/>
                    <a:p>
                      <a:endParaRPr lang="tr-TR"/>
                    </a:p>
                  </a:txBody>
                  <a:tcPr/>
                </a:tc>
                <a:tc gridSpan="4">
                  <a:txBody>
                    <a:bodyPr/>
                    <a:lstStyle/>
                    <a:p>
                      <a:pPr algn="ctr"/>
                      <a:r>
                        <a:rPr lang="tr-TR" b="1" dirty="0">
                          <a:latin typeface="Helvetica" panose="020B0604020202020204" pitchFamily="34" charset="0"/>
                          <a:cs typeface="Helvetica" panose="020B0604020202020204" pitchFamily="34" charset="0"/>
                        </a:rPr>
                        <a:t>ATANAN</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6">
                  <a:txBody>
                    <a:bodyPr/>
                    <a:lstStyle/>
                    <a:p>
                      <a:pPr algn="ctr"/>
                      <a:r>
                        <a:rPr lang="tr-TR" b="1" dirty="0">
                          <a:latin typeface="Helvetica" panose="020B0604020202020204" pitchFamily="34" charset="0"/>
                          <a:cs typeface="Helvetica" panose="020B0604020202020204" pitchFamily="34" charset="0"/>
                        </a:rPr>
                        <a:t>AYRILAN</a:t>
                      </a:r>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77000069"/>
                  </a:ext>
                </a:extLst>
              </a:tr>
              <a:tr h="547801">
                <a:tc vMerge="1">
                  <a:txBody>
                    <a:bodyPr/>
                    <a:lstStyle/>
                    <a:p>
                      <a:endParaRPr lang="tr-TR" dirty="0"/>
                    </a:p>
                  </a:txBody>
                  <a:tcPr/>
                </a:tc>
                <a:tc>
                  <a:txBody>
                    <a:bodyPr/>
                    <a:lstStyle/>
                    <a:p>
                      <a:r>
                        <a:rPr lang="tr-TR" sz="1400" b="1" dirty="0">
                          <a:latin typeface="Helvetica" panose="020B0604020202020204" pitchFamily="34" charset="0"/>
                          <a:cs typeface="Helvetica" panose="020B0604020202020204" pitchFamily="34" charset="0"/>
                        </a:rPr>
                        <a:t>AÇIKTAN</a:t>
                      </a:r>
                    </a:p>
                  </a:txBody>
                  <a:tcPr anchor="ctr"/>
                </a:tc>
                <a:tc>
                  <a:txBody>
                    <a:bodyPr/>
                    <a:lstStyle/>
                    <a:p>
                      <a:r>
                        <a:rPr lang="tr-TR" sz="1400" b="1" dirty="0">
                          <a:latin typeface="Helvetica" panose="020B0604020202020204" pitchFamily="34" charset="0"/>
                          <a:cs typeface="Helvetica" panose="020B0604020202020204" pitchFamily="34" charset="0"/>
                        </a:rPr>
                        <a:t>NAKLEN</a:t>
                      </a:r>
                    </a:p>
                  </a:txBody>
                  <a:tcPr anchor="ctr"/>
                </a:tc>
                <a:tc>
                  <a:txBody>
                    <a:bodyPr/>
                    <a:lstStyle/>
                    <a:p>
                      <a:r>
                        <a:rPr lang="tr-TR" sz="1400" b="1" dirty="0">
                          <a:latin typeface="Helvetica" panose="020B0604020202020204" pitchFamily="34" charset="0"/>
                          <a:cs typeface="Helvetica" panose="020B0604020202020204" pitchFamily="34" charset="0"/>
                        </a:rPr>
                        <a:t>KURUM İÇİ</a:t>
                      </a:r>
                    </a:p>
                  </a:txBody>
                  <a:tcPr anchor="ctr"/>
                </a:tc>
                <a:tc>
                  <a:txBody>
                    <a:bodyPr/>
                    <a:lstStyle/>
                    <a:p>
                      <a:r>
                        <a:rPr lang="tr-TR" sz="1400" b="1" dirty="0">
                          <a:latin typeface="Helvetica" panose="020B0604020202020204" pitchFamily="34" charset="0"/>
                          <a:cs typeface="Helvetica" panose="020B0604020202020204" pitchFamily="34" charset="0"/>
                        </a:rPr>
                        <a:t>  TOPLAM</a:t>
                      </a:r>
                    </a:p>
                  </a:txBody>
                  <a:tcPr anchor="ctr"/>
                </a:tc>
                <a:tc>
                  <a:txBody>
                    <a:bodyPr/>
                    <a:lstStyle/>
                    <a:p>
                      <a:r>
                        <a:rPr lang="tr-TR" sz="1400" b="1" dirty="0">
                          <a:latin typeface="Helvetica" panose="020B0604020202020204" pitchFamily="34" charset="0"/>
                          <a:cs typeface="Helvetica" panose="020B0604020202020204" pitchFamily="34" charset="0"/>
                        </a:rPr>
                        <a:t>İSTİFA</a:t>
                      </a:r>
                    </a:p>
                  </a:txBody>
                  <a:tcPr anchor="ctr"/>
                </a:tc>
                <a:tc>
                  <a:txBody>
                    <a:bodyPr/>
                    <a:lstStyle/>
                    <a:p>
                      <a:r>
                        <a:rPr lang="tr-TR" sz="1400" b="1" dirty="0">
                          <a:latin typeface="Helvetica" panose="020B0604020202020204" pitchFamily="34" charset="0"/>
                          <a:cs typeface="Helvetica" panose="020B0604020202020204" pitchFamily="34" charset="0"/>
                        </a:rPr>
                        <a:t>NAKİL</a:t>
                      </a:r>
                    </a:p>
                  </a:txBody>
                  <a:tcPr anchor="ctr"/>
                </a:tc>
                <a:tc>
                  <a:txBody>
                    <a:bodyPr/>
                    <a:lstStyle/>
                    <a:p>
                      <a:r>
                        <a:rPr lang="tr-TR" sz="1400" b="1" dirty="0">
                          <a:latin typeface="Helvetica" panose="020B0604020202020204" pitchFamily="34" charset="0"/>
                          <a:cs typeface="Helvetica" panose="020B0604020202020204" pitchFamily="34" charset="0"/>
                        </a:rPr>
                        <a:t>EMEKLİLİK</a:t>
                      </a:r>
                    </a:p>
                  </a:txBody>
                  <a:tcPr anchor="ctr"/>
                </a:tc>
                <a:tc>
                  <a:txBody>
                    <a:bodyPr/>
                    <a:lstStyle/>
                    <a:p>
                      <a:r>
                        <a:rPr lang="tr-TR" sz="1400" b="1" dirty="0">
                          <a:latin typeface="Helvetica" panose="020B0604020202020204" pitchFamily="34" charset="0"/>
                          <a:cs typeface="Helvetica" panose="020B0604020202020204" pitchFamily="34" charset="0"/>
                        </a:rPr>
                        <a:t>İLİŞİK</a:t>
                      </a:r>
                      <a:r>
                        <a:rPr lang="tr-TR" sz="1400" b="1" baseline="0" dirty="0">
                          <a:latin typeface="Helvetica" panose="020B0604020202020204" pitchFamily="34" charset="0"/>
                          <a:cs typeface="Helvetica" panose="020B0604020202020204" pitchFamily="34" charset="0"/>
                        </a:rPr>
                        <a:t> KES.</a:t>
                      </a:r>
                      <a:endParaRPr lang="tr-TR" sz="1400" b="1" dirty="0">
                        <a:latin typeface="Helvetica" panose="020B0604020202020204" pitchFamily="34" charset="0"/>
                        <a:cs typeface="Helvetica" panose="020B0604020202020204" pitchFamily="34" charset="0"/>
                      </a:endParaRPr>
                    </a:p>
                  </a:txBody>
                  <a:tcPr anchor="ctr"/>
                </a:tc>
                <a:tc>
                  <a:txBody>
                    <a:bodyPr/>
                    <a:lstStyle/>
                    <a:p>
                      <a:r>
                        <a:rPr lang="tr-TR" sz="1400" b="1" dirty="0">
                          <a:latin typeface="Helvetica" panose="020B0604020202020204" pitchFamily="34" charset="0"/>
                          <a:cs typeface="Helvetica" panose="020B0604020202020204" pitchFamily="34" charset="0"/>
                        </a:rPr>
                        <a:t>VEFAT</a:t>
                      </a:r>
                    </a:p>
                  </a:txBody>
                  <a:tcPr anchor="ctr"/>
                </a:tc>
                <a:tc>
                  <a:txBody>
                    <a:bodyPr/>
                    <a:lstStyle/>
                    <a:p>
                      <a:r>
                        <a:rPr lang="tr-TR" sz="1400" b="1" dirty="0">
                          <a:latin typeface="Helvetica" panose="020B0604020202020204" pitchFamily="34" charset="0"/>
                          <a:cs typeface="Helvetica" panose="020B0604020202020204" pitchFamily="34" charset="0"/>
                        </a:rPr>
                        <a:t>TOPLAM</a:t>
                      </a:r>
                    </a:p>
                  </a:txBody>
                  <a:tcPr anchor="ctr"/>
                </a:tc>
                <a:extLst>
                  <a:ext uri="{0D108BD9-81ED-4DB2-BD59-A6C34878D82A}">
                    <a16:rowId xmlns:a16="http://schemas.microsoft.com/office/drawing/2014/main" val="1412488749"/>
                  </a:ext>
                </a:extLst>
              </a:tr>
              <a:tr h="386683">
                <a:tc>
                  <a:txBody>
                    <a:bodyPr/>
                    <a:lstStyle/>
                    <a:p>
                      <a:r>
                        <a:rPr lang="tr-TR" sz="1600" b="1" dirty="0">
                          <a:latin typeface="Helvetica" panose="020B0604020202020204" pitchFamily="34" charset="0"/>
                          <a:cs typeface="Helvetica" panose="020B0604020202020204" pitchFamily="34" charset="0"/>
                        </a:rPr>
                        <a:t>PROFESÖR</a:t>
                      </a:r>
                    </a:p>
                  </a:txBody>
                  <a:tcP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8730" marR="8730" marT="8730" marB="0" anchor="ctr"/>
                </a:tc>
                <a:tc>
                  <a:txBody>
                    <a:bodyPr/>
                    <a:lstStyle/>
                    <a:p>
                      <a:pPr algn="ctr" fontAlgn="b"/>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8</a:t>
                      </a:r>
                    </a:p>
                  </a:txBody>
                  <a:tcPr marL="8730" marR="8730" marT="8730" marB="0" anchor="ctr"/>
                </a:tc>
                <a:tc>
                  <a:txBody>
                    <a:bodyPr/>
                    <a:lstStyle/>
                    <a:p>
                      <a:pPr algn="ctr"/>
                      <a:r>
                        <a:rPr lang="tr-TR" sz="1800" b="1" dirty="0">
                          <a:latin typeface="Helvetica" panose="020B0604020202020204" pitchFamily="34" charset="0"/>
                          <a:cs typeface="Helvetica" panose="020B0604020202020204" pitchFamily="34" charset="0"/>
                        </a:rPr>
                        <a:t>9</a:t>
                      </a: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2</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3</a:t>
                      </a:r>
                    </a:p>
                  </a:txBody>
                  <a:tcPr/>
                </a:tc>
                <a:extLst>
                  <a:ext uri="{0D108BD9-81ED-4DB2-BD59-A6C34878D82A}">
                    <a16:rowId xmlns:a16="http://schemas.microsoft.com/office/drawing/2014/main" val="3955026806"/>
                  </a:ext>
                </a:extLst>
              </a:tr>
              <a:tr h="386683">
                <a:tc>
                  <a:txBody>
                    <a:bodyPr/>
                    <a:lstStyle/>
                    <a:p>
                      <a:r>
                        <a:rPr lang="tr-TR" sz="1600" b="1" dirty="0">
                          <a:latin typeface="Helvetica" panose="020B0604020202020204" pitchFamily="34" charset="0"/>
                          <a:cs typeface="Helvetica" panose="020B0604020202020204" pitchFamily="34" charset="0"/>
                        </a:rPr>
                        <a:t>DOÇENT</a:t>
                      </a:r>
                    </a:p>
                  </a:txBody>
                  <a:tcP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8730" marR="8730" marT="8730" marB="0" anchor="ct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8730" marR="8730" marT="8730" marB="0" anchor="ct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7</a:t>
                      </a:r>
                    </a:p>
                  </a:txBody>
                  <a:tcPr marL="8730" marR="8730" marT="8730" marB="0" anchor="ctr"/>
                </a:tc>
                <a:tc>
                  <a:txBody>
                    <a:bodyPr/>
                    <a:lstStyle/>
                    <a:p>
                      <a:pPr algn="ctr"/>
                      <a:r>
                        <a:rPr lang="tr-TR" sz="1800" b="1" dirty="0">
                          <a:latin typeface="Helvetica" panose="020B0604020202020204" pitchFamily="34" charset="0"/>
                          <a:cs typeface="Helvetica" panose="020B0604020202020204" pitchFamily="34" charset="0"/>
                        </a:rPr>
                        <a:t>9</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extLst>
                  <a:ext uri="{0D108BD9-81ED-4DB2-BD59-A6C34878D82A}">
                    <a16:rowId xmlns:a16="http://schemas.microsoft.com/office/drawing/2014/main" val="930306088"/>
                  </a:ext>
                </a:extLst>
              </a:tr>
              <a:tr h="676695">
                <a:tc>
                  <a:txBody>
                    <a:bodyPr/>
                    <a:lstStyle/>
                    <a:p>
                      <a:r>
                        <a:rPr lang="tr-TR" sz="1600" b="1" dirty="0">
                          <a:latin typeface="Helvetica" panose="020B0604020202020204" pitchFamily="34" charset="0"/>
                          <a:cs typeface="Helvetica" panose="020B0604020202020204" pitchFamily="34" charset="0"/>
                        </a:rPr>
                        <a:t>DR.ÖĞR.</a:t>
                      </a:r>
                    </a:p>
                    <a:p>
                      <a:r>
                        <a:rPr lang="tr-TR" sz="1600" b="1" dirty="0">
                          <a:latin typeface="Helvetica" panose="020B0604020202020204" pitchFamily="34" charset="0"/>
                          <a:cs typeface="Helvetica" panose="020B0604020202020204" pitchFamily="34" charset="0"/>
                        </a:rPr>
                        <a:t>ÜYESİ</a:t>
                      </a:r>
                    </a:p>
                  </a:txBody>
                  <a:tcP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12</a:t>
                      </a:r>
                    </a:p>
                  </a:txBody>
                  <a:tcPr marL="8730" marR="8730" marT="8730" marB="0" anchor="ct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11</a:t>
                      </a:r>
                    </a:p>
                  </a:txBody>
                  <a:tcPr marL="8730" marR="8730" marT="8730" marB="0" anchor="ct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26</a:t>
                      </a:r>
                    </a:p>
                  </a:txBody>
                  <a:tcPr marL="8730" marR="8730" marT="8730" marB="0" anchor="ctr"/>
                </a:tc>
                <a:tc>
                  <a:txBody>
                    <a:bodyPr/>
                    <a:lstStyle/>
                    <a:p>
                      <a:pPr algn="ctr"/>
                      <a:endParaRPr lang="tr-TR" sz="1800" b="1" dirty="0">
                        <a:latin typeface="Helvetica" panose="020B0604020202020204" pitchFamily="34" charset="0"/>
                        <a:cs typeface="Helvetica" panose="020B0604020202020204" pitchFamily="34" charset="0"/>
                      </a:endParaRPr>
                    </a:p>
                    <a:p>
                      <a:pPr algn="ctr"/>
                      <a:r>
                        <a:rPr lang="tr-TR" sz="1800" b="1" dirty="0">
                          <a:latin typeface="Helvetica" panose="020B0604020202020204" pitchFamily="34" charset="0"/>
                          <a:cs typeface="Helvetica" panose="020B0604020202020204" pitchFamily="34" charset="0"/>
                        </a:rPr>
                        <a:t>49</a:t>
                      </a:r>
                    </a:p>
                  </a:txBody>
                  <a:tcPr/>
                </a:tc>
                <a:tc>
                  <a:txBody>
                    <a:bodyPr/>
                    <a:lstStyle/>
                    <a:p>
                      <a:pPr algn="ctr"/>
                      <a:r>
                        <a:rPr lang="tr-TR" sz="2000" b="1" dirty="0"/>
                        <a:t>3</a:t>
                      </a:r>
                    </a:p>
                  </a:txBody>
                  <a:tcPr/>
                </a:tc>
                <a:tc>
                  <a:txBody>
                    <a:bodyPr/>
                    <a:lstStyle/>
                    <a:p>
                      <a:pPr algn="ctr"/>
                      <a:r>
                        <a:rPr lang="tr-TR" sz="1800" b="1" dirty="0">
                          <a:latin typeface="Helvetica" panose="020B0604020202020204" pitchFamily="34" charset="0"/>
                          <a:cs typeface="Helvetica" panose="020B0604020202020204" pitchFamily="34" charset="0"/>
                        </a:rPr>
                        <a:t>4</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2</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9</a:t>
                      </a:r>
                    </a:p>
                  </a:txBody>
                  <a:tcPr/>
                </a:tc>
                <a:extLst>
                  <a:ext uri="{0D108BD9-81ED-4DB2-BD59-A6C34878D82A}">
                    <a16:rowId xmlns:a16="http://schemas.microsoft.com/office/drawing/2014/main" val="1466350916"/>
                  </a:ext>
                </a:extLst>
              </a:tr>
              <a:tr h="418907">
                <a:tc>
                  <a:txBody>
                    <a:bodyPr/>
                    <a:lstStyle/>
                    <a:p>
                      <a:r>
                        <a:rPr lang="tr-TR" sz="1600" b="1" dirty="0">
                          <a:latin typeface="Helvetica" panose="020B0604020202020204" pitchFamily="34" charset="0"/>
                          <a:cs typeface="Helvetica" panose="020B0604020202020204" pitchFamily="34" charset="0"/>
                        </a:rPr>
                        <a:t>ÖĞR. GÖR</a:t>
                      </a:r>
                    </a:p>
                  </a:txBody>
                  <a:tcP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10</a:t>
                      </a:r>
                    </a:p>
                  </a:txBody>
                  <a:tcPr marL="8730" marR="8730" marT="8730" marB="0" anchor="ct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9</a:t>
                      </a:r>
                    </a:p>
                  </a:txBody>
                  <a:tcPr marL="8730" marR="8730" marT="8730" marB="0" anchor="ct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19</a:t>
                      </a:r>
                    </a:p>
                  </a:txBody>
                  <a:tcPr/>
                </a:tc>
                <a:tc>
                  <a:txBody>
                    <a:bodyPr/>
                    <a:lstStyle/>
                    <a:p>
                      <a:pPr algn="ctr"/>
                      <a:r>
                        <a:rPr lang="tr-TR" sz="2000" b="1" dirty="0"/>
                        <a:t>2</a:t>
                      </a:r>
                    </a:p>
                  </a:txBody>
                  <a:tcPr/>
                </a:tc>
                <a:tc>
                  <a:txBody>
                    <a:bodyPr/>
                    <a:lstStyle/>
                    <a:p>
                      <a:pPr algn="ctr"/>
                      <a:r>
                        <a:rPr lang="tr-TR" sz="1800" b="1" dirty="0">
                          <a:latin typeface="Helvetica" panose="020B0604020202020204" pitchFamily="34" charset="0"/>
                          <a:cs typeface="Helvetica" panose="020B0604020202020204" pitchFamily="34" charset="0"/>
                        </a:rPr>
                        <a:t>2</a:t>
                      </a: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5</a:t>
                      </a:r>
                    </a:p>
                  </a:txBody>
                  <a:tcPr/>
                </a:tc>
                <a:extLst>
                  <a:ext uri="{0D108BD9-81ED-4DB2-BD59-A6C34878D82A}">
                    <a16:rowId xmlns:a16="http://schemas.microsoft.com/office/drawing/2014/main" val="434423880"/>
                  </a:ext>
                </a:extLst>
              </a:tr>
              <a:tr h="386683">
                <a:tc>
                  <a:txBody>
                    <a:bodyPr/>
                    <a:lstStyle/>
                    <a:p>
                      <a:r>
                        <a:rPr lang="tr-TR" sz="1600" b="1" dirty="0">
                          <a:latin typeface="Helvetica" panose="020B0604020202020204" pitchFamily="34" charset="0"/>
                          <a:cs typeface="Helvetica" panose="020B0604020202020204" pitchFamily="34" charset="0"/>
                        </a:rPr>
                        <a:t>ARŞ. GÖR</a:t>
                      </a:r>
                    </a:p>
                  </a:txBody>
                  <a:tcP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28</a:t>
                      </a:r>
                    </a:p>
                  </a:txBody>
                  <a:tcPr marL="8730" marR="8730" marT="8730" marB="0" anchor="ct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4</a:t>
                      </a:r>
                    </a:p>
                  </a:txBody>
                  <a:tcPr marL="8730" marR="8730" marT="8730" marB="0" anchor="ct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32</a:t>
                      </a:r>
                    </a:p>
                  </a:txBody>
                  <a:tcPr/>
                </a:tc>
                <a:tc>
                  <a:txBody>
                    <a:bodyPr/>
                    <a:lstStyle/>
                    <a:p>
                      <a:pPr algn="ctr"/>
                      <a:r>
                        <a:rPr lang="tr-TR" sz="1800" b="1" dirty="0">
                          <a:latin typeface="Helvetica" panose="020B0604020202020204" pitchFamily="34" charset="0"/>
                          <a:cs typeface="Helvetica" panose="020B0604020202020204" pitchFamily="34" charset="0"/>
                        </a:rPr>
                        <a:t>4</a:t>
                      </a:r>
                    </a:p>
                  </a:txBody>
                  <a:tcPr/>
                </a:tc>
                <a:tc>
                  <a:txBody>
                    <a:bodyPr/>
                    <a:lstStyle/>
                    <a:p>
                      <a:pPr algn="ctr"/>
                      <a:r>
                        <a:rPr lang="tr-TR" sz="1800" b="1" dirty="0">
                          <a:latin typeface="Helvetica" panose="020B0604020202020204" pitchFamily="34" charset="0"/>
                          <a:cs typeface="Helvetica" panose="020B0604020202020204" pitchFamily="34" charset="0"/>
                        </a:rPr>
                        <a:t>2</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4</a:t>
                      </a: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ctr"/>
                      <a:r>
                        <a:rPr lang="tr-TR" sz="1800" b="1" dirty="0">
                          <a:latin typeface="Helvetica" panose="020B0604020202020204" pitchFamily="34" charset="0"/>
                          <a:cs typeface="Helvetica" panose="020B0604020202020204" pitchFamily="34" charset="0"/>
                        </a:rPr>
                        <a:t>11</a:t>
                      </a:r>
                    </a:p>
                  </a:txBody>
                  <a:tcPr/>
                </a:tc>
                <a:extLst>
                  <a:ext uri="{0D108BD9-81ED-4DB2-BD59-A6C34878D82A}">
                    <a16:rowId xmlns:a16="http://schemas.microsoft.com/office/drawing/2014/main" val="2290391282"/>
                  </a:ext>
                </a:extLst>
              </a:tr>
              <a:tr h="418907">
                <a:tc>
                  <a:txBody>
                    <a:bodyPr/>
                    <a:lstStyle/>
                    <a:p>
                      <a:r>
                        <a:rPr lang="tr-TR" sz="2000" b="1" dirty="0">
                          <a:solidFill>
                            <a:srgbClr val="FF0000"/>
                          </a:solidFill>
                          <a:latin typeface="Helvetica" panose="020B0604020202020204" pitchFamily="34" charset="0"/>
                          <a:cs typeface="Helvetica" panose="020B0604020202020204" pitchFamily="34" charset="0"/>
                        </a:rPr>
                        <a:t>TOPLAM</a:t>
                      </a:r>
                    </a:p>
                  </a:txBody>
                  <a:tcPr/>
                </a:tc>
                <a:tc>
                  <a:txBody>
                    <a:bodyPr/>
                    <a:lstStyle/>
                    <a:p>
                      <a:pPr algn="ctr"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52</a:t>
                      </a:r>
                    </a:p>
                  </a:txBody>
                  <a:tcPr marL="8730" marR="8730" marT="8730" marB="0" anchor="ctr"/>
                </a:tc>
                <a:tc>
                  <a:txBody>
                    <a:bodyPr/>
                    <a:lstStyle/>
                    <a:p>
                      <a:pPr algn="ctr"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25</a:t>
                      </a:r>
                    </a:p>
                  </a:txBody>
                  <a:tcPr marL="8730" marR="8730" marT="8730" marB="0" anchor="ct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41</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118</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10</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9</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3</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6</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1</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29</a:t>
                      </a:r>
                    </a:p>
                  </a:txBody>
                  <a:tcPr/>
                </a:tc>
                <a:extLst>
                  <a:ext uri="{0D108BD9-81ED-4DB2-BD59-A6C34878D82A}">
                    <a16:rowId xmlns:a16="http://schemas.microsoft.com/office/drawing/2014/main" val="4121990915"/>
                  </a:ext>
                </a:extLst>
              </a:tr>
            </a:tbl>
          </a:graphicData>
        </a:graphic>
      </p:graphicFrame>
    </p:spTree>
    <p:extLst>
      <p:ext uri="{BB962C8B-B14F-4D97-AF65-F5344CB8AC3E}">
        <p14:creationId xmlns:p14="http://schemas.microsoft.com/office/powerpoint/2010/main" val="34904446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9053"/>
            <a:ext cx="9767455" cy="1209539"/>
            <a:chOff x="-130243" y="-93936"/>
            <a:chExt cx="9286943"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30243" y="-93936"/>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53710"/>
              <a:ext cx="6443480" cy="400110"/>
            </a:xfrm>
            <a:prstGeom prst="rect">
              <a:avLst/>
            </a:prstGeom>
          </p:spPr>
          <p:txBody>
            <a:bodyPr wrap="square">
              <a:spAutoFit/>
            </a:bodyPr>
            <a:lstStyle/>
            <a:p>
              <a:r>
                <a:rPr lang="tr-TR" sz="2000" b="1" dirty="0">
                  <a:solidFill>
                    <a:schemeClr val="accent1">
                      <a:lumMod val="50000"/>
                    </a:schemeClr>
                  </a:solidFill>
                  <a:latin typeface="Helvetica" pitchFamily="34" charset="0"/>
                </a:rPr>
                <a:t>ATANAN-AYRILAN GÖSTERGELERİ</a:t>
              </a:r>
              <a:endParaRPr lang="tr-TR" sz="2800" dirty="0"/>
            </a:p>
          </p:txBody>
        </p:sp>
      </p:grpSp>
      <p:sp>
        <p:nvSpPr>
          <p:cNvPr id="14" name="Rectangle 3"/>
          <p:cNvSpPr txBox="1">
            <a:spLocks noChangeArrowheads="1"/>
          </p:cNvSpPr>
          <p:nvPr/>
        </p:nvSpPr>
        <p:spPr bwMode="auto">
          <a:xfrm>
            <a:off x="0" y="1135685"/>
            <a:ext cx="12090401"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7" name="Tablo 6"/>
          <p:cNvGraphicFramePr>
            <a:graphicFrameLocks noGrp="1"/>
          </p:cNvGraphicFramePr>
          <p:nvPr>
            <p:extLst>
              <p:ext uri="{D42A27DB-BD31-4B8C-83A1-F6EECF244321}">
                <p14:modId xmlns:p14="http://schemas.microsoft.com/office/powerpoint/2010/main" val="1322833700"/>
              </p:ext>
            </p:extLst>
          </p:nvPr>
        </p:nvGraphicFramePr>
        <p:xfrm>
          <a:off x="470276" y="1642739"/>
          <a:ext cx="11109105" cy="3988518"/>
        </p:xfrm>
        <a:graphic>
          <a:graphicData uri="http://schemas.openxmlformats.org/drawingml/2006/table">
            <a:tbl>
              <a:tblPr firstRow="1" bandRow="1">
                <a:tableStyleId>{5C22544A-7EE6-4342-B048-85BDC9FD1C3A}</a:tableStyleId>
              </a:tblPr>
              <a:tblGrid>
                <a:gridCol w="1507665">
                  <a:extLst>
                    <a:ext uri="{9D8B030D-6E8A-4147-A177-3AD203B41FA5}">
                      <a16:colId xmlns:a16="http://schemas.microsoft.com/office/drawing/2014/main" val="69473924"/>
                    </a:ext>
                  </a:extLst>
                </a:gridCol>
                <a:gridCol w="1018334">
                  <a:extLst>
                    <a:ext uri="{9D8B030D-6E8A-4147-A177-3AD203B41FA5}">
                      <a16:colId xmlns:a16="http://schemas.microsoft.com/office/drawing/2014/main" val="1195183089"/>
                    </a:ext>
                  </a:extLst>
                </a:gridCol>
                <a:gridCol w="1031560">
                  <a:extLst>
                    <a:ext uri="{9D8B030D-6E8A-4147-A177-3AD203B41FA5}">
                      <a16:colId xmlns:a16="http://schemas.microsoft.com/office/drawing/2014/main" val="2552924038"/>
                    </a:ext>
                  </a:extLst>
                </a:gridCol>
                <a:gridCol w="886083">
                  <a:extLst>
                    <a:ext uri="{9D8B030D-6E8A-4147-A177-3AD203B41FA5}">
                      <a16:colId xmlns:a16="http://schemas.microsoft.com/office/drawing/2014/main" val="3674425646"/>
                    </a:ext>
                  </a:extLst>
                </a:gridCol>
                <a:gridCol w="1097686">
                  <a:extLst>
                    <a:ext uri="{9D8B030D-6E8A-4147-A177-3AD203B41FA5}">
                      <a16:colId xmlns:a16="http://schemas.microsoft.com/office/drawing/2014/main" val="426905277"/>
                    </a:ext>
                  </a:extLst>
                </a:gridCol>
                <a:gridCol w="846408">
                  <a:extLst>
                    <a:ext uri="{9D8B030D-6E8A-4147-A177-3AD203B41FA5}">
                      <a16:colId xmlns:a16="http://schemas.microsoft.com/office/drawing/2014/main" val="2410517283"/>
                    </a:ext>
                  </a:extLst>
                </a:gridCol>
                <a:gridCol w="886083">
                  <a:extLst>
                    <a:ext uri="{9D8B030D-6E8A-4147-A177-3AD203B41FA5}">
                      <a16:colId xmlns:a16="http://schemas.microsoft.com/office/drawing/2014/main" val="1554489239"/>
                    </a:ext>
                  </a:extLst>
                </a:gridCol>
                <a:gridCol w="1216712">
                  <a:extLst>
                    <a:ext uri="{9D8B030D-6E8A-4147-A177-3AD203B41FA5}">
                      <a16:colId xmlns:a16="http://schemas.microsoft.com/office/drawing/2014/main" val="1748561933"/>
                    </a:ext>
                  </a:extLst>
                </a:gridCol>
                <a:gridCol w="825989">
                  <a:extLst>
                    <a:ext uri="{9D8B030D-6E8A-4147-A177-3AD203B41FA5}">
                      <a16:colId xmlns:a16="http://schemas.microsoft.com/office/drawing/2014/main" val="2208431419"/>
                    </a:ext>
                  </a:extLst>
                </a:gridCol>
                <a:gridCol w="787652">
                  <a:extLst>
                    <a:ext uri="{9D8B030D-6E8A-4147-A177-3AD203B41FA5}">
                      <a16:colId xmlns:a16="http://schemas.microsoft.com/office/drawing/2014/main" val="3645361639"/>
                    </a:ext>
                  </a:extLst>
                </a:gridCol>
                <a:gridCol w="1004933">
                  <a:extLst>
                    <a:ext uri="{9D8B030D-6E8A-4147-A177-3AD203B41FA5}">
                      <a16:colId xmlns:a16="http://schemas.microsoft.com/office/drawing/2014/main" val="3858778774"/>
                    </a:ext>
                  </a:extLst>
                </a:gridCol>
              </a:tblGrid>
              <a:tr h="478622">
                <a:tc rowSpan="3">
                  <a:txBody>
                    <a:bodyPr/>
                    <a:lstStyle/>
                    <a:p>
                      <a:endParaRPr lang="tr-TR" sz="1600" dirty="0">
                        <a:latin typeface="Helvetica" panose="020B0604020202020204" pitchFamily="34" charset="0"/>
                        <a:cs typeface="Helvetica" panose="020B0604020202020204" pitchFamily="34" charset="0"/>
                      </a:endParaRPr>
                    </a:p>
                    <a:p>
                      <a:endParaRPr lang="tr-TR" sz="1600" dirty="0">
                        <a:latin typeface="Helvetica" panose="020B0604020202020204" pitchFamily="34" charset="0"/>
                        <a:cs typeface="Helvetica" panose="020B0604020202020204" pitchFamily="34" charset="0"/>
                      </a:endParaRPr>
                    </a:p>
                    <a:p>
                      <a:r>
                        <a:rPr lang="tr-TR" sz="1600" dirty="0">
                          <a:latin typeface="Helvetica" panose="020B0604020202020204" pitchFamily="34" charset="0"/>
                          <a:cs typeface="Helvetica" panose="020B0604020202020204" pitchFamily="34" charset="0"/>
                        </a:rPr>
                        <a:t>UNVANLAR</a:t>
                      </a:r>
                    </a:p>
                  </a:txBody>
                  <a:tcPr/>
                </a:tc>
                <a:tc gridSpan="10">
                  <a:txBody>
                    <a:bodyPr/>
                    <a:lstStyle/>
                    <a:p>
                      <a:pPr algn="ctr"/>
                      <a:r>
                        <a:rPr lang="tr-TR" sz="2400" dirty="0"/>
                        <a:t>2019</a:t>
                      </a:r>
                      <a:r>
                        <a:rPr lang="tr-TR" sz="2400" baseline="0" dirty="0"/>
                        <a:t> YILI-AKADEMİK İNSAN KAYNAĞINDA DEĞİŞİM</a:t>
                      </a:r>
                      <a:endParaRPr lang="tr-TR" sz="24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99779857"/>
                  </a:ext>
                </a:extLst>
              </a:tr>
              <a:tr h="382898">
                <a:tc vMerge="1">
                  <a:txBody>
                    <a:bodyPr/>
                    <a:lstStyle/>
                    <a:p>
                      <a:endParaRPr lang="tr-TR"/>
                    </a:p>
                  </a:txBody>
                  <a:tcPr/>
                </a:tc>
                <a:tc gridSpan="4">
                  <a:txBody>
                    <a:bodyPr/>
                    <a:lstStyle/>
                    <a:p>
                      <a:pPr algn="ctr"/>
                      <a:r>
                        <a:rPr lang="tr-TR" b="1" dirty="0">
                          <a:latin typeface="Helvetica" panose="020B0604020202020204" pitchFamily="34" charset="0"/>
                          <a:cs typeface="Helvetica" panose="020B0604020202020204" pitchFamily="34" charset="0"/>
                        </a:rPr>
                        <a:t>ATANAN</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6">
                  <a:txBody>
                    <a:bodyPr/>
                    <a:lstStyle/>
                    <a:p>
                      <a:pPr algn="ctr"/>
                      <a:r>
                        <a:rPr lang="tr-TR" b="1" dirty="0">
                          <a:latin typeface="Helvetica" panose="020B0604020202020204" pitchFamily="34" charset="0"/>
                          <a:cs typeface="Helvetica" panose="020B0604020202020204" pitchFamily="34" charset="0"/>
                        </a:rPr>
                        <a:t>AYRILAN</a:t>
                      </a:r>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77000069"/>
                  </a:ext>
                </a:extLst>
              </a:tr>
              <a:tr h="542438">
                <a:tc vMerge="1">
                  <a:txBody>
                    <a:bodyPr/>
                    <a:lstStyle/>
                    <a:p>
                      <a:endParaRPr lang="tr-TR" dirty="0"/>
                    </a:p>
                  </a:txBody>
                  <a:tcPr/>
                </a:tc>
                <a:tc>
                  <a:txBody>
                    <a:bodyPr/>
                    <a:lstStyle/>
                    <a:p>
                      <a:r>
                        <a:rPr lang="tr-TR" sz="1400" b="1" dirty="0">
                          <a:latin typeface="Helvetica" panose="020B0604020202020204" pitchFamily="34" charset="0"/>
                          <a:cs typeface="Helvetica" panose="020B0604020202020204" pitchFamily="34" charset="0"/>
                        </a:rPr>
                        <a:t>AÇIKTAN</a:t>
                      </a:r>
                    </a:p>
                  </a:txBody>
                  <a:tcPr anchor="ctr"/>
                </a:tc>
                <a:tc>
                  <a:txBody>
                    <a:bodyPr/>
                    <a:lstStyle/>
                    <a:p>
                      <a:r>
                        <a:rPr lang="tr-TR" sz="1400" b="1" dirty="0">
                          <a:latin typeface="Helvetica" panose="020B0604020202020204" pitchFamily="34" charset="0"/>
                          <a:cs typeface="Helvetica" panose="020B0604020202020204" pitchFamily="34" charset="0"/>
                        </a:rPr>
                        <a:t>NAKLEN</a:t>
                      </a:r>
                    </a:p>
                  </a:txBody>
                  <a:tcPr anchor="ctr"/>
                </a:tc>
                <a:tc>
                  <a:txBody>
                    <a:bodyPr/>
                    <a:lstStyle/>
                    <a:p>
                      <a:r>
                        <a:rPr lang="tr-TR" sz="1400" b="1" dirty="0">
                          <a:latin typeface="Helvetica" panose="020B0604020202020204" pitchFamily="34" charset="0"/>
                          <a:cs typeface="Helvetica" panose="020B0604020202020204" pitchFamily="34" charset="0"/>
                        </a:rPr>
                        <a:t>KURUM İÇİ</a:t>
                      </a:r>
                    </a:p>
                  </a:txBody>
                  <a:tcPr anchor="ctr"/>
                </a:tc>
                <a:tc>
                  <a:txBody>
                    <a:bodyPr/>
                    <a:lstStyle/>
                    <a:p>
                      <a:r>
                        <a:rPr lang="tr-TR" sz="1400" b="1" dirty="0">
                          <a:latin typeface="Helvetica" panose="020B0604020202020204" pitchFamily="34" charset="0"/>
                          <a:cs typeface="Helvetica" panose="020B0604020202020204" pitchFamily="34" charset="0"/>
                        </a:rPr>
                        <a:t>  TOPLAM</a:t>
                      </a:r>
                    </a:p>
                  </a:txBody>
                  <a:tcPr anchor="ctr"/>
                </a:tc>
                <a:tc>
                  <a:txBody>
                    <a:bodyPr/>
                    <a:lstStyle/>
                    <a:p>
                      <a:r>
                        <a:rPr lang="tr-TR" sz="1400" b="1" dirty="0">
                          <a:latin typeface="Helvetica" panose="020B0604020202020204" pitchFamily="34" charset="0"/>
                          <a:cs typeface="Helvetica" panose="020B0604020202020204" pitchFamily="34" charset="0"/>
                        </a:rPr>
                        <a:t>İSTİFA</a:t>
                      </a:r>
                    </a:p>
                  </a:txBody>
                  <a:tcPr anchor="ctr"/>
                </a:tc>
                <a:tc>
                  <a:txBody>
                    <a:bodyPr/>
                    <a:lstStyle/>
                    <a:p>
                      <a:r>
                        <a:rPr lang="tr-TR" sz="1400" b="1" dirty="0">
                          <a:latin typeface="Helvetica" panose="020B0604020202020204" pitchFamily="34" charset="0"/>
                          <a:cs typeface="Helvetica" panose="020B0604020202020204" pitchFamily="34" charset="0"/>
                        </a:rPr>
                        <a:t>NAKİL</a:t>
                      </a:r>
                    </a:p>
                  </a:txBody>
                  <a:tcPr anchor="ctr"/>
                </a:tc>
                <a:tc>
                  <a:txBody>
                    <a:bodyPr/>
                    <a:lstStyle/>
                    <a:p>
                      <a:r>
                        <a:rPr lang="tr-TR" sz="1400" b="1" dirty="0">
                          <a:latin typeface="Helvetica" panose="020B0604020202020204" pitchFamily="34" charset="0"/>
                          <a:cs typeface="Helvetica" panose="020B0604020202020204" pitchFamily="34" charset="0"/>
                        </a:rPr>
                        <a:t>EMEKLİLİK</a:t>
                      </a:r>
                    </a:p>
                  </a:txBody>
                  <a:tcPr anchor="ctr"/>
                </a:tc>
                <a:tc>
                  <a:txBody>
                    <a:bodyPr/>
                    <a:lstStyle/>
                    <a:p>
                      <a:r>
                        <a:rPr lang="tr-TR" sz="1400" b="1" dirty="0">
                          <a:latin typeface="Helvetica" panose="020B0604020202020204" pitchFamily="34" charset="0"/>
                          <a:cs typeface="Helvetica" panose="020B0604020202020204" pitchFamily="34" charset="0"/>
                        </a:rPr>
                        <a:t>İLİŞİK</a:t>
                      </a:r>
                      <a:r>
                        <a:rPr lang="tr-TR" sz="1400" b="1" baseline="0" dirty="0">
                          <a:latin typeface="Helvetica" panose="020B0604020202020204" pitchFamily="34" charset="0"/>
                          <a:cs typeface="Helvetica" panose="020B0604020202020204" pitchFamily="34" charset="0"/>
                        </a:rPr>
                        <a:t> KESM</a:t>
                      </a:r>
                    </a:p>
                  </a:txBody>
                  <a:tcPr anchor="ctr"/>
                </a:tc>
                <a:tc>
                  <a:txBody>
                    <a:bodyPr/>
                    <a:lstStyle/>
                    <a:p>
                      <a:r>
                        <a:rPr lang="tr-TR" sz="1400" b="1" dirty="0">
                          <a:latin typeface="Helvetica" panose="020B0604020202020204" pitchFamily="34" charset="0"/>
                          <a:cs typeface="Helvetica" panose="020B0604020202020204" pitchFamily="34" charset="0"/>
                        </a:rPr>
                        <a:t>VEFAT</a:t>
                      </a:r>
                    </a:p>
                  </a:txBody>
                  <a:tcPr anchor="ctr"/>
                </a:tc>
                <a:tc>
                  <a:txBody>
                    <a:bodyPr/>
                    <a:lstStyle/>
                    <a:p>
                      <a:r>
                        <a:rPr lang="tr-TR" sz="1400" b="1" dirty="0">
                          <a:latin typeface="Helvetica" panose="020B0604020202020204" pitchFamily="34" charset="0"/>
                          <a:cs typeface="Helvetica" panose="020B0604020202020204" pitchFamily="34" charset="0"/>
                        </a:rPr>
                        <a:t>TOPLAM</a:t>
                      </a:r>
                    </a:p>
                  </a:txBody>
                  <a:tcPr anchor="ctr"/>
                </a:tc>
                <a:extLst>
                  <a:ext uri="{0D108BD9-81ED-4DB2-BD59-A6C34878D82A}">
                    <a16:rowId xmlns:a16="http://schemas.microsoft.com/office/drawing/2014/main" val="1412488749"/>
                  </a:ext>
                </a:extLst>
              </a:tr>
              <a:tr h="382898">
                <a:tc>
                  <a:txBody>
                    <a:bodyPr/>
                    <a:lstStyle/>
                    <a:p>
                      <a:r>
                        <a:rPr lang="tr-TR" sz="1600" b="1" dirty="0">
                          <a:latin typeface="Helvetica" panose="020B0604020202020204" pitchFamily="34" charset="0"/>
                          <a:cs typeface="Helvetica" panose="020B0604020202020204" pitchFamily="34" charset="0"/>
                        </a:rPr>
                        <a:t>PROFESÖR</a:t>
                      </a:r>
                    </a:p>
                  </a:txBody>
                  <a:tcP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8730" marR="8730" marT="8730" marB="0" anchor="ctr"/>
                </a:tc>
                <a:tc>
                  <a:txBody>
                    <a:bodyPr/>
                    <a:lstStyle/>
                    <a:p>
                      <a:pPr algn="ctr" fontAlgn="b"/>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5</a:t>
                      </a:r>
                    </a:p>
                  </a:txBody>
                  <a:tcPr marL="8730" marR="8730" marT="8730" marB="0" anchor="ctr"/>
                </a:tc>
                <a:tc>
                  <a:txBody>
                    <a:bodyPr/>
                    <a:lstStyle/>
                    <a:p>
                      <a:pPr algn="ctr"/>
                      <a:r>
                        <a:rPr lang="tr-TR" sz="1800" b="1" dirty="0">
                          <a:latin typeface="Helvetica" panose="020B0604020202020204" pitchFamily="34" charset="0"/>
                          <a:cs typeface="Helvetica" panose="020B0604020202020204" pitchFamily="34" charset="0"/>
                        </a:rPr>
                        <a:t>6</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955026806"/>
                  </a:ext>
                </a:extLst>
              </a:tr>
              <a:tr h="382898">
                <a:tc>
                  <a:txBody>
                    <a:bodyPr/>
                    <a:lstStyle/>
                    <a:p>
                      <a:r>
                        <a:rPr lang="tr-TR" sz="1600" b="1" dirty="0">
                          <a:latin typeface="Helvetica" panose="020B0604020202020204" pitchFamily="34" charset="0"/>
                          <a:cs typeface="Helvetica" panose="020B0604020202020204" pitchFamily="34" charset="0"/>
                        </a:rPr>
                        <a:t>DOÇENT</a:t>
                      </a:r>
                    </a:p>
                  </a:txBody>
                  <a:tcP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a:t>
                      </a:r>
                    </a:p>
                  </a:txBody>
                  <a:tcPr marL="8730" marR="8730" marT="8730" marB="0" anchor="ct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a:t>
                      </a:r>
                    </a:p>
                  </a:txBody>
                  <a:tcPr marL="8730" marR="8730" marT="8730" marB="0" anchor="ct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21</a:t>
                      </a:r>
                    </a:p>
                  </a:txBody>
                  <a:tcPr marL="8730" marR="8730" marT="8730" marB="0" anchor="ctr"/>
                </a:tc>
                <a:tc>
                  <a:txBody>
                    <a:bodyPr/>
                    <a:lstStyle/>
                    <a:p>
                      <a:pPr algn="ctr"/>
                      <a:r>
                        <a:rPr lang="tr-TR" sz="1800" b="1" dirty="0">
                          <a:latin typeface="Helvetica" panose="020B0604020202020204" pitchFamily="34" charset="0"/>
                          <a:cs typeface="Helvetica" panose="020B0604020202020204" pitchFamily="34" charset="0"/>
                        </a:rPr>
                        <a:t>25</a:t>
                      </a:r>
                    </a:p>
                  </a:txBody>
                  <a:tcPr/>
                </a:tc>
                <a:tc>
                  <a:txBody>
                    <a:bodyPr/>
                    <a:lstStyle/>
                    <a:p>
                      <a:pPr algn="ctr"/>
                      <a:r>
                        <a:rPr lang="tr-TR" sz="1800" b="1" dirty="0">
                          <a:latin typeface="Helvetica" panose="020B0604020202020204" pitchFamily="34" charset="0"/>
                          <a:cs typeface="Helvetica" panose="020B0604020202020204" pitchFamily="34" charset="0"/>
                        </a:rPr>
                        <a:t>4</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4</a:t>
                      </a:r>
                    </a:p>
                  </a:txBody>
                  <a:tcPr/>
                </a:tc>
                <a:extLst>
                  <a:ext uri="{0D108BD9-81ED-4DB2-BD59-A6C34878D82A}">
                    <a16:rowId xmlns:a16="http://schemas.microsoft.com/office/drawing/2014/main" val="930306088"/>
                  </a:ext>
                </a:extLst>
              </a:tr>
              <a:tr h="606254">
                <a:tc>
                  <a:txBody>
                    <a:bodyPr/>
                    <a:lstStyle/>
                    <a:p>
                      <a:r>
                        <a:rPr lang="tr-TR" sz="1600" b="1" dirty="0">
                          <a:latin typeface="Helvetica" panose="020B0604020202020204" pitchFamily="34" charset="0"/>
                          <a:cs typeface="Helvetica" panose="020B0604020202020204" pitchFamily="34" charset="0"/>
                        </a:rPr>
                        <a:t>DR.ÖĞR.</a:t>
                      </a:r>
                    </a:p>
                    <a:p>
                      <a:r>
                        <a:rPr lang="tr-TR" sz="1600" b="1" dirty="0">
                          <a:latin typeface="Helvetica" panose="020B0604020202020204" pitchFamily="34" charset="0"/>
                          <a:cs typeface="Helvetica" panose="020B0604020202020204" pitchFamily="34" charset="0"/>
                        </a:rPr>
                        <a:t>ÜYESİ</a:t>
                      </a:r>
                    </a:p>
                  </a:txBody>
                  <a:tcP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7</a:t>
                      </a:r>
                    </a:p>
                  </a:txBody>
                  <a:tcPr marL="8730" marR="8730" marT="8730" marB="0" anchor="ct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5</a:t>
                      </a:r>
                    </a:p>
                  </a:txBody>
                  <a:tcPr marL="8730" marR="8730" marT="8730" marB="0" anchor="ct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10</a:t>
                      </a:r>
                    </a:p>
                  </a:txBody>
                  <a:tcPr marL="8730" marR="8730" marT="8730" marB="0" anchor="ctr"/>
                </a:tc>
                <a:tc>
                  <a:txBody>
                    <a:bodyPr/>
                    <a:lstStyle/>
                    <a:p>
                      <a:pPr algn="ctr"/>
                      <a:r>
                        <a:rPr lang="tr-TR" sz="1800" b="1" dirty="0">
                          <a:latin typeface="Helvetica" panose="020B0604020202020204" pitchFamily="34" charset="0"/>
                          <a:cs typeface="Helvetica" panose="020B0604020202020204" pitchFamily="34" charset="0"/>
                        </a:rPr>
                        <a:t>22</a:t>
                      </a:r>
                    </a:p>
                  </a:txBody>
                  <a:tcPr/>
                </a:tc>
                <a:tc>
                  <a:txBody>
                    <a:bodyPr/>
                    <a:lstStyle/>
                    <a:p>
                      <a:pPr algn="ctr"/>
                      <a:r>
                        <a:rPr lang="tr-TR" sz="2000" b="1" dirty="0"/>
                        <a:t>8</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9</a:t>
                      </a:r>
                    </a:p>
                  </a:txBody>
                  <a:tcPr/>
                </a:tc>
                <a:extLst>
                  <a:ext uri="{0D108BD9-81ED-4DB2-BD59-A6C34878D82A}">
                    <a16:rowId xmlns:a16="http://schemas.microsoft.com/office/drawing/2014/main" val="1466350916"/>
                  </a:ext>
                </a:extLst>
              </a:tr>
              <a:tr h="414806">
                <a:tc>
                  <a:txBody>
                    <a:bodyPr/>
                    <a:lstStyle/>
                    <a:p>
                      <a:r>
                        <a:rPr lang="tr-TR" sz="1600" b="1" dirty="0">
                          <a:latin typeface="Helvetica" panose="020B0604020202020204" pitchFamily="34" charset="0"/>
                          <a:cs typeface="Helvetica" panose="020B0604020202020204" pitchFamily="34" charset="0"/>
                        </a:rPr>
                        <a:t>ÖĞR. GÖR</a:t>
                      </a:r>
                    </a:p>
                  </a:txBody>
                  <a:tcP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18</a:t>
                      </a:r>
                    </a:p>
                  </a:txBody>
                  <a:tcPr marL="8730" marR="8730" marT="8730" marB="0" anchor="ct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11</a:t>
                      </a:r>
                    </a:p>
                  </a:txBody>
                  <a:tcPr marL="8730" marR="8730" marT="8730" marB="0" anchor="ctr"/>
                </a:tc>
                <a:tc>
                  <a:txBody>
                    <a:bodyPr/>
                    <a:lstStyle/>
                    <a:p>
                      <a:pPr algn="ctr"/>
                      <a:r>
                        <a:rPr lang="tr-TR" sz="1800" b="1" dirty="0">
                          <a:latin typeface="Helvetica" panose="020B0604020202020204" pitchFamily="34" charset="0"/>
                          <a:cs typeface="Helvetica" panose="020B0604020202020204" pitchFamily="34" charset="0"/>
                        </a:rPr>
                        <a:t>2</a:t>
                      </a:r>
                    </a:p>
                  </a:txBody>
                  <a:tcPr/>
                </a:tc>
                <a:tc>
                  <a:txBody>
                    <a:bodyPr/>
                    <a:lstStyle/>
                    <a:p>
                      <a:pPr algn="ctr"/>
                      <a:r>
                        <a:rPr lang="tr-TR" sz="1800" b="1" dirty="0">
                          <a:latin typeface="Helvetica" panose="020B0604020202020204" pitchFamily="34" charset="0"/>
                          <a:cs typeface="Helvetica" panose="020B0604020202020204" pitchFamily="34" charset="0"/>
                        </a:rPr>
                        <a:t>31</a:t>
                      </a:r>
                    </a:p>
                  </a:txBody>
                  <a:tcPr/>
                </a:tc>
                <a:tc>
                  <a:txBody>
                    <a:bodyPr/>
                    <a:lstStyle/>
                    <a:p>
                      <a:pPr algn="ctr"/>
                      <a:r>
                        <a:rPr lang="tr-TR" sz="2000" b="1" dirty="0"/>
                        <a:t>7</a:t>
                      </a: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ctr"/>
                      <a:r>
                        <a:rPr lang="tr-TR" sz="1800" b="1" dirty="0">
                          <a:latin typeface="Helvetica" panose="020B0604020202020204" pitchFamily="34" charset="0"/>
                          <a:cs typeface="Helvetica" panose="020B0604020202020204" pitchFamily="34" charset="0"/>
                        </a:rPr>
                        <a:t>9</a:t>
                      </a:r>
                    </a:p>
                  </a:txBody>
                  <a:tcPr/>
                </a:tc>
                <a:extLst>
                  <a:ext uri="{0D108BD9-81ED-4DB2-BD59-A6C34878D82A}">
                    <a16:rowId xmlns:a16="http://schemas.microsoft.com/office/drawing/2014/main" val="434423880"/>
                  </a:ext>
                </a:extLst>
              </a:tr>
              <a:tr h="382898">
                <a:tc>
                  <a:txBody>
                    <a:bodyPr/>
                    <a:lstStyle/>
                    <a:p>
                      <a:r>
                        <a:rPr lang="tr-TR" sz="1600" b="1" dirty="0">
                          <a:latin typeface="Helvetica" panose="020B0604020202020204" pitchFamily="34" charset="0"/>
                          <a:cs typeface="Helvetica" panose="020B0604020202020204" pitchFamily="34" charset="0"/>
                        </a:rPr>
                        <a:t>ARŞ. GÖR</a:t>
                      </a:r>
                    </a:p>
                  </a:txBody>
                  <a:tcP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13</a:t>
                      </a:r>
                    </a:p>
                  </a:txBody>
                  <a:tcPr marL="8730" marR="8730" marT="8730" marB="0" anchor="ct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5</a:t>
                      </a:r>
                    </a:p>
                  </a:txBody>
                  <a:tcPr marL="8730" marR="8730" marT="8730" marB="0" anchor="ct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18</a:t>
                      </a:r>
                    </a:p>
                  </a:txBody>
                  <a:tcPr/>
                </a:tc>
                <a:tc>
                  <a:txBody>
                    <a:bodyPr/>
                    <a:lstStyle/>
                    <a:p>
                      <a:pPr algn="ctr"/>
                      <a:r>
                        <a:rPr lang="tr-TR" sz="1800" b="1" dirty="0">
                          <a:latin typeface="Helvetica" panose="020B0604020202020204" pitchFamily="34" charset="0"/>
                          <a:cs typeface="Helvetica" panose="020B0604020202020204" pitchFamily="34" charset="0"/>
                        </a:rPr>
                        <a:t>9</a:t>
                      </a: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6</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16</a:t>
                      </a:r>
                    </a:p>
                  </a:txBody>
                  <a:tcPr/>
                </a:tc>
                <a:extLst>
                  <a:ext uri="{0D108BD9-81ED-4DB2-BD59-A6C34878D82A}">
                    <a16:rowId xmlns:a16="http://schemas.microsoft.com/office/drawing/2014/main" val="2290391282"/>
                  </a:ext>
                </a:extLst>
              </a:tr>
              <a:tr h="414806">
                <a:tc>
                  <a:txBody>
                    <a:bodyPr/>
                    <a:lstStyle/>
                    <a:p>
                      <a:pPr marL="0" algn="ctr" defTabSz="914400" rtl="0" eaLnBrk="1" fontAlgn="b" latinLnBrk="0" hangingPunct="1"/>
                      <a:r>
                        <a:rPr lang="tr-TR" sz="2000" b="1" i="0" u="none" strike="noStrike" kern="1200"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TOPLAM</a:t>
                      </a:r>
                    </a:p>
                  </a:txBody>
                  <a:tcPr/>
                </a:tc>
                <a:tc>
                  <a:txBody>
                    <a:bodyPr/>
                    <a:lstStyle/>
                    <a:p>
                      <a:pPr algn="ctr"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41</a:t>
                      </a:r>
                    </a:p>
                  </a:txBody>
                  <a:tcPr marL="8730" marR="8730" marT="8730" marB="0" anchor="ctr"/>
                </a:tc>
                <a:tc>
                  <a:txBody>
                    <a:bodyPr/>
                    <a:lstStyle/>
                    <a:p>
                      <a:pPr algn="ctr"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23</a:t>
                      </a:r>
                    </a:p>
                  </a:txBody>
                  <a:tcPr marL="8730" marR="8730" marT="8730" marB="0" anchor="ct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38</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102</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28</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2</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1</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6</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1</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38</a:t>
                      </a:r>
                    </a:p>
                  </a:txBody>
                  <a:tcPr/>
                </a:tc>
                <a:extLst>
                  <a:ext uri="{0D108BD9-81ED-4DB2-BD59-A6C34878D82A}">
                    <a16:rowId xmlns:a16="http://schemas.microsoft.com/office/drawing/2014/main" val="4121990915"/>
                  </a:ext>
                </a:extLst>
              </a:tr>
            </a:tbl>
          </a:graphicData>
        </a:graphic>
      </p:graphicFrame>
    </p:spTree>
    <p:extLst>
      <p:ext uri="{BB962C8B-B14F-4D97-AF65-F5344CB8AC3E}">
        <p14:creationId xmlns:p14="http://schemas.microsoft.com/office/powerpoint/2010/main" val="14799304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44889" y="7238"/>
            <a:ext cx="9522566" cy="1209539"/>
            <a:chOff x="102599" y="3832"/>
            <a:chExt cx="9054101"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02599" y="3832"/>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400110"/>
            </a:xfrm>
            <a:prstGeom prst="rect">
              <a:avLst/>
            </a:prstGeom>
          </p:spPr>
          <p:txBody>
            <a:bodyPr wrap="square">
              <a:spAutoFit/>
            </a:bodyPr>
            <a:lstStyle/>
            <a:p>
              <a:r>
                <a:rPr lang="tr-TR" sz="2000" b="1" dirty="0">
                  <a:solidFill>
                    <a:schemeClr val="accent1">
                      <a:lumMod val="50000"/>
                    </a:schemeClr>
                  </a:solidFill>
                  <a:latin typeface="Helvetica" pitchFamily="34" charset="0"/>
                </a:rPr>
                <a:t>ATANAN-AYRILAN GÖSTERGELERİ</a:t>
              </a:r>
              <a:endParaRPr lang="tr-TR" sz="2800" dirty="0"/>
            </a:p>
          </p:txBody>
        </p:sp>
      </p:grpSp>
      <p:sp>
        <p:nvSpPr>
          <p:cNvPr id="14" name="Rectangle 3"/>
          <p:cNvSpPr txBox="1">
            <a:spLocks noChangeArrowheads="1"/>
          </p:cNvSpPr>
          <p:nvPr/>
        </p:nvSpPr>
        <p:spPr bwMode="auto">
          <a:xfrm>
            <a:off x="0" y="1135685"/>
            <a:ext cx="12090401"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7" name="Tablo 6"/>
          <p:cNvGraphicFramePr>
            <a:graphicFrameLocks noGrp="1"/>
          </p:cNvGraphicFramePr>
          <p:nvPr>
            <p:extLst>
              <p:ext uri="{D42A27DB-BD31-4B8C-83A1-F6EECF244321}">
                <p14:modId xmlns:p14="http://schemas.microsoft.com/office/powerpoint/2010/main" val="511402060"/>
              </p:ext>
            </p:extLst>
          </p:nvPr>
        </p:nvGraphicFramePr>
        <p:xfrm>
          <a:off x="533652" y="1692769"/>
          <a:ext cx="11090995" cy="4255356"/>
        </p:xfrm>
        <a:graphic>
          <a:graphicData uri="http://schemas.openxmlformats.org/drawingml/2006/table">
            <a:tbl>
              <a:tblPr firstRow="1" bandRow="1">
                <a:tableStyleId>{5C22544A-7EE6-4342-B048-85BDC9FD1C3A}</a:tableStyleId>
              </a:tblPr>
              <a:tblGrid>
                <a:gridCol w="1505207">
                  <a:extLst>
                    <a:ext uri="{9D8B030D-6E8A-4147-A177-3AD203B41FA5}">
                      <a16:colId xmlns:a16="http://schemas.microsoft.com/office/drawing/2014/main" val="69473924"/>
                    </a:ext>
                  </a:extLst>
                </a:gridCol>
                <a:gridCol w="1016675">
                  <a:extLst>
                    <a:ext uri="{9D8B030D-6E8A-4147-A177-3AD203B41FA5}">
                      <a16:colId xmlns:a16="http://schemas.microsoft.com/office/drawing/2014/main" val="1195183089"/>
                    </a:ext>
                  </a:extLst>
                </a:gridCol>
                <a:gridCol w="1029878">
                  <a:extLst>
                    <a:ext uri="{9D8B030D-6E8A-4147-A177-3AD203B41FA5}">
                      <a16:colId xmlns:a16="http://schemas.microsoft.com/office/drawing/2014/main" val="2552924038"/>
                    </a:ext>
                  </a:extLst>
                </a:gridCol>
                <a:gridCol w="884639">
                  <a:extLst>
                    <a:ext uri="{9D8B030D-6E8A-4147-A177-3AD203B41FA5}">
                      <a16:colId xmlns:a16="http://schemas.microsoft.com/office/drawing/2014/main" val="3674425646"/>
                    </a:ext>
                  </a:extLst>
                </a:gridCol>
                <a:gridCol w="1095896">
                  <a:extLst>
                    <a:ext uri="{9D8B030D-6E8A-4147-A177-3AD203B41FA5}">
                      <a16:colId xmlns:a16="http://schemas.microsoft.com/office/drawing/2014/main" val="426905277"/>
                    </a:ext>
                  </a:extLst>
                </a:gridCol>
                <a:gridCol w="845028">
                  <a:extLst>
                    <a:ext uri="{9D8B030D-6E8A-4147-A177-3AD203B41FA5}">
                      <a16:colId xmlns:a16="http://schemas.microsoft.com/office/drawing/2014/main" val="2410517283"/>
                    </a:ext>
                  </a:extLst>
                </a:gridCol>
                <a:gridCol w="884639">
                  <a:extLst>
                    <a:ext uri="{9D8B030D-6E8A-4147-A177-3AD203B41FA5}">
                      <a16:colId xmlns:a16="http://schemas.microsoft.com/office/drawing/2014/main" val="1554489239"/>
                    </a:ext>
                  </a:extLst>
                </a:gridCol>
                <a:gridCol w="1214728">
                  <a:extLst>
                    <a:ext uri="{9D8B030D-6E8A-4147-A177-3AD203B41FA5}">
                      <a16:colId xmlns:a16="http://schemas.microsoft.com/office/drawing/2014/main" val="1748561933"/>
                    </a:ext>
                  </a:extLst>
                </a:gridCol>
                <a:gridCol w="845028">
                  <a:extLst>
                    <a:ext uri="{9D8B030D-6E8A-4147-A177-3AD203B41FA5}">
                      <a16:colId xmlns:a16="http://schemas.microsoft.com/office/drawing/2014/main" val="2208431419"/>
                    </a:ext>
                  </a:extLst>
                </a:gridCol>
                <a:gridCol w="791505">
                  <a:extLst>
                    <a:ext uri="{9D8B030D-6E8A-4147-A177-3AD203B41FA5}">
                      <a16:colId xmlns:a16="http://schemas.microsoft.com/office/drawing/2014/main" val="3645361639"/>
                    </a:ext>
                  </a:extLst>
                </a:gridCol>
                <a:gridCol w="977772">
                  <a:extLst>
                    <a:ext uri="{9D8B030D-6E8A-4147-A177-3AD203B41FA5}">
                      <a16:colId xmlns:a16="http://schemas.microsoft.com/office/drawing/2014/main" val="3858778774"/>
                    </a:ext>
                  </a:extLst>
                </a:gridCol>
              </a:tblGrid>
              <a:tr h="510643">
                <a:tc rowSpan="3">
                  <a:txBody>
                    <a:bodyPr/>
                    <a:lstStyle/>
                    <a:p>
                      <a:endParaRPr lang="tr-TR" sz="1600" dirty="0">
                        <a:latin typeface="Helvetica" panose="020B0604020202020204" pitchFamily="34" charset="0"/>
                        <a:cs typeface="Helvetica" panose="020B0604020202020204" pitchFamily="34" charset="0"/>
                      </a:endParaRPr>
                    </a:p>
                    <a:p>
                      <a:endParaRPr lang="tr-TR" sz="1600" dirty="0">
                        <a:latin typeface="Helvetica" panose="020B0604020202020204" pitchFamily="34" charset="0"/>
                        <a:cs typeface="Helvetica" panose="020B0604020202020204" pitchFamily="34" charset="0"/>
                      </a:endParaRPr>
                    </a:p>
                    <a:p>
                      <a:r>
                        <a:rPr lang="tr-TR" sz="1600" dirty="0">
                          <a:latin typeface="Helvetica" panose="020B0604020202020204" pitchFamily="34" charset="0"/>
                          <a:cs typeface="Helvetica" panose="020B0604020202020204" pitchFamily="34" charset="0"/>
                        </a:rPr>
                        <a:t>UNVANLAR</a:t>
                      </a:r>
                    </a:p>
                  </a:txBody>
                  <a:tcPr/>
                </a:tc>
                <a:tc gridSpan="10">
                  <a:txBody>
                    <a:bodyPr/>
                    <a:lstStyle/>
                    <a:p>
                      <a:pPr algn="ctr"/>
                      <a:r>
                        <a:rPr lang="tr-TR" sz="2400" dirty="0"/>
                        <a:t>2020</a:t>
                      </a:r>
                      <a:r>
                        <a:rPr lang="tr-TR" sz="2400" baseline="0" dirty="0"/>
                        <a:t> YILI-AKADEMİK İNSAN KAYNAĞINDA DEĞİŞİM</a:t>
                      </a:r>
                      <a:endParaRPr lang="tr-TR" sz="24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99779857"/>
                  </a:ext>
                </a:extLst>
              </a:tr>
              <a:tr h="408514">
                <a:tc vMerge="1">
                  <a:txBody>
                    <a:bodyPr/>
                    <a:lstStyle/>
                    <a:p>
                      <a:endParaRPr lang="tr-TR"/>
                    </a:p>
                  </a:txBody>
                  <a:tcPr/>
                </a:tc>
                <a:tc gridSpan="4">
                  <a:txBody>
                    <a:bodyPr/>
                    <a:lstStyle/>
                    <a:p>
                      <a:pPr algn="ctr"/>
                      <a:r>
                        <a:rPr lang="tr-TR" b="1" dirty="0">
                          <a:latin typeface="Helvetica" panose="020B0604020202020204" pitchFamily="34" charset="0"/>
                          <a:cs typeface="Helvetica" panose="020B0604020202020204" pitchFamily="34" charset="0"/>
                        </a:rPr>
                        <a:t>ATANAN</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6">
                  <a:txBody>
                    <a:bodyPr/>
                    <a:lstStyle/>
                    <a:p>
                      <a:pPr algn="ctr"/>
                      <a:r>
                        <a:rPr lang="tr-TR" b="1" dirty="0">
                          <a:latin typeface="Helvetica" panose="020B0604020202020204" pitchFamily="34" charset="0"/>
                          <a:cs typeface="Helvetica" panose="020B0604020202020204" pitchFamily="34" charset="0"/>
                        </a:rPr>
                        <a:t>AYRILAN</a:t>
                      </a:r>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77000069"/>
                  </a:ext>
                </a:extLst>
              </a:tr>
              <a:tr h="578729">
                <a:tc vMerge="1">
                  <a:txBody>
                    <a:bodyPr/>
                    <a:lstStyle/>
                    <a:p>
                      <a:endParaRPr lang="tr-TR" dirty="0"/>
                    </a:p>
                  </a:txBody>
                  <a:tcPr/>
                </a:tc>
                <a:tc>
                  <a:txBody>
                    <a:bodyPr/>
                    <a:lstStyle/>
                    <a:p>
                      <a:r>
                        <a:rPr lang="tr-TR" sz="1400" b="1" dirty="0">
                          <a:latin typeface="Helvetica" panose="020B0604020202020204" pitchFamily="34" charset="0"/>
                          <a:cs typeface="Helvetica" panose="020B0604020202020204" pitchFamily="34" charset="0"/>
                        </a:rPr>
                        <a:t>AÇIKTAN</a:t>
                      </a:r>
                    </a:p>
                  </a:txBody>
                  <a:tcPr anchor="ctr"/>
                </a:tc>
                <a:tc>
                  <a:txBody>
                    <a:bodyPr/>
                    <a:lstStyle/>
                    <a:p>
                      <a:r>
                        <a:rPr lang="tr-TR" sz="1400" b="1" dirty="0">
                          <a:latin typeface="Helvetica" panose="020B0604020202020204" pitchFamily="34" charset="0"/>
                          <a:cs typeface="Helvetica" panose="020B0604020202020204" pitchFamily="34" charset="0"/>
                        </a:rPr>
                        <a:t>NAKLEN</a:t>
                      </a:r>
                    </a:p>
                  </a:txBody>
                  <a:tcPr anchor="ctr"/>
                </a:tc>
                <a:tc>
                  <a:txBody>
                    <a:bodyPr/>
                    <a:lstStyle/>
                    <a:p>
                      <a:r>
                        <a:rPr lang="tr-TR" sz="1400" b="1" dirty="0">
                          <a:latin typeface="Helvetica" panose="020B0604020202020204" pitchFamily="34" charset="0"/>
                          <a:cs typeface="Helvetica" panose="020B0604020202020204" pitchFamily="34" charset="0"/>
                        </a:rPr>
                        <a:t>KURUM İÇİ</a:t>
                      </a:r>
                    </a:p>
                  </a:txBody>
                  <a:tcPr anchor="ctr"/>
                </a:tc>
                <a:tc>
                  <a:txBody>
                    <a:bodyPr/>
                    <a:lstStyle/>
                    <a:p>
                      <a:r>
                        <a:rPr lang="tr-TR" sz="1400" b="1" dirty="0">
                          <a:latin typeface="Helvetica" panose="020B0604020202020204" pitchFamily="34" charset="0"/>
                          <a:cs typeface="Helvetica" panose="020B0604020202020204" pitchFamily="34" charset="0"/>
                        </a:rPr>
                        <a:t>  TOPLAM</a:t>
                      </a:r>
                    </a:p>
                  </a:txBody>
                  <a:tcPr anchor="ctr"/>
                </a:tc>
                <a:tc>
                  <a:txBody>
                    <a:bodyPr/>
                    <a:lstStyle/>
                    <a:p>
                      <a:r>
                        <a:rPr lang="tr-TR" sz="1400" b="1" dirty="0">
                          <a:latin typeface="Helvetica" panose="020B0604020202020204" pitchFamily="34" charset="0"/>
                          <a:cs typeface="Helvetica" panose="020B0604020202020204" pitchFamily="34" charset="0"/>
                        </a:rPr>
                        <a:t>İSTİFA</a:t>
                      </a:r>
                    </a:p>
                  </a:txBody>
                  <a:tcPr anchor="ctr"/>
                </a:tc>
                <a:tc>
                  <a:txBody>
                    <a:bodyPr/>
                    <a:lstStyle/>
                    <a:p>
                      <a:r>
                        <a:rPr lang="tr-TR" sz="1400" b="1" dirty="0">
                          <a:latin typeface="Helvetica" panose="020B0604020202020204" pitchFamily="34" charset="0"/>
                          <a:cs typeface="Helvetica" panose="020B0604020202020204" pitchFamily="34" charset="0"/>
                        </a:rPr>
                        <a:t>NAKİL</a:t>
                      </a:r>
                    </a:p>
                  </a:txBody>
                  <a:tcPr anchor="ctr"/>
                </a:tc>
                <a:tc>
                  <a:txBody>
                    <a:bodyPr/>
                    <a:lstStyle/>
                    <a:p>
                      <a:r>
                        <a:rPr lang="tr-TR" sz="1400" b="1" dirty="0">
                          <a:latin typeface="Helvetica" panose="020B0604020202020204" pitchFamily="34" charset="0"/>
                          <a:cs typeface="Helvetica" panose="020B0604020202020204" pitchFamily="34" charset="0"/>
                        </a:rPr>
                        <a:t>EMEKLİLİK</a:t>
                      </a:r>
                    </a:p>
                  </a:txBody>
                  <a:tcPr anchor="ctr"/>
                </a:tc>
                <a:tc>
                  <a:txBody>
                    <a:bodyPr/>
                    <a:lstStyle/>
                    <a:p>
                      <a:r>
                        <a:rPr lang="tr-TR" sz="1400" b="1" dirty="0">
                          <a:latin typeface="Helvetica" panose="020B0604020202020204" pitchFamily="34" charset="0"/>
                          <a:cs typeface="Helvetica" panose="020B0604020202020204" pitchFamily="34" charset="0"/>
                        </a:rPr>
                        <a:t>İLİŞİK</a:t>
                      </a:r>
                      <a:r>
                        <a:rPr lang="tr-TR" sz="1400" b="1" baseline="0" dirty="0">
                          <a:latin typeface="Helvetica" panose="020B0604020202020204" pitchFamily="34" charset="0"/>
                          <a:cs typeface="Helvetica" panose="020B0604020202020204" pitchFamily="34" charset="0"/>
                        </a:rPr>
                        <a:t> KES.</a:t>
                      </a:r>
                      <a:endParaRPr lang="tr-TR" sz="1400" b="1" dirty="0">
                        <a:latin typeface="Helvetica" panose="020B0604020202020204" pitchFamily="34" charset="0"/>
                        <a:cs typeface="Helvetica" panose="020B0604020202020204" pitchFamily="34" charset="0"/>
                      </a:endParaRPr>
                    </a:p>
                  </a:txBody>
                  <a:tcPr anchor="ctr"/>
                </a:tc>
                <a:tc>
                  <a:txBody>
                    <a:bodyPr/>
                    <a:lstStyle/>
                    <a:p>
                      <a:r>
                        <a:rPr lang="tr-TR" sz="1400" b="1" dirty="0">
                          <a:latin typeface="Helvetica" panose="020B0604020202020204" pitchFamily="34" charset="0"/>
                          <a:cs typeface="Helvetica" panose="020B0604020202020204" pitchFamily="34" charset="0"/>
                        </a:rPr>
                        <a:t>VEFAT</a:t>
                      </a:r>
                    </a:p>
                  </a:txBody>
                  <a:tcPr anchor="ctr"/>
                </a:tc>
                <a:tc>
                  <a:txBody>
                    <a:bodyPr/>
                    <a:lstStyle/>
                    <a:p>
                      <a:r>
                        <a:rPr lang="tr-TR" sz="1400" b="1" dirty="0">
                          <a:latin typeface="Helvetica" panose="020B0604020202020204" pitchFamily="34" charset="0"/>
                          <a:cs typeface="Helvetica" panose="020B0604020202020204" pitchFamily="34" charset="0"/>
                        </a:rPr>
                        <a:t>TOPLAM</a:t>
                      </a:r>
                      <a:endParaRPr lang="tr-TR" sz="1200" b="1"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412488749"/>
                  </a:ext>
                </a:extLst>
              </a:tr>
              <a:tr h="408514">
                <a:tc>
                  <a:txBody>
                    <a:bodyPr/>
                    <a:lstStyle/>
                    <a:p>
                      <a:r>
                        <a:rPr lang="tr-TR" sz="1600" b="1" dirty="0">
                          <a:latin typeface="Helvetica" panose="020B0604020202020204" pitchFamily="34" charset="0"/>
                          <a:cs typeface="Helvetica" panose="020B0604020202020204" pitchFamily="34" charset="0"/>
                        </a:rPr>
                        <a:t>PROFESÖR</a:t>
                      </a:r>
                    </a:p>
                  </a:txBody>
                  <a:tcPr/>
                </a:tc>
                <a:tc>
                  <a:txBody>
                    <a:bodyPr/>
                    <a:lstStyle/>
                    <a:p>
                      <a:pPr algn="ctr" fontAlgn="b"/>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fontAlgn="b"/>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fontAlgn="b"/>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extLst>
                  <a:ext uri="{0D108BD9-81ED-4DB2-BD59-A6C34878D82A}">
                    <a16:rowId xmlns:a16="http://schemas.microsoft.com/office/drawing/2014/main" val="3955026806"/>
                  </a:ext>
                </a:extLst>
              </a:tr>
              <a:tr h="408514">
                <a:tc>
                  <a:txBody>
                    <a:bodyPr/>
                    <a:lstStyle/>
                    <a:p>
                      <a:r>
                        <a:rPr lang="tr-TR" sz="1600" b="1" dirty="0">
                          <a:latin typeface="Helvetica" panose="020B0604020202020204" pitchFamily="34" charset="0"/>
                          <a:cs typeface="Helvetica" panose="020B0604020202020204" pitchFamily="34" charset="0"/>
                        </a:rPr>
                        <a:t>DOÇENT</a:t>
                      </a:r>
                    </a:p>
                  </a:txBody>
                  <a:tcPr/>
                </a:tc>
                <a:tc>
                  <a:txBody>
                    <a:bodyPr/>
                    <a:lstStyle/>
                    <a:p>
                      <a:pPr algn="ctr" fontAlgn="b"/>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fontAlgn="b"/>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8</a:t>
                      </a:r>
                    </a:p>
                  </a:txBody>
                  <a:tcPr marL="8730" marR="8730" marT="8730" marB="0" anchor="ctr"/>
                </a:tc>
                <a:tc>
                  <a:txBody>
                    <a:bodyPr/>
                    <a:lstStyle/>
                    <a:p>
                      <a:pPr algn="ctr"/>
                      <a:r>
                        <a:rPr lang="tr-TR" sz="1800" b="1" dirty="0">
                          <a:latin typeface="Helvetica" panose="020B0604020202020204" pitchFamily="34" charset="0"/>
                          <a:cs typeface="Helvetica" panose="020B0604020202020204" pitchFamily="34" charset="0"/>
                        </a:rPr>
                        <a:t>8</a:t>
                      </a: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2</a:t>
                      </a:r>
                    </a:p>
                  </a:txBody>
                  <a:tcPr/>
                </a:tc>
                <a:extLst>
                  <a:ext uri="{0D108BD9-81ED-4DB2-BD59-A6C34878D82A}">
                    <a16:rowId xmlns:a16="http://schemas.microsoft.com/office/drawing/2014/main" val="930306088"/>
                  </a:ext>
                </a:extLst>
              </a:tr>
              <a:tr h="646814">
                <a:tc>
                  <a:txBody>
                    <a:bodyPr/>
                    <a:lstStyle/>
                    <a:p>
                      <a:r>
                        <a:rPr lang="tr-TR" sz="1600" b="1" dirty="0">
                          <a:latin typeface="Helvetica" panose="020B0604020202020204" pitchFamily="34" charset="0"/>
                          <a:cs typeface="Helvetica" panose="020B0604020202020204" pitchFamily="34" charset="0"/>
                        </a:rPr>
                        <a:t>DR.ÖĞR.</a:t>
                      </a:r>
                    </a:p>
                    <a:p>
                      <a:r>
                        <a:rPr lang="tr-TR" sz="1600" b="1" dirty="0">
                          <a:latin typeface="Helvetica" panose="020B0604020202020204" pitchFamily="34" charset="0"/>
                          <a:cs typeface="Helvetica" panose="020B0604020202020204" pitchFamily="34" charset="0"/>
                        </a:rPr>
                        <a:t>ÜYESİ</a:t>
                      </a:r>
                    </a:p>
                  </a:txBody>
                  <a:tcP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4</a:t>
                      </a:r>
                    </a:p>
                  </a:txBody>
                  <a:tcPr marL="8730" marR="8730" marT="8730" marB="0" anchor="ctr"/>
                </a:tc>
                <a:tc>
                  <a:txBody>
                    <a:bodyPr/>
                    <a:lstStyle/>
                    <a:p>
                      <a:pPr algn="ctr" fontAlgn="b"/>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6</a:t>
                      </a:r>
                    </a:p>
                  </a:txBody>
                  <a:tcPr marL="8730" marR="8730" marT="8730" marB="0" anchor="ctr"/>
                </a:tc>
                <a:tc>
                  <a:txBody>
                    <a:bodyPr/>
                    <a:lstStyle/>
                    <a:p>
                      <a:pPr algn="ctr"/>
                      <a:r>
                        <a:rPr lang="tr-TR" sz="1800" b="1" dirty="0">
                          <a:latin typeface="Helvetica" panose="020B0604020202020204" pitchFamily="34" charset="0"/>
                          <a:cs typeface="Helvetica" panose="020B0604020202020204" pitchFamily="34" charset="0"/>
                        </a:rPr>
                        <a:t>10</a:t>
                      </a:r>
                    </a:p>
                  </a:txBody>
                  <a:tcPr/>
                </a:tc>
                <a:tc>
                  <a:txBody>
                    <a:bodyPr/>
                    <a:lstStyle/>
                    <a:p>
                      <a:pPr algn="ctr"/>
                      <a:endParaRPr lang="tr-TR" sz="2000" b="1" dirty="0"/>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466350916"/>
                  </a:ext>
                </a:extLst>
              </a:tr>
              <a:tr h="442557">
                <a:tc>
                  <a:txBody>
                    <a:bodyPr/>
                    <a:lstStyle/>
                    <a:p>
                      <a:r>
                        <a:rPr lang="tr-TR" sz="1600" b="1" dirty="0">
                          <a:latin typeface="Helvetica" panose="020B0604020202020204" pitchFamily="34" charset="0"/>
                          <a:cs typeface="Helvetica" panose="020B0604020202020204" pitchFamily="34" charset="0"/>
                        </a:rPr>
                        <a:t>ÖĞR. GÖR</a:t>
                      </a:r>
                    </a:p>
                  </a:txBody>
                  <a:tcP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7</a:t>
                      </a:r>
                    </a:p>
                  </a:txBody>
                  <a:tcPr marL="8730" marR="8730" marT="8730" marB="0" anchor="ct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a:t>
                      </a:r>
                    </a:p>
                  </a:txBody>
                  <a:tcPr marL="8730" marR="8730" marT="8730" marB="0" anchor="ct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10</a:t>
                      </a:r>
                    </a:p>
                  </a:txBody>
                  <a:tcPr/>
                </a:tc>
                <a:tc>
                  <a:txBody>
                    <a:bodyPr/>
                    <a:lstStyle/>
                    <a:p>
                      <a:pPr algn="ctr"/>
                      <a:endParaRPr lang="tr-TR" sz="2000" b="1" dirty="0"/>
                    </a:p>
                  </a:txBody>
                  <a:tcPr/>
                </a:tc>
                <a:tc>
                  <a:txBody>
                    <a:bodyPr/>
                    <a:lstStyle/>
                    <a:p>
                      <a:pPr algn="ctr"/>
                      <a:r>
                        <a:rPr lang="tr-TR" sz="1800" b="1" dirty="0">
                          <a:latin typeface="Helvetica" panose="020B0604020202020204" pitchFamily="34" charset="0"/>
                          <a:cs typeface="Helvetica" panose="020B0604020202020204" pitchFamily="34" charset="0"/>
                        </a:rPr>
                        <a:t>2</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2</a:t>
                      </a:r>
                    </a:p>
                  </a:txBody>
                  <a:tcPr/>
                </a:tc>
                <a:extLst>
                  <a:ext uri="{0D108BD9-81ED-4DB2-BD59-A6C34878D82A}">
                    <a16:rowId xmlns:a16="http://schemas.microsoft.com/office/drawing/2014/main" val="434423880"/>
                  </a:ext>
                </a:extLst>
              </a:tr>
              <a:tr h="408514">
                <a:tc>
                  <a:txBody>
                    <a:bodyPr/>
                    <a:lstStyle/>
                    <a:p>
                      <a:r>
                        <a:rPr lang="tr-TR" sz="1600" b="1" dirty="0">
                          <a:latin typeface="Helvetica" panose="020B0604020202020204" pitchFamily="34" charset="0"/>
                          <a:cs typeface="Helvetica" panose="020B0604020202020204" pitchFamily="34" charset="0"/>
                        </a:rPr>
                        <a:t>ARŞ. GÖR</a:t>
                      </a:r>
                    </a:p>
                  </a:txBody>
                  <a:tcPr/>
                </a:tc>
                <a:tc>
                  <a:txBody>
                    <a:bodyPr/>
                    <a:lstStyle/>
                    <a:p>
                      <a:pPr algn="ctr"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9</a:t>
                      </a:r>
                    </a:p>
                  </a:txBody>
                  <a:tcPr marL="8730" marR="8730" marT="8730" marB="0" anchor="ctr"/>
                </a:tc>
                <a:tc>
                  <a:txBody>
                    <a:bodyPr/>
                    <a:lstStyle/>
                    <a:p>
                      <a:pPr algn="ctr" fontAlgn="b"/>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8730" marR="8730" marT="8730" marB="0" anchor="ct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9</a:t>
                      </a: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pPr algn="ctr"/>
                      <a:endParaRPr lang="tr-TR" sz="1800" b="1" dirty="0">
                        <a:latin typeface="Helvetica" panose="020B0604020202020204" pitchFamily="34" charset="0"/>
                        <a:cs typeface="Helvetica" panose="020B0604020202020204" pitchFamily="34" charset="0"/>
                      </a:endParaRPr>
                    </a:p>
                  </a:txBody>
                  <a:tcPr/>
                </a:tc>
                <a:tc>
                  <a:txBody>
                    <a:bodyPr/>
                    <a:lstStyle/>
                    <a:p>
                      <a:pPr algn="ctr"/>
                      <a:r>
                        <a:rPr lang="tr-TR" sz="1800" b="1" dirty="0">
                          <a:latin typeface="Helvetica" panose="020B0604020202020204" pitchFamily="34" charset="0"/>
                          <a:cs typeface="Helvetica" panose="020B0604020202020204" pitchFamily="34" charset="0"/>
                        </a:rPr>
                        <a:t>2</a:t>
                      </a:r>
                    </a:p>
                  </a:txBody>
                  <a:tcPr/>
                </a:tc>
                <a:extLst>
                  <a:ext uri="{0D108BD9-81ED-4DB2-BD59-A6C34878D82A}">
                    <a16:rowId xmlns:a16="http://schemas.microsoft.com/office/drawing/2014/main" val="2290391282"/>
                  </a:ext>
                </a:extLst>
              </a:tr>
              <a:tr h="442557">
                <a:tc>
                  <a:txBody>
                    <a:bodyPr/>
                    <a:lstStyle/>
                    <a:p>
                      <a:r>
                        <a:rPr lang="tr-TR" sz="2000" b="1" dirty="0">
                          <a:solidFill>
                            <a:srgbClr val="FF0000"/>
                          </a:solidFill>
                          <a:latin typeface="Helvetica" panose="020B0604020202020204" pitchFamily="34" charset="0"/>
                          <a:cs typeface="Helvetica" panose="020B0604020202020204" pitchFamily="34" charset="0"/>
                        </a:rPr>
                        <a:t>TOPLAM</a:t>
                      </a:r>
                    </a:p>
                  </a:txBody>
                  <a:tcPr/>
                </a:tc>
                <a:tc>
                  <a:txBody>
                    <a:bodyPr/>
                    <a:lstStyle/>
                    <a:p>
                      <a:pPr algn="ctr"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20</a:t>
                      </a:r>
                    </a:p>
                  </a:txBody>
                  <a:tcPr marL="8730" marR="8730" marT="8730" marB="0" anchor="ctr"/>
                </a:tc>
                <a:tc>
                  <a:txBody>
                    <a:bodyPr/>
                    <a:lstStyle/>
                    <a:p>
                      <a:pPr algn="ctr"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3</a:t>
                      </a:r>
                    </a:p>
                  </a:txBody>
                  <a:tcPr marL="8730" marR="8730" marT="8730" marB="0" anchor="ct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14</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37</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3</a:t>
                      </a: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3</a:t>
                      </a:r>
                    </a:p>
                  </a:txBody>
                  <a:tcPr/>
                </a:tc>
                <a:tc>
                  <a:txBody>
                    <a:bodyPr/>
                    <a:lstStyle/>
                    <a:p>
                      <a:pPr algn="ctr"/>
                      <a:endParaRPr lang="tr-TR" sz="2000" b="1" dirty="0">
                        <a:solidFill>
                          <a:srgbClr val="FF0000"/>
                        </a:solidFill>
                        <a:latin typeface="Helvetica" panose="020B0604020202020204" pitchFamily="34" charset="0"/>
                        <a:cs typeface="Helvetica" panose="020B0604020202020204" pitchFamily="34" charset="0"/>
                      </a:endParaRP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1</a:t>
                      </a:r>
                    </a:p>
                  </a:txBody>
                  <a:tcPr/>
                </a:tc>
                <a:tc>
                  <a:txBody>
                    <a:bodyPr/>
                    <a:lstStyle/>
                    <a:p>
                      <a:pPr algn="ctr"/>
                      <a:endParaRPr lang="tr-TR" sz="2000" b="1" dirty="0">
                        <a:solidFill>
                          <a:srgbClr val="FF0000"/>
                        </a:solidFill>
                        <a:latin typeface="Helvetica" panose="020B0604020202020204" pitchFamily="34" charset="0"/>
                        <a:cs typeface="Helvetica" panose="020B0604020202020204" pitchFamily="34" charset="0"/>
                      </a:endParaRPr>
                    </a:p>
                  </a:txBody>
                  <a:tcP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7</a:t>
                      </a:r>
                    </a:p>
                  </a:txBody>
                  <a:tcPr/>
                </a:tc>
                <a:extLst>
                  <a:ext uri="{0D108BD9-81ED-4DB2-BD59-A6C34878D82A}">
                    <a16:rowId xmlns:a16="http://schemas.microsoft.com/office/drawing/2014/main" val="4121990915"/>
                  </a:ext>
                </a:extLst>
              </a:tr>
            </a:tbl>
          </a:graphicData>
        </a:graphic>
      </p:graphicFrame>
    </p:spTree>
    <p:extLst>
      <p:ext uri="{BB962C8B-B14F-4D97-AF65-F5344CB8AC3E}">
        <p14:creationId xmlns:p14="http://schemas.microsoft.com/office/powerpoint/2010/main" val="27851457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3"/>
          <a:stretch>
            <a:fillRect/>
          </a:stretch>
        </p:blipFill>
        <p:spPr>
          <a:xfrm>
            <a:off x="0" y="-409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4"/>
          <a:srcRect/>
          <a:stretch/>
        </p:blipFill>
        <p:spPr>
          <a:xfrm>
            <a:off x="244889" y="7238"/>
            <a:ext cx="9140030" cy="1209539"/>
          </a:xfrm>
          <a:prstGeom prst="rect">
            <a:avLst/>
          </a:prstGeom>
        </p:spPr>
      </p:pic>
      <p:sp>
        <p:nvSpPr>
          <p:cNvPr id="14" name="Rectangle 3"/>
          <p:cNvSpPr txBox="1">
            <a:spLocks noChangeArrowheads="1"/>
          </p:cNvSpPr>
          <p:nvPr/>
        </p:nvSpPr>
        <p:spPr bwMode="auto">
          <a:xfrm>
            <a:off x="0" y="1135685"/>
            <a:ext cx="12090401"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4027930964"/>
              </p:ext>
            </p:extLst>
          </p:nvPr>
        </p:nvGraphicFramePr>
        <p:xfrm>
          <a:off x="522433" y="1004936"/>
          <a:ext cx="11129376" cy="5699668"/>
        </p:xfrm>
        <a:graphic>
          <a:graphicData uri="http://schemas.openxmlformats.org/drawingml/2006/table">
            <a:tbl>
              <a:tblPr firstRow="1" bandRow="1">
                <a:tableStyleId>{5C22544A-7EE6-4342-B048-85BDC9FD1C3A}</a:tableStyleId>
              </a:tblPr>
              <a:tblGrid>
                <a:gridCol w="750624">
                  <a:extLst>
                    <a:ext uri="{9D8B030D-6E8A-4147-A177-3AD203B41FA5}">
                      <a16:colId xmlns:a16="http://schemas.microsoft.com/office/drawing/2014/main" val="3580302153"/>
                    </a:ext>
                  </a:extLst>
                </a:gridCol>
                <a:gridCol w="2566260">
                  <a:extLst>
                    <a:ext uri="{9D8B030D-6E8A-4147-A177-3AD203B41FA5}">
                      <a16:colId xmlns:a16="http://schemas.microsoft.com/office/drawing/2014/main" val="465314723"/>
                    </a:ext>
                  </a:extLst>
                </a:gridCol>
                <a:gridCol w="986841">
                  <a:extLst>
                    <a:ext uri="{9D8B030D-6E8A-4147-A177-3AD203B41FA5}">
                      <a16:colId xmlns:a16="http://schemas.microsoft.com/office/drawing/2014/main" val="28847924"/>
                    </a:ext>
                  </a:extLst>
                </a:gridCol>
                <a:gridCol w="1123903">
                  <a:extLst>
                    <a:ext uri="{9D8B030D-6E8A-4147-A177-3AD203B41FA5}">
                      <a16:colId xmlns:a16="http://schemas.microsoft.com/office/drawing/2014/main" val="3364354821"/>
                    </a:ext>
                  </a:extLst>
                </a:gridCol>
                <a:gridCol w="836074">
                  <a:extLst>
                    <a:ext uri="{9D8B030D-6E8A-4147-A177-3AD203B41FA5}">
                      <a16:colId xmlns:a16="http://schemas.microsoft.com/office/drawing/2014/main" val="3938616557"/>
                    </a:ext>
                  </a:extLst>
                </a:gridCol>
                <a:gridCol w="781250">
                  <a:extLst>
                    <a:ext uri="{9D8B030D-6E8A-4147-A177-3AD203B41FA5}">
                      <a16:colId xmlns:a16="http://schemas.microsoft.com/office/drawing/2014/main" val="1047218879"/>
                    </a:ext>
                  </a:extLst>
                </a:gridCol>
                <a:gridCol w="1302082">
                  <a:extLst>
                    <a:ext uri="{9D8B030D-6E8A-4147-A177-3AD203B41FA5}">
                      <a16:colId xmlns:a16="http://schemas.microsoft.com/office/drawing/2014/main" val="3903678137"/>
                    </a:ext>
                  </a:extLst>
                </a:gridCol>
                <a:gridCol w="1391171">
                  <a:extLst>
                    <a:ext uri="{9D8B030D-6E8A-4147-A177-3AD203B41FA5}">
                      <a16:colId xmlns:a16="http://schemas.microsoft.com/office/drawing/2014/main" val="3031497932"/>
                    </a:ext>
                  </a:extLst>
                </a:gridCol>
                <a:gridCol w="1391171">
                  <a:extLst>
                    <a:ext uri="{9D8B030D-6E8A-4147-A177-3AD203B41FA5}">
                      <a16:colId xmlns:a16="http://schemas.microsoft.com/office/drawing/2014/main" val="3952802667"/>
                    </a:ext>
                  </a:extLst>
                </a:gridCol>
              </a:tblGrid>
              <a:tr h="472348">
                <a:tc gridSpan="9">
                  <a:txBody>
                    <a:bodyPr/>
                    <a:lstStyle/>
                    <a:p>
                      <a:pPr algn="ctr"/>
                      <a:r>
                        <a:rPr lang="tr-TR" sz="2400" dirty="0">
                          <a:latin typeface="Helvetica" panose="020B0604020202020204" pitchFamily="34" charset="0"/>
                          <a:cs typeface="Helvetica" panose="020B0604020202020204" pitchFamily="34" charset="0"/>
                        </a:rPr>
                        <a:t>BİRİM BAZLI</a:t>
                      </a:r>
                      <a:r>
                        <a:rPr lang="tr-TR" sz="2400" baseline="0" dirty="0">
                          <a:latin typeface="Helvetica" panose="020B0604020202020204" pitchFamily="34" charset="0"/>
                          <a:cs typeface="Helvetica" panose="020B0604020202020204" pitchFamily="34" charset="0"/>
                        </a:rPr>
                        <a:t> KADROLU ÖĞRETİM ELEMANI SAYISI</a:t>
                      </a:r>
                      <a:endParaRPr lang="tr-TR" sz="2400" dirty="0">
                        <a:latin typeface="Helvetica" panose="020B0604020202020204" pitchFamily="34" charset="0"/>
                        <a:cs typeface="Helvetica" panose="020B0604020202020204" pitchFamily="34" charset="0"/>
                      </a:endParaRPr>
                    </a:p>
                  </a:txBody>
                  <a:tcPr/>
                </a:tc>
                <a:tc hMerge="1">
                  <a:txBody>
                    <a:bodyPr/>
                    <a:lstStyle/>
                    <a:p>
                      <a:endParaRPr lang="tr-TR" sz="1400" dirty="0">
                        <a:latin typeface="Helvetica" panose="020B0604020202020204" pitchFamily="34" charset="0"/>
                        <a:cs typeface="Helvetica" panose="020B0604020202020204" pitchFamily="34" charset="0"/>
                      </a:endParaRPr>
                    </a:p>
                  </a:txBody>
                  <a:tcPr/>
                </a:tc>
                <a:tc hMerge="1">
                  <a:txBody>
                    <a:bodyPr/>
                    <a:lstStyle/>
                    <a:p>
                      <a:endParaRPr lang="tr-TR" sz="1400" dirty="0">
                        <a:latin typeface="Helvetica" panose="020B0604020202020204" pitchFamily="34" charset="0"/>
                        <a:cs typeface="Helvetica" panose="020B0604020202020204" pitchFamily="34" charset="0"/>
                      </a:endParaRPr>
                    </a:p>
                  </a:txBody>
                  <a:tcPr/>
                </a:tc>
                <a:tc hMerge="1">
                  <a:txBody>
                    <a:bodyPr/>
                    <a:lstStyle/>
                    <a:p>
                      <a:endParaRPr lang="tr-TR" sz="1400" dirty="0">
                        <a:latin typeface="Helvetica" panose="020B0604020202020204" pitchFamily="34" charset="0"/>
                        <a:cs typeface="Helvetica" panose="020B0604020202020204" pitchFamily="34" charset="0"/>
                      </a:endParaRPr>
                    </a:p>
                  </a:txBody>
                  <a:tcPr/>
                </a:tc>
                <a:tc hMerge="1">
                  <a:txBody>
                    <a:bodyPr/>
                    <a:lstStyle/>
                    <a:p>
                      <a:endParaRPr lang="tr-TR" sz="1400" dirty="0">
                        <a:latin typeface="Helvetica" panose="020B0604020202020204" pitchFamily="34" charset="0"/>
                        <a:cs typeface="Helvetica" panose="020B0604020202020204" pitchFamily="34" charset="0"/>
                      </a:endParaRPr>
                    </a:p>
                  </a:txBody>
                  <a:tcPr/>
                </a:tc>
                <a:tc hMerge="1">
                  <a:txBody>
                    <a:bodyPr/>
                    <a:lstStyle/>
                    <a:p>
                      <a:endParaRPr lang="tr-TR" sz="1400" dirty="0">
                        <a:latin typeface="Helvetica" panose="020B0604020202020204" pitchFamily="34" charset="0"/>
                        <a:cs typeface="Helvetica" panose="020B0604020202020204" pitchFamily="34" charset="0"/>
                      </a:endParaRPr>
                    </a:p>
                  </a:txBody>
                  <a:tcPr/>
                </a:tc>
                <a:tc hMerge="1">
                  <a:txBody>
                    <a:bodyPr/>
                    <a:lstStyle/>
                    <a:p>
                      <a:endParaRPr lang="tr-TR" sz="1400" dirty="0">
                        <a:latin typeface="Helvetica" panose="020B0604020202020204" pitchFamily="34" charset="0"/>
                        <a:cs typeface="Helvetica" panose="020B0604020202020204" pitchFamily="34" charset="0"/>
                      </a:endParaRPr>
                    </a:p>
                  </a:txBody>
                  <a:tcPr/>
                </a:tc>
                <a:tc hMerge="1">
                  <a:txBody>
                    <a:bodyPr/>
                    <a:lstStyle/>
                    <a:p>
                      <a:endParaRPr lang="tr-TR" sz="1400" dirty="0">
                        <a:latin typeface="Helvetica" panose="020B0604020202020204" pitchFamily="34" charset="0"/>
                        <a:cs typeface="Helvetica" panose="020B0604020202020204" pitchFamily="34" charset="0"/>
                      </a:endParaRPr>
                    </a:p>
                  </a:txBody>
                  <a:tcPr/>
                </a:tc>
                <a:tc hMerge="1">
                  <a:txBody>
                    <a:bodyPr/>
                    <a:lstStyle/>
                    <a:p>
                      <a:endParaRPr lang="tr-TR"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217541148"/>
                  </a:ext>
                </a:extLst>
              </a:tr>
              <a:tr h="719412">
                <a:tc>
                  <a:txBody>
                    <a:bodyPr/>
                    <a:lstStyle/>
                    <a:p>
                      <a:r>
                        <a:rPr lang="tr-TR" sz="1400" b="1" dirty="0">
                          <a:latin typeface="Helvetica" panose="020B0604020202020204" pitchFamily="34" charset="0"/>
                          <a:cs typeface="Helvetica" panose="020B0604020202020204" pitchFamily="34" charset="0"/>
                        </a:rPr>
                        <a:t>S.NO</a:t>
                      </a:r>
                    </a:p>
                  </a:txBody>
                  <a:tcPr anchor="ctr"/>
                </a:tc>
                <a:tc>
                  <a:txBody>
                    <a:bodyPr/>
                    <a:lstStyle/>
                    <a:p>
                      <a:r>
                        <a:rPr lang="tr-TR" sz="1400" b="1" dirty="0">
                          <a:latin typeface="Helvetica" panose="020B0604020202020204" pitchFamily="34" charset="0"/>
                          <a:cs typeface="Helvetica" panose="020B0604020202020204" pitchFamily="34" charset="0"/>
                        </a:rPr>
                        <a:t>BİRİM</a:t>
                      </a:r>
                    </a:p>
                  </a:txBody>
                  <a:tcPr anchor="ctr"/>
                </a:tc>
                <a:tc>
                  <a:txBody>
                    <a:bodyPr/>
                    <a:lstStyle/>
                    <a:p>
                      <a:r>
                        <a:rPr lang="tr-TR" sz="1400" b="1" dirty="0">
                          <a:latin typeface="Helvetica" panose="020B0604020202020204" pitchFamily="34" charset="0"/>
                          <a:cs typeface="Helvetica" panose="020B0604020202020204" pitchFamily="34" charset="0"/>
                        </a:rPr>
                        <a:t>PROF.</a:t>
                      </a:r>
                    </a:p>
                  </a:txBody>
                  <a:tcPr anchor="ctr"/>
                </a:tc>
                <a:tc>
                  <a:txBody>
                    <a:bodyPr/>
                    <a:lstStyle/>
                    <a:p>
                      <a:r>
                        <a:rPr lang="tr-TR" sz="1400" b="1" dirty="0">
                          <a:latin typeface="Helvetica" panose="020B0604020202020204" pitchFamily="34" charset="0"/>
                          <a:cs typeface="Helvetica" panose="020B0604020202020204" pitchFamily="34" charset="0"/>
                        </a:rPr>
                        <a:t>DOÇENT</a:t>
                      </a:r>
                    </a:p>
                  </a:txBody>
                  <a:tcPr anchor="ctr"/>
                </a:tc>
                <a:tc>
                  <a:txBody>
                    <a:bodyPr/>
                    <a:lstStyle/>
                    <a:p>
                      <a:r>
                        <a:rPr lang="tr-TR" sz="1400" b="1" dirty="0">
                          <a:latin typeface="Helvetica" panose="020B0604020202020204" pitchFamily="34" charset="0"/>
                          <a:cs typeface="Helvetica" panose="020B0604020202020204" pitchFamily="34" charset="0"/>
                        </a:rPr>
                        <a:t>DR. ÖĞR.</a:t>
                      </a:r>
                    </a:p>
                    <a:p>
                      <a:r>
                        <a:rPr lang="tr-TR" sz="1400" b="1" dirty="0">
                          <a:latin typeface="Helvetica" panose="020B0604020202020204" pitchFamily="34" charset="0"/>
                          <a:cs typeface="Helvetica" panose="020B0604020202020204" pitchFamily="34" charset="0"/>
                        </a:rPr>
                        <a:t>ÜYE.</a:t>
                      </a:r>
                    </a:p>
                  </a:txBody>
                  <a:tcPr anchor="ctr"/>
                </a:tc>
                <a:tc>
                  <a:txBody>
                    <a:bodyPr/>
                    <a:lstStyle/>
                    <a:p>
                      <a:r>
                        <a:rPr lang="tr-TR" sz="1400" b="1" dirty="0">
                          <a:latin typeface="Helvetica" panose="020B0604020202020204" pitchFamily="34" charset="0"/>
                          <a:cs typeface="Helvetica" panose="020B0604020202020204" pitchFamily="34" charset="0"/>
                        </a:rPr>
                        <a:t>ÖĞR.</a:t>
                      </a:r>
                    </a:p>
                    <a:p>
                      <a:r>
                        <a:rPr lang="tr-TR" sz="1400" b="1" dirty="0">
                          <a:latin typeface="Helvetica" panose="020B0604020202020204" pitchFamily="34" charset="0"/>
                          <a:cs typeface="Helvetica" panose="020B0604020202020204" pitchFamily="34" charset="0"/>
                        </a:rPr>
                        <a:t>ÜYE.</a:t>
                      </a:r>
                      <a:r>
                        <a:rPr lang="tr-TR" sz="1400" b="1" baseline="0" dirty="0">
                          <a:latin typeface="Helvetica" panose="020B0604020202020204" pitchFamily="34" charset="0"/>
                          <a:cs typeface="Helvetica" panose="020B0604020202020204" pitchFamily="34" charset="0"/>
                        </a:rPr>
                        <a:t> TOP. </a:t>
                      </a:r>
                      <a:endParaRPr lang="tr-TR" sz="1400" b="1" dirty="0">
                        <a:latin typeface="Helvetica" panose="020B0604020202020204" pitchFamily="34" charset="0"/>
                        <a:cs typeface="Helvetica" panose="020B0604020202020204" pitchFamily="34" charset="0"/>
                      </a:endParaRPr>
                    </a:p>
                  </a:txBody>
                  <a:tcPr anchor="ctr"/>
                </a:tc>
                <a:tc>
                  <a:txBody>
                    <a:bodyPr/>
                    <a:lstStyle/>
                    <a:p>
                      <a:r>
                        <a:rPr lang="tr-TR" sz="1400" b="1" dirty="0">
                          <a:latin typeface="Helvetica" panose="020B0604020202020204" pitchFamily="34" charset="0"/>
                          <a:cs typeface="Helvetica" panose="020B0604020202020204" pitchFamily="34" charset="0"/>
                        </a:rPr>
                        <a:t>ÖĞR. GÖR</a:t>
                      </a:r>
                    </a:p>
                  </a:txBody>
                  <a:tcPr anchor="ctr"/>
                </a:tc>
                <a:tc>
                  <a:txBody>
                    <a:bodyPr/>
                    <a:lstStyle/>
                    <a:p>
                      <a:r>
                        <a:rPr lang="tr-TR" sz="1400" b="1" dirty="0">
                          <a:latin typeface="Helvetica" panose="020B0604020202020204" pitchFamily="34" charset="0"/>
                          <a:cs typeface="Helvetica" panose="020B0604020202020204" pitchFamily="34" charset="0"/>
                        </a:rPr>
                        <a:t>ARŞ. GÖR</a:t>
                      </a:r>
                    </a:p>
                  </a:txBody>
                  <a:tcPr anchor="ctr"/>
                </a:tc>
                <a:tc>
                  <a:txBody>
                    <a:bodyPr/>
                    <a:lstStyle/>
                    <a:p>
                      <a:pPr algn="ctr"/>
                      <a:r>
                        <a:rPr lang="tr-TR" sz="1400" b="1" dirty="0">
                          <a:latin typeface="Helvetica" panose="020B0604020202020204" pitchFamily="34" charset="0"/>
                          <a:cs typeface="Helvetica" panose="020B0604020202020204" pitchFamily="34" charset="0"/>
                        </a:rPr>
                        <a:t>TOPLAM</a:t>
                      </a:r>
                    </a:p>
                  </a:txBody>
                  <a:tcPr anchor="ctr"/>
                </a:tc>
                <a:extLst>
                  <a:ext uri="{0D108BD9-81ED-4DB2-BD59-A6C34878D82A}">
                    <a16:rowId xmlns:a16="http://schemas.microsoft.com/office/drawing/2014/main" val="2169408301"/>
                  </a:ext>
                </a:extLst>
              </a:tr>
              <a:tr h="314743">
                <a:tc>
                  <a:txBody>
                    <a:bodyPr/>
                    <a:lstStyle/>
                    <a:p>
                      <a:r>
                        <a:rPr lang="tr-TR" sz="1500" b="1" dirty="0">
                          <a:latin typeface="Helvetica" panose="020B0604020202020204" pitchFamily="34" charset="0"/>
                          <a:cs typeface="Helvetica" panose="020B0604020202020204" pitchFamily="34" charset="0"/>
                        </a:rPr>
                        <a:t>1</a:t>
                      </a:r>
                    </a:p>
                  </a:txBody>
                  <a:tcPr/>
                </a:tc>
                <a:tc>
                  <a:txBody>
                    <a:bodyPr/>
                    <a:lstStyle/>
                    <a:p>
                      <a:r>
                        <a:rPr lang="tr-TR" sz="1500" b="1" dirty="0">
                          <a:latin typeface="Helvetica" panose="020B0604020202020204" pitchFamily="34" charset="0"/>
                          <a:cs typeface="Helvetica" panose="020B0604020202020204" pitchFamily="34" charset="0"/>
                        </a:rPr>
                        <a:t>EDEBİYAT FAK.</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3</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12</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41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55</a:t>
                      </a: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3</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i="0" u="none" strike="noStrike" dirty="0">
                          <a:solidFill>
                            <a:schemeClr val="dk1"/>
                          </a:solidFill>
                          <a:effectLst/>
                          <a:latin typeface="Helvetica" panose="020B0604020202020204" pitchFamily="34" charset="0"/>
                          <a:ea typeface="Cambria" panose="02040503050406030204" pitchFamily="18" charset="0"/>
                          <a:cs typeface="Helvetica" panose="020B0604020202020204" pitchFamily="34" charset="0"/>
                        </a:rPr>
                        <a:t>40</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99</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2584289100"/>
                  </a:ext>
                </a:extLst>
              </a:tr>
              <a:tr h="314743">
                <a:tc>
                  <a:txBody>
                    <a:bodyPr/>
                    <a:lstStyle/>
                    <a:p>
                      <a:r>
                        <a:rPr lang="tr-TR" sz="1500" b="1" dirty="0">
                          <a:latin typeface="Helvetica" panose="020B0604020202020204" pitchFamily="34" charset="0"/>
                          <a:cs typeface="Helvetica" panose="020B0604020202020204" pitchFamily="34" charset="0"/>
                        </a:rPr>
                        <a:t>2</a:t>
                      </a:r>
                    </a:p>
                  </a:txBody>
                  <a:tcPr/>
                </a:tc>
                <a:tc>
                  <a:txBody>
                    <a:bodyPr/>
                    <a:lstStyle/>
                    <a:p>
                      <a:r>
                        <a:rPr lang="tr-TR" sz="1500" b="1" dirty="0">
                          <a:latin typeface="Helvetica" panose="020B0604020202020204" pitchFamily="34" charset="0"/>
                          <a:cs typeface="Helvetica" panose="020B0604020202020204" pitchFamily="34" charset="0"/>
                        </a:rPr>
                        <a:t>EĞİTİM FAK</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14</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29</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45</a:t>
                      </a: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34</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81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2495838871"/>
                  </a:ext>
                </a:extLst>
              </a:tr>
              <a:tr h="314743">
                <a:tc>
                  <a:txBody>
                    <a:bodyPr/>
                    <a:lstStyle/>
                    <a:p>
                      <a:r>
                        <a:rPr lang="tr-TR" sz="1500" b="1" dirty="0">
                          <a:latin typeface="Helvetica" panose="020B0604020202020204" pitchFamily="34" charset="0"/>
                          <a:cs typeface="Helvetica" panose="020B0604020202020204" pitchFamily="34" charset="0"/>
                        </a:rPr>
                        <a:t>3</a:t>
                      </a:r>
                    </a:p>
                  </a:txBody>
                  <a:tcPr/>
                </a:tc>
                <a:tc>
                  <a:txBody>
                    <a:bodyPr/>
                    <a:lstStyle/>
                    <a:p>
                      <a:r>
                        <a:rPr lang="tr-TR" sz="1500" b="1" dirty="0">
                          <a:latin typeface="Helvetica" panose="020B0604020202020204" pitchFamily="34" charset="0"/>
                          <a:cs typeface="Helvetica" panose="020B0604020202020204" pitchFamily="34" charset="0"/>
                        </a:rPr>
                        <a:t>FEN</a:t>
                      </a:r>
                      <a:r>
                        <a:rPr lang="tr-TR" sz="1500" b="1" baseline="0" dirty="0">
                          <a:latin typeface="Helvetica" panose="020B0604020202020204" pitchFamily="34" charset="0"/>
                          <a:cs typeface="Helvetica" panose="020B0604020202020204" pitchFamily="34" charset="0"/>
                        </a:rPr>
                        <a:t> FAK.</a:t>
                      </a:r>
                      <a:endParaRPr lang="tr-TR" sz="1500" b="1" dirty="0">
                        <a:latin typeface="Helvetica" panose="020B0604020202020204" pitchFamily="34" charset="0"/>
                        <a:cs typeface="Helvetica" panose="020B0604020202020204" pitchFamily="34" charset="0"/>
                      </a:endParaRP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6</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16</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22</a:t>
                      </a: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13</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36</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1018869712"/>
                  </a:ext>
                </a:extLst>
              </a:tr>
              <a:tr h="314743">
                <a:tc>
                  <a:txBody>
                    <a:bodyPr/>
                    <a:lstStyle/>
                    <a:p>
                      <a:r>
                        <a:rPr lang="tr-TR" sz="1500" b="1" dirty="0">
                          <a:latin typeface="Helvetica" panose="020B0604020202020204" pitchFamily="34" charset="0"/>
                          <a:cs typeface="Helvetica" panose="020B0604020202020204" pitchFamily="34" charset="0"/>
                        </a:rPr>
                        <a:t>4</a:t>
                      </a:r>
                    </a:p>
                  </a:txBody>
                  <a:tcPr/>
                </a:tc>
                <a:tc>
                  <a:txBody>
                    <a:bodyPr/>
                    <a:lstStyle/>
                    <a:p>
                      <a:r>
                        <a:rPr lang="tr-TR" sz="1500" b="1" dirty="0">
                          <a:latin typeface="Helvetica" panose="020B0604020202020204" pitchFamily="34" charset="0"/>
                          <a:cs typeface="Helvetica" panose="020B0604020202020204" pitchFamily="34" charset="0"/>
                        </a:rPr>
                        <a:t>İİBF</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3</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3</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25</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31</a:t>
                      </a: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7</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21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59</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2949796567"/>
                  </a:ext>
                </a:extLst>
              </a:tr>
              <a:tr h="314743">
                <a:tc>
                  <a:txBody>
                    <a:bodyPr/>
                    <a:lstStyle/>
                    <a:p>
                      <a:r>
                        <a:rPr lang="tr-TR" sz="1500" b="1" dirty="0">
                          <a:latin typeface="Helvetica" panose="020B0604020202020204" pitchFamily="34" charset="0"/>
                          <a:cs typeface="Helvetica" panose="020B0604020202020204" pitchFamily="34" charset="0"/>
                        </a:rPr>
                        <a:t>5</a:t>
                      </a:r>
                    </a:p>
                  </a:txBody>
                  <a:tcPr/>
                </a:tc>
                <a:tc>
                  <a:txBody>
                    <a:bodyPr/>
                    <a:lstStyle/>
                    <a:p>
                      <a:r>
                        <a:rPr lang="tr-TR" sz="1500" b="1" dirty="0">
                          <a:latin typeface="Helvetica" panose="020B0604020202020204" pitchFamily="34" charset="0"/>
                          <a:cs typeface="Helvetica" panose="020B0604020202020204" pitchFamily="34" charset="0"/>
                        </a:rPr>
                        <a:t>İSLAMİ</a:t>
                      </a:r>
                      <a:r>
                        <a:rPr lang="tr-TR" sz="1500" b="1" baseline="0" dirty="0">
                          <a:latin typeface="Helvetica" panose="020B0604020202020204" pitchFamily="34" charset="0"/>
                          <a:cs typeface="Helvetica" panose="020B0604020202020204" pitchFamily="34" charset="0"/>
                        </a:rPr>
                        <a:t> İLİ. FAK.</a:t>
                      </a:r>
                      <a:endParaRPr lang="tr-TR" sz="1500" b="1" dirty="0">
                        <a:latin typeface="Helvetica" panose="020B0604020202020204" pitchFamily="34" charset="0"/>
                        <a:cs typeface="Helvetica" panose="020B0604020202020204" pitchFamily="34" charset="0"/>
                      </a:endParaRP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13</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14</a:t>
                      </a: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5</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12</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31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2119161747"/>
                  </a:ext>
                </a:extLst>
              </a:tr>
              <a:tr h="314743">
                <a:tc>
                  <a:txBody>
                    <a:bodyPr/>
                    <a:lstStyle/>
                    <a:p>
                      <a:r>
                        <a:rPr lang="tr-TR" sz="1500" b="1" dirty="0">
                          <a:latin typeface="Helvetica" panose="020B0604020202020204" pitchFamily="34" charset="0"/>
                          <a:cs typeface="Helvetica" panose="020B0604020202020204" pitchFamily="34" charset="0"/>
                        </a:rPr>
                        <a:t>6</a:t>
                      </a:r>
                    </a:p>
                  </a:txBody>
                  <a:tcPr/>
                </a:tc>
                <a:tc>
                  <a:txBody>
                    <a:bodyPr/>
                    <a:lstStyle/>
                    <a:p>
                      <a:r>
                        <a:rPr lang="tr-TR" sz="1500" b="1" dirty="0">
                          <a:latin typeface="Helvetica" panose="020B0604020202020204" pitchFamily="34" charset="0"/>
                          <a:cs typeface="Helvetica" panose="020B0604020202020204" pitchFamily="34" charset="0"/>
                        </a:rPr>
                        <a:t>MÜH.</a:t>
                      </a:r>
                      <a:r>
                        <a:rPr lang="tr-TR" sz="1500" b="1" baseline="0" dirty="0">
                          <a:latin typeface="Helvetica" panose="020B0604020202020204" pitchFamily="34" charset="0"/>
                          <a:cs typeface="Helvetica" panose="020B0604020202020204" pitchFamily="34" charset="0"/>
                        </a:rPr>
                        <a:t> MİM. TAS. FAK.</a:t>
                      </a:r>
                      <a:endParaRPr lang="tr-TR" sz="1500" b="1" dirty="0">
                        <a:latin typeface="Helvetica" panose="020B0604020202020204" pitchFamily="34" charset="0"/>
                        <a:cs typeface="Helvetica" panose="020B0604020202020204" pitchFamily="34" charset="0"/>
                      </a:endParaRP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7</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32</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50</a:t>
                      </a: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4</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36</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90</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669922209"/>
                  </a:ext>
                </a:extLst>
              </a:tr>
              <a:tr h="314743">
                <a:tc>
                  <a:txBody>
                    <a:bodyPr/>
                    <a:lstStyle/>
                    <a:p>
                      <a:r>
                        <a:rPr lang="tr-TR" sz="1500" b="1" dirty="0">
                          <a:latin typeface="Helvetica" panose="020B0604020202020204" pitchFamily="34" charset="0"/>
                          <a:cs typeface="Helvetica" panose="020B0604020202020204" pitchFamily="34" charset="0"/>
                        </a:rPr>
                        <a:t>7</a:t>
                      </a:r>
                    </a:p>
                  </a:txBody>
                  <a:tcPr/>
                </a:tc>
                <a:tc>
                  <a:txBody>
                    <a:bodyPr/>
                    <a:lstStyle/>
                    <a:p>
                      <a:r>
                        <a:rPr lang="tr-TR" sz="1500" b="1" dirty="0">
                          <a:latin typeface="Helvetica" panose="020B0604020202020204" pitchFamily="34" charset="0"/>
                          <a:cs typeface="Helvetica" panose="020B0604020202020204" pitchFamily="34" charset="0"/>
                        </a:rPr>
                        <a:t>BARTIN ORMAN FAK.</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14</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7</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32</a:t>
                      </a: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10</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43</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3547781431"/>
                  </a:ext>
                </a:extLst>
              </a:tr>
              <a:tr h="314743">
                <a:tc>
                  <a:txBody>
                    <a:bodyPr/>
                    <a:lstStyle/>
                    <a:p>
                      <a:r>
                        <a:rPr lang="tr-TR" sz="1500" b="1" dirty="0">
                          <a:latin typeface="Helvetica" panose="020B0604020202020204" pitchFamily="34" charset="0"/>
                          <a:cs typeface="Helvetica" panose="020B0604020202020204" pitchFamily="34" charset="0"/>
                        </a:rPr>
                        <a:t>8</a:t>
                      </a:r>
                    </a:p>
                  </a:txBody>
                  <a:tcPr/>
                </a:tc>
                <a:tc>
                  <a:txBody>
                    <a:bodyPr/>
                    <a:lstStyle/>
                    <a:p>
                      <a:r>
                        <a:rPr lang="tr-TR" sz="1500" b="1" dirty="0">
                          <a:latin typeface="Helvetica" panose="020B0604020202020204" pitchFamily="34" charset="0"/>
                          <a:cs typeface="Helvetica" panose="020B0604020202020204" pitchFamily="34" charset="0"/>
                        </a:rPr>
                        <a:t>SAĞLIK BİL</a:t>
                      </a:r>
                      <a:r>
                        <a:rPr lang="tr-TR" sz="1500" b="1" baseline="0" dirty="0">
                          <a:latin typeface="Helvetica" panose="020B0604020202020204" pitchFamily="34" charset="0"/>
                          <a:cs typeface="Helvetica" panose="020B0604020202020204" pitchFamily="34" charset="0"/>
                        </a:rPr>
                        <a:t>. FAK.</a:t>
                      </a:r>
                      <a:endParaRPr lang="tr-TR" sz="1500" b="1" dirty="0">
                        <a:latin typeface="Helvetica" panose="020B0604020202020204" pitchFamily="34" charset="0"/>
                        <a:cs typeface="Helvetica" panose="020B0604020202020204" pitchFamily="34" charset="0"/>
                      </a:endParaRP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5</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7</a:t>
                      </a: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3</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1308598651"/>
                  </a:ext>
                </a:extLst>
              </a:tr>
              <a:tr h="314743">
                <a:tc>
                  <a:txBody>
                    <a:bodyPr/>
                    <a:lstStyle/>
                    <a:p>
                      <a:r>
                        <a:rPr lang="tr-TR" sz="1500" b="1" dirty="0">
                          <a:latin typeface="Helvetica" panose="020B0604020202020204" pitchFamily="34" charset="0"/>
                          <a:cs typeface="Helvetica" panose="020B0604020202020204" pitchFamily="34" charset="0"/>
                        </a:rPr>
                        <a:t>9</a:t>
                      </a:r>
                    </a:p>
                  </a:txBody>
                  <a:tcPr/>
                </a:tc>
                <a:tc>
                  <a:txBody>
                    <a:bodyPr/>
                    <a:lstStyle/>
                    <a:p>
                      <a:r>
                        <a:rPr lang="tr-TR" sz="1500" b="1" dirty="0">
                          <a:latin typeface="Helvetica" panose="020B0604020202020204" pitchFamily="34" charset="0"/>
                          <a:cs typeface="Helvetica" panose="020B0604020202020204" pitchFamily="34" charset="0"/>
                        </a:rPr>
                        <a:t>SPOR BİL. FAK.</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a:effectLst/>
                          <a:latin typeface="Helvetica" panose="020B0604020202020204" pitchFamily="34" charset="0"/>
                          <a:ea typeface="Cambria" panose="02040503050406030204" pitchFamily="18" charset="0"/>
                          <a:cs typeface="Helvetica" panose="020B0604020202020204" pitchFamily="34" charset="0"/>
                        </a:rPr>
                        <a:t>5</a:t>
                      </a:r>
                      <a:endParaRPr lang="tr-TR" sz="16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7</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12</a:t>
                      </a: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7</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7</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26</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235013842"/>
                  </a:ext>
                </a:extLst>
              </a:tr>
              <a:tr h="314743">
                <a:tc>
                  <a:txBody>
                    <a:bodyPr/>
                    <a:lstStyle/>
                    <a:p>
                      <a:r>
                        <a:rPr lang="tr-TR" sz="1500" b="1" dirty="0">
                          <a:latin typeface="Helvetica" panose="020B0604020202020204" pitchFamily="34" charset="0"/>
                          <a:cs typeface="Helvetica" panose="020B0604020202020204" pitchFamily="34" charset="0"/>
                        </a:rPr>
                        <a:t>10</a:t>
                      </a:r>
                    </a:p>
                  </a:txBody>
                  <a:tcPr/>
                </a:tc>
                <a:tc>
                  <a:txBody>
                    <a:bodyPr/>
                    <a:lstStyle/>
                    <a:p>
                      <a:r>
                        <a:rPr lang="tr-TR" sz="1500" b="1" dirty="0">
                          <a:latin typeface="Helvetica" panose="020B0604020202020204" pitchFamily="34" charset="0"/>
                          <a:cs typeface="Helvetica" panose="020B0604020202020204" pitchFamily="34" charset="0"/>
                        </a:rPr>
                        <a:t>YABANCI</a:t>
                      </a:r>
                      <a:r>
                        <a:rPr lang="tr-TR" sz="1500" b="1" baseline="0" dirty="0">
                          <a:latin typeface="Helvetica" panose="020B0604020202020204" pitchFamily="34" charset="0"/>
                          <a:cs typeface="Helvetica" panose="020B0604020202020204" pitchFamily="34" charset="0"/>
                        </a:rPr>
                        <a:t> DİL. Y.</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15</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15</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2188206567"/>
                  </a:ext>
                </a:extLst>
              </a:tr>
              <a:tr h="314743">
                <a:tc>
                  <a:txBody>
                    <a:bodyPr/>
                    <a:lstStyle/>
                    <a:p>
                      <a:r>
                        <a:rPr lang="tr-TR" sz="1500" b="1" dirty="0">
                          <a:latin typeface="Helvetica" panose="020B0604020202020204" pitchFamily="34" charset="0"/>
                          <a:cs typeface="Helvetica" panose="020B0604020202020204" pitchFamily="34" charset="0"/>
                        </a:rPr>
                        <a:t>11</a:t>
                      </a:r>
                    </a:p>
                  </a:txBody>
                  <a:tcPr/>
                </a:tc>
                <a:tc>
                  <a:txBody>
                    <a:bodyPr/>
                    <a:lstStyle/>
                    <a:p>
                      <a:r>
                        <a:rPr lang="tr-TR" sz="1500" b="1" baseline="0" dirty="0">
                          <a:latin typeface="Helvetica" panose="020B0604020202020204" pitchFamily="34" charset="0"/>
                          <a:cs typeface="Helvetica" panose="020B0604020202020204" pitchFamily="34" charset="0"/>
                        </a:rPr>
                        <a:t>BMYO</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4</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5</a:t>
                      </a: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40</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46</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240830543"/>
                  </a:ext>
                </a:extLst>
              </a:tr>
              <a:tr h="314743">
                <a:tc>
                  <a:txBody>
                    <a:bodyPr/>
                    <a:lstStyle/>
                    <a:p>
                      <a:r>
                        <a:rPr lang="tr-TR" sz="1500" b="1" dirty="0">
                          <a:latin typeface="Helvetica" panose="020B0604020202020204" pitchFamily="34" charset="0"/>
                          <a:cs typeface="Helvetica" panose="020B0604020202020204" pitchFamily="34" charset="0"/>
                        </a:rPr>
                        <a:t>12</a:t>
                      </a:r>
                    </a:p>
                  </a:txBody>
                  <a:tcPr/>
                </a:tc>
                <a:tc>
                  <a:txBody>
                    <a:bodyPr/>
                    <a:lstStyle/>
                    <a:p>
                      <a:r>
                        <a:rPr lang="tr-TR" sz="1500" b="1" baseline="0" dirty="0">
                          <a:latin typeface="Helvetica" panose="020B0604020202020204" pitchFamily="34" charset="0"/>
                          <a:cs typeface="Helvetica" panose="020B0604020202020204" pitchFamily="34" charset="0"/>
                        </a:rPr>
                        <a:t>SHMYO</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3</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a:t>
                      </a: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31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34</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2819494868"/>
                  </a:ext>
                </a:extLst>
              </a:tr>
              <a:tr h="314743">
                <a:tc>
                  <a:txBody>
                    <a:bodyPr/>
                    <a:lstStyle/>
                    <a:p>
                      <a:r>
                        <a:rPr lang="tr-TR" sz="1500" b="1" dirty="0">
                          <a:latin typeface="Helvetica" panose="020B0604020202020204" pitchFamily="34" charset="0"/>
                          <a:cs typeface="Helvetica" panose="020B0604020202020204" pitchFamily="34" charset="0"/>
                        </a:rPr>
                        <a:t>13</a:t>
                      </a:r>
                    </a:p>
                  </a:txBody>
                  <a:tcPr/>
                </a:tc>
                <a:tc>
                  <a:txBody>
                    <a:bodyPr/>
                    <a:lstStyle/>
                    <a:p>
                      <a:r>
                        <a:rPr lang="tr-TR" sz="1500" b="1" baseline="0" dirty="0">
                          <a:latin typeface="Helvetica" panose="020B0604020202020204" pitchFamily="34" charset="0"/>
                          <a:cs typeface="Helvetica" panose="020B0604020202020204" pitchFamily="34" charset="0"/>
                        </a:rPr>
                        <a:t>ULUS MYO</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1967993996"/>
                  </a:ext>
                </a:extLst>
              </a:tr>
              <a:tr h="329731">
                <a:tc gridSpan="2">
                  <a:txBody>
                    <a:bodyPr/>
                    <a:lstStyle/>
                    <a:p>
                      <a:r>
                        <a:rPr lang="tr-TR" sz="1500" b="1" dirty="0">
                          <a:solidFill>
                            <a:srgbClr val="FF0000"/>
                          </a:solidFill>
                          <a:latin typeface="Helvetica" panose="020B0604020202020204" pitchFamily="34" charset="0"/>
                          <a:cs typeface="Helvetica" panose="020B0604020202020204" pitchFamily="34" charset="0"/>
                        </a:rPr>
                        <a:t>      </a:t>
                      </a:r>
                      <a:r>
                        <a:rPr lang="tr-TR" sz="1600" b="1" dirty="0">
                          <a:solidFill>
                            <a:srgbClr val="FF0000"/>
                          </a:solidFill>
                          <a:latin typeface="Helvetica" panose="020B0604020202020204" pitchFamily="34" charset="0"/>
                          <a:cs typeface="Helvetica" panose="020B0604020202020204" pitchFamily="34" charset="0"/>
                        </a:rPr>
                        <a:t>GENEL</a:t>
                      </a:r>
                      <a:r>
                        <a:rPr lang="tr-TR" sz="1600" b="1" baseline="0" dirty="0">
                          <a:solidFill>
                            <a:srgbClr val="FF0000"/>
                          </a:solidFill>
                          <a:latin typeface="Helvetica" panose="020B0604020202020204" pitchFamily="34" charset="0"/>
                          <a:cs typeface="Helvetica" panose="020B0604020202020204" pitchFamily="34" charset="0"/>
                        </a:rPr>
                        <a:t> TOPLAM</a:t>
                      </a:r>
                      <a:endParaRPr lang="tr-TR" sz="1500" b="1" dirty="0">
                        <a:solidFill>
                          <a:srgbClr val="FF0000"/>
                        </a:solidFill>
                        <a:latin typeface="Helvetica" panose="020B0604020202020204" pitchFamily="34" charset="0"/>
                        <a:cs typeface="Helvetica" panose="020B0604020202020204" pitchFamily="34" charset="0"/>
                      </a:endParaRPr>
                    </a:p>
                  </a:txBody>
                  <a:tcPr/>
                </a:tc>
                <a:tc hMerge="1">
                  <a:txBody>
                    <a:bodyPr/>
                    <a:lstStyle/>
                    <a:p>
                      <a:endParaRPr lang="tr-TR" sz="1500" baseline="0" dirty="0">
                        <a:latin typeface="Helvetica" panose="020B0604020202020204" pitchFamily="34" charset="0"/>
                        <a:cs typeface="Helvetica" panose="020B0604020202020204" pitchFamily="34" charset="0"/>
                      </a:endParaRPr>
                    </a:p>
                  </a:txBody>
                  <a:tcPr/>
                </a:tc>
                <a:tc>
                  <a:txBody>
                    <a:bodyPr/>
                    <a:lstStyle/>
                    <a:p>
                      <a:pPr algn="ctr" fontAlgn="ctr"/>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31</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60</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186</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276</a:t>
                      </a:r>
                    </a:p>
                  </a:txBody>
                  <a:tcPr marL="9144" marR="9144" marT="9144" marB="0" anchor="ctr"/>
                </a:tc>
                <a:tc>
                  <a:txBody>
                    <a:bodyPr/>
                    <a:lstStyle/>
                    <a:p>
                      <a:pPr algn="ctr" fontAlgn="ctr"/>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152</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177</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606</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770821133"/>
                  </a:ext>
                </a:extLst>
              </a:tr>
            </a:tbl>
          </a:graphicData>
        </a:graphic>
      </p:graphicFrame>
    </p:spTree>
    <p:extLst>
      <p:ext uri="{BB962C8B-B14F-4D97-AF65-F5344CB8AC3E}">
        <p14:creationId xmlns:p14="http://schemas.microsoft.com/office/powerpoint/2010/main" val="10730306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10427"/>
            <a:ext cx="9140030" cy="1209539"/>
            <a:chOff x="-130243" y="-83509"/>
            <a:chExt cx="8690384"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30243" y="-83509"/>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492423" y="108996"/>
              <a:ext cx="5834380" cy="584775"/>
            </a:xfrm>
            <a:prstGeom prst="rect">
              <a:avLst/>
            </a:prstGeom>
          </p:spPr>
          <p:txBody>
            <a:bodyPr wrap="square">
              <a:spAutoFit/>
            </a:bodyPr>
            <a:lstStyle/>
            <a:p>
              <a:r>
                <a:rPr lang="tr-TR" sz="1600" b="1" dirty="0">
                  <a:solidFill>
                    <a:schemeClr val="accent1">
                      <a:lumMod val="50000"/>
                    </a:schemeClr>
                  </a:solidFill>
                  <a:latin typeface="Helvetica" pitchFamily="34" charset="0"/>
                </a:rPr>
                <a:t>FAKÜLTELERDE AKADEMİK İNSAN KAYNAĞINDAKİ DEĞİŞİM (2017-2020)</a:t>
              </a:r>
              <a:endParaRPr lang="tr-TR" sz="2000" dirty="0"/>
            </a:p>
          </p:txBody>
        </p:sp>
      </p:grpSp>
      <p:sp>
        <p:nvSpPr>
          <p:cNvPr id="14" name="Rectangle 3"/>
          <p:cNvSpPr txBox="1">
            <a:spLocks noChangeArrowheads="1"/>
          </p:cNvSpPr>
          <p:nvPr/>
        </p:nvSpPr>
        <p:spPr bwMode="auto">
          <a:xfrm>
            <a:off x="101599" y="1273443"/>
            <a:ext cx="12090401"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3605214473"/>
              </p:ext>
            </p:extLst>
          </p:nvPr>
        </p:nvGraphicFramePr>
        <p:xfrm>
          <a:off x="570345" y="944301"/>
          <a:ext cx="11152907" cy="5637451"/>
        </p:xfrm>
        <a:graphic>
          <a:graphicData uri="http://schemas.openxmlformats.org/drawingml/2006/table">
            <a:tbl>
              <a:tblPr firstRow="1" bandRow="1">
                <a:tableStyleId>{5C22544A-7EE6-4342-B048-85BDC9FD1C3A}</a:tableStyleId>
              </a:tblPr>
              <a:tblGrid>
                <a:gridCol w="2574862">
                  <a:extLst>
                    <a:ext uri="{9D8B030D-6E8A-4147-A177-3AD203B41FA5}">
                      <a16:colId xmlns:a16="http://schemas.microsoft.com/office/drawing/2014/main" val="2701239293"/>
                    </a:ext>
                  </a:extLst>
                </a:gridCol>
                <a:gridCol w="1272964">
                  <a:extLst>
                    <a:ext uri="{9D8B030D-6E8A-4147-A177-3AD203B41FA5}">
                      <a16:colId xmlns:a16="http://schemas.microsoft.com/office/drawing/2014/main" val="1853829259"/>
                    </a:ext>
                  </a:extLst>
                </a:gridCol>
                <a:gridCol w="1258499">
                  <a:extLst>
                    <a:ext uri="{9D8B030D-6E8A-4147-A177-3AD203B41FA5}">
                      <a16:colId xmlns:a16="http://schemas.microsoft.com/office/drawing/2014/main" val="2433395446"/>
                    </a:ext>
                  </a:extLst>
                </a:gridCol>
                <a:gridCol w="1266763">
                  <a:extLst>
                    <a:ext uri="{9D8B030D-6E8A-4147-A177-3AD203B41FA5}">
                      <a16:colId xmlns:a16="http://schemas.microsoft.com/office/drawing/2014/main" val="1482632019"/>
                    </a:ext>
                  </a:extLst>
                </a:gridCol>
                <a:gridCol w="1593273">
                  <a:extLst>
                    <a:ext uri="{9D8B030D-6E8A-4147-A177-3AD203B41FA5}">
                      <a16:colId xmlns:a16="http://schemas.microsoft.com/office/drawing/2014/main" val="1760474160"/>
                    </a:ext>
                  </a:extLst>
                </a:gridCol>
                <a:gridCol w="1593273">
                  <a:extLst>
                    <a:ext uri="{9D8B030D-6E8A-4147-A177-3AD203B41FA5}">
                      <a16:colId xmlns:a16="http://schemas.microsoft.com/office/drawing/2014/main" val="4282947488"/>
                    </a:ext>
                  </a:extLst>
                </a:gridCol>
                <a:gridCol w="1593273">
                  <a:extLst>
                    <a:ext uri="{9D8B030D-6E8A-4147-A177-3AD203B41FA5}">
                      <a16:colId xmlns:a16="http://schemas.microsoft.com/office/drawing/2014/main" val="2664649129"/>
                    </a:ext>
                  </a:extLst>
                </a:gridCol>
              </a:tblGrid>
              <a:tr h="352901">
                <a:tc rowSpan="2">
                  <a:txBody>
                    <a:bodyPr/>
                    <a:lstStyle/>
                    <a:p>
                      <a:pPr algn="ctr"/>
                      <a:r>
                        <a:rPr lang="tr-TR" dirty="0"/>
                        <a:t>FAKÜLTE</a:t>
                      </a:r>
                    </a:p>
                  </a:txBody>
                  <a:tcPr anchor="ctr"/>
                </a:tc>
                <a:tc>
                  <a:txBody>
                    <a:bodyPr/>
                    <a:lstStyle/>
                    <a:p>
                      <a:pPr algn="ctr"/>
                      <a:r>
                        <a:rPr lang="tr-TR" sz="2000" dirty="0"/>
                        <a:t>2017</a:t>
                      </a:r>
                    </a:p>
                  </a:txBody>
                  <a:tcPr/>
                </a:tc>
                <a:tc>
                  <a:txBody>
                    <a:bodyPr/>
                    <a:lstStyle/>
                    <a:p>
                      <a:pPr algn="ctr"/>
                      <a:r>
                        <a:rPr lang="tr-TR" sz="2000" dirty="0"/>
                        <a:t>2020</a:t>
                      </a:r>
                    </a:p>
                  </a:txBody>
                  <a:tcPr/>
                </a:tc>
                <a:tc>
                  <a:txBody>
                    <a:bodyPr/>
                    <a:lstStyle/>
                    <a:p>
                      <a:pPr algn="ctr"/>
                      <a:r>
                        <a:rPr lang="tr-TR" sz="2000" dirty="0"/>
                        <a:t>2017</a:t>
                      </a:r>
                    </a:p>
                  </a:txBody>
                  <a:tcPr/>
                </a:tc>
                <a:tc>
                  <a:txBody>
                    <a:bodyPr/>
                    <a:lstStyle/>
                    <a:p>
                      <a:pPr algn="ctr"/>
                      <a:r>
                        <a:rPr lang="tr-TR" sz="2000" dirty="0"/>
                        <a:t>2020</a:t>
                      </a:r>
                    </a:p>
                  </a:txBody>
                  <a:tcPr/>
                </a:tc>
                <a:tc>
                  <a:txBody>
                    <a:bodyPr/>
                    <a:lstStyle/>
                    <a:p>
                      <a:pPr algn="ctr"/>
                      <a:r>
                        <a:rPr lang="tr-TR" sz="2000" dirty="0"/>
                        <a:t>2017</a:t>
                      </a:r>
                    </a:p>
                  </a:txBody>
                  <a:tcPr/>
                </a:tc>
                <a:tc>
                  <a:txBody>
                    <a:bodyPr/>
                    <a:lstStyle/>
                    <a:p>
                      <a:pPr algn="ctr"/>
                      <a:r>
                        <a:rPr lang="tr-TR" sz="2000" dirty="0"/>
                        <a:t>2020</a:t>
                      </a:r>
                    </a:p>
                  </a:txBody>
                  <a:tcPr/>
                </a:tc>
                <a:extLst>
                  <a:ext uri="{0D108BD9-81ED-4DB2-BD59-A6C34878D82A}">
                    <a16:rowId xmlns:a16="http://schemas.microsoft.com/office/drawing/2014/main" val="537187274"/>
                  </a:ext>
                </a:extLst>
              </a:tr>
              <a:tr h="794028">
                <a:tc vMerge="1">
                  <a:txBody>
                    <a:bodyPr/>
                    <a:lstStyle/>
                    <a:p>
                      <a:endParaRPr lang="tr-TR" dirty="0"/>
                    </a:p>
                  </a:txBody>
                  <a:tcPr/>
                </a:tc>
                <a:tc>
                  <a:txBody>
                    <a:bodyPr/>
                    <a:lstStyle/>
                    <a:p>
                      <a:pPr algn="ctr"/>
                      <a:r>
                        <a:rPr lang="tr-TR" sz="1400" b="1" dirty="0">
                          <a:latin typeface="Helvetica" panose="020B0604020202020204" pitchFamily="34" charset="0"/>
                          <a:cs typeface="Helvetica" panose="020B0604020202020204" pitchFamily="34" charset="0"/>
                        </a:rPr>
                        <a:t>ÖĞRETİM</a:t>
                      </a:r>
                    </a:p>
                    <a:p>
                      <a:pPr algn="ctr"/>
                      <a:r>
                        <a:rPr lang="tr-TR" sz="1400" b="1" dirty="0">
                          <a:latin typeface="Helvetica" panose="020B0604020202020204" pitchFamily="34" charset="0"/>
                          <a:cs typeface="Helvetica" panose="020B0604020202020204" pitchFamily="34" charset="0"/>
                        </a:rPr>
                        <a:t>ÜYESİ</a:t>
                      </a:r>
                    </a:p>
                  </a:txBody>
                  <a:tcPr anchor="ctr"/>
                </a:tc>
                <a:tc>
                  <a:txBody>
                    <a:bodyPr/>
                    <a:lstStyle/>
                    <a:p>
                      <a:pPr algn="ctr"/>
                      <a:r>
                        <a:rPr lang="tr-TR" sz="1400" b="1" dirty="0">
                          <a:latin typeface="Helvetica" panose="020B0604020202020204" pitchFamily="34" charset="0"/>
                          <a:cs typeface="Helvetica" panose="020B0604020202020204" pitchFamily="34" charset="0"/>
                        </a:rPr>
                        <a:t>ÖĞRETİM</a:t>
                      </a:r>
                    </a:p>
                    <a:p>
                      <a:pPr algn="ctr"/>
                      <a:r>
                        <a:rPr lang="tr-TR" sz="1400" b="1" dirty="0">
                          <a:latin typeface="Helvetica" panose="020B0604020202020204" pitchFamily="34" charset="0"/>
                          <a:cs typeface="Helvetica" panose="020B0604020202020204" pitchFamily="34" charset="0"/>
                        </a:rPr>
                        <a:t>ÜYESİ</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a:latin typeface="Helvetica" panose="020B0604020202020204" pitchFamily="34" charset="0"/>
                          <a:cs typeface="Helvetica" panose="020B0604020202020204" pitchFamily="34" charset="0"/>
                        </a:rPr>
                        <a:t>DİĞER ÖĞRETİM ELEMANI</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a:latin typeface="Helvetica" panose="020B0604020202020204" pitchFamily="34" charset="0"/>
                          <a:cs typeface="Helvetica" panose="020B0604020202020204" pitchFamily="34" charset="0"/>
                        </a:rPr>
                        <a:t>DİĞER ÖĞRETİM ELEMANI</a:t>
                      </a:r>
                    </a:p>
                  </a:txBody>
                  <a:tcPr anchor="ctr"/>
                </a:tc>
                <a:tc>
                  <a:txBody>
                    <a:bodyPr/>
                    <a:lstStyle/>
                    <a:p>
                      <a:pPr algn="ctr"/>
                      <a:r>
                        <a:rPr lang="tr-TR" sz="1400" b="1" dirty="0">
                          <a:latin typeface="Helvetica" panose="020B0604020202020204" pitchFamily="34" charset="0"/>
                          <a:cs typeface="Helvetica" panose="020B0604020202020204" pitchFamily="34" charset="0"/>
                        </a:rPr>
                        <a:t>TOPLAM</a:t>
                      </a:r>
                    </a:p>
                  </a:txBody>
                  <a:tcPr anchor="ctr"/>
                </a:tc>
                <a:tc>
                  <a:txBody>
                    <a:bodyPr/>
                    <a:lstStyle/>
                    <a:p>
                      <a:pPr algn="ctr"/>
                      <a:r>
                        <a:rPr lang="tr-TR" sz="1400" b="1" dirty="0">
                          <a:latin typeface="Helvetica" panose="020B0604020202020204" pitchFamily="34" charset="0"/>
                          <a:cs typeface="Helvetica" panose="020B0604020202020204" pitchFamily="34" charset="0"/>
                        </a:rPr>
                        <a:t>TOPLAM</a:t>
                      </a:r>
                    </a:p>
                  </a:txBody>
                  <a:tcPr anchor="ctr"/>
                </a:tc>
                <a:extLst>
                  <a:ext uri="{0D108BD9-81ED-4DB2-BD59-A6C34878D82A}">
                    <a16:rowId xmlns:a16="http://schemas.microsoft.com/office/drawing/2014/main" val="2286442865"/>
                  </a:ext>
                </a:extLst>
              </a:tr>
              <a:tr h="352901">
                <a:tc>
                  <a:txBody>
                    <a:bodyPr/>
                    <a:lstStyle/>
                    <a:p>
                      <a:r>
                        <a:rPr lang="tr-TR" sz="1500" b="1" dirty="0">
                          <a:latin typeface="Helvetica" panose="020B0604020202020204" pitchFamily="34" charset="0"/>
                          <a:cs typeface="Helvetica" panose="020B0604020202020204" pitchFamily="34" charset="0"/>
                        </a:rPr>
                        <a:t>EDEBİYAT FAK.</a:t>
                      </a:r>
                    </a:p>
                  </a:txBody>
                  <a:tcPr/>
                </a:tc>
                <a:tc>
                  <a:txBody>
                    <a:bodyPr/>
                    <a:lstStyle/>
                    <a:p>
                      <a:pPr algn="ctr"/>
                      <a:r>
                        <a:rPr lang="tr-TR" b="1" dirty="0"/>
                        <a:t>42</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55</a:t>
                      </a:r>
                    </a:p>
                  </a:txBody>
                  <a:tcPr marL="9144" marR="9144" marT="9144" marB="0" anchor="ctr"/>
                </a:tc>
                <a:tc>
                  <a:txBody>
                    <a:bodyPr/>
                    <a:lstStyle/>
                    <a:p>
                      <a:pPr algn="ctr"/>
                      <a:r>
                        <a:rPr lang="tr-TR" b="1" dirty="0"/>
                        <a:t>33</a:t>
                      </a:r>
                    </a:p>
                  </a:txBody>
                  <a:tcPr/>
                </a:tc>
                <a:tc>
                  <a:txBody>
                    <a:bodyPr/>
                    <a:lstStyle/>
                    <a:p>
                      <a:pPr algn="ctr"/>
                      <a:r>
                        <a:rPr lang="tr-TR" b="1" dirty="0"/>
                        <a:t>44</a:t>
                      </a:r>
                    </a:p>
                  </a:txBody>
                  <a:tcPr/>
                </a:tc>
                <a:tc>
                  <a:txBody>
                    <a:bodyPr/>
                    <a:lstStyle/>
                    <a:p>
                      <a:pPr algn="ctr"/>
                      <a:r>
                        <a:rPr lang="tr-TR" b="1" dirty="0"/>
                        <a:t>75</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99</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2604205709"/>
                  </a:ext>
                </a:extLst>
              </a:tr>
              <a:tr h="352901">
                <a:tc>
                  <a:txBody>
                    <a:bodyPr/>
                    <a:lstStyle/>
                    <a:p>
                      <a:r>
                        <a:rPr lang="tr-TR" sz="1500" b="1" dirty="0">
                          <a:latin typeface="Helvetica" panose="020B0604020202020204" pitchFamily="34" charset="0"/>
                          <a:cs typeface="Helvetica" panose="020B0604020202020204" pitchFamily="34" charset="0"/>
                        </a:rPr>
                        <a:t>EĞİTİM FAK</a:t>
                      </a:r>
                    </a:p>
                  </a:txBody>
                  <a:tcPr/>
                </a:tc>
                <a:tc>
                  <a:txBody>
                    <a:bodyPr/>
                    <a:lstStyle/>
                    <a:p>
                      <a:pPr algn="ctr"/>
                      <a:r>
                        <a:rPr lang="tr-TR" b="1" dirty="0"/>
                        <a:t>39</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45</a:t>
                      </a:r>
                    </a:p>
                  </a:txBody>
                  <a:tcPr marL="9144" marR="9144" marT="9144" marB="0" anchor="ctr"/>
                </a:tc>
                <a:tc>
                  <a:txBody>
                    <a:bodyPr/>
                    <a:lstStyle/>
                    <a:p>
                      <a:pPr algn="ctr"/>
                      <a:r>
                        <a:rPr lang="tr-TR" b="1" dirty="0"/>
                        <a:t>40</a:t>
                      </a:r>
                    </a:p>
                  </a:txBody>
                  <a:tcPr/>
                </a:tc>
                <a:tc>
                  <a:txBody>
                    <a:bodyPr/>
                    <a:lstStyle/>
                    <a:p>
                      <a:pPr algn="ctr"/>
                      <a:r>
                        <a:rPr lang="tr-TR" b="1" dirty="0"/>
                        <a:t>36</a:t>
                      </a:r>
                    </a:p>
                  </a:txBody>
                  <a:tcPr/>
                </a:tc>
                <a:tc>
                  <a:txBody>
                    <a:bodyPr/>
                    <a:lstStyle/>
                    <a:p>
                      <a:pPr algn="ctr"/>
                      <a:r>
                        <a:rPr lang="tr-TR" b="1" dirty="0"/>
                        <a:t>79</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81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260528615"/>
                  </a:ext>
                </a:extLst>
              </a:tr>
              <a:tr h="352901">
                <a:tc>
                  <a:txBody>
                    <a:bodyPr/>
                    <a:lstStyle/>
                    <a:p>
                      <a:r>
                        <a:rPr lang="tr-TR" sz="1500" b="1" dirty="0">
                          <a:latin typeface="Helvetica" panose="020B0604020202020204" pitchFamily="34" charset="0"/>
                          <a:cs typeface="Helvetica" panose="020B0604020202020204" pitchFamily="34" charset="0"/>
                        </a:rPr>
                        <a:t>FEN</a:t>
                      </a:r>
                      <a:r>
                        <a:rPr lang="tr-TR" sz="1500" b="1" baseline="0" dirty="0">
                          <a:latin typeface="Helvetica" panose="020B0604020202020204" pitchFamily="34" charset="0"/>
                          <a:cs typeface="Helvetica" panose="020B0604020202020204" pitchFamily="34" charset="0"/>
                        </a:rPr>
                        <a:t> FAK.</a:t>
                      </a:r>
                      <a:endParaRPr lang="tr-TR" sz="1500" b="1" dirty="0">
                        <a:latin typeface="Helvetica" panose="020B0604020202020204" pitchFamily="34" charset="0"/>
                        <a:cs typeface="Helvetica" panose="020B0604020202020204" pitchFamily="34" charset="0"/>
                      </a:endParaRPr>
                    </a:p>
                  </a:txBody>
                  <a:tcPr/>
                </a:tc>
                <a:tc>
                  <a:txBody>
                    <a:bodyPr/>
                    <a:lstStyle/>
                    <a:p>
                      <a:pPr algn="ctr"/>
                      <a:r>
                        <a:rPr lang="tr-TR" b="1" dirty="0"/>
                        <a:t>11</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22</a:t>
                      </a:r>
                    </a:p>
                  </a:txBody>
                  <a:tcPr marL="9144" marR="9144" marT="9144" marB="0" anchor="ctr"/>
                </a:tc>
                <a:tc>
                  <a:txBody>
                    <a:bodyPr/>
                    <a:lstStyle/>
                    <a:p>
                      <a:pPr algn="ctr"/>
                      <a:r>
                        <a:rPr lang="tr-TR" b="1" dirty="0"/>
                        <a:t>11</a:t>
                      </a:r>
                    </a:p>
                  </a:txBody>
                  <a:tcPr/>
                </a:tc>
                <a:tc>
                  <a:txBody>
                    <a:bodyPr/>
                    <a:lstStyle/>
                    <a:p>
                      <a:pPr algn="ctr"/>
                      <a:r>
                        <a:rPr lang="tr-TR" b="1" dirty="0"/>
                        <a:t>14</a:t>
                      </a:r>
                    </a:p>
                  </a:txBody>
                  <a:tcPr/>
                </a:tc>
                <a:tc>
                  <a:txBody>
                    <a:bodyPr/>
                    <a:lstStyle/>
                    <a:p>
                      <a:pPr algn="ctr"/>
                      <a:r>
                        <a:rPr lang="tr-TR" b="1" dirty="0"/>
                        <a:t>22</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36</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748784426"/>
                  </a:ext>
                </a:extLst>
              </a:tr>
              <a:tr h="352901">
                <a:tc>
                  <a:txBody>
                    <a:bodyPr/>
                    <a:lstStyle/>
                    <a:p>
                      <a:r>
                        <a:rPr lang="tr-TR" sz="1500" b="1" dirty="0">
                          <a:latin typeface="Helvetica" panose="020B0604020202020204" pitchFamily="34" charset="0"/>
                          <a:cs typeface="Helvetica" panose="020B0604020202020204" pitchFamily="34" charset="0"/>
                        </a:rPr>
                        <a:t>İİBF</a:t>
                      </a:r>
                    </a:p>
                  </a:txBody>
                  <a:tcPr/>
                </a:tc>
                <a:tc>
                  <a:txBody>
                    <a:bodyPr/>
                    <a:lstStyle/>
                    <a:p>
                      <a:pPr algn="ctr"/>
                      <a:r>
                        <a:rPr lang="tr-TR" b="1" dirty="0"/>
                        <a:t>24</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31</a:t>
                      </a:r>
                    </a:p>
                  </a:txBody>
                  <a:tcPr marL="9144" marR="9144" marT="9144" marB="0" anchor="ctr"/>
                </a:tc>
                <a:tc>
                  <a:txBody>
                    <a:bodyPr/>
                    <a:lstStyle/>
                    <a:p>
                      <a:pPr algn="ctr"/>
                      <a:r>
                        <a:rPr lang="tr-TR" b="1" dirty="0"/>
                        <a:t>31</a:t>
                      </a:r>
                    </a:p>
                  </a:txBody>
                  <a:tcPr/>
                </a:tc>
                <a:tc>
                  <a:txBody>
                    <a:bodyPr/>
                    <a:lstStyle/>
                    <a:p>
                      <a:pPr algn="ctr"/>
                      <a:r>
                        <a:rPr lang="tr-TR" b="1" dirty="0"/>
                        <a:t>28</a:t>
                      </a:r>
                    </a:p>
                  </a:txBody>
                  <a:tcPr/>
                </a:tc>
                <a:tc>
                  <a:txBody>
                    <a:bodyPr/>
                    <a:lstStyle/>
                    <a:p>
                      <a:pPr algn="ctr"/>
                      <a:r>
                        <a:rPr lang="tr-TR" b="1" dirty="0"/>
                        <a:t>55</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59</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600634591"/>
                  </a:ext>
                </a:extLst>
              </a:tr>
              <a:tr h="352901">
                <a:tc>
                  <a:txBody>
                    <a:bodyPr/>
                    <a:lstStyle/>
                    <a:p>
                      <a:r>
                        <a:rPr lang="tr-TR" sz="1500" b="1" dirty="0">
                          <a:latin typeface="Helvetica" panose="020B0604020202020204" pitchFamily="34" charset="0"/>
                          <a:cs typeface="Helvetica" panose="020B0604020202020204" pitchFamily="34" charset="0"/>
                        </a:rPr>
                        <a:t>İSLAMİ</a:t>
                      </a:r>
                      <a:r>
                        <a:rPr lang="tr-TR" sz="1500" b="1" baseline="0" dirty="0">
                          <a:latin typeface="Helvetica" panose="020B0604020202020204" pitchFamily="34" charset="0"/>
                          <a:cs typeface="Helvetica" panose="020B0604020202020204" pitchFamily="34" charset="0"/>
                        </a:rPr>
                        <a:t> İLİ. FAK.</a:t>
                      </a:r>
                      <a:endParaRPr lang="tr-TR" sz="1500" b="1" dirty="0">
                        <a:latin typeface="Helvetica" panose="020B0604020202020204" pitchFamily="34" charset="0"/>
                        <a:cs typeface="Helvetica" panose="020B0604020202020204" pitchFamily="34" charset="0"/>
                      </a:endParaRPr>
                    </a:p>
                  </a:txBody>
                  <a:tcPr/>
                </a:tc>
                <a:tc>
                  <a:txBody>
                    <a:bodyPr/>
                    <a:lstStyle/>
                    <a:p>
                      <a:pPr algn="ctr"/>
                      <a:r>
                        <a:rPr lang="tr-TR" b="1" dirty="0"/>
                        <a:t>10</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14</a:t>
                      </a:r>
                    </a:p>
                  </a:txBody>
                  <a:tcPr marL="9144" marR="9144" marT="9144" marB="0" anchor="ctr"/>
                </a:tc>
                <a:tc>
                  <a:txBody>
                    <a:bodyPr/>
                    <a:lstStyle/>
                    <a:p>
                      <a:pPr algn="ctr"/>
                      <a:r>
                        <a:rPr lang="tr-TR" b="1" dirty="0"/>
                        <a:t>13</a:t>
                      </a:r>
                    </a:p>
                  </a:txBody>
                  <a:tcPr/>
                </a:tc>
                <a:tc>
                  <a:txBody>
                    <a:bodyPr/>
                    <a:lstStyle/>
                    <a:p>
                      <a:pPr algn="ctr"/>
                      <a:r>
                        <a:rPr lang="tr-TR" b="1" dirty="0"/>
                        <a:t>17</a:t>
                      </a:r>
                    </a:p>
                  </a:txBody>
                  <a:tcPr/>
                </a:tc>
                <a:tc>
                  <a:txBody>
                    <a:bodyPr/>
                    <a:lstStyle/>
                    <a:p>
                      <a:pPr algn="ctr"/>
                      <a:r>
                        <a:rPr lang="tr-TR" b="1" dirty="0"/>
                        <a:t>23</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31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1616070927"/>
                  </a:ext>
                </a:extLst>
              </a:tr>
              <a:tr h="373023">
                <a:tc>
                  <a:txBody>
                    <a:bodyPr/>
                    <a:lstStyle/>
                    <a:p>
                      <a:r>
                        <a:rPr lang="tr-TR" sz="1500" b="1" dirty="0">
                          <a:latin typeface="Helvetica" panose="020B0604020202020204" pitchFamily="34" charset="0"/>
                          <a:cs typeface="Helvetica" panose="020B0604020202020204" pitchFamily="34" charset="0"/>
                        </a:rPr>
                        <a:t>MÜH.</a:t>
                      </a:r>
                      <a:r>
                        <a:rPr lang="tr-TR" sz="1500" b="1" baseline="0" dirty="0">
                          <a:latin typeface="Helvetica" panose="020B0604020202020204" pitchFamily="34" charset="0"/>
                          <a:cs typeface="Helvetica" panose="020B0604020202020204" pitchFamily="34" charset="0"/>
                        </a:rPr>
                        <a:t> MİM. TAS. FAK.</a:t>
                      </a:r>
                      <a:endParaRPr lang="tr-TR" sz="1500" b="1" dirty="0">
                        <a:latin typeface="Helvetica" panose="020B0604020202020204" pitchFamily="34" charset="0"/>
                        <a:cs typeface="Helvetica" panose="020B0604020202020204" pitchFamily="34" charset="0"/>
                      </a:endParaRPr>
                    </a:p>
                  </a:txBody>
                  <a:tcPr/>
                </a:tc>
                <a:tc>
                  <a:txBody>
                    <a:bodyPr/>
                    <a:lstStyle/>
                    <a:p>
                      <a:pPr algn="ctr"/>
                      <a:r>
                        <a:rPr lang="tr-TR" b="1" dirty="0"/>
                        <a:t>28</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50</a:t>
                      </a:r>
                    </a:p>
                  </a:txBody>
                  <a:tcPr marL="9144" marR="9144" marT="9144" marB="0" anchor="ctr"/>
                </a:tc>
                <a:tc>
                  <a:txBody>
                    <a:bodyPr/>
                    <a:lstStyle/>
                    <a:p>
                      <a:pPr algn="ctr"/>
                      <a:r>
                        <a:rPr lang="tr-TR" b="1" dirty="0"/>
                        <a:t>41</a:t>
                      </a:r>
                    </a:p>
                  </a:txBody>
                  <a:tcPr/>
                </a:tc>
                <a:tc>
                  <a:txBody>
                    <a:bodyPr/>
                    <a:lstStyle/>
                    <a:p>
                      <a:pPr algn="ctr"/>
                      <a:r>
                        <a:rPr lang="tr-TR" b="1" dirty="0"/>
                        <a:t>40</a:t>
                      </a:r>
                    </a:p>
                  </a:txBody>
                  <a:tcPr/>
                </a:tc>
                <a:tc>
                  <a:txBody>
                    <a:bodyPr/>
                    <a:lstStyle/>
                    <a:p>
                      <a:pPr algn="ctr"/>
                      <a:r>
                        <a:rPr lang="tr-TR" b="1" dirty="0"/>
                        <a:t>69</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90</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1560807289"/>
                  </a:ext>
                </a:extLst>
              </a:tr>
              <a:tr h="388620">
                <a:tc>
                  <a:txBody>
                    <a:bodyPr/>
                    <a:lstStyle/>
                    <a:p>
                      <a:r>
                        <a:rPr lang="tr-TR" sz="1500" b="1" dirty="0">
                          <a:latin typeface="Helvetica" panose="020B0604020202020204" pitchFamily="34" charset="0"/>
                          <a:cs typeface="Helvetica" panose="020B0604020202020204" pitchFamily="34" charset="0"/>
                        </a:rPr>
                        <a:t>BARTIN ORMAN FAK.</a:t>
                      </a:r>
                    </a:p>
                  </a:txBody>
                  <a:tcPr/>
                </a:tc>
                <a:tc>
                  <a:txBody>
                    <a:bodyPr/>
                    <a:lstStyle/>
                    <a:p>
                      <a:pPr algn="ctr"/>
                      <a:r>
                        <a:rPr lang="tr-TR" b="1" dirty="0"/>
                        <a:t>47</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32</a:t>
                      </a:r>
                    </a:p>
                  </a:txBody>
                  <a:tcPr marL="9144" marR="9144" marT="9144" marB="0" anchor="ctr"/>
                </a:tc>
                <a:tc>
                  <a:txBody>
                    <a:bodyPr/>
                    <a:lstStyle/>
                    <a:p>
                      <a:pPr algn="ctr"/>
                      <a:r>
                        <a:rPr lang="tr-TR" b="1" dirty="0"/>
                        <a:t>15</a:t>
                      </a:r>
                    </a:p>
                  </a:txBody>
                  <a:tcPr/>
                </a:tc>
                <a:tc>
                  <a:txBody>
                    <a:bodyPr/>
                    <a:lstStyle/>
                    <a:p>
                      <a:pPr algn="ctr"/>
                      <a:r>
                        <a:rPr lang="tr-TR" b="1" dirty="0"/>
                        <a:t>11</a:t>
                      </a:r>
                    </a:p>
                  </a:txBody>
                  <a:tcPr/>
                </a:tc>
                <a:tc>
                  <a:txBody>
                    <a:bodyPr/>
                    <a:lstStyle/>
                    <a:p>
                      <a:pPr algn="ctr"/>
                      <a:r>
                        <a:rPr lang="tr-TR" b="1" dirty="0"/>
                        <a:t>62</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43</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1032530929"/>
                  </a:ext>
                </a:extLst>
              </a:tr>
              <a:tr h="393700">
                <a:tc>
                  <a:txBody>
                    <a:bodyPr/>
                    <a:lstStyle/>
                    <a:p>
                      <a:r>
                        <a:rPr lang="tr-TR" sz="1500" b="1" dirty="0">
                          <a:latin typeface="Helvetica" panose="020B0604020202020204" pitchFamily="34" charset="0"/>
                          <a:cs typeface="Helvetica" panose="020B0604020202020204" pitchFamily="34" charset="0"/>
                        </a:rPr>
                        <a:t>SAĞLIK BİL</a:t>
                      </a:r>
                      <a:r>
                        <a:rPr lang="tr-TR" sz="1500" b="1" baseline="0" dirty="0">
                          <a:latin typeface="Helvetica" panose="020B0604020202020204" pitchFamily="34" charset="0"/>
                          <a:cs typeface="Helvetica" panose="020B0604020202020204" pitchFamily="34" charset="0"/>
                        </a:rPr>
                        <a:t>. FAK.</a:t>
                      </a:r>
                      <a:endParaRPr lang="tr-TR" sz="1500" b="1" dirty="0">
                        <a:latin typeface="Helvetica" panose="020B0604020202020204" pitchFamily="34" charset="0"/>
                        <a:cs typeface="Helvetica" panose="020B0604020202020204" pitchFamily="34" charset="0"/>
                      </a:endParaRPr>
                    </a:p>
                  </a:txBody>
                  <a:tcPr/>
                </a:tc>
                <a:tc>
                  <a:txBody>
                    <a:bodyPr/>
                    <a:lstStyle/>
                    <a:p>
                      <a:pPr algn="ctr"/>
                      <a:r>
                        <a:rPr lang="tr-TR" b="1" dirty="0"/>
                        <a:t>-</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7</a:t>
                      </a:r>
                    </a:p>
                  </a:txBody>
                  <a:tcPr marL="9144" marR="9144" marT="9144" marB="0" anchor="ctr"/>
                </a:tc>
                <a:tc>
                  <a:txBody>
                    <a:bodyPr/>
                    <a:lstStyle/>
                    <a:p>
                      <a:pPr algn="ctr"/>
                      <a:r>
                        <a:rPr lang="tr-TR" b="1" dirty="0"/>
                        <a:t>-</a:t>
                      </a:r>
                    </a:p>
                  </a:txBody>
                  <a:tcPr/>
                </a:tc>
                <a:tc>
                  <a:txBody>
                    <a:bodyPr/>
                    <a:lstStyle/>
                    <a:p>
                      <a:pPr algn="ctr"/>
                      <a:r>
                        <a:rPr lang="tr-TR" b="1" dirty="0"/>
                        <a:t>4</a:t>
                      </a:r>
                    </a:p>
                  </a:txBody>
                  <a:tcPr/>
                </a:tc>
                <a:tc>
                  <a:txBody>
                    <a:bodyPr/>
                    <a:lstStyle/>
                    <a:p>
                      <a:pPr algn="ctr"/>
                      <a:r>
                        <a:rPr lang="tr-TR" b="1" dirty="0"/>
                        <a:t>-</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850211915"/>
                  </a:ext>
                </a:extLst>
              </a:tr>
              <a:tr h="352901">
                <a:tc>
                  <a:txBody>
                    <a:bodyPr/>
                    <a:lstStyle/>
                    <a:p>
                      <a:r>
                        <a:rPr lang="tr-TR" sz="1500" b="1" dirty="0">
                          <a:latin typeface="Helvetica" panose="020B0604020202020204" pitchFamily="34" charset="0"/>
                          <a:cs typeface="Helvetica" panose="020B0604020202020204" pitchFamily="34" charset="0"/>
                        </a:rPr>
                        <a:t>SPOR BİL. FAK.</a:t>
                      </a:r>
                    </a:p>
                  </a:txBody>
                  <a:tcPr/>
                </a:tc>
                <a:tc>
                  <a:txBody>
                    <a:bodyPr/>
                    <a:lstStyle/>
                    <a:p>
                      <a:pPr algn="ctr"/>
                      <a:r>
                        <a:rPr lang="tr-TR" b="1" dirty="0"/>
                        <a:t>9</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12</a:t>
                      </a:r>
                    </a:p>
                  </a:txBody>
                  <a:tcPr marL="9144" marR="9144" marT="9144" marB="0" anchor="ctr"/>
                </a:tc>
                <a:tc>
                  <a:txBody>
                    <a:bodyPr/>
                    <a:lstStyle/>
                    <a:p>
                      <a:pPr algn="ctr"/>
                      <a:r>
                        <a:rPr lang="tr-TR" b="1" dirty="0"/>
                        <a:t>15</a:t>
                      </a:r>
                    </a:p>
                  </a:txBody>
                  <a:tcPr/>
                </a:tc>
                <a:tc>
                  <a:txBody>
                    <a:bodyPr/>
                    <a:lstStyle/>
                    <a:p>
                      <a:pPr algn="ctr"/>
                      <a:r>
                        <a:rPr lang="tr-TR" b="1" dirty="0"/>
                        <a:t>14</a:t>
                      </a:r>
                    </a:p>
                  </a:txBody>
                  <a:tcPr/>
                </a:tc>
                <a:tc>
                  <a:txBody>
                    <a:bodyPr/>
                    <a:lstStyle/>
                    <a:p>
                      <a:pPr algn="ctr"/>
                      <a:r>
                        <a:rPr lang="tr-TR" b="1" dirty="0"/>
                        <a:t>24</a:t>
                      </a:r>
                    </a:p>
                  </a:txBody>
                  <a:tcPr/>
                </a:tc>
                <a:tc>
                  <a:txBody>
                    <a:bodyPr/>
                    <a:lstStyle/>
                    <a:p>
                      <a:pPr algn="ctr" fontAlgn="ctr"/>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26</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2771433047"/>
                  </a:ext>
                </a:extLst>
              </a:tr>
              <a:tr h="352901">
                <a:tc>
                  <a:txBody>
                    <a:bodyPr/>
                    <a:lstStyle/>
                    <a:p>
                      <a:pPr algn="ctr"/>
                      <a:r>
                        <a:rPr lang="tr-TR" sz="2600" b="1" dirty="0">
                          <a:solidFill>
                            <a:srgbClr val="FF0000"/>
                          </a:solidFill>
                        </a:rPr>
                        <a:t>TOPLAM</a:t>
                      </a:r>
                    </a:p>
                  </a:txBody>
                  <a:tcPr/>
                </a:tc>
                <a:tc>
                  <a:txBody>
                    <a:bodyPr/>
                    <a:lstStyle/>
                    <a:p>
                      <a:pPr algn="ctr"/>
                      <a:r>
                        <a:rPr lang="tr-TR" sz="2800" b="1" dirty="0">
                          <a:solidFill>
                            <a:srgbClr val="FF0000"/>
                          </a:solidFill>
                        </a:rPr>
                        <a:t>210</a:t>
                      </a:r>
                    </a:p>
                  </a:txBody>
                  <a:tcPr/>
                </a:tc>
                <a:tc>
                  <a:txBody>
                    <a:bodyPr/>
                    <a:lstStyle/>
                    <a:p>
                      <a:pPr algn="ctr"/>
                      <a:r>
                        <a:rPr lang="tr-TR" sz="2800" b="1" dirty="0">
                          <a:solidFill>
                            <a:srgbClr val="FF0000"/>
                          </a:solidFill>
                        </a:rPr>
                        <a:t>268</a:t>
                      </a:r>
                    </a:p>
                  </a:txBody>
                  <a:tcPr/>
                </a:tc>
                <a:tc>
                  <a:txBody>
                    <a:bodyPr/>
                    <a:lstStyle/>
                    <a:p>
                      <a:pPr algn="ctr"/>
                      <a:r>
                        <a:rPr lang="tr-TR" sz="2800" b="1" dirty="0">
                          <a:solidFill>
                            <a:srgbClr val="FF0000"/>
                          </a:solidFill>
                        </a:rPr>
                        <a:t>199</a:t>
                      </a:r>
                    </a:p>
                  </a:txBody>
                  <a:tcPr/>
                </a:tc>
                <a:tc>
                  <a:txBody>
                    <a:bodyPr/>
                    <a:lstStyle/>
                    <a:p>
                      <a:pPr algn="ctr"/>
                      <a:r>
                        <a:rPr lang="tr-TR" sz="2800" b="1" dirty="0">
                          <a:solidFill>
                            <a:srgbClr val="FF0000"/>
                          </a:solidFill>
                        </a:rPr>
                        <a:t>208</a:t>
                      </a:r>
                    </a:p>
                  </a:txBody>
                  <a:tcPr/>
                </a:tc>
                <a:tc>
                  <a:txBody>
                    <a:bodyPr/>
                    <a:lstStyle/>
                    <a:p>
                      <a:pPr algn="ctr"/>
                      <a:r>
                        <a:rPr lang="tr-TR" sz="2800" b="1" dirty="0">
                          <a:solidFill>
                            <a:srgbClr val="FF0000"/>
                          </a:solidFill>
                        </a:rPr>
                        <a:t>409</a:t>
                      </a:r>
                    </a:p>
                  </a:txBody>
                  <a:tcPr/>
                </a:tc>
                <a:tc>
                  <a:txBody>
                    <a:bodyPr/>
                    <a:lstStyle/>
                    <a:p>
                      <a:pPr algn="ctr"/>
                      <a:r>
                        <a:rPr lang="tr-TR" sz="2800" b="1" dirty="0">
                          <a:solidFill>
                            <a:srgbClr val="FF0000"/>
                          </a:solidFill>
                        </a:rPr>
                        <a:t>476</a:t>
                      </a:r>
                    </a:p>
                  </a:txBody>
                  <a:tcPr/>
                </a:tc>
                <a:extLst>
                  <a:ext uri="{0D108BD9-81ED-4DB2-BD59-A6C34878D82A}">
                    <a16:rowId xmlns:a16="http://schemas.microsoft.com/office/drawing/2014/main" val="3393595392"/>
                  </a:ext>
                </a:extLst>
              </a:tr>
              <a:tr h="352901">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a:solidFill>
                            <a:srgbClr val="FF0000"/>
                          </a:solidFill>
                        </a:rPr>
                        <a:t>*Bartın Orman Fakültesi</a:t>
                      </a:r>
                      <a:r>
                        <a:rPr lang="tr-TR" sz="1600" b="1" baseline="0" dirty="0">
                          <a:solidFill>
                            <a:srgbClr val="FF0000"/>
                          </a:solidFill>
                        </a:rPr>
                        <a:t> </a:t>
                      </a:r>
                      <a:r>
                        <a:rPr lang="tr-TR" sz="1600" b="1" dirty="0">
                          <a:solidFill>
                            <a:srgbClr val="FF0000"/>
                          </a:solidFill>
                        </a:rPr>
                        <a:t>Peyzaj Mimarlığına</a:t>
                      </a:r>
                      <a:r>
                        <a:rPr lang="tr-TR" sz="1600" b="1" baseline="0" dirty="0">
                          <a:solidFill>
                            <a:srgbClr val="FF0000"/>
                          </a:solidFill>
                        </a:rPr>
                        <a:t> bağlı 19 öğretim elemanı Mühendislik, Mimarlık ve Tasarım Fakültesine aktarılmıştır.</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b="1" baseline="0" dirty="0">
                          <a:solidFill>
                            <a:srgbClr val="FF0000"/>
                          </a:solidFill>
                        </a:rPr>
                        <a:t>*Eğitim Fakültesi </a:t>
                      </a:r>
                      <a:r>
                        <a:rPr lang="tr-TR" sz="1600" b="1" baseline="0" dirty="0" err="1">
                          <a:solidFill>
                            <a:srgbClr val="FF0000"/>
                          </a:solidFill>
                        </a:rPr>
                        <a:t>BÖTE’ye</a:t>
                      </a:r>
                      <a:r>
                        <a:rPr lang="tr-TR" sz="1600" b="1" baseline="0" dirty="0">
                          <a:solidFill>
                            <a:srgbClr val="FF0000"/>
                          </a:solidFill>
                        </a:rPr>
                        <a:t> bağlı 6 öğretim elemanı Fen Fakültesine aktarılmıştır. </a:t>
                      </a:r>
                      <a:endParaRPr lang="tr-TR" sz="1600" b="1" dirty="0">
                        <a:solidFill>
                          <a:srgbClr val="FF0000"/>
                        </a:solidFill>
                      </a:endParaRPr>
                    </a:p>
                  </a:txBody>
                  <a:tcPr/>
                </a:tc>
                <a:tc hMerge="1">
                  <a:txBody>
                    <a:bodyPr/>
                    <a:lstStyle/>
                    <a:p>
                      <a:pPr algn="ctr"/>
                      <a:endParaRPr lang="tr-TR" sz="2800" b="1" dirty="0">
                        <a:solidFill>
                          <a:srgbClr val="FF0000"/>
                        </a:solidFill>
                      </a:endParaRPr>
                    </a:p>
                  </a:txBody>
                  <a:tcPr/>
                </a:tc>
                <a:tc hMerge="1">
                  <a:txBody>
                    <a:bodyPr/>
                    <a:lstStyle/>
                    <a:p>
                      <a:pPr algn="ctr"/>
                      <a:endParaRPr lang="tr-TR" sz="2800" b="1" dirty="0">
                        <a:solidFill>
                          <a:srgbClr val="FF0000"/>
                        </a:solidFill>
                      </a:endParaRPr>
                    </a:p>
                  </a:txBody>
                  <a:tcPr/>
                </a:tc>
                <a:tc hMerge="1">
                  <a:txBody>
                    <a:bodyPr/>
                    <a:lstStyle/>
                    <a:p>
                      <a:pPr algn="ctr"/>
                      <a:endParaRPr lang="tr-TR" sz="2800" b="1" dirty="0">
                        <a:solidFill>
                          <a:srgbClr val="FF0000"/>
                        </a:solidFill>
                      </a:endParaRPr>
                    </a:p>
                  </a:txBody>
                  <a:tcPr/>
                </a:tc>
                <a:tc hMerge="1">
                  <a:txBody>
                    <a:bodyPr/>
                    <a:lstStyle/>
                    <a:p>
                      <a:pPr algn="ctr"/>
                      <a:endParaRPr lang="tr-TR" sz="2800" b="1" dirty="0">
                        <a:solidFill>
                          <a:srgbClr val="FF0000"/>
                        </a:solidFill>
                      </a:endParaRPr>
                    </a:p>
                  </a:txBody>
                  <a:tcPr/>
                </a:tc>
                <a:tc hMerge="1">
                  <a:txBody>
                    <a:bodyPr/>
                    <a:lstStyle/>
                    <a:p>
                      <a:pPr algn="ctr"/>
                      <a:endParaRPr lang="tr-TR" sz="2800" b="1" dirty="0">
                        <a:solidFill>
                          <a:srgbClr val="FF0000"/>
                        </a:solidFill>
                      </a:endParaRPr>
                    </a:p>
                  </a:txBody>
                  <a:tcPr/>
                </a:tc>
                <a:tc hMerge="1">
                  <a:txBody>
                    <a:bodyPr/>
                    <a:lstStyle/>
                    <a:p>
                      <a:pPr algn="ctr"/>
                      <a:endParaRPr lang="tr-TR" sz="2800" b="1" dirty="0">
                        <a:solidFill>
                          <a:srgbClr val="FF0000"/>
                        </a:solidFill>
                      </a:endParaRPr>
                    </a:p>
                  </a:txBody>
                  <a:tcPr/>
                </a:tc>
                <a:extLst>
                  <a:ext uri="{0D108BD9-81ED-4DB2-BD59-A6C34878D82A}">
                    <a16:rowId xmlns:a16="http://schemas.microsoft.com/office/drawing/2014/main" val="3453765630"/>
                  </a:ext>
                </a:extLst>
              </a:tr>
            </a:tbl>
          </a:graphicData>
        </a:graphic>
      </p:graphicFrame>
    </p:spTree>
    <p:extLst>
      <p:ext uri="{BB962C8B-B14F-4D97-AF65-F5344CB8AC3E}">
        <p14:creationId xmlns:p14="http://schemas.microsoft.com/office/powerpoint/2010/main" val="7590494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10427"/>
            <a:ext cx="9767455" cy="1209539"/>
            <a:chOff x="-130243" y="-83509"/>
            <a:chExt cx="9286943"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30243" y="-83509"/>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127240"/>
              <a:ext cx="6443480" cy="615553"/>
            </a:xfrm>
            <a:prstGeom prst="rect">
              <a:avLst/>
            </a:prstGeom>
          </p:spPr>
          <p:txBody>
            <a:bodyPr wrap="square">
              <a:spAutoFit/>
            </a:bodyPr>
            <a:lstStyle/>
            <a:p>
              <a:r>
                <a:rPr lang="tr-TR" sz="1700" b="1" dirty="0">
                  <a:solidFill>
                    <a:schemeClr val="accent1">
                      <a:lumMod val="50000"/>
                    </a:schemeClr>
                  </a:solidFill>
                  <a:latin typeface="Helvetica" pitchFamily="34" charset="0"/>
                </a:rPr>
                <a:t>YÜKSEKOKUL VE MYOLARDA AKADEMİK </a:t>
              </a:r>
            </a:p>
            <a:p>
              <a:r>
                <a:rPr lang="tr-TR" sz="1700" b="1" dirty="0">
                  <a:solidFill>
                    <a:schemeClr val="accent1">
                      <a:lumMod val="50000"/>
                    </a:schemeClr>
                  </a:solidFill>
                  <a:latin typeface="Helvetica" pitchFamily="34" charset="0"/>
                </a:rPr>
                <a:t>İNSAN KAYNAĞINDAKİ DEĞİŞİM (2017-2020)</a:t>
              </a:r>
              <a:endParaRPr lang="tr-TR" sz="1700" dirty="0"/>
            </a:p>
          </p:txBody>
        </p:sp>
      </p:grpSp>
      <p:sp>
        <p:nvSpPr>
          <p:cNvPr id="14" name="Rectangle 3"/>
          <p:cNvSpPr txBox="1">
            <a:spLocks noChangeArrowheads="1"/>
          </p:cNvSpPr>
          <p:nvPr/>
        </p:nvSpPr>
        <p:spPr bwMode="auto">
          <a:xfrm>
            <a:off x="101599" y="1219967"/>
            <a:ext cx="12090401" cy="579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3586679941"/>
              </p:ext>
            </p:extLst>
          </p:nvPr>
        </p:nvGraphicFramePr>
        <p:xfrm>
          <a:off x="687932" y="1372694"/>
          <a:ext cx="10782803" cy="4177079"/>
        </p:xfrm>
        <a:graphic>
          <a:graphicData uri="http://schemas.openxmlformats.org/drawingml/2006/table">
            <a:tbl>
              <a:tblPr firstRow="1" bandRow="1">
                <a:tableStyleId>{5C22544A-7EE6-4342-B048-85BDC9FD1C3A}</a:tableStyleId>
              </a:tblPr>
              <a:tblGrid>
                <a:gridCol w="2489417">
                  <a:extLst>
                    <a:ext uri="{9D8B030D-6E8A-4147-A177-3AD203B41FA5}">
                      <a16:colId xmlns:a16="http://schemas.microsoft.com/office/drawing/2014/main" val="2701239293"/>
                    </a:ext>
                  </a:extLst>
                </a:gridCol>
                <a:gridCol w="1230721">
                  <a:extLst>
                    <a:ext uri="{9D8B030D-6E8A-4147-A177-3AD203B41FA5}">
                      <a16:colId xmlns:a16="http://schemas.microsoft.com/office/drawing/2014/main" val="1853829259"/>
                    </a:ext>
                  </a:extLst>
                </a:gridCol>
                <a:gridCol w="1216736">
                  <a:extLst>
                    <a:ext uri="{9D8B030D-6E8A-4147-A177-3AD203B41FA5}">
                      <a16:colId xmlns:a16="http://schemas.microsoft.com/office/drawing/2014/main" val="2433395446"/>
                    </a:ext>
                  </a:extLst>
                </a:gridCol>
                <a:gridCol w="1224726">
                  <a:extLst>
                    <a:ext uri="{9D8B030D-6E8A-4147-A177-3AD203B41FA5}">
                      <a16:colId xmlns:a16="http://schemas.microsoft.com/office/drawing/2014/main" val="1482632019"/>
                    </a:ext>
                  </a:extLst>
                </a:gridCol>
                <a:gridCol w="1540401">
                  <a:extLst>
                    <a:ext uri="{9D8B030D-6E8A-4147-A177-3AD203B41FA5}">
                      <a16:colId xmlns:a16="http://schemas.microsoft.com/office/drawing/2014/main" val="1760474160"/>
                    </a:ext>
                  </a:extLst>
                </a:gridCol>
                <a:gridCol w="1540401">
                  <a:extLst>
                    <a:ext uri="{9D8B030D-6E8A-4147-A177-3AD203B41FA5}">
                      <a16:colId xmlns:a16="http://schemas.microsoft.com/office/drawing/2014/main" val="4282947488"/>
                    </a:ext>
                  </a:extLst>
                </a:gridCol>
                <a:gridCol w="1540401">
                  <a:extLst>
                    <a:ext uri="{9D8B030D-6E8A-4147-A177-3AD203B41FA5}">
                      <a16:colId xmlns:a16="http://schemas.microsoft.com/office/drawing/2014/main" val="2664649129"/>
                    </a:ext>
                  </a:extLst>
                </a:gridCol>
              </a:tblGrid>
              <a:tr h="452517">
                <a:tc rowSpan="2">
                  <a:txBody>
                    <a:bodyPr/>
                    <a:lstStyle/>
                    <a:p>
                      <a:pPr algn="ctr"/>
                      <a:r>
                        <a:rPr lang="tr-TR" dirty="0"/>
                        <a:t>FAKÜLTE</a:t>
                      </a:r>
                    </a:p>
                  </a:txBody>
                  <a:tcPr anchor="ctr"/>
                </a:tc>
                <a:tc>
                  <a:txBody>
                    <a:bodyPr/>
                    <a:lstStyle/>
                    <a:p>
                      <a:pPr algn="ctr"/>
                      <a:r>
                        <a:rPr lang="tr-TR" sz="2000" dirty="0"/>
                        <a:t>2017</a:t>
                      </a:r>
                    </a:p>
                  </a:txBody>
                  <a:tcPr/>
                </a:tc>
                <a:tc>
                  <a:txBody>
                    <a:bodyPr/>
                    <a:lstStyle/>
                    <a:p>
                      <a:pPr algn="ctr"/>
                      <a:r>
                        <a:rPr lang="tr-TR" sz="2000" dirty="0"/>
                        <a:t>2020</a:t>
                      </a:r>
                    </a:p>
                  </a:txBody>
                  <a:tcPr/>
                </a:tc>
                <a:tc>
                  <a:txBody>
                    <a:bodyPr/>
                    <a:lstStyle/>
                    <a:p>
                      <a:pPr algn="ctr"/>
                      <a:r>
                        <a:rPr lang="tr-TR" sz="2000" dirty="0"/>
                        <a:t>2017</a:t>
                      </a:r>
                    </a:p>
                  </a:txBody>
                  <a:tcPr/>
                </a:tc>
                <a:tc>
                  <a:txBody>
                    <a:bodyPr/>
                    <a:lstStyle/>
                    <a:p>
                      <a:pPr algn="ctr"/>
                      <a:r>
                        <a:rPr lang="tr-TR" sz="2000" dirty="0"/>
                        <a:t>2020</a:t>
                      </a:r>
                    </a:p>
                  </a:txBody>
                  <a:tcPr/>
                </a:tc>
                <a:tc>
                  <a:txBody>
                    <a:bodyPr/>
                    <a:lstStyle/>
                    <a:p>
                      <a:pPr algn="ctr"/>
                      <a:r>
                        <a:rPr lang="tr-TR" sz="2000" dirty="0"/>
                        <a:t>2017</a:t>
                      </a:r>
                    </a:p>
                  </a:txBody>
                  <a:tcPr/>
                </a:tc>
                <a:tc>
                  <a:txBody>
                    <a:bodyPr/>
                    <a:lstStyle/>
                    <a:p>
                      <a:pPr algn="ctr"/>
                      <a:r>
                        <a:rPr lang="tr-TR" sz="2000" dirty="0"/>
                        <a:t>2020</a:t>
                      </a:r>
                    </a:p>
                  </a:txBody>
                  <a:tcPr/>
                </a:tc>
                <a:extLst>
                  <a:ext uri="{0D108BD9-81ED-4DB2-BD59-A6C34878D82A}">
                    <a16:rowId xmlns:a16="http://schemas.microsoft.com/office/drawing/2014/main" val="537187274"/>
                  </a:ext>
                </a:extLst>
              </a:tr>
              <a:tr h="835415">
                <a:tc vMerge="1">
                  <a:txBody>
                    <a:bodyPr/>
                    <a:lstStyle/>
                    <a:p>
                      <a:endParaRPr lang="tr-TR" dirty="0"/>
                    </a:p>
                  </a:txBody>
                  <a:tcPr/>
                </a:tc>
                <a:tc>
                  <a:txBody>
                    <a:bodyPr/>
                    <a:lstStyle/>
                    <a:p>
                      <a:pPr algn="ctr"/>
                      <a:r>
                        <a:rPr lang="tr-TR" sz="1400" b="1" dirty="0">
                          <a:latin typeface="Helvetica" panose="020B0604020202020204" pitchFamily="34" charset="0"/>
                          <a:cs typeface="Helvetica" panose="020B0604020202020204" pitchFamily="34" charset="0"/>
                        </a:rPr>
                        <a:t>ÖĞRETİM</a:t>
                      </a:r>
                    </a:p>
                    <a:p>
                      <a:pPr algn="ctr"/>
                      <a:r>
                        <a:rPr lang="tr-TR" sz="1400" b="1" dirty="0">
                          <a:latin typeface="Helvetica" panose="020B0604020202020204" pitchFamily="34" charset="0"/>
                          <a:cs typeface="Helvetica" panose="020B0604020202020204" pitchFamily="34" charset="0"/>
                        </a:rPr>
                        <a:t>ÜYESİ</a:t>
                      </a:r>
                    </a:p>
                  </a:txBody>
                  <a:tcPr anchor="ctr"/>
                </a:tc>
                <a:tc>
                  <a:txBody>
                    <a:bodyPr/>
                    <a:lstStyle/>
                    <a:p>
                      <a:pPr algn="ctr"/>
                      <a:r>
                        <a:rPr lang="tr-TR" sz="1400" b="1" dirty="0">
                          <a:latin typeface="Helvetica" panose="020B0604020202020204" pitchFamily="34" charset="0"/>
                          <a:cs typeface="Helvetica" panose="020B0604020202020204" pitchFamily="34" charset="0"/>
                        </a:rPr>
                        <a:t>ÖĞRETİM</a:t>
                      </a:r>
                    </a:p>
                    <a:p>
                      <a:pPr algn="ctr"/>
                      <a:r>
                        <a:rPr lang="tr-TR" sz="1400" b="1" dirty="0">
                          <a:latin typeface="Helvetica" panose="020B0604020202020204" pitchFamily="34" charset="0"/>
                          <a:cs typeface="Helvetica" panose="020B0604020202020204" pitchFamily="34" charset="0"/>
                        </a:rPr>
                        <a:t>ÜYESİ</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a:latin typeface="Helvetica" panose="020B0604020202020204" pitchFamily="34" charset="0"/>
                          <a:cs typeface="Helvetica" panose="020B0604020202020204" pitchFamily="34" charset="0"/>
                        </a:rPr>
                        <a:t>DİĞER ÖĞRETİM ELEMANI</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a:latin typeface="Helvetica" panose="020B0604020202020204" pitchFamily="34" charset="0"/>
                          <a:cs typeface="Helvetica" panose="020B0604020202020204" pitchFamily="34" charset="0"/>
                        </a:rPr>
                        <a:t>DİĞER ÖĞRETİM ELEMANI</a:t>
                      </a:r>
                    </a:p>
                  </a:txBody>
                  <a:tcPr anchor="ctr"/>
                </a:tc>
                <a:tc>
                  <a:txBody>
                    <a:bodyPr/>
                    <a:lstStyle/>
                    <a:p>
                      <a:pPr algn="ctr"/>
                      <a:r>
                        <a:rPr lang="tr-TR" sz="1400" b="1" dirty="0">
                          <a:latin typeface="Helvetica" panose="020B0604020202020204" pitchFamily="34" charset="0"/>
                          <a:cs typeface="Helvetica" panose="020B0604020202020204" pitchFamily="34" charset="0"/>
                        </a:rPr>
                        <a:t>TOPLAM</a:t>
                      </a:r>
                    </a:p>
                  </a:txBody>
                  <a:tcPr anchor="ctr"/>
                </a:tc>
                <a:tc>
                  <a:txBody>
                    <a:bodyPr/>
                    <a:lstStyle/>
                    <a:p>
                      <a:pPr algn="ctr"/>
                      <a:r>
                        <a:rPr lang="tr-TR" sz="1400" b="1" dirty="0">
                          <a:latin typeface="Helvetica" panose="020B0604020202020204" pitchFamily="34" charset="0"/>
                          <a:cs typeface="Helvetica" panose="020B0604020202020204" pitchFamily="34" charset="0"/>
                        </a:rPr>
                        <a:t>TOPLAM</a:t>
                      </a:r>
                    </a:p>
                  </a:txBody>
                  <a:tcPr anchor="ctr"/>
                </a:tc>
                <a:extLst>
                  <a:ext uri="{0D108BD9-81ED-4DB2-BD59-A6C34878D82A}">
                    <a16:rowId xmlns:a16="http://schemas.microsoft.com/office/drawing/2014/main" val="2286442865"/>
                  </a:ext>
                </a:extLst>
              </a:tr>
              <a:tr h="661371">
                <a:tc>
                  <a:txBody>
                    <a:bodyPr/>
                    <a:lstStyle/>
                    <a:p>
                      <a:r>
                        <a:rPr lang="tr-TR" sz="1600" b="1" dirty="0">
                          <a:latin typeface="Helvetica" panose="020B0604020202020204" pitchFamily="34" charset="0"/>
                          <a:cs typeface="Helvetica" panose="020B0604020202020204" pitchFamily="34" charset="0"/>
                        </a:rPr>
                        <a:t>YABANCI</a:t>
                      </a:r>
                      <a:r>
                        <a:rPr lang="tr-TR" sz="1600" b="1" baseline="0" dirty="0">
                          <a:latin typeface="Helvetica" panose="020B0604020202020204" pitchFamily="34" charset="0"/>
                          <a:cs typeface="Helvetica" panose="020B0604020202020204" pitchFamily="34" charset="0"/>
                        </a:rPr>
                        <a:t> DİLLER YÜKSEKOKULU</a:t>
                      </a:r>
                      <a:endParaRPr lang="tr-TR" sz="1600" b="1" dirty="0">
                        <a:latin typeface="Helvetica" panose="020B0604020202020204" pitchFamily="34" charset="0"/>
                        <a:cs typeface="Helvetica" panose="020B0604020202020204" pitchFamily="34" charset="0"/>
                      </a:endParaRPr>
                    </a:p>
                  </a:txBody>
                  <a:tcPr/>
                </a:tc>
                <a:tc>
                  <a:txBody>
                    <a:bodyPr/>
                    <a:lstStyle/>
                    <a:p>
                      <a:pPr algn="ctr"/>
                      <a:r>
                        <a:rPr lang="tr-TR" sz="2000" b="1" dirty="0">
                          <a:latin typeface="Helvetica" panose="020B0604020202020204" pitchFamily="34" charset="0"/>
                          <a:cs typeface="Helvetica" panose="020B0604020202020204" pitchFamily="34" charset="0"/>
                        </a:rPr>
                        <a:t>-</a:t>
                      </a:r>
                    </a:p>
                  </a:txBody>
                  <a:tcP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144" marR="9144" marT="9144" marB="0" anchor="ctr"/>
                </a:tc>
                <a:tc>
                  <a:txBody>
                    <a:bodyPr/>
                    <a:lstStyle/>
                    <a:p>
                      <a:pPr algn="ctr"/>
                      <a:r>
                        <a:rPr lang="tr-TR" sz="2000" b="1" dirty="0">
                          <a:latin typeface="Helvetica" panose="020B0604020202020204" pitchFamily="34" charset="0"/>
                          <a:cs typeface="Helvetica" panose="020B0604020202020204" pitchFamily="34" charset="0"/>
                        </a:rPr>
                        <a:t>14</a:t>
                      </a:r>
                    </a:p>
                  </a:txBody>
                  <a:tcPr/>
                </a:tc>
                <a:tc>
                  <a:txBody>
                    <a:bodyPr/>
                    <a:lstStyle/>
                    <a:p>
                      <a:pPr algn="ctr"/>
                      <a:r>
                        <a:rPr lang="tr-TR" sz="2000" b="1" dirty="0">
                          <a:latin typeface="Helvetica" panose="020B0604020202020204" pitchFamily="34" charset="0"/>
                          <a:cs typeface="Helvetica" panose="020B0604020202020204" pitchFamily="34" charset="0"/>
                        </a:rPr>
                        <a:t>15</a:t>
                      </a:r>
                    </a:p>
                  </a:txBody>
                  <a:tcPr/>
                </a:tc>
                <a:tc>
                  <a:txBody>
                    <a:bodyPr/>
                    <a:lstStyle/>
                    <a:p>
                      <a:pPr algn="ctr"/>
                      <a:r>
                        <a:rPr lang="tr-TR" sz="2000" b="1" dirty="0">
                          <a:latin typeface="Helvetica" panose="020B0604020202020204" pitchFamily="34" charset="0"/>
                          <a:cs typeface="Helvetica" panose="020B0604020202020204" pitchFamily="34" charset="0"/>
                        </a:rPr>
                        <a:t>14</a:t>
                      </a:r>
                    </a:p>
                  </a:txBody>
                  <a:tcP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15</a:t>
                      </a:r>
                    </a:p>
                  </a:txBody>
                  <a:tcPr marL="9144" marR="9144" marT="9144" marB="0" anchor="ctr"/>
                </a:tc>
                <a:extLst>
                  <a:ext uri="{0D108BD9-81ED-4DB2-BD59-A6C34878D82A}">
                    <a16:rowId xmlns:a16="http://schemas.microsoft.com/office/drawing/2014/main" val="2604205709"/>
                  </a:ext>
                </a:extLst>
              </a:tr>
              <a:tr h="452517">
                <a:tc>
                  <a:txBody>
                    <a:bodyPr/>
                    <a:lstStyle/>
                    <a:p>
                      <a:r>
                        <a:rPr lang="tr-TR" sz="1600" b="1" dirty="0">
                          <a:latin typeface="Helvetica" panose="020B0604020202020204" pitchFamily="34" charset="0"/>
                          <a:cs typeface="Helvetica" panose="020B0604020202020204" pitchFamily="34" charset="0"/>
                        </a:rPr>
                        <a:t>BMYO</a:t>
                      </a:r>
                    </a:p>
                  </a:txBody>
                  <a:tcPr/>
                </a:tc>
                <a:tc>
                  <a:txBody>
                    <a:bodyPr/>
                    <a:lstStyle/>
                    <a:p>
                      <a:pPr algn="ctr"/>
                      <a:r>
                        <a:rPr lang="tr-TR" sz="2000" b="1" dirty="0">
                          <a:latin typeface="Helvetica" panose="020B0604020202020204" pitchFamily="34" charset="0"/>
                          <a:cs typeface="Helvetica" panose="020B0604020202020204" pitchFamily="34" charset="0"/>
                        </a:rPr>
                        <a:t>5</a:t>
                      </a:r>
                    </a:p>
                  </a:txBody>
                  <a:tcPr/>
                </a:tc>
                <a:tc>
                  <a:txBody>
                    <a:bodyPr/>
                    <a:lstStyle/>
                    <a:p>
                      <a:pPr algn="ctr"/>
                      <a:r>
                        <a:rPr lang="tr-TR" sz="2000" b="1" dirty="0">
                          <a:latin typeface="Helvetica" panose="020B0604020202020204" pitchFamily="34" charset="0"/>
                          <a:cs typeface="Helvetica" panose="020B0604020202020204" pitchFamily="34" charset="0"/>
                        </a:rPr>
                        <a:t>5</a:t>
                      </a:r>
                    </a:p>
                  </a:txBody>
                  <a:tcPr/>
                </a:tc>
                <a:tc>
                  <a:txBody>
                    <a:bodyPr/>
                    <a:lstStyle/>
                    <a:p>
                      <a:r>
                        <a:rPr lang="tr-TR" sz="2000" b="1" dirty="0">
                          <a:latin typeface="Helvetica" panose="020B0604020202020204" pitchFamily="34" charset="0"/>
                          <a:cs typeface="Helvetica" panose="020B0604020202020204" pitchFamily="34" charset="0"/>
                        </a:rPr>
                        <a:t>     36</a:t>
                      </a:r>
                    </a:p>
                  </a:txBody>
                  <a:tcPr/>
                </a:tc>
                <a:tc>
                  <a:txBody>
                    <a:bodyPr/>
                    <a:lstStyle/>
                    <a:p>
                      <a:pPr algn="ctr"/>
                      <a:r>
                        <a:rPr lang="tr-TR" sz="2000" b="1" dirty="0">
                          <a:latin typeface="Helvetica" panose="020B0604020202020204" pitchFamily="34" charset="0"/>
                          <a:cs typeface="Helvetica" panose="020B0604020202020204" pitchFamily="34" charset="0"/>
                        </a:rPr>
                        <a:t>41</a:t>
                      </a:r>
                    </a:p>
                  </a:txBody>
                  <a:tcPr/>
                </a:tc>
                <a:tc>
                  <a:txBody>
                    <a:bodyPr/>
                    <a:lstStyle/>
                    <a:p>
                      <a:pPr algn="ctr"/>
                      <a:r>
                        <a:rPr lang="tr-TR" sz="2000" b="1" dirty="0">
                          <a:latin typeface="Helvetica" panose="020B0604020202020204" pitchFamily="34" charset="0"/>
                          <a:cs typeface="Helvetica" panose="020B0604020202020204" pitchFamily="34" charset="0"/>
                        </a:rPr>
                        <a:t>41</a:t>
                      </a:r>
                    </a:p>
                  </a:txBody>
                  <a:tcP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46</a:t>
                      </a:r>
                    </a:p>
                  </a:txBody>
                  <a:tcPr marL="9144" marR="9144" marT="9144" marB="0" anchor="ctr"/>
                </a:tc>
                <a:extLst>
                  <a:ext uri="{0D108BD9-81ED-4DB2-BD59-A6C34878D82A}">
                    <a16:rowId xmlns:a16="http://schemas.microsoft.com/office/drawing/2014/main" val="260528615"/>
                  </a:ext>
                </a:extLst>
              </a:tr>
              <a:tr h="452517">
                <a:tc>
                  <a:txBody>
                    <a:bodyPr/>
                    <a:lstStyle/>
                    <a:p>
                      <a:r>
                        <a:rPr lang="tr-TR" sz="1600" b="1" dirty="0">
                          <a:latin typeface="Helvetica" panose="020B0604020202020204" pitchFamily="34" charset="0"/>
                          <a:cs typeface="Helvetica" panose="020B0604020202020204" pitchFamily="34" charset="0"/>
                        </a:rPr>
                        <a:t>SHMYO</a:t>
                      </a:r>
                    </a:p>
                  </a:txBody>
                  <a:tcPr/>
                </a:tc>
                <a:tc>
                  <a:txBody>
                    <a:bodyPr/>
                    <a:lstStyle/>
                    <a:p>
                      <a:pPr algn="ctr"/>
                      <a:r>
                        <a:rPr lang="tr-TR" sz="2000" b="1" dirty="0">
                          <a:latin typeface="Helvetica" panose="020B0604020202020204" pitchFamily="34" charset="0"/>
                          <a:cs typeface="Helvetica" panose="020B0604020202020204" pitchFamily="34" charset="0"/>
                        </a:rPr>
                        <a:t>1</a:t>
                      </a:r>
                    </a:p>
                  </a:txBody>
                  <a:tcPr/>
                </a:tc>
                <a:tc>
                  <a:txBody>
                    <a:bodyPr/>
                    <a:lstStyle/>
                    <a:p>
                      <a:pPr algn="ctr"/>
                      <a:r>
                        <a:rPr lang="tr-TR" sz="2000" b="1" dirty="0">
                          <a:latin typeface="Helvetica" panose="020B0604020202020204" pitchFamily="34" charset="0"/>
                          <a:cs typeface="Helvetica" panose="020B0604020202020204" pitchFamily="34" charset="0"/>
                        </a:rPr>
                        <a:t>3</a:t>
                      </a:r>
                    </a:p>
                  </a:txBody>
                  <a:tcPr/>
                </a:tc>
                <a:tc>
                  <a:txBody>
                    <a:bodyPr/>
                    <a:lstStyle/>
                    <a:p>
                      <a:r>
                        <a:rPr lang="tr-TR" sz="2000" b="1" dirty="0">
                          <a:latin typeface="Helvetica" panose="020B0604020202020204" pitchFamily="34" charset="0"/>
                          <a:cs typeface="Helvetica" panose="020B0604020202020204" pitchFamily="34" charset="0"/>
                        </a:rPr>
                        <a:t>     23</a:t>
                      </a:r>
                    </a:p>
                  </a:txBody>
                  <a:tcPr/>
                </a:tc>
                <a:tc>
                  <a:txBody>
                    <a:bodyPr/>
                    <a:lstStyle/>
                    <a:p>
                      <a:pPr algn="ctr"/>
                      <a:r>
                        <a:rPr lang="tr-TR" sz="2000" b="1" dirty="0">
                          <a:latin typeface="Helvetica" panose="020B0604020202020204" pitchFamily="34" charset="0"/>
                          <a:cs typeface="Helvetica" panose="020B0604020202020204" pitchFamily="34" charset="0"/>
                        </a:rPr>
                        <a:t>31</a:t>
                      </a:r>
                    </a:p>
                  </a:txBody>
                  <a:tcPr/>
                </a:tc>
                <a:tc>
                  <a:txBody>
                    <a:bodyPr/>
                    <a:lstStyle/>
                    <a:p>
                      <a:pPr algn="ctr"/>
                      <a:r>
                        <a:rPr lang="tr-TR" sz="2000" b="1" dirty="0">
                          <a:latin typeface="Helvetica" panose="020B0604020202020204" pitchFamily="34" charset="0"/>
                          <a:cs typeface="Helvetica" panose="020B0604020202020204" pitchFamily="34" charset="0"/>
                        </a:rPr>
                        <a:t>24</a:t>
                      </a:r>
                    </a:p>
                  </a:txBody>
                  <a:tcP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34</a:t>
                      </a:r>
                    </a:p>
                  </a:txBody>
                  <a:tcPr marL="9144" marR="9144" marT="9144" marB="0" anchor="ctr"/>
                </a:tc>
                <a:extLst>
                  <a:ext uri="{0D108BD9-81ED-4DB2-BD59-A6C34878D82A}">
                    <a16:rowId xmlns:a16="http://schemas.microsoft.com/office/drawing/2014/main" val="748784426"/>
                  </a:ext>
                </a:extLst>
              </a:tr>
              <a:tr h="452517">
                <a:tc>
                  <a:txBody>
                    <a:bodyPr/>
                    <a:lstStyle/>
                    <a:p>
                      <a:r>
                        <a:rPr lang="tr-TR" sz="1600" b="1" dirty="0">
                          <a:latin typeface="Helvetica" panose="020B0604020202020204" pitchFamily="34" charset="0"/>
                          <a:cs typeface="Helvetica" panose="020B0604020202020204" pitchFamily="34" charset="0"/>
                        </a:rPr>
                        <a:t>ULUS MYO</a:t>
                      </a:r>
                    </a:p>
                  </a:txBody>
                  <a:tcPr/>
                </a:tc>
                <a:tc>
                  <a:txBody>
                    <a:bodyPr/>
                    <a:lstStyle/>
                    <a:p>
                      <a:pPr algn="ctr"/>
                      <a:endParaRPr lang="tr-TR" sz="2000" b="1" dirty="0">
                        <a:latin typeface="Helvetica" panose="020B0604020202020204" pitchFamily="34" charset="0"/>
                        <a:cs typeface="Helvetica" panose="020B0604020202020204" pitchFamily="34" charset="0"/>
                      </a:endParaRPr>
                    </a:p>
                  </a:txBody>
                  <a:tcPr/>
                </a:tc>
                <a:tc>
                  <a:txBody>
                    <a:bodyPr/>
                    <a:lstStyle/>
                    <a:p>
                      <a:pPr algn="ctr"/>
                      <a:r>
                        <a:rPr lang="tr-TR" sz="2000" b="1" dirty="0">
                          <a:latin typeface="Helvetica" panose="020B0604020202020204" pitchFamily="34" charset="0"/>
                          <a:cs typeface="Helvetica" panose="020B0604020202020204" pitchFamily="34" charset="0"/>
                        </a:rPr>
                        <a:t>-</a:t>
                      </a:r>
                    </a:p>
                  </a:txBody>
                  <a:tcPr/>
                </a:tc>
                <a:tc>
                  <a:txBody>
                    <a:bodyPr/>
                    <a:lstStyle/>
                    <a:p>
                      <a:r>
                        <a:rPr lang="tr-TR" sz="2000" b="1" dirty="0">
                          <a:latin typeface="Helvetica" panose="020B0604020202020204" pitchFamily="34" charset="0"/>
                          <a:cs typeface="Helvetica" panose="020B0604020202020204" pitchFamily="34" charset="0"/>
                        </a:rPr>
                        <a:t>      9</a:t>
                      </a:r>
                    </a:p>
                  </a:txBody>
                  <a:tcPr/>
                </a:tc>
                <a:tc>
                  <a:txBody>
                    <a:bodyPr/>
                    <a:lstStyle/>
                    <a:p>
                      <a:pPr algn="ctr"/>
                      <a:r>
                        <a:rPr lang="tr-TR" sz="2000" b="1" dirty="0">
                          <a:latin typeface="Helvetica" panose="020B0604020202020204" pitchFamily="34" charset="0"/>
                          <a:cs typeface="Helvetica" panose="020B0604020202020204" pitchFamily="34" charset="0"/>
                        </a:rPr>
                        <a:t>11</a:t>
                      </a:r>
                    </a:p>
                  </a:txBody>
                  <a:tcPr/>
                </a:tc>
                <a:tc>
                  <a:txBody>
                    <a:bodyPr/>
                    <a:lstStyle/>
                    <a:p>
                      <a:pPr algn="ctr"/>
                      <a:r>
                        <a:rPr lang="tr-TR" sz="2000" b="1" dirty="0">
                          <a:latin typeface="Helvetica" panose="020B0604020202020204" pitchFamily="34" charset="0"/>
                          <a:cs typeface="Helvetica" panose="020B0604020202020204" pitchFamily="34" charset="0"/>
                        </a:rPr>
                        <a:t>9</a:t>
                      </a:r>
                    </a:p>
                  </a:txBody>
                  <a:tcP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11</a:t>
                      </a:r>
                    </a:p>
                  </a:txBody>
                  <a:tcPr marL="9144" marR="9144" marT="9144" marB="0" anchor="ctr"/>
                </a:tc>
                <a:extLst>
                  <a:ext uri="{0D108BD9-81ED-4DB2-BD59-A6C34878D82A}">
                    <a16:rowId xmlns:a16="http://schemas.microsoft.com/office/drawing/2014/main" val="600634591"/>
                  </a:ext>
                </a:extLst>
              </a:tr>
              <a:tr h="452517">
                <a:tc>
                  <a:txBody>
                    <a:bodyPr/>
                    <a:lstStyle/>
                    <a:p>
                      <a:r>
                        <a:rPr lang="tr-TR" sz="2200" b="1" dirty="0">
                          <a:solidFill>
                            <a:srgbClr val="FF0000"/>
                          </a:solidFill>
                          <a:latin typeface="Helvetica" panose="020B0604020202020204" pitchFamily="34" charset="0"/>
                          <a:cs typeface="Helvetica" panose="020B0604020202020204" pitchFamily="34" charset="0"/>
                        </a:rPr>
                        <a:t>GENEL TOPLAM</a:t>
                      </a:r>
                    </a:p>
                  </a:txBody>
                  <a:tcPr/>
                </a:tc>
                <a:tc>
                  <a:txBody>
                    <a:bodyPr/>
                    <a:lstStyle/>
                    <a:p>
                      <a:pPr algn="ctr"/>
                      <a:r>
                        <a:rPr lang="tr-TR" sz="2200" b="1" dirty="0">
                          <a:solidFill>
                            <a:srgbClr val="FF0000"/>
                          </a:solidFill>
                          <a:latin typeface="Helvetica" panose="020B0604020202020204" pitchFamily="34" charset="0"/>
                          <a:cs typeface="Helvetica" panose="020B0604020202020204" pitchFamily="34" charset="0"/>
                        </a:rPr>
                        <a:t>6</a:t>
                      </a:r>
                    </a:p>
                  </a:txBody>
                  <a:tcPr/>
                </a:tc>
                <a:tc>
                  <a:txBody>
                    <a:bodyPr/>
                    <a:lstStyle/>
                    <a:p>
                      <a:pPr algn="ctr"/>
                      <a:r>
                        <a:rPr lang="tr-TR" sz="2200" b="1" dirty="0">
                          <a:solidFill>
                            <a:srgbClr val="FF0000"/>
                          </a:solidFill>
                          <a:latin typeface="Helvetica" panose="020B0604020202020204" pitchFamily="34" charset="0"/>
                          <a:cs typeface="Helvetica" panose="020B0604020202020204" pitchFamily="34" charset="0"/>
                        </a:rPr>
                        <a:t>8</a:t>
                      </a:r>
                    </a:p>
                  </a:txBody>
                  <a:tcPr/>
                </a:tc>
                <a:tc>
                  <a:txBody>
                    <a:bodyPr/>
                    <a:lstStyle/>
                    <a:p>
                      <a:r>
                        <a:rPr lang="tr-TR" sz="2200" b="1" dirty="0">
                          <a:solidFill>
                            <a:srgbClr val="FF0000"/>
                          </a:solidFill>
                          <a:latin typeface="Helvetica" panose="020B0604020202020204" pitchFamily="34" charset="0"/>
                          <a:cs typeface="Helvetica" panose="020B0604020202020204" pitchFamily="34" charset="0"/>
                        </a:rPr>
                        <a:t>     82</a:t>
                      </a:r>
                    </a:p>
                  </a:txBody>
                  <a:tcPr/>
                </a:tc>
                <a:tc>
                  <a:txBody>
                    <a:bodyPr/>
                    <a:lstStyle/>
                    <a:p>
                      <a:pPr algn="ctr"/>
                      <a:r>
                        <a:rPr lang="tr-TR" sz="2200" b="1" dirty="0">
                          <a:solidFill>
                            <a:srgbClr val="FF0000"/>
                          </a:solidFill>
                          <a:latin typeface="Helvetica" panose="020B0604020202020204" pitchFamily="34" charset="0"/>
                          <a:cs typeface="Helvetica" panose="020B0604020202020204" pitchFamily="34" charset="0"/>
                        </a:rPr>
                        <a:t>98</a:t>
                      </a:r>
                    </a:p>
                  </a:txBody>
                  <a:tcPr/>
                </a:tc>
                <a:tc>
                  <a:txBody>
                    <a:bodyPr/>
                    <a:lstStyle/>
                    <a:p>
                      <a:pPr algn="ctr"/>
                      <a:r>
                        <a:rPr lang="tr-TR" sz="2200" b="1" dirty="0">
                          <a:solidFill>
                            <a:srgbClr val="FF0000"/>
                          </a:solidFill>
                          <a:latin typeface="Helvetica" panose="020B0604020202020204" pitchFamily="34" charset="0"/>
                          <a:cs typeface="Helvetica" panose="020B0604020202020204" pitchFamily="34" charset="0"/>
                        </a:rPr>
                        <a:t>88</a:t>
                      </a:r>
                    </a:p>
                  </a:txBody>
                  <a:tcPr/>
                </a:tc>
                <a:tc>
                  <a:txBody>
                    <a:bodyPr/>
                    <a:lstStyle/>
                    <a:p>
                      <a:pPr algn="ctr" fontAlgn="ctr"/>
                      <a:r>
                        <a:rPr lang="tr-TR" sz="22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106</a:t>
                      </a:r>
                    </a:p>
                  </a:txBody>
                  <a:tcPr marL="9144" marR="9144" marT="9144" marB="0" anchor="ctr"/>
                </a:tc>
                <a:extLst>
                  <a:ext uri="{0D108BD9-81ED-4DB2-BD59-A6C34878D82A}">
                    <a16:rowId xmlns:a16="http://schemas.microsoft.com/office/drawing/2014/main" val="201392048"/>
                  </a:ext>
                </a:extLst>
              </a:tr>
              <a:tr h="417708">
                <a:tc gridSpan="7">
                  <a:txBody>
                    <a:bodyPr/>
                    <a:lstStyle/>
                    <a:p>
                      <a:r>
                        <a:rPr lang="tr-TR" b="1" dirty="0">
                          <a:solidFill>
                            <a:srgbClr val="FF0000"/>
                          </a:solidFill>
                        </a:rPr>
                        <a:t>*Rektörlüğe</a:t>
                      </a:r>
                      <a:r>
                        <a:rPr lang="tr-TR" b="1" baseline="0" dirty="0">
                          <a:solidFill>
                            <a:srgbClr val="FF0000"/>
                          </a:solidFill>
                        </a:rPr>
                        <a:t> bağlı 14 Yabancı Dil Okutmanı Yabancı Diller Yüksekokulu bünyesine aktarılmıştır.</a:t>
                      </a:r>
                      <a:endParaRPr lang="tr-TR" b="1" dirty="0">
                        <a:solidFill>
                          <a:srgbClr val="FF0000"/>
                        </a:solidFill>
                      </a:endParaRPr>
                    </a:p>
                  </a:txBody>
                  <a:tcPr/>
                </a:tc>
                <a:tc hMerge="1">
                  <a:txBody>
                    <a:bodyPr/>
                    <a:lstStyle/>
                    <a:p>
                      <a:pPr algn="ctr"/>
                      <a:endParaRPr lang="tr-TR" b="1" dirty="0"/>
                    </a:p>
                  </a:txBody>
                  <a:tcPr/>
                </a:tc>
                <a:tc hMerge="1">
                  <a:txBody>
                    <a:bodyPr/>
                    <a:lstStyle/>
                    <a:p>
                      <a:pPr algn="ctr" fontAlgn="ct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hMerge="1">
                  <a:txBody>
                    <a:bodyPr/>
                    <a:lstStyle/>
                    <a:p>
                      <a:pPr algn="ctr"/>
                      <a:endParaRPr lang="tr-TR" b="1" dirty="0"/>
                    </a:p>
                  </a:txBody>
                  <a:tcPr/>
                </a:tc>
                <a:tc hMerge="1">
                  <a:txBody>
                    <a:bodyPr/>
                    <a:lstStyle/>
                    <a:p>
                      <a:pPr algn="ctr"/>
                      <a:endParaRPr lang="tr-TR" b="1" dirty="0"/>
                    </a:p>
                  </a:txBody>
                  <a:tcPr/>
                </a:tc>
                <a:tc hMerge="1">
                  <a:txBody>
                    <a:bodyPr/>
                    <a:lstStyle/>
                    <a:p>
                      <a:pPr algn="ctr"/>
                      <a:endParaRPr lang="tr-TR" b="1" dirty="0"/>
                    </a:p>
                  </a:txBody>
                  <a:tcPr/>
                </a:tc>
                <a:tc hMerge="1">
                  <a:txBody>
                    <a:bodyPr/>
                    <a:lstStyle/>
                    <a:p>
                      <a:pPr algn="ctr" fontAlgn="ct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extLst>
                  <a:ext uri="{0D108BD9-81ED-4DB2-BD59-A6C34878D82A}">
                    <a16:rowId xmlns:a16="http://schemas.microsoft.com/office/drawing/2014/main" val="1560807289"/>
                  </a:ext>
                </a:extLst>
              </a:tr>
            </a:tbl>
          </a:graphicData>
        </a:graphic>
      </p:graphicFrame>
    </p:spTree>
    <p:extLst>
      <p:ext uri="{BB962C8B-B14F-4D97-AF65-F5344CB8AC3E}">
        <p14:creationId xmlns:p14="http://schemas.microsoft.com/office/powerpoint/2010/main" val="32598083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10427"/>
            <a:ext cx="9973352" cy="1209539"/>
            <a:chOff x="-130243" y="-83509"/>
            <a:chExt cx="8961543"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30243" y="-83509"/>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387820" y="194321"/>
              <a:ext cx="6443480" cy="553998"/>
            </a:xfrm>
            <a:prstGeom prst="rect">
              <a:avLst/>
            </a:prstGeom>
          </p:spPr>
          <p:txBody>
            <a:bodyPr wrap="square">
              <a:spAutoFit/>
            </a:bodyPr>
            <a:lstStyle/>
            <a:p>
              <a:r>
                <a:rPr lang="tr-TR" sz="1500" b="1" dirty="0">
                  <a:solidFill>
                    <a:schemeClr val="accent1">
                      <a:lumMod val="50000"/>
                    </a:schemeClr>
                  </a:solidFill>
                  <a:latin typeface="Helvetica" pitchFamily="34" charset="0"/>
                </a:rPr>
                <a:t>REKTÖRLÜK (UYGULAMALI BİRİM ÖĞRETİM GÖREVLİSİ) </a:t>
              </a:r>
            </a:p>
            <a:p>
              <a:r>
                <a:rPr lang="tr-TR" sz="1500" b="1" dirty="0">
                  <a:solidFill>
                    <a:schemeClr val="accent1">
                      <a:lumMod val="50000"/>
                    </a:schemeClr>
                  </a:solidFill>
                  <a:latin typeface="Helvetica" pitchFamily="34" charset="0"/>
                </a:rPr>
                <a:t>AKADEMİK İNSAN KAYNAĞINDAKİ DEĞİŞİM (2017-2020)</a:t>
              </a:r>
              <a:endParaRPr lang="tr-TR" sz="1500" dirty="0"/>
            </a:p>
          </p:txBody>
        </p:sp>
      </p:grpSp>
      <p:sp>
        <p:nvSpPr>
          <p:cNvPr id="14" name="Rectangle 3"/>
          <p:cNvSpPr txBox="1">
            <a:spLocks noChangeArrowheads="1"/>
          </p:cNvSpPr>
          <p:nvPr/>
        </p:nvSpPr>
        <p:spPr bwMode="auto">
          <a:xfrm>
            <a:off x="101599" y="1219967"/>
            <a:ext cx="12090401" cy="579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193893811"/>
              </p:ext>
            </p:extLst>
          </p:nvPr>
        </p:nvGraphicFramePr>
        <p:xfrm>
          <a:off x="1204113" y="1421393"/>
          <a:ext cx="9660045" cy="5216031"/>
        </p:xfrm>
        <a:graphic>
          <a:graphicData uri="http://schemas.openxmlformats.org/drawingml/2006/table">
            <a:tbl>
              <a:tblPr firstRow="1" bandRow="1">
                <a:tableStyleId>{5C22544A-7EE6-4342-B048-85BDC9FD1C3A}</a:tableStyleId>
              </a:tblPr>
              <a:tblGrid>
                <a:gridCol w="3220015">
                  <a:extLst>
                    <a:ext uri="{9D8B030D-6E8A-4147-A177-3AD203B41FA5}">
                      <a16:colId xmlns:a16="http://schemas.microsoft.com/office/drawing/2014/main" val="416345457"/>
                    </a:ext>
                  </a:extLst>
                </a:gridCol>
                <a:gridCol w="3220015">
                  <a:extLst>
                    <a:ext uri="{9D8B030D-6E8A-4147-A177-3AD203B41FA5}">
                      <a16:colId xmlns:a16="http://schemas.microsoft.com/office/drawing/2014/main" val="4231190854"/>
                    </a:ext>
                  </a:extLst>
                </a:gridCol>
                <a:gridCol w="3220015">
                  <a:extLst>
                    <a:ext uri="{9D8B030D-6E8A-4147-A177-3AD203B41FA5}">
                      <a16:colId xmlns:a16="http://schemas.microsoft.com/office/drawing/2014/main" val="1258568884"/>
                    </a:ext>
                  </a:extLst>
                </a:gridCol>
              </a:tblGrid>
              <a:tr h="481153">
                <a:tc>
                  <a:txBody>
                    <a:bodyPr/>
                    <a:lstStyle/>
                    <a:p>
                      <a:pPr algn="ctr"/>
                      <a:r>
                        <a:rPr lang="tr-TR" sz="2400" b="1" dirty="0">
                          <a:solidFill>
                            <a:schemeClr val="bg1"/>
                          </a:solidFill>
                        </a:rPr>
                        <a:t>BİRİM ADI</a:t>
                      </a:r>
                    </a:p>
                  </a:txBody>
                  <a:tcPr/>
                </a:tc>
                <a:tc>
                  <a:txBody>
                    <a:bodyPr/>
                    <a:lstStyle/>
                    <a:p>
                      <a:pPr algn="ctr"/>
                      <a:r>
                        <a:rPr lang="tr-TR" sz="2400" b="1" dirty="0">
                          <a:solidFill>
                            <a:schemeClr val="bg1"/>
                          </a:solidFill>
                        </a:rPr>
                        <a:t>2017</a:t>
                      </a:r>
                    </a:p>
                  </a:txBody>
                  <a:tcPr/>
                </a:tc>
                <a:tc>
                  <a:txBody>
                    <a:bodyPr/>
                    <a:lstStyle/>
                    <a:p>
                      <a:pPr algn="ctr"/>
                      <a:r>
                        <a:rPr lang="tr-TR" sz="2400" b="1" dirty="0">
                          <a:solidFill>
                            <a:schemeClr val="bg1"/>
                          </a:solidFill>
                        </a:rPr>
                        <a:t>2020</a:t>
                      </a:r>
                    </a:p>
                  </a:txBody>
                  <a:tcPr/>
                </a:tc>
                <a:extLst>
                  <a:ext uri="{0D108BD9-81ED-4DB2-BD59-A6C34878D82A}">
                    <a16:rowId xmlns:a16="http://schemas.microsoft.com/office/drawing/2014/main" val="514783598"/>
                  </a:ext>
                </a:extLst>
              </a:tr>
              <a:tr h="673614">
                <a:tc>
                  <a:txBody>
                    <a:bodyPr/>
                    <a:lstStyle/>
                    <a:p>
                      <a:r>
                        <a:rPr lang="tr-TR" b="1" dirty="0"/>
                        <a:t>BASIN</a:t>
                      </a:r>
                      <a:r>
                        <a:rPr lang="tr-TR" b="1" baseline="0" dirty="0"/>
                        <a:t> YAYIN VE HALKLA İLİŞKİLER</a:t>
                      </a:r>
                      <a:endParaRPr lang="tr-TR" b="1" dirty="0"/>
                    </a:p>
                  </a:txBody>
                  <a:tcPr/>
                </a:tc>
                <a:tc>
                  <a:txBody>
                    <a:bodyPr/>
                    <a:lstStyle/>
                    <a:p>
                      <a:pPr algn="l"/>
                      <a:r>
                        <a:rPr lang="tr-TR" dirty="0"/>
                        <a:t>                            2</a:t>
                      </a:r>
                    </a:p>
                  </a:txBody>
                  <a:tcPr/>
                </a:tc>
                <a:tc>
                  <a:txBody>
                    <a:bodyPr/>
                    <a:lstStyle/>
                    <a:p>
                      <a:pPr algn="l"/>
                      <a:r>
                        <a:rPr lang="tr-TR" dirty="0"/>
                        <a:t>                          3</a:t>
                      </a:r>
                    </a:p>
                  </a:txBody>
                  <a:tcPr/>
                </a:tc>
                <a:extLst>
                  <a:ext uri="{0D108BD9-81ED-4DB2-BD59-A6C34878D82A}">
                    <a16:rowId xmlns:a16="http://schemas.microsoft.com/office/drawing/2014/main" val="4123424965"/>
                  </a:ext>
                </a:extLst>
              </a:tr>
              <a:tr h="384922">
                <a:tc>
                  <a:txBody>
                    <a:bodyPr/>
                    <a:lstStyle/>
                    <a:p>
                      <a:r>
                        <a:rPr lang="tr-TR" b="1" dirty="0"/>
                        <a:t>BİLGİ İŞLEM DAİ.</a:t>
                      </a:r>
                      <a:r>
                        <a:rPr lang="tr-TR" b="1" baseline="0" dirty="0"/>
                        <a:t> BŞK.</a:t>
                      </a:r>
                      <a:endParaRPr lang="tr-TR" b="1" dirty="0"/>
                    </a:p>
                  </a:txBody>
                  <a:tcPr/>
                </a:tc>
                <a:tc>
                  <a:txBody>
                    <a:bodyPr/>
                    <a:lstStyle/>
                    <a:p>
                      <a:pPr algn="l"/>
                      <a:r>
                        <a:rPr lang="tr-TR" dirty="0"/>
                        <a:t>                            3</a:t>
                      </a:r>
                    </a:p>
                  </a:txBody>
                  <a:tcPr/>
                </a:tc>
                <a:tc>
                  <a:txBody>
                    <a:bodyPr/>
                    <a:lstStyle/>
                    <a:p>
                      <a:pPr algn="l"/>
                      <a:r>
                        <a:rPr lang="tr-TR" dirty="0"/>
                        <a:t>                          5</a:t>
                      </a:r>
                    </a:p>
                  </a:txBody>
                  <a:tcPr/>
                </a:tc>
                <a:extLst>
                  <a:ext uri="{0D108BD9-81ED-4DB2-BD59-A6C34878D82A}">
                    <a16:rowId xmlns:a16="http://schemas.microsoft.com/office/drawing/2014/main" val="2402999296"/>
                  </a:ext>
                </a:extLst>
              </a:tr>
              <a:tr h="384922">
                <a:tc>
                  <a:txBody>
                    <a:bodyPr/>
                    <a:lstStyle/>
                    <a:p>
                      <a:r>
                        <a:rPr lang="tr-TR" b="1" dirty="0"/>
                        <a:t>KALİTE KOORDİNATÖRLÜĞÜ</a:t>
                      </a:r>
                    </a:p>
                  </a:txBody>
                  <a:tcPr/>
                </a:tc>
                <a:tc>
                  <a:txBody>
                    <a:bodyPr/>
                    <a:lstStyle/>
                    <a:p>
                      <a:pPr algn="l"/>
                      <a:r>
                        <a:rPr lang="tr-TR" dirty="0"/>
                        <a:t>                            -</a:t>
                      </a:r>
                    </a:p>
                  </a:txBody>
                  <a:tcPr/>
                </a:tc>
                <a:tc>
                  <a:txBody>
                    <a:bodyPr/>
                    <a:lstStyle/>
                    <a:p>
                      <a:pPr algn="l"/>
                      <a:r>
                        <a:rPr lang="tr-TR" dirty="0"/>
                        <a:t>                           2</a:t>
                      </a:r>
                    </a:p>
                  </a:txBody>
                  <a:tcPr/>
                </a:tc>
                <a:extLst>
                  <a:ext uri="{0D108BD9-81ED-4DB2-BD59-A6C34878D82A}">
                    <a16:rowId xmlns:a16="http://schemas.microsoft.com/office/drawing/2014/main" val="1507382385"/>
                  </a:ext>
                </a:extLst>
              </a:tr>
              <a:tr h="384922">
                <a:tc>
                  <a:txBody>
                    <a:bodyPr/>
                    <a:lstStyle/>
                    <a:p>
                      <a:r>
                        <a:rPr lang="tr-TR" b="1" dirty="0"/>
                        <a:t>BUZEM</a:t>
                      </a:r>
                    </a:p>
                  </a:txBody>
                  <a:tcPr/>
                </a:tc>
                <a:tc>
                  <a:txBody>
                    <a:bodyPr/>
                    <a:lstStyle/>
                    <a:p>
                      <a:pPr algn="l"/>
                      <a:r>
                        <a:rPr lang="tr-TR" dirty="0"/>
                        <a:t>                           2</a:t>
                      </a:r>
                    </a:p>
                  </a:txBody>
                  <a:tcPr/>
                </a:tc>
                <a:tc>
                  <a:txBody>
                    <a:bodyPr/>
                    <a:lstStyle/>
                    <a:p>
                      <a:pPr algn="l"/>
                      <a:r>
                        <a:rPr lang="tr-TR" dirty="0"/>
                        <a:t>                           1</a:t>
                      </a:r>
                    </a:p>
                  </a:txBody>
                  <a:tcPr/>
                </a:tc>
                <a:extLst>
                  <a:ext uri="{0D108BD9-81ED-4DB2-BD59-A6C34878D82A}">
                    <a16:rowId xmlns:a16="http://schemas.microsoft.com/office/drawing/2014/main" val="2939724517"/>
                  </a:ext>
                </a:extLst>
              </a:tr>
              <a:tr h="384922">
                <a:tc>
                  <a:txBody>
                    <a:bodyPr/>
                    <a:lstStyle/>
                    <a:p>
                      <a:r>
                        <a:rPr lang="tr-TR" b="1" dirty="0"/>
                        <a:t>PTO</a:t>
                      </a:r>
                    </a:p>
                  </a:txBody>
                  <a:tcPr/>
                </a:tc>
                <a:tc>
                  <a:txBody>
                    <a:bodyPr/>
                    <a:lstStyle/>
                    <a:p>
                      <a:pPr algn="l"/>
                      <a:r>
                        <a:rPr lang="tr-TR" dirty="0"/>
                        <a:t>                             -</a:t>
                      </a:r>
                    </a:p>
                  </a:txBody>
                  <a:tcPr/>
                </a:tc>
                <a:tc>
                  <a:txBody>
                    <a:bodyPr/>
                    <a:lstStyle/>
                    <a:p>
                      <a:pPr algn="l"/>
                      <a:r>
                        <a:rPr lang="tr-TR" dirty="0"/>
                        <a:t>                           1</a:t>
                      </a:r>
                    </a:p>
                  </a:txBody>
                  <a:tcPr/>
                </a:tc>
                <a:extLst>
                  <a:ext uri="{0D108BD9-81ED-4DB2-BD59-A6C34878D82A}">
                    <a16:rowId xmlns:a16="http://schemas.microsoft.com/office/drawing/2014/main" val="1536972709"/>
                  </a:ext>
                </a:extLst>
              </a:tr>
              <a:tr h="384922">
                <a:tc>
                  <a:txBody>
                    <a:bodyPr/>
                    <a:lstStyle/>
                    <a:p>
                      <a:r>
                        <a:rPr lang="tr-TR" b="1" dirty="0"/>
                        <a:t>KARİYER MERKEZİ</a:t>
                      </a:r>
                    </a:p>
                  </a:txBody>
                  <a:tcPr/>
                </a:tc>
                <a:tc>
                  <a:txBody>
                    <a:bodyPr/>
                    <a:lstStyle/>
                    <a:p>
                      <a:pPr algn="l"/>
                      <a:r>
                        <a:rPr lang="tr-TR" dirty="0"/>
                        <a:t>                            -</a:t>
                      </a:r>
                    </a:p>
                  </a:txBody>
                  <a:tcPr/>
                </a:tc>
                <a:tc>
                  <a:txBody>
                    <a:bodyPr/>
                    <a:lstStyle/>
                    <a:p>
                      <a:pPr algn="l"/>
                      <a:r>
                        <a:rPr lang="tr-TR" dirty="0"/>
                        <a:t>                           1</a:t>
                      </a:r>
                    </a:p>
                  </a:txBody>
                  <a:tcPr/>
                </a:tc>
                <a:extLst>
                  <a:ext uri="{0D108BD9-81ED-4DB2-BD59-A6C34878D82A}">
                    <a16:rowId xmlns:a16="http://schemas.microsoft.com/office/drawing/2014/main" val="2388195422"/>
                  </a:ext>
                </a:extLst>
              </a:tr>
              <a:tr h="673614">
                <a:tc>
                  <a:txBody>
                    <a:bodyPr/>
                    <a:lstStyle/>
                    <a:p>
                      <a:r>
                        <a:rPr lang="tr-TR" b="1" dirty="0"/>
                        <a:t>DIŞ İLİŞKİLER</a:t>
                      </a:r>
                      <a:r>
                        <a:rPr lang="tr-TR" b="1" baseline="0" dirty="0"/>
                        <a:t> GENEL KOORDİNATÖRLÜĞÜ</a:t>
                      </a:r>
                      <a:endParaRPr lang="tr-TR" b="1" dirty="0"/>
                    </a:p>
                  </a:txBody>
                  <a:tcPr/>
                </a:tc>
                <a:tc>
                  <a:txBody>
                    <a:bodyPr/>
                    <a:lstStyle/>
                    <a:p>
                      <a:pPr algn="l"/>
                      <a:r>
                        <a:rPr lang="tr-TR" dirty="0"/>
                        <a:t>                            2</a:t>
                      </a:r>
                    </a:p>
                  </a:txBody>
                  <a:tcPr/>
                </a:tc>
                <a:tc>
                  <a:txBody>
                    <a:bodyPr/>
                    <a:lstStyle/>
                    <a:p>
                      <a:pPr algn="l"/>
                      <a:r>
                        <a:rPr lang="tr-TR" dirty="0"/>
                        <a:t>                            1</a:t>
                      </a:r>
                    </a:p>
                  </a:txBody>
                  <a:tcPr/>
                </a:tc>
                <a:extLst>
                  <a:ext uri="{0D108BD9-81ED-4DB2-BD59-A6C34878D82A}">
                    <a16:rowId xmlns:a16="http://schemas.microsoft.com/office/drawing/2014/main" val="1629447984"/>
                  </a:ext>
                </a:extLst>
              </a:tr>
              <a:tr h="336807">
                <a:tc>
                  <a:txBody>
                    <a:bodyPr/>
                    <a:lstStyle/>
                    <a:p>
                      <a:r>
                        <a:rPr lang="tr-TR" b="1" dirty="0"/>
                        <a:t>MERKEZİ ARAŞTIRMA LABORATUVARI</a:t>
                      </a:r>
                    </a:p>
                  </a:txBody>
                  <a:tcPr/>
                </a:tc>
                <a:tc>
                  <a:txBody>
                    <a:bodyPr/>
                    <a:lstStyle/>
                    <a:p>
                      <a:pPr algn="l"/>
                      <a:r>
                        <a:rPr lang="tr-TR"/>
                        <a:t>                            </a:t>
                      </a:r>
                      <a:r>
                        <a:rPr lang="tr-TR" dirty="0"/>
                        <a:t>2</a:t>
                      </a:r>
                    </a:p>
                  </a:txBody>
                  <a:tcPr/>
                </a:tc>
                <a:tc>
                  <a:txBody>
                    <a:bodyPr/>
                    <a:lstStyle/>
                    <a:p>
                      <a:pPr algn="l"/>
                      <a:r>
                        <a:rPr lang="tr-TR" dirty="0"/>
                        <a:t>                            2</a:t>
                      </a:r>
                    </a:p>
                  </a:txBody>
                  <a:tcPr/>
                </a:tc>
                <a:extLst>
                  <a:ext uri="{0D108BD9-81ED-4DB2-BD59-A6C34878D82A}">
                    <a16:rowId xmlns:a16="http://schemas.microsoft.com/office/drawing/2014/main" val="2155602455"/>
                  </a:ext>
                </a:extLst>
              </a:tr>
              <a:tr h="336807">
                <a:tc>
                  <a:txBody>
                    <a:bodyPr/>
                    <a:lstStyle/>
                    <a:p>
                      <a:r>
                        <a:rPr lang="tr-TR" b="1" dirty="0"/>
                        <a:t>KÜTÜPHANE</a:t>
                      </a:r>
                    </a:p>
                  </a:txBody>
                  <a:tcPr/>
                </a:tc>
                <a:tc>
                  <a:txBody>
                    <a:bodyPr/>
                    <a:lstStyle/>
                    <a:p>
                      <a:pPr algn="l"/>
                      <a:r>
                        <a:rPr lang="tr-TR" dirty="0"/>
                        <a:t>                            -</a:t>
                      </a:r>
                    </a:p>
                  </a:txBody>
                  <a:tcPr/>
                </a:tc>
                <a:tc>
                  <a:txBody>
                    <a:bodyPr/>
                    <a:lstStyle/>
                    <a:p>
                      <a:pPr algn="l"/>
                      <a:r>
                        <a:rPr lang="tr-TR" dirty="0"/>
                        <a:t>                            1</a:t>
                      </a:r>
                    </a:p>
                  </a:txBody>
                  <a:tcPr/>
                </a:tc>
                <a:extLst>
                  <a:ext uri="{0D108BD9-81ED-4DB2-BD59-A6C34878D82A}">
                    <a16:rowId xmlns:a16="http://schemas.microsoft.com/office/drawing/2014/main" val="1395586407"/>
                  </a:ext>
                </a:extLst>
              </a:tr>
              <a:tr h="416999">
                <a:tc>
                  <a:txBody>
                    <a:bodyPr/>
                    <a:lstStyle/>
                    <a:p>
                      <a:pPr algn="ctr"/>
                      <a:r>
                        <a:rPr lang="tr-TR" sz="2400" b="1" dirty="0">
                          <a:solidFill>
                            <a:srgbClr val="FF0000"/>
                          </a:solidFill>
                        </a:rPr>
                        <a:t>GENEL</a:t>
                      </a:r>
                      <a:r>
                        <a:rPr lang="tr-TR" sz="2400" b="1" baseline="0" dirty="0">
                          <a:solidFill>
                            <a:srgbClr val="FF0000"/>
                          </a:solidFill>
                        </a:rPr>
                        <a:t> TOPLAM</a:t>
                      </a:r>
                      <a:endParaRPr lang="tr-TR" sz="2400" b="1" dirty="0">
                        <a:solidFill>
                          <a:srgbClr val="FF0000"/>
                        </a:solidFill>
                      </a:endParaRPr>
                    </a:p>
                  </a:txBody>
                  <a:tcPr/>
                </a:tc>
                <a:tc>
                  <a:txBody>
                    <a:bodyPr/>
                    <a:lstStyle/>
                    <a:p>
                      <a:pPr algn="ctr"/>
                      <a:r>
                        <a:rPr lang="tr-TR" sz="2400" b="1" kern="1200" baseline="0" dirty="0">
                          <a:solidFill>
                            <a:srgbClr val="FF0000"/>
                          </a:solidFill>
                          <a:latin typeface="+mn-lt"/>
                          <a:ea typeface="+mn-ea"/>
                          <a:cs typeface="+mn-cs"/>
                        </a:rPr>
                        <a:t>11</a:t>
                      </a:r>
                    </a:p>
                  </a:txBody>
                  <a:tcPr/>
                </a:tc>
                <a:tc>
                  <a:txBody>
                    <a:bodyPr/>
                    <a:lstStyle/>
                    <a:p>
                      <a:pPr algn="ctr"/>
                      <a:r>
                        <a:rPr lang="tr-TR" sz="2400" b="1" kern="1200" baseline="0" dirty="0">
                          <a:solidFill>
                            <a:srgbClr val="FF0000"/>
                          </a:solidFill>
                          <a:latin typeface="+mn-lt"/>
                          <a:ea typeface="+mn-ea"/>
                          <a:cs typeface="+mn-cs"/>
                        </a:rPr>
                        <a:t>17</a:t>
                      </a:r>
                    </a:p>
                  </a:txBody>
                  <a:tcPr/>
                </a:tc>
                <a:extLst>
                  <a:ext uri="{0D108BD9-81ED-4DB2-BD59-A6C34878D82A}">
                    <a16:rowId xmlns:a16="http://schemas.microsoft.com/office/drawing/2014/main" val="1061663680"/>
                  </a:ext>
                </a:extLst>
              </a:tr>
            </a:tbl>
          </a:graphicData>
        </a:graphic>
      </p:graphicFrame>
    </p:spTree>
    <p:extLst>
      <p:ext uri="{BB962C8B-B14F-4D97-AF65-F5344CB8AC3E}">
        <p14:creationId xmlns:p14="http://schemas.microsoft.com/office/powerpoint/2010/main" val="23829943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44889" y="7238"/>
            <a:ext cx="9470311" cy="1209539"/>
            <a:chOff x="102599" y="-86698"/>
            <a:chExt cx="9004417"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02599" y="-86698"/>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663536" y="172466"/>
              <a:ext cx="6443480" cy="615553"/>
            </a:xfrm>
            <a:prstGeom prst="rect">
              <a:avLst/>
            </a:prstGeom>
          </p:spPr>
          <p:txBody>
            <a:bodyPr wrap="square">
              <a:spAutoFit/>
            </a:bodyPr>
            <a:lstStyle/>
            <a:p>
              <a:r>
                <a:rPr lang="tr-TR" sz="1700" b="1" dirty="0">
                  <a:solidFill>
                    <a:schemeClr val="accent1">
                      <a:lumMod val="50000"/>
                    </a:schemeClr>
                  </a:solidFill>
                  <a:latin typeface="Helvetica" pitchFamily="34" charset="0"/>
                </a:rPr>
                <a:t>YILLAR İTİBARIYLA AKADEMİK TEŞVİK ÖDENEĞİ</a:t>
              </a:r>
            </a:p>
            <a:p>
              <a:r>
                <a:rPr lang="tr-TR" sz="1700" b="1" dirty="0">
                  <a:solidFill>
                    <a:schemeClr val="accent1">
                      <a:lumMod val="50000"/>
                    </a:schemeClr>
                  </a:solidFill>
                  <a:latin typeface="Helvetica" pitchFamily="34" charset="0"/>
                </a:rPr>
                <a:t>ALAN ÖĞRETİM ELEMANI SAYISI (2017-2019)</a:t>
              </a:r>
              <a:endParaRPr lang="tr-TR" sz="1700" dirty="0"/>
            </a:p>
          </p:txBody>
        </p:sp>
      </p:grpSp>
      <p:sp>
        <p:nvSpPr>
          <p:cNvPr id="14" name="Rectangle 3"/>
          <p:cNvSpPr txBox="1">
            <a:spLocks noChangeArrowheads="1"/>
          </p:cNvSpPr>
          <p:nvPr/>
        </p:nvSpPr>
        <p:spPr bwMode="auto">
          <a:xfrm>
            <a:off x="0" y="1135685"/>
            <a:ext cx="12090401"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2450344041"/>
              </p:ext>
            </p:extLst>
          </p:nvPr>
        </p:nvGraphicFramePr>
        <p:xfrm>
          <a:off x="772310" y="1104114"/>
          <a:ext cx="10435880" cy="5355875"/>
        </p:xfrm>
        <a:graphic>
          <a:graphicData uri="http://schemas.openxmlformats.org/drawingml/2006/table">
            <a:tbl>
              <a:tblPr firstRow="1" bandRow="1">
                <a:tableStyleId>{5C22544A-7EE6-4342-B048-85BDC9FD1C3A}</a:tableStyleId>
              </a:tblPr>
              <a:tblGrid>
                <a:gridCol w="667191">
                  <a:extLst>
                    <a:ext uri="{9D8B030D-6E8A-4147-A177-3AD203B41FA5}">
                      <a16:colId xmlns:a16="http://schemas.microsoft.com/office/drawing/2014/main" val="3580302153"/>
                    </a:ext>
                  </a:extLst>
                </a:gridCol>
                <a:gridCol w="6432254">
                  <a:extLst>
                    <a:ext uri="{9D8B030D-6E8A-4147-A177-3AD203B41FA5}">
                      <a16:colId xmlns:a16="http://schemas.microsoft.com/office/drawing/2014/main" val="465314723"/>
                    </a:ext>
                  </a:extLst>
                </a:gridCol>
                <a:gridCol w="1141435">
                  <a:extLst>
                    <a:ext uri="{9D8B030D-6E8A-4147-A177-3AD203B41FA5}">
                      <a16:colId xmlns:a16="http://schemas.microsoft.com/office/drawing/2014/main" val="28847924"/>
                    </a:ext>
                  </a:extLst>
                </a:gridCol>
                <a:gridCol w="1001228">
                  <a:extLst>
                    <a:ext uri="{9D8B030D-6E8A-4147-A177-3AD203B41FA5}">
                      <a16:colId xmlns:a16="http://schemas.microsoft.com/office/drawing/2014/main" val="3364354821"/>
                    </a:ext>
                  </a:extLst>
                </a:gridCol>
                <a:gridCol w="1193772">
                  <a:extLst>
                    <a:ext uri="{9D8B030D-6E8A-4147-A177-3AD203B41FA5}">
                      <a16:colId xmlns:a16="http://schemas.microsoft.com/office/drawing/2014/main" val="3938616557"/>
                    </a:ext>
                  </a:extLst>
                </a:gridCol>
              </a:tblGrid>
              <a:tr h="469407">
                <a:tc>
                  <a:txBody>
                    <a:bodyPr/>
                    <a:lstStyle/>
                    <a:p>
                      <a:pPr algn="ctr"/>
                      <a:r>
                        <a:rPr lang="tr-TR" dirty="0"/>
                        <a:t>S.NO</a:t>
                      </a:r>
                    </a:p>
                  </a:txBody>
                  <a:tcPr/>
                </a:tc>
                <a:tc>
                  <a:txBody>
                    <a:bodyPr/>
                    <a:lstStyle/>
                    <a:p>
                      <a:pPr algn="ctr"/>
                      <a:r>
                        <a:rPr lang="tr-TR" dirty="0"/>
                        <a:t>BİRİM</a:t>
                      </a:r>
                    </a:p>
                  </a:txBody>
                  <a:tcPr/>
                </a:tc>
                <a:tc>
                  <a:txBody>
                    <a:bodyPr/>
                    <a:lstStyle/>
                    <a:p>
                      <a:pPr algn="ctr"/>
                      <a:r>
                        <a:rPr lang="tr-TR" dirty="0"/>
                        <a:t>2017</a:t>
                      </a:r>
                    </a:p>
                  </a:txBody>
                  <a:tcPr/>
                </a:tc>
                <a:tc>
                  <a:txBody>
                    <a:bodyPr/>
                    <a:lstStyle/>
                    <a:p>
                      <a:pPr algn="ctr"/>
                      <a:r>
                        <a:rPr lang="tr-TR" dirty="0"/>
                        <a:t>2018</a:t>
                      </a:r>
                    </a:p>
                  </a:txBody>
                  <a:tcPr/>
                </a:tc>
                <a:tc>
                  <a:txBody>
                    <a:bodyPr/>
                    <a:lstStyle/>
                    <a:p>
                      <a:pPr algn="ctr"/>
                      <a:r>
                        <a:rPr lang="tr-TR" dirty="0"/>
                        <a:t>2019</a:t>
                      </a:r>
                    </a:p>
                  </a:txBody>
                  <a:tcPr/>
                </a:tc>
                <a:extLst>
                  <a:ext uri="{0D108BD9-81ED-4DB2-BD59-A6C34878D82A}">
                    <a16:rowId xmlns:a16="http://schemas.microsoft.com/office/drawing/2014/main" val="3717992974"/>
                  </a:ext>
                </a:extLst>
              </a:tr>
              <a:tr h="360188">
                <a:tc>
                  <a:txBody>
                    <a:bodyPr/>
                    <a:lstStyle/>
                    <a:p>
                      <a:pPr algn="ctr"/>
                      <a:r>
                        <a:rPr lang="tr-TR" sz="1500" b="1" dirty="0">
                          <a:latin typeface="Helvetica" panose="020B0604020202020204" pitchFamily="34" charset="0"/>
                          <a:cs typeface="Helvetica" panose="020B0604020202020204" pitchFamily="34" charset="0"/>
                        </a:rPr>
                        <a:t>1</a:t>
                      </a:r>
                    </a:p>
                  </a:txBody>
                  <a:tcPr/>
                </a:tc>
                <a:tc>
                  <a:txBody>
                    <a:bodyPr/>
                    <a:lstStyle/>
                    <a:p>
                      <a:r>
                        <a:rPr lang="tr-TR" sz="1500" b="1" dirty="0">
                          <a:latin typeface="Helvetica" panose="020B0604020202020204" pitchFamily="34" charset="0"/>
                          <a:cs typeface="Helvetica" panose="020B0604020202020204" pitchFamily="34" charset="0"/>
                        </a:rPr>
                        <a:t>EDEBİYAT FAKÜLTESİ</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31</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29</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26</a:t>
                      </a:r>
                    </a:p>
                  </a:txBody>
                  <a:tcPr marL="9144" marR="9144" marT="9144" marB="0" anchor="ctr"/>
                </a:tc>
                <a:extLst>
                  <a:ext uri="{0D108BD9-81ED-4DB2-BD59-A6C34878D82A}">
                    <a16:rowId xmlns:a16="http://schemas.microsoft.com/office/drawing/2014/main" val="2584289100"/>
                  </a:ext>
                </a:extLst>
              </a:tr>
              <a:tr h="307213">
                <a:tc>
                  <a:txBody>
                    <a:bodyPr/>
                    <a:lstStyle/>
                    <a:p>
                      <a:pPr algn="ctr"/>
                      <a:r>
                        <a:rPr lang="tr-TR" sz="1500" b="1" dirty="0">
                          <a:latin typeface="Helvetica" panose="020B0604020202020204" pitchFamily="34" charset="0"/>
                          <a:cs typeface="Helvetica" panose="020B0604020202020204" pitchFamily="34" charset="0"/>
                        </a:rPr>
                        <a:t>2</a:t>
                      </a:r>
                    </a:p>
                  </a:txBody>
                  <a:tcPr/>
                </a:tc>
                <a:tc>
                  <a:txBody>
                    <a:bodyPr/>
                    <a:lstStyle/>
                    <a:p>
                      <a:r>
                        <a:rPr lang="tr-TR" sz="1500" b="1" dirty="0">
                          <a:latin typeface="Helvetica" panose="020B0604020202020204" pitchFamily="34" charset="0"/>
                          <a:cs typeface="Helvetica" panose="020B0604020202020204" pitchFamily="34" charset="0"/>
                        </a:rPr>
                        <a:t>EĞİTİM FAKÜLTESİ</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43</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21</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12</a:t>
                      </a:r>
                    </a:p>
                  </a:txBody>
                  <a:tcPr marL="9144" marR="9144" marT="9144" marB="0" anchor="ctr"/>
                </a:tc>
                <a:extLst>
                  <a:ext uri="{0D108BD9-81ED-4DB2-BD59-A6C34878D82A}">
                    <a16:rowId xmlns:a16="http://schemas.microsoft.com/office/drawing/2014/main" val="2495838871"/>
                  </a:ext>
                </a:extLst>
              </a:tr>
              <a:tr h="307213">
                <a:tc>
                  <a:txBody>
                    <a:bodyPr/>
                    <a:lstStyle/>
                    <a:p>
                      <a:pPr algn="ctr"/>
                      <a:r>
                        <a:rPr lang="tr-TR" sz="1500" b="1" dirty="0">
                          <a:latin typeface="Helvetica" panose="020B0604020202020204" pitchFamily="34" charset="0"/>
                          <a:cs typeface="Helvetica" panose="020B0604020202020204" pitchFamily="34" charset="0"/>
                        </a:rPr>
                        <a:t>3</a:t>
                      </a:r>
                    </a:p>
                  </a:txBody>
                  <a:tcPr/>
                </a:tc>
                <a:tc>
                  <a:txBody>
                    <a:bodyPr/>
                    <a:lstStyle/>
                    <a:p>
                      <a:r>
                        <a:rPr lang="tr-TR" sz="1500" b="1" dirty="0">
                          <a:latin typeface="Helvetica" panose="020B0604020202020204" pitchFamily="34" charset="0"/>
                          <a:cs typeface="Helvetica" panose="020B0604020202020204" pitchFamily="34" charset="0"/>
                        </a:rPr>
                        <a:t>FEN</a:t>
                      </a:r>
                      <a:r>
                        <a:rPr lang="tr-TR" sz="1500" b="1" baseline="0" dirty="0">
                          <a:latin typeface="Helvetica" panose="020B0604020202020204" pitchFamily="34" charset="0"/>
                          <a:cs typeface="Helvetica" panose="020B0604020202020204" pitchFamily="34" charset="0"/>
                        </a:rPr>
                        <a:t> FAKÜLTESİ</a:t>
                      </a:r>
                      <a:endParaRPr lang="tr-TR" sz="1500" b="1" dirty="0">
                        <a:latin typeface="Helvetica" panose="020B0604020202020204" pitchFamily="34" charset="0"/>
                        <a:cs typeface="Helvetica" panose="020B0604020202020204" pitchFamily="34" charset="0"/>
                      </a:endParaRP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16</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7</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12</a:t>
                      </a:r>
                    </a:p>
                  </a:txBody>
                  <a:tcPr marL="9144" marR="9144" marT="9144" marB="0" anchor="ctr"/>
                </a:tc>
                <a:extLst>
                  <a:ext uri="{0D108BD9-81ED-4DB2-BD59-A6C34878D82A}">
                    <a16:rowId xmlns:a16="http://schemas.microsoft.com/office/drawing/2014/main" val="1018869712"/>
                  </a:ext>
                </a:extLst>
              </a:tr>
              <a:tr h="307213">
                <a:tc>
                  <a:txBody>
                    <a:bodyPr/>
                    <a:lstStyle/>
                    <a:p>
                      <a:pPr algn="ctr"/>
                      <a:r>
                        <a:rPr lang="tr-TR" sz="1500" b="1" dirty="0">
                          <a:latin typeface="Helvetica" panose="020B0604020202020204" pitchFamily="34" charset="0"/>
                          <a:cs typeface="Helvetica" panose="020B0604020202020204" pitchFamily="34" charset="0"/>
                        </a:rPr>
                        <a:t>4</a:t>
                      </a:r>
                    </a:p>
                  </a:txBody>
                  <a:tcPr/>
                </a:tc>
                <a:tc>
                  <a:txBody>
                    <a:bodyPr/>
                    <a:lstStyle/>
                    <a:p>
                      <a:r>
                        <a:rPr lang="tr-TR" sz="1500" b="1" dirty="0">
                          <a:latin typeface="Helvetica" panose="020B0604020202020204" pitchFamily="34" charset="0"/>
                          <a:cs typeface="Helvetica" panose="020B0604020202020204" pitchFamily="34" charset="0"/>
                        </a:rPr>
                        <a:t>İİBF</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25</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10</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12</a:t>
                      </a:r>
                    </a:p>
                  </a:txBody>
                  <a:tcPr marL="9144" marR="9144" marT="9144" marB="0" anchor="ctr"/>
                </a:tc>
                <a:extLst>
                  <a:ext uri="{0D108BD9-81ED-4DB2-BD59-A6C34878D82A}">
                    <a16:rowId xmlns:a16="http://schemas.microsoft.com/office/drawing/2014/main" val="2949796567"/>
                  </a:ext>
                </a:extLst>
              </a:tr>
              <a:tr h="307213">
                <a:tc>
                  <a:txBody>
                    <a:bodyPr/>
                    <a:lstStyle/>
                    <a:p>
                      <a:pPr algn="ctr"/>
                      <a:r>
                        <a:rPr lang="tr-TR" sz="1500" b="1" dirty="0">
                          <a:latin typeface="Helvetica" panose="020B0604020202020204" pitchFamily="34" charset="0"/>
                          <a:cs typeface="Helvetica" panose="020B0604020202020204" pitchFamily="34" charset="0"/>
                        </a:rPr>
                        <a:t>5</a:t>
                      </a:r>
                    </a:p>
                  </a:txBody>
                  <a:tcPr/>
                </a:tc>
                <a:tc>
                  <a:txBody>
                    <a:bodyPr/>
                    <a:lstStyle/>
                    <a:p>
                      <a:r>
                        <a:rPr lang="tr-TR" sz="1500" b="1" dirty="0">
                          <a:latin typeface="Helvetica" panose="020B0604020202020204" pitchFamily="34" charset="0"/>
                          <a:cs typeface="Helvetica" panose="020B0604020202020204" pitchFamily="34" charset="0"/>
                        </a:rPr>
                        <a:t>İSLAMİ</a:t>
                      </a:r>
                      <a:r>
                        <a:rPr lang="tr-TR" sz="1500" b="1" baseline="0" dirty="0">
                          <a:latin typeface="Helvetica" panose="020B0604020202020204" pitchFamily="34" charset="0"/>
                          <a:cs typeface="Helvetica" panose="020B0604020202020204" pitchFamily="34" charset="0"/>
                        </a:rPr>
                        <a:t> İLİMLER FAKÜLTESİ</a:t>
                      </a:r>
                      <a:endParaRPr lang="tr-TR" sz="1500" b="1" dirty="0">
                        <a:latin typeface="Helvetica" panose="020B0604020202020204" pitchFamily="34" charset="0"/>
                        <a:cs typeface="Helvetica" panose="020B0604020202020204" pitchFamily="34" charset="0"/>
                      </a:endParaRP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7</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7</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7</a:t>
                      </a:r>
                    </a:p>
                  </a:txBody>
                  <a:tcPr marL="9144" marR="9144" marT="9144" marB="0" anchor="ctr"/>
                </a:tc>
                <a:extLst>
                  <a:ext uri="{0D108BD9-81ED-4DB2-BD59-A6C34878D82A}">
                    <a16:rowId xmlns:a16="http://schemas.microsoft.com/office/drawing/2014/main" val="2119161747"/>
                  </a:ext>
                </a:extLst>
              </a:tr>
              <a:tr h="307213">
                <a:tc>
                  <a:txBody>
                    <a:bodyPr/>
                    <a:lstStyle/>
                    <a:p>
                      <a:pPr algn="ctr"/>
                      <a:r>
                        <a:rPr lang="tr-TR" sz="1500" b="1" dirty="0">
                          <a:latin typeface="Helvetica" panose="020B0604020202020204" pitchFamily="34" charset="0"/>
                          <a:cs typeface="Helvetica" panose="020B0604020202020204" pitchFamily="34" charset="0"/>
                        </a:rPr>
                        <a:t>6</a:t>
                      </a:r>
                    </a:p>
                  </a:txBody>
                  <a:tcPr/>
                </a:tc>
                <a:tc>
                  <a:txBody>
                    <a:bodyPr/>
                    <a:lstStyle/>
                    <a:p>
                      <a:r>
                        <a:rPr lang="tr-TR" sz="1500" b="1" dirty="0">
                          <a:latin typeface="Helvetica" panose="020B0604020202020204" pitchFamily="34" charset="0"/>
                          <a:cs typeface="Helvetica" panose="020B0604020202020204" pitchFamily="34" charset="0"/>
                        </a:rPr>
                        <a:t>MÜHENDİSLİK</a:t>
                      </a:r>
                      <a:r>
                        <a:rPr lang="tr-TR" sz="1500" b="1" baseline="0" dirty="0">
                          <a:latin typeface="Helvetica" panose="020B0604020202020204" pitchFamily="34" charset="0"/>
                          <a:cs typeface="Helvetica" panose="020B0604020202020204" pitchFamily="34" charset="0"/>
                        </a:rPr>
                        <a:t>, MİMARLIK VE TAS. FAK.</a:t>
                      </a:r>
                      <a:endParaRPr lang="tr-TR" sz="1500" b="1" dirty="0">
                        <a:latin typeface="Helvetica" panose="020B0604020202020204" pitchFamily="34" charset="0"/>
                        <a:cs typeface="Helvetica" panose="020B0604020202020204" pitchFamily="34" charset="0"/>
                      </a:endParaRP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41</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20</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25</a:t>
                      </a:r>
                    </a:p>
                  </a:txBody>
                  <a:tcPr marL="9144" marR="9144" marT="9144" marB="0" anchor="ctr"/>
                </a:tc>
                <a:extLst>
                  <a:ext uri="{0D108BD9-81ED-4DB2-BD59-A6C34878D82A}">
                    <a16:rowId xmlns:a16="http://schemas.microsoft.com/office/drawing/2014/main" val="669922209"/>
                  </a:ext>
                </a:extLst>
              </a:tr>
              <a:tr h="307213">
                <a:tc>
                  <a:txBody>
                    <a:bodyPr/>
                    <a:lstStyle/>
                    <a:p>
                      <a:pPr algn="ctr"/>
                      <a:r>
                        <a:rPr lang="tr-TR" sz="1500" b="1" dirty="0">
                          <a:latin typeface="Helvetica" panose="020B0604020202020204" pitchFamily="34" charset="0"/>
                          <a:cs typeface="Helvetica" panose="020B0604020202020204" pitchFamily="34" charset="0"/>
                        </a:rPr>
                        <a:t>7</a:t>
                      </a:r>
                    </a:p>
                  </a:txBody>
                  <a:tcPr/>
                </a:tc>
                <a:tc>
                  <a:txBody>
                    <a:bodyPr/>
                    <a:lstStyle/>
                    <a:p>
                      <a:r>
                        <a:rPr lang="tr-TR" sz="1500" b="1" dirty="0">
                          <a:latin typeface="Helvetica" panose="020B0604020202020204" pitchFamily="34" charset="0"/>
                          <a:cs typeface="Helvetica" panose="020B0604020202020204" pitchFamily="34" charset="0"/>
                        </a:rPr>
                        <a:t>BARTIN ORMAN FAKÜLTESİ</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37</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30</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17</a:t>
                      </a:r>
                    </a:p>
                  </a:txBody>
                  <a:tcPr marL="9144" marR="9144" marT="9144" marB="0" anchor="ctr"/>
                </a:tc>
                <a:extLst>
                  <a:ext uri="{0D108BD9-81ED-4DB2-BD59-A6C34878D82A}">
                    <a16:rowId xmlns:a16="http://schemas.microsoft.com/office/drawing/2014/main" val="3547781431"/>
                  </a:ext>
                </a:extLst>
              </a:tr>
              <a:tr h="307213">
                <a:tc>
                  <a:txBody>
                    <a:bodyPr/>
                    <a:lstStyle/>
                    <a:p>
                      <a:pPr algn="ctr"/>
                      <a:r>
                        <a:rPr lang="tr-TR" sz="1500" b="1" dirty="0">
                          <a:latin typeface="Helvetica" panose="020B0604020202020204" pitchFamily="34" charset="0"/>
                          <a:cs typeface="Helvetica" panose="020B0604020202020204" pitchFamily="34" charset="0"/>
                        </a:rPr>
                        <a:t>8</a:t>
                      </a:r>
                    </a:p>
                  </a:txBody>
                  <a:tcPr/>
                </a:tc>
                <a:tc>
                  <a:txBody>
                    <a:bodyPr/>
                    <a:lstStyle/>
                    <a:p>
                      <a:r>
                        <a:rPr lang="tr-TR" sz="1500" b="1" dirty="0">
                          <a:latin typeface="Helvetica" panose="020B0604020202020204" pitchFamily="34" charset="0"/>
                          <a:cs typeface="Helvetica" panose="020B0604020202020204" pitchFamily="34" charset="0"/>
                        </a:rPr>
                        <a:t>SAĞLIK BİL</a:t>
                      </a:r>
                      <a:r>
                        <a:rPr lang="tr-TR" sz="1500" b="1" baseline="0" dirty="0">
                          <a:latin typeface="Helvetica" panose="020B0604020202020204" pitchFamily="34" charset="0"/>
                          <a:cs typeface="Helvetica" panose="020B0604020202020204" pitchFamily="34" charset="0"/>
                        </a:rPr>
                        <a:t>İMLERİ FAKÜLTESİ</a:t>
                      </a:r>
                      <a:endParaRPr lang="tr-TR" sz="1500" b="1" dirty="0">
                        <a:latin typeface="Helvetica" panose="020B0604020202020204" pitchFamily="34" charset="0"/>
                        <a:cs typeface="Helvetica" panose="020B0604020202020204" pitchFamily="34" charset="0"/>
                      </a:endParaRP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a:t>
                      </a:r>
                    </a:p>
                  </a:txBody>
                  <a:tcPr marL="9144" marR="9144" marT="9144" marB="0" anchor="ctr"/>
                </a:tc>
                <a:extLst>
                  <a:ext uri="{0D108BD9-81ED-4DB2-BD59-A6C34878D82A}">
                    <a16:rowId xmlns:a16="http://schemas.microsoft.com/office/drawing/2014/main" val="1308598651"/>
                  </a:ext>
                </a:extLst>
              </a:tr>
              <a:tr h="307213">
                <a:tc>
                  <a:txBody>
                    <a:bodyPr/>
                    <a:lstStyle/>
                    <a:p>
                      <a:pPr algn="ctr"/>
                      <a:r>
                        <a:rPr lang="tr-TR" sz="1500" b="1" dirty="0">
                          <a:latin typeface="Helvetica" panose="020B0604020202020204" pitchFamily="34" charset="0"/>
                          <a:cs typeface="Helvetica" panose="020B0604020202020204" pitchFamily="34" charset="0"/>
                        </a:rPr>
                        <a:t>9</a:t>
                      </a:r>
                    </a:p>
                  </a:txBody>
                  <a:tcPr/>
                </a:tc>
                <a:tc>
                  <a:txBody>
                    <a:bodyPr/>
                    <a:lstStyle/>
                    <a:p>
                      <a:r>
                        <a:rPr lang="tr-TR" sz="1500" b="1" dirty="0">
                          <a:latin typeface="Helvetica" panose="020B0604020202020204" pitchFamily="34" charset="0"/>
                          <a:cs typeface="Helvetica" panose="020B0604020202020204" pitchFamily="34" charset="0"/>
                        </a:rPr>
                        <a:t>SPOR BİLİMLERİ</a:t>
                      </a:r>
                      <a:r>
                        <a:rPr lang="tr-TR" sz="1500" b="1" baseline="0" dirty="0">
                          <a:latin typeface="Helvetica" panose="020B0604020202020204" pitchFamily="34" charset="0"/>
                          <a:cs typeface="Helvetica" panose="020B0604020202020204" pitchFamily="34" charset="0"/>
                        </a:rPr>
                        <a:t> FAKÜLTESİ</a:t>
                      </a:r>
                      <a:endParaRPr lang="tr-TR" sz="1500" b="1" dirty="0">
                        <a:latin typeface="Helvetica" panose="020B0604020202020204" pitchFamily="34" charset="0"/>
                        <a:cs typeface="Helvetica" panose="020B0604020202020204" pitchFamily="34" charset="0"/>
                      </a:endParaRP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15</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6</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7</a:t>
                      </a:r>
                    </a:p>
                  </a:txBody>
                  <a:tcPr marL="9144" marR="9144" marT="9144" marB="0" anchor="ctr"/>
                </a:tc>
                <a:extLst>
                  <a:ext uri="{0D108BD9-81ED-4DB2-BD59-A6C34878D82A}">
                    <a16:rowId xmlns:a16="http://schemas.microsoft.com/office/drawing/2014/main" val="235013842"/>
                  </a:ext>
                </a:extLst>
              </a:tr>
              <a:tr h="307213">
                <a:tc>
                  <a:txBody>
                    <a:bodyPr/>
                    <a:lstStyle/>
                    <a:p>
                      <a:pPr algn="ctr"/>
                      <a:r>
                        <a:rPr lang="tr-TR" sz="1500" b="1" dirty="0">
                          <a:latin typeface="Helvetica" panose="020B0604020202020204" pitchFamily="34" charset="0"/>
                          <a:cs typeface="Helvetica" panose="020B0604020202020204" pitchFamily="34" charset="0"/>
                        </a:rPr>
                        <a:t>10</a:t>
                      </a:r>
                    </a:p>
                  </a:txBody>
                  <a:tcPr/>
                </a:tc>
                <a:tc>
                  <a:txBody>
                    <a:bodyPr/>
                    <a:lstStyle/>
                    <a:p>
                      <a:r>
                        <a:rPr lang="tr-TR" sz="1500" b="1" dirty="0">
                          <a:latin typeface="Helvetica" panose="020B0604020202020204" pitchFamily="34" charset="0"/>
                          <a:cs typeface="Helvetica" panose="020B0604020202020204" pitchFamily="34" charset="0"/>
                        </a:rPr>
                        <a:t>YABANCI</a:t>
                      </a:r>
                      <a:r>
                        <a:rPr lang="tr-TR" sz="1500" b="1" baseline="0" dirty="0">
                          <a:latin typeface="Helvetica" panose="020B0604020202020204" pitchFamily="34" charset="0"/>
                          <a:cs typeface="Helvetica" panose="020B0604020202020204" pitchFamily="34" charset="0"/>
                        </a:rPr>
                        <a:t> DİLLER YÜKSEKOKULU</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144" marR="9144" marT="9144" marB="0" anchor="ctr"/>
                </a:tc>
                <a:extLst>
                  <a:ext uri="{0D108BD9-81ED-4DB2-BD59-A6C34878D82A}">
                    <a16:rowId xmlns:a16="http://schemas.microsoft.com/office/drawing/2014/main" val="2188206567"/>
                  </a:ext>
                </a:extLst>
              </a:tr>
              <a:tr h="307213">
                <a:tc>
                  <a:txBody>
                    <a:bodyPr/>
                    <a:lstStyle/>
                    <a:p>
                      <a:pPr algn="ctr"/>
                      <a:r>
                        <a:rPr lang="tr-TR" sz="1500" b="1" dirty="0">
                          <a:latin typeface="Helvetica" panose="020B0604020202020204" pitchFamily="34" charset="0"/>
                          <a:cs typeface="Helvetica" panose="020B0604020202020204" pitchFamily="34" charset="0"/>
                        </a:rPr>
                        <a:t>11</a:t>
                      </a:r>
                    </a:p>
                  </a:txBody>
                  <a:tcPr/>
                </a:tc>
                <a:tc>
                  <a:txBody>
                    <a:bodyPr/>
                    <a:lstStyle/>
                    <a:p>
                      <a:r>
                        <a:rPr lang="tr-TR" sz="1500" b="1" baseline="0" dirty="0">
                          <a:latin typeface="Helvetica" panose="020B0604020202020204" pitchFamily="34" charset="0"/>
                          <a:cs typeface="Helvetica" panose="020B0604020202020204" pitchFamily="34" charset="0"/>
                        </a:rPr>
                        <a:t>BARTIN MESLEK YÜKSEKOKULU</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12</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7</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a:t>
                      </a:r>
                    </a:p>
                  </a:txBody>
                  <a:tcPr marL="9144" marR="9144" marT="9144" marB="0" anchor="ctr"/>
                </a:tc>
                <a:extLst>
                  <a:ext uri="{0D108BD9-81ED-4DB2-BD59-A6C34878D82A}">
                    <a16:rowId xmlns:a16="http://schemas.microsoft.com/office/drawing/2014/main" val="240830543"/>
                  </a:ext>
                </a:extLst>
              </a:tr>
              <a:tr h="307213">
                <a:tc>
                  <a:txBody>
                    <a:bodyPr/>
                    <a:lstStyle/>
                    <a:p>
                      <a:pPr algn="ctr"/>
                      <a:r>
                        <a:rPr lang="tr-TR" sz="1500" b="1" dirty="0">
                          <a:latin typeface="Helvetica" panose="020B0604020202020204" pitchFamily="34" charset="0"/>
                          <a:cs typeface="Helvetica" panose="020B0604020202020204" pitchFamily="34" charset="0"/>
                        </a:rPr>
                        <a:t>12</a:t>
                      </a:r>
                    </a:p>
                  </a:txBody>
                  <a:tcPr/>
                </a:tc>
                <a:tc>
                  <a:txBody>
                    <a:bodyPr/>
                    <a:lstStyle/>
                    <a:p>
                      <a:r>
                        <a:rPr lang="tr-TR" sz="1500" b="1" baseline="0" dirty="0">
                          <a:latin typeface="Helvetica" panose="020B0604020202020204" pitchFamily="34" charset="0"/>
                          <a:cs typeface="Helvetica" panose="020B0604020202020204" pitchFamily="34" charset="0"/>
                        </a:rPr>
                        <a:t>SAĞLIK HİZMETLERİ MESLEK YÜKSEKOKULU</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4</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144" marR="9144" marT="9144" marB="0" anchor="ctr"/>
                </a:tc>
                <a:extLst>
                  <a:ext uri="{0D108BD9-81ED-4DB2-BD59-A6C34878D82A}">
                    <a16:rowId xmlns:a16="http://schemas.microsoft.com/office/drawing/2014/main" val="2819494868"/>
                  </a:ext>
                </a:extLst>
              </a:tr>
              <a:tr h="160020">
                <a:tc>
                  <a:txBody>
                    <a:bodyPr/>
                    <a:lstStyle/>
                    <a:p>
                      <a:pPr algn="ctr"/>
                      <a:r>
                        <a:rPr lang="tr-TR" sz="1500" b="1" dirty="0">
                          <a:latin typeface="Helvetica" panose="020B0604020202020204" pitchFamily="34" charset="0"/>
                          <a:cs typeface="Helvetica" panose="020B0604020202020204" pitchFamily="34" charset="0"/>
                        </a:rPr>
                        <a:t>13</a:t>
                      </a:r>
                    </a:p>
                  </a:txBody>
                  <a:tcPr/>
                </a:tc>
                <a:tc>
                  <a:txBody>
                    <a:bodyPr/>
                    <a:lstStyle/>
                    <a:p>
                      <a:r>
                        <a:rPr lang="tr-TR" sz="1500" b="1" baseline="0" dirty="0">
                          <a:latin typeface="Helvetica" panose="020B0604020202020204" pitchFamily="34" charset="0"/>
                          <a:cs typeface="Helvetica" panose="020B0604020202020204" pitchFamily="34" charset="0"/>
                        </a:rPr>
                        <a:t>ULUS MESLEK YÜKSEKOKULU</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9144" marR="9144" marT="9144" marB="0" anchor="ctr"/>
                </a:tc>
                <a:tc>
                  <a:txBody>
                    <a:bodyPr/>
                    <a:lstStyle/>
                    <a:p>
                      <a:pPr algn="ctr" fontAlgn="ct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144" marR="9144" marT="9144" marB="0" anchor="ctr"/>
                </a:tc>
                <a:extLst>
                  <a:ext uri="{0D108BD9-81ED-4DB2-BD59-A6C34878D82A}">
                    <a16:rowId xmlns:a16="http://schemas.microsoft.com/office/drawing/2014/main" val="1967993996"/>
                  </a:ext>
                </a:extLst>
              </a:tr>
              <a:tr h="160020">
                <a:tc>
                  <a:txBody>
                    <a:bodyPr/>
                    <a:lstStyle/>
                    <a:p>
                      <a:pPr algn="ctr"/>
                      <a:r>
                        <a:rPr lang="tr-TR" sz="1500" b="1" dirty="0">
                          <a:latin typeface="Helvetica" panose="020B0604020202020204" pitchFamily="34" charset="0"/>
                          <a:cs typeface="Helvetica" panose="020B0604020202020204" pitchFamily="34" charset="0"/>
                        </a:rPr>
                        <a:t>14</a:t>
                      </a:r>
                    </a:p>
                  </a:txBody>
                  <a:tcPr/>
                </a:tc>
                <a:tc>
                  <a:txBody>
                    <a:bodyPr/>
                    <a:lstStyle/>
                    <a:p>
                      <a:r>
                        <a:rPr lang="tr-TR" sz="1500" b="1" baseline="0" dirty="0">
                          <a:latin typeface="Helvetica" panose="020B0604020202020204" pitchFamily="34" charset="0"/>
                          <a:cs typeface="Helvetica" panose="020B0604020202020204" pitchFamily="34" charset="0"/>
                        </a:rPr>
                        <a:t>REKTÖRLÜK</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7</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5</a:t>
                      </a:r>
                    </a:p>
                  </a:txBody>
                  <a:tcPr marL="9144" marR="9144" marT="9144" marB="0" anchor="ct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144" marR="9144" marT="9144" marB="0" anchor="ctr"/>
                </a:tc>
                <a:extLst>
                  <a:ext uri="{0D108BD9-81ED-4DB2-BD59-A6C34878D82A}">
                    <a16:rowId xmlns:a16="http://schemas.microsoft.com/office/drawing/2014/main" val="544973041"/>
                  </a:ext>
                </a:extLst>
              </a:tr>
              <a:tr h="307213">
                <a:tc gridSpan="2">
                  <a:txBody>
                    <a:bodyPr/>
                    <a:lstStyle/>
                    <a:p>
                      <a:pPr algn="ctr"/>
                      <a:r>
                        <a:rPr lang="tr-TR" sz="1600" b="1" dirty="0">
                          <a:solidFill>
                            <a:srgbClr val="FF0000"/>
                          </a:solidFill>
                          <a:latin typeface="Helvetica" panose="020B0604020202020204" pitchFamily="34" charset="0"/>
                          <a:cs typeface="Helvetica" panose="020B0604020202020204" pitchFamily="34" charset="0"/>
                        </a:rPr>
                        <a:t>      </a:t>
                      </a:r>
                      <a:r>
                        <a:rPr lang="tr-TR" sz="1800" b="1" dirty="0">
                          <a:solidFill>
                            <a:srgbClr val="FF0000"/>
                          </a:solidFill>
                          <a:latin typeface="Helvetica" panose="020B0604020202020204" pitchFamily="34" charset="0"/>
                          <a:cs typeface="Helvetica" panose="020B0604020202020204" pitchFamily="34" charset="0"/>
                        </a:rPr>
                        <a:t>GENEL</a:t>
                      </a:r>
                      <a:r>
                        <a:rPr lang="tr-TR" sz="1800" b="1" baseline="0" dirty="0">
                          <a:solidFill>
                            <a:srgbClr val="FF0000"/>
                          </a:solidFill>
                          <a:latin typeface="Helvetica" panose="020B0604020202020204" pitchFamily="34" charset="0"/>
                          <a:cs typeface="Helvetica" panose="020B0604020202020204" pitchFamily="34" charset="0"/>
                        </a:rPr>
                        <a:t> TOPLAM</a:t>
                      </a:r>
                      <a:endParaRPr lang="tr-TR" sz="1800" b="1" dirty="0">
                        <a:solidFill>
                          <a:srgbClr val="FF0000"/>
                        </a:solidFill>
                        <a:latin typeface="Helvetica" panose="020B0604020202020204" pitchFamily="34" charset="0"/>
                        <a:cs typeface="Helvetica" panose="020B0604020202020204" pitchFamily="34" charset="0"/>
                      </a:endParaRPr>
                    </a:p>
                  </a:txBody>
                  <a:tcPr/>
                </a:tc>
                <a:tc hMerge="1">
                  <a:txBody>
                    <a:bodyPr/>
                    <a:lstStyle/>
                    <a:p>
                      <a:endParaRPr lang="tr-TR" sz="1500" baseline="0" dirty="0">
                        <a:latin typeface="Helvetica" panose="020B0604020202020204" pitchFamily="34" charset="0"/>
                        <a:cs typeface="Helvetica" panose="020B0604020202020204" pitchFamily="34" charset="0"/>
                      </a:endParaRPr>
                    </a:p>
                  </a:txBody>
                  <a:tcPr/>
                </a:tc>
                <a:tc>
                  <a:txBody>
                    <a:bodyPr/>
                    <a:lstStyle/>
                    <a:p>
                      <a:pPr algn="ctr" fontAlgn="ctr"/>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241</a:t>
                      </a:r>
                    </a:p>
                  </a:txBody>
                  <a:tcPr marL="9144" marR="9144" marT="9144" marB="0" anchor="ctr"/>
                </a:tc>
                <a:tc>
                  <a:txBody>
                    <a:bodyPr/>
                    <a:lstStyle/>
                    <a:p>
                      <a:pPr algn="ctr" fontAlgn="ctr"/>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143</a:t>
                      </a:r>
                    </a:p>
                  </a:txBody>
                  <a:tcPr marL="9144" marR="9144" marT="9144" marB="0" anchor="ctr"/>
                </a:tc>
                <a:tc>
                  <a:txBody>
                    <a:bodyPr/>
                    <a:lstStyle/>
                    <a:p>
                      <a:pPr algn="ctr" fontAlgn="ctr"/>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123</a:t>
                      </a:r>
                    </a:p>
                  </a:txBody>
                  <a:tcPr marL="9144" marR="9144" marT="9144" marB="0" anchor="ctr"/>
                </a:tc>
                <a:extLst>
                  <a:ext uri="{0D108BD9-81ED-4DB2-BD59-A6C34878D82A}">
                    <a16:rowId xmlns:a16="http://schemas.microsoft.com/office/drawing/2014/main" val="770821133"/>
                  </a:ext>
                </a:extLst>
              </a:tr>
            </a:tbl>
          </a:graphicData>
        </a:graphic>
      </p:graphicFrame>
    </p:spTree>
    <p:extLst>
      <p:ext uri="{BB962C8B-B14F-4D97-AF65-F5344CB8AC3E}">
        <p14:creationId xmlns:p14="http://schemas.microsoft.com/office/powerpoint/2010/main" val="22523366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3832"/>
            <a:ext cx="12192000" cy="6951936"/>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altLang="tr-TR" sz="3200" b="1" dirty="0">
                  <a:solidFill>
                    <a:schemeClr val="accent1">
                      <a:lumMod val="50000"/>
                    </a:schemeClr>
                  </a:solidFill>
                  <a:latin typeface="Helvetica" pitchFamily="34" charset="0"/>
                </a:rPr>
                <a:t>TEŞKİLAT ŞEMASI</a:t>
              </a:r>
              <a:endParaRPr lang="tr-TR" sz="3200" dirty="0"/>
            </a:p>
          </p:txBody>
        </p:sp>
      </p:grpSp>
      <p:sp>
        <p:nvSpPr>
          <p:cNvPr id="14" name="Rectangle 3"/>
          <p:cNvSpPr txBox="1">
            <a:spLocks noChangeArrowheads="1"/>
          </p:cNvSpPr>
          <p:nvPr/>
        </p:nvSpPr>
        <p:spPr bwMode="auto">
          <a:xfrm>
            <a:off x="190502" y="1537841"/>
            <a:ext cx="11811000"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sz="2400" b="1" u="sng" dirty="0">
                <a:latin typeface="Helvetica" panose="020B0604020202020204" pitchFamily="34" charset="0"/>
                <a:ea typeface="Cambria" panose="02040503050406030204" pitchFamily="18" charset="0"/>
                <a:cs typeface="Helvetica" panose="020B0604020202020204" pitchFamily="34" charset="0"/>
              </a:rPr>
              <a:t> </a:t>
            </a:r>
            <a:endParaRPr lang="tr-TR" sz="2400" dirty="0">
              <a:latin typeface="Helvetica" panose="020B0604020202020204" pitchFamily="34" charset="0"/>
              <a:ea typeface="Cambria" panose="02040503050406030204" pitchFamily="18" charset="0"/>
              <a:cs typeface="Helvetica" panose="020B0604020202020204" pitchFamily="34" charset="0"/>
            </a:endParaRP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40952"/>
            <a:ext cx="12192000" cy="6208751"/>
          </a:xfrm>
          <a:prstGeom prst="rect">
            <a:avLst/>
          </a:prstGeom>
          <a:gradFill>
            <a:gsLst>
              <a:gs pos="67415">
                <a:srgbClr val="B6CBE3">
                  <a:lumMod val="99000"/>
                </a:srgbClr>
              </a:gs>
              <a:gs pos="49430">
                <a:srgbClr val="C7D7EA"/>
              </a:gs>
              <a:gs pos="38184">
                <a:srgbClr val="D2DFEE"/>
              </a:gs>
              <a:gs pos="0">
                <a:schemeClr val="accent1">
                  <a:lumMod val="5000"/>
                  <a:lumOff val="95000"/>
                </a:schemeClr>
              </a:gs>
              <a:gs pos="74000">
                <a:schemeClr val="accent1">
                  <a:lumMod val="45000"/>
                  <a:lumOff val="55000"/>
                </a:schemeClr>
              </a:gs>
              <a:gs pos="58423">
                <a:srgbClr val="BDD0E6"/>
              </a:gs>
              <a:gs pos="7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4646159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19624"/>
            <a:ext cx="9667866" cy="1209539"/>
            <a:chOff x="-130243" y="-74312"/>
            <a:chExt cx="9192253"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30243" y="-74312"/>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618530" y="195260"/>
              <a:ext cx="6443480" cy="646331"/>
            </a:xfrm>
            <a:prstGeom prst="rect">
              <a:avLst/>
            </a:prstGeom>
          </p:spPr>
          <p:txBody>
            <a:bodyPr wrap="square">
              <a:spAutoFit/>
            </a:bodyPr>
            <a:lstStyle/>
            <a:p>
              <a:r>
                <a:rPr lang="tr-TR" b="1" dirty="0">
                  <a:solidFill>
                    <a:schemeClr val="accent1">
                      <a:lumMod val="50000"/>
                    </a:schemeClr>
                  </a:solidFill>
                  <a:latin typeface="Helvetica" pitchFamily="34" charset="0"/>
                </a:rPr>
                <a:t>ÜNİVERSİTEMİZ ADINA </a:t>
              </a:r>
            </a:p>
            <a:p>
              <a:r>
                <a:rPr lang="tr-TR" b="1" dirty="0">
                  <a:solidFill>
                    <a:schemeClr val="accent1">
                      <a:lumMod val="50000"/>
                    </a:schemeClr>
                  </a:solidFill>
                  <a:latin typeface="Helvetica" pitchFamily="34" charset="0"/>
                </a:rPr>
                <a:t>LİSANSÜSTÜ EĞİTİM GÖRENLER </a:t>
              </a:r>
              <a:endParaRPr lang="tr-TR" sz="2400" dirty="0"/>
            </a:p>
          </p:txBody>
        </p:sp>
      </p:grpSp>
      <p:sp>
        <p:nvSpPr>
          <p:cNvPr id="14" name="Rectangle 3"/>
          <p:cNvSpPr txBox="1">
            <a:spLocks noChangeArrowheads="1"/>
          </p:cNvSpPr>
          <p:nvPr/>
        </p:nvSpPr>
        <p:spPr bwMode="auto">
          <a:xfrm>
            <a:off x="101599" y="1405075"/>
            <a:ext cx="12090401" cy="551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2472562564"/>
              </p:ext>
            </p:extLst>
          </p:nvPr>
        </p:nvGraphicFramePr>
        <p:xfrm>
          <a:off x="597065" y="1158238"/>
          <a:ext cx="10997870" cy="4916362"/>
        </p:xfrm>
        <a:graphic>
          <a:graphicData uri="http://schemas.openxmlformats.org/drawingml/2006/table">
            <a:tbl>
              <a:tblPr firstRow="1" bandRow="1">
                <a:tableStyleId>{5C22544A-7EE6-4342-B048-85BDC9FD1C3A}</a:tableStyleId>
              </a:tblPr>
              <a:tblGrid>
                <a:gridCol w="715687">
                  <a:extLst>
                    <a:ext uri="{9D8B030D-6E8A-4147-A177-3AD203B41FA5}">
                      <a16:colId xmlns:a16="http://schemas.microsoft.com/office/drawing/2014/main" val="3580302153"/>
                    </a:ext>
                  </a:extLst>
                </a:gridCol>
                <a:gridCol w="4048406">
                  <a:extLst>
                    <a:ext uri="{9D8B030D-6E8A-4147-A177-3AD203B41FA5}">
                      <a16:colId xmlns:a16="http://schemas.microsoft.com/office/drawing/2014/main" val="465314723"/>
                    </a:ext>
                  </a:extLst>
                </a:gridCol>
                <a:gridCol w="739927">
                  <a:extLst>
                    <a:ext uri="{9D8B030D-6E8A-4147-A177-3AD203B41FA5}">
                      <a16:colId xmlns:a16="http://schemas.microsoft.com/office/drawing/2014/main" val="28847924"/>
                    </a:ext>
                  </a:extLst>
                </a:gridCol>
                <a:gridCol w="967107">
                  <a:extLst>
                    <a:ext uri="{9D8B030D-6E8A-4147-A177-3AD203B41FA5}">
                      <a16:colId xmlns:a16="http://schemas.microsoft.com/office/drawing/2014/main" val="1217493988"/>
                    </a:ext>
                  </a:extLst>
                </a:gridCol>
                <a:gridCol w="761673">
                  <a:extLst>
                    <a:ext uri="{9D8B030D-6E8A-4147-A177-3AD203B41FA5}">
                      <a16:colId xmlns:a16="http://schemas.microsoft.com/office/drawing/2014/main" val="3364354821"/>
                    </a:ext>
                  </a:extLst>
                </a:gridCol>
                <a:gridCol w="885027">
                  <a:extLst>
                    <a:ext uri="{9D8B030D-6E8A-4147-A177-3AD203B41FA5}">
                      <a16:colId xmlns:a16="http://schemas.microsoft.com/office/drawing/2014/main" val="1565174672"/>
                    </a:ext>
                  </a:extLst>
                </a:gridCol>
                <a:gridCol w="739140">
                  <a:extLst>
                    <a:ext uri="{9D8B030D-6E8A-4147-A177-3AD203B41FA5}">
                      <a16:colId xmlns:a16="http://schemas.microsoft.com/office/drawing/2014/main" val="3938616557"/>
                    </a:ext>
                  </a:extLst>
                </a:gridCol>
                <a:gridCol w="609600">
                  <a:extLst>
                    <a:ext uri="{9D8B030D-6E8A-4147-A177-3AD203B41FA5}">
                      <a16:colId xmlns:a16="http://schemas.microsoft.com/office/drawing/2014/main" val="2971811068"/>
                    </a:ext>
                  </a:extLst>
                </a:gridCol>
                <a:gridCol w="834708">
                  <a:extLst>
                    <a:ext uri="{9D8B030D-6E8A-4147-A177-3AD203B41FA5}">
                      <a16:colId xmlns:a16="http://schemas.microsoft.com/office/drawing/2014/main" val="3807963915"/>
                    </a:ext>
                  </a:extLst>
                </a:gridCol>
                <a:gridCol w="696595">
                  <a:extLst>
                    <a:ext uri="{9D8B030D-6E8A-4147-A177-3AD203B41FA5}">
                      <a16:colId xmlns:a16="http://schemas.microsoft.com/office/drawing/2014/main" val="332648564"/>
                    </a:ext>
                  </a:extLst>
                </a:gridCol>
              </a:tblGrid>
              <a:tr h="687845">
                <a:tc rowSpan="2">
                  <a:txBody>
                    <a:bodyPr/>
                    <a:lstStyle/>
                    <a:p>
                      <a:pPr algn="ctr"/>
                      <a:r>
                        <a:rPr lang="tr-TR" dirty="0"/>
                        <a:t>S.NO</a:t>
                      </a:r>
                    </a:p>
                  </a:txBody>
                  <a:tcPr anchor="ctr"/>
                </a:tc>
                <a:tc rowSpan="2">
                  <a:txBody>
                    <a:bodyPr/>
                    <a:lstStyle/>
                    <a:p>
                      <a:pPr algn="ctr"/>
                      <a:r>
                        <a:rPr lang="tr-TR" dirty="0"/>
                        <a:t>BİRİM</a:t>
                      </a:r>
                    </a:p>
                  </a:txBody>
                  <a:tcPr anchor="ctr"/>
                </a:tc>
                <a:tc gridSpan="2">
                  <a:txBody>
                    <a:bodyPr/>
                    <a:lstStyle/>
                    <a:p>
                      <a:pPr marL="0" indent="0" algn="ctr">
                        <a:buNone/>
                      </a:pPr>
                      <a:r>
                        <a:rPr lang="tr-TR" dirty="0"/>
                        <a:t>35-MADDE</a:t>
                      </a:r>
                    </a:p>
                    <a:p>
                      <a:pPr marL="0" indent="0" algn="ctr">
                        <a:buNone/>
                      </a:pPr>
                      <a:r>
                        <a:rPr lang="tr-TR" dirty="0"/>
                        <a:t>(ÖYP</a:t>
                      </a:r>
                      <a:r>
                        <a:rPr lang="tr-TR" baseline="0" dirty="0"/>
                        <a:t> HARİCİ)</a:t>
                      </a:r>
                      <a:endParaRPr lang="tr-TR" dirty="0"/>
                    </a:p>
                  </a:txBody>
                  <a:tcPr/>
                </a:tc>
                <a:tc hMerge="1">
                  <a:txBody>
                    <a:bodyPr/>
                    <a:lstStyle/>
                    <a:p>
                      <a:pPr marL="0" indent="0" algn="ctr">
                        <a:buNone/>
                      </a:pPr>
                      <a:endParaRPr lang="tr-TR" dirty="0"/>
                    </a:p>
                  </a:txBody>
                  <a:tcPr/>
                </a:tc>
                <a:tc gridSpan="2">
                  <a:txBody>
                    <a:bodyPr/>
                    <a:lstStyle/>
                    <a:p>
                      <a:pPr marL="0" indent="0" algn="ctr">
                        <a:buNone/>
                      </a:pPr>
                      <a:r>
                        <a:rPr lang="tr-TR" dirty="0"/>
                        <a:t>35-MADDE</a:t>
                      </a:r>
                    </a:p>
                    <a:p>
                      <a:pPr marL="0" indent="0" algn="ctr">
                        <a:buNone/>
                      </a:pPr>
                      <a:r>
                        <a:rPr lang="tr-TR" dirty="0"/>
                        <a:t>(ÖYP</a:t>
                      </a:r>
                      <a:r>
                        <a:rPr lang="tr-TR" baseline="0" dirty="0"/>
                        <a:t>)</a:t>
                      </a:r>
                      <a:endParaRPr lang="tr-TR" dirty="0"/>
                    </a:p>
                  </a:txBody>
                  <a:tcPr/>
                </a:tc>
                <a:tc hMerge="1">
                  <a:txBody>
                    <a:bodyPr/>
                    <a:lstStyle/>
                    <a:p>
                      <a:pPr marL="0" indent="0" algn="ctr">
                        <a:buNone/>
                      </a:pPr>
                      <a:endParaRPr lang="tr-TR" dirty="0"/>
                    </a:p>
                  </a:txBody>
                  <a:tcPr/>
                </a:tc>
                <a:tc gridSpan="2">
                  <a:txBody>
                    <a:bodyPr/>
                    <a:lstStyle/>
                    <a:p>
                      <a:pPr algn="ctr"/>
                      <a:r>
                        <a:rPr lang="tr-TR" dirty="0"/>
                        <a:t>YLSY</a:t>
                      </a:r>
                    </a:p>
                  </a:txBody>
                  <a:tcPr/>
                </a:tc>
                <a:tc hMerge="1">
                  <a:txBody>
                    <a:bodyPr/>
                    <a:lstStyle/>
                    <a:p>
                      <a:pPr algn="ctr"/>
                      <a:endParaRPr lang="tr-TR" dirty="0"/>
                    </a:p>
                  </a:txBody>
                  <a:tcPr/>
                </a:tc>
                <a:tc gridSpan="2">
                  <a:txBody>
                    <a:bodyPr/>
                    <a:lstStyle/>
                    <a:p>
                      <a:pPr algn="ctr"/>
                      <a:r>
                        <a:rPr lang="tr-TR" b="1" dirty="0"/>
                        <a:t>TOPLAM</a:t>
                      </a:r>
                    </a:p>
                  </a:txBody>
                  <a:tcPr/>
                </a:tc>
                <a:tc hMerge="1">
                  <a:txBody>
                    <a:bodyPr/>
                    <a:lstStyle/>
                    <a:p>
                      <a:endParaRPr lang="tr-TR"/>
                    </a:p>
                  </a:txBody>
                  <a:tcPr/>
                </a:tc>
                <a:extLst>
                  <a:ext uri="{0D108BD9-81ED-4DB2-BD59-A6C34878D82A}">
                    <a16:rowId xmlns:a16="http://schemas.microsoft.com/office/drawing/2014/main" val="3717992974"/>
                  </a:ext>
                </a:extLst>
              </a:tr>
              <a:tr h="393054">
                <a:tc vMerge="1">
                  <a:txBody>
                    <a:bodyPr/>
                    <a:lstStyle/>
                    <a:p>
                      <a:pPr algn="ctr"/>
                      <a:endParaRPr lang="tr-TR" dirty="0"/>
                    </a:p>
                  </a:txBody>
                  <a:tcPr/>
                </a:tc>
                <a:tc vMerge="1">
                  <a:txBody>
                    <a:bodyPr/>
                    <a:lstStyle/>
                    <a:p>
                      <a:pPr algn="ctr"/>
                      <a:endParaRPr lang="tr-TR" dirty="0"/>
                    </a:p>
                  </a:txBody>
                  <a:tcPr/>
                </a:tc>
                <a:tc>
                  <a:txBody>
                    <a:bodyPr/>
                    <a:lstStyle/>
                    <a:p>
                      <a:pPr marL="0" indent="0" algn="ctr">
                        <a:buNone/>
                      </a:pPr>
                      <a:r>
                        <a:rPr lang="tr-TR" b="1" dirty="0"/>
                        <a:t>YL</a:t>
                      </a:r>
                    </a:p>
                  </a:txBody>
                  <a:tcPr/>
                </a:tc>
                <a:tc>
                  <a:txBody>
                    <a:bodyPr/>
                    <a:lstStyle/>
                    <a:p>
                      <a:pPr marL="0" indent="0" algn="ctr">
                        <a:buNone/>
                      </a:pPr>
                      <a:r>
                        <a:rPr lang="tr-TR" b="1" dirty="0"/>
                        <a:t>DR</a:t>
                      </a:r>
                    </a:p>
                  </a:txBody>
                  <a:tcPr/>
                </a:tc>
                <a:tc>
                  <a:txBody>
                    <a:bodyPr/>
                    <a:lstStyle/>
                    <a:p>
                      <a:pPr marL="0" indent="0" algn="ctr">
                        <a:buNone/>
                      </a:pPr>
                      <a:r>
                        <a:rPr lang="tr-TR" b="1" dirty="0"/>
                        <a:t>YL</a:t>
                      </a:r>
                    </a:p>
                  </a:txBody>
                  <a:tcPr/>
                </a:tc>
                <a:tc>
                  <a:txBody>
                    <a:bodyPr/>
                    <a:lstStyle/>
                    <a:p>
                      <a:pPr marL="0" indent="0" algn="ctr">
                        <a:buNone/>
                      </a:pPr>
                      <a:r>
                        <a:rPr lang="tr-TR" b="1" dirty="0"/>
                        <a:t>DR</a:t>
                      </a:r>
                    </a:p>
                  </a:txBody>
                  <a:tcPr/>
                </a:tc>
                <a:tc>
                  <a:txBody>
                    <a:bodyPr/>
                    <a:lstStyle/>
                    <a:p>
                      <a:pPr algn="ctr"/>
                      <a:r>
                        <a:rPr lang="tr-TR" b="1" dirty="0"/>
                        <a:t>YL</a:t>
                      </a:r>
                    </a:p>
                  </a:txBody>
                  <a:tcPr/>
                </a:tc>
                <a:tc>
                  <a:txBody>
                    <a:bodyPr/>
                    <a:lstStyle/>
                    <a:p>
                      <a:pPr algn="ctr"/>
                      <a:r>
                        <a:rPr lang="tr-TR" b="1" dirty="0"/>
                        <a:t>DR</a:t>
                      </a:r>
                    </a:p>
                  </a:txBody>
                  <a:tcPr/>
                </a:tc>
                <a:tc>
                  <a:txBody>
                    <a:bodyPr/>
                    <a:lstStyle/>
                    <a:p>
                      <a:pPr algn="ctr"/>
                      <a:r>
                        <a:rPr lang="tr-TR" b="1" dirty="0"/>
                        <a:t>YL</a:t>
                      </a:r>
                    </a:p>
                  </a:txBody>
                  <a:tcPr/>
                </a:tc>
                <a:tc>
                  <a:txBody>
                    <a:bodyPr/>
                    <a:lstStyle/>
                    <a:p>
                      <a:pPr algn="ctr"/>
                      <a:r>
                        <a:rPr lang="tr-TR" b="1" dirty="0"/>
                        <a:t>DR</a:t>
                      </a:r>
                    </a:p>
                  </a:txBody>
                  <a:tcPr/>
                </a:tc>
                <a:extLst>
                  <a:ext uri="{0D108BD9-81ED-4DB2-BD59-A6C34878D82A}">
                    <a16:rowId xmlns:a16="http://schemas.microsoft.com/office/drawing/2014/main" val="2354491922"/>
                  </a:ext>
                </a:extLst>
              </a:tr>
              <a:tr h="393054">
                <a:tc>
                  <a:txBody>
                    <a:bodyPr/>
                    <a:lstStyle/>
                    <a:p>
                      <a:pPr algn="ctr"/>
                      <a:r>
                        <a:rPr lang="tr-TR" sz="1800" b="1" dirty="0">
                          <a:latin typeface="Helvetica" panose="020B0604020202020204" pitchFamily="34" charset="0"/>
                          <a:cs typeface="Helvetica" panose="020B0604020202020204" pitchFamily="34" charset="0"/>
                        </a:rPr>
                        <a:t>1</a:t>
                      </a:r>
                    </a:p>
                  </a:txBody>
                  <a:tcPr/>
                </a:tc>
                <a:tc>
                  <a:txBody>
                    <a:bodyPr/>
                    <a:lstStyle/>
                    <a:p>
                      <a:r>
                        <a:rPr lang="tr-TR" sz="1800" b="1" dirty="0">
                          <a:latin typeface="Helvetica" panose="020B0604020202020204" pitchFamily="34" charset="0"/>
                          <a:cs typeface="Helvetica" panose="020B0604020202020204" pitchFamily="34" charset="0"/>
                        </a:rPr>
                        <a:t>EDEBİYAT FAKÜLTESİ</a:t>
                      </a:r>
                    </a:p>
                  </a:txBody>
                  <a:tcPr/>
                </a:tc>
                <a:tc>
                  <a:txBody>
                    <a:bodyPr/>
                    <a:lstStyle/>
                    <a:p>
                      <a:pPr algn="ctr" fontAlgn="ct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5</a:t>
                      </a:r>
                    </a:p>
                  </a:txBody>
                  <a:tcPr marL="9144" marR="9144" marT="9144" marB="0" anchor="ctr"/>
                </a:tc>
                <a:tc>
                  <a:txBody>
                    <a:bodyPr/>
                    <a:lstStyle/>
                    <a:p>
                      <a:pPr algn="ctr" fontAlgn="ct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a:t>
                      </a:r>
                    </a:p>
                  </a:txBody>
                  <a:tcPr marL="9144" marR="9144" marT="9144" marB="0" anchor="ctr"/>
                </a:tc>
                <a:tc>
                  <a:txBody>
                    <a:bodyPr/>
                    <a:lstStyle/>
                    <a:p>
                      <a:pPr algn="ctr" fontAlgn="ct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8</a:t>
                      </a:r>
                    </a:p>
                  </a:txBody>
                  <a:tcPr marL="9144" marR="9144" marT="9144" marB="0" anchor="ctr"/>
                </a:tc>
                <a:extLst>
                  <a:ext uri="{0D108BD9-81ED-4DB2-BD59-A6C34878D82A}">
                    <a16:rowId xmlns:a16="http://schemas.microsoft.com/office/drawing/2014/main" val="2584289100"/>
                  </a:ext>
                </a:extLst>
              </a:tr>
              <a:tr h="393054">
                <a:tc>
                  <a:txBody>
                    <a:bodyPr/>
                    <a:lstStyle/>
                    <a:p>
                      <a:pPr algn="ctr"/>
                      <a:r>
                        <a:rPr lang="tr-TR" sz="1800" b="1" dirty="0">
                          <a:latin typeface="Helvetica" panose="020B0604020202020204" pitchFamily="34" charset="0"/>
                          <a:cs typeface="Helvetica" panose="020B0604020202020204" pitchFamily="34" charset="0"/>
                        </a:rPr>
                        <a:t>2</a:t>
                      </a:r>
                    </a:p>
                  </a:txBody>
                  <a:tcPr/>
                </a:tc>
                <a:tc>
                  <a:txBody>
                    <a:bodyPr/>
                    <a:lstStyle/>
                    <a:p>
                      <a:r>
                        <a:rPr lang="tr-TR" sz="1800" b="1" dirty="0">
                          <a:latin typeface="Helvetica" panose="020B0604020202020204" pitchFamily="34" charset="0"/>
                          <a:cs typeface="Helvetica" panose="020B0604020202020204" pitchFamily="34" charset="0"/>
                        </a:rPr>
                        <a:t>EĞİTİM FAKÜLTESİ</a:t>
                      </a:r>
                    </a:p>
                  </a:txBody>
                  <a:tcP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13</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5</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5</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5</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18</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extLst>
                  <a:ext uri="{0D108BD9-81ED-4DB2-BD59-A6C34878D82A}">
                    <a16:rowId xmlns:a16="http://schemas.microsoft.com/office/drawing/2014/main" val="2495838871"/>
                  </a:ext>
                </a:extLst>
              </a:tr>
              <a:tr h="393054">
                <a:tc>
                  <a:txBody>
                    <a:bodyPr/>
                    <a:lstStyle/>
                    <a:p>
                      <a:pPr algn="ctr"/>
                      <a:r>
                        <a:rPr lang="tr-TR" sz="1800" b="1" dirty="0">
                          <a:latin typeface="Helvetica" panose="020B0604020202020204" pitchFamily="34" charset="0"/>
                          <a:cs typeface="Helvetica" panose="020B0604020202020204" pitchFamily="34" charset="0"/>
                        </a:rPr>
                        <a:t>3</a:t>
                      </a:r>
                    </a:p>
                  </a:txBody>
                  <a:tcPr/>
                </a:tc>
                <a:tc>
                  <a:txBody>
                    <a:bodyPr/>
                    <a:lstStyle/>
                    <a:p>
                      <a:r>
                        <a:rPr lang="tr-TR" sz="1800" b="1" dirty="0">
                          <a:latin typeface="Helvetica" panose="020B0604020202020204" pitchFamily="34" charset="0"/>
                          <a:cs typeface="Helvetica" panose="020B0604020202020204" pitchFamily="34" charset="0"/>
                        </a:rPr>
                        <a:t>FEN</a:t>
                      </a:r>
                      <a:r>
                        <a:rPr lang="tr-TR" sz="1800" b="1" baseline="0" dirty="0">
                          <a:latin typeface="Helvetica" panose="020B0604020202020204" pitchFamily="34" charset="0"/>
                          <a:cs typeface="Helvetica" panose="020B0604020202020204" pitchFamily="34" charset="0"/>
                        </a:rPr>
                        <a:t> FAKÜLTESİ</a:t>
                      </a:r>
                      <a:endParaRPr lang="tr-TR" sz="1800" b="1" dirty="0">
                        <a:latin typeface="Helvetica" panose="020B0604020202020204" pitchFamily="34" charset="0"/>
                        <a:cs typeface="Helvetica" panose="020B0604020202020204" pitchFamily="34" charset="0"/>
                      </a:endParaRPr>
                    </a:p>
                  </a:txBody>
                  <a:tcP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3</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5</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extLst>
                  <a:ext uri="{0D108BD9-81ED-4DB2-BD59-A6C34878D82A}">
                    <a16:rowId xmlns:a16="http://schemas.microsoft.com/office/drawing/2014/main" val="1018869712"/>
                  </a:ext>
                </a:extLst>
              </a:tr>
              <a:tr h="393054">
                <a:tc>
                  <a:txBody>
                    <a:bodyPr/>
                    <a:lstStyle/>
                    <a:p>
                      <a:pPr algn="ctr"/>
                      <a:r>
                        <a:rPr lang="tr-TR" sz="1800" b="1" dirty="0">
                          <a:latin typeface="Helvetica" panose="020B0604020202020204" pitchFamily="34" charset="0"/>
                          <a:cs typeface="Helvetica" panose="020B0604020202020204" pitchFamily="34" charset="0"/>
                        </a:rPr>
                        <a:t>4</a:t>
                      </a:r>
                    </a:p>
                  </a:txBody>
                  <a:tcPr/>
                </a:tc>
                <a:tc>
                  <a:txBody>
                    <a:bodyPr/>
                    <a:lstStyle/>
                    <a:p>
                      <a:r>
                        <a:rPr lang="tr-TR" sz="1800" b="1" dirty="0">
                          <a:latin typeface="Helvetica" panose="020B0604020202020204" pitchFamily="34" charset="0"/>
                          <a:cs typeface="Helvetica" panose="020B0604020202020204" pitchFamily="34" charset="0"/>
                        </a:rPr>
                        <a:t>İİBF</a:t>
                      </a:r>
                    </a:p>
                  </a:txBody>
                  <a:tcP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5</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extLst>
                  <a:ext uri="{0D108BD9-81ED-4DB2-BD59-A6C34878D82A}">
                    <a16:rowId xmlns:a16="http://schemas.microsoft.com/office/drawing/2014/main" val="2949796567"/>
                  </a:ext>
                </a:extLst>
              </a:tr>
              <a:tr h="393054">
                <a:tc>
                  <a:txBody>
                    <a:bodyPr/>
                    <a:lstStyle/>
                    <a:p>
                      <a:pPr algn="ctr"/>
                      <a:r>
                        <a:rPr lang="tr-TR" sz="1800" b="1" dirty="0">
                          <a:latin typeface="Helvetica" panose="020B0604020202020204" pitchFamily="34" charset="0"/>
                          <a:cs typeface="Helvetica" panose="020B0604020202020204" pitchFamily="34" charset="0"/>
                        </a:rPr>
                        <a:t>5</a:t>
                      </a:r>
                    </a:p>
                  </a:txBody>
                  <a:tcPr/>
                </a:tc>
                <a:tc>
                  <a:txBody>
                    <a:bodyPr/>
                    <a:lstStyle/>
                    <a:p>
                      <a:r>
                        <a:rPr lang="tr-TR" sz="1800" b="1" dirty="0">
                          <a:latin typeface="Helvetica" panose="020B0604020202020204" pitchFamily="34" charset="0"/>
                          <a:cs typeface="Helvetica" panose="020B0604020202020204" pitchFamily="34" charset="0"/>
                        </a:rPr>
                        <a:t>İSLAMİ</a:t>
                      </a:r>
                      <a:r>
                        <a:rPr lang="tr-TR" sz="1800" b="1" baseline="0" dirty="0">
                          <a:latin typeface="Helvetica" panose="020B0604020202020204" pitchFamily="34" charset="0"/>
                          <a:cs typeface="Helvetica" panose="020B0604020202020204" pitchFamily="34" charset="0"/>
                        </a:rPr>
                        <a:t> İLİMLER FAKÜLTESİ</a:t>
                      </a:r>
                      <a:endParaRPr lang="tr-TR" sz="1800" b="1" dirty="0">
                        <a:latin typeface="Helvetica" panose="020B0604020202020204" pitchFamily="34" charset="0"/>
                        <a:cs typeface="Helvetica" panose="020B0604020202020204" pitchFamily="34" charset="0"/>
                      </a:endParaRPr>
                    </a:p>
                  </a:txBody>
                  <a:tcP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3</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5</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3</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6</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7</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extLst>
                  <a:ext uri="{0D108BD9-81ED-4DB2-BD59-A6C34878D82A}">
                    <a16:rowId xmlns:a16="http://schemas.microsoft.com/office/drawing/2014/main" val="2119161747"/>
                  </a:ext>
                </a:extLst>
              </a:tr>
              <a:tr h="687845">
                <a:tc>
                  <a:txBody>
                    <a:bodyPr/>
                    <a:lstStyle/>
                    <a:p>
                      <a:pPr algn="ctr"/>
                      <a:r>
                        <a:rPr lang="tr-TR" sz="1800" b="1" dirty="0">
                          <a:latin typeface="Helvetica" panose="020B0604020202020204" pitchFamily="34" charset="0"/>
                          <a:cs typeface="Helvetica" panose="020B0604020202020204" pitchFamily="34" charset="0"/>
                        </a:rPr>
                        <a:t>6</a:t>
                      </a:r>
                    </a:p>
                  </a:txBody>
                  <a:tcPr/>
                </a:tc>
                <a:tc>
                  <a:txBody>
                    <a:bodyPr/>
                    <a:lstStyle/>
                    <a:p>
                      <a:r>
                        <a:rPr lang="tr-TR" sz="1800" b="1" dirty="0">
                          <a:latin typeface="Helvetica" panose="020B0604020202020204" pitchFamily="34" charset="0"/>
                          <a:cs typeface="Helvetica" panose="020B0604020202020204" pitchFamily="34" charset="0"/>
                        </a:rPr>
                        <a:t>MÜHENDİSLİK</a:t>
                      </a:r>
                      <a:r>
                        <a:rPr lang="tr-TR" sz="1800" b="1" baseline="0" dirty="0">
                          <a:latin typeface="Helvetica" panose="020B0604020202020204" pitchFamily="34" charset="0"/>
                          <a:cs typeface="Helvetica" panose="020B0604020202020204" pitchFamily="34" charset="0"/>
                        </a:rPr>
                        <a:t>, MİMARLIK VE TASARIM FAKÜLTESİ</a:t>
                      </a:r>
                      <a:endParaRPr lang="tr-TR" sz="1800" b="1" dirty="0">
                        <a:latin typeface="Helvetica" panose="020B0604020202020204" pitchFamily="34" charset="0"/>
                        <a:cs typeface="Helvetica" panose="020B0604020202020204" pitchFamily="34" charset="0"/>
                      </a:endParaRPr>
                    </a:p>
                  </a:txBody>
                  <a:tcP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5</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18</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extLst>
                  <a:ext uri="{0D108BD9-81ED-4DB2-BD59-A6C34878D82A}">
                    <a16:rowId xmlns:a16="http://schemas.microsoft.com/office/drawing/2014/main" val="669922209"/>
                  </a:ext>
                </a:extLst>
              </a:tr>
              <a:tr h="393054">
                <a:tc>
                  <a:txBody>
                    <a:bodyPr/>
                    <a:lstStyle/>
                    <a:p>
                      <a:pPr algn="ctr"/>
                      <a:r>
                        <a:rPr lang="tr-TR" sz="1800" b="1" dirty="0">
                          <a:latin typeface="Helvetica" panose="020B0604020202020204" pitchFamily="34" charset="0"/>
                          <a:cs typeface="Helvetica" panose="020B0604020202020204" pitchFamily="34" charset="0"/>
                        </a:rPr>
                        <a:t>7</a:t>
                      </a:r>
                    </a:p>
                  </a:txBody>
                  <a:tcPr/>
                </a:tc>
                <a:tc>
                  <a:txBody>
                    <a:bodyPr/>
                    <a:lstStyle/>
                    <a:p>
                      <a:r>
                        <a:rPr lang="tr-TR" sz="1800" b="1" dirty="0">
                          <a:latin typeface="Helvetica" panose="020B0604020202020204" pitchFamily="34" charset="0"/>
                          <a:cs typeface="Helvetica" panose="020B0604020202020204" pitchFamily="34" charset="0"/>
                        </a:rPr>
                        <a:t>BARTIN ORMAN FAKÜLTESİ</a:t>
                      </a:r>
                    </a:p>
                  </a:txBody>
                  <a:tcP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extLst>
                  <a:ext uri="{0D108BD9-81ED-4DB2-BD59-A6C34878D82A}">
                    <a16:rowId xmlns:a16="http://schemas.microsoft.com/office/drawing/2014/main" val="3547781431"/>
                  </a:ext>
                </a:extLst>
              </a:tr>
              <a:tr h="393054">
                <a:tc>
                  <a:txBody>
                    <a:bodyPr/>
                    <a:lstStyle/>
                    <a:p>
                      <a:pPr algn="ctr"/>
                      <a:r>
                        <a:rPr lang="tr-TR" sz="1800" b="1" dirty="0">
                          <a:latin typeface="Helvetica" panose="020B0604020202020204" pitchFamily="34" charset="0"/>
                          <a:cs typeface="Helvetica" panose="020B0604020202020204" pitchFamily="34" charset="0"/>
                        </a:rPr>
                        <a:t>8</a:t>
                      </a:r>
                    </a:p>
                  </a:txBody>
                  <a:tcPr/>
                </a:tc>
                <a:tc>
                  <a:txBody>
                    <a:bodyPr/>
                    <a:lstStyle/>
                    <a:p>
                      <a:r>
                        <a:rPr lang="tr-TR" sz="1800" b="1" dirty="0">
                          <a:latin typeface="Helvetica" panose="020B0604020202020204" pitchFamily="34" charset="0"/>
                          <a:cs typeface="Helvetica" panose="020B0604020202020204" pitchFamily="34" charset="0"/>
                        </a:rPr>
                        <a:t>SAĞLIK BİL</a:t>
                      </a:r>
                      <a:r>
                        <a:rPr lang="tr-TR" sz="1800" b="1" baseline="0" dirty="0">
                          <a:latin typeface="Helvetica" panose="020B0604020202020204" pitchFamily="34" charset="0"/>
                          <a:cs typeface="Helvetica" panose="020B0604020202020204" pitchFamily="34" charset="0"/>
                        </a:rPr>
                        <a:t>İMLERİ FAKÜLTESİ</a:t>
                      </a:r>
                      <a:endParaRPr lang="tr-TR" sz="1800" b="1" dirty="0">
                        <a:latin typeface="Helvetica" panose="020B0604020202020204" pitchFamily="34" charset="0"/>
                        <a:cs typeface="Helvetica" panose="020B0604020202020204" pitchFamily="34" charset="0"/>
                      </a:endParaRPr>
                    </a:p>
                  </a:txBody>
                  <a:tcP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247" marR="6247" marT="6247" marB="0" anchor="ctr"/>
                </a:tc>
                <a:extLst>
                  <a:ext uri="{0D108BD9-81ED-4DB2-BD59-A6C34878D82A}">
                    <a16:rowId xmlns:a16="http://schemas.microsoft.com/office/drawing/2014/main" val="1308598651"/>
                  </a:ext>
                </a:extLst>
              </a:tr>
              <a:tr h="360300">
                <a:tc gridSpan="2">
                  <a:txBody>
                    <a:bodyPr/>
                    <a:lstStyle/>
                    <a:p>
                      <a:pPr algn="l"/>
                      <a:r>
                        <a:rPr lang="tr-TR" sz="2000" b="1" dirty="0">
                          <a:solidFill>
                            <a:srgbClr val="FF0000"/>
                          </a:solidFill>
                          <a:latin typeface="Helvetica" panose="020B0604020202020204" pitchFamily="34" charset="0"/>
                          <a:cs typeface="Helvetica" panose="020B0604020202020204" pitchFamily="34" charset="0"/>
                        </a:rPr>
                        <a:t>      GENEL</a:t>
                      </a:r>
                      <a:r>
                        <a:rPr lang="tr-TR" sz="2000" b="1" baseline="0" dirty="0">
                          <a:solidFill>
                            <a:srgbClr val="FF0000"/>
                          </a:solidFill>
                          <a:latin typeface="Helvetica" panose="020B0604020202020204" pitchFamily="34" charset="0"/>
                          <a:cs typeface="Helvetica" panose="020B0604020202020204" pitchFamily="34" charset="0"/>
                        </a:rPr>
                        <a:t> TOPLAM</a:t>
                      </a:r>
                      <a:endParaRPr lang="tr-TR" sz="2000" b="1" dirty="0">
                        <a:solidFill>
                          <a:srgbClr val="FF0000"/>
                        </a:solidFill>
                        <a:latin typeface="Helvetica" panose="020B0604020202020204" pitchFamily="34" charset="0"/>
                        <a:cs typeface="Helvetica" panose="020B0604020202020204" pitchFamily="34" charset="0"/>
                      </a:endParaRPr>
                    </a:p>
                  </a:txBody>
                  <a:tcPr/>
                </a:tc>
                <a:tc hMerge="1">
                  <a:txBody>
                    <a:bodyPr/>
                    <a:lstStyle/>
                    <a:p>
                      <a:endParaRPr lang="tr-TR" sz="1500" baseline="0" dirty="0">
                        <a:latin typeface="Helvetica" panose="020B0604020202020204" pitchFamily="34" charset="0"/>
                        <a:cs typeface="Helvetica" panose="020B0604020202020204" pitchFamily="34" charset="0"/>
                      </a:endParaRPr>
                    </a:p>
                  </a:txBody>
                  <a:tcPr/>
                </a:tc>
                <a:tc>
                  <a:txBody>
                    <a:bodyPr/>
                    <a:lstStyle/>
                    <a:p>
                      <a:pPr algn="ctr" fontAlgn="ctr"/>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a:t>
                      </a:r>
                    </a:p>
                  </a:txBody>
                  <a:tcPr marL="9144" marR="9144" marT="9144" marB="0" anchor="ct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 11</a:t>
                      </a:r>
                    </a:p>
                  </a:txBody>
                  <a:tcPr marL="9144" marR="9144" marT="9144" marB="0" anchor="ctr"/>
                </a:tc>
                <a:tc>
                  <a:txBody>
                    <a:bodyPr/>
                    <a:lstStyle/>
                    <a:p>
                      <a:pPr algn="ctr" fontAlgn="ctr"/>
                      <a:endPar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144" marR="9144" marT="9144" marB="0" anchor="ct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29</a:t>
                      </a:r>
                    </a:p>
                  </a:txBody>
                  <a:tcPr marL="9144" marR="9144" marT="9144" marB="0" anchor="ctr"/>
                </a:tc>
                <a:tc>
                  <a:txBody>
                    <a:bodyPr/>
                    <a:lstStyle/>
                    <a:p>
                      <a:pPr algn="ctr" fontAlgn="ctr"/>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13</a:t>
                      </a:r>
                    </a:p>
                  </a:txBody>
                  <a:tcPr marL="9144" marR="9144" marT="9144" marB="0" anchor="ct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23</a:t>
                      </a:r>
                    </a:p>
                  </a:txBody>
                  <a:tcPr marL="9144" marR="9144" marT="9144" marB="0" anchor="ct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  14  </a:t>
                      </a:r>
                    </a:p>
                  </a:txBody>
                  <a:tcPr marL="9144" marR="9144" marT="9144" marB="0" anchor="ct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63</a:t>
                      </a:r>
                    </a:p>
                  </a:txBody>
                  <a:tcPr marL="9144" marR="9144" marT="9144" marB="0" anchor="ctr"/>
                </a:tc>
                <a:extLst>
                  <a:ext uri="{0D108BD9-81ED-4DB2-BD59-A6C34878D82A}">
                    <a16:rowId xmlns:a16="http://schemas.microsoft.com/office/drawing/2014/main" val="770821133"/>
                  </a:ext>
                </a:extLst>
              </a:tr>
            </a:tbl>
          </a:graphicData>
        </a:graphic>
      </p:graphicFrame>
    </p:spTree>
    <p:extLst>
      <p:ext uri="{BB962C8B-B14F-4D97-AF65-F5344CB8AC3E}">
        <p14:creationId xmlns:p14="http://schemas.microsoft.com/office/powerpoint/2010/main" val="21096054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14139"/>
            <a:ext cx="9522566" cy="1209539"/>
            <a:chOff x="102599" y="-14274"/>
            <a:chExt cx="9054101"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02599" y="-14274"/>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178855"/>
              <a:ext cx="6443480" cy="677108"/>
            </a:xfrm>
            <a:prstGeom prst="rect">
              <a:avLst/>
            </a:prstGeom>
          </p:spPr>
          <p:txBody>
            <a:bodyPr wrap="square">
              <a:spAutoFit/>
            </a:bodyPr>
            <a:lstStyle/>
            <a:p>
              <a:r>
                <a:rPr lang="tr-TR" sz="1900" b="1" dirty="0">
                  <a:solidFill>
                    <a:schemeClr val="accent1">
                      <a:lumMod val="50000"/>
                    </a:schemeClr>
                  </a:solidFill>
                  <a:latin typeface="Helvetica" pitchFamily="34" charset="0"/>
                </a:rPr>
                <a:t>2017-2019 YILLARI ARASINDA YAYIMLANAN </a:t>
              </a:r>
            </a:p>
            <a:p>
              <a:r>
                <a:rPr lang="tr-TR" sz="1900" b="1" dirty="0">
                  <a:solidFill>
                    <a:schemeClr val="accent1">
                      <a:lumMod val="50000"/>
                    </a:schemeClr>
                  </a:solidFill>
                  <a:latin typeface="Helvetica" pitchFamily="34" charset="0"/>
                </a:rPr>
                <a:t>AKADEMİK PERSONEL ALIM İLANLARI</a:t>
              </a:r>
              <a:endParaRPr lang="tr-TR" sz="1900" dirty="0"/>
            </a:p>
          </p:txBody>
        </p:sp>
      </p:grpSp>
      <p:sp>
        <p:nvSpPr>
          <p:cNvPr id="14" name="Rectangle 3"/>
          <p:cNvSpPr txBox="1">
            <a:spLocks noChangeArrowheads="1"/>
          </p:cNvSpPr>
          <p:nvPr/>
        </p:nvSpPr>
        <p:spPr bwMode="auto">
          <a:xfrm>
            <a:off x="101599" y="2235200"/>
            <a:ext cx="12090401" cy="468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844281367"/>
              </p:ext>
            </p:extLst>
          </p:nvPr>
        </p:nvGraphicFramePr>
        <p:xfrm>
          <a:off x="886485" y="1663422"/>
          <a:ext cx="10357918" cy="3486015"/>
        </p:xfrm>
        <a:graphic>
          <a:graphicData uri="http://schemas.openxmlformats.org/drawingml/2006/table">
            <a:tbl>
              <a:tblPr firstRow="1" bandRow="1">
                <a:tableStyleId>{5C22544A-7EE6-4342-B048-85BDC9FD1C3A}</a:tableStyleId>
              </a:tblPr>
              <a:tblGrid>
                <a:gridCol w="2037250">
                  <a:extLst>
                    <a:ext uri="{9D8B030D-6E8A-4147-A177-3AD203B41FA5}">
                      <a16:colId xmlns:a16="http://schemas.microsoft.com/office/drawing/2014/main" val="3580302153"/>
                    </a:ext>
                  </a:extLst>
                </a:gridCol>
                <a:gridCol w="1726742">
                  <a:extLst>
                    <a:ext uri="{9D8B030D-6E8A-4147-A177-3AD203B41FA5}">
                      <a16:colId xmlns:a16="http://schemas.microsoft.com/office/drawing/2014/main" val="465314723"/>
                    </a:ext>
                  </a:extLst>
                </a:gridCol>
                <a:gridCol w="1635858">
                  <a:extLst>
                    <a:ext uri="{9D8B030D-6E8A-4147-A177-3AD203B41FA5}">
                      <a16:colId xmlns:a16="http://schemas.microsoft.com/office/drawing/2014/main" val="3607494495"/>
                    </a:ext>
                  </a:extLst>
                </a:gridCol>
                <a:gridCol w="1757035">
                  <a:extLst>
                    <a:ext uri="{9D8B030D-6E8A-4147-A177-3AD203B41FA5}">
                      <a16:colId xmlns:a16="http://schemas.microsoft.com/office/drawing/2014/main" val="4081795967"/>
                    </a:ext>
                  </a:extLst>
                </a:gridCol>
                <a:gridCol w="3201033">
                  <a:extLst>
                    <a:ext uri="{9D8B030D-6E8A-4147-A177-3AD203B41FA5}">
                      <a16:colId xmlns:a16="http://schemas.microsoft.com/office/drawing/2014/main" val="793674108"/>
                    </a:ext>
                  </a:extLst>
                </a:gridCol>
              </a:tblGrid>
              <a:tr h="1413376">
                <a:tc>
                  <a:txBody>
                    <a:bodyPr/>
                    <a:lstStyle/>
                    <a:p>
                      <a:pPr algn="ctr"/>
                      <a:endParaRPr lang="tr-TR" sz="2400" dirty="0"/>
                    </a:p>
                    <a:p>
                      <a:pPr algn="ctr"/>
                      <a:r>
                        <a:rPr lang="tr-TR" sz="2400" dirty="0"/>
                        <a:t>YILI</a:t>
                      </a:r>
                    </a:p>
                  </a:txBody>
                  <a:tcPr anchor="ctr"/>
                </a:tc>
                <a:tc>
                  <a:txBody>
                    <a:bodyPr/>
                    <a:lstStyle/>
                    <a:p>
                      <a:pPr algn="ctr"/>
                      <a:endParaRPr lang="tr-TR" sz="2400" dirty="0"/>
                    </a:p>
                    <a:p>
                      <a:pPr algn="ctr"/>
                      <a:r>
                        <a:rPr lang="tr-TR" sz="2400" dirty="0"/>
                        <a:t>ÖĞRETİM ÜYESİ</a:t>
                      </a:r>
                    </a:p>
                  </a:txBody>
                  <a:tcPr anchor="ctr"/>
                </a:tc>
                <a:tc>
                  <a:txBody>
                    <a:bodyPr/>
                    <a:lstStyle/>
                    <a:p>
                      <a:pPr algn="ctr"/>
                      <a:r>
                        <a:rPr lang="tr-TR" sz="2400" dirty="0"/>
                        <a:t>DİĞER ÖĞRETİM ELEMANI</a:t>
                      </a:r>
                    </a:p>
                  </a:txBody>
                  <a:tcPr anchor="ctr"/>
                </a:tc>
                <a:tc>
                  <a:txBody>
                    <a:bodyPr/>
                    <a:lstStyle/>
                    <a:p>
                      <a:pPr algn="ctr"/>
                      <a:r>
                        <a:rPr lang="tr-TR" sz="2400" dirty="0"/>
                        <a:t>DÜZELTME</a:t>
                      </a:r>
                      <a:r>
                        <a:rPr lang="tr-TR" sz="2400" baseline="0" dirty="0"/>
                        <a:t>/HATALI/</a:t>
                      </a:r>
                    </a:p>
                    <a:p>
                      <a:pPr algn="ctr"/>
                      <a:r>
                        <a:rPr lang="tr-TR" sz="2400" baseline="0" dirty="0"/>
                        <a:t>İPTAL İLAN SAYISI</a:t>
                      </a:r>
                      <a:endParaRPr lang="tr-TR" sz="2400" dirty="0"/>
                    </a:p>
                  </a:txBody>
                  <a:tcPr anchor="ctr"/>
                </a:tc>
                <a:tc>
                  <a:txBody>
                    <a:bodyPr/>
                    <a:lstStyle/>
                    <a:p>
                      <a:pPr algn="ctr"/>
                      <a:r>
                        <a:rPr lang="tr-TR" sz="2400" dirty="0"/>
                        <a:t>GENEL TOPLAM</a:t>
                      </a:r>
                    </a:p>
                  </a:txBody>
                  <a:tcPr anchor="ctr"/>
                </a:tc>
                <a:extLst>
                  <a:ext uri="{0D108BD9-81ED-4DB2-BD59-A6C34878D82A}">
                    <a16:rowId xmlns:a16="http://schemas.microsoft.com/office/drawing/2014/main" val="3717992974"/>
                  </a:ext>
                </a:extLst>
              </a:tr>
              <a:tr h="471125">
                <a:tc>
                  <a:txBody>
                    <a:bodyPr/>
                    <a:lstStyle/>
                    <a:p>
                      <a:r>
                        <a:rPr lang="tr-TR" sz="2400" b="1" dirty="0">
                          <a:latin typeface="Helvetica" panose="020B0604020202020204" pitchFamily="34" charset="0"/>
                          <a:ea typeface="Cambria" panose="02040503050406030204" pitchFamily="18" charset="0"/>
                          <a:cs typeface="Helvetica" panose="020B0604020202020204" pitchFamily="34" charset="0"/>
                        </a:rPr>
                        <a:t>2017</a:t>
                      </a:r>
                    </a:p>
                  </a:txBody>
                  <a:tcPr/>
                </a:tc>
                <a:tc>
                  <a:txBody>
                    <a:bodyPr/>
                    <a:lstStyle/>
                    <a:p>
                      <a:pPr algn="ctr"/>
                      <a:r>
                        <a:rPr lang="tr-TR" sz="2400" b="1" dirty="0">
                          <a:latin typeface="Helvetica" panose="020B0604020202020204" pitchFamily="34" charset="0"/>
                          <a:ea typeface="Cambria" panose="02040503050406030204" pitchFamily="18" charset="0"/>
                          <a:cs typeface="Helvetica" panose="020B0604020202020204" pitchFamily="34" charset="0"/>
                        </a:rPr>
                        <a:t>6</a:t>
                      </a:r>
                    </a:p>
                  </a:txBody>
                  <a:tcPr/>
                </a:tc>
                <a:tc>
                  <a:txBody>
                    <a:bodyPr/>
                    <a:lstStyle/>
                    <a:p>
                      <a:pPr algn="ctr"/>
                      <a:r>
                        <a:rPr lang="tr-TR" sz="2400" b="1" dirty="0">
                          <a:latin typeface="Helvetica" panose="020B0604020202020204" pitchFamily="34" charset="0"/>
                          <a:ea typeface="Cambria" panose="02040503050406030204" pitchFamily="18" charset="0"/>
                          <a:cs typeface="Helvetica" panose="020B0604020202020204" pitchFamily="34" charset="0"/>
                        </a:rPr>
                        <a:t>6</a:t>
                      </a:r>
                    </a:p>
                  </a:txBody>
                  <a:tcPr/>
                </a:tc>
                <a:tc>
                  <a:txBody>
                    <a:bodyPr/>
                    <a:lstStyle/>
                    <a:p>
                      <a:pPr algn="ctr"/>
                      <a:r>
                        <a:rPr lang="tr-TR" sz="2400" b="1" dirty="0">
                          <a:latin typeface="Helvetica" panose="020B0604020202020204" pitchFamily="34" charset="0"/>
                          <a:ea typeface="Cambria" panose="02040503050406030204" pitchFamily="18" charset="0"/>
                          <a:cs typeface="Helvetica" panose="020B0604020202020204" pitchFamily="34" charset="0"/>
                        </a:rPr>
                        <a:t>-</a:t>
                      </a:r>
                    </a:p>
                  </a:txBody>
                  <a:tcPr/>
                </a:tc>
                <a:tc>
                  <a:txBody>
                    <a:bodyPr/>
                    <a:lstStyle/>
                    <a:p>
                      <a:pPr algn="ctr"/>
                      <a:r>
                        <a:rPr lang="tr-TR" sz="2400" b="1" dirty="0">
                          <a:latin typeface="Helvetica" panose="020B0604020202020204" pitchFamily="34" charset="0"/>
                          <a:ea typeface="Cambria" panose="02040503050406030204" pitchFamily="18" charset="0"/>
                          <a:cs typeface="Helvetica" panose="020B0604020202020204" pitchFamily="34" charset="0"/>
                        </a:rPr>
                        <a:t>12</a:t>
                      </a:r>
                    </a:p>
                  </a:txBody>
                  <a:tcPr/>
                </a:tc>
                <a:extLst>
                  <a:ext uri="{0D108BD9-81ED-4DB2-BD59-A6C34878D82A}">
                    <a16:rowId xmlns:a16="http://schemas.microsoft.com/office/drawing/2014/main" val="705952312"/>
                  </a:ext>
                </a:extLst>
              </a:tr>
              <a:tr h="471125">
                <a:tc>
                  <a:txBody>
                    <a:bodyPr/>
                    <a:lstStyle/>
                    <a:p>
                      <a:r>
                        <a:rPr lang="tr-TR" sz="2400" b="1" dirty="0">
                          <a:latin typeface="Helvetica" panose="020B0604020202020204" pitchFamily="34" charset="0"/>
                          <a:ea typeface="Cambria" panose="02040503050406030204" pitchFamily="18" charset="0"/>
                          <a:cs typeface="Helvetica" panose="020B0604020202020204" pitchFamily="34" charset="0"/>
                        </a:rPr>
                        <a:t>2018</a:t>
                      </a:r>
                    </a:p>
                  </a:txBody>
                  <a:tcPr/>
                </a:tc>
                <a:tc>
                  <a:txBody>
                    <a:bodyPr/>
                    <a:lstStyle/>
                    <a:p>
                      <a:pPr algn="ctr"/>
                      <a:r>
                        <a:rPr lang="tr-TR" sz="2400" b="1" dirty="0">
                          <a:latin typeface="Helvetica" panose="020B0604020202020204" pitchFamily="34" charset="0"/>
                          <a:ea typeface="Cambria" panose="02040503050406030204" pitchFamily="18" charset="0"/>
                          <a:cs typeface="Helvetica" panose="020B0604020202020204" pitchFamily="34" charset="0"/>
                        </a:rPr>
                        <a:t>8</a:t>
                      </a:r>
                    </a:p>
                  </a:txBody>
                  <a:tcPr/>
                </a:tc>
                <a:tc>
                  <a:txBody>
                    <a:bodyPr/>
                    <a:lstStyle/>
                    <a:p>
                      <a:pPr algn="ctr"/>
                      <a:r>
                        <a:rPr lang="tr-TR" sz="2400" b="1" dirty="0">
                          <a:latin typeface="Helvetica" panose="020B0604020202020204" pitchFamily="34" charset="0"/>
                          <a:ea typeface="Cambria" panose="02040503050406030204" pitchFamily="18" charset="0"/>
                          <a:cs typeface="Helvetica" panose="020B0604020202020204" pitchFamily="34" charset="0"/>
                        </a:rPr>
                        <a:t>4</a:t>
                      </a:r>
                    </a:p>
                  </a:txBody>
                  <a:tcPr/>
                </a:tc>
                <a:tc>
                  <a:txBody>
                    <a:bodyPr/>
                    <a:lstStyle/>
                    <a:p>
                      <a:pPr algn="ctr"/>
                      <a:r>
                        <a:rPr lang="tr-TR" sz="2400" b="1" dirty="0">
                          <a:latin typeface="Helvetica" panose="020B0604020202020204" pitchFamily="34" charset="0"/>
                          <a:ea typeface="Cambria" panose="02040503050406030204" pitchFamily="18" charset="0"/>
                          <a:cs typeface="Helvetica" panose="020B0604020202020204" pitchFamily="34" charset="0"/>
                        </a:rPr>
                        <a:t>-</a:t>
                      </a:r>
                    </a:p>
                  </a:txBody>
                  <a:tcPr/>
                </a:tc>
                <a:tc>
                  <a:txBody>
                    <a:bodyPr/>
                    <a:lstStyle/>
                    <a:p>
                      <a:pPr algn="ctr"/>
                      <a:r>
                        <a:rPr lang="tr-TR" sz="2400" b="1" dirty="0">
                          <a:latin typeface="Helvetica" panose="020B0604020202020204" pitchFamily="34" charset="0"/>
                          <a:ea typeface="Cambria" panose="02040503050406030204" pitchFamily="18" charset="0"/>
                          <a:cs typeface="Helvetica" panose="020B0604020202020204" pitchFamily="34" charset="0"/>
                        </a:rPr>
                        <a:t>12</a:t>
                      </a:r>
                    </a:p>
                  </a:txBody>
                  <a:tcPr/>
                </a:tc>
                <a:extLst>
                  <a:ext uri="{0D108BD9-81ED-4DB2-BD59-A6C34878D82A}">
                    <a16:rowId xmlns:a16="http://schemas.microsoft.com/office/drawing/2014/main" val="2584289100"/>
                  </a:ext>
                </a:extLst>
              </a:tr>
              <a:tr h="471125">
                <a:tc>
                  <a:txBody>
                    <a:bodyPr/>
                    <a:lstStyle/>
                    <a:p>
                      <a:r>
                        <a:rPr lang="tr-TR" sz="2400" b="1" dirty="0">
                          <a:latin typeface="Helvetica" panose="020B0604020202020204" pitchFamily="34" charset="0"/>
                          <a:ea typeface="Cambria" panose="02040503050406030204" pitchFamily="18" charset="0"/>
                          <a:cs typeface="Helvetica" panose="020B0604020202020204" pitchFamily="34" charset="0"/>
                        </a:rPr>
                        <a:t>2019</a:t>
                      </a:r>
                    </a:p>
                  </a:txBody>
                  <a:tcPr/>
                </a:tc>
                <a:tc>
                  <a:txBody>
                    <a:bodyPr/>
                    <a:lstStyle/>
                    <a:p>
                      <a:pPr algn="ctr"/>
                      <a:r>
                        <a:rPr lang="tr-TR" sz="2400" b="1" dirty="0">
                          <a:latin typeface="Helvetica" panose="020B0604020202020204" pitchFamily="34" charset="0"/>
                          <a:ea typeface="Cambria" panose="02040503050406030204" pitchFamily="18" charset="0"/>
                          <a:cs typeface="Helvetica" panose="020B0604020202020204" pitchFamily="34" charset="0"/>
                        </a:rPr>
                        <a:t>9</a:t>
                      </a:r>
                    </a:p>
                  </a:txBody>
                  <a:tcPr/>
                </a:tc>
                <a:tc>
                  <a:txBody>
                    <a:bodyPr/>
                    <a:lstStyle/>
                    <a:p>
                      <a:pPr algn="ctr"/>
                      <a:r>
                        <a:rPr lang="tr-TR" sz="2400" b="1" dirty="0">
                          <a:latin typeface="Helvetica" panose="020B0604020202020204" pitchFamily="34" charset="0"/>
                          <a:ea typeface="Cambria" panose="02040503050406030204" pitchFamily="18" charset="0"/>
                          <a:cs typeface="Helvetica" panose="020B0604020202020204" pitchFamily="34" charset="0"/>
                        </a:rPr>
                        <a:t>6</a:t>
                      </a:r>
                    </a:p>
                  </a:txBody>
                  <a:tcPr/>
                </a:tc>
                <a:tc>
                  <a:txBody>
                    <a:bodyPr/>
                    <a:lstStyle/>
                    <a:p>
                      <a:pPr algn="ctr"/>
                      <a:r>
                        <a:rPr lang="tr-TR" sz="2400" b="1" dirty="0">
                          <a:latin typeface="Helvetica" panose="020B0604020202020204" pitchFamily="34" charset="0"/>
                          <a:ea typeface="Cambria" panose="02040503050406030204" pitchFamily="18" charset="0"/>
                          <a:cs typeface="Helvetica" panose="020B0604020202020204" pitchFamily="34" charset="0"/>
                        </a:rPr>
                        <a:t>1</a:t>
                      </a:r>
                    </a:p>
                  </a:txBody>
                  <a:tcPr/>
                </a:tc>
                <a:tc>
                  <a:txBody>
                    <a:bodyPr/>
                    <a:lstStyle/>
                    <a:p>
                      <a:pPr algn="ctr"/>
                      <a:r>
                        <a:rPr lang="tr-TR" sz="2400" b="1" dirty="0">
                          <a:latin typeface="Helvetica" panose="020B0604020202020204" pitchFamily="34" charset="0"/>
                          <a:ea typeface="Cambria" panose="02040503050406030204" pitchFamily="18" charset="0"/>
                          <a:cs typeface="Helvetica" panose="020B0604020202020204" pitchFamily="34" charset="0"/>
                        </a:rPr>
                        <a:t>16</a:t>
                      </a:r>
                    </a:p>
                  </a:txBody>
                  <a:tcPr/>
                </a:tc>
                <a:extLst>
                  <a:ext uri="{0D108BD9-81ED-4DB2-BD59-A6C34878D82A}">
                    <a16:rowId xmlns:a16="http://schemas.microsoft.com/office/drawing/2014/main" val="2495838871"/>
                  </a:ext>
                </a:extLst>
              </a:tr>
              <a:tr h="471125">
                <a:tc>
                  <a:txBody>
                    <a:bodyPr/>
                    <a:lstStyle/>
                    <a:p>
                      <a:pPr algn="ctr"/>
                      <a:r>
                        <a:rPr lang="tr-TR" sz="2800" b="1" dirty="0">
                          <a:solidFill>
                            <a:srgbClr val="FF0000"/>
                          </a:solidFill>
                          <a:latin typeface="Helvetica" panose="020B0604020202020204" pitchFamily="34" charset="0"/>
                          <a:ea typeface="Cambria" panose="02040503050406030204" pitchFamily="18" charset="0"/>
                          <a:cs typeface="Helvetica" panose="020B0604020202020204" pitchFamily="34" charset="0"/>
                        </a:rPr>
                        <a:t>TOPLAM</a:t>
                      </a:r>
                    </a:p>
                  </a:txBody>
                  <a:tcPr/>
                </a:tc>
                <a:tc>
                  <a:txBody>
                    <a:bodyPr/>
                    <a:lstStyle/>
                    <a:p>
                      <a:pPr algn="ctr"/>
                      <a:r>
                        <a:rPr lang="tr-TR" sz="2800" b="1" dirty="0">
                          <a:solidFill>
                            <a:srgbClr val="FF0000"/>
                          </a:solidFill>
                          <a:latin typeface="Helvetica" panose="020B0604020202020204" pitchFamily="34" charset="0"/>
                          <a:ea typeface="Cambria" panose="02040503050406030204" pitchFamily="18" charset="0"/>
                          <a:cs typeface="Helvetica" panose="020B0604020202020204" pitchFamily="34" charset="0"/>
                        </a:rPr>
                        <a:t> 23</a:t>
                      </a:r>
                    </a:p>
                  </a:txBody>
                  <a:tcPr/>
                </a:tc>
                <a:tc>
                  <a:txBody>
                    <a:bodyPr/>
                    <a:lstStyle/>
                    <a:p>
                      <a:pPr algn="ctr"/>
                      <a:r>
                        <a:rPr lang="tr-TR" sz="2800" b="1" dirty="0">
                          <a:solidFill>
                            <a:srgbClr val="FF0000"/>
                          </a:solidFill>
                          <a:latin typeface="Helvetica" panose="020B0604020202020204" pitchFamily="34" charset="0"/>
                          <a:ea typeface="Cambria" panose="02040503050406030204" pitchFamily="18" charset="0"/>
                          <a:cs typeface="Helvetica" panose="020B0604020202020204" pitchFamily="34" charset="0"/>
                        </a:rPr>
                        <a:t>16</a:t>
                      </a:r>
                    </a:p>
                  </a:txBody>
                  <a:tcPr/>
                </a:tc>
                <a:tc>
                  <a:txBody>
                    <a:bodyPr/>
                    <a:lstStyle/>
                    <a:p>
                      <a:pPr algn="ctr"/>
                      <a:r>
                        <a:rPr lang="tr-TR" sz="2800" b="1" dirty="0">
                          <a:solidFill>
                            <a:srgbClr val="FF0000"/>
                          </a:solidFill>
                          <a:latin typeface="Helvetica" panose="020B0604020202020204" pitchFamily="34" charset="0"/>
                          <a:ea typeface="Cambria" panose="02040503050406030204" pitchFamily="18" charset="0"/>
                          <a:cs typeface="Helvetica" panose="020B0604020202020204" pitchFamily="34" charset="0"/>
                        </a:rPr>
                        <a:t>1</a:t>
                      </a:r>
                    </a:p>
                  </a:txBody>
                  <a:tcPr/>
                </a:tc>
                <a:tc>
                  <a:txBody>
                    <a:bodyPr/>
                    <a:lstStyle/>
                    <a:p>
                      <a:pPr algn="ctr"/>
                      <a:r>
                        <a:rPr lang="tr-TR" sz="2800" b="1" dirty="0">
                          <a:solidFill>
                            <a:srgbClr val="FF0000"/>
                          </a:solidFill>
                          <a:latin typeface="Helvetica" panose="020B0604020202020204" pitchFamily="34" charset="0"/>
                          <a:ea typeface="Cambria" panose="02040503050406030204" pitchFamily="18" charset="0"/>
                          <a:cs typeface="Helvetica" panose="020B0604020202020204" pitchFamily="34" charset="0"/>
                        </a:rPr>
                        <a:t>40</a:t>
                      </a:r>
                    </a:p>
                  </a:txBody>
                  <a:tcPr/>
                </a:tc>
                <a:extLst>
                  <a:ext uri="{0D108BD9-81ED-4DB2-BD59-A6C34878D82A}">
                    <a16:rowId xmlns:a16="http://schemas.microsoft.com/office/drawing/2014/main" val="1018869712"/>
                  </a:ext>
                </a:extLst>
              </a:tr>
            </a:tbl>
          </a:graphicData>
        </a:graphic>
      </p:graphicFrame>
    </p:spTree>
    <p:extLst>
      <p:ext uri="{BB962C8B-B14F-4D97-AF65-F5344CB8AC3E}">
        <p14:creationId xmlns:p14="http://schemas.microsoft.com/office/powerpoint/2010/main" val="41652153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9485" y="0"/>
            <a:ext cx="9513081" cy="1209539"/>
            <a:chOff x="111617" y="-28413"/>
            <a:chExt cx="9045083"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11617" y="-28413"/>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178855"/>
              <a:ext cx="6443480" cy="677108"/>
            </a:xfrm>
            <a:prstGeom prst="rect">
              <a:avLst/>
            </a:prstGeom>
          </p:spPr>
          <p:txBody>
            <a:bodyPr wrap="square">
              <a:spAutoFit/>
            </a:bodyPr>
            <a:lstStyle/>
            <a:p>
              <a:r>
                <a:rPr lang="tr-TR" sz="1900" b="1" dirty="0">
                  <a:solidFill>
                    <a:schemeClr val="accent1">
                      <a:lumMod val="50000"/>
                    </a:schemeClr>
                  </a:solidFill>
                  <a:latin typeface="Helvetica" pitchFamily="34" charset="0"/>
                </a:rPr>
                <a:t>UNVAN BAZLI KADIN-ERKEK AKADEMİSYEN</a:t>
              </a:r>
            </a:p>
            <a:p>
              <a:r>
                <a:rPr lang="tr-TR" sz="1900" b="1" dirty="0">
                  <a:solidFill>
                    <a:schemeClr val="accent1">
                      <a:lumMod val="50000"/>
                    </a:schemeClr>
                  </a:solidFill>
                  <a:latin typeface="Helvetica" pitchFamily="34" charset="0"/>
                </a:rPr>
                <a:t>GÖSTERGELER</a:t>
              </a:r>
              <a:endParaRPr lang="tr-TR" sz="1900" dirty="0"/>
            </a:p>
          </p:txBody>
        </p:sp>
      </p:grpSp>
      <p:sp>
        <p:nvSpPr>
          <p:cNvPr id="14" name="Rectangle 3"/>
          <p:cNvSpPr txBox="1">
            <a:spLocks noChangeArrowheads="1"/>
          </p:cNvSpPr>
          <p:nvPr/>
        </p:nvSpPr>
        <p:spPr bwMode="auto">
          <a:xfrm>
            <a:off x="101599" y="2235200"/>
            <a:ext cx="12090401" cy="468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462245092"/>
              </p:ext>
            </p:extLst>
          </p:nvPr>
        </p:nvGraphicFramePr>
        <p:xfrm>
          <a:off x="623455" y="1630472"/>
          <a:ext cx="10848109" cy="4600034"/>
        </p:xfrm>
        <a:graphic>
          <a:graphicData uri="http://schemas.openxmlformats.org/drawingml/2006/table">
            <a:tbl>
              <a:tblPr firstRow="1" bandRow="1">
                <a:tableStyleId>{5C22544A-7EE6-4342-B048-85BDC9FD1C3A}</a:tableStyleId>
              </a:tblPr>
              <a:tblGrid>
                <a:gridCol w="2133663">
                  <a:extLst>
                    <a:ext uri="{9D8B030D-6E8A-4147-A177-3AD203B41FA5}">
                      <a16:colId xmlns:a16="http://schemas.microsoft.com/office/drawing/2014/main" val="3580302153"/>
                    </a:ext>
                  </a:extLst>
                </a:gridCol>
                <a:gridCol w="1808460">
                  <a:extLst>
                    <a:ext uri="{9D8B030D-6E8A-4147-A177-3AD203B41FA5}">
                      <a16:colId xmlns:a16="http://schemas.microsoft.com/office/drawing/2014/main" val="465314723"/>
                    </a:ext>
                  </a:extLst>
                </a:gridCol>
                <a:gridCol w="1713275">
                  <a:extLst>
                    <a:ext uri="{9D8B030D-6E8A-4147-A177-3AD203B41FA5}">
                      <a16:colId xmlns:a16="http://schemas.microsoft.com/office/drawing/2014/main" val="3607494495"/>
                    </a:ext>
                  </a:extLst>
                </a:gridCol>
                <a:gridCol w="1840187">
                  <a:extLst>
                    <a:ext uri="{9D8B030D-6E8A-4147-A177-3AD203B41FA5}">
                      <a16:colId xmlns:a16="http://schemas.microsoft.com/office/drawing/2014/main" val="4081795967"/>
                    </a:ext>
                  </a:extLst>
                </a:gridCol>
                <a:gridCol w="1676262">
                  <a:extLst>
                    <a:ext uri="{9D8B030D-6E8A-4147-A177-3AD203B41FA5}">
                      <a16:colId xmlns:a16="http://schemas.microsoft.com/office/drawing/2014/main" val="793674108"/>
                    </a:ext>
                  </a:extLst>
                </a:gridCol>
                <a:gridCol w="1676262">
                  <a:extLst>
                    <a:ext uri="{9D8B030D-6E8A-4147-A177-3AD203B41FA5}">
                      <a16:colId xmlns:a16="http://schemas.microsoft.com/office/drawing/2014/main" val="2134088773"/>
                    </a:ext>
                  </a:extLst>
                </a:gridCol>
              </a:tblGrid>
              <a:tr h="735189">
                <a:tc>
                  <a:txBody>
                    <a:bodyPr/>
                    <a:lstStyle/>
                    <a:p>
                      <a:pPr algn="ctr"/>
                      <a:r>
                        <a:rPr lang="tr-TR" sz="2400" dirty="0"/>
                        <a:t>UNVAN</a:t>
                      </a:r>
                    </a:p>
                  </a:txBody>
                  <a:tcPr anchor="ctr"/>
                </a:tc>
                <a:tc>
                  <a:txBody>
                    <a:bodyPr/>
                    <a:lstStyle/>
                    <a:p>
                      <a:pPr algn="ctr"/>
                      <a:r>
                        <a:rPr lang="tr-TR" sz="2400" dirty="0"/>
                        <a:t>ERKEK</a:t>
                      </a:r>
                    </a:p>
                  </a:txBody>
                  <a:tcPr anchor="ctr"/>
                </a:tc>
                <a:tc>
                  <a:txBody>
                    <a:bodyPr/>
                    <a:lstStyle/>
                    <a:p>
                      <a:pPr algn="ctr"/>
                      <a:r>
                        <a:rPr lang="tr-TR" sz="2400" dirty="0"/>
                        <a:t>KADIN</a:t>
                      </a:r>
                    </a:p>
                  </a:txBody>
                  <a:tcPr anchor="ctr"/>
                </a:tc>
                <a:tc>
                  <a:txBody>
                    <a:bodyPr/>
                    <a:lstStyle/>
                    <a:p>
                      <a:pPr algn="ctr"/>
                      <a:r>
                        <a:rPr lang="tr-TR" sz="2400" dirty="0"/>
                        <a:t>TOPLAM</a:t>
                      </a:r>
                    </a:p>
                  </a:txBody>
                  <a:tcPr anchor="ctr"/>
                </a:tc>
                <a:tc>
                  <a:txBody>
                    <a:bodyPr/>
                    <a:lstStyle/>
                    <a:p>
                      <a:pPr algn="ctr"/>
                      <a:r>
                        <a:rPr lang="tr-TR" sz="2400" dirty="0"/>
                        <a:t>ERKEK ORANI</a:t>
                      </a:r>
                    </a:p>
                  </a:txBody>
                  <a:tcPr anchor="ctr"/>
                </a:tc>
                <a:tc>
                  <a:txBody>
                    <a:bodyPr/>
                    <a:lstStyle/>
                    <a:p>
                      <a:pPr algn="ctr"/>
                      <a:r>
                        <a:rPr lang="tr-TR" sz="2400" dirty="0"/>
                        <a:t>KADIN </a:t>
                      </a:r>
                    </a:p>
                    <a:p>
                      <a:pPr algn="ctr"/>
                      <a:r>
                        <a:rPr lang="tr-TR" sz="2400" dirty="0"/>
                        <a:t>ORANI</a:t>
                      </a:r>
                    </a:p>
                  </a:txBody>
                  <a:tcPr anchor="ctr"/>
                </a:tc>
                <a:extLst>
                  <a:ext uri="{0D108BD9-81ED-4DB2-BD59-A6C34878D82A}">
                    <a16:rowId xmlns:a16="http://schemas.microsoft.com/office/drawing/2014/main" val="3717992974"/>
                  </a:ext>
                </a:extLst>
              </a:tr>
              <a:tr h="463819">
                <a:tc>
                  <a:txBody>
                    <a:bodyPr/>
                    <a:lstStyle/>
                    <a:p>
                      <a:r>
                        <a:rPr lang="tr-TR" sz="1800" b="1" dirty="0">
                          <a:latin typeface="Helvetica" panose="020B0604020202020204" pitchFamily="34" charset="0"/>
                          <a:ea typeface="Cambria" panose="02040503050406030204" pitchFamily="18" charset="0"/>
                          <a:cs typeface="Helvetica" panose="020B0604020202020204" pitchFamily="34" charset="0"/>
                        </a:rPr>
                        <a:t>PROFESÖR</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23</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9</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32</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%72</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%28</a:t>
                      </a:r>
                    </a:p>
                  </a:txBody>
                  <a:tcPr/>
                </a:tc>
                <a:extLst>
                  <a:ext uri="{0D108BD9-81ED-4DB2-BD59-A6C34878D82A}">
                    <a16:rowId xmlns:a16="http://schemas.microsoft.com/office/drawing/2014/main" val="705952312"/>
                  </a:ext>
                </a:extLst>
              </a:tr>
              <a:tr h="519830">
                <a:tc>
                  <a:txBody>
                    <a:bodyPr/>
                    <a:lstStyle/>
                    <a:p>
                      <a:r>
                        <a:rPr lang="tr-TR" sz="1800" b="1" dirty="0">
                          <a:latin typeface="Helvetica" panose="020B0604020202020204" pitchFamily="34" charset="0"/>
                          <a:ea typeface="Cambria" panose="02040503050406030204" pitchFamily="18" charset="0"/>
                          <a:cs typeface="Helvetica" panose="020B0604020202020204" pitchFamily="34" charset="0"/>
                        </a:rPr>
                        <a:t>DOÇENT</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39</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21</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60</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%65</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%35</a:t>
                      </a:r>
                    </a:p>
                  </a:txBody>
                  <a:tcPr/>
                </a:tc>
                <a:extLst>
                  <a:ext uri="{0D108BD9-81ED-4DB2-BD59-A6C34878D82A}">
                    <a16:rowId xmlns:a16="http://schemas.microsoft.com/office/drawing/2014/main" val="3938213548"/>
                  </a:ext>
                </a:extLst>
              </a:tr>
              <a:tr h="532208">
                <a:tc>
                  <a:txBody>
                    <a:bodyPr/>
                    <a:lstStyle/>
                    <a:p>
                      <a:r>
                        <a:rPr lang="tr-TR" sz="1800" b="1" dirty="0">
                          <a:latin typeface="Helvetica" panose="020B0604020202020204" pitchFamily="34" charset="0"/>
                          <a:ea typeface="Cambria" panose="02040503050406030204" pitchFamily="18" charset="0"/>
                          <a:cs typeface="Helvetica" panose="020B0604020202020204" pitchFamily="34" charset="0"/>
                        </a:rPr>
                        <a:t>DR. ÖĞR. ÜYESİ</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118</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75</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193</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%61</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%39</a:t>
                      </a:r>
                    </a:p>
                  </a:txBody>
                  <a:tcPr/>
                </a:tc>
                <a:extLst>
                  <a:ext uri="{0D108BD9-81ED-4DB2-BD59-A6C34878D82A}">
                    <a16:rowId xmlns:a16="http://schemas.microsoft.com/office/drawing/2014/main" val="4247689227"/>
                  </a:ext>
                </a:extLst>
              </a:tr>
              <a:tr h="571814">
                <a:tc>
                  <a:txBody>
                    <a:bodyPr/>
                    <a:lstStyle/>
                    <a:p>
                      <a:r>
                        <a:rPr lang="tr-TR" sz="1800" b="1" dirty="0">
                          <a:latin typeface="Helvetica" panose="020B0604020202020204" pitchFamily="34" charset="0"/>
                          <a:ea typeface="Cambria" panose="02040503050406030204" pitchFamily="18" charset="0"/>
                          <a:cs typeface="Helvetica" panose="020B0604020202020204" pitchFamily="34" charset="0"/>
                        </a:rPr>
                        <a:t>ÖĞRETİM </a:t>
                      </a:r>
                    </a:p>
                    <a:p>
                      <a:r>
                        <a:rPr lang="tr-TR" sz="1800" b="1" dirty="0">
                          <a:latin typeface="Helvetica" panose="020B0604020202020204" pitchFamily="34" charset="0"/>
                          <a:ea typeface="Cambria" panose="02040503050406030204" pitchFamily="18" charset="0"/>
                          <a:cs typeface="Helvetica" panose="020B0604020202020204" pitchFamily="34" charset="0"/>
                        </a:rPr>
                        <a:t>GÖREVLİSİ</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94</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60</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154</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%61</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%39</a:t>
                      </a:r>
                    </a:p>
                  </a:txBody>
                  <a:tcPr/>
                </a:tc>
                <a:extLst>
                  <a:ext uri="{0D108BD9-81ED-4DB2-BD59-A6C34878D82A}">
                    <a16:rowId xmlns:a16="http://schemas.microsoft.com/office/drawing/2014/main" val="3057581647"/>
                  </a:ext>
                </a:extLst>
              </a:tr>
              <a:tr h="571814">
                <a:tc>
                  <a:txBody>
                    <a:bodyPr/>
                    <a:lstStyle/>
                    <a:p>
                      <a:r>
                        <a:rPr lang="tr-TR" sz="1800" b="1" dirty="0">
                          <a:latin typeface="Helvetica" panose="020B0604020202020204" pitchFamily="34" charset="0"/>
                          <a:ea typeface="Cambria" panose="02040503050406030204" pitchFamily="18" charset="0"/>
                          <a:cs typeface="Helvetica" panose="020B0604020202020204" pitchFamily="34" charset="0"/>
                        </a:rPr>
                        <a:t>ARAŞTIRMA GÖREVLİSİ</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101</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76</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177</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%57</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%43</a:t>
                      </a:r>
                    </a:p>
                  </a:txBody>
                  <a:tcPr/>
                </a:tc>
                <a:extLst>
                  <a:ext uri="{0D108BD9-81ED-4DB2-BD59-A6C34878D82A}">
                    <a16:rowId xmlns:a16="http://schemas.microsoft.com/office/drawing/2014/main" val="2584289100"/>
                  </a:ext>
                </a:extLst>
              </a:tr>
              <a:tr h="462897">
                <a:tc>
                  <a:txBody>
                    <a:bodyPr/>
                    <a:lstStyle/>
                    <a:p>
                      <a:pPr algn="ctr"/>
                      <a:r>
                        <a:rPr lang="tr-TR" sz="2800" b="1" dirty="0">
                          <a:solidFill>
                            <a:srgbClr val="FF0000"/>
                          </a:solidFill>
                          <a:latin typeface="Helvetica" panose="020B0604020202020204" pitchFamily="34" charset="0"/>
                          <a:ea typeface="Cambria" panose="02040503050406030204" pitchFamily="18" charset="0"/>
                          <a:cs typeface="Helvetica" panose="020B0604020202020204" pitchFamily="34" charset="0"/>
                        </a:rPr>
                        <a:t>TOPLAM</a:t>
                      </a:r>
                    </a:p>
                  </a:txBody>
                  <a:tcPr/>
                </a:tc>
                <a:tc>
                  <a:txBody>
                    <a:bodyPr/>
                    <a:lstStyle/>
                    <a:p>
                      <a:pPr algn="ctr"/>
                      <a:r>
                        <a:rPr lang="tr-TR" sz="2800" b="1" dirty="0">
                          <a:solidFill>
                            <a:srgbClr val="FF0000"/>
                          </a:solidFill>
                          <a:latin typeface="Helvetica" panose="020B0604020202020204" pitchFamily="34" charset="0"/>
                          <a:ea typeface="Cambria" panose="02040503050406030204" pitchFamily="18" charset="0"/>
                          <a:cs typeface="Helvetica" panose="020B0604020202020204" pitchFamily="34" charset="0"/>
                        </a:rPr>
                        <a:t>376</a:t>
                      </a:r>
                    </a:p>
                  </a:txBody>
                  <a:tcPr/>
                </a:tc>
                <a:tc>
                  <a:txBody>
                    <a:bodyPr/>
                    <a:lstStyle/>
                    <a:p>
                      <a:pPr algn="ctr"/>
                      <a:r>
                        <a:rPr lang="tr-TR" sz="2800" b="1" dirty="0">
                          <a:solidFill>
                            <a:srgbClr val="FF0000"/>
                          </a:solidFill>
                          <a:latin typeface="Helvetica" panose="020B0604020202020204" pitchFamily="34" charset="0"/>
                          <a:ea typeface="Cambria" panose="02040503050406030204" pitchFamily="18" charset="0"/>
                          <a:cs typeface="Helvetica" panose="020B0604020202020204" pitchFamily="34" charset="0"/>
                        </a:rPr>
                        <a:t>241</a:t>
                      </a:r>
                    </a:p>
                  </a:txBody>
                  <a:tcPr/>
                </a:tc>
                <a:tc>
                  <a:txBody>
                    <a:bodyPr/>
                    <a:lstStyle/>
                    <a:p>
                      <a:pPr algn="ctr"/>
                      <a:r>
                        <a:rPr lang="tr-TR" sz="2800" b="1" dirty="0">
                          <a:solidFill>
                            <a:srgbClr val="FF0000"/>
                          </a:solidFill>
                          <a:latin typeface="Helvetica" panose="020B0604020202020204" pitchFamily="34" charset="0"/>
                          <a:ea typeface="Cambria" panose="02040503050406030204" pitchFamily="18" charset="0"/>
                          <a:cs typeface="Helvetica" panose="020B0604020202020204" pitchFamily="34" charset="0"/>
                        </a:rPr>
                        <a:t>616</a:t>
                      </a:r>
                    </a:p>
                  </a:txBody>
                  <a:tcPr/>
                </a:tc>
                <a:tc>
                  <a:txBody>
                    <a:bodyPr/>
                    <a:lstStyle/>
                    <a:p>
                      <a:pPr algn="ctr"/>
                      <a:r>
                        <a:rPr lang="tr-TR" sz="2800" b="1" dirty="0">
                          <a:solidFill>
                            <a:srgbClr val="FF0000"/>
                          </a:solidFill>
                          <a:latin typeface="Helvetica" panose="020B0604020202020204" pitchFamily="34" charset="0"/>
                          <a:ea typeface="Cambria" panose="02040503050406030204" pitchFamily="18" charset="0"/>
                          <a:cs typeface="Helvetica" panose="020B0604020202020204" pitchFamily="34" charset="0"/>
                        </a:rPr>
                        <a:t>%61</a:t>
                      </a:r>
                    </a:p>
                  </a:txBody>
                  <a:tcPr/>
                </a:tc>
                <a:tc>
                  <a:txBody>
                    <a:bodyPr/>
                    <a:lstStyle/>
                    <a:p>
                      <a:pPr algn="ctr"/>
                      <a:r>
                        <a:rPr lang="tr-TR" sz="2800" b="1" dirty="0">
                          <a:solidFill>
                            <a:srgbClr val="FF0000"/>
                          </a:solidFill>
                          <a:latin typeface="Helvetica" panose="020B0604020202020204" pitchFamily="34" charset="0"/>
                          <a:ea typeface="Cambria" panose="02040503050406030204" pitchFamily="18" charset="0"/>
                          <a:cs typeface="Helvetica" panose="020B0604020202020204" pitchFamily="34" charset="0"/>
                        </a:rPr>
                        <a:t>%39</a:t>
                      </a:r>
                    </a:p>
                  </a:txBody>
                  <a:tcPr/>
                </a:tc>
                <a:extLst>
                  <a:ext uri="{0D108BD9-81ED-4DB2-BD59-A6C34878D82A}">
                    <a16:rowId xmlns:a16="http://schemas.microsoft.com/office/drawing/2014/main" val="1018869712"/>
                  </a:ext>
                </a:extLst>
              </a:tr>
              <a:tr h="462897">
                <a:tc gridSpan="6">
                  <a:txBody>
                    <a:bodyPr/>
                    <a:lstStyle/>
                    <a:p>
                      <a:pPr algn="l"/>
                      <a:r>
                        <a:rPr lang="tr-TR" sz="2400" b="1" dirty="0">
                          <a:solidFill>
                            <a:srgbClr val="FF0000"/>
                          </a:solidFill>
                          <a:latin typeface="Helvetica" panose="020B0604020202020204" pitchFamily="34" charset="0"/>
                          <a:ea typeface="Cambria" panose="02040503050406030204" pitchFamily="18" charset="0"/>
                          <a:cs typeface="Helvetica" panose="020B0604020202020204" pitchFamily="34" charset="0"/>
                        </a:rPr>
                        <a:t>*Uluslararası öğretim</a:t>
                      </a:r>
                      <a:r>
                        <a:rPr lang="tr-TR" sz="2400" b="1" baseline="0" dirty="0">
                          <a:solidFill>
                            <a:srgbClr val="FF0000"/>
                          </a:solidFill>
                          <a:latin typeface="Helvetica" panose="020B0604020202020204" pitchFamily="34" charset="0"/>
                          <a:ea typeface="Cambria" panose="02040503050406030204" pitchFamily="18" charset="0"/>
                          <a:cs typeface="Helvetica" panose="020B0604020202020204" pitchFamily="34" charset="0"/>
                        </a:rPr>
                        <a:t> elemanları dahil edilmiştir.</a:t>
                      </a:r>
                      <a:endParaRPr lang="tr-TR" sz="2400" b="1" dirty="0">
                        <a:solidFill>
                          <a:srgbClr val="FF0000"/>
                        </a:solidFill>
                        <a:latin typeface="Helvetica" panose="020B0604020202020204" pitchFamily="34" charset="0"/>
                        <a:ea typeface="Cambria" panose="02040503050406030204" pitchFamily="18" charset="0"/>
                        <a:cs typeface="Helvetica" panose="020B0604020202020204" pitchFamily="34" charset="0"/>
                      </a:endParaRPr>
                    </a:p>
                  </a:txBody>
                  <a:tcPr/>
                </a:tc>
                <a:tc hMerge="1">
                  <a:txBody>
                    <a:bodyPr/>
                    <a:lstStyle/>
                    <a:p>
                      <a:pPr algn="ctr"/>
                      <a:endParaRPr lang="tr-TR" sz="2800" b="1" dirty="0">
                        <a:solidFill>
                          <a:srgbClr val="FF0000"/>
                        </a:solidFill>
                        <a:latin typeface="Helvetica" panose="020B0604020202020204" pitchFamily="34" charset="0"/>
                        <a:ea typeface="Cambria" panose="02040503050406030204" pitchFamily="18" charset="0"/>
                        <a:cs typeface="Helvetica" panose="020B0604020202020204" pitchFamily="34" charset="0"/>
                      </a:endParaRPr>
                    </a:p>
                  </a:txBody>
                  <a:tcPr/>
                </a:tc>
                <a:tc hMerge="1">
                  <a:txBody>
                    <a:bodyPr/>
                    <a:lstStyle/>
                    <a:p>
                      <a:pPr algn="ctr"/>
                      <a:endParaRPr lang="tr-TR" sz="2800" b="1" dirty="0">
                        <a:solidFill>
                          <a:srgbClr val="FF0000"/>
                        </a:solidFill>
                        <a:latin typeface="Helvetica" panose="020B0604020202020204" pitchFamily="34" charset="0"/>
                        <a:ea typeface="Cambria" panose="02040503050406030204" pitchFamily="18" charset="0"/>
                        <a:cs typeface="Helvetica" panose="020B0604020202020204" pitchFamily="34" charset="0"/>
                      </a:endParaRPr>
                    </a:p>
                  </a:txBody>
                  <a:tcPr/>
                </a:tc>
                <a:tc hMerge="1">
                  <a:txBody>
                    <a:bodyPr/>
                    <a:lstStyle/>
                    <a:p>
                      <a:pPr algn="ctr"/>
                      <a:endParaRPr lang="tr-TR" sz="2800" b="1" dirty="0">
                        <a:solidFill>
                          <a:srgbClr val="FF0000"/>
                        </a:solidFill>
                        <a:latin typeface="Helvetica" panose="020B0604020202020204" pitchFamily="34" charset="0"/>
                        <a:ea typeface="Cambria" panose="02040503050406030204" pitchFamily="18" charset="0"/>
                        <a:cs typeface="Helvetica" panose="020B0604020202020204" pitchFamily="34" charset="0"/>
                      </a:endParaRPr>
                    </a:p>
                  </a:txBody>
                  <a:tcPr/>
                </a:tc>
                <a:tc hMerge="1">
                  <a:txBody>
                    <a:bodyPr/>
                    <a:lstStyle/>
                    <a:p>
                      <a:pPr algn="ctr"/>
                      <a:endParaRPr lang="tr-TR" sz="2800" b="1" dirty="0">
                        <a:solidFill>
                          <a:srgbClr val="FF0000"/>
                        </a:solidFill>
                        <a:latin typeface="Helvetica" panose="020B0604020202020204" pitchFamily="34" charset="0"/>
                        <a:ea typeface="Cambria" panose="02040503050406030204" pitchFamily="18" charset="0"/>
                        <a:cs typeface="Helvetica" panose="020B0604020202020204" pitchFamily="34" charset="0"/>
                      </a:endParaRPr>
                    </a:p>
                  </a:txBody>
                  <a:tcPr/>
                </a:tc>
                <a:tc hMerge="1">
                  <a:txBody>
                    <a:bodyPr/>
                    <a:lstStyle/>
                    <a:p>
                      <a:pPr algn="ctr"/>
                      <a:endParaRPr lang="tr-TR" sz="2800" b="1" dirty="0">
                        <a:solidFill>
                          <a:srgbClr val="FF0000"/>
                        </a:solidFill>
                        <a:latin typeface="Helvetica" panose="020B0604020202020204" pitchFamily="34" charset="0"/>
                        <a:ea typeface="Cambria" panose="02040503050406030204" pitchFamily="18" charset="0"/>
                        <a:cs typeface="Helvetica" panose="020B0604020202020204" pitchFamily="34" charset="0"/>
                      </a:endParaRPr>
                    </a:p>
                  </a:txBody>
                  <a:tcPr/>
                </a:tc>
                <a:extLst>
                  <a:ext uri="{0D108BD9-81ED-4DB2-BD59-A6C34878D82A}">
                    <a16:rowId xmlns:a16="http://schemas.microsoft.com/office/drawing/2014/main" val="629913895"/>
                  </a:ext>
                </a:extLst>
              </a:tr>
            </a:tbl>
          </a:graphicData>
        </a:graphic>
      </p:graphicFrame>
    </p:spTree>
    <p:extLst>
      <p:ext uri="{BB962C8B-B14F-4D97-AF65-F5344CB8AC3E}">
        <p14:creationId xmlns:p14="http://schemas.microsoft.com/office/powerpoint/2010/main" val="19154184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9485" y="0"/>
            <a:ext cx="9513081" cy="1209539"/>
            <a:chOff x="111617" y="-28413"/>
            <a:chExt cx="9045083"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11617" y="-28413"/>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178855"/>
              <a:ext cx="6443480" cy="384721"/>
            </a:xfrm>
            <a:prstGeom prst="rect">
              <a:avLst/>
            </a:prstGeom>
          </p:spPr>
          <p:txBody>
            <a:bodyPr wrap="square">
              <a:spAutoFit/>
            </a:bodyPr>
            <a:lstStyle/>
            <a:p>
              <a:r>
                <a:rPr lang="tr-TR" sz="1900" b="1" dirty="0">
                  <a:solidFill>
                    <a:schemeClr val="accent1">
                      <a:lumMod val="50000"/>
                    </a:schemeClr>
                  </a:solidFill>
                  <a:latin typeface="Helvetica" pitchFamily="34" charset="0"/>
                </a:rPr>
                <a:t>KADIN YÖNETİCİ GÖSTERGELERİ</a:t>
              </a:r>
              <a:endParaRPr lang="tr-TR" sz="1900" dirty="0"/>
            </a:p>
          </p:txBody>
        </p:sp>
      </p:grpSp>
      <p:sp>
        <p:nvSpPr>
          <p:cNvPr id="14" name="Rectangle 3"/>
          <p:cNvSpPr txBox="1">
            <a:spLocks noChangeArrowheads="1"/>
          </p:cNvSpPr>
          <p:nvPr/>
        </p:nvSpPr>
        <p:spPr bwMode="auto">
          <a:xfrm>
            <a:off x="101599" y="2235200"/>
            <a:ext cx="12090401" cy="468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862269989"/>
              </p:ext>
            </p:extLst>
          </p:nvPr>
        </p:nvGraphicFramePr>
        <p:xfrm>
          <a:off x="1149926" y="1209544"/>
          <a:ext cx="8977746" cy="5486814"/>
        </p:xfrm>
        <a:graphic>
          <a:graphicData uri="http://schemas.openxmlformats.org/drawingml/2006/table">
            <a:tbl>
              <a:tblPr firstRow="1" bandRow="1">
                <a:tableStyleId>{5C22544A-7EE6-4342-B048-85BDC9FD1C3A}</a:tableStyleId>
              </a:tblPr>
              <a:tblGrid>
                <a:gridCol w="5537853">
                  <a:extLst>
                    <a:ext uri="{9D8B030D-6E8A-4147-A177-3AD203B41FA5}">
                      <a16:colId xmlns:a16="http://schemas.microsoft.com/office/drawing/2014/main" val="3580302153"/>
                    </a:ext>
                  </a:extLst>
                </a:gridCol>
                <a:gridCol w="1336724">
                  <a:extLst>
                    <a:ext uri="{9D8B030D-6E8A-4147-A177-3AD203B41FA5}">
                      <a16:colId xmlns:a16="http://schemas.microsoft.com/office/drawing/2014/main" val="465314723"/>
                    </a:ext>
                  </a:extLst>
                </a:gridCol>
                <a:gridCol w="1292656">
                  <a:extLst>
                    <a:ext uri="{9D8B030D-6E8A-4147-A177-3AD203B41FA5}">
                      <a16:colId xmlns:a16="http://schemas.microsoft.com/office/drawing/2014/main" val="568965650"/>
                    </a:ext>
                  </a:extLst>
                </a:gridCol>
                <a:gridCol w="810513">
                  <a:extLst>
                    <a:ext uri="{9D8B030D-6E8A-4147-A177-3AD203B41FA5}">
                      <a16:colId xmlns:a16="http://schemas.microsoft.com/office/drawing/2014/main" val="1097998183"/>
                    </a:ext>
                  </a:extLst>
                </a:gridCol>
              </a:tblGrid>
              <a:tr h="554288">
                <a:tc>
                  <a:txBody>
                    <a:bodyPr/>
                    <a:lstStyle/>
                    <a:p>
                      <a:pPr algn="ctr"/>
                      <a:r>
                        <a:rPr lang="tr-TR" sz="1600" dirty="0">
                          <a:latin typeface="Helvetica" panose="020B0604020202020204" pitchFamily="34" charset="0"/>
                          <a:cs typeface="Helvetica" panose="020B0604020202020204" pitchFamily="34" charset="0"/>
                        </a:rPr>
                        <a:t>İDARİ</a:t>
                      </a:r>
                      <a:r>
                        <a:rPr lang="tr-TR" sz="1600" baseline="0" dirty="0">
                          <a:latin typeface="Helvetica" panose="020B0604020202020204" pitchFamily="34" charset="0"/>
                          <a:cs typeface="Helvetica" panose="020B0604020202020204" pitchFamily="34" charset="0"/>
                        </a:rPr>
                        <a:t> GÖREV</a:t>
                      </a:r>
                      <a:endParaRPr lang="tr-TR" sz="1600" dirty="0">
                        <a:latin typeface="Helvetica" panose="020B0604020202020204" pitchFamily="34" charset="0"/>
                        <a:cs typeface="Helvetica" panose="020B0604020202020204" pitchFamily="34" charset="0"/>
                      </a:endParaRPr>
                    </a:p>
                  </a:txBody>
                  <a:tcPr anchor="ctr"/>
                </a:tc>
                <a:tc>
                  <a:txBody>
                    <a:bodyPr/>
                    <a:lstStyle/>
                    <a:p>
                      <a:r>
                        <a:rPr lang="tr-TR" sz="1600" dirty="0">
                          <a:latin typeface="Helvetica" panose="020B0604020202020204" pitchFamily="34" charset="0"/>
                          <a:cs typeface="Helvetica" panose="020B0604020202020204" pitchFamily="34" charset="0"/>
                        </a:rPr>
                        <a:t>MEVCUT</a:t>
                      </a:r>
                    </a:p>
                    <a:p>
                      <a:r>
                        <a:rPr lang="tr-TR" sz="1600" dirty="0">
                          <a:latin typeface="Helvetica" panose="020B0604020202020204" pitchFamily="34" charset="0"/>
                          <a:cs typeface="Helvetica" panose="020B0604020202020204" pitchFamily="34" charset="0"/>
                        </a:rPr>
                        <a:t>SAYI</a:t>
                      </a:r>
                    </a:p>
                  </a:txBody>
                  <a:tcPr anchor="ctr"/>
                </a:tc>
                <a:tc>
                  <a:txBody>
                    <a:bodyPr/>
                    <a:lstStyle/>
                    <a:p>
                      <a:pPr algn="ctr"/>
                      <a:r>
                        <a:rPr lang="tr-TR" sz="1600" dirty="0">
                          <a:latin typeface="Helvetica" panose="020B0604020202020204" pitchFamily="34" charset="0"/>
                          <a:cs typeface="Helvetica" panose="020B0604020202020204" pitchFamily="34" charset="0"/>
                        </a:rPr>
                        <a:t>KADIN</a:t>
                      </a:r>
                      <a:r>
                        <a:rPr lang="tr-TR" sz="1600" baseline="0" dirty="0">
                          <a:latin typeface="Helvetica" panose="020B0604020202020204" pitchFamily="34" charset="0"/>
                          <a:cs typeface="Helvetica" panose="020B0604020202020204" pitchFamily="34" charset="0"/>
                        </a:rPr>
                        <a:t> YÖNETİCİ</a:t>
                      </a:r>
                      <a:endParaRPr lang="tr-TR" sz="1600" dirty="0">
                        <a:latin typeface="Helvetica" panose="020B0604020202020204" pitchFamily="34" charset="0"/>
                        <a:cs typeface="Helvetica" panose="020B0604020202020204" pitchFamily="34" charset="0"/>
                      </a:endParaRPr>
                    </a:p>
                  </a:txBody>
                  <a:tcPr anchor="ctr"/>
                </a:tc>
                <a:tc>
                  <a:txBody>
                    <a:bodyPr/>
                    <a:lstStyle/>
                    <a:p>
                      <a:pPr algn="ctr"/>
                      <a:r>
                        <a:rPr lang="tr-TR" sz="1600" dirty="0">
                          <a:latin typeface="Helvetica" panose="020B0604020202020204" pitchFamily="34" charset="0"/>
                          <a:cs typeface="Helvetica" panose="020B0604020202020204" pitchFamily="34" charset="0"/>
                        </a:rPr>
                        <a:t>ORAN</a:t>
                      </a:r>
                    </a:p>
                  </a:txBody>
                  <a:tcPr anchor="ctr"/>
                </a:tc>
                <a:extLst>
                  <a:ext uri="{0D108BD9-81ED-4DB2-BD59-A6C34878D82A}">
                    <a16:rowId xmlns:a16="http://schemas.microsoft.com/office/drawing/2014/main" val="3717992974"/>
                  </a:ext>
                </a:extLst>
              </a:tr>
              <a:tr h="363991">
                <a:tc>
                  <a:txBody>
                    <a:bodyPr/>
                    <a:lstStyle/>
                    <a:p>
                      <a:r>
                        <a:rPr lang="tr-TR" sz="1800" b="1" dirty="0">
                          <a:latin typeface="Helvetica" panose="020B0604020202020204" pitchFamily="34" charset="0"/>
                          <a:ea typeface="Cambria" panose="02040503050406030204" pitchFamily="18" charset="0"/>
                          <a:cs typeface="Helvetica" panose="020B0604020202020204" pitchFamily="34" charset="0"/>
                        </a:rPr>
                        <a:t>REKTÖR YARDIMCISI</a:t>
                      </a:r>
                    </a:p>
                  </a:txBody>
                  <a:tcPr/>
                </a:tc>
                <a:tc>
                  <a:txBody>
                    <a:bodyPr/>
                    <a:lstStyle/>
                    <a:p>
                      <a:pPr algn="ctr"/>
                      <a:r>
                        <a:rPr lang="tr-TR" b="1" dirty="0">
                          <a:latin typeface="Helvetica" panose="020B0604020202020204" pitchFamily="34" charset="0"/>
                          <a:cs typeface="Helvetica" panose="020B0604020202020204" pitchFamily="34" charset="0"/>
                        </a:rPr>
                        <a:t>2</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a:t>
                      </a:r>
                    </a:p>
                  </a:txBody>
                  <a:tcPr/>
                </a:tc>
                <a:extLst>
                  <a:ext uri="{0D108BD9-81ED-4DB2-BD59-A6C34878D82A}">
                    <a16:rowId xmlns:a16="http://schemas.microsoft.com/office/drawing/2014/main" val="705952312"/>
                  </a:ext>
                </a:extLst>
              </a:tr>
              <a:tr h="363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a:latin typeface="Helvetica" panose="020B0604020202020204" pitchFamily="34" charset="0"/>
                          <a:ea typeface="Cambria" panose="02040503050406030204" pitchFamily="18" charset="0"/>
                          <a:cs typeface="Helvetica" panose="020B0604020202020204" pitchFamily="34" charset="0"/>
                        </a:rPr>
                        <a:t>DEKAN</a:t>
                      </a:r>
                    </a:p>
                  </a:txBody>
                  <a:tcPr/>
                </a:tc>
                <a:tc>
                  <a:txBody>
                    <a:bodyPr/>
                    <a:lstStyle/>
                    <a:p>
                      <a:pPr algn="ctr"/>
                      <a:r>
                        <a:rPr lang="tr-TR" b="1" dirty="0">
                          <a:latin typeface="Helvetica" panose="020B0604020202020204" pitchFamily="34" charset="0"/>
                          <a:cs typeface="Helvetica" panose="020B0604020202020204" pitchFamily="34" charset="0"/>
                        </a:rPr>
                        <a:t>9</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3</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%33</a:t>
                      </a:r>
                    </a:p>
                  </a:txBody>
                  <a:tcPr/>
                </a:tc>
                <a:extLst>
                  <a:ext uri="{0D108BD9-81ED-4DB2-BD59-A6C34878D82A}">
                    <a16:rowId xmlns:a16="http://schemas.microsoft.com/office/drawing/2014/main" val="202495283"/>
                  </a:ext>
                </a:extLst>
              </a:tr>
              <a:tr h="363991">
                <a:tc>
                  <a:txBody>
                    <a:bodyPr/>
                    <a:lstStyle/>
                    <a:p>
                      <a:r>
                        <a:rPr lang="tr-TR" sz="1800" b="1" dirty="0">
                          <a:latin typeface="Helvetica" panose="020B0604020202020204" pitchFamily="34" charset="0"/>
                          <a:ea typeface="Cambria" panose="02040503050406030204" pitchFamily="18" charset="0"/>
                          <a:cs typeface="Helvetica" panose="020B0604020202020204" pitchFamily="34" charset="0"/>
                        </a:rPr>
                        <a:t>DEKAN YARDIMCISI</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15</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5</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%33</a:t>
                      </a:r>
                    </a:p>
                  </a:txBody>
                  <a:tcPr/>
                </a:tc>
                <a:extLst>
                  <a:ext uri="{0D108BD9-81ED-4DB2-BD59-A6C34878D82A}">
                    <a16:rowId xmlns:a16="http://schemas.microsoft.com/office/drawing/2014/main" val="3938213548"/>
                  </a:ext>
                </a:extLst>
              </a:tr>
              <a:tr h="363991">
                <a:tc>
                  <a:txBody>
                    <a:bodyPr/>
                    <a:lstStyle/>
                    <a:p>
                      <a:r>
                        <a:rPr lang="tr-TR" sz="1800" b="1" dirty="0">
                          <a:latin typeface="Helvetica" panose="020B0604020202020204" pitchFamily="34" charset="0"/>
                          <a:ea typeface="Cambria" panose="02040503050406030204" pitchFamily="18" charset="0"/>
                          <a:cs typeface="Helvetica" panose="020B0604020202020204" pitchFamily="34" charset="0"/>
                        </a:rPr>
                        <a:t>ENSTİTÜ MÜDÜRÜ</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3</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2</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%66</a:t>
                      </a:r>
                    </a:p>
                  </a:txBody>
                  <a:tcPr/>
                </a:tc>
                <a:extLst>
                  <a:ext uri="{0D108BD9-81ED-4DB2-BD59-A6C34878D82A}">
                    <a16:rowId xmlns:a16="http://schemas.microsoft.com/office/drawing/2014/main" val="4247689227"/>
                  </a:ext>
                </a:extLst>
              </a:tr>
              <a:tr h="363991">
                <a:tc>
                  <a:txBody>
                    <a:bodyPr/>
                    <a:lstStyle/>
                    <a:p>
                      <a:r>
                        <a:rPr lang="tr-TR" sz="1800" b="1" dirty="0">
                          <a:latin typeface="Helvetica" panose="020B0604020202020204" pitchFamily="34" charset="0"/>
                          <a:ea typeface="Cambria" panose="02040503050406030204" pitchFamily="18" charset="0"/>
                          <a:cs typeface="Helvetica" panose="020B0604020202020204" pitchFamily="34" charset="0"/>
                        </a:rPr>
                        <a:t>YÜKSEKOKUL MÜDÜRÜ</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1</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1</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%100</a:t>
                      </a:r>
                    </a:p>
                  </a:txBody>
                  <a:tcPr/>
                </a:tc>
                <a:extLst>
                  <a:ext uri="{0D108BD9-81ED-4DB2-BD59-A6C34878D82A}">
                    <a16:rowId xmlns:a16="http://schemas.microsoft.com/office/drawing/2014/main" val="399937900"/>
                  </a:ext>
                </a:extLst>
              </a:tr>
              <a:tr h="363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a:latin typeface="Helvetica" panose="020B0604020202020204" pitchFamily="34" charset="0"/>
                          <a:ea typeface="Cambria" panose="02040503050406030204" pitchFamily="18" charset="0"/>
                          <a:cs typeface="Helvetica" panose="020B0604020202020204" pitchFamily="34" charset="0"/>
                        </a:rPr>
                        <a:t>MESLEK YÜKSEKOKULU</a:t>
                      </a:r>
                      <a:r>
                        <a:rPr lang="tr-TR" sz="1800" b="1" baseline="0" dirty="0">
                          <a:latin typeface="Helvetica" panose="020B0604020202020204" pitchFamily="34" charset="0"/>
                          <a:ea typeface="Cambria" panose="02040503050406030204" pitchFamily="18" charset="0"/>
                          <a:cs typeface="Helvetica" panose="020B0604020202020204" pitchFamily="34" charset="0"/>
                        </a:rPr>
                        <a:t> MÜDÜRÜ</a:t>
                      </a:r>
                      <a:endParaRPr lang="tr-TR" sz="1800" b="1" dirty="0">
                        <a:latin typeface="Helvetica" panose="020B0604020202020204" pitchFamily="34" charset="0"/>
                        <a:ea typeface="Cambria" panose="02040503050406030204" pitchFamily="18" charset="0"/>
                        <a:cs typeface="Helvetica" panose="020B0604020202020204" pitchFamily="34" charset="0"/>
                      </a:endParaRP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3</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1</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%33</a:t>
                      </a:r>
                    </a:p>
                  </a:txBody>
                  <a:tcPr/>
                </a:tc>
                <a:extLst>
                  <a:ext uri="{0D108BD9-81ED-4DB2-BD59-A6C34878D82A}">
                    <a16:rowId xmlns:a16="http://schemas.microsoft.com/office/drawing/2014/main" val="638651991"/>
                  </a:ext>
                </a:extLst>
              </a:tr>
              <a:tr h="363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a:latin typeface="Helvetica" panose="020B0604020202020204" pitchFamily="34" charset="0"/>
                          <a:ea typeface="Cambria" panose="02040503050406030204" pitchFamily="18" charset="0"/>
                          <a:cs typeface="Helvetica" panose="020B0604020202020204" pitchFamily="34" charset="0"/>
                        </a:rPr>
                        <a:t>ENSTİTÜ</a:t>
                      </a:r>
                      <a:r>
                        <a:rPr lang="tr-TR" sz="1800" b="1" baseline="0" dirty="0">
                          <a:latin typeface="Helvetica" panose="020B0604020202020204" pitchFamily="34" charset="0"/>
                          <a:ea typeface="Cambria" panose="02040503050406030204" pitchFamily="18" charset="0"/>
                          <a:cs typeface="Helvetica" panose="020B0604020202020204" pitchFamily="34" charset="0"/>
                        </a:rPr>
                        <a:t> MÜDÜR YARDIMCISI</a:t>
                      </a:r>
                      <a:endParaRPr lang="tr-TR" sz="1800" b="1" dirty="0">
                        <a:latin typeface="Helvetica" panose="020B0604020202020204" pitchFamily="34" charset="0"/>
                        <a:ea typeface="Cambria" panose="02040503050406030204" pitchFamily="18" charset="0"/>
                        <a:cs typeface="Helvetica" panose="020B0604020202020204" pitchFamily="34" charset="0"/>
                      </a:endParaRP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5</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1</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%20</a:t>
                      </a:r>
                    </a:p>
                  </a:txBody>
                  <a:tcPr/>
                </a:tc>
                <a:extLst>
                  <a:ext uri="{0D108BD9-81ED-4DB2-BD59-A6C34878D82A}">
                    <a16:rowId xmlns:a16="http://schemas.microsoft.com/office/drawing/2014/main" val="2467910610"/>
                  </a:ext>
                </a:extLst>
              </a:tr>
              <a:tr h="363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a:latin typeface="Helvetica" panose="020B0604020202020204" pitchFamily="34" charset="0"/>
                          <a:ea typeface="Cambria" panose="02040503050406030204" pitchFamily="18" charset="0"/>
                          <a:cs typeface="Helvetica" panose="020B0604020202020204" pitchFamily="34" charset="0"/>
                        </a:rPr>
                        <a:t>MERKEZ MÜDÜRÜ</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13</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2</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%15</a:t>
                      </a:r>
                    </a:p>
                  </a:txBody>
                  <a:tcPr/>
                </a:tc>
                <a:extLst>
                  <a:ext uri="{0D108BD9-81ED-4DB2-BD59-A6C34878D82A}">
                    <a16:rowId xmlns:a16="http://schemas.microsoft.com/office/drawing/2014/main" val="433665507"/>
                  </a:ext>
                </a:extLst>
              </a:tr>
              <a:tr h="363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a:latin typeface="Helvetica" panose="020B0604020202020204" pitchFamily="34" charset="0"/>
                          <a:ea typeface="Cambria" panose="02040503050406030204" pitchFamily="18" charset="0"/>
                          <a:cs typeface="Helvetica" panose="020B0604020202020204" pitchFamily="34" charset="0"/>
                        </a:rPr>
                        <a:t>YÜKSEKOKUL MÜDÜR</a:t>
                      </a:r>
                      <a:r>
                        <a:rPr lang="tr-TR" sz="1800" b="1" baseline="0" dirty="0">
                          <a:latin typeface="Helvetica" panose="020B0604020202020204" pitchFamily="34" charset="0"/>
                          <a:ea typeface="Cambria" panose="02040503050406030204" pitchFamily="18" charset="0"/>
                          <a:cs typeface="Helvetica" panose="020B0604020202020204" pitchFamily="34" charset="0"/>
                        </a:rPr>
                        <a:t> YARDIMCISI</a:t>
                      </a:r>
                      <a:endParaRPr lang="tr-TR" sz="1800" b="1" dirty="0">
                        <a:latin typeface="Helvetica" panose="020B0604020202020204" pitchFamily="34" charset="0"/>
                        <a:ea typeface="Cambria" panose="02040503050406030204" pitchFamily="18" charset="0"/>
                        <a:cs typeface="Helvetica" panose="020B0604020202020204" pitchFamily="34" charset="0"/>
                      </a:endParaRP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1</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1</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%100</a:t>
                      </a:r>
                    </a:p>
                  </a:txBody>
                  <a:tcPr/>
                </a:tc>
                <a:extLst>
                  <a:ext uri="{0D108BD9-81ED-4DB2-BD59-A6C34878D82A}">
                    <a16:rowId xmlns:a16="http://schemas.microsoft.com/office/drawing/2014/main" val="2834737594"/>
                  </a:ext>
                </a:extLst>
              </a:tr>
              <a:tr h="350077">
                <a:tc>
                  <a:txBody>
                    <a:bodyPr/>
                    <a:lstStyle/>
                    <a:p>
                      <a:r>
                        <a:rPr lang="tr-TR" sz="1800" b="1" dirty="0">
                          <a:latin typeface="Helvetica" panose="020B0604020202020204" pitchFamily="34" charset="0"/>
                          <a:ea typeface="Cambria" panose="02040503050406030204" pitchFamily="18" charset="0"/>
                          <a:cs typeface="Helvetica" panose="020B0604020202020204" pitchFamily="34" charset="0"/>
                        </a:rPr>
                        <a:t>MESLEK</a:t>
                      </a:r>
                      <a:r>
                        <a:rPr lang="tr-TR" sz="1800" b="1" baseline="0" dirty="0">
                          <a:latin typeface="Helvetica" panose="020B0604020202020204" pitchFamily="34" charset="0"/>
                          <a:ea typeface="Cambria" panose="02040503050406030204" pitchFamily="18" charset="0"/>
                          <a:cs typeface="Helvetica" panose="020B0604020202020204" pitchFamily="34" charset="0"/>
                        </a:rPr>
                        <a:t> YÜKSEKOKULU MÜDÜR YRD.</a:t>
                      </a:r>
                      <a:endParaRPr lang="tr-TR" sz="1800" b="1" dirty="0">
                        <a:latin typeface="Helvetica" panose="020B0604020202020204" pitchFamily="34" charset="0"/>
                        <a:ea typeface="Cambria" panose="02040503050406030204" pitchFamily="18" charset="0"/>
                        <a:cs typeface="Helvetica" panose="020B0604020202020204" pitchFamily="34" charset="0"/>
                      </a:endParaRP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4</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1</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%25</a:t>
                      </a:r>
                    </a:p>
                  </a:txBody>
                  <a:tcPr/>
                </a:tc>
                <a:extLst>
                  <a:ext uri="{0D108BD9-81ED-4DB2-BD59-A6C34878D82A}">
                    <a16:rowId xmlns:a16="http://schemas.microsoft.com/office/drawing/2014/main" val="3057581647"/>
                  </a:ext>
                </a:extLst>
              </a:tr>
              <a:tr h="350077">
                <a:tc>
                  <a:txBody>
                    <a:bodyPr/>
                    <a:lstStyle/>
                    <a:p>
                      <a:r>
                        <a:rPr lang="tr-TR" sz="1800" b="1" dirty="0">
                          <a:latin typeface="Helvetica" panose="020B0604020202020204" pitchFamily="34" charset="0"/>
                          <a:ea typeface="Cambria" panose="02040503050406030204" pitchFamily="18" charset="0"/>
                          <a:cs typeface="Helvetica" panose="020B0604020202020204" pitchFamily="34" charset="0"/>
                        </a:rPr>
                        <a:t>BÖLÜM BAŞKANI</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77</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30</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%38</a:t>
                      </a:r>
                    </a:p>
                  </a:txBody>
                  <a:tcPr/>
                </a:tc>
                <a:extLst>
                  <a:ext uri="{0D108BD9-81ED-4DB2-BD59-A6C34878D82A}">
                    <a16:rowId xmlns:a16="http://schemas.microsoft.com/office/drawing/2014/main" val="153648256"/>
                  </a:ext>
                </a:extLst>
              </a:tr>
              <a:tr h="363991">
                <a:tc>
                  <a:txBody>
                    <a:bodyPr/>
                    <a:lstStyle/>
                    <a:p>
                      <a:r>
                        <a:rPr lang="tr-TR" sz="1800" b="1" dirty="0">
                          <a:latin typeface="Helvetica" panose="020B0604020202020204" pitchFamily="34" charset="0"/>
                          <a:ea typeface="Cambria" panose="02040503050406030204" pitchFamily="18" charset="0"/>
                          <a:cs typeface="Helvetica" panose="020B0604020202020204" pitchFamily="34" charset="0"/>
                        </a:rPr>
                        <a:t>KOORDİNATÖR</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7</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4</a:t>
                      </a:r>
                    </a:p>
                  </a:txBody>
                  <a:tcPr/>
                </a:tc>
                <a:tc>
                  <a:txBody>
                    <a:bodyPr/>
                    <a:lstStyle/>
                    <a:p>
                      <a:pPr algn="ctr"/>
                      <a:r>
                        <a:rPr lang="tr-TR" sz="1800" b="1" dirty="0">
                          <a:latin typeface="Helvetica" panose="020B0604020202020204" pitchFamily="34" charset="0"/>
                          <a:ea typeface="Cambria" panose="02040503050406030204" pitchFamily="18" charset="0"/>
                          <a:cs typeface="Helvetica" panose="020B0604020202020204" pitchFamily="34" charset="0"/>
                        </a:rPr>
                        <a:t>%57</a:t>
                      </a:r>
                    </a:p>
                  </a:txBody>
                  <a:tcPr/>
                </a:tc>
                <a:extLst>
                  <a:ext uri="{0D108BD9-81ED-4DB2-BD59-A6C34878D82A}">
                    <a16:rowId xmlns:a16="http://schemas.microsoft.com/office/drawing/2014/main" val="1927193639"/>
                  </a:ext>
                </a:extLst>
              </a:tr>
              <a:tr h="518574">
                <a:tc>
                  <a:txBody>
                    <a:bodyPr/>
                    <a:lstStyle/>
                    <a:p>
                      <a:r>
                        <a:rPr lang="tr-TR" sz="2000" b="1" dirty="0">
                          <a:solidFill>
                            <a:srgbClr val="FF0000"/>
                          </a:solidFill>
                          <a:latin typeface="Helvetica" panose="020B0604020202020204" pitchFamily="34" charset="0"/>
                          <a:ea typeface="Cambria" panose="02040503050406030204" pitchFamily="18" charset="0"/>
                          <a:cs typeface="Helvetica" panose="020B0604020202020204" pitchFamily="34" charset="0"/>
                        </a:rPr>
                        <a:t>TOPLAM</a:t>
                      </a:r>
                    </a:p>
                  </a:txBody>
                  <a:tcPr/>
                </a:tc>
                <a:tc>
                  <a:txBody>
                    <a:bodyPr/>
                    <a:lstStyle/>
                    <a:p>
                      <a:pPr algn="ctr"/>
                      <a:r>
                        <a:rPr lang="tr-TR" sz="2000" b="1" dirty="0">
                          <a:solidFill>
                            <a:srgbClr val="FF0000"/>
                          </a:solidFill>
                          <a:latin typeface="Helvetica" panose="020B0604020202020204" pitchFamily="34" charset="0"/>
                          <a:ea typeface="Cambria" panose="02040503050406030204" pitchFamily="18" charset="0"/>
                          <a:cs typeface="Helvetica" panose="020B0604020202020204" pitchFamily="34" charset="0"/>
                        </a:rPr>
                        <a:t>140</a:t>
                      </a:r>
                    </a:p>
                  </a:txBody>
                  <a:tcPr/>
                </a:tc>
                <a:tc>
                  <a:txBody>
                    <a:bodyPr/>
                    <a:lstStyle/>
                    <a:p>
                      <a:pPr algn="ctr"/>
                      <a:r>
                        <a:rPr lang="tr-TR" sz="2000" b="1" dirty="0">
                          <a:solidFill>
                            <a:srgbClr val="FF0000"/>
                          </a:solidFill>
                          <a:latin typeface="Helvetica" panose="020B0604020202020204" pitchFamily="34" charset="0"/>
                          <a:ea typeface="Cambria" panose="02040503050406030204" pitchFamily="18" charset="0"/>
                          <a:cs typeface="Helvetica" panose="020B0604020202020204" pitchFamily="34" charset="0"/>
                        </a:rPr>
                        <a:t>50</a:t>
                      </a:r>
                    </a:p>
                  </a:txBody>
                  <a:tcPr/>
                </a:tc>
                <a:tc>
                  <a:txBody>
                    <a:bodyPr/>
                    <a:lstStyle/>
                    <a:p>
                      <a:pPr algn="ctr"/>
                      <a:r>
                        <a:rPr lang="tr-TR" sz="2000" b="1" dirty="0">
                          <a:solidFill>
                            <a:srgbClr val="FF0000"/>
                          </a:solidFill>
                          <a:latin typeface="Helvetica" panose="020B0604020202020204" pitchFamily="34" charset="0"/>
                          <a:ea typeface="Cambria" panose="02040503050406030204" pitchFamily="18" charset="0"/>
                          <a:cs typeface="Helvetica" panose="020B0604020202020204" pitchFamily="34" charset="0"/>
                        </a:rPr>
                        <a:t>%35</a:t>
                      </a:r>
                    </a:p>
                  </a:txBody>
                  <a:tcPr/>
                </a:tc>
                <a:extLst>
                  <a:ext uri="{0D108BD9-81ED-4DB2-BD59-A6C34878D82A}">
                    <a16:rowId xmlns:a16="http://schemas.microsoft.com/office/drawing/2014/main" val="3221977931"/>
                  </a:ext>
                </a:extLst>
              </a:tr>
            </a:tbl>
          </a:graphicData>
        </a:graphic>
      </p:graphicFrame>
    </p:spTree>
    <p:extLst>
      <p:ext uri="{BB962C8B-B14F-4D97-AF65-F5344CB8AC3E}">
        <p14:creationId xmlns:p14="http://schemas.microsoft.com/office/powerpoint/2010/main" val="21552913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3832"/>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12885"/>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454956" y="517787"/>
            <a:ext cx="11845512"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r>
              <a:rPr lang="tr-TR" sz="4400" b="1" dirty="0">
                <a:latin typeface="Helvetica" panose="020B0604020202020204" pitchFamily="34" charset="0"/>
                <a:ea typeface="Cambria" panose="02040503050406030204" pitchFamily="18" charset="0"/>
                <a:cs typeface="Helvetica" panose="020B0604020202020204" pitchFamily="34" charset="0"/>
              </a:rPr>
              <a:t>İDARİ İNSAN KAYNAĞINA</a:t>
            </a:r>
          </a:p>
          <a:p>
            <a:pPr algn="ctr"/>
            <a:r>
              <a:rPr lang="tr-TR" sz="4400" b="1" dirty="0">
                <a:latin typeface="Helvetica" panose="020B0604020202020204" pitchFamily="34" charset="0"/>
                <a:ea typeface="Cambria" panose="02040503050406030204" pitchFamily="18" charset="0"/>
                <a:cs typeface="Helvetica" panose="020B0604020202020204" pitchFamily="34" charset="0"/>
              </a:rPr>
              <a:t> DAİR İSTATİSTİKLER</a:t>
            </a:r>
          </a:p>
        </p:txBody>
      </p:sp>
    </p:spTree>
    <p:extLst>
      <p:ext uri="{BB962C8B-B14F-4D97-AF65-F5344CB8AC3E}">
        <p14:creationId xmlns:p14="http://schemas.microsoft.com/office/powerpoint/2010/main" val="40137083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0"/>
            <a:ext cx="9522566" cy="1209539"/>
            <a:chOff x="102599" y="3832"/>
            <a:chExt cx="9054101"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02599" y="3832"/>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646331"/>
            </a:xfrm>
            <a:prstGeom prst="rect">
              <a:avLst/>
            </a:prstGeom>
          </p:spPr>
          <p:txBody>
            <a:bodyPr wrap="square">
              <a:spAutoFit/>
            </a:bodyPr>
            <a:lstStyle/>
            <a:p>
              <a:r>
                <a:rPr lang="tr-TR" b="1" dirty="0">
                  <a:solidFill>
                    <a:schemeClr val="accent1">
                      <a:lumMod val="50000"/>
                    </a:schemeClr>
                  </a:solidFill>
                  <a:latin typeface="Helvetica" pitchFamily="34" charset="0"/>
                </a:rPr>
                <a:t>YILLAR İTİBARIYLA SINIF BAZINDA İDARİ İNSAN KAYNAĞININ DEĞİŞİMİ</a:t>
              </a:r>
              <a:endParaRPr lang="tr-TR" sz="2400" dirty="0"/>
            </a:p>
          </p:txBody>
        </p:sp>
      </p:grpSp>
      <p:sp>
        <p:nvSpPr>
          <p:cNvPr id="14" name="Rectangle 3"/>
          <p:cNvSpPr txBox="1">
            <a:spLocks noChangeArrowheads="1"/>
          </p:cNvSpPr>
          <p:nvPr/>
        </p:nvSpPr>
        <p:spPr bwMode="auto">
          <a:xfrm>
            <a:off x="101599" y="1405075"/>
            <a:ext cx="12090401" cy="551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2130012299"/>
              </p:ext>
            </p:extLst>
          </p:nvPr>
        </p:nvGraphicFramePr>
        <p:xfrm>
          <a:off x="573132" y="1461884"/>
          <a:ext cx="10852340" cy="4611743"/>
        </p:xfrm>
        <a:graphic>
          <a:graphicData uri="http://schemas.openxmlformats.org/drawingml/2006/table">
            <a:tbl>
              <a:tblPr firstRow="1" bandRow="1">
                <a:tableStyleId>{5C22544A-7EE6-4342-B048-85BDC9FD1C3A}</a:tableStyleId>
              </a:tblPr>
              <a:tblGrid>
                <a:gridCol w="794183">
                  <a:extLst>
                    <a:ext uri="{9D8B030D-6E8A-4147-A177-3AD203B41FA5}">
                      <a16:colId xmlns:a16="http://schemas.microsoft.com/office/drawing/2014/main" val="3580302153"/>
                    </a:ext>
                  </a:extLst>
                </a:gridCol>
                <a:gridCol w="3114751">
                  <a:extLst>
                    <a:ext uri="{9D8B030D-6E8A-4147-A177-3AD203B41FA5}">
                      <a16:colId xmlns:a16="http://schemas.microsoft.com/office/drawing/2014/main" val="465314723"/>
                    </a:ext>
                  </a:extLst>
                </a:gridCol>
                <a:gridCol w="828142">
                  <a:extLst>
                    <a:ext uri="{9D8B030D-6E8A-4147-A177-3AD203B41FA5}">
                      <a16:colId xmlns:a16="http://schemas.microsoft.com/office/drawing/2014/main" val="28847924"/>
                    </a:ext>
                  </a:extLst>
                </a:gridCol>
                <a:gridCol w="2092835">
                  <a:extLst>
                    <a:ext uri="{9D8B030D-6E8A-4147-A177-3AD203B41FA5}">
                      <a16:colId xmlns:a16="http://schemas.microsoft.com/office/drawing/2014/main" val="3364354821"/>
                    </a:ext>
                  </a:extLst>
                </a:gridCol>
                <a:gridCol w="1804600">
                  <a:extLst>
                    <a:ext uri="{9D8B030D-6E8A-4147-A177-3AD203B41FA5}">
                      <a16:colId xmlns:a16="http://schemas.microsoft.com/office/drawing/2014/main" val="3938616557"/>
                    </a:ext>
                  </a:extLst>
                </a:gridCol>
                <a:gridCol w="2217829">
                  <a:extLst>
                    <a:ext uri="{9D8B030D-6E8A-4147-A177-3AD203B41FA5}">
                      <a16:colId xmlns:a16="http://schemas.microsoft.com/office/drawing/2014/main" val="3807963915"/>
                    </a:ext>
                  </a:extLst>
                </a:gridCol>
              </a:tblGrid>
              <a:tr h="421237">
                <a:tc>
                  <a:txBody>
                    <a:bodyPr/>
                    <a:lstStyle/>
                    <a:p>
                      <a:pPr algn="ctr"/>
                      <a:r>
                        <a:rPr lang="tr-TR" dirty="0">
                          <a:latin typeface="Helvetica" panose="020B0604020202020204" pitchFamily="34" charset="0"/>
                          <a:cs typeface="Helvetica" panose="020B0604020202020204" pitchFamily="34" charset="0"/>
                        </a:rPr>
                        <a:t>S.NO</a:t>
                      </a:r>
                    </a:p>
                  </a:txBody>
                  <a:tcPr/>
                </a:tc>
                <a:tc>
                  <a:txBody>
                    <a:bodyPr/>
                    <a:lstStyle/>
                    <a:p>
                      <a:pPr algn="ctr"/>
                      <a:r>
                        <a:rPr lang="tr-TR" dirty="0">
                          <a:latin typeface="Helvetica" panose="020B0604020202020204" pitchFamily="34" charset="0"/>
                          <a:cs typeface="Helvetica" panose="020B0604020202020204" pitchFamily="34" charset="0"/>
                        </a:rPr>
                        <a:t>HİZMET SINIFI</a:t>
                      </a:r>
                    </a:p>
                  </a:txBody>
                  <a:tcPr/>
                </a:tc>
                <a:tc>
                  <a:txBody>
                    <a:bodyPr/>
                    <a:lstStyle/>
                    <a:p>
                      <a:pPr marL="0" indent="0" algn="ctr">
                        <a:buNone/>
                      </a:pPr>
                      <a:r>
                        <a:rPr lang="tr-TR" dirty="0">
                          <a:latin typeface="Helvetica" panose="020B0604020202020204" pitchFamily="34" charset="0"/>
                          <a:cs typeface="Helvetica" panose="020B0604020202020204" pitchFamily="34" charset="0"/>
                        </a:rPr>
                        <a:t>2017</a:t>
                      </a:r>
                    </a:p>
                  </a:txBody>
                  <a:tcPr/>
                </a:tc>
                <a:tc>
                  <a:txBody>
                    <a:bodyPr/>
                    <a:lstStyle/>
                    <a:p>
                      <a:pPr marL="0" indent="0" algn="ctr">
                        <a:buNone/>
                      </a:pPr>
                      <a:r>
                        <a:rPr lang="tr-TR" dirty="0">
                          <a:latin typeface="Helvetica" panose="020B0604020202020204" pitchFamily="34" charset="0"/>
                          <a:cs typeface="Helvetica" panose="020B0604020202020204" pitchFamily="34" charset="0"/>
                        </a:rPr>
                        <a:t>2018</a:t>
                      </a:r>
                    </a:p>
                  </a:txBody>
                  <a:tcPr/>
                </a:tc>
                <a:tc>
                  <a:txBody>
                    <a:bodyPr/>
                    <a:lstStyle/>
                    <a:p>
                      <a:pPr algn="ctr"/>
                      <a:r>
                        <a:rPr lang="tr-TR" dirty="0">
                          <a:latin typeface="Helvetica" panose="020B0604020202020204" pitchFamily="34" charset="0"/>
                          <a:cs typeface="Helvetica" panose="020B0604020202020204" pitchFamily="34" charset="0"/>
                        </a:rPr>
                        <a:t>2019</a:t>
                      </a:r>
                    </a:p>
                  </a:txBody>
                  <a:tcPr/>
                </a:tc>
                <a:tc>
                  <a:txBody>
                    <a:bodyPr/>
                    <a:lstStyle/>
                    <a:p>
                      <a:pPr algn="ctr"/>
                      <a:r>
                        <a:rPr lang="tr-TR" b="1" dirty="0">
                          <a:latin typeface="Helvetica" panose="020B0604020202020204" pitchFamily="34" charset="0"/>
                          <a:cs typeface="Helvetica" panose="020B0604020202020204" pitchFamily="34" charset="0"/>
                        </a:rPr>
                        <a:t>2020</a:t>
                      </a:r>
                    </a:p>
                  </a:txBody>
                  <a:tcPr/>
                </a:tc>
                <a:extLst>
                  <a:ext uri="{0D108BD9-81ED-4DB2-BD59-A6C34878D82A}">
                    <a16:rowId xmlns:a16="http://schemas.microsoft.com/office/drawing/2014/main" val="3717992974"/>
                  </a:ext>
                </a:extLst>
              </a:tr>
              <a:tr h="745339">
                <a:tc>
                  <a:txBody>
                    <a:bodyPr/>
                    <a:lstStyle/>
                    <a:p>
                      <a:pPr algn="ctr"/>
                      <a:r>
                        <a:rPr lang="tr-TR" sz="2000" b="1" dirty="0">
                          <a:latin typeface="Helvetica" panose="020B0604020202020204" pitchFamily="34" charset="0"/>
                          <a:cs typeface="Helvetica" panose="020B0604020202020204" pitchFamily="34" charset="0"/>
                        </a:rPr>
                        <a:t>1</a:t>
                      </a:r>
                    </a:p>
                  </a:txBody>
                  <a:tcPr/>
                </a:tc>
                <a:tc>
                  <a:txBody>
                    <a:bodyPr/>
                    <a:lstStyle/>
                    <a:p>
                      <a:r>
                        <a:rPr lang="tr-TR" sz="2000" b="1" dirty="0">
                          <a:latin typeface="Helvetica" panose="020B0604020202020204" pitchFamily="34" charset="0"/>
                          <a:cs typeface="Helvetica" panose="020B0604020202020204" pitchFamily="34" charset="0"/>
                        </a:rPr>
                        <a:t>GENEL</a:t>
                      </a:r>
                      <a:r>
                        <a:rPr lang="tr-TR" sz="2000" b="1" baseline="0" dirty="0">
                          <a:latin typeface="Helvetica" panose="020B0604020202020204" pitchFamily="34" charset="0"/>
                          <a:cs typeface="Helvetica" panose="020B0604020202020204" pitchFamily="34" charset="0"/>
                        </a:rPr>
                        <a:t> İDARİ HİZMETLER SINIFI</a:t>
                      </a:r>
                      <a:endParaRPr lang="tr-TR" sz="2000" b="1" dirty="0">
                        <a:latin typeface="Helvetica" panose="020B0604020202020204" pitchFamily="34" charset="0"/>
                        <a:cs typeface="Helvetica" panose="020B0604020202020204" pitchFamily="34" charset="0"/>
                      </a:endParaRPr>
                    </a:p>
                  </a:txBody>
                  <a:tcPr/>
                </a:tc>
                <a:tc>
                  <a:txBody>
                    <a:bodyPr/>
                    <a:lstStyle/>
                    <a:p>
                      <a:pPr algn="ctr" rtl="0" fontAlgn="ctr"/>
                      <a:r>
                        <a:rPr lang="tr-TR" sz="2400" b="1" u="none" strike="noStrike" dirty="0">
                          <a:effectLst/>
                          <a:latin typeface="Helvetica" panose="020B0604020202020204" pitchFamily="34" charset="0"/>
                          <a:ea typeface="Cambria" panose="02040503050406030204" pitchFamily="18" charset="0"/>
                          <a:cs typeface="Helvetica" panose="020B0604020202020204" pitchFamily="34" charset="0"/>
                        </a:rPr>
                        <a:t>176</a:t>
                      </a:r>
                      <a:endParaRPr lang="tr-TR" sz="2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400" b="1" u="none" strike="noStrike" dirty="0">
                          <a:effectLst/>
                          <a:latin typeface="Helvetica" panose="020B0604020202020204" pitchFamily="34" charset="0"/>
                          <a:ea typeface="Cambria" panose="02040503050406030204" pitchFamily="18" charset="0"/>
                          <a:cs typeface="Helvetica" panose="020B0604020202020204" pitchFamily="34" charset="0"/>
                        </a:rPr>
                        <a:t>189</a:t>
                      </a:r>
                      <a:endParaRPr lang="tr-TR" sz="2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400" b="1" u="none" strike="noStrike">
                          <a:effectLst/>
                          <a:latin typeface="Helvetica" panose="020B0604020202020204" pitchFamily="34" charset="0"/>
                          <a:ea typeface="Cambria" panose="02040503050406030204" pitchFamily="18" charset="0"/>
                          <a:cs typeface="Helvetica" panose="020B0604020202020204" pitchFamily="34" charset="0"/>
                        </a:rPr>
                        <a:t>194</a:t>
                      </a:r>
                      <a:endParaRPr lang="tr-TR" sz="24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400" b="1" u="none" strike="noStrike">
                          <a:effectLst/>
                          <a:latin typeface="Helvetica" panose="020B0604020202020204" pitchFamily="34" charset="0"/>
                          <a:ea typeface="Cambria" panose="02040503050406030204" pitchFamily="18" charset="0"/>
                          <a:cs typeface="Helvetica" panose="020B0604020202020204" pitchFamily="34" charset="0"/>
                        </a:rPr>
                        <a:t>194</a:t>
                      </a:r>
                      <a:endParaRPr lang="tr-TR" sz="24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584289100"/>
                  </a:ext>
                </a:extLst>
              </a:tr>
              <a:tr h="745339">
                <a:tc>
                  <a:txBody>
                    <a:bodyPr/>
                    <a:lstStyle/>
                    <a:p>
                      <a:pPr algn="ctr"/>
                      <a:r>
                        <a:rPr lang="tr-TR" sz="2000" b="1" dirty="0">
                          <a:latin typeface="Helvetica" panose="020B0604020202020204" pitchFamily="34" charset="0"/>
                          <a:cs typeface="Helvetica" panose="020B0604020202020204" pitchFamily="34" charset="0"/>
                        </a:rPr>
                        <a:t>2</a:t>
                      </a:r>
                    </a:p>
                  </a:txBody>
                  <a:tcPr/>
                </a:tc>
                <a:tc>
                  <a:txBody>
                    <a:bodyPr/>
                    <a:lstStyle/>
                    <a:p>
                      <a:r>
                        <a:rPr lang="tr-TR" sz="2000" b="1" dirty="0">
                          <a:latin typeface="Helvetica" panose="020B0604020202020204" pitchFamily="34" charset="0"/>
                          <a:cs typeface="Helvetica" panose="020B0604020202020204" pitchFamily="34" charset="0"/>
                        </a:rPr>
                        <a:t>SAĞLIK HİZMETLERİ SINIFI</a:t>
                      </a:r>
                    </a:p>
                  </a:txBody>
                  <a:tcPr/>
                </a:tc>
                <a:tc>
                  <a:txBody>
                    <a:bodyPr/>
                    <a:lstStyle/>
                    <a:p>
                      <a:pPr algn="ctr" rtl="0" fontAlgn="ctr"/>
                      <a:r>
                        <a:rPr lang="tr-TR" sz="2400" b="1" u="none" strike="noStrike" dirty="0">
                          <a:effectLst/>
                          <a:latin typeface="Helvetica" panose="020B0604020202020204" pitchFamily="34" charset="0"/>
                          <a:ea typeface="Cambria" panose="02040503050406030204" pitchFamily="18" charset="0"/>
                          <a:cs typeface="Helvetica" panose="020B0604020202020204" pitchFamily="34" charset="0"/>
                        </a:rPr>
                        <a:t>5</a:t>
                      </a:r>
                      <a:endParaRPr lang="tr-TR" sz="2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400" b="1" u="none" strike="noStrike" dirty="0">
                          <a:effectLst/>
                          <a:latin typeface="Helvetica" panose="020B0604020202020204" pitchFamily="34" charset="0"/>
                          <a:ea typeface="Cambria" panose="02040503050406030204" pitchFamily="18" charset="0"/>
                          <a:cs typeface="Helvetica" panose="020B0604020202020204" pitchFamily="34" charset="0"/>
                        </a:rPr>
                        <a:t>5</a:t>
                      </a:r>
                      <a:endParaRPr lang="tr-TR" sz="2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400" b="1" u="none" strike="noStrike">
                          <a:effectLst/>
                          <a:latin typeface="Helvetica" panose="020B0604020202020204" pitchFamily="34" charset="0"/>
                          <a:ea typeface="Cambria" panose="02040503050406030204" pitchFamily="18" charset="0"/>
                          <a:cs typeface="Helvetica" panose="020B0604020202020204" pitchFamily="34" charset="0"/>
                        </a:rPr>
                        <a:t>5</a:t>
                      </a:r>
                      <a:endParaRPr lang="tr-TR" sz="24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400" b="1" u="none" strike="noStrike" dirty="0">
                          <a:effectLst/>
                          <a:latin typeface="Helvetica" panose="020B0604020202020204" pitchFamily="34" charset="0"/>
                          <a:ea typeface="Cambria" panose="02040503050406030204" pitchFamily="18" charset="0"/>
                          <a:cs typeface="Helvetica" panose="020B0604020202020204" pitchFamily="34" charset="0"/>
                        </a:rPr>
                        <a:t>6</a:t>
                      </a:r>
                      <a:endParaRPr lang="tr-TR" sz="2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495838871"/>
                  </a:ext>
                </a:extLst>
              </a:tr>
              <a:tr h="745339">
                <a:tc>
                  <a:txBody>
                    <a:bodyPr/>
                    <a:lstStyle/>
                    <a:p>
                      <a:pPr algn="ctr"/>
                      <a:r>
                        <a:rPr lang="tr-TR" sz="2000" b="1" dirty="0">
                          <a:latin typeface="Helvetica" panose="020B0604020202020204" pitchFamily="34" charset="0"/>
                          <a:cs typeface="Helvetica" panose="020B0604020202020204" pitchFamily="34" charset="0"/>
                        </a:rPr>
                        <a:t>3</a:t>
                      </a:r>
                    </a:p>
                  </a:txBody>
                  <a:tcPr/>
                </a:tc>
                <a:tc>
                  <a:txBody>
                    <a:bodyPr/>
                    <a:lstStyle/>
                    <a:p>
                      <a:r>
                        <a:rPr lang="tr-TR" sz="2000" b="1" dirty="0">
                          <a:latin typeface="Helvetica" panose="020B0604020202020204" pitchFamily="34" charset="0"/>
                          <a:cs typeface="Helvetica" panose="020B0604020202020204" pitchFamily="34" charset="0"/>
                        </a:rPr>
                        <a:t>TEKNİK HİZMETLERİ SINIFI</a:t>
                      </a:r>
                    </a:p>
                  </a:txBody>
                  <a:tcPr/>
                </a:tc>
                <a:tc>
                  <a:txBody>
                    <a:bodyPr/>
                    <a:lstStyle/>
                    <a:p>
                      <a:pPr algn="ctr" rtl="0" fontAlgn="ctr"/>
                      <a:r>
                        <a:rPr lang="tr-TR" sz="2400" b="1" u="none" strike="noStrike" dirty="0">
                          <a:effectLst/>
                          <a:latin typeface="Helvetica" panose="020B0604020202020204" pitchFamily="34" charset="0"/>
                          <a:ea typeface="Cambria" panose="02040503050406030204" pitchFamily="18" charset="0"/>
                          <a:cs typeface="Helvetica" panose="020B0604020202020204" pitchFamily="34" charset="0"/>
                        </a:rPr>
                        <a:t>48</a:t>
                      </a:r>
                      <a:endParaRPr lang="tr-TR" sz="2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400" b="1" u="none" strike="noStrike" dirty="0">
                          <a:effectLst/>
                          <a:latin typeface="Helvetica" panose="020B0604020202020204" pitchFamily="34" charset="0"/>
                          <a:ea typeface="Cambria" panose="02040503050406030204" pitchFamily="18" charset="0"/>
                          <a:cs typeface="Helvetica" panose="020B0604020202020204" pitchFamily="34" charset="0"/>
                        </a:rPr>
                        <a:t>51</a:t>
                      </a:r>
                      <a:endParaRPr lang="tr-TR" sz="2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400" b="1" u="none" strike="noStrike" dirty="0">
                          <a:effectLst/>
                          <a:latin typeface="Helvetica" panose="020B0604020202020204" pitchFamily="34" charset="0"/>
                          <a:ea typeface="Cambria" panose="02040503050406030204" pitchFamily="18" charset="0"/>
                          <a:cs typeface="Helvetica" panose="020B0604020202020204" pitchFamily="34" charset="0"/>
                        </a:rPr>
                        <a:t>52</a:t>
                      </a:r>
                      <a:endParaRPr lang="tr-TR" sz="2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400" b="1" u="none" strike="noStrike">
                          <a:effectLst/>
                          <a:latin typeface="Helvetica" panose="020B0604020202020204" pitchFamily="34" charset="0"/>
                          <a:ea typeface="Cambria" panose="02040503050406030204" pitchFamily="18" charset="0"/>
                          <a:cs typeface="Helvetica" panose="020B0604020202020204" pitchFamily="34" charset="0"/>
                        </a:rPr>
                        <a:t>52</a:t>
                      </a:r>
                      <a:endParaRPr lang="tr-TR" sz="24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1018869712"/>
                  </a:ext>
                </a:extLst>
              </a:tr>
              <a:tr h="745339">
                <a:tc>
                  <a:txBody>
                    <a:bodyPr/>
                    <a:lstStyle/>
                    <a:p>
                      <a:pPr algn="ctr"/>
                      <a:r>
                        <a:rPr lang="tr-TR" sz="2000" b="1" dirty="0">
                          <a:latin typeface="Helvetica" panose="020B0604020202020204" pitchFamily="34" charset="0"/>
                          <a:cs typeface="Helvetica" panose="020B0604020202020204" pitchFamily="34" charset="0"/>
                        </a:rPr>
                        <a:t>4</a:t>
                      </a:r>
                    </a:p>
                  </a:txBody>
                  <a:tcPr/>
                </a:tc>
                <a:tc>
                  <a:txBody>
                    <a:bodyPr/>
                    <a:lstStyle/>
                    <a:p>
                      <a:r>
                        <a:rPr lang="tr-TR" sz="2000" b="1" dirty="0">
                          <a:latin typeface="Helvetica" panose="020B0604020202020204" pitchFamily="34" charset="0"/>
                          <a:cs typeface="Helvetica" panose="020B0604020202020204" pitchFamily="34" charset="0"/>
                        </a:rPr>
                        <a:t>AVUKATLIK</a:t>
                      </a:r>
                      <a:r>
                        <a:rPr lang="tr-TR" sz="2000" b="1" baseline="0" dirty="0">
                          <a:latin typeface="Helvetica" panose="020B0604020202020204" pitchFamily="34" charset="0"/>
                          <a:cs typeface="Helvetica" panose="020B0604020202020204" pitchFamily="34" charset="0"/>
                        </a:rPr>
                        <a:t> HİZMETLERİ SINIFI</a:t>
                      </a:r>
                      <a:endParaRPr lang="tr-TR" sz="2000" b="1" dirty="0">
                        <a:latin typeface="Helvetica" panose="020B0604020202020204" pitchFamily="34" charset="0"/>
                        <a:cs typeface="Helvetica" panose="020B0604020202020204" pitchFamily="34" charset="0"/>
                      </a:endParaRPr>
                    </a:p>
                  </a:txBody>
                  <a:tcPr/>
                </a:tc>
                <a:tc>
                  <a:txBody>
                    <a:bodyPr/>
                    <a:lstStyle/>
                    <a:p>
                      <a:pPr algn="ctr" rtl="0" fontAlgn="ctr"/>
                      <a:r>
                        <a:rPr lang="tr-TR" sz="2400" b="1" u="none" strike="noStrike">
                          <a:effectLst/>
                          <a:latin typeface="Helvetica" panose="020B0604020202020204" pitchFamily="34" charset="0"/>
                          <a:ea typeface="Cambria" panose="02040503050406030204" pitchFamily="18" charset="0"/>
                          <a:cs typeface="Helvetica" panose="020B0604020202020204" pitchFamily="34" charset="0"/>
                        </a:rPr>
                        <a:t>2</a:t>
                      </a:r>
                      <a:endParaRPr lang="tr-TR" sz="24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4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2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4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2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4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2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949796567"/>
                  </a:ext>
                </a:extLst>
              </a:tr>
              <a:tr h="745339">
                <a:tc>
                  <a:txBody>
                    <a:bodyPr/>
                    <a:lstStyle/>
                    <a:p>
                      <a:pPr algn="ctr"/>
                      <a:r>
                        <a:rPr lang="tr-TR" sz="2000" b="1" dirty="0">
                          <a:latin typeface="Helvetica" panose="020B0604020202020204" pitchFamily="34" charset="0"/>
                          <a:cs typeface="Helvetica" panose="020B0604020202020204" pitchFamily="34" charset="0"/>
                        </a:rPr>
                        <a:t>5</a:t>
                      </a:r>
                    </a:p>
                  </a:txBody>
                  <a:tcPr/>
                </a:tc>
                <a:tc>
                  <a:txBody>
                    <a:bodyPr/>
                    <a:lstStyle/>
                    <a:p>
                      <a:r>
                        <a:rPr lang="tr-TR" sz="2000" b="1" dirty="0">
                          <a:latin typeface="Helvetica" panose="020B0604020202020204" pitchFamily="34" charset="0"/>
                          <a:cs typeface="Helvetica" panose="020B0604020202020204" pitchFamily="34" charset="0"/>
                        </a:rPr>
                        <a:t>YARDIMCI HİZMETLER SINIFI</a:t>
                      </a:r>
                    </a:p>
                  </a:txBody>
                  <a:tcPr/>
                </a:tc>
                <a:tc>
                  <a:txBody>
                    <a:bodyPr/>
                    <a:lstStyle/>
                    <a:p>
                      <a:pPr algn="ctr" rtl="0" fontAlgn="ctr"/>
                      <a:r>
                        <a:rPr lang="tr-TR" sz="2400" b="1" u="none" strike="noStrike">
                          <a:effectLst/>
                          <a:latin typeface="Helvetica" panose="020B0604020202020204" pitchFamily="34" charset="0"/>
                          <a:ea typeface="Cambria" panose="02040503050406030204" pitchFamily="18" charset="0"/>
                          <a:cs typeface="Helvetica" panose="020B0604020202020204" pitchFamily="34" charset="0"/>
                        </a:rPr>
                        <a:t>9</a:t>
                      </a:r>
                      <a:endParaRPr lang="tr-TR" sz="24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400" b="1" u="none" strike="noStrike" dirty="0">
                          <a:effectLst/>
                          <a:latin typeface="Helvetica" panose="020B0604020202020204" pitchFamily="34" charset="0"/>
                          <a:ea typeface="Cambria" panose="02040503050406030204" pitchFamily="18" charset="0"/>
                          <a:cs typeface="Helvetica" panose="020B0604020202020204" pitchFamily="34" charset="0"/>
                        </a:rPr>
                        <a:t>7</a:t>
                      </a:r>
                      <a:endParaRPr lang="tr-TR" sz="2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400" b="1" u="none" strike="noStrike" dirty="0">
                          <a:effectLst/>
                          <a:latin typeface="Helvetica" panose="020B0604020202020204" pitchFamily="34" charset="0"/>
                          <a:ea typeface="Cambria" panose="02040503050406030204" pitchFamily="18" charset="0"/>
                          <a:cs typeface="Helvetica" panose="020B0604020202020204" pitchFamily="34" charset="0"/>
                        </a:rPr>
                        <a:t>6</a:t>
                      </a:r>
                      <a:endParaRPr lang="tr-TR" sz="2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400" b="1" u="none" strike="noStrike" dirty="0">
                          <a:effectLst/>
                          <a:latin typeface="Helvetica" panose="020B0604020202020204" pitchFamily="34" charset="0"/>
                          <a:ea typeface="Cambria" panose="02040503050406030204" pitchFamily="18" charset="0"/>
                          <a:cs typeface="Helvetica" panose="020B0604020202020204" pitchFamily="34" charset="0"/>
                        </a:rPr>
                        <a:t>7</a:t>
                      </a:r>
                      <a:endParaRPr lang="tr-TR" sz="2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119161747"/>
                  </a:ext>
                </a:extLst>
              </a:tr>
              <a:tr h="463811">
                <a:tc gridSpan="2">
                  <a:txBody>
                    <a:bodyPr/>
                    <a:lstStyle/>
                    <a:p>
                      <a:pPr algn="l"/>
                      <a:r>
                        <a:rPr lang="tr-TR" sz="1800" b="1" dirty="0">
                          <a:solidFill>
                            <a:srgbClr val="FF0000"/>
                          </a:solidFill>
                          <a:latin typeface="Helvetica" panose="020B0604020202020204" pitchFamily="34" charset="0"/>
                          <a:cs typeface="Helvetica" panose="020B0604020202020204" pitchFamily="34" charset="0"/>
                        </a:rPr>
                        <a:t>      </a:t>
                      </a:r>
                      <a:r>
                        <a:rPr lang="tr-TR" sz="2300" b="1" dirty="0">
                          <a:solidFill>
                            <a:srgbClr val="FF0000"/>
                          </a:solidFill>
                          <a:latin typeface="Helvetica" panose="020B0604020202020204" pitchFamily="34" charset="0"/>
                          <a:cs typeface="Helvetica" panose="020B0604020202020204" pitchFamily="34" charset="0"/>
                        </a:rPr>
                        <a:t>GENEL</a:t>
                      </a:r>
                      <a:r>
                        <a:rPr lang="tr-TR" sz="2300" b="1" baseline="0" dirty="0">
                          <a:solidFill>
                            <a:srgbClr val="FF0000"/>
                          </a:solidFill>
                          <a:latin typeface="Helvetica" panose="020B0604020202020204" pitchFamily="34" charset="0"/>
                          <a:cs typeface="Helvetica" panose="020B0604020202020204" pitchFamily="34" charset="0"/>
                        </a:rPr>
                        <a:t> TOPLAM</a:t>
                      </a:r>
                      <a:endParaRPr lang="tr-TR" sz="2300" b="1" dirty="0">
                        <a:solidFill>
                          <a:srgbClr val="FF0000"/>
                        </a:solidFill>
                        <a:latin typeface="Helvetica" panose="020B0604020202020204" pitchFamily="34" charset="0"/>
                        <a:cs typeface="Helvetica" panose="020B0604020202020204" pitchFamily="34" charset="0"/>
                      </a:endParaRPr>
                    </a:p>
                  </a:txBody>
                  <a:tcPr/>
                </a:tc>
                <a:tc hMerge="1">
                  <a:txBody>
                    <a:bodyPr/>
                    <a:lstStyle/>
                    <a:p>
                      <a:endParaRPr lang="tr-TR" sz="1500" baseline="0" dirty="0">
                        <a:latin typeface="Helvetica" panose="020B0604020202020204" pitchFamily="34" charset="0"/>
                        <a:cs typeface="Helvetica" panose="020B0604020202020204" pitchFamily="34" charset="0"/>
                      </a:endParaRPr>
                    </a:p>
                  </a:txBody>
                  <a:tcPr/>
                </a:tc>
                <a:tc>
                  <a:txBody>
                    <a:bodyPr/>
                    <a:lstStyle/>
                    <a:p>
                      <a:pPr algn="ctr" rtl="0" fontAlgn="ctr"/>
                      <a:r>
                        <a:rPr lang="tr-TR" sz="2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240</a:t>
                      </a:r>
                      <a:endParaRPr lang="tr-TR" sz="2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254</a:t>
                      </a:r>
                      <a:endParaRPr lang="tr-TR" sz="2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259</a:t>
                      </a:r>
                      <a:endParaRPr lang="tr-TR" sz="2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ctr"/>
                      <a:r>
                        <a:rPr lang="tr-TR" sz="2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261</a:t>
                      </a:r>
                      <a:endParaRPr lang="tr-TR" sz="2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770821133"/>
                  </a:ext>
                </a:extLst>
              </a:tr>
            </a:tbl>
          </a:graphicData>
        </a:graphic>
      </p:graphicFrame>
    </p:spTree>
    <p:extLst>
      <p:ext uri="{BB962C8B-B14F-4D97-AF65-F5344CB8AC3E}">
        <p14:creationId xmlns:p14="http://schemas.microsoft.com/office/powerpoint/2010/main" val="5265293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0"/>
            <a:ext cx="9601495" cy="1209539"/>
            <a:chOff x="102599" y="3832"/>
            <a:chExt cx="9129147"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02599" y="3832"/>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266" y="160962"/>
              <a:ext cx="6443480" cy="646331"/>
            </a:xfrm>
            <a:prstGeom prst="rect">
              <a:avLst/>
            </a:prstGeom>
          </p:spPr>
          <p:txBody>
            <a:bodyPr wrap="square">
              <a:spAutoFit/>
            </a:bodyPr>
            <a:lstStyle/>
            <a:p>
              <a:r>
                <a:rPr lang="tr-TR" b="1" dirty="0">
                  <a:solidFill>
                    <a:schemeClr val="accent1">
                      <a:lumMod val="50000"/>
                    </a:schemeClr>
                  </a:solidFill>
                  <a:latin typeface="Helvetica" pitchFamily="34" charset="0"/>
                </a:rPr>
                <a:t>YILLAR İTİBARIYLA SINIF BAZINDA İDARİ İNSAN KAYNAĞININ DEĞİŞİMİ</a:t>
              </a:r>
              <a:endParaRPr lang="tr-TR" sz="2400" dirty="0"/>
            </a:p>
          </p:txBody>
        </p:sp>
      </p:grpSp>
      <p:sp>
        <p:nvSpPr>
          <p:cNvPr id="14" name="Rectangle 3"/>
          <p:cNvSpPr txBox="1">
            <a:spLocks noChangeArrowheads="1"/>
          </p:cNvSpPr>
          <p:nvPr/>
        </p:nvSpPr>
        <p:spPr bwMode="auto">
          <a:xfrm>
            <a:off x="723899" y="1436853"/>
            <a:ext cx="11468101" cy="551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6" name="Grafik 5"/>
          <p:cNvGraphicFramePr/>
          <p:nvPr>
            <p:extLst>
              <p:ext uri="{D42A27DB-BD31-4B8C-83A1-F6EECF244321}">
                <p14:modId xmlns:p14="http://schemas.microsoft.com/office/powerpoint/2010/main" val="812569921"/>
              </p:ext>
            </p:extLst>
          </p:nvPr>
        </p:nvGraphicFramePr>
        <p:xfrm>
          <a:off x="1384299" y="1209539"/>
          <a:ext cx="9126773" cy="5370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53594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wipe(down)">
                                      <p:cBhvr>
                                        <p:cTn id="11" dur="500"/>
                                        <p:tgtEl>
                                          <p:spTgt spid="6">
                                            <p:graphicEl>
                                              <a:chart seriesIdx="0" categoryIdx="0" bldStep="ptIn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wipe(down)">
                                      <p:cBhvr>
                                        <p:cTn id="15" dur="500"/>
                                        <p:tgtEl>
                                          <p:spTgt spid="6">
                                            <p:graphicEl>
                                              <a:chart seriesIdx="0" categoryIdx="1" bldStep="ptIn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graphicEl>
                                              <a:chart seriesIdx="0" categoryIdx="2" bldStep="ptInSeries"/>
                                            </p:graphicEl>
                                          </p:spTgt>
                                        </p:tgtEl>
                                        <p:attrNameLst>
                                          <p:attrName>style.visibility</p:attrName>
                                        </p:attrNameLst>
                                      </p:cBhvr>
                                      <p:to>
                                        <p:strVal val="visible"/>
                                      </p:to>
                                    </p:set>
                                    <p:animEffect transition="in" filter="wipe(down)">
                                      <p:cBhvr>
                                        <p:cTn id="19" dur="500"/>
                                        <p:tgtEl>
                                          <p:spTgt spid="6">
                                            <p:graphicEl>
                                              <a:chart seriesIdx="0" categoryIdx="2" bldStep="ptIn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graphicEl>
                                              <a:chart seriesIdx="0" categoryIdx="3" bldStep="ptInSeries"/>
                                            </p:graphicEl>
                                          </p:spTgt>
                                        </p:tgtEl>
                                        <p:attrNameLst>
                                          <p:attrName>style.visibility</p:attrName>
                                        </p:attrNameLst>
                                      </p:cBhvr>
                                      <p:to>
                                        <p:strVal val="visible"/>
                                      </p:to>
                                    </p:set>
                                    <p:animEffect transition="in" filter="wipe(down)">
                                      <p:cBhvr>
                                        <p:cTn id="23" dur="500"/>
                                        <p:tgtEl>
                                          <p:spTgt spid="6">
                                            <p:graphicEl>
                                              <a:chart seriesIdx="0"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El"/>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30887"/>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0887"/>
            <a:ext cx="9659695" cy="1209539"/>
            <a:chOff x="102599" y="3832"/>
            <a:chExt cx="9184484"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02599" y="3832"/>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843603" y="103999"/>
              <a:ext cx="6443480" cy="738664"/>
            </a:xfrm>
            <a:prstGeom prst="rect">
              <a:avLst/>
            </a:prstGeom>
          </p:spPr>
          <p:txBody>
            <a:bodyPr wrap="square">
              <a:spAutoFit/>
            </a:bodyPr>
            <a:lstStyle/>
            <a:p>
              <a:r>
                <a:rPr lang="tr-TR" b="1" dirty="0">
                  <a:solidFill>
                    <a:schemeClr val="accent1">
                      <a:lumMod val="50000"/>
                    </a:schemeClr>
                  </a:solidFill>
                  <a:latin typeface="Helvetica" pitchFamily="34" charset="0"/>
                </a:rPr>
                <a:t>YILLARA VE UNVANLARA GÖRE İDARİ İNSAN KAYNAĞINDAKİ DEĞİŞİM (2017-2020</a:t>
              </a:r>
              <a:r>
                <a:rPr lang="tr-TR" sz="2400" b="1" dirty="0">
                  <a:solidFill>
                    <a:schemeClr val="accent1">
                      <a:lumMod val="50000"/>
                    </a:schemeClr>
                  </a:solidFill>
                  <a:latin typeface="Helvetica" pitchFamily="34" charset="0"/>
                </a:rPr>
                <a:t>)</a:t>
              </a:r>
              <a:endParaRPr lang="tr-TR" sz="2400" dirty="0"/>
            </a:p>
          </p:txBody>
        </p:sp>
      </p:grpSp>
      <p:sp>
        <p:nvSpPr>
          <p:cNvPr id="14" name="Rectangle 3"/>
          <p:cNvSpPr txBox="1">
            <a:spLocks noChangeArrowheads="1"/>
          </p:cNvSpPr>
          <p:nvPr/>
        </p:nvSpPr>
        <p:spPr bwMode="auto">
          <a:xfrm>
            <a:off x="-258556" y="1225968"/>
            <a:ext cx="11845512" cy="532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6" name="Grafik 5"/>
          <p:cNvGraphicFramePr/>
          <p:nvPr>
            <p:extLst>
              <p:ext uri="{D42A27DB-BD31-4B8C-83A1-F6EECF244321}">
                <p14:modId xmlns:p14="http://schemas.microsoft.com/office/powerpoint/2010/main" val="2547369493"/>
              </p:ext>
            </p:extLst>
          </p:nvPr>
        </p:nvGraphicFramePr>
        <p:xfrm>
          <a:off x="1810693" y="1086416"/>
          <a:ext cx="8709433" cy="53234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72725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wipe(down)">
                                      <p:cBhvr>
                                        <p:cTn id="11" dur="500"/>
                                        <p:tgtEl>
                                          <p:spTgt spid="6">
                                            <p:graphicEl>
                                              <a:chart seriesIdx="0" categoryIdx="0" bldStep="ptIn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wipe(down)">
                                      <p:cBhvr>
                                        <p:cTn id="15" dur="500"/>
                                        <p:tgtEl>
                                          <p:spTgt spid="6">
                                            <p:graphicEl>
                                              <a:chart seriesIdx="0" categoryIdx="1" bldStep="ptIn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graphicEl>
                                              <a:chart seriesIdx="0" categoryIdx="2" bldStep="ptInSeries"/>
                                            </p:graphicEl>
                                          </p:spTgt>
                                        </p:tgtEl>
                                        <p:attrNameLst>
                                          <p:attrName>style.visibility</p:attrName>
                                        </p:attrNameLst>
                                      </p:cBhvr>
                                      <p:to>
                                        <p:strVal val="visible"/>
                                      </p:to>
                                    </p:set>
                                    <p:animEffect transition="in" filter="wipe(down)">
                                      <p:cBhvr>
                                        <p:cTn id="19" dur="500"/>
                                        <p:tgtEl>
                                          <p:spTgt spid="6">
                                            <p:graphicEl>
                                              <a:chart seriesIdx="0" categoryIdx="2" bldStep="ptIn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graphicEl>
                                              <a:chart seriesIdx="0" categoryIdx="3" bldStep="ptInSeries"/>
                                            </p:graphicEl>
                                          </p:spTgt>
                                        </p:tgtEl>
                                        <p:attrNameLst>
                                          <p:attrName>style.visibility</p:attrName>
                                        </p:attrNameLst>
                                      </p:cBhvr>
                                      <p:to>
                                        <p:strVal val="visible"/>
                                      </p:to>
                                    </p:set>
                                    <p:animEffect transition="in" filter="wipe(down)">
                                      <p:cBhvr>
                                        <p:cTn id="23" dur="500"/>
                                        <p:tgtEl>
                                          <p:spTgt spid="6">
                                            <p:graphicEl>
                                              <a:chart seriesIdx="0" categoryIdx="3" bldStep="ptIn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
                                            <p:graphicEl>
                                              <a:chart seriesIdx="1" categoryIdx="0" bldStep="ptInSeries"/>
                                            </p:graphicEl>
                                          </p:spTgt>
                                        </p:tgtEl>
                                        <p:attrNameLst>
                                          <p:attrName>style.visibility</p:attrName>
                                        </p:attrNameLst>
                                      </p:cBhvr>
                                      <p:to>
                                        <p:strVal val="visible"/>
                                      </p:to>
                                    </p:set>
                                    <p:animEffect transition="in" filter="wipe(down)">
                                      <p:cBhvr>
                                        <p:cTn id="27" dur="500"/>
                                        <p:tgtEl>
                                          <p:spTgt spid="6">
                                            <p:graphicEl>
                                              <a:chart seriesIdx="1" categoryIdx="0" bldStep="ptInSeries"/>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6">
                                            <p:graphicEl>
                                              <a:chart seriesIdx="1" categoryIdx="1" bldStep="ptInSeries"/>
                                            </p:graphicEl>
                                          </p:spTgt>
                                        </p:tgtEl>
                                        <p:attrNameLst>
                                          <p:attrName>style.visibility</p:attrName>
                                        </p:attrNameLst>
                                      </p:cBhvr>
                                      <p:to>
                                        <p:strVal val="visible"/>
                                      </p:to>
                                    </p:set>
                                    <p:animEffect transition="in" filter="wipe(down)">
                                      <p:cBhvr>
                                        <p:cTn id="31" dur="500"/>
                                        <p:tgtEl>
                                          <p:spTgt spid="6">
                                            <p:graphicEl>
                                              <a:chart seriesIdx="1" categoryIdx="1" bldStep="ptInSeries"/>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
                                            <p:graphicEl>
                                              <a:chart seriesIdx="1" categoryIdx="2" bldStep="ptInSeries"/>
                                            </p:graphicEl>
                                          </p:spTgt>
                                        </p:tgtEl>
                                        <p:attrNameLst>
                                          <p:attrName>style.visibility</p:attrName>
                                        </p:attrNameLst>
                                      </p:cBhvr>
                                      <p:to>
                                        <p:strVal val="visible"/>
                                      </p:to>
                                    </p:set>
                                    <p:animEffect transition="in" filter="wipe(down)">
                                      <p:cBhvr>
                                        <p:cTn id="35" dur="500"/>
                                        <p:tgtEl>
                                          <p:spTgt spid="6">
                                            <p:graphicEl>
                                              <a:chart seriesIdx="1" categoryIdx="2" bldStep="ptInSeries"/>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6">
                                            <p:graphicEl>
                                              <a:chart seriesIdx="1" categoryIdx="3" bldStep="ptInSeries"/>
                                            </p:graphicEl>
                                          </p:spTgt>
                                        </p:tgtEl>
                                        <p:attrNameLst>
                                          <p:attrName>style.visibility</p:attrName>
                                        </p:attrNameLst>
                                      </p:cBhvr>
                                      <p:to>
                                        <p:strVal val="visible"/>
                                      </p:to>
                                    </p:set>
                                    <p:animEffect transition="in" filter="wipe(down)">
                                      <p:cBhvr>
                                        <p:cTn id="39" dur="500"/>
                                        <p:tgtEl>
                                          <p:spTgt spid="6">
                                            <p:graphicEl>
                                              <a:chart seriesIdx="1" categoryIdx="3" bldStep="ptInSeries"/>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6">
                                            <p:graphicEl>
                                              <a:chart seriesIdx="2" categoryIdx="0" bldStep="ptInSeries"/>
                                            </p:graphicEl>
                                          </p:spTgt>
                                        </p:tgtEl>
                                        <p:attrNameLst>
                                          <p:attrName>style.visibility</p:attrName>
                                        </p:attrNameLst>
                                      </p:cBhvr>
                                      <p:to>
                                        <p:strVal val="visible"/>
                                      </p:to>
                                    </p:set>
                                    <p:animEffect transition="in" filter="wipe(down)">
                                      <p:cBhvr>
                                        <p:cTn id="43" dur="500"/>
                                        <p:tgtEl>
                                          <p:spTgt spid="6">
                                            <p:graphicEl>
                                              <a:chart seriesIdx="2" categoryIdx="0" bldStep="ptInSeries"/>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6">
                                            <p:graphicEl>
                                              <a:chart seriesIdx="2" categoryIdx="1" bldStep="ptInSeries"/>
                                            </p:graphicEl>
                                          </p:spTgt>
                                        </p:tgtEl>
                                        <p:attrNameLst>
                                          <p:attrName>style.visibility</p:attrName>
                                        </p:attrNameLst>
                                      </p:cBhvr>
                                      <p:to>
                                        <p:strVal val="visible"/>
                                      </p:to>
                                    </p:set>
                                    <p:animEffect transition="in" filter="wipe(down)">
                                      <p:cBhvr>
                                        <p:cTn id="47" dur="500"/>
                                        <p:tgtEl>
                                          <p:spTgt spid="6">
                                            <p:graphicEl>
                                              <a:chart seriesIdx="2" categoryIdx="1" bldStep="ptInSeries"/>
                                            </p:graphic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
                                            <p:graphicEl>
                                              <a:chart seriesIdx="2" categoryIdx="2" bldStep="ptInSeries"/>
                                            </p:graphicEl>
                                          </p:spTgt>
                                        </p:tgtEl>
                                        <p:attrNameLst>
                                          <p:attrName>style.visibility</p:attrName>
                                        </p:attrNameLst>
                                      </p:cBhvr>
                                      <p:to>
                                        <p:strVal val="visible"/>
                                      </p:to>
                                    </p:set>
                                    <p:animEffect transition="in" filter="wipe(down)">
                                      <p:cBhvr>
                                        <p:cTn id="51" dur="500"/>
                                        <p:tgtEl>
                                          <p:spTgt spid="6">
                                            <p:graphicEl>
                                              <a:chart seriesIdx="2" categoryIdx="2" bldStep="ptInSeries"/>
                                            </p:graphic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6">
                                            <p:graphicEl>
                                              <a:chart seriesIdx="2" categoryIdx="3" bldStep="ptInSeries"/>
                                            </p:graphicEl>
                                          </p:spTgt>
                                        </p:tgtEl>
                                        <p:attrNameLst>
                                          <p:attrName>style.visibility</p:attrName>
                                        </p:attrNameLst>
                                      </p:cBhvr>
                                      <p:to>
                                        <p:strVal val="visible"/>
                                      </p:to>
                                    </p:set>
                                    <p:animEffect transition="in" filter="wipe(down)">
                                      <p:cBhvr>
                                        <p:cTn id="55" dur="500"/>
                                        <p:tgtEl>
                                          <p:spTgt spid="6">
                                            <p:graphicEl>
                                              <a:chart seriesIdx="2" categoryIdx="3" bldStep="ptInSeries"/>
                                            </p:graphic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6">
                                            <p:graphicEl>
                                              <a:chart seriesIdx="3" categoryIdx="0" bldStep="ptInSeries"/>
                                            </p:graphicEl>
                                          </p:spTgt>
                                        </p:tgtEl>
                                        <p:attrNameLst>
                                          <p:attrName>style.visibility</p:attrName>
                                        </p:attrNameLst>
                                      </p:cBhvr>
                                      <p:to>
                                        <p:strVal val="visible"/>
                                      </p:to>
                                    </p:set>
                                    <p:animEffect transition="in" filter="wipe(down)">
                                      <p:cBhvr>
                                        <p:cTn id="59" dur="500"/>
                                        <p:tgtEl>
                                          <p:spTgt spid="6">
                                            <p:graphicEl>
                                              <a:chart seriesIdx="3" categoryIdx="0" bldStep="ptInSeries"/>
                                            </p:graphic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6">
                                            <p:graphicEl>
                                              <a:chart seriesIdx="3" categoryIdx="1" bldStep="ptInSeries"/>
                                            </p:graphicEl>
                                          </p:spTgt>
                                        </p:tgtEl>
                                        <p:attrNameLst>
                                          <p:attrName>style.visibility</p:attrName>
                                        </p:attrNameLst>
                                      </p:cBhvr>
                                      <p:to>
                                        <p:strVal val="visible"/>
                                      </p:to>
                                    </p:set>
                                    <p:animEffect transition="in" filter="wipe(down)">
                                      <p:cBhvr>
                                        <p:cTn id="63" dur="500"/>
                                        <p:tgtEl>
                                          <p:spTgt spid="6">
                                            <p:graphicEl>
                                              <a:chart seriesIdx="3" categoryIdx="1" bldStep="ptInSeries"/>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6">
                                            <p:graphicEl>
                                              <a:chart seriesIdx="3" categoryIdx="2" bldStep="ptInSeries"/>
                                            </p:graphicEl>
                                          </p:spTgt>
                                        </p:tgtEl>
                                        <p:attrNameLst>
                                          <p:attrName>style.visibility</p:attrName>
                                        </p:attrNameLst>
                                      </p:cBhvr>
                                      <p:to>
                                        <p:strVal val="visible"/>
                                      </p:to>
                                    </p:set>
                                    <p:animEffect transition="in" filter="wipe(down)">
                                      <p:cBhvr>
                                        <p:cTn id="67" dur="500"/>
                                        <p:tgtEl>
                                          <p:spTgt spid="6">
                                            <p:graphicEl>
                                              <a:chart seriesIdx="3" categoryIdx="2" bldStep="ptInSeries"/>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6">
                                            <p:graphicEl>
                                              <a:chart seriesIdx="3" categoryIdx="3" bldStep="ptInSeries"/>
                                            </p:graphicEl>
                                          </p:spTgt>
                                        </p:tgtEl>
                                        <p:attrNameLst>
                                          <p:attrName>style.visibility</p:attrName>
                                        </p:attrNameLst>
                                      </p:cBhvr>
                                      <p:to>
                                        <p:strVal val="visible"/>
                                      </p:to>
                                    </p:set>
                                    <p:animEffect transition="in" filter="wipe(down)">
                                      <p:cBhvr>
                                        <p:cTn id="71" dur="500"/>
                                        <p:tgtEl>
                                          <p:spTgt spid="6">
                                            <p:graphicEl>
                                              <a:chart seriesIdx="3" categoryIdx="3" bldStep="ptInSeries"/>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6">
                                            <p:graphicEl>
                                              <a:chart seriesIdx="4" categoryIdx="0" bldStep="ptInSeries"/>
                                            </p:graphicEl>
                                          </p:spTgt>
                                        </p:tgtEl>
                                        <p:attrNameLst>
                                          <p:attrName>style.visibility</p:attrName>
                                        </p:attrNameLst>
                                      </p:cBhvr>
                                      <p:to>
                                        <p:strVal val="visible"/>
                                      </p:to>
                                    </p:set>
                                    <p:animEffect transition="in" filter="wipe(down)">
                                      <p:cBhvr>
                                        <p:cTn id="75" dur="500"/>
                                        <p:tgtEl>
                                          <p:spTgt spid="6">
                                            <p:graphicEl>
                                              <a:chart seriesIdx="4" categoryIdx="0" bldStep="ptInSeries"/>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6">
                                            <p:graphicEl>
                                              <a:chart seriesIdx="4" categoryIdx="1" bldStep="ptInSeries"/>
                                            </p:graphicEl>
                                          </p:spTgt>
                                        </p:tgtEl>
                                        <p:attrNameLst>
                                          <p:attrName>style.visibility</p:attrName>
                                        </p:attrNameLst>
                                      </p:cBhvr>
                                      <p:to>
                                        <p:strVal val="visible"/>
                                      </p:to>
                                    </p:set>
                                    <p:animEffect transition="in" filter="wipe(down)">
                                      <p:cBhvr>
                                        <p:cTn id="79" dur="500"/>
                                        <p:tgtEl>
                                          <p:spTgt spid="6">
                                            <p:graphicEl>
                                              <a:chart seriesIdx="4" categoryIdx="1" bldStep="ptInSeries"/>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6">
                                            <p:graphicEl>
                                              <a:chart seriesIdx="4" categoryIdx="2" bldStep="ptInSeries"/>
                                            </p:graphicEl>
                                          </p:spTgt>
                                        </p:tgtEl>
                                        <p:attrNameLst>
                                          <p:attrName>style.visibility</p:attrName>
                                        </p:attrNameLst>
                                      </p:cBhvr>
                                      <p:to>
                                        <p:strVal val="visible"/>
                                      </p:to>
                                    </p:set>
                                    <p:animEffect transition="in" filter="wipe(down)">
                                      <p:cBhvr>
                                        <p:cTn id="83" dur="500"/>
                                        <p:tgtEl>
                                          <p:spTgt spid="6">
                                            <p:graphicEl>
                                              <a:chart seriesIdx="4" categoryIdx="2" bldStep="ptInSeries"/>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6">
                                            <p:graphicEl>
                                              <a:chart seriesIdx="4" categoryIdx="3" bldStep="ptInSeries"/>
                                            </p:graphicEl>
                                          </p:spTgt>
                                        </p:tgtEl>
                                        <p:attrNameLst>
                                          <p:attrName>style.visibility</p:attrName>
                                        </p:attrNameLst>
                                      </p:cBhvr>
                                      <p:to>
                                        <p:strVal val="visible"/>
                                      </p:to>
                                    </p:set>
                                    <p:animEffect transition="in" filter="wipe(down)">
                                      <p:cBhvr>
                                        <p:cTn id="87" dur="500"/>
                                        <p:tgtEl>
                                          <p:spTgt spid="6">
                                            <p:graphicEl>
                                              <a:chart seriesIdx="4"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El"/>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1"/>
            <a:ext cx="9704080" cy="1209539"/>
            <a:chOff x="-130243" y="-93937"/>
            <a:chExt cx="9226686"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30243" y="-93937"/>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652963" y="277817"/>
              <a:ext cx="6443480" cy="400110"/>
            </a:xfrm>
            <a:prstGeom prst="rect">
              <a:avLst/>
            </a:prstGeom>
          </p:spPr>
          <p:txBody>
            <a:bodyPr wrap="square">
              <a:spAutoFit/>
            </a:bodyPr>
            <a:lstStyle/>
            <a:p>
              <a:r>
                <a:rPr lang="tr-TR" sz="2000" b="1" dirty="0">
                  <a:solidFill>
                    <a:schemeClr val="accent1">
                      <a:lumMod val="50000"/>
                    </a:schemeClr>
                  </a:solidFill>
                  <a:latin typeface="Helvetica" pitchFamily="34" charset="0"/>
                </a:rPr>
                <a:t>ATANAN-AYRILAN GÖSTERGELERİ</a:t>
              </a:r>
              <a:endParaRPr lang="tr-TR" sz="2800" dirty="0"/>
            </a:p>
          </p:txBody>
        </p:sp>
      </p:grpSp>
      <p:sp>
        <p:nvSpPr>
          <p:cNvPr id="14" name="Rectangle 3"/>
          <p:cNvSpPr txBox="1">
            <a:spLocks noChangeArrowheads="1"/>
          </p:cNvSpPr>
          <p:nvPr/>
        </p:nvSpPr>
        <p:spPr bwMode="auto">
          <a:xfrm>
            <a:off x="0" y="1135685"/>
            <a:ext cx="12090401"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399537611"/>
              </p:ext>
            </p:extLst>
          </p:nvPr>
        </p:nvGraphicFramePr>
        <p:xfrm>
          <a:off x="149628" y="1214600"/>
          <a:ext cx="11695886" cy="5510578"/>
        </p:xfrm>
        <a:graphic>
          <a:graphicData uri="http://schemas.openxmlformats.org/drawingml/2006/table">
            <a:tbl>
              <a:tblPr firstRow="1" bandRow="1">
                <a:tableStyleId>{5C22544A-7EE6-4342-B048-85BDC9FD1C3A}</a:tableStyleId>
              </a:tblPr>
              <a:tblGrid>
                <a:gridCol w="1407711">
                  <a:extLst>
                    <a:ext uri="{9D8B030D-6E8A-4147-A177-3AD203B41FA5}">
                      <a16:colId xmlns:a16="http://schemas.microsoft.com/office/drawing/2014/main" val="69473924"/>
                    </a:ext>
                  </a:extLst>
                </a:gridCol>
                <a:gridCol w="828414">
                  <a:extLst>
                    <a:ext uri="{9D8B030D-6E8A-4147-A177-3AD203B41FA5}">
                      <a16:colId xmlns:a16="http://schemas.microsoft.com/office/drawing/2014/main" val="1195183089"/>
                    </a:ext>
                  </a:extLst>
                </a:gridCol>
                <a:gridCol w="922712">
                  <a:extLst>
                    <a:ext uri="{9D8B030D-6E8A-4147-A177-3AD203B41FA5}">
                      <a16:colId xmlns:a16="http://schemas.microsoft.com/office/drawing/2014/main" val="2552924038"/>
                    </a:ext>
                  </a:extLst>
                </a:gridCol>
                <a:gridCol w="681644">
                  <a:extLst>
                    <a:ext uri="{9D8B030D-6E8A-4147-A177-3AD203B41FA5}">
                      <a16:colId xmlns:a16="http://schemas.microsoft.com/office/drawing/2014/main" val="1154192900"/>
                    </a:ext>
                  </a:extLst>
                </a:gridCol>
                <a:gridCol w="872836">
                  <a:extLst>
                    <a:ext uri="{9D8B030D-6E8A-4147-A177-3AD203B41FA5}">
                      <a16:colId xmlns:a16="http://schemas.microsoft.com/office/drawing/2014/main" val="3674425646"/>
                    </a:ext>
                  </a:extLst>
                </a:gridCol>
                <a:gridCol w="748146">
                  <a:extLst>
                    <a:ext uri="{9D8B030D-6E8A-4147-A177-3AD203B41FA5}">
                      <a16:colId xmlns:a16="http://schemas.microsoft.com/office/drawing/2014/main" val="426905277"/>
                    </a:ext>
                  </a:extLst>
                </a:gridCol>
                <a:gridCol w="764771">
                  <a:extLst>
                    <a:ext uri="{9D8B030D-6E8A-4147-A177-3AD203B41FA5}">
                      <a16:colId xmlns:a16="http://schemas.microsoft.com/office/drawing/2014/main" val="2410517283"/>
                    </a:ext>
                  </a:extLst>
                </a:gridCol>
                <a:gridCol w="1005840">
                  <a:extLst>
                    <a:ext uri="{9D8B030D-6E8A-4147-A177-3AD203B41FA5}">
                      <a16:colId xmlns:a16="http://schemas.microsoft.com/office/drawing/2014/main" val="1554489239"/>
                    </a:ext>
                  </a:extLst>
                </a:gridCol>
                <a:gridCol w="1039091">
                  <a:extLst>
                    <a:ext uri="{9D8B030D-6E8A-4147-A177-3AD203B41FA5}">
                      <a16:colId xmlns:a16="http://schemas.microsoft.com/office/drawing/2014/main" val="1748561933"/>
                    </a:ext>
                  </a:extLst>
                </a:gridCol>
                <a:gridCol w="1163782">
                  <a:extLst>
                    <a:ext uri="{9D8B030D-6E8A-4147-A177-3AD203B41FA5}">
                      <a16:colId xmlns:a16="http://schemas.microsoft.com/office/drawing/2014/main" val="2208431419"/>
                    </a:ext>
                  </a:extLst>
                </a:gridCol>
                <a:gridCol w="839585">
                  <a:extLst>
                    <a:ext uri="{9D8B030D-6E8A-4147-A177-3AD203B41FA5}">
                      <a16:colId xmlns:a16="http://schemas.microsoft.com/office/drawing/2014/main" val="3645361639"/>
                    </a:ext>
                  </a:extLst>
                </a:gridCol>
                <a:gridCol w="1421354">
                  <a:extLst>
                    <a:ext uri="{9D8B030D-6E8A-4147-A177-3AD203B41FA5}">
                      <a16:colId xmlns:a16="http://schemas.microsoft.com/office/drawing/2014/main" val="3858778774"/>
                    </a:ext>
                  </a:extLst>
                </a:gridCol>
              </a:tblGrid>
              <a:tr h="443577">
                <a:tc rowSpan="3">
                  <a:txBody>
                    <a:bodyPr/>
                    <a:lstStyle/>
                    <a:p>
                      <a:pPr algn="ctr"/>
                      <a:r>
                        <a:rPr lang="tr-TR" sz="1600" dirty="0">
                          <a:latin typeface="Helvetica" panose="020B0604020202020204" pitchFamily="34" charset="0"/>
                          <a:cs typeface="Helvetica" panose="020B0604020202020204" pitchFamily="34" charset="0"/>
                        </a:rPr>
                        <a:t>UNVANLAR</a:t>
                      </a:r>
                    </a:p>
                  </a:txBody>
                  <a:tcPr anchor="ctr"/>
                </a:tc>
                <a:tc gridSpan="11">
                  <a:txBody>
                    <a:bodyPr/>
                    <a:lstStyle/>
                    <a:p>
                      <a:pPr algn="ctr"/>
                      <a:r>
                        <a:rPr lang="tr-TR" sz="2400" dirty="0"/>
                        <a:t>2017</a:t>
                      </a:r>
                      <a:r>
                        <a:rPr lang="tr-TR" sz="2400" baseline="0" dirty="0"/>
                        <a:t> YILI-İDARİ İNSAN KAYNAĞINDAKİ DEĞİŞİM</a:t>
                      </a:r>
                      <a:endParaRPr lang="tr-TR" sz="2400" dirty="0"/>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99779857"/>
                  </a:ext>
                </a:extLst>
              </a:tr>
              <a:tr h="354862">
                <a:tc vMerge="1">
                  <a:txBody>
                    <a:bodyPr/>
                    <a:lstStyle/>
                    <a:p>
                      <a:endParaRPr lang="tr-TR"/>
                    </a:p>
                  </a:txBody>
                  <a:tcPr/>
                </a:tc>
                <a:tc gridSpan="5">
                  <a:txBody>
                    <a:bodyPr/>
                    <a:lstStyle/>
                    <a:p>
                      <a:pPr algn="ctr"/>
                      <a:r>
                        <a:rPr lang="tr-TR" b="1" dirty="0">
                          <a:latin typeface="Helvetica" panose="020B0604020202020204" pitchFamily="34" charset="0"/>
                          <a:cs typeface="Helvetica" panose="020B0604020202020204" pitchFamily="34" charset="0"/>
                        </a:rPr>
                        <a:t>ATANAN</a:t>
                      </a: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gridSpan="6">
                  <a:txBody>
                    <a:bodyPr/>
                    <a:lstStyle/>
                    <a:p>
                      <a:pPr algn="ctr"/>
                      <a:r>
                        <a:rPr lang="tr-TR" b="1" dirty="0">
                          <a:latin typeface="Helvetica" panose="020B0604020202020204" pitchFamily="34" charset="0"/>
                          <a:cs typeface="Helvetica" panose="020B0604020202020204" pitchFamily="34" charset="0"/>
                        </a:rPr>
                        <a:t>AYRILAN</a:t>
                      </a:r>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77000069"/>
                  </a:ext>
                </a:extLst>
              </a:tr>
              <a:tr h="739295">
                <a:tc vMerge="1">
                  <a:txBody>
                    <a:bodyPr/>
                    <a:lstStyle/>
                    <a:p>
                      <a:endParaRPr lang="tr-TR" dirty="0"/>
                    </a:p>
                  </a:txBody>
                  <a:tcPr/>
                </a:tc>
                <a:tc>
                  <a:txBody>
                    <a:bodyPr/>
                    <a:lstStyle/>
                    <a:p>
                      <a:pPr algn="ctr"/>
                      <a:r>
                        <a:rPr lang="tr-TR" sz="1100" b="1" dirty="0">
                          <a:latin typeface="Helvetica" panose="020B0604020202020204" pitchFamily="34" charset="0"/>
                          <a:cs typeface="Helvetica" panose="020B0604020202020204" pitchFamily="34" charset="0"/>
                        </a:rPr>
                        <a:t>AÇIKTAN</a:t>
                      </a:r>
                    </a:p>
                  </a:txBody>
                  <a:tcPr anchor="ctr"/>
                </a:tc>
                <a:tc>
                  <a:txBody>
                    <a:bodyPr/>
                    <a:lstStyle/>
                    <a:p>
                      <a:pPr algn="ctr"/>
                      <a:r>
                        <a:rPr lang="tr-TR" sz="1100" b="1" dirty="0">
                          <a:latin typeface="Helvetica" panose="020B0604020202020204" pitchFamily="34" charset="0"/>
                          <a:cs typeface="Helvetica" panose="020B0604020202020204" pitchFamily="34" charset="0"/>
                        </a:rPr>
                        <a:t>NAKLEN</a:t>
                      </a:r>
                    </a:p>
                  </a:txBody>
                  <a:tcPr anchor="ctr"/>
                </a:tc>
                <a:tc>
                  <a:txBody>
                    <a:bodyPr/>
                    <a:lstStyle/>
                    <a:p>
                      <a:pPr algn="ctr"/>
                      <a:r>
                        <a:rPr lang="tr-TR" sz="1100" b="1" dirty="0">
                          <a:latin typeface="Helvetica" panose="020B0604020202020204" pitchFamily="34" charset="0"/>
                          <a:cs typeface="Helvetica" panose="020B0604020202020204" pitchFamily="34" charset="0"/>
                        </a:rPr>
                        <a:t>2828,  3713, 1416, EKPSS</a:t>
                      </a:r>
                    </a:p>
                  </a:txBody>
                  <a:tcPr anchor="ctr"/>
                </a:tc>
                <a:tc>
                  <a:txBody>
                    <a:bodyPr/>
                    <a:lstStyle/>
                    <a:p>
                      <a:pPr algn="l"/>
                      <a:r>
                        <a:rPr lang="tr-TR" sz="1100" b="1" dirty="0">
                          <a:latin typeface="Helvetica" panose="020B0604020202020204" pitchFamily="34" charset="0"/>
                          <a:cs typeface="Helvetica" panose="020B0604020202020204" pitchFamily="34" charset="0"/>
                        </a:rPr>
                        <a:t>TOPLAM</a:t>
                      </a:r>
                    </a:p>
                  </a:txBody>
                  <a:tcPr anchor="ctr"/>
                </a:tc>
                <a:tc>
                  <a:txBody>
                    <a:bodyPr/>
                    <a:lstStyle/>
                    <a:p>
                      <a:pPr algn="ctr"/>
                      <a:r>
                        <a:rPr lang="tr-TR" sz="1100" b="1" dirty="0">
                          <a:latin typeface="Helvetica" panose="020B0604020202020204" pitchFamily="34" charset="0"/>
                          <a:cs typeface="Helvetica" panose="020B0604020202020204" pitchFamily="34" charset="0"/>
                        </a:rPr>
                        <a:t>TAHSİS EDİLEN ATAMA</a:t>
                      </a:r>
                      <a:r>
                        <a:rPr lang="tr-TR" sz="1100" b="1" baseline="0" dirty="0">
                          <a:latin typeface="Helvetica" panose="020B0604020202020204" pitchFamily="34" charset="0"/>
                          <a:cs typeface="Helvetica" panose="020B0604020202020204" pitchFamily="34" charset="0"/>
                        </a:rPr>
                        <a:t> İZNİ</a:t>
                      </a:r>
                      <a:endParaRPr lang="tr-TR" sz="1100" b="1" dirty="0">
                        <a:latin typeface="Helvetica" panose="020B0604020202020204" pitchFamily="34" charset="0"/>
                        <a:cs typeface="Helvetica" panose="020B0604020202020204" pitchFamily="34" charset="0"/>
                      </a:endParaRPr>
                    </a:p>
                  </a:txBody>
                  <a:tcPr anchor="ctr"/>
                </a:tc>
                <a:tc>
                  <a:txBody>
                    <a:bodyPr/>
                    <a:lstStyle/>
                    <a:p>
                      <a:pPr algn="ctr"/>
                      <a:r>
                        <a:rPr lang="tr-TR" sz="1100" b="1" dirty="0">
                          <a:latin typeface="Helvetica" panose="020B0604020202020204" pitchFamily="34" charset="0"/>
                          <a:cs typeface="Helvetica" panose="020B0604020202020204" pitchFamily="34" charset="0"/>
                        </a:rPr>
                        <a:t>NAKİL</a:t>
                      </a:r>
                    </a:p>
                  </a:txBody>
                  <a:tcPr anchor="ctr"/>
                </a:tc>
                <a:tc>
                  <a:txBody>
                    <a:bodyPr/>
                    <a:lstStyle/>
                    <a:p>
                      <a:pPr algn="ctr"/>
                      <a:r>
                        <a:rPr lang="tr-TR" sz="1100" b="1" dirty="0">
                          <a:latin typeface="Helvetica" panose="020B0604020202020204" pitchFamily="34" charset="0"/>
                          <a:cs typeface="Helvetica" panose="020B0604020202020204" pitchFamily="34" charset="0"/>
                        </a:rPr>
                        <a:t>İSTİFA</a:t>
                      </a:r>
                    </a:p>
                  </a:txBody>
                  <a:tcPr anchor="ctr"/>
                </a:tc>
                <a:tc>
                  <a:txBody>
                    <a:bodyPr/>
                    <a:lstStyle/>
                    <a:p>
                      <a:pPr algn="ctr"/>
                      <a:r>
                        <a:rPr lang="tr-TR" sz="1100" b="1" dirty="0">
                          <a:latin typeface="Helvetica" panose="020B0604020202020204" pitchFamily="34" charset="0"/>
                          <a:cs typeface="Helvetica" panose="020B0604020202020204" pitchFamily="34" charset="0"/>
                        </a:rPr>
                        <a:t>EMEKLİLİK</a:t>
                      </a:r>
                    </a:p>
                  </a:txBody>
                  <a:tcPr anchor="ctr"/>
                </a:tc>
                <a:tc>
                  <a:txBody>
                    <a:bodyPr/>
                    <a:lstStyle/>
                    <a:p>
                      <a:pPr algn="ctr"/>
                      <a:r>
                        <a:rPr lang="tr-TR" sz="1100" b="1" dirty="0">
                          <a:latin typeface="Helvetica" panose="020B0604020202020204" pitchFamily="34" charset="0"/>
                          <a:cs typeface="Helvetica" panose="020B0604020202020204" pitchFamily="34" charset="0"/>
                        </a:rPr>
                        <a:t>MÜSTAFİ</a:t>
                      </a:r>
                    </a:p>
                  </a:txBody>
                  <a:tcPr anchor="ctr"/>
                </a:tc>
                <a:tc>
                  <a:txBody>
                    <a:bodyPr/>
                    <a:lstStyle/>
                    <a:p>
                      <a:pPr algn="ctr"/>
                      <a:r>
                        <a:rPr lang="tr-TR" sz="1100" b="1" dirty="0">
                          <a:latin typeface="Helvetica" panose="020B0604020202020204" pitchFamily="34" charset="0"/>
                          <a:cs typeface="Helvetica" panose="020B0604020202020204" pitchFamily="34" charset="0"/>
                        </a:rPr>
                        <a:t>İHRAÇ</a:t>
                      </a:r>
                    </a:p>
                  </a:txBody>
                  <a:tcPr anchor="ctr"/>
                </a:tc>
                <a:tc>
                  <a:txBody>
                    <a:bodyPr/>
                    <a:lstStyle/>
                    <a:p>
                      <a:pPr algn="ctr"/>
                      <a:r>
                        <a:rPr lang="tr-TR" sz="1100" b="1" dirty="0">
                          <a:latin typeface="Helvetica" panose="020B0604020202020204" pitchFamily="34" charset="0"/>
                          <a:cs typeface="Helvetica" panose="020B0604020202020204" pitchFamily="34" charset="0"/>
                        </a:rPr>
                        <a:t>TOPLAM</a:t>
                      </a:r>
                    </a:p>
                  </a:txBody>
                  <a:tcPr anchor="ctr"/>
                </a:tc>
                <a:extLst>
                  <a:ext uri="{0D108BD9-81ED-4DB2-BD59-A6C34878D82A}">
                    <a16:rowId xmlns:a16="http://schemas.microsoft.com/office/drawing/2014/main" val="1412488749"/>
                  </a:ext>
                </a:extLst>
              </a:tr>
              <a:tr h="252417">
                <a:tc>
                  <a:txBody>
                    <a:bodyPr/>
                    <a:lstStyle/>
                    <a:p>
                      <a:pPr algn="l"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FAKÜLTE SEK.</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rowSpan="13">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p>
                      <a:pPr algn="ctr" rtl="0" fontAlgn="b"/>
                      <a:r>
                        <a:rPr lang="tr-TR" sz="1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9</a:t>
                      </a:r>
                      <a:endParaRPr lang="tr-TR" sz="1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3955026806"/>
                  </a:ext>
                </a:extLst>
              </a:tr>
              <a:tr h="225035">
                <a:tc>
                  <a:txBody>
                    <a:bodyPr/>
                    <a:lstStyle/>
                    <a:p>
                      <a:pPr algn="l"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YÜKSEKOKUL</a:t>
                      </a:r>
                      <a:r>
                        <a:rPr lang="tr-TR" sz="1100" b="1" u="none" strike="noStrike" baseline="0" dirty="0">
                          <a:effectLst/>
                          <a:latin typeface="Helvetica" panose="020B0604020202020204" pitchFamily="34" charset="0"/>
                          <a:ea typeface="Cambria" panose="02040503050406030204" pitchFamily="18" charset="0"/>
                          <a:cs typeface="Helvetica" panose="020B0604020202020204" pitchFamily="34" charset="0"/>
                        </a:rPr>
                        <a:t> SEK.</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pPr algn="ctr" rtl="0" fontAlgn="b"/>
                      <a:endParaRPr lang="tr-TR" sz="15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930306088"/>
                  </a:ext>
                </a:extLst>
              </a:tr>
              <a:tr h="275387">
                <a:tc>
                  <a:txBody>
                    <a:bodyPr/>
                    <a:lstStyle/>
                    <a:p>
                      <a:pPr algn="l"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MÜHENDİS</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endParaRPr lang="tr-T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endParaRPr lang="tr-TR"/>
                    </a:p>
                  </a:txBody>
                  <a:tcP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a:effectLst/>
                          <a:latin typeface="Helvetica" panose="020B0604020202020204" pitchFamily="34" charset="0"/>
                          <a:ea typeface="Cambria" panose="02040503050406030204" pitchFamily="18" charset="0"/>
                          <a:cs typeface="Helvetica" panose="020B0604020202020204" pitchFamily="34" charset="0"/>
                        </a:rPr>
                        <a:t>2</a:t>
                      </a:r>
                      <a:endParaRPr lang="tr-TR" sz="11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4003723060"/>
                  </a:ext>
                </a:extLst>
              </a:tr>
              <a:tr h="275387">
                <a:tc>
                  <a:txBody>
                    <a:bodyPr/>
                    <a:lstStyle/>
                    <a:p>
                      <a:pPr algn="l"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ŞEF</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endParaRPr lang="tr-T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endParaRPr lang="tr-TR"/>
                    </a:p>
                  </a:txBody>
                  <a:tcP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a:effectLst/>
                          <a:latin typeface="Helvetica" panose="020B0604020202020204" pitchFamily="34" charset="0"/>
                          <a:ea typeface="Cambria" panose="02040503050406030204" pitchFamily="18" charset="0"/>
                          <a:cs typeface="Helvetica" panose="020B0604020202020204" pitchFamily="34" charset="0"/>
                        </a:rPr>
                        <a:t>2</a:t>
                      </a:r>
                      <a:endParaRPr lang="tr-TR" sz="11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1920738664"/>
                  </a:ext>
                </a:extLst>
              </a:tr>
              <a:tr h="334531">
                <a:tc>
                  <a:txBody>
                    <a:bodyPr/>
                    <a:lstStyle/>
                    <a:p>
                      <a:pPr algn="l"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BİLGİSAYAR İŞLETMENİ</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3</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tc>
                  <a:txBody>
                    <a:bodyPr/>
                    <a:lstStyle/>
                    <a:p>
                      <a:pPr algn="ctr" rtl="0" fontAlgn="b"/>
                      <a:r>
                        <a:rPr lang="tr-TR" sz="1100" b="1" i="0" u="none" strike="noStrike" dirty="0">
                          <a:solidFill>
                            <a:schemeClr val="dk1"/>
                          </a:solidFill>
                          <a:effectLst/>
                          <a:latin typeface="Helvetica" panose="020B0604020202020204" pitchFamily="34" charset="0"/>
                          <a:ea typeface="Cambria" panose="02040503050406030204" pitchFamily="18" charset="0"/>
                          <a:cs typeface="Helvetica" panose="020B0604020202020204" pitchFamily="34" charset="0"/>
                        </a:rPr>
                        <a:t>5</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endParaRPr lang="tr-TR"/>
                    </a:p>
                  </a:txBody>
                  <a:tcP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5</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a:effectLst/>
                          <a:latin typeface="Helvetica" panose="020B0604020202020204" pitchFamily="34" charset="0"/>
                          <a:ea typeface="Cambria" panose="02040503050406030204" pitchFamily="18" charset="0"/>
                          <a:cs typeface="Helvetica" panose="020B0604020202020204" pitchFamily="34" charset="0"/>
                        </a:rPr>
                        <a:t>7</a:t>
                      </a:r>
                      <a:endParaRPr lang="tr-TR" sz="11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3715357505"/>
                  </a:ext>
                </a:extLst>
              </a:tr>
              <a:tr h="258281">
                <a:tc>
                  <a:txBody>
                    <a:bodyPr/>
                    <a:lstStyle/>
                    <a:p>
                      <a:pPr algn="l"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MEMUR</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2</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endParaRPr lang="tr-TR"/>
                    </a:p>
                  </a:txBody>
                  <a:tcP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4273627923"/>
                  </a:ext>
                </a:extLst>
              </a:tr>
              <a:tr h="275387">
                <a:tc>
                  <a:txBody>
                    <a:bodyPr/>
                    <a:lstStyle/>
                    <a:p>
                      <a:pPr algn="l"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AVUKAT</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endParaRPr lang="tr-T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endParaRPr lang="tr-TR"/>
                    </a:p>
                  </a:txBody>
                  <a:tcP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3431375601"/>
                  </a:ext>
                </a:extLst>
              </a:tr>
              <a:tr h="275387">
                <a:tc>
                  <a:txBody>
                    <a:bodyPr/>
                    <a:lstStyle/>
                    <a:p>
                      <a:pPr algn="l"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DİŞ HEKİMİ</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endParaRPr lang="tr-T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endParaRPr lang="tr-TR"/>
                    </a:p>
                  </a:txBody>
                  <a:tcP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1558180071"/>
                  </a:ext>
                </a:extLst>
              </a:tr>
              <a:tr h="300326">
                <a:tc>
                  <a:txBody>
                    <a:bodyPr/>
                    <a:lstStyle/>
                    <a:p>
                      <a:pPr algn="l" rtl="0" fontAlgn="b"/>
                      <a:r>
                        <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TEKNİKER</a:t>
                      </a:r>
                    </a:p>
                  </a:txBody>
                  <a:tcPr marL="9525" marR="9525" marT="9525" marB="0" anchor="ctr"/>
                </a:tc>
                <a:tc>
                  <a:txBody>
                    <a:bodyPr/>
                    <a:lstStyle/>
                    <a:p>
                      <a:endParaRPr lang="tr-TR"/>
                    </a:p>
                  </a:txBody>
                  <a:tcPr marL="9525" marR="9525" marT="9525" marB="0" anchor="ctr"/>
                </a:tc>
                <a:tc>
                  <a:txBody>
                    <a:bodyPr/>
                    <a:lstStyle/>
                    <a:p>
                      <a:endParaRPr lang="tr-TR"/>
                    </a:p>
                  </a:txBody>
                  <a:tcPr marL="9525" marR="9525" marT="9525" marB="0" anchor="ctr"/>
                </a:tc>
                <a:tc>
                  <a:txBody>
                    <a:bodyPr/>
                    <a:lstStyle/>
                    <a:p>
                      <a:pPr algn="ctr" rtl="0" fontAlgn="b"/>
                      <a:r>
                        <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tc>
                  <a:txBody>
                    <a:bodyPr/>
                    <a:lstStyle/>
                    <a:p>
                      <a:pPr algn="ctr" rtl="0" fontAlgn="b"/>
                      <a:r>
                        <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tc vMerge="1">
                  <a:txBody>
                    <a:bodyPr/>
                    <a:lstStyle/>
                    <a:p>
                      <a:endParaRPr lang="tr-TR"/>
                    </a:p>
                  </a:txBody>
                  <a:tcPr/>
                </a:tc>
                <a:tc>
                  <a:txBody>
                    <a:bodyPr/>
                    <a:lstStyle/>
                    <a:p>
                      <a:endParaRPr lang="tr-TR" dirty="0"/>
                    </a:p>
                  </a:txBody>
                  <a:tcPr marL="9525" marR="9525" marT="9525" marB="0" anchor="ctr"/>
                </a:tc>
                <a:tc>
                  <a:txBody>
                    <a:bodyPr/>
                    <a:lstStyle/>
                    <a:p>
                      <a:endParaRPr lang="tr-TR"/>
                    </a:p>
                  </a:txBody>
                  <a:tcPr marL="9525" marR="9525" marT="9525" marB="0" anchor="ctr"/>
                </a:tc>
                <a:tc>
                  <a:txBody>
                    <a:bodyPr/>
                    <a:lstStyle/>
                    <a:p>
                      <a:endParaRPr lang="tr-TR"/>
                    </a:p>
                  </a:txBody>
                  <a:tcPr marL="9525" marR="9525" marT="9525" marB="0" anchor="ctr"/>
                </a:tc>
                <a:tc>
                  <a:txBody>
                    <a:bodyPr/>
                    <a:lstStyle/>
                    <a:p>
                      <a:endParaRPr lang="tr-TR"/>
                    </a:p>
                  </a:txBody>
                  <a:tcPr marL="9525" marR="9525" marT="9525" marB="0" anchor="ctr"/>
                </a:tc>
                <a:tc>
                  <a:txBody>
                    <a:bodyPr/>
                    <a:lstStyle/>
                    <a:p>
                      <a:endParaRPr lang="tr-TR"/>
                    </a:p>
                  </a:txBody>
                  <a:tcPr marL="9525" marR="9525" marT="9525" marB="0" anchor="ctr"/>
                </a:tc>
                <a:tc>
                  <a:txBody>
                    <a:bodyPr/>
                    <a:lstStyle/>
                    <a:p>
                      <a:endParaRPr lang="tr-TR"/>
                    </a:p>
                  </a:txBody>
                  <a:tcPr marL="9525" marR="9525" marT="9525" marB="0" anchor="ctr"/>
                </a:tc>
                <a:extLst>
                  <a:ext uri="{0D108BD9-81ED-4DB2-BD59-A6C34878D82A}">
                    <a16:rowId xmlns:a16="http://schemas.microsoft.com/office/drawing/2014/main" val="974795418"/>
                  </a:ext>
                </a:extLst>
              </a:tr>
              <a:tr h="275387">
                <a:tc>
                  <a:txBody>
                    <a:bodyPr/>
                    <a:lstStyle/>
                    <a:p>
                      <a:pPr algn="l"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TEKNİSYEN</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endParaRPr lang="tr-T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endParaRPr lang="tr-TR"/>
                    </a:p>
                  </a:txBody>
                  <a:tcP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endParaRPr lang="tr-TR"/>
                    </a:p>
                  </a:txBody>
                  <a:tcPr marL="9525" marR="9525" marT="9525" marB="0" anchor="ctr"/>
                </a:tc>
                <a:extLst>
                  <a:ext uri="{0D108BD9-81ED-4DB2-BD59-A6C34878D82A}">
                    <a16:rowId xmlns:a16="http://schemas.microsoft.com/office/drawing/2014/main" val="2793737705"/>
                  </a:ext>
                </a:extLst>
              </a:tr>
              <a:tr h="275387">
                <a:tc>
                  <a:txBody>
                    <a:bodyPr/>
                    <a:lstStyle/>
                    <a:p>
                      <a:pPr algn="l"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KALORİFERCİ</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endParaRPr lang="tr-T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endParaRPr lang="tr-TR"/>
                    </a:p>
                  </a:txBody>
                  <a:tcP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3603873983"/>
                  </a:ext>
                </a:extLst>
              </a:tr>
              <a:tr h="240261">
                <a:tc>
                  <a:txBody>
                    <a:bodyPr/>
                    <a:lstStyle/>
                    <a:p>
                      <a:pPr algn="l"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HİZMETLİ</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endParaRPr lang="tr-TR"/>
                    </a:p>
                  </a:txBody>
                  <a:tcP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1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1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4022254619"/>
                  </a:ext>
                </a:extLst>
              </a:tr>
              <a:tr h="601423">
                <a:tc>
                  <a:txBody>
                    <a:bodyPr/>
                    <a:lstStyle/>
                    <a:p>
                      <a:endParaRPr lang="tr-TR" sz="1400" b="1" dirty="0">
                        <a:solidFill>
                          <a:srgbClr val="FF0000"/>
                        </a:solidFill>
                        <a:latin typeface="Helvetica" panose="020B0604020202020204" pitchFamily="34" charset="0"/>
                        <a:cs typeface="Helvetica" panose="020B0604020202020204" pitchFamily="34" charset="0"/>
                      </a:endParaRPr>
                    </a:p>
                    <a:p>
                      <a:r>
                        <a:rPr lang="tr-TR" sz="1400" b="1" dirty="0">
                          <a:solidFill>
                            <a:srgbClr val="FF0000"/>
                          </a:solidFill>
                          <a:latin typeface="Helvetica" panose="020B0604020202020204" pitchFamily="34" charset="0"/>
                          <a:cs typeface="Helvetica" panose="020B0604020202020204" pitchFamily="34" charset="0"/>
                        </a:rPr>
                        <a:t>TOPLAM</a:t>
                      </a:r>
                    </a:p>
                  </a:txBody>
                  <a:tcPr/>
                </a:tc>
                <a:tc>
                  <a:txBody>
                    <a:bodyPr/>
                    <a:lstStyle/>
                    <a:p>
                      <a:pPr algn="ctr" rtl="0" fontAlgn="b"/>
                      <a:r>
                        <a:rPr lang="tr-TR" sz="1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6</a:t>
                      </a:r>
                      <a:endParaRPr lang="tr-TR" sz="1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3</a:t>
                      </a:r>
                      <a:endParaRPr lang="tr-TR" sz="1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6</a:t>
                      </a:r>
                    </a:p>
                  </a:txBody>
                  <a:tcPr marL="9525" marR="9525" marT="9525" marB="0" anchor="ctr"/>
                </a:tc>
                <a:tc>
                  <a:txBody>
                    <a:bodyPr/>
                    <a:lstStyle/>
                    <a:p>
                      <a:pPr algn="ctr" rtl="0" fontAlgn="b"/>
                      <a:r>
                        <a:rPr lang="tr-TR" sz="1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15</a:t>
                      </a:r>
                    </a:p>
                  </a:txBody>
                  <a:tcPr marL="9525" marR="9525" marT="9525" marB="0" anchor="ctr"/>
                </a:tc>
                <a:tc vMerge="1">
                  <a:txBody>
                    <a:bodyPr/>
                    <a:lstStyle/>
                    <a:p>
                      <a:endParaRPr lang="tr-TR"/>
                    </a:p>
                  </a:txBody>
                  <a:tcPr/>
                </a:tc>
                <a:tc>
                  <a:txBody>
                    <a:bodyPr/>
                    <a:lstStyle/>
                    <a:p>
                      <a:pPr algn="ctr" rtl="0" fontAlgn="b"/>
                      <a:r>
                        <a:rPr lang="tr-TR" sz="1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10</a:t>
                      </a:r>
                      <a:endParaRPr lang="tr-TR" sz="1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4</a:t>
                      </a:r>
                      <a:endParaRPr lang="tr-TR" sz="1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17</a:t>
                      </a:r>
                      <a:endParaRPr lang="tr-TR" sz="1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99805438"/>
                  </a:ext>
                </a:extLst>
              </a:tr>
            </a:tbl>
          </a:graphicData>
        </a:graphic>
      </p:graphicFrame>
    </p:spTree>
    <p:extLst>
      <p:ext uri="{BB962C8B-B14F-4D97-AF65-F5344CB8AC3E}">
        <p14:creationId xmlns:p14="http://schemas.microsoft.com/office/powerpoint/2010/main" val="4222860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12246"/>
            <a:ext cx="9882785" cy="1209539"/>
            <a:chOff x="102599" y="3832"/>
            <a:chExt cx="9396599"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02599" y="3832"/>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3055718" y="332215"/>
              <a:ext cx="6443480" cy="400110"/>
            </a:xfrm>
            <a:prstGeom prst="rect">
              <a:avLst/>
            </a:prstGeom>
          </p:spPr>
          <p:txBody>
            <a:bodyPr wrap="square">
              <a:spAutoFit/>
            </a:bodyPr>
            <a:lstStyle/>
            <a:p>
              <a:r>
                <a:rPr lang="tr-TR" sz="2000" b="1" dirty="0">
                  <a:solidFill>
                    <a:schemeClr val="accent1">
                      <a:lumMod val="50000"/>
                    </a:schemeClr>
                  </a:solidFill>
                  <a:latin typeface="Helvetica" pitchFamily="34" charset="0"/>
                </a:rPr>
                <a:t>ATANAN-AYRILAN GÖSTERGELERİ</a:t>
              </a:r>
              <a:endParaRPr lang="tr-TR" sz="2800" dirty="0"/>
            </a:p>
          </p:txBody>
        </p:sp>
      </p:grpSp>
      <p:sp>
        <p:nvSpPr>
          <p:cNvPr id="14" name="Rectangle 3"/>
          <p:cNvSpPr txBox="1">
            <a:spLocks noChangeArrowheads="1"/>
          </p:cNvSpPr>
          <p:nvPr/>
        </p:nvSpPr>
        <p:spPr bwMode="auto">
          <a:xfrm>
            <a:off x="0" y="1135685"/>
            <a:ext cx="12090401"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7" name="Tablo 6"/>
          <p:cNvGraphicFramePr>
            <a:graphicFrameLocks noGrp="1"/>
          </p:cNvGraphicFramePr>
          <p:nvPr>
            <p:extLst>
              <p:ext uri="{D42A27DB-BD31-4B8C-83A1-F6EECF244321}">
                <p14:modId xmlns:p14="http://schemas.microsoft.com/office/powerpoint/2010/main" val="3828988963"/>
              </p:ext>
            </p:extLst>
          </p:nvPr>
        </p:nvGraphicFramePr>
        <p:xfrm>
          <a:off x="173243" y="1026695"/>
          <a:ext cx="11845514" cy="5473929"/>
        </p:xfrm>
        <a:graphic>
          <a:graphicData uri="http://schemas.openxmlformats.org/drawingml/2006/table">
            <a:tbl>
              <a:tblPr firstRow="1" bandRow="1">
                <a:tableStyleId>{5C22544A-7EE6-4342-B048-85BDC9FD1C3A}</a:tableStyleId>
              </a:tblPr>
              <a:tblGrid>
                <a:gridCol w="1607606">
                  <a:extLst>
                    <a:ext uri="{9D8B030D-6E8A-4147-A177-3AD203B41FA5}">
                      <a16:colId xmlns:a16="http://schemas.microsoft.com/office/drawing/2014/main" val="69473924"/>
                    </a:ext>
                  </a:extLst>
                </a:gridCol>
                <a:gridCol w="948283">
                  <a:extLst>
                    <a:ext uri="{9D8B030D-6E8A-4147-A177-3AD203B41FA5}">
                      <a16:colId xmlns:a16="http://schemas.microsoft.com/office/drawing/2014/main" val="1195183089"/>
                    </a:ext>
                  </a:extLst>
                </a:gridCol>
                <a:gridCol w="928468">
                  <a:extLst>
                    <a:ext uri="{9D8B030D-6E8A-4147-A177-3AD203B41FA5}">
                      <a16:colId xmlns:a16="http://schemas.microsoft.com/office/drawing/2014/main" val="2552924038"/>
                    </a:ext>
                  </a:extLst>
                </a:gridCol>
                <a:gridCol w="844062">
                  <a:extLst>
                    <a:ext uri="{9D8B030D-6E8A-4147-A177-3AD203B41FA5}">
                      <a16:colId xmlns:a16="http://schemas.microsoft.com/office/drawing/2014/main" val="864975272"/>
                    </a:ext>
                  </a:extLst>
                </a:gridCol>
                <a:gridCol w="914400">
                  <a:extLst>
                    <a:ext uri="{9D8B030D-6E8A-4147-A177-3AD203B41FA5}">
                      <a16:colId xmlns:a16="http://schemas.microsoft.com/office/drawing/2014/main" val="3674425646"/>
                    </a:ext>
                  </a:extLst>
                </a:gridCol>
                <a:gridCol w="1209821">
                  <a:extLst>
                    <a:ext uri="{9D8B030D-6E8A-4147-A177-3AD203B41FA5}">
                      <a16:colId xmlns:a16="http://schemas.microsoft.com/office/drawing/2014/main" val="426905277"/>
                    </a:ext>
                  </a:extLst>
                </a:gridCol>
                <a:gridCol w="858129">
                  <a:extLst>
                    <a:ext uri="{9D8B030D-6E8A-4147-A177-3AD203B41FA5}">
                      <a16:colId xmlns:a16="http://schemas.microsoft.com/office/drawing/2014/main" val="2410517283"/>
                    </a:ext>
                  </a:extLst>
                </a:gridCol>
                <a:gridCol w="844062">
                  <a:extLst>
                    <a:ext uri="{9D8B030D-6E8A-4147-A177-3AD203B41FA5}">
                      <a16:colId xmlns:a16="http://schemas.microsoft.com/office/drawing/2014/main" val="1554489239"/>
                    </a:ext>
                  </a:extLst>
                </a:gridCol>
                <a:gridCol w="1039546">
                  <a:extLst>
                    <a:ext uri="{9D8B030D-6E8A-4147-A177-3AD203B41FA5}">
                      <a16:colId xmlns:a16="http://schemas.microsoft.com/office/drawing/2014/main" val="1748561933"/>
                    </a:ext>
                  </a:extLst>
                </a:gridCol>
                <a:gridCol w="944278">
                  <a:extLst>
                    <a:ext uri="{9D8B030D-6E8A-4147-A177-3AD203B41FA5}">
                      <a16:colId xmlns:a16="http://schemas.microsoft.com/office/drawing/2014/main" val="2208431419"/>
                    </a:ext>
                  </a:extLst>
                </a:gridCol>
                <a:gridCol w="823865">
                  <a:extLst>
                    <a:ext uri="{9D8B030D-6E8A-4147-A177-3AD203B41FA5}">
                      <a16:colId xmlns:a16="http://schemas.microsoft.com/office/drawing/2014/main" val="3645361639"/>
                    </a:ext>
                  </a:extLst>
                </a:gridCol>
                <a:gridCol w="882994">
                  <a:extLst>
                    <a:ext uri="{9D8B030D-6E8A-4147-A177-3AD203B41FA5}">
                      <a16:colId xmlns:a16="http://schemas.microsoft.com/office/drawing/2014/main" val="3858778774"/>
                    </a:ext>
                  </a:extLst>
                </a:gridCol>
              </a:tblGrid>
              <a:tr h="446311">
                <a:tc rowSpan="3">
                  <a:txBody>
                    <a:bodyPr/>
                    <a:lstStyle/>
                    <a:p>
                      <a:pPr algn="ctr"/>
                      <a:r>
                        <a:rPr lang="tr-TR" sz="1600" dirty="0">
                          <a:latin typeface="Helvetica" panose="020B0604020202020204" pitchFamily="34" charset="0"/>
                          <a:cs typeface="Helvetica" panose="020B0604020202020204" pitchFamily="34" charset="0"/>
                        </a:rPr>
                        <a:t>UNVANLAR</a:t>
                      </a:r>
                    </a:p>
                  </a:txBody>
                  <a:tcPr anchor="ctr"/>
                </a:tc>
                <a:tc gridSpan="11">
                  <a:txBody>
                    <a:bodyPr/>
                    <a:lstStyle/>
                    <a:p>
                      <a:pPr algn="ctr"/>
                      <a:r>
                        <a:rPr lang="tr-TR" sz="2400" dirty="0"/>
                        <a:t>2018</a:t>
                      </a:r>
                      <a:r>
                        <a:rPr lang="tr-TR" sz="2400" baseline="0" dirty="0"/>
                        <a:t> YILI-İDARİ İNSAN KAYNAĞINDAKİ DEĞİŞİM</a:t>
                      </a:r>
                      <a:endParaRPr lang="tr-TR" sz="2400" dirty="0"/>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99779857"/>
                  </a:ext>
                </a:extLst>
              </a:tr>
              <a:tr h="357049">
                <a:tc vMerge="1">
                  <a:txBody>
                    <a:bodyPr/>
                    <a:lstStyle/>
                    <a:p>
                      <a:endParaRPr lang="tr-TR"/>
                    </a:p>
                  </a:txBody>
                  <a:tcPr/>
                </a:tc>
                <a:tc gridSpan="5">
                  <a:txBody>
                    <a:bodyPr/>
                    <a:lstStyle/>
                    <a:p>
                      <a:pPr algn="ctr"/>
                      <a:r>
                        <a:rPr lang="tr-TR" b="1" dirty="0">
                          <a:latin typeface="Helvetica" panose="020B0604020202020204" pitchFamily="34" charset="0"/>
                          <a:cs typeface="Helvetica" panose="020B0604020202020204" pitchFamily="34" charset="0"/>
                        </a:rPr>
                        <a:t>ATANAN</a:t>
                      </a: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gridSpan="6">
                  <a:txBody>
                    <a:bodyPr/>
                    <a:lstStyle/>
                    <a:p>
                      <a:pPr algn="ctr"/>
                      <a:r>
                        <a:rPr lang="tr-TR" b="1" dirty="0">
                          <a:latin typeface="Helvetica" panose="020B0604020202020204" pitchFamily="34" charset="0"/>
                          <a:cs typeface="Helvetica" panose="020B0604020202020204" pitchFamily="34" charset="0"/>
                        </a:rPr>
                        <a:t>AYRILAN</a:t>
                      </a:r>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77000069"/>
                  </a:ext>
                </a:extLst>
              </a:tr>
              <a:tr h="624836">
                <a:tc vMerge="1">
                  <a:txBody>
                    <a:bodyPr/>
                    <a:lstStyle/>
                    <a:p>
                      <a:endParaRPr lang="tr-TR" dirty="0"/>
                    </a:p>
                  </a:txBody>
                  <a:tcPr/>
                </a:tc>
                <a:tc>
                  <a:txBody>
                    <a:bodyPr/>
                    <a:lstStyle/>
                    <a:p>
                      <a:pPr algn="ctr"/>
                      <a:r>
                        <a:rPr lang="tr-TR" sz="1200" b="1" dirty="0">
                          <a:latin typeface="Helvetica" panose="020B0604020202020204" pitchFamily="34" charset="0"/>
                          <a:cs typeface="Helvetica" panose="020B0604020202020204" pitchFamily="34" charset="0"/>
                        </a:rPr>
                        <a:t>AÇIKTAN</a:t>
                      </a:r>
                    </a:p>
                  </a:txBody>
                  <a:tcPr anchor="ctr"/>
                </a:tc>
                <a:tc>
                  <a:txBody>
                    <a:bodyPr/>
                    <a:lstStyle/>
                    <a:p>
                      <a:pPr algn="ctr"/>
                      <a:r>
                        <a:rPr lang="tr-TR" sz="1200" b="1" dirty="0">
                          <a:latin typeface="Helvetica" panose="020B0604020202020204" pitchFamily="34" charset="0"/>
                          <a:cs typeface="Helvetica" panose="020B0604020202020204" pitchFamily="34" charset="0"/>
                        </a:rPr>
                        <a:t>NAKLEN</a:t>
                      </a:r>
                    </a:p>
                  </a:txBody>
                  <a:tcPr anchor="ctr"/>
                </a:tc>
                <a:tc>
                  <a:txBody>
                    <a:bodyPr/>
                    <a:lstStyle/>
                    <a:p>
                      <a:pPr algn="ctr"/>
                      <a:r>
                        <a:rPr lang="tr-TR" sz="1200" b="1" dirty="0">
                          <a:latin typeface="Helvetica" panose="020B0604020202020204" pitchFamily="34" charset="0"/>
                          <a:cs typeface="Helvetica" panose="020B0604020202020204" pitchFamily="34" charset="0"/>
                        </a:rPr>
                        <a:t>2828 VE EKPSS</a:t>
                      </a:r>
                    </a:p>
                  </a:txBody>
                  <a:tcPr anchor="ctr"/>
                </a:tc>
                <a:tc>
                  <a:txBody>
                    <a:bodyPr/>
                    <a:lstStyle/>
                    <a:p>
                      <a:pPr algn="ctr"/>
                      <a:r>
                        <a:rPr lang="tr-TR" sz="1200" b="1" dirty="0">
                          <a:latin typeface="Helvetica" panose="020B0604020202020204" pitchFamily="34" charset="0"/>
                          <a:cs typeface="Helvetica" panose="020B0604020202020204" pitchFamily="34" charset="0"/>
                        </a:rPr>
                        <a:t>TOPLAM</a:t>
                      </a:r>
                    </a:p>
                  </a:txBody>
                  <a:tcPr anchor="ctr"/>
                </a:tc>
                <a:tc>
                  <a:txBody>
                    <a:bodyPr/>
                    <a:lstStyle/>
                    <a:p>
                      <a:pPr algn="ctr"/>
                      <a:r>
                        <a:rPr lang="tr-TR" sz="1200" b="1" dirty="0">
                          <a:latin typeface="Helvetica" panose="020B0604020202020204" pitchFamily="34" charset="0"/>
                          <a:cs typeface="Helvetica" panose="020B0604020202020204" pitchFamily="34" charset="0"/>
                        </a:rPr>
                        <a:t>TAHSİS EDİLEN ATAMA</a:t>
                      </a:r>
                      <a:r>
                        <a:rPr lang="tr-TR" sz="1200" b="1" baseline="0" dirty="0">
                          <a:latin typeface="Helvetica" panose="020B0604020202020204" pitchFamily="34" charset="0"/>
                          <a:cs typeface="Helvetica" panose="020B0604020202020204" pitchFamily="34" charset="0"/>
                        </a:rPr>
                        <a:t> İZNİ</a:t>
                      </a:r>
                      <a:endParaRPr lang="tr-TR" sz="1200" b="1" dirty="0">
                        <a:latin typeface="Helvetica" panose="020B0604020202020204" pitchFamily="34" charset="0"/>
                        <a:cs typeface="Helvetica" panose="020B0604020202020204" pitchFamily="34" charset="0"/>
                      </a:endParaRPr>
                    </a:p>
                  </a:txBody>
                  <a:tcPr anchor="ctr"/>
                </a:tc>
                <a:tc>
                  <a:txBody>
                    <a:bodyPr/>
                    <a:lstStyle/>
                    <a:p>
                      <a:pPr algn="ctr"/>
                      <a:r>
                        <a:rPr lang="tr-TR" sz="1200" b="1" dirty="0">
                          <a:latin typeface="Helvetica" panose="020B0604020202020204" pitchFamily="34" charset="0"/>
                          <a:cs typeface="Helvetica" panose="020B0604020202020204" pitchFamily="34" charset="0"/>
                        </a:rPr>
                        <a:t>NAKİL</a:t>
                      </a:r>
                    </a:p>
                  </a:txBody>
                  <a:tcPr anchor="ctr"/>
                </a:tc>
                <a:tc>
                  <a:txBody>
                    <a:bodyPr/>
                    <a:lstStyle/>
                    <a:p>
                      <a:pPr algn="ctr"/>
                      <a:r>
                        <a:rPr lang="tr-TR" sz="1200" b="1" dirty="0">
                          <a:latin typeface="Helvetica" panose="020B0604020202020204" pitchFamily="34" charset="0"/>
                          <a:cs typeface="Helvetica" panose="020B0604020202020204" pitchFamily="34" charset="0"/>
                        </a:rPr>
                        <a:t>İSTİFA</a:t>
                      </a:r>
                    </a:p>
                  </a:txBody>
                  <a:tcPr anchor="ctr"/>
                </a:tc>
                <a:tc>
                  <a:txBody>
                    <a:bodyPr/>
                    <a:lstStyle/>
                    <a:p>
                      <a:pPr algn="ctr"/>
                      <a:r>
                        <a:rPr lang="tr-TR" sz="1200" b="1" dirty="0">
                          <a:latin typeface="Helvetica" panose="020B0604020202020204" pitchFamily="34" charset="0"/>
                          <a:cs typeface="Helvetica" panose="020B0604020202020204" pitchFamily="34" charset="0"/>
                        </a:rPr>
                        <a:t>EMEKLİLİK</a:t>
                      </a:r>
                    </a:p>
                  </a:txBody>
                  <a:tcPr anchor="ctr"/>
                </a:tc>
                <a:tc>
                  <a:txBody>
                    <a:bodyPr/>
                    <a:lstStyle/>
                    <a:p>
                      <a:pPr algn="ctr"/>
                      <a:r>
                        <a:rPr lang="tr-TR" sz="1200" b="1" dirty="0">
                          <a:latin typeface="Helvetica" panose="020B0604020202020204" pitchFamily="34" charset="0"/>
                          <a:cs typeface="Helvetica" panose="020B0604020202020204" pitchFamily="34" charset="0"/>
                        </a:rPr>
                        <a:t>MÜSTAFİ</a:t>
                      </a:r>
                    </a:p>
                  </a:txBody>
                  <a:tcPr anchor="ctr"/>
                </a:tc>
                <a:tc>
                  <a:txBody>
                    <a:bodyPr/>
                    <a:lstStyle/>
                    <a:p>
                      <a:pPr algn="ctr"/>
                      <a:r>
                        <a:rPr lang="tr-TR" sz="1200" b="1" dirty="0">
                          <a:latin typeface="Helvetica" panose="020B0604020202020204" pitchFamily="34" charset="0"/>
                          <a:cs typeface="Helvetica" panose="020B0604020202020204" pitchFamily="34" charset="0"/>
                        </a:rPr>
                        <a:t>İHRAÇ</a:t>
                      </a:r>
                    </a:p>
                  </a:txBody>
                  <a:tcPr anchor="ctr"/>
                </a:tc>
                <a:tc>
                  <a:txBody>
                    <a:bodyPr/>
                    <a:lstStyle/>
                    <a:p>
                      <a:pPr algn="ctr"/>
                      <a:r>
                        <a:rPr lang="tr-TR" sz="1200" b="1" dirty="0">
                          <a:latin typeface="Helvetica" panose="020B0604020202020204" pitchFamily="34" charset="0"/>
                          <a:cs typeface="Helvetica" panose="020B0604020202020204" pitchFamily="34" charset="0"/>
                        </a:rPr>
                        <a:t>TOPLAM</a:t>
                      </a:r>
                    </a:p>
                  </a:txBody>
                  <a:tcPr anchor="ctr"/>
                </a:tc>
                <a:extLst>
                  <a:ext uri="{0D108BD9-81ED-4DB2-BD59-A6C34878D82A}">
                    <a16:rowId xmlns:a16="http://schemas.microsoft.com/office/drawing/2014/main" val="1412488749"/>
                  </a:ext>
                </a:extLst>
              </a:tr>
              <a:tr h="448618">
                <a:tc>
                  <a:txBody>
                    <a:bodyPr/>
                    <a:lstStyle/>
                    <a:p>
                      <a:pPr algn="l"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GENEL SEKRETER</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rowSpan="10">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13</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3955026806"/>
                  </a:ext>
                </a:extLst>
              </a:tr>
              <a:tr h="448618">
                <a:tc>
                  <a:txBody>
                    <a:bodyPr/>
                    <a:lstStyle/>
                    <a:p>
                      <a:pPr algn="l"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DAİRE BAŞKANI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930306088"/>
                  </a:ext>
                </a:extLst>
              </a:tr>
              <a:tr h="448618">
                <a:tc>
                  <a:txBody>
                    <a:bodyPr/>
                    <a:lstStyle/>
                    <a:p>
                      <a:pPr algn="l"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FAKÜLTE SEKRETERİ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600" b="1" i="1"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1466350916"/>
                  </a:ext>
                </a:extLst>
              </a:tr>
              <a:tr h="425855">
                <a:tc>
                  <a:txBody>
                    <a:bodyPr/>
                    <a:lstStyle/>
                    <a:p>
                      <a:pPr algn="l"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BİLGİSAYAR İŞLETMENİ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7</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4</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13</a:t>
                      </a:r>
                    </a:p>
                  </a:txBody>
                  <a:tcPr marL="9525" marR="9525" marT="9525" marB="0" anchor="ctr"/>
                </a:tc>
                <a:tc vMerge="1">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434423880"/>
                  </a:ext>
                </a:extLst>
              </a:tr>
              <a:tr h="687251">
                <a:tc>
                  <a:txBody>
                    <a:bodyPr/>
                    <a:lstStyle/>
                    <a:p>
                      <a:pPr algn="l"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MEMUR</a:t>
                      </a:r>
                    </a:p>
                  </a:txBody>
                  <a:tcPr marL="9525" marR="9525" marT="9525" marB="0" anchor="ctr"/>
                </a:tc>
                <a:tc>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tc vMerge="1">
                  <a:txBody>
                    <a:bodyPr/>
                    <a:lstStyle/>
                    <a:p>
                      <a:endParaRPr lang="tr-TR"/>
                    </a:p>
                  </a:txBody>
                  <a:tcPr/>
                </a:tc>
                <a:tc>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6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3878720683"/>
                  </a:ext>
                </a:extLst>
              </a:tr>
              <a:tr h="357532">
                <a:tc>
                  <a:txBody>
                    <a:bodyPr/>
                    <a:lstStyle/>
                    <a:p>
                      <a:pPr algn="l"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PROGRAMCI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290391282"/>
                  </a:ext>
                </a:extLst>
              </a:tr>
              <a:tr h="262589">
                <a:tc>
                  <a:txBody>
                    <a:bodyPr/>
                    <a:lstStyle/>
                    <a:p>
                      <a:pPr algn="l"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KÜTÜPHANECİ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4121990915"/>
                  </a:ext>
                </a:extLst>
              </a:tr>
              <a:tr h="262589">
                <a:tc>
                  <a:txBody>
                    <a:bodyPr/>
                    <a:lstStyle/>
                    <a:p>
                      <a:pPr algn="l"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TEKNİSYEN</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325591855"/>
                  </a:ext>
                </a:extLst>
              </a:tr>
              <a:tr h="262589">
                <a:tc>
                  <a:txBody>
                    <a:bodyPr/>
                    <a:lstStyle/>
                    <a:p>
                      <a:pPr algn="l"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HİZMETLİ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1819792343"/>
                  </a:ext>
                </a:extLst>
              </a:tr>
              <a:tr h="386803">
                <a:tc>
                  <a:txBody>
                    <a:bodyPr/>
                    <a:lstStyle/>
                    <a:p>
                      <a:r>
                        <a:rPr lang="tr-TR" sz="2000" b="1" dirty="0">
                          <a:solidFill>
                            <a:srgbClr val="FF0000"/>
                          </a:solidFill>
                          <a:latin typeface="Helvetica" panose="020B0604020202020204" pitchFamily="34" charset="0"/>
                          <a:cs typeface="Helvetica" panose="020B0604020202020204" pitchFamily="34" charset="0"/>
                        </a:rPr>
                        <a:t>TOPLAM</a:t>
                      </a:r>
                    </a:p>
                  </a:txBody>
                  <a:tcPr/>
                </a:tc>
                <a:tc>
                  <a:txBody>
                    <a:bodyPr/>
                    <a:lstStyle/>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8</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5</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7</a:t>
                      </a:r>
                    </a:p>
                  </a:txBody>
                  <a:tcPr marL="9525" marR="9525" marT="9525" marB="0" anchor="ctr"/>
                </a:tc>
                <a:tc>
                  <a:txBody>
                    <a:bodyPr/>
                    <a:lstStyle/>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20</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pPr algn="ctr" rtl="0" fontAlgn="b"/>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2</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5</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7</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880295623"/>
                  </a:ext>
                </a:extLst>
              </a:tr>
            </a:tbl>
          </a:graphicData>
        </a:graphic>
      </p:graphicFrame>
    </p:spTree>
    <p:extLst>
      <p:ext uri="{BB962C8B-B14F-4D97-AF65-F5344CB8AC3E}">
        <p14:creationId xmlns:p14="http://schemas.microsoft.com/office/powerpoint/2010/main" val="14964338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sz="3200" b="1" dirty="0">
                  <a:solidFill>
                    <a:schemeClr val="accent1">
                      <a:lumMod val="50000"/>
                    </a:schemeClr>
                  </a:solidFill>
                  <a:latin typeface="Helvetica" pitchFamily="34" charset="0"/>
                </a:rPr>
                <a:t>GÖREVLİ PERSONEL</a:t>
              </a:r>
              <a:endParaRPr lang="tr-TR" sz="3200" dirty="0"/>
            </a:p>
          </p:txBody>
        </p:sp>
      </p:grpSp>
      <p:sp>
        <p:nvSpPr>
          <p:cNvPr id="14" name="Rectangle 3"/>
          <p:cNvSpPr txBox="1">
            <a:spLocks noChangeArrowheads="1"/>
          </p:cNvSpPr>
          <p:nvPr/>
        </p:nvSpPr>
        <p:spPr bwMode="auto">
          <a:xfrm>
            <a:off x="244888" y="1635609"/>
            <a:ext cx="1211221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3200" dirty="0">
                <a:latin typeface="Helvetica" panose="020B0604020202020204" pitchFamily="34" charset="0"/>
                <a:ea typeface="Cambria" panose="02040503050406030204" pitchFamily="18" charset="0"/>
                <a:cs typeface="Helvetica" panose="020B0604020202020204" pitchFamily="34" charset="0"/>
              </a:rPr>
              <a:t>Personel Daire Başkanlığında; </a:t>
            </a:r>
          </a:p>
          <a:p>
            <a:pPr marL="457200" indent="-457200">
              <a:buFont typeface="Wingdings" panose="05000000000000000000" pitchFamily="2" charset="2"/>
              <a:buChar char="ü"/>
            </a:pPr>
            <a:r>
              <a:rPr lang="tr-TR" sz="3200" b="1" dirty="0">
                <a:latin typeface="Helvetica" panose="020B0604020202020204" pitchFamily="34" charset="0"/>
                <a:ea typeface="Cambria" panose="02040503050406030204" pitchFamily="18" charset="0"/>
                <a:cs typeface="Helvetica" panose="020B0604020202020204" pitchFamily="34" charset="0"/>
              </a:rPr>
              <a:t>1</a:t>
            </a:r>
            <a:r>
              <a:rPr lang="tr-TR" sz="3200" dirty="0">
                <a:latin typeface="Helvetica" panose="020B0604020202020204" pitchFamily="34" charset="0"/>
                <a:ea typeface="Cambria" panose="02040503050406030204" pitchFamily="18" charset="0"/>
                <a:cs typeface="Helvetica" panose="020B0604020202020204" pitchFamily="34" charset="0"/>
              </a:rPr>
              <a:t> Daire Başkanı, </a:t>
            </a:r>
          </a:p>
          <a:p>
            <a:pPr marL="457200" indent="-457200">
              <a:buFont typeface="Wingdings" panose="05000000000000000000" pitchFamily="2" charset="2"/>
              <a:buChar char="ü"/>
            </a:pPr>
            <a:r>
              <a:rPr lang="tr-TR" sz="3200" b="1" dirty="0">
                <a:latin typeface="Helvetica" panose="020B0604020202020204" pitchFamily="34" charset="0"/>
                <a:ea typeface="Cambria" panose="02040503050406030204" pitchFamily="18" charset="0"/>
                <a:cs typeface="Helvetica" panose="020B0604020202020204" pitchFamily="34" charset="0"/>
              </a:rPr>
              <a:t>2</a:t>
            </a:r>
            <a:r>
              <a:rPr lang="tr-TR" sz="3200" dirty="0">
                <a:latin typeface="Helvetica" panose="020B0604020202020204" pitchFamily="34" charset="0"/>
                <a:ea typeface="Cambria" panose="02040503050406030204" pitchFamily="18" charset="0"/>
                <a:cs typeface="Helvetica" panose="020B0604020202020204" pitchFamily="34" charset="0"/>
              </a:rPr>
              <a:t> Şube Müdürü, </a:t>
            </a:r>
          </a:p>
          <a:p>
            <a:pPr marL="457200" indent="-457200">
              <a:buFont typeface="Wingdings" panose="05000000000000000000" pitchFamily="2" charset="2"/>
              <a:buChar char="ü"/>
            </a:pPr>
            <a:r>
              <a:rPr lang="tr-TR" sz="3200" b="1" dirty="0">
                <a:latin typeface="Helvetica" panose="020B0604020202020204" pitchFamily="34" charset="0"/>
                <a:ea typeface="Cambria" panose="02040503050406030204" pitchFamily="18" charset="0"/>
                <a:cs typeface="Helvetica" panose="020B0604020202020204" pitchFamily="34" charset="0"/>
              </a:rPr>
              <a:t>1</a:t>
            </a:r>
            <a:r>
              <a:rPr lang="tr-TR" sz="3200" dirty="0">
                <a:latin typeface="Helvetica" panose="020B0604020202020204" pitchFamily="34" charset="0"/>
                <a:ea typeface="Cambria" panose="02040503050406030204" pitchFamily="18" charset="0"/>
                <a:cs typeface="Helvetica" panose="020B0604020202020204" pitchFamily="34" charset="0"/>
              </a:rPr>
              <a:t> Şef, </a:t>
            </a:r>
          </a:p>
          <a:p>
            <a:pPr marL="457200" indent="-457200">
              <a:buFont typeface="Wingdings" panose="05000000000000000000" pitchFamily="2" charset="2"/>
              <a:buChar char="ü"/>
            </a:pPr>
            <a:r>
              <a:rPr lang="tr-TR" sz="3200" b="1" dirty="0">
                <a:latin typeface="Helvetica" panose="020B0604020202020204" pitchFamily="34" charset="0"/>
                <a:ea typeface="Cambria" panose="02040503050406030204" pitchFamily="18" charset="0"/>
                <a:cs typeface="Helvetica" panose="020B0604020202020204" pitchFamily="34" charset="0"/>
              </a:rPr>
              <a:t>5</a:t>
            </a:r>
            <a:r>
              <a:rPr lang="tr-TR" sz="3200" dirty="0">
                <a:latin typeface="Helvetica" panose="020B0604020202020204" pitchFamily="34" charset="0"/>
                <a:ea typeface="Cambria" panose="02040503050406030204" pitchFamily="18" charset="0"/>
                <a:cs typeface="Helvetica" panose="020B0604020202020204" pitchFamily="34" charset="0"/>
              </a:rPr>
              <a:t> Bilgisayar İşletmeni </a:t>
            </a:r>
            <a:r>
              <a:rPr lang="tr-TR" sz="3200" b="1" dirty="0">
                <a:latin typeface="Helvetica" panose="020B0604020202020204" pitchFamily="34" charset="0"/>
                <a:ea typeface="Cambria" panose="02040503050406030204" pitchFamily="18" charset="0"/>
                <a:cs typeface="Helvetica" panose="020B0604020202020204" pitchFamily="34" charset="0"/>
              </a:rPr>
              <a:t>(1 kişi doğum sebebiyle aylıksız izinde)</a:t>
            </a:r>
          </a:p>
          <a:p>
            <a:pPr marL="457200" indent="-457200">
              <a:buFont typeface="Wingdings" panose="05000000000000000000" pitchFamily="2" charset="2"/>
              <a:buChar char="ü"/>
            </a:pPr>
            <a:r>
              <a:rPr lang="tr-TR" sz="3200" b="1" dirty="0">
                <a:latin typeface="Helvetica" panose="020B0604020202020204" pitchFamily="34" charset="0"/>
                <a:ea typeface="Cambria" panose="02040503050406030204" pitchFamily="18" charset="0"/>
                <a:cs typeface="Helvetica" panose="020B0604020202020204" pitchFamily="34" charset="0"/>
              </a:rPr>
              <a:t>1</a:t>
            </a:r>
            <a:r>
              <a:rPr lang="tr-TR" sz="3200" dirty="0">
                <a:latin typeface="Helvetica" panose="020B0604020202020204" pitchFamily="34" charset="0"/>
                <a:ea typeface="Cambria" panose="02040503050406030204" pitchFamily="18" charset="0"/>
                <a:cs typeface="Helvetica" panose="020B0604020202020204" pitchFamily="34" charset="0"/>
              </a:rPr>
              <a:t> Memur olmak üzere;</a:t>
            </a:r>
          </a:p>
          <a:p>
            <a:r>
              <a:rPr lang="tr-TR" sz="3200" dirty="0">
                <a:latin typeface="Helvetica" panose="020B0604020202020204" pitchFamily="34" charset="0"/>
                <a:ea typeface="Cambria" panose="02040503050406030204" pitchFamily="18" charset="0"/>
                <a:cs typeface="Helvetica" panose="020B0604020202020204" pitchFamily="34" charset="0"/>
              </a:rPr>
              <a:t>Toplam </a:t>
            </a:r>
            <a:r>
              <a:rPr lang="tr-TR" sz="3200" b="1" dirty="0">
                <a:latin typeface="Helvetica" panose="020B0604020202020204" pitchFamily="34" charset="0"/>
                <a:ea typeface="Cambria" panose="02040503050406030204" pitchFamily="18" charset="0"/>
                <a:cs typeface="Helvetica" panose="020B0604020202020204" pitchFamily="34" charset="0"/>
              </a:rPr>
              <a:t>10</a:t>
            </a:r>
            <a:r>
              <a:rPr lang="tr-TR" sz="3200" dirty="0">
                <a:latin typeface="Helvetica" panose="020B0604020202020204" pitchFamily="34" charset="0"/>
                <a:ea typeface="Cambria" panose="02040503050406030204" pitchFamily="18" charset="0"/>
                <a:cs typeface="Helvetica" panose="020B0604020202020204" pitchFamily="34" charset="0"/>
              </a:rPr>
              <a:t> personel ile hizmetler aksatılmadan yürütülmektedir.</a:t>
            </a:r>
          </a:p>
        </p:txBody>
      </p:sp>
    </p:spTree>
    <p:extLst>
      <p:ext uri="{BB962C8B-B14F-4D97-AF65-F5344CB8AC3E}">
        <p14:creationId xmlns:p14="http://schemas.microsoft.com/office/powerpoint/2010/main" val="37514277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2718"/>
            <a:ext cx="9767455" cy="1209539"/>
            <a:chOff x="-130243" y="-91218"/>
            <a:chExt cx="9286943"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30243" y="-91218"/>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478005" y="240372"/>
              <a:ext cx="6678695" cy="400110"/>
            </a:xfrm>
            <a:prstGeom prst="rect">
              <a:avLst/>
            </a:prstGeom>
          </p:spPr>
          <p:txBody>
            <a:bodyPr wrap="square">
              <a:spAutoFit/>
            </a:bodyPr>
            <a:lstStyle/>
            <a:p>
              <a:r>
                <a:rPr lang="tr-TR" sz="2000" b="1" dirty="0">
                  <a:solidFill>
                    <a:schemeClr val="accent1">
                      <a:lumMod val="50000"/>
                    </a:schemeClr>
                  </a:solidFill>
                  <a:latin typeface="Helvetica" pitchFamily="34" charset="0"/>
                </a:rPr>
                <a:t>ATANAN AYRILAN GÖSTERGELERİ</a:t>
              </a:r>
              <a:endParaRPr lang="tr-TR" sz="2800" dirty="0"/>
            </a:p>
          </p:txBody>
        </p:sp>
      </p:grpSp>
      <p:sp>
        <p:nvSpPr>
          <p:cNvPr id="14" name="Rectangle 3"/>
          <p:cNvSpPr txBox="1">
            <a:spLocks noChangeArrowheads="1"/>
          </p:cNvSpPr>
          <p:nvPr/>
        </p:nvSpPr>
        <p:spPr bwMode="auto">
          <a:xfrm>
            <a:off x="-2" y="1066008"/>
            <a:ext cx="12090401"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140357534"/>
              </p:ext>
            </p:extLst>
          </p:nvPr>
        </p:nvGraphicFramePr>
        <p:xfrm>
          <a:off x="215381" y="1099465"/>
          <a:ext cx="11659637" cy="5594106"/>
        </p:xfrm>
        <a:graphic>
          <a:graphicData uri="http://schemas.openxmlformats.org/drawingml/2006/table">
            <a:tbl>
              <a:tblPr firstRow="1" bandRow="1">
                <a:tableStyleId>{5C22544A-7EE6-4342-B048-85BDC9FD1C3A}</a:tableStyleId>
              </a:tblPr>
              <a:tblGrid>
                <a:gridCol w="1582380">
                  <a:extLst>
                    <a:ext uri="{9D8B030D-6E8A-4147-A177-3AD203B41FA5}">
                      <a16:colId xmlns:a16="http://schemas.microsoft.com/office/drawing/2014/main" val="69473924"/>
                    </a:ext>
                  </a:extLst>
                </a:gridCol>
                <a:gridCol w="1001710">
                  <a:extLst>
                    <a:ext uri="{9D8B030D-6E8A-4147-A177-3AD203B41FA5}">
                      <a16:colId xmlns:a16="http://schemas.microsoft.com/office/drawing/2014/main" val="1195183089"/>
                    </a:ext>
                  </a:extLst>
                </a:gridCol>
                <a:gridCol w="900332">
                  <a:extLst>
                    <a:ext uri="{9D8B030D-6E8A-4147-A177-3AD203B41FA5}">
                      <a16:colId xmlns:a16="http://schemas.microsoft.com/office/drawing/2014/main" val="2552924038"/>
                    </a:ext>
                  </a:extLst>
                </a:gridCol>
                <a:gridCol w="1477108">
                  <a:extLst>
                    <a:ext uri="{9D8B030D-6E8A-4147-A177-3AD203B41FA5}">
                      <a16:colId xmlns:a16="http://schemas.microsoft.com/office/drawing/2014/main" val="3674425646"/>
                    </a:ext>
                  </a:extLst>
                </a:gridCol>
                <a:gridCol w="942535">
                  <a:extLst>
                    <a:ext uri="{9D8B030D-6E8A-4147-A177-3AD203B41FA5}">
                      <a16:colId xmlns:a16="http://schemas.microsoft.com/office/drawing/2014/main" val="3407122879"/>
                    </a:ext>
                  </a:extLst>
                </a:gridCol>
                <a:gridCol w="801859">
                  <a:extLst>
                    <a:ext uri="{9D8B030D-6E8A-4147-A177-3AD203B41FA5}">
                      <a16:colId xmlns:a16="http://schemas.microsoft.com/office/drawing/2014/main" val="426905277"/>
                    </a:ext>
                  </a:extLst>
                </a:gridCol>
                <a:gridCol w="759655">
                  <a:extLst>
                    <a:ext uri="{9D8B030D-6E8A-4147-A177-3AD203B41FA5}">
                      <a16:colId xmlns:a16="http://schemas.microsoft.com/office/drawing/2014/main" val="2410517283"/>
                    </a:ext>
                  </a:extLst>
                </a:gridCol>
                <a:gridCol w="661182">
                  <a:extLst>
                    <a:ext uri="{9D8B030D-6E8A-4147-A177-3AD203B41FA5}">
                      <a16:colId xmlns:a16="http://schemas.microsoft.com/office/drawing/2014/main" val="1554489239"/>
                    </a:ext>
                  </a:extLst>
                </a:gridCol>
                <a:gridCol w="923340">
                  <a:extLst>
                    <a:ext uri="{9D8B030D-6E8A-4147-A177-3AD203B41FA5}">
                      <a16:colId xmlns:a16="http://schemas.microsoft.com/office/drawing/2014/main" val="1748561933"/>
                    </a:ext>
                  </a:extLst>
                </a:gridCol>
                <a:gridCol w="1046136">
                  <a:extLst>
                    <a:ext uri="{9D8B030D-6E8A-4147-A177-3AD203B41FA5}">
                      <a16:colId xmlns:a16="http://schemas.microsoft.com/office/drawing/2014/main" val="2208431419"/>
                    </a:ext>
                  </a:extLst>
                </a:gridCol>
                <a:gridCol w="759656">
                  <a:extLst>
                    <a:ext uri="{9D8B030D-6E8A-4147-A177-3AD203B41FA5}">
                      <a16:colId xmlns:a16="http://schemas.microsoft.com/office/drawing/2014/main" val="3645361639"/>
                    </a:ext>
                  </a:extLst>
                </a:gridCol>
                <a:gridCol w="803744">
                  <a:extLst>
                    <a:ext uri="{9D8B030D-6E8A-4147-A177-3AD203B41FA5}">
                      <a16:colId xmlns:a16="http://schemas.microsoft.com/office/drawing/2014/main" val="3858778774"/>
                    </a:ext>
                  </a:extLst>
                </a:gridCol>
              </a:tblGrid>
              <a:tr h="438675">
                <a:tc rowSpan="3">
                  <a:txBody>
                    <a:bodyPr/>
                    <a:lstStyle/>
                    <a:p>
                      <a:pPr algn="ctr"/>
                      <a:r>
                        <a:rPr lang="tr-TR" sz="1600" dirty="0">
                          <a:latin typeface="Helvetica" panose="020B0604020202020204" pitchFamily="34" charset="0"/>
                          <a:cs typeface="Helvetica" panose="020B0604020202020204" pitchFamily="34" charset="0"/>
                        </a:rPr>
                        <a:t>UNVANLAR</a:t>
                      </a:r>
                    </a:p>
                  </a:txBody>
                  <a:tcPr anchor="ctr"/>
                </a:tc>
                <a:tc gridSpan="11">
                  <a:txBody>
                    <a:bodyPr/>
                    <a:lstStyle/>
                    <a:p>
                      <a:pPr algn="ctr"/>
                      <a:r>
                        <a:rPr lang="tr-TR" sz="2400" dirty="0"/>
                        <a:t>2019</a:t>
                      </a:r>
                      <a:r>
                        <a:rPr lang="tr-TR" sz="2400" baseline="0" dirty="0"/>
                        <a:t> YILI-İDARİ İNSAN KAYNAĞINDAKİ DEĞİŞİM</a:t>
                      </a:r>
                      <a:endParaRPr lang="tr-TR" sz="2400" dirty="0"/>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99779857"/>
                  </a:ext>
                </a:extLst>
              </a:tr>
              <a:tr h="350940">
                <a:tc vMerge="1">
                  <a:txBody>
                    <a:bodyPr/>
                    <a:lstStyle/>
                    <a:p>
                      <a:endParaRPr lang="tr-TR"/>
                    </a:p>
                  </a:txBody>
                  <a:tcPr/>
                </a:tc>
                <a:tc gridSpan="5">
                  <a:txBody>
                    <a:bodyPr/>
                    <a:lstStyle/>
                    <a:p>
                      <a:pPr algn="ctr"/>
                      <a:r>
                        <a:rPr lang="tr-TR" b="1" dirty="0">
                          <a:latin typeface="Helvetica" panose="020B0604020202020204" pitchFamily="34" charset="0"/>
                          <a:cs typeface="Helvetica" panose="020B0604020202020204" pitchFamily="34" charset="0"/>
                        </a:rPr>
                        <a:t>ATANAN</a:t>
                      </a: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gridSpan="6">
                  <a:txBody>
                    <a:bodyPr/>
                    <a:lstStyle/>
                    <a:p>
                      <a:pPr algn="ctr"/>
                      <a:r>
                        <a:rPr lang="tr-TR" b="1" dirty="0">
                          <a:latin typeface="Helvetica" panose="020B0604020202020204" pitchFamily="34" charset="0"/>
                          <a:cs typeface="Helvetica" panose="020B0604020202020204" pitchFamily="34" charset="0"/>
                        </a:rPr>
                        <a:t>AYRILAN</a:t>
                      </a:r>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77000069"/>
                  </a:ext>
                </a:extLst>
              </a:tr>
              <a:tr h="570277">
                <a:tc vMerge="1">
                  <a:txBody>
                    <a:bodyPr/>
                    <a:lstStyle/>
                    <a:p>
                      <a:endParaRPr lang="tr-TR" dirty="0"/>
                    </a:p>
                  </a:txBody>
                  <a:tcPr/>
                </a:tc>
                <a:tc>
                  <a:txBody>
                    <a:bodyPr/>
                    <a:lstStyle/>
                    <a:p>
                      <a:r>
                        <a:rPr lang="tr-TR" sz="1300" b="1" dirty="0">
                          <a:latin typeface="Helvetica" panose="020B0604020202020204" pitchFamily="34" charset="0"/>
                          <a:cs typeface="Helvetica" panose="020B0604020202020204" pitchFamily="34" charset="0"/>
                        </a:rPr>
                        <a:t>AÇIKTAN</a:t>
                      </a:r>
                    </a:p>
                  </a:txBody>
                  <a:tcPr anchor="ctr"/>
                </a:tc>
                <a:tc>
                  <a:txBody>
                    <a:bodyPr/>
                    <a:lstStyle/>
                    <a:p>
                      <a:r>
                        <a:rPr lang="tr-TR" sz="1300" b="1" dirty="0">
                          <a:latin typeface="Helvetica" panose="020B0604020202020204" pitchFamily="34" charset="0"/>
                          <a:cs typeface="Helvetica" panose="020B0604020202020204" pitchFamily="34" charset="0"/>
                        </a:rPr>
                        <a:t>NAKLEN</a:t>
                      </a:r>
                    </a:p>
                  </a:txBody>
                  <a:tcPr anchor="ctr"/>
                </a:tc>
                <a:tc>
                  <a:txBody>
                    <a:bodyPr/>
                    <a:lstStyle/>
                    <a:p>
                      <a:pPr marL="0" algn="l" defTabSz="914400" rtl="0" eaLnBrk="1" latinLnBrk="0" hangingPunct="1"/>
                      <a:r>
                        <a:rPr lang="tr-TR" sz="1300" b="1" kern="1200" dirty="0">
                          <a:solidFill>
                            <a:schemeClr val="dk1"/>
                          </a:solidFill>
                          <a:latin typeface="Helvetica" panose="020B0604020202020204" pitchFamily="34" charset="0"/>
                          <a:ea typeface="+mn-ea"/>
                          <a:cs typeface="Helvetica" panose="020B0604020202020204" pitchFamily="34" charset="0"/>
                        </a:rPr>
                        <a:t>2828 SAYILI KANUN VE SAĞLIK BAKANLIĞI ATAMASI </a:t>
                      </a:r>
                    </a:p>
                  </a:txBody>
                  <a:tcPr anchor="ctr"/>
                </a:tc>
                <a:tc>
                  <a:txBody>
                    <a:bodyPr/>
                    <a:lstStyle/>
                    <a:p>
                      <a:r>
                        <a:rPr lang="tr-TR" sz="1300" b="1" dirty="0">
                          <a:latin typeface="Helvetica" panose="020B0604020202020204" pitchFamily="34" charset="0"/>
                          <a:cs typeface="Helvetica" panose="020B0604020202020204" pitchFamily="34" charset="0"/>
                        </a:rPr>
                        <a:t>TOPLAM</a:t>
                      </a:r>
                    </a:p>
                  </a:txBody>
                  <a:tcPr anchor="ctr"/>
                </a:tc>
                <a:tc>
                  <a:txBody>
                    <a:bodyPr/>
                    <a:lstStyle/>
                    <a:p>
                      <a:r>
                        <a:rPr lang="tr-TR" sz="1300" b="1" dirty="0">
                          <a:latin typeface="Helvetica" panose="020B0604020202020204" pitchFamily="34" charset="0"/>
                          <a:cs typeface="Helvetica" panose="020B0604020202020204" pitchFamily="34" charset="0"/>
                        </a:rPr>
                        <a:t>TAHSİS EDİLEN ATAMA</a:t>
                      </a:r>
                      <a:r>
                        <a:rPr lang="tr-TR" sz="1300" b="1" baseline="0" dirty="0">
                          <a:latin typeface="Helvetica" panose="020B0604020202020204" pitchFamily="34" charset="0"/>
                          <a:cs typeface="Helvetica" panose="020B0604020202020204" pitchFamily="34" charset="0"/>
                        </a:rPr>
                        <a:t> İZNİ</a:t>
                      </a:r>
                      <a:endParaRPr lang="tr-TR" sz="1300" b="1" dirty="0">
                        <a:latin typeface="Helvetica" panose="020B0604020202020204" pitchFamily="34" charset="0"/>
                        <a:cs typeface="Helvetica" panose="020B0604020202020204" pitchFamily="34" charset="0"/>
                      </a:endParaRPr>
                    </a:p>
                  </a:txBody>
                  <a:tcPr anchor="ctr"/>
                </a:tc>
                <a:tc>
                  <a:txBody>
                    <a:bodyPr/>
                    <a:lstStyle/>
                    <a:p>
                      <a:r>
                        <a:rPr lang="tr-TR" sz="1300" b="1" dirty="0">
                          <a:latin typeface="Helvetica" panose="020B0604020202020204" pitchFamily="34" charset="0"/>
                          <a:cs typeface="Helvetica" panose="020B0604020202020204" pitchFamily="34" charset="0"/>
                        </a:rPr>
                        <a:t>NAKİL</a:t>
                      </a:r>
                    </a:p>
                  </a:txBody>
                  <a:tcPr anchor="ctr"/>
                </a:tc>
                <a:tc>
                  <a:txBody>
                    <a:bodyPr/>
                    <a:lstStyle/>
                    <a:p>
                      <a:r>
                        <a:rPr lang="tr-TR" sz="1300" b="1" dirty="0">
                          <a:latin typeface="Helvetica" panose="020B0604020202020204" pitchFamily="34" charset="0"/>
                          <a:cs typeface="Helvetica" panose="020B0604020202020204" pitchFamily="34" charset="0"/>
                        </a:rPr>
                        <a:t>İSTİFA</a:t>
                      </a:r>
                    </a:p>
                  </a:txBody>
                  <a:tcPr anchor="ctr"/>
                </a:tc>
                <a:tc>
                  <a:txBody>
                    <a:bodyPr/>
                    <a:lstStyle/>
                    <a:p>
                      <a:r>
                        <a:rPr lang="tr-TR" sz="1300" b="1" dirty="0">
                          <a:latin typeface="Helvetica" panose="020B0604020202020204" pitchFamily="34" charset="0"/>
                          <a:cs typeface="Helvetica" panose="020B0604020202020204" pitchFamily="34" charset="0"/>
                        </a:rPr>
                        <a:t>EMEKLİLİK</a:t>
                      </a:r>
                    </a:p>
                  </a:txBody>
                  <a:tcPr anchor="ctr"/>
                </a:tc>
                <a:tc>
                  <a:txBody>
                    <a:bodyPr/>
                    <a:lstStyle/>
                    <a:p>
                      <a:r>
                        <a:rPr lang="tr-TR" sz="1300" b="1" dirty="0">
                          <a:latin typeface="Helvetica" panose="020B0604020202020204" pitchFamily="34" charset="0"/>
                          <a:cs typeface="Helvetica" panose="020B0604020202020204" pitchFamily="34" charset="0"/>
                        </a:rPr>
                        <a:t>MÜSTAFİ</a:t>
                      </a:r>
                    </a:p>
                  </a:txBody>
                  <a:tcPr anchor="ctr"/>
                </a:tc>
                <a:tc>
                  <a:txBody>
                    <a:bodyPr/>
                    <a:lstStyle/>
                    <a:p>
                      <a:r>
                        <a:rPr lang="tr-TR" sz="1300" b="1" dirty="0">
                          <a:latin typeface="Helvetica" panose="020B0604020202020204" pitchFamily="34" charset="0"/>
                          <a:cs typeface="Helvetica" panose="020B0604020202020204" pitchFamily="34" charset="0"/>
                        </a:rPr>
                        <a:t>İHRAÇ</a:t>
                      </a:r>
                    </a:p>
                  </a:txBody>
                  <a:tcPr anchor="ctr"/>
                </a:tc>
                <a:tc>
                  <a:txBody>
                    <a:bodyPr/>
                    <a:lstStyle/>
                    <a:p>
                      <a:r>
                        <a:rPr lang="tr-TR" sz="1300" b="1" dirty="0">
                          <a:latin typeface="Helvetica" panose="020B0604020202020204" pitchFamily="34" charset="0"/>
                          <a:cs typeface="Helvetica" panose="020B0604020202020204" pitchFamily="34" charset="0"/>
                        </a:rPr>
                        <a:t>TOPLAM</a:t>
                      </a:r>
                    </a:p>
                  </a:txBody>
                  <a:tcPr anchor="ctr"/>
                </a:tc>
                <a:extLst>
                  <a:ext uri="{0D108BD9-81ED-4DB2-BD59-A6C34878D82A}">
                    <a16:rowId xmlns:a16="http://schemas.microsoft.com/office/drawing/2014/main" val="1412488749"/>
                  </a:ext>
                </a:extLst>
              </a:tr>
              <a:tr h="477059">
                <a:tc>
                  <a:txBody>
                    <a:bodyPr/>
                    <a:lstStyle/>
                    <a:p>
                      <a:pPr algn="l"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FAKÜLTE SEKRETERİ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endParaRPr lang="tr-TR" sz="1600" dirty="0"/>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rowSpan="11">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10</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3955026806"/>
                  </a:ext>
                </a:extLst>
              </a:tr>
              <a:tr h="216161">
                <a:tc>
                  <a:txBody>
                    <a:bodyPr/>
                    <a:lstStyle/>
                    <a:p>
                      <a:pPr algn="l"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ŞEF</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endParaRPr lang="tr-TR" sz="1600" dirty="0"/>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930306088"/>
                  </a:ext>
                </a:extLst>
              </a:tr>
              <a:tr h="216161">
                <a:tc>
                  <a:txBody>
                    <a:bodyPr/>
                    <a:lstStyle/>
                    <a:p>
                      <a:pPr algn="l"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DİŞ</a:t>
                      </a:r>
                      <a:r>
                        <a:rPr lang="tr-TR" sz="1400" b="1" i="0" u="none" strike="noStrike" baseline="0"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TABİBİ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a:r>
                        <a:rPr lang="tr-TR" sz="1600" b="1" dirty="0"/>
                        <a:t>1</a:t>
                      </a:r>
                    </a:p>
                  </a:txBody>
                  <a:tcPr marL="9525" marR="9525" marT="9525" marB="0" anchor="ctr"/>
                </a:tc>
                <a:tc>
                  <a:txBody>
                    <a:bodyPr/>
                    <a:lstStyle/>
                    <a:p>
                      <a:pPr algn="ctr"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tc vMerge="1">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1415841401"/>
                  </a:ext>
                </a:extLst>
              </a:tr>
              <a:tr h="248603">
                <a:tc>
                  <a:txBody>
                    <a:bodyPr/>
                    <a:lstStyle/>
                    <a:p>
                      <a:pPr algn="l"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BİLGİSAYAR İŞLETMENİ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6</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a:endParaRPr lang="tr-TR" sz="1600" b="1" dirty="0"/>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6</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3</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1466350916"/>
                  </a:ext>
                </a:extLst>
              </a:tr>
              <a:tr h="248603">
                <a:tc>
                  <a:txBody>
                    <a:bodyPr/>
                    <a:lstStyle/>
                    <a:p>
                      <a:pPr algn="l"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MEMUR (Ş)</a:t>
                      </a: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a:r>
                        <a:rPr lang="tr-TR" sz="1600" b="1" dirty="0"/>
                        <a:t>1</a:t>
                      </a:r>
                    </a:p>
                  </a:txBody>
                  <a:tcPr marL="9525" marR="9525" marT="9525" marB="0" anchor="ctr"/>
                </a:tc>
                <a:tc>
                  <a:txBody>
                    <a:bodyPr/>
                    <a:lstStyle/>
                    <a:p>
                      <a:pPr algn="ctr"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tc vMerge="1">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3455369639"/>
                  </a:ext>
                </a:extLst>
              </a:tr>
              <a:tr h="432322">
                <a:tc>
                  <a:txBody>
                    <a:bodyPr/>
                    <a:lstStyle/>
                    <a:p>
                      <a:pPr algn="l"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TEKNİKER</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a:endParaRPr lang="tr-TR" sz="1600" b="1" dirty="0"/>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434423880"/>
                  </a:ext>
                </a:extLst>
              </a:tr>
              <a:tr h="367829">
                <a:tc>
                  <a:txBody>
                    <a:bodyPr/>
                    <a:lstStyle/>
                    <a:p>
                      <a:pPr algn="l"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TEKNİSYEN</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a:endParaRPr lang="tr-TR" sz="1600" b="1" dirty="0"/>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290391282"/>
                  </a:ext>
                </a:extLst>
              </a:tr>
              <a:tr h="270151">
                <a:tc>
                  <a:txBody>
                    <a:bodyPr/>
                    <a:lstStyle/>
                    <a:p>
                      <a:pPr algn="l"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KÜTÜPHANECİ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a:endParaRPr lang="tr-TR" sz="1600" b="1" dirty="0"/>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4121990915"/>
                  </a:ext>
                </a:extLst>
              </a:tr>
              <a:tr h="141923">
                <a:tc>
                  <a:txBody>
                    <a:bodyPr/>
                    <a:lstStyle/>
                    <a:p>
                      <a:pPr algn="l"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KALORİFERCİ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a:endParaRPr lang="tr-TR" sz="1600" b="1" dirty="0"/>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325591855"/>
                  </a:ext>
                </a:extLst>
              </a:tr>
              <a:tr h="141923">
                <a:tc>
                  <a:txBody>
                    <a:bodyPr/>
                    <a:lstStyle/>
                    <a:p>
                      <a:pPr algn="l"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HİZMETLİ (Ş)</a:t>
                      </a: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a:r>
                        <a:rPr lang="tr-TR" sz="1600" b="1" dirty="0"/>
                        <a:t>1</a:t>
                      </a:r>
                    </a:p>
                  </a:txBody>
                  <a:tcPr marL="9525" marR="9525" marT="9525" marB="0" anchor="ctr"/>
                </a:tc>
                <a:tc>
                  <a:txBody>
                    <a:bodyPr/>
                    <a:lstStyle/>
                    <a:p>
                      <a:pPr algn="ctr"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tc vMerge="1">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751822843"/>
                  </a:ext>
                </a:extLst>
              </a:tr>
              <a:tr h="438675">
                <a:tc>
                  <a:txBody>
                    <a:bodyPr/>
                    <a:lstStyle/>
                    <a:p>
                      <a:r>
                        <a:rPr lang="tr-TR" sz="2000" b="1" dirty="0">
                          <a:solidFill>
                            <a:srgbClr val="FF0000"/>
                          </a:solidFill>
                          <a:latin typeface="Helvetica" panose="020B0604020202020204" pitchFamily="34" charset="0"/>
                          <a:cs typeface="Helvetica" panose="020B0604020202020204" pitchFamily="34" charset="0"/>
                        </a:rPr>
                        <a:t>TOPLAM</a:t>
                      </a:r>
                    </a:p>
                  </a:txBody>
                  <a:tcPr/>
                </a:tc>
                <a:tc>
                  <a:txBody>
                    <a:bodyPr/>
                    <a:lstStyle/>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6</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tc>
                  <a:txBody>
                    <a:bodyPr/>
                    <a:lstStyle/>
                    <a:p>
                      <a:pPr marL="0" algn="ctr" defTabSz="914400" rtl="0" eaLnBrk="1" fontAlgn="b" latinLnBrk="0" hangingPunct="1"/>
                      <a:r>
                        <a:rPr lang="tr-TR" sz="1800" b="1" i="0" u="none" strike="noStrike" kern="1200"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3</a:t>
                      </a:r>
                    </a:p>
                  </a:txBody>
                  <a:tcPr marL="9525" marR="9525" marT="9525" marB="0" anchor="ctr"/>
                </a:tc>
                <a:tc>
                  <a:txBody>
                    <a:bodyPr/>
                    <a:lstStyle/>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11</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vMerge="1">
                  <a:txBody>
                    <a:bodyPr/>
                    <a:lstStyle/>
                    <a:p>
                      <a:pPr algn="ctr" rtl="0" fontAlgn="b"/>
                      <a:endPar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3</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4</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8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8</a:t>
                      </a:r>
                      <a:endParaRPr lang="tr-TR" sz="18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880295623"/>
                  </a:ext>
                </a:extLst>
              </a:tr>
            </a:tbl>
          </a:graphicData>
        </a:graphic>
      </p:graphicFrame>
    </p:spTree>
    <p:extLst>
      <p:ext uri="{BB962C8B-B14F-4D97-AF65-F5344CB8AC3E}">
        <p14:creationId xmlns:p14="http://schemas.microsoft.com/office/powerpoint/2010/main" val="16926651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17604"/>
            <a:ext cx="9375795" cy="1209539"/>
            <a:chOff x="102599" y="3832"/>
            <a:chExt cx="8914552"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02599" y="3832"/>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573671" y="191770"/>
              <a:ext cx="6443480" cy="646331"/>
            </a:xfrm>
            <a:prstGeom prst="rect">
              <a:avLst/>
            </a:prstGeom>
          </p:spPr>
          <p:txBody>
            <a:bodyPr wrap="square">
              <a:spAutoFit/>
            </a:bodyPr>
            <a:lstStyle/>
            <a:p>
              <a:r>
                <a:rPr lang="tr-TR" b="1" dirty="0">
                  <a:solidFill>
                    <a:schemeClr val="accent1">
                      <a:lumMod val="50000"/>
                    </a:schemeClr>
                  </a:solidFill>
                  <a:latin typeface="Helvetica" pitchFamily="34" charset="0"/>
                </a:rPr>
                <a:t>TAHSİS EDİLEN ATAMA İZNİ, KULLANILAN</a:t>
              </a:r>
            </a:p>
            <a:p>
              <a:r>
                <a:rPr lang="tr-TR" b="1" dirty="0">
                  <a:solidFill>
                    <a:schemeClr val="accent1">
                      <a:lumMod val="50000"/>
                    </a:schemeClr>
                  </a:solidFill>
                  <a:latin typeface="Helvetica" pitchFamily="34" charset="0"/>
                </a:rPr>
                <a:t>KADRO SAYISI VE AYRILAN PERSONEL SAYISI</a:t>
              </a:r>
              <a:endParaRPr lang="tr-TR" sz="2400" dirty="0"/>
            </a:p>
          </p:txBody>
        </p:sp>
      </p:grpSp>
      <p:sp>
        <p:nvSpPr>
          <p:cNvPr id="14" name="Rectangle 3"/>
          <p:cNvSpPr txBox="1">
            <a:spLocks noChangeArrowheads="1"/>
          </p:cNvSpPr>
          <p:nvPr/>
        </p:nvSpPr>
        <p:spPr bwMode="auto">
          <a:xfrm>
            <a:off x="482600" y="1415081"/>
            <a:ext cx="12090401" cy="496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7" name="Tablo 6"/>
          <p:cNvGraphicFramePr>
            <a:graphicFrameLocks noGrp="1"/>
          </p:cNvGraphicFramePr>
          <p:nvPr>
            <p:extLst>
              <p:ext uri="{D42A27DB-BD31-4B8C-83A1-F6EECF244321}">
                <p14:modId xmlns:p14="http://schemas.microsoft.com/office/powerpoint/2010/main" val="1883134956"/>
              </p:ext>
            </p:extLst>
          </p:nvPr>
        </p:nvGraphicFramePr>
        <p:xfrm>
          <a:off x="647701" y="1488761"/>
          <a:ext cx="10208721" cy="3148106"/>
        </p:xfrm>
        <a:graphic>
          <a:graphicData uri="http://schemas.openxmlformats.org/drawingml/2006/table">
            <a:tbl>
              <a:tblPr firstRow="1" bandRow="1">
                <a:tableStyleId>{5C22544A-7EE6-4342-B048-85BDC9FD1C3A}</a:tableStyleId>
              </a:tblPr>
              <a:tblGrid>
                <a:gridCol w="1347354">
                  <a:extLst>
                    <a:ext uri="{9D8B030D-6E8A-4147-A177-3AD203B41FA5}">
                      <a16:colId xmlns:a16="http://schemas.microsoft.com/office/drawing/2014/main" val="69473924"/>
                    </a:ext>
                  </a:extLst>
                </a:gridCol>
                <a:gridCol w="1316830">
                  <a:extLst>
                    <a:ext uri="{9D8B030D-6E8A-4147-A177-3AD203B41FA5}">
                      <a16:colId xmlns:a16="http://schemas.microsoft.com/office/drawing/2014/main" val="1195183089"/>
                    </a:ext>
                  </a:extLst>
                </a:gridCol>
                <a:gridCol w="1727956">
                  <a:extLst>
                    <a:ext uri="{9D8B030D-6E8A-4147-A177-3AD203B41FA5}">
                      <a16:colId xmlns:a16="http://schemas.microsoft.com/office/drawing/2014/main" val="2410517283"/>
                    </a:ext>
                  </a:extLst>
                </a:gridCol>
                <a:gridCol w="2080092">
                  <a:extLst>
                    <a:ext uri="{9D8B030D-6E8A-4147-A177-3AD203B41FA5}">
                      <a16:colId xmlns:a16="http://schemas.microsoft.com/office/drawing/2014/main" val="1748561933"/>
                    </a:ext>
                  </a:extLst>
                </a:gridCol>
                <a:gridCol w="1701446">
                  <a:extLst>
                    <a:ext uri="{9D8B030D-6E8A-4147-A177-3AD203B41FA5}">
                      <a16:colId xmlns:a16="http://schemas.microsoft.com/office/drawing/2014/main" val="3649058667"/>
                    </a:ext>
                  </a:extLst>
                </a:gridCol>
                <a:gridCol w="2035043">
                  <a:extLst>
                    <a:ext uri="{9D8B030D-6E8A-4147-A177-3AD203B41FA5}">
                      <a16:colId xmlns:a16="http://schemas.microsoft.com/office/drawing/2014/main" val="1550512626"/>
                    </a:ext>
                  </a:extLst>
                </a:gridCol>
              </a:tblGrid>
              <a:tr h="449679">
                <a:tc rowSpan="2">
                  <a:txBody>
                    <a:bodyPr/>
                    <a:lstStyle/>
                    <a:p>
                      <a:pPr algn="ctr"/>
                      <a:endParaRPr lang="tr-TR" sz="1600" dirty="0">
                        <a:latin typeface="Helvetica" panose="020B0604020202020204" pitchFamily="34" charset="0"/>
                        <a:cs typeface="Helvetica" panose="020B0604020202020204" pitchFamily="34" charset="0"/>
                      </a:endParaRPr>
                    </a:p>
                    <a:p>
                      <a:pPr algn="ctr"/>
                      <a:r>
                        <a:rPr lang="tr-TR" sz="1600" dirty="0">
                          <a:latin typeface="Helvetica" panose="020B0604020202020204" pitchFamily="34" charset="0"/>
                          <a:cs typeface="Helvetica" panose="020B0604020202020204" pitchFamily="34" charset="0"/>
                        </a:rPr>
                        <a:t>YILLAR</a:t>
                      </a:r>
                    </a:p>
                  </a:txBody>
                  <a:tcPr/>
                </a:tc>
                <a:tc gridSpan="5">
                  <a:txBody>
                    <a:bodyPr/>
                    <a:lstStyle/>
                    <a:p>
                      <a:pPr algn="ctr"/>
                      <a:r>
                        <a:rPr lang="tr-TR" sz="2400" dirty="0"/>
                        <a:t>TAHSİS</a:t>
                      </a:r>
                      <a:r>
                        <a:rPr lang="tr-TR" sz="2400" baseline="0" dirty="0"/>
                        <a:t> EDİLEN, KULLANILAN VE AYRILAN İDARİ PERSONEL SAYISI</a:t>
                      </a:r>
                      <a:endParaRPr lang="tr-TR" sz="2400" dirty="0"/>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99779857"/>
                  </a:ext>
                </a:extLst>
              </a:tr>
              <a:tr h="359743">
                <a:tc vMerge="1">
                  <a:txBody>
                    <a:bodyPr/>
                    <a:lstStyle/>
                    <a:p>
                      <a:endParaRPr lang="tr-TR"/>
                    </a:p>
                  </a:txBody>
                  <a:tcPr/>
                </a:tc>
                <a:tc>
                  <a:txBody>
                    <a:bodyPr/>
                    <a:lstStyle/>
                    <a:p>
                      <a:pPr algn="ctr"/>
                      <a:endParaRPr lang="tr-TR" b="1" dirty="0">
                        <a:latin typeface="Helvetica" panose="020B0604020202020204" pitchFamily="34" charset="0"/>
                        <a:cs typeface="Helvetica" panose="020B0604020202020204" pitchFamily="34" charset="0"/>
                      </a:endParaRPr>
                    </a:p>
                    <a:p>
                      <a:pPr algn="ctr"/>
                      <a:r>
                        <a:rPr lang="tr-TR" b="1" dirty="0">
                          <a:latin typeface="Helvetica" panose="020B0604020202020204" pitchFamily="34" charset="0"/>
                          <a:cs typeface="Helvetica" panose="020B0604020202020204" pitchFamily="34" charset="0"/>
                        </a:rPr>
                        <a:t>TAHSİS</a:t>
                      </a:r>
                      <a:r>
                        <a:rPr lang="tr-TR" b="1" baseline="0" dirty="0">
                          <a:latin typeface="Helvetica" panose="020B0604020202020204" pitchFamily="34" charset="0"/>
                          <a:cs typeface="Helvetica" panose="020B0604020202020204" pitchFamily="34" charset="0"/>
                        </a:rPr>
                        <a:t> EDİLEN</a:t>
                      </a:r>
                      <a:endParaRPr lang="tr-TR" b="1" dirty="0">
                        <a:latin typeface="Helvetica" panose="020B0604020202020204" pitchFamily="34" charset="0"/>
                        <a:cs typeface="Helvetica" panose="020B0604020202020204" pitchFamily="34" charset="0"/>
                      </a:endParaRPr>
                    </a:p>
                  </a:txBody>
                  <a:tcPr/>
                </a:tc>
                <a:tc>
                  <a:txBody>
                    <a:bodyPr/>
                    <a:lstStyle/>
                    <a:p>
                      <a:pPr algn="ctr"/>
                      <a:endParaRPr lang="tr-TR" b="1" dirty="0">
                        <a:latin typeface="Helvetica" panose="020B0604020202020204" pitchFamily="34" charset="0"/>
                        <a:cs typeface="Helvetica" panose="020B0604020202020204" pitchFamily="34" charset="0"/>
                      </a:endParaRPr>
                    </a:p>
                    <a:p>
                      <a:pPr algn="ctr"/>
                      <a:r>
                        <a:rPr lang="tr-TR" b="1" dirty="0">
                          <a:latin typeface="Helvetica" panose="020B0604020202020204" pitchFamily="34" charset="0"/>
                          <a:cs typeface="Helvetica" panose="020B0604020202020204" pitchFamily="34" charset="0"/>
                        </a:rPr>
                        <a:t>KULLANILAN</a:t>
                      </a:r>
                    </a:p>
                  </a:txBody>
                  <a:tcPr/>
                </a:tc>
                <a:tc>
                  <a:txBody>
                    <a:bodyPr/>
                    <a:lstStyle/>
                    <a:p>
                      <a:pPr algn="ctr"/>
                      <a:r>
                        <a:rPr lang="tr-TR" b="1" dirty="0">
                          <a:latin typeface="Helvetica" panose="020B0604020202020204" pitchFamily="34" charset="0"/>
                          <a:cs typeface="Helvetica" panose="020B0604020202020204" pitchFamily="34" charset="0"/>
                        </a:rPr>
                        <a:t>ATAMA</a:t>
                      </a:r>
                      <a:r>
                        <a:rPr lang="tr-TR" b="1" baseline="0" dirty="0">
                          <a:latin typeface="Helvetica" panose="020B0604020202020204" pitchFamily="34" charset="0"/>
                          <a:cs typeface="Helvetica" panose="020B0604020202020204" pitchFamily="34" charset="0"/>
                        </a:rPr>
                        <a:t> SAYISINA TABİ OLMAYAN ATAMALAR </a:t>
                      </a:r>
                      <a:endParaRPr lang="tr-TR" b="1" dirty="0">
                        <a:latin typeface="Helvetica" panose="020B0604020202020204" pitchFamily="34" charset="0"/>
                        <a:cs typeface="Helvetica" panose="020B0604020202020204" pitchFamily="34" charset="0"/>
                      </a:endParaRPr>
                    </a:p>
                  </a:txBody>
                  <a:tcPr/>
                </a:tc>
                <a:tc>
                  <a:txBody>
                    <a:bodyPr/>
                    <a:lstStyle/>
                    <a:p>
                      <a:pPr algn="ctr"/>
                      <a:r>
                        <a:rPr lang="tr-TR" b="1" dirty="0">
                          <a:latin typeface="Helvetica" panose="020B0604020202020204" pitchFamily="34" charset="0"/>
                          <a:cs typeface="Helvetica" panose="020B0604020202020204" pitchFamily="34" charset="0"/>
                        </a:rPr>
                        <a:t>TOPLAM ATAMA</a:t>
                      </a:r>
                    </a:p>
                  </a:txBody>
                  <a:tcPr/>
                </a:tc>
                <a:tc>
                  <a:txBody>
                    <a:bodyPr/>
                    <a:lstStyle/>
                    <a:p>
                      <a:pPr algn="ctr"/>
                      <a:r>
                        <a:rPr lang="tr-TR" b="1" dirty="0">
                          <a:latin typeface="Helvetica" panose="020B0604020202020204" pitchFamily="34" charset="0"/>
                          <a:cs typeface="Helvetica" panose="020B0604020202020204" pitchFamily="34" charset="0"/>
                        </a:rPr>
                        <a:t>AYRILAN PERSONEL</a:t>
                      </a:r>
                    </a:p>
                  </a:txBody>
                  <a:tcPr/>
                </a:tc>
                <a:extLst>
                  <a:ext uri="{0D108BD9-81ED-4DB2-BD59-A6C34878D82A}">
                    <a16:rowId xmlns:a16="http://schemas.microsoft.com/office/drawing/2014/main" val="3677000069"/>
                  </a:ext>
                </a:extLst>
              </a:tr>
              <a:tr h="335079">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2017</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9</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9</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6</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15</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17</a:t>
                      </a:r>
                    </a:p>
                  </a:txBody>
                  <a:tcPr marL="9525" marR="9525" marT="9525" marB="0" anchor="ctr"/>
                </a:tc>
                <a:extLst>
                  <a:ext uri="{0D108BD9-81ED-4DB2-BD59-A6C34878D82A}">
                    <a16:rowId xmlns:a16="http://schemas.microsoft.com/office/drawing/2014/main" val="3955026806"/>
                  </a:ext>
                </a:extLst>
              </a:tr>
              <a:tr h="313868">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2018</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13</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13</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7</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20</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7</a:t>
                      </a:r>
                    </a:p>
                  </a:txBody>
                  <a:tcPr marL="9525" marR="9525" marT="9525" marB="0" anchor="ctr"/>
                </a:tc>
                <a:extLst>
                  <a:ext uri="{0D108BD9-81ED-4DB2-BD59-A6C34878D82A}">
                    <a16:rowId xmlns:a16="http://schemas.microsoft.com/office/drawing/2014/main" val="930306088"/>
                  </a:ext>
                </a:extLst>
              </a:tr>
              <a:tr h="335079">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2019</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10</a:t>
                      </a:r>
                    </a:p>
                  </a:txBody>
                  <a:tcPr marL="9525" marR="9525" marT="9525" marB="0" anchor="ctr"/>
                </a:tc>
                <a:tc>
                  <a:txBody>
                    <a:bodyPr/>
                    <a:lstStyle/>
                    <a:p>
                      <a:pPr algn="ctr" rtl="0" fontAlgn="b"/>
                      <a:r>
                        <a:rPr lang="tr-TR" sz="16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*8</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11</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8</a:t>
                      </a:r>
                    </a:p>
                  </a:txBody>
                  <a:tcPr marL="9525" marR="9525" marT="9525" marB="0" anchor="ctr"/>
                </a:tc>
                <a:extLst>
                  <a:ext uri="{0D108BD9-81ED-4DB2-BD59-A6C34878D82A}">
                    <a16:rowId xmlns:a16="http://schemas.microsoft.com/office/drawing/2014/main" val="1466350916"/>
                  </a:ext>
                </a:extLst>
              </a:tr>
              <a:tr h="224840">
                <a:tc>
                  <a:txBody>
                    <a:bodyPr/>
                    <a:lstStyle/>
                    <a:p>
                      <a:r>
                        <a:rPr lang="tr-TR" sz="2000" b="1" dirty="0">
                          <a:solidFill>
                            <a:srgbClr val="FF0000"/>
                          </a:solidFill>
                          <a:latin typeface="Helvetica" panose="020B0604020202020204" pitchFamily="34" charset="0"/>
                          <a:cs typeface="Helvetica" panose="020B0604020202020204" pitchFamily="34" charset="0"/>
                        </a:rPr>
                        <a:t>     </a:t>
                      </a:r>
                      <a:r>
                        <a:rPr lang="tr-TR" sz="1600" b="1" dirty="0">
                          <a:solidFill>
                            <a:schemeClr val="tx1"/>
                          </a:solidFill>
                          <a:latin typeface="Helvetica" panose="020B0604020202020204" pitchFamily="34" charset="0"/>
                          <a:cs typeface="Helvetica" panose="020B0604020202020204" pitchFamily="34" charset="0"/>
                        </a:rPr>
                        <a:t>2020</a:t>
                      </a:r>
                    </a:p>
                  </a:txBody>
                  <a:tcPr/>
                </a:tc>
                <a:tc>
                  <a:txBody>
                    <a:bodyPr/>
                    <a:lstStyle/>
                    <a:p>
                      <a:pPr algn="ctr" rtl="0"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5</a:t>
                      </a:r>
                    </a:p>
                  </a:txBody>
                  <a:tcPr marL="9525" marR="9525" marT="9525" marB="0" anchor="ctr"/>
                </a:tc>
                <a:tc>
                  <a:txBody>
                    <a:bodyPr/>
                    <a:lstStyle/>
                    <a:p>
                      <a:pPr algn="ctr" rtl="0"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rtl="0" fontAlgn="b"/>
                      <a:endPar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endPar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880295623"/>
                  </a:ext>
                </a:extLst>
              </a:tr>
              <a:tr h="224840">
                <a:tc>
                  <a:txBody>
                    <a:bodyPr/>
                    <a:lstStyle/>
                    <a:p>
                      <a:r>
                        <a:rPr lang="tr-TR" sz="2000" b="1" dirty="0">
                          <a:solidFill>
                            <a:srgbClr val="FF0000"/>
                          </a:solidFill>
                          <a:latin typeface="Helvetica" panose="020B0604020202020204" pitchFamily="34" charset="0"/>
                          <a:cs typeface="Helvetica" panose="020B0604020202020204" pitchFamily="34" charset="0"/>
                        </a:rPr>
                        <a:t>TOPLAM</a:t>
                      </a:r>
                    </a:p>
                  </a:txBody>
                  <a:tcPr/>
                </a:tc>
                <a:tc>
                  <a:txBody>
                    <a:bodyPr/>
                    <a:lstStyle/>
                    <a:p>
                      <a:pPr algn="ctr" rtl="0"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32</a:t>
                      </a:r>
                    </a:p>
                  </a:txBody>
                  <a:tcPr marL="9525" marR="9525" marT="9525" marB="0" anchor="ctr"/>
                </a:tc>
                <a:tc>
                  <a:txBody>
                    <a:bodyPr/>
                    <a:lstStyle/>
                    <a:p>
                      <a:pPr algn="ctr" rtl="0"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30</a:t>
                      </a:r>
                    </a:p>
                  </a:txBody>
                  <a:tcPr marL="9525" marR="9525" marT="9525" marB="0" anchor="ctr"/>
                </a:tc>
                <a:tc>
                  <a:txBody>
                    <a:bodyPr/>
                    <a:lstStyle/>
                    <a:p>
                      <a:pPr algn="ctr" rtl="0"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16</a:t>
                      </a:r>
                    </a:p>
                  </a:txBody>
                  <a:tcPr marL="9525" marR="9525" marT="9525" marB="0" anchor="ctr"/>
                </a:tc>
                <a:tc>
                  <a:txBody>
                    <a:bodyPr/>
                    <a:lstStyle/>
                    <a:p>
                      <a:pPr algn="ctr" rtl="0"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46</a:t>
                      </a:r>
                    </a:p>
                  </a:txBody>
                  <a:tcPr marL="9525" marR="9525" marT="9525" marB="0" anchor="ctr"/>
                </a:tc>
                <a:tc>
                  <a:txBody>
                    <a:bodyPr/>
                    <a:lstStyle/>
                    <a:p>
                      <a:pPr algn="ctr" rtl="0"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32</a:t>
                      </a:r>
                    </a:p>
                  </a:txBody>
                  <a:tcPr marL="9525" marR="9525" marT="9525" marB="0" anchor="ctr"/>
                </a:tc>
                <a:extLst>
                  <a:ext uri="{0D108BD9-81ED-4DB2-BD59-A6C34878D82A}">
                    <a16:rowId xmlns:a16="http://schemas.microsoft.com/office/drawing/2014/main" val="1541392635"/>
                  </a:ext>
                </a:extLst>
              </a:tr>
            </a:tbl>
          </a:graphicData>
        </a:graphic>
      </p:graphicFrame>
      <p:sp>
        <p:nvSpPr>
          <p:cNvPr id="3" name="Metin kutusu 2"/>
          <p:cNvSpPr txBox="1"/>
          <p:nvPr/>
        </p:nvSpPr>
        <p:spPr>
          <a:xfrm>
            <a:off x="647701" y="4621876"/>
            <a:ext cx="10117281" cy="923330"/>
          </a:xfrm>
          <a:prstGeom prst="rect">
            <a:avLst/>
          </a:prstGeom>
          <a:noFill/>
        </p:spPr>
        <p:txBody>
          <a:bodyPr wrap="square" rtlCol="0">
            <a:spAutoFit/>
          </a:bodyPr>
          <a:lstStyle/>
          <a:p>
            <a:r>
              <a:rPr lang="tr-TR" b="1" dirty="0">
                <a:solidFill>
                  <a:srgbClr val="FF0000"/>
                </a:solidFill>
              </a:rPr>
              <a:t>*2019 yılı KPSS yerleştirmeleri ile yerleşen 2 (iki) aday askerde olduğu için henüz atama işlemleri tamamlanamamıştır. </a:t>
            </a:r>
          </a:p>
          <a:p>
            <a:r>
              <a:rPr lang="tr-TR" b="1" dirty="0">
                <a:solidFill>
                  <a:srgbClr val="FF0000"/>
                </a:solidFill>
              </a:rPr>
              <a:t>**Planlama aşamasındadır.	</a:t>
            </a:r>
          </a:p>
        </p:txBody>
      </p:sp>
    </p:spTree>
    <p:extLst>
      <p:ext uri="{BB962C8B-B14F-4D97-AF65-F5344CB8AC3E}">
        <p14:creationId xmlns:p14="http://schemas.microsoft.com/office/powerpoint/2010/main" val="33524796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0"/>
            <a:ext cx="9522566" cy="1209539"/>
            <a:chOff x="102599" y="3832"/>
            <a:chExt cx="9054101"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02599" y="3832"/>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190542"/>
              <a:ext cx="6443480" cy="677108"/>
            </a:xfrm>
            <a:prstGeom prst="rect">
              <a:avLst/>
            </a:prstGeom>
          </p:spPr>
          <p:txBody>
            <a:bodyPr wrap="square">
              <a:spAutoFit/>
            </a:bodyPr>
            <a:lstStyle/>
            <a:p>
              <a:r>
                <a:rPr lang="tr-TR" sz="1900" b="1" dirty="0">
                  <a:solidFill>
                    <a:schemeClr val="accent1">
                      <a:lumMod val="50000"/>
                    </a:schemeClr>
                  </a:solidFill>
                  <a:latin typeface="Helvetica" pitchFamily="34" charset="0"/>
                </a:rPr>
                <a:t>SÜREKLİ İŞÇİ PERSONELİNİN YILLARA</a:t>
              </a:r>
            </a:p>
            <a:p>
              <a:r>
                <a:rPr lang="tr-TR" sz="1900" b="1" dirty="0">
                  <a:solidFill>
                    <a:schemeClr val="accent1">
                      <a:lumMod val="50000"/>
                    </a:schemeClr>
                  </a:solidFill>
                  <a:latin typeface="Helvetica" pitchFamily="34" charset="0"/>
                </a:rPr>
                <a:t> GÖRE DEĞİŞİMİ (2017-2020)</a:t>
              </a:r>
              <a:endParaRPr lang="tr-TR" sz="1900" dirty="0"/>
            </a:p>
          </p:txBody>
        </p:sp>
      </p:grpSp>
      <p:sp>
        <p:nvSpPr>
          <p:cNvPr id="14" name="Rectangle 3"/>
          <p:cNvSpPr txBox="1">
            <a:spLocks noChangeArrowheads="1"/>
          </p:cNvSpPr>
          <p:nvPr/>
        </p:nvSpPr>
        <p:spPr bwMode="auto">
          <a:xfrm>
            <a:off x="482600" y="1028804"/>
            <a:ext cx="12090401"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7" name="Tablo 6"/>
          <p:cNvGraphicFramePr>
            <a:graphicFrameLocks noGrp="1"/>
          </p:cNvGraphicFramePr>
          <p:nvPr>
            <p:extLst>
              <p:ext uri="{D42A27DB-BD31-4B8C-83A1-F6EECF244321}">
                <p14:modId xmlns:p14="http://schemas.microsoft.com/office/powerpoint/2010/main" val="1910714476"/>
              </p:ext>
            </p:extLst>
          </p:nvPr>
        </p:nvGraphicFramePr>
        <p:xfrm>
          <a:off x="482600" y="1446360"/>
          <a:ext cx="11022429" cy="3983217"/>
        </p:xfrm>
        <a:graphic>
          <a:graphicData uri="http://schemas.openxmlformats.org/drawingml/2006/table">
            <a:tbl>
              <a:tblPr firstRow="1" bandRow="1">
                <a:tableStyleId>{5C22544A-7EE6-4342-B048-85BDC9FD1C3A}</a:tableStyleId>
              </a:tblPr>
              <a:tblGrid>
                <a:gridCol w="2111877">
                  <a:extLst>
                    <a:ext uri="{9D8B030D-6E8A-4147-A177-3AD203B41FA5}">
                      <a16:colId xmlns:a16="http://schemas.microsoft.com/office/drawing/2014/main" val="69473924"/>
                    </a:ext>
                  </a:extLst>
                </a:gridCol>
                <a:gridCol w="1339244">
                  <a:extLst>
                    <a:ext uri="{9D8B030D-6E8A-4147-A177-3AD203B41FA5}">
                      <a16:colId xmlns:a16="http://schemas.microsoft.com/office/drawing/2014/main" val="1195183089"/>
                    </a:ext>
                  </a:extLst>
                </a:gridCol>
                <a:gridCol w="2445714">
                  <a:extLst>
                    <a:ext uri="{9D8B030D-6E8A-4147-A177-3AD203B41FA5}">
                      <a16:colId xmlns:a16="http://schemas.microsoft.com/office/drawing/2014/main" val="2410517283"/>
                    </a:ext>
                  </a:extLst>
                </a:gridCol>
                <a:gridCol w="2562797">
                  <a:extLst>
                    <a:ext uri="{9D8B030D-6E8A-4147-A177-3AD203B41FA5}">
                      <a16:colId xmlns:a16="http://schemas.microsoft.com/office/drawing/2014/main" val="1748561933"/>
                    </a:ext>
                  </a:extLst>
                </a:gridCol>
                <a:gridCol w="2562797">
                  <a:extLst>
                    <a:ext uri="{9D8B030D-6E8A-4147-A177-3AD203B41FA5}">
                      <a16:colId xmlns:a16="http://schemas.microsoft.com/office/drawing/2014/main" val="463494645"/>
                    </a:ext>
                  </a:extLst>
                </a:gridCol>
              </a:tblGrid>
              <a:tr h="584792">
                <a:tc rowSpan="2">
                  <a:txBody>
                    <a:bodyPr/>
                    <a:lstStyle/>
                    <a:p>
                      <a:endParaRPr lang="tr-TR" sz="1600" dirty="0">
                        <a:latin typeface="Helvetica" panose="020B0604020202020204" pitchFamily="34" charset="0"/>
                        <a:cs typeface="Helvetica" panose="020B0604020202020204" pitchFamily="34" charset="0"/>
                      </a:endParaRPr>
                    </a:p>
                    <a:p>
                      <a:endParaRPr lang="tr-TR" sz="1600" dirty="0">
                        <a:latin typeface="Helvetica" panose="020B0604020202020204" pitchFamily="34" charset="0"/>
                        <a:cs typeface="Helvetica" panose="020B0604020202020204" pitchFamily="34" charset="0"/>
                      </a:endParaRPr>
                    </a:p>
                    <a:p>
                      <a:pPr algn="ctr"/>
                      <a:r>
                        <a:rPr lang="tr-TR" sz="1600" dirty="0">
                          <a:latin typeface="Helvetica" panose="020B0604020202020204" pitchFamily="34" charset="0"/>
                          <a:cs typeface="Helvetica" panose="020B0604020202020204" pitchFamily="34" charset="0"/>
                        </a:rPr>
                        <a:t>UNVAN</a:t>
                      </a:r>
                    </a:p>
                  </a:txBody>
                  <a:tcPr/>
                </a:tc>
                <a:tc gridSpan="4">
                  <a:txBody>
                    <a:bodyPr/>
                    <a:lstStyle/>
                    <a:p>
                      <a:pPr algn="ctr"/>
                      <a:r>
                        <a:rPr lang="tr-TR" sz="2400" dirty="0"/>
                        <a:t>SÜREKLİ</a:t>
                      </a:r>
                      <a:r>
                        <a:rPr lang="tr-TR" sz="2400" baseline="0" dirty="0"/>
                        <a:t> İŞÇİ PERSONEL SAYISININ DEĞİŞİMİ </a:t>
                      </a:r>
                      <a:endParaRPr lang="tr-TR" sz="2400" dirty="0"/>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extLst>
                  <a:ext uri="{0D108BD9-81ED-4DB2-BD59-A6C34878D82A}">
                    <a16:rowId xmlns:a16="http://schemas.microsoft.com/office/drawing/2014/main" val="3699779857"/>
                  </a:ext>
                </a:extLst>
              </a:tr>
              <a:tr h="467834">
                <a:tc vMerge="1">
                  <a:txBody>
                    <a:bodyPr/>
                    <a:lstStyle/>
                    <a:p>
                      <a:endParaRPr lang="tr-TR"/>
                    </a:p>
                  </a:txBody>
                  <a:tcPr/>
                </a:tc>
                <a:tc>
                  <a:txBody>
                    <a:bodyPr/>
                    <a:lstStyle/>
                    <a:p>
                      <a:pPr algn="ctr"/>
                      <a:r>
                        <a:rPr lang="tr-TR" b="1" dirty="0">
                          <a:latin typeface="Helvetica" panose="020B0604020202020204" pitchFamily="34" charset="0"/>
                          <a:cs typeface="Helvetica" panose="020B0604020202020204" pitchFamily="34" charset="0"/>
                        </a:rPr>
                        <a:t>2017</a:t>
                      </a:r>
                    </a:p>
                  </a:txBody>
                  <a:tcPr/>
                </a:tc>
                <a:tc>
                  <a:txBody>
                    <a:bodyPr/>
                    <a:lstStyle/>
                    <a:p>
                      <a:pPr algn="ctr"/>
                      <a:r>
                        <a:rPr lang="tr-TR" b="1" dirty="0">
                          <a:latin typeface="Helvetica" panose="020B0604020202020204" pitchFamily="34" charset="0"/>
                          <a:cs typeface="Helvetica" panose="020B0604020202020204" pitchFamily="34" charset="0"/>
                        </a:rPr>
                        <a:t>2018</a:t>
                      </a:r>
                    </a:p>
                  </a:txBody>
                  <a:tcPr/>
                </a:tc>
                <a:tc>
                  <a:txBody>
                    <a:bodyPr/>
                    <a:lstStyle/>
                    <a:p>
                      <a:pPr algn="ctr"/>
                      <a:r>
                        <a:rPr lang="tr-TR" b="1" dirty="0">
                          <a:latin typeface="Helvetica" panose="020B0604020202020204" pitchFamily="34" charset="0"/>
                          <a:cs typeface="Helvetica" panose="020B0604020202020204" pitchFamily="34" charset="0"/>
                        </a:rPr>
                        <a:t>2019</a:t>
                      </a:r>
                    </a:p>
                  </a:txBody>
                  <a:tcPr/>
                </a:tc>
                <a:tc>
                  <a:txBody>
                    <a:bodyPr/>
                    <a:lstStyle/>
                    <a:p>
                      <a:pPr algn="ctr"/>
                      <a:r>
                        <a:rPr lang="tr-TR" b="1" dirty="0">
                          <a:latin typeface="Helvetica" panose="020B0604020202020204" pitchFamily="34" charset="0"/>
                          <a:cs typeface="Helvetica" panose="020B0604020202020204" pitchFamily="34" charset="0"/>
                        </a:rPr>
                        <a:t>2020</a:t>
                      </a:r>
                    </a:p>
                  </a:txBody>
                  <a:tcPr/>
                </a:tc>
                <a:extLst>
                  <a:ext uri="{0D108BD9-81ED-4DB2-BD59-A6C34878D82A}">
                    <a16:rowId xmlns:a16="http://schemas.microsoft.com/office/drawing/2014/main" val="3677000069"/>
                  </a:ext>
                </a:extLst>
              </a:tr>
              <a:tr h="476683">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GÜVENLİK PERSONELİ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62</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62</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73</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3955026806"/>
                  </a:ext>
                </a:extLst>
              </a:tr>
              <a:tr h="397382">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ŞOFÖR</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4</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4</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4</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381874631"/>
                  </a:ext>
                </a:extLst>
              </a:tr>
              <a:tr h="185997">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TEMİZLİK PERSONELİ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59</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58</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68</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930306088"/>
                  </a:ext>
                </a:extLst>
              </a:tr>
              <a:tr h="185996">
                <a:tc>
                  <a:txBody>
                    <a:bodyPr/>
                    <a:lstStyle/>
                    <a:p>
                      <a:pPr algn="l"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TEMİZLİK</a:t>
                      </a:r>
                      <a:r>
                        <a:rPr lang="tr-TR" sz="1400" b="1" i="0" u="none" strike="noStrike" baseline="0"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PERSONELİ</a:t>
                      </a:r>
                    </a:p>
                    <a:p>
                      <a:pPr algn="l" fontAlgn="b"/>
                      <a:r>
                        <a:rPr lang="tr-TR" sz="1400" b="1" i="0" u="none" strike="noStrike" baseline="0"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(ENGELLİ)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extLst>
                  <a:ext uri="{0D108BD9-81ED-4DB2-BD59-A6C34878D82A}">
                    <a16:rowId xmlns:a16="http://schemas.microsoft.com/office/drawing/2014/main" val="2352379088"/>
                  </a:ext>
                </a:extLst>
              </a:tr>
              <a:tr h="185997">
                <a:tc>
                  <a:txBody>
                    <a:bodyPr/>
                    <a:lstStyle/>
                    <a:p>
                      <a:pPr algn="l"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TEMİZLİK PERSONELİ</a:t>
                      </a:r>
                    </a:p>
                    <a:p>
                      <a:pPr algn="l"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(ESKİ</a:t>
                      </a:r>
                      <a:r>
                        <a:rPr lang="tr-TR" sz="1400" b="1" i="0" u="none" strike="noStrike" baseline="0"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HÜKÜMLÜ)</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extLst>
                  <a:ext uri="{0D108BD9-81ED-4DB2-BD59-A6C34878D82A}">
                    <a16:rowId xmlns:a16="http://schemas.microsoft.com/office/drawing/2014/main" val="836981447"/>
                  </a:ext>
                </a:extLst>
              </a:tr>
              <a:tr h="397382">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KALORİFERCİ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5</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5</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5</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1466350916"/>
                  </a:ext>
                </a:extLst>
              </a:tr>
              <a:tr h="533289">
                <a:tc>
                  <a:txBody>
                    <a:bodyPr/>
                    <a:lstStyle/>
                    <a:p>
                      <a:pPr algn="l" fontAlgn="b"/>
                      <a:r>
                        <a:rPr lang="tr-TR" sz="22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TOPLAM</a:t>
                      </a:r>
                      <a:endParaRPr lang="tr-TR" sz="22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2000" b="1" u="none" strike="noStrike">
                          <a:solidFill>
                            <a:srgbClr val="FF0000"/>
                          </a:solidFill>
                          <a:effectLst/>
                          <a:latin typeface="Helvetica" panose="020B0604020202020204" pitchFamily="34" charset="0"/>
                          <a:ea typeface="Cambria" panose="02040503050406030204" pitchFamily="18" charset="0"/>
                          <a:cs typeface="Helvetica" panose="020B0604020202020204" pitchFamily="34" charset="0"/>
                        </a:rPr>
                        <a:t>-</a:t>
                      </a:r>
                      <a:endParaRPr lang="tr-TR" sz="2000" b="1" i="0" u="none" strike="noStrike">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2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130</a:t>
                      </a:r>
                      <a:endParaRPr lang="tr-TR" sz="2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2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129</a:t>
                      </a:r>
                      <a:endParaRPr lang="tr-TR" sz="2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24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153</a:t>
                      </a:r>
                      <a:endParaRPr lang="tr-TR" sz="24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880295623"/>
                  </a:ext>
                </a:extLst>
              </a:tr>
            </a:tbl>
          </a:graphicData>
        </a:graphic>
      </p:graphicFrame>
    </p:spTree>
    <p:extLst>
      <p:ext uri="{BB962C8B-B14F-4D97-AF65-F5344CB8AC3E}">
        <p14:creationId xmlns:p14="http://schemas.microsoft.com/office/powerpoint/2010/main" val="550424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30887"/>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0887"/>
            <a:ext cx="9724246" cy="1209539"/>
            <a:chOff x="-130243" y="-284992"/>
            <a:chExt cx="9245859"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30243" y="-284992"/>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672136" y="-159791"/>
              <a:ext cx="6443480" cy="646331"/>
            </a:xfrm>
            <a:prstGeom prst="rect">
              <a:avLst/>
            </a:prstGeom>
          </p:spPr>
          <p:txBody>
            <a:bodyPr wrap="square">
              <a:spAutoFit/>
            </a:bodyPr>
            <a:lstStyle/>
            <a:p>
              <a:r>
                <a:rPr lang="tr-TR" b="1" dirty="0">
                  <a:solidFill>
                    <a:schemeClr val="accent1">
                      <a:lumMod val="50000"/>
                    </a:schemeClr>
                  </a:solidFill>
                  <a:latin typeface="Helvetica" pitchFamily="34" charset="0"/>
                </a:rPr>
                <a:t>SÜREKLİ İŞÇİ SAYISININ YILLARA</a:t>
              </a:r>
            </a:p>
            <a:p>
              <a:r>
                <a:rPr lang="tr-TR" b="1" dirty="0">
                  <a:solidFill>
                    <a:schemeClr val="accent1">
                      <a:lumMod val="50000"/>
                    </a:schemeClr>
                  </a:solidFill>
                  <a:latin typeface="Helvetica" pitchFamily="34" charset="0"/>
                </a:rPr>
                <a:t> GÖRE DEĞİŞİMİ (2018-2020)</a:t>
              </a:r>
              <a:endParaRPr lang="tr-TR" sz="2400" dirty="0"/>
            </a:p>
          </p:txBody>
        </p:sp>
      </p:grpSp>
      <p:sp>
        <p:nvSpPr>
          <p:cNvPr id="14" name="Rectangle 3"/>
          <p:cNvSpPr txBox="1">
            <a:spLocks noChangeArrowheads="1"/>
          </p:cNvSpPr>
          <p:nvPr/>
        </p:nvSpPr>
        <p:spPr bwMode="auto">
          <a:xfrm>
            <a:off x="-258556" y="1225968"/>
            <a:ext cx="11845512" cy="532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6" name="Grafik 5"/>
          <p:cNvGraphicFramePr/>
          <p:nvPr>
            <p:extLst>
              <p:ext uri="{D42A27DB-BD31-4B8C-83A1-F6EECF244321}">
                <p14:modId xmlns:p14="http://schemas.microsoft.com/office/powerpoint/2010/main" val="1385250572"/>
              </p:ext>
            </p:extLst>
          </p:nvPr>
        </p:nvGraphicFramePr>
        <p:xfrm>
          <a:off x="570368" y="1225968"/>
          <a:ext cx="10701196" cy="51194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28878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wipe(down)">
                                      <p:cBhvr>
                                        <p:cTn id="11" dur="500"/>
                                        <p:tgtEl>
                                          <p:spTgt spid="6">
                                            <p:graphicEl>
                                              <a:chart seriesIdx="0" categoryIdx="0" bldStep="ptIn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wipe(down)">
                                      <p:cBhvr>
                                        <p:cTn id="15" dur="500"/>
                                        <p:tgtEl>
                                          <p:spTgt spid="6">
                                            <p:graphicEl>
                                              <a:chart seriesIdx="0" categoryIdx="1" bldStep="ptIn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graphicEl>
                                              <a:chart seriesIdx="0" categoryIdx="2" bldStep="ptInSeries"/>
                                            </p:graphicEl>
                                          </p:spTgt>
                                        </p:tgtEl>
                                        <p:attrNameLst>
                                          <p:attrName>style.visibility</p:attrName>
                                        </p:attrNameLst>
                                      </p:cBhvr>
                                      <p:to>
                                        <p:strVal val="visible"/>
                                      </p:to>
                                    </p:set>
                                    <p:animEffect transition="in" filter="wipe(down)">
                                      <p:cBhvr>
                                        <p:cTn id="19" dur="500"/>
                                        <p:tgtEl>
                                          <p:spTgt spid="6">
                                            <p:graphicEl>
                                              <a:chart seriesIdx="0" categoryIdx="2" bldStep="ptIn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graphicEl>
                                              <a:chart seriesIdx="1" categoryIdx="0" bldStep="ptInSeries"/>
                                            </p:graphicEl>
                                          </p:spTgt>
                                        </p:tgtEl>
                                        <p:attrNameLst>
                                          <p:attrName>style.visibility</p:attrName>
                                        </p:attrNameLst>
                                      </p:cBhvr>
                                      <p:to>
                                        <p:strVal val="visible"/>
                                      </p:to>
                                    </p:set>
                                    <p:animEffect transition="in" filter="wipe(down)">
                                      <p:cBhvr>
                                        <p:cTn id="23" dur="500"/>
                                        <p:tgtEl>
                                          <p:spTgt spid="6">
                                            <p:graphicEl>
                                              <a:chart seriesIdx="1" categoryIdx="0" bldStep="ptIn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
                                            <p:graphicEl>
                                              <a:chart seriesIdx="1" categoryIdx="1" bldStep="ptInSeries"/>
                                            </p:graphicEl>
                                          </p:spTgt>
                                        </p:tgtEl>
                                        <p:attrNameLst>
                                          <p:attrName>style.visibility</p:attrName>
                                        </p:attrNameLst>
                                      </p:cBhvr>
                                      <p:to>
                                        <p:strVal val="visible"/>
                                      </p:to>
                                    </p:set>
                                    <p:animEffect transition="in" filter="wipe(down)">
                                      <p:cBhvr>
                                        <p:cTn id="27" dur="500"/>
                                        <p:tgtEl>
                                          <p:spTgt spid="6">
                                            <p:graphicEl>
                                              <a:chart seriesIdx="1" categoryIdx="1" bldStep="ptInSeries"/>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6">
                                            <p:graphicEl>
                                              <a:chart seriesIdx="1" categoryIdx="2" bldStep="ptInSeries"/>
                                            </p:graphicEl>
                                          </p:spTgt>
                                        </p:tgtEl>
                                        <p:attrNameLst>
                                          <p:attrName>style.visibility</p:attrName>
                                        </p:attrNameLst>
                                      </p:cBhvr>
                                      <p:to>
                                        <p:strVal val="visible"/>
                                      </p:to>
                                    </p:set>
                                    <p:animEffect transition="in" filter="wipe(down)">
                                      <p:cBhvr>
                                        <p:cTn id="31" dur="500"/>
                                        <p:tgtEl>
                                          <p:spTgt spid="6">
                                            <p:graphicEl>
                                              <a:chart seriesIdx="1" categoryIdx="2" bldStep="ptInSeries"/>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
                                            <p:graphicEl>
                                              <a:chart seriesIdx="2" categoryIdx="0" bldStep="ptInSeries"/>
                                            </p:graphicEl>
                                          </p:spTgt>
                                        </p:tgtEl>
                                        <p:attrNameLst>
                                          <p:attrName>style.visibility</p:attrName>
                                        </p:attrNameLst>
                                      </p:cBhvr>
                                      <p:to>
                                        <p:strVal val="visible"/>
                                      </p:to>
                                    </p:set>
                                    <p:animEffect transition="in" filter="wipe(down)">
                                      <p:cBhvr>
                                        <p:cTn id="35" dur="500"/>
                                        <p:tgtEl>
                                          <p:spTgt spid="6">
                                            <p:graphicEl>
                                              <a:chart seriesIdx="2" categoryIdx="0" bldStep="ptInSeries"/>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6">
                                            <p:graphicEl>
                                              <a:chart seriesIdx="2" categoryIdx="1" bldStep="ptInSeries"/>
                                            </p:graphicEl>
                                          </p:spTgt>
                                        </p:tgtEl>
                                        <p:attrNameLst>
                                          <p:attrName>style.visibility</p:attrName>
                                        </p:attrNameLst>
                                      </p:cBhvr>
                                      <p:to>
                                        <p:strVal val="visible"/>
                                      </p:to>
                                    </p:set>
                                    <p:animEffect transition="in" filter="wipe(down)">
                                      <p:cBhvr>
                                        <p:cTn id="39" dur="500"/>
                                        <p:tgtEl>
                                          <p:spTgt spid="6">
                                            <p:graphicEl>
                                              <a:chart seriesIdx="2" categoryIdx="1" bldStep="ptInSeries"/>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6">
                                            <p:graphicEl>
                                              <a:chart seriesIdx="2" categoryIdx="2" bldStep="ptInSeries"/>
                                            </p:graphicEl>
                                          </p:spTgt>
                                        </p:tgtEl>
                                        <p:attrNameLst>
                                          <p:attrName>style.visibility</p:attrName>
                                        </p:attrNameLst>
                                      </p:cBhvr>
                                      <p:to>
                                        <p:strVal val="visible"/>
                                      </p:to>
                                    </p:set>
                                    <p:animEffect transition="in" filter="wipe(down)">
                                      <p:cBhvr>
                                        <p:cTn id="43" dur="500"/>
                                        <p:tgtEl>
                                          <p:spTgt spid="6">
                                            <p:graphicEl>
                                              <a:chart seriesIdx="2" categoryIdx="2" bldStep="ptInSeries"/>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6">
                                            <p:graphicEl>
                                              <a:chart seriesIdx="3" categoryIdx="0" bldStep="ptInSeries"/>
                                            </p:graphicEl>
                                          </p:spTgt>
                                        </p:tgtEl>
                                        <p:attrNameLst>
                                          <p:attrName>style.visibility</p:attrName>
                                        </p:attrNameLst>
                                      </p:cBhvr>
                                      <p:to>
                                        <p:strVal val="visible"/>
                                      </p:to>
                                    </p:set>
                                    <p:animEffect transition="in" filter="wipe(down)">
                                      <p:cBhvr>
                                        <p:cTn id="47" dur="500"/>
                                        <p:tgtEl>
                                          <p:spTgt spid="6">
                                            <p:graphicEl>
                                              <a:chart seriesIdx="3" categoryIdx="0" bldStep="ptInSeries"/>
                                            </p:graphic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
                                            <p:graphicEl>
                                              <a:chart seriesIdx="3" categoryIdx="1" bldStep="ptInSeries"/>
                                            </p:graphicEl>
                                          </p:spTgt>
                                        </p:tgtEl>
                                        <p:attrNameLst>
                                          <p:attrName>style.visibility</p:attrName>
                                        </p:attrNameLst>
                                      </p:cBhvr>
                                      <p:to>
                                        <p:strVal val="visible"/>
                                      </p:to>
                                    </p:set>
                                    <p:animEffect transition="in" filter="wipe(down)">
                                      <p:cBhvr>
                                        <p:cTn id="51" dur="500"/>
                                        <p:tgtEl>
                                          <p:spTgt spid="6">
                                            <p:graphicEl>
                                              <a:chart seriesIdx="3" categoryIdx="1" bldStep="ptInSeries"/>
                                            </p:graphic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6">
                                            <p:graphicEl>
                                              <a:chart seriesIdx="3" categoryIdx="2" bldStep="ptInSeries"/>
                                            </p:graphicEl>
                                          </p:spTgt>
                                        </p:tgtEl>
                                        <p:attrNameLst>
                                          <p:attrName>style.visibility</p:attrName>
                                        </p:attrNameLst>
                                      </p:cBhvr>
                                      <p:to>
                                        <p:strVal val="visible"/>
                                      </p:to>
                                    </p:set>
                                    <p:animEffect transition="in" filter="wipe(down)">
                                      <p:cBhvr>
                                        <p:cTn id="55" dur="500"/>
                                        <p:tgtEl>
                                          <p:spTgt spid="6">
                                            <p:graphicEl>
                                              <a:chart seriesIdx="3" categoryIdx="2" bldStep="ptInSeries"/>
                                            </p:graphic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6">
                                            <p:graphicEl>
                                              <a:chart seriesIdx="4" categoryIdx="0" bldStep="ptInSeries"/>
                                            </p:graphicEl>
                                          </p:spTgt>
                                        </p:tgtEl>
                                        <p:attrNameLst>
                                          <p:attrName>style.visibility</p:attrName>
                                        </p:attrNameLst>
                                      </p:cBhvr>
                                      <p:to>
                                        <p:strVal val="visible"/>
                                      </p:to>
                                    </p:set>
                                    <p:animEffect transition="in" filter="wipe(down)">
                                      <p:cBhvr>
                                        <p:cTn id="59" dur="500"/>
                                        <p:tgtEl>
                                          <p:spTgt spid="6">
                                            <p:graphicEl>
                                              <a:chart seriesIdx="4" categoryIdx="0" bldStep="ptInSeries"/>
                                            </p:graphic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6">
                                            <p:graphicEl>
                                              <a:chart seriesIdx="4" categoryIdx="1" bldStep="ptInSeries"/>
                                            </p:graphicEl>
                                          </p:spTgt>
                                        </p:tgtEl>
                                        <p:attrNameLst>
                                          <p:attrName>style.visibility</p:attrName>
                                        </p:attrNameLst>
                                      </p:cBhvr>
                                      <p:to>
                                        <p:strVal val="visible"/>
                                      </p:to>
                                    </p:set>
                                    <p:animEffect transition="in" filter="wipe(down)">
                                      <p:cBhvr>
                                        <p:cTn id="63" dur="500"/>
                                        <p:tgtEl>
                                          <p:spTgt spid="6">
                                            <p:graphicEl>
                                              <a:chart seriesIdx="4" categoryIdx="1" bldStep="ptInSeries"/>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6">
                                            <p:graphicEl>
                                              <a:chart seriesIdx="4" categoryIdx="2" bldStep="ptInSeries"/>
                                            </p:graphicEl>
                                          </p:spTgt>
                                        </p:tgtEl>
                                        <p:attrNameLst>
                                          <p:attrName>style.visibility</p:attrName>
                                        </p:attrNameLst>
                                      </p:cBhvr>
                                      <p:to>
                                        <p:strVal val="visible"/>
                                      </p:to>
                                    </p:set>
                                    <p:animEffect transition="in" filter="wipe(down)">
                                      <p:cBhvr>
                                        <p:cTn id="67" dur="500"/>
                                        <p:tgtEl>
                                          <p:spTgt spid="6">
                                            <p:graphicEl>
                                              <a:chart seriesIdx="4" categoryIdx="2"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El"/>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0"/>
            <a:ext cx="9892146" cy="1209539"/>
            <a:chOff x="-130243" y="-83509"/>
            <a:chExt cx="9405500"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30243" y="-83509"/>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543870" y="137715"/>
              <a:ext cx="6731387" cy="646331"/>
            </a:xfrm>
            <a:prstGeom prst="rect">
              <a:avLst/>
            </a:prstGeom>
          </p:spPr>
          <p:txBody>
            <a:bodyPr wrap="square">
              <a:spAutoFit/>
            </a:bodyPr>
            <a:lstStyle/>
            <a:p>
              <a:r>
                <a:rPr lang="tr-TR" b="1" dirty="0">
                  <a:solidFill>
                    <a:schemeClr val="accent1">
                      <a:lumMod val="50000"/>
                    </a:schemeClr>
                  </a:solidFill>
                  <a:latin typeface="Helvetica" pitchFamily="34" charset="0"/>
                </a:rPr>
                <a:t>FAKÜLTELERDE GÖREV YAPAN İDARİ İNSAN</a:t>
              </a:r>
            </a:p>
            <a:p>
              <a:r>
                <a:rPr lang="tr-TR" b="1" dirty="0">
                  <a:solidFill>
                    <a:schemeClr val="accent1">
                      <a:lumMod val="50000"/>
                    </a:schemeClr>
                  </a:solidFill>
                  <a:latin typeface="Helvetica" pitchFamily="34" charset="0"/>
                </a:rPr>
                <a:t>KAYNAĞI VE ÖĞRENCİ ORANI</a:t>
              </a:r>
              <a:endParaRPr lang="tr-TR" dirty="0"/>
            </a:p>
          </p:txBody>
        </p:sp>
      </p:grpSp>
      <p:sp>
        <p:nvSpPr>
          <p:cNvPr id="14" name="Rectangle 3"/>
          <p:cNvSpPr txBox="1">
            <a:spLocks noChangeArrowheads="1"/>
          </p:cNvSpPr>
          <p:nvPr/>
        </p:nvSpPr>
        <p:spPr bwMode="auto">
          <a:xfrm>
            <a:off x="101599" y="1273443"/>
            <a:ext cx="12090401"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3804387453"/>
              </p:ext>
            </p:extLst>
          </p:nvPr>
        </p:nvGraphicFramePr>
        <p:xfrm>
          <a:off x="457200" y="1181111"/>
          <a:ext cx="11277599" cy="5231249"/>
        </p:xfrm>
        <a:graphic>
          <a:graphicData uri="http://schemas.openxmlformats.org/drawingml/2006/table">
            <a:tbl>
              <a:tblPr firstRow="1" bandRow="1">
                <a:tableStyleId>{5C22544A-7EE6-4342-B048-85BDC9FD1C3A}</a:tableStyleId>
              </a:tblPr>
              <a:tblGrid>
                <a:gridCol w="3645110">
                  <a:extLst>
                    <a:ext uri="{9D8B030D-6E8A-4147-A177-3AD203B41FA5}">
                      <a16:colId xmlns:a16="http://schemas.microsoft.com/office/drawing/2014/main" val="2701239293"/>
                    </a:ext>
                  </a:extLst>
                </a:gridCol>
                <a:gridCol w="1282802">
                  <a:extLst>
                    <a:ext uri="{9D8B030D-6E8A-4147-A177-3AD203B41FA5}">
                      <a16:colId xmlns:a16="http://schemas.microsoft.com/office/drawing/2014/main" val="1853829259"/>
                    </a:ext>
                  </a:extLst>
                </a:gridCol>
                <a:gridCol w="2194783">
                  <a:extLst>
                    <a:ext uri="{9D8B030D-6E8A-4147-A177-3AD203B41FA5}">
                      <a16:colId xmlns:a16="http://schemas.microsoft.com/office/drawing/2014/main" val="2433395446"/>
                    </a:ext>
                  </a:extLst>
                </a:gridCol>
                <a:gridCol w="1601225">
                  <a:extLst>
                    <a:ext uri="{9D8B030D-6E8A-4147-A177-3AD203B41FA5}">
                      <a16:colId xmlns:a16="http://schemas.microsoft.com/office/drawing/2014/main" val="1482632019"/>
                    </a:ext>
                  </a:extLst>
                </a:gridCol>
                <a:gridCol w="2553679">
                  <a:extLst>
                    <a:ext uri="{9D8B030D-6E8A-4147-A177-3AD203B41FA5}">
                      <a16:colId xmlns:a16="http://schemas.microsoft.com/office/drawing/2014/main" val="1760474160"/>
                    </a:ext>
                  </a:extLst>
                </a:gridCol>
              </a:tblGrid>
              <a:tr h="1146929">
                <a:tc>
                  <a:txBody>
                    <a:bodyPr/>
                    <a:lstStyle/>
                    <a:p>
                      <a:endParaRPr lang="tr-TR" sz="1600" dirty="0">
                        <a:latin typeface="Helvetica" panose="020B0604020202020204" pitchFamily="34" charset="0"/>
                        <a:cs typeface="Helvetica" panose="020B0604020202020204" pitchFamily="34" charset="0"/>
                      </a:endParaRPr>
                    </a:p>
                    <a:p>
                      <a:endParaRPr lang="tr-TR" sz="1600" dirty="0">
                        <a:latin typeface="Helvetica" panose="020B0604020202020204" pitchFamily="34" charset="0"/>
                        <a:cs typeface="Helvetica" panose="020B0604020202020204" pitchFamily="34" charset="0"/>
                      </a:endParaRPr>
                    </a:p>
                    <a:p>
                      <a:pPr algn="ctr"/>
                      <a:r>
                        <a:rPr lang="tr-TR" sz="1600" dirty="0">
                          <a:latin typeface="Helvetica" panose="020B0604020202020204" pitchFamily="34" charset="0"/>
                          <a:cs typeface="Helvetica" panose="020B0604020202020204" pitchFamily="34" charset="0"/>
                        </a:rPr>
                        <a:t>FAKÜLTE</a:t>
                      </a:r>
                    </a:p>
                  </a:txBody>
                  <a:tcPr anchor="ctr"/>
                </a:tc>
                <a:tc>
                  <a:txBody>
                    <a:bodyPr/>
                    <a:lstStyle/>
                    <a:p>
                      <a:pPr algn="ctr"/>
                      <a:r>
                        <a:rPr lang="tr-TR" sz="1800" dirty="0">
                          <a:latin typeface="Helvetica" panose="020B0604020202020204" pitchFamily="34" charset="0"/>
                          <a:cs typeface="Helvetica" panose="020B0604020202020204" pitchFamily="34" charset="0"/>
                        </a:rPr>
                        <a:t>YÖNETİCİ</a:t>
                      </a:r>
                    </a:p>
                    <a:p>
                      <a:pPr algn="ctr"/>
                      <a:r>
                        <a:rPr lang="tr-TR" sz="1800" dirty="0">
                          <a:latin typeface="Helvetica" panose="020B0604020202020204" pitchFamily="34" charset="0"/>
                          <a:cs typeface="Helvetica" panose="020B0604020202020204" pitchFamily="34" charset="0"/>
                        </a:rPr>
                        <a:t>SAYISI</a:t>
                      </a:r>
                    </a:p>
                  </a:txBody>
                  <a:tcPr anchor="ctr"/>
                </a:tc>
                <a:tc>
                  <a:txBody>
                    <a:bodyPr/>
                    <a:lstStyle/>
                    <a:p>
                      <a:pPr algn="ctr"/>
                      <a:r>
                        <a:rPr lang="tr-TR" sz="1800" dirty="0">
                          <a:latin typeface="Helvetica" panose="020B0604020202020204" pitchFamily="34" charset="0"/>
                          <a:cs typeface="Helvetica" panose="020B0604020202020204" pitchFamily="34" charset="0"/>
                        </a:rPr>
                        <a:t>İDARİ</a:t>
                      </a:r>
                      <a:r>
                        <a:rPr lang="tr-TR" sz="1800" baseline="0" dirty="0">
                          <a:latin typeface="Helvetica" panose="020B0604020202020204" pitchFamily="34" charset="0"/>
                          <a:cs typeface="Helvetica" panose="020B0604020202020204" pitchFamily="34" charset="0"/>
                        </a:rPr>
                        <a:t> </a:t>
                      </a:r>
                    </a:p>
                    <a:p>
                      <a:pPr algn="ctr"/>
                      <a:r>
                        <a:rPr lang="tr-TR" sz="1800" baseline="0" dirty="0">
                          <a:latin typeface="Helvetica" panose="020B0604020202020204" pitchFamily="34" charset="0"/>
                          <a:cs typeface="Helvetica" panose="020B0604020202020204" pitchFamily="34" charset="0"/>
                        </a:rPr>
                        <a:t>PERSONEL SAYISI</a:t>
                      </a:r>
                      <a:endParaRPr lang="tr-TR" sz="1800" dirty="0">
                        <a:latin typeface="Helvetica" panose="020B0604020202020204" pitchFamily="34" charset="0"/>
                        <a:cs typeface="Helvetica" panose="020B0604020202020204" pitchFamily="34" charset="0"/>
                      </a:endParaRPr>
                    </a:p>
                  </a:txBody>
                  <a:tcPr anchor="ctr"/>
                </a:tc>
                <a:tc>
                  <a:txBody>
                    <a:bodyPr/>
                    <a:lstStyle/>
                    <a:p>
                      <a:pPr algn="ctr"/>
                      <a:r>
                        <a:rPr lang="tr-TR" sz="1800" dirty="0">
                          <a:latin typeface="Helvetica" panose="020B0604020202020204" pitchFamily="34" charset="0"/>
                          <a:cs typeface="Helvetica" panose="020B0604020202020204" pitchFamily="34" charset="0"/>
                        </a:rPr>
                        <a:t>ÖĞRENCİ</a:t>
                      </a:r>
                    </a:p>
                    <a:p>
                      <a:pPr algn="ctr"/>
                      <a:r>
                        <a:rPr lang="tr-TR" sz="1800" dirty="0">
                          <a:latin typeface="Helvetica" panose="020B0604020202020204" pitchFamily="34" charset="0"/>
                          <a:cs typeface="Helvetica" panose="020B0604020202020204" pitchFamily="34" charset="0"/>
                        </a:rPr>
                        <a:t>SAYISI</a:t>
                      </a:r>
                    </a:p>
                  </a:txBody>
                  <a:tcPr anchor="ctr"/>
                </a:tc>
                <a:tc>
                  <a:txBody>
                    <a:bodyPr/>
                    <a:lstStyle/>
                    <a:p>
                      <a:pPr algn="ctr"/>
                      <a:r>
                        <a:rPr lang="tr-TR" sz="1800" dirty="0">
                          <a:latin typeface="Helvetica" panose="020B0604020202020204" pitchFamily="34" charset="0"/>
                          <a:cs typeface="Helvetica" panose="020B0604020202020204" pitchFamily="34" charset="0"/>
                        </a:rPr>
                        <a:t>İDARİ</a:t>
                      </a:r>
                      <a:r>
                        <a:rPr lang="tr-TR" sz="1800" baseline="0" dirty="0">
                          <a:latin typeface="Helvetica" panose="020B0604020202020204" pitchFamily="34" charset="0"/>
                          <a:cs typeface="Helvetica" panose="020B0604020202020204" pitchFamily="34" charset="0"/>
                        </a:rPr>
                        <a:t> PERSONEL BAŞINA DÜŞEN ÖĞRENCİ SAYISI</a:t>
                      </a:r>
                      <a:endParaRPr lang="tr-TR" sz="1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537187274"/>
                  </a:ext>
                </a:extLst>
              </a:tr>
              <a:tr h="198120">
                <a:tc>
                  <a:txBody>
                    <a:bodyPr/>
                    <a:lstStyle/>
                    <a:p>
                      <a:r>
                        <a:rPr lang="tr-TR" sz="1600" b="1" dirty="0">
                          <a:latin typeface="Helvetica" panose="020B0604020202020204" pitchFamily="34" charset="0"/>
                          <a:cs typeface="Helvetica" panose="020B0604020202020204" pitchFamily="34" charset="0"/>
                        </a:rPr>
                        <a:t>İİBF</a:t>
                      </a:r>
                    </a:p>
                  </a:txBody>
                  <a:tcPr/>
                </a:tc>
                <a:tc>
                  <a:txBody>
                    <a:bodyPr/>
                    <a:lstStyle/>
                    <a:p>
                      <a:pPr algn="ctr"/>
                      <a:r>
                        <a:rPr lang="tr-TR" sz="2000" b="1" dirty="0"/>
                        <a:t>1</a:t>
                      </a:r>
                    </a:p>
                  </a:txBody>
                  <a:tcP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6</a:t>
                      </a:r>
                    </a:p>
                  </a:txBody>
                  <a:tcPr marL="9144" marR="9144" marT="9144" marB="0" anchor="ctr"/>
                </a:tc>
                <a:tc>
                  <a:txBody>
                    <a:bodyPr/>
                    <a:lstStyle/>
                    <a:p>
                      <a:pPr algn="ctr"/>
                      <a:r>
                        <a:rPr lang="tr-TR" sz="2000" b="1" dirty="0"/>
                        <a:t>1997</a:t>
                      </a:r>
                    </a:p>
                  </a:txBody>
                  <a:tcPr/>
                </a:tc>
                <a:tc>
                  <a:txBody>
                    <a:bodyPr/>
                    <a:lstStyle/>
                    <a:p>
                      <a:pPr algn="ctr"/>
                      <a:r>
                        <a:rPr lang="tr-TR" sz="2000" b="1" dirty="0"/>
                        <a:t>285,2</a:t>
                      </a:r>
                    </a:p>
                  </a:txBody>
                  <a:tcPr/>
                </a:tc>
                <a:extLst>
                  <a:ext uri="{0D108BD9-81ED-4DB2-BD59-A6C34878D82A}">
                    <a16:rowId xmlns:a16="http://schemas.microsoft.com/office/drawing/2014/main" val="2604205709"/>
                  </a:ext>
                </a:extLst>
              </a:tr>
              <a:tr h="198120">
                <a:tc>
                  <a:txBody>
                    <a:bodyPr/>
                    <a:lstStyle/>
                    <a:p>
                      <a:r>
                        <a:rPr lang="tr-TR" sz="1600" b="1" dirty="0">
                          <a:latin typeface="Helvetica" panose="020B0604020202020204" pitchFamily="34" charset="0"/>
                          <a:cs typeface="Helvetica" panose="020B0604020202020204" pitchFamily="34" charset="0"/>
                        </a:rPr>
                        <a:t>EDEBİYAT FAKÜLTESİ</a:t>
                      </a:r>
                    </a:p>
                  </a:txBody>
                  <a:tcPr/>
                </a:tc>
                <a:tc>
                  <a:txBody>
                    <a:bodyPr/>
                    <a:lstStyle/>
                    <a:p>
                      <a:pPr algn="ctr"/>
                      <a:r>
                        <a:rPr lang="tr-TR" sz="2000" b="1" dirty="0"/>
                        <a:t>1</a:t>
                      </a:r>
                    </a:p>
                  </a:txBody>
                  <a:tcP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7</a:t>
                      </a:r>
                    </a:p>
                  </a:txBody>
                  <a:tcPr marL="9144" marR="9144" marT="9144" marB="0" anchor="ctr"/>
                </a:tc>
                <a:tc>
                  <a:txBody>
                    <a:bodyPr/>
                    <a:lstStyle/>
                    <a:p>
                      <a:pPr algn="ctr"/>
                      <a:r>
                        <a:rPr lang="tr-TR" sz="2000" b="1" dirty="0"/>
                        <a:t>2264</a:t>
                      </a:r>
                    </a:p>
                  </a:txBody>
                  <a:tcPr/>
                </a:tc>
                <a:tc>
                  <a:txBody>
                    <a:bodyPr/>
                    <a:lstStyle/>
                    <a:p>
                      <a:pPr algn="ctr"/>
                      <a:r>
                        <a:rPr lang="tr-TR" sz="2000" b="1" dirty="0"/>
                        <a:t>283</a:t>
                      </a:r>
                    </a:p>
                  </a:txBody>
                  <a:tcPr/>
                </a:tc>
                <a:extLst>
                  <a:ext uri="{0D108BD9-81ED-4DB2-BD59-A6C34878D82A}">
                    <a16:rowId xmlns:a16="http://schemas.microsoft.com/office/drawing/2014/main" val="2790607991"/>
                  </a:ext>
                </a:extLst>
              </a:tr>
              <a:tr h="198120">
                <a:tc>
                  <a:txBody>
                    <a:bodyPr/>
                    <a:lstStyle/>
                    <a:p>
                      <a:r>
                        <a:rPr lang="tr-TR" sz="1600" b="1" dirty="0">
                          <a:latin typeface="Helvetica" panose="020B0604020202020204" pitchFamily="34" charset="0"/>
                          <a:cs typeface="Helvetica" panose="020B0604020202020204" pitchFamily="34" charset="0"/>
                        </a:rPr>
                        <a:t>MÜH.</a:t>
                      </a:r>
                      <a:r>
                        <a:rPr lang="tr-TR" sz="1600" b="1" baseline="0" dirty="0">
                          <a:latin typeface="Helvetica" panose="020B0604020202020204" pitchFamily="34" charset="0"/>
                          <a:cs typeface="Helvetica" panose="020B0604020202020204" pitchFamily="34" charset="0"/>
                        </a:rPr>
                        <a:t> MİM. TAS. FAKÜLTESİ</a:t>
                      </a:r>
                      <a:endParaRPr lang="tr-TR" sz="1600" b="1" dirty="0">
                        <a:latin typeface="Helvetica" panose="020B0604020202020204" pitchFamily="34" charset="0"/>
                        <a:cs typeface="Helvetica" panose="020B0604020202020204" pitchFamily="34" charset="0"/>
                      </a:endParaRPr>
                    </a:p>
                  </a:txBody>
                  <a:tcPr/>
                </a:tc>
                <a:tc>
                  <a:txBody>
                    <a:bodyPr/>
                    <a:lstStyle/>
                    <a:p>
                      <a:pPr algn="ctr"/>
                      <a:r>
                        <a:rPr lang="tr-TR" sz="2000" b="1" dirty="0"/>
                        <a:t>1</a:t>
                      </a:r>
                    </a:p>
                  </a:txBody>
                  <a:tcP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7</a:t>
                      </a:r>
                    </a:p>
                  </a:txBody>
                  <a:tcPr marL="9144" marR="9144" marT="9144" marB="0" anchor="ctr"/>
                </a:tc>
                <a:tc>
                  <a:txBody>
                    <a:bodyPr/>
                    <a:lstStyle/>
                    <a:p>
                      <a:pPr algn="ctr"/>
                      <a:r>
                        <a:rPr lang="tr-TR" sz="2000" b="1" dirty="0"/>
                        <a:t>1905</a:t>
                      </a:r>
                    </a:p>
                  </a:txBody>
                  <a:tcPr/>
                </a:tc>
                <a:tc>
                  <a:txBody>
                    <a:bodyPr/>
                    <a:lstStyle/>
                    <a:p>
                      <a:pPr algn="ctr"/>
                      <a:r>
                        <a:rPr lang="tr-TR" sz="2000" b="1" dirty="0"/>
                        <a:t>238,1</a:t>
                      </a:r>
                    </a:p>
                  </a:txBody>
                  <a:tcPr/>
                </a:tc>
                <a:extLst>
                  <a:ext uri="{0D108BD9-81ED-4DB2-BD59-A6C34878D82A}">
                    <a16:rowId xmlns:a16="http://schemas.microsoft.com/office/drawing/2014/main" val="3155369249"/>
                  </a:ext>
                </a:extLst>
              </a:tr>
              <a:tr h="0">
                <a:tc>
                  <a:txBody>
                    <a:bodyPr/>
                    <a:lstStyle/>
                    <a:p>
                      <a:r>
                        <a:rPr lang="tr-TR" sz="1600" b="1" dirty="0">
                          <a:latin typeface="Helvetica" panose="020B0604020202020204" pitchFamily="34" charset="0"/>
                          <a:cs typeface="Helvetica" panose="020B0604020202020204" pitchFamily="34" charset="0"/>
                        </a:rPr>
                        <a:t>SPOR BİLİMLERİ</a:t>
                      </a:r>
                      <a:r>
                        <a:rPr lang="tr-TR" sz="1600" b="1" baseline="0" dirty="0">
                          <a:latin typeface="Helvetica" panose="020B0604020202020204" pitchFamily="34" charset="0"/>
                          <a:cs typeface="Helvetica" panose="020B0604020202020204" pitchFamily="34" charset="0"/>
                        </a:rPr>
                        <a:t> FAKÜLTESİ</a:t>
                      </a:r>
                      <a:endParaRPr lang="tr-TR" sz="1600" b="1" dirty="0">
                        <a:latin typeface="Helvetica" panose="020B0604020202020204" pitchFamily="34" charset="0"/>
                        <a:cs typeface="Helvetica" panose="020B0604020202020204" pitchFamily="34" charset="0"/>
                      </a:endParaRPr>
                    </a:p>
                  </a:txBody>
                  <a:tcPr/>
                </a:tc>
                <a:tc>
                  <a:txBody>
                    <a:bodyPr/>
                    <a:lstStyle/>
                    <a:p>
                      <a:pPr algn="ctr"/>
                      <a:r>
                        <a:rPr lang="tr-TR" sz="2000" b="1" dirty="0"/>
                        <a:t>1</a:t>
                      </a:r>
                    </a:p>
                  </a:txBody>
                  <a:tcP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6</a:t>
                      </a:r>
                    </a:p>
                  </a:txBody>
                  <a:tcPr marL="9144" marR="9144" marT="9144" marB="0" anchor="ctr"/>
                </a:tc>
                <a:tc>
                  <a:txBody>
                    <a:bodyPr/>
                    <a:lstStyle/>
                    <a:p>
                      <a:pPr algn="ctr"/>
                      <a:r>
                        <a:rPr lang="tr-TR" sz="2000" b="1" dirty="0"/>
                        <a:t>1649</a:t>
                      </a:r>
                    </a:p>
                  </a:txBody>
                  <a:tcPr/>
                </a:tc>
                <a:tc>
                  <a:txBody>
                    <a:bodyPr/>
                    <a:lstStyle/>
                    <a:p>
                      <a:pPr algn="ctr"/>
                      <a:r>
                        <a:rPr lang="tr-TR" sz="2000" b="1" dirty="0"/>
                        <a:t>235,5</a:t>
                      </a:r>
                    </a:p>
                  </a:txBody>
                  <a:tcPr/>
                </a:tc>
                <a:extLst>
                  <a:ext uri="{0D108BD9-81ED-4DB2-BD59-A6C34878D82A}">
                    <a16:rowId xmlns:a16="http://schemas.microsoft.com/office/drawing/2014/main" val="3138363968"/>
                  </a:ext>
                </a:extLst>
              </a:tr>
              <a:tr h="0">
                <a:tc>
                  <a:txBody>
                    <a:bodyPr/>
                    <a:lstStyle/>
                    <a:p>
                      <a:r>
                        <a:rPr lang="tr-TR" sz="1600" b="1" dirty="0">
                          <a:latin typeface="Helvetica" panose="020B0604020202020204" pitchFamily="34" charset="0"/>
                          <a:cs typeface="Helvetica" panose="020B0604020202020204" pitchFamily="34" charset="0"/>
                        </a:rPr>
                        <a:t>EĞİTİM FAKÜLTESİ</a:t>
                      </a:r>
                    </a:p>
                  </a:txBody>
                  <a:tcPr/>
                </a:tc>
                <a:tc>
                  <a:txBody>
                    <a:bodyPr/>
                    <a:lstStyle/>
                    <a:p>
                      <a:pPr algn="ctr"/>
                      <a:r>
                        <a:rPr lang="tr-TR" sz="2000" b="1" dirty="0"/>
                        <a:t>1</a:t>
                      </a:r>
                    </a:p>
                  </a:txBody>
                  <a:tcP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6</a:t>
                      </a:r>
                    </a:p>
                  </a:txBody>
                  <a:tcPr marL="9144" marR="9144" marT="9144" marB="0" anchor="ctr"/>
                </a:tc>
                <a:tc>
                  <a:txBody>
                    <a:bodyPr/>
                    <a:lstStyle/>
                    <a:p>
                      <a:pPr algn="ctr"/>
                      <a:r>
                        <a:rPr lang="tr-TR" sz="2000" b="1" dirty="0"/>
                        <a:t>1565</a:t>
                      </a:r>
                    </a:p>
                  </a:txBody>
                  <a:tcPr/>
                </a:tc>
                <a:tc>
                  <a:txBody>
                    <a:bodyPr/>
                    <a:lstStyle/>
                    <a:p>
                      <a:pPr algn="ctr"/>
                      <a:r>
                        <a:rPr lang="tr-TR" sz="2000" b="1" dirty="0"/>
                        <a:t>223,5</a:t>
                      </a:r>
                    </a:p>
                  </a:txBody>
                  <a:tcPr/>
                </a:tc>
                <a:extLst>
                  <a:ext uri="{0D108BD9-81ED-4DB2-BD59-A6C34878D82A}">
                    <a16:rowId xmlns:a16="http://schemas.microsoft.com/office/drawing/2014/main" val="260528615"/>
                  </a:ext>
                </a:extLst>
              </a:tr>
              <a:tr h="297180">
                <a:tc>
                  <a:txBody>
                    <a:bodyPr/>
                    <a:lstStyle/>
                    <a:p>
                      <a:r>
                        <a:rPr lang="tr-TR" sz="1600" b="1" dirty="0">
                          <a:latin typeface="Helvetica" panose="020B0604020202020204" pitchFamily="34" charset="0"/>
                          <a:cs typeface="Helvetica" panose="020B0604020202020204" pitchFamily="34" charset="0"/>
                        </a:rPr>
                        <a:t>İSLAMİ</a:t>
                      </a:r>
                      <a:r>
                        <a:rPr lang="tr-TR" sz="1600" b="1" baseline="0" dirty="0">
                          <a:latin typeface="Helvetica" panose="020B0604020202020204" pitchFamily="34" charset="0"/>
                          <a:cs typeface="Helvetica" panose="020B0604020202020204" pitchFamily="34" charset="0"/>
                        </a:rPr>
                        <a:t> İLİMLER FAKÜLTESİ</a:t>
                      </a:r>
                      <a:endParaRPr lang="tr-TR" sz="1600" b="1" dirty="0">
                        <a:latin typeface="Helvetica" panose="020B0604020202020204" pitchFamily="34" charset="0"/>
                        <a:cs typeface="Helvetica" panose="020B0604020202020204" pitchFamily="34" charset="0"/>
                      </a:endParaRPr>
                    </a:p>
                  </a:txBody>
                  <a:tcPr/>
                </a:tc>
                <a:tc>
                  <a:txBody>
                    <a:bodyPr/>
                    <a:lstStyle/>
                    <a:p>
                      <a:pPr algn="ctr"/>
                      <a:r>
                        <a:rPr lang="tr-TR" sz="2000" b="1" dirty="0"/>
                        <a:t>1</a:t>
                      </a:r>
                    </a:p>
                  </a:txBody>
                  <a:tcP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4</a:t>
                      </a:r>
                    </a:p>
                  </a:txBody>
                  <a:tcPr marL="9144" marR="9144" marT="9144" marB="0" anchor="ctr"/>
                </a:tc>
                <a:tc>
                  <a:txBody>
                    <a:bodyPr/>
                    <a:lstStyle/>
                    <a:p>
                      <a:pPr algn="ctr"/>
                      <a:r>
                        <a:rPr lang="tr-TR" sz="2000" b="1" dirty="0"/>
                        <a:t>1057</a:t>
                      </a:r>
                    </a:p>
                  </a:txBody>
                  <a:tcPr/>
                </a:tc>
                <a:tc>
                  <a:txBody>
                    <a:bodyPr/>
                    <a:lstStyle/>
                    <a:p>
                      <a:pPr algn="ctr"/>
                      <a:r>
                        <a:rPr lang="tr-TR" sz="2000" b="1" dirty="0">
                          <a:solidFill>
                            <a:srgbClr val="00B0F0"/>
                          </a:solidFill>
                        </a:rPr>
                        <a:t>211,4</a:t>
                      </a:r>
                    </a:p>
                  </a:txBody>
                  <a:tcPr/>
                </a:tc>
                <a:extLst>
                  <a:ext uri="{0D108BD9-81ED-4DB2-BD59-A6C34878D82A}">
                    <a16:rowId xmlns:a16="http://schemas.microsoft.com/office/drawing/2014/main" val="987297550"/>
                  </a:ext>
                </a:extLst>
              </a:tr>
              <a:tr h="198120">
                <a:tc>
                  <a:txBody>
                    <a:bodyPr/>
                    <a:lstStyle/>
                    <a:p>
                      <a:r>
                        <a:rPr lang="tr-TR" sz="1600" b="1" dirty="0">
                          <a:latin typeface="Helvetica" panose="020B0604020202020204" pitchFamily="34" charset="0"/>
                          <a:cs typeface="Helvetica" panose="020B0604020202020204" pitchFamily="34" charset="0"/>
                        </a:rPr>
                        <a:t>FEN</a:t>
                      </a:r>
                      <a:r>
                        <a:rPr lang="tr-TR" sz="1600" b="1" baseline="0" dirty="0">
                          <a:latin typeface="Helvetica" panose="020B0604020202020204" pitchFamily="34" charset="0"/>
                          <a:cs typeface="Helvetica" panose="020B0604020202020204" pitchFamily="34" charset="0"/>
                        </a:rPr>
                        <a:t> FAKÜLTESİ</a:t>
                      </a:r>
                      <a:endParaRPr lang="tr-TR" sz="1600" b="1" dirty="0">
                        <a:latin typeface="Helvetica" panose="020B0604020202020204" pitchFamily="34" charset="0"/>
                        <a:cs typeface="Helvetica" panose="020B0604020202020204" pitchFamily="34" charset="0"/>
                      </a:endParaRPr>
                    </a:p>
                  </a:txBody>
                  <a:tcPr/>
                </a:tc>
                <a:tc>
                  <a:txBody>
                    <a:bodyPr/>
                    <a:lstStyle/>
                    <a:p>
                      <a:pPr algn="ctr"/>
                      <a:r>
                        <a:rPr lang="tr-TR" sz="2000" b="1" dirty="0"/>
                        <a:t>1</a:t>
                      </a:r>
                    </a:p>
                  </a:txBody>
                  <a:tcP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4</a:t>
                      </a:r>
                    </a:p>
                  </a:txBody>
                  <a:tcPr marL="9144" marR="9144" marT="9144" marB="0" anchor="ctr"/>
                </a:tc>
                <a:tc>
                  <a:txBody>
                    <a:bodyPr/>
                    <a:lstStyle/>
                    <a:p>
                      <a:pPr algn="ctr"/>
                      <a:r>
                        <a:rPr lang="tr-TR" sz="2000" b="1" dirty="0"/>
                        <a:t>541</a:t>
                      </a:r>
                    </a:p>
                  </a:txBody>
                  <a:tcPr/>
                </a:tc>
                <a:tc>
                  <a:txBody>
                    <a:bodyPr/>
                    <a:lstStyle/>
                    <a:p>
                      <a:pPr algn="ctr"/>
                      <a:r>
                        <a:rPr lang="tr-TR" sz="2000" b="1" dirty="0">
                          <a:solidFill>
                            <a:srgbClr val="00B0F0"/>
                          </a:solidFill>
                        </a:rPr>
                        <a:t>108,2</a:t>
                      </a:r>
                    </a:p>
                  </a:txBody>
                  <a:tcPr/>
                </a:tc>
                <a:extLst>
                  <a:ext uri="{0D108BD9-81ED-4DB2-BD59-A6C34878D82A}">
                    <a16:rowId xmlns:a16="http://schemas.microsoft.com/office/drawing/2014/main" val="258062543"/>
                  </a:ext>
                </a:extLst>
              </a:tr>
              <a:tr h="0">
                <a:tc>
                  <a:txBody>
                    <a:bodyPr/>
                    <a:lstStyle/>
                    <a:p>
                      <a:r>
                        <a:rPr lang="tr-TR" sz="1600" b="1" dirty="0">
                          <a:latin typeface="Helvetica" panose="020B0604020202020204" pitchFamily="34" charset="0"/>
                          <a:cs typeface="Helvetica" panose="020B0604020202020204" pitchFamily="34" charset="0"/>
                        </a:rPr>
                        <a:t>BARTIN ORMAN FAKÜLTESİ</a:t>
                      </a:r>
                    </a:p>
                  </a:txBody>
                  <a:tcPr/>
                </a:tc>
                <a:tc>
                  <a:txBody>
                    <a:bodyPr/>
                    <a:lstStyle/>
                    <a:p>
                      <a:pPr algn="ctr"/>
                      <a:r>
                        <a:rPr lang="tr-TR" sz="2000" b="1" dirty="0"/>
                        <a:t>1</a:t>
                      </a:r>
                    </a:p>
                  </a:txBody>
                  <a:tcP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a:t>
                      </a:r>
                    </a:p>
                  </a:txBody>
                  <a:tcPr marL="9144" marR="9144" marT="9144" marB="0" anchor="ctr"/>
                </a:tc>
                <a:tc>
                  <a:txBody>
                    <a:bodyPr/>
                    <a:lstStyle/>
                    <a:p>
                      <a:pPr algn="ctr"/>
                      <a:r>
                        <a:rPr lang="tr-TR" sz="2000" b="1" dirty="0"/>
                        <a:t>211</a:t>
                      </a:r>
                    </a:p>
                  </a:txBody>
                  <a:tcPr/>
                </a:tc>
                <a:tc>
                  <a:txBody>
                    <a:bodyPr/>
                    <a:lstStyle/>
                    <a:p>
                      <a:pPr algn="ctr"/>
                      <a:r>
                        <a:rPr lang="tr-TR" sz="2000" b="1" dirty="0">
                          <a:solidFill>
                            <a:srgbClr val="00B0F0"/>
                          </a:solidFill>
                        </a:rPr>
                        <a:t>52,75</a:t>
                      </a:r>
                    </a:p>
                  </a:txBody>
                  <a:tcPr/>
                </a:tc>
                <a:extLst>
                  <a:ext uri="{0D108BD9-81ED-4DB2-BD59-A6C34878D82A}">
                    <a16:rowId xmlns:a16="http://schemas.microsoft.com/office/drawing/2014/main" val="1504870403"/>
                  </a:ext>
                </a:extLst>
              </a:tr>
              <a:tr h="297180">
                <a:tc>
                  <a:txBody>
                    <a:bodyPr/>
                    <a:lstStyle/>
                    <a:p>
                      <a:r>
                        <a:rPr lang="tr-TR" sz="1600" b="1" dirty="0">
                          <a:latin typeface="Helvetica" panose="020B0604020202020204" pitchFamily="34" charset="0"/>
                          <a:cs typeface="Helvetica" panose="020B0604020202020204" pitchFamily="34" charset="0"/>
                        </a:rPr>
                        <a:t>SAĞLIK BİL</a:t>
                      </a:r>
                      <a:r>
                        <a:rPr lang="tr-TR" sz="1600" b="1" baseline="0" dirty="0">
                          <a:latin typeface="Helvetica" panose="020B0604020202020204" pitchFamily="34" charset="0"/>
                          <a:cs typeface="Helvetica" panose="020B0604020202020204" pitchFamily="34" charset="0"/>
                        </a:rPr>
                        <a:t>İMLER FAKÜLTESİ</a:t>
                      </a:r>
                      <a:endParaRPr lang="tr-TR" sz="1600" b="1" dirty="0">
                        <a:latin typeface="Helvetica" panose="020B0604020202020204" pitchFamily="34" charset="0"/>
                        <a:cs typeface="Helvetica" panose="020B0604020202020204" pitchFamily="34" charset="0"/>
                      </a:endParaRPr>
                    </a:p>
                  </a:txBody>
                  <a:tcPr/>
                </a:tc>
                <a:tc>
                  <a:txBody>
                    <a:bodyPr/>
                    <a:lstStyle/>
                    <a:p>
                      <a:pPr algn="ctr"/>
                      <a:r>
                        <a:rPr lang="tr-TR" sz="2000" b="1" dirty="0"/>
                        <a:t>1</a:t>
                      </a:r>
                    </a:p>
                  </a:txBody>
                  <a:tcP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a:t>
                      </a:r>
                    </a:p>
                  </a:txBody>
                  <a:tcPr marL="9144" marR="9144" marT="9144" marB="0" anchor="ctr"/>
                </a:tc>
                <a:tc>
                  <a:txBody>
                    <a:bodyPr/>
                    <a:lstStyle/>
                    <a:p>
                      <a:pPr algn="ctr"/>
                      <a:r>
                        <a:rPr lang="tr-TR" sz="2000" b="1" dirty="0"/>
                        <a:t>81</a:t>
                      </a:r>
                    </a:p>
                  </a:txBody>
                  <a:tcPr/>
                </a:tc>
                <a:tc>
                  <a:txBody>
                    <a:bodyPr/>
                    <a:lstStyle/>
                    <a:p>
                      <a:pPr algn="ctr"/>
                      <a:r>
                        <a:rPr lang="tr-TR" sz="2000" b="1" dirty="0">
                          <a:solidFill>
                            <a:srgbClr val="00B0F0"/>
                          </a:solidFill>
                        </a:rPr>
                        <a:t>27</a:t>
                      </a:r>
                    </a:p>
                  </a:txBody>
                  <a:tcPr/>
                </a:tc>
                <a:extLst>
                  <a:ext uri="{0D108BD9-81ED-4DB2-BD59-A6C34878D82A}">
                    <a16:rowId xmlns:a16="http://schemas.microsoft.com/office/drawing/2014/main" val="4248894040"/>
                  </a:ext>
                </a:extLst>
              </a:tr>
              <a:tr h="352901">
                <a:tc>
                  <a:txBody>
                    <a:bodyPr/>
                    <a:lstStyle/>
                    <a:p>
                      <a:pPr algn="ctr"/>
                      <a:r>
                        <a:rPr lang="tr-TR" sz="2500" b="1" dirty="0">
                          <a:solidFill>
                            <a:srgbClr val="FF0000"/>
                          </a:solidFill>
                        </a:rPr>
                        <a:t>TOPLAM</a:t>
                      </a:r>
                    </a:p>
                  </a:txBody>
                  <a:tcPr/>
                </a:tc>
                <a:tc>
                  <a:txBody>
                    <a:bodyPr/>
                    <a:lstStyle/>
                    <a:p>
                      <a:pPr algn="ctr"/>
                      <a:r>
                        <a:rPr lang="tr-TR" sz="2800" b="1" dirty="0">
                          <a:solidFill>
                            <a:srgbClr val="FF0000"/>
                          </a:solidFill>
                        </a:rPr>
                        <a:t>9</a:t>
                      </a:r>
                    </a:p>
                  </a:txBody>
                  <a:tcPr/>
                </a:tc>
                <a:tc>
                  <a:txBody>
                    <a:bodyPr/>
                    <a:lstStyle/>
                    <a:p>
                      <a:pPr algn="ctr"/>
                      <a:r>
                        <a:rPr lang="tr-TR" sz="2800" b="1" dirty="0">
                          <a:solidFill>
                            <a:srgbClr val="FF0000"/>
                          </a:solidFill>
                        </a:rPr>
                        <a:t>44</a:t>
                      </a:r>
                    </a:p>
                  </a:txBody>
                  <a:tcPr/>
                </a:tc>
                <a:tc>
                  <a:txBody>
                    <a:bodyPr/>
                    <a:lstStyle/>
                    <a:p>
                      <a:pPr algn="ctr"/>
                      <a:r>
                        <a:rPr lang="tr-TR" sz="2800" b="1" dirty="0">
                          <a:solidFill>
                            <a:srgbClr val="FF0000"/>
                          </a:solidFill>
                        </a:rPr>
                        <a:t>11270</a:t>
                      </a:r>
                    </a:p>
                  </a:txBody>
                  <a:tcPr/>
                </a:tc>
                <a:tc>
                  <a:txBody>
                    <a:bodyPr/>
                    <a:lstStyle/>
                    <a:p>
                      <a:pPr algn="ctr"/>
                      <a:r>
                        <a:rPr lang="tr-TR" sz="2800" b="1" dirty="0">
                          <a:solidFill>
                            <a:srgbClr val="FF0000"/>
                          </a:solidFill>
                        </a:rPr>
                        <a:t>212,64</a:t>
                      </a:r>
                    </a:p>
                  </a:txBody>
                  <a:tcPr/>
                </a:tc>
                <a:extLst>
                  <a:ext uri="{0D108BD9-81ED-4DB2-BD59-A6C34878D82A}">
                    <a16:rowId xmlns:a16="http://schemas.microsoft.com/office/drawing/2014/main" val="3393595392"/>
                  </a:ext>
                </a:extLst>
              </a:tr>
            </a:tbl>
          </a:graphicData>
        </a:graphic>
      </p:graphicFrame>
    </p:spTree>
    <p:extLst>
      <p:ext uri="{BB962C8B-B14F-4D97-AF65-F5344CB8AC3E}">
        <p14:creationId xmlns:p14="http://schemas.microsoft.com/office/powerpoint/2010/main" val="34243643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0"/>
            <a:ext cx="9205315" cy="1209539"/>
            <a:chOff x="-130243" y="-83509"/>
            <a:chExt cx="875245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30243" y="-83509"/>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652962" y="129429"/>
              <a:ext cx="5969253" cy="646331"/>
            </a:xfrm>
            <a:prstGeom prst="rect">
              <a:avLst/>
            </a:prstGeom>
          </p:spPr>
          <p:txBody>
            <a:bodyPr wrap="square">
              <a:spAutoFit/>
            </a:bodyPr>
            <a:lstStyle/>
            <a:p>
              <a:r>
                <a:rPr lang="tr-TR" b="1" dirty="0">
                  <a:solidFill>
                    <a:schemeClr val="accent1">
                      <a:lumMod val="50000"/>
                    </a:schemeClr>
                  </a:solidFill>
                  <a:latin typeface="Helvetica" pitchFamily="34" charset="0"/>
                </a:rPr>
                <a:t>MYO’LARDA GÖREV YAPAN İDARİ İNSAN</a:t>
              </a:r>
            </a:p>
            <a:p>
              <a:r>
                <a:rPr lang="tr-TR" b="1" dirty="0">
                  <a:solidFill>
                    <a:schemeClr val="accent1">
                      <a:lumMod val="50000"/>
                    </a:schemeClr>
                  </a:solidFill>
                  <a:latin typeface="Helvetica" pitchFamily="34" charset="0"/>
                </a:rPr>
                <a:t>KAYNAĞI VE ÖĞRENCİ ORANI</a:t>
              </a:r>
              <a:endParaRPr lang="tr-TR" dirty="0"/>
            </a:p>
          </p:txBody>
        </p:sp>
      </p:grpSp>
      <p:sp>
        <p:nvSpPr>
          <p:cNvPr id="14" name="Rectangle 3"/>
          <p:cNvSpPr txBox="1">
            <a:spLocks noChangeArrowheads="1"/>
          </p:cNvSpPr>
          <p:nvPr/>
        </p:nvSpPr>
        <p:spPr bwMode="auto">
          <a:xfrm>
            <a:off x="101599" y="1816100"/>
            <a:ext cx="12090401" cy="51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3098130171"/>
              </p:ext>
            </p:extLst>
          </p:nvPr>
        </p:nvGraphicFramePr>
        <p:xfrm>
          <a:off x="580428" y="1592578"/>
          <a:ext cx="10908420" cy="2744034"/>
        </p:xfrm>
        <a:graphic>
          <a:graphicData uri="http://schemas.openxmlformats.org/drawingml/2006/table">
            <a:tbl>
              <a:tblPr firstRow="1" bandRow="1">
                <a:tableStyleId>{5C22544A-7EE6-4342-B048-85BDC9FD1C3A}</a:tableStyleId>
              </a:tblPr>
              <a:tblGrid>
                <a:gridCol w="3525784">
                  <a:extLst>
                    <a:ext uri="{9D8B030D-6E8A-4147-A177-3AD203B41FA5}">
                      <a16:colId xmlns:a16="http://schemas.microsoft.com/office/drawing/2014/main" val="2701239293"/>
                    </a:ext>
                  </a:extLst>
                </a:gridCol>
                <a:gridCol w="1413789">
                  <a:extLst>
                    <a:ext uri="{9D8B030D-6E8A-4147-A177-3AD203B41FA5}">
                      <a16:colId xmlns:a16="http://schemas.microsoft.com/office/drawing/2014/main" val="1853829259"/>
                    </a:ext>
                  </a:extLst>
                </a:gridCol>
                <a:gridCol w="1949956">
                  <a:extLst>
                    <a:ext uri="{9D8B030D-6E8A-4147-A177-3AD203B41FA5}">
                      <a16:colId xmlns:a16="http://schemas.microsoft.com/office/drawing/2014/main" val="2433395446"/>
                    </a:ext>
                  </a:extLst>
                </a:gridCol>
                <a:gridCol w="1548809">
                  <a:extLst>
                    <a:ext uri="{9D8B030D-6E8A-4147-A177-3AD203B41FA5}">
                      <a16:colId xmlns:a16="http://schemas.microsoft.com/office/drawing/2014/main" val="1482632019"/>
                    </a:ext>
                  </a:extLst>
                </a:gridCol>
                <a:gridCol w="2470082">
                  <a:extLst>
                    <a:ext uri="{9D8B030D-6E8A-4147-A177-3AD203B41FA5}">
                      <a16:colId xmlns:a16="http://schemas.microsoft.com/office/drawing/2014/main" val="1760474160"/>
                    </a:ext>
                  </a:extLst>
                </a:gridCol>
              </a:tblGrid>
              <a:tr h="991819">
                <a:tc>
                  <a:txBody>
                    <a:bodyPr/>
                    <a:lstStyle/>
                    <a:p>
                      <a:pPr algn="ctr"/>
                      <a:r>
                        <a:rPr lang="tr-TR" sz="1800" dirty="0">
                          <a:latin typeface="Helvetica" panose="020B0604020202020204" pitchFamily="34" charset="0"/>
                          <a:cs typeface="Helvetica" panose="020B0604020202020204" pitchFamily="34" charset="0"/>
                        </a:rPr>
                        <a:t>MESLEK</a:t>
                      </a:r>
                      <a:r>
                        <a:rPr lang="tr-TR" sz="1800" baseline="0" dirty="0">
                          <a:latin typeface="Helvetica" panose="020B0604020202020204" pitchFamily="34" charset="0"/>
                          <a:cs typeface="Helvetica" panose="020B0604020202020204" pitchFamily="34" charset="0"/>
                        </a:rPr>
                        <a:t> YÜKSEKOKULU</a:t>
                      </a:r>
                      <a:endParaRPr lang="tr-TR" sz="1800" dirty="0">
                        <a:latin typeface="Helvetica" panose="020B0604020202020204" pitchFamily="34" charset="0"/>
                        <a:cs typeface="Helvetica" panose="020B0604020202020204" pitchFamily="34" charset="0"/>
                      </a:endParaRPr>
                    </a:p>
                  </a:txBody>
                  <a:tcPr anchor="ctr"/>
                </a:tc>
                <a:tc>
                  <a:txBody>
                    <a:bodyPr/>
                    <a:lstStyle/>
                    <a:p>
                      <a:pPr algn="ctr"/>
                      <a:r>
                        <a:rPr lang="tr-TR" sz="1800" dirty="0">
                          <a:latin typeface="Helvetica" panose="020B0604020202020204" pitchFamily="34" charset="0"/>
                          <a:cs typeface="Helvetica" panose="020B0604020202020204" pitchFamily="34" charset="0"/>
                        </a:rPr>
                        <a:t>YÖNETİCİ</a:t>
                      </a:r>
                    </a:p>
                    <a:p>
                      <a:pPr algn="ctr"/>
                      <a:r>
                        <a:rPr lang="tr-TR" sz="1800" dirty="0">
                          <a:latin typeface="Helvetica" panose="020B0604020202020204" pitchFamily="34" charset="0"/>
                          <a:cs typeface="Helvetica" panose="020B0604020202020204" pitchFamily="34" charset="0"/>
                        </a:rPr>
                        <a:t>SAYISI</a:t>
                      </a:r>
                    </a:p>
                  </a:txBody>
                  <a:tcPr anchor="ctr"/>
                </a:tc>
                <a:tc>
                  <a:txBody>
                    <a:bodyPr/>
                    <a:lstStyle/>
                    <a:p>
                      <a:pPr algn="ctr"/>
                      <a:r>
                        <a:rPr lang="tr-TR" sz="1800" dirty="0">
                          <a:latin typeface="Helvetica" panose="020B0604020202020204" pitchFamily="34" charset="0"/>
                          <a:cs typeface="Helvetica" panose="020B0604020202020204" pitchFamily="34" charset="0"/>
                        </a:rPr>
                        <a:t>İDARİ</a:t>
                      </a:r>
                      <a:r>
                        <a:rPr lang="tr-TR" sz="1800" baseline="0" dirty="0">
                          <a:latin typeface="Helvetica" panose="020B0604020202020204" pitchFamily="34" charset="0"/>
                          <a:cs typeface="Helvetica" panose="020B0604020202020204" pitchFamily="34" charset="0"/>
                        </a:rPr>
                        <a:t> </a:t>
                      </a:r>
                    </a:p>
                    <a:p>
                      <a:pPr algn="ctr"/>
                      <a:r>
                        <a:rPr lang="tr-TR" sz="1800" baseline="0" dirty="0">
                          <a:latin typeface="Helvetica" panose="020B0604020202020204" pitchFamily="34" charset="0"/>
                          <a:cs typeface="Helvetica" panose="020B0604020202020204" pitchFamily="34" charset="0"/>
                        </a:rPr>
                        <a:t>PERSONEL SAYISI</a:t>
                      </a:r>
                      <a:endParaRPr lang="tr-TR" sz="1800" dirty="0">
                        <a:latin typeface="Helvetica" panose="020B0604020202020204" pitchFamily="34" charset="0"/>
                        <a:cs typeface="Helvetica" panose="020B0604020202020204" pitchFamily="34" charset="0"/>
                      </a:endParaRPr>
                    </a:p>
                  </a:txBody>
                  <a:tcPr anchor="ctr"/>
                </a:tc>
                <a:tc>
                  <a:txBody>
                    <a:bodyPr/>
                    <a:lstStyle/>
                    <a:p>
                      <a:pPr algn="ctr"/>
                      <a:r>
                        <a:rPr lang="tr-TR" sz="1800" dirty="0">
                          <a:latin typeface="Helvetica" panose="020B0604020202020204" pitchFamily="34" charset="0"/>
                          <a:cs typeface="Helvetica" panose="020B0604020202020204" pitchFamily="34" charset="0"/>
                        </a:rPr>
                        <a:t>ÖĞRENCİ</a:t>
                      </a:r>
                    </a:p>
                    <a:p>
                      <a:pPr algn="ctr"/>
                      <a:r>
                        <a:rPr lang="tr-TR" sz="1800" dirty="0">
                          <a:latin typeface="Helvetica" panose="020B0604020202020204" pitchFamily="34" charset="0"/>
                          <a:cs typeface="Helvetica" panose="020B0604020202020204" pitchFamily="34" charset="0"/>
                        </a:rPr>
                        <a:t>SAYISI</a:t>
                      </a:r>
                    </a:p>
                  </a:txBody>
                  <a:tcPr anchor="ctr"/>
                </a:tc>
                <a:tc>
                  <a:txBody>
                    <a:bodyPr/>
                    <a:lstStyle/>
                    <a:p>
                      <a:pPr algn="ctr"/>
                      <a:r>
                        <a:rPr lang="tr-TR" sz="1800" dirty="0">
                          <a:latin typeface="Helvetica" panose="020B0604020202020204" pitchFamily="34" charset="0"/>
                          <a:cs typeface="Helvetica" panose="020B0604020202020204" pitchFamily="34" charset="0"/>
                        </a:rPr>
                        <a:t>İDARİ</a:t>
                      </a:r>
                      <a:r>
                        <a:rPr lang="tr-TR" sz="1800" baseline="0" dirty="0">
                          <a:latin typeface="Helvetica" panose="020B0604020202020204" pitchFamily="34" charset="0"/>
                          <a:cs typeface="Helvetica" panose="020B0604020202020204" pitchFamily="34" charset="0"/>
                        </a:rPr>
                        <a:t> PERSONEL BAŞINA DÜŞEN ÖĞRENCİ SAYISI</a:t>
                      </a:r>
                      <a:endParaRPr lang="tr-TR" sz="1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537187274"/>
                  </a:ext>
                </a:extLst>
              </a:tr>
              <a:tr h="396728">
                <a:tc>
                  <a:txBody>
                    <a:bodyPr/>
                    <a:lstStyle/>
                    <a:p>
                      <a:r>
                        <a:rPr lang="tr-TR" sz="1500" b="1" dirty="0">
                          <a:latin typeface="Helvetica" panose="020B0604020202020204" pitchFamily="34" charset="0"/>
                          <a:cs typeface="Helvetica" panose="020B0604020202020204" pitchFamily="34" charset="0"/>
                        </a:rPr>
                        <a:t>SAĞLIK</a:t>
                      </a:r>
                      <a:r>
                        <a:rPr lang="tr-TR" sz="1500" b="1" baseline="0" dirty="0">
                          <a:latin typeface="Helvetica" panose="020B0604020202020204" pitchFamily="34" charset="0"/>
                          <a:cs typeface="Helvetica" panose="020B0604020202020204" pitchFamily="34" charset="0"/>
                        </a:rPr>
                        <a:t> HİZMETLERİ MYO</a:t>
                      </a:r>
                      <a:endParaRPr lang="tr-TR" sz="1500" b="1" dirty="0">
                        <a:latin typeface="Helvetica" panose="020B0604020202020204" pitchFamily="34" charset="0"/>
                        <a:cs typeface="Helvetica" panose="020B0604020202020204" pitchFamily="34" charset="0"/>
                      </a:endParaRPr>
                    </a:p>
                  </a:txBody>
                  <a:tcPr/>
                </a:tc>
                <a:tc>
                  <a:txBody>
                    <a:bodyPr/>
                    <a:lstStyle/>
                    <a:p>
                      <a:pPr algn="ctr"/>
                      <a:r>
                        <a:rPr lang="tr-TR" b="1" dirty="0"/>
                        <a:t>1</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4</a:t>
                      </a:r>
                    </a:p>
                  </a:txBody>
                  <a:tcPr marL="9144" marR="9144" marT="9144" marB="0" anchor="ctr"/>
                </a:tc>
                <a:tc>
                  <a:txBody>
                    <a:bodyPr/>
                    <a:lstStyle/>
                    <a:p>
                      <a:pPr algn="ctr"/>
                      <a:r>
                        <a:rPr lang="tr-TR" b="1" dirty="0"/>
                        <a:t>2235</a:t>
                      </a:r>
                    </a:p>
                  </a:txBody>
                  <a:tcPr/>
                </a:tc>
                <a:tc>
                  <a:txBody>
                    <a:bodyPr/>
                    <a:lstStyle/>
                    <a:p>
                      <a:pPr algn="ctr"/>
                      <a:r>
                        <a:rPr lang="tr-TR" b="1" dirty="0"/>
                        <a:t>447</a:t>
                      </a:r>
                    </a:p>
                  </a:txBody>
                  <a:tcPr/>
                </a:tc>
                <a:extLst>
                  <a:ext uri="{0D108BD9-81ED-4DB2-BD59-A6C34878D82A}">
                    <a16:rowId xmlns:a16="http://schemas.microsoft.com/office/drawing/2014/main" val="2631008727"/>
                  </a:ext>
                </a:extLst>
              </a:tr>
              <a:tr h="396728">
                <a:tc>
                  <a:txBody>
                    <a:bodyPr/>
                    <a:lstStyle/>
                    <a:p>
                      <a:r>
                        <a:rPr lang="tr-TR" sz="1500" b="1" dirty="0">
                          <a:latin typeface="Helvetica" panose="020B0604020202020204" pitchFamily="34" charset="0"/>
                          <a:cs typeface="Helvetica" panose="020B0604020202020204" pitchFamily="34" charset="0"/>
                        </a:rPr>
                        <a:t>BARTIN</a:t>
                      </a:r>
                      <a:r>
                        <a:rPr lang="tr-TR" sz="1500" b="1" baseline="0" dirty="0">
                          <a:latin typeface="Helvetica" panose="020B0604020202020204" pitchFamily="34" charset="0"/>
                          <a:cs typeface="Helvetica" panose="020B0604020202020204" pitchFamily="34" charset="0"/>
                        </a:rPr>
                        <a:t> MYO</a:t>
                      </a:r>
                      <a:endParaRPr lang="tr-TR" sz="1500" b="1" dirty="0">
                        <a:latin typeface="Helvetica" panose="020B0604020202020204" pitchFamily="34" charset="0"/>
                        <a:cs typeface="Helvetica" panose="020B0604020202020204" pitchFamily="34" charset="0"/>
                      </a:endParaRPr>
                    </a:p>
                  </a:txBody>
                  <a:tcPr/>
                </a:tc>
                <a:tc>
                  <a:txBody>
                    <a:bodyPr/>
                    <a:lstStyle/>
                    <a:p>
                      <a:pPr algn="ctr"/>
                      <a:r>
                        <a:rPr lang="tr-TR" b="1" dirty="0"/>
                        <a:t>1</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6</a:t>
                      </a:r>
                    </a:p>
                  </a:txBody>
                  <a:tcPr marL="9144" marR="9144" marT="9144" marB="0" anchor="ctr"/>
                </a:tc>
                <a:tc>
                  <a:txBody>
                    <a:bodyPr/>
                    <a:lstStyle/>
                    <a:p>
                      <a:pPr algn="ctr"/>
                      <a:r>
                        <a:rPr lang="tr-TR" b="1" dirty="0"/>
                        <a:t>2586</a:t>
                      </a:r>
                    </a:p>
                  </a:txBody>
                  <a:tcPr/>
                </a:tc>
                <a:tc>
                  <a:txBody>
                    <a:bodyPr/>
                    <a:lstStyle/>
                    <a:p>
                      <a:pPr algn="ctr"/>
                      <a:r>
                        <a:rPr lang="tr-TR" b="1" dirty="0"/>
                        <a:t>369,4</a:t>
                      </a:r>
                    </a:p>
                  </a:txBody>
                  <a:tcPr/>
                </a:tc>
                <a:extLst>
                  <a:ext uri="{0D108BD9-81ED-4DB2-BD59-A6C34878D82A}">
                    <a16:rowId xmlns:a16="http://schemas.microsoft.com/office/drawing/2014/main" val="3879815160"/>
                  </a:ext>
                </a:extLst>
              </a:tr>
              <a:tr h="396728">
                <a:tc>
                  <a:txBody>
                    <a:bodyPr/>
                    <a:lstStyle/>
                    <a:p>
                      <a:r>
                        <a:rPr lang="tr-TR" sz="1500" b="1" dirty="0">
                          <a:latin typeface="Helvetica" panose="020B0604020202020204" pitchFamily="34" charset="0"/>
                          <a:cs typeface="Helvetica" panose="020B0604020202020204" pitchFamily="34" charset="0"/>
                        </a:rPr>
                        <a:t>ULUS</a:t>
                      </a:r>
                      <a:r>
                        <a:rPr lang="tr-TR" sz="1500" b="1" baseline="0" dirty="0">
                          <a:latin typeface="Helvetica" panose="020B0604020202020204" pitchFamily="34" charset="0"/>
                          <a:cs typeface="Helvetica" panose="020B0604020202020204" pitchFamily="34" charset="0"/>
                        </a:rPr>
                        <a:t> MYO</a:t>
                      </a:r>
                      <a:endParaRPr lang="tr-TR" sz="1500" b="1" dirty="0">
                        <a:latin typeface="Helvetica" panose="020B0604020202020204" pitchFamily="34" charset="0"/>
                        <a:cs typeface="Helvetica" panose="020B0604020202020204" pitchFamily="34" charset="0"/>
                      </a:endParaRPr>
                    </a:p>
                  </a:txBody>
                  <a:tcPr/>
                </a:tc>
                <a:tc>
                  <a:txBody>
                    <a:bodyPr/>
                    <a:lstStyle/>
                    <a:p>
                      <a:pPr algn="ctr"/>
                      <a:r>
                        <a:rPr lang="tr-TR" b="1" dirty="0"/>
                        <a:t>1</a:t>
                      </a:r>
                    </a:p>
                  </a:txBody>
                  <a:tcPr/>
                </a:tc>
                <a:tc>
                  <a:txBody>
                    <a:bodyPr/>
                    <a:lstStyle/>
                    <a:p>
                      <a:pPr algn="ctr"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9144" marR="9144" marT="9144" marB="0" anchor="ctr"/>
                </a:tc>
                <a:tc>
                  <a:txBody>
                    <a:bodyPr/>
                    <a:lstStyle/>
                    <a:p>
                      <a:pPr algn="ctr"/>
                      <a:r>
                        <a:rPr lang="tr-TR" b="1" dirty="0"/>
                        <a:t>311</a:t>
                      </a:r>
                    </a:p>
                  </a:txBody>
                  <a:tcPr/>
                </a:tc>
                <a:tc>
                  <a:txBody>
                    <a:bodyPr/>
                    <a:lstStyle/>
                    <a:p>
                      <a:pPr algn="ctr"/>
                      <a:r>
                        <a:rPr lang="tr-TR" b="1" dirty="0"/>
                        <a:t>155,5</a:t>
                      </a:r>
                    </a:p>
                  </a:txBody>
                  <a:tcPr/>
                </a:tc>
                <a:extLst>
                  <a:ext uri="{0D108BD9-81ED-4DB2-BD59-A6C34878D82A}">
                    <a16:rowId xmlns:a16="http://schemas.microsoft.com/office/drawing/2014/main" val="600634591"/>
                  </a:ext>
                </a:extLst>
              </a:tr>
              <a:tr h="562031">
                <a:tc>
                  <a:txBody>
                    <a:bodyPr/>
                    <a:lstStyle/>
                    <a:p>
                      <a:pPr algn="ctr"/>
                      <a:r>
                        <a:rPr lang="tr-TR" sz="2800" b="1" dirty="0">
                          <a:solidFill>
                            <a:srgbClr val="FF0000"/>
                          </a:solidFill>
                        </a:rPr>
                        <a:t>TOPLAM</a:t>
                      </a:r>
                    </a:p>
                  </a:txBody>
                  <a:tcPr/>
                </a:tc>
                <a:tc>
                  <a:txBody>
                    <a:bodyPr/>
                    <a:lstStyle/>
                    <a:p>
                      <a:pPr algn="ctr"/>
                      <a:r>
                        <a:rPr lang="tr-TR" sz="2800" b="1" dirty="0">
                          <a:solidFill>
                            <a:srgbClr val="FF0000"/>
                          </a:solidFill>
                        </a:rPr>
                        <a:t>3</a:t>
                      </a:r>
                    </a:p>
                  </a:txBody>
                  <a:tcPr/>
                </a:tc>
                <a:tc>
                  <a:txBody>
                    <a:bodyPr/>
                    <a:lstStyle/>
                    <a:p>
                      <a:pPr algn="ctr"/>
                      <a:r>
                        <a:rPr lang="tr-TR" sz="2800" b="1" dirty="0">
                          <a:solidFill>
                            <a:srgbClr val="FF0000"/>
                          </a:solidFill>
                        </a:rPr>
                        <a:t>11</a:t>
                      </a:r>
                    </a:p>
                  </a:txBody>
                  <a:tcPr/>
                </a:tc>
                <a:tc>
                  <a:txBody>
                    <a:bodyPr/>
                    <a:lstStyle/>
                    <a:p>
                      <a:pPr algn="ctr"/>
                      <a:r>
                        <a:rPr lang="tr-TR" sz="2800" b="1" dirty="0">
                          <a:solidFill>
                            <a:srgbClr val="FF0000"/>
                          </a:solidFill>
                        </a:rPr>
                        <a:t>5132</a:t>
                      </a:r>
                    </a:p>
                  </a:txBody>
                  <a:tcPr/>
                </a:tc>
                <a:tc>
                  <a:txBody>
                    <a:bodyPr/>
                    <a:lstStyle/>
                    <a:p>
                      <a:pPr algn="ctr"/>
                      <a:r>
                        <a:rPr lang="tr-TR" sz="2800" b="1" dirty="0">
                          <a:solidFill>
                            <a:srgbClr val="FF0000"/>
                          </a:solidFill>
                        </a:rPr>
                        <a:t>366,5</a:t>
                      </a:r>
                    </a:p>
                  </a:txBody>
                  <a:tcPr/>
                </a:tc>
                <a:extLst>
                  <a:ext uri="{0D108BD9-81ED-4DB2-BD59-A6C34878D82A}">
                    <a16:rowId xmlns:a16="http://schemas.microsoft.com/office/drawing/2014/main" val="3393595392"/>
                  </a:ext>
                </a:extLst>
              </a:tr>
            </a:tbl>
          </a:graphicData>
        </a:graphic>
      </p:graphicFrame>
    </p:spTree>
    <p:extLst>
      <p:ext uri="{BB962C8B-B14F-4D97-AF65-F5344CB8AC3E}">
        <p14:creationId xmlns:p14="http://schemas.microsoft.com/office/powerpoint/2010/main" val="39010020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1525"/>
            <a:ext cx="9767455" cy="1209539"/>
            <a:chOff x="-130243" y="32655"/>
            <a:chExt cx="9286943"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30243" y="32655"/>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646331"/>
            </a:xfrm>
            <a:prstGeom prst="rect">
              <a:avLst/>
            </a:prstGeom>
          </p:spPr>
          <p:txBody>
            <a:bodyPr wrap="square">
              <a:spAutoFit/>
            </a:bodyPr>
            <a:lstStyle/>
            <a:p>
              <a:r>
                <a:rPr lang="tr-TR" b="1" dirty="0">
                  <a:solidFill>
                    <a:schemeClr val="accent1">
                      <a:lumMod val="50000"/>
                    </a:schemeClr>
                  </a:solidFill>
                  <a:latin typeface="Helvetica" pitchFamily="34" charset="0"/>
                </a:rPr>
                <a:t>ENSTİTÜLERDE GÖREV YAPAN İDARİ İNSAN</a:t>
              </a:r>
            </a:p>
            <a:p>
              <a:r>
                <a:rPr lang="tr-TR" b="1" dirty="0">
                  <a:solidFill>
                    <a:schemeClr val="accent1">
                      <a:lumMod val="50000"/>
                    </a:schemeClr>
                  </a:solidFill>
                  <a:latin typeface="Helvetica" pitchFamily="34" charset="0"/>
                </a:rPr>
                <a:t>KAYNAĞI VE ÖĞRENCİ ORANI</a:t>
              </a:r>
              <a:endParaRPr lang="tr-TR" dirty="0"/>
            </a:p>
          </p:txBody>
        </p:sp>
      </p:grpSp>
      <p:sp>
        <p:nvSpPr>
          <p:cNvPr id="14" name="Rectangle 3"/>
          <p:cNvSpPr txBox="1">
            <a:spLocks noChangeArrowheads="1"/>
          </p:cNvSpPr>
          <p:nvPr/>
        </p:nvSpPr>
        <p:spPr bwMode="auto">
          <a:xfrm>
            <a:off x="101599" y="1325703"/>
            <a:ext cx="12090401" cy="542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3646751168"/>
              </p:ext>
            </p:extLst>
          </p:nvPr>
        </p:nvGraphicFramePr>
        <p:xfrm>
          <a:off x="787399" y="1665389"/>
          <a:ext cx="10718800" cy="2712720"/>
        </p:xfrm>
        <a:graphic>
          <a:graphicData uri="http://schemas.openxmlformats.org/drawingml/2006/table">
            <a:tbl>
              <a:tblPr firstRow="1" bandRow="1">
                <a:tableStyleId>{5C22544A-7EE6-4342-B048-85BDC9FD1C3A}</a:tableStyleId>
              </a:tblPr>
              <a:tblGrid>
                <a:gridCol w="3464496">
                  <a:extLst>
                    <a:ext uri="{9D8B030D-6E8A-4147-A177-3AD203B41FA5}">
                      <a16:colId xmlns:a16="http://schemas.microsoft.com/office/drawing/2014/main" val="2701239293"/>
                    </a:ext>
                  </a:extLst>
                </a:gridCol>
                <a:gridCol w="1219240">
                  <a:extLst>
                    <a:ext uri="{9D8B030D-6E8A-4147-A177-3AD203B41FA5}">
                      <a16:colId xmlns:a16="http://schemas.microsoft.com/office/drawing/2014/main" val="1853829259"/>
                    </a:ext>
                  </a:extLst>
                </a:gridCol>
                <a:gridCol w="2086033">
                  <a:extLst>
                    <a:ext uri="{9D8B030D-6E8A-4147-A177-3AD203B41FA5}">
                      <a16:colId xmlns:a16="http://schemas.microsoft.com/office/drawing/2014/main" val="2433395446"/>
                    </a:ext>
                  </a:extLst>
                </a:gridCol>
                <a:gridCol w="1521886">
                  <a:extLst>
                    <a:ext uri="{9D8B030D-6E8A-4147-A177-3AD203B41FA5}">
                      <a16:colId xmlns:a16="http://schemas.microsoft.com/office/drawing/2014/main" val="1482632019"/>
                    </a:ext>
                  </a:extLst>
                </a:gridCol>
                <a:gridCol w="2427145">
                  <a:extLst>
                    <a:ext uri="{9D8B030D-6E8A-4147-A177-3AD203B41FA5}">
                      <a16:colId xmlns:a16="http://schemas.microsoft.com/office/drawing/2014/main" val="1760474160"/>
                    </a:ext>
                  </a:extLst>
                </a:gridCol>
              </a:tblGrid>
              <a:tr h="695612">
                <a:tc>
                  <a:txBody>
                    <a:bodyPr/>
                    <a:lstStyle/>
                    <a:p>
                      <a:r>
                        <a:rPr lang="tr-TR" sz="1800" dirty="0"/>
                        <a:t>ENSTİTÜLER</a:t>
                      </a:r>
                    </a:p>
                  </a:txBody>
                  <a:tcPr anchor="ctr"/>
                </a:tc>
                <a:tc>
                  <a:txBody>
                    <a:bodyPr/>
                    <a:lstStyle/>
                    <a:p>
                      <a:pPr algn="ctr"/>
                      <a:r>
                        <a:rPr lang="tr-TR" sz="2000" dirty="0"/>
                        <a:t>YÖNETİCİ</a:t>
                      </a:r>
                    </a:p>
                    <a:p>
                      <a:pPr algn="ctr"/>
                      <a:r>
                        <a:rPr lang="tr-TR" sz="2000" dirty="0"/>
                        <a:t>SAYISI</a:t>
                      </a:r>
                    </a:p>
                  </a:txBody>
                  <a:tcPr anchor="ctr"/>
                </a:tc>
                <a:tc>
                  <a:txBody>
                    <a:bodyPr/>
                    <a:lstStyle/>
                    <a:p>
                      <a:pPr algn="ctr"/>
                      <a:r>
                        <a:rPr lang="tr-TR" sz="2000" dirty="0"/>
                        <a:t>İDARİ</a:t>
                      </a:r>
                      <a:r>
                        <a:rPr lang="tr-TR" sz="2000" baseline="0" dirty="0"/>
                        <a:t> </a:t>
                      </a:r>
                    </a:p>
                    <a:p>
                      <a:pPr algn="ctr"/>
                      <a:r>
                        <a:rPr lang="tr-TR" sz="2000" baseline="0" dirty="0"/>
                        <a:t>PERSONEL SAYISI</a:t>
                      </a:r>
                      <a:endParaRPr lang="tr-TR" sz="2000" dirty="0"/>
                    </a:p>
                  </a:txBody>
                  <a:tcPr anchor="ctr"/>
                </a:tc>
                <a:tc>
                  <a:txBody>
                    <a:bodyPr/>
                    <a:lstStyle/>
                    <a:p>
                      <a:pPr algn="ctr"/>
                      <a:r>
                        <a:rPr lang="tr-TR" sz="2000" dirty="0"/>
                        <a:t>ÖĞRENCİ</a:t>
                      </a:r>
                    </a:p>
                    <a:p>
                      <a:pPr algn="ctr"/>
                      <a:r>
                        <a:rPr lang="tr-TR" sz="2000" dirty="0"/>
                        <a:t>SAYISI</a:t>
                      </a:r>
                    </a:p>
                  </a:txBody>
                  <a:tcPr anchor="ctr"/>
                </a:tc>
                <a:tc>
                  <a:txBody>
                    <a:bodyPr/>
                    <a:lstStyle/>
                    <a:p>
                      <a:pPr algn="ctr"/>
                      <a:r>
                        <a:rPr lang="tr-TR" sz="2000" dirty="0"/>
                        <a:t>İDARİ</a:t>
                      </a:r>
                      <a:r>
                        <a:rPr lang="tr-TR" sz="2000" baseline="0" dirty="0"/>
                        <a:t> PERSONEL BAŞINA DÜŞEN ÖĞRENCİ SAYISI</a:t>
                      </a:r>
                      <a:endParaRPr lang="tr-TR" sz="2000" dirty="0"/>
                    </a:p>
                  </a:txBody>
                  <a:tcPr anchor="ctr"/>
                </a:tc>
                <a:extLst>
                  <a:ext uri="{0D108BD9-81ED-4DB2-BD59-A6C34878D82A}">
                    <a16:rowId xmlns:a16="http://schemas.microsoft.com/office/drawing/2014/main" val="537187274"/>
                  </a:ext>
                </a:extLst>
              </a:tr>
              <a:tr h="198120">
                <a:tc>
                  <a:txBody>
                    <a:bodyPr/>
                    <a:lstStyle/>
                    <a:p>
                      <a:r>
                        <a:rPr lang="tr-TR" sz="2000" b="1" dirty="0"/>
                        <a:t>SOSYAL</a:t>
                      </a:r>
                      <a:r>
                        <a:rPr lang="tr-TR" sz="2000" b="1" baseline="0" dirty="0"/>
                        <a:t> BİLİMLER ENSTİTÜSÜ</a:t>
                      </a:r>
                      <a:endParaRPr lang="tr-TR" sz="2000" b="1" dirty="0"/>
                    </a:p>
                  </a:txBody>
                  <a:tcPr/>
                </a:tc>
                <a:tc>
                  <a:txBody>
                    <a:bodyPr/>
                    <a:lstStyle/>
                    <a:p>
                      <a:pPr algn="ctr"/>
                      <a:r>
                        <a:rPr lang="tr-TR" sz="2000" b="1" dirty="0"/>
                        <a:t>1</a:t>
                      </a:r>
                    </a:p>
                  </a:txBody>
                  <a:tcP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a:t>
                      </a:r>
                    </a:p>
                  </a:txBody>
                  <a:tcPr marL="9144" marR="9144" marT="9144" marB="0" anchor="ctr"/>
                </a:tc>
                <a:tc>
                  <a:txBody>
                    <a:bodyPr/>
                    <a:lstStyle/>
                    <a:p>
                      <a:pPr algn="ctr"/>
                      <a:r>
                        <a:rPr lang="tr-TR" sz="2000" b="1" dirty="0"/>
                        <a:t>386</a:t>
                      </a:r>
                    </a:p>
                  </a:txBody>
                  <a:tcPr/>
                </a:tc>
                <a:tc>
                  <a:txBody>
                    <a:bodyPr/>
                    <a:lstStyle/>
                    <a:p>
                      <a:pPr algn="ctr"/>
                      <a:r>
                        <a:rPr lang="tr-TR" sz="2000" b="1" dirty="0"/>
                        <a:t>96,5</a:t>
                      </a:r>
                    </a:p>
                  </a:txBody>
                  <a:tcPr/>
                </a:tc>
                <a:extLst>
                  <a:ext uri="{0D108BD9-81ED-4DB2-BD59-A6C34878D82A}">
                    <a16:rowId xmlns:a16="http://schemas.microsoft.com/office/drawing/2014/main" val="592148440"/>
                  </a:ext>
                </a:extLst>
              </a:tr>
              <a:tr h="198120">
                <a:tc>
                  <a:txBody>
                    <a:bodyPr/>
                    <a:lstStyle/>
                    <a:p>
                      <a:r>
                        <a:rPr lang="tr-TR" sz="2000" b="1" dirty="0"/>
                        <a:t>FEN BİLİMLERİ ENSTİTÜSÜ</a:t>
                      </a:r>
                    </a:p>
                  </a:txBody>
                  <a:tcPr/>
                </a:tc>
                <a:tc>
                  <a:txBody>
                    <a:bodyPr/>
                    <a:lstStyle/>
                    <a:p>
                      <a:pPr algn="ctr"/>
                      <a:r>
                        <a:rPr lang="tr-TR" sz="2000" b="1" dirty="0"/>
                        <a:t>1</a:t>
                      </a:r>
                    </a:p>
                  </a:txBody>
                  <a:tcP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a:t>
                      </a:r>
                    </a:p>
                  </a:txBody>
                  <a:tcPr marL="9144" marR="9144" marT="9144" marB="0" anchor="ctr"/>
                </a:tc>
                <a:tc>
                  <a:txBody>
                    <a:bodyPr/>
                    <a:lstStyle/>
                    <a:p>
                      <a:pPr algn="ctr"/>
                      <a:r>
                        <a:rPr lang="tr-TR" sz="2000" b="1" dirty="0"/>
                        <a:t>346</a:t>
                      </a:r>
                    </a:p>
                  </a:txBody>
                  <a:tcPr/>
                </a:tc>
                <a:tc>
                  <a:txBody>
                    <a:bodyPr/>
                    <a:lstStyle/>
                    <a:p>
                      <a:pPr algn="ctr"/>
                      <a:r>
                        <a:rPr lang="tr-TR" sz="2000" b="1" dirty="0"/>
                        <a:t>86,5</a:t>
                      </a:r>
                    </a:p>
                  </a:txBody>
                  <a:tcPr/>
                </a:tc>
                <a:extLst>
                  <a:ext uri="{0D108BD9-81ED-4DB2-BD59-A6C34878D82A}">
                    <a16:rowId xmlns:a16="http://schemas.microsoft.com/office/drawing/2014/main" val="260528615"/>
                  </a:ext>
                </a:extLst>
              </a:tr>
              <a:tr h="198120">
                <a:tc>
                  <a:txBody>
                    <a:bodyPr/>
                    <a:lstStyle/>
                    <a:p>
                      <a:r>
                        <a:rPr lang="tr-TR" sz="2000" b="1" dirty="0"/>
                        <a:t>EĞİTİM BİLİMLERİ ENSTİTÜSÜ</a:t>
                      </a:r>
                    </a:p>
                  </a:txBody>
                  <a:tcPr/>
                </a:tc>
                <a:tc>
                  <a:txBody>
                    <a:bodyPr/>
                    <a:lstStyle/>
                    <a:p>
                      <a:pPr algn="ctr"/>
                      <a:r>
                        <a:rPr lang="tr-TR" sz="2000" b="1" dirty="0"/>
                        <a:t>1</a:t>
                      </a:r>
                    </a:p>
                  </a:txBody>
                  <a:tcPr/>
                </a:tc>
                <a:tc>
                  <a:txBody>
                    <a:bodyPr/>
                    <a:lstStyle/>
                    <a:p>
                      <a:pPr algn="ctr" fontAlgn="ctr"/>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a:t>
                      </a:r>
                    </a:p>
                  </a:txBody>
                  <a:tcPr marL="9144" marR="9144" marT="9144" marB="0" anchor="ctr"/>
                </a:tc>
                <a:tc>
                  <a:txBody>
                    <a:bodyPr/>
                    <a:lstStyle/>
                    <a:p>
                      <a:pPr algn="ctr"/>
                      <a:r>
                        <a:rPr lang="tr-TR" sz="2000" b="1" dirty="0"/>
                        <a:t>233</a:t>
                      </a:r>
                    </a:p>
                  </a:txBody>
                  <a:tcPr/>
                </a:tc>
                <a:tc>
                  <a:txBody>
                    <a:bodyPr/>
                    <a:lstStyle/>
                    <a:p>
                      <a:pPr algn="ctr"/>
                      <a:r>
                        <a:rPr lang="tr-TR" sz="2000" b="1" dirty="0"/>
                        <a:t>58,25</a:t>
                      </a:r>
                    </a:p>
                  </a:txBody>
                  <a:tcPr/>
                </a:tc>
                <a:extLst>
                  <a:ext uri="{0D108BD9-81ED-4DB2-BD59-A6C34878D82A}">
                    <a16:rowId xmlns:a16="http://schemas.microsoft.com/office/drawing/2014/main" val="3912781022"/>
                  </a:ext>
                </a:extLst>
              </a:tr>
              <a:tr h="394180">
                <a:tc>
                  <a:txBody>
                    <a:bodyPr/>
                    <a:lstStyle/>
                    <a:p>
                      <a:pPr algn="ctr"/>
                      <a:r>
                        <a:rPr lang="tr-TR" sz="2400" b="1" dirty="0">
                          <a:solidFill>
                            <a:srgbClr val="FF0000"/>
                          </a:solidFill>
                        </a:rPr>
                        <a:t>TOPLAM</a:t>
                      </a:r>
                    </a:p>
                  </a:txBody>
                  <a:tcPr/>
                </a:tc>
                <a:tc>
                  <a:txBody>
                    <a:bodyPr/>
                    <a:lstStyle/>
                    <a:p>
                      <a:pPr algn="ctr"/>
                      <a:r>
                        <a:rPr lang="tr-TR" sz="2800" b="1" dirty="0">
                          <a:solidFill>
                            <a:srgbClr val="FF0000"/>
                          </a:solidFill>
                        </a:rPr>
                        <a:t>3</a:t>
                      </a:r>
                    </a:p>
                  </a:txBody>
                  <a:tcPr/>
                </a:tc>
                <a:tc>
                  <a:txBody>
                    <a:bodyPr/>
                    <a:lstStyle/>
                    <a:p>
                      <a:pPr algn="ctr"/>
                      <a:r>
                        <a:rPr lang="tr-TR" sz="2800" b="1" dirty="0">
                          <a:solidFill>
                            <a:srgbClr val="FF0000"/>
                          </a:solidFill>
                        </a:rPr>
                        <a:t>9</a:t>
                      </a:r>
                    </a:p>
                  </a:txBody>
                  <a:tcPr/>
                </a:tc>
                <a:tc>
                  <a:txBody>
                    <a:bodyPr/>
                    <a:lstStyle/>
                    <a:p>
                      <a:pPr algn="ctr"/>
                      <a:r>
                        <a:rPr lang="tr-TR" sz="2800" b="1" dirty="0">
                          <a:solidFill>
                            <a:srgbClr val="FF0000"/>
                          </a:solidFill>
                        </a:rPr>
                        <a:t>965</a:t>
                      </a:r>
                    </a:p>
                  </a:txBody>
                  <a:tcPr/>
                </a:tc>
                <a:tc>
                  <a:txBody>
                    <a:bodyPr/>
                    <a:lstStyle/>
                    <a:p>
                      <a:pPr algn="ctr"/>
                      <a:r>
                        <a:rPr lang="tr-TR" sz="2800" b="1" dirty="0">
                          <a:solidFill>
                            <a:srgbClr val="FF0000"/>
                          </a:solidFill>
                        </a:rPr>
                        <a:t>80,41</a:t>
                      </a:r>
                    </a:p>
                  </a:txBody>
                  <a:tcPr/>
                </a:tc>
                <a:extLst>
                  <a:ext uri="{0D108BD9-81ED-4DB2-BD59-A6C34878D82A}">
                    <a16:rowId xmlns:a16="http://schemas.microsoft.com/office/drawing/2014/main" val="3393595392"/>
                  </a:ext>
                </a:extLst>
              </a:tr>
            </a:tbl>
          </a:graphicData>
        </a:graphic>
      </p:graphicFrame>
    </p:spTree>
    <p:extLst>
      <p:ext uri="{BB962C8B-B14F-4D97-AF65-F5344CB8AC3E}">
        <p14:creationId xmlns:p14="http://schemas.microsoft.com/office/powerpoint/2010/main" val="28679297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3728"/>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19783"/>
            <a:ext cx="9587344" cy="1209539"/>
            <a:chOff x="-130243" y="-77507"/>
            <a:chExt cx="9115693"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30243" y="-77507"/>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541970" y="21131"/>
              <a:ext cx="6443480" cy="707886"/>
            </a:xfrm>
            <a:prstGeom prst="rect">
              <a:avLst/>
            </a:prstGeom>
          </p:spPr>
          <p:txBody>
            <a:bodyPr wrap="square">
              <a:spAutoFit/>
            </a:bodyPr>
            <a:lstStyle/>
            <a:p>
              <a:r>
                <a:rPr lang="tr-TR" sz="2000" b="1" dirty="0">
                  <a:solidFill>
                    <a:schemeClr val="accent1">
                      <a:lumMod val="50000"/>
                    </a:schemeClr>
                  </a:solidFill>
                  <a:latin typeface="Helvetica" pitchFamily="34" charset="0"/>
                </a:rPr>
                <a:t>İDARİ İNSAN KAYNAĞININ NAKLEN TAYİN</a:t>
              </a:r>
            </a:p>
            <a:p>
              <a:r>
                <a:rPr lang="tr-TR" sz="2000" b="1" dirty="0">
                  <a:solidFill>
                    <a:schemeClr val="accent1">
                      <a:lumMod val="50000"/>
                    </a:schemeClr>
                  </a:solidFill>
                  <a:latin typeface="Helvetica" pitchFamily="34" charset="0"/>
                </a:rPr>
                <a:t>BAŞVURULARINA DAİR İSTATİSTİKLER</a:t>
              </a:r>
              <a:endParaRPr lang="tr-TR" sz="2800" dirty="0"/>
            </a:p>
          </p:txBody>
        </p:sp>
      </p:grpSp>
      <p:sp>
        <p:nvSpPr>
          <p:cNvPr id="14" name="Rectangle 3"/>
          <p:cNvSpPr txBox="1">
            <a:spLocks noChangeArrowheads="1"/>
          </p:cNvSpPr>
          <p:nvPr/>
        </p:nvSpPr>
        <p:spPr bwMode="auto">
          <a:xfrm>
            <a:off x="-258556" y="1225968"/>
            <a:ext cx="11845512" cy="532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8" name="Tablo 7"/>
          <p:cNvGraphicFramePr>
            <a:graphicFrameLocks noGrp="1"/>
          </p:cNvGraphicFramePr>
          <p:nvPr>
            <p:extLst>
              <p:ext uri="{D42A27DB-BD31-4B8C-83A1-F6EECF244321}">
                <p14:modId xmlns:p14="http://schemas.microsoft.com/office/powerpoint/2010/main" val="2984082409"/>
              </p:ext>
            </p:extLst>
          </p:nvPr>
        </p:nvGraphicFramePr>
        <p:xfrm>
          <a:off x="679450" y="1660166"/>
          <a:ext cx="10833099" cy="3708401"/>
        </p:xfrm>
        <a:graphic>
          <a:graphicData uri="http://schemas.openxmlformats.org/drawingml/2006/table">
            <a:tbl>
              <a:tblPr firstRow="1" bandRow="1">
                <a:tableStyleId>{5C22544A-7EE6-4342-B048-85BDC9FD1C3A}</a:tableStyleId>
              </a:tblPr>
              <a:tblGrid>
                <a:gridCol w="1470206">
                  <a:extLst>
                    <a:ext uri="{9D8B030D-6E8A-4147-A177-3AD203B41FA5}">
                      <a16:colId xmlns:a16="http://schemas.microsoft.com/office/drawing/2014/main" val="69473924"/>
                    </a:ext>
                  </a:extLst>
                </a:gridCol>
                <a:gridCol w="3202027">
                  <a:extLst>
                    <a:ext uri="{9D8B030D-6E8A-4147-A177-3AD203B41FA5}">
                      <a16:colId xmlns:a16="http://schemas.microsoft.com/office/drawing/2014/main" val="1195183089"/>
                    </a:ext>
                  </a:extLst>
                </a:gridCol>
                <a:gridCol w="2536938">
                  <a:extLst>
                    <a:ext uri="{9D8B030D-6E8A-4147-A177-3AD203B41FA5}">
                      <a16:colId xmlns:a16="http://schemas.microsoft.com/office/drawing/2014/main" val="2410517283"/>
                    </a:ext>
                  </a:extLst>
                </a:gridCol>
                <a:gridCol w="3623928">
                  <a:extLst>
                    <a:ext uri="{9D8B030D-6E8A-4147-A177-3AD203B41FA5}">
                      <a16:colId xmlns:a16="http://schemas.microsoft.com/office/drawing/2014/main" val="1748561933"/>
                    </a:ext>
                  </a:extLst>
                </a:gridCol>
              </a:tblGrid>
              <a:tr h="406787">
                <a:tc rowSpan="2">
                  <a:txBody>
                    <a:bodyPr/>
                    <a:lstStyle/>
                    <a:p>
                      <a:pPr algn="ctr"/>
                      <a:r>
                        <a:rPr lang="tr-TR" sz="1600" dirty="0">
                          <a:latin typeface="Helvetica" panose="020B0604020202020204" pitchFamily="34" charset="0"/>
                          <a:cs typeface="Helvetica" panose="020B0604020202020204" pitchFamily="34" charset="0"/>
                        </a:rPr>
                        <a:t>YILLAR</a:t>
                      </a:r>
                    </a:p>
                  </a:txBody>
                  <a:tcPr anchor="ctr"/>
                </a:tc>
                <a:tc gridSpan="3">
                  <a:txBody>
                    <a:bodyPr/>
                    <a:lstStyle/>
                    <a:p>
                      <a:pPr algn="ctr"/>
                      <a:r>
                        <a:rPr lang="tr-TR" sz="2400" dirty="0"/>
                        <a:t>NAKLEN</a:t>
                      </a:r>
                      <a:r>
                        <a:rPr lang="tr-TR" sz="2400" baseline="0" dirty="0"/>
                        <a:t> TAYİN İSTATİSTİKLERİ</a:t>
                      </a:r>
                      <a:endParaRPr lang="tr-TR" sz="2400"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3699779857"/>
                  </a:ext>
                </a:extLst>
              </a:tr>
              <a:tr h="325430">
                <a:tc vMerge="1">
                  <a:txBody>
                    <a:bodyPr/>
                    <a:lstStyle/>
                    <a:p>
                      <a:endParaRPr lang="tr-TR"/>
                    </a:p>
                  </a:txBody>
                  <a:tcPr/>
                </a:tc>
                <a:tc>
                  <a:txBody>
                    <a:bodyPr/>
                    <a:lstStyle/>
                    <a:p>
                      <a:pPr algn="ctr"/>
                      <a:r>
                        <a:rPr lang="tr-TR" b="1" dirty="0">
                          <a:latin typeface="Helvetica" panose="020B0604020202020204" pitchFamily="34" charset="0"/>
                          <a:cs typeface="Helvetica" panose="020B0604020202020204" pitchFamily="34" charset="0"/>
                        </a:rPr>
                        <a:t>BAŞVURAN</a:t>
                      </a:r>
                      <a:r>
                        <a:rPr lang="tr-TR" b="1" baseline="0" dirty="0">
                          <a:latin typeface="Helvetica" panose="020B0604020202020204" pitchFamily="34" charset="0"/>
                          <a:cs typeface="Helvetica" panose="020B0604020202020204" pitchFamily="34" charset="0"/>
                        </a:rPr>
                        <a:t> PERSONEL</a:t>
                      </a:r>
                      <a:endParaRPr lang="tr-TR" b="1" dirty="0">
                        <a:latin typeface="Helvetica" panose="020B0604020202020204" pitchFamily="34" charset="0"/>
                        <a:cs typeface="Helvetica" panose="020B0604020202020204" pitchFamily="34" charset="0"/>
                      </a:endParaRPr>
                    </a:p>
                  </a:txBody>
                  <a:tcPr anchor="ctr"/>
                </a:tc>
                <a:tc>
                  <a:txBody>
                    <a:bodyPr/>
                    <a:lstStyle/>
                    <a:p>
                      <a:pPr algn="ctr"/>
                      <a:r>
                        <a:rPr lang="tr-TR" b="1" dirty="0">
                          <a:latin typeface="Helvetica" panose="020B0604020202020204" pitchFamily="34" charset="0"/>
                          <a:cs typeface="Helvetica" panose="020B0604020202020204" pitchFamily="34" charset="0"/>
                        </a:rPr>
                        <a:t>TAHSİS EDİLEN </a:t>
                      </a:r>
                    </a:p>
                    <a:p>
                      <a:pPr algn="ctr"/>
                      <a:r>
                        <a:rPr lang="tr-TR" b="1" dirty="0">
                          <a:latin typeface="Helvetica" panose="020B0604020202020204" pitchFamily="34" charset="0"/>
                          <a:cs typeface="Helvetica" panose="020B0604020202020204" pitchFamily="34" charset="0"/>
                        </a:rPr>
                        <a:t>KONTENJAN</a:t>
                      </a:r>
                    </a:p>
                  </a:txBody>
                  <a:tcPr/>
                </a:tc>
                <a:tc>
                  <a:txBody>
                    <a:bodyPr/>
                    <a:lstStyle/>
                    <a:p>
                      <a:pPr algn="ctr"/>
                      <a:r>
                        <a:rPr lang="tr-TR" b="1" dirty="0">
                          <a:latin typeface="Helvetica" panose="020B0604020202020204" pitchFamily="34" charset="0"/>
                          <a:cs typeface="Helvetica" panose="020B0604020202020204" pitchFamily="34" charset="0"/>
                        </a:rPr>
                        <a:t>NAKLEN</a:t>
                      </a:r>
                      <a:r>
                        <a:rPr lang="tr-TR" b="1" baseline="0" dirty="0">
                          <a:latin typeface="Helvetica" panose="020B0604020202020204" pitchFamily="34" charset="0"/>
                          <a:cs typeface="Helvetica" panose="020B0604020202020204" pitchFamily="34" charset="0"/>
                        </a:rPr>
                        <a:t> AYRILAN</a:t>
                      </a:r>
                    </a:p>
                    <a:p>
                      <a:pPr algn="ctr"/>
                      <a:r>
                        <a:rPr lang="tr-TR" b="1" baseline="0" dirty="0">
                          <a:latin typeface="Helvetica" panose="020B0604020202020204" pitchFamily="34" charset="0"/>
                          <a:cs typeface="Helvetica" panose="020B0604020202020204" pitchFamily="34" charset="0"/>
                        </a:rPr>
                        <a:t> PERSONEL SAYISI</a:t>
                      </a:r>
                      <a:endParaRPr lang="tr-TR"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677000069"/>
                  </a:ext>
                </a:extLst>
              </a:tr>
              <a:tr h="439421">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2017</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extLst>
                  <a:ext uri="{0D108BD9-81ED-4DB2-BD59-A6C34878D82A}">
                    <a16:rowId xmlns:a16="http://schemas.microsoft.com/office/drawing/2014/main" val="3955026806"/>
                  </a:ext>
                </a:extLst>
              </a:tr>
              <a:tr h="509589">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2018</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29</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extLst>
                  <a:ext uri="{0D108BD9-81ED-4DB2-BD59-A6C34878D82A}">
                    <a16:rowId xmlns:a16="http://schemas.microsoft.com/office/drawing/2014/main" val="930306088"/>
                  </a:ext>
                </a:extLst>
              </a:tr>
              <a:tr h="595311">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2019</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22</a:t>
                      </a:r>
                    </a:p>
                  </a:txBody>
                  <a:tcPr marL="9525" marR="9525" marT="9525" marB="0" anchor="ct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3</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a:t>
                      </a:r>
                    </a:p>
                  </a:txBody>
                  <a:tcPr marL="9525" marR="9525" marT="9525" marB="0" anchor="ctr"/>
                </a:tc>
                <a:extLst>
                  <a:ext uri="{0D108BD9-81ED-4DB2-BD59-A6C34878D82A}">
                    <a16:rowId xmlns:a16="http://schemas.microsoft.com/office/drawing/2014/main" val="1466350916"/>
                  </a:ext>
                </a:extLst>
              </a:tr>
              <a:tr h="609600">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2020</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50</a:t>
                      </a:r>
                    </a:p>
                  </a:txBody>
                  <a:tcPr marL="9525" marR="9525" marT="9525" marB="0" anchor="ct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4</a:t>
                      </a:r>
                    </a:p>
                  </a:txBody>
                  <a:tcPr marL="9525" marR="9525" marT="9525" marB="0" anchor="ctr"/>
                </a:tc>
                <a:tc>
                  <a:txBody>
                    <a:bodyPr/>
                    <a:lstStyle/>
                    <a:p>
                      <a:pPr algn="ctr" rtl="0" fontAlgn="b"/>
                      <a:r>
                        <a:rPr lang="tr-TR" sz="16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 Değerlendirme</a:t>
                      </a:r>
                      <a:r>
                        <a:rPr lang="tr-TR" sz="1600" b="1" i="0" u="none" strike="noStrike" baseline="0"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 aşamasında</a:t>
                      </a:r>
                      <a:endParaRPr lang="tr-TR" sz="16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1197099040"/>
                  </a:ext>
                </a:extLst>
              </a:tr>
              <a:tr h="406787">
                <a:tc>
                  <a:txBody>
                    <a:bodyPr/>
                    <a:lstStyle/>
                    <a:p>
                      <a:r>
                        <a:rPr lang="tr-TR" sz="2400" b="1" dirty="0">
                          <a:solidFill>
                            <a:srgbClr val="FF0000"/>
                          </a:solidFill>
                          <a:latin typeface="Helvetica" panose="020B0604020202020204" pitchFamily="34" charset="0"/>
                          <a:cs typeface="Helvetica" panose="020B0604020202020204" pitchFamily="34" charset="0"/>
                        </a:rPr>
                        <a:t>TOPLAM</a:t>
                      </a:r>
                    </a:p>
                  </a:txBody>
                  <a:tcPr/>
                </a:tc>
                <a:tc>
                  <a:txBody>
                    <a:bodyPr/>
                    <a:lstStyle/>
                    <a:p>
                      <a:pPr algn="ctr" rtl="0" fontAlgn="b"/>
                      <a:endPar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9</a:t>
                      </a:r>
                    </a:p>
                  </a:txBody>
                  <a:tcPr marL="9525" marR="9525" marT="9525" marB="0" anchor="ctr"/>
                </a:tc>
                <a:tc>
                  <a:txBody>
                    <a:bodyPr/>
                    <a:lstStyle/>
                    <a:p>
                      <a:pPr algn="ctr" rtl="0" fontAlgn="b"/>
                      <a:endParaRPr lang="tr-TR" sz="20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880295623"/>
                  </a:ext>
                </a:extLst>
              </a:tr>
            </a:tbl>
          </a:graphicData>
        </a:graphic>
      </p:graphicFrame>
    </p:spTree>
    <p:extLst>
      <p:ext uri="{BB962C8B-B14F-4D97-AF65-F5344CB8AC3E}">
        <p14:creationId xmlns:p14="http://schemas.microsoft.com/office/powerpoint/2010/main" val="16058940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30887"/>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28836"/>
            <a:ext cx="9587344" cy="1209539"/>
            <a:chOff x="-130243" y="-77507"/>
            <a:chExt cx="9115693"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30243" y="-77507"/>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541970" y="21131"/>
              <a:ext cx="6443480" cy="707886"/>
            </a:xfrm>
            <a:prstGeom prst="rect">
              <a:avLst/>
            </a:prstGeom>
          </p:spPr>
          <p:txBody>
            <a:bodyPr wrap="square">
              <a:spAutoFit/>
            </a:bodyPr>
            <a:lstStyle/>
            <a:p>
              <a:r>
                <a:rPr lang="tr-TR" sz="2000" b="1" dirty="0">
                  <a:solidFill>
                    <a:schemeClr val="accent1">
                      <a:lumMod val="50000"/>
                    </a:schemeClr>
                  </a:solidFill>
                  <a:latin typeface="Helvetica" pitchFamily="34" charset="0"/>
                </a:rPr>
                <a:t>İDARİ İNSAN KAYNAĞININ NAKLEN TAYİN</a:t>
              </a:r>
            </a:p>
            <a:p>
              <a:r>
                <a:rPr lang="tr-TR" sz="2000" b="1" dirty="0">
                  <a:solidFill>
                    <a:schemeClr val="accent1">
                      <a:lumMod val="50000"/>
                    </a:schemeClr>
                  </a:solidFill>
                  <a:latin typeface="Helvetica" pitchFamily="34" charset="0"/>
                </a:rPr>
                <a:t>BAŞVURULARINA DAİR İSTATİSTİKLER</a:t>
              </a:r>
              <a:endParaRPr lang="tr-TR" sz="2800" dirty="0"/>
            </a:p>
          </p:txBody>
        </p:sp>
      </p:grpSp>
      <p:sp>
        <p:nvSpPr>
          <p:cNvPr id="14" name="Rectangle 3"/>
          <p:cNvSpPr txBox="1">
            <a:spLocks noChangeArrowheads="1"/>
          </p:cNvSpPr>
          <p:nvPr/>
        </p:nvSpPr>
        <p:spPr bwMode="auto">
          <a:xfrm>
            <a:off x="-258556" y="1225968"/>
            <a:ext cx="11845512" cy="532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8" name="Tablo 7"/>
          <p:cNvGraphicFramePr>
            <a:graphicFrameLocks noGrp="1"/>
          </p:cNvGraphicFramePr>
          <p:nvPr>
            <p:extLst>
              <p:ext uri="{D42A27DB-BD31-4B8C-83A1-F6EECF244321}">
                <p14:modId xmlns:p14="http://schemas.microsoft.com/office/powerpoint/2010/main" val="577451115"/>
              </p:ext>
            </p:extLst>
          </p:nvPr>
        </p:nvGraphicFramePr>
        <p:xfrm>
          <a:off x="1245754" y="1225968"/>
          <a:ext cx="9700492" cy="5431837"/>
        </p:xfrm>
        <a:graphic>
          <a:graphicData uri="http://schemas.openxmlformats.org/drawingml/2006/table">
            <a:tbl>
              <a:tblPr firstRow="1" bandRow="1">
                <a:tableStyleId>{5C22544A-7EE6-4342-B048-85BDC9FD1C3A}</a:tableStyleId>
              </a:tblPr>
              <a:tblGrid>
                <a:gridCol w="4491182">
                  <a:extLst>
                    <a:ext uri="{9D8B030D-6E8A-4147-A177-3AD203B41FA5}">
                      <a16:colId xmlns:a16="http://schemas.microsoft.com/office/drawing/2014/main" val="69473924"/>
                    </a:ext>
                  </a:extLst>
                </a:gridCol>
                <a:gridCol w="1537854">
                  <a:extLst>
                    <a:ext uri="{9D8B030D-6E8A-4147-A177-3AD203B41FA5}">
                      <a16:colId xmlns:a16="http://schemas.microsoft.com/office/drawing/2014/main" val="1195183089"/>
                    </a:ext>
                  </a:extLst>
                </a:gridCol>
                <a:gridCol w="1717964">
                  <a:extLst>
                    <a:ext uri="{9D8B030D-6E8A-4147-A177-3AD203B41FA5}">
                      <a16:colId xmlns:a16="http://schemas.microsoft.com/office/drawing/2014/main" val="930010861"/>
                    </a:ext>
                  </a:extLst>
                </a:gridCol>
                <a:gridCol w="1953492">
                  <a:extLst>
                    <a:ext uri="{9D8B030D-6E8A-4147-A177-3AD203B41FA5}">
                      <a16:colId xmlns:a16="http://schemas.microsoft.com/office/drawing/2014/main" val="2410517283"/>
                    </a:ext>
                  </a:extLst>
                </a:gridCol>
              </a:tblGrid>
              <a:tr h="347801">
                <a:tc rowSpan="2">
                  <a:txBody>
                    <a:bodyPr/>
                    <a:lstStyle/>
                    <a:p>
                      <a:endParaRPr lang="tr-TR" sz="1600" dirty="0">
                        <a:latin typeface="Helvetica" panose="020B0604020202020204" pitchFamily="34" charset="0"/>
                        <a:cs typeface="Helvetica" panose="020B0604020202020204" pitchFamily="34" charset="0"/>
                      </a:endParaRPr>
                    </a:p>
                    <a:p>
                      <a:r>
                        <a:rPr lang="tr-TR" sz="1600" dirty="0">
                          <a:latin typeface="Helvetica" panose="020B0604020202020204" pitchFamily="34" charset="0"/>
                          <a:cs typeface="Helvetica" panose="020B0604020202020204" pitchFamily="34" charset="0"/>
                        </a:rPr>
                        <a:t>İDARİ</a:t>
                      </a:r>
                      <a:r>
                        <a:rPr lang="tr-TR" sz="1600" baseline="0" dirty="0">
                          <a:latin typeface="Helvetica" panose="020B0604020202020204" pitchFamily="34" charset="0"/>
                          <a:cs typeface="Helvetica" panose="020B0604020202020204" pitchFamily="34" charset="0"/>
                        </a:rPr>
                        <a:t> BİRİMLER</a:t>
                      </a:r>
                      <a:endParaRPr lang="tr-TR" sz="1600" dirty="0">
                        <a:latin typeface="Helvetica" panose="020B0604020202020204" pitchFamily="34" charset="0"/>
                        <a:cs typeface="Helvetica" panose="020B0604020202020204" pitchFamily="34" charset="0"/>
                      </a:endParaRPr>
                    </a:p>
                  </a:txBody>
                  <a:tcPr/>
                </a:tc>
                <a:tc gridSpan="3">
                  <a:txBody>
                    <a:bodyPr/>
                    <a:lstStyle/>
                    <a:p>
                      <a:pPr algn="ctr"/>
                      <a:r>
                        <a:rPr lang="tr-TR" sz="2000" dirty="0"/>
                        <a:t>BİRİM</a:t>
                      </a:r>
                      <a:r>
                        <a:rPr lang="tr-TR" sz="2000" baseline="0" dirty="0"/>
                        <a:t> BAZLI </a:t>
                      </a:r>
                      <a:r>
                        <a:rPr lang="tr-TR" sz="2000" dirty="0"/>
                        <a:t>NAKLEN</a:t>
                      </a:r>
                      <a:r>
                        <a:rPr lang="tr-TR" sz="2000" baseline="0" dirty="0"/>
                        <a:t> TAYİN BAŞVURU SAYILARI</a:t>
                      </a:r>
                      <a:endParaRPr lang="tr-TR" sz="2000" dirty="0"/>
                    </a:p>
                  </a:txBody>
                  <a:tcPr/>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3699779857"/>
                  </a:ext>
                </a:extLst>
              </a:tr>
              <a:tr h="350285">
                <a:tc vMerge="1">
                  <a:txBody>
                    <a:bodyPr/>
                    <a:lstStyle/>
                    <a:p>
                      <a:endParaRPr lang="tr-TR"/>
                    </a:p>
                  </a:txBody>
                  <a:tcPr/>
                </a:tc>
                <a:tc>
                  <a:txBody>
                    <a:bodyPr/>
                    <a:lstStyle/>
                    <a:p>
                      <a:pPr algn="ctr"/>
                      <a:r>
                        <a:rPr lang="tr-TR" b="1" dirty="0">
                          <a:latin typeface="Helvetica" panose="020B0604020202020204" pitchFamily="34" charset="0"/>
                          <a:cs typeface="Helvetica" panose="020B0604020202020204" pitchFamily="34" charset="0"/>
                        </a:rPr>
                        <a:t>2018</a:t>
                      </a:r>
                    </a:p>
                  </a:txBody>
                  <a:tcPr/>
                </a:tc>
                <a:tc>
                  <a:txBody>
                    <a:bodyPr/>
                    <a:lstStyle/>
                    <a:p>
                      <a:pPr algn="ctr"/>
                      <a:r>
                        <a:rPr lang="tr-TR" b="1" dirty="0">
                          <a:latin typeface="Helvetica" panose="020B0604020202020204" pitchFamily="34" charset="0"/>
                          <a:cs typeface="Helvetica" panose="020B0604020202020204" pitchFamily="34" charset="0"/>
                        </a:rPr>
                        <a:t>2019</a:t>
                      </a:r>
                    </a:p>
                  </a:txBody>
                  <a:tcPr/>
                </a:tc>
                <a:tc>
                  <a:txBody>
                    <a:bodyPr/>
                    <a:lstStyle/>
                    <a:p>
                      <a:pPr algn="ctr"/>
                      <a:r>
                        <a:rPr lang="tr-TR" b="1" dirty="0">
                          <a:latin typeface="Helvetica" panose="020B0604020202020204" pitchFamily="34" charset="0"/>
                          <a:cs typeface="Helvetica" panose="020B0604020202020204" pitchFamily="34" charset="0"/>
                        </a:rPr>
                        <a:t>2020</a:t>
                      </a:r>
                    </a:p>
                  </a:txBody>
                  <a:tcPr/>
                </a:tc>
                <a:extLst>
                  <a:ext uri="{0D108BD9-81ED-4DB2-BD59-A6C34878D82A}">
                    <a16:rowId xmlns:a16="http://schemas.microsoft.com/office/drawing/2014/main" val="3677000069"/>
                  </a:ext>
                </a:extLst>
              </a:tr>
              <a:tr h="299547">
                <a:tc>
                  <a:txBody>
                    <a:bodyPr/>
                    <a:lstStyle/>
                    <a:p>
                      <a:pPr algn="l"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GENEL SEKRETERLİK</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a:t>
                      </a:r>
                    </a:p>
                  </a:txBody>
                  <a:tcPr marL="9525" marR="9525" marT="9525" marB="0" anchor="ctr"/>
                </a:tc>
                <a:tc>
                  <a:txBody>
                    <a:bodyPr/>
                    <a:lstStyle/>
                    <a:p>
                      <a:pPr algn="ctr" rtl="0" fontAlgn="b"/>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extLst>
                  <a:ext uri="{0D108BD9-81ED-4DB2-BD59-A6C34878D82A}">
                    <a16:rowId xmlns:a16="http://schemas.microsoft.com/office/drawing/2014/main" val="930306088"/>
                  </a:ext>
                </a:extLst>
              </a:tr>
              <a:tr h="281841">
                <a:tc>
                  <a:txBody>
                    <a:bodyPr/>
                    <a:lstStyle/>
                    <a:p>
                      <a:pPr algn="l"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BİLGİ İŞLEM DAİ. BŞK.</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extLst>
                  <a:ext uri="{0D108BD9-81ED-4DB2-BD59-A6C34878D82A}">
                    <a16:rowId xmlns:a16="http://schemas.microsoft.com/office/drawing/2014/main" val="1466350916"/>
                  </a:ext>
                </a:extLst>
              </a:tr>
              <a:tr h="417788">
                <a:tc>
                  <a:txBody>
                    <a:bodyPr/>
                    <a:lstStyle/>
                    <a:p>
                      <a:pPr algn="l"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İDARİ</a:t>
                      </a:r>
                      <a:r>
                        <a:rPr lang="tr-TR" sz="1400" b="1" i="0" u="none" strike="noStrike" baseline="0"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VE MALİ İŞLER </a:t>
                      </a:r>
                    </a:p>
                    <a:p>
                      <a:pPr algn="l" rtl="0" fontAlgn="b"/>
                      <a:r>
                        <a:rPr lang="tr-TR" sz="1400" b="1" i="0" u="none" strike="noStrike" baseline="0"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DAİRE BŞK.</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tc>
                  <a:txBody>
                    <a:bodyPr/>
                    <a:lstStyle/>
                    <a:p>
                      <a:pPr algn="ctr" rtl="0"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4</a:t>
                      </a:r>
                    </a:p>
                  </a:txBody>
                  <a:tcPr marL="9525" marR="9525" marT="9525" marB="0" anchor="ctr"/>
                </a:tc>
                <a:extLst>
                  <a:ext uri="{0D108BD9-81ED-4DB2-BD59-A6C34878D82A}">
                    <a16:rowId xmlns:a16="http://schemas.microsoft.com/office/drawing/2014/main" val="1197099040"/>
                  </a:ext>
                </a:extLst>
              </a:tr>
              <a:tr h="431747">
                <a:tc>
                  <a:txBody>
                    <a:bodyPr/>
                    <a:lstStyle/>
                    <a:p>
                      <a:r>
                        <a:rPr lang="tr-TR" sz="1400" b="1" dirty="0">
                          <a:solidFill>
                            <a:schemeClr val="tx1"/>
                          </a:solidFill>
                          <a:latin typeface="Helvetica" panose="020B0604020202020204" pitchFamily="34" charset="0"/>
                          <a:cs typeface="Helvetica" panose="020B0604020202020204" pitchFamily="34" charset="0"/>
                        </a:rPr>
                        <a:t> KÜTÜPHANE</a:t>
                      </a:r>
                      <a:r>
                        <a:rPr lang="tr-TR" sz="1400" b="1" baseline="0" dirty="0">
                          <a:solidFill>
                            <a:schemeClr val="tx1"/>
                          </a:solidFill>
                          <a:latin typeface="Helvetica" panose="020B0604020202020204" pitchFamily="34" charset="0"/>
                          <a:cs typeface="Helvetica" panose="020B0604020202020204" pitchFamily="34" charset="0"/>
                        </a:rPr>
                        <a:t> VE DOK. DAİ.   BŞK.</a:t>
                      </a:r>
                      <a:endParaRPr lang="tr-TR" sz="1400" b="1" dirty="0">
                        <a:solidFill>
                          <a:schemeClr val="tx1"/>
                        </a:solidFill>
                        <a:latin typeface="Helvetica" panose="020B0604020202020204" pitchFamily="34" charset="0"/>
                        <a:cs typeface="Helvetica" panose="020B0604020202020204" pitchFamily="34" charset="0"/>
                      </a:endParaRPr>
                    </a:p>
                  </a:txBody>
                  <a:tcP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tc>
                  <a:txBody>
                    <a:bodyPr/>
                    <a:lstStyle/>
                    <a:p>
                      <a:pPr algn="ctr"/>
                      <a:r>
                        <a:rPr lang="tr-TR" sz="1600" b="1" dirty="0">
                          <a:latin typeface="Helvetica" panose="020B0604020202020204" pitchFamily="34" charset="0"/>
                          <a:cs typeface="Helvetica" panose="020B0604020202020204" pitchFamily="34" charset="0"/>
                        </a:rPr>
                        <a:t>4</a:t>
                      </a:r>
                    </a:p>
                  </a:txBody>
                  <a:tcPr marL="9525" marR="9525" marT="9525" marB="0" anchor="ct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3</a:t>
                      </a:r>
                    </a:p>
                  </a:txBody>
                  <a:tcPr marL="9525" marR="9525" marT="9525" marB="0" anchor="ctr"/>
                </a:tc>
                <a:extLst>
                  <a:ext uri="{0D108BD9-81ED-4DB2-BD59-A6C34878D82A}">
                    <a16:rowId xmlns:a16="http://schemas.microsoft.com/office/drawing/2014/main" val="2880295623"/>
                  </a:ext>
                </a:extLst>
              </a:tr>
              <a:tr h="319830">
                <a:tc>
                  <a:txBody>
                    <a:bodyPr/>
                    <a:lstStyle/>
                    <a:p>
                      <a:r>
                        <a:rPr lang="tr-TR" sz="1400" b="1" baseline="0" dirty="0">
                          <a:solidFill>
                            <a:schemeClr val="tx1"/>
                          </a:solidFill>
                          <a:latin typeface="Helvetica" panose="020B0604020202020204" pitchFamily="34" charset="0"/>
                          <a:cs typeface="Helvetica" panose="020B0604020202020204" pitchFamily="34" charset="0"/>
                        </a:rPr>
                        <a:t> PERSONEL DAİRE BŞK.</a:t>
                      </a:r>
                      <a:endParaRPr lang="tr-TR" sz="1400" b="1" dirty="0">
                        <a:solidFill>
                          <a:schemeClr val="tx1"/>
                        </a:solidFill>
                        <a:latin typeface="Helvetica" panose="020B0604020202020204" pitchFamily="34" charset="0"/>
                        <a:cs typeface="Helvetica" panose="020B0604020202020204" pitchFamily="34" charset="0"/>
                      </a:endParaRPr>
                    </a:p>
                  </a:txBody>
                  <a:tcP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a:r>
                        <a:rPr lang="tr-TR" sz="1600" b="1" dirty="0">
                          <a:latin typeface="Helvetica" panose="020B0604020202020204" pitchFamily="34" charset="0"/>
                          <a:cs typeface="Helvetica" panose="020B0604020202020204" pitchFamily="34" charset="0"/>
                        </a:rPr>
                        <a:t>-</a:t>
                      </a:r>
                    </a:p>
                  </a:txBody>
                  <a:tcPr marL="9525" marR="9525" marT="9525" marB="0" anchor="ct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extLst>
                  <a:ext uri="{0D108BD9-81ED-4DB2-BD59-A6C34878D82A}">
                    <a16:rowId xmlns:a16="http://schemas.microsoft.com/office/drawing/2014/main" val="2368579683"/>
                  </a:ext>
                </a:extLst>
              </a:tr>
              <a:tr h="496238">
                <a:tc>
                  <a:txBody>
                    <a:bodyPr/>
                    <a:lstStyle/>
                    <a:p>
                      <a:r>
                        <a:rPr lang="tr-TR" sz="1400" b="1" dirty="0">
                          <a:solidFill>
                            <a:schemeClr val="tx1"/>
                          </a:solidFill>
                          <a:latin typeface="Helvetica" panose="020B0604020202020204" pitchFamily="34" charset="0"/>
                          <a:cs typeface="Helvetica" panose="020B0604020202020204" pitchFamily="34" charset="0"/>
                        </a:rPr>
                        <a:t> SAĞLIK KÜLTÜR VE SPOR</a:t>
                      </a:r>
                    </a:p>
                    <a:p>
                      <a:r>
                        <a:rPr lang="tr-TR" sz="1400" b="1" dirty="0">
                          <a:solidFill>
                            <a:schemeClr val="tx1"/>
                          </a:solidFill>
                          <a:latin typeface="Helvetica" panose="020B0604020202020204" pitchFamily="34" charset="0"/>
                          <a:cs typeface="Helvetica" panose="020B0604020202020204" pitchFamily="34" charset="0"/>
                        </a:rPr>
                        <a:t>DAİRE BŞK.</a:t>
                      </a:r>
                    </a:p>
                  </a:txBody>
                  <a:tcP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a:r>
                        <a:rPr lang="tr-TR" sz="1600" b="1" dirty="0">
                          <a:latin typeface="Helvetica" panose="020B0604020202020204" pitchFamily="34" charset="0"/>
                          <a:cs typeface="Helvetica" panose="020B0604020202020204" pitchFamily="34" charset="0"/>
                        </a:rPr>
                        <a:t>-</a:t>
                      </a:r>
                    </a:p>
                  </a:txBody>
                  <a:tcPr marL="9525" marR="9525" marT="9525" marB="0" anchor="ct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3</a:t>
                      </a:r>
                    </a:p>
                  </a:txBody>
                  <a:tcPr marL="9525" marR="9525" marT="9525" marB="0" anchor="ctr"/>
                </a:tc>
                <a:extLst>
                  <a:ext uri="{0D108BD9-81ED-4DB2-BD59-A6C34878D82A}">
                    <a16:rowId xmlns:a16="http://schemas.microsoft.com/office/drawing/2014/main" val="3028114206"/>
                  </a:ext>
                </a:extLst>
              </a:tr>
              <a:tr h="496238">
                <a:tc>
                  <a:txBody>
                    <a:bodyPr/>
                    <a:lstStyle/>
                    <a:p>
                      <a:r>
                        <a:rPr lang="tr-TR" sz="1400" b="1" dirty="0">
                          <a:solidFill>
                            <a:schemeClr val="tx1"/>
                          </a:solidFill>
                          <a:latin typeface="Helvetica" panose="020B0604020202020204" pitchFamily="34" charset="0"/>
                          <a:cs typeface="Helvetica" panose="020B0604020202020204" pitchFamily="34" charset="0"/>
                        </a:rPr>
                        <a:t>STRATEJİ GELİŞTİRME</a:t>
                      </a:r>
                    </a:p>
                    <a:p>
                      <a:r>
                        <a:rPr lang="tr-TR" sz="1400" b="1" dirty="0">
                          <a:solidFill>
                            <a:schemeClr val="tx1"/>
                          </a:solidFill>
                          <a:latin typeface="Helvetica" panose="020B0604020202020204" pitchFamily="34" charset="0"/>
                          <a:cs typeface="Helvetica" panose="020B0604020202020204" pitchFamily="34" charset="0"/>
                        </a:rPr>
                        <a:t>DAİRE</a:t>
                      </a:r>
                      <a:r>
                        <a:rPr lang="tr-TR" sz="1400" b="1" baseline="0" dirty="0">
                          <a:solidFill>
                            <a:schemeClr val="tx1"/>
                          </a:solidFill>
                          <a:latin typeface="Helvetica" panose="020B0604020202020204" pitchFamily="34" charset="0"/>
                          <a:cs typeface="Helvetica" panose="020B0604020202020204" pitchFamily="34" charset="0"/>
                        </a:rPr>
                        <a:t> BŞK.</a:t>
                      </a:r>
                      <a:endParaRPr lang="tr-TR" sz="1400" b="1" dirty="0">
                        <a:solidFill>
                          <a:schemeClr val="tx1"/>
                        </a:solidFill>
                        <a:latin typeface="Helvetica" panose="020B0604020202020204" pitchFamily="34" charset="0"/>
                        <a:cs typeface="Helvetica" panose="020B0604020202020204" pitchFamily="34" charset="0"/>
                      </a:endParaRPr>
                    </a:p>
                  </a:txBody>
                  <a:tcP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tc>
                  <a:txBody>
                    <a:bodyPr/>
                    <a:lstStyle/>
                    <a:p>
                      <a:pPr algn="ctr"/>
                      <a:r>
                        <a:rPr lang="tr-TR" sz="1600" b="1" dirty="0">
                          <a:latin typeface="Helvetica" panose="020B0604020202020204" pitchFamily="34" charset="0"/>
                          <a:cs typeface="Helvetica" panose="020B0604020202020204" pitchFamily="34" charset="0"/>
                        </a:rPr>
                        <a:t>1</a:t>
                      </a:r>
                    </a:p>
                  </a:txBody>
                  <a:tcPr marL="9525" marR="9525" marT="9525" marB="0" anchor="ct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3</a:t>
                      </a:r>
                    </a:p>
                  </a:txBody>
                  <a:tcPr marL="9525" marR="9525" marT="9525" marB="0" anchor="ctr"/>
                </a:tc>
                <a:extLst>
                  <a:ext uri="{0D108BD9-81ED-4DB2-BD59-A6C34878D82A}">
                    <a16:rowId xmlns:a16="http://schemas.microsoft.com/office/drawing/2014/main" val="2383127104"/>
                  </a:ext>
                </a:extLst>
              </a:tr>
              <a:tr h="496238">
                <a:tc>
                  <a:txBody>
                    <a:bodyPr/>
                    <a:lstStyle/>
                    <a:p>
                      <a:r>
                        <a:rPr lang="tr-TR" sz="1400" b="1" dirty="0">
                          <a:solidFill>
                            <a:schemeClr val="tx1"/>
                          </a:solidFill>
                          <a:latin typeface="Helvetica" panose="020B0604020202020204" pitchFamily="34" charset="0"/>
                          <a:cs typeface="Helvetica" panose="020B0604020202020204" pitchFamily="34" charset="0"/>
                        </a:rPr>
                        <a:t>YAPI İŞLERİ</a:t>
                      </a:r>
                      <a:r>
                        <a:rPr lang="tr-TR" sz="1400" b="1" baseline="0" dirty="0">
                          <a:solidFill>
                            <a:schemeClr val="tx1"/>
                          </a:solidFill>
                          <a:latin typeface="Helvetica" panose="020B0604020202020204" pitchFamily="34" charset="0"/>
                          <a:cs typeface="Helvetica" panose="020B0604020202020204" pitchFamily="34" charset="0"/>
                        </a:rPr>
                        <a:t> VE TEKNİK</a:t>
                      </a:r>
                    </a:p>
                    <a:p>
                      <a:r>
                        <a:rPr lang="tr-TR" sz="1400" b="1" baseline="0" dirty="0">
                          <a:solidFill>
                            <a:schemeClr val="tx1"/>
                          </a:solidFill>
                          <a:latin typeface="Helvetica" panose="020B0604020202020204" pitchFamily="34" charset="0"/>
                          <a:cs typeface="Helvetica" panose="020B0604020202020204" pitchFamily="34" charset="0"/>
                        </a:rPr>
                        <a:t>DAİRE BŞK.</a:t>
                      </a:r>
                      <a:endParaRPr lang="tr-TR" sz="1400" b="1" dirty="0">
                        <a:solidFill>
                          <a:schemeClr val="tx1"/>
                        </a:solidFill>
                        <a:latin typeface="Helvetica" panose="020B0604020202020204" pitchFamily="34" charset="0"/>
                        <a:cs typeface="Helvetica" panose="020B0604020202020204" pitchFamily="34" charset="0"/>
                      </a:endParaRPr>
                    </a:p>
                  </a:txBody>
                  <a:tcP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8</a:t>
                      </a:r>
                    </a:p>
                  </a:txBody>
                  <a:tcPr marL="9525" marR="9525" marT="9525" marB="0" anchor="ctr"/>
                </a:tc>
                <a:tc>
                  <a:txBody>
                    <a:bodyPr/>
                    <a:lstStyle/>
                    <a:p>
                      <a:pPr algn="ctr"/>
                      <a:r>
                        <a:rPr lang="tr-TR" sz="1600" b="1" dirty="0">
                          <a:latin typeface="Helvetica" panose="020B0604020202020204" pitchFamily="34" charset="0"/>
                          <a:cs typeface="Helvetica" panose="020B0604020202020204" pitchFamily="34" charset="0"/>
                        </a:rPr>
                        <a:t>7</a:t>
                      </a:r>
                    </a:p>
                  </a:txBody>
                  <a:tcPr marL="9525" marR="9525" marT="9525" marB="0" anchor="ct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8</a:t>
                      </a:r>
                    </a:p>
                  </a:txBody>
                  <a:tcPr marL="9525" marR="9525" marT="9525" marB="0" anchor="ctr"/>
                </a:tc>
                <a:extLst>
                  <a:ext uri="{0D108BD9-81ED-4DB2-BD59-A6C34878D82A}">
                    <a16:rowId xmlns:a16="http://schemas.microsoft.com/office/drawing/2014/main" val="2930366533"/>
                  </a:ext>
                </a:extLst>
              </a:tr>
              <a:tr h="291904">
                <a:tc>
                  <a:txBody>
                    <a:bodyPr/>
                    <a:lstStyle/>
                    <a:p>
                      <a:r>
                        <a:rPr lang="tr-TR" sz="1400" b="1" dirty="0">
                          <a:solidFill>
                            <a:schemeClr val="tx1"/>
                          </a:solidFill>
                          <a:latin typeface="Helvetica" panose="020B0604020202020204" pitchFamily="34" charset="0"/>
                          <a:cs typeface="Helvetica" panose="020B0604020202020204" pitchFamily="34" charset="0"/>
                        </a:rPr>
                        <a:t>ÖĞRENCİ</a:t>
                      </a:r>
                      <a:r>
                        <a:rPr lang="tr-TR" sz="1400" b="1" baseline="0" dirty="0">
                          <a:solidFill>
                            <a:schemeClr val="tx1"/>
                          </a:solidFill>
                          <a:latin typeface="Helvetica" panose="020B0604020202020204" pitchFamily="34" charset="0"/>
                          <a:cs typeface="Helvetica" panose="020B0604020202020204" pitchFamily="34" charset="0"/>
                        </a:rPr>
                        <a:t> İŞLERİ DAİRE BAŞKANLIĞI</a:t>
                      </a:r>
                      <a:endParaRPr lang="tr-TR" sz="1400" b="1" dirty="0">
                        <a:solidFill>
                          <a:schemeClr val="tx1"/>
                        </a:solidFill>
                        <a:latin typeface="Helvetica" panose="020B0604020202020204" pitchFamily="34" charset="0"/>
                        <a:cs typeface="Helvetica" panose="020B0604020202020204" pitchFamily="34" charset="0"/>
                      </a:endParaRPr>
                    </a:p>
                  </a:txBody>
                  <a:tcP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a:r>
                        <a:rPr lang="tr-TR" sz="1600" b="1" dirty="0">
                          <a:latin typeface="Helvetica" panose="020B0604020202020204" pitchFamily="34" charset="0"/>
                          <a:cs typeface="Helvetica" panose="020B0604020202020204" pitchFamily="34" charset="0"/>
                        </a:rPr>
                        <a:t>1</a:t>
                      </a:r>
                    </a:p>
                  </a:txBody>
                  <a:tcPr marL="9525" marR="9525" marT="9525" marB="0" anchor="ct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extLst>
                  <a:ext uri="{0D108BD9-81ED-4DB2-BD59-A6C34878D82A}">
                    <a16:rowId xmlns:a16="http://schemas.microsoft.com/office/drawing/2014/main" val="2442506852"/>
                  </a:ext>
                </a:extLst>
              </a:tr>
              <a:tr h="222373">
                <a:tc>
                  <a:txBody>
                    <a:bodyPr/>
                    <a:lstStyle/>
                    <a:p>
                      <a:r>
                        <a:rPr lang="tr-TR" sz="1400" b="1" dirty="0">
                          <a:solidFill>
                            <a:schemeClr val="tx1"/>
                          </a:solidFill>
                          <a:latin typeface="Helvetica" panose="020B0604020202020204" pitchFamily="34" charset="0"/>
                          <a:cs typeface="Helvetica" panose="020B0604020202020204" pitchFamily="34" charset="0"/>
                        </a:rPr>
                        <a:t>HUKUK MÜŞAVİRLİĞİ</a:t>
                      </a:r>
                    </a:p>
                  </a:txBody>
                  <a:tcP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a:r>
                        <a:rPr lang="tr-TR" sz="1600" b="1" dirty="0">
                          <a:latin typeface="Helvetica" panose="020B0604020202020204" pitchFamily="34" charset="0"/>
                          <a:cs typeface="Helvetica" panose="020B0604020202020204" pitchFamily="34" charset="0"/>
                        </a:rPr>
                        <a:t>-</a:t>
                      </a:r>
                    </a:p>
                  </a:txBody>
                  <a:tcPr marL="9525" marR="9525" marT="9525" marB="0" anchor="ct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extLst>
                  <a:ext uri="{0D108BD9-81ED-4DB2-BD59-A6C34878D82A}">
                    <a16:rowId xmlns:a16="http://schemas.microsoft.com/office/drawing/2014/main" val="1739016670"/>
                  </a:ext>
                </a:extLst>
              </a:tr>
              <a:tr h="215874">
                <a:tc>
                  <a:txBody>
                    <a:bodyPr/>
                    <a:lstStyle/>
                    <a:p>
                      <a:r>
                        <a:rPr lang="tr-TR" sz="1400" b="1" dirty="0">
                          <a:solidFill>
                            <a:schemeClr val="tx1"/>
                          </a:solidFill>
                          <a:latin typeface="Helvetica" panose="020B0604020202020204" pitchFamily="34" charset="0"/>
                          <a:cs typeface="Helvetica" panose="020B0604020202020204" pitchFamily="34" charset="0"/>
                        </a:rPr>
                        <a:t>DİĞER</a:t>
                      </a:r>
                      <a:r>
                        <a:rPr lang="tr-TR" sz="1400" b="1" baseline="0" dirty="0">
                          <a:solidFill>
                            <a:schemeClr val="tx1"/>
                          </a:solidFill>
                          <a:latin typeface="Helvetica" panose="020B0604020202020204" pitchFamily="34" charset="0"/>
                          <a:cs typeface="Helvetica" panose="020B0604020202020204" pitchFamily="34" charset="0"/>
                        </a:rPr>
                        <a:t> İDARİ BİRİMLER (MERKEZLER VB.)</a:t>
                      </a:r>
                      <a:endParaRPr lang="tr-TR" sz="1400" b="1" dirty="0">
                        <a:solidFill>
                          <a:schemeClr val="tx1"/>
                        </a:solidFill>
                        <a:latin typeface="Helvetica" panose="020B0604020202020204" pitchFamily="34" charset="0"/>
                        <a:cs typeface="Helvetica" panose="020B0604020202020204" pitchFamily="34" charset="0"/>
                      </a:endParaRPr>
                    </a:p>
                  </a:txBody>
                  <a:tcP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3</a:t>
                      </a:r>
                    </a:p>
                  </a:txBody>
                  <a:tcPr marL="9525" marR="9525" marT="9525" marB="0" anchor="ctr"/>
                </a:tc>
                <a:tc>
                  <a:txBody>
                    <a:bodyPr/>
                    <a:lstStyle/>
                    <a:p>
                      <a:pPr algn="ctr"/>
                      <a:r>
                        <a:rPr lang="tr-TR" sz="1600" b="1" dirty="0">
                          <a:latin typeface="Helvetica" panose="020B0604020202020204" pitchFamily="34" charset="0"/>
                          <a:cs typeface="Helvetica" panose="020B0604020202020204" pitchFamily="34" charset="0"/>
                        </a:rPr>
                        <a:t>-</a:t>
                      </a:r>
                    </a:p>
                  </a:txBody>
                  <a:tcPr marL="9525" marR="9525" marT="9525" marB="0" anchor="ctr"/>
                </a:tc>
                <a:tc>
                  <a:txBody>
                    <a:bodyPr/>
                    <a:lstStyle/>
                    <a:p>
                      <a:pPr algn="ctr" rtl="0" fontAlgn="b"/>
                      <a:r>
                        <a:rPr lang="tr-TR" sz="16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extLst>
                  <a:ext uri="{0D108BD9-81ED-4DB2-BD59-A6C34878D82A}">
                    <a16:rowId xmlns:a16="http://schemas.microsoft.com/office/drawing/2014/main" val="3933401205"/>
                  </a:ext>
                </a:extLst>
              </a:tr>
              <a:tr h="431747">
                <a:tc>
                  <a:txBody>
                    <a:bodyPr/>
                    <a:lstStyle/>
                    <a:p>
                      <a:r>
                        <a:rPr lang="tr-TR" sz="1600" b="1" dirty="0">
                          <a:solidFill>
                            <a:srgbClr val="FF0000"/>
                          </a:solidFill>
                          <a:latin typeface="Helvetica" panose="020B0604020202020204" pitchFamily="34" charset="0"/>
                          <a:cs typeface="Helvetica" panose="020B0604020202020204" pitchFamily="34" charset="0"/>
                        </a:rPr>
                        <a:t>TOPLAM</a:t>
                      </a:r>
                    </a:p>
                  </a:txBody>
                  <a:tcPr/>
                </a:tc>
                <a:tc>
                  <a:txBody>
                    <a:bodyPr/>
                    <a:lstStyle/>
                    <a:p>
                      <a:pPr algn="ctr" rtl="0" fontAlgn="b"/>
                      <a:r>
                        <a:rPr lang="tr-TR" sz="16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19</a:t>
                      </a:r>
                    </a:p>
                  </a:txBody>
                  <a:tcPr marL="9525" marR="9525" marT="9525" marB="0" anchor="ctr"/>
                </a:tc>
                <a:tc>
                  <a:txBody>
                    <a:bodyPr/>
                    <a:lstStyle/>
                    <a:p>
                      <a:pPr algn="ctr"/>
                      <a:r>
                        <a:rPr lang="tr-TR" sz="1600" b="1" dirty="0">
                          <a:solidFill>
                            <a:srgbClr val="FF0000"/>
                          </a:solidFill>
                          <a:latin typeface="Helvetica" panose="020B0604020202020204" pitchFamily="34" charset="0"/>
                          <a:cs typeface="Helvetica" panose="020B0604020202020204" pitchFamily="34" charset="0"/>
                        </a:rPr>
                        <a:t>15</a:t>
                      </a:r>
                    </a:p>
                  </a:txBody>
                  <a:tcPr marL="9525" marR="9525" marT="9525" marB="0" anchor="ctr"/>
                </a:tc>
                <a:tc>
                  <a:txBody>
                    <a:bodyPr/>
                    <a:lstStyle/>
                    <a:p>
                      <a:pPr algn="ctr" rtl="0" fontAlgn="b"/>
                      <a:r>
                        <a:rPr lang="tr-TR" sz="16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29</a:t>
                      </a:r>
                    </a:p>
                  </a:txBody>
                  <a:tcPr marL="9525" marR="9525" marT="9525" marB="0" anchor="ctr"/>
                </a:tc>
                <a:extLst>
                  <a:ext uri="{0D108BD9-81ED-4DB2-BD59-A6C34878D82A}">
                    <a16:rowId xmlns:a16="http://schemas.microsoft.com/office/drawing/2014/main" val="693400417"/>
                  </a:ext>
                </a:extLst>
              </a:tr>
            </a:tbl>
          </a:graphicData>
        </a:graphic>
      </p:graphicFrame>
    </p:spTree>
    <p:extLst>
      <p:ext uri="{BB962C8B-B14F-4D97-AF65-F5344CB8AC3E}">
        <p14:creationId xmlns:p14="http://schemas.microsoft.com/office/powerpoint/2010/main" val="31696460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30887"/>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28836"/>
            <a:ext cx="9587344" cy="1209539"/>
            <a:chOff x="-130243" y="-77507"/>
            <a:chExt cx="9115693"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30243" y="-77507"/>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541970" y="21131"/>
              <a:ext cx="6443480" cy="707886"/>
            </a:xfrm>
            <a:prstGeom prst="rect">
              <a:avLst/>
            </a:prstGeom>
          </p:spPr>
          <p:txBody>
            <a:bodyPr wrap="square">
              <a:spAutoFit/>
            </a:bodyPr>
            <a:lstStyle/>
            <a:p>
              <a:r>
                <a:rPr lang="tr-TR" sz="2000" b="1" dirty="0">
                  <a:solidFill>
                    <a:schemeClr val="accent1">
                      <a:lumMod val="50000"/>
                    </a:schemeClr>
                  </a:solidFill>
                  <a:latin typeface="Helvetica" pitchFamily="34" charset="0"/>
                </a:rPr>
                <a:t>İDARİ İNSAN KAYNAĞININ NAKLEN TAYİN</a:t>
              </a:r>
            </a:p>
            <a:p>
              <a:r>
                <a:rPr lang="tr-TR" sz="2000" b="1" dirty="0">
                  <a:solidFill>
                    <a:schemeClr val="accent1">
                      <a:lumMod val="50000"/>
                    </a:schemeClr>
                  </a:solidFill>
                  <a:latin typeface="Helvetica" pitchFamily="34" charset="0"/>
                </a:rPr>
                <a:t>BAŞVURULARINA DAİR İSTATİSTİKLER</a:t>
              </a:r>
              <a:endParaRPr lang="tr-TR" sz="2800" dirty="0"/>
            </a:p>
          </p:txBody>
        </p:sp>
      </p:grpSp>
      <p:sp>
        <p:nvSpPr>
          <p:cNvPr id="14" name="Rectangle 3"/>
          <p:cNvSpPr txBox="1">
            <a:spLocks noChangeArrowheads="1"/>
          </p:cNvSpPr>
          <p:nvPr/>
        </p:nvSpPr>
        <p:spPr bwMode="auto">
          <a:xfrm>
            <a:off x="-258556" y="1225968"/>
            <a:ext cx="11845512" cy="532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8" name="Tablo 7"/>
          <p:cNvGraphicFramePr>
            <a:graphicFrameLocks noGrp="1"/>
          </p:cNvGraphicFramePr>
          <p:nvPr>
            <p:extLst>
              <p:ext uri="{D42A27DB-BD31-4B8C-83A1-F6EECF244321}">
                <p14:modId xmlns:p14="http://schemas.microsoft.com/office/powerpoint/2010/main" val="3575881002"/>
              </p:ext>
            </p:extLst>
          </p:nvPr>
        </p:nvGraphicFramePr>
        <p:xfrm>
          <a:off x="1098236" y="1259326"/>
          <a:ext cx="9700492" cy="4820758"/>
        </p:xfrm>
        <a:graphic>
          <a:graphicData uri="http://schemas.openxmlformats.org/drawingml/2006/table">
            <a:tbl>
              <a:tblPr firstRow="1" bandRow="1">
                <a:tableStyleId>{5C22544A-7EE6-4342-B048-85BDC9FD1C3A}</a:tableStyleId>
              </a:tblPr>
              <a:tblGrid>
                <a:gridCol w="5197764">
                  <a:extLst>
                    <a:ext uri="{9D8B030D-6E8A-4147-A177-3AD203B41FA5}">
                      <a16:colId xmlns:a16="http://schemas.microsoft.com/office/drawing/2014/main" val="69473924"/>
                    </a:ext>
                  </a:extLst>
                </a:gridCol>
                <a:gridCol w="1440872">
                  <a:extLst>
                    <a:ext uri="{9D8B030D-6E8A-4147-A177-3AD203B41FA5}">
                      <a16:colId xmlns:a16="http://schemas.microsoft.com/office/drawing/2014/main" val="1195183089"/>
                    </a:ext>
                  </a:extLst>
                </a:gridCol>
                <a:gridCol w="1385455">
                  <a:extLst>
                    <a:ext uri="{9D8B030D-6E8A-4147-A177-3AD203B41FA5}">
                      <a16:colId xmlns:a16="http://schemas.microsoft.com/office/drawing/2014/main" val="930010861"/>
                    </a:ext>
                  </a:extLst>
                </a:gridCol>
                <a:gridCol w="1676401">
                  <a:extLst>
                    <a:ext uri="{9D8B030D-6E8A-4147-A177-3AD203B41FA5}">
                      <a16:colId xmlns:a16="http://schemas.microsoft.com/office/drawing/2014/main" val="2410517283"/>
                    </a:ext>
                  </a:extLst>
                </a:gridCol>
              </a:tblGrid>
              <a:tr h="667127">
                <a:tc rowSpan="2">
                  <a:txBody>
                    <a:bodyPr/>
                    <a:lstStyle/>
                    <a:p>
                      <a:endParaRPr lang="tr-TR" sz="1600" dirty="0">
                        <a:latin typeface="Helvetica" panose="020B0604020202020204" pitchFamily="34" charset="0"/>
                        <a:cs typeface="Helvetica" panose="020B0604020202020204" pitchFamily="34" charset="0"/>
                      </a:endParaRPr>
                    </a:p>
                    <a:p>
                      <a:r>
                        <a:rPr lang="tr-TR" sz="1600" dirty="0">
                          <a:latin typeface="Helvetica" panose="020B0604020202020204" pitchFamily="34" charset="0"/>
                          <a:cs typeface="Helvetica" panose="020B0604020202020204" pitchFamily="34" charset="0"/>
                        </a:rPr>
                        <a:t>FAKÜLTELER</a:t>
                      </a:r>
                    </a:p>
                  </a:txBody>
                  <a:tcPr/>
                </a:tc>
                <a:tc gridSpan="3">
                  <a:txBody>
                    <a:bodyPr/>
                    <a:lstStyle/>
                    <a:p>
                      <a:pPr algn="ctr"/>
                      <a:r>
                        <a:rPr lang="tr-TR" sz="2000" dirty="0"/>
                        <a:t>BİRİM</a:t>
                      </a:r>
                      <a:r>
                        <a:rPr lang="tr-TR" sz="2000" baseline="0" dirty="0"/>
                        <a:t> BAZLI </a:t>
                      </a:r>
                      <a:r>
                        <a:rPr lang="tr-TR" sz="2000" dirty="0"/>
                        <a:t>NAKLEN</a:t>
                      </a:r>
                      <a:r>
                        <a:rPr lang="tr-TR" sz="2000" baseline="0" dirty="0"/>
                        <a:t> TAYİN BAŞVURU SAYILARI</a:t>
                      </a:r>
                      <a:endParaRPr lang="tr-TR" sz="2000" dirty="0"/>
                    </a:p>
                  </a:txBody>
                  <a:tcPr/>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3699779857"/>
                  </a:ext>
                </a:extLst>
              </a:tr>
              <a:tr h="348067">
                <a:tc vMerge="1">
                  <a:txBody>
                    <a:bodyPr/>
                    <a:lstStyle/>
                    <a:p>
                      <a:endParaRPr lang="tr-TR"/>
                    </a:p>
                  </a:txBody>
                  <a:tcPr/>
                </a:tc>
                <a:tc>
                  <a:txBody>
                    <a:bodyPr/>
                    <a:lstStyle/>
                    <a:p>
                      <a:pPr algn="ctr"/>
                      <a:r>
                        <a:rPr lang="tr-TR" b="1" dirty="0">
                          <a:latin typeface="Helvetica" panose="020B0604020202020204" pitchFamily="34" charset="0"/>
                          <a:cs typeface="Helvetica" panose="020B0604020202020204" pitchFamily="34" charset="0"/>
                        </a:rPr>
                        <a:t>2018</a:t>
                      </a:r>
                    </a:p>
                  </a:txBody>
                  <a:tcPr/>
                </a:tc>
                <a:tc>
                  <a:txBody>
                    <a:bodyPr/>
                    <a:lstStyle/>
                    <a:p>
                      <a:pPr algn="ctr"/>
                      <a:r>
                        <a:rPr lang="tr-TR" b="1" dirty="0">
                          <a:latin typeface="Helvetica" panose="020B0604020202020204" pitchFamily="34" charset="0"/>
                          <a:cs typeface="Helvetica" panose="020B0604020202020204" pitchFamily="34" charset="0"/>
                        </a:rPr>
                        <a:t>2019</a:t>
                      </a:r>
                    </a:p>
                  </a:txBody>
                  <a:tcPr/>
                </a:tc>
                <a:tc>
                  <a:txBody>
                    <a:bodyPr/>
                    <a:lstStyle/>
                    <a:p>
                      <a:pPr algn="ctr"/>
                      <a:r>
                        <a:rPr lang="tr-TR" b="1" dirty="0">
                          <a:latin typeface="Helvetica" panose="020B0604020202020204" pitchFamily="34" charset="0"/>
                          <a:cs typeface="Helvetica" panose="020B0604020202020204" pitchFamily="34" charset="0"/>
                        </a:rPr>
                        <a:t>2020</a:t>
                      </a:r>
                    </a:p>
                  </a:txBody>
                  <a:tcPr/>
                </a:tc>
                <a:extLst>
                  <a:ext uri="{0D108BD9-81ED-4DB2-BD59-A6C34878D82A}">
                    <a16:rowId xmlns:a16="http://schemas.microsoft.com/office/drawing/2014/main" val="3677000069"/>
                  </a:ext>
                </a:extLst>
              </a:tr>
              <a:tr h="319061">
                <a:tc>
                  <a:txBody>
                    <a:bodyPr/>
                    <a:lstStyle/>
                    <a:p>
                      <a:r>
                        <a:rPr lang="tr-TR" sz="1600" b="1" dirty="0">
                          <a:latin typeface="Helvetica" panose="020B0604020202020204" pitchFamily="34" charset="0"/>
                          <a:cs typeface="Helvetica" panose="020B0604020202020204" pitchFamily="34" charset="0"/>
                        </a:rPr>
                        <a:t>EDEBİYAT FAKÜLTESİ</a:t>
                      </a:r>
                    </a:p>
                  </a:txBody>
                  <a:tcPr/>
                </a:tc>
                <a:tc>
                  <a:txBody>
                    <a:bodyPr/>
                    <a:lstStyle/>
                    <a:p>
                      <a:pPr algn="ctr"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tc>
                  <a:txBody>
                    <a:bodyPr/>
                    <a:lstStyle/>
                    <a:p>
                      <a:pPr algn="ctr"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extLst>
                  <a:ext uri="{0D108BD9-81ED-4DB2-BD59-A6C34878D82A}">
                    <a16:rowId xmlns:a16="http://schemas.microsoft.com/office/drawing/2014/main" val="930306088"/>
                  </a:ext>
                </a:extLst>
              </a:tr>
              <a:tr h="319061">
                <a:tc>
                  <a:txBody>
                    <a:bodyPr/>
                    <a:lstStyle/>
                    <a:p>
                      <a:r>
                        <a:rPr lang="tr-TR" sz="1600" b="1" dirty="0">
                          <a:latin typeface="Helvetica" panose="020B0604020202020204" pitchFamily="34" charset="0"/>
                          <a:cs typeface="Helvetica" panose="020B0604020202020204" pitchFamily="34" charset="0"/>
                        </a:rPr>
                        <a:t>EĞİTİM FAKÜLTESİ</a:t>
                      </a:r>
                    </a:p>
                  </a:txBody>
                  <a:tcPr/>
                </a:tc>
                <a:tc>
                  <a:txBody>
                    <a:bodyPr/>
                    <a:lstStyle/>
                    <a:p>
                      <a:pPr algn="ctr"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rtl="0" fontAlgn="b"/>
                      <a:r>
                        <a:rPr lang="tr-TR" sz="14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extLst>
                  <a:ext uri="{0D108BD9-81ED-4DB2-BD59-A6C34878D82A}">
                    <a16:rowId xmlns:a16="http://schemas.microsoft.com/office/drawing/2014/main" val="1466350916"/>
                  </a:ext>
                </a:extLst>
              </a:tr>
              <a:tr h="381738">
                <a:tc>
                  <a:txBody>
                    <a:bodyPr/>
                    <a:lstStyle/>
                    <a:p>
                      <a:r>
                        <a:rPr lang="tr-TR" sz="1600" b="1" dirty="0">
                          <a:latin typeface="Helvetica" panose="020B0604020202020204" pitchFamily="34" charset="0"/>
                          <a:cs typeface="Helvetica" panose="020B0604020202020204" pitchFamily="34" charset="0"/>
                        </a:rPr>
                        <a:t>FEN</a:t>
                      </a:r>
                      <a:r>
                        <a:rPr lang="tr-TR" sz="1600" b="1" baseline="0" dirty="0">
                          <a:latin typeface="Helvetica" panose="020B0604020202020204" pitchFamily="34" charset="0"/>
                          <a:cs typeface="Helvetica" panose="020B0604020202020204" pitchFamily="34" charset="0"/>
                        </a:rPr>
                        <a:t> FAKÜLTESİ</a:t>
                      </a:r>
                      <a:endParaRPr lang="tr-TR" sz="1600" b="1" dirty="0">
                        <a:latin typeface="Helvetica" panose="020B0604020202020204" pitchFamily="34" charset="0"/>
                        <a:cs typeface="Helvetica" panose="020B0604020202020204" pitchFamily="34" charset="0"/>
                      </a:endParaRPr>
                    </a:p>
                  </a:txBody>
                  <a:tcPr/>
                </a:tc>
                <a:tc>
                  <a:txBody>
                    <a:bodyPr/>
                    <a:lstStyle/>
                    <a:p>
                      <a:pPr algn="ctr"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tc>
                  <a:txBody>
                    <a:bodyPr/>
                    <a:lstStyle/>
                    <a:p>
                      <a:pPr algn="ctr"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rtl="0" fontAlgn="b"/>
                      <a:r>
                        <a:rPr lang="tr-TR" sz="14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extLst>
                  <a:ext uri="{0D108BD9-81ED-4DB2-BD59-A6C34878D82A}">
                    <a16:rowId xmlns:a16="http://schemas.microsoft.com/office/drawing/2014/main" val="1197099040"/>
                  </a:ext>
                </a:extLst>
              </a:tr>
              <a:tr h="394492">
                <a:tc>
                  <a:txBody>
                    <a:bodyPr/>
                    <a:lstStyle/>
                    <a:p>
                      <a:r>
                        <a:rPr lang="tr-TR" sz="1600" b="1" dirty="0">
                          <a:latin typeface="Helvetica" panose="020B0604020202020204" pitchFamily="34" charset="0"/>
                          <a:cs typeface="Helvetica" panose="020B0604020202020204" pitchFamily="34" charset="0"/>
                        </a:rPr>
                        <a:t>İİBF</a:t>
                      </a:r>
                    </a:p>
                  </a:txBody>
                  <a:tcPr/>
                </a:tc>
                <a:tc>
                  <a:txBody>
                    <a:bodyPr/>
                    <a:lstStyle/>
                    <a:p>
                      <a:pPr algn="ctr" rtl="0" fontAlgn="b"/>
                      <a:r>
                        <a:rPr lang="tr-TR" sz="14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tc>
                  <a:txBody>
                    <a:bodyPr/>
                    <a:lstStyle/>
                    <a:p>
                      <a:pPr algn="ctr"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rtl="0" fontAlgn="b"/>
                      <a:r>
                        <a:rPr lang="tr-TR" sz="14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3</a:t>
                      </a:r>
                    </a:p>
                  </a:txBody>
                  <a:tcPr marL="9525" marR="9525" marT="9525" marB="0" anchor="ctr"/>
                </a:tc>
                <a:extLst>
                  <a:ext uri="{0D108BD9-81ED-4DB2-BD59-A6C34878D82A}">
                    <a16:rowId xmlns:a16="http://schemas.microsoft.com/office/drawing/2014/main" val="2880295623"/>
                  </a:ext>
                </a:extLst>
              </a:tr>
              <a:tr h="319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a:latin typeface="Helvetica" panose="020B0604020202020204" pitchFamily="34" charset="0"/>
                          <a:cs typeface="Helvetica" panose="020B0604020202020204" pitchFamily="34" charset="0"/>
                        </a:rPr>
                        <a:t>İSLAMİ</a:t>
                      </a:r>
                      <a:r>
                        <a:rPr lang="tr-TR" sz="1600" b="1" baseline="0" dirty="0">
                          <a:latin typeface="Helvetica" panose="020B0604020202020204" pitchFamily="34" charset="0"/>
                          <a:cs typeface="Helvetica" panose="020B0604020202020204" pitchFamily="34" charset="0"/>
                        </a:rPr>
                        <a:t> İLİMLER FAKÜLTESİ</a:t>
                      </a:r>
                      <a:endParaRPr lang="tr-TR" sz="1600" b="1" dirty="0">
                        <a:latin typeface="Helvetica" panose="020B0604020202020204" pitchFamily="34" charset="0"/>
                        <a:cs typeface="Helvetica" panose="020B0604020202020204" pitchFamily="34" charset="0"/>
                      </a:endParaRPr>
                    </a:p>
                  </a:txBody>
                  <a:tcPr/>
                </a:tc>
                <a:tc>
                  <a:txBody>
                    <a:bodyPr/>
                    <a:lstStyle/>
                    <a:p>
                      <a:pPr algn="ctr" rtl="0" fontAlgn="b"/>
                      <a:r>
                        <a:rPr lang="tr-TR" sz="14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tc>
                  <a:txBody>
                    <a:bodyPr/>
                    <a:lstStyle/>
                    <a:p>
                      <a:pPr algn="ctr" rtl="0"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rtl="0" fontAlgn="b"/>
                      <a:r>
                        <a:rPr lang="tr-TR" sz="14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extLst>
                  <a:ext uri="{0D108BD9-81ED-4DB2-BD59-A6C34878D82A}">
                    <a16:rowId xmlns:a16="http://schemas.microsoft.com/office/drawing/2014/main" val="2368579683"/>
                  </a:ext>
                </a:extLst>
              </a:tr>
              <a:tr h="453418">
                <a:tc>
                  <a:txBody>
                    <a:bodyPr/>
                    <a:lstStyle/>
                    <a:p>
                      <a:r>
                        <a:rPr lang="tr-TR" sz="1600" b="1" dirty="0">
                          <a:latin typeface="Helvetica" panose="020B0604020202020204" pitchFamily="34" charset="0"/>
                          <a:cs typeface="Helvetica" panose="020B0604020202020204" pitchFamily="34" charset="0"/>
                        </a:rPr>
                        <a:t>BARTIN ORMAN FAKÜLTESİ</a:t>
                      </a:r>
                    </a:p>
                  </a:txBody>
                  <a:tcPr/>
                </a:tc>
                <a:tc>
                  <a:txBody>
                    <a:bodyPr/>
                    <a:lstStyle/>
                    <a:p>
                      <a:pPr algn="ctr" rtl="0" fontAlgn="b"/>
                      <a:r>
                        <a:rPr lang="tr-TR" sz="14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r>
                        <a:rPr lang="tr-TR" sz="1400" dirty="0">
                          <a:latin typeface="Helvetica" panose="020B0604020202020204" pitchFamily="34" charset="0"/>
                          <a:cs typeface="Helvetica" panose="020B0604020202020204" pitchFamily="34" charset="0"/>
                        </a:rPr>
                        <a:t>              -</a:t>
                      </a:r>
                    </a:p>
                  </a:txBody>
                  <a:tcPr marL="9525" marR="9525" marT="9525" marB="0" anchor="ctr"/>
                </a:tc>
                <a:tc>
                  <a:txBody>
                    <a:bodyPr/>
                    <a:lstStyle/>
                    <a:p>
                      <a:pPr algn="ctr" rtl="0" fontAlgn="b"/>
                      <a:r>
                        <a:rPr lang="tr-TR" sz="14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extLst>
                  <a:ext uri="{0D108BD9-81ED-4DB2-BD59-A6C34878D82A}">
                    <a16:rowId xmlns:a16="http://schemas.microsoft.com/office/drawing/2014/main" val="3028114206"/>
                  </a:ext>
                </a:extLst>
              </a:tr>
              <a:tr h="453418">
                <a:tc>
                  <a:txBody>
                    <a:bodyPr/>
                    <a:lstStyle/>
                    <a:p>
                      <a:r>
                        <a:rPr lang="tr-TR" sz="1600" b="1" dirty="0">
                          <a:latin typeface="Helvetica" panose="020B0604020202020204" pitchFamily="34" charset="0"/>
                          <a:cs typeface="Helvetica" panose="020B0604020202020204" pitchFamily="34" charset="0"/>
                        </a:rPr>
                        <a:t>MÜHENDİSLİK,MİMARLIK VE TASARIM FAKÜLTESİ</a:t>
                      </a:r>
                    </a:p>
                  </a:txBody>
                  <a:tcPr/>
                </a:tc>
                <a:tc>
                  <a:txBody>
                    <a:bodyPr/>
                    <a:lstStyle/>
                    <a:p>
                      <a:pPr algn="ctr" rtl="0" fontAlgn="b"/>
                      <a:r>
                        <a:rPr lang="tr-TR" sz="14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4</a:t>
                      </a:r>
                    </a:p>
                  </a:txBody>
                  <a:tcPr marL="9525" marR="9525" marT="9525" marB="0" anchor="ctr"/>
                </a:tc>
                <a:tc>
                  <a:txBody>
                    <a:bodyPr/>
                    <a:lstStyle/>
                    <a:p>
                      <a:pPr algn="ctr"/>
                      <a:r>
                        <a:rPr lang="tr-TR" sz="1400" b="1" dirty="0">
                          <a:latin typeface="Helvetica" panose="020B0604020202020204" pitchFamily="34" charset="0"/>
                          <a:cs typeface="Helvetica" panose="020B0604020202020204" pitchFamily="34" charset="0"/>
                        </a:rPr>
                        <a:t>4</a:t>
                      </a:r>
                    </a:p>
                  </a:txBody>
                  <a:tcPr marL="9525" marR="9525" marT="9525" marB="0" anchor="ctr"/>
                </a:tc>
                <a:tc>
                  <a:txBody>
                    <a:bodyPr/>
                    <a:lstStyle/>
                    <a:p>
                      <a:pPr algn="ctr" rtl="0" fontAlgn="b"/>
                      <a:r>
                        <a:rPr lang="tr-TR" sz="14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extLst>
                  <a:ext uri="{0D108BD9-81ED-4DB2-BD59-A6C34878D82A}">
                    <a16:rowId xmlns:a16="http://schemas.microsoft.com/office/drawing/2014/main" val="2930366533"/>
                  </a:ext>
                </a:extLst>
              </a:tr>
              <a:tr h="319061">
                <a:tc>
                  <a:txBody>
                    <a:bodyPr/>
                    <a:lstStyle/>
                    <a:p>
                      <a:r>
                        <a:rPr lang="tr-TR" sz="1600" b="1" dirty="0">
                          <a:latin typeface="Helvetica" panose="020B0604020202020204" pitchFamily="34" charset="0"/>
                          <a:cs typeface="Helvetica" panose="020B0604020202020204" pitchFamily="34" charset="0"/>
                        </a:rPr>
                        <a:t>SAĞLIK BİLİMLERİ FAKÜLTESİ</a:t>
                      </a:r>
                    </a:p>
                  </a:txBody>
                  <a:tcPr/>
                </a:tc>
                <a:tc>
                  <a:txBody>
                    <a:bodyPr/>
                    <a:lstStyle/>
                    <a:p>
                      <a:pPr algn="ctr" rtl="0" fontAlgn="b"/>
                      <a:r>
                        <a:rPr lang="tr-TR" sz="14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a:r>
                        <a:rPr lang="tr-TR" sz="1400" b="1" dirty="0">
                          <a:latin typeface="Helvetica" panose="020B0604020202020204" pitchFamily="34" charset="0"/>
                          <a:cs typeface="Helvetica" panose="020B0604020202020204" pitchFamily="34" charset="0"/>
                        </a:rPr>
                        <a:t>-</a:t>
                      </a:r>
                    </a:p>
                  </a:txBody>
                  <a:tcPr marL="9525" marR="9525" marT="9525" marB="0" anchor="ctr"/>
                </a:tc>
                <a:tc>
                  <a:txBody>
                    <a:bodyPr/>
                    <a:lstStyle/>
                    <a:p>
                      <a:pPr algn="ctr" rtl="0" fontAlgn="b"/>
                      <a:r>
                        <a:rPr lang="tr-TR" sz="14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extLst>
                  <a:ext uri="{0D108BD9-81ED-4DB2-BD59-A6C34878D82A}">
                    <a16:rowId xmlns:a16="http://schemas.microsoft.com/office/drawing/2014/main" val="2442506852"/>
                  </a:ext>
                </a:extLst>
              </a:tr>
              <a:tr h="319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a:latin typeface="Helvetica" panose="020B0604020202020204" pitchFamily="34" charset="0"/>
                          <a:cs typeface="Helvetica" panose="020B0604020202020204" pitchFamily="34" charset="0"/>
                        </a:rPr>
                        <a:t>SPOR BİLİMLERİ</a:t>
                      </a:r>
                      <a:r>
                        <a:rPr lang="tr-TR" sz="1600" b="1" baseline="0" dirty="0">
                          <a:latin typeface="Helvetica" panose="020B0604020202020204" pitchFamily="34" charset="0"/>
                          <a:cs typeface="Helvetica" panose="020B0604020202020204" pitchFamily="34" charset="0"/>
                        </a:rPr>
                        <a:t> FAKÜLTESİ</a:t>
                      </a:r>
                      <a:endParaRPr lang="tr-TR" sz="1600" b="1" dirty="0">
                        <a:solidFill>
                          <a:schemeClr val="tx1"/>
                        </a:solidFill>
                        <a:latin typeface="Helvetica" panose="020B0604020202020204" pitchFamily="34" charset="0"/>
                        <a:cs typeface="Helvetica" panose="020B0604020202020204" pitchFamily="34" charset="0"/>
                      </a:endParaRPr>
                    </a:p>
                  </a:txBody>
                  <a:tcPr/>
                </a:tc>
                <a:tc>
                  <a:txBody>
                    <a:bodyPr/>
                    <a:lstStyle/>
                    <a:p>
                      <a:pPr algn="ctr" rtl="0" fontAlgn="b"/>
                      <a:r>
                        <a:rPr lang="tr-TR" sz="14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tc>
                  <a:txBody>
                    <a:bodyPr/>
                    <a:lstStyle/>
                    <a:p>
                      <a:pPr algn="ctr"/>
                      <a:r>
                        <a:rPr lang="tr-TR" sz="1400" b="1" dirty="0">
                          <a:latin typeface="Helvetica" panose="020B0604020202020204" pitchFamily="34" charset="0"/>
                          <a:cs typeface="Helvetica" panose="020B0604020202020204" pitchFamily="34" charset="0"/>
                        </a:rPr>
                        <a:t>-</a:t>
                      </a:r>
                    </a:p>
                  </a:txBody>
                  <a:tcPr marL="9525" marR="9525" marT="9525" marB="0" anchor="ctr"/>
                </a:tc>
                <a:tc>
                  <a:txBody>
                    <a:bodyPr/>
                    <a:lstStyle/>
                    <a:p>
                      <a:pPr algn="ctr" rtl="0" fontAlgn="b"/>
                      <a:r>
                        <a:rPr lang="tr-TR" sz="14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3</a:t>
                      </a:r>
                    </a:p>
                  </a:txBody>
                  <a:tcPr marL="9525" marR="9525" marT="9525" marB="0" anchor="ctr"/>
                </a:tc>
                <a:extLst>
                  <a:ext uri="{0D108BD9-81ED-4DB2-BD59-A6C34878D82A}">
                    <a16:rowId xmlns:a16="http://schemas.microsoft.com/office/drawing/2014/main" val="1739016670"/>
                  </a:ext>
                </a:extLst>
              </a:tr>
              <a:tr h="394492">
                <a:tc>
                  <a:txBody>
                    <a:bodyPr/>
                    <a:lstStyle/>
                    <a:p>
                      <a:r>
                        <a:rPr lang="tr-TR" sz="1600" b="1" dirty="0">
                          <a:solidFill>
                            <a:srgbClr val="FF0000"/>
                          </a:solidFill>
                          <a:latin typeface="Helvetica" panose="020B0604020202020204" pitchFamily="34" charset="0"/>
                          <a:cs typeface="Helvetica" panose="020B0604020202020204" pitchFamily="34" charset="0"/>
                        </a:rPr>
                        <a:t>TOPLAM</a:t>
                      </a:r>
                    </a:p>
                  </a:txBody>
                  <a:tcPr/>
                </a:tc>
                <a:tc>
                  <a:txBody>
                    <a:bodyPr/>
                    <a:lstStyle/>
                    <a:p>
                      <a:pPr algn="ctr" rtl="0" fontAlgn="b"/>
                      <a:r>
                        <a:rPr lang="tr-TR" sz="16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10</a:t>
                      </a:r>
                    </a:p>
                  </a:txBody>
                  <a:tcPr marL="9525" marR="9525" marT="9525" marB="0" anchor="ctr"/>
                </a:tc>
                <a:tc>
                  <a:txBody>
                    <a:bodyPr/>
                    <a:lstStyle/>
                    <a:p>
                      <a:pPr algn="ctr"/>
                      <a:r>
                        <a:rPr lang="tr-TR" sz="1600" b="1" dirty="0">
                          <a:solidFill>
                            <a:srgbClr val="FF0000"/>
                          </a:solidFill>
                          <a:latin typeface="Helvetica" panose="020B0604020202020204" pitchFamily="34" charset="0"/>
                          <a:cs typeface="Helvetica" panose="020B0604020202020204" pitchFamily="34" charset="0"/>
                        </a:rPr>
                        <a:t>4</a:t>
                      </a:r>
                    </a:p>
                  </a:txBody>
                  <a:tcPr marL="9525" marR="9525" marT="9525" marB="0" anchor="ctr"/>
                </a:tc>
                <a:tc>
                  <a:txBody>
                    <a:bodyPr/>
                    <a:lstStyle/>
                    <a:p>
                      <a:pPr algn="ctr" rtl="0" fontAlgn="b"/>
                      <a:r>
                        <a:rPr lang="tr-TR" sz="16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14</a:t>
                      </a:r>
                    </a:p>
                  </a:txBody>
                  <a:tcPr marL="9525" marR="9525" marT="9525" marB="0" anchor="ctr"/>
                </a:tc>
                <a:extLst>
                  <a:ext uri="{0D108BD9-81ED-4DB2-BD59-A6C34878D82A}">
                    <a16:rowId xmlns:a16="http://schemas.microsoft.com/office/drawing/2014/main" val="693400417"/>
                  </a:ext>
                </a:extLst>
              </a:tr>
            </a:tbl>
          </a:graphicData>
        </a:graphic>
      </p:graphicFrame>
    </p:spTree>
    <p:extLst>
      <p:ext uri="{BB962C8B-B14F-4D97-AF65-F5344CB8AC3E}">
        <p14:creationId xmlns:p14="http://schemas.microsoft.com/office/powerpoint/2010/main" val="35569999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sz="3200" b="1" dirty="0">
                  <a:solidFill>
                    <a:schemeClr val="accent1">
                      <a:lumMod val="50000"/>
                    </a:schemeClr>
                  </a:solidFill>
                  <a:latin typeface="Helvetica" pitchFamily="34" charset="0"/>
                </a:rPr>
                <a:t>GÖREVLİ PERSONEL</a:t>
              </a:r>
              <a:endParaRPr lang="tr-TR" sz="3200" dirty="0"/>
            </a:p>
          </p:txBody>
        </p:sp>
      </p:grpSp>
      <p:sp>
        <p:nvSpPr>
          <p:cNvPr id="14" name="Rectangle 3"/>
          <p:cNvSpPr txBox="1">
            <a:spLocks noChangeArrowheads="1"/>
          </p:cNvSpPr>
          <p:nvPr/>
        </p:nvSpPr>
        <p:spPr bwMode="auto">
          <a:xfrm>
            <a:off x="244888" y="1635609"/>
            <a:ext cx="1211221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Helvetica" panose="020B0604020202020204" pitchFamily="34" charset="0"/>
              <a:ea typeface="Cambria" panose="02040503050406030204" pitchFamily="18" charset="0"/>
              <a:cs typeface="Helvetica" panose="020B0604020202020204" pitchFamily="34" charset="0"/>
            </a:endParaRPr>
          </a:p>
        </p:txBody>
      </p:sp>
      <p:sp>
        <p:nvSpPr>
          <p:cNvPr id="7" name="Rectangle 3"/>
          <p:cNvSpPr txBox="1">
            <a:spLocks noChangeArrowheads="1"/>
          </p:cNvSpPr>
          <p:nvPr/>
        </p:nvSpPr>
        <p:spPr bwMode="auto">
          <a:xfrm>
            <a:off x="814812" y="1307307"/>
            <a:ext cx="10664982" cy="555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ctr"/>
            <a:r>
              <a:rPr lang="tr-TR" sz="2200" b="1" dirty="0">
                <a:latin typeface="Helvetica" panose="020B0604020202020204" pitchFamily="34" charset="0"/>
                <a:ea typeface="Cambria" panose="02040503050406030204" pitchFamily="18" charset="0"/>
                <a:cs typeface="Helvetica" panose="020B0604020202020204" pitchFamily="34" charset="0"/>
              </a:rPr>
              <a:t>Turgay DELİALİOĞLU</a:t>
            </a:r>
          </a:p>
          <a:p>
            <a:pPr algn="ctr"/>
            <a:r>
              <a:rPr lang="tr-TR" sz="2200" b="1" dirty="0">
                <a:latin typeface="Helvetica" panose="020B0604020202020204" pitchFamily="34" charset="0"/>
                <a:ea typeface="Cambria" panose="02040503050406030204" pitchFamily="18" charset="0"/>
                <a:cs typeface="Helvetica" panose="020B0604020202020204" pitchFamily="34" charset="0"/>
              </a:rPr>
              <a:t>Personel Daire Başkanı</a:t>
            </a:r>
          </a:p>
          <a:p>
            <a:pPr algn="just"/>
            <a:r>
              <a:rPr lang="tr-TR" sz="2000" b="1" u="sng" dirty="0">
                <a:latin typeface="Helvetica" panose="020B0604020202020204" pitchFamily="34" charset="0"/>
                <a:cs typeface="Helvetica" panose="020B0604020202020204" pitchFamily="34" charset="0"/>
              </a:rPr>
              <a:t>KISA ÖZGEÇMİŞ:</a:t>
            </a:r>
          </a:p>
          <a:p>
            <a:pPr algn="just"/>
            <a:r>
              <a:rPr lang="tr-TR" sz="2200" dirty="0">
                <a:latin typeface="Helvetica" panose="020B0604020202020204" pitchFamily="34" charset="0"/>
                <a:cs typeface="Helvetica" panose="020B0604020202020204" pitchFamily="34" charset="0"/>
              </a:rPr>
              <a:t>20 Ağustos 2009 tarihinden itibaren Personel Daire Başkanlığında görev yapmaktadır. Sırasıyla, Memur, Bilgisayar İşletmeni, Şef ve Şube Müdürlüğü hizmetleri yürüttükten sonra tensiplerinizle 06 Ocak 2020 tarihinde Daire Başkanlığına atanmıştır.</a:t>
            </a:r>
          </a:p>
          <a:p>
            <a:pPr algn="just"/>
            <a:endParaRPr lang="tr-TR" sz="2000" b="1" dirty="0">
              <a:latin typeface="Helvetica" panose="020B0604020202020204" pitchFamily="34" charset="0"/>
              <a:cs typeface="Helvetica" panose="020B0604020202020204" pitchFamily="34" charset="0"/>
            </a:endParaRPr>
          </a:p>
        </p:txBody>
      </p:sp>
      <p:pic>
        <p:nvPicPr>
          <p:cNvPr id="8" name="Resim 7" descr="https://cdn.bartin.edu.tr/personel/780a4e16-687d-479c-8c5c-e0022b9df71d/tg.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5275" y="1019273"/>
            <a:ext cx="4325397" cy="2507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571606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animEffect transition="in" filter="wipe(up)">
                                      <p:cBhvr>
                                        <p:cTn id="11" dur="500"/>
                                        <p:tgtEl>
                                          <p:spTgt spid="7">
                                            <p:txEl>
                                              <p:pRg st="8" end="8"/>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animEffect transition="in" filter="wipe(up)">
                                      <p:cBhvr>
                                        <p:cTn id="15" dur="500"/>
                                        <p:tgtEl>
                                          <p:spTgt spid="7">
                                            <p:txEl>
                                              <p:pRg st="9" end="9"/>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animEffect transition="in" filter="wipe(up)">
                                      <p:cBhvr>
                                        <p:cTn id="19" dur="500"/>
                                        <p:tgtEl>
                                          <p:spTgt spid="7">
                                            <p:txEl>
                                              <p:pRg st="10" end="1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animEffect transition="in" filter="wipe(up)">
                                      <p:cBhvr>
                                        <p:cTn id="23"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30887"/>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28836"/>
            <a:ext cx="9587344" cy="1209539"/>
            <a:chOff x="-130243" y="-122772"/>
            <a:chExt cx="9115693"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30243" y="-122772"/>
              <a:ext cx="8690384"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541970" y="21131"/>
              <a:ext cx="6443480" cy="707886"/>
            </a:xfrm>
            <a:prstGeom prst="rect">
              <a:avLst/>
            </a:prstGeom>
          </p:spPr>
          <p:txBody>
            <a:bodyPr wrap="square">
              <a:spAutoFit/>
            </a:bodyPr>
            <a:lstStyle/>
            <a:p>
              <a:r>
                <a:rPr lang="tr-TR" sz="2000" b="1" dirty="0">
                  <a:solidFill>
                    <a:schemeClr val="accent1">
                      <a:lumMod val="50000"/>
                    </a:schemeClr>
                  </a:solidFill>
                  <a:latin typeface="Helvetica" pitchFamily="34" charset="0"/>
                </a:rPr>
                <a:t>İDARİ İNSAN KAYNAĞININ NAKLEN TAYİN</a:t>
              </a:r>
            </a:p>
            <a:p>
              <a:r>
                <a:rPr lang="tr-TR" sz="2000" b="1" dirty="0">
                  <a:solidFill>
                    <a:schemeClr val="accent1">
                      <a:lumMod val="50000"/>
                    </a:schemeClr>
                  </a:solidFill>
                  <a:latin typeface="Helvetica" pitchFamily="34" charset="0"/>
                </a:rPr>
                <a:t>BAŞVURULARINA DAİR İSTATİSTİKLER</a:t>
              </a:r>
              <a:endParaRPr lang="tr-TR" sz="2800" dirty="0"/>
            </a:p>
          </p:txBody>
        </p:sp>
      </p:grpSp>
      <p:sp>
        <p:nvSpPr>
          <p:cNvPr id="14" name="Rectangle 3"/>
          <p:cNvSpPr txBox="1">
            <a:spLocks noChangeArrowheads="1"/>
          </p:cNvSpPr>
          <p:nvPr/>
        </p:nvSpPr>
        <p:spPr bwMode="auto">
          <a:xfrm>
            <a:off x="-160082" y="1180703"/>
            <a:ext cx="11845512" cy="532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Cambria" panose="02040503050406030204" pitchFamily="18" charset="0"/>
              <a:ea typeface="Cambria" panose="02040503050406030204" pitchFamily="18" charset="0"/>
            </a:endParaRPr>
          </a:p>
        </p:txBody>
      </p:sp>
      <p:graphicFrame>
        <p:nvGraphicFramePr>
          <p:cNvPr id="8" name="Tablo 7"/>
          <p:cNvGraphicFramePr>
            <a:graphicFrameLocks noGrp="1"/>
          </p:cNvGraphicFramePr>
          <p:nvPr>
            <p:extLst>
              <p:ext uri="{D42A27DB-BD31-4B8C-83A1-F6EECF244321}">
                <p14:modId xmlns:p14="http://schemas.microsoft.com/office/powerpoint/2010/main" val="4049497630"/>
              </p:ext>
            </p:extLst>
          </p:nvPr>
        </p:nvGraphicFramePr>
        <p:xfrm>
          <a:off x="1245754" y="1706531"/>
          <a:ext cx="9700492" cy="4312097"/>
        </p:xfrm>
        <a:graphic>
          <a:graphicData uri="http://schemas.openxmlformats.org/drawingml/2006/table">
            <a:tbl>
              <a:tblPr firstRow="1" bandRow="1">
                <a:tableStyleId>{5C22544A-7EE6-4342-B048-85BDC9FD1C3A}</a:tableStyleId>
              </a:tblPr>
              <a:tblGrid>
                <a:gridCol w="4892964">
                  <a:extLst>
                    <a:ext uri="{9D8B030D-6E8A-4147-A177-3AD203B41FA5}">
                      <a16:colId xmlns:a16="http://schemas.microsoft.com/office/drawing/2014/main" val="69473924"/>
                    </a:ext>
                  </a:extLst>
                </a:gridCol>
                <a:gridCol w="1399309">
                  <a:extLst>
                    <a:ext uri="{9D8B030D-6E8A-4147-A177-3AD203B41FA5}">
                      <a16:colId xmlns:a16="http://schemas.microsoft.com/office/drawing/2014/main" val="1195183089"/>
                    </a:ext>
                  </a:extLst>
                </a:gridCol>
                <a:gridCol w="1454727">
                  <a:extLst>
                    <a:ext uri="{9D8B030D-6E8A-4147-A177-3AD203B41FA5}">
                      <a16:colId xmlns:a16="http://schemas.microsoft.com/office/drawing/2014/main" val="930010861"/>
                    </a:ext>
                  </a:extLst>
                </a:gridCol>
                <a:gridCol w="1953492">
                  <a:extLst>
                    <a:ext uri="{9D8B030D-6E8A-4147-A177-3AD203B41FA5}">
                      <a16:colId xmlns:a16="http://schemas.microsoft.com/office/drawing/2014/main" val="2410517283"/>
                    </a:ext>
                  </a:extLst>
                </a:gridCol>
              </a:tblGrid>
              <a:tr h="548847">
                <a:tc rowSpan="2">
                  <a:txBody>
                    <a:bodyPr/>
                    <a:lstStyle/>
                    <a:p>
                      <a:endParaRPr lang="tr-TR" sz="1600" dirty="0">
                        <a:latin typeface="Helvetica" panose="020B0604020202020204" pitchFamily="34" charset="0"/>
                        <a:cs typeface="Helvetica" panose="020B0604020202020204" pitchFamily="34" charset="0"/>
                      </a:endParaRPr>
                    </a:p>
                    <a:p>
                      <a:r>
                        <a:rPr lang="tr-TR" sz="1600" dirty="0">
                          <a:latin typeface="Helvetica" panose="020B0604020202020204" pitchFamily="34" charset="0"/>
                          <a:cs typeface="Helvetica" panose="020B0604020202020204" pitchFamily="34" charset="0"/>
                        </a:rPr>
                        <a:t>ENSTİTÜLER VE YÜKSEKOKULLAR</a:t>
                      </a:r>
                    </a:p>
                  </a:txBody>
                  <a:tcPr/>
                </a:tc>
                <a:tc gridSpan="3">
                  <a:txBody>
                    <a:bodyPr/>
                    <a:lstStyle/>
                    <a:p>
                      <a:pPr algn="ctr"/>
                      <a:r>
                        <a:rPr lang="tr-TR" sz="2000" dirty="0"/>
                        <a:t>BİRİM</a:t>
                      </a:r>
                      <a:r>
                        <a:rPr lang="tr-TR" sz="2000" baseline="0" dirty="0"/>
                        <a:t> BAZLI </a:t>
                      </a:r>
                      <a:r>
                        <a:rPr lang="tr-TR" sz="2000" dirty="0"/>
                        <a:t>NAKLEN</a:t>
                      </a:r>
                      <a:r>
                        <a:rPr lang="tr-TR" sz="2000" baseline="0" dirty="0"/>
                        <a:t> TAYİN BAŞVURU SAYILARI</a:t>
                      </a:r>
                      <a:endParaRPr lang="tr-TR" sz="2000" dirty="0"/>
                    </a:p>
                  </a:txBody>
                  <a:tcPr/>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3699779857"/>
                  </a:ext>
                </a:extLst>
              </a:tr>
              <a:tr h="286355">
                <a:tc vMerge="1">
                  <a:txBody>
                    <a:bodyPr/>
                    <a:lstStyle/>
                    <a:p>
                      <a:endParaRPr lang="tr-TR"/>
                    </a:p>
                  </a:txBody>
                  <a:tcPr/>
                </a:tc>
                <a:tc>
                  <a:txBody>
                    <a:bodyPr/>
                    <a:lstStyle/>
                    <a:p>
                      <a:pPr algn="ctr"/>
                      <a:r>
                        <a:rPr lang="tr-TR" b="1" dirty="0">
                          <a:latin typeface="Helvetica" panose="020B0604020202020204" pitchFamily="34" charset="0"/>
                          <a:cs typeface="Helvetica" panose="020B0604020202020204" pitchFamily="34" charset="0"/>
                        </a:rPr>
                        <a:t>2018</a:t>
                      </a:r>
                    </a:p>
                  </a:txBody>
                  <a:tcPr/>
                </a:tc>
                <a:tc>
                  <a:txBody>
                    <a:bodyPr/>
                    <a:lstStyle/>
                    <a:p>
                      <a:pPr algn="ctr"/>
                      <a:r>
                        <a:rPr lang="tr-TR" b="1" dirty="0">
                          <a:latin typeface="Helvetica" panose="020B0604020202020204" pitchFamily="34" charset="0"/>
                          <a:cs typeface="Helvetica" panose="020B0604020202020204" pitchFamily="34" charset="0"/>
                        </a:rPr>
                        <a:t>2019</a:t>
                      </a:r>
                    </a:p>
                  </a:txBody>
                  <a:tcPr/>
                </a:tc>
                <a:tc>
                  <a:txBody>
                    <a:bodyPr/>
                    <a:lstStyle/>
                    <a:p>
                      <a:pPr algn="ctr"/>
                      <a:r>
                        <a:rPr lang="tr-TR" b="1" dirty="0">
                          <a:latin typeface="Helvetica" panose="020B0604020202020204" pitchFamily="34" charset="0"/>
                          <a:cs typeface="Helvetica" panose="020B0604020202020204" pitchFamily="34" charset="0"/>
                        </a:rPr>
                        <a:t>2020</a:t>
                      </a:r>
                    </a:p>
                  </a:txBody>
                  <a:tcPr/>
                </a:tc>
                <a:extLst>
                  <a:ext uri="{0D108BD9-81ED-4DB2-BD59-A6C34878D82A}">
                    <a16:rowId xmlns:a16="http://schemas.microsoft.com/office/drawing/2014/main" val="3677000069"/>
                  </a:ext>
                </a:extLst>
              </a:tr>
              <a:tr h="262492">
                <a:tc>
                  <a:txBody>
                    <a:bodyPr/>
                    <a:lstStyle/>
                    <a:p>
                      <a:r>
                        <a:rPr lang="tr-TR" sz="2000" b="1" dirty="0">
                          <a:latin typeface="Helvetica" panose="020B0604020202020204" pitchFamily="34" charset="0"/>
                          <a:cs typeface="Helvetica" panose="020B0604020202020204" pitchFamily="34" charset="0"/>
                        </a:rPr>
                        <a:t>EĞİTİM BİLİMLERİ ENSTİTÜSÜ</a:t>
                      </a:r>
                    </a:p>
                  </a:txBody>
                  <a:tcPr/>
                </a:tc>
                <a:tc>
                  <a:txBody>
                    <a:bodyPr/>
                    <a:lstStyle/>
                    <a:p>
                      <a:pPr algn="ctr" rtl="0"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rtl="0"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rtl="0"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extLst>
                  <a:ext uri="{0D108BD9-81ED-4DB2-BD59-A6C34878D82A}">
                    <a16:rowId xmlns:a16="http://schemas.microsoft.com/office/drawing/2014/main" val="930306088"/>
                  </a:ext>
                </a:extLst>
              </a:tr>
              <a:tr h="262492">
                <a:tc>
                  <a:txBody>
                    <a:bodyPr/>
                    <a:lstStyle/>
                    <a:p>
                      <a:r>
                        <a:rPr lang="tr-TR" sz="2000" b="1" dirty="0">
                          <a:latin typeface="Helvetica" panose="020B0604020202020204" pitchFamily="34" charset="0"/>
                          <a:cs typeface="Helvetica" panose="020B0604020202020204" pitchFamily="34" charset="0"/>
                        </a:rPr>
                        <a:t>FEN BİLİMLERİ</a:t>
                      </a:r>
                      <a:r>
                        <a:rPr lang="tr-TR" sz="2000" b="1" baseline="0" dirty="0">
                          <a:latin typeface="Helvetica" panose="020B0604020202020204" pitchFamily="34" charset="0"/>
                          <a:cs typeface="Helvetica" panose="020B0604020202020204" pitchFamily="34" charset="0"/>
                        </a:rPr>
                        <a:t> ENSTİTÜSÜ</a:t>
                      </a:r>
                      <a:endParaRPr lang="tr-TR" sz="2000" b="1" dirty="0">
                        <a:latin typeface="Helvetica" panose="020B0604020202020204" pitchFamily="34" charset="0"/>
                        <a:cs typeface="Helvetica" panose="020B0604020202020204" pitchFamily="34" charset="0"/>
                      </a:endParaRPr>
                    </a:p>
                  </a:txBody>
                  <a:tcPr/>
                </a:tc>
                <a:tc>
                  <a:txBody>
                    <a:bodyPr/>
                    <a:lstStyle/>
                    <a:p>
                      <a:pPr algn="ctr" rtl="0"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rtl="0"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rtl="0" fontAlgn="b"/>
                      <a:r>
                        <a:rPr lang="tr-TR" sz="18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extLst>
                  <a:ext uri="{0D108BD9-81ED-4DB2-BD59-A6C34878D82A}">
                    <a16:rowId xmlns:a16="http://schemas.microsoft.com/office/drawing/2014/main" val="1466350916"/>
                  </a:ext>
                </a:extLst>
              </a:tr>
              <a:tr h="471617">
                <a:tc>
                  <a:txBody>
                    <a:bodyPr/>
                    <a:lstStyle/>
                    <a:p>
                      <a:r>
                        <a:rPr lang="tr-TR" sz="2000" b="1" dirty="0">
                          <a:latin typeface="Helvetica" panose="020B0604020202020204" pitchFamily="34" charset="0"/>
                          <a:cs typeface="Helvetica" panose="020B0604020202020204" pitchFamily="34" charset="0"/>
                        </a:rPr>
                        <a:t>SOSYAL BİLİMLER ENSTİTÜSÜ</a:t>
                      </a:r>
                    </a:p>
                  </a:txBody>
                  <a:tcPr/>
                </a:tc>
                <a:tc>
                  <a:txBody>
                    <a:bodyPr/>
                    <a:lstStyle/>
                    <a:p>
                      <a:pPr algn="ctr" rtl="0"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rtl="0" fontAlgn="b"/>
                      <a:r>
                        <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tc>
                  <a:txBody>
                    <a:bodyPr/>
                    <a:lstStyle/>
                    <a:p>
                      <a:pPr algn="ctr" rtl="0" fontAlgn="b"/>
                      <a:r>
                        <a:rPr lang="tr-TR" sz="18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extLst>
                  <a:ext uri="{0D108BD9-81ED-4DB2-BD59-A6C34878D82A}">
                    <a16:rowId xmlns:a16="http://schemas.microsoft.com/office/drawing/2014/main" val="1197099040"/>
                  </a:ext>
                </a:extLst>
              </a:tr>
              <a:tr h="324549">
                <a:tc>
                  <a:txBody>
                    <a:bodyPr/>
                    <a:lstStyle/>
                    <a:p>
                      <a:r>
                        <a:rPr lang="tr-TR" sz="2000" b="1" dirty="0">
                          <a:latin typeface="Helvetica" panose="020B0604020202020204" pitchFamily="34" charset="0"/>
                          <a:cs typeface="Helvetica" panose="020B0604020202020204" pitchFamily="34" charset="0"/>
                        </a:rPr>
                        <a:t>YABANCI</a:t>
                      </a:r>
                      <a:r>
                        <a:rPr lang="tr-TR" sz="2000" b="1" baseline="0" dirty="0">
                          <a:latin typeface="Helvetica" panose="020B0604020202020204" pitchFamily="34" charset="0"/>
                          <a:cs typeface="Helvetica" panose="020B0604020202020204" pitchFamily="34" charset="0"/>
                        </a:rPr>
                        <a:t> DİLLER YÜKSEKOKULU</a:t>
                      </a:r>
                      <a:endParaRPr lang="tr-TR" sz="2000" b="1" dirty="0">
                        <a:latin typeface="Helvetica" panose="020B0604020202020204" pitchFamily="34" charset="0"/>
                        <a:cs typeface="Helvetica" panose="020B0604020202020204" pitchFamily="34" charset="0"/>
                      </a:endParaRPr>
                    </a:p>
                  </a:txBody>
                  <a:tcPr/>
                </a:tc>
                <a:tc>
                  <a:txBody>
                    <a:bodyPr/>
                    <a:lstStyle/>
                    <a:p>
                      <a:pPr algn="ctr" rtl="0" fontAlgn="b"/>
                      <a:r>
                        <a:rPr lang="tr-TR" sz="18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a:r>
                        <a:rPr lang="tr-TR" sz="1800" b="1" dirty="0">
                          <a:latin typeface="Helvetica" panose="020B0604020202020204" pitchFamily="34" charset="0"/>
                          <a:cs typeface="Helvetica" panose="020B0604020202020204" pitchFamily="34" charset="0"/>
                        </a:rPr>
                        <a:t>-</a:t>
                      </a:r>
                    </a:p>
                  </a:txBody>
                  <a:tcPr marL="9525" marR="9525" marT="9525" marB="0" anchor="ctr"/>
                </a:tc>
                <a:tc>
                  <a:txBody>
                    <a:bodyPr/>
                    <a:lstStyle/>
                    <a:p>
                      <a:pPr algn="ctr" rtl="0" fontAlgn="b"/>
                      <a:r>
                        <a:rPr lang="tr-TR" sz="18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1</a:t>
                      </a:r>
                    </a:p>
                  </a:txBody>
                  <a:tcPr marL="9525" marR="9525" marT="9525" marB="0" anchor="ctr"/>
                </a:tc>
                <a:extLst>
                  <a:ext uri="{0D108BD9-81ED-4DB2-BD59-A6C34878D82A}">
                    <a16:rowId xmlns:a16="http://schemas.microsoft.com/office/drawing/2014/main" val="2880295623"/>
                  </a:ext>
                </a:extLst>
              </a:tr>
              <a:tr h="2624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a:latin typeface="Helvetica" panose="020B0604020202020204" pitchFamily="34" charset="0"/>
                          <a:cs typeface="Helvetica" panose="020B0604020202020204" pitchFamily="34" charset="0"/>
                        </a:rPr>
                        <a:t>BARTIN</a:t>
                      </a:r>
                      <a:r>
                        <a:rPr lang="tr-TR" sz="2000" b="1" baseline="0" dirty="0">
                          <a:latin typeface="Helvetica" panose="020B0604020202020204" pitchFamily="34" charset="0"/>
                          <a:cs typeface="Helvetica" panose="020B0604020202020204" pitchFamily="34" charset="0"/>
                        </a:rPr>
                        <a:t> MYO</a:t>
                      </a:r>
                      <a:endParaRPr lang="tr-TR" sz="2000" b="1" dirty="0">
                        <a:latin typeface="Helvetica" panose="020B0604020202020204" pitchFamily="34" charset="0"/>
                        <a:cs typeface="Helvetica" panose="020B0604020202020204" pitchFamily="34" charset="0"/>
                      </a:endParaRPr>
                    </a:p>
                  </a:txBody>
                  <a:tcPr/>
                </a:tc>
                <a:tc>
                  <a:txBody>
                    <a:bodyPr/>
                    <a:lstStyle/>
                    <a:p>
                      <a:pPr algn="ctr" rtl="0" fontAlgn="b"/>
                      <a:r>
                        <a:rPr lang="tr-TR" sz="18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a:r>
                        <a:rPr lang="tr-TR" sz="1800" b="1" dirty="0">
                          <a:latin typeface="Helvetica" panose="020B0604020202020204" pitchFamily="34" charset="0"/>
                          <a:cs typeface="Helvetica" panose="020B0604020202020204" pitchFamily="34" charset="0"/>
                        </a:rPr>
                        <a:t>-</a:t>
                      </a:r>
                    </a:p>
                  </a:txBody>
                  <a:tcPr marL="9525" marR="9525" marT="9525" marB="0" anchor="ctr"/>
                </a:tc>
                <a:tc>
                  <a:txBody>
                    <a:bodyPr/>
                    <a:lstStyle/>
                    <a:p>
                      <a:pPr algn="ctr" rtl="0" fontAlgn="b"/>
                      <a:r>
                        <a:rPr lang="tr-TR" sz="18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extLst>
                  <a:ext uri="{0D108BD9-81ED-4DB2-BD59-A6C34878D82A}">
                    <a16:rowId xmlns:a16="http://schemas.microsoft.com/office/drawing/2014/main" val="2368579683"/>
                  </a:ext>
                </a:extLst>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a:latin typeface="Helvetica" panose="020B0604020202020204" pitchFamily="34" charset="0"/>
                          <a:cs typeface="Helvetica" panose="020B0604020202020204" pitchFamily="34" charset="0"/>
                        </a:rPr>
                        <a:t>BARTIN SHMYO</a:t>
                      </a:r>
                    </a:p>
                  </a:txBody>
                  <a:tcPr/>
                </a:tc>
                <a:tc>
                  <a:txBody>
                    <a:bodyPr/>
                    <a:lstStyle/>
                    <a:p>
                      <a:pPr algn="ctr" rtl="0" fontAlgn="b"/>
                      <a:r>
                        <a:rPr lang="tr-TR" sz="18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a:r>
                        <a:rPr lang="tr-TR" sz="1800" b="1" dirty="0">
                          <a:latin typeface="Helvetica" panose="020B0604020202020204" pitchFamily="34" charset="0"/>
                          <a:cs typeface="Helvetica" panose="020B0604020202020204" pitchFamily="34" charset="0"/>
                        </a:rPr>
                        <a:t>2</a:t>
                      </a:r>
                    </a:p>
                  </a:txBody>
                  <a:tcPr marL="9525" marR="9525" marT="9525" marB="0" anchor="ctr"/>
                </a:tc>
                <a:tc>
                  <a:txBody>
                    <a:bodyPr/>
                    <a:lstStyle/>
                    <a:p>
                      <a:pPr algn="ctr" rtl="0" fontAlgn="b"/>
                      <a:r>
                        <a:rPr lang="tr-TR" sz="18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2</a:t>
                      </a:r>
                    </a:p>
                  </a:txBody>
                  <a:tcPr marL="9525" marR="9525" marT="9525" marB="0" anchor="ctr"/>
                </a:tc>
                <a:extLst>
                  <a:ext uri="{0D108BD9-81ED-4DB2-BD59-A6C34878D82A}">
                    <a16:rowId xmlns:a16="http://schemas.microsoft.com/office/drawing/2014/main" val="3028114206"/>
                  </a:ext>
                </a:extLst>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a:latin typeface="Helvetica" panose="020B0604020202020204" pitchFamily="34" charset="0"/>
                          <a:cs typeface="Helvetica" panose="020B0604020202020204" pitchFamily="34" charset="0"/>
                        </a:rPr>
                        <a:t>ULUS MYO</a:t>
                      </a:r>
                    </a:p>
                  </a:txBody>
                  <a:tcPr/>
                </a:tc>
                <a:tc>
                  <a:txBody>
                    <a:bodyPr/>
                    <a:lstStyle/>
                    <a:p>
                      <a:pPr algn="ctr" rtl="0" fontAlgn="b"/>
                      <a:r>
                        <a:rPr lang="tr-TR" sz="18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a:r>
                        <a:rPr lang="tr-TR" sz="1800" b="1" dirty="0">
                          <a:latin typeface="Helvetica" panose="020B0604020202020204" pitchFamily="34" charset="0"/>
                          <a:cs typeface="Helvetica" panose="020B0604020202020204" pitchFamily="34" charset="0"/>
                        </a:rPr>
                        <a:t>-</a:t>
                      </a:r>
                    </a:p>
                  </a:txBody>
                  <a:tcPr marL="9525" marR="9525" marT="9525" marB="0" anchor="ctr"/>
                </a:tc>
                <a:tc>
                  <a:txBody>
                    <a:bodyPr/>
                    <a:lstStyle/>
                    <a:p>
                      <a:pPr algn="ctr" rtl="0" fontAlgn="b"/>
                      <a:r>
                        <a:rPr lang="tr-TR" sz="1800" b="1" i="0" u="none" strike="noStrike" dirty="0">
                          <a:solidFill>
                            <a:schemeClr val="tx1"/>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extLst>
                  <a:ext uri="{0D108BD9-81ED-4DB2-BD59-A6C34878D82A}">
                    <a16:rowId xmlns:a16="http://schemas.microsoft.com/office/drawing/2014/main" val="1243532920"/>
                  </a:ext>
                </a:extLst>
              </a:tr>
              <a:tr h="324549">
                <a:tc>
                  <a:txBody>
                    <a:bodyPr/>
                    <a:lstStyle/>
                    <a:p>
                      <a:r>
                        <a:rPr lang="tr-TR" sz="2000" b="1" dirty="0">
                          <a:solidFill>
                            <a:srgbClr val="FF0000"/>
                          </a:solidFill>
                          <a:latin typeface="Helvetica" panose="020B0604020202020204" pitchFamily="34" charset="0"/>
                          <a:cs typeface="Helvetica" panose="020B0604020202020204" pitchFamily="34" charset="0"/>
                        </a:rPr>
                        <a:t>TOPLAM</a:t>
                      </a:r>
                    </a:p>
                  </a:txBody>
                  <a:tcPr/>
                </a:tc>
                <a:tc>
                  <a:txBody>
                    <a:bodyPr/>
                    <a:lstStyle/>
                    <a:p>
                      <a:pPr algn="ctr" rtl="0"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a:t>
                      </a:r>
                    </a:p>
                  </a:txBody>
                  <a:tcPr marL="9525" marR="9525" marT="9525" marB="0" anchor="ctr"/>
                </a:tc>
                <a:tc>
                  <a:txBody>
                    <a:bodyPr/>
                    <a:lstStyle/>
                    <a:p>
                      <a:pPr algn="ctr"/>
                      <a:r>
                        <a:rPr lang="tr-TR" sz="2000" b="1" dirty="0">
                          <a:solidFill>
                            <a:srgbClr val="FF0000"/>
                          </a:solidFill>
                          <a:latin typeface="Helvetica" panose="020B0604020202020204" pitchFamily="34" charset="0"/>
                          <a:cs typeface="Helvetica" panose="020B0604020202020204" pitchFamily="34" charset="0"/>
                        </a:rPr>
                        <a:t>3</a:t>
                      </a:r>
                    </a:p>
                  </a:txBody>
                  <a:tcPr marL="9525" marR="9525" marT="9525" marB="0" anchor="ctr"/>
                </a:tc>
                <a:tc>
                  <a:txBody>
                    <a:bodyPr/>
                    <a:lstStyle/>
                    <a:p>
                      <a:pPr algn="ctr" rtl="0" fontAlgn="b"/>
                      <a:r>
                        <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7</a:t>
                      </a:r>
                    </a:p>
                  </a:txBody>
                  <a:tcPr marL="9525" marR="9525" marT="9525" marB="0" anchor="ctr"/>
                </a:tc>
                <a:extLst>
                  <a:ext uri="{0D108BD9-81ED-4DB2-BD59-A6C34878D82A}">
                    <a16:rowId xmlns:a16="http://schemas.microsoft.com/office/drawing/2014/main" val="693400417"/>
                  </a:ext>
                </a:extLst>
              </a:tr>
            </a:tbl>
          </a:graphicData>
        </a:graphic>
      </p:graphicFrame>
    </p:spTree>
    <p:extLst>
      <p:ext uri="{BB962C8B-B14F-4D97-AF65-F5344CB8AC3E}">
        <p14:creationId xmlns:p14="http://schemas.microsoft.com/office/powerpoint/2010/main" val="20644806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991203" y="688566"/>
            <a:ext cx="10659853"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r>
              <a:rPr lang="tr-TR" sz="4400" b="1" dirty="0">
                <a:latin typeface="Helvetica" panose="020B0604020202020204" pitchFamily="34" charset="0"/>
                <a:ea typeface="Cambria" panose="02040503050406030204" pitchFamily="18" charset="0"/>
                <a:cs typeface="Helvetica" panose="020B0604020202020204" pitchFamily="34" charset="0"/>
              </a:rPr>
              <a:t>DİSİPLİN, HİZMET İÇİ EĞİTİM VE SENDİKALI PERSONELE DAİR</a:t>
            </a:r>
          </a:p>
          <a:p>
            <a:pPr algn="ctr"/>
            <a:r>
              <a:rPr lang="tr-TR" sz="4400" b="1" dirty="0">
                <a:latin typeface="Helvetica" panose="020B0604020202020204" pitchFamily="34" charset="0"/>
                <a:ea typeface="Cambria" panose="02040503050406030204" pitchFamily="18" charset="0"/>
                <a:cs typeface="Helvetica" panose="020B0604020202020204" pitchFamily="34" charset="0"/>
              </a:rPr>
              <a:t>İSTATİSTİKLER</a:t>
            </a:r>
          </a:p>
        </p:txBody>
      </p:sp>
    </p:spTree>
    <p:extLst>
      <p:ext uri="{BB962C8B-B14F-4D97-AF65-F5344CB8AC3E}">
        <p14:creationId xmlns:p14="http://schemas.microsoft.com/office/powerpoint/2010/main" val="36145366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846347" y="996384"/>
            <a:ext cx="10659853"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680376121"/>
              </p:ext>
            </p:extLst>
          </p:nvPr>
        </p:nvGraphicFramePr>
        <p:xfrm>
          <a:off x="737705" y="1540023"/>
          <a:ext cx="10343738" cy="3937324"/>
        </p:xfrm>
        <a:graphic>
          <a:graphicData uri="http://schemas.openxmlformats.org/drawingml/2006/table">
            <a:tbl>
              <a:tblPr firstRow="1" bandRow="1">
                <a:tableStyleId>{5C22544A-7EE6-4342-B048-85BDC9FD1C3A}</a:tableStyleId>
              </a:tblPr>
              <a:tblGrid>
                <a:gridCol w="3043097">
                  <a:extLst>
                    <a:ext uri="{9D8B030D-6E8A-4147-A177-3AD203B41FA5}">
                      <a16:colId xmlns:a16="http://schemas.microsoft.com/office/drawing/2014/main" val="1552378467"/>
                    </a:ext>
                  </a:extLst>
                </a:gridCol>
                <a:gridCol w="2540567">
                  <a:extLst>
                    <a:ext uri="{9D8B030D-6E8A-4147-A177-3AD203B41FA5}">
                      <a16:colId xmlns:a16="http://schemas.microsoft.com/office/drawing/2014/main" val="1555627388"/>
                    </a:ext>
                  </a:extLst>
                </a:gridCol>
                <a:gridCol w="2174139">
                  <a:extLst>
                    <a:ext uri="{9D8B030D-6E8A-4147-A177-3AD203B41FA5}">
                      <a16:colId xmlns:a16="http://schemas.microsoft.com/office/drawing/2014/main" val="1365243895"/>
                    </a:ext>
                  </a:extLst>
                </a:gridCol>
                <a:gridCol w="2585935">
                  <a:extLst>
                    <a:ext uri="{9D8B030D-6E8A-4147-A177-3AD203B41FA5}">
                      <a16:colId xmlns:a16="http://schemas.microsoft.com/office/drawing/2014/main" val="214728578"/>
                    </a:ext>
                  </a:extLst>
                </a:gridCol>
              </a:tblGrid>
              <a:tr h="555856">
                <a:tc>
                  <a:txBody>
                    <a:bodyPr/>
                    <a:lstStyle/>
                    <a:p>
                      <a:endParaRPr lang="tr-TR" dirty="0"/>
                    </a:p>
                  </a:txBody>
                  <a:tcPr/>
                </a:tc>
                <a:tc>
                  <a:txBody>
                    <a:bodyPr/>
                    <a:lstStyle/>
                    <a:p>
                      <a:pPr algn="ctr"/>
                      <a:r>
                        <a:rPr lang="tr-TR" sz="2400" dirty="0"/>
                        <a:t>2017</a:t>
                      </a:r>
                    </a:p>
                  </a:txBody>
                  <a:tcPr/>
                </a:tc>
                <a:tc>
                  <a:txBody>
                    <a:bodyPr/>
                    <a:lstStyle/>
                    <a:p>
                      <a:pPr algn="ctr"/>
                      <a:r>
                        <a:rPr lang="tr-TR" sz="2400" dirty="0"/>
                        <a:t>2018</a:t>
                      </a:r>
                    </a:p>
                  </a:txBody>
                  <a:tcPr/>
                </a:tc>
                <a:tc>
                  <a:txBody>
                    <a:bodyPr/>
                    <a:lstStyle/>
                    <a:p>
                      <a:pPr algn="ctr"/>
                      <a:r>
                        <a:rPr lang="tr-TR" sz="2400" dirty="0"/>
                        <a:t>2019</a:t>
                      </a:r>
                    </a:p>
                  </a:txBody>
                  <a:tcPr/>
                </a:tc>
                <a:extLst>
                  <a:ext uri="{0D108BD9-81ED-4DB2-BD59-A6C34878D82A}">
                    <a16:rowId xmlns:a16="http://schemas.microsoft.com/office/drawing/2014/main" val="182785949"/>
                  </a:ext>
                </a:extLst>
              </a:tr>
              <a:tr h="1358764">
                <a:tc>
                  <a:txBody>
                    <a:bodyPr/>
                    <a:lstStyle/>
                    <a:p>
                      <a:r>
                        <a:rPr lang="tr-TR" sz="2000" b="1" dirty="0"/>
                        <a:t>AÇILAN DİSİPLİN SORUŞTURMASI</a:t>
                      </a:r>
                    </a:p>
                    <a:p>
                      <a:r>
                        <a:rPr lang="tr-TR" sz="2000" b="1" dirty="0"/>
                        <a:t>SAYISI</a:t>
                      </a:r>
                    </a:p>
                  </a:txBody>
                  <a:tcPr/>
                </a:tc>
                <a:tc>
                  <a:txBody>
                    <a:bodyPr/>
                    <a:lstStyle/>
                    <a:p>
                      <a:pPr algn="ctr"/>
                      <a:r>
                        <a:rPr lang="tr-TR" sz="2800" b="1" dirty="0"/>
                        <a:t>8</a:t>
                      </a:r>
                    </a:p>
                  </a:txBody>
                  <a:tcPr anchor="ctr"/>
                </a:tc>
                <a:tc>
                  <a:txBody>
                    <a:bodyPr/>
                    <a:lstStyle/>
                    <a:p>
                      <a:pPr algn="ctr"/>
                      <a:r>
                        <a:rPr lang="tr-TR" sz="2800" b="1" dirty="0"/>
                        <a:t>5</a:t>
                      </a:r>
                    </a:p>
                  </a:txBody>
                  <a:tcPr anchor="ctr"/>
                </a:tc>
                <a:tc>
                  <a:txBody>
                    <a:bodyPr/>
                    <a:lstStyle/>
                    <a:p>
                      <a:pPr algn="ctr"/>
                      <a:r>
                        <a:rPr lang="tr-TR" sz="2800" b="1" dirty="0"/>
                        <a:t>9</a:t>
                      </a:r>
                    </a:p>
                  </a:txBody>
                  <a:tcPr anchor="ctr"/>
                </a:tc>
                <a:extLst>
                  <a:ext uri="{0D108BD9-81ED-4DB2-BD59-A6C34878D82A}">
                    <a16:rowId xmlns:a16="http://schemas.microsoft.com/office/drawing/2014/main" val="3555321023"/>
                  </a:ext>
                </a:extLst>
              </a:tr>
              <a:tr h="910990">
                <a:tc>
                  <a:txBody>
                    <a:bodyPr/>
                    <a:lstStyle/>
                    <a:p>
                      <a:r>
                        <a:rPr lang="tr-TR" sz="2000" b="1" dirty="0"/>
                        <a:t>ALINAN DİSİPLİN CEZASI SAYISI</a:t>
                      </a:r>
                    </a:p>
                  </a:txBody>
                  <a:tcPr/>
                </a:tc>
                <a:tc>
                  <a:txBody>
                    <a:bodyPr/>
                    <a:lstStyle/>
                    <a:p>
                      <a:pPr algn="ctr"/>
                      <a:r>
                        <a:rPr lang="tr-TR" sz="2800" b="1" dirty="0"/>
                        <a:t>4</a:t>
                      </a:r>
                    </a:p>
                  </a:txBody>
                  <a:tcPr anchor="ctr"/>
                </a:tc>
                <a:tc>
                  <a:txBody>
                    <a:bodyPr/>
                    <a:lstStyle/>
                    <a:p>
                      <a:pPr algn="ctr"/>
                      <a:r>
                        <a:rPr lang="tr-TR" sz="2800" b="1" dirty="0"/>
                        <a:t>4</a:t>
                      </a:r>
                    </a:p>
                  </a:txBody>
                  <a:tcPr anchor="ctr"/>
                </a:tc>
                <a:tc>
                  <a:txBody>
                    <a:bodyPr/>
                    <a:lstStyle/>
                    <a:p>
                      <a:pPr algn="ctr"/>
                      <a:r>
                        <a:rPr lang="tr-TR" sz="2800" b="1" dirty="0"/>
                        <a:t>9</a:t>
                      </a:r>
                    </a:p>
                  </a:txBody>
                  <a:tcPr anchor="ctr"/>
                </a:tc>
                <a:extLst>
                  <a:ext uri="{0D108BD9-81ED-4DB2-BD59-A6C34878D82A}">
                    <a16:rowId xmlns:a16="http://schemas.microsoft.com/office/drawing/2014/main" val="272097810"/>
                  </a:ext>
                </a:extLst>
              </a:tr>
              <a:tr h="1111714">
                <a:tc>
                  <a:txBody>
                    <a:bodyPr/>
                    <a:lstStyle/>
                    <a:p>
                      <a:r>
                        <a:rPr lang="tr-TR" sz="2000" b="1" dirty="0"/>
                        <a:t>YARGI</a:t>
                      </a:r>
                      <a:r>
                        <a:rPr lang="tr-TR" sz="2000" b="1" baseline="0" dirty="0"/>
                        <a:t>/DİSİPLİN KURULU  TARAFINDAN </a:t>
                      </a:r>
                      <a:r>
                        <a:rPr lang="tr-TR" sz="2000" b="1" dirty="0"/>
                        <a:t>İPTAL EDİLEN DİSİPLİN CEZASI SAYISI</a:t>
                      </a:r>
                    </a:p>
                  </a:txBody>
                  <a:tcPr/>
                </a:tc>
                <a:tc>
                  <a:txBody>
                    <a:bodyPr/>
                    <a:lstStyle/>
                    <a:p>
                      <a:pPr algn="ctr"/>
                      <a:r>
                        <a:rPr lang="tr-TR" sz="2800" b="1" dirty="0">
                          <a:solidFill>
                            <a:srgbClr val="FF0000"/>
                          </a:solidFill>
                        </a:rPr>
                        <a:t>4</a:t>
                      </a:r>
                    </a:p>
                  </a:txBody>
                  <a:tcPr anchor="ctr"/>
                </a:tc>
                <a:tc>
                  <a:txBody>
                    <a:bodyPr/>
                    <a:lstStyle/>
                    <a:p>
                      <a:pPr algn="ctr"/>
                      <a:r>
                        <a:rPr lang="tr-TR" sz="2800" b="1" dirty="0">
                          <a:solidFill>
                            <a:srgbClr val="FF0000"/>
                          </a:solidFill>
                        </a:rPr>
                        <a:t>-</a:t>
                      </a:r>
                    </a:p>
                  </a:txBody>
                  <a:tcPr anchor="ctr"/>
                </a:tc>
                <a:tc>
                  <a:txBody>
                    <a:bodyPr/>
                    <a:lstStyle/>
                    <a:p>
                      <a:pPr algn="ctr"/>
                      <a:r>
                        <a:rPr lang="tr-TR" sz="2800" b="1" dirty="0">
                          <a:solidFill>
                            <a:srgbClr val="FF0000"/>
                          </a:solidFill>
                        </a:rPr>
                        <a:t>-</a:t>
                      </a:r>
                    </a:p>
                  </a:txBody>
                  <a:tcPr anchor="ctr"/>
                </a:tc>
                <a:extLst>
                  <a:ext uri="{0D108BD9-81ED-4DB2-BD59-A6C34878D82A}">
                    <a16:rowId xmlns:a16="http://schemas.microsoft.com/office/drawing/2014/main" val="3198169178"/>
                  </a:ext>
                </a:extLst>
              </a:tr>
            </a:tbl>
          </a:graphicData>
        </a:graphic>
      </p:graphicFrame>
      <p:sp>
        <p:nvSpPr>
          <p:cNvPr id="3" name="Metin kutusu 2"/>
          <p:cNvSpPr txBox="1"/>
          <p:nvPr/>
        </p:nvSpPr>
        <p:spPr>
          <a:xfrm>
            <a:off x="2713220" y="144249"/>
            <a:ext cx="4894080" cy="707886"/>
          </a:xfrm>
          <a:prstGeom prst="rect">
            <a:avLst/>
          </a:prstGeom>
          <a:noFill/>
        </p:spPr>
        <p:txBody>
          <a:bodyPr wrap="square" rtlCol="0">
            <a:spAutoFit/>
          </a:bodyPr>
          <a:lstStyle/>
          <a:p>
            <a:r>
              <a:rPr lang="tr-TR" sz="2000" b="1" dirty="0">
                <a:solidFill>
                  <a:schemeClr val="accent1">
                    <a:lumMod val="50000"/>
                  </a:schemeClr>
                </a:solidFill>
                <a:latin typeface="Helvetica" pitchFamily="34" charset="0"/>
              </a:rPr>
              <a:t>AÇILAN SORUŞTURMA VE CEZA ALAN PERSONEL SAYISI</a:t>
            </a:r>
            <a:endParaRPr lang="tr-TR" sz="2800" dirty="0"/>
          </a:p>
        </p:txBody>
      </p:sp>
    </p:spTree>
    <p:extLst>
      <p:ext uri="{BB962C8B-B14F-4D97-AF65-F5344CB8AC3E}">
        <p14:creationId xmlns:p14="http://schemas.microsoft.com/office/powerpoint/2010/main" val="30242048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846347" y="996384"/>
            <a:ext cx="10659853"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023713795"/>
              </p:ext>
            </p:extLst>
          </p:nvPr>
        </p:nvGraphicFramePr>
        <p:xfrm>
          <a:off x="673101" y="1236297"/>
          <a:ext cx="10489821" cy="4974378"/>
        </p:xfrm>
        <a:graphic>
          <a:graphicData uri="http://schemas.openxmlformats.org/drawingml/2006/table">
            <a:tbl>
              <a:tblPr firstRow="1" bandRow="1">
                <a:tableStyleId>{5C22544A-7EE6-4342-B048-85BDC9FD1C3A}</a:tableStyleId>
              </a:tblPr>
              <a:tblGrid>
                <a:gridCol w="4647532">
                  <a:extLst>
                    <a:ext uri="{9D8B030D-6E8A-4147-A177-3AD203B41FA5}">
                      <a16:colId xmlns:a16="http://schemas.microsoft.com/office/drawing/2014/main" val="1552378467"/>
                    </a:ext>
                  </a:extLst>
                </a:gridCol>
                <a:gridCol w="1085609">
                  <a:extLst>
                    <a:ext uri="{9D8B030D-6E8A-4147-A177-3AD203B41FA5}">
                      <a16:colId xmlns:a16="http://schemas.microsoft.com/office/drawing/2014/main" val="1555627388"/>
                    </a:ext>
                  </a:extLst>
                </a:gridCol>
                <a:gridCol w="1446119">
                  <a:extLst>
                    <a:ext uri="{9D8B030D-6E8A-4147-A177-3AD203B41FA5}">
                      <a16:colId xmlns:a16="http://schemas.microsoft.com/office/drawing/2014/main" val="1365243895"/>
                    </a:ext>
                  </a:extLst>
                </a:gridCol>
                <a:gridCol w="1833267">
                  <a:extLst>
                    <a:ext uri="{9D8B030D-6E8A-4147-A177-3AD203B41FA5}">
                      <a16:colId xmlns:a16="http://schemas.microsoft.com/office/drawing/2014/main" val="214728578"/>
                    </a:ext>
                  </a:extLst>
                </a:gridCol>
                <a:gridCol w="1477294">
                  <a:extLst>
                    <a:ext uri="{9D8B030D-6E8A-4147-A177-3AD203B41FA5}">
                      <a16:colId xmlns:a16="http://schemas.microsoft.com/office/drawing/2014/main" val="3469297579"/>
                    </a:ext>
                  </a:extLst>
                </a:gridCol>
              </a:tblGrid>
              <a:tr h="6604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u="none" strike="noStrike" dirty="0">
                          <a:effectLst/>
                          <a:latin typeface="Helvetica" panose="020B0604020202020204" pitchFamily="34" charset="0"/>
                          <a:ea typeface="Cambria" panose="02040503050406030204" pitchFamily="18" charset="0"/>
                          <a:cs typeface="Helvetica" panose="020B0604020202020204" pitchFamily="34" charset="0"/>
                        </a:rPr>
                        <a:t>SENDİKALAR</a:t>
                      </a:r>
                      <a:endParaRPr lang="tr-TR" sz="1800" b="0"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p>
                      <a:endParaRPr lang="tr-TR" dirty="0"/>
                    </a:p>
                  </a:txBody>
                  <a:tcPr anchor="ctr"/>
                </a:tc>
                <a:tc>
                  <a:txBody>
                    <a:bodyPr/>
                    <a:lstStyle/>
                    <a:p>
                      <a:pPr algn="ctr"/>
                      <a:r>
                        <a:rPr lang="tr-TR" sz="2400" dirty="0"/>
                        <a:t>2017</a:t>
                      </a:r>
                    </a:p>
                  </a:txBody>
                  <a:tcPr/>
                </a:tc>
                <a:tc>
                  <a:txBody>
                    <a:bodyPr/>
                    <a:lstStyle/>
                    <a:p>
                      <a:pPr algn="ctr"/>
                      <a:r>
                        <a:rPr lang="tr-TR" sz="2400" dirty="0"/>
                        <a:t>2018</a:t>
                      </a:r>
                    </a:p>
                  </a:txBody>
                  <a:tcPr/>
                </a:tc>
                <a:tc>
                  <a:txBody>
                    <a:bodyPr/>
                    <a:lstStyle/>
                    <a:p>
                      <a:pPr algn="ctr"/>
                      <a:r>
                        <a:rPr lang="tr-TR" sz="2400" dirty="0"/>
                        <a:t>2019</a:t>
                      </a:r>
                    </a:p>
                  </a:txBody>
                  <a:tcPr/>
                </a:tc>
                <a:tc>
                  <a:txBody>
                    <a:bodyPr/>
                    <a:lstStyle/>
                    <a:p>
                      <a:pPr algn="ctr"/>
                      <a:r>
                        <a:rPr lang="tr-TR" sz="2400" dirty="0"/>
                        <a:t>2020</a:t>
                      </a:r>
                    </a:p>
                  </a:txBody>
                  <a:tcPr/>
                </a:tc>
                <a:extLst>
                  <a:ext uri="{0D108BD9-81ED-4DB2-BD59-A6C34878D82A}">
                    <a16:rowId xmlns:a16="http://schemas.microsoft.com/office/drawing/2014/main" val="182785949"/>
                  </a:ext>
                </a:extLst>
              </a:tr>
              <a:tr h="422323">
                <a:tc>
                  <a:txBody>
                    <a:bodyPr/>
                    <a:lstStyle/>
                    <a:p>
                      <a:pPr algn="l"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TÜRK EĞİTİM-SEN</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72</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76</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a:effectLst/>
                          <a:latin typeface="Helvetica" panose="020B0604020202020204" pitchFamily="34" charset="0"/>
                          <a:ea typeface="Cambria" panose="02040503050406030204" pitchFamily="18" charset="0"/>
                          <a:cs typeface="Helvetica" panose="020B0604020202020204" pitchFamily="34" charset="0"/>
                        </a:rPr>
                        <a:t>132</a:t>
                      </a:r>
                      <a:endParaRPr lang="tr-TR" sz="18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a:effectLst/>
                          <a:latin typeface="Helvetica" panose="020B0604020202020204" pitchFamily="34" charset="0"/>
                          <a:ea typeface="Cambria" panose="02040503050406030204" pitchFamily="18" charset="0"/>
                          <a:cs typeface="Helvetica" panose="020B0604020202020204" pitchFamily="34" charset="0"/>
                        </a:rPr>
                        <a:t>121</a:t>
                      </a:r>
                      <a:endParaRPr lang="tr-TR" sz="18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3555321023"/>
                  </a:ext>
                </a:extLst>
              </a:tr>
              <a:tr h="422323">
                <a:tc>
                  <a:txBody>
                    <a:bodyPr/>
                    <a:lstStyle/>
                    <a:p>
                      <a:pPr algn="l"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EĞİTİM BİR-SEN</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198</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191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a:effectLst/>
                          <a:latin typeface="Helvetica" panose="020B0604020202020204" pitchFamily="34" charset="0"/>
                          <a:ea typeface="Cambria" panose="02040503050406030204" pitchFamily="18" charset="0"/>
                          <a:cs typeface="Helvetica" panose="020B0604020202020204" pitchFamily="34" charset="0"/>
                        </a:rPr>
                        <a:t>75</a:t>
                      </a:r>
                      <a:endParaRPr lang="tr-TR" sz="18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a:effectLst/>
                          <a:latin typeface="Helvetica" panose="020B0604020202020204" pitchFamily="34" charset="0"/>
                          <a:ea typeface="Cambria" panose="02040503050406030204" pitchFamily="18" charset="0"/>
                          <a:cs typeface="Helvetica" panose="020B0604020202020204" pitchFamily="34" charset="0"/>
                        </a:rPr>
                        <a:t>72</a:t>
                      </a:r>
                      <a:endParaRPr lang="tr-TR" sz="18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72097810"/>
                  </a:ext>
                </a:extLst>
              </a:tr>
              <a:tr h="422323">
                <a:tc>
                  <a:txBody>
                    <a:bodyPr/>
                    <a:lstStyle/>
                    <a:p>
                      <a:pPr algn="l"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EĞİTİM-SEN</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22</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19</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a:effectLst/>
                          <a:latin typeface="Helvetica" panose="020B0604020202020204" pitchFamily="34" charset="0"/>
                          <a:ea typeface="Cambria" panose="02040503050406030204" pitchFamily="18" charset="0"/>
                          <a:cs typeface="Helvetica" panose="020B0604020202020204" pitchFamily="34" charset="0"/>
                        </a:rPr>
                        <a:t>18</a:t>
                      </a:r>
                      <a:endParaRPr lang="tr-TR" sz="18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a:effectLst/>
                          <a:latin typeface="Helvetica" panose="020B0604020202020204" pitchFamily="34" charset="0"/>
                          <a:ea typeface="Cambria" panose="02040503050406030204" pitchFamily="18" charset="0"/>
                          <a:cs typeface="Helvetica" panose="020B0604020202020204" pitchFamily="34" charset="0"/>
                        </a:rPr>
                        <a:t>20</a:t>
                      </a:r>
                      <a:endParaRPr lang="tr-TR" sz="18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3198169178"/>
                  </a:ext>
                </a:extLst>
              </a:tr>
              <a:tr h="422323">
                <a:tc>
                  <a:txBody>
                    <a:bodyPr/>
                    <a:lstStyle/>
                    <a:p>
                      <a:pPr algn="l"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EĞİTİM-İŞ</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7</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7</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6</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a:effectLst/>
                          <a:latin typeface="Helvetica" panose="020B0604020202020204" pitchFamily="34" charset="0"/>
                          <a:ea typeface="Cambria" panose="02040503050406030204" pitchFamily="18" charset="0"/>
                          <a:cs typeface="Helvetica" panose="020B0604020202020204" pitchFamily="34" charset="0"/>
                        </a:rPr>
                        <a:t>5</a:t>
                      </a:r>
                      <a:endParaRPr lang="tr-TR" sz="18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948881480"/>
                  </a:ext>
                </a:extLst>
              </a:tr>
              <a:tr h="422323">
                <a:tc>
                  <a:txBody>
                    <a:bodyPr/>
                    <a:lstStyle/>
                    <a:p>
                      <a:pPr algn="l"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ÖGESEN</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a:effectLst/>
                          <a:latin typeface="Helvetica" panose="020B0604020202020204" pitchFamily="34" charset="0"/>
                          <a:ea typeface="Cambria" panose="02040503050406030204" pitchFamily="18" charset="0"/>
                          <a:cs typeface="Helvetica" panose="020B0604020202020204" pitchFamily="34" charset="0"/>
                        </a:rPr>
                        <a:t>3</a:t>
                      </a:r>
                      <a:endParaRPr lang="tr-TR" sz="18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2</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3</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548641214"/>
                  </a:ext>
                </a:extLst>
              </a:tr>
              <a:tr h="422323">
                <a:tc>
                  <a:txBody>
                    <a:bodyPr/>
                    <a:lstStyle/>
                    <a:p>
                      <a:pPr algn="l"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BAĞIMSIZ EĞİTİM-SEN</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3718915453"/>
                  </a:ext>
                </a:extLst>
              </a:tr>
              <a:tr h="422323">
                <a:tc>
                  <a:txBody>
                    <a:bodyPr/>
                    <a:lstStyle/>
                    <a:p>
                      <a:pPr algn="l"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ÖZGÜR EĞİTİM-SEN</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a:effectLst/>
                          <a:latin typeface="Helvetica" panose="020B0604020202020204" pitchFamily="34" charset="0"/>
                          <a:ea typeface="Cambria" panose="02040503050406030204" pitchFamily="18" charset="0"/>
                          <a:cs typeface="Helvetica" panose="020B0604020202020204" pitchFamily="34" charset="0"/>
                        </a:rPr>
                        <a:t>-</a:t>
                      </a:r>
                      <a:endParaRPr lang="tr-TR" sz="18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191699519"/>
                  </a:ext>
                </a:extLst>
              </a:tr>
              <a:tr h="422323">
                <a:tc>
                  <a:txBody>
                    <a:bodyPr/>
                    <a:lstStyle/>
                    <a:p>
                      <a:pPr algn="l"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TÜM EĞİTİM-SEN</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 </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796279124"/>
                  </a:ext>
                </a:extLst>
              </a:tr>
              <a:tr h="513025">
                <a:tc>
                  <a:txBody>
                    <a:bodyPr/>
                    <a:lstStyle/>
                    <a:p>
                      <a:pPr algn="l" fontAlgn="b"/>
                      <a:r>
                        <a:rPr lang="tr-TR" sz="1600" b="1" u="none" strike="noStrike" dirty="0">
                          <a:effectLst/>
                          <a:latin typeface="Helvetica" panose="020B0604020202020204" pitchFamily="34" charset="0"/>
                          <a:ea typeface="Cambria" panose="02040503050406030204" pitchFamily="18" charset="0"/>
                          <a:cs typeface="Helvetica" panose="020B0604020202020204" pitchFamily="34" charset="0"/>
                        </a:rPr>
                        <a:t>ANADOLU EĞİTİM KURUMLARI ÇALIŞANLARI SENDİKASI</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a:effectLst/>
                          <a:latin typeface="Helvetica" panose="020B0604020202020204" pitchFamily="34" charset="0"/>
                          <a:ea typeface="Cambria" panose="02040503050406030204" pitchFamily="18" charset="0"/>
                          <a:cs typeface="Helvetica" panose="020B0604020202020204" pitchFamily="34" charset="0"/>
                        </a:rPr>
                        <a:t>-</a:t>
                      </a:r>
                      <a:endParaRPr lang="tr-TR" sz="1800" b="1" i="0" u="none" strike="noStrike">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1800" b="1" u="none" strike="noStrike" dirty="0">
                          <a:effectLst/>
                          <a:latin typeface="Helvetica" panose="020B0604020202020204" pitchFamily="34" charset="0"/>
                          <a:ea typeface="Cambria" panose="02040503050406030204" pitchFamily="18" charset="0"/>
                          <a:cs typeface="Helvetica" panose="020B0604020202020204" pitchFamily="34" charset="0"/>
                        </a:rPr>
                        <a:t>1</a:t>
                      </a:r>
                      <a:endParaRPr lang="tr-TR" sz="18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2506357865"/>
                  </a:ext>
                </a:extLst>
              </a:tr>
              <a:tr h="422323">
                <a:tc>
                  <a:txBody>
                    <a:bodyPr/>
                    <a:lstStyle/>
                    <a:p>
                      <a:pPr algn="ctr"/>
                      <a:r>
                        <a:rPr lang="tr-TR" sz="2000" b="1" dirty="0">
                          <a:solidFill>
                            <a:srgbClr val="FF0000"/>
                          </a:solidFill>
                          <a:latin typeface="Helvetica" panose="020B0604020202020204" pitchFamily="34" charset="0"/>
                          <a:cs typeface="Helvetica" panose="020B0604020202020204" pitchFamily="34" charset="0"/>
                        </a:rPr>
                        <a:t>TOPLAM</a:t>
                      </a:r>
                    </a:p>
                  </a:txBody>
                  <a:tcPr marL="9525" marR="9525" marT="9525" marB="0" anchor="ctr"/>
                </a:tc>
                <a:tc>
                  <a:txBody>
                    <a:bodyPr/>
                    <a:lstStyle/>
                    <a:p>
                      <a:pPr algn="ctr" fontAlgn="b"/>
                      <a:r>
                        <a:rPr lang="tr-TR" sz="20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304</a:t>
                      </a:r>
                      <a:endPar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20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298</a:t>
                      </a:r>
                      <a:endPar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20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236</a:t>
                      </a:r>
                      <a:endPar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tc>
                  <a:txBody>
                    <a:bodyPr/>
                    <a:lstStyle/>
                    <a:p>
                      <a:pPr algn="ctr" fontAlgn="b"/>
                      <a:r>
                        <a:rPr lang="tr-TR" sz="2000" b="1"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rPr>
                        <a:t>221</a:t>
                      </a:r>
                      <a:endParaRPr lang="tr-TR" sz="2000" b="1" i="0" u="none" strike="noStrike" dirty="0">
                        <a:solidFill>
                          <a:srgbClr val="FF0000"/>
                        </a:solidFill>
                        <a:effectLst/>
                        <a:latin typeface="Helvetica" panose="020B0604020202020204" pitchFamily="34" charset="0"/>
                        <a:ea typeface="Cambria" panose="02040503050406030204" pitchFamily="18" charset="0"/>
                        <a:cs typeface="Helvetica" panose="020B0604020202020204" pitchFamily="34" charset="0"/>
                      </a:endParaRPr>
                    </a:p>
                  </a:txBody>
                  <a:tcPr marL="9525" marR="9525" marT="9525" marB="0" anchor="ctr"/>
                </a:tc>
                <a:extLst>
                  <a:ext uri="{0D108BD9-81ED-4DB2-BD59-A6C34878D82A}">
                    <a16:rowId xmlns:a16="http://schemas.microsoft.com/office/drawing/2014/main" val="433764370"/>
                  </a:ext>
                </a:extLst>
              </a:tr>
            </a:tbl>
          </a:graphicData>
        </a:graphic>
      </p:graphicFrame>
      <p:sp>
        <p:nvSpPr>
          <p:cNvPr id="3" name="Metin kutusu 2"/>
          <p:cNvSpPr txBox="1"/>
          <p:nvPr/>
        </p:nvSpPr>
        <p:spPr>
          <a:xfrm>
            <a:off x="2713220" y="278800"/>
            <a:ext cx="4894080" cy="400110"/>
          </a:xfrm>
          <a:prstGeom prst="rect">
            <a:avLst/>
          </a:prstGeom>
          <a:noFill/>
        </p:spPr>
        <p:txBody>
          <a:bodyPr wrap="square" rtlCol="0">
            <a:spAutoFit/>
          </a:bodyPr>
          <a:lstStyle/>
          <a:p>
            <a:r>
              <a:rPr lang="tr-TR" sz="2000" b="1" dirty="0">
                <a:solidFill>
                  <a:schemeClr val="accent1">
                    <a:lumMod val="50000"/>
                  </a:schemeClr>
                </a:solidFill>
                <a:latin typeface="Helvetica" pitchFamily="34" charset="0"/>
              </a:rPr>
              <a:t>SENDİKA İSTATİSTİKLERİ	</a:t>
            </a:r>
            <a:endParaRPr lang="tr-TR" sz="2800" dirty="0"/>
          </a:p>
        </p:txBody>
      </p:sp>
    </p:spTree>
    <p:extLst>
      <p:ext uri="{BB962C8B-B14F-4D97-AF65-F5344CB8AC3E}">
        <p14:creationId xmlns:p14="http://schemas.microsoft.com/office/powerpoint/2010/main" val="5504014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846347" y="996384"/>
            <a:ext cx="10659853"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p:txBody>
      </p:sp>
      <p:sp>
        <p:nvSpPr>
          <p:cNvPr id="3" name="Metin kutusu 2"/>
          <p:cNvSpPr txBox="1"/>
          <p:nvPr/>
        </p:nvSpPr>
        <p:spPr>
          <a:xfrm>
            <a:off x="2713220" y="144249"/>
            <a:ext cx="4894080" cy="400110"/>
          </a:xfrm>
          <a:prstGeom prst="rect">
            <a:avLst/>
          </a:prstGeom>
          <a:noFill/>
        </p:spPr>
        <p:txBody>
          <a:bodyPr wrap="square" rtlCol="0">
            <a:spAutoFit/>
          </a:bodyPr>
          <a:lstStyle/>
          <a:p>
            <a:r>
              <a:rPr lang="tr-TR" sz="2000" b="1" dirty="0">
                <a:solidFill>
                  <a:schemeClr val="accent1">
                    <a:lumMod val="50000"/>
                  </a:schemeClr>
                </a:solidFill>
                <a:latin typeface="Helvetica" pitchFamily="34" charset="0"/>
              </a:rPr>
              <a:t>SENDİKA İSTATİSTİKLERİ	</a:t>
            </a:r>
            <a:endParaRPr lang="tr-TR" sz="2800" dirty="0"/>
          </a:p>
        </p:txBody>
      </p:sp>
      <p:graphicFrame>
        <p:nvGraphicFramePr>
          <p:cNvPr id="7" name="Grafik 6"/>
          <p:cNvGraphicFramePr/>
          <p:nvPr>
            <p:extLst>
              <p:ext uri="{D42A27DB-BD31-4B8C-83A1-F6EECF244321}">
                <p14:modId xmlns:p14="http://schemas.microsoft.com/office/powerpoint/2010/main" val="703385599"/>
              </p:ext>
            </p:extLst>
          </p:nvPr>
        </p:nvGraphicFramePr>
        <p:xfrm>
          <a:off x="1699523" y="1353788"/>
          <a:ext cx="9228010" cy="48964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49435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graphicEl>
                                              <a:chart seriesIdx="0" categoryIdx="0" bldStep="ptInSeries"/>
                                            </p:graphicEl>
                                          </p:spTgt>
                                        </p:tgtEl>
                                        <p:attrNameLst>
                                          <p:attrName>style.visibility</p:attrName>
                                        </p:attrNameLst>
                                      </p:cBhvr>
                                      <p:to>
                                        <p:strVal val="visible"/>
                                      </p:to>
                                    </p:set>
                                    <p:animEffect transition="in" filter="wipe(down)">
                                      <p:cBhvr>
                                        <p:cTn id="11" dur="500"/>
                                        <p:tgtEl>
                                          <p:spTgt spid="7">
                                            <p:graphicEl>
                                              <a:chart seriesIdx="0" categoryIdx="0" bldStep="ptIn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graphicEl>
                                              <a:chart seriesIdx="0" categoryIdx="1" bldStep="ptInSeries"/>
                                            </p:graphicEl>
                                          </p:spTgt>
                                        </p:tgtEl>
                                        <p:attrNameLst>
                                          <p:attrName>style.visibility</p:attrName>
                                        </p:attrNameLst>
                                      </p:cBhvr>
                                      <p:to>
                                        <p:strVal val="visible"/>
                                      </p:to>
                                    </p:set>
                                    <p:animEffect transition="in" filter="wipe(down)">
                                      <p:cBhvr>
                                        <p:cTn id="15" dur="500"/>
                                        <p:tgtEl>
                                          <p:spTgt spid="7">
                                            <p:graphicEl>
                                              <a:chart seriesIdx="0" categoryIdx="1" bldStep="ptIn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graphicEl>
                                              <a:chart seriesIdx="0" categoryIdx="2" bldStep="ptInSeries"/>
                                            </p:graphicEl>
                                          </p:spTgt>
                                        </p:tgtEl>
                                        <p:attrNameLst>
                                          <p:attrName>style.visibility</p:attrName>
                                        </p:attrNameLst>
                                      </p:cBhvr>
                                      <p:to>
                                        <p:strVal val="visible"/>
                                      </p:to>
                                    </p:set>
                                    <p:animEffect transition="in" filter="wipe(down)">
                                      <p:cBhvr>
                                        <p:cTn id="19" dur="500"/>
                                        <p:tgtEl>
                                          <p:spTgt spid="7">
                                            <p:graphicEl>
                                              <a:chart seriesIdx="0" categoryIdx="2" bldStep="ptIn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
                                            <p:graphicEl>
                                              <a:chart seriesIdx="0" categoryIdx="3" bldStep="ptInSeries"/>
                                            </p:graphicEl>
                                          </p:spTgt>
                                        </p:tgtEl>
                                        <p:attrNameLst>
                                          <p:attrName>style.visibility</p:attrName>
                                        </p:attrNameLst>
                                      </p:cBhvr>
                                      <p:to>
                                        <p:strVal val="visible"/>
                                      </p:to>
                                    </p:set>
                                    <p:animEffect transition="in" filter="wipe(down)">
                                      <p:cBhvr>
                                        <p:cTn id="23" dur="500"/>
                                        <p:tgtEl>
                                          <p:spTgt spid="7">
                                            <p:graphicEl>
                                              <a:chart seriesIdx="0"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El"/>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846347" y="996384"/>
            <a:ext cx="10659853"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p:txBody>
      </p:sp>
      <p:sp>
        <p:nvSpPr>
          <p:cNvPr id="3" name="Metin kutusu 2"/>
          <p:cNvSpPr txBox="1"/>
          <p:nvPr/>
        </p:nvSpPr>
        <p:spPr>
          <a:xfrm>
            <a:off x="2713220" y="144249"/>
            <a:ext cx="4894080" cy="707886"/>
          </a:xfrm>
          <a:prstGeom prst="rect">
            <a:avLst/>
          </a:prstGeom>
          <a:noFill/>
        </p:spPr>
        <p:txBody>
          <a:bodyPr wrap="square" rtlCol="0">
            <a:spAutoFit/>
          </a:bodyPr>
          <a:lstStyle/>
          <a:p>
            <a:r>
              <a:rPr lang="tr-TR" sz="2000" b="1" dirty="0">
                <a:solidFill>
                  <a:schemeClr val="accent1">
                    <a:lumMod val="50000"/>
                  </a:schemeClr>
                </a:solidFill>
                <a:latin typeface="Helvetica" pitchFamily="34" charset="0"/>
              </a:rPr>
              <a:t>HİZMET İÇİ EĞİTİM FAALİYETLERİ</a:t>
            </a:r>
          </a:p>
          <a:p>
            <a:r>
              <a:rPr lang="tr-TR" sz="2000" b="1" dirty="0">
                <a:solidFill>
                  <a:schemeClr val="accent1">
                    <a:lumMod val="50000"/>
                  </a:schemeClr>
                </a:solidFill>
                <a:latin typeface="Helvetica" pitchFamily="34" charset="0"/>
              </a:rPr>
              <a:t>(2019-2020)	</a:t>
            </a:r>
            <a:endParaRPr lang="tr-TR" sz="2800" dirty="0"/>
          </a:p>
        </p:txBody>
      </p:sp>
      <p:graphicFrame>
        <p:nvGraphicFramePr>
          <p:cNvPr id="2" name="Tablo 1"/>
          <p:cNvGraphicFramePr>
            <a:graphicFrameLocks noGrp="1"/>
          </p:cNvGraphicFramePr>
          <p:nvPr>
            <p:extLst>
              <p:ext uri="{D42A27DB-BD31-4B8C-83A1-F6EECF244321}">
                <p14:modId xmlns:p14="http://schemas.microsoft.com/office/powerpoint/2010/main" val="2393805802"/>
              </p:ext>
            </p:extLst>
          </p:nvPr>
        </p:nvGraphicFramePr>
        <p:xfrm>
          <a:off x="498764" y="1165313"/>
          <a:ext cx="11007437" cy="5316852"/>
        </p:xfrm>
        <a:graphic>
          <a:graphicData uri="http://schemas.openxmlformats.org/drawingml/2006/table">
            <a:tbl>
              <a:tblPr firstRow="1" bandRow="1">
                <a:tableStyleId>{5C22544A-7EE6-4342-B048-85BDC9FD1C3A}</a:tableStyleId>
              </a:tblPr>
              <a:tblGrid>
                <a:gridCol w="834304">
                  <a:extLst>
                    <a:ext uri="{9D8B030D-6E8A-4147-A177-3AD203B41FA5}">
                      <a16:colId xmlns:a16="http://schemas.microsoft.com/office/drawing/2014/main" val="3336517381"/>
                    </a:ext>
                  </a:extLst>
                </a:gridCol>
                <a:gridCol w="4305732">
                  <a:extLst>
                    <a:ext uri="{9D8B030D-6E8A-4147-A177-3AD203B41FA5}">
                      <a16:colId xmlns:a16="http://schemas.microsoft.com/office/drawing/2014/main" val="1474519678"/>
                    </a:ext>
                  </a:extLst>
                </a:gridCol>
                <a:gridCol w="1924639">
                  <a:extLst>
                    <a:ext uri="{9D8B030D-6E8A-4147-A177-3AD203B41FA5}">
                      <a16:colId xmlns:a16="http://schemas.microsoft.com/office/drawing/2014/main" val="3969141080"/>
                    </a:ext>
                  </a:extLst>
                </a:gridCol>
                <a:gridCol w="3942762">
                  <a:extLst>
                    <a:ext uri="{9D8B030D-6E8A-4147-A177-3AD203B41FA5}">
                      <a16:colId xmlns:a16="http://schemas.microsoft.com/office/drawing/2014/main" val="2583474602"/>
                    </a:ext>
                  </a:extLst>
                </a:gridCol>
              </a:tblGrid>
              <a:tr h="605606">
                <a:tc>
                  <a:txBody>
                    <a:bodyPr/>
                    <a:lstStyle/>
                    <a:p>
                      <a:r>
                        <a:rPr lang="tr-TR" dirty="0"/>
                        <a:t>S.NO</a:t>
                      </a:r>
                    </a:p>
                  </a:txBody>
                  <a:tcPr/>
                </a:tc>
                <a:tc>
                  <a:txBody>
                    <a:bodyPr/>
                    <a:lstStyle/>
                    <a:p>
                      <a:r>
                        <a:rPr lang="tr-TR" dirty="0"/>
                        <a:t>EĞİTİMİN KONUSU</a:t>
                      </a:r>
                    </a:p>
                  </a:txBody>
                  <a:tcPr/>
                </a:tc>
                <a:tc>
                  <a:txBody>
                    <a:bodyPr/>
                    <a:lstStyle/>
                    <a:p>
                      <a:r>
                        <a:rPr lang="tr-TR" dirty="0"/>
                        <a:t>EĞİTİMİN</a:t>
                      </a:r>
                    </a:p>
                    <a:p>
                      <a:r>
                        <a:rPr lang="tr-TR" dirty="0"/>
                        <a:t>TARİHİ</a:t>
                      </a:r>
                    </a:p>
                  </a:txBody>
                  <a:tcPr/>
                </a:tc>
                <a:tc>
                  <a:txBody>
                    <a:bodyPr/>
                    <a:lstStyle/>
                    <a:p>
                      <a:r>
                        <a:rPr lang="tr-TR" dirty="0"/>
                        <a:t>EĞİTİMCİ</a:t>
                      </a:r>
                    </a:p>
                  </a:txBody>
                  <a:tcPr/>
                </a:tc>
                <a:extLst>
                  <a:ext uri="{0D108BD9-81ED-4DB2-BD59-A6C34878D82A}">
                    <a16:rowId xmlns:a16="http://schemas.microsoft.com/office/drawing/2014/main" val="847649242"/>
                  </a:ext>
                </a:extLst>
              </a:tr>
              <a:tr h="346060">
                <a:tc>
                  <a:txBody>
                    <a:bodyPr/>
                    <a:lstStyle/>
                    <a:p>
                      <a:r>
                        <a:rPr lang="tr-TR" b="1" dirty="0">
                          <a:latin typeface="Helvetica" panose="020B0604020202020204" pitchFamily="34" charset="0"/>
                          <a:cs typeface="Helvetica" panose="020B0604020202020204" pitchFamily="34" charset="0"/>
                        </a:rPr>
                        <a:t>1</a:t>
                      </a:r>
                    </a:p>
                  </a:txBody>
                  <a:tcP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Kayıt ve Dosyalama Sistemi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18-19.06.2019</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Bülent BAYBURTLU</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3440266867"/>
                  </a:ext>
                </a:extLst>
              </a:tr>
              <a:tr h="410300">
                <a:tc>
                  <a:txBody>
                    <a:bodyPr/>
                    <a:lstStyle/>
                    <a:p>
                      <a:r>
                        <a:rPr lang="tr-TR" b="1" dirty="0">
                          <a:latin typeface="Helvetica" panose="020B0604020202020204" pitchFamily="34" charset="0"/>
                          <a:cs typeface="Helvetica" panose="020B0604020202020204" pitchFamily="34" charset="0"/>
                        </a:rPr>
                        <a:t>2</a:t>
                      </a:r>
                    </a:p>
                  </a:txBody>
                  <a:tcP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Yurtiçi ve Yurtdışı Geçici Görevlendirmeler ile Yurtiçi Sürekli Görev Yollukları</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29.08.2019</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Çetin BOSTANCI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1559086302"/>
                  </a:ext>
                </a:extLst>
              </a:tr>
              <a:tr h="346060">
                <a:tc>
                  <a:txBody>
                    <a:bodyPr/>
                    <a:lstStyle/>
                    <a:p>
                      <a:r>
                        <a:rPr lang="tr-TR" b="1" dirty="0">
                          <a:latin typeface="Helvetica" panose="020B0604020202020204" pitchFamily="34" charset="0"/>
                          <a:cs typeface="Helvetica" panose="020B0604020202020204" pitchFamily="34" charset="0"/>
                        </a:rPr>
                        <a:t>3</a:t>
                      </a:r>
                    </a:p>
                  </a:txBody>
                  <a:tcP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Adalet ve Eşitlik Eğitimi (Yöneticilere)</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11.12.2019</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en-US" sz="1400" b="1" u="none" strike="noStrike" dirty="0">
                          <a:effectLst/>
                          <a:latin typeface="Helvetica" panose="020B0604020202020204" pitchFamily="34" charset="0"/>
                          <a:ea typeface="Cambria" panose="02040503050406030204" pitchFamily="18" charset="0"/>
                          <a:cs typeface="Helvetica" panose="020B0604020202020204" pitchFamily="34" charset="0"/>
                        </a:rPr>
                        <a:t>Dr. </a:t>
                      </a:r>
                      <a:r>
                        <a:rPr lang="en-US" sz="1400" b="1" u="none" strike="noStrike" dirty="0" err="1">
                          <a:effectLst/>
                          <a:latin typeface="Helvetica" panose="020B0604020202020204" pitchFamily="34" charset="0"/>
                          <a:ea typeface="Cambria" panose="02040503050406030204" pitchFamily="18" charset="0"/>
                          <a:cs typeface="Helvetica" panose="020B0604020202020204" pitchFamily="34" charset="0"/>
                        </a:rPr>
                        <a:t>Öğr</a:t>
                      </a:r>
                      <a:r>
                        <a:rPr lang="en-US"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r>
                        <a:rPr lang="en-US" sz="1400" b="1" u="none" strike="noStrike" dirty="0" err="1">
                          <a:effectLst/>
                          <a:latin typeface="Helvetica" panose="020B0604020202020204" pitchFamily="34" charset="0"/>
                          <a:ea typeface="Cambria" panose="02040503050406030204" pitchFamily="18" charset="0"/>
                          <a:cs typeface="Helvetica" panose="020B0604020202020204" pitchFamily="34" charset="0"/>
                        </a:rPr>
                        <a:t>Üyesi</a:t>
                      </a:r>
                      <a:r>
                        <a:rPr lang="en-US" sz="1400" b="1" u="none" strike="noStrike" dirty="0">
                          <a:effectLst/>
                          <a:latin typeface="Helvetica" panose="020B0604020202020204" pitchFamily="34" charset="0"/>
                          <a:ea typeface="Cambria" panose="02040503050406030204" pitchFamily="18" charset="0"/>
                          <a:cs typeface="Helvetica" panose="020B0604020202020204" pitchFamily="34" charset="0"/>
                        </a:rPr>
                        <a:t> Said CEYHAN</a:t>
                      </a:r>
                      <a:endParaRPr lang="en-US"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270697217"/>
                  </a:ext>
                </a:extLst>
              </a:tr>
              <a:tr h="346060">
                <a:tc>
                  <a:txBody>
                    <a:bodyPr/>
                    <a:lstStyle/>
                    <a:p>
                      <a:r>
                        <a:rPr lang="tr-TR" b="1" dirty="0">
                          <a:latin typeface="Helvetica" panose="020B0604020202020204" pitchFamily="34" charset="0"/>
                          <a:cs typeface="Helvetica" panose="020B0604020202020204" pitchFamily="34" charset="0"/>
                        </a:rPr>
                        <a:t>4</a:t>
                      </a:r>
                    </a:p>
                  </a:txBody>
                  <a:tcP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Protokol, Görgü Kuralları ve Ast-Üst İlişkileri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20.12.2019</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Bülent BAYBURTLU</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2028776558"/>
                  </a:ext>
                </a:extLst>
              </a:tr>
              <a:tr h="408132">
                <a:tc>
                  <a:txBody>
                    <a:bodyPr/>
                    <a:lstStyle/>
                    <a:p>
                      <a:r>
                        <a:rPr lang="tr-TR" b="1" dirty="0">
                          <a:latin typeface="Helvetica" panose="020B0604020202020204" pitchFamily="34" charset="0"/>
                          <a:cs typeface="Helvetica" panose="020B0604020202020204" pitchFamily="34" charset="0"/>
                        </a:rPr>
                        <a:t>5</a:t>
                      </a:r>
                    </a:p>
                  </a:txBody>
                  <a:tcP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Etkili İletişim</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20.12.2019</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tr-TR" sz="1400" b="1" u="none" strike="noStrike" dirty="0" err="1">
                          <a:effectLst/>
                          <a:latin typeface="Helvetica" panose="020B0604020202020204" pitchFamily="34" charset="0"/>
                          <a:ea typeface="Cambria" panose="02040503050406030204" pitchFamily="18" charset="0"/>
                          <a:cs typeface="Helvetica" panose="020B0604020202020204" pitchFamily="34" charset="0"/>
                        </a:rPr>
                        <a:t>Öğr</a:t>
                      </a:r>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Gör. Mehmet CEYLAN</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1089202200"/>
                  </a:ext>
                </a:extLst>
              </a:tr>
              <a:tr h="346060">
                <a:tc>
                  <a:txBody>
                    <a:bodyPr/>
                    <a:lstStyle/>
                    <a:p>
                      <a:r>
                        <a:rPr lang="tr-TR" b="1" dirty="0">
                          <a:latin typeface="Helvetica" panose="020B0604020202020204" pitchFamily="34" charset="0"/>
                          <a:cs typeface="Helvetica" panose="020B0604020202020204" pitchFamily="34" charset="0"/>
                        </a:rPr>
                        <a:t>6</a:t>
                      </a:r>
                    </a:p>
                  </a:txBody>
                  <a:tcP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Adalet ve Eşitlik İlkesi (İdari Personele)</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23.01.2020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en-US" sz="1400" b="1" u="none" strike="noStrike" dirty="0">
                          <a:effectLst/>
                          <a:latin typeface="Helvetica" panose="020B0604020202020204" pitchFamily="34" charset="0"/>
                          <a:ea typeface="Cambria" panose="02040503050406030204" pitchFamily="18" charset="0"/>
                          <a:cs typeface="Helvetica" panose="020B0604020202020204" pitchFamily="34" charset="0"/>
                        </a:rPr>
                        <a:t>Dr. </a:t>
                      </a:r>
                      <a:r>
                        <a:rPr lang="en-US" sz="1400" b="1" u="none" strike="noStrike" dirty="0" err="1">
                          <a:effectLst/>
                          <a:latin typeface="Helvetica" panose="020B0604020202020204" pitchFamily="34" charset="0"/>
                          <a:ea typeface="Cambria" panose="02040503050406030204" pitchFamily="18" charset="0"/>
                          <a:cs typeface="Helvetica" panose="020B0604020202020204" pitchFamily="34" charset="0"/>
                        </a:rPr>
                        <a:t>Öğr</a:t>
                      </a:r>
                      <a:r>
                        <a:rPr lang="en-US" sz="1400" b="1" u="none" strike="noStrike" dirty="0">
                          <a:effectLst/>
                          <a:latin typeface="Helvetica" panose="020B0604020202020204" pitchFamily="34" charset="0"/>
                          <a:ea typeface="Cambria" panose="02040503050406030204" pitchFamily="18" charset="0"/>
                          <a:cs typeface="Helvetica" panose="020B0604020202020204" pitchFamily="34" charset="0"/>
                        </a:rPr>
                        <a:t>. </a:t>
                      </a:r>
                      <a:r>
                        <a:rPr lang="en-US" sz="1400" b="1" u="none" strike="noStrike" dirty="0" err="1">
                          <a:effectLst/>
                          <a:latin typeface="Helvetica" panose="020B0604020202020204" pitchFamily="34" charset="0"/>
                          <a:ea typeface="Cambria" panose="02040503050406030204" pitchFamily="18" charset="0"/>
                          <a:cs typeface="Helvetica" panose="020B0604020202020204" pitchFamily="34" charset="0"/>
                        </a:rPr>
                        <a:t>Üyesi</a:t>
                      </a:r>
                      <a:r>
                        <a:rPr lang="en-US" sz="1400" b="1" u="none" strike="noStrike" dirty="0">
                          <a:effectLst/>
                          <a:latin typeface="Helvetica" panose="020B0604020202020204" pitchFamily="34" charset="0"/>
                          <a:ea typeface="Cambria" panose="02040503050406030204" pitchFamily="18" charset="0"/>
                          <a:cs typeface="Helvetica" panose="020B0604020202020204" pitchFamily="34" charset="0"/>
                        </a:rPr>
                        <a:t> Said CEYHAN</a:t>
                      </a:r>
                      <a:endParaRPr lang="en-US"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1619022458"/>
                  </a:ext>
                </a:extLst>
              </a:tr>
              <a:tr h="720420">
                <a:tc>
                  <a:txBody>
                    <a:bodyPr/>
                    <a:lstStyle/>
                    <a:p>
                      <a:r>
                        <a:rPr lang="tr-TR" b="1" dirty="0">
                          <a:latin typeface="Helvetica" panose="020B0604020202020204" pitchFamily="34" charset="0"/>
                          <a:cs typeface="Helvetica" panose="020B0604020202020204" pitchFamily="34" charset="0"/>
                        </a:rPr>
                        <a:t>7</a:t>
                      </a:r>
                    </a:p>
                  </a:txBody>
                  <a:tcPr/>
                </a:tc>
                <a:tc>
                  <a:txBody>
                    <a:bodyPr/>
                    <a:lstStyle/>
                    <a:p>
                      <a:pPr algn="l" fontAlgn="ctr"/>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Sürekli İşçilerin Uyum Eğitimi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ctr"/>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30.01.2020-07.02.2020</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Yavuz ÇOMARLI, </a:t>
                      </a:r>
                      <a:r>
                        <a:rPr lang="tr-TR" sz="1400" b="1" u="none" strike="noStrike" dirty="0" err="1">
                          <a:effectLst/>
                          <a:latin typeface="Helvetica" panose="020B0604020202020204" pitchFamily="34" charset="0"/>
                          <a:ea typeface="Cambria" panose="02040503050406030204" pitchFamily="18" charset="0"/>
                          <a:cs typeface="Helvetica" panose="020B0604020202020204" pitchFamily="34" charset="0"/>
                        </a:rPr>
                        <a:t>Dr.Öğr.Üyesi</a:t>
                      </a:r>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Mahir GÜLEN, </a:t>
                      </a:r>
                      <a:r>
                        <a:rPr lang="tr-TR" sz="1400" b="1" u="none" strike="noStrike" dirty="0" err="1">
                          <a:effectLst/>
                          <a:latin typeface="Helvetica" panose="020B0604020202020204" pitchFamily="34" charset="0"/>
                          <a:ea typeface="Cambria" panose="02040503050406030204" pitchFamily="18" charset="0"/>
                          <a:cs typeface="Helvetica" panose="020B0604020202020204" pitchFamily="34" charset="0"/>
                        </a:rPr>
                        <a:t>Öğr</a:t>
                      </a:r>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Gör. Çağrı Sürücü, </a:t>
                      </a:r>
                      <a:r>
                        <a:rPr lang="tr-TR" sz="1400" b="1" u="none" strike="noStrike" dirty="0" err="1">
                          <a:effectLst/>
                          <a:latin typeface="Helvetica" panose="020B0604020202020204" pitchFamily="34" charset="0"/>
                          <a:ea typeface="Cambria" panose="02040503050406030204" pitchFamily="18" charset="0"/>
                          <a:cs typeface="Helvetica" panose="020B0604020202020204" pitchFamily="34" charset="0"/>
                        </a:rPr>
                        <a:t>Öğr.Gör</a:t>
                      </a:r>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 Burak CEYLAN,  Leyla AYDIN   </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2377349559"/>
                  </a:ext>
                </a:extLst>
              </a:tr>
              <a:tr h="408132">
                <a:tc>
                  <a:txBody>
                    <a:bodyPr/>
                    <a:lstStyle/>
                    <a:p>
                      <a:r>
                        <a:rPr lang="tr-TR" b="1" dirty="0">
                          <a:latin typeface="Helvetica" panose="020B0604020202020204" pitchFamily="34" charset="0"/>
                          <a:cs typeface="Helvetica" panose="020B0604020202020204" pitchFamily="34" charset="0"/>
                        </a:rPr>
                        <a:t>8</a:t>
                      </a:r>
                    </a:p>
                  </a:txBody>
                  <a:tcPr/>
                </a:tc>
                <a:tc>
                  <a:txBody>
                    <a:bodyPr/>
                    <a:lstStyle/>
                    <a:p>
                      <a:pPr algn="l" fontAlgn="ctr"/>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Güvenlik Görevlisi Eğitimi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ctr"/>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6.02.2020</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Bartın İl Emniyet Müdürlüğü</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1195392035"/>
                  </a:ext>
                </a:extLst>
              </a:tr>
              <a:tr h="809734">
                <a:tc>
                  <a:txBody>
                    <a:bodyPr/>
                    <a:lstStyle/>
                    <a:p>
                      <a:r>
                        <a:rPr lang="tr-TR" b="1" dirty="0">
                          <a:latin typeface="Helvetica" panose="020B0604020202020204" pitchFamily="34" charset="0"/>
                          <a:cs typeface="Helvetica" panose="020B0604020202020204" pitchFamily="34" charset="0"/>
                        </a:rPr>
                        <a:t>9</a:t>
                      </a:r>
                    </a:p>
                  </a:txBody>
                  <a:tcP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Taşınır Mal Yönetim Sistemi, Lojistik Yönetim Sistemi ve Kamu Harcama ve Muhasebe Bilgi Sistemi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ctr"/>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14.02.2020</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Çetin BOSTANCI,</a:t>
                      </a:r>
                      <a:r>
                        <a:rPr lang="tr-TR" sz="1400" b="1" u="none" strike="noStrike" baseline="0" dirty="0">
                          <a:effectLst/>
                          <a:latin typeface="Helvetica" panose="020B0604020202020204" pitchFamily="34" charset="0"/>
                          <a:ea typeface="Cambria" panose="02040503050406030204" pitchFamily="18" charset="0"/>
                          <a:cs typeface="Helvetica" panose="020B0604020202020204" pitchFamily="34" charset="0"/>
                        </a:rPr>
                        <a:t> </a:t>
                      </a:r>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Leyla AYDIN, Yusuf Cemil CINDIR,   Mustafa ŞEN</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1617366090"/>
                  </a:ext>
                </a:extLst>
              </a:tr>
              <a:tr h="410300">
                <a:tc>
                  <a:txBody>
                    <a:bodyPr/>
                    <a:lstStyle/>
                    <a:p>
                      <a:r>
                        <a:rPr lang="tr-TR" b="1" dirty="0">
                          <a:latin typeface="Helvetica" panose="020B0604020202020204" pitchFamily="34" charset="0"/>
                          <a:cs typeface="Helvetica" panose="020B0604020202020204" pitchFamily="34" charset="0"/>
                        </a:rPr>
                        <a:t>10</a:t>
                      </a:r>
                    </a:p>
                  </a:txBody>
                  <a:tcPr/>
                </a:tc>
                <a:tc>
                  <a:txBody>
                    <a:bodyPr/>
                    <a:lstStyle/>
                    <a:p>
                      <a:pPr algn="l" fontAlgn="ctr"/>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Uygulamada Birlik ve İyi Uygulamalar, Mevzuat, Öğrenci İşleri ve Hizmetleri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ctr"/>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27.02.2020</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ctr"/>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Türkay ÇİMEN</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1558937159"/>
                  </a:ext>
                </a:extLst>
              </a:tr>
            </a:tbl>
          </a:graphicData>
        </a:graphic>
      </p:graphicFrame>
    </p:spTree>
    <p:extLst>
      <p:ext uri="{BB962C8B-B14F-4D97-AF65-F5344CB8AC3E}">
        <p14:creationId xmlns:p14="http://schemas.microsoft.com/office/powerpoint/2010/main" val="8557876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846347" y="996384"/>
            <a:ext cx="10659853" cy="574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p:txBody>
      </p:sp>
      <p:sp>
        <p:nvSpPr>
          <p:cNvPr id="3" name="Metin kutusu 2"/>
          <p:cNvSpPr txBox="1"/>
          <p:nvPr/>
        </p:nvSpPr>
        <p:spPr>
          <a:xfrm>
            <a:off x="2713220" y="144249"/>
            <a:ext cx="4894080" cy="707886"/>
          </a:xfrm>
          <a:prstGeom prst="rect">
            <a:avLst/>
          </a:prstGeom>
          <a:noFill/>
        </p:spPr>
        <p:txBody>
          <a:bodyPr wrap="square" rtlCol="0">
            <a:spAutoFit/>
          </a:bodyPr>
          <a:lstStyle/>
          <a:p>
            <a:r>
              <a:rPr lang="tr-TR" sz="2000" b="1" dirty="0">
                <a:solidFill>
                  <a:schemeClr val="accent1">
                    <a:lumMod val="50000"/>
                  </a:schemeClr>
                </a:solidFill>
                <a:latin typeface="Helvetica" pitchFamily="34" charset="0"/>
              </a:rPr>
              <a:t>HİZMET İÇİ EĞİTİM FAALİYETLERİ</a:t>
            </a:r>
          </a:p>
          <a:p>
            <a:r>
              <a:rPr lang="tr-TR" sz="2000" b="1" dirty="0">
                <a:solidFill>
                  <a:schemeClr val="accent1">
                    <a:lumMod val="50000"/>
                  </a:schemeClr>
                </a:solidFill>
                <a:latin typeface="Helvetica" pitchFamily="34" charset="0"/>
              </a:rPr>
              <a:t>(2020 YILI PLANLANANLAR)	</a:t>
            </a:r>
            <a:endParaRPr lang="tr-TR" sz="2800" dirty="0"/>
          </a:p>
        </p:txBody>
      </p:sp>
      <p:graphicFrame>
        <p:nvGraphicFramePr>
          <p:cNvPr id="2" name="Tablo 1"/>
          <p:cNvGraphicFramePr>
            <a:graphicFrameLocks noGrp="1"/>
          </p:cNvGraphicFramePr>
          <p:nvPr>
            <p:extLst>
              <p:ext uri="{D42A27DB-BD31-4B8C-83A1-F6EECF244321}">
                <p14:modId xmlns:p14="http://schemas.microsoft.com/office/powerpoint/2010/main" val="1601505205"/>
              </p:ext>
            </p:extLst>
          </p:nvPr>
        </p:nvGraphicFramePr>
        <p:xfrm>
          <a:off x="516048" y="1209975"/>
          <a:ext cx="11289672" cy="5004966"/>
        </p:xfrm>
        <a:graphic>
          <a:graphicData uri="http://schemas.openxmlformats.org/drawingml/2006/table">
            <a:tbl>
              <a:tblPr firstRow="1" bandRow="1">
                <a:tableStyleId>{5C22544A-7EE6-4342-B048-85BDC9FD1C3A}</a:tableStyleId>
              </a:tblPr>
              <a:tblGrid>
                <a:gridCol w="855696">
                  <a:extLst>
                    <a:ext uri="{9D8B030D-6E8A-4147-A177-3AD203B41FA5}">
                      <a16:colId xmlns:a16="http://schemas.microsoft.com/office/drawing/2014/main" val="3336517381"/>
                    </a:ext>
                  </a:extLst>
                </a:gridCol>
                <a:gridCol w="4416132">
                  <a:extLst>
                    <a:ext uri="{9D8B030D-6E8A-4147-A177-3AD203B41FA5}">
                      <a16:colId xmlns:a16="http://schemas.microsoft.com/office/drawing/2014/main" val="1474519678"/>
                    </a:ext>
                  </a:extLst>
                </a:gridCol>
                <a:gridCol w="1844195">
                  <a:extLst>
                    <a:ext uri="{9D8B030D-6E8A-4147-A177-3AD203B41FA5}">
                      <a16:colId xmlns:a16="http://schemas.microsoft.com/office/drawing/2014/main" val="3969141080"/>
                    </a:ext>
                  </a:extLst>
                </a:gridCol>
                <a:gridCol w="4173649">
                  <a:extLst>
                    <a:ext uri="{9D8B030D-6E8A-4147-A177-3AD203B41FA5}">
                      <a16:colId xmlns:a16="http://schemas.microsoft.com/office/drawing/2014/main" val="2583474602"/>
                    </a:ext>
                  </a:extLst>
                </a:gridCol>
              </a:tblGrid>
              <a:tr h="612762">
                <a:tc>
                  <a:txBody>
                    <a:bodyPr/>
                    <a:lstStyle/>
                    <a:p>
                      <a:r>
                        <a:rPr lang="tr-TR" dirty="0"/>
                        <a:t>S.NO</a:t>
                      </a:r>
                    </a:p>
                  </a:txBody>
                  <a:tcPr/>
                </a:tc>
                <a:tc>
                  <a:txBody>
                    <a:bodyPr/>
                    <a:lstStyle/>
                    <a:p>
                      <a:r>
                        <a:rPr lang="tr-TR" dirty="0"/>
                        <a:t>EĞİTİMİN KONUSU</a:t>
                      </a:r>
                    </a:p>
                  </a:txBody>
                  <a:tcPr/>
                </a:tc>
                <a:tc>
                  <a:txBody>
                    <a:bodyPr/>
                    <a:lstStyle/>
                    <a:p>
                      <a:r>
                        <a:rPr lang="tr-TR" dirty="0"/>
                        <a:t>EĞİTİMİN</a:t>
                      </a:r>
                    </a:p>
                    <a:p>
                      <a:r>
                        <a:rPr lang="tr-TR" dirty="0"/>
                        <a:t>TARİHİ</a:t>
                      </a:r>
                    </a:p>
                  </a:txBody>
                  <a:tcPr/>
                </a:tc>
                <a:tc>
                  <a:txBody>
                    <a:bodyPr/>
                    <a:lstStyle/>
                    <a:p>
                      <a:r>
                        <a:rPr lang="tr-TR" dirty="0"/>
                        <a:t>EĞİTİMCİ</a:t>
                      </a:r>
                    </a:p>
                  </a:txBody>
                  <a:tcPr/>
                </a:tc>
                <a:extLst>
                  <a:ext uri="{0D108BD9-81ED-4DB2-BD59-A6C34878D82A}">
                    <a16:rowId xmlns:a16="http://schemas.microsoft.com/office/drawing/2014/main" val="847649242"/>
                  </a:ext>
                </a:extLst>
              </a:tr>
              <a:tr h="417493">
                <a:tc>
                  <a:txBody>
                    <a:bodyPr/>
                    <a:lstStyle/>
                    <a:p>
                      <a:r>
                        <a:rPr lang="tr-TR" sz="1800" b="1" dirty="0">
                          <a:latin typeface="Helvetica" panose="020B0604020202020204" pitchFamily="34" charset="0"/>
                          <a:cs typeface="Helvetica" panose="020B0604020202020204" pitchFamily="34" charset="0"/>
                        </a:rPr>
                        <a:t>1</a:t>
                      </a:r>
                    </a:p>
                  </a:txBody>
                  <a:tcP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KAMU YÖNETİMİNDE ETİK VE ETİK DAVRANIŞ İLKELERİ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386" marR="9386" marT="9386" marB="0" anchor="ctr"/>
                </a:tc>
                <a:tc>
                  <a:txBody>
                    <a:bodyPr/>
                    <a:lstStyle/>
                    <a:p>
                      <a:pPr algn="l"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Ertelendi (24 Mart</a:t>
                      </a:r>
                      <a:r>
                        <a:rPr lang="tr-TR" sz="1400" b="1" i="0" u="none" strike="noStrike" baseline="0"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2020)</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Kamu</a:t>
                      </a:r>
                      <a:r>
                        <a:rPr lang="tr-TR" sz="1600" b="1" i="0" u="none" strike="noStrike" baseline="0"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Görevlileri Etik Kurulu Eğitmeni</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3440266867"/>
                  </a:ext>
                </a:extLst>
              </a:tr>
              <a:tr h="350150">
                <a:tc>
                  <a:txBody>
                    <a:bodyPr/>
                    <a:lstStyle/>
                    <a:p>
                      <a:r>
                        <a:rPr lang="tr-TR" sz="1800" b="1" dirty="0">
                          <a:latin typeface="Helvetica" panose="020B0604020202020204" pitchFamily="34" charset="0"/>
                          <a:cs typeface="Helvetica" panose="020B0604020202020204" pitchFamily="34" charset="0"/>
                        </a:rPr>
                        <a:t>2</a:t>
                      </a:r>
                    </a:p>
                  </a:txBody>
                  <a:tcP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KAMU İHALE KANUNU VE SATIN ALMA SÜREÇLERİ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386" marR="9386" marT="9386" marB="0" anchor="ctr"/>
                </a:tc>
                <a:tc>
                  <a:txBody>
                    <a:bodyPr/>
                    <a:lstStyle/>
                    <a:p>
                      <a:pPr algn="l"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30 Nisan 2020</a:t>
                      </a:r>
                    </a:p>
                  </a:txBody>
                  <a:tcPr marL="6937" marR="6937" marT="6937" marB="0" anchor="ctr"/>
                </a:tc>
                <a:tc>
                  <a:txBody>
                    <a:bodyPr/>
                    <a:lstStyle/>
                    <a:p>
                      <a:pPr algn="l"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Yavuz</a:t>
                      </a:r>
                      <a:r>
                        <a:rPr lang="tr-TR" sz="1600" b="1" i="0" u="none" strike="noStrike" baseline="0"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ÇOMARLI</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2115689804"/>
                  </a:ext>
                </a:extLst>
              </a:tr>
              <a:tr h="350150">
                <a:tc>
                  <a:txBody>
                    <a:bodyPr/>
                    <a:lstStyle/>
                    <a:p>
                      <a:r>
                        <a:rPr lang="tr-TR" sz="1800" b="1" dirty="0">
                          <a:latin typeface="Helvetica" panose="020B0604020202020204" pitchFamily="34" charset="0"/>
                          <a:cs typeface="Helvetica" panose="020B0604020202020204" pitchFamily="34" charset="0"/>
                        </a:rPr>
                        <a:t>3</a:t>
                      </a:r>
                    </a:p>
                  </a:txBody>
                  <a:tcP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KİŞİSEL VERİLERİN KULLANILMASI KANUNU SÜRECİ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386" marR="9386" marT="9386" marB="0" anchor="ctr"/>
                </a:tc>
                <a:tc>
                  <a:txBody>
                    <a:bodyPr/>
                    <a:lstStyle/>
                    <a:p>
                      <a:pPr algn="l"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29 Mayıs 2020</a:t>
                      </a:r>
                    </a:p>
                  </a:txBody>
                  <a:tcPr marL="6937" marR="6937" marT="6937" marB="0" anchor="ctr"/>
                </a:tc>
                <a:tc>
                  <a:txBody>
                    <a:bodyPr/>
                    <a:lstStyle/>
                    <a:p>
                      <a:pPr algn="l"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Öğr. Gör. Safinur</a:t>
                      </a:r>
                      <a:r>
                        <a:rPr lang="tr-TR" sz="1600" b="1" i="0" u="none" strike="noStrike" baseline="0"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COŞKUNSU</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1639605342"/>
                  </a:ext>
                </a:extLst>
              </a:tr>
              <a:tr h="417493">
                <a:tc>
                  <a:txBody>
                    <a:bodyPr/>
                    <a:lstStyle/>
                    <a:p>
                      <a:r>
                        <a:rPr lang="tr-TR" sz="1800" b="1" dirty="0">
                          <a:latin typeface="Helvetica" panose="020B0604020202020204" pitchFamily="34" charset="0"/>
                          <a:cs typeface="Helvetica" panose="020B0604020202020204" pitchFamily="34" charset="0"/>
                        </a:rPr>
                        <a:t>4</a:t>
                      </a:r>
                    </a:p>
                  </a:txBody>
                  <a:tcP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ÖFKE KONTROLÜ VE STRESLE BAŞA ÇIKABİLME YOLLARI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386" marR="9386" marT="9386" marB="0" anchor="ctr"/>
                </a:tc>
                <a:tc>
                  <a:txBody>
                    <a:bodyPr/>
                    <a:lstStyle/>
                    <a:p>
                      <a:pPr algn="l"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30 Haziran 2020</a:t>
                      </a:r>
                    </a:p>
                  </a:txBody>
                  <a:tcPr marL="6937" marR="6937" marT="6937" marB="0" anchor="ctr"/>
                </a:tc>
                <a:tc>
                  <a:txBody>
                    <a:bodyPr/>
                    <a:lstStyle/>
                    <a:p>
                      <a:pPr algn="l"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Dr. Öğr. Üyesi Zeynep</a:t>
                      </a:r>
                      <a:r>
                        <a:rPr lang="tr-TR" sz="1600" b="1" i="0" u="none" strike="noStrike" baseline="0"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TURHAN</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1559086302"/>
                  </a:ext>
                </a:extLst>
              </a:tr>
              <a:tr h="350150">
                <a:tc>
                  <a:txBody>
                    <a:bodyPr/>
                    <a:lstStyle/>
                    <a:p>
                      <a:r>
                        <a:rPr lang="tr-TR" sz="1800" b="1" dirty="0">
                          <a:latin typeface="Helvetica" panose="020B0604020202020204" pitchFamily="34" charset="0"/>
                          <a:cs typeface="Helvetica" panose="020B0604020202020204" pitchFamily="34" charset="0"/>
                        </a:rPr>
                        <a:t>5</a:t>
                      </a:r>
                    </a:p>
                  </a:txBody>
                  <a:tcP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İDARİ HİZMETLERDE KALİTE GÜVENCE SİSTEMİ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386" marR="9386" marT="9386" marB="0" anchor="ctr"/>
                </a:tc>
                <a:tc>
                  <a:txBody>
                    <a:bodyPr/>
                    <a:lstStyle/>
                    <a:p>
                      <a:pPr algn="l"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31 Temmuz 2020</a:t>
                      </a:r>
                    </a:p>
                  </a:txBody>
                  <a:tcPr marL="6937" marR="6937" marT="6937" marB="0" anchor="ctr"/>
                </a:tc>
                <a:tc>
                  <a:txBody>
                    <a:bodyPr/>
                    <a:lstStyle/>
                    <a:p>
                      <a:pPr algn="l"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Doç. Dr. Fatma ÜNAL</a:t>
                      </a:r>
                      <a:endParaRPr lang="en-US"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270697217"/>
                  </a:ext>
                </a:extLst>
              </a:tr>
              <a:tr h="350150">
                <a:tc>
                  <a:txBody>
                    <a:bodyPr/>
                    <a:lstStyle/>
                    <a:p>
                      <a:r>
                        <a:rPr lang="tr-TR" sz="1800" b="1" dirty="0">
                          <a:latin typeface="Helvetica" panose="020B0604020202020204" pitchFamily="34" charset="0"/>
                          <a:cs typeface="Helvetica" panose="020B0604020202020204" pitchFamily="34" charset="0"/>
                        </a:rPr>
                        <a:t>6</a:t>
                      </a:r>
                    </a:p>
                  </a:txBody>
                  <a:tcP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PROTOKOL VE GÖRGÜ KURALLARI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386" marR="9386" marT="9386" marB="0" anchor="ctr"/>
                </a:tc>
                <a:tc>
                  <a:txBody>
                    <a:bodyPr/>
                    <a:lstStyle/>
                    <a:p>
                      <a:pPr algn="l"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31</a:t>
                      </a:r>
                      <a:r>
                        <a:rPr lang="tr-TR" sz="1400" b="1" i="0" u="none" strike="noStrike" baseline="0"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Ağustos 2020</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Öğr. Gör.</a:t>
                      </a:r>
                      <a:r>
                        <a:rPr lang="tr-TR" sz="1600" b="1" i="0" u="none" strike="noStrike" baseline="0"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Cihangir KASAPOĞLU</a:t>
                      </a:r>
                      <a:endParaRPr lang="en-US"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1619022458"/>
                  </a:ext>
                </a:extLst>
              </a:tr>
              <a:tr h="647793">
                <a:tc>
                  <a:txBody>
                    <a:bodyPr/>
                    <a:lstStyle/>
                    <a:p>
                      <a:r>
                        <a:rPr lang="tr-TR" sz="1800" b="1" dirty="0">
                          <a:latin typeface="Helvetica" panose="020B0604020202020204" pitchFamily="34" charset="0"/>
                          <a:cs typeface="Helvetica" panose="020B0604020202020204" pitchFamily="34" charset="0"/>
                        </a:rPr>
                        <a:t>7</a:t>
                      </a:r>
                    </a:p>
                  </a:txBody>
                  <a:tcP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5018 SAYILI KAMU MALİ YÖNETİMİ VE KONTROL KANUNU</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386" marR="9386" marT="9386" marB="0" anchor="ctr"/>
                </a:tc>
                <a:tc>
                  <a:txBody>
                    <a:bodyPr/>
                    <a:lstStyle/>
                    <a:p>
                      <a:pPr algn="l" fontAlgn="ctr"/>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30 Eylül</a:t>
                      </a:r>
                      <a:r>
                        <a:rPr lang="tr-TR" sz="1400" b="1" i="0" u="none" strike="noStrike" baseline="0"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2020</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tc>
                  <a:txBody>
                    <a:bodyPr/>
                    <a:lstStyle/>
                    <a:p>
                      <a:pPr algn="l"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Mali</a:t>
                      </a:r>
                      <a:r>
                        <a:rPr lang="tr-TR" sz="1600" b="1" i="0" u="none" strike="noStrike" baseline="0"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Hizmetler Uzmanı - Çiğdem ÇAKMAK</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2377349559"/>
                  </a:ext>
                </a:extLst>
              </a:tr>
              <a:tr h="364052">
                <a:tc>
                  <a:txBody>
                    <a:bodyPr/>
                    <a:lstStyle/>
                    <a:p>
                      <a:r>
                        <a:rPr lang="tr-TR" sz="1800" b="1" dirty="0">
                          <a:latin typeface="Helvetica" panose="020B0604020202020204" pitchFamily="34" charset="0"/>
                          <a:cs typeface="Helvetica" panose="020B0604020202020204" pitchFamily="34" charset="0"/>
                        </a:rPr>
                        <a:t>8</a:t>
                      </a:r>
                    </a:p>
                  </a:txBody>
                  <a:tcPr/>
                </a:tc>
                <a:tc>
                  <a:txBody>
                    <a:bodyPr/>
                    <a:lstStyle/>
                    <a:p>
                      <a:pPr algn="l" fontAlgn="b"/>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KALİTE DOKÜMANTASYON BİLGİLENDİRME EĞİTİMİ</a:t>
                      </a:r>
                    </a:p>
                  </a:txBody>
                  <a:tcPr marL="9386" marR="9386" marT="9386" marB="0" anchor="ctr"/>
                </a:tc>
                <a:tc>
                  <a:txBody>
                    <a:bodyPr/>
                    <a:lstStyle/>
                    <a:p>
                      <a:pPr algn="l" fontAlgn="ctr"/>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30 Ekim 2020</a:t>
                      </a:r>
                    </a:p>
                  </a:txBody>
                  <a:tcPr marL="6937" marR="6937" marT="6937" marB="0" anchor="ctr"/>
                </a:tc>
                <a:tc>
                  <a:txBody>
                    <a:bodyPr/>
                    <a:lstStyle/>
                    <a:p>
                      <a:pPr algn="l"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Bayram TURİDİ</a:t>
                      </a:r>
                    </a:p>
                  </a:txBody>
                  <a:tcPr marL="6937" marR="6937" marT="6937" marB="0" anchor="ctr"/>
                </a:tc>
                <a:extLst>
                  <a:ext uri="{0D108BD9-81ED-4DB2-BD59-A6C34878D82A}">
                    <a16:rowId xmlns:a16="http://schemas.microsoft.com/office/drawing/2014/main" val="1617366090"/>
                  </a:ext>
                </a:extLst>
              </a:tr>
              <a:tr h="417493">
                <a:tc>
                  <a:txBody>
                    <a:bodyPr/>
                    <a:lstStyle/>
                    <a:p>
                      <a:r>
                        <a:rPr lang="tr-TR" sz="1800" b="1" dirty="0">
                          <a:latin typeface="Helvetica" panose="020B0604020202020204" pitchFamily="34" charset="0"/>
                          <a:cs typeface="Helvetica" panose="020B0604020202020204" pitchFamily="34" charset="0"/>
                        </a:rPr>
                        <a:t>9</a:t>
                      </a:r>
                    </a:p>
                  </a:txBody>
                  <a:tcP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DOĞRU BİLGİYE ULAŞMADA SOSYAL MEDYANIN ROLÜ</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386" marR="9386" marT="9386" marB="0" anchor="ctr"/>
                </a:tc>
                <a:tc>
                  <a:txBody>
                    <a:bodyPr/>
                    <a:lstStyle/>
                    <a:p>
                      <a:pPr algn="l" fontAlgn="ctr"/>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30 Kasım 2020</a:t>
                      </a:r>
                    </a:p>
                  </a:txBody>
                  <a:tcPr marL="6937" marR="6937" marT="6937" marB="0" anchor="ctr"/>
                </a:tc>
                <a:tc>
                  <a:txBody>
                    <a:bodyPr/>
                    <a:lstStyle/>
                    <a:p>
                      <a:pPr algn="l" fontAlgn="b"/>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Öğr. Gör.</a:t>
                      </a:r>
                      <a:r>
                        <a:rPr lang="tr-TR" sz="1600" b="1" i="0" u="none" strike="noStrike" baseline="0"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Burak CEYLAN</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3689095400"/>
                  </a:ext>
                </a:extLst>
              </a:tr>
              <a:tr h="368937">
                <a:tc>
                  <a:txBody>
                    <a:bodyPr/>
                    <a:lstStyle/>
                    <a:p>
                      <a:r>
                        <a:rPr lang="tr-TR" sz="1800" b="1" dirty="0">
                          <a:latin typeface="Helvetica" panose="020B0604020202020204" pitchFamily="34" charset="0"/>
                          <a:cs typeface="Helvetica" panose="020B0604020202020204" pitchFamily="34" charset="0"/>
                        </a:rPr>
                        <a:t>10</a:t>
                      </a:r>
                    </a:p>
                  </a:txBody>
                  <a:tcPr/>
                </a:tc>
                <a:tc>
                  <a:txBody>
                    <a:bodyPr/>
                    <a:lstStyle/>
                    <a:p>
                      <a:pPr algn="l" fontAlgn="b"/>
                      <a:r>
                        <a:rPr lang="tr-TR" sz="1400" b="1" u="none" strike="noStrike" dirty="0">
                          <a:effectLst/>
                          <a:latin typeface="Helvetica" panose="020B0604020202020204" pitchFamily="34" charset="0"/>
                          <a:ea typeface="Cambria" panose="02040503050406030204" pitchFamily="18" charset="0"/>
                          <a:cs typeface="Helvetica" panose="020B0604020202020204" pitchFamily="34" charset="0"/>
                        </a:rPr>
                        <a:t>DİSİPLİN SORUŞTURMALARI</a:t>
                      </a:r>
                      <a:endPar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9386" marR="9386" marT="9386" marB="0" anchor="ctr"/>
                </a:tc>
                <a:tc>
                  <a:txBody>
                    <a:bodyPr/>
                    <a:lstStyle/>
                    <a:p>
                      <a:pPr algn="l" fontAlgn="ctr"/>
                      <a:r>
                        <a:rPr lang="tr-TR" sz="14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31 Aralık</a:t>
                      </a:r>
                    </a:p>
                  </a:txBody>
                  <a:tcPr marL="6937" marR="6937" marT="6937" marB="0" anchor="ctr"/>
                </a:tc>
                <a:tc>
                  <a:txBody>
                    <a:bodyPr/>
                    <a:lstStyle/>
                    <a:p>
                      <a:pPr algn="l" fontAlgn="ctr"/>
                      <a:r>
                        <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Hukuk</a:t>
                      </a:r>
                      <a:r>
                        <a:rPr lang="tr-TR" sz="1600" b="1" i="0" u="none" strike="noStrike" baseline="0" dirty="0">
                          <a:solidFill>
                            <a:srgbClr val="000000"/>
                          </a:solidFill>
                          <a:effectLst/>
                          <a:latin typeface="Helvetica" panose="020B0604020202020204" pitchFamily="34" charset="0"/>
                          <a:ea typeface="Cambria" panose="02040503050406030204" pitchFamily="18" charset="0"/>
                          <a:cs typeface="Helvetica" panose="020B0604020202020204" pitchFamily="34" charset="0"/>
                        </a:rPr>
                        <a:t> Müşaviri V. - Adem GÜVEZ</a:t>
                      </a:r>
                      <a:endParaRPr lang="tr-TR" sz="1600" b="1" i="0" u="none" strike="noStrike" dirty="0">
                        <a:solidFill>
                          <a:srgbClr val="000000"/>
                        </a:solidFill>
                        <a:effectLst/>
                        <a:latin typeface="Helvetica" panose="020B0604020202020204" pitchFamily="34" charset="0"/>
                        <a:ea typeface="Cambria" panose="02040503050406030204" pitchFamily="18" charset="0"/>
                        <a:cs typeface="Helvetica" panose="020B0604020202020204" pitchFamily="34" charset="0"/>
                      </a:endParaRPr>
                    </a:p>
                  </a:txBody>
                  <a:tcPr marL="6937" marR="6937" marT="6937" marB="0" anchor="ctr"/>
                </a:tc>
                <a:extLst>
                  <a:ext uri="{0D108BD9-81ED-4DB2-BD59-A6C34878D82A}">
                    <a16:rowId xmlns:a16="http://schemas.microsoft.com/office/drawing/2014/main" val="1558937159"/>
                  </a:ext>
                </a:extLst>
              </a:tr>
            </a:tbl>
          </a:graphicData>
        </a:graphic>
      </p:graphicFrame>
    </p:spTree>
    <p:extLst>
      <p:ext uri="{BB962C8B-B14F-4D97-AF65-F5344CB8AC3E}">
        <p14:creationId xmlns:p14="http://schemas.microsoft.com/office/powerpoint/2010/main" val="23510709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1063630" y="1031742"/>
            <a:ext cx="10659853" cy="447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r>
              <a:rPr lang="tr-TR" sz="4000" b="1" dirty="0">
                <a:latin typeface="Helvetica" panose="020B0604020202020204" pitchFamily="34" charset="0"/>
                <a:ea typeface="Cambria" panose="02040503050406030204" pitchFamily="18" charset="0"/>
                <a:cs typeface="Helvetica" panose="020B0604020202020204" pitchFamily="34" charset="0"/>
              </a:rPr>
              <a:t>KALİTE VE MEVZUAT ÇALIŞMALARI KAPSAMINDA </a:t>
            </a:r>
          </a:p>
          <a:p>
            <a:pPr algn="ctr"/>
            <a:r>
              <a:rPr lang="tr-TR" sz="4000" b="1" dirty="0">
                <a:latin typeface="Helvetica" panose="020B0604020202020204" pitchFamily="34" charset="0"/>
                <a:ea typeface="Cambria" panose="02040503050406030204" pitchFamily="18" charset="0"/>
                <a:cs typeface="Helvetica" panose="020B0604020202020204" pitchFamily="34" charset="0"/>
              </a:rPr>
              <a:t>YAPILAN ÇALIŞMALAR</a:t>
            </a:r>
            <a:endParaRPr lang="tr-TR" sz="5400" b="1"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5813635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277642" y="1031741"/>
            <a:ext cx="11201400" cy="56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3200" b="1" dirty="0">
                <a:latin typeface="Helvetica" panose="020B0604020202020204" pitchFamily="34" charset="0"/>
                <a:ea typeface="Cambria" panose="02040503050406030204" pitchFamily="18" charset="0"/>
                <a:cs typeface="Helvetica" panose="020B0604020202020204" pitchFamily="34" charset="0"/>
              </a:rPr>
              <a:t>Başkanlığımızda kalite süreci kapsamında yapılan/yapılacak faaliyetler şunlardır: </a:t>
            </a:r>
          </a:p>
          <a:p>
            <a:endParaRPr lang="tr-TR" sz="3200" b="1" dirty="0">
              <a:latin typeface="Helvetica" panose="020B0604020202020204" pitchFamily="34" charset="0"/>
              <a:ea typeface="Cambria" panose="02040503050406030204" pitchFamily="18" charset="0"/>
              <a:cs typeface="Helvetica" panose="020B0604020202020204" pitchFamily="34" charset="0"/>
            </a:endParaRPr>
          </a:p>
          <a:p>
            <a:pPr marL="457200" indent="-457200" algn="just">
              <a:buFont typeface="Wingdings" panose="05000000000000000000" pitchFamily="2" charset="2"/>
              <a:buChar char="ü"/>
            </a:pPr>
            <a:r>
              <a:rPr lang="tr-TR" sz="2100" dirty="0">
                <a:latin typeface="Helvetica" panose="020B0604020202020204" pitchFamily="34" charset="0"/>
                <a:ea typeface="Cambria" panose="02040503050406030204" pitchFamily="18" charset="0"/>
                <a:cs typeface="Helvetica" panose="020B0604020202020204" pitchFamily="34" charset="0"/>
              </a:rPr>
              <a:t>Birim personeliyle düzenli toplantılar yapılmaktadır. (Birim sorumluları düzeyinde her haftanın Pazartesi günü, tüm personelle ise her ayın son Cuma günü.) Toplantı gündemi toplantı öncesi ilgili personele bildirilmektedir. Toplantılarda alınan kararlar tutanak altına alınarak web sayfamızda yayımlanmaktadır. </a:t>
            </a:r>
          </a:p>
          <a:p>
            <a:pPr marL="457200" indent="-457200" algn="just">
              <a:buFont typeface="Wingdings" panose="05000000000000000000" pitchFamily="2" charset="2"/>
              <a:buChar char="ü"/>
            </a:pPr>
            <a:r>
              <a:rPr lang="tr-TR" sz="2100" dirty="0">
                <a:latin typeface="Helvetica" panose="020B0604020202020204" pitchFamily="34" charset="0"/>
                <a:ea typeface="Cambria" panose="02040503050406030204" pitchFamily="18" charset="0"/>
                <a:cs typeface="Helvetica" panose="020B0604020202020204" pitchFamily="34" charset="0"/>
              </a:rPr>
              <a:t>Her şubenin rutin işleri yıllık iş planı şeklinde aylar itibarıyla PUKÖ döngüsü çerçevesinde hazırlanarak yürütülmektedir. Sorumlu personele aylık olarak yapacağı işler yazı ile bildirilmektedir. Önlem alınacak tedbirlerin bildirilmesi yazı ile istenilmektedir. Hazırladığımız bu örnek yıllık iş planı çalışmasının iyi uygulama örneği olarak kullanılması için tüm birimlere gönderilmiş ve web sayfamızdan yayımlanmıştır.</a:t>
            </a:r>
          </a:p>
          <a:p>
            <a:pPr marL="457200" indent="-457200" algn="just">
              <a:buFont typeface="Wingdings" panose="05000000000000000000" pitchFamily="2" charset="2"/>
              <a:buChar char="ü"/>
            </a:pPr>
            <a:r>
              <a:rPr lang="tr-TR" sz="2100" dirty="0">
                <a:latin typeface="Helvetica" panose="020B0604020202020204" pitchFamily="34" charset="0"/>
                <a:ea typeface="Cambria" panose="02040503050406030204" pitchFamily="18" charset="0"/>
                <a:cs typeface="Helvetica" panose="020B0604020202020204" pitchFamily="34" charset="0"/>
              </a:rPr>
              <a:t>Kalite çalışmaları kapsamında 117 form standartlaştırılmış </a:t>
            </a:r>
            <a:r>
              <a:rPr lang="tr-TR" sz="2100" b="1" dirty="0">
                <a:latin typeface="Helvetica" panose="020B0604020202020204" pitchFamily="34" charset="0"/>
                <a:ea typeface="Cambria" panose="02040503050406030204" pitchFamily="18" charset="0"/>
                <a:cs typeface="Helvetica" panose="020B0604020202020204" pitchFamily="34" charset="0"/>
              </a:rPr>
              <a:t>(Üniversitedeki toplam form sayısının %32’si) </a:t>
            </a:r>
            <a:r>
              <a:rPr lang="tr-TR" sz="2100" dirty="0">
                <a:latin typeface="Helvetica" panose="020B0604020202020204" pitchFamily="34" charset="0"/>
                <a:ea typeface="Cambria" panose="02040503050406030204" pitchFamily="18" charset="0"/>
                <a:cs typeface="Helvetica" panose="020B0604020202020204" pitchFamily="34" charset="0"/>
              </a:rPr>
              <a:t>ve web sayfamızdan sunulmuştur. Ayrıca, 47 iş akış süreci şema olarak hazırlanmıştır. </a:t>
            </a:r>
            <a:r>
              <a:rPr lang="tr-TR" sz="2100" b="1" dirty="0">
                <a:latin typeface="Helvetica" panose="020B0604020202020204" pitchFamily="34" charset="0"/>
                <a:ea typeface="Cambria" panose="02040503050406030204" pitchFamily="18" charset="0"/>
                <a:cs typeface="Helvetica" panose="020B0604020202020204" pitchFamily="34" charset="0"/>
              </a:rPr>
              <a:t>Bu sayı ilerleyen günlerde daha da arttırılacaktır. </a:t>
            </a:r>
          </a:p>
          <a:p>
            <a:pPr marL="457200" indent="-457200" algn="just">
              <a:buFont typeface="Wingdings" panose="05000000000000000000" pitchFamily="2" charset="2"/>
              <a:buChar char="ü"/>
            </a:pPr>
            <a:endParaRPr lang="tr-TR" dirty="0">
              <a:latin typeface="Helvetica" panose="020B0604020202020204" pitchFamily="34" charset="0"/>
              <a:ea typeface="Cambria" panose="02040503050406030204" pitchFamily="18" charset="0"/>
              <a:cs typeface="Helvetica" panose="020B0604020202020204" pitchFamily="34" charset="0"/>
            </a:endParaRPr>
          </a:p>
          <a:p>
            <a:pPr marL="457200" indent="-457200" algn="just">
              <a:buFont typeface="Wingdings" panose="05000000000000000000" pitchFamily="2" charset="2"/>
              <a:buChar char="ü"/>
            </a:pPr>
            <a:endParaRPr lang="tr-TR" dirty="0">
              <a:latin typeface="Helvetica" panose="020B0604020202020204" pitchFamily="34" charset="0"/>
              <a:ea typeface="Cambria" panose="02040503050406030204" pitchFamily="18" charset="0"/>
              <a:cs typeface="Helvetica" panose="020B0604020202020204" pitchFamily="34" charset="0"/>
            </a:endParaRPr>
          </a:p>
          <a:p>
            <a:pPr marL="457200" indent="-457200" algn="just">
              <a:buFont typeface="Wingdings" panose="05000000000000000000" pitchFamily="2" charset="2"/>
              <a:buChar char="ü"/>
            </a:pPr>
            <a:endParaRPr lang="tr-TR" dirty="0">
              <a:latin typeface="Helvetica" panose="020B0604020202020204" pitchFamily="34" charset="0"/>
              <a:ea typeface="Cambria" panose="02040503050406030204" pitchFamily="18" charset="0"/>
              <a:cs typeface="Helvetica" panose="020B0604020202020204" pitchFamily="34" charset="0"/>
            </a:endParaRPr>
          </a:p>
          <a:p>
            <a:pPr marL="457200" indent="-457200" algn="just">
              <a:buFont typeface="Wingdings" panose="05000000000000000000" pitchFamily="2" charset="2"/>
              <a:buChar char="ü"/>
            </a:pPr>
            <a:endParaRPr lang="tr-TR" sz="2000" dirty="0">
              <a:latin typeface="Helvetica" panose="020B0604020202020204" pitchFamily="34" charset="0"/>
              <a:ea typeface="Cambria" panose="02040503050406030204" pitchFamily="18" charset="0"/>
              <a:cs typeface="Helvetica" panose="020B0604020202020204" pitchFamily="34" charset="0"/>
            </a:endParaRPr>
          </a:p>
          <a:p>
            <a:pPr marL="457200" indent="-457200">
              <a:buFont typeface="Wingdings" panose="05000000000000000000" pitchFamily="2" charset="2"/>
              <a:buChar char="ü"/>
            </a:pPr>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457200" indent="-457200" algn="ctr">
              <a:buFont typeface="Wingdings" panose="05000000000000000000" pitchFamily="2" charset="2"/>
              <a:buChar char="ü"/>
            </a:pPr>
            <a:endParaRPr lang="tr-TR" sz="32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13592735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wipe(down)">
                                      <p:cBhvr>
                                        <p:cTn id="11" dur="500"/>
                                        <p:tgtEl>
                                          <p:spTgt spid="14">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wipe(down)">
                                      <p:cBhvr>
                                        <p:cTn id="15" dur="500"/>
                                        <p:tgtEl>
                                          <p:spTgt spid="14">
                                            <p:txEl>
                                              <p:pRg st="3" end="3"/>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wipe(down)">
                                      <p:cBhvr>
                                        <p:cTn id="19"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304801" y="1158483"/>
            <a:ext cx="11201400" cy="56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3200" b="1" dirty="0">
                <a:latin typeface="Helvetica" panose="020B0604020202020204" pitchFamily="34" charset="0"/>
                <a:ea typeface="Cambria" panose="02040503050406030204" pitchFamily="18" charset="0"/>
                <a:cs typeface="Helvetica" panose="020B0604020202020204" pitchFamily="34" charset="0"/>
              </a:rPr>
              <a:t>Başkanlığımızda kalite süreci kapsamında yapılan/yapılacak faaliyetler şunlardır: </a:t>
            </a:r>
          </a:p>
          <a:p>
            <a:endParaRPr lang="tr-TR" sz="3200" b="1" dirty="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Öğretim elemanı atamalarında hataları en aza indirmek ve süreçleri güvence altına almak amacıyla Atama süreçleri kontrol formları oluşturulmuştur. Akademik birimlerin atama tekliflerini bu formların doldurularak gönderilmesine yönelik bildirimler yapılmıştır. </a:t>
            </a:r>
          </a:p>
          <a:p>
            <a:pPr marL="457200" indent="-4572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Üniversitenin İnsan Kaynakları Analizi yapılacaktır. Üniversite birimlerinin ihtiyaç duyduğu idari insan kaynağının alan ve niteliği tespit edilecektir. </a:t>
            </a:r>
          </a:p>
          <a:p>
            <a:pPr marL="457200" indent="-4572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Makamlarınızca uygun görülmesi halinde </a:t>
            </a:r>
            <a:r>
              <a:rPr lang="tr-TR" sz="2400" dirty="0" err="1">
                <a:latin typeface="Helvetica" panose="020B0604020202020204" pitchFamily="34" charset="0"/>
                <a:ea typeface="Cambria" panose="02040503050406030204" pitchFamily="18" charset="0"/>
                <a:cs typeface="Helvetica" panose="020B0604020202020204" pitchFamily="34" charset="0"/>
              </a:rPr>
              <a:t>BAKKA’dan</a:t>
            </a:r>
            <a:r>
              <a:rPr lang="tr-TR" sz="2400" dirty="0">
                <a:latin typeface="Helvetica" panose="020B0604020202020204" pitchFamily="34" charset="0"/>
                <a:ea typeface="Cambria" panose="02040503050406030204" pitchFamily="18" charset="0"/>
                <a:cs typeface="Helvetica" panose="020B0604020202020204" pitchFamily="34" charset="0"/>
              </a:rPr>
              <a:t> bu yıl içerisinde proje desteği alınarak TSE’ye ISO-9001 kalite belgesi için başvuru yapılması hedeflenmektedir. </a:t>
            </a:r>
          </a:p>
          <a:p>
            <a:pPr marL="457200" indent="-457200" algn="just">
              <a:buFont typeface="Wingdings" panose="05000000000000000000" pitchFamily="2" charset="2"/>
              <a:buChar char="ü"/>
            </a:pPr>
            <a:endParaRPr lang="tr-TR" dirty="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pPr>
            <a:endParaRPr lang="tr-TR" dirty="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pPr>
            <a:endParaRPr lang="tr-TR" dirty="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pPr>
            <a:endParaRPr lang="tr-TR" sz="2000" dirty="0">
              <a:latin typeface="Cambria" panose="02040503050406030204" pitchFamily="18" charset="0"/>
              <a:ea typeface="Cambria" panose="02040503050406030204" pitchFamily="18" charset="0"/>
            </a:endParaRPr>
          </a:p>
          <a:p>
            <a:pPr marL="457200" indent="-457200">
              <a:buFont typeface="Wingdings" panose="05000000000000000000" pitchFamily="2" charset="2"/>
              <a:buChar char="ü"/>
            </a:pPr>
            <a:endParaRPr lang="tr-TR" sz="2800" dirty="0">
              <a:latin typeface="Cambria" panose="02040503050406030204" pitchFamily="18" charset="0"/>
              <a:ea typeface="Cambria" panose="02040503050406030204" pitchFamily="18" charset="0"/>
            </a:endParaRPr>
          </a:p>
          <a:p>
            <a:pPr marL="457200" indent="-457200" algn="ctr">
              <a:buFont typeface="Wingdings" panose="05000000000000000000" pitchFamily="2" charset="2"/>
              <a:buChar char="ü"/>
            </a:pPr>
            <a:endParaRPr lang="tr-TR"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763425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wipe(down)">
                                      <p:cBhvr>
                                        <p:cTn id="11" dur="500"/>
                                        <p:tgtEl>
                                          <p:spTgt spid="14">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wipe(down)">
                                      <p:cBhvr>
                                        <p:cTn id="15" dur="500"/>
                                        <p:tgtEl>
                                          <p:spTgt spid="14">
                                            <p:txEl>
                                              <p:pRg st="3" end="3"/>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wipe(down)">
                                      <p:cBhvr>
                                        <p:cTn id="19"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6"/>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sz="3200" b="1" dirty="0">
                  <a:solidFill>
                    <a:schemeClr val="accent1">
                      <a:lumMod val="50000"/>
                    </a:schemeClr>
                  </a:solidFill>
                  <a:latin typeface="Helvetica" pitchFamily="34" charset="0"/>
                </a:rPr>
                <a:t>GÖREVLİ PERSONEL</a:t>
              </a:r>
              <a:endParaRPr lang="tr-TR" sz="3200" dirty="0"/>
            </a:p>
          </p:txBody>
        </p:sp>
      </p:grpSp>
      <p:sp>
        <p:nvSpPr>
          <p:cNvPr id="14" name="Rectangle 3"/>
          <p:cNvSpPr txBox="1">
            <a:spLocks noChangeArrowheads="1"/>
          </p:cNvSpPr>
          <p:nvPr/>
        </p:nvSpPr>
        <p:spPr bwMode="auto">
          <a:xfrm>
            <a:off x="244888" y="1635609"/>
            <a:ext cx="1211221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Helvetica" panose="020B0604020202020204" pitchFamily="34" charset="0"/>
              <a:ea typeface="Cambria" panose="02040503050406030204" pitchFamily="18" charset="0"/>
              <a:cs typeface="Helvetica" panose="020B0604020202020204" pitchFamily="34" charset="0"/>
            </a:endParaRPr>
          </a:p>
        </p:txBody>
      </p:sp>
      <p:sp>
        <p:nvSpPr>
          <p:cNvPr id="7" name="Rectangle 3"/>
          <p:cNvSpPr txBox="1">
            <a:spLocks noChangeArrowheads="1"/>
          </p:cNvSpPr>
          <p:nvPr/>
        </p:nvSpPr>
        <p:spPr bwMode="auto">
          <a:xfrm>
            <a:off x="807018" y="1307307"/>
            <a:ext cx="10577968" cy="525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ctr"/>
            <a:r>
              <a:rPr lang="tr-TR" sz="2200" b="1" dirty="0">
                <a:latin typeface="Helvetica" panose="020B0604020202020204" pitchFamily="34" charset="0"/>
                <a:ea typeface="Cambria" panose="02040503050406030204" pitchFamily="18" charset="0"/>
                <a:cs typeface="Helvetica" panose="020B0604020202020204" pitchFamily="34" charset="0"/>
              </a:rPr>
              <a:t>Ali DÖNMEZ</a:t>
            </a:r>
          </a:p>
          <a:p>
            <a:pPr algn="ctr"/>
            <a:r>
              <a:rPr lang="tr-TR" sz="2200" b="1" dirty="0">
                <a:latin typeface="Helvetica" panose="020B0604020202020204" pitchFamily="34" charset="0"/>
                <a:ea typeface="Cambria" panose="02040503050406030204" pitchFamily="18" charset="0"/>
                <a:cs typeface="Helvetica" panose="020B0604020202020204" pitchFamily="34" charset="0"/>
              </a:rPr>
              <a:t>Şube Müdürü</a:t>
            </a:r>
          </a:p>
          <a:p>
            <a:pPr algn="just"/>
            <a:r>
              <a:rPr lang="tr-TR" sz="2200" b="1" u="sng" dirty="0">
                <a:latin typeface="Helvetica" panose="020B0604020202020204" pitchFamily="34" charset="0"/>
                <a:cs typeface="Helvetica" panose="020B0604020202020204" pitchFamily="34" charset="0"/>
              </a:rPr>
              <a:t>KISA ÖZGEÇMİŞ:</a:t>
            </a:r>
          </a:p>
          <a:p>
            <a:pPr algn="just"/>
            <a:r>
              <a:rPr lang="tr-TR" sz="2200" dirty="0">
                <a:latin typeface="Helvetica" panose="020B0604020202020204" pitchFamily="34" charset="0"/>
                <a:cs typeface="Helvetica" panose="020B0604020202020204" pitchFamily="34" charset="0"/>
              </a:rPr>
              <a:t>01 Şubat 2013 tarihinden itibaren Personel Daire Başkanlığında görev yapmaktadır. Başkanlığımızda Hizmet içi Eğitim Şube Müdürlüğü ve Personel Disiplin Şube Müdürlüğü görevlerini yürütmektedir. </a:t>
            </a:r>
            <a:endParaRPr lang="tr-TR" sz="2200" b="1" dirty="0">
              <a:latin typeface="Helvetica" panose="020B0604020202020204" pitchFamily="34" charset="0"/>
              <a:cs typeface="Helvetica" panose="020B0604020202020204" pitchFamily="34" charset="0"/>
            </a:endParaRPr>
          </a:p>
        </p:txBody>
      </p:sp>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7177" y="1147585"/>
            <a:ext cx="2136107" cy="2462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31398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animEffect transition="in" filter="wipe(up)">
                                      <p:cBhvr>
                                        <p:cTn id="11" dur="500"/>
                                        <p:tgtEl>
                                          <p:spTgt spid="7">
                                            <p:txEl>
                                              <p:pRg st="8" end="8"/>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animEffect transition="in" filter="wipe(up)">
                                      <p:cBhvr>
                                        <p:cTn id="15" dur="500"/>
                                        <p:tgtEl>
                                          <p:spTgt spid="7">
                                            <p:txEl>
                                              <p:pRg st="9" end="9"/>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animEffect transition="in" filter="wipe(up)">
                                      <p:cBhvr>
                                        <p:cTn id="19" dur="500"/>
                                        <p:tgtEl>
                                          <p:spTgt spid="7">
                                            <p:txEl>
                                              <p:pRg st="10" end="1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animEffect transition="in" filter="wipe(up)">
                                      <p:cBhvr>
                                        <p:cTn id="23"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304801" y="1213371"/>
            <a:ext cx="11428490" cy="461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3200" b="1" dirty="0">
                <a:latin typeface="Helvetica" panose="020B0604020202020204" pitchFamily="34" charset="0"/>
                <a:ea typeface="Cambria" panose="02040503050406030204" pitchFamily="18" charset="0"/>
                <a:cs typeface="Helvetica" panose="020B0604020202020204" pitchFamily="34" charset="0"/>
              </a:rPr>
              <a:t>Başkanlığımızda mevzuat çalışmaları kapsamında yapılan/yapılacak faaliyetler şunlardır: </a:t>
            </a:r>
          </a:p>
          <a:p>
            <a:endParaRPr lang="tr-TR" sz="3200" b="1" dirty="0">
              <a:latin typeface="Helvetica" panose="020B0604020202020204" pitchFamily="34" charset="0"/>
              <a:ea typeface="Cambria" panose="02040503050406030204" pitchFamily="18" charset="0"/>
              <a:cs typeface="Helvetica" panose="020B0604020202020204" pitchFamily="34" charset="0"/>
            </a:endParaRPr>
          </a:p>
          <a:p>
            <a:pPr marL="457200" indent="-457200" algn="just">
              <a:buFont typeface="Wingdings" panose="05000000000000000000" pitchFamily="2" charset="2"/>
              <a:buChar char="ü"/>
            </a:pPr>
            <a:r>
              <a:rPr lang="tr-TR" sz="2300" dirty="0">
                <a:latin typeface="Helvetica" panose="020B0604020202020204" pitchFamily="34" charset="0"/>
                <a:ea typeface="Cambria" panose="02040503050406030204" pitchFamily="18" charset="0"/>
                <a:cs typeface="Helvetica" panose="020B0604020202020204" pitchFamily="34" charset="0"/>
              </a:rPr>
              <a:t>Bartın Üniversitesi </a:t>
            </a:r>
            <a:r>
              <a:rPr lang="tr-TR" sz="2300" b="1" dirty="0">
                <a:latin typeface="Helvetica" panose="020B0604020202020204" pitchFamily="34" charset="0"/>
                <a:ea typeface="Cambria" panose="02040503050406030204" pitchFamily="18" charset="0"/>
                <a:cs typeface="Helvetica" panose="020B0604020202020204" pitchFamily="34" charset="0"/>
              </a:rPr>
              <a:t>İdari Personel Naklen Tayin Yönergesi </a:t>
            </a:r>
            <a:r>
              <a:rPr lang="tr-TR" sz="2300" dirty="0">
                <a:latin typeface="Helvetica" panose="020B0604020202020204" pitchFamily="34" charset="0"/>
                <a:ea typeface="Cambria" panose="02040503050406030204" pitchFamily="18" charset="0"/>
                <a:cs typeface="Helvetica" panose="020B0604020202020204" pitchFamily="34" charset="0"/>
              </a:rPr>
              <a:t>yürürlüğe kondu. Her yıl sendikalarla yapılan istişare toplantılarıyla iyileştirmeye devam edilmektedir.</a:t>
            </a:r>
          </a:p>
          <a:p>
            <a:pPr marL="457200" indent="-457200" algn="just">
              <a:buFont typeface="Wingdings" panose="05000000000000000000" pitchFamily="2" charset="2"/>
              <a:buChar char="ü"/>
            </a:pPr>
            <a:r>
              <a:rPr lang="tr-TR" sz="2300" dirty="0">
                <a:latin typeface="Helvetica" panose="020B0604020202020204" pitchFamily="34" charset="0"/>
                <a:ea typeface="Cambria" panose="02040503050406030204" pitchFamily="18" charset="0"/>
                <a:cs typeface="Helvetica" panose="020B0604020202020204" pitchFamily="34" charset="0"/>
              </a:rPr>
              <a:t>Bartın Üniversitesi </a:t>
            </a:r>
            <a:r>
              <a:rPr lang="tr-TR" sz="2300" b="1" dirty="0">
                <a:latin typeface="Helvetica" panose="020B0604020202020204" pitchFamily="34" charset="0"/>
                <a:ea typeface="Cambria" panose="02040503050406030204" pitchFamily="18" charset="0"/>
                <a:cs typeface="Helvetica" panose="020B0604020202020204" pitchFamily="34" charset="0"/>
              </a:rPr>
              <a:t>Öğretim Üyeliğine Yükseltilme ve Atanma Ölçütleri Yönergesi </a:t>
            </a:r>
            <a:r>
              <a:rPr lang="tr-TR" sz="2300" dirty="0">
                <a:latin typeface="Helvetica" panose="020B0604020202020204" pitchFamily="34" charset="0"/>
                <a:ea typeface="Cambria" panose="02040503050406030204" pitchFamily="18" charset="0"/>
                <a:cs typeface="Helvetica" panose="020B0604020202020204" pitchFamily="34" charset="0"/>
              </a:rPr>
              <a:t>yürürlüğe kondu.</a:t>
            </a:r>
          </a:p>
          <a:p>
            <a:pPr marL="457200" indent="-457200" algn="just">
              <a:buFont typeface="Wingdings" panose="05000000000000000000" pitchFamily="2" charset="2"/>
              <a:buChar char="ü"/>
            </a:pPr>
            <a:r>
              <a:rPr lang="tr-TR" sz="2300" dirty="0">
                <a:latin typeface="Helvetica" panose="020B0604020202020204" pitchFamily="34" charset="0"/>
                <a:ea typeface="Cambria" panose="02040503050406030204" pitchFamily="18" charset="0"/>
                <a:cs typeface="Helvetica" panose="020B0604020202020204" pitchFamily="34" charset="0"/>
              </a:rPr>
              <a:t>Bartın Üniversitesi </a:t>
            </a:r>
            <a:r>
              <a:rPr lang="tr-TR" sz="2300" b="1" dirty="0">
                <a:latin typeface="Helvetica" panose="020B0604020202020204" pitchFamily="34" charset="0"/>
                <a:ea typeface="Cambria" panose="02040503050406030204" pitchFamily="18" charset="0"/>
                <a:cs typeface="Helvetica" panose="020B0604020202020204" pitchFamily="34" charset="0"/>
              </a:rPr>
              <a:t>Yurtiçi ve Yurtdışı Bilimsel Etkinliklere Katılımı Destekleme Yönergesi </a:t>
            </a:r>
            <a:r>
              <a:rPr lang="tr-TR" sz="2300" dirty="0">
                <a:latin typeface="Helvetica" panose="020B0604020202020204" pitchFamily="34" charset="0"/>
                <a:ea typeface="Cambria" panose="02040503050406030204" pitchFamily="18" charset="0"/>
                <a:cs typeface="Helvetica" panose="020B0604020202020204" pitchFamily="34" charset="0"/>
              </a:rPr>
              <a:t>yürürlüğe kondu. </a:t>
            </a:r>
            <a:r>
              <a:rPr lang="tr-TR" sz="2300" b="1" dirty="0">
                <a:latin typeface="Helvetica" panose="020B0604020202020204" pitchFamily="34" charset="0"/>
                <a:ea typeface="Cambria" panose="02040503050406030204" pitchFamily="18" charset="0"/>
                <a:cs typeface="Helvetica" panose="020B0604020202020204" pitchFamily="34" charset="0"/>
              </a:rPr>
              <a:t>Revizyon çalışmaları devam etmektedir</a:t>
            </a:r>
            <a:r>
              <a:rPr lang="tr-TR" sz="2300" dirty="0">
                <a:latin typeface="Helvetica" panose="020B0604020202020204" pitchFamily="34" charset="0"/>
                <a:ea typeface="Cambria" panose="02040503050406030204" pitchFamily="18" charset="0"/>
                <a:cs typeface="Helvetica" panose="020B0604020202020204" pitchFamily="34" charset="0"/>
              </a:rPr>
              <a:t>. </a:t>
            </a:r>
          </a:p>
          <a:p>
            <a:pPr marL="457200" indent="-457200" algn="just">
              <a:buFont typeface="Wingdings" panose="05000000000000000000" pitchFamily="2" charset="2"/>
              <a:buChar char="ü"/>
            </a:pPr>
            <a:r>
              <a:rPr lang="tr-TR" sz="2300" dirty="0">
                <a:latin typeface="Helvetica" panose="020B0604020202020204" pitchFamily="34" charset="0"/>
                <a:ea typeface="Cambria" panose="02040503050406030204" pitchFamily="18" charset="0"/>
                <a:cs typeface="Helvetica" panose="020B0604020202020204" pitchFamily="34" charset="0"/>
              </a:rPr>
              <a:t>Bartın Üniversitesi </a:t>
            </a:r>
            <a:r>
              <a:rPr lang="tr-TR" sz="2300" b="1" dirty="0">
                <a:latin typeface="Helvetica" panose="020B0604020202020204" pitchFamily="34" charset="0"/>
                <a:ea typeface="Cambria" panose="02040503050406030204" pitchFamily="18" charset="0"/>
                <a:cs typeface="Helvetica" panose="020B0604020202020204" pitchFamily="34" charset="0"/>
              </a:rPr>
              <a:t>Hizmet İçi Eğitim Yönergesi </a:t>
            </a:r>
            <a:r>
              <a:rPr lang="tr-TR" sz="2300" dirty="0">
                <a:latin typeface="Helvetica" panose="020B0604020202020204" pitchFamily="34" charset="0"/>
                <a:ea typeface="Cambria" panose="02040503050406030204" pitchFamily="18" charset="0"/>
                <a:cs typeface="Helvetica" panose="020B0604020202020204" pitchFamily="34" charset="0"/>
              </a:rPr>
              <a:t>yürürlüğe kondu. </a:t>
            </a:r>
          </a:p>
          <a:p>
            <a:pPr marL="457200" indent="-457200" algn="just">
              <a:buFont typeface="Wingdings" panose="05000000000000000000" pitchFamily="2" charset="2"/>
              <a:buChar char="ü"/>
            </a:pPr>
            <a:r>
              <a:rPr lang="tr-TR" sz="2300" dirty="0">
                <a:latin typeface="Helvetica" panose="020B0604020202020204" pitchFamily="34" charset="0"/>
                <a:ea typeface="Cambria" panose="02040503050406030204" pitchFamily="18" charset="0"/>
                <a:cs typeface="Helvetica" panose="020B0604020202020204" pitchFamily="34" charset="0"/>
              </a:rPr>
              <a:t>Bartın Üniversitesi </a:t>
            </a:r>
            <a:r>
              <a:rPr lang="tr-TR" sz="2300" b="1" dirty="0">
                <a:latin typeface="Helvetica" panose="020B0604020202020204" pitchFamily="34" charset="0"/>
                <a:ea typeface="Cambria" panose="02040503050406030204" pitchFamily="18" charset="0"/>
                <a:cs typeface="Helvetica" panose="020B0604020202020204" pitchFamily="34" charset="0"/>
              </a:rPr>
              <a:t>İdari Personel Ödül Yönergesi </a:t>
            </a:r>
            <a:r>
              <a:rPr lang="tr-TR" sz="2300" dirty="0">
                <a:latin typeface="Helvetica" panose="020B0604020202020204" pitchFamily="34" charset="0"/>
                <a:ea typeface="Cambria" panose="02040503050406030204" pitchFamily="18" charset="0"/>
                <a:cs typeface="Helvetica" panose="020B0604020202020204" pitchFamily="34" charset="0"/>
              </a:rPr>
              <a:t>yürürlüğe kondu.</a:t>
            </a:r>
          </a:p>
          <a:p>
            <a:pPr marL="457200" indent="-457200" algn="just">
              <a:buFont typeface="Wingdings" panose="05000000000000000000" pitchFamily="2" charset="2"/>
              <a:buChar char="ü"/>
            </a:pPr>
            <a:r>
              <a:rPr lang="tr-TR" sz="2300" dirty="0">
                <a:latin typeface="Helvetica" panose="020B0604020202020204" pitchFamily="34" charset="0"/>
                <a:ea typeface="Cambria" panose="02040503050406030204" pitchFamily="18" charset="0"/>
                <a:cs typeface="Helvetica" panose="020B0604020202020204" pitchFamily="34" charset="0"/>
              </a:rPr>
              <a:t>Bartın Üniversitesi </a:t>
            </a:r>
            <a:r>
              <a:rPr lang="tr-TR" sz="2300" b="1" dirty="0">
                <a:latin typeface="Helvetica" panose="020B0604020202020204" pitchFamily="34" charset="0"/>
                <a:ea typeface="Cambria" panose="02040503050406030204" pitchFamily="18" charset="0"/>
                <a:cs typeface="Helvetica" panose="020B0604020202020204" pitchFamily="34" charset="0"/>
              </a:rPr>
              <a:t>50/d Statüsünde Atanan Araştırma Görevlilerinin Lisansüstü Eğitimlerinin Takibi Hakkında Usul ve Esaslar </a:t>
            </a:r>
            <a:r>
              <a:rPr lang="tr-TR" sz="2300" dirty="0">
                <a:latin typeface="Helvetica" panose="020B0604020202020204" pitchFamily="34" charset="0"/>
                <a:ea typeface="Cambria" panose="02040503050406030204" pitchFamily="18" charset="0"/>
                <a:cs typeface="Helvetica" panose="020B0604020202020204" pitchFamily="34" charset="0"/>
              </a:rPr>
              <a:t>yürürlüğe kondu. Revizyon çalışmaları devam etmektedir. </a:t>
            </a:r>
          </a:p>
          <a:p>
            <a:pPr marL="457200" indent="-457200" algn="just">
              <a:buFont typeface="Wingdings" panose="05000000000000000000" pitchFamily="2" charset="2"/>
              <a:buChar char="ü"/>
            </a:pPr>
            <a:endParaRPr lang="tr-TR" sz="2000" dirty="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pPr>
            <a:endParaRPr lang="tr-TR" sz="2000" dirty="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marL="457200" indent="-457200">
              <a:buFont typeface="Wingdings" panose="05000000000000000000" pitchFamily="2" charset="2"/>
              <a:buChar char="ü"/>
            </a:pPr>
            <a:endParaRPr lang="tr-TR" sz="3200" dirty="0">
              <a:latin typeface="Cambria" panose="02040503050406030204" pitchFamily="18" charset="0"/>
              <a:ea typeface="Cambria" panose="02040503050406030204" pitchFamily="18" charset="0"/>
            </a:endParaRPr>
          </a:p>
          <a:p>
            <a:pPr marL="457200" indent="-457200" algn="ctr">
              <a:buFont typeface="Wingdings" panose="05000000000000000000" pitchFamily="2" charset="2"/>
              <a:buChar char="ü"/>
            </a:pPr>
            <a:endParaRPr lang="tr-TR"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375243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wipe(down)">
                                      <p:cBhvr>
                                        <p:cTn id="11" dur="500"/>
                                        <p:tgtEl>
                                          <p:spTgt spid="14">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wipe(down)">
                                      <p:cBhvr>
                                        <p:cTn id="15" dur="500"/>
                                        <p:tgtEl>
                                          <p:spTgt spid="14">
                                            <p:txEl>
                                              <p:pRg st="3" end="3"/>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wipe(down)">
                                      <p:cBhvr>
                                        <p:cTn id="19" dur="500"/>
                                        <p:tgtEl>
                                          <p:spTgt spid="14">
                                            <p:txEl>
                                              <p:pRg st="4" end="4"/>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Effect transition="in" filter="wipe(down)">
                                      <p:cBhvr>
                                        <p:cTn id="23" dur="500"/>
                                        <p:tgtEl>
                                          <p:spTgt spid="14">
                                            <p:txEl>
                                              <p:pRg st="5" end="5"/>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wipe(down)">
                                      <p:cBhvr>
                                        <p:cTn id="27" dur="500"/>
                                        <p:tgtEl>
                                          <p:spTgt spid="14">
                                            <p:txEl>
                                              <p:pRg st="6" end="6"/>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animEffect transition="in" filter="wipe(down)">
                                      <p:cBhvr>
                                        <p:cTn id="31"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304801" y="1330036"/>
            <a:ext cx="11201400" cy="461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3200" b="1" dirty="0">
                <a:latin typeface="Helvetica" panose="020B0604020202020204" pitchFamily="34" charset="0"/>
                <a:ea typeface="Cambria" panose="02040503050406030204" pitchFamily="18" charset="0"/>
                <a:cs typeface="Helvetica" panose="020B0604020202020204" pitchFamily="34" charset="0"/>
              </a:rPr>
              <a:t>Başkanlığımızda mevzuat çalışmaları kapsamında yapılan/yapılacak faaliyetler şunlardır: </a:t>
            </a:r>
          </a:p>
          <a:p>
            <a:endParaRPr lang="tr-TR" sz="3200" b="1" dirty="0">
              <a:latin typeface="Helvetica" panose="020B0604020202020204" pitchFamily="34" charset="0"/>
              <a:ea typeface="Cambria" panose="02040503050406030204" pitchFamily="18" charset="0"/>
              <a:cs typeface="Helvetica" panose="020B0604020202020204" pitchFamily="34" charset="0"/>
            </a:endParaRPr>
          </a:p>
          <a:p>
            <a:pPr algn="just"/>
            <a:r>
              <a:rPr lang="tr-TR" sz="2800" dirty="0">
                <a:latin typeface="Helvetica" panose="020B0604020202020204" pitchFamily="34" charset="0"/>
                <a:ea typeface="Cambria" panose="02040503050406030204" pitchFamily="18" charset="0"/>
                <a:cs typeface="Helvetica" panose="020B0604020202020204" pitchFamily="34" charset="0"/>
              </a:rPr>
              <a:t>Hedeflenenler;</a:t>
            </a:r>
          </a:p>
          <a:p>
            <a:pPr marL="457200" indent="-45720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Bartın Üniversitesi </a:t>
            </a:r>
            <a:r>
              <a:rPr lang="tr-TR" sz="2800" b="1" dirty="0">
                <a:latin typeface="Helvetica" panose="020B0604020202020204" pitchFamily="34" charset="0"/>
                <a:ea typeface="Cambria" panose="02040503050406030204" pitchFamily="18" charset="0"/>
                <a:cs typeface="Helvetica" panose="020B0604020202020204" pitchFamily="34" charset="0"/>
              </a:rPr>
              <a:t>Kurum Kimlik Kartı Yönergesi</a:t>
            </a:r>
            <a:r>
              <a:rPr lang="tr-TR" sz="2800" dirty="0">
                <a:latin typeface="Helvetica" panose="020B0604020202020204" pitchFamily="34" charset="0"/>
                <a:ea typeface="Cambria" panose="02040503050406030204" pitchFamily="18" charset="0"/>
                <a:cs typeface="Helvetica" panose="020B0604020202020204" pitchFamily="34" charset="0"/>
              </a:rPr>
              <a:t>,</a:t>
            </a:r>
          </a:p>
          <a:p>
            <a:pPr marL="342900" indent="-34290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Bartın Üniversitesi </a:t>
            </a:r>
            <a:r>
              <a:rPr lang="tr-TR" sz="2800" b="1" dirty="0">
                <a:latin typeface="Helvetica" panose="020B0604020202020204" pitchFamily="34" charset="0"/>
                <a:ea typeface="Cambria" panose="02040503050406030204" pitchFamily="18" charset="0"/>
                <a:cs typeface="Helvetica" panose="020B0604020202020204" pitchFamily="34" charset="0"/>
              </a:rPr>
              <a:t>Personel İzin Yönergesi (Evli olan personele evlilik yıl dönümlerden 1 (bir) gün mazeret izni verilmesi önerilebilir.)</a:t>
            </a:r>
          </a:p>
          <a:p>
            <a:pPr marL="342900" indent="-34290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Bartın Üniversitesi </a:t>
            </a:r>
            <a:r>
              <a:rPr lang="tr-TR" sz="2800" b="1" dirty="0">
                <a:latin typeface="Helvetica" panose="020B0604020202020204" pitchFamily="34" charset="0"/>
                <a:ea typeface="Cambria" panose="02040503050406030204" pitchFamily="18" charset="0"/>
                <a:cs typeface="Helvetica" panose="020B0604020202020204" pitchFamily="34" charset="0"/>
              </a:rPr>
              <a:t>Akademik Personel Ödüllendirme Yönergesi</a:t>
            </a:r>
          </a:p>
          <a:p>
            <a:pPr marL="457200" indent="-457200" algn="just">
              <a:buFont typeface="Wingdings" panose="05000000000000000000" pitchFamily="2" charset="2"/>
              <a:buChar char="ü"/>
            </a:pPr>
            <a:endParaRPr lang="tr-TR" sz="2000" dirty="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pPr>
            <a:endParaRPr lang="tr-TR" sz="2000" dirty="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marL="457200" indent="-457200">
              <a:buFont typeface="Wingdings" panose="05000000000000000000" pitchFamily="2" charset="2"/>
              <a:buChar char="ü"/>
            </a:pPr>
            <a:endParaRPr lang="tr-TR" sz="3200" dirty="0">
              <a:latin typeface="Cambria" panose="02040503050406030204" pitchFamily="18" charset="0"/>
              <a:ea typeface="Cambria" panose="02040503050406030204" pitchFamily="18" charset="0"/>
            </a:endParaRPr>
          </a:p>
          <a:p>
            <a:pPr marL="457200" indent="-457200" algn="ctr">
              <a:buFont typeface="Wingdings" panose="05000000000000000000" pitchFamily="2" charset="2"/>
              <a:buChar char="ü"/>
            </a:pPr>
            <a:endParaRPr lang="tr-TR"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395246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wipe(down)">
                                      <p:cBhvr>
                                        <p:cTn id="11" dur="500"/>
                                        <p:tgtEl>
                                          <p:spTgt spid="14">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wipe(down)">
                                      <p:cBhvr>
                                        <p:cTn id="15" dur="500"/>
                                        <p:tgtEl>
                                          <p:spTgt spid="14">
                                            <p:txEl>
                                              <p:pRg st="3" end="3"/>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wipe(down)">
                                      <p:cBhvr>
                                        <p:cTn id="19" dur="500"/>
                                        <p:tgtEl>
                                          <p:spTgt spid="14">
                                            <p:txEl>
                                              <p:pRg st="4" end="4"/>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Effect transition="in" filter="wipe(down)">
                                      <p:cBhvr>
                                        <p:cTn id="23"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846347" y="1465717"/>
            <a:ext cx="10659853" cy="447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endParaRPr lang="tr-TR" sz="3200" dirty="0">
              <a:latin typeface="Cambria" panose="02040503050406030204" pitchFamily="18" charset="0"/>
              <a:ea typeface="Cambria" panose="02040503050406030204" pitchFamily="18" charset="0"/>
            </a:endParaRPr>
          </a:p>
          <a:p>
            <a:pPr algn="ctr"/>
            <a:r>
              <a:rPr lang="tr-TR" sz="4000" b="1" dirty="0">
                <a:latin typeface="Helvetica" panose="020B0604020202020204" pitchFamily="34" charset="0"/>
                <a:ea typeface="Cambria" panose="02040503050406030204" pitchFamily="18" charset="0"/>
                <a:cs typeface="Helvetica" panose="020B0604020202020204" pitchFamily="34" charset="0"/>
              </a:rPr>
              <a:t>DEVAM EDEN VEYA TAMAMLANAN</a:t>
            </a:r>
          </a:p>
          <a:p>
            <a:pPr algn="ctr"/>
            <a:r>
              <a:rPr lang="tr-TR" sz="4000" b="1" dirty="0">
                <a:latin typeface="Helvetica" panose="020B0604020202020204" pitchFamily="34" charset="0"/>
                <a:ea typeface="Cambria" panose="02040503050406030204" pitchFamily="18" charset="0"/>
                <a:cs typeface="Helvetica" panose="020B0604020202020204" pitchFamily="34" charset="0"/>
              </a:rPr>
              <a:t>DİĞER ÇALIŞMALAR</a:t>
            </a:r>
            <a:endParaRPr lang="tr-TR" sz="5400" b="1"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442647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506995" y="1031742"/>
            <a:ext cx="11208190" cy="491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3200" b="1" dirty="0">
                <a:latin typeface="Helvetica" panose="020B0604020202020204" pitchFamily="34" charset="0"/>
                <a:ea typeface="Cambria" panose="02040503050406030204" pitchFamily="18" charset="0"/>
                <a:cs typeface="Helvetica" panose="020B0604020202020204" pitchFamily="34" charset="0"/>
              </a:rPr>
              <a:t>Başkanlığımız tarafından tamamlanan veya devam eden diğer faaliyetler şunlardır:</a:t>
            </a:r>
          </a:p>
          <a:p>
            <a:endParaRPr lang="tr-TR" sz="3200" b="1" dirty="0">
              <a:latin typeface="Helvetica" panose="020B0604020202020204" pitchFamily="34" charset="0"/>
              <a:ea typeface="Cambria" panose="02040503050406030204" pitchFamily="18" charset="0"/>
              <a:cs typeface="Helvetica" panose="020B0604020202020204" pitchFamily="34" charset="0"/>
            </a:endParaRPr>
          </a:p>
          <a:p>
            <a:pPr marL="571500" indent="-5715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2020 yılı genel mal beyanı çerçevesinde tüm personele ait mal bildirim beyannameleri toplanarak özlük dosyalarında  muhafaza edildi.</a:t>
            </a:r>
          </a:p>
          <a:p>
            <a:pPr marL="571500" indent="-5715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 Kurum içine ve kurum dışına yönelik olarak hizmet içi eğitim talepler için </a:t>
            </a:r>
            <a:r>
              <a:rPr lang="tr-TR" sz="2400" b="1" dirty="0">
                <a:latin typeface="Helvetica" panose="020B0604020202020204" pitchFamily="34" charset="0"/>
                <a:ea typeface="Cambria" panose="02040503050406030204" pitchFamily="18" charset="0"/>
                <a:cs typeface="Helvetica" panose="020B0604020202020204" pitchFamily="34" charset="0"/>
              </a:rPr>
              <a:t>Eğitimci Havuzu </a:t>
            </a:r>
            <a:r>
              <a:rPr lang="tr-TR" sz="2400" dirty="0">
                <a:latin typeface="Helvetica" panose="020B0604020202020204" pitchFamily="34" charset="0"/>
                <a:ea typeface="Cambria" panose="02040503050406030204" pitchFamily="18" charset="0"/>
                <a:cs typeface="Helvetica" panose="020B0604020202020204" pitchFamily="34" charset="0"/>
              </a:rPr>
              <a:t>oluşturuldu. </a:t>
            </a:r>
          </a:p>
          <a:p>
            <a:pPr marL="571500" indent="-5715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Kütüphane ve Dokümantasyon Daire Başkanlığı tarafından hazırlanan Görev devri formu yürürlüğe kondu. </a:t>
            </a:r>
            <a:r>
              <a:rPr lang="tr-TR" sz="2400" b="1" dirty="0">
                <a:latin typeface="Helvetica" panose="020B0604020202020204" pitchFamily="34" charset="0"/>
                <a:ea typeface="Cambria" panose="02040503050406030204" pitchFamily="18" charset="0"/>
                <a:cs typeface="Helvetica" panose="020B0604020202020204" pitchFamily="34" charset="0"/>
              </a:rPr>
              <a:t>(İç Kontrol kapsamında)</a:t>
            </a:r>
          </a:p>
          <a:p>
            <a:pPr marL="571500" indent="-5715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Akademik ve idari personele yönelik olarak uyum eğitimleri düzenlenmesine ilişkin formlar hazırlanarak uygulama başlatıldı. </a:t>
            </a:r>
            <a:r>
              <a:rPr lang="tr-TR" sz="2400" b="1" dirty="0">
                <a:latin typeface="Helvetica" panose="020B0604020202020204" pitchFamily="34" charset="0"/>
                <a:ea typeface="Cambria" panose="02040503050406030204" pitchFamily="18" charset="0"/>
                <a:cs typeface="Helvetica" panose="020B0604020202020204" pitchFamily="34" charset="0"/>
              </a:rPr>
              <a:t>(İç Kontrol kapsamında)</a:t>
            </a:r>
          </a:p>
          <a:p>
            <a:pPr marL="571500" indent="-5715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Yeni atanan 24 sürekli işçiye uyum eğitimleri verildi.</a:t>
            </a:r>
          </a:p>
          <a:p>
            <a:pPr marL="571500" indent="-5715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Kişisel Verileri Koruma Kurumunun (KVKK) ilke kararı sonrasında öğretim elemanı sınav notlarının ilanı ile ilgili gerekli düzenlemeler yapıldı.</a:t>
            </a:r>
          </a:p>
          <a:p>
            <a:pPr marL="571500" indent="-571500" algn="just">
              <a:buFont typeface="Wingdings" panose="05000000000000000000" pitchFamily="2" charset="2"/>
              <a:buChar char="ü"/>
            </a:pPr>
            <a:endParaRPr lang="tr-TR" sz="24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34218622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wipe(down)">
                                      <p:cBhvr>
                                        <p:cTn id="11" dur="500"/>
                                        <p:tgtEl>
                                          <p:spTgt spid="14">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wipe(down)">
                                      <p:cBhvr>
                                        <p:cTn id="15" dur="500"/>
                                        <p:tgtEl>
                                          <p:spTgt spid="14">
                                            <p:txEl>
                                              <p:pRg st="3" end="3"/>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wipe(down)">
                                      <p:cBhvr>
                                        <p:cTn id="19" dur="500"/>
                                        <p:tgtEl>
                                          <p:spTgt spid="14">
                                            <p:txEl>
                                              <p:pRg st="4" end="4"/>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Effect transition="in" filter="wipe(down)">
                                      <p:cBhvr>
                                        <p:cTn id="23" dur="500"/>
                                        <p:tgtEl>
                                          <p:spTgt spid="14">
                                            <p:txEl>
                                              <p:pRg st="5" end="5"/>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wipe(down)">
                                      <p:cBhvr>
                                        <p:cTn id="27" dur="500"/>
                                        <p:tgtEl>
                                          <p:spTgt spid="14">
                                            <p:txEl>
                                              <p:pRg st="6" end="6"/>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animEffect transition="in" filter="wipe(down)">
                                      <p:cBhvr>
                                        <p:cTn id="31"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543208" y="1501451"/>
            <a:ext cx="11045229" cy="473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3200" b="1" dirty="0">
                <a:latin typeface="Helvetica" panose="020B0604020202020204" pitchFamily="34" charset="0"/>
                <a:ea typeface="Cambria" panose="02040503050406030204" pitchFamily="18" charset="0"/>
                <a:cs typeface="Helvetica" panose="020B0604020202020204" pitchFamily="34" charset="0"/>
              </a:rPr>
              <a:t>Başkanlığımız tarafından tamamlanan veya devam eden diğer faaliyetler şunlardır:</a:t>
            </a:r>
          </a:p>
          <a:p>
            <a:endParaRPr lang="tr-TR" sz="3200" b="1" dirty="0">
              <a:latin typeface="Helvetica" panose="020B0604020202020204" pitchFamily="34" charset="0"/>
              <a:ea typeface="Cambria" panose="02040503050406030204" pitchFamily="18" charset="0"/>
              <a:cs typeface="Helvetica" panose="020B0604020202020204" pitchFamily="34" charset="0"/>
            </a:endParaRPr>
          </a:p>
          <a:p>
            <a:pPr marL="571500" indent="-5715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Mezun bilgi sistemlerine yönelik çalışma yapıldı. 120’ye yakın üniversitenin mezun bilgi sistemleri birleştirilerek web sayfamızdan yayımlandı. Bundan böyle mezun bilgi sistemleri web sayfamızdan sürekli yayımlanacak. </a:t>
            </a:r>
          </a:p>
          <a:p>
            <a:pPr marL="571500" indent="-5715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2020 yılı Hizmet İçi Eğitim Planı yayımlandı.</a:t>
            </a:r>
          </a:p>
          <a:p>
            <a:pPr marL="571500" indent="-5715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24 adet sürekli işçi alımı noter ve sözlü sınav süreci sorunsuz bir şekilde tamamlandı.</a:t>
            </a:r>
          </a:p>
        </p:txBody>
      </p:sp>
    </p:spTree>
    <p:extLst>
      <p:ext uri="{BB962C8B-B14F-4D97-AF65-F5344CB8AC3E}">
        <p14:creationId xmlns:p14="http://schemas.microsoft.com/office/powerpoint/2010/main" val="5004489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wipe(down)">
                                      <p:cBhvr>
                                        <p:cTn id="11" dur="500"/>
                                        <p:tgtEl>
                                          <p:spTgt spid="14">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wipe(down)">
                                      <p:cBhvr>
                                        <p:cTn id="15" dur="500"/>
                                        <p:tgtEl>
                                          <p:spTgt spid="14">
                                            <p:txEl>
                                              <p:pRg st="3" end="3"/>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wipe(down)">
                                      <p:cBhvr>
                                        <p:cTn id="19"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387927" y="1501451"/>
            <a:ext cx="11038001" cy="473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3200" b="1" dirty="0">
                <a:latin typeface="Helvetica" panose="020B0604020202020204" pitchFamily="34" charset="0"/>
                <a:ea typeface="Cambria" panose="02040503050406030204" pitchFamily="18" charset="0"/>
                <a:cs typeface="Helvetica" panose="020B0604020202020204" pitchFamily="34" charset="0"/>
              </a:rPr>
              <a:t>Başkanlığımız tarafından tamamlanan veya devam eden diğer faaliyetler şunlardır:</a:t>
            </a:r>
          </a:p>
          <a:p>
            <a:endParaRPr lang="tr-TR" sz="3200" b="1" dirty="0">
              <a:latin typeface="Helvetica" panose="020B0604020202020204" pitchFamily="34" charset="0"/>
              <a:ea typeface="Cambria" panose="02040503050406030204" pitchFamily="18" charset="0"/>
              <a:cs typeface="Helvetica" panose="020B0604020202020204" pitchFamily="34" charset="0"/>
            </a:endParaRPr>
          </a:p>
          <a:p>
            <a:pPr marL="571500" indent="-5715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2020 yılına ait Cumhurbaşkanı Kararı çerçevesinde </a:t>
            </a:r>
            <a:r>
              <a:rPr lang="tr-TR" sz="2400" b="1" dirty="0">
                <a:latin typeface="Helvetica" panose="020B0604020202020204" pitchFamily="34" charset="0"/>
                <a:ea typeface="Cambria" panose="02040503050406030204" pitchFamily="18" charset="0"/>
                <a:cs typeface="Helvetica" panose="020B0604020202020204" pitchFamily="34" charset="0"/>
              </a:rPr>
              <a:t>40</a:t>
            </a:r>
            <a:r>
              <a:rPr lang="tr-TR" sz="2400" dirty="0">
                <a:latin typeface="Helvetica" panose="020B0604020202020204" pitchFamily="34" charset="0"/>
                <a:ea typeface="Cambria" panose="02040503050406030204" pitchFamily="18" charset="0"/>
                <a:cs typeface="Helvetica" panose="020B0604020202020204" pitchFamily="34" charset="0"/>
              </a:rPr>
              <a:t> öğretim üyesi, </a:t>
            </a:r>
            <a:r>
              <a:rPr lang="tr-TR" sz="2400" b="1" dirty="0">
                <a:latin typeface="Helvetica" panose="020B0604020202020204" pitchFamily="34" charset="0"/>
                <a:ea typeface="Cambria" panose="02040503050406030204" pitchFamily="18" charset="0"/>
                <a:cs typeface="Helvetica" panose="020B0604020202020204" pitchFamily="34" charset="0"/>
              </a:rPr>
              <a:t>29</a:t>
            </a:r>
            <a:r>
              <a:rPr lang="tr-TR" sz="2400" dirty="0">
                <a:latin typeface="Helvetica" panose="020B0604020202020204" pitchFamily="34" charset="0"/>
                <a:ea typeface="Cambria" panose="02040503050406030204" pitchFamily="18" charset="0"/>
                <a:cs typeface="Helvetica" panose="020B0604020202020204" pitchFamily="34" charset="0"/>
              </a:rPr>
              <a:t> ise diğer öğretim elemanı kadrolarının birimlere tahsisi için hazırlık çalışmaları devam etmektedir. </a:t>
            </a:r>
          </a:p>
          <a:p>
            <a:pPr marL="571500" indent="-5715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2020 yılına ait Cumhurbaşkanı Kararı çerçevesinde </a:t>
            </a:r>
            <a:r>
              <a:rPr lang="tr-TR" sz="2400" b="1" dirty="0">
                <a:latin typeface="Helvetica" panose="020B0604020202020204" pitchFamily="34" charset="0"/>
                <a:ea typeface="Cambria" panose="02040503050406030204" pitchFamily="18" charset="0"/>
                <a:cs typeface="Helvetica" panose="020B0604020202020204" pitchFamily="34" charset="0"/>
              </a:rPr>
              <a:t>5</a:t>
            </a:r>
            <a:r>
              <a:rPr lang="tr-TR" sz="2400" dirty="0">
                <a:latin typeface="Helvetica" panose="020B0604020202020204" pitchFamily="34" charset="0"/>
                <a:ea typeface="Cambria" panose="02040503050406030204" pitchFamily="18" charset="0"/>
                <a:cs typeface="Helvetica" panose="020B0604020202020204" pitchFamily="34" charset="0"/>
              </a:rPr>
              <a:t> memur atama izninin planlanmasına yönelik idari birimlerden görüş istenmiş olup, planlama süreci devam etmektedir. </a:t>
            </a:r>
          </a:p>
          <a:p>
            <a:pPr marL="571500" indent="-571500" algn="just">
              <a:buFont typeface="Wingdings" panose="05000000000000000000" pitchFamily="2" charset="2"/>
              <a:buChar char="ü"/>
            </a:pPr>
            <a:endParaRPr lang="tr-TR" sz="2400" dirty="0">
              <a:latin typeface="Helvetica" panose="020B0604020202020204" pitchFamily="34" charset="0"/>
              <a:ea typeface="Cambria" panose="02040503050406030204" pitchFamily="18" charset="0"/>
              <a:cs typeface="Helvetica" panose="020B0604020202020204" pitchFamily="34" charset="0"/>
            </a:endParaRPr>
          </a:p>
          <a:p>
            <a:pPr marL="571500" indent="-571500" algn="just">
              <a:buFont typeface="Wingdings" panose="05000000000000000000" pitchFamily="2" charset="2"/>
              <a:buChar char="ü"/>
            </a:pPr>
            <a:endParaRPr lang="tr-TR" sz="24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15817212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wipe(down)">
                                      <p:cBhvr>
                                        <p:cTn id="11" dur="500"/>
                                        <p:tgtEl>
                                          <p:spTgt spid="14">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wipe(down)">
                                      <p:cBhvr>
                                        <p:cTn id="15"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688063" y="1501451"/>
            <a:ext cx="10918480" cy="473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3200" b="1" dirty="0">
                <a:latin typeface="Helvetica" panose="020B0604020202020204" pitchFamily="34" charset="0"/>
                <a:ea typeface="Cambria" panose="02040503050406030204" pitchFamily="18" charset="0"/>
                <a:cs typeface="Helvetica" panose="020B0604020202020204" pitchFamily="34" charset="0"/>
              </a:rPr>
              <a:t>Başkanlığımız tarafından tamamlanan veya devam eden diğer faaliyetler şunlardır:</a:t>
            </a:r>
          </a:p>
          <a:p>
            <a:endParaRPr lang="tr-TR" sz="3200" b="1" dirty="0">
              <a:latin typeface="Helvetica" panose="020B0604020202020204" pitchFamily="34" charset="0"/>
              <a:ea typeface="Cambria" panose="02040503050406030204" pitchFamily="18" charset="0"/>
              <a:cs typeface="Helvetica" panose="020B0604020202020204" pitchFamily="34" charset="0"/>
            </a:endParaRPr>
          </a:p>
          <a:p>
            <a:pPr marL="571500" indent="-5715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Görev yeri/kadro yeri farklı olan idari personele dair kadro çalışmaları devam etmekte olup, uygun kadro olanların atama işlemleri yapılmaktadır. İlerleyen günlerde; Teknik Hizmetler, Şef ve Şube Müdürü kadrolarına yönelik tenkis-tahsis çalışmalarına başlanacaktır.</a:t>
            </a:r>
          </a:p>
          <a:p>
            <a:pPr marL="571500" indent="-5715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Sözleşmeli personel ve sürekli işçi kadro talepleri için hazırlık aşaması tamamlanmış, uygun görülmesi halinde </a:t>
            </a:r>
            <a:r>
              <a:rPr lang="tr-TR" sz="2400" b="1" dirty="0">
                <a:latin typeface="Helvetica" panose="020B0604020202020204" pitchFamily="34" charset="0"/>
                <a:ea typeface="Cambria" panose="02040503050406030204" pitchFamily="18" charset="0"/>
                <a:cs typeface="Helvetica" panose="020B0604020202020204" pitchFamily="34" charset="0"/>
              </a:rPr>
              <a:t>10</a:t>
            </a:r>
            <a:r>
              <a:rPr lang="tr-TR" sz="2400" dirty="0">
                <a:latin typeface="Helvetica" panose="020B0604020202020204" pitchFamily="34" charset="0"/>
                <a:ea typeface="Cambria" panose="02040503050406030204" pitchFamily="18" charset="0"/>
                <a:cs typeface="Helvetica" panose="020B0604020202020204" pitchFamily="34" charset="0"/>
              </a:rPr>
              <a:t> sözleşmeli ve </a:t>
            </a:r>
            <a:r>
              <a:rPr lang="tr-TR" sz="2400" b="1" dirty="0">
                <a:latin typeface="Helvetica" panose="020B0604020202020204" pitchFamily="34" charset="0"/>
                <a:ea typeface="Cambria" panose="02040503050406030204" pitchFamily="18" charset="0"/>
                <a:cs typeface="Helvetica" panose="020B0604020202020204" pitchFamily="34" charset="0"/>
              </a:rPr>
              <a:t>10</a:t>
            </a:r>
            <a:r>
              <a:rPr lang="tr-TR" sz="2400" dirty="0">
                <a:latin typeface="Helvetica" panose="020B0604020202020204" pitchFamily="34" charset="0"/>
                <a:ea typeface="Cambria" panose="02040503050406030204" pitchFamily="18" charset="0"/>
                <a:cs typeface="Helvetica" panose="020B0604020202020204" pitchFamily="34" charset="0"/>
              </a:rPr>
              <a:t> sürekli işçi kadrosu Cumhurbaşkanlığından talep edilecektir. </a:t>
            </a:r>
          </a:p>
          <a:p>
            <a:pPr marL="571500" indent="-5715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İdari Personel Ödül Yönergesi çerçevesinde Mart ayında başvuru ilanına çıkılacaktır. </a:t>
            </a:r>
          </a:p>
        </p:txBody>
      </p:sp>
    </p:spTree>
    <p:extLst>
      <p:ext uri="{BB962C8B-B14F-4D97-AF65-F5344CB8AC3E}">
        <p14:creationId xmlns:p14="http://schemas.microsoft.com/office/powerpoint/2010/main" val="19556756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wipe(down)">
                                      <p:cBhvr>
                                        <p:cTn id="11" dur="500"/>
                                        <p:tgtEl>
                                          <p:spTgt spid="14">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wipe(down)">
                                      <p:cBhvr>
                                        <p:cTn id="15" dur="500"/>
                                        <p:tgtEl>
                                          <p:spTgt spid="14">
                                            <p:txEl>
                                              <p:pRg st="3" end="3"/>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wipe(down)">
                                      <p:cBhvr>
                                        <p:cTn id="19"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843852" y="2531188"/>
            <a:ext cx="10659853" cy="519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sz="3600" b="1" dirty="0">
                <a:latin typeface="Helvetica" panose="020B0604020202020204" pitchFamily="34" charset="0"/>
                <a:ea typeface="Cambria" panose="02040503050406030204" pitchFamily="18" charset="0"/>
                <a:cs typeface="Helvetica" panose="020B0604020202020204" pitchFamily="34" charset="0"/>
              </a:rPr>
              <a:t>WEB SAYFASINDA </a:t>
            </a:r>
          </a:p>
          <a:p>
            <a:pPr algn="ctr"/>
            <a:r>
              <a:rPr lang="tr-TR" sz="3600" b="1" dirty="0">
                <a:latin typeface="Helvetica" panose="020B0604020202020204" pitchFamily="34" charset="0"/>
                <a:ea typeface="Cambria" panose="02040503050406030204" pitchFamily="18" charset="0"/>
                <a:cs typeface="Helvetica" panose="020B0604020202020204" pitchFamily="34" charset="0"/>
              </a:rPr>
              <a:t>YAPILAN YENİLİKLER</a:t>
            </a:r>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10403322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350437" y="1213371"/>
            <a:ext cx="11730727" cy="519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2800" b="1" dirty="0">
                <a:latin typeface="Helvetica" panose="020B0604020202020204" pitchFamily="34" charset="0"/>
                <a:ea typeface="Cambria" panose="02040503050406030204" pitchFamily="18" charset="0"/>
                <a:cs typeface="Helvetica" panose="020B0604020202020204" pitchFamily="34" charset="0"/>
              </a:rPr>
              <a:t>Başkanlığımız web sayfası bütünüyle yenilenerek içerik olarak zenginleştirilmiştir. Bu kapsamda;</a:t>
            </a:r>
          </a:p>
          <a:p>
            <a:pPr marL="342900" indent="-342900" algn="just">
              <a:buFont typeface="Wingdings" panose="05000000000000000000" pitchFamily="2" charset="2"/>
              <a:buChar char="ü"/>
            </a:pPr>
            <a:r>
              <a:rPr lang="tr-TR" sz="2000" dirty="0">
                <a:latin typeface="Helvetica" panose="020B0604020202020204" pitchFamily="34" charset="0"/>
                <a:ea typeface="Cambria" panose="02040503050406030204" pitchFamily="18" charset="0"/>
                <a:cs typeface="Helvetica" panose="020B0604020202020204" pitchFamily="34" charset="0"/>
              </a:rPr>
              <a:t>Uygulamaya yön veren 320’yi aşkın Yükseköğretim Kurulunun görüş, karar ve diğer yazıları PDF ortamında </a:t>
            </a:r>
            <a:r>
              <a:rPr lang="tr-TR" sz="2000" b="1" dirty="0">
                <a:latin typeface="Helvetica" panose="020B0604020202020204" pitchFamily="34" charset="0"/>
                <a:ea typeface="Cambria" panose="02040503050406030204" pitchFamily="18" charset="0"/>
                <a:cs typeface="Helvetica" panose="020B0604020202020204" pitchFamily="34" charset="0"/>
              </a:rPr>
              <a:t>«YÖK KARARLARI»</a:t>
            </a:r>
            <a:r>
              <a:rPr lang="tr-TR" sz="2000" dirty="0">
                <a:latin typeface="Helvetica" panose="020B0604020202020204" pitchFamily="34" charset="0"/>
                <a:ea typeface="Cambria" panose="02040503050406030204" pitchFamily="18" charset="0"/>
                <a:cs typeface="Helvetica" panose="020B0604020202020204" pitchFamily="34" charset="0"/>
              </a:rPr>
              <a:t> başlığı altında hizmet alanların paylaşımına sunulmuştur. Bu denli büyük bir arşiv yükseköğretim kurumları arasında ilk olma özelliğini taşımakta olup, diğer üniversitelerde sayfamızca sunulan bu hizmeti web sayfalarına aktarmışlardır.</a:t>
            </a:r>
            <a:r>
              <a:rPr lang="tr-TR" sz="2000" b="1" dirty="0">
                <a:latin typeface="Helvetica" panose="020B0604020202020204" pitchFamily="34" charset="0"/>
                <a:ea typeface="Cambria" panose="02040503050406030204" pitchFamily="18" charset="0"/>
                <a:cs typeface="Helvetica" panose="020B0604020202020204" pitchFamily="34" charset="0"/>
              </a:rPr>
              <a:t>(Bilebildiklerimiz; Karabük Üniversitesi, Erzincan Binali Yıldırım, Erzurum Teknik Üniversitesi)</a:t>
            </a:r>
          </a:p>
          <a:p>
            <a:pPr marL="342900" indent="-342900" algn="just">
              <a:buFont typeface="Wingdings" panose="05000000000000000000" pitchFamily="2" charset="2"/>
              <a:buChar char="ü"/>
            </a:pPr>
            <a:r>
              <a:rPr lang="tr-TR" sz="2000" dirty="0">
                <a:latin typeface="Helvetica" panose="020B0604020202020204" pitchFamily="34" charset="0"/>
                <a:ea typeface="Cambria" panose="02040503050406030204" pitchFamily="18" charset="0"/>
                <a:cs typeface="Helvetica" panose="020B0604020202020204" pitchFamily="34" charset="0"/>
              </a:rPr>
              <a:t>Mülga Devlet Personel Başkanlığına ait 400’den fazla görüş Başkanlığımız web sayfasına yüklenmiştir. DPB kapatıldığı için eski görüşlere halihazırda ulaşılamadığı için, araştırmacılar Google üzerinden doğrudan Başkanlığımız web sayfasına yönlendirilmektedir. </a:t>
            </a:r>
            <a:r>
              <a:rPr lang="tr-TR" sz="2000" b="1" u="sng" dirty="0">
                <a:latin typeface="Helvetica" panose="020B0604020202020204" pitchFamily="34" charset="0"/>
                <a:ea typeface="Cambria" panose="02040503050406030204" pitchFamily="18" charset="0"/>
                <a:cs typeface="Helvetica" panose="020B0604020202020204" pitchFamily="34" charset="0"/>
              </a:rPr>
              <a:t>Bu durum ziyaretçi sayımızı arttırmaktadır. </a:t>
            </a:r>
          </a:p>
          <a:p>
            <a:pPr marL="342900" indent="-342900" algn="just">
              <a:buFont typeface="Wingdings" panose="05000000000000000000" pitchFamily="2" charset="2"/>
              <a:buChar char="ü"/>
            </a:pPr>
            <a:r>
              <a:rPr lang="tr-TR" sz="2000" dirty="0">
                <a:latin typeface="Helvetica" panose="020B0604020202020204" pitchFamily="34" charset="0"/>
                <a:ea typeface="Cambria" panose="02040503050406030204" pitchFamily="18" charset="0"/>
                <a:cs typeface="Helvetica" panose="020B0604020202020204" pitchFamily="34" charset="0"/>
              </a:rPr>
              <a:t>Mevzuata yönelik hazırladığımız sunumlar ya da kurumların bilgilendirme sunumları her kesimin istifade etmesi için web sayfamızda paylaşılmıştır. </a:t>
            </a:r>
          </a:p>
          <a:p>
            <a:pPr marL="342900" indent="-342900" algn="just">
              <a:buFont typeface="Wingdings" panose="05000000000000000000" pitchFamily="2" charset="2"/>
              <a:buChar char="ü"/>
            </a:pPr>
            <a:r>
              <a:rPr lang="tr-TR" sz="2000" dirty="0">
                <a:latin typeface="Helvetica" panose="020B0604020202020204" pitchFamily="34" charset="0"/>
                <a:ea typeface="Cambria" panose="02040503050406030204" pitchFamily="18" charset="0"/>
                <a:cs typeface="Helvetica" panose="020B0604020202020204" pitchFamily="34" charset="0"/>
              </a:rPr>
              <a:t>2013 yılından bu yana birimlere yazdığımız ve uygulamaya yön veren yaklaşık 100’ü aşkın yazı web sayfamıza yüklenerek üniversitemiz birimlerinin istifadesine sunulmuştur.</a:t>
            </a:r>
          </a:p>
          <a:p>
            <a:pPr marL="342900" indent="-342900" algn="just">
              <a:buFont typeface="Wingdings" panose="05000000000000000000" pitchFamily="2" charset="2"/>
              <a:buChar char="ü"/>
            </a:pPr>
            <a:r>
              <a:rPr lang="tr-TR" sz="2000" dirty="0">
                <a:latin typeface="Helvetica" panose="020B0604020202020204" pitchFamily="34" charset="0"/>
                <a:ea typeface="Cambria" panose="02040503050406030204" pitchFamily="18" charset="0"/>
                <a:cs typeface="Helvetica" panose="020B0604020202020204" pitchFamily="34" charset="0"/>
              </a:rPr>
              <a:t>Uygulamaya esas olabilecek ve yakın sürece dair 31 Danıştay Kararı web sayfamızdan yayımlanmıştır.</a:t>
            </a:r>
          </a:p>
          <a:p>
            <a:pPr algn="just"/>
            <a:r>
              <a:rPr lang="tr-TR" sz="2000" b="1" u="sng" dirty="0">
                <a:latin typeface="Helvetica" panose="020B0604020202020204" pitchFamily="34" charset="0"/>
                <a:ea typeface="Cambria" panose="02040503050406030204" pitchFamily="18" charset="0"/>
                <a:cs typeface="Helvetica" panose="020B0604020202020204" pitchFamily="34" charset="0"/>
              </a:rPr>
              <a:t> </a:t>
            </a:r>
          </a:p>
          <a:p>
            <a:pPr marL="342900" indent="-342900">
              <a:buFont typeface="Wingdings" panose="05000000000000000000" pitchFamily="2" charset="2"/>
              <a:buChar char="ü"/>
            </a:pPr>
            <a:endParaRPr lang="tr-TR" sz="2000" b="1" u="sng" dirty="0">
              <a:latin typeface="Helvetica" panose="020B0604020202020204" pitchFamily="34" charset="0"/>
              <a:ea typeface="Cambria" panose="02040503050406030204" pitchFamily="18" charset="0"/>
              <a:cs typeface="Helvetica" panose="020B0604020202020204" pitchFamily="34" charset="0"/>
            </a:endParaRPr>
          </a:p>
          <a:p>
            <a:pPr marL="342900" indent="-342900">
              <a:buFont typeface="Wingdings" panose="05000000000000000000" pitchFamily="2" charset="2"/>
              <a:buChar char="ü"/>
            </a:pPr>
            <a:endParaRPr lang="tr-TR" sz="2000" b="1" u="sng" dirty="0">
              <a:latin typeface="Helvetica" panose="020B0604020202020204" pitchFamily="34" charset="0"/>
              <a:ea typeface="Cambria" panose="02040503050406030204" pitchFamily="18" charset="0"/>
              <a:cs typeface="Helvetica" panose="020B0604020202020204" pitchFamily="34" charset="0"/>
            </a:endParaRPr>
          </a:p>
          <a:p>
            <a:pPr marL="342900" indent="-342900">
              <a:buFont typeface="Wingdings" panose="05000000000000000000" pitchFamily="2" charset="2"/>
              <a:buChar char="ü"/>
            </a:pPr>
            <a:endParaRPr lang="tr-TR" sz="2000" b="1"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24414768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wipe(down)">
                                      <p:cBhvr>
                                        <p:cTn id="11" dur="500"/>
                                        <p:tgtEl>
                                          <p:spTgt spid="14">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wipe(down)">
                                      <p:cBhvr>
                                        <p:cTn id="15" dur="500"/>
                                        <p:tgtEl>
                                          <p:spTgt spid="14">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wipe(down)">
                                      <p:cBhvr>
                                        <p:cTn id="19" dur="500"/>
                                        <p:tgtEl>
                                          <p:spTgt spid="14">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wipe(down)">
                                      <p:cBhvr>
                                        <p:cTn id="23" dur="500"/>
                                        <p:tgtEl>
                                          <p:spTgt spid="14">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wipe(down)">
                                      <p:cBhvr>
                                        <p:cTn id="27" dur="500"/>
                                        <p:tgtEl>
                                          <p:spTgt spid="14">
                                            <p:txEl>
                                              <p:pRg st="5" end="5"/>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Effect transition="in" filter="wipe(down)">
                                      <p:cBhvr>
                                        <p:cTn id="31"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350437" y="1213371"/>
            <a:ext cx="11464335" cy="519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2800" b="1" dirty="0">
                <a:latin typeface="Helvetica" panose="020B0604020202020204" pitchFamily="34" charset="0"/>
                <a:ea typeface="Cambria" panose="02040503050406030204" pitchFamily="18" charset="0"/>
                <a:cs typeface="Helvetica" panose="020B0604020202020204" pitchFamily="34" charset="0"/>
              </a:rPr>
              <a:t>Başkanlığımız web sayfası bütünüyle yenilenerek içerik olarak zenginleştirilmiştir.</a:t>
            </a:r>
          </a:p>
          <a:p>
            <a:endParaRPr lang="tr-TR" sz="2800" b="1" dirty="0">
              <a:latin typeface="Helvetica" panose="020B0604020202020204" pitchFamily="34" charset="0"/>
              <a:ea typeface="Cambria" panose="02040503050406030204" pitchFamily="18" charset="0"/>
              <a:cs typeface="Helvetica" panose="020B0604020202020204" pitchFamily="34" charset="0"/>
            </a:endParaRPr>
          </a:p>
          <a:p>
            <a:r>
              <a:rPr lang="tr-TR" sz="2600" dirty="0">
                <a:latin typeface="Helvetica" panose="020B0604020202020204" pitchFamily="34" charset="0"/>
                <a:ea typeface="Cambria" panose="02040503050406030204" pitchFamily="18" charset="0"/>
                <a:cs typeface="Helvetica" panose="020B0604020202020204" pitchFamily="34" charset="0"/>
              </a:rPr>
              <a:t> Bu kapsamda;</a:t>
            </a:r>
          </a:p>
          <a:p>
            <a:pPr marL="457200" indent="-457200" algn="just">
              <a:buFont typeface="Wingdings" panose="05000000000000000000" pitchFamily="2" charset="2"/>
              <a:buChar char="ü"/>
            </a:pPr>
            <a:r>
              <a:rPr lang="tr-TR" sz="2600" b="1" dirty="0">
                <a:latin typeface="Helvetica" panose="020B0604020202020204" pitchFamily="34" charset="0"/>
                <a:ea typeface="Cambria" panose="02040503050406030204" pitchFamily="18" charset="0"/>
                <a:cs typeface="Helvetica" panose="020B0604020202020204" pitchFamily="34" charset="0"/>
              </a:rPr>
              <a:t>Personel hareketliliği anlık duyurulmaya başlamıştır</a:t>
            </a:r>
            <a:r>
              <a:rPr lang="tr-TR" sz="2600" dirty="0">
                <a:latin typeface="Helvetica" panose="020B0604020202020204" pitchFamily="34" charset="0"/>
                <a:ea typeface="Cambria" panose="02040503050406030204" pitchFamily="18" charset="0"/>
                <a:cs typeface="Helvetica" panose="020B0604020202020204" pitchFamily="34" charset="0"/>
              </a:rPr>
              <a:t>. Üniversitemize atanan veya hizmet eden personele dair duyurular paylaşılmaktadır.</a:t>
            </a:r>
          </a:p>
          <a:p>
            <a:pPr marL="457200" indent="-457200" algn="just">
              <a:buFont typeface="Wingdings" panose="05000000000000000000" pitchFamily="2" charset="2"/>
              <a:buChar char="ü"/>
            </a:pPr>
            <a:r>
              <a:rPr lang="tr-TR" sz="2600" dirty="0">
                <a:latin typeface="Helvetica" panose="020B0604020202020204" pitchFamily="34" charset="0"/>
                <a:ea typeface="Cambria" panose="02040503050406030204" pitchFamily="18" charset="0"/>
                <a:cs typeface="Helvetica" panose="020B0604020202020204" pitchFamily="34" charset="0"/>
              </a:rPr>
              <a:t>Ocak ayından itibaren her ay atanan-ayrılan ve yerleşke bazlı personel istatistikleri duyurulmaya başlanmıştır.</a:t>
            </a:r>
          </a:p>
          <a:p>
            <a:pPr marL="457200" indent="-457200" algn="just">
              <a:buFont typeface="Wingdings" panose="05000000000000000000" pitchFamily="2" charset="2"/>
              <a:buChar char="ü"/>
            </a:pPr>
            <a:r>
              <a:rPr lang="tr-TR" sz="2600" dirty="0">
                <a:latin typeface="Helvetica" panose="020B0604020202020204" pitchFamily="34" charset="0"/>
                <a:ea typeface="Cambria" panose="02040503050406030204" pitchFamily="18" charset="0"/>
                <a:cs typeface="Helvetica" panose="020B0604020202020204" pitchFamily="34" charset="0"/>
              </a:rPr>
              <a:t>Pasaport müracaatları ve idari personel naklen atanma talepleri elektronik ortamda alınmaya başlanmıştır.</a:t>
            </a:r>
          </a:p>
          <a:p>
            <a:pPr marL="457200" indent="-457200" algn="just">
              <a:buFont typeface="Wingdings" panose="05000000000000000000" pitchFamily="2" charset="2"/>
              <a:buChar char="ü"/>
            </a:pPr>
            <a:r>
              <a:rPr lang="tr-TR" sz="2600" dirty="0">
                <a:latin typeface="Helvetica" panose="020B0604020202020204" pitchFamily="34" charset="0"/>
                <a:ea typeface="Cambria" panose="02040503050406030204" pitchFamily="18" charset="0"/>
                <a:cs typeface="Helvetica" panose="020B0604020202020204" pitchFamily="34" charset="0"/>
              </a:rPr>
              <a:t>Sıkça sorulan sorular hazırlanarak personelimizin bilgisine sunulmuştur.</a:t>
            </a:r>
          </a:p>
          <a:p>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457200" indent="-457200">
              <a:buFont typeface="Wingdings" panose="05000000000000000000" pitchFamily="2" charset="2"/>
              <a:buChar char="ü"/>
            </a:pPr>
            <a:endParaRPr lang="tr-TR" sz="2800" dirty="0">
              <a:latin typeface="Helvetica" panose="020B0604020202020204" pitchFamily="34" charset="0"/>
              <a:ea typeface="Cambria" panose="02040503050406030204" pitchFamily="18" charset="0"/>
              <a:cs typeface="Helvetica" panose="020B0604020202020204" pitchFamily="34" charset="0"/>
            </a:endParaRPr>
          </a:p>
          <a:p>
            <a:pPr algn="just"/>
            <a:r>
              <a:rPr lang="tr-TR" sz="2000" b="1" u="sng" dirty="0">
                <a:latin typeface="Helvetica" panose="020B0604020202020204" pitchFamily="34" charset="0"/>
                <a:ea typeface="Cambria" panose="02040503050406030204" pitchFamily="18" charset="0"/>
                <a:cs typeface="Helvetica" panose="020B0604020202020204" pitchFamily="34" charset="0"/>
              </a:rPr>
              <a:t> </a:t>
            </a:r>
          </a:p>
          <a:p>
            <a:pPr marL="342900" indent="-342900">
              <a:buFont typeface="Wingdings" panose="05000000000000000000" pitchFamily="2" charset="2"/>
              <a:buChar char="ü"/>
            </a:pPr>
            <a:endParaRPr lang="tr-TR" sz="2000" b="1" u="sng" dirty="0">
              <a:latin typeface="Helvetica" panose="020B0604020202020204" pitchFamily="34" charset="0"/>
              <a:ea typeface="Cambria" panose="02040503050406030204" pitchFamily="18" charset="0"/>
              <a:cs typeface="Helvetica" panose="020B0604020202020204" pitchFamily="34" charset="0"/>
            </a:endParaRPr>
          </a:p>
          <a:p>
            <a:pPr marL="342900" indent="-342900">
              <a:buFont typeface="Wingdings" panose="05000000000000000000" pitchFamily="2" charset="2"/>
              <a:buChar char="ü"/>
            </a:pPr>
            <a:endParaRPr lang="tr-TR" sz="2000" b="1" u="sng" dirty="0">
              <a:latin typeface="Helvetica" panose="020B0604020202020204" pitchFamily="34" charset="0"/>
              <a:ea typeface="Cambria" panose="02040503050406030204" pitchFamily="18" charset="0"/>
              <a:cs typeface="Helvetica" panose="020B0604020202020204" pitchFamily="34" charset="0"/>
            </a:endParaRPr>
          </a:p>
          <a:p>
            <a:pPr marL="342900" indent="-342900">
              <a:buFont typeface="Wingdings" panose="05000000000000000000" pitchFamily="2" charset="2"/>
              <a:buChar char="ü"/>
            </a:pPr>
            <a:endParaRPr lang="tr-TR" sz="2000" b="1"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33777405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wipe(down)">
                                      <p:cBhvr>
                                        <p:cTn id="11" dur="500"/>
                                        <p:tgtEl>
                                          <p:spTgt spid="14">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wipe(down)">
                                      <p:cBhvr>
                                        <p:cTn id="15" dur="500"/>
                                        <p:tgtEl>
                                          <p:spTgt spid="14">
                                            <p:txEl>
                                              <p:pRg st="3" end="3"/>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wipe(down)">
                                      <p:cBhvr>
                                        <p:cTn id="19" dur="500"/>
                                        <p:tgtEl>
                                          <p:spTgt spid="14">
                                            <p:txEl>
                                              <p:pRg st="4" end="4"/>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Effect transition="in" filter="wipe(down)">
                                      <p:cBhvr>
                                        <p:cTn id="23" dur="500"/>
                                        <p:tgtEl>
                                          <p:spTgt spid="14">
                                            <p:txEl>
                                              <p:pRg st="5" end="5"/>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wipe(down)">
                                      <p:cBhvr>
                                        <p:cTn id="27" dur="500"/>
                                        <p:tgtEl>
                                          <p:spTgt spid="14">
                                            <p:txEl>
                                              <p:pRg st="6" end="6"/>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xEl>
                                              <p:pRg st="9" end="9"/>
                                            </p:txEl>
                                          </p:spTgt>
                                        </p:tgtEl>
                                        <p:attrNameLst>
                                          <p:attrName>style.visibility</p:attrName>
                                        </p:attrNameLst>
                                      </p:cBhvr>
                                      <p:to>
                                        <p:strVal val="visible"/>
                                      </p:to>
                                    </p:set>
                                    <p:animEffect transition="in" filter="wipe(down)">
                                      <p:cBhvr>
                                        <p:cTn id="31" dur="500"/>
                                        <p:tgtEl>
                                          <p:spTgt spid="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sz="3200" b="1" dirty="0">
                  <a:solidFill>
                    <a:schemeClr val="accent1">
                      <a:lumMod val="50000"/>
                    </a:schemeClr>
                  </a:solidFill>
                  <a:latin typeface="Helvetica" pitchFamily="34" charset="0"/>
                </a:rPr>
                <a:t>GÖREVLİ PERSONEL</a:t>
              </a:r>
              <a:endParaRPr lang="tr-TR" sz="3200" dirty="0"/>
            </a:p>
          </p:txBody>
        </p:sp>
      </p:grpSp>
      <p:sp>
        <p:nvSpPr>
          <p:cNvPr id="14" name="Rectangle 3"/>
          <p:cNvSpPr txBox="1">
            <a:spLocks noChangeArrowheads="1"/>
          </p:cNvSpPr>
          <p:nvPr/>
        </p:nvSpPr>
        <p:spPr bwMode="auto">
          <a:xfrm>
            <a:off x="244888" y="1635609"/>
            <a:ext cx="1211221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Helvetica" panose="020B0604020202020204" pitchFamily="34" charset="0"/>
              <a:ea typeface="Cambria" panose="02040503050406030204" pitchFamily="18" charset="0"/>
              <a:cs typeface="Helvetica" panose="020B0604020202020204" pitchFamily="34" charset="0"/>
            </a:endParaRPr>
          </a:p>
        </p:txBody>
      </p:sp>
      <p:sp>
        <p:nvSpPr>
          <p:cNvPr id="7" name="Rectangle 3"/>
          <p:cNvSpPr txBox="1">
            <a:spLocks noChangeArrowheads="1"/>
          </p:cNvSpPr>
          <p:nvPr/>
        </p:nvSpPr>
        <p:spPr bwMode="auto">
          <a:xfrm>
            <a:off x="860079" y="1307307"/>
            <a:ext cx="10348111" cy="525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ctr"/>
            <a:r>
              <a:rPr lang="tr-TR" sz="2200" b="1" dirty="0">
                <a:latin typeface="Helvetica" panose="020B0604020202020204" pitchFamily="34" charset="0"/>
                <a:ea typeface="Cambria" panose="02040503050406030204" pitchFamily="18" charset="0"/>
                <a:cs typeface="Helvetica" panose="020B0604020202020204" pitchFamily="34" charset="0"/>
              </a:rPr>
              <a:t>Hasan ÖZDEMİR</a:t>
            </a:r>
          </a:p>
          <a:p>
            <a:pPr algn="ctr"/>
            <a:r>
              <a:rPr lang="tr-TR" sz="2200" b="1" dirty="0">
                <a:latin typeface="Helvetica" panose="020B0604020202020204" pitchFamily="34" charset="0"/>
                <a:ea typeface="Cambria" panose="02040503050406030204" pitchFamily="18" charset="0"/>
                <a:cs typeface="Helvetica" panose="020B0604020202020204" pitchFamily="34" charset="0"/>
              </a:rPr>
              <a:t>Şube Müdürü</a:t>
            </a:r>
          </a:p>
          <a:p>
            <a:pPr algn="just"/>
            <a:r>
              <a:rPr lang="tr-TR" sz="2200" b="1" u="sng" dirty="0">
                <a:latin typeface="Helvetica" panose="020B0604020202020204" pitchFamily="34" charset="0"/>
                <a:cs typeface="Helvetica" panose="020B0604020202020204" pitchFamily="34" charset="0"/>
              </a:rPr>
              <a:t>KISA ÖZGEÇMİŞ:</a:t>
            </a:r>
          </a:p>
          <a:p>
            <a:pPr algn="just"/>
            <a:r>
              <a:rPr lang="tr-TR" sz="2200" dirty="0">
                <a:latin typeface="Helvetica" panose="020B0604020202020204" pitchFamily="34" charset="0"/>
                <a:cs typeface="Helvetica" panose="020B0604020202020204" pitchFamily="34" charset="0"/>
              </a:rPr>
              <a:t>22 Ocak 2016 tarihinden itibaren Personel Daire Başkanlığında görev yapmaktadır. Başkanlığımızda İdari Tayin Şube Müdürlüğü görevini yürütmektedir. </a:t>
            </a:r>
            <a:endParaRPr lang="tr-TR" sz="2200" b="1" dirty="0">
              <a:latin typeface="Helvetica" panose="020B0604020202020204" pitchFamily="34" charset="0"/>
              <a:cs typeface="Helvetica" panose="020B0604020202020204" pitchFamily="34" charset="0"/>
            </a:endParaRP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1770" y="1258156"/>
            <a:ext cx="2069933" cy="2496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28227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animEffect transition="in" filter="wipe(up)">
                                      <p:cBhvr>
                                        <p:cTn id="11" dur="500"/>
                                        <p:tgtEl>
                                          <p:spTgt spid="7">
                                            <p:txEl>
                                              <p:pRg st="9" end="9"/>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animEffect transition="in" filter="wipe(up)">
                                      <p:cBhvr>
                                        <p:cTn id="15" dur="500"/>
                                        <p:tgtEl>
                                          <p:spTgt spid="7">
                                            <p:txEl>
                                              <p:pRg st="10" end="1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xEl>
                                              <p:pRg st="11" end="11"/>
                                            </p:txEl>
                                          </p:spTgt>
                                        </p:tgtEl>
                                        <p:attrNameLst>
                                          <p:attrName>style.visibility</p:attrName>
                                        </p:attrNameLst>
                                      </p:cBhvr>
                                      <p:to>
                                        <p:strVal val="visible"/>
                                      </p:to>
                                    </p:set>
                                    <p:animEffect transition="in" filter="wipe(up)">
                                      <p:cBhvr>
                                        <p:cTn id="19" dur="500"/>
                                        <p:tgtEl>
                                          <p:spTgt spid="7">
                                            <p:txEl>
                                              <p:pRg st="11" end="11"/>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
                                            <p:txEl>
                                              <p:pRg st="12" end="12"/>
                                            </p:txEl>
                                          </p:spTgt>
                                        </p:tgtEl>
                                        <p:attrNameLst>
                                          <p:attrName>style.visibility</p:attrName>
                                        </p:attrNameLst>
                                      </p:cBhvr>
                                      <p:to>
                                        <p:strVal val="visible"/>
                                      </p:to>
                                    </p:set>
                                    <p:animEffect transition="in" filter="wipe(up)">
                                      <p:cBhvr>
                                        <p:cTn id="23"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1302328" y="2798618"/>
            <a:ext cx="12908364" cy="486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3600" b="1" dirty="0">
                <a:latin typeface="Helvetica" panose="020B0604020202020204" pitchFamily="34" charset="0"/>
                <a:ea typeface="Cambria" panose="02040503050406030204" pitchFamily="18" charset="0"/>
                <a:cs typeface="Helvetica" panose="020B0604020202020204" pitchFamily="34" charset="0"/>
              </a:rPr>
              <a:t>     GELECEK DÖNEM HEDEFLERİMİZ  </a:t>
            </a:r>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9478953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350438" y="1122836"/>
            <a:ext cx="11518656" cy="519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2800" b="1" dirty="0">
                <a:latin typeface="Helvetica" panose="020B0604020202020204" pitchFamily="34" charset="0"/>
                <a:ea typeface="Cambria" panose="02040503050406030204" pitchFamily="18" charset="0"/>
                <a:cs typeface="Helvetica" panose="020B0604020202020204" pitchFamily="34" charset="0"/>
              </a:rPr>
              <a:t>Başkanlığımızın gelecek dönem hedefleri şunlardır:</a:t>
            </a:r>
          </a:p>
          <a:p>
            <a:r>
              <a:rPr lang="tr-TR" sz="2800" dirty="0">
                <a:latin typeface="Helvetica" panose="020B0604020202020204" pitchFamily="34" charset="0"/>
                <a:ea typeface="Cambria" panose="02040503050406030204" pitchFamily="18" charset="0"/>
                <a:cs typeface="Helvetica" panose="020B0604020202020204" pitchFamily="34" charset="0"/>
              </a:rPr>
              <a:t> </a:t>
            </a:r>
          </a:p>
          <a:p>
            <a:pPr marL="457200" indent="-457200" algn="just">
              <a:buFont typeface="Wingdings" panose="05000000000000000000" pitchFamily="2" charset="2"/>
              <a:buChar char="ü"/>
            </a:pPr>
            <a:r>
              <a:rPr lang="tr-TR" sz="2700" dirty="0">
                <a:latin typeface="Helvetica" panose="020B0604020202020204" pitchFamily="34" charset="0"/>
                <a:ea typeface="Cambria" panose="02040503050406030204" pitchFamily="18" charset="0"/>
                <a:cs typeface="Helvetica" panose="020B0604020202020204" pitchFamily="34" charset="0"/>
              </a:rPr>
              <a:t>Doküman hazırlama sürecini büyük ölçüde tamamladığımız TSE-ISO 9001 Kalite Belgesini almak için gerekli girişimleri yapmak.</a:t>
            </a:r>
          </a:p>
          <a:p>
            <a:pPr marL="457200" indent="-457200" algn="just">
              <a:buFont typeface="Wingdings" panose="05000000000000000000" pitchFamily="2" charset="2"/>
              <a:buChar char="ü"/>
            </a:pPr>
            <a:r>
              <a:rPr lang="tr-TR" sz="2700" dirty="0">
                <a:latin typeface="Helvetica" panose="020B0604020202020204" pitchFamily="34" charset="0"/>
                <a:ea typeface="Cambria" panose="02040503050406030204" pitchFamily="18" charset="0"/>
                <a:cs typeface="Helvetica" panose="020B0604020202020204" pitchFamily="34" charset="0"/>
              </a:rPr>
              <a:t>Üniversite Belge Yönetim Sistemi üzerinden Öğretim Üyesi ve Öğretim Elemanı başvurularını elektronik ortamda alarak başvuru ve jüri sürecini teknolojiye uyumlu hale getirmek.</a:t>
            </a:r>
            <a:r>
              <a:rPr lang="tr-TR" sz="2700" b="1" dirty="0">
                <a:latin typeface="Helvetica" panose="020B0604020202020204" pitchFamily="34" charset="0"/>
                <a:ea typeface="Cambria" panose="02040503050406030204" pitchFamily="18" charset="0"/>
                <a:cs typeface="Helvetica" panose="020B0604020202020204" pitchFamily="34" charset="0"/>
              </a:rPr>
              <a:t> (İzmir Katip Çelebi Üniversitesince Yazılım aşamasındadır)</a:t>
            </a:r>
            <a:endParaRPr lang="tr-TR" sz="2700" dirty="0">
              <a:latin typeface="Helvetica" panose="020B0604020202020204" pitchFamily="34" charset="0"/>
              <a:ea typeface="Cambria" panose="02040503050406030204" pitchFamily="18" charset="0"/>
              <a:cs typeface="Helvetica" panose="020B0604020202020204" pitchFamily="34" charset="0"/>
            </a:endParaRPr>
          </a:p>
          <a:p>
            <a:pPr marL="457200" indent="-457200" algn="just">
              <a:buFont typeface="Wingdings" panose="05000000000000000000" pitchFamily="2" charset="2"/>
              <a:buChar char="ü"/>
            </a:pPr>
            <a:r>
              <a:rPr lang="tr-TR" sz="2700" dirty="0">
                <a:latin typeface="Helvetica" panose="020B0604020202020204" pitchFamily="34" charset="0"/>
                <a:ea typeface="Cambria" panose="02040503050406030204" pitchFamily="18" charset="0"/>
                <a:cs typeface="Helvetica" panose="020B0604020202020204" pitchFamily="34" charset="0"/>
              </a:rPr>
              <a:t>BUZEM desteğiyle hizmet içi eğitimlerin elektronik ortamda ve sürekli erişilebilir hale getirilmesi için çalışmalar yapmak.</a:t>
            </a:r>
          </a:p>
          <a:p>
            <a:pPr marL="457200" indent="-457200" algn="just">
              <a:buFont typeface="Wingdings" panose="05000000000000000000" pitchFamily="2" charset="2"/>
              <a:buChar char="ü"/>
            </a:pPr>
            <a:r>
              <a:rPr lang="tr-TR" sz="2700" dirty="0">
                <a:latin typeface="Helvetica" panose="020B0604020202020204" pitchFamily="34" charset="0"/>
                <a:ea typeface="Cambria" panose="02040503050406030204" pitchFamily="18" charset="0"/>
                <a:cs typeface="Helvetica" panose="020B0604020202020204" pitchFamily="34" charset="0"/>
              </a:rPr>
              <a:t>Hedef personele yönelik nitelikli hizmet içi eğitimler düzenlemek.</a:t>
            </a:r>
          </a:p>
          <a:p>
            <a:pPr marL="457200" indent="-457200" algn="just">
              <a:buFont typeface="Wingdings" panose="05000000000000000000" pitchFamily="2" charset="2"/>
              <a:buChar char="ü"/>
            </a:pPr>
            <a:r>
              <a:rPr lang="tr-TR" sz="2700" dirty="0">
                <a:latin typeface="Helvetica" panose="020B0604020202020204" pitchFamily="34" charset="0"/>
                <a:ea typeface="Cambria" panose="02040503050406030204" pitchFamily="18" charset="0"/>
                <a:cs typeface="Helvetica" panose="020B0604020202020204" pitchFamily="34" charset="0"/>
              </a:rPr>
              <a:t>Yönetici pozisyonundaki personele yönelik özel hizmet içi eğitimler düzenlemek</a:t>
            </a:r>
          </a:p>
          <a:p>
            <a:pPr algn="just"/>
            <a:r>
              <a:rPr lang="tr-TR" sz="2000" b="1" u="sng" dirty="0">
                <a:latin typeface="Helvetica" panose="020B0604020202020204" pitchFamily="34" charset="0"/>
                <a:ea typeface="Cambria" panose="02040503050406030204" pitchFamily="18" charset="0"/>
                <a:cs typeface="Helvetica" panose="020B0604020202020204" pitchFamily="34" charset="0"/>
              </a:rPr>
              <a:t> </a:t>
            </a:r>
          </a:p>
          <a:p>
            <a:pPr marL="342900" indent="-342900">
              <a:buFont typeface="Wingdings" panose="05000000000000000000" pitchFamily="2" charset="2"/>
              <a:buChar char="ü"/>
            </a:pPr>
            <a:endParaRPr lang="tr-TR" sz="2000" b="1" u="sng" dirty="0">
              <a:latin typeface="Helvetica" panose="020B0604020202020204" pitchFamily="34" charset="0"/>
              <a:ea typeface="Cambria" panose="02040503050406030204" pitchFamily="18" charset="0"/>
              <a:cs typeface="Helvetica" panose="020B0604020202020204" pitchFamily="34" charset="0"/>
            </a:endParaRPr>
          </a:p>
          <a:p>
            <a:pPr marL="342900" indent="-342900">
              <a:buFont typeface="Wingdings" panose="05000000000000000000" pitchFamily="2" charset="2"/>
              <a:buChar char="ü"/>
            </a:pPr>
            <a:endParaRPr lang="tr-TR" sz="2000" b="1" u="sng" dirty="0">
              <a:latin typeface="Helvetica" panose="020B0604020202020204" pitchFamily="34" charset="0"/>
              <a:ea typeface="Cambria" panose="02040503050406030204" pitchFamily="18" charset="0"/>
              <a:cs typeface="Helvetica" panose="020B0604020202020204" pitchFamily="34" charset="0"/>
            </a:endParaRPr>
          </a:p>
          <a:p>
            <a:pPr marL="342900" indent="-342900">
              <a:buFont typeface="Wingdings" panose="05000000000000000000" pitchFamily="2" charset="2"/>
              <a:buChar char="ü"/>
            </a:pPr>
            <a:endParaRPr lang="tr-TR" sz="2000" b="1"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20598461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wipe(down)">
                                      <p:cBhvr>
                                        <p:cTn id="11" dur="500"/>
                                        <p:tgtEl>
                                          <p:spTgt spid="14">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wipe(down)">
                                      <p:cBhvr>
                                        <p:cTn id="15" dur="500"/>
                                        <p:tgtEl>
                                          <p:spTgt spid="14">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wipe(down)">
                                      <p:cBhvr>
                                        <p:cTn id="19" dur="500"/>
                                        <p:tgtEl>
                                          <p:spTgt spid="14">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wipe(down)">
                                      <p:cBhvr>
                                        <p:cTn id="23" dur="500"/>
                                        <p:tgtEl>
                                          <p:spTgt spid="14">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wipe(down)">
                                      <p:cBhvr>
                                        <p:cTn id="27" dur="500"/>
                                        <p:tgtEl>
                                          <p:spTgt spid="14">
                                            <p:txEl>
                                              <p:pRg st="5" end="5"/>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Effect transition="in" filter="wipe(down)">
                                      <p:cBhvr>
                                        <p:cTn id="31" dur="500"/>
                                        <p:tgtEl>
                                          <p:spTgt spid="14">
                                            <p:txEl>
                                              <p:pRg st="6" end="6"/>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animEffect transition="in" filter="wipe(down)">
                                      <p:cBhvr>
                                        <p:cTn id="35"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262550" y="1031743"/>
            <a:ext cx="11479796" cy="538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2800" b="1" dirty="0">
                <a:latin typeface="Helvetica" panose="020B0604020202020204" pitchFamily="34" charset="0"/>
                <a:ea typeface="Cambria" panose="02040503050406030204" pitchFamily="18" charset="0"/>
                <a:cs typeface="Helvetica" panose="020B0604020202020204" pitchFamily="34" charset="0"/>
              </a:rPr>
              <a:t>Başkanlığımızın gelecek dönem hedefleri şunlardır:</a:t>
            </a:r>
          </a:p>
          <a:p>
            <a:endParaRPr lang="tr-TR" sz="2800" b="1" dirty="0">
              <a:latin typeface="Helvetica" panose="020B0604020202020204" pitchFamily="34" charset="0"/>
              <a:ea typeface="Cambria" panose="02040503050406030204" pitchFamily="18" charset="0"/>
              <a:cs typeface="Helvetica" panose="020B0604020202020204" pitchFamily="34" charset="0"/>
            </a:endParaRPr>
          </a:p>
          <a:p>
            <a:pPr marL="457200" indent="-457200" algn="just">
              <a:buFont typeface="Wingdings" panose="05000000000000000000" pitchFamily="2" charset="2"/>
              <a:buChar char="ü"/>
            </a:pPr>
            <a:r>
              <a:rPr lang="tr-TR" sz="2700" dirty="0">
                <a:latin typeface="Helvetica" panose="020B0604020202020204" pitchFamily="34" charset="0"/>
                <a:ea typeface="Cambria" panose="02040503050406030204" pitchFamily="18" charset="0"/>
                <a:cs typeface="Helvetica" panose="020B0604020202020204" pitchFamily="34" charset="0"/>
              </a:rPr>
              <a:t>Üniversitede başta idari personelin olmak üzere tüm personelin özlük (derece, kademe, kıdem ve terfi) süreçlerini kontrol ederek hatalı uygulamaları sıfıra indirmek,</a:t>
            </a:r>
          </a:p>
          <a:p>
            <a:pPr marL="457200" indent="-457200" algn="just">
              <a:buFont typeface="Wingdings" panose="05000000000000000000" pitchFamily="2" charset="2"/>
              <a:buChar char="ü"/>
            </a:pPr>
            <a:r>
              <a:rPr lang="tr-TR" sz="2700" dirty="0">
                <a:latin typeface="Helvetica" panose="020B0604020202020204" pitchFamily="34" charset="0"/>
                <a:ea typeface="Cambria" panose="02040503050406030204" pitchFamily="18" charset="0"/>
                <a:cs typeface="Helvetica" panose="020B0604020202020204" pitchFamily="34" charset="0"/>
              </a:rPr>
              <a:t>Memur kadrosunda görev yapan personelin Bilgisayar İşletmeni kadrolarına geçiş için yazılı ve uygulamalı sınav düzenlemek.</a:t>
            </a:r>
          </a:p>
          <a:p>
            <a:pPr marL="457200" indent="-457200" algn="just">
              <a:buFont typeface="Wingdings" panose="05000000000000000000" pitchFamily="2" charset="2"/>
              <a:buChar char="ü"/>
            </a:pPr>
            <a:r>
              <a:rPr lang="tr-TR" sz="2700" dirty="0">
                <a:latin typeface="Helvetica" panose="020B0604020202020204" pitchFamily="34" charset="0"/>
                <a:ea typeface="Cambria" panose="02040503050406030204" pitchFamily="18" charset="0"/>
                <a:cs typeface="Helvetica" panose="020B0604020202020204" pitchFamily="34" charset="0"/>
              </a:rPr>
              <a:t>Üniversite Bilgi Yönetim Sistemi (ÜBYS) üzerinden aday memurlara ve ileriye dönük olarak açılabilecek muhtemel görevde yükselme ve unvan değişikliği sınavları için Soru Havuzu oluşturmak, </a:t>
            </a:r>
            <a:r>
              <a:rPr lang="tr-TR" sz="2700" b="1" dirty="0">
                <a:latin typeface="Helvetica" panose="020B0604020202020204" pitchFamily="34" charset="0"/>
                <a:ea typeface="Cambria" panose="02040503050406030204" pitchFamily="18" charset="0"/>
                <a:cs typeface="Helvetica" panose="020B0604020202020204" pitchFamily="34" charset="0"/>
              </a:rPr>
              <a:t>(İzmir Katip Çelebi Üniversitesince Yazılım aşamasındadır)</a:t>
            </a:r>
          </a:p>
          <a:p>
            <a:pPr marL="457200" indent="-457200" algn="just">
              <a:buFont typeface="Wingdings" panose="05000000000000000000" pitchFamily="2" charset="2"/>
              <a:buChar char="ü"/>
            </a:pPr>
            <a:r>
              <a:rPr lang="tr-TR" sz="2700" dirty="0">
                <a:latin typeface="Helvetica" panose="020B0604020202020204" pitchFamily="34" charset="0"/>
                <a:ea typeface="Cambria" panose="02040503050406030204" pitchFamily="18" charset="0"/>
                <a:cs typeface="Helvetica" panose="020B0604020202020204" pitchFamily="34" charset="0"/>
              </a:rPr>
              <a:t>Başkanlığımız hizmetlerinden memnuniyeti ölçmek için birime özel Memnuniyet Anketi düzenlemek ve sonuçlarını paylaşmak.</a:t>
            </a:r>
          </a:p>
          <a:p>
            <a:pPr marL="457200" indent="-457200" algn="just">
              <a:buFont typeface="Wingdings" panose="05000000000000000000" pitchFamily="2" charset="2"/>
              <a:buChar char="ü"/>
            </a:pPr>
            <a:endParaRPr lang="tr-TR" sz="2700" dirty="0">
              <a:latin typeface="Helvetica" panose="020B0604020202020204" pitchFamily="34" charset="0"/>
              <a:ea typeface="Cambria" panose="02040503050406030204" pitchFamily="18" charset="0"/>
              <a:cs typeface="Helvetica" panose="020B0604020202020204" pitchFamily="34" charset="0"/>
            </a:endParaRPr>
          </a:p>
          <a:p>
            <a:pPr marL="457200" indent="-457200">
              <a:buFont typeface="Wingdings" panose="05000000000000000000" pitchFamily="2" charset="2"/>
              <a:buChar char="ü"/>
            </a:pPr>
            <a:endParaRPr lang="tr-TR" sz="2700" b="1" dirty="0">
              <a:latin typeface="Helvetica" panose="020B0604020202020204" pitchFamily="34" charset="0"/>
              <a:ea typeface="Cambria" panose="02040503050406030204" pitchFamily="18" charset="0"/>
              <a:cs typeface="Helvetica" panose="020B0604020202020204" pitchFamily="34" charset="0"/>
            </a:endParaRPr>
          </a:p>
          <a:p>
            <a:pPr marL="457200" indent="-457200">
              <a:buFont typeface="Wingdings" panose="05000000000000000000" pitchFamily="2" charset="2"/>
              <a:buChar char="ü"/>
            </a:pPr>
            <a:endParaRPr lang="tr-TR" sz="2700" b="1" dirty="0">
              <a:latin typeface="Helvetica" panose="020B0604020202020204" pitchFamily="34" charset="0"/>
              <a:ea typeface="Cambria" panose="02040503050406030204" pitchFamily="18" charset="0"/>
              <a:cs typeface="Helvetica" panose="020B0604020202020204" pitchFamily="34" charset="0"/>
            </a:endParaRPr>
          </a:p>
          <a:p>
            <a:r>
              <a:rPr lang="tr-TR" sz="2700" dirty="0">
                <a:latin typeface="Helvetica" panose="020B0604020202020204" pitchFamily="34" charset="0"/>
                <a:ea typeface="Cambria" panose="02040503050406030204" pitchFamily="18" charset="0"/>
                <a:cs typeface="Helvetica" panose="020B0604020202020204" pitchFamily="34" charset="0"/>
              </a:rPr>
              <a:t> </a:t>
            </a:r>
          </a:p>
          <a:p>
            <a:pPr marL="342900" indent="-342900">
              <a:buFont typeface="Wingdings" panose="05000000000000000000" pitchFamily="2" charset="2"/>
              <a:buChar char="ü"/>
            </a:pPr>
            <a:endParaRPr lang="tr-TR" sz="2000" b="1" u="sng" dirty="0">
              <a:latin typeface="Helvetica" panose="020B0604020202020204" pitchFamily="34" charset="0"/>
              <a:ea typeface="Cambria" panose="02040503050406030204" pitchFamily="18" charset="0"/>
              <a:cs typeface="Helvetica" panose="020B0604020202020204" pitchFamily="34" charset="0"/>
            </a:endParaRPr>
          </a:p>
          <a:p>
            <a:pPr marL="342900" indent="-342900">
              <a:buFont typeface="Wingdings" panose="05000000000000000000" pitchFamily="2" charset="2"/>
              <a:buChar char="ü"/>
            </a:pPr>
            <a:endParaRPr lang="tr-TR" sz="2000" b="1" u="sng" dirty="0">
              <a:latin typeface="Helvetica" panose="020B0604020202020204" pitchFamily="34" charset="0"/>
              <a:ea typeface="Cambria" panose="02040503050406030204" pitchFamily="18" charset="0"/>
              <a:cs typeface="Helvetica" panose="020B0604020202020204" pitchFamily="34" charset="0"/>
            </a:endParaRPr>
          </a:p>
          <a:p>
            <a:pPr marL="342900" indent="-342900">
              <a:buFont typeface="Wingdings" panose="05000000000000000000" pitchFamily="2" charset="2"/>
              <a:buChar char="ü"/>
            </a:pPr>
            <a:endParaRPr lang="tr-TR" sz="2000" b="1"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1514958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wipe(down)">
                                      <p:cBhvr>
                                        <p:cTn id="11" dur="500"/>
                                        <p:tgtEl>
                                          <p:spTgt spid="14">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wipe(down)">
                                      <p:cBhvr>
                                        <p:cTn id="15" dur="500"/>
                                        <p:tgtEl>
                                          <p:spTgt spid="14">
                                            <p:txEl>
                                              <p:pRg st="3" end="3"/>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wipe(down)">
                                      <p:cBhvr>
                                        <p:cTn id="19" dur="500"/>
                                        <p:tgtEl>
                                          <p:spTgt spid="14">
                                            <p:txEl>
                                              <p:pRg st="4" end="4"/>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Effect transition="in" filter="wipe(down)">
                                      <p:cBhvr>
                                        <p:cTn id="23" dur="500"/>
                                        <p:tgtEl>
                                          <p:spTgt spid="14">
                                            <p:txEl>
                                              <p:pRg st="5" end="5"/>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4">
                                            <p:txEl>
                                              <p:pRg st="9" end="9"/>
                                            </p:txEl>
                                          </p:spTgt>
                                        </p:tgtEl>
                                        <p:attrNameLst>
                                          <p:attrName>style.visibility</p:attrName>
                                        </p:attrNameLst>
                                      </p:cBhvr>
                                      <p:to>
                                        <p:strVal val="visible"/>
                                      </p:to>
                                    </p:set>
                                    <p:animEffect transition="in" filter="wipe(down)">
                                      <p:cBhvr>
                                        <p:cTn id="27" dur="500"/>
                                        <p:tgtEl>
                                          <p:spTgt spid="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9156698" cy="1209539"/>
            <a:chOff x="2" y="3832"/>
            <a:chExt cx="9156698"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6443480" cy="523220"/>
            </a:xfrm>
            <a:prstGeom prst="rect">
              <a:avLst/>
            </a:prstGeom>
          </p:spPr>
          <p:txBody>
            <a:bodyPr wrap="square">
              <a:spAutoFit/>
            </a:bodyPr>
            <a:lstStyle/>
            <a:p>
              <a:endParaRPr lang="tr-TR" sz="2800" dirty="0"/>
            </a:p>
          </p:txBody>
        </p:sp>
      </p:grpSp>
      <p:sp>
        <p:nvSpPr>
          <p:cNvPr id="14" name="Rectangle 3"/>
          <p:cNvSpPr txBox="1">
            <a:spLocks noChangeArrowheads="1"/>
          </p:cNvSpPr>
          <p:nvPr/>
        </p:nvSpPr>
        <p:spPr bwMode="auto">
          <a:xfrm>
            <a:off x="350437" y="1213371"/>
            <a:ext cx="11730727" cy="519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2800" b="1" dirty="0">
              <a:latin typeface="Helvetica" panose="020B0604020202020204" pitchFamily="34" charset="0"/>
              <a:ea typeface="Cambria" panose="02040503050406030204" pitchFamily="18" charset="0"/>
              <a:cs typeface="Helvetica" panose="020B0604020202020204" pitchFamily="34" charset="0"/>
            </a:endParaRPr>
          </a:p>
          <a:p>
            <a:endParaRPr lang="tr-TR" sz="2800" b="1" dirty="0">
              <a:latin typeface="Helvetica" panose="020B0604020202020204" pitchFamily="34" charset="0"/>
              <a:ea typeface="Cambria" panose="02040503050406030204" pitchFamily="18" charset="0"/>
              <a:cs typeface="Helvetica" panose="020B0604020202020204" pitchFamily="34" charset="0"/>
            </a:endParaRPr>
          </a:p>
          <a:p>
            <a:endParaRPr lang="tr-TR" sz="2800" b="1" dirty="0">
              <a:latin typeface="Helvetica" panose="020B0604020202020204" pitchFamily="34" charset="0"/>
              <a:ea typeface="Cambria" panose="02040503050406030204" pitchFamily="18" charset="0"/>
              <a:cs typeface="Helvetica" panose="020B0604020202020204" pitchFamily="34" charset="0"/>
            </a:endParaRPr>
          </a:p>
          <a:p>
            <a:endParaRPr lang="tr-TR" sz="2800" b="1" dirty="0">
              <a:latin typeface="Helvetica" panose="020B0604020202020204" pitchFamily="34" charset="0"/>
              <a:ea typeface="Cambria" panose="02040503050406030204" pitchFamily="18" charset="0"/>
              <a:cs typeface="Helvetica" panose="020B0604020202020204" pitchFamily="34" charset="0"/>
            </a:endParaRPr>
          </a:p>
          <a:p>
            <a:endParaRPr lang="tr-TR" sz="2800" b="1" dirty="0">
              <a:latin typeface="Helvetica" panose="020B0604020202020204" pitchFamily="34" charset="0"/>
              <a:ea typeface="Cambria" panose="02040503050406030204" pitchFamily="18" charset="0"/>
              <a:cs typeface="Helvetica" panose="020B0604020202020204" pitchFamily="34" charset="0"/>
            </a:endParaRPr>
          </a:p>
          <a:p>
            <a:r>
              <a:rPr lang="tr-TR" sz="2800" b="1" dirty="0">
                <a:latin typeface="Helvetica" panose="020B0604020202020204" pitchFamily="34" charset="0"/>
                <a:ea typeface="Cambria" panose="02040503050406030204" pitchFamily="18" charset="0"/>
                <a:cs typeface="Helvetica" panose="020B0604020202020204" pitchFamily="34" charset="0"/>
              </a:rPr>
              <a:t>                            </a:t>
            </a:r>
            <a:r>
              <a:rPr lang="tr-TR" sz="4000" b="1" dirty="0">
                <a:latin typeface="Helvetica" panose="020B0604020202020204" pitchFamily="34" charset="0"/>
                <a:ea typeface="Cambria" panose="02040503050406030204" pitchFamily="18" charset="0"/>
                <a:cs typeface="Helvetica" panose="020B0604020202020204" pitchFamily="34" charset="0"/>
              </a:rPr>
              <a:t>BİRLİKTE BAŞARIYORUZ….</a:t>
            </a:r>
            <a:endParaRPr lang="tr-TR" sz="4000" dirty="0">
              <a:latin typeface="Helvetica" panose="020B0604020202020204" pitchFamily="34" charset="0"/>
              <a:ea typeface="Cambria" panose="02040503050406030204" pitchFamily="18" charset="0"/>
              <a:cs typeface="Helvetica" panose="020B0604020202020204" pitchFamily="34" charset="0"/>
            </a:endParaRPr>
          </a:p>
          <a:p>
            <a:pPr marL="457200" indent="-457200" algn="just">
              <a:buFont typeface="Wingdings" panose="05000000000000000000" pitchFamily="2" charset="2"/>
              <a:buChar char="ü"/>
            </a:pPr>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457200" indent="-457200">
              <a:buFont typeface="Wingdings" panose="05000000000000000000" pitchFamily="2" charset="2"/>
              <a:buChar char="ü"/>
            </a:pPr>
            <a:endParaRPr lang="tr-TR" sz="2800" b="1" dirty="0">
              <a:latin typeface="Helvetica" panose="020B0604020202020204" pitchFamily="34" charset="0"/>
              <a:ea typeface="Cambria" panose="02040503050406030204" pitchFamily="18" charset="0"/>
              <a:cs typeface="Helvetica" panose="020B0604020202020204" pitchFamily="34" charset="0"/>
            </a:endParaRPr>
          </a:p>
          <a:p>
            <a:r>
              <a:rPr lang="tr-TR" sz="2800" b="1" dirty="0">
                <a:latin typeface="Helvetica" panose="020B0604020202020204" pitchFamily="34" charset="0"/>
                <a:ea typeface="Cambria" panose="02040503050406030204" pitchFamily="18" charset="0"/>
                <a:cs typeface="Helvetica" panose="020B0604020202020204" pitchFamily="34" charset="0"/>
              </a:rPr>
              <a:t>                                                Beni dinlediğiniz için teşekkür ederim…</a:t>
            </a:r>
          </a:p>
          <a:p>
            <a:pPr marL="457200" indent="-457200">
              <a:buFont typeface="Wingdings" panose="05000000000000000000" pitchFamily="2" charset="2"/>
              <a:buChar char="ü"/>
            </a:pPr>
            <a:endParaRPr lang="tr-TR" sz="2800" b="1" dirty="0">
              <a:latin typeface="Helvetica" panose="020B0604020202020204" pitchFamily="34" charset="0"/>
              <a:ea typeface="Cambria" panose="02040503050406030204" pitchFamily="18" charset="0"/>
              <a:cs typeface="Helvetica" panose="020B0604020202020204" pitchFamily="34" charset="0"/>
            </a:endParaRPr>
          </a:p>
          <a:p>
            <a:r>
              <a:rPr lang="tr-TR" sz="2800" dirty="0">
                <a:latin typeface="Helvetica" panose="020B0604020202020204" pitchFamily="34" charset="0"/>
                <a:ea typeface="Cambria" panose="02040503050406030204" pitchFamily="18" charset="0"/>
                <a:cs typeface="Helvetica" panose="020B0604020202020204" pitchFamily="34" charset="0"/>
              </a:rPr>
              <a:t>                                                      </a:t>
            </a:r>
            <a:endParaRPr lang="tr-TR" sz="2000" b="1" u="sng" dirty="0">
              <a:latin typeface="Helvetica" panose="020B0604020202020204" pitchFamily="34" charset="0"/>
              <a:ea typeface="Cambria" panose="02040503050406030204" pitchFamily="18" charset="0"/>
              <a:cs typeface="Helvetica" panose="020B0604020202020204" pitchFamily="34" charset="0"/>
            </a:endParaRPr>
          </a:p>
          <a:p>
            <a:pPr marL="342900" indent="-342900">
              <a:buFont typeface="Wingdings" panose="05000000000000000000" pitchFamily="2" charset="2"/>
              <a:buChar char="ü"/>
            </a:pPr>
            <a:endParaRPr lang="tr-TR" sz="2000" b="1" u="sng" dirty="0">
              <a:latin typeface="Helvetica" panose="020B0604020202020204" pitchFamily="34" charset="0"/>
              <a:ea typeface="Cambria" panose="02040503050406030204" pitchFamily="18" charset="0"/>
              <a:cs typeface="Helvetica" panose="020B0604020202020204" pitchFamily="34" charset="0"/>
            </a:endParaRPr>
          </a:p>
          <a:p>
            <a:pPr marL="342900" indent="-342900">
              <a:buFont typeface="Wingdings" panose="05000000000000000000" pitchFamily="2" charset="2"/>
              <a:buChar char="ü"/>
            </a:pPr>
            <a:endParaRPr lang="tr-TR" sz="2000" b="1"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20376592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sz="3200" b="1" dirty="0">
                  <a:solidFill>
                    <a:schemeClr val="accent1">
                      <a:lumMod val="50000"/>
                    </a:schemeClr>
                  </a:solidFill>
                  <a:latin typeface="Helvetica" pitchFamily="34" charset="0"/>
                </a:rPr>
                <a:t>GÖREVLİ PERSONEL</a:t>
              </a:r>
              <a:endParaRPr lang="tr-TR" sz="3200" dirty="0"/>
            </a:p>
          </p:txBody>
        </p:sp>
      </p:grpSp>
      <p:sp>
        <p:nvSpPr>
          <p:cNvPr id="14" name="Rectangle 3"/>
          <p:cNvSpPr txBox="1">
            <a:spLocks noChangeArrowheads="1"/>
          </p:cNvSpPr>
          <p:nvPr/>
        </p:nvSpPr>
        <p:spPr bwMode="auto">
          <a:xfrm>
            <a:off x="244888" y="1635609"/>
            <a:ext cx="1211221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3200" dirty="0">
              <a:latin typeface="Helvetica" panose="020B0604020202020204" pitchFamily="34" charset="0"/>
              <a:ea typeface="Cambria" panose="02040503050406030204" pitchFamily="18" charset="0"/>
              <a:cs typeface="Helvetica" panose="020B0604020202020204" pitchFamily="34" charset="0"/>
            </a:endParaRPr>
          </a:p>
        </p:txBody>
      </p:sp>
      <p:sp>
        <p:nvSpPr>
          <p:cNvPr id="7" name="Rectangle 3"/>
          <p:cNvSpPr txBox="1">
            <a:spLocks noChangeArrowheads="1"/>
          </p:cNvSpPr>
          <p:nvPr/>
        </p:nvSpPr>
        <p:spPr bwMode="auto">
          <a:xfrm>
            <a:off x="724277" y="1307307"/>
            <a:ext cx="10782677" cy="525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ctr"/>
            <a:r>
              <a:rPr lang="tr-TR" sz="2200" b="1" dirty="0">
                <a:latin typeface="Helvetica" panose="020B0604020202020204" pitchFamily="34" charset="0"/>
                <a:ea typeface="Cambria" panose="02040503050406030204" pitchFamily="18" charset="0"/>
                <a:cs typeface="Helvetica" panose="020B0604020202020204" pitchFamily="34" charset="0"/>
              </a:rPr>
              <a:t>Aslı TAŞKIN</a:t>
            </a:r>
          </a:p>
          <a:p>
            <a:pPr algn="ctr"/>
            <a:r>
              <a:rPr lang="tr-TR" sz="2200" b="1" dirty="0">
                <a:latin typeface="Helvetica" panose="020B0604020202020204" pitchFamily="34" charset="0"/>
                <a:ea typeface="Cambria" panose="02040503050406030204" pitchFamily="18" charset="0"/>
                <a:cs typeface="Helvetica" panose="020B0604020202020204" pitchFamily="34" charset="0"/>
              </a:rPr>
              <a:t>Şef</a:t>
            </a:r>
          </a:p>
          <a:p>
            <a:pPr algn="just"/>
            <a:r>
              <a:rPr lang="tr-TR" sz="2200" b="1" u="sng" dirty="0">
                <a:latin typeface="Helvetica" panose="020B0604020202020204" pitchFamily="34" charset="0"/>
                <a:cs typeface="Helvetica" panose="020B0604020202020204" pitchFamily="34" charset="0"/>
              </a:rPr>
              <a:t>KISA ÖZGEÇMİŞ:</a:t>
            </a:r>
          </a:p>
          <a:p>
            <a:pPr algn="just"/>
            <a:r>
              <a:rPr lang="tr-TR" sz="2200" dirty="0">
                <a:latin typeface="Helvetica" panose="020B0604020202020204" pitchFamily="34" charset="0"/>
                <a:cs typeface="Helvetica" panose="020B0604020202020204" pitchFamily="34" charset="0"/>
              </a:rPr>
              <a:t>19 Aralık 2014 tarihinden itibaren Personel Daire Başkanlığında görev yapmaktadır. 28 Ekim 2019 tarihinde görevde yükselme sınavıyla Şef kadrosuna atanmıştır.  Başkanlığımızda İdari Tayin Şube Müdürlüğü, Personel Disiplin Şube Müdürlüğü ve Hizmet İçi Eğitim Şube Müdürlüğünde çalışmaktadır.</a:t>
            </a:r>
            <a:endParaRPr lang="tr-TR" sz="2200" b="1" dirty="0">
              <a:latin typeface="Helvetica" panose="020B0604020202020204" pitchFamily="34" charset="0"/>
              <a:cs typeface="Helvetica" panose="020B0604020202020204" pitchFamily="34" charset="0"/>
            </a:endParaRPr>
          </a:p>
        </p:txBody>
      </p:sp>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4382" y="1069666"/>
            <a:ext cx="1851641" cy="2243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580699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animEffect transition="in" filter="wipe(up)">
                                      <p:cBhvr>
                                        <p:cTn id="11" dur="500"/>
                                        <p:tgtEl>
                                          <p:spTgt spid="7">
                                            <p:txEl>
                                              <p:pRg st="7" end="7"/>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animEffect transition="in" filter="wipe(up)">
                                      <p:cBhvr>
                                        <p:cTn id="15" dur="500"/>
                                        <p:tgtEl>
                                          <p:spTgt spid="7">
                                            <p:txEl>
                                              <p:pRg st="8" end="8"/>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animEffect transition="in" filter="wipe(up)">
                                      <p:cBhvr>
                                        <p:cTn id="19" dur="500"/>
                                        <p:tgtEl>
                                          <p:spTgt spid="7">
                                            <p:txEl>
                                              <p:pRg st="9" end="9"/>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animEffect transition="in" filter="wipe(up)">
                                      <p:cBhvr>
                                        <p:cTn id="23"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1124</TotalTime>
  <Words>5317</Words>
  <Application>Microsoft Office PowerPoint</Application>
  <PresentationFormat>Geniş ekran</PresentationFormat>
  <Paragraphs>2508</Paragraphs>
  <Slides>83</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83</vt:i4>
      </vt:variant>
    </vt:vector>
  </HeadingPairs>
  <TitlesOfParts>
    <vt:vector size="90" baseType="lpstr">
      <vt:lpstr>Arial</vt:lpstr>
      <vt:lpstr>Calibri</vt:lpstr>
      <vt:lpstr>Calibri Light</vt:lpstr>
      <vt:lpstr>Cambria</vt:lpstr>
      <vt:lpstr>Helvetica</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Basın Yayın</dc:creator>
  <cp:lastModifiedBy>TURGAY</cp:lastModifiedBy>
  <cp:revision>192</cp:revision>
  <dcterms:created xsi:type="dcterms:W3CDTF">2020-03-03T07:32:53Z</dcterms:created>
  <dcterms:modified xsi:type="dcterms:W3CDTF">2020-03-16T13:03:20Z</dcterms:modified>
</cp:coreProperties>
</file>