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handoutMasterIdLst>
    <p:handoutMasterId r:id="rId63"/>
  </p:handoutMasterIdLst>
  <p:sldIdLst>
    <p:sldId id="32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9" r:id="rId20"/>
    <p:sldId id="276" r:id="rId21"/>
    <p:sldId id="277" r:id="rId22"/>
    <p:sldId id="278" r:id="rId23"/>
    <p:sldId id="283" r:id="rId24"/>
    <p:sldId id="284" r:id="rId25"/>
    <p:sldId id="287" r:id="rId26"/>
    <p:sldId id="291" r:id="rId27"/>
    <p:sldId id="280" r:id="rId28"/>
    <p:sldId id="288" r:id="rId29"/>
    <p:sldId id="290" r:id="rId30"/>
    <p:sldId id="289" r:id="rId31"/>
    <p:sldId id="302" r:id="rId32"/>
    <p:sldId id="282" r:id="rId33"/>
    <p:sldId id="292" r:id="rId34"/>
    <p:sldId id="293" r:id="rId35"/>
    <p:sldId id="294" r:id="rId36"/>
    <p:sldId id="295" r:id="rId37"/>
    <p:sldId id="297" r:id="rId38"/>
    <p:sldId id="298" r:id="rId39"/>
    <p:sldId id="299" r:id="rId40"/>
    <p:sldId id="320" r:id="rId41"/>
    <p:sldId id="321" r:id="rId42"/>
    <p:sldId id="322" r:id="rId43"/>
    <p:sldId id="300" r:id="rId44"/>
    <p:sldId id="303" r:id="rId45"/>
    <p:sldId id="304" r:id="rId46"/>
    <p:sldId id="305" r:id="rId47"/>
    <p:sldId id="306" r:id="rId48"/>
    <p:sldId id="307" r:id="rId49"/>
    <p:sldId id="308" r:id="rId50"/>
    <p:sldId id="309" r:id="rId51"/>
    <p:sldId id="311" r:id="rId52"/>
    <p:sldId id="327" r:id="rId53"/>
    <p:sldId id="314" r:id="rId54"/>
    <p:sldId id="315" r:id="rId55"/>
    <p:sldId id="317" r:id="rId56"/>
    <p:sldId id="318" r:id="rId57"/>
    <p:sldId id="319" r:id="rId58"/>
    <p:sldId id="323" r:id="rId59"/>
    <p:sldId id="324" r:id="rId60"/>
    <p:sldId id="325" r:id="rId61"/>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FC50FB76-8028-4151-8D96-AA589F20E5A9}" type="datetimeFigureOut">
              <a:rPr lang="tr-TR" smtClean="0"/>
              <a:t>20.05.2020</a:t>
            </a:fld>
            <a:endParaRPr lang="tr-TR"/>
          </a:p>
        </p:txBody>
      </p:sp>
      <p:sp>
        <p:nvSpPr>
          <p:cNvPr id="4" name="Altbilgi Yer Tutucusu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E1992BEC-2151-4FF2-85A0-D8FB005BDAB9}" type="slidenum">
              <a:rPr lang="tr-TR" smtClean="0"/>
              <a:t>‹#›</a:t>
            </a:fld>
            <a:endParaRPr lang="tr-TR"/>
          </a:p>
        </p:txBody>
      </p:sp>
    </p:spTree>
    <p:extLst>
      <p:ext uri="{BB962C8B-B14F-4D97-AF65-F5344CB8AC3E}">
        <p14:creationId xmlns:p14="http://schemas.microsoft.com/office/powerpoint/2010/main" val="53568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6F6E58C2-6EAC-4B03-A290-579AED780EEB}" type="datetimeFigureOut">
              <a:rPr lang="tr-TR" smtClean="0"/>
              <a:t>20.05.2020</a:t>
            </a:fld>
            <a:endParaRPr lang="tr-TR"/>
          </a:p>
        </p:txBody>
      </p:sp>
      <p:sp>
        <p:nvSpPr>
          <p:cNvPr id="4" name="Slayt Görüntüsü Yer Tutucusu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20.05.2020</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20.05.2020</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liste_AaIaJZ1.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resmigazete.gov.tr/eskiler/2018/09/20180913-6.pdf" TargetMode="External"/><Relationship Id="rId4" Type="http://schemas.openxmlformats.org/officeDocument/2006/relationships/hyperlink" Target="https://www.mevzuat.gov.tr/mevzuat?MevzuatNo=703&amp;MevzuatTur=4&amp;MevzuatTertip=5"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mevzuat.gov.tr/mevzuat?MevzuatNo=27923&amp;MevzuatTur=7&amp;MevzuatTertip=5"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38f82bfaf572f7f75e75f6a910045a4b/document-2.pdf"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osym.gov.tr/TR,16858/2019-yuksekogretim-programlari-ve-kontenjanlari-kilavuzu.html"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otomasyon.bartin.edu.tr/dosyalar/form/personel/yok-uygulamalari-modulu/1S2LL40L_17.05.2011osys.pdf"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saglik-saglikla-ilgili-veya-iliskili-programlarda-egitim-ogretime-baslanmasi-ve-surdurulmesi-icin-asgari-kosullar-genel-ilkeler.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personel/7c1df2dd5101a93c5588ab100930c56b/saglik-saglikla-ilgili-veya-iliskili-programlarda-egitim-ogretime-baslanmasi-ve-surdurulmesi-icin-asgari-kosullar-genel-ilkel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90502" y="3832"/>
            <a:ext cx="8690385" cy="1209539"/>
          </a:xfrm>
          <a:prstGeom prst="rect">
            <a:avLst/>
          </a:prstGeom>
        </p:spPr>
      </p:pic>
      <p:sp>
        <p:nvSpPr>
          <p:cNvPr id="14" name="Rectangle 3"/>
          <p:cNvSpPr txBox="1">
            <a:spLocks noChangeArrowheads="1"/>
          </p:cNvSpPr>
          <p:nvPr/>
        </p:nvSpPr>
        <p:spPr bwMode="auto">
          <a:xfrm>
            <a:off x="190502" y="965200"/>
            <a:ext cx="11811000" cy="59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ü"/>
            </a:pP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3100" dirty="0" smtClean="0">
                <a:latin typeface="Helvetica" panose="020B0604020202020204" pitchFamily="34" charset="0"/>
                <a:ea typeface="Cambria" panose="02040503050406030204" pitchFamily="18" charset="0"/>
                <a:cs typeface="Helvetica" panose="020B0604020202020204" pitchFamily="34" charset="0"/>
              </a:rPr>
              <a:t>        </a:t>
            </a:r>
          </a:p>
          <a:p>
            <a:pPr algn="ctr"/>
            <a:endParaRPr lang="tr-TR" sz="3100"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5400" b="1" dirty="0" smtClean="0">
                <a:latin typeface="Arial" panose="020B0604020202020204" pitchFamily="34" charset="0"/>
                <a:ea typeface="Cambria" panose="02040503050406030204" pitchFamily="18" charset="0"/>
                <a:cs typeface="Arial" panose="020B0604020202020204" pitchFamily="34" charset="0"/>
              </a:rPr>
              <a:t>YÜKSEKÖĞRETİMDE </a:t>
            </a:r>
          </a:p>
          <a:p>
            <a:pPr algn="ctr"/>
            <a:r>
              <a:rPr lang="tr-TR" sz="5400" b="1" dirty="0" smtClean="0">
                <a:latin typeface="Arial" panose="020B0604020202020204" pitchFamily="34" charset="0"/>
                <a:ea typeface="Cambria" panose="02040503050406030204" pitchFamily="18" charset="0"/>
                <a:cs typeface="Arial" panose="020B0604020202020204" pitchFamily="34" charset="0"/>
              </a:rPr>
              <a:t>NORM KADRO UYGULAMALARI</a:t>
            </a:r>
          </a:p>
          <a:p>
            <a:pPr algn="ctr"/>
            <a:endParaRPr lang="tr-TR" sz="5400" b="1" dirty="0">
              <a:latin typeface="Arial" panose="020B0604020202020204" pitchFamily="34" charset="0"/>
              <a:ea typeface="Cambria" panose="02040503050406030204" pitchFamily="18" charset="0"/>
              <a:cs typeface="Arial" panose="020B0604020202020204" pitchFamily="34" charset="0"/>
            </a:endParaRPr>
          </a:p>
          <a:p>
            <a:pPr algn="ctr"/>
            <a:r>
              <a:rPr lang="tr-TR" sz="2800" b="1" dirty="0" smtClean="0">
                <a:latin typeface="Arial" panose="020B0604020202020204" pitchFamily="34" charset="0"/>
                <a:ea typeface="Cambria" panose="02040503050406030204" pitchFamily="18" charset="0"/>
                <a:cs typeface="Arial" panose="020B0604020202020204" pitchFamily="34" charset="0"/>
              </a:rPr>
              <a:t>-Personel Daire Başkanlığı</a:t>
            </a:r>
          </a:p>
          <a:p>
            <a:pPr algn="ctr"/>
            <a:r>
              <a:rPr lang="tr-TR" sz="2800" b="1" dirty="0" smtClean="0">
                <a:latin typeface="Arial" panose="020B0604020202020204" pitchFamily="34" charset="0"/>
                <a:ea typeface="Cambria" panose="02040503050406030204" pitchFamily="18" charset="0"/>
                <a:cs typeface="Arial" panose="020B0604020202020204" pitchFamily="34" charset="0"/>
              </a:rPr>
              <a:t>20.05.2020</a:t>
            </a:r>
          </a:p>
          <a:p>
            <a:endParaRPr lang="tr-TR" sz="1500" b="1" dirty="0" smtClean="0">
              <a:latin typeface="Arial" panose="020B0604020202020204" pitchFamily="34" charset="0"/>
              <a:ea typeface="Cambria" panose="02040503050406030204" pitchFamily="18" charset="0"/>
              <a:cs typeface="Arial" panose="020B0604020202020204" pitchFamily="34" charset="0"/>
            </a:endParaRPr>
          </a:p>
          <a:p>
            <a:endParaRPr lang="tr-TR" sz="1500" b="1" dirty="0">
              <a:latin typeface="Arial" panose="020B0604020202020204" pitchFamily="34" charset="0"/>
              <a:ea typeface="Cambria" panose="02040503050406030204" pitchFamily="18" charset="0"/>
              <a:cs typeface="Arial" panose="020B0604020202020204" pitchFamily="34" charset="0"/>
            </a:endParaRPr>
          </a:p>
          <a:p>
            <a:endParaRPr lang="tr-TR" sz="1500" b="1" dirty="0" smtClean="0">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9209804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1319" y="21916"/>
            <a:ext cx="10686618" cy="1209539"/>
            <a:chOff x="-31319" y="11393"/>
            <a:chExt cx="10686618"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1319" y="1139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72988" y="192677"/>
              <a:ext cx="6482311"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185256677"/>
              </p:ext>
            </p:extLst>
          </p:nvPr>
        </p:nvGraphicFramePr>
        <p:xfrm>
          <a:off x="444500" y="1411534"/>
          <a:ext cx="10871199" cy="5151120"/>
        </p:xfrm>
        <a:graphic>
          <a:graphicData uri="http://schemas.openxmlformats.org/drawingml/2006/table">
            <a:tbl>
              <a:tblPr firstRow="1" bandRow="1">
                <a:tableStyleId>{5C22544A-7EE6-4342-B048-85BDC9FD1C3A}</a:tableStyleId>
              </a:tblPr>
              <a:tblGrid>
                <a:gridCol w="3209463">
                  <a:extLst>
                    <a:ext uri="{9D8B030D-6E8A-4147-A177-3AD203B41FA5}">
                      <a16:colId xmlns:a16="http://schemas.microsoft.com/office/drawing/2014/main" val="4033237728"/>
                    </a:ext>
                  </a:extLst>
                </a:gridCol>
                <a:gridCol w="1296192">
                  <a:extLst>
                    <a:ext uri="{9D8B030D-6E8A-4147-A177-3AD203B41FA5}">
                      <a16:colId xmlns:a16="http://schemas.microsoft.com/office/drawing/2014/main" val="3974737778"/>
                    </a:ext>
                  </a:extLst>
                </a:gridCol>
                <a:gridCol w="2855623">
                  <a:extLst>
                    <a:ext uri="{9D8B030D-6E8A-4147-A177-3AD203B41FA5}">
                      <a16:colId xmlns:a16="http://schemas.microsoft.com/office/drawing/2014/main" val="2162591181"/>
                    </a:ext>
                  </a:extLst>
                </a:gridCol>
                <a:gridCol w="3509921">
                  <a:extLst>
                    <a:ext uri="{9D8B030D-6E8A-4147-A177-3AD203B41FA5}">
                      <a16:colId xmlns:a16="http://schemas.microsoft.com/office/drawing/2014/main" val="637095485"/>
                    </a:ext>
                  </a:extLst>
                </a:gridCol>
              </a:tblGrid>
              <a:tr h="872142">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872142">
                <a:tc>
                  <a:txBody>
                    <a:bodyPr/>
                    <a:lstStyle/>
                    <a:p>
                      <a:r>
                        <a:rPr lang="tr-TR" dirty="0" smtClean="0"/>
                        <a:t>Bilgisayar Mühendisliği, Bilişim Sistemleri Mühendisliği, Yazılım Mühendisliği</a:t>
                      </a:r>
                      <a:endParaRPr lang="tr-TR" dirty="0">
                        <a:latin typeface="Arial" panose="020B0604020202020204" pitchFamily="34" charset="0"/>
                        <a:cs typeface="Arial" panose="020B0604020202020204" pitchFamily="34" charset="0"/>
                      </a:endParaRPr>
                    </a:p>
                  </a:txBody>
                  <a:tcPr/>
                </a:tc>
                <a:tc>
                  <a:txBody>
                    <a:bodyPr/>
                    <a:lstStyle/>
                    <a:p>
                      <a:endParaRPr lang="tr-TR" sz="2000" b="1" dirty="0" smtClean="0">
                        <a:latin typeface="Arial" panose="020B0604020202020204" pitchFamily="34" charset="0"/>
                        <a:cs typeface="Arial" panose="020B0604020202020204" pitchFamily="34" charset="0"/>
                      </a:endParaRPr>
                    </a:p>
                    <a:p>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rowSpan="4">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27797491"/>
                  </a:ext>
                </a:extLst>
              </a:tr>
              <a:tr h="1133784">
                <a:tc>
                  <a:txBody>
                    <a:bodyPr/>
                    <a:lstStyle/>
                    <a:p>
                      <a:r>
                        <a:rPr lang="tr-TR" dirty="0" smtClean="0"/>
                        <a:t>Biyomühendislik, Genetik ve Biyomühendislik, Biyomedikal Mühendisliği, Biyoloji Mühendisliği </a:t>
                      </a:r>
                      <a:endParaRPr lang="tr-TR"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  </a:t>
                      </a:r>
                    </a:p>
                    <a:p>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smtClean="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53485846"/>
                  </a:ext>
                </a:extLst>
              </a:tr>
              <a:tr h="377928">
                <a:tc>
                  <a:txBody>
                    <a:bodyPr/>
                    <a:lstStyle/>
                    <a:p>
                      <a:r>
                        <a:rPr lang="tr-TR" dirty="0" smtClean="0"/>
                        <a:t>Çevre Mühendisliği</a:t>
                      </a:r>
                      <a:endParaRPr lang="tr-TR"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53485832"/>
                  </a:ext>
                </a:extLst>
              </a:tr>
              <a:tr h="1657070">
                <a:tc>
                  <a:txBody>
                    <a:bodyPr/>
                    <a:lstStyle/>
                    <a:p>
                      <a:r>
                        <a:rPr lang="tr-TR" dirty="0" smtClean="0"/>
                        <a:t>Elektrik Mühendisliği, Elektrik-Elektronik Mühendisliği, Elektronik Mühendisliği, Elektronik ve Haberleşme Mühendisliği, Kontrol ve Otomasyon Mühendisliği</a:t>
                      </a:r>
                      <a:endParaRPr lang="tr-TR" dirty="0">
                        <a:latin typeface="Arial" panose="020B0604020202020204" pitchFamily="34" charset="0"/>
                        <a:cs typeface="Arial" panose="020B0604020202020204" pitchFamily="34" charset="0"/>
                      </a:endParaRPr>
                    </a:p>
                  </a:txBody>
                  <a:tcPr/>
                </a:tc>
                <a:tc>
                  <a:txBody>
                    <a:bodyPr/>
                    <a:lstStyle/>
                    <a:p>
                      <a:endParaRPr lang="tr-TR" sz="2000" b="1" dirty="0" smtClean="0">
                        <a:latin typeface="Arial" panose="020B0604020202020204" pitchFamily="34" charset="0"/>
                        <a:cs typeface="Arial" panose="020B0604020202020204" pitchFamily="34" charset="0"/>
                      </a:endParaRPr>
                    </a:p>
                    <a:p>
                      <a:endParaRPr lang="tr-TR" sz="2000" b="1" dirty="0" smtClean="0">
                        <a:latin typeface="Arial" panose="020B0604020202020204" pitchFamily="34" charset="0"/>
                        <a:cs typeface="Arial" panose="020B0604020202020204" pitchFamily="34" charset="0"/>
                      </a:endParaRPr>
                    </a:p>
                    <a:p>
                      <a:r>
                        <a:rPr lang="tr-TR" sz="2000" b="1" dirty="0" smtClean="0">
                          <a:latin typeface="Arial" panose="020B0604020202020204" pitchFamily="34" charset="0"/>
                          <a:cs typeface="Arial" panose="020B0604020202020204" pitchFamily="34" charset="0"/>
                        </a:rPr>
                        <a:t>      7</a:t>
                      </a:r>
                    </a:p>
                    <a:p>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581654"/>
                  </a:ext>
                </a:extLst>
              </a:tr>
            </a:tbl>
          </a:graphicData>
        </a:graphic>
      </p:graphicFrame>
    </p:spTree>
    <p:extLst>
      <p:ext uri="{BB962C8B-B14F-4D97-AF65-F5344CB8AC3E}">
        <p14:creationId xmlns:p14="http://schemas.microsoft.com/office/powerpoint/2010/main" val="2681475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97926" y="192677"/>
              <a:ext cx="645737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704729344"/>
              </p:ext>
            </p:extLst>
          </p:nvPr>
        </p:nvGraphicFramePr>
        <p:xfrm>
          <a:off x="774698" y="1411534"/>
          <a:ext cx="10541001" cy="512064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10007">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298746">
                <a:tc>
                  <a:txBody>
                    <a:bodyPr/>
                    <a:lstStyle/>
                    <a:p>
                      <a:r>
                        <a:rPr lang="tr-TR" dirty="0" smtClean="0"/>
                        <a:t>Endüstri Mühendisliği, Endüstri ve Sistem Mühendisliği, İşletme Mühendisliği</a:t>
                      </a:r>
                      <a:endParaRPr lang="tr-TR" dirty="0">
                        <a:latin typeface="Arial" panose="020B0604020202020204" pitchFamily="34" charset="0"/>
                        <a:cs typeface="Arial" panose="020B0604020202020204" pitchFamily="34" charset="0"/>
                      </a:endParaRPr>
                    </a:p>
                  </a:txBody>
                  <a:tcPr/>
                </a:tc>
                <a:tc>
                  <a:txBody>
                    <a:bodyPr/>
                    <a:lstStyle/>
                    <a:p>
                      <a:pPr algn="ctr"/>
                      <a:endParaRPr lang="tr-TR" sz="2000" b="1" dirty="0" smtClean="0">
                        <a:latin typeface="Arial" panose="020B0604020202020204" pitchFamily="34" charset="0"/>
                        <a:cs typeface="Arial" panose="020B0604020202020204" pitchFamily="34" charset="0"/>
                      </a:endParaRPr>
                    </a:p>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rowSpan="6">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r>
                        <a:rPr lang="tr-TR" b="1"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27797491"/>
                  </a:ext>
                </a:extLst>
              </a:tr>
              <a:tr h="323811">
                <a:tc>
                  <a:txBody>
                    <a:bodyPr/>
                    <a:lstStyle/>
                    <a:p>
                      <a:r>
                        <a:rPr lang="tr-TR" dirty="0" smtClean="0"/>
                        <a:t>Gıda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53485846"/>
                  </a:ext>
                </a:extLst>
              </a:tr>
              <a:tr h="298746">
                <a:tc>
                  <a:txBody>
                    <a:bodyPr/>
                    <a:lstStyle/>
                    <a:p>
                      <a:r>
                        <a:rPr lang="tr-TR" dirty="0" smtClean="0"/>
                        <a:t>İnşaat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53485832"/>
                  </a:ext>
                </a:extLst>
              </a:tr>
              <a:tr h="288335">
                <a:tc>
                  <a:txBody>
                    <a:bodyPr/>
                    <a:lstStyle/>
                    <a:p>
                      <a:r>
                        <a:rPr lang="tr-TR" dirty="0" smtClean="0"/>
                        <a:t>Jeoloji Mühendisliği, Hidrojeoloji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581654"/>
                  </a:ext>
                </a:extLst>
              </a:tr>
              <a:tr h="252775">
                <a:tc>
                  <a:txBody>
                    <a:bodyPr/>
                    <a:lstStyle/>
                    <a:p>
                      <a:r>
                        <a:rPr lang="tr-TR" dirty="0" smtClean="0"/>
                        <a:t>Jeofizik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829181"/>
                  </a:ext>
                </a:extLst>
              </a:tr>
              <a:tr h="204515">
                <a:tc>
                  <a:txBody>
                    <a:bodyPr/>
                    <a:lstStyle/>
                    <a:p>
                      <a:pPr algn="just"/>
                      <a:r>
                        <a:rPr lang="tr-TR" dirty="0" smtClean="0"/>
                        <a:t>Kimya Mühendisliği, Kimya Mühendisliği ve Uygulamalı Kimya, Kimya ve Süreç Mühendisliği, Kimya ve Biyoloji Mühendisliği </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6519805"/>
                  </a:ext>
                </a:extLst>
              </a:tr>
            </a:tbl>
          </a:graphicData>
        </a:graphic>
      </p:graphicFrame>
    </p:spTree>
    <p:extLst>
      <p:ext uri="{BB962C8B-B14F-4D97-AF65-F5344CB8AC3E}">
        <p14:creationId xmlns:p14="http://schemas.microsoft.com/office/powerpoint/2010/main" val="29957589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66072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647962924"/>
              </p:ext>
            </p:extLst>
          </p:nvPr>
        </p:nvGraphicFramePr>
        <p:xfrm>
          <a:off x="774698" y="1220063"/>
          <a:ext cx="10541001" cy="5108185"/>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90492">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623344">
                <a:tc>
                  <a:txBody>
                    <a:bodyPr/>
                    <a:lstStyle/>
                    <a:p>
                      <a:r>
                        <a:rPr lang="tr-TR" dirty="0" smtClean="0"/>
                        <a:t>Maden Mühendisliği, Cevher Hazırlama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rowSpan="4">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6693478"/>
                  </a:ext>
                </a:extLst>
              </a:tr>
              <a:tr h="385880">
                <a:tc>
                  <a:txBody>
                    <a:bodyPr/>
                    <a:lstStyle/>
                    <a:p>
                      <a:r>
                        <a:rPr lang="tr-TR" dirty="0" smtClean="0"/>
                        <a:t>Makina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5503840"/>
                  </a:ext>
                </a:extLst>
              </a:tr>
              <a:tr h="2493377">
                <a:tc>
                  <a:txBody>
                    <a:bodyPr/>
                    <a:lstStyle/>
                    <a:p>
                      <a:pPr algn="just"/>
                      <a:r>
                        <a:rPr lang="tr-TR" dirty="0" smtClean="0"/>
                        <a:t>Malzeme Bilimi ve Mühendisliği, Malzeme Bilimi ve Nanomühendislik, Malzeme Bilimi ve Nanoteknoloji Mühendisliği, Malzeme Mühendisliği, Metalurji ve Malzeme Mühendisliği, Nanoteknoloji Mühendisliği, Polimer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a:t>
                      </a:r>
                    </a:p>
                    <a:p>
                      <a:pPr algn="l"/>
                      <a:endParaRPr lang="tr-TR" sz="2000" b="1" dirty="0" smtClean="0">
                        <a:latin typeface="Arial" panose="020B0604020202020204" pitchFamily="34" charset="0"/>
                        <a:cs typeface="Arial" panose="020B0604020202020204" pitchFamily="34" charset="0"/>
                      </a:endParaRPr>
                    </a:p>
                    <a:p>
                      <a:pPr algn="l"/>
                      <a:endParaRPr lang="tr-TR" sz="2000" b="1" dirty="0" smtClean="0">
                        <a:latin typeface="Arial" panose="020B0604020202020204" pitchFamily="34" charset="0"/>
                        <a:cs typeface="Arial" panose="020B0604020202020204" pitchFamily="34" charset="0"/>
                      </a:endParaRPr>
                    </a:p>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12659971"/>
                  </a:ext>
                </a:extLst>
              </a:tr>
              <a:tr h="597145">
                <a:tc>
                  <a:txBody>
                    <a:bodyPr/>
                    <a:lstStyle/>
                    <a:p>
                      <a:r>
                        <a:rPr lang="tr-TR" dirty="0" smtClean="0"/>
                        <a:t>Tekstil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0429544"/>
                  </a:ext>
                </a:extLst>
              </a:tr>
            </a:tbl>
          </a:graphicData>
        </a:graphic>
      </p:graphicFrame>
    </p:spTree>
    <p:extLst>
      <p:ext uri="{BB962C8B-B14F-4D97-AF65-F5344CB8AC3E}">
        <p14:creationId xmlns:p14="http://schemas.microsoft.com/office/powerpoint/2010/main" val="32879899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66072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381000" y="184362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957910635"/>
              </p:ext>
            </p:extLst>
          </p:nvPr>
        </p:nvGraphicFramePr>
        <p:xfrm>
          <a:off x="774698" y="1963420"/>
          <a:ext cx="10541001" cy="207518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1220694">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854486">
                <a:tc>
                  <a:txBody>
                    <a:bodyPr/>
                    <a:lstStyle/>
                    <a:p>
                      <a:r>
                        <a:rPr lang="tr-TR" dirty="0" smtClean="0">
                          <a:latin typeface="Arial" panose="020B0604020202020204" pitchFamily="34" charset="0"/>
                          <a:cs typeface="Arial" panose="020B0604020202020204" pitchFamily="34" charset="0"/>
                        </a:rPr>
                        <a:t>Harita</a:t>
                      </a:r>
                      <a:r>
                        <a:rPr lang="tr-TR" baseline="0" dirty="0" smtClean="0">
                          <a:latin typeface="Arial" panose="020B0604020202020204" pitchFamily="34" charset="0"/>
                          <a:cs typeface="Arial" panose="020B0604020202020204" pitchFamily="34" charset="0"/>
                        </a:rPr>
                        <a:t> Mühendisliği</a:t>
                      </a:r>
                    </a:p>
                    <a:p>
                      <a:r>
                        <a:rPr lang="tr-TR" baseline="0" dirty="0" smtClean="0">
                          <a:latin typeface="Arial" panose="020B0604020202020204" pitchFamily="34" charset="0"/>
                          <a:cs typeface="Arial" panose="020B0604020202020204" pitchFamily="34" charset="0"/>
                        </a:rPr>
                        <a:t>Geomatik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7</a:t>
                      </a:r>
                      <a:endParaRPr lang="tr-TR" sz="24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Arial" panose="020B0604020202020204" pitchFamily="34" charset="0"/>
                          <a:cs typeface="Arial" panose="020B0604020202020204" pitchFamily="34" charset="0"/>
                        </a:rPr>
                        <a:t>Bölüm düzeyinde</a:t>
                      </a:r>
                    </a:p>
                    <a:p>
                      <a:pPr algn="ctr"/>
                      <a:endParaRPr lang="tr-TR" sz="2400" b="1"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4324879"/>
                  </a:ext>
                </a:extLst>
              </a:tr>
            </a:tbl>
          </a:graphicData>
        </a:graphic>
      </p:graphicFrame>
    </p:spTree>
    <p:extLst>
      <p:ext uri="{BB962C8B-B14F-4D97-AF65-F5344CB8AC3E}">
        <p14:creationId xmlns:p14="http://schemas.microsoft.com/office/powerpoint/2010/main" val="29727565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39490" y="192677"/>
              <a:ext cx="6415809" cy="646331"/>
            </a:xfrm>
            <a:prstGeom prst="rect">
              <a:avLst/>
            </a:prstGeom>
          </p:spPr>
          <p:txBody>
            <a:bodyPr wrap="square">
              <a:spAutoFit/>
            </a:bodyPr>
            <a:lstStyle/>
            <a:p>
              <a:r>
                <a:rPr lang="tr-TR" sz="3600" b="1" dirty="0" smtClean="0">
                  <a:solidFill>
                    <a:schemeClr val="accent1">
                      <a:lumMod val="50000"/>
                    </a:schemeClr>
                  </a:solidFill>
                  <a:latin typeface="Helvetica" pitchFamily="34" charset="0"/>
                </a:rPr>
                <a:t>NORM KADRO</a:t>
              </a:r>
              <a:endParaRPr lang="tr-TR" sz="3600" dirty="0"/>
            </a:p>
          </p:txBody>
        </p:sp>
      </p:grpSp>
      <p:sp>
        <p:nvSpPr>
          <p:cNvPr id="14" name="Rectangle 3"/>
          <p:cNvSpPr txBox="1">
            <a:spLocks noChangeArrowheads="1"/>
          </p:cNvSpPr>
          <p:nvPr/>
        </p:nvSpPr>
        <p:spPr bwMode="auto">
          <a:xfrm>
            <a:off x="381000" y="1816100"/>
            <a:ext cx="1168399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3600" b="1" dirty="0" smtClean="0"/>
              <a:t>Norm kadro ilgili yönetmelikte</a:t>
            </a:r>
            <a:r>
              <a:rPr lang="tr-TR" sz="3600" dirty="0" smtClean="0"/>
              <a:t>;</a:t>
            </a:r>
          </a:p>
          <a:p>
            <a:pPr algn="just"/>
            <a:r>
              <a:rPr lang="tr-TR" sz="3600" dirty="0" smtClean="0"/>
              <a:t>Yükseköğretim </a:t>
            </a:r>
            <a:r>
              <a:rPr lang="tr-TR" sz="3600" dirty="0"/>
              <a:t>kurumlarında bir bölüm, anabilim/anasanat dalı veya programda eğitim, öğretim, araştırma ve diğer hizmetlerin sürdürülebilmesi için bu Yönetmelik çerçevesinde sayısı belirlenen öğretim elemanı </a:t>
            </a:r>
            <a:r>
              <a:rPr lang="tr-TR" sz="3600" dirty="0" smtClean="0"/>
              <a:t>kadrosu olarak tanımlanmıştır. </a:t>
            </a:r>
            <a:endParaRPr lang="tr-TR" sz="3200" dirty="0" smtClean="0"/>
          </a:p>
        </p:txBody>
      </p:sp>
    </p:spTree>
    <p:extLst>
      <p:ext uri="{BB962C8B-B14F-4D97-AF65-F5344CB8AC3E}">
        <p14:creationId xmlns:p14="http://schemas.microsoft.com/office/powerpoint/2010/main" val="4054466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6532187" cy="646331"/>
            </a:xfrm>
            <a:prstGeom prst="rect">
              <a:avLst/>
            </a:prstGeom>
          </p:spPr>
          <p:txBody>
            <a:bodyPr wrap="square">
              <a:spAutoFit/>
            </a:bodyPr>
            <a:lstStyle/>
            <a:p>
              <a:r>
                <a:rPr lang="tr-TR" sz="3600" b="1" dirty="0" smtClean="0">
                  <a:solidFill>
                    <a:schemeClr val="accent1">
                      <a:lumMod val="50000"/>
                    </a:schemeClr>
                  </a:solidFill>
                  <a:latin typeface="Helvetica" pitchFamily="34" charset="0"/>
                </a:rPr>
                <a:t>NORM DIŞI KADRO</a:t>
              </a:r>
              <a:endParaRPr lang="tr-TR" sz="3600" dirty="0"/>
            </a:p>
          </p:txBody>
        </p:sp>
      </p:grpSp>
      <p:sp>
        <p:nvSpPr>
          <p:cNvPr id="14" name="Rectangle 3"/>
          <p:cNvSpPr txBox="1">
            <a:spLocks noChangeArrowheads="1"/>
          </p:cNvSpPr>
          <p:nvPr/>
        </p:nvSpPr>
        <p:spPr bwMode="auto">
          <a:xfrm>
            <a:off x="381000" y="1816100"/>
            <a:ext cx="1168399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4000" b="1" dirty="0" smtClean="0"/>
              <a:t>Norm dışı kadro ilgili yönetmelikte</a:t>
            </a:r>
            <a:r>
              <a:rPr lang="tr-TR" sz="4000" dirty="0" smtClean="0"/>
              <a:t>;</a:t>
            </a:r>
          </a:p>
          <a:p>
            <a:pPr algn="just"/>
            <a:r>
              <a:rPr lang="tr-TR" sz="4000" dirty="0" smtClean="0"/>
              <a:t>Belirlenen </a:t>
            </a:r>
            <a:r>
              <a:rPr lang="tr-TR" sz="4000" dirty="0"/>
              <a:t>norm kadro sayısı dışında kalan ve ilgili yükseköğretim kurumunun ihtiyacı olduğunu gerekçeli olarak belirttiği öğretim elemanı </a:t>
            </a:r>
            <a:r>
              <a:rPr lang="tr-TR" sz="4000" dirty="0" smtClean="0"/>
              <a:t>kadrosu olarak tanımlanmıştır.</a:t>
            </a:r>
            <a:endParaRPr lang="tr-TR" sz="3600" dirty="0" smtClean="0"/>
          </a:p>
        </p:txBody>
      </p:sp>
    </p:spTree>
    <p:extLst>
      <p:ext uri="{BB962C8B-B14F-4D97-AF65-F5344CB8AC3E}">
        <p14:creationId xmlns:p14="http://schemas.microsoft.com/office/powerpoint/2010/main" val="12348400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64182" y="192677"/>
              <a:ext cx="7116618"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BELİRLENMESİ</a:t>
              </a:r>
              <a:endParaRPr lang="tr-TR" sz="2800" dirty="0"/>
            </a:p>
          </p:txBody>
        </p:sp>
      </p:grpSp>
      <p:sp>
        <p:nvSpPr>
          <p:cNvPr id="14" name="Rectangle 3"/>
          <p:cNvSpPr txBox="1">
            <a:spLocks noChangeArrowheads="1"/>
          </p:cNvSpPr>
          <p:nvPr/>
        </p:nvSpPr>
        <p:spPr bwMode="auto">
          <a:xfrm>
            <a:off x="381000" y="1461362"/>
            <a:ext cx="11683999" cy="481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t>Norm </a:t>
            </a:r>
            <a:r>
              <a:rPr lang="tr-TR" sz="2400" b="1" dirty="0"/>
              <a:t>kadrolar, </a:t>
            </a:r>
            <a:endParaRPr lang="tr-TR" sz="2400" b="1" dirty="0" smtClean="0"/>
          </a:p>
          <a:p>
            <a:pPr marL="342900" indent="-342900" algn="just">
              <a:buFont typeface="Wingdings" panose="05000000000000000000" pitchFamily="2" charset="2"/>
              <a:buChar char="ü"/>
            </a:pPr>
            <a:r>
              <a:rPr lang="tr-TR" sz="2400" dirty="0" smtClean="0"/>
              <a:t>Önlisans </a:t>
            </a:r>
            <a:r>
              <a:rPr lang="tr-TR" sz="2400" dirty="0"/>
              <a:t>ve lisans düzeyinde </a:t>
            </a:r>
            <a:r>
              <a:rPr lang="tr-TR" sz="2400" b="1" dirty="0"/>
              <a:t>öğrenci alan birimlere</a:t>
            </a:r>
            <a:r>
              <a:rPr lang="tr-TR" sz="2400" dirty="0"/>
              <a:t>, </a:t>
            </a:r>
            <a:endParaRPr lang="tr-TR" sz="2400" dirty="0" smtClean="0"/>
          </a:p>
          <a:p>
            <a:pPr marL="342900" indent="-342900" algn="just">
              <a:buFont typeface="Wingdings" panose="05000000000000000000" pitchFamily="2" charset="2"/>
              <a:buChar char="ü"/>
            </a:pPr>
            <a:r>
              <a:rPr lang="tr-TR" sz="2400" dirty="0" smtClean="0"/>
              <a:t>Bünyesinde </a:t>
            </a:r>
            <a:r>
              <a:rPr lang="tr-TR" sz="2400" dirty="0"/>
              <a:t>lisans eğitimi olmamakla birlikte </a:t>
            </a:r>
            <a:r>
              <a:rPr lang="tr-TR" sz="2400" b="1" dirty="0"/>
              <a:t>servis dersi veren </a:t>
            </a:r>
            <a:r>
              <a:rPr lang="tr-TR" sz="2400" b="1" dirty="0" smtClean="0"/>
              <a:t>birimlere </a:t>
            </a:r>
            <a:r>
              <a:rPr lang="tr-TR" sz="2400" i="1" dirty="0" smtClean="0"/>
              <a:t>(</a:t>
            </a:r>
            <a:r>
              <a:rPr lang="tr-TR" sz="2400" i="1" dirty="0"/>
              <a:t>Eğitim Bilimleri Bölümünün Rehberlik ve Psikolojik Danışmanlık haricindeki anabilim dalları, Mühendislik Fakültelerinin Temel Bilimler Bölümleri, Denizcilik Fakültelerinin Temel Bilimler Bölümleri, Fen Fakültelerinin Temel Bilimler Bölümleri, Güzel Sanatlar Fakültelerinin Temel Sanat Bilimleri Bölümleri, Fakültelerin İnsan ve Toplum Bilimleri Bölümleri vb.) </a:t>
            </a:r>
            <a:endParaRPr lang="tr-TR" sz="2400" i="1" dirty="0" smtClean="0"/>
          </a:p>
          <a:p>
            <a:pPr marL="342900" indent="-342900" algn="just">
              <a:buFont typeface="Wingdings" panose="05000000000000000000" pitchFamily="2" charset="2"/>
              <a:buChar char="ü"/>
            </a:pPr>
            <a:r>
              <a:rPr lang="tr-TR" sz="2400" dirty="0" smtClean="0"/>
              <a:t>Bünyesinde </a:t>
            </a:r>
            <a:r>
              <a:rPr lang="tr-TR" sz="2400" dirty="0"/>
              <a:t>anabilim/anasanat dalı bulunan </a:t>
            </a:r>
            <a:r>
              <a:rPr lang="tr-TR" sz="2400" dirty="0" smtClean="0"/>
              <a:t>enstitülere </a:t>
            </a:r>
            <a:r>
              <a:rPr lang="tr-TR" sz="2400" i="1" dirty="0" smtClean="0"/>
              <a:t>(</a:t>
            </a:r>
            <a:r>
              <a:rPr lang="tr-TR" sz="2400" i="1" dirty="0"/>
              <a:t>Kandilli Rasathanesi ve Deprem Araştırma Enstitüsü gibi tematik enstitülerde yer alan anabilim dalları ile Fen, Güzel Sanatlar, Sağlık ve Sosyal Bilimler Enstitülerinin </a:t>
            </a:r>
            <a:r>
              <a:rPr lang="tr-TR" sz="2400" b="1" i="1" dirty="0" err="1"/>
              <a:t>disiplinlerarası</a:t>
            </a:r>
            <a:r>
              <a:rPr lang="tr-TR" sz="2400" b="1" i="1" dirty="0"/>
              <a:t> anabilim dallarına</a:t>
            </a:r>
            <a:r>
              <a:rPr lang="tr-TR" sz="2400" i="1" dirty="0"/>
              <a:t>)</a:t>
            </a:r>
            <a:endParaRPr lang="tr-TR" sz="2400" dirty="0" smtClean="0"/>
          </a:p>
          <a:p>
            <a:pPr algn="just"/>
            <a:r>
              <a:rPr lang="tr-TR" sz="2400" dirty="0"/>
              <a:t> </a:t>
            </a:r>
            <a:r>
              <a:rPr lang="tr-TR" sz="2400" dirty="0" smtClean="0"/>
              <a:t>   Tahsis </a:t>
            </a:r>
            <a:r>
              <a:rPr lang="tr-TR" sz="2400" dirty="0"/>
              <a:t>edilir.</a:t>
            </a:r>
            <a:endParaRPr lang="tr-TR" sz="2000" dirty="0" smtClean="0"/>
          </a:p>
        </p:txBody>
      </p:sp>
    </p:spTree>
    <p:extLst>
      <p:ext uri="{BB962C8B-B14F-4D97-AF65-F5344CB8AC3E}">
        <p14:creationId xmlns:p14="http://schemas.microsoft.com/office/powerpoint/2010/main" val="4099132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56116" y="192677"/>
              <a:ext cx="722468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BELİRLENMESİ</a:t>
              </a:r>
            </a:p>
            <a:p>
              <a:r>
                <a:rPr lang="tr-TR" sz="2800" b="1" dirty="0" smtClean="0">
                  <a:solidFill>
                    <a:schemeClr val="accent1">
                      <a:lumMod val="50000"/>
                    </a:schemeClr>
                  </a:solidFill>
                  <a:latin typeface="Helvetica" pitchFamily="34" charset="0"/>
                </a:rPr>
                <a:t>ASGARİ KADRO SAYININ İKİ KATI (4/2)</a:t>
              </a:r>
              <a:endParaRPr lang="tr-TR" sz="2800" dirty="0"/>
            </a:p>
          </p:txBody>
        </p:sp>
      </p:grpSp>
      <p:sp>
        <p:nvSpPr>
          <p:cNvPr id="14" name="Rectangle 3"/>
          <p:cNvSpPr txBox="1">
            <a:spLocks noChangeArrowheads="1"/>
          </p:cNvSpPr>
          <p:nvPr/>
        </p:nvSpPr>
        <p:spPr bwMode="auto">
          <a:xfrm>
            <a:off x="381000" y="1461362"/>
            <a:ext cx="11683999" cy="481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t>Yükseköğretim </a:t>
            </a:r>
            <a:r>
              <a:rPr lang="tr-TR" sz="2800" dirty="0"/>
              <a:t>kurumları, asgari kadro sayısının iki katına kadar norm kadro planlaması yapabilir</a:t>
            </a:r>
            <a:r>
              <a:rPr lang="tr-TR" sz="2800" dirty="0" smtClean="0"/>
              <a:t>.</a:t>
            </a:r>
          </a:p>
          <a:p>
            <a:pPr algn="just"/>
            <a:endParaRPr lang="tr-TR" sz="2800" dirty="0"/>
          </a:p>
          <a:p>
            <a:pPr algn="just"/>
            <a:r>
              <a:rPr lang="tr-TR" sz="2800" dirty="0" smtClean="0"/>
              <a:t>Örneğin; </a:t>
            </a:r>
            <a:r>
              <a:rPr lang="tr-TR" sz="2800" b="1" i="1" dirty="0" smtClean="0"/>
              <a:t>asgari kadro sayısı 3 (üç) öğretim üyesi </a:t>
            </a:r>
            <a:r>
              <a:rPr lang="tr-TR" sz="2800" dirty="0" smtClean="0"/>
              <a:t>olarak belirlenen Fen Fakültesi Matematik Bölümünün </a:t>
            </a:r>
            <a:r>
              <a:rPr lang="tr-TR" sz="2800" b="1" i="1" dirty="0" smtClean="0"/>
              <a:t>norm kadro sayısı 6 (altı) </a:t>
            </a:r>
            <a:r>
              <a:rPr lang="tr-TR" sz="2800" dirty="0" smtClean="0"/>
              <a:t>olarak belirlenir. </a:t>
            </a:r>
          </a:p>
          <a:p>
            <a:pPr marL="285750" indent="-285750" algn="just">
              <a:buFont typeface="Wingdings" panose="05000000000000000000" pitchFamily="2" charset="2"/>
              <a:buChar char="ü"/>
            </a:pPr>
            <a:endParaRPr lang="tr-TR" sz="2400" dirty="0"/>
          </a:p>
          <a:p>
            <a:pPr marL="285750" indent="-285750" algn="just">
              <a:buFont typeface="Wingdings" panose="05000000000000000000" pitchFamily="2" charset="2"/>
              <a:buChar char="ü"/>
            </a:pPr>
            <a:endParaRPr lang="tr-TR" sz="2400" dirty="0" smtClean="0"/>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endParaRPr lang="tr-TR" dirty="0" smtClean="0"/>
          </a:p>
          <a:p>
            <a:pPr marL="285750" indent="-285750" algn="just">
              <a:buFont typeface="Wingdings" panose="05000000000000000000" pitchFamily="2" charset="2"/>
              <a:buChar char="ü"/>
            </a:pPr>
            <a:endParaRPr lang="tr-TR" sz="2000" dirty="0" smtClean="0"/>
          </a:p>
        </p:txBody>
      </p:sp>
    </p:spTree>
    <p:extLst>
      <p:ext uri="{BB962C8B-B14F-4D97-AF65-F5344CB8AC3E}">
        <p14:creationId xmlns:p14="http://schemas.microsoft.com/office/powerpoint/2010/main" val="19341816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617384" cy="1209539"/>
            <a:chOff x="0" y="-10523"/>
            <a:chExt cx="1161738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7" y="-1313"/>
              <a:ext cx="7569297" cy="1200329"/>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BELİRLENMESİ</a:t>
              </a:r>
            </a:p>
            <a:p>
              <a:r>
                <a:rPr lang="tr-TR" sz="2400" b="1" dirty="0" smtClean="0">
                  <a:solidFill>
                    <a:schemeClr val="accent1">
                      <a:lumMod val="50000"/>
                    </a:schemeClr>
                  </a:solidFill>
                  <a:latin typeface="Helvetica" pitchFamily="34" charset="0"/>
                </a:rPr>
                <a:t>ASGARİ KADRO SAYININ ÜÇ KATI-BÖLGESEL KALKINMA</a:t>
              </a:r>
              <a:endParaRPr lang="tr-TR" sz="2400" dirty="0"/>
            </a:p>
          </p:txBody>
        </p:sp>
      </p:grpSp>
      <p:sp>
        <p:nvSpPr>
          <p:cNvPr id="14" name="Rectangle 3"/>
          <p:cNvSpPr txBox="1">
            <a:spLocks noChangeArrowheads="1"/>
          </p:cNvSpPr>
          <p:nvPr/>
        </p:nvSpPr>
        <p:spPr bwMode="auto">
          <a:xfrm>
            <a:off x="381000" y="1965537"/>
            <a:ext cx="11683999" cy="430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400" dirty="0" smtClean="0"/>
              <a:t>Yükseköğretim </a:t>
            </a:r>
            <a:r>
              <a:rPr lang="tr-TR" sz="2400" dirty="0"/>
              <a:t>Kurulu tarafından Bölgesel Kalkınma Odaklı Misyon Farklılaşması ve İhtisaslaşma kapsamında belirlenen yükseköğretim kurumları, ihtisas alanlarıyla doğrudan ilgili birimleri için </a:t>
            </a:r>
            <a:r>
              <a:rPr lang="tr-TR" sz="2400" b="1" dirty="0"/>
              <a:t>asgari kadro sayısının üç katına </a:t>
            </a:r>
            <a:r>
              <a:rPr lang="tr-TR" sz="2400" b="1" dirty="0" smtClean="0"/>
              <a:t>kadar </a:t>
            </a:r>
            <a:r>
              <a:rPr lang="tr-TR" sz="2400" dirty="0" smtClean="0"/>
              <a:t>norm </a:t>
            </a:r>
            <a:r>
              <a:rPr lang="tr-TR" sz="2400" dirty="0"/>
              <a:t>kadro planlaması yapabilir. </a:t>
            </a:r>
            <a:endParaRPr lang="tr-TR" sz="2400" dirty="0" smtClean="0"/>
          </a:p>
          <a:p>
            <a:pPr algn="just"/>
            <a:endParaRPr lang="tr-TR" sz="2400" dirty="0"/>
          </a:p>
          <a:p>
            <a:pPr algn="just"/>
            <a:r>
              <a:rPr lang="tr-TR" sz="2400" dirty="0"/>
              <a:t> </a:t>
            </a:r>
            <a:r>
              <a:rPr lang="tr-TR" sz="2400" dirty="0" smtClean="0"/>
              <a:t>  Örneğin; İhtisaslaşma kapsamında belirlenen Bartın Üniversitesinin ihtisas alanıyla doğrudan ilgili olan Bilgisayar Mühendisliği Bölümünde asgari kadro sayısının üç katına kadar norm kadro planlaması yapabilir. </a:t>
            </a:r>
            <a:r>
              <a:rPr lang="tr-TR" sz="2400" b="1" dirty="0" smtClean="0"/>
              <a:t>Böylece, ilgili bölümün norm kadro sayısı 21 olarak belirlenir. </a:t>
            </a:r>
            <a:endParaRPr lang="tr-TR" sz="2800" b="1" dirty="0" smtClean="0"/>
          </a:p>
        </p:txBody>
      </p:sp>
    </p:spTree>
    <p:extLst>
      <p:ext uri="{BB962C8B-B14F-4D97-AF65-F5344CB8AC3E}">
        <p14:creationId xmlns:p14="http://schemas.microsoft.com/office/powerpoint/2010/main" val="41263891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İHTİSASLAŞAN ÜNİVERSİTELER</a:t>
              </a:r>
              <a:endParaRPr lang="tr-TR" sz="3200" dirty="0"/>
            </a:p>
          </p:txBody>
        </p:sp>
      </p:grpSp>
      <p:sp>
        <p:nvSpPr>
          <p:cNvPr id="14" name="Rectangle 3"/>
          <p:cNvSpPr txBox="1">
            <a:spLocks noChangeArrowheads="1"/>
          </p:cNvSpPr>
          <p:nvPr/>
        </p:nvSpPr>
        <p:spPr bwMode="auto">
          <a:xfrm>
            <a:off x="381000" y="1220063"/>
            <a:ext cx="11683999" cy="548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b="1" dirty="0" smtClean="0"/>
          </a:p>
        </p:txBody>
      </p:sp>
      <p:graphicFrame>
        <p:nvGraphicFramePr>
          <p:cNvPr id="2" name="Tablo 1"/>
          <p:cNvGraphicFramePr>
            <a:graphicFrameLocks noGrp="1"/>
          </p:cNvGraphicFramePr>
          <p:nvPr>
            <p:extLst>
              <p:ext uri="{D42A27DB-BD31-4B8C-83A1-F6EECF244321}">
                <p14:modId xmlns:p14="http://schemas.microsoft.com/office/powerpoint/2010/main" val="3215038179"/>
              </p:ext>
            </p:extLst>
          </p:nvPr>
        </p:nvGraphicFramePr>
        <p:xfrm>
          <a:off x="253998" y="1230584"/>
          <a:ext cx="11226802" cy="5464856"/>
        </p:xfrm>
        <a:graphic>
          <a:graphicData uri="http://schemas.openxmlformats.org/drawingml/2006/table">
            <a:tbl>
              <a:tblPr firstRow="1" bandRow="1">
                <a:tableStyleId>{5C22544A-7EE6-4342-B048-85BDC9FD1C3A}</a:tableStyleId>
              </a:tblPr>
              <a:tblGrid>
                <a:gridCol w="1042151">
                  <a:extLst>
                    <a:ext uri="{9D8B030D-6E8A-4147-A177-3AD203B41FA5}">
                      <a16:colId xmlns:a16="http://schemas.microsoft.com/office/drawing/2014/main" val="4076089650"/>
                    </a:ext>
                  </a:extLst>
                </a:gridCol>
                <a:gridCol w="5431814">
                  <a:extLst>
                    <a:ext uri="{9D8B030D-6E8A-4147-A177-3AD203B41FA5}">
                      <a16:colId xmlns:a16="http://schemas.microsoft.com/office/drawing/2014/main" val="3520854279"/>
                    </a:ext>
                  </a:extLst>
                </a:gridCol>
                <a:gridCol w="4752837">
                  <a:extLst>
                    <a:ext uri="{9D8B030D-6E8A-4147-A177-3AD203B41FA5}">
                      <a16:colId xmlns:a16="http://schemas.microsoft.com/office/drawing/2014/main" val="3349108713"/>
                    </a:ext>
                  </a:extLst>
                </a:gridCol>
              </a:tblGrid>
              <a:tr h="243110">
                <a:tc>
                  <a:txBody>
                    <a:bodyPr/>
                    <a:lstStyle/>
                    <a:p>
                      <a:r>
                        <a:rPr lang="tr-TR" dirty="0" smtClean="0"/>
                        <a:t>S.NO</a:t>
                      </a:r>
                      <a:endParaRPr lang="tr-TR" dirty="0"/>
                    </a:p>
                  </a:txBody>
                  <a:tcPr/>
                </a:tc>
                <a:tc>
                  <a:txBody>
                    <a:bodyPr/>
                    <a:lstStyle/>
                    <a:p>
                      <a:r>
                        <a:rPr lang="tr-TR" dirty="0" smtClean="0"/>
                        <a:t>ÜNİVERSİTE ADI</a:t>
                      </a:r>
                      <a:endParaRPr lang="tr-TR" dirty="0"/>
                    </a:p>
                  </a:txBody>
                  <a:tcPr/>
                </a:tc>
                <a:tc>
                  <a:txBody>
                    <a:bodyPr/>
                    <a:lstStyle/>
                    <a:p>
                      <a:r>
                        <a:rPr lang="tr-TR" dirty="0" smtClean="0"/>
                        <a:t>İHTİSASLAŞMA ALANI</a:t>
                      </a:r>
                      <a:endParaRPr lang="tr-TR" dirty="0"/>
                    </a:p>
                  </a:txBody>
                  <a:tcPr/>
                </a:tc>
                <a:extLst>
                  <a:ext uri="{0D108BD9-81ED-4DB2-BD59-A6C34878D82A}">
                    <a16:rowId xmlns:a16="http://schemas.microsoft.com/office/drawing/2014/main" val="1804678449"/>
                  </a:ext>
                </a:extLst>
              </a:tr>
              <a:tr h="243110">
                <a:tc>
                  <a:txBody>
                    <a:bodyPr/>
                    <a:lstStyle/>
                    <a:p>
                      <a:r>
                        <a:rPr lang="tr-TR" sz="1600" dirty="0" smtClean="0"/>
                        <a:t>  1</a:t>
                      </a:r>
                      <a:endParaRPr lang="tr-TR" sz="1600" dirty="0"/>
                    </a:p>
                  </a:txBody>
                  <a:tcPr/>
                </a:tc>
                <a:tc>
                  <a:txBody>
                    <a:bodyPr/>
                    <a:lstStyle/>
                    <a:p>
                      <a:r>
                        <a:rPr lang="tr-TR" sz="1600" dirty="0" smtClean="0"/>
                        <a:t>Bingöl</a:t>
                      </a:r>
                      <a:r>
                        <a:rPr lang="tr-TR" sz="1600" baseline="0" dirty="0" smtClean="0"/>
                        <a:t> Üniversitesi</a:t>
                      </a:r>
                      <a:endParaRPr lang="tr-TR" sz="1600" dirty="0"/>
                    </a:p>
                  </a:txBody>
                  <a:tcPr/>
                </a:tc>
                <a:tc>
                  <a:txBody>
                    <a:bodyPr/>
                    <a:lstStyle/>
                    <a:p>
                      <a:r>
                        <a:rPr lang="tr-TR" sz="1600" dirty="0" smtClean="0"/>
                        <a:t>Tarım ve Havza</a:t>
                      </a:r>
                      <a:r>
                        <a:rPr lang="tr-TR" sz="1600" baseline="0" dirty="0" smtClean="0"/>
                        <a:t> Bazlı Kalkınma</a:t>
                      </a:r>
                      <a:endParaRPr lang="tr-TR" sz="1600" dirty="0"/>
                    </a:p>
                  </a:txBody>
                  <a:tcPr/>
                </a:tc>
                <a:extLst>
                  <a:ext uri="{0D108BD9-81ED-4DB2-BD59-A6C34878D82A}">
                    <a16:rowId xmlns:a16="http://schemas.microsoft.com/office/drawing/2014/main" val="2673205491"/>
                  </a:ext>
                </a:extLst>
              </a:tr>
              <a:tr h="405176">
                <a:tc>
                  <a:txBody>
                    <a:bodyPr/>
                    <a:lstStyle/>
                    <a:p>
                      <a:r>
                        <a:rPr lang="tr-TR" sz="1600" dirty="0" smtClean="0"/>
                        <a:t>  2</a:t>
                      </a:r>
                      <a:endParaRPr lang="tr-TR" sz="1600" dirty="0"/>
                    </a:p>
                  </a:txBody>
                  <a:tcPr/>
                </a:tc>
                <a:tc>
                  <a:txBody>
                    <a:bodyPr/>
                    <a:lstStyle/>
                    <a:p>
                      <a:r>
                        <a:rPr lang="tr-TR" sz="1600" dirty="0" smtClean="0"/>
                        <a:t>Burdur Mehmet Akif</a:t>
                      </a:r>
                      <a:r>
                        <a:rPr lang="tr-TR" sz="1600" baseline="0" dirty="0" smtClean="0"/>
                        <a:t> Ersoy Üniversitesi</a:t>
                      </a:r>
                      <a:endParaRPr lang="tr-TR" sz="1600" dirty="0"/>
                    </a:p>
                  </a:txBody>
                  <a:tcPr/>
                </a:tc>
                <a:tc>
                  <a:txBody>
                    <a:bodyPr/>
                    <a:lstStyle/>
                    <a:p>
                      <a:r>
                        <a:rPr lang="tr-TR" sz="1600" dirty="0" smtClean="0"/>
                        <a:t>Hayvancılık</a:t>
                      </a:r>
                      <a:endParaRPr lang="tr-TR" sz="1600" dirty="0"/>
                    </a:p>
                  </a:txBody>
                  <a:tcPr/>
                </a:tc>
                <a:extLst>
                  <a:ext uri="{0D108BD9-81ED-4DB2-BD59-A6C34878D82A}">
                    <a16:rowId xmlns:a16="http://schemas.microsoft.com/office/drawing/2014/main" val="1863730819"/>
                  </a:ext>
                </a:extLst>
              </a:tr>
              <a:tr h="243110">
                <a:tc>
                  <a:txBody>
                    <a:bodyPr/>
                    <a:lstStyle/>
                    <a:p>
                      <a:r>
                        <a:rPr lang="tr-TR" sz="1600" dirty="0" smtClean="0"/>
                        <a:t>  3</a:t>
                      </a:r>
                      <a:endParaRPr lang="tr-TR" sz="1600" dirty="0"/>
                    </a:p>
                  </a:txBody>
                  <a:tcPr/>
                </a:tc>
                <a:tc>
                  <a:txBody>
                    <a:bodyPr/>
                    <a:lstStyle/>
                    <a:p>
                      <a:r>
                        <a:rPr lang="tr-TR" sz="1600" dirty="0" smtClean="0"/>
                        <a:t>Düzce Üniversitesi</a:t>
                      </a:r>
                      <a:endParaRPr lang="tr-TR" sz="1600" dirty="0"/>
                    </a:p>
                  </a:txBody>
                  <a:tcPr/>
                </a:tc>
                <a:tc>
                  <a:txBody>
                    <a:bodyPr/>
                    <a:lstStyle/>
                    <a:p>
                      <a:r>
                        <a:rPr lang="tr-TR" sz="1600" dirty="0" smtClean="0"/>
                        <a:t>Sağlık ve Çevre</a:t>
                      </a:r>
                      <a:endParaRPr lang="tr-TR" sz="1600" dirty="0"/>
                    </a:p>
                  </a:txBody>
                  <a:tcPr/>
                </a:tc>
                <a:extLst>
                  <a:ext uri="{0D108BD9-81ED-4DB2-BD59-A6C34878D82A}">
                    <a16:rowId xmlns:a16="http://schemas.microsoft.com/office/drawing/2014/main" val="3809110811"/>
                  </a:ext>
                </a:extLst>
              </a:tr>
              <a:tr h="243110">
                <a:tc>
                  <a:txBody>
                    <a:bodyPr/>
                    <a:lstStyle/>
                    <a:p>
                      <a:r>
                        <a:rPr lang="tr-TR" sz="1600" dirty="0" smtClean="0"/>
                        <a:t>  4</a:t>
                      </a:r>
                      <a:endParaRPr lang="tr-TR" sz="1600" dirty="0"/>
                    </a:p>
                  </a:txBody>
                  <a:tcPr/>
                </a:tc>
                <a:tc>
                  <a:txBody>
                    <a:bodyPr/>
                    <a:lstStyle/>
                    <a:p>
                      <a:r>
                        <a:rPr lang="tr-TR" sz="1600" dirty="0" smtClean="0"/>
                        <a:t>Kırşehir Ahi Evran Üniversitesi</a:t>
                      </a:r>
                      <a:endParaRPr lang="tr-TR" sz="1600" dirty="0"/>
                    </a:p>
                  </a:txBody>
                  <a:tcPr/>
                </a:tc>
                <a:tc>
                  <a:txBody>
                    <a:bodyPr/>
                    <a:lstStyle/>
                    <a:p>
                      <a:r>
                        <a:rPr lang="tr-TR" sz="1600" dirty="0" smtClean="0"/>
                        <a:t>Tarım ve Jeotermal</a:t>
                      </a:r>
                      <a:r>
                        <a:rPr lang="tr-TR" sz="1600" baseline="0" dirty="0" smtClean="0"/>
                        <a:t> </a:t>
                      </a:r>
                      <a:endParaRPr lang="tr-TR" sz="1600" dirty="0"/>
                    </a:p>
                  </a:txBody>
                  <a:tcPr/>
                </a:tc>
                <a:extLst>
                  <a:ext uri="{0D108BD9-81ED-4DB2-BD59-A6C34878D82A}">
                    <a16:rowId xmlns:a16="http://schemas.microsoft.com/office/drawing/2014/main" val="891538971"/>
                  </a:ext>
                </a:extLst>
              </a:tr>
              <a:tr h="243110">
                <a:tc>
                  <a:txBody>
                    <a:bodyPr/>
                    <a:lstStyle/>
                    <a:p>
                      <a:r>
                        <a:rPr lang="tr-TR" sz="1600" dirty="0" smtClean="0"/>
                        <a:t>  5 </a:t>
                      </a:r>
                      <a:endParaRPr lang="tr-TR" sz="1600" dirty="0"/>
                    </a:p>
                  </a:txBody>
                  <a:tcPr/>
                </a:tc>
                <a:tc>
                  <a:txBody>
                    <a:bodyPr/>
                    <a:lstStyle/>
                    <a:p>
                      <a:r>
                        <a:rPr lang="tr-TR" sz="1600" dirty="0" smtClean="0"/>
                        <a:t>Uşak Üniversitesi</a:t>
                      </a:r>
                      <a:endParaRPr lang="tr-TR" sz="1600" dirty="0"/>
                    </a:p>
                  </a:txBody>
                  <a:tcPr/>
                </a:tc>
                <a:tc>
                  <a:txBody>
                    <a:bodyPr/>
                    <a:lstStyle/>
                    <a:p>
                      <a:r>
                        <a:rPr lang="tr-TR" sz="1600" dirty="0" smtClean="0"/>
                        <a:t>Tekstil, Dericilik ve Seramik</a:t>
                      </a:r>
                      <a:endParaRPr lang="tr-TR" sz="1600" dirty="0"/>
                    </a:p>
                  </a:txBody>
                  <a:tcPr/>
                </a:tc>
                <a:extLst>
                  <a:ext uri="{0D108BD9-81ED-4DB2-BD59-A6C34878D82A}">
                    <a16:rowId xmlns:a16="http://schemas.microsoft.com/office/drawing/2014/main" val="217746647"/>
                  </a:ext>
                </a:extLst>
              </a:tr>
              <a:tr h="243110">
                <a:tc>
                  <a:txBody>
                    <a:bodyPr/>
                    <a:lstStyle/>
                    <a:p>
                      <a:r>
                        <a:rPr lang="tr-TR" sz="1600" dirty="0" smtClean="0"/>
                        <a:t>  6 </a:t>
                      </a:r>
                      <a:endParaRPr lang="tr-TR" sz="1600" dirty="0"/>
                    </a:p>
                  </a:txBody>
                  <a:tcPr/>
                </a:tc>
                <a:tc>
                  <a:txBody>
                    <a:bodyPr/>
                    <a:lstStyle/>
                    <a:p>
                      <a:r>
                        <a:rPr lang="tr-TR" sz="1600" dirty="0" smtClean="0"/>
                        <a:t>Aksaray Üniversitesi</a:t>
                      </a:r>
                      <a:endParaRPr lang="tr-TR" sz="1600" dirty="0"/>
                    </a:p>
                  </a:txBody>
                  <a:tcPr/>
                </a:tc>
                <a:tc>
                  <a:txBody>
                    <a:bodyPr/>
                    <a:lstStyle/>
                    <a:p>
                      <a:r>
                        <a:rPr lang="tr-TR" sz="1600" dirty="0" smtClean="0"/>
                        <a:t>Spor ve Sağlık</a:t>
                      </a:r>
                      <a:endParaRPr lang="tr-TR" sz="1600" dirty="0"/>
                    </a:p>
                  </a:txBody>
                  <a:tcPr/>
                </a:tc>
                <a:extLst>
                  <a:ext uri="{0D108BD9-81ED-4DB2-BD59-A6C34878D82A}">
                    <a16:rowId xmlns:a16="http://schemas.microsoft.com/office/drawing/2014/main" val="951774471"/>
                  </a:ext>
                </a:extLst>
              </a:tr>
              <a:tr h="243110">
                <a:tc>
                  <a:txBody>
                    <a:bodyPr/>
                    <a:lstStyle/>
                    <a:p>
                      <a:r>
                        <a:rPr lang="tr-TR" sz="1600" dirty="0" smtClean="0"/>
                        <a:t>  7 </a:t>
                      </a:r>
                      <a:endParaRPr lang="tr-TR" sz="1600" dirty="0"/>
                    </a:p>
                  </a:txBody>
                  <a:tcPr/>
                </a:tc>
                <a:tc>
                  <a:txBody>
                    <a:bodyPr/>
                    <a:lstStyle/>
                    <a:p>
                      <a:r>
                        <a:rPr lang="tr-TR" sz="1600" dirty="0" smtClean="0"/>
                        <a:t>Kastamonu Üniversitesi</a:t>
                      </a:r>
                      <a:endParaRPr lang="tr-TR" sz="1600" dirty="0"/>
                    </a:p>
                  </a:txBody>
                  <a:tcPr/>
                </a:tc>
                <a:tc>
                  <a:txBody>
                    <a:bodyPr/>
                    <a:lstStyle/>
                    <a:p>
                      <a:r>
                        <a:rPr lang="tr-TR" sz="1600" dirty="0" smtClean="0"/>
                        <a:t>Ormancılık ve Tabiat</a:t>
                      </a:r>
                      <a:r>
                        <a:rPr lang="tr-TR" sz="1600" baseline="0" dirty="0" smtClean="0"/>
                        <a:t> Turizmi</a:t>
                      </a:r>
                      <a:endParaRPr lang="tr-TR" sz="1600" dirty="0"/>
                    </a:p>
                  </a:txBody>
                  <a:tcPr/>
                </a:tc>
                <a:extLst>
                  <a:ext uri="{0D108BD9-81ED-4DB2-BD59-A6C34878D82A}">
                    <a16:rowId xmlns:a16="http://schemas.microsoft.com/office/drawing/2014/main" val="1304093492"/>
                  </a:ext>
                </a:extLst>
              </a:tr>
              <a:tr h="243110">
                <a:tc>
                  <a:txBody>
                    <a:bodyPr/>
                    <a:lstStyle/>
                    <a:p>
                      <a:r>
                        <a:rPr lang="tr-TR" sz="1600" dirty="0" smtClean="0"/>
                        <a:t>  8</a:t>
                      </a:r>
                      <a:endParaRPr lang="tr-TR" sz="1600" dirty="0"/>
                    </a:p>
                  </a:txBody>
                  <a:tcPr/>
                </a:tc>
                <a:tc>
                  <a:txBody>
                    <a:bodyPr/>
                    <a:lstStyle/>
                    <a:p>
                      <a:r>
                        <a:rPr lang="tr-TR" sz="1600" dirty="0" smtClean="0"/>
                        <a:t>Muş Alparslan Üniversitesi</a:t>
                      </a:r>
                      <a:endParaRPr lang="tr-TR" sz="1600" dirty="0"/>
                    </a:p>
                  </a:txBody>
                  <a:tcPr/>
                </a:tc>
                <a:tc>
                  <a:txBody>
                    <a:bodyPr/>
                    <a:lstStyle/>
                    <a:p>
                      <a:r>
                        <a:rPr lang="tr-TR" sz="1600" dirty="0" smtClean="0"/>
                        <a:t>Hayvancılık</a:t>
                      </a:r>
                      <a:endParaRPr lang="tr-TR" sz="1600" dirty="0"/>
                    </a:p>
                  </a:txBody>
                  <a:tcPr/>
                </a:tc>
                <a:extLst>
                  <a:ext uri="{0D108BD9-81ED-4DB2-BD59-A6C34878D82A}">
                    <a16:rowId xmlns:a16="http://schemas.microsoft.com/office/drawing/2014/main" val="2866322459"/>
                  </a:ext>
                </a:extLst>
              </a:tr>
              <a:tr h="243110">
                <a:tc>
                  <a:txBody>
                    <a:bodyPr/>
                    <a:lstStyle/>
                    <a:p>
                      <a:r>
                        <a:rPr lang="tr-TR" sz="1600" dirty="0" smtClean="0"/>
                        <a:t>  9</a:t>
                      </a:r>
                      <a:endParaRPr lang="tr-TR" sz="1600" dirty="0"/>
                    </a:p>
                  </a:txBody>
                  <a:tcPr/>
                </a:tc>
                <a:tc>
                  <a:txBody>
                    <a:bodyPr/>
                    <a:lstStyle/>
                    <a:p>
                      <a:r>
                        <a:rPr lang="tr-TR" sz="1600" dirty="0" smtClean="0"/>
                        <a:t>Rize</a:t>
                      </a:r>
                      <a:r>
                        <a:rPr lang="tr-TR" sz="1600" baseline="0" dirty="0" smtClean="0"/>
                        <a:t> Recep Tayyip Erdoğan Üniversitesi</a:t>
                      </a:r>
                      <a:endParaRPr lang="tr-TR" sz="1600" dirty="0"/>
                    </a:p>
                  </a:txBody>
                  <a:tcPr/>
                </a:tc>
                <a:tc>
                  <a:txBody>
                    <a:bodyPr/>
                    <a:lstStyle/>
                    <a:p>
                      <a:r>
                        <a:rPr lang="tr-TR" sz="1600" dirty="0" smtClean="0"/>
                        <a:t>Çay</a:t>
                      </a:r>
                      <a:endParaRPr lang="tr-TR" sz="1600" dirty="0"/>
                    </a:p>
                  </a:txBody>
                  <a:tcPr/>
                </a:tc>
                <a:extLst>
                  <a:ext uri="{0D108BD9-81ED-4DB2-BD59-A6C34878D82A}">
                    <a16:rowId xmlns:a16="http://schemas.microsoft.com/office/drawing/2014/main" val="954120201"/>
                  </a:ext>
                </a:extLst>
              </a:tr>
              <a:tr h="243110">
                <a:tc>
                  <a:txBody>
                    <a:bodyPr/>
                    <a:lstStyle/>
                    <a:p>
                      <a:r>
                        <a:rPr lang="tr-TR" sz="1600" dirty="0" smtClean="0"/>
                        <a:t>  10</a:t>
                      </a:r>
                      <a:endParaRPr lang="tr-TR" sz="1600" dirty="0"/>
                    </a:p>
                  </a:txBody>
                  <a:tcPr/>
                </a:tc>
                <a:tc>
                  <a:txBody>
                    <a:bodyPr/>
                    <a:lstStyle/>
                    <a:p>
                      <a:r>
                        <a:rPr lang="tr-TR" sz="1600" dirty="0" smtClean="0"/>
                        <a:t>Siirt Üniversitesi</a:t>
                      </a:r>
                      <a:endParaRPr lang="tr-TR" sz="1600" dirty="0"/>
                    </a:p>
                  </a:txBody>
                  <a:tcPr/>
                </a:tc>
                <a:tc>
                  <a:txBody>
                    <a:bodyPr/>
                    <a:lstStyle/>
                    <a:p>
                      <a:r>
                        <a:rPr lang="tr-TR" sz="1600" dirty="0" smtClean="0"/>
                        <a:t>Tarım</a:t>
                      </a:r>
                      <a:r>
                        <a:rPr lang="tr-TR" sz="1600" baseline="0" dirty="0" smtClean="0"/>
                        <a:t> ve Hayvancılık</a:t>
                      </a:r>
                      <a:endParaRPr lang="tr-TR" sz="1600" dirty="0"/>
                    </a:p>
                  </a:txBody>
                  <a:tcPr/>
                </a:tc>
                <a:extLst>
                  <a:ext uri="{0D108BD9-81ED-4DB2-BD59-A6C34878D82A}">
                    <a16:rowId xmlns:a16="http://schemas.microsoft.com/office/drawing/2014/main" val="332939006"/>
                  </a:ext>
                </a:extLst>
              </a:tr>
              <a:tr h="243110">
                <a:tc>
                  <a:txBody>
                    <a:bodyPr/>
                    <a:lstStyle/>
                    <a:p>
                      <a:r>
                        <a:rPr lang="tr-TR" sz="1600" dirty="0" smtClean="0"/>
                        <a:t>  11</a:t>
                      </a:r>
                      <a:endParaRPr lang="tr-TR" sz="1600" dirty="0"/>
                    </a:p>
                  </a:txBody>
                  <a:tcPr/>
                </a:tc>
                <a:tc>
                  <a:txBody>
                    <a:bodyPr/>
                    <a:lstStyle/>
                    <a:p>
                      <a:r>
                        <a:rPr lang="tr-TR" sz="1600" dirty="0" smtClean="0"/>
                        <a:t>Artvin Çoruh Üniversitesi</a:t>
                      </a:r>
                      <a:endParaRPr lang="tr-TR" sz="1600" dirty="0"/>
                    </a:p>
                  </a:txBody>
                  <a:tcPr/>
                </a:tc>
                <a:tc>
                  <a:txBody>
                    <a:bodyPr/>
                    <a:lstStyle/>
                    <a:p>
                      <a:r>
                        <a:rPr lang="tr-TR" sz="1600" dirty="0" smtClean="0"/>
                        <a:t>Tıbbi Aromatik ve Bitkiler</a:t>
                      </a:r>
                      <a:endParaRPr lang="tr-TR" sz="1600" dirty="0"/>
                    </a:p>
                  </a:txBody>
                  <a:tcPr/>
                </a:tc>
                <a:extLst>
                  <a:ext uri="{0D108BD9-81ED-4DB2-BD59-A6C34878D82A}">
                    <a16:rowId xmlns:a16="http://schemas.microsoft.com/office/drawing/2014/main" val="982890420"/>
                  </a:ext>
                </a:extLst>
              </a:tr>
              <a:tr h="243110">
                <a:tc>
                  <a:txBody>
                    <a:bodyPr/>
                    <a:lstStyle/>
                    <a:p>
                      <a:r>
                        <a:rPr lang="tr-TR" sz="1600" dirty="0" smtClean="0"/>
                        <a:t>  12</a:t>
                      </a:r>
                      <a:endParaRPr lang="tr-TR" sz="1600" dirty="0"/>
                    </a:p>
                  </a:txBody>
                  <a:tcPr/>
                </a:tc>
                <a:tc>
                  <a:txBody>
                    <a:bodyPr/>
                    <a:lstStyle/>
                    <a:p>
                      <a:r>
                        <a:rPr lang="tr-TR" sz="1600" dirty="0" smtClean="0"/>
                        <a:t>Bartın</a:t>
                      </a:r>
                      <a:r>
                        <a:rPr lang="tr-TR" sz="1600" baseline="0" dirty="0" smtClean="0"/>
                        <a:t> Üniversitesi</a:t>
                      </a:r>
                      <a:endParaRPr lang="tr-TR" sz="1600" dirty="0"/>
                    </a:p>
                  </a:txBody>
                  <a:tcPr/>
                </a:tc>
                <a:tc>
                  <a:txBody>
                    <a:bodyPr/>
                    <a:lstStyle/>
                    <a:p>
                      <a:r>
                        <a:rPr lang="tr-TR" sz="1600" dirty="0" smtClean="0"/>
                        <a:t>Akıllı Lojistik ve Bütünleşik Bölge Uygulamaları</a:t>
                      </a:r>
                      <a:endParaRPr lang="tr-TR" sz="1600" dirty="0"/>
                    </a:p>
                  </a:txBody>
                  <a:tcPr/>
                </a:tc>
                <a:extLst>
                  <a:ext uri="{0D108BD9-81ED-4DB2-BD59-A6C34878D82A}">
                    <a16:rowId xmlns:a16="http://schemas.microsoft.com/office/drawing/2014/main" val="3253764409"/>
                  </a:ext>
                </a:extLst>
              </a:tr>
              <a:tr h="243110">
                <a:tc>
                  <a:txBody>
                    <a:bodyPr/>
                    <a:lstStyle/>
                    <a:p>
                      <a:r>
                        <a:rPr lang="tr-TR" sz="1600" dirty="0" smtClean="0"/>
                        <a:t>  13</a:t>
                      </a:r>
                      <a:endParaRPr lang="tr-TR" sz="1600" dirty="0"/>
                    </a:p>
                  </a:txBody>
                  <a:tcPr/>
                </a:tc>
                <a:tc>
                  <a:txBody>
                    <a:bodyPr/>
                    <a:lstStyle/>
                    <a:p>
                      <a:r>
                        <a:rPr lang="tr-TR" sz="1600" dirty="0" smtClean="0"/>
                        <a:t>Hitit</a:t>
                      </a:r>
                      <a:r>
                        <a:rPr lang="tr-TR" sz="1600" baseline="0" dirty="0" smtClean="0"/>
                        <a:t> Üniversitesi</a:t>
                      </a:r>
                      <a:endParaRPr lang="tr-TR" sz="1600" dirty="0"/>
                    </a:p>
                  </a:txBody>
                  <a:tcPr/>
                </a:tc>
                <a:tc>
                  <a:txBody>
                    <a:bodyPr/>
                    <a:lstStyle/>
                    <a:p>
                      <a:r>
                        <a:rPr lang="tr-TR" sz="1600" dirty="0" smtClean="0"/>
                        <a:t>Makine ve İmalat</a:t>
                      </a:r>
                      <a:r>
                        <a:rPr lang="tr-TR" sz="1600" baseline="0" dirty="0" smtClean="0"/>
                        <a:t> Teknolojileri</a:t>
                      </a:r>
                      <a:endParaRPr lang="tr-TR" sz="1600" dirty="0"/>
                    </a:p>
                  </a:txBody>
                  <a:tcPr/>
                </a:tc>
                <a:extLst>
                  <a:ext uri="{0D108BD9-81ED-4DB2-BD59-A6C34878D82A}">
                    <a16:rowId xmlns:a16="http://schemas.microsoft.com/office/drawing/2014/main" val="801638918"/>
                  </a:ext>
                </a:extLst>
              </a:tr>
              <a:tr h="243110">
                <a:tc>
                  <a:txBody>
                    <a:bodyPr/>
                    <a:lstStyle/>
                    <a:p>
                      <a:r>
                        <a:rPr lang="tr-TR" sz="1600" dirty="0" smtClean="0"/>
                        <a:t> 14 </a:t>
                      </a:r>
                      <a:endParaRPr lang="tr-TR" sz="1600" dirty="0"/>
                    </a:p>
                  </a:txBody>
                  <a:tcPr/>
                </a:tc>
                <a:tc>
                  <a:txBody>
                    <a:bodyPr/>
                    <a:lstStyle/>
                    <a:p>
                      <a:r>
                        <a:rPr lang="tr-TR" sz="1600" dirty="0" smtClean="0"/>
                        <a:t>Kırklareli Üniversitesi</a:t>
                      </a:r>
                      <a:endParaRPr lang="tr-TR" sz="1600" dirty="0"/>
                    </a:p>
                  </a:txBody>
                  <a:tcPr/>
                </a:tc>
                <a:tc>
                  <a:txBody>
                    <a:bodyPr/>
                    <a:lstStyle/>
                    <a:p>
                      <a:r>
                        <a:rPr lang="tr-TR" sz="1600" dirty="0" smtClean="0"/>
                        <a:t>Gıda</a:t>
                      </a:r>
                      <a:endParaRPr lang="tr-TR" sz="1600" dirty="0"/>
                    </a:p>
                  </a:txBody>
                  <a:tcPr/>
                </a:tc>
                <a:extLst>
                  <a:ext uri="{0D108BD9-81ED-4DB2-BD59-A6C34878D82A}">
                    <a16:rowId xmlns:a16="http://schemas.microsoft.com/office/drawing/2014/main" val="721798065"/>
                  </a:ext>
                </a:extLst>
              </a:tr>
              <a:tr h="243110">
                <a:tc>
                  <a:txBody>
                    <a:bodyPr/>
                    <a:lstStyle/>
                    <a:p>
                      <a:r>
                        <a:rPr lang="tr-TR" sz="1600" dirty="0" smtClean="0"/>
                        <a:t>  15</a:t>
                      </a:r>
                      <a:endParaRPr lang="tr-TR" sz="1600" dirty="0"/>
                    </a:p>
                  </a:txBody>
                  <a:tcPr/>
                </a:tc>
                <a:tc>
                  <a:txBody>
                    <a:bodyPr/>
                    <a:lstStyle/>
                    <a:p>
                      <a:r>
                        <a:rPr lang="tr-TR" sz="1600" dirty="0" smtClean="0"/>
                        <a:t>Yozgat</a:t>
                      </a:r>
                      <a:r>
                        <a:rPr lang="tr-TR" sz="1600" baseline="0" dirty="0" smtClean="0"/>
                        <a:t> Bozok Üniversitesi</a:t>
                      </a:r>
                      <a:endParaRPr lang="tr-TR" sz="1600" dirty="0"/>
                    </a:p>
                  </a:txBody>
                  <a:tcPr/>
                </a:tc>
                <a:tc>
                  <a:txBody>
                    <a:bodyPr/>
                    <a:lstStyle/>
                    <a:p>
                      <a:r>
                        <a:rPr lang="tr-TR" sz="1600" dirty="0" smtClean="0"/>
                        <a:t>Endüstriyel</a:t>
                      </a:r>
                      <a:r>
                        <a:rPr lang="tr-TR" sz="1600" baseline="0" dirty="0" smtClean="0"/>
                        <a:t> Kenevir</a:t>
                      </a:r>
                      <a:endParaRPr lang="tr-TR" sz="1600" dirty="0"/>
                    </a:p>
                  </a:txBody>
                  <a:tcPr/>
                </a:tc>
                <a:extLst>
                  <a:ext uri="{0D108BD9-81ED-4DB2-BD59-A6C34878D82A}">
                    <a16:rowId xmlns:a16="http://schemas.microsoft.com/office/drawing/2014/main" val="1019412411"/>
                  </a:ext>
                </a:extLst>
              </a:tr>
            </a:tbl>
          </a:graphicData>
        </a:graphic>
      </p:graphicFrame>
    </p:spTree>
    <p:extLst>
      <p:ext uri="{BB962C8B-B14F-4D97-AF65-F5344CB8AC3E}">
        <p14:creationId xmlns:p14="http://schemas.microsoft.com/office/powerpoint/2010/main" val="31096092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90502" y="965200"/>
            <a:ext cx="11811000" cy="59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800" b="1" u="sng" dirty="0">
                <a:latin typeface="Helvetica" panose="020B0604020202020204" pitchFamily="34" charset="0"/>
                <a:ea typeface="Cambria" panose="02040503050406030204" pitchFamily="18" charset="0"/>
                <a:cs typeface="Helvetica" panose="020B0604020202020204" pitchFamily="34" charset="0"/>
              </a:rPr>
              <a:t>SUNUM PLANI</a:t>
            </a:r>
            <a:r>
              <a:rPr lang="tr-TR" sz="2800" b="1" u="sng" dirty="0" smtClean="0">
                <a:latin typeface="Helvetica" panose="020B0604020202020204" pitchFamily="34" charset="0"/>
                <a:ea typeface="Cambria" panose="02040503050406030204" pitchFamily="18" charset="0"/>
                <a:cs typeface="Helvetica" panose="020B0604020202020204" pitchFamily="34" charset="0"/>
              </a:rPr>
              <a:t>:</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Yükseköğretimde Norm Kadro Sistemine Geçiş Süreci</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Tanımlar ve Genel Esaslar</a:t>
            </a:r>
          </a:p>
          <a:p>
            <a:r>
              <a:rPr lang="tr-TR" sz="2200"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latin typeface="Helvetica" panose="020B0604020202020204" pitchFamily="34" charset="0"/>
                <a:ea typeface="Cambria" panose="02040503050406030204" pitchFamily="18" charset="0"/>
                <a:cs typeface="Helvetica" panose="020B0604020202020204" pitchFamily="34" charset="0"/>
              </a:rPr>
              <a:t>- Asgari Kadro Sayısı ve Birimlerin/Bölümlerin Asgari Kadro Sayıları </a:t>
            </a:r>
          </a:p>
          <a:p>
            <a:r>
              <a:rPr lang="tr-TR" b="1" i="1" dirty="0" smtClean="0">
                <a:latin typeface="Helvetica" panose="020B0604020202020204" pitchFamily="34" charset="0"/>
                <a:ea typeface="Cambria" panose="02040503050406030204" pitchFamily="18" charset="0"/>
                <a:cs typeface="Helvetica" panose="020B0604020202020204" pitchFamily="34" charset="0"/>
              </a:rPr>
              <a:t>      - Norm Kadro-Norm Dışı Kadro</a:t>
            </a:r>
            <a:r>
              <a:rPr lang="tr-TR" sz="2200" b="1" i="1" dirty="0">
                <a:latin typeface="Helvetica" panose="020B0604020202020204" pitchFamily="34" charset="0"/>
                <a:ea typeface="Cambria" panose="02040503050406030204" pitchFamily="18" charset="0"/>
                <a:cs typeface="Helvetica" panose="020B0604020202020204" pitchFamily="34" charset="0"/>
              </a:rPr>
              <a:t>	</a:t>
            </a:r>
            <a:r>
              <a:rPr lang="tr-TR" sz="2200" i="1" dirty="0" smtClean="0">
                <a:latin typeface="Helvetica" panose="020B0604020202020204" pitchFamily="34" charset="0"/>
                <a:ea typeface="Cambria" panose="02040503050406030204" pitchFamily="18" charset="0"/>
                <a:cs typeface="Helvetica" panose="020B0604020202020204" pitchFamily="34" charset="0"/>
              </a:rPr>
              <a:t>      </a:t>
            </a:r>
            <a:endParaRPr lang="tr-TR" sz="2200" i="1"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Kadroların Belirlenmesi/Planlanması </a:t>
            </a:r>
          </a:p>
          <a:p>
            <a:r>
              <a:rPr lang="tr-TR" sz="2200" i="1"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t>-Asgari Kadro Sayısının İki Katına/Üç Katına/Dört Katına Kadar Norm Belirlenmesi/Planlanması</a:t>
            </a:r>
          </a:p>
          <a:p>
            <a:r>
              <a:rPr lang="tr-TR" sz="2200" b="1" i="1"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t>-ABD Sayısının İki Katına Kadar Norm Belirlenmesi</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Öğretim Üyesi ve Diğer Öğretim Elemanı Kadrolarının Dağılımı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Fakültelerde Öğretim Görevlisi Kadrolarının Kullanımı</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Asgari ve Norm Dışı Kadroların Kullanımı</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İçi Kadroların Kullanımı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2/3 Unvan Oranının Belirlenmesi ve Uygulanması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Ortak Zorunlu Dersler ve Uygulamalı Birim Kadro Aktarım Süreci</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Kadro Sisteminin Uygulanmayacağı Atamalar</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Birim Birleştirme, Kapatma ve Yeniden Yapılandırma Durumu</a:t>
            </a:r>
          </a:p>
          <a:p>
            <a:pPr marL="342900" indent="-342900">
              <a:buFont typeface="Wingdings" panose="05000000000000000000" pitchFamily="2" charset="2"/>
              <a:buChar char="ü"/>
            </a:pPr>
            <a:r>
              <a:rPr lang="tr-TR" sz="2000" dirty="0" smtClean="0">
                <a:latin typeface="Helvetica" panose="020B0604020202020204" pitchFamily="34" charset="0"/>
                <a:ea typeface="Cambria" panose="02040503050406030204" pitchFamily="18" charset="0"/>
                <a:cs typeface="Helvetica" panose="020B0604020202020204" pitchFamily="34" charset="0"/>
              </a:rPr>
              <a:t>Soru-Cevaplar</a:t>
            </a:r>
          </a:p>
          <a:p>
            <a:pPr marL="342900" indent="-342900">
              <a:buFont typeface="Wingdings" panose="05000000000000000000" pitchFamily="2" charset="2"/>
              <a:buChar char="ü"/>
            </a:pP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endParaRPr lang="tr-TR" sz="3100"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5493119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951563" cy="1393006"/>
            <a:chOff x="18557" y="0"/>
            <a:chExt cx="11951563" cy="1393006"/>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55622" y="192677"/>
              <a:ext cx="7514498" cy="1200329"/>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BELİRLENMESİ</a:t>
              </a:r>
            </a:p>
            <a:p>
              <a:r>
                <a:rPr lang="tr-TR" sz="2400" b="1" dirty="0" smtClean="0">
                  <a:solidFill>
                    <a:schemeClr val="accent1">
                      <a:lumMod val="50000"/>
                    </a:schemeClr>
                  </a:solidFill>
                  <a:latin typeface="Helvetica" pitchFamily="34" charset="0"/>
                </a:rPr>
                <a:t>ASGARİ KADRO SAYININ DÖRT KATI</a:t>
              </a:r>
            </a:p>
            <a:p>
              <a:r>
                <a:rPr lang="tr-TR" sz="2400" b="1" dirty="0" smtClean="0">
                  <a:solidFill>
                    <a:schemeClr val="accent1">
                      <a:lumMod val="50000"/>
                    </a:schemeClr>
                  </a:solidFill>
                  <a:latin typeface="Helvetica" pitchFamily="34" charset="0"/>
                </a:rPr>
                <a:t>ARAŞTIRMA ÜNİVERSİTELERİ</a:t>
              </a:r>
              <a:endParaRPr lang="tr-TR" sz="2400" dirty="0"/>
            </a:p>
          </p:txBody>
        </p:sp>
      </p:grpSp>
      <p:sp>
        <p:nvSpPr>
          <p:cNvPr id="14" name="Rectangle 3"/>
          <p:cNvSpPr txBox="1">
            <a:spLocks noChangeArrowheads="1"/>
          </p:cNvSpPr>
          <p:nvPr/>
        </p:nvSpPr>
        <p:spPr bwMode="auto">
          <a:xfrm>
            <a:off x="381000" y="1772860"/>
            <a:ext cx="11683999" cy="4500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500" dirty="0" smtClean="0"/>
              <a:t>Yükseköğretim </a:t>
            </a:r>
            <a:r>
              <a:rPr lang="tr-TR" sz="2500" dirty="0"/>
              <a:t>Kurulu </a:t>
            </a:r>
            <a:r>
              <a:rPr lang="tr-TR" sz="2500" dirty="0" smtClean="0"/>
              <a:t>tarafından Araştırma </a:t>
            </a:r>
            <a:r>
              <a:rPr lang="tr-TR" sz="2500" dirty="0"/>
              <a:t>Üniversitesi olarak belirlenen yükseköğretim kurumları ise </a:t>
            </a:r>
            <a:r>
              <a:rPr lang="tr-TR" sz="2500" b="1" dirty="0"/>
              <a:t>dört katına kadar </a:t>
            </a:r>
            <a:r>
              <a:rPr lang="tr-TR" sz="2500" dirty="0"/>
              <a:t>norm kadro planlaması yapabilir. </a:t>
            </a:r>
            <a:endParaRPr lang="tr-TR" sz="2500" dirty="0" smtClean="0"/>
          </a:p>
          <a:p>
            <a:pPr marL="285750" indent="-285750" algn="just">
              <a:buFont typeface="Wingdings" panose="05000000000000000000" pitchFamily="2" charset="2"/>
              <a:buChar char="ü"/>
            </a:pPr>
            <a:r>
              <a:rPr lang="tr-TR" sz="2500" dirty="0" smtClean="0"/>
              <a:t>Araştırma </a:t>
            </a:r>
            <a:r>
              <a:rPr lang="tr-TR" sz="2500" dirty="0"/>
              <a:t>Üniversiteleri tarafından planlama yapılırken önlisans ve lisans programlarındaki öğrenci sayısı, lisansüstü programlardaki öğrenci ve mezun sayısı, programların yürütülmesindeki ders ağırlıkları, araştırma ve geliştirme ile hizmet sunumu gibi akademik faaliyetler çerçevesinde değerlendirilecek hususlar dikkate alınır. </a:t>
            </a:r>
            <a:endParaRPr lang="tr-TR" sz="2500" dirty="0" smtClean="0"/>
          </a:p>
          <a:p>
            <a:pPr marL="285750" indent="-285750" algn="just">
              <a:buFont typeface="Wingdings" panose="05000000000000000000" pitchFamily="2" charset="2"/>
              <a:buChar char="ü"/>
            </a:pPr>
            <a:r>
              <a:rPr lang="tr-TR" sz="2500" dirty="0" smtClean="0"/>
              <a:t>Örneğin; araştırma üniversitesi olarak belirlenen İzmir Yüksek Teknoloji Enstitüsü Mühendislik Fakültesi Elektrik-Elektronik Mühendisliği Bölümünün asgari kadro sayının 7 olması sebebiyle, </a:t>
            </a:r>
            <a:r>
              <a:rPr lang="tr-TR" sz="2500" b="1" dirty="0" smtClean="0"/>
              <a:t>norm kadro sayısı 28 olarak belirlenecektir. </a:t>
            </a:r>
          </a:p>
        </p:txBody>
      </p:sp>
    </p:spTree>
    <p:extLst>
      <p:ext uri="{BB962C8B-B14F-4D97-AF65-F5344CB8AC3E}">
        <p14:creationId xmlns:p14="http://schemas.microsoft.com/office/powerpoint/2010/main" val="37558891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735768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ARAŞTIRMA ÜNİVERSİTELER</a:t>
              </a:r>
              <a:endParaRPr lang="tr-TR" sz="3200" dirty="0"/>
            </a:p>
          </p:txBody>
        </p:sp>
      </p:grpSp>
      <p:sp>
        <p:nvSpPr>
          <p:cNvPr id="14" name="Rectangle 3"/>
          <p:cNvSpPr txBox="1">
            <a:spLocks noChangeArrowheads="1"/>
          </p:cNvSpPr>
          <p:nvPr/>
        </p:nvSpPr>
        <p:spPr bwMode="auto">
          <a:xfrm>
            <a:off x="381000" y="1220063"/>
            <a:ext cx="11683999" cy="548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b="1" dirty="0" smtClean="0"/>
          </a:p>
        </p:txBody>
      </p:sp>
      <p:graphicFrame>
        <p:nvGraphicFramePr>
          <p:cNvPr id="2" name="Tablo 1"/>
          <p:cNvGraphicFramePr>
            <a:graphicFrameLocks noGrp="1"/>
          </p:cNvGraphicFramePr>
          <p:nvPr>
            <p:extLst>
              <p:ext uri="{D42A27DB-BD31-4B8C-83A1-F6EECF244321}">
                <p14:modId xmlns:p14="http://schemas.microsoft.com/office/powerpoint/2010/main" val="3719448520"/>
              </p:ext>
            </p:extLst>
          </p:nvPr>
        </p:nvGraphicFramePr>
        <p:xfrm>
          <a:off x="990600" y="1230584"/>
          <a:ext cx="8445500" cy="5486400"/>
        </p:xfrm>
        <a:graphic>
          <a:graphicData uri="http://schemas.openxmlformats.org/drawingml/2006/table">
            <a:tbl>
              <a:tblPr firstRow="1" bandRow="1">
                <a:tableStyleId>{5C22544A-7EE6-4342-B048-85BDC9FD1C3A}</a:tableStyleId>
              </a:tblPr>
              <a:tblGrid>
                <a:gridCol w="1359520">
                  <a:extLst>
                    <a:ext uri="{9D8B030D-6E8A-4147-A177-3AD203B41FA5}">
                      <a16:colId xmlns:a16="http://schemas.microsoft.com/office/drawing/2014/main" val="4076089650"/>
                    </a:ext>
                  </a:extLst>
                </a:gridCol>
                <a:gridCol w="7085980">
                  <a:extLst>
                    <a:ext uri="{9D8B030D-6E8A-4147-A177-3AD203B41FA5}">
                      <a16:colId xmlns:a16="http://schemas.microsoft.com/office/drawing/2014/main" val="3520854279"/>
                    </a:ext>
                  </a:extLst>
                </a:gridCol>
              </a:tblGrid>
              <a:tr h="365760">
                <a:tc>
                  <a:txBody>
                    <a:bodyPr/>
                    <a:lstStyle/>
                    <a:p>
                      <a:r>
                        <a:rPr lang="tr-TR" sz="2400" dirty="0" smtClean="0"/>
                        <a:t>S.NO</a:t>
                      </a:r>
                      <a:endParaRPr lang="tr-TR" sz="2400" dirty="0"/>
                    </a:p>
                  </a:txBody>
                  <a:tcPr/>
                </a:tc>
                <a:tc>
                  <a:txBody>
                    <a:bodyPr/>
                    <a:lstStyle/>
                    <a:p>
                      <a:r>
                        <a:rPr lang="tr-TR" sz="2400" dirty="0" smtClean="0"/>
                        <a:t>ÜNİVERSİTE ADI</a:t>
                      </a:r>
                      <a:endParaRPr lang="tr-TR" sz="2400" dirty="0"/>
                    </a:p>
                  </a:txBody>
                  <a:tcPr/>
                </a:tc>
                <a:extLst>
                  <a:ext uri="{0D108BD9-81ED-4DB2-BD59-A6C34878D82A}">
                    <a16:rowId xmlns:a16="http://schemas.microsoft.com/office/drawing/2014/main" val="1804678449"/>
                  </a:ext>
                </a:extLst>
              </a:tr>
              <a:tr h="335280">
                <a:tc>
                  <a:txBody>
                    <a:bodyPr/>
                    <a:lstStyle/>
                    <a:p>
                      <a:r>
                        <a:rPr lang="tr-TR" sz="2400" dirty="0" smtClean="0"/>
                        <a:t>  1</a:t>
                      </a:r>
                      <a:endParaRPr lang="tr-TR" sz="2400" dirty="0"/>
                    </a:p>
                  </a:txBody>
                  <a:tcPr/>
                </a:tc>
                <a:tc>
                  <a:txBody>
                    <a:bodyPr/>
                    <a:lstStyle/>
                    <a:p>
                      <a:r>
                        <a:rPr lang="tr-TR" sz="2400" dirty="0" smtClean="0"/>
                        <a:t>Ankara</a:t>
                      </a:r>
                      <a:r>
                        <a:rPr lang="tr-TR" sz="2400" baseline="0" dirty="0" smtClean="0"/>
                        <a:t> Üniversitesi</a:t>
                      </a:r>
                      <a:endParaRPr lang="tr-TR" sz="2400" dirty="0"/>
                    </a:p>
                  </a:txBody>
                  <a:tcPr/>
                </a:tc>
                <a:extLst>
                  <a:ext uri="{0D108BD9-81ED-4DB2-BD59-A6C34878D82A}">
                    <a16:rowId xmlns:a16="http://schemas.microsoft.com/office/drawing/2014/main" val="2673205491"/>
                  </a:ext>
                </a:extLst>
              </a:tr>
              <a:tr h="405176">
                <a:tc>
                  <a:txBody>
                    <a:bodyPr/>
                    <a:lstStyle/>
                    <a:p>
                      <a:r>
                        <a:rPr lang="tr-TR" sz="2400" dirty="0" smtClean="0"/>
                        <a:t>  2</a:t>
                      </a:r>
                      <a:endParaRPr lang="tr-TR" sz="2400" dirty="0"/>
                    </a:p>
                  </a:txBody>
                  <a:tcPr/>
                </a:tc>
                <a:tc>
                  <a:txBody>
                    <a:bodyPr/>
                    <a:lstStyle/>
                    <a:p>
                      <a:r>
                        <a:rPr lang="tr-TR" sz="2400" dirty="0" smtClean="0"/>
                        <a:t>Boğaziçi Üniversitesi</a:t>
                      </a:r>
                      <a:endParaRPr lang="tr-TR" sz="2400" dirty="0"/>
                    </a:p>
                  </a:txBody>
                  <a:tcPr/>
                </a:tc>
                <a:extLst>
                  <a:ext uri="{0D108BD9-81ED-4DB2-BD59-A6C34878D82A}">
                    <a16:rowId xmlns:a16="http://schemas.microsoft.com/office/drawing/2014/main" val="1863730819"/>
                  </a:ext>
                </a:extLst>
              </a:tr>
              <a:tr h="335280">
                <a:tc>
                  <a:txBody>
                    <a:bodyPr/>
                    <a:lstStyle/>
                    <a:p>
                      <a:r>
                        <a:rPr lang="tr-TR" sz="2400" dirty="0" smtClean="0"/>
                        <a:t>  3</a:t>
                      </a:r>
                      <a:endParaRPr lang="tr-TR" sz="2400" dirty="0"/>
                    </a:p>
                  </a:txBody>
                  <a:tcPr/>
                </a:tc>
                <a:tc>
                  <a:txBody>
                    <a:bodyPr/>
                    <a:lstStyle/>
                    <a:p>
                      <a:r>
                        <a:rPr lang="tr-TR" sz="2400" dirty="0" smtClean="0"/>
                        <a:t>Erciyes</a:t>
                      </a:r>
                      <a:r>
                        <a:rPr lang="tr-TR" sz="2400" baseline="0" dirty="0" smtClean="0"/>
                        <a:t> Üniversitesi</a:t>
                      </a:r>
                      <a:endParaRPr lang="tr-TR" sz="2400" dirty="0"/>
                    </a:p>
                  </a:txBody>
                  <a:tcPr/>
                </a:tc>
                <a:extLst>
                  <a:ext uri="{0D108BD9-81ED-4DB2-BD59-A6C34878D82A}">
                    <a16:rowId xmlns:a16="http://schemas.microsoft.com/office/drawing/2014/main" val="3809110811"/>
                  </a:ext>
                </a:extLst>
              </a:tr>
              <a:tr h="335280">
                <a:tc>
                  <a:txBody>
                    <a:bodyPr/>
                    <a:lstStyle/>
                    <a:p>
                      <a:r>
                        <a:rPr lang="tr-TR" sz="2400" dirty="0" smtClean="0"/>
                        <a:t>  4</a:t>
                      </a:r>
                      <a:endParaRPr lang="tr-TR" sz="2400" dirty="0"/>
                    </a:p>
                  </a:txBody>
                  <a:tcPr/>
                </a:tc>
                <a:tc>
                  <a:txBody>
                    <a:bodyPr/>
                    <a:lstStyle/>
                    <a:p>
                      <a:r>
                        <a:rPr lang="tr-TR" sz="2400" dirty="0" smtClean="0"/>
                        <a:t>Gazi Üniversitesi</a:t>
                      </a:r>
                      <a:endParaRPr lang="tr-TR" sz="2400" dirty="0"/>
                    </a:p>
                  </a:txBody>
                  <a:tcPr/>
                </a:tc>
                <a:extLst>
                  <a:ext uri="{0D108BD9-81ED-4DB2-BD59-A6C34878D82A}">
                    <a16:rowId xmlns:a16="http://schemas.microsoft.com/office/drawing/2014/main" val="891538971"/>
                  </a:ext>
                </a:extLst>
              </a:tr>
              <a:tr h="335280">
                <a:tc>
                  <a:txBody>
                    <a:bodyPr/>
                    <a:lstStyle/>
                    <a:p>
                      <a:r>
                        <a:rPr lang="tr-TR" sz="2400" dirty="0" smtClean="0"/>
                        <a:t>  5 </a:t>
                      </a:r>
                      <a:endParaRPr lang="tr-TR" sz="2400" dirty="0"/>
                    </a:p>
                  </a:txBody>
                  <a:tcPr/>
                </a:tc>
                <a:tc>
                  <a:txBody>
                    <a:bodyPr/>
                    <a:lstStyle/>
                    <a:p>
                      <a:r>
                        <a:rPr lang="tr-TR" sz="2400" dirty="0" smtClean="0"/>
                        <a:t>Gebze Teknik Üniversitesi</a:t>
                      </a:r>
                      <a:endParaRPr lang="tr-TR" sz="2400" dirty="0"/>
                    </a:p>
                  </a:txBody>
                  <a:tcPr/>
                </a:tc>
                <a:extLst>
                  <a:ext uri="{0D108BD9-81ED-4DB2-BD59-A6C34878D82A}">
                    <a16:rowId xmlns:a16="http://schemas.microsoft.com/office/drawing/2014/main" val="217746647"/>
                  </a:ext>
                </a:extLst>
              </a:tr>
              <a:tr h="335280">
                <a:tc>
                  <a:txBody>
                    <a:bodyPr/>
                    <a:lstStyle/>
                    <a:p>
                      <a:r>
                        <a:rPr lang="tr-TR" sz="2400" dirty="0" smtClean="0"/>
                        <a:t>  6 </a:t>
                      </a:r>
                      <a:endParaRPr lang="tr-TR" sz="2400" dirty="0"/>
                    </a:p>
                  </a:txBody>
                  <a:tcPr/>
                </a:tc>
                <a:tc>
                  <a:txBody>
                    <a:bodyPr/>
                    <a:lstStyle/>
                    <a:p>
                      <a:r>
                        <a:rPr lang="tr-TR" sz="2400" dirty="0" smtClean="0"/>
                        <a:t>Hacettepe Üniversitesi</a:t>
                      </a:r>
                      <a:endParaRPr lang="tr-TR" sz="2400" dirty="0"/>
                    </a:p>
                  </a:txBody>
                  <a:tcPr/>
                </a:tc>
                <a:extLst>
                  <a:ext uri="{0D108BD9-81ED-4DB2-BD59-A6C34878D82A}">
                    <a16:rowId xmlns:a16="http://schemas.microsoft.com/office/drawing/2014/main" val="951774471"/>
                  </a:ext>
                </a:extLst>
              </a:tr>
              <a:tr h="335280">
                <a:tc>
                  <a:txBody>
                    <a:bodyPr/>
                    <a:lstStyle/>
                    <a:p>
                      <a:r>
                        <a:rPr lang="tr-TR" sz="2400" dirty="0" smtClean="0"/>
                        <a:t>  7 </a:t>
                      </a:r>
                      <a:endParaRPr lang="tr-TR" sz="2400" dirty="0"/>
                    </a:p>
                  </a:txBody>
                  <a:tcPr/>
                </a:tc>
                <a:tc>
                  <a:txBody>
                    <a:bodyPr/>
                    <a:lstStyle/>
                    <a:p>
                      <a:r>
                        <a:rPr lang="tr-TR" sz="2400" dirty="0" smtClean="0"/>
                        <a:t>İstanbul Üniversitesi</a:t>
                      </a:r>
                      <a:endParaRPr lang="tr-TR" sz="2400" dirty="0"/>
                    </a:p>
                  </a:txBody>
                  <a:tcPr/>
                </a:tc>
                <a:extLst>
                  <a:ext uri="{0D108BD9-81ED-4DB2-BD59-A6C34878D82A}">
                    <a16:rowId xmlns:a16="http://schemas.microsoft.com/office/drawing/2014/main" val="1304093492"/>
                  </a:ext>
                </a:extLst>
              </a:tr>
              <a:tr h="335280">
                <a:tc>
                  <a:txBody>
                    <a:bodyPr/>
                    <a:lstStyle/>
                    <a:p>
                      <a:r>
                        <a:rPr lang="tr-TR" sz="2400" dirty="0" smtClean="0"/>
                        <a:t>  8</a:t>
                      </a:r>
                      <a:endParaRPr lang="tr-TR" sz="2400" dirty="0"/>
                    </a:p>
                  </a:txBody>
                  <a:tcPr/>
                </a:tc>
                <a:tc>
                  <a:txBody>
                    <a:bodyPr/>
                    <a:lstStyle/>
                    <a:p>
                      <a:r>
                        <a:rPr lang="tr-TR" sz="2400" dirty="0" smtClean="0"/>
                        <a:t>İTÜ</a:t>
                      </a:r>
                      <a:endParaRPr lang="tr-TR" sz="2400" dirty="0"/>
                    </a:p>
                  </a:txBody>
                  <a:tcPr/>
                </a:tc>
                <a:extLst>
                  <a:ext uri="{0D108BD9-81ED-4DB2-BD59-A6C34878D82A}">
                    <a16:rowId xmlns:a16="http://schemas.microsoft.com/office/drawing/2014/main" val="2866322459"/>
                  </a:ext>
                </a:extLst>
              </a:tr>
              <a:tr h="335280">
                <a:tc>
                  <a:txBody>
                    <a:bodyPr/>
                    <a:lstStyle/>
                    <a:p>
                      <a:r>
                        <a:rPr lang="tr-TR" sz="2400" dirty="0" smtClean="0"/>
                        <a:t>  9</a:t>
                      </a:r>
                      <a:endParaRPr lang="tr-TR" sz="2400" dirty="0"/>
                    </a:p>
                  </a:txBody>
                  <a:tcPr/>
                </a:tc>
                <a:tc>
                  <a:txBody>
                    <a:bodyPr/>
                    <a:lstStyle/>
                    <a:p>
                      <a:r>
                        <a:rPr lang="tr-TR" sz="2400" dirty="0" smtClean="0"/>
                        <a:t>İzmir</a:t>
                      </a:r>
                      <a:r>
                        <a:rPr lang="tr-TR" sz="2400" baseline="0" dirty="0" smtClean="0"/>
                        <a:t> Yüksek Teknoloji Enstitüsü</a:t>
                      </a:r>
                      <a:endParaRPr lang="tr-TR" sz="2400" dirty="0"/>
                    </a:p>
                  </a:txBody>
                  <a:tcPr/>
                </a:tc>
                <a:extLst>
                  <a:ext uri="{0D108BD9-81ED-4DB2-BD59-A6C34878D82A}">
                    <a16:rowId xmlns:a16="http://schemas.microsoft.com/office/drawing/2014/main" val="954120201"/>
                  </a:ext>
                </a:extLst>
              </a:tr>
              <a:tr h="335280">
                <a:tc>
                  <a:txBody>
                    <a:bodyPr/>
                    <a:lstStyle/>
                    <a:p>
                      <a:r>
                        <a:rPr lang="tr-TR" sz="2400" dirty="0" smtClean="0"/>
                        <a:t>  10</a:t>
                      </a:r>
                      <a:endParaRPr lang="tr-TR" sz="2400" dirty="0"/>
                    </a:p>
                  </a:txBody>
                  <a:tcPr/>
                </a:tc>
                <a:tc>
                  <a:txBody>
                    <a:bodyPr/>
                    <a:lstStyle/>
                    <a:p>
                      <a:r>
                        <a:rPr lang="tr-TR" sz="2400" dirty="0" smtClean="0"/>
                        <a:t>ODTÜ</a:t>
                      </a:r>
                      <a:endParaRPr lang="tr-TR" sz="2400" dirty="0"/>
                    </a:p>
                  </a:txBody>
                  <a:tcPr/>
                </a:tc>
                <a:extLst>
                  <a:ext uri="{0D108BD9-81ED-4DB2-BD59-A6C34878D82A}">
                    <a16:rowId xmlns:a16="http://schemas.microsoft.com/office/drawing/2014/main" val="332939006"/>
                  </a:ext>
                </a:extLst>
              </a:tr>
              <a:tr h="335280">
                <a:tc>
                  <a:txBody>
                    <a:bodyPr/>
                    <a:lstStyle/>
                    <a:p>
                      <a:r>
                        <a:rPr lang="tr-TR" sz="2400" dirty="0" smtClean="0"/>
                        <a:t>  11</a:t>
                      </a:r>
                      <a:endParaRPr lang="tr-TR" sz="2400" dirty="0"/>
                    </a:p>
                  </a:txBody>
                  <a:tcPr/>
                </a:tc>
                <a:tc>
                  <a:txBody>
                    <a:bodyPr/>
                    <a:lstStyle/>
                    <a:p>
                      <a:r>
                        <a:rPr lang="tr-TR" sz="2400" dirty="0" smtClean="0"/>
                        <a:t>İstanbul Üniversitesi-Cerrahpaşa</a:t>
                      </a:r>
                      <a:endParaRPr lang="tr-TR" sz="2400" dirty="0"/>
                    </a:p>
                  </a:txBody>
                  <a:tcPr/>
                </a:tc>
                <a:extLst>
                  <a:ext uri="{0D108BD9-81ED-4DB2-BD59-A6C34878D82A}">
                    <a16:rowId xmlns:a16="http://schemas.microsoft.com/office/drawing/2014/main" val="982890420"/>
                  </a:ext>
                </a:extLst>
              </a:tr>
            </a:tbl>
          </a:graphicData>
        </a:graphic>
      </p:graphicFrame>
    </p:spTree>
    <p:extLst>
      <p:ext uri="{BB962C8B-B14F-4D97-AF65-F5344CB8AC3E}">
        <p14:creationId xmlns:p14="http://schemas.microsoft.com/office/powerpoint/2010/main" val="26826116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735768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(4/2)</a:t>
              </a:r>
              <a:endParaRPr lang="tr-TR" sz="3200" dirty="0"/>
            </a:p>
          </p:txBody>
        </p:sp>
      </p:grpSp>
      <p:sp>
        <p:nvSpPr>
          <p:cNvPr id="14" name="Rectangle 3"/>
          <p:cNvSpPr txBox="1">
            <a:spLocks noChangeArrowheads="1"/>
          </p:cNvSpPr>
          <p:nvPr/>
        </p:nvSpPr>
        <p:spPr bwMode="auto">
          <a:xfrm>
            <a:off x="381000" y="2324100"/>
            <a:ext cx="11683999" cy="370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smtClean="0"/>
              <a:t>Asgari kadro sayısı dışındaki norm kadrolar, ilgili anabilim/anasanat dalı ve bölüm kurulunun görüşü alınarak ilgili meslek yüksekokulu, konservatuvar, yüksekokul, fakülte ve enstitü yönetim kurulu tarafından planlanır.</a:t>
            </a:r>
            <a:endParaRPr lang="tr-TR" sz="3600" dirty="0" smtClean="0"/>
          </a:p>
        </p:txBody>
      </p:sp>
    </p:spTree>
    <p:extLst>
      <p:ext uri="{BB962C8B-B14F-4D97-AF65-F5344CB8AC3E}">
        <p14:creationId xmlns:p14="http://schemas.microsoft.com/office/powerpoint/2010/main" val="20799800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381000" y="1745300"/>
            <a:ext cx="11683999" cy="474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Örneğin </a:t>
            </a:r>
            <a:r>
              <a:rPr lang="tr-TR" sz="3200" dirty="0" smtClean="0"/>
              <a:t>Üniversitemiz İktisadi ve İdari Bilimler Fakültesi Uluslararası Ticaret ve Lojistik Bölümü adı altında tek </a:t>
            </a:r>
            <a:r>
              <a:rPr lang="tr-TR" sz="3200" dirty="0"/>
              <a:t>bir anabilim dalı bulunmaktadır. </a:t>
            </a:r>
            <a:r>
              <a:rPr lang="tr-TR" sz="3200" dirty="0" smtClean="0"/>
              <a:t>Bu bölümün asgari </a:t>
            </a:r>
            <a:r>
              <a:rPr lang="tr-TR" sz="3200" dirty="0"/>
              <a:t>kadro sayısı 3’tür. Y</a:t>
            </a:r>
            <a:r>
              <a:rPr lang="tr-TR" sz="3200" dirty="0" smtClean="0"/>
              <a:t>önetmelikte </a:t>
            </a:r>
            <a:r>
              <a:rPr lang="tr-TR" sz="3200" dirty="0"/>
              <a:t>belirlenen usule uyarak norm kadro </a:t>
            </a:r>
            <a:r>
              <a:rPr lang="tr-TR" sz="3200" dirty="0" smtClean="0"/>
              <a:t>planlaması </a:t>
            </a:r>
            <a:r>
              <a:rPr lang="tr-TR" sz="3200" dirty="0"/>
              <a:t>bölüm bazında 6’ya kadar </a:t>
            </a:r>
            <a:r>
              <a:rPr lang="tr-TR" sz="3200" dirty="0" smtClean="0"/>
              <a:t>çıkarılabilir. Ayrıca, Üniversitemizin bu alanda ihtisaslaşmasına </a:t>
            </a:r>
            <a:r>
              <a:rPr lang="tr-TR" sz="3200" dirty="0"/>
              <a:t>karar </a:t>
            </a:r>
            <a:r>
              <a:rPr lang="tr-TR" sz="3200" dirty="0" smtClean="0"/>
              <a:t>verildiği için norm </a:t>
            </a:r>
            <a:r>
              <a:rPr lang="tr-TR" sz="3200" dirty="0"/>
              <a:t>kadro planlaması </a:t>
            </a:r>
            <a:r>
              <a:rPr lang="tr-TR" sz="3200" dirty="0" smtClean="0"/>
              <a:t>9’a</a:t>
            </a:r>
            <a:r>
              <a:rPr lang="tr-TR" sz="3200" dirty="0"/>
              <a:t> </a:t>
            </a:r>
            <a:r>
              <a:rPr lang="tr-TR" sz="3200" dirty="0" smtClean="0"/>
              <a:t>yükselmiştir.</a:t>
            </a:r>
            <a:endParaRPr lang="tr-TR" sz="3600" dirty="0" smtClean="0"/>
          </a:p>
        </p:txBody>
      </p:sp>
    </p:spTree>
    <p:extLst>
      <p:ext uri="{BB962C8B-B14F-4D97-AF65-F5344CB8AC3E}">
        <p14:creationId xmlns:p14="http://schemas.microsoft.com/office/powerpoint/2010/main" val="613453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18"/>
            <a:ext cx="11480797" cy="1280200"/>
            <a:chOff x="2" y="-10305"/>
            <a:chExt cx="11480797" cy="128020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0305"/>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0100" y="192677"/>
              <a:ext cx="734069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ÖRNEKLER</a:t>
              </a:r>
              <a:endParaRPr lang="tr-TR" sz="3200" dirty="0"/>
            </a:p>
          </p:txBody>
        </p:sp>
      </p:grpSp>
      <p:sp>
        <p:nvSpPr>
          <p:cNvPr id="14" name="Rectangle 3"/>
          <p:cNvSpPr txBox="1">
            <a:spLocks noChangeArrowheads="1"/>
          </p:cNvSpPr>
          <p:nvPr/>
        </p:nvSpPr>
        <p:spPr bwMode="auto">
          <a:xfrm>
            <a:off x="228600" y="1280418"/>
            <a:ext cx="11836399" cy="474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000" dirty="0"/>
              <a:t>Eğitim Bilimleri Bölümü bünyesinde yer alan ve lisans öğrencisi alabilen Rehberlik ve Psikolojik Danışmanlık anabilim dalının asgari kadro sayısı </a:t>
            </a:r>
            <a:r>
              <a:rPr lang="tr-TR" sz="3000" dirty="0" smtClean="0"/>
              <a:t>3’tür. Norm </a:t>
            </a:r>
            <a:r>
              <a:rPr lang="tr-TR" sz="3000" dirty="0"/>
              <a:t>kadrosu ise 6’ya kadar planlanabilir. </a:t>
            </a:r>
            <a:endParaRPr lang="tr-TR" sz="3000" dirty="0" smtClean="0"/>
          </a:p>
          <a:p>
            <a:pPr marL="285750" indent="-285750" algn="just">
              <a:buFont typeface="Wingdings" panose="05000000000000000000" pitchFamily="2" charset="2"/>
              <a:buChar char="ü"/>
            </a:pPr>
            <a:r>
              <a:rPr lang="tr-TR" sz="3000" dirty="0" smtClean="0"/>
              <a:t>Eğitim </a:t>
            </a:r>
            <a:r>
              <a:rPr lang="tr-TR" sz="3000" dirty="0"/>
              <a:t>Bilimleri Bölümünün altında yer alan ancak lisans eğitimi yapılmayan </a:t>
            </a:r>
            <a:r>
              <a:rPr lang="tr-TR" sz="3000" b="1" i="1" dirty="0"/>
              <a:t>Eğitim Programları ve Öğretim, Eğitim Psikolojisi, Eğitim Yönetimi, Eğitimde Ölçme ve Değerlendirme, Eğitimin Felsefi, Sosyal ve Tarihi Temelleri, Hayat Boyu Öğrenme ve Yetişkin Eğitimi</a:t>
            </a:r>
            <a:r>
              <a:rPr lang="tr-TR" sz="3000" dirty="0"/>
              <a:t> anabilim dallarının her birinin asgari kadro sayısı 3 olup 6 öğretim </a:t>
            </a:r>
            <a:r>
              <a:rPr lang="tr-TR" sz="3000" dirty="0" smtClean="0"/>
              <a:t>üyesine kadar</a:t>
            </a:r>
            <a:r>
              <a:rPr lang="tr-TR" sz="3000" dirty="0"/>
              <a:t> </a:t>
            </a:r>
            <a:r>
              <a:rPr lang="tr-TR" sz="3000" dirty="0" smtClean="0"/>
              <a:t>planlama yapılabilmektedir.</a:t>
            </a:r>
          </a:p>
        </p:txBody>
      </p:sp>
    </p:spTree>
    <p:extLst>
      <p:ext uri="{BB962C8B-B14F-4D97-AF65-F5344CB8AC3E}">
        <p14:creationId xmlns:p14="http://schemas.microsoft.com/office/powerpoint/2010/main" val="23378754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PLANLANMASI-ÖRNEKLER</a:t>
              </a:r>
              <a:endParaRPr lang="tr-TR" sz="2800" dirty="0"/>
            </a:p>
          </p:txBody>
        </p:sp>
      </p:grpSp>
      <p:sp>
        <p:nvSpPr>
          <p:cNvPr id="14" name="Rectangle 3"/>
          <p:cNvSpPr txBox="1">
            <a:spLocks noChangeArrowheads="1"/>
          </p:cNvSpPr>
          <p:nvPr/>
        </p:nvSpPr>
        <p:spPr bwMode="auto">
          <a:xfrm>
            <a:off x="228600" y="1727199"/>
            <a:ext cx="11836399" cy="367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Örnek olarak </a:t>
            </a:r>
            <a:r>
              <a:rPr lang="tr-TR" sz="3200" dirty="0" smtClean="0"/>
              <a:t>Üniversitemiz Fen </a:t>
            </a:r>
            <a:r>
              <a:rPr lang="tr-TR" sz="3200" dirty="0"/>
              <a:t>Bilimleri Enstitüsü bünyesinde </a:t>
            </a:r>
            <a:r>
              <a:rPr lang="tr-TR" sz="3200" dirty="0" smtClean="0"/>
              <a:t>2 </a:t>
            </a:r>
            <a:r>
              <a:rPr lang="tr-TR" sz="3200" dirty="0"/>
              <a:t>disiplinlerarası anabilim dalı bulunmaktadır. Bu anabilim dallarının her birinin asgari kadro sayısı 3 olup her anabilim dalında 6 öğretim üyesine kadar norm kadro planlaması yapabilecektir. </a:t>
            </a:r>
            <a:r>
              <a:rPr lang="tr-TR" sz="3200" dirty="0" smtClean="0"/>
              <a:t>Ayrıca, ihtisaslaşmasına karar verilen bir alan ise 9’a kadar planlama yapılabilecektir.</a:t>
            </a:r>
            <a:endParaRPr lang="tr-TR" sz="3000" dirty="0" smtClean="0"/>
          </a:p>
        </p:txBody>
      </p:sp>
    </p:spTree>
    <p:extLst>
      <p:ext uri="{BB962C8B-B14F-4D97-AF65-F5344CB8AC3E}">
        <p14:creationId xmlns:p14="http://schemas.microsoft.com/office/powerpoint/2010/main" val="26216442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ÖRNEKLER</a:t>
              </a:r>
              <a:endParaRPr lang="tr-TR" sz="3200" dirty="0"/>
            </a:p>
          </p:txBody>
        </p:sp>
      </p:grpSp>
      <p:sp>
        <p:nvSpPr>
          <p:cNvPr id="14" name="Rectangle 3"/>
          <p:cNvSpPr txBox="1">
            <a:spLocks noChangeArrowheads="1"/>
          </p:cNvSpPr>
          <p:nvPr/>
        </p:nvSpPr>
        <p:spPr bwMode="auto">
          <a:xfrm>
            <a:off x="228600" y="1676400"/>
            <a:ext cx="11836399"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Bölüm bünyesinde aynı adı taşıyan tek anabilim dalı bulunmaktayken, bu anabilim dalının yanında yapılandırma yoluyla farklı anabilim dallarının kurulduğu bölümlerde aynı adı taşıyan anabilim dalı norm kadro hesabında dikkate alınmaz</a:t>
            </a:r>
            <a:r>
              <a:rPr lang="tr-TR" sz="2800" dirty="0" smtClean="0"/>
              <a:t>.</a:t>
            </a:r>
          </a:p>
          <a:p>
            <a:pPr marL="285750" indent="-285750" algn="just">
              <a:buFont typeface="Wingdings" panose="05000000000000000000" pitchFamily="2" charset="2"/>
              <a:buChar char="ü"/>
            </a:pPr>
            <a:r>
              <a:rPr lang="tr-TR" sz="2800" dirty="0" smtClean="0"/>
              <a:t>Örneğin Türk </a:t>
            </a:r>
            <a:r>
              <a:rPr lang="tr-TR" sz="2800" dirty="0"/>
              <a:t>Dili ve Edebiyatı Bölümü bünyesinde sadece Türk Dili ve Edebiyatı Anabilim Dalı yer almaktayken daha sonra bu anabilim dalının yanında Eski Türk Dili, Eski Türk Edebiyatı, Yeni Türk Dili, Yeni Türk Edebiyatı ile Türk Halk Edebiyatı Anabilim Dallarının kurulması halinde, Türk Dili ve Edebiyatı Anabilim Dalı norm kadro planlamasında dikkate alınmaz.</a:t>
            </a:r>
            <a:endParaRPr lang="tr-TR" sz="2800" dirty="0" smtClean="0"/>
          </a:p>
        </p:txBody>
      </p:sp>
    </p:spTree>
    <p:extLst>
      <p:ext uri="{BB962C8B-B14F-4D97-AF65-F5344CB8AC3E}">
        <p14:creationId xmlns:p14="http://schemas.microsoft.com/office/powerpoint/2010/main" val="27247218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(4/4)</a:t>
              </a:r>
              <a:endParaRPr lang="tr-TR" sz="32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Fakülte veya bölüm lisans programı için norm kadrolar, üniversiteler tarafından anabilim/anasanat dalı çeşitliliği göz önünde bulundurularak fakülte veya bölümü oluşturan anabilim/anasanat dallarının her birine bir öğretim üyesi düşecek şekilde planlanır. </a:t>
            </a:r>
            <a:endParaRPr lang="tr-TR" sz="2800" dirty="0" smtClean="0"/>
          </a:p>
          <a:p>
            <a:pPr algn="just"/>
            <a:endParaRPr lang="tr-TR" sz="2800" dirty="0" smtClean="0"/>
          </a:p>
          <a:p>
            <a:pPr marL="285750" indent="-285750" algn="just">
              <a:buFont typeface="Wingdings" panose="05000000000000000000" pitchFamily="2" charset="2"/>
              <a:buChar char="ü"/>
            </a:pPr>
            <a:r>
              <a:rPr lang="tr-TR" sz="2800" dirty="0" smtClean="0"/>
              <a:t>Anabilim/anasanat </a:t>
            </a:r>
            <a:r>
              <a:rPr lang="tr-TR" sz="2800" dirty="0"/>
              <a:t>dalları dikkate alınarak belirlenen norm kadro sayısı, anabilim/anasanat dalı ve bölüm kurulunun </a:t>
            </a:r>
            <a:r>
              <a:rPr lang="tr-TR" sz="2800" dirty="0" smtClean="0"/>
              <a:t>görüşü </a:t>
            </a:r>
            <a:r>
              <a:rPr lang="tr-TR" sz="2800" dirty="0"/>
              <a:t>üzerine ilgili fakülte ve üniversite yönetim kurulunun gerekçeli kararıyla bölüm veya fakülte düzeyinde </a:t>
            </a:r>
            <a:r>
              <a:rPr lang="tr-TR" sz="2800" b="1" dirty="0"/>
              <a:t>iki katına kadar </a:t>
            </a:r>
            <a:r>
              <a:rPr lang="tr-TR" sz="2800" dirty="0"/>
              <a:t>artırılabilir.</a:t>
            </a:r>
            <a:endParaRPr lang="tr-TR" sz="4800" dirty="0" smtClean="0"/>
          </a:p>
        </p:txBody>
      </p:sp>
    </p:spTree>
    <p:extLst>
      <p:ext uri="{BB962C8B-B14F-4D97-AF65-F5344CB8AC3E}">
        <p14:creationId xmlns:p14="http://schemas.microsoft.com/office/powerpoint/2010/main" val="26815087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(4/4)</a:t>
              </a:r>
              <a:endParaRPr lang="tr-TR" sz="32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Yönetmeliğin 4 üncü maddesinin dördüncü fıkrası hükümlerini uygulayan Bölgesel Kalkınma Odaklı Misyon Farklılaşması ve İhtisaslaşma kapsamında belirlenen yükseköğretim kurumları ile araştırma üniversiteleri de anabilim dalı sayısının </a:t>
            </a:r>
            <a:r>
              <a:rPr lang="tr-TR" sz="3200" b="1" dirty="0"/>
              <a:t>2 katı kadar norm kadro planlaması yapabilmektedir. </a:t>
            </a:r>
            <a:endParaRPr lang="tr-TR" sz="3200" b="1" dirty="0" smtClean="0"/>
          </a:p>
          <a:p>
            <a:pPr marL="285750" indent="-285750" algn="just">
              <a:buFont typeface="Wingdings" panose="05000000000000000000" pitchFamily="2" charset="2"/>
              <a:buChar char="ü"/>
            </a:pPr>
            <a:r>
              <a:rPr lang="tr-TR" sz="3200" dirty="0" smtClean="0"/>
              <a:t>Bu kapsamda, ihtisaslaşan üniversiteler 3 katına, araştırma üniversiteleri ise </a:t>
            </a:r>
            <a:r>
              <a:rPr lang="tr-TR" sz="3200" dirty="0"/>
              <a:t>anabilim dalı sayısının 4 katı kadar norm kadro </a:t>
            </a:r>
            <a:r>
              <a:rPr lang="tr-TR" sz="3200" dirty="0" smtClean="0"/>
              <a:t>planlama </a:t>
            </a:r>
            <a:r>
              <a:rPr lang="tr-TR" sz="3200" b="1" dirty="0"/>
              <a:t>yapma hakkı bulunmamaktadır.</a:t>
            </a:r>
            <a:endParaRPr lang="tr-TR" sz="5400" b="1" dirty="0" smtClean="0"/>
          </a:p>
        </p:txBody>
      </p:sp>
    </p:spTree>
    <p:extLst>
      <p:ext uri="{BB962C8B-B14F-4D97-AF65-F5344CB8AC3E}">
        <p14:creationId xmlns:p14="http://schemas.microsoft.com/office/powerpoint/2010/main" val="7468515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8050" y="192677"/>
              <a:ext cx="733274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228600" y="1676400"/>
            <a:ext cx="11836399"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600" dirty="0"/>
              <a:t>Örneğin Tarih lisans programı bölüm düzeyinde öğrenci almaktadır. Tarih Bölümü bünyesinde 7 anabilim dalı </a:t>
            </a:r>
            <a:r>
              <a:rPr lang="tr-TR" sz="3600" dirty="0" smtClean="0"/>
              <a:t>bulunmaktadır. Her </a:t>
            </a:r>
            <a:r>
              <a:rPr lang="tr-TR" sz="3600" dirty="0"/>
              <a:t>bir anabilim dalında en az 1 öğretim üyesi bulunması şartıyla bölüm bazında </a:t>
            </a:r>
            <a:r>
              <a:rPr lang="tr-TR" sz="3600" dirty="0" smtClean="0"/>
              <a:t>yönetmeliğin 4/4 maddesine göre 14 </a:t>
            </a:r>
            <a:r>
              <a:rPr lang="tr-TR" sz="3600" dirty="0"/>
              <a:t>öğretim üyesine kadar norm kadro planlaması </a:t>
            </a:r>
            <a:r>
              <a:rPr lang="tr-TR" sz="3600" dirty="0" smtClean="0"/>
              <a:t>yapılabilmektedir. </a:t>
            </a:r>
          </a:p>
        </p:txBody>
      </p:sp>
    </p:spTree>
    <p:extLst>
      <p:ext uri="{BB962C8B-B14F-4D97-AF65-F5344CB8AC3E}">
        <p14:creationId xmlns:p14="http://schemas.microsoft.com/office/powerpoint/2010/main" val="11606890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0"/>
            <a:ext cx="10962556" cy="1220062"/>
            <a:chOff x="18557" y="-10523"/>
            <a:chExt cx="10962556" cy="1220062"/>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98175" y="-10523"/>
              <a:ext cx="6882938" cy="830997"/>
            </a:xfrm>
            <a:prstGeom prst="rect">
              <a:avLst/>
            </a:prstGeom>
          </p:spPr>
          <p:txBody>
            <a:bodyPr wrap="square">
              <a:spAutoFit/>
            </a:bodyPr>
            <a:lstStyle/>
            <a:p>
              <a:r>
                <a:rPr lang="tr-TR" altLang="tr-TR" sz="2400" b="1" dirty="0" smtClean="0">
                  <a:solidFill>
                    <a:schemeClr val="accent1">
                      <a:lumMod val="50000"/>
                    </a:schemeClr>
                  </a:solidFill>
                  <a:latin typeface="Helvetica" pitchFamily="34" charset="0"/>
                </a:rPr>
                <a:t>YÜKSEKÖĞRETİMDE NORM</a:t>
              </a:r>
            </a:p>
            <a:p>
              <a:r>
                <a:rPr lang="tr-TR" altLang="tr-TR" sz="2400" b="1" dirty="0" smtClean="0">
                  <a:solidFill>
                    <a:schemeClr val="accent1">
                      <a:lumMod val="50000"/>
                    </a:schemeClr>
                  </a:solidFill>
                  <a:latin typeface="Helvetica" pitchFamily="34" charset="0"/>
                </a:rPr>
                <a:t> KADRO SİSTEMİNE GEÇİŞ SÜRECİ</a:t>
              </a:r>
              <a:endParaRPr lang="tr-TR" sz="2400" dirty="0"/>
            </a:p>
          </p:txBody>
        </p:sp>
      </p:grpSp>
      <p:sp>
        <p:nvSpPr>
          <p:cNvPr id="14" name="Rectangle 3"/>
          <p:cNvSpPr txBox="1">
            <a:spLocks noChangeArrowheads="1"/>
          </p:cNvSpPr>
          <p:nvPr/>
        </p:nvSpPr>
        <p:spPr bwMode="auto">
          <a:xfrm>
            <a:off x="279400" y="1536700"/>
            <a:ext cx="11683999" cy="520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400" dirty="0" smtClean="0"/>
              <a:t>09 Temmuz 2018 tarihli Resmi Gazete’de yayımlanan; </a:t>
            </a:r>
            <a:r>
              <a:rPr lang="tr-TR" sz="2400" b="1" dirty="0" smtClean="0"/>
              <a:t>703 </a:t>
            </a:r>
            <a:r>
              <a:rPr lang="tr-TR" sz="2400" b="1" dirty="0"/>
              <a:t>sayılı Anayasada Yapılan Değişikliklere Uyum Sağlanması Amacıyla Bazı Kanun ve Kanun Hükmünde Kararnamelerde Değişiklik Yapılması Hakkında Kanun Hükmünde Kararnamenin</a:t>
            </a:r>
            <a:r>
              <a:rPr lang="tr-TR" sz="2400" dirty="0"/>
              <a:t> Geçici 10 uncu maddesiyle </a:t>
            </a:r>
            <a:r>
              <a:rPr lang="tr-TR" sz="2400" dirty="0" smtClean="0"/>
              <a:t>öğretim elemanı kadrolarının kullanımı ve aktarma işlemlerini düzenleyen 78 </a:t>
            </a:r>
            <a:r>
              <a:rPr lang="tr-TR" sz="2400" dirty="0"/>
              <a:t>sayılı Yükseköğretim Kurumları Öğretim Elemanlarının Kadroları Hakkında Kanun Hükmünde </a:t>
            </a:r>
            <a:r>
              <a:rPr lang="tr-TR" sz="2400" b="1" dirty="0"/>
              <a:t>yürürlükten </a:t>
            </a:r>
            <a:r>
              <a:rPr lang="tr-TR" sz="2400" b="1" dirty="0" smtClean="0"/>
              <a:t>kaldırılmıştır</a:t>
            </a:r>
            <a:r>
              <a:rPr lang="tr-TR" sz="2400" dirty="0" smtClean="0"/>
              <a:t>. </a:t>
            </a:r>
            <a:r>
              <a:rPr lang="tr-TR" sz="2400" b="1" dirty="0" smtClean="0"/>
              <a:t>(İlgili düzenleme için </a:t>
            </a:r>
            <a:r>
              <a:rPr lang="tr-TR" sz="2400" b="1" dirty="0" smtClean="0">
                <a:hlinkClick r:id="rId4"/>
              </a:rPr>
              <a:t>TIKLAYINIZ</a:t>
            </a:r>
            <a:r>
              <a:rPr lang="tr-TR" sz="2400" b="1" dirty="0" smtClean="0"/>
              <a:t>.)</a:t>
            </a:r>
          </a:p>
          <a:p>
            <a:pPr algn="just"/>
            <a:endParaRPr lang="tr-TR" sz="2400" b="1" dirty="0" smtClean="0"/>
          </a:p>
          <a:p>
            <a:pPr marL="342900" indent="-342900" algn="just">
              <a:buFont typeface="Wingdings" panose="05000000000000000000" pitchFamily="2" charset="2"/>
              <a:buChar char="ü"/>
            </a:pPr>
            <a:r>
              <a:rPr lang="tr-TR" sz="2400" dirty="0" smtClean="0">
                <a:latin typeface="Helvetica" panose="020B0604020202020204" pitchFamily="34" charset="0"/>
                <a:ea typeface="Cambria" panose="02040503050406030204" pitchFamily="18" charset="0"/>
                <a:cs typeface="Helvetica" panose="020B0604020202020204" pitchFamily="34" charset="0"/>
              </a:rPr>
              <a:t>Bu düzenlemeden sonra, 13 Eylül 2018 tarihli Resmi Gazete’de yayımlanan 17 sayılı Cumhurbaşkanlığı Kararnamesiyle </a:t>
            </a:r>
            <a:r>
              <a:rPr lang="tr-TR" sz="2400" dirty="0">
                <a:latin typeface="Helvetica" panose="020B0604020202020204" pitchFamily="34" charset="0"/>
                <a:ea typeface="Cambria" panose="02040503050406030204" pitchFamily="18" charset="0"/>
                <a:cs typeface="Helvetica" panose="020B0604020202020204" pitchFamily="34" charset="0"/>
              </a:rPr>
              <a:t>öğretim elemanı kadroları hakkında yükseköğretim </a:t>
            </a:r>
            <a:r>
              <a:rPr lang="tr-TR" sz="2400" dirty="0" smtClean="0">
                <a:latin typeface="Helvetica" panose="020B0604020202020204" pitchFamily="34" charset="0"/>
                <a:ea typeface="Cambria" panose="02040503050406030204" pitchFamily="18" charset="0"/>
                <a:cs typeface="Helvetica" panose="020B0604020202020204" pitchFamily="34" charset="0"/>
              </a:rPr>
              <a:t>tarihinde </a:t>
            </a:r>
            <a:r>
              <a:rPr lang="tr-TR" sz="2400" dirty="0">
                <a:latin typeface="Helvetica" panose="020B0604020202020204" pitchFamily="34" charset="0"/>
                <a:ea typeface="Cambria" panose="02040503050406030204" pitchFamily="18" charset="0"/>
                <a:cs typeface="Helvetica" panose="020B0604020202020204" pitchFamily="34" charset="0"/>
              </a:rPr>
              <a:t>ilk kez norm kadro sistemi kurulmasına ilişkin </a:t>
            </a:r>
            <a:r>
              <a:rPr lang="tr-TR" sz="2400" b="1" dirty="0">
                <a:latin typeface="Helvetica" panose="020B0604020202020204" pitchFamily="34" charset="0"/>
                <a:ea typeface="Cambria" panose="02040503050406030204" pitchFamily="18" charset="0"/>
                <a:cs typeface="Helvetica" panose="020B0604020202020204" pitchFamily="34" charset="0"/>
              </a:rPr>
              <a:t>yasal düzenleme yapılmıştır</a:t>
            </a:r>
            <a:r>
              <a:rPr lang="tr-TR" sz="2400" dirty="0" smtClean="0">
                <a:latin typeface="Helvetica" panose="020B0604020202020204" pitchFamily="34" charset="0"/>
                <a:ea typeface="Cambria" panose="02040503050406030204" pitchFamily="18" charset="0"/>
                <a:cs typeface="Helvetica" panose="020B0604020202020204" pitchFamily="34" charset="0"/>
              </a:rPr>
              <a:t>. </a:t>
            </a:r>
            <a:r>
              <a:rPr lang="tr-TR" sz="2400" b="1" dirty="0" smtClean="0">
                <a:latin typeface="Helvetica" panose="020B0604020202020204" pitchFamily="34" charset="0"/>
                <a:ea typeface="Cambria" panose="02040503050406030204" pitchFamily="18" charset="0"/>
                <a:cs typeface="Helvetica" panose="020B0604020202020204" pitchFamily="34" charset="0"/>
              </a:rPr>
              <a:t>(İlgili düzenleme için </a:t>
            </a:r>
            <a:r>
              <a:rPr lang="tr-TR" sz="2400" b="1" dirty="0" smtClean="0">
                <a:latin typeface="Helvetica" panose="020B0604020202020204" pitchFamily="34" charset="0"/>
                <a:ea typeface="Cambria" panose="02040503050406030204" pitchFamily="18" charset="0"/>
                <a:cs typeface="Helvetica" panose="020B0604020202020204" pitchFamily="34" charset="0"/>
                <a:hlinkClick r:id="rId5"/>
              </a:rPr>
              <a:t>TIKLAYINIZ.</a:t>
            </a:r>
            <a:r>
              <a:rPr lang="tr-TR" sz="2400" b="1" dirty="0" smtClean="0">
                <a:latin typeface="Helvetica" panose="020B0604020202020204" pitchFamily="34" charset="0"/>
                <a:ea typeface="Cambria" panose="02040503050406030204" pitchFamily="18" charset="0"/>
                <a:cs typeface="Helvetica" panose="020B0604020202020204" pitchFamily="34" charset="0"/>
              </a:rPr>
              <a:t>)</a:t>
            </a: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2067844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50799"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228600" y="1676399"/>
            <a:ext cx="11836399" cy="4599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smtClean="0"/>
              <a:t>Örneğin </a:t>
            </a:r>
            <a:r>
              <a:rPr lang="tr-TR" sz="3200" dirty="0"/>
              <a:t>İlahiyat lisans programı fakülte genelinde öğrenci almaktadır. İlahiyat Fakültesi bünyesinde </a:t>
            </a:r>
            <a:r>
              <a:rPr lang="tr-TR" sz="3200" dirty="0" smtClean="0"/>
              <a:t>12 </a:t>
            </a:r>
            <a:r>
              <a:rPr lang="tr-TR" sz="3200" dirty="0"/>
              <a:t>anabilim dalı </a:t>
            </a:r>
            <a:r>
              <a:rPr lang="tr-TR" sz="3200" dirty="0" smtClean="0"/>
              <a:t>bulunmaktadır. Her </a:t>
            </a:r>
            <a:r>
              <a:rPr lang="tr-TR" sz="3200" dirty="0"/>
              <a:t>bir anabilim dalında en az 1 öğretim üyesi bulunması şartıyla fakülte bazında </a:t>
            </a:r>
            <a:r>
              <a:rPr lang="tr-TR" sz="3200" dirty="0" smtClean="0"/>
              <a:t>yönetmeliğin 4/4 maddesine göre 24 </a:t>
            </a:r>
            <a:r>
              <a:rPr lang="tr-TR" sz="3200" dirty="0"/>
              <a:t>öğretim üyesine kadar norm kadro planlaması yapılabilecektir. </a:t>
            </a:r>
            <a:endParaRPr lang="tr-TR" sz="3200" dirty="0" smtClean="0"/>
          </a:p>
        </p:txBody>
      </p:sp>
    </p:spTree>
    <p:extLst>
      <p:ext uri="{BB962C8B-B14F-4D97-AF65-F5344CB8AC3E}">
        <p14:creationId xmlns:p14="http://schemas.microsoft.com/office/powerpoint/2010/main" val="18876857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461665"/>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PLANLANMASI (4/4)</a:t>
              </a:r>
              <a:endParaRPr lang="tr-TR" sz="2400" dirty="0"/>
            </a:p>
          </p:txBody>
        </p:sp>
      </p:grpSp>
      <p:sp>
        <p:nvSpPr>
          <p:cNvPr id="14" name="Rectangle 3"/>
          <p:cNvSpPr txBox="1">
            <a:spLocks noChangeArrowheads="1"/>
          </p:cNvSpPr>
          <p:nvPr/>
        </p:nvSpPr>
        <p:spPr bwMode="auto">
          <a:xfrm>
            <a:off x="381000" y="787975"/>
            <a:ext cx="11683999" cy="58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NORM KADRO PLANLAMASININ </a:t>
            </a:r>
          </a:p>
          <a:p>
            <a:pPr algn="ctr"/>
            <a:r>
              <a:rPr lang="tr-TR" sz="2800" b="1" dirty="0" smtClean="0"/>
              <a:t>ANABİLİM DALI </a:t>
            </a:r>
            <a:r>
              <a:rPr lang="tr-TR" sz="2800" b="1" dirty="0" smtClean="0"/>
              <a:t>SAYISININ</a:t>
            </a:r>
            <a:r>
              <a:rPr lang="tr-TR" sz="2800" b="1" dirty="0" smtClean="0"/>
              <a:t> </a:t>
            </a:r>
            <a:r>
              <a:rPr lang="tr-TR" sz="2800" b="1" dirty="0" smtClean="0"/>
              <a:t>İKİ KATINA KADAR PLANLAMASININ YAPILMASI SÜRECİ</a:t>
            </a:r>
          </a:p>
          <a:p>
            <a:pPr algn="ctr"/>
            <a:endParaRPr lang="tr-TR" sz="2800" b="1" dirty="0" smtClean="0"/>
          </a:p>
          <a:p>
            <a:pPr algn="ctr"/>
            <a:r>
              <a:rPr lang="tr-TR" sz="2800" b="1" dirty="0" smtClean="0"/>
              <a:t>Anabilim/Anasanat </a:t>
            </a:r>
            <a:r>
              <a:rPr lang="tr-TR" sz="2800" b="1" dirty="0"/>
              <a:t>Dalı </a:t>
            </a:r>
            <a:r>
              <a:rPr lang="tr-TR" sz="2800" b="1" dirty="0" smtClean="0"/>
              <a:t>Kurulunun Görüşü</a:t>
            </a:r>
          </a:p>
          <a:p>
            <a:pPr algn="ctr"/>
            <a:endParaRPr lang="tr-TR" sz="2800" b="1" dirty="0" smtClean="0"/>
          </a:p>
          <a:p>
            <a:pPr algn="ctr"/>
            <a:endParaRPr lang="tr-TR" sz="2800" b="1" dirty="0"/>
          </a:p>
          <a:p>
            <a:pPr algn="ctr"/>
            <a:r>
              <a:rPr lang="tr-TR" sz="2800" b="1" dirty="0" smtClean="0"/>
              <a:t>Bölüm </a:t>
            </a:r>
            <a:r>
              <a:rPr lang="tr-TR" sz="2800" b="1" dirty="0"/>
              <a:t>K</a:t>
            </a:r>
            <a:r>
              <a:rPr lang="tr-TR" sz="2800" b="1" dirty="0" smtClean="0"/>
              <a:t>urulunun Görüşü</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 (Gerekçeli)</a:t>
            </a:r>
          </a:p>
          <a:p>
            <a:pPr algn="ctr"/>
            <a:endParaRPr lang="tr-TR" sz="2800" b="1" dirty="0"/>
          </a:p>
          <a:p>
            <a:pPr algn="ctr"/>
            <a:endParaRPr lang="tr-TR" sz="2800" b="1" dirty="0" smtClean="0"/>
          </a:p>
        </p:txBody>
      </p:sp>
      <p:sp>
        <p:nvSpPr>
          <p:cNvPr id="3" name="Aşağı Ok 2"/>
          <p:cNvSpPr/>
          <p:nvPr/>
        </p:nvSpPr>
        <p:spPr>
          <a:xfrm>
            <a:off x="5778502" y="437584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53103" y="564987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753103" y="305425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675474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PLANLANMASI (4/4)</a:t>
              </a:r>
              <a:endParaRPr lang="tr-TR" sz="28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Örneğin, Edebiyat Fakültesi Sosyoloji Bölümünün asgari kadro sayısı 3 (üç) olarak belirlenmiştir. İlgili bölüm, mezkur yönetmeliğin 4/2 maddesine göre planlanma yapması halinde norm kadro sayısı 6 (altı) olarak hesaplanır. Ancak, ilgili bölümün altında toplamda 4 (dört) anabilim dalı bulunmaktadır. </a:t>
            </a:r>
          </a:p>
          <a:p>
            <a:pPr algn="just"/>
            <a:r>
              <a:rPr lang="tr-TR" sz="2800" dirty="0"/>
              <a:t> </a:t>
            </a:r>
            <a:r>
              <a:rPr lang="tr-TR" sz="2800" dirty="0" smtClean="0"/>
              <a:t>   Buna göre, ilgili anabilim dalı kurullarının ve Sosyoloji </a:t>
            </a:r>
            <a:r>
              <a:rPr lang="tr-TR" sz="2800" dirty="0"/>
              <a:t>b</a:t>
            </a:r>
            <a:r>
              <a:rPr lang="tr-TR" sz="2800" dirty="0" smtClean="0"/>
              <a:t>ölüm </a:t>
            </a:r>
            <a:r>
              <a:rPr lang="tr-TR" sz="2800" dirty="0"/>
              <a:t>k</a:t>
            </a:r>
            <a:r>
              <a:rPr lang="tr-TR" sz="2800" dirty="0" smtClean="0"/>
              <a:t>urulunun görüşü, Fakülte Yönetim Kurulunun gerekçeli teklifi ve Üniversite Yönetim Kurulunun onayıyla bu bölümün norm kadro sayısı 6’dan 8’e yükseltilebilir. </a:t>
            </a:r>
          </a:p>
          <a:p>
            <a:pPr algn="just"/>
            <a:r>
              <a:rPr lang="tr-TR" sz="2800" dirty="0"/>
              <a:t> </a:t>
            </a:r>
            <a:r>
              <a:rPr lang="tr-TR" sz="2800" dirty="0" smtClean="0"/>
              <a:t>   </a:t>
            </a:r>
            <a:r>
              <a:rPr lang="tr-TR" sz="2800" b="1" dirty="0" smtClean="0"/>
              <a:t>Ayrıca, bu işlem yalnızca bir kez yapılmalıdır. Her yıl tekrarlayan bir işlem tesis edilmesine gerek bulunmamaktadır</a:t>
            </a:r>
            <a:r>
              <a:rPr lang="tr-TR" sz="2800" dirty="0" smtClean="0"/>
              <a:t>.</a:t>
            </a:r>
            <a:endParaRPr lang="tr-TR" sz="4800" dirty="0" smtClean="0"/>
          </a:p>
        </p:txBody>
      </p:sp>
    </p:spTree>
    <p:extLst>
      <p:ext uri="{BB962C8B-B14F-4D97-AF65-F5344CB8AC3E}">
        <p14:creationId xmlns:p14="http://schemas.microsoft.com/office/powerpoint/2010/main" val="394310920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(4/5)</a:t>
              </a:r>
              <a:endParaRPr lang="tr-TR" sz="3200" dirty="0"/>
            </a:p>
          </p:txBody>
        </p:sp>
      </p:grpSp>
      <p:sp>
        <p:nvSpPr>
          <p:cNvPr id="14" name="Rectangle 3"/>
          <p:cNvSpPr txBox="1">
            <a:spLocks noChangeArrowheads="1"/>
          </p:cNvSpPr>
          <p:nvPr/>
        </p:nvSpPr>
        <p:spPr bwMode="auto">
          <a:xfrm>
            <a:off x="152400" y="1835123"/>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Anabilim/anasanat dalı ve programa öğrenci alan önlisans ve lisans programları ile bünyesinde lisans eğitimi olmamakla birlikte servis dersi veren birimler için öğretim elemanı norm kadro sayısı, anabilim/anasanat dalı ve bölüm kurulunun görüşü alınmak şartıyla ilgili birim yönetim kurulu kararıyla asgari kadro sayısının iki katına kadar belirlenebilir.</a:t>
            </a:r>
            <a:endParaRPr lang="tr-TR" sz="7200" dirty="0" smtClean="0"/>
          </a:p>
        </p:txBody>
      </p:sp>
    </p:spTree>
    <p:extLst>
      <p:ext uri="{BB962C8B-B14F-4D97-AF65-F5344CB8AC3E}">
        <p14:creationId xmlns:p14="http://schemas.microsoft.com/office/powerpoint/2010/main" val="20358601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69895"/>
            <a:chOff x="18557" y="0"/>
            <a:chExt cx="11462243"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14800" y="192677"/>
              <a:ext cx="7366000"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(4/5)</a:t>
              </a:r>
              <a:endParaRPr lang="tr-TR" sz="3200" dirty="0"/>
            </a:p>
          </p:txBody>
        </p:sp>
      </p:grpSp>
      <p:sp>
        <p:nvSpPr>
          <p:cNvPr id="14" name="Rectangle 3"/>
          <p:cNvSpPr txBox="1">
            <a:spLocks noChangeArrowheads="1"/>
          </p:cNvSpPr>
          <p:nvPr/>
        </p:nvSpPr>
        <p:spPr bwMode="auto">
          <a:xfrm>
            <a:off x="152400" y="1835123"/>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Örnek olarak anabilim dalına öğrenci alan Okul Öncesi Eğitimi anabilim dalında, asgari kadro sayısı olan 3 ün iki katı 6 öğretim üyesine kadar norm kadro planlaması yapılabilir. Ön lisans düzeyinde eğitim yapılan Yerel Yönetimler programında asgari kadro sayısı olan 3 ün iki katı 6 ders verecek öğretim elemanına kadar norm kadro planlaması yapılabilir. </a:t>
            </a:r>
            <a:endParaRPr lang="tr-TR" sz="7200" dirty="0" smtClean="0"/>
          </a:p>
        </p:txBody>
      </p:sp>
    </p:spTree>
    <p:extLst>
      <p:ext uri="{BB962C8B-B14F-4D97-AF65-F5344CB8AC3E}">
        <p14:creationId xmlns:p14="http://schemas.microsoft.com/office/powerpoint/2010/main" val="30787645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1600"/>
            <a:ext cx="11480797" cy="1258818"/>
            <a:chOff x="2" y="11077"/>
            <a:chExt cx="11480797" cy="12588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107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ÖĞRETİM ÜYESİ KADROLARININ DAĞILIMI (5/6)</a:t>
              </a:r>
              <a:endParaRPr lang="tr-TR" sz="32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t>2020 yılından itibaren ilk kez öğretim üyesi atamalarına Cumhurbaşkanı Kararıyla yıllık sayı sınırlandırılması getirilmiştir. Bu kapsamda belirlenen atama  izni Yükseköğretim Kurulu tarafından üniversitelere dağıtılmaktadır. </a:t>
            </a:r>
            <a:endParaRPr lang="tr-TR" sz="2800" dirty="0"/>
          </a:p>
          <a:p>
            <a:pPr marL="285750" indent="-285750" algn="just">
              <a:buFont typeface="Wingdings" panose="05000000000000000000" pitchFamily="2" charset="2"/>
              <a:buChar char="ü"/>
            </a:pPr>
            <a:r>
              <a:rPr lang="tr-TR" sz="2800" dirty="0" smtClean="0"/>
              <a:t>Bu kapsamda, Cumhurbaşkanı </a:t>
            </a:r>
            <a:r>
              <a:rPr lang="tr-TR" sz="2800" dirty="0"/>
              <a:t>kararıyla her yıl ilgili yükseköğretim kurumu için belirlenen atama izin sayılarının birimlere dağılımı, ilgili birim yönetim kurulunun gerekçeli teklifi üzerine üniversite yönetim kurulu tarafından yapılır.</a:t>
            </a:r>
            <a:endParaRPr lang="tr-TR" sz="9600" dirty="0" smtClean="0"/>
          </a:p>
        </p:txBody>
      </p:sp>
    </p:spTree>
    <p:extLst>
      <p:ext uri="{BB962C8B-B14F-4D97-AF65-F5344CB8AC3E}">
        <p14:creationId xmlns:p14="http://schemas.microsoft.com/office/powerpoint/2010/main" val="4275339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KADROLARININ DAĞILIMI</a:t>
              </a:r>
            </a:p>
            <a:p>
              <a:r>
                <a:rPr lang="tr-TR" sz="2400" b="1" dirty="0" smtClean="0">
                  <a:solidFill>
                    <a:schemeClr val="accent1">
                      <a:lumMod val="50000"/>
                    </a:schemeClr>
                  </a:solidFill>
                  <a:latin typeface="Helvetica" pitchFamily="34" charset="0"/>
                </a:rPr>
                <a:t>(5/6)</a:t>
              </a:r>
              <a:endParaRPr lang="tr-TR" sz="2400" dirty="0"/>
            </a:p>
          </p:txBody>
        </p:sp>
      </p:grpSp>
      <p:sp>
        <p:nvSpPr>
          <p:cNvPr id="14" name="Rectangle 3"/>
          <p:cNvSpPr txBox="1">
            <a:spLocks noChangeArrowheads="1"/>
          </p:cNvSpPr>
          <p:nvPr/>
        </p:nvSpPr>
        <p:spPr bwMode="auto">
          <a:xfrm>
            <a:off x="381000" y="1412738"/>
            <a:ext cx="11683999" cy="5178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YÜKSEKÖĞRETİM KURULU TARAFINDAN BELİRLENEN ÖĞRETİM ÜYESİ ATAMA İZİN SAYILARININ BİRİMLERE DAĞITILMASI SÜRECİ</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a:t>
            </a:r>
          </a:p>
          <a:p>
            <a:pPr algn="ctr"/>
            <a:endParaRPr lang="tr-TR" sz="2800" b="1" dirty="0"/>
          </a:p>
          <a:p>
            <a:pPr algn="ctr"/>
            <a:endParaRPr lang="tr-TR" sz="2800" b="1" dirty="0"/>
          </a:p>
          <a:p>
            <a:pPr algn="ctr"/>
            <a:endParaRPr lang="tr-TR" sz="2800" b="1" dirty="0" smtClean="0"/>
          </a:p>
        </p:txBody>
      </p:sp>
      <p:sp>
        <p:nvSpPr>
          <p:cNvPr id="3" name="Aşağı Ok 2"/>
          <p:cNvSpPr/>
          <p:nvPr/>
        </p:nvSpPr>
        <p:spPr>
          <a:xfrm>
            <a:off x="5778502" y="362736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266502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81796" y="192677"/>
              <a:ext cx="7499004" cy="461665"/>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KADROLARININ DAĞILIMI (5/6)</a:t>
              </a:r>
              <a:endParaRPr lang="tr-TR" sz="24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3200" dirty="0" smtClean="0"/>
              <a:t>Üniversite Yönetim Kurulunca yapılan kadro dağılımın norm içi ve norm dışı durumdaki tüm öğretim üyesi kadro taleplerinin değerlendirilmesi gerekmektedir. </a:t>
            </a:r>
          </a:p>
          <a:p>
            <a:pPr marL="285750" indent="-285750" algn="just">
              <a:buFont typeface="Wingdings" panose="05000000000000000000" pitchFamily="2" charset="2"/>
              <a:buChar char="ü"/>
            </a:pPr>
            <a:r>
              <a:rPr lang="tr-TR" sz="3200" dirty="0" smtClean="0"/>
              <a:t>Üniversite Yönetim Kurulunca birimlere dağıtımı uygun görülen kadrolardan Norm Dışı olan kadrolar için ilgili Anabilim Dalı ve Bölüm Kurulunun görüşü, ilgili birim ve üniversite yönetim kurulunun gerekçeli kararıyla Yükseköğretim Kurulu Başkanlığına gönderilir.</a:t>
            </a:r>
            <a:endParaRPr lang="tr-TR" sz="11500" dirty="0" smtClean="0"/>
          </a:p>
        </p:txBody>
      </p:sp>
    </p:spTree>
    <p:extLst>
      <p:ext uri="{BB962C8B-B14F-4D97-AF65-F5344CB8AC3E}">
        <p14:creationId xmlns:p14="http://schemas.microsoft.com/office/powerpoint/2010/main" val="24317298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14058" y="192677"/>
              <a:ext cx="7066742"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DİĞER ÖĞRETİM ELEMANI KADROLARININ DAĞILIMI (5/6)</a:t>
              </a:r>
              <a:endParaRPr lang="tr-TR" sz="24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Cumhurbaşkanı </a:t>
            </a:r>
            <a:r>
              <a:rPr lang="tr-TR" sz="2800" dirty="0"/>
              <a:t>kararıyla her yıl ilgili yükseköğretim kurumu için belirlenen atama izin sayılarının birimlere dağılımı, ilgili birim yönetim kurulunun gerekçeli teklifi üzerine üniversite yönetim kurulu tarafından yapılır</a:t>
            </a:r>
            <a:r>
              <a:rPr lang="tr-TR" sz="2800" dirty="0" smtClean="0"/>
              <a:t>.</a:t>
            </a:r>
          </a:p>
          <a:p>
            <a:pPr algn="just"/>
            <a:endParaRPr lang="tr-TR" sz="2800" dirty="0" smtClean="0"/>
          </a:p>
          <a:p>
            <a:pPr marL="285750" indent="-285750" algn="just">
              <a:buFont typeface="Wingdings" panose="05000000000000000000" pitchFamily="2" charset="2"/>
              <a:buChar char="ü"/>
            </a:pPr>
            <a:r>
              <a:rPr lang="tr-TR" sz="2800" dirty="0" smtClean="0"/>
              <a:t>Cumhurbaşkanı kararında öğretim üyesi kadrolarına atama sayısı sınırlaması getirildiği gibi, öğretim görevlisi ve araştırma görevlisi kadro dağılımında doğrudan üniversite bazlı kontenjanlar ilan edilmektedir. </a:t>
            </a:r>
          </a:p>
        </p:txBody>
      </p:sp>
    </p:spTree>
    <p:extLst>
      <p:ext uri="{BB962C8B-B14F-4D97-AF65-F5344CB8AC3E}">
        <p14:creationId xmlns:p14="http://schemas.microsoft.com/office/powerpoint/2010/main" val="21274782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DİĞER ÖĞRETİM ELEMANI </a:t>
              </a:r>
            </a:p>
            <a:p>
              <a:r>
                <a:rPr lang="tr-TR" sz="2400" b="1" dirty="0" smtClean="0">
                  <a:solidFill>
                    <a:schemeClr val="accent1">
                      <a:lumMod val="50000"/>
                    </a:schemeClr>
                  </a:solidFill>
                  <a:latin typeface="Helvetica" pitchFamily="34" charset="0"/>
                </a:rPr>
                <a:t>KADROLARININ DAĞILIMI (5/6)</a:t>
              </a:r>
              <a:endParaRPr lang="tr-TR" sz="2400" dirty="0"/>
            </a:p>
          </p:txBody>
        </p:sp>
      </p:grpSp>
      <p:sp>
        <p:nvSpPr>
          <p:cNvPr id="14" name="Rectangle 3"/>
          <p:cNvSpPr txBox="1">
            <a:spLocks noChangeArrowheads="1"/>
          </p:cNvSpPr>
          <p:nvPr/>
        </p:nvSpPr>
        <p:spPr bwMode="auto">
          <a:xfrm>
            <a:off x="381000" y="1483618"/>
            <a:ext cx="11683999" cy="510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CUMHURBAŞKANI TARAFINDAN BELİRLENEN DİĞER ÖĞRETİM ELEMANI ATAMA İZİNLERİN DAĞILIM SÜRECİ</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a:t>
            </a:r>
          </a:p>
          <a:p>
            <a:pPr algn="ctr"/>
            <a:endParaRPr lang="tr-TR" sz="2800" b="1" dirty="0"/>
          </a:p>
          <a:p>
            <a:pPr algn="ctr"/>
            <a:endParaRPr lang="tr-TR" sz="2800" b="1" dirty="0"/>
          </a:p>
          <a:p>
            <a:pPr algn="ctr"/>
            <a:endParaRPr lang="tr-TR" sz="2800" b="1" dirty="0" smtClean="0"/>
          </a:p>
        </p:txBody>
      </p:sp>
      <p:sp>
        <p:nvSpPr>
          <p:cNvPr id="3" name="Aşağı Ok 2"/>
          <p:cNvSpPr/>
          <p:nvPr/>
        </p:nvSpPr>
        <p:spPr>
          <a:xfrm>
            <a:off x="5905499" y="371326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851779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0"/>
            <a:ext cx="10509742" cy="1220062"/>
            <a:chOff x="18557" y="-10523"/>
            <a:chExt cx="10509742" cy="1220062"/>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530436" y="-10523"/>
              <a:ext cx="5997863" cy="830997"/>
            </a:xfrm>
            <a:prstGeom prst="rect">
              <a:avLst/>
            </a:prstGeom>
          </p:spPr>
          <p:txBody>
            <a:bodyPr wrap="square">
              <a:spAutoFit/>
            </a:bodyPr>
            <a:lstStyle/>
            <a:p>
              <a:r>
                <a:rPr lang="tr-TR" altLang="tr-TR" sz="2400" b="1" dirty="0" smtClean="0">
                  <a:solidFill>
                    <a:schemeClr val="accent1">
                      <a:lumMod val="50000"/>
                    </a:schemeClr>
                  </a:solidFill>
                  <a:latin typeface="Helvetica" pitchFamily="34" charset="0"/>
                </a:rPr>
                <a:t>YÜKSEKÖĞRETİMDE NORM KADRO SİSTEMİNE GEÇİŞ SÜRECİ</a:t>
              </a:r>
              <a:endParaRPr lang="tr-TR" sz="24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300" dirty="0" smtClean="0"/>
              <a:t>Yapılan düzenlemeyle</a:t>
            </a:r>
            <a:r>
              <a:rPr lang="tr-TR" sz="2300" dirty="0"/>
              <a:t>; </a:t>
            </a:r>
            <a:r>
              <a:rPr lang="tr-TR" sz="2300" dirty="0" smtClean="0"/>
              <a:t>“</a:t>
            </a:r>
            <a:r>
              <a:rPr lang="tr-TR" sz="2300" i="1" dirty="0"/>
              <a:t>Öğretim elemanı kadrolarına, devlet yükseköğretim kurumları bünyesindeki birimler, önlisans, lisans ve lisansüstü programların sayısı, niteliği ve öğrenci sayıları ile yükseköğretim kurumunun eğitim-öğretim dışında yürüttüğü hizmetler dikkate alınarak </a:t>
            </a:r>
            <a:r>
              <a:rPr lang="tr-TR" sz="2300" b="1" i="1" dirty="0"/>
              <a:t>Yükseköğretim Kurulunca çıkarılan norm kadro yönetmeliğine göre ilgili devlet yükseköğretim kurumunca atama yapılır</a:t>
            </a:r>
            <a:r>
              <a:rPr lang="tr-TR" sz="2300" dirty="0" smtClean="0"/>
              <a:t>.” hükmü 2 sayılı Genel Kadro ve Usulü Hakkında Cumhurbaşkanlığı Kararnamesine eklenmiştir. Ayrıca, eklenen geçici maddeyle bu düzenlemenin yürürlüğe girdiği tarihten itibaren </a:t>
            </a:r>
            <a:r>
              <a:rPr lang="tr-TR" sz="2300" b="1" dirty="0" smtClean="0"/>
              <a:t>60 gün içerisinde </a:t>
            </a:r>
            <a:r>
              <a:rPr lang="tr-TR" sz="2300" dirty="0" smtClean="0"/>
              <a:t>Yükseköğretim Kurulu tarafından yönetmelik hazırlanarak yürürlüğe konulması hüküm altına alınmıştır. </a:t>
            </a:r>
          </a:p>
          <a:p>
            <a:pPr algn="just"/>
            <a:endParaRPr lang="tr-TR" sz="2300" b="1" dirty="0" smtClean="0"/>
          </a:p>
          <a:p>
            <a:pPr marL="342900" indent="-342900" algn="just">
              <a:buFont typeface="Wingdings" panose="05000000000000000000" pitchFamily="2" charset="2"/>
              <a:buChar char="ü"/>
            </a:pPr>
            <a:r>
              <a:rPr lang="tr-TR" sz="2300" dirty="0" smtClean="0">
                <a:latin typeface="Helvetica" panose="020B0604020202020204" pitchFamily="34" charset="0"/>
                <a:ea typeface="Cambria" panose="02040503050406030204" pitchFamily="18" charset="0"/>
                <a:cs typeface="Helvetica" panose="020B0604020202020204" pitchFamily="34" charset="0"/>
              </a:rPr>
              <a:t>Bu çerçevede, Yükseköğretim kurulu tarafından devlet yükseköğretim kurumlarında norm kadrolarının belirlenmesi, dağıtılması, kullanımı ve istisna durumları içeren </a:t>
            </a:r>
            <a:r>
              <a:rPr lang="tr-TR" sz="2300" dirty="0" smtClean="0"/>
              <a:t>“</a:t>
            </a:r>
            <a:r>
              <a:rPr lang="tr-TR" sz="2300" b="1" i="1" dirty="0" smtClean="0"/>
              <a:t>Devlet Yükseköğretim Kurumlarında Öğretim Elemanı Norm Kadrolarının Belirlenmesine ve Kullanılmasına İlişkin Yönetmelik</a:t>
            </a:r>
            <a:r>
              <a:rPr lang="tr-TR" sz="2300" dirty="0" smtClean="0"/>
              <a:t>” </a:t>
            </a:r>
            <a:r>
              <a:rPr lang="tr-TR" sz="2300" dirty="0" smtClean="0">
                <a:latin typeface="Helvetica" panose="020B0604020202020204" pitchFamily="34" charset="0"/>
                <a:ea typeface="Cambria" panose="02040503050406030204" pitchFamily="18" charset="0"/>
                <a:cs typeface="Helvetica" panose="020B0604020202020204" pitchFamily="34" charset="0"/>
              </a:rPr>
              <a:t>02 Kasım 2018 tarihli Resmi Gazete’de yayımlanarak yürürlüğe girmiştir. </a:t>
            </a:r>
            <a:r>
              <a:rPr lang="tr-TR" sz="2300" b="1" dirty="0">
                <a:latin typeface="Helvetica" panose="020B0604020202020204" pitchFamily="34" charset="0"/>
                <a:ea typeface="Cambria" panose="02040503050406030204" pitchFamily="18" charset="0"/>
                <a:cs typeface="Helvetica" panose="020B0604020202020204" pitchFamily="34" charset="0"/>
              </a:rPr>
              <a:t>(İlgili düzenleme için </a:t>
            </a:r>
            <a:r>
              <a:rPr lang="tr-TR" sz="2300" b="1" dirty="0">
                <a:latin typeface="Helvetica" panose="020B0604020202020204" pitchFamily="34" charset="0"/>
                <a:ea typeface="Cambria" panose="02040503050406030204" pitchFamily="18" charset="0"/>
                <a:cs typeface="Helvetica" panose="020B0604020202020204" pitchFamily="34" charset="0"/>
                <a:hlinkClick r:id="rId4"/>
              </a:rPr>
              <a:t>TIKLAYINIZ.</a:t>
            </a:r>
            <a:r>
              <a:rPr lang="tr-TR" sz="2300" b="1" dirty="0">
                <a:latin typeface="Helvetica" panose="020B0604020202020204" pitchFamily="34" charset="0"/>
                <a:ea typeface="Cambria" panose="02040503050406030204" pitchFamily="18" charset="0"/>
                <a:cs typeface="Helvetica" panose="020B0604020202020204" pitchFamily="34" charset="0"/>
              </a:rPr>
              <a:t>)</a:t>
            </a:r>
          </a:p>
          <a:p>
            <a:pPr marL="342900" indent="-342900" algn="just">
              <a:buFont typeface="Wingdings" panose="05000000000000000000" pitchFamily="2" charset="2"/>
              <a:buChar char="ü"/>
            </a:pPr>
            <a:endParaRPr lang="tr-TR" sz="2200" dirty="0" smtClean="0"/>
          </a:p>
        </p:txBody>
      </p:sp>
    </p:spTree>
    <p:extLst>
      <p:ext uri="{BB962C8B-B14F-4D97-AF65-F5344CB8AC3E}">
        <p14:creationId xmlns:p14="http://schemas.microsoft.com/office/powerpoint/2010/main" val="23926583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63083"/>
            <a:ext cx="11237799" cy="1283145"/>
            <a:chOff x="18557" y="-73606"/>
            <a:chExt cx="11237799" cy="128314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81796" y="-73606"/>
              <a:ext cx="7274560"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ARAŞTIRMA GÖREVLİSİ KADROLARININ</a:t>
              </a:r>
              <a:endParaRPr lang="tr-TR" sz="2400" dirty="0"/>
            </a:p>
            <a:p>
              <a:r>
                <a:rPr lang="tr-TR" sz="2400" b="1" dirty="0" smtClean="0">
                  <a:solidFill>
                    <a:schemeClr val="accent1">
                      <a:lumMod val="50000"/>
                    </a:schemeClr>
                  </a:solidFill>
                  <a:latin typeface="Helvetica" pitchFamily="34" charset="0"/>
                </a:rPr>
                <a:t>KULLANIMI (4/7)</a:t>
              </a:r>
            </a:p>
          </p:txBody>
        </p:sp>
      </p:grpSp>
      <p:sp>
        <p:nvSpPr>
          <p:cNvPr id="14" name="Rectangle 3"/>
          <p:cNvSpPr txBox="1">
            <a:spLocks noChangeArrowheads="1"/>
          </p:cNvSpPr>
          <p:nvPr/>
        </p:nvSpPr>
        <p:spPr bwMode="auto">
          <a:xfrm>
            <a:off x="254002" y="1280418"/>
            <a:ext cx="11683999" cy="510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 </a:t>
            </a:r>
            <a:r>
              <a:rPr lang="tr-TR" sz="2400" b="1" dirty="0" smtClean="0"/>
              <a:t>İlgili Birim Yönetim Kurulu Kararı (Görüşü)</a:t>
            </a:r>
          </a:p>
          <a:p>
            <a:pPr algn="ctr"/>
            <a:endParaRPr lang="tr-TR" sz="2400" b="1" dirty="0" smtClean="0"/>
          </a:p>
          <a:p>
            <a:pPr algn="ctr"/>
            <a:endParaRPr lang="tr-TR" sz="2400" b="1" dirty="0"/>
          </a:p>
          <a:p>
            <a:pPr algn="ctr"/>
            <a:r>
              <a:rPr lang="tr-TR" sz="2400" b="1" dirty="0" smtClean="0"/>
              <a:t>   Üniversite Yönetim Kurulu Kararı</a:t>
            </a:r>
          </a:p>
          <a:p>
            <a:pPr algn="ctr"/>
            <a:endParaRPr lang="tr-TR" sz="2400" b="1" dirty="0"/>
          </a:p>
          <a:p>
            <a:pPr algn="ctr"/>
            <a:endParaRPr lang="tr-TR" sz="2400" b="1" dirty="0" smtClean="0"/>
          </a:p>
          <a:p>
            <a:pPr algn="ctr"/>
            <a:r>
              <a:rPr lang="tr-TR" sz="2400" b="1" dirty="0" smtClean="0"/>
              <a:t>Rektör</a:t>
            </a:r>
            <a:endParaRPr lang="tr-TR" sz="2400" b="1" dirty="0"/>
          </a:p>
          <a:p>
            <a:pPr algn="ctr"/>
            <a:endParaRPr lang="tr-TR" sz="2400" b="1" dirty="0"/>
          </a:p>
          <a:p>
            <a:pPr algn="ctr"/>
            <a:endParaRPr lang="tr-TR" sz="2800" b="1" dirty="0" smtClean="0"/>
          </a:p>
          <a:p>
            <a:pPr algn="ctr"/>
            <a:r>
              <a:rPr lang="tr-TR" sz="2400" b="1" dirty="0" smtClean="0"/>
              <a:t>Yükseköğretim </a:t>
            </a:r>
            <a:r>
              <a:rPr lang="tr-TR" sz="2400" b="1" dirty="0"/>
              <a:t>Kurulu </a:t>
            </a:r>
            <a:r>
              <a:rPr lang="tr-TR" sz="2400" b="1" dirty="0" smtClean="0"/>
              <a:t>Kararı</a:t>
            </a:r>
          </a:p>
          <a:p>
            <a:pPr algn="ctr"/>
            <a:endParaRPr lang="tr-TR" sz="2800" b="1" dirty="0" smtClean="0"/>
          </a:p>
          <a:p>
            <a:pPr marL="285750" indent="-285750" algn="just">
              <a:buFont typeface="Wingdings" panose="05000000000000000000" pitchFamily="2" charset="2"/>
              <a:buChar char="ü"/>
            </a:pPr>
            <a:r>
              <a:rPr lang="tr-TR" dirty="0" smtClean="0"/>
              <a:t>Araştırma </a:t>
            </a:r>
            <a:r>
              <a:rPr lang="tr-TR" dirty="0"/>
              <a:t>görevlisi norm kadroları; öğrenci sayısı, araştırma, proje geliştirme gibi faaliyetler dikkate alınarak ilgili </a:t>
            </a:r>
            <a:r>
              <a:rPr lang="tr-TR" b="1" u="sng" dirty="0" smtClean="0"/>
              <a:t>birim </a:t>
            </a:r>
            <a:r>
              <a:rPr lang="tr-TR" b="1" u="sng" dirty="0"/>
              <a:t>yönetim kurulunun görüşü üzerine üniversite yönetim kurulu</a:t>
            </a:r>
            <a:r>
              <a:rPr lang="tr-TR" dirty="0"/>
              <a:t> tarafından belirlenir</a:t>
            </a:r>
            <a:r>
              <a:rPr lang="tr-TR" dirty="0" smtClean="0"/>
              <a:t>.</a:t>
            </a:r>
          </a:p>
          <a:p>
            <a:pPr marL="285750" indent="-285750" algn="just">
              <a:buFont typeface="Wingdings" panose="05000000000000000000" pitchFamily="2" charset="2"/>
              <a:buChar char="ü"/>
            </a:pPr>
            <a:r>
              <a:rPr lang="tr-TR" dirty="0" smtClean="0"/>
              <a:t>Araştırma görevlisi kadrolarının kullanabilmesi için, Cumhurbaşkanı tarafından tahsis edilen atama izinlerinin birimlere dağılımında ilgili kadronun yer almış olması şarttır.</a:t>
            </a:r>
            <a:endParaRPr lang="tr-TR" dirty="0"/>
          </a:p>
          <a:p>
            <a:pPr algn="ctr"/>
            <a:endParaRPr lang="tr-TR" sz="2800" b="1" dirty="0"/>
          </a:p>
          <a:p>
            <a:pPr algn="ctr"/>
            <a:endParaRPr lang="tr-TR" sz="2400" b="1" dirty="0"/>
          </a:p>
          <a:p>
            <a:pPr algn="ctr"/>
            <a:endParaRPr lang="tr-TR" sz="2800" b="1" dirty="0" smtClean="0"/>
          </a:p>
        </p:txBody>
      </p:sp>
      <p:sp>
        <p:nvSpPr>
          <p:cNvPr id="3" name="Aşağı Ok 2"/>
          <p:cNvSpPr/>
          <p:nvPr/>
        </p:nvSpPr>
        <p:spPr>
          <a:xfrm>
            <a:off x="5778501" y="175118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a:off x="5778501" y="282839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816602" y="395299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360220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78169"/>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8106" y="-39084"/>
            <a:ext cx="11480799" cy="1209539"/>
            <a:chOff x="0" y="-73890"/>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738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64428" y="192677"/>
              <a:ext cx="7216371" cy="707886"/>
            </a:xfrm>
            <a:prstGeom prst="rect">
              <a:avLst/>
            </a:prstGeom>
          </p:spPr>
          <p:txBody>
            <a:bodyPr wrap="square">
              <a:spAutoFit/>
            </a:bodyPr>
            <a:lstStyle/>
            <a:p>
              <a:r>
                <a:rPr lang="tr-TR" sz="2000" b="1" dirty="0" smtClean="0">
                  <a:solidFill>
                    <a:schemeClr val="accent1">
                      <a:lumMod val="50000"/>
                    </a:schemeClr>
                  </a:solidFill>
                  <a:latin typeface="Helvetica" pitchFamily="34" charset="0"/>
                </a:rPr>
                <a:t>FAKÜLTELERDE ÖĞR. GÖR KADRO</a:t>
              </a:r>
            </a:p>
            <a:p>
              <a:r>
                <a:rPr lang="tr-TR" sz="2000" b="1" dirty="0" smtClean="0">
                  <a:solidFill>
                    <a:schemeClr val="accent1">
                      <a:lumMod val="50000"/>
                    </a:schemeClr>
                  </a:solidFill>
                  <a:latin typeface="Helvetica" pitchFamily="34" charset="0"/>
                </a:rPr>
                <a:t> AKTARIM SÜRECİ (4/6)</a:t>
              </a:r>
              <a:endParaRPr lang="tr-TR" sz="2000" dirty="0"/>
            </a:p>
          </p:txBody>
        </p:sp>
      </p:grpSp>
      <p:sp>
        <p:nvSpPr>
          <p:cNvPr id="14" name="Rectangle 3"/>
          <p:cNvSpPr txBox="1">
            <a:spLocks noChangeArrowheads="1"/>
          </p:cNvSpPr>
          <p:nvPr/>
        </p:nvSpPr>
        <p:spPr bwMode="auto">
          <a:xfrm>
            <a:off x="381000" y="1209539"/>
            <a:ext cx="11683999" cy="564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000" b="1" dirty="0" smtClean="0"/>
              <a:t>Anabilim/Anasanat </a:t>
            </a:r>
            <a:r>
              <a:rPr lang="tr-TR" sz="2000" b="1" dirty="0"/>
              <a:t>Dalı </a:t>
            </a:r>
            <a:r>
              <a:rPr lang="tr-TR" sz="2000" b="1" dirty="0" smtClean="0"/>
              <a:t>Kurulunun Görüşü</a:t>
            </a:r>
          </a:p>
          <a:p>
            <a:pPr algn="ctr"/>
            <a:endParaRPr lang="tr-TR" sz="2000" b="1" dirty="0" smtClean="0"/>
          </a:p>
          <a:p>
            <a:pPr algn="ctr"/>
            <a:endParaRPr lang="tr-TR" sz="2000" b="1" dirty="0"/>
          </a:p>
          <a:p>
            <a:pPr algn="ctr"/>
            <a:r>
              <a:rPr lang="tr-TR" sz="2000" b="1" dirty="0" smtClean="0"/>
              <a:t>Bölüm </a:t>
            </a:r>
            <a:r>
              <a:rPr lang="tr-TR" sz="2000" b="1" dirty="0"/>
              <a:t>K</a:t>
            </a:r>
            <a:r>
              <a:rPr lang="tr-TR" sz="2000" b="1" dirty="0" smtClean="0"/>
              <a:t>urulunun Görüşü</a:t>
            </a:r>
          </a:p>
          <a:p>
            <a:pPr algn="ctr"/>
            <a:endParaRPr lang="tr-TR" sz="2000" b="1" dirty="0" smtClean="0"/>
          </a:p>
          <a:p>
            <a:pPr algn="ctr"/>
            <a:endParaRPr lang="tr-TR" sz="2000" b="1" dirty="0"/>
          </a:p>
          <a:p>
            <a:pPr algn="ctr"/>
            <a:r>
              <a:rPr lang="tr-TR" sz="2000" b="1" dirty="0" smtClean="0"/>
              <a:t> İlgili Birim Yönetim Kurulu Kararı (Gerekçeli)</a:t>
            </a:r>
          </a:p>
          <a:p>
            <a:pPr algn="ctr"/>
            <a:endParaRPr lang="tr-TR" sz="2000" b="1" dirty="0" smtClean="0"/>
          </a:p>
          <a:p>
            <a:pPr algn="ctr"/>
            <a:endParaRPr lang="tr-TR" sz="2000" b="1" dirty="0"/>
          </a:p>
          <a:p>
            <a:pPr algn="ctr"/>
            <a:r>
              <a:rPr lang="tr-TR" sz="2000" b="1" dirty="0" smtClean="0"/>
              <a:t>   Üniversite Yönetim Kurulu Kararı (Gerekçeli)</a:t>
            </a:r>
          </a:p>
          <a:p>
            <a:pPr algn="ctr"/>
            <a:endParaRPr lang="tr-TR" sz="2000" b="1" dirty="0"/>
          </a:p>
          <a:p>
            <a:pPr algn="ctr"/>
            <a:endParaRPr lang="tr-TR" sz="2000" b="1" dirty="0" smtClean="0"/>
          </a:p>
          <a:p>
            <a:pPr algn="ctr"/>
            <a:r>
              <a:rPr lang="tr-TR" sz="2000" b="1" dirty="0" smtClean="0"/>
              <a:t>Rektör</a:t>
            </a:r>
          </a:p>
          <a:p>
            <a:pPr algn="ctr"/>
            <a:endParaRPr lang="tr-TR" sz="2000" b="1" dirty="0" smtClean="0"/>
          </a:p>
          <a:p>
            <a:pPr algn="ctr"/>
            <a:endParaRPr lang="tr-TR" sz="2000" b="1" dirty="0" smtClean="0"/>
          </a:p>
          <a:p>
            <a:pPr algn="ctr"/>
            <a:r>
              <a:rPr lang="tr-TR" sz="2400" b="1" dirty="0" smtClean="0"/>
              <a:t>Yükseköğretim Kurulu Kararı</a:t>
            </a:r>
          </a:p>
          <a:p>
            <a:pPr algn="ctr"/>
            <a:endParaRPr lang="tr-TR" sz="2800" b="1" dirty="0"/>
          </a:p>
          <a:p>
            <a:pPr algn="ctr"/>
            <a:endParaRPr lang="tr-TR" sz="2800" b="1" dirty="0" smtClean="0"/>
          </a:p>
        </p:txBody>
      </p:sp>
      <p:sp>
        <p:nvSpPr>
          <p:cNvPr id="3" name="Aşağı Ok 2"/>
          <p:cNvSpPr/>
          <p:nvPr/>
        </p:nvSpPr>
        <p:spPr>
          <a:xfrm>
            <a:off x="5778506" y="1582231"/>
            <a:ext cx="635000" cy="592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0" y="2447819"/>
            <a:ext cx="635000" cy="578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78500" y="3462183"/>
            <a:ext cx="635000" cy="549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829300" y="4313832"/>
            <a:ext cx="635000" cy="5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5854700" y="5303036"/>
            <a:ext cx="635000" cy="5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89739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FAKÜLTELERDE ÖĞR. GÖR KADRO</a:t>
              </a:r>
            </a:p>
            <a:p>
              <a:r>
                <a:rPr lang="tr-TR" sz="2800" b="1" dirty="0" smtClean="0">
                  <a:solidFill>
                    <a:schemeClr val="accent1">
                      <a:lumMod val="50000"/>
                    </a:schemeClr>
                  </a:solidFill>
                  <a:latin typeface="Helvetica" pitchFamily="34" charset="0"/>
                </a:rPr>
                <a:t>AKTARIM SÜRECİ (4/6)</a:t>
              </a:r>
              <a:endParaRPr lang="tr-TR" sz="28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200" dirty="0"/>
              <a:t>Yükseköğretim Kurulu tarafından belirlenen ders verecek öğretim üyesi temininde güçlük çekilen özellikli alanlar ile sağlık programlarındaki klinik ve laboratuvar uygulamaları veya mühendislik laboratuvar uygulamalarında ihtiyaç duyulanlar hariç olmak üzere, fakültelerde öğretim görevlisi kadro planlaması yapılamaz. Yukarda belirtilen özellikli ve uygulamalı alanlara ilişkin kadro talepleri, anabilim/anasanat dalı ve bölüm kurulunun </a:t>
            </a:r>
            <a:r>
              <a:rPr lang="tr-TR" sz="2200" dirty="0" smtClean="0"/>
              <a:t>görüşü</a:t>
            </a:r>
            <a:r>
              <a:rPr lang="tr-TR" sz="2200" dirty="0"/>
              <a:t>, ilgili birim ve üniversite yönetim kurulunun gerekçeli kararı ile Yükseköğretim Kuruluna iletilir ve Yükseköğretim Kurulu tarafından karara bağlanır. Bu şekilde fakültelere ders vermek üzere tahsis edilen öğretim görevlisi kadroları ilgili birimin norm kadrosundan sayılır.</a:t>
            </a:r>
            <a:endParaRPr lang="tr-TR" sz="2200" dirty="0" smtClean="0"/>
          </a:p>
          <a:p>
            <a:pPr marL="285750" indent="-285750" algn="just">
              <a:buFont typeface="Wingdings" panose="05000000000000000000" pitchFamily="2" charset="2"/>
              <a:buChar char="ü"/>
            </a:pPr>
            <a:r>
              <a:rPr lang="tr-TR" sz="2400" dirty="0" smtClean="0"/>
              <a:t>Öğretim </a:t>
            </a:r>
            <a:r>
              <a:rPr lang="tr-TR" sz="2400" dirty="0"/>
              <a:t>görevlisi kadrolarının kullanabilmesi için, Cumhurbaşkanı tarafından tahsis edilen atama izinlerinin birimlere dağılımında ilgili kadronun yer almış olması şarttır.</a:t>
            </a:r>
          </a:p>
          <a:p>
            <a:pPr marL="285750" indent="-285750" algn="just">
              <a:buFont typeface="Wingdings" panose="05000000000000000000" pitchFamily="2" charset="2"/>
              <a:buChar char="ü"/>
            </a:pPr>
            <a:r>
              <a:rPr lang="tr-TR" sz="2200" dirty="0" smtClean="0"/>
              <a:t>2020 yılı için YÖK tarafından fakültelerde öğretim görevlisi istihdamına izin verilen alanlara ulaşmak için </a:t>
            </a:r>
            <a:r>
              <a:rPr lang="tr-TR" sz="2200" dirty="0" smtClean="0">
                <a:hlinkClick r:id="rId4"/>
              </a:rPr>
              <a:t>TIKLAYINIZ.</a:t>
            </a:r>
            <a:endParaRPr lang="tr-TR" sz="2200" dirty="0" smtClean="0"/>
          </a:p>
        </p:txBody>
      </p:sp>
    </p:spTree>
    <p:extLst>
      <p:ext uri="{BB962C8B-B14F-4D97-AF65-F5344CB8AC3E}">
        <p14:creationId xmlns:p14="http://schemas.microsoft.com/office/powerpoint/2010/main" val="22382153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DIŞI KADRO TALEBİ (4/3)</a:t>
              </a:r>
              <a:endParaRPr lang="tr-TR" sz="32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600" dirty="0"/>
              <a:t>Yükseköğretim kurumlarında norm kadroların yeterli olmaması halinde norm dışı kadro talebi, ilgili anabilim/anasanat dalı </a:t>
            </a:r>
            <a:r>
              <a:rPr lang="tr-TR" sz="2600" dirty="0" smtClean="0"/>
              <a:t>ve </a:t>
            </a:r>
            <a:r>
              <a:rPr lang="tr-TR" sz="2600" dirty="0"/>
              <a:t>bölüm kurulunun görüşü, ilgili birim ve üniversite yönetim kurulunun gerekçeli kararı ile Yükseköğretim Kuruluna iletilir. </a:t>
            </a:r>
            <a:endParaRPr lang="tr-TR" sz="2600" dirty="0" smtClean="0"/>
          </a:p>
          <a:p>
            <a:pPr algn="just"/>
            <a:endParaRPr lang="tr-TR" sz="2600" dirty="0" smtClean="0"/>
          </a:p>
          <a:p>
            <a:pPr marL="285750" indent="-285750" algn="just">
              <a:buFont typeface="Wingdings" panose="05000000000000000000" pitchFamily="2" charset="2"/>
              <a:buChar char="ü"/>
            </a:pPr>
            <a:r>
              <a:rPr lang="tr-TR" sz="2600" dirty="0" smtClean="0"/>
              <a:t>Bu </a:t>
            </a:r>
            <a:r>
              <a:rPr lang="tr-TR" sz="2600" dirty="0"/>
              <a:t>talep, öğretim üyesi başına düşen öğrenci sayısı, ileri düzey araştırma ve geliştirme faaliyetleri, </a:t>
            </a:r>
            <a:r>
              <a:rPr lang="tr-TR" sz="2600" dirty="0" smtClean="0"/>
              <a:t>doktora </a:t>
            </a:r>
            <a:r>
              <a:rPr lang="tr-TR" sz="2600" dirty="0"/>
              <a:t>ve dengi programlarından mezun sayısı, üniversitenin eğitim ve öğretim dışında yürüttüğü hizmetler dikkate alınarak Yükseköğretim Kurulu tarafından karara bağlanır</a:t>
            </a:r>
            <a:r>
              <a:rPr lang="tr-TR" sz="2600" dirty="0" smtClean="0"/>
              <a:t>.</a:t>
            </a:r>
          </a:p>
          <a:p>
            <a:pPr algn="just"/>
            <a:endParaRPr lang="tr-TR" sz="2600" dirty="0" smtClean="0"/>
          </a:p>
          <a:p>
            <a:pPr marL="285750" indent="-285750" algn="just">
              <a:buFont typeface="Wingdings" panose="05000000000000000000" pitchFamily="2" charset="2"/>
              <a:buChar char="ü"/>
            </a:pPr>
            <a:r>
              <a:rPr lang="tr-TR" sz="2800" dirty="0" smtClean="0"/>
              <a:t>Norm dışı kadroların talep edilebilmesi için</a:t>
            </a:r>
            <a:r>
              <a:rPr lang="tr-TR" sz="2800" dirty="0"/>
              <a:t>, Cumhurbaşkanı tarafından tahsis edilen atama izinlerinin birimlere dağılımında ilgili kadronun yer almış olması şarttır.</a:t>
            </a:r>
          </a:p>
          <a:p>
            <a:pPr marL="285750" indent="-285750" algn="just">
              <a:buFont typeface="Wingdings" panose="05000000000000000000" pitchFamily="2" charset="2"/>
              <a:buChar char="ü"/>
            </a:pPr>
            <a:endParaRPr lang="tr-TR" sz="2600" dirty="0" smtClean="0"/>
          </a:p>
        </p:txBody>
      </p:sp>
    </p:spTree>
    <p:extLst>
      <p:ext uri="{BB962C8B-B14F-4D97-AF65-F5344CB8AC3E}">
        <p14:creationId xmlns:p14="http://schemas.microsoft.com/office/powerpoint/2010/main" val="394330029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DIŞI KADRO AKTARIM SÜRECİ (4/3)</a:t>
              </a:r>
              <a:endParaRPr lang="tr-TR" sz="28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Anabilim/Anasanat </a:t>
            </a:r>
            <a:r>
              <a:rPr lang="tr-TR" sz="2400" b="1" dirty="0"/>
              <a:t>Dalı </a:t>
            </a:r>
            <a:r>
              <a:rPr lang="tr-TR" sz="2400" b="1" dirty="0" smtClean="0"/>
              <a:t>Kurulunun Görüşü</a:t>
            </a:r>
          </a:p>
          <a:p>
            <a:pPr algn="ctr"/>
            <a:endParaRPr lang="tr-TR" sz="2400" b="1" dirty="0" smtClean="0"/>
          </a:p>
          <a:p>
            <a:pPr algn="ctr"/>
            <a:endParaRPr lang="tr-TR" sz="2400" b="1" dirty="0"/>
          </a:p>
          <a:p>
            <a:pPr algn="ctr"/>
            <a:r>
              <a:rPr lang="tr-TR" sz="2400" b="1" dirty="0" smtClean="0"/>
              <a:t>Bölüm </a:t>
            </a:r>
            <a:r>
              <a:rPr lang="tr-TR" sz="2400" b="1" dirty="0"/>
              <a:t>K</a:t>
            </a:r>
            <a:r>
              <a:rPr lang="tr-TR" sz="2400" b="1" dirty="0" smtClean="0"/>
              <a:t>urulunun Görüşü</a:t>
            </a:r>
          </a:p>
          <a:p>
            <a:pPr algn="ctr"/>
            <a:endParaRPr lang="tr-TR" sz="2400" b="1" dirty="0" smtClean="0"/>
          </a:p>
          <a:p>
            <a:pPr algn="ctr"/>
            <a:endParaRPr lang="tr-TR" sz="2400" b="1" dirty="0"/>
          </a:p>
          <a:p>
            <a:pPr algn="ctr"/>
            <a:r>
              <a:rPr lang="tr-TR" sz="2400" b="1" dirty="0" smtClean="0"/>
              <a:t> İlgili Birim Yönetim Kurulu Kararı (Gerekçeli)</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a:p>
          <a:p>
            <a:pPr algn="ctr"/>
            <a:endParaRPr lang="tr-TR" sz="2800" b="1" dirty="0" smtClean="0"/>
          </a:p>
        </p:txBody>
      </p:sp>
      <p:sp>
        <p:nvSpPr>
          <p:cNvPr id="3" name="Aşağı Ok 2"/>
          <p:cNvSpPr/>
          <p:nvPr/>
        </p:nvSpPr>
        <p:spPr>
          <a:xfrm>
            <a:off x="5778506" y="262066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6" y="369381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778506" y="14954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78506" y="476696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778506" y="588070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435329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914489" cy="1209539"/>
            <a:chOff x="18557" y="0"/>
            <a:chExt cx="1191448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63749" y="1484"/>
              <a:ext cx="7569297"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İÇİ ÖĞRETİM ÜYESİ VE MYO ÖĞRETİM GÖREVLİSİ KADRO TALEBİ </a:t>
              </a:r>
              <a:endParaRPr lang="tr-TR" sz="2800" dirty="0"/>
            </a:p>
          </p:txBody>
        </p:sp>
      </p:grpSp>
      <p:sp>
        <p:nvSpPr>
          <p:cNvPr id="14" name="Rectangle 3"/>
          <p:cNvSpPr txBox="1">
            <a:spLocks noChangeArrowheads="1"/>
          </p:cNvSpPr>
          <p:nvPr/>
        </p:nvSpPr>
        <p:spPr bwMode="auto">
          <a:xfrm>
            <a:off x="152400" y="1739900"/>
            <a:ext cx="11683999" cy="470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000" dirty="0"/>
              <a:t>Yükseköğretim </a:t>
            </a:r>
            <a:r>
              <a:rPr lang="tr-TR" sz="3000" dirty="0" smtClean="0"/>
              <a:t>kurumlarında 4/2, 4/4 veya 4/5 maddesine göre yapılan norm kadro planlamalarına göre ilgili öğretim üyesi ve meslek yüksekokullarının öğretim görevlisi kadro aktarım talepleri Üniversite Yönetim Kurulu tarafından değerlendirilir. </a:t>
            </a:r>
          </a:p>
          <a:p>
            <a:pPr algn="just"/>
            <a:endParaRPr lang="tr-TR" sz="3000" dirty="0" smtClean="0"/>
          </a:p>
          <a:p>
            <a:pPr marL="285750" indent="-285750" algn="just">
              <a:buFont typeface="Wingdings" panose="05000000000000000000" pitchFamily="2" charset="2"/>
              <a:buChar char="ü"/>
            </a:pPr>
            <a:r>
              <a:rPr lang="tr-TR" sz="3200" dirty="0" smtClean="0"/>
              <a:t>Norm içi öğretim üyesi ve meslek yüksekokullarının öğretim görevlisi talep edebilmesi </a:t>
            </a:r>
            <a:r>
              <a:rPr lang="tr-TR" sz="3200" dirty="0"/>
              <a:t>için, Cumhurbaşkanı tarafından tahsis edilen atama izinlerinin birimlere dağılımında ilgili kadronun yer almış olması şarttır.</a:t>
            </a:r>
          </a:p>
        </p:txBody>
      </p:sp>
    </p:spTree>
    <p:extLst>
      <p:ext uri="{BB962C8B-B14F-4D97-AF65-F5344CB8AC3E}">
        <p14:creationId xmlns:p14="http://schemas.microsoft.com/office/powerpoint/2010/main" val="35151842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6948" y="192677"/>
              <a:ext cx="7333852"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İÇİ KADRO AKTARIM SÜRECİ </a:t>
              </a:r>
              <a:endParaRPr lang="tr-TR" sz="32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Bölüm </a:t>
            </a:r>
            <a:r>
              <a:rPr lang="tr-TR" sz="2400" b="1" dirty="0"/>
              <a:t>K</a:t>
            </a:r>
            <a:r>
              <a:rPr lang="tr-TR" sz="2400" b="1" dirty="0" smtClean="0"/>
              <a:t>urulunun Görüşü (İsteğe bağlı)</a:t>
            </a:r>
          </a:p>
          <a:p>
            <a:pPr algn="ctr"/>
            <a:endParaRPr lang="tr-TR" sz="2400" b="1" dirty="0" smtClean="0"/>
          </a:p>
          <a:p>
            <a:pPr algn="ctr"/>
            <a:endParaRPr lang="tr-TR" sz="2400" b="1" dirty="0"/>
          </a:p>
          <a:p>
            <a:pPr algn="ctr"/>
            <a:r>
              <a:rPr lang="tr-TR" sz="2400" b="1" dirty="0" smtClean="0"/>
              <a:t> İlgili Birim Yönetim Kurulu Kararı</a:t>
            </a:r>
          </a:p>
          <a:p>
            <a:pPr algn="ctr"/>
            <a:endParaRPr lang="tr-TR" sz="2400" b="1" dirty="0" smtClean="0"/>
          </a:p>
          <a:p>
            <a:pPr algn="ctr"/>
            <a:endParaRPr lang="tr-TR" sz="2400" b="1" dirty="0"/>
          </a:p>
          <a:p>
            <a:pPr algn="ctr"/>
            <a:r>
              <a:rPr lang="tr-TR" sz="2400" b="1" dirty="0" smtClean="0"/>
              <a:t>   **Üniversite Yönetim Kurulu Kararı</a:t>
            </a:r>
          </a:p>
          <a:p>
            <a:pPr algn="ctr"/>
            <a:r>
              <a:rPr lang="tr-TR" sz="2400" b="1" dirty="0" smtClean="0">
                <a:solidFill>
                  <a:srgbClr val="FF0000"/>
                </a:solidFill>
              </a:rPr>
              <a:t> (31.12.2020 tarihine yetki devri kapsamında kadro aktarma izni onaylama yetkisi bulunmaktadır.)</a:t>
            </a:r>
          </a:p>
          <a:p>
            <a:pPr algn="ctr"/>
            <a:endParaRPr lang="tr-TR" sz="2400" b="1" dirty="0">
              <a:solidFill>
                <a:srgbClr val="FF0000"/>
              </a:solidFill>
            </a:endParaRPr>
          </a:p>
          <a:p>
            <a:pPr lvl="0" algn="just"/>
            <a:r>
              <a:rPr lang="tr-TR" sz="2400" b="1" dirty="0" smtClean="0"/>
              <a:t>**</a:t>
            </a:r>
            <a:r>
              <a:rPr lang="tr-TR" sz="2000" b="1" u="sng" dirty="0">
                <a:hlinkClick r:id="rId4"/>
              </a:rPr>
              <a:t>Güncel Yükseköğretim Programları ve Kontenjanları Kılavuzunda</a:t>
            </a:r>
            <a:r>
              <a:rPr lang="tr-TR" sz="2000" b="1" dirty="0"/>
              <a:t> öğrenci kontenjanı verilmemiş birimler ile Enstitüler altında yer alan anabilim dalları ve Mühendislik Temel Bilimleri bölümü altındaki anabilim dallarının asgari kadro sayıları dahil her türlü kadro aktarımları Yükseköğretim Kuruluna gönderilecektir.</a:t>
            </a:r>
          </a:p>
          <a:p>
            <a:pPr algn="ctr"/>
            <a:endParaRPr lang="tr-TR" sz="2400" b="1" dirty="0" smtClean="0">
              <a:solidFill>
                <a:srgbClr val="FF0000"/>
              </a:solidFill>
            </a:endParaRPr>
          </a:p>
        </p:txBody>
      </p:sp>
      <p:sp>
        <p:nvSpPr>
          <p:cNvPr id="11" name="Aşağı Ok 10"/>
          <p:cNvSpPr/>
          <p:nvPr/>
        </p:nvSpPr>
        <p:spPr>
          <a:xfrm>
            <a:off x="5778506" y="1579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5778506" y="268748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589210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65502" y="0"/>
              <a:ext cx="7315297"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ASGARİ VE NORM DIŞI KADROLARIN KULLANIMI (5/2)</a:t>
              </a:r>
              <a:endParaRPr lang="tr-TR" sz="28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800" b="1" dirty="0" smtClean="0"/>
              <a:t> İlgili Birim Yönetim Kurulu Kararı (Görüşü)</a:t>
            </a:r>
          </a:p>
          <a:p>
            <a:pPr algn="ctr"/>
            <a:r>
              <a:rPr lang="tr-TR" b="1" dirty="0" smtClean="0">
                <a:solidFill>
                  <a:srgbClr val="FF0000"/>
                </a:solidFill>
              </a:rPr>
              <a:t>(Yönetmelikte şart değildir. Alınması önerilir.)</a:t>
            </a:r>
          </a:p>
          <a:p>
            <a:pPr algn="ctr"/>
            <a:endParaRPr lang="tr-TR" sz="2400" b="1" dirty="0" smtClean="0"/>
          </a:p>
          <a:p>
            <a:pPr algn="ctr"/>
            <a:endParaRPr lang="tr-TR" sz="2400" b="1" dirty="0" smtClean="0"/>
          </a:p>
          <a:p>
            <a:pPr algn="ctr"/>
            <a:endParaRPr lang="tr-TR" sz="2400" b="1" dirty="0"/>
          </a:p>
          <a:p>
            <a:pPr algn="ctr"/>
            <a:r>
              <a:rPr lang="tr-TR" sz="2400" b="1" dirty="0" smtClean="0"/>
              <a:t>   REKTÖR</a:t>
            </a:r>
          </a:p>
          <a:p>
            <a:pPr algn="ctr"/>
            <a:endParaRPr lang="tr-TR" sz="2400" b="1" dirty="0"/>
          </a:p>
          <a:p>
            <a:pPr algn="ctr"/>
            <a:endParaRPr lang="tr-TR" sz="2400" b="1" dirty="0" smtClean="0"/>
          </a:p>
          <a:p>
            <a:pPr marL="342900" indent="-342900" algn="just">
              <a:buFont typeface="Wingdings" panose="05000000000000000000" pitchFamily="2" charset="2"/>
              <a:buChar char="ü"/>
            </a:pPr>
            <a:r>
              <a:rPr lang="tr-TR" sz="2200" b="1" dirty="0" smtClean="0"/>
              <a:t>Asgari </a:t>
            </a:r>
            <a:r>
              <a:rPr lang="tr-TR" sz="2200" b="1" dirty="0"/>
              <a:t>kadrolar ile Yükseköğretim Kurulu tarafından uygun görülen norm dışı kadroların kullanımı rektör tarafından gerçekleştirilir. Öğrencisi bulunan birimlerin asgari kadrolarında boşalma olması halinde asgari kadro sayısını temin için uygun kadroya ilk ilanda yer verilir.</a:t>
            </a:r>
          </a:p>
          <a:p>
            <a:pPr lvl="0" algn="just"/>
            <a:endParaRPr lang="tr-TR" sz="2400" b="1" dirty="0" smtClean="0"/>
          </a:p>
        </p:txBody>
      </p:sp>
      <p:sp>
        <p:nvSpPr>
          <p:cNvPr id="11" name="Aşağı Ok 10"/>
          <p:cNvSpPr/>
          <p:nvPr/>
        </p:nvSpPr>
        <p:spPr>
          <a:xfrm>
            <a:off x="5880101" y="242657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260505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47804" y="0"/>
              <a:ext cx="7232996"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İÇİ KADROLARIN</a:t>
              </a:r>
            </a:p>
            <a:p>
              <a:r>
                <a:rPr lang="tr-TR" sz="3200" b="1" dirty="0" smtClean="0">
                  <a:solidFill>
                    <a:schemeClr val="accent1">
                      <a:lumMod val="50000"/>
                    </a:schemeClr>
                  </a:solidFill>
                  <a:latin typeface="Helvetica" pitchFamily="34" charset="0"/>
                </a:rPr>
                <a:t> KULLANIMI (5/3)</a:t>
              </a:r>
              <a:endParaRPr lang="tr-TR" sz="32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800" b="1" dirty="0" smtClean="0"/>
              <a:t> İlgili Birim Yönetim Kurulu Kararı (Görüşü)</a:t>
            </a:r>
          </a:p>
          <a:p>
            <a:pPr algn="ctr"/>
            <a:endParaRPr lang="tr-TR" sz="2400" b="1" dirty="0" smtClean="0"/>
          </a:p>
          <a:p>
            <a:pPr algn="ctr"/>
            <a:endParaRPr lang="tr-TR" sz="2400" b="1" dirty="0" smtClean="0"/>
          </a:p>
          <a:p>
            <a:pPr algn="ctr"/>
            <a:endParaRPr lang="tr-TR" sz="2400" b="1" dirty="0"/>
          </a:p>
          <a:p>
            <a:pPr algn="ctr"/>
            <a:r>
              <a:rPr lang="tr-TR" sz="2400" b="1" dirty="0" smtClean="0"/>
              <a:t>   Üniversite Yönetim Kurulu Kararı </a:t>
            </a:r>
          </a:p>
          <a:p>
            <a:pPr algn="ctr"/>
            <a:endParaRPr lang="tr-TR" sz="2400" b="1" dirty="0" smtClean="0"/>
          </a:p>
          <a:p>
            <a:pPr algn="ctr"/>
            <a:endParaRPr lang="tr-TR" sz="2400" b="1" dirty="0"/>
          </a:p>
          <a:p>
            <a:pPr algn="ctr"/>
            <a:endParaRPr lang="tr-TR" sz="2400" b="1" dirty="0" smtClean="0"/>
          </a:p>
          <a:p>
            <a:pPr algn="ctr"/>
            <a:r>
              <a:rPr lang="tr-TR" sz="2400" b="1" dirty="0" smtClean="0"/>
              <a:t>   REKTÖR</a:t>
            </a:r>
          </a:p>
          <a:p>
            <a:pPr algn="ctr"/>
            <a:endParaRPr lang="tr-TR" sz="2400" b="1" dirty="0" smtClean="0"/>
          </a:p>
          <a:p>
            <a:pPr marL="342900" indent="-342900" algn="just">
              <a:buFont typeface="Wingdings" panose="05000000000000000000" pitchFamily="2" charset="2"/>
              <a:buChar char="ü"/>
            </a:pPr>
            <a:r>
              <a:rPr lang="tr-TR" sz="2400" b="1" dirty="0"/>
              <a:t>Asgari kadro sayısı dışındaki norm kadrolar, ilgili meslek yüksekokulu, konservatuvar, yüksekokul, fakülte ve enstitü yönetim kurulunun görüşü üzerine üniversite yönetim kurulu kararıyla kullanılabilir.</a:t>
            </a:r>
            <a:endParaRPr lang="tr-TR" sz="3200" b="1" dirty="0" smtClean="0"/>
          </a:p>
        </p:txBody>
      </p:sp>
      <p:sp>
        <p:nvSpPr>
          <p:cNvPr id="11" name="Aşağı Ok 10"/>
          <p:cNvSpPr/>
          <p:nvPr/>
        </p:nvSpPr>
        <p:spPr>
          <a:xfrm>
            <a:off x="5880101" y="214717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a:off x="5880101" y="349307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32995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99645"/>
            <a:ext cx="11089104" cy="1319707"/>
            <a:chOff x="18557" y="-110168"/>
            <a:chExt cx="11089104" cy="1319707"/>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06926" y="-110168"/>
              <a:ext cx="6800735"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Öğretim elemanı asgari kadro sayısını aşan bütün atamalarda asgari kadrolar da dahil olmak üzere kadroların en fazla 2/3’ü aynı unvan için kullanılabilir. </a:t>
            </a:r>
            <a:r>
              <a:rPr lang="tr-TR" sz="2800" b="1" dirty="0"/>
              <a:t>Bu hesaplamada çıkan sayı küsuratlı ise aşağıya doğru yuvarlama yapılır</a:t>
            </a:r>
            <a:r>
              <a:rPr lang="tr-TR" sz="2800" dirty="0"/>
              <a:t>. </a:t>
            </a:r>
            <a:endParaRPr lang="tr-TR" sz="2800" dirty="0" smtClean="0"/>
          </a:p>
          <a:p>
            <a:pPr algn="just"/>
            <a:endParaRPr lang="tr-TR" sz="2800" dirty="0" smtClean="0"/>
          </a:p>
          <a:p>
            <a:pPr marL="285750" indent="-285750" algn="just">
              <a:buFont typeface="Wingdings" panose="05000000000000000000" pitchFamily="2" charset="2"/>
              <a:buChar char="ü"/>
            </a:pPr>
            <a:r>
              <a:rPr lang="tr-TR" sz="2800" dirty="0" smtClean="0"/>
              <a:t>Yükseköğretim </a:t>
            </a:r>
            <a:r>
              <a:rPr lang="tr-TR" sz="2800" dirty="0"/>
              <a:t>kurumları tarafından yapılan talep üzerine </a:t>
            </a:r>
            <a:r>
              <a:rPr lang="tr-TR" sz="2800" b="1" dirty="0"/>
              <a:t>Yükseköğretim Kurulunca öğretim üyesi temininde güçlük çekildiğine karar verilen </a:t>
            </a:r>
            <a:r>
              <a:rPr lang="tr-TR" sz="2800" dirty="0"/>
              <a:t>birimlerdeki doktor öğretim üyesi kadroları ile meslek yüksekokullarında bu şart aranmaz.</a:t>
            </a:r>
            <a:endParaRPr lang="tr-TR" sz="4000" dirty="0" smtClean="0"/>
          </a:p>
        </p:txBody>
      </p:sp>
    </p:spTree>
    <p:extLst>
      <p:ext uri="{BB962C8B-B14F-4D97-AF65-F5344CB8AC3E}">
        <p14:creationId xmlns:p14="http://schemas.microsoft.com/office/powerpoint/2010/main" val="32234969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14552" y="192677"/>
              <a:ext cx="644074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SAYISI NEDİR?</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r>
              <a:rPr lang="tr-TR" sz="2800" dirty="0" smtClean="0"/>
              <a:t>Yürürlüğe giren yönetmelikte </a:t>
            </a:r>
            <a:r>
              <a:rPr lang="tr-TR" sz="2800" b="1" dirty="0" smtClean="0"/>
              <a:t>ASGARİ KADRO SAYISI </a:t>
            </a:r>
            <a:r>
              <a:rPr lang="tr-TR" sz="2800" dirty="0" smtClean="0"/>
              <a:t>şu şekilde tanımlanmıştır:</a:t>
            </a:r>
          </a:p>
          <a:p>
            <a:pPr algn="just"/>
            <a:endParaRPr lang="tr-TR" sz="2800" dirty="0"/>
          </a:p>
          <a:p>
            <a:pPr marL="342900" indent="-342900" algn="just">
              <a:buFont typeface="Wingdings" panose="05000000000000000000" pitchFamily="2" charset="2"/>
              <a:buChar char="ü"/>
            </a:pPr>
            <a:r>
              <a:rPr lang="tr-TR" sz="2800" dirty="0" smtClean="0"/>
              <a:t> Yükseköğretim </a:t>
            </a:r>
            <a:r>
              <a:rPr lang="tr-TR" sz="2800" dirty="0"/>
              <a:t>kurumlarında bir programda </a:t>
            </a:r>
            <a:r>
              <a:rPr lang="tr-TR" sz="2800" b="1" u="sng" dirty="0" smtClean="0"/>
              <a:t>EĞİTİM-ÖĞRETİME BAŞLAMAK VE DEVAM EDEBİLMEK</a:t>
            </a:r>
            <a:r>
              <a:rPr lang="tr-TR" sz="2800" dirty="0"/>
              <a:t> için Yükseköğretim Kurulu tarafından belirlenen asgari öğretim elemanı </a:t>
            </a:r>
            <a:r>
              <a:rPr lang="tr-TR" sz="2800" dirty="0" smtClean="0"/>
              <a:t>sayısıdır.</a:t>
            </a:r>
          </a:p>
          <a:p>
            <a:pPr marL="342900" indent="-342900" algn="just">
              <a:buFont typeface="Wingdings" panose="05000000000000000000" pitchFamily="2" charset="2"/>
              <a:buChar char="ü"/>
            </a:pPr>
            <a:r>
              <a:rPr lang="tr-TR" sz="2800" dirty="0" smtClean="0"/>
              <a:t>Yükseköğretim kurumları için her bir fakülte, bölüm, program veya anabilim dalı için asgari kadro sayıları Yükseköğretim Kurulu tarafından belirlenmektedir. </a:t>
            </a:r>
          </a:p>
          <a:p>
            <a:pPr marL="342900" indent="-342900" algn="just">
              <a:buFont typeface="Wingdings" panose="05000000000000000000" pitchFamily="2" charset="2"/>
              <a:buChar char="ü"/>
            </a:pPr>
            <a:endParaRPr lang="tr-TR" sz="2200" dirty="0" smtClean="0"/>
          </a:p>
          <a:p>
            <a:pPr algn="just"/>
            <a:endParaRPr lang="tr-TR" sz="2400" dirty="0"/>
          </a:p>
          <a:p>
            <a:pPr algn="just"/>
            <a:r>
              <a:rPr lang="tr-TR" sz="2200" dirty="0"/>
              <a:t> </a:t>
            </a:r>
            <a:r>
              <a:rPr lang="tr-TR" sz="2200" dirty="0" smtClean="0"/>
              <a:t>       </a:t>
            </a:r>
          </a:p>
        </p:txBody>
      </p:sp>
    </p:spTree>
    <p:extLst>
      <p:ext uri="{BB962C8B-B14F-4D97-AF65-F5344CB8AC3E}">
        <p14:creationId xmlns:p14="http://schemas.microsoft.com/office/powerpoint/2010/main" val="20108527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39244" y="-10523"/>
              <a:ext cx="7141555"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2/3 </a:t>
            </a:r>
            <a:r>
              <a:rPr lang="tr-TR" sz="2800" dirty="0"/>
              <a:t>unvan oranı şartı norm kadro planlamasının yapıldığı birim düzeyinde uygulanacaktır. </a:t>
            </a:r>
            <a:endParaRPr lang="tr-TR" sz="2800" dirty="0" smtClean="0"/>
          </a:p>
          <a:p>
            <a:pPr marL="285750" indent="-285750" algn="just">
              <a:buFont typeface="Wingdings" panose="05000000000000000000" pitchFamily="2" charset="2"/>
              <a:buChar char="ü"/>
            </a:pPr>
            <a:r>
              <a:rPr lang="tr-TR" sz="2800" dirty="0" smtClean="0"/>
              <a:t>İlahiyat fakülte </a:t>
            </a:r>
            <a:r>
              <a:rPr lang="tr-TR" sz="2800" dirty="0"/>
              <a:t>bazında, bölüm bünyesinde öğrenci alan Makine Mühendisliği, Mimarlık, Tarih, Türk Dili ve Edebiyatı gibi bölümlerde bölüm düzeyinde, Sınıf Eğitimi, </a:t>
            </a:r>
            <a:r>
              <a:rPr lang="tr-TR" sz="2800" dirty="0" smtClean="0"/>
              <a:t>Rehberlik ve Psikolojik Danışmanlık </a:t>
            </a:r>
            <a:r>
              <a:rPr lang="tr-TR" sz="2800" dirty="0"/>
              <a:t>gibi anabilim/anasanat dalı düzeyinde öğrenci alan birimlerde </a:t>
            </a:r>
            <a:r>
              <a:rPr lang="tr-TR" sz="2800" dirty="0" smtClean="0"/>
              <a:t>anabilim </a:t>
            </a:r>
            <a:r>
              <a:rPr lang="tr-TR" sz="2800" dirty="0"/>
              <a:t>dalı bazında uygulanacaktır. </a:t>
            </a:r>
            <a:endParaRPr lang="tr-TR" sz="2800" dirty="0" smtClean="0"/>
          </a:p>
          <a:p>
            <a:pPr marL="285750" indent="-285750" algn="just">
              <a:buFont typeface="Wingdings" panose="05000000000000000000" pitchFamily="2" charset="2"/>
              <a:buChar char="ü"/>
            </a:pPr>
            <a:r>
              <a:rPr lang="tr-TR" sz="2800" dirty="0" smtClean="0"/>
              <a:t>Norm </a:t>
            </a:r>
            <a:r>
              <a:rPr lang="tr-TR" sz="2800" dirty="0"/>
              <a:t>sayısını aşan kadroların kullanımında da 2/3 oranına dikkat edilecektir.</a:t>
            </a:r>
            <a:endParaRPr lang="tr-TR" sz="4000" dirty="0" smtClean="0"/>
          </a:p>
        </p:txBody>
      </p:sp>
    </p:spTree>
    <p:extLst>
      <p:ext uri="{BB962C8B-B14F-4D97-AF65-F5344CB8AC3E}">
        <p14:creationId xmlns:p14="http://schemas.microsoft.com/office/powerpoint/2010/main" val="28338041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49833"/>
            <a:ext cx="11170398" cy="1269895"/>
            <a:chOff x="18557" y="-60356"/>
            <a:chExt cx="11170398"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96286" y="-60356"/>
              <a:ext cx="669266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BELİRLENMESİ-ÖRNEKLER</a:t>
              </a:r>
              <a:endParaRPr lang="tr-TR" sz="3200" dirty="0"/>
            </a:p>
          </p:txBody>
        </p:sp>
      </p:grpSp>
      <p:sp>
        <p:nvSpPr>
          <p:cNvPr id="14" name="Rectangle 3"/>
          <p:cNvSpPr txBox="1">
            <a:spLocks noChangeArrowheads="1"/>
          </p:cNvSpPr>
          <p:nvPr/>
        </p:nvSpPr>
        <p:spPr bwMode="auto">
          <a:xfrm>
            <a:off x="152400" y="1604356"/>
            <a:ext cx="11683999" cy="484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Örneğin </a:t>
            </a:r>
            <a:r>
              <a:rPr lang="tr-TR" sz="2800" dirty="0" smtClean="0"/>
              <a:t>İşletme </a:t>
            </a:r>
            <a:r>
              <a:rPr lang="tr-TR" sz="2800" dirty="0"/>
              <a:t>Bölümünün asgari kadro sayısı 3’tür. A Üniversitesinde </a:t>
            </a:r>
            <a:r>
              <a:rPr lang="tr-TR" sz="2800" dirty="0" smtClean="0"/>
              <a:t>İşletme </a:t>
            </a:r>
            <a:r>
              <a:rPr lang="tr-TR" sz="2800" dirty="0"/>
              <a:t>Bölümünde 2 doktor öğretim üyesi </a:t>
            </a:r>
            <a:r>
              <a:rPr lang="tr-TR" sz="2800" dirty="0" smtClean="0"/>
              <a:t>1’de </a:t>
            </a:r>
            <a:r>
              <a:rPr lang="tr-TR" sz="2800" dirty="0"/>
              <a:t>ders veren öğretim görevlisi bulunmaktadır. A Üniversitesinin 1 doktor öğretim üyesi kadrosu daha kullanmasında sorun bulunmamaktadır. </a:t>
            </a:r>
            <a:r>
              <a:rPr lang="tr-TR" sz="2800" b="1" dirty="0"/>
              <a:t>Çünkü asgari 3 öğretim üyesi bulunması şartı tamamlanmamıştır. 2/3 oranının hesaplanmasında ders veren öğretim görevlileri asgari kadro sayısında dikkate alınmamaktadır. </a:t>
            </a:r>
            <a:r>
              <a:rPr lang="tr-TR" sz="2800" dirty="0"/>
              <a:t>Ancak asgari kadro sayısını aşan durumlarda 2/3 oranının hesaplanmasında ders veren öğretim görevlileri de dikkate alınmaktadır.</a:t>
            </a:r>
            <a:endParaRPr lang="tr-TR" sz="4000" dirty="0" smtClean="0"/>
          </a:p>
        </p:txBody>
      </p:sp>
    </p:spTree>
    <p:extLst>
      <p:ext uri="{BB962C8B-B14F-4D97-AF65-F5344CB8AC3E}">
        <p14:creationId xmlns:p14="http://schemas.microsoft.com/office/powerpoint/2010/main" val="10323164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49833"/>
            <a:ext cx="11170398" cy="1269895"/>
            <a:chOff x="18557" y="-60356"/>
            <a:chExt cx="11170398"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96286" y="-60356"/>
              <a:ext cx="669266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BELİRLENMESİ-ÖRNEKLER</a:t>
              </a:r>
              <a:endParaRPr lang="tr-TR" sz="3200" dirty="0"/>
            </a:p>
          </p:txBody>
        </p:sp>
      </p:grpSp>
      <p:sp>
        <p:nvSpPr>
          <p:cNvPr id="14" name="Rectangle 3"/>
          <p:cNvSpPr txBox="1">
            <a:spLocks noChangeArrowheads="1"/>
          </p:cNvSpPr>
          <p:nvPr/>
        </p:nvSpPr>
        <p:spPr bwMode="auto">
          <a:xfrm>
            <a:off x="152400" y="1604356"/>
            <a:ext cx="11683999" cy="484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Örneğin Eğitim Fakültesi İngiliz Dili Eğitimi Bölümünün Asgari Kadro Sayısı 3’tür. </a:t>
            </a:r>
          </a:p>
          <a:p>
            <a:pPr marL="285750" indent="-285750" algn="just">
              <a:buFont typeface="Wingdings" panose="05000000000000000000" pitchFamily="2" charset="2"/>
              <a:buChar char="ü"/>
            </a:pPr>
            <a:r>
              <a:rPr lang="tr-TR" sz="2800" dirty="0" smtClean="0"/>
              <a:t>Bölümde halihazırda 1 Profesör, 1 Doçent ve 3 Doktor Öğretim Üyesi bulunmaktadır.</a:t>
            </a:r>
          </a:p>
          <a:p>
            <a:pPr marL="285750" indent="-285750" algn="just">
              <a:buFont typeface="Wingdings" panose="05000000000000000000" pitchFamily="2" charset="2"/>
              <a:buChar char="ü"/>
            </a:pPr>
            <a:r>
              <a:rPr lang="tr-TR" sz="2800" dirty="0" smtClean="0"/>
              <a:t>Bölüme 6’ncı öğretim üyesi olarak Doktor Öğretim Üyesi alınacaktır.</a:t>
            </a:r>
          </a:p>
          <a:p>
            <a:pPr marL="285750" indent="-285750" algn="just">
              <a:buFont typeface="Wingdings" panose="05000000000000000000" pitchFamily="2" charset="2"/>
              <a:buChar char="ü"/>
            </a:pPr>
            <a:r>
              <a:rPr lang="tr-TR" sz="2800" b="1" dirty="0" smtClean="0">
                <a:solidFill>
                  <a:srgbClr val="FF0000"/>
                </a:solidFill>
              </a:rPr>
              <a:t>(5+1)/3*2=4 (Unvan Oranı)</a:t>
            </a:r>
          </a:p>
          <a:p>
            <a:pPr marL="285750" indent="-285750" algn="just">
              <a:buFont typeface="Wingdings" panose="05000000000000000000" pitchFamily="2" charset="2"/>
              <a:buChar char="ü"/>
            </a:pPr>
            <a:r>
              <a:rPr lang="tr-TR" sz="2800" b="1" dirty="0" smtClean="0">
                <a:solidFill>
                  <a:srgbClr val="FF0000"/>
                </a:solidFill>
              </a:rPr>
              <a:t>Unvan oranı mevcut unvandan yüksek olduğu için 1 (bir) doktor öğretim üyesi daha istihdam edilebilir.</a:t>
            </a:r>
          </a:p>
          <a:p>
            <a:pPr marL="285750" indent="-285750" algn="just">
              <a:buFont typeface="Wingdings" panose="05000000000000000000" pitchFamily="2" charset="2"/>
              <a:buChar char="ü"/>
            </a:pPr>
            <a:endParaRPr lang="tr-TR" sz="4000" dirty="0" smtClean="0"/>
          </a:p>
        </p:txBody>
      </p:sp>
    </p:spTree>
    <p:extLst>
      <p:ext uri="{BB962C8B-B14F-4D97-AF65-F5344CB8AC3E}">
        <p14:creationId xmlns:p14="http://schemas.microsoft.com/office/powerpoint/2010/main" val="18125114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78215" y="119042"/>
              <a:ext cx="7302584"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TEMİNİNDE GÜÇLÜK ÇEKİLEN ALANLAR-2/3</a:t>
              </a:r>
              <a:endParaRPr lang="tr-TR" sz="2400" dirty="0"/>
            </a:p>
          </p:txBody>
        </p:sp>
      </p:grpSp>
      <p:sp>
        <p:nvSpPr>
          <p:cNvPr id="14" name="Rectangle 3"/>
          <p:cNvSpPr txBox="1">
            <a:spLocks noChangeArrowheads="1"/>
          </p:cNvSpPr>
          <p:nvPr/>
        </p:nvSpPr>
        <p:spPr bwMode="auto">
          <a:xfrm>
            <a:off x="266714" y="715344"/>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 İlgili Birim Yönetim Kurulu Kararı (Gerekçeli. Şart değil alınması önerilir.)</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a:p>
          <a:p>
            <a:pPr marL="457200" indent="-457200" algn="just">
              <a:buFont typeface="Wingdings" panose="05000000000000000000" pitchFamily="2" charset="2"/>
              <a:buChar char="ü"/>
            </a:pPr>
            <a:r>
              <a:rPr lang="tr-TR" sz="2500" dirty="0" smtClean="0"/>
              <a:t>Öğretim üyesi temin edilen alanlarda 2/3 kuralından istisna olarak doktor öğretim üyesi kadrosu talep edilebilmesi </a:t>
            </a:r>
            <a:r>
              <a:rPr lang="tr-TR" sz="2500" dirty="0"/>
              <a:t>için, Cumhurbaşkanı tarafından tahsis edilen atama izinlerinin birimlere dağılımında ilgili kadronun yer almış olması şarttır.</a:t>
            </a:r>
          </a:p>
          <a:p>
            <a:pPr algn="just"/>
            <a:r>
              <a:rPr lang="tr-TR" sz="2800" dirty="0" smtClean="0"/>
              <a:t> </a:t>
            </a:r>
            <a:endParaRPr lang="tr-TR" sz="2800" dirty="0"/>
          </a:p>
          <a:p>
            <a:pPr algn="ctr"/>
            <a:endParaRPr lang="tr-TR" sz="2800" b="1" dirty="0" smtClean="0"/>
          </a:p>
          <a:p>
            <a:pPr algn="r"/>
            <a:endParaRPr lang="tr-TR" sz="2800" b="1" dirty="0"/>
          </a:p>
          <a:p>
            <a:pPr algn="ctr"/>
            <a:endParaRPr lang="tr-TR" sz="2800" b="1" dirty="0" smtClean="0"/>
          </a:p>
        </p:txBody>
      </p:sp>
      <p:sp>
        <p:nvSpPr>
          <p:cNvPr id="3" name="Aşağı Ok 2"/>
          <p:cNvSpPr/>
          <p:nvPr/>
        </p:nvSpPr>
        <p:spPr>
          <a:xfrm>
            <a:off x="5791214" y="152408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2" y="2646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91214" y="369945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57651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298" y="0"/>
              <a:ext cx="7432502"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ORTAK ZORUNLU-UYGULAMALI BİRİM</a:t>
              </a:r>
            </a:p>
            <a:p>
              <a:r>
                <a:rPr lang="tr-TR" sz="2400" b="1" dirty="0" smtClean="0">
                  <a:solidFill>
                    <a:schemeClr val="accent1">
                      <a:lumMod val="50000"/>
                    </a:schemeClr>
                  </a:solidFill>
                  <a:latin typeface="Helvetica" pitchFamily="34" charset="0"/>
                </a:rPr>
                <a:t>ÖĞR. GÖR KADRO AKTARIM SÜRECİ</a:t>
              </a:r>
              <a:endParaRPr lang="tr-TR" sz="24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 İlgili Birim Teklifi (Gerekçeli. Şart değil alınması önerilir.)</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marL="457200" indent="-457200" algn="just">
              <a:buFont typeface="Wingdings" panose="05000000000000000000" pitchFamily="2" charset="2"/>
              <a:buChar char="ü"/>
            </a:pPr>
            <a:r>
              <a:rPr lang="tr-TR" sz="1700" dirty="0" smtClean="0"/>
              <a:t>2547 </a:t>
            </a:r>
            <a:r>
              <a:rPr lang="tr-TR" sz="1700" dirty="0"/>
              <a:t>sayılı Kanunun 5 inci maddesinin (ı) bendinde belirtilen zorunlu ortak dersleri vermek ve </a:t>
            </a:r>
            <a:r>
              <a:rPr lang="tr-TR" sz="1700" b="1" dirty="0"/>
              <a:t>üniversiteye ait uygulama alanlarında görev yapmak üzere öğrenci sayısı, eğitim ve öğretimin niteliği ile ilişkilendirilmek kaydıyla</a:t>
            </a:r>
            <a:r>
              <a:rPr lang="tr-TR" sz="1700" dirty="0"/>
              <a:t> üniversite yönetim kurulunun uygun görüşü ve rektörün talebi üzerine Yükseköğretim Kurulunun kararıyla rektörlüğe bağlı birimlerde öğretim görevlisi kadrolarına atama yapılabilir</a:t>
            </a:r>
            <a:r>
              <a:rPr lang="tr-TR" sz="1700" dirty="0" smtClean="0"/>
              <a:t>.</a:t>
            </a:r>
          </a:p>
          <a:p>
            <a:pPr marL="457200" indent="-457200" algn="just">
              <a:buFont typeface="Wingdings" panose="05000000000000000000" pitchFamily="2" charset="2"/>
              <a:buChar char="ü"/>
            </a:pPr>
            <a:r>
              <a:rPr lang="tr-TR" sz="1700" dirty="0"/>
              <a:t>Öğretim </a:t>
            </a:r>
            <a:r>
              <a:rPr lang="tr-TR" sz="1700" dirty="0" smtClean="0"/>
              <a:t>görevlisi </a:t>
            </a:r>
            <a:r>
              <a:rPr lang="tr-TR" sz="1700" dirty="0"/>
              <a:t>kadro aktarım talebinin Yükseköğretim Kuruluna sunulabilmesi için Üniversite Yönetim Kurulu tarafından yapılan yıllık kadro planlamasında yer alması zorunludur. </a:t>
            </a:r>
          </a:p>
          <a:p>
            <a:pPr marL="457200" indent="-457200" algn="just">
              <a:buFont typeface="Wingdings" panose="05000000000000000000" pitchFamily="2" charset="2"/>
              <a:buChar char="ü"/>
            </a:pPr>
            <a:endParaRPr lang="tr-TR" sz="2400" b="1" dirty="0" smtClean="0"/>
          </a:p>
          <a:p>
            <a:pPr algn="r"/>
            <a:endParaRPr lang="tr-TR" sz="2800" b="1" dirty="0"/>
          </a:p>
          <a:p>
            <a:pPr algn="ctr"/>
            <a:endParaRPr lang="tr-TR" sz="2800" b="1" dirty="0" smtClean="0"/>
          </a:p>
        </p:txBody>
      </p:sp>
      <p:sp>
        <p:nvSpPr>
          <p:cNvPr id="3" name="Aşağı Ok 2"/>
          <p:cNvSpPr/>
          <p:nvPr/>
        </p:nvSpPr>
        <p:spPr>
          <a:xfrm>
            <a:off x="5791214" y="152408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2" y="2646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91214" y="369945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759140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87244"/>
            <a:ext cx="11462243" cy="1307306"/>
            <a:chOff x="18557" y="-97767"/>
            <a:chExt cx="11462243" cy="1307306"/>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73946" y="-97767"/>
              <a:ext cx="7206854"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BİR SONRAKİ YILIN NORM KADRO PLANLAMASI</a:t>
              </a:r>
              <a:endParaRPr lang="tr-TR" sz="32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400" b="1" dirty="0" smtClean="0"/>
              <a:t>   Üniversite Yönetim Kurulu Kararı</a:t>
            </a:r>
            <a:endParaRPr lang="tr-TR" sz="2400" b="1" dirty="0"/>
          </a:p>
          <a:p>
            <a:pPr algn="ctr"/>
            <a:endParaRPr lang="tr-TR" sz="2400" b="1" dirty="0" smtClean="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smtClean="0"/>
          </a:p>
          <a:p>
            <a:pPr marL="457200" indent="-457200" algn="just">
              <a:buFont typeface="Wingdings" panose="05000000000000000000" pitchFamily="2" charset="2"/>
              <a:buChar char="ü"/>
            </a:pPr>
            <a:r>
              <a:rPr lang="tr-TR" sz="2000" dirty="0"/>
              <a:t>Yükseköğretim kurumları, </a:t>
            </a:r>
            <a:r>
              <a:rPr lang="tr-TR" sz="2000" dirty="0" smtClean="0"/>
              <a:t>4/2, 4/4 ve 4/5 maddeleri çerçevesinde </a:t>
            </a:r>
            <a:r>
              <a:rPr lang="tr-TR" sz="2000" dirty="0"/>
              <a:t>yapacakları </a:t>
            </a:r>
            <a:r>
              <a:rPr lang="tr-TR" sz="2000" b="1" u="sng" dirty="0"/>
              <a:t>norm kadro planlamalarından bir sonraki yıl ilan edilmesi planlanan kadroları</a:t>
            </a:r>
            <a:r>
              <a:rPr lang="tr-TR" sz="2000" b="1" dirty="0"/>
              <a:t> </a:t>
            </a:r>
            <a:r>
              <a:rPr lang="tr-TR" sz="2000" dirty="0"/>
              <a:t>üniversite yönetim kurulu kararıyla birlikte her yıl Aralık ayı içinde Yükseköğretim Kuruluna gönderir ve kendi internet sitesinde </a:t>
            </a:r>
            <a:r>
              <a:rPr lang="tr-TR" sz="2000" dirty="0" smtClean="0"/>
              <a:t>yayımlamakla yükümlüdür.</a:t>
            </a:r>
          </a:p>
          <a:p>
            <a:pPr algn="just"/>
            <a:endParaRPr lang="tr-TR" sz="2400" b="1" dirty="0" smtClean="0"/>
          </a:p>
          <a:p>
            <a:pPr algn="r"/>
            <a:endParaRPr lang="tr-TR" sz="2800" b="1" dirty="0"/>
          </a:p>
          <a:p>
            <a:pPr algn="ctr"/>
            <a:endParaRPr lang="tr-TR" sz="2800" b="1" dirty="0" smtClean="0"/>
          </a:p>
        </p:txBody>
      </p:sp>
      <p:sp>
        <p:nvSpPr>
          <p:cNvPr id="10" name="Aşağı Ok 9"/>
          <p:cNvSpPr/>
          <p:nvPr/>
        </p:nvSpPr>
        <p:spPr>
          <a:xfrm>
            <a:off x="5791214" y="185174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905499" y="297388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32301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80418"/>
            <a:chOff x="0" y="-10523"/>
            <a:chExt cx="11480799" cy="12804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63900" y="192677"/>
              <a:ext cx="741689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YÖNETMELİK HÜKÜMLERİNİN UYGULANMAYACAĞI ATAMALAR</a:t>
              </a:r>
              <a:endParaRPr lang="tr-TR" sz="3200" dirty="0"/>
            </a:p>
          </p:txBody>
        </p:sp>
      </p:grpSp>
      <p:sp>
        <p:nvSpPr>
          <p:cNvPr id="14" name="Rectangle 3"/>
          <p:cNvSpPr txBox="1">
            <a:spLocks noChangeArrowheads="1"/>
          </p:cNvSpPr>
          <p:nvPr/>
        </p:nvSpPr>
        <p:spPr bwMode="auto">
          <a:xfrm>
            <a:off x="152400" y="1280418"/>
            <a:ext cx="11683999" cy="526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600" dirty="0" smtClean="0"/>
              <a:t>Yasal </a:t>
            </a:r>
            <a:r>
              <a:rPr lang="tr-TR" sz="2600" dirty="0"/>
              <a:t>düzenlemeler nedeniyle veya mahkeme kararları uyarınca kadro kullanımı gerektiren </a:t>
            </a:r>
            <a:r>
              <a:rPr lang="tr-TR" sz="2600" dirty="0" smtClean="0"/>
              <a:t>atamalar,</a:t>
            </a:r>
          </a:p>
          <a:p>
            <a:pPr marL="285750" indent="-285750" algn="just">
              <a:buFont typeface="Wingdings" panose="05000000000000000000" pitchFamily="2" charset="2"/>
              <a:buChar char="ü"/>
            </a:pPr>
            <a:r>
              <a:rPr lang="tr-TR" sz="2600" dirty="0" smtClean="0"/>
              <a:t>2547 </a:t>
            </a:r>
            <a:r>
              <a:rPr lang="tr-TR" sz="2600" dirty="0"/>
              <a:t>sayılı Kanunun 60 </a:t>
            </a:r>
            <a:r>
              <a:rPr lang="tr-TR" sz="2600" dirty="0" smtClean="0"/>
              <a:t>ncı </a:t>
            </a:r>
            <a:r>
              <a:rPr lang="tr-TR" sz="2600" dirty="0"/>
              <a:t>maddesi uyarınca öğretim üyesi kadrolarına yapılan </a:t>
            </a:r>
            <a:r>
              <a:rPr lang="tr-TR" sz="2600" dirty="0" smtClean="0"/>
              <a:t>atamalar,</a:t>
            </a:r>
          </a:p>
          <a:p>
            <a:pPr marL="285750" indent="-285750" algn="just">
              <a:buFont typeface="Wingdings" panose="05000000000000000000" pitchFamily="2" charset="2"/>
              <a:buChar char="ü"/>
            </a:pPr>
            <a:r>
              <a:rPr lang="tr-TR" sz="2600" dirty="0" smtClean="0"/>
              <a:t>2547 </a:t>
            </a:r>
            <a:r>
              <a:rPr lang="tr-TR" sz="2600" dirty="0"/>
              <a:t>sayılı Kanunun 30 uncu ve 36 ncı maddelerine göre sözleşmeli statüde çalıştırılacak öğretim </a:t>
            </a:r>
            <a:r>
              <a:rPr lang="tr-TR" sz="2600" dirty="0" smtClean="0"/>
              <a:t>üyeleri,</a:t>
            </a:r>
          </a:p>
          <a:p>
            <a:pPr marL="285750" indent="-285750" algn="just">
              <a:buFont typeface="Wingdings" panose="05000000000000000000" pitchFamily="2" charset="2"/>
              <a:buChar char="ü"/>
            </a:pPr>
            <a:r>
              <a:rPr lang="tr-TR" sz="2600" dirty="0" smtClean="0"/>
              <a:t>8/4/1929 </a:t>
            </a:r>
            <a:r>
              <a:rPr lang="tr-TR" sz="2600" dirty="0"/>
              <a:t>tarihli ve 1416 sayılı Ecnebi Memleketlere Gönderilecek Talebe Hakkında Kanun kapsamında öğretim görevlisi kadrosuna ilk defa yapılacak </a:t>
            </a:r>
            <a:r>
              <a:rPr lang="tr-TR" sz="2600" dirty="0" smtClean="0"/>
              <a:t>atamalar, </a:t>
            </a:r>
          </a:p>
          <a:p>
            <a:pPr marL="285750" indent="-285750" algn="just">
              <a:buFont typeface="Wingdings" panose="05000000000000000000" pitchFamily="2" charset="2"/>
              <a:buChar char="ü"/>
            </a:pPr>
            <a:r>
              <a:rPr lang="tr-TR" sz="2600" dirty="0" smtClean="0"/>
              <a:t>Tıpta </a:t>
            </a:r>
            <a:r>
              <a:rPr lang="tr-TR" sz="2600" dirty="0"/>
              <a:t>ve Diş Hekimliğinde Uzmanlık Eğitimi Yönetmeliği, Eczacılıkta Uzmanlık Eğitimi Yönetmeliği ve Veteriner Hekimliğinde Uzmanlık Eğitimi Yönetmeliği hükümlerine göre uzmanlık eğitimi almaya hak kazananların araştırma görevlisi kadrolarına </a:t>
            </a:r>
            <a:r>
              <a:rPr lang="tr-TR" sz="2600" dirty="0" smtClean="0"/>
              <a:t>atanmalar.</a:t>
            </a:r>
          </a:p>
        </p:txBody>
      </p:sp>
    </p:spTree>
    <p:extLst>
      <p:ext uri="{BB962C8B-B14F-4D97-AF65-F5344CB8AC3E}">
        <p14:creationId xmlns:p14="http://schemas.microsoft.com/office/powerpoint/2010/main" val="305484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80418"/>
            <a:chOff x="0" y="-10523"/>
            <a:chExt cx="11480799" cy="12804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YÖNETMELİK HÜKÜMLERİNİN UYGULANMAYACAĞI ATAMALAR</a:t>
              </a:r>
              <a:endParaRPr lang="tr-TR" sz="3200" dirty="0"/>
            </a:p>
          </p:txBody>
        </p:sp>
      </p:grpSp>
      <p:sp>
        <p:nvSpPr>
          <p:cNvPr id="14" name="Rectangle 3"/>
          <p:cNvSpPr txBox="1">
            <a:spLocks noChangeArrowheads="1"/>
          </p:cNvSpPr>
          <p:nvPr/>
        </p:nvSpPr>
        <p:spPr bwMode="auto">
          <a:xfrm>
            <a:off x="152400" y="1689100"/>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smtClean="0"/>
              <a:t>Devlet </a:t>
            </a:r>
            <a:r>
              <a:rPr lang="tr-TR" sz="3200" dirty="0"/>
              <a:t>hizmeti yükümlülüğü kurası sonuçlarına göre öğretim görevlisi kadrolarına yapılacak </a:t>
            </a:r>
            <a:r>
              <a:rPr lang="tr-TR" sz="3200" dirty="0" smtClean="0"/>
              <a:t>atamalar, </a:t>
            </a:r>
          </a:p>
          <a:p>
            <a:pPr marL="285750" indent="-285750" algn="just">
              <a:buFont typeface="Wingdings" panose="05000000000000000000" pitchFamily="2" charset="2"/>
              <a:buChar char="ü"/>
            </a:pPr>
            <a:r>
              <a:rPr lang="tr-TR" sz="3200" dirty="0" smtClean="0"/>
              <a:t>Bu </a:t>
            </a:r>
            <a:r>
              <a:rPr lang="tr-TR" sz="3200" dirty="0"/>
              <a:t>Yönetmelik kapsamındaki kadrolarda istihdam edilenlerin görev süresi uzatımı mahiyetindeki </a:t>
            </a:r>
            <a:r>
              <a:rPr lang="tr-TR" sz="3200" dirty="0" smtClean="0"/>
              <a:t>atanmaları,</a:t>
            </a:r>
          </a:p>
          <a:p>
            <a:pPr marL="285750" indent="-285750" algn="just">
              <a:buFont typeface="Wingdings" panose="05000000000000000000" pitchFamily="2" charset="2"/>
              <a:buChar char="ü"/>
            </a:pPr>
            <a:r>
              <a:rPr lang="tr-TR" sz="3200" dirty="0" smtClean="0"/>
              <a:t>Yabancı </a:t>
            </a:r>
            <a:r>
              <a:rPr lang="tr-TR" sz="3200" dirty="0"/>
              <a:t>uyruklu öğretim elemanlarının sözleşmeli statüde çalıştırılmak üzere atanmaları.</a:t>
            </a:r>
            <a:endParaRPr lang="tr-TR" sz="2800" dirty="0" smtClean="0"/>
          </a:p>
        </p:txBody>
      </p:sp>
    </p:spTree>
    <p:extLst>
      <p:ext uri="{BB962C8B-B14F-4D97-AF65-F5344CB8AC3E}">
        <p14:creationId xmlns:p14="http://schemas.microsoft.com/office/powerpoint/2010/main" val="33377551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BİRİM BİRLEŞTİRME, KAPATMA, YENİDEN YAPILANDIRMA DURUMLARI</a:t>
              </a:r>
              <a:endParaRPr lang="tr-TR" sz="2800" dirty="0"/>
            </a:p>
          </p:txBody>
        </p:sp>
      </p:grpSp>
      <p:sp>
        <p:nvSpPr>
          <p:cNvPr id="14" name="Rectangle 3"/>
          <p:cNvSpPr txBox="1">
            <a:spLocks noChangeArrowheads="1"/>
          </p:cNvSpPr>
          <p:nvPr/>
        </p:nvSpPr>
        <p:spPr bwMode="auto">
          <a:xfrm>
            <a:off x="152400" y="1689100"/>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Birim </a:t>
            </a:r>
            <a:r>
              <a:rPr lang="tr-TR" sz="2400" dirty="0">
                <a:latin typeface="Arial" panose="020B0604020202020204" pitchFamily="34" charset="0"/>
                <a:cs typeface="Arial" panose="020B0604020202020204" pitchFamily="34" charset="0"/>
              </a:rPr>
              <a:t>birleştirme, kapatma ve yeniden yapılandırma halinde ilgili birimde görev yapan öğretim elemanlarının kadroları yükseköğretim kurumu yönetim kurulunun kararı ve rektörün teklifi üzerine Yükseköğretim Kurulunca uygun görülen birimlere tahsis edilir; bu birimlerdeki boş ve saklı kadrolar ise doğrudan rektörlüğe aktarılır</a:t>
            </a:r>
            <a:r>
              <a:rPr lang="tr-TR" sz="2400" dirty="0" smtClean="0">
                <a:latin typeface="Arial" panose="020B0604020202020204" pitchFamily="34" charset="0"/>
                <a:cs typeface="Arial" panose="020B0604020202020204" pitchFamily="34" charset="0"/>
              </a:rPr>
              <a:t>.</a:t>
            </a:r>
          </a:p>
          <a:p>
            <a:pPr algn="just"/>
            <a:endParaRPr lang="tr-T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Araştırma </a:t>
            </a:r>
            <a:r>
              <a:rPr lang="tr-TR" sz="2400" dirty="0">
                <a:latin typeface="Arial" panose="020B0604020202020204" pitchFamily="34" charset="0"/>
                <a:cs typeface="Arial" panose="020B0604020202020204" pitchFamily="34" charset="0"/>
              </a:rPr>
              <a:t>Üniversitesi veya Bölgesel Kalkınma Odaklı Misyon Farklılaşması kapsamında belirlenen bir yükseköğretim kurumunun Yükseköğretim Kurulu kararıyla bu vasfını kaybetmesi halinde, mevcut öğretim elemanları bulundukları kadrolarda görev yapmaya devam eder.</a:t>
            </a:r>
          </a:p>
        </p:txBody>
      </p:sp>
    </p:spTree>
    <p:extLst>
      <p:ext uri="{BB962C8B-B14F-4D97-AF65-F5344CB8AC3E}">
        <p14:creationId xmlns:p14="http://schemas.microsoft.com/office/powerpoint/2010/main" val="18029671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800" cy="1209539"/>
            <a:chOff x="0" y="-10523"/>
            <a:chExt cx="1148080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06240" y="192677"/>
              <a:ext cx="7274560"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SORU-CEVAP</a:t>
              </a:r>
              <a:endParaRPr lang="tr-TR" sz="3200" dirty="0"/>
            </a:p>
          </p:txBody>
        </p:sp>
      </p:grpSp>
      <p:sp>
        <p:nvSpPr>
          <p:cNvPr id="14" name="Rectangle 3"/>
          <p:cNvSpPr txBox="1">
            <a:spLocks noChangeArrowheads="1"/>
          </p:cNvSpPr>
          <p:nvPr/>
        </p:nvSpPr>
        <p:spPr bwMode="auto">
          <a:xfrm>
            <a:off x="152400" y="1446171"/>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solidFill>
                  <a:srgbClr val="FF0000"/>
                </a:solidFill>
                <a:latin typeface="Arial" panose="020B0604020202020204" pitchFamily="34" charset="0"/>
                <a:cs typeface="Arial" panose="020B0604020202020204" pitchFamily="34" charset="0"/>
              </a:rPr>
              <a:t>SORU-1 :   Norm kadro planlaması her yıl yapılmalı mıdır ? </a:t>
            </a:r>
          </a:p>
          <a:p>
            <a:pPr algn="just"/>
            <a:r>
              <a:rPr lang="tr-TR" sz="2400" b="1" dirty="0" smtClean="0">
                <a:latin typeface="Arial" panose="020B0604020202020204" pitchFamily="34" charset="0"/>
                <a:cs typeface="Arial" panose="020B0604020202020204" pitchFamily="34" charset="0"/>
              </a:rPr>
              <a:t>CEVAP-1: Norm kadrolarının belirlenmesi ilgili yönetmelik gereğince bir kez yapılır. Ancak, bir sonraki yıl istihdam edilmesi planlanan kadrolar her yıl Aralık ayı içerisinde Üniversite Yönetim Kurulu tarafından belirlenir ve kamuoyuyla paylaşılır.</a:t>
            </a:r>
          </a:p>
          <a:p>
            <a:pPr algn="just"/>
            <a:endParaRPr lang="tr-TR" sz="2400" b="1" dirty="0">
              <a:latin typeface="Arial" panose="020B0604020202020204" pitchFamily="34" charset="0"/>
              <a:cs typeface="Arial" panose="020B0604020202020204" pitchFamily="34" charset="0"/>
            </a:endParaRPr>
          </a:p>
          <a:p>
            <a:pPr algn="just"/>
            <a:r>
              <a:rPr lang="tr-TR" sz="2400" b="1" dirty="0" smtClean="0">
                <a:solidFill>
                  <a:srgbClr val="FF0000"/>
                </a:solidFill>
                <a:latin typeface="Arial" panose="020B0604020202020204" pitchFamily="34" charset="0"/>
                <a:cs typeface="Arial" panose="020B0604020202020204" pitchFamily="34" charset="0"/>
              </a:rPr>
              <a:t>SORU-2   : </a:t>
            </a:r>
            <a:r>
              <a:rPr lang="tr-TR" sz="2400" b="1" dirty="0">
                <a:solidFill>
                  <a:srgbClr val="FF0000"/>
                </a:solidFill>
                <a:latin typeface="Arial" panose="020B0604020202020204" pitchFamily="34" charset="0"/>
                <a:cs typeface="Arial" panose="020B0604020202020204" pitchFamily="34" charset="0"/>
              </a:rPr>
              <a:t>Norm kadro planlaması </a:t>
            </a:r>
            <a:r>
              <a:rPr lang="tr-TR" sz="2400" b="1" dirty="0" smtClean="0">
                <a:solidFill>
                  <a:srgbClr val="FF0000"/>
                </a:solidFill>
                <a:latin typeface="Arial" panose="020B0604020202020204" pitchFamily="34" charset="0"/>
                <a:cs typeface="Arial" panose="020B0604020202020204" pitchFamily="34" charset="0"/>
              </a:rPr>
              <a:t>yıl içerisinde değiştirilebilir mi?</a:t>
            </a:r>
            <a:endParaRPr lang="tr-TR" sz="2400" b="1" dirty="0">
              <a:solidFill>
                <a:srgbClr val="FF0000"/>
              </a:solidFill>
              <a:latin typeface="Arial" panose="020B0604020202020204" pitchFamily="34" charset="0"/>
              <a:cs typeface="Arial" panose="020B0604020202020204" pitchFamily="34" charset="0"/>
            </a:endParaRPr>
          </a:p>
          <a:p>
            <a:pPr algn="just"/>
            <a:r>
              <a:rPr lang="tr-TR" sz="2400" b="1" dirty="0" smtClean="0">
                <a:latin typeface="Arial" panose="020B0604020202020204" pitchFamily="34" charset="0"/>
                <a:cs typeface="Arial" panose="020B0604020202020204" pitchFamily="34" charset="0"/>
              </a:rPr>
              <a:t>CEVAP-2 : Norm kadro planlaması yıl içerisinde istihdam edilmesi düşünülen kadroların oluştuğu bir listedir. Mümkün mertebe uyulmaya çalışsa da, yıl içerisinde öğretim üyelerinden ayrılma olması, yeni programların açılması veya kapatılması sebebiyle planlamanın değiştirilmesi mümkündür. </a:t>
            </a:r>
            <a:endParaRPr lang="tr-TR" sz="2400" b="1" dirty="0">
              <a:latin typeface="Arial" panose="020B0604020202020204" pitchFamily="34" charset="0"/>
              <a:cs typeface="Arial" panose="020B0604020202020204" pitchFamily="34" charset="0"/>
            </a:endParaRPr>
          </a:p>
          <a:p>
            <a:pPr algn="just"/>
            <a:endParaRPr lang="tr-TR" sz="2400" b="1"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19956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1098"/>
            <a:ext cx="10970867" cy="1209539"/>
            <a:chOff x="18557" y="0"/>
            <a:chExt cx="10970867"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89120" y="192677"/>
              <a:ext cx="660030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1707972346"/>
              </p:ext>
            </p:extLst>
          </p:nvPr>
        </p:nvGraphicFramePr>
        <p:xfrm>
          <a:off x="109680" y="1729097"/>
          <a:ext cx="11853718" cy="4697377"/>
        </p:xfrm>
        <a:graphic>
          <a:graphicData uri="http://schemas.openxmlformats.org/drawingml/2006/table">
            <a:tbl>
              <a:tblPr firstRow="1" bandRow="1">
                <a:tableStyleId>{5C22544A-7EE6-4342-B048-85BDC9FD1C3A}</a:tableStyleId>
              </a:tblPr>
              <a:tblGrid>
                <a:gridCol w="4977709">
                  <a:extLst>
                    <a:ext uri="{9D8B030D-6E8A-4147-A177-3AD203B41FA5}">
                      <a16:colId xmlns:a16="http://schemas.microsoft.com/office/drawing/2014/main" val="4033237728"/>
                    </a:ext>
                  </a:extLst>
                </a:gridCol>
                <a:gridCol w="1687484">
                  <a:extLst>
                    <a:ext uri="{9D8B030D-6E8A-4147-A177-3AD203B41FA5}">
                      <a16:colId xmlns:a16="http://schemas.microsoft.com/office/drawing/2014/main" val="3974737778"/>
                    </a:ext>
                  </a:extLst>
                </a:gridCol>
                <a:gridCol w="3333403">
                  <a:extLst>
                    <a:ext uri="{9D8B030D-6E8A-4147-A177-3AD203B41FA5}">
                      <a16:colId xmlns:a16="http://schemas.microsoft.com/office/drawing/2014/main" val="2162591181"/>
                    </a:ext>
                  </a:extLst>
                </a:gridCol>
                <a:gridCol w="1855122">
                  <a:extLst>
                    <a:ext uri="{9D8B030D-6E8A-4147-A177-3AD203B41FA5}">
                      <a16:colId xmlns:a16="http://schemas.microsoft.com/office/drawing/2014/main" val="1978403721"/>
                    </a:ext>
                  </a:extLst>
                </a:gridCol>
              </a:tblGrid>
              <a:tr h="928541">
                <a:tc>
                  <a:txBody>
                    <a:bodyPr/>
                    <a:lstStyle/>
                    <a:p>
                      <a:r>
                        <a:rPr lang="tr-TR" sz="1600" dirty="0" smtClean="0">
                          <a:latin typeface="Arial" panose="020B0604020202020204" pitchFamily="34" charset="0"/>
                          <a:cs typeface="Arial" panose="020B0604020202020204" pitchFamily="34" charset="0"/>
                        </a:rPr>
                        <a:t>BİRİM</a:t>
                      </a:r>
                      <a:r>
                        <a:rPr lang="tr-TR" sz="1600" baseline="0" dirty="0" smtClean="0">
                          <a:latin typeface="Arial" panose="020B0604020202020204" pitchFamily="34" charset="0"/>
                          <a:cs typeface="Arial" panose="020B0604020202020204" pitchFamily="34" charset="0"/>
                        </a:rPr>
                        <a:t> ADI</a:t>
                      </a:r>
                      <a:endParaRPr lang="tr-TR" sz="1600" dirty="0">
                        <a:latin typeface="Arial" panose="020B0604020202020204" pitchFamily="34" charset="0"/>
                        <a:cs typeface="Arial" panose="020B0604020202020204" pitchFamily="34" charset="0"/>
                      </a:endParaRPr>
                    </a:p>
                  </a:txBody>
                  <a:tcPr/>
                </a:tc>
                <a:tc>
                  <a:txBody>
                    <a:bodyPr/>
                    <a:lstStyle/>
                    <a:p>
                      <a:r>
                        <a:rPr lang="tr-TR" sz="1600" dirty="0" smtClean="0">
                          <a:latin typeface="Arial" panose="020B0604020202020204" pitchFamily="34" charset="0"/>
                          <a:cs typeface="Arial" panose="020B0604020202020204" pitchFamily="34" charset="0"/>
                        </a:rPr>
                        <a:t>ASGARİ</a:t>
                      </a:r>
                      <a:r>
                        <a:rPr lang="tr-TR" sz="1600" baseline="0" dirty="0" smtClean="0">
                          <a:latin typeface="Arial" panose="020B0604020202020204" pitchFamily="34" charset="0"/>
                          <a:cs typeface="Arial" panose="020B0604020202020204" pitchFamily="34" charset="0"/>
                        </a:rPr>
                        <a:t> KADRO SAYISI</a:t>
                      </a:r>
                      <a:endParaRPr lang="tr-TR" sz="1600" dirty="0">
                        <a:latin typeface="Arial" panose="020B0604020202020204" pitchFamily="34" charset="0"/>
                        <a:cs typeface="Arial" panose="020B0604020202020204" pitchFamily="34" charset="0"/>
                      </a:endParaRPr>
                    </a:p>
                  </a:txBody>
                  <a:tcPr/>
                </a:tc>
                <a:tc>
                  <a:txBody>
                    <a:bodyPr/>
                    <a:lstStyle/>
                    <a:p>
                      <a:r>
                        <a:rPr lang="tr-TR" sz="1600" dirty="0" smtClean="0">
                          <a:latin typeface="Arial" panose="020B0604020202020204" pitchFamily="34" charset="0"/>
                          <a:cs typeface="Arial" panose="020B0604020202020204" pitchFamily="34" charset="0"/>
                        </a:rPr>
                        <a:t>ASGARİ</a:t>
                      </a:r>
                      <a:r>
                        <a:rPr lang="tr-TR" sz="1600" baseline="0" dirty="0" smtClean="0">
                          <a:latin typeface="Arial" panose="020B0604020202020204" pitchFamily="34" charset="0"/>
                          <a:cs typeface="Arial" panose="020B0604020202020204" pitchFamily="34" charset="0"/>
                        </a:rPr>
                        <a:t> KADRO SAYISINI BELİRLEME TÜRÜ</a:t>
                      </a:r>
                      <a:endParaRPr lang="tr-TR"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Arial" panose="020B0604020202020204" pitchFamily="34" charset="0"/>
                          <a:cs typeface="Arial" panose="020B0604020202020204" pitchFamily="34" charset="0"/>
                        </a:rPr>
                        <a:t>YÖK</a:t>
                      </a:r>
                      <a:r>
                        <a:rPr lang="tr-TR" sz="1600" baseline="0" dirty="0" smtClean="0">
                          <a:latin typeface="Arial" panose="020B0604020202020204" pitchFamily="34" charset="0"/>
                          <a:cs typeface="Arial" panose="020B0604020202020204" pitchFamily="34" charset="0"/>
                        </a:rPr>
                        <a:t> ASGARİ KOŞULLARINA DAİR YAZISI</a:t>
                      </a:r>
                      <a:endParaRPr lang="tr-TR"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371416">
                <a:tc>
                  <a:txBody>
                    <a:bodyPr/>
                    <a:lstStyle/>
                    <a:p>
                      <a:r>
                        <a:rPr lang="tr-TR" sz="2400" b="1" dirty="0" smtClean="0">
                          <a:latin typeface="Arial" panose="020B0604020202020204" pitchFamily="34" charset="0"/>
                          <a:cs typeface="Arial" panose="020B0604020202020204" pitchFamily="34" charset="0"/>
                        </a:rPr>
                        <a:t>Edebiyat</a:t>
                      </a:r>
                      <a:r>
                        <a:rPr lang="tr-TR" sz="2400" b="1" baseline="0" dirty="0" smtClean="0">
                          <a:latin typeface="Arial" panose="020B0604020202020204" pitchFamily="34" charset="0"/>
                          <a:cs typeface="Arial" panose="020B0604020202020204" pitchFamily="34" charset="0"/>
                        </a:rPr>
                        <a:t>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 </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p>
                    <a:p>
                      <a:r>
                        <a:rPr lang="tr-TR" sz="1200" b="1" baseline="0" dirty="0" smtClean="0">
                          <a:solidFill>
                            <a:srgbClr val="FF0000"/>
                          </a:solidFill>
                          <a:latin typeface="Arial" panose="020B0604020202020204" pitchFamily="34" charset="0"/>
                          <a:cs typeface="Arial" panose="020B0604020202020204" pitchFamily="34" charset="0"/>
                        </a:rPr>
                        <a:t>(Çeviribilim Bölümleri ile Batı Dilleri ya da Doğu Dilleri Edebiyatı Bölümlerinde Anabilim dalı düzeyinde hesaplanır)</a:t>
                      </a:r>
                      <a:endParaRPr lang="tr-TR" sz="1200" b="1" dirty="0">
                        <a:solidFill>
                          <a:srgbClr val="FF0000"/>
                        </a:solidFill>
                        <a:latin typeface="Arial" panose="020B0604020202020204" pitchFamily="34" charset="0"/>
                        <a:cs typeface="Arial" panose="020B0604020202020204" pitchFamily="34" charset="0"/>
                      </a:endParaRPr>
                    </a:p>
                  </a:txBody>
                  <a:tcPr/>
                </a:tc>
                <a:tc>
                  <a:txBody>
                    <a:bodyPr/>
                    <a:lstStyle/>
                    <a:p>
                      <a:endParaRPr lang="tr-TR" sz="1400"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5632398"/>
                  </a:ext>
                </a:extLst>
              </a:tr>
              <a:tr h="607232">
                <a:tc>
                  <a:txBody>
                    <a:bodyPr/>
                    <a:lstStyle/>
                    <a:p>
                      <a:r>
                        <a:rPr lang="tr-TR" sz="2400" b="1" dirty="0" smtClean="0">
                          <a:latin typeface="Arial" panose="020B0604020202020204" pitchFamily="34" charset="0"/>
                          <a:cs typeface="Arial" panose="020B0604020202020204" pitchFamily="34" charset="0"/>
                        </a:rPr>
                        <a:t>Eğitim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Anabilim dalı düzeyinde</a:t>
                      </a:r>
                      <a:r>
                        <a:rPr lang="tr-TR" b="1" baseline="0" dirty="0" smtClean="0">
                          <a:latin typeface="Arial" panose="020B0604020202020204" pitchFamily="34" charset="0"/>
                          <a:cs typeface="Arial" panose="020B0604020202020204" pitchFamily="34" charset="0"/>
                        </a:rPr>
                        <a:t> hesaplanır. </a:t>
                      </a:r>
                      <a:endParaRPr lang="tr-TR" b="1" dirty="0">
                        <a:latin typeface="Arial" panose="020B0604020202020204" pitchFamily="34" charset="0"/>
                        <a:cs typeface="Arial" panose="020B0604020202020204" pitchFamily="34" charset="0"/>
                      </a:endParaRPr>
                    </a:p>
                  </a:txBody>
                  <a:tcPr/>
                </a:tc>
                <a:tc>
                  <a:txBody>
                    <a:bodyPr/>
                    <a:lstStyle/>
                    <a:p>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81586554"/>
                  </a:ext>
                </a:extLst>
              </a:tr>
              <a:tr h="371416">
                <a:tc>
                  <a:txBody>
                    <a:bodyPr/>
                    <a:lstStyle/>
                    <a:p>
                      <a:r>
                        <a:rPr lang="tr-TR" sz="2400" b="1" dirty="0" smtClean="0">
                          <a:latin typeface="Arial" panose="020B0604020202020204" pitchFamily="34" charset="0"/>
                          <a:cs typeface="Arial" panose="020B0604020202020204" pitchFamily="34" charset="0"/>
                        </a:rPr>
                        <a:t>Fen Fakültesi </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9402369"/>
                  </a:ext>
                </a:extLst>
              </a:tr>
              <a:tr h="649978">
                <a:tc>
                  <a:txBody>
                    <a:bodyPr/>
                    <a:lstStyle/>
                    <a:p>
                      <a:r>
                        <a:rPr lang="tr-TR" sz="2400" b="1" dirty="0" smtClean="0">
                          <a:latin typeface="Arial" panose="020B0604020202020204" pitchFamily="34" charset="0"/>
                          <a:cs typeface="Arial" panose="020B0604020202020204" pitchFamily="34" charset="0"/>
                        </a:rPr>
                        <a:t>İİBF</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35870365"/>
                  </a:ext>
                </a:extLst>
              </a:tr>
              <a:tr h="649978">
                <a:tc>
                  <a:txBody>
                    <a:bodyPr/>
                    <a:lstStyle/>
                    <a:p>
                      <a:r>
                        <a:rPr lang="tr-TR" sz="2400" b="1" dirty="0" smtClean="0">
                          <a:latin typeface="Arial" panose="020B0604020202020204" pitchFamily="34" charset="0"/>
                          <a:cs typeface="Arial" panose="020B0604020202020204" pitchFamily="34" charset="0"/>
                        </a:rPr>
                        <a:t>İslami İlimler/İlahiyat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7</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Fakülte düzeyinde</a:t>
                      </a:r>
                      <a:r>
                        <a:rPr lang="tr-TR" b="1" baseline="0" dirty="0" smtClean="0">
                          <a:latin typeface="Arial" panose="020B0604020202020204" pitchFamily="34" charset="0"/>
                          <a:cs typeface="Arial" panose="020B0604020202020204" pitchFamily="34" charset="0"/>
                        </a:rPr>
                        <a:t> hesaplanır</a:t>
                      </a:r>
                      <a:r>
                        <a:rPr lang="tr-TR" baseline="0"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Ulaşmak</a:t>
                      </a:r>
                      <a:r>
                        <a:rPr lang="tr-TR" baseline="0" dirty="0" smtClean="0">
                          <a:latin typeface="Arial" panose="020B0604020202020204" pitchFamily="34" charset="0"/>
                          <a:cs typeface="Arial" panose="020B0604020202020204" pitchFamily="34" charset="0"/>
                        </a:rPr>
                        <a:t> için </a:t>
                      </a:r>
                      <a:r>
                        <a:rPr lang="tr-TR" baseline="0" dirty="0" smtClean="0">
                          <a:latin typeface="Arial" panose="020B0604020202020204" pitchFamily="34" charset="0"/>
                          <a:cs typeface="Arial" panose="020B0604020202020204" pitchFamily="34" charset="0"/>
                          <a:hlinkClick r:id="rId4"/>
                        </a:rPr>
                        <a:t>TIKLAYINIZ.</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2672902"/>
                  </a:ext>
                </a:extLst>
              </a:tr>
            </a:tbl>
          </a:graphicData>
        </a:graphic>
      </p:graphicFrame>
    </p:spTree>
    <p:extLst>
      <p:ext uri="{BB962C8B-B14F-4D97-AF65-F5344CB8AC3E}">
        <p14:creationId xmlns:p14="http://schemas.microsoft.com/office/powerpoint/2010/main" val="2769710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81054" y="192677"/>
              <a:ext cx="7199745"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SORU-CEVAP</a:t>
              </a:r>
              <a:endParaRPr lang="tr-TR" sz="3200" dirty="0"/>
            </a:p>
          </p:txBody>
        </p:sp>
      </p:grpSp>
      <p:sp>
        <p:nvSpPr>
          <p:cNvPr id="14" name="Rectangle 3"/>
          <p:cNvSpPr txBox="1">
            <a:spLocks noChangeArrowheads="1"/>
          </p:cNvSpPr>
          <p:nvPr/>
        </p:nvSpPr>
        <p:spPr bwMode="auto">
          <a:xfrm>
            <a:off x="152400" y="1446171"/>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solidFill>
                  <a:srgbClr val="FF0000"/>
                </a:solidFill>
                <a:latin typeface="Arial" panose="020B0604020202020204" pitchFamily="34" charset="0"/>
                <a:cs typeface="Arial" panose="020B0604020202020204" pitchFamily="34" charset="0"/>
              </a:rPr>
              <a:t>SORU-3  :   Norm kadro planlamasında norm dışı kadrolara yer verilir mi?</a:t>
            </a:r>
          </a:p>
          <a:p>
            <a:pPr algn="just"/>
            <a:r>
              <a:rPr lang="tr-TR" sz="2400" b="1" dirty="0" smtClean="0">
                <a:latin typeface="Arial" panose="020B0604020202020204" pitchFamily="34" charset="0"/>
                <a:cs typeface="Arial" panose="020B0604020202020204" pitchFamily="34" charset="0"/>
              </a:rPr>
              <a:t>CEVAP-3:   Her yıl ilan edilecek norm kadro planlamasında norm dışı kadrolara yer verilmez. Yalnızca norm içi kadrolar bir sonraki yıl ilan edilmesi planlanan kadro listesinde yer alır. </a:t>
            </a:r>
          </a:p>
          <a:p>
            <a:pPr algn="just"/>
            <a:endParaRPr lang="tr-TR" sz="2400" b="1" dirty="0">
              <a:latin typeface="Arial" panose="020B0604020202020204" pitchFamily="34" charset="0"/>
              <a:cs typeface="Arial" panose="020B0604020202020204" pitchFamily="34" charset="0"/>
            </a:endParaRPr>
          </a:p>
          <a:p>
            <a:pPr algn="just"/>
            <a:r>
              <a:rPr lang="tr-TR" sz="2400" b="1" dirty="0" smtClean="0">
                <a:solidFill>
                  <a:srgbClr val="FF0000"/>
                </a:solidFill>
                <a:latin typeface="Arial" panose="020B0604020202020204" pitchFamily="34" charset="0"/>
                <a:cs typeface="Arial" panose="020B0604020202020204" pitchFamily="34" charset="0"/>
              </a:rPr>
              <a:t>SORU-4   : </a:t>
            </a:r>
            <a:r>
              <a:rPr lang="tr-TR" sz="2400" b="1" dirty="0">
                <a:solidFill>
                  <a:srgbClr val="FF0000"/>
                </a:solidFill>
                <a:latin typeface="Arial" panose="020B0604020202020204" pitchFamily="34" charset="0"/>
                <a:cs typeface="Arial" panose="020B0604020202020204" pitchFamily="34" charset="0"/>
              </a:rPr>
              <a:t>Norm kadro planlaması </a:t>
            </a:r>
            <a:r>
              <a:rPr lang="tr-TR" sz="2400" b="1" dirty="0" smtClean="0">
                <a:solidFill>
                  <a:srgbClr val="FF0000"/>
                </a:solidFill>
                <a:latin typeface="Arial" panose="020B0604020202020204" pitchFamily="34" charset="0"/>
                <a:cs typeface="Arial" panose="020B0604020202020204" pitchFamily="34" charset="0"/>
              </a:rPr>
              <a:t>ne şekilde ilan edilmelidir?</a:t>
            </a:r>
            <a:endParaRPr lang="tr-TR" sz="2400" b="1" dirty="0">
              <a:solidFill>
                <a:srgbClr val="FF0000"/>
              </a:solidFill>
              <a:latin typeface="Arial" panose="020B0604020202020204" pitchFamily="34" charset="0"/>
              <a:cs typeface="Arial" panose="020B0604020202020204" pitchFamily="34" charset="0"/>
            </a:endParaRPr>
          </a:p>
          <a:p>
            <a:pPr algn="just"/>
            <a:r>
              <a:rPr lang="tr-TR" sz="2400" b="1" dirty="0" smtClean="0">
                <a:latin typeface="Arial" panose="020B0604020202020204" pitchFamily="34" charset="0"/>
                <a:cs typeface="Arial" panose="020B0604020202020204" pitchFamily="34" charset="0"/>
              </a:rPr>
              <a:t>CEVAP-4 : Norm kadro planlamasının temel amacı kamuoyuna, yükseköğretim kurumunun istihdam etmeyi planladığı öğretim üyesi ve meslek yüksekokulu öğretim görevlisi kadroları hakkında fikir vermektedir. Dolayısıyla, ilan edilecek listede; birim, bölüm, anabilim dalı-program ve unvan bazlı bilgilere mutlaka yer verilmelidir. </a:t>
            </a:r>
            <a:endParaRPr lang="tr-TR" sz="2400" b="1" dirty="0">
              <a:latin typeface="Arial" panose="020B0604020202020204" pitchFamily="34" charset="0"/>
              <a:cs typeface="Arial" panose="020B0604020202020204" pitchFamily="34" charset="0"/>
            </a:endParaRPr>
          </a:p>
          <a:p>
            <a:pPr algn="just"/>
            <a:endParaRPr lang="tr-TR" sz="2400" b="1"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7248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
            <a:ext cx="10995806" cy="1220062"/>
            <a:chOff x="18557" y="0"/>
            <a:chExt cx="10995806"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05993" y="192677"/>
              <a:ext cx="6708370"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464408551"/>
              </p:ext>
            </p:extLst>
          </p:nvPr>
        </p:nvGraphicFramePr>
        <p:xfrm>
          <a:off x="774698" y="1220064"/>
          <a:ext cx="10541001" cy="338473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915163">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164729">
                <a:tc>
                  <a:txBody>
                    <a:bodyPr/>
                    <a:lstStyle/>
                    <a:p>
                      <a:r>
                        <a:rPr lang="tr-TR" sz="2400" b="1" dirty="0" smtClean="0">
                          <a:latin typeface="Arial" panose="020B0604020202020204" pitchFamily="34" charset="0"/>
                          <a:cs typeface="Arial" panose="020B0604020202020204" pitchFamily="34" charset="0"/>
                        </a:rPr>
                        <a:t>Bartın</a:t>
                      </a:r>
                      <a:r>
                        <a:rPr lang="tr-TR" sz="2400" b="1" baseline="0" dirty="0" smtClean="0">
                          <a:latin typeface="Arial" panose="020B0604020202020204" pitchFamily="34" charset="0"/>
                          <a:cs typeface="Arial" panose="020B0604020202020204" pitchFamily="34" charset="0"/>
                        </a:rPr>
                        <a:t> Orman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Bölüm/Program</a:t>
                      </a:r>
                      <a:r>
                        <a:rPr lang="tr-TR" b="1" baseline="0" dirty="0" smtClean="0">
                          <a:latin typeface="Arial" panose="020B0604020202020204" pitchFamily="34" charset="0"/>
                          <a:cs typeface="Arial" panose="020B0604020202020204" pitchFamily="34" charset="0"/>
                        </a:rPr>
                        <a:t> düzeyinde hesaplanır. </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11432450"/>
                  </a:ext>
                </a:extLst>
              </a:tr>
              <a:tr h="658231">
                <a:tc>
                  <a:txBody>
                    <a:bodyPr/>
                    <a:lstStyle/>
                    <a:p>
                      <a:r>
                        <a:rPr lang="tr-TR" sz="2400" b="1" dirty="0" smtClean="0">
                          <a:latin typeface="Arial" panose="020B0604020202020204" pitchFamily="34" charset="0"/>
                          <a:cs typeface="Arial" panose="020B0604020202020204" pitchFamily="34" charset="0"/>
                        </a:rPr>
                        <a:t>Spor Bilimleri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Bölüm/Program</a:t>
                      </a:r>
                      <a:r>
                        <a:rPr lang="tr-TR" b="1" baseline="0" dirty="0" smtClean="0">
                          <a:latin typeface="Arial" panose="020B0604020202020204" pitchFamily="34" charset="0"/>
                          <a:cs typeface="Arial" panose="020B0604020202020204" pitchFamily="34" charset="0"/>
                        </a:rPr>
                        <a:t> düzeyinde hesaplanır. </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915268"/>
                  </a:ext>
                </a:extLst>
              </a:tr>
              <a:tr h="823647">
                <a:tc>
                  <a:txBody>
                    <a:bodyPr/>
                    <a:lstStyle/>
                    <a:p>
                      <a:r>
                        <a:rPr lang="tr-TR" sz="2400" b="1" dirty="0" smtClean="0">
                          <a:latin typeface="Arial" panose="020B0604020202020204" pitchFamily="34" charset="0"/>
                          <a:cs typeface="Arial" panose="020B0604020202020204" pitchFamily="34" charset="0"/>
                        </a:rPr>
                        <a:t>Ön</a:t>
                      </a:r>
                      <a:r>
                        <a:rPr lang="tr-TR" sz="2400" b="1" baseline="0" dirty="0" smtClean="0">
                          <a:latin typeface="Arial" panose="020B0604020202020204" pitchFamily="34" charset="0"/>
                          <a:cs typeface="Arial" panose="020B0604020202020204" pitchFamily="34" charset="0"/>
                        </a:rPr>
                        <a:t> Lisans Programları</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Program</a:t>
                      </a:r>
                      <a:r>
                        <a:rPr lang="tr-TR" b="1" baseline="0" dirty="0" smtClean="0">
                          <a:latin typeface="Arial" panose="020B0604020202020204" pitchFamily="34" charset="0"/>
                          <a:cs typeface="Arial" panose="020B0604020202020204" pitchFamily="34" charset="0"/>
                        </a:rPr>
                        <a:t> düzeyinde hesaplanır.</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4969726"/>
                  </a:ext>
                </a:extLst>
              </a:tr>
            </a:tbl>
          </a:graphicData>
        </a:graphic>
      </p:graphicFrame>
    </p:spTree>
    <p:extLst>
      <p:ext uri="{BB962C8B-B14F-4D97-AF65-F5344CB8AC3E}">
        <p14:creationId xmlns:p14="http://schemas.microsoft.com/office/powerpoint/2010/main" val="36776321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0523"/>
            <a:ext cx="10655300" cy="1209539"/>
            <a:chOff x="0" y="0"/>
            <a:chExt cx="1065530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882044" y="192677"/>
              <a:ext cx="6773256"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3115226450"/>
              </p:ext>
            </p:extLst>
          </p:nvPr>
        </p:nvGraphicFramePr>
        <p:xfrm>
          <a:off x="774698" y="980657"/>
          <a:ext cx="10541001" cy="6061353"/>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953726">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(Sağlık Alanları)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349699">
                <a:tc>
                  <a:txBody>
                    <a:bodyPr/>
                    <a:lstStyle/>
                    <a:p>
                      <a:r>
                        <a:rPr lang="tr-TR" sz="1400" dirty="0" smtClean="0">
                          <a:latin typeface="Arial" panose="020B0604020202020204" pitchFamily="34" charset="0"/>
                          <a:cs typeface="Arial" panose="020B0604020202020204" pitchFamily="34" charset="0"/>
                        </a:rPr>
                        <a:t>Beslenme ve Diyetetik</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rowSpan="14">
                  <a:txBody>
                    <a:bodyPr/>
                    <a:lstStyle/>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r>
                        <a:rPr lang="tr-TR" sz="1800" b="1" i="0" dirty="0" smtClean="0">
                          <a:latin typeface="Arial" panose="020B0604020202020204" pitchFamily="34" charset="0"/>
                          <a:cs typeface="Arial" panose="020B0604020202020204" pitchFamily="34" charset="0"/>
                        </a:rPr>
                        <a:t>Bölüm</a:t>
                      </a:r>
                      <a:r>
                        <a:rPr lang="tr-TR" sz="1800" b="1" i="0" baseline="0" dirty="0" smtClean="0">
                          <a:latin typeface="Arial" panose="020B0604020202020204" pitchFamily="34" charset="0"/>
                          <a:cs typeface="Arial" panose="020B0604020202020204" pitchFamily="34" charset="0"/>
                        </a:rPr>
                        <a:t> düzeyinde</a:t>
                      </a:r>
                      <a:endParaRPr lang="tr-TR" sz="1800" b="1" i="0" dirty="0">
                        <a:latin typeface="Arial" panose="020B0604020202020204" pitchFamily="34" charset="0"/>
                        <a:cs typeface="Arial" panose="020B0604020202020204" pitchFamily="34" charset="0"/>
                      </a:endParaRPr>
                    </a:p>
                  </a:txBody>
                  <a:tcPr/>
                </a:tc>
                <a:tc rowSpan="14">
                  <a:txBody>
                    <a:bodyPr/>
                    <a:lstStyle/>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r>
                        <a:rPr lang="tr-TR" sz="1800" b="1" i="0" dirty="0" smtClean="0">
                          <a:latin typeface="Arial" panose="020B0604020202020204" pitchFamily="34" charset="0"/>
                          <a:cs typeface="Arial" panose="020B0604020202020204" pitchFamily="34" charset="0"/>
                        </a:rPr>
                        <a:t>Ulaşmak için </a:t>
                      </a:r>
                      <a:r>
                        <a:rPr lang="tr-TR" sz="1800" b="1" i="0" dirty="0" smtClean="0">
                          <a:latin typeface="Arial" panose="020B0604020202020204" pitchFamily="34" charset="0"/>
                          <a:cs typeface="Arial" panose="020B0604020202020204" pitchFamily="34" charset="0"/>
                          <a:hlinkClick r:id="rId4"/>
                        </a:rPr>
                        <a:t>TIKLAYINIZ</a:t>
                      </a:r>
                      <a:r>
                        <a:rPr lang="tr-TR" sz="1800" b="1" i="0" dirty="0" smtClean="0">
                          <a:latin typeface="Arial" panose="020B0604020202020204" pitchFamily="34" charset="0"/>
                          <a:cs typeface="Arial" panose="020B0604020202020204" pitchFamily="34" charset="0"/>
                        </a:rPr>
                        <a:t>.</a:t>
                      </a:r>
                      <a:endParaRPr lang="tr-TR" sz="1800" b="1"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28752908"/>
                  </a:ext>
                </a:extLst>
              </a:tr>
              <a:tr h="349699">
                <a:tc>
                  <a:txBody>
                    <a:bodyPr/>
                    <a:lstStyle/>
                    <a:p>
                      <a:r>
                        <a:rPr lang="tr-TR" sz="1400" dirty="0" smtClean="0">
                          <a:latin typeface="Arial" panose="020B0604020202020204" pitchFamily="34" charset="0"/>
                          <a:cs typeface="Arial" panose="020B0604020202020204" pitchFamily="34" charset="0"/>
                        </a:rPr>
                        <a:t>Çocuk Gelişimi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2205336"/>
                  </a:ext>
                </a:extLst>
              </a:tr>
              <a:tr h="349699">
                <a:tc>
                  <a:txBody>
                    <a:bodyPr/>
                    <a:lstStyle/>
                    <a:p>
                      <a:r>
                        <a:rPr lang="tr-TR" sz="1400" dirty="0" smtClean="0">
                          <a:latin typeface="Arial" panose="020B0604020202020204" pitchFamily="34" charset="0"/>
                          <a:cs typeface="Arial" panose="020B0604020202020204" pitchFamily="34" charset="0"/>
                        </a:rPr>
                        <a:t>Dil ve Konuşma Terapisi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1787839"/>
                  </a:ext>
                </a:extLst>
              </a:tr>
              <a:tr h="349699">
                <a:tc>
                  <a:txBody>
                    <a:bodyPr/>
                    <a:lstStyle/>
                    <a:p>
                      <a:r>
                        <a:rPr lang="tr-TR" sz="1400" dirty="0" smtClean="0">
                          <a:latin typeface="Arial" panose="020B0604020202020204" pitchFamily="34" charset="0"/>
                          <a:cs typeface="Arial" panose="020B0604020202020204" pitchFamily="34" charset="0"/>
                        </a:rPr>
                        <a:t>Ergoterapi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8137687"/>
                  </a:ext>
                </a:extLst>
              </a:tr>
              <a:tr h="349699">
                <a:tc>
                  <a:txBody>
                    <a:bodyPr/>
                    <a:lstStyle/>
                    <a:p>
                      <a:r>
                        <a:rPr lang="tr-TR" sz="1400" dirty="0" smtClean="0">
                          <a:latin typeface="Arial" panose="020B0604020202020204" pitchFamily="34" charset="0"/>
                          <a:cs typeface="Arial" panose="020B0604020202020204" pitchFamily="34" charset="0"/>
                        </a:rPr>
                        <a:t>Ebelik</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5</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6316077"/>
                  </a:ext>
                </a:extLst>
              </a:tr>
              <a:tr h="349699">
                <a:tc>
                  <a:txBody>
                    <a:bodyPr/>
                    <a:lstStyle/>
                    <a:p>
                      <a:r>
                        <a:rPr lang="tr-TR" sz="1400" dirty="0" smtClean="0">
                          <a:latin typeface="Arial" panose="020B0604020202020204" pitchFamily="34" charset="0"/>
                          <a:cs typeface="Arial" panose="020B0604020202020204" pitchFamily="34" charset="0"/>
                        </a:rPr>
                        <a:t>Fizyoterapi</a:t>
                      </a:r>
                      <a:r>
                        <a:rPr lang="tr-TR" sz="1400" baseline="0" dirty="0" smtClean="0">
                          <a:latin typeface="Arial" panose="020B0604020202020204" pitchFamily="34" charset="0"/>
                          <a:cs typeface="Arial" panose="020B0604020202020204" pitchFamily="34" charset="0"/>
                        </a:rPr>
                        <a:t> ve Rehabilitasyon</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5</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56492920"/>
                  </a:ext>
                </a:extLst>
              </a:tr>
              <a:tr h="349699">
                <a:tc>
                  <a:txBody>
                    <a:bodyPr/>
                    <a:lstStyle/>
                    <a:p>
                      <a:r>
                        <a:rPr lang="tr-TR" sz="1400" dirty="0" smtClean="0">
                          <a:latin typeface="Arial" panose="020B0604020202020204" pitchFamily="34" charset="0"/>
                          <a:cs typeface="Arial" panose="020B0604020202020204" pitchFamily="34" charset="0"/>
                        </a:rPr>
                        <a:t>İş Sağlığı ve Güvenliği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3</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33898300"/>
                  </a:ext>
                </a:extLst>
              </a:tr>
              <a:tr h="349699">
                <a:tc>
                  <a:txBody>
                    <a:bodyPr/>
                    <a:lstStyle/>
                    <a:p>
                      <a:r>
                        <a:rPr lang="tr-TR" sz="1400" dirty="0" smtClean="0">
                          <a:latin typeface="Arial" panose="020B0604020202020204" pitchFamily="34" charset="0"/>
                          <a:cs typeface="Arial" panose="020B0604020202020204" pitchFamily="34" charset="0"/>
                        </a:rPr>
                        <a:t>Sağlık Yönetimi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3</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0260520"/>
                  </a:ext>
                </a:extLst>
              </a:tr>
              <a:tr h="349699">
                <a:tc>
                  <a:txBody>
                    <a:bodyPr/>
                    <a:lstStyle/>
                    <a:p>
                      <a:r>
                        <a:rPr lang="tr-TR" sz="1400" dirty="0" smtClean="0">
                          <a:latin typeface="Arial" panose="020B0604020202020204" pitchFamily="34" charset="0"/>
                          <a:cs typeface="Arial" panose="020B0604020202020204" pitchFamily="34" charset="0"/>
                        </a:rPr>
                        <a:t>Gerontoloji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19689375"/>
                  </a:ext>
                </a:extLst>
              </a:tr>
              <a:tr h="349699">
                <a:tc>
                  <a:txBody>
                    <a:bodyPr/>
                    <a:lstStyle/>
                    <a:p>
                      <a:r>
                        <a:rPr lang="tr-TR" sz="1400" dirty="0" smtClean="0">
                          <a:latin typeface="Arial" panose="020B0604020202020204" pitchFamily="34" charset="0"/>
                          <a:cs typeface="Arial" panose="020B0604020202020204" pitchFamily="34" charset="0"/>
                        </a:rPr>
                        <a:t>Acil Yardım ve Afet Yönetimi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49564591"/>
                  </a:ext>
                </a:extLst>
              </a:tr>
              <a:tr h="349699">
                <a:tc>
                  <a:txBody>
                    <a:bodyPr/>
                    <a:lstStyle/>
                    <a:p>
                      <a:r>
                        <a:rPr lang="tr-TR" sz="1400" dirty="0" smtClean="0">
                          <a:latin typeface="Arial" panose="020B0604020202020204" pitchFamily="34" charset="0"/>
                          <a:cs typeface="Arial" panose="020B0604020202020204" pitchFamily="34" charset="0"/>
                        </a:rPr>
                        <a:t>Ortez ve Protez</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3749571"/>
                  </a:ext>
                </a:extLst>
              </a:tr>
              <a:tr h="349699">
                <a:tc>
                  <a:txBody>
                    <a:bodyPr/>
                    <a:lstStyle/>
                    <a:p>
                      <a:r>
                        <a:rPr lang="tr-TR" sz="1400" dirty="0" smtClean="0">
                          <a:latin typeface="Arial" panose="020B0604020202020204" pitchFamily="34" charset="0"/>
                          <a:cs typeface="Arial" panose="020B0604020202020204" pitchFamily="34" charset="0"/>
                        </a:rPr>
                        <a:t>Sosyal Hizmet</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7154866"/>
                  </a:ext>
                </a:extLst>
              </a:tr>
              <a:tr h="349699">
                <a:tc>
                  <a:txBody>
                    <a:bodyPr/>
                    <a:lstStyle/>
                    <a:p>
                      <a:r>
                        <a:rPr lang="tr-TR" sz="1400" dirty="0" smtClean="0">
                          <a:latin typeface="Arial" panose="020B0604020202020204" pitchFamily="34" charset="0"/>
                          <a:cs typeface="Arial" panose="020B0604020202020204" pitchFamily="34" charset="0"/>
                        </a:rPr>
                        <a:t>Odyoloji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58369722"/>
                  </a:ext>
                </a:extLst>
              </a:tr>
              <a:tr h="561540">
                <a:tc>
                  <a:txBody>
                    <a:bodyPr/>
                    <a:lstStyle/>
                    <a:p>
                      <a:r>
                        <a:rPr lang="tr-TR" sz="1400" dirty="0" smtClean="0">
                          <a:latin typeface="Arial" panose="020B0604020202020204" pitchFamily="34" charset="0"/>
                          <a:cs typeface="Arial" panose="020B0604020202020204" pitchFamily="34" charset="0"/>
                        </a:rPr>
                        <a:t>Perfüzyon</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2837789"/>
                  </a:ext>
                </a:extLst>
              </a:tr>
            </a:tbl>
          </a:graphicData>
        </a:graphic>
      </p:graphicFrame>
    </p:spTree>
    <p:extLst>
      <p:ext uri="{BB962C8B-B14F-4D97-AF65-F5344CB8AC3E}">
        <p14:creationId xmlns:p14="http://schemas.microsoft.com/office/powerpoint/2010/main" val="28705977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987492" cy="1209539"/>
            <a:chOff x="18557" y="0"/>
            <a:chExt cx="109874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64676" y="192677"/>
              <a:ext cx="684137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3873826798"/>
              </p:ext>
            </p:extLst>
          </p:nvPr>
        </p:nvGraphicFramePr>
        <p:xfrm>
          <a:off x="774698" y="1652148"/>
          <a:ext cx="10541001" cy="414528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18074">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(Hemşirelik)</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798317">
                <a:tc>
                  <a:txBody>
                    <a:bodyPr/>
                    <a:lstStyle/>
                    <a:p>
                      <a:r>
                        <a:rPr lang="tr-TR" sz="2000" dirty="0" smtClean="0">
                          <a:latin typeface="Arial" panose="020B0604020202020204" pitchFamily="34" charset="0"/>
                          <a:cs typeface="Arial" panose="020B0604020202020204" pitchFamily="34" charset="0"/>
                        </a:rPr>
                        <a:t>Hemşirelik</a:t>
                      </a:r>
                    </a:p>
                    <a:p>
                      <a:r>
                        <a:rPr lang="tr-TR" sz="2000" b="1" dirty="0" smtClean="0">
                          <a:latin typeface="Arial" panose="020B0604020202020204" pitchFamily="34" charset="0"/>
                          <a:cs typeface="Arial" panose="020B0604020202020204" pitchFamily="34" charset="0"/>
                        </a:rPr>
                        <a:t>(Bölüm</a:t>
                      </a:r>
                      <a:r>
                        <a:rPr lang="tr-TR" sz="2000" b="1" baseline="0" dirty="0" smtClean="0">
                          <a:latin typeface="Arial" panose="020B0604020202020204" pitchFamily="34" charset="0"/>
                          <a:cs typeface="Arial" panose="020B0604020202020204" pitchFamily="34" charset="0"/>
                        </a:rPr>
                        <a:t> olarak yer alınan)</a:t>
                      </a:r>
                      <a:endParaRPr lang="tr-TR" sz="2000" b="1" dirty="0">
                        <a:latin typeface="Arial" panose="020B0604020202020204" pitchFamily="34" charset="0"/>
                        <a:cs typeface="Arial" panose="020B0604020202020204" pitchFamily="34" charset="0"/>
                      </a:endParaRPr>
                    </a:p>
                  </a:txBody>
                  <a:tcPr/>
                </a:tc>
                <a:tc>
                  <a:txBody>
                    <a:bodyPr/>
                    <a:lstStyle/>
                    <a:p>
                      <a:pPr algn="ctr"/>
                      <a:endParaRPr lang="tr-TR" sz="2000" b="1" dirty="0" smtClean="0">
                        <a:latin typeface="Arial" panose="020B0604020202020204" pitchFamily="34" charset="0"/>
                        <a:cs typeface="Arial" panose="020B0604020202020204" pitchFamily="34" charset="0"/>
                      </a:endParaRPr>
                    </a:p>
                    <a:p>
                      <a:pPr algn="ctr"/>
                      <a:r>
                        <a:rPr lang="tr-TR" sz="2000" b="1" dirty="0" smtClean="0">
                          <a:latin typeface="Arial" panose="020B0604020202020204" pitchFamily="34" charset="0"/>
                          <a:cs typeface="Arial" panose="020B0604020202020204" pitchFamily="34" charset="0"/>
                        </a:rPr>
                        <a:t> 6</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rowSpan="3">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800" b="1" i="0" dirty="0" smtClean="0">
                          <a:latin typeface="Arial" panose="020B0604020202020204" pitchFamily="34" charset="0"/>
                          <a:cs typeface="Arial" panose="020B0604020202020204" pitchFamily="34" charset="0"/>
                        </a:rPr>
                        <a:t>Ulaşmak için </a:t>
                      </a:r>
                      <a:r>
                        <a:rPr lang="tr-TR" sz="1800" b="1" i="0" dirty="0" smtClean="0">
                          <a:latin typeface="Arial" panose="020B0604020202020204" pitchFamily="34" charset="0"/>
                          <a:cs typeface="Arial" panose="020B0604020202020204" pitchFamily="34" charset="0"/>
                          <a:hlinkClick r:id="rId4"/>
                        </a:rPr>
                        <a:t>TIKLAYINIZ</a:t>
                      </a:r>
                      <a:r>
                        <a:rPr lang="tr-TR" sz="1800" b="1" i="0"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61159102"/>
                  </a:ext>
                </a:extLst>
              </a:tr>
              <a:tr h="1145786">
                <a:tc>
                  <a:txBody>
                    <a:bodyPr/>
                    <a:lstStyle/>
                    <a:p>
                      <a:r>
                        <a:rPr lang="tr-TR" sz="2000" dirty="0" smtClean="0">
                          <a:latin typeface="Arial" panose="020B0604020202020204" pitchFamily="34" charset="0"/>
                          <a:cs typeface="Arial" panose="020B0604020202020204" pitchFamily="34" charset="0"/>
                        </a:rPr>
                        <a:t>Hemşirelik</a:t>
                      </a:r>
                    </a:p>
                    <a:p>
                      <a:r>
                        <a:rPr lang="tr-TR" sz="2000" b="1" dirty="0" smtClean="0">
                          <a:latin typeface="Arial" panose="020B0604020202020204" pitchFamily="34" charset="0"/>
                          <a:cs typeface="Arial" panose="020B0604020202020204" pitchFamily="34" charset="0"/>
                        </a:rPr>
                        <a:t>(Bölüm</a:t>
                      </a:r>
                      <a:r>
                        <a:rPr lang="tr-TR" sz="2000" b="1" baseline="0" dirty="0" smtClean="0">
                          <a:latin typeface="Arial" panose="020B0604020202020204" pitchFamily="34" charset="0"/>
                          <a:cs typeface="Arial" panose="020B0604020202020204" pitchFamily="34" charset="0"/>
                        </a:rPr>
                        <a:t> olarak yer alınan)</a:t>
                      </a:r>
                      <a:endParaRPr lang="tr-TR" sz="2000" b="1" dirty="0" smtClean="0">
                        <a:latin typeface="Arial" panose="020B0604020202020204" pitchFamily="34" charset="0"/>
                        <a:cs typeface="Arial" panose="020B0604020202020204" pitchFamily="34" charset="0"/>
                      </a:endParaRPr>
                    </a:p>
                    <a:p>
                      <a:endParaRPr lang="tr-TR" sz="2000" dirty="0" smtClean="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a:t>
                      </a:r>
                    </a:p>
                    <a:p>
                      <a:pPr algn="ctr"/>
                      <a:r>
                        <a:rPr lang="tr-TR" sz="2000" b="1" dirty="0" smtClean="0">
                          <a:latin typeface="Arial" panose="020B0604020202020204" pitchFamily="34" charset="0"/>
                          <a:cs typeface="Arial" panose="020B0604020202020204" pitchFamily="34" charset="0"/>
                        </a:rPr>
                        <a:t>  8</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solidFill>
                            <a:srgbClr val="FF0000"/>
                          </a:solidFill>
                          <a:latin typeface="Arial" panose="020B0604020202020204" pitchFamily="34" charset="0"/>
                          <a:cs typeface="Arial" panose="020B0604020202020204" pitchFamily="34" charset="0"/>
                        </a:rPr>
                        <a:t>(Tıp Fakültesi olmayan üniversitelerde)</a:t>
                      </a:r>
                      <a:endParaRPr lang="tr-TR" b="1" dirty="0">
                        <a:solidFill>
                          <a:srgbClr val="FF0000"/>
                        </a:solidFill>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1133032"/>
                  </a:ext>
                </a:extLst>
              </a:tr>
              <a:tr h="818074">
                <a:tc>
                  <a:txBody>
                    <a:bodyPr/>
                    <a:lstStyle/>
                    <a:p>
                      <a:r>
                        <a:rPr lang="tr-TR" sz="2000" dirty="0" smtClean="0">
                          <a:latin typeface="Arial" panose="020B0604020202020204" pitchFamily="34" charset="0"/>
                          <a:cs typeface="Arial" panose="020B0604020202020204" pitchFamily="34" charset="0"/>
                        </a:rPr>
                        <a:t>Hemşireli</a:t>
                      </a:r>
                      <a:r>
                        <a:rPr lang="tr-TR" sz="2000" baseline="0" dirty="0" smtClean="0">
                          <a:latin typeface="Arial" panose="020B0604020202020204" pitchFamily="34" charset="0"/>
                          <a:cs typeface="Arial" panose="020B0604020202020204" pitchFamily="34" charset="0"/>
                        </a:rPr>
                        <a:t>k Fakültelerinde </a:t>
                      </a:r>
                      <a:r>
                        <a:rPr lang="tr-TR" sz="2000" b="1" baseline="0" dirty="0" smtClean="0">
                          <a:latin typeface="Arial" panose="020B0604020202020204" pitchFamily="34" charset="0"/>
                          <a:cs typeface="Arial" panose="020B0604020202020204" pitchFamily="34" charset="0"/>
                        </a:rPr>
                        <a:t>(Hemşirelik Bölümleri)</a:t>
                      </a:r>
                      <a:endParaRPr lang="tr-TR" sz="2000" b="1" dirty="0" smtClean="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a:t>
                      </a:r>
                    </a:p>
                    <a:p>
                      <a:pPr algn="ctr"/>
                      <a:r>
                        <a:rPr lang="tr-TR" sz="2000" b="1" dirty="0" smtClean="0">
                          <a:latin typeface="Arial" panose="020B0604020202020204" pitchFamily="34" charset="0"/>
                          <a:cs typeface="Arial" panose="020B0604020202020204" pitchFamily="34" charset="0"/>
                        </a:rPr>
                        <a:t>  12</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Fakülte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0619900"/>
                  </a:ext>
                </a:extLst>
              </a:tr>
            </a:tbl>
          </a:graphicData>
        </a:graphic>
      </p:graphicFrame>
    </p:spTree>
    <p:extLst>
      <p:ext uri="{BB962C8B-B14F-4D97-AF65-F5344CB8AC3E}">
        <p14:creationId xmlns:p14="http://schemas.microsoft.com/office/powerpoint/2010/main" val="478793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4223</Words>
  <Application>Microsoft Office PowerPoint</Application>
  <PresentationFormat>Geniş ekran</PresentationFormat>
  <Paragraphs>699</Paragraphs>
  <Slides>60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60</vt:i4>
      </vt:variant>
    </vt:vector>
  </HeadingPairs>
  <TitlesOfParts>
    <vt:vector size="67"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TURGAY</cp:lastModifiedBy>
  <cp:revision>258</cp:revision>
  <cp:lastPrinted>2020-05-12T06:36:36Z</cp:lastPrinted>
  <dcterms:created xsi:type="dcterms:W3CDTF">2020-03-03T07:32:53Z</dcterms:created>
  <dcterms:modified xsi:type="dcterms:W3CDTF">2020-05-20T07:51:23Z</dcterms:modified>
</cp:coreProperties>
</file>