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57"/>
  </p:notesMasterIdLst>
  <p:sldIdLst>
    <p:sldId id="256" r:id="rId2"/>
    <p:sldId id="259" r:id="rId3"/>
    <p:sldId id="312" r:id="rId4"/>
    <p:sldId id="345" r:id="rId5"/>
    <p:sldId id="291" r:id="rId6"/>
    <p:sldId id="343" r:id="rId7"/>
    <p:sldId id="344" r:id="rId8"/>
    <p:sldId id="342" r:id="rId9"/>
    <p:sldId id="350" r:id="rId10"/>
    <p:sldId id="346" r:id="rId11"/>
    <p:sldId id="347" r:id="rId12"/>
    <p:sldId id="348" r:id="rId13"/>
    <p:sldId id="349" r:id="rId14"/>
    <p:sldId id="351" r:id="rId15"/>
    <p:sldId id="352" r:id="rId16"/>
    <p:sldId id="353" r:id="rId17"/>
    <p:sldId id="354" r:id="rId18"/>
    <p:sldId id="355" r:id="rId19"/>
    <p:sldId id="356" r:id="rId20"/>
    <p:sldId id="357" r:id="rId21"/>
    <p:sldId id="386" r:id="rId22"/>
    <p:sldId id="387" r:id="rId23"/>
    <p:sldId id="388" r:id="rId24"/>
    <p:sldId id="389" r:id="rId25"/>
    <p:sldId id="390" r:id="rId26"/>
    <p:sldId id="359" r:id="rId27"/>
    <p:sldId id="358" r:id="rId28"/>
    <p:sldId id="360" r:id="rId29"/>
    <p:sldId id="361" r:id="rId30"/>
    <p:sldId id="362" r:id="rId31"/>
    <p:sldId id="363" r:id="rId32"/>
    <p:sldId id="364" r:id="rId33"/>
    <p:sldId id="365" r:id="rId34"/>
    <p:sldId id="391" r:id="rId35"/>
    <p:sldId id="366" r:id="rId36"/>
    <p:sldId id="367" r:id="rId37"/>
    <p:sldId id="368" r:id="rId38"/>
    <p:sldId id="369" r:id="rId39"/>
    <p:sldId id="370" r:id="rId40"/>
    <p:sldId id="372" r:id="rId41"/>
    <p:sldId id="371" r:id="rId42"/>
    <p:sldId id="373" r:id="rId43"/>
    <p:sldId id="374" r:id="rId44"/>
    <p:sldId id="379" r:id="rId45"/>
    <p:sldId id="376" r:id="rId46"/>
    <p:sldId id="375" r:id="rId47"/>
    <p:sldId id="377" r:id="rId48"/>
    <p:sldId id="378" r:id="rId49"/>
    <p:sldId id="380" r:id="rId50"/>
    <p:sldId id="381" r:id="rId51"/>
    <p:sldId id="382" r:id="rId52"/>
    <p:sldId id="385" r:id="rId53"/>
    <p:sldId id="384" r:id="rId54"/>
    <p:sldId id="383" r:id="rId55"/>
    <p:sldId id="279" r:id="rId5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finur" initials="S" lastIdx="1" clrIdx="0">
    <p:extLst>
      <p:ext uri="{19B8F6BF-5375-455C-9EA6-DF929625EA0E}">
        <p15:presenceInfo xmlns:p15="http://schemas.microsoft.com/office/powerpoint/2012/main" userId="Safin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A40"/>
    <a:srgbClr val="FFCC66"/>
    <a:srgbClr val="57A7B5"/>
    <a:srgbClr val="9633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E04A73-09CB-49F9-90F3-67735F49E388}">
  <a:tblStyle styleId="{55E04A73-09CB-49F9-90F3-67735F49E388}"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7" autoAdjust="0"/>
    <p:restoredTop sz="86827" autoAdjust="0"/>
  </p:normalViewPr>
  <p:slideViewPr>
    <p:cSldViewPr>
      <p:cViewPr varScale="1">
        <p:scale>
          <a:sx n="95" d="100"/>
          <a:sy n="95" d="100"/>
        </p:scale>
        <p:origin x="173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141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159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059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24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17645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825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314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330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1865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2138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0060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759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356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950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512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03579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798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756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666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078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347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394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554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914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459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729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657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850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7177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05632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354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4577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9192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8824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983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056535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4397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42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4549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956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702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tr-TR" dirty="0"/>
              <a:t>2010 yılında eklenmiştir.</a:t>
            </a:r>
            <a:endParaRPr dirty="0"/>
          </a:p>
        </p:txBody>
      </p:sp>
    </p:spTree>
    <p:extLst>
      <p:ext uri="{BB962C8B-B14F-4D97-AF65-F5344CB8AC3E}">
        <p14:creationId xmlns:p14="http://schemas.microsoft.com/office/powerpoint/2010/main" val="38193343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7046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520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981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3850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598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866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830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054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721425" y="3785246"/>
            <a:ext cx="5216699" cy="1546500"/>
          </a:xfrm>
          <a:prstGeom prst="rect">
            <a:avLst/>
          </a:prstGeom>
        </p:spPr>
        <p:txBody>
          <a:bodyPr lIns="91425" tIns="91425" rIns="91425" bIns="91425" anchor="t" anchorCtr="0"/>
          <a:lstStyle>
            <a:lvl1pPr>
              <a:spcBef>
                <a:spcPts val="0"/>
              </a:spcBef>
              <a:buClr>
                <a:srgbClr val="2185C5"/>
              </a:buClr>
              <a:buSzPct val="100000"/>
              <a:defRPr sz="4800">
                <a:solidFill>
                  <a:srgbClr val="2185C5"/>
                </a:solidFill>
              </a:defRPr>
            </a:lvl1pPr>
            <a:lvl2pPr>
              <a:spcBef>
                <a:spcPts val="0"/>
              </a:spcBef>
              <a:buClr>
                <a:srgbClr val="2185C5"/>
              </a:buClr>
              <a:buSzPct val="100000"/>
              <a:defRPr sz="4800">
                <a:solidFill>
                  <a:srgbClr val="2185C5"/>
                </a:solidFill>
              </a:defRPr>
            </a:lvl2pPr>
            <a:lvl3pPr>
              <a:spcBef>
                <a:spcPts val="0"/>
              </a:spcBef>
              <a:buClr>
                <a:srgbClr val="2185C5"/>
              </a:buClr>
              <a:buSzPct val="100000"/>
              <a:defRPr sz="4800">
                <a:solidFill>
                  <a:srgbClr val="2185C5"/>
                </a:solidFill>
              </a:defRPr>
            </a:lvl3pPr>
            <a:lvl4pPr>
              <a:spcBef>
                <a:spcPts val="0"/>
              </a:spcBef>
              <a:buClr>
                <a:srgbClr val="2185C5"/>
              </a:buClr>
              <a:buSzPct val="100000"/>
              <a:defRPr sz="4800">
                <a:solidFill>
                  <a:srgbClr val="2185C5"/>
                </a:solidFill>
              </a:defRPr>
            </a:lvl4pPr>
            <a:lvl5pPr>
              <a:spcBef>
                <a:spcPts val="0"/>
              </a:spcBef>
              <a:buClr>
                <a:srgbClr val="2185C5"/>
              </a:buClr>
              <a:buSzPct val="100000"/>
              <a:defRPr sz="4800">
                <a:solidFill>
                  <a:srgbClr val="2185C5"/>
                </a:solidFill>
              </a:defRPr>
            </a:lvl5pPr>
            <a:lvl6pPr>
              <a:spcBef>
                <a:spcPts val="0"/>
              </a:spcBef>
              <a:buClr>
                <a:srgbClr val="2185C5"/>
              </a:buClr>
              <a:buSzPct val="100000"/>
              <a:defRPr sz="4800">
                <a:solidFill>
                  <a:srgbClr val="2185C5"/>
                </a:solidFill>
              </a:defRPr>
            </a:lvl6pPr>
            <a:lvl7pPr>
              <a:spcBef>
                <a:spcPts val="0"/>
              </a:spcBef>
              <a:buClr>
                <a:srgbClr val="2185C5"/>
              </a:buClr>
              <a:buSzPct val="100000"/>
              <a:defRPr sz="4800">
                <a:solidFill>
                  <a:srgbClr val="2185C5"/>
                </a:solidFill>
              </a:defRPr>
            </a:lvl7pPr>
            <a:lvl8pPr>
              <a:spcBef>
                <a:spcPts val="0"/>
              </a:spcBef>
              <a:buClr>
                <a:srgbClr val="2185C5"/>
              </a:buClr>
              <a:buSzPct val="100000"/>
              <a:defRPr sz="4800">
                <a:solidFill>
                  <a:srgbClr val="2185C5"/>
                </a:solidFill>
              </a:defRPr>
            </a:lvl8pPr>
            <a:lvl9pPr>
              <a:spcBef>
                <a:spcPts val="0"/>
              </a:spcBef>
              <a:buClr>
                <a:srgbClr val="2185C5"/>
              </a:buClr>
              <a:buSzPct val="100000"/>
              <a:defRPr sz="4800">
                <a:solidFill>
                  <a:srgbClr val="2185C5"/>
                </a:solidFill>
              </a:defRPr>
            </a:lvl9pPr>
          </a:lstStyle>
          <a:p>
            <a:endParaRPr/>
          </a:p>
        </p:txBody>
      </p:sp>
      <p:sp>
        <p:nvSpPr>
          <p:cNvPr id="9" name="Shape 9"/>
          <p:cNvSpPr/>
          <p:nvPr/>
        </p:nvSpPr>
        <p:spPr>
          <a:xfrm>
            <a:off x="5938246" y="3377550"/>
            <a:ext cx="721800" cy="102899"/>
          </a:xfrm>
          <a:prstGeom prst="rect">
            <a:avLst/>
          </a:prstGeom>
          <a:solidFill>
            <a:srgbClr val="FF9715"/>
          </a:solidFill>
          <a:ln>
            <a:noFill/>
          </a:ln>
        </p:spPr>
        <p:txBody>
          <a:bodyPr lIns="91425" tIns="91425" rIns="91425" bIns="91425" anchor="ctr" anchorCtr="0">
            <a:noAutofit/>
          </a:bodyPr>
          <a:lstStyle/>
          <a:p>
            <a:pPr>
              <a:spcBef>
                <a:spcPts val="0"/>
              </a:spcBef>
              <a:buNone/>
            </a:pPr>
            <a:endParaRPr/>
          </a:p>
        </p:txBody>
      </p:sp>
      <p:sp>
        <p:nvSpPr>
          <p:cNvPr id="10" name="Shape 10"/>
          <p:cNvSpPr/>
          <p:nvPr/>
        </p:nvSpPr>
        <p:spPr>
          <a:xfrm>
            <a:off x="6659860" y="3377550"/>
            <a:ext cx="721800" cy="102899"/>
          </a:xfrm>
          <a:prstGeom prst="rect">
            <a:avLst/>
          </a:prstGeom>
          <a:solidFill>
            <a:srgbClr val="F20253"/>
          </a:solidFill>
          <a:ln>
            <a:noFill/>
          </a:ln>
        </p:spPr>
        <p:txBody>
          <a:bodyPr lIns="91425" tIns="91425" rIns="91425" bIns="91425" anchor="ctr" anchorCtr="0">
            <a:noAutofit/>
          </a:bodyPr>
          <a:lstStyle/>
          <a:p>
            <a:pPr>
              <a:spcBef>
                <a:spcPts val="0"/>
              </a:spcBef>
              <a:buNone/>
            </a:pPr>
            <a:endParaRPr/>
          </a:p>
        </p:txBody>
      </p:sp>
      <p:sp>
        <p:nvSpPr>
          <p:cNvPr id="11" name="Shape 11"/>
          <p:cNvSpPr/>
          <p:nvPr/>
        </p:nvSpPr>
        <p:spPr>
          <a:xfrm>
            <a:off x="-1" y="3377550"/>
            <a:ext cx="721800" cy="102899"/>
          </a:xfrm>
          <a:prstGeom prst="rect">
            <a:avLst/>
          </a:prstGeom>
          <a:solidFill>
            <a:srgbClr val="7ECEFD"/>
          </a:solidFill>
          <a:ln>
            <a:noFill/>
          </a:ln>
        </p:spPr>
        <p:txBody>
          <a:bodyPr lIns="91425" tIns="91425" rIns="91425" bIns="91425" anchor="ctr" anchorCtr="0">
            <a:noAutofit/>
          </a:bodyPr>
          <a:lstStyle/>
          <a:p>
            <a:pPr>
              <a:spcBef>
                <a:spcPts val="0"/>
              </a:spcBef>
              <a:buNone/>
            </a:pPr>
            <a:endParaRPr/>
          </a:p>
        </p:txBody>
      </p:sp>
      <p:sp>
        <p:nvSpPr>
          <p:cNvPr id="12" name="Shape 12"/>
          <p:cNvSpPr/>
          <p:nvPr/>
        </p:nvSpPr>
        <p:spPr>
          <a:xfrm>
            <a:off x="721424" y="3377550"/>
            <a:ext cx="5216699" cy="102899"/>
          </a:xfrm>
          <a:prstGeom prst="rect">
            <a:avLst/>
          </a:prstGeom>
          <a:solidFill>
            <a:srgbClr val="2185C5"/>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3"/>
        <p:cNvGrpSpPr/>
        <p:nvPr/>
      </p:nvGrpSpPr>
      <p:grpSpPr>
        <a:xfrm>
          <a:off x="0" y="0"/>
          <a:ext cx="0" cy="0"/>
          <a:chOff x="0" y="0"/>
          <a:chExt cx="0" cy="0"/>
        </a:xfrm>
      </p:grpSpPr>
      <p:sp>
        <p:nvSpPr>
          <p:cNvPr id="14" name="Shape 14"/>
          <p:cNvSpPr/>
          <p:nvPr/>
        </p:nvSpPr>
        <p:spPr>
          <a:xfrm>
            <a:off x="0" y="0"/>
            <a:ext cx="9144000" cy="5323800"/>
          </a:xfrm>
          <a:prstGeom prst="rect">
            <a:avLst/>
          </a:prstGeom>
          <a:solidFill>
            <a:srgbClr val="2185C5"/>
          </a:solidFill>
          <a:ln>
            <a:noFill/>
          </a:ln>
        </p:spPr>
        <p:txBody>
          <a:bodyPr lIns="91425" tIns="91425" rIns="91425" bIns="91425" anchor="ctr" anchorCtr="0">
            <a:noAutofit/>
          </a:bodyPr>
          <a:lstStyle/>
          <a:p>
            <a:pPr>
              <a:spcBef>
                <a:spcPts val="0"/>
              </a:spcBef>
              <a:buNone/>
            </a:pPr>
            <a:endParaRPr/>
          </a:p>
        </p:txBody>
      </p:sp>
      <p:sp>
        <p:nvSpPr>
          <p:cNvPr id="15" name="Shape 15"/>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algn="ctr" rtl="0">
              <a:spcBef>
                <a:spcPts val="0"/>
              </a:spcBef>
              <a:buClr>
                <a:srgbClr val="FFFFFF"/>
              </a:buClr>
              <a:buSzPct val="100000"/>
              <a:defRPr sz="4800">
                <a:solidFill>
                  <a:srgbClr val="FFFFFF"/>
                </a:solidFill>
              </a:defRPr>
            </a:lvl1pPr>
            <a:lvl2pPr algn="ctr" rtl="0">
              <a:spcBef>
                <a:spcPts val="0"/>
              </a:spcBef>
              <a:buClr>
                <a:srgbClr val="FFFFFF"/>
              </a:buClr>
              <a:buSzPct val="100000"/>
              <a:defRPr sz="4800">
                <a:solidFill>
                  <a:srgbClr val="FFFFFF"/>
                </a:solidFill>
              </a:defRPr>
            </a:lvl2pPr>
            <a:lvl3pPr algn="ctr" rtl="0">
              <a:spcBef>
                <a:spcPts val="0"/>
              </a:spcBef>
              <a:buClr>
                <a:srgbClr val="FFFFFF"/>
              </a:buClr>
              <a:buSzPct val="100000"/>
              <a:defRPr sz="4800">
                <a:solidFill>
                  <a:srgbClr val="FFFFFF"/>
                </a:solidFill>
              </a:defRPr>
            </a:lvl3pPr>
            <a:lvl4pPr algn="ctr" rtl="0">
              <a:spcBef>
                <a:spcPts val="0"/>
              </a:spcBef>
              <a:buClr>
                <a:srgbClr val="FFFFFF"/>
              </a:buClr>
              <a:buSzPct val="100000"/>
              <a:defRPr sz="4800">
                <a:solidFill>
                  <a:srgbClr val="FFFFFF"/>
                </a:solidFill>
              </a:defRPr>
            </a:lvl4pPr>
            <a:lvl5pPr algn="ctr" rtl="0">
              <a:spcBef>
                <a:spcPts val="0"/>
              </a:spcBef>
              <a:buClr>
                <a:srgbClr val="FFFFFF"/>
              </a:buClr>
              <a:buSzPct val="100000"/>
              <a:defRPr sz="4800">
                <a:solidFill>
                  <a:srgbClr val="FFFFFF"/>
                </a:solidFill>
              </a:defRPr>
            </a:lvl5pPr>
            <a:lvl6pPr algn="ctr" rtl="0">
              <a:spcBef>
                <a:spcPts val="0"/>
              </a:spcBef>
              <a:buClr>
                <a:srgbClr val="FFFFFF"/>
              </a:buClr>
              <a:buSzPct val="100000"/>
              <a:defRPr sz="4800">
                <a:solidFill>
                  <a:srgbClr val="FFFFFF"/>
                </a:solidFill>
              </a:defRPr>
            </a:lvl6pPr>
            <a:lvl7pPr algn="ctr" rtl="0">
              <a:spcBef>
                <a:spcPts val="0"/>
              </a:spcBef>
              <a:buClr>
                <a:srgbClr val="FFFFFF"/>
              </a:buClr>
              <a:buSzPct val="100000"/>
              <a:defRPr sz="4800">
                <a:solidFill>
                  <a:srgbClr val="FFFFFF"/>
                </a:solidFill>
              </a:defRPr>
            </a:lvl7pPr>
            <a:lvl8pPr algn="ctr" rtl="0">
              <a:spcBef>
                <a:spcPts val="0"/>
              </a:spcBef>
              <a:buClr>
                <a:srgbClr val="FFFFFF"/>
              </a:buClr>
              <a:buSzPct val="100000"/>
              <a:defRPr sz="4800">
                <a:solidFill>
                  <a:srgbClr val="FFFFFF"/>
                </a:solidFill>
              </a:defRPr>
            </a:lvl8pPr>
            <a:lvl9pPr algn="ctr" rtl="0">
              <a:spcBef>
                <a:spcPts val="0"/>
              </a:spcBef>
              <a:buClr>
                <a:srgbClr val="FFFFFF"/>
              </a:buClr>
              <a:buSzPct val="100000"/>
              <a:defRPr sz="4800">
                <a:solidFill>
                  <a:srgbClr val="FFFFFF"/>
                </a:solidFill>
              </a:defRPr>
            </a:lvl9pPr>
          </a:lstStyle>
          <a:p>
            <a:endParaRPr/>
          </a:p>
        </p:txBody>
      </p:sp>
      <p:sp>
        <p:nvSpPr>
          <p:cNvPr id="16" name="Shape 16"/>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algn="ctr" rtl="0">
              <a:spcBef>
                <a:spcPts val="0"/>
              </a:spcBef>
              <a:buClr>
                <a:srgbClr val="FFFFFF"/>
              </a:buClr>
              <a:buSzPct val="100000"/>
              <a:buNone/>
              <a:defRPr sz="2400" b="1">
                <a:solidFill>
                  <a:srgbClr val="FFFFFF"/>
                </a:solidFill>
              </a:defRPr>
            </a:lvl1pPr>
            <a:lvl2pPr algn="ctr" rtl="0">
              <a:spcBef>
                <a:spcPts val="0"/>
              </a:spcBef>
              <a:buClr>
                <a:srgbClr val="FFFFFF"/>
              </a:buClr>
              <a:buNone/>
              <a:defRPr b="1">
                <a:solidFill>
                  <a:srgbClr val="FFFFFF"/>
                </a:solidFill>
              </a:defRPr>
            </a:lvl2pPr>
            <a:lvl3pPr algn="ctr" rtl="0">
              <a:spcBef>
                <a:spcPts val="0"/>
              </a:spcBef>
              <a:buClr>
                <a:srgbClr val="FFFFFF"/>
              </a:buClr>
              <a:buNone/>
              <a:defRPr b="1">
                <a:solidFill>
                  <a:srgbClr val="FFFFFF"/>
                </a:solidFill>
              </a:defRPr>
            </a:lvl3pPr>
            <a:lvl4pPr algn="ctr" rtl="0">
              <a:spcBef>
                <a:spcPts val="0"/>
              </a:spcBef>
              <a:buClr>
                <a:srgbClr val="FFFFFF"/>
              </a:buClr>
              <a:buSzPct val="100000"/>
              <a:buNone/>
              <a:defRPr sz="2400" b="1">
                <a:solidFill>
                  <a:srgbClr val="FFFFFF"/>
                </a:solidFill>
              </a:defRPr>
            </a:lvl4pPr>
            <a:lvl5pPr algn="ctr" rtl="0">
              <a:spcBef>
                <a:spcPts val="0"/>
              </a:spcBef>
              <a:buClr>
                <a:srgbClr val="FFFFFF"/>
              </a:buClr>
              <a:buSzPct val="100000"/>
              <a:buNone/>
              <a:defRPr sz="2400" b="1">
                <a:solidFill>
                  <a:srgbClr val="FFFFFF"/>
                </a:solidFill>
              </a:defRPr>
            </a:lvl5pPr>
            <a:lvl6pPr algn="ctr" rtl="0">
              <a:spcBef>
                <a:spcPts val="0"/>
              </a:spcBef>
              <a:buClr>
                <a:srgbClr val="FFFFFF"/>
              </a:buClr>
              <a:buSzPct val="100000"/>
              <a:buNone/>
              <a:defRPr sz="2400" b="1">
                <a:solidFill>
                  <a:srgbClr val="FFFFFF"/>
                </a:solidFill>
              </a:defRPr>
            </a:lvl6pPr>
            <a:lvl7pPr algn="ctr" rtl="0">
              <a:spcBef>
                <a:spcPts val="0"/>
              </a:spcBef>
              <a:buClr>
                <a:srgbClr val="FFFFFF"/>
              </a:buClr>
              <a:buSzPct val="100000"/>
              <a:buNone/>
              <a:defRPr sz="2400" b="1">
                <a:solidFill>
                  <a:srgbClr val="FFFFFF"/>
                </a:solidFill>
              </a:defRPr>
            </a:lvl7pPr>
            <a:lvl8pPr algn="ctr" rtl="0">
              <a:spcBef>
                <a:spcPts val="0"/>
              </a:spcBef>
              <a:buClr>
                <a:srgbClr val="FFFFFF"/>
              </a:buClr>
              <a:buSzPct val="100000"/>
              <a:buNone/>
              <a:defRPr sz="2400" b="1">
                <a:solidFill>
                  <a:srgbClr val="FFFFFF"/>
                </a:solidFill>
              </a:defRPr>
            </a:lvl8pPr>
            <a:lvl9pPr algn="ctr" rtl="0">
              <a:spcBef>
                <a:spcPts val="0"/>
              </a:spcBef>
              <a:buClr>
                <a:srgbClr val="FFFFFF"/>
              </a:buClr>
              <a:buSzPct val="100000"/>
              <a:buNone/>
              <a:defRPr sz="2400" b="1">
                <a:solidFill>
                  <a:srgbClr val="FFFFFF"/>
                </a:solidFill>
              </a:defRPr>
            </a:lvl9pPr>
          </a:lstStyle>
          <a:p>
            <a:endParaRPr/>
          </a:p>
        </p:txBody>
      </p:sp>
      <p:sp>
        <p:nvSpPr>
          <p:cNvPr id="17" name="Shape 17"/>
          <p:cNvSpPr/>
          <p:nvPr/>
        </p:nvSpPr>
        <p:spPr>
          <a:xfrm>
            <a:off x="3047703" y="5323800"/>
            <a:ext cx="3047700" cy="102899"/>
          </a:xfrm>
          <a:prstGeom prst="rect">
            <a:avLst/>
          </a:prstGeom>
          <a:solidFill>
            <a:srgbClr val="FF9715"/>
          </a:solidFill>
          <a:ln>
            <a:noFill/>
          </a:ln>
        </p:spPr>
        <p:txBody>
          <a:bodyPr lIns="91425" tIns="91425" rIns="91425" bIns="91425" anchor="ctr" anchorCtr="0">
            <a:noAutofit/>
          </a:bodyPr>
          <a:lstStyle/>
          <a:p>
            <a:pPr>
              <a:spcBef>
                <a:spcPts val="0"/>
              </a:spcBef>
              <a:buNone/>
            </a:pPr>
            <a:endParaRPr/>
          </a:p>
        </p:txBody>
      </p:sp>
      <p:sp>
        <p:nvSpPr>
          <p:cNvPr id="18" name="Shape 18"/>
          <p:cNvSpPr/>
          <p:nvPr/>
        </p:nvSpPr>
        <p:spPr>
          <a:xfrm>
            <a:off x="6096270" y="5323800"/>
            <a:ext cx="3047700" cy="102899"/>
          </a:xfrm>
          <a:prstGeom prst="rect">
            <a:avLst/>
          </a:prstGeom>
          <a:solidFill>
            <a:srgbClr val="F20253"/>
          </a:solidFill>
          <a:ln>
            <a:noFill/>
          </a:ln>
        </p:spPr>
        <p:txBody>
          <a:bodyPr lIns="91425" tIns="91425" rIns="91425" bIns="91425" anchor="ctr" anchorCtr="0">
            <a:noAutofit/>
          </a:bodyPr>
          <a:lstStyle/>
          <a:p>
            <a:pPr>
              <a:spcBef>
                <a:spcPts val="0"/>
              </a:spcBef>
              <a:buNone/>
            </a:pPr>
            <a:endParaRPr/>
          </a:p>
        </p:txBody>
      </p:sp>
      <p:sp>
        <p:nvSpPr>
          <p:cNvPr id="19" name="Shape 19"/>
          <p:cNvSpPr/>
          <p:nvPr/>
        </p:nvSpPr>
        <p:spPr>
          <a:xfrm>
            <a:off x="1" y="5323800"/>
            <a:ext cx="3047700" cy="102899"/>
          </a:xfrm>
          <a:prstGeom prst="rect">
            <a:avLst/>
          </a:prstGeom>
          <a:solidFill>
            <a:srgbClr val="7ECEFD"/>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93700" y="274650"/>
            <a:ext cx="6462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6" name="Shape 36"/>
          <p:cNvSpPr txBox="1">
            <a:spLocks noGrp="1"/>
          </p:cNvSpPr>
          <p:nvPr>
            <p:ph type="body" idx="1"/>
          </p:nvPr>
        </p:nvSpPr>
        <p:spPr>
          <a:xfrm>
            <a:off x="893625" y="1600200"/>
            <a:ext cx="3136800" cy="4967700"/>
          </a:xfrm>
          <a:prstGeom prst="rect">
            <a:avLst/>
          </a:prstGeom>
        </p:spPr>
        <p:txBody>
          <a:bodyPr lIns="91425" tIns="91425" rIns="91425" bIns="91425" anchor="t" anchorCtr="0"/>
          <a:lstStyle>
            <a:lvl1pPr>
              <a:spcBef>
                <a:spcPts val="0"/>
              </a:spcBef>
              <a:buSzPct val="100000"/>
              <a:defRPr sz="1800"/>
            </a:lvl1pPr>
            <a:lvl2pPr>
              <a:spcBef>
                <a:spcPts val="0"/>
              </a:spcBef>
              <a:buSzPct val="100000"/>
              <a:defRPr sz="1800"/>
            </a:lvl2pPr>
            <a:lvl3pPr>
              <a:spcBef>
                <a:spcPts val="0"/>
              </a:spcBef>
              <a:buSzPct val="100000"/>
              <a:defRPr sz="1800"/>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7" name="Shape 37"/>
          <p:cNvSpPr txBox="1">
            <a:spLocks noGrp="1"/>
          </p:cNvSpPr>
          <p:nvPr>
            <p:ph type="body" idx="2"/>
          </p:nvPr>
        </p:nvSpPr>
        <p:spPr>
          <a:xfrm>
            <a:off x="4219455" y="1600200"/>
            <a:ext cx="3136800" cy="4967700"/>
          </a:xfrm>
          <a:prstGeom prst="rect">
            <a:avLst/>
          </a:prstGeom>
        </p:spPr>
        <p:txBody>
          <a:bodyPr lIns="91425" tIns="91425" rIns="91425" bIns="91425" anchor="t" anchorCtr="0"/>
          <a:lstStyle>
            <a:lvl1pPr>
              <a:spcBef>
                <a:spcPts val="0"/>
              </a:spcBef>
              <a:buSzPct val="100000"/>
              <a:defRPr sz="1800"/>
            </a:lvl1pPr>
            <a:lvl2pPr>
              <a:spcBef>
                <a:spcPts val="0"/>
              </a:spcBef>
              <a:buSzPct val="100000"/>
              <a:defRPr sz="1800"/>
            </a:lvl2pPr>
            <a:lvl3pPr>
              <a:spcBef>
                <a:spcPts val="0"/>
              </a:spcBef>
              <a:buSzPct val="100000"/>
              <a:defRPr sz="1800"/>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8" name="Shape 38"/>
          <p:cNvSpPr/>
          <p:nvPr/>
        </p:nvSpPr>
        <p:spPr>
          <a:xfrm>
            <a:off x="7356366" y="6755100"/>
            <a:ext cx="893699" cy="102899"/>
          </a:xfrm>
          <a:prstGeom prst="rect">
            <a:avLst/>
          </a:prstGeom>
          <a:solidFill>
            <a:srgbClr val="FF9715"/>
          </a:solidFill>
          <a:ln>
            <a:noFill/>
          </a:ln>
        </p:spPr>
        <p:txBody>
          <a:bodyPr lIns="91425" tIns="91425" rIns="91425" bIns="91425" anchor="ctr" anchorCtr="0">
            <a:noAutofit/>
          </a:bodyPr>
          <a:lstStyle/>
          <a:p>
            <a:pPr>
              <a:spcBef>
                <a:spcPts val="0"/>
              </a:spcBef>
              <a:buNone/>
            </a:pPr>
            <a:endParaRPr/>
          </a:p>
        </p:txBody>
      </p:sp>
      <p:sp>
        <p:nvSpPr>
          <p:cNvPr id="39" name="Shape 39"/>
          <p:cNvSpPr/>
          <p:nvPr/>
        </p:nvSpPr>
        <p:spPr>
          <a:xfrm>
            <a:off x="8250311" y="6755100"/>
            <a:ext cx="893699" cy="102899"/>
          </a:xfrm>
          <a:prstGeom prst="rect">
            <a:avLst/>
          </a:prstGeom>
          <a:solidFill>
            <a:srgbClr val="F20253"/>
          </a:solidFill>
          <a:ln>
            <a:noFill/>
          </a:ln>
        </p:spPr>
        <p:txBody>
          <a:bodyPr lIns="91425" tIns="91425" rIns="91425" bIns="91425" anchor="ctr" anchorCtr="0">
            <a:noAutofit/>
          </a:bodyPr>
          <a:lstStyle/>
          <a:p>
            <a:pPr>
              <a:spcBef>
                <a:spcPts val="0"/>
              </a:spcBef>
              <a:buNone/>
            </a:pPr>
            <a:endParaRPr/>
          </a:p>
        </p:txBody>
      </p:sp>
      <p:sp>
        <p:nvSpPr>
          <p:cNvPr id="40" name="Shape 40"/>
          <p:cNvSpPr/>
          <p:nvPr/>
        </p:nvSpPr>
        <p:spPr>
          <a:xfrm>
            <a:off x="0" y="6755100"/>
            <a:ext cx="893699" cy="102899"/>
          </a:xfrm>
          <a:prstGeom prst="rect">
            <a:avLst/>
          </a:prstGeom>
          <a:solidFill>
            <a:srgbClr val="7ECEFD"/>
          </a:solidFill>
          <a:ln>
            <a:noFill/>
          </a:ln>
        </p:spPr>
        <p:txBody>
          <a:bodyPr lIns="91425" tIns="91425" rIns="91425" bIns="91425" anchor="ctr" anchorCtr="0">
            <a:noAutofit/>
          </a:bodyPr>
          <a:lstStyle/>
          <a:p>
            <a:pPr>
              <a:spcBef>
                <a:spcPts val="0"/>
              </a:spcBef>
              <a:buNone/>
            </a:pPr>
            <a:endParaRPr/>
          </a:p>
        </p:txBody>
      </p:sp>
      <p:sp>
        <p:nvSpPr>
          <p:cNvPr id="41" name="Shape 41"/>
          <p:cNvSpPr/>
          <p:nvPr/>
        </p:nvSpPr>
        <p:spPr>
          <a:xfrm>
            <a:off x="893709" y="6755100"/>
            <a:ext cx="6462600" cy="102899"/>
          </a:xfrm>
          <a:prstGeom prst="rect">
            <a:avLst/>
          </a:prstGeom>
          <a:solidFill>
            <a:srgbClr val="2185C5"/>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893700" y="274650"/>
            <a:ext cx="6462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3" name="Shape 53"/>
          <p:cNvSpPr/>
          <p:nvPr/>
        </p:nvSpPr>
        <p:spPr>
          <a:xfrm>
            <a:off x="7356366" y="6755100"/>
            <a:ext cx="893699" cy="102899"/>
          </a:xfrm>
          <a:prstGeom prst="rect">
            <a:avLst/>
          </a:prstGeom>
          <a:solidFill>
            <a:srgbClr val="FF9715"/>
          </a:solidFill>
          <a:ln>
            <a:noFill/>
          </a:ln>
        </p:spPr>
        <p:txBody>
          <a:bodyPr lIns="91425" tIns="91425" rIns="91425" bIns="91425" anchor="ctr" anchorCtr="0">
            <a:noAutofit/>
          </a:bodyPr>
          <a:lstStyle/>
          <a:p>
            <a:pPr>
              <a:spcBef>
                <a:spcPts val="0"/>
              </a:spcBef>
              <a:buNone/>
            </a:pPr>
            <a:endParaRPr/>
          </a:p>
        </p:txBody>
      </p:sp>
      <p:sp>
        <p:nvSpPr>
          <p:cNvPr id="54" name="Shape 54"/>
          <p:cNvSpPr/>
          <p:nvPr/>
        </p:nvSpPr>
        <p:spPr>
          <a:xfrm>
            <a:off x="8250311" y="6755100"/>
            <a:ext cx="893699" cy="102899"/>
          </a:xfrm>
          <a:prstGeom prst="rect">
            <a:avLst/>
          </a:prstGeom>
          <a:solidFill>
            <a:srgbClr val="F20253"/>
          </a:solidFill>
          <a:ln>
            <a:noFill/>
          </a:ln>
        </p:spPr>
        <p:txBody>
          <a:bodyPr lIns="91425" tIns="91425" rIns="91425" bIns="91425" anchor="ctr" anchorCtr="0">
            <a:noAutofit/>
          </a:bodyPr>
          <a:lstStyle/>
          <a:p>
            <a:pPr>
              <a:spcBef>
                <a:spcPts val="0"/>
              </a:spcBef>
              <a:buNone/>
            </a:pPr>
            <a:endParaRPr/>
          </a:p>
        </p:txBody>
      </p:sp>
      <p:sp>
        <p:nvSpPr>
          <p:cNvPr id="55" name="Shape 55"/>
          <p:cNvSpPr/>
          <p:nvPr/>
        </p:nvSpPr>
        <p:spPr>
          <a:xfrm>
            <a:off x="0" y="6755100"/>
            <a:ext cx="893699" cy="102899"/>
          </a:xfrm>
          <a:prstGeom prst="rect">
            <a:avLst/>
          </a:prstGeom>
          <a:solidFill>
            <a:srgbClr val="7ECEFD"/>
          </a:solidFill>
          <a:ln>
            <a:noFill/>
          </a:ln>
        </p:spPr>
        <p:txBody>
          <a:bodyPr lIns="91425" tIns="91425" rIns="91425" bIns="91425" anchor="ctr" anchorCtr="0">
            <a:noAutofit/>
          </a:bodyPr>
          <a:lstStyle/>
          <a:p>
            <a:pPr>
              <a:spcBef>
                <a:spcPts val="0"/>
              </a:spcBef>
              <a:buNone/>
            </a:pPr>
            <a:endParaRPr/>
          </a:p>
        </p:txBody>
      </p:sp>
      <p:sp>
        <p:nvSpPr>
          <p:cNvPr id="56" name="Shape 56"/>
          <p:cNvSpPr/>
          <p:nvPr/>
        </p:nvSpPr>
        <p:spPr>
          <a:xfrm>
            <a:off x="893709" y="6755100"/>
            <a:ext cx="6462600" cy="102899"/>
          </a:xfrm>
          <a:prstGeom prst="rect">
            <a:avLst/>
          </a:prstGeom>
          <a:solidFill>
            <a:srgbClr val="2185C5"/>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color background">
    <p:bg>
      <p:bgPr>
        <a:solidFill>
          <a:srgbClr val="2185C5"/>
        </a:solidFill>
        <a:effectLst/>
      </p:bgPr>
    </p:bg>
    <p:spTree>
      <p:nvGrpSpPr>
        <p:cNvPr id="1" name="Shape 68"/>
        <p:cNvGrpSpPr/>
        <p:nvPr/>
      </p:nvGrpSpPr>
      <p:grpSpPr>
        <a:xfrm>
          <a:off x="0" y="0"/>
          <a:ext cx="0" cy="0"/>
          <a:chOff x="0" y="0"/>
          <a:chExt cx="0" cy="0"/>
        </a:xfrm>
      </p:grpSpPr>
      <p:sp>
        <p:nvSpPr>
          <p:cNvPr id="69" name="Shape 69"/>
          <p:cNvSpPr/>
          <p:nvPr/>
        </p:nvSpPr>
        <p:spPr>
          <a:xfrm>
            <a:off x="7356366" y="6755100"/>
            <a:ext cx="893699" cy="102899"/>
          </a:xfrm>
          <a:prstGeom prst="rect">
            <a:avLst/>
          </a:prstGeom>
          <a:solidFill>
            <a:srgbClr val="FF9715"/>
          </a:solidFill>
          <a:ln>
            <a:noFill/>
          </a:ln>
        </p:spPr>
        <p:txBody>
          <a:bodyPr lIns="91425" tIns="91425" rIns="91425" bIns="91425" anchor="ctr" anchorCtr="0">
            <a:noAutofit/>
          </a:bodyPr>
          <a:lstStyle/>
          <a:p>
            <a:pPr>
              <a:spcBef>
                <a:spcPts val="0"/>
              </a:spcBef>
              <a:buNone/>
            </a:pPr>
            <a:endParaRPr/>
          </a:p>
        </p:txBody>
      </p:sp>
      <p:sp>
        <p:nvSpPr>
          <p:cNvPr id="70" name="Shape 70"/>
          <p:cNvSpPr/>
          <p:nvPr/>
        </p:nvSpPr>
        <p:spPr>
          <a:xfrm>
            <a:off x="8250311" y="6755100"/>
            <a:ext cx="893699" cy="102899"/>
          </a:xfrm>
          <a:prstGeom prst="rect">
            <a:avLst/>
          </a:prstGeom>
          <a:solidFill>
            <a:srgbClr val="F20253"/>
          </a:solidFill>
          <a:ln>
            <a:noFill/>
          </a:ln>
        </p:spPr>
        <p:txBody>
          <a:bodyPr lIns="91425" tIns="91425" rIns="91425" bIns="91425" anchor="ctr" anchorCtr="0">
            <a:noAutofit/>
          </a:bodyPr>
          <a:lstStyle/>
          <a:p>
            <a:pPr>
              <a:spcBef>
                <a:spcPts val="0"/>
              </a:spcBef>
              <a:buNone/>
            </a:pPr>
            <a:endParaRPr/>
          </a:p>
        </p:txBody>
      </p:sp>
      <p:sp>
        <p:nvSpPr>
          <p:cNvPr id="71" name="Shape 71"/>
          <p:cNvSpPr/>
          <p:nvPr/>
        </p:nvSpPr>
        <p:spPr>
          <a:xfrm>
            <a:off x="0" y="6755100"/>
            <a:ext cx="893699" cy="1028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72" name="Shape 72"/>
          <p:cNvSpPr/>
          <p:nvPr/>
        </p:nvSpPr>
        <p:spPr>
          <a:xfrm>
            <a:off x="893709" y="6755100"/>
            <a:ext cx="6462600" cy="102899"/>
          </a:xfrm>
          <a:prstGeom prst="rect">
            <a:avLst/>
          </a:prstGeom>
          <a:solidFill>
            <a:srgbClr val="7ECEFD"/>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Quote">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1710425" y="2882400"/>
            <a:ext cx="5723699" cy="1093199"/>
          </a:xfrm>
          <a:prstGeom prst="rect">
            <a:avLst/>
          </a:prstGeom>
        </p:spPr>
        <p:txBody>
          <a:bodyPr lIns="91425" tIns="91425" rIns="91425" bIns="91425" anchor="t" anchorCtr="0"/>
          <a:lstStyle>
            <a:lvl1pPr algn="ctr" rtl="0">
              <a:spcBef>
                <a:spcPts val="0"/>
              </a:spcBef>
              <a:defRPr i="1"/>
            </a:lvl1pPr>
            <a:lvl2pPr algn="ctr" rtl="0">
              <a:spcBef>
                <a:spcPts val="0"/>
              </a:spcBef>
              <a:defRPr i="1"/>
            </a:lvl2pPr>
            <a:lvl3pPr algn="ctr" rtl="0">
              <a:spcBef>
                <a:spcPts val="0"/>
              </a:spcBef>
              <a:defRPr i="1"/>
            </a:lvl3pPr>
            <a:lvl4pPr algn="ctr" rtl="0">
              <a:spcBef>
                <a:spcPts val="0"/>
              </a:spcBef>
              <a:defRPr i="1"/>
            </a:lvl4pPr>
            <a:lvl5pPr algn="ctr" rtl="0">
              <a:spcBef>
                <a:spcPts val="0"/>
              </a:spcBef>
              <a:defRPr i="1"/>
            </a:lvl5pPr>
            <a:lvl6pPr algn="ctr" rtl="0">
              <a:spcBef>
                <a:spcPts val="0"/>
              </a:spcBef>
              <a:defRPr i="1"/>
            </a:lvl6pPr>
            <a:lvl7pPr algn="ctr" rtl="0">
              <a:spcBef>
                <a:spcPts val="0"/>
              </a:spcBef>
              <a:defRPr i="1"/>
            </a:lvl7pPr>
            <a:lvl8pPr algn="ctr" rtl="0">
              <a:spcBef>
                <a:spcPts val="0"/>
              </a:spcBef>
              <a:defRPr i="1"/>
            </a:lvl8pPr>
            <a:lvl9pPr algn="ctr">
              <a:spcBef>
                <a:spcPts val="0"/>
              </a:spcBef>
              <a:defRPr i="1"/>
            </a:lvl9pPr>
          </a:lstStyle>
          <a:p>
            <a:endParaRPr/>
          </a:p>
        </p:txBody>
      </p:sp>
      <p:sp>
        <p:nvSpPr>
          <p:cNvPr id="22" name="Shape 22"/>
          <p:cNvSpPr txBox="1"/>
          <p:nvPr/>
        </p:nvSpPr>
        <p:spPr>
          <a:xfrm>
            <a:off x="3593400" y="1575225"/>
            <a:ext cx="1957200" cy="871499"/>
          </a:xfrm>
          <a:prstGeom prst="rect">
            <a:avLst/>
          </a:prstGeom>
          <a:noFill/>
          <a:ln>
            <a:noFill/>
          </a:ln>
        </p:spPr>
        <p:txBody>
          <a:bodyPr lIns="91425" tIns="91425" rIns="91425" bIns="91425" anchor="t" anchorCtr="0">
            <a:noAutofit/>
          </a:bodyPr>
          <a:lstStyle/>
          <a:p>
            <a:pPr algn="ctr">
              <a:spcBef>
                <a:spcPts val="0"/>
              </a:spcBef>
              <a:buNone/>
            </a:pPr>
            <a:r>
              <a:rPr lang="en" sz="9600" b="1">
                <a:solidFill>
                  <a:srgbClr val="97ABBC"/>
                </a:solidFill>
              </a:rPr>
              <a:t>“</a:t>
            </a:r>
          </a:p>
        </p:txBody>
      </p:sp>
      <p:sp>
        <p:nvSpPr>
          <p:cNvPr id="23" name="Shape 23"/>
          <p:cNvSpPr/>
          <p:nvPr/>
        </p:nvSpPr>
        <p:spPr>
          <a:xfrm>
            <a:off x="5723283" y="2132900"/>
            <a:ext cx="1710300" cy="102899"/>
          </a:xfrm>
          <a:prstGeom prst="rect">
            <a:avLst/>
          </a:prstGeom>
          <a:solidFill>
            <a:srgbClr val="FF9715"/>
          </a:solidFill>
          <a:ln>
            <a:noFill/>
          </a:ln>
        </p:spPr>
        <p:txBody>
          <a:bodyPr lIns="91425" tIns="91425" rIns="91425" bIns="91425" anchor="ctr" anchorCtr="0">
            <a:noAutofit/>
          </a:bodyPr>
          <a:lstStyle/>
          <a:p>
            <a:pPr>
              <a:spcBef>
                <a:spcPts val="0"/>
              </a:spcBef>
              <a:buNone/>
            </a:pPr>
            <a:endParaRPr/>
          </a:p>
        </p:txBody>
      </p:sp>
      <p:sp>
        <p:nvSpPr>
          <p:cNvPr id="24" name="Shape 24"/>
          <p:cNvSpPr/>
          <p:nvPr/>
        </p:nvSpPr>
        <p:spPr>
          <a:xfrm>
            <a:off x="7434176" y="2132900"/>
            <a:ext cx="1710300" cy="102899"/>
          </a:xfrm>
          <a:prstGeom prst="rect">
            <a:avLst/>
          </a:prstGeom>
          <a:solidFill>
            <a:srgbClr val="F20253"/>
          </a:solidFill>
          <a:ln>
            <a:noFill/>
          </a:ln>
        </p:spPr>
        <p:txBody>
          <a:bodyPr lIns="91425" tIns="91425" rIns="91425" bIns="91425" anchor="ctr" anchorCtr="0">
            <a:noAutofit/>
          </a:bodyPr>
          <a:lstStyle/>
          <a:p>
            <a:pPr>
              <a:spcBef>
                <a:spcPts val="0"/>
              </a:spcBef>
              <a:buNone/>
            </a:pPr>
            <a:endParaRPr/>
          </a:p>
        </p:txBody>
      </p:sp>
      <p:sp>
        <p:nvSpPr>
          <p:cNvPr id="25" name="Shape 25"/>
          <p:cNvSpPr/>
          <p:nvPr/>
        </p:nvSpPr>
        <p:spPr>
          <a:xfrm>
            <a:off x="0" y="2132900"/>
            <a:ext cx="1710300" cy="102899"/>
          </a:xfrm>
          <a:prstGeom prst="rect">
            <a:avLst/>
          </a:prstGeom>
          <a:solidFill>
            <a:srgbClr val="7ECEFD"/>
          </a:solidFill>
          <a:ln>
            <a:noFill/>
          </a:ln>
        </p:spPr>
        <p:txBody>
          <a:bodyPr lIns="91425" tIns="91425" rIns="91425" bIns="91425" anchor="ctr" anchorCtr="0">
            <a:noAutofit/>
          </a:bodyPr>
          <a:lstStyle/>
          <a:p>
            <a:pPr>
              <a:spcBef>
                <a:spcPts val="0"/>
              </a:spcBef>
              <a:buNone/>
            </a:pPr>
            <a:endParaRPr/>
          </a:p>
        </p:txBody>
      </p:sp>
      <p:sp>
        <p:nvSpPr>
          <p:cNvPr id="26" name="Shape 26"/>
          <p:cNvSpPr/>
          <p:nvPr/>
        </p:nvSpPr>
        <p:spPr>
          <a:xfrm>
            <a:off x="1710424" y="2132900"/>
            <a:ext cx="1710300" cy="102899"/>
          </a:xfrm>
          <a:prstGeom prst="rect">
            <a:avLst/>
          </a:prstGeom>
          <a:solidFill>
            <a:srgbClr val="2185C5"/>
          </a:solidFill>
          <a:ln>
            <a:noFill/>
          </a:ln>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11641138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893700" y="274650"/>
            <a:ext cx="6462600" cy="1143000"/>
          </a:xfrm>
          <a:prstGeom prst="rect">
            <a:avLst/>
          </a:prstGeom>
          <a:noFill/>
          <a:ln>
            <a:noFill/>
          </a:ln>
        </p:spPr>
        <p:txBody>
          <a:bodyPr lIns="91425" tIns="91425" rIns="91425" bIns="91425" anchor="b" anchorCtr="0"/>
          <a:lstStyle>
            <a:lvl1pPr>
              <a:spcBef>
                <a:spcPts val="0"/>
              </a:spcBef>
              <a:buClr>
                <a:srgbClr val="97ABBC"/>
              </a:buClr>
              <a:buSzPct val="100000"/>
              <a:buFont typeface="Raleway"/>
              <a:buNone/>
              <a:defRPr sz="3600">
                <a:solidFill>
                  <a:srgbClr val="97ABBC"/>
                </a:solidFill>
                <a:latin typeface="Raleway"/>
                <a:ea typeface="Raleway"/>
                <a:cs typeface="Raleway"/>
                <a:sym typeface="Raleway"/>
              </a:defRPr>
            </a:lvl1pPr>
            <a:lvl2pPr>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endParaRPr/>
          </a:p>
        </p:txBody>
      </p:sp>
      <p:sp>
        <p:nvSpPr>
          <p:cNvPr id="6" name="Shape 6"/>
          <p:cNvSpPr txBox="1">
            <a:spLocks noGrp="1"/>
          </p:cNvSpPr>
          <p:nvPr>
            <p:ph type="body" idx="1"/>
          </p:nvPr>
        </p:nvSpPr>
        <p:spPr>
          <a:xfrm>
            <a:off x="893700" y="1831450"/>
            <a:ext cx="6462600" cy="4736399"/>
          </a:xfrm>
          <a:prstGeom prst="rect">
            <a:avLst/>
          </a:prstGeom>
          <a:noFill/>
          <a:ln>
            <a:noFill/>
          </a:ln>
        </p:spPr>
        <p:txBody>
          <a:bodyPr lIns="91425" tIns="91425" rIns="91425" bIns="91425" anchor="t" anchorCtr="0"/>
          <a:lstStyle>
            <a:lvl1pPr>
              <a:spcBef>
                <a:spcPts val="600"/>
              </a:spcBef>
              <a:buClr>
                <a:srgbClr val="677480"/>
              </a:buClr>
              <a:buSzPct val="100000"/>
              <a:buFont typeface="Lato"/>
              <a:buChar char="▷"/>
              <a:defRPr sz="3000">
                <a:solidFill>
                  <a:srgbClr val="677480"/>
                </a:solidFill>
                <a:latin typeface="Lato"/>
                <a:ea typeface="Lato"/>
                <a:cs typeface="Lato"/>
                <a:sym typeface="Lato"/>
              </a:defRPr>
            </a:lvl1pPr>
            <a:lvl2pPr>
              <a:spcBef>
                <a:spcPts val="480"/>
              </a:spcBef>
              <a:buClr>
                <a:srgbClr val="677480"/>
              </a:buClr>
              <a:buSzPct val="100000"/>
              <a:buFont typeface="Lato"/>
              <a:defRPr sz="2400">
                <a:solidFill>
                  <a:srgbClr val="677480"/>
                </a:solidFill>
                <a:latin typeface="Lato"/>
                <a:ea typeface="Lato"/>
                <a:cs typeface="Lato"/>
                <a:sym typeface="Lato"/>
              </a:defRPr>
            </a:lvl2pPr>
            <a:lvl3pPr>
              <a:spcBef>
                <a:spcPts val="480"/>
              </a:spcBef>
              <a:buClr>
                <a:srgbClr val="677480"/>
              </a:buClr>
              <a:buSzPct val="100000"/>
              <a:buFont typeface="Lato"/>
              <a:defRPr sz="2400">
                <a:solidFill>
                  <a:srgbClr val="677480"/>
                </a:solidFill>
                <a:latin typeface="Lato"/>
                <a:ea typeface="Lato"/>
                <a:cs typeface="Lato"/>
                <a:sym typeface="Lato"/>
              </a:defRPr>
            </a:lvl3pPr>
            <a:lvl4pPr>
              <a:spcBef>
                <a:spcPts val="360"/>
              </a:spcBef>
              <a:buClr>
                <a:srgbClr val="677480"/>
              </a:buClr>
              <a:buSzPct val="100000"/>
              <a:buFont typeface="Lato"/>
              <a:defRPr sz="1800">
                <a:solidFill>
                  <a:srgbClr val="677480"/>
                </a:solidFill>
                <a:latin typeface="Lato"/>
                <a:ea typeface="Lato"/>
                <a:cs typeface="Lato"/>
                <a:sym typeface="Lato"/>
              </a:defRPr>
            </a:lvl4pPr>
            <a:lvl5pPr>
              <a:spcBef>
                <a:spcPts val="360"/>
              </a:spcBef>
              <a:buClr>
                <a:srgbClr val="677480"/>
              </a:buClr>
              <a:buSzPct val="100000"/>
              <a:buFont typeface="Lato"/>
              <a:defRPr sz="1800">
                <a:solidFill>
                  <a:srgbClr val="677480"/>
                </a:solidFill>
                <a:latin typeface="Lato"/>
                <a:ea typeface="Lato"/>
                <a:cs typeface="Lato"/>
                <a:sym typeface="Lato"/>
              </a:defRPr>
            </a:lvl5pPr>
            <a:lvl6pPr>
              <a:spcBef>
                <a:spcPts val="360"/>
              </a:spcBef>
              <a:buClr>
                <a:srgbClr val="677480"/>
              </a:buClr>
              <a:buSzPct val="100000"/>
              <a:buFont typeface="Lato"/>
              <a:defRPr sz="1800">
                <a:solidFill>
                  <a:srgbClr val="677480"/>
                </a:solidFill>
                <a:latin typeface="Lato"/>
                <a:ea typeface="Lato"/>
                <a:cs typeface="Lato"/>
                <a:sym typeface="Lato"/>
              </a:defRPr>
            </a:lvl6pPr>
            <a:lvl7pPr>
              <a:spcBef>
                <a:spcPts val="360"/>
              </a:spcBef>
              <a:buClr>
                <a:srgbClr val="677480"/>
              </a:buClr>
              <a:buSzPct val="100000"/>
              <a:buFont typeface="Lato"/>
              <a:defRPr sz="1800">
                <a:solidFill>
                  <a:srgbClr val="677480"/>
                </a:solidFill>
                <a:latin typeface="Lato"/>
                <a:ea typeface="Lato"/>
                <a:cs typeface="Lato"/>
                <a:sym typeface="Lato"/>
              </a:defRPr>
            </a:lvl7pPr>
            <a:lvl8pPr>
              <a:spcBef>
                <a:spcPts val="360"/>
              </a:spcBef>
              <a:buClr>
                <a:srgbClr val="677480"/>
              </a:buClr>
              <a:buSzPct val="100000"/>
              <a:buFont typeface="Lato"/>
              <a:defRPr sz="1800">
                <a:solidFill>
                  <a:srgbClr val="677480"/>
                </a:solidFill>
                <a:latin typeface="Lato"/>
                <a:ea typeface="Lato"/>
                <a:cs typeface="Lato"/>
                <a:sym typeface="Lato"/>
              </a:defRPr>
            </a:lvl8pPr>
            <a:lvl9pPr>
              <a:spcBef>
                <a:spcPts val="360"/>
              </a:spcBef>
              <a:buClr>
                <a:srgbClr val="677480"/>
              </a:buClr>
              <a:buSzPct val="100000"/>
              <a:buFont typeface="Lato"/>
              <a:defRPr sz="1800">
                <a:solidFill>
                  <a:srgbClr val="677480"/>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7" r:id="rId5"/>
    <p:sldLayoutId id="2147483659"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1475656" y="1260036"/>
            <a:ext cx="8171055" cy="1299938"/>
          </a:xfrm>
          <a:prstGeom prst="rect">
            <a:avLst/>
          </a:prstGeom>
        </p:spPr>
        <p:txBody>
          <a:bodyPr lIns="91425" tIns="91425" rIns="91425" bIns="91425" anchor="t" anchorCtr="0">
            <a:noAutofit/>
          </a:bodyPr>
          <a:lstStyle/>
          <a:p>
            <a:pPr algn="ctr">
              <a:spcBef>
                <a:spcPts val="0"/>
              </a:spcBef>
              <a:buNone/>
            </a:pPr>
            <a:r>
              <a:rPr lang="tr-TR" sz="3600" dirty="0">
                <a:solidFill>
                  <a:srgbClr val="00B0F0"/>
                </a:solidFill>
              </a:rPr>
              <a:t>BİLGİ GÜVENLİĞİ EĞİTİMİ</a:t>
            </a:r>
            <a:br>
              <a:rPr lang="tr-TR" sz="3600" dirty="0">
                <a:solidFill>
                  <a:srgbClr val="00B0F0"/>
                </a:solidFill>
              </a:rPr>
            </a:br>
            <a:endParaRPr lang="en" sz="3600" dirty="0">
              <a:solidFill>
                <a:srgbClr val="00B0F0"/>
              </a:solidFill>
            </a:endParaRPr>
          </a:p>
        </p:txBody>
      </p:sp>
      <p:pic>
        <p:nvPicPr>
          <p:cNvPr id="2050" name="Picture 2">
            <a:extLst>
              <a:ext uri="{FF2B5EF4-FFF2-40B4-BE49-F238E27FC236}">
                <a16:creationId xmlns:a16="http://schemas.microsoft.com/office/drawing/2014/main" id="{0E7E803C-56C4-4BC4-8441-8EBF4E3E1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42593"/>
            <a:ext cx="1944216" cy="19348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8303E64-BE44-4A9C-AE0B-076A274396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756" y="3501008"/>
            <a:ext cx="6315244" cy="33569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en-US" sz="3600" b="1" i="1" dirty="0">
                <a:solidFill>
                  <a:srgbClr val="EC0A40"/>
                </a:solidFill>
                <a:latin typeface="Raleway"/>
              </a:rPr>
              <a:t>Bilgi </a:t>
            </a:r>
            <a:r>
              <a:rPr lang="en-US" sz="3600" b="1" i="1" dirty="0" err="1">
                <a:solidFill>
                  <a:srgbClr val="EC0A40"/>
                </a:solidFill>
                <a:latin typeface="Raleway"/>
              </a:rPr>
              <a:t>Güvenliği</a:t>
            </a:r>
            <a:r>
              <a:rPr lang="en-US" sz="3600" b="1" i="1" dirty="0">
                <a:solidFill>
                  <a:srgbClr val="EC0A40"/>
                </a:solidFill>
                <a:latin typeface="Raleway"/>
              </a:rPr>
              <a:t> </a:t>
            </a:r>
            <a:r>
              <a:rPr lang="en-US" sz="3600" b="1" i="1" dirty="0" err="1">
                <a:solidFill>
                  <a:srgbClr val="EC0A40"/>
                </a:solidFill>
                <a:latin typeface="Raleway"/>
              </a:rPr>
              <a:t>Uygulama</a:t>
            </a:r>
            <a:r>
              <a:rPr lang="en-US" sz="3600" b="1" i="1" dirty="0">
                <a:solidFill>
                  <a:srgbClr val="EC0A40"/>
                </a:solidFill>
                <a:latin typeface="Raleway"/>
              </a:rPr>
              <a:t> </a:t>
            </a:r>
            <a:r>
              <a:rPr lang="en-US" sz="3600" b="1" i="1" dirty="0" err="1">
                <a:solidFill>
                  <a:srgbClr val="EC0A40"/>
                </a:solidFill>
                <a:latin typeface="Raleway"/>
              </a:rPr>
              <a:t>Politikalari</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502836" cy="5112568"/>
          </a:xfrm>
          <a:prstGeom prst="rect">
            <a:avLst/>
          </a:prstGeom>
        </p:spPr>
        <p:txBody>
          <a:bodyPr lIns="91425" tIns="91425" rIns="91425" bIns="91425" numCol="2"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P01 İnternet </a:t>
            </a:r>
            <a:r>
              <a:rPr lang="en-US" sz="1800" dirty="0" err="1">
                <a:solidFill>
                  <a:schemeClr val="tx1"/>
                </a:solidFill>
                <a:latin typeface="+mj-lt"/>
              </a:rPr>
              <a:t>Erişim</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P02 E-Posta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P03 Anti-</a:t>
            </a:r>
            <a:r>
              <a:rPr lang="en-US" sz="1800" dirty="0" err="1">
                <a:solidFill>
                  <a:schemeClr val="tx1"/>
                </a:solidFill>
                <a:latin typeface="+mj-lt"/>
              </a:rPr>
              <a:t>Virüs</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P04 </a:t>
            </a:r>
            <a:r>
              <a:rPr lang="en-US" sz="1800" dirty="0" err="1">
                <a:solidFill>
                  <a:schemeClr val="tx1"/>
                </a:solidFill>
                <a:latin typeface="+mj-lt"/>
              </a:rPr>
              <a:t>Şifre</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P05 </a:t>
            </a:r>
            <a:r>
              <a:rPr lang="en-US" sz="1800" dirty="0" err="1">
                <a:solidFill>
                  <a:schemeClr val="tx1"/>
                </a:solidFill>
                <a:latin typeface="+mj-lt"/>
              </a:rPr>
              <a:t>Fiziksel</a:t>
            </a:r>
            <a:r>
              <a:rPr lang="en-US" sz="1800" dirty="0">
                <a:solidFill>
                  <a:schemeClr val="tx1"/>
                </a:solidFill>
                <a:latin typeface="+mj-lt"/>
              </a:rPr>
              <a:t> </a:t>
            </a:r>
            <a:r>
              <a:rPr lang="en-US" sz="1800" dirty="0" err="1">
                <a:solidFill>
                  <a:schemeClr val="tx1"/>
                </a:solidFill>
                <a:latin typeface="+mj-lt"/>
              </a:rPr>
              <a:t>Güvenlik</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P06 </a:t>
            </a:r>
            <a:r>
              <a:rPr lang="en-US" sz="1800" dirty="0" err="1">
                <a:solidFill>
                  <a:schemeClr val="tx1"/>
                </a:solidFill>
                <a:latin typeface="+mj-lt"/>
              </a:rPr>
              <a:t>Sunucu</a:t>
            </a:r>
            <a:r>
              <a:rPr lang="en-US" sz="1800" dirty="0">
                <a:solidFill>
                  <a:schemeClr val="tx1"/>
                </a:solidFill>
                <a:latin typeface="+mj-lt"/>
              </a:rPr>
              <a:t> </a:t>
            </a:r>
            <a:r>
              <a:rPr lang="en-US" sz="1800" dirty="0" err="1">
                <a:solidFill>
                  <a:schemeClr val="tx1"/>
                </a:solidFill>
                <a:latin typeface="+mj-lt"/>
              </a:rPr>
              <a:t>Güvenlik</a:t>
            </a:r>
            <a:r>
              <a:rPr lang="en-US" sz="1800" dirty="0">
                <a:solidFill>
                  <a:schemeClr val="tx1"/>
                </a:solidFill>
                <a:latin typeface="+mj-lt"/>
              </a:rPr>
              <a:t> </a:t>
            </a:r>
            <a:r>
              <a:rPr lang="en-US" sz="1800" dirty="0" err="1">
                <a:solidFill>
                  <a:schemeClr val="tx1"/>
                </a:solidFill>
                <a:latin typeface="+mj-lt"/>
              </a:rPr>
              <a:t>Politikası</a:t>
            </a:r>
            <a:r>
              <a:rPr lang="en-US" sz="1800" dirty="0">
                <a:solidFill>
                  <a:schemeClr val="tx1"/>
                </a:solidFill>
                <a:latin typeface="+mj-lt"/>
              </a:rPr>
              <a:t> </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P07 </a:t>
            </a:r>
            <a:r>
              <a:rPr lang="en-US" sz="1800" dirty="0" err="1">
                <a:solidFill>
                  <a:schemeClr val="tx1"/>
                </a:solidFill>
                <a:latin typeface="+mj-lt"/>
              </a:rPr>
              <a:t>Ağ</a:t>
            </a:r>
            <a:r>
              <a:rPr lang="en-US" sz="1800" dirty="0">
                <a:solidFill>
                  <a:schemeClr val="tx1"/>
                </a:solidFill>
                <a:latin typeface="+mj-lt"/>
              </a:rPr>
              <a:t> </a:t>
            </a:r>
            <a:r>
              <a:rPr lang="en-US" sz="1800" dirty="0" err="1">
                <a:solidFill>
                  <a:schemeClr val="tx1"/>
                </a:solidFill>
                <a:latin typeface="+mj-lt"/>
              </a:rPr>
              <a:t>Yönetimi</a:t>
            </a:r>
            <a:r>
              <a:rPr lang="en-US" sz="1800" dirty="0">
                <a:solidFill>
                  <a:schemeClr val="tx1"/>
                </a:solidFill>
                <a:latin typeface="+mj-lt"/>
              </a:rPr>
              <a:t> </a:t>
            </a:r>
            <a:r>
              <a:rPr lang="en-US" sz="1800" dirty="0" err="1">
                <a:solidFill>
                  <a:schemeClr val="tx1"/>
                </a:solidFill>
                <a:latin typeface="+mj-lt"/>
              </a:rPr>
              <a:t>Politikası</a:t>
            </a:r>
            <a:r>
              <a:rPr lang="en-US" sz="1800" dirty="0">
                <a:solidFill>
                  <a:schemeClr val="tx1"/>
                </a:solidFill>
                <a:latin typeface="+mj-lt"/>
              </a:rPr>
              <a:t> </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P08 </a:t>
            </a:r>
            <a:r>
              <a:rPr lang="en-US" sz="1800" dirty="0" err="1">
                <a:solidFill>
                  <a:schemeClr val="tx1"/>
                </a:solidFill>
                <a:latin typeface="+mj-lt"/>
              </a:rPr>
              <a:t>Uzak</a:t>
            </a:r>
            <a:r>
              <a:rPr lang="en-US" sz="1800" dirty="0">
                <a:solidFill>
                  <a:schemeClr val="tx1"/>
                </a:solidFill>
                <a:latin typeface="+mj-lt"/>
              </a:rPr>
              <a:t> </a:t>
            </a:r>
            <a:r>
              <a:rPr lang="en-US" sz="1800" dirty="0" err="1">
                <a:solidFill>
                  <a:schemeClr val="tx1"/>
                </a:solidFill>
                <a:latin typeface="+mj-lt"/>
              </a:rPr>
              <a:t>Bağlantı</a:t>
            </a:r>
            <a:r>
              <a:rPr lang="en-US" sz="1800" dirty="0">
                <a:solidFill>
                  <a:schemeClr val="tx1"/>
                </a:solidFill>
                <a:latin typeface="+mj-lt"/>
              </a:rPr>
              <a:t> </a:t>
            </a:r>
            <a:r>
              <a:rPr lang="en-US" sz="1800" dirty="0" err="1">
                <a:solidFill>
                  <a:schemeClr val="tx1"/>
                </a:solidFill>
                <a:latin typeface="+mj-lt"/>
              </a:rPr>
              <a:t>Politikası</a:t>
            </a:r>
            <a:r>
              <a:rPr lang="en-US" sz="1800" dirty="0">
                <a:solidFill>
                  <a:schemeClr val="tx1"/>
                </a:solidFill>
                <a:latin typeface="+mj-lt"/>
              </a:rPr>
              <a:t> </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P09 3. </a:t>
            </a:r>
            <a:r>
              <a:rPr lang="en-US" sz="1800" dirty="0" err="1">
                <a:solidFill>
                  <a:schemeClr val="tx1"/>
                </a:solidFill>
                <a:latin typeface="+mj-lt"/>
              </a:rPr>
              <a:t>Taraf</a:t>
            </a:r>
            <a:r>
              <a:rPr lang="en-US" sz="1800" dirty="0">
                <a:solidFill>
                  <a:schemeClr val="tx1"/>
                </a:solidFill>
                <a:latin typeface="+mj-lt"/>
              </a:rPr>
              <a:t> </a:t>
            </a:r>
            <a:r>
              <a:rPr lang="en-US" sz="1800" dirty="0" err="1">
                <a:solidFill>
                  <a:schemeClr val="tx1"/>
                </a:solidFill>
                <a:latin typeface="+mj-lt"/>
              </a:rPr>
              <a:t>Güvenlik</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P10 Kabul </a:t>
            </a:r>
            <a:r>
              <a:rPr lang="en-US" sz="1800" dirty="0" err="1">
                <a:solidFill>
                  <a:schemeClr val="tx1"/>
                </a:solidFill>
                <a:latin typeface="+mj-lt"/>
              </a:rPr>
              <a:t>Edilebilir</a:t>
            </a:r>
            <a:r>
              <a:rPr lang="en-US" sz="1800" dirty="0">
                <a:solidFill>
                  <a:schemeClr val="tx1"/>
                </a:solidFill>
                <a:latin typeface="+mj-lt"/>
              </a:rPr>
              <a:t> </a:t>
            </a:r>
            <a:r>
              <a:rPr lang="en-US" sz="1800" dirty="0" err="1">
                <a:solidFill>
                  <a:schemeClr val="tx1"/>
                </a:solidFill>
                <a:latin typeface="+mj-lt"/>
              </a:rPr>
              <a:t>Kullanım</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P11 </a:t>
            </a:r>
            <a:r>
              <a:rPr lang="en-US" sz="1800" dirty="0" err="1">
                <a:solidFill>
                  <a:schemeClr val="tx1"/>
                </a:solidFill>
                <a:latin typeface="+mj-lt"/>
              </a:rPr>
              <a:t>Temiz</a:t>
            </a:r>
            <a:r>
              <a:rPr lang="en-US" sz="1800" dirty="0">
                <a:solidFill>
                  <a:schemeClr val="tx1"/>
                </a:solidFill>
                <a:latin typeface="+mj-lt"/>
              </a:rPr>
              <a:t> Masa </a:t>
            </a:r>
            <a:r>
              <a:rPr lang="en-US" sz="1800" dirty="0" err="1">
                <a:solidFill>
                  <a:schemeClr val="tx1"/>
                </a:solidFill>
                <a:latin typeface="+mj-lt"/>
              </a:rPr>
              <a:t>Temiz</a:t>
            </a:r>
            <a:r>
              <a:rPr lang="en-US" sz="1800" dirty="0">
                <a:solidFill>
                  <a:schemeClr val="tx1"/>
                </a:solidFill>
                <a:latin typeface="+mj-lt"/>
              </a:rPr>
              <a:t> </a:t>
            </a:r>
            <a:r>
              <a:rPr lang="en-US" sz="1800" dirty="0" err="1">
                <a:solidFill>
                  <a:schemeClr val="tx1"/>
                </a:solidFill>
                <a:latin typeface="+mj-lt"/>
              </a:rPr>
              <a:t>Ekran</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P12 Mobil </a:t>
            </a:r>
            <a:r>
              <a:rPr lang="en-US" sz="1800" dirty="0" err="1">
                <a:solidFill>
                  <a:schemeClr val="tx1"/>
                </a:solidFill>
                <a:latin typeface="+mj-lt"/>
              </a:rPr>
              <a:t>Cihaz</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P13 Veri </a:t>
            </a:r>
            <a:r>
              <a:rPr lang="en-US" sz="1800" dirty="0" err="1">
                <a:solidFill>
                  <a:schemeClr val="tx1"/>
                </a:solidFill>
                <a:latin typeface="+mj-lt"/>
              </a:rPr>
              <a:t>Tabanı</a:t>
            </a:r>
            <a:r>
              <a:rPr lang="en-US" sz="1800" dirty="0">
                <a:solidFill>
                  <a:schemeClr val="tx1"/>
                </a:solidFill>
                <a:latin typeface="+mj-lt"/>
              </a:rPr>
              <a:t> </a:t>
            </a:r>
            <a:r>
              <a:rPr lang="en-US" sz="1800" dirty="0" err="1">
                <a:solidFill>
                  <a:schemeClr val="tx1"/>
                </a:solidFill>
                <a:latin typeface="+mj-lt"/>
              </a:rPr>
              <a:t>Güvenlik</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P14 </a:t>
            </a:r>
            <a:r>
              <a:rPr lang="en-US" sz="1800" dirty="0" err="1">
                <a:solidFill>
                  <a:schemeClr val="tx1"/>
                </a:solidFill>
                <a:latin typeface="+mj-lt"/>
              </a:rPr>
              <a:t>Yazılım</a:t>
            </a:r>
            <a:r>
              <a:rPr lang="en-US" sz="1800" dirty="0">
                <a:solidFill>
                  <a:schemeClr val="tx1"/>
                </a:solidFill>
                <a:latin typeface="+mj-lt"/>
              </a:rPr>
              <a:t> </a:t>
            </a:r>
            <a:r>
              <a:rPr lang="en-US" sz="1800" dirty="0" err="1">
                <a:solidFill>
                  <a:schemeClr val="tx1"/>
                </a:solidFill>
                <a:latin typeface="+mj-lt"/>
              </a:rPr>
              <a:t>Temini</a:t>
            </a:r>
            <a:r>
              <a:rPr lang="en-US" sz="1800" dirty="0">
                <a:solidFill>
                  <a:schemeClr val="tx1"/>
                </a:solidFill>
                <a:latin typeface="+mj-lt"/>
              </a:rPr>
              <a:t> </a:t>
            </a:r>
            <a:r>
              <a:rPr lang="en-US" sz="1800" dirty="0" err="1">
                <a:solidFill>
                  <a:schemeClr val="tx1"/>
                </a:solidFill>
                <a:latin typeface="+mj-lt"/>
              </a:rPr>
              <a:t>ve</a:t>
            </a:r>
            <a:r>
              <a:rPr lang="en-US" sz="1800" dirty="0">
                <a:solidFill>
                  <a:schemeClr val="tx1"/>
                </a:solidFill>
                <a:latin typeface="+mj-lt"/>
              </a:rPr>
              <a:t> </a:t>
            </a:r>
            <a:r>
              <a:rPr lang="en-US" sz="1800" dirty="0" err="1">
                <a:solidFill>
                  <a:schemeClr val="tx1"/>
                </a:solidFill>
                <a:latin typeface="+mj-lt"/>
              </a:rPr>
              <a:t>Geliştirme</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P15 </a:t>
            </a:r>
            <a:r>
              <a:rPr lang="en-US" sz="1800" dirty="0" err="1">
                <a:solidFill>
                  <a:schemeClr val="tx1"/>
                </a:solidFill>
                <a:latin typeface="+mj-lt"/>
              </a:rPr>
              <a:t>Değişim</a:t>
            </a:r>
            <a:r>
              <a:rPr lang="en-US" sz="1800" dirty="0">
                <a:solidFill>
                  <a:schemeClr val="tx1"/>
                </a:solidFill>
                <a:latin typeface="+mj-lt"/>
              </a:rPr>
              <a:t> </a:t>
            </a:r>
            <a:r>
              <a:rPr lang="en-US" sz="1800" dirty="0" err="1">
                <a:solidFill>
                  <a:schemeClr val="tx1"/>
                </a:solidFill>
                <a:latin typeface="+mj-lt"/>
              </a:rPr>
              <a:t>Yönetimi</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P16 Olay </a:t>
            </a:r>
            <a:r>
              <a:rPr lang="en-US" sz="1800" dirty="0" err="1">
                <a:solidFill>
                  <a:schemeClr val="tx1"/>
                </a:solidFill>
                <a:latin typeface="+mj-lt"/>
              </a:rPr>
              <a:t>Yönetim</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P17 </a:t>
            </a:r>
            <a:r>
              <a:rPr lang="en-US" sz="1800" dirty="0" err="1">
                <a:solidFill>
                  <a:schemeClr val="tx1"/>
                </a:solidFill>
                <a:latin typeface="+mj-lt"/>
              </a:rPr>
              <a:t>Kripto</a:t>
            </a:r>
            <a:r>
              <a:rPr lang="en-US" sz="1800" dirty="0">
                <a:solidFill>
                  <a:schemeClr val="tx1"/>
                </a:solidFill>
                <a:latin typeface="+mj-lt"/>
              </a:rPr>
              <a:t> </a:t>
            </a:r>
            <a:r>
              <a:rPr lang="en-US" sz="1800" dirty="0" err="1">
                <a:solidFill>
                  <a:schemeClr val="tx1"/>
                </a:solidFill>
                <a:latin typeface="+mj-lt"/>
              </a:rPr>
              <a:t>Grafik</a:t>
            </a:r>
            <a:r>
              <a:rPr lang="en-US" sz="1800" dirty="0">
                <a:solidFill>
                  <a:schemeClr val="tx1"/>
                </a:solidFill>
                <a:latin typeface="+mj-lt"/>
              </a:rPr>
              <a:t> </a:t>
            </a:r>
            <a:r>
              <a:rPr lang="en-US" sz="1800" dirty="0" err="1">
                <a:solidFill>
                  <a:schemeClr val="tx1"/>
                </a:solidFill>
                <a:latin typeface="+mj-lt"/>
              </a:rPr>
              <a:t>Kontroller</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P18 </a:t>
            </a:r>
            <a:r>
              <a:rPr lang="en-US" sz="1800" dirty="0" err="1">
                <a:solidFill>
                  <a:schemeClr val="tx1"/>
                </a:solidFill>
                <a:latin typeface="+mj-lt"/>
              </a:rPr>
              <a:t>Kamera</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P19 </a:t>
            </a:r>
            <a:r>
              <a:rPr lang="en-US" sz="1800" dirty="0" err="1">
                <a:solidFill>
                  <a:schemeClr val="tx1"/>
                </a:solidFill>
                <a:latin typeface="+mj-lt"/>
              </a:rPr>
              <a:t>Yedekleme</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P20 Web </a:t>
            </a:r>
            <a:r>
              <a:rPr lang="en-US" sz="1800" dirty="0" err="1">
                <a:solidFill>
                  <a:schemeClr val="tx1"/>
                </a:solidFill>
                <a:latin typeface="+mj-lt"/>
              </a:rPr>
              <a:t>Tahsisi</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p:txBody>
      </p:sp>
    </p:spTree>
    <p:extLst>
      <p:ext uri="{BB962C8B-B14F-4D97-AF65-F5344CB8AC3E}">
        <p14:creationId xmlns:p14="http://schemas.microsoft.com/office/powerpoint/2010/main" val="1299865993"/>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Bilgi güvenliği politikası ne işe yarar ?</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50283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dirty="0">
                <a:solidFill>
                  <a:schemeClr val="tx1"/>
                </a:solidFill>
                <a:latin typeface="+mj-lt"/>
              </a:rPr>
              <a:t>Personele, yaptıkları iş kadar, iş yapış yöntemlerinin ve işledikleri bilginin değerini fark ettirir.</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dirty="0">
                <a:solidFill>
                  <a:schemeClr val="tx1"/>
                </a:solidFill>
                <a:latin typeface="+mj-lt"/>
              </a:rPr>
              <a:t>Kurumu, bilgi kaybı nedeni ile uğrayacağı zarardan korur. Rekabetçi bir avantaj sağlar.</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dirty="0">
                <a:solidFill>
                  <a:schemeClr val="tx1"/>
                </a:solidFill>
                <a:latin typeface="+mj-lt"/>
              </a:rPr>
              <a:t>Riskleri yönetilebilir kılar.</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dirty="0">
                <a:solidFill>
                  <a:schemeClr val="tx1"/>
                </a:solidFill>
                <a:latin typeface="+mj-lt"/>
              </a:rPr>
              <a:t>Toplam kalitenin artmasına neden olur.</a:t>
            </a:r>
            <a:endParaRPr lang="en" sz="2400" dirty="0">
              <a:solidFill>
                <a:schemeClr val="tx1"/>
              </a:solidFill>
              <a:latin typeface="+mj-lt"/>
            </a:endParaRPr>
          </a:p>
        </p:txBody>
      </p:sp>
    </p:spTree>
    <p:extLst>
      <p:ext uri="{BB962C8B-B14F-4D97-AF65-F5344CB8AC3E}">
        <p14:creationId xmlns:p14="http://schemas.microsoft.com/office/powerpoint/2010/main" val="999750236"/>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Uyarılar!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50283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2400" dirty="0">
                <a:solidFill>
                  <a:schemeClr val="tx1"/>
                </a:solidFill>
                <a:latin typeface="+mj-lt"/>
              </a:rPr>
              <a:t>BGP sadece Bilgi İşlem Daire Başkanlığını ilgilendiren bir politika değildir.</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dirty="0">
                <a:solidFill>
                  <a:schemeClr val="tx1"/>
                </a:solidFill>
                <a:latin typeface="+mj-lt"/>
              </a:rPr>
              <a:t>Riskleri sıfıra indirmez, yönetilebilir kılar.</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dirty="0">
                <a:solidFill>
                  <a:schemeClr val="tx1"/>
                </a:solidFill>
                <a:latin typeface="+mj-lt"/>
              </a:rPr>
              <a:t>Kendi kendini uygulayamaz. Başta yönetimin ardından personelin katkısı gerekir.</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dirty="0">
                <a:solidFill>
                  <a:schemeClr val="tx1"/>
                </a:solidFill>
                <a:latin typeface="+mj-lt"/>
              </a:rPr>
              <a:t>İşten önce gelmez.</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dirty="0">
                <a:solidFill>
                  <a:schemeClr val="tx1"/>
                </a:solidFill>
                <a:latin typeface="+mj-lt"/>
              </a:rPr>
              <a:t>Zaman geçtikçe güncellenmesi gerekir.</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dirty="0">
                <a:solidFill>
                  <a:schemeClr val="tx1"/>
                </a:solidFill>
                <a:latin typeface="+mj-lt"/>
              </a:rPr>
              <a:t>Sadece idari ya da teknik bir politika değildir.</a:t>
            </a:r>
            <a:endParaRPr lang="en" sz="2400" dirty="0">
              <a:solidFill>
                <a:schemeClr val="tx1"/>
              </a:solidFill>
              <a:latin typeface="+mj-lt"/>
            </a:endParaRPr>
          </a:p>
        </p:txBody>
      </p:sp>
    </p:spTree>
    <p:extLst>
      <p:ext uri="{BB962C8B-B14F-4D97-AF65-F5344CB8AC3E}">
        <p14:creationId xmlns:p14="http://schemas.microsoft.com/office/powerpoint/2010/main" val="158989951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200" b="1" i="1" dirty="0">
                <a:solidFill>
                  <a:srgbClr val="EC0A40"/>
                </a:solidFill>
                <a:latin typeface="Raleway"/>
              </a:rPr>
              <a:t>Bilgi Güvenliği ihlalleri nelere mal olur ?</a:t>
            </a:r>
            <a:endParaRPr lang="en" sz="32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50283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685800" indent="-457200">
              <a:lnSpc>
                <a:spcPct val="150000"/>
              </a:lnSpc>
              <a:buClr>
                <a:srgbClr val="EC0A40"/>
              </a:buClr>
              <a:buSzPct val="150000"/>
              <a:buFont typeface="Arial" panose="020B0604020202020204" pitchFamily="34" charset="0"/>
              <a:buChar char="•"/>
            </a:pPr>
            <a:r>
              <a:rPr lang="tr-TR" sz="3200" dirty="0">
                <a:solidFill>
                  <a:schemeClr val="tx1"/>
                </a:solidFill>
                <a:latin typeface="+mj-lt"/>
              </a:rPr>
              <a:t>Para</a:t>
            </a:r>
          </a:p>
          <a:p>
            <a:pPr marL="685800" indent="-457200">
              <a:lnSpc>
                <a:spcPct val="150000"/>
              </a:lnSpc>
              <a:buClr>
                <a:srgbClr val="EC0A40"/>
              </a:buClr>
              <a:buSzPct val="150000"/>
              <a:buFont typeface="Arial" panose="020B0604020202020204" pitchFamily="34" charset="0"/>
              <a:buChar char="•"/>
            </a:pPr>
            <a:r>
              <a:rPr lang="tr-TR" sz="3200" dirty="0">
                <a:solidFill>
                  <a:schemeClr val="tx1"/>
                </a:solidFill>
                <a:latin typeface="+mj-lt"/>
              </a:rPr>
              <a:t>İş kaybı</a:t>
            </a:r>
          </a:p>
          <a:p>
            <a:pPr marL="685800" indent="-457200">
              <a:lnSpc>
                <a:spcPct val="150000"/>
              </a:lnSpc>
              <a:buClr>
                <a:srgbClr val="EC0A40"/>
              </a:buClr>
              <a:buSzPct val="150000"/>
              <a:buFont typeface="Arial" panose="020B0604020202020204" pitchFamily="34" charset="0"/>
              <a:buChar char="•"/>
            </a:pPr>
            <a:r>
              <a:rPr lang="tr-TR" sz="3200" dirty="0">
                <a:solidFill>
                  <a:schemeClr val="tx1"/>
                </a:solidFill>
                <a:latin typeface="+mj-lt"/>
              </a:rPr>
              <a:t>İmaj</a:t>
            </a:r>
          </a:p>
          <a:p>
            <a:pPr marL="685800" indent="-457200">
              <a:lnSpc>
                <a:spcPct val="150000"/>
              </a:lnSpc>
              <a:buClr>
                <a:srgbClr val="EC0A40"/>
              </a:buClr>
              <a:buSzPct val="150000"/>
              <a:buFont typeface="Arial" panose="020B0604020202020204" pitchFamily="34" charset="0"/>
              <a:buChar char="•"/>
            </a:pPr>
            <a:r>
              <a:rPr lang="tr-TR" sz="3200" dirty="0">
                <a:solidFill>
                  <a:schemeClr val="tx1"/>
                </a:solidFill>
                <a:latin typeface="+mj-lt"/>
              </a:rPr>
              <a:t>Güven</a:t>
            </a:r>
          </a:p>
          <a:p>
            <a:pPr marL="685800" indent="-457200">
              <a:lnSpc>
                <a:spcPct val="150000"/>
              </a:lnSpc>
              <a:buClr>
                <a:srgbClr val="EC0A40"/>
              </a:buClr>
              <a:buSzPct val="150000"/>
              <a:buFont typeface="Arial" panose="020B0604020202020204" pitchFamily="34" charset="0"/>
              <a:buChar char="•"/>
            </a:pPr>
            <a:r>
              <a:rPr lang="tr-TR" sz="3200" dirty="0">
                <a:solidFill>
                  <a:schemeClr val="tx1"/>
                </a:solidFill>
                <a:latin typeface="+mj-lt"/>
              </a:rPr>
              <a:t>Zaman</a:t>
            </a:r>
          </a:p>
          <a:p>
            <a:pPr marL="685800" indent="-457200">
              <a:lnSpc>
                <a:spcPct val="150000"/>
              </a:lnSpc>
              <a:buClr>
                <a:srgbClr val="EC0A40"/>
              </a:buClr>
              <a:buSzPct val="150000"/>
              <a:buFont typeface="Arial" panose="020B0604020202020204" pitchFamily="34" charset="0"/>
              <a:buChar char="•"/>
            </a:pPr>
            <a:r>
              <a:rPr lang="tr-TR" sz="3200" dirty="0">
                <a:solidFill>
                  <a:schemeClr val="tx1"/>
                </a:solidFill>
                <a:latin typeface="+mj-lt"/>
              </a:rPr>
              <a:t>...</a:t>
            </a:r>
            <a:endParaRPr lang="en" sz="3200" dirty="0">
              <a:solidFill>
                <a:schemeClr val="tx1"/>
              </a:solidFill>
              <a:latin typeface="+mj-lt"/>
            </a:endParaRPr>
          </a:p>
        </p:txBody>
      </p:sp>
      <p:pic>
        <p:nvPicPr>
          <p:cNvPr id="2052" name="Picture 4" descr="KVKK ve GDPR ekseninde “Veri İhlali” kavramı | by Yasar K. Canpolat |  Canpolat Legal | Medium">
            <a:extLst>
              <a:ext uri="{FF2B5EF4-FFF2-40B4-BE49-F238E27FC236}">
                <a16:creationId xmlns:a16="http://schemas.microsoft.com/office/drawing/2014/main" id="{4DB7E4E3-F43C-4FD3-B869-070B662F9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155155"/>
            <a:ext cx="4788024" cy="337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78899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Saldırgan Açısından</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78497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2000" dirty="0">
                <a:solidFill>
                  <a:schemeClr val="tx1"/>
                </a:solidFill>
                <a:latin typeface="+mj-lt"/>
              </a:rPr>
              <a:t>Bir sisteme sızmayı planlayan hackerin yapacağı ilk iş düzenli bilgi toplama ve değerlendirmedir.</a:t>
            </a:r>
          </a:p>
          <a:p>
            <a:pPr marL="571500" indent="-342900">
              <a:buClr>
                <a:srgbClr val="EC0A40"/>
              </a:buClr>
              <a:buSzPct val="150000"/>
              <a:buFont typeface="Arial" panose="020B0604020202020204" pitchFamily="34" charset="0"/>
              <a:buChar char="•"/>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Bilgi toplama </a:t>
            </a:r>
            <a:r>
              <a:rPr lang="tr-TR" sz="2000" dirty="0" err="1">
                <a:solidFill>
                  <a:schemeClr val="tx1"/>
                </a:solidFill>
                <a:latin typeface="+mj-lt"/>
              </a:rPr>
              <a:t>hacklemenin</a:t>
            </a:r>
            <a:r>
              <a:rPr lang="tr-TR" sz="2000" dirty="0">
                <a:solidFill>
                  <a:schemeClr val="tx1"/>
                </a:solidFill>
                <a:latin typeface="+mj-lt"/>
              </a:rPr>
              <a:t> ilk adımıdır ve başarılı olması için gereklidir.</a:t>
            </a:r>
          </a:p>
          <a:p>
            <a:pPr marL="571500" indent="-342900">
              <a:buClr>
                <a:srgbClr val="EC0A40"/>
              </a:buClr>
              <a:buSzPct val="150000"/>
              <a:buFont typeface="Arial" panose="020B0604020202020204" pitchFamily="34" charset="0"/>
              <a:buChar char="•"/>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Bilgi toplama esnasında bu gerekli mi değil mi diye sorulmadan alınabilecek tüm bilgiler toplanır.</a:t>
            </a:r>
          </a:p>
          <a:p>
            <a:pPr marL="571500" indent="-342900">
              <a:buClr>
                <a:srgbClr val="EC0A40"/>
              </a:buClr>
              <a:buSzPct val="150000"/>
              <a:buFont typeface="Arial" panose="020B0604020202020204" pitchFamily="34" charset="0"/>
              <a:buChar char="•"/>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Toplanan bilgiler sonraki aşamalarda kullanılmak üzere sınıflandırılır. </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p:txBody>
      </p:sp>
      <p:pic>
        <p:nvPicPr>
          <p:cNvPr id="4098" name="Picture 2" descr="Hacker'lar şimdi de koronavirüsü kullanarak kurbanlarına saldırıyor -  Teknoloji Haberleri">
            <a:extLst>
              <a:ext uri="{FF2B5EF4-FFF2-40B4-BE49-F238E27FC236}">
                <a16:creationId xmlns:a16="http://schemas.microsoft.com/office/drawing/2014/main" id="{A894072C-F43C-472C-82A4-C89D40210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366" y="4316707"/>
            <a:ext cx="4267267" cy="2401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50416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rtl="0">
              <a:spcBef>
                <a:spcPts val="0"/>
              </a:spcBef>
              <a:buNone/>
            </a:pPr>
            <a:r>
              <a:rPr lang="tr-TR" sz="7200" dirty="0">
                <a:solidFill>
                  <a:srgbClr val="7ECEFD"/>
                </a:solidFill>
              </a:rPr>
              <a:t>2</a:t>
            </a:r>
            <a:r>
              <a:rPr lang="en" sz="7200" dirty="0">
                <a:solidFill>
                  <a:srgbClr val="7ECEFD"/>
                </a:solidFill>
              </a:rPr>
              <a:t>.</a:t>
            </a:r>
          </a:p>
          <a:p>
            <a:pPr lvl="0" rtl="0">
              <a:spcBef>
                <a:spcPts val="0"/>
              </a:spcBef>
              <a:buNone/>
            </a:pPr>
            <a:r>
              <a:rPr lang="tr-TR" dirty="0"/>
              <a:t>TEHDİTLER</a:t>
            </a:r>
            <a:endParaRPr lang="en" dirty="0"/>
          </a:p>
        </p:txBody>
      </p:sp>
    </p:spTree>
    <p:extLst>
      <p:ext uri="{BB962C8B-B14F-4D97-AF65-F5344CB8AC3E}">
        <p14:creationId xmlns:p14="http://schemas.microsoft.com/office/powerpoint/2010/main" val="507195509"/>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Bilgi Güvenliğine Yönelik Tehditler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1800" dirty="0">
                <a:solidFill>
                  <a:schemeClr val="tx1"/>
                </a:solidFill>
                <a:latin typeface="+mj-lt"/>
              </a:rPr>
              <a:t>Siber Saldırılar; Kişi, Şirket veya Kurumun bilgi sistemlerine, iletişim altyapılarına yapılan planlı ve koordineli saldırılardır. Bu saldırılar ticari, askeri veya politik gibi amaçlar üzerine kurulabilir. </a:t>
            </a:r>
          </a:p>
          <a:p>
            <a:pPr marL="571500" indent="-342900">
              <a:buClr>
                <a:srgbClr val="EC0A40"/>
              </a:buClr>
              <a:buSzPct val="150000"/>
              <a:buFont typeface="Arial" panose="020B0604020202020204" pitchFamily="34" charset="0"/>
              <a:buChar char="•"/>
            </a:pPr>
            <a:endParaRPr lang="tr-TR" sz="1800" dirty="0">
              <a:solidFill>
                <a:schemeClr val="tx1"/>
              </a:solidFill>
              <a:latin typeface="+mj-lt"/>
            </a:endParaRPr>
          </a:p>
          <a:p>
            <a:pPr marL="571500" indent="-342900">
              <a:buClr>
                <a:srgbClr val="EC0A40"/>
              </a:buClr>
              <a:buSzPct val="150000"/>
              <a:buFont typeface="Arial" panose="020B0604020202020204" pitchFamily="34" charset="0"/>
              <a:buChar char="•"/>
            </a:pPr>
            <a:r>
              <a:rPr lang="tr-TR" sz="1800" dirty="0">
                <a:solidFill>
                  <a:schemeClr val="tx1"/>
                </a:solidFill>
                <a:latin typeface="+mj-lt"/>
              </a:rPr>
              <a:t>Siber Savaş; Yukarıda belirtmiş olduğumuz siber saldırıların Ülke veya Ülkelere yönelik yapılması duruma siber savaş tanımı getirilmiştir. Başta ABD ve Çin olmak üzere birçok ülke siber savaşlara karşı cephe kurmakta veya kurulmuş olan bu cepheleri güçlendirmeye çalışmaktadır. </a:t>
            </a:r>
          </a:p>
        </p:txBody>
      </p:sp>
      <p:pic>
        <p:nvPicPr>
          <p:cNvPr id="2" name="Resim 1">
            <a:extLst>
              <a:ext uri="{FF2B5EF4-FFF2-40B4-BE49-F238E27FC236}">
                <a16:creationId xmlns:a16="http://schemas.microsoft.com/office/drawing/2014/main" id="{4E66F9CA-4ED2-42F2-8D45-F1E48153CB4A}"/>
              </a:ext>
            </a:extLst>
          </p:cNvPr>
          <p:cNvPicPr>
            <a:picLocks noChangeAspect="1"/>
          </p:cNvPicPr>
          <p:nvPr/>
        </p:nvPicPr>
        <p:blipFill rotWithShape="1">
          <a:blip r:embed="rId3"/>
          <a:srcRect l="41338" t="27600" r="1176" b="20600"/>
          <a:stretch/>
        </p:blipFill>
        <p:spPr>
          <a:xfrm>
            <a:off x="1588533" y="3717032"/>
            <a:ext cx="5966933" cy="3024336"/>
          </a:xfrm>
          <a:prstGeom prst="rect">
            <a:avLst/>
          </a:prstGeom>
        </p:spPr>
      </p:pic>
    </p:spTree>
    <p:extLst>
      <p:ext uri="{BB962C8B-B14F-4D97-AF65-F5344CB8AC3E}">
        <p14:creationId xmlns:p14="http://schemas.microsoft.com/office/powerpoint/2010/main" val="967241123"/>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İç Tehditler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lnSpc>
                <a:spcPct val="150000"/>
              </a:lnSpc>
              <a:buClr>
                <a:srgbClr val="EC0A40"/>
              </a:buClr>
              <a:buSzPct val="150000"/>
              <a:buFont typeface="Arial" panose="020B0604020202020204" pitchFamily="34" charset="0"/>
              <a:buChar char="•"/>
            </a:pPr>
            <a:r>
              <a:rPr lang="tr-TR" sz="2000" dirty="0">
                <a:solidFill>
                  <a:schemeClr val="tx1"/>
                </a:solidFill>
                <a:latin typeface="+mj-lt"/>
              </a:rPr>
              <a:t>Bilgisiz ve bilinçsiz kullanım</a:t>
            </a:r>
          </a:p>
          <a:p>
            <a:pPr marL="514350" indent="-285750">
              <a:lnSpc>
                <a:spcPct val="150000"/>
              </a:lnSpc>
              <a:buClr>
                <a:srgbClr val="EC0A40"/>
              </a:buClr>
              <a:buSzPct val="150000"/>
              <a:buFont typeface="Arial" panose="020B0604020202020204" pitchFamily="34" charset="0"/>
              <a:buChar char="•"/>
            </a:pPr>
            <a:r>
              <a:rPr lang="tr-TR" sz="2000" dirty="0">
                <a:solidFill>
                  <a:schemeClr val="tx1"/>
                </a:solidFill>
                <a:latin typeface="+mj-lt"/>
              </a:rPr>
              <a:t>Temizlik görevlisinin sunucunun fişini çekmesi</a:t>
            </a:r>
          </a:p>
          <a:p>
            <a:pPr marL="514350" indent="-285750">
              <a:lnSpc>
                <a:spcPct val="150000"/>
              </a:lnSpc>
              <a:buClr>
                <a:srgbClr val="EC0A40"/>
              </a:buClr>
              <a:buSzPct val="150000"/>
              <a:buFont typeface="Arial" panose="020B0604020202020204" pitchFamily="34" charset="0"/>
              <a:buChar char="•"/>
            </a:pPr>
            <a:r>
              <a:rPr lang="tr-TR" sz="2000" dirty="0">
                <a:solidFill>
                  <a:schemeClr val="tx1"/>
                </a:solidFill>
                <a:latin typeface="+mj-lt"/>
              </a:rPr>
              <a:t>Eğitilmemiş bir çalışanın veri tabanını silmesi</a:t>
            </a:r>
          </a:p>
          <a:p>
            <a:pPr marL="514350" indent="-285750">
              <a:lnSpc>
                <a:spcPct val="150000"/>
              </a:lnSpc>
              <a:buClr>
                <a:srgbClr val="EC0A40"/>
              </a:buClr>
              <a:buSzPct val="150000"/>
              <a:buFont typeface="Arial" panose="020B0604020202020204" pitchFamily="34" charset="0"/>
              <a:buChar char="•"/>
            </a:pPr>
            <a:r>
              <a:rPr lang="tr-TR" sz="2000" dirty="0">
                <a:solidFill>
                  <a:schemeClr val="tx1"/>
                </a:solidFill>
                <a:latin typeface="+mj-lt"/>
              </a:rPr>
              <a:t>Kötü niyetli hareketler / firmaya zarar vermek</a:t>
            </a:r>
          </a:p>
          <a:p>
            <a:pPr marL="514350" indent="-285750">
              <a:lnSpc>
                <a:spcPct val="150000"/>
              </a:lnSpc>
              <a:buClr>
                <a:srgbClr val="EC0A40"/>
              </a:buClr>
              <a:buSzPct val="150000"/>
              <a:buFont typeface="Arial" panose="020B0604020202020204" pitchFamily="34" charset="0"/>
              <a:buChar char="•"/>
            </a:pPr>
            <a:r>
              <a:rPr lang="tr-TR" sz="2000" dirty="0">
                <a:solidFill>
                  <a:schemeClr val="tx1"/>
                </a:solidFill>
                <a:latin typeface="+mj-lt"/>
              </a:rPr>
              <a:t>İşten çıkarılan çalışanın, kuruma ait web sitesini değiştirmesi</a:t>
            </a:r>
          </a:p>
          <a:p>
            <a:pPr marL="514350" indent="-285750">
              <a:lnSpc>
                <a:spcPct val="150000"/>
              </a:lnSpc>
              <a:buClr>
                <a:srgbClr val="EC0A40"/>
              </a:buClr>
              <a:buSzPct val="150000"/>
              <a:buFont typeface="Arial" panose="020B0604020202020204" pitchFamily="34" charset="0"/>
              <a:buChar char="•"/>
            </a:pPr>
            <a:r>
              <a:rPr lang="tr-TR" sz="2000" dirty="0">
                <a:solidFill>
                  <a:schemeClr val="tx1"/>
                </a:solidFill>
                <a:latin typeface="+mj-lt"/>
              </a:rPr>
              <a:t>Bir çalışanın, ağda </a:t>
            </a:r>
            <a:r>
              <a:rPr lang="tr-TR" sz="2000" dirty="0" err="1">
                <a:solidFill>
                  <a:schemeClr val="tx1"/>
                </a:solidFill>
                <a:latin typeface="+mj-lt"/>
              </a:rPr>
              <a:t>Sniffer</a:t>
            </a:r>
            <a:r>
              <a:rPr lang="tr-TR" sz="2000" dirty="0">
                <a:solidFill>
                  <a:schemeClr val="tx1"/>
                </a:solidFill>
                <a:latin typeface="+mj-lt"/>
              </a:rPr>
              <a:t> (Paket Çözümleyicisi) çalıştırarak e-postaları okuması</a:t>
            </a:r>
          </a:p>
          <a:p>
            <a:pPr marL="514350" indent="-285750">
              <a:lnSpc>
                <a:spcPct val="150000"/>
              </a:lnSpc>
              <a:buClr>
                <a:srgbClr val="EC0A40"/>
              </a:buClr>
              <a:buSzPct val="150000"/>
              <a:buFont typeface="Arial" panose="020B0604020202020204" pitchFamily="34" charset="0"/>
              <a:buChar char="•"/>
            </a:pPr>
            <a:r>
              <a:rPr lang="tr-TR" sz="2000" dirty="0">
                <a:solidFill>
                  <a:schemeClr val="tx1"/>
                </a:solidFill>
                <a:latin typeface="+mj-lt"/>
              </a:rPr>
              <a:t>Bir yöneticinin, geliştirilen ürünün planını rakip kurumlara satması </a:t>
            </a:r>
          </a:p>
        </p:txBody>
      </p:sp>
    </p:spTree>
    <p:extLst>
      <p:ext uri="{BB962C8B-B14F-4D97-AF65-F5344CB8AC3E}">
        <p14:creationId xmlns:p14="http://schemas.microsoft.com/office/powerpoint/2010/main" val="1711371735"/>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Dış Tehditler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lnSpc>
                <a:spcPct val="150000"/>
              </a:lnSpc>
              <a:buClr>
                <a:srgbClr val="EC0A40"/>
              </a:buClr>
              <a:buSzPct val="150000"/>
              <a:buFont typeface="Arial" panose="020B0604020202020204" pitchFamily="34" charset="0"/>
              <a:buChar char="•"/>
            </a:pPr>
            <a:r>
              <a:rPr lang="tr-TR" sz="2000" dirty="0">
                <a:solidFill>
                  <a:schemeClr val="tx1"/>
                </a:solidFill>
                <a:latin typeface="+mj-lt"/>
              </a:rPr>
              <a:t>Bir saldırganın kurum web sitesini değiştirmesi veya silmesi</a:t>
            </a:r>
          </a:p>
          <a:p>
            <a:pPr marL="571500" indent="-342900">
              <a:lnSpc>
                <a:spcPct val="150000"/>
              </a:lnSpc>
              <a:buClr>
                <a:srgbClr val="EC0A40"/>
              </a:buClr>
              <a:buSzPct val="150000"/>
              <a:buFont typeface="Arial" panose="020B0604020202020204" pitchFamily="34" charset="0"/>
              <a:buChar char="•"/>
            </a:pPr>
            <a:r>
              <a:rPr lang="tr-TR" sz="2000" dirty="0">
                <a:solidFill>
                  <a:schemeClr val="tx1"/>
                </a:solidFill>
                <a:latin typeface="+mj-lt"/>
              </a:rPr>
              <a:t>Bir saldırganın kurumun korunan bilgilerini çalması</a:t>
            </a:r>
          </a:p>
          <a:p>
            <a:pPr marL="571500" indent="-342900">
              <a:lnSpc>
                <a:spcPct val="150000"/>
              </a:lnSpc>
              <a:buClr>
                <a:srgbClr val="EC0A40"/>
              </a:buClr>
              <a:buSzPct val="150000"/>
              <a:buFont typeface="Arial" panose="020B0604020202020204" pitchFamily="34" charset="0"/>
              <a:buChar char="•"/>
            </a:pPr>
            <a:r>
              <a:rPr lang="tr-TR" sz="2000" dirty="0">
                <a:solidFill>
                  <a:schemeClr val="tx1"/>
                </a:solidFill>
                <a:latin typeface="+mj-lt"/>
              </a:rPr>
              <a:t>Bir saldırganın kurumun bilgilerini çalarak satması veya ifşa etmesi</a:t>
            </a:r>
          </a:p>
          <a:p>
            <a:pPr marL="571500" indent="-342900">
              <a:lnSpc>
                <a:spcPct val="150000"/>
              </a:lnSpc>
              <a:buClr>
                <a:srgbClr val="EC0A40"/>
              </a:buClr>
              <a:buSzPct val="150000"/>
              <a:buFont typeface="Arial" panose="020B0604020202020204" pitchFamily="34" charset="0"/>
              <a:buChar char="•"/>
            </a:pPr>
            <a:r>
              <a:rPr lang="tr-TR" sz="2000" dirty="0">
                <a:solidFill>
                  <a:schemeClr val="tx1"/>
                </a:solidFill>
                <a:latin typeface="+mj-lt"/>
              </a:rPr>
              <a:t>Birçok saldırganın kurum web sunucusunu servis dışı bırakma saldırısı yapması</a:t>
            </a:r>
          </a:p>
          <a:p>
            <a:pPr marL="571500" indent="-342900">
              <a:lnSpc>
                <a:spcPct val="150000"/>
              </a:lnSpc>
              <a:buClr>
                <a:srgbClr val="EC0A40"/>
              </a:buClr>
              <a:buSzPct val="150000"/>
              <a:buFont typeface="Arial" panose="020B0604020202020204" pitchFamily="34" charset="0"/>
              <a:buChar char="•"/>
            </a:pPr>
            <a:r>
              <a:rPr lang="tr-TR" sz="2000" dirty="0">
                <a:solidFill>
                  <a:schemeClr val="tx1"/>
                </a:solidFill>
                <a:latin typeface="+mj-lt"/>
              </a:rPr>
              <a:t>Yeni nesil APT (hedef odaklı) saldırıları </a:t>
            </a:r>
          </a:p>
        </p:txBody>
      </p:sp>
    </p:spTree>
    <p:extLst>
      <p:ext uri="{BB962C8B-B14F-4D97-AF65-F5344CB8AC3E}">
        <p14:creationId xmlns:p14="http://schemas.microsoft.com/office/powerpoint/2010/main" val="4098229661"/>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Bilgi Güvenliği Tehditleri</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lnSpc>
                <a:spcPct val="150000"/>
              </a:lnSpc>
              <a:buClr>
                <a:srgbClr val="EC0A40"/>
              </a:buClr>
              <a:buSzPct val="150000"/>
              <a:buFont typeface="Arial" panose="020B0604020202020204" pitchFamily="34" charset="0"/>
              <a:buChar char="•"/>
            </a:pPr>
            <a:r>
              <a:rPr lang="tr-TR" sz="2000" dirty="0">
                <a:solidFill>
                  <a:schemeClr val="tx1"/>
                </a:solidFill>
                <a:latin typeface="+mj-lt"/>
              </a:rPr>
              <a:t>Sahtekarlık ve taklit,</a:t>
            </a:r>
          </a:p>
          <a:p>
            <a:pPr marL="571500" indent="-342900">
              <a:lnSpc>
                <a:spcPct val="150000"/>
              </a:lnSpc>
              <a:buClr>
                <a:srgbClr val="EC0A40"/>
              </a:buClr>
              <a:buSzPct val="150000"/>
              <a:buFont typeface="Arial" panose="020B0604020202020204" pitchFamily="34" charset="0"/>
              <a:buChar char="•"/>
            </a:pPr>
            <a:r>
              <a:rPr lang="tr-TR" sz="2000" dirty="0">
                <a:solidFill>
                  <a:schemeClr val="tx1"/>
                </a:solidFill>
                <a:latin typeface="+mj-lt"/>
              </a:rPr>
              <a:t>Kimlik hırsızlığı,</a:t>
            </a:r>
          </a:p>
          <a:p>
            <a:pPr marL="571500" indent="-342900">
              <a:lnSpc>
                <a:spcPct val="150000"/>
              </a:lnSpc>
              <a:buClr>
                <a:srgbClr val="EC0A40"/>
              </a:buClr>
              <a:buSzPct val="150000"/>
              <a:buFont typeface="Arial" panose="020B0604020202020204" pitchFamily="34" charset="0"/>
              <a:buChar char="•"/>
            </a:pPr>
            <a:r>
              <a:rPr lang="tr-TR" sz="2000" dirty="0">
                <a:solidFill>
                  <a:schemeClr val="tx1"/>
                </a:solidFill>
                <a:latin typeface="+mj-lt"/>
              </a:rPr>
              <a:t>Ticari bilgi çalma,</a:t>
            </a:r>
          </a:p>
          <a:p>
            <a:pPr marL="571500" indent="-342900">
              <a:lnSpc>
                <a:spcPct val="150000"/>
              </a:lnSpc>
              <a:buClr>
                <a:srgbClr val="EC0A40"/>
              </a:buClr>
              <a:buSzPct val="150000"/>
              <a:buFont typeface="Arial" panose="020B0604020202020204" pitchFamily="34" charset="0"/>
              <a:buChar char="•"/>
            </a:pPr>
            <a:r>
              <a:rPr lang="tr-TR" sz="2000" dirty="0">
                <a:solidFill>
                  <a:schemeClr val="tx1"/>
                </a:solidFill>
                <a:latin typeface="+mj-lt"/>
              </a:rPr>
              <a:t>İstihbarat amaçlı faaliyetler,</a:t>
            </a:r>
          </a:p>
          <a:p>
            <a:pPr marL="571500" indent="-342900">
              <a:lnSpc>
                <a:spcPct val="150000"/>
              </a:lnSpc>
              <a:buClr>
                <a:srgbClr val="EC0A40"/>
              </a:buClr>
              <a:buSzPct val="150000"/>
              <a:buFont typeface="Arial" panose="020B0604020202020204" pitchFamily="34" charset="0"/>
              <a:buChar char="•"/>
            </a:pPr>
            <a:r>
              <a:rPr lang="tr-TR" sz="2000" dirty="0">
                <a:solidFill>
                  <a:schemeClr val="tx1"/>
                </a:solidFill>
                <a:latin typeface="+mj-lt"/>
              </a:rPr>
              <a:t>Takip ve gözetleme,</a:t>
            </a:r>
          </a:p>
          <a:p>
            <a:pPr marL="571500" indent="-342900">
              <a:lnSpc>
                <a:spcPct val="150000"/>
              </a:lnSpc>
              <a:buClr>
                <a:srgbClr val="EC0A40"/>
              </a:buClr>
              <a:buSzPct val="150000"/>
              <a:buFont typeface="Arial" panose="020B0604020202020204" pitchFamily="34" charset="0"/>
              <a:buChar char="•"/>
            </a:pPr>
            <a:r>
              <a:rPr lang="tr-TR" sz="2000" dirty="0">
                <a:solidFill>
                  <a:schemeClr val="tx1"/>
                </a:solidFill>
                <a:latin typeface="+mj-lt"/>
              </a:rPr>
              <a:t>“</a:t>
            </a:r>
            <a:r>
              <a:rPr lang="tr-TR" sz="2000" dirty="0" err="1">
                <a:solidFill>
                  <a:schemeClr val="tx1"/>
                </a:solidFill>
                <a:latin typeface="+mj-lt"/>
              </a:rPr>
              <a:t>Hack”leme</a:t>
            </a:r>
            <a:r>
              <a:rPr lang="tr-TR" sz="2000" dirty="0">
                <a:solidFill>
                  <a:schemeClr val="tx1"/>
                </a:solidFill>
                <a:latin typeface="+mj-lt"/>
              </a:rPr>
              <a:t>, </a:t>
            </a:r>
            <a:r>
              <a:rPr lang="tr-TR" sz="2000" dirty="0" err="1">
                <a:solidFill>
                  <a:schemeClr val="tx1"/>
                </a:solidFill>
                <a:latin typeface="+mj-lt"/>
              </a:rPr>
              <a:t>Defacement</a:t>
            </a:r>
            <a:endParaRPr lang="tr-TR" sz="2000" dirty="0">
              <a:solidFill>
                <a:schemeClr val="tx1"/>
              </a:solidFill>
              <a:latin typeface="+mj-lt"/>
            </a:endParaRPr>
          </a:p>
          <a:p>
            <a:pPr marL="571500" indent="-342900">
              <a:lnSpc>
                <a:spcPct val="150000"/>
              </a:lnSpc>
              <a:buClr>
                <a:srgbClr val="EC0A40"/>
              </a:buClr>
              <a:buSzPct val="150000"/>
              <a:buFont typeface="Arial" panose="020B0604020202020204" pitchFamily="34" charset="0"/>
              <a:buChar char="•"/>
            </a:pPr>
            <a:r>
              <a:rPr lang="tr-TR" sz="2000" dirty="0">
                <a:solidFill>
                  <a:schemeClr val="tx1"/>
                </a:solidFill>
                <a:latin typeface="+mj-lt"/>
              </a:rPr>
              <a:t>Virüsler, Truva atları…</a:t>
            </a:r>
          </a:p>
          <a:p>
            <a:pPr marL="571500" indent="-342900">
              <a:lnSpc>
                <a:spcPct val="150000"/>
              </a:lnSpc>
              <a:buClr>
                <a:srgbClr val="EC0A40"/>
              </a:buClr>
              <a:buSzPct val="150000"/>
              <a:buFont typeface="Arial" panose="020B0604020202020204" pitchFamily="34" charset="0"/>
              <a:buChar char="•"/>
            </a:pPr>
            <a:r>
              <a:rPr lang="tr-TR" sz="2000" dirty="0">
                <a:solidFill>
                  <a:schemeClr val="tx1"/>
                </a:solidFill>
                <a:latin typeface="+mj-lt"/>
              </a:rPr>
              <a:t>Casus yazılımlar (</a:t>
            </a:r>
            <a:r>
              <a:rPr lang="tr-TR" sz="2000" dirty="0" err="1">
                <a:solidFill>
                  <a:schemeClr val="tx1"/>
                </a:solidFill>
                <a:latin typeface="+mj-lt"/>
              </a:rPr>
              <a:t>spyware</a:t>
            </a:r>
            <a:r>
              <a:rPr lang="tr-TR" sz="2000" dirty="0">
                <a:solidFill>
                  <a:schemeClr val="tx1"/>
                </a:solidFill>
                <a:latin typeface="+mj-lt"/>
              </a:rPr>
              <a:t>),</a:t>
            </a:r>
          </a:p>
          <a:p>
            <a:pPr marL="571500" indent="-342900">
              <a:lnSpc>
                <a:spcPct val="150000"/>
              </a:lnSpc>
              <a:buClr>
                <a:srgbClr val="EC0A40"/>
              </a:buClr>
              <a:buSzPct val="150000"/>
              <a:buFont typeface="Arial" panose="020B0604020202020204" pitchFamily="34" charset="0"/>
              <a:buChar char="•"/>
            </a:pPr>
            <a:r>
              <a:rPr lang="tr-TR" sz="2000" dirty="0" err="1">
                <a:solidFill>
                  <a:schemeClr val="tx1"/>
                </a:solidFill>
                <a:latin typeface="+mj-lt"/>
              </a:rPr>
              <a:t>Spam</a:t>
            </a:r>
            <a:r>
              <a:rPr lang="tr-TR" sz="2000" dirty="0">
                <a:solidFill>
                  <a:schemeClr val="tx1"/>
                </a:solidFill>
                <a:latin typeface="+mj-lt"/>
              </a:rPr>
              <a:t> ve benzeri saldırılar,</a:t>
            </a:r>
          </a:p>
          <a:p>
            <a:pPr marL="571500" indent="-342900">
              <a:lnSpc>
                <a:spcPct val="150000"/>
              </a:lnSpc>
              <a:buClr>
                <a:srgbClr val="EC0A40"/>
              </a:buClr>
              <a:buSzPct val="150000"/>
              <a:buFont typeface="Arial" panose="020B0604020202020204" pitchFamily="34" charset="0"/>
              <a:buChar char="•"/>
            </a:pPr>
            <a:r>
              <a:rPr lang="tr-TR" sz="2000" dirty="0">
                <a:solidFill>
                  <a:schemeClr val="tx1"/>
                </a:solidFill>
                <a:latin typeface="+mj-lt"/>
              </a:rPr>
              <a:t>Hizmet durduran saldırılar </a:t>
            </a:r>
          </a:p>
        </p:txBody>
      </p:sp>
    </p:spTree>
    <p:extLst>
      <p:ext uri="{BB962C8B-B14F-4D97-AF65-F5344CB8AC3E}">
        <p14:creationId xmlns:p14="http://schemas.microsoft.com/office/powerpoint/2010/main" val="946122484"/>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rtl="0">
              <a:spcBef>
                <a:spcPts val="0"/>
              </a:spcBef>
              <a:buNone/>
            </a:pPr>
            <a:r>
              <a:rPr lang="en" sz="7200" dirty="0">
                <a:solidFill>
                  <a:srgbClr val="7ECEFD"/>
                </a:solidFill>
              </a:rPr>
              <a:t>1.</a:t>
            </a:r>
          </a:p>
          <a:p>
            <a:pPr lvl="0" rtl="0">
              <a:spcBef>
                <a:spcPts val="0"/>
              </a:spcBef>
              <a:buNone/>
            </a:pPr>
            <a:r>
              <a:rPr lang="tr-TR" dirty="0"/>
              <a:t>KAVRAMLAR ve PRENSİPLER</a:t>
            </a:r>
            <a:endParaRPr lang="en" dirty="0"/>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rtl="0">
              <a:spcBef>
                <a:spcPts val="0"/>
              </a:spcBef>
              <a:buNone/>
            </a:pPr>
            <a:r>
              <a:rPr lang="tr-TR" sz="7200" dirty="0">
                <a:solidFill>
                  <a:srgbClr val="7ECEFD"/>
                </a:solidFill>
              </a:rPr>
              <a:t>3</a:t>
            </a:r>
            <a:r>
              <a:rPr lang="en" sz="7200" dirty="0">
                <a:solidFill>
                  <a:srgbClr val="7ECEFD"/>
                </a:solidFill>
              </a:rPr>
              <a:t>.</a:t>
            </a:r>
          </a:p>
          <a:p>
            <a:pPr lvl="0" rtl="0">
              <a:spcBef>
                <a:spcPts val="0"/>
              </a:spcBef>
              <a:buNone/>
            </a:pPr>
            <a:r>
              <a:rPr lang="tr-TR" dirty="0"/>
              <a:t>ÖRNEKLER</a:t>
            </a:r>
            <a:endParaRPr lang="en" dirty="0"/>
          </a:p>
        </p:txBody>
      </p:sp>
    </p:spTree>
    <p:extLst>
      <p:ext uri="{BB962C8B-B14F-4D97-AF65-F5344CB8AC3E}">
        <p14:creationId xmlns:p14="http://schemas.microsoft.com/office/powerpoint/2010/main" val="1862121666"/>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Günümüz Siber Saldırıları</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742950" indent="-514350">
              <a:lnSpc>
                <a:spcPct val="150000"/>
              </a:lnSpc>
              <a:buClr>
                <a:srgbClr val="EC0A40"/>
              </a:buClr>
              <a:buSzPct val="100000"/>
              <a:buAutoNum type="arabicParenR"/>
            </a:pPr>
            <a:r>
              <a:rPr lang="tr-TR" sz="2800" dirty="0"/>
              <a:t>Veri Sızıntıları (Ticari ve kişisel veri hırsızlığı) </a:t>
            </a:r>
          </a:p>
          <a:p>
            <a:pPr marL="742950" indent="-514350">
              <a:lnSpc>
                <a:spcPct val="150000"/>
              </a:lnSpc>
              <a:buClr>
                <a:srgbClr val="EC0A40"/>
              </a:buClr>
              <a:buSzPct val="100000"/>
              <a:buAutoNum type="arabicParenR"/>
            </a:pPr>
            <a:r>
              <a:rPr lang="tr-TR" sz="2800" dirty="0" err="1"/>
              <a:t>Sektorel</a:t>
            </a:r>
            <a:r>
              <a:rPr lang="tr-TR" sz="2800" dirty="0"/>
              <a:t> Siber Saldırılar</a:t>
            </a:r>
          </a:p>
          <a:p>
            <a:pPr marL="742950" indent="-514350">
              <a:lnSpc>
                <a:spcPct val="150000"/>
              </a:lnSpc>
              <a:buClr>
                <a:srgbClr val="EC0A40"/>
              </a:buClr>
              <a:buSzPct val="100000"/>
              <a:buAutoNum type="arabicParenR"/>
            </a:pPr>
            <a:r>
              <a:rPr lang="tr-TR" sz="2800" dirty="0"/>
              <a:t>Devlet Destekli Siber Saldırılar</a:t>
            </a:r>
          </a:p>
          <a:p>
            <a:pPr marL="742950" indent="-514350">
              <a:lnSpc>
                <a:spcPct val="150000"/>
              </a:lnSpc>
              <a:buClr>
                <a:srgbClr val="EC0A40"/>
              </a:buClr>
              <a:buSzPct val="100000"/>
              <a:buAutoNum type="arabicParenR"/>
            </a:pPr>
            <a:r>
              <a:rPr lang="tr-TR" sz="2800" dirty="0"/>
              <a:t>Fidye Saldırıları (</a:t>
            </a:r>
            <a:r>
              <a:rPr lang="tr-TR" sz="2800" dirty="0" err="1"/>
              <a:t>Ransomware</a:t>
            </a:r>
            <a:r>
              <a:rPr lang="tr-TR" sz="2800" dirty="0"/>
              <a:t> vb.)</a:t>
            </a:r>
            <a:endParaRPr lang="tr-TR" sz="2000" dirty="0">
              <a:solidFill>
                <a:schemeClr val="tx1"/>
              </a:solidFill>
              <a:latin typeface="+mj-lt"/>
            </a:endParaRPr>
          </a:p>
        </p:txBody>
      </p:sp>
    </p:spTree>
    <p:extLst>
      <p:ext uri="{BB962C8B-B14F-4D97-AF65-F5344CB8AC3E}">
        <p14:creationId xmlns:p14="http://schemas.microsoft.com/office/powerpoint/2010/main" val="3440810661"/>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Veri Sızıntıları Örnekleri</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ABD’de </a:t>
            </a:r>
            <a:r>
              <a:rPr lang="tr-TR" sz="2000" dirty="0" err="1">
                <a:solidFill>
                  <a:schemeClr val="tx1"/>
                </a:solidFill>
                <a:latin typeface="+mj-lt"/>
              </a:rPr>
              <a:t>EquiFax’in</a:t>
            </a:r>
            <a:r>
              <a:rPr lang="tr-TR" sz="2000" dirty="0">
                <a:solidFill>
                  <a:schemeClr val="tx1"/>
                </a:solidFill>
                <a:latin typeface="+mj-lt"/>
              </a:rPr>
              <a:t> web uygulamalarında bulunan güvenlik zafiyeti sonucu 327 milyon nüfuslu ABD'de 147,9 milyon insanın kişisel bilgileri dışarı sızdı.</a:t>
            </a:r>
          </a:p>
          <a:p>
            <a:pPr marL="228600">
              <a:buClr>
                <a:srgbClr val="EC0A40"/>
              </a:buClr>
              <a:buSzPct val="150000"/>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18 Mayıs 2018 tarihinde Sağlık Bakanlığı’na bağlı 33 devlet hastanesine sabah saatlerinde siber saldırı düzenlendi. </a:t>
            </a:r>
            <a:r>
              <a:rPr lang="tr-TR" sz="2000" dirty="0" err="1">
                <a:solidFill>
                  <a:schemeClr val="tx1"/>
                </a:solidFill>
                <a:latin typeface="+mj-lt"/>
              </a:rPr>
              <a:t>Anonymous</a:t>
            </a:r>
            <a:r>
              <a:rPr lang="tr-TR" sz="2000" dirty="0">
                <a:solidFill>
                  <a:schemeClr val="tx1"/>
                </a:solidFill>
                <a:latin typeface="+mj-lt"/>
              </a:rPr>
              <a:t> hacker grubunun üstlendiği siber saldırılarda hastanelerin veri tabanında yer alan bilgiler, kopyalandıktan sonra silindi. Ayrıca saldırganların yedeklerin geri yüklenmesini de engelledi. Hastaların mağdur olamamaları için elle kayıt yapıldı.</a:t>
            </a:r>
          </a:p>
        </p:txBody>
      </p:sp>
    </p:spTree>
    <p:extLst>
      <p:ext uri="{BB962C8B-B14F-4D97-AF65-F5344CB8AC3E}">
        <p14:creationId xmlns:p14="http://schemas.microsoft.com/office/powerpoint/2010/main" val="2958891018"/>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err="1">
                <a:solidFill>
                  <a:srgbClr val="EC0A40"/>
                </a:solidFill>
                <a:latin typeface="Raleway"/>
              </a:rPr>
              <a:t>Sektörel</a:t>
            </a:r>
            <a:r>
              <a:rPr lang="tr-TR" sz="3600" b="1" i="1" dirty="0">
                <a:solidFill>
                  <a:srgbClr val="EC0A40"/>
                </a:solidFill>
                <a:latin typeface="Raleway"/>
              </a:rPr>
              <a:t> Siber Saldırı Örnekleri </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28600">
              <a:buClr>
                <a:srgbClr val="EC0A40"/>
              </a:buClr>
              <a:buSzPct val="150000"/>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Finans sektörüne sürekli saldırılar yapılmakta. </a:t>
            </a:r>
          </a:p>
          <a:p>
            <a:pPr marL="571500" indent="-342900">
              <a:buClr>
                <a:srgbClr val="EC0A40"/>
              </a:buClr>
              <a:buSzPct val="150000"/>
              <a:buFont typeface="Arial" panose="020B0604020202020204" pitchFamily="34" charset="0"/>
              <a:buChar char="•"/>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2018 eylül ayında ülkemizdeki bir katılım bankasının siber saldırı sonucu döviz kurları değiştirildi.</a:t>
            </a:r>
          </a:p>
          <a:p>
            <a:pPr marL="571500" indent="-342900">
              <a:buClr>
                <a:srgbClr val="EC0A40"/>
              </a:buClr>
              <a:buSzPct val="150000"/>
              <a:buFont typeface="Arial" panose="020B0604020202020204" pitchFamily="34" charset="0"/>
              <a:buChar char="•"/>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 2016 yılında saldırganlar SWIFT ödeme sistemindeki zayıf noktaları belirleyerek New York </a:t>
            </a:r>
            <a:r>
              <a:rPr lang="tr-TR" sz="2000" dirty="0" err="1">
                <a:solidFill>
                  <a:schemeClr val="tx1"/>
                </a:solidFill>
                <a:latin typeface="+mj-lt"/>
              </a:rPr>
              <a:t>FED’deki</a:t>
            </a:r>
            <a:r>
              <a:rPr lang="tr-TR" sz="2000" dirty="0">
                <a:solidFill>
                  <a:schemeClr val="tx1"/>
                </a:solidFill>
                <a:latin typeface="+mj-lt"/>
              </a:rPr>
              <a:t> Bangladeş Merkez Bankası hesabından 81 milyon dolar çaldılar.</a:t>
            </a:r>
          </a:p>
        </p:txBody>
      </p:sp>
    </p:spTree>
    <p:extLst>
      <p:ext uri="{BB962C8B-B14F-4D97-AF65-F5344CB8AC3E}">
        <p14:creationId xmlns:p14="http://schemas.microsoft.com/office/powerpoint/2010/main" val="4183806317"/>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Devlet Destekli Saldırılar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2000" dirty="0" err="1">
                <a:solidFill>
                  <a:schemeClr val="tx1"/>
                </a:solidFill>
                <a:latin typeface="+mj-lt"/>
              </a:rPr>
              <a:t>Stuxnet</a:t>
            </a:r>
            <a:r>
              <a:rPr lang="tr-TR" sz="2000" dirty="0">
                <a:solidFill>
                  <a:schemeClr val="tx1"/>
                </a:solidFill>
                <a:latin typeface="+mj-lt"/>
              </a:rPr>
              <a:t>; ABD ve İsrail'in, İran'ın nükleer çalışmalarını sekteye uğratmak için kullandığı solucan yazılımdır. Haziran 2010'da varlığı açığa çıkan virüs İran'ın </a:t>
            </a:r>
            <a:r>
              <a:rPr lang="tr-TR" sz="2000" dirty="0" err="1">
                <a:solidFill>
                  <a:schemeClr val="tx1"/>
                </a:solidFill>
                <a:latin typeface="+mj-lt"/>
              </a:rPr>
              <a:t>Buşehr</a:t>
            </a:r>
            <a:r>
              <a:rPr lang="tr-TR" sz="2000" dirty="0">
                <a:solidFill>
                  <a:schemeClr val="tx1"/>
                </a:solidFill>
                <a:latin typeface="+mj-lt"/>
              </a:rPr>
              <a:t> ve </a:t>
            </a:r>
            <a:r>
              <a:rPr lang="tr-TR" sz="2000" dirty="0" err="1">
                <a:solidFill>
                  <a:schemeClr val="tx1"/>
                </a:solidFill>
                <a:latin typeface="+mj-lt"/>
              </a:rPr>
              <a:t>Natanz'daki</a:t>
            </a:r>
            <a:r>
              <a:rPr lang="tr-TR" sz="2000" dirty="0">
                <a:solidFill>
                  <a:schemeClr val="tx1"/>
                </a:solidFill>
                <a:latin typeface="+mj-lt"/>
              </a:rPr>
              <a:t> nükleer tesislerini etkilemiştir.</a:t>
            </a:r>
          </a:p>
          <a:p>
            <a:pPr marL="571500" indent="-342900">
              <a:buClr>
                <a:srgbClr val="EC0A40"/>
              </a:buClr>
              <a:buSzPct val="150000"/>
              <a:buFont typeface="Arial" panose="020B0604020202020204" pitchFamily="34" charset="0"/>
              <a:buChar char="•"/>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Rusya’da 4 siber saldırgan, Rusya devlet dairelerinde yönetici sınıfındaki personelin bilgisayarlarına </a:t>
            </a:r>
            <a:r>
              <a:rPr lang="tr-TR" sz="2000" dirty="0" err="1">
                <a:solidFill>
                  <a:schemeClr val="tx1"/>
                </a:solidFill>
                <a:latin typeface="+mj-lt"/>
              </a:rPr>
              <a:t>oltalama</a:t>
            </a:r>
            <a:r>
              <a:rPr lang="tr-TR" sz="2000" dirty="0">
                <a:solidFill>
                  <a:schemeClr val="tx1"/>
                </a:solidFill>
                <a:latin typeface="+mj-lt"/>
              </a:rPr>
              <a:t> yöntemleri ile zararlılar yerleştirmiş ve kayda değer bilgileri alarak ABD’ye satmışlardır.</a:t>
            </a:r>
          </a:p>
          <a:p>
            <a:pPr marL="571500" indent="-342900">
              <a:buClr>
                <a:srgbClr val="EC0A40"/>
              </a:buClr>
              <a:buSzPct val="150000"/>
              <a:buFont typeface="Arial" panose="020B0604020202020204" pitchFamily="34" charset="0"/>
              <a:buChar char="•"/>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Saldırganların bu yöntemle 20 Milyon USD para kazandıkları bilinmektedir.</a:t>
            </a:r>
          </a:p>
        </p:txBody>
      </p:sp>
    </p:spTree>
    <p:extLst>
      <p:ext uri="{BB962C8B-B14F-4D97-AF65-F5344CB8AC3E}">
        <p14:creationId xmlns:p14="http://schemas.microsoft.com/office/powerpoint/2010/main" val="4061477306"/>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Fidye Saldırıları</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lnSpc>
                <a:spcPct val="150000"/>
              </a:lnSpc>
              <a:buClr>
                <a:srgbClr val="EC0A40"/>
              </a:buClr>
              <a:buSzPct val="150000"/>
              <a:buFont typeface="Arial" panose="020B0604020202020204" pitchFamily="34" charset="0"/>
              <a:buChar char="•"/>
            </a:pPr>
            <a:r>
              <a:rPr lang="tr-TR" sz="2000" b="1" dirty="0" err="1">
                <a:solidFill>
                  <a:schemeClr val="tx1"/>
                </a:solidFill>
                <a:latin typeface="+mj-lt"/>
              </a:rPr>
              <a:t>Wannacry</a:t>
            </a:r>
            <a:br>
              <a:rPr lang="tr-TR" sz="2000" dirty="0">
                <a:solidFill>
                  <a:schemeClr val="tx1"/>
                </a:solidFill>
                <a:latin typeface="+mj-lt"/>
              </a:rPr>
            </a:br>
            <a:r>
              <a:rPr lang="tr-TR" sz="2000" dirty="0" err="1">
                <a:solidFill>
                  <a:schemeClr val="tx1"/>
                </a:solidFill>
                <a:latin typeface="+mj-lt"/>
              </a:rPr>
              <a:t>Shadow</a:t>
            </a:r>
            <a:r>
              <a:rPr lang="tr-TR" sz="2000" dirty="0">
                <a:solidFill>
                  <a:schemeClr val="tx1"/>
                </a:solidFill>
                <a:latin typeface="+mj-lt"/>
              </a:rPr>
              <a:t> </a:t>
            </a:r>
            <a:r>
              <a:rPr lang="tr-TR" sz="2000" dirty="0" err="1">
                <a:solidFill>
                  <a:schemeClr val="tx1"/>
                </a:solidFill>
                <a:latin typeface="+mj-lt"/>
              </a:rPr>
              <a:t>Brokers</a:t>
            </a:r>
            <a:r>
              <a:rPr lang="tr-TR" sz="2000" dirty="0">
                <a:solidFill>
                  <a:schemeClr val="tx1"/>
                </a:solidFill>
                <a:latin typeface="+mj-lt"/>
              </a:rPr>
              <a:t> adlı bir bilgisayar korsanlığı grubu tarafından gerçekleştirilen bu saldırı 2017 yılının Mayıs ayında hızla yayılan bir fidye yazılımı saldırısıydı. Virüs bulaşan tüm bilgisayarları ele geçirdi ve bilgisayarların sabit disklerini şifreledi. Bu şifrelerin çözülmesi için korsanlar </a:t>
            </a:r>
            <a:r>
              <a:rPr lang="tr-TR" sz="2000" dirty="0" err="1">
                <a:solidFill>
                  <a:schemeClr val="tx1"/>
                </a:solidFill>
                <a:latin typeface="+mj-lt"/>
              </a:rPr>
              <a:t>Bitcoin</a:t>
            </a:r>
            <a:r>
              <a:rPr lang="tr-TR" sz="2000" dirty="0">
                <a:solidFill>
                  <a:schemeClr val="tx1"/>
                </a:solidFill>
                <a:latin typeface="+mj-lt"/>
              </a:rPr>
              <a:t> üzerinden bir ödeme talep ettiler. Korsanlar ABD Ulusal Güvenlik Ajansı tarafından gizlice geliştirilen bir kodu kullanarak ve Microsoft Windows’taki bir </a:t>
            </a:r>
            <a:r>
              <a:rPr lang="tr-TR" sz="2000" b="1" dirty="0">
                <a:solidFill>
                  <a:schemeClr val="tx1"/>
                </a:solidFill>
                <a:latin typeface="+mj-lt"/>
              </a:rPr>
              <a:t>güvenlik açığından</a:t>
            </a:r>
            <a:r>
              <a:rPr lang="tr-TR" sz="2000" dirty="0">
                <a:solidFill>
                  <a:schemeClr val="tx1"/>
                </a:solidFill>
                <a:latin typeface="+mj-lt"/>
              </a:rPr>
              <a:t> yararlanarak virüsün yayılmasını sağladılar.</a:t>
            </a:r>
          </a:p>
        </p:txBody>
      </p:sp>
    </p:spTree>
    <p:extLst>
      <p:ext uri="{BB962C8B-B14F-4D97-AF65-F5344CB8AC3E}">
        <p14:creationId xmlns:p14="http://schemas.microsoft.com/office/powerpoint/2010/main" val="3870660942"/>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rtl="0">
              <a:spcBef>
                <a:spcPts val="0"/>
              </a:spcBef>
              <a:buNone/>
            </a:pPr>
            <a:r>
              <a:rPr lang="tr-TR" sz="7200" dirty="0">
                <a:solidFill>
                  <a:srgbClr val="7ECEFD"/>
                </a:solidFill>
              </a:rPr>
              <a:t>4</a:t>
            </a:r>
            <a:r>
              <a:rPr lang="en" sz="7200" dirty="0">
                <a:solidFill>
                  <a:srgbClr val="7ECEFD"/>
                </a:solidFill>
              </a:rPr>
              <a:t>.</a:t>
            </a:r>
          </a:p>
          <a:p>
            <a:pPr lvl="0" rtl="0">
              <a:spcBef>
                <a:spcPts val="0"/>
              </a:spcBef>
              <a:buNone/>
            </a:pPr>
            <a:r>
              <a:rPr lang="tr-TR" dirty="0"/>
              <a:t>SOSYAL MÜHENDİSLİK VE BİREYSEL GÜVENLİK</a:t>
            </a:r>
            <a:endParaRPr lang="en" dirty="0"/>
          </a:p>
        </p:txBody>
      </p:sp>
    </p:spTree>
    <p:extLst>
      <p:ext uri="{BB962C8B-B14F-4D97-AF65-F5344CB8AC3E}">
        <p14:creationId xmlns:p14="http://schemas.microsoft.com/office/powerpoint/2010/main" val="787944183"/>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Sosyal Mühendislik Saldırıları</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2000" dirty="0">
                <a:solidFill>
                  <a:schemeClr val="tx1"/>
                </a:solidFill>
                <a:latin typeface="+mj-lt"/>
              </a:rPr>
              <a:t>Sosyal Mühendislik, insanlar arasındaki iletişimdeki ve insan davranışındaki modelleri açıklıklar olarak tanıyıp, bunlardan faydalanarak güvenlik süreçlerini atlatma yöntemine dayanan müdahalelere verilen isimdir.</a:t>
            </a:r>
          </a:p>
          <a:p>
            <a:pPr marL="571500" indent="-342900">
              <a:buClr>
                <a:srgbClr val="EC0A40"/>
              </a:buClr>
              <a:buSzPct val="150000"/>
              <a:buFont typeface="Arial" panose="020B0604020202020204" pitchFamily="34" charset="0"/>
              <a:buChar char="•"/>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Kötü niyetli kişi, her konuşmada küçük bilgi parçaları elde etmeye çalışabilir. Konuşmalar daha çok arkadaş sohbeti şeklinde geçer. Bu konuşmalarda önemli kişilerin adları, önemli sunucu bilgisayarlar veya uygulamalar hakkında önemli bilgiler elde edilir.</a:t>
            </a:r>
          </a:p>
          <a:p>
            <a:pPr marL="571500" indent="-342900">
              <a:buClr>
                <a:srgbClr val="EC0A40"/>
              </a:buClr>
              <a:buSzPct val="150000"/>
              <a:buFont typeface="Arial" panose="020B0604020202020204" pitchFamily="34" charset="0"/>
              <a:buChar char="•"/>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Sosyal Mühendislik için en etkin yol telefon ve e-postadır. Telefon haricinde kuruma misafir olarak gelen kötü niyetli kişiler bilgisayarların klavye veya ekran kenarlarına yapıştırılan kullanıcı adı ve şifre kağıtlarını da alabilirler. Çöplerinize kurumsal bilgi içeren kağıtlar atmayınız.</a:t>
            </a:r>
          </a:p>
        </p:txBody>
      </p:sp>
    </p:spTree>
    <p:extLst>
      <p:ext uri="{BB962C8B-B14F-4D97-AF65-F5344CB8AC3E}">
        <p14:creationId xmlns:p14="http://schemas.microsoft.com/office/powerpoint/2010/main" val="4201650139"/>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33843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Nasıl Yapılır?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374441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1800" b="1" i="0" dirty="0">
                <a:solidFill>
                  <a:srgbClr val="3B3835"/>
                </a:solidFill>
                <a:effectLst/>
                <a:latin typeface="Helvetica Neue"/>
              </a:rPr>
              <a:t>Bilgi Toplama </a:t>
            </a:r>
          </a:p>
          <a:p>
            <a:pPr marL="228600">
              <a:buClr>
                <a:srgbClr val="EC0A40"/>
              </a:buClr>
              <a:buSzPct val="150000"/>
            </a:pPr>
            <a:r>
              <a:rPr lang="tr-TR" sz="1800" b="0" i="0" dirty="0">
                <a:solidFill>
                  <a:srgbClr val="3B3835"/>
                </a:solidFill>
                <a:effectLst/>
                <a:latin typeface="Helvetica Neue"/>
              </a:rPr>
              <a:t>(Sosyal ağlar üzerinde etkilidir. </a:t>
            </a:r>
            <a:r>
              <a:rPr lang="tr-TR" sz="1800" b="0" i="0" dirty="0" err="1">
                <a:solidFill>
                  <a:srgbClr val="3B3835"/>
                </a:solidFill>
                <a:effectLst/>
                <a:latin typeface="Helvetica Neue"/>
              </a:rPr>
              <a:t>Foursquare</a:t>
            </a:r>
            <a:r>
              <a:rPr lang="tr-TR" sz="1800" b="0" i="0" dirty="0">
                <a:solidFill>
                  <a:srgbClr val="3B3835"/>
                </a:solidFill>
                <a:effectLst/>
                <a:latin typeface="Helvetica Neue"/>
              </a:rPr>
              <a:t>, </a:t>
            </a:r>
            <a:r>
              <a:rPr lang="tr-TR" sz="1800" b="0" i="0" dirty="0" err="1">
                <a:solidFill>
                  <a:srgbClr val="3B3835"/>
                </a:solidFill>
                <a:effectLst/>
                <a:latin typeface="Helvetica Neue"/>
              </a:rPr>
              <a:t>Twitter</a:t>
            </a:r>
            <a:r>
              <a:rPr lang="tr-TR" sz="1800" b="0" i="0" dirty="0">
                <a:solidFill>
                  <a:srgbClr val="3B3835"/>
                </a:solidFill>
                <a:effectLst/>
                <a:latin typeface="Helvetica Neue"/>
              </a:rPr>
              <a:t>, Facebook…) </a:t>
            </a:r>
          </a:p>
          <a:p>
            <a:pPr marL="228600">
              <a:buClr>
                <a:srgbClr val="EC0A40"/>
              </a:buClr>
              <a:buSzPct val="150000"/>
            </a:pPr>
            <a:endParaRPr lang="tr-TR" sz="1800" b="0" i="0" dirty="0">
              <a:solidFill>
                <a:srgbClr val="3B3835"/>
              </a:solidFill>
              <a:effectLst/>
              <a:latin typeface="Helvetica Neue"/>
            </a:endParaRPr>
          </a:p>
          <a:p>
            <a:pPr marL="571500" indent="-342900">
              <a:buClr>
                <a:srgbClr val="EC0A40"/>
              </a:buClr>
              <a:buSzPct val="150000"/>
              <a:buFont typeface="Arial" panose="020B0604020202020204" pitchFamily="34" charset="0"/>
              <a:buChar char="•"/>
            </a:pPr>
            <a:r>
              <a:rPr lang="tr-TR" sz="1800" b="1" i="0" dirty="0">
                <a:solidFill>
                  <a:srgbClr val="3B3835"/>
                </a:solidFill>
                <a:effectLst/>
                <a:latin typeface="Helvetica Neue"/>
              </a:rPr>
              <a:t>İlişki Oluşturma </a:t>
            </a:r>
          </a:p>
          <a:p>
            <a:pPr marL="228600">
              <a:buClr>
                <a:srgbClr val="EC0A40"/>
              </a:buClr>
              <a:buSzPct val="150000"/>
            </a:pPr>
            <a:r>
              <a:rPr lang="tr-TR" sz="1800" b="0" i="0" dirty="0">
                <a:solidFill>
                  <a:srgbClr val="3B3835"/>
                </a:solidFill>
                <a:effectLst/>
                <a:latin typeface="Helvetica Neue"/>
              </a:rPr>
              <a:t>(Arkadaşlık talebi, sahte senaryolar üretilir, güvenilir bir kaynak olduğuna ikna edilir) </a:t>
            </a:r>
          </a:p>
          <a:p>
            <a:pPr marL="228600">
              <a:buClr>
                <a:srgbClr val="EC0A40"/>
              </a:buClr>
              <a:buSzPct val="150000"/>
            </a:pPr>
            <a:endParaRPr lang="tr-TR" sz="1800" b="0" i="0" dirty="0">
              <a:solidFill>
                <a:srgbClr val="3B3835"/>
              </a:solidFill>
              <a:effectLst/>
              <a:latin typeface="Helvetica Neue"/>
            </a:endParaRPr>
          </a:p>
          <a:p>
            <a:pPr marL="571500" indent="-342900">
              <a:buClr>
                <a:srgbClr val="EC0A40"/>
              </a:buClr>
              <a:buSzPct val="150000"/>
              <a:buFont typeface="Arial" panose="020B0604020202020204" pitchFamily="34" charset="0"/>
              <a:buChar char="•"/>
            </a:pPr>
            <a:r>
              <a:rPr lang="tr-TR" sz="1800" b="1" i="0" dirty="0">
                <a:solidFill>
                  <a:srgbClr val="3B3835"/>
                </a:solidFill>
                <a:effectLst/>
                <a:latin typeface="Helvetica Neue"/>
              </a:rPr>
              <a:t>İstismar </a:t>
            </a:r>
          </a:p>
          <a:p>
            <a:pPr marL="228600">
              <a:buClr>
                <a:srgbClr val="EC0A40"/>
              </a:buClr>
              <a:buSzPct val="150000"/>
            </a:pPr>
            <a:r>
              <a:rPr lang="tr-TR" sz="1800" b="0" i="0" dirty="0">
                <a:solidFill>
                  <a:srgbClr val="3B3835"/>
                </a:solidFill>
                <a:effectLst/>
                <a:latin typeface="Helvetica Neue"/>
              </a:rPr>
              <a:t>(Zararlı yazılımlar gönderilebilir)</a:t>
            </a:r>
            <a:endParaRPr lang="tr-TR" sz="1800" dirty="0">
              <a:solidFill>
                <a:srgbClr val="3B3835"/>
              </a:solidFill>
              <a:latin typeface="Helvetica Neue"/>
            </a:endParaRPr>
          </a:p>
        </p:txBody>
      </p:sp>
      <p:sp>
        <p:nvSpPr>
          <p:cNvPr id="2" name="Shape 108">
            <a:extLst>
              <a:ext uri="{FF2B5EF4-FFF2-40B4-BE49-F238E27FC236}">
                <a16:creationId xmlns:a16="http://schemas.microsoft.com/office/drawing/2014/main" id="{AA39EA1D-3705-41A9-A0E0-9643CCEE6699}"/>
              </a:ext>
            </a:extLst>
          </p:cNvPr>
          <p:cNvSpPr txBox="1">
            <a:spLocks/>
          </p:cNvSpPr>
          <p:nvPr/>
        </p:nvSpPr>
        <p:spPr>
          <a:xfrm>
            <a:off x="4211960" y="1340768"/>
            <a:ext cx="4752528"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spcAft>
                <a:spcPts val="600"/>
              </a:spcAft>
              <a:buClr>
                <a:srgbClr val="EC0A40"/>
              </a:buClr>
              <a:buSzPct val="150000"/>
              <a:buFont typeface="Arial" panose="020B0604020202020204" pitchFamily="34" charset="0"/>
              <a:buChar char="•"/>
            </a:pPr>
            <a:r>
              <a:rPr lang="tr-TR" sz="1800" b="0" i="0" dirty="0">
                <a:solidFill>
                  <a:srgbClr val="3B3835"/>
                </a:solidFill>
                <a:effectLst/>
                <a:latin typeface="Helvetica Neue"/>
              </a:rPr>
              <a:t>Uygun olmayan yöntem ve kanallarla kurumsal bilgilerin </a:t>
            </a:r>
            <a:r>
              <a:rPr lang="tr-TR" sz="1800" b="1" i="0" dirty="0">
                <a:solidFill>
                  <a:srgbClr val="3B3835"/>
                </a:solidFill>
                <a:effectLst/>
                <a:latin typeface="Helvetica Neue"/>
              </a:rPr>
              <a:t>paylaşılmaması</a:t>
            </a:r>
          </a:p>
          <a:p>
            <a:pPr marL="514350" indent="-285750">
              <a:spcAft>
                <a:spcPts val="600"/>
              </a:spcAft>
              <a:buClr>
                <a:srgbClr val="EC0A40"/>
              </a:buClr>
              <a:buSzPct val="150000"/>
              <a:buFont typeface="Arial" panose="020B0604020202020204" pitchFamily="34" charset="0"/>
              <a:buChar char="•"/>
            </a:pPr>
            <a:r>
              <a:rPr lang="tr-TR" sz="1800" b="0" i="0" dirty="0">
                <a:solidFill>
                  <a:srgbClr val="3B3835"/>
                </a:solidFill>
                <a:effectLst/>
                <a:latin typeface="Helvetica Neue"/>
              </a:rPr>
              <a:t>Parola gizliliği prensibinin tüm </a:t>
            </a:r>
            <a:r>
              <a:rPr lang="tr-TR" sz="1800" b="1" i="0" dirty="0">
                <a:solidFill>
                  <a:srgbClr val="3B3835"/>
                </a:solidFill>
                <a:effectLst/>
                <a:latin typeface="Helvetica Neue"/>
              </a:rPr>
              <a:t>kurum genelinde</a:t>
            </a:r>
            <a:r>
              <a:rPr lang="tr-TR" sz="1800" b="0" i="0" dirty="0">
                <a:solidFill>
                  <a:srgbClr val="3B3835"/>
                </a:solidFill>
                <a:effectLst/>
                <a:latin typeface="Helvetica Neue"/>
              </a:rPr>
              <a:t> uygulanması</a:t>
            </a:r>
          </a:p>
          <a:p>
            <a:pPr marL="514350" indent="-285750">
              <a:spcAft>
                <a:spcPts val="600"/>
              </a:spcAft>
              <a:buClr>
                <a:srgbClr val="EC0A40"/>
              </a:buClr>
              <a:buSzPct val="150000"/>
              <a:buFont typeface="Arial" panose="020B0604020202020204" pitchFamily="34" charset="0"/>
              <a:buChar char="•"/>
            </a:pPr>
            <a:r>
              <a:rPr lang="tr-TR" sz="1800" b="0" i="0" dirty="0">
                <a:solidFill>
                  <a:srgbClr val="3B3835"/>
                </a:solidFill>
                <a:effectLst/>
                <a:latin typeface="Helvetica Neue"/>
              </a:rPr>
              <a:t> </a:t>
            </a:r>
            <a:r>
              <a:rPr lang="tr-TR" sz="1800" b="1" i="0" dirty="0">
                <a:solidFill>
                  <a:srgbClr val="3B3835"/>
                </a:solidFill>
                <a:effectLst/>
                <a:latin typeface="Helvetica Neue"/>
              </a:rPr>
              <a:t>Parola paylaşımının </a:t>
            </a:r>
            <a:r>
              <a:rPr lang="tr-TR" sz="1800" b="0" i="0" dirty="0">
                <a:solidFill>
                  <a:srgbClr val="3B3835"/>
                </a:solidFill>
                <a:effectLst/>
                <a:latin typeface="Helvetica Neue"/>
              </a:rPr>
              <a:t>iş gereği olmaktan çıkması için alınacak diğer kontrol önlemleri</a:t>
            </a:r>
          </a:p>
          <a:p>
            <a:pPr marL="514350" indent="-285750">
              <a:spcAft>
                <a:spcPts val="600"/>
              </a:spcAft>
              <a:buClr>
                <a:srgbClr val="EC0A40"/>
              </a:buClr>
              <a:buSzPct val="150000"/>
              <a:buFont typeface="Arial" panose="020B0604020202020204" pitchFamily="34" charset="0"/>
              <a:buChar char="•"/>
            </a:pPr>
            <a:r>
              <a:rPr lang="tr-TR" sz="1800" b="0" i="0" dirty="0">
                <a:solidFill>
                  <a:srgbClr val="3B3835"/>
                </a:solidFill>
                <a:effectLst/>
                <a:latin typeface="Helvetica Neue"/>
              </a:rPr>
              <a:t>Kurumsal gizlilik taşıyan evrakların uygun yöntemlerle </a:t>
            </a:r>
            <a:r>
              <a:rPr lang="tr-TR" sz="1800" b="1" i="0" dirty="0">
                <a:solidFill>
                  <a:srgbClr val="3B3835"/>
                </a:solidFill>
                <a:effectLst/>
                <a:latin typeface="Helvetica Neue"/>
              </a:rPr>
              <a:t>imhasının </a:t>
            </a:r>
            <a:r>
              <a:rPr lang="tr-TR" sz="1800" b="0" i="0" dirty="0">
                <a:solidFill>
                  <a:srgbClr val="3B3835"/>
                </a:solidFill>
                <a:effectLst/>
                <a:latin typeface="Helvetica Neue"/>
              </a:rPr>
              <a:t>sağlanması</a:t>
            </a:r>
          </a:p>
          <a:p>
            <a:pPr marL="514350" indent="-285750">
              <a:spcAft>
                <a:spcPts val="600"/>
              </a:spcAft>
              <a:buClr>
                <a:srgbClr val="EC0A40"/>
              </a:buClr>
              <a:buSzPct val="150000"/>
              <a:buFont typeface="Arial" panose="020B0604020202020204" pitchFamily="34" charset="0"/>
              <a:buChar char="•"/>
            </a:pPr>
            <a:r>
              <a:rPr lang="tr-TR" sz="1800" b="0" i="0" dirty="0">
                <a:solidFill>
                  <a:srgbClr val="3B3835"/>
                </a:solidFill>
                <a:effectLst/>
                <a:latin typeface="Helvetica Neue"/>
              </a:rPr>
              <a:t>E-posta, posta ile gelen CD, yardımcı araç yazılımları </a:t>
            </a:r>
            <a:r>
              <a:rPr lang="tr-TR" sz="1800" b="1" i="0" dirty="0">
                <a:solidFill>
                  <a:srgbClr val="3B3835"/>
                </a:solidFill>
                <a:effectLst/>
                <a:latin typeface="Helvetica Neue"/>
              </a:rPr>
              <a:t>kullanımında dikkatli </a:t>
            </a:r>
            <a:r>
              <a:rPr lang="tr-TR" sz="1800" b="0" i="0" dirty="0">
                <a:solidFill>
                  <a:srgbClr val="3B3835"/>
                </a:solidFill>
                <a:effectLst/>
                <a:latin typeface="Helvetica Neue"/>
              </a:rPr>
              <a:t>olunması </a:t>
            </a:r>
            <a:endParaRPr lang="tr-TR" sz="1800" dirty="0">
              <a:solidFill>
                <a:schemeClr val="tx1"/>
              </a:solidFill>
              <a:latin typeface="+mj-lt"/>
            </a:endParaRPr>
          </a:p>
        </p:txBody>
      </p:sp>
      <p:sp>
        <p:nvSpPr>
          <p:cNvPr id="3" name="Shape 107">
            <a:extLst>
              <a:ext uri="{FF2B5EF4-FFF2-40B4-BE49-F238E27FC236}">
                <a16:creationId xmlns:a16="http://schemas.microsoft.com/office/drawing/2014/main" id="{D1C66C2C-02CF-4AE8-BEF7-24CD5B76D47E}"/>
              </a:ext>
            </a:extLst>
          </p:cNvPr>
          <p:cNvSpPr txBox="1">
            <a:spLocks/>
          </p:cNvSpPr>
          <p:nvPr/>
        </p:nvSpPr>
        <p:spPr>
          <a:xfrm>
            <a:off x="4572000" y="404663"/>
            <a:ext cx="33843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Önlemler</a:t>
            </a:r>
            <a:endParaRPr lang="en" sz="3600" b="1" i="1" dirty="0">
              <a:solidFill>
                <a:srgbClr val="EC0A40"/>
              </a:solidFill>
              <a:latin typeface="Raleway"/>
            </a:endParaRPr>
          </a:p>
        </p:txBody>
      </p:sp>
    </p:spTree>
    <p:extLst>
      <p:ext uri="{BB962C8B-B14F-4D97-AF65-F5344CB8AC3E}">
        <p14:creationId xmlns:p14="http://schemas.microsoft.com/office/powerpoint/2010/main" val="3736140342"/>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Sahte E-postalar</a:t>
            </a:r>
            <a:endParaRPr lang="en" sz="3600" b="1" i="1" dirty="0">
              <a:solidFill>
                <a:srgbClr val="EC0A40"/>
              </a:solidFill>
              <a:latin typeface="Raleway"/>
            </a:endParaRPr>
          </a:p>
        </p:txBody>
      </p:sp>
      <p:pic>
        <p:nvPicPr>
          <p:cNvPr id="2" name="Resim 1">
            <a:extLst>
              <a:ext uri="{FF2B5EF4-FFF2-40B4-BE49-F238E27FC236}">
                <a16:creationId xmlns:a16="http://schemas.microsoft.com/office/drawing/2014/main" id="{1E9F9285-CC84-449D-9907-052734BBB1E9}"/>
              </a:ext>
            </a:extLst>
          </p:cNvPr>
          <p:cNvPicPr>
            <a:picLocks noChangeAspect="1"/>
          </p:cNvPicPr>
          <p:nvPr/>
        </p:nvPicPr>
        <p:blipFill rotWithShape="1">
          <a:blip r:embed="rId3"/>
          <a:srcRect l="1175" t="33201" r="31888" b="24800"/>
          <a:stretch/>
        </p:blipFill>
        <p:spPr>
          <a:xfrm>
            <a:off x="395535" y="1304310"/>
            <a:ext cx="7856159" cy="2772762"/>
          </a:xfrm>
          <a:prstGeom prst="rect">
            <a:avLst/>
          </a:prstGeom>
        </p:spPr>
      </p:pic>
      <p:pic>
        <p:nvPicPr>
          <p:cNvPr id="3" name="Resim 2">
            <a:extLst>
              <a:ext uri="{FF2B5EF4-FFF2-40B4-BE49-F238E27FC236}">
                <a16:creationId xmlns:a16="http://schemas.microsoft.com/office/drawing/2014/main" id="{5279FD65-C3F0-41AF-9C0A-302688A0BE0C}"/>
              </a:ext>
            </a:extLst>
          </p:cNvPr>
          <p:cNvPicPr>
            <a:picLocks noChangeAspect="1"/>
          </p:cNvPicPr>
          <p:nvPr/>
        </p:nvPicPr>
        <p:blipFill rotWithShape="1">
          <a:blip r:embed="rId4"/>
          <a:srcRect l="48425" t="51454" b="20924"/>
          <a:stretch/>
        </p:blipFill>
        <p:spPr>
          <a:xfrm>
            <a:off x="539551" y="4086200"/>
            <a:ext cx="7414877" cy="21511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049299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Bilgi Güvenliği</a:t>
            </a:r>
            <a:endParaRPr lang="en" sz="3600" b="1" i="1" dirty="0">
              <a:solidFill>
                <a:srgbClr val="EC0A40"/>
              </a:solidFill>
              <a:latin typeface="Raleway"/>
              <a:ea typeface="Lato"/>
              <a:cs typeface="Lato"/>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50283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685800" indent="-457200">
              <a:buClr>
                <a:srgbClr val="EC0A40"/>
              </a:buClr>
              <a:buSzPct val="150000"/>
              <a:buFont typeface="Arial" panose="020B0604020202020204" pitchFamily="34" charset="0"/>
              <a:buChar char="•"/>
            </a:pPr>
            <a:r>
              <a:rPr lang="tr-TR" sz="2000" dirty="0">
                <a:solidFill>
                  <a:schemeClr val="tx1"/>
                </a:solidFill>
                <a:latin typeface="+mj-lt"/>
              </a:rPr>
              <a:t>Bir varlık türü olarak bilginin izinsiz veya yetkisiz bir biçimde erişim, kullanım, değiştirme, ifşa edilme, ortadan kaldırma, el değiştirme ve hasar verilmesini önlemek olarak tanımlanır.</a:t>
            </a:r>
          </a:p>
          <a:p>
            <a:pPr marL="685800" indent="-457200">
              <a:buClr>
                <a:srgbClr val="EC0A40"/>
              </a:buClr>
              <a:buSzPct val="150000"/>
              <a:buFont typeface="Arial" panose="020B0604020202020204" pitchFamily="34" charset="0"/>
              <a:buChar char="•"/>
            </a:pPr>
            <a:endParaRPr lang="tr-TR" sz="2800" dirty="0">
              <a:solidFill>
                <a:schemeClr val="tx1"/>
              </a:solidFill>
              <a:latin typeface="+mj-lt"/>
            </a:endParaRPr>
          </a:p>
          <a:p>
            <a:pPr marL="685800" indent="-457200">
              <a:buClr>
                <a:srgbClr val="EC0A40"/>
              </a:buClr>
              <a:buSzPct val="150000"/>
              <a:buFont typeface="Arial" panose="020B0604020202020204" pitchFamily="34" charset="0"/>
              <a:buChar char="•"/>
            </a:pPr>
            <a:r>
              <a:rPr lang="tr-TR" sz="2000" dirty="0">
                <a:solidFill>
                  <a:srgbClr val="EC0A40"/>
                </a:solidFill>
                <a:latin typeface="+mj-lt"/>
              </a:rPr>
              <a:t>Hangi bilgiler bu kapsamdadır?</a:t>
            </a:r>
          </a:p>
          <a:p>
            <a:pPr marL="685800" indent="-457200">
              <a:buClr>
                <a:srgbClr val="EC0A40"/>
              </a:buClr>
              <a:buSzPct val="150000"/>
              <a:buFont typeface="Arial" panose="020B0604020202020204" pitchFamily="34" charset="0"/>
              <a:buChar char="•"/>
            </a:pPr>
            <a:endParaRPr lang="tr-TR" sz="2000" dirty="0">
              <a:solidFill>
                <a:srgbClr val="EC0A40"/>
              </a:solidFill>
              <a:latin typeface="+mj-lt"/>
            </a:endParaRPr>
          </a:p>
          <a:p>
            <a:pPr marL="685800" indent="-457200">
              <a:buClr>
                <a:srgbClr val="EC0A40"/>
              </a:buClr>
              <a:buSzPct val="150000"/>
              <a:buFont typeface="Arial" panose="020B0604020202020204" pitchFamily="34" charset="0"/>
              <a:buChar char="•"/>
            </a:pPr>
            <a:r>
              <a:rPr lang="tr-TR" sz="2000" dirty="0">
                <a:solidFill>
                  <a:schemeClr val="tx1"/>
                </a:solidFill>
                <a:latin typeface="+mj-lt"/>
              </a:rPr>
              <a:t>Basılı halde kağıtlarda</a:t>
            </a:r>
          </a:p>
          <a:p>
            <a:pPr marL="685800" indent="-457200">
              <a:buClr>
                <a:srgbClr val="EC0A40"/>
              </a:buClr>
              <a:buSzPct val="150000"/>
              <a:buFont typeface="Arial" panose="020B0604020202020204" pitchFamily="34" charset="0"/>
              <a:buChar char="•"/>
            </a:pPr>
            <a:r>
              <a:rPr lang="tr-TR" sz="2000" dirty="0">
                <a:solidFill>
                  <a:schemeClr val="tx1"/>
                </a:solidFill>
                <a:latin typeface="+mj-lt"/>
              </a:rPr>
              <a:t>Telefon konuşmalarında</a:t>
            </a:r>
          </a:p>
          <a:p>
            <a:pPr marL="685800" indent="-457200">
              <a:buClr>
                <a:srgbClr val="EC0A40"/>
              </a:buClr>
              <a:buSzPct val="150000"/>
              <a:buFont typeface="Arial" panose="020B0604020202020204" pitchFamily="34" charset="0"/>
              <a:buChar char="•"/>
            </a:pPr>
            <a:r>
              <a:rPr lang="tr-TR" sz="2000" dirty="0">
                <a:solidFill>
                  <a:schemeClr val="tx1"/>
                </a:solidFill>
                <a:latin typeface="+mj-lt"/>
              </a:rPr>
              <a:t>Masalarda, dolaplarda</a:t>
            </a:r>
          </a:p>
          <a:p>
            <a:pPr marL="685800" indent="-457200">
              <a:buClr>
                <a:srgbClr val="EC0A40"/>
              </a:buClr>
              <a:buSzPct val="150000"/>
              <a:buFont typeface="Arial" panose="020B0604020202020204" pitchFamily="34" charset="0"/>
              <a:buChar char="•"/>
            </a:pPr>
            <a:r>
              <a:rPr lang="tr-TR" sz="2000" dirty="0">
                <a:solidFill>
                  <a:schemeClr val="tx1"/>
                </a:solidFill>
                <a:latin typeface="+mj-lt"/>
              </a:rPr>
              <a:t>Kurum çalışanlarının zihinlerinde</a:t>
            </a:r>
          </a:p>
          <a:p>
            <a:pPr marL="685800" indent="-457200">
              <a:buClr>
                <a:srgbClr val="EC0A40"/>
              </a:buClr>
              <a:buSzPct val="150000"/>
              <a:buFont typeface="Arial" panose="020B0604020202020204" pitchFamily="34" charset="0"/>
              <a:buChar char="•"/>
            </a:pPr>
            <a:r>
              <a:rPr lang="tr-TR" sz="2000" dirty="0">
                <a:solidFill>
                  <a:schemeClr val="tx1"/>
                </a:solidFill>
                <a:latin typeface="+mj-lt"/>
              </a:rPr>
              <a:t>Veri tabanlarında</a:t>
            </a:r>
          </a:p>
          <a:p>
            <a:pPr marL="685800" indent="-457200">
              <a:buClr>
                <a:srgbClr val="EC0A40"/>
              </a:buClr>
              <a:buSzPct val="150000"/>
              <a:buFont typeface="Arial" panose="020B0604020202020204" pitchFamily="34" charset="0"/>
              <a:buChar char="•"/>
            </a:pPr>
            <a:r>
              <a:rPr lang="tr-TR" sz="2000" dirty="0">
                <a:solidFill>
                  <a:schemeClr val="tx1"/>
                </a:solidFill>
                <a:latin typeface="+mj-lt"/>
              </a:rPr>
              <a:t>Kişisel bilgisayarlarda</a:t>
            </a:r>
          </a:p>
          <a:p>
            <a:pPr marL="685800" indent="-457200">
              <a:buClr>
                <a:srgbClr val="EC0A40"/>
              </a:buClr>
              <a:buSzPct val="150000"/>
              <a:buFont typeface="Arial" panose="020B0604020202020204" pitchFamily="34" charset="0"/>
              <a:buChar char="•"/>
            </a:pPr>
            <a:r>
              <a:rPr lang="tr-TR" sz="2000" dirty="0">
                <a:solidFill>
                  <a:schemeClr val="tx1"/>
                </a:solidFill>
                <a:latin typeface="+mj-lt"/>
              </a:rPr>
              <a:t>Sunucularda</a:t>
            </a:r>
          </a:p>
          <a:p>
            <a:pPr marL="685800" indent="-457200">
              <a:buClr>
                <a:srgbClr val="EC0A40"/>
              </a:buClr>
              <a:buSzPct val="150000"/>
              <a:buFont typeface="Arial" panose="020B0604020202020204" pitchFamily="34" charset="0"/>
              <a:buChar char="•"/>
            </a:pPr>
            <a:r>
              <a:rPr lang="tr-TR" sz="2000" dirty="0">
                <a:solidFill>
                  <a:schemeClr val="tx1"/>
                </a:solidFill>
                <a:latin typeface="+mj-lt"/>
              </a:rPr>
              <a:t>Bulut çözümlerinde</a:t>
            </a:r>
          </a:p>
          <a:p>
            <a:pPr marL="685800" indent="-457200">
              <a:buClr>
                <a:srgbClr val="EC0A40"/>
              </a:buClr>
              <a:buSzPct val="150000"/>
              <a:buFont typeface="Arial" panose="020B0604020202020204" pitchFamily="34" charset="0"/>
              <a:buChar char="•"/>
            </a:pPr>
            <a:r>
              <a:rPr lang="tr-TR" sz="2000" dirty="0">
                <a:solidFill>
                  <a:schemeClr val="tx1"/>
                </a:solidFill>
                <a:latin typeface="+mj-lt"/>
              </a:rPr>
              <a:t>…..</a:t>
            </a:r>
            <a:endParaRPr lang="en" sz="2000" dirty="0">
              <a:solidFill>
                <a:schemeClr val="tx1"/>
              </a:solidFill>
              <a:latin typeface="+mj-lt"/>
            </a:endParaRPr>
          </a:p>
        </p:txBody>
      </p:sp>
    </p:spTree>
    <p:extLst>
      <p:ext uri="{BB962C8B-B14F-4D97-AF65-F5344CB8AC3E}">
        <p14:creationId xmlns:p14="http://schemas.microsoft.com/office/powerpoint/2010/main" val="82841224"/>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Parolalar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28600">
              <a:buClr>
                <a:srgbClr val="EC0A40"/>
              </a:buClr>
              <a:buSzPct val="150000"/>
            </a:pPr>
            <a:r>
              <a:rPr lang="tr-TR" sz="1800" dirty="0">
                <a:solidFill>
                  <a:schemeClr val="tx1"/>
                </a:solidFill>
                <a:latin typeface="+mj-lt"/>
              </a:rPr>
              <a:t>Bilgisayarınızı korumak, </a:t>
            </a:r>
            <a:r>
              <a:rPr lang="tr-TR" sz="1800" b="1" dirty="0">
                <a:solidFill>
                  <a:schemeClr val="tx1"/>
                </a:solidFill>
                <a:latin typeface="+mj-lt"/>
              </a:rPr>
              <a:t>bilgisayar içinde sakladığınız bilgileri korumak adına</a:t>
            </a:r>
            <a:r>
              <a:rPr lang="tr-TR" sz="1800" dirty="0">
                <a:solidFill>
                  <a:schemeClr val="tx1"/>
                </a:solidFill>
                <a:latin typeface="+mj-lt"/>
              </a:rPr>
              <a:t> çok önemlidir. Bilgisayarınıza uzaktan ya da fiziksel olarak erişilebilir. </a:t>
            </a:r>
          </a:p>
          <a:p>
            <a:pPr marL="228600">
              <a:buClr>
                <a:srgbClr val="EC0A40"/>
              </a:buClr>
              <a:buSzPct val="150000"/>
            </a:pPr>
            <a:endParaRPr lang="tr-TR" sz="1800" dirty="0">
              <a:solidFill>
                <a:schemeClr val="tx1"/>
              </a:solidFill>
              <a:latin typeface="+mj-lt"/>
            </a:endParaRPr>
          </a:p>
          <a:p>
            <a:pPr marL="228600">
              <a:buClr>
                <a:srgbClr val="EC0A40"/>
              </a:buClr>
              <a:buSzPct val="150000"/>
            </a:pPr>
            <a:r>
              <a:rPr lang="tr-TR" sz="1800" b="1" dirty="0">
                <a:solidFill>
                  <a:schemeClr val="tx1"/>
                </a:solidFill>
                <a:latin typeface="+mj-lt"/>
              </a:rPr>
              <a:t>İzinsiz erişimi engellemek </a:t>
            </a:r>
            <a:r>
              <a:rPr lang="tr-TR" sz="1800" dirty="0">
                <a:solidFill>
                  <a:schemeClr val="tx1"/>
                </a:solidFill>
                <a:latin typeface="+mj-lt"/>
              </a:rPr>
              <a:t>için bilgisayarınıza ve / veya işletim sistemine şifre tanımlamalı bilgisayarınızın başından kalkarken mutlaka oturumunuzu kilitlemelisiniz. </a:t>
            </a:r>
          </a:p>
          <a:p>
            <a:pPr marL="228600">
              <a:buClr>
                <a:srgbClr val="EC0A40"/>
              </a:buClr>
              <a:buSzPct val="150000"/>
            </a:pPr>
            <a:endParaRPr lang="tr-TR" sz="2000" dirty="0">
              <a:solidFill>
                <a:schemeClr val="tx1"/>
              </a:solidFill>
              <a:latin typeface="+mj-lt"/>
            </a:endParaRPr>
          </a:p>
          <a:p>
            <a:pPr marL="228600">
              <a:buClr>
                <a:srgbClr val="EC0A40"/>
              </a:buClr>
              <a:buSzPct val="150000"/>
            </a:pPr>
            <a:r>
              <a:rPr lang="tr-TR" sz="2000" b="1" dirty="0">
                <a:solidFill>
                  <a:schemeClr val="tx1"/>
                </a:solidFill>
                <a:latin typeface="+mj-lt"/>
              </a:rPr>
              <a:t>En önemli kişisel bilgi şifrenizdir.</a:t>
            </a:r>
          </a:p>
        </p:txBody>
      </p:sp>
      <p:sp>
        <p:nvSpPr>
          <p:cNvPr id="2" name="Shape 108">
            <a:extLst>
              <a:ext uri="{FF2B5EF4-FFF2-40B4-BE49-F238E27FC236}">
                <a16:creationId xmlns:a16="http://schemas.microsoft.com/office/drawing/2014/main" id="{0E1FD1E4-0AB9-4081-A6D3-8EC63FB91FD3}"/>
              </a:ext>
            </a:extLst>
          </p:cNvPr>
          <p:cNvSpPr txBox="1">
            <a:spLocks/>
          </p:cNvSpPr>
          <p:nvPr/>
        </p:nvSpPr>
        <p:spPr>
          <a:xfrm>
            <a:off x="174690" y="3429000"/>
            <a:ext cx="4648260"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28600">
              <a:buClr>
                <a:srgbClr val="EC0A40"/>
              </a:buClr>
              <a:buSzPct val="150000"/>
            </a:pPr>
            <a:endParaRPr lang="tr-TR" sz="1800" dirty="0">
              <a:solidFill>
                <a:schemeClr val="tx1"/>
              </a:solidFill>
              <a:latin typeface="+mj-lt"/>
            </a:endParaRPr>
          </a:p>
          <a:p>
            <a:pPr marL="571500" indent="-342900">
              <a:buClr>
                <a:srgbClr val="EC0A40"/>
              </a:buClr>
              <a:buSzPct val="150000"/>
              <a:buFont typeface="Arial" panose="020B0604020202020204" pitchFamily="34" charset="0"/>
              <a:buChar char="•"/>
            </a:pPr>
            <a:r>
              <a:rPr lang="tr-TR" sz="1800" dirty="0">
                <a:solidFill>
                  <a:schemeClr val="tx1"/>
                </a:solidFill>
                <a:latin typeface="+mj-lt"/>
              </a:rPr>
              <a:t>Herhangi bir şekilde paylaşılmamalıdır.</a:t>
            </a:r>
          </a:p>
          <a:p>
            <a:pPr marL="571500" indent="-342900">
              <a:buClr>
                <a:srgbClr val="EC0A40"/>
              </a:buClr>
              <a:buSzPct val="150000"/>
              <a:buFont typeface="Arial" panose="020B0604020202020204" pitchFamily="34" charset="0"/>
              <a:buChar char="•"/>
            </a:pPr>
            <a:r>
              <a:rPr lang="tr-TR" sz="1800" dirty="0">
                <a:solidFill>
                  <a:schemeClr val="tx1"/>
                </a:solidFill>
                <a:latin typeface="+mj-lt"/>
              </a:rPr>
              <a:t>Herhangi bir yere yazılmamalıdır.</a:t>
            </a:r>
          </a:p>
          <a:p>
            <a:pPr marL="571500" indent="-342900">
              <a:buClr>
                <a:srgbClr val="EC0A40"/>
              </a:buClr>
              <a:buSzPct val="150000"/>
              <a:buFont typeface="Arial" panose="020B0604020202020204" pitchFamily="34" charset="0"/>
              <a:buChar char="•"/>
            </a:pPr>
            <a:r>
              <a:rPr lang="tr-TR" sz="1800" dirty="0">
                <a:solidFill>
                  <a:schemeClr val="tx1"/>
                </a:solidFill>
                <a:latin typeface="+mj-lt"/>
              </a:rPr>
              <a:t>Yazılması gerekiyorsa güvenli bir yerde muhafaza edilmelidir.</a:t>
            </a:r>
          </a:p>
          <a:p>
            <a:pPr marL="571500" indent="-342900">
              <a:buClr>
                <a:srgbClr val="EC0A40"/>
              </a:buClr>
              <a:buSzPct val="150000"/>
              <a:buFont typeface="Arial" panose="020B0604020202020204" pitchFamily="34" charset="0"/>
              <a:buChar char="•"/>
            </a:pPr>
            <a:r>
              <a:rPr lang="tr-TR" sz="1800" dirty="0">
                <a:solidFill>
                  <a:schemeClr val="tx1"/>
                </a:solidFill>
                <a:latin typeface="+mj-lt"/>
              </a:rPr>
              <a:t>En az on karakterli olmalıdır.</a:t>
            </a:r>
          </a:p>
          <a:p>
            <a:pPr marL="571500" indent="-342900">
              <a:buClr>
                <a:srgbClr val="EC0A40"/>
              </a:buClr>
              <a:buSzPct val="150000"/>
              <a:buFont typeface="Arial" panose="020B0604020202020204" pitchFamily="34" charset="0"/>
              <a:buChar char="•"/>
            </a:pPr>
            <a:r>
              <a:rPr lang="tr-TR" sz="1800" dirty="0">
                <a:solidFill>
                  <a:schemeClr val="tx1"/>
                </a:solidFill>
                <a:latin typeface="+mj-lt"/>
              </a:rPr>
              <a:t>Rakam ve özel karakterler (?, !, @ </a:t>
            </a:r>
            <a:r>
              <a:rPr lang="tr-TR" sz="1800" dirty="0" err="1">
                <a:solidFill>
                  <a:schemeClr val="tx1"/>
                </a:solidFill>
                <a:latin typeface="+mj-lt"/>
              </a:rPr>
              <a:t>vs</a:t>
            </a:r>
            <a:r>
              <a:rPr lang="tr-TR" sz="1800" dirty="0">
                <a:solidFill>
                  <a:schemeClr val="tx1"/>
                </a:solidFill>
                <a:latin typeface="+mj-lt"/>
              </a:rPr>
              <a:t>) içermelidir.</a:t>
            </a:r>
          </a:p>
          <a:p>
            <a:pPr marL="571500" indent="-342900">
              <a:buClr>
                <a:srgbClr val="EC0A40"/>
              </a:buClr>
              <a:buSzPct val="150000"/>
              <a:buFont typeface="Arial" panose="020B0604020202020204" pitchFamily="34" charset="0"/>
              <a:buChar char="•"/>
            </a:pPr>
            <a:r>
              <a:rPr lang="tr-TR" sz="1800" dirty="0">
                <a:solidFill>
                  <a:schemeClr val="tx1"/>
                </a:solidFill>
                <a:latin typeface="+mj-lt"/>
              </a:rPr>
              <a:t>Büyük ve küçük harf karakteri kullanılmalıdır. </a:t>
            </a:r>
          </a:p>
        </p:txBody>
      </p:sp>
      <p:pic>
        <p:nvPicPr>
          <p:cNvPr id="4" name="Resim 3">
            <a:extLst>
              <a:ext uri="{FF2B5EF4-FFF2-40B4-BE49-F238E27FC236}">
                <a16:creationId xmlns:a16="http://schemas.microsoft.com/office/drawing/2014/main" id="{FA9788F4-3116-4B8B-B7C0-C4FF3E38C2FF}"/>
              </a:ext>
            </a:extLst>
          </p:cNvPr>
          <p:cNvPicPr>
            <a:picLocks noChangeAspect="1"/>
          </p:cNvPicPr>
          <p:nvPr/>
        </p:nvPicPr>
        <p:blipFill rotWithShape="1">
          <a:blip r:embed="rId3"/>
          <a:srcRect l="28738" t="16562" r="27163" b="20923"/>
          <a:stretch/>
        </p:blipFill>
        <p:spPr>
          <a:xfrm>
            <a:off x="4754258" y="3295231"/>
            <a:ext cx="4210230" cy="3232855"/>
          </a:xfrm>
          <a:prstGeom prst="rect">
            <a:avLst/>
          </a:prstGeom>
        </p:spPr>
      </p:pic>
    </p:spTree>
    <p:extLst>
      <p:ext uri="{BB962C8B-B14F-4D97-AF65-F5344CB8AC3E}">
        <p14:creationId xmlns:p14="http://schemas.microsoft.com/office/powerpoint/2010/main" val="584552626"/>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Parola Güvenliği</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buClr>
                <a:srgbClr val="EC0A40"/>
              </a:buClr>
              <a:buSzPct val="150000"/>
              <a:buFont typeface="Arial" panose="020B0604020202020204" pitchFamily="34" charset="0"/>
              <a:buChar char="•"/>
            </a:pPr>
            <a:r>
              <a:rPr lang="tr-TR" sz="1700" dirty="0">
                <a:solidFill>
                  <a:schemeClr val="tx1"/>
                </a:solidFill>
                <a:latin typeface="+mj-lt"/>
              </a:rPr>
              <a:t>Dünyanın en büyük platformları </a:t>
            </a:r>
            <a:r>
              <a:rPr lang="tr-TR" sz="1700" dirty="0" err="1">
                <a:solidFill>
                  <a:schemeClr val="tx1"/>
                </a:solidFill>
                <a:latin typeface="+mj-lt"/>
              </a:rPr>
              <a:t>hacklendi</a:t>
            </a:r>
            <a:r>
              <a:rPr lang="tr-TR" sz="1700" dirty="0">
                <a:solidFill>
                  <a:schemeClr val="tx1"/>
                </a:solidFill>
                <a:latin typeface="+mj-lt"/>
              </a:rPr>
              <a:t> ve </a:t>
            </a:r>
            <a:r>
              <a:rPr lang="tr-TR" sz="1700" dirty="0" err="1">
                <a:solidFill>
                  <a:schemeClr val="tx1"/>
                </a:solidFill>
                <a:latin typeface="+mj-lt"/>
              </a:rPr>
              <a:t>hacklenmeye</a:t>
            </a:r>
            <a:r>
              <a:rPr lang="tr-TR" sz="1700" dirty="0">
                <a:solidFill>
                  <a:schemeClr val="tx1"/>
                </a:solidFill>
                <a:latin typeface="+mj-lt"/>
              </a:rPr>
              <a:t> devam ediyor. Bu sızmalar sonucunda uzmanlar kullanıcıların ne denli yanlış şifre tercihi yaptığını gözler önüne serdi. </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Birçok kullanıcının güvenli olmayan şifre kullandığı görüldü. </a:t>
            </a:r>
            <a:r>
              <a:rPr lang="tr-TR" sz="1700" b="1" dirty="0">
                <a:solidFill>
                  <a:schemeClr val="tx1"/>
                </a:solidFill>
                <a:latin typeface="+mj-lt"/>
              </a:rPr>
              <a:t>12345678, </a:t>
            </a:r>
            <a:r>
              <a:rPr lang="tr-TR" sz="1700" b="1" dirty="0" err="1">
                <a:solidFill>
                  <a:schemeClr val="tx1"/>
                </a:solidFill>
                <a:latin typeface="+mj-lt"/>
              </a:rPr>
              <a:t>Password</a:t>
            </a:r>
            <a:r>
              <a:rPr lang="tr-TR" sz="1700" b="1" dirty="0">
                <a:solidFill>
                  <a:schemeClr val="tx1"/>
                </a:solidFill>
                <a:latin typeface="+mj-lt"/>
              </a:rPr>
              <a:t>*1 </a:t>
            </a:r>
            <a:r>
              <a:rPr lang="tr-TR" sz="1700" dirty="0">
                <a:solidFill>
                  <a:schemeClr val="tx1"/>
                </a:solidFill>
                <a:latin typeface="+mj-lt"/>
              </a:rPr>
              <a:t>gibi kısa ve rutin şifrelerin çokluğu göze çarparken, bazı kullanıcıların her yerde farklı şifreyi hatırlamaktan endişe edercesine giriş yaptığı platformun adını kullandığı ortaya çıktı. </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Uzun bir şifre, güçlü bir şifrenin başlangıcıdır. 10 ila 12 karakterli bir şifre iyi bir başlangıç olabilirken, banka gibi kritik sitelerdeki şifrelerin daha da uzun olmasında fayda var. </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Geri dönüşüm iyidir ama şifreler için pek de iyi sayılmaz. Zira eninde sonunda daha önce sızmış bir şifre saldırganlar tarafından kullanılacaktır. </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Her sitede aynı şifreyi kullanmamalısınız. Eğer bir sitede şifre saldırganların eline geçerse, diğerlerinde de geçmemesi için hiçbir sebep yok. – ki benzerlerini de görüyoruz.</a:t>
            </a:r>
          </a:p>
        </p:txBody>
      </p:sp>
    </p:spTree>
    <p:extLst>
      <p:ext uri="{BB962C8B-B14F-4D97-AF65-F5344CB8AC3E}">
        <p14:creationId xmlns:p14="http://schemas.microsoft.com/office/powerpoint/2010/main" val="2498285913"/>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Parola Güvenliği</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28600" algn="ctr">
              <a:buClr>
                <a:srgbClr val="EC0A40"/>
              </a:buClr>
              <a:buSzPct val="150000"/>
            </a:pPr>
            <a:r>
              <a:rPr lang="tr-TR" sz="1800" b="1" i="0" dirty="0">
                <a:solidFill>
                  <a:srgbClr val="3B3835"/>
                </a:solidFill>
                <a:effectLst/>
                <a:latin typeface="Helvetica Neue"/>
              </a:rPr>
              <a:t>“Forumlarda kullandığınız şifre eğer Hotmail’de kullandığınız şifre ile aynı ise, bir forum </a:t>
            </a:r>
            <a:r>
              <a:rPr lang="tr-TR" sz="1800" b="1" i="0" dirty="0" err="1">
                <a:solidFill>
                  <a:srgbClr val="3B3835"/>
                </a:solidFill>
                <a:effectLst/>
                <a:latin typeface="Helvetica Neue"/>
              </a:rPr>
              <a:t>hack</a:t>
            </a:r>
            <a:r>
              <a:rPr lang="tr-TR" sz="1800" b="1" i="0" dirty="0">
                <a:solidFill>
                  <a:srgbClr val="3B3835"/>
                </a:solidFill>
                <a:effectLst/>
                <a:latin typeface="Helvetica Neue"/>
              </a:rPr>
              <a:t> edildiği zaman aynı şifre olduğu için Hotmail hesabınızı da </a:t>
            </a:r>
            <a:r>
              <a:rPr lang="tr-TR" sz="1800" b="1" i="0" dirty="0" err="1">
                <a:solidFill>
                  <a:srgbClr val="3B3835"/>
                </a:solidFill>
                <a:effectLst/>
                <a:latin typeface="Helvetica Neue"/>
              </a:rPr>
              <a:t>hack</a:t>
            </a:r>
            <a:r>
              <a:rPr lang="tr-TR" sz="1800" b="1" i="0" dirty="0">
                <a:solidFill>
                  <a:srgbClr val="3B3835"/>
                </a:solidFill>
                <a:effectLst/>
                <a:latin typeface="Helvetica Neue"/>
              </a:rPr>
              <a:t> edebilirler.” </a:t>
            </a:r>
          </a:p>
          <a:p>
            <a:pPr marL="228600" algn="ctr">
              <a:buClr>
                <a:srgbClr val="EC0A40"/>
              </a:buClr>
              <a:buSzPct val="150000"/>
            </a:pPr>
            <a:endParaRPr lang="tr-TR" sz="1800" b="1" dirty="0">
              <a:solidFill>
                <a:srgbClr val="3B3835"/>
              </a:solidFill>
              <a:latin typeface="Helvetica Neue"/>
            </a:endParaRPr>
          </a:p>
          <a:p>
            <a:pPr marL="228600" algn="ctr">
              <a:buClr>
                <a:srgbClr val="EC0A40"/>
              </a:buClr>
              <a:buSzPct val="150000"/>
            </a:pPr>
            <a:r>
              <a:rPr lang="tr-TR" sz="1800" b="1" i="0" dirty="0">
                <a:solidFill>
                  <a:srgbClr val="3B3835"/>
                </a:solidFill>
                <a:effectLst/>
                <a:latin typeface="Helvetica Neue"/>
              </a:rPr>
              <a:t>“Facebook’ta kullandığınız bir şifreyi </a:t>
            </a:r>
            <a:r>
              <a:rPr lang="tr-TR" sz="1800" b="1" i="0" dirty="0" err="1">
                <a:solidFill>
                  <a:srgbClr val="3B3835"/>
                </a:solidFill>
                <a:effectLst/>
                <a:latin typeface="Helvetica Neue"/>
              </a:rPr>
              <a:t>Twitter’da</a:t>
            </a:r>
            <a:r>
              <a:rPr lang="tr-TR" sz="1800" b="1" i="0" dirty="0">
                <a:solidFill>
                  <a:srgbClr val="3B3835"/>
                </a:solidFill>
                <a:effectLst/>
                <a:latin typeface="Helvetica Neue"/>
              </a:rPr>
              <a:t> kullanmak mantıklı olmayacaktır.” </a:t>
            </a:r>
          </a:p>
          <a:p>
            <a:pPr marL="228600">
              <a:buClr>
                <a:srgbClr val="EC0A40"/>
              </a:buClr>
              <a:buSzPct val="150000"/>
            </a:pPr>
            <a:endParaRPr lang="tr-TR" sz="1800" dirty="0">
              <a:solidFill>
                <a:srgbClr val="3B3835"/>
              </a:solidFill>
              <a:latin typeface="Helvetica Neue"/>
            </a:endParaRPr>
          </a:p>
          <a:p>
            <a:pPr marL="228600">
              <a:buClr>
                <a:srgbClr val="EC0A40"/>
              </a:buClr>
              <a:buSzPct val="150000"/>
            </a:pPr>
            <a:endParaRPr lang="tr-TR" sz="1800" b="0" i="0" dirty="0">
              <a:solidFill>
                <a:srgbClr val="3B3835"/>
              </a:solidFill>
              <a:effectLst/>
              <a:latin typeface="Helvetica Neue"/>
            </a:endParaRPr>
          </a:p>
          <a:p>
            <a:pPr marL="514350" indent="-285750">
              <a:buClr>
                <a:srgbClr val="EC0A40"/>
              </a:buClr>
              <a:buSzPct val="150000"/>
              <a:buFont typeface="Arial" panose="020B0604020202020204" pitchFamily="34" charset="0"/>
              <a:buChar char="•"/>
            </a:pPr>
            <a:r>
              <a:rPr lang="tr-TR" sz="1800" b="0" i="0" dirty="0">
                <a:solidFill>
                  <a:srgbClr val="3B3835"/>
                </a:solidFill>
                <a:effectLst/>
                <a:latin typeface="Helvetica Neue"/>
              </a:rPr>
              <a:t>Anlamlı birkaç kelime yerine dağınık kelimeler kullanın. Zira şifre “</a:t>
            </a:r>
            <a:r>
              <a:rPr lang="tr-TR" sz="1800" b="0" i="0" dirty="0" err="1">
                <a:solidFill>
                  <a:srgbClr val="3B3835"/>
                </a:solidFill>
                <a:effectLst/>
                <a:latin typeface="Helvetica Neue"/>
              </a:rPr>
              <a:t>iyigünler</a:t>
            </a:r>
            <a:r>
              <a:rPr lang="tr-TR" sz="1800" b="0" i="0" dirty="0">
                <a:solidFill>
                  <a:srgbClr val="3B3835"/>
                </a:solidFill>
                <a:effectLst/>
                <a:latin typeface="Helvetica Neue"/>
              </a:rPr>
              <a:t>” olduğunda yine saldırganların işi oldukça kolaylaşmış oluyor. Yaratıcı, kişisel ve elbette hatırlanabilecek birkaç kelime işinize yarayacaktır. Örneğin, “</a:t>
            </a:r>
            <a:r>
              <a:rPr lang="tr-TR" sz="1800" b="0" i="0" dirty="0" err="1">
                <a:solidFill>
                  <a:srgbClr val="3B3835"/>
                </a:solidFill>
                <a:effectLst/>
                <a:latin typeface="Helvetica Neue"/>
              </a:rPr>
              <a:t>SeniSeviyorum</a:t>
            </a:r>
            <a:r>
              <a:rPr lang="tr-TR" sz="1800" b="0" i="0" dirty="0">
                <a:solidFill>
                  <a:srgbClr val="3B3835"/>
                </a:solidFill>
                <a:effectLst/>
                <a:latin typeface="Helvetica Neue"/>
              </a:rPr>
              <a:t>” şeklinde alınan şifre yerine “</a:t>
            </a:r>
            <a:r>
              <a:rPr lang="tr-TR" sz="1800" b="0" i="0" dirty="0" err="1">
                <a:solidFill>
                  <a:srgbClr val="3B3835"/>
                </a:solidFill>
                <a:effectLst/>
                <a:latin typeface="Helvetica Neue"/>
              </a:rPr>
              <a:t>MasaTopKavunKuzu</a:t>
            </a:r>
            <a:r>
              <a:rPr lang="tr-TR" sz="1800" b="0" i="0" dirty="0">
                <a:solidFill>
                  <a:srgbClr val="3B3835"/>
                </a:solidFill>
                <a:effectLst/>
                <a:latin typeface="Helvetica Neue"/>
              </a:rPr>
              <a:t>” gibi bir şifre kullanmak daha etkili olacaktır. </a:t>
            </a:r>
          </a:p>
          <a:p>
            <a:pPr marL="228600">
              <a:buClr>
                <a:srgbClr val="EC0A40"/>
              </a:buClr>
              <a:buSzPct val="150000"/>
            </a:pPr>
            <a:endParaRPr lang="tr-TR" sz="1800" dirty="0">
              <a:solidFill>
                <a:srgbClr val="3B3835"/>
              </a:solidFill>
              <a:latin typeface="Helvetica Neue"/>
            </a:endParaRPr>
          </a:p>
          <a:p>
            <a:pPr marL="228600" algn="ctr">
              <a:buClr>
                <a:srgbClr val="EC0A40"/>
              </a:buClr>
              <a:buSzPct val="150000"/>
            </a:pPr>
            <a:r>
              <a:rPr lang="tr-TR" sz="1800" b="1" i="0" dirty="0">
                <a:solidFill>
                  <a:srgbClr val="3B3835"/>
                </a:solidFill>
                <a:effectLst/>
                <a:latin typeface="Helvetica Neue"/>
              </a:rPr>
              <a:t>“Unutmamak gerekiyor! </a:t>
            </a:r>
          </a:p>
          <a:p>
            <a:pPr marL="228600" algn="ctr">
              <a:buClr>
                <a:srgbClr val="EC0A40"/>
              </a:buClr>
              <a:buSzPct val="150000"/>
            </a:pPr>
            <a:r>
              <a:rPr lang="tr-TR" sz="1800" b="1" i="0" dirty="0">
                <a:solidFill>
                  <a:srgbClr val="3B3835"/>
                </a:solidFill>
                <a:effectLst/>
                <a:latin typeface="Helvetica Neue"/>
              </a:rPr>
              <a:t>Güvenlikte en zayıf halka İNSANDIR!”</a:t>
            </a:r>
            <a:endParaRPr lang="tr-TR" sz="1800" b="1" dirty="0">
              <a:solidFill>
                <a:schemeClr val="tx1"/>
              </a:solidFill>
              <a:latin typeface="+mj-lt"/>
            </a:endParaRPr>
          </a:p>
        </p:txBody>
      </p:sp>
    </p:spTree>
    <p:extLst>
      <p:ext uri="{BB962C8B-B14F-4D97-AF65-F5344CB8AC3E}">
        <p14:creationId xmlns:p14="http://schemas.microsoft.com/office/powerpoint/2010/main" val="1532517963"/>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Güçlü Parola</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6408712"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28600">
              <a:buClr>
                <a:srgbClr val="EC0A40"/>
              </a:buClr>
              <a:buSzPct val="150000"/>
            </a:pPr>
            <a:r>
              <a:rPr lang="tr-TR" sz="1800" b="1" i="0" dirty="0">
                <a:solidFill>
                  <a:srgbClr val="3B3835"/>
                </a:solidFill>
                <a:effectLst/>
                <a:latin typeface="Helvetica Neue"/>
              </a:rPr>
              <a:t>“Peki Akılda Kalıcı Güçlü bir Şifre Nasıl Oluşturulur?”</a:t>
            </a:r>
          </a:p>
          <a:p>
            <a:pPr marL="228600" algn="ctr">
              <a:buClr>
                <a:srgbClr val="EC0A40"/>
              </a:buClr>
              <a:buSzPct val="150000"/>
            </a:pPr>
            <a:endParaRPr lang="tr-TR" sz="1800" dirty="0">
              <a:solidFill>
                <a:srgbClr val="3B3835"/>
              </a:solidFill>
              <a:latin typeface="Helvetica Neue"/>
            </a:endParaRPr>
          </a:p>
          <a:p>
            <a:pPr marL="228600" algn="ctr">
              <a:buClr>
                <a:srgbClr val="EC0A40"/>
              </a:buClr>
              <a:buSzPct val="150000"/>
            </a:pPr>
            <a:endParaRPr lang="tr-TR" sz="1800" b="0" i="0" dirty="0">
              <a:solidFill>
                <a:srgbClr val="3B3835"/>
              </a:solidFill>
              <a:effectLst/>
              <a:latin typeface="Helvetica Neue"/>
            </a:endParaRPr>
          </a:p>
          <a:p>
            <a:pPr marL="228600" algn="ctr">
              <a:buClr>
                <a:srgbClr val="EC0A40"/>
              </a:buClr>
              <a:buSzPct val="150000"/>
            </a:pPr>
            <a:r>
              <a:rPr lang="tr-TR" sz="1800" b="0" i="0" dirty="0">
                <a:solidFill>
                  <a:srgbClr val="3B3835"/>
                </a:solidFill>
                <a:effectLst/>
                <a:latin typeface="Helvetica Neue"/>
              </a:rPr>
              <a:t> </a:t>
            </a:r>
          </a:p>
          <a:p>
            <a:pPr marL="228600">
              <a:buClr>
                <a:srgbClr val="EC0A40"/>
              </a:buClr>
              <a:buSzPct val="150000"/>
            </a:pPr>
            <a:r>
              <a:rPr lang="tr-TR" sz="1800" b="0" i="0" dirty="0">
                <a:solidFill>
                  <a:srgbClr val="3B3835"/>
                </a:solidFill>
                <a:effectLst/>
                <a:latin typeface="Helvetica Neue"/>
              </a:rPr>
              <a:t>Sevdiğinizin adı?	 “</a:t>
            </a:r>
            <a:r>
              <a:rPr lang="tr-TR" sz="1800" b="1" i="0" dirty="0">
                <a:solidFill>
                  <a:srgbClr val="3B3835"/>
                </a:solidFill>
                <a:effectLst/>
                <a:latin typeface="Helvetica Neue"/>
              </a:rPr>
              <a:t>Ze</a:t>
            </a:r>
            <a:r>
              <a:rPr lang="tr-TR" sz="1800" b="0" i="0" dirty="0">
                <a:solidFill>
                  <a:srgbClr val="3B3835"/>
                </a:solidFill>
                <a:effectLst/>
                <a:latin typeface="Helvetica Neue"/>
              </a:rPr>
              <a:t>ynep” </a:t>
            </a:r>
          </a:p>
          <a:p>
            <a:pPr marL="228600">
              <a:buClr>
                <a:srgbClr val="EC0A40"/>
              </a:buClr>
              <a:buSzPct val="150000"/>
            </a:pPr>
            <a:r>
              <a:rPr lang="tr-TR" sz="1800" b="0" i="0" dirty="0">
                <a:solidFill>
                  <a:srgbClr val="3B3835"/>
                </a:solidFill>
                <a:effectLst/>
                <a:latin typeface="Helvetica Neue"/>
              </a:rPr>
              <a:t>Tuttuğunuz takım?	 “</a:t>
            </a:r>
            <a:r>
              <a:rPr lang="tr-TR" sz="1800" b="1" i="0" dirty="0">
                <a:solidFill>
                  <a:srgbClr val="3B3835"/>
                </a:solidFill>
                <a:effectLst/>
                <a:latin typeface="Helvetica Neue"/>
              </a:rPr>
              <a:t>Ga</a:t>
            </a:r>
            <a:r>
              <a:rPr lang="tr-TR" sz="1800" b="0" i="0" dirty="0">
                <a:solidFill>
                  <a:srgbClr val="3B3835"/>
                </a:solidFill>
                <a:effectLst/>
                <a:latin typeface="Helvetica Neue"/>
              </a:rPr>
              <a:t>latasaray” </a:t>
            </a:r>
          </a:p>
          <a:p>
            <a:pPr marL="228600">
              <a:buClr>
                <a:srgbClr val="EC0A40"/>
              </a:buClr>
              <a:buSzPct val="150000"/>
            </a:pPr>
            <a:r>
              <a:rPr lang="tr-TR" sz="1800" b="0" i="0" dirty="0">
                <a:solidFill>
                  <a:srgbClr val="3B3835"/>
                </a:solidFill>
                <a:effectLst/>
                <a:latin typeface="Helvetica Neue"/>
              </a:rPr>
              <a:t>Doğum Tarihiniz? 	 “</a:t>
            </a:r>
            <a:r>
              <a:rPr lang="tr-TR" sz="1800" b="1" i="0" dirty="0">
                <a:solidFill>
                  <a:srgbClr val="3B3835"/>
                </a:solidFill>
                <a:effectLst/>
                <a:latin typeface="Helvetica Neue"/>
              </a:rPr>
              <a:t>19</a:t>
            </a:r>
            <a:r>
              <a:rPr lang="tr-TR" sz="1800" b="0" i="0" dirty="0">
                <a:solidFill>
                  <a:srgbClr val="3B3835"/>
                </a:solidFill>
                <a:effectLst/>
                <a:latin typeface="Helvetica Neue"/>
              </a:rPr>
              <a:t>80” </a:t>
            </a:r>
          </a:p>
          <a:p>
            <a:pPr marL="228600">
              <a:buClr>
                <a:srgbClr val="EC0A40"/>
              </a:buClr>
              <a:buSzPct val="150000"/>
            </a:pPr>
            <a:endParaRPr lang="tr-TR" sz="1800" dirty="0">
              <a:solidFill>
                <a:srgbClr val="3B3835"/>
              </a:solidFill>
              <a:latin typeface="Helvetica Neue"/>
            </a:endParaRPr>
          </a:p>
          <a:p>
            <a:pPr marL="228600">
              <a:buClr>
                <a:srgbClr val="EC0A40"/>
              </a:buClr>
              <a:buSzPct val="150000"/>
            </a:pPr>
            <a:endParaRPr lang="tr-TR" sz="1800" dirty="0">
              <a:solidFill>
                <a:srgbClr val="3B3835"/>
              </a:solidFill>
              <a:latin typeface="Helvetica Neue"/>
            </a:endParaRPr>
          </a:p>
          <a:p>
            <a:pPr marL="228600">
              <a:buClr>
                <a:srgbClr val="EC0A40"/>
              </a:buClr>
              <a:buSzPct val="150000"/>
            </a:pPr>
            <a:r>
              <a:rPr lang="tr-TR" sz="1800" b="0" i="0" dirty="0">
                <a:solidFill>
                  <a:srgbClr val="3B3835"/>
                </a:solidFill>
                <a:effectLst/>
                <a:latin typeface="Helvetica Neue"/>
              </a:rPr>
              <a:t>Şifreniz: 	</a:t>
            </a:r>
            <a:r>
              <a:rPr lang="tr-TR" sz="1800" b="1" i="0" dirty="0">
                <a:solidFill>
                  <a:srgbClr val="3B3835"/>
                </a:solidFill>
                <a:effectLst/>
                <a:latin typeface="Helvetica Neue"/>
              </a:rPr>
              <a:t>ZeGa19 </a:t>
            </a:r>
          </a:p>
          <a:p>
            <a:pPr marL="228600">
              <a:buClr>
                <a:srgbClr val="EC0A40"/>
              </a:buClr>
              <a:buSzPct val="150000"/>
            </a:pPr>
            <a:endParaRPr lang="tr-TR" sz="1800" b="1" i="0" dirty="0">
              <a:solidFill>
                <a:srgbClr val="3B3835"/>
              </a:solidFill>
              <a:effectLst/>
              <a:latin typeface="Helvetica Neue"/>
            </a:endParaRPr>
          </a:p>
          <a:p>
            <a:pPr marL="228600">
              <a:buClr>
                <a:srgbClr val="EC0A40"/>
              </a:buClr>
              <a:buSzPct val="150000"/>
            </a:pPr>
            <a:r>
              <a:rPr lang="tr-TR" sz="1800" b="0" i="0" dirty="0">
                <a:solidFill>
                  <a:srgbClr val="3B3835"/>
                </a:solidFill>
                <a:effectLst/>
                <a:latin typeface="Helvetica Neue"/>
              </a:rPr>
              <a:t>Daha güçlü: 	</a:t>
            </a:r>
            <a:r>
              <a:rPr lang="tr-TR" sz="1800" b="1" i="0" dirty="0">
                <a:solidFill>
                  <a:srgbClr val="3B3835"/>
                </a:solidFill>
                <a:effectLst/>
                <a:latin typeface="Helvetica Neue"/>
              </a:rPr>
              <a:t>!ZeGa19! </a:t>
            </a:r>
          </a:p>
          <a:p>
            <a:pPr marL="228600">
              <a:buClr>
                <a:srgbClr val="EC0A40"/>
              </a:buClr>
              <a:buSzPct val="150000"/>
            </a:pPr>
            <a:endParaRPr lang="tr-TR" sz="1800" b="1" i="0" dirty="0">
              <a:solidFill>
                <a:srgbClr val="3B3835"/>
              </a:solidFill>
              <a:effectLst/>
              <a:latin typeface="Helvetica Neue"/>
            </a:endParaRPr>
          </a:p>
          <a:p>
            <a:pPr marL="228600">
              <a:buClr>
                <a:srgbClr val="EC0A40"/>
              </a:buClr>
              <a:buSzPct val="150000"/>
            </a:pPr>
            <a:r>
              <a:rPr lang="tr-TR" sz="1800" b="0" i="0" dirty="0">
                <a:solidFill>
                  <a:srgbClr val="3B3835"/>
                </a:solidFill>
                <a:effectLst/>
                <a:latin typeface="Helvetica Neue"/>
              </a:rPr>
              <a:t>Farklı Platformlar: </a:t>
            </a:r>
            <a:r>
              <a:rPr lang="tr-TR" sz="1800" b="1" i="0" dirty="0">
                <a:solidFill>
                  <a:srgbClr val="3B3835"/>
                </a:solidFill>
                <a:effectLst/>
                <a:latin typeface="Helvetica Neue"/>
              </a:rPr>
              <a:t>!ZeGa19!T  </a:t>
            </a:r>
          </a:p>
          <a:p>
            <a:pPr marL="228600">
              <a:buClr>
                <a:srgbClr val="EC0A40"/>
              </a:buClr>
              <a:buSzPct val="150000"/>
            </a:pPr>
            <a:r>
              <a:rPr lang="tr-TR" sz="1800" b="1" i="0" dirty="0">
                <a:solidFill>
                  <a:srgbClr val="3B3835"/>
                </a:solidFill>
                <a:effectLst/>
                <a:latin typeface="Helvetica Neue"/>
              </a:rPr>
              <a:t>		   *ZeGa19*F  </a:t>
            </a:r>
          </a:p>
          <a:p>
            <a:pPr marL="228600">
              <a:buClr>
                <a:srgbClr val="EC0A40"/>
              </a:buClr>
              <a:buSzPct val="150000"/>
            </a:pPr>
            <a:r>
              <a:rPr lang="tr-TR" sz="1800" b="1" i="0" dirty="0">
                <a:solidFill>
                  <a:srgbClr val="3B3835"/>
                </a:solidFill>
                <a:effectLst/>
                <a:latin typeface="Helvetica Neue"/>
              </a:rPr>
              <a:t>		   “ZeGa19”G</a:t>
            </a:r>
            <a:endParaRPr lang="tr-TR" sz="1800" b="1" dirty="0">
              <a:solidFill>
                <a:schemeClr val="tx1"/>
              </a:solidFill>
              <a:latin typeface="+mj-lt"/>
            </a:endParaRPr>
          </a:p>
        </p:txBody>
      </p:sp>
      <p:pic>
        <p:nvPicPr>
          <p:cNvPr id="2050" name="Picture 2" descr="Vector Password Management Icons, Weak And Strong Passwords, Green And Red  Signs. Stock Vector - Illustration of enter, check: 126771893">
            <a:extLst>
              <a:ext uri="{FF2B5EF4-FFF2-40B4-BE49-F238E27FC236}">
                <a16:creationId xmlns:a16="http://schemas.microsoft.com/office/drawing/2014/main" id="{39ED8A2D-F753-4A53-BD71-19219143A0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38" t="17600" r="12626" b="22700"/>
          <a:stretch/>
        </p:blipFill>
        <p:spPr bwMode="auto">
          <a:xfrm>
            <a:off x="4716016" y="3284984"/>
            <a:ext cx="4104456" cy="28811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793379"/>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93117" y="210680"/>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2000" b="1" i="1" dirty="0">
                <a:solidFill>
                  <a:srgbClr val="EC0A40"/>
                </a:solidFill>
                <a:latin typeface="Raleway"/>
              </a:rPr>
              <a:t>Bir Hastanede Bilgi İşlem Elemanlarına Yapılan Anket Sonucu</a:t>
            </a:r>
            <a:endParaRPr lang="en" sz="2000" b="1" i="1" dirty="0">
              <a:solidFill>
                <a:srgbClr val="EC0A40"/>
              </a:solidFill>
              <a:latin typeface="Raleway"/>
            </a:endParaRPr>
          </a:p>
        </p:txBody>
      </p:sp>
      <p:pic>
        <p:nvPicPr>
          <p:cNvPr id="2" name="Resim 1">
            <a:extLst>
              <a:ext uri="{FF2B5EF4-FFF2-40B4-BE49-F238E27FC236}">
                <a16:creationId xmlns:a16="http://schemas.microsoft.com/office/drawing/2014/main" id="{58F14BB2-B47E-44B0-9A75-4AECD5DB9089}"/>
              </a:ext>
            </a:extLst>
          </p:cNvPr>
          <p:cNvPicPr>
            <a:picLocks noChangeAspect="1"/>
          </p:cNvPicPr>
          <p:nvPr/>
        </p:nvPicPr>
        <p:blipFill rotWithShape="1">
          <a:blip r:embed="rId3"/>
          <a:srcRect l="17305" t="21000" r="17334" b="4801"/>
          <a:stretch/>
        </p:blipFill>
        <p:spPr>
          <a:xfrm>
            <a:off x="539552" y="1340767"/>
            <a:ext cx="8109731" cy="5178503"/>
          </a:xfrm>
          <a:prstGeom prst="rect">
            <a:avLst/>
          </a:prstGeom>
        </p:spPr>
      </p:pic>
    </p:spTree>
    <p:extLst>
      <p:ext uri="{BB962C8B-B14F-4D97-AF65-F5344CB8AC3E}">
        <p14:creationId xmlns:p14="http://schemas.microsoft.com/office/powerpoint/2010/main" val="3126897434"/>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Sosyal Medya</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35496" y="1340768"/>
            <a:ext cx="518457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buClr>
                <a:srgbClr val="EC0A40"/>
              </a:buClr>
              <a:buSzPct val="150000"/>
              <a:buFont typeface="Arial" panose="020B0604020202020204" pitchFamily="34" charset="0"/>
              <a:buChar char="•"/>
            </a:pPr>
            <a:r>
              <a:rPr lang="tr-TR" sz="1700" dirty="0">
                <a:solidFill>
                  <a:schemeClr val="tx1"/>
                </a:solidFill>
                <a:latin typeface="+mj-lt"/>
              </a:rPr>
              <a:t>Sosyal medya, Web 2.0'ın kullanıcı hizmetine sunulmasıyla birlikte, tek yönlü bilgi paylaşımından, çift taraflı ve eş zamanlı bilgi paylaşımına ulaşılmasını sağlayan medya sistemidir.</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Ayrıca sosyal medya; kişilerin internet üzerinde birbirleriyle yaptığı diyaloglar ve paylaşımların bütünüdür. Sosyal ağlar, insanların birbiriyle içerik ve bilgi paylaşmasını sağlayan internet siteleri ve uygulamalar sayesinde, herkes aradığı, ilgilendiği içeriklere ulaşabilirler.</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Gruplar arasında gerçekleşen diyaloglar ve paylaşımlar giderek, kullanıcı bazlı içerik üretimini giderek arttırmakta, amatör içerikler dijital dünyada birer değer haline dönüştürmektedir.</a:t>
            </a:r>
          </a:p>
        </p:txBody>
      </p:sp>
      <p:pic>
        <p:nvPicPr>
          <p:cNvPr id="3076" name="Picture 4" descr="SOSYAL MEDYA YÖNET?M?">
            <a:extLst>
              <a:ext uri="{FF2B5EF4-FFF2-40B4-BE49-F238E27FC236}">
                <a16:creationId xmlns:a16="http://schemas.microsoft.com/office/drawing/2014/main" id="{2613F30A-A53D-4FDB-A822-C5C706ED3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206999"/>
            <a:ext cx="551723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85038"/>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Sosyal Medya Riskleri</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176348"/>
            <a:ext cx="8712968"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buClr>
                <a:srgbClr val="EC0A40"/>
              </a:buClr>
              <a:buSzPct val="150000"/>
              <a:buFont typeface="Arial" panose="020B0604020202020204" pitchFamily="34" charset="0"/>
              <a:buChar char="•"/>
            </a:pPr>
            <a:r>
              <a:rPr lang="tr-TR" sz="1700" dirty="0">
                <a:solidFill>
                  <a:schemeClr val="tx1"/>
                </a:solidFill>
                <a:latin typeface="+mj-lt"/>
              </a:rPr>
              <a:t>Kurumsal hesabınız ele geçirilerek firmanız adına olumsuz mesajlar verilebilir.</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Güncelleme durumunuzdan </a:t>
            </a:r>
            <a:r>
              <a:rPr lang="tr-TR" sz="1700" dirty="0" err="1">
                <a:solidFill>
                  <a:schemeClr val="tx1"/>
                </a:solidFill>
                <a:latin typeface="+mj-lt"/>
              </a:rPr>
              <a:t>lokasyon</a:t>
            </a:r>
            <a:r>
              <a:rPr lang="tr-TR" sz="1700" dirty="0">
                <a:solidFill>
                  <a:schemeClr val="tx1"/>
                </a:solidFill>
                <a:latin typeface="+mj-lt"/>
              </a:rPr>
              <a:t> tespiti yapılabilir.</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Hesabınız kullanılarak yapınıza/şirket kurallarına uygun olmayan yazılar paylaşılabilir.</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E-posta </a:t>
            </a:r>
            <a:r>
              <a:rPr lang="tr-TR" sz="1700" dirty="0" err="1">
                <a:solidFill>
                  <a:schemeClr val="tx1"/>
                </a:solidFill>
                <a:latin typeface="+mj-lt"/>
              </a:rPr>
              <a:t>vb</a:t>
            </a:r>
            <a:r>
              <a:rPr lang="tr-TR" sz="1700" dirty="0">
                <a:solidFill>
                  <a:schemeClr val="tx1"/>
                </a:solidFill>
                <a:latin typeface="+mj-lt"/>
              </a:rPr>
              <a:t> gibi sistemlerin parolalarını </a:t>
            </a:r>
            <a:r>
              <a:rPr lang="tr-TR" sz="1700" dirty="0" err="1">
                <a:solidFill>
                  <a:schemeClr val="tx1"/>
                </a:solidFill>
                <a:latin typeface="+mj-lt"/>
              </a:rPr>
              <a:t>resetlemek</a:t>
            </a:r>
            <a:r>
              <a:rPr lang="tr-TR" sz="1700" dirty="0">
                <a:solidFill>
                  <a:schemeClr val="tx1"/>
                </a:solidFill>
                <a:latin typeface="+mj-lt"/>
              </a:rPr>
              <a:t> için gerekli gizli soruların cevabı bulunabilir.</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Çalıştığınız konum, iş arkadaşlarınız ve yöneticileriniz hakkında bilgi edinilebilir</a:t>
            </a:r>
          </a:p>
          <a:p>
            <a:pPr marL="514350" indent="-285750">
              <a:buClr>
                <a:srgbClr val="EC0A40"/>
              </a:buClr>
              <a:buSzPct val="150000"/>
              <a:buFont typeface="Arial" panose="020B0604020202020204" pitchFamily="34" charset="0"/>
              <a:buChar char="•"/>
            </a:pPr>
            <a:r>
              <a:rPr lang="tr-TR" sz="1700" dirty="0" err="1">
                <a:solidFill>
                  <a:schemeClr val="tx1"/>
                </a:solidFill>
                <a:latin typeface="+mj-lt"/>
              </a:rPr>
              <a:t>Instagram</a:t>
            </a:r>
            <a:r>
              <a:rPr lang="tr-TR" sz="1700" dirty="0">
                <a:solidFill>
                  <a:schemeClr val="tx1"/>
                </a:solidFill>
                <a:latin typeface="+mj-lt"/>
              </a:rPr>
              <a:t>, Facebook, </a:t>
            </a:r>
            <a:r>
              <a:rPr lang="tr-TR" sz="1700" dirty="0" err="1">
                <a:solidFill>
                  <a:schemeClr val="tx1"/>
                </a:solidFill>
                <a:latin typeface="+mj-lt"/>
              </a:rPr>
              <a:t>Twitter</a:t>
            </a:r>
            <a:r>
              <a:rPr lang="tr-TR" sz="1700" dirty="0">
                <a:solidFill>
                  <a:schemeClr val="tx1"/>
                </a:solidFill>
                <a:latin typeface="+mj-lt"/>
              </a:rPr>
              <a:t>, </a:t>
            </a:r>
            <a:r>
              <a:rPr lang="tr-TR" sz="1700" dirty="0" err="1">
                <a:solidFill>
                  <a:schemeClr val="tx1"/>
                </a:solidFill>
                <a:latin typeface="+mj-lt"/>
              </a:rPr>
              <a:t>Linkedin</a:t>
            </a:r>
            <a:r>
              <a:rPr lang="tr-TR" sz="1700" dirty="0">
                <a:solidFill>
                  <a:schemeClr val="tx1"/>
                </a:solidFill>
                <a:latin typeface="+mj-lt"/>
              </a:rPr>
              <a:t> ve son olarak </a:t>
            </a:r>
            <a:r>
              <a:rPr lang="tr-TR" sz="1700" dirty="0" err="1">
                <a:solidFill>
                  <a:schemeClr val="tx1"/>
                </a:solidFill>
                <a:latin typeface="+mj-lt"/>
              </a:rPr>
              <a:t>icloud</a:t>
            </a:r>
            <a:r>
              <a:rPr lang="tr-TR" sz="1700" dirty="0">
                <a:solidFill>
                  <a:schemeClr val="tx1"/>
                </a:solidFill>
                <a:latin typeface="+mj-lt"/>
              </a:rPr>
              <a:t> ciddi güvenlik riskleri yaşadı.</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Kullanıcıların elinde olmayan tamamen bu tarz güvenlik risklerini unutmayın!</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Paylaşımlarınıza bir sınırlama getirin ve kurtarma senaryolarına hazırlıklı olun ! </a:t>
            </a:r>
          </a:p>
        </p:txBody>
      </p:sp>
      <p:pic>
        <p:nvPicPr>
          <p:cNvPr id="4098" name="Picture 2" descr="Sosyal Medya Uzmanı Olmak İsteyenlere Altın Öneriler">
            <a:extLst>
              <a:ext uri="{FF2B5EF4-FFF2-40B4-BE49-F238E27FC236}">
                <a16:creationId xmlns:a16="http://schemas.microsoft.com/office/drawing/2014/main" id="{A6BB4B92-DF9B-4F53-B797-75450C8B9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834" y="4357062"/>
            <a:ext cx="5274332" cy="232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374292"/>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Unutmayın!</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lnSpc>
                <a:spcPct val="150000"/>
              </a:lnSpc>
              <a:buClr>
                <a:srgbClr val="EC0A40"/>
              </a:buClr>
              <a:buSzPct val="150000"/>
              <a:buFont typeface="Arial" panose="020B0604020202020204" pitchFamily="34" charset="0"/>
              <a:buChar char="•"/>
            </a:pPr>
            <a:r>
              <a:rPr lang="tr-TR" sz="1700" dirty="0">
                <a:solidFill>
                  <a:schemeClr val="tx1"/>
                </a:solidFill>
                <a:latin typeface="+mj-lt"/>
              </a:rPr>
              <a:t>Sahte Hesaplara Dikkat!</a:t>
            </a:r>
          </a:p>
          <a:p>
            <a:pPr marL="514350" indent="-285750">
              <a:lnSpc>
                <a:spcPct val="150000"/>
              </a:lnSpc>
              <a:buClr>
                <a:srgbClr val="EC0A40"/>
              </a:buClr>
              <a:buSzPct val="150000"/>
              <a:buFont typeface="Arial" panose="020B0604020202020204" pitchFamily="34" charset="0"/>
              <a:buChar char="•"/>
            </a:pPr>
            <a:r>
              <a:rPr lang="tr-TR" sz="1700" dirty="0">
                <a:solidFill>
                  <a:schemeClr val="tx1"/>
                </a:solidFill>
                <a:latin typeface="+mj-lt"/>
              </a:rPr>
              <a:t>Sahte Haberlere Dikkat!</a:t>
            </a:r>
          </a:p>
          <a:p>
            <a:pPr marL="514350" indent="-285750">
              <a:lnSpc>
                <a:spcPct val="150000"/>
              </a:lnSpc>
              <a:buClr>
                <a:srgbClr val="EC0A40"/>
              </a:buClr>
              <a:buSzPct val="150000"/>
              <a:buFont typeface="Arial" panose="020B0604020202020204" pitchFamily="34" charset="0"/>
              <a:buChar char="•"/>
            </a:pPr>
            <a:r>
              <a:rPr lang="tr-TR" sz="1700" dirty="0" err="1">
                <a:solidFill>
                  <a:schemeClr val="tx1"/>
                </a:solidFill>
                <a:latin typeface="+mj-lt"/>
              </a:rPr>
              <a:t>Oltalama</a:t>
            </a:r>
            <a:r>
              <a:rPr lang="tr-TR" sz="1700" dirty="0">
                <a:solidFill>
                  <a:schemeClr val="tx1"/>
                </a:solidFill>
                <a:latin typeface="+mj-lt"/>
              </a:rPr>
              <a:t> saldırılarına karşı dikkat!</a:t>
            </a:r>
          </a:p>
          <a:p>
            <a:pPr marL="514350" indent="-285750">
              <a:lnSpc>
                <a:spcPct val="150000"/>
              </a:lnSpc>
              <a:buClr>
                <a:srgbClr val="EC0A40"/>
              </a:buClr>
              <a:buSzPct val="150000"/>
              <a:buFont typeface="Arial" panose="020B0604020202020204" pitchFamily="34" charset="0"/>
              <a:buChar char="•"/>
            </a:pPr>
            <a:r>
              <a:rPr lang="tr-TR" sz="1700" dirty="0">
                <a:solidFill>
                  <a:schemeClr val="tx1"/>
                </a:solidFill>
                <a:latin typeface="+mj-lt"/>
              </a:rPr>
              <a:t>Casus yazılım bulaştırma senaryolara karşı dikkat!</a:t>
            </a:r>
          </a:p>
          <a:p>
            <a:pPr marL="514350" indent="-285750">
              <a:lnSpc>
                <a:spcPct val="150000"/>
              </a:lnSpc>
              <a:buClr>
                <a:srgbClr val="EC0A40"/>
              </a:buClr>
              <a:buSzPct val="150000"/>
              <a:buFont typeface="Arial" panose="020B0604020202020204" pitchFamily="34" charset="0"/>
              <a:buChar char="•"/>
            </a:pPr>
            <a:r>
              <a:rPr lang="tr-TR" sz="1700" dirty="0" err="1">
                <a:solidFill>
                  <a:schemeClr val="tx1"/>
                </a:solidFill>
                <a:latin typeface="+mj-lt"/>
              </a:rPr>
              <a:t>Crackli</a:t>
            </a:r>
            <a:r>
              <a:rPr lang="tr-TR" sz="1700" dirty="0">
                <a:solidFill>
                  <a:schemeClr val="tx1"/>
                </a:solidFill>
                <a:latin typeface="+mj-lt"/>
              </a:rPr>
              <a:t> uygulamalar kullanmayın!</a:t>
            </a:r>
          </a:p>
          <a:p>
            <a:pPr marL="514350" indent="-285750">
              <a:lnSpc>
                <a:spcPct val="150000"/>
              </a:lnSpc>
              <a:buClr>
                <a:srgbClr val="EC0A40"/>
              </a:buClr>
              <a:buSzPct val="150000"/>
              <a:buFont typeface="Arial" panose="020B0604020202020204" pitchFamily="34" charset="0"/>
              <a:buChar char="•"/>
            </a:pPr>
            <a:r>
              <a:rPr lang="tr-TR" sz="1700" dirty="0">
                <a:solidFill>
                  <a:schemeClr val="tx1"/>
                </a:solidFill>
                <a:latin typeface="+mj-lt"/>
              </a:rPr>
              <a:t>Sosyal Medya hesaplarına güvenli erişim!</a:t>
            </a:r>
          </a:p>
          <a:p>
            <a:pPr marL="514350" indent="-285750">
              <a:lnSpc>
                <a:spcPct val="150000"/>
              </a:lnSpc>
              <a:buClr>
                <a:srgbClr val="EC0A40"/>
              </a:buClr>
              <a:buSzPct val="150000"/>
              <a:buFont typeface="Arial" panose="020B0604020202020204" pitchFamily="34" charset="0"/>
              <a:buChar char="•"/>
            </a:pPr>
            <a:r>
              <a:rPr lang="tr-TR" sz="1700" dirty="0">
                <a:solidFill>
                  <a:schemeClr val="tx1"/>
                </a:solidFill>
                <a:latin typeface="+mj-lt"/>
              </a:rPr>
              <a:t>Hesabın ele geçirilmesine karşı önlemler alın! </a:t>
            </a:r>
          </a:p>
        </p:txBody>
      </p:sp>
      <p:pic>
        <p:nvPicPr>
          <p:cNvPr id="5122" name="Picture 2" descr="Wrapped Around Your Finger – The Teacher's Devotional">
            <a:extLst>
              <a:ext uri="{FF2B5EF4-FFF2-40B4-BE49-F238E27FC236}">
                <a16:creationId xmlns:a16="http://schemas.microsoft.com/office/drawing/2014/main" id="{99908541-C0E5-4D98-BCDA-E754A905B9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66" r="4694"/>
          <a:stretch/>
        </p:blipFill>
        <p:spPr bwMode="auto">
          <a:xfrm>
            <a:off x="5928559" y="918538"/>
            <a:ext cx="3240360" cy="5822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583633"/>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6146" name="Picture 2" descr="Don't engage in questionable business practices :: Creative Implementations">
            <a:extLst>
              <a:ext uri="{FF2B5EF4-FFF2-40B4-BE49-F238E27FC236}">
                <a16:creationId xmlns:a16="http://schemas.microsoft.com/office/drawing/2014/main" id="{8B50761F-E567-48E3-88B2-875750BB65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98" r="7008"/>
          <a:stretch/>
        </p:blipFill>
        <p:spPr bwMode="auto">
          <a:xfrm>
            <a:off x="4928281" y="1181004"/>
            <a:ext cx="4215719" cy="5013176"/>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Yapmayın!</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05624" y="1340768"/>
            <a:ext cx="5186455"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spcAft>
                <a:spcPts val="600"/>
              </a:spcAft>
              <a:buClr>
                <a:srgbClr val="EC0A40"/>
              </a:buClr>
              <a:buSzPct val="150000"/>
              <a:buFont typeface="Arial" panose="020B0604020202020204" pitchFamily="34" charset="0"/>
              <a:buChar char="•"/>
            </a:pPr>
            <a:r>
              <a:rPr lang="tr-TR" sz="1700" dirty="0">
                <a:solidFill>
                  <a:schemeClr val="tx1"/>
                </a:solidFill>
                <a:latin typeface="+mj-lt"/>
              </a:rPr>
              <a:t>Sosyal ağlarda ÖZEL veya ŞİRKET bilgilerini paylaşmayınız.</a:t>
            </a:r>
          </a:p>
          <a:p>
            <a:pPr marL="514350" indent="-285750">
              <a:spcAft>
                <a:spcPts val="600"/>
              </a:spcAft>
              <a:buClr>
                <a:srgbClr val="EC0A40"/>
              </a:buClr>
              <a:buSzPct val="150000"/>
              <a:buFont typeface="Arial" panose="020B0604020202020204" pitchFamily="34" charset="0"/>
              <a:buChar char="•"/>
            </a:pPr>
            <a:r>
              <a:rPr lang="tr-TR" sz="1700" dirty="0">
                <a:solidFill>
                  <a:schemeClr val="tx1"/>
                </a:solidFill>
                <a:latin typeface="+mj-lt"/>
              </a:rPr>
              <a:t>Güvenmediğiniz kaynaklardan bildirilen uygulamaları Facebook hesabınızda kullanmayınız.</a:t>
            </a:r>
          </a:p>
          <a:p>
            <a:pPr marL="514350" indent="-285750">
              <a:spcAft>
                <a:spcPts val="600"/>
              </a:spcAft>
              <a:buClr>
                <a:srgbClr val="EC0A40"/>
              </a:buClr>
              <a:buSzPct val="150000"/>
              <a:buFont typeface="Arial" panose="020B0604020202020204" pitchFamily="34" charset="0"/>
              <a:buChar char="•"/>
            </a:pPr>
            <a:r>
              <a:rPr lang="tr-TR" sz="1700" dirty="0">
                <a:solidFill>
                  <a:schemeClr val="tx1"/>
                </a:solidFill>
                <a:latin typeface="+mj-lt"/>
              </a:rPr>
              <a:t>Kişisel bilgilerinizin çalınmasına ve dolandırıcılık uygulamalarına alet olmanıza sebep olabilir.</a:t>
            </a:r>
          </a:p>
          <a:p>
            <a:pPr marL="514350" indent="-285750">
              <a:spcAft>
                <a:spcPts val="600"/>
              </a:spcAft>
              <a:buClr>
                <a:srgbClr val="EC0A40"/>
              </a:buClr>
              <a:buSzPct val="150000"/>
              <a:buFont typeface="Arial" panose="020B0604020202020204" pitchFamily="34" charset="0"/>
              <a:buChar char="•"/>
            </a:pPr>
            <a:r>
              <a:rPr lang="tr-TR" sz="1700" dirty="0">
                <a:solidFill>
                  <a:schemeClr val="tx1"/>
                </a:solidFill>
                <a:latin typeface="+mj-lt"/>
              </a:rPr>
              <a:t>Güvenmediğiniz linklere tıklamayınız ve uygulamalara erişim izni vermeyiniz.</a:t>
            </a:r>
          </a:p>
          <a:p>
            <a:pPr marL="514350" indent="-285750">
              <a:spcAft>
                <a:spcPts val="600"/>
              </a:spcAft>
              <a:buClr>
                <a:srgbClr val="EC0A40"/>
              </a:buClr>
              <a:buSzPct val="150000"/>
              <a:buFont typeface="Arial" panose="020B0604020202020204" pitchFamily="34" charset="0"/>
              <a:buChar char="•"/>
            </a:pPr>
            <a:r>
              <a:rPr lang="tr-TR" sz="1700" dirty="0">
                <a:solidFill>
                  <a:schemeClr val="tx1"/>
                </a:solidFill>
                <a:latin typeface="+mj-lt"/>
              </a:rPr>
              <a:t>Arkadaşınızdan gelen genellikle bozuk bir dille yazılmış (otomatik çevirmen yazılımları ile çevrilmiş) mesajlar ve linkler tıklamayınız.</a:t>
            </a:r>
          </a:p>
          <a:p>
            <a:pPr marL="514350" indent="-285750">
              <a:spcAft>
                <a:spcPts val="600"/>
              </a:spcAft>
              <a:buClr>
                <a:srgbClr val="EC0A40"/>
              </a:buClr>
              <a:buSzPct val="150000"/>
              <a:buFont typeface="Arial" panose="020B0604020202020204" pitchFamily="34" charset="0"/>
              <a:buChar char="•"/>
            </a:pPr>
            <a:r>
              <a:rPr lang="tr-TR" sz="1700" dirty="0">
                <a:solidFill>
                  <a:schemeClr val="tx1"/>
                </a:solidFill>
                <a:latin typeface="+mj-lt"/>
              </a:rPr>
              <a:t>Mesaj içinde çok dikkat çekici ifadelerin kullanımı (skandal, en iyiler vs.) olabilir.</a:t>
            </a:r>
          </a:p>
          <a:p>
            <a:pPr marL="514350" indent="-285750">
              <a:spcAft>
                <a:spcPts val="600"/>
              </a:spcAft>
              <a:buClr>
                <a:srgbClr val="EC0A40"/>
              </a:buClr>
              <a:buSzPct val="150000"/>
              <a:buFont typeface="Arial" panose="020B0604020202020204" pitchFamily="34" charset="0"/>
              <a:buChar char="•"/>
            </a:pPr>
            <a:r>
              <a:rPr lang="tr-TR" sz="1700" dirty="0">
                <a:solidFill>
                  <a:schemeClr val="tx1"/>
                </a:solidFill>
                <a:latin typeface="+mj-lt"/>
              </a:rPr>
              <a:t>Kullandığınız uygulamalar arasında güvenmedikleriniz varsa kaldırın.</a:t>
            </a:r>
          </a:p>
        </p:txBody>
      </p:sp>
    </p:spTree>
    <p:extLst>
      <p:ext uri="{BB962C8B-B14F-4D97-AF65-F5344CB8AC3E}">
        <p14:creationId xmlns:p14="http://schemas.microsoft.com/office/powerpoint/2010/main" val="3922824176"/>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İki Adımlı Doğrulama</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561662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buClr>
                <a:srgbClr val="EC0A40"/>
              </a:buClr>
              <a:buSzPct val="150000"/>
              <a:buFont typeface="Arial" panose="020B0604020202020204" pitchFamily="34" charset="0"/>
              <a:buChar char="•"/>
            </a:pPr>
            <a:r>
              <a:rPr lang="tr-TR" sz="1700" dirty="0">
                <a:solidFill>
                  <a:schemeClr val="tx1"/>
                </a:solidFill>
                <a:latin typeface="+mj-lt"/>
              </a:rPr>
              <a:t>İki aşamalı kimlik doğrulamayı aktif edin.</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Parolanız, e-posta adresiniz ele geçirilse bile saldırganın hesabına erişmesini yada hesap bilgilerinizi değiştirmesini engellemek için telefon onay kodu ile hesabınızı koruyabilirsiniz. </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228600">
              <a:buClr>
                <a:srgbClr val="EC0A40"/>
              </a:buClr>
              <a:buSzPct val="150000"/>
            </a:pPr>
            <a:r>
              <a:rPr lang="tr-TR" sz="1700" b="1" dirty="0">
                <a:solidFill>
                  <a:schemeClr val="tx1"/>
                </a:solidFill>
                <a:latin typeface="+mj-lt"/>
              </a:rPr>
              <a:t>“Bankacılık sistemlerinde olduğu gibi” ücretsiz olarak sunulur!</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Her girişte </a:t>
            </a:r>
            <a:r>
              <a:rPr lang="tr-TR" sz="1700" dirty="0" err="1">
                <a:solidFill>
                  <a:schemeClr val="tx1"/>
                </a:solidFill>
                <a:latin typeface="+mj-lt"/>
              </a:rPr>
              <a:t>sms</a:t>
            </a:r>
            <a:r>
              <a:rPr lang="tr-TR" sz="1700" dirty="0">
                <a:solidFill>
                  <a:schemeClr val="tx1"/>
                </a:solidFill>
                <a:latin typeface="+mj-lt"/>
              </a:rPr>
              <a:t> almamak için güvenli bilgisayar yada güvenli browser tanımlaması yapabilirsiniz.</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err="1">
                <a:solidFill>
                  <a:schemeClr val="tx1"/>
                </a:solidFill>
                <a:latin typeface="+mj-lt"/>
              </a:rPr>
              <a:t>Gmail</a:t>
            </a:r>
            <a:r>
              <a:rPr lang="tr-TR" sz="1700" dirty="0">
                <a:solidFill>
                  <a:schemeClr val="tx1"/>
                </a:solidFill>
                <a:latin typeface="+mj-lt"/>
              </a:rPr>
              <a:t>, Apple, </a:t>
            </a:r>
            <a:r>
              <a:rPr lang="tr-TR" sz="1700" dirty="0" err="1">
                <a:solidFill>
                  <a:schemeClr val="tx1"/>
                </a:solidFill>
                <a:latin typeface="+mj-lt"/>
              </a:rPr>
              <a:t>Twitter</a:t>
            </a:r>
            <a:r>
              <a:rPr lang="tr-TR" sz="1700" dirty="0">
                <a:solidFill>
                  <a:schemeClr val="tx1"/>
                </a:solidFill>
                <a:latin typeface="+mj-lt"/>
              </a:rPr>
              <a:t>, Facebook, </a:t>
            </a:r>
            <a:r>
              <a:rPr lang="tr-TR" sz="1700" dirty="0" err="1">
                <a:solidFill>
                  <a:schemeClr val="tx1"/>
                </a:solidFill>
                <a:latin typeface="+mj-lt"/>
              </a:rPr>
              <a:t>Linkedin</a:t>
            </a:r>
            <a:r>
              <a:rPr lang="tr-TR" sz="1700" dirty="0">
                <a:solidFill>
                  <a:schemeClr val="tx1"/>
                </a:solidFill>
                <a:latin typeface="+mj-lt"/>
              </a:rPr>
              <a:t> vb. platformlar destekler. </a:t>
            </a:r>
          </a:p>
        </p:txBody>
      </p:sp>
      <p:pic>
        <p:nvPicPr>
          <p:cNvPr id="2" name="Resim 1">
            <a:extLst>
              <a:ext uri="{FF2B5EF4-FFF2-40B4-BE49-F238E27FC236}">
                <a16:creationId xmlns:a16="http://schemas.microsoft.com/office/drawing/2014/main" id="{6E46AA86-42A7-49F8-A96F-2B7E544F790F}"/>
              </a:ext>
            </a:extLst>
          </p:cNvPr>
          <p:cNvPicPr>
            <a:picLocks noChangeAspect="1"/>
          </p:cNvPicPr>
          <p:nvPr/>
        </p:nvPicPr>
        <p:blipFill rotWithShape="1">
          <a:blip r:embed="rId3"/>
          <a:srcRect l="61024" t="23400" r="3539" b="22001"/>
          <a:stretch/>
        </p:blipFill>
        <p:spPr>
          <a:xfrm>
            <a:off x="5903640" y="2024844"/>
            <a:ext cx="3240360" cy="2808312"/>
          </a:xfrm>
          <a:prstGeom prst="rect">
            <a:avLst/>
          </a:prstGeom>
        </p:spPr>
      </p:pic>
    </p:spTree>
    <p:extLst>
      <p:ext uri="{BB962C8B-B14F-4D97-AF65-F5344CB8AC3E}">
        <p14:creationId xmlns:p14="http://schemas.microsoft.com/office/powerpoint/2010/main" val="114780759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Bilgi Güvenliği Nedir?</a:t>
            </a:r>
            <a:endParaRPr lang="en" sz="3600" b="1" i="1" dirty="0">
              <a:solidFill>
                <a:srgbClr val="EC0A40"/>
              </a:solidFill>
              <a:latin typeface="Raleway"/>
              <a:ea typeface="Lato"/>
              <a:cs typeface="Lato"/>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50283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2400" b="1" dirty="0">
                <a:solidFill>
                  <a:schemeClr val="tx1"/>
                </a:solidFill>
                <a:latin typeface="+mj-lt"/>
              </a:rPr>
              <a:t>Gizlilik; </a:t>
            </a:r>
            <a:r>
              <a:rPr lang="tr-TR" sz="2400" dirty="0">
                <a:solidFill>
                  <a:schemeClr val="tx1"/>
                </a:solidFill>
                <a:latin typeface="+mj-lt"/>
              </a:rPr>
              <a:t>Bilgiye erişime izni olan yetkili kişiler yada sistemlerin erişmesini sağlamaktır. </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b="1" dirty="0">
                <a:solidFill>
                  <a:schemeClr val="tx1"/>
                </a:solidFill>
                <a:latin typeface="+mj-lt"/>
              </a:rPr>
              <a:t>Bütünlük; </a:t>
            </a:r>
            <a:r>
              <a:rPr lang="tr-TR" sz="2400" dirty="0">
                <a:solidFill>
                  <a:schemeClr val="tx1"/>
                </a:solidFill>
                <a:latin typeface="+mj-lt"/>
              </a:rPr>
              <a:t>Bilginin yetkisiz kişi yada işlemler tarafından değiştirilmemesini sağlamaktır. Böylece Bilginin tutarlılığı sağlanmış olur. </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b="1" dirty="0">
                <a:solidFill>
                  <a:schemeClr val="tx1"/>
                </a:solidFill>
                <a:latin typeface="+mj-lt"/>
              </a:rPr>
              <a:t>Erişilebilirlik; </a:t>
            </a:r>
            <a:r>
              <a:rPr lang="tr-TR" sz="2400" dirty="0">
                <a:solidFill>
                  <a:schemeClr val="tx1"/>
                </a:solidFill>
                <a:latin typeface="+mj-lt"/>
              </a:rPr>
              <a:t>Bilgiye doğru zamanda erişimin ve erişim sürekliliğinin sağlanmasıdır. </a:t>
            </a:r>
            <a:endParaRPr lang="en" sz="2400" dirty="0">
              <a:solidFill>
                <a:schemeClr val="tx1"/>
              </a:solidFill>
              <a:latin typeface="+mj-lt"/>
            </a:endParaRPr>
          </a:p>
        </p:txBody>
      </p:sp>
    </p:spTree>
    <p:extLst>
      <p:ext uri="{BB962C8B-B14F-4D97-AF65-F5344CB8AC3E}">
        <p14:creationId xmlns:p14="http://schemas.microsoft.com/office/powerpoint/2010/main" val="1190573246"/>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rtl="0">
              <a:spcBef>
                <a:spcPts val="0"/>
              </a:spcBef>
              <a:buNone/>
            </a:pPr>
            <a:r>
              <a:rPr lang="tr-TR" sz="7200" dirty="0">
                <a:solidFill>
                  <a:srgbClr val="7ECEFD"/>
                </a:solidFill>
              </a:rPr>
              <a:t>5</a:t>
            </a:r>
            <a:r>
              <a:rPr lang="en" sz="7200" dirty="0">
                <a:solidFill>
                  <a:srgbClr val="7ECEFD"/>
                </a:solidFill>
              </a:rPr>
              <a:t>.</a:t>
            </a:r>
          </a:p>
          <a:p>
            <a:pPr lvl="0" rtl="0">
              <a:spcBef>
                <a:spcPts val="0"/>
              </a:spcBef>
              <a:buNone/>
            </a:pPr>
            <a:r>
              <a:rPr lang="tr-TR" dirty="0"/>
              <a:t>AĞ GÜVENLİĞİ</a:t>
            </a:r>
            <a:endParaRPr lang="en" dirty="0"/>
          </a:p>
        </p:txBody>
      </p:sp>
    </p:spTree>
    <p:extLst>
      <p:ext uri="{BB962C8B-B14F-4D97-AF65-F5344CB8AC3E}">
        <p14:creationId xmlns:p14="http://schemas.microsoft.com/office/powerpoint/2010/main" val="3778219306"/>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7172" name="Picture 4" descr="PC KABLOSUZ BAĞLANTISI">
            <a:extLst>
              <a:ext uri="{FF2B5EF4-FFF2-40B4-BE49-F238E27FC236}">
                <a16:creationId xmlns:a16="http://schemas.microsoft.com/office/drawing/2014/main" id="{280F9F08-21F0-4143-BCFD-A6382297BC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51" r="12201"/>
          <a:stretch/>
        </p:blipFill>
        <p:spPr bwMode="auto">
          <a:xfrm>
            <a:off x="4409490" y="2077985"/>
            <a:ext cx="4734510" cy="450912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Kablosuz Ağlar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5688632"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buClr>
                <a:srgbClr val="EC0A40"/>
              </a:buClr>
              <a:buSzPct val="150000"/>
              <a:buFont typeface="Arial" panose="020B0604020202020204" pitchFamily="34" charset="0"/>
              <a:buChar char="•"/>
            </a:pPr>
            <a:r>
              <a:rPr lang="tr-TR" sz="1700" b="1" dirty="0">
                <a:solidFill>
                  <a:schemeClr val="tx1"/>
                </a:solidFill>
                <a:latin typeface="+mj-lt"/>
              </a:rPr>
              <a:t>KAMUYA AÇIK KABLOSUZ AĞLARA DİKKAT! </a:t>
            </a:r>
          </a:p>
          <a:p>
            <a:pPr marL="228600">
              <a:buClr>
                <a:srgbClr val="EC0A40"/>
              </a:buClr>
              <a:buSzPct val="150000"/>
            </a:pPr>
            <a:endParaRPr lang="tr-TR" sz="1700" b="1" dirty="0">
              <a:solidFill>
                <a:schemeClr val="tx1"/>
              </a:solidFill>
              <a:latin typeface="+mj-lt"/>
            </a:endParaRPr>
          </a:p>
          <a:p>
            <a:pPr marL="228600">
              <a:buClr>
                <a:srgbClr val="EC0A40"/>
              </a:buClr>
              <a:buSzPct val="150000"/>
            </a:pPr>
            <a:r>
              <a:rPr lang="tr-TR" sz="1700" dirty="0">
                <a:solidFill>
                  <a:schemeClr val="tx1"/>
                </a:solidFill>
                <a:latin typeface="+mj-lt"/>
              </a:rPr>
              <a:t>Tren, Havaalanı, Gemi, Otobüs, Ev, İş, Kafe, Otel, </a:t>
            </a:r>
            <a:r>
              <a:rPr lang="tr-TR" sz="1700" dirty="0" err="1">
                <a:solidFill>
                  <a:schemeClr val="tx1"/>
                </a:solidFill>
                <a:latin typeface="+mj-lt"/>
              </a:rPr>
              <a:t>Restorant</a:t>
            </a:r>
            <a:r>
              <a:rPr lang="tr-TR" sz="1700" dirty="0">
                <a:solidFill>
                  <a:schemeClr val="tx1"/>
                </a:solidFill>
                <a:latin typeface="+mj-lt"/>
              </a:rPr>
              <a:t>… </a:t>
            </a:r>
          </a:p>
          <a:p>
            <a:pPr marL="228600">
              <a:buClr>
                <a:srgbClr val="EC0A40"/>
              </a:buClr>
              <a:buSzPct val="150000"/>
            </a:pPr>
            <a:endParaRPr lang="tr-TR" sz="1700" dirty="0">
              <a:solidFill>
                <a:schemeClr val="tx1"/>
              </a:solidFill>
              <a:latin typeface="+mj-lt"/>
            </a:endParaRPr>
          </a:p>
          <a:p>
            <a:pPr marL="228600">
              <a:buClr>
                <a:srgbClr val="EC0A40"/>
              </a:buClr>
              <a:buSzPct val="150000"/>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Ortak kablosuz ağlar veya parola korumasız ücretsiz kablosuz ağlarda </a:t>
            </a:r>
            <a:r>
              <a:rPr lang="tr-TR" sz="1700" b="1" dirty="0">
                <a:solidFill>
                  <a:schemeClr val="tx1"/>
                </a:solidFill>
                <a:latin typeface="+mj-lt"/>
              </a:rPr>
              <a:t>VERİLERİNİZİN İZLENMESİ </a:t>
            </a:r>
            <a:r>
              <a:rPr lang="tr-TR" sz="1700" dirty="0">
                <a:solidFill>
                  <a:schemeClr val="tx1"/>
                </a:solidFill>
                <a:latin typeface="+mj-lt"/>
              </a:rPr>
              <a:t>riski yüksektir. </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Kritik işlemlerinizi güvenli olmadığını düşündüğümüz kamuya açık kablosuz ağlar üzerinden yapmayın.</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p:txBody>
      </p:sp>
    </p:spTree>
    <p:extLst>
      <p:ext uri="{BB962C8B-B14F-4D97-AF65-F5344CB8AC3E}">
        <p14:creationId xmlns:p14="http://schemas.microsoft.com/office/powerpoint/2010/main" val="3818887110"/>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HTTP / HTTPS Kavramları</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45032" y="1124744"/>
            <a:ext cx="9109520"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buClr>
                <a:srgbClr val="EC0A40"/>
              </a:buClr>
              <a:buSzPct val="150000"/>
              <a:buFont typeface="Arial" panose="020B0604020202020204" pitchFamily="34" charset="0"/>
              <a:buChar char="•"/>
            </a:pPr>
            <a:r>
              <a:rPr lang="tr-TR" sz="1600" b="1" dirty="0">
                <a:solidFill>
                  <a:schemeClr val="tx1"/>
                </a:solidFill>
                <a:latin typeface="+mj-lt"/>
              </a:rPr>
              <a:t>http:// </a:t>
            </a:r>
            <a:r>
              <a:rPr lang="tr-TR" sz="1600" b="1" dirty="0" err="1">
                <a:solidFill>
                  <a:schemeClr val="tx1"/>
                </a:solidFill>
                <a:latin typeface="+mj-lt"/>
              </a:rPr>
              <a:t>Hyper-Text</a:t>
            </a:r>
            <a:r>
              <a:rPr lang="tr-TR" sz="1600" b="1" dirty="0">
                <a:solidFill>
                  <a:schemeClr val="tx1"/>
                </a:solidFill>
                <a:latin typeface="+mj-lt"/>
              </a:rPr>
              <a:t> Transfer Protocol</a:t>
            </a:r>
            <a:r>
              <a:rPr lang="tr-TR" sz="1600" dirty="0">
                <a:solidFill>
                  <a:schemeClr val="tx1"/>
                </a:solidFill>
                <a:latin typeface="+mj-lt"/>
              </a:rPr>
              <a:t>, Türkçe </a:t>
            </a:r>
            <a:r>
              <a:rPr lang="tr-TR" sz="1600" dirty="0" err="1">
                <a:solidFill>
                  <a:schemeClr val="tx1"/>
                </a:solidFill>
                <a:latin typeface="+mj-lt"/>
              </a:rPr>
              <a:t>Hiper</a:t>
            </a:r>
            <a:r>
              <a:rPr lang="tr-TR" sz="1600" dirty="0">
                <a:solidFill>
                  <a:schemeClr val="tx1"/>
                </a:solidFill>
                <a:latin typeface="+mj-lt"/>
              </a:rPr>
              <a:t>-Metin Transfer Protokolü bir kaynaktan dağıtılan ve ortak kullanıma açık olan </a:t>
            </a:r>
            <a:r>
              <a:rPr lang="tr-TR" sz="1600" dirty="0" err="1">
                <a:solidFill>
                  <a:schemeClr val="tx1"/>
                </a:solidFill>
                <a:latin typeface="+mj-lt"/>
              </a:rPr>
              <a:t>hiper</a:t>
            </a:r>
            <a:r>
              <a:rPr lang="tr-TR" sz="1600" dirty="0">
                <a:solidFill>
                  <a:schemeClr val="tx1"/>
                </a:solidFill>
                <a:latin typeface="+mj-lt"/>
              </a:rPr>
              <a:t> ortam bilgi sistemleri için uygulama seviyesinde bir iletişim kuralıdır. 1990 yılından beri aktif olarak kullanılmaktadır.</a:t>
            </a:r>
          </a:p>
          <a:p>
            <a:pPr marL="514350" indent="-285750">
              <a:buClr>
                <a:srgbClr val="EC0A40"/>
              </a:buClr>
              <a:buSzPct val="150000"/>
              <a:buFont typeface="Arial" panose="020B0604020202020204" pitchFamily="34" charset="0"/>
              <a:buChar char="•"/>
            </a:pPr>
            <a:endParaRPr lang="tr-TR" sz="1600" dirty="0">
              <a:solidFill>
                <a:schemeClr val="tx1"/>
              </a:solidFill>
              <a:latin typeface="+mj-lt"/>
            </a:endParaRPr>
          </a:p>
          <a:p>
            <a:pPr marL="514350" indent="-285750">
              <a:buClr>
                <a:srgbClr val="EC0A40"/>
              </a:buClr>
              <a:buSzPct val="150000"/>
              <a:buFont typeface="Arial" panose="020B0604020202020204" pitchFamily="34" charset="0"/>
              <a:buChar char="•"/>
            </a:pPr>
            <a:r>
              <a:rPr lang="tr-TR" sz="1600" b="1" dirty="0">
                <a:solidFill>
                  <a:schemeClr val="tx1"/>
                </a:solidFill>
                <a:latin typeface="+mj-lt"/>
              </a:rPr>
              <a:t>https:// </a:t>
            </a:r>
            <a:r>
              <a:rPr lang="tr-TR" sz="1600" dirty="0">
                <a:solidFill>
                  <a:schemeClr val="tx1"/>
                </a:solidFill>
                <a:latin typeface="+mj-lt"/>
              </a:rPr>
              <a:t>Netscape tarafından 1994 yılında geliştirilen </a:t>
            </a:r>
            <a:r>
              <a:rPr lang="tr-TR" sz="1600" dirty="0" err="1">
                <a:solidFill>
                  <a:schemeClr val="tx1"/>
                </a:solidFill>
                <a:latin typeface="+mj-lt"/>
              </a:rPr>
              <a:t>Secure</a:t>
            </a:r>
            <a:r>
              <a:rPr lang="tr-TR" sz="1600" dirty="0">
                <a:solidFill>
                  <a:schemeClr val="tx1"/>
                </a:solidFill>
                <a:latin typeface="+mj-lt"/>
              </a:rPr>
              <a:t> Sockets </a:t>
            </a:r>
            <a:r>
              <a:rPr lang="tr-TR" sz="1600" dirty="0" err="1">
                <a:solidFill>
                  <a:schemeClr val="tx1"/>
                </a:solidFill>
                <a:latin typeface="+mj-lt"/>
              </a:rPr>
              <a:t>Layer</a:t>
            </a:r>
            <a:r>
              <a:rPr lang="tr-TR" sz="1600" dirty="0">
                <a:solidFill>
                  <a:schemeClr val="tx1"/>
                </a:solidFill>
                <a:latin typeface="+mj-lt"/>
              </a:rPr>
              <a:t> (Güvenli Giriş Katmanı) protokolü, internet üzerinden güvenli veri iletişimi sağlayan bir protokoldür.</a:t>
            </a:r>
          </a:p>
          <a:p>
            <a:pPr marL="228600">
              <a:buClr>
                <a:srgbClr val="EC0A40"/>
              </a:buClr>
              <a:buSzPct val="150000"/>
            </a:pPr>
            <a:endParaRPr lang="tr-TR" sz="1600" dirty="0">
              <a:solidFill>
                <a:schemeClr val="tx1"/>
              </a:solidFill>
              <a:latin typeface="+mj-lt"/>
            </a:endParaRPr>
          </a:p>
          <a:p>
            <a:pPr marL="514350" indent="-285750">
              <a:buClr>
                <a:srgbClr val="EC0A40"/>
              </a:buClr>
              <a:buSzPct val="150000"/>
              <a:buFont typeface="Arial" panose="020B0604020202020204" pitchFamily="34" charset="0"/>
              <a:buChar char="•"/>
            </a:pPr>
            <a:r>
              <a:rPr lang="tr-TR" sz="1600" dirty="0">
                <a:solidFill>
                  <a:schemeClr val="tx1"/>
                </a:solidFill>
                <a:latin typeface="+mj-lt"/>
              </a:rPr>
              <a:t>HTTP  </a:t>
            </a:r>
            <a:r>
              <a:rPr lang="tr-TR" sz="1600" dirty="0" err="1">
                <a:solidFill>
                  <a:schemeClr val="tx1"/>
                </a:solidFill>
                <a:latin typeface="+mj-lt"/>
              </a:rPr>
              <a:t>man</a:t>
            </a:r>
            <a:r>
              <a:rPr lang="tr-TR" sz="1600" dirty="0">
                <a:solidFill>
                  <a:schemeClr val="tx1"/>
                </a:solidFill>
                <a:latin typeface="+mj-lt"/>
              </a:rPr>
              <a:t>-in-</a:t>
            </a:r>
            <a:r>
              <a:rPr lang="tr-TR" sz="1600" dirty="0" err="1">
                <a:solidFill>
                  <a:schemeClr val="tx1"/>
                </a:solidFill>
                <a:latin typeface="+mj-lt"/>
              </a:rPr>
              <a:t>the</a:t>
            </a:r>
            <a:r>
              <a:rPr lang="tr-TR" sz="1600" dirty="0">
                <a:solidFill>
                  <a:schemeClr val="tx1"/>
                </a:solidFill>
                <a:latin typeface="+mj-lt"/>
              </a:rPr>
              <a:t>-</a:t>
            </a:r>
            <a:r>
              <a:rPr lang="tr-TR" sz="1600" dirty="0" err="1">
                <a:solidFill>
                  <a:schemeClr val="tx1"/>
                </a:solidFill>
                <a:latin typeface="+mj-lt"/>
              </a:rPr>
              <a:t>middle</a:t>
            </a:r>
            <a:r>
              <a:rPr lang="tr-TR" sz="1600" dirty="0">
                <a:solidFill>
                  <a:schemeClr val="tx1"/>
                </a:solidFill>
                <a:latin typeface="+mj-lt"/>
              </a:rPr>
              <a:t> </a:t>
            </a:r>
            <a:r>
              <a:rPr lang="tr-TR" sz="1600" dirty="0" err="1">
                <a:solidFill>
                  <a:schemeClr val="tx1"/>
                </a:solidFill>
                <a:latin typeface="+mj-lt"/>
              </a:rPr>
              <a:t>attack</a:t>
            </a:r>
            <a:r>
              <a:rPr lang="tr-TR" sz="1600" dirty="0">
                <a:solidFill>
                  <a:schemeClr val="tx1"/>
                </a:solidFill>
                <a:latin typeface="+mj-lt"/>
              </a:rPr>
              <a:t>, yani  ortadaki adam saldırısına ve dinlemelere karşı korumasızdır. Ağı dinleyerek verileri toplayan bir saldırgan kolaylıkla bilgileri okuyabilir ve gizli kalması gereken parolaları, kullanıcı hesaplarını ele geçirebilir. HTTPS ise bu tür saldırılardan korunmak amacıyla tasarlanmıştır. Bu nedenle HTTPS, çoğunlukla parola ve kullanıcı adlarının gönderildiği form sayfalarında tercih edilir. Tamamen HTTPS ile yayın yapan web siteleri de mevcuttur. </a:t>
            </a:r>
          </a:p>
        </p:txBody>
      </p:sp>
      <p:pic>
        <p:nvPicPr>
          <p:cNvPr id="4" name="Resim 3">
            <a:extLst>
              <a:ext uri="{FF2B5EF4-FFF2-40B4-BE49-F238E27FC236}">
                <a16:creationId xmlns:a16="http://schemas.microsoft.com/office/drawing/2014/main" id="{25187A37-C1B9-490B-942F-909931F360C4}"/>
              </a:ext>
            </a:extLst>
          </p:cNvPr>
          <p:cNvPicPr>
            <a:picLocks noChangeAspect="1"/>
          </p:cNvPicPr>
          <p:nvPr/>
        </p:nvPicPr>
        <p:blipFill rotWithShape="1">
          <a:blip r:embed="rId3"/>
          <a:srcRect r="66537" b="70091"/>
          <a:stretch/>
        </p:blipFill>
        <p:spPr>
          <a:xfrm>
            <a:off x="2735796" y="4437112"/>
            <a:ext cx="3672408" cy="2315750"/>
          </a:xfrm>
          <a:prstGeom prst="rect">
            <a:avLst/>
          </a:prstGeom>
        </p:spPr>
      </p:pic>
    </p:spTree>
    <p:extLst>
      <p:ext uri="{BB962C8B-B14F-4D97-AF65-F5344CB8AC3E}">
        <p14:creationId xmlns:p14="http://schemas.microsoft.com/office/powerpoint/2010/main" val="1155461551"/>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e-posta Güvenliği </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07504" y="1628800"/>
            <a:ext cx="446449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buClr>
                <a:srgbClr val="EC0A40"/>
              </a:buClr>
              <a:buSzPct val="150000"/>
              <a:buFont typeface="Arial" panose="020B0604020202020204" pitchFamily="34" charset="0"/>
              <a:buChar char="•"/>
            </a:pPr>
            <a:r>
              <a:rPr lang="tr-TR" sz="1600" dirty="0">
                <a:solidFill>
                  <a:schemeClr val="tx1"/>
                </a:solidFill>
                <a:latin typeface="+mj-lt"/>
              </a:rPr>
              <a:t>Bugün hala en popüler saldırı vektörü e-postalardır.</a:t>
            </a:r>
          </a:p>
          <a:p>
            <a:pPr marL="514350" indent="-285750">
              <a:buClr>
                <a:srgbClr val="EC0A40"/>
              </a:buClr>
              <a:buSzPct val="150000"/>
              <a:buFont typeface="Arial" panose="020B0604020202020204" pitchFamily="34" charset="0"/>
              <a:buChar char="•"/>
            </a:pPr>
            <a:r>
              <a:rPr lang="tr-TR" sz="1600" dirty="0">
                <a:solidFill>
                  <a:schemeClr val="tx1"/>
                </a:solidFill>
                <a:latin typeface="+mj-lt"/>
              </a:rPr>
              <a:t>Zararlı yazılımların en kolay bulaşma vektörü e-postalardır.</a:t>
            </a:r>
          </a:p>
          <a:p>
            <a:pPr marL="514350" indent="-285750">
              <a:buClr>
                <a:srgbClr val="EC0A40"/>
              </a:buClr>
              <a:buSzPct val="150000"/>
              <a:buFont typeface="Arial" panose="020B0604020202020204" pitchFamily="34" charset="0"/>
              <a:buChar char="•"/>
            </a:pPr>
            <a:r>
              <a:rPr lang="tr-TR" sz="1600" dirty="0">
                <a:solidFill>
                  <a:schemeClr val="tx1"/>
                </a:solidFill>
                <a:latin typeface="+mj-lt"/>
              </a:rPr>
              <a:t>E-postaların geldiği adreslere dikkat edilmelidir.</a:t>
            </a:r>
          </a:p>
          <a:p>
            <a:pPr marL="514350" indent="-285750">
              <a:buClr>
                <a:srgbClr val="EC0A40"/>
              </a:buClr>
              <a:buSzPct val="150000"/>
              <a:buFont typeface="Arial" panose="020B0604020202020204" pitchFamily="34" charset="0"/>
              <a:buChar char="•"/>
            </a:pPr>
            <a:r>
              <a:rPr lang="tr-TR" sz="1600" dirty="0">
                <a:solidFill>
                  <a:schemeClr val="tx1"/>
                </a:solidFill>
                <a:latin typeface="+mj-lt"/>
              </a:rPr>
              <a:t>Şüpheli e-posta ekleri ve linkleri için Bilgi İşlem Daire Başkanlığına başvurun.</a:t>
            </a:r>
          </a:p>
          <a:p>
            <a:pPr marL="514350" indent="-285750">
              <a:buClr>
                <a:srgbClr val="EC0A40"/>
              </a:buClr>
              <a:buSzPct val="150000"/>
              <a:buFont typeface="Arial" panose="020B0604020202020204" pitchFamily="34" charset="0"/>
              <a:buChar char="•"/>
            </a:pPr>
            <a:r>
              <a:rPr lang="tr-TR" sz="1600" dirty="0">
                <a:solidFill>
                  <a:schemeClr val="tx1"/>
                </a:solidFill>
                <a:latin typeface="+mj-lt"/>
              </a:rPr>
              <a:t>Epostalarda gizli bilgi asla göndermeyin.</a:t>
            </a:r>
          </a:p>
          <a:p>
            <a:pPr marL="228600">
              <a:buClr>
                <a:srgbClr val="EC0A40"/>
              </a:buClr>
              <a:buSzPct val="150000"/>
            </a:pPr>
            <a:endParaRPr lang="tr-TR" sz="1700" dirty="0">
              <a:solidFill>
                <a:schemeClr val="tx1"/>
              </a:solidFill>
              <a:latin typeface="+mj-lt"/>
            </a:endParaRPr>
          </a:p>
          <a:p>
            <a:pPr marL="228600">
              <a:buClr>
                <a:srgbClr val="EC0A40"/>
              </a:buClr>
              <a:buSzPct val="150000"/>
            </a:pPr>
            <a:endParaRPr lang="tr-TR" sz="1700" dirty="0">
              <a:solidFill>
                <a:schemeClr val="tx1"/>
              </a:solidFill>
              <a:latin typeface="+mj-lt"/>
            </a:endParaRPr>
          </a:p>
          <a:p>
            <a:pPr marL="228600">
              <a:buClr>
                <a:srgbClr val="EC0A40"/>
              </a:buClr>
              <a:buSzPct val="150000"/>
            </a:pPr>
            <a:r>
              <a:rPr lang="tr-TR" sz="2000" b="1" dirty="0">
                <a:solidFill>
                  <a:srgbClr val="EC0A40"/>
                </a:solidFill>
                <a:latin typeface="+mj-lt"/>
              </a:rPr>
              <a:t>Neden e-posta?</a:t>
            </a:r>
          </a:p>
          <a:p>
            <a:pPr marL="228600">
              <a:buClr>
                <a:srgbClr val="EC0A40"/>
              </a:buClr>
              <a:buSzPct val="150000"/>
            </a:pPr>
            <a:r>
              <a:rPr lang="tr-TR" sz="1700" dirty="0">
                <a:solidFill>
                  <a:schemeClr val="tx1"/>
                </a:solidFill>
                <a:latin typeface="+mj-lt"/>
              </a:rPr>
              <a:t>Son kullanıcıya ulaşmanın en kolay ve maliyetsiz yoludur. </a:t>
            </a:r>
          </a:p>
        </p:txBody>
      </p:sp>
      <p:pic>
        <p:nvPicPr>
          <p:cNvPr id="5" name="Resim 4">
            <a:extLst>
              <a:ext uri="{FF2B5EF4-FFF2-40B4-BE49-F238E27FC236}">
                <a16:creationId xmlns:a16="http://schemas.microsoft.com/office/drawing/2014/main" id="{F741E7B8-36A1-4F85-B865-C194C56DB9D1}"/>
              </a:ext>
            </a:extLst>
          </p:cNvPr>
          <p:cNvPicPr>
            <a:picLocks noChangeAspect="1"/>
          </p:cNvPicPr>
          <p:nvPr/>
        </p:nvPicPr>
        <p:blipFill rotWithShape="1">
          <a:blip r:embed="rId3"/>
          <a:srcRect l="50000" t="16401" r="1176" b="15001"/>
          <a:stretch/>
        </p:blipFill>
        <p:spPr>
          <a:xfrm>
            <a:off x="4644008" y="1356636"/>
            <a:ext cx="4464496" cy="3528392"/>
          </a:xfrm>
          <a:prstGeom prst="rect">
            <a:avLst/>
          </a:prstGeom>
        </p:spPr>
      </p:pic>
    </p:spTree>
    <p:extLst>
      <p:ext uri="{BB962C8B-B14F-4D97-AF65-F5344CB8AC3E}">
        <p14:creationId xmlns:p14="http://schemas.microsoft.com/office/powerpoint/2010/main" val="291600322"/>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Mobil İletişim Güvenliği</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5112568"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buClr>
                <a:srgbClr val="EC0A40"/>
              </a:buClr>
              <a:buSzPct val="150000"/>
              <a:buFont typeface="Arial" panose="020B0604020202020204" pitchFamily="34" charset="0"/>
              <a:buChar char="•"/>
            </a:pPr>
            <a:r>
              <a:rPr lang="tr-TR" sz="1700" dirty="0">
                <a:solidFill>
                  <a:schemeClr val="tx1"/>
                </a:solidFill>
                <a:latin typeface="+mj-lt"/>
              </a:rPr>
              <a:t>Sahte aramalara dikkat!</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Kurulan yazılımların kullanmaları gereken kaynaktan fazlasına erişim istemesi</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Arka planda çalışan yazılım ve servislerin izlenmesi</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Güvenlik ayarlarında bilinmeyen kaynaktan yazılım yüklenmesine engel olmak</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Mobil anti virüs kullanmak periyodik tarama yapmak, gereksiz veya güvenilmeyen uygulamaları kaldırmak</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Mobil cihaz yönetim yazılımı kullanmak</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İşletim sistemini güncel tutmak</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Market üzerinde uygulama yayıncısını doğrulamak </a:t>
            </a:r>
          </a:p>
          <a:p>
            <a:pPr marL="228600">
              <a:buClr>
                <a:srgbClr val="EC0A40"/>
              </a:buClr>
              <a:buSzPct val="150000"/>
            </a:pPr>
            <a:endParaRPr lang="tr-TR" sz="1700" dirty="0">
              <a:solidFill>
                <a:schemeClr val="tx1"/>
              </a:solidFill>
              <a:latin typeface="+mj-lt"/>
            </a:endParaRPr>
          </a:p>
        </p:txBody>
      </p:sp>
      <p:sp>
        <p:nvSpPr>
          <p:cNvPr id="2" name="Shape 108">
            <a:extLst>
              <a:ext uri="{FF2B5EF4-FFF2-40B4-BE49-F238E27FC236}">
                <a16:creationId xmlns:a16="http://schemas.microsoft.com/office/drawing/2014/main" id="{AE1FF0B1-8A5B-4034-AEA6-26246EFAD97D}"/>
              </a:ext>
            </a:extLst>
          </p:cNvPr>
          <p:cNvSpPr txBox="1">
            <a:spLocks/>
          </p:cNvSpPr>
          <p:nvPr/>
        </p:nvSpPr>
        <p:spPr>
          <a:xfrm>
            <a:off x="827584" y="5085184"/>
            <a:ext cx="7920880" cy="115212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28600">
              <a:buClr>
                <a:srgbClr val="EC0A40"/>
              </a:buClr>
              <a:buSzPct val="150000"/>
            </a:pPr>
            <a:endParaRPr lang="tr-TR" sz="1700" dirty="0">
              <a:solidFill>
                <a:schemeClr val="tx1"/>
              </a:solidFill>
              <a:latin typeface="+mj-lt"/>
            </a:endParaRPr>
          </a:p>
          <a:p>
            <a:pPr marL="228600">
              <a:buClr>
                <a:srgbClr val="EC0A40"/>
              </a:buClr>
              <a:buSzPct val="150000"/>
            </a:pPr>
            <a:endParaRPr lang="tr-TR" sz="1700" dirty="0">
              <a:solidFill>
                <a:schemeClr val="tx1"/>
              </a:solidFill>
              <a:latin typeface="+mj-lt"/>
            </a:endParaRPr>
          </a:p>
          <a:p>
            <a:pPr marL="228600">
              <a:buClr>
                <a:srgbClr val="EC0A40"/>
              </a:buClr>
              <a:buSzPct val="150000"/>
            </a:pPr>
            <a:r>
              <a:rPr lang="tr-TR" sz="1700" dirty="0">
                <a:solidFill>
                  <a:schemeClr val="tx1"/>
                </a:solidFill>
                <a:latin typeface="+mj-lt"/>
              </a:rPr>
              <a:t>Kurumsal bilgileri ve parolaları mobil sistemlerde şifreli olarak tutulmalı! </a:t>
            </a:r>
          </a:p>
        </p:txBody>
      </p:sp>
      <p:pic>
        <p:nvPicPr>
          <p:cNvPr id="9218" name="Picture 2" descr="Mobil Cihaz Güvenliği | Dereka">
            <a:extLst>
              <a:ext uri="{FF2B5EF4-FFF2-40B4-BE49-F238E27FC236}">
                <a16:creationId xmlns:a16="http://schemas.microsoft.com/office/drawing/2014/main" id="{2FC10C3A-FFA9-4509-A3D8-DDE997789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796136" y="993125"/>
            <a:ext cx="2905419" cy="45017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121843"/>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rtl="0">
              <a:spcBef>
                <a:spcPts val="0"/>
              </a:spcBef>
              <a:buNone/>
            </a:pPr>
            <a:r>
              <a:rPr lang="tr-TR" sz="7200" dirty="0">
                <a:solidFill>
                  <a:srgbClr val="7ECEFD"/>
                </a:solidFill>
              </a:rPr>
              <a:t>6</a:t>
            </a:r>
            <a:r>
              <a:rPr lang="en" sz="7200" dirty="0">
                <a:solidFill>
                  <a:srgbClr val="7ECEFD"/>
                </a:solidFill>
              </a:rPr>
              <a:t>.</a:t>
            </a:r>
          </a:p>
          <a:p>
            <a:pPr lvl="0" rtl="0">
              <a:spcBef>
                <a:spcPts val="0"/>
              </a:spcBef>
              <a:buNone/>
            </a:pPr>
            <a:r>
              <a:rPr lang="tr-TR" dirty="0"/>
              <a:t>MOBİL GÜVENLİK</a:t>
            </a:r>
            <a:endParaRPr lang="en" dirty="0"/>
          </a:p>
        </p:txBody>
      </p:sp>
    </p:spTree>
    <p:extLst>
      <p:ext uri="{BB962C8B-B14F-4D97-AF65-F5344CB8AC3E}">
        <p14:creationId xmlns:p14="http://schemas.microsoft.com/office/powerpoint/2010/main" val="1063074393"/>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Bakış</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231433"/>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28600">
              <a:buClr>
                <a:srgbClr val="EC0A40"/>
              </a:buClr>
              <a:buSzPct val="150000"/>
            </a:pPr>
            <a:r>
              <a:rPr lang="tr-TR" sz="1700" dirty="0">
                <a:solidFill>
                  <a:schemeClr val="tx1"/>
                </a:solidFill>
                <a:latin typeface="+mj-lt"/>
              </a:rPr>
              <a:t>Akıllı telefonlar ve günümü teknoloji dünyası sebebi ile her birimiz birer “Online” bireyler haline geldik. </a:t>
            </a:r>
          </a:p>
          <a:p>
            <a:pPr marL="228600">
              <a:buClr>
                <a:srgbClr val="EC0A40"/>
              </a:buClr>
              <a:buSzPct val="150000"/>
            </a:pPr>
            <a:endParaRPr lang="tr-TR" sz="1700" dirty="0">
              <a:solidFill>
                <a:schemeClr val="tx1"/>
              </a:solidFill>
              <a:latin typeface="+mj-lt"/>
            </a:endParaRPr>
          </a:p>
          <a:p>
            <a:pPr marL="228600">
              <a:buClr>
                <a:srgbClr val="EC0A40"/>
              </a:buClr>
              <a:buSzPct val="150000"/>
            </a:pPr>
            <a:r>
              <a:rPr lang="tr-TR" sz="1700" b="1" dirty="0">
                <a:solidFill>
                  <a:schemeClr val="tx1"/>
                </a:solidFill>
                <a:latin typeface="+mj-lt"/>
              </a:rPr>
              <a:t>Online kalmak zorundayız!</a:t>
            </a:r>
          </a:p>
          <a:p>
            <a:pPr marL="228600">
              <a:buClr>
                <a:srgbClr val="EC0A40"/>
              </a:buClr>
              <a:buSzPct val="150000"/>
            </a:pPr>
            <a:r>
              <a:rPr lang="tr-TR" sz="1700" b="1" dirty="0">
                <a:solidFill>
                  <a:schemeClr val="tx1"/>
                </a:solidFill>
                <a:latin typeface="+mj-lt"/>
              </a:rPr>
              <a:t>Peki Mobil Cihazlarımız Güvenli mi? </a:t>
            </a:r>
          </a:p>
          <a:p>
            <a:pPr marL="228600">
              <a:buClr>
                <a:srgbClr val="EC0A40"/>
              </a:buClr>
              <a:buSzPct val="150000"/>
            </a:pPr>
            <a:endParaRPr lang="tr-TR" sz="1700" b="1" dirty="0">
              <a:solidFill>
                <a:schemeClr val="tx1"/>
              </a:solidFill>
              <a:latin typeface="+mj-lt"/>
            </a:endParaRPr>
          </a:p>
          <a:p>
            <a:pPr marL="228600">
              <a:buClr>
                <a:srgbClr val="EC0A40"/>
              </a:buClr>
              <a:buSzPct val="150000"/>
            </a:pPr>
            <a:r>
              <a:rPr lang="tr-TR" sz="1700" b="1" dirty="0">
                <a:solidFill>
                  <a:schemeClr val="tx1"/>
                </a:solidFill>
                <a:latin typeface="+mj-lt"/>
              </a:rPr>
              <a:t>Akıllı telefonlar zararlı yazılımlar ile kontrol altına alınabilir. </a:t>
            </a:r>
          </a:p>
          <a:p>
            <a:pPr marL="228600">
              <a:buClr>
                <a:srgbClr val="EC0A40"/>
              </a:buClr>
              <a:buSzPct val="150000"/>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err="1">
                <a:solidFill>
                  <a:schemeClr val="tx1"/>
                </a:solidFill>
                <a:latin typeface="+mj-lt"/>
              </a:rPr>
              <a:t>Sms</a:t>
            </a:r>
            <a:r>
              <a:rPr lang="tr-TR" sz="1700" dirty="0">
                <a:solidFill>
                  <a:schemeClr val="tx1"/>
                </a:solidFill>
                <a:latin typeface="+mj-lt"/>
              </a:rPr>
              <a:t> geçmişi</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Yer Tespiti</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Arama geçmişi</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Mesajlaşma uygulamaları</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İzinsiz arama</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Hassas bilgilere erişim</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Gizli fotoğraf çekme</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Ortam dinleme… </a:t>
            </a:r>
          </a:p>
        </p:txBody>
      </p:sp>
      <p:pic>
        <p:nvPicPr>
          <p:cNvPr id="2" name="Resim 1">
            <a:extLst>
              <a:ext uri="{FF2B5EF4-FFF2-40B4-BE49-F238E27FC236}">
                <a16:creationId xmlns:a16="http://schemas.microsoft.com/office/drawing/2014/main" id="{94F4A3B7-D8DF-4F9F-8880-8F2D6AB156ED}"/>
              </a:ext>
            </a:extLst>
          </p:cNvPr>
          <p:cNvPicPr>
            <a:picLocks noChangeAspect="1"/>
          </p:cNvPicPr>
          <p:nvPr/>
        </p:nvPicPr>
        <p:blipFill rotWithShape="1">
          <a:blip r:embed="rId3"/>
          <a:srcRect l="66537" t="15001" r="6688" b="9400"/>
          <a:stretch/>
        </p:blipFill>
        <p:spPr>
          <a:xfrm>
            <a:off x="6692171" y="2708920"/>
            <a:ext cx="2448272" cy="3888432"/>
          </a:xfrm>
          <a:prstGeom prst="rect">
            <a:avLst/>
          </a:prstGeom>
        </p:spPr>
      </p:pic>
    </p:spTree>
    <p:extLst>
      <p:ext uri="{BB962C8B-B14F-4D97-AF65-F5344CB8AC3E}">
        <p14:creationId xmlns:p14="http://schemas.microsoft.com/office/powerpoint/2010/main" val="341447356"/>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Mobil İşletim Sistemleri </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231433"/>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28600">
              <a:buClr>
                <a:srgbClr val="EC0A40"/>
              </a:buClr>
              <a:buSzPct val="150000"/>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2800" dirty="0" err="1">
                <a:solidFill>
                  <a:schemeClr val="tx1"/>
                </a:solidFill>
                <a:latin typeface="+mj-lt"/>
              </a:rPr>
              <a:t>Android</a:t>
            </a:r>
            <a:endParaRPr lang="tr-TR" sz="2800" dirty="0">
              <a:solidFill>
                <a:schemeClr val="tx1"/>
              </a:solidFill>
              <a:latin typeface="+mj-lt"/>
            </a:endParaRPr>
          </a:p>
          <a:p>
            <a:pPr marL="514350" indent="-285750">
              <a:buClr>
                <a:srgbClr val="EC0A40"/>
              </a:buClr>
              <a:buSzPct val="150000"/>
              <a:buFont typeface="Arial" panose="020B0604020202020204" pitchFamily="34" charset="0"/>
              <a:buChar char="•"/>
            </a:pPr>
            <a:r>
              <a:rPr lang="tr-TR" sz="2800" dirty="0" err="1">
                <a:solidFill>
                  <a:schemeClr val="tx1"/>
                </a:solidFill>
                <a:latin typeface="+mj-lt"/>
              </a:rPr>
              <a:t>iPhone</a:t>
            </a:r>
            <a:endParaRPr lang="tr-TR" sz="2800" dirty="0">
              <a:solidFill>
                <a:schemeClr val="tx1"/>
              </a:solidFill>
              <a:latin typeface="+mj-lt"/>
            </a:endParaRPr>
          </a:p>
          <a:p>
            <a:pPr marL="514350" indent="-285750">
              <a:buClr>
                <a:srgbClr val="EC0A40"/>
              </a:buClr>
              <a:buSzPct val="150000"/>
              <a:buFont typeface="Arial" panose="020B0604020202020204" pitchFamily="34" charset="0"/>
              <a:buChar char="•"/>
            </a:pPr>
            <a:r>
              <a:rPr lang="tr-TR" sz="2800" dirty="0">
                <a:solidFill>
                  <a:schemeClr val="tx1"/>
                </a:solidFill>
                <a:latin typeface="+mj-lt"/>
              </a:rPr>
              <a:t>Windows Mobile</a:t>
            </a:r>
          </a:p>
          <a:p>
            <a:pPr marL="514350" indent="-285750">
              <a:buClr>
                <a:srgbClr val="EC0A40"/>
              </a:buClr>
              <a:buSzPct val="150000"/>
              <a:buFont typeface="Arial" panose="020B0604020202020204" pitchFamily="34" charset="0"/>
              <a:buChar char="•"/>
            </a:pPr>
            <a:r>
              <a:rPr lang="tr-TR" sz="2800" dirty="0">
                <a:solidFill>
                  <a:schemeClr val="tx1"/>
                </a:solidFill>
                <a:latin typeface="+mj-lt"/>
              </a:rPr>
              <a:t>Diğerleri…</a:t>
            </a:r>
          </a:p>
        </p:txBody>
      </p:sp>
      <p:pic>
        <p:nvPicPr>
          <p:cNvPr id="8194" name="Picture 2" descr="Mobil işletim sistemleri yeterli mi?">
            <a:extLst>
              <a:ext uri="{FF2B5EF4-FFF2-40B4-BE49-F238E27FC236}">
                <a16:creationId xmlns:a16="http://schemas.microsoft.com/office/drawing/2014/main" id="{5C4E26CC-4DD5-4FFA-B542-AC7E00CE3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595836"/>
            <a:ext cx="71342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873885"/>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2" name="Resim 1">
            <a:extLst>
              <a:ext uri="{FF2B5EF4-FFF2-40B4-BE49-F238E27FC236}">
                <a16:creationId xmlns:a16="http://schemas.microsoft.com/office/drawing/2014/main" id="{49E56B7A-E87D-4F34-8A69-DA322F75191E}"/>
              </a:ext>
            </a:extLst>
          </p:cNvPr>
          <p:cNvPicPr>
            <a:picLocks noChangeAspect="1"/>
          </p:cNvPicPr>
          <p:nvPr/>
        </p:nvPicPr>
        <p:blipFill rotWithShape="1">
          <a:blip r:embed="rId3"/>
          <a:srcRect l="42125" t="15001" b="8000"/>
          <a:stretch/>
        </p:blipFill>
        <p:spPr>
          <a:xfrm>
            <a:off x="3816580" y="2635700"/>
            <a:ext cx="5292080" cy="3960440"/>
          </a:xfrm>
          <a:prstGeom prst="rect">
            <a:avLst/>
          </a:prstGeom>
        </p:spPr>
      </p:pic>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Mobil İşletim Sistemleri </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4320480"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28600">
              <a:buClr>
                <a:srgbClr val="EC0A40"/>
              </a:buClr>
              <a:buSzPct val="150000"/>
            </a:pPr>
            <a:r>
              <a:rPr lang="tr-TR" sz="1700" dirty="0">
                <a:solidFill>
                  <a:schemeClr val="tx1"/>
                </a:solidFill>
                <a:latin typeface="+mj-lt"/>
              </a:rPr>
              <a:t>VARSAYIMSAL RİSKLER </a:t>
            </a:r>
          </a:p>
          <a:p>
            <a:pPr marL="228600">
              <a:buClr>
                <a:srgbClr val="EC0A40"/>
              </a:buClr>
              <a:buSzPct val="150000"/>
            </a:pPr>
            <a:r>
              <a:rPr lang="tr-TR" sz="3200" dirty="0">
                <a:solidFill>
                  <a:schemeClr val="tx1"/>
                </a:solidFill>
                <a:latin typeface="+mj-lt"/>
              </a:rPr>
              <a:t>TAKİP EDİLİYORUZ!</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Mobil sistemlerin yaygınlaşması ve akıllı cep telefonlarının yoğun kullanımı, </a:t>
            </a:r>
            <a:r>
              <a:rPr lang="tr-TR" sz="1700" dirty="0" err="1">
                <a:solidFill>
                  <a:schemeClr val="tx1"/>
                </a:solidFill>
                <a:latin typeface="+mj-lt"/>
              </a:rPr>
              <a:t>hackerların</a:t>
            </a:r>
            <a:r>
              <a:rPr lang="tr-TR" sz="1700" dirty="0">
                <a:solidFill>
                  <a:schemeClr val="tx1"/>
                </a:solidFill>
                <a:latin typeface="+mj-lt"/>
              </a:rPr>
              <a:t> dikkatini bu yöne doğru çekiyor. </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Akıllı telefonlar, klasik bilgisayar sistemleri ile yapılabilen her şeyi yapmak üzere geliştirildiği için riskler de o oranda artmıştır. </a:t>
            </a:r>
          </a:p>
        </p:txBody>
      </p:sp>
    </p:spTree>
    <p:extLst>
      <p:ext uri="{BB962C8B-B14F-4D97-AF65-F5344CB8AC3E}">
        <p14:creationId xmlns:p14="http://schemas.microsoft.com/office/powerpoint/2010/main" val="1799945155"/>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Mobil Bilgisayarlar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4608512"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spcAft>
                <a:spcPts val="600"/>
              </a:spcAft>
              <a:buClr>
                <a:srgbClr val="EC0A40"/>
              </a:buClr>
              <a:buSzPct val="150000"/>
              <a:buFont typeface="Arial" panose="020B0604020202020204" pitchFamily="34" charset="0"/>
              <a:buChar char="•"/>
            </a:pPr>
            <a:r>
              <a:rPr lang="tr-TR" sz="1700" dirty="0">
                <a:solidFill>
                  <a:schemeClr val="tx1"/>
                </a:solidFill>
                <a:latin typeface="+mj-lt"/>
              </a:rPr>
              <a:t>Gerekli olmadıkça «</a:t>
            </a:r>
            <a:r>
              <a:rPr lang="tr-TR" sz="1700" dirty="0" err="1">
                <a:solidFill>
                  <a:schemeClr val="tx1"/>
                </a:solidFill>
                <a:latin typeface="+mj-lt"/>
              </a:rPr>
              <a:t>Admin</a:t>
            </a:r>
            <a:r>
              <a:rPr lang="tr-TR" sz="1700" dirty="0">
                <a:solidFill>
                  <a:schemeClr val="tx1"/>
                </a:solidFill>
                <a:latin typeface="+mj-lt"/>
              </a:rPr>
              <a:t>» yetkisinin kullanılmaması</a:t>
            </a:r>
          </a:p>
          <a:p>
            <a:pPr marL="514350" indent="-285750">
              <a:spcAft>
                <a:spcPts val="600"/>
              </a:spcAft>
              <a:buClr>
                <a:srgbClr val="EC0A40"/>
              </a:buClr>
              <a:buSzPct val="150000"/>
              <a:buFont typeface="Arial" panose="020B0604020202020204" pitchFamily="34" charset="0"/>
              <a:buChar char="•"/>
            </a:pPr>
            <a:r>
              <a:rPr lang="tr-TR" sz="1700" dirty="0">
                <a:solidFill>
                  <a:schemeClr val="tx1"/>
                </a:solidFill>
                <a:latin typeface="+mj-lt"/>
              </a:rPr>
              <a:t>Kurum dışında kullanım kurum güvenlik politikalarına uyulması</a:t>
            </a:r>
          </a:p>
          <a:p>
            <a:pPr marL="514350" indent="-285750">
              <a:spcAft>
                <a:spcPts val="600"/>
              </a:spcAft>
              <a:buClr>
                <a:srgbClr val="EC0A40"/>
              </a:buClr>
              <a:buSzPct val="150000"/>
              <a:buFont typeface="Arial" panose="020B0604020202020204" pitchFamily="34" charset="0"/>
              <a:buChar char="•"/>
            </a:pPr>
            <a:r>
              <a:rPr lang="tr-TR" sz="1700" dirty="0">
                <a:solidFill>
                  <a:schemeClr val="tx1"/>
                </a:solidFill>
                <a:latin typeface="+mj-lt"/>
              </a:rPr>
              <a:t>Kablosuz ağ kullanılmıyorsa </a:t>
            </a:r>
            <a:r>
              <a:rPr lang="tr-TR" sz="1700" dirty="0" err="1">
                <a:solidFill>
                  <a:schemeClr val="tx1"/>
                </a:solidFill>
                <a:latin typeface="+mj-lt"/>
              </a:rPr>
              <a:t>Wifi</a:t>
            </a:r>
            <a:r>
              <a:rPr lang="tr-TR" sz="1700" dirty="0">
                <a:solidFill>
                  <a:schemeClr val="tx1"/>
                </a:solidFill>
                <a:latin typeface="+mj-lt"/>
              </a:rPr>
              <a:t> mutlaka kapalı tutulmalı</a:t>
            </a:r>
          </a:p>
          <a:p>
            <a:pPr marL="514350" indent="-285750">
              <a:spcAft>
                <a:spcPts val="600"/>
              </a:spcAft>
              <a:buClr>
                <a:srgbClr val="EC0A40"/>
              </a:buClr>
              <a:buSzPct val="150000"/>
              <a:buFont typeface="Arial" panose="020B0604020202020204" pitchFamily="34" charset="0"/>
              <a:buChar char="•"/>
            </a:pPr>
            <a:r>
              <a:rPr lang="tr-TR" sz="1700" dirty="0">
                <a:solidFill>
                  <a:schemeClr val="tx1"/>
                </a:solidFill>
                <a:latin typeface="+mj-lt"/>
              </a:rPr>
              <a:t>Güvenlik duvarı kapatılmamalı</a:t>
            </a:r>
          </a:p>
          <a:p>
            <a:pPr marL="514350" indent="-285750">
              <a:spcAft>
                <a:spcPts val="600"/>
              </a:spcAft>
              <a:buClr>
                <a:srgbClr val="EC0A40"/>
              </a:buClr>
              <a:buSzPct val="150000"/>
              <a:buFont typeface="Arial" panose="020B0604020202020204" pitchFamily="34" charset="0"/>
              <a:buChar char="•"/>
            </a:pPr>
            <a:r>
              <a:rPr lang="tr-TR" sz="1700" dirty="0">
                <a:solidFill>
                  <a:schemeClr val="tx1"/>
                </a:solidFill>
                <a:latin typeface="+mj-lt"/>
              </a:rPr>
              <a:t>İşletim sistemi yamaları yüklenmeli</a:t>
            </a:r>
          </a:p>
          <a:p>
            <a:pPr marL="514350" indent="-285750">
              <a:spcAft>
                <a:spcPts val="600"/>
              </a:spcAft>
              <a:buClr>
                <a:srgbClr val="EC0A40"/>
              </a:buClr>
              <a:buSzPct val="150000"/>
              <a:buFont typeface="Arial" panose="020B0604020202020204" pitchFamily="34" charset="0"/>
              <a:buChar char="•"/>
            </a:pPr>
            <a:r>
              <a:rPr lang="tr-TR" sz="1700" dirty="0" err="1">
                <a:solidFill>
                  <a:schemeClr val="tx1"/>
                </a:solidFill>
                <a:latin typeface="+mj-lt"/>
              </a:rPr>
              <a:t>Antivirüs</a:t>
            </a:r>
            <a:r>
              <a:rPr lang="tr-TR" sz="1700" dirty="0">
                <a:solidFill>
                  <a:schemeClr val="tx1"/>
                </a:solidFill>
                <a:latin typeface="+mj-lt"/>
              </a:rPr>
              <a:t> kurulmalı ve açık kalmalı</a:t>
            </a:r>
          </a:p>
          <a:p>
            <a:pPr marL="514350" indent="-285750">
              <a:spcAft>
                <a:spcPts val="600"/>
              </a:spcAft>
              <a:buClr>
                <a:srgbClr val="EC0A40"/>
              </a:buClr>
              <a:buSzPct val="150000"/>
              <a:buFont typeface="Arial" panose="020B0604020202020204" pitchFamily="34" charset="0"/>
              <a:buChar char="•"/>
            </a:pPr>
            <a:r>
              <a:rPr lang="tr-TR" sz="1700" dirty="0">
                <a:solidFill>
                  <a:schemeClr val="tx1"/>
                </a:solidFill>
                <a:latin typeface="+mj-lt"/>
              </a:rPr>
              <a:t>Taşınabilir bilgisayarla kurum dışına çıkan bilginin güvenliği için uygun şifreleme yöntemleri kullanılmalı</a:t>
            </a:r>
          </a:p>
          <a:p>
            <a:pPr marL="514350" indent="-285750">
              <a:spcAft>
                <a:spcPts val="600"/>
              </a:spcAft>
              <a:buClr>
                <a:srgbClr val="EC0A40"/>
              </a:buClr>
              <a:buSzPct val="150000"/>
              <a:buFont typeface="Arial" panose="020B0604020202020204" pitchFamily="34" charset="0"/>
              <a:buChar char="•"/>
            </a:pPr>
            <a:r>
              <a:rPr lang="tr-TR" sz="1700" dirty="0">
                <a:solidFill>
                  <a:schemeClr val="tx1"/>
                </a:solidFill>
                <a:latin typeface="+mj-lt"/>
              </a:rPr>
              <a:t>Dizüstü bilgisayarlarda özel bilgi işyeri bilgisi ayrımı yapılmalı </a:t>
            </a:r>
          </a:p>
        </p:txBody>
      </p:sp>
      <p:pic>
        <p:nvPicPr>
          <p:cNvPr id="10242" name="Picture 2">
            <a:extLst>
              <a:ext uri="{FF2B5EF4-FFF2-40B4-BE49-F238E27FC236}">
                <a16:creationId xmlns:a16="http://schemas.microsoft.com/office/drawing/2014/main" id="{4F605F0D-7B5A-4194-BBAC-8FEAB61897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25" t="13669" r="1175" b="9475"/>
          <a:stretch/>
        </p:blipFill>
        <p:spPr bwMode="auto">
          <a:xfrm>
            <a:off x="5004048" y="1556792"/>
            <a:ext cx="403244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38011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4" name="Shape 107"/>
          <p:cNvSpPr txBox="1">
            <a:spLocks/>
          </p:cNvSpPr>
          <p:nvPr/>
        </p:nvSpPr>
        <p:spPr>
          <a:xfrm>
            <a:off x="0" y="538433"/>
            <a:ext cx="9144000" cy="114300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pPr algn="ctr"/>
            <a:r>
              <a:rPr lang="tr-TR" sz="3600" b="1" i="1" dirty="0">
                <a:solidFill>
                  <a:srgbClr val="EC0A40"/>
                </a:solidFill>
                <a:latin typeface="Raleway"/>
                <a:ea typeface="Lato"/>
                <a:cs typeface="Lato"/>
                <a:sym typeface="Lato"/>
              </a:rPr>
              <a:t>Güvenli Bir Bilgi:</a:t>
            </a:r>
            <a:endParaRPr lang="en" sz="3600" b="1" i="1" dirty="0">
              <a:solidFill>
                <a:srgbClr val="EC0A40"/>
              </a:solidFill>
              <a:latin typeface="Raleway"/>
              <a:ea typeface="Lato"/>
              <a:cs typeface="Lato"/>
            </a:endParaRPr>
          </a:p>
        </p:txBody>
      </p:sp>
      <p:sp>
        <p:nvSpPr>
          <p:cNvPr id="6" name="Shape 161">
            <a:extLst>
              <a:ext uri="{FF2B5EF4-FFF2-40B4-BE49-F238E27FC236}">
                <a16:creationId xmlns:a16="http://schemas.microsoft.com/office/drawing/2014/main" id="{D5BE7639-8DF0-4E8A-AE5F-518D731D46AE}"/>
              </a:ext>
            </a:extLst>
          </p:cNvPr>
          <p:cNvSpPr/>
          <p:nvPr/>
        </p:nvSpPr>
        <p:spPr>
          <a:xfrm>
            <a:off x="1968762" y="2324986"/>
            <a:ext cx="3184813" cy="3011016"/>
          </a:xfrm>
          <a:prstGeom prst="ellipse">
            <a:avLst/>
          </a:prstGeom>
          <a:solidFill>
            <a:srgbClr val="FF9715">
              <a:alpha val="55000"/>
            </a:srgbClr>
          </a:solidFill>
          <a:ln>
            <a:noFill/>
          </a:ln>
        </p:spPr>
        <p:txBody>
          <a:bodyPr lIns="91425" tIns="91425" rIns="91425" bIns="91425" anchor="ctr" anchorCtr="0">
            <a:noAutofit/>
          </a:bodyPr>
          <a:lstStyle/>
          <a:p>
            <a:pPr algn="ctr">
              <a:spcBef>
                <a:spcPts val="0"/>
              </a:spcBef>
              <a:buNone/>
            </a:pPr>
            <a:endParaRPr lang="en" sz="2400" b="1" dirty="0">
              <a:solidFill>
                <a:srgbClr val="FFFFFF"/>
              </a:solidFill>
              <a:latin typeface="Lato"/>
              <a:ea typeface="Lato"/>
              <a:cs typeface="Lato"/>
              <a:sym typeface="Lato"/>
            </a:endParaRPr>
          </a:p>
        </p:txBody>
      </p:sp>
      <p:sp>
        <p:nvSpPr>
          <p:cNvPr id="7" name="Shape 160">
            <a:extLst>
              <a:ext uri="{FF2B5EF4-FFF2-40B4-BE49-F238E27FC236}">
                <a16:creationId xmlns:a16="http://schemas.microsoft.com/office/drawing/2014/main" id="{073C5DA2-51FB-406D-8F1C-4BADB34CB8DD}"/>
              </a:ext>
            </a:extLst>
          </p:cNvPr>
          <p:cNvSpPr/>
          <p:nvPr/>
        </p:nvSpPr>
        <p:spPr>
          <a:xfrm>
            <a:off x="3929124" y="2324986"/>
            <a:ext cx="3184813" cy="3011016"/>
          </a:xfrm>
          <a:prstGeom prst="ellipse">
            <a:avLst/>
          </a:prstGeom>
          <a:solidFill>
            <a:srgbClr val="7ECEFD">
              <a:alpha val="51000"/>
            </a:srgbClr>
          </a:solidFill>
          <a:ln>
            <a:noFill/>
          </a:ln>
        </p:spPr>
        <p:txBody>
          <a:bodyPr lIns="91425" tIns="91425" rIns="91425" bIns="91425" anchor="ctr" anchorCtr="0">
            <a:noAutofit/>
          </a:bodyPr>
          <a:lstStyle/>
          <a:p>
            <a:pPr algn="ctr">
              <a:spcBef>
                <a:spcPts val="0"/>
              </a:spcBef>
              <a:buNone/>
            </a:pPr>
            <a:endParaRPr lang="en" sz="2800" b="1" dirty="0">
              <a:solidFill>
                <a:srgbClr val="FFFFFF"/>
              </a:solidFill>
              <a:latin typeface="Lato"/>
              <a:ea typeface="Lato"/>
              <a:cs typeface="Lato"/>
              <a:sym typeface="Lato"/>
            </a:endParaRPr>
          </a:p>
        </p:txBody>
      </p:sp>
      <p:sp>
        <p:nvSpPr>
          <p:cNvPr id="8" name="Shape 162">
            <a:extLst>
              <a:ext uri="{FF2B5EF4-FFF2-40B4-BE49-F238E27FC236}">
                <a16:creationId xmlns:a16="http://schemas.microsoft.com/office/drawing/2014/main" id="{E90BB641-D1A7-4189-A17E-DC1DC261FEAD}"/>
              </a:ext>
            </a:extLst>
          </p:cNvPr>
          <p:cNvSpPr/>
          <p:nvPr/>
        </p:nvSpPr>
        <p:spPr>
          <a:xfrm>
            <a:off x="2979593" y="3679304"/>
            <a:ext cx="3184813" cy="3168352"/>
          </a:xfrm>
          <a:prstGeom prst="ellipse">
            <a:avLst/>
          </a:prstGeom>
          <a:solidFill>
            <a:srgbClr val="F20253">
              <a:alpha val="48000"/>
            </a:srgbClr>
          </a:solidFill>
          <a:ln>
            <a:noFill/>
          </a:ln>
        </p:spPr>
        <p:txBody>
          <a:bodyPr lIns="91425" tIns="91425" rIns="91425" bIns="91425" anchor="ctr" anchorCtr="0">
            <a:noAutofit/>
          </a:bodyPr>
          <a:lstStyle/>
          <a:p>
            <a:pPr algn="ctr">
              <a:spcBef>
                <a:spcPts val="0"/>
              </a:spcBef>
              <a:buNone/>
            </a:pPr>
            <a:endParaRPr lang="en" sz="2400" b="1" dirty="0">
              <a:solidFill>
                <a:srgbClr val="FFFFFF"/>
              </a:solidFill>
              <a:latin typeface="Lato"/>
              <a:ea typeface="Lato"/>
              <a:cs typeface="Lato"/>
              <a:sym typeface="Lato"/>
            </a:endParaRPr>
          </a:p>
        </p:txBody>
      </p:sp>
      <p:sp>
        <p:nvSpPr>
          <p:cNvPr id="10" name="Metin kutusu 9">
            <a:extLst>
              <a:ext uri="{FF2B5EF4-FFF2-40B4-BE49-F238E27FC236}">
                <a16:creationId xmlns:a16="http://schemas.microsoft.com/office/drawing/2014/main" id="{3FD878B7-E21D-4E7E-BD82-9A6AAFD4F374}"/>
              </a:ext>
            </a:extLst>
          </p:cNvPr>
          <p:cNvSpPr txBox="1"/>
          <p:nvPr/>
        </p:nvSpPr>
        <p:spPr>
          <a:xfrm>
            <a:off x="2006572" y="3027473"/>
            <a:ext cx="2006478" cy="523220"/>
          </a:xfrm>
          <a:prstGeom prst="rect">
            <a:avLst/>
          </a:prstGeom>
          <a:noFill/>
        </p:spPr>
        <p:txBody>
          <a:bodyPr wrap="square" rtlCol="0">
            <a:spAutoFit/>
          </a:bodyPr>
          <a:lstStyle/>
          <a:p>
            <a:pPr algn="ctr"/>
            <a:r>
              <a:rPr lang="tr-TR" sz="2800" b="1" dirty="0"/>
              <a:t>Gizlidir</a:t>
            </a:r>
          </a:p>
        </p:txBody>
      </p:sp>
      <p:sp>
        <p:nvSpPr>
          <p:cNvPr id="11" name="Metin kutusu 10">
            <a:extLst>
              <a:ext uri="{FF2B5EF4-FFF2-40B4-BE49-F238E27FC236}">
                <a16:creationId xmlns:a16="http://schemas.microsoft.com/office/drawing/2014/main" id="{EA9676DE-FEB1-4ED4-8854-83DC97CEBC2D}"/>
              </a:ext>
            </a:extLst>
          </p:cNvPr>
          <p:cNvSpPr txBox="1"/>
          <p:nvPr/>
        </p:nvSpPr>
        <p:spPr>
          <a:xfrm>
            <a:off x="5130952" y="2995073"/>
            <a:ext cx="1823689" cy="523220"/>
          </a:xfrm>
          <a:prstGeom prst="rect">
            <a:avLst/>
          </a:prstGeom>
          <a:noFill/>
        </p:spPr>
        <p:txBody>
          <a:bodyPr wrap="square" rtlCol="0">
            <a:spAutoFit/>
          </a:bodyPr>
          <a:lstStyle/>
          <a:p>
            <a:pPr algn="ctr"/>
            <a:r>
              <a:rPr lang="tr-TR" sz="2800" b="1" dirty="0"/>
              <a:t>Bütündür</a:t>
            </a:r>
          </a:p>
        </p:txBody>
      </p:sp>
      <p:sp>
        <p:nvSpPr>
          <p:cNvPr id="12" name="Metin kutusu 11">
            <a:extLst>
              <a:ext uri="{FF2B5EF4-FFF2-40B4-BE49-F238E27FC236}">
                <a16:creationId xmlns:a16="http://schemas.microsoft.com/office/drawing/2014/main" id="{4BBE53F3-58A6-4C24-BD23-EF802BBC49DF}"/>
              </a:ext>
            </a:extLst>
          </p:cNvPr>
          <p:cNvSpPr txBox="1"/>
          <p:nvPr/>
        </p:nvSpPr>
        <p:spPr>
          <a:xfrm>
            <a:off x="3457328" y="5514902"/>
            <a:ext cx="2229341" cy="461665"/>
          </a:xfrm>
          <a:prstGeom prst="rect">
            <a:avLst/>
          </a:prstGeom>
          <a:noFill/>
        </p:spPr>
        <p:txBody>
          <a:bodyPr wrap="square" rtlCol="0">
            <a:spAutoFit/>
          </a:bodyPr>
          <a:lstStyle/>
          <a:p>
            <a:pPr algn="ctr"/>
            <a:r>
              <a:rPr lang="tr-TR" sz="2400" b="1" dirty="0"/>
              <a:t>Erişilebilirdir</a:t>
            </a:r>
          </a:p>
        </p:txBody>
      </p:sp>
    </p:spTree>
    <p:extLst>
      <p:ext uri="{BB962C8B-B14F-4D97-AF65-F5344CB8AC3E}">
        <p14:creationId xmlns:p14="http://schemas.microsoft.com/office/powerpoint/2010/main" val="3361123394"/>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Sahte Aramalar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28600">
              <a:buClr>
                <a:srgbClr val="EC0A40"/>
              </a:buClr>
              <a:buSzPct val="150000"/>
            </a:pPr>
            <a:endParaRPr lang="tr-TR" sz="1700" dirty="0">
              <a:solidFill>
                <a:schemeClr val="tx1"/>
              </a:solidFill>
              <a:latin typeface="+mj-lt"/>
            </a:endParaRPr>
          </a:p>
          <a:p>
            <a:pPr marL="228600">
              <a:buClr>
                <a:srgbClr val="EC0A40"/>
              </a:buClr>
              <a:buSzPct val="150000"/>
            </a:pPr>
            <a:r>
              <a:rPr lang="tr-TR" sz="1700" dirty="0">
                <a:solidFill>
                  <a:schemeClr val="tx1"/>
                </a:solidFill>
                <a:latin typeface="+mj-lt"/>
              </a:rPr>
              <a:t>İnternet dünyasının sağladığı özgürlüklerden faydalanan saldırganlar, siber casusluk, şantaj ve benzeri siber suçlar için sahte aramalar gerçekleştiriyor. </a:t>
            </a:r>
          </a:p>
          <a:p>
            <a:pPr marL="228600">
              <a:buClr>
                <a:srgbClr val="EC0A40"/>
              </a:buClr>
              <a:buSzPct val="150000"/>
            </a:pPr>
            <a:endParaRPr lang="tr-TR" sz="1700" dirty="0">
              <a:solidFill>
                <a:schemeClr val="tx1"/>
              </a:solidFill>
              <a:latin typeface="+mj-lt"/>
            </a:endParaRPr>
          </a:p>
          <a:p>
            <a:pPr marL="228600">
              <a:buClr>
                <a:srgbClr val="EC0A40"/>
              </a:buClr>
              <a:buSzPct val="150000"/>
            </a:pPr>
            <a:r>
              <a:rPr lang="tr-TR" sz="1700" b="1" dirty="0">
                <a:solidFill>
                  <a:schemeClr val="tx1"/>
                </a:solidFill>
                <a:latin typeface="+mj-lt"/>
              </a:rPr>
              <a:t>SIP/VOIP ilişkisi </a:t>
            </a:r>
          </a:p>
          <a:p>
            <a:pPr marL="228600">
              <a:buClr>
                <a:srgbClr val="EC0A40"/>
              </a:buClr>
              <a:buSzPct val="150000"/>
            </a:pPr>
            <a:endParaRPr lang="tr-TR" sz="1700" dirty="0">
              <a:solidFill>
                <a:schemeClr val="tx1"/>
              </a:solidFill>
              <a:latin typeface="+mj-lt"/>
            </a:endParaRPr>
          </a:p>
          <a:p>
            <a:pPr marL="228600">
              <a:buClr>
                <a:srgbClr val="EC0A40"/>
              </a:buClr>
              <a:buSzPct val="150000"/>
            </a:pPr>
            <a:r>
              <a:rPr lang="tr-TR" sz="1700" dirty="0">
                <a:solidFill>
                  <a:schemeClr val="tx1"/>
                </a:solidFill>
                <a:latin typeface="+mj-lt"/>
              </a:rPr>
              <a:t>Sahte arama yapan servislere örnek! </a:t>
            </a:r>
          </a:p>
          <a:p>
            <a:pPr marL="228600">
              <a:buClr>
                <a:srgbClr val="EC0A40"/>
              </a:buClr>
              <a:buSzPct val="150000"/>
            </a:pPr>
            <a:endParaRPr lang="tr-TR" sz="1700" dirty="0">
              <a:solidFill>
                <a:schemeClr val="tx1"/>
              </a:solidFill>
              <a:latin typeface="+mj-lt"/>
            </a:endParaRPr>
          </a:p>
          <a:p>
            <a:pPr marL="228600">
              <a:buClr>
                <a:srgbClr val="EC0A40"/>
              </a:buClr>
              <a:buSzPct val="150000"/>
            </a:pPr>
            <a:r>
              <a:rPr lang="tr-TR" sz="1700" dirty="0">
                <a:solidFill>
                  <a:schemeClr val="tx1"/>
                </a:solidFill>
                <a:latin typeface="+mj-lt"/>
              </a:rPr>
              <a:t>12voip.com </a:t>
            </a:r>
          </a:p>
          <a:p>
            <a:pPr marL="228600">
              <a:buClr>
                <a:srgbClr val="EC0A40"/>
              </a:buClr>
              <a:buSzPct val="150000"/>
            </a:pPr>
            <a:endParaRPr lang="tr-TR" sz="1700" dirty="0">
              <a:solidFill>
                <a:schemeClr val="tx1"/>
              </a:solidFill>
              <a:latin typeface="+mj-lt"/>
            </a:endParaRPr>
          </a:p>
          <a:p>
            <a:pPr marL="228600">
              <a:buClr>
                <a:srgbClr val="EC0A40"/>
              </a:buClr>
              <a:buSzPct val="150000"/>
            </a:pPr>
            <a:r>
              <a:rPr lang="tr-TR" sz="1700" dirty="0">
                <a:solidFill>
                  <a:schemeClr val="tx1"/>
                </a:solidFill>
                <a:latin typeface="+mj-lt"/>
              </a:rPr>
              <a:t>Calleridfaker.com </a:t>
            </a:r>
          </a:p>
        </p:txBody>
      </p:sp>
      <p:pic>
        <p:nvPicPr>
          <p:cNvPr id="11266" name="Picture 2">
            <a:extLst>
              <a:ext uri="{FF2B5EF4-FFF2-40B4-BE49-F238E27FC236}">
                <a16:creationId xmlns:a16="http://schemas.microsoft.com/office/drawing/2014/main" id="{6DF116EE-2AAD-4A42-B58C-5322C5F188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299" t="29039" r="5114" b="26245"/>
          <a:stretch/>
        </p:blipFill>
        <p:spPr bwMode="auto">
          <a:xfrm>
            <a:off x="4512985" y="3429000"/>
            <a:ext cx="4631015"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452613"/>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err="1">
                <a:solidFill>
                  <a:srgbClr val="EC0A40"/>
                </a:solidFill>
                <a:latin typeface="Raleway"/>
              </a:rPr>
              <a:t>Keyloggerlar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buClr>
                <a:srgbClr val="EC0A40"/>
              </a:buClr>
              <a:buSzPct val="150000"/>
              <a:buFont typeface="Arial" panose="020B0604020202020204" pitchFamily="34" charset="0"/>
              <a:buChar char="•"/>
            </a:pPr>
            <a:r>
              <a:rPr lang="tr-TR" sz="2800" dirty="0">
                <a:solidFill>
                  <a:schemeClr val="tx1"/>
                </a:solidFill>
                <a:latin typeface="+mj-lt"/>
              </a:rPr>
              <a:t>Klavye girişlerini hafızasına kaydeder.</a:t>
            </a:r>
          </a:p>
          <a:p>
            <a:pPr marL="514350" indent="-285750">
              <a:buClr>
                <a:srgbClr val="EC0A40"/>
              </a:buClr>
              <a:buSzPct val="150000"/>
              <a:buFont typeface="Arial" panose="020B0604020202020204" pitchFamily="34" charset="0"/>
              <a:buChar char="•"/>
            </a:pPr>
            <a:r>
              <a:rPr lang="tr-TR" sz="2800" dirty="0">
                <a:solidFill>
                  <a:schemeClr val="tx1"/>
                </a:solidFill>
                <a:latin typeface="+mj-lt"/>
              </a:rPr>
              <a:t>Kablosuz ağ üzerinden ver aktarma özelliğine sahip modelleri vardır.</a:t>
            </a:r>
          </a:p>
        </p:txBody>
      </p:sp>
      <p:pic>
        <p:nvPicPr>
          <p:cNvPr id="12290" name="Picture 2">
            <a:extLst>
              <a:ext uri="{FF2B5EF4-FFF2-40B4-BE49-F238E27FC236}">
                <a16:creationId xmlns:a16="http://schemas.microsoft.com/office/drawing/2014/main" id="{E3A5EE0B-8BEB-4139-A3C6-3CC9FA077E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25" t="24847" r="64175" b="47205"/>
          <a:stretch/>
        </p:blipFill>
        <p:spPr bwMode="auto">
          <a:xfrm>
            <a:off x="1475656" y="3547773"/>
            <a:ext cx="2635493" cy="219624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D7A44008-686F-40E1-82C9-E5C43E74C3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937" t="34630" r="24013" b="26243"/>
          <a:stretch/>
        </p:blipFill>
        <p:spPr bwMode="auto">
          <a:xfrm>
            <a:off x="4427984" y="3140968"/>
            <a:ext cx="3009854" cy="3009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08220"/>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Zararlı Yazılımlar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6552728"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28600">
              <a:buClr>
                <a:srgbClr val="EC0A40"/>
              </a:buClr>
              <a:buSzPct val="150000"/>
            </a:pPr>
            <a:r>
              <a:rPr lang="tr-TR" sz="2200" dirty="0">
                <a:solidFill>
                  <a:srgbClr val="EC0A40"/>
                </a:solidFill>
                <a:latin typeface="+mj-lt"/>
              </a:rPr>
              <a:t>Virüsler / </a:t>
            </a:r>
            <a:r>
              <a:rPr lang="tr-TR" sz="2200" dirty="0" err="1">
                <a:solidFill>
                  <a:srgbClr val="EC0A40"/>
                </a:solidFill>
                <a:latin typeface="+mj-lt"/>
              </a:rPr>
              <a:t>wormlar</a:t>
            </a:r>
            <a:r>
              <a:rPr lang="tr-TR" sz="2200" dirty="0">
                <a:solidFill>
                  <a:srgbClr val="EC0A40"/>
                </a:solidFill>
                <a:latin typeface="+mj-lt"/>
              </a:rPr>
              <a:t> </a:t>
            </a:r>
          </a:p>
          <a:p>
            <a:pPr marL="228600">
              <a:buClr>
                <a:srgbClr val="EC0A40"/>
              </a:buClr>
              <a:buSzPct val="150000"/>
            </a:pPr>
            <a:r>
              <a:rPr lang="tr-TR" sz="2200" dirty="0">
                <a:solidFill>
                  <a:schemeClr val="tx1"/>
                </a:solidFill>
                <a:latin typeface="+mj-lt"/>
              </a:rPr>
              <a:t>Bilgisayarlarınıza saldırmak için tasarlanmış, verilerinizi kopyalayan, tahrip eden veya silen yazılımlardır.</a:t>
            </a:r>
          </a:p>
          <a:p>
            <a:pPr marL="228600">
              <a:buClr>
                <a:srgbClr val="EC0A40"/>
              </a:buClr>
              <a:buSzPct val="150000"/>
            </a:pPr>
            <a:endParaRPr lang="tr-TR" sz="2200" dirty="0">
              <a:solidFill>
                <a:srgbClr val="EC0A40"/>
              </a:solidFill>
              <a:latin typeface="+mj-lt"/>
            </a:endParaRPr>
          </a:p>
          <a:p>
            <a:pPr marL="228600">
              <a:buClr>
                <a:srgbClr val="EC0A40"/>
              </a:buClr>
              <a:buSzPct val="150000"/>
            </a:pPr>
            <a:r>
              <a:rPr lang="tr-TR" sz="2200" dirty="0">
                <a:solidFill>
                  <a:srgbClr val="EC0A40"/>
                </a:solidFill>
                <a:latin typeface="+mj-lt"/>
              </a:rPr>
              <a:t>Casus Yazılımlar</a:t>
            </a:r>
          </a:p>
          <a:p>
            <a:pPr marL="228600">
              <a:buClr>
                <a:srgbClr val="EC0A40"/>
              </a:buClr>
              <a:buSzPct val="150000"/>
            </a:pPr>
            <a:r>
              <a:rPr lang="tr-TR" sz="2200" dirty="0">
                <a:solidFill>
                  <a:schemeClr val="tx1"/>
                </a:solidFill>
                <a:latin typeface="+mj-lt"/>
              </a:rPr>
              <a:t>Gizlice çevrim içi hareketlerinizi izleyen, kaydeden veya sonsuz </a:t>
            </a:r>
            <a:r>
              <a:rPr lang="tr-TR" sz="2200" dirty="0" err="1">
                <a:solidFill>
                  <a:schemeClr val="tx1"/>
                </a:solidFill>
                <a:latin typeface="+mj-lt"/>
              </a:rPr>
              <a:t>popup</a:t>
            </a:r>
            <a:r>
              <a:rPr lang="tr-TR" sz="2200" dirty="0">
                <a:solidFill>
                  <a:schemeClr val="tx1"/>
                </a:solidFill>
                <a:latin typeface="+mj-lt"/>
              </a:rPr>
              <a:t> reklamları şeklinde davranan yazılımlardır. </a:t>
            </a:r>
          </a:p>
          <a:p>
            <a:pPr marL="228600">
              <a:buClr>
                <a:srgbClr val="EC0A40"/>
              </a:buClr>
              <a:buSzPct val="150000"/>
            </a:pPr>
            <a:endParaRPr lang="tr-TR" sz="2200" dirty="0">
              <a:solidFill>
                <a:schemeClr val="tx1"/>
              </a:solidFill>
              <a:latin typeface="+mj-lt"/>
            </a:endParaRPr>
          </a:p>
          <a:p>
            <a:pPr marL="228600">
              <a:buClr>
                <a:srgbClr val="EC0A40"/>
              </a:buClr>
              <a:buSzPct val="150000"/>
            </a:pPr>
            <a:r>
              <a:rPr lang="tr-TR" sz="2200" dirty="0">
                <a:solidFill>
                  <a:srgbClr val="EC0A40"/>
                </a:solidFill>
                <a:latin typeface="+mj-lt"/>
              </a:rPr>
              <a:t>Truva Atları </a:t>
            </a:r>
          </a:p>
          <a:p>
            <a:pPr marL="228600">
              <a:buClr>
                <a:srgbClr val="EC0A40"/>
              </a:buClr>
              <a:buSzPct val="150000"/>
            </a:pPr>
            <a:r>
              <a:rPr lang="tr-TR" sz="2200" dirty="0">
                <a:solidFill>
                  <a:schemeClr val="tx1"/>
                </a:solidFill>
                <a:latin typeface="+mj-lt"/>
              </a:rPr>
              <a:t>Verilerinizi bozarken veya bilgisayarınıza zarar verirken size yardımcı olan programlarmış gibi görünen virüslerdir.</a:t>
            </a:r>
          </a:p>
          <a:p>
            <a:pPr marL="228600">
              <a:buClr>
                <a:srgbClr val="EC0A40"/>
              </a:buClr>
              <a:buSzPct val="150000"/>
            </a:pPr>
            <a:endParaRPr lang="tr-TR" sz="2200" dirty="0">
              <a:solidFill>
                <a:schemeClr val="tx1"/>
              </a:solidFill>
              <a:latin typeface="+mj-lt"/>
            </a:endParaRPr>
          </a:p>
        </p:txBody>
      </p:sp>
      <p:pic>
        <p:nvPicPr>
          <p:cNvPr id="15362" name="Picture 2" descr="Zararlı Yazılımlar - Bilişim Teknolojileri ve Yazılım - Bilgisayar Bilimi">
            <a:extLst>
              <a:ext uri="{FF2B5EF4-FFF2-40B4-BE49-F238E27FC236}">
                <a16:creationId xmlns:a16="http://schemas.microsoft.com/office/drawing/2014/main" id="{5C33C9C8-447A-499B-BD71-15F2B1659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192510"/>
            <a:ext cx="2746095" cy="2394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18722"/>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Hatalar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buClr>
                <a:srgbClr val="EC0A40"/>
              </a:buClr>
              <a:buSzPct val="150000"/>
              <a:buFont typeface="Arial" panose="020B0604020202020204" pitchFamily="34" charset="0"/>
              <a:buChar char="•"/>
            </a:pPr>
            <a:r>
              <a:rPr lang="tr-TR" sz="2400" dirty="0">
                <a:solidFill>
                  <a:schemeClr val="tx1"/>
                </a:solidFill>
                <a:latin typeface="+mj-lt"/>
              </a:rPr>
              <a:t>Anti-virüs yazılımımız var dolayısıyla güvendeyiz.</a:t>
            </a:r>
          </a:p>
          <a:p>
            <a:pPr marL="514350" indent="-285750">
              <a:buClr>
                <a:srgbClr val="EC0A40"/>
              </a:buClr>
              <a:buSzPct val="150000"/>
              <a:buFont typeface="Arial" panose="020B0604020202020204" pitchFamily="34" charset="0"/>
              <a:buChar char="•"/>
            </a:pPr>
            <a:r>
              <a:rPr lang="tr-TR" sz="2400" dirty="0">
                <a:solidFill>
                  <a:schemeClr val="tx1"/>
                </a:solidFill>
                <a:latin typeface="+mj-lt"/>
              </a:rPr>
              <a:t>Kurumumuz güvenlik duvarı (firewall) kullanıyor dolayısıyla güvendeyiz.</a:t>
            </a:r>
          </a:p>
          <a:p>
            <a:pPr marL="514350" indent="-285750">
              <a:buClr>
                <a:srgbClr val="EC0A40"/>
              </a:buClr>
              <a:buSzPct val="150000"/>
              <a:buFont typeface="Arial" panose="020B0604020202020204" pitchFamily="34" charset="0"/>
              <a:buChar char="•"/>
            </a:pPr>
            <a:r>
              <a:rPr lang="tr-TR" sz="2400" dirty="0">
                <a:solidFill>
                  <a:schemeClr val="tx1"/>
                </a:solidFill>
                <a:latin typeface="+mj-lt"/>
              </a:rPr>
              <a:t>Bir çok güvenlik saldırısı kurum dışından geliyor!</a:t>
            </a:r>
          </a:p>
          <a:p>
            <a:pPr marL="514350" indent="-285750">
              <a:buClr>
                <a:srgbClr val="EC0A40"/>
              </a:buClr>
              <a:buSzPct val="150000"/>
              <a:buFont typeface="Arial" panose="020B0604020202020204" pitchFamily="34" charset="0"/>
              <a:buChar char="•"/>
            </a:pPr>
            <a:r>
              <a:rPr lang="tr-TR" sz="2400" dirty="0">
                <a:solidFill>
                  <a:schemeClr val="tx1"/>
                </a:solidFill>
                <a:latin typeface="+mj-lt"/>
              </a:rPr>
              <a:t>Verilerimin kopyasını alıyorum, güvenlikten bana ne!</a:t>
            </a:r>
          </a:p>
          <a:p>
            <a:pPr marL="514350" indent="-285750">
              <a:buClr>
                <a:srgbClr val="EC0A40"/>
              </a:buClr>
              <a:buSzPct val="150000"/>
              <a:buFont typeface="Arial" panose="020B0604020202020204" pitchFamily="34" charset="0"/>
              <a:buChar char="•"/>
            </a:pPr>
            <a:r>
              <a:rPr lang="tr-TR" sz="2400" dirty="0">
                <a:solidFill>
                  <a:schemeClr val="tx1"/>
                </a:solidFill>
                <a:latin typeface="+mj-lt"/>
              </a:rPr>
              <a:t>Güvenlikten Bilgi İşlem sorumludur!</a:t>
            </a:r>
          </a:p>
          <a:p>
            <a:pPr marL="514350" indent="-285750">
              <a:buClr>
                <a:srgbClr val="EC0A40"/>
              </a:buClr>
              <a:buSzPct val="150000"/>
              <a:buFont typeface="Arial" panose="020B0604020202020204" pitchFamily="34" charset="0"/>
              <a:buChar char="•"/>
            </a:pPr>
            <a:r>
              <a:rPr lang="tr-TR" sz="2400" dirty="0">
                <a:solidFill>
                  <a:schemeClr val="tx1"/>
                </a:solidFill>
                <a:latin typeface="+mj-lt"/>
              </a:rPr>
              <a:t>Bize kim neden saldırsın? </a:t>
            </a:r>
          </a:p>
        </p:txBody>
      </p:sp>
      <p:pic>
        <p:nvPicPr>
          <p:cNvPr id="14340" name="Picture 4" descr="Everything you thought ... was wrong | TED Talks">
            <a:extLst>
              <a:ext uri="{FF2B5EF4-FFF2-40B4-BE49-F238E27FC236}">
                <a16:creationId xmlns:a16="http://schemas.microsoft.com/office/drawing/2014/main" id="{504A0FA8-EFDD-480D-8B1A-073980074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635896"/>
            <a:ext cx="2817440" cy="281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54201"/>
      </p:ext>
    </p:extLst>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Yasalar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lvl="0" indent="-285750" defTabSz="914400" eaLnBrk="0" fontAlgn="base" latinLnBrk="0" hangingPunct="0">
              <a:buClr>
                <a:srgbClr val="EC0A40"/>
              </a:buClr>
              <a:buSzPct val="150000"/>
              <a:buFont typeface="Arial" panose="020B0604020202020204" pitchFamily="34" charset="0"/>
              <a:buChar char="•"/>
              <a:tabLst/>
            </a:pPr>
            <a:r>
              <a:rPr lang="tr-TR" sz="1800" dirty="0">
                <a:solidFill>
                  <a:schemeClr val="tx1"/>
                </a:solidFill>
                <a:latin typeface="+mj-lt"/>
              </a:rPr>
              <a:t>5651 </a:t>
            </a:r>
            <a:r>
              <a:rPr lang="tr-TR" altLang="tr-TR" sz="1800" dirty="0">
                <a:solidFill>
                  <a:schemeClr val="tx1"/>
                </a:solidFill>
                <a:latin typeface="+mj-lt"/>
              </a:rPr>
              <a:t>İnternet Ortamında Yapılan Yayınların Düzenlenmesi Ve Bu Yayınlar Yoluyla İşlenen Suçlarla Mücadele Edilmesi Hakkında Kanun</a:t>
            </a:r>
            <a:endParaRPr lang="tr-TR" sz="1800" dirty="0">
              <a:solidFill>
                <a:schemeClr val="tx1"/>
              </a:solidFill>
              <a:latin typeface="+mj-lt"/>
            </a:endParaRPr>
          </a:p>
          <a:p>
            <a:pPr marL="514350" indent="-285750">
              <a:buClr>
                <a:srgbClr val="EC0A40"/>
              </a:buClr>
              <a:buSzPct val="150000"/>
              <a:buFont typeface="Arial" panose="020B0604020202020204" pitchFamily="34" charset="0"/>
              <a:buChar char="•"/>
            </a:pPr>
            <a:r>
              <a:rPr lang="tr-TR" sz="1800" dirty="0">
                <a:solidFill>
                  <a:schemeClr val="tx1"/>
                </a:solidFill>
                <a:latin typeface="+mj-lt"/>
              </a:rPr>
              <a:t>5070 Elektronik İmza Kanunu</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5846 Fikir ve Sanat Eserleri Kanunu</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TCK Madde 135 (Kişisel verilerin kaydedilmesi)</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TCK Madde 136 (Verileri hukuka aykırı olarak verme veya ele geçirme)</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TCK Madde 243 (Bilişim sistemine grime)</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TCK Madde 244 (Sistemi engelleme, bozma, verileri yok etme veya değiştirme)</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TCK Madde 326 (Devletin güvenliğine ilişkin belgeler)</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TCK Madde 327 (Devletin güvenliğine ilişkin bilgileri temin etme)</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TCK Madde 328 (Siyasal veya askeri casusluk)</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TCK Madde 329 (Devletin güvenliğine ve siyasal yararlarına ilişkin bilgileri açıklama)</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TCK Madde 330 (Gizli kalması gereken bilgileri açıklama)</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SPK Bilgi, Belge Ve Açıklamaların Elektronik Ortamda İmzalanarak Kamuyu Aydınlatma Platformuna Gönderilmesine İlişkin Esaslar Hakkında Tebliğ </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6698 sayılı Kişisel Verilerin Korunması Kanunu</a:t>
            </a:r>
          </a:p>
        </p:txBody>
      </p:sp>
    </p:spTree>
    <p:extLst>
      <p:ext uri="{BB962C8B-B14F-4D97-AF65-F5344CB8AC3E}">
        <p14:creationId xmlns:p14="http://schemas.microsoft.com/office/powerpoint/2010/main" val="2869490119"/>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ctrTitle"/>
          </p:nvPr>
        </p:nvSpPr>
        <p:spPr>
          <a:xfrm>
            <a:off x="552053" y="2900206"/>
            <a:ext cx="7976455" cy="912629"/>
          </a:xfrm>
          <a:prstGeom prst="rect">
            <a:avLst/>
          </a:prstGeom>
          <a:noFill/>
          <a:ln>
            <a:noFill/>
          </a:ln>
        </p:spPr>
        <p:txBody>
          <a:bodyPr lIns="91425" tIns="91425" rIns="91425" bIns="91425" anchor="b" anchorCtr="0">
            <a:noAutofit/>
          </a:bodyPr>
          <a:lstStyle/>
          <a:p>
            <a:pPr lvl="0" rtl="0">
              <a:spcBef>
                <a:spcPts val="0"/>
              </a:spcBef>
              <a:buNone/>
            </a:pPr>
            <a:r>
              <a:rPr lang="tr-TR" sz="4000" dirty="0">
                <a:solidFill>
                  <a:srgbClr val="7ECEFD"/>
                </a:solidFill>
              </a:rPr>
              <a:t>Dinlediğiniz için teşekkür ederim.</a:t>
            </a:r>
            <a:endParaRPr lang="en" sz="4000" dirty="0">
              <a:solidFill>
                <a:srgbClr val="7ECEFD"/>
              </a:solidFill>
            </a:endParaRPr>
          </a:p>
        </p:txBody>
      </p:sp>
      <p:sp>
        <p:nvSpPr>
          <p:cNvPr id="292" name="Shape 292"/>
          <p:cNvSpPr txBox="1">
            <a:spLocks noGrp="1"/>
          </p:cNvSpPr>
          <p:nvPr>
            <p:ph type="body" idx="2"/>
          </p:nvPr>
        </p:nvSpPr>
        <p:spPr>
          <a:xfrm>
            <a:off x="552053" y="3994872"/>
            <a:ext cx="5561100" cy="758437"/>
          </a:xfrm>
          <a:prstGeom prst="rect">
            <a:avLst/>
          </a:prstGeom>
          <a:noFill/>
          <a:ln>
            <a:noFill/>
          </a:ln>
        </p:spPr>
        <p:txBody>
          <a:bodyPr lIns="91425" tIns="91425" rIns="91425" bIns="91425" anchor="t" anchorCtr="0">
            <a:noAutofit/>
          </a:bodyPr>
          <a:lstStyle/>
          <a:p>
            <a:pPr lvl="0" rtl="0">
              <a:spcBef>
                <a:spcPts val="0"/>
              </a:spcBef>
              <a:buNone/>
            </a:pPr>
            <a:r>
              <a:rPr lang="tr-TR" sz="2400" dirty="0">
                <a:solidFill>
                  <a:srgbClr val="FFFFFF"/>
                </a:solidFill>
              </a:rPr>
              <a:t>Öğretim Görevlisi Safinur Coşkunsu</a:t>
            </a:r>
            <a:endParaRPr lang="en" sz="2400" dirty="0">
              <a:solidFill>
                <a:srgbClr val="FFFFFF"/>
              </a:solidFill>
            </a:endParaRPr>
          </a:p>
          <a:p>
            <a:pPr rtl="0">
              <a:spcBef>
                <a:spcPts val="0"/>
              </a:spcBef>
              <a:buNone/>
            </a:pPr>
            <a:endParaRPr lang="tr-TR" sz="2400" dirty="0">
              <a:solidFill>
                <a:srgbClr val="FFFFFF"/>
              </a:solidFill>
            </a:endParaRPr>
          </a:p>
        </p:txBody>
      </p:sp>
      <p:pic>
        <p:nvPicPr>
          <p:cNvPr id="5" name="Picture 2">
            <a:extLst>
              <a:ext uri="{FF2B5EF4-FFF2-40B4-BE49-F238E27FC236}">
                <a16:creationId xmlns:a16="http://schemas.microsoft.com/office/drawing/2014/main" id="{3A6173CD-6A43-4441-9224-A5C709C8A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404140"/>
            <a:ext cx="1944216" cy="1934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Bilgi Güvenliğinin Önemi</a:t>
            </a:r>
            <a:endParaRPr lang="en" sz="3600" b="1" i="1" dirty="0">
              <a:solidFill>
                <a:srgbClr val="EC0A40"/>
              </a:solidFill>
              <a:latin typeface="Raleway"/>
              <a:ea typeface="Lato"/>
              <a:cs typeface="Lato"/>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50283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2400" dirty="0">
                <a:solidFill>
                  <a:schemeClr val="tx1"/>
                </a:solidFill>
                <a:latin typeface="+mj-lt"/>
              </a:rPr>
              <a:t>Gizli bilgiler açığa çıkabilir. </a:t>
            </a:r>
          </a:p>
          <a:p>
            <a:pPr marL="571500" indent="-342900">
              <a:buClr>
                <a:srgbClr val="EC0A40"/>
              </a:buClr>
              <a:buSzPct val="150000"/>
              <a:buFont typeface="Arial" panose="020B0604020202020204" pitchFamily="34" charset="0"/>
              <a:buChar char="•"/>
            </a:pPr>
            <a:r>
              <a:rPr lang="tr-TR" sz="2400" dirty="0">
                <a:solidFill>
                  <a:schemeClr val="tx1"/>
                </a:solidFill>
                <a:latin typeface="+mj-lt"/>
              </a:rPr>
              <a:t>Bilginin içeriğinde yetkisiz kişiler tarafından değişiklikler yapılabilir. </a:t>
            </a:r>
          </a:p>
          <a:p>
            <a:pPr marL="571500" indent="-342900">
              <a:buClr>
                <a:srgbClr val="EC0A40"/>
              </a:buClr>
              <a:buSzPct val="150000"/>
              <a:buFont typeface="Arial" panose="020B0604020202020204" pitchFamily="34" charset="0"/>
              <a:buChar char="•"/>
            </a:pPr>
            <a:r>
              <a:rPr lang="tr-TR" sz="2400" dirty="0">
                <a:solidFill>
                  <a:schemeClr val="tx1"/>
                </a:solidFill>
                <a:latin typeface="+mj-lt"/>
              </a:rPr>
              <a:t>Bilgiye erişim mümkün olmayabilir. </a:t>
            </a:r>
          </a:p>
          <a:p>
            <a:pPr marL="571500" indent="-342900">
              <a:buClr>
                <a:srgbClr val="EC0A40"/>
              </a:buClr>
              <a:buSzPct val="150000"/>
              <a:buFont typeface="Arial" panose="020B0604020202020204" pitchFamily="34" charset="0"/>
              <a:buChar char="•"/>
            </a:pPr>
            <a:r>
              <a:rPr lang="tr-TR" sz="2400" dirty="0">
                <a:solidFill>
                  <a:schemeClr val="tx1"/>
                </a:solidFill>
                <a:latin typeface="+mj-lt"/>
              </a:rPr>
              <a:t>Kuruma ait gizli ve hassas bilgiler ifşa olabilir.</a:t>
            </a:r>
          </a:p>
          <a:p>
            <a:pPr marL="571500" indent="-342900">
              <a:buClr>
                <a:srgbClr val="EC0A40"/>
              </a:buClr>
              <a:buSzPct val="150000"/>
              <a:buFont typeface="Arial" panose="020B0604020202020204" pitchFamily="34" charset="0"/>
              <a:buChar char="•"/>
            </a:pPr>
            <a:r>
              <a:rPr lang="tr-TR" sz="2400" dirty="0">
                <a:solidFill>
                  <a:schemeClr val="tx1"/>
                </a:solidFill>
                <a:latin typeface="+mj-lt"/>
              </a:rPr>
              <a:t>Kurum işlerliğini sağlayan bilgi ve süreçler bozulabilir.</a:t>
            </a:r>
          </a:p>
          <a:p>
            <a:pPr marL="571500" indent="-342900">
              <a:buClr>
                <a:srgbClr val="EC0A40"/>
              </a:buClr>
              <a:buSzPct val="150000"/>
              <a:buFont typeface="Arial" panose="020B0604020202020204" pitchFamily="34" charset="0"/>
              <a:buChar char="•"/>
            </a:pPr>
            <a:r>
              <a:rPr lang="tr-TR" sz="2400" dirty="0">
                <a:solidFill>
                  <a:schemeClr val="tx1"/>
                </a:solidFill>
                <a:latin typeface="+mj-lt"/>
              </a:rPr>
              <a:t>Kurumun ismi, itibarı veya güvenilirliği zedelenebilir.</a:t>
            </a:r>
          </a:p>
          <a:p>
            <a:pPr marL="571500" indent="-342900">
              <a:buClr>
                <a:srgbClr val="EC0A40"/>
              </a:buClr>
              <a:buSzPct val="150000"/>
              <a:buFont typeface="Arial" panose="020B0604020202020204" pitchFamily="34" charset="0"/>
              <a:buChar char="•"/>
            </a:pPr>
            <a:r>
              <a:rPr lang="tr-TR" sz="2400" dirty="0">
                <a:solidFill>
                  <a:schemeClr val="tx1"/>
                </a:solidFill>
                <a:latin typeface="+mj-lt"/>
              </a:rPr>
              <a:t>Üçüncü şahıslar tarafından emanet edilen bilgiler zarar görebilir. </a:t>
            </a:r>
          </a:p>
          <a:p>
            <a:pPr marL="571500" indent="-342900">
              <a:buClr>
                <a:srgbClr val="EC0A40"/>
              </a:buClr>
              <a:buSzPct val="150000"/>
              <a:buFont typeface="Arial" panose="020B0604020202020204" pitchFamily="34" charset="0"/>
              <a:buChar char="•"/>
            </a:pPr>
            <a:r>
              <a:rPr lang="tr-TR" sz="2400" dirty="0">
                <a:solidFill>
                  <a:schemeClr val="tx1"/>
                </a:solidFill>
                <a:latin typeface="+mj-lt"/>
              </a:rPr>
              <a:t>Ticari, teknolojik, adli bilgiler zarar görebilir. </a:t>
            </a:r>
          </a:p>
          <a:p>
            <a:pPr marL="571500" indent="-342900">
              <a:buClr>
                <a:srgbClr val="EC0A40"/>
              </a:buClr>
              <a:buSzPct val="150000"/>
              <a:buFont typeface="Arial" panose="020B0604020202020204" pitchFamily="34" charset="0"/>
              <a:buChar char="•"/>
            </a:pPr>
            <a:r>
              <a:rPr lang="tr-TR" sz="2400" dirty="0">
                <a:solidFill>
                  <a:schemeClr val="tx1"/>
                </a:solidFill>
                <a:latin typeface="+mj-lt"/>
              </a:rPr>
              <a:t>İş sürekliliği zarar görebilir veya aksayabilir.</a:t>
            </a:r>
            <a:endParaRPr lang="en" sz="2400" dirty="0">
              <a:solidFill>
                <a:schemeClr val="tx1"/>
              </a:solidFill>
              <a:latin typeface="+mj-lt"/>
            </a:endParaRPr>
          </a:p>
        </p:txBody>
      </p:sp>
    </p:spTree>
    <p:extLst>
      <p:ext uri="{BB962C8B-B14F-4D97-AF65-F5344CB8AC3E}">
        <p14:creationId xmlns:p14="http://schemas.microsoft.com/office/powerpoint/2010/main" val="1513833835"/>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Ülkemizde Bilgi Güvenliği</a:t>
            </a:r>
            <a:endParaRPr lang="en" sz="3600" b="1" i="1" dirty="0">
              <a:solidFill>
                <a:srgbClr val="EC0A40"/>
              </a:solidFill>
              <a:latin typeface="Raleway"/>
              <a:ea typeface="Lato"/>
              <a:cs typeface="Lato"/>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50283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2400" dirty="0">
                <a:solidFill>
                  <a:schemeClr val="tx1"/>
                </a:solidFill>
                <a:latin typeface="+mj-lt"/>
              </a:rPr>
              <a:t>Türkiye’de ise, en önemli gelişme 2013-2014 yıllarında ortaya çıkan Ulusal Siber Güvenlik Eylem Planıdır.</a:t>
            </a:r>
          </a:p>
          <a:p>
            <a:pPr marL="571500" indent="-342900">
              <a:buClr>
                <a:srgbClr val="EC0A40"/>
              </a:buClr>
              <a:buSzPct val="150000"/>
              <a:buFont typeface="Arial" panose="020B0604020202020204" pitchFamily="34" charset="0"/>
              <a:buChar char="•"/>
            </a:pPr>
            <a:r>
              <a:rPr lang="tr-TR" sz="2400" dirty="0">
                <a:solidFill>
                  <a:schemeClr val="tx1"/>
                </a:solidFill>
                <a:latin typeface="+mj-lt"/>
              </a:rPr>
              <a:t>Eylem planı, 2013 tarihinde resmi gazetede yayınlanarak yürürlüğe girmiştir. </a:t>
            </a:r>
          </a:p>
          <a:p>
            <a:pPr marL="571500" indent="-342900">
              <a:buClr>
                <a:srgbClr val="EC0A40"/>
              </a:buClr>
              <a:buSzPct val="150000"/>
              <a:buFont typeface="Arial" panose="020B0604020202020204" pitchFamily="34" charset="0"/>
              <a:buChar char="•"/>
            </a:pPr>
            <a:r>
              <a:rPr lang="tr-TR" sz="2400" dirty="0">
                <a:solidFill>
                  <a:schemeClr val="tx1"/>
                </a:solidFill>
                <a:latin typeface="+mj-lt"/>
              </a:rPr>
              <a:t>Özellikle kritik öneme sahip kurum ve kuruluşlara yapılması muhtemel saldırılara karşı önlem alınması planlanmaktadır.</a:t>
            </a:r>
            <a:endParaRPr lang="en" sz="2400" dirty="0">
              <a:solidFill>
                <a:schemeClr val="tx1"/>
              </a:solidFill>
              <a:latin typeface="+mj-lt"/>
            </a:endParaRPr>
          </a:p>
        </p:txBody>
      </p:sp>
      <p:pic>
        <p:nvPicPr>
          <p:cNvPr id="1026" name="Picture 2" descr="Bilgi Güvenliği Yönetim Sistemi">
            <a:extLst>
              <a:ext uri="{FF2B5EF4-FFF2-40B4-BE49-F238E27FC236}">
                <a16:creationId xmlns:a16="http://schemas.microsoft.com/office/drawing/2014/main" id="{36DE969E-9D09-47F8-8969-2081D3FB0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175" y="4052589"/>
            <a:ext cx="4827650" cy="253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65708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A572EBB-0E8A-45A4-BDC9-3F234BEC9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196752"/>
            <a:ext cx="3694856" cy="52836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Shape 107">
            <a:extLst>
              <a:ext uri="{FF2B5EF4-FFF2-40B4-BE49-F238E27FC236}">
                <a16:creationId xmlns:a16="http://schemas.microsoft.com/office/drawing/2014/main" id="{B194189C-7089-484D-AC60-650B00D7763C}"/>
              </a:ext>
            </a:extLst>
          </p:cNvPr>
          <p:cNvSpPr txBox="1">
            <a:spLocks/>
          </p:cNvSpPr>
          <p:nvPr/>
        </p:nvSpPr>
        <p:spPr>
          <a:xfrm>
            <a:off x="179512" y="243541"/>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200" b="1" i="1" dirty="0">
                <a:solidFill>
                  <a:srgbClr val="EC0A40"/>
                </a:solidFill>
                <a:latin typeface="Raleway"/>
              </a:rPr>
              <a:t>Bilgi Güvenliği Yönetim Sistemi Sertifikası</a:t>
            </a:r>
            <a:endParaRPr lang="en" sz="3200" b="1" i="1" dirty="0">
              <a:solidFill>
                <a:srgbClr val="EC0A40"/>
              </a:solidFill>
              <a:latin typeface="Raleway"/>
            </a:endParaRPr>
          </a:p>
        </p:txBody>
      </p:sp>
    </p:spTree>
    <p:extLst>
      <p:ext uri="{BB962C8B-B14F-4D97-AF65-F5344CB8AC3E}">
        <p14:creationId xmlns:p14="http://schemas.microsoft.com/office/powerpoint/2010/main" val="2713451916"/>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200" b="1" i="1" dirty="0">
                <a:solidFill>
                  <a:srgbClr val="EC0A40"/>
                </a:solidFill>
                <a:latin typeface="Raleway"/>
              </a:rPr>
              <a:t>ISO 27001 Bilgi Güvenliği Yönetim Sistemi</a:t>
            </a:r>
            <a:endParaRPr lang="en" sz="32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206999"/>
            <a:ext cx="850283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1800" dirty="0">
                <a:solidFill>
                  <a:schemeClr val="tx1"/>
                </a:solidFill>
                <a:latin typeface="+mj-lt"/>
              </a:rPr>
              <a:t>ISO 27001 Bilgi Güvenliği Yönetim Sistemi, kuruluşların finansal ve teknik verilerini, müşteri veya tedarikçi bilgilerini, fikri mülkiyetlerini korumak ve sürdürülebilir sistemler sağlamak adına uluslararası geçerlilik kazanmış bir yönetim sistemidir.</a:t>
            </a:r>
          </a:p>
        </p:txBody>
      </p:sp>
      <p:pic>
        <p:nvPicPr>
          <p:cNvPr id="3074" name="Picture 2" descr="ISO/IEC 27001 Bilgi Güvenliği Yönetim Sistemi Nedir? - enmuhendis.com">
            <a:extLst>
              <a:ext uri="{FF2B5EF4-FFF2-40B4-BE49-F238E27FC236}">
                <a16:creationId xmlns:a16="http://schemas.microsoft.com/office/drawing/2014/main" id="{F6167A98-E00E-46C3-B7F4-987789304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2564904"/>
            <a:ext cx="6953250"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114470"/>
      </p:ext>
    </p:extLst>
  </p:cSld>
  <p:clrMapOvr>
    <a:masterClrMapping/>
  </p:clrMapOvr>
  <p:transition spd="med">
    <p:pull/>
  </p:transition>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36636</TotalTime>
  <Words>2809</Words>
  <Application>Microsoft Office PowerPoint</Application>
  <PresentationFormat>Ekran Gösterisi (4:3)</PresentationFormat>
  <Paragraphs>402</Paragraphs>
  <Slides>55</Slides>
  <Notes>54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55</vt:i4>
      </vt:variant>
    </vt:vector>
  </HeadingPairs>
  <TitlesOfParts>
    <vt:vector size="60" baseType="lpstr">
      <vt:lpstr>Arial</vt:lpstr>
      <vt:lpstr>Helvetica Neue</vt:lpstr>
      <vt:lpstr>Lato</vt:lpstr>
      <vt:lpstr>Raleway</vt:lpstr>
      <vt:lpstr>Antonio template</vt:lpstr>
      <vt:lpstr>BİLGİ GÜVENLİĞİ EĞİTİMİ </vt:lpstr>
      <vt:lpstr>1. KAVRAMLAR ve PRENSİPLER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 TEHDİTLER</vt:lpstr>
      <vt:lpstr>PowerPoint Sunusu</vt:lpstr>
      <vt:lpstr>PowerPoint Sunusu</vt:lpstr>
      <vt:lpstr>PowerPoint Sunusu</vt:lpstr>
      <vt:lpstr>PowerPoint Sunusu</vt:lpstr>
      <vt:lpstr>3. ÖRNEKLER</vt:lpstr>
      <vt:lpstr>PowerPoint Sunusu</vt:lpstr>
      <vt:lpstr>PowerPoint Sunusu</vt:lpstr>
      <vt:lpstr>PowerPoint Sunusu</vt:lpstr>
      <vt:lpstr>PowerPoint Sunusu</vt:lpstr>
      <vt:lpstr>PowerPoint Sunusu</vt:lpstr>
      <vt:lpstr>4. SOSYAL MÜHENDİSLİK VE BİREYSEL GÜVENLİK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5. AĞ GÜVENLİĞİ</vt:lpstr>
      <vt:lpstr>PowerPoint Sunusu</vt:lpstr>
      <vt:lpstr>PowerPoint Sunusu</vt:lpstr>
      <vt:lpstr>PowerPoint Sunusu</vt:lpstr>
      <vt:lpstr>PowerPoint Sunusu</vt:lpstr>
      <vt:lpstr>6. MOBİL GÜVENLİK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Dinlediğiniz için teşekkür ederim.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ToberliWin7</dc:creator>
  <cp:lastModifiedBy>Safinur COŞKUNSU</cp:lastModifiedBy>
  <cp:revision>278</cp:revision>
  <dcterms:modified xsi:type="dcterms:W3CDTF">2020-10-05T22:32:23Z</dcterms:modified>
</cp:coreProperties>
</file>