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70" r:id="rId4"/>
    <p:sldId id="271" r:id="rId5"/>
    <p:sldId id="272" r:id="rId6"/>
    <p:sldId id="273" r:id="rId7"/>
    <p:sldId id="274" r:id="rId8"/>
    <p:sldId id="275" r:id="rId9"/>
    <p:sldId id="257" r:id="rId10"/>
    <p:sldId id="258" r:id="rId11"/>
    <p:sldId id="259" r:id="rId12"/>
    <p:sldId id="260" r:id="rId13"/>
    <p:sldId id="262" r:id="rId14"/>
    <p:sldId id="261" r:id="rId15"/>
    <p:sldId id="263" r:id="rId16"/>
    <p:sldId id="264" r:id="rId17"/>
    <p:sldId id="265" r:id="rId18"/>
    <p:sldId id="267" r:id="rId19"/>
    <p:sldId id="266" r:id="rId20"/>
    <p:sldId id="268" r:id="rId21"/>
    <p:sldId id="269" r:id="rId22"/>
    <p:sldId id="276" r:id="rId23"/>
    <p:sldId id="277" r:id="rId24"/>
    <p:sldId id="280" r:id="rId25"/>
    <p:sldId id="278" r:id="rId2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0FCA0FC9-6439-45CC-99B7-57ABE809009F}" type="datetimeFigureOut">
              <a:rPr lang="tr-TR" smtClean="0"/>
              <a:t>16.3.2019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3149597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FCA0FC9-6439-45CC-99B7-57ABE809009F}" type="datetimeFigureOut">
              <a:rPr lang="tr-TR" smtClean="0"/>
              <a:t>16.3.2019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348715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FCA0FC9-6439-45CC-99B7-57ABE809009F}" type="datetimeFigureOut">
              <a:rPr lang="tr-TR" smtClean="0"/>
              <a:t>16.3.2019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19406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FCA0FC9-6439-45CC-99B7-57ABE809009F}" type="datetimeFigureOut">
              <a:rPr lang="tr-TR" smtClean="0"/>
              <a:t>16.3.2019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120028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0FCA0FC9-6439-45CC-99B7-57ABE809009F}" type="datetimeFigureOut">
              <a:rPr lang="tr-TR" smtClean="0"/>
              <a:t>16.3.2019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91332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FCA0FC9-6439-45CC-99B7-57ABE809009F}" type="datetimeFigureOut">
              <a:rPr lang="tr-TR" smtClean="0"/>
              <a:t>16.3.2019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385420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FCA0FC9-6439-45CC-99B7-57ABE809009F}" type="datetimeFigureOut">
              <a:rPr lang="tr-TR" smtClean="0"/>
              <a:t>16.3.2019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376957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FCA0FC9-6439-45CC-99B7-57ABE809009F}" type="datetimeFigureOut">
              <a:rPr lang="tr-TR" smtClean="0"/>
              <a:t>16.3.2019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328143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FCA0FC9-6439-45CC-99B7-57ABE809009F}" type="datetimeFigureOut">
              <a:rPr lang="tr-TR" smtClean="0"/>
              <a:t>16.3.2019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342909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FCA0FC9-6439-45CC-99B7-57ABE809009F}" type="datetimeFigureOut">
              <a:rPr lang="tr-TR" smtClean="0"/>
              <a:t>16.3.2019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110790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FCA0FC9-6439-45CC-99B7-57ABE809009F}" type="datetimeFigureOut">
              <a:rPr lang="tr-TR" smtClean="0"/>
              <a:t>16.3.2019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45D0D37-3831-413E-91B0-AB05B5DA0E03}" type="slidenum">
              <a:rPr lang="tr-TR" smtClean="0"/>
              <a:t>‹#›</a:t>
            </a:fld>
            <a:endParaRPr lang="tr-TR"/>
          </a:p>
        </p:txBody>
      </p:sp>
    </p:spTree>
    <p:extLst>
      <p:ext uri="{BB962C8B-B14F-4D97-AF65-F5344CB8AC3E}">
        <p14:creationId xmlns:p14="http://schemas.microsoft.com/office/powerpoint/2010/main" val="244248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A0FC9-6439-45CC-99B7-57ABE809009F}" type="datetimeFigureOut">
              <a:rPr lang="tr-TR" smtClean="0"/>
              <a:t>16.3.2019</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D0D37-3831-413E-91B0-AB05B5DA0E03}" type="slidenum">
              <a:rPr lang="tr-TR" smtClean="0"/>
              <a:t>‹#›</a:t>
            </a:fld>
            <a:endParaRPr lang="tr-TR"/>
          </a:p>
        </p:txBody>
      </p:sp>
    </p:spTree>
    <p:extLst>
      <p:ext uri="{BB962C8B-B14F-4D97-AF65-F5344CB8AC3E}">
        <p14:creationId xmlns:p14="http://schemas.microsoft.com/office/powerpoint/2010/main" val="1514009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862013"/>
            <a:ext cx="6848475"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3347864" y="3212976"/>
            <a:ext cx="5112568" cy="954107"/>
          </a:xfrm>
          <a:prstGeom prst="rect">
            <a:avLst/>
          </a:prstGeom>
          <a:noFill/>
        </p:spPr>
        <p:txBody>
          <a:bodyPr wrap="square" rtlCol="0">
            <a:spAutoFit/>
          </a:bodyPr>
          <a:lstStyle/>
          <a:p>
            <a:r>
              <a:rPr lang="tr-TR" sz="2800" b="1" dirty="0" smtClean="0"/>
              <a:t>KÜRESEL İKLİM DEĞİŞİKLİĞİ VE ÜLKEMİZE ETKİLERİ </a:t>
            </a:r>
            <a:endParaRPr lang="tr-TR" sz="2800" b="1" dirty="0"/>
          </a:p>
        </p:txBody>
      </p:sp>
      <p:sp>
        <p:nvSpPr>
          <p:cNvPr id="5" name="Metin kutusu 4"/>
          <p:cNvSpPr txBox="1"/>
          <p:nvPr/>
        </p:nvSpPr>
        <p:spPr>
          <a:xfrm>
            <a:off x="4892321" y="5157192"/>
            <a:ext cx="3744416" cy="461665"/>
          </a:xfrm>
          <a:prstGeom prst="rect">
            <a:avLst/>
          </a:prstGeom>
          <a:noFill/>
        </p:spPr>
        <p:txBody>
          <a:bodyPr wrap="square" rtlCol="0">
            <a:spAutoFit/>
          </a:bodyPr>
          <a:lstStyle/>
          <a:p>
            <a:r>
              <a:rPr lang="tr-TR" sz="2400" b="1" dirty="0" smtClean="0"/>
              <a:t>Prof. Dr. Ahmet KARADAĞ</a:t>
            </a:r>
            <a:endParaRPr lang="tr-TR" sz="2400" b="1" dirty="0"/>
          </a:p>
        </p:txBody>
      </p:sp>
    </p:spTree>
    <p:extLst>
      <p:ext uri="{BB962C8B-B14F-4D97-AF65-F5344CB8AC3E}">
        <p14:creationId xmlns:p14="http://schemas.microsoft.com/office/powerpoint/2010/main" val="121329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1528763"/>
            <a:ext cx="7128792" cy="44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979712" y="3284984"/>
            <a:ext cx="4572000" cy="2308324"/>
          </a:xfrm>
          <a:prstGeom prst="rect">
            <a:avLst/>
          </a:prstGeom>
          <a:solidFill>
            <a:schemeClr val="bg1"/>
          </a:solidFill>
        </p:spPr>
        <p:txBody>
          <a:bodyPr>
            <a:spAutoFit/>
          </a:bodyPr>
          <a:lstStyle/>
          <a:p>
            <a:r>
              <a:rPr lang="tr-TR" b="1" dirty="0"/>
              <a:t>Türkiye, küresel ısınmanın özellikle su</a:t>
            </a:r>
          </a:p>
          <a:p>
            <a:r>
              <a:rPr lang="tr-TR" b="1" dirty="0"/>
              <a:t>kaynaklarının zayıflaması, orman</a:t>
            </a:r>
          </a:p>
          <a:p>
            <a:r>
              <a:rPr lang="tr-TR" b="1" dirty="0"/>
              <a:t>yangınları, kuraklık ve çölleşme ile</a:t>
            </a:r>
          </a:p>
          <a:p>
            <a:r>
              <a:rPr lang="tr-TR" b="1" dirty="0"/>
              <a:t>bunlara bağlı ekolojik bozulmalar gibi</a:t>
            </a:r>
          </a:p>
          <a:p>
            <a:r>
              <a:rPr lang="tr-TR" b="1" dirty="0"/>
              <a:t>öngörülen olumsuz yönlerinden</a:t>
            </a:r>
          </a:p>
          <a:p>
            <a:r>
              <a:rPr lang="tr-TR" b="1" dirty="0"/>
              <a:t>etkilenecektir ve küresel ısınmanın</a:t>
            </a:r>
          </a:p>
          <a:p>
            <a:r>
              <a:rPr lang="tr-TR" b="1" dirty="0"/>
              <a:t>potansiyel etkileri açısından risk</a:t>
            </a:r>
          </a:p>
          <a:p>
            <a:r>
              <a:rPr lang="tr-TR" b="1" dirty="0"/>
              <a:t>grubu ülkeler arasındadır.</a:t>
            </a:r>
            <a:endParaRPr lang="tr-TR" dirty="0"/>
          </a:p>
        </p:txBody>
      </p:sp>
    </p:spTree>
    <p:extLst>
      <p:ext uri="{BB962C8B-B14F-4D97-AF65-F5344CB8AC3E}">
        <p14:creationId xmlns:p14="http://schemas.microsoft.com/office/powerpoint/2010/main" val="675616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995363"/>
            <a:ext cx="73056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123728" y="3789040"/>
            <a:ext cx="4572000" cy="1754326"/>
          </a:xfrm>
          <a:prstGeom prst="rect">
            <a:avLst/>
          </a:prstGeom>
        </p:spPr>
        <p:txBody>
          <a:bodyPr>
            <a:spAutoFit/>
          </a:bodyPr>
          <a:lstStyle/>
          <a:p>
            <a:r>
              <a:rPr lang="tr-TR" b="1" dirty="0"/>
              <a:t>1. 150 kilometre uzunluğu ile ülkemizin en uzun</a:t>
            </a:r>
          </a:p>
          <a:p>
            <a:r>
              <a:rPr lang="tr-TR" b="1" dirty="0"/>
              <a:t>nehirlerinden birisi olan Kızılırmak’taki küresel</a:t>
            </a:r>
          </a:p>
          <a:p>
            <a:r>
              <a:rPr lang="tr-TR" b="1" dirty="0"/>
              <a:t>ısınma tehlikesi balıkçıların yanı sıra tarım</a:t>
            </a:r>
          </a:p>
          <a:p>
            <a:r>
              <a:rPr lang="tr-TR" b="1" dirty="0"/>
              <a:t>sektörünü de olumsuz etkilemeye başladı.</a:t>
            </a:r>
            <a:endParaRPr lang="tr-TR" dirty="0"/>
          </a:p>
        </p:txBody>
      </p:sp>
    </p:spTree>
    <p:extLst>
      <p:ext uri="{BB962C8B-B14F-4D97-AF65-F5344CB8AC3E}">
        <p14:creationId xmlns:p14="http://schemas.microsoft.com/office/powerpoint/2010/main" val="3304397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28763"/>
            <a:ext cx="7272808" cy="456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907704" y="2941148"/>
            <a:ext cx="2682044" cy="3139321"/>
          </a:xfrm>
          <a:prstGeom prst="rect">
            <a:avLst/>
          </a:prstGeom>
        </p:spPr>
        <p:txBody>
          <a:bodyPr wrap="square">
            <a:spAutoFit/>
          </a:bodyPr>
          <a:lstStyle/>
          <a:p>
            <a:r>
              <a:rPr lang="tr-TR" b="1" dirty="0">
                <a:solidFill>
                  <a:schemeClr val="bg1"/>
                </a:solidFill>
              </a:rPr>
              <a:t>Sivas’taki Kızıldağ’ın güney yamaçlarından doğan</a:t>
            </a:r>
          </a:p>
          <a:p>
            <a:r>
              <a:rPr lang="tr-TR" b="1" dirty="0">
                <a:solidFill>
                  <a:schemeClr val="bg1"/>
                </a:solidFill>
              </a:rPr>
              <a:t>ve sırasıyla Sivas, Kayseri, Nevşehir, Kırşehir,</a:t>
            </a:r>
          </a:p>
          <a:p>
            <a:r>
              <a:rPr lang="tr-TR" b="1" dirty="0">
                <a:solidFill>
                  <a:schemeClr val="bg1"/>
                </a:solidFill>
              </a:rPr>
              <a:t>Kırıkkale, Ankara, Çankırı, Çorum ve Samsun’dan</a:t>
            </a:r>
          </a:p>
          <a:p>
            <a:r>
              <a:rPr lang="tr-TR" b="1" dirty="0">
                <a:solidFill>
                  <a:schemeClr val="bg1"/>
                </a:solidFill>
              </a:rPr>
              <a:t>geçerek Bafra İlçesi’nden Karadeniz’e dökülen</a:t>
            </a:r>
          </a:p>
          <a:p>
            <a:r>
              <a:rPr lang="tr-TR" b="1" dirty="0">
                <a:solidFill>
                  <a:schemeClr val="bg1"/>
                </a:solidFill>
              </a:rPr>
              <a:t>Kızılırmak üzerinde dev adacıklar oluştu.</a:t>
            </a:r>
            <a:endParaRPr lang="tr-TR" dirty="0">
              <a:solidFill>
                <a:schemeClr val="bg1"/>
              </a:solidFill>
            </a:endParaRPr>
          </a:p>
        </p:txBody>
      </p:sp>
    </p:spTree>
    <p:extLst>
      <p:ext uri="{BB962C8B-B14F-4D97-AF65-F5344CB8AC3E}">
        <p14:creationId xmlns:p14="http://schemas.microsoft.com/office/powerpoint/2010/main" val="418349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08720"/>
            <a:ext cx="6552727" cy="554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835696" y="2276872"/>
            <a:ext cx="4734272" cy="3970318"/>
          </a:xfrm>
          <a:prstGeom prst="rect">
            <a:avLst/>
          </a:prstGeom>
          <a:solidFill>
            <a:schemeClr val="tx1"/>
          </a:solidFill>
        </p:spPr>
        <p:txBody>
          <a:bodyPr wrap="square">
            <a:spAutoFit/>
          </a:bodyPr>
          <a:lstStyle/>
          <a:p>
            <a:r>
              <a:rPr lang="tr-TR" dirty="0" smtClean="0">
                <a:solidFill>
                  <a:schemeClr val="bg1"/>
                </a:solidFill>
              </a:rPr>
              <a:t>Nehir yatağından suyun az akması, yeterli yağışların</a:t>
            </a:r>
          </a:p>
          <a:p>
            <a:r>
              <a:rPr lang="tr-TR" dirty="0" smtClean="0">
                <a:solidFill>
                  <a:schemeClr val="bg1"/>
                </a:solidFill>
              </a:rPr>
              <a:t>olmaması, hava sıcaklığının artması sonucu, adına</a:t>
            </a:r>
          </a:p>
          <a:p>
            <a:r>
              <a:rPr lang="tr-TR" dirty="0" smtClean="0">
                <a:solidFill>
                  <a:schemeClr val="bg1"/>
                </a:solidFill>
              </a:rPr>
              <a:t>türküler yazılan ve üzerinde teknelerle dolaşılarak</a:t>
            </a:r>
          </a:p>
          <a:p>
            <a:r>
              <a:rPr lang="tr-TR" dirty="0" smtClean="0">
                <a:solidFill>
                  <a:schemeClr val="bg1"/>
                </a:solidFill>
              </a:rPr>
              <a:t>balık avı yapılan Kızılırmak’ın artık eski ihtişamını</a:t>
            </a:r>
          </a:p>
          <a:p>
            <a:r>
              <a:rPr lang="tr-TR" dirty="0" smtClean="0">
                <a:solidFill>
                  <a:schemeClr val="bg1"/>
                </a:solidFill>
              </a:rPr>
              <a:t>kaybetmesi, acil önlemler alınmasını gündeme</a:t>
            </a:r>
          </a:p>
          <a:p>
            <a:r>
              <a:rPr lang="tr-TR" dirty="0" smtClean="0">
                <a:solidFill>
                  <a:schemeClr val="bg1"/>
                </a:solidFill>
              </a:rPr>
              <a:t>getirdi. Yaşanılacak kuraklıktan 56 bin hektar alanı</a:t>
            </a:r>
          </a:p>
          <a:p>
            <a:r>
              <a:rPr lang="tr-TR" dirty="0" smtClean="0">
                <a:solidFill>
                  <a:schemeClr val="bg1"/>
                </a:solidFill>
              </a:rPr>
              <a:t>kaplayan 19 Mayıs, Bafra ve Alaçam ilçeleri arasında</a:t>
            </a:r>
          </a:p>
          <a:p>
            <a:r>
              <a:rPr lang="tr-TR" dirty="0" smtClean="0">
                <a:solidFill>
                  <a:schemeClr val="bg1"/>
                </a:solidFill>
              </a:rPr>
              <a:t>bulunan Kızılırmak Deltası’nın da etkileneceğine</a:t>
            </a:r>
          </a:p>
          <a:p>
            <a:r>
              <a:rPr lang="tr-TR" dirty="0" smtClean="0">
                <a:solidFill>
                  <a:schemeClr val="bg1"/>
                </a:solidFill>
              </a:rPr>
              <a:t>dikkat çekiliyor.</a:t>
            </a:r>
            <a:endParaRPr lang="tr-TR" dirty="0">
              <a:solidFill>
                <a:schemeClr val="bg1"/>
              </a:solidFill>
            </a:endParaRPr>
          </a:p>
        </p:txBody>
      </p:sp>
    </p:spTree>
    <p:extLst>
      <p:ext uri="{BB962C8B-B14F-4D97-AF65-F5344CB8AC3E}">
        <p14:creationId xmlns:p14="http://schemas.microsoft.com/office/powerpoint/2010/main" val="7910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6770377" cy="576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3995936" y="1268760"/>
            <a:ext cx="4572000" cy="4524315"/>
          </a:xfrm>
          <a:prstGeom prst="rect">
            <a:avLst/>
          </a:prstGeom>
        </p:spPr>
        <p:txBody>
          <a:bodyPr>
            <a:spAutoFit/>
          </a:bodyPr>
          <a:lstStyle/>
          <a:p>
            <a:r>
              <a:rPr lang="tr-TR" b="1" dirty="0" smtClean="0"/>
              <a:t>TUZ GÖLÜ KÜÇÜLÜYOR</a:t>
            </a:r>
          </a:p>
          <a:p>
            <a:r>
              <a:rPr lang="tr-TR" b="1" dirty="0" smtClean="0"/>
              <a:t>Yüz ölçümü</a:t>
            </a:r>
          </a:p>
          <a:p>
            <a:r>
              <a:rPr lang="tr-TR" b="1" dirty="0" smtClean="0"/>
              <a:t>bakımından</a:t>
            </a:r>
          </a:p>
          <a:p>
            <a:r>
              <a:rPr lang="tr-TR" b="1" dirty="0" smtClean="0"/>
              <a:t>Türkiye’nin ikinci</a:t>
            </a:r>
          </a:p>
          <a:p>
            <a:r>
              <a:rPr lang="tr-TR" b="1" dirty="0" smtClean="0"/>
              <a:t>büyük gölü</a:t>
            </a:r>
          </a:p>
          <a:p>
            <a:r>
              <a:rPr lang="tr-TR" b="1" dirty="0" smtClean="0"/>
              <a:t>konumunda olan ve</a:t>
            </a:r>
          </a:p>
          <a:p>
            <a:r>
              <a:rPr lang="tr-TR" b="1" dirty="0" smtClean="0"/>
              <a:t>ülkenin tuz</a:t>
            </a:r>
          </a:p>
          <a:p>
            <a:r>
              <a:rPr lang="tr-TR" b="1" dirty="0" smtClean="0"/>
              <a:t>ihtiyacını</a:t>
            </a:r>
          </a:p>
          <a:p>
            <a:r>
              <a:rPr lang="tr-TR" b="1" dirty="0" smtClean="0"/>
              <a:t>karşılayan Tuz Gölü</a:t>
            </a:r>
          </a:p>
          <a:p>
            <a:r>
              <a:rPr lang="tr-TR" b="1" dirty="0" smtClean="0"/>
              <a:t>muhteşem</a:t>
            </a:r>
          </a:p>
          <a:p>
            <a:r>
              <a:rPr lang="tr-TR" b="1" dirty="0" smtClean="0"/>
              <a:t>görüntüsüyle</a:t>
            </a:r>
          </a:p>
          <a:p>
            <a:r>
              <a:rPr lang="tr-TR" b="1" dirty="0" smtClean="0"/>
              <a:t>gözlere hitap</a:t>
            </a:r>
          </a:p>
          <a:p>
            <a:r>
              <a:rPr lang="tr-TR" b="1" dirty="0" smtClean="0"/>
              <a:t>ediyordu. Bölge halkı için önemli geçim kaynağı olan ve</a:t>
            </a:r>
          </a:p>
          <a:p>
            <a:r>
              <a:rPr lang="tr-TR" b="1" dirty="0" smtClean="0"/>
              <a:t>suları 60 cm çekilen Tuz Gölü yok olan</a:t>
            </a:r>
          </a:p>
          <a:p>
            <a:r>
              <a:rPr lang="tr-TR" b="1" dirty="0" smtClean="0"/>
              <a:t>değerlerimiz arasında yerini alıyor.</a:t>
            </a:r>
            <a:endParaRPr lang="tr-TR" b="1" dirty="0"/>
          </a:p>
        </p:txBody>
      </p:sp>
    </p:spTree>
    <p:extLst>
      <p:ext uri="{BB962C8B-B14F-4D97-AF65-F5344CB8AC3E}">
        <p14:creationId xmlns:p14="http://schemas.microsoft.com/office/powerpoint/2010/main" val="205568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80728"/>
            <a:ext cx="5057775" cy="4399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307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1528763"/>
            <a:ext cx="6336704" cy="456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259632" y="1052736"/>
            <a:ext cx="4572000" cy="2031325"/>
          </a:xfrm>
          <a:prstGeom prst="rect">
            <a:avLst/>
          </a:prstGeom>
          <a:solidFill>
            <a:schemeClr val="bg1"/>
          </a:solidFill>
        </p:spPr>
        <p:txBody>
          <a:bodyPr>
            <a:spAutoFit/>
          </a:bodyPr>
          <a:lstStyle/>
          <a:p>
            <a:r>
              <a:rPr lang="tr-TR" b="1" dirty="0"/>
              <a:t>MANYAS KUŞ CENNETİ DE</a:t>
            </a:r>
          </a:p>
          <a:p>
            <a:r>
              <a:rPr lang="tr-TR" b="1" dirty="0"/>
              <a:t>KURAKLIĞIN ETKİSİ ALTINDA</a:t>
            </a:r>
          </a:p>
          <a:p>
            <a:r>
              <a:rPr lang="tr-TR" b="1" dirty="0"/>
              <a:t>Dünyaca ünlü Kuş</a:t>
            </a:r>
          </a:p>
          <a:p>
            <a:r>
              <a:rPr lang="tr-TR" b="1" dirty="0"/>
              <a:t>Cenneti Milli Parkı’nın</a:t>
            </a:r>
          </a:p>
          <a:p>
            <a:r>
              <a:rPr lang="tr-TR" b="1" dirty="0"/>
              <a:t>bulunduğu Manyas Gölü</a:t>
            </a:r>
          </a:p>
          <a:p>
            <a:r>
              <a:rPr lang="tr-TR" b="1" dirty="0"/>
              <a:t>yüzlerce kuşa ev sahipliği</a:t>
            </a:r>
          </a:p>
          <a:p>
            <a:r>
              <a:rPr lang="tr-TR" b="1" dirty="0"/>
              <a:t>yapıyordu.</a:t>
            </a:r>
            <a:endParaRPr lang="tr-TR" dirty="0"/>
          </a:p>
        </p:txBody>
      </p:sp>
    </p:spTree>
    <p:extLst>
      <p:ext uri="{BB962C8B-B14F-4D97-AF65-F5344CB8AC3E}">
        <p14:creationId xmlns:p14="http://schemas.microsoft.com/office/powerpoint/2010/main" val="301196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5" y="1638300"/>
            <a:ext cx="7128792" cy="431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331640" y="1638300"/>
            <a:ext cx="4572000" cy="1200329"/>
          </a:xfrm>
          <a:prstGeom prst="rect">
            <a:avLst/>
          </a:prstGeom>
          <a:solidFill>
            <a:schemeClr val="bg1"/>
          </a:solidFill>
        </p:spPr>
        <p:txBody>
          <a:bodyPr>
            <a:spAutoFit/>
          </a:bodyPr>
          <a:lstStyle/>
          <a:p>
            <a:r>
              <a:rPr lang="tr-TR" dirty="0" smtClean="0"/>
              <a:t>Türkiye’nin ilk kuş cenneti Manyas</a:t>
            </a:r>
          </a:p>
          <a:p>
            <a:r>
              <a:rPr lang="tr-TR" dirty="0" smtClean="0"/>
              <a:t>Gölü Kuş Cenneti’nde kirlilik,</a:t>
            </a:r>
          </a:p>
          <a:p>
            <a:r>
              <a:rPr lang="tr-TR" dirty="0" smtClean="0"/>
              <a:t>tahribat ve kuraklık nedeniyle kuş</a:t>
            </a:r>
          </a:p>
          <a:p>
            <a:r>
              <a:rPr lang="tr-TR" dirty="0" smtClean="0"/>
              <a:t>türü sayısının 27’ye indiği açıklandı.</a:t>
            </a:r>
            <a:endParaRPr lang="tr-TR" dirty="0"/>
          </a:p>
        </p:txBody>
      </p:sp>
    </p:spTree>
    <p:extLst>
      <p:ext uri="{BB962C8B-B14F-4D97-AF65-F5344CB8AC3E}">
        <p14:creationId xmlns:p14="http://schemas.microsoft.com/office/powerpoint/2010/main" val="122485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764705"/>
            <a:ext cx="6624735"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78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295275"/>
            <a:ext cx="9363076"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3923928" y="3429000"/>
            <a:ext cx="4572000" cy="2585323"/>
          </a:xfrm>
          <a:prstGeom prst="rect">
            <a:avLst/>
          </a:prstGeom>
          <a:solidFill>
            <a:schemeClr val="bg1"/>
          </a:solidFill>
        </p:spPr>
        <p:txBody>
          <a:bodyPr>
            <a:spAutoFit/>
          </a:bodyPr>
          <a:lstStyle/>
          <a:p>
            <a:r>
              <a:rPr lang="tr-TR" dirty="0" smtClean="0"/>
              <a:t>Akdeniz havzasında</a:t>
            </a:r>
          </a:p>
          <a:p>
            <a:r>
              <a:rPr lang="tr-TR" dirty="0" smtClean="0"/>
              <a:t>meydana gelecek ısınma</a:t>
            </a:r>
          </a:p>
          <a:p>
            <a:r>
              <a:rPr lang="tr-TR" dirty="0" smtClean="0"/>
              <a:t>bölgede yazların çok daha</a:t>
            </a:r>
          </a:p>
          <a:p>
            <a:r>
              <a:rPr lang="tr-TR" dirty="0" smtClean="0"/>
              <a:t>sıcak ve kurak geçmesine</a:t>
            </a:r>
          </a:p>
          <a:p>
            <a:r>
              <a:rPr lang="tr-TR" dirty="0" smtClean="0"/>
              <a:t>ve bitki örtüsünün</a:t>
            </a:r>
          </a:p>
          <a:p>
            <a:r>
              <a:rPr lang="tr-TR" dirty="0" smtClean="0"/>
              <a:t>dejenere olmasına yol</a:t>
            </a:r>
          </a:p>
          <a:p>
            <a:r>
              <a:rPr lang="tr-TR" dirty="0" smtClean="0"/>
              <a:t>açacağından, Türkiye’nin</a:t>
            </a:r>
          </a:p>
          <a:p>
            <a:r>
              <a:rPr lang="tr-TR" dirty="0" smtClean="0"/>
              <a:t>güney kıyılarındaki turizm</a:t>
            </a:r>
          </a:p>
          <a:p>
            <a:r>
              <a:rPr lang="tr-TR" dirty="0" smtClean="0"/>
              <a:t>olumsuz etkilenecektir.</a:t>
            </a:r>
            <a:endParaRPr lang="tr-TR" dirty="0"/>
          </a:p>
        </p:txBody>
      </p:sp>
    </p:spTree>
    <p:extLst>
      <p:ext uri="{BB962C8B-B14F-4D97-AF65-F5344CB8AC3E}">
        <p14:creationId xmlns:p14="http://schemas.microsoft.com/office/powerpoint/2010/main" val="176218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862013"/>
            <a:ext cx="6848475"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771800" y="836712"/>
            <a:ext cx="2822247" cy="400110"/>
          </a:xfrm>
          <a:prstGeom prst="rect">
            <a:avLst/>
          </a:prstGeom>
        </p:spPr>
        <p:txBody>
          <a:bodyPr wrap="none">
            <a:spAutoFit/>
          </a:bodyPr>
          <a:lstStyle/>
          <a:p>
            <a:r>
              <a:rPr lang="tr-TR" sz="2000" b="1" dirty="0" smtClean="0"/>
              <a:t>KÜRESEL ISINMA NEDİR?</a:t>
            </a:r>
            <a:endParaRPr lang="tr-TR" sz="2000" b="1" dirty="0"/>
          </a:p>
        </p:txBody>
      </p:sp>
      <p:sp>
        <p:nvSpPr>
          <p:cNvPr id="3" name="Dikdörtgen 2"/>
          <p:cNvSpPr/>
          <p:nvPr/>
        </p:nvSpPr>
        <p:spPr>
          <a:xfrm>
            <a:off x="1147763" y="1988840"/>
            <a:ext cx="7600701" cy="3416320"/>
          </a:xfrm>
          <a:prstGeom prst="rect">
            <a:avLst/>
          </a:prstGeom>
        </p:spPr>
        <p:txBody>
          <a:bodyPr wrap="square">
            <a:spAutoFit/>
          </a:bodyPr>
          <a:lstStyle/>
          <a:p>
            <a:r>
              <a:rPr lang="tr-TR" dirty="0" smtClean="0"/>
              <a:t>İnsanlar tarafından atmosfere salınan gazların sera etkisi yaratması sonucunda</a:t>
            </a:r>
          </a:p>
          <a:p>
            <a:r>
              <a:rPr lang="tr-TR" dirty="0" smtClean="0"/>
              <a:t>dünya yüzeyinde sıcaklığın artmasına küresel ısınma deniyor.</a:t>
            </a:r>
          </a:p>
          <a:p>
            <a:endParaRPr lang="tr-TR" dirty="0" smtClean="0"/>
          </a:p>
          <a:p>
            <a:r>
              <a:rPr lang="tr-TR" dirty="0" smtClean="0"/>
              <a:t>Daha ayrıntılı açıklamak gerekirse dünyanın yüzeyi güneş ışınları tarafından ısıtılıyor. Dünya bu ışınları tekrar atmosfere yansıtıyor ama bazı ışınlar su buharı, karbondioksit ve metan gazının dünyanın üzerinde oluşturduğu doğal bir örtü</a:t>
            </a:r>
          </a:p>
          <a:p>
            <a:r>
              <a:rPr lang="tr-TR" dirty="0" smtClean="0"/>
              <a:t>tarafından tutuluyor. Bu da yeryüzünün yeterince sıcak kalmasını sağlıyor.</a:t>
            </a:r>
            <a:r>
              <a:rPr lang="tr-TR" dirty="0" smtClean="0"/>
              <a:t> Son dönemlerde fosil yakıtların yakılması, ormansızlaşma, hızlı nüfus artışı ve toplumlardaki tüketim eğiliminin artması gibi nedenlerle karbondioksit, metan ve </a:t>
            </a:r>
            <a:r>
              <a:rPr lang="tr-TR" dirty="0" err="1" smtClean="0"/>
              <a:t>diazot</a:t>
            </a:r>
            <a:r>
              <a:rPr lang="tr-TR" dirty="0" smtClean="0"/>
              <a:t> monoksit gazların atmosferdeki yığılması artış gösterdi. </a:t>
            </a:r>
            <a:r>
              <a:rPr lang="tr-TR" dirty="0"/>
              <a:t>B</a:t>
            </a:r>
            <a:r>
              <a:rPr lang="tr-TR" dirty="0" smtClean="0"/>
              <a:t>u artış küresel ısınmaya neden oluyor.</a:t>
            </a:r>
          </a:p>
          <a:p>
            <a:endParaRPr lang="tr-TR" dirty="0"/>
          </a:p>
        </p:txBody>
      </p:sp>
    </p:spTree>
    <p:extLst>
      <p:ext uri="{BB962C8B-B14F-4D97-AF65-F5344CB8AC3E}">
        <p14:creationId xmlns:p14="http://schemas.microsoft.com/office/powerpoint/2010/main" val="385964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052736"/>
            <a:ext cx="8284071"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5995988" y="1731873"/>
            <a:ext cx="2971651" cy="3970318"/>
          </a:xfrm>
          <a:prstGeom prst="rect">
            <a:avLst/>
          </a:prstGeom>
          <a:solidFill>
            <a:schemeClr val="bg1"/>
          </a:solidFill>
        </p:spPr>
        <p:txBody>
          <a:bodyPr wrap="square">
            <a:spAutoFit/>
          </a:bodyPr>
          <a:lstStyle/>
          <a:p>
            <a:r>
              <a:rPr lang="tr-TR" dirty="0" smtClean="0"/>
              <a:t>Meteorolojik etkiler Van</a:t>
            </a:r>
          </a:p>
          <a:p>
            <a:r>
              <a:rPr lang="tr-TR" dirty="0" err="1" smtClean="0"/>
              <a:t>Kedileri`nin</a:t>
            </a:r>
            <a:endParaRPr lang="tr-TR" dirty="0" smtClean="0"/>
          </a:p>
          <a:p>
            <a:r>
              <a:rPr lang="tr-TR" dirty="0" smtClean="0"/>
              <a:t>doğurganlıkları üzerine</a:t>
            </a:r>
          </a:p>
          <a:p>
            <a:r>
              <a:rPr lang="tr-TR" dirty="0" smtClean="0"/>
              <a:t>büyük etki yapıyor.</a:t>
            </a:r>
          </a:p>
          <a:p>
            <a:r>
              <a:rPr lang="tr-TR" dirty="0" smtClean="0"/>
              <a:t>Küresel ısınmadan</a:t>
            </a:r>
          </a:p>
          <a:p>
            <a:r>
              <a:rPr lang="tr-TR" dirty="0" smtClean="0"/>
              <a:t>kaynaklı güneş ışınlarının</a:t>
            </a:r>
          </a:p>
          <a:p>
            <a:r>
              <a:rPr lang="tr-TR" dirty="0" smtClean="0"/>
              <a:t>anormal oluşu, havaların</a:t>
            </a:r>
          </a:p>
          <a:p>
            <a:r>
              <a:rPr lang="tr-TR" dirty="0" smtClean="0"/>
              <a:t>dengesizliği, soğuk ve</a:t>
            </a:r>
          </a:p>
          <a:p>
            <a:r>
              <a:rPr lang="tr-TR" dirty="0" smtClean="0"/>
              <a:t>sıcak gibi etkiliyor,</a:t>
            </a:r>
          </a:p>
          <a:p>
            <a:r>
              <a:rPr lang="tr-TR" dirty="0" smtClean="0"/>
              <a:t>kedilerde </a:t>
            </a:r>
            <a:r>
              <a:rPr lang="tr-TR" dirty="0" err="1" smtClean="0"/>
              <a:t>hormonal</a:t>
            </a:r>
            <a:endParaRPr lang="tr-TR" dirty="0" smtClean="0"/>
          </a:p>
          <a:p>
            <a:r>
              <a:rPr lang="tr-TR" dirty="0" smtClean="0"/>
              <a:t>dengeyi bozunca dişilerin</a:t>
            </a:r>
          </a:p>
          <a:p>
            <a:r>
              <a:rPr lang="tr-TR" dirty="0" smtClean="0"/>
              <a:t>yumurtlamasını da</a:t>
            </a:r>
          </a:p>
          <a:p>
            <a:r>
              <a:rPr lang="tr-TR" dirty="0" smtClean="0"/>
              <a:t>olumsuz etkiliyor.</a:t>
            </a:r>
          </a:p>
          <a:p>
            <a:endParaRPr lang="tr-TR" dirty="0"/>
          </a:p>
        </p:txBody>
      </p:sp>
    </p:spTree>
    <p:extLst>
      <p:ext uri="{BB962C8B-B14F-4D97-AF65-F5344CB8AC3E}">
        <p14:creationId xmlns:p14="http://schemas.microsoft.com/office/powerpoint/2010/main" val="4025417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1528763"/>
            <a:ext cx="7848872" cy="4852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043608" y="4365104"/>
            <a:ext cx="4572000" cy="1200329"/>
          </a:xfrm>
          <a:prstGeom prst="rect">
            <a:avLst/>
          </a:prstGeom>
        </p:spPr>
        <p:txBody>
          <a:bodyPr>
            <a:spAutoFit/>
          </a:bodyPr>
          <a:lstStyle/>
          <a:p>
            <a:r>
              <a:rPr lang="tr-TR" dirty="0" smtClean="0">
                <a:solidFill>
                  <a:schemeClr val="bg1"/>
                </a:solidFill>
              </a:rPr>
              <a:t>Konya’nın Akşehir ilçesinde bulunan</a:t>
            </a:r>
          </a:p>
          <a:p>
            <a:r>
              <a:rPr lang="tr-TR" dirty="0" smtClean="0">
                <a:solidFill>
                  <a:schemeClr val="bg1"/>
                </a:solidFill>
              </a:rPr>
              <a:t>Akşehir Gölü yaklaşık 15 yıl önce 350</a:t>
            </a:r>
          </a:p>
          <a:p>
            <a:r>
              <a:rPr lang="tr-TR" dirty="0" smtClean="0">
                <a:solidFill>
                  <a:schemeClr val="bg1"/>
                </a:solidFill>
              </a:rPr>
              <a:t>kilometrekarenin üzerinde alana</a:t>
            </a:r>
          </a:p>
          <a:p>
            <a:r>
              <a:rPr lang="tr-TR" dirty="0" smtClean="0">
                <a:solidFill>
                  <a:schemeClr val="bg1"/>
                </a:solidFill>
              </a:rPr>
              <a:t>sahipti.</a:t>
            </a:r>
            <a:endParaRPr lang="tr-TR" dirty="0">
              <a:solidFill>
                <a:schemeClr val="bg1"/>
              </a:solidFill>
            </a:endParaRPr>
          </a:p>
        </p:txBody>
      </p:sp>
    </p:spTree>
    <p:extLst>
      <p:ext uri="{BB962C8B-B14F-4D97-AF65-F5344CB8AC3E}">
        <p14:creationId xmlns:p14="http://schemas.microsoft.com/office/powerpoint/2010/main" val="4275473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1528763"/>
            <a:ext cx="7416824" cy="456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259632" y="4509120"/>
            <a:ext cx="4572000" cy="1477328"/>
          </a:xfrm>
          <a:prstGeom prst="rect">
            <a:avLst/>
          </a:prstGeom>
          <a:solidFill>
            <a:schemeClr val="bg1"/>
          </a:solidFill>
        </p:spPr>
        <p:txBody>
          <a:bodyPr>
            <a:spAutoFit/>
          </a:bodyPr>
          <a:lstStyle/>
          <a:p>
            <a:r>
              <a:rPr lang="tr-TR" dirty="0" smtClean="0"/>
              <a:t>Akşehir Gölü’nün toplam alanı 30</a:t>
            </a:r>
          </a:p>
          <a:p>
            <a:r>
              <a:rPr lang="tr-TR" dirty="0" smtClean="0"/>
              <a:t>kilometrekareye, en derin yeri ise 1 metreye</a:t>
            </a:r>
          </a:p>
          <a:p>
            <a:r>
              <a:rPr lang="tr-TR" dirty="0" smtClean="0"/>
              <a:t>kadar düştü. Konya bölgesi için önemli yere</a:t>
            </a:r>
          </a:p>
          <a:p>
            <a:r>
              <a:rPr lang="tr-TR" dirty="0" smtClean="0"/>
              <a:t>sahip olan gölün bazı kesimleri tarım alanı</a:t>
            </a:r>
          </a:p>
          <a:p>
            <a:r>
              <a:rPr lang="tr-TR" dirty="0" smtClean="0"/>
              <a:t>olarak kullanılıyor.</a:t>
            </a:r>
            <a:endParaRPr lang="tr-TR" dirty="0"/>
          </a:p>
        </p:txBody>
      </p:sp>
    </p:spTree>
    <p:extLst>
      <p:ext uri="{BB962C8B-B14F-4D97-AF65-F5344CB8AC3E}">
        <p14:creationId xmlns:p14="http://schemas.microsoft.com/office/powerpoint/2010/main" val="1825100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1557338"/>
            <a:ext cx="7272808" cy="504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187624" y="2494278"/>
            <a:ext cx="4572000" cy="923330"/>
          </a:xfrm>
          <a:prstGeom prst="rect">
            <a:avLst/>
          </a:prstGeom>
        </p:spPr>
        <p:txBody>
          <a:bodyPr>
            <a:spAutoFit/>
          </a:bodyPr>
          <a:lstStyle/>
          <a:p>
            <a:r>
              <a:rPr lang="tr-TR" dirty="0" smtClean="0">
                <a:solidFill>
                  <a:schemeClr val="bg1"/>
                </a:solidFill>
              </a:rPr>
              <a:t>BALON BALIĞI</a:t>
            </a:r>
          </a:p>
          <a:p>
            <a:r>
              <a:rPr lang="tr-TR" dirty="0" smtClean="0">
                <a:solidFill>
                  <a:schemeClr val="bg1"/>
                </a:solidFill>
              </a:rPr>
              <a:t>MARMARAYA</a:t>
            </a:r>
          </a:p>
          <a:p>
            <a:r>
              <a:rPr lang="tr-TR" dirty="0" smtClean="0">
                <a:solidFill>
                  <a:schemeClr val="bg1"/>
                </a:solidFill>
              </a:rPr>
              <a:t>KADAR GELDİ</a:t>
            </a:r>
            <a:endParaRPr lang="tr-TR" dirty="0">
              <a:solidFill>
                <a:schemeClr val="bg1"/>
              </a:solidFill>
            </a:endParaRPr>
          </a:p>
        </p:txBody>
      </p:sp>
      <p:sp>
        <p:nvSpPr>
          <p:cNvPr id="3" name="Dikdörtgen 2"/>
          <p:cNvSpPr/>
          <p:nvPr/>
        </p:nvSpPr>
        <p:spPr>
          <a:xfrm>
            <a:off x="1547664" y="4629329"/>
            <a:ext cx="4572000" cy="1200329"/>
          </a:xfrm>
          <a:prstGeom prst="rect">
            <a:avLst/>
          </a:prstGeom>
        </p:spPr>
        <p:txBody>
          <a:bodyPr>
            <a:spAutoFit/>
          </a:bodyPr>
          <a:lstStyle/>
          <a:p>
            <a:r>
              <a:rPr lang="tr-TR" dirty="0" err="1" smtClean="0">
                <a:solidFill>
                  <a:schemeClr val="bg1"/>
                </a:solidFill>
              </a:rPr>
              <a:t>Zehiriyle</a:t>
            </a:r>
            <a:r>
              <a:rPr lang="tr-TR" dirty="0" smtClean="0">
                <a:solidFill>
                  <a:schemeClr val="bg1"/>
                </a:solidFill>
              </a:rPr>
              <a:t> ölümlere ve felce neden</a:t>
            </a:r>
          </a:p>
          <a:p>
            <a:r>
              <a:rPr lang="tr-TR" dirty="0" smtClean="0">
                <a:solidFill>
                  <a:schemeClr val="bg1"/>
                </a:solidFill>
              </a:rPr>
              <a:t>olan tropikal iklim balıklarından</a:t>
            </a:r>
          </a:p>
          <a:p>
            <a:r>
              <a:rPr lang="tr-TR" dirty="0" smtClean="0">
                <a:solidFill>
                  <a:schemeClr val="bg1"/>
                </a:solidFill>
              </a:rPr>
              <a:t>balon balığı, Marmara Denizine</a:t>
            </a:r>
          </a:p>
          <a:p>
            <a:r>
              <a:rPr lang="tr-TR" dirty="0" smtClean="0">
                <a:solidFill>
                  <a:schemeClr val="bg1"/>
                </a:solidFill>
              </a:rPr>
              <a:t>kadar ulaştı.</a:t>
            </a:r>
            <a:endParaRPr lang="tr-TR" dirty="0">
              <a:solidFill>
                <a:schemeClr val="bg1"/>
              </a:solidFill>
            </a:endParaRPr>
          </a:p>
        </p:txBody>
      </p:sp>
    </p:spTree>
    <p:extLst>
      <p:ext uri="{BB962C8B-B14F-4D97-AF65-F5344CB8AC3E}">
        <p14:creationId xmlns:p14="http://schemas.microsoft.com/office/powerpoint/2010/main" val="958312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80728"/>
            <a:ext cx="7056783" cy="48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763688" y="2276872"/>
            <a:ext cx="4572000" cy="2585323"/>
          </a:xfrm>
          <a:prstGeom prst="rect">
            <a:avLst/>
          </a:prstGeom>
        </p:spPr>
        <p:txBody>
          <a:bodyPr>
            <a:spAutoFit/>
          </a:bodyPr>
          <a:lstStyle/>
          <a:p>
            <a:r>
              <a:rPr lang="tr-TR" b="1" dirty="0"/>
              <a:t>Küresel ısınma ve yağış azlığı nedeniyle dünyada ve</a:t>
            </a:r>
          </a:p>
          <a:p>
            <a:r>
              <a:rPr lang="tr-TR" b="1" dirty="0"/>
              <a:t>Türkiye'de yaşanan kuraklık, tahıl ambarı olarak</a:t>
            </a:r>
          </a:p>
          <a:p>
            <a:r>
              <a:rPr lang="tr-TR" b="1" dirty="0"/>
              <a:t>bilinen Konya Ovası'nda da had safhaya ulaştı.</a:t>
            </a:r>
          </a:p>
          <a:p>
            <a:r>
              <a:rPr lang="tr-TR" b="1" dirty="0"/>
              <a:t>Özellikle kıraç alanları etkileyen kuraklık nedeniyle</a:t>
            </a:r>
          </a:p>
          <a:p>
            <a:r>
              <a:rPr lang="tr-TR" b="1" dirty="0"/>
              <a:t>tarlalara biçerdöverler giremez hale geldi.</a:t>
            </a:r>
          </a:p>
          <a:p>
            <a:endParaRPr lang="tr-TR" dirty="0"/>
          </a:p>
        </p:txBody>
      </p:sp>
      <p:sp>
        <p:nvSpPr>
          <p:cNvPr id="3" name="Dikdörtgen 2"/>
          <p:cNvSpPr/>
          <p:nvPr/>
        </p:nvSpPr>
        <p:spPr>
          <a:xfrm>
            <a:off x="1766601" y="1340768"/>
            <a:ext cx="2913555" cy="369332"/>
          </a:xfrm>
          <a:prstGeom prst="rect">
            <a:avLst/>
          </a:prstGeom>
        </p:spPr>
        <p:txBody>
          <a:bodyPr wrap="none">
            <a:spAutoFit/>
          </a:bodyPr>
          <a:lstStyle/>
          <a:p>
            <a:r>
              <a:rPr lang="tr-TR" b="1" dirty="0" smtClean="0"/>
              <a:t>KONYA OVASI ÇÖLLEŞİYOR!!!</a:t>
            </a:r>
            <a:endParaRPr lang="tr-TR" b="1" dirty="0"/>
          </a:p>
        </p:txBody>
      </p:sp>
    </p:spTree>
    <p:extLst>
      <p:ext uri="{BB962C8B-B14F-4D97-AF65-F5344CB8AC3E}">
        <p14:creationId xmlns:p14="http://schemas.microsoft.com/office/powerpoint/2010/main" val="142354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1847850"/>
            <a:ext cx="6624736" cy="424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043608" y="2132856"/>
            <a:ext cx="2986710" cy="3139321"/>
          </a:xfrm>
          <a:prstGeom prst="rect">
            <a:avLst/>
          </a:prstGeom>
          <a:solidFill>
            <a:schemeClr val="bg1"/>
          </a:solidFill>
        </p:spPr>
        <p:txBody>
          <a:bodyPr wrap="square">
            <a:spAutoFit/>
          </a:bodyPr>
          <a:lstStyle/>
          <a:p>
            <a:r>
              <a:rPr lang="tr-TR" dirty="0" smtClean="0"/>
              <a:t>Küresel ısınma nedeniyle</a:t>
            </a:r>
          </a:p>
          <a:p>
            <a:r>
              <a:rPr lang="tr-TR" dirty="0" smtClean="0"/>
              <a:t>Karadeniz giderek</a:t>
            </a:r>
          </a:p>
          <a:p>
            <a:r>
              <a:rPr lang="tr-TR" dirty="0" err="1" smtClean="0"/>
              <a:t>Akdenizleşiyor</a:t>
            </a:r>
            <a:r>
              <a:rPr lang="tr-TR" dirty="0" smtClean="0"/>
              <a:t>.</a:t>
            </a:r>
          </a:p>
          <a:p>
            <a:r>
              <a:rPr lang="tr-TR" dirty="0" smtClean="0"/>
              <a:t>Karadeniz'de özellikle</a:t>
            </a:r>
          </a:p>
          <a:p>
            <a:r>
              <a:rPr lang="tr-TR" dirty="0" smtClean="0"/>
              <a:t>soğuk mevsimlerde</a:t>
            </a:r>
          </a:p>
          <a:p>
            <a:r>
              <a:rPr lang="tr-TR" dirty="0" smtClean="0"/>
              <a:t>hamsilerin kuzeye</a:t>
            </a:r>
          </a:p>
          <a:p>
            <a:r>
              <a:rPr lang="tr-TR" dirty="0" smtClean="0"/>
              <a:t>yaptıkları göçler ya</a:t>
            </a:r>
          </a:p>
          <a:p>
            <a:r>
              <a:rPr lang="tr-TR" dirty="0" smtClean="0"/>
              <a:t>azalacak ya da duracak.</a:t>
            </a:r>
          </a:p>
          <a:p>
            <a:r>
              <a:rPr lang="tr-TR" dirty="0" smtClean="0"/>
              <a:t>Bu da ülkemize zarara ve</a:t>
            </a:r>
          </a:p>
          <a:p>
            <a:r>
              <a:rPr lang="tr-TR" dirty="0" smtClean="0"/>
              <a:t>birçok balıkçı ailenin işsiz</a:t>
            </a:r>
          </a:p>
          <a:p>
            <a:r>
              <a:rPr lang="tr-TR" dirty="0" smtClean="0"/>
              <a:t>kalmasına yol açacak.</a:t>
            </a:r>
            <a:endParaRPr lang="tr-TR" dirty="0"/>
          </a:p>
        </p:txBody>
      </p:sp>
      <p:sp>
        <p:nvSpPr>
          <p:cNvPr id="3" name="Dikdörtgen 2"/>
          <p:cNvSpPr/>
          <p:nvPr/>
        </p:nvSpPr>
        <p:spPr>
          <a:xfrm>
            <a:off x="1331640" y="953717"/>
            <a:ext cx="5040560" cy="369332"/>
          </a:xfrm>
          <a:prstGeom prst="rect">
            <a:avLst/>
          </a:prstGeom>
          <a:solidFill>
            <a:schemeClr val="tx1"/>
          </a:solidFill>
        </p:spPr>
        <p:txBody>
          <a:bodyPr wrap="square">
            <a:spAutoFit/>
          </a:bodyPr>
          <a:lstStyle/>
          <a:p>
            <a:r>
              <a:rPr lang="tr-TR" dirty="0" smtClean="0">
                <a:solidFill>
                  <a:schemeClr val="bg1"/>
                </a:solidFill>
              </a:rPr>
              <a:t>KARADENİZ BALIKÇILARI İŞSİZ KALABİLİR</a:t>
            </a:r>
            <a:endParaRPr lang="tr-TR" dirty="0">
              <a:solidFill>
                <a:schemeClr val="bg1"/>
              </a:solidFill>
            </a:endParaRPr>
          </a:p>
        </p:txBody>
      </p:sp>
    </p:spTree>
    <p:extLst>
      <p:ext uri="{BB962C8B-B14F-4D97-AF65-F5344CB8AC3E}">
        <p14:creationId xmlns:p14="http://schemas.microsoft.com/office/powerpoint/2010/main" val="2779663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862013"/>
            <a:ext cx="6848475"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178386" y="2459504"/>
            <a:ext cx="6795628" cy="1938992"/>
          </a:xfrm>
          <a:prstGeom prst="rect">
            <a:avLst/>
          </a:prstGeom>
        </p:spPr>
        <p:txBody>
          <a:bodyPr wrap="square">
            <a:spAutoFit/>
          </a:bodyPr>
          <a:lstStyle/>
          <a:p>
            <a:r>
              <a:rPr lang="tr-TR" sz="2400" dirty="0"/>
              <a:t>Dünya iklim sisteminde değişikliklere neden</a:t>
            </a:r>
          </a:p>
          <a:p>
            <a:r>
              <a:rPr lang="tr-TR" sz="2400" dirty="0"/>
              <a:t>olan küresel ısınmanın etkileri en yüksek</a:t>
            </a:r>
          </a:p>
          <a:p>
            <a:r>
              <a:rPr lang="tr-TR" sz="2400" dirty="0"/>
              <a:t>zirvelerden, okyanus derinliklerine, ekvatordan</a:t>
            </a:r>
          </a:p>
          <a:p>
            <a:r>
              <a:rPr lang="tr-TR" sz="2400" dirty="0"/>
              <a:t>kutuplara kadar dünyanın her yerinde</a:t>
            </a:r>
          </a:p>
          <a:p>
            <a:r>
              <a:rPr lang="tr-TR" sz="2400" dirty="0"/>
              <a:t>hissediliyor.</a:t>
            </a:r>
          </a:p>
        </p:txBody>
      </p:sp>
      <p:sp>
        <p:nvSpPr>
          <p:cNvPr id="3" name="Dikdörtgen 2"/>
          <p:cNvSpPr/>
          <p:nvPr/>
        </p:nvSpPr>
        <p:spPr>
          <a:xfrm>
            <a:off x="1763688" y="1072983"/>
            <a:ext cx="6912768" cy="461665"/>
          </a:xfrm>
          <a:prstGeom prst="rect">
            <a:avLst/>
          </a:prstGeom>
        </p:spPr>
        <p:txBody>
          <a:bodyPr wrap="square">
            <a:spAutoFit/>
          </a:bodyPr>
          <a:lstStyle/>
          <a:p>
            <a:r>
              <a:rPr lang="tr-TR" sz="2400" b="1" dirty="0" smtClean="0"/>
              <a:t>KÜRESEL İKLİM DEĞİŞİKLİĞİNİN</a:t>
            </a:r>
            <a:r>
              <a:rPr lang="tr-TR" sz="2400" b="1" dirty="0"/>
              <a:t> </a:t>
            </a:r>
            <a:r>
              <a:rPr lang="tr-TR" sz="2400" b="1" dirty="0" smtClean="0"/>
              <a:t>HAYATIMIZA ETKİLERİ</a:t>
            </a:r>
            <a:endParaRPr lang="tr-TR" sz="2400" b="1" dirty="0"/>
          </a:p>
        </p:txBody>
      </p:sp>
    </p:spTree>
    <p:extLst>
      <p:ext uri="{BB962C8B-B14F-4D97-AF65-F5344CB8AC3E}">
        <p14:creationId xmlns:p14="http://schemas.microsoft.com/office/powerpoint/2010/main" val="39821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3" y="952500"/>
            <a:ext cx="627697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63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5642"/>
            <a:ext cx="6480720" cy="656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835696" y="3573016"/>
            <a:ext cx="4572000" cy="2554545"/>
          </a:xfrm>
          <a:prstGeom prst="rect">
            <a:avLst/>
          </a:prstGeom>
        </p:spPr>
        <p:txBody>
          <a:bodyPr>
            <a:spAutoFit/>
          </a:bodyPr>
          <a:lstStyle/>
          <a:p>
            <a:r>
              <a:rPr lang="tr-TR" sz="2000" dirty="0" smtClean="0">
                <a:solidFill>
                  <a:schemeClr val="bg1"/>
                </a:solidFill>
              </a:rPr>
              <a:t>Küresel ısınmaya</a:t>
            </a:r>
          </a:p>
          <a:p>
            <a:r>
              <a:rPr lang="tr-TR" sz="2000" dirty="0" smtClean="0">
                <a:solidFill>
                  <a:schemeClr val="bg1"/>
                </a:solidFill>
              </a:rPr>
              <a:t>bağlı olarak</a:t>
            </a:r>
          </a:p>
          <a:p>
            <a:r>
              <a:rPr lang="tr-TR" sz="2000" dirty="0" smtClean="0">
                <a:solidFill>
                  <a:schemeClr val="bg1"/>
                </a:solidFill>
              </a:rPr>
              <a:t>dünyanın bazı</a:t>
            </a:r>
          </a:p>
          <a:p>
            <a:r>
              <a:rPr lang="tr-TR" sz="2000" dirty="0" smtClean="0">
                <a:solidFill>
                  <a:schemeClr val="bg1"/>
                </a:solidFill>
              </a:rPr>
              <a:t>bölgelerinde</a:t>
            </a:r>
          </a:p>
          <a:p>
            <a:r>
              <a:rPr lang="tr-TR" sz="2000" dirty="0" smtClean="0">
                <a:solidFill>
                  <a:schemeClr val="bg1"/>
                </a:solidFill>
              </a:rPr>
              <a:t>kasırgalar, seller</a:t>
            </a:r>
          </a:p>
          <a:p>
            <a:r>
              <a:rPr lang="tr-TR" sz="2000" dirty="0" smtClean="0">
                <a:solidFill>
                  <a:schemeClr val="bg1"/>
                </a:solidFill>
              </a:rPr>
              <a:t>ve taşkınların</a:t>
            </a:r>
          </a:p>
          <a:p>
            <a:r>
              <a:rPr lang="tr-TR" sz="2000" dirty="0" smtClean="0">
                <a:solidFill>
                  <a:schemeClr val="bg1"/>
                </a:solidFill>
              </a:rPr>
              <a:t>şiddeti ve sıklığı</a:t>
            </a:r>
          </a:p>
          <a:p>
            <a:r>
              <a:rPr lang="tr-TR" sz="2000" dirty="0" smtClean="0">
                <a:solidFill>
                  <a:schemeClr val="bg1"/>
                </a:solidFill>
              </a:rPr>
              <a:t>artıyor.</a:t>
            </a:r>
            <a:endParaRPr lang="tr-TR" sz="2000" dirty="0">
              <a:solidFill>
                <a:schemeClr val="bg1"/>
              </a:solidFill>
            </a:endParaRPr>
          </a:p>
        </p:txBody>
      </p:sp>
    </p:spTree>
    <p:extLst>
      <p:ext uri="{BB962C8B-B14F-4D97-AF65-F5344CB8AC3E}">
        <p14:creationId xmlns:p14="http://schemas.microsoft.com/office/powerpoint/2010/main" val="2614837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92696"/>
            <a:ext cx="7200799" cy="525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403648" y="980728"/>
            <a:ext cx="6192688" cy="1938992"/>
          </a:xfrm>
          <a:prstGeom prst="rect">
            <a:avLst/>
          </a:prstGeom>
        </p:spPr>
        <p:txBody>
          <a:bodyPr wrap="square">
            <a:spAutoFit/>
          </a:bodyPr>
          <a:lstStyle/>
          <a:p>
            <a:r>
              <a:rPr lang="tr-TR" sz="2400" dirty="0" smtClean="0">
                <a:solidFill>
                  <a:schemeClr val="bg1"/>
                </a:solidFill>
              </a:rPr>
              <a:t>Kışın sıcaklıklar artıyor, ilk bahar</a:t>
            </a:r>
          </a:p>
          <a:p>
            <a:r>
              <a:rPr lang="tr-TR" sz="2400" dirty="0" smtClean="0">
                <a:solidFill>
                  <a:schemeClr val="bg1"/>
                </a:solidFill>
              </a:rPr>
              <a:t>erken geliyor, sonbahar</a:t>
            </a:r>
          </a:p>
          <a:p>
            <a:r>
              <a:rPr lang="tr-TR" sz="2400" dirty="0" smtClean="0">
                <a:solidFill>
                  <a:schemeClr val="bg1"/>
                </a:solidFill>
              </a:rPr>
              <a:t>gecikiyor, hayvanların göç</a:t>
            </a:r>
          </a:p>
          <a:p>
            <a:r>
              <a:rPr lang="tr-TR" sz="2400" dirty="0" smtClean="0">
                <a:solidFill>
                  <a:schemeClr val="bg1"/>
                </a:solidFill>
              </a:rPr>
              <a:t>dönemleri değişiyor. Yani</a:t>
            </a:r>
          </a:p>
          <a:p>
            <a:r>
              <a:rPr lang="tr-TR" sz="2400" dirty="0" smtClean="0">
                <a:solidFill>
                  <a:schemeClr val="bg1"/>
                </a:solidFill>
              </a:rPr>
              <a:t>iklimler değişiyor.</a:t>
            </a:r>
            <a:endParaRPr lang="tr-TR" sz="2400" dirty="0">
              <a:solidFill>
                <a:schemeClr val="bg1"/>
              </a:solidFill>
            </a:endParaRPr>
          </a:p>
        </p:txBody>
      </p:sp>
    </p:spTree>
    <p:extLst>
      <p:ext uri="{BB962C8B-B14F-4D97-AF65-F5344CB8AC3E}">
        <p14:creationId xmlns:p14="http://schemas.microsoft.com/office/powerpoint/2010/main" val="274469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908720"/>
            <a:ext cx="777686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720280" y="2780928"/>
            <a:ext cx="4572000" cy="2862322"/>
          </a:xfrm>
          <a:prstGeom prst="rect">
            <a:avLst/>
          </a:prstGeom>
        </p:spPr>
        <p:txBody>
          <a:bodyPr>
            <a:spAutoFit/>
          </a:bodyPr>
          <a:lstStyle/>
          <a:p>
            <a:r>
              <a:rPr lang="tr-TR" sz="2000" dirty="0" smtClean="0">
                <a:solidFill>
                  <a:schemeClr val="bg1"/>
                </a:solidFill>
              </a:rPr>
              <a:t>Küresel ısınma sonucu yağışların azalması, sıcaklık</a:t>
            </a:r>
          </a:p>
          <a:p>
            <a:r>
              <a:rPr lang="tr-TR" sz="2000" dirty="0" smtClean="0">
                <a:solidFill>
                  <a:schemeClr val="bg1"/>
                </a:solidFill>
              </a:rPr>
              <a:t>ortalamaların yükselmesi, kuraklık şiddetinin artması</a:t>
            </a:r>
          </a:p>
          <a:p>
            <a:r>
              <a:rPr lang="tr-TR" sz="2000" dirty="0" smtClean="0">
                <a:solidFill>
                  <a:schemeClr val="bg1"/>
                </a:solidFill>
              </a:rPr>
              <a:t>hem orman yangınlarını tetikliyor hem de mevcut</a:t>
            </a:r>
          </a:p>
          <a:p>
            <a:r>
              <a:rPr lang="tr-TR" sz="2000" dirty="0" smtClean="0">
                <a:solidFill>
                  <a:schemeClr val="bg1"/>
                </a:solidFill>
              </a:rPr>
              <a:t>orman alanlarının yayılışını ve kendini yenilemesini</a:t>
            </a:r>
          </a:p>
          <a:p>
            <a:r>
              <a:rPr lang="tr-TR" sz="2000" dirty="0" smtClean="0">
                <a:solidFill>
                  <a:schemeClr val="bg1"/>
                </a:solidFill>
              </a:rPr>
              <a:t>kısıtlıyor.</a:t>
            </a:r>
            <a:endParaRPr lang="tr-TR" sz="2000" dirty="0">
              <a:solidFill>
                <a:schemeClr val="bg1"/>
              </a:solidFill>
            </a:endParaRPr>
          </a:p>
        </p:txBody>
      </p:sp>
    </p:spTree>
    <p:extLst>
      <p:ext uri="{BB962C8B-B14F-4D97-AF65-F5344CB8AC3E}">
        <p14:creationId xmlns:p14="http://schemas.microsoft.com/office/powerpoint/2010/main" val="25866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895350"/>
            <a:ext cx="7610475"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187624" y="1268760"/>
            <a:ext cx="4572000" cy="2862322"/>
          </a:xfrm>
          <a:prstGeom prst="rect">
            <a:avLst/>
          </a:prstGeom>
        </p:spPr>
        <p:txBody>
          <a:bodyPr>
            <a:spAutoFit/>
          </a:bodyPr>
          <a:lstStyle/>
          <a:p>
            <a:r>
              <a:rPr lang="tr-TR" b="1" dirty="0" smtClean="0"/>
              <a:t>Ormanlar içerisindeki biyolojik çeşitliliği olumsuz</a:t>
            </a:r>
          </a:p>
          <a:p>
            <a:r>
              <a:rPr lang="tr-TR" b="1" dirty="0" smtClean="0"/>
              <a:t>etkileyecek bu canlılar bir noktadan sonra yaşam</a:t>
            </a:r>
          </a:p>
          <a:p>
            <a:r>
              <a:rPr lang="tr-TR" b="1" dirty="0" smtClean="0"/>
              <a:t>alanlarını ya terk etmek zorunda kalıyor yada</a:t>
            </a:r>
          </a:p>
          <a:p>
            <a:r>
              <a:rPr lang="tr-TR" b="1" dirty="0" smtClean="0"/>
              <a:t>kaybediyor. Orman yangınlarının artması dünyadaki</a:t>
            </a:r>
          </a:p>
          <a:p>
            <a:r>
              <a:rPr lang="tr-TR" b="1" dirty="0" smtClean="0"/>
              <a:t>oksijen dengesi üzerinde ters etki yapıyor bu da</a:t>
            </a:r>
          </a:p>
          <a:p>
            <a:r>
              <a:rPr lang="tr-TR" b="1" dirty="0" smtClean="0"/>
              <a:t>canlılar için çeşitli hastalıklara sebep oluyor.</a:t>
            </a:r>
            <a:endParaRPr lang="tr-TR" b="1" dirty="0"/>
          </a:p>
        </p:txBody>
      </p:sp>
      <p:sp>
        <p:nvSpPr>
          <p:cNvPr id="3" name="Dikdörtgen 2"/>
          <p:cNvSpPr/>
          <p:nvPr/>
        </p:nvSpPr>
        <p:spPr>
          <a:xfrm>
            <a:off x="5509882" y="3443469"/>
            <a:ext cx="2880320" cy="2308324"/>
          </a:xfrm>
          <a:prstGeom prst="rect">
            <a:avLst/>
          </a:prstGeom>
        </p:spPr>
        <p:txBody>
          <a:bodyPr wrap="square">
            <a:spAutoFit/>
          </a:bodyPr>
          <a:lstStyle/>
          <a:p>
            <a:r>
              <a:rPr lang="tr-TR" b="1" dirty="0"/>
              <a:t>İşte bu</a:t>
            </a:r>
          </a:p>
          <a:p>
            <a:r>
              <a:rPr lang="tr-TR" b="1" dirty="0"/>
              <a:t>değişikliklere</a:t>
            </a:r>
          </a:p>
          <a:p>
            <a:r>
              <a:rPr lang="tr-TR" b="1" dirty="0"/>
              <a:t>dayanamayan</a:t>
            </a:r>
          </a:p>
          <a:p>
            <a:r>
              <a:rPr lang="tr-TR" b="1" dirty="0"/>
              <a:t>bitki ve hayvan</a:t>
            </a:r>
          </a:p>
          <a:p>
            <a:r>
              <a:rPr lang="tr-TR" b="1" dirty="0"/>
              <a:t>türleri de ya</a:t>
            </a:r>
          </a:p>
          <a:p>
            <a:r>
              <a:rPr lang="tr-TR" b="1" dirty="0"/>
              <a:t>azalıyor ya da</a:t>
            </a:r>
          </a:p>
          <a:p>
            <a:r>
              <a:rPr lang="tr-TR" b="1" dirty="0"/>
              <a:t>tamamen yok</a:t>
            </a:r>
          </a:p>
          <a:p>
            <a:r>
              <a:rPr lang="tr-TR" b="1" dirty="0"/>
              <a:t>oluyor.</a:t>
            </a:r>
            <a:endParaRPr lang="tr-TR" dirty="0"/>
          </a:p>
        </p:txBody>
      </p:sp>
    </p:spTree>
    <p:extLst>
      <p:ext uri="{BB962C8B-B14F-4D97-AF65-F5344CB8AC3E}">
        <p14:creationId xmlns:p14="http://schemas.microsoft.com/office/powerpoint/2010/main" val="3759397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620689"/>
            <a:ext cx="6192688"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3491880" y="2845199"/>
            <a:ext cx="4572000" cy="1569660"/>
          </a:xfrm>
          <a:prstGeom prst="rect">
            <a:avLst/>
          </a:prstGeom>
        </p:spPr>
        <p:txBody>
          <a:bodyPr>
            <a:spAutoFit/>
          </a:bodyPr>
          <a:lstStyle/>
          <a:p>
            <a:r>
              <a:rPr lang="tr-TR" sz="2400" b="1" i="0" u="none" strike="noStrike" baseline="0" dirty="0" smtClean="0">
                <a:solidFill>
                  <a:srgbClr val="CD6500"/>
                </a:solidFill>
                <a:latin typeface="Corbel-Bold"/>
              </a:rPr>
              <a:t>KÜRESEL</a:t>
            </a:r>
          </a:p>
          <a:p>
            <a:r>
              <a:rPr lang="tr-TR" sz="2400" b="1" i="0" u="none" strike="noStrike" baseline="0" dirty="0" smtClean="0">
                <a:solidFill>
                  <a:srgbClr val="CD6500"/>
                </a:solidFill>
                <a:latin typeface="Corbel-Bold"/>
              </a:rPr>
              <a:t>ISINMANIN</a:t>
            </a:r>
          </a:p>
          <a:p>
            <a:r>
              <a:rPr lang="tr-TR" sz="2400" b="1" i="0" u="none" strike="noStrike" baseline="0" dirty="0" smtClean="0">
                <a:solidFill>
                  <a:srgbClr val="CD6500"/>
                </a:solidFill>
                <a:latin typeface="Corbel-Bold"/>
              </a:rPr>
              <a:t>ÜLKEM</a:t>
            </a:r>
            <a:r>
              <a:rPr lang="tr-TR" sz="2400" b="1" i="0" u="none" strike="noStrike" baseline="0" dirty="0" smtClean="0">
                <a:solidFill>
                  <a:srgbClr val="CD6500"/>
                </a:solidFill>
                <a:latin typeface="TimesNewRomanPS-BoldMT"/>
              </a:rPr>
              <a:t>İ</a:t>
            </a:r>
            <a:r>
              <a:rPr lang="tr-TR" sz="2400" b="1" i="0" u="none" strike="noStrike" baseline="0" dirty="0" smtClean="0">
                <a:solidFill>
                  <a:srgbClr val="CD6500"/>
                </a:solidFill>
                <a:latin typeface="Corbel-Bold"/>
              </a:rPr>
              <a:t>ZE</a:t>
            </a:r>
          </a:p>
          <a:p>
            <a:r>
              <a:rPr lang="tr-TR" sz="2400" b="1" i="0" u="none" strike="noStrike" baseline="0" dirty="0" smtClean="0">
                <a:solidFill>
                  <a:srgbClr val="CD6500"/>
                </a:solidFill>
                <a:latin typeface="Corbel-Bold"/>
              </a:rPr>
              <a:t>ETK</a:t>
            </a:r>
            <a:r>
              <a:rPr lang="tr-TR" sz="2400" b="1" i="0" u="none" strike="noStrike" baseline="0" dirty="0" smtClean="0">
                <a:solidFill>
                  <a:srgbClr val="CD6500"/>
                </a:solidFill>
                <a:latin typeface="TimesNewRomanPS-BoldMT"/>
              </a:rPr>
              <a:t>İ</a:t>
            </a:r>
            <a:r>
              <a:rPr lang="tr-TR" sz="2400" b="1" i="0" u="none" strike="noStrike" baseline="0" dirty="0" smtClean="0">
                <a:solidFill>
                  <a:srgbClr val="CD6500"/>
                </a:solidFill>
                <a:latin typeface="Corbel-Bold"/>
              </a:rPr>
              <a:t>LER</a:t>
            </a:r>
            <a:r>
              <a:rPr lang="tr-TR" sz="2400" b="1" i="0" u="none" strike="noStrike" baseline="0" dirty="0" smtClean="0">
                <a:solidFill>
                  <a:srgbClr val="CD6500"/>
                </a:solidFill>
                <a:latin typeface="TimesNewRomanPS-BoldMT"/>
              </a:rPr>
              <a:t>İ</a:t>
            </a:r>
            <a:endParaRPr lang="tr-TR" sz="2400" dirty="0"/>
          </a:p>
        </p:txBody>
      </p:sp>
    </p:spTree>
    <p:extLst>
      <p:ext uri="{BB962C8B-B14F-4D97-AF65-F5344CB8AC3E}">
        <p14:creationId xmlns:p14="http://schemas.microsoft.com/office/powerpoint/2010/main" val="117029392"/>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727</Words>
  <Application>Microsoft Office PowerPoint</Application>
  <PresentationFormat>Ekran Gösterisi (4:3)</PresentationFormat>
  <Paragraphs>158</Paragraphs>
  <Slides>25</Slides>
  <Notes>0</Notes>
  <HiddenSlides>0</HiddenSlides>
  <MMClips>0</MMClips>
  <ScaleCrop>false</ScaleCrop>
  <HeadingPairs>
    <vt:vector size="4" baseType="variant">
      <vt:variant>
        <vt:lpstr>Tema</vt:lpstr>
      </vt:variant>
      <vt:variant>
        <vt:i4>1</vt:i4>
      </vt:variant>
      <vt:variant>
        <vt:lpstr>Slayt Başlıkları</vt:lpstr>
      </vt:variant>
      <vt:variant>
        <vt:i4>25</vt:i4>
      </vt:variant>
    </vt:vector>
  </HeadingPairs>
  <TitlesOfParts>
    <vt:vector size="26"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By NeC ® 2010 | Katilimsiz.Com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User</dc:creator>
  <cp:lastModifiedBy>User</cp:lastModifiedBy>
  <cp:revision>4</cp:revision>
  <dcterms:created xsi:type="dcterms:W3CDTF">2019-03-16T17:28:56Z</dcterms:created>
  <dcterms:modified xsi:type="dcterms:W3CDTF">2019-03-16T18:22:58Z</dcterms:modified>
</cp:coreProperties>
</file>