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9" r:id="rId4"/>
    <p:sldId id="283" r:id="rId5"/>
    <p:sldId id="284" r:id="rId6"/>
    <p:sldId id="285" r:id="rId7"/>
    <p:sldId id="259" r:id="rId8"/>
    <p:sldId id="260" r:id="rId9"/>
    <p:sldId id="262" r:id="rId10"/>
    <p:sldId id="272" r:id="rId11"/>
    <p:sldId id="273" r:id="rId12"/>
    <p:sldId id="274" r:id="rId13"/>
    <p:sldId id="275" r:id="rId14"/>
    <p:sldId id="276" r:id="rId15"/>
    <p:sldId id="277" r:id="rId16"/>
    <p:sldId id="278" r:id="rId17"/>
    <p:sldId id="280" r:id="rId18"/>
    <p:sldId id="265" r:id="rId19"/>
    <p:sldId id="281" r:id="rId20"/>
    <p:sldId id="282"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79715" autoAdjust="0"/>
  </p:normalViewPr>
  <p:slideViewPr>
    <p:cSldViewPr>
      <p:cViewPr varScale="1">
        <p:scale>
          <a:sx n="74" d="100"/>
          <a:sy n="74" d="100"/>
        </p:scale>
        <p:origin x="-128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BBEA8048-CC8A-41CE-A737-7508A17EF43B}" type="datetimeFigureOut">
              <a:rPr lang="tr-TR" smtClean="0"/>
              <a:t>16.3.2019</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88E7AEC7-6374-4B92-8A9E-18CE75D67580}"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BBEA8048-CC8A-41CE-A737-7508A17EF43B}" type="datetimeFigureOut">
              <a:rPr lang="tr-TR" smtClean="0"/>
              <a:t>16.3.2019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E7AEC7-6374-4B92-8A9E-18CE75D6758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BBEA8048-CC8A-41CE-A737-7508A17EF43B}" type="datetimeFigureOut">
              <a:rPr lang="tr-TR" smtClean="0"/>
              <a:t>16.3.2019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E7AEC7-6374-4B92-8A9E-18CE75D6758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BBEA8048-CC8A-41CE-A737-7508A17EF43B}" type="datetimeFigureOut">
              <a:rPr lang="tr-TR" smtClean="0"/>
              <a:t>16.3.2019</a:t>
            </a:fld>
            <a:endParaRPr lang="tr-TR"/>
          </a:p>
        </p:txBody>
      </p:sp>
      <p:sp>
        <p:nvSpPr>
          <p:cNvPr id="9" name="Slayt Numarası Yer Tutucusu 8"/>
          <p:cNvSpPr>
            <a:spLocks noGrp="1"/>
          </p:cNvSpPr>
          <p:nvPr>
            <p:ph type="sldNum" sz="quarter" idx="15"/>
          </p:nvPr>
        </p:nvSpPr>
        <p:spPr/>
        <p:txBody>
          <a:bodyPr rtlCol="0"/>
          <a:lstStyle/>
          <a:p>
            <a:fld id="{88E7AEC7-6374-4B92-8A9E-18CE75D67580}"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BBEA8048-CC8A-41CE-A737-7508A17EF43B}" type="datetimeFigureOut">
              <a:rPr lang="tr-TR" smtClean="0"/>
              <a:t>16.3.2019</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88E7AEC7-6374-4B92-8A9E-18CE75D6758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BBEA8048-CC8A-41CE-A737-7508A17EF43B}" type="datetimeFigureOut">
              <a:rPr lang="tr-TR" smtClean="0"/>
              <a:t>16.3.2019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E7AEC7-6374-4B92-8A9E-18CE75D67580}"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BBEA8048-CC8A-41CE-A737-7508A17EF43B}" type="datetimeFigureOut">
              <a:rPr lang="tr-TR" smtClean="0"/>
              <a:t>16.3.2019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8E7AEC7-6374-4B92-8A9E-18CE75D67580}"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BBEA8048-CC8A-41CE-A737-7508A17EF43B}" type="datetimeFigureOut">
              <a:rPr lang="tr-TR" smtClean="0"/>
              <a:t>16.3.2019</a:t>
            </a:fld>
            <a:endParaRPr lang="tr-TR"/>
          </a:p>
        </p:txBody>
      </p:sp>
      <p:sp>
        <p:nvSpPr>
          <p:cNvPr id="7" name="Slayt Numarası Yer Tutucusu 6"/>
          <p:cNvSpPr>
            <a:spLocks noGrp="1"/>
          </p:cNvSpPr>
          <p:nvPr>
            <p:ph type="sldNum" sz="quarter" idx="11"/>
          </p:nvPr>
        </p:nvSpPr>
        <p:spPr/>
        <p:txBody>
          <a:bodyPr rtlCol="0"/>
          <a:lstStyle/>
          <a:p>
            <a:fld id="{88E7AEC7-6374-4B92-8A9E-18CE75D67580}"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BEA8048-CC8A-41CE-A737-7508A17EF43B}" type="datetimeFigureOut">
              <a:rPr lang="tr-TR" smtClean="0"/>
              <a:t>16.3.2019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8E7AEC7-6374-4B92-8A9E-18CE75D6758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BBEA8048-CC8A-41CE-A737-7508A17EF43B}" type="datetimeFigureOut">
              <a:rPr lang="tr-TR" smtClean="0"/>
              <a:t>16.3.2019</a:t>
            </a:fld>
            <a:endParaRPr lang="tr-TR"/>
          </a:p>
        </p:txBody>
      </p:sp>
      <p:sp>
        <p:nvSpPr>
          <p:cNvPr id="22" name="Slayt Numarası Yer Tutucusu 21"/>
          <p:cNvSpPr>
            <a:spLocks noGrp="1"/>
          </p:cNvSpPr>
          <p:nvPr>
            <p:ph type="sldNum" sz="quarter" idx="15"/>
          </p:nvPr>
        </p:nvSpPr>
        <p:spPr/>
        <p:txBody>
          <a:bodyPr rtlCol="0"/>
          <a:lstStyle/>
          <a:p>
            <a:fld id="{88E7AEC7-6374-4B92-8A9E-18CE75D67580}"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BBEA8048-CC8A-41CE-A737-7508A17EF43B}" type="datetimeFigureOut">
              <a:rPr lang="tr-TR" smtClean="0"/>
              <a:t>16.3.2019</a:t>
            </a:fld>
            <a:endParaRPr lang="tr-TR"/>
          </a:p>
        </p:txBody>
      </p:sp>
      <p:sp>
        <p:nvSpPr>
          <p:cNvPr id="18" name="Slayt Numarası Yer Tutucusu 17"/>
          <p:cNvSpPr>
            <a:spLocks noGrp="1"/>
          </p:cNvSpPr>
          <p:nvPr>
            <p:ph type="sldNum" sz="quarter" idx="11"/>
          </p:nvPr>
        </p:nvSpPr>
        <p:spPr/>
        <p:txBody>
          <a:bodyPr rtlCol="0"/>
          <a:lstStyle/>
          <a:p>
            <a:fld id="{88E7AEC7-6374-4B92-8A9E-18CE75D67580}"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BEA8048-CC8A-41CE-A737-7508A17EF43B}" type="datetimeFigureOut">
              <a:rPr lang="tr-TR" smtClean="0"/>
              <a:t>16.3.2019</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8E7AEC7-6374-4B92-8A9E-18CE75D6758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z="4400" dirty="0" smtClean="0">
                <a:solidFill>
                  <a:schemeClr val="tx1"/>
                </a:solidFill>
                <a:latin typeface="Times New Roman" pitchFamily="18" charset="0"/>
                <a:cs typeface="Times New Roman" pitchFamily="18" charset="0"/>
              </a:rPr>
              <a:t>İsraf</a:t>
            </a:r>
            <a:r>
              <a:rPr lang="tr-TR" dirty="0" smtClean="0">
                <a:solidFill>
                  <a:schemeClr val="tx1"/>
                </a:solidFill>
                <a:latin typeface="Times New Roman" pitchFamily="18" charset="0"/>
                <a:cs typeface="Times New Roman" pitchFamily="18" charset="0"/>
              </a:rPr>
              <a:t> </a:t>
            </a:r>
            <a:endParaRPr lang="tr-TR" dirty="0">
              <a:solidFill>
                <a:schemeClr val="tx1"/>
              </a:solidFill>
              <a:latin typeface="Times New Roman" pitchFamily="18" charset="0"/>
              <a:cs typeface="Times New Roman" pitchFamily="18" charset="0"/>
            </a:endParaRPr>
          </a:p>
        </p:txBody>
      </p:sp>
      <p:sp>
        <p:nvSpPr>
          <p:cNvPr id="3" name="Alt Başlık 2"/>
          <p:cNvSpPr>
            <a:spLocks noGrp="1"/>
          </p:cNvSpPr>
          <p:nvPr>
            <p:ph type="subTitle" idx="1"/>
          </p:nvPr>
        </p:nvSpPr>
        <p:spPr/>
        <p:txBody>
          <a:bodyPr>
            <a:normAutofit fontScale="92500"/>
          </a:bodyPr>
          <a:lstStyle/>
          <a:p>
            <a:endParaRPr lang="tr-TR" dirty="0" smtClean="0"/>
          </a:p>
          <a:p>
            <a:endParaRPr lang="tr-TR" dirty="0"/>
          </a:p>
          <a:p>
            <a:r>
              <a:rPr lang="tr-TR" dirty="0" smtClean="0">
                <a:solidFill>
                  <a:schemeClr val="tx1"/>
                </a:solidFill>
              </a:rPr>
              <a:t>                              </a:t>
            </a:r>
            <a:r>
              <a:rPr lang="tr-TR" sz="2800" dirty="0" smtClean="0">
                <a:solidFill>
                  <a:schemeClr val="tx1"/>
                </a:solidFill>
                <a:latin typeface="Times New Roman" pitchFamily="18" charset="0"/>
                <a:cs typeface="Times New Roman" pitchFamily="18" charset="0"/>
              </a:rPr>
              <a:t>Prof. Dr. Ahmet KARADAĞ</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91219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1201" y="692696"/>
            <a:ext cx="8496944" cy="3885936"/>
          </a:xfrm>
          <a:prstGeom prst="rect">
            <a:avLst/>
          </a:prstGeom>
        </p:spPr>
        <p:txBody>
          <a:bodyPr wrap="square">
            <a:spAutoFit/>
          </a:bodyPr>
          <a:lstStyle/>
          <a:p>
            <a:pPr marL="285750" indent="-285750">
              <a:lnSpc>
                <a:spcPct val="200000"/>
              </a:lnSpc>
              <a:buFont typeface="Arial" pitchFamily="34" charset="0"/>
              <a:buChar char="•"/>
            </a:pPr>
            <a:r>
              <a:rPr lang="tr-TR" dirty="0">
                <a:latin typeface="Times New Roman" pitchFamily="18" charset="0"/>
                <a:cs typeface="Times New Roman" pitchFamily="18" charset="0"/>
              </a:rPr>
              <a:t>Yirmi birinci yüzyılda hızla artan su talebine karşılık küresel ısınma ve yanlış kullanımdan dolayı kullanılabilir su kaynakları giderek azalmaya başlamıştır</a:t>
            </a:r>
            <a:r>
              <a:rPr lang="tr-TR" dirty="0" smtClean="0">
                <a:latin typeface="Times New Roman" pitchFamily="18" charset="0"/>
                <a:cs typeface="Times New Roman" pitchFamily="18" charset="0"/>
              </a:rPr>
              <a:t>.</a:t>
            </a:r>
          </a:p>
          <a:p>
            <a:pPr>
              <a:lnSpc>
                <a:spcPct val="200000"/>
              </a:lnSpc>
            </a:pPr>
            <a:endParaRPr lang="tr-TR" dirty="0">
              <a:latin typeface="Times New Roman" pitchFamily="18" charset="0"/>
              <a:cs typeface="Times New Roman" pitchFamily="18" charset="0"/>
            </a:endParaRPr>
          </a:p>
          <a:p>
            <a:pPr marL="285750" indent="-285750">
              <a:lnSpc>
                <a:spcPct val="200000"/>
              </a:lnSpc>
              <a:buFont typeface="Arial" pitchFamily="34" charset="0"/>
              <a:buChar char="•"/>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durum uluslararası gündemde suyu baş sıralara taşımıştır. Su sorununun giderilebilmesi için tarım, sanayi ve evsel amaçlı su kullanımlarında kayıpların önlenmesi için önlemler alınmalı, bilinçli su kullanımı sağlanmaya çalışılmalı ve havza düzeyinde su kaynaklarının geliştirilmesi için girişimlerde </a:t>
            </a:r>
            <a:r>
              <a:rPr lang="tr-TR" dirty="0" smtClean="0">
                <a:latin typeface="Times New Roman" pitchFamily="18" charset="0"/>
                <a:cs typeface="Times New Roman" pitchFamily="18" charset="0"/>
              </a:rPr>
              <a:t>bulunulmalıdır.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344500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2023" y="332656"/>
            <a:ext cx="8064896" cy="5859553"/>
          </a:xfrm>
          <a:prstGeom prst="rect">
            <a:avLst/>
          </a:prstGeom>
        </p:spPr>
        <p:txBody>
          <a:bodyPr wrap="square">
            <a:spAutoFit/>
          </a:bodyPr>
          <a:lstStyle/>
          <a:p>
            <a:pPr marL="285750" indent="-285750">
              <a:lnSpc>
                <a:spcPct val="150000"/>
              </a:lnSpc>
              <a:buFont typeface="Arial" pitchFamily="34" charset="0"/>
              <a:buChar char="•"/>
            </a:pPr>
            <a:r>
              <a:rPr lang="tr-TR" dirty="0">
                <a:latin typeface="Times New Roman" pitchFamily="18" charset="0"/>
                <a:cs typeface="Times New Roman" pitchFamily="18" charset="0"/>
              </a:rPr>
              <a:t>Evsel su tüketimi, evlerde, otellerde, lokantalarda ve çamaşırhanelerde içme suyu, besin hazırlama suyu, temizlik, çim ve bahçe sulama ve hizmet üretimi amaçlı olarak binalarda kullanılan su miktarıdır. </a:t>
            </a:r>
            <a:endParaRPr lang="tr-TR" dirty="0" smtClean="0">
              <a:latin typeface="Times New Roman" pitchFamily="18" charset="0"/>
              <a:cs typeface="Times New Roman" pitchFamily="18" charset="0"/>
            </a:endParaRP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Binalarda </a:t>
            </a:r>
            <a:r>
              <a:rPr lang="tr-TR" dirty="0">
                <a:latin typeface="Times New Roman" pitchFamily="18" charset="0"/>
                <a:cs typeface="Times New Roman" pitchFamily="18" charset="0"/>
              </a:rPr>
              <a:t>evsel nitelikli atık sular insanların yaşamsal faaliyetlerindeki gereksinim ve kullanımları sonucu oluşmaktadır. </a:t>
            </a:r>
            <a:endParaRPr lang="tr-TR" dirty="0" smtClean="0">
              <a:latin typeface="Times New Roman" pitchFamily="18" charset="0"/>
              <a:cs typeface="Times New Roman" pitchFamily="18" charset="0"/>
            </a:endParaRP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gereksinimi etkileyen faktörler ise farklı toplumlarda değişkenlik göstermekte olup çevresel faktörler, su ile ilgili faktörler, toplumsal, teknolojik ve fonksiyonel faktörler olarak sıralanabilir. </a:t>
            </a:r>
            <a:endParaRPr lang="tr-TR" dirty="0" smtClean="0">
              <a:latin typeface="Times New Roman" pitchFamily="18" charset="0"/>
              <a:cs typeface="Times New Roman" pitchFamily="18" charset="0"/>
            </a:endParaRP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Sahip </a:t>
            </a:r>
            <a:r>
              <a:rPr lang="tr-TR" dirty="0">
                <a:latin typeface="Times New Roman" pitchFamily="18" charset="0"/>
                <a:cs typeface="Times New Roman" pitchFamily="18" charset="0"/>
              </a:rPr>
              <a:t>olunan temiz su kaynakları ve bu kaynaklara erişebilmenin yanı sıra, su gereksinimini etkileyen faktörlerin farklı olması gibi sebepler, evsel su tüketiminin farklı bölgelerde değişkenlik göstermesine sebebiyet </a:t>
            </a:r>
            <a:r>
              <a:rPr lang="tr-TR" dirty="0" smtClean="0">
                <a:latin typeface="Times New Roman" pitchFamily="18" charset="0"/>
                <a:cs typeface="Times New Roman" pitchFamily="18" charset="0"/>
              </a:rPr>
              <a:t>verir.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80282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412369"/>
            <a:ext cx="7992888" cy="1754326"/>
          </a:xfrm>
          <a:prstGeom prst="rect">
            <a:avLst/>
          </a:prstGeom>
        </p:spPr>
        <p:txBody>
          <a:bodyPr wrap="square">
            <a:spAutoFit/>
          </a:bodyPr>
          <a:lstStyle/>
          <a:p>
            <a:pPr marL="285750" indent="-285750">
              <a:lnSpc>
                <a:spcPct val="150000"/>
              </a:lnSpc>
              <a:buFont typeface="Arial" pitchFamily="34" charset="0"/>
              <a:buChar char="•"/>
            </a:pPr>
            <a:r>
              <a:rPr lang="tr-TR" dirty="0">
                <a:latin typeface="Times New Roman" pitchFamily="18" charset="0"/>
                <a:cs typeface="Times New Roman" pitchFamily="18" charset="0"/>
              </a:rPr>
              <a:t>Bu nedenle birçok resmi kurum, gönüllü kuruluş, sivil toplum örgütleri ve devletler, uluslararası platformda konutlardaki su tüketiminin azaltılmasına yönelik ciddi çabalar göstermekte, bilim dünyası bu konuya büyük bir iş gücü </a:t>
            </a:r>
            <a:r>
              <a:rPr lang="tr-TR" dirty="0" smtClean="0">
                <a:latin typeface="Times New Roman" pitchFamily="18" charset="0"/>
                <a:cs typeface="Times New Roman" pitchFamily="18" charset="0"/>
              </a:rPr>
              <a:t>ayırmaktadır. </a:t>
            </a:r>
            <a:endParaRPr lang="tr-TR" dirty="0">
              <a:latin typeface="Times New Roman" pitchFamily="18" charset="0"/>
              <a:cs typeface="Times New Roman" pitchFamily="18" charset="0"/>
            </a:endParaRPr>
          </a:p>
        </p:txBody>
      </p:sp>
      <p:sp>
        <p:nvSpPr>
          <p:cNvPr id="3" name="Dikdörtgen 2"/>
          <p:cNvSpPr/>
          <p:nvPr/>
        </p:nvSpPr>
        <p:spPr>
          <a:xfrm>
            <a:off x="648072" y="2636912"/>
            <a:ext cx="7452320" cy="3000821"/>
          </a:xfrm>
          <a:prstGeom prst="rect">
            <a:avLst/>
          </a:prstGeom>
        </p:spPr>
        <p:txBody>
          <a:bodyPr wrap="square">
            <a:spAutoFit/>
          </a:bodyPr>
          <a:lstStyle/>
          <a:p>
            <a:pPr marL="285750" indent="-285750">
              <a:lnSpc>
                <a:spcPct val="150000"/>
              </a:lnSpc>
              <a:buFont typeface="Arial" pitchFamily="34" charset="0"/>
              <a:buChar char="•"/>
            </a:pPr>
            <a:r>
              <a:rPr lang="tr-TR" dirty="0">
                <a:latin typeface="Times New Roman" pitchFamily="18" charset="0"/>
                <a:cs typeface="Times New Roman" pitchFamily="18" charset="0"/>
              </a:rPr>
              <a:t>Ülkemizde nüfusun ve bu nüfusun tükettiği su miktarının arttığı bir gerçektir. Bu artış gerekli önlemlerin alınmaması durumunda gelecek yıllarda su problemlerinin yaşanmasına neden olacaktır. </a:t>
            </a:r>
            <a:endParaRPr lang="tr-TR" dirty="0" smtClean="0">
              <a:latin typeface="Times New Roman" pitchFamily="18" charset="0"/>
              <a:cs typeface="Times New Roman" pitchFamily="18" charset="0"/>
            </a:endParaRPr>
          </a:p>
          <a:p>
            <a:pPr marL="285750" indent="-285750">
              <a:lnSpc>
                <a:spcPct val="150000"/>
              </a:lnSpc>
              <a:buFont typeface="Arial" pitchFamily="34" charset="0"/>
              <a:buChar char="•"/>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İleride </a:t>
            </a:r>
            <a:r>
              <a:rPr lang="tr-TR" dirty="0">
                <a:latin typeface="Times New Roman" pitchFamily="18" charset="0"/>
                <a:cs typeface="Times New Roman" pitchFamily="18" charset="0"/>
              </a:rPr>
              <a:t>oluşabilecek problemlere karşı alınması gereken en önemli önlem ise bireylere evlerinde uygulayabilecekleri rasyonel ve doğru su kullanım yöntemlerinin öğretilmesidir </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465804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476672"/>
            <a:ext cx="7848872" cy="4801314"/>
          </a:xfrm>
          <a:prstGeom prst="rect">
            <a:avLst/>
          </a:prstGeom>
        </p:spPr>
        <p:txBody>
          <a:bodyPr wrap="square">
            <a:spAutoFit/>
          </a:bodyPr>
          <a:lstStyle/>
          <a:p>
            <a:r>
              <a:rPr lang="tr-TR" b="1" dirty="0" smtClean="0">
                <a:latin typeface="Times New Roman" pitchFamily="18" charset="0"/>
                <a:cs typeface="Times New Roman" pitchFamily="18" charset="0"/>
              </a:rPr>
              <a:t>3.Enerji İsrafı</a:t>
            </a:r>
          </a:p>
          <a:p>
            <a:endParaRPr lang="tr-TR" dirty="0" smtClean="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Enerji</a:t>
            </a:r>
            <a:r>
              <a:rPr lang="tr-TR" dirty="0">
                <a:latin typeface="Times New Roman" pitchFamily="18" charset="0"/>
                <a:cs typeface="Times New Roman" pitchFamily="18" charset="0"/>
              </a:rPr>
              <a:t>, özellikle de elektrik enerjisi ise, insan yaşamında tartışmasız bir önceliğe sahiptir. Günlük yaşamın birçok alanında vazgeçilmezdir. Bazı sanayi kolları ile konutlarda bazı amaçlı kullanımlarda ikame edilemezdir, refah seviyesinin sürdürülebilmesi için de günlük yaşamda geri dönülemezdir. </a:t>
            </a:r>
            <a:endParaRPr lang="tr-TR" dirty="0" smtClean="0">
              <a:latin typeface="Times New Roman" pitchFamily="18" charset="0"/>
              <a:cs typeface="Times New Roman" pitchFamily="18" charset="0"/>
            </a:endParaRP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Enerjisiz </a:t>
            </a:r>
            <a:r>
              <a:rPr lang="tr-TR" dirty="0">
                <a:latin typeface="Times New Roman" pitchFamily="18" charset="0"/>
                <a:cs typeface="Times New Roman" pitchFamily="18" charset="0"/>
              </a:rPr>
              <a:t>bir yaşam, günümüz koşullarında neredeyse olası değildir. Gelişen teknoloji ve artan enerji açığı bütün ülkelerde olduğu gibi ülkemizde de yeni enerji kaynakları üzerinde daha fazla düşünülmesini, hızlı bir şekilde alternatiflerin üretilmesini ve enerjinin verimli kullanılmasını gerekli hale getirmiştir. </a:t>
            </a:r>
            <a:endParaRPr lang="tr-TR" dirty="0" smtClean="0">
              <a:latin typeface="Times New Roman" pitchFamily="18" charset="0"/>
              <a:cs typeface="Times New Roman" pitchFamily="18" charset="0"/>
            </a:endParaRP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Günümüzde </a:t>
            </a:r>
            <a:r>
              <a:rPr lang="tr-TR" dirty="0">
                <a:latin typeface="Times New Roman" pitchFamily="18" charset="0"/>
                <a:cs typeface="Times New Roman" pitchFamily="18" charset="0"/>
              </a:rPr>
              <a:t>enerji kavramı hem sosyal hem de ekonomik gelişmenin en temel girdilerinden birisi haline gelmiştir. Kömür, doğalgaz petrol vb. enerji kaynaklarının sınırlı olduğu düşünüldüğünde, enerji kaynaklarının verimli kullanılmasının önemi ortaya </a:t>
            </a:r>
            <a:r>
              <a:rPr lang="tr-TR" dirty="0" smtClean="0">
                <a:latin typeface="Times New Roman" pitchFamily="18" charset="0"/>
                <a:cs typeface="Times New Roman" pitchFamily="18" charset="0"/>
              </a:rPr>
              <a:t>çıkmaktadır</a:t>
            </a:r>
            <a:endParaRPr lang="tr-TR"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2804" y="5157192"/>
            <a:ext cx="2811016" cy="1580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6798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889844"/>
            <a:ext cx="7992888" cy="5078313"/>
          </a:xfrm>
          <a:prstGeom prst="rect">
            <a:avLst/>
          </a:prstGeom>
        </p:spPr>
        <p:txBody>
          <a:bodyPr wrap="square">
            <a:spAutoFit/>
          </a:bodyPr>
          <a:lstStyle/>
          <a:p>
            <a:pPr marL="285750" indent="-285750">
              <a:buFont typeface="Arial" pitchFamily="34" charset="0"/>
              <a:buChar char="•"/>
            </a:pPr>
            <a:r>
              <a:rPr lang="tr-TR" dirty="0"/>
              <a:t>Buna ek olarak dünya nüfusunun hızla artmasıyla birlikte sınırlı olan enerji kaynaklarının iyice azalması ve teknolojik gelişmelerin hız kazanması enerjiyi daha verimli kullanma çalışmalarını gün yüzüne çıkarmıştır. </a:t>
            </a:r>
            <a:endParaRPr lang="tr-TR" dirty="0" smtClean="0"/>
          </a:p>
          <a:p>
            <a:pPr marL="285750" indent="-285750">
              <a:buFont typeface="Arial" pitchFamily="34" charset="0"/>
              <a:buChar char="•"/>
            </a:pPr>
            <a:endParaRPr lang="tr-TR" dirty="0"/>
          </a:p>
          <a:p>
            <a:pPr marL="285750" indent="-285750">
              <a:buFont typeface="Arial" pitchFamily="34" charset="0"/>
              <a:buChar char="•"/>
            </a:pPr>
            <a:r>
              <a:rPr lang="tr-TR" dirty="0" smtClean="0"/>
              <a:t>Enerjiyi </a:t>
            </a:r>
            <a:r>
              <a:rPr lang="tr-TR" dirty="0"/>
              <a:t>verimli kullanmanın yanı sıra, enerji türlerini daha uzun süre kullanmanın amaçlandığı alternatif enerji türleri de yaygınlaşmaya başlamıştır .</a:t>
            </a:r>
            <a:r>
              <a:rPr lang="tr-TR" dirty="0" smtClean="0"/>
              <a:t>Bilindiği </a:t>
            </a:r>
            <a:r>
              <a:rPr lang="tr-TR" dirty="0"/>
              <a:t>gibi, en önemli enerji kaynağı olan fosil yakıtlar hızla tükenmektedir. </a:t>
            </a:r>
            <a:endParaRPr lang="tr-TR" dirty="0" smtClean="0"/>
          </a:p>
          <a:p>
            <a:pPr marL="285750" indent="-285750">
              <a:buFont typeface="Arial" pitchFamily="34" charset="0"/>
              <a:buChar char="•"/>
            </a:pPr>
            <a:endParaRPr lang="tr-TR" dirty="0"/>
          </a:p>
          <a:p>
            <a:pPr marL="285750" indent="-285750">
              <a:buFont typeface="Arial" pitchFamily="34" charset="0"/>
              <a:buChar char="•"/>
            </a:pPr>
            <a:r>
              <a:rPr lang="tr-TR" dirty="0" smtClean="0"/>
              <a:t>Enerji </a:t>
            </a:r>
            <a:r>
              <a:rPr lang="tr-TR" dirty="0"/>
              <a:t>üretim ve tüketim süreçlerinde ortaya çıkan sera gazı emisyonları, küresel ısınma ve iklim değişikliğinin en önemli nedenleri arasındadır. </a:t>
            </a:r>
            <a:endParaRPr lang="tr-TR" dirty="0" smtClean="0"/>
          </a:p>
          <a:p>
            <a:pPr marL="285750" indent="-285750">
              <a:buFont typeface="Arial" pitchFamily="34" charset="0"/>
              <a:buChar char="•"/>
            </a:pPr>
            <a:endParaRPr lang="tr-TR" dirty="0"/>
          </a:p>
          <a:p>
            <a:pPr marL="285750" indent="-285750">
              <a:buFont typeface="Arial" pitchFamily="34" charset="0"/>
              <a:buChar char="•"/>
            </a:pPr>
            <a:r>
              <a:rPr lang="tr-TR" dirty="0" smtClean="0"/>
              <a:t>Ülkemizin </a:t>
            </a:r>
            <a:r>
              <a:rPr lang="tr-TR" dirty="0"/>
              <a:t>enerji kaynağının yaklaşık %70’inin dışarıya bağlı olması nedeniyle bundan kaynaklanan riskler de artmaktadır. Bu nedenle Türkiye’nin kendi kaynaklarına yönelerek dışa bağımlılığını azaltması giderek önem kazanmaktadır. </a:t>
            </a:r>
          </a:p>
        </p:txBody>
      </p:sp>
    </p:spTree>
    <p:extLst>
      <p:ext uri="{BB962C8B-B14F-4D97-AF65-F5344CB8AC3E}">
        <p14:creationId xmlns:p14="http://schemas.microsoft.com/office/powerpoint/2010/main" val="1757229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889844"/>
            <a:ext cx="8064896" cy="5028556"/>
          </a:xfrm>
          <a:prstGeom prst="rect">
            <a:avLst/>
          </a:prstGeom>
        </p:spPr>
        <p:txBody>
          <a:bodyPr wrap="square">
            <a:spAutoFit/>
          </a:bodyPr>
          <a:lstStyle/>
          <a:p>
            <a:pPr marL="285750" indent="-285750">
              <a:lnSpc>
                <a:spcPct val="150000"/>
              </a:lnSpc>
              <a:buFont typeface="Arial" pitchFamily="34" charset="0"/>
              <a:buChar char="•"/>
            </a:pPr>
            <a:r>
              <a:rPr lang="tr-TR" dirty="0">
                <a:latin typeface="Times New Roman" pitchFamily="18" charset="0"/>
                <a:cs typeface="Times New Roman" pitchFamily="18" charset="0"/>
              </a:rPr>
              <a:t>Bu nedenle tüm Dünya’da alternatif enerji kaynaklarının geliştirilmesi yanında enerjinin verimli kullanımına yönelik politika ve önlemler geliştirilmektedir. </a:t>
            </a:r>
            <a:endParaRPr lang="tr-TR" dirty="0" smtClean="0">
              <a:latin typeface="Times New Roman" pitchFamily="18" charset="0"/>
              <a:cs typeface="Times New Roman" pitchFamily="18" charset="0"/>
            </a:endParaRP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Örneğin</a:t>
            </a:r>
            <a:r>
              <a:rPr lang="tr-TR" dirty="0">
                <a:latin typeface="Times New Roman" pitchFamily="18" charset="0"/>
                <a:cs typeface="Times New Roman" pitchFamily="18" charset="0"/>
              </a:rPr>
              <a:t>, Avrupa Birliği’ne üye 28 ülkede de enerji israfını önlemek için çabalar artırılmıştır. Üye ülkeler mevcut ulusal enerji tüketim seviyelerini azaltmak için büyük çaba sarf etmektedir. </a:t>
            </a:r>
            <a:endParaRPr lang="tr-TR" dirty="0" smtClean="0">
              <a:latin typeface="Times New Roman" pitchFamily="18" charset="0"/>
              <a:cs typeface="Times New Roman" pitchFamily="18" charset="0"/>
            </a:endParaRP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Tüm </a:t>
            </a:r>
            <a:r>
              <a:rPr lang="tr-TR" dirty="0">
                <a:latin typeface="Times New Roman" pitchFamily="18" charset="0"/>
                <a:cs typeface="Times New Roman" pitchFamily="18" charset="0"/>
              </a:rPr>
              <a:t>Avrupa ülkelerinin “Ulusal Enerji Verimliliği Eylem </a:t>
            </a:r>
            <a:r>
              <a:rPr lang="tr-TR" dirty="0" err="1">
                <a:latin typeface="Times New Roman" pitchFamily="18" charset="0"/>
                <a:cs typeface="Times New Roman" pitchFamily="18" charset="0"/>
              </a:rPr>
              <a:t>Planları”nda</a:t>
            </a:r>
            <a:r>
              <a:rPr lang="tr-TR" dirty="0">
                <a:latin typeface="Times New Roman" pitchFamily="18" charset="0"/>
                <a:cs typeface="Times New Roman" pitchFamily="18" charset="0"/>
              </a:rPr>
              <a:t>, enerji tüketimini azaltma, enerjiyi verimli kullanma ve yenilenebilir enerji kaynaklarından üretimi artırmaya, çevresel, ekonomik ve sosyal olarak düşük maliyetli yeni bir enerji sistemi oluşturulması hedefleri ve gereği üzerinde durulmalıdır. </a:t>
            </a:r>
          </a:p>
        </p:txBody>
      </p:sp>
    </p:spTree>
    <p:extLst>
      <p:ext uri="{BB962C8B-B14F-4D97-AF65-F5344CB8AC3E}">
        <p14:creationId xmlns:p14="http://schemas.microsoft.com/office/powerpoint/2010/main" val="1055511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476672"/>
            <a:ext cx="1645002" cy="369332"/>
          </a:xfrm>
          <a:prstGeom prst="rect">
            <a:avLst/>
          </a:prstGeom>
        </p:spPr>
        <p:txBody>
          <a:bodyPr wrap="none">
            <a:spAutoFit/>
          </a:bodyPr>
          <a:lstStyle/>
          <a:p>
            <a:r>
              <a:rPr lang="tr-TR" b="1" dirty="0" smtClean="0"/>
              <a:t>4</a:t>
            </a:r>
            <a:r>
              <a:rPr lang="tr-TR" b="1" dirty="0" smtClean="0">
                <a:latin typeface="Times New Roman" pitchFamily="18" charset="0"/>
                <a:cs typeface="Times New Roman" pitchFamily="18" charset="0"/>
              </a:rPr>
              <a:t>. Giyim </a:t>
            </a:r>
            <a:r>
              <a:rPr lang="tr-TR" b="1" dirty="0">
                <a:latin typeface="Times New Roman" pitchFamily="18" charset="0"/>
                <a:cs typeface="Times New Roman" pitchFamily="18" charset="0"/>
              </a:rPr>
              <a:t>İsrafı</a:t>
            </a:r>
          </a:p>
        </p:txBody>
      </p:sp>
      <p:sp>
        <p:nvSpPr>
          <p:cNvPr id="3" name="Dikdörtgen 2"/>
          <p:cNvSpPr/>
          <p:nvPr/>
        </p:nvSpPr>
        <p:spPr>
          <a:xfrm>
            <a:off x="579271" y="2060848"/>
            <a:ext cx="7920880" cy="4662815"/>
          </a:xfrm>
          <a:prstGeom prst="rect">
            <a:avLst/>
          </a:prstGeom>
        </p:spPr>
        <p:txBody>
          <a:bodyPr wrap="square">
            <a:spAutoFit/>
          </a:bodyPr>
          <a:lstStyle/>
          <a:p>
            <a:pPr marL="285750" indent="-285750">
              <a:lnSpc>
                <a:spcPct val="150000"/>
              </a:lnSpc>
              <a:buFont typeface="Arial" pitchFamily="34" charset="0"/>
              <a:buChar char="•"/>
            </a:pPr>
            <a:r>
              <a:rPr lang="tr-TR" dirty="0">
                <a:latin typeface="Times New Roman" pitchFamily="18" charset="0"/>
                <a:cs typeface="Times New Roman" pitchFamily="18" charset="0"/>
              </a:rPr>
              <a:t>Günümüz koşullarıyla beraber üretimden, yaratıcılıktan ve doğadan uzaklaşan tüketiciler; kaliteyi, alınan ürünün hammaddesini, üretim koşullarını gözetmeden yeni olana sahip olma içgüdüsüyle hareket etmektedirler. </a:t>
            </a:r>
            <a:endParaRPr lang="tr-TR" dirty="0" smtClean="0">
              <a:latin typeface="Times New Roman" pitchFamily="18" charset="0"/>
              <a:cs typeface="Times New Roman" pitchFamily="18" charset="0"/>
            </a:endParaRPr>
          </a:p>
          <a:p>
            <a:pPr marL="285750" indent="-285750">
              <a:lnSpc>
                <a:spcPct val="150000"/>
              </a:lnSpc>
              <a:buFont typeface="Arial" pitchFamily="34" charset="0"/>
              <a:buChar char="•"/>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Artık </a:t>
            </a:r>
            <a:r>
              <a:rPr lang="tr-TR" dirty="0">
                <a:latin typeface="Times New Roman" pitchFamily="18" charset="0"/>
                <a:cs typeface="Times New Roman" pitchFamily="18" charset="0"/>
              </a:rPr>
              <a:t>giyimde öncelik moda olmuştur ve moda, estetik kaygıların daha fazla olduğu, temel ihtiyaçlar ve insan hayatını kolaylaştırmak gibi kaygıların geri planda kaldığı bir alan haline gelmiştir</a:t>
            </a:r>
            <a:r>
              <a:rPr lang="tr-TR" dirty="0" smtClean="0">
                <a:latin typeface="Times New Roman" pitchFamily="18" charset="0"/>
                <a:cs typeface="Times New Roman" pitchFamily="18" charset="0"/>
              </a:rPr>
              <a:t>.</a:t>
            </a:r>
          </a:p>
          <a:p>
            <a:pPr marL="285750" indent="-285750">
              <a:lnSpc>
                <a:spcPct val="150000"/>
              </a:lnSpc>
              <a:buFont typeface="Arial" pitchFamily="34" charset="0"/>
              <a:buChar char="•"/>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a:latin typeface="Times New Roman" pitchFamily="18" charset="0"/>
                <a:cs typeface="Times New Roman" pitchFamily="18" charset="0"/>
              </a:rPr>
              <a:t>Güzel görünmek ve statü göstergesi gibi keyfi olarak nitelendirilebilecek ihtiyaçlar giyimde ön plana </a:t>
            </a:r>
            <a:r>
              <a:rPr lang="tr-TR" dirty="0" smtClean="0">
                <a:latin typeface="Times New Roman" pitchFamily="18" charset="0"/>
                <a:cs typeface="Times New Roman" pitchFamily="18" charset="0"/>
              </a:rPr>
              <a:t>çıkmıştır. Bu </a:t>
            </a:r>
            <a:r>
              <a:rPr lang="tr-TR" dirty="0">
                <a:latin typeface="Times New Roman" pitchFamily="18" charset="0"/>
                <a:cs typeface="Times New Roman" pitchFamily="18" charset="0"/>
              </a:rPr>
              <a:t>durum beraberinde alışveriş bağımlısı tüketicileri ortaya çıkarmıştır</a:t>
            </a:r>
            <a:r>
              <a:rPr lang="tr-TR" dirty="0"/>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116632"/>
            <a:ext cx="26670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1082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620688"/>
            <a:ext cx="7848872" cy="5632311"/>
          </a:xfrm>
          <a:prstGeom prst="rect">
            <a:avLst/>
          </a:prstGeom>
        </p:spPr>
        <p:txBody>
          <a:bodyPr wrap="square">
            <a:spAutoFit/>
          </a:bodyPr>
          <a:lstStyle/>
          <a:p>
            <a:pPr marL="285750" indent="-285750">
              <a:lnSpc>
                <a:spcPct val="200000"/>
              </a:lnSpc>
              <a:buFont typeface="Arial" pitchFamily="34" charset="0"/>
              <a:buChar char="•"/>
            </a:pPr>
            <a:r>
              <a:rPr lang="tr-TR" dirty="0">
                <a:latin typeface="Times New Roman" pitchFamily="18" charset="0"/>
                <a:cs typeface="Times New Roman" pitchFamily="18" charset="0"/>
              </a:rPr>
              <a:t>Tüm dünyada bir kişi için 11 parçaya ulaşan toplamda 80 milyon kıyafet üretilmiştir ve bugün on yıl öncesine göre %60’ın üzerinde kıyafet tüketilmektedir. </a:t>
            </a:r>
            <a:endParaRPr lang="tr-TR" dirty="0" smtClean="0">
              <a:latin typeface="Times New Roman" pitchFamily="18" charset="0"/>
              <a:cs typeface="Times New Roman" pitchFamily="18" charset="0"/>
            </a:endParaRPr>
          </a:p>
          <a:p>
            <a:pPr>
              <a:lnSpc>
                <a:spcPct val="200000"/>
              </a:lnSpc>
            </a:pPr>
            <a:endParaRPr lang="tr-TR" dirty="0">
              <a:latin typeface="Times New Roman" pitchFamily="18" charset="0"/>
              <a:cs typeface="Times New Roman" pitchFamily="18" charset="0"/>
            </a:endParaRPr>
          </a:p>
          <a:p>
            <a:pPr marL="285750" indent="-285750">
              <a:lnSpc>
                <a:spcPct val="200000"/>
              </a:lnSpc>
              <a:buFont typeface="Arial" pitchFamily="34" charset="0"/>
              <a:buChar char="•"/>
            </a:pPr>
            <a:r>
              <a:rPr lang="tr-TR" dirty="0" smtClean="0">
                <a:latin typeface="Times New Roman" pitchFamily="18" charset="0"/>
                <a:cs typeface="Times New Roman" pitchFamily="18" charset="0"/>
              </a:rPr>
              <a:t>Satın </a:t>
            </a:r>
            <a:r>
              <a:rPr lang="tr-TR" dirty="0">
                <a:latin typeface="Times New Roman" pitchFamily="18" charset="0"/>
                <a:cs typeface="Times New Roman" pitchFamily="18" charset="0"/>
              </a:rPr>
              <a:t>alınıp depolanan ve daha sonra kullanılmamış olan kıyafetlerin değerlerinin de yaklaşık 140 milyon olduğu tahmin edilirken, Çin’de bir yılda üretilen tekstil atığının yaklaşık 20 milyon ton olduğu tahmin edilmektedir </a:t>
            </a:r>
            <a:r>
              <a:rPr lang="tr-TR" dirty="0" smtClean="0">
                <a:latin typeface="Times New Roman" pitchFamily="18" charset="0"/>
                <a:cs typeface="Times New Roman" pitchFamily="18" charset="0"/>
              </a:rPr>
              <a:t>.</a:t>
            </a:r>
          </a:p>
          <a:p>
            <a:pPr>
              <a:lnSpc>
                <a:spcPct val="200000"/>
              </a:lnSpc>
            </a:pPr>
            <a:endParaRPr lang="tr-TR" dirty="0">
              <a:latin typeface="Times New Roman" pitchFamily="18" charset="0"/>
              <a:cs typeface="Times New Roman" pitchFamily="18" charset="0"/>
            </a:endParaRPr>
          </a:p>
          <a:p>
            <a:pPr marL="285750" indent="-285750">
              <a:lnSpc>
                <a:spcPct val="200000"/>
              </a:lnSpc>
              <a:buFont typeface="Arial" pitchFamily="34" charset="0"/>
              <a:buChar char="•"/>
            </a:pPr>
            <a:r>
              <a:rPr lang="tr-TR" dirty="0" smtClean="0">
                <a:latin typeface="Times New Roman" pitchFamily="18" charset="0"/>
                <a:cs typeface="Times New Roman" pitchFamily="18" charset="0"/>
              </a:rPr>
              <a:t>Tüm </a:t>
            </a:r>
            <a:r>
              <a:rPr lang="tr-TR" dirty="0">
                <a:latin typeface="Times New Roman" pitchFamily="18" charset="0"/>
                <a:cs typeface="Times New Roman" pitchFamily="18" charset="0"/>
              </a:rPr>
              <a:t>bu sayılara bakıldığı zaman giyim konusunda yapılan israfın boyutları gözler önüne serilmektedir. </a:t>
            </a:r>
          </a:p>
        </p:txBody>
      </p:sp>
    </p:spTree>
    <p:extLst>
      <p:ext uri="{BB962C8B-B14F-4D97-AF65-F5344CB8AC3E}">
        <p14:creationId xmlns:p14="http://schemas.microsoft.com/office/powerpoint/2010/main" val="3942153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9768" y="548680"/>
            <a:ext cx="7848872" cy="3970318"/>
          </a:xfrm>
          <a:prstGeom prst="rect">
            <a:avLst/>
          </a:prstGeom>
        </p:spPr>
        <p:txBody>
          <a:bodyPr wrap="square">
            <a:spAutoFit/>
          </a:bodyPr>
          <a:lstStyle/>
          <a:p>
            <a:pPr marL="285750" indent="-285750">
              <a:lnSpc>
                <a:spcPct val="200000"/>
              </a:lnSpc>
              <a:buFont typeface="Arial" pitchFamily="34" charset="0"/>
              <a:buChar char="•"/>
            </a:pPr>
            <a:r>
              <a:rPr lang="tr-TR" dirty="0">
                <a:latin typeface="Times New Roman" pitchFamily="18" charset="0"/>
                <a:cs typeface="Times New Roman" pitchFamily="18" charset="0"/>
              </a:rPr>
              <a:t>Düşük gelir gruplarında ekmek tüketimi fazla ancak israf az oluyor. </a:t>
            </a:r>
            <a:endParaRPr lang="tr-TR" dirty="0" smtClean="0">
              <a:latin typeface="Times New Roman" pitchFamily="18" charset="0"/>
              <a:cs typeface="Times New Roman" pitchFamily="18" charset="0"/>
            </a:endParaRPr>
          </a:p>
          <a:p>
            <a:pPr>
              <a:lnSpc>
                <a:spcPct val="200000"/>
              </a:lnSpc>
            </a:pPr>
            <a:endParaRPr lang="tr-TR" dirty="0" smtClean="0">
              <a:latin typeface="Times New Roman" pitchFamily="18" charset="0"/>
              <a:cs typeface="Times New Roman" pitchFamily="18" charset="0"/>
            </a:endParaRPr>
          </a:p>
          <a:p>
            <a:pPr marL="285750" indent="-285750">
              <a:lnSpc>
                <a:spcPct val="200000"/>
              </a:lnSpc>
              <a:buFont typeface="Arial" pitchFamily="34" charset="0"/>
              <a:buChar char="•"/>
            </a:pPr>
            <a:r>
              <a:rPr lang="tr-TR" dirty="0" smtClean="0">
                <a:latin typeface="Times New Roman" pitchFamily="18" charset="0"/>
                <a:cs typeface="Times New Roman" pitchFamily="18" charset="0"/>
              </a:rPr>
              <a:t>Gelir </a:t>
            </a:r>
            <a:r>
              <a:rPr lang="tr-TR" dirty="0">
                <a:latin typeface="Times New Roman" pitchFamily="18" charset="0"/>
                <a:cs typeface="Times New Roman" pitchFamily="18" charset="0"/>
              </a:rPr>
              <a:t>düzeyi arttıkça ekmek tüketimi azalıyor ancak israf artıyor. </a:t>
            </a:r>
            <a:endParaRPr lang="tr-TR" dirty="0" smtClean="0">
              <a:latin typeface="Times New Roman" pitchFamily="18" charset="0"/>
              <a:cs typeface="Times New Roman" pitchFamily="18" charset="0"/>
            </a:endParaRPr>
          </a:p>
          <a:p>
            <a:pPr>
              <a:lnSpc>
                <a:spcPct val="200000"/>
              </a:lnSpc>
            </a:pPr>
            <a:endParaRPr lang="tr-TR" dirty="0">
              <a:latin typeface="Times New Roman" pitchFamily="18" charset="0"/>
              <a:cs typeface="Times New Roman" pitchFamily="18" charset="0"/>
            </a:endParaRPr>
          </a:p>
          <a:p>
            <a:pPr marL="285750" indent="-285750">
              <a:lnSpc>
                <a:spcPct val="200000"/>
              </a:lnSpc>
              <a:buFont typeface="Arial" pitchFamily="34" charset="0"/>
              <a:buChar char="•"/>
            </a:pPr>
            <a:r>
              <a:rPr lang="tr-TR" dirty="0" smtClean="0">
                <a:latin typeface="Times New Roman" pitchFamily="18" charset="0"/>
                <a:cs typeface="Times New Roman" pitchFamily="18" charset="0"/>
              </a:rPr>
              <a:t>Ekmeğin </a:t>
            </a:r>
            <a:r>
              <a:rPr lang="tr-TR" dirty="0">
                <a:latin typeface="Times New Roman" pitchFamily="18" charset="0"/>
                <a:cs typeface="Times New Roman" pitchFamily="18" charset="0"/>
              </a:rPr>
              <a:t>çöpe atılmasında en önemli faktörün bayatlama olduğu belirtilen raporda, ekmeğin uygun koşullarda saklanmaması nedeniyle bayatladığı ve bu durumun ülke ekonomisine büyük zarar verdiğinin altı çizildi</a:t>
            </a:r>
            <a:r>
              <a:rPr lang="tr-TR" dirty="0"/>
              <a:t>. </a:t>
            </a:r>
          </a:p>
        </p:txBody>
      </p:sp>
    </p:spTree>
    <p:extLst>
      <p:ext uri="{BB962C8B-B14F-4D97-AF65-F5344CB8AC3E}">
        <p14:creationId xmlns:p14="http://schemas.microsoft.com/office/powerpoint/2010/main" val="3448195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25603"/>
            <a:ext cx="8784976" cy="5909310"/>
          </a:xfrm>
          <a:prstGeom prst="rect">
            <a:avLst/>
          </a:prstGeom>
        </p:spPr>
        <p:txBody>
          <a:bodyPr wrap="square">
            <a:spAutoFit/>
          </a:bodyPr>
          <a:lstStyle/>
          <a:p>
            <a:pPr>
              <a:lnSpc>
                <a:spcPct val="150000"/>
              </a:lnSpc>
            </a:pPr>
            <a:r>
              <a:rPr lang="tr-TR" b="1" dirty="0"/>
              <a:t>Tasarruf-Birikim </a:t>
            </a:r>
            <a:endParaRPr lang="tr-TR" b="1" dirty="0" smtClean="0"/>
          </a:p>
          <a:p>
            <a:pPr>
              <a:lnSpc>
                <a:spcPct val="150000"/>
              </a:lnSpc>
            </a:pPr>
            <a:endParaRPr lang="tr-TR" dirty="0"/>
          </a:p>
          <a:p>
            <a:pPr marL="285750" indent="-285750">
              <a:lnSpc>
                <a:spcPct val="150000"/>
              </a:lnSpc>
              <a:buFont typeface="Arial" pitchFamily="34" charset="0"/>
              <a:buChar char="•"/>
            </a:pPr>
            <a:r>
              <a:rPr lang="tr-TR" dirty="0" smtClean="0"/>
              <a:t>Tasarruf</a:t>
            </a:r>
            <a:r>
              <a:rPr lang="tr-TR" dirty="0"/>
              <a:t>, kullanılabilir gelirin tüketimden sonra geriye kalan kısmıdır. Gelirin tüketime harcanmayıp, tasarruflara ayrılan kısmı ise ödünç verilerek yatırıma dönüşmektedir. </a:t>
            </a:r>
            <a:endParaRPr lang="tr-TR" dirty="0" smtClean="0"/>
          </a:p>
          <a:p>
            <a:pPr>
              <a:lnSpc>
                <a:spcPct val="150000"/>
              </a:lnSpc>
            </a:pPr>
            <a:endParaRPr lang="tr-TR" dirty="0"/>
          </a:p>
          <a:p>
            <a:pPr marL="285750" indent="-285750">
              <a:lnSpc>
                <a:spcPct val="150000"/>
              </a:lnSpc>
              <a:buFont typeface="Arial" pitchFamily="34" charset="0"/>
              <a:buChar char="•"/>
            </a:pPr>
            <a:r>
              <a:rPr lang="tr-TR" dirty="0" err="1" smtClean="0"/>
              <a:t>Hanehalkı</a:t>
            </a:r>
            <a:r>
              <a:rPr lang="tr-TR" dirty="0" smtClean="0"/>
              <a:t> </a:t>
            </a:r>
            <a:r>
              <a:rPr lang="tr-TR" dirty="0"/>
              <a:t>hastalık, kaza, işsizlik gibi beklenmedik harcama ve yükümlülükler ile çocuklarının eğitimi gibi finansal güvenliğini sağlamaya yönelik ihtiyati güdü ile tasarruf etmekle birlikte spekülatif amaçlı tasarruf etme eğilimi de göstermektedir </a:t>
            </a:r>
            <a:r>
              <a:rPr lang="tr-TR" dirty="0" smtClean="0"/>
              <a:t>.</a:t>
            </a:r>
          </a:p>
          <a:p>
            <a:pPr>
              <a:lnSpc>
                <a:spcPct val="150000"/>
              </a:lnSpc>
            </a:pPr>
            <a:endParaRPr lang="tr-TR" dirty="0"/>
          </a:p>
          <a:p>
            <a:pPr marL="285750" indent="-285750">
              <a:lnSpc>
                <a:spcPct val="150000"/>
              </a:lnSpc>
              <a:buFont typeface="Arial" pitchFamily="34" charset="0"/>
              <a:buChar char="•"/>
            </a:pPr>
            <a:r>
              <a:rPr lang="tr-TR" dirty="0" smtClean="0"/>
              <a:t>Tüketim </a:t>
            </a:r>
            <a:r>
              <a:rPr lang="tr-TR" dirty="0"/>
              <a:t>harcamaları, harcanabilir gelirin düşük olduğu bazı durumlarda, harcanabilir geliri aşabilmektedir. </a:t>
            </a:r>
            <a:endParaRPr lang="tr-TR" dirty="0" smtClean="0"/>
          </a:p>
          <a:p>
            <a:pPr>
              <a:lnSpc>
                <a:spcPct val="150000"/>
              </a:lnSpc>
            </a:pPr>
            <a:endParaRPr lang="tr-TR" dirty="0"/>
          </a:p>
        </p:txBody>
      </p:sp>
    </p:spTree>
    <p:extLst>
      <p:ext uri="{BB962C8B-B14F-4D97-AF65-F5344CB8AC3E}">
        <p14:creationId xmlns:p14="http://schemas.microsoft.com/office/powerpoint/2010/main" val="3139120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692696"/>
            <a:ext cx="7056784" cy="4716932"/>
          </a:xfrm>
          <a:prstGeom prst="rect">
            <a:avLst/>
          </a:prstGeom>
        </p:spPr>
        <p:txBody>
          <a:bodyPr wrap="square">
            <a:spAutoFit/>
          </a:bodyPr>
          <a:lstStyle/>
          <a:p>
            <a:r>
              <a:rPr lang="tr-TR" b="1" dirty="0" smtClean="0">
                <a:latin typeface="Times New Roman" pitchFamily="18" charset="0"/>
                <a:cs typeface="Times New Roman" pitchFamily="18" charset="0"/>
              </a:rPr>
              <a:t>İSRAF :</a:t>
            </a:r>
          </a:p>
          <a:p>
            <a:pPr>
              <a:lnSpc>
                <a:spcPct val="200000"/>
              </a:lnSpc>
            </a:pPr>
            <a:endParaRPr lang="tr-TR" dirty="0" smtClean="0">
              <a:latin typeface="Times New Roman" pitchFamily="18" charset="0"/>
              <a:cs typeface="Times New Roman" pitchFamily="18" charset="0"/>
            </a:endParaRPr>
          </a:p>
          <a:p>
            <a:pPr marL="285750" indent="-285750">
              <a:lnSpc>
                <a:spcPct val="200000"/>
              </a:lnSpc>
              <a:buFont typeface="Arial" pitchFamily="34" charset="0"/>
              <a:buChar char="•"/>
            </a:pPr>
            <a:r>
              <a:rPr lang="tr-TR" dirty="0" smtClean="0">
                <a:latin typeface="Times New Roman" pitchFamily="18" charset="0"/>
                <a:cs typeface="Times New Roman" pitchFamily="18" charset="0"/>
              </a:rPr>
              <a:t>Tüketiciler </a:t>
            </a:r>
            <a:r>
              <a:rPr lang="tr-TR" dirty="0">
                <a:latin typeface="Times New Roman" pitchFamily="18" charset="0"/>
                <a:cs typeface="Times New Roman" pitchFamily="18" charset="0"/>
              </a:rPr>
              <a:t>Birliği (2007) tarafından israf; “gereksiz yere harcanan her türlü değer, savurganlık” şeklinde tanımlanırken, Türk Dil Kurumu tarafından ise, “gereksiz yere para, zaman, emek vb.ni harcama, savurganlık” şeklinde tanımlanmıştır. </a:t>
            </a:r>
            <a:endParaRPr lang="tr-TR" dirty="0" smtClean="0">
              <a:latin typeface="Times New Roman" pitchFamily="18" charset="0"/>
              <a:cs typeface="Times New Roman" pitchFamily="18" charset="0"/>
            </a:endParaRPr>
          </a:p>
          <a:p>
            <a:pPr>
              <a:lnSpc>
                <a:spcPct val="200000"/>
              </a:lnSpc>
            </a:pPr>
            <a:endParaRPr lang="tr-TR" dirty="0">
              <a:latin typeface="Times New Roman" pitchFamily="18" charset="0"/>
              <a:cs typeface="Times New Roman" pitchFamily="18" charset="0"/>
            </a:endParaRPr>
          </a:p>
          <a:p>
            <a:pPr marL="285750" indent="-285750">
              <a:lnSpc>
                <a:spcPct val="200000"/>
              </a:lnSpc>
              <a:buFont typeface="Arial" pitchFamily="34" charset="0"/>
              <a:buChar char="•"/>
            </a:pPr>
            <a:r>
              <a:rPr lang="tr-TR" dirty="0" smtClean="0">
                <a:latin typeface="Times New Roman" pitchFamily="18" charset="0"/>
                <a:cs typeface="Times New Roman" pitchFamily="18" charset="0"/>
              </a:rPr>
              <a:t>İsraf</a:t>
            </a:r>
            <a:r>
              <a:rPr lang="tr-TR" dirty="0">
                <a:latin typeface="Times New Roman" pitchFamily="18" charset="0"/>
                <a:cs typeface="Times New Roman" pitchFamily="18" charset="0"/>
              </a:rPr>
              <a:t>¸ eşyayı salt objeye dönüştürmek¸ yani işe yararlık’ kategorisinden çıkararak¸ gereksiz bir tüketim ile anlam alanının dışına </a:t>
            </a:r>
            <a:r>
              <a:rPr lang="tr-TR" dirty="0" smtClean="0">
                <a:latin typeface="Times New Roman" pitchFamily="18" charset="0"/>
                <a:cs typeface="Times New Roman" pitchFamily="18" charset="0"/>
              </a:rPr>
              <a:t>atmaktır.</a:t>
            </a:r>
            <a:endParaRPr lang="tr-TR"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188640"/>
            <a:ext cx="28575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1910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260648"/>
            <a:ext cx="7056784" cy="2169825"/>
          </a:xfrm>
          <a:prstGeom prst="rect">
            <a:avLst/>
          </a:prstGeom>
        </p:spPr>
        <p:txBody>
          <a:bodyPr wrap="square">
            <a:spAutoFit/>
          </a:bodyPr>
          <a:lstStyle/>
          <a:p>
            <a:pPr marL="285750" indent="-285750">
              <a:lnSpc>
                <a:spcPct val="150000"/>
              </a:lnSpc>
              <a:buFont typeface="Arial" pitchFamily="34" charset="0"/>
              <a:buChar char="•"/>
            </a:pPr>
            <a:r>
              <a:rPr lang="tr-TR" dirty="0">
                <a:latin typeface="Times New Roman" pitchFamily="18" charset="0"/>
                <a:cs typeface="Times New Roman" pitchFamily="18" charset="0"/>
              </a:rPr>
              <a:t>Ülkelerin büyümesi yeni sürdürülebilir yatırımların yapılmasına bağlıdır ve yatırımların artırılabilmesi için tasarrufların artırılması gerekmektedir. Diğer bir ifade ile bir ülkede tasarruflar arttığında yatırımlar için gerekli olan finansman miktarında da artış meydana gelmektedir. Yani kalkınmanın yolu tasarruflardan geçmektedir </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
        <p:nvSpPr>
          <p:cNvPr id="3" name="Dikdörtgen 2"/>
          <p:cNvSpPr/>
          <p:nvPr/>
        </p:nvSpPr>
        <p:spPr>
          <a:xfrm>
            <a:off x="971600" y="3068960"/>
            <a:ext cx="6984776" cy="2585323"/>
          </a:xfrm>
          <a:prstGeom prst="rect">
            <a:avLst/>
          </a:prstGeom>
        </p:spPr>
        <p:txBody>
          <a:bodyPr wrap="square">
            <a:spAutoFit/>
          </a:bodyPr>
          <a:lstStyle/>
          <a:p>
            <a:pPr marL="285750" indent="-285750">
              <a:lnSpc>
                <a:spcPct val="150000"/>
              </a:lnSpc>
              <a:buFont typeface="Arial" pitchFamily="34" charset="0"/>
              <a:buChar char="•"/>
            </a:pPr>
            <a:r>
              <a:rPr lang="tr-TR" dirty="0">
                <a:latin typeface="Times New Roman" pitchFamily="18" charset="0"/>
                <a:cs typeface="Times New Roman" pitchFamily="18" charset="0"/>
              </a:rPr>
              <a:t>Tasarrufları artırmanın yolu ise halihazırda bireylerin bilinçlendirilerek harcama ve finansal konularda eğitimden geçmektedir. Tasarruf araçları, finansal piyasalar, kredi kartı kullanımı, bireysel krediler, bilinçli borçlanma konusunda eğitilmiş diğer bir deyişle finansal okuryazarlığı yüksek bireyler daha akılcı kararlar alabilecek ve davranışlarda </a:t>
            </a:r>
            <a:r>
              <a:rPr lang="tr-TR" dirty="0" smtClean="0">
                <a:latin typeface="Times New Roman" pitchFamily="18" charset="0"/>
                <a:cs typeface="Times New Roman" pitchFamily="18" charset="0"/>
              </a:rPr>
              <a:t>bulunabilecektir.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137929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692696"/>
            <a:ext cx="7488832" cy="4613058"/>
          </a:xfrm>
          <a:prstGeom prst="rect">
            <a:avLst/>
          </a:prstGeom>
        </p:spPr>
        <p:txBody>
          <a:bodyPr wrap="square">
            <a:spAutoFit/>
          </a:bodyPr>
          <a:lstStyle/>
          <a:p>
            <a:pPr marL="285750" indent="-285750">
              <a:lnSpc>
                <a:spcPct val="150000"/>
              </a:lnSpc>
              <a:buFont typeface="Arial" pitchFamily="34" charset="0"/>
              <a:buChar char="•"/>
            </a:pPr>
            <a:r>
              <a:rPr lang="tr-TR" dirty="0">
                <a:latin typeface="Times New Roman" pitchFamily="18" charset="0"/>
                <a:cs typeface="Times New Roman" pitchFamily="18" charset="0"/>
              </a:rPr>
              <a:t>İktisat bilimi açısından israf kavramı, biri “minimum yasası”, diğeri “azalan verimler yasası” olmak üzere iki teoride yansıma bulmaktadır. </a:t>
            </a:r>
            <a:endParaRPr lang="tr-TR" dirty="0" smtClean="0">
              <a:latin typeface="Times New Roman" pitchFamily="18" charset="0"/>
              <a:cs typeface="Times New Roman" pitchFamily="18" charset="0"/>
            </a:endParaRP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Minimum </a:t>
            </a:r>
            <a:r>
              <a:rPr lang="tr-TR" dirty="0">
                <a:latin typeface="Times New Roman" pitchFamily="18" charset="0"/>
                <a:cs typeface="Times New Roman" pitchFamily="18" charset="0"/>
              </a:rPr>
              <a:t>yasasına göre çeşitli yüksekliklerde tahtası olan bir fıçıdaki suyun yüksekliğinin en alçak tahtaya kadar olması örneğinde olduğu gibi kaynakların en uygun düzeyde bir araya getirilmemesinden dolayı ortaya çıkan bir israf söz konusudur. </a:t>
            </a:r>
            <a:endParaRPr lang="tr-TR" dirty="0" smtClean="0">
              <a:latin typeface="Times New Roman" pitchFamily="18" charset="0"/>
              <a:cs typeface="Times New Roman" pitchFamily="18" charset="0"/>
            </a:endParaRP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Azalan </a:t>
            </a:r>
            <a:r>
              <a:rPr lang="tr-TR" dirty="0">
                <a:latin typeface="Times New Roman" pitchFamily="18" charset="0"/>
                <a:cs typeface="Times New Roman" pitchFamily="18" charset="0"/>
              </a:rPr>
              <a:t>verimler yasasına göreyse, her bir birim girdinin marjinal fayda noktasından sonra sürece dahil olması, azalan düzeyde bir fayda sağlayacaktır ve bu durum da bir başka açıdan israfı </a:t>
            </a:r>
            <a:r>
              <a:rPr lang="tr-TR" dirty="0" smtClean="0">
                <a:latin typeface="Times New Roman" pitchFamily="18" charset="0"/>
                <a:cs typeface="Times New Roman" pitchFamily="18" charset="0"/>
              </a:rPr>
              <a:t>incelemektedir.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040413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692696"/>
            <a:ext cx="6984776" cy="4524315"/>
          </a:xfrm>
          <a:prstGeom prst="rect">
            <a:avLst/>
          </a:prstGeom>
        </p:spPr>
        <p:txBody>
          <a:bodyPr wrap="square">
            <a:spAutoFit/>
          </a:bodyPr>
          <a:lstStyle/>
          <a:p>
            <a:r>
              <a:rPr lang="tr-TR" b="1" dirty="0">
                <a:latin typeface="Times New Roman" pitchFamily="18" charset="0"/>
                <a:cs typeface="Times New Roman" pitchFamily="18" charset="0"/>
              </a:rPr>
              <a:t>İsrafın sebepleri: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Eğitimsizlik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Düşük kaliteli üretim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Lüks hayat anlayışı, gösteriş düşkünlüğü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İhtiyacın önüne modanın geçmesi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Gereksiz olan şeylerin ihtiyaç olarak algılanması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İhtiyaçları başkalarının belirlemesi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İsrafı körükleyen reklamlar </a:t>
            </a:r>
          </a:p>
          <a:p>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814388"/>
            <a:ext cx="3312368" cy="2470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664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908720"/>
            <a:ext cx="8496944" cy="4801314"/>
          </a:xfrm>
          <a:prstGeom prst="rect">
            <a:avLst/>
          </a:prstGeom>
        </p:spPr>
        <p:txBody>
          <a:bodyPr wrap="square">
            <a:spAutoFit/>
          </a:bodyPr>
          <a:lstStyle/>
          <a:p>
            <a:r>
              <a:rPr lang="tr-TR" b="1" dirty="0" smtClean="0"/>
              <a:t>1. </a:t>
            </a:r>
            <a:r>
              <a:rPr lang="tr-TR" b="1" dirty="0" smtClean="0">
                <a:latin typeface="Times New Roman" pitchFamily="18" charset="0"/>
                <a:cs typeface="Times New Roman" pitchFamily="18" charset="0"/>
              </a:rPr>
              <a:t>Gıda </a:t>
            </a:r>
            <a:r>
              <a:rPr lang="tr-TR" b="1" dirty="0">
                <a:latin typeface="Times New Roman" pitchFamily="18" charset="0"/>
                <a:cs typeface="Times New Roman" pitchFamily="18" charset="0"/>
              </a:rPr>
              <a:t>İsrafı </a:t>
            </a:r>
            <a:endParaRPr lang="tr-TR" b="1"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Gıda </a:t>
            </a:r>
            <a:r>
              <a:rPr lang="tr-TR" dirty="0">
                <a:latin typeface="Times New Roman" pitchFamily="18" charset="0"/>
                <a:cs typeface="Times New Roman" pitchFamily="18" charset="0"/>
              </a:rPr>
              <a:t>israfı tüm dünyanın problemi olmakla birlikte özellikle gelişmiş ülkelerde daha fazladır. </a:t>
            </a:r>
            <a:endParaRPr lang="tr-TR" dirty="0" smtClean="0">
              <a:latin typeface="Times New Roman" pitchFamily="18" charset="0"/>
              <a:cs typeface="Times New Roman" pitchFamily="18" charset="0"/>
            </a:endParaRPr>
          </a:p>
          <a:p>
            <a:pPr marL="285750" indent="-285750">
              <a:lnSpc>
                <a:spcPct val="150000"/>
              </a:lnSpc>
              <a:buFont typeface="Arial" pitchFamily="34" charset="0"/>
              <a:buChar char="•"/>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Çünkü </a:t>
            </a:r>
            <a:r>
              <a:rPr lang="tr-TR" dirty="0">
                <a:latin typeface="Times New Roman" pitchFamily="18" charset="0"/>
                <a:cs typeface="Times New Roman" pitchFamily="18" charset="0"/>
              </a:rPr>
              <a:t>gelişmiş ülkelerde gelir artışı ve buna bağlı olarak tüketim miktar ve çeşidindeki artış, ev dışı tüketimin artması, alışveriş merkezlerindeki artış, pazarlama metotlarının çeşitlenmesi, kentleşme ile hem doğadan hem de tarımdan uzaklaşılması israfı artıran önemli faktörlerden bazılarıdır. </a:t>
            </a:r>
            <a:endParaRPr lang="tr-TR" dirty="0" smtClean="0">
              <a:latin typeface="Times New Roman" pitchFamily="18" charset="0"/>
              <a:cs typeface="Times New Roman" pitchFamily="18" charset="0"/>
            </a:endParaRPr>
          </a:p>
          <a:p>
            <a:pPr marL="285750" indent="-285750">
              <a:lnSpc>
                <a:spcPct val="150000"/>
              </a:lnSpc>
              <a:buFont typeface="Arial" pitchFamily="34" charset="0"/>
              <a:buChar char="•"/>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Tüm </a:t>
            </a:r>
            <a:r>
              <a:rPr lang="tr-TR" dirty="0">
                <a:latin typeface="Times New Roman" pitchFamily="18" charset="0"/>
                <a:cs typeface="Times New Roman" pitchFamily="18" charset="0"/>
              </a:rPr>
              <a:t>gıda zincirinde var olan yetersiz teknoloji, kötü taşıma, kötü depolama, yanlış ambalajlama ve yanlış saklama koşulları israfa sebep olan diğer </a:t>
            </a:r>
            <a:r>
              <a:rPr lang="tr-TR" dirty="0" smtClean="0">
                <a:latin typeface="Times New Roman" pitchFamily="18" charset="0"/>
                <a:cs typeface="Times New Roman" pitchFamily="18" charset="0"/>
              </a:rPr>
              <a:t>faktörlerdendir.</a:t>
            </a:r>
            <a:endParaRPr lang="tr-TR" dirty="0">
              <a:latin typeface="Times New Roman" pitchFamily="18" charset="0"/>
              <a:cs typeface="Times New Roman" pitchFamily="18" charset="0"/>
            </a:endParaRPr>
          </a:p>
        </p:txBody>
      </p:sp>
      <p:sp>
        <p:nvSpPr>
          <p:cNvPr id="4" name="Dikdörtgen 3"/>
          <p:cNvSpPr/>
          <p:nvPr/>
        </p:nvSpPr>
        <p:spPr>
          <a:xfrm>
            <a:off x="179690" y="260648"/>
            <a:ext cx="1608133" cy="369332"/>
          </a:xfrm>
          <a:prstGeom prst="rect">
            <a:avLst/>
          </a:prstGeom>
        </p:spPr>
        <p:txBody>
          <a:bodyPr wrap="none">
            <a:spAutoFit/>
          </a:bodyPr>
          <a:lstStyle/>
          <a:p>
            <a:r>
              <a:rPr lang="tr-TR" b="1" dirty="0">
                <a:latin typeface="Times New Roman" pitchFamily="18" charset="0"/>
                <a:cs typeface="Times New Roman" pitchFamily="18" charset="0"/>
              </a:rPr>
              <a:t>İsraf Çeşitleri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845688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692696"/>
            <a:ext cx="7704856" cy="3970318"/>
          </a:xfrm>
          <a:prstGeom prst="rect">
            <a:avLst/>
          </a:prstGeom>
        </p:spPr>
        <p:txBody>
          <a:bodyPr wrap="square">
            <a:spAutoFit/>
          </a:bodyPr>
          <a:lstStyle/>
          <a:p>
            <a:pPr marL="285750" indent="-285750">
              <a:lnSpc>
                <a:spcPct val="200000"/>
              </a:lnSpc>
              <a:buFont typeface="Arial" pitchFamily="34" charset="0"/>
              <a:buChar char="•"/>
            </a:pPr>
            <a:r>
              <a:rPr lang="tr-TR" dirty="0">
                <a:latin typeface="Times New Roman" pitchFamily="18" charset="0"/>
                <a:cs typeface="Times New Roman" pitchFamily="18" charset="0"/>
              </a:rPr>
              <a:t>Tüm ülkeleri ve uluslararası kuruluşları önlem almaya yöneltmiş ve bu önlemler sonucunda birtakım olumlu sonuçlar alınmaya başlanmış olunsa da, eğer bu önlemlerin hızı ve yaygınlığı eş zamanlı olmazsa iklim, su, toprak, çevrenin yanı sıra </a:t>
            </a:r>
            <a:r>
              <a:rPr lang="tr-TR" dirty="0" err="1">
                <a:latin typeface="Times New Roman" pitchFamily="18" charset="0"/>
                <a:cs typeface="Times New Roman" pitchFamily="18" charset="0"/>
              </a:rPr>
              <a:t>biyoçeşitlilik</a:t>
            </a:r>
            <a:r>
              <a:rPr lang="tr-TR" dirty="0">
                <a:latin typeface="Times New Roman" pitchFamily="18" charset="0"/>
                <a:cs typeface="Times New Roman" pitchFamily="18" charset="0"/>
              </a:rPr>
              <a:t> de risk altında kalacaktır. </a:t>
            </a:r>
            <a:endParaRPr lang="tr-TR" dirty="0" smtClean="0">
              <a:latin typeface="Times New Roman" pitchFamily="18" charset="0"/>
              <a:cs typeface="Times New Roman" pitchFamily="18" charset="0"/>
            </a:endParaRPr>
          </a:p>
          <a:p>
            <a:pPr marL="285750" indent="-285750">
              <a:lnSpc>
                <a:spcPct val="200000"/>
              </a:lnSpc>
              <a:buFont typeface="Arial" pitchFamily="34" charset="0"/>
              <a:buChar char="•"/>
            </a:pPr>
            <a:endParaRPr lang="tr-TR" dirty="0">
              <a:latin typeface="Times New Roman" pitchFamily="18" charset="0"/>
              <a:cs typeface="Times New Roman" pitchFamily="18" charset="0"/>
            </a:endParaRPr>
          </a:p>
          <a:p>
            <a:pPr marL="285750" indent="-285750">
              <a:lnSpc>
                <a:spcPct val="200000"/>
              </a:lnSpc>
              <a:buFont typeface="Arial" pitchFamily="34" charset="0"/>
              <a:buChar char="•"/>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da beraberinde dünyanın gıda arzında sürdürülebilirlik tehlikesi ile karşı karşıya kalması sorununu getirecektir.</a:t>
            </a:r>
          </a:p>
        </p:txBody>
      </p:sp>
    </p:spTree>
    <p:extLst>
      <p:ext uri="{BB962C8B-B14F-4D97-AF65-F5344CB8AC3E}">
        <p14:creationId xmlns:p14="http://schemas.microsoft.com/office/powerpoint/2010/main" val="2065135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67544" y="889844"/>
            <a:ext cx="7704856" cy="5355312"/>
          </a:xfrm>
          <a:prstGeom prst="rect">
            <a:avLst/>
          </a:prstGeom>
        </p:spPr>
        <p:txBody>
          <a:bodyPr wrap="square">
            <a:spAutoFit/>
          </a:bodyPr>
          <a:lstStyle/>
          <a:p>
            <a:r>
              <a:rPr lang="tr-TR" b="1" dirty="0" smtClean="0">
                <a:latin typeface="Times New Roman" pitchFamily="18" charset="0"/>
                <a:cs typeface="Times New Roman" pitchFamily="18" charset="0"/>
              </a:rPr>
              <a:t>1.a. Ekmek </a:t>
            </a:r>
            <a:r>
              <a:rPr lang="tr-TR" b="1" dirty="0">
                <a:latin typeface="Times New Roman" pitchFamily="18" charset="0"/>
                <a:cs typeface="Times New Roman" pitchFamily="18" charset="0"/>
              </a:rPr>
              <a:t>İsrafı </a:t>
            </a:r>
            <a:endParaRPr lang="tr-TR" b="1"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r>
              <a:rPr lang="tr-TR" dirty="0">
                <a:latin typeface="Times New Roman" pitchFamily="18" charset="0"/>
                <a:cs typeface="Times New Roman" pitchFamily="18" charset="0"/>
              </a:rPr>
              <a:t>İsraf edilen ekmek miktarını kesin olarak belirlemek mümkün olmasa bile en fazla israfın </a:t>
            </a:r>
            <a:r>
              <a:rPr lang="tr-TR" dirty="0" err="1">
                <a:latin typeface="Times New Roman" pitchFamily="18" charset="0"/>
                <a:cs typeface="Times New Roman" pitchFamily="18" charset="0"/>
              </a:rPr>
              <a:t>yemekhaneli</a:t>
            </a:r>
            <a:r>
              <a:rPr lang="tr-TR" dirty="0">
                <a:latin typeface="Times New Roman" pitchFamily="18" charset="0"/>
                <a:cs typeface="Times New Roman" pitchFamily="18" charset="0"/>
              </a:rPr>
              <a:t> iş yerleri, hastane, yatılı okul, öğrenci yurdu, otel, lokanta gibi toplu yemek tüketim yerlerinde olduğuna ilişkin kesin veriler mevcuttur.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Fırınlarda </a:t>
            </a:r>
            <a:r>
              <a:rPr lang="tr-TR" dirty="0">
                <a:latin typeface="Times New Roman" pitchFamily="18" charset="0"/>
                <a:cs typeface="Times New Roman" pitchFamily="18" charset="0"/>
              </a:rPr>
              <a:t>israf oranı % 3,1,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Hanelerde </a:t>
            </a:r>
            <a:r>
              <a:rPr lang="tr-TR" dirty="0">
                <a:latin typeface="Times New Roman" pitchFamily="18" charset="0"/>
                <a:cs typeface="Times New Roman" pitchFamily="18" charset="0"/>
              </a:rPr>
              <a:t>israf oranı % 2,9,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Lokanta</a:t>
            </a:r>
            <a:r>
              <a:rPr lang="tr-TR" dirty="0">
                <a:latin typeface="Times New Roman" pitchFamily="18" charset="0"/>
                <a:cs typeface="Times New Roman" pitchFamily="18" charset="0"/>
              </a:rPr>
              <a:t>, otel ve benzeri yerlerde toplam israf oranı % 3,1,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Kurum </a:t>
            </a:r>
            <a:r>
              <a:rPr lang="tr-TR" dirty="0">
                <a:latin typeface="Times New Roman" pitchFamily="18" charset="0"/>
                <a:cs typeface="Times New Roman" pitchFamily="18" charset="0"/>
              </a:rPr>
              <a:t>yemekhanelerinde toplam israf oranı % 2,7,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Öğrenci </a:t>
            </a:r>
            <a:r>
              <a:rPr lang="tr-TR" dirty="0">
                <a:latin typeface="Times New Roman" pitchFamily="18" charset="0"/>
                <a:cs typeface="Times New Roman" pitchFamily="18" charset="0"/>
              </a:rPr>
              <a:t>yemekhanelerinde toplam israf oranı % 7,1,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Ülke </a:t>
            </a:r>
            <a:r>
              <a:rPr lang="tr-TR" dirty="0">
                <a:latin typeface="Times New Roman" pitchFamily="18" charset="0"/>
                <a:cs typeface="Times New Roman" pitchFamily="18" charset="0"/>
              </a:rPr>
              <a:t>geneli ekmek israf oranı (toplam üretimin yüzdesi olarak) % 5,9 olarak tespit edilmiştir.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2348880"/>
            <a:ext cx="28575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9748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404664"/>
            <a:ext cx="7776864" cy="5078313"/>
          </a:xfrm>
          <a:prstGeom prst="rect">
            <a:avLst/>
          </a:prstGeom>
        </p:spPr>
        <p:txBody>
          <a:bodyPr wrap="square">
            <a:spAutoFit/>
          </a:bodyPr>
          <a:lstStyle/>
          <a:p>
            <a:r>
              <a:rPr lang="tr-TR" dirty="0">
                <a:latin typeface="Times New Roman" pitchFamily="18" charset="0"/>
                <a:cs typeface="Times New Roman" pitchFamily="18" charset="0"/>
              </a:rPr>
              <a:t>Ekmek israfını en aza indirebilmek için uzmanların önerileri şunlardır</a:t>
            </a:r>
            <a:r>
              <a:rPr lang="tr-TR" dirty="0" smtClean="0">
                <a:latin typeface="Times New Roman" pitchFamily="18" charset="0"/>
                <a:cs typeface="Times New Roman" pitchFamily="18" charset="0"/>
              </a:rPr>
              <a:t>:</a:t>
            </a:r>
          </a:p>
          <a:p>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Üretimin </a:t>
            </a:r>
            <a:r>
              <a:rPr lang="tr-TR" dirty="0">
                <a:latin typeface="Times New Roman" pitchFamily="18" charset="0"/>
                <a:cs typeface="Times New Roman" pitchFamily="18" charset="0"/>
              </a:rPr>
              <a:t>talebe göre planlanması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Raf </a:t>
            </a:r>
            <a:r>
              <a:rPr lang="tr-TR" dirty="0">
                <a:latin typeface="Times New Roman" pitchFamily="18" charset="0"/>
                <a:cs typeface="Times New Roman" pitchFamily="18" charset="0"/>
              </a:rPr>
              <a:t>ömrü uzun kaliteli ekmek üretimi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Ekmeğin </a:t>
            </a:r>
            <a:r>
              <a:rPr lang="tr-TR" dirty="0">
                <a:latin typeface="Times New Roman" pitchFamily="18" charset="0"/>
                <a:cs typeface="Times New Roman" pitchFamily="18" charset="0"/>
              </a:rPr>
              <a:t>fırında veya satış yerinde uygun koşullarda </a:t>
            </a:r>
            <a:r>
              <a:rPr lang="tr-TR" dirty="0" smtClean="0">
                <a:latin typeface="Times New Roman" pitchFamily="18" charset="0"/>
                <a:cs typeface="Times New Roman" pitchFamily="18" charset="0"/>
              </a:rPr>
              <a:t>muhafazası</a:t>
            </a:r>
          </a:p>
          <a:p>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Ekmeğin </a:t>
            </a:r>
            <a:r>
              <a:rPr lang="tr-TR" dirty="0">
                <a:latin typeface="Times New Roman" pitchFamily="18" charset="0"/>
                <a:cs typeface="Times New Roman" pitchFamily="18" charset="0"/>
              </a:rPr>
              <a:t>pişirilmesi ile satışı arasındaki sürenin en aza indirilmesi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Ekmeğin </a:t>
            </a:r>
            <a:r>
              <a:rPr lang="tr-TR" dirty="0">
                <a:latin typeface="Times New Roman" pitchFamily="18" charset="0"/>
                <a:cs typeface="Times New Roman" pitchFamily="18" charset="0"/>
              </a:rPr>
              <a:t>poşetlenmesi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Küçük </a:t>
            </a:r>
            <a:r>
              <a:rPr lang="tr-TR" dirty="0">
                <a:latin typeface="Times New Roman" pitchFamily="18" charset="0"/>
                <a:cs typeface="Times New Roman" pitchFamily="18" charset="0"/>
              </a:rPr>
              <a:t>gramajlarda ekmek üretimi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Toplu </a:t>
            </a:r>
            <a:r>
              <a:rPr lang="tr-TR" dirty="0">
                <a:latin typeface="Times New Roman" pitchFamily="18" charset="0"/>
                <a:cs typeface="Times New Roman" pitchFamily="18" charset="0"/>
              </a:rPr>
              <a:t>yemek tüketim yerlerinde ekmeğin dilimlenmiş olarak verilmesi </a:t>
            </a:r>
            <a:endParaRPr lang="tr-TR" dirty="0" smtClean="0">
              <a:latin typeface="Times New Roman" pitchFamily="18" charset="0"/>
              <a:cs typeface="Times New Roman" pitchFamily="18" charset="0"/>
            </a:endParaRPr>
          </a:p>
          <a:p>
            <a:pPr marL="285750" indent="-285750">
              <a:buFont typeface="Arial" pitchFamily="34" charset="0"/>
              <a:buChar char="•"/>
            </a:pPr>
            <a:endParaRPr lang="tr-TR" dirty="0" smtClean="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Self servis </a:t>
            </a:r>
            <a:r>
              <a:rPr lang="tr-TR" dirty="0">
                <a:latin typeface="Times New Roman" pitchFamily="18" charset="0"/>
                <a:cs typeface="Times New Roman" pitchFamily="18" charset="0"/>
              </a:rPr>
              <a:t>tezgâhlarında ekmeğin baş tarafta değil, yemeklerden sonra yer alması </a:t>
            </a:r>
          </a:p>
        </p:txBody>
      </p:sp>
    </p:spTree>
    <p:extLst>
      <p:ext uri="{BB962C8B-B14F-4D97-AF65-F5344CB8AC3E}">
        <p14:creationId xmlns:p14="http://schemas.microsoft.com/office/powerpoint/2010/main" val="2708033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332656"/>
            <a:ext cx="7776864" cy="3139321"/>
          </a:xfrm>
          <a:prstGeom prst="rect">
            <a:avLst/>
          </a:prstGeom>
        </p:spPr>
        <p:txBody>
          <a:bodyPr wrap="square">
            <a:spAutoFit/>
          </a:bodyPr>
          <a:lstStyle/>
          <a:p>
            <a:r>
              <a:rPr lang="tr-TR" b="1" dirty="0" smtClean="0"/>
              <a:t>2. </a:t>
            </a:r>
            <a:r>
              <a:rPr lang="tr-TR" b="1" dirty="0" smtClean="0">
                <a:latin typeface="Times New Roman" pitchFamily="18" charset="0"/>
                <a:cs typeface="Times New Roman" pitchFamily="18" charset="0"/>
              </a:rPr>
              <a:t>Su </a:t>
            </a:r>
            <a:r>
              <a:rPr lang="tr-TR" b="1" dirty="0">
                <a:latin typeface="Times New Roman" pitchFamily="18" charset="0"/>
                <a:cs typeface="Times New Roman" pitchFamily="18" charset="0"/>
              </a:rPr>
              <a:t>İsrafı </a:t>
            </a:r>
            <a:endParaRPr lang="tr-TR" b="1"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Dörtte üçü sularla kaplı olmasına rağmen yalnız %3’ü kullanma suyu olan dünyamızın yakın gelecekte en büyük sorunu “kuraklık” olacaktır.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Yurdumuzun </a:t>
            </a:r>
            <a:r>
              <a:rPr lang="tr-TR" dirty="0">
                <a:latin typeface="Times New Roman" pitchFamily="18" charset="0"/>
                <a:cs typeface="Times New Roman" pitchFamily="18" charset="0"/>
              </a:rPr>
              <a:t>üç yanı denizlerle çevrili, her tarafında nehirler, dereler, su kaynakları olsa da Türkiye kullanılabilir su miktarı bakımından fakir ülkeler arasında yer alıyor.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Doğal </a:t>
            </a:r>
            <a:r>
              <a:rPr lang="tr-TR" dirty="0">
                <a:latin typeface="Times New Roman" pitchFamily="18" charset="0"/>
                <a:cs typeface="Times New Roman" pitchFamily="18" charset="0"/>
              </a:rPr>
              <a:t>Hayatı Koruma Vakfı, önümüzdeki yıllarda su sıkıntısı çeken bir ülke hâline geleceğimizi söylemektedir. </a:t>
            </a:r>
          </a:p>
        </p:txBody>
      </p:sp>
      <p:sp>
        <p:nvSpPr>
          <p:cNvPr id="4" name="Dikdörtgen 3"/>
          <p:cNvSpPr/>
          <p:nvPr/>
        </p:nvSpPr>
        <p:spPr>
          <a:xfrm>
            <a:off x="395536" y="3861048"/>
            <a:ext cx="7632848" cy="1754326"/>
          </a:xfrm>
          <a:prstGeom prst="rect">
            <a:avLst/>
          </a:prstGeom>
        </p:spPr>
        <p:txBody>
          <a:bodyPr wrap="square">
            <a:spAutoFit/>
          </a:bodyPr>
          <a:lstStyle/>
          <a:p>
            <a:pPr marL="285750" indent="-285750">
              <a:lnSpc>
                <a:spcPct val="150000"/>
              </a:lnSpc>
              <a:buFont typeface="Arial" pitchFamily="34" charset="0"/>
              <a:buChar char="•"/>
            </a:pPr>
            <a:r>
              <a:rPr lang="tr-TR" dirty="0" smtClean="0">
                <a:latin typeface="Times New Roman" pitchFamily="18" charset="0"/>
                <a:cs typeface="Times New Roman" pitchFamily="18" charset="0"/>
              </a:rPr>
              <a:t>Dünya </a:t>
            </a:r>
            <a:r>
              <a:rPr lang="tr-TR" dirty="0">
                <a:latin typeface="Times New Roman" pitchFamily="18" charset="0"/>
                <a:cs typeface="Times New Roman" pitchFamily="18" charset="0"/>
              </a:rPr>
              <a:t>genelinde artan nüfusa bağlı olarak artan su ihtiyacından dolayı yerel ölçekten başlayarak </a:t>
            </a:r>
            <a:r>
              <a:rPr lang="tr-TR" dirty="0" smtClean="0">
                <a:latin typeface="Times New Roman" pitchFamily="18" charset="0"/>
                <a:cs typeface="Times New Roman" pitchFamily="18" charset="0"/>
              </a:rPr>
              <a:t>çeşitli önlemler </a:t>
            </a:r>
            <a:r>
              <a:rPr lang="tr-TR" dirty="0">
                <a:latin typeface="Times New Roman" pitchFamily="18" charset="0"/>
                <a:cs typeface="Times New Roman" pitchFamily="18" charset="0"/>
              </a:rPr>
              <a:t>alınmasının yanı sıra yerel halkın çevresel konularla ilgili israfın önlenmesindeki farkındalık ve algı düzeyleri de değerlendirilmektedir </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9087" y="5445224"/>
            <a:ext cx="352425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36180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250</TotalTime>
  <Words>1546</Words>
  <Application>Microsoft Office PowerPoint</Application>
  <PresentationFormat>Ekran Gösterisi (4:3)</PresentationFormat>
  <Paragraphs>138</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Cumba</vt:lpstr>
      <vt:lpstr>İsraf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By NeC ® 2010 | Katilimsiz.Com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10</cp:revision>
  <dcterms:created xsi:type="dcterms:W3CDTF">2019-03-15T17:22:29Z</dcterms:created>
  <dcterms:modified xsi:type="dcterms:W3CDTF">2019-03-16T19:53:07Z</dcterms:modified>
</cp:coreProperties>
</file>