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82" r:id="rId10"/>
    <p:sldId id="283" r:id="rId11"/>
    <p:sldId id="276" r:id="rId12"/>
    <p:sldId id="277" r:id="rId13"/>
    <p:sldId id="278" r:id="rId14"/>
    <p:sldId id="279" r:id="rId15"/>
    <p:sldId id="280" r:id="rId16"/>
    <p:sldId id="281" r:id="rId17"/>
    <p:sldId id="265" r:id="rId18"/>
    <p:sldId id="266" r:id="rId19"/>
    <p:sldId id="268" r:id="rId20"/>
    <p:sldId id="269" r:id="rId21"/>
    <p:sldId id="270" r:id="rId22"/>
    <p:sldId id="271" r:id="rId23"/>
    <p:sldId id="273" r:id="rId24"/>
    <p:sldId id="274" r:id="rId25"/>
    <p:sldId id="275"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91689AE-F883-4150-BEF3-BC3BF302AEA7}" type="datetimeFigureOut">
              <a:rPr lang="tr-TR" smtClean="0"/>
              <a:t>8.03.2019</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26775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91689AE-F883-4150-BEF3-BC3BF302AEA7}" type="datetimeFigureOut">
              <a:rPr lang="tr-TR" smtClean="0"/>
              <a:t>8.03.2019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162849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91689AE-F883-4150-BEF3-BC3BF302AEA7}" type="datetimeFigureOut">
              <a:rPr lang="tr-TR" smtClean="0"/>
              <a:t>8.03.2019</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BBDEF5-A9E0-45D5-A43A-51C2CD8BE776}"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8829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91689AE-F883-4150-BEF3-BC3BF302AEA7}" type="datetimeFigureOut">
              <a:rPr lang="tr-TR" smtClean="0"/>
              <a:t>8.03.2019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1964806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91689AE-F883-4150-BEF3-BC3BF302AEA7}" type="datetimeFigureOut">
              <a:rPr lang="tr-TR" smtClean="0"/>
              <a:t>8.03.2019</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BBDEF5-A9E0-45D5-A43A-51C2CD8BE776}"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3481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91689AE-F883-4150-BEF3-BC3BF302AEA7}" type="datetimeFigureOut">
              <a:rPr lang="tr-TR" smtClean="0"/>
              <a:t>8.03.2019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869828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91689AE-F883-4150-BEF3-BC3BF302AEA7}" type="datetimeFigureOut">
              <a:rPr lang="tr-TR" smtClean="0"/>
              <a:t>8.03.2019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1590309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91689AE-F883-4150-BEF3-BC3BF302AEA7}" type="datetimeFigureOut">
              <a:rPr lang="tr-TR" smtClean="0"/>
              <a:t>8.03.2019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3501324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91689AE-F883-4150-BEF3-BC3BF302AEA7}" type="datetimeFigureOut">
              <a:rPr lang="tr-TR" smtClean="0"/>
              <a:t>8.03.2019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10346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91689AE-F883-4150-BEF3-BC3BF302AEA7}" type="datetimeFigureOut">
              <a:rPr lang="tr-TR" smtClean="0"/>
              <a:t>8.03.2019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46353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91689AE-F883-4150-BEF3-BC3BF302AEA7}" type="datetimeFigureOut">
              <a:rPr lang="tr-TR" smtClean="0"/>
              <a:t>8.03.2019</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409780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91689AE-F883-4150-BEF3-BC3BF302AEA7}" type="datetimeFigureOut">
              <a:rPr lang="tr-TR" smtClean="0"/>
              <a:t>8.03.2019</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202335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91689AE-F883-4150-BEF3-BC3BF302AEA7}" type="datetimeFigureOut">
              <a:rPr lang="tr-TR" smtClean="0"/>
              <a:t>8.03.2019</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331395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689AE-F883-4150-BEF3-BC3BF302AEA7}" type="datetimeFigureOut">
              <a:rPr lang="tr-TR" smtClean="0"/>
              <a:t>8.03.2019</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267209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91689AE-F883-4150-BEF3-BC3BF302AEA7}" type="datetimeFigureOut">
              <a:rPr lang="tr-TR" smtClean="0"/>
              <a:t>8.03.2019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429418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91689AE-F883-4150-BEF3-BC3BF302AEA7}" type="datetimeFigureOut">
              <a:rPr lang="tr-TR" smtClean="0"/>
              <a:t>8.03.2019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BBDEF5-A9E0-45D5-A43A-51C2CD8BE776}" type="slidenum">
              <a:rPr lang="tr-TR" smtClean="0"/>
              <a:t>‹#›</a:t>
            </a:fld>
            <a:endParaRPr lang="tr-TR"/>
          </a:p>
        </p:txBody>
      </p:sp>
    </p:spTree>
    <p:extLst>
      <p:ext uri="{BB962C8B-B14F-4D97-AF65-F5344CB8AC3E}">
        <p14:creationId xmlns:p14="http://schemas.microsoft.com/office/powerpoint/2010/main" val="266890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91689AE-F883-4150-BEF3-BC3BF302AEA7}" type="datetimeFigureOut">
              <a:rPr lang="tr-TR" smtClean="0"/>
              <a:t>8.03.2019</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EBBDEF5-A9E0-45D5-A43A-51C2CD8BE776}" type="slidenum">
              <a:rPr lang="tr-TR" smtClean="0"/>
              <a:t>‹#›</a:t>
            </a:fld>
            <a:endParaRPr lang="tr-TR"/>
          </a:p>
        </p:txBody>
      </p:sp>
    </p:spTree>
    <p:extLst>
      <p:ext uri="{BB962C8B-B14F-4D97-AF65-F5344CB8AC3E}">
        <p14:creationId xmlns:p14="http://schemas.microsoft.com/office/powerpoint/2010/main" val="2514986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ENERJİ </a:t>
            </a: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011000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42945" y="787702"/>
            <a:ext cx="10467279" cy="2862322"/>
          </a:xfrm>
          <a:prstGeom prst="rect">
            <a:avLst/>
          </a:prstGeom>
        </p:spPr>
        <p:txBody>
          <a:bodyPr wrap="square">
            <a:spAutoFit/>
          </a:bodyPr>
          <a:lstStyle/>
          <a:p>
            <a:r>
              <a:rPr lang="tr-TR" dirty="0"/>
              <a:t> </a:t>
            </a:r>
            <a:r>
              <a:rPr lang="tr-TR" b="1" dirty="0"/>
              <a:t>Yeni ve Temiz Enerji </a:t>
            </a:r>
            <a:r>
              <a:rPr lang="tr-TR" b="1" dirty="0" smtClean="0"/>
              <a:t>Kaynakları</a:t>
            </a:r>
          </a:p>
          <a:p>
            <a:endParaRPr lang="tr-TR" dirty="0"/>
          </a:p>
          <a:p>
            <a:r>
              <a:rPr lang="tr-TR" dirty="0">
                <a:latin typeface="Times New Roman" panose="02020603050405020304" pitchFamily="18" charset="0"/>
                <a:cs typeface="Times New Roman" panose="02020603050405020304" pitchFamily="18" charset="0"/>
              </a:rPr>
              <a:t>Klasik enerji kaynaklarına alternatif olarak sunulan kaynaklardır. Güneş, rüzgâr, </a:t>
            </a:r>
            <a:r>
              <a:rPr lang="tr-TR" dirty="0" err="1">
                <a:latin typeface="Times New Roman" panose="02020603050405020304" pitchFamily="18" charset="0"/>
                <a:cs typeface="Times New Roman" panose="02020603050405020304" pitchFamily="18" charset="0"/>
              </a:rPr>
              <a:t>biogaz</a:t>
            </a:r>
            <a:r>
              <a:rPr lang="tr-TR" dirty="0">
                <a:latin typeface="Times New Roman" panose="02020603050405020304" pitchFamily="18" charset="0"/>
                <a:cs typeface="Times New Roman" panose="02020603050405020304" pitchFamily="18" charset="0"/>
              </a:rPr>
              <a:t> ve jeotermal kaynaklar buna örnektir. Doğada sürekli var olan faktörlere dayalı olan bu kaynakların çoğunluğunun en önemli özelliği yenilenebilir olmaları ve doğaya zarar vermemeleridir. </a:t>
            </a:r>
            <a:r>
              <a:rPr lang="tr-TR" dirty="0" smtClean="0">
                <a:latin typeface="Times New Roman" panose="02020603050405020304" pitchFamily="18" charset="0"/>
                <a:cs typeface="Times New Roman" panose="02020603050405020304" pitchFamily="18" charset="0"/>
              </a:rPr>
              <a:t>Günümüzde </a:t>
            </a:r>
            <a:r>
              <a:rPr lang="tr-TR" dirty="0">
                <a:latin typeface="Times New Roman" panose="02020603050405020304" pitchFamily="18" charset="0"/>
                <a:cs typeface="Times New Roman" panose="02020603050405020304" pitchFamily="18" charset="0"/>
              </a:rPr>
              <a:t>doğaya ve insan sağlığına zarar vermeyen, düşük maliyetlerle enerji elde etmemizi sağlayan yeni ve temiz enerji kaynakları şunlardır.</a:t>
            </a:r>
          </a:p>
          <a:p>
            <a:endParaRPr lang="tr-TR"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tr-TR" b="1" dirty="0" smtClean="0">
                <a:latin typeface="Times New Roman" panose="02020603050405020304" pitchFamily="18" charset="0"/>
                <a:cs typeface="Times New Roman" panose="02020603050405020304" pitchFamily="18" charset="0"/>
              </a:rPr>
              <a:t>Jeotermal </a:t>
            </a:r>
            <a:r>
              <a:rPr lang="tr-TR" b="1" dirty="0">
                <a:latin typeface="Times New Roman" panose="02020603050405020304" pitchFamily="18" charset="0"/>
                <a:cs typeface="Times New Roman" panose="02020603050405020304" pitchFamily="18" charset="0"/>
              </a:rPr>
              <a:t>Enerji: </a:t>
            </a:r>
            <a:r>
              <a:rPr lang="tr-TR" dirty="0">
                <a:latin typeface="Times New Roman" panose="02020603050405020304" pitchFamily="18" charset="0"/>
                <a:cs typeface="Times New Roman" panose="02020603050405020304" pitchFamily="18" charset="0"/>
              </a:rPr>
              <a:t>Jeotermal kaynaklar çok geniş kapsamlı olmak yerine yöresel enerji kaynaklarına yönelme durumunda akla gelmesi gereken bir enerji çeşididir. Temiz enerji üretimi söz konusu olduğunda asla vazgeçilmemesi gereken kaynaklardandır.</a:t>
            </a:r>
          </a:p>
        </p:txBody>
      </p:sp>
      <p:sp>
        <p:nvSpPr>
          <p:cNvPr id="3" name="Dikdörtgen 2"/>
          <p:cNvSpPr/>
          <p:nvPr/>
        </p:nvSpPr>
        <p:spPr>
          <a:xfrm>
            <a:off x="1642945" y="4090706"/>
            <a:ext cx="9943172" cy="923330"/>
          </a:xfrm>
          <a:prstGeom prst="rect">
            <a:avLst/>
          </a:prstGeom>
        </p:spPr>
        <p:txBody>
          <a:bodyPr wrap="square">
            <a:spAutoFit/>
          </a:bodyPr>
          <a:lstStyle/>
          <a:p>
            <a:pPr marL="342900" indent="-342900">
              <a:buFont typeface="+mj-lt"/>
              <a:buAutoNum type="arabicPeriod" startAt="2"/>
            </a:pPr>
            <a:r>
              <a:rPr lang="tr-TR" b="1" dirty="0" err="1">
                <a:latin typeface="Times New Roman" panose="02020603050405020304" pitchFamily="18" charset="0"/>
                <a:cs typeface="Times New Roman" panose="02020603050405020304" pitchFamily="18" charset="0"/>
              </a:rPr>
              <a:t>Biogaz</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Hayvansal ve bitkisel organik atık/artık maddeler, çoğunlukla ya doğrudan doğruya yakılmakta veya tarım topraklarına gübre olarak verilmektedir. Bu tür atıkların özellikle yakılarak ısı üretiminde kullanılması daha yaygın olarak </a:t>
            </a:r>
            <a:r>
              <a:rPr lang="tr-TR" dirty="0" smtClean="0">
                <a:latin typeface="Times New Roman" panose="02020603050405020304" pitchFamily="18" charset="0"/>
                <a:cs typeface="Times New Roman" panose="02020603050405020304" pitchFamily="18" charset="0"/>
              </a:rPr>
              <a:t>görülmektedir.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55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10936" y="774429"/>
            <a:ext cx="6096000" cy="3792577"/>
          </a:xfrm>
          <a:prstGeom prst="rect">
            <a:avLst/>
          </a:prstGeom>
        </p:spPr>
        <p:txBody>
          <a:bodyPr>
            <a:spAutoFit/>
          </a:bodyPr>
          <a:lstStyle/>
          <a:p>
            <a:pPr marL="20955" indent="-6350">
              <a:lnSpc>
                <a:spcPct val="107000"/>
              </a:lnSpc>
              <a:spcAft>
                <a:spcPts val="0"/>
              </a:spcAft>
            </a:pPr>
            <a:r>
              <a:rPr lang="tr-TR" sz="2000" b="1" dirty="0">
                <a:solidFill>
                  <a:srgbClr val="000000"/>
                </a:solidFill>
                <a:latin typeface="Times New Roman" panose="02020603050405020304" pitchFamily="18" charset="0"/>
                <a:ea typeface="Times New Roman" panose="02020603050405020304" pitchFamily="18" charset="0"/>
              </a:rPr>
              <a:t>Güneş Enerjisi </a:t>
            </a:r>
          </a:p>
          <a:p>
            <a:pPr marL="359410" indent="-6350">
              <a:lnSpc>
                <a:spcPct val="107000"/>
              </a:lnSpc>
            </a:pPr>
            <a:r>
              <a:rPr lang="tr-TR" dirty="0">
                <a:solidFill>
                  <a:srgbClr val="000000"/>
                </a:solidFill>
                <a:latin typeface="Times New Roman" panose="02020603050405020304" pitchFamily="18" charset="0"/>
                <a:ea typeface="Times New Roman" panose="02020603050405020304" pitchFamily="18" charset="0"/>
              </a:rPr>
              <a:t> </a:t>
            </a:r>
          </a:p>
          <a:p>
            <a:pPr marL="6985" indent="359410" algn="just">
              <a:lnSpc>
                <a:spcPct val="111000"/>
              </a:lnSpc>
              <a:spcAft>
                <a:spcPts val="25"/>
              </a:spcAft>
            </a:pPr>
            <a:r>
              <a:rPr lang="tr-TR" dirty="0">
                <a:solidFill>
                  <a:srgbClr val="000000"/>
                </a:solidFill>
                <a:latin typeface="Times New Roman" panose="02020603050405020304" pitchFamily="18" charset="0"/>
                <a:ea typeface="Times New Roman" panose="02020603050405020304" pitchFamily="18" charset="0"/>
              </a:rPr>
              <a:t>Güneşten gelen ve dünya atmosferi dışında şiddeti sabit ve 1370 W/m² olan ve yer yüzeyinde 0–1100 W/m² değerleri arasında değişen yenilenebilir bir enerji kaynağıdır. Isıtmadan soğutmaya ve elektrik üretiminde kontrollü olarak kullanılabilmektedir. Güneş enerjisini toplayıp ısı, elektrik gibi faktörlere çevirebilen güneş kolektörleri güneş enerjisinin kullanımındaki aracı elemandır. Ülkemizin yıllık güneşlenme süresi ortalama olarak 2640 saattir. Maksimum güneşlenme 362 saat ile temmuz ayında, minimum güneşlenme süresi ise 98 saat ile aralık ayında görülmüştür. </a:t>
            </a:r>
          </a:p>
        </p:txBody>
      </p:sp>
      <p:pic>
        <p:nvPicPr>
          <p:cNvPr id="3" name="Resim 2"/>
          <p:cNvPicPr>
            <a:picLocks noChangeAspect="1"/>
          </p:cNvPicPr>
          <p:nvPr/>
        </p:nvPicPr>
        <p:blipFill>
          <a:blip r:embed="rId2"/>
          <a:stretch>
            <a:fillRect/>
          </a:stretch>
        </p:blipFill>
        <p:spPr>
          <a:xfrm>
            <a:off x="8527542" y="2512745"/>
            <a:ext cx="3080877" cy="2271127"/>
          </a:xfrm>
          <a:prstGeom prst="rect">
            <a:avLst/>
          </a:prstGeom>
        </p:spPr>
      </p:pic>
    </p:spTree>
    <p:extLst>
      <p:ext uri="{BB962C8B-B14F-4D97-AF65-F5344CB8AC3E}">
        <p14:creationId xmlns:p14="http://schemas.microsoft.com/office/powerpoint/2010/main" val="4048141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03970" y="332276"/>
            <a:ext cx="10972800" cy="6226897"/>
          </a:xfrm>
          <a:prstGeom prst="rect">
            <a:avLst/>
          </a:prstGeom>
        </p:spPr>
        <p:txBody>
          <a:bodyPr wrap="square">
            <a:spAutoFit/>
          </a:bodyPr>
          <a:lstStyle/>
          <a:p>
            <a:pPr marL="6350" indent="-6350">
              <a:lnSpc>
                <a:spcPct val="112000"/>
              </a:lnSpc>
              <a:spcAft>
                <a:spcPts val="25"/>
              </a:spcAft>
              <a:tabLst>
                <a:tab pos="415290" algn="ctr"/>
                <a:tab pos="1503045" algn="ctr"/>
              </a:tabLst>
            </a:pPr>
            <a:r>
              <a:rPr lang="tr-TR" b="1" dirty="0">
                <a:solidFill>
                  <a:srgbClr val="000000"/>
                </a:solidFill>
                <a:latin typeface="Times New Roman" panose="02020603050405020304" pitchFamily="18" charset="0"/>
                <a:ea typeface="Times New Roman" panose="02020603050405020304" pitchFamily="18" charset="0"/>
              </a:rPr>
              <a:t>Avantaj ve Dezavantajları </a:t>
            </a:r>
            <a:endParaRPr lang="tr-TR" dirty="0">
              <a:solidFill>
                <a:srgbClr val="000000"/>
              </a:solidFill>
              <a:latin typeface="Times New Roman" panose="02020603050405020304" pitchFamily="18" charset="0"/>
              <a:ea typeface="Times New Roman" panose="02020603050405020304" pitchFamily="18" charset="0"/>
            </a:endParaRPr>
          </a:p>
          <a:p>
            <a:pPr marL="6350" indent="-6350">
              <a:lnSpc>
                <a:spcPct val="107000"/>
              </a:lnSpc>
              <a:spcAft>
                <a:spcPts val="10"/>
              </a:spcAft>
            </a:pPr>
            <a:r>
              <a:rPr lang="tr-TR" sz="2000" dirty="0">
                <a:solidFill>
                  <a:srgbClr val="000000"/>
                </a:solidFill>
                <a:latin typeface="Times New Roman" panose="02020603050405020304" pitchFamily="18" charset="0"/>
                <a:ea typeface="Times New Roman" panose="02020603050405020304" pitchFamily="18" charset="0"/>
              </a:rPr>
              <a:t> </a:t>
            </a:r>
            <a:endParaRPr lang="tr-TR" dirty="0">
              <a:solidFill>
                <a:srgbClr val="000000"/>
              </a:solidFill>
              <a:latin typeface="Times New Roman" panose="02020603050405020304" pitchFamily="18" charset="0"/>
              <a:ea typeface="Times New Roman" panose="02020603050405020304" pitchFamily="18" charset="0"/>
            </a:endParaRPr>
          </a:p>
          <a:p>
            <a:pPr marL="645160" indent="-285750" algn="just">
              <a:lnSpc>
                <a:spcPct val="111000"/>
              </a:lnSpc>
              <a:spcAft>
                <a:spcPts val="25"/>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rPr>
              <a:t>Güneş enerjisi temiz, yenilenebilir ve sürekli bir enerji kaynağıdır.  </a:t>
            </a:r>
          </a:p>
          <a:p>
            <a:pPr marL="359410" indent="-6350">
              <a:lnSpc>
                <a:spcPct val="107000"/>
              </a:lnSpc>
              <a:spcAft>
                <a:spcPts val="60"/>
              </a:spcAft>
            </a:pPr>
            <a:r>
              <a:rPr lang="tr-TR" dirty="0">
                <a:solidFill>
                  <a:srgbClr val="000000"/>
                </a:solidFill>
                <a:latin typeface="Times New Roman" panose="02020603050405020304" pitchFamily="18" charset="0"/>
                <a:ea typeface="Times New Roman" panose="02020603050405020304" pitchFamily="18" charset="0"/>
              </a:rPr>
              <a:t> </a:t>
            </a:r>
          </a:p>
          <a:p>
            <a:pPr marL="645160" indent="-285750" algn="just">
              <a:lnSpc>
                <a:spcPct val="111000"/>
              </a:lnSpc>
              <a:spcAft>
                <a:spcPts val="25"/>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rPr>
              <a:t>Güneş enerjisi ile çalışan sistemler kolaylıkla taşınıp kurulabilir.  </a:t>
            </a:r>
          </a:p>
          <a:p>
            <a:pPr marL="359410" indent="-6350">
              <a:lnSpc>
                <a:spcPct val="107000"/>
              </a:lnSpc>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25"/>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rPr>
              <a:t>Çevreyi kirletici atıkları olmayan, çevre dostu, gerektiğinde enerji ihtiyacına bağlı olarak kolayca değiştirilebilen sistemlerdir.  </a:t>
            </a:r>
          </a:p>
          <a:p>
            <a:pPr marL="359410" indent="-6350">
              <a:lnSpc>
                <a:spcPct val="107000"/>
              </a:lnSpc>
              <a:spcAft>
                <a:spcPts val="95"/>
              </a:spcAft>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25"/>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rPr>
              <a:t>Güneş enerjisinin; yakıt sorununun olmaması, işletme kolaylığı, mekanik yıpranma olmaması, modüler (değişebilir) olması, uzun yıllar sorunsuz olarak çalışması gibi üstünlükleri vardır.  </a:t>
            </a:r>
          </a:p>
          <a:p>
            <a:pPr marL="359410" indent="-6350">
              <a:lnSpc>
                <a:spcPct val="107000"/>
              </a:lnSpc>
              <a:spcAft>
                <a:spcPts val="95"/>
              </a:spcAft>
            </a:pPr>
            <a:r>
              <a:rPr lang="tr-TR" dirty="0">
                <a:solidFill>
                  <a:srgbClr val="000000"/>
                </a:solidFill>
                <a:latin typeface="Times New Roman" panose="02020603050405020304" pitchFamily="18" charset="0"/>
                <a:ea typeface="Times New Roman" panose="02020603050405020304" pitchFamily="18" charset="0"/>
              </a:rPr>
              <a:t> </a:t>
            </a:r>
          </a:p>
          <a:p>
            <a:pPr marL="645160" indent="-285750" algn="just">
              <a:lnSpc>
                <a:spcPct val="111000"/>
              </a:lnSpc>
              <a:spcAft>
                <a:spcPts val="25"/>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rPr>
              <a:t>Güneş pili, dayanıklı, güvenilir ve uzun ömürlüdür.  </a:t>
            </a:r>
          </a:p>
          <a:p>
            <a:pPr marL="359410" indent="-6350">
              <a:lnSpc>
                <a:spcPct val="107000"/>
              </a:lnSpc>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25"/>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rPr>
              <a:t>Elektrik şebeke hattı bulunmayan ya da şebeke hattının götürülmesinin pahalı olduğu kırsal yörelerde güneş pillerinin kullanımı daha ekonomik olabilmektedir.  </a:t>
            </a:r>
          </a:p>
          <a:p>
            <a:pPr marL="359410" indent="-6350">
              <a:lnSpc>
                <a:spcPct val="107000"/>
              </a:lnSpc>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25"/>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rPr>
              <a:t>Her ev, kendi enerjisini çatısına kurduğu güneş pilleri ile karşılayabilir. Böylece iletim ve enerjiyi taşıma maliyetleri ve kayıpları ortadan kalkar.  </a:t>
            </a:r>
          </a:p>
          <a:p>
            <a:pPr marL="359410" indent="-6350">
              <a:lnSpc>
                <a:spcPct val="107000"/>
              </a:lnSpc>
              <a:spcAft>
                <a:spcPts val="75"/>
              </a:spcAft>
            </a:pPr>
            <a:r>
              <a:rPr lang="tr-TR" dirty="0">
                <a:solidFill>
                  <a:srgbClr val="00000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11324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88273" y="718344"/>
            <a:ext cx="10303727" cy="4197559"/>
          </a:xfrm>
          <a:prstGeom prst="rect">
            <a:avLst/>
          </a:prstGeom>
        </p:spPr>
        <p:txBody>
          <a:bodyPr wrap="square">
            <a:spAutoFit/>
          </a:bodyPr>
          <a:lstStyle/>
          <a:p>
            <a:pPr marL="645160" indent="-285750" algn="just">
              <a:lnSpc>
                <a:spcPct val="150000"/>
              </a:lnSpc>
              <a:spcAft>
                <a:spcPts val="25"/>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rPr>
              <a:t>Güneş enerjisinin bütün bu avantajlarının yanı sıra bazı dezavantajları mevcuttur. </a:t>
            </a:r>
          </a:p>
          <a:p>
            <a:pPr marL="366395" marR="2115820" indent="-359410" algn="just">
              <a:lnSpc>
                <a:spcPct val="150000"/>
              </a:lnSpc>
              <a:spcAft>
                <a:spcPts val="25"/>
              </a:spcAft>
            </a:pPr>
            <a:endParaRPr lang="tr-TR" dirty="0">
              <a:solidFill>
                <a:srgbClr val="000000"/>
              </a:solidFill>
              <a:latin typeface="Times New Roman" panose="02020603050405020304" pitchFamily="18" charset="0"/>
              <a:ea typeface="Times New Roman" panose="02020603050405020304" pitchFamily="18" charset="0"/>
            </a:endParaRPr>
          </a:p>
          <a:p>
            <a:pPr marL="366395" marR="2115820" indent="-359410" algn="just">
              <a:lnSpc>
                <a:spcPct val="150000"/>
              </a:lnSpc>
              <a:spcAft>
                <a:spcPts val="25"/>
              </a:spcAft>
              <a:buFont typeface="Wingdings" panose="05000000000000000000" pitchFamily="2" charset="2"/>
              <a:buChar char="ü"/>
            </a:pPr>
            <a:r>
              <a:rPr lang="tr-TR" dirty="0" smtClean="0">
                <a:solidFill>
                  <a:srgbClr val="000000"/>
                </a:solidFill>
                <a:latin typeface="Times New Roman" panose="02020603050405020304" pitchFamily="18" charset="0"/>
                <a:ea typeface="Times New Roman" panose="02020603050405020304" pitchFamily="18" charset="0"/>
              </a:rPr>
              <a:t>Güneş </a:t>
            </a:r>
            <a:r>
              <a:rPr lang="tr-TR" dirty="0">
                <a:solidFill>
                  <a:srgbClr val="000000"/>
                </a:solidFill>
                <a:latin typeface="Times New Roman" panose="02020603050405020304" pitchFamily="18" charset="0"/>
                <a:ea typeface="Times New Roman" panose="02020603050405020304" pitchFamily="18" charset="0"/>
              </a:rPr>
              <a:t>pillerinin verimleri düşüktür (%15 civarı).  </a:t>
            </a:r>
            <a:endParaRPr lang="tr-TR" dirty="0" smtClean="0">
              <a:solidFill>
                <a:srgbClr val="000000"/>
              </a:solidFill>
              <a:latin typeface="Times New Roman" panose="02020603050405020304" pitchFamily="18" charset="0"/>
              <a:ea typeface="Times New Roman" panose="02020603050405020304" pitchFamily="18" charset="0"/>
            </a:endParaRPr>
          </a:p>
          <a:p>
            <a:pPr marL="366395" marR="2115820" indent="-359410" algn="just">
              <a:lnSpc>
                <a:spcPct val="150000"/>
              </a:lnSpc>
              <a:spcAft>
                <a:spcPts val="25"/>
              </a:spcAft>
              <a:buFont typeface="Wingdings" panose="05000000000000000000" pitchFamily="2" charset="2"/>
              <a:buChar char="ü"/>
            </a:pPr>
            <a:endParaRPr lang="tr-TR" dirty="0" smtClean="0">
              <a:solidFill>
                <a:srgbClr val="000000"/>
              </a:solidFill>
              <a:latin typeface="Times New Roman" panose="02020603050405020304" pitchFamily="18" charset="0"/>
              <a:ea typeface="Times New Roman" panose="02020603050405020304" pitchFamily="18" charset="0"/>
            </a:endParaRPr>
          </a:p>
          <a:p>
            <a:pPr marL="366395" marR="2115820" indent="-359410" algn="just">
              <a:lnSpc>
                <a:spcPct val="150000"/>
              </a:lnSpc>
              <a:spcAft>
                <a:spcPts val="25"/>
              </a:spcAft>
              <a:buFont typeface="Wingdings" panose="05000000000000000000" pitchFamily="2" charset="2"/>
              <a:buChar char="ü"/>
            </a:pPr>
            <a:r>
              <a:rPr lang="tr-TR" dirty="0" err="1" smtClean="0">
                <a:solidFill>
                  <a:srgbClr val="000000"/>
                </a:solidFill>
                <a:latin typeface="Times New Roman" panose="02020603050405020304" pitchFamily="18" charset="0"/>
                <a:ea typeface="Times New Roman" panose="02020603050405020304" pitchFamily="18" charset="0"/>
              </a:rPr>
              <a:t>Fotovoltaik</a:t>
            </a:r>
            <a:r>
              <a:rPr lang="tr-TR" dirty="0" smtClean="0">
                <a:solidFill>
                  <a:srgbClr val="000000"/>
                </a:solidFill>
                <a:latin typeface="Times New Roman" panose="02020603050405020304" pitchFamily="18" charset="0"/>
                <a:ea typeface="Times New Roman" panose="02020603050405020304" pitchFamily="18" charset="0"/>
              </a:rPr>
              <a:t> </a:t>
            </a:r>
            <a:r>
              <a:rPr lang="tr-TR" dirty="0">
                <a:solidFill>
                  <a:srgbClr val="000000"/>
                </a:solidFill>
                <a:latin typeface="Times New Roman" panose="02020603050405020304" pitchFamily="18" charset="0"/>
                <a:ea typeface="Times New Roman" panose="02020603050405020304" pitchFamily="18" charset="0"/>
              </a:rPr>
              <a:t>pillerin üretim kaynaklı başlangıç ve tüketim maliyeti yüksektir ancak teknolojik gelişmeler ile enerji giderek yaygınlaşmakta ve maliyette düşmektedir.  </a:t>
            </a:r>
            <a:endParaRPr lang="tr-TR" dirty="0" smtClean="0">
              <a:solidFill>
                <a:srgbClr val="000000"/>
              </a:solidFill>
              <a:latin typeface="Times New Roman" panose="02020603050405020304" pitchFamily="18" charset="0"/>
              <a:ea typeface="Times New Roman" panose="02020603050405020304" pitchFamily="18" charset="0"/>
            </a:endParaRPr>
          </a:p>
          <a:p>
            <a:pPr marL="366395" marR="2115820" indent="-359410" algn="just">
              <a:lnSpc>
                <a:spcPct val="150000"/>
              </a:lnSpc>
              <a:spcAft>
                <a:spcPts val="25"/>
              </a:spcAft>
              <a:buFont typeface="Wingdings" panose="05000000000000000000" pitchFamily="2" charset="2"/>
              <a:buChar char="ü"/>
            </a:pPr>
            <a:endParaRPr lang="tr-TR" dirty="0" smtClean="0">
              <a:solidFill>
                <a:srgbClr val="000000"/>
              </a:solidFill>
              <a:latin typeface="Times New Roman" panose="02020603050405020304" pitchFamily="18" charset="0"/>
              <a:ea typeface="Times New Roman" panose="02020603050405020304" pitchFamily="18" charset="0"/>
            </a:endParaRPr>
          </a:p>
          <a:p>
            <a:pPr marL="366395" marR="2115820" indent="-359410" algn="just">
              <a:lnSpc>
                <a:spcPct val="150000"/>
              </a:lnSpc>
              <a:spcAft>
                <a:spcPts val="25"/>
              </a:spcAft>
              <a:buFont typeface="Wingdings" panose="05000000000000000000" pitchFamily="2" charset="2"/>
              <a:buChar char="ü"/>
            </a:pPr>
            <a:r>
              <a:rPr lang="tr-TR" dirty="0" smtClean="0">
                <a:solidFill>
                  <a:srgbClr val="000000"/>
                </a:solidFill>
                <a:latin typeface="Times New Roman" panose="02020603050405020304" pitchFamily="18" charset="0"/>
                <a:ea typeface="Times New Roman" panose="02020603050405020304" pitchFamily="18" charset="0"/>
              </a:rPr>
              <a:t>Kesintili </a:t>
            </a:r>
            <a:r>
              <a:rPr lang="tr-TR" dirty="0">
                <a:solidFill>
                  <a:srgbClr val="000000"/>
                </a:solidFill>
                <a:latin typeface="Times New Roman" panose="02020603050405020304" pitchFamily="18" charset="0"/>
                <a:ea typeface="Times New Roman" panose="02020603050405020304" pitchFamily="18" charset="0"/>
              </a:rPr>
              <a:t>bir kaynak olan güneş enerjisinin depolanma imkânları sınırlıdır. Depolama ünitelerinin bakımı ve ömürleri gibi dezavantajlar, sistemin verimini düşürmekte ve enerjinin maliyetini artırmaktadır.  </a:t>
            </a:r>
          </a:p>
        </p:txBody>
      </p:sp>
    </p:spTree>
    <p:extLst>
      <p:ext uri="{BB962C8B-B14F-4D97-AF65-F5344CB8AC3E}">
        <p14:creationId xmlns:p14="http://schemas.microsoft.com/office/powerpoint/2010/main" val="3830732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88272" y="571211"/>
            <a:ext cx="7400693" cy="5608843"/>
          </a:xfrm>
          <a:prstGeom prst="rect">
            <a:avLst/>
          </a:prstGeom>
        </p:spPr>
        <p:txBody>
          <a:bodyPr wrap="square">
            <a:spAutoFit/>
          </a:bodyPr>
          <a:lstStyle/>
          <a:p>
            <a:pPr marL="6350" indent="-6350">
              <a:lnSpc>
                <a:spcPct val="112000"/>
              </a:lnSpc>
              <a:spcAft>
                <a:spcPts val="25"/>
              </a:spcAft>
            </a:pPr>
            <a:r>
              <a:rPr lang="tr-TR" b="1" dirty="0">
                <a:solidFill>
                  <a:srgbClr val="000000"/>
                </a:solidFill>
                <a:latin typeface="Times New Roman" panose="02020603050405020304" pitchFamily="18" charset="0"/>
                <a:ea typeface="Times New Roman" panose="02020603050405020304" pitchFamily="18" charset="0"/>
              </a:rPr>
              <a:t>Rüzgâr Enerjisi  </a:t>
            </a:r>
            <a:endParaRPr lang="tr-TR" dirty="0">
              <a:solidFill>
                <a:srgbClr val="000000"/>
              </a:solidFill>
              <a:latin typeface="Times New Roman" panose="02020603050405020304" pitchFamily="18" charset="0"/>
              <a:ea typeface="Times New Roman" panose="02020603050405020304" pitchFamily="18" charset="0"/>
            </a:endParaRPr>
          </a:p>
          <a:p>
            <a:pPr marL="359410" indent="-6350">
              <a:lnSpc>
                <a:spcPct val="107000"/>
              </a:lnSpc>
              <a:spcAft>
                <a:spcPts val="90"/>
              </a:spcAft>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25"/>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rPr>
              <a:t>Rüzgâr enerjisi, rüzgârı oluşturan hava akımının sahip olduğu hareket (kinetik) enerjisidir. Bu enerjinin bir bölümü yararlı olan mekanik veya elektrik enerjisine dönüştürülebilir. </a:t>
            </a:r>
          </a:p>
          <a:p>
            <a:pPr marL="359410" indent="-6350">
              <a:lnSpc>
                <a:spcPct val="107000"/>
              </a:lnSpc>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25"/>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rPr>
              <a:t>Rüzgârın gücünden yararlanılmaya başlanması çok eski dönemlere dayanır. Rüzgâr gücünden ilk yararlanma şekli olarak yelkenli gemiler ve yel değirmenleri gösterilebilir. Daha sonra tahıl öğütme, su pompalama, ağaç kesme işleri için de rüzgâr gücünden yararlanılmıştır. Günümüzde rüzgâr daha çok elektrik üretmek amacıyla kullanılmaktadır. </a:t>
            </a:r>
          </a:p>
          <a:p>
            <a:pPr marL="359410" indent="-6350">
              <a:lnSpc>
                <a:spcPct val="107000"/>
              </a:lnSpc>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25"/>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rPr>
              <a:t>Fosil, nükleer ve diğer yöntemlerde atmosfere zararlı gazlar salınmakta, bu gazlar havayı ve suyu kirletmektedir. Rüzgârdan enerji elde edilmesi sırasında ise bu zararlı gazların hiçbiri atmosfere salınmaz. Dolayısıyla rüzgâr enerjisi temiz bir enerjidir, yarattığı tek kirlilik gürültüdür. Pervanelerin dönerken çıkardığı sesler günümüzde büyük ölçüde azaltılmıştır. </a:t>
            </a:r>
          </a:p>
        </p:txBody>
      </p:sp>
      <p:pic>
        <p:nvPicPr>
          <p:cNvPr id="3" name="Resim 2"/>
          <p:cNvPicPr>
            <a:picLocks noChangeAspect="1"/>
          </p:cNvPicPr>
          <p:nvPr/>
        </p:nvPicPr>
        <p:blipFill>
          <a:blip r:embed="rId2"/>
          <a:stretch>
            <a:fillRect/>
          </a:stretch>
        </p:blipFill>
        <p:spPr>
          <a:xfrm>
            <a:off x="9482457" y="384059"/>
            <a:ext cx="2538557" cy="2113813"/>
          </a:xfrm>
          <a:prstGeom prst="rect">
            <a:avLst/>
          </a:prstGeom>
        </p:spPr>
      </p:pic>
    </p:spTree>
    <p:extLst>
      <p:ext uri="{BB962C8B-B14F-4D97-AF65-F5344CB8AC3E}">
        <p14:creationId xmlns:p14="http://schemas.microsoft.com/office/powerpoint/2010/main" val="2549944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77121" y="815809"/>
            <a:ext cx="7077307" cy="3970318"/>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Rüzgâr </a:t>
            </a:r>
            <a:r>
              <a:rPr lang="tr-TR" b="1" dirty="0">
                <a:latin typeface="Times New Roman" panose="02020603050405020304" pitchFamily="18" charset="0"/>
                <a:cs typeface="Times New Roman" panose="02020603050405020304" pitchFamily="18" charset="0"/>
              </a:rPr>
              <a:t>Enerjisi Kullanım Alanları </a:t>
            </a:r>
            <a:r>
              <a:rPr lang="tr-TR" b="1" dirty="0" smtClean="0">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Evler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İşletmeler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Park, bahçe ve cadde aydınlatmaları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Sinyalizasyon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Sulama sistemleri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Karavan, tekne ve mobil istasyonlar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55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50741" y="612845"/>
            <a:ext cx="10247971" cy="4524315"/>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Avantaj </a:t>
            </a:r>
            <a:r>
              <a:rPr lang="tr-TR" b="1" dirty="0">
                <a:latin typeface="Times New Roman" panose="02020603050405020304" pitchFamily="18" charset="0"/>
                <a:cs typeface="Times New Roman" panose="02020603050405020304" pitchFamily="18" charset="0"/>
              </a:rPr>
              <a:t>ve Dezavantajları </a:t>
            </a:r>
          </a:p>
          <a:p>
            <a:r>
              <a:rPr lang="tr-TR"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Rüzgâr santralinin üretim hayatı boyunca yakıt maliyeti yoktur ve işletme maliyetleri yok denecek kadar azdır. </a:t>
            </a:r>
            <a:endParaRPr lang="tr-TR" dirty="0" smtClean="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Yerli </a:t>
            </a:r>
            <a:r>
              <a:rPr lang="tr-TR" dirty="0">
                <a:latin typeface="Times New Roman" panose="02020603050405020304" pitchFamily="18" charset="0"/>
                <a:cs typeface="Times New Roman" panose="02020603050405020304" pitchFamily="18" charset="0"/>
              </a:rPr>
              <a:t>bir kaynak olması nedeniyle enerjide dışa bağımlılığı azaltmaktadır.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Rüzgâr</a:t>
            </a:r>
            <a:r>
              <a:rPr lang="tr-TR" dirty="0">
                <a:latin typeface="Times New Roman" panose="02020603050405020304" pitchFamily="18" charset="0"/>
                <a:cs typeface="Times New Roman" panose="02020603050405020304" pitchFamily="18" charset="0"/>
              </a:rPr>
              <a:t>, kirlilik yaratmayan ve çevreye yok denecek kadar az zarar veren yenilenebilir enerji kaynağıdır.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Enerjinin </a:t>
            </a:r>
            <a:r>
              <a:rPr lang="tr-TR" dirty="0">
                <a:latin typeface="Times New Roman" panose="02020603050405020304" pitchFamily="18" charset="0"/>
                <a:cs typeface="Times New Roman" panose="02020603050405020304" pitchFamily="18" charset="0"/>
              </a:rPr>
              <a:t>evsel kullanımlarında iyi bir alternatif enerji kaynağıdır. </a:t>
            </a:r>
          </a:p>
          <a:p>
            <a:r>
              <a:rPr lang="tr-TR"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Rüzgâr tarlalarının geniş alan istemesi sorun gibi görülebilmektedir ancak rüzgâr santralinde türbinlerin kapladığı gerçek alan santral toplam alanının %1-1,2’si kadardır.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Türbinlerin </a:t>
            </a:r>
            <a:r>
              <a:rPr lang="tr-TR" dirty="0">
                <a:latin typeface="Times New Roman" panose="02020603050405020304" pitchFamily="18" charset="0"/>
                <a:cs typeface="Times New Roman" panose="02020603050405020304" pitchFamily="18" charset="0"/>
              </a:rPr>
              <a:t>aralarında tarım ve hayvancılık yapılabildiğinden arazi kaybı olmamaktadır. Tarım alanlarında çiftçilik faaliyetlerine engel olmamaktadır. </a:t>
            </a:r>
          </a:p>
        </p:txBody>
      </p:sp>
    </p:spTree>
    <p:extLst>
      <p:ext uri="{BB962C8B-B14F-4D97-AF65-F5344CB8AC3E}">
        <p14:creationId xmlns:p14="http://schemas.microsoft.com/office/powerpoint/2010/main" val="2403728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6927" y="716244"/>
            <a:ext cx="10415239" cy="1653209"/>
          </a:xfrm>
          <a:prstGeom prst="rect">
            <a:avLst/>
          </a:prstGeom>
        </p:spPr>
        <p:txBody>
          <a:bodyPr wrap="square">
            <a:spAutoFit/>
          </a:bodyPr>
          <a:lstStyle/>
          <a:p>
            <a:pPr marL="20955" indent="-6350">
              <a:lnSpc>
                <a:spcPct val="107000"/>
              </a:lnSpc>
              <a:spcAft>
                <a:spcPts val="0"/>
              </a:spcAft>
            </a:pPr>
            <a:r>
              <a:rPr lang="tr-TR" sz="2000" b="1" dirty="0" smtClean="0">
                <a:solidFill>
                  <a:srgbClr val="000000"/>
                </a:solidFill>
                <a:effectLst/>
                <a:latin typeface="Times New Roman" panose="02020603050405020304" pitchFamily="18" charset="0"/>
                <a:ea typeface="Times New Roman" panose="02020603050405020304" pitchFamily="18" charset="0"/>
              </a:rPr>
              <a:t>Jeotermal Enerji  </a:t>
            </a:r>
          </a:p>
          <a:p>
            <a:pPr marL="359410" indent="-6350">
              <a:lnSpc>
                <a:spcPct val="107000"/>
              </a:lnSpc>
              <a:spcAft>
                <a:spcPts val="55"/>
              </a:spcAft>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335"/>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rPr>
              <a:t>Jeotermal enerji, kaynak suyunun sıcaklığına göre elektrik üretimi, ısıtma (bölgesel, konut, sera vb.), kimyasal madde üretimi, </a:t>
            </a:r>
            <a:r>
              <a:rPr lang="tr-TR" dirty="0" err="1">
                <a:solidFill>
                  <a:srgbClr val="000000"/>
                </a:solidFill>
                <a:latin typeface="Times New Roman" panose="02020603050405020304" pitchFamily="18" charset="0"/>
                <a:ea typeface="Times New Roman" panose="02020603050405020304" pitchFamily="18" charset="0"/>
              </a:rPr>
              <a:t>kurutmacılık</a:t>
            </a:r>
            <a:r>
              <a:rPr lang="tr-TR" dirty="0">
                <a:solidFill>
                  <a:srgbClr val="000000"/>
                </a:solidFill>
                <a:latin typeface="Times New Roman" panose="02020603050405020304" pitchFamily="18" charset="0"/>
                <a:ea typeface="Times New Roman" panose="02020603050405020304" pitchFamily="18" charset="0"/>
              </a:rPr>
              <a:t>, bitki ve kültür balıkçılığı, tarım, seracılık, karların eritilmesi, termal turizm vb.de kullanılmaktadır. Dünyada jeotermal enerji kapasitesinin çok azından yararlanılmaktadır. </a:t>
            </a:r>
          </a:p>
        </p:txBody>
      </p:sp>
      <p:sp>
        <p:nvSpPr>
          <p:cNvPr id="3" name="Dikdörtgen 2"/>
          <p:cNvSpPr/>
          <p:nvPr/>
        </p:nvSpPr>
        <p:spPr>
          <a:xfrm>
            <a:off x="1486829" y="2658367"/>
            <a:ext cx="10065833" cy="1941557"/>
          </a:xfrm>
          <a:prstGeom prst="rect">
            <a:avLst/>
          </a:prstGeom>
        </p:spPr>
        <p:txBody>
          <a:bodyPr wrap="square">
            <a:spAutoFit/>
          </a:bodyPr>
          <a:lstStyle/>
          <a:p>
            <a:pPr marL="6350" indent="-6350">
              <a:lnSpc>
                <a:spcPct val="112000"/>
              </a:lnSpc>
              <a:spcAft>
                <a:spcPts val="25"/>
              </a:spcAft>
              <a:tabLst>
                <a:tab pos="415290" algn="ctr"/>
                <a:tab pos="1503045" algn="ctr"/>
              </a:tabLst>
            </a:pPr>
            <a:r>
              <a:rPr lang="tr-TR" b="1" dirty="0">
                <a:solidFill>
                  <a:srgbClr val="000000"/>
                </a:solidFill>
                <a:latin typeface="Times New Roman" panose="02020603050405020304" pitchFamily="18" charset="0"/>
                <a:ea typeface="Times New Roman" panose="02020603050405020304" pitchFamily="18" charset="0"/>
              </a:rPr>
              <a:t>Avantaj ve Dezavantajları </a:t>
            </a:r>
            <a:endParaRPr lang="tr-TR" dirty="0">
              <a:solidFill>
                <a:srgbClr val="000000"/>
              </a:solidFill>
              <a:latin typeface="Times New Roman" panose="02020603050405020304" pitchFamily="18" charset="0"/>
              <a:ea typeface="Times New Roman" panose="02020603050405020304" pitchFamily="18" charset="0"/>
            </a:endParaRPr>
          </a:p>
          <a:p>
            <a:pPr marL="359410" indent="-6350">
              <a:lnSpc>
                <a:spcPct val="107000"/>
              </a:lnSpc>
              <a:spcAft>
                <a:spcPts val="105"/>
              </a:spcAft>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25"/>
              </a:spcAft>
              <a:buFont typeface="Arial" panose="020B0604020202020204" pitchFamily="34" charset="0"/>
              <a:buChar char="•"/>
            </a:pPr>
            <a:r>
              <a:rPr lang="tr-TR" dirty="0">
                <a:solidFill>
                  <a:srgbClr val="000000"/>
                </a:solidFill>
                <a:latin typeface="Times New Roman" panose="02020603050405020304" pitchFamily="18" charset="0"/>
                <a:ea typeface="Times New Roman" panose="02020603050405020304" pitchFamily="18" charset="0"/>
              </a:rPr>
              <a:t>Jeotermal kaynağın verimi çok yüksektir ve doğrudan elde edilebildiği için maliyeti düşük, iyi, yenilenebilir, kesintisiz, çevreyle dost, yerli bir güç kaynağıdır. Jeotermal enerjiden elde edilen birim gücün maliyeti, hidroelektrik dışında termik ve diğer santrallerden elde edilene göre çok daha ucuzdur. Termik santrallere göre çok daha az çevre sorununa yol açmaktadır. </a:t>
            </a:r>
          </a:p>
        </p:txBody>
      </p:sp>
      <p:pic>
        <p:nvPicPr>
          <p:cNvPr id="4" name="Resim 3"/>
          <p:cNvPicPr>
            <a:picLocks noChangeAspect="1"/>
          </p:cNvPicPr>
          <p:nvPr/>
        </p:nvPicPr>
        <p:blipFill>
          <a:blip r:embed="rId2"/>
          <a:stretch>
            <a:fillRect/>
          </a:stretch>
        </p:blipFill>
        <p:spPr>
          <a:xfrm>
            <a:off x="6144630" y="4907381"/>
            <a:ext cx="5764872" cy="1773427"/>
          </a:xfrm>
          <a:prstGeom prst="rect">
            <a:avLst/>
          </a:prstGeom>
        </p:spPr>
      </p:pic>
    </p:spTree>
    <p:extLst>
      <p:ext uri="{BB962C8B-B14F-4D97-AF65-F5344CB8AC3E}">
        <p14:creationId xmlns:p14="http://schemas.microsoft.com/office/powerpoint/2010/main" val="3024865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72322" y="858596"/>
            <a:ext cx="10225669" cy="5011628"/>
          </a:xfrm>
          <a:prstGeom prst="rect">
            <a:avLst/>
          </a:prstGeom>
        </p:spPr>
        <p:txBody>
          <a:bodyPr wrap="square">
            <a:spAutoFit/>
          </a:bodyPr>
          <a:lstStyle/>
          <a:p>
            <a:pPr marL="6985" indent="359410" algn="just">
              <a:lnSpc>
                <a:spcPct val="111000"/>
              </a:lnSpc>
              <a:spcAft>
                <a:spcPts val="25"/>
              </a:spcAft>
            </a:pPr>
            <a:endParaRPr lang="tr-TR" dirty="0">
              <a:solidFill>
                <a:srgbClr val="000000"/>
              </a:solidFill>
              <a:latin typeface="Times New Roman" panose="02020603050405020304" pitchFamily="18" charset="0"/>
              <a:ea typeface="Times New Roman" panose="02020603050405020304" pitchFamily="18" charset="0"/>
            </a:endParaRPr>
          </a:p>
          <a:p>
            <a:pPr marL="292735" indent="-285750" algn="just">
              <a:lnSpc>
                <a:spcPct val="111000"/>
              </a:lnSpc>
              <a:spcAft>
                <a:spcPts val="25"/>
              </a:spcAft>
              <a:buFont typeface="Wingdings" panose="05000000000000000000" pitchFamily="2" charset="2"/>
              <a:buChar char="ü"/>
            </a:pPr>
            <a:r>
              <a:rPr lang="tr-TR" dirty="0" smtClean="0">
                <a:solidFill>
                  <a:srgbClr val="000000"/>
                </a:solidFill>
                <a:latin typeface="Times New Roman" panose="02020603050405020304" pitchFamily="18" charset="0"/>
                <a:ea typeface="Times New Roman" panose="02020603050405020304" pitchFamily="18" charset="0"/>
              </a:rPr>
              <a:t>Elektrik </a:t>
            </a:r>
            <a:r>
              <a:rPr lang="tr-TR" dirty="0">
                <a:solidFill>
                  <a:srgbClr val="000000"/>
                </a:solidFill>
                <a:latin typeface="Times New Roman" panose="02020603050405020304" pitchFamily="18" charset="0"/>
                <a:ea typeface="Times New Roman" panose="02020603050405020304" pitchFamily="18" charset="0"/>
              </a:rPr>
              <a:t>üretimi ile entegre olarak geliştirilen sistemlerle jeotermal akışkandan daha fazla termal güç ve diğer kullanımları (entegre) elde etmek mümkün olmaktadır. Bu maliyet, entegre (bütünleşmiş) kullanımlar söz konusu olduğunda daha da düşmektedir. </a:t>
            </a:r>
            <a:endParaRPr lang="tr-TR" dirty="0" smtClean="0">
              <a:solidFill>
                <a:srgbClr val="000000"/>
              </a:solidFill>
              <a:latin typeface="Times New Roman" panose="02020603050405020304" pitchFamily="18" charset="0"/>
              <a:ea typeface="Times New Roman" panose="02020603050405020304" pitchFamily="18" charset="0"/>
            </a:endParaRPr>
          </a:p>
          <a:p>
            <a:pPr marL="6985" indent="359410" algn="just">
              <a:lnSpc>
                <a:spcPct val="111000"/>
              </a:lnSpc>
              <a:spcAft>
                <a:spcPts val="25"/>
              </a:spcAft>
            </a:pPr>
            <a:endParaRPr lang="tr-TR" dirty="0">
              <a:solidFill>
                <a:srgbClr val="000000"/>
              </a:solidFill>
              <a:latin typeface="Times New Roman" panose="02020603050405020304" pitchFamily="18" charset="0"/>
              <a:ea typeface="Times New Roman" panose="02020603050405020304" pitchFamily="18" charset="0"/>
            </a:endParaRPr>
          </a:p>
          <a:p>
            <a:pPr marL="292735" indent="-285750" algn="just">
              <a:lnSpc>
                <a:spcPct val="111000"/>
              </a:lnSpc>
              <a:spcAft>
                <a:spcPts val="25"/>
              </a:spcAft>
              <a:buFont typeface="Wingdings" panose="05000000000000000000" pitchFamily="2" charset="2"/>
              <a:buChar char="ü"/>
            </a:pPr>
            <a:r>
              <a:rPr lang="tr-TR" dirty="0" smtClean="0">
                <a:solidFill>
                  <a:srgbClr val="000000"/>
                </a:solidFill>
                <a:latin typeface="Times New Roman" panose="02020603050405020304" pitchFamily="18" charset="0"/>
                <a:ea typeface="Times New Roman" panose="02020603050405020304" pitchFamily="18" charset="0"/>
              </a:rPr>
              <a:t>Yani </a:t>
            </a:r>
            <a:r>
              <a:rPr lang="tr-TR" dirty="0">
                <a:solidFill>
                  <a:srgbClr val="000000"/>
                </a:solidFill>
                <a:latin typeface="Times New Roman" panose="02020603050405020304" pitchFamily="18" charset="0"/>
                <a:ea typeface="Times New Roman" panose="02020603050405020304" pitchFamily="18" charset="0"/>
              </a:rPr>
              <a:t>jeotermal kaynak birden fazla jeotermal enerji kullanımı sonucunda dünyada fosil yakıtların tüketimi ve bunların kullanımından doğan sera etkisi ve asit yağmuru gazlarının atmosfere atımı nedeniyle meydana gelen zararlı etkiler azaltılmıştır. </a:t>
            </a:r>
            <a:endParaRPr lang="tr-TR" dirty="0" smtClean="0">
              <a:solidFill>
                <a:srgbClr val="000000"/>
              </a:solidFill>
              <a:latin typeface="Times New Roman" panose="02020603050405020304" pitchFamily="18" charset="0"/>
              <a:ea typeface="Times New Roman" panose="02020603050405020304" pitchFamily="18" charset="0"/>
            </a:endParaRPr>
          </a:p>
          <a:p>
            <a:pPr marL="292735" indent="-285750" algn="just">
              <a:lnSpc>
                <a:spcPct val="111000"/>
              </a:lnSpc>
              <a:spcAft>
                <a:spcPts val="25"/>
              </a:spcAft>
              <a:buFont typeface="Wingdings" panose="05000000000000000000" pitchFamily="2" charset="2"/>
              <a:buChar char="ü"/>
            </a:pPr>
            <a:endParaRPr lang="tr-TR" dirty="0">
              <a:solidFill>
                <a:srgbClr val="000000"/>
              </a:solidFill>
              <a:latin typeface="Times New Roman" panose="02020603050405020304" pitchFamily="18" charset="0"/>
              <a:ea typeface="Times New Roman" panose="02020603050405020304" pitchFamily="18" charset="0"/>
            </a:endParaRPr>
          </a:p>
          <a:p>
            <a:pPr marL="292735" indent="-285750" algn="just">
              <a:lnSpc>
                <a:spcPct val="111000"/>
              </a:lnSpc>
              <a:spcAft>
                <a:spcPts val="25"/>
              </a:spcAft>
              <a:buFont typeface="Wingdings" panose="05000000000000000000" pitchFamily="2" charset="2"/>
              <a:buChar char="ü"/>
            </a:pPr>
            <a:r>
              <a:rPr lang="tr-TR" dirty="0" smtClean="0">
                <a:solidFill>
                  <a:srgbClr val="000000"/>
                </a:solidFill>
                <a:latin typeface="Times New Roman" panose="02020603050405020304" pitchFamily="18" charset="0"/>
                <a:ea typeface="Times New Roman" panose="02020603050405020304" pitchFamily="18" charset="0"/>
              </a:rPr>
              <a:t>Ayrıca </a:t>
            </a:r>
            <a:r>
              <a:rPr lang="tr-TR" dirty="0">
                <a:solidFill>
                  <a:srgbClr val="000000"/>
                </a:solidFill>
                <a:latin typeface="Times New Roman" panose="02020603050405020304" pitchFamily="18" charset="0"/>
                <a:ea typeface="Times New Roman" panose="02020603050405020304" pitchFamily="18" charset="0"/>
              </a:rPr>
              <a:t>doğal gazın patlama, yangın, zehirleme gibi risklerine karşın jeotermalde bu tip risklerin hiçbiri yoktur. Bu karşılaştırma ışığında jeotermal enerjinin avantajı ortaya çıkmaktadır. </a:t>
            </a:r>
            <a:endParaRPr lang="tr-TR" dirty="0" smtClean="0">
              <a:solidFill>
                <a:srgbClr val="000000"/>
              </a:solidFill>
              <a:latin typeface="Times New Roman" panose="02020603050405020304" pitchFamily="18" charset="0"/>
              <a:ea typeface="Times New Roman" panose="02020603050405020304" pitchFamily="18" charset="0"/>
            </a:endParaRPr>
          </a:p>
          <a:p>
            <a:pPr marL="292735" indent="-285750" algn="just">
              <a:lnSpc>
                <a:spcPct val="111000"/>
              </a:lnSpc>
              <a:spcAft>
                <a:spcPts val="25"/>
              </a:spcAft>
              <a:buFont typeface="Wingdings" panose="05000000000000000000" pitchFamily="2" charset="2"/>
              <a:buChar char="ü"/>
            </a:pPr>
            <a:endParaRPr lang="tr-TR" dirty="0">
              <a:solidFill>
                <a:srgbClr val="000000"/>
              </a:solidFill>
              <a:latin typeface="Times New Roman" panose="02020603050405020304" pitchFamily="18" charset="0"/>
              <a:ea typeface="Times New Roman" panose="02020603050405020304" pitchFamily="18" charset="0"/>
            </a:endParaRPr>
          </a:p>
          <a:p>
            <a:pPr marL="292735" indent="-285750" algn="just">
              <a:lnSpc>
                <a:spcPct val="111000"/>
              </a:lnSpc>
              <a:spcAft>
                <a:spcPts val="25"/>
              </a:spcAft>
              <a:buFont typeface="Wingdings" panose="05000000000000000000" pitchFamily="2" charset="2"/>
              <a:buChar char="ü"/>
            </a:pPr>
            <a:r>
              <a:rPr lang="tr-TR" dirty="0" smtClean="0">
                <a:solidFill>
                  <a:srgbClr val="000000"/>
                </a:solidFill>
                <a:latin typeface="Times New Roman" panose="02020603050405020304" pitchFamily="18" charset="0"/>
                <a:ea typeface="Times New Roman" panose="02020603050405020304" pitchFamily="18" charset="0"/>
              </a:rPr>
              <a:t>Jeotermal </a:t>
            </a:r>
            <a:r>
              <a:rPr lang="tr-TR" dirty="0">
                <a:solidFill>
                  <a:srgbClr val="000000"/>
                </a:solidFill>
                <a:latin typeface="Times New Roman" panose="02020603050405020304" pitchFamily="18" charset="0"/>
                <a:ea typeface="Times New Roman" panose="02020603050405020304" pitchFamily="18" charset="0"/>
              </a:rPr>
              <a:t>enerji çevre dostu bir kaynak olarak tanınmakla birlikte akışkanın paslanmaya, çürümeye, kireçlenmeye (kabuklaşmaya) neden olması, içerdiği bor yüzünden atılacağı yüzey sularını kirletmesi, bünyesinde CO</a:t>
            </a:r>
            <a:r>
              <a:rPr lang="tr-TR" baseline="-25000" dirty="0">
                <a:solidFill>
                  <a:srgbClr val="000000"/>
                </a:solidFill>
                <a:latin typeface="Times New Roman" panose="02020603050405020304" pitchFamily="18" charset="0"/>
                <a:ea typeface="Times New Roman" panose="02020603050405020304" pitchFamily="18" charset="0"/>
              </a:rPr>
              <a:t>2</a:t>
            </a:r>
            <a:r>
              <a:rPr lang="tr-TR" dirty="0">
                <a:solidFill>
                  <a:srgbClr val="000000"/>
                </a:solidFill>
                <a:latin typeface="Times New Roman" panose="02020603050405020304" pitchFamily="18" charset="0"/>
                <a:ea typeface="Times New Roman" panose="02020603050405020304" pitchFamily="18" charset="0"/>
              </a:rPr>
              <a:t>, H</a:t>
            </a:r>
            <a:r>
              <a:rPr lang="tr-TR" baseline="-25000" dirty="0">
                <a:solidFill>
                  <a:srgbClr val="000000"/>
                </a:solidFill>
                <a:latin typeface="Times New Roman" panose="02020603050405020304" pitchFamily="18" charset="0"/>
                <a:ea typeface="Times New Roman" panose="02020603050405020304" pitchFamily="18" charset="0"/>
              </a:rPr>
              <a:t>2</a:t>
            </a:r>
            <a:r>
              <a:rPr lang="tr-TR" dirty="0">
                <a:solidFill>
                  <a:srgbClr val="000000"/>
                </a:solidFill>
                <a:latin typeface="Times New Roman" panose="02020603050405020304" pitchFamily="18" charset="0"/>
                <a:ea typeface="Times New Roman" panose="02020603050405020304" pitchFamily="18" charset="0"/>
              </a:rPr>
              <a:t>S ve bor gibi maddeler bulunması, uygulamada bazı teknolojik önlemlerin alınmasını gerektirir. </a:t>
            </a:r>
          </a:p>
        </p:txBody>
      </p:sp>
    </p:spTree>
    <p:extLst>
      <p:ext uri="{BB962C8B-B14F-4D97-AF65-F5344CB8AC3E}">
        <p14:creationId xmlns:p14="http://schemas.microsoft.com/office/powerpoint/2010/main" val="2198608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55181" y="607962"/>
            <a:ext cx="8036312" cy="923330"/>
          </a:xfrm>
          <a:prstGeom prst="rect">
            <a:avLst/>
          </a:prstGeom>
        </p:spPr>
        <p:txBody>
          <a:bodyPr wrap="square">
            <a:spAutoFit/>
          </a:bodyPr>
          <a:lstStyle/>
          <a:p>
            <a:r>
              <a:rPr lang="tr-TR" b="1" dirty="0">
                <a:latin typeface="Times New Roman" panose="02020603050405020304" pitchFamily="18" charset="0"/>
                <a:cs typeface="Times New Roman" panose="02020603050405020304" pitchFamily="18" charset="0"/>
              </a:rPr>
              <a:t>Enerji Elde Etme Çalışmalarının Çevreye Etkileri</a:t>
            </a:r>
          </a:p>
          <a:p>
            <a:endParaRPr lang="tr-TR" b="1" dirty="0" smtClean="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1</a:t>
            </a:r>
            <a:r>
              <a:rPr lang="tr-TR" b="1" dirty="0">
                <a:latin typeface="Times New Roman" panose="02020603050405020304" pitchFamily="18" charset="0"/>
                <a:cs typeface="Times New Roman" panose="02020603050405020304" pitchFamily="18" charset="0"/>
              </a:rPr>
              <a:t>. Fosil Yakıtlar (kömür, petrol, doğalgaz)</a:t>
            </a:r>
          </a:p>
        </p:txBody>
      </p:sp>
      <p:sp>
        <p:nvSpPr>
          <p:cNvPr id="3" name="Dikdörtgen 2"/>
          <p:cNvSpPr/>
          <p:nvPr/>
        </p:nvSpPr>
        <p:spPr>
          <a:xfrm>
            <a:off x="959004" y="1685803"/>
            <a:ext cx="11151219" cy="5028556"/>
          </a:xfrm>
          <a:prstGeom prst="rect">
            <a:avLst/>
          </a:prstGeom>
        </p:spPr>
        <p:txBody>
          <a:bodyPr wrap="square">
            <a:spAutoFit/>
          </a:bodyPr>
          <a:lstStyle/>
          <a:p>
            <a:pPr>
              <a:lnSpc>
                <a:spcPct val="150000"/>
              </a:lnSpc>
            </a:pPr>
            <a:r>
              <a:rPr lang="tr-TR" dirty="0">
                <a:latin typeface="Times New Roman" panose="02020603050405020304" pitchFamily="18" charset="0"/>
                <a:cs typeface="Times New Roman" panose="02020603050405020304" pitchFamily="18" charset="0"/>
              </a:rPr>
              <a:t>Fosil yakıtların yakılması sağlığımıza zarar vermekte ve gezegenimizi tahrip etmektedir.</a:t>
            </a:r>
          </a:p>
          <a:p>
            <a:pPr>
              <a:lnSpc>
                <a:spcPct val="150000"/>
              </a:lnSpc>
            </a:pPr>
            <a:endParaRPr lang="tr-TR"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Petrol </a:t>
            </a:r>
            <a:r>
              <a:rPr lang="tr-TR" dirty="0">
                <a:latin typeface="Times New Roman" panose="02020603050405020304" pitchFamily="18" charset="0"/>
                <a:cs typeface="Times New Roman" panose="02020603050405020304" pitchFamily="18" charset="0"/>
              </a:rPr>
              <a:t>ve kömür yakılması duman ve asit yağmuruna katkıda bulunmakta ve ciğerlerimize yerleşen kurumlu ince parçacıkların en büyük nedeni olmakta ve on binlerce yurttaşlarımızın yaşam sürelerini kısaltmaktadır.</a:t>
            </a:r>
          </a:p>
          <a:p>
            <a:pPr>
              <a:lnSpc>
                <a:spcPct val="150000"/>
              </a:lnSpc>
            </a:pP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Fosil </a:t>
            </a:r>
            <a:r>
              <a:rPr lang="tr-TR" dirty="0">
                <a:latin typeface="Times New Roman" panose="02020603050405020304" pitchFamily="18" charset="0"/>
                <a:cs typeface="Times New Roman" panose="02020603050405020304" pitchFamily="18" charset="0"/>
              </a:rPr>
              <a:t>yakıt tüketimi aynı zamanda dünya iklimini bozan kirleticilerin ana kaynağıdır. Karbondioksit </a:t>
            </a:r>
            <a:r>
              <a:rPr lang="tr-TR" dirty="0" smtClean="0">
                <a:latin typeface="Times New Roman" panose="02020603050405020304" pitchFamily="18" charset="0"/>
                <a:cs typeface="Times New Roman" panose="02020603050405020304" pitchFamily="18" charset="0"/>
              </a:rPr>
              <a:t>(kömür</a:t>
            </a:r>
            <a:r>
              <a:rPr lang="tr-TR" dirty="0">
                <a:latin typeface="Times New Roman" panose="02020603050405020304" pitchFamily="18" charset="0"/>
                <a:cs typeface="Times New Roman" panose="02020603050405020304" pitchFamily="18" charset="0"/>
              </a:rPr>
              <a:t>, petrol ve (daha az ölçüde) doğal gaz yanması sonucu kaçınılmaz olarak oluşan bir yan üründür.</a:t>
            </a:r>
          </a:p>
          <a:p>
            <a:pPr>
              <a:lnSpc>
                <a:spcPct val="150000"/>
              </a:lnSpc>
            </a:pPr>
            <a:endParaRPr lang="tr-TR"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Fosil </a:t>
            </a:r>
            <a:r>
              <a:rPr lang="tr-TR" dirty="0">
                <a:latin typeface="Times New Roman" panose="02020603050405020304" pitchFamily="18" charset="0"/>
                <a:cs typeface="Times New Roman" panose="02020603050405020304" pitchFamily="18" charset="0"/>
              </a:rPr>
              <a:t>yakıtların sonucu oluşan karbondioksit ve diğer sera gazlarının süregelen birikimi enfeksiyon hastalıklarının giderek yayılması daha sık ve ciddi ısı dalgaları, fırtınalar, kuraklık, sel ve deniz seviyelerinin yükselmesi sonucu kıyıların su baskınına uğraması, ekonomik ve sosyal yıkım riskleri oluşturan ekosistemlerin tahribi dahil olmak üzere pek çok olumsuz etkileri ile insan sağlığını ve çevreyi tehdit etmektedir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839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83473" y="779546"/>
            <a:ext cx="10303727" cy="4243149"/>
          </a:xfrm>
          <a:prstGeom prst="rect">
            <a:avLst/>
          </a:prstGeom>
        </p:spPr>
        <p:txBody>
          <a:bodyPr wrap="square">
            <a:spAutoFit/>
          </a:bodyPr>
          <a:lstStyle/>
          <a:p>
            <a:pPr marL="349885" indent="-342900" algn="just">
              <a:lnSpc>
                <a:spcPct val="111000"/>
              </a:lnSpc>
              <a:spcAft>
                <a:spcPts val="25"/>
              </a:spcAft>
              <a:buFont typeface="Wingdings" panose="05000000000000000000" pitchFamily="2" charset="2"/>
              <a:buChar char="ü"/>
            </a:pP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Enerji, iş yapabilme kabiliyetidir. Bir sistemin enerjisi, o sistemin yapabileceği azami iştir. </a:t>
            </a:r>
          </a:p>
          <a:p>
            <a:pPr marL="359410" indent="-6350">
              <a:lnSpc>
                <a:spcPct val="107000"/>
              </a:lnSpc>
              <a:spcAft>
                <a:spcPts val="305"/>
              </a:spcAft>
            </a:pP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84785" indent="-6350">
              <a:lnSpc>
                <a:spcPct val="107000"/>
              </a:lnSpc>
              <a:spcAft>
                <a:spcPts val="0"/>
              </a:spcAft>
            </a:pPr>
            <a:r>
              <a:rPr lang="tr-TR"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Enerji </a:t>
            </a:r>
            <a:r>
              <a:rPr lang="tr-TR"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Kaynakları  </a:t>
            </a:r>
          </a:p>
          <a:p>
            <a:pPr marL="359410" indent="-6350">
              <a:lnSpc>
                <a:spcPct val="107000"/>
              </a:lnSpc>
              <a:spcAft>
                <a:spcPts val="95"/>
              </a:spcAft>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292735" indent="-285750" algn="just">
              <a:lnSpc>
                <a:spcPct val="200000"/>
              </a:lnSpc>
              <a:spcAft>
                <a:spcPts val="25"/>
              </a:spcAft>
              <a:buFont typeface="Wingdings" panose="05000000000000000000" pitchFamily="2" charset="2"/>
              <a:buChar char="ü"/>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Ekonomide çeşitli fiziki işlerin yapılabilmesi için gerekli gücü sağlayan kaynaklar. Geleneksel enerji kaynakları arasında kömür, ham petrol, su, doğal gaz ve daha az ölçüde odun yer alır. Pil, batarya ve elektrik insan yapısı enerji kaynağı sayılır. Önceleri en önemli enerji kaynağı kömürdü. Daha </a:t>
            </a: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sonraları petrol bu </a:t>
            </a: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görevi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üstlendi. İkinci Dünya Savaşı’ndan sonra nükleer enerji, güneş enerjisi (solar enerji) gibi yeni </a:t>
            </a: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enerji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kaynaklan doğmuştur. </a:t>
            </a:r>
          </a:p>
        </p:txBody>
      </p:sp>
    </p:spTree>
    <p:extLst>
      <p:ext uri="{BB962C8B-B14F-4D97-AF65-F5344CB8AC3E}">
        <p14:creationId xmlns:p14="http://schemas.microsoft.com/office/powerpoint/2010/main" val="2571782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39591" y="1028343"/>
            <a:ext cx="10303726" cy="5028556"/>
          </a:xfrm>
          <a:prstGeom prst="rect">
            <a:avLst/>
          </a:prstGeom>
        </p:spPr>
        <p:txBody>
          <a:bodyPr wrap="square">
            <a:spAutoFit/>
          </a:bodyPr>
          <a:lstStyle/>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Ham petrolün içinde yüzlerce madde bulunur. Bunlardan en çok bulunanlar, hidrokarbonlardır. Hidrokarbonlardan başka çok düşük oranlarda azot, kükürt, oksijen ve bazı metaller de yer alır.</a:t>
            </a:r>
          </a:p>
          <a:p>
            <a:pPr>
              <a:lnSpc>
                <a:spcPct val="150000"/>
              </a:lnSpc>
            </a:pP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Petrol </a:t>
            </a:r>
            <a:r>
              <a:rPr lang="tr-TR" dirty="0">
                <a:latin typeface="Times New Roman" panose="02020603050405020304" pitchFamily="18" charset="0"/>
                <a:cs typeface="Times New Roman" panose="02020603050405020304" pitchFamily="18" charset="0"/>
              </a:rPr>
              <a:t>kullanımı sırasında ortaya çıkan gazlar sebebiyle hava kirlenmesi doğacağı gibi, ısınma tesislerinde yakılan akaryakıtın içindeki kükürt ve kurşunun meydana getirdiği hava kirliliği önem taşımaktadır.</a:t>
            </a:r>
          </a:p>
          <a:p>
            <a:pPr>
              <a:lnSpc>
                <a:spcPct val="150000"/>
              </a:lnSpc>
            </a:pP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Üretim </a:t>
            </a:r>
            <a:r>
              <a:rPr lang="tr-TR" dirty="0">
                <a:latin typeface="Times New Roman" panose="02020603050405020304" pitchFamily="18" charset="0"/>
                <a:cs typeface="Times New Roman" panose="02020603050405020304" pitchFamily="18" charset="0"/>
              </a:rPr>
              <a:t>sırasında petrolün meydana getirdiği kirlenmenin en önemlisi denizlerdeki üretim ve taşıma sırasında fırtına vs. gibi nedenlerle meydana gelen kazalar neticesinde petrolün denize akması sonucu kirlenmelerin oluşmasıdır.</a:t>
            </a:r>
          </a:p>
          <a:p>
            <a:pPr>
              <a:lnSpc>
                <a:spcPct val="150000"/>
              </a:lnSpc>
            </a:pP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Rafinaj </a:t>
            </a:r>
            <a:r>
              <a:rPr lang="tr-TR" dirty="0">
                <a:latin typeface="Times New Roman" panose="02020603050405020304" pitchFamily="18" charset="0"/>
                <a:cs typeface="Times New Roman" panose="02020603050405020304" pitchFamily="18" charset="0"/>
              </a:rPr>
              <a:t>sırasında hava ve su kirlenmesi meydana gelmektedir. Bunun önlenmesi için çeşitli tedbirler alınması gerekmektedir.</a:t>
            </a:r>
          </a:p>
        </p:txBody>
      </p:sp>
    </p:spTree>
    <p:extLst>
      <p:ext uri="{BB962C8B-B14F-4D97-AF65-F5344CB8AC3E}">
        <p14:creationId xmlns:p14="http://schemas.microsoft.com/office/powerpoint/2010/main" val="981966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94263" y="601231"/>
            <a:ext cx="10928195" cy="5632311"/>
          </a:xfrm>
          <a:prstGeom prst="rect">
            <a:avLst/>
          </a:prstGeom>
        </p:spPr>
        <p:txBody>
          <a:bodyPr wrap="square">
            <a:spAutoFit/>
          </a:bodyPr>
          <a:lstStyle/>
          <a:p>
            <a:r>
              <a:rPr lang="tr-TR" b="1" dirty="0">
                <a:latin typeface="Times New Roman" panose="02020603050405020304" pitchFamily="18" charset="0"/>
                <a:cs typeface="Times New Roman" panose="02020603050405020304" pitchFamily="18" charset="0"/>
              </a:rPr>
              <a:t>Elektrik </a:t>
            </a:r>
            <a:r>
              <a:rPr lang="tr-TR" b="1" dirty="0" smtClean="0">
                <a:latin typeface="Times New Roman" panose="02020603050405020304" pitchFamily="18" charset="0"/>
                <a:cs typeface="Times New Roman" panose="02020603050405020304" pitchFamily="18" charset="0"/>
              </a:rPr>
              <a:t>Santralleri</a:t>
            </a:r>
          </a:p>
          <a:p>
            <a:endParaRPr lang="tr-TR" b="1" dirty="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2. Kömür Santralleri</a:t>
            </a:r>
          </a:p>
          <a:p>
            <a:endParaRPr lang="tr-TR" dirty="0"/>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Fosil </a:t>
            </a:r>
            <a:r>
              <a:rPr lang="tr-TR" dirty="0">
                <a:latin typeface="Times New Roman" panose="02020603050405020304" pitchFamily="18" charset="0"/>
                <a:cs typeface="Times New Roman" panose="02020603050405020304" pitchFamily="18" charset="0"/>
              </a:rPr>
              <a:t>yakıtlı santrallerden yılda milyonlarca ton kükürt ve </a:t>
            </a:r>
            <a:r>
              <a:rPr lang="tr-TR" dirty="0" err="1">
                <a:latin typeface="Times New Roman" panose="02020603050405020304" pitchFamily="18" charset="0"/>
                <a:cs typeface="Times New Roman" panose="02020603050405020304" pitchFamily="18" charset="0"/>
              </a:rPr>
              <a:t>azotoksit</a:t>
            </a:r>
            <a:r>
              <a:rPr lang="tr-TR" dirty="0">
                <a:latin typeface="Times New Roman" panose="02020603050405020304" pitchFamily="18" charset="0"/>
                <a:cs typeface="Times New Roman" panose="02020603050405020304" pitchFamily="18" charset="0"/>
              </a:rPr>
              <a:t> ile </a:t>
            </a:r>
            <a:r>
              <a:rPr lang="tr-TR" dirty="0" err="1">
                <a:latin typeface="Times New Roman" panose="02020603050405020304" pitchFamily="18" charset="0"/>
                <a:cs typeface="Times New Roman" panose="02020603050405020304" pitchFamily="18" charset="0"/>
              </a:rPr>
              <a:t>onbinlerce</a:t>
            </a:r>
            <a:r>
              <a:rPr lang="tr-TR" dirty="0">
                <a:latin typeface="Times New Roman" panose="02020603050405020304" pitchFamily="18" charset="0"/>
                <a:cs typeface="Times New Roman" panose="02020603050405020304" pitchFamily="18" charset="0"/>
              </a:rPr>
              <a:t> ton kirletici parçacıklar meydana gelir ve bunlar atmosfere yayılır. Kükürt ve </a:t>
            </a:r>
            <a:r>
              <a:rPr lang="tr-TR" dirty="0" err="1">
                <a:latin typeface="Times New Roman" panose="02020603050405020304" pitchFamily="18" charset="0"/>
                <a:cs typeface="Times New Roman" panose="02020603050405020304" pitchFamily="18" charset="0"/>
              </a:rPr>
              <a:t>azotoksitler</a:t>
            </a:r>
            <a:r>
              <a:rPr lang="tr-TR" dirty="0">
                <a:latin typeface="Times New Roman" panose="02020603050405020304" pitchFamily="18" charset="0"/>
                <a:cs typeface="Times New Roman" panose="02020603050405020304" pitchFamily="18" charset="0"/>
              </a:rPr>
              <a:t> asit yağmuruna yol açarlar</a:t>
            </a:r>
            <a:r>
              <a:rPr lang="tr-TR"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Asit </a:t>
            </a:r>
            <a:r>
              <a:rPr lang="tr-TR" dirty="0">
                <a:latin typeface="Times New Roman" panose="02020603050405020304" pitchFamily="18" charset="0"/>
                <a:cs typeface="Times New Roman" panose="02020603050405020304" pitchFamily="18" charset="0"/>
              </a:rPr>
              <a:t>yağmurları ise bitkilerin, nehir ve göllerdeki balıkların ölümüne sebep olurlar, metal sanayi ürünlerine de zarar </a:t>
            </a:r>
            <a:r>
              <a:rPr lang="tr-TR" dirty="0" smtClean="0">
                <a:latin typeface="Times New Roman" panose="02020603050405020304" pitchFamily="18" charset="0"/>
                <a:cs typeface="Times New Roman" panose="02020603050405020304" pitchFamily="18" charset="0"/>
              </a:rPr>
              <a:t>verirler.</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err="1" smtClean="0">
                <a:latin typeface="Times New Roman" panose="02020603050405020304" pitchFamily="18" charset="0"/>
                <a:cs typeface="Times New Roman" panose="02020603050405020304" pitchFamily="18" charset="0"/>
              </a:rPr>
              <a:t>Azotoksit</a:t>
            </a:r>
            <a:r>
              <a:rPr lang="tr-TR" dirty="0">
                <a:latin typeface="Times New Roman" panose="02020603050405020304" pitchFamily="18" charset="0"/>
                <a:cs typeface="Times New Roman" panose="02020603050405020304" pitchFamily="18" charset="0"/>
              </a:rPr>
              <a:t>, ozon tabakasının incelmesine ve delinmesine yol açar. Ozon tabakası, ultraviyole (mor ötesi) ışınları soğurarak biyosferi korur, stratosferi ısıtır. Ozon tabakasının incelmesinin insan sağlığına, ekolojik sisteme ve ekonomiye büyük zararları </a:t>
            </a:r>
            <a:r>
              <a:rPr lang="tr-TR" dirty="0" smtClean="0">
                <a:latin typeface="Times New Roman" panose="02020603050405020304" pitchFamily="18" charset="0"/>
                <a:cs typeface="Times New Roman" panose="02020603050405020304" pitchFamily="18" charset="0"/>
              </a:rPr>
              <a:t>vardır.</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Fosil </a:t>
            </a:r>
            <a:r>
              <a:rPr lang="tr-TR" dirty="0">
                <a:latin typeface="Times New Roman" panose="02020603050405020304" pitchFamily="18" charset="0"/>
                <a:cs typeface="Times New Roman" panose="02020603050405020304" pitchFamily="18" charset="0"/>
              </a:rPr>
              <a:t>yakıtlardan bol miktarda CO2 yayılması olur. CO2atmosferde sera etkisi yaratır, yani CO2 güneşten gelip yere ulaşan ve tekrar yükselen ışınları dünyaya geri yansıtır. </a:t>
            </a:r>
            <a:endParaRPr lang="tr-T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Fosil </a:t>
            </a:r>
            <a:r>
              <a:rPr lang="tr-TR" dirty="0">
                <a:latin typeface="Times New Roman" panose="02020603050405020304" pitchFamily="18" charset="0"/>
                <a:cs typeface="Times New Roman" panose="02020603050405020304" pitchFamily="18" charset="0"/>
              </a:rPr>
              <a:t>yakıtlardan dolayı yayılan diğer gaz ve parçacıklar ise, solunum yolları hastalıklarına, kanserlere ve erken ölümlere sebep olmaktadır. Ayrıca, kömür dumanlarında da radyoaktivite mevcuttur. Hatta termik santraller, nükleer tesislerden daha fazla radyoaktivite yayarlar.</a:t>
            </a:r>
          </a:p>
        </p:txBody>
      </p:sp>
    </p:spTree>
    <p:extLst>
      <p:ext uri="{BB962C8B-B14F-4D97-AF65-F5344CB8AC3E}">
        <p14:creationId xmlns:p14="http://schemas.microsoft.com/office/powerpoint/2010/main" val="478547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8350" y="1386502"/>
            <a:ext cx="12009863" cy="563231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Nükleer Santraller</a:t>
            </a:r>
          </a:p>
          <a:p>
            <a:endParaRPr lang="tr-TR" b="1"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Nükleer enerjinin temelini oluşturan uranyum da yenilenemeyen bir enerji kaynağıdır ve fosil denen klasik yakıtların tersine parçalanabilir bir yakıt türüdür. </a:t>
            </a: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Güvenlik </a:t>
            </a:r>
            <a:r>
              <a:rPr lang="tr-TR" dirty="0">
                <a:latin typeface="Times New Roman" panose="02020603050405020304" pitchFamily="18" charset="0"/>
                <a:cs typeface="Times New Roman" panose="02020603050405020304" pitchFamily="18" charset="0"/>
              </a:rPr>
              <a:t>önlemleri yeterli düzeyde alınamazsa çevreye radyasyon yayar. </a:t>
            </a:r>
            <a:endParaRPr lang="tr-TR" dirty="0" smtClean="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Bunun </a:t>
            </a:r>
            <a:r>
              <a:rPr lang="tr-TR" dirty="0">
                <a:latin typeface="Times New Roman" panose="02020603050405020304" pitchFamily="18" charset="0"/>
                <a:cs typeface="Times New Roman" panose="02020603050405020304" pitchFamily="18" charset="0"/>
              </a:rPr>
              <a:t>yanında üretim sırasında radyoaktif atıklar ortaya çıkar. </a:t>
            </a:r>
            <a:endParaRPr lang="tr-TR" dirty="0" smtClean="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Radyoaktif </a:t>
            </a:r>
            <a:r>
              <a:rPr lang="tr-TR" dirty="0">
                <a:latin typeface="Times New Roman" panose="02020603050405020304" pitchFamily="18" charset="0"/>
                <a:cs typeface="Times New Roman" panose="02020603050405020304" pitchFamily="18" charset="0"/>
              </a:rPr>
              <a:t>maddelerin yaydığı radyasyon geniş bir alana yayılır, yıllarca insan ve çevre üzerinde etkileri devam eder. Yaydığı radyasyon sonucu bitkilerin, hayvanların ve insanların hücre yapılarında değişmelere neden olur.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Çevreye </a:t>
            </a:r>
            <a:r>
              <a:rPr lang="tr-TR" dirty="0">
                <a:latin typeface="Times New Roman" panose="02020603050405020304" pitchFamily="18" charset="0"/>
                <a:cs typeface="Times New Roman" panose="02020603050405020304" pitchFamily="18" charset="0"/>
              </a:rPr>
              <a:t>yayılan radyasyon bitki örtüsünün yok olmasına, insanlarda kanser gibi ölümcül hastalıklara, neden olur. </a:t>
            </a:r>
          </a:p>
          <a:p>
            <a:r>
              <a:rPr lang="tr-TR" dirty="0">
                <a:latin typeface="Times New Roman" panose="02020603050405020304" pitchFamily="18" charset="0"/>
                <a:cs typeface="Times New Roman" panose="02020603050405020304" pitchFamily="18" charset="0"/>
              </a:rPr>
              <a:t>Nükleer enerjinin gelecek nesiller için de yeterliliği, sürdürülebilir kalkınma açısından önemli bir konudur.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Özellikle </a:t>
            </a:r>
            <a:r>
              <a:rPr lang="tr-TR" dirty="0">
                <a:latin typeface="Times New Roman" panose="02020603050405020304" pitchFamily="18" charset="0"/>
                <a:cs typeface="Times New Roman" panose="02020603050405020304" pitchFamily="18" charset="0"/>
              </a:rPr>
              <a:t>fosil kaynak rezervleri kısıtlıdır. Nükleer yakıt hammaddesi olan uranyum ve toryum rezervleri ise oldukça fazladır. </a:t>
            </a:r>
          </a:p>
          <a:p>
            <a:r>
              <a:rPr lang="tr-TR" dirty="0">
                <a:latin typeface="Times New Roman" panose="02020603050405020304" pitchFamily="18" charset="0"/>
                <a:cs typeface="Times New Roman" panose="02020603050405020304" pitchFamily="18" charset="0"/>
              </a:rPr>
              <a:t>Günümüzde nükleer santrallerin güvenlik değerlendirmesi bağımsız lisanslama kuruluşları tarafından son derece tutucu varsayımlara göre yapılmaktadır. Ayrıca bu santraller</a:t>
            </a:r>
          </a:p>
          <a:p>
            <a:r>
              <a:rPr lang="tr-TR" dirty="0" smtClean="0">
                <a:latin typeface="Times New Roman" panose="02020603050405020304" pitchFamily="18" charset="0"/>
                <a:cs typeface="Times New Roman" panose="02020603050405020304" pitchFamily="18" charset="0"/>
              </a:rPr>
              <a:t>işletmede </a:t>
            </a:r>
            <a:r>
              <a:rPr lang="tr-TR" dirty="0">
                <a:latin typeface="Times New Roman" panose="02020603050405020304" pitchFamily="18" charset="0"/>
                <a:cs typeface="Times New Roman" panose="02020603050405020304" pitchFamily="18" charset="0"/>
              </a:rPr>
              <a:t>oldukları sürede sürekli denetim altındadır. Bu nedenle nükleer santrallerin çevre ve insana zarar verebilecek şekilde kaza yapma riski, günümüzde kullandığımız diğer teknolojik ürünlere göre, yok denecek kadar azalmıştır. Bir nükleer santralin çevresinde yaşayan insanlara yüklediği yıllık doz doğal radyasyonun çok altındadır.</a:t>
            </a:r>
          </a:p>
        </p:txBody>
      </p:sp>
    </p:spTree>
    <p:extLst>
      <p:ext uri="{BB962C8B-B14F-4D97-AF65-F5344CB8AC3E}">
        <p14:creationId xmlns:p14="http://schemas.microsoft.com/office/powerpoint/2010/main" val="3795124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28439" y="889844"/>
            <a:ext cx="10036098" cy="4524315"/>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Hidroelektrik Santralleri</a:t>
            </a:r>
          </a:p>
          <a:p>
            <a:endParaRPr lang="tr-TR" b="1"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Hidroelektriğin maliyeti, barajların gerek inşası gerekse doğal hayata negatif etkileri açısından biraz yüksekse de, temiz enerji üretimi söz konusu olduğunda asla vazgeçilmemesi gereken kaynaklardandır.</a:t>
            </a:r>
          </a:p>
          <a:p>
            <a:endParaRPr lang="tr-T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Atmosferdeki </a:t>
            </a:r>
            <a:r>
              <a:rPr lang="tr-TR" dirty="0">
                <a:latin typeface="Times New Roman" panose="02020603050405020304" pitchFamily="18" charset="0"/>
                <a:cs typeface="Times New Roman" panose="02020603050405020304" pitchFamily="18" charset="0"/>
              </a:rPr>
              <a:t>CO2 emisyonunun çok kritik olması sebebiyle yenilenebilir enerji kaynağıdır</a:t>
            </a:r>
            <a:r>
              <a:rPr lang="tr-TR"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CO2 </a:t>
            </a:r>
            <a:r>
              <a:rPr lang="tr-TR" dirty="0">
                <a:latin typeface="Times New Roman" panose="02020603050405020304" pitchFamily="18" charset="0"/>
                <a:cs typeface="Times New Roman" panose="02020603050405020304" pitchFamily="18" charset="0"/>
              </a:rPr>
              <a:t>üretmeyen hava kirliliğinin azalmasına önemli bir katkı sağlayan santrallerdir</a:t>
            </a:r>
            <a:r>
              <a:rPr lang="tr-TR"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Çevreye </a:t>
            </a:r>
            <a:r>
              <a:rPr lang="tr-TR" dirty="0">
                <a:latin typeface="Times New Roman" panose="02020603050405020304" pitchFamily="18" charset="0"/>
                <a:cs typeface="Times New Roman" panose="02020603050405020304" pitchFamily="18" charset="0"/>
              </a:rPr>
              <a:t>en uyumlu enerji üreten </a:t>
            </a:r>
            <a:r>
              <a:rPr lang="tr-TR" dirty="0" smtClean="0">
                <a:latin typeface="Times New Roman" panose="02020603050405020304" pitchFamily="18" charset="0"/>
                <a:cs typeface="Times New Roman" panose="02020603050405020304" pitchFamily="18" charset="0"/>
              </a:rPr>
              <a:t>tesislerdir. Çevre </a:t>
            </a:r>
            <a:r>
              <a:rPr lang="tr-TR" dirty="0">
                <a:latin typeface="Times New Roman" panose="02020603050405020304" pitchFamily="18" charset="0"/>
                <a:cs typeface="Times New Roman" panose="02020603050405020304" pitchFamily="18" charset="0"/>
              </a:rPr>
              <a:t>kirliliği yaratmazlar</a:t>
            </a:r>
            <a:r>
              <a:rPr lang="tr-TR"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Yapılan </a:t>
            </a:r>
            <a:r>
              <a:rPr lang="tr-TR" dirty="0">
                <a:latin typeface="Times New Roman" panose="02020603050405020304" pitchFamily="18" charset="0"/>
                <a:cs typeface="Times New Roman" panose="02020603050405020304" pitchFamily="18" charset="0"/>
              </a:rPr>
              <a:t>yatırım sadece enerji için değil tarımda sulama ve sel taşkınları içinde kullanılabilmektedir. Doğal kaynaklar kullanılır dışa bağımlı değildir</a:t>
            </a:r>
            <a:r>
              <a:rPr lang="tr-TR"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Ancak </a:t>
            </a:r>
            <a:r>
              <a:rPr lang="tr-TR" dirty="0">
                <a:latin typeface="Times New Roman" panose="02020603050405020304" pitchFamily="18" charset="0"/>
                <a:cs typeface="Times New Roman" panose="02020603050405020304" pitchFamily="18" charset="0"/>
              </a:rPr>
              <a:t>baraj ve santral inşasının yapıldığı alanlarda bulunan doğal alana, tarihi eserlere, yerleşim birimlerine zarar verirler.</a:t>
            </a:r>
          </a:p>
        </p:txBody>
      </p:sp>
    </p:spTree>
    <p:extLst>
      <p:ext uri="{BB962C8B-B14F-4D97-AF65-F5344CB8AC3E}">
        <p14:creationId xmlns:p14="http://schemas.microsoft.com/office/powerpoint/2010/main" val="1116672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94625" y="697369"/>
            <a:ext cx="10865005" cy="5909310"/>
          </a:xfrm>
          <a:prstGeom prst="rect">
            <a:avLst/>
          </a:prstGeom>
        </p:spPr>
        <p:txBody>
          <a:bodyPr wrap="square">
            <a:spAutoFit/>
          </a:bodyPr>
          <a:lstStyle/>
          <a:p>
            <a:r>
              <a:rPr lang="tr-TR" dirty="0"/>
              <a:t> </a:t>
            </a:r>
            <a:r>
              <a:rPr lang="tr-TR" b="1" dirty="0">
                <a:latin typeface="Times New Roman" panose="02020603050405020304" pitchFamily="18" charset="0"/>
                <a:cs typeface="Times New Roman" panose="02020603050405020304" pitchFamily="18" charset="0"/>
              </a:rPr>
              <a:t>Jeotermal </a:t>
            </a:r>
            <a:r>
              <a:rPr lang="tr-TR" b="1" dirty="0" smtClean="0">
                <a:latin typeface="Times New Roman" panose="02020603050405020304" pitchFamily="18" charset="0"/>
                <a:cs typeface="Times New Roman" panose="02020603050405020304" pitchFamily="18" charset="0"/>
              </a:rPr>
              <a:t>Enerji</a:t>
            </a:r>
          </a:p>
          <a:p>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Çevre </a:t>
            </a:r>
            <a:r>
              <a:rPr lang="tr-TR" dirty="0">
                <a:latin typeface="Times New Roman" panose="02020603050405020304" pitchFamily="18" charset="0"/>
                <a:cs typeface="Times New Roman" panose="02020603050405020304" pitchFamily="18" charset="0"/>
              </a:rPr>
              <a:t>dostudur.</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Suyun </a:t>
            </a:r>
            <a:r>
              <a:rPr lang="tr-TR" dirty="0">
                <a:latin typeface="Times New Roman" panose="02020603050405020304" pitchFamily="18" charset="0"/>
                <a:cs typeface="Times New Roman" panose="02020603050405020304" pitchFamily="18" charset="0"/>
              </a:rPr>
              <a:t>ısıtılması ve buharlaştırılması için fosil enerjiye ihtiyaç duymaz.</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Doğal </a:t>
            </a:r>
            <a:r>
              <a:rPr lang="tr-TR" dirty="0">
                <a:latin typeface="Times New Roman" panose="02020603050405020304" pitchFamily="18" charset="0"/>
                <a:cs typeface="Times New Roman" panose="02020603050405020304" pitchFamily="18" charset="0"/>
              </a:rPr>
              <a:t>kaynaklar kullanılır.</a:t>
            </a: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Dışa </a:t>
            </a:r>
            <a:r>
              <a:rPr lang="tr-TR" dirty="0">
                <a:latin typeface="Times New Roman" panose="02020603050405020304" pitchFamily="18" charset="0"/>
                <a:cs typeface="Times New Roman" panose="02020603050405020304" pitchFamily="18" charset="0"/>
              </a:rPr>
              <a:t>bağımlı değildir.</a:t>
            </a:r>
          </a:p>
          <a:p>
            <a:endParaRPr lang="tr-TR" dirty="0" smtClean="0">
              <a:latin typeface="Times New Roman" panose="02020603050405020304" pitchFamily="18" charset="0"/>
              <a:cs typeface="Times New Roman" panose="02020603050405020304" pitchFamily="18" charset="0"/>
            </a:endParaRPr>
          </a:p>
          <a:p>
            <a:r>
              <a:rPr lang="tr-TR" b="1" dirty="0" err="1" smtClean="0">
                <a:latin typeface="Times New Roman" panose="02020603050405020304" pitchFamily="18" charset="0"/>
                <a:cs typeface="Times New Roman" panose="02020603050405020304" pitchFamily="18" charset="0"/>
              </a:rPr>
              <a:t>Biogaz</a:t>
            </a:r>
            <a:endParaRPr lang="tr-TR" b="1" dirty="0" smtClean="0">
              <a:latin typeface="Times New Roman" panose="02020603050405020304" pitchFamily="18" charset="0"/>
              <a:cs typeface="Times New Roman" panose="02020603050405020304" pitchFamily="18" charset="0"/>
            </a:endParaRPr>
          </a:p>
          <a:p>
            <a:endParaRPr lang="tr-TR"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Ucuz </a:t>
            </a:r>
            <a:r>
              <a:rPr lang="tr-TR" dirty="0">
                <a:latin typeface="Times New Roman" panose="02020603050405020304" pitchFamily="18" charset="0"/>
                <a:cs typeface="Times New Roman" panose="02020603050405020304" pitchFamily="18" charset="0"/>
              </a:rPr>
              <a:t>- çevre dostu bir enerji ve gübre kaynağıdır</a:t>
            </a:r>
            <a:r>
              <a:rPr lang="tr-TR"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Atık </a:t>
            </a:r>
            <a:r>
              <a:rPr lang="tr-TR" dirty="0">
                <a:latin typeface="Times New Roman" panose="02020603050405020304" pitchFamily="18" charset="0"/>
                <a:cs typeface="Times New Roman" panose="02020603050405020304" pitchFamily="18" charset="0"/>
              </a:rPr>
              <a:t>geri kazanımı sağlar</a:t>
            </a:r>
            <a:r>
              <a:rPr lang="tr-TR"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Biyogaz </a:t>
            </a:r>
            <a:r>
              <a:rPr lang="tr-TR" dirty="0">
                <a:latin typeface="Times New Roman" panose="02020603050405020304" pitchFamily="18" charset="0"/>
                <a:cs typeface="Times New Roman" panose="02020603050405020304" pitchFamily="18" charset="0"/>
              </a:rPr>
              <a:t>üretimi sonucu hayvan gübresinde bulunabilecek yabancı ot tohumları çimlenme özelliğini kaybeder</a:t>
            </a:r>
            <a:r>
              <a:rPr lang="tr-TR"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Biyogaz </a:t>
            </a:r>
            <a:r>
              <a:rPr lang="tr-TR" dirty="0">
                <a:latin typeface="Times New Roman" panose="02020603050405020304" pitchFamily="18" charset="0"/>
                <a:cs typeface="Times New Roman" panose="02020603050405020304" pitchFamily="18" charset="0"/>
              </a:rPr>
              <a:t>üretimi sonucunda hayvan gübresinin kokusu hissedilmeyecek ölçüde yok olmaktadır. Hayvan gübrelerinden kaynaklanan insan sağlığını ve yer altı sularını tehdit eden hastalık etmenlerinin büyük oranda etkinliğinin kaybolmasını sağlamaktadır</a:t>
            </a:r>
            <a:r>
              <a:rPr lang="tr-TR"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Biyogaz </a:t>
            </a:r>
            <a:r>
              <a:rPr lang="tr-TR" dirty="0">
                <a:latin typeface="Times New Roman" panose="02020603050405020304" pitchFamily="18" charset="0"/>
                <a:cs typeface="Times New Roman" panose="02020603050405020304" pitchFamily="18" charset="0"/>
              </a:rPr>
              <a:t>üretiminden sonra atıklar yok olmamakta üstelik çok daha değerli bir organik gübre haline dönüşmektedir.</a:t>
            </a:r>
          </a:p>
        </p:txBody>
      </p:sp>
    </p:spTree>
    <p:extLst>
      <p:ext uri="{BB962C8B-B14F-4D97-AF65-F5344CB8AC3E}">
        <p14:creationId xmlns:p14="http://schemas.microsoft.com/office/powerpoint/2010/main" val="2309303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39229" y="0"/>
            <a:ext cx="10348332" cy="6186309"/>
          </a:xfrm>
          <a:prstGeom prst="rect">
            <a:avLst/>
          </a:prstGeom>
        </p:spPr>
        <p:txBody>
          <a:bodyPr wrap="square">
            <a:spAutoFit/>
          </a:bodyPr>
          <a:lstStyle/>
          <a:p>
            <a:r>
              <a:rPr lang="tr-TR" b="1" dirty="0"/>
              <a:t>Güneş Enerjisi</a:t>
            </a:r>
          </a:p>
          <a:p>
            <a:pPr marL="285750" indent="-285750">
              <a:buFont typeface="Arial" panose="020B0604020202020204" pitchFamily="34" charset="0"/>
              <a:buChar char="•"/>
            </a:pPr>
            <a:r>
              <a:rPr lang="tr-TR" dirty="0"/>
              <a:t>Doğrudan güneş enerjisini kullanır</a:t>
            </a:r>
            <a:r>
              <a:rPr lang="tr-TR" dirty="0" smtClean="0"/>
              <a:t>.</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smtClean="0"/>
              <a:t>Doğal </a:t>
            </a:r>
            <a:r>
              <a:rPr lang="tr-TR" dirty="0"/>
              <a:t>ısıtma ve soğutma sistemleri kullanarak binaların gereksiz ve aşırı ticari enerji tüketimlerini önler</a:t>
            </a:r>
            <a:r>
              <a:rPr lang="tr-TR" dirty="0" smtClean="0"/>
              <a:t>.</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r>
              <a:rPr lang="tr-TR" dirty="0" smtClean="0"/>
              <a:t>Çevre </a:t>
            </a:r>
            <a:r>
              <a:rPr lang="tr-TR" dirty="0"/>
              <a:t>değerlerini korur ve çevreye verilen zararları en aza </a:t>
            </a:r>
            <a:r>
              <a:rPr lang="tr-TR" dirty="0" err="1" smtClean="0"/>
              <a:t>indirir.Doğal</a:t>
            </a:r>
            <a:r>
              <a:rPr lang="tr-TR" dirty="0" smtClean="0"/>
              <a:t> </a:t>
            </a:r>
            <a:r>
              <a:rPr lang="tr-TR" dirty="0"/>
              <a:t>ve sağlığa zararsız malzemeler </a:t>
            </a:r>
            <a:r>
              <a:rPr lang="tr-TR" dirty="0" smtClean="0"/>
              <a:t>kullanır.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smtClean="0"/>
              <a:t>Dışa </a:t>
            </a:r>
            <a:r>
              <a:rPr lang="tr-TR" dirty="0"/>
              <a:t>bağımlı değildir</a:t>
            </a:r>
            <a:r>
              <a:rPr lang="tr-TR" dirty="0" smtClean="0"/>
              <a:t>.</a:t>
            </a:r>
          </a:p>
          <a:p>
            <a:pPr marL="285750" indent="-285750">
              <a:buFont typeface="Arial" panose="020B0604020202020204" pitchFamily="34" charset="0"/>
              <a:buChar char="•"/>
            </a:pPr>
            <a:endParaRPr lang="tr-TR" dirty="0"/>
          </a:p>
          <a:p>
            <a:r>
              <a:rPr lang="tr-TR" b="1" dirty="0" smtClean="0"/>
              <a:t>Rüzgâr Enerjisi</a:t>
            </a:r>
          </a:p>
          <a:p>
            <a:endParaRPr lang="tr-TR" b="1" dirty="0"/>
          </a:p>
          <a:p>
            <a:pPr marL="285750" indent="-285750">
              <a:buFont typeface="Arial" panose="020B0604020202020204" pitchFamily="34" charset="0"/>
              <a:buChar char="•"/>
            </a:pPr>
            <a:r>
              <a:rPr lang="tr-TR" dirty="0" smtClean="0"/>
              <a:t>Kararlı</a:t>
            </a:r>
            <a:r>
              <a:rPr lang="tr-TR" dirty="0"/>
              <a:t>, güvenilir, sürekli bir </a:t>
            </a:r>
            <a:r>
              <a:rPr lang="tr-TR" dirty="0" smtClean="0"/>
              <a:t>kaynaktır. Dışa </a:t>
            </a:r>
            <a:r>
              <a:rPr lang="tr-TR" dirty="0"/>
              <a:t>bağımlı değildir</a:t>
            </a:r>
            <a:r>
              <a:rPr lang="tr-TR" dirty="0" smtClean="0"/>
              <a:t>.</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smtClean="0"/>
              <a:t>Görsel </a:t>
            </a:r>
            <a:r>
              <a:rPr lang="tr-TR" dirty="0"/>
              <a:t>ve estetik olarak </a:t>
            </a:r>
            <a:r>
              <a:rPr lang="tr-TR" dirty="0" smtClean="0"/>
              <a:t>olumsuzdur. Gürültülüdürler </a:t>
            </a:r>
            <a:r>
              <a:rPr lang="tr-TR" dirty="0"/>
              <a:t>ve kuş ölümlerine neden olur</a:t>
            </a:r>
            <a:r>
              <a:rPr lang="tr-TR" dirty="0" smtClean="0"/>
              <a:t>.</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smtClean="0"/>
              <a:t>Radyo </a:t>
            </a:r>
            <a:r>
              <a:rPr lang="tr-TR" dirty="0"/>
              <a:t>ve TV alıcılarında parazitlenme yaparlar.</a:t>
            </a:r>
          </a:p>
          <a:p>
            <a:endParaRPr lang="tr-TR" dirty="0" smtClean="0"/>
          </a:p>
          <a:p>
            <a:r>
              <a:rPr lang="tr-TR" dirty="0" smtClean="0"/>
              <a:t>Olumsuz </a:t>
            </a:r>
            <a:r>
              <a:rPr lang="tr-TR" dirty="0"/>
              <a:t>yönlerinden dolayı İngiltere başta olmak üzere birçok Avrupa ülkesinde büyük rüzgâr türbinlerinin yarattığı çevre sorunları nedeniyle milli park alanlarının sınırları içine ve çok yakınlarına kurulması yasaklanmıştır.</a:t>
            </a:r>
          </a:p>
        </p:txBody>
      </p:sp>
      <p:sp>
        <p:nvSpPr>
          <p:cNvPr id="3" name="Sağ Ok 2"/>
          <p:cNvSpPr/>
          <p:nvPr/>
        </p:nvSpPr>
        <p:spPr>
          <a:xfrm>
            <a:off x="1070517" y="4449337"/>
            <a:ext cx="568712" cy="256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5354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32516" y="818281"/>
            <a:ext cx="8114371" cy="5324984"/>
          </a:xfrm>
          <a:prstGeom prst="rect">
            <a:avLst/>
          </a:prstGeom>
        </p:spPr>
        <p:txBody>
          <a:bodyPr wrap="square">
            <a:spAutoFit/>
          </a:bodyPr>
          <a:lstStyle/>
          <a:p>
            <a:pPr marL="20955" indent="-6350">
              <a:lnSpc>
                <a:spcPct val="107000"/>
              </a:lnSpc>
              <a:spcAft>
                <a:spcPts val="0"/>
              </a:spcAft>
            </a:pPr>
            <a:r>
              <a:rPr lang="tr-TR" sz="2000" b="1" dirty="0" smtClean="0">
                <a:solidFill>
                  <a:schemeClr val="accent1"/>
                </a:solidFill>
                <a:effectLst/>
                <a:latin typeface="Times New Roman" panose="02020603050405020304" pitchFamily="18" charset="0"/>
                <a:ea typeface="Times New Roman" panose="02020603050405020304" pitchFamily="18" charset="0"/>
              </a:rPr>
              <a:t>Yenilenemez Enerji Kaynakları </a:t>
            </a:r>
          </a:p>
          <a:p>
            <a:pPr marL="359410" indent="-6350">
              <a:lnSpc>
                <a:spcPct val="107000"/>
              </a:lnSpc>
              <a:spcAft>
                <a:spcPts val="85"/>
              </a:spcAft>
            </a:pPr>
            <a:r>
              <a:rPr lang="tr-TR" dirty="0">
                <a:solidFill>
                  <a:srgbClr val="000000"/>
                </a:solidFill>
                <a:latin typeface="Times New Roman" panose="02020603050405020304" pitchFamily="18" charset="0"/>
                <a:ea typeface="Times New Roman" panose="02020603050405020304" pitchFamily="18" charset="0"/>
              </a:rPr>
              <a:t> </a:t>
            </a:r>
          </a:p>
          <a:p>
            <a:pPr marL="6985" indent="359410" algn="just">
              <a:lnSpc>
                <a:spcPct val="111000"/>
              </a:lnSpc>
              <a:spcAft>
                <a:spcPts val="25"/>
              </a:spcAft>
            </a:pPr>
            <a:r>
              <a:rPr lang="tr-TR" dirty="0">
                <a:solidFill>
                  <a:srgbClr val="000000"/>
                </a:solidFill>
                <a:latin typeface="Times New Roman" panose="02020603050405020304" pitchFamily="18" charset="0"/>
                <a:ea typeface="Times New Roman" panose="02020603050405020304" pitchFamily="18" charset="0"/>
              </a:rPr>
              <a:t>Bu kaynaklar kullanıldıkça biter ve çok uzun sürelerde yenileri yerine gelir. Bu sebepten dolayı bunların israf edilmesi millî servetin ortadan kalmasına sebep olur. Bu sebeple bunlar kullanılırken millî bilinç oluşturulmalıdır. Kömür, petrol, doğal gaz, bor minerali örnek olarak verilebilir. </a:t>
            </a:r>
          </a:p>
          <a:p>
            <a:pPr marL="359410" indent="-6350">
              <a:lnSpc>
                <a:spcPct val="107000"/>
              </a:lnSpc>
              <a:spcAft>
                <a:spcPts val="15"/>
              </a:spcAft>
            </a:pPr>
            <a:r>
              <a:rPr lang="tr-TR" dirty="0">
                <a:solidFill>
                  <a:srgbClr val="000000"/>
                </a:solidFill>
                <a:latin typeface="Times New Roman" panose="02020603050405020304" pitchFamily="18" charset="0"/>
                <a:ea typeface="Times New Roman" panose="02020603050405020304" pitchFamily="18" charset="0"/>
              </a:rPr>
              <a:t> </a:t>
            </a:r>
          </a:p>
          <a:p>
            <a:pPr marL="6350" indent="-6350">
              <a:lnSpc>
                <a:spcPct val="112000"/>
              </a:lnSpc>
              <a:spcAft>
                <a:spcPts val="25"/>
              </a:spcAft>
            </a:pPr>
            <a:r>
              <a:rPr lang="tr-TR" b="1" dirty="0" smtClean="0">
                <a:solidFill>
                  <a:srgbClr val="000000"/>
                </a:solidFill>
                <a:latin typeface="Times New Roman" panose="02020603050405020304" pitchFamily="18" charset="0"/>
                <a:ea typeface="Times New Roman" panose="02020603050405020304" pitchFamily="18" charset="0"/>
              </a:rPr>
              <a:t>1</a:t>
            </a:r>
            <a:r>
              <a:rPr lang="tr-TR" b="1" dirty="0">
                <a:solidFill>
                  <a:srgbClr val="000000"/>
                </a:solidFill>
                <a:latin typeface="Times New Roman" panose="02020603050405020304" pitchFamily="18" charset="0"/>
                <a:ea typeface="Times New Roman" panose="02020603050405020304" pitchFamily="18" charset="0"/>
              </a:rPr>
              <a:t>. Kömür </a:t>
            </a:r>
            <a:endParaRPr lang="tr-TR" dirty="0">
              <a:solidFill>
                <a:srgbClr val="000000"/>
              </a:solidFill>
              <a:latin typeface="Times New Roman" panose="02020603050405020304" pitchFamily="18" charset="0"/>
              <a:ea typeface="Times New Roman" panose="02020603050405020304" pitchFamily="18" charset="0"/>
            </a:endParaRPr>
          </a:p>
          <a:p>
            <a:pPr marL="359410" indent="-6350">
              <a:lnSpc>
                <a:spcPct val="107000"/>
              </a:lnSpc>
              <a:spcAft>
                <a:spcPts val="50"/>
              </a:spcAft>
            </a:pPr>
            <a:r>
              <a:rPr lang="tr-TR" dirty="0">
                <a:solidFill>
                  <a:srgbClr val="000000"/>
                </a:solidFill>
                <a:latin typeface="Times New Roman" panose="02020603050405020304" pitchFamily="18" charset="0"/>
                <a:ea typeface="Times New Roman" panose="02020603050405020304" pitchFamily="18" charset="0"/>
              </a:rPr>
              <a:t> </a:t>
            </a:r>
          </a:p>
          <a:p>
            <a:pPr marL="6985" indent="359410" algn="just">
              <a:lnSpc>
                <a:spcPct val="111000"/>
              </a:lnSpc>
              <a:spcAft>
                <a:spcPts val="25"/>
              </a:spcAft>
            </a:pPr>
            <a:r>
              <a:rPr lang="tr-TR" dirty="0">
                <a:solidFill>
                  <a:srgbClr val="000000"/>
                </a:solidFill>
                <a:latin typeface="Times New Roman" panose="02020603050405020304" pitchFamily="18" charset="0"/>
                <a:ea typeface="Times New Roman" panose="02020603050405020304" pitchFamily="18" charset="0"/>
              </a:rPr>
              <a:t>Kömür, havanın serbest oksijeni ile doğrudan doğruya yanabilen, %55 ile %90-95 oranında karbon ihtiva eden organik kökenli kayaçtır. </a:t>
            </a:r>
          </a:p>
          <a:p>
            <a:pPr marL="359410" indent="-6350">
              <a:lnSpc>
                <a:spcPct val="107000"/>
              </a:lnSpc>
            </a:pPr>
            <a:r>
              <a:rPr lang="tr-TR" dirty="0">
                <a:solidFill>
                  <a:srgbClr val="000000"/>
                </a:solidFill>
                <a:latin typeface="Times New Roman" panose="02020603050405020304" pitchFamily="18" charset="0"/>
                <a:ea typeface="Times New Roman" panose="02020603050405020304" pitchFamily="18" charset="0"/>
              </a:rPr>
              <a:t> </a:t>
            </a:r>
          </a:p>
          <a:p>
            <a:pPr marL="6985" indent="359410" algn="just">
              <a:lnSpc>
                <a:spcPct val="111000"/>
              </a:lnSpc>
              <a:spcAft>
                <a:spcPts val="25"/>
              </a:spcAft>
            </a:pPr>
            <a:r>
              <a:rPr lang="tr-TR" dirty="0">
                <a:solidFill>
                  <a:srgbClr val="000000"/>
                </a:solidFill>
                <a:latin typeface="Times New Roman" panose="02020603050405020304" pitchFamily="18" charset="0"/>
                <a:ea typeface="Times New Roman" panose="02020603050405020304" pitchFamily="18" charset="0"/>
              </a:rPr>
              <a:t>Enerji kaynaklarının belli başlılarından olan kömür, faydalı özelliği yanında çevre sorunları bakımından da insan sağlığına ve çevreye olumsuz etkileri hayli fazla bir maddedir. Ancak insan yaşamına olan katkısı dolayısıyla ve alınabilecek bazı tedbirlerle zararlarının azaltılması mümkün olduğundan kömür önemini koruyabilmektedir. </a:t>
            </a:r>
          </a:p>
        </p:txBody>
      </p:sp>
    </p:spTree>
    <p:extLst>
      <p:ext uri="{BB962C8B-B14F-4D97-AF65-F5344CB8AC3E}">
        <p14:creationId xmlns:p14="http://schemas.microsoft.com/office/powerpoint/2010/main" val="186478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51463" y="298384"/>
            <a:ext cx="8318810" cy="5922006"/>
          </a:xfrm>
          <a:prstGeom prst="rect">
            <a:avLst/>
          </a:prstGeom>
        </p:spPr>
        <p:txBody>
          <a:bodyPr wrap="square">
            <a:spAutoFit/>
          </a:bodyPr>
          <a:lstStyle/>
          <a:p>
            <a:pPr marL="342900" indent="-342900">
              <a:lnSpc>
                <a:spcPct val="112000"/>
              </a:lnSpc>
              <a:spcAft>
                <a:spcPts val="25"/>
              </a:spcAft>
              <a:buFont typeface="+mj-lt"/>
              <a:buAutoNum type="arabicPeriod" startAt="2"/>
            </a:pP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Petrol </a:t>
            </a:r>
            <a:endPar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59410" indent="-6350">
              <a:lnSpc>
                <a:spcPct val="107000"/>
              </a:lnSpc>
              <a:spcAft>
                <a:spcPts val="95"/>
              </a:spcAft>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6985" indent="359410" algn="just">
              <a:lnSpc>
                <a:spcPct val="111000"/>
              </a:lnSpc>
              <a:spcAft>
                <a:spcPts val="25"/>
              </a:spcAft>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Petrol, fosil yakıt olarak tanımlanan gruba girer. Bunun sebebi, yaklaşık olarak 300400 milyon yıl önce ölmüş olan hayvanların fosillerinin petrolün ana maddesini oluşturmasıdır. Geçen bu uzun süre içerisinde hayvan fosilleri, son derece yüksek bir ısıya ve basınca maruz kalır. Böylece petrol meydana gelmiş olur. Petrol günümüzde büyük kaya bloklarının içine sıkışmış olarak bulunur. </a:t>
            </a:r>
          </a:p>
          <a:p>
            <a:pPr marL="359410" indent="-6350">
              <a:lnSpc>
                <a:spcPct val="107000"/>
              </a:lnSpc>
              <a:spcAft>
                <a:spcPts val="80"/>
              </a:spcAft>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6350" indent="-6350">
              <a:lnSpc>
                <a:spcPct val="112000"/>
              </a:lnSpc>
              <a:spcAft>
                <a:spcPts val="25"/>
              </a:spcAft>
            </a:pPr>
            <a:r>
              <a:rPr lang="tr-TR"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Doğal </a:t>
            </a: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Gaz  </a:t>
            </a:r>
            <a:endPar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59410" indent="-6350">
              <a:lnSpc>
                <a:spcPct val="107000"/>
              </a:lnSpc>
              <a:spcAft>
                <a:spcPts val="95"/>
              </a:spcAft>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6985" indent="359410" algn="just">
              <a:lnSpc>
                <a:spcPct val="111000"/>
              </a:lnSpc>
              <a:spcAft>
                <a:spcPts val="25"/>
              </a:spcAft>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Doğal gaz da petrol gibi karbon bazlı bir fosil yakıttır. Oluşumu petrol ile aynıdır. Doğal gazın ana maddesi renksiz, kokusuz ve tatsız bir madde olan metandır. Kullanım aşamasında güvenlik amacıyla kokulandırılır. </a:t>
            </a:r>
            <a:r>
              <a:rPr lang="tr-TR" dirty="0">
                <a:latin typeface="Times New Roman" panose="02020603050405020304" pitchFamily="18" charset="0"/>
                <a:cs typeface="Times New Roman" panose="02020603050405020304" pitchFamily="18" charset="0"/>
              </a:rPr>
              <a:t>Petrol ve kömür ile karşılaştırıldığında, yanma anında ortaya çıkan sülfür, karbon ve kül daha az olduğundan, çevreye verdiği zarar çok daha düşük seviyededir. Doğalgaz fosil yakıtların en temizi olup içinde kükürt veya kükürt bileşenleri yoktur. Doğalgaz tam yanma sağladığından dolayı yandıktan sonra çevreye </a:t>
            </a:r>
            <a:r>
              <a:rPr lang="tr-TR" dirty="0" err="1">
                <a:latin typeface="Times New Roman" panose="02020603050405020304" pitchFamily="18" charset="0"/>
                <a:cs typeface="Times New Roman" panose="02020603050405020304" pitchFamily="18" charset="0"/>
              </a:rPr>
              <a:t>fuel-oilden</a:t>
            </a:r>
            <a:r>
              <a:rPr lang="tr-TR" dirty="0">
                <a:latin typeface="Times New Roman" panose="02020603050405020304" pitchFamily="18" charset="0"/>
                <a:cs typeface="Times New Roman" panose="02020603050405020304" pitchFamily="18" charset="0"/>
              </a:rPr>
              <a:t> % 30, kömürden % 45 daha az karbondioksit verdiği için sera etkisinde önemli rol oynayan karbondioksit miktarında azalma sağlar. </a:t>
            </a:r>
          </a:p>
          <a:p>
            <a:pPr marL="6985" indent="359410" algn="just">
              <a:lnSpc>
                <a:spcPct val="111000"/>
              </a:lnSpc>
              <a:spcAft>
                <a:spcPts val="25"/>
              </a:spcAft>
            </a:pPr>
            <a:endParaRPr lang="tr-TR"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881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05774" y="873307"/>
            <a:ext cx="9021338" cy="5323252"/>
          </a:xfrm>
          <a:prstGeom prst="rect">
            <a:avLst/>
          </a:prstGeom>
        </p:spPr>
        <p:txBody>
          <a:bodyPr wrap="square">
            <a:spAutoFit/>
          </a:bodyPr>
          <a:lstStyle/>
          <a:p>
            <a:pPr marL="20955" indent="-6350">
              <a:lnSpc>
                <a:spcPct val="107000"/>
              </a:lnSpc>
              <a:spcAft>
                <a:spcPts val="0"/>
              </a:spcAft>
            </a:pPr>
            <a:r>
              <a:rPr lang="tr-TR" sz="2000" b="1" dirty="0" smtClean="0">
                <a:solidFill>
                  <a:schemeClr val="accent1"/>
                </a:solidFill>
                <a:effectLst/>
                <a:latin typeface="Times New Roman" panose="02020603050405020304" pitchFamily="18" charset="0"/>
                <a:ea typeface="Times New Roman" panose="02020603050405020304" pitchFamily="18" charset="0"/>
              </a:rPr>
              <a:t>Yenilenebilir Enerji Kaynakları </a:t>
            </a:r>
          </a:p>
          <a:p>
            <a:pPr marL="449580" indent="-6350">
              <a:lnSpc>
                <a:spcPct val="107000"/>
              </a:lnSpc>
            </a:pPr>
            <a:r>
              <a:rPr lang="tr-TR" dirty="0">
                <a:solidFill>
                  <a:srgbClr val="000000"/>
                </a:solidFill>
                <a:latin typeface="Times New Roman" panose="02020603050405020304" pitchFamily="18" charset="0"/>
                <a:ea typeface="Times New Roman" panose="02020603050405020304" pitchFamily="18" charset="0"/>
              </a:rPr>
              <a:t> </a:t>
            </a:r>
          </a:p>
          <a:p>
            <a:pPr marL="6985" indent="359410" algn="just">
              <a:lnSpc>
                <a:spcPct val="111000"/>
              </a:lnSpc>
              <a:spcAft>
                <a:spcPts val="25"/>
              </a:spcAft>
            </a:pPr>
            <a:endParaRPr lang="tr-TR" dirty="0" smtClean="0">
              <a:solidFill>
                <a:srgbClr val="000000"/>
              </a:solidFill>
              <a:latin typeface="Times New Roman" panose="02020603050405020304" pitchFamily="18" charset="0"/>
              <a:ea typeface="Times New Roman" panose="02020603050405020304" pitchFamily="18" charset="0"/>
            </a:endParaRPr>
          </a:p>
          <a:p>
            <a:pPr marL="6985" indent="359410" algn="just">
              <a:lnSpc>
                <a:spcPct val="111000"/>
              </a:lnSpc>
              <a:spcAft>
                <a:spcPts val="25"/>
              </a:spcAft>
            </a:pPr>
            <a:r>
              <a:rPr lang="tr-TR" dirty="0" smtClean="0">
                <a:solidFill>
                  <a:srgbClr val="000000"/>
                </a:solidFill>
                <a:latin typeface="Times New Roman" panose="02020603050405020304" pitchFamily="18" charset="0"/>
                <a:ea typeface="Times New Roman" panose="02020603050405020304" pitchFamily="18" charset="0"/>
              </a:rPr>
              <a:t>Sürekli </a:t>
            </a:r>
            <a:r>
              <a:rPr lang="tr-TR" dirty="0">
                <a:solidFill>
                  <a:srgbClr val="000000"/>
                </a:solidFill>
                <a:latin typeface="Times New Roman" panose="02020603050405020304" pitchFamily="18" charset="0"/>
                <a:ea typeface="Times New Roman" panose="02020603050405020304" pitchFamily="18" charset="0"/>
              </a:rPr>
              <a:t>olarak devam eden enerji kaynaklarıdır. Hidroelektrik enerji, jeotermal enerji, rüzgâr enerjisi, güneş enerjisi örnek olarak verilebilir. </a:t>
            </a:r>
          </a:p>
          <a:p>
            <a:pPr marL="359410" indent="-6350">
              <a:lnSpc>
                <a:spcPct val="107000"/>
              </a:lnSpc>
            </a:pPr>
            <a:r>
              <a:rPr lang="tr-TR" dirty="0">
                <a:solidFill>
                  <a:srgbClr val="000000"/>
                </a:solidFill>
                <a:latin typeface="Times New Roman" panose="02020603050405020304" pitchFamily="18" charset="0"/>
                <a:ea typeface="Times New Roman" panose="02020603050405020304" pitchFamily="18" charset="0"/>
              </a:rPr>
              <a:t> </a:t>
            </a:r>
          </a:p>
          <a:p>
            <a:pPr marL="6350" indent="-6350">
              <a:lnSpc>
                <a:spcPct val="112000"/>
              </a:lnSpc>
              <a:spcAft>
                <a:spcPts val="25"/>
              </a:spcAft>
            </a:pPr>
            <a:r>
              <a:rPr lang="tr-TR" b="1" dirty="0" smtClean="0">
                <a:solidFill>
                  <a:srgbClr val="000000"/>
                </a:solidFill>
                <a:latin typeface="Times New Roman" panose="02020603050405020304" pitchFamily="18" charset="0"/>
                <a:ea typeface="Times New Roman" panose="02020603050405020304" pitchFamily="18" charset="0"/>
              </a:rPr>
              <a:t>1</a:t>
            </a:r>
            <a:r>
              <a:rPr lang="tr-TR" b="1" dirty="0">
                <a:solidFill>
                  <a:srgbClr val="000000"/>
                </a:solidFill>
                <a:latin typeface="Times New Roman" panose="02020603050405020304" pitchFamily="18" charset="0"/>
                <a:ea typeface="Times New Roman" panose="02020603050405020304" pitchFamily="18" charset="0"/>
              </a:rPr>
              <a:t>. Hidrolik (Hidroelektrik) Enerji </a:t>
            </a:r>
            <a:endParaRPr lang="tr-TR" dirty="0">
              <a:solidFill>
                <a:srgbClr val="000000"/>
              </a:solidFill>
              <a:latin typeface="Times New Roman" panose="02020603050405020304" pitchFamily="18" charset="0"/>
              <a:ea typeface="Times New Roman" panose="02020603050405020304" pitchFamily="18" charset="0"/>
            </a:endParaRPr>
          </a:p>
          <a:p>
            <a:pPr marL="359410" indent="-6350">
              <a:lnSpc>
                <a:spcPct val="107000"/>
              </a:lnSpc>
              <a:spcAft>
                <a:spcPts val="55"/>
              </a:spcAft>
            </a:pPr>
            <a:r>
              <a:rPr lang="tr-TR" dirty="0">
                <a:solidFill>
                  <a:srgbClr val="000000"/>
                </a:solidFill>
                <a:latin typeface="Times New Roman" panose="02020603050405020304" pitchFamily="18" charset="0"/>
                <a:ea typeface="Times New Roman" panose="02020603050405020304" pitchFamily="18" charset="0"/>
              </a:rPr>
              <a:t> </a:t>
            </a:r>
          </a:p>
          <a:p>
            <a:pPr marL="6985" indent="359410" algn="just">
              <a:lnSpc>
                <a:spcPct val="111000"/>
              </a:lnSpc>
              <a:spcAft>
                <a:spcPts val="25"/>
              </a:spcAft>
            </a:pPr>
            <a:r>
              <a:rPr lang="tr-TR" dirty="0">
                <a:solidFill>
                  <a:srgbClr val="000000"/>
                </a:solidFill>
                <a:latin typeface="Times New Roman" panose="02020603050405020304" pitchFamily="18" charset="0"/>
                <a:ea typeface="Times New Roman" panose="02020603050405020304" pitchFamily="18" charset="0"/>
              </a:rPr>
              <a:t>Hidrolik enerji, yenilenebilir enerji kaynakları içinde teknoloji gelişimi en ileri düzeyde olan enerji kaynağıdır. Kullanılmakta olan en eski enerji kaynaklarından biri olan hidrolik enerjinin kaynağı sudur. Bu nedenle hidroelektrik santraller bir su kaynağı üzerinde olmak zorundadır. </a:t>
            </a:r>
            <a:r>
              <a:rPr lang="tr-TR" dirty="0" smtClean="0">
                <a:solidFill>
                  <a:srgbClr val="000000"/>
                </a:solidFill>
                <a:latin typeface="Times New Roman" panose="02020603050405020304" pitchFamily="18" charset="0"/>
                <a:ea typeface="Times New Roman" panose="02020603050405020304" pitchFamily="18" charset="0"/>
              </a:rPr>
              <a:t>Hidroelektrik </a:t>
            </a:r>
            <a:r>
              <a:rPr lang="tr-TR" dirty="0">
                <a:solidFill>
                  <a:srgbClr val="000000"/>
                </a:solidFill>
                <a:latin typeface="Times New Roman" panose="02020603050405020304" pitchFamily="18" charset="0"/>
                <a:ea typeface="Times New Roman" panose="02020603050405020304" pitchFamily="18" charset="0"/>
              </a:rPr>
              <a:t>santraller akan suyun gücünü elektriğe dönüştürür. Akan su içindeki enerji miktarını, suyun akış ya da düşüş hızı belirler. Büyük bir nehirde akan su, büyük miktarda enerji taşımaktadır ya da su çok yüksek bir noktadan düşürüldüğünde yine yüksek miktarda enerji elde edilmektedir. Her iki yolla da kanal ya da borular içine alınan su, türbinlere doğru akar. Elektrik üretimi için pervane biçiminde kolları olan türbinlerin dönmesini sağlar. Türbinler jeneratörlere bağlıdır ve mekanik enerjiyi elektrik enerjisine dönüştürür. </a:t>
            </a:r>
          </a:p>
        </p:txBody>
      </p:sp>
      <p:pic>
        <p:nvPicPr>
          <p:cNvPr id="3" name="Resim 2"/>
          <p:cNvPicPr>
            <a:picLocks noChangeAspect="1"/>
          </p:cNvPicPr>
          <p:nvPr/>
        </p:nvPicPr>
        <p:blipFill>
          <a:blip r:embed="rId2"/>
          <a:stretch>
            <a:fillRect/>
          </a:stretch>
        </p:blipFill>
        <p:spPr>
          <a:xfrm>
            <a:off x="8831766" y="0"/>
            <a:ext cx="2977375" cy="1773044"/>
          </a:xfrm>
          <a:prstGeom prst="rect">
            <a:avLst/>
          </a:prstGeom>
        </p:spPr>
      </p:pic>
    </p:spTree>
    <p:extLst>
      <p:ext uri="{BB962C8B-B14F-4D97-AF65-F5344CB8AC3E}">
        <p14:creationId xmlns:p14="http://schemas.microsoft.com/office/powerpoint/2010/main" val="295493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55375" y="768763"/>
            <a:ext cx="2815707" cy="369332"/>
          </a:xfrm>
          <a:prstGeom prst="rect">
            <a:avLst/>
          </a:prstGeom>
        </p:spPr>
        <p:txBody>
          <a:bodyPr wrap="none">
            <a:spAutoFit/>
          </a:bodyPr>
          <a:lstStyle/>
          <a:p>
            <a:r>
              <a:rPr lang="tr-TR" b="1" dirty="0" smtClean="0">
                <a:solidFill>
                  <a:srgbClr val="000000"/>
                </a:solidFill>
                <a:latin typeface="Times New Roman" panose="02020603050405020304" pitchFamily="18" charset="0"/>
                <a:ea typeface="Times New Roman" panose="02020603050405020304" pitchFamily="18" charset="0"/>
              </a:rPr>
              <a:t>Avantaj ve Dezavantajları </a:t>
            </a:r>
            <a:endParaRPr lang="tr-TR" dirty="0"/>
          </a:p>
        </p:txBody>
      </p:sp>
      <p:sp>
        <p:nvSpPr>
          <p:cNvPr id="3" name="Dikdörtgen 2"/>
          <p:cNvSpPr/>
          <p:nvPr/>
        </p:nvSpPr>
        <p:spPr>
          <a:xfrm>
            <a:off x="472068" y="1455913"/>
            <a:ext cx="11719932" cy="4092723"/>
          </a:xfrm>
          <a:prstGeom prst="rect">
            <a:avLst/>
          </a:prstGeom>
        </p:spPr>
        <p:txBody>
          <a:bodyPr wrap="square">
            <a:spAutoFit/>
          </a:bodyPr>
          <a:lstStyle/>
          <a:p>
            <a:pPr marL="292735" indent="-285750" algn="just">
              <a:lnSpc>
                <a:spcPct val="111000"/>
              </a:lnSpc>
              <a:spcAft>
                <a:spcPts val="25"/>
              </a:spcAft>
              <a:buFont typeface="Wingdings" panose="05000000000000000000" pitchFamily="2" charset="2"/>
              <a:buChar char="ü"/>
            </a:pPr>
            <a:r>
              <a:rPr lang="tr-TR" dirty="0" err="1">
                <a:solidFill>
                  <a:srgbClr val="000000"/>
                </a:solidFill>
                <a:latin typeface="Times New Roman" panose="02020603050405020304" pitchFamily="18" charset="0"/>
                <a:ea typeface="Times New Roman" panose="02020603050405020304" pitchFamily="18" charset="0"/>
              </a:rPr>
              <a:t>Rezervuarlı</a:t>
            </a:r>
            <a:r>
              <a:rPr lang="tr-TR" dirty="0">
                <a:solidFill>
                  <a:srgbClr val="000000"/>
                </a:solidFill>
                <a:latin typeface="Times New Roman" panose="02020603050405020304" pitchFamily="18" charset="0"/>
                <a:ea typeface="Times New Roman" panose="02020603050405020304" pitchFamily="18" charset="0"/>
              </a:rPr>
              <a:t> ve nehir tipi olarak yapılan hidrolik santraller, elektrik enerjisi üretimi aşamasında atmosfere hiç sera gazı emisyonu vermemektedir. Ayrıca öteki azaltıcı ve önleyici (enerji tasarrufu, karasal karbon yutakları, taşkın önleme, su ve toprak kaynaklarının geliştirilmesi ve korunması vb.) sektörlere yaptığı doğrudan ya da dolaylı katkı ile küresel ısınmaya neden olan emisyonlarının sınırlandırılmasında ve azaltılmasında çok yönlü katkı sağlamaktadır. </a:t>
            </a:r>
          </a:p>
          <a:p>
            <a:pPr marL="359410" indent="-6350">
              <a:lnSpc>
                <a:spcPct val="107000"/>
              </a:lnSpc>
              <a:spcAft>
                <a:spcPts val="60"/>
              </a:spcAft>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25"/>
              </a:spcAft>
              <a:buFont typeface="Wingdings" panose="05000000000000000000" pitchFamily="2" charset="2"/>
              <a:buChar char="ü"/>
            </a:pPr>
            <a:r>
              <a:rPr lang="tr-TR" dirty="0">
                <a:solidFill>
                  <a:srgbClr val="000000"/>
                </a:solidFill>
                <a:latin typeface="Times New Roman" panose="02020603050405020304" pitchFamily="18" charset="0"/>
                <a:ea typeface="Times New Roman" panose="02020603050405020304" pitchFamily="18" charset="0"/>
              </a:rPr>
              <a:t>Hidroelektrik santrallerin çevre ile etkileşimi incelenecek olursa </a:t>
            </a:r>
            <a:r>
              <a:rPr lang="tr-TR" dirty="0" err="1">
                <a:solidFill>
                  <a:srgbClr val="000000"/>
                </a:solidFill>
                <a:latin typeface="Times New Roman" panose="02020603050405020304" pitchFamily="18" charset="0"/>
                <a:ea typeface="Times New Roman" panose="02020603050405020304" pitchFamily="18" charset="0"/>
              </a:rPr>
              <a:t>hidro</a:t>
            </a:r>
            <a:r>
              <a:rPr lang="tr-TR" dirty="0">
                <a:solidFill>
                  <a:srgbClr val="000000"/>
                </a:solidFill>
                <a:latin typeface="Times New Roman" panose="02020603050405020304" pitchFamily="18" charset="0"/>
                <a:ea typeface="Times New Roman" panose="02020603050405020304" pitchFamily="18" charset="0"/>
              </a:rPr>
              <a:t> projeler, sera gazları, SO</a:t>
            </a:r>
            <a:r>
              <a:rPr lang="tr-TR" baseline="-25000" dirty="0">
                <a:solidFill>
                  <a:srgbClr val="000000"/>
                </a:solidFill>
                <a:latin typeface="Times New Roman" panose="02020603050405020304" pitchFamily="18" charset="0"/>
                <a:ea typeface="Times New Roman" panose="02020603050405020304" pitchFamily="18" charset="0"/>
              </a:rPr>
              <a:t>2</a:t>
            </a:r>
            <a:r>
              <a:rPr lang="tr-TR" dirty="0">
                <a:solidFill>
                  <a:srgbClr val="000000"/>
                </a:solidFill>
                <a:latin typeface="Times New Roman" panose="02020603050405020304" pitchFamily="18" charset="0"/>
                <a:ea typeface="Times New Roman" panose="02020603050405020304" pitchFamily="18" charset="0"/>
              </a:rPr>
              <a:t> ve partikül (parçacık) emisyonlarının olmaması avantajına sahiptir. Barajların arazi kullanımında yarattığı değişiklikler, insanların topraklarını boşaltması, flora ve fauna üzerine etkileri, dibe çökme ile baraj alanının dolması ve su kullanım kalitesi üzerinde etkileri vardır. Büyük su rezervuarlarının oluşması nedeniyle ortaya çıkan toprak kaybı sonucu doğal ve jeolojik dengenin bozulması olasılığı vardır. Bu rezervuarlarda oluşan bataklıklar metan gazı oluşumu için uygun bir ortam teşkil eder. </a:t>
            </a:r>
          </a:p>
          <a:p>
            <a:pPr marL="359410" indent="-6350">
              <a:lnSpc>
                <a:spcPct val="107000"/>
              </a:lnSpc>
              <a:spcAft>
                <a:spcPts val="65"/>
              </a:spcAft>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25"/>
              </a:spcAft>
              <a:buFont typeface="Wingdings" panose="05000000000000000000" pitchFamily="2" charset="2"/>
              <a:buChar char="ü"/>
            </a:pPr>
            <a:r>
              <a:rPr lang="tr-TR" dirty="0">
                <a:solidFill>
                  <a:srgbClr val="000000"/>
                </a:solidFill>
                <a:latin typeface="Times New Roman" panose="02020603050405020304" pitchFamily="18" charset="0"/>
                <a:ea typeface="Times New Roman" panose="02020603050405020304" pitchFamily="18" charset="0"/>
              </a:rPr>
              <a:t>Akarsularımızın rejimlerini kontrol altına almak, dolayısıyla taşkın zararlarını önlemek ve depolanan sulardan içme suyu, sulama yararları sağlamak ve enerji elde etmek amacıyla bugüne kadar birçok baraj ve hidroelektrik santralleri yapılmıştır. </a:t>
            </a:r>
          </a:p>
        </p:txBody>
      </p:sp>
    </p:spTree>
    <p:extLst>
      <p:ext uri="{BB962C8B-B14F-4D97-AF65-F5344CB8AC3E}">
        <p14:creationId xmlns:p14="http://schemas.microsoft.com/office/powerpoint/2010/main" val="1658508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2585" y="664951"/>
            <a:ext cx="10649415" cy="4980081"/>
          </a:xfrm>
          <a:prstGeom prst="rect">
            <a:avLst/>
          </a:prstGeom>
        </p:spPr>
        <p:txBody>
          <a:bodyPr wrap="square">
            <a:spAutoFit/>
          </a:bodyPr>
          <a:lstStyle/>
          <a:p>
            <a:pPr marL="359410" indent="-6350">
              <a:lnSpc>
                <a:spcPct val="107000"/>
              </a:lnSpc>
            </a:pPr>
            <a:r>
              <a:rPr lang="tr-TR" dirty="0" smtClean="0">
                <a:solidFill>
                  <a:srgbClr val="000000"/>
                </a:solidFill>
                <a:latin typeface="Times New Roman" panose="02020603050405020304" pitchFamily="18" charset="0"/>
                <a:ea typeface="Times New Roman" panose="02020603050405020304" pitchFamily="18" charset="0"/>
              </a:rPr>
              <a:t> </a:t>
            </a:r>
            <a:endParaRPr lang="tr-TR" dirty="0">
              <a:solidFill>
                <a:srgbClr val="000000"/>
              </a:solidFill>
              <a:latin typeface="Times New Roman" panose="02020603050405020304" pitchFamily="18" charset="0"/>
              <a:ea typeface="Times New Roman" panose="02020603050405020304" pitchFamily="18" charset="0"/>
            </a:endParaRPr>
          </a:p>
          <a:p>
            <a:pPr marL="292735" indent="-285750" algn="just">
              <a:lnSpc>
                <a:spcPct val="111000"/>
              </a:lnSpc>
              <a:spcAft>
                <a:spcPts val="25"/>
              </a:spcAft>
              <a:buFont typeface="Wingdings" panose="05000000000000000000" pitchFamily="2" charset="2"/>
              <a:buChar char="ü"/>
            </a:pPr>
            <a:r>
              <a:rPr lang="tr-TR" dirty="0">
                <a:solidFill>
                  <a:srgbClr val="000000"/>
                </a:solidFill>
                <a:latin typeface="Times New Roman" panose="02020603050405020304" pitchFamily="18" charset="0"/>
                <a:ea typeface="Times New Roman" panose="02020603050405020304" pitchFamily="18" charset="0"/>
              </a:rPr>
              <a:t>Hidroelektrik santraller için yapılan barajlar suyun hızını keserek erozyonun durdurulmasında önemli rol oynar. Enerji depolama kapasiteleri olduğundan dışa bağımlılığı azaltır ve bu bağlamda arz güvenliğinin sağlanmasına da katkıda bulunur. Yöre halkına istihdam, sulu tarım, taşımacılık, su sporları gibi sosyal ve ekonomik faydalar da sağlar. </a:t>
            </a:r>
            <a:r>
              <a:rPr lang="tr-TR" dirty="0" smtClean="0">
                <a:solidFill>
                  <a:srgbClr val="000000"/>
                </a:solidFill>
                <a:latin typeface="Times New Roman" panose="02020603050405020304" pitchFamily="18" charset="0"/>
                <a:ea typeface="Times New Roman" panose="02020603050405020304" pitchFamily="18" charset="0"/>
              </a:rPr>
              <a:t>hidroelektrik </a:t>
            </a:r>
            <a:r>
              <a:rPr lang="tr-TR" dirty="0">
                <a:solidFill>
                  <a:srgbClr val="000000"/>
                </a:solidFill>
                <a:latin typeface="Times New Roman" panose="02020603050405020304" pitchFamily="18" charset="0"/>
                <a:ea typeface="Times New Roman" panose="02020603050405020304" pitchFamily="18" charset="0"/>
              </a:rPr>
              <a:t>santraller enerji talebinin en çok olduğu saatlerde hemen devreye </a:t>
            </a:r>
          </a:p>
          <a:p>
            <a:pPr marL="13335" indent="-6350" algn="just">
              <a:lnSpc>
                <a:spcPct val="111000"/>
              </a:lnSpc>
              <a:spcAft>
                <a:spcPts val="25"/>
              </a:spcAft>
            </a:pPr>
            <a:r>
              <a:rPr lang="tr-TR" dirty="0">
                <a:solidFill>
                  <a:srgbClr val="000000"/>
                </a:solidFill>
                <a:latin typeface="Times New Roman" panose="02020603050405020304" pitchFamily="18" charset="0"/>
                <a:ea typeface="Times New Roman" panose="02020603050405020304" pitchFamily="18" charset="0"/>
              </a:rPr>
              <a:t>girebildiklerinden elektrik fiyatlarının arz sıkıntısına bağlı artışlarına karşı bir sigorta görevi de görür. </a:t>
            </a:r>
            <a:r>
              <a:rPr lang="tr-TR" dirty="0" smtClean="0">
                <a:solidFill>
                  <a:srgbClr val="000000"/>
                </a:solidFill>
                <a:latin typeface="Times New Roman" panose="02020603050405020304" pitchFamily="18" charset="0"/>
                <a:ea typeface="Times New Roman" panose="02020603050405020304" pitchFamily="18" charset="0"/>
              </a:rPr>
              <a:t>Hidrolik </a:t>
            </a:r>
            <a:r>
              <a:rPr lang="tr-TR" dirty="0">
                <a:solidFill>
                  <a:srgbClr val="000000"/>
                </a:solidFill>
                <a:latin typeface="Times New Roman" panose="02020603050405020304" pitchFamily="18" charset="0"/>
                <a:ea typeface="Times New Roman" panose="02020603050405020304" pitchFamily="18" charset="0"/>
              </a:rPr>
              <a:t>santraller arıza anında devreye girebilir ve sistemi ayakta tutar. </a:t>
            </a:r>
          </a:p>
          <a:p>
            <a:pPr marL="359410" indent="-6350">
              <a:lnSpc>
                <a:spcPct val="107000"/>
              </a:lnSpc>
              <a:spcAft>
                <a:spcPts val="40"/>
              </a:spcAft>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25"/>
              </a:spcAft>
              <a:buFont typeface="Wingdings" panose="05000000000000000000" pitchFamily="2" charset="2"/>
              <a:buChar char="ü"/>
            </a:pPr>
            <a:r>
              <a:rPr lang="tr-TR" dirty="0">
                <a:solidFill>
                  <a:srgbClr val="000000"/>
                </a:solidFill>
                <a:latin typeface="Times New Roman" panose="02020603050405020304" pitchFamily="18" charset="0"/>
                <a:ea typeface="Times New Roman" panose="02020603050405020304" pitchFamily="18" charset="0"/>
              </a:rPr>
              <a:t>Hidrolik enerji bir yenilenebilir enerji kaynağıdır. Su, kapalı bir çevrim içinde sürekli hareket etmektedir. Denizlerden, göllerden ve diğer su kaynaklarından buharlaşan su, kar ve yağmur olarak yeryüzüne dönmekte, tekrar nehir, deniz ve göllere akmaktadır. Hidrolik güçten enerji üretmek temiz, verimli (%90) ve etkili bir yoldur. </a:t>
            </a:r>
          </a:p>
          <a:p>
            <a:pPr marL="359410" indent="-6350">
              <a:lnSpc>
                <a:spcPct val="107000"/>
              </a:lnSpc>
              <a:spcAft>
                <a:spcPts val="95"/>
              </a:spcAft>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25"/>
              </a:spcAft>
              <a:buFont typeface="Wingdings" panose="05000000000000000000" pitchFamily="2" charset="2"/>
              <a:buChar char="ü"/>
            </a:pPr>
            <a:r>
              <a:rPr lang="tr-TR" dirty="0">
                <a:solidFill>
                  <a:srgbClr val="000000"/>
                </a:solidFill>
                <a:latin typeface="Times New Roman" panose="02020603050405020304" pitchFamily="18" charset="0"/>
                <a:ea typeface="Times New Roman" panose="02020603050405020304" pitchFamily="18" charset="0"/>
              </a:rPr>
              <a:t>Barajlı hidroelektrik santrallerin sağladığı bir başka avantaj da nehir santralleri, rüzgâr santralleri, güneş enerjisi gibi yenilenebilir enerji kaynaklarının daha güvenilir biçimde hizmet vermelerini sağlamaktır. </a:t>
            </a:r>
          </a:p>
          <a:p>
            <a:pPr marL="359410" indent="-6350">
              <a:lnSpc>
                <a:spcPct val="107000"/>
              </a:lnSpc>
            </a:pPr>
            <a:r>
              <a:rPr lang="tr-TR" dirty="0">
                <a:solidFill>
                  <a:srgbClr val="00000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6949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73044" y="714438"/>
            <a:ext cx="10214517" cy="3463256"/>
          </a:xfrm>
          <a:prstGeom prst="rect">
            <a:avLst/>
          </a:prstGeom>
        </p:spPr>
        <p:txBody>
          <a:bodyPr wrap="square">
            <a:spAutoFit/>
          </a:bodyPr>
          <a:lstStyle/>
          <a:p>
            <a:pPr marL="292735" indent="-285750" algn="just">
              <a:lnSpc>
                <a:spcPct val="111000"/>
              </a:lnSpc>
              <a:spcAft>
                <a:spcPts val="25"/>
              </a:spcAft>
              <a:buFont typeface="Wingdings" panose="05000000000000000000" pitchFamily="2" charset="2"/>
              <a:buChar char="ü"/>
            </a:pPr>
            <a:r>
              <a:rPr lang="tr-TR" dirty="0">
                <a:solidFill>
                  <a:srgbClr val="000000"/>
                </a:solidFill>
                <a:latin typeface="Times New Roman" panose="02020603050405020304" pitchFamily="18" charset="0"/>
                <a:ea typeface="Times New Roman" panose="02020603050405020304" pitchFamily="18" charset="0"/>
              </a:rPr>
              <a:t>Barajlı hidroelektrik santrallerin kuruluş maliyetleri yüksek, inşaat süreleri uzundur. Barajlar çevresindeki bölgenin ekolojisini değiştirir. </a:t>
            </a:r>
            <a:r>
              <a:rPr lang="tr-TR" dirty="0" smtClean="0">
                <a:solidFill>
                  <a:srgbClr val="000000"/>
                </a:solidFill>
                <a:latin typeface="Times New Roman" panose="02020603050405020304" pitchFamily="18" charset="0"/>
                <a:ea typeface="Times New Roman" panose="02020603050405020304" pitchFamily="18" charset="0"/>
              </a:rPr>
              <a:t>Hidrolik </a:t>
            </a:r>
            <a:r>
              <a:rPr lang="tr-TR" dirty="0">
                <a:solidFill>
                  <a:srgbClr val="000000"/>
                </a:solidFill>
                <a:latin typeface="Times New Roman" panose="02020603050405020304" pitchFamily="18" charset="0"/>
                <a:ea typeface="Times New Roman" panose="02020603050405020304" pitchFamily="18" charset="0"/>
              </a:rPr>
              <a:t>enerjinin hidrolojik ve biyolojik çevreye etkileri vardır. Baraj gölünün geniş yüzey alanı buharlaşmayı artırmakta, tarım arazilerinde tuzlanma ve çoraklaşma olmakta, sudan kaynaklanan parazitler ve hastalıklar artmakta, rezervuar altında kalacak bitki ve ağaçların kesilip temizlenmemesi ile denge oluşuncaya kadar başlangıçta birkaç yıl su kalitesi negatif yönden etkilenmektedir. </a:t>
            </a:r>
          </a:p>
          <a:p>
            <a:pPr marL="359410" indent="-6350">
              <a:lnSpc>
                <a:spcPct val="107000"/>
              </a:lnSpc>
              <a:spcAft>
                <a:spcPts val="5"/>
              </a:spcAft>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111000"/>
              </a:lnSpc>
              <a:spcAft>
                <a:spcPts val="25"/>
              </a:spcAft>
              <a:buFont typeface="Wingdings" panose="05000000000000000000" pitchFamily="2" charset="2"/>
              <a:buChar char="ü"/>
            </a:pPr>
            <a:r>
              <a:rPr lang="tr-TR" dirty="0">
                <a:solidFill>
                  <a:srgbClr val="000000"/>
                </a:solidFill>
                <a:latin typeface="Times New Roman" panose="02020603050405020304" pitchFamily="18" charset="0"/>
                <a:ea typeface="Times New Roman" panose="02020603050405020304" pitchFamily="18" charset="0"/>
              </a:rPr>
              <a:t>Hidrolojik rejimde değişiklik olmakta, zorla göç yaşanabilmektedir. Sıcaklık, yağış, rüzgâr rejimleri değişmekte, yöredeki doğal bitki örtüsü ile su ve kara canlıları yaşam alanında değişiklik olmakta, yaşama adapte olabilen türler varlıklarını sürdürmektedir. Akarsuyun akış rejiminin ve </a:t>
            </a:r>
            <a:r>
              <a:rPr lang="tr-TR" dirty="0" err="1">
                <a:solidFill>
                  <a:srgbClr val="000000"/>
                </a:solidFill>
                <a:latin typeface="Times New Roman" panose="02020603050405020304" pitchFamily="18" charset="0"/>
                <a:ea typeface="Times New Roman" panose="02020603050405020304" pitchFamily="18" charset="0"/>
              </a:rPr>
              <a:t>fiziko</a:t>
            </a:r>
            <a:r>
              <a:rPr lang="tr-TR" dirty="0">
                <a:solidFill>
                  <a:srgbClr val="000000"/>
                </a:solidFill>
                <a:latin typeface="Times New Roman" panose="02020603050405020304" pitchFamily="18" charset="0"/>
                <a:ea typeface="Times New Roman" panose="02020603050405020304" pitchFamily="18" charset="0"/>
              </a:rPr>
              <a:t> kimyasal parametrelerinin değişmesi yeni hidrolojik etkiler oluşturmaktadır. </a:t>
            </a:r>
          </a:p>
        </p:txBody>
      </p:sp>
    </p:spTree>
    <p:extLst>
      <p:ext uri="{BB962C8B-B14F-4D97-AF65-F5344CB8AC3E}">
        <p14:creationId xmlns:p14="http://schemas.microsoft.com/office/powerpoint/2010/main" val="791662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82750" y="1398937"/>
            <a:ext cx="7326351" cy="3652565"/>
          </a:xfrm>
          <a:prstGeom prst="rect">
            <a:avLst/>
          </a:prstGeom>
        </p:spPr>
      </p:pic>
      <p:pic>
        <p:nvPicPr>
          <p:cNvPr id="3" name="Resim 2"/>
          <p:cNvPicPr>
            <a:picLocks noChangeAspect="1"/>
          </p:cNvPicPr>
          <p:nvPr/>
        </p:nvPicPr>
        <p:blipFill>
          <a:blip r:embed="rId3"/>
          <a:stretch>
            <a:fillRect/>
          </a:stretch>
        </p:blipFill>
        <p:spPr>
          <a:xfrm>
            <a:off x="9097296" y="541256"/>
            <a:ext cx="2115495" cy="2274005"/>
          </a:xfrm>
          <a:prstGeom prst="rect">
            <a:avLst/>
          </a:prstGeom>
        </p:spPr>
      </p:pic>
    </p:spTree>
    <p:extLst>
      <p:ext uri="{BB962C8B-B14F-4D97-AF65-F5344CB8AC3E}">
        <p14:creationId xmlns:p14="http://schemas.microsoft.com/office/powerpoint/2010/main" val="1770264395"/>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243</TotalTime>
  <Words>2850</Words>
  <Application>Microsoft Office PowerPoint</Application>
  <PresentationFormat>Geniş ekran</PresentationFormat>
  <Paragraphs>220</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Century Gothic</vt:lpstr>
      <vt:lpstr>Times New Roman</vt:lpstr>
      <vt:lpstr>Wingdings</vt:lpstr>
      <vt:lpstr>Wingdings 3</vt:lpstr>
      <vt:lpstr>Duman</vt:lpstr>
      <vt:lpstr>ENERJİ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ENERJİ </dc:title>
  <dc:creator>Windows Kullanıcısı</dc:creator>
  <cp:lastModifiedBy>Windows Kullanıcısı</cp:lastModifiedBy>
  <cp:revision>12</cp:revision>
  <dcterms:created xsi:type="dcterms:W3CDTF">2019-02-28T14:22:06Z</dcterms:created>
  <dcterms:modified xsi:type="dcterms:W3CDTF">2019-03-08T10:18:50Z</dcterms:modified>
</cp:coreProperties>
</file>