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72" r:id="rId3"/>
    <p:sldId id="258" r:id="rId4"/>
    <p:sldId id="259" r:id="rId5"/>
    <p:sldId id="261" r:id="rId6"/>
    <p:sldId id="264" r:id="rId7"/>
    <p:sldId id="265" r:id="rId8"/>
    <p:sldId id="263" r:id="rId9"/>
    <p:sldId id="262"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149463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3333881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A2DC73-48F1-4C70-8831-3C44428A474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850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3175784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A2DC73-48F1-4C70-8831-3C44428A474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4346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653514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3768737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04796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857293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5EA48E-BFC0-4A27-8ACA-640474122289}"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039090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45626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5EA48E-BFC0-4A27-8ACA-640474122289}" type="datetimeFigureOut">
              <a:rPr lang="tr-TR" smtClean="0"/>
              <a:t>8.03.2019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30258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5EA48E-BFC0-4A27-8ACA-640474122289}" type="datetimeFigureOut">
              <a:rPr lang="tr-TR" smtClean="0"/>
              <a:t>8.03.2019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340320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EA48E-BFC0-4A27-8ACA-640474122289}" type="datetimeFigureOut">
              <a:rPr lang="tr-TR" smtClean="0"/>
              <a:t>8.03.2019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2913057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99751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5EA48E-BFC0-4A27-8ACA-640474122289}"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A2DC73-48F1-4C70-8831-3C44428A474A}" type="slidenum">
              <a:rPr lang="tr-TR" smtClean="0"/>
              <a:t>‹#›</a:t>
            </a:fld>
            <a:endParaRPr lang="tr-TR"/>
          </a:p>
        </p:txBody>
      </p:sp>
    </p:spTree>
    <p:extLst>
      <p:ext uri="{BB962C8B-B14F-4D97-AF65-F5344CB8AC3E}">
        <p14:creationId xmlns:p14="http://schemas.microsoft.com/office/powerpoint/2010/main" val="89249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5EA48E-BFC0-4A27-8ACA-640474122289}" type="datetimeFigureOut">
              <a:rPr lang="tr-TR" smtClean="0"/>
              <a:t>8.03.2019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EA2DC73-48F1-4C70-8831-3C44428A474A}" type="slidenum">
              <a:rPr lang="tr-TR" smtClean="0"/>
              <a:t>‹#›</a:t>
            </a:fld>
            <a:endParaRPr lang="tr-TR"/>
          </a:p>
        </p:txBody>
      </p:sp>
    </p:spTree>
    <p:extLst>
      <p:ext uri="{BB962C8B-B14F-4D97-AF65-F5344CB8AC3E}">
        <p14:creationId xmlns:p14="http://schemas.microsoft.com/office/powerpoint/2010/main" val="82163313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20862" y="1265663"/>
            <a:ext cx="8915399" cy="2262781"/>
          </a:xfrm>
        </p:spPr>
        <p:txBody>
          <a:bodyPr/>
          <a:lstStyle/>
          <a:p>
            <a:r>
              <a:rPr lang="tr-TR" dirty="0" smtClean="0"/>
              <a:t>     </a:t>
            </a:r>
            <a:r>
              <a:rPr lang="tr-TR" dirty="0" smtClean="0"/>
              <a:t>  </a:t>
            </a:r>
            <a:r>
              <a:rPr lang="tr-TR" sz="4400" dirty="0" smtClean="0">
                <a:latin typeface="Times New Roman" panose="02020603050405020304" pitchFamily="18" charset="0"/>
                <a:cs typeface="Times New Roman" panose="02020603050405020304" pitchFamily="18" charset="0"/>
              </a:rPr>
              <a:t>GÜRÜLTÜ </a:t>
            </a:r>
            <a:r>
              <a:rPr lang="tr-TR" sz="4400" dirty="0" smtClean="0">
                <a:latin typeface="Times New Roman" panose="02020603050405020304" pitchFamily="18" charset="0"/>
                <a:cs typeface="Times New Roman" panose="02020603050405020304" pitchFamily="18" charset="0"/>
              </a:rPr>
              <a:t>KİRLİLİĞİ</a:t>
            </a: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589213" y="4594303"/>
            <a:ext cx="8915399" cy="1309360"/>
          </a:xfrm>
        </p:spPr>
        <p:txBody>
          <a:bodyPr>
            <a:normAutofit fontScale="92500"/>
          </a:bodyPr>
          <a:lstStyle/>
          <a:p>
            <a:r>
              <a:rPr lang="tr-TR" b="1" dirty="0" smtClean="0">
                <a:solidFill>
                  <a:schemeClr val="tx1"/>
                </a:solidFill>
                <a:latin typeface="Times New Roman" panose="02020603050405020304" pitchFamily="18" charset="0"/>
                <a:cs typeface="Times New Roman" panose="02020603050405020304" pitchFamily="18" charset="0"/>
              </a:rPr>
              <a:t>                                                                                                    </a:t>
            </a:r>
          </a:p>
          <a:p>
            <a:endParaRPr lang="tr-TR" b="1" dirty="0">
              <a:solidFill>
                <a:schemeClr val="tx1"/>
              </a:solidFill>
              <a:latin typeface="Times New Roman" panose="02020603050405020304" pitchFamily="18" charset="0"/>
              <a:cs typeface="Times New Roman" panose="02020603050405020304" pitchFamily="18" charset="0"/>
            </a:endParaRPr>
          </a:p>
          <a:p>
            <a:r>
              <a:rPr lang="tr-TR" sz="2200" b="1" dirty="0" smtClean="0">
                <a:solidFill>
                  <a:schemeClr val="tx1"/>
                </a:solidFill>
                <a:latin typeface="Times New Roman" panose="02020603050405020304" pitchFamily="18" charset="0"/>
                <a:cs typeface="Times New Roman" panose="02020603050405020304" pitchFamily="18" charset="0"/>
              </a:rPr>
              <a:t>                                                                                    Prof. Dr. Ahmet KARADAĞ</a:t>
            </a:r>
            <a:endParaRPr lang="tr-TR" sz="2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85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599" y="1182210"/>
            <a:ext cx="10103005" cy="6097631"/>
          </a:xfrm>
          <a:prstGeom prst="rect">
            <a:avLst/>
          </a:prstGeom>
        </p:spPr>
        <p:txBody>
          <a:bodyPr wrap="square">
            <a:spAutoFit/>
          </a:bodyPr>
          <a:lstStyle/>
          <a:p>
            <a:pPr marL="359410" indent="-6350">
              <a:lnSpc>
                <a:spcPct val="107000"/>
              </a:lnSpc>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285750" lvl="0" indent="-285750" fontAlgn="base">
              <a:lnSpc>
                <a:spcPct val="150000"/>
              </a:lnSpc>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İnsan vücudu, ani ve yüksek seslere karşı otomatik ve bilinçsiz olarak tepki göstermektedir. Sürekli fizyolojik parametreleri (frekans kardiyak) ve elektroansefalogramları kaydedilen kişilerde yapılan bilimsel değerlendirmeler, gürültü kaynaklı fizyolojik etkilenmeleri açıkça göstermiştir. Gürültü ile </a:t>
            </a:r>
            <a:r>
              <a:rPr lang="tr-TR" dirty="0" err="1">
                <a:solidFill>
                  <a:srgbClr val="000000"/>
                </a:solidFill>
                <a:latin typeface="Times New Roman" panose="02020603050405020304" pitchFamily="18" charset="0"/>
                <a:ea typeface="Times New Roman" panose="02020603050405020304" pitchFamily="18" charset="0"/>
              </a:rPr>
              <a:t>kardiovasküler</a:t>
            </a:r>
            <a:r>
              <a:rPr lang="tr-TR" dirty="0">
                <a:solidFill>
                  <a:srgbClr val="000000"/>
                </a:solidFill>
                <a:latin typeface="Times New Roman" panose="02020603050405020304" pitchFamily="18" charset="0"/>
                <a:ea typeface="Times New Roman" panose="02020603050405020304" pitchFamily="18" charset="0"/>
              </a:rPr>
              <a:t> hastalıklar arasında ilişkiler konusunda sürdürülen çalışmalar ve deneyler, gürültünün; </a:t>
            </a:r>
            <a:endParaRPr lang="tr-TR" dirty="0" smtClean="0">
              <a:solidFill>
                <a:srgbClr val="000000"/>
              </a:solidFill>
              <a:latin typeface="Times New Roman" panose="02020603050405020304" pitchFamily="18" charset="0"/>
              <a:ea typeface="Times New Roman" panose="02020603050405020304" pitchFamily="18" charset="0"/>
            </a:endParaRPr>
          </a:p>
          <a:p>
            <a:pPr lvl="0" fontAlgn="base">
              <a:lnSpc>
                <a:spcPct val="150000"/>
              </a:lnSpc>
            </a:pPr>
            <a:endParaRPr lang="tr-TR" dirty="0">
              <a:solidFill>
                <a:srgbClr val="000000"/>
              </a:solidFill>
              <a:latin typeface="Times New Roman" panose="02020603050405020304" pitchFamily="18" charset="0"/>
            </a:endParaRPr>
          </a:p>
          <a:p>
            <a:pPr marL="285750" lvl="0" indent="-285750" fontAlgn="base">
              <a:lnSpc>
                <a:spcPct val="2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Yüksek </a:t>
            </a:r>
            <a:r>
              <a:rPr lang="tr-TR" dirty="0">
                <a:latin typeface="Times New Roman" panose="02020603050405020304" pitchFamily="18" charset="0"/>
                <a:cs typeface="Times New Roman" panose="02020603050405020304" pitchFamily="18" charset="0"/>
              </a:rPr>
              <a:t>kan basıncına (hipertansiyon),    </a:t>
            </a:r>
          </a:p>
          <a:p>
            <a:pPr marL="285750" lvl="0" indent="-285750" fontAlgn="base">
              <a:lnSpc>
                <a:spcPct val="2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Hızlı kalp atışına, </a:t>
            </a:r>
          </a:p>
          <a:p>
            <a:pPr marL="285750" lvl="0" indent="-285750" fontAlgn="base">
              <a:lnSpc>
                <a:spcPct val="2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Kolesterol artışına, </a:t>
            </a:r>
          </a:p>
          <a:p>
            <a:pPr marL="285750" lvl="0" indent="-285750" fontAlgn="base">
              <a:lnSpc>
                <a:spcPct val="2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Adrenalin yükselmesine, </a:t>
            </a:r>
          </a:p>
          <a:p>
            <a:pPr marL="285750" lvl="0" indent="-285750" fontAlgn="base">
              <a:lnSpc>
                <a:spcPct val="2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Solunumun hızlanmasına, </a:t>
            </a:r>
          </a:p>
          <a:p>
            <a:pPr marL="285750" lvl="0" indent="-285750" fontAlgn="base">
              <a:lnSpc>
                <a:spcPct val="2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Adale gerilmesine, irkilmelere neden olabildiğini kanıtlamıştır. </a:t>
            </a:r>
          </a:p>
          <a:p>
            <a:pPr marL="6985" indent="359410" algn="just">
              <a:lnSpc>
                <a:spcPct val="111000"/>
              </a:lnSpc>
              <a:spcAft>
                <a:spcPts val="25"/>
              </a:spcAft>
            </a:pPr>
            <a:endParaRPr lang="tr-TR" dirty="0">
              <a:solidFill>
                <a:srgbClr val="000000"/>
              </a:solidFill>
              <a:latin typeface="Times New Roman" panose="02020603050405020304" pitchFamily="18" charset="0"/>
              <a:ea typeface="Times New Roman" panose="02020603050405020304" pitchFamily="18" charset="0"/>
            </a:endParaRPr>
          </a:p>
        </p:txBody>
      </p:sp>
      <p:sp>
        <p:nvSpPr>
          <p:cNvPr id="3" name="Dikdörtgen 2"/>
          <p:cNvSpPr/>
          <p:nvPr/>
        </p:nvSpPr>
        <p:spPr>
          <a:xfrm>
            <a:off x="2004010" y="813455"/>
            <a:ext cx="1783180" cy="368755"/>
          </a:xfrm>
          <a:prstGeom prst="rect">
            <a:avLst/>
          </a:prstGeom>
          <a:solidFill>
            <a:schemeClr val="accent1">
              <a:lumMod val="75000"/>
            </a:schemeClr>
          </a:solidFill>
        </p:spPr>
        <p:txBody>
          <a:bodyPr wrap="none">
            <a:spAutoFit/>
          </a:bodyPr>
          <a:lstStyle/>
          <a:p>
            <a:pPr marL="20955" indent="-6350">
              <a:lnSpc>
                <a:spcPct val="107000"/>
              </a:lnSpc>
              <a:spcAft>
                <a:spcPts val="0"/>
              </a:spcAft>
            </a:pPr>
            <a:r>
              <a:rPr lang="tr-TR" b="1" dirty="0">
                <a:solidFill>
                  <a:schemeClr val="bg1"/>
                </a:solidFill>
                <a:latin typeface="Times New Roman" panose="02020603050405020304" pitchFamily="18" charset="0"/>
                <a:ea typeface="Times New Roman" panose="02020603050405020304" pitchFamily="18" charset="0"/>
              </a:rPr>
              <a:t>Fizyolojik Etki  </a:t>
            </a:r>
          </a:p>
        </p:txBody>
      </p:sp>
    </p:spTree>
    <p:extLst>
      <p:ext uri="{BB962C8B-B14F-4D97-AF65-F5344CB8AC3E}">
        <p14:creationId xmlns:p14="http://schemas.microsoft.com/office/powerpoint/2010/main" val="3817780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427358" y="969375"/>
            <a:ext cx="10181062" cy="5682133"/>
          </a:xfrm>
          <a:prstGeom prst="rect">
            <a:avLst/>
          </a:prstGeom>
        </p:spPr>
        <p:txBody>
          <a:bodyPr wrap="square">
            <a:spAutoFit/>
          </a:bodyPr>
          <a:lstStyle/>
          <a:p>
            <a:pPr marL="359410" indent="-6350">
              <a:lnSpc>
                <a:spcPct val="107000"/>
              </a:lnSpc>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285750" lvl="0" indent="-285750" fontAlgn="base">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Bilimsel araştırmalarda gürültüye maruz kalmış kişilerin hemen hemen tümünde psikolojik rahatsızlıklar bulunmuştur. </a:t>
            </a:r>
            <a:endParaRPr lang="tr-TR" dirty="0" smtClean="0">
              <a:solidFill>
                <a:srgbClr val="000000"/>
              </a:solidFill>
              <a:latin typeface="Times New Roman" panose="02020603050405020304" pitchFamily="18" charset="0"/>
              <a:ea typeface="Times New Roman" panose="02020603050405020304" pitchFamily="18" charset="0"/>
            </a:endParaRPr>
          </a:p>
          <a:p>
            <a:pPr marL="285750" lvl="0" indent="-285750" fontAlgn="base">
              <a:buFont typeface="Wingdings" panose="05000000000000000000" pitchFamily="2" charset="2"/>
              <a:buChar char="ü"/>
            </a:pPr>
            <a:endParaRPr lang="tr-TR" dirty="0">
              <a:solidFill>
                <a:srgbClr val="000000"/>
              </a:solidFill>
              <a:latin typeface="Times New Roman" panose="02020603050405020304" pitchFamily="18" charset="0"/>
              <a:cs typeface="Times New Roman" panose="02020603050405020304" pitchFamily="18" charset="0"/>
            </a:endParaRPr>
          </a:p>
          <a:p>
            <a:pPr marL="285750" lvl="0" indent="-285750" fontAlgn="base">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Ani </a:t>
            </a:r>
            <a:r>
              <a:rPr lang="tr-TR" dirty="0">
                <a:latin typeface="Times New Roman" panose="02020603050405020304" pitchFamily="18" charset="0"/>
                <a:cs typeface="Times New Roman" panose="02020603050405020304" pitchFamily="18" charset="0"/>
              </a:rPr>
              <a:t>parlamalar, öfkeye hâkim olamama ve kendini kaybetme: Rahatsızlık, aşırı tepkilere ve davranışlara dönüşebilir. Çeşitli ülkelerde olduğu gibi ülkemizde de gazetelerde ve polis kayıtlarında gürültü nedenli aşırı davranışların özellikle gürültü yapanlara karşı cinayetlere kadar vardığı görülmektedir.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Kızgınlık ve öfkenin içe yöneltilmesi: Kendini suçlama, aşırı sessizlik ve içe kapanma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Kızgınlık ve öfkenin dışa vurumu: Tartışmacı ve karamsar olma durumu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Sakinleştirici kullanımı: Uyku hapı tüketiminin artması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Hoşgörünün azalması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Yardım isteğinin azalması </a:t>
            </a: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Davranış bozuklukları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285750" lvl="0" indent="-285750" fontAlgn="base">
              <a:lnSpc>
                <a:spcPct val="15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Öfkelenme </a:t>
            </a:r>
            <a:endParaRPr lang="tr-TR" dirty="0">
              <a:latin typeface="Times New Roman" panose="02020603050405020304" pitchFamily="18" charset="0"/>
              <a:cs typeface="Times New Roman" panose="02020603050405020304" pitchFamily="18" charset="0"/>
            </a:endParaRPr>
          </a:p>
          <a:p>
            <a:pPr marL="285750" lvl="0" indent="-285750" fontAlgn="base">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Rahatsızlık duygusu </a:t>
            </a:r>
          </a:p>
          <a:p>
            <a:pPr marL="6985" indent="359410" algn="just">
              <a:lnSpc>
                <a:spcPct val="111000"/>
              </a:lnSpc>
              <a:spcAft>
                <a:spcPts val="25"/>
              </a:spcAft>
            </a:pPr>
            <a:endParaRPr lang="tr-TR" dirty="0">
              <a:solidFill>
                <a:srgbClr val="000000"/>
              </a:solidFill>
              <a:latin typeface="Times New Roman" panose="02020603050405020304" pitchFamily="18" charset="0"/>
              <a:ea typeface="Times New Roman" panose="02020603050405020304" pitchFamily="18" charset="0"/>
            </a:endParaRPr>
          </a:p>
        </p:txBody>
      </p:sp>
      <p:sp>
        <p:nvSpPr>
          <p:cNvPr id="2" name="Dikdörtgen 1"/>
          <p:cNvSpPr/>
          <p:nvPr/>
        </p:nvSpPr>
        <p:spPr>
          <a:xfrm>
            <a:off x="1859044" y="784998"/>
            <a:ext cx="1783180" cy="368755"/>
          </a:xfrm>
          <a:prstGeom prst="rect">
            <a:avLst/>
          </a:prstGeom>
          <a:solidFill>
            <a:schemeClr val="accent1">
              <a:lumMod val="75000"/>
            </a:schemeClr>
          </a:solidFill>
        </p:spPr>
        <p:txBody>
          <a:bodyPr wrap="none">
            <a:spAutoFit/>
          </a:bodyPr>
          <a:lstStyle/>
          <a:p>
            <a:pPr marL="20955" indent="-6350">
              <a:lnSpc>
                <a:spcPct val="107000"/>
              </a:lnSpc>
              <a:spcAft>
                <a:spcPts val="0"/>
              </a:spcAft>
            </a:pPr>
            <a:r>
              <a:rPr lang="tr-TR" b="1" dirty="0">
                <a:solidFill>
                  <a:schemeClr val="bg1"/>
                </a:solidFill>
                <a:latin typeface="Times New Roman" panose="02020603050405020304" pitchFamily="18" charset="0"/>
                <a:ea typeface="Times New Roman" panose="02020603050405020304" pitchFamily="18" charset="0"/>
              </a:rPr>
              <a:t>Psikolojik Etki  </a:t>
            </a:r>
          </a:p>
        </p:txBody>
      </p:sp>
    </p:spTree>
    <p:extLst>
      <p:ext uri="{BB962C8B-B14F-4D97-AF65-F5344CB8AC3E}">
        <p14:creationId xmlns:p14="http://schemas.microsoft.com/office/powerpoint/2010/main" val="163926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3668" y="721884"/>
            <a:ext cx="3508917" cy="619208"/>
          </a:xfrm>
          <a:prstGeom prst="rect">
            <a:avLst/>
          </a:prstGeom>
          <a:solidFill>
            <a:schemeClr val="accent1">
              <a:lumMod val="75000"/>
            </a:schemeClr>
          </a:solidFill>
        </p:spPr>
        <p:txBody>
          <a:bodyPr wrap="square">
            <a:spAutoFit/>
          </a:bodyPr>
          <a:lstStyle/>
          <a:p>
            <a:pPr marL="184785" indent="-6350">
              <a:lnSpc>
                <a:spcPct val="107000"/>
              </a:lnSpc>
              <a:spcAft>
                <a:spcPts val="0"/>
              </a:spcAft>
            </a:pPr>
            <a:r>
              <a:rPr lang="tr-TR" b="1" dirty="0">
                <a:solidFill>
                  <a:schemeClr val="bg1"/>
                </a:solidFill>
                <a:latin typeface="Times New Roman" panose="02020603050405020304" pitchFamily="18" charset="0"/>
                <a:ea typeface="Times New Roman" panose="02020603050405020304" pitchFamily="18" charset="0"/>
              </a:rPr>
              <a:t>Gürültü Kirliliğinin Önlenmesi</a:t>
            </a:r>
            <a:r>
              <a:rPr lang="tr-TR" b="1" dirty="0">
                <a:solidFill>
                  <a:srgbClr val="000000"/>
                </a:solidFill>
                <a:latin typeface="Times New Roman" panose="02020603050405020304" pitchFamily="18" charset="0"/>
                <a:ea typeface="Times New Roman" panose="02020603050405020304" pitchFamily="18" charset="0"/>
              </a:rPr>
              <a:t> </a:t>
            </a:r>
          </a:p>
          <a:p>
            <a:pPr marL="359410" indent="-6350">
              <a:lnSpc>
                <a:spcPct val="107000"/>
              </a:lnSpc>
              <a:spcAft>
                <a:spcPts val="105"/>
              </a:spcAft>
            </a:pPr>
            <a:r>
              <a:rPr lang="tr-TR" sz="1400" dirty="0" smtClean="0">
                <a:solidFill>
                  <a:srgbClr val="000000"/>
                </a:solidFill>
                <a:effectLst/>
                <a:latin typeface="Times New Roman" panose="02020603050405020304" pitchFamily="18" charset="0"/>
                <a:ea typeface="Times New Roman" panose="02020603050405020304" pitchFamily="18" charset="0"/>
              </a:rPr>
              <a:t> </a:t>
            </a:r>
            <a:endParaRPr lang="tr-TR" sz="1400" dirty="0">
              <a:solidFill>
                <a:srgbClr val="000000"/>
              </a:solidFill>
              <a:effectLst/>
              <a:latin typeface="Times New Roman" panose="02020603050405020304" pitchFamily="18" charset="0"/>
              <a:ea typeface="Times New Roman" panose="02020603050405020304" pitchFamily="18" charset="0"/>
            </a:endParaRPr>
          </a:p>
        </p:txBody>
      </p:sp>
      <p:sp>
        <p:nvSpPr>
          <p:cNvPr id="4" name="Dikdörtgen 3"/>
          <p:cNvSpPr/>
          <p:nvPr/>
        </p:nvSpPr>
        <p:spPr>
          <a:xfrm>
            <a:off x="1092818" y="1675114"/>
            <a:ext cx="10772080" cy="5078313"/>
          </a:xfrm>
          <a:prstGeom prst="rect">
            <a:avLst/>
          </a:prstGeom>
        </p:spPr>
        <p:txBody>
          <a:bodyPr wrap="square">
            <a:spAutoFit/>
          </a:bodyPr>
          <a:lstStyle/>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Hava alanlarının, endüstri ve sanayi bölgelerinin yerleşim bölgelerinden uzak yerlerde kurulması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Motorlu taşıtların gereksiz korna çalmalarının önlenmesi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Kamuoyuna açık olan yerler ile yerleşim alanlarında elektronik olarak sesi yükseltilen müzik aletlerinin çevreyi rahatsız edecek seviyede olmasının önlenmesi ya da konut alanlarında bu tür faaliyetlere izin verilmesinin yasaklanması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İş yerlerinde çalışanların maruz kalacağı gürültü seviyesinin en aza indirilmesi (Çalışma ve Sosyal Güvenlik Bakanlığı “Gürültü Yönetmeliği” kapsamında değerlendirilmektedir.)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Yerleşim yerlerinde ve binaların içinde gürültü rahatsızlığını önlemek için yeni inşa edilen yapılarda ses yalıtımı sağlanması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7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83473" y="416808"/>
            <a:ext cx="10470995" cy="5547929"/>
          </a:xfrm>
          <a:prstGeom prst="rect">
            <a:avLst/>
          </a:prstGeom>
        </p:spPr>
        <p:txBody>
          <a:bodyPr wrap="square">
            <a:spAutoFit/>
          </a:bodyPr>
          <a:lstStyle/>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Yerleşim yerlerinde ve konutlarda radyo, televizyon ve müzik aletlerinin seslerinin rahatsızlık verecek seviyede yükseltilmemesi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Trafikteki gürültüyü azaltmak için bireysel araç kullanımı yerine toplu taşımanın yaygınlaştırılmasının sağlanması (Bu durum hava kirliliğinin azalmasına da katkı sağlayacaktır.)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Motorlu taşıtlarda ses yalıtımı sağlanmalı, özellikle küçük motor bisiklet türü araçlarda susturucular kullanılmalıdır.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Gürültünün yol açtığı rahatsızlık ve sağlıkla ilgili zararların önlenmesi için alınabilecek belirli tedbirler vardır. Bu tedbirler Yönetmelik’te belirtilen tablolardaki değerlerin aşılması durumunda söz konusu olur.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Teknik, inşaatla ilgili ve iş yerinde koruma ile ilgili birtakım tedbirler söz konusudur. Aslında gürültü unsuru şehir plancılığında, sanayi yerleşim yerlerinin seçiminde de göz önünde tutulmalıdır.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0682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7887" y="813369"/>
            <a:ext cx="5276188" cy="369332"/>
          </a:xfrm>
          <a:prstGeom prst="rect">
            <a:avLst/>
          </a:prstGeom>
          <a:solidFill>
            <a:schemeClr val="accent1">
              <a:lumMod val="75000"/>
            </a:schemeClr>
          </a:solidFill>
        </p:spPr>
        <p:txBody>
          <a:bodyPr wrap="none">
            <a:spAutoFit/>
          </a:bodyPr>
          <a:lstStyle/>
          <a:p>
            <a:r>
              <a:rPr lang="tr-TR" dirty="0">
                <a:solidFill>
                  <a:schemeClr val="bg1"/>
                </a:solidFill>
                <a:latin typeface="Times New Roman" panose="02020603050405020304" pitchFamily="18" charset="0"/>
                <a:ea typeface="Times New Roman" panose="02020603050405020304" pitchFamily="18" charset="0"/>
              </a:rPr>
              <a:t>Gürültü Kirliliğiyle İlgili Yasal Hak ve Sorumlulukları</a:t>
            </a:r>
            <a:r>
              <a:rPr lang="tr-TR" dirty="0">
                <a:solidFill>
                  <a:srgbClr val="000000"/>
                </a:solidFill>
                <a:latin typeface="Times New Roman" panose="02020603050405020304" pitchFamily="18" charset="0"/>
                <a:ea typeface="Times New Roman" panose="02020603050405020304" pitchFamily="18" charset="0"/>
              </a:rPr>
              <a:t> </a:t>
            </a:r>
            <a:endParaRPr lang="tr-TR" dirty="0"/>
          </a:p>
        </p:txBody>
      </p:sp>
      <p:sp>
        <p:nvSpPr>
          <p:cNvPr id="3" name="Dikdörtgen 2"/>
          <p:cNvSpPr/>
          <p:nvPr/>
        </p:nvSpPr>
        <p:spPr>
          <a:xfrm>
            <a:off x="836341" y="1421077"/>
            <a:ext cx="10827834" cy="5493812"/>
          </a:xfrm>
          <a:prstGeom prst="rect">
            <a:avLst/>
          </a:prstGeom>
        </p:spPr>
        <p:txBody>
          <a:bodyPr wrap="square">
            <a:spAutoFit/>
          </a:bodyPr>
          <a:lstStyle/>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Çevre Kanunu gereği yetki devri yapılmayan alanlarda gürültü kaynaklarını programlı, programsız veya şikâyetlere istinaden, gerektiğinde diğer mevzuat kapsamında yetkili kılınan kurum ve kuruluşlar ile iş birliği ve koordinasyon içinde, bu Yönetmelik’te getirilen esaslara uyulup uyulmadığını denetlemek, gerektiğinde gürültü kaynakları için akustik rapor veya çevresel gürültü seviyesi değerlendirme raporu hazırlattırmak, bu raporları incelemek ve değerlendirmek, bu Yönetmelik’in ihlalinin tespiti hâlinde idari yaptırım uygulamakla,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Yetki devri yapılan kurum ve kuruluşların talepleri veya gerekli görülmesi hâlinde koordinasyon ve iş birliği içinde çalışmakla,  </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Yetki devri yapılmış kurumların faaliyetleri sebebiyle oluşan çevresel gürültüyü denetlemek ve idari yaptırım uygulamakla,  </a:t>
            </a:r>
          </a:p>
          <a:p>
            <a:pPr>
              <a:lnSpc>
                <a:spcPct val="150000"/>
              </a:lnSpc>
            </a:pP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752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09132" y="457850"/>
            <a:ext cx="10682868" cy="5355312"/>
          </a:xfrm>
          <a:prstGeom prst="rect">
            <a:avLst/>
          </a:prstGeom>
        </p:spPr>
        <p:txBody>
          <a:bodyPr wrap="square">
            <a:spAutoFit/>
          </a:bodyPr>
          <a:lstStyle/>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Yetki </a:t>
            </a:r>
            <a:r>
              <a:rPr lang="tr-TR" dirty="0">
                <a:latin typeface="Times New Roman" panose="02020603050405020304" pitchFamily="18" charset="0"/>
                <a:cs typeface="Times New Roman" panose="02020603050405020304" pitchFamily="18" charset="0"/>
              </a:rPr>
              <a:t>talebinde bulunan kurum ve kuruluşların taleplerini değerlendirip </a:t>
            </a:r>
            <a:r>
              <a:rPr lang="tr-TR" dirty="0" smtClean="0">
                <a:latin typeface="Times New Roman" panose="02020603050405020304" pitchFamily="18" charset="0"/>
                <a:cs typeface="Times New Roman" panose="02020603050405020304" pitchFamily="18" charset="0"/>
              </a:rPr>
              <a:t>Bakanlığa </a:t>
            </a:r>
            <a:r>
              <a:rPr lang="tr-TR" dirty="0">
                <a:latin typeface="Times New Roman" panose="02020603050405020304" pitchFamily="18" charset="0"/>
                <a:cs typeface="Times New Roman" panose="02020603050405020304" pitchFamily="18" charset="0"/>
              </a:rPr>
              <a:t>iletmek, yetki devri yapılan kurum ve kuruluşların yetkileri çerçevesinde çalışıp çalışmadığını denetlemek, yetkilerini yerine getirmeyenleri tespit ederek Bakanlığa bildirmekle,  </a:t>
            </a: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İlde </a:t>
            </a:r>
            <a:r>
              <a:rPr lang="tr-TR" dirty="0">
                <a:latin typeface="Times New Roman" panose="02020603050405020304" pitchFamily="18" charset="0"/>
                <a:cs typeface="Times New Roman" panose="02020603050405020304" pitchFamily="18" charset="0"/>
              </a:rPr>
              <a:t>Çevre Kanunu’nun 14. maddesine istinaden yapılan denetim ve idari yaptırımların sonuçlarını Bakanlığa iletmekle</a:t>
            </a: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Çevre Kanununca Alınması Gereken İzin ve Lisanslar Hakkında Yönetmeliğin Ek-2’sinde yer alan işletme ve tesislere verilecek çevre izin veya çevre izin ve lisans belgesi kapsamında değerlendirme yapmak, bu çerçevede işletme ve tesisleri denetlemek, bu Yönetmelik’te belirtilen esaslara aykırılık hâlinde gerekli yaptırımın uygulanmasını sağlamakla,  </a:t>
            </a: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Dinî ve millî bayramlar ile yerel millî günler ve kutlamalar maksadıyla yapılacak faaliyetler için bu Yönetmelik çerçevesinde getirilen yasaklara İl Kurul Kararı almak kaydıyla istisna getirmekle, istisna kapsamında alınan kararları kamuoyuna duyurmakla mahalli yetkililer sorumludur. Mahalli Çevre </a:t>
            </a:r>
          </a:p>
          <a:p>
            <a:r>
              <a:rPr lang="tr-TR" dirty="0" smtClean="0"/>
              <a:t> </a:t>
            </a:r>
            <a:endParaRPr lang="tr-TR" dirty="0"/>
          </a:p>
        </p:txBody>
      </p:sp>
    </p:spTree>
    <p:extLst>
      <p:ext uri="{BB962C8B-B14F-4D97-AF65-F5344CB8AC3E}">
        <p14:creationId xmlns:p14="http://schemas.microsoft.com/office/powerpoint/2010/main" val="44119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50077" y="768763"/>
            <a:ext cx="1024639" cy="369332"/>
          </a:xfrm>
          <a:prstGeom prst="rect">
            <a:avLst/>
          </a:prstGeom>
          <a:solidFill>
            <a:schemeClr val="accent1">
              <a:lumMod val="75000"/>
            </a:schemeClr>
          </a:solidFill>
        </p:spPr>
        <p:txBody>
          <a:bodyPr wrap="none">
            <a:spAutoFit/>
          </a:bodyPr>
          <a:lstStyle/>
          <a:p>
            <a:r>
              <a:rPr lang="tr-TR" dirty="0">
                <a:solidFill>
                  <a:schemeClr val="bg1"/>
                </a:solidFill>
                <a:latin typeface="Times New Roman" panose="02020603050405020304" pitchFamily="18" charset="0"/>
                <a:cs typeface="Times New Roman" panose="02020603050405020304" pitchFamily="18" charset="0"/>
              </a:rPr>
              <a:t>Gürültü: </a:t>
            </a:r>
          </a:p>
        </p:txBody>
      </p:sp>
      <p:sp>
        <p:nvSpPr>
          <p:cNvPr id="5" name="Dikdörtgen 4"/>
          <p:cNvSpPr/>
          <p:nvPr/>
        </p:nvSpPr>
        <p:spPr>
          <a:xfrm>
            <a:off x="1204332" y="1592832"/>
            <a:ext cx="9623502" cy="1669944"/>
          </a:xfrm>
          <a:prstGeom prst="rect">
            <a:avLst/>
          </a:prstGeom>
        </p:spPr>
        <p:txBody>
          <a:bodyPr wrap="square">
            <a:spAutoFit/>
          </a:bodyPr>
          <a:lstStyle/>
          <a:p>
            <a:pPr marL="285750" indent="-285750">
              <a:lnSpc>
                <a:spcPct val="200000"/>
              </a:lnSpc>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Belirgin bir yapısı olmayan, içerdiği ögelerle kişiyi bedensel ve ruhsal olarak olumsuz etkileyen, İnsanların işitme sağlığını ve algılamasını bozan, iş performansını azaltan, çevrenin hoşluğunu ve sakinliğini yok ederek niteliğini </a:t>
            </a:r>
            <a:r>
              <a:rPr lang="tr-TR" dirty="0" smtClean="0">
                <a:latin typeface="Times New Roman" panose="02020603050405020304" pitchFamily="18" charset="0"/>
                <a:cs typeface="Times New Roman" panose="02020603050405020304" pitchFamily="18" charset="0"/>
              </a:rPr>
              <a:t>değiştiren ses düzensizliğidir.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321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7204" y="849703"/>
            <a:ext cx="6096000" cy="369332"/>
          </a:xfrm>
          <a:prstGeom prst="rect">
            <a:avLst/>
          </a:prstGeom>
          <a:solidFill>
            <a:schemeClr val="accent1"/>
          </a:solidFill>
        </p:spPr>
        <p:txBody>
          <a:bodyPr>
            <a:spAutoFit/>
          </a:bodyPr>
          <a:lstStyle/>
          <a:p>
            <a:r>
              <a:rPr lang="tr-TR" dirty="0" smtClean="0">
                <a:solidFill>
                  <a:schemeClr val="bg1"/>
                </a:solidFill>
                <a:latin typeface="Times New Roman" panose="02020603050405020304" pitchFamily="18" charset="0"/>
                <a:cs typeface="Times New Roman" panose="02020603050405020304" pitchFamily="18" charset="0"/>
              </a:rPr>
              <a:t>Gürültünün</a:t>
            </a:r>
            <a:r>
              <a:rPr lang="tr-TR" dirty="0" smtClean="0"/>
              <a:t> </a:t>
            </a:r>
            <a:r>
              <a:rPr lang="tr-TR" dirty="0" smtClean="0">
                <a:solidFill>
                  <a:schemeClr val="bg1"/>
                </a:solidFill>
                <a:latin typeface="Times New Roman" panose="02020603050405020304" pitchFamily="18" charset="0"/>
                <a:cs typeface="Times New Roman" panose="02020603050405020304" pitchFamily="18" charset="0"/>
              </a:rPr>
              <a:t>Kaynakları</a:t>
            </a:r>
          </a:p>
        </p:txBody>
      </p:sp>
      <p:sp>
        <p:nvSpPr>
          <p:cNvPr id="3" name="Dikdörtgen 2"/>
          <p:cNvSpPr/>
          <p:nvPr/>
        </p:nvSpPr>
        <p:spPr>
          <a:xfrm>
            <a:off x="1564889" y="1351508"/>
            <a:ext cx="8359696" cy="507831"/>
          </a:xfrm>
          <a:prstGeom prst="rect">
            <a:avLst/>
          </a:prstGeom>
        </p:spPr>
        <p:txBody>
          <a:bodyPr wrap="square">
            <a:spAutoFit/>
          </a:bodyPr>
          <a:lstStyle/>
          <a:p>
            <a:pPr>
              <a:lnSpc>
                <a:spcPct val="150000"/>
              </a:lnSpc>
            </a:pPr>
            <a:r>
              <a:rPr lang="tr-TR" dirty="0" smtClean="0">
                <a:latin typeface="Times New Roman" panose="02020603050405020304" pitchFamily="18" charset="0"/>
                <a:cs typeface="Times New Roman" panose="02020603050405020304" pitchFamily="18" charset="0"/>
              </a:rPr>
              <a:t>Bu çevre sorununun belli başlı kaynakları aşağıdaki şekilde iki ana grupta incelenebilir.</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1564889" y="2499644"/>
            <a:ext cx="8709102" cy="3970318"/>
          </a:xfrm>
          <a:prstGeom prst="rect">
            <a:avLst/>
          </a:prstGeom>
        </p:spPr>
        <p:txBody>
          <a:bodyPr wrap="square">
            <a:spAutoFit/>
          </a:bodyPr>
          <a:lstStyle/>
          <a:p>
            <a:pPr marL="342900" indent="-342900">
              <a:buFont typeface="+mj-lt"/>
              <a:buAutoNum type="arabicPeriod"/>
            </a:pPr>
            <a:r>
              <a:rPr lang="tr-TR" b="1" dirty="0" smtClean="0">
                <a:latin typeface="Times New Roman" panose="02020603050405020304" pitchFamily="18" charset="0"/>
                <a:cs typeface="Times New Roman" panose="02020603050405020304" pitchFamily="18" charset="0"/>
              </a:rPr>
              <a:t>Yapı İçi Gürültüler</a:t>
            </a:r>
          </a:p>
          <a:p>
            <a:endParaRPr lang="tr-TR" dirty="0" smtClean="0">
              <a:latin typeface="Times New Roman" panose="02020603050405020304" pitchFamily="18" charset="0"/>
              <a:cs typeface="Times New Roman" panose="02020603050405020304" pitchFamily="18" charset="0"/>
            </a:endParaRPr>
          </a:p>
          <a:p>
            <a:pPr>
              <a:lnSpc>
                <a:spcPct val="200000"/>
              </a:lnSpc>
            </a:pPr>
            <a:r>
              <a:rPr lang="tr-TR" dirty="0" smtClean="0">
                <a:latin typeface="Times New Roman" panose="02020603050405020304" pitchFamily="18" charset="0"/>
                <a:cs typeface="Times New Roman" panose="02020603050405020304" pitchFamily="18" charset="0"/>
              </a:rPr>
              <a:t>Yapıların içinde yer alan her türlü mekanik ve elektronik sistemler ile çeşitli hayati faaliyetlerden doğan gürültülerdir ki, ayrı veya bitişik yapılardaki kullanıcıları da etkilemektedir.</a:t>
            </a:r>
          </a:p>
          <a:p>
            <a:pPr marL="285750" indent="-285750">
              <a:lnSpc>
                <a:spcPct val="20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Örnek olarak, ev araçları, müzik setleri, yüksek sesli konuşmalar, ayak sesleri, eşya sürtünmeleri, darbeler, büro gürültüleri, çeşitli makine, donatım (asansör, sıhhi tesisat, havalandırma, hidrofor sesi vb.) gürültüleri verilebilir.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14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17287" y="736630"/>
            <a:ext cx="9333571" cy="4993931"/>
          </a:xfrm>
          <a:prstGeom prst="rect">
            <a:avLst/>
          </a:prstGeom>
        </p:spPr>
        <p:txBody>
          <a:bodyPr wrap="square">
            <a:spAutoFit/>
          </a:bodyPr>
          <a:lstStyle/>
          <a:p>
            <a:r>
              <a:rPr lang="tr-TR" b="1" dirty="0" smtClean="0">
                <a:latin typeface="Times New Roman" panose="02020603050405020304" pitchFamily="18" charset="0"/>
                <a:cs typeface="Times New Roman" panose="02020603050405020304" pitchFamily="18" charset="0"/>
              </a:rPr>
              <a:t>2.  Yapı Dışı Çevre Gürültüleri</a:t>
            </a:r>
          </a:p>
          <a:p>
            <a:endParaRPr lang="tr-TR" dirty="0" smtClean="0">
              <a:latin typeface="Times New Roman" panose="02020603050405020304" pitchFamily="18" charset="0"/>
              <a:cs typeface="Times New Roman" panose="02020603050405020304" pitchFamily="18" charset="0"/>
            </a:endParaRPr>
          </a:p>
          <a:p>
            <a:pPr>
              <a:lnSpc>
                <a:spcPct val="200000"/>
              </a:lnSpc>
            </a:pPr>
            <a:r>
              <a:rPr lang="tr-TR" dirty="0" smtClean="0">
                <a:latin typeface="Times New Roman" panose="02020603050405020304" pitchFamily="18" charset="0"/>
                <a:cs typeface="Times New Roman" panose="02020603050405020304" pitchFamily="18" charset="0"/>
              </a:rPr>
              <a:t>Yapıların dışında yer alan, gerek yapı içindeki hacimleri, gerekse yapı dışındaki açık alanları kullanan bireyleri etkileyen gürültülerdir. Buralarda kendi içinde şöyle sınıflandırılabilir.</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Ulaşım gürültüleri (Karayolu, demiryolu, hava alanı)</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Endüstri gürültüleri (Endüstri araç, makine, işyeri gürültüsü)</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Yapım gürültüleri( İnşaat, yol yapımı, yıkımı vb.)</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Reaksiyon gürültüleri (Eğlence yerleri, çocuk bahçesi, spor alanları, satış alanları vs.)</a:t>
            </a:r>
          </a:p>
          <a:p>
            <a:pPr marL="285750" indent="-285750">
              <a:lnSpc>
                <a:spcPct val="20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Ticari amaçlı gürültüler (açık hava sinemaları, eğlence yerleri, reklam, müzik yayınları, sesli satıcılar vb.)</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96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21366" y="820494"/>
            <a:ext cx="6096000" cy="4524315"/>
          </a:xfrm>
          <a:prstGeom prst="rect">
            <a:avLst/>
          </a:prstGeom>
        </p:spPr>
        <p:txBody>
          <a:bodyPr>
            <a:spAutoFit/>
          </a:bodyPr>
          <a:lstStyle/>
          <a:p>
            <a:r>
              <a:rPr lang="tr-TR" b="1" dirty="0" smtClean="0">
                <a:latin typeface="Times New Roman" panose="02020603050405020304" pitchFamily="18" charset="0"/>
                <a:cs typeface="Times New Roman" panose="02020603050405020304" pitchFamily="18" charset="0"/>
              </a:rPr>
              <a:t>3.    Doğal Gürültüler</a:t>
            </a:r>
          </a:p>
          <a:p>
            <a:endParaRPr lang="tr-TR" dirty="0"/>
          </a:p>
          <a:p>
            <a:endParaRPr lang="tr-TR" dirty="0" smtClean="0"/>
          </a:p>
          <a:p>
            <a:endParaRPr lang="tr-TR" dirty="0" smtClean="0"/>
          </a:p>
          <a:p>
            <a:pPr marL="285750" indent="-285750">
              <a:lnSpc>
                <a:spcPct val="200000"/>
              </a:lnSpc>
              <a:buFont typeface="Wingdings" panose="05000000000000000000" pitchFamily="2" charset="2"/>
              <a:buChar char="§"/>
            </a:pPr>
            <a:r>
              <a:rPr lang="tr-TR" dirty="0" smtClean="0"/>
              <a:t>Yanardağ patlamaları</a:t>
            </a:r>
          </a:p>
          <a:p>
            <a:pPr marL="285750" indent="-285750">
              <a:lnSpc>
                <a:spcPct val="200000"/>
              </a:lnSpc>
              <a:buFont typeface="Wingdings" panose="05000000000000000000" pitchFamily="2" charset="2"/>
              <a:buChar char="§"/>
            </a:pPr>
            <a:r>
              <a:rPr lang="tr-TR" dirty="0" smtClean="0"/>
              <a:t>Yağmur</a:t>
            </a:r>
          </a:p>
          <a:p>
            <a:pPr marL="285750" indent="-285750">
              <a:lnSpc>
                <a:spcPct val="200000"/>
              </a:lnSpc>
              <a:buFont typeface="Wingdings" panose="05000000000000000000" pitchFamily="2" charset="2"/>
              <a:buChar char="§"/>
            </a:pPr>
            <a:r>
              <a:rPr lang="tr-TR" dirty="0" smtClean="0"/>
              <a:t>Şimşek</a:t>
            </a:r>
          </a:p>
          <a:p>
            <a:pPr marL="285750" indent="-285750">
              <a:lnSpc>
                <a:spcPct val="200000"/>
              </a:lnSpc>
              <a:buFont typeface="Wingdings" panose="05000000000000000000" pitchFamily="2" charset="2"/>
              <a:buChar char="§"/>
            </a:pPr>
            <a:r>
              <a:rPr lang="tr-TR" dirty="0" smtClean="0"/>
              <a:t>Rüzgâr</a:t>
            </a:r>
          </a:p>
          <a:p>
            <a:pPr marL="285750" indent="-285750">
              <a:lnSpc>
                <a:spcPct val="200000"/>
              </a:lnSpc>
              <a:buFont typeface="Wingdings" panose="05000000000000000000" pitchFamily="2" charset="2"/>
              <a:buChar char="§"/>
            </a:pPr>
            <a:r>
              <a:rPr lang="tr-TR" dirty="0" smtClean="0"/>
              <a:t>Zelzeleler (depremler)</a:t>
            </a:r>
          </a:p>
          <a:p>
            <a:pPr marL="285750" indent="-285750">
              <a:lnSpc>
                <a:spcPct val="200000"/>
              </a:lnSpc>
              <a:buFont typeface="Wingdings" panose="05000000000000000000" pitchFamily="2" charset="2"/>
              <a:buChar char="§"/>
            </a:pPr>
            <a:r>
              <a:rPr lang="tr-TR" dirty="0" smtClean="0"/>
              <a:t>Su altı gürültüleri (zelzeleden kaynaklanan)</a:t>
            </a:r>
          </a:p>
        </p:txBody>
      </p:sp>
    </p:spTree>
    <p:extLst>
      <p:ext uri="{BB962C8B-B14F-4D97-AF65-F5344CB8AC3E}">
        <p14:creationId xmlns:p14="http://schemas.microsoft.com/office/powerpoint/2010/main" val="1358486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8154" y="791066"/>
            <a:ext cx="2518638" cy="369332"/>
          </a:xfrm>
          <a:prstGeom prst="rect">
            <a:avLst/>
          </a:prstGeom>
          <a:solidFill>
            <a:schemeClr val="accent1"/>
          </a:solidFill>
        </p:spPr>
        <p:txBody>
          <a:bodyPr wrap="none">
            <a:spAutoFit/>
          </a:bodyPr>
          <a:lstStyle/>
          <a:p>
            <a:r>
              <a:rPr lang="tr-TR" dirty="0">
                <a:solidFill>
                  <a:schemeClr val="bg1"/>
                </a:solidFill>
                <a:latin typeface="Times New Roman" panose="02020603050405020304" pitchFamily="18" charset="0"/>
                <a:ea typeface="Times New Roman" panose="02020603050405020304" pitchFamily="18" charset="0"/>
              </a:rPr>
              <a:t>Elektromanyetik</a:t>
            </a:r>
            <a:r>
              <a:rPr lang="tr-TR" dirty="0">
                <a:solidFill>
                  <a:srgbClr val="000000"/>
                </a:solidFill>
                <a:latin typeface="Times New Roman" panose="02020603050405020304" pitchFamily="18" charset="0"/>
                <a:ea typeface="Times New Roman" panose="02020603050405020304" pitchFamily="18" charset="0"/>
              </a:rPr>
              <a:t> </a:t>
            </a:r>
            <a:r>
              <a:rPr lang="tr-TR" dirty="0">
                <a:solidFill>
                  <a:schemeClr val="bg1"/>
                </a:solidFill>
                <a:latin typeface="Times New Roman" panose="02020603050405020304" pitchFamily="18" charset="0"/>
                <a:ea typeface="Times New Roman" panose="02020603050405020304" pitchFamily="18" charset="0"/>
              </a:rPr>
              <a:t>Kirlilik</a:t>
            </a:r>
            <a:r>
              <a:rPr lang="tr-TR" dirty="0">
                <a:solidFill>
                  <a:srgbClr val="000000"/>
                </a:solidFill>
                <a:latin typeface="Times New Roman" panose="02020603050405020304" pitchFamily="18" charset="0"/>
                <a:ea typeface="Times New Roman" panose="02020603050405020304" pitchFamily="18" charset="0"/>
              </a:rPr>
              <a:t> </a:t>
            </a:r>
            <a:endParaRPr lang="tr-TR" dirty="0"/>
          </a:p>
        </p:txBody>
      </p:sp>
      <p:sp>
        <p:nvSpPr>
          <p:cNvPr id="3" name="Dikdörtgen 2"/>
          <p:cNvSpPr/>
          <p:nvPr/>
        </p:nvSpPr>
        <p:spPr>
          <a:xfrm>
            <a:off x="512956" y="1340528"/>
            <a:ext cx="11597268" cy="4662815"/>
          </a:xfrm>
          <a:prstGeom prst="rect">
            <a:avLst/>
          </a:prstGeom>
        </p:spPr>
        <p:txBody>
          <a:bodyPr wrap="square">
            <a:spAutoFit/>
          </a:bodyPr>
          <a:lstStyle/>
          <a:p>
            <a:pPr marL="6985" indent="359410" algn="just">
              <a:lnSpc>
                <a:spcPct val="150000"/>
              </a:lnSpc>
              <a:spcAft>
                <a:spcPts val="25"/>
              </a:spcAft>
            </a:pPr>
            <a:r>
              <a:rPr lang="tr-TR" dirty="0">
                <a:solidFill>
                  <a:srgbClr val="000000"/>
                </a:solidFill>
                <a:latin typeface="Times New Roman" panose="02020603050405020304" pitchFamily="18" charset="0"/>
                <a:ea typeface="Times New Roman" panose="02020603050405020304" pitchFamily="18" charset="0"/>
              </a:rPr>
              <a:t>Elektromanyetik kirlilik, yaşadığımız alanlarda bulunan elektrik akımı taşıyan kablolar, radyo frekans dalgaları yayan radyo ve televizyon vericileri, cep telefonu baz istasyonları, yüksek gerilim hatları, trafolar, mikrodalga yayan ev aletleri vb.nin yarattığı, insan ve diğer canlıların üzerinde bozucu etkiler yaratan “elektromanyetik </a:t>
            </a:r>
            <a:r>
              <a:rPr lang="tr-TR" dirty="0" err="1">
                <a:solidFill>
                  <a:srgbClr val="000000"/>
                </a:solidFill>
                <a:latin typeface="Times New Roman" panose="02020603050405020304" pitchFamily="18" charset="0"/>
                <a:ea typeface="Times New Roman" panose="02020603050405020304" pitchFamily="18" charset="0"/>
              </a:rPr>
              <a:t>alanlar”dır</a:t>
            </a:r>
            <a:r>
              <a:rPr lang="tr-TR" dirty="0">
                <a:solidFill>
                  <a:srgbClr val="000000"/>
                </a:solidFill>
                <a:latin typeface="Times New Roman" panose="02020603050405020304" pitchFamily="18" charset="0"/>
                <a:ea typeface="Times New Roman" panose="02020603050405020304" pitchFamily="18" charset="0"/>
              </a:rPr>
              <a:t>. Size kentten çok uzakta, ağaçlarla dolu bir ormanda havanın kirli olduğunu söyleseler herhâlde inanmazsınız çünkü hava kirliliği denince akla hemen genzinizi yakan bir duman, gri bir bulut tabakası geliyor. Oysa havamızı kirleten ve görünmeyen bir kirletici daha var: elektromanyetik dalgalar. </a:t>
            </a:r>
          </a:p>
          <a:p>
            <a:pPr marL="359410" indent="-6350">
              <a:lnSpc>
                <a:spcPct val="150000"/>
              </a:lnSpc>
            </a:pPr>
            <a:r>
              <a:rPr lang="tr-TR" dirty="0">
                <a:solidFill>
                  <a:srgbClr val="000000"/>
                </a:solidFill>
                <a:latin typeface="Times New Roman" panose="02020603050405020304" pitchFamily="18" charset="0"/>
                <a:ea typeface="Times New Roman" panose="02020603050405020304" pitchFamily="18" charset="0"/>
              </a:rPr>
              <a:t> </a:t>
            </a:r>
          </a:p>
          <a:p>
            <a:pPr marL="6985" indent="359410" algn="just">
              <a:lnSpc>
                <a:spcPct val="150000"/>
              </a:lnSpc>
              <a:spcAft>
                <a:spcPts val="25"/>
              </a:spcAft>
            </a:pPr>
            <a:r>
              <a:rPr lang="tr-TR" dirty="0">
                <a:solidFill>
                  <a:srgbClr val="000000"/>
                </a:solidFill>
                <a:latin typeface="Times New Roman" panose="02020603050405020304" pitchFamily="18" charset="0"/>
                <a:ea typeface="Times New Roman" panose="02020603050405020304" pitchFamily="18" charset="0"/>
              </a:rPr>
              <a:t>Literatürde buna “elektronik pus” anlamına gelen “</a:t>
            </a:r>
            <a:r>
              <a:rPr lang="tr-TR" dirty="0" err="1">
                <a:solidFill>
                  <a:srgbClr val="000000"/>
                </a:solidFill>
                <a:latin typeface="Times New Roman" panose="02020603050405020304" pitchFamily="18" charset="0"/>
                <a:ea typeface="Times New Roman" panose="02020603050405020304" pitchFamily="18" charset="0"/>
              </a:rPr>
              <a:t>electrosmog</a:t>
            </a:r>
            <a:r>
              <a:rPr lang="tr-TR" dirty="0">
                <a:solidFill>
                  <a:srgbClr val="000000"/>
                </a:solidFill>
                <a:latin typeface="Times New Roman" panose="02020603050405020304" pitchFamily="18" charset="0"/>
                <a:ea typeface="Times New Roman" panose="02020603050405020304" pitchFamily="18" charset="0"/>
              </a:rPr>
              <a:t>” bile deniyor. Gözle görülmeyen bu elektromanyetik kirlilik kimi zaman cep telefonunuzun çalmasıyla televizyonda karlanma yaparak kimi zaman ise yüksek gerilim hatları yakınında uçan helikopterleri bile düşürerek kendini gösteriyor. 20. yüzyıl ile birlikte doğada var olan bu manyetik alanlara insan yapımı olanlar da eklenmeye başladı. </a:t>
            </a:r>
          </a:p>
        </p:txBody>
      </p:sp>
    </p:spTree>
    <p:extLst>
      <p:ext uri="{BB962C8B-B14F-4D97-AF65-F5344CB8AC3E}">
        <p14:creationId xmlns:p14="http://schemas.microsoft.com/office/powerpoint/2010/main" val="60367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87552" y="487619"/>
            <a:ext cx="9720146" cy="5657959"/>
          </a:xfrm>
          <a:prstGeom prst="rect">
            <a:avLst/>
          </a:prstGeom>
        </p:spPr>
        <p:txBody>
          <a:bodyPr wrap="square">
            <a:spAutoFit/>
          </a:bodyPr>
          <a:lstStyle/>
          <a:p>
            <a:pPr marL="645160" indent="-285750" algn="just">
              <a:lnSpc>
                <a:spcPct val="200000"/>
              </a:lnSpc>
              <a:spcAft>
                <a:spcPts val="25"/>
              </a:spcAft>
              <a:buFont typeface="Wingdings" panose="05000000000000000000" pitchFamily="2" charset="2"/>
              <a:buChar char="ü"/>
            </a:pPr>
            <a:r>
              <a:rPr lang="tr-TR"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Elektromanyetik alan kirliliği yaratacak kaynaklar:</a:t>
            </a:r>
          </a:p>
          <a:p>
            <a:pPr marL="631190" indent="-6350">
              <a:lnSpc>
                <a:spcPct val="200000"/>
              </a:lnSpc>
              <a:spcAft>
                <a:spcPts val="185"/>
              </a:spcAft>
            </a:pPr>
            <a:r>
              <a:rPr lang="tr-TR"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Elektrik akımı taşıyan yer altı ve yer üstü elektrik hatları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TV ve bilgisayarlar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Elektrikli ev aletleri (Elektrikli süpürge, saç kurutma, tıraş makinesi vb.)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Mikrodalga fırınlar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Radyo ve TV vericileri  </a:t>
            </a:r>
            <a:endParaRPr lang="tr-TR" dirty="0">
              <a:solidFill>
                <a:srgbClr val="000000"/>
              </a:solidFill>
              <a:uFill>
                <a:solidFill>
                  <a:srgbClr val="000000"/>
                </a:solidFill>
              </a:uFill>
              <a:latin typeface="Times New Roman" panose="02020603050405020304" pitchFamily="18" charset="0"/>
              <a:ea typeface="Segoe UI Symbol" panose="020B0502040204020203" pitchFamily="34" charset="0"/>
              <a:cs typeface="Times New Roman" panose="02020603050405020304" pitchFamily="18" charset="0"/>
            </a:endParaRP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Telsiz haberleşme sistemleri  </a:t>
            </a:r>
          </a:p>
          <a:p>
            <a:pPr marL="742950" lvl="1" indent="-285750" algn="just" fontAlgn="base">
              <a:lnSpc>
                <a:spcPct val="200000"/>
              </a:lnSpc>
              <a:spcAft>
                <a:spcPts val="25"/>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Kordonsuz telefonlar  </a:t>
            </a:r>
          </a:p>
          <a:p>
            <a:pPr marL="742950" lvl="1" indent="-285750" algn="just" fontAlgn="base">
              <a:lnSpc>
                <a:spcPct val="200000"/>
              </a:lnSpc>
              <a:spcAft>
                <a:spcPts val="160"/>
              </a:spcAft>
              <a:buClr>
                <a:srgbClr val="000000"/>
              </a:buClr>
              <a:buSzPts val="1100"/>
              <a:buFont typeface="Arial" panose="020B0604020202020204" pitchFamily="34" charset="0"/>
              <a:buChar char="•"/>
            </a:pPr>
            <a:r>
              <a:rPr lang="tr-TR"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Hücresel telefon sistemleri ( GSM baz istasyonları)</a:t>
            </a:r>
            <a:r>
              <a:rPr lang="tr-TR" sz="1400" u="none" strike="noStrike" dirty="0" smtClean="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a:t>
            </a:r>
            <a:endParaRPr lang="tr-TR" sz="1400" u="none" strike="noStrike"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78598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783252" y="803977"/>
            <a:ext cx="4368504" cy="369332"/>
          </a:xfrm>
          <a:prstGeom prst="rect">
            <a:avLst/>
          </a:prstGeom>
          <a:solidFill>
            <a:schemeClr val="accent1">
              <a:lumMod val="75000"/>
            </a:schemeClr>
          </a:solidFill>
        </p:spPr>
        <p:txBody>
          <a:bodyPr wrap="none">
            <a:spAutoFit/>
          </a:bodyPr>
          <a:lstStyle/>
          <a:p>
            <a:r>
              <a:rPr lang="tr-TR" dirty="0" smtClean="0">
                <a:solidFill>
                  <a:schemeClr val="bg1"/>
                </a:solidFill>
              </a:rPr>
              <a:t>Gürültünün İnsan Ve Çevresine Etkileri</a:t>
            </a:r>
          </a:p>
        </p:txBody>
      </p:sp>
      <p:sp>
        <p:nvSpPr>
          <p:cNvPr id="4" name="Dikdörtgen 3"/>
          <p:cNvSpPr/>
          <p:nvPr/>
        </p:nvSpPr>
        <p:spPr>
          <a:xfrm>
            <a:off x="527824" y="1256753"/>
            <a:ext cx="11664176" cy="5322547"/>
          </a:xfrm>
          <a:prstGeom prst="rect">
            <a:avLst/>
          </a:prstGeom>
        </p:spPr>
        <p:txBody>
          <a:bodyPr wrap="square">
            <a:spAutoFit/>
          </a:bodyPr>
          <a:lstStyle/>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İnsanlar gürültüye duyarlılıkları açısından farklıdır. Genel olarak sesinizi duyurmak için bağırmak zorunda kaldığınız gürültülü ortam, kulağınızı ağrıtan sesler, kulağınızı çınlatan gürültü veya maruz kaldıktan sonra sağırlık yaşattıran sesler işitmenize zarar verebilir.  Bilimsel olarak ses, şiddet veya sesin yüksekliği desibel (</a:t>
            </a:r>
            <a:r>
              <a:rPr lang="tr-TR" dirty="0" err="1">
                <a:solidFill>
                  <a:srgbClr val="000000"/>
                </a:solidFill>
                <a:latin typeface="Times New Roman" panose="02020603050405020304" pitchFamily="18" charset="0"/>
                <a:ea typeface="Times New Roman" panose="02020603050405020304" pitchFamily="18" charset="0"/>
              </a:rPr>
              <a:t>dB</a:t>
            </a:r>
            <a:r>
              <a:rPr lang="tr-TR" dirty="0">
                <a:solidFill>
                  <a:srgbClr val="000000"/>
                </a:solidFill>
                <a:latin typeface="Times New Roman" panose="02020603050405020304" pitchFamily="18" charset="0"/>
                <a:ea typeface="Times New Roman" panose="02020603050405020304" pitchFamily="18" charset="0"/>
              </a:rPr>
              <a:t>) olarak iki türlü ölçülür. </a:t>
            </a:r>
            <a:endParaRPr lang="tr-TR" dirty="0" smtClean="0">
              <a:solidFill>
                <a:srgbClr val="000000"/>
              </a:solidFill>
              <a:latin typeface="Times New Roman" panose="02020603050405020304" pitchFamily="18" charset="0"/>
              <a:ea typeface="Times New Roman" panose="02020603050405020304" pitchFamily="18" charset="0"/>
            </a:endParaRPr>
          </a:p>
          <a:p>
            <a:pPr marL="292735" indent="-285750" algn="just">
              <a:lnSpc>
                <a:spcPct val="111000"/>
              </a:lnSpc>
              <a:spcAft>
                <a:spcPts val="25"/>
              </a:spcAft>
              <a:buFont typeface="Wingdings" panose="05000000000000000000" pitchFamily="2" charset="2"/>
              <a:buChar char="ü"/>
            </a:pPr>
            <a:endParaRPr lang="tr-TR" dirty="0">
              <a:solidFill>
                <a:srgbClr val="000000"/>
              </a:solidFill>
              <a:latin typeface="Times New Roman" panose="02020603050405020304" pitchFamily="18" charset="0"/>
              <a:ea typeface="Times New Roman" panose="02020603050405020304" pitchFamily="18" charset="0"/>
            </a:endParaRPr>
          </a:p>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Tizlik ise saniyedeki ses titreşim frekansı olarak ölçülür. Düşük tizlik (tuba gibi derin ses) daha az titreşim yaparken yüksek ses (</a:t>
            </a:r>
            <a:r>
              <a:rPr lang="tr-TR" dirty="0" err="1">
                <a:solidFill>
                  <a:srgbClr val="000000"/>
                </a:solidFill>
                <a:latin typeface="Times New Roman" panose="02020603050405020304" pitchFamily="18" charset="0"/>
                <a:ea typeface="Times New Roman" panose="02020603050405020304" pitchFamily="18" charset="0"/>
              </a:rPr>
              <a:t>violin</a:t>
            </a:r>
            <a:r>
              <a:rPr lang="tr-TR" dirty="0">
                <a:solidFill>
                  <a:srgbClr val="000000"/>
                </a:solidFill>
                <a:latin typeface="Times New Roman" panose="02020603050405020304" pitchFamily="18" charset="0"/>
                <a:ea typeface="Times New Roman" panose="02020603050405020304" pitchFamily="18" charset="0"/>
              </a:rPr>
              <a:t> gibi) daha fazla titreşim yapar. </a:t>
            </a:r>
          </a:p>
          <a:p>
            <a:pPr marL="359410" indent="-6350">
              <a:lnSpc>
                <a:spcPct val="107000"/>
              </a:lnSpc>
              <a:spcAft>
                <a:spcPts val="90"/>
              </a:spcAft>
            </a:pPr>
            <a:r>
              <a:rPr lang="tr-TR" dirty="0">
                <a:solidFill>
                  <a:srgbClr val="000000"/>
                </a:solidFill>
                <a:latin typeface="Times New Roman" panose="02020603050405020304" pitchFamily="18" charset="0"/>
                <a:ea typeface="Times New Roman" panose="02020603050405020304" pitchFamily="18" charset="0"/>
              </a:rPr>
              <a:t> </a:t>
            </a:r>
          </a:p>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Frekans saniyedeki devir veya Hertz (Hz) olarak ölçülür. Sesin tizliği ne kadar yüksekse frekansı o kadar fazladır. Genel olarak en iyi duyan çocuklar büyük kilise orgunun en düşük notası olan 20 </a:t>
            </a:r>
            <a:r>
              <a:rPr lang="tr-TR" dirty="0" err="1">
                <a:solidFill>
                  <a:srgbClr val="000000"/>
                </a:solidFill>
                <a:latin typeface="Times New Roman" panose="02020603050405020304" pitchFamily="18" charset="0"/>
                <a:ea typeface="Times New Roman" panose="02020603050405020304" pitchFamily="18" charset="0"/>
              </a:rPr>
              <a:t>Hertz’lik</a:t>
            </a:r>
            <a:r>
              <a:rPr lang="tr-TR" dirty="0">
                <a:solidFill>
                  <a:srgbClr val="000000"/>
                </a:solidFill>
                <a:latin typeface="Times New Roman" panose="02020603050405020304" pitchFamily="18" charset="0"/>
                <a:ea typeface="Times New Roman" panose="02020603050405020304" pitchFamily="18" charset="0"/>
              </a:rPr>
              <a:t> sesten köpek havlama sesinin en tizliği olan 20.000 </a:t>
            </a:r>
            <a:r>
              <a:rPr lang="tr-TR" dirty="0" err="1">
                <a:solidFill>
                  <a:srgbClr val="000000"/>
                </a:solidFill>
                <a:latin typeface="Times New Roman" panose="02020603050405020304" pitchFamily="18" charset="0"/>
                <a:ea typeface="Times New Roman" panose="02020603050405020304" pitchFamily="18" charset="0"/>
              </a:rPr>
              <a:t>Hertz’lik</a:t>
            </a:r>
            <a:r>
              <a:rPr lang="tr-TR" dirty="0">
                <a:solidFill>
                  <a:srgbClr val="000000"/>
                </a:solidFill>
                <a:latin typeface="Times New Roman" panose="02020603050405020304" pitchFamily="18" charset="0"/>
                <a:ea typeface="Times New Roman" panose="02020603050405020304" pitchFamily="18" charset="0"/>
              </a:rPr>
              <a:t> sese kadar sesleri ayırt edebilir.  </a:t>
            </a:r>
          </a:p>
          <a:p>
            <a:pPr marL="359410" indent="-6350">
              <a:lnSpc>
                <a:spcPct val="107000"/>
              </a:lnSpc>
              <a:spcAft>
                <a:spcPts val="95"/>
              </a:spcAft>
            </a:pPr>
            <a:r>
              <a:rPr lang="tr-TR" dirty="0">
                <a:solidFill>
                  <a:srgbClr val="000000"/>
                </a:solidFill>
                <a:latin typeface="Times New Roman" panose="02020603050405020304" pitchFamily="18" charset="0"/>
                <a:ea typeface="Times New Roman" panose="02020603050405020304" pitchFamily="18" charset="0"/>
              </a:rPr>
              <a:t> </a:t>
            </a:r>
          </a:p>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İnsan konuşması 500-2.000 Hz arasında değişir ve pek çok insana çok yüksek veya çok alçak frekanslı seslerden daha gürültülü gelir. Duyma kaybı başlayınca yüksek frekanslar daha önce kaybedilir. </a:t>
            </a:r>
            <a:endParaRPr lang="tr-TR" dirty="0" smtClean="0">
              <a:solidFill>
                <a:srgbClr val="000000"/>
              </a:solidFill>
              <a:latin typeface="Times New Roman" panose="02020603050405020304" pitchFamily="18" charset="0"/>
              <a:ea typeface="Times New Roman" panose="02020603050405020304" pitchFamily="18" charset="0"/>
            </a:endParaRPr>
          </a:p>
          <a:p>
            <a:pPr marL="6985" indent="359410" algn="just">
              <a:lnSpc>
                <a:spcPct val="111000"/>
              </a:lnSpc>
              <a:spcAft>
                <a:spcPts val="25"/>
              </a:spcAft>
            </a:pPr>
            <a:endParaRPr lang="tr-TR" dirty="0">
              <a:solidFill>
                <a:srgbClr val="000000"/>
              </a:solidFill>
              <a:latin typeface="Times New Roman" panose="02020603050405020304" pitchFamily="18" charset="0"/>
              <a:ea typeface="Times New Roman" panose="02020603050405020304" pitchFamily="18" charset="0"/>
            </a:endParaRPr>
          </a:p>
          <a:p>
            <a:pPr marL="292735" indent="-285750" algn="just">
              <a:lnSpc>
                <a:spcPct val="111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Yüksek frekanslardaki duyma kaybı ses bozulmasına yol açar. Böylece ses duyulmasına rağmen anlaşılamaz. Ayrıca işitme kayıplı hastalar benzer duyulan kelimeler arasındaki farkı ayırt edemezler çünkü bu sessiz harfler diğer sessizlere ve sesli harflere nazaran daha yüksek frekans aralığına sahiptir. </a:t>
            </a:r>
          </a:p>
        </p:txBody>
      </p:sp>
    </p:spTree>
    <p:extLst>
      <p:ext uri="{BB962C8B-B14F-4D97-AF65-F5344CB8AC3E}">
        <p14:creationId xmlns:p14="http://schemas.microsoft.com/office/powerpoint/2010/main" val="215272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1864" y="1145247"/>
            <a:ext cx="10627112" cy="5314532"/>
          </a:xfrm>
          <a:prstGeom prst="rect">
            <a:avLst/>
          </a:prstGeom>
        </p:spPr>
        <p:txBody>
          <a:bodyPr wrap="square">
            <a:spAutoFit/>
          </a:bodyPr>
          <a:lstStyle/>
          <a:p>
            <a:pPr marL="359410" indent="-6350">
              <a:lnSpc>
                <a:spcPct val="107000"/>
              </a:lnSpc>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6350" indent="-6350">
              <a:lnSpc>
                <a:spcPct val="107000"/>
              </a:lnSpc>
              <a:spcAft>
                <a:spcPts val="105"/>
              </a:spcAft>
            </a:pPr>
            <a:r>
              <a:rPr lang="tr-TR" dirty="0" smtClean="0">
                <a:solidFill>
                  <a:srgbClr val="000000"/>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292735" indent="-285750" algn="just">
              <a:lnSpc>
                <a:spcPct val="150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Yüksek sese ne kadar uzun süre maruz kalırsanız o kadar hasar gelişir. Ayrıca sesin kaynağına ne kadar yakınsanız hasar o kadar fazla olur. Her silah sesi yakın çevredeki herkesin kulağına zarar verebilir. Daha büyük ve topçu sınıfı silahlar en kötüsüdür çünkü en fazla gürültüyü bunlar çıkarır. Ancak patlama yakınınızda olursa küçük silahlar bile işitmenize zarar verebilir. Ateşli silah kullanan biri kulaklık kullanmıyorsa işitme kaybı riskiyle karşı karşıyadır. </a:t>
            </a:r>
          </a:p>
          <a:p>
            <a:pPr marL="292735" indent="-285750" algn="just">
              <a:lnSpc>
                <a:spcPct val="150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Kulak çınlaması gürültüye maruz kalma sonrası görülür ve sıklıkla kalıcıdır. Bazı insanlar yüksek sese sinirlilik reaksiyonu gösterir. Kalp hızı ve kan basıncı veya mide asidinde artma görülebilir. Çok yüksek ses güç görevleri yerine getirmeyi dikkati dağıtmak suretiyle azaltır.</a:t>
            </a:r>
            <a:r>
              <a:rPr lang="tr-TR" sz="2000" dirty="0" smtClean="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tr-TR" dirty="0">
              <a:solidFill>
                <a:srgbClr val="000000"/>
              </a:solidFill>
              <a:latin typeface="Times New Roman" panose="02020603050405020304" pitchFamily="18" charset="0"/>
              <a:ea typeface="Times New Roman" panose="02020603050405020304" pitchFamily="18" charset="0"/>
            </a:endParaRPr>
          </a:p>
          <a:p>
            <a:pPr marL="359410" indent="-6350">
              <a:lnSpc>
                <a:spcPct val="150000"/>
              </a:lnSpc>
              <a:spcAft>
                <a:spcPts val="40"/>
              </a:spcAft>
            </a:pPr>
            <a:r>
              <a:rPr lang="tr-TR" b="1" dirty="0">
                <a:solidFill>
                  <a:srgbClr val="3366FF"/>
                </a:solidFill>
                <a:latin typeface="Times New Roman" panose="02020603050405020304" pitchFamily="18" charset="0"/>
                <a:ea typeface="Times New Roman" panose="02020603050405020304" pitchFamily="18" charset="0"/>
              </a:rPr>
              <a:t> </a:t>
            </a:r>
            <a:endParaRPr lang="tr-TR" dirty="0">
              <a:solidFill>
                <a:srgbClr val="000000"/>
              </a:solidFill>
              <a:latin typeface="Times New Roman" panose="02020603050405020304" pitchFamily="18" charset="0"/>
              <a:ea typeface="Times New Roman" panose="02020603050405020304" pitchFamily="18" charset="0"/>
            </a:endParaRPr>
          </a:p>
          <a:p>
            <a:pPr marL="292735" indent="-285750" algn="just">
              <a:lnSpc>
                <a:spcPct val="150000"/>
              </a:lnSpc>
              <a:spcAft>
                <a:spcPts val="25"/>
              </a:spcAft>
              <a:buFont typeface="Wingdings" panose="05000000000000000000" pitchFamily="2" charset="2"/>
              <a:buChar char="ü"/>
            </a:pPr>
            <a:r>
              <a:rPr lang="tr-TR" dirty="0">
                <a:solidFill>
                  <a:srgbClr val="000000"/>
                </a:solidFill>
                <a:latin typeface="Times New Roman" panose="02020603050405020304" pitchFamily="18" charset="0"/>
                <a:ea typeface="Times New Roman" panose="02020603050405020304" pitchFamily="18" charset="0"/>
              </a:rPr>
              <a:t>Gürültülü bir ortamda çalışmak zorundaysanız koruyucu kullanmalısınız. Ayrıca bu koruyucular güçlü elektrikli aletler, gürültülü bahçe aletleri veya ateşli silah kullanırken de giyilmelidir. </a:t>
            </a:r>
          </a:p>
        </p:txBody>
      </p:sp>
      <p:sp>
        <p:nvSpPr>
          <p:cNvPr id="3" name="Dikdörtgen 2"/>
          <p:cNvSpPr/>
          <p:nvPr/>
        </p:nvSpPr>
        <p:spPr>
          <a:xfrm>
            <a:off x="1999963" y="756551"/>
            <a:ext cx="2571858" cy="368755"/>
          </a:xfrm>
          <a:prstGeom prst="rect">
            <a:avLst/>
          </a:prstGeom>
          <a:solidFill>
            <a:schemeClr val="accent1">
              <a:lumMod val="75000"/>
            </a:schemeClr>
          </a:solidFill>
        </p:spPr>
        <p:txBody>
          <a:bodyPr wrap="none">
            <a:spAutoFit/>
          </a:bodyPr>
          <a:lstStyle/>
          <a:p>
            <a:pPr marL="20955" indent="-6350">
              <a:lnSpc>
                <a:spcPct val="107000"/>
              </a:lnSpc>
              <a:spcAft>
                <a:spcPts val="0"/>
              </a:spcAft>
            </a:pPr>
            <a:r>
              <a:rPr lang="tr-TR" b="1" dirty="0">
                <a:solidFill>
                  <a:schemeClr val="bg1"/>
                </a:solidFill>
                <a:latin typeface="Times New Roman" panose="02020603050405020304" pitchFamily="18" charset="0"/>
                <a:ea typeface="Times New Roman" panose="02020603050405020304" pitchFamily="18" charset="0"/>
              </a:rPr>
              <a:t>İşitme Sistemine Etkisi  </a:t>
            </a:r>
          </a:p>
        </p:txBody>
      </p:sp>
    </p:spTree>
    <p:extLst>
      <p:ext uri="{BB962C8B-B14F-4D97-AF65-F5344CB8AC3E}">
        <p14:creationId xmlns:p14="http://schemas.microsoft.com/office/powerpoint/2010/main" val="317163849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166</TotalTime>
  <Words>1444</Words>
  <Application>Microsoft Office PowerPoint</Application>
  <PresentationFormat>Geniş ekran</PresentationFormat>
  <Paragraphs>106</Paragraphs>
  <Slides>15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15</vt:i4>
      </vt:variant>
    </vt:vector>
  </HeadingPairs>
  <TitlesOfParts>
    <vt:vector size="23" baseType="lpstr">
      <vt:lpstr>Arial</vt:lpstr>
      <vt:lpstr>Century Gothic</vt:lpstr>
      <vt:lpstr>Segoe UI Symbol</vt:lpstr>
      <vt:lpstr>Times New Roman</vt:lpstr>
      <vt:lpstr>Verdana</vt:lpstr>
      <vt:lpstr>Wingdings</vt:lpstr>
      <vt:lpstr>Wingdings 3</vt:lpstr>
      <vt:lpstr>Duman</vt:lpstr>
      <vt:lpstr>       GÜRÜLTÜ KİRLİLİĞİ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GÜRÜLTÜ KİRLİLİĞİ</dc:title>
  <dc:creator>Windows Kullanıcısı</dc:creator>
  <cp:lastModifiedBy>Windows Kullanıcısı</cp:lastModifiedBy>
  <cp:revision>12</cp:revision>
  <dcterms:created xsi:type="dcterms:W3CDTF">2019-02-28T06:54:21Z</dcterms:created>
  <dcterms:modified xsi:type="dcterms:W3CDTF">2019-03-08T10:40:24Z</dcterms:modified>
</cp:coreProperties>
</file>