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71" r:id="rId5"/>
    <p:sldId id="259" r:id="rId6"/>
    <p:sldId id="272" r:id="rId7"/>
    <p:sldId id="260" r:id="rId8"/>
    <p:sldId id="261" r:id="rId9"/>
    <p:sldId id="262" r:id="rId10"/>
    <p:sldId id="263" r:id="rId11"/>
    <p:sldId id="268" r:id="rId12"/>
    <p:sldId id="264" r:id="rId13"/>
    <p:sldId id="270" r:id="rId14"/>
    <p:sldId id="265" r:id="rId15"/>
    <p:sldId id="273" r:id="rId16"/>
    <p:sldId id="266" r:id="rId17"/>
    <p:sldId id="267" r:id="rId18"/>
    <p:sldId id="269"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96" autoAdjust="0"/>
    <p:restoredTop sz="94660"/>
  </p:normalViewPr>
  <p:slideViewPr>
    <p:cSldViewPr snapToGrid="0">
      <p:cViewPr varScale="1">
        <p:scale>
          <a:sx n="86" d="100"/>
          <a:sy n="86" d="100"/>
        </p:scale>
        <p:origin x="71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30E22928-0035-42C1-89CE-E1EBCB28E011}" type="datetimeFigureOut">
              <a:rPr lang="tr-TR" smtClean="0"/>
              <a:t>1.03.2019</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8536882-0BBD-4220-8C9E-4DFCC038CF58}" type="slidenum">
              <a:rPr lang="tr-TR" smtClean="0"/>
              <a:t>‹#›</a:t>
            </a:fld>
            <a:endParaRPr lang="tr-TR"/>
          </a:p>
        </p:txBody>
      </p:sp>
    </p:spTree>
    <p:extLst>
      <p:ext uri="{BB962C8B-B14F-4D97-AF65-F5344CB8AC3E}">
        <p14:creationId xmlns:p14="http://schemas.microsoft.com/office/powerpoint/2010/main" val="1447669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0E22928-0035-42C1-89CE-E1EBCB28E011}" type="datetimeFigureOut">
              <a:rPr lang="tr-TR" smtClean="0"/>
              <a:t>1.03.2019</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8536882-0BBD-4220-8C9E-4DFCC038CF58}" type="slidenum">
              <a:rPr lang="tr-TR" smtClean="0"/>
              <a:t>‹#›</a:t>
            </a:fld>
            <a:endParaRPr lang="tr-TR"/>
          </a:p>
        </p:txBody>
      </p:sp>
    </p:spTree>
    <p:extLst>
      <p:ext uri="{BB962C8B-B14F-4D97-AF65-F5344CB8AC3E}">
        <p14:creationId xmlns:p14="http://schemas.microsoft.com/office/powerpoint/2010/main" val="4151998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0E22928-0035-42C1-89CE-E1EBCB28E011}" type="datetimeFigureOut">
              <a:rPr lang="tr-TR" smtClean="0"/>
              <a:t>1.03.2019</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8536882-0BBD-4220-8C9E-4DFCC038CF58}"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675629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0E22928-0035-42C1-89CE-E1EBCB28E011}" type="datetimeFigureOut">
              <a:rPr lang="tr-TR" smtClean="0"/>
              <a:t>1.03.2019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8536882-0BBD-4220-8C9E-4DFCC038CF58}" type="slidenum">
              <a:rPr lang="tr-TR" smtClean="0"/>
              <a:t>‹#›</a:t>
            </a:fld>
            <a:endParaRPr lang="tr-TR"/>
          </a:p>
        </p:txBody>
      </p:sp>
    </p:spTree>
    <p:extLst>
      <p:ext uri="{BB962C8B-B14F-4D97-AF65-F5344CB8AC3E}">
        <p14:creationId xmlns:p14="http://schemas.microsoft.com/office/powerpoint/2010/main" val="35568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0E22928-0035-42C1-89CE-E1EBCB28E011}" type="datetimeFigureOut">
              <a:rPr lang="tr-TR" smtClean="0"/>
              <a:t>1.03.2019</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8536882-0BBD-4220-8C9E-4DFCC038CF58}"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148765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0E22928-0035-42C1-89CE-E1EBCB28E011}" type="datetimeFigureOut">
              <a:rPr lang="tr-TR" smtClean="0"/>
              <a:t>1.03.2019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8536882-0BBD-4220-8C9E-4DFCC038CF58}" type="slidenum">
              <a:rPr lang="tr-TR" smtClean="0"/>
              <a:t>‹#›</a:t>
            </a:fld>
            <a:endParaRPr lang="tr-TR"/>
          </a:p>
        </p:txBody>
      </p:sp>
    </p:spTree>
    <p:extLst>
      <p:ext uri="{BB962C8B-B14F-4D97-AF65-F5344CB8AC3E}">
        <p14:creationId xmlns:p14="http://schemas.microsoft.com/office/powerpoint/2010/main" val="19836168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0E22928-0035-42C1-89CE-E1EBCB28E011}" type="datetimeFigureOut">
              <a:rPr lang="tr-TR" smtClean="0"/>
              <a:t>1.03.2019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8536882-0BBD-4220-8C9E-4DFCC038CF58}" type="slidenum">
              <a:rPr lang="tr-TR" smtClean="0"/>
              <a:t>‹#›</a:t>
            </a:fld>
            <a:endParaRPr lang="tr-TR"/>
          </a:p>
        </p:txBody>
      </p:sp>
    </p:spTree>
    <p:extLst>
      <p:ext uri="{BB962C8B-B14F-4D97-AF65-F5344CB8AC3E}">
        <p14:creationId xmlns:p14="http://schemas.microsoft.com/office/powerpoint/2010/main" val="9367206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0E22928-0035-42C1-89CE-E1EBCB28E011}" type="datetimeFigureOut">
              <a:rPr lang="tr-TR" smtClean="0"/>
              <a:t>1.03.2019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8536882-0BBD-4220-8C9E-4DFCC038CF58}" type="slidenum">
              <a:rPr lang="tr-TR" smtClean="0"/>
              <a:t>‹#›</a:t>
            </a:fld>
            <a:endParaRPr lang="tr-TR"/>
          </a:p>
        </p:txBody>
      </p:sp>
    </p:spTree>
    <p:extLst>
      <p:ext uri="{BB962C8B-B14F-4D97-AF65-F5344CB8AC3E}">
        <p14:creationId xmlns:p14="http://schemas.microsoft.com/office/powerpoint/2010/main" val="3663756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0E22928-0035-42C1-89CE-E1EBCB28E011}" type="datetimeFigureOut">
              <a:rPr lang="tr-TR" smtClean="0"/>
              <a:t>1.03.2019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8536882-0BBD-4220-8C9E-4DFCC038CF58}" type="slidenum">
              <a:rPr lang="tr-TR" smtClean="0"/>
              <a:t>‹#›</a:t>
            </a:fld>
            <a:endParaRPr lang="tr-TR"/>
          </a:p>
        </p:txBody>
      </p:sp>
    </p:spTree>
    <p:extLst>
      <p:ext uri="{BB962C8B-B14F-4D97-AF65-F5344CB8AC3E}">
        <p14:creationId xmlns:p14="http://schemas.microsoft.com/office/powerpoint/2010/main" val="97766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0E22928-0035-42C1-89CE-E1EBCB28E011}" type="datetimeFigureOut">
              <a:rPr lang="tr-TR" smtClean="0"/>
              <a:t>1.03.2019</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8536882-0BBD-4220-8C9E-4DFCC038CF58}" type="slidenum">
              <a:rPr lang="tr-TR" smtClean="0"/>
              <a:t>‹#›</a:t>
            </a:fld>
            <a:endParaRPr lang="tr-TR"/>
          </a:p>
        </p:txBody>
      </p:sp>
    </p:spTree>
    <p:extLst>
      <p:ext uri="{BB962C8B-B14F-4D97-AF65-F5344CB8AC3E}">
        <p14:creationId xmlns:p14="http://schemas.microsoft.com/office/powerpoint/2010/main" val="418524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30E22928-0035-42C1-89CE-E1EBCB28E011}" type="datetimeFigureOut">
              <a:rPr lang="tr-TR" smtClean="0"/>
              <a:t>1.03.2019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8536882-0BBD-4220-8C9E-4DFCC038CF58}" type="slidenum">
              <a:rPr lang="tr-TR" smtClean="0"/>
              <a:t>‹#›</a:t>
            </a:fld>
            <a:endParaRPr lang="tr-TR"/>
          </a:p>
        </p:txBody>
      </p:sp>
    </p:spTree>
    <p:extLst>
      <p:ext uri="{BB962C8B-B14F-4D97-AF65-F5344CB8AC3E}">
        <p14:creationId xmlns:p14="http://schemas.microsoft.com/office/powerpoint/2010/main" val="5138935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30E22928-0035-42C1-89CE-E1EBCB28E011}" type="datetimeFigureOut">
              <a:rPr lang="tr-TR" smtClean="0"/>
              <a:t>1.03.2019</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8536882-0BBD-4220-8C9E-4DFCC038CF58}" type="slidenum">
              <a:rPr lang="tr-TR" smtClean="0"/>
              <a:t>‹#›</a:t>
            </a:fld>
            <a:endParaRPr lang="tr-TR"/>
          </a:p>
        </p:txBody>
      </p:sp>
    </p:spTree>
    <p:extLst>
      <p:ext uri="{BB962C8B-B14F-4D97-AF65-F5344CB8AC3E}">
        <p14:creationId xmlns:p14="http://schemas.microsoft.com/office/powerpoint/2010/main" val="4018080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30E22928-0035-42C1-89CE-E1EBCB28E011}" type="datetimeFigureOut">
              <a:rPr lang="tr-TR" smtClean="0"/>
              <a:t>1.03.2019</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8536882-0BBD-4220-8C9E-4DFCC038CF58}" type="slidenum">
              <a:rPr lang="tr-TR" smtClean="0"/>
              <a:t>‹#›</a:t>
            </a:fld>
            <a:endParaRPr lang="tr-TR"/>
          </a:p>
        </p:txBody>
      </p:sp>
    </p:spTree>
    <p:extLst>
      <p:ext uri="{BB962C8B-B14F-4D97-AF65-F5344CB8AC3E}">
        <p14:creationId xmlns:p14="http://schemas.microsoft.com/office/powerpoint/2010/main" val="3268103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E22928-0035-42C1-89CE-E1EBCB28E011}" type="datetimeFigureOut">
              <a:rPr lang="tr-TR" smtClean="0"/>
              <a:t>1.03.2019</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8536882-0BBD-4220-8C9E-4DFCC038CF58}" type="slidenum">
              <a:rPr lang="tr-TR" smtClean="0"/>
              <a:t>‹#›</a:t>
            </a:fld>
            <a:endParaRPr lang="tr-TR"/>
          </a:p>
        </p:txBody>
      </p:sp>
    </p:spTree>
    <p:extLst>
      <p:ext uri="{BB962C8B-B14F-4D97-AF65-F5344CB8AC3E}">
        <p14:creationId xmlns:p14="http://schemas.microsoft.com/office/powerpoint/2010/main" val="1107163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0E22928-0035-42C1-89CE-E1EBCB28E011}" type="datetimeFigureOut">
              <a:rPr lang="tr-TR" smtClean="0"/>
              <a:t>1.03.2019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8536882-0BBD-4220-8C9E-4DFCC038CF58}" type="slidenum">
              <a:rPr lang="tr-TR" smtClean="0"/>
              <a:t>‹#›</a:t>
            </a:fld>
            <a:endParaRPr lang="tr-TR"/>
          </a:p>
        </p:txBody>
      </p:sp>
    </p:spTree>
    <p:extLst>
      <p:ext uri="{BB962C8B-B14F-4D97-AF65-F5344CB8AC3E}">
        <p14:creationId xmlns:p14="http://schemas.microsoft.com/office/powerpoint/2010/main" val="1760547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0E22928-0035-42C1-89CE-E1EBCB28E011}" type="datetimeFigureOut">
              <a:rPr lang="tr-TR" smtClean="0"/>
              <a:t>1.03.2019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8536882-0BBD-4220-8C9E-4DFCC038CF58}" type="slidenum">
              <a:rPr lang="tr-TR" smtClean="0"/>
              <a:t>‹#›</a:t>
            </a:fld>
            <a:endParaRPr lang="tr-TR"/>
          </a:p>
        </p:txBody>
      </p:sp>
    </p:spTree>
    <p:extLst>
      <p:ext uri="{BB962C8B-B14F-4D97-AF65-F5344CB8AC3E}">
        <p14:creationId xmlns:p14="http://schemas.microsoft.com/office/powerpoint/2010/main" val="1376707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0E22928-0035-42C1-89CE-E1EBCB28E011}" type="datetimeFigureOut">
              <a:rPr lang="tr-TR" smtClean="0"/>
              <a:t>1.03.2019</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8536882-0BBD-4220-8C9E-4DFCC038CF58}" type="slidenum">
              <a:rPr lang="tr-TR" smtClean="0"/>
              <a:t>‹#›</a:t>
            </a:fld>
            <a:endParaRPr lang="tr-TR"/>
          </a:p>
        </p:txBody>
      </p:sp>
    </p:spTree>
    <p:extLst>
      <p:ext uri="{BB962C8B-B14F-4D97-AF65-F5344CB8AC3E}">
        <p14:creationId xmlns:p14="http://schemas.microsoft.com/office/powerpoint/2010/main" val="156204138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3048000" y="1817648"/>
            <a:ext cx="9144000" cy="1870734"/>
          </a:xfrm>
        </p:spPr>
        <p:txBody>
          <a:bodyPr/>
          <a:lstStyle/>
          <a:p>
            <a:r>
              <a:rPr lang="tr-TR" dirty="0" smtClean="0"/>
              <a:t>TOPRAK KİRLİLİĞİ</a:t>
            </a:r>
            <a:br>
              <a:rPr lang="tr-TR" dirty="0" smtClean="0"/>
            </a:br>
            <a:endParaRPr lang="tr-TR" dirty="0"/>
          </a:p>
        </p:txBody>
      </p:sp>
      <p:sp>
        <p:nvSpPr>
          <p:cNvPr id="3" name="Alt Başlık 2"/>
          <p:cNvSpPr>
            <a:spLocks noGrp="1"/>
          </p:cNvSpPr>
          <p:nvPr>
            <p:ph type="subTitle" idx="1"/>
          </p:nvPr>
        </p:nvSpPr>
        <p:spPr>
          <a:xfrm>
            <a:off x="2163337" y="4777379"/>
            <a:ext cx="9341275" cy="1126283"/>
          </a:xfrm>
        </p:spPr>
        <p:txBody>
          <a:bodyPr>
            <a:normAutofit/>
          </a:bodyPr>
          <a:lstStyle/>
          <a:p>
            <a:r>
              <a:rPr lang="tr-TR" sz="2400" dirty="0" smtClean="0">
                <a:latin typeface="Times New Roman" panose="02020603050405020304" pitchFamily="18" charset="0"/>
                <a:cs typeface="Times New Roman" panose="02020603050405020304" pitchFamily="18" charset="0"/>
              </a:rPr>
              <a:t>                                                      </a:t>
            </a:r>
            <a:r>
              <a:rPr lang="tr-TR" sz="2400" b="1" dirty="0" smtClean="0">
                <a:solidFill>
                  <a:schemeClr val="tx1"/>
                </a:solidFill>
                <a:latin typeface="Times New Roman" panose="02020603050405020304" pitchFamily="18" charset="0"/>
                <a:cs typeface="Times New Roman" panose="02020603050405020304" pitchFamily="18" charset="0"/>
              </a:rPr>
              <a:t>Prof. Dr. Ahmet KARADAĞ</a:t>
            </a:r>
            <a:endParaRPr lang="tr-TR" sz="2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77993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56839" y="1025901"/>
            <a:ext cx="11552663" cy="5632311"/>
          </a:xfrm>
          <a:prstGeom prst="rect">
            <a:avLst/>
          </a:prstGeom>
        </p:spPr>
        <p:txBody>
          <a:bodyPr wrap="square">
            <a:spAutoFit/>
          </a:bodyPr>
          <a:lstStyle/>
          <a:p>
            <a:r>
              <a:rPr lang="tr-TR" dirty="0" smtClean="0"/>
              <a:t> </a:t>
            </a:r>
          </a:p>
          <a:p>
            <a:pPr>
              <a:lnSpc>
                <a:spcPct val="150000"/>
              </a:lnSpc>
            </a:pPr>
            <a:r>
              <a:rPr lang="tr-TR" dirty="0" smtClean="0">
                <a:latin typeface="Times New Roman" panose="02020603050405020304" pitchFamily="18" charset="0"/>
                <a:cs typeface="Times New Roman" panose="02020603050405020304" pitchFamily="18" charset="0"/>
              </a:rPr>
              <a:t>Kimyasal gübre ve tarım ilacı uygulamaları da toprağın zamanla niteliklerini kaybetmesine yol açmaktadır. Toprak yapısını bilmeden bilinçsizce yapılan kimyasal gübrelerle gübreleme, bitkisel verimin düşmesinden başka, ileride toprak yapısının değişmesine de yol açabilir. Toprağın verimini arttırmak için yapılan gübrelemenin yol açtığı sorunlar iki grupta toplanabilir: </a:t>
            </a:r>
          </a:p>
          <a:p>
            <a:pPr>
              <a:lnSpc>
                <a:spcPct val="150000"/>
              </a:lnSpc>
            </a:pPr>
            <a:endParaRPr lang="tr-TR" dirty="0" smtClean="0">
              <a:latin typeface="Times New Roman" panose="02020603050405020304" pitchFamily="18" charset="0"/>
              <a:cs typeface="Times New Roman" panose="02020603050405020304" pitchFamily="18" charset="0"/>
            </a:endParaRPr>
          </a:p>
          <a:p>
            <a:pPr>
              <a:lnSpc>
                <a:spcPct val="150000"/>
              </a:lnSpc>
            </a:pPr>
            <a:r>
              <a:rPr lang="tr-TR" b="1" dirty="0" smtClean="0">
                <a:latin typeface="Times New Roman" panose="02020603050405020304" pitchFamily="18" charset="0"/>
                <a:cs typeface="Times New Roman" panose="02020603050405020304" pitchFamily="18" charset="0"/>
              </a:rPr>
              <a:t>Gübrelemenin Çevreye ve İnsana Etkileri:</a:t>
            </a:r>
          </a:p>
          <a:p>
            <a:pPr>
              <a:lnSpc>
                <a:spcPct val="150000"/>
              </a:lnSpc>
            </a:pPr>
            <a:r>
              <a:rPr lang="tr-TR" dirty="0" smtClean="0">
                <a:latin typeface="Times New Roman" panose="02020603050405020304" pitchFamily="18" charset="0"/>
                <a:cs typeface="Times New Roman" panose="02020603050405020304" pitchFamily="18" charset="0"/>
              </a:rPr>
              <a:t>Yanlış gübre cinsi kullanarak bitkilerde yanmalara ve kurumalara ve sonuç olarak ürünün azalmasına neden olmaktadır. Üretimi olumsuz etkilemektedir.</a:t>
            </a:r>
          </a:p>
          <a:p>
            <a:pPr marL="342900" indent="-342900">
              <a:lnSpc>
                <a:spcPct val="150000"/>
              </a:lnSpc>
              <a:buFont typeface="+mj-lt"/>
              <a:buAutoNum type="arabicPeriod"/>
            </a:pPr>
            <a:r>
              <a:rPr lang="tr-TR" dirty="0" smtClean="0">
                <a:latin typeface="Times New Roman" panose="02020603050405020304" pitchFamily="18" charset="0"/>
                <a:cs typeface="Times New Roman" panose="02020603050405020304" pitchFamily="18" charset="0"/>
              </a:rPr>
              <a:t>Yanlış cins ve aşırı miktarda gübre kullanımı toprağın </a:t>
            </a:r>
            <a:r>
              <a:rPr lang="tr-TR" dirty="0" err="1" smtClean="0">
                <a:latin typeface="Times New Roman" panose="02020603050405020304" pitchFamily="18" charset="0"/>
                <a:cs typeface="Times New Roman" panose="02020603050405020304" pitchFamily="18" charset="0"/>
              </a:rPr>
              <a:t>pH’ının</a:t>
            </a:r>
            <a:r>
              <a:rPr lang="tr-TR" dirty="0" smtClean="0">
                <a:latin typeface="Times New Roman" panose="02020603050405020304" pitchFamily="18" charset="0"/>
                <a:cs typeface="Times New Roman" panose="02020603050405020304" pitchFamily="18" charset="0"/>
              </a:rPr>
              <a:t> normalden uzaklaşarak özelliğinin bozulmasına, mikroorganizma yaşamının olumsuz yönde etkilenmesine neden olmaktadır. Ekolojik dengeyi bozmaktadır.</a:t>
            </a:r>
          </a:p>
          <a:p>
            <a:pPr marL="342900" indent="-342900">
              <a:lnSpc>
                <a:spcPct val="150000"/>
              </a:lnSpc>
              <a:buFont typeface="+mj-lt"/>
              <a:buAutoNum type="arabicPeriod"/>
            </a:pPr>
            <a:r>
              <a:rPr lang="tr-TR" dirty="0" smtClean="0">
                <a:latin typeface="Times New Roman" panose="02020603050405020304" pitchFamily="18" charset="0"/>
                <a:cs typeface="Times New Roman" panose="02020603050405020304" pitchFamily="18" charset="0"/>
              </a:rPr>
              <a:t>Uygun olmayan zamanlarda ve yanlış toprak derinliğine verilen gübrenin ürün randımanının artmasına ve eksilmesine neden olmaktadır.</a:t>
            </a:r>
          </a:p>
          <a:p>
            <a:endParaRPr lang="tr-TR" dirty="0"/>
          </a:p>
        </p:txBody>
      </p:sp>
      <p:sp>
        <p:nvSpPr>
          <p:cNvPr id="3" name="Dikdörtgen 2"/>
          <p:cNvSpPr/>
          <p:nvPr/>
        </p:nvSpPr>
        <p:spPr>
          <a:xfrm>
            <a:off x="1754582" y="841235"/>
            <a:ext cx="3166251" cy="369332"/>
          </a:xfrm>
          <a:prstGeom prst="rect">
            <a:avLst/>
          </a:prstGeom>
          <a:solidFill>
            <a:schemeClr val="accent1"/>
          </a:solidFill>
        </p:spPr>
        <p:txBody>
          <a:bodyPr wrap="none">
            <a:spAutoFit/>
          </a:bodyPr>
          <a:lstStyle/>
          <a:p>
            <a:r>
              <a:rPr lang="tr-TR" dirty="0">
                <a:solidFill>
                  <a:schemeClr val="bg1"/>
                </a:solidFill>
                <a:latin typeface="Times New Roman" panose="02020603050405020304" pitchFamily="18" charset="0"/>
                <a:cs typeface="Times New Roman" panose="02020603050405020304" pitchFamily="18" charset="0"/>
              </a:rPr>
              <a:t>Gübre ve Gübrelemenin Etkileri</a:t>
            </a:r>
          </a:p>
        </p:txBody>
      </p:sp>
    </p:spTree>
    <p:extLst>
      <p:ext uri="{BB962C8B-B14F-4D97-AF65-F5344CB8AC3E}">
        <p14:creationId xmlns:p14="http://schemas.microsoft.com/office/powerpoint/2010/main" val="42883995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29629" y="926201"/>
            <a:ext cx="11162371" cy="3747436"/>
          </a:xfrm>
          <a:prstGeom prst="rect">
            <a:avLst/>
          </a:prstGeom>
        </p:spPr>
        <p:txBody>
          <a:bodyPr wrap="square">
            <a:spAutoFit/>
          </a:bodyPr>
          <a:lstStyle/>
          <a:p>
            <a:pPr>
              <a:lnSpc>
                <a:spcPct val="150000"/>
              </a:lnSpc>
            </a:pPr>
            <a:r>
              <a:rPr lang="tr-TR" dirty="0" smtClean="0">
                <a:latin typeface="Times New Roman" panose="02020603050405020304" pitchFamily="18" charset="0"/>
                <a:cs typeface="Times New Roman" panose="02020603050405020304" pitchFamily="18" charset="0"/>
              </a:rPr>
              <a:t>3. Yanlış </a:t>
            </a:r>
            <a:r>
              <a:rPr lang="tr-TR" dirty="0">
                <a:latin typeface="Times New Roman" panose="02020603050405020304" pitchFamily="18" charset="0"/>
                <a:cs typeface="Times New Roman" panose="02020603050405020304" pitchFamily="18" charset="0"/>
              </a:rPr>
              <a:t>gübre cinsi kullanmak topraktaki bitki-besin maddesi dengesinin bozulmasına neden olmaktadır.</a:t>
            </a:r>
          </a:p>
          <a:p>
            <a:pPr>
              <a:lnSpc>
                <a:spcPct val="200000"/>
              </a:lnSpc>
            </a:pPr>
            <a:r>
              <a:rPr lang="tr-TR" dirty="0" smtClean="0">
                <a:latin typeface="Times New Roman" panose="02020603050405020304" pitchFamily="18" charset="0"/>
                <a:cs typeface="Times New Roman" panose="02020603050405020304" pitchFamily="18" charset="0"/>
              </a:rPr>
              <a:t>4. Fazla </a:t>
            </a:r>
            <a:r>
              <a:rPr lang="tr-TR" dirty="0">
                <a:latin typeface="Times New Roman" panose="02020603050405020304" pitchFamily="18" charset="0"/>
                <a:cs typeface="Times New Roman" panose="02020603050405020304" pitchFamily="18" charset="0"/>
              </a:rPr>
              <a:t>miktarda azotlu gübre kullanılması sonucu topraktan yıkanmalarla içme suları ve akarsularla nitrat miktarı artabilmektedir, yüksek nitratın insan sağlığına zararlı etkileri vardır.</a:t>
            </a:r>
          </a:p>
          <a:p>
            <a:pPr>
              <a:lnSpc>
                <a:spcPct val="200000"/>
              </a:lnSpc>
            </a:pPr>
            <a:r>
              <a:rPr lang="tr-TR" dirty="0" smtClean="0">
                <a:latin typeface="Times New Roman" panose="02020603050405020304" pitchFamily="18" charset="0"/>
                <a:cs typeface="Times New Roman" panose="02020603050405020304" pitchFamily="18" charset="0"/>
              </a:rPr>
              <a:t>5. Fosforlu </a:t>
            </a:r>
            <a:r>
              <a:rPr lang="tr-TR" dirty="0">
                <a:latin typeface="Times New Roman" panose="02020603050405020304" pitchFamily="18" charset="0"/>
                <a:cs typeface="Times New Roman" panose="02020603050405020304" pitchFamily="18" charset="0"/>
              </a:rPr>
              <a:t>gübrelerin yüzeysel akışlarla taşınması sonucu içme suları ve diğer akarsuların fosfat kapsamları yükselebilmektedir.</a:t>
            </a:r>
          </a:p>
          <a:p>
            <a:pPr>
              <a:lnSpc>
                <a:spcPct val="200000"/>
              </a:lnSpc>
            </a:pPr>
            <a:r>
              <a:rPr lang="tr-TR" dirty="0" smtClean="0">
                <a:latin typeface="Times New Roman" panose="02020603050405020304" pitchFamily="18" charset="0"/>
                <a:cs typeface="Times New Roman" panose="02020603050405020304" pitchFamily="18" charset="0"/>
              </a:rPr>
              <a:t>6. Fazla </a:t>
            </a:r>
            <a:r>
              <a:rPr lang="tr-TR" dirty="0">
                <a:latin typeface="Times New Roman" panose="02020603050405020304" pitchFamily="18" charset="0"/>
                <a:cs typeface="Times New Roman" panose="02020603050405020304" pitchFamily="18" charset="0"/>
              </a:rPr>
              <a:t>miktarda nitrojenli gübrelerle gübrelenmiş topraklardaki bitkilerde </a:t>
            </a:r>
            <a:r>
              <a:rPr lang="tr-TR" dirty="0" err="1">
                <a:latin typeface="Times New Roman" panose="02020603050405020304" pitchFamily="18" charset="0"/>
                <a:cs typeface="Times New Roman" panose="02020603050405020304" pitchFamily="18" charset="0"/>
              </a:rPr>
              <a:t>nitrozamin</a:t>
            </a:r>
            <a:r>
              <a:rPr lang="tr-TR" dirty="0">
                <a:latin typeface="Times New Roman" panose="02020603050405020304" pitchFamily="18" charset="0"/>
                <a:cs typeface="Times New Roman" panose="02020603050405020304" pitchFamily="18" charset="0"/>
              </a:rPr>
              <a:t> gibi kanserojen maddeler oluşmakta, özellikle yaprakları yenen marul ve ıspanak gibi bitkilerde zararlı nitrat ve nitrik birikmeleri olmaktadır.</a:t>
            </a:r>
          </a:p>
        </p:txBody>
      </p:sp>
      <p:pic>
        <p:nvPicPr>
          <p:cNvPr id="3" name="Resim 2"/>
          <p:cNvPicPr>
            <a:picLocks noChangeAspect="1"/>
          </p:cNvPicPr>
          <p:nvPr/>
        </p:nvPicPr>
        <p:blipFill>
          <a:blip r:embed="rId2"/>
          <a:stretch>
            <a:fillRect/>
          </a:stretch>
        </p:blipFill>
        <p:spPr>
          <a:xfrm>
            <a:off x="8229600" y="4673637"/>
            <a:ext cx="2528539" cy="2066925"/>
          </a:xfrm>
          <a:prstGeom prst="rect">
            <a:avLst/>
          </a:prstGeom>
        </p:spPr>
      </p:pic>
    </p:spTree>
    <p:extLst>
      <p:ext uri="{BB962C8B-B14F-4D97-AF65-F5344CB8AC3E}">
        <p14:creationId xmlns:p14="http://schemas.microsoft.com/office/powerpoint/2010/main" val="9391339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46771" y="1408146"/>
            <a:ext cx="11545229" cy="5078313"/>
          </a:xfrm>
          <a:prstGeom prst="rect">
            <a:avLst/>
          </a:prstGeom>
        </p:spPr>
        <p:txBody>
          <a:bodyPr wrap="square">
            <a:spAutoFit/>
          </a:bodyPr>
          <a:lstStyle/>
          <a:p>
            <a:pPr marL="285750" indent="-285750">
              <a:lnSpc>
                <a:spcPct val="200000"/>
              </a:lnSpc>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Sanayi bölgelerindeki katı ve sıvı atıkların toprağa bırakılması ve maden yataklarının toprak üzerinde bırakılması ile radyoaktif atıkların toprağa verilmesi sonucunda ağır metaller toprağa karışabilmektedir. </a:t>
            </a:r>
          </a:p>
          <a:p>
            <a:pPr marL="285750" indent="-285750">
              <a:lnSpc>
                <a:spcPct val="200000"/>
              </a:lnSpc>
              <a:buFont typeface="Wingdings" panose="05000000000000000000" pitchFamily="2" charset="2"/>
              <a:buChar char="ü"/>
            </a:pPr>
            <a:endParaRPr lang="tr-TR" dirty="0">
              <a:latin typeface="Times New Roman" panose="02020603050405020304" pitchFamily="18" charset="0"/>
              <a:cs typeface="Times New Roman" panose="02020603050405020304" pitchFamily="18" charset="0"/>
            </a:endParaRPr>
          </a:p>
          <a:p>
            <a:pPr marL="285750" indent="-285750">
              <a:lnSpc>
                <a:spcPct val="200000"/>
              </a:lnSpc>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Özellikle kurşun, kadmiyum, krom, nikel, cıva ve çinko belli başlı ağır metaller olup, toprağın doğal karakterini değiştirebilmekte ve mikroorganizmaları etkilemektedir. Atıkların bulunduğu çevredeki toprağın ekolojik dengesini bozmaktadır. Ürün kalitesi etkilenmektedir. Üretilen besinleri insan vücudu için zararlı hale getirmektedir.</a:t>
            </a:r>
          </a:p>
          <a:p>
            <a:pPr marL="285750" indent="-285750">
              <a:lnSpc>
                <a:spcPct val="200000"/>
              </a:lnSpc>
              <a:buFont typeface="Wingdings" panose="05000000000000000000" pitchFamily="2" charset="2"/>
              <a:buChar char="ü"/>
            </a:pPr>
            <a:endParaRPr lang="tr-TR" dirty="0" smtClean="0">
              <a:latin typeface="Times New Roman" panose="02020603050405020304" pitchFamily="18" charset="0"/>
              <a:cs typeface="Times New Roman" panose="02020603050405020304" pitchFamily="18" charset="0"/>
            </a:endParaRPr>
          </a:p>
          <a:p>
            <a:pPr marL="285750" indent="-285750">
              <a:lnSpc>
                <a:spcPct val="200000"/>
              </a:lnSpc>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Endüstri atık suları, fazla miktarda iz elementleri ve özellikle canlılar için </a:t>
            </a:r>
            <a:r>
              <a:rPr lang="tr-TR" dirty="0" err="1" smtClean="0">
                <a:latin typeface="Times New Roman" panose="02020603050405020304" pitchFamily="18" charset="0"/>
                <a:cs typeface="Times New Roman" panose="02020603050405020304" pitchFamily="18" charset="0"/>
              </a:rPr>
              <a:t>toksik</a:t>
            </a:r>
            <a:r>
              <a:rPr lang="tr-TR" dirty="0" smtClean="0">
                <a:latin typeface="Times New Roman" panose="02020603050405020304" pitchFamily="18" charset="0"/>
                <a:cs typeface="Times New Roman" panose="02020603050405020304" pitchFamily="18" charset="0"/>
              </a:rPr>
              <a:t> maddeleri fazla içerdiklerinden toprak canlıları üzerinde olumsuz etkide bulunurlar.</a:t>
            </a:r>
          </a:p>
        </p:txBody>
      </p:sp>
      <p:sp>
        <p:nvSpPr>
          <p:cNvPr id="3" name="Dikdörtgen 2"/>
          <p:cNvSpPr/>
          <p:nvPr/>
        </p:nvSpPr>
        <p:spPr>
          <a:xfrm>
            <a:off x="1631794" y="782335"/>
            <a:ext cx="7255727" cy="369332"/>
          </a:xfrm>
          <a:prstGeom prst="rect">
            <a:avLst/>
          </a:prstGeom>
          <a:solidFill>
            <a:schemeClr val="accent1"/>
          </a:solidFill>
        </p:spPr>
        <p:txBody>
          <a:bodyPr wrap="square">
            <a:spAutoFit/>
          </a:bodyPr>
          <a:lstStyle/>
          <a:p>
            <a:r>
              <a:rPr lang="tr-TR" dirty="0">
                <a:solidFill>
                  <a:schemeClr val="bg1"/>
                </a:solidFill>
                <a:latin typeface="Times New Roman" panose="02020603050405020304" pitchFamily="18" charset="0"/>
                <a:cs typeface="Times New Roman" panose="02020603050405020304" pitchFamily="18" charset="0"/>
              </a:rPr>
              <a:t>Endüstriyel Kirlilik ve Tarım Arazisinde Bozulmaların Etkileri</a:t>
            </a:r>
          </a:p>
        </p:txBody>
      </p:sp>
    </p:spTree>
    <p:extLst>
      <p:ext uri="{BB962C8B-B14F-4D97-AF65-F5344CB8AC3E}">
        <p14:creationId xmlns:p14="http://schemas.microsoft.com/office/powerpoint/2010/main" val="33311786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36702" y="1248465"/>
            <a:ext cx="10716322" cy="4128310"/>
          </a:xfrm>
          <a:prstGeom prst="rect">
            <a:avLst/>
          </a:prstGeom>
        </p:spPr>
        <p:txBody>
          <a:bodyPr wrap="square">
            <a:spAutoFit/>
          </a:bodyPr>
          <a:lstStyle/>
          <a:p>
            <a:pPr marL="285750" indent="-285750">
              <a:lnSpc>
                <a:spcPct val="250000"/>
              </a:lnSpc>
              <a:buFont typeface="Wingdings" panose="05000000000000000000" pitchFamily="2" charset="2"/>
              <a:buChar char="ü"/>
            </a:pPr>
            <a:r>
              <a:rPr lang="tr-TR" dirty="0">
                <a:latin typeface="Times New Roman" panose="02020603050405020304" pitchFamily="18" charset="0"/>
                <a:cs typeface="Times New Roman" panose="02020603050405020304" pitchFamily="18" charset="0"/>
              </a:rPr>
              <a:t>Kanalizasyon sularının </a:t>
            </a:r>
            <a:r>
              <a:rPr lang="tr-TR" dirty="0" err="1">
                <a:latin typeface="Times New Roman" panose="02020603050405020304" pitchFamily="18" charset="0"/>
                <a:cs typeface="Times New Roman" panose="02020603050405020304" pitchFamily="18" charset="0"/>
              </a:rPr>
              <a:t>pH</a:t>
            </a:r>
            <a:r>
              <a:rPr lang="tr-TR" dirty="0">
                <a:latin typeface="Times New Roman" panose="02020603050405020304" pitchFamily="18" charset="0"/>
                <a:cs typeface="Times New Roman" panose="02020603050405020304" pitchFamily="18" charset="0"/>
              </a:rPr>
              <a:t> değerleri ve tuz içerikleri de toprak canlılarının gelişmesine olumsuz yönde etki yapar. Kanalizasyon suyu, besin maddeleri ve organik maddelerce zengin olduğundan toprak mikroorganizmalarının çoğunun artması üzerine olumlu etkide bulunur. Mekanik olarak temizlenmiş kanalizasyon suyu ile toprağın sulanması sonucunda biyolojik aktivitenin bir ölçüsü olan karbondioksit çıkışının iki kata kadar yükseldiği saptanmıştır. Bu durum topraktaki mikroorganizmaların sayısının çoğalmasının bir sonucudur. </a:t>
            </a:r>
          </a:p>
        </p:txBody>
      </p:sp>
    </p:spTree>
    <p:extLst>
      <p:ext uri="{BB962C8B-B14F-4D97-AF65-F5344CB8AC3E}">
        <p14:creationId xmlns:p14="http://schemas.microsoft.com/office/powerpoint/2010/main" val="5354400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62000" y="1288383"/>
            <a:ext cx="11430000" cy="4524315"/>
          </a:xfrm>
          <a:prstGeom prst="rect">
            <a:avLst/>
          </a:prstGeom>
        </p:spPr>
        <p:txBody>
          <a:bodyPr wrap="square">
            <a:spAutoFit/>
          </a:bodyPr>
          <a:lstStyle/>
          <a:p>
            <a:pPr marL="285750" indent="-285750">
              <a:lnSpc>
                <a:spcPct val="200000"/>
              </a:lnSpc>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Arıtma çamuru ile gübreleme de topraktaki mikroorganizma sayısını arttırıcı yönde uygulanması, toprak havalandırmasını kesintiye uğratıyor veya engelliyorsa toprak faunası üzerine olumsuz yönde etki yapar. </a:t>
            </a:r>
            <a:endParaRPr lang="tr-TR" dirty="0" smtClean="0">
              <a:latin typeface="Times New Roman" panose="02020603050405020304" pitchFamily="18" charset="0"/>
              <a:cs typeface="Times New Roman" panose="02020603050405020304" pitchFamily="18" charset="0"/>
            </a:endParaRPr>
          </a:p>
          <a:p>
            <a:pPr marL="285750" indent="-285750">
              <a:lnSpc>
                <a:spcPct val="200000"/>
              </a:lnSpc>
              <a:buFont typeface="Wingdings" panose="05000000000000000000" pitchFamily="2" charset="2"/>
              <a:buChar char="ü"/>
            </a:pPr>
            <a:endParaRPr lang="tr-TR" dirty="0">
              <a:latin typeface="Times New Roman" panose="02020603050405020304" pitchFamily="18" charset="0"/>
              <a:cs typeface="Times New Roman" panose="02020603050405020304" pitchFamily="18" charset="0"/>
            </a:endParaRPr>
          </a:p>
          <a:p>
            <a:pPr marL="285750" indent="-285750">
              <a:lnSpc>
                <a:spcPct val="200000"/>
              </a:lnSpc>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Kanalizasyon </a:t>
            </a:r>
            <a:r>
              <a:rPr lang="tr-TR" dirty="0" smtClean="0">
                <a:latin typeface="Times New Roman" panose="02020603050405020304" pitchFamily="18" charset="0"/>
                <a:cs typeface="Times New Roman" panose="02020603050405020304" pitchFamily="18" charset="0"/>
              </a:rPr>
              <a:t>suyu ve arıtma çamurunun bitki besin elementi sağlaması yanında bazı problemleri de birlikte getireceği gözden uzak tutulmamalıdır. </a:t>
            </a:r>
            <a:endParaRPr lang="tr-TR" dirty="0" smtClean="0">
              <a:latin typeface="Times New Roman" panose="02020603050405020304" pitchFamily="18" charset="0"/>
              <a:cs typeface="Times New Roman" panose="02020603050405020304" pitchFamily="18" charset="0"/>
            </a:endParaRPr>
          </a:p>
          <a:p>
            <a:pPr marL="285750" indent="-285750">
              <a:lnSpc>
                <a:spcPct val="200000"/>
              </a:lnSpc>
              <a:buFont typeface="Wingdings" panose="05000000000000000000" pitchFamily="2" charset="2"/>
              <a:buChar char="ü"/>
            </a:pPr>
            <a:endParaRPr lang="tr-TR" dirty="0">
              <a:latin typeface="Times New Roman" panose="02020603050405020304" pitchFamily="18" charset="0"/>
              <a:cs typeface="Times New Roman" panose="02020603050405020304" pitchFamily="18" charset="0"/>
            </a:endParaRPr>
          </a:p>
          <a:p>
            <a:pPr marL="285750" indent="-285750">
              <a:lnSpc>
                <a:spcPct val="200000"/>
              </a:lnSpc>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Bunlardan </a:t>
            </a:r>
            <a:r>
              <a:rPr lang="tr-TR" dirty="0" smtClean="0">
                <a:latin typeface="Times New Roman" panose="02020603050405020304" pitchFamily="18" charset="0"/>
                <a:cs typeface="Times New Roman" panose="02020603050405020304" pitchFamily="18" charset="0"/>
              </a:rPr>
              <a:t>biri, yetiştirilecek bitki türünün sınırlı olmasıdır. Ayrıca, toprakta </a:t>
            </a:r>
            <a:r>
              <a:rPr lang="tr-TR" dirty="0" err="1" smtClean="0">
                <a:latin typeface="Times New Roman" panose="02020603050405020304" pitchFamily="18" charset="0"/>
                <a:cs typeface="Times New Roman" panose="02020603050405020304" pitchFamily="18" charset="0"/>
              </a:rPr>
              <a:t>pH</a:t>
            </a:r>
            <a:r>
              <a:rPr lang="tr-TR" dirty="0" smtClean="0">
                <a:latin typeface="Times New Roman" panose="02020603050405020304" pitchFamily="18" charset="0"/>
                <a:cs typeface="Times New Roman" panose="02020603050405020304" pitchFamily="18" charset="0"/>
              </a:rPr>
              <a:t> değerinin, iz elementlerin ve bitkiye </a:t>
            </a:r>
            <a:r>
              <a:rPr lang="tr-TR" dirty="0" err="1" smtClean="0">
                <a:latin typeface="Times New Roman" panose="02020603050405020304" pitchFamily="18" charset="0"/>
                <a:cs typeface="Times New Roman" panose="02020603050405020304" pitchFamily="18" charset="0"/>
              </a:rPr>
              <a:t>toksik</a:t>
            </a:r>
            <a:r>
              <a:rPr lang="tr-TR" dirty="0" smtClean="0">
                <a:latin typeface="Times New Roman" panose="02020603050405020304" pitchFamily="18" charset="0"/>
                <a:cs typeface="Times New Roman" panose="02020603050405020304" pitchFamily="18" charset="0"/>
              </a:rPr>
              <a:t> olan maddelerin yükselmesi de söz konusudur</a:t>
            </a:r>
            <a:r>
              <a:rPr lang="tr-TR" dirty="0" smtClean="0">
                <a:latin typeface="Times New Roman" panose="02020603050405020304" pitchFamily="18" charset="0"/>
                <a:cs typeface="Times New Roman" panose="02020603050405020304" pitchFamily="18" charset="0"/>
              </a:rPr>
              <a:t>.</a:t>
            </a:r>
            <a:endParaRPr lang="tr-TR"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96071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115122" y="1293069"/>
            <a:ext cx="10872439" cy="4524315"/>
          </a:xfrm>
          <a:prstGeom prst="rect">
            <a:avLst/>
          </a:prstGeom>
        </p:spPr>
        <p:txBody>
          <a:bodyPr wrap="square">
            <a:spAutoFit/>
          </a:bodyPr>
          <a:lstStyle/>
          <a:p>
            <a:pPr marL="285750" indent="-285750">
              <a:lnSpc>
                <a:spcPct val="200000"/>
              </a:lnSpc>
              <a:buFont typeface="Wingdings" panose="05000000000000000000" pitchFamily="2" charset="2"/>
              <a:buChar char="ü"/>
            </a:pPr>
            <a:r>
              <a:rPr lang="tr-TR" dirty="0">
                <a:latin typeface="Times New Roman" panose="02020603050405020304" pitchFamily="18" charset="0"/>
                <a:cs typeface="Times New Roman" panose="02020603050405020304" pitchFamily="18" charset="0"/>
              </a:rPr>
              <a:t>Toprak kirliliğinin tarımsal açıdan çevre sağlığına en önemli etkisi, topraktaki kirleticilerin bitki bünyesine geçerek bu bitkilerin ya doğrudan ya da bu bitkilerle beslenen hayvanların besin olarak tüketilmesi sonucu insan bünyesine geçmesidir. </a:t>
            </a:r>
            <a:endParaRPr lang="tr-TR" dirty="0" smtClean="0">
              <a:latin typeface="Times New Roman" panose="02020603050405020304" pitchFamily="18" charset="0"/>
              <a:cs typeface="Times New Roman" panose="02020603050405020304" pitchFamily="18" charset="0"/>
            </a:endParaRPr>
          </a:p>
          <a:p>
            <a:pPr marL="285750" indent="-285750">
              <a:lnSpc>
                <a:spcPct val="200000"/>
              </a:lnSpc>
              <a:buFont typeface="Wingdings" panose="05000000000000000000" pitchFamily="2" charset="2"/>
              <a:buChar char="ü"/>
            </a:pPr>
            <a:endParaRPr lang="tr-TR" dirty="0">
              <a:latin typeface="Times New Roman" panose="02020603050405020304" pitchFamily="18" charset="0"/>
              <a:cs typeface="Times New Roman" panose="02020603050405020304" pitchFamily="18" charset="0"/>
            </a:endParaRPr>
          </a:p>
          <a:p>
            <a:pPr marL="285750" indent="-285750">
              <a:lnSpc>
                <a:spcPct val="200000"/>
              </a:lnSpc>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Bundan </a:t>
            </a:r>
            <a:r>
              <a:rPr lang="tr-TR" dirty="0">
                <a:latin typeface="Times New Roman" panose="02020603050405020304" pitchFamily="18" charset="0"/>
                <a:cs typeface="Times New Roman" panose="02020603050405020304" pitchFamily="18" charset="0"/>
              </a:rPr>
              <a:t>başka özellikle çiftçi (üretici) sağlığı açısından kirlenmiş toprakla derinin (el, ayak) temas etmesi,</a:t>
            </a:r>
          </a:p>
          <a:p>
            <a:pPr>
              <a:lnSpc>
                <a:spcPct val="200000"/>
              </a:lnSpc>
            </a:pPr>
            <a:r>
              <a:rPr lang="tr-TR" dirty="0">
                <a:latin typeface="Times New Roman" panose="02020603050405020304" pitchFamily="18" charset="0"/>
                <a:cs typeface="Times New Roman" panose="02020603050405020304" pitchFamily="18" charset="0"/>
              </a:rPr>
              <a:t>     kirlenmiş toprak tozlarının yutulması, topraktan özellikle kuruma esnasında buharlaşan cıva </a:t>
            </a:r>
            <a:r>
              <a:rPr lang="tr-TR" dirty="0" err="1">
                <a:latin typeface="Times New Roman" panose="02020603050405020304" pitchFamily="18" charset="0"/>
                <a:cs typeface="Times New Roman" panose="02020603050405020304" pitchFamily="18" charset="0"/>
              </a:rPr>
              <a:t>vb</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kirleticilerin teneffüs edilmesi </a:t>
            </a:r>
            <a:r>
              <a:rPr lang="tr-TR" dirty="0">
                <a:latin typeface="Times New Roman" panose="02020603050405020304" pitchFamily="18" charset="0"/>
                <a:cs typeface="Times New Roman" panose="02020603050405020304" pitchFamily="18" charset="0"/>
              </a:rPr>
              <a:t>gibi tam olarak boyutları ve sonuçları yeterince araştırılmamış birçok muhtemel sağlık sorunu vardır</a:t>
            </a:r>
            <a:r>
              <a:rPr lang="tr-TR" dirty="0"/>
              <a:t>. </a:t>
            </a:r>
          </a:p>
        </p:txBody>
      </p:sp>
    </p:spTree>
    <p:extLst>
      <p:ext uri="{BB962C8B-B14F-4D97-AF65-F5344CB8AC3E}">
        <p14:creationId xmlns:p14="http://schemas.microsoft.com/office/powerpoint/2010/main" val="37821958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90654" y="1275451"/>
            <a:ext cx="11701346" cy="5632311"/>
          </a:xfrm>
          <a:prstGeom prst="rect">
            <a:avLst/>
          </a:prstGeom>
        </p:spPr>
        <p:txBody>
          <a:bodyPr wrap="square">
            <a:spAutoFit/>
          </a:bodyPr>
          <a:lstStyle/>
          <a:p>
            <a:r>
              <a:rPr lang="tr-TR" dirty="0" smtClean="0">
                <a:latin typeface="Times New Roman" panose="02020603050405020304" pitchFamily="18" charset="0"/>
                <a:cs typeface="Times New Roman" panose="02020603050405020304" pitchFamily="18" charset="0"/>
              </a:rPr>
              <a:t>Toprak kirliğinin önlenmesi için yapılası gerekenler şunlardır:</a:t>
            </a:r>
          </a:p>
          <a:p>
            <a:endParaRPr lang="tr-TR" dirty="0" smtClean="0"/>
          </a:p>
          <a:p>
            <a:pPr marL="285750" indent="-285750">
              <a:lnSpc>
                <a:spcPct val="150000"/>
              </a:lnSpc>
              <a:buFont typeface="Wingdings" panose="05000000000000000000" pitchFamily="2" charset="2"/>
              <a:buChar char="§"/>
            </a:pPr>
            <a:r>
              <a:rPr lang="tr-TR" dirty="0" smtClean="0">
                <a:latin typeface="Times New Roman" panose="02020603050405020304" pitchFamily="18" charset="0"/>
                <a:cs typeface="Times New Roman" panose="02020603050405020304" pitchFamily="18" charset="0"/>
              </a:rPr>
              <a:t>Her şeyden önce çok yaygın ve şiddetli derecedeki erozyon devam etmektedir. Erozyonla toprak kaybının en aza indirilmesi için başta toprakla uğraşanlar olmak üzere, herkesin toprağın kıymetini bilmesi ve usulüne uygun kullanması gerekir. Usulüne uygun tarım teknikleri kullanmak, orman alanlarının korunması, ağaçlandırma seferberliği gibi çalışmalara öncelik verilmelidir.</a:t>
            </a:r>
          </a:p>
          <a:p>
            <a:pPr>
              <a:lnSpc>
                <a:spcPct val="150000"/>
              </a:lnSpc>
            </a:pPr>
            <a:endParaRPr lang="tr-TR" dirty="0" smtClean="0">
              <a:latin typeface="Times New Roman" panose="02020603050405020304" pitchFamily="18" charset="0"/>
              <a:cs typeface="Times New Roman" panose="02020603050405020304" pitchFamily="18" charset="0"/>
            </a:endParaRPr>
          </a:p>
          <a:p>
            <a:pPr marL="285750" indent="-285750">
              <a:lnSpc>
                <a:spcPct val="150000"/>
              </a:lnSpc>
              <a:buFont typeface="Wingdings" panose="05000000000000000000" pitchFamily="2" charset="2"/>
              <a:buChar char="§"/>
            </a:pPr>
            <a:r>
              <a:rPr lang="tr-TR" dirty="0" smtClean="0">
                <a:latin typeface="Times New Roman" panose="02020603050405020304" pitchFamily="18" charset="0"/>
                <a:cs typeface="Times New Roman" panose="02020603050405020304" pitchFamily="18" charset="0"/>
              </a:rPr>
              <a:t>Tarımsal arazilerin amaç dışı kullanımına son verilmelidir. Çünkü tarımsal arazilerin amaç dışı kullanımı sonucu bu bölgelerde kurulan sanayi tesisleri ve yerleşim alanlarından çıkan kirleticilerin özellikle yakın çevredeki tarım arazileri için önemli bir kirlilik riski oluşturmaktadır.</a:t>
            </a:r>
          </a:p>
          <a:p>
            <a:pPr>
              <a:lnSpc>
                <a:spcPct val="150000"/>
              </a:lnSpc>
            </a:pPr>
            <a:endParaRPr lang="tr-TR" dirty="0" smtClean="0">
              <a:latin typeface="Times New Roman" panose="02020603050405020304" pitchFamily="18" charset="0"/>
              <a:cs typeface="Times New Roman" panose="02020603050405020304" pitchFamily="18" charset="0"/>
            </a:endParaRPr>
          </a:p>
          <a:p>
            <a:pPr marL="285750" indent="-285750">
              <a:lnSpc>
                <a:spcPct val="150000"/>
              </a:lnSpc>
              <a:buFont typeface="Wingdings" panose="05000000000000000000" pitchFamily="2" charset="2"/>
              <a:buChar char="§"/>
            </a:pPr>
            <a:r>
              <a:rPr lang="tr-TR" dirty="0" smtClean="0">
                <a:latin typeface="Times New Roman" panose="02020603050405020304" pitchFamily="18" charset="0"/>
                <a:cs typeface="Times New Roman" panose="02020603050405020304" pitchFamily="18" charset="0"/>
              </a:rPr>
              <a:t>Toprak kirliliğinin önemi, boyutları, çevre ve sağlık üzerine olan etkileri gibi konularda yapılmış araştırmalar; hava ve su kirliliği gibi diğer çevre sorunları üzerine yapılmış geniş çaplı araştırmalara göre yetersiz olup envanter ve bilgi eksikliği vardır. Bu eksikliğin giderilmesi için üniversiteler, konuyla ilgili meslek odaları ve kamu kuruluşları işbirliği yapmalıdır.</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1769534" y="779915"/>
            <a:ext cx="2989857" cy="369332"/>
          </a:xfrm>
          <a:prstGeom prst="rect">
            <a:avLst/>
          </a:prstGeom>
          <a:solidFill>
            <a:schemeClr val="accent1"/>
          </a:solidFill>
        </p:spPr>
        <p:txBody>
          <a:bodyPr wrap="none">
            <a:spAutoFit/>
          </a:bodyPr>
          <a:lstStyle/>
          <a:p>
            <a:r>
              <a:rPr lang="tr-TR" dirty="0">
                <a:solidFill>
                  <a:schemeClr val="bg1"/>
                </a:solidFill>
                <a:latin typeface="Times New Roman" panose="02020603050405020304" pitchFamily="18" charset="0"/>
                <a:cs typeface="Times New Roman" panose="02020603050405020304" pitchFamily="18" charset="0"/>
              </a:rPr>
              <a:t>Toprak Kirliliğinin Önlenmesi</a:t>
            </a:r>
          </a:p>
        </p:txBody>
      </p:sp>
    </p:spTree>
    <p:extLst>
      <p:ext uri="{BB962C8B-B14F-4D97-AF65-F5344CB8AC3E}">
        <p14:creationId xmlns:p14="http://schemas.microsoft.com/office/powerpoint/2010/main" val="41222923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68352" y="1107062"/>
            <a:ext cx="11508058" cy="5078313"/>
          </a:xfrm>
          <a:prstGeom prst="rect">
            <a:avLst/>
          </a:prstGeom>
        </p:spPr>
        <p:txBody>
          <a:bodyPr wrap="square">
            <a:spAutoFit/>
          </a:bodyPr>
          <a:lstStyle/>
          <a:p>
            <a:pPr marL="285750" indent="-285750">
              <a:lnSpc>
                <a:spcPct val="300000"/>
              </a:lnSpc>
              <a:buFont typeface="Wingdings" panose="05000000000000000000" pitchFamily="2" charset="2"/>
              <a:buChar char="§"/>
            </a:pPr>
            <a:r>
              <a:rPr lang="tr-TR" dirty="0" smtClean="0"/>
              <a:t> </a:t>
            </a:r>
            <a:r>
              <a:rPr lang="tr-TR" dirty="0" smtClean="0">
                <a:latin typeface="Times New Roman" panose="02020603050405020304" pitchFamily="18" charset="0"/>
                <a:cs typeface="Times New Roman" panose="02020603050405020304" pitchFamily="18" charset="0"/>
              </a:rPr>
              <a:t>Kurumlar arası koordinasyon eksikliği giderilmeli, Çevre ve Orman Bakanlığı, Sağlık Bakanlığı, Tarım ve Köy İşleri Bakanlığı, Üniversiteler, ilgili ticaret odaları (Ziraat Odası, Sanayi ve Ticaret Odası vs.), ilgili sektör temsilcileri arasında koordinasyon sağlanmalıdır. </a:t>
            </a:r>
          </a:p>
          <a:p>
            <a:pPr marL="285750" indent="-285750">
              <a:lnSpc>
                <a:spcPct val="300000"/>
              </a:lnSpc>
              <a:buFont typeface="Wingdings" panose="05000000000000000000" pitchFamily="2" charset="2"/>
              <a:buChar char="§"/>
            </a:pPr>
            <a:r>
              <a:rPr lang="tr-TR" dirty="0" smtClean="0">
                <a:latin typeface="Times New Roman" panose="02020603050405020304" pitchFamily="18" charset="0"/>
                <a:cs typeface="Times New Roman" panose="02020603050405020304" pitchFamily="18" charset="0"/>
              </a:rPr>
              <a:t>Tarım ve hayvancılıkla uğraşan çiftçilere gübreleme, ilaçlama gibi konularda eğitim verilmelidir.</a:t>
            </a:r>
          </a:p>
          <a:p>
            <a:pPr marL="285750" indent="-285750">
              <a:lnSpc>
                <a:spcPct val="300000"/>
              </a:lnSpc>
              <a:buFont typeface="Wingdings" panose="05000000000000000000" pitchFamily="2" charset="2"/>
              <a:buChar char="§"/>
            </a:pPr>
            <a:r>
              <a:rPr lang="tr-TR" dirty="0" smtClean="0">
                <a:latin typeface="Times New Roman" panose="02020603050405020304" pitchFamily="18" charset="0"/>
                <a:cs typeface="Times New Roman" panose="02020603050405020304" pitchFamily="18" charset="0"/>
              </a:rPr>
              <a:t>Belediyeler şehir çöplerini verimli tarım arazilerinde ve çevrelerinde depolamamalıdır. Belediyeler şehir çöpleri için geri kazanım, arıtma, imha etme üniteleri kurmalıdır.</a:t>
            </a:r>
          </a:p>
        </p:txBody>
      </p:sp>
    </p:spTree>
    <p:extLst>
      <p:ext uri="{BB962C8B-B14F-4D97-AF65-F5344CB8AC3E}">
        <p14:creationId xmlns:p14="http://schemas.microsoft.com/office/powerpoint/2010/main" val="39344831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36701" y="852365"/>
            <a:ext cx="11619571" cy="5909310"/>
          </a:xfrm>
          <a:prstGeom prst="rect">
            <a:avLst/>
          </a:prstGeom>
        </p:spPr>
        <p:txBody>
          <a:bodyPr wrap="square">
            <a:spAutoFit/>
          </a:bodyPr>
          <a:lstStyle/>
          <a:p>
            <a:pPr marL="285750" indent="-285750">
              <a:lnSpc>
                <a:spcPct val="300000"/>
              </a:lnSpc>
              <a:buFont typeface="Wingdings" panose="05000000000000000000" pitchFamily="2" charset="2"/>
              <a:buChar char="§"/>
            </a:pPr>
            <a:r>
              <a:rPr lang="tr-TR" dirty="0">
                <a:latin typeface="Times New Roman" panose="02020603050405020304" pitchFamily="18" charset="0"/>
                <a:cs typeface="Times New Roman" panose="02020603050405020304" pitchFamily="18" charset="0"/>
              </a:rPr>
              <a:t>Sanayi bölgelerinde kimyasal katı ve sıvı atıklar toprağa bırakılmamalı, maden atıkları toprak üzerinde bırakılmamalı, radyoaktif atıklar toprağa verilmemelidir. İlgili kamu kuruluşlarınca, zararlı atıkların bırakılabileceği korumalı alanlar oluşturulmalı, sanayi bölgelerinde kamu veya özel işletmeler tarafından arıtma ve imha etme üniteleri kurulmalıdır.</a:t>
            </a:r>
          </a:p>
          <a:p>
            <a:pPr marL="285750" indent="-285750">
              <a:lnSpc>
                <a:spcPct val="300000"/>
              </a:lnSpc>
              <a:buFont typeface="Wingdings" panose="05000000000000000000" pitchFamily="2" charset="2"/>
              <a:buChar char="§"/>
            </a:pPr>
            <a:r>
              <a:rPr lang="tr-TR" dirty="0" smtClean="0">
                <a:latin typeface="Times New Roman" panose="02020603050405020304" pitchFamily="18" charset="0"/>
                <a:cs typeface="Times New Roman" panose="02020603050405020304" pitchFamily="18" charset="0"/>
              </a:rPr>
              <a:t>Kanalizasyon </a:t>
            </a:r>
            <a:r>
              <a:rPr lang="tr-TR" dirty="0">
                <a:latin typeface="Times New Roman" panose="02020603050405020304" pitchFamily="18" charset="0"/>
                <a:cs typeface="Times New Roman" panose="02020603050405020304" pitchFamily="18" charset="0"/>
              </a:rPr>
              <a:t>suları veya arıtma çamurları tarımda çiftçiler tarafından kullanılmamalıdır. Çevre ve sağlıkla ilgili kamu kuruluşlarınca kanalizasyon sularının ve arıtma çamurlarının tarımda kullanılması engellenmelidir.</a:t>
            </a:r>
          </a:p>
          <a:p>
            <a:pPr marL="285750" indent="-285750">
              <a:lnSpc>
                <a:spcPct val="300000"/>
              </a:lnSpc>
              <a:buFont typeface="Wingdings" panose="05000000000000000000" pitchFamily="2" charset="2"/>
              <a:buChar char="§"/>
            </a:pPr>
            <a:r>
              <a:rPr lang="tr-TR" dirty="0" smtClean="0">
                <a:latin typeface="Times New Roman" panose="02020603050405020304" pitchFamily="18" charset="0"/>
                <a:cs typeface="Times New Roman" panose="02020603050405020304" pitchFamily="18" charset="0"/>
              </a:rPr>
              <a:t>Çevre</a:t>
            </a:r>
            <a:r>
              <a:rPr lang="tr-TR" dirty="0">
                <a:latin typeface="Times New Roman" panose="02020603050405020304" pitchFamily="18" charset="0"/>
                <a:cs typeface="Times New Roman" panose="02020603050405020304" pitchFamily="18" charset="0"/>
              </a:rPr>
              <a:t>, sağlık, tarım ile ilgili kamu kuruluşları tarafından; toprak kirliliğini önlemek için, belediyeler, madenler, sanayi bölgeleri, tarımsal araziler sıkı denetim altına alınmalıdır.</a:t>
            </a:r>
          </a:p>
        </p:txBody>
      </p:sp>
    </p:spTree>
    <p:extLst>
      <p:ext uri="{BB962C8B-B14F-4D97-AF65-F5344CB8AC3E}">
        <p14:creationId xmlns:p14="http://schemas.microsoft.com/office/powerpoint/2010/main" val="1427560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535152" y="362415"/>
            <a:ext cx="10567639" cy="6601807"/>
          </a:xfrm>
          <a:prstGeom prst="rect">
            <a:avLst/>
          </a:prstGeom>
        </p:spPr>
        <p:txBody>
          <a:bodyPr wrap="square">
            <a:spAutoFit/>
          </a:bodyPr>
          <a:lstStyle/>
          <a:p>
            <a:endParaRPr lang="tr-TR" dirty="0" smtClean="0"/>
          </a:p>
          <a:p>
            <a:pPr marL="285750" indent="-285750">
              <a:lnSpc>
                <a:spcPct val="150000"/>
              </a:lnSpc>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Yeryüzündeki kara parçaları, toplam yeryüzü alanının %29,2’sini oluşturmaktadır. </a:t>
            </a:r>
          </a:p>
          <a:p>
            <a:pPr marL="285750" indent="-285750">
              <a:lnSpc>
                <a:spcPct val="150000"/>
              </a:lnSpc>
              <a:buFont typeface="Wingdings" panose="05000000000000000000" pitchFamily="2" charset="2"/>
              <a:buChar char="ü"/>
            </a:pPr>
            <a:endParaRPr lang="tr-TR" dirty="0">
              <a:latin typeface="Times New Roman" panose="02020603050405020304" pitchFamily="18" charset="0"/>
              <a:cs typeface="Times New Roman" panose="02020603050405020304" pitchFamily="18" charset="0"/>
            </a:endParaRPr>
          </a:p>
          <a:p>
            <a:pPr marL="285750" indent="-285750">
              <a:lnSpc>
                <a:spcPct val="150000"/>
              </a:lnSpc>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Dünyamızda kutuplarla birlikte altı kara parçası bulunmaktadır. Kara parçalarının derinlikleri, insanlar için önemli petrol ve madenleri içermektedir. Canlıların besin ihtiyacı ise derinliklerden değil, yüzey tabakalındaki canlı üretimlerden karşılanır. </a:t>
            </a:r>
          </a:p>
          <a:p>
            <a:pPr marL="285750" indent="-285750">
              <a:lnSpc>
                <a:spcPct val="150000"/>
              </a:lnSpc>
              <a:buFont typeface="Wingdings" panose="05000000000000000000" pitchFamily="2" charset="2"/>
              <a:buChar char="ü"/>
            </a:pPr>
            <a:endParaRPr lang="tr-TR" dirty="0">
              <a:latin typeface="Times New Roman" panose="02020603050405020304" pitchFamily="18" charset="0"/>
              <a:cs typeface="Times New Roman" panose="02020603050405020304" pitchFamily="18" charset="0"/>
            </a:endParaRPr>
          </a:p>
          <a:p>
            <a:pPr marL="285750" indent="-285750">
              <a:lnSpc>
                <a:spcPct val="150000"/>
              </a:lnSpc>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Toprağın meydana gelmesi çok kolay olmamaktadır. Belirli bir süre içinde iklim şartlarının ve bitki örtüsünün ana kayaya etkisi sonucunda ortaya çıkmaktadır. Bu bakımdan bunu kendi isteğimiz doğrultusunda arttırmak elimizde değildir. Fakat meydana gelmiş toprağı korumak elimizdedir. Toprağın meydana gelmesinde beş ana faktör rol oynar. Bunlar: </a:t>
            </a:r>
          </a:p>
          <a:p>
            <a:pPr marL="285750" indent="-285750">
              <a:lnSpc>
                <a:spcPct val="150000"/>
              </a:lnSpc>
              <a:buFont typeface="Arial" panose="020B0604020202020204" pitchFamily="34" charset="0"/>
              <a:buChar char="•"/>
            </a:pPr>
            <a:r>
              <a:rPr lang="tr-TR" dirty="0" smtClean="0">
                <a:latin typeface="Times New Roman" panose="02020603050405020304" pitchFamily="18" charset="0"/>
                <a:cs typeface="Times New Roman" panose="02020603050405020304" pitchFamily="18" charset="0"/>
              </a:rPr>
              <a:t>Bitki örtüsü ve canlılar</a:t>
            </a:r>
          </a:p>
          <a:p>
            <a:pPr marL="285750" indent="-285750">
              <a:lnSpc>
                <a:spcPct val="150000"/>
              </a:lnSpc>
              <a:buFont typeface="Arial" panose="020B0604020202020204" pitchFamily="34" charset="0"/>
              <a:buChar char="•"/>
            </a:pPr>
            <a:r>
              <a:rPr lang="tr-TR" dirty="0" smtClean="0">
                <a:latin typeface="Times New Roman" panose="02020603050405020304" pitchFamily="18" charset="0"/>
                <a:cs typeface="Times New Roman" panose="02020603050405020304" pitchFamily="18" charset="0"/>
              </a:rPr>
              <a:t>İklim</a:t>
            </a:r>
          </a:p>
          <a:p>
            <a:pPr marL="285750" indent="-285750">
              <a:lnSpc>
                <a:spcPct val="150000"/>
              </a:lnSpc>
              <a:buFont typeface="Arial" panose="020B0604020202020204" pitchFamily="34" charset="0"/>
              <a:buChar char="•"/>
            </a:pPr>
            <a:r>
              <a:rPr lang="tr-TR" dirty="0" err="1" smtClean="0">
                <a:latin typeface="Times New Roman" panose="02020603050405020304" pitchFamily="18" charset="0"/>
                <a:cs typeface="Times New Roman" panose="02020603050405020304" pitchFamily="18" charset="0"/>
              </a:rPr>
              <a:t>Anakaya</a:t>
            </a:r>
            <a:r>
              <a:rPr lang="tr-TR" dirty="0" smtClean="0">
                <a:latin typeface="Times New Roman" panose="02020603050405020304" pitchFamily="18" charset="0"/>
                <a:cs typeface="Times New Roman" panose="02020603050405020304" pitchFamily="18" charset="0"/>
              </a:rPr>
              <a:t> veya ana madde</a:t>
            </a:r>
          </a:p>
          <a:p>
            <a:pPr marL="285750" indent="-285750">
              <a:lnSpc>
                <a:spcPct val="150000"/>
              </a:lnSpc>
              <a:buFont typeface="Arial" panose="020B0604020202020204" pitchFamily="34" charset="0"/>
              <a:buChar char="•"/>
            </a:pPr>
            <a:r>
              <a:rPr lang="tr-TR" dirty="0" smtClean="0">
                <a:latin typeface="Times New Roman" panose="02020603050405020304" pitchFamily="18" charset="0"/>
                <a:cs typeface="Times New Roman" panose="02020603050405020304" pitchFamily="18" charset="0"/>
              </a:rPr>
              <a:t>Topografya</a:t>
            </a:r>
          </a:p>
          <a:p>
            <a:pPr marL="285750" indent="-285750">
              <a:lnSpc>
                <a:spcPct val="150000"/>
              </a:lnSpc>
              <a:buFont typeface="Arial" panose="020B0604020202020204" pitchFamily="34" charset="0"/>
              <a:buChar char="•"/>
            </a:pPr>
            <a:r>
              <a:rPr lang="tr-TR" dirty="0" smtClean="0">
                <a:latin typeface="Times New Roman" panose="02020603050405020304" pitchFamily="18" charset="0"/>
                <a:cs typeface="Times New Roman" panose="02020603050405020304" pitchFamily="18" charset="0"/>
              </a:rPr>
              <a:t>Zaman</a:t>
            </a:r>
            <a:endParaRPr lang="tr-TR" dirty="0">
              <a:latin typeface="Times New Roman" panose="02020603050405020304" pitchFamily="18" charset="0"/>
              <a:cs typeface="Times New Roman" panose="02020603050405020304" pitchFamily="18" charset="0"/>
            </a:endParaRPr>
          </a:p>
        </p:txBody>
      </p:sp>
      <p:sp>
        <p:nvSpPr>
          <p:cNvPr id="2" name="Dikdörtgen 1"/>
          <p:cNvSpPr/>
          <p:nvPr/>
        </p:nvSpPr>
        <p:spPr>
          <a:xfrm>
            <a:off x="2377282" y="177749"/>
            <a:ext cx="1719253" cy="369332"/>
          </a:xfrm>
          <a:prstGeom prst="rect">
            <a:avLst/>
          </a:prstGeom>
          <a:solidFill>
            <a:schemeClr val="accent1"/>
          </a:solidFill>
        </p:spPr>
        <p:txBody>
          <a:bodyPr wrap="none">
            <a:spAutoFit/>
          </a:bodyPr>
          <a:lstStyle/>
          <a:p>
            <a:r>
              <a:rPr lang="tr-TR" dirty="0">
                <a:solidFill>
                  <a:schemeClr val="bg1"/>
                </a:solidFill>
                <a:latin typeface="Times New Roman" panose="02020603050405020304" pitchFamily="18" charset="0"/>
                <a:cs typeface="Times New Roman" panose="02020603050405020304" pitchFamily="18" charset="0"/>
              </a:rPr>
              <a:t>Toprağın Tanımı</a:t>
            </a:r>
          </a:p>
        </p:txBody>
      </p:sp>
    </p:spTree>
    <p:extLst>
      <p:ext uri="{BB962C8B-B14F-4D97-AF65-F5344CB8AC3E}">
        <p14:creationId xmlns:p14="http://schemas.microsoft.com/office/powerpoint/2010/main" val="3986561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639229" y="1009604"/>
            <a:ext cx="10697737" cy="4801314"/>
          </a:xfrm>
          <a:prstGeom prst="rect">
            <a:avLst/>
          </a:prstGeom>
        </p:spPr>
        <p:txBody>
          <a:bodyPr wrap="square">
            <a:spAutoFit/>
          </a:bodyPr>
          <a:lstStyle/>
          <a:p>
            <a:pPr marL="285750" indent="-285750">
              <a:lnSpc>
                <a:spcPct val="200000"/>
              </a:lnSpc>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Toprak, besin maddelerini ve suyu depo edebilmektedir. Bitkiler de topraktan bu besin maddelerini ve suyu alarak yapraklarında, dallarında ve çiçeklerinde havanın CO</a:t>
            </a:r>
            <a:r>
              <a:rPr lang="tr-TR" baseline="-25000" dirty="0" smtClean="0">
                <a:latin typeface="Times New Roman" panose="02020603050405020304" pitchFamily="18" charset="0"/>
                <a:cs typeface="Times New Roman" panose="02020603050405020304" pitchFamily="18" charset="0"/>
              </a:rPr>
              <a:t>2</a:t>
            </a:r>
            <a:r>
              <a:rPr lang="tr-TR" dirty="0" smtClean="0">
                <a:latin typeface="Times New Roman" panose="02020603050405020304" pitchFamily="18" charset="0"/>
                <a:cs typeface="Times New Roman" panose="02020603050405020304" pitchFamily="18" charset="0"/>
              </a:rPr>
              <a:t> ve ışık enerjisi ile birleştirerek bir takım organik bileşikler meydana getirmektedir. </a:t>
            </a:r>
          </a:p>
          <a:p>
            <a:pPr marL="285750" indent="-285750">
              <a:lnSpc>
                <a:spcPct val="200000"/>
              </a:lnSpc>
              <a:buFont typeface="Wingdings" panose="05000000000000000000" pitchFamily="2" charset="2"/>
              <a:buChar char="ü"/>
            </a:pPr>
            <a:endParaRPr lang="tr-TR" dirty="0" smtClean="0">
              <a:latin typeface="Times New Roman" panose="02020603050405020304" pitchFamily="18" charset="0"/>
              <a:cs typeface="Times New Roman" panose="02020603050405020304" pitchFamily="18" charset="0"/>
            </a:endParaRPr>
          </a:p>
          <a:p>
            <a:pPr marL="285750" indent="-285750">
              <a:lnSpc>
                <a:spcPct val="200000"/>
              </a:lnSpc>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Ayrıca toprak içinde yaşayan çeşitli canlılar, toprağın oluşumunda önemli rol oynamaktadır. Toprak içinde yer alan mikroorganizmalar, toprağa düşen çeşitli organik maddeleri parçalayıp ayrıştırırlar. Böylece organik maddeler sayesinde olur. Organik madde miktarının fazlalığı da, toprağın erozyona karşı dirence arttırır. </a:t>
            </a:r>
          </a:p>
          <a:p>
            <a:pPr marL="285750" indent="-285750">
              <a:lnSpc>
                <a:spcPct val="150000"/>
              </a:lnSpc>
              <a:buFont typeface="Wingdings" panose="05000000000000000000" pitchFamily="2" charset="2"/>
              <a:buChar char="ü"/>
            </a:pPr>
            <a:endParaRPr lang="tr-TR" dirty="0" smtClean="0">
              <a:latin typeface="Times New Roman" panose="02020603050405020304" pitchFamily="18" charset="0"/>
              <a:cs typeface="Times New Roman" panose="02020603050405020304" pitchFamily="18" charset="0"/>
            </a:endParaRPr>
          </a:p>
          <a:p>
            <a:pPr>
              <a:lnSpc>
                <a:spcPct val="150000"/>
              </a:lnSpc>
            </a:pPr>
            <a:endParaRPr lang="tr-TR" dirty="0">
              <a:latin typeface="Times New Roman" panose="02020603050405020304" pitchFamily="18" charset="0"/>
              <a:cs typeface="Times New Roman" panose="02020603050405020304" pitchFamily="18" charset="0"/>
            </a:endParaRPr>
          </a:p>
        </p:txBody>
      </p:sp>
      <p:pic>
        <p:nvPicPr>
          <p:cNvPr id="2" name="Resim 1"/>
          <p:cNvPicPr>
            <a:picLocks noChangeAspect="1"/>
          </p:cNvPicPr>
          <p:nvPr/>
        </p:nvPicPr>
        <p:blipFill>
          <a:blip r:embed="rId2"/>
          <a:stretch>
            <a:fillRect/>
          </a:stretch>
        </p:blipFill>
        <p:spPr>
          <a:xfrm>
            <a:off x="5633805" y="4939380"/>
            <a:ext cx="3153356" cy="1918620"/>
          </a:xfrm>
          <a:prstGeom prst="rect">
            <a:avLst/>
          </a:prstGeom>
        </p:spPr>
      </p:pic>
    </p:spTree>
    <p:extLst>
      <p:ext uri="{BB962C8B-B14F-4D97-AF65-F5344CB8AC3E}">
        <p14:creationId xmlns:p14="http://schemas.microsoft.com/office/powerpoint/2010/main" val="3425544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583473" y="889844"/>
            <a:ext cx="10303727" cy="3885936"/>
          </a:xfrm>
          <a:prstGeom prst="rect">
            <a:avLst/>
          </a:prstGeom>
        </p:spPr>
        <p:txBody>
          <a:bodyPr wrap="square">
            <a:spAutoFit/>
          </a:bodyPr>
          <a:lstStyle/>
          <a:p>
            <a:pPr marL="285750" indent="-285750">
              <a:lnSpc>
                <a:spcPct val="200000"/>
              </a:lnSpc>
              <a:buFont typeface="Wingdings" panose="05000000000000000000" pitchFamily="2" charset="2"/>
              <a:buChar char="ü"/>
            </a:pPr>
            <a:r>
              <a:rPr lang="tr-TR" dirty="0">
                <a:latin typeface="Times New Roman" panose="02020603050405020304" pitchFamily="18" charset="0"/>
                <a:cs typeface="Times New Roman" panose="02020603050405020304" pitchFamily="18" charset="0"/>
              </a:rPr>
              <a:t>İklim, gerek ana kayayı fiziksel ve kimyasal değişikliğe uğratarak, gerekse bitki örtüsü ve canlılara dolaylı etkisi ile toprak oluşumunda etkili olan faktördür. Ana kaya ise, toprağın hammaddesini teşkil eder. </a:t>
            </a:r>
          </a:p>
          <a:p>
            <a:pPr marL="285750" indent="-285750">
              <a:lnSpc>
                <a:spcPct val="200000"/>
              </a:lnSpc>
              <a:buFont typeface="Wingdings" panose="05000000000000000000" pitchFamily="2" charset="2"/>
              <a:buChar char="ü"/>
            </a:pPr>
            <a:endParaRPr lang="tr-TR" dirty="0">
              <a:latin typeface="Times New Roman" panose="02020603050405020304" pitchFamily="18" charset="0"/>
              <a:cs typeface="Times New Roman" panose="02020603050405020304" pitchFamily="18" charset="0"/>
            </a:endParaRPr>
          </a:p>
          <a:p>
            <a:pPr marL="285750" indent="-285750">
              <a:lnSpc>
                <a:spcPct val="200000"/>
              </a:lnSpc>
              <a:buFont typeface="Wingdings" panose="05000000000000000000" pitchFamily="2" charset="2"/>
              <a:buChar char="ü"/>
            </a:pPr>
            <a:r>
              <a:rPr lang="tr-TR" dirty="0">
                <a:latin typeface="Times New Roman" panose="02020603050405020304" pitchFamily="18" charset="0"/>
                <a:cs typeface="Times New Roman" panose="02020603050405020304" pitchFamily="18" charset="0"/>
              </a:rPr>
              <a:t>Toprağın oluşum hızı ve bunun derecesi, belirli oranlarda arazinin </a:t>
            </a:r>
            <a:r>
              <a:rPr lang="tr-TR" dirty="0" err="1">
                <a:latin typeface="Times New Roman" panose="02020603050405020304" pitchFamily="18" charset="0"/>
                <a:cs typeface="Times New Roman" panose="02020603050405020304" pitchFamily="18" charset="0"/>
              </a:rPr>
              <a:t>topografik</a:t>
            </a:r>
            <a:r>
              <a:rPr lang="tr-TR" dirty="0">
                <a:latin typeface="Times New Roman" panose="02020603050405020304" pitchFamily="18" charset="0"/>
                <a:cs typeface="Times New Roman" panose="02020603050405020304" pitchFamily="18" charset="0"/>
              </a:rPr>
              <a:t> özelliklerine bağlıdır. Arazinin düz, eğimli veya engebeli olması, toprağın tekst ürü ve kalınlığında büyük rol oynar. Toprak oluşumu, uzun süreyi kapsayan bir zaman sürecinde gerçekleşir. Zaman, toprağın kalınlık derecesinde ve fazlalaşmasında, olgunlaşmasında önemli rol oynar. </a:t>
            </a:r>
          </a:p>
        </p:txBody>
      </p:sp>
    </p:spTree>
    <p:extLst>
      <p:ext uri="{BB962C8B-B14F-4D97-AF65-F5344CB8AC3E}">
        <p14:creationId xmlns:p14="http://schemas.microsoft.com/office/powerpoint/2010/main" val="3643303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76940" y="791065"/>
            <a:ext cx="3185353" cy="369332"/>
          </a:xfrm>
          <a:prstGeom prst="rect">
            <a:avLst/>
          </a:prstGeom>
          <a:solidFill>
            <a:schemeClr val="accent1"/>
          </a:solidFill>
        </p:spPr>
        <p:txBody>
          <a:bodyPr wrap="square">
            <a:spAutoFit/>
          </a:bodyPr>
          <a:lstStyle/>
          <a:p>
            <a:r>
              <a:rPr lang="tr-TR" dirty="0" smtClean="0"/>
              <a:t> </a:t>
            </a:r>
            <a:r>
              <a:rPr lang="tr-TR" dirty="0" smtClean="0">
                <a:solidFill>
                  <a:schemeClr val="bg1"/>
                </a:solidFill>
              </a:rPr>
              <a:t>Toprak Kirliliğinin Nedenleri</a:t>
            </a:r>
            <a:endParaRPr lang="tr-TR" dirty="0">
              <a:solidFill>
                <a:schemeClr val="bg1"/>
              </a:solidFill>
            </a:endParaRPr>
          </a:p>
        </p:txBody>
      </p:sp>
      <p:sp>
        <p:nvSpPr>
          <p:cNvPr id="3" name="Dikdörtgen 2"/>
          <p:cNvSpPr/>
          <p:nvPr/>
        </p:nvSpPr>
        <p:spPr>
          <a:xfrm>
            <a:off x="840058" y="1554226"/>
            <a:ext cx="11351942" cy="4385816"/>
          </a:xfrm>
          <a:prstGeom prst="rect">
            <a:avLst/>
          </a:prstGeom>
        </p:spPr>
        <p:txBody>
          <a:bodyPr wrap="square">
            <a:spAutoFit/>
          </a:bodyPr>
          <a:lstStyle/>
          <a:p>
            <a:r>
              <a:rPr lang="tr-TR" dirty="0" smtClean="0">
                <a:latin typeface="Times New Roman" panose="02020603050405020304" pitchFamily="18" charset="0"/>
                <a:cs typeface="Times New Roman" panose="02020603050405020304" pitchFamily="18" charset="0"/>
              </a:rPr>
              <a:t>Başlıca toprak kirliliğinin nedenleri şunlardır:</a:t>
            </a:r>
          </a:p>
          <a:p>
            <a:endParaRPr lang="tr-TR" dirty="0" smtClean="0">
              <a:latin typeface="Times New Roman" panose="02020603050405020304" pitchFamily="18" charset="0"/>
              <a:cs typeface="Times New Roman" panose="02020603050405020304" pitchFamily="18" charset="0"/>
            </a:endParaRPr>
          </a:p>
          <a:p>
            <a:pPr marL="285750" indent="-285750">
              <a:lnSpc>
                <a:spcPct val="150000"/>
              </a:lnSpc>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Kimyasal gübre ve tarım ilacı uygulamaları toprağın zamanla niteliklerini kaybetmesine yol açmaktadır. Toprak yapısını bilmeden bilinçsizce yapılan kimyasal gübrelerle gübreleme, bitkisel verimin düşmesinden başka, ileride toprak yapısının değişmesine de yol açabilir.</a:t>
            </a:r>
          </a:p>
          <a:p>
            <a:pPr>
              <a:lnSpc>
                <a:spcPct val="150000"/>
              </a:lnSpc>
            </a:pPr>
            <a:endParaRPr lang="tr-TR" dirty="0" smtClean="0">
              <a:latin typeface="Times New Roman" panose="02020603050405020304" pitchFamily="18" charset="0"/>
              <a:cs typeface="Times New Roman" panose="02020603050405020304" pitchFamily="18" charset="0"/>
            </a:endParaRPr>
          </a:p>
          <a:p>
            <a:pPr marL="285750" indent="-285750">
              <a:lnSpc>
                <a:spcPct val="150000"/>
              </a:lnSpc>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Belediyelerce şehir çöplerinin verimli tarım arazilerinde depolanması, sanayi bölgelerindeki kimyasal katı ve sıvı atıkların toprağa bırakılması ve maden atıklarının toprak üzerinde bırakılması ile radyoaktif atıkların toprağa verilmesi sonucunda ağır metaller toprağa karışabilmektedir. Özellikle kurşun, </a:t>
            </a:r>
            <a:r>
              <a:rPr lang="tr-TR" dirty="0" err="1" smtClean="0">
                <a:latin typeface="Times New Roman" panose="02020603050405020304" pitchFamily="18" charset="0"/>
                <a:cs typeface="Times New Roman" panose="02020603050405020304" pitchFamily="18" charset="0"/>
              </a:rPr>
              <a:t>kadminyum</a:t>
            </a:r>
            <a:r>
              <a:rPr lang="tr-TR" dirty="0" smtClean="0">
                <a:latin typeface="Times New Roman" panose="02020603050405020304" pitchFamily="18" charset="0"/>
                <a:cs typeface="Times New Roman" panose="02020603050405020304" pitchFamily="18" charset="0"/>
              </a:rPr>
              <a:t>, krom, nikel, cıva ve çinko belli başlı ağır metaller olup, toprağın doğal karakterini değiştirebilmekte ve mikroorganizmaları etkilemektedir.</a:t>
            </a:r>
          </a:p>
          <a:p>
            <a:pPr>
              <a:lnSpc>
                <a:spcPct val="150000"/>
              </a:lnSpc>
            </a:pPr>
            <a:endParaRPr lang="tr-TR" dirty="0" smtClean="0">
              <a:latin typeface="Times New Roman" panose="02020603050405020304" pitchFamily="18" charset="0"/>
              <a:cs typeface="Times New Roman" panose="02020603050405020304" pitchFamily="18" charset="0"/>
            </a:endParaRPr>
          </a:p>
        </p:txBody>
      </p:sp>
      <p:pic>
        <p:nvPicPr>
          <p:cNvPr id="4" name="Resim 3"/>
          <p:cNvPicPr>
            <a:picLocks noChangeAspect="1"/>
          </p:cNvPicPr>
          <p:nvPr/>
        </p:nvPicPr>
        <p:blipFill>
          <a:blip r:embed="rId2"/>
          <a:stretch>
            <a:fillRect/>
          </a:stretch>
        </p:blipFill>
        <p:spPr>
          <a:xfrm>
            <a:off x="8287911" y="307909"/>
            <a:ext cx="3064029" cy="1704975"/>
          </a:xfrm>
          <a:prstGeom prst="rect">
            <a:avLst/>
          </a:prstGeom>
        </p:spPr>
      </p:pic>
    </p:spTree>
    <p:extLst>
      <p:ext uri="{BB962C8B-B14F-4D97-AF65-F5344CB8AC3E}">
        <p14:creationId xmlns:p14="http://schemas.microsoft.com/office/powerpoint/2010/main" val="659447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25551" y="1467266"/>
            <a:ext cx="11374244" cy="3831818"/>
          </a:xfrm>
          <a:prstGeom prst="rect">
            <a:avLst/>
          </a:prstGeom>
        </p:spPr>
        <p:txBody>
          <a:bodyPr wrap="square">
            <a:spAutoFit/>
          </a:bodyPr>
          <a:lstStyle/>
          <a:p>
            <a:pPr marL="285750" indent="-285750">
              <a:lnSpc>
                <a:spcPct val="150000"/>
              </a:lnSpc>
              <a:buFont typeface="Wingdings" panose="05000000000000000000" pitchFamily="2" charset="2"/>
              <a:buChar char="ü"/>
            </a:pPr>
            <a:r>
              <a:rPr lang="tr-TR" dirty="0">
                <a:latin typeface="Times New Roman" panose="02020603050405020304" pitchFamily="18" charset="0"/>
                <a:cs typeface="Times New Roman" panose="02020603050405020304" pitchFamily="18" charset="0"/>
              </a:rPr>
              <a:t>Egzoz gazları, ozon, </a:t>
            </a:r>
            <a:r>
              <a:rPr lang="tr-TR" dirty="0" err="1">
                <a:latin typeface="Times New Roman" panose="02020603050405020304" pitchFamily="18" charset="0"/>
                <a:cs typeface="Times New Roman" panose="02020603050405020304" pitchFamily="18" charset="0"/>
              </a:rPr>
              <a:t>karbonmonoksit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kükürtdioksit</a:t>
            </a:r>
            <a:r>
              <a:rPr lang="tr-TR" dirty="0">
                <a:latin typeface="Times New Roman" panose="02020603050405020304" pitchFamily="18" charset="0"/>
                <a:cs typeface="Times New Roman" panose="02020603050405020304" pitchFamily="18" charset="0"/>
              </a:rPr>
              <a:t>, kurşun ve kadmiyum vs. gibi zehirli maddeler havaya yayılmakta ve solunum yolu ile büyük bir kısmı canlılar tarafından alınmaktadır. Geriye kalanı ise, rüzgarlar ile uzak mesafelere taşınmakta ve yağışlarla yere inerek, toprak ve suları kirletmektedir</a:t>
            </a:r>
            <a:r>
              <a:rPr lang="tr-TR" dirty="0" smtClean="0">
                <a:latin typeface="Times New Roman" panose="02020603050405020304" pitchFamily="18" charset="0"/>
                <a:cs typeface="Times New Roman" panose="02020603050405020304" pitchFamily="18" charset="0"/>
              </a:rPr>
              <a:t>.</a:t>
            </a:r>
          </a:p>
          <a:p>
            <a:pPr marL="285750" indent="-285750">
              <a:lnSpc>
                <a:spcPct val="150000"/>
              </a:lnSpc>
              <a:buFont typeface="Wingdings" panose="05000000000000000000" pitchFamily="2" charset="2"/>
              <a:buChar char="ü"/>
            </a:pPr>
            <a:endParaRPr lang="tr-TR" dirty="0">
              <a:latin typeface="Times New Roman" panose="02020603050405020304" pitchFamily="18" charset="0"/>
              <a:cs typeface="Times New Roman" panose="02020603050405020304" pitchFamily="18" charset="0"/>
            </a:endParaRPr>
          </a:p>
          <a:p>
            <a:pPr>
              <a:lnSpc>
                <a:spcPct val="150000"/>
              </a:lnSpc>
            </a:pPr>
            <a:r>
              <a:rPr lang="tr-TR" dirty="0" smtClean="0">
                <a:latin typeface="Times New Roman" panose="02020603050405020304" pitchFamily="18" charset="0"/>
                <a:cs typeface="Times New Roman" panose="02020603050405020304" pitchFamily="18" charset="0"/>
              </a:rPr>
              <a:t>    Sanayi </a:t>
            </a:r>
            <a:r>
              <a:rPr lang="tr-TR" dirty="0">
                <a:latin typeface="Times New Roman" panose="02020603050405020304" pitchFamily="18" charset="0"/>
                <a:cs typeface="Times New Roman" panose="02020603050405020304" pitchFamily="18" charset="0"/>
              </a:rPr>
              <a:t>atıklarının ve evsel atıkların karıştığı sularla sulanmış topraklar ise, kimyasal kirliliklerle karşı karşıya kalırlar.</a:t>
            </a:r>
          </a:p>
          <a:p>
            <a:pPr marL="285750" indent="-285750">
              <a:lnSpc>
                <a:spcPct val="150000"/>
              </a:lnSpc>
              <a:buFont typeface="Wingdings" panose="05000000000000000000" pitchFamily="2" charset="2"/>
              <a:buChar char="ü"/>
            </a:pPr>
            <a:r>
              <a:rPr lang="tr-TR" dirty="0">
                <a:latin typeface="Times New Roman" panose="02020603050405020304" pitchFamily="18" charset="0"/>
                <a:cs typeface="Times New Roman" panose="02020603050405020304" pitchFamily="18" charset="0"/>
              </a:rPr>
              <a:t>Sanayi atık suları, fazla miktarda iz elementleri ve özellikle canlılar için </a:t>
            </a:r>
            <a:r>
              <a:rPr lang="tr-TR" dirty="0" err="1">
                <a:latin typeface="Times New Roman" panose="02020603050405020304" pitchFamily="18" charset="0"/>
                <a:cs typeface="Times New Roman" panose="02020603050405020304" pitchFamily="18" charset="0"/>
              </a:rPr>
              <a:t>toksit</a:t>
            </a:r>
            <a:r>
              <a:rPr lang="tr-TR" dirty="0">
                <a:latin typeface="Times New Roman" panose="02020603050405020304" pitchFamily="18" charset="0"/>
                <a:cs typeface="Times New Roman" panose="02020603050405020304" pitchFamily="18" charset="0"/>
              </a:rPr>
              <a:t> maddeleri fazla içerdiklerinden toprak canlıları üzerinde olumsuz etkide bulunurlar. Kanalizasyon sularının </a:t>
            </a:r>
            <a:r>
              <a:rPr lang="tr-TR" dirty="0" err="1">
                <a:latin typeface="Times New Roman" panose="02020603050405020304" pitchFamily="18" charset="0"/>
                <a:cs typeface="Times New Roman" panose="02020603050405020304" pitchFamily="18" charset="0"/>
              </a:rPr>
              <a:t>pH</a:t>
            </a:r>
            <a:r>
              <a:rPr lang="tr-TR" dirty="0">
                <a:latin typeface="Times New Roman" panose="02020603050405020304" pitchFamily="18" charset="0"/>
                <a:cs typeface="Times New Roman" panose="02020603050405020304" pitchFamily="18" charset="0"/>
              </a:rPr>
              <a:t> değerleri ve tuz içerikleri de toprak canlılarının gelişmesine olumsuz yönde etki yapar.</a:t>
            </a:r>
          </a:p>
          <a:p>
            <a:pPr marL="285750" indent="-285750">
              <a:lnSpc>
                <a:spcPct val="150000"/>
              </a:lnSpc>
              <a:buFont typeface="Wingdings" panose="05000000000000000000" pitchFamily="2" charset="2"/>
              <a:buChar char="ü"/>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35178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38147" y="981307"/>
            <a:ext cx="10560205" cy="3831818"/>
          </a:xfrm>
          <a:prstGeom prst="rect">
            <a:avLst/>
          </a:prstGeom>
        </p:spPr>
        <p:txBody>
          <a:bodyPr wrap="square">
            <a:spAutoFit/>
          </a:bodyPr>
          <a:lstStyle/>
          <a:p>
            <a:pPr>
              <a:lnSpc>
                <a:spcPct val="150000"/>
              </a:lnSpc>
            </a:pPr>
            <a:r>
              <a:rPr lang="tr-TR" dirty="0" smtClean="0"/>
              <a:t> </a:t>
            </a:r>
            <a:endParaRPr lang="tr-TR" dirty="0" smtClean="0">
              <a:latin typeface="Times New Roman" panose="02020603050405020304" pitchFamily="18" charset="0"/>
              <a:cs typeface="Times New Roman" panose="02020603050405020304" pitchFamily="18" charset="0"/>
            </a:endParaRPr>
          </a:p>
          <a:p>
            <a:pPr marL="285750" indent="-285750">
              <a:lnSpc>
                <a:spcPct val="150000"/>
              </a:lnSpc>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Kanalizasyon suyunun ve arıtma çamurunun bazı problemlere neden olacağı gözden uzak tutulmamalıdır. Toprakta </a:t>
            </a:r>
            <a:r>
              <a:rPr lang="tr-TR" dirty="0" err="1" smtClean="0">
                <a:latin typeface="Times New Roman" panose="02020603050405020304" pitchFamily="18" charset="0"/>
                <a:cs typeface="Times New Roman" panose="02020603050405020304" pitchFamily="18" charset="0"/>
              </a:rPr>
              <a:t>pH</a:t>
            </a:r>
            <a:r>
              <a:rPr lang="tr-TR" dirty="0" smtClean="0">
                <a:latin typeface="Times New Roman" panose="02020603050405020304" pitchFamily="18" charset="0"/>
                <a:cs typeface="Times New Roman" panose="02020603050405020304" pitchFamily="18" charset="0"/>
              </a:rPr>
              <a:t> değerinin, iz elementlerin ve bitkiye </a:t>
            </a:r>
            <a:r>
              <a:rPr lang="tr-TR" dirty="0" err="1" smtClean="0">
                <a:latin typeface="Times New Roman" panose="02020603050405020304" pitchFamily="18" charset="0"/>
                <a:cs typeface="Times New Roman" panose="02020603050405020304" pitchFamily="18" charset="0"/>
              </a:rPr>
              <a:t>toksik</a:t>
            </a:r>
            <a:r>
              <a:rPr lang="tr-TR" dirty="0" smtClean="0">
                <a:latin typeface="Times New Roman" panose="02020603050405020304" pitchFamily="18" charset="0"/>
                <a:cs typeface="Times New Roman" panose="02020603050405020304" pitchFamily="18" charset="0"/>
              </a:rPr>
              <a:t> olan maddelerin yükselmesi söz konusudur. Bunların dışında kanalizasyon sularında daima artan oranlarda bulunan ve arıtma çamuru kuru maddesinin % 2'sine varabilen deterjanlar toprağa zararlı etkide bulunabilir. </a:t>
            </a:r>
          </a:p>
          <a:p>
            <a:pPr marL="285750" indent="-285750">
              <a:lnSpc>
                <a:spcPct val="150000"/>
              </a:lnSpc>
              <a:buFont typeface="Wingdings" panose="05000000000000000000" pitchFamily="2" charset="2"/>
              <a:buChar char="ü"/>
            </a:pPr>
            <a:endParaRPr lang="tr-TR" dirty="0" smtClean="0">
              <a:latin typeface="Times New Roman" panose="02020603050405020304" pitchFamily="18" charset="0"/>
              <a:cs typeface="Times New Roman" panose="02020603050405020304" pitchFamily="18" charset="0"/>
            </a:endParaRPr>
          </a:p>
          <a:p>
            <a:pPr marL="285750" indent="-285750">
              <a:lnSpc>
                <a:spcPct val="150000"/>
              </a:lnSpc>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Erozyonla çok miktarda tarıma elverişli toprak kaybı söz konusudur. Verimli toprağın yok olmasından dolayı tarımsal üretimdeki düşüş, kalite bozulması, besin zincirindeki eksikliklerin yanı sıra erozyonla taşınan topraklar, denizlerde ve akarsularda bulanıklık oluşturarak su içi ekolojik dengeyi etkilemektedir.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16284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598341" y="634423"/>
            <a:ext cx="2193074" cy="369332"/>
          </a:xfrm>
          <a:prstGeom prst="rect">
            <a:avLst/>
          </a:prstGeom>
          <a:solidFill>
            <a:schemeClr val="accent1"/>
          </a:solidFill>
        </p:spPr>
        <p:txBody>
          <a:bodyPr wrap="square">
            <a:spAutoFit/>
          </a:bodyPr>
          <a:lstStyle/>
          <a:p>
            <a:r>
              <a:rPr lang="tr-TR" dirty="0" smtClean="0">
                <a:solidFill>
                  <a:schemeClr val="bg1"/>
                </a:solidFill>
              </a:rPr>
              <a:t>Erozyonun Etkileri</a:t>
            </a:r>
            <a:endParaRPr lang="tr-TR" dirty="0">
              <a:solidFill>
                <a:schemeClr val="bg1"/>
              </a:solidFill>
            </a:endParaRPr>
          </a:p>
        </p:txBody>
      </p:sp>
      <p:sp>
        <p:nvSpPr>
          <p:cNvPr id="3" name="Dikdörtgen 2"/>
          <p:cNvSpPr/>
          <p:nvPr/>
        </p:nvSpPr>
        <p:spPr>
          <a:xfrm>
            <a:off x="245327" y="1448022"/>
            <a:ext cx="11809142" cy="4090992"/>
          </a:xfrm>
          <a:prstGeom prst="rect">
            <a:avLst/>
          </a:prstGeom>
        </p:spPr>
        <p:txBody>
          <a:bodyPr wrap="square">
            <a:spAutoFit/>
          </a:bodyPr>
          <a:lstStyle/>
          <a:p>
            <a:pPr marL="292735" indent="-285750" algn="just">
              <a:lnSpc>
                <a:spcPct val="111000"/>
              </a:lnSpc>
              <a:spcAft>
                <a:spcPts val="25"/>
              </a:spcAft>
              <a:buFont typeface="Wingdings" panose="05000000000000000000" pitchFamily="2" charset="2"/>
              <a:buChar char="ü"/>
            </a:pP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Bitki örtüsünün yok olması, erozyonun yanı sıra toprak kayması, taşkın ve çığ felaketlerini artırır. Verimsizleşen ve yok olan tarım arazileri üzerinde yaşayanları besleyemez duruma gelir, kırsal kesimden kentlere doğru göçü arttırarak büyük ekonomik ve toplumsal sorunlara yol açar. </a:t>
            </a:r>
          </a:p>
          <a:p>
            <a:pPr marL="359410" indent="-6350">
              <a:lnSpc>
                <a:spcPct val="107000"/>
              </a:lnSpc>
              <a:spcAft>
                <a:spcPts val="100"/>
              </a:spcAft>
            </a:pP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p>
          <a:p>
            <a:pPr marL="292735" indent="-285750" algn="just">
              <a:lnSpc>
                <a:spcPct val="111000"/>
              </a:lnSpc>
              <a:spcAft>
                <a:spcPts val="25"/>
              </a:spcAft>
              <a:buFont typeface="Wingdings" panose="05000000000000000000" pitchFamily="2" charset="2"/>
              <a:buChar char="ü"/>
            </a:pP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Meraların yok olması hayvancılığın gerilemesine neden olurken gelirin azalması ve iş olanağının daralması sonucunu doğurur. Bitki örtüsünün yok olması, erozyonun yanı sıra toprak kayması, taşkın ve çığ felaketlerini artırır. Erozyon sonucu taşınan verimli topraklar, baraj göllerini doldurarak ekonomik ömürlerini kısaltır.  </a:t>
            </a:r>
            <a:endPar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6985" indent="359410" algn="just">
              <a:lnSpc>
                <a:spcPct val="111000"/>
              </a:lnSpc>
              <a:spcAft>
                <a:spcPts val="25"/>
              </a:spcAft>
            </a:pPr>
            <a:endPar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292735" indent="-285750" algn="just">
              <a:lnSpc>
                <a:spcPct val="111000"/>
              </a:lnSpc>
              <a:spcAft>
                <a:spcPts val="25"/>
              </a:spcAft>
              <a:buFont typeface="Wingdings" panose="05000000000000000000" pitchFamily="2" charset="2"/>
              <a:buChar char="ü"/>
            </a:pPr>
            <a:r>
              <a:rPr lang="tr-TR" dirty="0">
                <a:latin typeface="Times New Roman" panose="02020603050405020304" pitchFamily="18" charset="0"/>
                <a:cs typeface="Times New Roman" panose="02020603050405020304" pitchFamily="18" charset="0"/>
              </a:rPr>
              <a:t>Yeşil örtü ve toprağın elden gitmesi ile ortaya çıkan iklim değişikliği ve bozulan ekolojik denge sonucunda vahim boyutlarda doğal varlık kaybedilerek ekonomik zarara uğratır. Bitki örtüsü ve toprağın olmadığı bir yüzey, kar ve yağmur sularını ememediğinden doğal su kaynakları düzenli ve sürekli olarak beslenemez. Kaybedilen toprak örtüsünün yeniden oluşması için binlerce yıl gerekir. </a:t>
            </a:r>
          </a:p>
          <a:p>
            <a:pPr marL="6985" indent="359410" algn="just">
              <a:lnSpc>
                <a:spcPct val="111000"/>
              </a:lnSpc>
              <a:spcAft>
                <a:spcPts val="25"/>
              </a:spcAft>
            </a:pPr>
            <a:endPar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Dikdörtgen 3"/>
          <p:cNvSpPr/>
          <p:nvPr/>
        </p:nvSpPr>
        <p:spPr>
          <a:xfrm>
            <a:off x="1598341" y="172758"/>
            <a:ext cx="4871847" cy="369332"/>
          </a:xfrm>
          <a:prstGeom prst="rect">
            <a:avLst/>
          </a:prstGeom>
          <a:solidFill>
            <a:schemeClr val="accent1"/>
          </a:solidFill>
        </p:spPr>
        <p:txBody>
          <a:bodyPr wrap="none">
            <a:spAutoFit/>
          </a:bodyPr>
          <a:lstStyle/>
          <a:p>
            <a:r>
              <a:rPr lang="tr-TR" dirty="0">
                <a:solidFill>
                  <a:schemeClr val="bg1"/>
                </a:solidFill>
              </a:rPr>
              <a:t>Toprak Kirliliğinin İnsan ve Çevresine Etkileri</a:t>
            </a:r>
          </a:p>
        </p:txBody>
      </p:sp>
    </p:spTree>
    <p:extLst>
      <p:ext uri="{BB962C8B-B14F-4D97-AF65-F5344CB8AC3E}">
        <p14:creationId xmlns:p14="http://schemas.microsoft.com/office/powerpoint/2010/main" val="31047006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516566" y="812225"/>
            <a:ext cx="10314877" cy="1958998"/>
          </a:xfrm>
          <a:prstGeom prst="rect">
            <a:avLst/>
          </a:prstGeom>
        </p:spPr>
        <p:txBody>
          <a:bodyPr wrap="square">
            <a:spAutoFit/>
          </a:bodyPr>
          <a:lstStyle/>
          <a:p>
            <a:pPr marL="359410" indent="-6350">
              <a:lnSpc>
                <a:spcPct val="107000"/>
              </a:lnSpc>
              <a:spcAft>
                <a:spcPts val="80"/>
              </a:spcAft>
            </a:pPr>
            <a:r>
              <a:rPr lang="tr-TR" dirty="0" smtClean="0">
                <a:solidFill>
                  <a:srgbClr val="000000"/>
                </a:solidFill>
                <a:latin typeface="Times New Roman" panose="02020603050405020304" pitchFamily="18" charset="0"/>
                <a:ea typeface="Times New Roman" panose="02020603050405020304" pitchFamily="18" charset="0"/>
              </a:rPr>
              <a:t> </a:t>
            </a:r>
            <a:endParaRPr lang="tr-TR" dirty="0">
              <a:solidFill>
                <a:srgbClr val="000000"/>
              </a:solidFill>
              <a:latin typeface="Times New Roman" panose="02020603050405020304" pitchFamily="18" charset="0"/>
              <a:ea typeface="Times New Roman" panose="02020603050405020304" pitchFamily="18" charset="0"/>
            </a:endParaRPr>
          </a:p>
          <a:p>
            <a:pPr marL="6350" indent="359410">
              <a:lnSpc>
                <a:spcPct val="113000"/>
              </a:lnSpc>
              <a:spcAft>
                <a:spcPts val="15"/>
              </a:spcAft>
            </a:pPr>
            <a:r>
              <a:rPr lang="tr-TR" dirty="0">
                <a:solidFill>
                  <a:srgbClr val="000000"/>
                </a:solidFill>
                <a:latin typeface="Times New Roman" panose="02020603050405020304" pitchFamily="18" charset="0"/>
                <a:ea typeface="Times New Roman" panose="02020603050405020304" pitchFamily="18" charset="0"/>
              </a:rPr>
              <a:t>Bazı toprakların iklimsel etkiler sonucu yılın belli zamanlarında yaşlık, belli zamanlarında ise çoraklıkla karşılanması söz konusu olabilir. Her iki durumda da toprağın kullanılması güçleşmekte, verimi düşmekte, olumsuz çevresel etkilerle karşılaşılmaktadır. </a:t>
            </a:r>
          </a:p>
          <a:p>
            <a:pPr marL="359410" indent="-6350">
              <a:lnSpc>
                <a:spcPct val="107000"/>
              </a:lnSpc>
              <a:spcAft>
                <a:spcPts val="220"/>
              </a:spcAft>
            </a:pPr>
            <a:r>
              <a:rPr lang="tr-TR" dirty="0">
                <a:solidFill>
                  <a:srgbClr val="000000"/>
                </a:solidFill>
                <a:latin typeface="Times New Roman" panose="02020603050405020304" pitchFamily="18" charset="0"/>
                <a:ea typeface="Times New Roman" panose="02020603050405020304" pitchFamily="18" charset="0"/>
              </a:rPr>
              <a:t> </a:t>
            </a:r>
          </a:p>
          <a:p>
            <a:pPr marL="359410" indent="-6350">
              <a:lnSpc>
                <a:spcPct val="107000"/>
              </a:lnSpc>
              <a:spcAft>
                <a:spcPts val="60"/>
              </a:spcAft>
            </a:pPr>
            <a:r>
              <a:rPr lang="tr-TR" dirty="0" smtClean="0">
                <a:solidFill>
                  <a:srgbClr val="000000"/>
                </a:solidFill>
                <a:latin typeface="Times New Roman" panose="02020603050405020304" pitchFamily="18" charset="0"/>
                <a:ea typeface="Times New Roman" panose="02020603050405020304" pitchFamily="18" charset="0"/>
              </a:rPr>
              <a:t> </a:t>
            </a:r>
            <a:endParaRPr lang="tr-TR" dirty="0">
              <a:solidFill>
                <a:srgbClr val="000000"/>
              </a:solidFill>
              <a:latin typeface="Times New Roman" panose="02020603050405020304" pitchFamily="18" charset="0"/>
              <a:ea typeface="Times New Roman" panose="02020603050405020304" pitchFamily="18" charset="0"/>
            </a:endParaRPr>
          </a:p>
        </p:txBody>
      </p:sp>
      <p:sp>
        <p:nvSpPr>
          <p:cNvPr id="3" name="Dikdörtgen 2"/>
          <p:cNvSpPr/>
          <p:nvPr/>
        </p:nvSpPr>
        <p:spPr>
          <a:xfrm>
            <a:off x="1939433" y="443470"/>
            <a:ext cx="3072059" cy="368755"/>
          </a:xfrm>
          <a:prstGeom prst="rect">
            <a:avLst/>
          </a:prstGeom>
          <a:solidFill>
            <a:schemeClr val="accent1"/>
          </a:solidFill>
        </p:spPr>
        <p:txBody>
          <a:bodyPr wrap="none">
            <a:spAutoFit/>
          </a:bodyPr>
          <a:lstStyle/>
          <a:p>
            <a:pPr marL="20955" indent="-6350">
              <a:lnSpc>
                <a:spcPct val="107000"/>
              </a:lnSpc>
              <a:spcAft>
                <a:spcPts val="0"/>
              </a:spcAft>
            </a:pPr>
            <a:r>
              <a:rPr lang="tr-TR" b="1" dirty="0">
                <a:solidFill>
                  <a:schemeClr val="bg1"/>
                </a:solidFill>
                <a:latin typeface="Times New Roman" panose="02020603050405020304" pitchFamily="18" charset="0"/>
                <a:ea typeface="Times New Roman" panose="02020603050405020304" pitchFamily="18" charset="0"/>
              </a:rPr>
              <a:t>Yaşlık ve Çoraklığın Etkileri </a:t>
            </a:r>
          </a:p>
        </p:txBody>
      </p:sp>
      <p:sp>
        <p:nvSpPr>
          <p:cNvPr id="4" name="Dikdörtgen 3"/>
          <p:cNvSpPr/>
          <p:nvPr/>
        </p:nvSpPr>
        <p:spPr>
          <a:xfrm>
            <a:off x="1576038" y="3466611"/>
            <a:ext cx="10255405" cy="1938800"/>
          </a:xfrm>
          <a:prstGeom prst="rect">
            <a:avLst/>
          </a:prstGeom>
        </p:spPr>
        <p:txBody>
          <a:bodyPr wrap="square">
            <a:spAutoFit/>
          </a:bodyPr>
          <a:lstStyle/>
          <a:p>
            <a:pPr marL="359410" indent="-6350">
              <a:lnSpc>
                <a:spcPct val="107000"/>
              </a:lnSpc>
              <a:spcAft>
                <a:spcPts val="60"/>
              </a:spcAft>
            </a:pPr>
            <a:endParaRPr lang="tr-TR" dirty="0">
              <a:solidFill>
                <a:srgbClr val="000000"/>
              </a:solidFill>
              <a:latin typeface="Times New Roman" panose="02020603050405020304" pitchFamily="18" charset="0"/>
              <a:ea typeface="Times New Roman" panose="02020603050405020304" pitchFamily="18" charset="0"/>
            </a:endParaRPr>
          </a:p>
          <a:p>
            <a:pPr marL="6985" indent="359410" algn="just">
              <a:lnSpc>
                <a:spcPct val="111000"/>
              </a:lnSpc>
              <a:spcAft>
                <a:spcPts val="25"/>
              </a:spcAft>
            </a:pPr>
            <a:r>
              <a:rPr lang="tr-TR" dirty="0">
                <a:solidFill>
                  <a:srgbClr val="000000"/>
                </a:solidFill>
                <a:latin typeface="Times New Roman" panose="02020603050405020304" pitchFamily="18" charset="0"/>
                <a:ea typeface="Times New Roman" panose="02020603050405020304" pitchFamily="18" charset="0"/>
              </a:rPr>
              <a:t>Taşlık, çapı 25 cm’den fazla olan taşların toprağın üstünde ve içinde görevli olarak bulunma payıdır ve insan etkinliklerinden kaynaklanan bir sorun olmayıp toprağın doğal özelliklerinin bir sonucudur. Taşlık artıkça tarımsal ilaçların kullanılması güçleşmekte, etkin bitkilerinin yetiştirilmesi olanaksız hâle gelmektedir. Kayalık ise bir yerde çıplak yerli kayaların üzerinde kullanılmayacak derecede ince toprak örtüsünün bulunması durumudur. </a:t>
            </a:r>
          </a:p>
        </p:txBody>
      </p:sp>
      <p:sp>
        <p:nvSpPr>
          <p:cNvPr id="5" name="Dikdörtgen 4"/>
          <p:cNvSpPr/>
          <p:nvPr/>
        </p:nvSpPr>
        <p:spPr>
          <a:xfrm>
            <a:off x="1739591" y="2791164"/>
            <a:ext cx="3271901" cy="388696"/>
          </a:xfrm>
          <a:prstGeom prst="rect">
            <a:avLst/>
          </a:prstGeom>
          <a:solidFill>
            <a:schemeClr val="accent1"/>
          </a:solidFill>
        </p:spPr>
        <p:txBody>
          <a:bodyPr wrap="square">
            <a:spAutoFit/>
          </a:bodyPr>
          <a:lstStyle/>
          <a:p>
            <a:pPr marL="359410" indent="-6350">
              <a:lnSpc>
                <a:spcPct val="107000"/>
              </a:lnSpc>
              <a:spcAft>
                <a:spcPts val="60"/>
              </a:spcAft>
            </a:pPr>
            <a:r>
              <a:rPr lang="tr-TR" b="1" dirty="0">
                <a:solidFill>
                  <a:schemeClr val="bg1"/>
                </a:solidFill>
                <a:latin typeface="Times New Roman" panose="02020603050405020304" pitchFamily="18" charset="0"/>
                <a:ea typeface="Times New Roman" panose="02020603050405020304" pitchFamily="18" charset="0"/>
              </a:rPr>
              <a:t>Taşlık ve Kayalığın Etkileri </a:t>
            </a:r>
          </a:p>
        </p:txBody>
      </p:sp>
    </p:spTree>
    <p:extLst>
      <p:ext uri="{BB962C8B-B14F-4D97-AF65-F5344CB8AC3E}">
        <p14:creationId xmlns:p14="http://schemas.microsoft.com/office/powerpoint/2010/main" val="1109275758"/>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79</TotalTime>
  <Words>1721</Words>
  <Application>Microsoft Office PowerPoint</Application>
  <PresentationFormat>Geniş ekran</PresentationFormat>
  <Paragraphs>91</Paragraphs>
  <Slides>18</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18</vt:i4>
      </vt:variant>
    </vt:vector>
  </HeadingPairs>
  <TitlesOfParts>
    <vt:vector size="24" baseType="lpstr">
      <vt:lpstr>Arial</vt:lpstr>
      <vt:lpstr>Century Gothic</vt:lpstr>
      <vt:lpstr>Times New Roman</vt:lpstr>
      <vt:lpstr>Wingdings</vt:lpstr>
      <vt:lpstr>Wingdings 3</vt:lpstr>
      <vt:lpstr>Duman</vt:lpstr>
      <vt:lpstr>TOPRAK KİRLİLİĞİ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TOPRAK KİRLİLİĞİ </dc:title>
  <dc:creator>Windows Kullanıcısı</dc:creator>
  <cp:lastModifiedBy>Windows Kullanıcısı</cp:lastModifiedBy>
  <cp:revision>12</cp:revision>
  <dcterms:created xsi:type="dcterms:W3CDTF">2019-02-26T10:39:23Z</dcterms:created>
  <dcterms:modified xsi:type="dcterms:W3CDTF">2019-03-01T13:54:06Z</dcterms:modified>
</cp:coreProperties>
</file>