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71" r:id="rId2"/>
    <p:sldId id="275" r:id="rId3"/>
    <p:sldId id="277" r:id="rId4"/>
    <p:sldId id="256" r:id="rId5"/>
    <p:sldId id="257" r:id="rId6"/>
    <p:sldId id="258" r:id="rId7"/>
    <p:sldId id="259" r:id="rId8"/>
    <p:sldId id="278" r:id="rId9"/>
    <p:sldId id="274" r:id="rId10"/>
    <p:sldId id="279" r:id="rId11"/>
    <p:sldId id="276" r:id="rId12"/>
    <p:sldId id="261" r:id="rId13"/>
    <p:sldId id="262" r:id="rId14"/>
    <p:sldId id="280" r:id="rId15"/>
    <p:sldId id="263" r:id="rId16"/>
    <p:sldId id="264" r:id="rId17"/>
    <p:sldId id="265" r:id="rId18"/>
    <p:sldId id="281" r:id="rId19"/>
    <p:sldId id="270" r:id="rId20"/>
    <p:sldId id="282" r:id="rId21"/>
    <p:sldId id="269" r:id="rId2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164" autoAdjust="0"/>
  </p:normalViewPr>
  <p:slideViewPr>
    <p:cSldViewPr snapToGrid="0">
      <p:cViewPr varScale="1">
        <p:scale>
          <a:sx n="77" d="100"/>
          <a:sy n="77" d="100"/>
        </p:scale>
        <p:origin x="106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758148C-698B-42B7-B31C-C37C471EAEDD}" type="datetimeFigureOut">
              <a:rPr lang="tr-TR" smtClean="0"/>
              <a:t>1.03.2019</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BAE068A-6958-4484-87C4-CE0F429A100C}" type="slidenum">
              <a:rPr lang="tr-TR" smtClean="0"/>
              <a:t>‹#›</a:t>
            </a:fld>
            <a:endParaRPr lang="tr-TR"/>
          </a:p>
        </p:txBody>
      </p:sp>
    </p:spTree>
    <p:extLst>
      <p:ext uri="{BB962C8B-B14F-4D97-AF65-F5344CB8AC3E}">
        <p14:creationId xmlns:p14="http://schemas.microsoft.com/office/powerpoint/2010/main" val="376546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758148C-698B-42B7-B31C-C37C471EAEDD}" type="datetimeFigureOut">
              <a:rPr lang="tr-TR" smtClean="0"/>
              <a:t>1.03.2019</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BAE068A-6958-4484-87C4-CE0F429A100C}" type="slidenum">
              <a:rPr lang="tr-TR" smtClean="0"/>
              <a:t>‹#›</a:t>
            </a:fld>
            <a:endParaRPr lang="tr-TR"/>
          </a:p>
        </p:txBody>
      </p:sp>
    </p:spTree>
    <p:extLst>
      <p:ext uri="{BB962C8B-B14F-4D97-AF65-F5344CB8AC3E}">
        <p14:creationId xmlns:p14="http://schemas.microsoft.com/office/powerpoint/2010/main" val="89994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758148C-698B-42B7-B31C-C37C471EAEDD}" type="datetimeFigureOut">
              <a:rPr lang="tr-TR" smtClean="0"/>
              <a:t>1.03.2019</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BAE068A-6958-4484-87C4-CE0F429A100C}"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20698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B758148C-698B-42B7-B31C-C37C471EAEDD}" type="datetimeFigureOut">
              <a:rPr lang="tr-TR" smtClean="0"/>
              <a:t>1.03.2019</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BAE068A-6958-4484-87C4-CE0F429A100C}" type="slidenum">
              <a:rPr lang="tr-TR" smtClean="0"/>
              <a:t>‹#›</a:t>
            </a:fld>
            <a:endParaRPr lang="tr-TR"/>
          </a:p>
        </p:txBody>
      </p:sp>
    </p:spTree>
    <p:extLst>
      <p:ext uri="{BB962C8B-B14F-4D97-AF65-F5344CB8AC3E}">
        <p14:creationId xmlns:p14="http://schemas.microsoft.com/office/powerpoint/2010/main" val="28523875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B758148C-698B-42B7-B31C-C37C471EAEDD}" type="datetimeFigureOut">
              <a:rPr lang="tr-TR" smtClean="0"/>
              <a:t>1.03.2019</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BAE068A-6958-4484-87C4-CE0F429A100C}"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44934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B758148C-698B-42B7-B31C-C37C471EAEDD}" type="datetimeFigureOut">
              <a:rPr lang="tr-TR" smtClean="0"/>
              <a:t>1.03.2019</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BAE068A-6958-4484-87C4-CE0F429A100C}" type="slidenum">
              <a:rPr lang="tr-TR" smtClean="0"/>
              <a:t>‹#›</a:t>
            </a:fld>
            <a:endParaRPr lang="tr-TR"/>
          </a:p>
        </p:txBody>
      </p:sp>
    </p:spTree>
    <p:extLst>
      <p:ext uri="{BB962C8B-B14F-4D97-AF65-F5344CB8AC3E}">
        <p14:creationId xmlns:p14="http://schemas.microsoft.com/office/powerpoint/2010/main" val="3057957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758148C-698B-42B7-B31C-C37C471EAEDD}" type="datetimeFigureOut">
              <a:rPr lang="tr-TR" smtClean="0"/>
              <a:t>1.03.2019</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BAE068A-6958-4484-87C4-CE0F429A100C}" type="slidenum">
              <a:rPr lang="tr-TR" smtClean="0"/>
              <a:t>‹#›</a:t>
            </a:fld>
            <a:endParaRPr lang="tr-TR"/>
          </a:p>
        </p:txBody>
      </p:sp>
    </p:spTree>
    <p:extLst>
      <p:ext uri="{BB962C8B-B14F-4D97-AF65-F5344CB8AC3E}">
        <p14:creationId xmlns:p14="http://schemas.microsoft.com/office/powerpoint/2010/main" val="1164109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758148C-698B-42B7-B31C-C37C471EAEDD}" type="datetimeFigureOut">
              <a:rPr lang="tr-TR" smtClean="0"/>
              <a:t>1.03.2019</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BAE068A-6958-4484-87C4-CE0F429A100C}" type="slidenum">
              <a:rPr lang="tr-TR" smtClean="0"/>
              <a:t>‹#›</a:t>
            </a:fld>
            <a:endParaRPr lang="tr-TR"/>
          </a:p>
        </p:txBody>
      </p:sp>
    </p:spTree>
    <p:extLst>
      <p:ext uri="{BB962C8B-B14F-4D97-AF65-F5344CB8AC3E}">
        <p14:creationId xmlns:p14="http://schemas.microsoft.com/office/powerpoint/2010/main" val="3353252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758148C-698B-42B7-B31C-C37C471EAEDD}" type="datetimeFigureOut">
              <a:rPr lang="tr-TR" smtClean="0"/>
              <a:t>1.03.2019</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BAE068A-6958-4484-87C4-CE0F429A100C}" type="slidenum">
              <a:rPr lang="tr-TR" smtClean="0"/>
              <a:t>‹#›</a:t>
            </a:fld>
            <a:endParaRPr lang="tr-TR"/>
          </a:p>
        </p:txBody>
      </p:sp>
    </p:spTree>
    <p:extLst>
      <p:ext uri="{BB962C8B-B14F-4D97-AF65-F5344CB8AC3E}">
        <p14:creationId xmlns:p14="http://schemas.microsoft.com/office/powerpoint/2010/main" val="1635090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758148C-698B-42B7-B31C-C37C471EAEDD}" type="datetimeFigureOut">
              <a:rPr lang="tr-TR" smtClean="0"/>
              <a:t>1.03.2019</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BAE068A-6958-4484-87C4-CE0F429A100C}" type="slidenum">
              <a:rPr lang="tr-TR" smtClean="0"/>
              <a:t>‹#›</a:t>
            </a:fld>
            <a:endParaRPr lang="tr-TR"/>
          </a:p>
        </p:txBody>
      </p:sp>
    </p:spTree>
    <p:extLst>
      <p:ext uri="{BB962C8B-B14F-4D97-AF65-F5344CB8AC3E}">
        <p14:creationId xmlns:p14="http://schemas.microsoft.com/office/powerpoint/2010/main" val="2510278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B758148C-698B-42B7-B31C-C37C471EAEDD}" type="datetimeFigureOut">
              <a:rPr lang="tr-TR" smtClean="0"/>
              <a:t>1.03.2019</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BAE068A-6958-4484-87C4-CE0F429A100C}" type="slidenum">
              <a:rPr lang="tr-TR" smtClean="0"/>
              <a:t>‹#›</a:t>
            </a:fld>
            <a:endParaRPr lang="tr-TR"/>
          </a:p>
        </p:txBody>
      </p:sp>
    </p:spTree>
    <p:extLst>
      <p:ext uri="{BB962C8B-B14F-4D97-AF65-F5344CB8AC3E}">
        <p14:creationId xmlns:p14="http://schemas.microsoft.com/office/powerpoint/2010/main" val="3545863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758148C-698B-42B7-B31C-C37C471EAEDD}" type="datetimeFigureOut">
              <a:rPr lang="tr-TR" smtClean="0"/>
              <a:t>1.03.2019</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BAE068A-6958-4484-87C4-CE0F429A100C}" type="slidenum">
              <a:rPr lang="tr-TR" smtClean="0"/>
              <a:t>‹#›</a:t>
            </a:fld>
            <a:endParaRPr lang="tr-TR"/>
          </a:p>
        </p:txBody>
      </p:sp>
    </p:spTree>
    <p:extLst>
      <p:ext uri="{BB962C8B-B14F-4D97-AF65-F5344CB8AC3E}">
        <p14:creationId xmlns:p14="http://schemas.microsoft.com/office/powerpoint/2010/main" val="3753848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758148C-698B-42B7-B31C-C37C471EAEDD}" type="datetimeFigureOut">
              <a:rPr lang="tr-TR" smtClean="0"/>
              <a:t>1.03.2019</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BAE068A-6958-4484-87C4-CE0F429A100C}" type="slidenum">
              <a:rPr lang="tr-TR" smtClean="0"/>
              <a:t>‹#›</a:t>
            </a:fld>
            <a:endParaRPr lang="tr-TR"/>
          </a:p>
        </p:txBody>
      </p:sp>
    </p:spTree>
    <p:extLst>
      <p:ext uri="{BB962C8B-B14F-4D97-AF65-F5344CB8AC3E}">
        <p14:creationId xmlns:p14="http://schemas.microsoft.com/office/powerpoint/2010/main" val="2373383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58148C-698B-42B7-B31C-C37C471EAEDD}" type="datetimeFigureOut">
              <a:rPr lang="tr-TR" smtClean="0"/>
              <a:t>1.03.2019</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BAE068A-6958-4484-87C4-CE0F429A100C}" type="slidenum">
              <a:rPr lang="tr-TR" smtClean="0"/>
              <a:t>‹#›</a:t>
            </a:fld>
            <a:endParaRPr lang="tr-TR"/>
          </a:p>
        </p:txBody>
      </p:sp>
    </p:spTree>
    <p:extLst>
      <p:ext uri="{BB962C8B-B14F-4D97-AF65-F5344CB8AC3E}">
        <p14:creationId xmlns:p14="http://schemas.microsoft.com/office/powerpoint/2010/main" val="1651633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758148C-698B-42B7-B31C-C37C471EAEDD}" type="datetimeFigureOut">
              <a:rPr lang="tr-TR" smtClean="0"/>
              <a:t>1.03.2019</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BAE068A-6958-4484-87C4-CE0F429A100C}" type="slidenum">
              <a:rPr lang="tr-TR" smtClean="0"/>
              <a:t>‹#›</a:t>
            </a:fld>
            <a:endParaRPr lang="tr-TR"/>
          </a:p>
        </p:txBody>
      </p:sp>
    </p:spTree>
    <p:extLst>
      <p:ext uri="{BB962C8B-B14F-4D97-AF65-F5344CB8AC3E}">
        <p14:creationId xmlns:p14="http://schemas.microsoft.com/office/powerpoint/2010/main" val="3064159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758148C-698B-42B7-B31C-C37C471EAEDD}" type="datetimeFigureOut">
              <a:rPr lang="tr-TR" smtClean="0"/>
              <a:t>1.03.2019</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BAE068A-6958-4484-87C4-CE0F429A100C}" type="slidenum">
              <a:rPr lang="tr-TR" smtClean="0"/>
              <a:t>‹#›</a:t>
            </a:fld>
            <a:endParaRPr lang="tr-TR"/>
          </a:p>
        </p:txBody>
      </p:sp>
    </p:spTree>
    <p:extLst>
      <p:ext uri="{BB962C8B-B14F-4D97-AF65-F5344CB8AC3E}">
        <p14:creationId xmlns:p14="http://schemas.microsoft.com/office/powerpoint/2010/main" val="2841307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758148C-698B-42B7-B31C-C37C471EAEDD}" type="datetimeFigureOut">
              <a:rPr lang="tr-TR" smtClean="0"/>
              <a:t>1.03.2019</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BAE068A-6958-4484-87C4-CE0F429A100C}" type="slidenum">
              <a:rPr lang="tr-TR" smtClean="0"/>
              <a:t>‹#›</a:t>
            </a:fld>
            <a:endParaRPr lang="tr-TR"/>
          </a:p>
        </p:txBody>
      </p:sp>
    </p:spTree>
    <p:extLst>
      <p:ext uri="{BB962C8B-B14F-4D97-AF65-F5344CB8AC3E}">
        <p14:creationId xmlns:p14="http://schemas.microsoft.com/office/powerpoint/2010/main" val="130230643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306872" y="2453582"/>
            <a:ext cx="5837128" cy="830997"/>
          </a:xfrm>
          <a:prstGeom prst="rect">
            <a:avLst/>
          </a:prstGeom>
          <a:solidFill>
            <a:schemeClr val="bg1"/>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4800" b="0" i="0" u="none" strike="noStrike" kern="0" cap="none" spc="0" normalizeH="0" baseline="0" noProof="0" dirty="0" smtClean="0">
                <a:ln>
                  <a:noFill/>
                </a:ln>
                <a:effectLst/>
                <a:uLnTx/>
                <a:uFillTx/>
                <a:latin typeface="Arial Narrow" panose="020B0606020202030204" pitchFamily="34" charset="0"/>
                <a:ea typeface="+mj-ea"/>
                <a:cs typeface="+mj-cs"/>
              </a:rPr>
              <a:t>         SU KİRLİLİĞİ</a:t>
            </a:r>
            <a:endParaRPr kumimoji="0" lang="tr-TR" sz="4800" b="0" i="0" u="none" strike="noStrike" kern="0" cap="none" spc="0" normalizeH="0" baseline="0" noProof="0" dirty="0" smtClean="0">
              <a:ln>
                <a:noFill/>
              </a:ln>
              <a:effectLst/>
              <a:uLnTx/>
              <a:uFillTx/>
            </a:endParaRPr>
          </a:p>
        </p:txBody>
      </p:sp>
      <p:sp>
        <p:nvSpPr>
          <p:cNvPr id="3" name="Dikdörtgen 2"/>
          <p:cNvSpPr/>
          <p:nvPr/>
        </p:nvSpPr>
        <p:spPr>
          <a:xfrm>
            <a:off x="6101367" y="4981786"/>
            <a:ext cx="5412823" cy="523220"/>
          </a:xfrm>
          <a:prstGeom prst="rect">
            <a:avLst/>
          </a:prstGeom>
          <a:solidFill>
            <a:schemeClr val="bg1"/>
          </a:solidFill>
        </p:spPr>
        <p:txBody>
          <a:bodyPr wrap="square">
            <a:spAutoFit/>
          </a:bodyPr>
          <a:lstStyle/>
          <a:p>
            <a:r>
              <a:rPr lang="tr-TR" sz="2800" b="1" dirty="0" err="1" smtClean="0">
                <a:latin typeface="Arial Narrow" panose="020B0606020202030204" pitchFamily="34" charset="0"/>
              </a:rPr>
              <a:t>Prof.Dr</a:t>
            </a:r>
            <a:r>
              <a:rPr lang="tr-TR" sz="2800" b="1" dirty="0" smtClean="0">
                <a:latin typeface="Arial Narrow" panose="020B0606020202030204" pitchFamily="34" charset="0"/>
              </a:rPr>
              <a:t>. Ahmet KARADAĞ</a:t>
            </a:r>
            <a:endParaRPr lang="tr-TR" sz="2800" b="1" dirty="0">
              <a:latin typeface="Arial Narrow" panose="020B0606020202030204" pitchFamily="34" charset="0"/>
            </a:endParaRPr>
          </a:p>
        </p:txBody>
      </p:sp>
    </p:spTree>
    <p:extLst>
      <p:ext uri="{BB962C8B-B14F-4D97-AF65-F5344CB8AC3E}">
        <p14:creationId xmlns:p14="http://schemas.microsoft.com/office/powerpoint/2010/main" val="1418260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17705" y="1192354"/>
            <a:ext cx="11285035" cy="5078313"/>
          </a:xfrm>
          <a:prstGeom prst="rect">
            <a:avLst/>
          </a:prstGeom>
        </p:spPr>
        <p:txBody>
          <a:bodyPr wrap="square">
            <a:spAutoFit/>
          </a:bodyPr>
          <a:lstStyle/>
          <a:p>
            <a:pPr marL="342900" indent="-342900">
              <a:lnSpc>
                <a:spcPct val="200000"/>
              </a:lnSpc>
              <a:buAutoNum type="arabicPeriod"/>
            </a:pPr>
            <a:r>
              <a:rPr lang="tr-TR" b="1" dirty="0">
                <a:latin typeface="Times New Roman" panose="02020603050405020304" pitchFamily="18" charset="0"/>
                <a:cs typeface="Times New Roman" panose="02020603050405020304" pitchFamily="18" charset="0"/>
              </a:rPr>
              <a:t>Yağış suları : </a:t>
            </a:r>
            <a:r>
              <a:rPr lang="tr-TR" dirty="0">
                <a:latin typeface="Times New Roman" panose="02020603050405020304" pitchFamily="18" charset="0"/>
                <a:cs typeface="Times New Roman" panose="02020603050405020304" pitchFamily="18" charset="0"/>
              </a:rPr>
              <a:t>Yağmur ve kar sarnıçlarda biriktirilmesiyle elde edilen sulardır. Su kaynaklarının ve su dağıtım tekniğinin yetersiz olduğu eski dönemlerde, gerektiğin de suların amaçlı olarak içilemez hale getirilmesi sonucu güç durumda kalmamak için büyük sarnıçlar yapılmıştır.</a:t>
            </a:r>
          </a:p>
          <a:p>
            <a:pPr>
              <a:lnSpc>
                <a:spcPct val="200000"/>
              </a:lnSpc>
            </a:pPr>
            <a:endParaRPr lang="tr-TR" dirty="0">
              <a:latin typeface="Times New Roman" panose="02020603050405020304" pitchFamily="18" charset="0"/>
              <a:cs typeface="Times New Roman" panose="02020603050405020304" pitchFamily="18" charset="0"/>
            </a:endParaRPr>
          </a:p>
          <a:p>
            <a:pPr>
              <a:lnSpc>
                <a:spcPct val="200000"/>
              </a:lnSpc>
            </a:pPr>
            <a:r>
              <a:rPr lang="tr-TR" b="1" dirty="0">
                <a:latin typeface="Times New Roman" panose="02020603050405020304" pitchFamily="18" charset="0"/>
                <a:cs typeface="Times New Roman" panose="02020603050405020304" pitchFamily="18" charset="0"/>
              </a:rPr>
              <a:t>2. </a:t>
            </a:r>
            <a:r>
              <a:rPr lang="tr-TR" b="1" dirty="0" err="1">
                <a:latin typeface="Times New Roman" panose="02020603050405020304" pitchFamily="18" charset="0"/>
                <a:cs typeface="Times New Roman" panose="02020603050405020304" pitchFamily="18" charset="0"/>
              </a:rPr>
              <a:t>Yüzeyel</a:t>
            </a:r>
            <a:r>
              <a:rPr lang="tr-TR" b="1" dirty="0">
                <a:latin typeface="Times New Roman" panose="02020603050405020304" pitchFamily="18" charset="0"/>
                <a:cs typeface="Times New Roman" panose="02020603050405020304" pitchFamily="18" charset="0"/>
              </a:rPr>
              <a:t> sular: </a:t>
            </a:r>
            <a:r>
              <a:rPr lang="tr-TR" dirty="0">
                <a:latin typeface="Times New Roman" panose="02020603050405020304" pitchFamily="18" charset="0"/>
                <a:cs typeface="Times New Roman" panose="02020603050405020304" pitchFamily="18" charset="0"/>
              </a:rPr>
              <a:t>Akarsular, göller ve akarsuların önlerinin yapay setlerle kapa </a:t>
            </a:r>
            <a:r>
              <a:rPr lang="tr-TR" dirty="0" err="1">
                <a:latin typeface="Times New Roman" panose="02020603050405020304" pitchFamily="18" charset="0"/>
                <a:cs typeface="Times New Roman" panose="02020603050405020304" pitchFamily="18" charset="0"/>
              </a:rPr>
              <a:t>tılmasıyla</a:t>
            </a:r>
            <a:r>
              <a:rPr lang="tr-TR" dirty="0">
                <a:latin typeface="Times New Roman" panose="02020603050405020304" pitchFamily="18" charset="0"/>
                <a:cs typeface="Times New Roman" panose="02020603050405020304" pitchFamily="18" charset="0"/>
              </a:rPr>
              <a:t> oluşan baraj suları </a:t>
            </a:r>
            <a:r>
              <a:rPr lang="tr-TR" dirty="0" err="1">
                <a:latin typeface="Times New Roman" panose="02020603050405020304" pitchFamily="18" charset="0"/>
                <a:cs typeface="Times New Roman" panose="02020603050405020304" pitchFamily="18" charset="0"/>
              </a:rPr>
              <a:t>yüzeyel</a:t>
            </a:r>
            <a:r>
              <a:rPr lang="tr-TR" dirty="0">
                <a:latin typeface="Times New Roman" panose="02020603050405020304" pitchFamily="18" charset="0"/>
                <a:cs typeface="Times New Roman" panose="02020603050405020304" pitchFamily="18" charset="0"/>
              </a:rPr>
              <a:t> suları oluşturur. Bunlara yağışlarla ve yeraltı su </a:t>
            </a:r>
            <a:r>
              <a:rPr lang="tr-TR" dirty="0" err="1">
                <a:latin typeface="Times New Roman" panose="02020603050405020304" pitchFamily="18" charset="0"/>
                <a:cs typeface="Times New Roman" panose="02020603050405020304" pitchFamily="18" charset="0"/>
              </a:rPr>
              <a:t>ları</a:t>
            </a:r>
            <a:r>
              <a:rPr lang="tr-TR" dirty="0">
                <a:latin typeface="Times New Roman" panose="02020603050405020304" pitchFamily="18" charset="0"/>
                <a:cs typeface="Times New Roman" panose="02020603050405020304" pitchFamily="18" charset="0"/>
              </a:rPr>
              <a:t> ile beslenir. </a:t>
            </a:r>
          </a:p>
          <a:p>
            <a:pPr>
              <a:lnSpc>
                <a:spcPct val="200000"/>
              </a:lnSpc>
            </a:pPr>
            <a:endParaRPr lang="tr-TR" dirty="0">
              <a:latin typeface="Times New Roman" panose="02020603050405020304" pitchFamily="18" charset="0"/>
              <a:cs typeface="Times New Roman" panose="02020603050405020304" pitchFamily="18" charset="0"/>
            </a:endParaRPr>
          </a:p>
          <a:p>
            <a:pPr>
              <a:lnSpc>
                <a:spcPct val="200000"/>
              </a:lnSpc>
            </a:pPr>
            <a:r>
              <a:rPr lang="tr-TR" b="1" dirty="0">
                <a:latin typeface="Times New Roman" panose="02020603050405020304" pitchFamily="18" charset="0"/>
                <a:cs typeface="Times New Roman" panose="02020603050405020304" pitchFamily="18" charset="0"/>
              </a:rPr>
              <a:t>3. Yeraltı suları: </a:t>
            </a:r>
            <a:r>
              <a:rPr lang="tr-TR" dirty="0">
                <a:latin typeface="Times New Roman" panose="02020603050405020304" pitchFamily="18" charset="0"/>
                <a:cs typeface="Times New Roman" panose="02020603050405020304" pitchFamily="18" charset="0"/>
              </a:rPr>
              <a:t>Kaynak suları ve kuyulardan elde edilen sulardır. Yağış ve </a:t>
            </a:r>
            <a:r>
              <a:rPr lang="tr-TR" dirty="0" err="1">
                <a:latin typeface="Times New Roman" panose="02020603050405020304" pitchFamily="18" charset="0"/>
                <a:cs typeface="Times New Roman" panose="02020603050405020304" pitchFamily="18" charset="0"/>
              </a:rPr>
              <a:t>yü</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zeyel</a:t>
            </a:r>
            <a:r>
              <a:rPr lang="tr-TR" dirty="0">
                <a:latin typeface="Times New Roman" panose="02020603050405020304" pitchFamily="18" charset="0"/>
                <a:cs typeface="Times New Roman" panose="02020603050405020304" pitchFamily="18" charset="0"/>
              </a:rPr>
              <a:t> sularla beslenir. Görülüyor ki, ayrı ayrı başlıklar arasında işlememize rağmen bu su kaynakları birbiri ile ilişkilidir. </a:t>
            </a:r>
          </a:p>
        </p:txBody>
      </p:sp>
    </p:spTree>
    <p:extLst>
      <p:ext uri="{BB962C8B-B14F-4D97-AF65-F5344CB8AC3E}">
        <p14:creationId xmlns:p14="http://schemas.microsoft.com/office/powerpoint/2010/main" val="2440644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72428" y="1465484"/>
            <a:ext cx="8259337" cy="3693319"/>
          </a:xfrm>
          <a:prstGeom prst="rect">
            <a:avLst/>
          </a:prstGeom>
        </p:spPr>
        <p:txBody>
          <a:bodyPr wrap="square">
            <a:spAutoFit/>
          </a:bodyPr>
          <a:lstStyle/>
          <a:p>
            <a:pPr marL="285750" indent="-285750">
              <a:buFont typeface="Wingdings" panose="05000000000000000000" pitchFamily="2" charset="2"/>
              <a:buChar char="ü"/>
              <a:defRPr/>
            </a:pPr>
            <a:r>
              <a:rPr lang="tr-TR" dirty="0">
                <a:latin typeface="Times New Roman" panose="02020603050405020304" pitchFamily="18" charset="0"/>
                <a:cs typeface="Times New Roman" panose="02020603050405020304" pitchFamily="18" charset="0"/>
              </a:rPr>
              <a:t>TARIMSAL </a:t>
            </a:r>
            <a:r>
              <a:rPr lang="tr-TR" dirty="0" smtClean="0">
                <a:latin typeface="Times New Roman" panose="02020603050405020304" pitchFamily="18" charset="0"/>
                <a:cs typeface="Times New Roman" panose="02020603050405020304" pitchFamily="18" charset="0"/>
              </a:rPr>
              <a:t>FAALİYETLER</a:t>
            </a:r>
          </a:p>
          <a:p>
            <a:pPr>
              <a:defRPr/>
            </a:pPr>
            <a:endParaRPr lang="tr-TR" b="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defRPr/>
            </a:pPr>
            <a:r>
              <a:rPr lang="tr-TR" dirty="0">
                <a:latin typeface="Times New Roman" panose="02020603050405020304" pitchFamily="18" charset="0"/>
                <a:cs typeface="Times New Roman" panose="02020603050405020304" pitchFamily="18" charset="0"/>
              </a:rPr>
              <a:t>TOPRAK EROZYONU </a:t>
            </a:r>
            <a:endParaRPr lang="tr-TR" dirty="0" smtClean="0">
              <a:latin typeface="Times New Roman" panose="02020603050405020304" pitchFamily="18" charset="0"/>
              <a:cs typeface="Times New Roman" panose="02020603050405020304" pitchFamily="18" charset="0"/>
            </a:endParaRPr>
          </a:p>
          <a:p>
            <a:pPr>
              <a:defRPr/>
            </a:pPr>
            <a:endParaRPr lang="tr-TR" b="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defRPr/>
            </a:pPr>
            <a:r>
              <a:rPr lang="tr-TR" dirty="0">
                <a:latin typeface="Times New Roman" panose="02020603050405020304" pitchFamily="18" charset="0"/>
                <a:cs typeface="Times New Roman" panose="02020603050405020304" pitchFamily="18" charset="0"/>
              </a:rPr>
              <a:t>BİTKİLERİN ÇÜRÜMESİ </a:t>
            </a:r>
            <a:endParaRPr lang="tr-TR" dirty="0" smtClean="0">
              <a:latin typeface="Times New Roman" panose="02020603050405020304" pitchFamily="18" charset="0"/>
              <a:cs typeface="Times New Roman" panose="02020603050405020304" pitchFamily="18" charset="0"/>
            </a:endParaRPr>
          </a:p>
          <a:p>
            <a:pPr>
              <a:defRPr/>
            </a:pPr>
            <a:endParaRPr lang="tr-T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defRPr/>
            </a:pPr>
            <a:r>
              <a:rPr lang="tr-TR" dirty="0">
                <a:latin typeface="Times New Roman" panose="02020603050405020304" pitchFamily="18" charset="0"/>
                <a:cs typeface="Times New Roman" panose="02020603050405020304" pitchFamily="18" charset="0"/>
              </a:rPr>
              <a:t>HAYVANSAL </a:t>
            </a:r>
            <a:r>
              <a:rPr lang="tr-TR" dirty="0" smtClean="0">
                <a:latin typeface="Times New Roman" panose="02020603050405020304" pitchFamily="18" charset="0"/>
                <a:cs typeface="Times New Roman" panose="02020603050405020304" pitchFamily="18" charset="0"/>
              </a:rPr>
              <a:t>ATIKLAR</a:t>
            </a:r>
          </a:p>
          <a:p>
            <a:pPr>
              <a:defRPr/>
            </a:pPr>
            <a:endParaRPr lang="tr-T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defRPr/>
            </a:pPr>
            <a:r>
              <a:rPr lang="tr-TR" dirty="0">
                <a:latin typeface="Times New Roman" panose="02020603050405020304" pitchFamily="18" charset="0"/>
                <a:cs typeface="Times New Roman" panose="02020603050405020304" pitchFamily="18" charset="0"/>
              </a:rPr>
              <a:t>SANAYİ ATIKLARINDAN </a:t>
            </a:r>
            <a:r>
              <a:rPr lang="tr-TR" dirty="0" smtClean="0">
                <a:latin typeface="Times New Roman" panose="02020603050405020304" pitchFamily="18" charset="0"/>
                <a:cs typeface="Times New Roman" panose="02020603050405020304" pitchFamily="18" charset="0"/>
              </a:rPr>
              <a:t>KAYNAKLANMALAR</a:t>
            </a:r>
          </a:p>
          <a:p>
            <a:pPr>
              <a:defRPr/>
            </a:pPr>
            <a:endParaRPr lang="tr-T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defRPr/>
            </a:pPr>
            <a:r>
              <a:rPr lang="tr-TR" dirty="0">
                <a:latin typeface="Times New Roman" panose="02020603050405020304" pitchFamily="18" charset="0"/>
                <a:cs typeface="Times New Roman" panose="02020603050405020304" pitchFamily="18" charset="0"/>
              </a:rPr>
              <a:t>KİMYASAL FİZYOLOJİK ATMOSFERİK,BİYOLOJİK </a:t>
            </a:r>
            <a:r>
              <a:rPr lang="tr-TR" dirty="0" smtClean="0">
                <a:latin typeface="Times New Roman" panose="02020603050405020304" pitchFamily="18" charset="0"/>
                <a:cs typeface="Times New Roman" panose="02020603050405020304" pitchFamily="18" charset="0"/>
              </a:rPr>
              <a:t>NEDENLER</a:t>
            </a:r>
          </a:p>
          <a:p>
            <a:pPr>
              <a:defRPr/>
            </a:pPr>
            <a:endParaRPr lang="tr-T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defRPr/>
            </a:pPr>
            <a:r>
              <a:rPr lang="tr-TR" dirty="0">
                <a:latin typeface="Times New Roman" panose="02020603050405020304" pitchFamily="18" charset="0"/>
                <a:cs typeface="Times New Roman" panose="02020603050405020304" pitchFamily="18" charset="0"/>
              </a:rPr>
              <a:t>DOĞAYA BIRAKILAN YADA GÖMÜLEN ZEHİRLİ VARİLLER</a:t>
            </a:r>
          </a:p>
        </p:txBody>
      </p:sp>
      <p:sp>
        <p:nvSpPr>
          <p:cNvPr id="3" name="Dikdörtgen 2"/>
          <p:cNvSpPr/>
          <p:nvPr/>
        </p:nvSpPr>
        <p:spPr>
          <a:xfrm>
            <a:off x="1723400" y="790913"/>
            <a:ext cx="3550058" cy="461665"/>
          </a:xfrm>
          <a:prstGeom prst="rect">
            <a:avLst/>
          </a:prstGeom>
          <a:solidFill>
            <a:schemeClr val="accent1"/>
          </a:solidFill>
        </p:spPr>
        <p:txBody>
          <a:bodyPr wrap="square">
            <a:spAutoFit/>
          </a:bodyPr>
          <a:lstStyle/>
          <a:p>
            <a:r>
              <a:rPr lang="tr-TR" sz="2400" b="1" dirty="0">
                <a:solidFill>
                  <a:schemeClr val="bg1"/>
                </a:solidFill>
                <a:latin typeface="Times New Roman" panose="02020603050405020304" pitchFamily="18" charset="0"/>
                <a:cs typeface="Times New Roman" panose="02020603050405020304" pitchFamily="18" charset="0"/>
              </a:rPr>
              <a:t>Su Kirliliğinin Nedenleri</a:t>
            </a:r>
          </a:p>
        </p:txBody>
      </p:sp>
    </p:spTree>
    <p:extLst>
      <p:ext uri="{BB962C8B-B14F-4D97-AF65-F5344CB8AC3E}">
        <p14:creationId xmlns:p14="http://schemas.microsoft.com/office/powerpoint/2010/main" val="490150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67628" y="570241"/>
            <a:ext cx="11485756" cy="5216813"/>
          </a:xfrm>
          <a:prstGeom prst="rect">
            <a:avLst/>
          </a:prstGeom>
        </p:spPr>
        <p:txBody>
          <a:bodyPr wrap="square">
            <a:spAutoFit/>
          </a:bodyPr>
          <a:lstStyle/>
          <a:p>
            <a:endParaRPr lang="tr-TR" b="1" dirty="0"/>
          </a:p>
          <a:p>
            <a:endParaRPr lang="tr-TR" b="1" dirty="0"/>
          </a:p>
          <a:p>
            <a:pPr marL="285750" indent="-285750">
              <a:lnSpc>
                <a:spcPct val="150000"/>
              </a:lnSpc>
              <a:buFont typeface="Wingdings" panose="05000000000000000000" pitchFamily="2" charset="2"/>
              <a:buChar char="ü"/>
            </a:pPr>
            <a:r>
              <a:rPr lang="tr-TR" dirty="0">
                <a:latin typeface="Times New Roman" panose="02020603050405020304" pitchFamily="18" charset="0"/>
                <a:cs typeface="Times New Roman" panose="02020603050405020304" pitchFamily="18" charset="0"/>
              </a:rPr>
              <a:t>Tarım alanlarında kullanılan pestisit (tarım ilaçları) ve herbisitler (zararlı otlarla mücadele ilaçları), suda doğal olarak güç parçalanan bileşiklerdir. Bu tür bileşiklerin bir kısmı, canlı bünyelerde yukarıda ağır metaller için anlatılanlara benzer şekilde birikme ve </a:t>
            </a:r>
            <a:r>
              <a:rPr lang="tr-TR" dirty="0" err="1">
                <a:latin typeface="Times New Roman" panose="02020603050405020304" pitchFamily="18" charset="0"/>
                <a:cs typeface="Times New Roman" panose="02020603050405020304" pitchFamily="18" charset="0"/>
              </a:rPr>
              <a:t>toksik</a:t>
            </a:r>
            <a:r>
              <a:rPr lang="tr-TR" dirty="0">
                <a:latin typeface="Times New Roman" panose="02020603050405020304" pitchFamily="18" charset="0"/>
                <a:cs typeface="Times New Roman" panose="02020603050405020304" pitchFamily="18" charset="0"/>
              </a:rPr>
              <a:t> etkilere neden olurlar. Diğer bir kısım ise, canlı bünyede </a:t>
            </a:r>
            <a:r>
              <a:rPr lang="tr-TR" dirty="0" err="1">
                <a:latin typeface="Times New Roman" panose="02020603050405020304" pitchFamily="18" charset="0"/>
                <a:cs typeface="Times New Roman" panose="02020603050405020304" pitchFamily="18" charset="0"/>
              </a:rPr>
              <a:t>mutajen</a:t>
            </a:r>
            <a:r>
              <a:rPr lang="tr-TR" dirty="0">
                <a:latin typeface="Times New Roman" panose="02020603050405020304" pitchFamily="18" charset="0"/>
                <a:cs typeface="Times New Roman" panose="02020603050405020304" pitchFamily="18" charset="0"/>
              </a:rPr>
              <a:t> ve kanserojen etkiler yaparlar. Yoğun tarım yapılan arazilerde kullanılan tarım araçları genellikle çok dayanıklı olduklarından ayrışmaları yıllarca sürebilir. Bunlar, hem toprak kirlenmesine, hem de su kaynaklarının kirlenmesine neden olmaktadır. </a:t>
            </a:r>
          </a:p>
          <a:p>
            <a:pPr>
              <a:lnSpc>
                <a:spcPct val="150000"/>
              </a:lnSpc>
            </a:pPr>
            <a:endParaRPr lang="tr-TR" dirty="0" smtClean="0">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ü"/>
            </a:pPr>
            <a:r>
              <a:rPr lang="tr-TR" dirty="0" smtClean="0">
                <a:latin typeface="Times New Roman" panose="02020603050405020304" pitchFamily="18" charset="0"/>
                <a:cs typeface="Times New Roman" panose="02020603050405020304" pitchFamily="18" charset="0"/>
              </a:rPr>
              <a:t>Bir </a:t>
            </a:r>
            <a:r>
              <a:rPr lang="tr-TR" dirty="0">
                <a:latin typeface="Times New Roman" panose="02020603050405020304" pitchFamily="18" charset="0"/>
                <a:cs typeface="Times New Roman" panose="02020603050405020304" pitchFamily="18" charset="0"/>
              </a:rPr>
              <a:t>başka kirlenme tipi de erozyondur. Erozyonla çok miktarda tarıma elverişli toprak kaybı söz konusudur. Verimli toprağın yok olmasından dolayı tarımsal üretimdeki düşüş, kalite bozulması, besin zincirindeki eksikliklerin yanı sıra erozyonla taşınan topraklar, denizlerde ve akarsularda bulanıklık oluşturarak su içi ekolojik dengeyi etkilemektedir. Arazinin iyi ağaçlandırılmaması, orman yangınları, ormanların kaçak olarak kesilerek tarım alanı haline getirilmesi erozyona sebep olmakta, bu da su kirliliğini oluşturmaktadır. </a:t>
            </a:r>
          </a:p>
        </p:txBody>
      </p:sp>
      <p:pic>
        <p:nvPicPr>
          <p:cNvPr id="3" name="Resim 2"/>
          <p:cNvPicPr>
            <a:picLocks noChangeAspect="1"/>
          </p:cNvPicPr>
          <p:nvPr/>
        </p:nvPicPr>
        <p:blipFill>
          <a:blip r:embed="rId2"/>
          <a:stretch>
            <a:fillRect/>
          </a:stretch>
        </p:blipFill>
        <p:spPr>
          <a:xfrm>
            <a:off x="6945304" y="5282185"/>
            <a:ext cx="2956825" cy="1464303"/>
          </a:xfrm>
          <a:prstGeom prst="rect">
            <a:avLst/>
          </a:prstGeom>
        </p:spPr>
      </p:pic>
      <p:sp>
        <p:nvSpPr>
          <p:cNvPr id="4" name="Dikdörtgen 3"/>
          <p:cNvSpPr/>
          <p:nvPr/>
        </p:nvSpPr>
        <p:spPr>
          <a:xfrm>
            <a:off x="1724396" y="798934"/>
            <a:ext cx="5120700" cy="400110"/>
          </a:xfrm>
          <a:prstGeom prst="rect">
            <a:avLst/>
          </a:prstGeom>
          <a:solidFill>
            <a:schemeClr val="accent1"/>
          </a:solidFill>
        </p:spPr>
        <p:txBody>
          <a:bodyPr wrap="square">
            <a:spAutoFit/>
          </a:bodyPr>
          <a:lstStyle/>
          <a:p>
            <a:r>
              <a:rPr lang="tr-TR" sz="2000" b="1" dirty="0">
                <a:solidFill>
                  <a:schemeClr val="bg1"/>
                </a:solidFill>
                <a:latin typeface="Times New Roman" panose="02020603050405020304" pitchFamily="18" charset="0"/>
                <a:cs typeface="Times New Roman" panose="02020603050405020304" pitchFamily="18" charset="0"/>
              </a:rPr>
              <a:t>Tarımsal Faaliyetlerin Neden Olduğu Kirlilik</a:t>
            </a:r>
          </a:p>
        </p:txBody>
      </p:sp>
    </p:spTree>
    <p:extLst>
      <p:ext uri="{BB962C8B-B14F-4D97-AF65-F5344CB8AC3E}">
        <p14:creationId xmlns:p14="http://schemas.microsoft.com/office/powerpoint/2010/main" val="4089467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17942" y="983459"/>
            <a:ext cx="10883590" cy="3970318"/>
          </a:xfrm>
          <a:prstGeom prst="rect">
            <a:avLst/>
          </a:prstGeom>
        </p:spPr>
        <p:txBody>
          <a:bodyPr wrap="square">
            <a:spAutoFit/>
          </a:bodyPr>
          <a:lstStyle/>
          <a:p>
            <a:endParaRPr lang="tr-TR" b="1" dirty="0" smtClean="0"/>
          </a:p>
          <a:p>
            <a:pPr marL="285750" indent="-285750">
              <a:lnSpc>
                <a:spcPct val="150000"/>
              </a:lnSpc>
              <a:buFont typeface="Wingdings" panose="05000000000000000000" pitchFamily="2" charset="2"/>
              <a:buChar char="ü"/>
            </a:pPr>
            <a:r>
              <a:rPr lang="tr-TR" dirty="0" smtClean="0">
                <a:latin typeface="Times New Roman" panose="02020603050405020304" pitchFamily="18" charset="0"/>
                <a:cs typeface="Times New Roman" panose="02020603050405020304" pitchFamily="18" charset="0"/>
              </a:rPr>
              <a:t>Bilindiği gibi dünyada su tüketiminde, önemli bir unsur da endüstriyel sulardır ve memleketler teknolojik olarak geliştikçe endüstriler için su gereksinimi artmaktadır. Her endüstriyel proses (üretim), doğal su sistemine zararlı olabilecek atıklar verir. Sanayide kullanılarak atılan sular kullanım yerlerine göre değişik kalitelerde olacağından bunları taşıdıkları kirletici tür ve yüklerine göre başlıca üç grupta toplayabiliriz:</a:t>
            </a:r>
          </a:p>
          <a:p>
            <a:pPr>
              <a:lnSpc>
                <a:spcPct val="150000"/>
              </a:lnSpc>
            </a:pPr>
            <a:endParaRPr lang="tr-TR" dirty="0" smtClean="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tr-TR" b="1" dirty="0" smtClean="0">
                <a:latin typeface="Times New Roman" panose="02020603050405020304" pitchFamily="18" charset="0"/>
                <a:cs typeface="Times New Roman" panose="02020603050405020304" pitchFamily="18" charset="0"/>
              </a:rPr>
              <a:t>Üretim İşlemleri Atıkları: </a:t>
            </a:r>
            <a:r>
              <a:rPr lang="tr-TR" dirty="0" smtClean="0">
                <a:latin typeface="Times New Roman" panose="02020603050405020304" pitchFamily="18" charset="0"/>
                <a:cs typeface="Times New Roman" panose="02020603050405020304" pitchFamily="18" charset="0"/>
              </a:rPr>
              <a:t>Her endüstrinin kendine özgü atık suyu vardır. Üretim esasında oluşan atık sular, proses atık sular olarak nitelendirir. Proses atık suları çeşitli hammaddeleri, ara madde atıkları ve mamul madde atıkları içerir. Proses suları, anorganik ve organik atık maddeleri içermektedir.</a:t>
            </a:r>
          </a:p>
          <a:p>
            <a:pPr marL="285750" indent="-285750">
              <a:buFont typeface="Arial" panose="020B0604020202020204" pitchFamily="34" charset="0"/>
              <a:buChar char="•"/>
            </a:pPr>
            <a:endParaRPr lang="tr-TR" dirty="0" smtClean="0"/>
          </a:p>
        </p:txBody>
      </p:sp>
      <p:pic>
        <p:nvPicPr>
          <p:cNvPr id="4" name="Resim 3"/>
          <p:cNvPicPr>
            <a:picLocks noChangeAspect="1"/>
          </p:cNvPicPr>
          <p:nvPr/>
        </p:nvPicPr>
        <p:blipFill>
          <a:blip r:embed="rId2"/>
          <a:stretch>
            <a:fillRect/>
          </a:stretch>
        </p:blipFill>
        <p:spPr>
          <a:xfrm>
            <a:off x="6401230" y="4953777"/>
            <a:ext cx="3139712" cy="1550020"/>
          </a:xfrm>
          <a:prstGeom prst="rect">
            <a:avLst/>
          </a:prstGeom>
        </p:spPr>
      </p:pic>
      <p:sp>
        <p:nvSpPr>
          <p:cNvPr id="3" name="Dikdörtgen 2"/>
          <p:cNvSpPr/>
          <p:nvPr/>
        </p:nvSpPr>
        <p:spPr>
          <a:xfrm>
            <a:off x="1702106" y="736168"/>
            <a:ext cx="5412678" cy="400110"/>
          </a:xfrm>
          <a:prstGeom prst="rect">
            <a:avLst/>
          </a:prstGeom>
          <a:solidFill>
            <a:schemeClr val="accent1"/>
          </a:solidFill>
        </p:spPr>
        <p:txBody>
          <a:bodyPr wrap="square">
            <a:spAutoFit/>
          </a:bodyPr>
          <a:lstStyle/>
          <a:p>
            <a:r>
              <a:rPr lang="tr-TR" sz="2000" b="1" dirty="0">
                <a:solidFill>
                  <a:schemeClr val="bg1"/>
                </a:solidFill>
                <a:latin typeface="Times New Roman" panose="02020603050405020304" pitchFamily="18" charset="0"/>
                <a:cs typeface="Times New Roman" panose="02020603050405020304" pitchFamily="18" charset="0"/>
              </a:rPr>
              <a:t>Sanayi Faaliyetlerinin Neden Olduğu Kirlilik</a:t>
            </a:r>
          </a:p>
        </p:txBody>
      </p:sp>
    </p:spTree>
    <p:extLst>
      <p:ext uri="{BB962C8B-B14F-4D97-AF65-F5344CB8AC3E}">
        <p14:creationId xmlns:p14="http://schemas.microsoft.com/office/powerpoint/2010/main" val="2765717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2662" y="511824"/>
            <a:ext cx="10671717" cy="4524315"/>
          </a:xfrm>
          <a:prstGeom prst="rect">
            <a:avLst/>
          </a:prstGeom>
        </p:spPr>
        <p:txBody>
          <a:bodyPr wrap="square">
            <a:spAutoFit/>
          </a:bodyPr>
          <a:lstStyle/>
          <a:p>
            <a:pPr marL="285750" indent="-285750">
              <a:lnSpc>
                <a:spcPct val="200000"/>
              </a:lnSpc>
              <a:buFont typeface="Arial" panose="020B0604020202020204" pitchFamily="34" charset="0"/>
              <a:buChar char="•"/>
            </a:pPr>
            <a:r>
              <a:rPr lang="tr-TR" b="1" dirty="0"/>
              <a:t>Soğutma Suları: </a:t>
            </a:r>
            <a:r>
              <a:rPr lang="tr-TR" dirty="0"/>
              <a:t>Bu sular temiz olup sadece yüzeysel suların sıcaklığını yükseltir. Sıcaklığın yükselmesi ile iki problem ortaya çıkar. Oksijenin sudaki çözünürlüğü azalır. Sıcaklığın yükselmesi, biyolojik faaliyeti hızlandırarak atık suda oksijen azalmasına neden olur.</a:t>
            </a:r>
          </a:p>
          <a:p>
            <a:pPr marL="285750" indent="-285750">
              <a:lnSpc>
                <a:spcPct val="200000"/>
              </a:lnSpc>
              <a:buFont typeface="Arial" panose="020B0604020202020204" pitchFamily="34" charset="0"/>
              <a:buChar char="•"/>
            </a:pPr>
            <a:endParaRPr lang="tr-TR" dirty="0"/>
          </a:p>
          <a:p>
            <a:pPr marL="285750" indent="-285750">
              <a:lnSpc>
                <a:spcPct val="200000"/>
              </a:lnSpc>
              <a:buFont typeface="Arial" panose="020B0604020202020204" pitchFamily="34" charset="0"/>
              <a:buChar char="•"/>
            </a:pPr>
            <a:r>
              <a:rPr lang="tr-TR" b="1" dirty="0"/>
              <a:t>İşyeri ve Çalışanların Temizliği ve Sıhhi Kullanımla İlgili Atıklar: </a:t>
            </a:r>
            <a:r>
              <a:rPr lang="tr-TR" dirty="0"/>
              <a:t>Bu suların %10’u döşeme yıkamalarından ve musluklardan, %90’ı banyo ve tuvaletlerden gelir. Çeşitli kimyasal maddeler ihtiva eden endüstri atık suları yüzeysel sular üzerinde olumsuz etkiler yapmaktadır. Dolayısıyla bu suların kendi kendilerini biyolojik olarak arıtmaları da mümkün olmamaktadır.</a:t>
            </a:r>
          </a:p>
        </p:txBody>
      </p:sp>
    </p:spTree>
    <p:extLst>
      <p:ext uri="{BB962C8B-B14F-4D97-AF65-F5344CB8AC3E}">
        <p14:creationId xmlns:p14="http://schemas.microsoft.com/office/powerpoint/2010/main" val="1231660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60195" y="839569"/>
            <a:ext cx="11931805" cy="4833503"/>
          </a:xfrm>
          <a:prstGeom prst="rect">
            <a:avLst/>
          </a:prstGeom>
        </p:spPr>
        <p:txBody>
          <a:bodyPr wrap="square">
            <a:spAutoFit/>
          </a:bodyPr>
          <a:lstStyle/>
          <a:p>
            <a:pPr marL="359410" indent="-6350">
              <a:lnSpc>
                <a:spcPct val="107000"/>
              </a:lnSpc>
            </a:pPr>
            <a:r>
              <a:rPr lang="tr-TR" dirty="0" smtClean="0">
                <a:solidFill>
                  <a:srgbClr val="000000"/>
                </a:solidFill>
                <a:latin typeface="Times New Roman" panose="02020603050405020304" pitchFamily="18" charset="0"/>
                <a:ea typeface="Times New Roman" panose="02020603050405020304" pitchFamily="18" charset="0"/>
              </a:rPr>
              <a:t> </a:t>
            </a:r>
            <a:endParaRPr lang="tr-TR" dirty="0">
              <a:solidFill>
                <a:srgbClr val="000000"/>
              </a:solidFill>
              <a:latin typeface="Times New Roman" panose="02020603050405020304" pitchFamily="18" charset="0"/>
              <a:ea typeface="Times New Roman" panose="02020603050405020304" pitchFamily="18" charset="0"/>
            </a:endParaRPr>
          </a:p>
          <a:p>
            <a:pPr marL="638810" indent="-285750">
              <a:lnSpc>
                <a:spcPct val="200000"/>
              </a:lnSpc>
              <a:buFont typeface="Wingdings" panose="05000000000000000000" pitchFamily="2" charset="2"/>
              <a:buChar char="ü"/>
            </a:pPr>
            <a:r>
              <a:rPr lang="tr-TR"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İnsan </a:t>
            </a:r>
            <a:r>
              <a:rPr lang="tr-T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yaşamıyla ilgili (</a:t>
            </a:r>
            <a:r>
              <a:rPr lang="tr-TR"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antropojenik</a:t>
            </a:r>
            <a:r>
              <a:rPr lang="tr-T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kaynaklardan kanalizasyon sistemine verilen suların toplamına atık sular denir. Bunlar, bir yerleşim biriminin birçok pisliğinin bir araya geldiği son derece kirli sulardır. İçlerinde suda çözünen asitlerin bazıları yanı sıra suda çözünmeyen katılar, sıvılar, süspansiyon, emülsiyon, çok çeşitli zararlı ve zararsız bakteriler bulunur. Böyle sular, eskiden kanalizasyon sistemiyle yakından geçen bir nehre veya yakında bulunan bir göle verilirdi. </a:t>
            </a:r>
          </a:p>
          <a:p>
            <a:pPr marL="359410" indent="-6350">
              <a:lnSpc>
                <a:spcPct val="200000"/>
              </a:lnSpc>
              <a:spcAft>
                <a:spcPts val="70"/>
              </a:spcAft>
            </a:pPr>
            <a:r>
              <a:rPr lang="tr-T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marL="285750" indent="-285750">
              <a:lnSpc>
                <a:spcPct val="200000"/>
              </a:lnSpc>
              <a:buFont typeface="Wingdings" panose="05000000000000000000" pitchFamily="2" charset="2"/>
              <a:buChar char="ü"/>
            </a:pPr>
            <a:r>
              <a:rPr lang="tr-T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Evsel atık sularda bakteriler, özellikle insan ve hayvan bağırsaklarından gelen ve çok miktarda rastlanan, normal zamanda zararsız olan koli bakterileri de bulunur. Biyolojik olarak arıtma tesislerinde hastalık yapan mikroplar zararsız hâle getirilmesine rağmen tamamen ortadan kaldırılamamaktadır. </a:t>
            </a:r>
            <a:endParaRPr lang="tr-TR" dirty="0">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2"/>
          <a:stretch>
            <a:fillRect/>
          </a:stretch>
        </p:blipFill>
        <p:spPr>
          <a:xfrm>
            <a:off x="6997013" y="4972834"/>
            <a:ext cx="4566009" cy="1885166"/>
          </a:xfrm>
          <a:prstGeom prst="rect">
            <a:avLst/>
          </a:prstGeom>
        </p:spPr>
      </p:pic>
      <p:sp>
        <p:nvSpPr>
          <p:cNvPr id="4" name="Dikdörtgen 3"/>
          <p:cNvSpPr/>
          <p:nvPr/>
        </p:nvSpPr>
        <p:spPr>
          <a:xfrm>
            <a:off x="1728420" y="839569"/>
            <a:ext cx="5628400" cy="368755"/>
          </a:xfrm>
          <a:prstGeom prst="rect">
            <a:avLst/>
          </a:prstGeom>
          <a:solidFill>
            <a:schemeClr val="accent1"/>
          </a:solidFill>
        </p:spPr>
        <p:txBody>
          <a:bodyPr wrap="none">
            <a:spAutoFit/>
          </a:bodyPr>
          <a:lstStyle/>
          <a:p>
            <a:pPr marL="20955" indent="-6350">
              <a:lnSpc>
                <a:spcPct val="107000"/>
              </a:lnSpc>
              <a:spcAft>
                <a:spcPts val="0"/>
              </a:spcAft>
            </a:pPr>
            <a:r>
              <a:rPr lang="tr-TR" b="1" dirty="0">
                <a:solidFill>
                  <a:schemeClr val="bg1"/>
                </a:solidFill>
                <a:latin typeface="Times New Roman" panose="02020603050405020304" pitchFamily="18" charset="0"/>
                <a:ea typeface="Times New Roman" panose="02020603050405020304" pitchFamily="18" charset="0"/>
              </a:rPr>
              <a:t>Yerleşim Yerlerindeki Atıkların Neden Olduğu Kirlilik </a:t>
            </a:r>
          </a:p>
        </p:txBody>
      </p:sp>
    </p:spTree>
    <p:extLst>
      <p:ext uri="{BB962C8B-B14F-4D97-AF65-F5344CB8AC3E}">
        <p14:creationId xmlns:p14="http://schemas.microsoft.com/office/powerpoint/2010/main" val="3591256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83029" y="676210"/>
            <a:ext cx="4430252" cy="461665"/>
          </a:xfrm>
          <a:prstGeom prst="rect">
            <a:avLst/>
          </a:prstGeom>
          <a:solidFill>
            <a:schemeClr val="accent1"/>
          </a:solidFill>
        </p:spPr>
        <p:txBody>
          <a:bodyPr wrap="none">
            <a:spAutoFit/>
          </a:bodyPr>
          <a:lstStyle/>
          <a:p>
            <a:r>
              <a:rPr lang="tr-TR" sz="2400" b="1" dirty="0">
                <a:solidFill>
                  <a:schemeClr val="bg1"/>
                </a:solidFill>
                <a:latin typeface="Times New Roman" panose="02020603050405020304" pitchFamily="18" charset="0"/>
                <a:ea typeface="Times New Roman" panose="02020603050405020304" pitchFamily="18" charset="0"/>
              </a:rPr>
              <a:t>Su Kirliliğinin Çevresel Etkileri </a:t>
            </a:r>
            <a:endParaRPr lang="tr-TR" sz="2400" b="1" dirty="0">
              <a:solidFill>
                <a:schemeClr val="bg1"/>
              </a:solidFill>
            </a:endParaRPr>
          </a:p>
        </p:txBody>
      </p:sp>
      <p:sp>
        <p:nvSpPr>
          <p:cNvPr id="3" name="Dikdörtgen 2"/>
          <p:cNvSpPr/>
          <p:nvPr/>
        </p:nvSpPr>
        <p:spPr>
          <a:xfrm>
            <a:off x="312232" y="907043"/>
            <a:ext cx="11463453" cy="5775684"/>
          </a:xfrm>
          <a:prstGeom prst="rect">
            <a:avLst/>
          </a:prstGeom>
        </p:spPr>
        <p:txBody>
          <a:bodyPr wrap="square">
            <a:spAutoFit/>
          </a:bodyPr>
          <a:lstStyle/>
          <a:p>
            <a:pPr marL="20955" indent="-6350">
              <a:lnSpc>
                <a:spcPct val="107000"/>
              </a:lnSpc>
              <a:spcAft>
                <a:spcPts val="0"/>
              </a:spcAft>
            </a:pPr>
            <a:endParaRPr lang="tr-TR" sz="2000" b="1" dirty="0" smtClean="0">
              <a:solidFill>
                <a:srgbClr val="000000"/>
              </a:solidFill>
              <a:latin typeface="Times New Roman" panose="02020603050405020304" pitchFamily="18" charset="0"/>
              <a:ea typeface="Times New Roman" panose="02020603050405020304" pitchFamily="18" charset="0"/>
            </a:endParaRPr>
          </a:p>
          <a:p>
            <a:pPr marL="20955" indent="-6350">
              <a:lnSpc>
                <a:spcPct val="107000"/>
              </a:lnSpc>
              <a:spcAft>
                <a:spcPts val="0"/>
              </a:spcAft>
            </a:pPr>
            <a:r>
              <a:rPr lang="tr-TR" sz="2000" b="1" dirty="0" smtClean="0">
                <a:solidFill>
                  <a:srgbClr val="000000"/>
                </a:solidFill>
                <a:latin typeface="Times New Roman" panose="02020603050405020304" pitchFamily="18" charset="0"/>
                <a:ea typeface="Times New Roman" panose="02020603050405020304" pitchFamily="18" charset="0"/>
              </a:rPr>
              <a:t>İnsan </a:t>
            </a:r>
            <a:r>
              <a:rPr lang="tr-TR" sz="2000" b="1" dirty="0">
                <a:solidFill>
                  <a:srgbClr val="000000"/>
                </a:solidFill>
                <a:latin typeface="Times New Roman" panose="02020603050405020304" pitchFamily="18" charset="0"/>
                <a:ea typeface="Times New Roman" panose="02020603050405020304" pitchFamily="18" charset="0"/>
              </a:rPr>
              <a:t>Sağlığına Etkisi  </a:t>
            </a:r>
          </a:p>
          <a:p>
            <a:pPr marL="359410" indent="-6350">
              <a:lnSpc>
                <a:spcPct val="107000"/>
              </a:lnSpc>
            </a:pPr>
            <a:r>
              <a:rPr lang="tr-TR" dirty="0">
                <a:solidFill>
                  <a:srgbClr val="000000"/>
                </a:solidFill>
                <a:latin typeface="Times New Roman" panose="02020603050405020304" pitchFamily="18" charset="0"/>
                <a:ea typeface="Times New Roman" panose="02020603050405020304" pitchFamily="18" charset="0"/>
              </a:rPr>
              <a:t> </a:t>
            </a:r>
          </a:p>
          <a:p>
            <a:pPr marL="6985" indent="359410" algn="just">
              <a:lnSpc>
                <a:spcPct val="200000"/>
              </a:lnSpc>
              <a:spcAft>
                <a:spcPts val="25"/>
              </a:spcAft>
            </a:pPr>
            <a:r>
              <a:rPr lang="tr-TR" dirty="0">
                <a:solidFill>
                  <a:srgbClr val="000000"/>
                </a:solidFill>
                <a:latin typeface="Times New Roman" panose="02020603050405020304" pitchFamily="18" charset="0"/>
                <a:ea typeface="Times New Roman" panose="02020603050405020304" pitchFamily="18" charset="0"/>
              </a:rPr>
              <a:t>Kolera, tifo, </a:t>
            </a:r>
            <a:r>
              <a:rPr lang="tr-TR" dirty="0" err="1">
                <a:solidFill>
                  <a:srgbClr val="000000"/>
                </a:solidFill>
                <a:latin typeface="Times New Roman" panose="02020603050405020304" pitchFamily="18" charset="0"/>
                <a:ea typeface="Times New Roman" panose="02020603050405020304" pitchFamily="18" charset="0"/>
              </a:rPr>
              <a:t>paratifo</a:t>
            </a:r>
            <a:r>
              <a:rPr lang="tr-TR" dirty="0">
                <a:solidFill>
                  <a:srgbClr val="000000"/>
                </a:solidFill>
                <a:latin typeface="Times New Roman" panose="02020603050405020304" pitchFamily="18" charset="0"/>
                <a:ea typeface="Times New Roman" panose="02020603050405020304" pitchFamily="18" charset="0"/>
              </a:rPr>
              <a:t>, dizanteri, hepatit, ishal, çocuk felci, sıtma gibi hastalıklar ne yazık ki sağlıksız sulardan kaynaklanmaktadır. Bütün dünyada ve ülkemizde su kaynaklarına olan ihtiyaca paralel olarak sınırlı bulunan bu kaynaklar üzerindeki kirlilik giderek artmaktadır.  </a:t>
            </a:r>
          </a:p>
          <a:p>
            <a:pPr marL="359410" indent="-6350">
              <a:lnSpc>
                <a:spcPct val="200000"/>
              </a:lnSpc>
            </a:pPr>
            <a:r>
              <a:rPr lang="tr-TR" dirty="0">
                <a:solidFill>
                  <a:srgbClr val="000000"/>
                </a:solidFill>
                <a:latin typeface="Times New Roman" panose="02020603050405020304" pitchFamily="18" charset="0"/>
                <a:ea typeface="Times New Roman" panose="02020603050405020304" pitchFamily="18" charset="0"/>
              </a:rPr>
              <a:t> </a:t>
            </a:r>
          </a:p>
          <a:p>
            <a:pPr marL="6985" indent="359410" algn="just">
              <a:lnSpc>
                <a:spcPct val="200000"/>
              </a:lnSpc>
              <a:spcAft>
                <a:spcPts val="25"/>
              </a:spcAft>
            </a:pPr>
            <a:r>
              <a:rPr lang="tr-TR" dirty="0">
                <a:solidFill>
                  <a:srgbClr val="000000"/>
                </a:solidFill>
                <a:latin typeface="Times New Roman" panose="02020603050405020304" pitchFamily="18" charset="0"/>
                <a:ea typeface="Times New Roman" panose="02020603050405020304" pitchFamily="18" charset="0"/>
              </a:rPr>
              <a:t>Dünya Sağlık Örgütü (WHO) verilerine göre dünyada her gün yaklaşık 25 bin kişi sağlıksız su kullanımından dolayı ölüyor. Tifo, kolera, dizanteri gibi ölümcül hastalıklar su ile insana geçtiği gibi gerek atık suların gerekse zirai gübrelerin kuyu sularına bulaşması sonucu amonyak ve </a:t>
            </a:r>
            <a:r>
              <a:rPr lang="tr-TR" dirty="0" err="1">
                <a:solidFill>
                  <a:srgbClr val="000000"/>
                </a:solidFill>
                <a:latin typeface="Times New Roman" panose="02020603050405020304" pitchFamily="18" charset="0"/>
                <a:ea typeface="Times New Roman" panose="02020603050405020304" pitchFamily="18" charset="0"/>
              </a:rPr>
              <a:t>nitrit</a:t>
            </a:r>
            <a:r>
              <a:rPr lang="tr-TR" dirty="0">
                <a:solidFill>
                  <a:srgbClr val="000000"/>
                </a:solidFill>
                <a:latin typeface="Times New Roman" panose="02020603050405020304" pitchFamily="18" charset="0"/>
                <a:ea typeface="Times New Roman" panose="02020603050405020304" pitchFamily="18" charset="0"/>
              </a:rPr>
              <a:t> gibi kimyevi maddelerden insan sağlığı bozuluyor. Ayrıca yer altı sularına ulaşan zirai ilaçlardan meydana gelen zehirlenmeler de insan ölümlerine yol açabiliyor.  </a:t>
            </a:r>
          </a:p>
          <a:p>
            <a:pPr marL="359410" indent="-6350">
              <a:lnSpc>
                <a:spcPct val="107000"/>
              </a:lnSpc>
              <a:spcAft>
                <a:spcPts val="210"/>
              </a:spcAft>
            </a:pPr>
            <a:r>
              <a:rPr lang="tr-TR" dirty="0">
                <a:solidFill>
                  <a:srgbClr val="000000"/>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2668006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02165" y="923346"/>
            <a:ext cx="10983951" cy="5682133"/>
          </a:xfrm>
          <a:prstGeom prst="rect">
            <a:avLst/>
          </a:prstGeom>
        </p:spPr>
        <p:txBody>
          <a:bodyPr wrap="square">
            <a:spAutoFit/>
          </a:bodyPr>
          <a:lstStyle/>
          <a:p>
            <a:pPr marL="359410" indent="-6350">
              <a:lnSpc>
                <a:spcPct val="107000"/>
              </a:lnSpc>
            </a:pPr>
            <a:r>
              <a:rPr lang="tr-TR" dirty="0" smtClean="0">
                <a:solidFill>
                  <a:srgbClr val="000000"/>
                </a:solidFill>
                <a:latin typeface="Times New Roman" panose="02020603050405020304" pitchFamily="18" charset="0"/>
                <a:ea typeface="Times New Roman" panose="02020603050405020304" pitchFamily="18" charset="0"/>
              </a:rPr>
              <a:t> </a:t>
            </a:r>
            <a:endParaRPr lang="tr-TR" dirty="0">
              <a:solidFill>
                <a:srgbClr val="000000"/>
              </a:solidFill>
              <a:latin typeface="Times New Roman" panose="02020603050405020304" pitchFamily="18" charset="0"/>
              <a:ea typeface="Times New Roman" panose="02020603050405020304" pitchFamily="18" charset="0"/>
            </a:endParaRPr>
          </a:p>
          <a:p>
            <a:pPr marL="292735" indent="-285750" algn="just">
              <a:lnSpc>
                <a:spcPct val="200000"/>
              </a:lnSpc>
              <a:spcAft>
                <a:spcPts val="25"/>
              </a:spcAft>
              <a:buFont typeface="Wingdings" panose="05000000000000000000" pitchFamily="2" charset="2"/>
              <a:buChar char="ü"/>
            </a:pPr>
            <a:r>
              <a:rPr lang="tr-TR" dirty="0">
                <a:solidFill>
                  <a:srgbClr val="000000"/>
                </a:solidFill>
                <a:latin typeface="Times New Roman" panose="02020603050405020304" pitchFamily="18" charset="0"/>
                <a:ea typeface="Times New Roman" panose="02020603050405020304" pitchFamily="18" charset="0"/>
              </a:rPr>
              <a:t>Atık sulardaki kimyasal maddeler ve organik bileşikler suda çözünmüş olan oksijen miktarının azalmasına sebep olur. Bu durum suda yaşayan bitki ve hayvanların ölüm oranlarını artırmaktadır. Bu tür sular daha koyu renge ve pis kokuya sahiptir. Hatta bazı göller veya derelerde aşırı kirlenme sonucu canlı yaşamı sona ermiş ve içerisinde atıklardan meydana gelen adacıklar oluşmuştur </a:t>
            </a:r>
          </a:p>
          <a:p>
            <a:pPr marL="359410" indent="-6350">
              <a:lnSpc>
                <a:spcPct val="200000"/>
              </a:lnSpc>
            </a:pPr>
            <a:r>
              <a:rPr lang="tr-TR" dirty="0">
                <a:solidFill>
                  <a:srgbClr val="000000"/>
                </a:solidFill>
                <a:latin typeface="Times New Roman" panose="02020603050405020304" pitchFamily="18" charset="0"/>
                <a:ea typeface="Times New Roman" panose="02020603050405020304" pitchFamily="18" charset="0"/>
              </a:rPr>
              <a:t> </a:t>
            </a:r>
          </a:p>
          <a:p>
            <a:pPr marL="292735" indent="-285750" algn="just">
              <a:lnSpc>
                <a:spcPct val="200000"/>
              </a:lnSpc>
              <a:spcAft>
                <a:spcPts val="25"/>
              </a:spcAft>
              <a:buFont typeface="Wingdings" panose="05000000000000000000" pitchFamily="2" charset="2"/>
              <a:buChar char="ü"/>
            </a:pPr>
            <a:r>
              <a:rPr lang="tr-TR" dirty="0">
                <a:solidFill>
                  <a:srgbClr val="000000"/>
                </a:solidFill>
                <a:latin typeface="Times New Roman" panose="02020603050405020304" pitchFamily="18" charset="0"/>
                <a:ea typeface="Times New Roman" panose="02020603050405020304" pitchFamily="18" charset="0"/>
              </a:rPr>
              <a:t>Radyoaktif atıklar da gün geçtikçe tehlike oluşturmaktadır. Bu atıklar belirli şartlarda saklanmaktadır fakat bazı durumlarda kazayla veya bilinçsiz bir uygulamayla tabiata ve yer altı sularına karışmaktadır. Radyoaktif atıklar tarafından yayılan radyasyon ise canlılarda kanser ve mutasyonlara sebep </a:t>
            </a:r>
            <a:r>
              <a:rPr lang="tr-TR" dirty="0" smtClean="0">
                <a:solidFill>
                  <a:srgbClr val="000000"/>
                </a:solidFill>
                <a:latin typeface="Times New Roman" panose="02020603050405020304" pitchFamily="18" charset="0"/>
                <a:ea typeface="Times New Roman" panose="02020603050405020304" pitchFamily="18" charset="0"/>
              </a:rPr>
              <a:t>olmaktadır.</a:t>
            </a:r>
          </a:p>
          <a:p>
            <a:pPr marL="6985" indent="359410" algn="just">
              <a:lnSpc>
                <a:spcPct val="200000"/>
              </a:lnSpc>
              <a:spcAft>
                <a:spcPts val="25"/>
              </a:spcAft>
            </a:pPr>
            <a:endParaRPr lang="tr-TR" dirty="0" smtClean="0">
              <a:solidFill>
                <a:srgbClr val="000000"/>
              </a:solidFill>
              <a:latin typeface="Times New Roman" panose="02020603050405020304" pitchFamily="18" charset="0"/>
              <a:ea typeface="Times New Roman" panose="02020603050405020304" pitchFamily="18" charset="0"/>
            </a:endParaRPr>
          </a:p>
          <a:p>
            <a:pPr marL="6985" indent="359410" algn="just">
              <a:lnSpc>
                <a:spcPct val="111000"/>
              </a:lnSpc>
              <a:spcAft>
                <a:spcPts val="25"/>
              </a:spcAft>
            </a:pPr>
            <a:r>
              <a:rPr lang="tr-TR" dirty="0" smtClean="0">
                <a:solidFill>
                  <a:srgbClr val="000000"/>
                </a:solidFill>
                <a:latin typeface="Times New Roman" panose="02020603050405020304" pitchFamily="18" charset="0"/>
                <a:ea typeface="Times New Roman" panose="02020603050405020304" pitchFamily="18" charset="0"/>
              </a:rPr>
              <a:t> </a:t>
            </a:r>
            <a:endParaRPr lang="tr-TR" dirty="0">
              <a:solidFill>
                <a:srgbClr val="000000"/>
              </a:solidFill>
              <a:latin typeface="Times New Roman" panose="02020603050405020304" pitchFamily="18" charset="0"/>
              <a:ea typeface="Times New Roman" panose="02020603050405020304" pitchFamily="18" charset="0"/>
            </a:endParaRPr>
          </a:p>
        </p:txBody>
      </p:sp>
      <p:sp>
        <p:nvSpPr>
          <p:cNvPr id="3" name="Dikdörtgen 2"/>
          <p:cNvSpPr/>
          <p:nvPr/>
        </p:nvSpPr>
        <p:spPr>
          <a:xfrm>
            <a:off x="1716512" y="817129"/>
            <a:ext cx="1693412" cy="368755"/>
          </a:xfrm>
          <a:prstGeom prst="rect">
            <a:avLst/>
          </a:prstGeom>
          <a:solidFill>
            <a:schemeClr val="accent1"/>
          </a:solidFill>
        </p:spPr>
        <p:txBody>
          <a:bodyPr wrap="none">
            <a:spAutoFit/>
          </a:bodyPr>
          <a:lstStyle/>
          <a:p>
            <a:pPr marL="20955" indent="-6350">
              <a:lnSpc>
                <a:spcPct val="107000"/>
              </a:lnSpc>
              <a:spcAft>
                <a:spcPts val="0"/>
              </a:spcAft>
            </a:pPr>
            <a:r>
              <a:rPr lang="tr-TR" b="1" dirty="0" smtClean="0">
                <a:solidFill>
                  <a:schemeClr val="bg1"/>
                </a:solidFill>
                <a:latin typeface="Times New Roman" panose="02020603050405020304" pitchFamily="18" charset="0"/>
                <a:ea typeface="Times New Roman" panose="02020603050405020304" pitchFamily="18" charset="0"/>
              </a:rPr>
              <a:t>Doğaya </a:t>
            </a:r>
            <a:r>
              <a:rPr lang="tr-TR" b="1" dirty="0">
                <a:solidFill>
                  <a:schemeClr val="bg1"/>
                </a:solidFill>
                <a:latin typeface="Times New Roman" panose="02020603050405020304" pitchFamily="18" charset="0"/>
                <a:ea typeface="Times New Roman" panose="02020603050405020304" pitchFamily="18" charset="0"/>
              </a:rPr>
              <a:t>Etkisi  </a:t>
            </a:r>
          </a:p>
        </p:txBody>
      </p:sp>
    </p:spTree>
    <p:extLst>
      <p:ext uri="{BB962C8B-B14F-4D97-AF65-F5344CB8AC3E}">
        <p14:creationId xmlns:p14="http://schemas.microsoft.com/office/powerpoint/2010/main" val="1739015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43212" y="1093691"/>
            <a:ext cx="11548997" cy="4524315"/>
          </a:xfrm>
          <a:prstGeom prst="rect">
            <a:avLst/>
          </a:prstGeom>
        </p:spPr>
        <p:txBody>
          <a:bodyPr wrap="square">
            <a:spAutoFit/>
          </a:bodyPr>
          <a:lstStyle/>
          <a:p>
            <a:pPr marL="292735" indent="-285750" algn="just">
              <a:lnSpc>
                <a:spcPct val="200000"/>
              </a:lnSpc>
              <a:spcAft>
                <a:spcPts val="25"/>
              </a:spcAft>
              <a:buFont typeface="Wingdings" panose="05000000000000000000" pitchFamily="2" charset="2"/>
              <a:buChar char="ü"/>
            </a:pPr>
            <a:r>
              <a:rPr lang="tr-TR" dirty="0">
                <a:solidFill>
                  <a:srgbClr val="000000"/>
                </a:solidFill>
                <a:latin typeface="Times New Roman" panose="02020603050405020304" pitchFamily="18" charset="0"/>
                <a:ea typeface="Times New Roman" panose="02020603050405020304" pitchFamily="18" charset="0"/>
              </a:rPr>
              <a:t>Benzer olarak deterjanlar ve tarım ilaçları da su kaynaklarını önemli ölçüde kirletmekte olup canlı hayatını tehdit etmektedir. Ancak, bu kullanılan maddeler bakteriler tarafından parçalanabilir hale getirilebilirse, kirlenme oranı azaltılabilir.</a:t>
            </a:r>
          </a:p>
          <a:p>
            <a:pPr marL="6985" indent="359410" algn="just">
              <a:lnSpc>
                <a:spcPct val="200000"/>
              </a:lnSpc>
              <a:spcAft>
                <a:spcPts val="25"/>
              </a:spcAft>
            </a:pPr>
            <a:endParaRPr lang="tr-TR" dirty="0">
              <a:solidFill>
                <a:srgbClr val="000000"/>
              </a:solidFill>
              <a:latin typeface="Times New Roman" panose="02020603050405020304" pitchFamily="18" charset="0"/>
              <a:ea typeface="Times New Roman" panose="02020603050405020304" pitchFamily="18" charset="0"/>
            </a:endParaRPr>
          </a:p>
          <a:p>
            <a:pPr marL="292735" indent="-285750" algn="just">
              <a:lnSpc>
                <a:spcPct val="200000"/>
              </a:lnSpc>
              <a:spcAft>
                <a:spcPts val="25"/>
              </a:spcAft>
              <a:buFont typeface="Wingdings" panose="05000000000000000000" pitchFamily="2" charset="2"/>
              <a:buChar char="ü"/>
            </a:pPr>
            <a:r>
              <a:rPr lang="tr-TR" dirty="0">
                <a:solidFill>
                  <a:srgbClr val="000000"/>
                </a:solidFill>
                <a:latin typeface="Times New Roman" panose="02020603050405020304" pitchFamily="18" charset="0"/>
                <a:ea typeface="Times New Roman" panose="02020603050405020304" pitchFamily="18" charset="0"/>
              </a:rPr>
              <a:t>Çiftçiler tarafından daha verimli ürün elde edebilmek için kullanılan gübreler, yağmur gibi etkenlerle yeraltı ve yerüstü sularına karışmaktadır. Yüksek oranda nitrat ve fosfat içeren gübreler suya karıştığında suda yosunların daha fazla üremesini sağlar bu da yosunların diğer canlılardan daha fazla oksijen kullanmasına sebep olur ve diğer canlıları tehdit eder. Bu tür sular pis kokulu ve kötü </a:t>
            </a:r>
            <a:r>
              <a:rPr lang="tr-TR" dirty="0" err="1">
                <a:solidFill>
                  <a:srgbClr val="000000"/>
                </a:solidFill>
                <a:latin typeface="Times New Roman" panose="02020603050405020304" pitchFamily="18" charset="0"/>
                <a:ea typeface="Times New Roman" panose="02020603050405020304" pitchFamily="18" charset="0"/>
              </a:rPr>
              <a:t>tadlı</a:t>
            </a:r>
            <a:r>
              <a:rPr lang="tr-TR" dirty="0">
                <a:solidFill>
                  <a:srgbClr val="000000"/>
                </a:solidFill>
                <a:latin typeface="Times New Roman" panose="02020603050405020304" pitchFamily="18" charset="0"/>
                <a:ea typeface="Times New Roman" panose="02020603050405020304" pitchFamily="18" charset="0"/>
              </a:rPr>
              <a:t> olurlar. </a:t>
            </a:r>
          </a:p>
        </p:txBody>
      </p:sp>
    </p:spTree>
    <p:extLst>
      <p:ext uri="{BB962C8B-B14F-4D97-AF65-F5344CB8AC3E}">
        <p14:creationId xmlns:p14="http://schemas.microsoft.com/office/powerpoint/2010/main" val="348215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40070" y="843593"/>
            <a:ext cx="3583492" cy="461665"/>
          </a:xfrm>
          <a:prstGeom prst="rect">
            <a:avLst/>
          </a:prstGeom>
          <a:solidFill>
            <a:schemeClr val="accent1"/>
          </a:solidFill>
        </p:spPr>
        <p:txBody>
          <a:bodyPr wrap="square">
            <a:spAutoFit/>
          </a:bodyPr>
          <a:lstStyle/>
          <a:p>
            <a:r>
              <a:rPr lang="tr-TR" dirty="0">
                <a:solidFill>
                  <a:schemeClr val="bg1"/>
                </a:solidFill>
                <a:latin typeface="Times New Roman" panose="02020603050405020304" pitchFamily="18" charset="0"/>
                <a:cs typeface="Times New Roman" panose="02020603050405020304" pitchFamily="18" charset="0"/>
              </a:rPr>
              <a:t> </a:t>
            </a:r>
            <a:r>
              <a:rPr lang="tr-TR" b="1" dirty="0">
                <a:solidFill>
                  <a:schemeClr val="bg1"/>
                </a:solidFill>
                <a:latin typeface="Times New Roman" panose="02020603050405020304" pitchFamily="18" charset="0"/>
                <a:cs typeface="Times New Roman" panose="02020603050405020304" pitchFamily="18" charset="0"/>
              </a:rPr>
              <a:t>Atık Sular ve </a:t>
            </a:r>
            <a:r>
              <a:rPr lang="tr-TR" sz="2400" b="1" dirty="0">
                <a:solidFill>
                  <a:schemeClr val="bg1"/>
                </a:solidFill>
                <a:latin typeface="Times New Roman" panose="02020603050405020304" pitchFamily="18" charset="0"/>
                <a:cs typeface="Times New Roman" panose="02020603050405020304" pitchFamily="18" charset="0"/>
              </a:rPr>
              <a:t>Arıtmaları</a:t>
            </a:r>
          </a:p>
        </p:txBody>
      </p:sp>
      <p:sp>
        <p:nvSpPr>
          <p:cNvPr id="3" name="Dikdörtgen 2"/>
          <p:cNvSpPr/>
          <p:nvPr/>
        </p:nvSpPr>
        <p:spPr>
          <a:xfrm>
            <a:off x="672790" y="1212925"/>
            <a:ext cx="11519210" cy="3970318"/>
          </a:xfrm>
          <a:prstGeom prst="rect">
            <a:avLst/>
          </a:prstGeom>
        </p:spPr>
        <p:txBody>
          <a:bodyPr wrap="square">
            <a:spAutoFit/>
          </a:bodyPr>
          <a:lstStyle/>
          <a:p>
            <a:pPr>
              <a:lnSpc>
                <a:spcPct val="200000"/>
              </a:lnSpc>
            </a:pPr>
            <a:r>
              <a:rPr lang="tr-TR" dirty="0">
                <a:latin typeface="Times New Roman" panose="02020603050405020304" pitchFamily="18" charset="0"/>
                <a:cs typeface="Times New Roman" panose="02020603050405020304" pitchFamily="18" charset="0"/>
              </a:rPr>
              <a:t>Şehir atık sularının göl, nehir, deniz gibi bir kaynağa verilmeden önce arıtılması gerekir. Arıtma başlıca 3 kademede yapılır. Ancak her arıtma 3 kademeli olmayabilir. </a:t>
            </a:r>
          </a:p>
          <a:p>
            <a:pPr marL="342900" indent="-342900">
              <a:lnSpc>
                <a:spcPct val="200000"/>
              </a:lnSpc>
              <a:buFont typeface="+mj-lt"/>
              <a:buAutoNum type="arabicPeriod"/>
            </a:pPr>
            <a:r>
              <a:rPr lang="tr-TR" dirty="0">
                <a:latin typeface="Times New Roman" panose="02020603050405020304" pitchFamily="18" charset="0"/>
                <a:cs typeface="Times New Roman" panose="02020603050405020304" pitchFamily="18" charset="0"/>
              </a:rPr>
              <a:t>Birinci kademede, atık sulardaki katı parçacıklar (organik ve inorganik) ayrılır ve atık sular, biyokimyasal oksijen ihtiyacı daha az olan bir su haline getirilir. Böylece bir arıtmaya daha çok fiziksel arıtma denir. </a:t>
            </a:r>
          </a:p>
          <a:p>
            <a:pPr marL="342900" indent="-342900">
              <a:lnSpc>
                <a:spcPct val="200000"/>
              </a:lnSpc>
              <a:buFont typeface="+mj-lt"/>
              <a:buAutoNum type="arabicPeriod"/>
            </a:pPr>
            <a:r>
              <a:rPr lang="tr-TR" dirty="0">
                <a:latin typeface="Times New Roman" panose="02020603050405020304" pitchFamily="18" charset="0"/>
                <a:cs typeface="Times New Roman" panose="02020603050405020304" pitchFamily="18" charset="0"/>
              </a:rPr>
              <a:t>İkinci kademede, atık suların biyolojik oksijen ihtiyacı daha da düşürülür, yani atık sular organik maddelerden büyük oranda arttırılır. Ancak, süspansiyon ve emülsiyon halindeki maddelerle, suda çözünen maddeler ortamda kalır. Bu kademe arıtmasına daha çok biyolojik temizleme denir. </a:t>
            </a:r>
            <a:endParaRPr lang="tr-TR"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9095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5229" y="762738"/>
            <a:ext cx="12076771" cy="4247317"/>
          </a:xfrm>
          <a:prstGeom prst="rect">
            <a:avLst/>
          </a:prstGeom>
        </p:spPr>
        <p:txBody>
          <a:bodyPr wrap="square">
            <a:spAutoFit/>
          </a:bodyPr>
          <a:lstStyle/>
          <a:p>
            <a:pPr>
              <a:lnSpc>
                <a:spcPct val="150000"/>
              </a:lnSpc>
            </a:pPr>
            <a:endParaRPr lang="tr-TR" dirty="0"/>
          </a:p>
          <a:p>
            <a:pPr marL="285750" indent="-285750">
              <a:lnSpc>
                <a:spcPct val="150000"/>
              </a:lnSpc>
              <a:buFont typeface="Wingdings" panose="05000000000000000000" pitchFamily="2" charset="2"/>
              <a:buChar char="ü"/>
            </a:pPr>
            <a:r>
              <a:rPr lang="tr-TR" dirty="0" smtClean="0">
                <a:latin typeface="Times New Roman" panose="02020603050405020304" pitchFamily="18" charset="0"/>
                <a:cs typeface="Times New Roman" panose="02020603050405020304" pitchFamily="18" charset="0"/>
              </a:rPr>
              <a:t>Yeryüzüne </a:t>
            </a:r>
            <a:r>
              <a:rPr lang="tr-TR" dirty="0">
                <a:latin typeface="Times New Roman" panose="02020603050405020304" pitchFamily="18" charset="0"/>
                <a:cs typeface="Times New Roman" panose="02020603050405020304" pitchFamily="18" charset="0"/>
              </a:rPr>
              <a:t>düşen yağmur, kar, dolu, kırağı vb. yoluyla oluşan sular, ya arazi üzerinden akarken buharlaşır, ya da bitkiler tarafından alınır ve sonra bitkilerin yeşil kısımlarından terleme </a:t>
            </a:r>
            <a:r>
              <a:rPr lang="tr-TR" dirty="0" smtClean="0">
                <a:latin typeface="Times New Roman" panose="02020603050405020304" pitchFamily="18" charset="0"/>
                <a:cs typeface="Times New Roman" panose="02020603050405020304" pitchFamily="18" charset="0"/>
              </a:rPr>
              <a:t>ile </a:t>
            </a:r>
            <a:r>
              <a:rPr lang="tr-TR" dirty="0">
                <a:latin typeface="Times New Roman" panose="02020603050405020304" pitchFamily="18" charset="0"/>
                <a:cs typeface="Times New Roman" panose="02020603050405020304" pitchFamily="18" charset="0"/>
              </a:rPr>
              <a:t>tekrar dışarı çıkar ve buharlaşır. Bu suyun "Kısa Dolaşım" yapması ve yağışın tekrar atmosfere dönmesi olayıdır. </a:t>
            </a:r>
            <a:endParaRPr lang="tr-TR" dirty="0" smtClean="0">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ü"/>
            </a:pPr>
            <a:endParaRPr lang="tr-TR" dirty="0">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ü"/>
            </a:pPr>
            <a:r>
              <a:rPr lang="tr-TR" dirty="0" smtClean="0">
                <a:latin typeface="Times New Roman" panose="02020603050405020304" pitchFamily="18" charset="0"/>
                <a:cs typeface="Times New Roman" panose="02020603050405020304" pitchFamily="18" charset="0"/>
              </a:rPr>
              <a:t>Aynı </a:t>
            </a:r>
            <a:r>
              <a:rPr lang="tr-TR" dirty="0">
                <a:latin typeface="Times New Roman" panose="02020603050405020304" pitchFamily="18" charset="0"/>
                <a:cs typeface="Times New Roman" panose="02020603050405020304" pitchFamily="18" charset="0"/>
              </a:rPr>
              <a:t>şekilde oluşan suların bir kısmı ise yüzeyde akar ve çeşitli akarsuları oluşturur. Diğer bir kısmı da yeraltına sızar, buralarda birikir ve "</a:t>
            </a:r>
            <a:r>
              <a:rPr lang="tr-TR" dirty="0" err="1">
                <a:latin typeface="Times New Roman" panose="02020603050405020304" pitchFamily="18" charset="0"/>
                <a:cs typeface="Times New Roman" panose="02020603050405020304" pitchFamily="18" charset="0"/>
              </a:rPr>
              <a:t>Yeraltısuları"nı</a:t>
            </a:r>
            <a:r>
              <a:rPr lang="tr-TR" dirty="0">
                <a:latin typeface="Times New Roman" panose="02020603050405020304" pitchFamily="18" charset="0"/>
                <a:cs typeface="Times New Roman" panose="02020603050405020304" pitchFamily="18" charset="0"/>
              </a:rPr>
              <a:t> oluşturur. Yeraltına sızan bu sular boşlukları ve çatlakları doldurur, çatlak ve kırıklar boyunca derinlere kadar gider, ya da bir noktadan "Kaynak" şeklinde yeryüzüne yeniden çıkar. </a:t>
            </a:r>
            <a:r>
              <a:rPr lang="tr-TR" dirty="0" smtClean="0">
                <a:latin typeface="Times New Roman" panose="02020603050405020304" pitchFamily="18" charset="0"/>
                <a:cs typeface="Times New Roman" panose="02020603050405020304" pitchFamily="18" charset="0"/>
              </a:rPr>
              <a:t>Bu şekilde </a:t>
            </a:r>
            <a:r>
              <a:rPr lang="tr-TR" dirty="0">
                <a:latin typeface="Times New Roman" panose="02020603050405020304" pitchFamily="18" charset="0"/>
                <a:cs typeface="Times New Roman" panose="02020603050405020304" pitchFamily="18" charset="0"/>
              </a:rPr>
              <a:t>su daha uzun yollu "Büyük Dolaşım" yapmış olur. Suyun çeşitli şekillerde yapmış olduğu bu dolaşımlara "Hidrolojik Dolaşım" ya da su döngüsü denir. </a:t>
            </a:r>
          </a:p>
        </p:txBody>
      </p:sp>
      <p:pic>
        <p:nvPicPr>
          <p:cNvPr id="3" name="Resim 2"/>
          <p:cNvPicPr>
            <a:picLocks noChangeAspect="1"/>
          </p:cNvPicPr>
          <p:nvPr/>
        </p:nvPicPr>
        <p:blipFill>
          <a:blip r:embed="rId2"/>
          <a:stretch>
            <a:fillRect/>
          </a:stretch>
        </p:blipFill>
        <p:spPr>
          <a:xfrm>
            <a:off x="5559429" y="4560848"/>
            <a:ext cx="6104745" cy="2297151"/>
          </a:xfrm>
          <a:prstGeom prst="rect">
            <a:avLst/>
          </a:prstGeom>
        </p:spPr>
      </p:pic>
      <p:sp>
        <p:nvSpPr>
          <p:cNvPr id="4" name="Dikdörtgen 3"/>
          <p:cNvSpPr/>
          <p:nvPr/>
        </p:nvSpPr>
        <p:spPr>
          <a:xfrm>
            <a:off x="1778274" y="762738"/>
            <a:ext cx="2010487" cy="400110"/>
          </a:xfrm>
          <a:prstGeom prst="rect">
            <a:avLst/>
          </a:prstGeom>
          <a:solidFill>
            <a:schemeClr val="accent1"/>
          </a:solidFill>
        </p:spPr>
        <p:txBody>
          <a:bodyPr wrap="none">
            <a:spAutoFit/>
          </a:bodyPr>
          <a:lstStyle/>
          <a:p>
            <a:r>
              <a:rPr lang="tr-TR" sz="2000" b="1" dirty="0">
                <a:solidFill>
                  <a:schemeClr val="bg1"/>
                </a:solidFill>
                <a:latin typeface="Times New Roman" panose="02020603050405020304" pitchFamily="18" charset="0"/>
                <a:cs typeface="Times New Roman" panose="02020603050405020304" pitchFamily="18" charset="0"/>
              </a:rPr>
              <a:t>SU DÖNGÜSÜ: </a:t>
            </a:r>
          </a:p>
        </p:txBody>
      </p:sp>
    </p:spTree>
    <p:extLst>
      <p:ext uri="{BB962C8B-B14F-4D97-AF65-F5344CB8AC3E}">
        <p14:creationId xmlns:p14="http://schemas.microsoft.com/office/powerpoint/2010/main" val="1246301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653435" y="495429"/>
            <a:ext cx="9732724" cy="4247317"/>
          </a:xfrm>
          <a:prstGeom prst="rect">
            <a:avLst/>
          </a:prstGeom>
        </p:spPr>
        <p:txBody>
          <a:bodyPr wrap="square">
            <a:spAutoFit/>
          </a:bodyPr>
          <a:lstStyle/>
          <a:p>
            <a:pPr>
              <a:lnSpc>
                <a:spcPct val="200000"/>
              </a:lnSpc>
            </a:pPr>
            <a:r>
              <a:rPr lang="tr-TR" dirty="0" smtClean="0">
                <a:latin typeface="Times New Roman" panose="02020603050405020304" pitchFamily="18" charset="0"/>
                <a:cs typeface="Times New Roman" panose="02020603050405020304" pitchFamily="18" charset="0"/>
              </a:rPr>
              <a:t>3.  Üçüncü </a:t>
            </a:r>
            <a:r>
              <a:rPr lang="tr-TR" dirty="0">
                <a:latin typeface="Times New Roman" panose="02020603050405020304" pitchFamily="18" charset="0"/>
                <a:cs typeface="Times New Roman" panose="02020603050405020304" pitchFamily="18" charset="0"/>
              </a:rPr>
              <a:t>kademede ise, atık sularda süspansiyon halinde bile parçacık kalmadığı gibi suda çözünen organik ve inorganik maddelerin de hemen hepsi ayrılır. Böyle sular, tekrar şehir su şebekesine verilebilir.</a:t>
            </a:r>
          </a:p>
          <a:p>
            <a:pPr marL="285750" indent="-285750">
              <a:lnSpc>
                <a:spcPct val="200000"/>
              </a:lnSpc>
              <a:buFont typeface="Wingdings" panose="05000000000000000000" pitchFamily="2" charset="2"/>
              <a:buChar char="§"/>
            </a:pPr>
            <a:r>
              <a:rPr lang="tr-TR" dirty="0" smtClean="0">
                <a:latin typeface="Times New Roman" panose="02020603050405020304" pitchFamily="18" charset="0"/>
                <a:cs typeface="Times New Roman" panose="02020603050405020304" pitchFamily="18" charset="0"/>
              </a:rPr>
              <a:t>Biyolojik</a:t>
            </a:r>
            <a:endParaRPr lang="tr-TR" dirty="0">
              <a:latin typeface="Times New Roman" panose="02020603050405020304" pitchFamily="18" charset="0"/>
              <a:cs typeface="Times New Roman" panose="02020603050405020304" pitchFamily="18" charset="0"/>
            </a:endParaRPr>
          </a:p>
          <a:p>
            <a:pPr marL="285750" indent="-285750">
              <a:lnSpc>
                <a:spcPct val="200000"/>
              </a:lnSpc>
              <a:buFont typeface="Wingdings" panose="05000000000000000000" pitchFamily="2" charset="2"/>
              <a:buChar char="§"/>
            </a:pPr>
            <a:r>
              <a:rPr lang="tr-TR" dirty="0" smtClean="0">
                <a:latin typeface="Times New Roman" panose="02020603050405020304" pitchFamily="18" charset="0"/>
                <a:cs typeface="Times New Roman" panose="02020603050405020304" pitchFamily="18" charset="0"/>
              </a:rPr>
              <a:t>Kimyasal</a:t>
            </a:r>
            <a:endParaRPr lang="tr-TR" dirty="0">
              <a:latin typeface="Times New Roman" panose="02020603050405020304" pitchFamily="18" charset="0"/>
              <a:cs typeface="Times New Roman" panose="02020603050405020304" pitchFamily="18" charset="0"/>
            </a:endParaRPr>
          </a:p>
          <a:p>
            <a:pPr marL="285750" indent="-285750">
              <a:lnSpc>
                <a:spcPct val="200000"/>
              </a:lnSpc>
              <a:buFont typeface="Wingdings" panose="05000000000000000000" pitchFamily="2" charset="2"/>
              <a:buChar char="§"/>
            </a:pPr>
            <a:r>
              <a:rPr lang="tr-TR" dirty="0" smtClean="0">
                <a:latin typeface="Times New Roman" panose="02020603050405020304" pitchFamily="18" charset="0"/>
                <a:cs typeface="Times New Roman" panose="02020603050405020304" pitchFamily="18" charset="0"/>
              </a:rPr>
              <a:t>Fiziksel</a:t>
            </a:r>
            <a:endParaRPr lang="tr-TR" dirty="0">
              <a:latin typeface="Times New Roman" panose="02020603050405020304" pitchFamily="18" charset="0"/>
              <a:cs typeface="Times New Roman" panose="02020603050405020304" pitchFamily="18" charset="0"/>
            </a:endParaRPr>
          </a:p>
          <a:p>
            <a:pPr>
              <a:lnSpc>
                <a:spcPct val="200000"/>
              </a:lnSpc>
            </a:pPr>
            <a:r>
              <a:rPr lang="tr-TR" dirty="0">
                <a:latin typeface="Times New Roman" panose="02020603050405020304" pitchFamily="18" charset="0"/>
                <a:cs typeface="Times New Roman" panose="02020603050405020304" pitchFamily="18" charset="0"/>
              </a:rPr>
              <a:t>Üçüncü kademe arıtmasına </a:t>
            </a:r>
            <a:r>
              <a:rPr lang="tr-TR" dirty="0">
                <a:solidFill>
                  <a:srgbClr val="0070C0"/>
                </a:solidFill>
                <a:latin typeface="Times New Roman" panose="02020603050405020304" pitchFamily="18" charset="0"/>
                <a:cs typeface="Times New Roman" panose="02020603050405020304" pitchFamily="18" charset="0"/>
              </a:rPr>
              <a:t>ileri arıtma </a:t>
            </a:r>
            <a:r>
              <a:rPr lang="tr-TR" dirty="0">
                <a:latin typeface="Times New Roman" panose="02020603050405020304" pitchFamily="18" charset="0"/>
                <a:cs typeface="Times New Roman" panose="02020603050405020304" pitchFamily="18" charset="0"/>
              </a:rPr>
              <a:t>denir.</a:t>
            </a:r>
          </a:p>
          <a:p>
            <a:endParaRPr lang="tr-TR" dirty="0"/>
          </a:p>
        </p:txBody>
      </p:sp>
      <p:pic>
        <p:nvPicPr>
          <p:cNvPr id="3" name="Resim 2"/>
          <p:cNvPicPr>
            <a:picLocks noChangeAspect="1"/>
          </p:cNvPicPr>
          <p:nvPr/>
        </p:nvPicPr>
        <p:blipFill>
          <a:blip r:embed="rId2"/>
          <a:stretch>
            <a:fillRect/>
          </a:stretch>
        </p:blipFill>
        <p:spPr>
          <a:xfrm>
            <a:off x="6911307" y="3576259"/>
            <a:ext cx="4474852" cy="2987299"/>
          </a:xfrm>
          <a:prstGeom prst="rect">
            <a:avLst/>
          </a:prstGeom>
        </p:spPr>
      </p:pic>
    </p:spTree>
    <p:extLst>
      <p:ext uri="{BB962C8B-B14F-4D97-AF65-F5344CB8AC3E}">
        <p14:creationId xmlns:p14="http://schemas.microsoft.com/office/powerpoint/2010/main" val="2196429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7103" y="1265625"/>
            <a:ext cx="11864897" cy="5493812"/>
          </a:xfrm>
          <a:prstGeom prst="rect">
            <a:avLst/>
          </a:prstGeom>
        </p:spPr>
        <p:txBody>
          <a:bodyPr wrap="square">
            <a:spAutoFit/>
          </a:bodyPr>
          <a:lstStyle/>
          <a:p>
            <a:pPr marL="285750" indent="-285750">
              <a:lnSpc>
                <a:spcPct val="150000"/>
              </a:lnSpc>
              <a:buFont typeface="Wingdings" panose="05000000000000000000" pitchFamily="2" charset="2"/>
              <a:buChar char="ü"/>
            </a:pPr>
            <a:r>
              <a:rPr lang="tr-TR" dirty="0">
                <a:latin typeface="Times New Roman" panose="02020603050405020304" pitchFamily="18" charset="0"/>
                <a:cs typeface="Times New Roman" panose="02020603050405020304" pitchFamily="18" charset="0"/>
              </a:rPr>
              <a:t> Su kirliliğini önlemek için devlet tarafından yapılacak müdahalelerde ilk akla gelen girişim, kirlilik standartlarının belirlenmesidir.</a:t>
            </a:r>
          </a:p>
          <a:p>
            <a:pPr marL="285750" indent="-285750">
              <a:lnSpc>
                <a:spcPct val="150000"/>
              </a:lnSpc>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Yüzeysel </a:t>
            </a:r>
            <a:r>
              <a:rPr lang="tr-TR" dirty="0">
                <a:latin typeface="Times New Roman" panose="02020603050405020304" pitchFamily="18" charset="0"/>
                <a:cs typeface="Times New Roman" panose="02020603050405020304" pitchFamily="18" charset="0"/>
              </a:rPr>
              <a:t>ve yeraltı sularında kirlenmelere neden olabilecek katı atıklar çeşitli yöntemlerle bertaraf edilmelidir.</a:t>
            </a:r>
          </a:p>
          <a:p>
            <a:pPr marL="285750" indent="-285750">
              <a:lnSpc>
                <a:spcPct val="150000"/>
              </a:lnSpc>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Yerleşim </a:t>
            </a:r>
            <a:r>
              <a:rPr lang="tr-TR" dirty="0">
                <a:latin typeface="Times New Roman" panose="02020603050405020304" pitchFamily="18" charset="0"/>
                <a:cs typeface="Times New Roman" panose="02020603050405020304" pitchFamily="18" charset="0"/>
              </a:rPr>
              <a:t>yerlerindeki atık sular arıtma istasyonlarından geçirildikten sonra bertaraf edilmelidir.</a:t>
            </a:r>
          </a:p>
          <a:p>
            <a:pPr marL="285750" indent="-285750">
              <a:lnSpc>
                <a:spcPct val="150000"/>
              </a:lnSpc>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Fabrikalara </a:t>
            </a:r>
            <a:r>
              <a:rPr lang="tr-TR" dirty="0">
                <a:latin typeface="Times New Roman" panose="02020603050405020304" pitchFamily="18" charset="0"/>
                <a:cs typeface="Times New Roman" panose="02020603050405020304" pitchFamily="18" charset="0"/>
              </a:rPr>
              <a:t>filtre ve arıtma tesisleri konulmalıdır.</a:t>
            </a:r>
          </a:p>
          <a:p>
            <a:pPr marL="285750" indent="-285750">
              <a:lnSpc>
                <a:spcPct val="150000"/>
              </a:lnSpc>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Üretimde </a:t>
            </a:r>
            <a:r>
              <a:rPr lang="tr-TR" dirty="0">
                <a:latin typeface="Times New Roman" panose="02020603050405020304" pitchFamily="18" charset="0"/>
                <a:cs typeface="Times New Roman" panose="02020603050405020304" pitchFamily="18" charset="0"/>
              </a:rPr>
              <a:t>doğaya zarar vermeyecek maddeler kullanılmalıdır.</a:t>
            </a:r>
          </a:p>
          <a:p>
            <a:pPr marL="285750" indent="-285750">
              <a:lnSpc>
                <a:spcPct val="150000"/>
              </a:lnSpc>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Alıcı </a:t>
            </a:r>
            <a:r>
              <a:rPr lang="tr-TR" dirty="0">
                <a:latin typeface="Times New Roman" panose="02020603050405020304" pitchFamily="18" charset="0"/>
                <a:cs typeface="Times New Roman" panose="02020603050405020304" pitchFamily="18" charset="0"/>
              </a:rPr>
              <a:t>ortamların durumu iyileştirilmelidir. Örneğin, su değişim potansiyeli düşük olan koy ve körfezlerde alınabilecek bazı önlemlerle su sirkülasyonu arttırılarak kirleticilerin daha az bir şekilde seyreltilmesi mümkün olabilir</a:t>
            </a:r>
          </a:p>
          <a:p>
            <a:pPr marL="285750" indent="-285750">
              <a:lnSpc>
                <a:spcPct val="150000"/>
              </a:lnSpc>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Alıcı </a:t>
            </a:r>
            <a:r>
              <a:rPr lang="tr-TR" dirty="0">
                <a:latin typeface="Times New Roman" panose="02020603050405020304" pitchFamily="18" charset="0"/>
                <a:cs typeface="Times New Roman" panose="02020603050405020304" pitchFamily="18" charset="0"/>
              </a:rPr>
              <a:t>su ortamlarının seyreltme ve doğal arıtma potansiyelleri kullanılabilir. Örneğin, açık deniz kıyılarında olduğu gibi alıcı ortamların çok yüksek seyreltme kapasitesine sahip olduğu durumlarda basit mekanik arıtma işleminden sonra, derin deniz deşarjları (boşaltma) uygun bir atık su bertaraf yöntemi </a:t>
            </a:r>
            <a:r>
              <a:rPr lang="tr-TR" dirty="0" smtClean="0">
                <a:latin typeface="Times New Roman" panose="02020603050405020304" pitchFamily="18" charset="0"/>
                <a:cs typeface="Times New Roman" panose="02020603050405020304" pitchFamily="18" charset="0"/>
              </a:rPr>
              <a:t>olabilir.</a:t>
            </a:r>
          </a:p>
          <a:p>
            <a:pPr marL="285750" indent="-285750">
              <a:lnSpc>
                <a:spcPct val="15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Birey olarak çevremizdekileri daha az kirletme konusunda uyarabiliriz.</a:t>
            </a:r>
          </a:p>
          <a:p>
            <a:pPr marL="285750" indent="-285750">
              <a:lnSpc>
                <a:spcPct val="150000"/>
              </a:lnSpc>
              <a:buFont typeface="Arial" panose="020B0604020202020204" pitchFamily="34" charset="0"/>
              <a:buChar char="•"/>
            </a:pPr>
            <a:r>
              <a:rPr lang="tr-TR" dirty="0" smtClean="0">
                <a:latin typeface="Times New Roman" panose="02020603050405020304" pitchFamily="18" charset="0"/>
                <a:cs typeface="Times New Roman" panose="02020603050405020304" pitchFamily="18" charset="0"/>
              </a:rPr>
              <a:t>Bütün </a:t>
            </a:r>
            <a:r>
              <a:rPr lang="tr-TR" dirty="0">
                <a:latin typeface="Times New Roman" panose="02020603050405020304" pitchFamily="18" charset="0"/>
                <a:cs typeface="Times New Roman" panose="02020603050405020304" pitchFamily="18" charset="0"/>
              </a:rPr>
              <a:t>bunların yanında insanlar çevreyi koruma adına bilinçlendirilmelidir. </a:t>
            </a:r>
          </a:p>
        </p:txBody>
      </p:sp>
      <p:sp>
        <p:nvSpPr>
          <p:cNvPr id="3" name="Dikdörtgen 2"/>
          <p:cNvSpPr/>
          <p:nvPr/>
        </p:nvSpPr>
        <p:spPr>
          <a:xfrm>
            <a:off x="1733698" y="768094"/>
            <a:ext cx="3806491" cy="460895"/>
          </a:xfrm>
          <a:prstGeom prst="rect">
            <a:avLst/>
          </a:prstGeom>
          <a:solidFill>
            <a:schemeClr val="accent1"/>
          </a:solidFill>
        </p:spPr>
        <p:txBody>
          <a:bodyPr wrap="none">
            <a:spAutoFit/>
          </a:bodyPr>
          <a:lstStyle/>
          <a:p>
            <a:pPr marL="184785" indent="-6350">
              <a:lnSpc>
                <a:spcPct val="107000"/>
              </a:lnSpc>
              <a:spcAft>
                <a:spcPts val="0"/>
              </a:spcAft>
            </a:pPr>
            <a:r>
              <a:rPr lang="tr-TR" sz="2400" b="1" dirty="0">
                <a:solidFill>
                  <a:schemeClr val="bg1"/>
                </a:solidFill>
                <a:latin typeface="Times New Roman" panose="02020603050405020304" pitchFamily="18" charset="0"/>
                <a:ea typeface="Times New Roman" panose="02020603050405020304" pitchFamily="18" charset="0"/>
              </a:rPr>
              <a:t>Su Kirliliğinin Önlenmesi </a:t>
            </a:r>
          </a:p>
        </p:txBody>
      </p:sp>
    </p:spTree>
    <p:extLst>
      <p:ext uri="{BB962C8B-B14F-4D97-AF65-F5344CB8AC3E}">
        <p14:creationId xmlns:p14="http://schemas.microsoft.com/office/powerpoint/2010/main" val="4173602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23746" y="1282380"/>
            <a:ext cx="10749776" cy="5909310"/>
          </a:xfrm>
          <a:prstGeom prst="rect">
            <a:avLst/>
          </a:prstGeom>
        </p:spPr>
        <p:txBody>
          <a:bodyPr wrap="square">
            <a:spAutoFit/>
          </a:bodyPr>
          <a:lstStyle/>
          <a:p>
            <a:pPr marL="285750" indent="-285750">
              <a:lnSpc>
                <a:spcPct val="200000"/>
              </a:lnSpc>
              <a:buFont typeface="Wingdings" panose="05000000000000000000" pitchFamily="2" charset="2"/>
              <a:buChar char="ü"/>
            </a:pPr>
            <a:r>
              <a:rPr lang="tr-TR" dirty="0" smtClean="0">
                <a:latin typeface="Times New Roman" panose="02020603050405020304" pitchFamily="18" charset="0"/>
                <a:cs typeface="Times New Roman" panose="02020603050405020304" pitchFamily="18" charset="0"/>
              </a:rPr>
              <a:t>İnsanlar, ihtiyaçları için, suyu bu döngüden alır ve kullandıktan sonra tekrar aynı döngüye iade ederler. Bu süreç sırasında suya karışan maddeler, suyun fiziksel, kimyasal ve biyolojik özelliklerini değiştirerek “su kirliliği” olarak adlandırılan durumu ortaya çıkarır. </a:t>
            </a:r>
          </a:p>
          <a:p>
            <a:pPr marL="285750" indent="-285750">
              <a:lnSpc>
                <a:spcPct val="200000"/>
              </a:lnSpc>
              <a:buFont typeface="Wingdings" panose="05000000000000000000" pitchFamily="2" charset="2"/>
              <a:buChar char="ü"/>
            </a:pPr>
            <a:r>
              <a:rPr lang="tr-TR" dirty="0" smtClean="0">
                <a:latin typeface="Times New Roman" panose="02020603050405020304" pitchFamily="18" charset="0"/>
                <a:cs typeface="Times New Roman" panose="02020603050405020304" pitchFamily="18" charset="0"/>
              </a:rPr>
              <a:t>En </a:t>
            </a:r>
            <a:r>
              <a:rPr lang="tr-TR" dirty="0">
                <a:latin typeface="Times New Roman" panose="02020603050405020304" pitchFamily="18" charset="0"/>
                <a:cs typeface="Times New Roman" panose="02020603050405020304" pitchFamily="18" charset="0"/>
              </a:rPr>
              <a:t>genel anlamıyla su kirlenmesi, su ortamının doğal dengesinin mineral oranı, tat, berraklık, asılı partiküllerin bozulması şeklinde tanımlanabilir. Söz konusu özellik değişmeleri aynı zamanda sularda yaşayan canlı varlıkları da etkiler. </a:t>
            </a:r>
            <a:r>
              <a:rPr lang="tr-TR" dirty="0" smtClean="0">
                <a:latin typeface="Times New Roman" panose="02020603050405020304" pitchFamily="18" charset="0"/>
                <a:cs typeface="Times New Roman" panose="02020603050405020304" pitchFamily="18" charset="0"/>
              </a:rPr>
              <a:t>Böylece </a:t>
            </a:r>
            <a:r>
              <a:rPr lang="tr-TR" dirty="0">
                <a:latin typeface="Times New Roman" panose="02020603050405020304" pitchFamily="18" charset="0"/>
                <a:cs typeface="Times New Roman" panose="02020603050405020304" pitchFamily="18" charset="0"/>
              </a:rPr>
              <a:t>su kirlenmesi sudaki ekolojik dengeleri bozar ve giderek suların kendi kendini temizleme kapasitesinin azalmasına hatta yok olmasına sebep olabilir. </a:t>
            </a:r>
          </a:p>
          <a:p>
            <a:pPr marL="285750" indent="-285750">
              <a:lnSpc>
                <a:spcPct val="150000"/>
              </a:lnSpc>
              <a:buFont typeface="Wingdings" panose="05000000000000000000" pitchFamily="2" charset="2"/>
              <a:buChar char="ü"/>
            </a:pPr>
            <a:endParaRPr lang="tr-TR" dirty="0"/>
          </a:p>
          <a:p>
            <a:pPr marL="285750" indent="-285750">
              <a:lnSpc>
                <a:spcPct val="150000"/>
              </a:lnSpc>
              <a:buFont typeface="Wingdings" panose="05000000000000000000" pitchFamily="2" charset="2"/>
              <a:buChar char="ü"/>
            </a:pPr>
            <a:endParaRPr lang="tr-TR" dirty="0" smtClean="0">
              <a:latin typeface="Times New Roman" panose="02020603050405020304" pitchFamily="18" charset="0"/>
              <a:cs typeface="Times New Roman" panose="02020603050405020304" pitchFamily="18" charset="0"/>
            </a:endParaRPr>
          </a:p>
          <a:p>
            <a:pPr>
              <a:lnSpc>
                <a:spcPct val="150000"/>
              </a:lnSpc>
            </a:pPr>
            <a:endParaRPr lang="tr-TR" dirty="0" smtClean="0">
              <a:latin typeface="Times New Roman" panose="02020603050405020304" pitchFamily="18" charset="0"/>
              <a:cs typeface="Times New Roman" panose="02020603050405020304" pitchFamily="18" charset="0"/>
            </a:endParaRPr>
          </a:p>
          <a:p>
            <a:endParaRPr lang="tr-TR" b="1" dirty="0"/>
          </a:p>
          <a:p>
            <a:pPr marL="285750" indent="-285750">
              <a:lnSpc>
                <a:spcPct val="150000"/>
              </a:lnSpc>
              <a:buFont typeface="Wingdings" panose="05000000000000000000" pitchFamily="2" charset="2"/>
              <a:buChar char="ü"/>
            </a:pPr>
            <a:endParaRPr lang="tr-TR" dirty="0">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2"/>
          <a:stretch>
            <a:fillRect/>
          </a:stretch>
        </p:blipFill>
        <p:spPr>
          <a:xfrm>
            <a:off x="7074868" y="5130112"/>
            <a:ext cx="3171825" cy="1727888"/>
          </a:xfrm>
          <a:prstGeom prst="rect">
            <a:avLst/>
          </a:prstGeom>
        </p:spPr>
      </p:pic>
      <p:sp>
        <p:nvSpPr>
          <p:cNvPr id="4" name="Metin kutusu 3"/>
          <p:cNvSpPr txBox="1"/>
          <p:nvPr/>
        </p:nvSpPr>
        <p:spPr>
          <a:xfrm>
            <a:off x="1717135" y="671172"/>
            <a:ext cx="2654449" cy="523220"/>
          </a:xfrm>
          <a:prstGeom prst="rect">
            <a:avLst/>
          </a:prstGeom>
          <a:solidFill>
            <a:schemeClr val="accent1"/>
          </a:solidFill>
        </p:spPr>
        <p:txBody>
          <a:bodyPr wrap="square" rtlCol="0">
            <a:spAutoFit/>
          </a:bodyPr>
          <a:lstStyle/>
          <a:p>
            <a:r>
              <a:rPr lang="tr-TR" sz="2800" dirty="0" smtClean="0">
                <a:solidFill>
                  <a:schemeClr val="bg1"/>
                </a:solidFill>
                <a:latin typeface="Times New Roman" panose="02020603050405020304" pitchFamily="18" charset="0"/>
                <a:cs typeface="Times New Roman" panose="02020603050405020304" pitchFamily="18" charset="0"/>
              </a:rPr>
              <a:t>SU KİRLİLİĞİ</a:t>
            </a:r>
            <a:endParaRPr lang="tr-TR"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0563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981308" y="1302439"/>
            <a:ext cx="10482146" cy="4108817"/>
          </a:xfrm>
          <a:prstGeom prst="rect">
            <a:avLst/>
          </a:prstGeom>
        </p:spPr>
        <p:txBody>
          <a:bodyPr wrap="square">
            <a:spAutoFit/>
          </a:bodyPr>
          <a:lstStyle/>
          <a:p>
            <a:pPr marL="285750" indent="-285750">
              <a:lnSpc>
                <a:spcPct val="150000"/>
              </a:lnSpc>
              <a:buFont typeface="Wingdings" panose="05000000000000000000" pitchFamily="2" charset="2"/>
              <a:buChar char="v"/>
            </a:pPr>
            <a:r>
              <a:rPr lang="tr-TR" dirty="0" smtClean="0">
                <a:latin typeface="Times New Roman" pitchFamily="18" charset="0"/>
                <a:cs typeface="Times New Roman" pitchFamily="18" charset="0"/>
              </a:rPr>
              <a:t>Tabii sular, çözünmüş ve askı halinde bulunan yabancı maddeleri ihtiva ederler. Çoğunlukla, suyu kullanılabilir hale getirmek için bu maddeler ya tamamen sudan ayrılır veya miktarları belli bir değerin altına düşürülür.</a:t>
            </a:r>
          </a:p>
          <a:p>
            <a:endParaRPr lang="tr-TR" dirty="0" smtClean="0">
              <a:latin typeface="Times New Roman" pitchFamily="18" charset="0"/>
              <a:cs typeface="Times New Roman" pitchFamily="18" charset="0"/>
            </a:endParaRPr>
          </a:p>
          <a:p>
            <a:r>
              <a:rPr lang="tr-TR" dirty="0" smtClean="0">
                <a:latin typeface="Times New Roman" pitchFamily="18" charset="0"/>
                <a:cs typeface="Times New Roman" pitchFamily="18" charset="0"/>
              </a:rPr>
              <a:t>Suların özellikleri dört grupta ele alınır:</a:t>
            </a:r>
          </a:p>
          <a:p>
            <a:endParaRPr lang="tr-TR" dirty="0" smtClean="0">
              <a:latin typeface="Times New Roman" pitchFamily="18" charset="0"/>
              <a:cs typeface="Times New Roman" pitchFamily="18" charset="0"/>
            </a:endParaRPr>
          </a:p>
          <a:p>
            <a:pPr marL="285750" indent="-285750">
              <a:buFont typeface="Arial" panose="020B0604020202020204" pitchFamily="34" charset="0"/>
              <a:buChar char="•"/>
            </a:pPr>
            <a:r>
              <a:rPr lang="tr-TR" dirty="0" smtClean="0">
                <a:latin typeface="Times New Roman" pitchFamily="18" charset="0"/>
                <a:cs typeface="Times New Roman" pitchFamily="18" charset="0"/>
              </a:rPr>
              <a:t>Fiziksel özellikler</a:t>
            </a:r>
          </a:p>
          <a:p>
            <a:pPr marL="285750" indent="-285750">
              <a:buFont typeface="Arial" panose="020B0604020202020204" pitchFamily="34" charset="0"/>
              <a:buChar char="•"/>
            </a:pPr>
            <a:endParaRPr lang="tr-TR" dirty="0" smtClean="0">
              <a:latin typeface="Times New Roman" pitchFamily="18" charset="0"/>
              <a:cs typeface="Times New Roman" pitchFamily="18" charset="0"/>
            </a:endParaRPr>
          </a:p>
          <a:p>
            <a:pPr marL="285750" indent="-285750">
              <a:buFont typeface="Arial" panose="020B0604020202020204" pitchFamily="34" charset="0"/>
              <a:buChar char="•"/>
            </a:pPr>
            <a:r>
              <a:rPr lang="tr-TR" dirty="0" smtClean="0">
                <a:latin typeface="Times New Roman" pitchFamily="18" charset="0"/>
                <a:cs typeface="Times New Roman" pitchFamily="18" charset="0"/>
              </a:rPr>
              <a:t>Kimyasal özellikler</a:t>
            </a:r>
          </a:p>
          <a:p>
            <a:pPr marL="285750" indent="-285750">
              <a:buFont typeface="Arial" panose="020B0604020202020204" pitchFamily="34" charset="0"/>
              <a:buChar char="•"/>
            </a:pPr>
            <a:endParaRPr lang="tr-TR" dirty="0" smtClean="0">
              <a:latin typeface="Times New Roman" pitchFamily="18" charset="0"/>
              <a:cs typeface="Times New Roman" pitchFamily="18" charset="0"/>
            </a:endParaRPr>
          </a:p>
          <a:p>
            <a:pPr marL="285750" indent="-285750">
              <a:buFont typeface="Arial" panose="020B0604020202020204" pitchFamily="34" charset="0"/>
              <a:buChar char="•"/>
            </a:pPr>
            <a:r>
              <a:rPr lang="tr-TR" dirty="0" smtClean="0">
                <a:latin typeface="Times New Roman" pitchFamily="18" charset="0"/>
                <a:cs typeface="Times New Roman" pitchFamily="18" charset="0"/>
              </a:rPr>
              <a:t>Bakteriyolojik özellikler</a:t>
            </a:r>
          </a:p>
          <a:p>
            <a:pPr marL="285750" indent="-285750">
              <a:buFont typeface="Arial" panose="020B0604020202020204" pitchFamily="34" charset="0"/>
              <a:buChar char="•"/>
            </a:pPr>
            <a:endParaRPr lang="tr-TR" dirty="0" smtClean="0">
              <a:latin typeface="Times New Roman" pitchFamily="18" charset="0"/>
              <a:cs typeface="Times New Roman" pitchFamily="18" charset="0"/>
            </a:endParaRPr>
          </a:p>
          <a:p>
            <a:pPr marL="285750" indent="-285750">
              <a:buFont typeface="Arial" panose="020B0604020202020204" pitchFamily="34" charset="0"/>
              <a:buChar char="•"/>
            </a:pPr>
            <a:r>
              <a:rPr lang="tr-TR" dirty="0" smtClean="0">
                <a:latin typeface="Times New Roman" pitchFamily="18" charset="0"/>
                <a:cs typeface="Times New Roman" pitchFamily="18" charset="0"/>
              </a:rPr>
              <a:t>Radyoaktif özellikler </a:t>
            </a:r>
          </a:p>
        </p:txBody>
      </p:sp>
      <p:sp>
        <p:nvSpPr>
          <p:cNvPr id="2" name="Dikdörtgen 1"/>
          <p:cNvSpPr/>
          <p:nvPr/>
        </p:nvSpPr>
        <p:spPr>
          <a:xfrm>
            <a:off x="1723551" y="733455"/>
            <a:ext cx="2481770" cy="461665"/>
          </a:xfrm>
          <a:prstGeom prst="rect">
            <a:avLst/>
          </a:prstGeom>
          <a:solidFill>
            <a:schemeClr val="accent1"/>
          </a:solidFill>
        </p:spPr>
        <p:txBody>
          <a:bodyPr wrap="none">
            <a:spAutoFit/>
          </a:bodyPr>
          <a:lstStyle/>
          <a:p>
            <a:r>
              <a:rPr lang="tr-TR" sz="2400" b="1" dirty="0">
                <a:solidFill>
                  <a:schemeClr val="bg1"/>
                </a:solidFill>
                <a:latin typeface="Times New Roman" pitchFamily="18" charset="0"/>
                <a:cs typeface="Times New Roman" pitchFamily="18" charset="0"/>
              </a:rPr>
              <a:t>Suyun Özellikleri</a:t>
            </a:r>
          </a:p>
        </p:txBody>
      </p:sp>
    </p:spTree>
    <p:extLst>
      <p:ext uri="{BB962C8B-B14F-4D97-AF65-F5344CB8AC3E}">
        <p14:creationId xmlns:p14="http://schemas.microsoft.com/office/powerpoint/2010/main" val="3187704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10498" y="948690"/>
            <a:ext cx="11864592" cy="5078313"/>
          </a:xfrm>
          <a:prstGeom prst="rect">
            <a:avLst/>
          </a:prstGeom>
        </p:spPr>
        <p:txBody>
          <a:bodyPr wrap="square">
            <a:spAutoFit/>
          </a:bodyPr>
          <a:lstStyle/>
          <a:p>
            <a:endParaRPr lang="tr-TR" b="1" dirty="0" smtClean="0"/>
          </a:p>
          <a:p>
            <a:pPr marL="285750" indent="-285750">
              <a:lnSpc>
                <a:spcPct val="150000"/>
              </a:lnSpc>
              <a:buFont typeface="Wingdings" panose="05000000000000000000" pitchFamily="2" charset="2"/>
              <a:buChar char="ü"/>
            </a:pPr>
            <a:r>
              <a:rPr lang="tr-TR" dirty="0" smtClean="0">
                <a:latin typeface="Times New Roman" panose="02020603050405020304" pitchFamily="18" charset="0"/>
                <a:cs typeface="Times New Roman" panose="02020603050405020304" pitchFamily="18" charset="0"/>
              </a:rPr>
              <a:t>Su, moleküllerinden yapılmış ve her su molekülü iki hidrojen atomu ile bir oksijen atomundan meydana gelmiştir. Özellikleri itibari ile kokusuz, renksiz, saydam bir sıvıdır. Ancak kalın tabakalar halinde su, yeşil-mavi bir renk görünümü alır. Suyun fiziksel özelliklerinin tayininde ve ölçümünde aşağıda ki unsurlar dikkate alınır;</a:t>
            </a:r>
          </a:p>
          <a:p>
            <a:pPr>
              <a:lnSpc>
                <a:spcPct val="150000"/>
              </a:lnSpc>
            </a:pPr>
            <a:endParaRPr lang="tr-TR"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b="1" dirty="0" smtClean="0">
                <a:latin typeface="Times New Roman" panose="02020603050405020304" pitchFamily="18" charset="0"/>
                <a:cs typeface="Times New Roman" panose="02020603050405020304" pitchFamily="18" charset="0"/>
              </a:rPr>
              <a:t>Sıcaklık: </a:t>
            </a:r>
            <a:r>
              <a:rPr lang="tr-TR" dirty="0" smtClean="0">
                <a:latin typeface="Times New Roman" panose="02020603050405020304" pitchFamily="18" charset="0"/>
                <a:cs typeface="Times New Roman" panose="02020603050405020304" pitchFamily="18" charset="0"/>
              </a:rPr>
              <a:t>İçme sularının ne çok sıcak, ne de çok soğuk olması iyi değildir. 7-12</a:t>
            </a:r>
            <a:r>
              <a:rPr lang="tr-TR" baseline="30000" dirty="0" smtClean="0">
                <a:latin typeface="Times New Roman" panose="02020603050405020304" pitchFamily="18" charset="0"/>
                <a:cs typeface="Times New Roman" panose="02020603050405020304" pitchFamily="18" charset="0"/>
              </a:rPr>
              <a:t>o</a:t>
            </a:r>
            <a:r>
              <a:rPr lang="tr-TR" dirty="0" smtClean="0">
                <a:latin typeface="Times New Roman" panose="02020603050405020304" pitchFamily="18" charset="0"/>
                <a:cs typeface="Times New Roman" panose="02020603050405020304" pitchFamily="18" charset="0"/>
              </a:rPr>
              <a:t>C arasındaki sıcaklıklar tavsiye edilmektedir.</a:t>
            </a:r>
          </a:p>
          <a:p>
            <a:pPr marL="285750" indent="-285750">
              <a:buFont typeface="Arial" panose="020B0604020202020204" pitchFamily="34" charset="0"/>
              <a:buChar char="•"/>
            </a:pPr>
            <a:endParaRPr lang="tr-TR"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b="1" dirty="0" smtClean="0">
                <a:latin typeface="Times New Roman" panose="02020603050405020304" pitchFamily="18" charset="0"/>
                <a:cs typeface="Times New Roman" panose="02020603050405020304" pitchFamily="18" charset="0"/>
              </a:rPr>
              <a:t>Bulanıklık</a:t>
            </a:r>
            <a:r>
              <a:rPr lang="tr-TR" dirty="0" smtClean="0">
                <a:latin typeface="Times New Roman" panose="02020603050405020304" pitchFamily="18" charset="0"/>
                <a:cs typeface="Times New Roman" panose="02020603050405020304" pitchFamily="18" charset="0"/>
              </a:rPr>
              <a:t>: İçme ve kullanma suyunun berrak olması gerekir. Sudaki </a:t>
            </a:r>
            <a:r>
              <a:rPr lang="tr-TR" dirty="0" err="1" smtClean="0">
                <a:latin typeface="Times New Roman" panose="02020603050405020304" pitchFamily="18" charset="0"/>
                <a:cs typeface="Times New Roman" panose="02020603050405020304" pitchFamily="18" charset="0"/>
              </a:rPr>
              <a:t>bulanıklılık</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silt</a:t>
            </a:r>
            <a:r>
              <a:rPr lang="tr-TR" dirty="0" smtClean="0">
                <a:latin typeface="Times New Roman" panose="02020603050405020304" pitchFamily="18" charset="0"/>
                <a:cs typeface="Times New Roman" panose="02020603050405020304" pitchFamily="18" charset="0"/>
              </a:rPr>
              <a:t>, kil, mil, parçalanmış organik madde plankton ve bakterilerin varlığından ileri gelir.</a:t>
            </a:r>
          </a:p>
          <a:p>
            <a:pPr marL="285750" indent="-285750">
              <a:buFont typeface="Arial" panose="020B0604020202020204" pitchFamily="34" charset="0"/>
              <a:buChar char="•"/>
            </a:pPr>
            <a:endParaRPr lang="tr-TR"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b="1" dirty="0" smtClean="0">
                <a:latin typeface="Times New Roman" panose="02020603050405020304" pitchFamily="18" charset="0"/>
                <a:cs typeface="Times New Roman" panose="02020603050405020304" pitchFamily="18" charset="0"/>
              </a:rPr>
              <a:t>Renk: </a:t>
            </a:r>
            <a:r>
              <a:rPr lang="tr-TR" dirty="0" smtClean="0">
                <a:latin typeface="Times New Roman" panose="02020603050405020304" pitchFamily="18" charset="0"/>
                <a:cs typeface="Times New Roman" panose="02020603050405020304" pitchFamily="18" charset="0"/>
              </a:rPr>
              <a:t>Suyun renkli olması su içerisinde çözünmüş ve </a:t>
            </a:r>
            <a:r>
              <a:rPr lang="tr-TR" dirty="0" err="1" smtClean="0">
                <a:latin typeface="Times New Roman" panose="02020603050405020304" pitchFamily="18" charset="0"/>
                <a:cs typeface="Times New Roman" panose="02020603050405020304" pitchFamily="18" charset="0"/>
              </a:rPr>
              <a:t>kolloid</a:t>
            </a:r>
            <a:r>
              <a:rPr lang="tr-TR" dirty="0" smtClean="0">
                <a:latin typeface="Times New Roman" panose="02020603050405020304" pitchFamily="18" charset="0"/>
                <a:cs typeface="Times New Roman" panose="02020603050405020304" pitchFamily="18" charset="0"/>
              </a:rPr>
              <a:t> halde yabancı maddelerin bulunduğunu gösterir.</a:t>
            </a:r>
          </a:p>
          <a:p>
            <a:pPr marL="285750" indent="-285750">
              <a:buFont typeface="Arial" panose="020B0604020202020204" pitchFamily="34" charset="0"/>
              <a:buChar char="•"/>
            </a:pPr>
            <a:endParaRPr lang="tr-TR"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b="1" dirty="0" smtClean="0">
                <a:latin typeface="Times New Roman" panose="02020603050405020304" pitchFamily="18" charset="0"/>
                <a:cs typeface="Times New Roman" panose="02020603050405020304" pitchFamily="18" charset="0"/>
              </a:rPr>
              <a:t>Tat ve koku: </a:t>
            </a:r>
            <a:r>
              <a:rPr lang="tr-TR" dirty="0" smtClean="0">
                <a:latin typeface="Times New Roman" panose="02020603050405020304" pitchFamily="18" charset="0"/>
                <a:cs typeface="Times New Roman" panose="02020603050405020304" pitchFamily="18" charset="0"/>
              </a:rPr>
              <a:t>Suda bulunan canlı veya ölmüş haldeki mikroorganizmalar çözünmüş halde bulunan H</a:t>
            </a:r>
            <a:r>
              <a:rPr lang="tr-TR" baseline="-25000" dirty="0" smtClean="0">
                <a:latin typeface="Times New Roman" panose="02020603050405020304" pitchFamily="18" charset="0"/>
                <a:cs typeface="Times New Roman" panose="02020603050405020304" pitchFamily="18" charset="0"/>
              </a:rPr>
              <a:t>2</a:t>
            </a:r>
            <a:r>
              <a:rPr lang="tr-TR" dirty="0" smtClean="0">
                <a:latin typeface="Times New Roman" panose="02020603050405020304" pitchFamily="18" charset="0"/>
                <a:cs typeface="Times New Roman" panose="02020603050405020304" pitchFamily="18" charset="0"/>
              </a:rPr>
              <a:t>S, metan ve CO</a:t>
            </a:r>
            <a:r>
              <a:rPr lang="tr-TR" baseline="-25000" dirty="0" smtClean="0">
                <a:latin typeface="Times New Roman" panose="02020603050405020304" pitchFamily="18" charset="0"/>
                <a:cs typeface="Times New Roman" panose="02020603050405020304" pitchFamily="18" charset="0"/>
              </a:rPr>
              <a:t>2</a:t>
            </a:r>
            <a:r>
              <a:rPr lang="tr-TR" dirty="0" smtClean="0">
                <a:latin typeface="Times New Roman" panose="02020603050405020304" pitchFamily="18" charset="0"/>
                <a:cs typeface="Times New Roman" panose="02020603050405020304" pitchFamily="18" charset="0"/>
              </a:rPr>
              <a:t> gibi gazlar organik maddeler, sodyum klorür ve demir bileşikleri; diğer elementlerin karbonat ve sülfat suları ile </a:t>
            </a:r>
            <a:r>
              <a:rPr lang="tr-TR" dirty="0" err="1" smtClean="0">
                <a:latin typeface="Times New Roman" panose="02020603050405020304" pitchFamily="18" charset="0"/>
                <a:cs typeface="Times New Roman" panose="02020603050405020304" pitchFamily="18" charset="0"/>
              </a:rPr>
              <a:t>fenollü</a:t>
            </a:r>
            <a:r>
              <a:rPr lang="tr-TR" dirty="0" smtClean="0">
                <a:latin typeface="Times New Roman" panose="02020603050405020304" pitchFamily="18" charset="0"/>
                <a:cs typeface="Times New Roman" panose="02020603050405020304" pitchFamily="18" charset="0"/>
              </a:rPr>
              <a:t> maddeler, suya renk ve koku verirler</a:t>
            </a:r>
            <a:r>
              <a:rPr lang="tr-TR" dirty="0" smtClean="0"/>
              <a:t>.</a:t>
            </a:r>
            <a:endParaRPr lang="tr-TR" dirty="0"/>
          </a:p>
        </p:txBody>
      </p:sp>
      <p:sp>
        <p:nvSpPr>
          <p:cNvPr id="3" name="Dikdörtgen 2"/>
          <p:cNvSpPr/>
          <p:nvPr/>
        </p:nvSpPr>
        <p:spPr>
          <a:xfrm>
            <a:off x="1676043" y="787482"/>
            <a:ext cx="3234160" cy="369332"/>
          </a:xfrm>
          <a:prstGeom prst="rect">
            <a:avLst/>
          </a:prstGeom>
          <a:solidFill>
            <a:schemeClr val="accent1"/>
          </a:solidFill>
        </p:spPr>
        <p:txBody>
          <a:bodyPr wrap="square">
            <a:spAutoFit/>
          </a:bodyPr>
          <a:lstStyle/>
          <a:p>
            <a:r>
              <a:rPr lang="tr-TR" b="1" dirty="0" smtClean="0">
                <a:solidFill>
                  <a:schemeClr val="bg1"/>
                </a:solidFill>
                <a:latin typeface="Times New Roman" panose="02020603050405020304" pitchFamily="18" charset="0"/>
                <a:cs typeface="Times New Roman" panose="02020603050405020304" pitchFamily="18" charset="0"/>
              </a:rPr>
              <a:t>Suyun Fiziksel Özellikleri</a:t>
            </a:r>
            <a:endParaRPr lang="tr-TR"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8715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34896" y="875024"/>
            <a:ext cx="10638263" cy="6186309"/>
          </a:xfrm>
          <a:prstGeom prst="rect">
            <a:avLst/>
          </a:prstGeom>
        </p:spPr>
        <p:txBody>
          <a:bodyPr wrap="square">
            <a:spAutoFit/>
          </a:bodyPr>
          <a:lstStyle/>
          <a:p>
            <a:endParaRPr lang="tr-TR" dirty="0" smtClean="0"/>
          </a:p>
          <a:p>
            <a:pPr marL="285750" indent="-285750">
              <a:lnSpc>
                <a:spcPct val="150000"/>
              </a:lnSpc>
              <a:buFont typeface="Wingdings" panose="05000000000000000000" pitchFamily="2" charset="2"/>
              <a:buChar char="ü"/>
            </a:pPr>
            <a:r>
              <a:rPr lang="tr-TR" dirty="0" smtClean="0">
                <a:latin typeface="Times New Roman" panose="02020603050405020304" pitchFamily="18" charset="0"/>
                <a:cs typeface="Times New Roman" panose="02020603050405020304" pitchFamily="18" charset="0"/>
              </a:rPr>
              <a:t>Yeraltı sularının kimyasal özellikleri, suyun süzüldüğü zeminin litolojik özelliklerine, yer üstü sularının kimyasal özellikleri ise hidrolojik havzanın karakterine bağlıdır.</a:t>
            </a:r>
          </a:p>
          <a:p>
            <a:pPr>
              <a:lnSpc>
                <a:spcPct val="150000"/>
              </a:lnSpc>
            </a:pPr>
            <a:endParaRPr lang="tr-TR" dirty="0" smtClean="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tr-TR" b="1" dirty="0" err="1" smtClean="0">
                <a:latin typeface="Times New Roman" panose="02020603050405020304" pitchFamily="18" charset="0"/>
                <a:cs typeface="Times New Roman" panose="02020603050405020304" pitchFamily="18" charset="0"/>
              </a:rPr>
              <a:t>pH</a:t>
            </a:r>
            <a:r>
              <a:rPr lang="tr-TR" b="1" dirty="0" smtClean="0">
                <a:latin typeface="Times New Roman" panose="02020603050405020304" pitchFamily="18" charset="0"/>
                <a:cs typeface="Times New Roman" panose="02020603050405020304" pitchFamily="18" charset="0"/>
              </a:rPr>
              <a:t> değeri: </a:t>
            </a:r>
            <a:r>
              <a:rPr lang="tr-TR" dirty="0" smtClean="0">
                <a:latin typeface="Times New Roman" panose="02020603050405020304" pitchFamily="18" charset="0"/>
                <a:cs typeface="Times New Roman" panose="02020603050405020304" pitchFamily="18" charset="0"/>
              </a:rPr>
              <a:t>Suyun asit veya alkali karakterde olduğunu gösterir. Saf suyun </a:t>
            </a:r>
            <a:r>
              <a:rPr lang="tr-TR" dirty="0" err="1" smtClean="0">
                <a:latin typeface="Times New Roman" panose="02020603050405020304" pitchFamily="18" charset="0"/>
                <a:cs typeface="Times New Roman" panose="02020603050405020304" pitchFamily="18" charset="0"/>
              </a:rPr>
              <a:t>pH</a:t>
            </a:r>
            <a:r>
              <a:rPr lang="tr-TR" dirty="0" smtClean="0">
                <a:latin typeface="Times New Roman" panose="02020603050405020304" pitchFamily="18" charset="0"/>
                <a:cs typeface="Times New Roman" panose="02020603050405020304" pitchFamily="18" charset="0"/>
              </a:rPr>
              <a:t> derecesi 7’ </a:t>
            </a:r>
            <a:r>
              <a:rPr lang="tr-TR" dirty="0" err="1" smtClean="0">
                <a:latin typeface="Times New Roman" panose="02020603050405020304" pitchFamily="18" charset="0"/>
                <a:cs typeface="Times New Roman" panose="02020603050405020304" pitchFamily="18" charset="0"/>
              </a:rPr>
              <a:t>dir</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pH</a:t>
            </a:r>
            <a:r>
              <a:rPr lang="tr-TR" dirty="0" smtClean="0">
                <a:latin typeface="Times New Roman" panose="02020603050405020304" pitchFamily="18" charset="0"/>
                <a:cs typeface="Times New Roman" panose="02020603050405020304" pitchFamily="18" charset="0"/>
              </a:rPr>
              <a:t>&gt;7 ise bazik, </a:t>
            </a:r>
            <a:r>
              <a:rPr lang="tr-TR" dirty="0" err="1" smtClean="0">
                <a:latin typeface="Times New Roman" panose="02020603050405020304" pitchFamily="18" charset="0"/>
                <a:cs typeface="Times New Roman" panose="02020603050405020304" pitchFamily="18" charset="0"/>
              </a:rPr>
              <a:t>pH</a:t>
            </a:r>
            <a:r>
              <a:rPr lang="tr-TR" dirty="0" smtClean="0">
                <a:latin typeface="Times New Roman" panose="02020603050405020304" pitchFamily="18" charset="0"/>
                <a:cs typeface="Times New Roman" panose="02020603050405020304" pitchFamily="18" charset="0"/>
              </a:rPr>
              <a:t>&lt;7 ise </a:t>
            </a:r>
            <a:r>
              <a:rPr lang="tr-TR" dirty="0" err="1" smtClean="0">
                <a:latin typeface="Times New Roman" panose="02020603050405020304" pitchFamily="18" charset="0"/>
                <a:cs typeface="Times New Roman" panose="02020603050405020304" pitchFamily="18" charset="0"/>
              </a:rPr>
              <a:t>asitik</a:t>
            </a:r>
            <a:r>
              <a:rPr lang="tr-TR" dirty="0" smtClean="0">
                <a:latin typeface="Times New Roman" panose="02020603050405020304" pitchFamily="18" charset="0"/>
                <a:cs typeface="Times New Roman" panose="02020603050405020304" pitchFamily="18" charset="0"/>
              </a:rPr>
              <a:t> özelliği vardır.</a:t>
            </a:r>
          </a:p>
          <a:p>
            <a:pPr>
              <a:lnSpc>
                <a:spcPct val="150000"/>
              </a:lnSpc>
            </a:pPr>
            <a:endParaRPr lang="tr-TR" dirty="0" smtClean="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tr-TR" b="1" dirty="0" smtClean="0">
                <a:latin typeface="Times New Roman" panose="02020603050405020304" pitchFamily="18" charset="0"/>
                <a:cs typeface="Times New Roman" panose="02020603050405020304" pitchFamily="18" charset="0"/>
              </a:rPr>
              <a:t>Karbondioksit: </a:t>
            </a:r>
            <a:r>
              <a:rPr lang="tr-TR" dirty="0" smtClean="0">
                <a:latin typeface="Times New Roman" panose="02020603050405020304" pitchFamily="18" charset="0"/>
                <a:cs typeface="Times New Roman" panose="02020603050405020304" pitchFamily="18" charset="0"/>
              </a:rPr>
              <a:t>Fazla miktarda karbondioksit ihtiva eden sular temas halinde bulundukları yüzeyleri </a:t>
            </a:r>
            <a:r>
              <a:rPr lang="tr-TR" dirty="0" err="1" smtClean="0">
                <a:latin typeface="Times New Roman" panose="02020603050405020304" pitchFamily="18" charset="0"/>
                <a:cs typeface="Times New Roman" panose="02020603050405020304" pitchFamily="18" charset="0"/>
              </a:rPr>
              <a:t>korrazyona</a:t>
            </a:r>
            <a:r>
              <a:rPr lang="tr-TR" dirty="0" smtClean="0">
                <a:latin typeface="Times New Roman" panose="02020603050405020304" pitchFamily="18" charset="0"/>
                <a:cs typeface="Times New Roman" panose="02020603050405020304" pitchFamily="18" charset="0"/>
              </a:rPr>
              <a:t> (aşındırmaya) uğratırlar.</a:t>
            </a:r>
          </a:p>
          <a:p>
            <a:pPr>
              <a:lnSpc>
                <a:spcPct val="150000"/>
              </a:lnSpc>
            </a:pPr>
            <a:endParaRPr lang="tr-TR" dirty="0" smtClean="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tr-TR" b="1" dirty="0" smtClean="0">
                <a:latin typeface="Times New Roman" panose="02020603050405020304" pitchFamily="18" charset="0"/>
                <a:cs typeface="Times New Roman" panose="02020603050405020304" pitchFamily="18" charset="0"/>
              </a:rPr>
              <a:t>Sertlik derecesi: </a:t>
            </a:r>
            <a:r>
              <a:rPr lang="tr-TR" dirty="0" smtClean="0">
                <a:latin typeface="Times New Roman" panose="02020603050405020304" pitchFamily="18" charset="0"/>
                <a:cs typeface="Times New Roman" panose="02020603050405020304" pitchFamily="18" charset="0"/>
              </a:rPr>
              <a:t>Suda bulunan kalsiyum, magnezyum tuzları sulara sertlik verir. Bir dereceye kadar sertlik insan sağlığı için faydalıdır. Kireç, bilhassa çocuklar için çok faydalıdır. Ancak sertliğin belli bir dereceyi aşması halinde suyun tadı bozulur.</a:t>
            </a:r>
          </a:p>
          <a:p>
            <a:pPr>
              <a:lnSpc>
                <a:spcPct val="150000"/>
              </a:lnSpc>
            </a:pPr>
            <a:endParaRPr lang="tr-TR" dirty="0" smtClean="0"/>
          </a:p>
          <a:p>
            <a:pPr>
              <a:lnSpc>
                <a:spcPct val="150000"/>
              </a:lnSpc>
            </a:pPr>
            <a:endParaRPr lang="tr-TR" dirty="0" smtClean="0"/>
          </a:p>
        </p:txBody>
      </p:sp>
      <p:pic>
        <p:nvPicPr>
          <p:cNvPr id="3" name="Resim 2"/>
          <p:cNvPicPr>
            <a:picLocks noChangeAspect="1"/>
          </p:cNvPicPr>
          <p:nvPr/>
        </p:nvPicPr>
        <p:blipFill>
          <a:blip r:embed="rId2"/>
          <a:stretch>
            <a:fillRect/>
          </a:stretch>
        </p:blipFill>
        <p:spPr>
          <a:xfrm>
            <a:off x="8141918" y="5661764"/>
            <a:ext cx="2679746" cy="1196236"/>
          </a:xfrm>
          <a:prstGeom prst="rect">
            <a:avLst/>
          </a:prstGeom>
        </p:spPr>
      </p:pic>
      <p:sp>
        <p:nvSpPr>
          <p:cNvPr id="4" name="Dikdörtgen 3"/>
          <p:cNvSpPr/>
          <p:nvPr/>
        </p:nvSpPr>
        <p:spPr>
          <a:xfrm>
            <a:off x="1712550" y="765514"/>
            <a:ext cx="3636064" cy="400110"/>
          </a:xfrm>
          <a:prstGeom prst="rect">
            <a:avLst/>
          </a:prstGeom>
          <a:solidFill>
            <a:schemeClr val="accent1"/>
          </a:solidFill>
        </p:spPr>
        <p:txBody>
          <a:bodyPr wrap="square">
            <a:spAutoFit/>
          </a:bodyPr>
          <a:lstStyle/>
          <a:p>
            <a:r>
              <a:rPr lang="tr-TR" sz="2000" b="1" dirty="0" smtClean="0">
                <a:solidFill>
                  <a:schemeClr val="bg1"/>
                </a:solidFill>
                <a:latin typeface="Times New Roman" panose="02020603050405020304" pitchFamily="18" charset="0"/>
                <a:cs typeface="Times New Roman" panose="02020603050405020304" pitchFamily="18" charset="0"/>
              </a:rPr>
              <a:t>Suyun Kimyasal Özellikleri</a:t>
            </a:r>
            <a:endParaRPr lang="tr-TR"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0219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27870" y="241951"/>
            <a:ext cx="10482145" cy="6186309"/>
          </a:xfrm>
          <a:prstGeom prst="rect">
            <a:avLst/>
          </a:prstGeom>
        </p:spPr>
        <p:txBody>
          <a:bodyPr wrap="square">
            <a:spAutoFit/>
          </a:bodyPr>
          <a:lstStyle/>
          <a:p>
            <a:pPr>
              <a:lnSpc>
                <a:spcPct val="300000"/>
              </a:lnSpc>
            </a:pPr>
            <a:r>
              <a:rPr lang="tr-TR" b="1" dirty="0" smtClean="0">
                <a:latin typeface="Times New Roman" panose="02020603050405020304" pitchFamily="18" charset="0"/>
                <a:cs typeface="Times New Roman" panose="02020603050405020304" pitchFamily="18" charset="0"/>
              </a:rPr>
              <a:t>Klorür: </a:t>
            </a:r>
            <a:r>
              <a:rPr lang="tr-TR" dirty="0" smtClean="0">
                <a:latin typeface="Times New Roman" panose="02020603050405020304" pitchFamily="18" charset="0"/>
                <a:cs typeface="Times New Roman" panose="02020603050405020304" pitchFamily="18" charset="0"/>
              </a:rPr>
              <a:t>Suyun tadını bozar.</a:t>
            </a:r>
          </a:p>
          <a:p>
            <a:pPr>
              <a:lnSpc>
                <a:spcPct val="300000"/>
              </a:lnSpc>
            </a:pPr>
            <a:r>
              <a:rPr lang="tr-TR" b="1" dirty="0">
                <a:latin typeface="Times New Roman" panose="02020603050405020304" pitchFamily="18" charset="0"/>
                <a:cs typeface="Times New Roman" panose="02020603050405020304" pitchFamily="18" charset="0"/>
              </a:rPr>
              <a:t>Demir: </a:t>
            </a:r>
            <a:r>
              <a:rPr lang="tr-TR" dirty="0">
                <a:latin typeface="Times New Roman" panose="02020603050405020304" pitchFamily="18" charset="0"/>
                <a:cs typeface="Times New Roman" panose="02020603050405020304" pitchFamily="18" charset="0"/>
              </a:rPr>
              <a:t>Suya kötü tat verir</a:t>
            </a:r>
            <a:r>
              <a:rPr lang="tr-TR" dirty="0" smtClean="0">
                <a:latin typeface="Times New Roman" panose="02020603050405020304" pitchFamily="18" charset="0"/>
                <a:cs typeface="Times New Roman" panose="02020603050405020304" pitchFamily="18" charset="0"/>
              </a:rPr>
              <a:t>.</a:t>
            </a:r>
          </a:p>
          <a:p>
            <a:pPr>
              <a:lnSpc>
                <a:spcPct val="300000"/>
              </a:lnSpc>
            </a:pPr>
            <a:r>
              <a:rPr lang="tr-TR" b="1" dirty="0">
                <a:latin typeface="Times New Roman" panose="02020603050405020304" pitchFamily="18" charset="0"/>
                <a:cs typeface="Times New Roman" panose="02020603050405020304" pitchFamily="18" charset="0"/>
              </a:rPr>
              <a:t>Manganez: </a:t>
            </a:r>
            <a:r>
              <a:rPr lang="tr-TR" dirty="0">
                <a:latin typeface="Times New Roman" panose="02020603050405020304" pitchFamily="18" charset="0"/>
                <a:cs typeface="Times New Roman" panose="02020603050405020304" pitchFamily="18" charset="0"/>
              </a:rPr>
              <a:t>Suda </a:t>
            </a:r>
            <a:r>
              <a:rPr lang="tr-TR" dirty="0" err="1">
                <a:latin typeface="Times New Roman" panose="02020603050405020304" pitchFamily="18" charset="0"/>
                <a:cs typeface="Times New Roman" panose="02020603050405020304" pitchFamily="18" charset="0"/>
              </a:rPr>
              <a:t>ekseriye</a:t>
            </a:r>
            <a:r>
              <a:rPr lang="tr-TR" dirty="0">
                <a:latin typeface="Times New Roman" panose="02020603050405020304" pitchFamily="18" charset="0"/>
                <a:cs typeface="Times New Roman" panose="02020603050405020304" pitchFamily="18" charset="0"/>
              </a:rPr>
              <a:t> demir ile birlikte bulunur. Manganez miktarının 0.5 mg/</a:t>
            </a:r>
            <a:r>
              <a:rPr lang="tr-TR" dirty="0" err="1">
                <a:latin typeface="Times New Roman" panose="02020603050405020304" pitchFamily="18" charset="0"/>
                <a:cs typeface="Times New Roman" panose="02020603050405020304" pitchFamily="18" charset="0"/>
              </a:rPr>
              <a:t>lt</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yi</a:t>
            </a:r>
            <a:r>
              <a:rPr lang="tr-TR" dirty="0">
                <a:latin typeface="Times New Roman" panose="02020603050405020304" pitchFamily="18" charset="0"/>
                <a:cs typeface="Times New Roman" panose="02020603050405020304" pitchFamily="18" charset="0"/>
              </a:rPr>
              <a:t> geçmesi halinde suyun tadı bozulur. Aynı zamanda suya siyah renk verir.</a:t>
            </a:r>
          </a:p>
          <a:p>
            <a:pPr>
              <a:lnSpc>
                <a:spcPct val="300000"/>
              </a:lnSpc>
            </a:pPr>
            <a:r>
              <a:rPr lang="tr-TR" b="1" dirty="0" smtClean="0">
                <a:latin typeface="Times New Roman" panose="02020603050405020304" pitchFamily="18" charset="0"/>
                <a:cs typeface="Times New Roman" panose="02020603050405020304" pitchFamily="18" charset="0"/>
              </a:rPr>
              <a:t>Azot bileşikleri: </a:t>
            </a:r>
            <a:r>
              <a:rPr lang="tr-TR" dirty="0" smtClean="0">
                <a:latin typeface="Times New Roman" panose="02020603050405020304" pitchFamily="18" charset="0"/>
                <a:cs typeface="Times New Roman" panose="02020603050405020304" pitchFamily="18" charset="0"/>
              </a:rPr>
              <a:t>Organik kirlenmeye sebep olurlar.</a:t>
            </a:r>
          </a:p>
          <a:p>
            <a:pPr>
              <a:lnSpc>
                <a:spcPct val="300000"/>
              </a:lnSpc>
            </a:pPr>
            <a:r>
              <a:rPr lang="tr-TR" b="1" dirty="0" smtClean="0">
                <a:latin typeface="Times New Roman" panose="02020603050405020304" pitchFamily="18" charset="0"/>
                <a:cs typeface="Times New Roman" panose="02020603050405020304" pitchFamily="18" charset="0"/>
              </a:rPr>
              <a:t>Toplam organik madde: </a:t>
            </a:r>
            <a:r>
              <a:rPr lang="tr-TR" dirty="0" smtClean="0">
                <a:latin typeface="Times New Roman" panose="02020603050405020304" pitchFamily="18" charset="0"/>
                <a:cs typeface="Times New Roman" panose="02020603050405020304" pitchFamily="18" charset="0"/>
              </a:rPr>
              <a:t>Bakteri ve mantarların teşekkül edip suda çoğalmalarına sebep olur.</a:t>
            </a:r>
          </a:p>
          <a:p>
            <a:pPr>
              <a:lnSpc>
                <a:spcPct val="300000"/>
              </a:lnSpc>
            </a:pPr>
            <a:r>
              <a:rPr lang="tr-TR" b="1" dirty="0" smtClean="0">
                <a:latin typeface="Times New Roman" panose="02020603050405020304" pitchFamily="18" charset="0"/>
                <a:cs typeface="Times New Roman" panose="02020603050405020304" pitchFamily="18" charset="0"/>
              </a:rPr>
              <a:t>Zehirli maddeler: </a:t>
            </a:r>
            <a:r>
              <a:rPr lang="tr-TR" dirty="0" smtClean="0">
                <a:latin typeface="Times New Roman" panose="02020603050405020304" pitchFamily="18" charset="0"/>
                <a:cs typeface="Times New Roman" panose="02020603050405020304" pitchFamily="18" charset="0"/>
              </a:rPr>
              <a:t>İnsan sağlığı için tehlikeli maddelerdir. Suda bulunmaları tehlikeli sonuçlara neden olabilir.</a:t>
            </a:r>
          </a:p>
          <a:p>
            <a:endParaRPr lang="tr-TR" dirty="0" smtClean="0"/>
          </a:p>
        </p:txBody>
      </p:sp>
    </p:spTree>
    <p:extLst>
      <p:ext uri="{BB962C8B-B14F-4D97-AF65-F5344CB8AC3E}">
        <p14:creationId xmlns:p14="http://schemas.microsoft.com/office/powerpoint/2010/main" val="4119727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385" y="1317767"/>
            <a:ext cx="11675327" cy="3970318"/>
          </a:xfrm>
          <a:prstGeom prst="rect">
            <a:avLst/>
          </a:prstGeom>
        </p:spPr>
        <p:txBody>
          <a:bodyPr wrap="square">
            <a:spAutoFit/>
          </a:bodyPr>
          <a:lstStyle/>
          <a:p>
            <a:endParaRPr lang="tr-TR" b="1" dirty="0"/>
          </a:p>
          <a:p>
            <a:pPr marL="285750" indent="-285750">
              <a:lnSpc>
                <a:spcPct val="200000"/>
              </a:lnSpc>
              <a:buFont typeface="Wingdings" panose="05000000000000000000" pitchFamily="2" charset="2"/>
              <a:buChar char="ü"/>
            </a:pPr>
            <a:r>
              <a:rPr lang="tr-TR" dirty="0">
                <a:latin typeface="Times New Roman" panose="02020603050405020304" pitchFamily="18" charset="0"/>
                <a:cs typeface="Times New Roman" panose="02020603050405020304" pitchFamily="18" charset="0"/>
              </a:rPr>
              <a:t>Sular, salgın hastalık yapan çeşitli mikroorganizmaları ihtiva edebilir. Suların bakterilerle kirlenmesi kanal sularının yerleşim yerlerinden getirdiği kirleticilerle olmaktadır. Bu nedenle içme suları yüzeysel su kanallarından temin ediliyorsa bakteriyolojik özelliklerinin bilinmesi gerekir</a:t>
            </a:r>
            <a:r>
              <a:rPr lang="tr-TR" dirty="0" smtClean="0">
                <a:latin typeface="Times New Roman" panose="02020603050405020304" pitchFamily="18" charset="0"/>
                <a:cs typeface="Times New Roman" panose="02020603050405020304" pitchFamily="18" charset="0"/>
              </a:rPr>
              <a:t>.</a:t>
            </a:r>
          </a:p>
          <a:p>
            <a:endParaRPr lang="tr-TR" dirty="0">
              <a:latin typeface="Times New Roman" panose="02020603050405020304" pitchFamily="18" charset="0"/>
              <a:cs typeface="Times New Roman" panose="02020603050405020304" pitchFamily="18" charset="0"/>
            </a:endParaRPr>
          </a:p>
          <a:p>
            <a:endParaRPr lang="tr-TR" b="1" dirty="0">
              <a:latin typeface="Times New Roman" panose="02020603050405020304" pitchFamily="18" charset="0"/>
              <a:cs typeface="Times New Roman" panose="02020603050405020304" pitchFamily="18" charset="0"/>
            </a:endParaRPr>
          </a:p>
          <a:p>
            <a:endParaRPr lang="tr-TR" b="1" dirty="0">
              <a:latin typeface="Times New Roman" panose="02020603050405020304" pitchFamily="18" charset="0"/>
              <a:cs typeface="Times New Roman" panose="02020603050405020304" pitchFamily="18" charset="0"/>
            </a:endParaRPr>
          </a:p>
          <a:p>
            <a:pPr marL="285750" indent="-285750">
              <a:lnSpc>
                <a:spcPct val="200000"/>
              </a:lnSpc>
              <a:buFont typeface="Wingdings" panose="05000000000000000000" pitchFamily="2" charset="2"/>
              <a:buChar char="ü"/>
            </a:pPr>
            <a:r>
              <a:rPr lang="tr-TR" dirty="0">
                <a:latin typeface="Times New Roman" panose="02020603050405020304" pitchFamily="18" charset="0"/>
                <a:cs typeface="Times New Roman" panose="02020603050405020304" pitchFamily="18" charset="0"/>
              </a:rPr>
              <a:t>Radyoaktif maddeler sulara tabi yollardan veya otomatik enerji kullanan sanayi tesislerinden, nükleer deneme merkezlerinden, uranyum maden işletmelerinden vb. yerlerden karışır.</a:t>
            </a:r>
          </a:p>
        </p:txBody>
      </p:sp>
      <p:sp>
        <p:nvSpPr>
          <p:cNvPr id="3" name="Dikdörtgen 2"/>
          <p:cNvSpPr/>
          <p:nvPr/>
        </p:nvSpPr>
        <p:spPr>
          <a:xfrm>
            <a:off x="1673718" y="782372"/>
            <a:ext cx="3098698" cy="400110"/>
          </a:xfrm>
          <a:prstGeom prst="rect">
            <a:avLst/>
          </a:prstGeom>
          <a:solidFill>
            <a:schemeClr val="accent1"/>
          </a:solidFill>
        </p:spPr>
        <p:txBody>
          <a:bodyPr wrap="square">
            <a:spAutoFit/>
          </a:bodyPr>
          <a:lstStyle/>
          <a:p>
            <a:r>
              <a:rPr lang="tr-TR" sz="2000" b="1" dirty="0">
                <a:solidFill>
                  <a:schemeClr val="bg1"/>
                </a:solidFill>
                <a:latin typeface="Times New Roman" panose="02020603050405020304" pitchFamily="18" charset="0"/>
                <a:cs typeface="Times New Roman" panose="02020603050405020304" pitchFamily="18" charset="0"/>
              </a:rPr>
              <a:t>Bakteriyolojik Özellikleri</a:t>
            </a:r>
          </a:p>
        </p:txBody>
      </p:sp>
      <p:sp>
        <p:nvSpPr>
          <p:cNvPr id="4" name="Dikdörtgen 3"/>
          <p:cNvSpPr/>
          <p:nvPr/>
        </p:nvSpPr>
        <p:spPr>
          <a:xfrm>
            <a:off x="711691" y="3556873"/>
            <a:ext cx="2883279" cy="369332"/>
          </a:xfrm>
          <a:prstGeom prst="rect">
            <a:avLst/>
          </a:prstGeom>
          <a:solidFill>
            <a:schemeClr val="accent1"/>
          </a:solidFill>
        </p:spPr>
        <p:txBody>
          <a:bodyPr wrap="square">
            <a:spAutoFit/>
          </a:bodyPr>
          <a:lstStyle/>
          <a:p>
            <a:r>
              <a:rPr lang="tr-TR" b="1" dirty="0">
                <a:solidFill>
                  <a:schemeClr val="bg1"/>
                </a:solidFill>
                <a:latin typeface="Times New Roman" panose="02020603050405020304" pitchFamily="18" charset="0"/>
                <a:cs typeface="Times New Roman" panose="02020603050405020304" pitchFamily="18" charset="0"/>
              </a:rPr>
              <a:t>Radyoaktif Özellikleri</a:t>
            </a:r>
          </a:p>
        </p:txBody>
      </p:sp>
    </p:spTree>
    <p:extLst>
      <p:ext uri="{BB962C8B-B14F-4D97-AF65-F5344CB8AC3E}">
        <p14:creationId xmlns:p14="http://schemas.microsoft.com/office/powerpoint/2010/main" val="3056379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699946" y="809855"/>
            <a:ext cx="2796897" cy="400110"/>
          </a:xfrm>
          <a:prstGeom prst="rect">
            <a:avLst/>
          </a:prstGeom>
          <a:solidFill>
            <a:schemeClr val="accent1"/>
          </a:solidFill>
        </p:spPr>
        <p:txBody>
          <a:bodyPr wrap="square">
            <a:spAutoFit/>
          </a:bodyPr>
          <a:lstStyle/>
          <a:p>
            <a:r>
              <a:rPr lang="tr-TR" sz="2000" b="1" dirty="0">
                <a:solidFill>
                  <a:schemeClr val="bg1"/>
                </a:solidFill>
                <a:latin typeface="Times New Roman" panose="02020603050405020304" pitchFamily="18" charset="0"/>
                <a:cs typeface="Times New Roman" panose="02020603050405020304" pitchFamily="18" charset="0"/>
              </a:rPr>
              <a:t>SU KAYNAKLARI</a:t>
            </a:r>
          </a:p>
        </p:txBody>
      </p:sp>
      <p:sp>
        <p:nvSpPr>
          <p:cNvPr id="3" name="Dikdörtgen 2"/>
          <p:cNvSpPr/>
          <p:nvPr/>
        </p:nvSpPr>
        <p:spPr>
          <a:xfrm>
            <a:off x="949533" y="1462885"/>
            <a:ext cx="11552663" cy="5216813"/>
          </a:xfrm>
          <a:prstGeom prst="rect">
            <a:avLst/>
          </a:prstGeom>
        </p:spPr>
        <p:txBody>
          <a:bodyPr wrap="square">
            <a:spAutoFit/>
          </a:bodyPr>
          <a:lstStyle/>
          <a:p>
            <a:pPr marL="285750" indent="-285750">
              <a:lnSpc>
                <a:spcPct val="200000"/>
              </a:lnSpc>
              <a:buFont typeface="Wingdings" panose="05000000000000000000" pitchFamily="2" charset="2"/>
              <a:buChar char="ü"/>
            </a:pPr>
            <a:r>
              <a:rPr lang="tr-TR" dirty="0">
                <a:latin typeface="Times New Roman" panose="02020603050405020304" pitchFamily="18" charset="0"/>
                <a:cs typeface="Times New Roman" panose="02020603050405020304" pitchFamily="18" charset="0"/>
              </a:rPr>
              <a:t>İçme ve kullanma suları kaynaklardan, nehirlerden, göllerden, yapay ya da doğal birikinti bölgelerinden, kuyulardan, hatta pahalı olmasına rağmen zorunlu olduğunda deniz suyunun </a:t>
            </a:r>
            <a:r>
              <a:rPr lang="tr-TR" dirty="0" err="1">
                <a:latin typeface="Times New Roman" panose="02020603050405020304" pitchFamily="18" charset="0"/>
                <a:cs typeface="Times New Roman" panose="02020603050405020304" pitchFamily="18" charset="0"/>
              </a:rPr>
              <a:t>artılmasıyla</a:t>
            </a:r>
            <a:r>
              <a:rPr lang="tr-TR" dirty="0">
                <a:latin typeface="Times New Roman" panose="02020603050405020304" pitchFamily="18" charset="0"/>
                <a:cs typeface="Times New Roman" panose="02020603050405020304" pitchFamily="18" charset="0"/>
              </a:rPr>
              <a:t> sağlanan sudan elde edilir. Ancak bütün bu su kaynaklarının en önemli kaynağını yağışlar oluşturur: İçme ve kullanma sularını oluşum ve sağlanış biçimlerine göre üç ana grupta </a:t>
            </a:r>
            <a:r>
              <a:rPr lang="tr-TR" dirty="0" smtClean="0">
                <a:latin typeface="Times New Roman" panose="02020603050405020304" pitchFamily="18" charset="0"/>
                <a:cs typeface="Times New Roman" panose="02020603050405020304" pitchFamily="18" charset="0"/>
              </a:rPr>
              <a:t>toplayabiliriz</a:t>
            </a:r>
            <a:r>
              <a:rPr lang="tr-TR" dirty="0">
                <a:latin typeface="Times New Roman" panose="02020603050405020304" pitchFamily="18" charset="0"/>
                <a:cs typeface="Times New Roman" panose="02020603050405020304" pitchFamily="18" charset="0"/>
              </a:rPr>
              <a:t>: </a:t>
            </a:r>
            <a:endParaRPr lang="tr-TR" dirty="0" smtClean="0">
              <a:latin typeface="Times New Roman" panose="02020603050405020304" pitchFamily="18" charset="0"/>
              <a:cs typeface="Times New Roman" panose="02020603050405020304" pitchFamily="18" charset="0"/>
            </a:endParaRPr>
          </a:p>
          <a:p>
            <a:endParaRPr lang="tr-TR" dirty="0" smtClean="0">
              <a:latin typeface="Times New Roman" panose="02020603050405020304" pitchFamily="18" charset="0"/>
              <a:cs typeface="Times New Roman" panose="02020603050405020304" pitchFamily="18" charset="0"/>
            </a:endParaRPr>
          </a:p>
          <a:p>
            <a:pPr marL="342900" indent="-342900">
              <a:lnSpc>
                <a:spcPct val="250000"/>
              </a:lnSpc>
              <a:buAutoNum type="arabicPeriod"/>
            </a:pPr>
            <a:r>
              <a:rPr lang="tr-TR" dirty="0" smtClean="0">
                <a:latin typeface="Times New Roman" panose="02020603050405020304" pitchFamily="18" charset="0"/>
                <a:cs typeface="Times New Roman" panose="02020603050405020304" pitchFamily="18" charset="0"/>
              </a:rPr>
              <a:t>Yağış </a:t>
            </a:r>
            <a:r>
              <a:rPr lang="tr-TR" dirty="0">
                <a:latin typeface="Times New Roman" panose="02020603050405020304" pitchFamily="18" charset="0"/>
                <a:cs typeface="Times New Roman" panose="02020603050405020304" pitchFamily="18" charset="0"/>
              </a:rPr>
              <a:t>suları (sarnıçlarda biriktirilen sular) </a:t>
            </a:r>
            <a:endParaRPr lang="tr-TR" dirty="0" smtClean="0">
              <a:latin typeface="Times New Roman" panose="02020603050405020304" pitchFamily="18" charset="0"/>
              <a:cs typeface="Times New Roman" panose="02020603050405020304" pitchFamily="18" charset="0"/>
            </a:endParaRPr>
          </a:p>
          <a:p>
            <a:pPr>
              <a:lnSpc>
                <a:spcPct val="250000"/>
              </a:lnSpc>
            </a:pPr>
            <a:r>
              <a:rPr lang="tr-TR" dirty="0" smtClean="0">
                <a:latin typeface="Times New Roman" panose="02020603050405020304" pitchFamily="18" charset="0"/>
                <a:cs typeface="Times New Roman" panose="02020603050405020304" pitchFamily="18" charset="0"/>
              </a:rPr>
              <a:t>2</a:t>
            </a:r>
            <a:r>
              <a:rPr lang="tr-TR" dirty="0">
                <a:latin typeface="Times New Roman" panose="02020603050405020304" pitchFamily="18" charset="0"/>
                <a:cs typeface="Times New Roman" panose="02020603050405020304" pitchFamily="18" charset="0"/>
              </a:rPr>
              <a:t>. Yüzeysel sular (nehir, göl, baraj </a:t>
            </a:r>
            <a:r>
              <a:rPr lang="tr-TR" dirty="0" err="1">
                <a:latin typeface="Times New Roman" panose="02020603050405020304" pitchFamily="18" charset="0"/>
                <a:cs typeface="Times New Roman" panose="02020603050405020304" pitchFamily="18" charset="0"/>
              </a:rPr>
              <a:t>vb</a:t>
            </a:r>
            <a:r>
              <a:rPr lang="tr-TR" dirty="0">
                <a:latin typeface="Times New Roman" panose="02020603050405020304" pitchFamily="18" charset="0"/>
                <a:cs typeface="Times New Roman" panose="02020603050405020304" pitchFamily="18" charset="0"/>
              </a:rPr>
              <a:t>) </a:t>
            </a:r>
            <a:endParaRPr lang="tr-TR" dirty="0" smtClean="0">
              <a:latin typeface="Times New Roman" panose="02020603050405020304" pitchFamily="18" charset="0"/>
              <a:cs typeface="Times New Roman" panose="02020603050405020304" pitchFamily="18" charset="0"/>
            </a:endParaRPr>
          </a:p>
          <a:p>
            <a:pPr>
              <a:lnSpc>
                <a:spcPct val="250000"/>
              </a:lnSpc>
            </a:pPr>
            <a:r>
              <a:rPr lang="tr-TR" dirty="0" smtClean="0">
                <a:latin typeface="Times New Roman" panose="02020603050405020304" pitchFamily="18" charset="0"/>
                <a:cs typeface="Times New Roman" panose="02020603050405020304" pitchFamily="18" charset="0"/>
              </a:rPr>
              <a:t>3</a:t>
            </a:r>
            <a:r>
              <a:rPr lang="tr-TR" dirty="0">
                <a:latin typeface="Times New Roman" panose="02020603050405020304" pitchFamily="18" charset="0"/>
                <a:cs typeface="Times New Roman" panose="02020603050405020304" pitchFamily="18" charset="0"/>
              </a:rPr>
              <a:t>. Yeraltı suları (Kaynak ve kuyular) </a:t>
            </a:r>
            <a:endParaRPr lang="tr-TR" dirty="0" smtClean="0">
              <a:latin typeface="Times New Roman" panose="02020603050405020304" pitchFamily="18" charset="0"/>
              <a:cs typeface="Times New Roman" panose="02020603050405020304" pitchFamily="18" charset="0"/>
            </a:endParaRPr>
          </a:p>
          <a:p>
            <a:endParaRPr lang="tr-TR" dirty="0"/>
          </a:p>
          <a:p>
            <a:endParaRPr lang="tr-TR" dirty="0"/>
          </a:p>
        </p:txBody>
      </p:sp>
    </p:spTree>
    <p:extLst>
      <p:ext uri="{BB962C8B-B14F-4D97-AF65-F5344CB8AC3E}">
        <p14:creationId xmlns:p14="http://schemas.microsoft.com/office/powerpoint/2010/main" val="1824849606"/>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421</TotalTime>
  <Words>2071</Words>
  <Application>Microsoft Office PowerPoint</Application>
  <PresentationFormat>Geniş ekran</PresentationFormat>
  <Paragraphs>140</Paragraphs>
  <Slides>21</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21</vt:i4>
      </vt:variant>
    </vt:vector>
  </HeadingPairs>
  <TitlesOfParts>
    <vt:vector size="28" baseType="lpstr">
      <vt:lpstr>Arial</vt:lpstr>
      <vt:lpstr>Arial Narrow</vt:lpstr>
      <vt:lpstr>Century Gothic</vt:lpstr>
      <vt:lpstr>Times New Roman</vt:lpstr>
      <vt:lpstr>Wingdings</vt:lpstr>
      <vt:lpstr>Wingdings 3</vt:lpstr>
      <vt:lpstr>Duman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Windows Kullanıcısı</dc:creator>
  <cp:lastModifiedBy>Windows Kullanıcısı</cp:lastModifiedBy>
  <cp:revision>17</cp:revision>
  <dcterms:created xsi:type="dcterms:W3CDTF">2019-02-25T07:22:43Z</dcterms:created>
  <dcterms:modified xsi:type="dcterms:W3CDTF">2019-03-01T13:46:26Z</dcterms:modified>
</cp:coreProperties>
</file>