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72" r:id="rId4"/>
    <p:sldId id="290" r:id="rId5"/>
    <p:sldId id="258" r:id="rId6"/>
    <p:sldId id="282" r:id="rId7"/>
    <p:sldId id="283" r:id="rId8"/>
    <p:sldId id="274" r:id="rId9"/>
    <p:sldId id="273" r:id="rId10"/>
    <p:sldId id="291" r:id="rId11"/>
    <p:sldId id="275" r:id="rId12"/>
    <p:sldId id="276" r:id="rId13"/>
    <p:sldId id="277" r:id="rId14"/>
    <p:sldId id="271" r:id="rId15"/>
    <p:sldId id="284" r:id="rId16"/>
    <p:sldId id="278" r:id="rId17"/>
    <p:sldId id="261" r:id="rId18"/>
    <p:sldId id="286" r:id="rId19"/>
    <p:sldId id="287" r:id="rId20"/>
    <p:sldId id="292" r:id="rId21"/>
    <p:sldId id="288" r:id="rId22"/>
    <p:sldId id="260" r:id="rId23"/>
    <p:sldId id="265" r:id="rId24"/>
    <p:sldId id="279" r:id="rId25"/>
    <p:sldId id="266" r:id="rId26"/>
    <p:sldId id="280"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63117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133551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2A1CC2-22AF-4B93-A3D6-0CA48C80415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243797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2A1CC2-22AF-4B93-A3D6-0CA48C80415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00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714974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145243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288571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3113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C187485-6D4E-4D60-9C79-B4F34DD27C65}" type="datetimeFigureOut">
              <a:rPr lang="tr-TR" smtClean="0"/>
              <a:t>27.02.2019</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39413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20403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C187485-6D4E-4D60-9C79-B4F34DD27C65}" type="datetimeFigureOut">
              <a:rPr lang="tr-TR" smtClean="0"/>
              <a:t>27.02.2019</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2875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C187485-6D4E-4D60-9C79-B4F34DD27C65}" type="datetimeFigureOut">
              <a:rPr lang="tr-TR" smtClean="0"/>
              <a:t>27.02.2019</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85823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87485-6D4E-4D60-9C79-B4F34DD27C65}" type="datetimeFigureOut">
              <a:rPr lang="tr-TR" smtClean="0"/>
              <a:t>27.02.2019</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245393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1734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C187485-6D4E-4D60-9C79-B4F34DD27C65}" type="datetimeFigureOut">
              <a:rPr lang="tr-TR" smtClean="0"/>
              <a:t>27.02.2019</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E2A1CC2-22AF-4B93-A3D6-0CA48C80415E}" type="slidenum">
              <a:rPr lang="tr-TR" smtClean="0"/>
              <a:t>‹#›</a:t>
            </a:fld>
            <a:endParaRPr lang="tr-TR"/>
          </a:p>
        </p:txBody>
      </p:sp>
    </p:spTree>
    <p:extLst>
      <p:ext uri="{BB962C8B-B14F-4D97-AF65-F5344CB8AC3E}">
        <p14:creationId xmlns:p14="http://schemas.microsoft.com/office/powerpoint/2010/main" val="383788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187485-6D4E-4D60-9C79-B4F34DD27C65}" type="datetimeFigureOut">
              <a:rPr lang="tr-TR" smtClean="0"/>
              <a:t>27.02.2019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E2A1CC2-22AF-4B93-A3D6-0CA48C80415E}" type="slidenum">
              <a:rPr lang="tr-TR" smtClean="0"/>
              <a:t>‹#›</a:t>
            </a:fld>
            <a:endParaRPr lang="tr-TR"/>
          </a:p>
        </p:txBody>
      </p:sp>
    </p:spTree>
    <p:extLst>
      <p:ext uri="{BB962C8B-B14F-4D97-AF65-F5344CB8AC3E}">
        <p14:creationId xmlns:p14="http://schemas.microsoft.com/office/powerpoint/2010/main" val="37413147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16530" y="2041642"/>
            <a:ext cx="8915399" cy="2262781"/>
          </a:xfrm>
        </p:spPr>
        <p:txBody>
          <a:bodyPr/>
          <a:lstStyle/>
          <a:p>
            <a:r>
              <a:rPr lang="tr-TR" sz="4400" dirty="0" smtClean="0"/>
              <a:t>                HAVA KİRLİLİĞİ</a:t>
            </a:r>
            <a:r>
              <a:rPr lang="tr-TR" dirty="0" smtClean="0"/>
              <a:t/>
            </a:r>
            <a:br>
              <a:rPr lang="tr-TR" dirty="0" smtClean="0"/>
            </a:br>
            <a:endParaRPr lang="tr-TR" dirty="0"/>
          </a:p>
        </p:txBody>
      </p:sp>
      <p:sp>
        <p:nvSpPr>
          <p:cNvPr id="3" name="Alt Başlık 2"/>
          <p:cNvSpPr>
            <a:spLocks noGrp="1"/>
          </p:cNvSpPr>
          <p:nvPr>
            <p:ph type="subTitle" idx="1"/>
          </p:nvPr>
        </p:nvSpPr>
        <p:spPr>
          <a:xfrm>
            <a:off x="5203902" y="4304423"/>
            <a:ext cx="6604000" cy="1752600"/>
          </a:xfrm>
        </p:spPr>
        <p:txBody>
          <a:bodyPr/>
          <a:lstStyle/>
          <a:p>
            <a:endParaRPr lang="tr-TR" b="1" dirty="0" smtClean="0">
              <a:solidFill>
                <a:srgbClr val="212121"/>
              </a:solidFill>
              <a:latin typeface="Times New Roman" pitchFamily="18" charset="0"/>
              <a:cs typeface="Times New Roman" pitchFamily="18" charset="0"/>
            </a:endParaRPr>
          </a:p>
          <a:p>
            <a:endParaRPr lang="tr-TR" b="1" dirty="0">
              <a:solidFill>
                <a:srgbClr val="212121"/>
              </a:solidFill>
              <a:latin typeface="Times New Roman" pitchFamily="18" charset="0"/>
              <a:cs typeface="Times New Roman" pitchFamily="18" charset="0"/>
            </a:endParaRPr>
          </a:p>
          <a:p>
            <a:r>
              <a:rPr lang="tr-TR" sz="2400" b="1" dirty="0" smtClean="0">
                <a:solidFill>
                  <a:srgbClr val="212121"/>
                </a:solidFill>
                <a:latin typeface="Times New Roman" pitchFamily="18" charset="0"/>
                <a:cs typeface="Times New Roman" pitchFamily="18" charset="0"/>
              </a:rPr>
              <a:t>                             Prof</a:t>
            </a:r>
            <a:r>
              <a:rPr lang="tr-TR" sz="2400" b="1" dirty="0">
                <a:solidFill>
                  <a:srgbClr val="212121"/>
                </a:solidFill>
                <a:latin typeface="Times New Roman" pitchFamily="18" charset="0"/>
                <a:cs typeface="Times New Roman" pitchFamily="18" charset="0"/>
              </a:rPr>
              <a:t>. Dr. Ahmet KARADAĞ</a:t>
            </a:r>
            <a:endParaRPr lang="tr-TR" sz="2400"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970676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28077" y="719012"/>
            <a:ext cx="10147612" cy="3554819"/>
          </a:xfrm>
          <a:prstGeom prst="rect">
            <a:avLst/>
          </a:prstGeom>
        </p:spPr>
        <p:txBody>
          <a:bodyPr wrap="square">
            <a:spAutoFit/>
          </a:bodyPr>
          <a:lstStyle/>
          <a:p>
            <a:r>
              <a:rPr lang="tr-TR" b="1" dirty="0">
                <a:latin typeface="Times New Roman" pitchFamily="18" charset="0"/>
                <a:cs typeface="Times New Roman" pitchFamily="18" charset="0"/>
              </a:rPr>
              <a:t>1.3.2.Endüstrileşme</a:t>
            </a:r>
          </a:p>
          <a:p>
            <a:endParaRPr lang="tr-TR" b="1" dirty="0">
              <a:latin typeface="Times New Roman" pitchFamily="18" charset="0"/>
              <a:cs typeface="Times New Roman" pitchFamily="18" charset="0"/>
            </a:endParaRPr>
          </a:p>
          <a:p>
            <a:pPr marL="285750" indent="-285750">
              <a:lnSpc>
                <a:spcPct val="150000"/>
              </a:lnSpc>
              <a:buFont typeface="Arial" pitchFamily="34" charset="0"/>
              <a:buChar char="•"/>
            </a:pPr>
            <a:r>
              <a:rPr lang="tr-TR" dirty="0">
                <a:latin typeface="Times New Roman" pitchFamily="18" charset="0"/>
                <a:cs typeface="Times New Roman" pitchFamily="18" charset="0"/>
              </a:rPr>
              <a:t>Sosyal ve ekonomik sebeplerle şehir nüfusunun hızlı artışı, hızlı sanayileşmeyi, plansız, düzensiz gelişmeleri de beraberinde getirmektedir. Hızla artan çok katlı betonarme binaları, plansız yapılaşma, yeşil alanların azlığı, mevcut alanların da imara açılması, bina ve fabrika yapımında bilinçsiz yer seçimi gibi problemler ve bunların sıkıntıları insanlığın ortak sorunu halini almıştır.</a:t>
            </a:r>
          </a:p>
          <a:p>
            <a:pPr>
              <a:lnSpc>
                <a:spcPct val="150000"/>
              </a:lnSpc>
            </a:pPr>
            <a:endParaRPr lang="tr-TR" dirty="0">
              <a:latin typeface="Times New Roman" pitchFamily="18" charset="0"/>
              <a:cs typeface="Times New Roman" pitchFamily="18" charset="0"/>
            </a:endParaRPr>
          </a:p>
          <a:p>
            <a:pPr marL="285750" indent="-285750">
              <a:lnSpc>
                <a:spcPct val="150000"/>
              </a:lnSpc>
              <a:buFont typeface="Arial" pitchFamily="34" charset="0"/>
              <a:buChar char="•"/>
            </a:pPr>
            <a:r>
              <a:rPr lang="tr-TR" dirty="0">
                <a:latin typeface="Times New Roman" pitchFamily="18" charset="0"/>
                <a:cs typeface="Times New Roman" pitchFamily="18" charset="0"/>
              </a:rPr>
              <a:t>Fabrikaların kuruluş yerlerinin yanlış seçimi, geri teknolojilerin kullanılması, baca gazlarının arıtılmadan atmosfere bırakılması gibi sebeplerin havanın kirlenmesine büyük etkisi olmuştur. </a:t>
            </a:r>
          </a:p>
        </p:txBody>
      </p:sp>
      <p:pic>
        <p:nvPicPr>
          <p:cNvPr id="3" name="Resim 2"/>
          <p:cNvPicPr>
            <a:picLocks noChangeAspect="1"/>
          </p:cNvPicPr>
          <p:nvPr/>
        </p:nvPicPr>
        <p:blipFill>
          <a:blip r:embed="rId2"/>
          <a:stretch>
            <a:fillRect/>
          </a:stretch>
        </p:blipFill>
        <p:spPr>
          <a:xfrm>
            <a:off x="7075446" y="4701632"/>
            <a:ext cx="2657475" cy="1899889"/>
          </a:xfrm>
          <a:prstGeom prst="rect">
            <a:avLst/>
          </a:prstGeom>
        </p:spPr>
      </p:pic>
      <p:pic>
        <p:nvPicPr>
          <p:cNvPr id="4" name="Resim 3"/>
          <p:cNvPicPr>
            <a:picLocks noChangeAspect="1"/>
          </p:cNvPicPr>
          <p:nvPr/>
        </p:nvPicPr>
        <p:blipFill>
          <a:blip r:embed="rId3"/>
          <a:stretch>
            <a:fillRect/>
          </a:stretch>
        </p:blipFill>
        <p:spPr>
          <a:xfrm>
            <a:off x="3317952" y="4567817"/>
            <a:ext cx="2857500" cy="1600200"/>
          </a:xfrm>
          <a:prstGeom prst="rect">
            <a:avLst/>
          </a:prstGeom>
        </p:spPr>
      </p:pic>
    </p:spTree>
    <p:extLst>
      <p:ext uri="{BB962C8B-B14F-4D97-AF65-F5344CB8AC3E}">
        <p14:creationId xmlns:p14="http://schemas.microsoft.com/office/powerpoint/2010/main" val="289370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2860" y="696821"/>
            <a:ext cx="10424701" cy="6186309"/>
          </a:xfrm>
          <a:prstGeom prst="rect">
            <a:avLst/>
          </a:prstGeom>
        </p:spPr>
        <p:txBody>
          <a:bodyPr wrap="square">
            <a:spAutoFit/>
          </a:bodyPr>
          <a:lstStyle/>
          <a:p>
            <a:r>
              <a:rPr lang="tr-TR" b="1" dirty="0" smtClean="0">
                <a:latin typeface="Times New Roman" pitchFamily="18" charset="0"/>
                <a:cs typeface="Times New Roman" pitchFamily="18" charset="0"/>
              </a:rPr>
              <a:t>1.3.3.Motorlu Taşıtlar</a:t>
            </a:r>
          </a:p>
          <a:p>
            <a:endParaRPr lang="tr-TR" b="1" dirty="0">
              <a:latin typeface="Times New Roman" pitchFamily="18" charset="0"/>
              <a:cs typeface="Times New Roman" pitchFamily="18" charset="0"/>
            </a:endParaRPr>
          </a:p>
          <a:p>
            <a:r>
              <a:rPr lang="tr-TR" dirty="0">
                <a:latin typeface="Times New Roman" pitchFamily="18" charset="0"/>
                <a:cs typeface="Times New Roman" pitchFamily="18" charset="0"/>
              </a:rPr>
              <a:t>Gerek içten, gerekse dıştan yanmalı motorlarda kullanılan benzin ve mazot (motorin) gibi yakıtlarda motorda yandıktan sonra egzozlardan dışarı atık gazlar olarak çıkmaktadır</a:t>
            </a:r>
            <a:r>
              <a:rPr lang="tr-TR" dirty="0" smtClean="0">
                <a:latin typeface="Times New Roman" pitchFamily="18" charset="0"/>
                <a:cs typeface="Times New Roman" pitchFamily="18" charset="0"/>
              </a:rPr>
              <a:t>.</a:t>
            </a:r>
          </a:p>
          <a:p>
            <a:endParaRPr lang="tr-TR" dirty="0">
              <a:latin typeface="Times New Roman" pitchFamily="18" charset="0"/>
              <a:cs typeface="Times New Roman" pitchFamily="18" charset="0"/>
            </a:endParaRPr>
          </a:p>
          <a:p>
            <a:pPr marL="342900" indent="-342900">
              <a:buFont typeface="+mj-lt"/>
              <a:buAutoNum type="alphaLcParenR"/>
            </a:pPr>
            <a:r>
              <a:rPr lang="tr-TR" b="1" dirty="0" smtClean="0">
                <a:latin typeface="Times New Roman" pitchFamily="18" charset="0"/>
                <a:cs typeface="Times New Roman" pitchFamily="18" charset="0"/>
              </a:rPr>
              <a:t>Hidrokarbonlar </a:t>
            </a:r>
            <a:r>
              <a:rPr lang="tr-TR" b="1" dirty="0">
                <a:latin typeface="Times New Roman" pitchFamily="18" charset="0"/>
                <a:cs typeface="Times New Roman" pitchFamily="18" charset="0"/>
              </a:rPr>
              <a:t>(HC): </a:t>
            </a:r>
            <a:r>
              <a:rPr lang="tr-TR" dirty="0">
                <a:latin typeface="Times New Roman" pitchFamily="18" charset="0"/>
                <a:cs typeface="Times New Roman" pitchFamily="18" charset="0"/>
              </a:rPr>
              <a:t>Yakıtın iyi yanmaması ve depo dolum sırasında ortaya çıkabilir. Kanserojen etkiye sahiptir. </a:t>
            </a:r>
            <a:endParaRPr lang="tr-TR" dirty="0" smtClean="0">
              <a:latin typeface="Times New Roman" pitchFamily="18" charset="0"/>
              <a:cs typeface="Times New Roman" pitchFamily="18" charset="0"/>
            </a:endParaRPr>
          </a:p>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b)   </a:t>
            </a:r>
            <a:r>
              <a:rPr lang="tr-TR" b="1" dirty="0" err="1" smtClean="0">
                <a:latin typeface="Times New Roman" pitchFamily="18" charset="0"/>
                <a:cs typeface="Times New Roman" pitchFamily="18" charset="0"/>
              </a:rPr>
              <a:t>Karbonmonoksitler</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(CO): </a:t>
            </a:r>
            <a:r>
              <a:rPr lang="tr-TR" dirty="0">
                <a:latin typeface="Times New Roman" pitchFamily="18" charset="0"/>
                <a:cs typeface="Times New Roman" pitchFamily="18" charset="0"/>
              </a:rPr>
              <a:t>Yakıtın eksik yanmasından ortaya çıkar, renksiz, kokusuz ve tatsız olup havada %03 oranında öldürücüdür. Benzinli araçlar rölantide veya kapalı ortamda ortaya </a:t>
            </a:r>
            <a:r>
              <a:rPr lang="tr-TR" dirty="0" err="1">
                <a:latin typeface="Times New Roman" pitchFamily="18" charset="0"/>
                <a:cs typeface="Times New Roman" pitchFamily="18" charset="0"/>
              </a:rPr>
              <a:t>karbonmonoksit</a:t>
            </a:r>
            <a:r>
              <a:rPr lang="tr-TR" dirty="0">
                <a:latin typeface="Times New Roman" pitchFamily="18" charset="0"/>
                <a:cs typeface="Times New Roman" pitchFamily="18" charset="0"/>
              </a:rPr>
              <a:t> çıkarırlar. Atmosferde kendiliğinden karbondioksite dönüşür.</a:t>
            </a: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c)    </a:t>
            </a:r>
            <a:r>
              <a:rPr lang="tr-TR" b="1" dirty="0" err="1" smtClean="0">
                <a:latin typeface="Times New Roman" pitchFamily="18" charset="0"/>
                <a:cs typeface="Times New Roman" pitchFamily="18" charset="0"/>
              </a:rPr>
              <a:t>Azotdioksitin</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akciğeri tahrip eden kan yapısını bozucu etkileri bulunmaktadır.</a:t>
            </a: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d)   </a:t>
            </a:r>
            <a:r>
              <a:rPr lang="tr-TR" b="1" dirty="0" err="1" smtClean="0">
                <a:latin typeface="Times New Roman" pitchFamily="18" charset="0"/>
                <a:cs typeface="Times New Roman" pitchFamily="18" charset="0"/>
              </a:rPr>
              <a:t>Kurşunoksitler</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a:t>
            </a:r>
            <a:r>
              <a:rPr lang="tr-TR" b="1" dirty="0" err="1">
                <a:latin typeface="Times New Roman" pitchFamily="18" charset="0"/>
                <a:cs typeface="Times New Roman" pitchFamily="18" charset="0"/>
              </a:rPr>
              <a:t>PbOx</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Benzinli araçların egzozundan çıkar. Fazlası vücutta birikir. Kan, beyin, sinir ve akciğerlere zarar verir</a:t>
            </a:r>
            <a:r>
              <a:rPr lang="tr-TR" dirty="0" smtClean="0">
                <a:latin typeface="Times New Roman" pitchFamily="18" charset="0"/>
                <a:cs typeface="Times New Roman" pitchFamily="18" charset="0"/>
              </a:rPr>
              <a:t>.</a:t>
            </a:r>
          </a:p>
          <a:p>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e)    </a:t>
            </a:r>
            <a:r>
              <a:rPr lang="tr-TR" b="1" dirty="0" err="1" smtClean="0">
                <a:latin typeface="Times New Roman" pitchFamily="18" charset="0"/>
                <a:cs typeface="Times New Roman" pitchFamily="18" charset="0"/>
              </a:rPr>
              <a:t>Kükürtdioksit</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(SO2): </a:t>
            </a:r>
            <a:r>
              <a:rPr lang="tr-TR" dirty="0">
                <a:latin typeface="Times New Roman" pitchFamily="18" charset="0"/>
                <a:cs typeface="Times New Roman" pitchFamily="18" charset="0"/>
              </a:rPr>
              <a:t>Yakıt içindeki kükürt yanarken SO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dönüşür. Bu SO</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’de su buharı ile birleşerek, sülfürik asit ve kükürt bileşikleri insan ve çevreye oldukça zararlıdır.</a:t>
            </a:r>
          </a:p>
          <a:p>
            <a:r>
              <a:rPr lang="tr-TR" dirty="0">
                <a:latin typeface="Times New Roman" pitchFamily="18" charset="0"/>
                <a:cs typeface="Times New Roman" pitchFamily="18" charset="0"/>
              </a:rPr>
              <a:t>Bunlar içinde, en dikkat çekicileri sıvılaştırılmış petrol gazı olarak bilinen LPG (likit petrol gazı), doğal </a:t>
            </a:r>
            <a:r>
              <a:rPr lang="tr-TR" dirty="0" err="1">
                <a:latin typeface="Times New Roman" pitchFamily="18" charset="0"/>
                <a:cs typeface="Times New Roman" pitchFamily="18" charset="0"/>
              </a:rPr>
              <a:t>gaz’dır</a:t>
            </a:r>
            <a:r>
              <a:rPr lang="tr-TR" dirty="0">
                <a:latin typeface="Times New Roman" pitchFamily="18" charset="0"/>
                <a:cs typeface="Times New Roman" pitchFamily="18" charset="0"/>
              </a:rPr>
              <a:t>. Bu gazlar çevre kirliliğini en aza indiren temiz enerji kaynaklarıdır. </a:t>
            </a:r>
          </a:p>
          <a:p>
            <a:endParaRPr lang="tr-TR" dirty="0"/>
          </a:p>
        </p:txBody>
      </p:sp>
    </p:spTree>
    <p:extLst>
      <p:ext uri="{BB962C8B-B14F-4D97-AF65-F5344CB8AC3E}">
        <p14:creationId xmlns:p14="http://schemas.microsoft.com/office/powerpoint/2010/main" val="282416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59120" y="537060"/>
            <a:ext cx="10595348" cy="5632311"/>
          </a:xfrm>
          <a:prstGeom prst="rect">
            <a:avLst/>
          </a:prstGeom>
        </p:spPr>
        <p:txBody>
          <a:bodyPr wrap="square">
            <a:spAutoFit/>
          </a:bodyPr>
          <a:lstStyle/>
          <a:p>
            <a:r>
              <a:rPr lang="tr-TR" b="1" dirty="0" smtClean="0">
                <a:latin typeface="Times New Roman" pitchFamily="18" charset="0"/>
                <a:cs typeface="Times New Roman" pitchFamily="18" charset="0"/>
              </a:rPr>
              <a:t>1.3.4.Atmosferik Özellikler</a:t>
            </a:r>
          </a:p>
          <a:p>
            <a:endParaRPr lang="tr-TR" b="1" dirty="0">
              <a:latin typeface="Times New Roman" pitchFamily="18" charset="0"/>
              <a:cs typeface="Times New Roman" pitchFamily="18" charset="0"/>
            </a:endParaRPr>
          </a:p>
          <a:p>
            <a:r>
              <a:rPr lang="tr-TR" dirty="0">
                <a:latin typeface="Times New Roman" pitchFamily="18" charset="0"/>
                <a:cs typeface="Times New Roman" pitchFamily="18" charset="0"/>
              </a:rPr>
              <a:t>Atmosferik olaylar da hava kirliliğini büyük ölçüde etkileyen unsurlardan biridir. Havayı kirletici unsurların, kaynağından çıktıktan sonra atmosfere karışarak dağılması veya havada asılı olarak kalması meteorolojik olaylarla doğrudan ve çok yakından ilgilidir.</a:t>
            </a:r>
          </a:p>
          <a:p>
            <a:r>
              <a:rPr lang="tr-TR" dirty="0">
                <a:latin typeface="Times New Roman" pitchFamily="18" charset="0"/>
                <a:cs typeface="Times New Roman" pitchFamily="18" charset="0"/>
              </a:rPr>
              <a:t>Bu meteorolojik olaylar sıcaklık, sis, </a:t>
            </a:r>
            <a:r>
              <a:rPr lang="tr-TR" dirty="0" err="1">
                <a:latin typeface="Times New Roman" pitchFamily="18" charset="0"/>
                <a:cs typeface="Times New Roman" pitchFamily="18" charset="0"/>
              </a:rPr>
              <a:t>inverziyon</a:t>
            </a:r>
            <a:r>
              <a:rPr lang="tr-TR" dirty="0">
                <a:latin typeface="Times New Roman" pitchFamily="18" charset="0"/>
                <a:cs typeface="Times New Roman" pitchFamily="18" charset="0"/>
              </a:rPr>
              <a:t>, rüzgâr, nem, yağış ve basınç faktörleridir. </a:t>
            </a:r>
            <a:endParaRPr lang="tr-TR" dirty="0" smtClean="0">
              <a:latin typeface="Times New Roman" pitchFamily="18" charset="0"/>
              <a:cs typeface="Times New Roman" pitchFamily="18" charset="0"/>
            </a:endParaRP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1.3.5.Topoğrafik </a:t>
            </a:r>
            <a:r>
              <a:rPr lang="tr-TR" b="1" dirty="0">
                <a:latin typeface="Times New Roman" pitchFamily="18" charset="0"/>
                <a:cs typeface="Times New Roman" pitchFamily="18" charset="0"/>
              </a:rPr>
              <a:t>Özelliklerin </a:t>
            </a:r>
            <a:r>
              <a:rPr lang="tr-TR" b="1" dirty="0" smtClean="0">
                <a:latin typeface="Times New Roman" pitchFamily="18" charset="0"/>
                <a:cs typeface="Times New Roman" pitchFamily="18" charset="0"/>
              </a:rPr>
              <a:t>Etkisi</a:t>
            </a:r>
          </a:p>
          <a:p>
            <a:endParaRPr lang="tr-TR" b="1" dirty="0">
              <a:latin typeface="Times New Roman" pitchFamily="18" charset="0"/>
              <a:cs typeface="Times New Roman" pitchFamily="18" charset="0"/>
            </a:endParaRPr>
          </a:p>
          <a:p>
            <a:r>
              <a:rPr lang="tr-TR" dirty="0">
                <a:latin typeface="Times New Roman" pitchFamily="18" charset="0"/>
                <a:cs typeface="Times New Roman" pitchFamily="18" charset="0"/>
              </a:rPr>
              <a:t>Yeryüzü şekillerinin özelliği kirli havanın yerleşim birimi üzerinde kalışını etkilemektedir. Yani doğrudan bir etki değil ama mevcut kirliliğin kalıcılık süresini etkilemesi açısından önemlidir</a:t>
            </a:r>
            <a:r>
              <a:rPr lang="tr-TR" dirty="0" smtClean="0">
                <a:latin typeface="Times New Roman" pitchFamily="18" charset="0"/>
                <a:cs typeface="Times New Roman" pitchFamily="18" charset="0"/>
              </a:rPr>
              <a:t>.</a:t>
            </a:r>
          </a:p>
          <a:p>
            <a:endParaRPr lang="tr-TR" b="1" dirty="0" smtClean="0">
              <a:latin typeface="Times New Roman" pitchFamily="18" charset="0"/>
              <a:cs typeface="Times New Roman" pitchFamily="18" charset="0"/>
            </a:endParaRPr>
          </a:p>
          <a:p>
            <a:pPr marL="342900" indent="-342900">
              <a:buFont typeface="+mj-lt"/>
              <a:buAutoNum type="alphaLcParenR"/>
            </a:pPr>
            <a:r>
              <a:rPr lang="tr-TR" b="1" dirty="0" smtClean="0">
                <a:latin typeface="Times New Roman" pitchFamily="18" charset="0"/>
                <a:cs typeface="Times New Roman" pitchFamily="18" charset="0"/>
              </a:rPr>
              <a:t>Yükseklik</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Kirlenmeyi etkileyen </a:t>
            </a:r>
            <a:r>
              <a:rPr lang="tr-TR" dirty="0" err="1">
                <a:latin typeface="Times New Roman" pitchFamily="18" charset="0"/>
                <a:cs typeface="Times New Roman" pitchFamily="18" charset="0"/>
              </a:rPr>
              <a:t>topoğrafik</a:t>
            </a:r>
            <a:r>
              <a:rPr lang="tr-TR" dirty="0">
                <a:latin typeface="Times New Roman" pitchFamily="18" charset="0"/>
                <a:cs typeface="Times New Roman" pitchFamily="18" charset="0"/>
              </a:rPr>
              <a:t> bir </a:t>
            </a:r>
            <a:r>
              <a:rPr lang="tr-TR" dirty="0" err="1" smtClean="0">
                <a:latin typeface="Times New Roman" pitchFamily="18" charset="0"/>
                <a:cs typeface="Times New Roman" pitchFamily="18" charset="0"/>
              </a:rPr>
              <a:t>unsurdur.Bilindiği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gibi yeryüzünden ortalama 100 m. Yükseldikçe sıcaklık yaklaşık 0.5 </a:t>
            </a:r>
            <a:r>
              <a:rPr lang="tr-TR" dirty="0" smtClean="0">
                <a:latin typeface="Times New Roman" pitchFamily="18" charset="0"/>
                <a:cs typeface="Times New Roman" pitchFamily="18" charset="0"/>
              </a:rPr>
              <a:t>0Cazalmaktadır</a:t>
            </a:r>
            <a:r>
              <a:rPr lang="tr-TR" dirty="0">
                <a:latin typeface="Times New Roman" pitchFamily="18" charset="0"/>
                <a:cs typeface="Times New Roman" pitchFamily="18" charset="0"/>
              </a:rPr>
              <a:t>. Bu sebepten yüksek yerler soğuk olur. Daha çok yakıt tüketilir. Daha uzun </a:t>
            </a:r>
            <a:r>
              <a:rPr lang="tr-TR" dirty="0" smtClean="0">
                <a:latin typeface="Times New Roman" pitchFamily="18" charset="0"/>
                <a:cs typeface="Times New Roman" pitchFamily="18" charset="0"/>
              </a:rPr>
              <a:t>süre soba </a:t>
            </a:r>
            <a:r>
              <a:rPr lang="tr-TR" dirty="0">
                <a:latin typeface="Times New Roman" pitchFamily="18" charset="0"/>
                <a:cs typeface="Times New Roman" pitchFamily="18" charset="0"/>
              </a:rPr>
              <a:t>ve kalorifer yakılır.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Yüksek </a:t>
            </a:r>
            <a:r>
              <a:rPr lang="tr-TR" dirty="0">
                <a:latin typeface="Times New Roman" pitchFamily="18" charset="0"/>
                <a:cs typeface="Times New Roman" pitchFamily="18" charset="0"/>
              </a:rPr>
              <a:t>--Soğuk --Çok yakıt --Çok </a:t>
            </a:r>
            <a:r>
              <a:rPr lang="tr-TR" dirty="0" smtClean="0">
                <a:latin typeface="Times New Roman" pitchFamily="18" charset="0"/>
                <a:cs typeface="Times New Roman" pitchFamily="18" charset="0"/>
              </a:rPr>
              <a:t>kirlilik</a:t>
            </a:r>
          </a:p>
          <a:p>
            <a:endParaRPr lang="tr-TR"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b) Bakı</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Bir yerin güneşe karşı yönü demek olan bakı şartları da kirlenmeye etki eder. Eğer </a:t>
            </a:r>
            <a:r>
              <a:rPr lang="tr-TR" dirty="0" smtClean="0">
                <a:latin typeface="Times New Roman" pitchFamily="18" charset="0"/>
                <a:cs typeface="Times New Roman" pitchFamily="18" charset="0"/>
              </a:rPr>
              <a:t>bir yerleşim </a:t>
            </a:r>
            <a:r>
              <a:rPr lang="tr-TR" dirty="0">
                <a:latin typeface="Times New Roman" pitchFamily="18" charset="0"/>
                <a:cs typeface="Times New Roman" pitchFamily="18" charset="0"/>
              </a:rPr>
              <a:t>merkezi güneşe bakan bir yamaçta ise daha çok ısınır. Böylece yakıt ihtiyacı </a:t>
            </a:r>
            <a:r>
              <a:rPr lang="tr-TR" dirty="0" smtClean="0">
                <a:latin typeface="Times New Roman" pitchFamily="18" charset="0"/>
                <a:cs typeface="Times New Roman" pitchFamily="18" charset="0"/>
              </a:rPr>
              <a:t>azalır, dolayısıyla </a:t>
            </a:r>
            <a:r>
              <a:rPr lang="tr-TR" dirty="0">
                <a:latin typeface="Times New Roman" pitchFamily="18" charset="0"/>
                <a:cs typeface="Times New Roman" pitchFamily="18" charset="0"/>
              </a:rPr>
              <a:t>kirlenme de az olur.</a:t>
            </a:r>
          </a:p>
        </p:txBody>
      </p:sp>
    </p:spTree>
    <p:extLst>
      <p:ext uri="{BB962C8B-B14F-4D97-AF65-F5344CB8AC3E}">
        <p14:creationId xmlns:p14="http://schemas.microsoft.com/office/powerpoint/2010/main" val="322045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1961" y="545123"/>
            <a:ext cx="10582507" cy="5909310"/>
          </a:xfrm>
          <a:prstGeom prst="rect">
            <a:avLst/>
          </a:prstGeom>
        </p:spPr>
        <p:txBody>
          <a:bodyPr wrap="square">
            <a:spAutoFit/>
          </a:bodyPr>
          <a:lstStyle/>
          <a:p>
            <a:r>
              <a:rPr lang="tr-TR" b="1" dirty="0" smtClean="0">
                <a:latin typeface="Times New Roman" pitchFamily="18" charset="0"/>
                <a:cs typeface="Times New Roman" pitchFamily="18" charset="0"/>
              </a:rPr>
              <a:t>1.3.6.Meteorolojik </a:t>
            </a:r>
            <a:r>
              <a:rPr lang="tr-TR" b="1" dirty="0">
                <a:latin typeface="Times New Roman" pitchFamily="18" charset="0"/>
                <a:cs typeface="Times New Roman" pitchFamily="18" charset="0"/>
              </a:rPr>
              <a:t>Özelliklerin </a:t>
            </a:r>
            <a:r>
              <a:rPr lang="tr-TR" b="1" dirty="0" smtClean="0">
                <a:latin typeface="Times New Roman" pitchFamily="18" charset="0"/>
                <a:cs typeface="Times New Roman" pitchFamily="18" charset="0"/>
              </a:rPr>
              <a:t>Etkisi</a:t>
            </a:r>
          </a:p>
          <a:p>
            <a:endParaRPr lang="tr-TR" b="1" dirty="0" smtClean="0">
              <a:latin typeface="Times New Roman" pitchFamily="18" charset="0"/>
              <a:cs typeface="Times New Roman" pitchFamily="18" charset="0"/>
            </a:endParaRPr>
          </a:p>
          <a:p>
            <a:pPr marL="342900" indent="-342900">
              <a:buFont typeface="+mj-lt"/>
              <a:buAutoNum type="alphaLcParenR"/>
            </a:pPr>
            <a:r>
              <a:rPr lang="tr-TR" b="1" dirty="0">
                <a:latin typeface="Times New Roman" pitchFamily="18" charset="0"/>
                <a:cs typeface="Times New Roman" pitchFamily="18" charset="0"/>
              </a:rPr>
              <a:t>Basınç: </a:t>
            </a:r>
            <a:r>
              <a:rPr lang="tr-TR" dirty="0">
                <a:latin typeface="Times New Roman" pitchFamily="18" charset="0"/>
                <a:cs typeface="Times New Roman" pitchFamily="18" charset="0"/>
              </a:rPr>
              <a:t>Hava kirliliğinin kalıcı ya da çabuk </a:t>
            </a:r>
            <a:r>
              <a:rPr lang="tr-TR" dirty="0" err="1">
                <a:latin typeface="Times New Roman" pitchFamily="18" charset="0"/>
                <a:cs typeface="Times New Roman" pitchFamily="18" charset="0"/>
              </a:rPr>
              <a:t>dağılıcı</a:t>
            </a:r>
            <a:r>
              <a:rPr lang="tr-TR" dirty="0">
                <a:latin typeface="Times New Roman" pitchFamily="18" charset="0"/>
                <a:cs typeface="Times New Roman" pitchFamily="18" charset="0"/>
              </a:rPr>
              <a:t> olmasında etkili bir unsurdur.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Yüksek </a:t>
            </a:r>
            <a:r>
              <a:rPr lang="tr-TR" dirty="0">
                <a:latin typeface="Times New Roman" pitchFamily="18" charset="0"/>
                <a:cs typeface="Times New Roman" pitchFamily="18" charset="0"/>
              </a:rPr>
              <a:t>basınç --Alçak hava hareketi --Kirlilik çok</a:t>
            </a:r>
          </a:p>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b)  Sıcaklık</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Havalar soğuyunca ısınma ihtiyacı doğmakta ve daha çok yakıt kullanılmaktadır.</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Soğuk </a:t>
            </a:r>
            <a:r>
              <a:rPr lang="tr-TR" dirty="0">
                <a:latin typeface="Times New Roman" pitchFamily="18" charset="0"/>
                <a:cs typeface="Times New Roman" pitchFamily="18" charset="0"/>
              </a:rPr>
              <a:t>--Çok yakıt --Çok kirlilik</a:t>
            </a:r>
          </a:p>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c)  Bulutluluk</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Güneş ışınlarının yeryüzüne ulaşmasını engelleyen ve ısınmayı </a:t>
            </a:r>
            <a:r>
              <a:rPr lang="tr-TR" dirty="0" smtClean="0">
                <a:latin typeface="Times New Roman" pitchFamily="18" charset="0"/>
                <a:cs typeface="Times New Roman" pitchFamily="18" charset="0"/>
              </a:rPr>
              <a:t>zorlaştıran bulutluluk </a:t>
            </a:r>
            <a:r>
              <a:rPr lang="tr-TR" dirty="0">
                <a:latin typeface="Times New Roman" pitchFamily="18" charset="0"/>
                <a:cs typeface="Times New Roman" pitchFamily="18" charset="0"/>
              </a:rPr>
              <a:t>olayı daha çok ısınmak için daha çok yakıt gerektirdiğinden kirlenmeye etki eder</a:t>
            </a:r>
            <a:r>
              <a:rPr lang="tr-TR" dirty="0" smtClean="0">
                <a:latin typeface="Times New Roman" pitchFamily="18" charset="0"/>
                <a:cs typeface="Times New Roman" pitchFamily="18" charset="0"/>
              </a:rPr>
              <a:t>.</a:t>
            </a: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d)  Rüzgâr</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Rüzgârın etkisi de havayı kirletme yönünde değil kirli havayı az ya da çok </a:t>
            </a:r>
            <a:r>
              <a:rPr lang="tr-TR" dirty="0" err="1" smtClean="0">
                <a:latin typeface="Times New Roman" pitchFamily="18" charset="0"/>
                <a:cs typeface="Times New Roman" pitchFamily="18" charset="0"/>
              </a:rPr>
              <a:t>taşıma,kirliliği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dağıtma yönünde olmaktadır. Rüzgârın olmaması, eğer dikey hava hareketi de </a:t>
            </a:r>
            <a:r>
              <a:rPr lang="tr-TR" dirty="0" smtClean="0">
                <a:latin typeface="Times New Roman" pitchFamily="18" charset="0"/>
                <a:cs typeface="Times New Roman" pitchFamily="18" charset="0"/>
              </a:rPr>
              <a:t>yoksa kirli </a:t>
            </a:r>
            <a:r>
              <a:rPr lang="tr-TR" dirty="0">
                <a:latin typeface="Times New Roman" pitchFamily="18" charset="0"/>
                <a:cs typeface="Times New Roman" pitchFamily="18" charset="0"/>
              </a:rPr>
              <a:t>havanın olduğu yerde kalması demektir. </a:t>
            </a:r>
            <a:endParaRPr lang="tr-TR" dirty="0" smtClean="0">
              <a:latin typeface="Times New Roman" pitchFamily="18" charset="0"/>
              <a:cs typeface="Times New Roman" pitchFamily="18" charset="0"/>
            </a:endParaRP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Rüzgâr </a:t>
            </a:r>
            <a:r>
              <a:rPr lang="tr-TR" dirty="0">
                <a:latin typeface="Times New Roman" pitchFamily="18" charset="0"/>
                <a:cs typeface="Times New Roman" pitchFamily="18" charset="0"/>
              </a:rPr>
              <a:t>yok veya ters yönde --Kirlilik </a:t>
            </a:r>
            <a:r>
              <a:rPr lang="tr-TR" dirty="0" smtClean="0">
                <a:latin typeface="Times New Roman" pitchFamily="18" charset="0"/>
                <a:cs typeface="Times New Roman" pitchFamily="18" charset="0"/>
              </a:rPr>
              <a:t>çok</a:t>
            </a: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e)  Nem</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Nem hem olumlu, hem olumsuz etki yapabilen bir unsurdur. Atmosferin yere </a:t>
            </a:r>
            <a:r>
              <a:rPr lang="tr-TR" dirty="0" smtClean="0">
                <a:latin typeface="Times New Roman" pitchFamily="18" charset="0"/>
                <a:cs typeface="Times New Roman" pitchFamily="18" charset="0"/>
              </a:rPr>
              <a:t>yakın kısmında </a:t>
            </a:r>
            <a:r>
              <a:rPr lang="tr-TR" dirty="0">
                <a:latin typeface="Times New Roman" pitchFamily="18" charset="0"/>
                <a:cs typeface="Times New Roman" pitchFamily="18" charset="0"/>
              </a:rPr>
              <a:t>nem daha çok olup, bu nem ısıyı tutar ve böylece az yakıt gerektiği için kirlilikte </a:t>
            </a:r>
            <a:r>
              <a:rPr lang="tr-TR" dirty="0" smtClean="0">
                <a:latin typeface="Times New Roman" pitchFamily="18" charset="0"/>
                <a:cs typeface="Times New Roman" pitchFamily="18" charset="0"/>
              </a:rPr>
              <a:t>az olur</a:t>
            </a:r>
            <a:r>
              <a:rPr lang="tr-TR" dirty="0">
                <a:latin typeface="Times New Roman" pitchFamily="18" charset="0"/>
                <a:cs typeface="Times New Roman" pitchFamily="18" charset="0"/>
              </a:rPr>
              <a:t>.</a:t>
            </a:r>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85593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94625" y="407624"/>
            <a:ext cx="10259121" cy="5355312"/>
          </a:xfrm>
          <a:prstGeom prst="rect">
            <a:avLst/>
          </a:prstGeom>
        </p:spPr>
        <p:txBody>
          <a:bodyPr wrap="square">
            <a:spAutoFit/>
          </a:bodyPr>
          <a:lstStyle/>
          <a:p>
            <a:endParaRPr lang="tr-TR" b="1" dirty="0" smtClean="0"/>
          </a:p>
          <a:p>
            <a:r>
              <a:rPr lang="tr-TR" b="1" dirty="0" smtClean="0">
                <a:latin typeface="Times New Roman" pitchFamily="18" charset="0"/>
                <a:cs typeface="Times New Roman" pitchFamily="18" charset="0"/>
              </a:rPr>
              <a:t>1.4.Hava Kirliliğinin İnsan ve Çevreye Etkileri</a:t>
            </a:r>
          </a:p>
          <a:p>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Hava kirliliğinin çevre üzerindeki olumsuz etkileri dört ana başlık altında incelenebilir. </a:t>
            </a:r>
          </a:p>
          <a:p>
            <a:endParaRPr lang="tr-TR"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1.4.1.İnsan Sağlığına Etkileri</a:t>
            </a:r>
          </a:p>
          <a:p>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Havadaki karbon parçacıkları, ozon, </a:t>
            </a:r>
            <a:r>
              <a:rPr lang="tr-TR" dirty="0" err="1" smtClean="0">
                <a:latin typeface="Times New Roman" pitchFamily="18" charset="0"/>
                <a:cs typeface="Times New Roman" pitchFamily="18" charset="0"/>
              </a:rPr>
              <a:t>karbonmonoksit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kükürtdioksit</a:t>
            </a:r>
            <a:r>
              <a:rPr lang="tr-TR" dirty="0" smtClean="0">
                <a:latin typeface="Times New Roman" pitchFamily="18" charset="0"/>
                <a:cs typeface="Times New Roman" pitchFamily="18" charset="0"/>
              </a:rPr>
              <a:t>, doymamış hidrokarbonlar, aldehitler, kanserojen maddeler solunum yolu ile insan vücuduna girer. Böylece solunum yollarında rahatsızlıklar kendini hissettirir, vücudun mekanizması bozulmaya başlar, bronşlarda iltihaplanma, daralma görülür. İleri safhalarda ise, bronşit, </a:t>
            </a:r>
            <a:r>
              <a:rPr lang="tr-TR" dirty="0" err="1" smtClean="0">
                <a:latin typeface="Times New Roman" pitchFamily="18" charset="0"/>
                <a:cs typeface="Times New Roman" pitchFamily="18" charset="0"/>
              </a:rPr>
              <a:t>anfizom</a:t>
            </a:r>
            <a:r>
              <a:rPr lang="tr-TR" dirty="0" smtClean="0">
                <a:latin typeface="Times New Roman" pitchFamily="18" charset="0"/>
                <a:cs typeface="Times New Roman" pitchFamily="18" charset="0"/>
              </a:rPr>
              <a:t> ve akciğer kanseri ,</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Ozon tabakasının incelmesinden kaynaklanan cilt ve deri hastalıkları, yanmalar</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 S</a:t>
            </a:r>
            <a:r>
              <a:rPr lang="tr-TR" dirty="0" smtClean="0">
                <a:latin typeface="Times New Roman" pitchFamily="18" charset="0"/>
                <a:cs typeface="Times New Roman" pitchFamily="18" charset="0"/>
              </a:rPr>
              <a:t>ıtma gibi salgın hastalıkların yayılması,</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Virüs çeşitliliğinin ve dağılımının </a:t>
            </a:r>
            <a:r>
              <a:rPr lang="tr-TR" dirty="0">
                <a:latin typeface="Times New Roman" pitchFamily="18" charset="0"/>
                <a:cs typeface="Times New Roman" pitchFamily="18" charset="0"/>
              </a:rPr>
              <a:t>artması gibi </a:t>
            </a:r>
            <a:r>
              <a:rPr lang="tr-TR" dirty="0" smtClean="0">
                <a:latin typeface="Times New Roman" pitchFamily="18" charset="0"/>
                <a:cs typeface="Times New Roman" pitchFamily="18" charset="0"/>
              </a:rPr>
              <a:t>rahatsızlıklar kendini </a:t>
            </a:r>
            <a:r>
              <a:rPr lang="tr-TR" dirty="0">
                <a:latin typeface="Times New Roman" pitchFamily="18" charset="0"/>
                <a:cs typeface="Times New Roman" pitchFamily="18" charset="0"/>
              </a:rPr>
              <a:t>gösterebilir.</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endParaRPr lang="tr-TR"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805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5775" y="420833"/>
            <a:ext cx="10292576" cy="6463308"/>
          </a:xfrm>
          <a:prstGeom prst="rect">
            <a:avLst/>
          </a:prstGeom>
        </p:spPr>
        <p:txBody>
          <a:bodyPr wrap="square">
            <a:spAutoFit/>
          </a:bodyPr>
          <a:lstStyle/>
          <a:p>
            <a:r>
              <a:rPr lang="tr-TR" b="1" dirty="0">
                <a:latin typeface="Times New Roman" pitchFamily="18" charset="0"/>
                <a:cs typeface="Times New Roman" pitchFamily="18" charset="0"/>
              </a:rPr>
              <a:t>1.4.2.İklime Etkileri</a:t>
            </a:r>
          </a:p>
          <a:p>
            <a:endParaRPr lang="tr-TR" b="1"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a) Sera </a:t>
            </a:r>
            <a:r>
              <a:rPr lang="tr-TR" b="1" dirty="0">
                <a:latin typeface="Times New Roman" pitchFamily="18" charset="0"/>
                <a:cs typeface="Times New Roman" pitchFamily="18" charset="0"/>
              </a:rPr>
              <a:t>etkisi: </a:t>
            </a:r>
            <a:r>
              <a:rPr lang="tr-TR" dirty="0">
                <a:latin typeface="Times New Roman" pitchFamily="18" charset="0"/>
                <a:cs typeface="Times New Roman" pitchFamily="18" charset="0"/>
              </a:rPr>
              <a:t>Yer atmosferine de su buharının da içerisinde bulunduğu sera gazı olarak adlandırılan gazlar, güneşten alınan enerjinin bir kısmının uzaya tekrar dönmesini önler, böylece yer yüzeyinin olduğundan daha fazla ısınmasına sebep olurlar, bu olaya sera etkisi denir</a:t>
            </a:r>
            <a:r>
              <a:rPr lang="tr-TR" dirty="0" smtClean="0">
                <a:latin typeface="Times New Roman" pitchFamily="18" charset="0"/>
                <a:cs typeface="Times New Roman" pitchFamily="18" charset="0"/>
              </a:rPr>
              <a:t>.</a:t>
            </a:r>
          </a:p>
          <a:p>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Atmosferde </a:t>
            </a:r>
            <a:r>
              <a:rPr lang="tr-TR" dirty="0">
                <a:latin typeface="Times New Roman" pitchFamily="18" charset="0"/>
                <a:cs typeface="Times New Roman" pitchFamily="18" charset="0"/>
              </a:rPr>
              <a:t>kısa dalgalı güneş radyasyonunu geçirme buna karşılık yerden atmosfere yayılan uzun dalgalı radyasyonu tutabilme özelliklerine sahip gazlara da </a:t>
            </a:r>
            <a:r>
              <a:rPr lang="tr-TR" b="1" dirty="0">
                <a:latin typeface="Times New Roman" pitchFamily="18" charset="0"/>
                <a:cs typeface="Times New Roman" pitchFamily="18" charset="0"/>
              </a:rPr>
              <a:t>sera gazı </a:t>
            </a:r>
            <a:r>
              <a:rPr lang="tr-TR" dirty="0">
                <a:latin typeface="Times New Roman" pitchFamily="18" charset="0"/>
                <a:cs typeface="Times New Roman" pitchFamily="18" charset="0"/>
              </a:rPr>
              <a:t>denir</a:t>
            </a: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 Türkiye’nin başlıca sera gazı kaynakları enerji, sanayi ve tarım sektörüdür. Bu sektörlerdeki birincil enerji kaynağının yaklaşık %85’i ticari (taş, kömürü, linyit, asfaltit, doğal gaz, hidrolik), %15’i ticari olmayan (odun, hayvan ve bitki atıkları) kaynaklardan oluşmaktadır. </a:t>
            </a:r>
          </a:p>
          <a:p>
            <a:endParaRPr lang="tr-TR" dirty="0">
              <a:latin typeface="Times New Roman" pitchFamily="18" charset="0"/>
              <a:cs typeface="Times New Roman" pitchFamily="18" charset="0"/>
            </a:endParaRPr>
          </a:p>
          <a:p>
            <a:r>
              <a:rPr lang="tr-TR" b="1" dirty="0" smtClean="0">
                <a:latin typeface="Times New Roman" pitchFamily="18" charset="0"/>
                <a:cs typeface="Times New Roman" pitchFamily="18" charset="0"/>
              </a:rPr>
              <a:t>Sera gazları:</a:t>
            </a:r>
          </a:p>
          <a:p>
            <a:endParaRPr lang="tr-TR" b="1"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Su buharı(H</a:t>
            </a:r>
            <a:r>
              <a:rPr lang="tr-TR" baseline="-25000" dirty="0" smtClean="0">
                <a:latin typeface="Times New Roman" pitchFamily="18" charset="0"/>
                <a:cs typeface="Times New Roman" pitchFamily="18" charset="0"/>
              </a:rPr>
              <a:t>2</a:t>
            </a:r>
            <a:r>
              <a:rPr lang="tr-TR" dirty="0" smtClean="0">
                <a:latin typeface="Times New Roman" pitchFamily="18" charset="0"/>
                <a:cs typeface="Times New Roman" pitchFamily="18" charset="0"/>
              </a:rPr>
              <a:t>O)</a:t>
            </a: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Ozon(O</a:t>
            </a:r>
            <a:r>
              <a:rPr lang="tr-TR" baseline="-25000" dirty="0" smtClean="0">
                <a:latin typeface="Times New Roman" pitchFamily="18" charset="0"/>
                <a:cs typeface="Times New Roman" pitchFamily="18" charset="0"/>
              </a:rPr>
              <a:t>3</a:t>
            </a:r>
            <a:r>
              <a:rPr lang="tr-TR"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Karbondioksit (CO</a:t>
            </a:r>
            <a:r>
              <a:rPr lang="tr-TR" baseline="-25000" dirty="0" smtClean="0">
                <a:latin typeface="Times New Roman" pitchFamily="18" charset="0"/>
                <a:cs typeface="Times New Roman" pitchFamily="18" charset="0"/>
              </a:rPr>
              <a:t>2</a:t>
            </a:r>
            <a:r>
              <a:rPr lang="tr-TR"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Metan (CH</a:t>
            </a:r>
            <a:r>
              <a:rPr lang="tr-TR" baseline="-25000" dirty="0" smtClean="0">
                <a:latin typeface="Times New Roman" pitchFamily="18" charset="0"/>
                <a:cs typeface="Times New Roman" pitchFamily="18" charset="0"/>
              </a:rPr>
              <a:t>4</a:t>
            </a:r>
            <a:r>
              <a:rPr lang="tr-TR" dirty="0" smtClean="0">
                <a:latin typeface="Times New Roman" pitchFamily="18" charset="0"/>
                <a:cs typeface="Times New Roman" pitchFamily="18" charset="0"/>
              </a:rPr>
              <a:t>)</a:t>
            </a: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Azot oksit (N</a:t>
            </a:r>
            <a:r>
              <a:rPr lang="tr-TR" baseline="-25000" dirty="0" smtClean="0">
                <a:latin typeface="Times New Roman" pitchFamily="18" charset="0"/>
                <a:cs typeface="Times New Roman" pitchFamily="18" charset="0"/>
              </a:rPr>
              <a:t>2</a:t>
            </a:r>
            <a:r>
              <a:rPr lang="tr-TR" dirty="0" smtClean="0">
                <a:latin typeface="Times New Roman" pitchFamily="18" charset="0"/>
                <a:cs typeface="Times New Roman" pitchFamily="18" charset="0"/>
              </a:rPr>
              <a:t>O)</a:t>
            </a: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Kloroflorokarbonlar(CFC)</a:t>
            </a:r>
            <a:endParaRPr lang="tr-TR" dirty="0">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6034668" y="3831731"/>
            <a:ext cx="5252223" cy="3026269"/>
          </a:xfrm>
          <a:prstGeom prst="rect">
            <a:avLst/>
          </a:prstGeom>
        </p:spPr>
      </p:pic>
    </p:spTree>
    <p:extLst>
      <p:ext uri="{BB962C8B-B14F-4D97-AF65-F5344CB8AC3E}">
        <p14:creationId xmlns:p14="http://schemas.microsoft.com/office/powerpoint/2010/main" val="395569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8943" y="381507"/>
            <a:ext cx="10262501" cy="3416320"/>
          </a:xfrm>
          <a:prstGeom prst="rect">
            <a:avLst/>
          </a:prstGeom>
        </p:spPr>
        <p:txBody>
          <a:bodyPr wrap="square">
            <a:spAutoFit/>
          </a:bodyPr>
          <a:lstStyle/>
          <a:p>
            <a:endParaRPr lang="tr-TR" b="1" dirty="0" smtClean="0">
              <a:latin typeface="Times New Roman" pitchFamily="18" charset="0"/>
              <a:cs typeface="Times New Roman" pitchFamily="18" charset="0"/>
            </a:endParaRPr>
          </a:p>
          <a:p>
            <a:r>
              <a:rPr lang="tr-TR" b="1" dirty="0" smtClean="0">
                <a:latin typeface="Times New Roman" pitchFamily="18" charset="0"/>
                <a:cs typeface="Times New Roman" pitchFamily="18" charset="0"/>
              </a:rPr>
              <a:t>b)  Küresel </a:t>
            </a:r>
            <a:r>
              <a:rPr lang="tr-TR" b="1" dirty="0">
                <a:latin typeface="Times New Roman" pitchFamily="18" charset="0"/>
                <a:cs typeface="Times New Roman" pitchFamily="18" charset="0"/>
              </a:rPr>
              <a:t>Isınma</a:t>
            </a:r>
          </a:p>
          <a:p>
            <a:endParaRPr lang="tr-TR"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Atmosfer </a:t>
            </a:r>
            <a:r>
              <a:rPr lang="tr-TR" dirty="0">
                <a:latin typeface="Times New Roman" pitchFamily="18" charset="0"/>
                <a:cs typeface="Times New Roman" pitchFamily="18" charset="0"/>
              </a:rPr>
              <a:t>salınan karbondioksit, kloroflorokarbonlar ve öteki radyoaktif sera gazı emisyonlar nedeniyle yerin yüzey sıcaklıklarındaki artış “küresel ısınma” olarak tanımlanmaktadır. </a:t>
            </a:r>
            <a:endParaRPr lang="tr-TR" dirty="0" smtClean="0">
              <a:latin typeface="Times New Roman" pitchFamily="18" charset="0"/>
              <a:cs typeface="Times New Roman" pitchFamily="18" charset="0"/>
            </a:endParaRPr>
          </a:p>
          <a:p>
            <a:pPr>
              <a:lnSpc>
                <a:spcPct val="150000"/>
              </a:lnSpc>
            </a:pPr>
            <a:endParaRPr lang="tr-TR" dirty="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tr-TR" dirty="0" smtClean="0">
                <a:latin typeface="Times New Roman" pitchFamily="18" charset="0"/>
                <a:cs typeface="Times New Roman" pitchFamily="18" charset="0"/>
              </a:rPr>
              <a:t>Küresel </a:t>
            </a:r>
            <a:r>
              <a:rPr lang="tr-TR" dirty="0">
                <a:latin typeface="Times New Roman" pitchFamily="18" charset="0"/>
                <a:cs typeface="Times New Roman" pitchFamily="18" charset="0"/>
              </a:rPr>
              <a:t>ısınma nedeniyle iklim değişikliklerinden sorumlu tutulan sera gazlarını güneşten alınan enerjinin bir kısmının uzaya geri dönmesini önleyerek atmosferde tutmaları ile meydana gelen “sera etkisi”, yerin yüzeyinin ısınmasına etki eden en önemli faktördür. </a:t>
            </a:r>
          </a:p>
        </p:txBody>
      </p:sp>
      <p:pic>
        <p:nvPicPr>
          <p:cNvPr id="3" name="Resim 2"/>
          <p:cNvPicPr>
            <a:picLocks noChangeAspect="1"/>
          </p:cNvPicPr>
          <p:nvPr/>
        </p:nvPicPr>
        <p:blipFill>
          <a:blip r:embed="rId2"/>
          <a:stretch>
            <a:fillRect/>
          </a:stretch>
        </p:blipFill>
        <p:spPr>
          <a:xfrm>
            <a:off x="5754028" y="3797827"/>
            <a:ext cx="5430643" cy="2944240"/>
          </a:xfrm>
          <a:prstGeom prst="rect">
            <a:avLst/>
          </a:prstGeom>
        </p:spPr>
      </p:pic>
    </p:spTree>
    <p:extLst>
      <p:ext uri="{BB962C8B-B14F-4D97-AF65-F5344CB8AC3E}">
        <p14:creationId xmlns:p14="http://schemas.microsoft.com/office/powerpoint/2010/main" val="366620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72322" y="570219"/>
            <a:ext cx="10348332" cy="5539978"/>
          </a:xfrm>
          <a:prstGeom prst="rect">
            <a:avLst/>
          </a:prstGeom>
        </p:spPr>
        <p:txBody>
          <a:bodyPr wrap="square">
            <a:spAutoFit/>
          </a:bodyPr>
          <a:lstStyle/>
          <a:p>
            <a:r>
              <a:rPr lang="tr-TR" sz="1600" b="1" dirty="0" smtClean="0">
                <a:latin typeface="Times New Roman" pitchFamily="18" charset="0"/>
                <a:cs typeface="Times New Roman" pitchFamily="18" charset="0"/>
              </a:rPr>
              <a:t>c)  Asit yağmurları</a:t>
            </a:r>
          </a:p>
          <a:p>
            <a:endParaRPr lang="tr-TR" sz="1600" b="1" dirty="0" smtClean="0">
              <a:latin typeface="Times New Roman" pitchFamily="18" charset="0"/>
              <a:cs typeface="Times New Roman" pitchFamily="18" charset="0"/>
            </a:endParaRPr>
          </a:p>
          <a:p>
            <a:r>
              <a:rPr lang="tr-TR" sz="1600" dirty="0" smtClean="0">
                <a:latin typeface="Times New Roman" pitchFamily="18" charset="0"/>
                <a:cs typeface="Times New Roman" pitchFamily="18" charset="0"/>
              </a:rPr>
              <a:t>Özellikle termik santrallerde ve motorlu araçlarda kullanılan fosil yakıtların yanması sonucu atmosfere bırakılan başta </a:t>
            </a:r>
            <a:r>
              <a:rPr lang="tr-TR" sz="1600" dirty="0" err="1" smtClean="0">
                <a:latin typeface="Times New Roman" pitchFamily="18" charset="0"/>
                <a:cs typeface="Times New Roman" pitchFamily="18" charset="0"/>
              </a:rPr>
              <a:t>kükürtdioksit</a:t>
            </a:r>
            <a:r>
              <a:rPr lang="tr-TR" sz="1600" dirty="0" smtClean="0">
                <a:latin typeface="Times New Roman" pitchFamily="18" charset="0"/>
                <a:cs typeface="Times New Roman" pitchFamily="18" charset="0"/>
              </a:rPr>
              <a:t> (SO</a:t>
            </a:r>
            <a:r>
              <a:rPr lang="tr-TR" sz="1600" baseline="-25000" dirty="0" smtClean="0">
                <a:latin typeface="Times New Roman" pitchFamily="18" charset="0"/>
                <a:cs typeface="Times New Roman" pitchFamily="18" charset="0"/>
              </a:rPr>
              <a:t>2</a:t>
            </a:r>
            <a:r>
              <a:rPr lang="tr-TR" sz="1600" dirty="0" smtClean="0">
                <a:latin typeface="Times New Roman" pitchFamily="18" charset="0"/>
                <a:cs typeface="Times New Roman" pitchFamily="18" charset="0"/>
              </a:rPr>
              <a:t>) olmak üzere, azot oksitler ve diğer kirleticilerin karmaşık bir süreç içinde havadaki öteki kimyasallarla (özellikle nemli bölgelerde su buharı ile) tepkimeye girmesi ile oluşan </a:t>
            </a:r>
            <a:r>
              <a:rPr lang="tr-TR" sz="1600" dirty="0" err="1" smtClean="0">
                <a:latin typeface="Times New Roman" pitchFamily="18" charset="0"/>
                <a:cs typeface="Times New Roman" pitchFamily="18" charset="0"/>
              </a:rPr>
              <a:t>sülfürikasit</a:t>
            </a:r>
            <a:r>
              <a:rPr lang="tr-TR" sz="1600" dirty="0" smtClean="0">
                <a:latin typeface="Times New Roman" pitchFamily="18" charset="0"/>
                <a:cs typeface="Times New Roman" pitchFamily="18" charset="0"/>
              </a:rPr>
              <a:t> (H</a:t>
            </a:r>
            <a:r>
              <a:rPr lang="tr-TR" sz="1600" baseline="-25000" dirty="0" smtClean="0">
                <a:latin typeface="Times New Roman" pitchFamily="18" charset="0"/>
                <a:cs typeface="Times New Roman" pitchFamily="18" charset="0"/>
              </a:rPr>
              <a:t>2</a:t>
            </a:r>
            <a:r>
              <a:rPr lang="tr-TR" sz="1600" dirty="0" smtClean="0">
                <a:latin typeface="Times New Roman" pitchFamily="18" charset="0"/>
                <a:cs typeface="Times New Roman" pitchFamily="18" charset="0"/>
              </a:rPr>
              <a:t>SO</a:t>
            </a:r>
            <a:r>
              <a:rPr lang="tr-TR" sz="1600" baseline="-25000" dirty="0" smtClean="0">
                <a:latin typeface="Times New Roman" pitchFamily="18" charset="0"/>
                <a:cs typeface="Times New Roman" pitchFamily="18" charset="0"/>
              </a:rPr>
              <a:t>4</a:t>
            </a:r>
            <a:r>
              <a:rPr lang="tr-TR" sz="1600" dirty="0" smtClean="0">
                <a:latin typeface="Times New Roman" pitchFamily="18" charset="0"/>
                <a:cs typeface="Times New Roman" pitchFamily="18" charset="0"/>
              </a:rPr>
              <a:t>) ve </a:t>
            </a:r>
            <a:r>
              <a:rPr lang="tr-TR" sz="1600" dirty="0" err="1" smtClean="0">
                <a:latin typeface="Times New Roman" pitchFamily="18" charset="0"/>
                <a:cs typeface="Times New Roman" pitchFamily="18" charset="0"/>
              </a:rPr>
              <a:t>nitrikasit</a:t>
            </a:r>
            <a:r>
              <a:rPr lang="tr-TR" sz="1600" dirty="0" smtClean="0">
                <a:latin typeface="Times New Roman" pitchFamily="18" charset="0"/>
                <a:cs typeface="Times New Roman" pitchFamily="18" charset="0"/>
              </a:rPr>
              <a:t> (H</a:t>
            </a:r>
            <a:r>
              <a:rPr lang="tr-TR" sz="1600" baseline="-25000" dirty="0" smtClean="0">
                <a:latin typeface="Times New Roman" pitchFamily="18" charset="0"/>
                <a:cs typeface="Times New Roman" pitchFamily="18" charset="0"/>
              </a:rPr>
              <a:t>2</a:t>
            </a:r>
            <a:r>
              <a:rPr lang="tr-TR" sz="1600" dirty="0" smtClean="0">
                <a:latin typeface="Times New Roman" pitchFamily="18" charset="0"/>
                <a:cs typeface="Times New Roman" pitchFamily="18" charset="0"/>
              </a:rPr>
              <a:t>NO</a:t>
            </a:r>
            <a:r>
              <a:rPr lang="tr-TR" sz="1600" baseline="-25000" dirty="0" smtClean="0">
                <a:latin typeface="Times New Roman" pitchFamily="18" charset="0"/>
                <a:cs typeface="Times New Roman" pitchFamily="18" charset="0"/>
              </a:rPr>
              <a:t>3</a:t>
            </a:r>
            <a:r>
              <a:rPr lang="tr-TR" sz="1600" dirty="0" smtClean="0">
                <a:latin typeface="Times New Roman" pitchFamily="18" charset="0"/>
                <a:cs typeface="Times New Roman" pitchFamily="18" charset="0"/>
              </a:rPr>
              <a:t>)’in yağmur, kar, ve dolu gibi </a:t>
            </a:r>
            <a:r>
              <a:rPr lang="tr-TR" sz="1600" dirty="0" err="1" smtClean="0">
                <a:latin typeface="Times New Roman" pitchFamily="18" charset="0"/>
                <a:cs typeface="Times New Roman" pitchFamily="18" charset="0"/>
              </a:rPr>
              <a:t>hidrometeorlarla</a:t>
            </a:r>
            <a:r>
              <a:rPr lang="tr-TR" sz="1600" dirty="0" smtClean="0">
                <a:latin typeface="Times New Roman" pitchFamily="18" charset="0"/>
                <a:cs typeface="Times New Roman" pitchFamily="18" charset="0"/>
              </a:rPr>
              <a:t> yere ulaşması “asit yağışları” olarak adlandırılır. </a:t>
            </a:r>
          </a:p>
          <a:p>
            <a:endParaRPr lang="tr-TR" sz="1600" dirty="0">
              <a:latin typeface="Times New Roman" pitchFamily="18" charset="0"/>
              <a:cs typeface="Times New Roman" pitchFamily="18" charset="0"/>
            </a:endParaRPr>
          </a:p>
          <a:p>
            <a:r>
              <a:rPr lang="tr-TR" sz="1600" dirty="0" smtClean="0">
                <a:latin typeface="Times New Roman" pitchFamily="18" charset="0"/>
                <a:cs typeface="Times New Roman" pitchFamily="18" charset="0"/>
              </a:rPr>
              <a:t>Asit yağışlarına bağlı olarak toprak, göl ve akarsularda gözlenen asit birikimlerinin yanı sıra, kuru sülfat ve nitrat partiküllerinin (parçalarının) çiyli ya da sisli ortamda nemlenmesi sonucu kuvvetli </a:t>
            </a:r>
            <a:r>
              <a:rPr lang="tr-TR" sz="1600" dirty="0" err="1" smtClean="0">
                <a:latin typeface="Times New Roman" pitchFamily="18" charset="0"/>
                <a:cs typeface="Times New Roman" pitchFamily="18" charset="0"/>
              </a:rPr>
              <a:t>asitik</a:t>
            </a:r>
            <a:r>
              <a:rPr lang="tr-TR" sz="1600" dirty="0" smtClean="0">
                <a:latin typeface="Times New Roman" pitchFamily="18" charset="0"/>
                <a:cs typeface="Times New Roman" pitchFamily="18" charset="0"/>
              </a:rPr>
              <a:t> çözeltiler toprakta depolanabilmektedir. </a:t>
            </a:r>
          </a:p>
          <a:p>
            <a:endParaRPr lang="tr-TR" sz="1600" dirty="0" smtClean="0">
              <a:latin typeface="Times New Roman" pitchFamily="18" charset="0"/>
              <a:cs typeface="Times New Roman" pitchFamily="18" charset="0"/>
            </a:endParaRPr>
          </a:p>
          <a:p>
            <a:r>
              <a:rPr lang="tr-TR" sz="1600" dirty="0" smtClean="0">
                <a:latin typeface="Times New Roman" pitchFamily="18" charset="0"/>
                <a:cs typeface="Times New Roman" pitchFamily="18" charset="0"/>
              </a:rPr>
              <a:t>Asit yağışlarının neden olduğu zararlardan bazıları şunlardır:</a:t>
            </a:r>
          </a:p>
          <a:p>
            <a:endParaRPr lang="tr-TR" sz="1600"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Toprakta bulunan alüminyumun çözülerek içme sularına karışması ve bu yolla insanların zehirlenmeleri,</a:t>
            </a:r>
          </a:p>
          <a:p>
            <a:endParaRPr lang="tr-TR" sz="1600"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Göl ve akarsuların asit dengesinin bozulması, su ekosistemin bozulması, tüm canlı organizmaların etkilenerek bazı su ürünlerinin yok olması</a:t>
            </a:r>
          </a:p>
          <a:p>
            <a:endParaRPr lang="tr-TR" sz="1600"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Orman örtüsü ve kentlerdeki yeşil alanların ve ağaçların kuruması, yok olması,</a:t>
            </a:r>
          </a:p>
          <a:p>
            <a:endParaRPr lang="tr-TR" sz="1600" dirty="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Tarihsel – kültürel kalıntı ve eserlerin, binaların çözünme ufalanma ve aşınma gibi süreçlerle tahrip olması.</a:t>
            </a: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1675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8867" y="594567"/>
            <a:ext cx="10493299" cy="3139321"/>
          </a:xfrm>
          <a:prstGeom prst="rect">
            <a:avLst/>
          </a:prstGeom>
        </p:spPr>
        <p:txBody>
          <a:bodyPr wrap="square">
            <a:spAutoFit/>
          </a:bodyPr>
          <a:lstStyle/>
          <a:p>
            <a:r>
              <a:rPr lang="tr-TR" b="1" dirty="0" smtClean="0">
                <a:latin typeface="Times New Roman" panose="02020603050405020304" pitchFamily="18" charset="0"/>
                <a:cs typeface="Times New Roman" panose="02020603050405020304" pitchFamily="18" charset="0"/>
              </a:rPr>
              <a:t>d) Ozon </a:t>
            </a:r>
            <a:r>
              <a:rPr lang="tr-TR" b="1" dirty="0">
                <a:latin typeface="Times New Roman" panose="02020603050405020304" pitchFamily="18" charset="0"/>
                <a:cs typeface="Times New Roman" panose="02020603050405020304" pitchFamily="18" charset="0"/>
              </a:rPr>
              <a:t>Tabakası, Görevi ve </a:t>
            </a:r>
            <a:r>
              <a:rPr lang="tr-TR" b="1" dirty="0" smtClean="0">
                <a:latin typeface="Times New Roman" panose="02020603050405020304" pitchFamily="18" charset="0"/>
                <a:cs typeface="Times New Roman" panose="02020603050405020304" pitchFamily="18" charset="0"/>
              </a:rPr>
              <a:t>Korunumu</a:t>
            </a:r>
          </a:p>
          <a:p>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Etrafımızı çevreleyen atmosfer, çeşitli katmanlardan oluşmaktadır. </a:t>
            </a:r>
            <a:r>
              <a:rPr lang="tr-TR" dirty="0" smtClean="0">
                <a:latin typeface="Times New Roman" panose="02020603050405020304" pitchFamily="18" charset="0"/>
                <a:cs typeface="Times New Roman" panose="02020603050405020304" pitchFamily="18" charset="0"/>
              </a:rPr>
              <a:t>Atmosferin </a:t>
            </a:r>
            <a:r>
              <a:rPr lang="tr-TR" dirty="0">
                <a:latin typeface="Times New Roman" panose="02020603050405020304" pitchFamily="18" charset="0"/>
                <a:cs typeface="Times New Roman" panose="02020603050405020304" pitchFamily="18" charset="0"/>
              </a:rPr>
              <a:t>her tabakasında, fiziksel ve kimyasal olaylar farklıdır.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Güneşin </a:t>
            </a:r>
            <a:r>
              <a:rPr lang="tr-TR" dirty="0">
                <a:latin typeface="Times New Roman" panose="02020603050405020304" pitchFamily="18" charset="0"/>
                <a:cs typeface="Times New Roman" panose="02020603050405020304" pitchFamily="18" charset="0"/>
              </a:rPr>
              <a:t>ultraviyole ışınları, oksijen moleküllerini parçalayarak oksijen atomlarını ortaya çıkarmakta ve oksijen molekülleri ile birleşerek 3 atom oksijene sahip olan ozon haline dönüştürmektedir.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Ozon </a:t>
            </a:r>
            <a:r>
              <a:rPr lang="tr-TR" dirty="0">
                <a:latin typeface="Times New Roman" panose="02020603050405020304" pitchFamily="18" charset="0"/>
                <a:cs typeface="Times New Roman" panose="02020603050405020304" pitchFamily="18" charset="0"/>
              </a:rPr>
              <a:t>ve </a:t>
            </a:r>
            <a:r>
              <a:rPr lang="tr-TR" dirty="0" smtClean="0">
                <a:latin typeface="Times New Roman" panose="02020603050405020304" pitchFamily="18" charset="0"/>
                <a:cs typeface="Times New Roman" panose="02020603050405020304" pitchFamily="18" charset="0"/>
              </a:rPr>
              <a:t>ozon tabakası </a:t>
            </a:r>
            <a:r>
              <a:rPr lang="tr-TR" dirty="0">
                <a:latin typeface="Times New Roman" panose="02020603050405020304" pitchFamily="18" charset="0"/>
                <a:cs typeface="Times New Roman" panose="02020603050405020304" pitchFamily="18" charset="0"/>
              </a:rPr>
              <a:t>(Ozonosfer), stratosfer tabakasının üst kısmında bulunan gaz tabakadır. Ozon </a:t>
            </a:r>
            <a:r>
              <a:rPr lang="tr-TR" dirty="0" smtClean="0">
                <a:latin typeface="Times New Roman" panose="02020603050405020304" pitchFamily="18" charset="0"/>
                <a:cs typeface="Times New Roman" panose="02020603050405020304" pitchFamily="18" charset="0"/>
              </a:rPr>
              <a:t>tabakası</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Güneş'ten </a:t>
            </a:r>
            <a:r>
              <a:rPr lang="tr-TR" dirty="0">
                <a:latin typeface="Times New Roman" panose="02020603050405020304" pitchFamily="18" charset="0"/>
                <a:cs typeface="Times New Roman" panose="02020603050405020304" pitchFamily="18" charset="0"/>
              </a:rPr>
              <a:t>gelen morötesi (ultraviyole) gibi zararlı </a:t>
            </a:r>
            <a:r>
              <a:rPr lang="tr-TR" dirty="0" smtClean="0">
                <a:latin typeface="Times New Roman" panose="02020603050405020304" pitchFamily="18" charset="0"/>
                <a:cs typeface="Times New Roman" panose="02020603050405020304" pitchFamily="18" charset="0"/>
              </a:rPr>
              <a:t>ışınları </a:t>
            </a:r>
            <a:r>
              <a:rPr lang="tr-TR" dirty="0">
                <a:latin typeface="Times New Roman" panose="02020603050405020304" pitchFamily="18" charset="0"/>
                <a:cs typeface="Times New Roman" panose="02020603050405020304" pitchFamily="18" charset="0"/>
              </a:rPr>
              <a:t>tutar. Bu hayati açıdan çok önemlidir. Çünkü morötesi </a:t>
            </a:r>
            <a:r>
              <a:rPr lang="tr-TR" dirty="0" smtClean="0">
                <a:latin typeface="Times New Roman" panose="02020603050405020304" pitchFamily="18" charset="0"/>
                <a:cs typeface="Times New Roman" panose="02020603050405020304" pitchFamily="18" charset="0"/>
              </a:rPr>
              <a:t>ışınlar </a:t>
            </a:r>
            <a:r>
              <a:rPr lang="tr-TR" dirty="0">
                <a:latin typeface="Times New Roman" panose="02020603050405020304" pitchFamily="18" charset="0"/>
                <a:cs typeface="Times New Roman" panose="02020603050405020304" pitchFamily="18" charset="0"/>
              </a:rPr>
              <a:t>ölümcüldür. </a:t>
            </a:r>
          </a:p>
        </p:txBody>
      </p:sp>
      <p:pic>
        <p:nvPicPr>
          <p:cNvPr id="3" name="Resim 2"/>
          <p:cNvPicPr>
            <a:picLocks noChangeAspect="1"/>
          </p:cNvPicPr>
          <p:nvPr/>
        </p:nvPicPr>
        <p:blipFill>
          <a:blip r:embed="rId2"/>
          <a:stretch>
            <a:fillRect/>
          </a:stretch>
        </p:blipFill>
        <p:spPr>
          <a:xfrm>
            <a:off x="4908395" y="4289667"/>
            <a:ext cx="3200400" cy="2124075"/>
          </a:xfrm>
          <a:prstGeom prst="rect">
            <a:avLst/>
          </a:prstGeom>
        </p:spPr>
      </p:pic>
    </p:spTree>
    <p:extLst>
      <p:ext uri="{BB962C8B-B14F-4D97-AF65-F5344CB8AC3E}">
        <p14:creationId xmlns:p14="http://schemas.microsoft.com/office/powerpoint/2010/main" val="274853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8868" y="557550"/>
            <a:ext cx="10560205" cy="4524315"/>
          </a:xfrm>
          <a:prstGeom prst="rect">
            <a:avLst/>
          </a:prstGeom>
        </p:spPr>
        <p:txBody>
          <a:bodyPr wrap="square">
            <a:spAutoFit/>
          </a:bodyPr>
          <a:lstStyle/>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Ozon </a:t>
            </a:r>
            <a:r>
              <a:rPr lang="tr-TR" dirty="0">
                <a:latin typeface="Times New Roman" panose="02020603050405020304" pitchFamily="18" charset="0"/>
                <a:cs typeface="Times New Roman" panose="02020603050405020304" pitchFamily="18" charset="0"/>
              </a:rPr>
              <a:t>yoğunluğunun </a:t>
            </a:r>
            <a:r>
              <a:rPr lang="tr-TR" dirty="0" err="1">
                <a:latin typeface="Times New Roman" panose="02020603050405020304" pitchFamily="18" charset="0"/>
                <a:cs typeface="Times New Roman" panose="02020603050405020304" pitchFamily="18" charset="0"/>
              </a:rPr>
              <a:t>ultraviole</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ışınlarını </a:t>
            </a:r>
            <a:r>
              <a:rPr lang="tr-TR" dirty="0">
                <a:latin typeface="Times New Roman" panose="02020603050405020304" pitchFamily="18" charset="0"/>
                <a:cs typeface="Times New Roman" panose="02020603050405020304" pitchFamily="18" charset="0"/>
              </a:rPr>
              <a:t>tutma görevini yapamayacak kadar azalması ozon tabakasının incelmesi olarak adlandırılmaktadır. </a:t>
            </a: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Ozon </a:t>
            </a:r>
            <a:r>
              <a:rPr lang="tr-TR" dirty="0">
                <a:latin typeface="Times New Roman" panose="02020603050405020304" pitchFamily="18" charset="0"/>
                <a:cs typeface="Times New Roman" panose="02020603050405020304" pitchFamily="18" charset="0"/>
              </a:rPr>
              <a:t>tabakasının incelmesi sonucunda; UV-b radyasyonu artmakta ve insanların </a:t>
            </a:r>
            <a:r>
              <a:rPr lang="tr-TR" dirty="0" smtClean="0">
                <a:latin typeface="Times New Roman" panose="02020603050405020304" pitchFamily="18" charset="0"/>
                <a:cs typeface="Times New Roman" panose="02020603050405020304" pitchFamily="18" charset="0"/>
              </a:rPr>
              <a:t>bağışıklık </a:t>
            </a:r>
            <a:r>
              <a:rPr lang="tr-TR" dirty="0">
                <a:latin typeface="Times New Roman" panose="02020603050405020304" pitchFamily="18" charset="0"/>
                <a:cs typeface="Times New Roman" panose="02020603050405020304" pitchFamily="18" charset="0"/>
              </a:rPr>
              <a:t>sistemleri zarar görmekte, görme bozukluğuna ve deri kanserine yol açmaktadır. Ozon tabakasının incelmesine sebep olan kloroflorokarbon ihtiva eden maddelerin </a:t>
            </a:r>
            <a:r>
              <a:rPr lang="tr-TR" dirty="0" smtClean="0">
                <a:latin typeface="Times New Roman" panose="02020603050405020304" pitchFamily="18" charset="0"/>
                <a:cs typeface="Times New Roman" panose="02020603050405020304" pitchFamily="18" charset="0"/>
              </a:rPr>
              <a:t>başında </a:t>
            </a:r>
            <a:r>
              <a:rPr lang="tr-TR" dirty="0">
                <a:latin typeface="Times New Roman" panose="02020603050405020304" pitchFamily="18" charset="0"/>
                <a:cs typeface="Times New Roman" panose="02020603050405020304" pitchFamily="18" charset="0"/>
              </a:rPr>
              <a:t>klor türevleri, plastik köpükler (strafor), spreyler, </a:t>
            </a:r>
            <a:r>
              <a:rPr lang="tr-TR" dirty="0" err="1">
                <a:latin typeface="Times New Roman" panose="02020603050405020304" pitchFamily="18" charset="0"/>
                <a:cs typeface="Times New Roman" panose="02020603050405020304" pitchFamily="18" charset="0"/>
              </a:rPr>
              <a:t>aerasoller</a:t>
            </a:r>
            <a:r>
              <a:rPr lang="tr-TR" dirty="0">
                <a:latin typeface="Times New Roman" panose="02020603050405020304" pitchFamily="18" charset="0"/>
                <a:cs typeface="Times New Roman" panose="02020603050405020304" pitchFamily="18" charset="0"/>
              </a:rPr>
              <a:t> ve yangın söndürücüler gelmektedir. </a:t>
            </a:r>
            <a:endParaRPr lang="tr-TR"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dirty="0" smtClean="0">
                <a:latin typeface="Times New Roman" panose="02020603050405020304" pitchFamily="18" charset="0"/>
                <a:cs typeface="Times New Roman" panose="02020603050405020304" pitchFamily="18" charset="0"/>
              </a:rPr>
              <a:t>Ozonun </a:t>
            </a:r>
            <a:r>
              <a:rPr lang="tr-TR" dirty="0">
                <a:latin typeface="Times New Roman" panose="02020603050405020304" pitchFamily="18" charset="0"/>
                <a:cs typeface="Times New Roman" panose="02020603050405020304" pitchFamily="18" charset="0"/>
              </a:rPr>
              <a:t>tahrip edilmesine neden olan kimyasal maddeler klor, brom, hidrojen ve azot içeren bileşiklerdir. Bu bileşikler ozonu tekrar moleküler oksijene çevirmekte ve katalitik reaksiyonlar binlerce ozonu yok edebilmektedir. Yukarıda sözü edilen kaynak gazların en önemlisi olan klor ve bromla bir arada bulunan karbon bileşiklerini ihtiva etmektedir. </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259219" y="4801994"/>
            <a:ext cx="2676525" cy="1714500"/>
          </a:xfrm>
          <a:prstGeom prst="rect">
            <a:avLst/>
          </a:prstGeom>
        </p:spPr>
      </p:pic>
    </p:spTree>
    <p:extLst>
      <p:ext uri="{BB962C8B-B14F-4D97-AF65-F5344CB8AC3E}">
        <p14:creationId xmlns:p14="http://schemas.microsoft.com/office/powerpoint/2010/main" val="86956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05416" y="576488"/>
            <a:ext cx="10582506" cy="6370975"/>
          </a:xfrm>
          <a:prstGeom prst="rect">
            <a:avLst/>
          </a:prstGeom>
        </p:spPr>
        <p:txBody>
          <a:bodyPr wrap="square">
            <a:spAutoFit/>
          </a:bodyPr>
          <a:lstStyle/>
          <a:p>
            <a:endParaRPr lang="tr-TR" sz="1600" b="1" dirty="0" smtClean="0">
              <a:latin typeface="Times New Roman" pitchFamily="18" charset="0"/>
              <a:cs typeface="Times New Roman" pitchFamily="18" charset="0"/>
            </a:endParaRPr>
          </a:p>
          <a:p>
            <a:r>
              <a:rPr lang="tr-TR" sz="1600" b="1" dirty="0" smtClean="0">
                <a:latin typeface="Times New Roman" pitchFamily="18" charset="0"/>
                <a:cs typeface="Times New Roman" pitchFamily="18" charset="0"/>
              </a:rPr>
              <a:t>1.1.Havanın Tanımı</a:t>
            </a:r>
          </a:p>
          <a:p>
            <a:endParaRPr lang="tr-TR" sz="1600" b="1" dirty="0">
              <a:latin typeface="Times New Roman" pitchFamily="18" charset="0"/>
              <a:cs typeface="Times New Roman" pitchFamily="18" charset="0"/>
            </a:endParaRPr>
          </a:p>
          <a:p>
            <a:pPr marL="285750" indent="-285750">
              <a:lnSpc>
                <a:spcPct val="150000"/>
              </a:lnSpc>
              <a:buFont typeface="Arial" pitchFamily="34" charset="0"/>
              <a:buChar char="•"/>
            </a:pPr>
            <a:r>
              <a:rPr lang="tr-TR" sz="1600" dirty="0">
                <a:latin typeface="Times New Roman" pitchFamily="18" charset="0"/>
                <a:cs typeface="Times New Roman" pitchFamily="18" charset="0"/>
              </a:rPr>
              <a:t>Hava, yerkürenin etrafını saran atmosferi meydana getiren, normal şartlarda bileşimi %78 azot, %21 oksijen ve %1’de diğer gazlardan oluşan, canlı cansız varlıklara zarar vermeyen doğal bir kaynaktır. </a:t>
            </a:r>
            <a:endParaRPr lang="tr-TR" sz="1600" dirty="0" smtClean="0">
              <a:latin typeface="Times New Roman" pitchFamily="18" charset="0"/>
              <a:cs typeface="Times New Roman" pitchFamily="18" charset="0"/>
            </a:endParaRPr>
          </a:p>
          <a:p>
            <a:pPr>
              <a:lnSpc>
                <a:spcPct val="150000"/>
              </a:lnSpc>
            </a:pPr>
            <a:endParaRPr lang="tr-TR" sz="1600" dirty="0">
              <a:latin typeface="Times New Roman" pitchFamily="18" charset="0"/>
              <a:cs typeface="Times New Roman" pitchFamily="18" charset="0"/>
            </a:endParaRPr>
          </a:p>
          <a:p>
            <a:pPr>
              <a:lnSpc>
                <a:spcPct val="150000"/>
              </a:lnSpc>
            </a:pPr>
            <a:r>
              <a:rPr lang="tr-TR" sz="1600" dirty="0" smtClean="0">
                <a:latin typeface="Times New Roman" pitchFamily="18" charset="0"/>
                <a:cs typeface="Times New Roman" pitchFamily="18" charset="0"/>
              </a:rPr>
              <a:t>Tüm </a:t>
            </a:r>
            <a:r>
              <a:rPr lang="tr-TR" sz="1600" dirty="0">
                <a:latin typeface="Times New Roman" pitchFamily="18" charset="0"/>
                <a:cs typeface="Times New Roman" pitchFamily="18" charset="0"/>
              </a:rPr>
              <a:t>canlıların hayatının devamı için temel unsur olan hava, solunum yoluyla organizmaya girerek canlılık verir. </a:t>
            </a:r>
            <a:r>
              <a:rPr lang="tr-TR" sz="1600" dirty="0" smtClean="0">
                <a:latin typeface="Times New Roman" pitchFamily="18" charset="0"/>
                <a:cs typeface="Times New Roman" pitchFamily="18" charset="0"/>
              </a:rPr>
              <a:t>Çevreyi </a:t>
            </a:r>
            <a:r>
              <a:rPr lang="tr-TR" sz="1600" dirty="0">
                <a:latin typeface="Times New Roman" pitchFamily="18" charset="0"/>
                <a:cs typeface="Times New Roman" pitchFamily="18" charset="0"/>
              </a:rPr>
              <a:t>oluşturan öğelerden su ve toprak gibi hava </a:t>
            </a:r>
            <a:r>
              <a:rPr lang="tr-TR" sz="1600" dirty="0" smtClean="0">
                <a:latin typeface="Times New Roman" pitchFamily="18" charset="0"/>
                <a:cs typeface="Times New Roman" pitchFamily="18" charset="0"/>
              </a:rPr>
              <a:t>da </a:t>
            </a:r>
            <a:r>
              <a:rPr lang="tr-TR" sz="1600" dirty="0">
                <a:latin typeface="Times New Roman" pitchFamily="18" charset="0"/>
                <a:cs typeface="Times New Roman" pitchFamily="18" charset="0"/>
              </a:rPr>
              <a:t>kirlenebilen bir </a:t>
            </a:r>
            <a:r>
              <a:rPr lang="tr-TR" sz="1600" dirty="0" smtClean="0">
                <a:latin typeface="Times New Roman" pitchFamily="18" charset="0"/>
                <a:cs typeface="Times New Roman" pitchFamily="18" charset="0"/>
              </a:rPr>
              <a:t>ortamdır. Havanın </a:t>
            </a:r>
            <a:r>
              <a:rPr lang="tr-TR" sz="1600" dirty="0">
                <a:latin typeface="Times New Roman" pitchFamily="18" charset="0"/>
                <a:cs typeface="Times New Roman" pitchFamily="18" charset="0"/>
              </a:rPr>
              <a:t>gerek insan sağlığına gerekse doğaya zarar verici hale gelmesi kirlilik belirtisidir. </a:t>
            </a:r>
          </a:p>
          <a:p>
            <a:endParaRPr lang="tr-TR" sz="1600" b="1" dirty="0" smtClean="0">
              <a:latin typeface="Times New Roman" pitchFamily="18" charset="0"/>
              <a:cs typeface="Times New Roman" pitchFamily="18" charset="0"/>
            </a:endParaRPr>
          </a:p>
          <a:p>
            <a:r>
              <a:rPr lang="tr-TR" sz="1600" b="1" dirty="0" smtClean="0">
                <a:latin typeface="Times New Roman" pitchFamily="18" charset="0"/>
                <a:cs typeface="Times New Roman" pitchFamily="18" charset="0"/>
              </a:rPr>
              <a:t>1.2.Havanın Özellikleri</a:t>
            </a:r>
          </a:p>
          <a:p>
            <a:pPr>
              <a:lnSpc>
                <a:spcPct val="150000"/>
              </a:lnSpc>
            </a:pPr>
            <a:endParaRPr lang="tr-TR" sz="1600" b="1" dirty="0" smtClean="0">
              <a:latin typeface="Times New Roman" pitchFamily="18" charset="0"/>
              <a:cs typeface="Times New Roman" pitchFamily="18" charset="0"/>
            </a:endParaRPr>
          </a:p>
          <a:p>
            <a:pPr>
              <a:lnSpc>
                <a:spcPct val="150000"/>
              </a:lnSpc>
            </a:pPr>
            <a:r>
              <a:rPr lang="tr-TR" sz="1600" dirty="0" smtClean="0">
                <a:latin typeface="Times New Roman" pitchFamily="18" charset="0"/>
                <a:cs typeface="Times New Roman" pitchFamily="18" charset="0"/>
              </a:rPr>
              <a:t>Havanın içerisin de çeşitli maddeler vardır. Bu maddeler şunlardır:</a:t>
            </a:r>
          </a:p>
          <a:p>
            <a:pPr marL="285750" indent="-285750">
              <a:lnSpc>
                <a:spcPct val="150000"/>
              </a:lnSpc>
              <a:buFont typeface="Wingdings" panose="05000000000000000000" pitchFamily="2" charset="2"/>
              <a:buChar char="ü"/>
            </a:pPr>
            <a:r>
              <a:rPr lang="tr-TR" sz="1600" dirty="0" smtClean="0">
                <a:latin typeface="Times New Roman" pitchFamily="18" charset="0"/>
                <a:cs typeface="Times New Roman" pitchFamily="18" charset="0"/>
              </a:rPr>
              <a:t>Azot</a:t>
            </a:r>
          </a:p>
          <a:p>
            <a:pPr marL="285750" indent="-285750">
              <a:lnSpc>
                <a:spcPct val="150000"/>
              </a:lnSpc>
              <a:buFont typeface="Wingdings" panose="05000000000000000000" pitchFamily="2" charset="2"/>
              <a:buChar char="ü"/>
            </a:pPr>
            <a:r>
              <a:rPr lang="tr-TR" sz="1600" dirty="0" smtClean="0">
                <a:latin typeface="Times New Roman" pitchFamily="18" charset="0"/>
                <a:cs typeface="Times New Roman" pitchFamily="18" charset="0"/>
              </a:rPr>
              <a:t>Oksijen</a:t>
            </a:r>
          </a:p>
          <a:p>
            <a:pPr marL="285750" indent="-285750">
              <a:lnSpc>
                <a:spcPct val="150000"/>
              </a:lnSpc>
              <a:buFont typeface="Wingdings" panose="05000000000000000000" pitchFamily="2" charset="2"/>
              <a:buChar char="ü"/>
            </a:pPr>
            <a:r>
              <a:rPr lang="tr-TR" sz="1600" dirty="0" smtClean="0">
                <a:latin typeface="Times New Roman" pitchFamily="18" charset="0"/>
                <a:cs typeface="Times New Roman" pitchFamily="18" charset="0"/>
              </a:rPr>
              <a:t>Karbondioksit</a:t>
            </a:r>
          </a:p>
          <a:p>
            <a:pPr marL="285750" indent="-285750">
              <a:lnSpc>
                <a:spcPct val="150000"/>
              </a:lnSpc>
              <a:buFont typeface="Wingdings" panose="05000000000000000000" pitchFamily="2" charset="2"/>
              <a:buChar char="ü"/>
            </a:pPr>
            <a:r>
              <a:rPr lang="tr-TR" sz="1600" dirty="0" err="1" smtClean="0">
                <a:latin typeface="Times New Roman" pitchFamily="18" charset="0"/>
                <a:cs typeface="Times New Roman" pitchFamily="18" charset="0"/>
              </a:rPr>
              <a:t>Soygazlar</a:t>
            </a:r>
            <a:endParaRPr lang="tr-TR" sz="1600" dirty="0" smtClean="0">
              <a:latin typeface="Times New Roman" pitchFamily="18" charset="0"/>
              <a:cs typeface="Times New Roman" pitchFamily="18" charset="0"/>
            </a:endParaRPr>
          </a:p>
          <a:p>
            <a:pPr marL="285750" indent="-285750">
              <a:lnSpc>
                <a:spcPct val="150000"/>
              </a:lnSpc>
              <a:buFont typeface="Wingdings" panose="05000000000000000000" pitchFamily="2" charset="2"/>
              <a:buChar char="ü"/>
            </a:pPr>
            <a:r>
              <a:rPr lang="tr-TR" sz="1600" dirty="0" smtClean="0">
                <a:latin typeface="Times New Roman" pitchFamily="18" charset="0"/>
                <a:cs typeface="Times New Roman" pitchFamily="18" charset="0"/>
              </a:rPr>
              <a:t>Ozon</a:t>
            </a:r>
          </a:p>
          <a:p>
            <a:endParaRPr lang="tr-TR"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0939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9298" y="407438"/>
            <a:ext cx="10615962" cy="6463308"/>
          </a:xfrm>
          <a:prstGeom prst="rect">
            <a:avLst/>
          </a:prstGeom>
        </p:spPr>
        <p:txBody>
          <a:bodyPr wrap="square">
            <a:spAutoFit/>
          </a:bodyPr>
          <a:lstStyle/>
          <a:p>
            <a:pPr marL="285750" indent="-285750">
              <a:lnSpc>
                <a:spcPct val="15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Ozon tabakasını incelten maddelerden bazıları;</a:t>
            </a:r>
          </a:p>
          <a:p>
            <a:pPr>
              <a:lnSpc>
                <a:spcPct val="150000"/>
              </a:lnSpc>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b="1" dirty="0">
                <a:latin typeface="Times New Roman" panose="02020603050405020304" pitchFamily="18" charset="0"/>
                <a:cs typeface="Times New Roman" panose="02020603050405020304" pitchFamily="18" charset="0"/>
              </a:rPr>
              <a:t>Kloroflorokarbonlar (</a:t>
            </a:r>
            <a:r>
              <a:rPr lang="tr-TR" b="1" dirty="0" err="1">
                <a:latin typeface="Times New Roman" panose="02020603050405020304" pitchFamily="18" charset="0"/>
                <a:cs typeface="Times New Roman" panose="02020603050405020304" pitchFamily="18" charset="0"/>
              </a:rPr>
              <a:t>CFCs</a:t>
            </a:r>
            <a:r>
              <a:rPr lang="tr-TR" b="1" dirty="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Tüm ozon tüketen maddeler içerisinde en fazla kullanılandır.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Kullanım alanları; soğutucular, araba klimaları, köpük ürünleri, yalıtım maddeleri, mikroçipleri ve diğer     elektronik aletleri temizlemek için çözücü, steril gaz karışımlarında bir bileşim maddesi, sprey kutularında ileri doğru itici gibi pek çok değişik ürün yelpazesini içermektedir. </a:t>
            </a:r>
          </a:p>
          <a:p>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b="1" dirty="0" err="1">
                <a:latin typeface="Times New Roman" panose="02020603050405020304" pitchFamily="18" charset="0"/>
                <a:cs typeface="Times New Roman" panose="02020603050405020304" pitchFamily="18" charset="0"/>
              </a:rPr>
              <a:t>Hidrokloroflorokarbonlar</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HCFCs</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Klor içerirler, fakat ozon tabakasına yerlerine kullanılmak üzere geliştirildikleri kloroflorokarbonlardan daha az zarar vermektedirler. Kuvvetli ozon tüketicilerden ozona dost kimyasallara doğru uzanan zincirde geçici bir basamak sayılırlar. Genel olarak </a:t>
            </a:r>
            <a:r>
              <a:rPr lang="tr-TR" dirty="0" err="1">
                <a:latin typeface="Times New Roman" panose="02020603050405020304" pitchFamily="18" charset="0"/>
                <a:cs typeface="Times New Roman" panose="02020603050405020304" pitchFamily="18" charset="0"/>
              </a:rPr>
              <a:t>hidrokloroflorokarbonlar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HCFCs</a:t>
            </a:r>
            <a:r>
              <a:rPr lang="tr-TR" dirty="0">
                <a:latin typeface="Times New Roman" panose="02020603050405020304" pitchFamily="18" charset="0"/>
                <a:cs typeface="Times New Roman" panose="02020603050405020304" pitchFamily="18" charset="0"/>
              </a:rPr>
              <a:t>), kloroflorokarbonların (</a:t>
            </a:r>
            <a:r>
              <a:rPr lang="tr-TR" dirty="0" err="1">
                <a:latin typeface="Times New Roman" panose="02020603050405020304" pitchFamily="18" charset="0"/>
                <a:cs typeface="Times New Roman" panose="02020603050405020304" pitchFamily="18" charset="0"/>
              </a:rPr>
              <a:t>CFCs</a:t>
            </a:r>
            <a:r>
              <a:rPr lang="tr-TR" dirty="0">
                <a:latin typeface="Times New Roman" panose="02020603050405020304" pitchFamily="18" charset="0"/>
                <a:cs typeface="Times New Roman" panose="02020603050405020304" pitchFamily="18" charset="0"/>
              </a:rPr>
              <a:t>) ozon tüketme potansiyelinin %5'inin sadece %2'sine sahiptirler. </a:t>
            </a:r>
            <a:endParaRPr lang="tr-TR"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endParaRPr lang="tr-TR"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tr-TR" b="1" dirty="0" err="1">
                <a:latin typeface="Times New Roman" panose="02020603050405020304" pitchFamily="18" charset="0"/>
                <a:cs typeface="Times New Roman" panose="02020603050405020304" pitchFamily="18" charset="0"/>
              </a:rPr>
              <a:t>Karbontetraklorid</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Kloroflorokarbonların üretiminde kullanılan temel karışım maddesidir. Kloroflorokarbonların üretim sürecinde </a:t>
            </a:r>
            <a:r>
              <a:rPr lang="tr-TR" dirty="0" err="1">
                <a:latin typeface="Times New Roman" panose="02020603050405020304" pitchFamily="18" charset="0"/>
                <a:cs typeface="Times New Roman" panose="02020603050405020304" pitchFamily="18" charset="0"/>
              </a:rPr>
              <a:t>karbontetrakloridin</a:t>
            </a:r>
            <a:r>
              <a:rPr lang="tr-TR" dirty="0">
                <a:latin typeface="Times New Roman" panose="02020603050405020304" pitchFamily="18" charset="0"/>
                <a:cs typeface="Times New Roman" panose="02020603050405020304" pitchFamily="18" charset="0"/>
              </a:rPr>
              <a:t> hemen hemen tamamı tüketilir veya dönüştürülür ve atmosfere kaçamazlar. Küresel olarak </a:t>
            </a:r>
            <a:r>
              <a:rPr lang="tr-TR" dirty="0" err="1">
                <a:latin typeface="Times New Roman" panose="02020603050405020304" pitchFamily="18" charset="0"/>
                <a:cs typeface="Times New Roman" panose="02020603050405020304" pitchFamily="18" charset="0"/>
              </a:rPr>
              <a:t>karbontetraklorid</a:t>
            </a:r>
            <a:r>
              <a:rPr lang="tr-TR" dirty="0">
                <a:latin typeface="Times New Roman" panose="02020603050405020304" pitchFamily="18" charset="0"/>
                <a:cs typeface="Times New Roman" panose="02020603050405020304" pitchFamily="18" charset="0"/>
              </a:rPr>
              <a:t> küresel ozon tükenmesine %8'den daha az katkıda bulunmaktadır. </a:t>
            </a:r>
          </a:p>
          <a:p>
            <a:pPr marL="285750" indent="-285750">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Karbontetraklorid</a:t>
            </a:r>
            <a:r>
              <a:rPr lang="tr-TR" dirty="0">
                <a:latin typeface="Times New Roman" panose="02020603050405020304" pitchFamily="18" charset="0"/>
                <a:cs typeface="Times New Roman" panose="02020603050405020304" pitchFamily="18" charset="0"/>
              </a:rPr>
              <a:t>; endüstriyel çözücü, tarımsal dezenfektan, böcek öldürücü ilaçlar ile petrokimyasal inceleştirme de dâhil pek çok diğer endüstriyel süreçlerde ve Doğu Avrupa'da hala kuru temizlemede kullanılmaktadır.</a:t>
            </a:r>
          </a:p>
          <a:p>
            <a:pPr marL="285750" indent="-285750">
              <a:buFont typeface="Wingdings" panose="05000000000000000000" pitchFamily="2" charset="2"/>
              <a:buChar char="v"/>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516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546444" y="3140631"/>
            <a:ext cx="4675613" cy="3287583"/>
          </a:xfrm>
          <a:prstGeom prst="rect">
            <a:avLst/>
          </a:prstGeom>
        </p:spPr>
      </p:pic>
      <p:sp>
        <p:nvSpPr>
          <p:cNvPr id="4" name="Dikdörtgen 3"/>
          <p:cNvSpPr/>
          <p:nvPr/>
        </p:nvSpPr>
        <p:spPr>
          <a:xfrm>
            <a:off x="1293543" y="290582"/>
            <a:ext cx="10772078" cy="2585323"/>
          </a:xfrm>
          <a:prstGeom prst="rect">
            <a:avLst/>
          </a:prstGeom>
        </p:spPr>
        <p:txBody>
          <a:bodyPr wrap="square">
            <a:spAutoFit/>
          </a:bodyPr>
          <a:lstStyle/>
          <a:p>
            <a:pPr marL="285750" indent="-285750">
              <a:lnSpc>
                <a:spcPct val="200000"/>
              </a:lnSpc>
              <a:buFont typeface="Wingdings" panose="05000000000000000000" pitchFamily="2" charset="2"/>
              <a:buChar char="ü"/>
            </a:pPr>
            <a:r>
              <a:rPr lang="tr-TR" dirty="0">
                <a:latin typeface="Times New Roman" panose="02020603050405020304" pitchFamily="18" charset="0"/>
                <a:cs typeface="Times New Roman" panose="02020603050405020304" pitchFamily="18" charset="0"/>
              </a:rPr>
              <a:t>Atmosferdeki stratosfer içinde ozon dinamik bir denge içinde doğal proseslerle (süreçler) sürekli olarak oluşmakta ve tahrip olmaktadır. Ancak yer yüzeyinden atmosfere yayılan pek çok kaynak gaz, ozonu yok eden bazı kimyasal maddelerin artmasına </a:t>
            </a:r>
            <a:r>
              <a:rPr lang="tr-TR" dirty="0" smtClean="0">
                <a:latin typeface="Times New Roman" panose="02020603050405020304" pitchFamily="18" charset="0"/>
                <a:cs typeface="Times New Roman" panose="02020603050405020304" pitchFamily="18" charset="0"/>
              </a:rPr>
              <a:t>neden olmakta </a:t>
            </a:r>
            <a:r>
              <a:rPr lang="tr-TR" dirty="0">
                <a:latin typeface="Times New Roman" panose="02020603050405020304" pitchFamily="18" charset="0"/>
                <a:cs typeface="Times New Roman" panose="02020603050405020304" pitchFamily="18" charset="0"/>
              </a:rPr>
              <a:t>ve bu maddeler de havanın oksijeni ile reaksiyona girerek ozonun tahribine yol açmaktadırlar. </a:t>
            </a:r>
          </a:p>
          <a:p>
            <a:endParaRPr lang="tr-TR" dirty="0" smtClean="0"/>
          </a:p>
        </p:txBody>
      </p:sp>
    </p:spTree>
    <p:extLst>
      <p:ext uri="{BB962C8B-B14F-4D97-AF65-F5344CB8AC3E}">
        <p14:creationId xmlns:p14="http://schemas.microsoft.com/office/powerpoint/2010/main" val="417820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38507" y="477278"/>
            <a:ext cx="10649415" cy="3785652"/>
          </a:xfrm>
          <a:prstGeom prst="rect">
            <a:avLst/>
          </a:prstGeom>
        </p:spPr>
        <p:txBody>
          <a:bodyPr wrap="square">
            <a:spAutoFit/>
          </a:bodyPr>
          <a:lstStyle/>
          <a:p>
            <a:r>
              <a:rPr lang="tr-TR" sz="1600" b="1" dirty="0" smtClean="0">
                <a:latin typeface="Times New Roman" pitchFamily="18" charset="0"/>
                <a:cs typeface="Times New Roman" pitchFamily="18" charset="0"/>
              </a:rPr>
              <a:t>1.4.2.Hayvan ve Bitkilere Etkileri</a:t>
            </a:r>
          </a:p>
          <a:p>
            <a:endParaRPr lang="tr-TR" sz="1600" b="1"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Kirli hava, insanlara yaptığı zararlı etkiyi hayvanlara ve bitkilere de benzeri şekilde yapmaktadır. </a:t>
            </a:r>
          </a:p>
          <a:p>
            <a:endParaRPr lang="tr-TR" sz="1600" dirty="0">
              <a:latin typeface="Times New Roman" pitchFamily="18" charset="0"/>
              <a:cs typeface="Times New Roman" pitchFamily="18" charset="0"/>
            </a:endParaRPr>
          </a:p>
          <a:p>
            <a:pPr marL="285750" indent="-285750">
              <a:buFont typeface="Wingdings" pitchFamily="2" charset="2"/>
              <a:buChar char="ü"/>
            </a:pPr>
            <a:r>
              <a:rPr lang="tr-TR" sz="1600" dirty="0">
                <a:latin typeface="Times New Roman" pitchFamily="18" charset="0"/>
                <a:cs typeface="Times New Roman" pitchFamily="18" charset="0"/>
              </a:rPr>
              <a:t>K</a:t>
            </a:r>
            <a:r>
              <a:rPr lang="tr-TR" sz="1600" dirty="0" smtClean="0">
                <a:latin typeface="Times New Roman" pitchFamily="18" charset="0"/>
                <a:cs typeface="Times New Roman" pitchFamily="18" charset="0"/>
              </a:rPr>
              <a:t>irli hava gözeneklerden girerek bitkilerin solunumunu engeller. Buna bağlı olarak fotosentez yavaşlar ve bunun sonucu olarak da tarım ürünlerinde sararma ve verim düşüklüğü görülür. Bilhassa </a:t>
            </a:r>
            <a:r>
              <a:rPr lang="tr-TR" sz="1600" dirty="0" err="1" smtClean="0">
                <a:latin typeface="Times New Roman" pitchFamily="18" charset="0"/>
                <a:cs typeface="Times New Roman" pitchFamily="18" charset="0"/>
              </a:rPr>
              <a:t>kükürtdioksit</a:t>
            </a:r>
            <a:r>
              <a:rPr lang="tr-TR" sz="1600" dirty="0" smtClean="0">
                <a:latin typeface="Times New Roman" pitchFamily="18" charset="0"/>
                <a:cs typeface="Times New Roman" pitchFamily="18" charset="0"/>
              </a:rPr>
              <a:t>, tahıllara çok zarar verir, ağaçların yapraklarında renkte bozulma, renkte bozulma, ileri devrede kurumalara bile sebep olabilir.</a:t>
            </a:r>
          </a:p>
          <a:p>
            <a:pPr marL="285750" indent="-285750">
              <a:buFont typeface="Wingdings" pitchFamily="2" charset="2"/>
              <a:buChar char="ü"/>
            </a:pPr>
            <a:endParaRPr lang="tr-TR" sz="1600"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Farklı yağış sistemleri tarım alanlarının değişmesine neden olacak ve kuraklık artan yerde tarım azalmasına yol açmaktadır.</a:t>
            </a:r>
          </a:p>
          <a:p>
            <a:pPr marL="285750" indent="-285750">
              <a:buFont typeface="Wingdings" pitchFamily="2" charset="2"/>
              <a:buChar char="ü"/>
            </a:pPr>
            <a:endParaRPr lang="tr-TR" sz="1600" dirty="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Bitki ve hayvanların yaşam alanlarında değişiklikler meydana gelebilmektedir ve bu da bazı bitki ve hayvan popülasyonlarında azalmaya neden olmaktadır. </a:t>
            </a:r>
          </a:p>
          <a:p>
            <a:endParaRPr lang="tr-TR" sz="1600" dirty="0" smtClean="0">
              <a:latin typeface="Times New Roman" pitchFamily="18" charset="0"/>
              <a:cs typeface="Times New Roman" pitchFamily="18" charset="0"/>
            </a:endParaRPr>
          </a:p>
          <a:p>
            <a:pPr marL="285750" indent="-285750">
              <a:buFont typeface="Wingdings" pitchFamily="2" charset="2"/>
              <a:buChar char="ü"/>
            </a:pPr>
            <a:r>
              <a:rPr lang="tr-TR" sz="1600" dirty="0" smtClean="0">
                <a:latin typeface="Times New Roman" pitchFamily="18" charset="0"/>
                <a:cs typeface="Times New Roman" pitchFamily="18" charset="0"/>
              </a:rPr>
              <a:t>Hayvanlar da hava kirliliğinden insanlar gibi olumsuz yönde etkilenir. Solunum ve cilt rahatsızlıkları yanında hayvanlarda et ve süt veriminde düşüşler gözlenmiştir.</a:t>
            </a:r>
            <a:endParaRPr lang="tr-TR" sz="1600" dirty="0">
              <a:latin typeface="Times New Roman" pitchFamily="18" charset="0"/>
              <a:cs typeface="Times New Roman" pitchFamily="18" charset="0"/>
            </a:endParaRPr>
          </a:p>
        </p:txBody>
      </p:sp>
    </p:spTree>
    <p:extLst>
      <p:ext uri="{BB962C8B-B14F-4D97-AF65-F5344CB8AC3E}">
        <p14:creationId xmlns:p14="http://schemas.microsoft.com/office/powerpoint/2010/main" val="406820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2279" y="593864"/>
            <a:ext cx="3781805" cy="369332"/>
          </a:xfrm>
          <a:prstGeom prst="rect">
            <a:avLst/>
          </a:prstGeom>
        </p:spPr>
        <p:txBody>
          <a:bodyPr wrap="none">
            <a:spAutoFit/>
          </a:bodyPr>
          <a:lstStyle/>
          <a:p>
            <a:r>
              <a:rPr lang="tr-TR" b="1" dirty="0" smtClean="0">
                <a:latin typeface="Times New Roman" pitchFamily="18" charset="0"/>
                <a:cs typeface="Times New Roman" pitchFamily="18" charset="0"/>
              </a:rPr>
              <a:t>Hava Kirliliğini Önleme Çalışmaları</a:t>
            </a:r>
            <a:endParaRPr lang="tr-TR" b="1" dirty="0">
              <a:latin typeface="Times New Roman" pitchFamily="18" charset="0"/>
              <a:cs typeface="Times New Roman" pitchFamily="18" charset="0"/>
            </a:endParaRPr>
          </a:p>
        </p:txBody>
      </p:sp>
      <p:sp>
        <p:nvSpPr>
          <p:cNvPr id="3" name="Dikdörtgen 2"/>
          <p:cNvSpPr/>
          <p:nvPr/>
        </p:nvSpPr>
        <p:spPr>
          <a:xfrm>
            <a:off x="327504" y="1200249"/>
            <a:ext cx="11589834" cy="5078313"/>
          </a:xfrm>
          <a:prstGeom prst="rect">
            <a:avLst/>
          </a:prstGeom>
        </p:spPr>
        <p:txBody>
          <a:bodyPr wrap="square">
            <a:spAutoFit/>
          </a:bodyPr>
          <a:lstStyle/>
          <a:p>
            <a:pPr marL="285750" indent="-285750">
              <a:buFont typeface="Wingdings" panose="05000000000000000000" pitchFamily="2" charset="2"/>
              <a:buChar char="ü"/>
            </a:pPr>
            <a:r>
              <a:rPr lang="tr-TR" dirty="0" smtClean="0">
                <a:latin typeface="Times New Roman" pitchFamily="18" charset="0"/>
                <a:cs typeface="Times New Roman" pitchFamily="18" charset="0"/>
              </a:rPr>
              <a:t>Bütün problemlerin çözümünde olduğu gibi hava kirliliğinin çözümünde de öncelikle eğitime ağırlık verilmeli, çevre eğitimi dersleri okutulmalı ve halk da bu konuda çeşitli yollarla bilinçlendirilmelidir.</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Evleri ısıtmak için yüksek kalorili kömürler kullanılmalı, kalorisi düşük olan ve havayı daha çok kirleten kaçak kömür kullanımı engellenmeli,</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Her yıl evlerin bacaları ve soba boruları temizlenmeli,</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Evlerin pencere, kapı ve çatıların izolasyonuna önem verilmeli,</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Kullanılan sobaların TSE belgeli olmasına dikkat edilmeli,</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Yeni yerleşim yerlerinde merkezi ısıtma sistemleri kullanılmalı,</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Yeşil alanlar arttırılmalı, imar planlarındaki hava kirliliğini azaltıcı tedbirler uygulamaya konulmalı,</a:t>
            </a:r>
          </a:p>
          <a:p>
            <a:pPr marL="285750" indent="-285750">
              <a:buFont typeface="Wingdings" panose="05000000000000000000" pitchFamily="2" charset="2"/>
              <a:buChar char="ü"/>
            </a:pPr>
            <a:endParaRPr lang="tr-TR" dirty="0" smtClean="0">
              <a:latin typeface="Times New Roman" pitchFamily="18" charset="0"/>
              <a:cs typeface="Times New Roman" pitchFamily="18" charset="0"/>
            </a:endParaRPr>
          </a:p>
          <a:p>
            <a:pPr marL="285750" indent="-285750">
              <a:buFont typeface="Wingdings" panose="05000000000000000000" pitchFamily="2" charset="2"/>
              <a:buChar char="ü"/>
            </a:pPr>
            <a:r>
              <a:rPr lang="tr-TR" dirty="0" smtClean="0">
                <a:latin typeface="Times New Roman" pitchFamily="18" charset="0"/>
                <a:cs typeface="Times New Roman" pitchFamily="18" charset="0"/>
              </a:rPr>
              <a:t>Bununla birlikte kaliteli yakıt kullanımı (is ve duman oranı az ) teşvik edilip, desteklenmeli, imkânlar ölçüsünde ısınmada fosil yakıtlardan uzaklaşılmalı, doğal gaz, elektrik, güneş enerjisi. vb. alternatif yollara ağırlık verilmelidir.</a:t>
            </a:r>
          </a:p>
        </p:txBody>
      </p:sp>
    </p:spTree>
    <p:extLst>
      <p:ext uri="{BB962C8B-B14F-4D97-AF65-F5344CB8AC3E}">
        <p14:creationId xmlns:p14="http://schemas.microsoft.com/office/powerpoint/2010/main" val="3151309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8869" y="537689"/>
            <a:ext cx="10537902" cy="4801314"/>
          </a:xfrm>
          <a:prstGeom prst="rect">
            <a:avLst/>
          </a:prstGeom>
        </p:spPr>
        <p:txBody>
          <a:bodyPr wrap="square">
            <a:spAutoFit/>
          </a:bodyPr>
          <a:lstStyle/>
          <a:p>
            <a:pPr marL="285750" indent="-285750">
              <a:buFont typeface="Wingdings" panose="05000000000000000000" pitchFamily="2" charset="2"/>
              <a:buChar char="ü"/>
            </a:pPr>
            <a:r>
              <a:rPr lang="tr-TR" dirty="0">
                <a:latin typeface="Times New Roman" pitchFamily="18" charset="0"/>
                <a:cs typeface="Times New Roman" pitchFamily="18" charset="0"/>
              </a:rPr>
              <a:t>Yakıcıların eğitimi sağlanmalıdır</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Kalorifer ve doğalgaz kazanlarının periyodik olarak bakımı yapılmalı</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Egzoz gazlarının kontrolü için tedbirler alınmalı, filtre zorunluluğu getirilmelidir</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Toplu taşım araçları yaygınlaştırılmalı</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Endüstri kuruluşlarının bacaları da yüksek olmalı ayrıca modern imkânlardan faydalanılıp filtre taktırılmalıdır</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Hava kirliliği ölçümleri her yerleşim biriminde düzenli ve sürekli olarak yapılmalıdır</a:t>
            </a:r>
            <a:r>
              <a:rPr lang="tr-TR" dirty="0" smtClean="0">
                <a:latin typeface="Times New Roman" pitchFamily="18" charset="0"/>
                <a:cs typeface="Times New Roman" pitchFamily="18" charset="0"/>
              </a:rPr>
              <a:t>.</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Konuyla ilgili teşkilatlanmalar ve uluslararası ilişkiler </a:t>
            </a:r>
            <a:r>
              <a:rPr lang="tr-TR" dirty="0" smtClean="0">
                <a:latin typeface="Times New Roman" pitchFamily="18" charset="0"/>
                <a:cs typeface="Times New Roman" pitchFamily="18" charset="0"/>
              </a:rPr>
              <a:t>hızlandırılmalı</a:t>
            </a:r>
          </a:p>
          <a:p>
            <a:pPr marL="285750" indent="-285750">
              <a:buFont typeface="Wingdings" panose="05000000000000000000" pitchFamily="2" charset="2"/>
              <a:buChar char="ü"/>
            </a:pPr>
            <a:endParaRPr lang="tr-TR" dirty="0">
              <a:latin typeface="Times New Roman" pitchFamily="18" charset="0"/>
              <a:cs typeface="Times New Roman" pitchFamily="18" charset="0"/>
            </a:endParaRPr>
          </a:p>
          <a:p>
            <a:pPr marL="285750" indent="-285750">
              <a:buFont typeface="Wingdings" panose="05000000000000000000" pitchFamily="2" charset="2"/>
              <a:buChar char="ü"/>
            </a:pPr>
            <a:r>
              <a:rPr lang="tr-TR" dirty="0">
                <a:latin typeface="Times New Roman" pitchFamily="18" charset="0"/>
                <a:cs typeface="Times New Roman" pitchFamily="18" charset="0"/>
              </a:rPr>
              <a:t>Bu konuda yasal tedbirler alınmalı, kanun ve yönetmeliklere uymayanlar titizlikle izlenip, gerekli cezalarla (para, hapis vb.) cezalandırılarak çevre ve insan sağlığı korunmalıdır.</a:t>
            </a:r>
          </a:p>
        </p:txBody>
      </p:sp>
    </p:spTree>
    <p:extLst>
      <p:ext uri="{BB962C8B-B14F-4D97-AF65-F5344CB8AC3E}">
        <p14:creationId xmlns:p14="http://schemas.microsoft.com/office/powerpoint/2010/main" val="2968103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 y="611801"/>
            <a:ext cx="12025745" cy="646331"/>
          </a:xfrm>
          <a:prstGeom prst="rect">
            <a:avLst/>
          </a:prstGeom>
        </p:spPr>
        <p:txBody>
          <a:bodyPr wrap="square">
            <a:spAutoFit/>
          </a:bodyPr>
          <a:lstStyle/>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
        <p:nvSpPr>
          <p:cNvPr id="3" name="Unvan 2"/>
          <p:cNvSpPr>
            <a:spLocks noGrp="1"/>
          </p:cNvSpPr>
          <p:nvPr>
            <p:ph type="title"/>
          </p:nvPr>
        </p:nvSpPr>
        <p:spPr>
          <a:xfrm>
            <a:off x="1691269" y="611801"/>
            <a:ext cx="10972800" cy="1066800"/>
          </a:xfrm>
        </p:spPr>
        <p:txBody>
          <a:bodyPr/>
          <a:lstStyle/>
          <a:p>
            <a:r>
              <a:rPr lang="tr-TR" dirty="0" smtClean="0">
                <a:latin typeface="Times New Roman" panose="02020603050405020304" pitchFamily="18" charset="0"/>
                <a:cs typeface="Times New Roman" panose="02020603050405020304" pitchFamily="18" charset="0"/>
              </a:rPr>
              <a:t>Biz ne yapalım?</a:t>
            </a:r>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idx="1"/>
          </p:nvPr>
        </p:nvSpPr>
        <p:spPr>
          <a:xfrm>
            <a:off x="526471" y="2059853"/>
            <a:ext cx="10972800" cy="4325112"/>
          </a:xfrm>
        </p:spPr>
        <p:txBody>
          <a:bodyPr>
            <a:normAutofit/>
          </a:bodyPr>
          <a:lstStyle/>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Ampulünüzü değiştirin.</a:t>
            </a:r>
          </a:p>
          <a:p>
            <a:pPr>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Standart akkor ampulünüzü tasarruf ampulü ile değiştirin yılda 75 kg karbondioksit tasarrufu sağlayın.</a:t>
            </a:r>
          </a:p>
          <a:p>
            <a:pPr>
              <a:buFont typeface="Wingdings" panose="05000000000000000000" pitchFamily="2" charset="2"/>
              <a:buChar char="§"/>
            </a:pP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Daha az araba kullanın.</a:t>
            </a:r>
          </a:p>
          <a:p>
            <a:pPr>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Daha sık yürüyün, bisiklet kullanın ve toplu taşıma araçlarından daha fazla yararlanın.</a:t>
            </a:r>
          </a:p>
          <a:p>
            <a:pPr>
              <a:buFont typeface="Wingdings" panose="05000000000000000000" pitchFamily="2" charset="2"/>
              <a:buChar char="§"/>
            </a:pPr>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Lastiklerinizi kontrol edin.</a:t>
            </a:r>
          </a:p>
          <a:p>
            <a:pPr>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Düzgün şişirilmiş lastiklerle litre başına aldığınız yol %3 oranında artacaktır. </a:t>
            </a:r>
            <a:r>
              <a:rPr lang="tr-TR" dirty="0">
                <a:latin typeface="Times New Roman" panose="02020603050405020304" pitchFamily="18" charset="0"/>
                <a:cs typeface="Times New Roman" panose="02020603050405020304" pitchFamily="18" charset="0"/>
              </a:rPr>
              <a:t>H</a:t>
            </a:r>
            <a:r>
              <a:rPr lang="tr-TR" dirty="0" smtClean="0">
                <a:latin typeface="Times New Roman" panose="02020603050405020304" pitchFamily="18" charset="0"/>
                <a:cs typeface="Times New Roman" panose="02020603050405020304" pitchFamily="18" charset="0"/>
              </a:rPr>
              <a:t>er 4 litre benzin tasarrufu 10 kg karbondioksiti atmosferimizden uzak tutar.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12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Biz ne yapalım?</a:t>
            </a:r>
            <a:endParaRPr lang="tr-TR" dirty="0"/>
          </a:p>
        </p:txBody>
      </p:sp>
      <p:sp>
        <p:nvSpPr>
          <p:cNvPr id="6" name="İçerik Yer Tutucusu 5"/>
          <p:cNvSpPr>
            <a:spLocks noGrp="1"/>
          </p:cNvSpPr>
          <p:nvPr>
            <p:ph idx="1"/>
          </p:nvPr>
        </p:nvSpPr>
        <p:spPr/>
        <p:txBody>
          <a:bodyPr/>
          <a:lstStyle/>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Ambalajları fazla olan ürünlerden kaçının.</a:t>
            </a:r>
          </a:p>
          <a:p>
            <a:pPr>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Çöpünüzü %10 oranında azaltarak 600 kg karbondioksit tasarrufu yapabilirsiniz.</a:t>
            </a:r>
          </a:p>
          <a:p>
            <a:endParaRPr lang="tr-TR"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tr-TR" dirty="0" smtClean="0">
                <a:latin typeface="Times New Roman" panose="02020603050405020304" pitchFamily="18" charset="0"/>
                <a:cs typeface="Times New Roman" panose="02020603050405020304" pitchFamily="18" charset="0"/>
              </a:rPr>
              <a:t>Bir ağaç dikin.</a:t>
            </a:r>
          </a:p>
          <a:p>
            <a:pPr>
              <a:buFont typeface="Wingdings" panose="05000000000000000000" pitchFamily="2" charset="2"/>
              <a:buChar char="§"/>
            </a:pPr>
            <a:r>
              <a:rPr lang="tr-TR" dirty="0" smtClean="0">
                <a:latin typeface="Times New Roman" panose="02020603050405020304" pitchFamily="18" charset="0"/>
                <a:cs typeface="Times New Roman" panose="02020603050405020304" pitchFamily="18" charset="0"/>
              </a:rPr>
              <a:t>Bir ağaç ömrü boyunca 1 ton karbondioksit emer.</a:t>
            </a:r>
            <a:endParaRPr lang="tr-TR"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8732450" y="4059936"/>
            <a:ext cx="1819275" cy="2514600"/>
          </a:xfrm>
          <a:prstGeom prst="rect">
            <a:avLst/>
          </a:prstGeom>
        </p:spPr>
      </p:pic>
    </p:spTree>
    <p:extLst>
      <p:ext uri="{BB962C8B-B14F-4D97-AF65-F5344CB8AC3E}">
        <p14:creationId xmlns:p14="http://schemas.microsoft.com/office/powerpoint/2010/main" val="263883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93271" y="804551"/>
            <a:ext cx="10327383" cy="5047536"/>
          </a:xfrm>
          <a:prstGeom prst="rect">
            <a:avLst/>
          </a:prstGeom>
        </p:spPr>
        <p:txBody>
          <a:bodyPr wrap="square">
            <a:spAutoFit/>
          </a:bodyPr>
          <a:lstStyle/>
          <a:p>
            <a:pPr marL="285750" indent="-285750">
              <a:buFont typeface="Arial" panose="020B0604020202020204" pitchFamily="34" charset="0"/>
              <a:buChar char="•"/>
            </a:pPr>
            <a:r>
              <a:rPr lang="tr-TR" sz="1600" b="1" dirty="0" smtClean="0">
                <a:latin typeface="Times New Roman" pitchFamily="18" charset="0"/>
                <a:cs typeface="Times New Roman" pitchFamily="18" charset="0"/>
              </a:rPr>
              <a:t>1.2.1.Azot </a:t>
            </a:r>
            <a:r>
              <a:rPr lang="tr-TR" sz="1600" b="1" dirty="0">
                <a:latin typeface="Times New Roman" pitchFamily="18" charset="0"/>
                <a:cs typeface="Times New Roman" pitchFamily="18" charset="0"/>
              </a:rPr>
              <a:t>(N</a:t>
            </a:r>
            <a:r>
              <a:rPr lang="tr-TR" sz="1600" b="1" baseline="-25000" dirty="0">
                <a:latin typeface="Times New Roman" pitchFamily="18" charset="0"/>
                <a:cs typeface="Times New Roman" pitchFamily="18" charset="0"/>
              </a:rPr>
              <a:t>2</a:t>
            </a:r>
            <a:r>
              <a:rPr lang="tr-TR" sz="1600" b="1" dirty="0" smtClean="0">
                <a:latin typeface="Times New Roman" pitchFamily="18" charset="0"/>
                <a:cs typeface="Times New Roman" pitchFamily="18" charset="0"/>
              </a:rPr>
              <a:t>)</a:t>
            </a:r>
          </a:p>
          <a:p>
            <a:pPr marL="285750" indent="-285750">
              <a:buFont typeface="Arial" panose="020B0604020202020204" pitchFamily="34" charset="0"/>
              <a:buChar char="•"/>
            </a:pPr>
            <a:endParaRPr lang="tr-TR" b="1" dirty="0">
              <a:latin typeface="Times New Roman" pitchFamily="18" charset="0"/>
              <a:cs typeface="Times New Roman" pitchFamily="18" charset="0"/>
            </a:endParaRPr>
          </a:p>
          <a:p>
            <a:pPr>
              <a:lnSpc>
                <a:spcPct val="150000"/>
              </a:lnSpc>
            </a:pPr>
            <a:r>
              <a:rPr lang="tr-TR" sz="1600" dirty="0">
                <a:latin typeface="Times New Roman" pitchFamily="18" charset="0"/>
                <a:cs typeface="Times New Roman" pitchFamily="18" charset="0"/>
              </a:rPr>
              <a:t>Atmosferde normal şartlarda kuru havanın %75.085’i oranında bulunan azot, </a:t>
            </a:r>
            <a:r>
              <a:rPr lang="tr-TR" sz="1600" dirty="0" err="1">
                <a:latin typeface="Times New Roman" pitchFamily="18" charset="0"/>
                <a:cs typeface="Times New Roman" pitchFamily="18" charset="0"/>
              </a:rPr>
              <a:t>yeryüzeyinde</a:t>
            </a:r>
            <a:r>
              <a:rPr lang="tr-TR" sz="1600" dirty="0">
                <a:latin typeface="Times New Roman" pitchFamily="18" charset="0"/>
                <a:cs typeface="Times New Roman" pitchFamily="18" charset="0"/>
              </a:rPr>
              <a:t> çoğunlukla </a:t>
            </a:r>
            <a:r>
              <a:rPr lang="tr-TR" sz="1600" dirty="0" err="1">
                <a:latin typeface="Times New Roman" pitchFamily="18" charset="0"/>
                <a:cs typeface="Times New Roman" pitchFamily="18" charset="0"/>
              </a:rPr>
              <a:t>sodyumnitrat</a:t>
            </a:r>
            <a:r>
              <a:rPr lang="tr-TR" sz="1600" dirty="0">
                <a:latin typeface="Times New Roman" pitchFamily="18" charset="0"/>
                <a:cs typeface="Times New Roman" pitchFamily="18" charset="0"/>
              </a:rPr>
              <a:t> (NaNO</a:t>
            </a:r>
            <a:r>
              <a:rPr lang="tr-TR" sz="1600" baseline="-25000" dirty="0">
                <a:latin typeface="Times New Roman" pitchFamily="18" charset="0"/>
                <a:cs typeface="Times New Roman" pitchFamily="18" charset="0"/>
              </a:rPr>
              <a:t>3</a:t>
            </a:r>
            <a:r>
              <a:rPr lang="tr-TR" sz="1600" dirty="0">
                <a:latin typeface="Times New Roman" pitchFamily="18" charset="0"/>
                <a:cs typeface="Times New Roman" pitchFamily="18" charset="0"/>
              </a:rPr>
              <a:t>) halinde bulunur. Endüstride sıvı havanın damıtılmasıyla azot elde edildiği bilinmektedir.</a:t>
            </a:r>
          </a:p>
          <a:p>
            <a:pPr>
              <a:lnSpc>
                <a:spcPct val="150000"/>
              </a:lnSpc>
            </a:pPr>
            <a:endParaRPr lang="tr-TR" sz="1600" dirty="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tr-TR" sz="1600" b="1" dirty="0" smtClean="0">
                <a:latin typeface="Times New Roman" pitchFamily="18" charset="0"/>
                <a:cs typeface="Times New Roman" pitchFamily="18" charset="0"/>
              </a:rPr>
              <a:t>1.2.2.Oksijen </a:t>
            </a:r>
            <a:r>
              <a:rPr lang="tr-TR" sz="1600" b="1" dirty="0">
                <a:latin typeface="Times New Roman" pitchFamily="18" charset="0"/>
                <a:cs typeface="Times New Roman" pitchFamily="18" charset="0"/>
              </a:rPr>
              <a:t>(</a:t>
            </a:r>
            <a:r>
              <a:rPr lang="tr-TR" sz="1600" b="1" dirty="0" smtClean="0">
                <a:latin typeface="Times New Roman" pitchFamily="18" charset="0"/>
                <a:cs typeface="Times New Roman" pitchFamily="18" charset="0"/>
              </a:rPr>
              <a:t>O</a:t>
            </a:r>
            <a:r>
              <a:rPr lang="tr-TR" sz="1600" b="1" baseline="-25000" dirty="0" smtClean="0">
                <a:latin typeface="Times New Roman" pitchFamily="18" charset="0"/>
                <a:cs typeface="Times New Roman" pitchFamily="18" charset="0"/>
              </a:rPr>
              <a:t>2</a:t>
            </a:r>
            <a:r>
              <a:rPr lang="tr-TR" sz="1600" b="1" dirty="0" smtClean="0">
                <a:latin typeface="Times New Roman" pitchFamily="18" charset="0"/>
                <a:cs typeface="Times New Roman" pitchFamily="18" charset="0"/>
              </a:rPr>
              <a:t>)</a:t>
            </a:r>
          </a:p>
          <a:p>
            <a:pPr>
              <a:lnSpc>
                <a:spcPct val="150000"/>
              </a:lnSpc>
            </a:pPr>
            <a:endParaRPr lang="tr-TR" sz="1600" b="1" dirty="0">
              <a:latin typeface="Times New Roman" pitchFamily="18" charset="0"/>
              <a:cs typeface="Times New Roman" pitchFamily="18" charset="0"/>
            </a:endParaRPr>
          </a:p>
          <a:p>
            <a:pPr>
              <a:lnSpc>
                <a:spcPct val="150000"/>
              </a:lnSpc>
            </a:pPr>
            <a:r>
              <a:rPr lang="tr-TR" sz="1600" dirty="0" smtClean="0">
                <a:latin typeface="Times New Roman" pitchFamily="18" charset="0"/>
                <a:cs typeface="Times New Roman" pitchFamily="18" charset="0"/>
              </a:rPr>
              <a:t>Havanın </a:t>
            </a:r>
            <a:r>
              <a:rPr lang="tr-TR" sz="1600" dirty="0">
                <a:latin typeface="Times New Roman" pitchFamily="18" charset="0"/>
                <a:cs typeface="Times New Roman" pitchFamily="18" charset="0"/>
              </a:rPr>
              <a:t>bileşiminde azottan sonra en fazla bulunan (% 20.95) gaz, oksijendir. Yanıcı ve yakıcı bir özelliğe sahip olan oksijen, tüm canlıların yaşamını için gerekli bir gazdır. Solunum yoluyla canlı organizmaya girerek yaşam fonksiyonlarını düzenler.</a:t>
            </a:r>
          </a:p>
          <a:p>
            <a:pPr>
              <a:lnSpc>
                <a:spcPct val="150000"/>
              </a:lnSpc>
            </a:pPr>
            <a:endParaRPr lang="tr-TR" sz="1600" dirty="0" smtClean="0">
              <a:latin typeface="Times New Roman" pitchFamily="18" charset="0"/>
              <a:cs typeface="Times New Roman" pitchFamily="18" charset="0"/>
            </a:endParaRPr>
          </a:p>
          <a:p>
            <a:pPr>
              <a:lnSpc>
                <a:spcPct val="150000"/>
              </a:lnSpc>
            </a:pPr>
            <a:r>
              <a:rPr lang="tr-TR" sz="1600" dirty="0" smtClean="0">
                <a:latin typeface="Times New Roman" pitchFamily="18" charset="0"/>
                <a:cs typeface="Times New Roman" pitchFamily="18" charset="0"/>
              </a:rPr>
              <a:t>Oksijen</a:t>
            </a:r>
            <a:r>
              <a:rPr lang="tr-TR" sz="1600" dirty="0">
                <a:latin typeface="Times New Roman" pitchFamily="18" charset="0"/>
                <a:cs typeface="Times New Roman" pitchFamily="18" charset="0"/>
              </a:rPr>
              <a:t>, doğada en çok bulunan elementtir. Serbest halde atmosferde (O2) molekül halinde bulunur. Doğadaki asal gazlar dâhil bütün elementlerle birleşime girebilen oksijen, aynı zamanda kimyasal bağların çözümünde katalizör görevi yapar</a:t>
            </a:r>
            <a:r>
              <a:rPr lang="tr-TR" sz="1600" dirty="0" smtClean="0">
                <a:latin typeface="Times New Roman" pitchFamily="18" charset="0"/>
                <a:cs typeface="Times New Roman" pitchFamily="18" charset="0"/>
              </a:rPr>
              <a:t>.</a:t>
            </a:r>
          </a:p>
          <a:p>
            <a:pPr>
              <a:lnSpc>
                <a:spcPct val="150000"/>
              </a:lnSpc>
            </a:pPr>
            <a:endParaRPr lang="tr-TR" sz="1600" dirty="0">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8353890" y="5433548"/>
            <a:ext cx="2152650" cy="1424452"/>
          </a:xfrm>
          <a:prstGeom prst="rect">
            <a:avLst/>
          </a:prstGeom>
        </p:spPr>
      </p:pic>
    </p:spTree>
    <p:extLst>
      <p:ext uri="{BB962C8B-B14F-4D97-AF65-F5344CB8AC3E}">
        <p14:creationId xmlns:p14="http://schemas.microsoft.com/office/powerpoint/2010/main" val="26214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5777" y="573698"/>
            <a:ext cx="10370634" cy="5586145"/>
          </a:xfrm>
          <a:prstGeom prst="rect">
            <a:avLst/>
          </a:prstGeom>
        </p:spPr>
        <p:txBody>
          <a:bodyPr wrap="square">
            <a:spAutoFit/>
          </a:bodyPr>
          <a:lstStyle/>
          <a:p>
            <a:pPr marL="285750" indent="-285750">
              <a:lnSpc>
                <a:spcPct val="150000"/>
              </a:lnSpc>
              <a:buFont typeface="Arial" pitchFamily="34" charset="0"/>
              <a:buChar char="•"/>
            </a:pPr>
            <a:r>
              <a:rPr lang="tr-TR" b="1" dirty="0">
                <a:latin typeface="Times New Roman" pitchFamily="18" charset="0"/>
                <a:cs typeface="Times New Roman" pitchFamily="18" charset="0"/>
              </a:rPr>
              <a:t>1.2.3.Karbondioksit (CO</a:t>
            </a:r>
            <a:r>
              <a:rPr lang="tr-TR" b="1" baseline="-25000" dirty="0">
                <a:latin typeface="Times New Roman" pitchFamily="18" charset="0"/>
                <a:cs typeface="Times New Roman" pitchFamily="18" charset="0"/>
              </a:rPr>
              <a:t>2</a:t>
            </a:r>
            <a:r>
              <a:rPr lang="tr-TR" b="1" dirty="0">
                <a:latin typeface="Times New Roman" pitchFamily="18" charset="0"/>
                <a:cs typeface="Times New Roman" pitchFamily="18" charset="0"/>
              </a:rPr>
              <a:t>)</a:t>
            </a:r>
          </a:p>
          <a:p>
            <a:pPr marL="285750" indent="-285750">
              <a:lnSpc>
                <a:spcPct val="150000"/>
              </a:lnSpc>
              <a:buFont typeface="Arial" pitchFamily="34" charset="0"/>
              <a:buChar char="•"/>
            </a:pPr>
            <a:endParaRPr lang="tr-TR" b="1" dirty="0">
              <a:latin typeface="Times New Roman" pitchFamily="18" charset="0"/>
              <a:cs typeface="Times New Roman" pitchFamily="18" charset="0"/>
            </a:endParaRPr>
          </a:p>
          <a:p>
            <a:pPr>
              <a:lnSpc>
                <a:spcPct val="150000"/>
              </a:lnSpc>
            </a:pPr>
            <a:r>
              <a:rPr lang="tr-TR" sz="1600" dirty="0">
                <a:latin typeface="Times New Roman" pitchFamily="18" charset="0"/>
                <a:cs typeface="Times New Roman" pitchFamily="18" charset="0"/>
              </a:rPr>
              <a:t>Karbondioksit, oda sıcaklığında renksiz ve kokusuz bir gazdır. Oksijenin karbonla birleşmesi sonucu ortaya çıkan en önemli bileşikler </a:t>
            </a:r>
            <a:r>
              <a:rPr lang="tr-TR" sz="1600" dirty="0" err="1">
                <a:latin typeface="Times New Roman" pitchFamily="18" charset="0"/>
                <a:cs typeface="Times New Roman" pitchFamily="18" charset="0"/>
              </a:rPr>
              <a:t>karbonmonoksit</a:t>
            </a:r>
            <a:r>
              <a:rPr lang="tr-TR" sz="1600" dirty="0">
                <a:latin typeface="Times New Roman" pitchFamily="18" charset="0"/>
                <a:cs typeface="Times New Roman" pitchFamily="18" charset="0"/>
              </a:rPr>
              <a:t> (CO) ve karbondioksit (CO</a:t>
            </a:r>
            <a:r>
              <a:rPr lang="tr-TR" sz="1600" baseline="-25000" dirty="0">
                <a:latin typeface="Times New Roman" pitchFamily="18" charset="0"/>
                <a:cs typeface="Times New Roman" pitchFamily="18" charset="0"/>
              </a:rPr>
              <a:t>2</a:t>
            </a:r>
            <a:r>
              <a:rPr lang="tr-TR" sz="1600" dirty="0">
                <a:latin typeface="Times New Roman" pitchFamily="18" charset="0"/>
                <a:cs typeface="Times New Roman" pitchFamily="18" charset="0"/>
              </a:rPr>
              <a:t>)</a:t>
            </a:r>
            <a:r>
              <a:rPr lang="tr-TR" sz="1600" dirty="0" err="1">
                <a:latin typeface="Times New Roman" pitchFamily="18" charset="0"/>
                <a:cs typeface="Times New Roman" pitchFamily="18" charset="0"/>
              </a:rPr>
              <a:t>dir</a:t>
            </a:r>
            <a:r>
              <a:rPr lang="tr-TR" sz="1600" dirty="0">
                <a:latin typeface="Times New Roman" pitchFamily="18" charset="0"/>
                <a:cs typeface="Times New Roman" pitchFamily="18" charset="0"/>
              </a:rPr>
              <a:t>. Bu oksitler, karbon ve hidrokarbonların yanmasından elde edilir. Atmosfere karışan karbondioksit yeşil bitkilerin fotosentezi ve fermantasyonundan kaynaklanmaktadır. Sanayide soğutma amacıyla kullanılan karbondioksit kuru buz halinde katı olarak muhafaza edilir</a:t>
            </a:r>
            <a:r>
              <a:rPr lang="tr-TR" sz="1600" dirty="0" smtClean="0">
                <a:latin typeface="Times New Roman" pitchFamily="18" charset="0"/>
                <a:cs typeface="Times New Roman" pitchFamily="18" charset="0"/>
              </a:rPr>
              <a:t>.</a:t>
            </a:r>
          </a:p>
          <a:p>
            <a:pPr>
              <a:lnSpc>
                <a:spcPct val="150000"/>
              </a:lnSpc>
            </a:pPr>
            <a:endParaRPr lang="tr-TR" sz="1600" dirty="0">
              <a:latin typeface="Times New Roman" pitchFamily="18" charset="0"/>
              <a:cs typeface="Times New Roman" pitchFamily="18" charset="0"/>
            </a:endParaRPr>
          </a:p>
          <a:p>
            <a:pPr marL="285750" indent="-285750">
              <a:lnSpc>
                <a:spcPct val="150000"/>
              </a:lnSpc>
              <a:buFont typeface="Arial" pitchFamily="34" charset="0"/>
              <a:buChar char="•"/>
            </a:pPr>
            <a:r>
              <a:rPr lang="tr-TR" sz="1600" b="1" dirty="0">
                <a:latin typeface="Times New Roman" pitchFamily="18" charset="0"/>
                <a:cs typeface="Times New Roman" pitchFamily="18" charset="0"/>
              </a:rPr>
              <a:t>1.2.4.Soygazlar(Asal Gazlar)</a:t>
            </a:r>
          </a:p>
          <a:p>
            <a:pPr>
              <a:lnSpc>
                <a:spcPct val="150000"/>
              </a:lnSpc>
            </a:pPr>
            <a:endParaRPr lang="tr-TR" sz="1600" b="1" dirty="0">
              <a:latin typeface="Times New Roman" pitchFamily="18" charset="0"/>
              <a:cs typeface="Times New Roman" pitchFamily="18" charset="0"/>
            </a:endParaRPr>
          </a:p>
          <a:p>
            <a:pPr>
              <a:lnSpc>
                <a:spcPct val="150000"/>
              </a:lnSpc>
            </a:pPr>
            <a:r>
              <a:rPr lang="tr-TR" sz="1600" dirty="0">
                <a:latin typeface="Times New Roman" pitchFamily="18" charset="0"/>
                <a:cs typeface="Times New Roman" pitchFamily="18" charset="0"/>
              </a:rPr>
              <a:t>Kimyasal etkinlikleri çok düşük olması nedeniyle hemen hemen hiç bileşik yapmazlar. Bütün </a:t>
            </a:r>
            <a:r>
              <a:rPr lang="tr-TR" sz="1600" dirty="0" err="1">
                <a:latin typeface="Times New Roman" pitchFamily="18" charset="0"/>
                <a:cs typeface="Times New Roman" pitchFamily="18" charset="0"/>
              </a:rPr>
              <a:t>soygazlar</a:t>
            </a:r>
            <a:r>
              <a:rPr lang="tr-TR" sz="1600" dirty="0">
                <a:latin typeface="Times New Roman" pitchFamily="18" charset="0"/>
                <a:cs typeface="Times New Roman" pitchFamily="18" charset="0"/>
              </a:rPr>
              <a:t> sıvı havanın damıtılması ile elde edilmektedirler. Atmosferde en bol bulunan, Argon’dur. Helyum ve radon radyoaktif bozulmadan ortaya çıkarlar.</a:t>
            </a:r>
          </a:p>
          <a:p>
            <a:pPr>
              <a:lnSpc>
                <a:spcPct val="150000"/>
              </a:lnSpc>
            </a:pPr>
            <a:endParaRPr lang="tr-TR" dirty="0">
              <a:latin typeface="Times New Roman" pitchFamily="18" charset="0"/>
              <a:cs typeface="Times New Roman" pitchFamily="18" charset="0"/>
            </a:endParaRPr>
          </a:p>
          <a:p>
            <a:endParaRPr lang="tr-TR" dirty="0"/>
          </a:p>
          <a:p>
            <a:endParaRPr lang="tr-TR" dirty="0">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7416723" y="2653874"/>
            <a:ext cx="2800350" cy="1304925"/>
          </a:xfrm>
          <a:prstGeom prst="rect">
            <a:avLst/>
          </a:prstGeom>
        </p:spPr>
      </p:pic>
    </p:spTree>
    <p:extLst>
      <p:ext uri="{BB962C8B-B14F-4D97-AF65-F5344CB8AC3E}">
        <p14:creationId xmlns:p14="http://schemas.microsoft.com/office/powerpoint/2010/main" val="407883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83471" y="0"/>
            <a:ext cx="10459846" cy="6017032"/>
          </a:xfrm>
          <a:prstGeom prst="rect">
            <a:avLst/>
          </a:prstGeom>
        </p:spPr>
        <p:txBody>
          <a:bodyPr wrap="square">
            <a:spAutoFit/>
          </a:bodyPr>
          <a:lstStyle/>
          <a:p>
            <a:endParaRPr lang="tr-TR" b="1" dirty="0" smtClean="0">
              <a:latin typeface="Times New Roman" pitchFamily="18" charset="0"/>
              <a:cs typeface="Times New Roman" pitchFamily="18" charset="0"/>
            </a:endParaRPr>
          </a:p>
          <a:p>
            <a:pPr>
              <a:lnSpc>
                <a:spcPct val="150000"/>
              </a:lnSpc>
            </a:pPr>
            <a:endParaRPr lang="tr-TR" b="1" dirty="0" smtClean="0">
              <a:latin typeface="Times New Roman" pitchFamily="18" charset="0"/>
              <a:cs typeface="Times New Roman" pitchFamily="18" charset="0"/>
            </a:endParaRPr>
          </a:p>
          <a:p>
            <a:pPr marL="285750" indent="-285750">
              <a:lnSpc>
                <a:spcPct val="150000"/>
              </a:lnSpc>
              <a:buFont typeface="Arial" pitchFamily="34" charset="0"/>
              <a:buChar char="•"/>
            </a:pPr>
            <a:r>
              <a:rPr lang="tr-TR" b="1" dirty="0" smtClean="0">
                <a:latin typeface="Times New Roman" pitchFamily="18" charset="0"/>
                <a:cs typeface="Times New Roman" pitchFamily="18" charset="0"/>
              </a:rPr>
              <a:t>1.2.5.Ozon (O</a:t>
            </a:r>
            <a:r>
              <a:rPr lang="tr-TR" b="1" baseline="-25000" dirty="0" smtClean="0">
                <a:latin typeface="Times New Roman" pitchFamily="18" charset="0"/>
                <a:cs typeface="Times New Roman" pitchFamily="18" charset="0"/>
              </a:rPr>
              <a:t>3</a:t>
            </a:r>
            <a:r>
              <a:rPr lang="tr-TR" b="1" dirty="0" smtClean="0">
                <a:latin typeface="Times New Roman" pitchFamily="18" charset="0"/>
                <a:cs typeface="Times New Roman" pitchFamily="18" charset="0"/>
              </a:rPr>
              <a:t>)</a:t>
            </a:r>
          </a:p>
          <a:p>
            <a:pPr>
              <a:lnSpc>
                <a:spcPct val="150000"/>
              </a:lnSpc>
            </a:pPr>
            <a:endParaRPr lang="tr-TR" b="1" dirty="0" smtClean="0">
              <a:latin typeface="Times New Roman" pitchFamily="18" charset="0"/>
              <a:cs typeface="Times New Roman" pitchFamily="18" charset="0"/>
            </a:endParaRPr>
          </a:p>
          <a:p>
            <a:pPr marL="285750" indent="-285750">
              <a:lnSpc>
                <a:spcPct val="150000"/>
              </a:lnSpc>
              <a:buFont typeface="Wingdings" panose="05000000000000000000" pitchFamily="2" charset="2"/>
              <a:buChar char="ü"/>
            </a:pPr>
            <a:r>
              <a:rPr lang="tr-TR" dirty="0" smtClean="0">
                <a:latin typeface="Times New Roman" pitchFamily="18" charset="0"/>
                <a:cs typeface="Times New Roman" pitchFamily="18" charset="0"/>
              </a:rPr>
              <a:t>Oksijen elementinin atomlu izotopu durumunda olan ozon, açık mavi ve kokulu bir gazdır. Yoğunluğu, oksijenin yoğunluğunun bir buçuk katı ve sudaki çözünürlüğü, oksijenden daha fazladır. Oksijenin elektrolizi ile elde edilir. </a:t>
            </a:r>
          </a:p>
          <a:p>
            <a:pPr>
              <a:lnSpc>
                <a:spcPct val="150000"/>
              </a:lnSpc>
            </a:pPr>
            <a:endParaRPr lang="tr-TR" dirty="0" smtClean="0">
              <a:latin typeface="Times New Roman" pitchFamily="18" charset="0"/>
              <a:cs typeface="Times New Roman" pitchFamily="18" charset="0"/>
            </a:endParaRPr>
          </a:p>
          <a:p>
            <a:pPr marL="285750" indent="-285750">
              <a:lnSpc>
                <a:spcPct val="150000"/>
              </a:lnSpc>
              <a:buFont typeface="Wingdings" panose="05000000000000000000" pitchFamily="2" charset="2"/>
              <a:buChar char="ü"/>
            </a:pPr>
            <a:r>
              <a:rPr lang="tr-TR" dirty="0" smtClean="0">
                <a:latin typeface="Times New Roman" pitchFamily="18" charset="0"/>
                <a:cs typeface="Times New Roman" pitchFamily="18" charset="0"/>
              </a:rPr>
              <a:t>Yeryüzünde yaşayan canlılar için büyük tehlike oluşturan güneşin ultraviyole ışınları ve radyasyon etkisinden canlıları atmosferdeki bu ozon tabakası korur. </a:t>
            </a:r>
          </a:p>
          <a:p>
            <a:pPr>
              <a:lnSpc>
                <a:spcPct val="150000"/>
              </a:lnSpc>
            </a:pPr>
            <a:endParaRPr lang="tr-TR" dirty="0" smtClean="0">
              <a:latin typeface="Times New Roman" pitchFamily="18" charset="0"/>
              <a:cs typeface="Times New Roman" pitchFamily="18" charset="0"/>
            </a:endParaRPr>
          </a:p>
          <a:p>
            <a:pPr marL="285750" indent="-285750">
              <a:lnSpc>
                <a:spcPct val="150000"/>
              </a:lnSpc>
              <a:buFont typeface="Wingdings" panose="05000000000000000000" pitchFamily="2" charset="2"/>
              <a:buChar char="ü"/>
            </a:pPr>
            <a:r>
              <a:rPr lang="tr-TR" dirty="0" smtClean="0">
                <a:latin typeface="Times New Roman" pitchFamily="18" charset="0"/>
                <a:cs typeface="Times New Roman" pitchFamily="18" charset="0"/>
              </a:rPr>
              <a:t>Ultraviyole ışınlar havadaki oksijeni moleküllerini parçalayarak atom haline dönüştürür. Yalnız kalan bu atomlar da diğer oksijen molekülleri ile birleşerek ozon haline gelirler. Ardı ardına olan bu oluşum sırasında radyasyon </a:t>
            </a:r>
            <a:r>
              <a:rPr lang="tr-TR" dirty="0" err="1" smtClean="0">
                <a:latin typeface="Times New Roman" pitchFamily="18" charset="0"/>
                <a:cs typeface="Times New Roman" pitchFamily="18" charset="0"/>
              </a:rPr>
              <a:t>absorbe</a:t>
            </a:r>
            <a:r>
              <a:rPr lang="tr-TR" dirty="0" smtClean="0">
                <a:latin typeface="Times New Roman" pitchFamily="18" charset="0"/>
                <a:cs typeface="Times New Roman" pitchFamily="18" charset="0"/>
              </a:rPr>
              <a:t> edilerek tutulur.</a:t>
            </a:r>
          </a:p>
          <a:p>
            <a:endParaRPr lang="tr-TR" sz="1600" dirty="0" smtClean="0"/>
          </a:p>
        </p:txBody>
      </p:sp>
      <p:pic>
        <p:nvPicPr>
          <p:cNvPr id="3" name="Resim 2"/>
          <p:cNvPicPr>
            <a:picLocks noChangeAspect="1"/>
          </p:cNvPicPr>
          <p:nvPr/>
        </p:nvPicPr>
        <p:blipFill>
          <a:blip r:embed="rId2"/>
          <a:stretch>
            <a:fillRect/>
          </a:stretch>
        </p:blipFill>
        <p:spPr>
          <a:xfrm>
            <a:off x="7570052" y="5343525"/>
            <a:ext cx="2164963" cy="1514475"/>
          </a:xfrm>
          <a:prstGeom prst="rect">
            <a:avLst/>
          </a:prstGeom>
        </p:spPr>
      </p:pic>
    </p:spTree>
    <p:extLst>
      <p:ext uri="{BB962C8B-B14F-4D97-AF65-F5344CB8AC3E}">
        <p14:creationId xmlns:p14="http://schemas.microsoft.com/office/powerpoint/2010/main" val="167417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644" y="529006"/>
            <a:ext cx="10972800" cy="1066800"/>
          </a:xfrm>
        </p:spPr>
        <p:txBody>
          <a:bodyPr/>
          <a:lstStyle/>
          <a:p>
            <a:r>
              <a:rPr lang="tr-TR" b="1" dirty="0" smtClean="0">
                <a:latin typeface="Times New Roman" panose="02020603050405020304" pitchFamily="18" charset="0"/>
                <a:cs typeface="Times New Roman" panose="02020603050405020304" pitchFamily="18" charset="0"/>
              </a:rPr>
              <a:t>Hava kirliliğinin kaynakları</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86576" y="1964473"/>
            <a:ext cx="10972800" cy="4325112"/>
          </a:xfrm>
        </p:spPr>
        <p:txBody>
          <a:bodyPr>
            <a:normAutofit fontScale="92500" lnSpcReduction="20000"/>
          </a:bodyPr>
          <a:lstStyle/>
          <a:p>
            <a:r>
              <a:rPr lang="tr-TR" dirty="0">
                <a:latin typeface="Times New Roman" panose="02020603050405020304" pitchFamily="18" charset="0"/>
                <a:cs typeface="Times New Roman" panose="02020603050405020304" pitchFamily="18" charset="0"/>
              </a:rPr>
              <a:t>Hava kirliliğinin </a:t>
            </a:r>
            <a:r>
              <a:rPr lang="tr-TR" dirty="0" smtClean="0">
                <a:latin typeface="Times New Roman" panose="02020603050405020304" pitchFamily="18" charset="0"/>
                <a:cs typeface="Times New Roman" panose="02020603050405020304" pitchFamily="18" charset="0"/>
              </a:rPr>
              <a:t>kaynaklarını üç sınıfa ayırabiliriz.</a:t>
            </a:r>
          </a:p>
          <a:p>
            <a:endParaRPr lang="tr-TR"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Nokta kaynak</a:t>
            </a:r>
          </a:p>
          <a:p>
            <a:endParaRPr lang="tr-TR" b="1"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B</a:t>
            </a:r>
            <a:r>
              <a:rPr lang="tr-TR" dirty="0" smtClean="0">
                <a:latin typeface="Times New Roman" panose="02020603050405020304" pitchFamily="18" charset="0"/>
                <a:cs typeface="Times New Roman" panose="02020603050405020304" pitchFamily="18" charset="0"/>
              </a:rPr>
              <a:t>üyük emisyon kaynakları, endüstri kuruluşları</a:t>
            </a:r>
          </a:p>
          <a:p>
            <a:endParaRPr lang="tr-TR"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Çizgi kaynak</a:t>
            </a:r>
          </a:p>
          <a:p>
            <a:endParaRPr lang="tr-TR" b="1" dirty="0" smtClean="0">
              <a:latin typeface="Times New Roman" panose="02020603050405020304" pitchFamily="18" charset="0"/>
              <a:cs typeface="Times New Roman" panose="02020603050405020304" pitchFamily="18" charset="0"/>
            </a:endParaRPr>
          </a:p>
          <a:p>
            <a:r>
              <a:rPr lang="tr-TR" dirty="0" err="1" smtClean="0">
                <a:latin typeface="Times New Roman" panose="02020603050405020304" pitchFamily="18" charset="0"/>
                <a:cs typeface="Times New Roman" panose="02020603050405020304" pitchFamily="18" charset="0"/>
              </a:rPr>
              <a:t>Karayollarıda</a:t>
            </a:r>
            <a:r>
              <a:rPr lang="tr-TR" dirty="0" smtClean="0">
                <a:latin typeface="Times New Roman" panose="02020603050405020304" pitchFamily="18" charset="0"/>
                <a:cs typeface="Times New Roman" panose="02020603050405020304" pitchFamily="18" charset="0"/>
              </a:rPr>
              <a:t> araçlardan kaynaklanan emisyonlardır.</a:t>
            </a:r>
          </a:p>
          <a:p>
            <a:endParaRPr lang="tr-TR" dirty="0" smtClean="0">
              <a:latin typeface="Times New Roman" panose="02020603050405020304" pitchFamily="18" charset="0"/>
              <a:cs typeface="Times New Roman" panose="02020603050405020304" pitchFamily="18" charset="0"/>
            </a:endParaRPr>
          </a:p>
          <a:p>
            <a:r>
              <a:rPr lang="tr-TR" b="1" dirty="0" smtClean="0">
                <a:latin typeface="Times New Roman" panose="02020603050405020304" pitchFamily="18" charset="0"/>
                <a:cs typeface="Times New Roman" panose="02020603050405020304" pitchFamily="18" charset="0"/>
              </a:rPr>
              <a:t>Alan kaynak</a:t>
            </a:r>
          </a:p>
          <a:p>
            <a:endParaRPr lang="tr-TR" b="1" dirty="0" smtClean="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M</a:t>
            </a:r>
            <a:r>
              <a:rPr lang="tr-TR" dirty="0" smtClean="0">
                <a:latin typeface="Times New Roman" panose="02020603050405020304" pitchFamily="18" charset="0"/>
                <a:cs typeface="Times New Roman" panose="02020603050405020304" pitchFamily="18" charset="0"/>
              </a:rPr>
              <a:t>eskun alanlar</a:t>
            </a:r>
            <a:endParaRPr lang="tr-TR" dirty="0">
              <a:latin typeface="Times New Roman" panose="02020603050405020304" pitchFamily="18" charset="0"/>
              <a:cs typeface="Times New Roman" panose="02020603050405020304" pitchFamily="18" charset="0"/>
            </a:endParaRPr>
          </a:p>
        </p:txBody>
      </p:sp>
      <p:sp>
        <p:nvSpPr>
          <p:cNvPr id="4" name="AutoShape 2" descr="hava kirliliÄi ve fabrika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stretch>
            <a:fillRect/>
          </a:stretch>
        </p:blipFill>
        <p:spPr>
          <a:xfrm>
            <a:off x="6748231" y="1536712"/>
            <a:ext cx="2619375" cy="1743075"/>
          </a:xfrm>
          <a:prstGeom prst="rect">
            <a:avLst/>
          </a:prstGeom>
        </p:spPr>
      </p:pic>
      <p:pic>
        <p:nvPicPr>
          <p:cNvPr id="6" name="Resim 5"/>
          <p:cNvPicPr>
            <a:picLocks noChangeAspect="1"/>
          </p:cNvPicPr>
          <p:nvPr/>
        </p:nvPicPr>
        <p:blipFill>
          <a:blip r:embed="rId3"/>
          <a:stretch>
            <a:fillRect/>
          </a:stretch>
        </p:blipFill>
        <p:spPr>
          <a:xfrm>
            <a:off x="8057918" y="3648454"/>
            <a:ext cx="2743200" cy="1666875"/>
          </a:xfrm>
          <a:prstGeom prst="rect">
            <a:avLst/>
          </a:prstGeom>
        </p:spPr>
      </p:pic>
      <p:pic>
        <p:nvPicPr>
          <p:cNvPr id="7" name="Resim 6"/>
          <p:cNvPicPr>
            <a:picLocks noChangeAspect="1"/>
          </p:cNvPicPr>
          <p:nvPr/>
        </p:nvPicPr>
        <p:blipFill>
          <a:blip r:embed="rId4"/>
          <a:stretch>
            <a:fillRect/>
          </a:stretch>
        </p:blipFill>
        <p:spPr>
          <a:xfrm>
            <a:off x="4682351" y="4875419"/>
            <a:ext cx="2381250" cy="1924050"/>
          </a:xfrm>
          <a:prstGeom prst="rect">
            <a:avLst/>
          </a:prstGeom>
        </p:spPr>
      </p:pic>
    </p:spTree>
    <p:extLst>
      <p:ext uri="{BB962C8B-B14F-4D97-AF65-F5344CB8AC3E}">
        <p14:creationId xmlns:p14="http://schemas.microsoft.com/office/powerpoint/2010/main" val="93919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5872" y="597184"/>
            <a:ext cx="10972800" cy="1066800"/>
          </a:xfrm>
        </p:spPr>
        <p:txBody>
          <a:bodyPr/>
          <a:lstStyle/>
          <a:p>
            <a:r>
              <a:rPr lang="tr-TR" dirty="0" smtClean="0">
                <a:latin typeface="Times New Roman" panose="02020603050405020304" pitchFamily="18" charset="0"/>
                <a:cs typeface="Times New Roman" panose="02020603050405020304" pitchFamily="18" charset="0"/>
              </a:rPr>
              <a:t>Hava </a:t>
            </a:r>
            <a:r>
              <a:rPr lang="tr-TR" dirty="0">
                <a:latin typeface="Times New Roman" panose="02020603050405020304" pitchFamily="18" charset="0"/>
                <a:cs typeface="Times New Roman" panose="02020603050405020304" pitchFamily="18" charset="0"/>
              </a:rPr>
              <a:t>K</a:t>
            </a:r>
            <a:r>
              <a:rPr lang="tr-TR" dirty="0" smtClean="0">
                <a:latin typeface="Times New Roman" panose="02020603050405020304" pitchFamily="18" charset="0"/>
                <a:cs typeface="Times New Roman" panose="02020603050405020304" pitchFamily="18" charset="0"/>
              </a:rPr>
              <a:t>alite </a:t>
            </a:r>
            <a:r>
              <a:rPr lang="tr-TR" dirty="0">
                <a:latin typeface="Times New Roman" panose="02020603050405020304" pitchFamily="18" charset="0"/>
                <a:cs typeface="Times New Roman" panose="02020603050405020304" pitchFamily="18" charset="0"/>
              </a:rPr>
              <a:t>İ</a:t>
            </a:r>
            <a:r>
              <a:rPr lang="tr-TR" dirty="0" smtClean="0">
                <a:latin typeface="Times New Roman" panose="02020603050405020304" pitchFamily="18" charset="0"/>
                <a:cs typeface="Times New Roman" panose="02020603050405020304" pitchFamily="18" charset="0"/>
              </a:rPr>
              <a:t>ndeksi(HKİ)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64272" y="1680711"/>
            <a:ext cx="10972800" cy="4325112"/>
          </a:xfrm>
        </p:spPr>
        <p:txBody>
          <a:bodyPr>
            <a:normAutofit/>
          </a:bodyPr>
          <a:lstStyle/>
          <a:p>
            <a:r>
              <a:rPr lang="tr-TR" sz="1800" dirty="0" smtClean="0">
                <a:latin typeface="Times New Roman" panose="02020603050405020304" pitchFamily="18" charset="0"/>
                <a:cs typeface="Times New Roman" panose="02020603050405020304" pitchFamily="18" charset="0"/>
              </a:rPr>
              <a:t>Yaşadığımız çevredeki hava kalitesinin günlük olarak rapor edilmesi için kullanılan bir indekstir.</a:t>
            </a:r>
          </a:p>
          <a:p>
            <a:endParaRPr lang="tr-TR" sz="1800" dirty="0" smtClean="0">
              <a:latin typeface="Times New Roman" panose="02020603050405020304" pitchFamily="18" charset="0"/>
              <a:cs typeface="Times New Roman" panose="02020603050405020304" pitchFamily="18" charset="0"/>
            </a:endParaRPr>
          </a:p>
          <a:p>
            <a:r>
              <a:rPr lang="tr-TR" sz="1800" dirty="0" smtClean="0">
                <a:latin typeface="Times New Roman" panose="02020603050405020304" pitchFamily="18" charset="0"/>
                <a:cs typeface="Times New Roman" panose="02020603050405020304" pitchFamily="18" charset="0"/>
              </a:rPr>
              <a:t>Yaşadığımız bölgenin havasının ne kadar temiz veya kirli olduğunu ve ne tür sağlık etkilerinin oluşabileceği konusunda bilgiler verir.</a:t>
            </a:r>
            <a:endParaRPr lang="tr-TR" sz="18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3874817" y="2877803"/>
            <a:ext cx="6115050" cy="4067175"/>
          </a:xfrm>
          <a:prstGeom prst="rect">
            <a:avLst/>
          </a:prstGeom>
        </p:spPr>
      </p:pic>
    </p:spTree>
    <p:extLst>
      <p:ext uri="{BB962C8B-B14F-4D97-AF65-F5344CB8AC3E}">
        <p14:creationId xmlns:p14="http://schemas.microsoft.com/office/powerpoint/2010/main" val="273593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87529" y="719534"/>
            <a:ext cx="10277370" cy="5909310"/>
          </a:xfrm>
          <a:prstGeom prst="rect">
            <a:avLst/>
          </a:prstGeom>
        </p:spPr>
        <p:txBody>
          <a:bodyPr wrap="square">
            <a:spAutoFit/>
          </a:bodyPr>
          <a:lstStyle/>
          <a:p>
            <a:r>
              <a:rPr lang="tr-TR" b="1" dirty="0" smtClean="0">
                <a:latin typeface="Times New Roman" pitchFamily="18" charset="0"/>
                <a:cs typeface="Times New Roman" pitchFamily="18" charset="0"/>
              </a:rPr>
              <a:t>1.3.Hava </a:t>
            </a:r>
            <a:r>
              <a:rPr lang="tr-TR" b="1" dirty="0">
                <a:latin typeface="Times New Roman" pitchFamily="18" charset="0"/>
                <a:cs typeface="Times New Roman" pitchFamily="18" charset="0"/>
              </a:rPr>
              <a:t>Kirliliğinin Sebepleri</a:t>
            </a:r>
          </a:p>
          <a:p>
            <a:endParaRPr lang="tr-TR" dirty="0" smtClean="0">
              <a:latin typeface="Times New Roman" pitchFamily="18" charset="0"/>
              <a:cs typeface="Times New Roman" pitchFamily="18" charset="0"/>
            </a:endParaRPr>
          </a:p>
          <a:p>
            <a:pPr marL="285750" indent="-285750">
              <a:buFont typeface="Arial" pitchFamily="34" charset="0"/>
              <a:buChar char="•"/>
            </a:pPr>
            <a:r>
              <a:rPr lang="tr-TR" dirty="0" smtClean="0">
                <a:latin typeface="Times New Roman" pitchFamily="18" charset="0"/>
                <a:cs typeface="Times New Roman" pitchFamily="18" charset="0"/>
              </a:rPr>
              <a:t>Türkiye’de </a:t>
            </a:r>
            <a:r>
              <a:rPr lang="tr-TR" dirty="0">
                <a:latin typeface="Times New Roman" pitchFamily="18" charset="0"/>
                <a:cs typeface="Times New Roman" pitchFamily="18" charset="0"/>
              </a:rPr>
              <a:t>hızlı sanayileşme ve şehirleşme hareketleri, Cumhuriyet devrinde kendini daha belirgin olarak hissettirmeye başlamış, bilhassa da 1950’lerden sonra sanayileşme, şehirleşme ve hızlı nüfus artışı, köyden şehre göç, çarpık şehirleşme </a:t>
            </a:r>
            <a:r>
              <a:rPr lang="tr-TR" dirty="0" smtClean="0">
                <a:latin typeface="Times New Roman" pitchFamily="18" charset="0"/>
                <a:cs typeface="Times New Roman" pitchFamily="18" charset="0"/>
              </a:rPr>
              <a:t>gözle </a:t>
            </a:r>
            <a:r>
              <a:rPr lang="tr-TR" dirty="0">
                <a:latin typeface="Times New Roman" pitchFamily="18" charset="0"/>
                <a:cs typeface="Times New Roman" pitchFamily="18" charset="0"/>
              </a:rPr>
              <a:t>görülür olumsuzluğu beraberinde getirmiştir. Bütün bu zincirleme olayların sonucunda ise, çevrede bozulmalar başlamıştır. </a:t>
            </a:r>
          </a:p>
          <a:p>
            <a:endParaRPr lang="tr-TR" dirty="0" smtClean="0">
              <a:latin typeface="Times New Roman" pitchFamily="18" charset="0"/>
              <a:cs typeface="Times New Roman" pitchFamily="18" charset="0"/>
            </a:endParaRPr>
          </a:p>
          <a:p>
            <a:pPr marL="285750" indent="-285750">
              <a:buFont typeface="Arial" pitchFamily="34" charset="0"/>
              <a:buChar char="•"/>
            </a:pPr>
            <a:r>
              <a:rPr lang="tr-TR" dirty="0" smtClean="0">
                <a:latin typeface="Times New Roman" pitchFamily="18" charset="0"/>
                <a:cs typeface="Times New Roman" pitchFamily="18" charset="0"/>
              </a:rPr>
              <a:t>Hava </a:t>
            </a:r>
            <a:r>
              <a:rPr lang="tr-TR" dirty="0">
                <a:latin typeface="Times New Roman" pitchFamily="18" charset="0"/>
                <a:cs typeface="Times New Roman" pitchFamily="18" charset="0"/>
              </a:rPr>
              <a:t>kirliliği genel anlamda, sanayi kuruluşlarında meydana gelen emisyonların </a:t>
            </a:r>
            <a:r>
              <a:rPr lang="tr-TR" dirty="0" smtClean="0">
                <a:latin typeface="Times New Roman" pitchFamily="18" charset="0"/>
                <a:cs typeface="Times New Roman" pitchFamily="18" charset="0"/>
              </a:rPr>
              <a:t>yeteri </a:t>
            </a:r>
            <a:r>
              <a:rPr lang="tr-TR" dirty="0">
                <a:latin typeface="Times New Roman" pitchFamily="18" charset="0"/>
                <a:cs typeface="Times New Roman" pitchFamily="18" charset="0"/>
              </a:rPr>
              <a:t>kadar önlem alınmadan atmosfere bırakılması, ulaşım araçlarından kaynaklanan egzoz gazlarının atmosfere verilmesi, çeşitli endüstri tesisleri ve konutlarda yakılan özellikle fosil yakıtlardan ortaya çıkan partikül (toz, zerrecik), duman, is, kükürt, azot oksitleri ve hidrokarbonlardan oluşmaktadır</a:t>
            </a:r>
            <a:r>
              <a:rPr lang="tr-TR" dirty="0" smtClean="0">
                <a:latin typeface="Times New Roman" pitchFamily="18" charset="0"/>
                <a:cs typeface="Times New Roman" pitchFamily="18" charset="0"/>
              </a:rPr>
              <a:t>.</a:t>
            </a:r>
          </a:p>
          <a:p>
            <a:endParaRPr lang="tr-TR" dirty="0">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a:latin typeface="Times New Roman" pitchFamily="18" charset="0"/>
                <a:cs typeface="Times New Roman" pitchFamily="18" charset="0"/>
              </a:rPr>
              <a:t>Şehirleşme ve Konutların Isıtılması </a:t>
            </a:r>
            <a:endParaRPr lang="tr-TR" b="1"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a:latin typeface="Times New Roman" pitchFamily="18" charset="0"/>
                <a:cs typeface="Times New Roman" pitchFamily="18" charset="0"/>
              </a:rPr>
              <a:t>Endüstrileşme </a:t>
            </a:r>
            <a:endParaRPr lang="tr-TR" b="1"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smtClean="0">
                <a:latin typeface="Times New Roman" pitchFamily="18" charset="0"/>
                <a:cs typeface="Times New Roman" pitchFamily="18" charset="0"/>
              </a:rPr>
              <a:t>Motorlu </a:t>
            </a:r>
            <a:r>
              <a:rPr lang="tr-TR" b="1" dirty="0">
                <a:latin typeface="Times New Roman" pitchFamily="18" charset="0"/>
                <a:cs typeface="Times New Roman" pitchFamily="18" charset="0"/>
              </a:rPr>
              <a:t>Taşıtlar </a:t>
            </a:r>
            <a:endParaRPr lang="tr-TR" b="1"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a:latin typeface="Times New Roman" pitchFamily="18" charset="0"/>
                <a:cs typeface="Times New Roman" pitchFamily="18" charset="0"/>
              </a:rPr>
              <a:t>Atmosferik Özellikler </a:t>
            </a:r>
            <a:endParaRPr lang="tr-TR" b="1" dirty="0" smtClean="0">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err="1">
                <a:latin typeface="Times New Roman" pitchFamily="18" charset="0"/>
                <a:cs typeface="Times New Roman" pitchFamily="18" charset="0"/>
              </a:rPr>
              <a:t>Topoğrafik</a:t>
            </a:r>
            <a:r>
              <a:rPr lang="tr-TR" b="1" dirty="0">
                <a:latin typeface="Times New Roman" pitchFamily="18" charset="0"/>
                <a:cs typeface="Times New Roman" pitchFamily="18" charset="0"/>
              </a:rPr>
              <a:t> Özelliklerin </a:t>
            </a:r>
            <a:r>
              <a:rPr lang="tr-TR" b="1" dirty="0" smtClean="0">
                <a:latin typeface="Times New Roman" pitchFamily="18" charset="0"/>
                <a:cs typeface="Times New Roman" pitchFamily="18" charset="0"/>
              </a:rPr>
              <a:t>Etkisi</a:t>
            </a:r>
          </a:p>
          <a:p>
            <a:pPr marL="285750" indent="-285750">
              <a:lnSpc>
                <a:spcPct val="150000"/>
              </a:lnSpc>
              <a:buFont typeface="Wingdings" pitchFamily="2" charset="2"/>
              <a:buChar char="ü"/>
            </a:pPr>
            <a:r>
              <a:rPr lang="tr-TR" b="1" dirty="0">
                <a:latin typeface="Times New Roman" pitchFamily="18" charset="0"/>
                <a:cs typeface="Times New Roman" pitchFamily="18" charset="0"/>
              </a:rPr>
              <a:t>Meteorolojik Özelliklerin </a:t>
            </a:r>
            <a:r>
              <a:rPr lang="tr-TR" b="1" dirty="0" smtClean="0">
                <a:latin typeface="Times New Roman" pitchFamily="18" charset="0"/>
                <a:cs typeface="Times New Roman" pitchFamily="18" charset="0"/>
              </a:rPr>
              <a:t>Etkisi</a:t>
            </a:r>
          </a:p>
        </p:txBody>
      </p:sp>
    </p:spTree>
    <p:extLst>
      <p:ext uri="{BB962C8B-B14F-4D97-AF65-F5344CB8AC3E}">
        <p14:creationId xmlns:p14="http://schemas.microsoft.com/office/powerpoint/2010/main" val="152195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16927" y="425056"/>
            <a:ext cx="10036097" cy="6047809"/>
          </a:xfrm>
          <a:prstGeom prst="rect">
            <a:avLst/>
          </a:prstGeom>
        </p:spPr>
        <p:txBody>
          <a:bodyPr wrap="square">
            <a:spAutoFit/>
          </a:bodyPr>
          <a:lstStyle/>
          <a:p>
            <a:endParaRPr lang="tr-TR" b="1" dirty="0" smtClean="0"/>
          </a:p>
          <a:p>
            <a:r>
              <a:rPr lang="tr-TR" b="1" dirty="0" smtClean="0">
                <a:latin typeface="Times New Roman" pitchFamily="18" charset="0"/>
                <a:cs typeface="Times New Roman" pitchFamily="18" charset="0"/>
              </a:rPr>
              <a:t>1.3.1.Şehirleşme </a:t>
            </a:r>
            <a:r>
              <a:rPr lang="tr-TR" b="1" dirty="0">
                <a:latin typeface="Times New Roman" pitchFamily="18" charset="0"/>
                <a:cs typeface="Times New Roman" pitchFamily="18" charset="0"/>
              </a:rPr>
              <a:t>ve Konutların </a:t>
            </a:r>
            <a:r>
              <a:rPr lang="tr-TR" b="1" dirty="0" smtClean="0">
                <a:latin typeface="Times New Roman" pitchFamily="18" charset="0"/>
                <a:cs typeface="Times New Roman" pitchFamily="18" charset="0"/>
              </a:rPr>
              <a:t>Isıtılması</a:t>
            </a:r>
          </a:p>
          <a:p>
            <a:endParaRPr lang="tr-TR" b="1" dirty="0">
              <a:latin typeface="Times New Roman" pitchFamily="18" charset="0"/>
              <a:cs typeface="Times New Roman" pitchFamily="18" charset="0"/>
            </a:endParaRPr>
          </a:p>
          <a:p>
            <a:pPr marL="285750" indent="-285750">
              <a:lnSpc>
                <a:spcPct val="150000"/>
              </a:lnSpc>
              <a:buFont typeface="Arial" pitchFamily="34" charset="0"/>
              <a:buChar char="•"/>
            </a:pPr>
            <a:r>
              <a:rPr lang="tr-TR" dirty="0">
                <a:latin typeface="Times New Roman" pitchFamily="18" charset="0"/>
                <a:cs typeface="Times New Roman" pitchFamily="18" charset="0"/>
              </a:rPr>
              <a:t>Havayı kirleten en önemli olay, bireylerin ısınmasını sağlayan yanmadır. </a:t>
            </a:r>
            <a:r>
              <a:rPr lang="tr-TR" dirty="0" smtClean="0">
                <a:latin typeface="Times New Roman" pitchFamily="18" charset="0"/>
                <a:cs typeface="Times New Roman" pitchFamily="18" charset="0"/>
              </a:rPr>
              <a:t>Fosil </a:t>
            </a:r>
            <a:r>
              <a:rPr lang="tr-TR" dirty="0">
                <a:latin typeface="Times New Roman" pitchFamily="18" charset="0"/>
                <a:cs typeface="Times New Roman" pitchFamily="18" charset="0"/>
              </a:rPr>
              <a:t>yakıt olarak tanınan petrol, gaz, kömürün yakılması sırasında çıkan gazlar hava kirlenmesinin önemli sebeplerinden biridir. </a:t>
            </a:r>
            <a:endParaRPr lang="tr-TR" dirty="0" smtClean="0">
              <a:latin typeface="Times New Roman" pitchFamily="18" charset="0"/>
              <a:cs typeface="Times New Roman" pitchFamily="18" charset="0"/>
            </a:endParaRPr>
          </a:p>
          <a:p>
            <a:pPr>
              <a:lnSpc>
                <a:spcPct val="150000"/>
              </a:lnSpc>
            </a:pPr>
            <a:endParaRPr lang="tr-TR" dirty="0">
              <a:latin typeface="Times New Roman" pitchFamily="18" charset="0"/>
              <a:cs typeface="Times New Roman" pitchFamily="18" charset="0"/>
            </a:endParaRPr>
          </a:p>
          <a:p>
            <a:pPr marL="285750" indent="-285750">
              <a:lnSpc>
                <a:spcPct val="150000"/>
              </a:lnSpc>
              <a:buFont typeface="Arial" pitchFamily="34" charset="0"/>
              <a:buChar char="•"/>
            </a:pPr>
            <a:r>
              <a:rPr lang="tr-TR" dirty="0" smtClean="0">
                <a:latin typeface="Times New Roman" pitchFamily="18" charset="0"/>
                <a:cs typeface="Times New Roman" pitchFamily="18" charset="0"/>
              </a:rPr>
              <a:t>Bilhassa </a:t>
            </a:r>
            <a:r>
              <a:rPr lang="tr-TR" dirty="0">
                <a:latin typeface="Times New Roman" pitchFamily="18" charset="0"/>
                <a:cs typeface="Times New Roman" pitchFamily="18" charset="0"/>
              </a:rPr>
              <a:t>enerji elde etmek, konutları ısıtmak, motorlu araçları hareket ettirmek gibi modern hayatın gereği olan faaliyetlerde görülen suni yanma olayları yanında doğal olaylar sonucu oluşan yangınlarla da hava kirliliği </a:t>
            </a:r>
            <a:r>
              <a:rPr lang="tr-TR" dirty="0" smtClean="0">
                <a:latin typeface="Times New Roman" pitchFamily="18" charset="0"/>
                <a:cs typeface="Times New Roman" pitchFamily="18" charset="0"/>
              </a:rPr>
              <a:t>olabilmektedir.</a:t>
            </a:r>
            <a:endParaRPr lang="tr-TR" dirty="0">
              <a:latin typeface="Times New Roman" pitchFamily="18" charset="0"/>
              <a:cs typeface="Times New Roman" pitchFamily="18" charset="0"/>
            </a:endParaRPr>
          </a:p>
          <a:p>
            <a:pPr>
              <a:lnSpc>
                <a:spcPct val="150000"/>
              </a:lnSpc>
            </a:pPr>
            <a:endParaRPr lang="tr-TR" dirty="0" smtClean="0">
              <a:latin typeface="Times New Roman" pitchFamily="18" charset="0"/>
              <a:cs typeface="Times New Roman" pitchFamily="18" charset="0"/>
            </a:endParaRPr>
          </a:p>
          <a:p>
            <a:pPr marL="285750" indent="-285750">
              <a:lnSpc>
                <a:spcPct val="150000"/>
              </a:lnSpc>
              <a:buFont typeface="Arial" pitchFamily="34" charset="0"/>
              <a:buChar char="•"/>
            </a:pPr>
            <a:r>
              <a:rPr lang="tr-TR" dirty="0" smtClean="0">
                <a:latin typeface="Times New Roman" pitchFamily="18" charset="0"/>
                <a:cs typeface="Times New Roman" pitchFamily="18" charset="0"/>
              </a:rPr>
              <a:t>Yerleşim </a:t>
            </a:r>
            <a:r>
              <a:rPr lang="tr-TR" dirty="0">
                <a:latin typeface="Times New Roman" pitchFamily="18" charset="0"/>
                <a:cs typeface="Times New Roman" pitchFamily="18" charset="0"/>
              </a:rPr>
              <a:t>birimlerinde km² ye düşen insan sayısı nüfus yoğunluğu olarak belirtilir. Belli bir kapasiteye hizmet götürebilen ve doğal kaynakları sınırlı olan bir yerde nüfus hızla artar ve yoğunlaşıp kapasiteyi zorlar, bölüşme ve tüketim artacağından, aşırı nüfus hava kirlenmesinin de sebebi olarak belirtilmektedir</a:t>
            </a:r>
            <a:r>
              <a:rPr lang="tr-TR" dirty="0" smtClean="0">
                <a:latin typeface="Times New Roman" pitchFamily="18" charset="0"/>
                <a:cs typeface="Times New Roman" pitchFamily="18" charset="0"/>
              </a:rPr>
              <a:t>.</a:t>
            </a:r>
          </a:p>
          <a:p>
            <a:endParaRPr lang="tr-TR" dirty="0">
              <a:latin typeface="Times New Roman" pitchFamily="18" charset="0"/>
              <a:cs typeface="Times New Roman" pitchFamily="18" charset="0"/>
            </a:endParaRPr>
          </a:p>
          <a:p>
            <a:endParaRPr lang="tr-TR" dirty="0"/>
          </a:p>
        </p:txBody>
      </p:sp>
      <p:pic>
        <p:nvPicPr>
          <p:cNvPr id="3" name="Resim 2"/>
          <p:cNvPicPr>
            <a:picLocks noChangeAspect="1"/>
          </p:cNvPicPr>
          <p:nvPr/>
        </p:nvPicPr>
        <p:blipFill>
          <a:blip r:embed="rId2"/>
          <a:stretch>
            <a:fillRect/>
          </a:stretch>
        </p:blipFill>
        <p:spPr>
          <a:xfrm>
            <a:off x="9061295" y="5419492"/>
            <a:ext cx="2209800" cy="1438507"/>
          </a:xfrm>
          <a:prstGeom prst="rect">
            <a:avLst/>
          </a:prstGeom>
        </p:spPr>
      </p:pic>
    </p:spTree>
    <p:extLst>
      <p:ext uri="{BB962C8B-B14F-4D97-AF65-F5344CB8AC3E}">
        <p14:creationId xmlns:p14="http://schemas.microsoft.com/office/powerpoint/2010/main" val="329834108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377</TotalTime>
  <Words>2707</Words>
  <Application>Microsoft Office PowerPoint</Application>
  <PresentationFormat>Geniş ekran</PresentationFormat>
  <Paragraphs>261</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Arial</vt:lpstr>
      <vt:lpstr>Century Gothic</vt:lpstr>
      <vt:lpstr>Times New Roman</vt:lpstr>
      <vt:lpstr>Wingdings</vt:lpstr>
      <vt:lpstr>Wingdings 3</vt:lpstr>
      <vt:lpstr>Duman</vt:lpstr>
      <vt:lpstr>                HAVA KİRLİLİĞİ </vt:lpstr>
      <vt:lpstr>PowerPoint Sunusu</vt:lpstr>
      <vt:lpstr>PowerPoint Sunusu</vt:lpstr>
      <vt:lpstr>PowerPoint Sunusu</vt:lpstr>
      <vt:lpstr>PowerPoint Sunusu</vt:lpstr>
      <vt:lpstr>Hava kirliliğinin kaynakları</vt:lpstr>
      <vt:lpstr>Hava Kalite İndeksi(HKİ)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Biz ne yapalım?</vt:lpstr>
      <vt:lpstr>Biz ne yapalım?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HAVA KİRLİLİĞİ</dc:title>
  <dc:creator>Windows Kullanıcısı</dc:creator>
  <cp:lastModifiedBy>Windows Kullanıcısı</cp:lastModifiedBy>
  <cp:revision>33</cp:revision>
  <dcterms:created xsi:type="dcterms:W3CDTF">2019-02-22T11:30:22Z</dcterms:created>
  <dcterms:modified xsi:type="dcterms:W3CDTF">2019-02-27T09:55:20Z</dcterms:modified>
</cp:coreProperties>
</file>