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0.jpg" ContentType="image/jpg"/>
  <Override PartName="/ppt/media/image11.jpg" ContentType="image/jpg"/>
  <Override PartName="/ppt/media/image12.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83" r:id="rId7"/>
    <p:sldId id="284" r:id="rId8"/>
    <p:sldId id="285" r:id="rId9"/>
    <p:sldId id="286" r:id="rId10"/>
    <p:sldId id="261" r:id="rId11"/>
    <p:sldId id="262" r:id="rId12"/>
    <p:sldId id="263" r:id="rId13"/>
    <p:sldId id="264" r:id="rId14"/>
    <p:sldId id="266" r:id="rId15"/>
    <p:sldId id="267" r:id="rId16"/>
    <p:sldId id="268" r:id="rId17"/>
    <p:sldId id="269" r:id="rId18"/>
    <p:sldId id="271" r:id="rId19"/>
    <p:sldId id="270" r:id="rId20"/>
    <p:sldId id="273" r:id="rId21"/>
    <p:sldId id="282" r:id="rId22"/>
    <p:sldId id="272" r:id="rId23"/>
    <p:sldId id="274" r:id="rId24"/>
    <p:sldId id="275" r:id="rId25"/>
    <p:sldId id="280" r:id="rId26"/>
    <p:sldId id="279" r:id="rId27"/>
    <p:sldId id="277" r:id="rId28"/>
    <p:sldId id="278" r:id="rId29"/>
    <p:sldId id="281" r:id="rId30"/>
  </p:sldIdLst>
  <p:sldSz cx="9361488"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64" y="96"/>
      </p:cViewPr>
      <p:guideLst>
        <p:guide orient="horz" pos="2160"/>
        <p:guide pos="29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E7555-E29C-4706-942E-1E9EB8178AB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422EA5F-83D0-410C-AF38-A5FDDAB28589}">
      <dgm:prSet phldrT="[Metin]"/>
      <dgm:spPr>
        <a:solidFill>
          <a:srgbClr val="FFFF00"/>
        </a:solidFill>
      </dgm:spPr>
      <dgm:t>
        <a:bodyPr/>
        <a:lstStyle/>
        <a:p>
          <a:r>
            <a:rPr lang="tr-TR" dirty="0" smtClean="0">
              <a:solidFill>
                <a:schemeClr val="tx1"/>
              </a:solidFill>
            </a:rPr>
            <a:t>Plastik Atıklar</a:t>
          </a:r>
          <a:endParaRPr lang="tr-TR" dirty="0">
            <a:solidFill>
              <a:schemeClr val="tx1"/>
            </a:solidFill>
          </a:endParaRPr>
        </a:p>
      </dgm:t>
    </dgm:pt>
    <dgm:pt modelId="{41F4AF69-8DFE-4049-A95E-21DC8B1AA9B4}" type="parTrans" cxnId="{ABB932AB-142F-4EB9-AF0A-12EFB88F221D}">
      <dgm:prSet/>
      <dgm:spPr/>
      <dgm:t>
        <a:bodyPr/>
        <a:lstStyle/>
        <a:p>
          <a:endParaRPr lang="tr-TR"/>
        </a:p>
      </dgm:t>
    </dgm:pt>
    <dgm:pt modelId="{BC89E293-4343-42D4-9A22-6511077A9C71}" type="sibTrans" cxnId="{ABB932AB-142F-4EB9-AF0A-12EFB88F221D}">
      <dgm:prSet/>
      <dgm:spPr/>
      <dgm:t>
        <a:bodyPr/>
        <a:lstStyle/>
        <a:p>
          <a:endParaRPr lang="tr-TR"/>
        </a:p>
      </dgm:t>
    </dgm:pt>
    <dgm:pt modelId="{4658007F-5EE4-414F-B161-BB420FECB293}">
      <dgm:prSet phldrT="[Metin]"/>
      <dgm:spPr/>
      <dgm:t>
        <a:bodyPr/>
        <a:lstStyle/>
        <a:p>
          <a:r>
            <a:rPr lang="tr-TR" dirty="0" smtClean="0"/>
            <a:t>Geri Dönüşüm</a:t>
          </a:r>
          <a:endParaRPr lang="tr-TR" dirty="0"/>
        </a:p>
      </dgm:t>
    </dgm:pt>
    <dgm:pt modelId="{44574A10-CDC2-453A-A64E-C3EFE80E0225}" type="parTrans" cxnId="{14CF029C-14C1-408B-A05E-E5CB78CD8BF1}">
      <dgm:prSet/>
      <dgm:spPr/>
      <dgm:t>
        <a:bodyPr/>
        <a:lstStyle/>
        <a:p>
          <a:endParaRPr lang="tr-TR"/>
        </a:p>
      </dgm:t>
    </dgm:pt>
    <dgm:pt modelId="{BF6EBE51-005C-452E-9DBC-49F6BBBC08F7}" type="sibTrans" cxnId="{14CF029C-14C1-408B-A05E-E5CB78CD8BF1}">
      <dgm:prSet/>
      <dgm:spPr/>
      <dgm:t>
        <a:bodyPr/>
        <a:lstStyle/>
        <a:p>
          <a:endParaRPr lang="tr-TR"/>
        </a:p>
      </dgm:t>
    </dgm:pt>
    <dgm:pt modelId="{580A6D4E-1C46-47FD-ABCD-5EF48CA46B7C}">
      <dgm:prSet phldrT="[Metin]"/>
      <dgm:spPr>
        <a:solidFill>
          <a:srgbClr val="0070C0"/>
        </a:solidFill>
      </dgm:spPr>
      <dgm:t>
        <a:bodyPr/>
        <a:lstStyle/>
        <a:p>
          <a:r>
            <a:rPr lang="tr-TR" dirty="0" smtClean="0"/>
            <a:t>Kağıt Atıklar</a:t>
          </a:r>
          <a:endParaRPr lang="tr-TR" dirty="0"/>
        </a:p>
      </dgm:t>
    </dgm:pt>
    <dgm:pt modelId="{01B51910-E33E-461E-B492-3D94EDB27717}" type="parTrans" cxnId="{1F13B06E-D073-436C-8583-CFB585C6F867}">
      <dgm:prSet/>
      <dgm:spPr/>
      <dgm:t>
        <a:bodyPr/>
        <a:lstStyle/>
        <a:p>
          <a:endParaRPr lang="tr-TR"/>
        </a:p>
      </dgm:t>
    </dgm:pt>
    <dgm:pt modelId="{B34BBE5F-830A-45C8-B5D1-4D521A022751}" type="sibTrans" cxnId="{1F13B06E-D073-436C-8583-CFB585C6F867}">
      <dgm:prSet/>
      <dgm:spPr/>
      <dgm:t>
        <a:bodyPr/>
        <a:lstStyle/>
        <a:p>
          <a:endParaRPr lang="tr-TR"/>
        </a:p>
      </dgm:t>
    </dgm:pt>
    <dgm:pt modelId="{28EFFB32-14BD-48B7-80CF-E9666709D5BD}">
      <dgm:prSet phldrT="[Metin]"/>
      <dgm:spPr/>
      <dgm:t>
        <a:bodyPr/>
        <a:lstStyle/>
        <a:p>
          <a:r>
            <a:rPr lang="tr-TR" dirty="0" smtClean="0"/>
            <a:t>Geri Dönüşüm</a:t>
          </a:r>
          <a:endParaRPr lang="tr-TR" dirty="0"/>
        </a:p>
      </dgm:t>
    </dgm:pt>
    <dgm:pt modelId="{278841E5-DB49-49A9-A0E3-0CCCFE6C526D}" type="parTrans" cxnId="{67E87E7C-2D73-49B5-B1B7-F9D9BD94C6A3}">
      <dgm:prSet/>
      <dgm:spPr/>
      <dgm:t>
        <a:bodyPr/>
        <a:lstStyle/>
        <a:p>
          <a:endParaRPr lang="tr-TR"/>
        </a:p>
      </dgm:t>
    </dgm:pt>
    <dgm:pt modelId="{CD5B8BB3-599F-4348-BA93-43CD74628580}" type="sibTrans" cxnId="{67E87E7C-2D73-49B5-B1B7-F9D9BD94C6A3}">
      <dgm:prSet/>
      <dgm:spPr/>
      <dgm:t>
        <a:bodyPr/>
        <a:lstStyle/>
        <a:p>
          <a:endParaRPr lang="tr-TR"/>
        </a:p>
      </dgm:t>
    </dgm:pt>
    <dgm:pt modelId="{A9A98A72-B27F-4CBC-96FE-FBB149C4F5AD}">
      <dgm:prSet phldrT="[Metin]"/>
      <dgm:spPr>
        <a:solidFill>
          <a:srgbClr val="00B050"/>
        </a:solidFill>
      </dgm:spPr>
      <dgm:t>
        <a:bodyPr/>
        <a:lstStyle/>
        <a:p>
          <a:r>
            <a:rPr lang="tr-TR" dirty="0" smtClean="0"/>
            <a:t>Cam Atıklar</a:t>
          </a:r>
          <a:endParaRPr lang="tr-TR" dirty="0"/>
        </a:p>
      </dgm:t>
    </dgm:pt>
    <dgm:pt modelId="{D6683548-15D1-4D25-9210-3086E29B63E2}" type="parTrans" cxnId="{F293D0F5-1941-437F-B344-1879FB46F5A0}">
      <dgm:prSet/>
      <dgm:spPr/>
      <dgm:t>
        <a:bodyPr/>
        <a:lstStyle/>
        <a:p>
          <a:endParaRPr lang="tr-TR"/>
        </a:p>
      </dgm:t>
    </dgm:pt>
    <dgm:pt modelId="{256F54D1-D79E-4406-B7FE-D846EF875FE0}" type="sibTrans" cxnId="{F293D0F5-1941-437F-B344-1879FB46F5A0}">
      <dgm:prSet/>
      <dgm:spPr/>
      <dgm:t>
        <a:bodyPr/>
        <a:lstStyle/>
        <a:p>
          <a:endParaRPr lang="tr-TR"/>
        </a:p>
      </dgm:t>
    </dgm:pt>
    <dgm:pt modelId="{0C659119-EEA3-4F88-B23B-67E458515AFA}">
      <dgm:prSet phldrT="[Metin]"/>
      <dgm:spPr/>
      <dgm:t>
        <a:bodyPr/>
        <a:lstStyle/>
        <a:p>
          <a:r>
            <a:rPr lang="tr-TR" dirty="0" smtClean="0"/>
            <a:t>Geri Dönüşüm</a:t>
          </a:r>
          <a:endParaRPr lang="tr-TR" dirty="0"/>
        </a:p>
      </dgm:t>
    </dgm:pt>
    <dgm:pt modelId="{FAF2AD11-18FA-4AF3-9026-7FE61AC536C1}" type="parTrans" cxnId="{B949C5C6-32AB-4463-9DA5-20BE2DA7C3AF}">
      <dgm:prSet/>
      <dgm:spPr/>
      <dgm:t>
        <a:bodyPr/>
        <a:lstStyle/>
        <a:p>
          <a:endParaRPr lang="tr-TR"/>
        </a:p>
      </dgm:t>
    </dgm:pt>
    <dgm:pt modelId="{4B7E4617-1221-4AF6-9693-F6A224A8CD10}" type="sibTrans" cxnId="{B949C5C6-32AB-4463-9DA5-20BE2DA7C3AF}">
      <dgm:prSet/>
      <dgm:spPr/>
      <dgm:t>
        <a:bodyPr/>
        <a:lstStyle/>
        <a:p>
          <a:endParaRPr lang="tr-TR"/>
        </a:p>
      </dgm:t>
    </dgm:pt>
    <dgm:pt modelId="{109261FA-0D67-4663-9D98-90C3FF237120}">
      <dgm:prSet phldrT="[Metin]"/>
      <dgm:spPr>
        <a:solidFill>
          <a:schemeClr val="bg1">
            <a:lumMod val="50000"/>
          </a:schemeClr>
        </a:solidFill>
      </dgm:spPr>
      <dgm:t>
        <a:bodyPr/>
        <a:lstStyle/>
        <a:p>
          <a:r>
            <a:rPr lang="tr-TR" dirty="0" smtClean="0"/>
            <a:t>Metal Atıklar</a:t>
          </a:r>
          <a:endParaRPr lang="tr-TR" dirty="0"/>
        </a:p>
      </dgm:t>
    </dgm:pt>
    <dgm:pt modelId="{2A2F2EA9-FBA4-4294-A515-9D7CEC37C9B7}" type="parTrans" cxnId="{1F735283-EED9-4FC5-9BB9-03E349FCB254}">
      <dgm:prSet/>
      <dgm:spPr/>
      <dgm:t>
        <a:bodyPr/>
        <a:lstStyle/>
        <a:p>
          <a:endParaRPr lang="tr-TR"/>
        </a:p>
      </dgm:t>
    </dgm:pt>
    <dgm:pt modelId="{07A0FC51-6AC9-4DFD-A473-63BC0BADDAEA}" type="sibTrans" cxnId="{1F735283-EED9-4FC5-9BB9-03E349FCB254}">
      <dgm:prSet/>
      <dgm:spPr/>
      <dgm:t>
        <a:bodyPr/>
        <a:lstStyle/>
        <a:p>
          <a:endParaRPr lang="tr-TR"/>
        </a:p>
      </dgm:t>
    </dgm:pt>
    <dgm:pt modelId="{186C00FA-AA69-4375-867B-811077AB274C}">
      <dgm:prSet phldrT="[Metin]"/>
      <dgm:spPr/>
      <dgm:t>
        <a:bodyPr/>
        <a:lstStyle/>
        <a:p>
          <a:r>
            <a:rPr lang="tr-TR" dirty="0" smtClean="0"/>
            <a:t>Geri Dönüşüm</a:t>
          </a:r>
          <a:endParaRPr lang="tr-TR" dirty="0"/>
        </a:p>
      </dgm:t>
    </dgm:pt>
    <dgm:pt modelId="{06F081EA-BA3F-4C25-916F-EBED37187F6D}" type="sibTrans" cxnId="{5762AC9F-97B2-4C7C-BF9A-DDD85A6310DB}">
      <dgm:prSet/>
      <dgm:spPr/>
      <dgm:t>
        <a:bodyPr/>
        <a:lstStyle/>
        <a:p>
          <a:endParaRPr lang="tr-TR"/>
        </a:p>
      </dgm:t>
    </dgm:pt>
    <dgm:pt modelId="{156B9125-6EE6-43A1-847C-DFDEF4F3F9EF}" type="parTrans" cxnId="{5762AC9F-97B2-4C7C-BF9A-DDD85A6310DB}">
      <dgm:prSet/>
      <dgm:spPr/>
      <dgm:t>
        <a:bodyPr/>
        <a:lstStyle/>
        <a:p>
          <a:endParaRPr lang="tr-TR"/>
        </a:p>
      </dgm:t>
    </dgm:pt>
    <dgm:pt modelId="{590B2B10-80AC-7F4B-A5EF-3EAE90BB561F}">
      <dgm:prSet phldrT="[Metin]"/>
      <dgm:spPr>
        <a:solidFill>
          <a:srgbClr val="927659"/>
        </a:solidFill>
      </dgm:spPr>
      <dgm:t>
        <a:bodyPr/>
        <a:lstStyle/>
        <a:p>
          <a:r>
            <a:rPr lang="tr-TR" dirty="0" smtClean="0"/>
            <a:t>Organik Atıklar</a:t>
          </a:r>
          <a:endParaRPr lang="tr-TR" dirty="0"/>
        </a:p>
      </dgm:t>
    </dgm:pt>
    <dgm:pt modelId="{255B3782-6E6C-494D-837B-9B9C15EF5583}" type="parTrans" cxnId="{E4F5CF9C-3475-E746-85E0-EAB343030C28}">
      <dgm:prSet/>
      <dgm:spPr/>
      <dgm:t>
        <a:bodyPr/>
        <a:lstStyle/>
        <a:p>
          <a:endParaRPr lang="tr-TR"/>
        </a:p>
      </dgm:t>
    </dgm:pt>
    <dgm:pt modelId="{9B29C9FA-B9D1-C246-93CF-8BB71FDB9ACA}" type="sibTrans" cxnId="{E4F5CF9C-3475-E746-85E0-EAB343030C28}">
      <dgm:prSet/>
      <dgm:spPr/>
      <dgm:t>
        <a:bodyPr/>
        <a:lstStyle/>
        <a:p>
          <a:endParaRPr lang="tr-TR"/>
        </a:p>
      </dgm:t>
    </dgm:pt>
    <dgm:pt modelId="{908ED712-7075-6246-8AEC-E540BDFA1036}">
      <dgm:prSet phldrT="[Metin]"/>
      <dgm:spPr/>
      <dgm:t>
        <a:bodyPr/>
        <a:lstStyle/>
        <a:p>
          <a:r>
            <a:rPr lang="tr-TR" dirty="0" err="1" smtClean="0"/>
            <a:t>Kompost</a:t>
          </a:r>
          <a:endParaRPr lang="tr-TR" dirty="0"/>
        </a:p>
      </dgm:t>
    </dgm:pt>
    <dgm:pt modelId="{2F92C4B8-1B86-3D42-BBEF-BC9B13A7818B}" type="parTrans" cxnId="{4F5F8F5D-5030-6F45-91D9-4E2B9E503133}">
      <dgm:prSet/>
      <dgm:spPr/>
      <dgm:t>
        <a:bodyPr/>
        <a:lstStyle/>
        <a:p>
          <a:endParaRPr lang="tr-TR"/>
        </a:p>
      </dgm:t>
    </dgm:pt>
    <dgm:pt modelId="{9E793372-B8D0-524C-96F8-124192908997}" type="sibTrans" cxnId="{4F5F8F5D-5030-6F45-91D9-4E2B9E503133}">
      <dgm:prSet/>
      <dgm:spPr/>
      <dgm:t>
        <a:bodyPr/>
        <a:lstStyle/>
        <a:p>
          <a:endParaRPr lang="tr-TR"/>
        </a:p>
      </dgm:t>
    </dgm:pt>
    <dgm:pt modelId="{162B1234-A529-344B-A768-B0C0B1B14DDA}">
      <dgm:prSet phldrT="[Metin]"/>
      <dgm:spPr>
        <a:solidFill>
          <a:schemeClr val="tx1"/>
        </a:solidFill>
      </dgm:spPr>
      <dgm:t>
        <a:bodyPr/>
        <a:lstStyle/>
        <a:p>
          <a:r>
            <a:rPr lang="tr-TR" dirty="0" smtClean="0"/>
            <a:t>Geri Dönüşmeyen</a:t>
          </a:r>
          <a:endParaRPr lang="tr-TR" dirty="0"/>
        </a:p>
      </dgm:t>
    </dgm:pt>
    <dgm:pt modelId="{F0965FEE-6161-8941-B1C9-F45A558D5B23}" type="parTrans" cxnId="{3DFB0D1A-CE96-7E47-9AFB-23CB82DD29A2}">
      <dgm:prSet/>
      <dgm:spPr/>
      <dgm:t>
        <a:bodyPr/>
        <a:lstStyle/>
        <a:p>
          <a:endParaRPr lang="tr-TR"/>
        </a:p>
      </dgm:t>
    </dgm:pt>
    <dgm:pt modelId="{891203F9-EEBF-2544-AD61-1A73670540FE}" type="sibTrans" cxnId="{3DFB0D1A-CE96-7E47-9AFB-23CB82DD29A2}">
      <dgm:prSet/>
      <dgm:spPr/>
      <dgm:t>
        <a:bodyPr/>
        <a:lstStyle/>
        <a:p>
          <a:endParaRPr lang="tr-TR"/>
        </a:p>
      </dgm:t>
    </dgm:pt>
    <dgm:pt modelId="{5A4DCC5F-B160-6B4C-BFBD-C669C544369F}">
      <dgm:prSet phldrT="[Metin]"/>
      <dgm:spPr/>
      <dgm:t>
        <a:bodyPr/>
        <a:lstStyle/>
        <a:p>
          <a:r>
            <a:rPr lang="tr-TR" dirty="0" smtClean="0"/>
            <a:t>Bertaraf</a:t>
          </a:r>
          <a:endParaRPr lang="tr-TR" dirty="0"/>
        </a:p>
      </dgm:t>
    </dgm:pt>
    <dgm:pt modelId="{64E4E1CD-571F-1E40-B7D3-DC2247D32664}" type="parTrans" cxnId="{788B0B08-05A8-CB4F-A7CD-89D495F4BE4E}">
      <dgm:prSet/>
      <dgm:spPr/>
      <dgm:t>
        <a:bodyPr/>
        <a:lstStyle/>
        <a:p>
          <a:endParaRPr lang="tr-TR"/>
        </a:p>
      </dgm:t>
    </dgm:pt>
    <dgm:pt modelId="{21D096C1-DCA9-554D-B388-E695B8ADD74B}" type="sibTrans" cxnId="{788B0B08-05A8-CB4F-A7CD-89D495F4BE4E}">
      <dgm:prSet/>
      <dgm:spPr/>
      <dgm:t>
        <a:bodyPr/>
        <a:lstStyle/>
        <a:p>
          <a:endParaRPr lang="tr-TR"/>
        </a:p>
      </dgm:t>
    </dgm:pt>
    <dgm:pt modelId="{E0FAB40C-5635-49C0-94C7-323FFB8B37B7}" type="pres">
      <dgm:prSet presAssocID="{372E7555-E29C-4706-942E-1E9EB8178ABB}" presName="Name0" presStyleCnt="0">
        <dgm:presLayoutVars>
          <dgm:chPref val="3"/>
          <dgm:dir/>
          <dgm:animLvl val="lvl"/>
          <dgm:resizeHandles/>
        </dgm:presLayoutVars>
      </dgm:prSet>
      <dgm:spPr/>
      <dgm:t>
        <a:bodyPr/>
        <a:lstStyle/>
        <a:p>
          <a:endParaRPr lang="tr-TR"/>
        </a:p>
      </dgm:t>
    </dgm:pt>
    <dgm:pt modelId="{593BF0F4-F12A-4562-8DF7-45D8AAFE2954}" type="pres">
      <dgm:prSet presAssocID="{7422EA5F-83D0-410C-AF38-A5FDDAB28589}" presName="horFlow" presStyleCnt="0"/>
      <dgm:spPr/>
    </dgm:pt>
    <dgm:pt modelId="{E27D4224-867E-4F87-9926-AD02ED65D889}" type="pres">
      <dgm:prSet presAssocID="{7422EA5F-83D0-410C-AF38-A5FDDAB28589}" presName="bigChev" presStyleLbl="node1" presStyleIdx="0" presStyleCnt="6" custScaleX="142916"/>
      <dgm:spPr/>
      <dgm:t>
        <a:bodyPr/>
        <a:lstStyle/>
        <a:p>
          <a:endParaRPr lang="tr-TR"/>
        </a:p>
      </dgm:t>
    </dgm:pt>
    <dgm:pt modelId="{3EF6369B-60E6-4079-A349-4056193AFB6C}" type="pres">
      <dgm:prSet presAssocID="{44574A10-CDC2-453A-A64E-C3EFE80E0225}" presName="parTrans" presStyleCnt="0"/>
      <dgm:spPr/>
    </dgm:pt>
    <dgm:pt modelId="{C5E13A32-385A-44E1-A0DB-C0B974A6FED4}" type="pres">
      <dgm:prSet presAssocID="{4658007F-5EE4-414F-B161-BB420FECB293}" presName="node" presStyleLbl="alignAccFollowNode1" presStyleIdx="0" presStyleCnt="6">
        <dgm:presLayoutVars>
          <dgm:bulletEnabled val="1"/>
        </dgm:presLayoutVars>
      </dgm:prSet>
      <dgm:spPr/>
      <dgm:t>
        <a:bodyPr/>
        <a:lstStyle/>
        <a:p>
          <a:endParaRPr lang="tr-TR"/>
        </a:p>
      </dgm:t>
    </dgm:pt>
    <dgm:pt modelId="{35334D38-7904-4D8A-959D-256694AD6704}" type="pres">
      <dgm:prSet presAssocID="{7422EA5F-83D0-410C-AF38-A5FDDAB28589}" presName="vSp" presStyleCnt="0"/>
      <dgm:spPr/>
    </dgm:pt>
    <dgm:pt modelId="{42110902-87BC-4053-B477-D4E24DAAB205}" type="pres">
      <dgm:prSet presAssocID="{580A6D4E-1C46-47FD-ABCD-5EF48CA46B7C}" presName="horFlow" presStyleCnt="0"/>
      <dgm:spPr/>
    </dgm:pt>
    <dgm:pt modelId="{73F4824F-02EA-472D-919E-74234B17F61F}" type="pres">
      <dgm:prSet presAssocID="{580A6D4E-1C46-47FD-ABCD-5EF48CA46B7C}" presName="bigChev" presStyleLbl="node1" presStyleIdx="1" presStyleCnt="6" custScaleX="142916"/>
      <dgm:spPr/>
      <dgm:t>
        <a:bodyPr/>
        <a:lstStyle/>
        <a:p>
          <a:endParaRPr lang="tr-TR"/>
        </a:p>
      </dgm:t>
    </dgm:pt>
    <dgm:pt modelId="{D89556FB-802A-4AFD-AA0A-63C31D574553}" type="pres">
      <dgm:prSet presAssocID="{278841E5-DB49-49A9-A0E3-0CCCFE6C526D}" presName="parTrans" presStyleCnt="0"/>
      <dgm:spPr/>
    </dgm:pt>
    <dgm:pt modelId="{8E64E329-53C6-44CB-8915-91B5F2A215BA}" type="pres">
      <dgm:prSet presAssocID="{28EFFB32-14BD-48B7-80CF-E9666709D5BD}" presName="node" presStyleLbl="alignAccFollowNode1" presStyleIdx="1" presStyleCnt="6">
        <dgm:presLayoutVars>
          <dgm:bulletEnabled val="1"/>
        </dgm:presLayoutVars>
      </dgm:prSet>
      <dgm:spPr/>
      <dgm:t>
        <a:bodyPr/>
        <a:lstStyle/>
        <a:p>
          <a:endParaRPr lang="tr-TR"/>
        </a:p>
      </dgm:t>
    </dgm:pt>
    <dgm:pt modelId="{5DFD7F06-AF08-41FF-9105-E785D84705F8}" type="pres">
      <dgm:prSet presAssocID="{580A6D4E-1C46-47FD-ABCD-5EF48CA46B7C}" presName="vSp" presStyleCnt="0"/>
      <dgm:spPr/>
    </dgm:pt>
    <dgm:pt modelId="{8CC6E894-4CA8-4634-9CC4-5235EFFEDC49}" type="pres">
      <dgm:prSet presAssocID="{A9A98A72-B27F-4CBC-96FE-FBB149C4F5AD}" presName="horFlow" presStyleCnt="0"/>
      <dgm:spPr/>
    </dgm:pt>
    <dgm:pt modelId="{5120F2C0-48BD-44B9-8C90-F7F808D9324C}" type="pres">
      <dgm:prSet presAssocID="{A9A98A72-B27F-4CBC-96FE-FBB149C4F5AD}" presName="bigChev" presStyleLbl="node1" presStyleIdx="2" presStyleCnt="6" custScaleX="142916"/>
      <dgm:spPr/>
      <dgm:t>
        <a:bodyPr/>
        <a:lstStyle/>
        <a:p>
          <a:endParaRPr lang="tr-TR"/>
        </a:p>
      </dgm:t>
    </dgm:pt>
    <dgm:pt modelId="{497C5E79-24DA-4F70-85EA-9BE2661E0311}" type="pres">
      <dgm:prSet presAssocID="{FAF2AD11-18FA-4AF3-9026-7FE61AC536C1}" presName="parTrans" presStyleCnt="0"/>
      <dgm:spPr/>
    </dgm:pt>
    <dgm:pt modelId="{16A6EED6-11DA-4E17-95FD-67E8FF3E3D1E}" type="pres">
      <dgm:prSet presAssocID="{0C659119-EEA3-4F88-B23B-67E458515AFA}" presName="node" presStyleLbl="alignAccFollowNode1" presStyleIdx="2" presStyleCnt="6">
        <dgm:presLayoutVars>
          <dgm:bulletEnabled val="1"/>
        </dgm:presLayoutVars>
      </dgm:prSet>
      <dgm:spPr/>
      <dgm:t>
        <a:bodyPr/>
        <a:lstStyle/>
        <a:p>
          <a:endParaRPr lang="tr-TR"/>
        </a:p>
      </dgm:t>
    </dgm:pt>
    <dgm:pt modelId="{0B460E06-9477-4F16-8E97-BCA8B58B288C}" type="pres">
      <dgm:prSet presAssocID="{A9A98A72-B27F-4CBC-96FE-FBB149C4F5AD}" presName="vSp" presStyleCnt="0"/>
      <dgm:spPr/>
    </dgm:pt>
    <dgm:pt modelId="{AE2EB9F5-D007-4816-ACB3-8386C4A99D41}" type="pres">
      <dgm:prSet presAssocID="{109261FA-0D67-4663-9D98-90C3FF237120}" presName="horFlow" presStyleCnt="0"/>
      <dgm:spPr/>
    </dgm:pt>
    <dgm:pt modelId="{980708C0-9B28-4320-A399-5C215F448850}" type="pres">
      <dgm:prSet presAssocID="{109261FA-0D67-4663-9D98-90C3FF237120}" presName="bigChev" presStyleLbl="node1" presStyleIdx="3" presStyleCnt="6" custScaleX="142916"/>
      <dgm:spPr/>
      <dgm:t>
        <a:bodyPr/>
        <a:lstStyle/>
        <a:p>
          <a:endParaRPr lang="tr-TR"/>
        </a:p>
      </dgm:t>
    </dgm:pt>
    <dgm:pt modelId="{AB6E98F5-D1ED-43FF-85F4-A6CE81DB77C0}" type="pres">
      <dgm:prSet presAssocID="{156B9125-6EE6-43A1-847C-DFDEF4F3F9EF}" presName="parTrans" presStyleCnt="0"/>
      <dgm:spPr/>
    </dgm:pt>
    <dgm:pt modelId="{DC472C97-10E8-449A-ACFF-D9790FD42FAA}" type="pres">
      <dgm:prSet presAssocID="{186C00FA-AA69-4375-867B-811077AB274C}" presName="node" presStyleLbl="alignAccFollowNode1" presStyleIdx="3" presStyleCnt="6">
        <dgm:presLayoutVars>
          <dgm:bulletEnabled val="1"/>
        </dgm:presLayoutVars>
      </dgm:prSet>
      <dgm:spPr/>
      <dgm:t>
        <a:bodyPr/>
        <a:lstStyle/>
        <a:p>
          <a:endParaRPr lang="tr-TR"/>
        </a:p>
      </dgm:t>
    </dgm:pt>
    <dgm:pt modelId="{F4B594AF-70BC-4246-961E-BC4A4E2A33A0}" type="pres">
      <dgm:prSet presAssocID="{109261FA-0D67-4663-9D98-90C3FF237120}" presName="vSp" presStyleCnt="0"/>
      <dgm:spPr/>
    </dgm:pt>
    <dgm:pt modelId="{A7AB10AB-42CF-684B-B2BF-1CE9F434B862}" type="pres">
      <dgm:prSet presAssocID="{590B2B10-80AC-7F4B-A5EF-3EAE90BB561F}" presName="horFlow" presStyleCnt="0"/>
      <dgm:spPr/>
    </dgm:pt>
    <dgm:pt modelId="{16A8C328-735F-7442-B65D-AB70834D6CDB}" type="pres">
      <dgm:prSet presAssocID="{590B2B10-80AC-7F4B-A5EF-3EAE90BB561F}" presName="bigChev" presStyleLbl="node1" presStyleIdx="4" presStyleCnt="6" custScaleX="144698"/>
      <dgm:spPr/>
      <dgm:t>
        <a:bodyPr/>
        <a:lstStyle/>
        <a:p>
          <a:endParaRPr lang="tr-TR"/>
        </a:p>
      </dgm:t>
    </dgm:pt>
    <dgm:pt modelId="{DD3EE77C-C332-8246-BD1B-0712C0C04BF5}" type="pres">
      <dgm:prSet presAssocID="{2F92C4B8-1B86-3D42-BBEF-BC9B13A7818B}" presName="parTrans" presStyleCnt="0"/>
      <dgm:spPr/>
    </dgm:pt>
    <dgm:pt modelId="{E162E4C6-7E7C-0243-8F02-EF6E1BA2C99A}" type="pres">
      <dgm:prSet presAssocID="{908ED712-7075-6246-8AEC-E540BDFA1036}" presName="node" presStyleLbl="alignAccFollowNode1" presStyleIdx="4" presStyleCnt="6">
        <dgm:presLayoutVars>
          <dgm:bulletEnabled val="1"/>
        </dgm:presLayoutVars>
      </dgm:prSet>
      <dgm:spPr/>
      <dgm:t>
        <a:bodyPr/>
        <a:lstStyle/>
        <a:p>
          <a:endParaRPr lang="tr-TR"/>
        </a:p>
      </dgm:t>
    </dgm:pt>
    <dgm:pt modelId="{43952125-AAC4-1C49-80CE-22E7A9B74E31}" type="pres">
      <dgm:prSet presAssocID="{590B2B10-80AC-7F4B-A5EF-3EAE90BB561F}" presName="vSp" presStyleCnt="0"/>
      <dgm:spPr/>
    </dgm:pt>
    <dgm:pt modelId="{1431DBE2-2530-0643-9F26-7B6F8BAEB43B}" type="pres">
      <dgm:prSet presAssocID="{162B1234-A529-344B-A768-B0C0B1B14DDA}" presName="horFlow" presStyleCnt="0"/>
      <dgm:spPr/>
    </dgm:pt>
    <dgm:pt modelId="{A9B30548-2003-F149-A942-609596FE85C1}" type="pres">
      <dgm:prSet presAssocID="{162B1234-A529-344B-A768-B0C0B1B14DDA}" presName="bigChev" presStyleLbl="node1" presStyleIdx="5" presStyleCnt="6" custScaleX="151105"/>
      <dgm:spPr/>
      <dgm:t>
        <a:bodyPr/>
        <a:lstStyle/>
        <a:p>
          <a:endParaRPr lang="tr-TR"/>
        </a:p>
      </dgm:t>
    </dgm:pt>
    <dgm:pt modelId="{6DDC9348-9064-3B43-96E9-114DA2C81075}" type="pres">
      <dgm:prSet presAssocID="{64E4E1CD-571F-1E40-B7D3-DC2247D32664}" presName="parTrans" presStyleCnt="0"/>
      <dgm:spPr/>
    </dgm:pt>
    <dgm:pt modelId="{C9211D1C-12CC-FA49-AD0C-DF8CCFA607F9}" type="pres">
      <dgm:prSet presAssocID="{5A4DCC5F-B160-6B4C-BFBD-C669C544369F}" presName="node" presStyleLbl="alignAccFollowNode1" presStyleIdx="5" presStyleCnt="6">
        <dgm:presLayoutVars>
          <dgm:bulletEnabled val="1"/>
        </dgm:presLayoutVars>
      </dgm:prSet>
      <dgm:spPr/>
      <dgm:t>
        <a:bodyPr/>
        <a:lstStyle/>
        <a:p>
          <a:endParaRPr lang="tr-TR"/>
        </a:p>
      </dgm:t>
    </dgm:pt>
  </dgm:ptLst>
  <dgm:cxnLst>
    <dgm:cxn modelId="{67E87E7C-2D73-49B5-B1B7-F9D9BD94C6A3}" srcId="{580A6D4E-1C46-47FD-ABCD-5EF48CA46B7C}" destId="{28EFFB32-14BD-48B7-80CF-E9666709D5BD}" srcOrd="0" destOrd="0" parTransId="{278841E5-DB49-49A9-A0E3-0CCCFE6C526D}" sibTransId="{CD5B8BB3-599F-4348-BA93-43CD74628580}"/>
    <dgm:cxn modelId="{6A39C26F-9A0A-4A71-B080-D107568F3B84}" type="presOf" srcId="{580A6D4E-1C46-47FD-ABCD-5EF48CA46B7C}" destId="{73F4824F-02EA-472D-919E-74234B17F61F}" srcOrd="0" destOrd="0" presId="urn:microsoft.com/office/officeart/2005/8/layout/lProcess3"/>
    <dgm:cxn modelId="{EF13D431-4F27-4509-8C2D-5252979EE3B6}" type="presOf" srcId="{162B1234-A529-344B-A768-B0C0B1B14DDA}" destId="{A9B30548-2003-F149-A942-609596FE85C1}" srcOrd="0" destOrd="0" presId="urn:microsoft.com/office/officeart/2005/8/layout/lProcess3"/>
    <dgm:cxn modelId="{E4F5CF9C-3475-E746-85E0-EAB343030C28}" srcId="{372E7555-E29C-4706-942E-1E9EB8178ABB}" destId="{590B2B10-80AC-7F4B-A5EF-3EAE90BB561F}" srcOrd="4" destOrd="0" parTransId="{255B3782-6E6C-494D-837B-9B9C15EF5583}" sibTransId="{9B29C9FA-B9D1-C246-93CF-8BB71FDB9ACA}"/>
    <dgm:cxn modelId="{ABB932AB-142F-4EB9-AF0A-12EFB88F221D}" srcId="{372E7555-E29C-4706-942E-1E9EB8178ABB}" destId="{7422EA5F-83D0-410C-AF38-A5FDDAB28589}" srcOrd="0" destOrd="0" parTransId="{41F4AF69-8DFE-4049-A95E-21DC8B1AA9B4}" sibTransId="{BC89E293-4343-42D4-9A22-6511077A9C71}"/>
    <dgm:cxn modelId="{1095CE93-BA87-4293-BFA7-7B59561C063F}" type="presOf" srcId="{7422EA5F-83D0-410C-AF38-A5FDDAB28589}" destId="{E27D4224-867E-4F87-9926-AD02ED65D889}" srcOrd="0" destOrd="0" presId="urn:microsoft.com/office/officeart/2005/8/layout/lProcess3"/>
    <dgm:cxn modelId="{9E8AE2F4-A939-4F0E-83B0-E5BC20AF2B2D}" type="presOf" srcId="{590B2B10-80AC-7F4B-A5EF-3EAE90BB561F}" destId="{16A8C328-735F-7442-B65D-AB70834D6CDB}" srcOrd="0" destOrd="0" presId="urn:microsoft.com/office/officeart/2005/8/layout/lProcess3"/>
    <dgm:cxn modelId="{80E13A49-B4FE-4483-B36D-3EF8CCB1F27D}" type="presOf" srcId="{109261FA-0D67-4663-9D98-90C3FF237120}" destId="{980708C0-9B28-4320-A399-5C215F448850}" srcOrd="0" destOrd="0" presId="urn:microsoft.com/office/officeart/2005/8/layout/lProcess3"/>
    <dgm:cxn modelId="{C1BB0030-8B99-4942-96B4-DED76E7B283D}" type="presOf" srcId="{0C659119-EEA3-4F88-B23B-67E458515AFA}" destId="{16A6EED6-11DA-4E17-95FD-67E8FF3E3D1E}" srcOrd="0" destOrd="0" presId="urn:microsoft.com/office/officeart/2005/8/layout/lProcess3"/>
    <dgm:cxn modelId="{1F13B06E-D073-436C-8583-CFB585C6F867}" srcId="{372E7555-E29C-4706-942E-1E9EB8178ABB}" destId="{580A6D4E-1C46-47FD-ABCD-5EF48CA46B7C}" srcOrd="1" destOrd="0" parTransId="{01B51910-E33E-461E-B492-3D94EDB27717}" sibTransId="{B34BBE5F-830A-45C8-B5D1-4D521A022751}"/>
    <dgm:cxn modelId="{D988D3B0-1AD2-4EE2-B094-E287E2AE2E48}" type="presOf" srcId="{A9A98A72-B27F-4CBC-96FE-FBB149C4F5AD}" destId="{5120F2C0-48BD-44B9-8C90-F7F808D9324C}" srcOrd="0" destOrd="0" presId="urn:microsoft.com/office/officeart/2005/8/layout/lProcess3"/>
    <dgm:cxn modelId="{5C5E5F75-7DCC-41E3-9A21-694E2C59C7BB}" type="presOf" srcId="{4658007F-5EE4-414F-B161-BB420FECB293}" destId="{C5E13A32-385A-44E1-A0DB-C0B974A6FED4}" srcOrd="0" destOrd="0" presId="urn:microsoft.com/office/officeart/2005/8/layout/lProcess3"/>
    <dgm:cxn modelId="{B949C5C6-32AB-4463-9DA5-20BE2DA7C3AF}" srcId="{A9A98A72-B27F-4CBC-96FE-FBB149C4F5AD}" destId="{0C659119-EEA3-4F88-B23B-67E458515AFA}" srcOrd="0" destOrd="0" parTransId="{FAF2AD11-18FA-4AF3-9026-7FE61AC536C1}" sibTransId="{4B7E4617-1221-4AF6-9693-F6A224A8CD10}"/>
    <dgm:cxn modelId="{F293D0F5-1941-437F-B344-1879FB46F5A0}" srcId="{372E7555-E29C-4706-942E-1E9EB8178ABB}" destId="{A9A98A72-B27F-4CBC-96FE-FBB149C4F5AD}" srcOrd="2" destOrd="0" parTransId="{D6683548-15D1-4D25-9210-3086E29B63E2}" sibTransId="{256F54D1-D79E-4406-B7FE-D846EF875FE0}"/>
    <dgm:cxn modelId="{6282CBCA-1CF1-4D0E-82D9-6D219C2DE05E}" type="presOf" srcId="{372E7555-E29C-4706-942E-1E9EB8178ABB}" destId="{E0FAB40C-5635-49C0-94C7-323FFB8B37B7}" srcOrd="0" destOrd="0" presId="urn:microsoft.com/office/officeart/2005/8/layout/lProcess3"/>
    <dgm:cxn modelId="{A1046569-65A2-4AA9-AD43-D82C1E76B6BE}" type="presOf" srcId="{28EFFB32-14BD-48B7-80CF-E9666709D5BD}" destId="{8E64E329-53C6-44CB-8915-91B5F2A215BA}" srcOrd="0" destOrd="0" presId="urn:microsoft.com/office/officeart/2005/8/layout/lProcess3"/>
    <dgm:cxn modelId="{4F5F8F5D-5030-6F45-91D9-4E2B9E503133}" srcId="{590B2B10-80AC-7F4B-A5EF-3EAE90BB561F}" destId="{908ED712-7075-6246-8AEC-E540BDFA1036}" srcOrd="0" destOrd="0" parTransId="{2F92C4B8-1B86-3D42-BBEF-BC9B13A7818B}" sibTransId="{9E793372-B8D0-524C-96F8-124192908997}"/>
    <dgm:cxn modelId="{14CF029C-14C1-408B-A05E-E5CB78CD8BF1}" srcId="{7422EA5F-83D0-410C-AF38-A5FDDAB28589}" destId="{4658007F-5EE4-414F-B161-BB420FECB293}" srcOrd="0" destOrd="0" parTransId="{44574A10-CDC2-453A-A64E-C3EFE80E0225}" sibTransId="{BF6EBE51-005C-452E-9DBC-49F6BBBC08F7}"/>
    <dgm:cxn modelId="{78164EF0-CB25-48C3-A309-E4AE4C2C4766}" type="presOf" srcId="{908ED712-7075-6246-8AEC-E540BDFA1036}" destId="{E162E4C6-7E7C-0243-8F02-EF6E1BA2C99A}" srcOrd="0" destOrd="0" presId="urn:microsoft.com/office/officeart/2005/8/layout/lProcess3"/>
    <dgm:cxn modelId="{5762AC9F-97B2-4C7C-BF9A-DDD85A6310DB}" srcId="{109261FA-0D67-4663-9D98-90C3FF237120}" destId="{186C00FA-AA69-4375-867B-811077AB274C}" srcOrd="0" destOrd="0" parTransId="{156B9125-6EE6-43A1-847C-DFDEF4F3F9EF}" sibTransId="{06F081EA-BA3F-4C25-916F-EBED37187F6D}"/>
    <dgm:cxn modelId="{3DFB0D1A-CE96-7E47-9AFB-23CB82DD29A2}" srcId="{372E7555-E29C-4706-942E-1E9EB8178ABB}" destId="{162B1234-A529-344B-A768-B0C0B1B14DDA}" srcOrd="5" destOrd="0" parTransId="{F0965FEE-6161-8941-B1C9-F45A558D5B23}" sibTransId="{891203F9-EEBF-2544-AD61-1A73670540FE}"/>
    <dgm:cxn modelId="{788B0B08-05A8-CB4F-A7CD-89D495F4BE4E}" srcId="{162B1234-A529-344B-A768-B0C0B1B14DDA}" destId="{5A4DCC5F-B160-6B4C-BFBD-C669C544369F}" srcOrd="0" destOrd="0" parTransId="{64E4E1CD-571F-1E40-B7D3-DC2247D32664}" sibTransId="{21D096C1-DCA9-554D-B388-E695B8ADD74B}"/>
    <dgm:cxn modelId="{1F735283-EED9-4FC5-9BB9-03E349FCB254}" srcId="{372E7555-E29C-4706-942E-1E9EB8178ABB}" destId="{109261FA-0D67-4663-9D98-90C3FF237120}" srcOrd="3" destOrd="0" parTransId="{2A2F2EA9-FBA4-4294-A515-9D7CEC37C9B7}" sibTransId="{07A0FC51-6AC9-4DFD-A473-63BC0BADDAEA}"/>
    <dgm:cxn modelId="{12D173FB-FC7B-42FA-91CD-F52EF85413A6}" type="presOf" srcId="{5A4DCC5F-B160-6B4C-BFBD-C669C544369F}" destId="{C9211D1C-12CC-FA49-AD0C-DF8CCFA607F9}" srcOrd="0" destOrd="0" presId="urn:microsoft.com/office/officeart/2005/8/layout/lProcess3"/>
    <dgm:cxn modelId="{E1B5E149-B5CB-43B8-B3EB-415006FFD2D2}" type="presOf" srcId="{186C00FA-AA69-4375-867B-811077AB274C}" destId="{DC472C97-10E8-449A-ACFF-D9790FD42FAA}" srcOrd="0" destOrd="0" presId="urn:microsoft.com/office/officeart/2005/8/layout/lProcess3"/>
    <dgm:cxn modelId="{97191ABF-5866-4634-963A-95342AC438E8}" type="presParOf" srcId="{E0FAB40C-5635-49C0-94C7-323FFB8B37B7}" destId="{593BF0F4-F12A-4562-8DF7-45D8AAFE2954}" srcOrd="0" destOrd="0" presId="urn:microsoft.com/office/officeart/2005/8/layout/lProcess3"/>
    <dgm:cxn modelId="{F69CA8FC-EC81-446C-B6F8-80243C489543}" type="presParOf" srcId="{593BF0F4-F12A-4562-8DF7-45D8AAFE2954}" destId="{E27D4224-867E-4F87-9926-AD02ED65D889}" srcOrd="0" destOrd="0" presId="urn:microsoft.com/office/officeart/2005/8/layout/lProcess3"/>
    <dgm:cxn modelId="{05D3DC53-3135-4D44-93DC-44573661D476}" type="presParOf" srcId="{593BF0F4-F12A-4562-8DF7-45D8AAFE2954}" destId="{3EF6369B-60E6-4079-A349-4056193AFB6C}" srcOrd="1" destOrd="0" presId="urn:microsoft.com/office/officeart/2005/8/layout/lProcess3"/>
    <dgm:cxn modelId="{92B0A2AA-369B-436D-81BA-B7F1D6AA5145}" type="presParOf" srcId="{593BF0F4-F12A-4562-8DF7-45D8AAFE2954}" destId="{C5E13A32-385A-44E1-A0DB-C0B974A6FED4}" srcOrd="2" destOrd="0" presId="urn:microsoft.com/office/officeart/2005/8/layout/lProcess3"/>
    <dgm:cxn modelId="{0878D01A-D4EC-4D48-980D-42CCFD481808}" type="presParOf" srcId="{E0FAB40C-5635-49C0-94C7-323FFB8B37B7}" destId="{35334D38-7904-4D8A-959D-256694AD6704}" srcOrd="1" destOrd="0" presId="urn:microsoft.com/office/officeart/2005/8/layout/lProcess3"/>
    <dgm:cxn modelId="{1957CC0D-903F-4C3C-AD96-FE8CE5287D09}" type="presParOf" srcId="{E0FAB40C-5635-49C0-94C7-323FFB8B37B7}" destId="{42110902-87BC-4053-B477-D4E24DAAB205}" srcOrd="2" destOrd="0" presId="urn:microsoft.com/office/officeart/2005/8/layout/lProcess3"/>
    <dgm:cxn modelId="{23FBEFF5-E683-413B-98F1-909E08EB16DC}" type="presParOf" srcId="{42110902-87BC-4053-B477-D4E24DAAB205}" destId="{73F4824F-02EA-472D-919E-74234B17F61F}" srcOrd="0" destOrd="0" presId="urn:microsoft.com/office/officeart/2005/8/layout/lProcess3"/>
    <dgm:cxn modelId="{C3ACB148-777C-4343-94DE-AEDE2D347478}" type="presParOf" srcId="{42110902-87BC-4053-B477-D4E24DAAB205}" destId="{D89556FB-802A-4AFD-AA0A-63C31D574553}" srcOrd="1" destOrd="0" presId="urn:microsoft.com/office/officeart/2005/8/layout/lProcess3"/>
    <dgm:cxn modelId="{21D26494-9B48-4BB5-A481-C70114737D62}" type="presParOf" srcId="{42110902-87BC-4053-B477-D4E24DAAB205}" destId="{8E64E329-53C6-44CB-8915-91B5F2A215BA}" srcOrd="2" destOrd="0" presId="urn:microsoft.com/office/officeart/2005/8/layout/lProcess3"/>
    <dgm:cxn modelId="{4AF0EDC2-E2C2-4D3A-8150-C24B3C742610}" type="presParOf" srcId="{E0FAB40C-5635-49C0-94C7-323FFB8B37B7}" destId="{5DFD7F06-AF08-41FF-9105-E785D84705F8}" srcOrd="3" destOrd="0" presId="urn:microsoft.com/office/officeart/2005/8/layout/lProcess3"/>
    <dgm:cxn modelId="{99049278-38F9-4C25-A126-46185F444BA3}" type="presParOf" srcId="{E0FAB40C-5635-49C0-94C7-323FFB8B37B7}" destId="{8CC6E894-4CA8-4634-9CC4-5235EFFEDC49}" srcOrd="4" destOrd="0" presId="urn:microsoft.com/office/officeart/2005/8/layout/lProcess3"/>
    <dgm:cxn modelId="{1858AEFC-049E-42AA-98E1-205169D549D5}" type="presParOf" srcId="{8CC6E894-4CA8-4634-9CC4-5235EFFEDC49}" destId="{5120F2C0-48BD-44B9-8C90-F7F808D9324C}" srcOrd="0" destOrd="0" presId="urn:microsoft.com/office/officeart/2005/8/layout/lProcess3"/>
    <dgm:cxn modelId="{89FF41EC-0F94-4F5B-A623-03CD684B2E62}" type="presParOf" srcId="{8CC6E894-4CA8-4634-9CC4-5235EFFEDC49}" destId="{497C5E79-24DA-4F70-85EA-9BE2661E0311}" srcOrd="1" destOrd="0" presId="urn:microsoft.com/office/officeart/2005/8/layout/lProcess3"/>
    <dgm:cxn modelId="{C3F26753-CF16-4405-BAD6-2FF3A9D235CE}" type="presParOf" srcId="{8CC6E894-4CA8-4634-9CC4-5235EFFEDC49}" destId="{16A6EED6-11DA-4E17-95FD-67E8FF3E3D1E}" srcOrd="2" destOrd="0" presId="urn:microsoft.com/office/officeart/2005/8/layout/lProcess3"/>
    <dgm:cxn modelId="{C2F0E0FC-6EEF-441C-887A-D2443748F804}" type="presParOf" srcId="{E0FAB40C-5635-49C0-94C7-323FFB8B37B7}" destId="{0B460E06-9477-4F16-8E97-BCA8B58B288C}" srcOrd="5" destOrd="0" presId="urn:microsoft.com/office/officeart/2005/8/layout/lProcess3"/>
    <dgm:cxn modelId="{AF232712-3B6A-4DBA-B948-8C848DD36A94}" type="presParOf" srcId="{E0FAB40C-5635-49C0-94C7-323FFB8B37B7}" destId="{AE2EB9F5-D007-4816-ACB3-8386C4A99D41}" srcOrd="6" destOrd="0" presId="urn:microsoft.com/office/officeart/2005/8/layout/lProcess3"/>
    <dgm:cxn modelId="{F8AF1599-71C5-4979-AB65-F4C0FC78CE4F}" type="presParOf" srcId="{AE2EB9F5-D007-4816-ACB3-8386C4A99D41}" destId="{980708C0-9B28-4320-A399-5C215F448850}" srcOrd="0" destOrd="0" presId="urn:microsoft.com/office/officeart/2005/8/layout/lProcess3"/>
    <dgm:cxn modelId="{31720E2A-D72B-4134-8296-88320C6F2247}" type="presParOf" srcId="{AE2EB9F5-D007-4816-ACB3-8386C4A99D41}" destId="{AB6E98F5-D1ED-43FF-85F4-A6CE81DB77C0}" srcOrd="1" destOrd="0" presId="urn:microsoft.com/office/officeart/2005/8/layout/lProcess3"/>
    <dgm:cxn modelId="{2422B743-F20B-4EB6-BA6C-5FD4170FD702}" type="presParOf" srcId="{AE2EB9F5-D007-4816-ACB3-8386C4A99D41}" destId="{DC472C97-10E8-449A-ACFF-D9790FD42FAA}" srcOrd="2" destOrd="0" presId="urn:microsoft.com/office/officeart/2005/8/layout/lProcess3"/>
    <dgm:cxn modelId="{6D23ACB6-245E-4E83-9884-A4865C4EFD16}" type="presParOf" srcId="{E0FAB40C-5635-49C0-94C7-323FFB8B37B7}" destId="{F4B594AF-70BC-4246-961E-BC4A4E2A33A0}" srcOrd="7" destOrd="0" presId="urn:microsoft.com/office/officeart/2005/8/layout/lProcess3"/>
    <dgm:cxn modelId="{A5EFE15E-B859-481C-B840-A6221BE18D39}" type="presParOf" srcId="{E0FAB40C-5635-49C0-94C7-323FFB8B37B7}" destId="{A7AB10AB-42CF-684B-B2BF-1CE9F434B862}" srcOrd="8" destOrd="0" presId="urn:microsoft.com/office/officeart/2005/8/layout/lProcess3"/>
    <dgm:cxn modelId="{14410029-16C3-465F-914A-A8A54710BED8}" type="presParOf" srcId="{A7AB10AB-42CF-684B-B2BF-1CE9F434B862}" destId="{16A8C328-735F-7442-B65D-AB70834D6CDB}" srcOrd="0" destOrd="0" presId="urn:microsoft.com/office/officeart/2005/8/layout/lProcess3"/>
    <dgm:cxn modelId="{FB211034-00AF-41BA-AA76-977D02528922}" type="presParOf" srcId="{A7AB10AB-42CF-684B-B2BF-1CE9F434B862}" destId="{DD3EE77C-C332-8246-BD1B-0712C0C04BF5}" srcOrd="1" destOrd="0" presId="urn:microsoft.com/office/officeart/2005/8/layout/lProcess3"/>
    <dgm:cxn modelId="{7F30E58C-B2A6-455D-9466-6A0121D51205}" type="presParOf" srcId="{A7AB10AB-42CF-684B-B2BF-1CE9F434B862}" destId="{E162E4C6-7E7C-0243-8F02-EF6E1BA2C99A}" srcOrd="2" destOrd="0" presId="urn:microsoft.com/office/officeart/2005/8/layout/lProcess3"/>
    <dgm:cxn modelId="{5D17F6E7-58D6-437C-9623-ECA2DEDF2E07}" type="presParOf" srcId="{E0FAB40C-5635-49C0-94C7-323FFB8B37B7}" destId="{43952125-AAC4-1C49-80CE-22E7A9B74E31}" srcOrd="9" destOrd="0" presId="urn:microsoft.com/office/officeart/2005/8/layout/lProcess3"/>
    <dgm:cxn modelId="{18934821-A158-4602-AE1A-A4D9E31371D5}" type="presParOf" srcId="{E0FAB40C-5635-49C0-94C7-323FFB8B37B7}" destId="{1431DBE2-2530-0643-9F26-7B6F8BAEB43B}" srcOrd="10" destOrd="0" presId="urn:microsoft.com/office/officeart/2005/8/layout/lProcess3"/>
    <dgm:cxn modelId="{45BFD6AD-E68C-42BB-899B-BE0AA1643ED0}" type="presParOf" srcId="{1431DBE2-2530-0643-9F26-7B6F8BAEB43B}" destId="{A9B30548-2003-F149-A942-609596FE85C1}" srcOrd="0" destOrd="0" presId="urn:microsoft.com/office/officeart/2005/8/layout/lProcess3"/>
    <dgm:cxn modelId="{ADFAC809-BBB9-4343-9310-38DA88F662D3}" type="presParOf" srcId="{1431DBE2-2530-0643-9F26-7B6F8BAEB43B}" destId="{6DDC9348-9064-3B43-96E9-114DA2C81075}" srcOrd="1" destOrd="0" presId="urn:microsoft.com/office/officeart/2005/8/layout/lProcess3"/>
    <dgm:cxn modelId="{FF7FACBE-7FC0-4FD5-A84B-678F4130F1D9}" type="presParOf" srcId="{1431DBE2-2530-0643-9F26-7B6F8BAEB43B}" destId="{C9211D1C-12CC-FA49-AD0C-DF8CCFA607F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4224-867E-4F87-9926-AD02ED65D889}">
      <dsp:nvSpPr>
        <dsp:cNvPr id="0" name=""/>
        <dsp:cNvSpPr/>
      </dsp:nvSpPr>
      <dsp:spPr>
        <a:xfrm>
          <a:off x="274244" y="2535"/>
          <a:ext cx="3243927" cy="90792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solidFill>
                <a:schemeClr val="tx1"/>
              </a:solidFill>
            </a:rPr>
            <a:t>Plastik Atıklar</a:t>
          </a:r>
          <a:endParaRPr lang="tr-TR" sz="3100" kern="1200" dirty="0">
            <a:solidFill>
              <a:schemeClr val="tx1"/>
            </a:solidFill>
          </a:endParaRPr>
        </a:p>
      </dsp:txBody>
      <dsp:txXfrm>
        <a:off x="728207" y="2535"/>
        <a:ext cx="2336002" cy="907925"/>
      </dsp:txXfrm>
    </dsp:sp>
    <dsp:sp modelId="{C5E13A32-385A-44E1-A0DB-C0B974A6FED4}">
      <dsp:nvSpPr>
        <dsp:cNvPr id="0" name=""/>
        <dsp:cNvSpPr/>
      </dsp:nvSpPr>
      <dsp:spPr>
        <a:xfrm>
          <a:off x="3223095" y="79709"/>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smtClean="0"/>
            <a:t>Geri Dönüşüm</a:t>
          </a:r>
          <a:endParaRPr lang="tr-TR" sz="2200" kern="1200" dirty="0"/>
        </a:p>
      </dsp:txBody>
      <dsp:txXfrm>
        <a:off x="3599884" y="79709"/>
        <a:ext cx="1130367" cy="753578"/>
      </dsp:txXfrm>
    </dsp:sp>
    <dsp:sp modelId="{73F4824F-02EA-472D-919E-74234B17F61F}">
      <dsp:nvSpPr>
        <dsp:cNvPr id="0" name=""/>
        <dsp:cNvSpPr/>
      </dsp:nvSpPr>
      <dsp:spPr>
        <a:xfrm>
          <a:off x="274244" y="1037570"/>
          <a:ext cx="3243927" cy="907925"/>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Kağıt Atıklar</a:t>
          </a:r>
          <a:endParaRPr lang="tr-TR" sz="3100" kern="1200" dirty="0"/>
        </a:p>
      </dsp:txBody>
      <dsp:txXfrm>
        <a:off x="728207" y="1037570"/>
        <a:ext cx="2336002" cy="907925"/>
      </dsp:txXfrm>
    </dsp:sp>
    <dsp:sp modelId="{8E64E329-53C6-44CB-8915-91B5F2A215BA}">
      <dsp:nvSpPr>
        <dsp:cNvPr id="0" name=""/>
        <dsp:cNvSpPr/>
      </dsp:nvSpPr>
      <dsp:spPr>
        <a:xfrm>
          <a:off x="3223095" y="1114744"/>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smtClean="0"/>
            <a:t>Geri Dönüşüm</a:t>
          </a:r>
          <a:endParaRPr lang="tr-TR" sz="2200" kern="1200" dirty="0"/>
        </a:p>
      </dsp:txBody>
      <dsp:txXfrm>
        <a:off x="3599884" y="1114744"/>
        <a:ext cx="1130367" cy="753578"/>
      </dsp:txXfrm>
    </dsp:sp>
    <dsp:sp modelId="{5120F2C0-48BD-44B9-8C90-F7F808D9324C}">
      <dsp:nvSpPr>
        <dsp:cNvPr id="0" name=""/>
        <dsp:cNvSpPr/>
      </dsp:nvSpPr>
      <dsp:spPr>
        <a:xfrm>
          <a:off x="274244" y="2072606"/>
          <a:ext cx="3243927" cy="907925"/>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Cam Atıklar</a:t>
          </a:r>
          <a:endParaRPr lang="tr-TR" sz="3100" kern="1200" dirty="0"/>
        </a:p>
      </dsp:txBody>
      <dsp:txXfrm>
        <a:off x="728207" y="2072606"/>
        <a:ext cx="2336002" cy="907925"/>
      </dsp:txXfrm>
    </dsp:sp>
    <dsp:sp modelId="{16A6EED6-11DA-4E17-95FD-67E8FF3E3D1E}">
      <dsp:nvSpPr>
        <dsp:cNvPr id="0" name=""/>
        <dsp:cNvSpPr/>
      </dsp:nvSpPr>
      <dsp:spPr>
        <a:xfrm>
          <a:off x="3223095" y="2149779"/>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smtClean="0"/>
            <a:t>Geri Dönüşüm</a:t>
          </a:r>
          <a:endParaRPr lang="tr-TR" sz="2200" kern="1200" dirty="0"/>
        </a:p>
      </dsp:txBody>
      <dsp:txXfrm>
        <a:off x="3599884" y="2149779"/>
        <a:ext cx="1130367" cy="753578"/>
      </dsp:txXfrm>
    </dsp:sp>
    <dsp:sp modelId="{980708C0-9B28-4320-A399-5C215F448850}">
      <dsp:nvSpPr>
        <dsp:cNvPr id="0" name=""/>
        <dsp:cNvSpPr/>
      </dsp:nvSpPr>
      <dsp:spPr>
        <a:xfrm>
          <a:off x="274244" y="3107641"/>
          <a:ext cx="3243927" cy="907925"/>
        </a:xfrm>
        <a:prstGeom prst="chevr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Metal Atıklar</a:t>
          </a:r>
          <a:endParaRPr lang="tr-TR" sz="3100" kern="1200" dirty="0"/>
        </a:p>
      </dsp:txBody>
      <dsp:txXfrm>
        <a:off x="728207" y="3107641"/>
        <a:ext cx="2336002" cy="907925"/>
      </dsp:txXfrm>
    </dsp:sp>
    <dsp:sp modelId="{DC472C97-10E8-449A-ACFF-D9790FD42FAA}">
      <dsp:nvSpPr>
        <dsp:cNvPr id="0" name=""/>
        <dsp:cNvSpPr/>
      </dsp:nvSpPr>
      <dsp:spPr>
        <a:xfrm>
          <a:off x="3223095" y="3184814"/>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smtClean="0"/>
            <a:t>Geri Dönüşüm</a:t>
          </a:r>
          <a:endParaRPr lang="tr-TR" sz="2200" kern="1200" dirty="0"/>
        </a:p>
      </dsp:txBody>
      <dsp:txXfrm>
        <a:off x="3599884" y="3184814"/>
        <a:ext cx="1130367" cy="753578"/>
      </dsp:txXfrm>
    </dsp:sp>
    <dsp:sp modelId="{16A8C328-735F-7442-B65D-AB70834D6CDB}">
      <dsp:nvSpPr>
        <dsp:cNvPr id="0" name=""/>
        <dsp:cNvSpPr/>
      </dsp:nvSpPr>
      <dsp:spPr>
        <a:xfrm>
          <a:off x="274244" y="4142676"/>
          <a:ext cx="3284375" cy="907925"/>
        </a:xfrm>
        <a:prstGeom prst="chevron">
          <a:avLst/>
        </a:prstGeom>
        <a:solidFill>
          <a:srgbClr val="9276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Organik Atıklar</a:t>
          </a:r>
          <a:endParaRPr lang="tr-TR" sz="3100" kern="1200" dirty="0"/>
        </a:p>
      </dsp:txBody>
      <dsp:txXfrm>
        <a:off x="728207" y="4142676"/>
        <a:ext cx="2376450" cy="907925"/>
      </dsp:txXfrm>
    </dsp:sp>
    <dsp:sp modelId="{E162E4C6-7E7C-0243-8F02-EF6E1BA2C99A}">
      <dsp:nvSpPr>
        <dsp:cNvPr id="0" name=""/>
        <dsp:cNvSpPr/>
      </dsp:nvSpPr>
      <dsp:spPr>
        <a:xfrm>
          <a:off x="3263544" y="4219850"/>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err="1" smtClean="0"/>
            <a:t>Kompost</a:t>
          </a:r>
          <a:endParaRPr lang="tr-TR" sz="2200" kern="1200" dirty="0"/>
        </a:p>
      </dsp:txBody>
      <dsp:txXfrm>
        <a:off x="3640333" y="4219850"/>
        <a:ext cx="1130367" cy="753578"/>
      </dsp:txXfrm>
    </dsp:sp>
    <dsp:sp modelId="{A9B30548-2003-F149-A942-609596FE85C1}">
      <dsp:nvSpPr>
        <dsp:cNvPr id="0" name=""/>
        <dsp:cNvSpPr/>
      </dsp:nvSpPr>
      <dsp:spPr>
        <a:xfrm>
          <a:off x="274244" y="5177711"/>
          <a:ext cx="3429802" cy="907925"/>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Geri Dönüşmeyen</a:t>
          </a:r>
          <a:endParaRPr lang="tr-TR" sz="3100" kern="1200" dirty="0"/>
        </a:p>
      </dsp:txBody>
      <dsp:txXfrm>
        <a:off x="728207" y="5177711"/>
        <a:ext cx="2521877" cy="907925"/>
      </dsp:txXfrm>
    </dsp:sp>
    <dsp:sp modelId="{C9211D1C-12CC-FA49-AD0C-DF8CCFA607F9}">
      <dsp:nvSpPr>
        <dsp:cNvPr id="0" name=""/>
        <dsp:cNvSpPr/>
      </dsp:nvSpPr>
      <dsp:spPr>
        <a:xfrm>
          <a:off x="3408971" y="5254885"/>
          <a:ext cx="1883945" cy="75357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kern="1200" dirty="0" smtClean="0"/>
            <a:t>Bertaraf</a:t>
          </a:r>
          <a:endParaRPr lang="tr-TR" sz="2200" kern="1200" dirty="0"/>
        </a:p>
      </dsp:txBody>
      <dsp:txXfrm>
        <a:off x="3785760" y="5254885"/>
        <a:ext cx="1130367" cy="7535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02112" y="2130426"/>
            <a:ext cx="7957265"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404223" y="3886200"/>
            <a:ext cx="655304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7079" y="274639"/>
            <a:ext cx="2106335"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68074" y="274639"/>
            <a:ext cx="616298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39493" y="4406901"/>
            <a:ext cx="7957265"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39493" y="2906713"/>
            <a:ext cx="795726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68075" y="1600201"/>
            <a:ext cx="413465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758757" y="1600201"/>
            <a:ext cx="413465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68074" y="1535113"/>
            <a:ext cx="4136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8074" y="2174875"/>
            <a:ext cx="4136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755506" y="1535113"/>
            <a:ext cx="4137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755506" y="2174875"/>
            <a:ext cx="4137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68075" y="273050"/>
            <a:ext cx="3079865"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660082" y="273051"/>
            <a:ext cx="523333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8075" y="1435101"/>
            <a:ext cx="307986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34917" y="4800600"/>
            <a:ext cx="5616893"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834917" y="612775"/>
            <a:ext cx="561689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834917" y="5367338"/>
            <a:ext cx="56168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68075" y="274638"/>
            <a:ext cx="8425339"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68075" y="1600201"/>
            <a:ext cx="8425339"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68075" y="6356351"/>
            <a:ext cx="21843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1.03.2019</a:t>
            </a:fld>
            <a:endParaRPr lang="tr-TR"/>
          </a:p>
        </p:txBody>
      </p:sp>
      <p:sp>
        <p:nvSpPr>
          <p:cNvPr id="5" name="4 Altbilgi Yer Tutucusu"/>
          <p:cNvSpPr>
            <a:spLocks noGrp="1"/>
          </p:cNvSpPr>
          <p:nvPr>
            <p:ph type="ftr" sz="quarter" idx="3"/>
          </p:nvPr>
        </p:nvSpPr>
        <p:spPr>
          <a:xfrm>
            <a:off x="3198509" y="6356351"/>
            <a:ext cx="2964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709067" y="6356351"/>
            <a:ext cx="21843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solidFill>
            <a:schemeClr val="bg1"/>
          </a:solidFill>
        </p:spPr>
        <p:txBody>
          <a:bodyPr/>
          <a:lstStyle/>
          <a:p>
            <a:r>
              <a:rPr lang="tr-TR" dirty="0" smtClean="0">
                <a:latin typeface="Times New Roman" pitchFamily="18" charset="0"/>
                <a:cs typeface="Times New Roman" pitchFamily="18" charset="0"/>
              </a:rPr>
              <a:t>ÇEVRE KORUMA</a:t>
            </a:r>
            <a:endParaRPr lang="tr-TR" dirty="0">
              <a:latin typeface="Times New Roman" pitchFamily="18" charset="0"/>
              <a:cs typeface="Times New Roman" pitchFamily="18" charset="0"/>
            </a:endParaRPr>
          </a:p>
        </p:txBody>
      </p:sp>
      <p:sp>
        <p:nvSpPr>
          <p:cNvPr id="3" name="Alt Başlık 2"/>
          <p:cNvSpPr>
            <a:spLocks noGrp="1"/>
          </p:cNvSpPr>
          <p:nvPr>
            <p:ph type="subTitle" idx="1"/>
          </p:nvPr>
        </p:nvSpPr>
        <p:spPr/>
        <p:txBody>
          <a:bodyPr/>
          <a:lstStyle/>
          <a:p>
            <a:r>
              <a:rPr lang="tr-TR" sz="2800" b="1" dirty="0">
                <a:solidFill>
                  <a:srgbClr val="212121"/>
                </a:solidFill>
                <a:latin typeface="Times New Roman" pitchFamily="18" charset="0"/>
                <a:cs typeface="Times New Roman" pitchFamily="18" charset="0"/>
              </a:rPr>
              <a:t>Prof. Dr. Ahmet KARADAĞ</a:t>
            </a:r>
            <a:endParaRPr lang="tr-TR" sz="2800"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149432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38017" y="263500"/>
            <a:ext cx="5879471" cy="369332"/>
          </a:xfrm>
          <a:prstGeom prst="rect">
            <a:avLst/>
          </a:prstGeom>
          <a:solidFill>
            <a:schemeClr val="accent2">
              <a:lumMod val="60000"/>
              <a:lumOff val="40000"/>
            </a:schemeClr>
          </a:solidFill>
        </p:spPr>
        <p:txBody>
          <a:bodyPr wrap="square" rtlCol="0">
            <a:spAutoFit/>
          </a:bodyPr>
          <a:lstStyle/>
          <a:p>
            <a:r>
              <a:rPr lang="tr-TR" dirty="0" smtClean="0"/>
              <a:t>                                   </a:t>
            </a:r>
            <a:r>
              <a:rPr lang="tr-TR" dirty="0" smtClean="0">
                <a:latin typeface="Times New Roman" pitchFamily="18" charset="0"/>
                <a:cs typeface="Times New Roman" pitchFamily="18" charset="0"/>
              </a:rPr>
              <a:t>ATIK AKÜLER</a:t>
            </a:r>
            <a:endParaRPr lang="tr-TR" dirty="0">
              <a:latin typeface="Times New Roman" pitchFamily="18" charset="0"/>
              <a:cs typeface="Times New Roman" pitchFamily="18" charset="0"/>
            </a:endParaRPr>
          </a:p>
        </p:txBody>
      </p:sp>
      <p:sp>
        <p:nvSpPr>
          <p:cNvPr id="3" name="Dikdörtgen 2"/>
          <p:cNvSpPr/>
          <p:nvPr/>
        </p:nvSpPr>
        <p:spPr>
          <a:xfrm>
            <a:off x="183782" y="1164808"/>
            <a:ext cx="8587941" cy="3139321"/>
          </a:xfrm>
          <a:prstGeom prst="rect">
            <a:avLst/>
          </a:prstGeom>
          <a:solidFill>
            <a:schemeClr val="accent3">
              <a:lumMod val="20000"/>
              <a:lumOff val="80000"/>
            </a:schemeClr>
          </a:solidFill>
        </p:spPr>
        <p:txBody>
          <a:bodyPr wrap="square">
            <a:spAutoFit/>
          </a:bodyPr>
          <a:lstStyle/>
          <a:p>
            <a:pPr marL="285750" indent="-285750">
              <a:buFont typeface="Wingdings" panose="05000000000000000000" pitchFamily="2" charset="2"/>
              <a:buChar char="ü"/>
            </a:pPr>
            <a:r>
              <a:rPr lang="tr-TR" dirty="0">
                <a:latin typeface="Times New Roman" pitchFamily="18" charset="0"/>
                <a:cs typeface="Times New Roman" pitchFamily="18" charset="0"/>
              </a:rPr>
              <a:t>Atık akülerin gelişigüzel atılması veya yasal olmayan biçimde depolanması zamanla deforme olan ve kırılan akülerden çevreye kurşun veya kurşunla kirlenmiş </a:t>
            </a:r>
            <a:r>
              <a:rPr lang="tr-TR" dirty="0" err="1">
                <a:latin typeface="Times New Roman" pitchFamily="18" charset="0"/>
                <a:cs typeface="Times New Roman" pitchFamily="18" charset="0"/>
              </a:rPr>
              <a:t>sülfirik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asitin</a:t>
            </a:r>
            <a:r>
              <a:rPr lang="tr-TR" dirty="0">
                <a:latin typeface="Times New Roman" pitchFamily="18" charset="0"/>
                <a:cs typeface="Times New Roman" pitchFamily="18" charset="0"/>
              </a:rPr>
              <a:t> saçılmasına neden olmaktadır.</a:t>
            </a:r>
          </a:p>
          <a:p>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Atık akülerin gelişigüzel yakılması sonucunda ise kurşun kül içinde kalır açığa çıkan baca gazlarından dolayı havadaki kurşun emisyonu artar ve hava kirliliğine neden olur.</a:t>
            </a:r>
          </a:p>
          <a:p>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Atık haline gelen akümülatörlerin uygun koşullarda depolandıktan sonra geri kazanım tesislerine gönderimi sağlanmalıdır.1 ton kurşunun cevherden elde edilmesi için 35 </a:t>
            </a:r>
            <a:r>
              <a:rPr lang="tr-TR" dirty="0" err="1">
                <a:latin typeface="Times New Roman" pitchFamily="18" charset="0"/>
                <a:cs typeface="Times New Roman" pitchFamily="18" charset="0"/>
              </a:rPr>
              <a:t>kwh</a:t>
            </a:r>
            <a:r>
              <a:rPr lang="tr-TR" dirty="0">
                <a:latin typeface="Times New Roman" pitchFamily="18" charset="0"/>
                <a:cs typeface="Times New Roman" pitchFamily="18" charset="0"/>
              </a:rPr>
              <a:t> enerji harcanırken 1 ton kurşunun atık aküden elde edilmesi için yalnızca 115 </a:t>
            </a:r>
            <a:r>
              <a:rPr lang="tr-TR" dirty="0" err="1">
                <a:latin typeface="Times New Roman" pitchFamily="18" charset="0"/>
                <a:cs typeface="Times New Roman" pitchFamily="18" charset="0"/>
              </a:rPr>
              <a:t>kwh</a:t>
            </a:r>
            <a:r>
              <a:rPr lang="tr-TR" dirty="0">
                <a:latin typeface="Times New Roman" pitchFamily="18" charset="0"/>
                <a:cs typeface="Times New Roman" pitchFamily="18" charset="0"/>
              </a:rPr>
              <a:t> enerji harcanır.</a:t>
            </a:r>
          </a:p>
        </p:txBody>
      </p:sp>
      <p:pic>
        <p:nvPicPr>
          <p:cNvPr id="4" name="Resim 3"/>
          <p:cNvPicPr>
            <a:picLocks noChangeAspect="1"/>
          </p:cNvPicPr>
          <p:nvPr/>
        </p:nvPicPr>
        <p:blipFill>
          <a:blip r:embed="rId2"/>
          <a:stretch>
            <a:fillRect/>
          </a:stretch>
        </p:blipFill>
        <p:spPr>
          <a:xfrm>
            <a:off x="835905" y="4790655"/>
            <a:ext cx="3641847" cy="1847850"/>
          </a:xfrm>
          <a:prstGeom prst="rect">
            <a:avLst/>
          </a:prstGeom>
        </p:spPr>
      </p:pic>
      <p:pic>
        <p:nvPicPr>
          <p:cNvPr id="5" name="Resim 4"/>
          <p:cNvPicPr>
            <a:picLocks noChangeAspect="1"/>
          </p:cNvPicPr>
          <p:nvPr/>
        </p:nvPicPr>
        <p:blipFill>
          <a:blip r:embed="rId3"/>
          <a:stretch>
            <a:fillRect/>
          </a:stretch>
        </p:blipFill>
        <p:spPr>
          <a:xfrm>
            <a:off x="5639114" y="4581128"/>
            <a:ext cx="2642670" cy="1771650"/>
          </a:xfrm>
          <a:prstGeom prst="rect">
            <a:avLst/>
          </a:prstGeom>
        </p:spPr>
      </p:pic>
    </p:spTree>
    <p:extLst>
      <p:ext uri="{BB962C8B-B14F-4D97-AF65-F5344CB8AC3E}">
        <p14:creationId xmlns:p14="http://schemas.microsoft.com/office/powerpoint/2010/main" val="242232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75722" y="193804"/>
            <a:ext cx="5130042" cy="369332"/>
          </a:xfrm>
          <a:prstGeom prst="rect">
            <a:avLst/>
          </a:prstGeom>
          <a:solidFill>
            <a:schemeClr val="bg1"/>
          </a:solidFill>
        </p:spPr>
        <p:txBody>
          <a:bodyPr wrap="none">
            <a:spAutoFit/>
          </a:bodyPr>
          <a:lstStyle/>
          <a:p>
            <a:pPr algn="ctr">
              <a:spcBef>
                <a:spcPct val="20000"/>
              </a:spcBef>
              <a:defRPr/>
            </a:pPr>
            <a:r>
              <a:rPr lang="tr-TR" b="1" dirty="0">
                <a:latin typeface="Times New Roman" pitchFamily="18" charset="0"/>
                <a:cs typeface="Times New Roman" pitchFamily="18" charset="0"/>
              </a:rPr>
              <a:t>ÖMRÜNÜ TAMAMLAMIŞ </a:t>
            </a:r>
            <a:r>
              <a:rPr lang="tr-TR" b="1" dirty="0" smtClean="0">
                <a:latin typeface="Times New Roman" pitchFamily="18" charset="0"/>
                <a:cs typeface="Times New Roman" pitchFamily="18" charset="0"/>
              </a:rPr>
              <a:t>LASTİKLER(ÖTL</a:t>
            </a:r>
            <a:r>
              <a:rPr lang="tr-TR" b="1" dirty="0" smtClean="0">
                <a:latin typeface="Arial" charset="0"/>
              </a:rPr>
              <a:t>)</a:t>
            </a:r>
            <a:endParaRPr lang="tr-TR" b="1" dirty="0">
              <a:latin typeface="Arial" charset="0"/>
            </a:endParaRPr>
          </a:p>
        </p:txBody>
      </p:sp>
      <p:sp>
        <p:nvSpPr>
          <p:cNvPr id="3" name="Dikdörtgen 2"/>
          <p:cNvSpPr/>
          <p:nvPr/>
        </p:nvSpPr>
        <p:spPr>
          <a:xfrm>
            <a:off x="257502" y="690757"/>
            <a:ext cx="8551601" cy="3453253"/>
          </a:xfrm>
          <a:prstGeom prst="rect">
            <a:avLst/>
          </a:prstGeom>
          <a:solidFill>
            <a:schemeClr val="accent2">
              <a:lumMod val="20000"/>
              <a:lumOff val="80000"/>
            </a:schemeClr>
          </a:solidFill>
        </p:spPr>
        <p:txBody>
          <a:bodyPr wrap="square">
            <a:spAutoFit/>
          </a:bodyPr>
          <a:lstStyle/>
          <a:p>
            <a:pPr marL="285750" lvl="0" indent="-285750" algn="just" fontAlgn="base">
              <a:spcBef>
                <a:spcPct val="20000"/>
              </a:spcBef>
              <a:spcAft>
                <a:spcPct val="0"/>
              </a:spcAft>
              <a:buFont typeface="Arial" panose="020B0604020202020204" pitchFamily="34" charset="0"/>
              <a:buChar char="•"/>
              <a:defRPr/>
            </a:pPr>
            <a:r>
              <a:rPr lang="tr-TR" sz="1400" b="1" dirty="0">
                <a:solidFill>
                  <a:srgbClr val="000000"/>
                </a:solidFill>
                <a:latin typeface="Times New Roman" pitchFamily="18" charset="0"/>
                <a:cs typeface="Times New Roman" pitchFamily="18" charset="0"/>
              </a:rPr>
              <a:t>Bazı lastikler araç altından söküldükten sonra, kaplanarak yeniden araç altında kullanıma uygun hale getirilebilir. </a:t>
            </a:r>
          </a:p>
          <a:p>
            <a:pPr lvl="0" algn="just" fontAlgn="base">
              <a:spcBef>
                <a:spcPct val="20000"/>
              </a:spcBef>
              <a:spcAft>
                <a:spcPct val="0"/>
              </a:spcAft>
              <a:defRPr/>
            </a:pPr>
            <a:endParaRPr lang="tr-TR" sz="1400" b="1" dirty="0">
              <a:solidFill>
                <a:srgbClr val="000000"/>
              </a:solidFill>
              <a:latin typeface="Times New Roman" pitchFamily="18" charset="0"/>
              <a:cs typeface="Times New Roman" pitchFamily="18" charset="0"/>
            </a:endParaRPr>
          </a:p>
          <a:p>
            <a:pPr marL="285750" lvl="0" indent="-285750" algn="just" fontAlgn="base">
              <a:spcBef>
                <a:spcPct val="20000"/>
              </a:spcBef>
              <a:spcAft>
                <a:spcPct val="0"/>
              </a:spcAft>
              <a:buFont typeface="Arial" panose="020B0604020202020204" pitchFamily="34" charset="0"/>
              <a:buChar char="•"/>
              <a:defRPr/>
            </a:pPr>
            <a:r>
              <a:rPr lang="tr-TR" sz="1400" b="1" dirty="0">
                <a:solidFill>
                  <a:srgbClr val="000000"/>
                </a:solidFill>
                <a:latin typeface="Times New Roman" pitchFamily="18" charset="0"/>
                <a:cs typeface="Times New Roman" pitchFamily="18" charset="0"/>
              </a:rPr>
              <a:t>Kaplamaya uygun olmayan ve ömrünü tamamlamış lastik statüsünde değerlendirebileceğimiz lastikler, ya enerji geri kazanımı veya malzeme geri dönüşümü için kullanılırlar. </a:t>
            </a:r>
          </a:p>
          <a:p>
            <a:pPr lvl="0" algn="just" fontAlgn="base">
              <a:spcBef>
                <a:spcPct val="20000"/>
              </a:spcBef>
              <a:spcAft>
                <a:spcPct val="0"/>
              </a:spcAft>
              <a:defRPr/>
            </a:pPr>
            <a:endParaRPr lang="tr-TR" sz="1400" b="1" dirty="0">
              <a:solidFill>
                <a:srgbClr val="000000"/>
              </a:solidFill>
              <a:latin typeface="Times New Roman" pitchFamily="18" charset="0"/>
              <a:cs typeface="Times New Roman" pitchFamily="18" charset="0"/>
            </a:endParaRPr>
          </a:p>
          <a:p>
            <a:pPr marL="285750" lvl="0" indent="-285750" algn="just" fontAlgn="base">
              <a:spcBef>
                <a:spcPct val="20000"/>
              </a:spcBef>
              <a:spcAft>
                <a:spcPct val="0"/>
              </a:spcAft>
              <a:buFont typeface="Arial" panose="020B0604020202020204" pitchFamily="34" charset="0"/>
              <a:buChar char="•"/>
              <a:defRPr/>
            </a:pPr>
            <a:r>
              <a:rPr lang="tr-TR" sz="1400" b="1" dirty="0">
                <a:solidFill>
                  <a:srgbClr val="000000"/>
                </a:solidFill>
                <a:latin typeface="Times New Roman" pitchFamily="18" charset="0"/>
                <a:cs typeface="Times New Roman" pitchFamily="18" charset="0"/>
              </a:rPr>
              <a:t>Bu tür lastikler her ne sebeple olur ise olsun kesinlikle vadi veya çukurlara gömülmemelidir.</a:t>
            </a:r>
          </a:p>
          <a:p>
            <a:pPr lvl="0" algn="just" fontAlgn="base">
              <a:spcBef>
                <a:spcPct val="20000"/>
              </a:spcBef>
              <a:spcAft>
                <a:spcPct val="0"/>
              </a:spcAft>
              <a:defRPr/>
            </a:pPr>
            <a:endParaRPr lang="tr-TR" sz="1400" b="1" dirty="0">
              <a:solidFill>
                <a:srgbClr val="000000"/>
              </a:solidFill>
              <a:latin typeface="Times New Roman" pitchFamily="18" charset="0"/>
              <a:cs typeface="Times New Roman" pitchFamily="18" charset="0"/>
            </a:endParaRPr>
          </a:p>
          <a:p>
            <a:pPr marL="285750" lvl="0" indent="-285750" algn="just" fontAlgn="base">
              <a:spcBef>
                <a:spcPct val="20000"/>
              </a:spcBef>
              <a:spcAft>
                <a:spcPct val="0"/>
              </a:spcAft>
              <a:buFont typeface="Arial" panose="020B0604020202020204" pitchFamily="34" charset="0"/>
              <a:buChar char="•"/>
              <a:defRPr/>
            </a:pPr>
            <a:r>
              <a:rPr lang="tr-TR" sz="1400" b="1" dirty="0">
                <a:solidFill>
                  <a:srgbClr val="000000"/>
                </a:solidFill>
                <a:latin typeface="Times New Roman" pitchFamily="18" charset="0"/>
                <a:cs typeface="Times New Roman" pitchFamily="18" charset="0"/>
              </a:rPr>
              <a:t>Her yıl Türkiye'de yaklaşık olarak 180.000 ton lastik ömrünü tamamlamış lastik oluştuğu için bu lastiklerin geri kazanım/geri dönüşümünün sağlanması çok önemlidir.</a:t>
            </a:r>
          </a:p>
          <a:p>
            <a:pPr lvl="0" algn="just" fontAlgn="base">
              <a:spcBef>
                <a:spcPct val="20000"/>
              </a:spcBef>
              <a:spcAft>
                <a:spcPct val="0"/>
              </a:spcAft>
              <a:defRPr/>
            </a:pPr>
            <a:endParaRPr lang="tr-TR" sz="1400" b="1" dirty="0">
              <a:solidFill>
                <a:srgbClr val="000000"/>
              </a:solidFill>
              <a:latin typeface="Times New Roman" pitchFamily="18" charset="0"/>
              <a:cs typeface="Times New Roman" pitchFamily="18" charset="0"/>
            </a:endParaRPr>
          </a:p>
          <a:p>
            <a:pPr marL="285750" lvl="0" indent="-285750" algn="just" fontAlgn="base">
              <a:spcBef>
                <a:spcPct val="20000"/>
              </a:spcBef>
              <a:spcAft>
                <a:spcPct val="0"/>
              </a:spcAft>
              <a:buFont typeface="Arial" panose="020B0604020202020204" pitchFamily="34" charset="0"/>
              <a:buChar char="•"/>
              <a:defRPr/>
            </a:pPr>
            <a:r>
              <a:rPr lang="tr-TR" sz="1400" b="1" dirty="0">
                <a:solidFill>
                  <a:srgbClr val="000000"/>
                </a:solidFill>
                <a:latin typeface="Times New Roman" pitchFamily="18" charset="0"/>
                <a:cs typeface="Times New Roman" pitchFamily="18" charset="0"/>
              </a:rPr>
              <a:t>Yeni lastik satın alınması durumunda, kullanmaktan vazgeçilen lastiklerin ücretsiz olarak satın alınan bayiine iade edilmesi gerekmektedir. Kullanılmış lastiklerin bunun dışında bir yöntemle ortadan kaldırılmaya çalışılması yasaktır.</a:t>
            </a:r>
          </a:p>
        </p:txBody>
      </p:sp>
      <p:pic>
        <p:nvPicPr>
          <p:cNvPr id="4" name="Resim 3"/>
          <p:cNvPicPr>
            <a:picLocks noChangeAspect="1"/>
          </p:cNvPicPr>
          <p:nvPr/>
        </p:nvPicPr>
        <p:blipFill>
          <a:blip r:embed="rId2"/>
          <a:stretch>
            <a:fillRect/>
          </a:stretch>
        </p:blipFill>
        <p:spPr>
          <a:xfrm>
            <a:off x="478665" y="4653137"/>
            <a:ext cx="2681676" cy="1743075"/>
          </a:xfrm>
          <a:prstGeom prst="rect">
            <a:avLst/>
          </a:prstGeom>
        </p:spPr>
      </p:pic>
      <p:sp>
        <p:nvSpPr>
          <p:cNvPr id="5" name="Dikdörtgen 4"/>
          <p:cNvSpPr/>
          <p:nvPr/>
        </p:nvSpPr>
        <p:spPr>
          <a:xfrm>
            <a:off x="3303503" y="4150918"/>
            <a:ext cx="3871594" cy="2800767"/>
          </a:xfrm>
          <a:prstGeom prst="rect">
            <a:avLst/>
          </a:prstGeom>
          <a:solidFill>
            <a:schemeClr val="accent3">
              <a:lumMod val="60000"/>
              <a:lumOff val="40000"/>
            </a:schemeClr>
          </a:solidFill>
        </p:spPr>
        <p:txBody>
          <a:bodyPr wrap="square">
            <a:spAutoFit/>
          </a:bodyPr>
          <a:lstStyle/>
          <a:p>
            <a:r>
              <a:rPr lang="tr-TR" sz="1600" b="1" dirty="0" err="1">
                <a:solidFill>
                  <a:schemeClr val="bg2"/>
                </a:solidFill>
                <a:latin typeface="Times New Roman" pitchFamily="18" charset="0"/>
                <a:cs typeface="Times New Roman" pitchFamily="18" charset="0"/>
              </a:rPr>
              <a:t>ÖTL’leri</a:t>
            </a:r>
            <a:r>
              <a:rPr lang="tr-TR" sz="1600" b="1" dirty="0">
                <a:solidFill>
                  <a:schemeClr val="bg2"/>
                </a:solidFill>
                <a:latin typeface="Times New Roman" pitchFamily="18" charset="0"/>
                <a:cs typeface="Times New Roman" pitchFamily="18" charset="0"/>
              </a:rPr>
              <a:t> geri kazandığımızda;</a:t>
            </a:r>
          </a:p>
          <a:p>
            <a:endParaRPr lang="tr-TR" sz="1600" dirty="0">
              <a:latin typeface="Times New Roman" pitchFamily="18" charset="0"/>
              <a:cs typeface="Times New Roman" pitchFamily="18" charset="0"/>
            </a:endParaRPr>
          </a:p>
          <a:p>
            <a:pPr marL="285750" indent="-285750">
              <a:buFont typeface="Wingdings" panose="05000000000000000000" pitchFamily="2" charset="2"/>
              <a:buChar char="ü"/>
            </a:pPr>
            <a:r>
              <a:rPr lang="tr-TR" sz="1600" dirty="0">
                <a:latin typeface="Times New Roman" pitchFamily="18" charset="0"/>
                <a:cs typeface="Times New Roman" pitchFamily="18" charset="0"/>
              </a:rPr>
              <a:t>Yaklaşık %75 oranında granül kauçuk malzemesi %19 oranında çelik tel ve %8 oranında tekstil ve diğer maddeler geri kazanılmaktadır.</a:t>
            </a:r>
          </a:p>
          <a:p>
            <a:endParaRPr lang="tr-TR" sz="1600" dirty="0">
              <a:latin typeface="Times New Roman" pitchFamily="18" charset="0"/>
              <a:cs typeface="Times New Roman" pitchFamily="18" charset="0"/>
            </a:endParaRPr>
          </a:p>
          <a:p>
            <a:pPr marL="285750" indent="-285750">
              <a:buFont typeface="Wingdings" panose="05000000000000000000" pitchFamily="2" charset="2"/>
              <a:buChar char="ü"/>
            </a:pPr>
            <a:r>
              <a:rPr lang="tr-TR" sz="1600" dirty="0" err="1">
                <a:latin typeface="Times New Roman" pitchFamily="18" charset="0"/>
                <a:cs typeface="Times New Roman" pitchFamily="18" charset="0"/>
              </a:rPr>
              <a:t>Proliz</a:t>
            </a:r>
            <a:r>
              <a:rPr lang="tr-TR" sz="1600" dirty="0">
                <a:latin typeface="Times New Roman" pitchFamily="18" charset="0"/>
                <a:cs typeface="Times New Roman" pitchFamily="18" charset="0"/>
              </a:rPr>
              <a:t> yöntemi kullanılarak; karbon </a:t>
            </a:r>
            <a:r>
              <a:rPr lang="tr-TR" sz="1600" dirty="0" err="1">
                <a:latin typeface="Times New Roman" pitchFamily="18" charset="0"/>
                <a:cs typeface="Times New Roman" pitchFamily="18" charset="0"/>
              </a:rPr>
              <a:t>siyahı,aromatik</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yağlar,tel</a:t>
            </a:r>
            <a:r>
              <a:rPr lang="tr-TR" sz="1600" dirty="0">
                <a:latin typeface="Times New Roman" pitchFamily="18" charset="0"/>
                <a:cs typeface="Times New Roman" pitchFamily="18" charset="0"/>
              </a:rPr>
              <a:t> ve ısıl değeri çok yüksek olan </a:t>
            </a:r>
            <a:r>
              <a:rPr lang="tr-TR" sz="1600" dirty="0" err="1">
                <a:latin typeface="Times New Roman" pitchFamily="18" charset="0"/>
                <a:cs typeface="Times New Roman" pitchFamily="18" charset="0"/>
              </a:rPr>
              <a:t>pirolitik</a:t>
            </a:r>
            <a:r>
              <a:rPr lang="tr-TR" sz="1600" dirty="0">
                <a:latin typeface="Times New Roman" pitchFamily="18" charset="0"/>
                <a:cs typeface="Times New Roman" pitchFamily="18" charset="0"/>
              </a:rPr>
              <a:t> gaz elde edebiliriz.</a:t>
            </a:r>
          </a:p>
        </p:txBody>
      </p:sp>
      <p:pic>
        <p:nvPicPr>
          <p:cNvPr id="6" name="Resim 5"/>
          <p:cNvPicPr>
            <a:picLocks noChangeAspect="1"/>
          </p:cNvPicPr>
          <p:nvPr/>
        </p:nvPicPr>
        <p:blipFill>
          <a:blip r:embed="rId3"/>
          <a:stretch>
            <a:fillRect/>
          </a:stretch>
        </p:blipFill>
        <p:spPr>
          <a:xfrm>
            <a:off x="7318259" y="4093458"/>
            <a:ext cx="2077080" cy="2257425"/>
          </a:xfrm>
          <a:prstGeom prst="rect">
            <a:avLst/>
          </a:prstGeom>
        </p:spPr>
      </p:pic>
    </p:spTree>
    <p:extLst>
      <p:ext uri="{BB962C8B-B14F-4D97-AF65-F5344CB8AC3E}">
        <p14:creationId xmlns:p14="http://schemas.microsoft.com/office/powerpoint/2010/main" val="304555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705" y="-538632"/>
            <a:ext cx="10627564" cy="58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0" y="3163888"/>
            <a:ext cx="899418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7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6077" y="116632"/>
            <a:ext cx="4680744" cy="3024226"/>
          </a:xfrm>
          <a:prstGeom prst="rect">
            <a:avLst/>
          </a:prstGeom>
          <a:solidFill>
            <a:schemeClr val="accent4">
              <a:lumMod val="20000"/>
              <a:lumOff val="80000"/>
            </a:schemeClr>
          </a:solidFill>
        </p:spPr>
        <p:txBody>
          <a:bodyPr>
            <a:spAutoFit/>
          </a:bodyPr>
          <a:lstStyle/>
          <a:p>
            <a:pPr marL="1310578" indent="-285750">
              <a:spcBef>
                <a:spcPts val="848"/>
              </a:spcBef>
              <a:buFont typeface="Wingdings" pitchFamily="2" charset="2"/>
              <a:buChar char="ü"/>
            </a:pPr>
            <a:r>
              <a:rPr lang="tr-TR" b="1" dirty="0">
                <a:solidFill>
                  <a:schemeClr val="accent1">
                    <a:lumMod val="75000"/>
                  </a:schemeClr>
                </a:solidFill>
                <a:latin typeface="Times New Roman" pitchFamily="18" charset="0"/>
                <a:cs typeface="Times New Roman" pitchFamily="18" charset="0"/>
              </a:rPr>
              <a:t>1 </a:t>
            </a:r>
            <a:r>
              <a:rPr lang="tr-TR" b="1" spc="-5" dirty="0">
                <a:solidFill>
                  <a:schemeClr val="accent1">
                    <a:lumMod val="75000"/>
                  </a:schemeClr>
                </a:solidFill>
                <a:latin typeface="Times New Roman" pitchFamily="18" charset="0"/>
                <a:cs typeface="Times New Roman" pitchFamily="18" charset="0"/>
              </a:rPr>
              <a:t>ton atık kâğıdın </a:t>
            </a:r>
            <a:r>
              <a:rPr lang="tr-TR" b="1" dirty="0">
                <a:solidFill>
                  <a:schemeClr val="accent1">
                    <a:lumMod val="75000"/>
                  </a:schemeClr>
                </a:solidFill>
                <a:latin typeface="Times New Roman" pitchFamily="18" charset="0"/>
                <a:cs typeface="Times New Roman" pitchFamily="18" charset="0"/>
              </a:rPr>
              <a:t>geri </a:t>
            </a:r>
            <a:r>
              <a:rPr lang="tr-TR" b="1" spc="-5" dirty="0">
                <a:solidFill>
                  <a:schemeClr val="accent1">
                    <a:lumMod val="75000"/>
                  </a:schemeClr>
                </a:solidFill>
                <a:latin typeface="Times New Roman" pitchFamily="18" charset="0"/>
                <a:cs typeface="Times New Roman" pitchFamily="18" charset="0"/>
              </a:rPr>
              <a:t>kazanımı</a:t>
            </a:r>
            <a:r>
              <a:rPr lang="tr-TR" b="1" spc="-90" dirty="0">
                <a:solidFill>
                  <a:schemeClr val="accent1">
                    <a:lumMod val="75000"/>
                  </a:schemeClr>
                </a:solidFill>
                <a:latin typeface="Times New Roman" pitchFamily="18" charset="0"/>
                <a:cs typeface="Times New Roman" pitchFamily="18" charset="0"/>
              </a:rPr>
              <a:t> </a:t>
            </a:r>
            <a:r>
              <a:rPr lang="tr-TR" b="1" dirty="0">
                <a:solidFill>
                  <a:schemeClr val="accent1">
                    <a:lumMod val="75000"/>
                  </a:schemeClr>
                </a:solidFill>
                <a:latin typeface="Times New Roman" pitchFamily="18" charset="0"/>
                <a:cs typeface="Times New Roman" pitchFamily="18" charset="0"/>
              </a:rPr>
              <a:t>ile</a:t>
            </a:r>
          </a:p>
          <a:p>
            <a:pPr marL="1024828">
              <a:spcBef>
                <a:spcPts val="759"/>
              </a:spcBef>
              <a:buSzPct val="91666"/>
              <a:buFont typeface="Symbol"/>
              <a:buChar char=""/>
              <a:tabLst>
                <a:tab pos="1091873" algn="l"/>
              </a:tabLst>
            </a:pPr>
            <a:r>
              <a:rPr lang="tr-TR" b="1" dirty="0">
                <a:solidFill>
                  <a:schemeClr val="accent1">
                    <a:lumMod val="75000"/>
                  </a:schemeClr>
                </a:solidFill>
                <a:latin typeface="Times New Roman" pitchFamily="18" charset="0"/>
                <a:cs typeface="Times New Roman" pitchFamily="18" charset="0"/>
              </a:rPr>
              <a:t>17 </a:t>
            </a:r>
            <a:r>
              <a:rPr lang="tr-TR" b="1" spc="-14" dirty="0">
                <a:solidFill>
                  <a:schemeClr val="accent1">
                    <a:lumMod val="75000"/>
                  </a:schemeClr>
                </a:solidFill>
                <a:latin typeface="Times New Roman" pitchFamily="18" charset="0"/>
                <a:cs typeface="Times New Roman" pitchFamily="18" charset="0"/>
              </a:rPr>
              <a:t>ağacın </a:t>
            </a:r>
            <a:r>
              <a:rPr lang="tr-TR" b="1" spc="-5" dirty="0">
                <a:solidFill>
                  <a:schemeClr val="accent1">
                    <a:lumMod val="75000"/>
                  </a:schemeClr>
                </a:solidFill>
                <a:latin typeface="Times New Roman" pitchFamily="18" charset="0"/>
                <a:cs typeface="Times New Roman" pitchFamily="18" charset="0"/>
              </a:rPr>
              <a:t>kesilmesi</a:t>
            </a:r>
            <a:r>
              <a:rPr lang="tr-TR" b="1" spc="-42" dirty="0">
                <a:solidFill>
                  <a:schemeClr val="accent1">
                    <a:lumMod val="75000"/>
                  </a:schemeClr>
                </a:solidFill>
                <a:latin typeface="Times New Roman" pitchFamily="18" charset="0"/>
                <a:cs typeface="Times New Roman" pitchFamily="18" charset="0"/>
              </a:rPr>
              <a:t> </a:t>
            </a:r>
            <a:r>
              <a:rPr lang="tr-TR" b="1" spc="-19" dirty="0">
                <a:solidFill>
                  <a:schemeClr val="accent1">
                    <a:lumMod val="75000"/>
                  </a:schemeClr>
                </a:solidFill>
                <a:latin typeface="Times New Roman" pitchFamily="18" charset="0"/>
                <a:cs typeface="Times New Roman" pitchFamily="18" charset="0"/>
              </a:rPr>
              <a:t>önlenir,</a:t>
            </a:r>
            <a:endParaRPr lang="tr-TR" b="1" dirty="0">
              <a:solidFill>
                <a:schemeClr val="accent1">
                  <a:lumMod val="75000"/>
                </a:schemeClr>
              </a:solidFill>
              <a:latin typeface="Times New Roman" pitchFamily="18" charset="0"/>
              <a:cs typeface="Times New Roman" pitchFamily="18" charset="0"/>
            </a:endParaRPr>
          </a:p>
          <a:p>
            <a:pPr marL="1024828">
              <a:spcBef>
                <a:spcPts val="283"/>
              </a:spcBef>
              <a:buSzPct val="91666"/>
              <a:buFont typeface="Symbol"/>
              <a:buChar char=""/>
              <a:tabLst>
                <a:tab pos="1091873" algn="l"/>
              </a:tabLst>
            </a:pPr>
            <a:r>
              <a:rPr lang="tr-TR" b="1" spc="-5" dirty="0">
                <a:solidFill>
                  <a:schemeClr val="accent1">
                    <a:lumMod val="75000"/>
                  </a:schemeClr>
                </a:solidFill>
                <a:latin typeface="Times New Roman" pitchFamily="18" charset="0"/>
                <a:cs typeface="Times New Roman" pitchFamily="18" charset="0"/>
              </a:rPr>
              <a:t>12400 </a:t>
            </a:r>
            <a:r>
              <a:rPr lang="tr-TR" b="1" dirty="0">
                <a:solidFill>
                  <a:schemeClr val="accent1">
                    <a:lumMod val="75000"/>
                  </a:schemeClr>
                </a:solidFill>
                <a:latin typeface="Times New Roman" pitchFamily="18" charset="0"/>
                <a:cs typeface="Times New Roman" pitchFamily="18" charset="0"/>
              </a:rPr>
              <a:t>m</a:t>
            </a:r>
            <a:r>
              <a:rPr lang="tr-TR" b="1" baseline="33333" dirty="0">
                <a:solidFill>
                  <a:schemeClr val="accent1">
                    <a:lumMod val="75000"/>
                  </a:schemeClr>
                </a:solidFill>
                <a:latin typeface="Times New Roman" pitchFamily="18" charset="0"/>
                <a:cs typeface="Times New Roman" pitchFamily="18" charset="0"/>
              </a:rPr>
              <a:t>3 </a:t>
            </a:r>
            <a:r>
              <a:rPr lang="tr-TR" b="1" spc="-9" dirty="0">
                <a:solidFill>
                  <a:schemeClr val="accent1">
                    <a:lumMod val="75000"/>
                  </a:schemeClr>
                </a:solidFill>
                <a:latin typeface="Times New Roman" pitchFamily="18" charset="0"/>
                <a:cs typeface="Times New Roman" pitchFamily="18" charset="0"/>
              </a:rPr>
              <a:t>sera </a:t>
            </a:r>
            <a:r>
              <a:rPr lang="tr-TR" b="1" spc="-14" dirty="0">
                <a:solidFill>
                  <a:schemeClr val="accent1">
                    <a:lumMod val="75000"/>
                  </a:schemeClr>
                </a:solidFill>
                <a:latin typeface="Times New Roman" pitchFamily="18" charset="0"/>
                <a:cs typeface="Times New Roman" pitchFamily="18" charset="0"/>
              </a:rPr>
              <a:t>gazı</a:t>
            </a:r>
            <a:r>
              <a:rPr lang="tr-TR" b="1" spc="-165" dirty="0">
                <a:solidFill>
                  <a:schemeClr val="accent1">
                    <a:lumMod val="75000"/>
                  </a:schemeClr>
                </a:solidFill>
                <a:latin typeface="Times New Roman" pitchFamily="18" charset="0"/>
                <a:cs typeface="Times New Roman" pitchFamily="18" charset="0"/>
              </a:rPr>
              <a:t> </a:t>
            </a:r>
            <a:r>
              <a:rPr lang="tr-TR" b="1" spc="-14" dirty="0">
                <a:solidFill>
                  <a:schemeClr val="accent1">
                    <a:lumMod val="75000"/>
                  </a:schemeClr>
                </a:solidFill>
                <a:latin typeface="Times New Roman" pitchFamily="18" charset="0"/>
                <a:cs typeface="Times New Roman" pitchFamily="18" charset="0"/>
              </a:rPr>
              <a:t>engellenir,</a:t>
            </a:r>
            <a:endParaRPr lang="tr-TR" b="1" dirty="0">
              <a:solidFill>
                <a:schemeClr val="accent1">
                  <a:lumMod val="75000"/>
                </a:schemeClr>
              </a:solidFill>
              <a:latin typeface="Times New Roman" pitchFamily="18" charset="0"/>
              <a:cs typeface="Times New Roman" pitchFamily="18" charset="0"/>
            </a:endParaRPr>
          </a:p>
          <a:p>
            <a:pPr marL="1024828" marR="4789">
              <a:lnSpc>
                <a:spcPct val="103299"/>
              </a:lnSpc>
              <a:spcBef>
                <a:spcPts val="160"/>
              </a:spcBef>
              <a:buSzPct val="91666"/>
              <a:buFont typeface="Symbol"/>
              <a:buChar char=""/>
              <a:tabLst>
                <a:tab pos="1091873" algn="l"/>
              </a:tabLst>
            </a:pPr>
            <a:r>
              <a:rPr lang="tr-TR" b="1" dirty="0">
                <a:solidFill>
                  <a:schemeClr val="accent1">
                    <a:lumMod val="75000"/>
                  </a:schemeClr>
                </a:solidFill>
                <a:latin typeface="Times New Roman" pitchFamily="18" charset="0"/>
                <a:cs typeface="Times New Roman" pitchFamily="18" charset="0"/>
              </a:rPr>
              <a:t>2,4 m</a:t>
            </a:r>
            <a:r>
              <a:rPr lang="tr-TR" b="1" baseline="33333" dirty="0">
                <a:solidFill>
                  <a:schemeClr val="accent1">
                    <a:lumMod val="75000"/>
                  </a:schemeClr>
                </a:solidFill>
                <a:latin typeface="Times New Roman" pitchFamily="18" charset="0"/>
                <a:cs typeface="Times New Roman" pitchFamily="18" charset="0"/>
              </a:rPr>
              <a:t>3 </a:t>
            </a:r>
            <a:r>
              <a:rPr lang="tr-TR" b="1" spc="-5" dirty="0">
                <a:solidFill>
                  <a:schemeClr val="accent1">
                    <a:lumMod val="75000"/>
                  </a:schemeClr>
                </a:solidFill>
                <a:latin typeface="Times New Roman" pitchFamily="18" charset="0"/>
                <a:cs typeface="Times New Roman" pitchFamily="18" charset="0"/>
              </a:rPr>
              <a:t>atık depolama alanından</a:t>
            </a:r>
            <a:r>
              <a:rPr lang="tr-TR" b="1" spc="-123" dirty="0">
                <a:solidFill>
                  <a:schemeClr val="accent1">
                    <a:lumMod val="75000"/>
                  </a:schemeClr>
                </a:solidFill>
                <a:latin typeface="Times New Roman" pitchFamily="18" charset="0"/>
                <a:cs typeface="Times New Roman" pitchFamily="18" charset="0"/>
              </a:rPr>
              <a:t> </a:t>
            </a:r>
            <a:r>
              <a:rPr lang="tr-TR" b="1" spc="-9" dirty="0">
                <a:solidFill>
                  <a:schemeClr val="accent1">
                    <a:lumMod val="75000"/>
                  </a:schemeClr>
                </a:solidFill>
                <a:latin typeface="Times New Roman" pitchFamily="18" charset="0"/>
                <a:cs typeface="Times New Roman" pitchFamily="18" charset="0"/>
              </a:rPr>
              <a:t>tasarruf  </a:t>
            </a:r>
            <a:r>
              <a:rPr lang="tr-TR" b="1" spc="-19" dirty="0">
                <a:solidFill>
                  <a:schemeClr val="accent1">
                    <a:lumMod val="75000"/>
                  </a:schemeClr>
                </a:solidFill>
                <a:latin typeface="Times New Roman" pitchFamily="18" charset="0"/>
                <a:cs typeface="Times New Roman" pitchFamily="18" charset="0"/>
              </a:rPr>
              <a:t>sağlanır.</a:t>
            </a:r>
            <a:endParaRPr lang="tr-TR" b="1" dirty="0">
              <a:solidFill>
                <a:schemeClr val="accent1">
                  <a:lumMod val="75000"/>
                </a:schemeClr>
              </a:solidFill>
              <a:latin typeface="Times New Roman" pitchFamily="18" charset="0"/>
              <a:cs typeface="Times New Roman" pitchFamily="18" charset="0"/>
            </a:endParaRPr>
          </a:p>
          <a:p>
            <a:pPr marL="1024828" marR="4789">
              <a:lnSpc>
                <a:spcPct val="103299"/>
              </a:lnSpc>
              <a:spcBef>
                <a:spcPts val="160"/>
              </a:spcBef>
              <a:buSzPct val="91666"/>
              <a:tabLst>
                <a:tab pos="1091873" algn="l"/>
              </a:tabLst>
            </a:pPr>
            <a:endParaRPr lang="tr-TR" sz="1131" b="1" spc="-19" dirty="0">
              <a:solidFill>
                <a:srgbClr val="00B050"/>
              </a:solidFill>
              <a:latin typeface="Tahoma"/>
              <a:cs typeface="Tahoma"/>
            </a:endParaRPr>
          </a:p>
          <a:p>
            <a:pPr marL="1310578" marR="4789" indent="-285750">
              <a:lnSpc>
                <a:spcPct val="103299"/>
              </a:lnSpc>
              <a:spcBef>
                <a:spcPts val="160"/>
              </a:spcBef>
              <a:buSzPct val="91666"/>
              <a:buFont typeface="Wingdings" pitchFamily="2" charset="2"/>
              <a:buChar char="ü"/>
              <a:tabLst>
                <a:tab pos="1091873" algn="l"/>
              </a:tabLst>
            </a:pPr>
            <a:r>
              <a:rPr lang="tr-TR" b="1" spc="-19" dirty="0">
                <a:latin typeface="Times New Roman" pitchFamily="18" charset="0"/>
                <a:cs typeface="Times New Roman" pitchFamily="18" charset="0"/>
              </a:rPr>
              <a:t>Yeni </a:t>
            </a:r>
            <a:r>
              <a:rPr lang="tr-TR" b="1" spc="-5" dirty="0">
                <a:latin typeface="Times New Roman" pitchFamily="18" charset="0"/>
                <a:cs typeface="Times New Roman" pitchFamily="18" charset="0"/>
              </a:rPr>
              <a:t>üretime </a:t>
            </a:r>
            <a:r>
              <a:rPr lang="tr-TR" b="1" spc="-9" dirty="0">
                <a:latin typeface="Times New Roman" pitchFamily="18" charset="0"/>
                <a:cs typeface="Times New Roman" pitchFamily="18" charset="0"/>
              </a:rPr>
              <a:t>kıyasla </a:t>
            </a:r>
            <a:r>
              <a:rPr lang="tr-TR" b="1" spc="-5" dirty="0">
                <a:solidFill>
                  <a:srgbClr val="C00000"/>
                </a:solidFill>
                <a:latin typeface="Times New Roman" pitchFamily="18" charset="0"/>
                <a:cs typeface="Times New Roman" pitchFamily="18" charset="0"/>
              </a:rPr>
              <a:t>metal </a:t>
            </a:r>
            <a:r>
              <a:rPr lang="tr-TR" b="1" spc="-9" dirty="0">
                <a:latin typeface="Times New Roman" pitchFamily="18" charset="0"/>
                <a:cs typeface="Times New Roman" pitchFamily="18" charset="0"/>
              </a:rPr>
              <a:t>ve</a:t>
            </a:r>
            <a:r>
              <a:rPr lang="tr-TR" b="1" spc="-9" dirty="0">
                <a:solidFill>
                  <a:srgbClr val="FFC000"/>
                </a:solidFill>
                <a:latin typeface="Times New Roman" pitchFamily="18" charset="0"/>
                <a:cs typeface="Times New Roman" pitchFamily="18" charset="0"/>
              </a:rPr>
              <a:t> </a:t>
            </a:r>
            <a:r>
              <a:rPr lang="tr-TR" b="1" spc="-9" dirty="0">
                <a:solidFill>
                  <a:srgbClr val="FF0000"/>
                </a:solidFill>
                <a:latin typeface="Times New Roman" pitchFamily="18" charset="0"/>
                <a:cs typeface="Times New Roman" pitchFamily="18" charset="0"/>
              </a:rPr>
              <a:t>plastik </a:t>
            </a:r>
            <a:r>
              <a:rPr lang="tr-TR" b="1" spc="-5" dirty="0">
                <a:latin typeface="Times New Roman" pitchFamily="18" charset="0"/>
                <a:cs typeface="Times New Roman" pitchFamily="18" charset="0"/>
              </a:rPr>
              <a:t>geri kazanımı ile </a:t>
            </a:r>
            <a:r>
              <a:rPr lang="tr-TR" b="1" spc="-9" dirty="0">
                <a:latin typeface="Times New Roman" pitchFamily="18" charset="0"/>
                <a:cs typeface="Times New Roman" pitchFamily="18" charset="0"/>
              </a:rPr>
              <a:t>%95 </a:t>
            </a:r>
            <a:r>
              <a:rPr lang="tr-TR" b="1" spc="-5" dirty="0">
                <a:latin typeface="Times New Roman" pitchFamily="18" charset="0"/>
                <a:cs typeface="Times New Roman" pitchFamily="18" charset="0"/>
              </a:rPr>
              <a:t>enerji </a:t>
            </a:r>
            <a:r>
              <a:rPr lang="tr-TR" b="1" spc="-9" dirty="0">
                <a:latin typeface="Times New Roman" pitchFamily="18" charset="0"/>
                <a:cs typeface="Times New Roman" pitchFamily="18" charset="0"/>
              </a:rPr>
              <a:t>tasarrufu  </a:t>
            </a:r>
            <a:r>
              <a:rPr lang="tr-TR" b="1" spc="-14" dirty="0">
                <a:latin typeface="Times New Roman" pitchFamily="18" charset="0"/>
                <a:cs typeface="Times New Roman" pitchFamily="18" charset="0"/>
              </a:rPr>
              <a:t>sağlanabilir.</a:t>
            </a:r>
          </a:p>
        </p:txBody>
      </p:sp>
      <p:sp>
        <p:nvSpPr>
          <p:cNvPr id="3" name="Dikdörtgen 2"/>
          <p:cNvSpPr/>
          <p:nvPr/>
        </p:nvSpPr>
        <p:spPr>
          <a:xfrm>
            <a:off x="32048" y="3429000"/>
            <a:ext cx="7168976" cy="1166986"/>
          </a:xfrm>
          <a:prstGeom prst="rect">
            <a:avLst/>
          </a:prstGeom>
          <a:solidFill>
            <a:schemeClr val="accent2">
              <a:lumMod val="60000"/>
              <a:lumOff val="40000"/>
            </a:schemeClr>
          </a:solidFill>
        </p:spPr>
        <p:txBody>
          <a:bodyPr wrap="square">
            <a:spAutoFit/>
          </a:bodyPr>
          <a:lstStyle/>
          <a:p>
            <a:pPr marL="1436886" marR="4789" indent="-285750" algn="just">
              <a:lnSpc>
                <a:spcPct val="97100"/>
              </a:lnSpc>
              <a:spcBef>
                <a:spcPts val="132"/>
              </a:spcBef>
              <a:buFont typeface="Wingdings" pitchFamily="2" charset="2"/>
              <a:buChar char="ü"/>
            </a:pPr>
            <a:r>
              <a:rPr lang="tr-TR" b="1" dirty="0" smtClean="0">
                <a:latin typeface="Times New Roman" pitchFamily="18" charset="0"/>
                <a:cs typeface="Times New Roman" pitchFamily="18" charset="0"/>
              </a:rPr>
              <a:t>Atık </a:t>
            </a:r>
            <a:r>
              <a:rPr lang="tr-TR" b="1" dirty="0">
                <a:latin typeface="Times New Roman" pitchFamily="18" charset="0"/>
                <a:cs typeface="Times New Roman" pitchFamily="18" charset="0"/>
              </a:rPr>
              <a:t>camlar tekrar cam ürünlere; plastik atıklar elyaf, dolgu malzemesi, otomobil parçası gibi birçok malzemeye, atık metaller ise tekrar metal ürünlere dönüşebilmektedir.</a:t>
            </a:r>
            <a:endParaRPr lang="tr-TR" b="1" spc="-14" dirty="0">
              <a:solidFill>
                <a:srgbClr val="00B05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384" y="116632"/>
            <a:ext cx="161713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object 6"/>
          <p:cNvSpPr/>
          <p:nvPr/>
        </p:nvSpPr>
        <p:spPr>
          <a:xfrm>
            <a:off x="7014238" y="1045452"/>
            <a:ext cx="1776161" cy="1166586"/>
          </a:xfrm>
          <a:prstGeom prst="rect">
            <a:avLst/>
          </a:prstGeom>
          <a:blipFill>
            <a:blip r:embed="rId3" cstate="print"/>
            <a:stretch>
              <a:fillRect/>
            </a:stretch>
          </a:blipFill>
        </p:spPr>
        <p:txBody>
          <a:bodyPr wrap="square" lIns="0" tIns="0" rIns="0" bIns="0" rtlCol="0"/>
          <a:lstStyle/>
          <a:p>
            <a:endParaRPr sz="1697"/>
          </a:p>
        </p:txBody>
      </p:sp>
      <p:sp>
        <p:nvSpPr>
          <p:cNvPr id="6" name="object 10"/>
          <p:cNvSpPr/>
          <p:nvPr/>
        </p:nvSpPr>
        <p:spPr>
          <a:xfrm>
            <a:off x="7276896" y="3140858"/>
            <a:ext cx="1757340" cy="1017240"/>
          </a:xfrm>
          <a:prstGeom prst="rect">
            <a:avLst/>
          </a:prstGeom>
          <a:blipFill>
            <a:blip r:embed="rId4" cstate="print"/>
            <a:stretch>
              <a:fillRect/>
            </a:stretch>
          </a:blipFill>
        </p:spPr>
        <p:txBody>
          <a:bodyPr wrap="square" lIns="0" tIns="0" rIns="0" bIns="0" rtlCol="0"/>
          <a:lstStyle/>
          <a:p>
            <a:endParaRPr sz="1697"/>
          </a:p>
        </p:txBody>
      </p:sp>
      <p:sp>
        <p:nvSpPr>
          <p:cNvPr id="7" name="Dikdörtgen 6"/>
          <p:cNvSpPr/>
          <p:nvPr/>
        </p:nvSpPr>
        <p:spPr>
          <a:xfrm>
            <a:off x="175115" y="4797152"/>
            <a:ext cx="7096968" cy="629660"/>
          </a:xfrm>
          <a:prstGeom prst="rect">
            <a:avLst/>
          </a:prstGeom>
          <a:solidFill>
            <a:schemeClr val="accent1">
              <a:lumMod val="40000"/>
              <a:lumOff val="60000"/>
            </a:schemeClr>
          </a:solidFill>
        </p:spPr>
        <p:txBody>
          <a:bodyPr wrap="square">
            <a:spAutoFit/>
          </a:bodyPr>
          <a:lstStyle/>
          <a:p>
            <a:pPr marL="1436886" marR="4789" indent="-285750" algn="r">
              <a:lnSpc>
                <a:spcPct val="97100"/>
              </a:lnSpc>
              <a:spcBef>
                <a:spcPts val="132"/>
              </a:spcBef>
              <a:buFont typeface="Wingdings" pitchFamily="2" charset="2"/>
              <a:buChar char="ü"/>
            </a:pPr>
            <a:r>
              <a:rPr lang="tr-TR" b="1" spc="-5" dirty="0">
                <a:latin typeface="Times New Roman" pitchFamily="18" charset="0"/>
                <a:cs typeface="Times New Roman" pitchFamily="18" charset="0"/>
              </a:rPr>
              <a:t>Geri dönüştürülen her </a:t>
            </a:r>
            <a:r>
              <a:rPr lang="tr-TR" b="1" dirty="0">
                <a:latin typeface="Times New Roman" pitchFamily="18" charset="0"/>
                <a:cs typeface="Times New Roman" pitchFamily="18" charset="0"/>
              </a:rPr>
              <a:t>1 </a:t>
            </a:r>
            <a:r>
              <a:rPr lang="tr-TR" b="1" spc="-5" dirty="0">
                <a:latin typeface="Times New Roman" pitchFamily="18" charset="0"/>
                <a:cs typeface="Times New Roman" pitchFamily="18" charset="0"/>
              </a:rPr>
              <a:t>ton plastik ile   </a:t>
            </a:r>
            <a:r>
              <a:rPr lang="tr-TR" b="1" spc="-9" dirty="0">
                <a:latin typeface="Times New Roman" pitchFamily="18" charset="0"/>
                <a:cs typeface="Times New Roman" pitchFamily="18" charset="0"/>
              </a:rPr>
              <a:t>6,3 varil </a:t>
            </a:r>
            <a:r>
              <a:rPr lang="tr-TR" b="1" spc="-5" dirty="0">
                <a:latin typeface="Times New Roman" pitchFamily="18" charset="0"/>
                <a:cs typeface="Times New Roman" pitchFamily="18" charset="0"/>
              </a:rPr>
              <a:t>petrolden </a:t>
            </a:r>
            <a:r>
              <a:rPr lang="tr-TR" b="1" spc="-14" dirty="0">
                <a:latin typeface="Times New Roman" pitchFamily="18" charset="0"/>
                <a:cs typeface="Times New Roman" pitchFamily="18" charset="0"/>
              </a:rPr>
              <a:t>tasarruf edilebilir.</a:t>
            </a:r>
            <a:endParaRPr lang="tr-TR" dirty="0">
              <a:latin typeface="Times New Roman" pitchFamily="18" charset="0"/>
              <a:cs typeface="Times New Roman" pitchFamily="18" charset="0"/>
            </a:endParaRPr>
          </a:p>
        </p:txBody>
      </p:sp>
      <p:sp>
        <p:nvSpPr>
          <p:cNvPr id="8" name="Dikdörtgen 7"/>
          <p:cNvSpPr/>
          <p:nvPr/>
        </p:nvSpPr>
        <p:spPr>
          <a:xfrm>
            <a:off x="1276560" y="5733256"/>
            <a:ext cx="5420407" cy="629660"/>
          </a:xfrm>
          <a:prstGeom prst="rect">
            <a:avLst/>
          </a:prstGeom>
          <a:solidFill>
            <a:schemeClr val="accent3">
              <a:lumMod val="60000"/>
              <a:lumOff val="40000"/>
            </a:schemeClr>
          </a:solidFill>
        </p:spPr>
        <p:txBody>
          <a:bodyPr wrap="square">
            <a:spAutoFit/>
          </a:bodyPr>
          <a:lstStyle/>
          <a:p>
            <a:pPr marL="297722" marR="4789" indent="-285750" algn="just">
              <a:lnSpc>
                <a:spcPct val="97100"/>
              </a:lnSpc>
              <a:spcBef>
                <a:spcPts val="132"/>
              </a:spcBef>
              <a:buFont typeface="Wingdings" pitchFamily="2" charset="2"/>
              <a:buChar char="ü"/>
            </a:pPr>
            <a:r>
              <a:rPr lang="tr-TR" b="1" spc="-5" dirty="0">
                <a:solidFill>
                  <a:schemeClr val="tx1">
                    <a:lumMod val="95000"/>
                    <a:lumOff val="5000"/>
                  </a:schemeClr>
                </a:solidFill>
                <a:latin typeface="Times New Roman" pitchFamily="18" charset="0"/>
                <a:cs typeface="Times New Roman" pitchFamily="18" charset="0"/>
              </a:rPr>
              <a:t>Organik </a:t>
            </a:r>
            <a:r>
              <a:rPr lang="tr-TR" b="1" spc="-9" dirty="0">
                <a:solidFill>
                  <a:schemeClr val="tx1">
                    <a:lumMod val="95000"/>
                    <a:lumOff val="5000"/>
                  </a:schemeClr>
                </a:solidFill>
                <a:latin typeface="Times New Roman" pitchFamily="18" charset="0"/>
                <a:cs typeface="Times New Roman" pitchFamily="18" charset="0"/>
              </a:rPr>
              <a:t>atıklardan </a:t>
            </a:r>
            <a:r>
              <a:rPr lang="tr-TR" b="1" spc="-5" dirty="0">
                <a:solidFill>
                  <a:schemeClr val="tx1">
                    <a:lumMod val="95000"/>
                    <a:lumOff val="5000"/>
                  </a:schemeClr>
                </a:solidFill>
                <a:latin typeface="Times New Roman" pitchFamily="18" charset="0"/>
                <a:cs typeface="Times New Roman" pitchFamily="18" charset="0"/>
              </a:rPr>
              <a:t>elde edilebilecek  </a:t>
            </a:r>
            <a:r>
              <a:rPr lang="tr-TR" b="1" spc="-9" dirty="0" err="1">
                <a:solidFill>
                  <a:schemeClr val="tx1">
                    <a:lumMod val="95000"/>
                    <a:lumOff val="5000"/>
                  </a:schemeClr>
                </a:solidFill>
                <a:latin typeface="Times New Roman" pitchFamily="18" charset="0"/>
                <a:cs typeface="Times New Roman" pitchFamily="18" charset="0"/>
              </a:rPr>
              <a:t>kompost</a:t>
            </a:r>
            <a:r>
              <a:rPr lang="tr-TR" b="1" spc="-9" dirty="0">
                <a:solidFill>
                  <a:schemeClr val="tx1">
                    <a:lumMod val="95000"/>
                    <a:lumOff val="5000"/>
                  </a:schemeClr>
                </a:solidFill>
                <a:latin typeface="Times New Roman" pitchFamily="18" charset="0"/>
                <a:cs typeface="Times New Roman" pitchFamily="18" charset="0"/>
              </a:rPr>
              <a:t> </a:t>
            </a:r>
            <a:r>
              <a:rPr lang="tr-TR" b="1" spc="-5" dirty="0">
                <a:solidFill>
                  <a:schemeClr val="tx1">
                    <a:lumMod val="95000"/>
                    <a:lumOff val="5000"/>
                  </a:schemeClr>
                </a:solidFill>
                <a:latin typeface="Times New Roman" pitchFamily="18" charset="0"/>
                <a:cs typeface="Times New Roman" pitchFamily="18" charset="0"/>
              </a:rPr>
              <a:t>ile </a:t>
            </a:r>
            <a:r>
              <a:rPr lang="tr-TR" b="1" spc="-9" dirty="0">
                <a:solidFill>
                  <a:schemeClr val="tx1">
                    <a:lumMod val="95000"/>
                    <a:lumOff val="5000"/>
                  </a:schemeClr>
                </a:solidFill>
                <a:latin typeface="Times New Roman" pitchFamily="18" charset="0"/>
                <a:cs typeface="Times New Roman" pitchFamily="18" charset="0"/>
              </a:rPr>
              <a:t>topraklarımız </a:t>
            </a:r>
            <a:r>
              <a:rPr lang="tr-TR" b="1" spc="-5" dirty="0">
                <a:solidFill>
                  <a:schemeClr val="tx1">
                    <a:lumMod val="95000"/>
                    <a:lumOff val="5000"/>
                  </a:schemeClr>
                </a:solidFill>
                <a:latin typeface="Times New Roman" pitchFamily="18" charset="0"/>
                <a:cs typeface="Times New Roman" pitchFamily="18" charset="0"/>
              </a:rPr>
              <a:t>daha verimli  hale</a:t>
            </a:r>
            <a:r>
              <a:rPr lang="tr-TR" b="1" spc="-14" dirty="0">
                <a:solidFill>
                  <a:schemeClr val="tx1">
                    <a:lumMod val="95000"/>
                    <a:lumOff val="5000"/>
                  </a:schemeClr>
                </a:solidFill>
                <a:latin typeface="Times New Roman" pitchFamily="18" charset="0"/>
                <a:cs typeface="Times New Roman" pitchFamily="18" charset="0"/>
              </a:rPr>
              <a:t> </a:t>
            </a:r>
            <a:r>
              <a:rPr lang="tr-TR" b="1" spc="-28" dirty="0">
                <a:solidFill>
                  <a:schemeClr val="tx1">
                    <a:lumMod val="95000"/>
                    <a:lumOff val="5000"/>
                  </a:schemeClr>
                </a:solidFill>
                <a:latin typeface="Times New Roman" pitchFamily="18" charset="0"/>
                <a:cs typeface="Times New Roman" pitchFamily="18" charset="0"/>
              </a:rPr>
              <a:t>gelir.</a:t>
            </a:r>
            <a:endParaRPr lang="tr-TR" b="1" dirty="0">
              <a:solidFill>
                <a:schemeClr val="tx1">
                  <a:lumMod val="95000"/>
                  <a:lumOff val="5000"/>
                </a:schemeClr>
              </a:solidFill>
              <a:latin typeface="Times New Roman" pitchFamily="18" charset="0"/>
              <a:cs typeface="Times New Roman" pitchFamily="18" charset="0"/>
            </a:endParaRPr>
          </a:p>
        </p:txBody>
      </p:sp>
      <p:sp>
        <p:nvSpPr>
          <p:cNvPr id="9" name="object 12"/>
          <p:cNvSpPr/>
          <p:nvPr/>
        </p:nvSpPr>
        <p:spPr>
          <a:xfrm>
            <a:off x="7564452" y="4409560"/>
            <a:ext cx="1509478" cy="1017252"/>
          </a:xfrm>
          <a:prstGeom prst="rect">
            <a:avLst/>
          </a:prstGeom>
          <a:blipFill>
            <a:blip r:embed="rId5" cstate="print"/>
            <a:stretch>
              <a:fillRect/>
            </a:stretch>
          </a:blipFill>
        </p:spPr>
        <p:txBody>
          <a:bodyPr wrap="square" lIns="0" tIns="0" rIns="0" bIns="0" rtlCol="0"/>
          <a:lstStyle/>
          <a:p>
            <a:endParaRPr sz="1697"/>
          </a:p>
        </p:txBody>
      </p:sp>
      <p:sp>
        <p:nvSpPr>
          <p:cNvPr id="10" name="object 7"/>
          <p:cNvSpPr/>
          <p:nvPr/>
        </p:nvSpPr>
        <p:spPr>
          <a:xfrm>
            <a:off x="7201024" y="5738454"/>
            <a:ext cx="1402591" cy="1050263"/>
          </a:xfrm>
          <a:prstGeom prst="rect">
            <a:avLst/>
          </a:prstGeom>
          <a:blipFill>
            <a:blip r:embed="rId6" cstate="print"/>
            <a:stretch>
              <a:fillRect/>
            </a:stretch>
          </a:blipFill>
        </p:spPr>
        <p:txBody>
          <a:bodyPr wrap="square" lIns="0" tIns="0" rIns="0" bIns="0" rtlCol="0"/>
          <a:lstStyle/>
          <a:p>
            <a:endParaRPr sz="1697"/>
          </a:p>
        </p:txBody>
      </p:sp>
    </p:spTree>
    <p:extLst>
      <p:ext uri="{BB962C8B-B14F-4D97-AF65-F5344CB8AC3E}">
        <p14:creationId xmlns:p14="http://schemas.microsoft.com/office/powerpoint/2010/main" val="328097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54" y="727062"/>
            <a:ext cx="6014048" cy="529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16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520" y="476672"/>
            <a:ext cx="5290659" cy="515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81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54" y="692696"/>
            <a:ext cx="6146431"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8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079" y="692697"/>
            <a:ext cx="5299819" cy="499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14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799" y="620689"/>
            <a:ext cx="5602709" cy="475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56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357" y="890635"/>
            <a:ext cx="5829654" cy="436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0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75" y="236539"/>
            <a:ext cx="8425339"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9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9358" y="404664"/>
            <a:ext cx="4680744" cy="1046440"/>
          </a:xfrm>
          <a:prstGeom prst="rect">
            <a:avLst/>
          </a:prstGeom>
          <a:solidFill>
            <a:schemeClr val="accent3">
              <a:lumMod val="20000"/>
              <a:lumOff val="80000"/>
            </a:schemeClr>
          </a:solidFill>
        </p:spPr>
        <p:txBody>
          <a:bodyPr>
            <a:spAutoFit/>
          </a:bodyPr>
          <a:lstStyle/>
          <a:p>
            <a:pPr algn="ctr"/>
            <a:r>
              <a:rPr lang="tr-TR" dirty="0">
                <a:solidFill>
                  <a:srgbClr val="FF0000"/>
                </a:solidFill>
                <a:latin typeface="Times New Roman" pitchFamily="18" charset="0"/>
                <a:cs typeface="Times New Roman" pitchFamily="18" charset="0"/>
              </a:rPr>
              <a:t>“</a:t>
            </a:r>
            <a:r>
              <a:rPr lang="tr-TR" b="1" strike="sngStrike" dirty="0">
                <a:solidFill>
                  <a:srgbClr val="FF0000"/>
                </a:solidFill>
                <a:latin typeface="Times New Roman" pitchFamily="18" charset="0"/>
                <a:cs typeface="Times New Roman" pitchFamily="18" charset="0"/>
              </a:rPr>
              <a:t>Aman ne uğraşacağım, </a:t>
            </a:r>
          </a:p>
          <a:p>
            <a:pPr algn="ctr"/>
            <a:r>
              <a:rPr lang="tr-TR" b="1" strike="sngStrike" dirty="0">
                <a:solidFill>
                  <a:srgbClr val="FF0000"/>
                </a:solidFill>
                <a:latin typeface="Times New Roman" pitchFamily="18" charset="0"/>
                <a:cs typeface="Times New Roman" pitchFamily="18" charset="0"/>
              </a:rPr>
              <a:t>dünyayı ben mi kurtaracağım</a:t>
            </a:r>
            <a:r>
              <a:rPr lang="tr-TR" b="1" dirty="0">
                <a:solidFill>
                  <a:srgbClr val="FF0000"/>
                </a:solidFill>
                <a:latin typeface="Times New Roman" pitchFamily="18" charset="0"/>
                <a:cs typeface="Times New Roman" pitchFamily="18" charset="0"/>
              </a:rPr>
              <a:t>!!</a:t>
            </a:r>
            <a:r>
              <a:rPr lang="tr-TR" dirty="0">
                <a:solidFill>
                  <a:srgbClr val="FF0000"/>
                </a:solidFill>
                <a:latin typeface="Times New Roman" pitchFamily="18" charset="0"/>
                <a:cs typeface="Times New Roman" pitchFamily="18" charset="0"/>
              </a:rPr>
              <a:t>” </a:t>
            </a:r>
          </a:p>
          <a:p>
            <a:pPr algn="ctr"/>
            <a:endParaRPr lang="tr-TR" sz="600" b="1" dirty="0">
              <a:solidFill>
                <a:srgbClr val="FF0000"/>
              </a:solidFill>
              <a:latin typeface="Times New Roman" pitchFamily="18" charset="0"/>
              <a:cs typeface="Times New Roman" pitchFamily="18" charset="0"/>
            </a:endParaRPr>
          </a:p>
          <a:p>
            <a:pPr algn="ctr"/>
            <a:r>
              <a:rPr lang="tr-TR" sz="2000" b="1" dirty="0">
                <a:solidFill>
                  <a:srgbClr val="FF0000"/>
                </a:solidFill>
                <a:latin typeface="Times New Roman" pitchFamily="18" charset="0"/>
                <a:cs typeface="Times New Roman" pitchFamily="18" charset="0"/>
              </a:rPr>
              <a:t>Demeyelim!!!</a:t>
            </a:r>
          </a:p>
        </p:txBody>
      </p:sp>
      <p:sp>
        <p:nvSpPr>
          <p:cNvPr id="3" name="Dikdörtgen 2"/>
          <p:cNvSpPr/>
          <p:nvPr/>
        </p:nvSpPr>
        <p:spPr>
          <a:xfrm>
            <a:off x="360264" y="2569428"/>
            <a:ext cx="4680744" cy="1477328"/>
          </a:xfrm>
          <a:prstGeom prst="rect">
            <a:avLst/>
          </a:prstGeom>
          <a:solidFill>
            <a:schemeClr val="accent1">
              <a:lumMod val="40000"/>
              <a:lumOff val="60000"/>
            </a:schemeClr>
          </a:solidFill>
        </p:spPr>
        <p:txBody>
          <a:bodyPr>
            <a:spAutoFit/>
          </a:bodyPr>
          <a:lstStyle/>
          <a:p>
            <a:pPr algn="ctr"/>
            <a:r>
              <a:rPr lang="tr-TR" b="1" dirty="0">
                <a:solidFill>
                  <a:srgbClr val="FF0000"/>
                </a:solidFill>
                <a:latin typeface="Times New Roman" pitchFamily="18" charset="0"/>
                <a:cs typeface="Times New Roman" pitchFamily="18" charset="0"/>
              </a:rPr>
              <a:t>UHT süt ve meyve suyu kutularını tüm katlama yerlerinden açarak atalım.</a:t>
            </a:r>
          </a:p>
          <a:p>
            <a:pPr algn="ctr"/>
            <a:r>
              <a:rPr lang="tr-TR" b="1" dirty="0">
                <a:solidFill>
                  <a:srgbClr val="FF0000"/>
                </a:solidFill>
                <a:latin typeface="Times New Roman" pitchFamily="18" charset="0"/>
                <a:cs typeface="Times New Roman" pitchFamily="18" charset="0"/>
              </a:rPr>
              <a:t>Pet şişeleri üstlerinden bastırarak elimizle presleyip ve kapağını sıkıca kapatarak atalım.</a:t>
            </a:r>
            <a:r>
              <a:rPr lang="tr-TR" b="1" dirty="0">
                <a:latin typeface="Times New Roman" pitchFamily="18" charset="0"/>
                <a:cs typeface="Times New Roman" pitchFamily="18" charset="0"/>
              </a:rPr>
              <a:t> </a:t>
            </a:r>
          </a:p>
          <a:p>
            <a:pPr algn="ctr"/>
            <a:r>
              <a:rPr lang="tr-TR" b="1" dirty="0">
                <a:solidFill>
                  <a:srgbClr val="0070C0"/>
                </a:solidFill>
                <a:latin typeface="Times New Roman" pitchFamily="18" charset="0"/>
                <a:cs typeface="Times New Roman" pitchFamily="18" charset="0"/>
              </a:rPr>
              <a:t>Bu şekilde yerden tasarruf edilir.</a:t>
            </a: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flipH="1">
            <a:off x="5860275" y="2060848"/>
            <a:ext cx="3243711" cy="3928864"/>
          </a:xfrm>
          <a:prstGeom prst="rect">
            <a:avLst/>
          </a:prstGeom>
          <a:effectLst>
            <a:outerShdw dist="50800" dir="5400000" algn="ctr" rotWithShape="0">
              <a:srgbClr val="000000">
                <a:alpha val="43137"/>
              </a:srgbClr>
            </a:outerShdw>
          </a:effectLst>
        </p:spPr>
      </p:pic>
    </p:spTree>
    <p:extLst>
      <p:ext uri="{BB962C8B-B14F-4D97-AF65-F5344CB8AC3E}">
        <p14:creationId xmlns:p14="http://schemas.microsoft.com/office/powerpoint/2010/main" val="275923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rtanmetal.com/images/kart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20" y="0"/>
            <a:ext cx="6792912" cy="6858000"/>
          </a:xfrm>
          <a:prstGeom prst="rect">
            <a:avLst/>
          </a:prstGeom>
          <a:solidFill>
            <a:schemeClr val="bg1"/>
          </a:solidFill>
          <a:ln>
            <a:noFill/>
          </a:ln>
        </p:spPr>
      </p:pic>
    </p:spTree>
    <p:extLst>
      <p:ext uri="{BB962C8B-B14F-4D97-AF65-F5344CB8AC3E}">
        <p14:creationId xmlns:p14="http://schemas.microsoft.com/office/powerpoint/2010/main" val="302127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257502" y="188640"/>
            <a:ext cx="9361488" cy="1417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4400" b="0" i="0" u="none" strike="noStrike" kern="0" cap="none" spc="0" normalizeH="0" baseline="0" noProof="0" dirty="0" smtClean="0">
                <a:ln>
                  <a:noFill/>
                </a:ln>
                <a:solidFill>
                  <a:srgbClr val="FFFFFF"/>
                </a:solidFill>
                <a:effectLst/>
                <a:uLnTx/>
                <a:uFillTx/>
                <a:latin typeface="Times New Roman" panose="02020603050405020304" pitchFamily="18" charset="0"/>
                <a:ea typeface="+mj-ea"/>
                <a:cs typeface="+mj-cs"/>
              </a:rPr>
              <a:t>ATIKLAR</a:t>
            </a:r>
          </a:p>
        </p:txBody>
      </p:sp>
      <p:sp>
        <p:nvSpPr>
          <p:cNvPr id="3" name="Dikdörtgen 2"/>
          <p:cNvSpPr/>
          <p:nvPr/>
        </p:nvSpPr>
        <p:spPr>
          <a:xfrm>
            <a:off x="2229702" y="2060848"/>
            <a:ext cx="4680744" cy="3985706"/>
          </a:xfrm>
          <a:prstGeom prst="rect">
            <a:avLst/>
          </a:prstGeom>
        </p:spPr>
        <p:txBody>
          <a:bodyPr>
            <a:spAutoFit/>
          </a:bodyPr>
          <a:lstStyle/>
          <a:p>
            <a:pPr algn="ctr"/>
            <a:r>
              <a:rPr lang="tr-TR" altLang="tr-TR" sz="2000" b="1" dirty="0">
                <a:latin typeface="Times New Roman" pitchFamily="18" charset="0"/>
                <a:cs typeface="Times New Roman" pitchFamily="18" charset="0"/>
              </a:rPr>
              <a:t>GERİ KAZANIM İLE,</a:t>
            </a:r>
          </a:p>
          <a:p>
            <a:pPr algn="ctr"/>
            <a:endParaRPr lang="tr-TR" altLang="tr-TR" sz="2000" b="1" dirty="0"/>
          </a:p>
          <a:p>
            <a:pPr algn="ctr"/>
            <a:endParaRPr lang="tr-TR" altLang="tr-TR" dirty="0"/>
          </a:p>
          <a:p>
            <a:pPr algn="ctr"/>
            <a:endParaRPr lang="tr-TR" altLang="tr-TR" dirty="0"/>
          </a:p>
          <a:p>
            <a:pPr algn="ctr"/>
            <a:endParaRPr lang="tr-TR" altLang="tr-TR" dirty="0"/>
          </a:p>
          <a:p>
            <a:pPr marL="285750" indent="-285750" algn="ctr">
              <a:buFont typeface="Wingdings" panose="05000000000000000000" pitchFamily="2" charset="2"/>
              <a:buChar char="ü"/>
            </a:pPr>
            <a:r>
              <a:rPr lang="tr-TR" altLang="tr-TR" dirty="0">
                <a:latin typeface="Times New Roman" pitchFamily="18" charset="0"/>
                <a:cs typeface="Times New Roman" pitchFamily="18" charset="0"/>
              </a:rPr>
              <a:t>Doğal kaynaklarımız korunur.</a:t>
            </a:r>
          </a:p>
          <a:p>
            <a:pPr algn="ctr"/>
            <a:endParaRPr lang="tr-TR" altLang="tr-TR" dirty="0">
              <a:latin typeface="Times New Roman" pitchFamily="18" charset="0"/>
              <a:cs typeface="Times New Roman" pitchFamily="18" charset="0"/>
            </a:endParaRPr>
          </a:p>
          <a:p>
            <a:pPr algn="ctr"/>
            <a:endParaRPr lang="tr-TR" altLang="tr-TR" sz="1100" dirty="0">
              <a:latin typeface="Times New Roman" pitchFamily="18" charset="0"/>
              <a:cs typeface="Times New Roman" pitchFamily="18" charset="0"/>
            </a:endParaRPr>
          </a:p>
          <a:p>
            <a:pPr marL="285750" indent="-285750" algn="ctr">
              <a:buFont typeface="Wingdings" panose="05000000000000000000" pitchFamily="2" charset="2"/>
              <a:buChar char="ü"/>
            </a:pPr>
            <a:r>
              <a:rPr lang="tr-TR" altLang="tr-TR" dirty="0">
                <a:latin typeface="Times New Roman" pitchFamily="18" charset="0"/>
                <a:cs typeface="Times New Roman" pitchFamily="18" charset="0"/>
              </a:rPr>
              <a:t>Enerji tasarrufu sağlanır.</a:t>
            </a:r>
          </a:p>
          <a:p>
            <a:pPr algn="ctr"/>
            <a:endParaRPr lang="tr-TR" altLang="tr-TR" dirty="0">
              <a:latin typeface="Times New Roman" pitchFamily="18" charset="0"/>
              <a:cs typeface="Times New Roman" pitchFamily="18" charset="0"/>
            </a:endParaRPr>
          </a:p>
          <a:p>
            <a:pPr algn="ctr"/>
            <a:endParaRPr lang="tr-TR" altLang="tr-TR" sz="1100" dirty="0">
              <a:latin typeface="Times New Roman" pitchFamily="18" charset="0"/>
              <a:cs typeface="Times New Roman" pitchFamily="18" charset="0"/>
            </a:endParaRPr>
          </a:p>
          <a:p>
            <a:pPr marL="285750" indent="-285750" algn="ctr">
              <a:buFont typeface="Wingdings" panose="05000000000000000000" pitchFamily="2" charset="2"/>
              <a:buChar char="ü"/>
            </a:pPr>
            <a:r>
              <a:rPr lang="tr-TR" altLang="tr-TR" dirty="0">
                <a:latin typeface="Times New Roman" pitchFamily="18" charset="0"/>
                <a:cs typeface="Times New Roman" pitchFamily="18" charset="0"/>
              </a:rPr>
              <a:t>Ekonomiye katkı sağlanır. </a:t>
            </a:r>
          </a:p>
          <a:p>
            <a:pPr algn="ctr"/>
            <a:endParaRPr lang="tr-TR" altLang="tr-TR" dirty="0">
              <a:latin typeface="Times New Roman" pitchFamily="18" charset="0"/>
              <a:cs typeface="Times New Roman" pitchFamily="18" charset="0"/>
            </a:endParaRPr>
          </a:p>
          <a:p>
            <a:pPr algn="ctr"/>
            <a:endParaRPr lang="tr-TR" altLang="tr-TR" sz="1100" dirty="0">
              <a:latin typeface="Times New Roman" pitchFamily="18" charset="0"/>
              <a:cs typeface="Times New Roman" pitchFamily="18" charset="0"/>
            </a:endParaRPr>
          </a:p>
          <a:p>
            <a:pPr marL="285750" indent="-285750" algn="ctr">
              <a:buFont typeface="Wingdings" panose="05000000000000000000" pitchFamily="2" charset="2"/>
              <a:buChar char="ü"/>
            </a:pPr>
            <a:r>
              <a:rPr lang="tr-TR" altLang="tr-TR" dirty="0">
                <a:latin typeface="Times New Roman" pitchFamily="18" charset="0"/>
                <a:cs typeface="Times New Roman" pitchFamily="18" charset="0"/>
              </a:rPr>
              <a:t>Çöp sahasına giden atık miktarı azalır.</a:t>
            </a:r>
          </a:p>
        </p:txBody>
      </p:sp>
      <p:pic>
        <p:nvPicPr>
          <p:cNvPr id="4" name="Picture 2" descr="http://www.indigodergisi.com/bc_teknolojik_atik_4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011" y="2420888"/>
            <a:ext cx="1253075" cy="105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7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0989" y="692697"/>
            <a:ext cx="4680744" cy="5355312"/>
          </a:xfrm>
          <a:prstGeom prst="rect">
            <a:avLst/>
          </a:prstGeom>
          <a:solidFill>
            <a:schemeClr val="bg1"/>
          </a:solidFill>
        </p:spPr>
        <p:txBody>
          <a:bodyPr>
            <a:spAutoFit/>
          </a:bodyPr>
          <a:lstStyle/>
          <a:p>
            <a:pPr algn="ctr"/>
            <a:r>
              <a:rPr lang="tr-TR" dirty="0">
                <a:solidFill>
                  <a:srgbClr val="000000"/>
                </a:solidFill>
                <a:latin typeface="Times New Roman" pitchFamily="18" charset="0"/>
                <a:cs typeface="Times New Roman" pitchFamily="18" charset="0"/>
              </a:rPr>
              <a:t>Herkes en az bir kez denerse</a:t>
            </a:r>
          </a:p>
          <a:p>
            <a:pPr algn="ctr"/>
            <a:endParaRPr lang="tr-TR" dirty="0">
              <a:solidFill>
                <a:srgbClr val="000000"/>
              </a:solidFill>
              <a:latin typeface="Times New Roman" pitchFamily="18" charset="0"/>
              <a:cs typeface="Times New Roman" pitchFamily="18" charset="0"/>
            </a:endParaRPr>
          </a:p>
          <a:p>
            <a:pPr algn="ctr">
              <a:buFont typeface="Arial" panose="020B0604020202020204" pitchFamily="34" charset="0"/>
              <a:buChar char="•"/>
            </a:pPr>
            <a:r>
              <a:rPr lang="tr-TR" b="1" dirty="0">
                <a:solidFill>
                  <a:srgbClr val="FF0000"/>
                </a:solidFill>
                <a:latin typeface="Times New Roman" pitchFamily="18" charset="0"/>
                <a:cs typeface="Times New Roman" pitchFamily="18" charset="0"/>
              </a:rPr>
              <a:t>1 kalem pili </a:t>
            </a:r>
            <a:r>
              <a:rPr lang="tr-TR" dirty="0">
                <a:latin typeface="Times New Roman" pitchFamily="18" charset="0"/>
                <a:cs typeface="Times New Roman" pitchFamily="18" charset="0"/>
              </a:rPr>
              <a:t>çöpe atmayarak </a:t>
            </a:r>
            <a:r>
              <a:rPr lang="tr-TR" b="1" dirty="0">
                <a:solidFill>
                  <a:srgbClr val="FF0000"/>
                </a:solidFill>
                <a:latin typeface="Times New Roman" pitchFamily="18" charset="0"/>
                <a:cs typeface="Times New Roman" pitchFamily="18" charset="0"/>
              </a:rPr>
              <a:t>800 bin Litre su ve  4 m</a:t>
            </a:r>
            <a:r>
              <a:rPr lang="tr-TR" b="1" baseline="30000" dirty="0">
                <a:solidFill>
                  <a:srgbClr val="FF0000"/>
                </a:solidFill>
                <a:latin typeface="Times New Roman" pitchFamily="18" charset="0"/>
                <a:cs typeface="Times New Roman" pitchFamily="18" charset="0"/>
              </a:rPr>
              <a:t>2</a:t>
            </a:r>
            <a:r>
              <a:rPr lang="tr-TR" b="1" dirty="0">
                <a:solidFill>
                  <a:srgbClr val="FF0000"/>
                </a:solidFill>
                <a:latin typeface="Times New Roman" pitchFamily="18" charset="0"/>
                <a:cs typeface="Times New Roman" pitchFamily="18" charset="0"/>
              </a:rPr>
              <a:t> toprağın </a:t>
            </a:r>
            <a:r>
              <a:rPr lang="tr-TR" dirty="0">
                <a:latin typeface="Times New Roman" pitchFamily="18" charset="0"/>
                <a:cs typeface="Times New Roman" pitchFamily="18" charset="0"/>
              </a:rPr>
              <a:t>zarar görmesini</a:t>
            </a:r>
            <a:r>
              <a:rPr lang="tr-TR" dirty="0" smtClean="0">
                <a:latin typeface="Times New Roman" pitchFamily="18" charset="0"/>
                <a:cs typeface="Times New Roman" pitchFamily="18" charset="0"/>
              </a:rPr>
              <a:t>,</a:t>
            </a:r>
          </a:p>
          <a:p>
            <a:pPr algn="ctr"/>
            <a:endParaRPr lang="tr-TR" dirty="0">
              <a:latin typeface="Times New Roman" pitchFamily="18" charset="0"/>
              <a:cs typeface="Times New Roman" pitchFamily="18" charset="0"/>
            </a:endParaRPr>
          </a:p>
          <a:p>
            <a:pPr algn="ctr">
              <a:buFont typeface="Arial" panose="020B0604020202020204" pitchFamily="34" charset="0"/>
              <a:buChar char="•"/>
            </a:pPr>
            <a:r>
              <a:rPr lang="tr-TR" b="1" dirty="0">
                <a:solidFill>
                  <a:srgbClr val="FF0000"/>
                </a:solidFill>
                <a:latin typeface="Times New Roman" pitchFamily="18" charset="0"/>
                <a:cs typeface="Times New Roman" pitchFamily="18" charset="0"/>
              </a:rPr>
              <a:t>1 Litre atık yağı </a:t>
            </a:r>
            <a:r>
              <a:rPr lang="tr-TR" dirty="0">
                <a:latin typeface="Times New Roman" pitchFamily="18" charset="0"/>
                <a:cs typeface="Times New Roman" pitchFamily="18" charset="0"/>
              </a:rPr>
              <a:t>lavaboya dökmeyerek </a:t>
            </a:r>
            <a:r>
              <a:rPr lang="tr-TR" b="1" dirty="0">
                <a:solidFill>
                  <a:srgbClr val="FF0000"/>
                </a:solidFill>
                <a:latin typeface="Times New Roman" pitchFamily="18" charset="0"/>
                <a:cs typeface="Times New Roman" pitchFamily="18" charset="0"/>
              </a:rPr>
              <a:t>1 milyon Litre içme suyunun </a:t>
            </a:r>
            <a:r>
              <a:rPr lang="tr-TR" dirty="0">
                <a:latin typeface="Times New Roman" pitchFamily="18" charset="0"/>
                <a:cs typeface="Times New Roman" pitchFamily="18" charset="0"/>
              </a:rPr>
              <a:t>kirlenmesini</a:t>
            </a:r>
            <a:r>
              <a:rPr lang="tr-TR" dirty="0" smtClean="0">
                <a:latin typeface="Times New Roman" pitchFamily="18" charset="0"/>
                <a:cs typeface="Times New Roman" pitchFamily="18" charset="0"/>
              </a:rPr>
              <a:t>,</a:t>
            </a:r>
          </a:p>
          <a:p>
            <a:pPr algn="ctr">
              <a:buFont typeface="Arial" panose="020B0604020202020204" pitchFamily="34" charset="0"/>
              <a:buChar char="•"/>
            </a:pPr>
            <a:endParaRPr lang="tr-TR" b="1" dirty="0">
              <a:solidFill>
                <a:srgbClr val="FF0000"/>
              </a:solidFill>
              <a:latin typeface="Times New Roman" pitchFamily="18" charset="0"/>
              <a:cs typeface="Times New Roman" pitchFamily="18" charset="0"/>
            </a:endParaRPr>
          </a:p>
          <a:p>
            <a:pPr algn="ctr">
              <a:buFont typeface="Arial" panose="020B0604020202020204" pitchFamily="34" charset="0"/>
              <a:buChar char="•"/>
            </a:pPr>
            <a:r>
              <a:rPr lang="tr-TR" b="1" dirty="0">
                <a:solidFill>
                  <a:srgbClr val="FF0000"/>
                </a:solidFill>
                <a:latin typeface="Times New Roman" pitchFamily="18" charset="0"/>
                <a:cs typeface="Times New Roman" pitchFamily="18" charset="0"/>
              </a:rPr>
              <a:t>1 ton kağıt/karton </a:t>
            </a:r>
            <a:r>
              <a:rPr lang="tr-TR" dirty="0">
                <a:latin typeface="Times New Roman" pitchFamily="18" charset="0"/>
                <a:cs typeface="Times New Roman" pitchFamily="18" charset="0"/>
              </a:rPr>
              <a:t>tasarrufu ile </a:t>
            </a:r>
            <a:r>
              <a:rPr lang="tr-TR" b="1" dirty="0">
                <a:solidFill>
                  <a:srgbClr val="FF0000"/>
                </a:solidFill>
                <a:latin typeface="Times New Roman" pitchFamily="18" charset="0"/>
                <a:cs typeface="Times New Roman" pitchFamily="18" charset="0"/>
              </a:rPr>
              <a:t>17 ağacın kesilmesini </a:t>
            </a:r>
            <a:r>
              <a:rPr lang="tr-TR" dirty="0">
                <a:latin typeface="Times New Roman" pitchFamily="18" charset="0"/>
                <a:cs typeface="Times New Roman" pitchFamily="18" charset="0"/>
              </a:rPr>
              <a:t>önleyeceğiz</a:t>
            </a:r>
            <a:r>
              <a:rPr lang="tr-TR" dirty="0" smtClean="0">
                <a:latin typeface="Times New Roman" pitchFamily="18" charset="0"/>
                <a:cs typeface="Times New Roman" pitchFamily="18" charset="0"/>
              </a:rPr>
              <a:t>.</a:t>
            </a:r>
          </a:p>
          <a:p>
            <a:pPr algn="ctr">
              <a:buFont typeface="Arial" panose="020B0604020202020204" pitchFamily="34" charset="0"/>
              <a:buChar char="•"/>
            </a:pPr>
            <a:endParaRPr lang="tr-TR" dirty="0">
              <a:latin typeface="Times New Roman" pitchFamily="18" charset="0"/>
              <a:cs typeface="Times New Roman" pitchFamily="18" charset="0"/>
            </a:endParaRPr>
          </a:p>
          <a:p>
            <a:pPr algn="ctr">
              <a:buFont typeface="Arial" panose="020B0604020202020204" pitchFamily="34" charset="0"/>
              <a:buChar char="•"/>
            </a:pPr>
            <a:r>
              <a:rPr lang="tr-TR" b="1" dirty="0">
                <a:solidFill>
                  <a:srgbClr val="FF0000"/>
                </a:solidFill>
                <a:latin typeface="Times New Roman" pitchFamily="18" charset="0"/>
                <a:cs typeface="Times New Roman" pitchFamily="18" charset="0"/>
              </a:rPr>
              <a:t>1 metal içecek kutusu </a:t>
            </a:r>
            <a:r>
              <a:rPr lang="tr-TR" dirty="0">
                <a:latin typeface="Times New Roman" pitchFamily="18" charset="0"/>
                <a:cs typeface="Times New Roman" pitchFamily="18" charset="0"/>
              </a:rPr>
              <a:t>ile </a:t>
            </a:r>
            <a:r>
              <a:rPr lang="tr-TR" b="1" dirty="0">
                <a:solidFill>
                  <a:srgbClr val="FF0000"/>
                </a:solidFill>
                <a:latin typeface="Times New Roman" pitchFamily="18" charset="0"/>
                <a:cs typeface="Times New Roman" pitchFamily="18" charset="0"/>
              </a:rPr>
              <a:t>100 </a:t>
            </a:r>
            <a:r>
              <a:rPr lang="tr-TR" b="1" dirty="0" err="1">
                <a:solidFill>
                  <a:srgbClr val="FF0000"/>
                </a:solidFill>
                <a:latin typeface="Times New Roman" pitchFamily="18" charset="0"/>
                <a:cs typeface="Times New Roman" pitchFamily="18" charset="0"/>
              </a:rPr>
              <a:t>watt’lık</a:t>
            </a:r>
            <a:r>
              <a:rPr lang="tr-TR" b="1" dirty="0">
                <a:solidFill>
                  <a:srgbClr val="FF0000"/>
                </a:solidFill>
                <a:latin typeface="Times New Roman" pitchFamily="18" charset="0"/>
                <a:cs typeface="Times New Roman" pitchFamily="18" charset="0"/>
              </a:rPr>
              <a:t> bir ampulün 20 saatlik </a:t>
            </a:r>
            <a:r>
              <a:rPr lang="tr-TR" dirty="0">
                <a:latin typeface="Times New Roman" pitchFamily="18" charset="0"/>
                <a:cs typeface="Times New Roman" pitchFamily="18" charset="0"/>
              </a:rPr>
              <a:t>çalışarak harcadığı </a:t>
            </a:r>
            <a:r>
              <a:rPr lang="tr-TR" dirty="0" smtClean="0">
                <a:latin typeface="Times New Roman" pitchFamily="18" charset="0"/>
                <a:cs typeface="Times New Roman" pitchFamily="18" charset="0"/>
              </a:rPr>
              <a:t>enerjiden</a:t>
            </a:r>
          </a:p>
          <a:p>
            <a:pPr algn="ctr">
              <a:buFont typeface="Arial" panose="020B0604020202020204" pitchFamily="34" charset="0"/>
              <a:buChar char="•"/>
            </a:pPr>
            <a:endParaRPr lang="tr-TR" dirty="0">
              <a:latin typeface="Times New Roman" pitchFamily="18" charset="0"/>
              <a:cs typeface="Times New Roman" pitchFamily="18" charset="0"/>
            </a:endParaRPr>
          </a:p>
          <a:p>
            <a:pPr algn="ctr">
              <a:buFont typeface="Arial" panose="020B0604020202020204" pitchFamily="34" charset="0"/>
              <a:buChar char="•"/>
            </a:pPr>
            <a:r>
              <a:rPr lang="tr-TR" b="1" dirty="0" smtClean="0">
                <a:solidFill>
                  <a:srgbClr val="FF0000"/>
                </a:solidFill>
                <a:latin typeface="Times New Roman" pitchFamily="18" charset="0"/>
                <a:cs typeface="Times New Roman" pitchFamily="18" charset="0"/>
              </a:rPr>
              <a:t>1 </a:t>
            </a:r>
            <a:r>
              <a:rPr lang="tr-TR" b="1" dirty="0">
                <a:solidFill>
                  <a:srgbClr val="FF0000"/>
                </a:solidFill>
                <a:latin typeface="Times New Roman" pitchFamily="18" charset="0"/>
                <a:cs typeface="Times New Roman" pitchFamily="18" charset="0"/>
              </a:rPr>
              <a:t>ton cam </a:t>
            </a:r>
            <a:r>
              <a:rPr lang="tr-TR" dirty="0">
                <a:latin typeface="Times New Roman" pitchFamily="18" charset="0"/>
                <a:cs typeface="Times New Roman" pitchFamily="18" charset="0"/>
              </a:rPr>
              <a:t>geri kazanılırsa </a:t>
            </a:r>
            <a:r>
              <a:rPr lang="tr-TR" b="1" dirty="0">
                <a:solidFill>
                  <a:srgbClr val="FF0000"/>
                </a:solidFill>
                <a:latin typeface="Times New Roman" pitchFamily="18" charset="0"/>
                <a:cs typeface="Times New Roman" pitchFamily="18" charset="0"/>
              </a:rPr>
              <a:t>100 litre petrolden</a:t>
            </a:r>
            <a:r>
              <a:rPr lang="tr-TR" dirty="0" smtClean="0">
                <a:latin typeface="Times New Roman" pitchFamily="18" charset="0"/>
                <a:cs typeface="Times New Roman" pitchFamily="18" charset="0"/>
              </a:rPr>
              <a:t>,</a:t>
            </a:r>
          </a:p>
          <a:p>
            <a:pPr algn="ctr">
              <a:buFont typeface="Arial" panose="020B0604020202020204" pitchFamily="34" charset="0"/>
              <a:buChar char="•"/>
            </a:pPr>
            <a:endParaRPr lang="tr-TR" dirty="0">
              <a:latin typeface="Times New Roman" pitchFamily="18" charset="0"/>
              <a:cs typeface="Times New Roman" pitchFamily="18" charset="0"/>
            </a:endParaRPr>
          </a:p>
          <a:p>
            <a:pPr algn="ctr">
              <a:buFont typeface="Arial" panose="020B0604020202020204" pitchFamily="34" charset="0"/>
              <a:buChar char="•"/>
            </a:pPr>
            <a:r>
              <a:rPr lang="tr-TR" b="1" dirty="0">
                <a:solidFill>
                  <a:srgbClr val="FF0000"/>
                </a:solidFill>
                <a:latin typeface="Times New Roman" pitchFamily="18" charset="0"/>
                <a:cs typeface="Times New Roman" pitchFamily="18" charset="0"/>
              </a:rPr>
              <a:t>1 ton plastik </a:t>
            </a:r>
            <a:r>
              <a:rPr lang="tr-TR" dirty="0">
                <a:latin typeface="Times New Roman" pitchFamily="18" charset="0"/>
                <a:cs typeface="Times New Roman" pitchFamily="18" charset="0"/>
              </a:rPr>
              <a:t>geri kazanılırsa </a:t>
            </a:r>
            <a:r>
              <a:rPr lang="tr-TR" b="1" dirty="0">
                <a:solidFill>
                  <a:srgbClr val="FF0000"/>
                </a:solidFill>
                <a:latin typeface="Times New Roman" pitchFamily="18" charset="0"/>
                <a:cs typeface="Times New Roman" pitchFamily="18" charset="0"/>
              </a:rPr>
              <a:t>16,3 varil petrolden </a:t>
            </a:r>
            <a:r>
              <a:rPr lang="tr-TR" dirty="0">
                <a:latin typeface="Times New Roman" pitchFamily="18" charset="0"/>
                <a:cs typeface="Times New Roman" pitchFamily="18" charset="0"/>
              </a:rPr>
              <a:t>tasarruf edeceğiz.</a:t>
            </a:r>
          </a:p>
        </p:txBody>
      </p:sp>
      <p:pic>
        <p:nvPicPr>
          <p:cNvPr id="3" name="Resim 2"/>
          <p:cNvPicPr>
            <a:picLocks noChangeAspect="1"/>
          </p:cNvPicPr>
          <p:nvPr/>
        </p:nvPicPr>
        <p:blipFill>
          <a:blip r:embed="rId2"/>
          <a:stretch>
            <a:fillRect/>
          </a:stretch>
        </p:blipFill>
        <p:spPr>
          <a:xfrm>
            <a:off x="6302600" y="2060849"/>
            <a:ext cx="2484287" cy="2071875"/>
          </a:xfrm>
          <a:prstGeom prst="rect">
            <a:avLst/>
          </a:prstGeom>
        </p:spPr>
      </p:pic>
    </p:spTree>
    <p:extLst>
      <p:ext uri="{BB962C8B-B14F-4D97-AF65-F5344CB8AC3E}">
        <p14:creationId xmlns:p14="http://schemas.microsoft.com/office/powerpoint/2010/main" val="57604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2385" y="620689"/>
            <a:ext cx="6856025" cy="646331"/>
          </a:xfrm>
          <a:prstGeom prst="rect">
            <a:avLst/>
          </a:prstGeom>
          <a:solidFill>
            <a:schemeClr val="accent3">
              <a:lumMod val="60000"/>
              <a:lumOff val="40000"/>
            </a:schemeClr>
          </a:solidFill>
        </p:spPr>
        <p:txBody>
          <a:bodyPr wrap="square">
            <a:spAutoFit/>
          </a:bodyPr>
          <a:lstStyle/>
          <a:p>
            <a:pPr marL="285750" indent="-285750" algn="just">
              <a:buFont typeface="Wingdings" panose="05000000000000000000" pitchFamily="2" charset="2"/>
              <a:buChar char="ü"/>
            </a:pPr>
            <a:r>
              <a:rPr lang="tr-TR" altLang="tr-TR" b="1" dirty="0" smtClean="0">
                <a:latin typeface="Times New Roman" pitchFamily="18" charset="0"/>
                <a:cs typeface="Times New Roman" pitchFamily="18" charset="0"/>
              </a:rPr>
              <a:t>AYRICA</a:t>
            </a:r>
            <a:r>
              <a:rPr lang="tr-TR" altLang="tr-TR" dirty="0" smtClean="0">
                <a:latin typeface="Times New Roman" pitchFamily="18" charset="0"/>
                <a:cs typeface="Times New Roman" pitchFamily="18" charset="0"/>
              </a:rPr>
              <a:t>, atıkları </a:t>
            </a:r>
            <a:r>
              <a:rPr lang="tr-TR" altLang="tr-TR" dirty="0">
                <a:latin typeface="Times New Roman" pitchFamily="18" charset="0"/>
                <a:cs typeface="Times New Roman" pitchFamily="18" charset="0"/>
              </a:rPr>
              <a:t>yeniden kullanıma kazandırmakla önemli miktarda enerji tasarrufu sağlanmış olur.</a:t>
            </a:r>
          </a:p>
        </p:txBody>
      </p:sp>
      <p:sp>
        <p:nvSpPr>
          <p:cNvPr id="3" name="Dikdörtgen 2"/>
          <p:cNvSpPr/>
          <p:nvPr/>
        </p:nvSpPr>
        <p:spPr>
          <a:xfrm>
            <a:off x="773547" y="2132857"/>
            <a:ext cx="2562132" cy="461665"/>
          </a:xfrm>
          <a:prstGeom prst="rect">
            <a:avLst/>
          </a:prstGeom>
          <a:solidFill>
            <a:schemeClr val="bg2"/>
          </a:solidFill>
        </p:spPr>
        <p:txBody>
          <a:bodyPr wrap="none">
            <a:spAutoFit/>
          </a:bodyPr>
          <a:lstStyle/>
          <a:p>
            <a:pPr>
              <a:spcBef>
                <a:spcPct val="0"/>
              </a:spcBef>
              <a:buFontTx/>
              <a:buNone/>
            </a:pPr>
            <a:r>
              <a:rPr lang="en-AU" altLang="tr-TR" sz="2400" b="1" dirty="0" err="1">
                <a:latin typeface="Times New Roman" pitchFamily="18" charset="0"/>
                <a:cs typeface="Times New Roman" pitchFamily="18" charset="0"/>
              </a:rPr>
              <a:t>Enerji</a:t>
            </a:r>
            <a:r>
              <a:rPr lang="en-AU" altLang="tr-TR" sz="2400" b="1" dirty="0">
                <a:latin typeface="Times New Roman" pitchFamily="18" charset="0"/>
                <a:cs typeface="Times New Roman" pitchFamily="18" charset="0"/>
              </a:rPr>
              <a:t> </a:t>
            </a:r>
            <a:r>
              <a:rPr lang="en-AU" altLang="tr-TR" sz="2400" b="1" dirty="0" err="1">
                <a:latin typeface="Times New Roman" pitchFamily="18" charset="0"/>
                <a:cs typeface="Times New Roman" pitchFamily="18" charset="0"/>
              </a:rPr>
              <a:t>kullanımı</a:t>
            </a:r>
            <a:r>
              <a:rPr lang="tr-TR" altLang="tr-TR" sz="2400" b="1" dirty="0">
                <a:latin typeface="Times New Roman" panose="02020603050405020304" pitchFamily="18" charset="0"/>
                <a:cs typeface="Times New Roman" pitchFamily="18" charset="0"/>
              </a:rPr>
              <a:t> </a:t>
            </a:r>
            <a:r>
              <a:rPr lang="en-AU" altLang="tr-TR" dirty="0">
                <a:cs typeface="Arial" panose="020B0604020202020204" pitchFamily="34" charset="0"/>
              </a:rPr>
              <a:t>;</a:t>
            </a:r>
            <a:endParaRPr lang="tr-TR" altLang="tr-TR" sz="3600" dirty="0">
              <a:solidFill>
                <a:srgbClr val="FFFF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161051088"/>
              </p:ext>
            </p:extLst>
          </p:nvPr>
        </p:nvGraphicFramePr>
        <p:xfrm>
          <a:off x="257502" y="2924944"/>
          <a:ext cx="8724387" cy="1434991"/>
        </p:xfrm>
        <a:graphic>
          <a:graphicData uri="http://schemas.openxmlformats.org/drawingml/2006/table">
            <a:tbl>
              <a:tblPr/>
              <a:tblGrid>
                <a:gridCol w="1352215">
                  <a:extLst>
                    <a:ext uri="{9D8B030D-6E8A-4147-A177-3AD203B41FA5}">
                      <a16:colId xmlns:a16="http://schemas.microsoft.com/office/drawing/2014/main" val="20000"/>
                    </a:ext>
                  </a:extLst>
                </a:gridCol>
                <a:gridCol w="3484554">
                  <a:extLst>
                    <a:ext uri="{9D8B030D-6E8A-4147-A177-3AD203B41FA5}">
                      <a16:colId xmlns:a16="http://schemas.microsoft.com/office/drawing/2014/main" val="20001"/>
                    </a:ext>
                  </a:extLst>
                </a:gridCol>
                <a:gridCol w="3224513">
                  <a:extLst>
                    <a:ext uri="{9D8B030D-6E8A-4147-A177-3AD203B41FA5}">
                      <a16:colId xmlns:a16="http://schemas.microsoft.com/office/drawing/2014/main" val="20002"/>
                    </a:ext>
                  </a:extLst>
                </a:gridCol>
                <a:gridCol w="663105">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rPr>
                        <a:t>Cam</a:t>
                      </a:r>
                    </a:p>
                  </a:txBody>
                  <a:tcPr marL="93615" marR="93615"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Hammadde işleyerek 1500 </a:t>
                      </a:r>
                      <a:r>
                        <a:rPr kumimoji="0" lang="tr-TR" sz="1600" b="0" i="0" u="none" strike="noStrike" cap="none" normalizeH="0" baseline="30000" dirty="0" smtClean="0">
                          <a:ln>
                            <a:noFill/>
                          </a:ln>
                          <a:solidFill>
                            <a:schemeClr val="tx1"/>
                          </a:solidFill>
                          <a:effectLst/>
                          <a:latin typeface="Arial" charset="0"/>
                          <a:cs typeface="Arial" charset="0"/>
                        </a:rPr>
                        <a:t>o </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Arial" charset="0"/>
                        </a:rPr>
                        <a:t>Geri kazanım enerji tasarrufu</a:t>
                      </a:r>
                      <a:endParaRPr kumimoji="0" lang="tr-TR" sz="2800" b="0" i="0" u="none" strike="noStrike" cap="none" normalizeH="0" baseline="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Arial" charset="0"/>
                        </a:rPr>
                        <a:t>%33</a:t>
                      </a:r>
                      <a:endParaRPr kumimoji="0" lang="tr-TR" sz="2800" b="0" i="0" u="none" strike="noStrike" cap="none" normalizeH="0" baseline="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rPr>
                        <a:t>Alüminyum</a:t>
                      </a:r>
                    </a:p>
                  </a:txBody>
                  <a:tcPr marL="93615" marR="93615"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Hammadde işleyerek 650-760 </a:t>
                      </a:r>
                      <a:r>
                        <a:rPr kumimoji="0" lang="tr-TR" sz="1600" b="0" i="0" u="none" strike="noStrike" cap="none" normalizeH="0" baseline="30000" dirty="0" smtClean="0">
                          <a:ln>
                            <a:noFill/>
                          </a:ln>
                          <a:solidFill>
                            <a:schemeClr val="tx1"/>
                          </a:solidFill>
                          <a:effectLst/>
                          <a:latin typeface="Arial" charset="0"/>
                          <a:cs typeface="Arial" charset="0"/>
                        </a:rPr>
                        <a:t>o </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Arial" charset="0"/>
                        </a:rPr>
                        <a:t>Geri kazanım enerji tasarrufu</a:t>
                      </a:r>
                      <a:endParaRPr kumimoji="0" lang="tr-TR" sz="2800" b="0" i="0" u="none" strike="noStrike" cap="none" normalizeH="0" baseline="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Arial" charset="0"/>
                        </a:rPr>
                        <a:t>%75</a:t>
                      </a:r>
                      <a:endParaRPr kumimoji="0" lang="tr-TR" sz="2800" b="0" i="0" u="none" strike="noStrike" cap="none" normalizeH="0" baseline="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rPr>
                        <a:t>Plastik</a:t>
                      </a:r>
                    </a:p>
                  </a:txBody>
                  <a:tcPr marL="93615" marR="93615"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Hammadde işleyerek </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Geri kazanım enerji tasarrufu</a:t>
                      </a: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Arial" charset="0"/>
                        </a:rPr>
                        <a:t>%33</a:t>
                      </a:r>
                      <a:endParaRPr kumimoji="0" lang="tr-TR" sz="2800" b="0" i="0" u="none" strike="noStrike" cap="none" normalizeH="0" baseline="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rPr>
                        <a:t>Kağıt</a:t>
                      </a:r>
                    </a:p>
                  </a:txBody>
                  <a:tcPr marL="93615" marR="93615"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Hammadde işleyerek  </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Geri kazanım enerji tasarrufu</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charset="0"/>
                          <a:cs typeface="Arial" charset="0"/>
                        </a:rPr>
                        <a:t>%64</a:t>
                      </a:r>
                      <a:endParaRPr kumimoji="0" lang="tr-TR" sz="2800" b="0" i="0" u="none" strike="noStrike" cap="none" normalizeH="0" baseline="0" dirty="0" smtClean="0">
                        <a:ln>
                          <a:noFill/>
                        </a:ln>
                        <a:solidFill>
                          <a:schemeClr val="tx1"/>
                        </a:solidFill>
                        <a:effectLst/>
                        <a:latin typeface="Arial" charset="0"/>
                      </a:endParaRPr>
                    </a:p>
                  </a:txBody>
                  <a:tcPr marL="93615" marR="93615"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Dikdörtgen 4"/>
          <p:cNvSpPr/>
          <p:nvPr/>
        </p:nvSpPr>
        <p:spPr>
          <a:xfrm>
            <a:off x="2054613" y="5013176"/>
            <a:ext cx="4679950" cy="1477328"/>
          </a:xfrm>
          <a:prstGeom prst="rect">
            <a:avLst/>
          </a:prstGeom>
          <a:solidFill>
            <a:schemeClr val="accent3">
              <a:lumMod val="75000"/>
            </a:schemeClr>
          </a:solidFill>
        </p:spPr>
        <p:txBody>
          <a:bodyPr>
            <a:spAutoFit/>
          </a:bodyPr>
          <a:lstStyle/>
          <a:p>
            <a:pPr marL="285750" indent="-285750">
              <a:buFont typeface="Arial" panose="020B0604020202020204" pitchFamily="34" charset="0"/>
              <a:buChar char="•"/>
            </a:pPr>
            <a:r>
              <a:rPr lang="tr-TR" altLang="tr-TR" dirty="0"/>
              <a:t>% 25 – 70 enerji tasarrufu</a:t>
            </a:r>
          </a:p>
          <a:p>
            <a:pPr marL="285750" indent="-285750">
              <a:buFont typeface="Arial" panose="020B0604020202020204" pitchFamily="34" charset="0"/>
              <a:buChar char="•"/>
            </a:pPr>
            <a:r>
              <a:rPr lang="tr-TR" altLang="tr-TR" dirty="0"/>
              <a:t>% 60 su tasarrufu</a:t>
            </a:r>
          </a:p>
          <a:p>
            <a:pPr marL="285750" indent="-285750">
              <a:buFont typeface="Arial" panose="020B0604020202020204" pitchFamily="34" charset="0"/>
              <a:buChar char="•"/>
            </a:pPr>
            <a:r>
              <a:rPr lang="tr-TR" altLang="tr-TR" dirty="0"/>
              <a:t>% 60 hava kirliliğinde azalma </a:t>
            </a:r>
          </a:p>
          <a:p>
            <a:pPr marL="285750" indent="-285750">
              <a:buFont typeface="Arial" panose="020B0604020202020204" pitchFamily="34" charset="0"/>
              <a:buChar char="•"/>
            </a:pPr>
            <a:r>
              <a:rPr lang="tr-TR" altLang="tr-TR" dirty="0"/>
              <a:t>% 40 su kirliliğinde azalma</a:t>
            </a:r>
          </a:p>
          <a:p>
            <a:pPr marL="285750" indent="-285750">
              <a:buFont typeface="Arial" panose="020B0604020202020204" pitchFamily="34" charset="0"/>
              <a:buChar char="•"/>
            </a:pPr>
            <a:r>
              <a:rPr lang="tr-TR" altLang="tr-TR" dirty="0"/>
              <a:t>% 40 çöp hacminde azalma sağlanabiliyor.</a:t>
            </a:r>
          </a:p>
        </p:txBody>
      </p:sp>
    </p:spTree>
    <p:extLst>
      <p:ext uri="{BB962C8B-B14F-4D97-AF65-F5344CB8AC3E}">
        <p14:creationId xmlns:p14="http://schemas.microsoft.com/office/powerpoint/2010/main" val="381880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20504" y="260648"/>
            <a:ext cx="4679950" cy="369332"/>
          </a:xfrm>
          <a:prstGeom prst="rect">
            <a:avLst/>
          </a:prstGeom>
        </p:spPr>
        <p:txBody>
          <a:bodyPr>
            <a:spAutoFit/>
          </a:bodyPr>
          <a:lstStyle/>
          <a:p>
            <a:r>
              <a:rPr lang="tr-TR" b="1" dirty="0" smtClean="0">
                <a:solidFill>
                  <a:schemeClr val="folHlink"/>
                </a:solidFill>
                <a:latin typeface="Georgia" pitchFamily="18" charset="0"/>
              </a:rPr>
              <a:t> Atık </a:t>
            </a:r>
            <a:r>
              <a:rPr lang="tr-TR" b="1" dirty="0">
                <a:solidFill>
                  <a:schemeClr val="folHlink"/>
                </a:solidFill>
                <a:latin typeface="Georgia" pitchFamily="18" charset="0"/>
              </a:rPr>
              <a:t>Yönetimi </a:t>
            </a:r>
            <a:r>
              <a:rPr lang="tr-TR" b="1" dirty="0" smtClean="0">
                <a:solidFill>
                  <a:schemeClr val="folHlink"/>
                </a:solidFill>
                <a:latin typeface="Georgia" pitchFamily="18" charset="0"/>
              </a:rPr>
              <a:t>Temel </a:t>
            </a:r>
            <a:r>
              <a:rPr lang="tr-TR" b="1" dirty="0">
                <a:solidFill>
                  <a:schemeClr val="folHlink"/>
                </a:solidFill>
                <a:latin typeface="Georgia" pitchFamily="18" charset="0"/>
              </a:rPr>
              <a:t>İlkeler</a:t>
            </a:r>
            <a:endParaRPr lang="tr-TR" dirty="0"/>
          </a:p>
        </p:txBody>
      </p:sp>
      <p:sp>
        <p:nvSpPr>
          <p:cNvPr id="3" name="Dikdörtgen 2"/>
          <p:cNvSpPr/>
          <p:nvPr/>
        </p:nvSpPr>
        <p:spPr>
          <a:xfrm>
            <a:off x="576288" y="1124744"/>
            <a:ext cx="8064896" cy="3831818"/>
          </a:xfrm>
          <a:prstGeom prst="rect">
            <a:avLst/>
          </a:prstGeom>
        </p:spPr>
        <p:txBody>
          <a:bodyPr wrap="square">
            <a:spAutoFit/>
          </a:bodyPr>
          <a:lstStyle/>
          <a:p>
            <a:pPr>
              <a:lnSpc>
                <a:spcPct val="150000"/>
              </a:lnSpc>
            </a:pPr>
            <a:r>
              <a:rPr lang="tr-TR" b="1" dirty="0">
                <a:latin typeface="Times New Roman" panose="02020603050405020304" pitchFamily="18" charset="0"/>
                <a:cs typeface="Times New Roman" panose="02020603050405020304" pitchFamily="18" charset="0"/>
              </a:rPr>
              <a:t>1. Ambalajın çevreye vereceği zararın azaltılması,</a:t>
            </a:r>
          </a:p>
          <a:p>
            <a:pPr>
              <a:lnSpc>
                <a:spcPct val="150000"/>
              </a:lnSpc>
            </a:pPr>
            <a:r>
              <a:rPr lang="tr-TR" b="1" dirty="0" smtClean="0">
                <a:latin typeface="Times New Roman" panose="02020603050405020304" pitchFamily="18" charset="0"/>
                <a:cs typeface="Times New Roman" panose="02020603050405020304" pitchFamily="18" charset="0"/>
              </a:rPr>
              <a:t>2</a:t>
            </a:r>
            <a:r>
              <a:rPr lang="tr-TR" b="1" dirty="0">
                <a:latin typeface="Times New Roman" panose="02020603050405020304" pitchFamily="18" charset="0"/>
                <a:cs typeface="Times New Roman" panose="02020603050405020304" pitchFamily="18" charset="0"/>
              </a:rPr>
              <a:t>. Öncelikle kaynakta azaltılması, sonra geri kazanımı,</a:t>
            </a:r>
          </a:p>
          <a:p>
            <a:pPr>
              <a:lnSpc>
                <a:spcPct val="150000"/>
              </a:lnSpc>
            </a:pPr>
            <a:r>
              <a:rPr lang="tr-TR" b="1" dirty="0" smtClean="0">
                <a:latin typeface="Times New Roman" panose="02020603050405020304" pitchFamily="18" charset="0"/>
                <a:cs typeface="Times New Roman" panose="02020603050405020304" pitchFamily="18" charset="0"/>
              </a:rPr>
              <a:t>3</a:t>
            </a:r>
            <a:r>
              <a:rPr lang="tr-TR" b="1" dirty="0">
                <a:latin typeface="Times New Roman" panose="02020603050405020304" pitchFamily="18" charset="0"/>
                <a:cs typeface="Times New Roman" panose="02020603050405020304" pitchFamily="18" charset="0"/>
              </a:rPr>
              <a:t>. Ambalaj atıklarının kaynağında ayrı toplanması,</a:t>
            </a:r>
          </a:p>
          <a:p>
            <a:pPr>
              <a:lnSpc>
                <a:spcPct val="150000"/>
              </a:lnSpc>
            </a:pPr>
            <a:r>
              <a:rPr lang="tr-TR" b="1" dirty="0" smtClean="0">
                <a:latin typeface="Times New Roman" panose="02020603050405020304" pitchFamily="18" charset="0"/>
                <a:cs typeface="Times New Roman" panose="02020603050405020304" pitchFamily="18" charset="0"/>
              </a:rPr>
              <a:t>4</a:t>
            </a:r>
            <a:r>
              <a:rPr lang="tr-TR" b="1" dirty="0">
                <a:latin typeface="Times New Roman" panose="02020603050405020304" pitchFamily="18" charset="0"/>
                <a:cs typeface="Times New Roman" panose="02020603050405020304" pitchFamily="18" charset="0"/>
              </a:rPr>
              <a:t>. Tüketicilerin, tüketim sonucu oluşan ambalaj atıklarını diğer atıklardan ayrı olarak biriktirmesi,</a:t>
            </a:r>
          </a:p>
          <a:p>
            <a:pPr>
              <a:lnSpc>
                <a:spcPct val="150000"/>
              </a:lnSpc>
            </a:pPr>
            <a:r>
              <a:rPr lang="tr-TR" b="1" dirty="0" smtClean="0">
                <a:latin typeface="Times New Roman" panose="02020603050405020304" pitchFamily="18" charset="0"/>
                <a:cs typeface="Times New Roman" panose="02020603050405020304" pitchFamily="18" charset="0"/>
              </a:rPr>
              <a:t>5</a:t>
            </a:r>
            <a:r>
              <a:rPr lang="tr-TR" b="1" dirty="0">
                <a:latin typeface="Times New Roman" panose="02020603050405020304" pitchFamily="18" charset="0"/>
                <a:cs typeface="Times New Roman" panose="02020603050405020304" pitchFamily="18" charset="0"/>
              </a:rPr>
              <a:t>. Ambalaj atıklarının düzenli depolama sahalarında depolanmaması,</a:t>
            </a:r>
          </a:p>
          <a:p>
            <a:pPr>
              <a:lnSpc>
                <a:spcPct val="150000"/>
              </a:lnSpc>
            </a:pPr>
            <a:r>
              <a:rPr lang="tr-TR" b="1" dirty="0" smtClean="0">
                <a:latin typeface="Times New Roman" panose="02020603050405020304" pitchFamily="18" charset="0"/>
                <a:cs typeface="Times New Roman" panose="02020603050405020304" pitchFamily="18" charset="0"/>
              </a:rPr>
              <a:t>6</a:t>
            </a:r>
            <a:r>
              <a:rPr lang="tr-TR" b="1" dirty="0">
                <a:latin typeface="Times New Roman" panose="02020603050405020304" pitchFamily="18" charset="0"/>
                <a:cs typeface="Times New Roman" panose="02020603050405020304" pitchFamily="18" charset="0"/>
              </a:rPr>
              <a:t>. Ürünlerini ambalajlayarak piyasaya sürenlerin, piyasaya sürdükleri ambalajların atıklarından sorumlu olmaları ve geri kazanımı için gerekli maliyetleri </a:t>
            </a:r>
            <a:r>
              <a:rPr lang="tr-TR" b="1" dirty="0" smtClean="0">
                <a:latin typeface="Times New Roman" panose="02020603050405020304" pitchFamily="18" charset="0"/>
                <a:cs typeface="Times New Roman" panose="02020603050405020304" pitchFamily="18" charset="0"/>
              </a:rPr>
              <a:t>karşılaması şeklindedir.</a:t>
            </a:r>
            <a:endParaRPr lang="tr-TR"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5256808" y="4970439"/>
            <a:ext cx="1658256" cy="1652159"/>
          </a:xfrm>
          <a:prstGeom prst="rect">
            <a:avLst/>
          </a:prstGeom>
        </p:spPr>
      </p:pic>
    </p:spTree>
    <p:extLst>
      <p:ext uri="{BB962C8B-B14F-4D97-AF65-F5344CB8AC3E}">
        <p14:creationId xmlns:p14="http://schemas.microsoft.com/office/powerpoint/2010/main" val="229020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1223" y="836712"/>
            <a:ext cx="8625321" cy="4524315"/>
          </a:xfrm>
          <a:prstGeom prst="rect">
            <a:avLst/>
          </a:prstGeom>
        </p:spPr>
        <p:txBody>
          <a:bodyPr wrap="square">
            <a:spAutoFit/>
          </a:bodyPr>
          <a:lstStyle/>
          <a:p>
            <a:endParaRPr lang="tr-TR" b="1" dirty="0">
              <a:latin typeface="Times New Roman" pitchFamily="18" charset="0"/>
              <a:cs typeface="Times New Roman" pitchFamily="18" charset="0"/>
            </a:endParaRPr>
          </a:p>
          <a:p>
            <a:pPr marL="285750" indent="-285750">
              <a:buFont typeface="Wingdings" pitchFamily="2" charset="2"/>
              <a:buChar char="ü"/>
            </a:pPr>
            <a:r>
              <a:rPr lang="tr-TR" dirty="0">
                <a:latin typeface="Times New Roman" pitchFamily="18" charset="0"/>
                <a:cs typeface="Times New Roman" pitchFamily="18" charset="0"/>
              </a:rPr>
              <a:t>Sıfır atıklar konusunda yapılacak çalışmalarda hedefler sırası ile atık </a:t>
            </a:r>
            <a:r>
              <a:rPr lang="tr-TR" dirty="0" err="1">
                <a:latin typeface="Times New Roman" pitchFamily="18" charset="0"/>
                <a:cs typeface="Times New Roman" pitchFamily="18" charset="0"/>
              </a:rPr>
              <a:t>azaltımı</a:t>
            </a:r>
            <a:r>
              <a:rPr lang="tr-TR" dirty="0">
                <a:latin typeface="Times New Roman" pitchFamily="18" charset="0"/>
                <a:cs typeface="Times New Roman" pitchFamily="18" charset="0"/>
              </a:rPr>
              <a:t>, atık üretiminin önlenmesi, üretilen atığın kalitesinin arttırılması, zararlarının indirgenmesi, geri dönüşümün, yeniden kullanımın ve geri kazanımın özendirilmesi olarak ifade edilmektedir. </a:t>
            </a: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Atık </a:t>
            </a:r>
            <a:r>
              <a:rPr lang="tr-TR" dirty="0" err="1">
                <a:latin typeface="Times New Roman" pitchFamily="18" charset="0"/>
                <a:cs typeface="Times New Roman" pitchFamily="18" charset="0"/>
              </a:rPr>
              <a:t>azaltım</a:t>
            </a:r>
            <a:r>
              <a:rPr lang="tr-TR" dirty="0">
                <a:latin typeface="Times New Roman" pitchFamily="18" charset="0"/>
                <a:cs typeface="Times New Roman" pitchFamily="18" charset="0"/>
              </a:rPr>
              <a:t> teknikleri şu şekilde sıralanabilmektedir; </a:t>
            </a:r>
          </a:p>
          <a:p>
            <a:endParaRPr lang="tr-TR" dirty="0">
              <a:latin typeface="Times New Roman" pitchFamily="18" charset="0"/>
              <a:cs typeface="Times New Roman" pitchFamily="18" charset="0"/>
            </a:endParaRPr>
          </a:p>
          <a:p>
            <a:pPr marL="285750" indent="-285750">
              <a:buFont typeface="Arial" panose="020B0604020202020204" pitchFamily="34" charset="0"/>
              <a:buChar char="•"/>
            </a:pPr>
            <a:r>
              <a:rPr lang="tr-TR" dirty="0">
                <a:latin typeface="Times New Roman" pitchFamily="18" charset="0"/>
                <a:cs typeface="Times New Roman" pitchFamily="18" charset="0"/>
              </a:rPr>
              <a:t>Envanter yönetimi ve kontrolü </a:t>
            </a:r>
          </a:p>
          <a:p>
            <a:pPr marL="285750" indent="-285750">
              <a:buFont typeface="Arial" panose="020B0604020202020204" pitchFamily="34" charset="0"/>
              <a:buChar char="•"/>
            </a:pPr>
            <a:r>
              <a:rPr lang="tr-TR" dirty="0">
                <a:latin typeface="Times New Roman" pitchFamily="18" charset="0"/>
                <a:cs typeface="Times New Roman" pitchFamily="18" charset="0"/>
              </a:rPr>
              <a:t>Proses yönetimi ve kontrolü </a:t>
            </a:r>
          </a:p>
          <a:p>
            <a:pPr marL="285750" indent="-285750">
              <a:buFont typeface="Arial" panose="020B0604020202020204" pitchFamily="34" charset="0"/>
              <a:buChar char="•"/>
            </a:pPr>
            <a:r>
              <a:rPr lang="tr-TR" dirty="0">
                <a:latin typeface="Times New Roman" pitchFamily="18" charset="0"/>
                <a:cs typeface="Times New Roman" pitchFamily="18" charset="0"/>
              </a:rPr>
              <a:t>Atık oluşturabilecek ürün miktarının azaltılması </a:t>
            </a:r>
          </a:p>
          <a:p>
            <a:pPr marL="285750" indent="-285750">
              <a:buFont typeface="Arial" panose="020B0604020202020204" pitchFamily="34" charset="0"/>
              <a:buChar char="•"/>
            </a:pPr>
            <a:r>
              <a:rPr lang="tr-TR" dirty="0">
                <a:latin typeface="Times New Roman" pitchFamily="18" charset="0"/>
                <a:cs typeface="Times New Roman" pitchFamily="18" charset="0"/>
              </a:rPr>
              <a:t>Çevre dostu malzemelerin üretime dahil edilmesi </a:t>
            </a:r>
          </a:p>
          <a:p>
            <a:endParaRPr lang="tr-TR" dirty="0">
              <a:latin typeface="Times New Roman" pitchFamily="18" charset="0"/>
              <a:cs typeface="Times New Roman" pitchFamily="18" charset="0"/>
            </a:endParaRPr>
          </a:p>
          <a:p>
            <a:pPr marL="285750" indent="-285750">
              <a:buFont typeface="Wingdings" pitchFamily="2" charset="2"/>
              <a:buChar char="ü"/>
            </a:pPr>
            <a:r>
              <a:rPr lang="tr-TR" dirty="0">
                <a:latin typeface="Times New Roman" pitchFamily="18" charset="0"/>
                <a:cs typeface="Times New Roman" pitchFamily="18" charset="0"/>
              </a:rPr>
              <a:t>Bu sıralamada bulunan sistemlerin tamamının ürünlerin oluşumunda daha üretim esnasında uygulanması ile büyük bir israfın önüne geçilebilmekte, hammadde kontrolü ve atık </a:t>
            </a:r>
            <a:r>
              <a:rPr lang="tr-TR" dirty="0" err="1">
                <a:latin typeface="Times New Roman" pitchFamily="18" charset="0"/>
                <a:cs typeface="Times New Roman" pitchFamily="18" charset="0"/>
              </a:rPr>
              <a:t>azaltımı</a:t>
            </a:r>
            <a:r>
              <a:rPr lang="tr-TR" dirty="0">
                <a:latin typeface="Times New Roman" pitchFamily="18" charset="0"/>
                <a:cs typeface="Times New Roman" pitchFamily="18" charset="0"/>
              </a:rPr>
              <a:t> sağlanabilmektedir.</a:t>
            </a:r>
          </a:p>
        </p:txBody>
      </p:sp>
      <p:pic>
        <p:nvPicPr>
          <p:cNvPr id="3" name="Resim 2"/>
          <p:cNvPicPr>
            <a:picLocks noChangeAspect="1"/>
          </p:cNvPicPr>
          <p:nvPr/>
        </p:nvPicPr>
        <p:blipFill>
          <a:blip r:embed="rId2"/>
          <a:stretch>
            <a:fillRect/>
          </a:stretch>
        </p:blipFill>
        <p:spPr>
          <a:xfrm>
            <a:off x="6192912" y="2420888"/>
            <a:ext cx="2327263" cy="2219136"/>
          </a:xfrm>
          <a:prstGeom prst="rect">
            <a:avLst/>
          </a:prstGeom>
        </p:spPr>
      </p:pic>
      <p:sp>
        <p:nvSpPr>
          <p:cNvPr id="4" name="Dikdörtgen 3"/>
          <p:cNvSpPr/>
          <p:nvPr/>
        </p:nvSpPr>
        <p:spPr>
          <a:xfrm>
            <a:off x="576288" y="332656"/>
            <a:ext cx="2313518" cy="369332"/>
          </a:xfrm>
          <a:prstGeom prst="rect">
            <a:avLst/>
          </a:prstGeom>
          <a:solidFill>
            <a:schemeClr val="bg1"/>
          </a:solidFill>
        </p:spPr>
        <p:txBody>
          <a:bodyPr wrap="none">
            <a:spAutoFit/>
          </a:bodyPr>
          <a:lstStyle/>
          <a:p>
            <a:r>
              <a:rPr lang="tr-TR" b="1" dirty="0">
                <a:latin typeface="Times New Roman" pitchFamily="18" charset="0"/>
                <a:cs typeface="Times New Roman" pitchFamily="18" charset="0"/>
              </a:rPr>
              <a:t>Atıkların Azaltılması </a:t>
            </a:r>
          </a:p>
        </p:txBody>
      </p:sp>
    </p:spTree>
    <p:extLst>
      <p:ext uri="{BB962C8B-B14F-4D97-AF65-F5344CB8AC3E}">
        <p14:creationId xmlns:p14="http://schemas.microsoft.com/office/powerpoint/2010/main" val="381738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851" y="117694"/>
            <a:ext cx="9067645" cy="6463308"/>
          </a:xfrm>
          <a:prstGeom prst="rect">
            <a:avLst/>
          </a:prstGeom>
        </p:spPr>
        <p:txBody>
          <a:bodyPr wrap="square">
            <a:spAutoFit/>
          </a:bodyPr>
          <a:lstStyle/>
          <a:p>
            <a:r>
              <a:rPr lang="tr-TR" b="1" dirty="0">
                <a:latin typeface="Times New Roman" pitchFamily="18" charset="0"/>
                <a:cs typeface="Times New Roman" pitchFamily="18" charset="0"/>
              </a:rPr>
              <a:t>Envanter yönetimi </a:t>
            </a:r>
          </a:p>
          <a:p>
            <a:endParaRPr lang="tr-TR" dirty="0">
              <a:latin typeface="Times New Roman" pitchFamily="18" charset="0"/>
              <a:cs typeface="Times New Roman" pitchFamily="18" charset="0"/>
            </a:endParaRPr>
          </a:p>
          <a:p>
            <a:pPr marL="285750" indent="-285750">
              <a:buFont typeface="Arial" panose="020B0604020202020204" pitchFamily="34" charset="0"/>
              <a:buChar char="•"/>
            </a:pPr>
            <a:r>
              <a:rPr lang="tr-TR" dirty="0">
                <a:latin typeface="Times New Roman" pitchFamily="18" charset="0"/>
                <a:cs typeface="Times New Roman" pitchFamily="18" charset="0"/>
              </a:rPr>
              <a:t>Atık </a:t>
            </a:r>
            <a:r>
              <a:rPr lang="tr-TR" dirty="0" err="1">
                <a:latin typeface="Times New Roman" pitchFamily="18" charset="0"/>
                <a:cs typeface="Times New Roman" pitchFamily="18" charset="0"/>
              </a:rPr>
              <a:t>azaltımı</a:t>
            </a:r>
            <a:r>
              <a:rPr lang="tr-TR" dirty="0">
                <a:latin typeface="Times New Roman" pitchFamily="18" charset="0"/>
                <a:cs typeface="Times New Roman" pitchFamily="18" charset="0"/>
              </a:rPr>
              <a:t> amacı ile gerekli olan kaynakların korunması ve iyileştirilmesi için materyallerin verimli kullanılması sağlanmalıdır. Envanter kayıtlarının düzgün tutulması ve satın alım işlemleri neticesinde en verimli kullanılabilecek ürünlerin seçilmesi sağlanmalıdır. </a:t>
            </a:r>
          </a:p>
          <a:p>
            <a:pPr marL="285750" indent="-285750">
              <a:buFont typeface="Arial" panose="020B0604020202020204" pitchFamily="34" charset="0"/>
              <a:buChar char="•"/>
            </a:pPr>
            <a:endParaRPr lang="tr-TR" dirty="0">
              <a:latin typeface="Times New Roman" pitchFamily="18" charset="0"/>
              <a:cs typeface="Times New Roman" pitchFamily="18" charset="0"/>
            </a:endParaRPr>
          </a:p>
          <a:p>
            <a:pPr marL="285750" indent="-285750">
              <a:buFont typeface="Arial" panose="020B0604020202020204" pitchFamily="34" charset="0"/>
              <a:buChar char="•"/>
            </a:pPr>
            <a:r>
              <a:rPr lang="tr-TR" dirty="0">
                <a:latin typeface="Times New Roman" pitchFamily="18" charset="0"/>
                <a:cs typeface="Times New Roman" pitchFamily="18" charset="0"/>
              </a:rPr>
              <a:t>Envanter yönetimi ile kullanma süresi geçmiş organik veya inorganik hammaddelerin oluşumu engellenmiş olacaktır. </a:t>
            </a:r>
          </a:p>
          <a:p>
            <a:endParaRPr lang="tr-TR" b="1" dirty="0">
              <a:latin typeface="Times New Roman" pitchFamily="18" charset="0"/>
              <a:cs typeface="Times New Roman" pitchFamily="18" charset="0"/>
            </a:endParaRPr>
          </a:p>
          <a:p>
            <a:r>
              <a:rPr lang="tr-TR" b="1" dirty="0">
                <a:latin typeface="Times New Roman" pitchFamily="18" charset="0"/>
                <a:cs typeface="Times New Roman" pitchFamily="18" charset="0"/>
              </a:rPr>
              <a:t>Proses yönetimi </a:t>
            </a:r>
          </a:p>
          <a:p>
            <a:endParaRPr lang="tr-TR" b="1" dirty="0">
              <a:latin typeface="Times New Roman" pitchFamily="18" charset="0"/>
              <a:cs typeface="Times New Roman" pitchFamily="18" charset="0"/>
            </a:endParaRPr>
          </a:p>
          <a:p>
            <a:r>
              <a:rPr lang="tr-TR" dirty="0">
                <a:latin typeface="Times New Roman" pitchFamily="18" charset="0"/>
                <a:cs typeface="Times New Roman" pitchFamily="18" charset="0"/>
              </a:rPr>
              <a:t>Üretim yapan tesislerde üretim proseslerinin belli bir sistem dahilinde yapılması ve envanter yönetimi ile tek elden sistematik olarak işlemesi atık oluşumunu en aza indirgeyecek uygulamalardır. </a:t>
            </a:r>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aşamalar şu şekilde sıralanarak ifade edilebilir. </a:t>
            </a:r>
          </a:p>
          <a:p>
            <a:endParaRPr lang="tr-TR" dirty="0">
              <a:latin typeface="Times New Roman" pitchFamily="18" charset="0"/>
              <a:cs typeface="Times New Roman" pitchFamily="18" charset="0"/>
            </a:endParaRPr>
          </a:p>
          <a:p>
            <a:pPr marL="285750" indent="-285750">
              <a:buFont typeface="Arial" panose="020B0604020202020204" pitchFamily="34" charset="0"/>
              <a:buChar char="•"/>
            </a:pPr>
            <a:r>
              <a:rPr lang="tr-TR" dirty="0">
                <a:latin typeface="Times New Roman" pitchFamily="18" charset="0"/>
                <a:cs typeface="Times New Roman" pitchFamily="18" charset="0"/>
              </a:rPr>
              <a:t>Üretim prosesleri kontrolü ile yanlış üretim sonucu oluşacak atıkların en aza indirilmesi ve kötü üretimin önüne geçilmesi sağlanabilmektedir. </a:t>
            </a:r>
          </a:p>
          <a:p>
            <a:pPr marL="285750" indent="-285750">
              <a:buFont typeface="Arial" panose="020B0604020202020204" pitchFamily="34" charset="0"/>
              <a:buChar char="•"/>
            </a:pPr>
            <a:endParaRPr lang="tr-TR" dirty="0">
              <a:latin typeface="Times New Roman" pitchFamily="18" charset="0"/>
              <a:cs typeface="Times New Roman" pitchFamily="18" charset="0"/>
            </a:endParaRPr>
          </a:p>
          <a:p>
            <a:pPr marL="285750" indent="-285750">
              <a:buFont typeface="Arial" panose="020B0604020202020204" pitchFamily="34" charset="0"/>
              <a:buChar char="•"/>
            </a:pPr>
            <a:r>
              <a:rPr lang="tr-TR" dirty="0">
                <a:latin typeface="Times New Roman" pitchFamily="18" charset="0"/>
                <a:cs typeface="Times New Roman" pitchFamily="18" charset="0"/>
              </a:rPr>
              <a:t>İşletme prosedürleri kontrolü ile üretim sonrasında çıkan ürünün işletilmesi esnasında kontrolünün sağlanması, ilgili pazarın takibi ile fazla üretiminin önüne geçilmesi, belki hiç kullanılamayacak ürünlerin atık oluşturmaması sağlanabilmektedir. </a:t>
            </a:r>
          </a:p>
          <a:p>
            <a:pPr marL="285750" indent="-285750">
              <a:buFont typeface="Arial" panose="020B0604020202020204" pitchFamily="34" charset="0"/>
              <a:buChar char="•"/>
            </a:pPr>
            <a:endParaRPr lang="tr-TR" dirty="0"/>
          </a:p>
          <a:p>
            <a:endParaRPr lang="tr-TR"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088" y="5661248"/>
            <a:ext cx="135707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6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6930" y="332656"/>
            <a:ext cx="8625321" cy="6001643"/>
          </a:xfrm>
          <a:prstGeom prst="rect">
            <a:avLst/>
          </a:prstGeom>
        </p:spPr>
        <p:txBody>
          <a:bodyPr wrap="square">
            <a:spAutoFit/>
          </a:bodyPr>
          <a:lstStyle/>
          <a:p>
            <a:r>
              <a:rPr lang="tr-TR" sz="1600" b="1" dirty="0">
                <a:latin typeface="Times New Roman" pitchFamily="18" charset="0"/>
                <a:cs typeface="Times New Roman" pitchFamily="18" charset="0"/>
              </a:rPr>
              <a:t>Ürün miktarının azaltılması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Üretimin düşürülmesi ile atık oluşumu da azaltılabilmektedir. Bu durum firmanın küçülmesi olarak algılanabildiği gibi gerektiği kadar üretim yapmak şeklinde de ifade edilebilmektedir.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Aynı şartlar altında daha az atık çıkaran ve yeterli üretim yapan firmalar büyüdükçe yeterli üretim kapasiteleri de daha kontrollü büyüyor olacaktır. Bu durum atıkların azalmasını sağlayacağı gibi gereksiz israfın da önüne geçilecektir.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Firmanın satın alma süreçleri içerisinde talep geldikten sonra arzı ortaya çıkararak ürün üretimini yapması, hammadde yönetimi açısından da büyük önem arz etmektedir.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Çevre dostu malzemelerin üretime dahil edilmesi </a:t>
            </a:r>
          </a:p>
          <a:p>
            <a:pPr marL="285750" indent="-285750">
              <a:buFont typeface="Arial" panose="020B0604020202020204" pitchFamily="34" charset="0"/>
              <a:buChar char="•"/>
            </a:pPr>
            <a:endParaRPr lang="tr-TR" sz="1600" b="1"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Çevre dostu ürünlerin kullanılması atık oluşumunu engellediği gibi çevreci kimlikli firmalardan ürün alınması ile sektörü de destekleyen bir çalışmadır.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Çevreci tasarıma sahip ürünler, biçim tasarımı olarak, malzeme seçiminde çevreci yaklaşıma sahip ve en az bakım ile en yüksek verim üretecek malzemeleri ifade etmektedir. Bu duruma sahip atıklar için seçilecek bertaraf yöntemi atıkların doğada parçalanabilmesine uygun ve geri dönüşümünde en az maliyet çıkaracak yöntem olmalıdır. </a:t>
            </a:r>
          </a:p>
          <a:p>
            <a:pPr marL="285750" indent="-285750">
              <a:buFont typeface="Arial" panose="020B0604020202020204" pitchFamily="34" charset="0"/>
              <a:buChar char="•"/>
            </a:pPr>
            <a:endParaRPr lang="tr-TR" sz="1600" dirty="0">
              <a:latin typeface="Times New Roman" pitchFamily="18" charset="0"/>
              <a:cs typeface="Times New Roman" pitchFamily="18" charset="0"/>
            </a:endParaRPr>
          </a:p>
          <a:p>
            <a:pPr marL="285750" indent="-285750">
              <a:buFont typeface="Arial" panose="020B0604020202020204" pitchFamily="34" charset="0"/>
              <a:buChar char="•"/>
            </a:pPr>
            <a:r>
              <a:rPr lang="tr-TR" sz="1600" dirty="0">
                <a:latin typeface="Times New Roman" pitchFamily="18" charset="0"/>
                <a:cs typeface="Times New Roman" pitchFamily="18" charset="0"/>
              </a:rPr>
              <a:t>Hammadde olarak kullanılacak çevre dostu ürünün tekrar kullanılabilir olarak seçilmesi en iyi bertaraf tekniği olacaktır. </a:t>
            </a:r>
          </a:p>
        </p:txBody>
      </p:sp>
      <p:pic>
        <p:nvPicPr>
          <p:cNvPr id="3" name="Resim 2"/>
          <p:cNvPicPr>
            <a:picLocks noChangeAspect="1"/>
          </p:cNvPicPr>
          <p:nvPr/>
        </p:nvPicPr>
        <p:blipFill>
          <a:blip r:embed="rId2"/>
          <a:stretch>
            <a:fillRect/>
          </a:stretch>
        </p:blipFill>
        <p:spPr>
          <a:xfrm>
            <a:off x="7633072" y="2829766"/>
            <a:ext cx="1007423" cy="1007422"/>
          </a:xfrm>
          <a:prstGeom prst="rect">
            <a:avLst/>
          </a:prstGeom>
        </p:spPr>
      </p:pic>
    </p:spTree>
    <p:extLst>
      <p:ext uri="{BB962C8B-B14F-4D97-AF65-F5344CB8AC3E}">
        <p14:creationId xmlns:p14="http://schemas.microsoft.com/office/powerpoint/2010/main" val="1828641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92512" y="332656"/>
            <a:ext cx="3453189" cy="461665"/>
          </a:xfrm>
          <a:prstGeom prst="rect">
            <a:avLst/>
          </a:prstGeom>
          <a:solidFill>
            <a:schemeClr val="bg1"/>
          </a:solidFill>
        </p:spPr>
        <p:txBody>
          <a:bodyPr wrap="none">
            <a:spAutoFit/>
          </a:bodyPr>
          <a:lstStyle/>
          <a:p>
            <a:r>
              <a:rPr lang="tr-TR" sz="2400" dirty="0">
                <a:solidFill>
                  <a:schemeClr val="folHlink"/>
                </a:solidFill>
                <a:latin typeface="Times New Roman" panose="02020603050405020304" pitchFamily="18" charset="0"/>
                <a:cs typeface="Times New Roman" panose="02020603050405020304" pitchFamily="18" charset="0"/>
              </a:rPr>
              <a:t>Tüketicilerin Sorumluluğu</a:t>
            </a:r>
            <a:endParaRPr lang="tr-TR" sz="2400" dirty="0">
              <a:latin typeface="Times New Roman" panose="02020603050405020304" pitchFamily="18" charset="0"/>
              <a:cs typeface="Times New Roman" panose="02020603050405020304" pitchFamily="18" charset="0"/>
            </a:endParaRPr>
          </a:p>
        </p:txBody>
      </p:sp>
      <p:sp>
        <p:nvSpPr>
          <p:cNvPr id="3" name="Dikdörtgen 2"/>
          <p:cNvSpPr/>
          <p:nvPr/>
        </p:nvSpPr>
        <p:spPr>
          <a:xfrm>
            <a:off x="555772" y="1484784"/>
            <a:ext cx="7848872" cy="2363724"/>
          </a:xfrm>
          <a:prstGeom prst="rect">
            <a:avLst/>
          </a:prstGeom>
        </p:spPr>
        <p:txBody>
          <a:bodyPr wrap="square">
            <a:spAutoFit/>
          </a:bodyPr>
          <a:lstStyle/>
          <a:p>
            <a:pPr marL="285750" indent="-285750">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Atıkları </a:t>
            </a:r>
            <a:r>
              <a:rPr lang="tr-TR" dirty="0">
                <a:latin typeface="Times New Roman" panose="02020603050405020304" pitchFamily="18" charset="0"/>
                <a:cs typeface="Times New Roman" panose="02020603050405020304" pitchFamily="18" charset="0"/>
              </a:rPr>
              <a:t>ayrı biriktirmek ve belediyenin ya da yetkili kuruluşların istediği şekilde toplama sistemine hazır etmekle,</a:t>
            </a:r>
          </a:p>
          <a:p>
            <a:pPr>
              <a:lnSpc>
                <a:spcPct val="90000"/>
              </a:lnSpc>
            </a:pPr>
            <a:endParaRPr lang="tr-TR" dirty="0">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Apartman-siteler</a:t>
            </a:r>
            <a:r>
              <a:rPr lang="tr-TR" sz="2000" b="1" dirty="0">
                <a:latin typeface="Times New Roman" panose="02020603050405020304" pitchFamily="18" charset="0"/>
                <a:cs typeface="Times New Roman" panose="02020603050405020304" pitchFamily="18" charset="0"/>
              </a:rPr>
              <a:t>,</a:t>
            </a:r>
            <a:r>
              <a:rPr lang="tr-TR" sz="1600"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okullar</a:t>
            </a:r>
            <a:r>
              <a:rPr lang="tr-TR" sz="2000"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üniversiteler, kamu kurum ve kuruluşları, hastaneler, oteller, lokantalar, büfeler, şehirlerarası otobüs terminalleri, sağlık kuruluşları, spor salonları, stadyumlar, iş ve alışveriş merkezleri, organize sanayi bölgeleri, sanayi siteleri</a:t>
            </a:r>
            <a:r>
              <a:rPr lang="tr-TR" dirty="0" smtClean="0">
                <a:latin typeface="Times New Roman" panose="02020603050405020304" pitchFamily="18" charset="0"/>
                <a:cs typeface="Times New Roman" panose="02020603050405020304" pitchFamily="18" charset="0"/>
              </a:rPr>
              <a:t>, serbest </a:t>
            </a:r>
            <a:r>
              <a:rPr lang="tr-TR" dirty="0">
                <a:latin typeface="Times New Roman" panose="02020603050405020304" pitchFamily="18" charset="0"/>
                <a:cs typeface="Times New Roman" panose="02020603050405020304" pitchFamily="18" charset="0"/>
              </a:rPr>
              <a:t>bölgeler ve bu gibi </a:t>
            </a:r>
            <a:r>
              <a:rPr lang="tr-TR" dirty="0" smtClean="0">
                <a:latin typeface="Times New Roman" panose="02020603050405020304" pitchFamily="18" charset="0"/>
                <a:cs typeface="Times New Roman" panose="02020603050405020304" pitchFamily="18" charset="0"/>
              </a:rPr>
              <a:t>atık </a:t>
            </a:r>
            <a:r>
              <a:rPr lang="tr-TR" dirty="0">
                <a:latin typeface="Times New Roman" panose="02020603050405020304" pitchFamily="18" charset="0"/>
                <a:cs typeface="Times New Roman" panose="02020603050405020304" pitchFamily="18" charset="0"/>
              </a:rPr>
              <a:t>oluşumunun fazla olduğu yerlerin yönetimleri , ambalaj atıklarının ayrı toplanması konusunda gerekli tedbirleri almakla yükümlüdürler. </a:t>
            </a:r>
          </a:p>
        </p:txBody>
      </p:sp>
      <p:pic>
        <p:nvPicPr>
          <p:cNvPr id="4" name="Resim 3"/>
          <p:cNvPicPr>
            <a:picLocks noChangeAspect="1"/>
          </p:cNvPicPr>
          <p:nvPr/>
        </p:nvPicPr>
        <p:blipFill>
          <a:blip r:embed="rId2"/>
          <a:stretch>
            <a:fillRect/>
          </a:stretch>
        </p:blipFill>
        <p:spPr>
          <a:xfrm>
            <a:off x="5256808" y="4202555"/>
            <a:ext cx="2016224" cy="1752810"/>
          </a:xfrm>
          <a:prstGeom prst="rect">
            <a:avLst/>
          </a:prstGeom>
        </p:spPr>
      </p:pic>
      <p:pic>
        <p:nvPicPr>
          <p:cNvPr id="5" name="Resim 4"/>
          <p:cNvPicPr>
            <a:picLocks noChangeAspect="1"/>
          </p:cNvPicPr>
          <p:nvPr/>
        </p:nvPicPr>
        <p:blipFill>
          <a:blip r:embed="rId3"/>
          <a:stretch>
            <a:fillRect/>
          </a:stretch>
        </p:blipFill>
        <p:spPr>
          <a:xfrm>
            <a:off x="8199696" y="4574904"/>
            <a:ext cx="1152128" cy="1008112"/>
          </a:xfrm>
          <a:prstGeom prst="rect">
            <a:avLst/>
          </a:prstGeom>
        </p:spPr>
      </p:pic>
    </p:spTree>
    <p:extLst>
      <p:ext uri="{BB962C8B-B14F-4D97-AF65-F5344CB8AC3E}">
        <p14:creationId xmlns:p14="http://schemas.microsoft.com/office/powerpoint/2010/main" val="189401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410"/>
          <p:cNvPicPr/>
          <p:nvPr/>
        </p:nvPicPr>
        <p:blipFill>
          <a:blip r:embed="rId2"/>
          <a:stretch>
            <a:fillRect/>
          </a:stretch>
        </p:blipFill>
        <p:spPr>
          <a:xfrm>
            <a:off x="0" y="16024"/>
            <a:ext cx="5020175" cy="7012766"/>
          </a:xfrm>
          <a:prstGeom prst="rect">
            <a:avLst/>
          </a:prstGeom>
        </p:spPr>
      </p:pic>
      <p:sp>
        <p:nvSpPr>
          <p:cNvPr id="3" name="Dikdörtgen 2"/>
          <p:cNvSpPr/>
          <p:nvPr/>
        </p:nvSpPr>
        <p:spPr>
          <a:xfrm>
            <a:off x="5020175" y="260648"/>
            <a:ext cx="4680744" cy="1200329"/>
          </a:xfrm>
          <a:prstGeom prst="rect">
            <a:avLst/>
          </a:prstGeom>
          <a:solidFill>
            <a:schemeClr val="accent3">
              <a:lumMod val="60000"/>
              <a:lumOff val="40000"/>
            </a:schemeClr>
          </a:solidFill>
        </p:spPr>
        <p:txBody>
          <a:bodyPr>
            <a:spAutoFit/>
          </a:bodyPr>
          <a:lstStyle/>
          <a:p>
            <a:pPr lvl="0" algn="ctr" defTabSz="457200">
              <a:defRPr/>
            </a:pPr>
            <a:r>
              <a:rPr lang="tr-TR" b="1" u="sng" kern="0" dirty="0">
                <a:solidFill>
                  <a:prstClr val="black"/>
                </a:solidFill>
                <a:latin typeface="Times New Roman" pitchFamily="18" charset="0"/>
                <a:cs typeface="Times New Roman" pitchFamily="18" charset="0"/>
              </a:rPr>
              <a:t>Atık piller</a:t>
            </a:r>
            <a:r>
              <a:rPr lang="tr-TR" kern="0" dirty="0">
                <a:solidFill>
                  <a:prstClr val="black"/>
                </a:solidFill>
                <a:latin typeface="Times New Roman" pitchFamily="18" charset="0"/>
                <a:cs typeface="Times New Roman" pitchFamily="18" charset="0"/>
              </a:rPr>
              <a:t>, içeriğinde bulunan ağır metaller nedeniyle çevre ve insan sağlığına zararlı etkilerde bulunabilecek atıklardandır ve ayrı toplanması gereklidir.</a:t>
            </a:r>
          </a:p>
        </p:txBody>
      </p:sp>
      <p:sp>
        <p:nvSpPr>
          <p:cNvPr id="4" name="Dikdörtgen 3"/>
          <p:cNvSpPr/>
          <p:nvPr/>
        </p:nvSpPr>
        <p:spPr>
          <a:xfrm>
            <a:off x="5124718" y="2783743"/>
            <a:ext cx="4238420" cy="1477328"/>
          </a:xfrm>
          <a:prstGeom prst="rect">
            <a:avLst/>
          </a:prstGeom>
          <a:solidFill>
            <a:schemeClr val="accent2">
              <a:lumMod val="60000"/>
              <a:lumOff val="40000"/>
            </a:schemeClr>
          </a:solidFill>
        </p:spPr>
        <p:txBody>
          <a:bodyPr wrap="square">
            <a:spAutoFit/>
          </a:bodyPr>
          <a:lstStyle/>
          <a:p>
            <a:pPr marL="285750" indent="-285750">
              <a:buFont typeface="Wingdings" panose="05000000000000000000" pitchFamily="2" charset="2"/>
              <a:buChar char="ü"/>
            </a:pPr>
            <a:r>
              <a:rPr lang="tr-TR" dirty="0">
                <a:latin typeface="Times New Roman" pitchFamily="18" charset="0"/>
                <a:cs typeface="Times New Roman" pitchFamily="18" charset="0"/>
              </a:rPr>
              <a:t>Özellikle nikel kadmiyum, nikel </a:t>
            </a:r>
            <a:r>
              <a:rPr lang="tr-TR" dirty="0" err="1">
                <a:latin typeface="Times New Roman" pitchFamily="18" charset="0"/>
                <a:cs typeface="Times New Roman" pitchFamily="18" charset="0"/>
              </a:rPr>
              <a:t>metalhidrit</a:t>
            </a:r>
            <a:r>
              <a:rPr lang="tr-TR" dirty="0">
                <a:latin typeface="Times New Roman" pitchFamily="18" charset="0"/>
                <a:cs typeface="Times New Roman" pitchFamily="18" charset="0"/>
              </a:rPr>
              <a:t> ve lityum iyon piller geri kazanılmaktadır. Bu tür pillerin geri kazanımından nikel</a:t>
            </a:r>
            <a:r>
              <a:rPr lang="tr-TR" dirty="0" smtClean="0">
                <a:latin typeface="Times New Roman" pitchFamily="18" charset="0"/>
                <a:cs typeface="Times New Roman" pitchFamily="18" charset="0"/>
              </a:rPr>
              <a:t>, kobalt </a:t>
            </a:r>
            <a:r>
              <a:rPr lang="tr-TR" dirty="0">
                <a:latin typeface="Times New Roman" pitchFamily="18" charset="0"/>
                <a:cs typeface="Times New Roman" pitchFamily="18" charset="0"/>
              </a:rPr>
              <a:t>ve kadmiyum elde edilmektedir. </a:t>
            </a:r>
          </a:p>
        </p:txBody>
      </p:sp>
      <p:sp>
        <p:nvSpPr>
          <p:cNvPr id="6" name="Aşağı Ok 5"/>
          <p:cNvSpPr/>
          <p:nvPr/>
        </p:nvSpPr>
        <p:spPr>
          <a:xfrm>
            <a:off x="7048624" y="1717080"/>
            <a:ext cx="311923"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8945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9136" y="100310"/>
            <a:ext cx="5170874" cy="1701876"/>
          </a:xfrm>
          <a:prstGeom prst="rect">
            <a:avLst/>
          </a:prstGeom>
          <a:solidFill>
            <a:schemeClr val="accent3">
              <a:lumMod val="40000"/>
              <a:lumOff val="60000"/>
            </a:schemeClr>
          </a:solidFill>
        </p:spPr>
        <p:txBody>
          <a:bodyPr wrap="square">
            <a:spAutoFit/>
          </a:bodyPr>
          <a:lstStyle/>
          <a:p>
            <a:pPr marL="2128516" marR="4785" indent="-285750" algn="just">
              <a:lnSpc>
                <a:spcPct val="83100"/>
              </a:lnSpc>
              <a:spcBef>
                <a:spcPts val="325"/>
              </a:spcBef>
              <a:buFont typeface="Wingdings" panose="05000000000000000000" pitchFamily="2" charset="2"/>
              <a:buChar char="v"/>
              <a:tabLst>
                <a:tab pos="2919358" algn="l"/>
              </a:tabLst>
            </a:pPr>
            <a:r>
              <a:rPr lang="tr-TR" spc="-5" dirty="0">
                <a:latin typeface="Times New Roman" panose="02020603050405020304" pitchFamily="18" charset="0"/>
                <a:cs typeface="Times New Roman" panose="02020603050405020304" pitchFamily="18" charset="0"/>
              </a:rPr>
              <a:t>Bitkisel </a:t>
            </a:r>
            <a:r>
              <a:rPr lang="tr-TR" spc="-9" dirty="0">
                <a:latin typeface="Times New Roman" panose="02020603050405020304" pitchFamily="18" charset="0"/>
                <a:cs typeface="Times New Roman" panose="02020603050405020304" pitchFamily="18" charset="0"/>
              </a:rPr>
              <a:t>atık </a:t>
            </a:r>
            <a:r>
              <a:rPr lang="tr-TR" spc="-33" dirty="0">
                <a:latin typeface="Times New Roman" panose="02020603050405020304" pitchFamily="18" charset="0"/>
                <a:cs typeface="Times New Roman" panose="02020603050405020304" pitchFamily="18" charset="0"/>
              </a:rPr>
              <a:t>yağlar, </a:t>
            </a:r>
            <a:r>
              <a:rPr lang="tr-TR" spc="-9" dirty="0" err="1">
                <a:latin typeface="Times New Roman" panose="02020603050405020304" pitchFamily="18" charset="0"/>
                <a:cs typeface="Times New Roman" panose="02020603050405020304" pitchFamily="18" charset="0"/>
              </a:rPr>
              <a:t>atıksu</a:t>
            </a:r>
            <a:r>
              <a:rPr lang="tr-TR" spc="-9" dirty="0">
                <a:latin typeface="Times New Roman" panose="02020603050405020304" pitchFamily="18" charset="0"/>
                <a:cs typeface="Times New Roman" panose="02020603050405020304" pitchFamily="18" charset="0"/>
              </a:rPr>
              <a:t>  toplama </a:t>
            </a:r>
            <a:r>
              <a:rPr lang="tr-TR" spc="-5" dirty="0">
                <a:latin typeface="Times New Roman" panose="02020603050405020304" pitchFamily="18" charset="0"/>
                <a:cs typeface="Times New Roman" panose="02020603050405020304" pitchFamily="18" charset="0"/>
              </a:rPr>
              <a:t>sistemlerinin  </a:t>
            </a:r>
            <a:r>
              <a:rPr lang="tr-TR" spc="-9" dirty="0">
                <a:latin typeface="Times New Roman" panose="02020603050405020304" pitchFamily="18" charset="0"/>
                <a:cs typeface="Times New Roman" panose="02020603050405020304" pitchFamily="18" charset="0"/>
              </a:rPr>
              <a:t>daralmasına </a:t>
            </a:r>
            <a:r>
              <a:rPr lang="tr-TR" spc="-14" dirty="0">
                <a:latin typeface="Times New Roman" panose="02020603050405020304" pitchFamily="18" charset="0"/>
                <a:cs typeface="Times New Roman" panose="02020603050405020304" pitchFamily="18" charset="0"/>
              </a:rPr>
              <a:t>ve </a:t>
            </a:r>
            <a:r>
              <a:rPr lang="tr-TR" spc="-9" dirty="0">
                <a:latin typeface="Times New Roman" panose="02020603050405020304" pitchFamily="18" charset="0"/>
                <a:cs typeface="Times New Roman" panose="02020603050405020304" pitchFamily="18" charset="0"/>
              </a:rPr>
              <a:t>tıkanmasına;  toprak </a:t>
            </a:r>
            <a:r>
              <a:rPr lang="tr-TR" spc="-5" dirty="0">
                <a:latin typeface="Times New Roman" panose="02020603050405020304" pitchFamily="18" charset="0"/>
                <a:cs typeface="Times New Roman" panose="02020603050405020304" pitchFamily="18" charset="0"/>
              </a:rPr>
              <a:t>kirlenmesi ile </a:t>
            </a:r>
            <a:r>
              <a:rPr lang="tr-TR" spc="-9" dirty="0">
                <a:latin typeface="Times New Roman" panose="02020603050405020304" pitchFamily="18" charset="0"/>
                <a:cs typeface="Times New Roman" panose="02020603050405020304" pitchFamily="18" charset="0"/>
              </a:rPr>
              <a:t>beraber  yeraltı </a:t>
            </a:r>
            <a:r>
              <a:rPr lang="tr-TR" spc="-5" dirty="0">
                <a:latin typeface="Times New Roman" panose="02020603050405020304" pitchFamily="18" charset="0"/>
                <a:cs typeface="Times New Roman" panose="02020603050405020304" pitchFamily="18" charset="0"/>
              </a:rPr>
              <a:t>suyu kirlenmesine  </a:t>
            </a:r>
            <a:r>
              <a:rPr lang="tr-TR" dirty="0">
                <a:latin typeface="Times New Roman" panose="02020603050405020304" pitchFamily="18" charset="0"/>
                <a:cs typeface="Times New Roman" panose="02020603050405020304" pitchFamily="18" charset="0"/>
              </a:rPr>
              <a:t>sebep </a:t>
            </a:r>
            <a:r>
              <a:rPr lang="tr-TR" spc="-33" dirty="0">
                <a:latin typeface="Times New Roman" panose="02020603050405020304" pitchFamily="18" charset="0"/>
                <a:cs typeface="Times New Roman" panose="02020603050405020304" pitchFamily="18" charset="0"/>
              </a:rPr>
              <a:t>olur. </a:t>
            </a:r>
            <a:r>
              <a:rPr lang="tr-TR" dirty="0">
                <a:latin typeface="Times New Roman" panose="02020603050405020304" pitchFamily="18" charset="0"/>
                <a:cs typeface="Times New Roman" panose="02020603050405020304" pitchFamily="18" charset="0"/>
              </a:rPr>
              <a:t>Bu </a:t>
            </a:r>
            <a:r>
              <a:rPr lang="tr-TR" spc="-5" dirty="0">
                <a:latin typeface="Times New Roman" panose="02020603050405020304" pitchFamily="18" charset="0"/>
                <a:cs typeface="Times New Roman" panose="02020603050405020304" pitchFamily="18" charset="0"/>
              </a:rPr>
              <a:t>nedenle </a:t>
            </a:r>
            <a:r>
              <a:rPr lang="tr-TR" spc="-14" dirty="0">
                <a:latin typeface="Times New Roman" panose="02020603050405020304" pitchFamily="18" charset="0"/>
                <a:cs typeface="Times New Roman" panose="02020603050405020304" pitchFamily="18" charset="0"/>
              </a:rPr>
              <a:t>ayrı  </a:t>
            </a:r>
            <a:r>
              <a:rPr lang="tr-TR" spc="-5" dirty="0">
                <a:latin typeface="Times New Roman" panose="02020603050405020304" pitchFamily="18" charset="0"/>
                <a:cs typeface="Times New Roman" panose="02020603050405020304" pitchFamily="18" charset="0"/>
              </a:rPr>
              <a:t>toplanması</a:t>
            </a:r>
            <a:r>
              <a:rPr lang="tr-TR" spc="-42" dirty="0">
                <a:latin typeface="Times New Roman" panose="02020603050405020304" pitchFamily="18" charset="0"/>
                <a:cs typeface="Times New Roman" panose="02020603050405020304" pitchFamily="18" charset="0"/>
              </a:rPr>
              <a:t> </a:t>
            </a:r>
            <a:r>
              <a:rPr lang="tr-TR" spc="-19" dirty="0">
                <a:latin typeface="Times New Roman" panose="02020603050405020304" pitchFamily="18" charset="0"/>
                <a:cs typeface="Times New Roman" panose="02020603050405020304" pitchFamily="18" charset="0"/>
              </a:rPr>
              <a:t>gereklidir.</a:t>
            </a:r>
            <a:endParaRPr lang="tr-TR" dirty="0">
              <a:latin typeface="Times New Roman" panose="02020603050405020304" pitchFamily="18" charset="0"/>
              <a:cs typeface="Times New Roman" panose="02020603050405020304" pitchFamily="18" charset="0"/>
            </a:endParaRPr>
          </a:p>
        </p:txBody>
      </p:sp>
      <p:grpSp>
        <p:nvGrpSpPr>
          <p:cNvPr id="3" name="Grup 2"/>
          <p:cNvGrpSpPr/>
          <p:nvPr/>
        </p:nvGrpSpPr>
        <p:grpSpPr>
          <a:xfrm>
            <a:off x="0" y="1844369"/>
            <a:ext cx="3435617" cy="1603860"/>
            <a:chOff x="65568" y="808535"/>
            <a:chExt cx="3355800" cy="1603860"/>
          </a:xfrm>
        </p:grpSpPr>
        <p:sp>
          <p:nvSpPr>
            <p:cNvPr id="4" name="Köşeli Çift Ayraç 3"/>
            <p:cNvSpPr/>
            <p:nvPr/>
          </p:nvSpPr>
          <p:spPr>
            <a:xfrm>
              <a:off x="65568" y="808535"/>
              <a:ext cx="3355800" cy="1603860"/>
            </a:xfrm>
            <a:prstGeom prst="chevron">
              <a:avLst/>
            </a:prstGeom>
            <a:gradFill rotWithShape="1">
              <a:gsLst>
                <a:gs pos="0">
                  <a:srgbClr val="99CB38">
                    <a:shade val="50000"/>
                    <a:hueOff val="0"/>
                    <a:satOff val="0"/>
                    <a:lumOff val="0"/>
                    <a:alphaOff val="0"/>
                    <a:shade val="85000"/>
                    <a:satMod val="130000"/>
                  </a:srgbClr>
                </a:gs>
                <a:gs pos="34000">
                  <a:srgbClr val="99CB38">
                    <a:shade val="50000"/>
                    <a:hueOff val="0"/>
                    <a:satOff val="0"/>
                    <a:lumOff val="0"/>
                    <a:alphaOff val="0"/>
                    <a:shade val="87000"/>
                    <a:satMod val="125000"/>
                  </a:srgbClr>
                </a:gs>
                <a:gs pos="70000">
                  <a:srgbClr val="99CB38">
                    <a:shade val="50000"/>
                    <a:hueOff val="0"/>
                    <a:satOff val="0"/>
                    <a:lumOff val="0"/>
                    <a:alphaOff val="0"/>
                    <a:tint val="100000"/>
                    <a:shade val="90000"/>
                    <a:satMod val="130000"/>
                  </a:srgbClr>
                </a:gs>
                <a:gs pos="100000">
                  <a:srgbClr val="99CB38">
                    <a:shade val="50000"/>
                    <a:hueOff val="0"/>
                    <a:satOff val="0"/>
                    <a:lumOff val="0"/>
                    <a:alphaOff val="0"/>
                    <a:tint val="100000"/>
                    <a:shade val="100000"/>
                    <a:satMod val="110000"/>
                  </a:srgb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p:spPr>
        </p:sp>
        <p:sp>
          <p:nvSpPr>
            <p:cNvPr id="5" name="Köşeli Çift Ayraç 4"/>
            <p:cNvSpPr txBox="1"/>
            <p:nvPr/>
          </p:nvSpPr>
          <p:spPr>
            <a:xfrm>
              <a:off x="867498" y="808535"/>
              <a:ext cx="1751940" cy="1603860"/>
            </a:xfrm>
            <a:prstGeom prst="rect">
              <a:avLst/>
            </a:prstGeom>
            <a:noFill/>
            <a:ln>
              <a:noFill/>
            </a:ln>
            <a:effectLst/>
          </p:spPr>
          <p:txBody>
            <a:bodyPr spcFirstLastPara="0" vert="horz" wrap="square" lIns="45720" tIns="22860" rIns="0" bIns="228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tr-TR" sz="3600" b="0" i="0" u="none" strike="noStrike" kern="1200" cap="none" spc="0" normalizeH="0" baseline="0" noProof="0" dirty="0" smtClean="0">
                  <a:ln>
                    <a:noFill/>
                  </a:ln>
                  <a:solidFill>
                    <a:sysClr val="window" lastClr="FFFFFF"/>
                  </a:solidFill>
                  <a:effectLst/>
                  <a:uLnTx/>
                  <a:uFillTx/>
                  <a:latin typeface="Calibri"/>
                  <a:ea typeface="+mn-ea"/>
                  <a:cs typeface="+mn-cs"/>
                </a:rPr>
                <a:t>Bitkisel Atık Yağ</a:t>
              </a:r>
              <a:endParaRPr kumimoji="0" lang="tr-TR" sz="3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pic>
        <p:nvPicPr>
          <p:cNvPr id="6" name="Resim 5"/>
          <p:cNvPicPr>
            <a:picLocks noChangeAspect="1"/>
          </p:cNvPicPr>
          <p:nvPr/>
        </p:nvPicPr>
        <p:blipFill>
          <a:blip r:embed="rId2"/>
          <a:stretch>
            <a:fillRect/>
          </a:stretch>
        </p:blipFill>
        <p:spPr>
          <a:xfrm>
            <a:off x="1" y="4149081"/>
            <a:ext cx="2681676" cy="1743075"/>
          </a:xfrm>
          <a:prstGeom prst="rect">
            <a:avLst/>
          </a:prstGeom>
        </p:spPr>
      </p:pic>
      <p:pic>
        <p:nvPicPr>
          <p:cNvPr id="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610" y="3003550"/>
            <a:ext cx="240538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5040784" y="116632"/>
            <a:ext cx="4680744" cy="2621615"/>
          </a:xfrm>
          <a:prstGeom prst="rect">
            <a:avLst/>
          </a:prstGeom>
          <a:solidFill>
            <a:schemeClr val="accent3">
              <a:lumMod val="40000"/>
              <a:lumOff val="60000"/>
            </a:schemeClr>
          </a:solidFill>
        </p:spPr>
        <p:txBody>
          <a:bodyPr>
            <a:spAutoFit/>
          </a:bodyPr>
          <a:lstStyle/>
          <a:p>
            <a:pPr marL="354862" marR="1215951" indent="-342900" algn="just" defTabSz="907633">
              <a:lnSpc>
                <a:spcPct val="83000"/>
              </a:lnSpc>
              <a:buFont typeface="Wingdings" panose="05000000000000000000" pitchFamily="2" charset="2"/>
              <a:buChar char="v"/>
            </a:pPr>
            <a:r>
              <a:rPr lang="tr-TR" spc="-9" dirty="0">
                <a:solidFill>
                  <a:prstClr val="black"/>
                </a:solidFill>
                <a:latin typeface="Times New Roman" panose="02020603050405020304" pitchFamily="18" charset="0"/>
                <a:cs typeface="Times New Roman" panose="02020603050405020304" pitchFamily="18" charset="0"/>
              </a:rPr>
              <a:t>Atık elektrikli ve elektronik </a:t>
            </a:r>
            <a:r>
              <a:rPr lang="tr-TR" spc="-28" dirty="0">
                <a:solidFill>
                  <a:prstClr val="black"/>
                </a:solidFill>
                <a:latin typeface="Times New Roman" panose="02020603050405020304" pitchFamily="18" charset="0"/>
                <a:cs typeface="Times New Roman" panose="02020603050405020304" pitchFamily="18" charset="0"/>
              </a:rPr>
              <a:t>eşyalar,  </a:t>
            </a:r>
            <a:r>
              <a:rPr lang="tr-TR" spc="-5" dirty="0">
                <a:solidFill>
                  <a:prstClr val="black"/>
                </a:solidFill>
                <a:latin typeface="Times New Roman" panose="02020603050405020304" pitchFamily="18" charset="0"/>
                <a:cs typeface="Times New Roman" panose="02020603050405020304" pitchFamily="18" charset="0"/>
              </a:rPr>
              <a:t>içeriğinde bulunan ağır metaller  nedeniyle çevre ve insan </a:t>
            </a:r>
            <a:r>
              <a:rPr lang="tr-TR" spc="-9" dirty="0">
                <a:solidFill>
                  <a:prstClr val="black"/>
                </a:solidFill>
                <a:latin typeface="Times New Roman" panose="02020603050405020304" pitchFamily="18" charset="0"/>
                <a:cs typeface="Times New Roman" panose="02020603050405020304" pitchFamily="18" charset="0"/>
              </a:rPr>
              <a:t>sağlığına  zararlı etkilerde </a:t>
            </a:r>
            <a:r>
              <a:rPr lang="tr-TR" spc="-5" dirty="0">
                <a:solidFill>
                  <a:prstClr val="black"/>
                </a:solidFill>
                <a:latin typeface="Times New Roman" panose="02020603050405020304" pitchFamily="18" charset="0"/>
                <a:cs typeface="Times New Roman" panose="02020603050405020304" pitchFamily="18" charset="0"/>
              </a:rPr>
              <a:t>bulunabilecek  </a:t>
            </a:r>
            <a:r>
              <a:rPr lang="tr-TR" spc="-9" dirty="0">
                <a:solidFill>
                  <a:prstClr val="black"/>
                </a:solidFill>
                <a:latin typeface="Times New Roman" panose="02020603050405020304" pitchFamily="18" charset="0"/>
                <a:cs typeface="Times New Roman" panose="02020603050405020304" pitchFamily="18" charset="0"/>
              </a:rPr>
              <a:t>atıklardandır </a:t>
            </a:r>
            <a:r>
              <a:rPr lang="tr-TR" spc="-14" dirty="0">
                <a:solidFill>
                  <a:prstClr val="black"/>
                </a:solidFill>
                <a:latin typeface="Times New Roman" panose="02020603050405020304" pitchFamily="18" charset="0"/>
                <a:cs typeface="Times New Roman" panose="02020603050405020304" pitchFamily="18" charset="0"/>
              </a:rPr>
              <a:t>ve </a:t>
            </a:r>
            <a:r>
              <a:rPr lang="tr-TR" spc="-9" dirty="0">
                <a:solidFill>
                  <a:prstClr val="black"/>
                </a:solidFill>
                <a:latin typeface="Times New Roman" panose="02020603050405020304" pitchFamily="18" charset="0"/>
                <a:cs typeface="Times New Roman" panose="02020603050405020304" pitchFamily="18" charset="0"/>
              </a:rPr>
              <a:t>ayrı toplanması  </a:t>
            </a:r>
            <a:r>
              <a:rPr lang="tr-TR" spc="-14" dirty="0">
                <a:solidFill>
                  <a:prstClr val="black"/>
                </a:solidFill>
                <a:latin typeface="Times New Roman" panose="02020603050405020304" pitchFamily="18" charset="0"/>
                <a:cs typeface="Times New Roman" panose="02020603050405020304" pitchFamily="18" charset="0"/>
              </a:rPr>
              <a:t>sağlanmalıdır.</a:t>
            </a:r>
            <a:r>
              <a:rPr lang="tr-TR" dirty="0">
                <a:latin typeface="Times New Roman" panose="02020603050405020304" pitchFamily="18" charset="0"/>
                <a:cs typeface="Times New Roman" panose="02020603050405020304" pitchFamily="18" charset="0"/>
              </a:rPr>
              <a:t> Ayrıca içeriğinde bulunan altın, gümüş, bakır gibi değerli madenlerin geri kazanımının sağlanması açısından da önemli atıklardandır.</a:t>
            </a:r>
          </a:p>
        </p:txBody>
      </p:sp>
      <p:pic>
        <p:nvPicPr>
          <p:cNvPr id="9"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9734" y="3316401"/>
            <a:ext cx="3377287"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01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92546" y="1"/>
            <a:ext cx="3657545" cy="5560663"/>
          </a:xfrm>
          <a:prstGeom prst="roundRect">
            <a:avLst/>
          </a:prstGeom>
          <a:solidFill>
            <a:schemeClr val="accent4">
              <a:lumMod val="60000"/>
              <a:lumOff val="40000"/>
            </a:schemeClr>
          </a:solidFill>
          <a:ln w="15875" cap="flat" cmpd="sng" algn="ctr">
            <a:solidFill>
              <a:srgbClr val="99CB38">
                <a:shade val="50000"/>
              </a:srgbClr>
            </a:solidFill>
            <a:prstDash val="solid"/>
          </a:ln>
          <a:effectLst/>
        </p:spPr>
        <p:txBody>
          <a:bodyPr anchor="ctr"/>
          <a:lstStyle/>
          <a:p>
            <a:pPr algn="ctr" defTabSz="457200">
              <a:defRPr/>
            </a:pPr>
            <a:r>
              <a:rPr kumimoji="0" lang="tr-TR" sz="2000" b="1" i="0" u="sng" strike="noStrike" kern="0" cap="none" spc="0" normalizeH="0" baseline="0" noProof="0" dirty="0" smtClean="0">
                <a:ln>
                  <a:noFill/>
                </a:ln>
                <a:solidFill>
                  <a:prstClr val="black"/>
                </a:solidFill>
                <a:effectLst/>
                <a:uLnTx/>
                <a:uFillTx/>
                <a:latin typeface="Times New Roman" pitchFamily="18" charset="0"/>
                <a:cs typeface="Times New Roman" pitchFamily="18" charset="0"/>
              </a:rPr>
              <a:t>Tehlikeli </a:t>
            </a:r>
            <a:r>
              <a:rPr kumimoji="0" lang="tr-TR" sz="2000" b="1" i="0" u="sng" strike="noStrike" kern="0" cap="none" spc="0" normalizeH="0" baseline="0" noProof="0" dirty="0">
                <a:ln>
                  <a:noFill/>
                </a:ln>
                <a:solidFill>
                  <a:prstClr val="black"/>
                </a:solidFill>
                <a:effectLst/>
                <a:uLnTx/>
                <a:uFillTx/>
                <a:latin typeface="Times New Roman" pitchFamily="18" charset="0"/>
                <a:cs typeface="Times New Roman" pitchFamily="18" charset="0"/>
              </a:rPr>
              <a:t>atıklar: </a:t>
            </a:r>
            <a:r>
              <a:rPr lang="tr-TR" sz="2000" spc="-14" dirty="0" smtClean="0">
                <a:latin typeface="Times New Roman" pitchFamily="18" charset="0"/>
                <a:cs typeface="Times New Roman" pitchFamily="18" charset="0"/>
              </a:rPr>
              <a:t>yanıcı</a:t>
            </a:r>
            <a:r>
              <a:rPr lang="tr-TR" sz="2000" spc="-14" dirty="0">
                <a:latin typeface="Times New Roman" pitchFamily="18" charset="0"/>
                <a:cs typeface="Times New Roman" pitchFamily="18" charset="0"/>
              </a:rPr>
              <a:t>, yakıcı,  </a:t>
            </a:r>
            <a:r>
              <a:rPr lang="tr-TR" sz="2000" spc="-5" dirty="0">
                <a:latin typeface="Times New Roman" pitchFamily="18" charset="0"/>
                <a:cs typeface="Times New Roman" pitchFamily="18" charset="0"/>
              </a:rPr>
              <a:t>kanserojen, </a:t>
            </a:r>
            <a:r>
              <a:rPr lang="tr-TR" sz="2000" spc="-9" dirty="0">
                <a:latin typeface="Times New Roman" pitchFamily="18" charset="0"/>
                <a:cs typeface="Times New Roman" pitchFamily="18" charset="0"/>
              </a:rPr>
              <a:t>patlayıcı, </a:t>
            </a:r>
            <a:r>
              <a:rPr lang="tr-TR" sz="2000" spc="-5" dirty="0">
                <a:latin typeface="Times New Roman" pitchFamily="18" charset="0"/>
                <a:cs typeface="Times New Roman" pitchFamily="18" charset="0"/>
              </a:rPr>
              <a:t>tahriş  edici, zehirli </a:t>
            </a:r>
            <a:r>
              <a:rPr lang="tr-TR" sz="2000" spc="-9" dirty="0">
                <a:latin typeface="Times New Roman" pitchFamily="18" charset="0"/>
                <a:cs typeface="Times New Roman" pitchFamily="18" charset="0"/>
              </a:rPr>
              <a:t>atıklardandır ve  ayrı </a:t>
            </a:r>
            <a:r>
              <a:rPr lang="tr-TR" sz="2000" spc="-5" dirty="0">
                <a:latin typeface="Times New Roman" pitchFamily="18" charset="0"/>
                <a:cs typeface="Times New Roman" pitchFamily="18" charset="0"/>
              </a:rPr>
              <a:t>toplanması</a:t>
            </a:r>
            <a:r>
              <a:rPr lang="tr-TR" sz="2000" spc="-85" dirty="0">
                <a:latin typeface="Times New Roman" pitchFamily="18" charset="0"/>
                <a:cs typeface="Times New Roman" pitchFamily="18" charset="0"/>
              </a:rPr>
              <a:t> </a:t>
            </a:r>
            <a:r>
              <a:rPr lang="tr-TR" sz="2000" spc="-14" dirty="0">
                <a:latin typeface="Times New Roman" pitchFamily="18" charset="0"/>
                <a:cs typeface="Times New Roman" pitchFamily="18" charset="0"/>
              </a:rPr>
              <a:t>sağlanmalıdır.</a:t>
            </a:r>
            <a:endParaRPr lang="tr-TR" sz="2000" dirty="0">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-Toner</a:t>
            </a:r>
            <a:r>
              <a:rPr kumimoji="0" lang="tr-TR" sz="2800" b="0" i="0" u="none" strike="noStrike" kern="0" cap="none" spc="0" normalizeH="0" noProof="0" dirty="0" smtClean="0">
                <a:ln>
                  <a:noFill/>
                </a:ln>
                <a:solidFill>
                  <a:prstClr val="black"/>
                </a:solidFill>
                <a:effectLst/>
                <a:uLnTx/>
                <a:uFillTx/>
                <a:latin typeface="Times New Roman" pitchFamily="18" charset="0"/>
                <a:cs typeface="Times New Roman" pitchFamily="18" charset="0"/>
              </a:rPr>
              <a:t> </a:t>
            </a: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kartuşlar</a:t>
            </a:r>
            <a:endPar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r>
              <a:rPr kumimoji="0" lang="tr-TR" sz="28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kontamine</a:t>
            </a: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lang="tr-TR" sz="2800" kern="0" noProof="0" dirty="0" smtClean="0">
                <a:solidFill>
                  <a:prstClr val="black"/>
                </a:solidFill>
                <a:latin typeface="Times New Roman" pitchFamily="18" charset="0"/>
                <a:cs typeface="Times New Roman" pitchFamily="18" charset="0"/>
              </a:rPr>
              <a:t>-</a:t>
            </a: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ambalajlar</a:t>
            </a:r>
            <a:endPar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r>
              <a:rPr kumimoji="0" lang="tr-TR" sz="28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kontamine</a:t>
            </a: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filtreler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-basınçlı </a:t>
            </a:r>
            <a:r>
              <a:rPr kumimoji="0" lang="tr-TR"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kaplar vb.</a:t>
            </a:r>
          </a:p>
        </p:txBody>
      </p:sp>
      <p:pic>
        <p:nvPicPr>
          <p:cNvPr id="3" name="Resi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462" y="5013176"/>
            <a:ext cx="319525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4533303" y="299031"/>
            <a:ext cx="4680744" cy="1754326"/>
          </a:xfrm>
          <a:prstGeom prst="rect">
            <a:avLst/>
          </a:prstGeom>
          <a:solidFill>
            <a:schemeClr val="accent3">
              <a:lumMod val="60000"/>
              <a:lumOff val="40000"/>
            </a:schemeClr>
          </a:solidFill>
        </p:spPr>
        <p:txBody>
          <a:bodyPr>
            <a:spAutoFit/>
          </a:bodyPr>
          <a:lstStyle/>
          <a:p>
            <a:pPr lvl="0" algn="ctr" defTabSz="457200">
              <a:defRPr/>
            </a:pPr>
            <a:r>
              <a:rPr lang="tr-TR" b="1" u="sng" kern="0" dirty="0">
                <a:solidFill>
                  <a:prstClr val="black"/>
                </a:solidFill>
                <a:latin typeface="Times New Roman" pitchFamily="18" charset="0"/>
                <a:cs typeface="Times New Roman" pitchFamily="18" charset="0"/>
              </a:rPr>
              <a:t>Tıbbi atıklar</a:t>
            </a:r>
            <a:r>
              <a:rPr lang="tr-TR" kern="0" dirty="0">
                <a:solidFill>
                  <a:prstClr val="black"/>
                </a:solidFill>
                <a:latin typeface="Times New Roman" pitchFamily="18" charset="0"/>
                <a:cs typeface="Times New Roman" pitchFamily="18" charset="0"/>
              </a:rPr>
              <a:t>, doğrudan veya aracı hayvanlarla bulaşan, cüzzam, veba, kolera, dizanteri, tüberküloz, kuduz, sıtma gibi hastalıklara sebebiyet verebilen atıklardandır. Bu nedenle hiçbir suretle diğer atıklarla karıştırılmamalı, ayrı olarak toplanması sağlanmalıdır.</a:t>
            </a:r>
          </a:p>
        </p:txBody>
      </p:sp>
      <p:pic>
        <p:nvPicPr>
          <p:cNvPr id="5" name="Resim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387" y="2204864"/>
            <a:ext cx="188367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005" y="4552601"/>
            <a:ext cx="206407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93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032170756"/>
              </p:ext>
            </p:extLst>
          </p:nvPr>
        </p:nvGraphicFramePr>
        <p:xfrm>
          <a:off x="1800424" y="404664"/>
          <a:ext cx="5567161" cy="608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95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33619" y="260648"/>
            <a:ext cx="9500075" cy="6408712"/>
          </a:xfrm>
          <a:prstGeom prst="rect">
            <a:avLst/>
          </a:prstGeom>
          <a:blipFill>
            <a:blip r:embed="rId2" cstate="print"/>
            <a:stretch>
              <a:fillRect/>
            </a:stretch>
          </a:blipFill>
        </p:spPr>
        <p:txBody>
          <a:bodyPr wrap="square" lIns="0" tIns="0" rIns="0" bIns="0" rtlCol="0"/>
          <a:lstStyle/>
          <a:p>
            <a:endParaRPr sz="1697"/>
          </a:p>
        </p:txBody>
      </p:sp>
    </p:spTree>
    <p:extLst>
      <p:ext uri="{BB962C8B-B14F-4D97-AF65-F5344CB8AC3E}">
        <p14:creationId xmlns:p14="http://schemas.microsoft.com/office/powerpoint/2010/main" val="43737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048" y="476672"/>
            <a:ext cx="9217024" cy="6264696"/>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322499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22" y="404664"/>
            <a:ext cx="9751867" cy="63146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11901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1289</Words>
  <Application>Microsoft Office PowerPoint</Application>
  <PresentationFormat>Özel</PresentationFormat>
  <Paragraphs>168</Paragraphs>
  <Slides>29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Calibri</vt:lpstr>
      <vt:lpstr>Georgia</vt:lpstr>
      <vt:lpstr>Symbol</vt:lpstr>
      <vt:lpstr>Tahoma</vt:lpstr>
      <vt:lpstr>Times New Roman</vt:lpstr>
      <vt:lpstr>Wingdings</vt:lpstr>
      <vt:lpstr>Ofis Teması</vt:lpstr>
      <vt:lpstr>ÇEVRE KORUMA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Windows Kullanıcısı</cp:lastModifiedBy>
  <cp:revision>15</cp:revision>
  <dcterms:created xsi:type="dcterms:W3CDTF">2019-02-24T14:22:57Z</dcterms:created>
  <dcterms:modified xsi:type="dcterms:W3CDTF">2019-03-01T13:45:43Z</dcterms:modified>
</cp:coreProperties>
</file>