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63" r:id="rId5"/>
    <p:sldId id="276" r:id="rId6"/>
    <p:sldId id="264" r:id="rId7"/>
    <p:sldId id="277" r:id="rId8"/>
    <p:sldId id="257" r:id="rId9"/>
    <p:sldId id="258" r:id="rId10"/>
    <p:sldId id="259" r:id="rId11"/>
    <p:sldId id="260" r:id="rId12"/>
    <p:sldId id="265" r:id="rId13"/>
    <p:sldId id="266" r:id="rId14"/>
    <p:sldId id="268" r:id="rId15"/>
    <p:sldId id="267" r:id="rId16"/>
    <p:sldId id="269" r:id="rId17"/>
    <p:sldId id="270" r:id="rId18"/>
    <p:sldId id="271" r:id="rId19"/>
    <p:sldId id="272" r:id="rId20"/>
    <p:sldId id="273" r:id="rId21"/>
    <p:sldId id="274" r:id="rId22"/>
    <p:sldId id="275"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824B1C0D-3F02-4B8D-ACB3-7316C38E925F}" type="datetimeFigureOut">
              <a:rPr lang="tr-TR" smtClean="0"/>
              <a:t>15.3.2019</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D8F6FA07-C82F-4B16-BFD7-40490C7A0662}"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824B1C0D-3F02-4B8D-ACB3-7316C38E925F}" type="datetimeFigureOut">
              <a:rPr lang="tr-TR" smtClean="0"/>
              <a:t>15.3.2019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8F6FA07-C82F-4B16-BFD7-40490C7A0662}"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824B1C0D-3F02-4B8D-ACB3-7316C38E925F}" type="datetimeFigureOut">
              <a:rPr lang="tr-TR" smtClean="0"/>
              <a:t>15.3.2019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8F6FA07-C82F-4B16-BFD7-40490C7A0662}"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824B1C0D-3F02-4B8D-ACB3-7316C38E925F}" type="datetimeFigureOut">
              <a:rPr lang="tr-TR" smtClean="0"/>
              <a:t>15.3.2019</a:t>
            </a:fld>
            <a:endParaRPr lang="tr-TR"/>
          </a:p>
        </p:txBody>
      </p:sp>
      <p:sp>
        <p:nvSpPr>
          <p:cNvPr id="9" name="Slayt Numarası Yer Tutucusu 8"/>
          <p:cNvSpPr>
            <a:spLocks noGrp="1"/>
          </p:cNvSpPr>
          <p:nvPr>
            <p:ph type="sldNum" sz="quarter" idx="15"/>
          </p:nvPr>
        </p:nvSpPr>
        <p:spPr/>
        <p:txBody>
          <a:bodyPr rtlCol="0"/>
          <a:lstStyle/>
          <a:p>
            <a:fld id="{D8F6FA07-C82F-4B16-BFD7-40490C7A0662}"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824B1C0D-3F02-4B8D-ACB3-7316C38E925F}" type="datetimeFigureOut">
              <a:rPr lang="tr-TR" smtClean="0"/>
              <a:t>15.3.2019</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D8F6FA07-C82F-4B16-BFD7-40490C7A0662}"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824B1C0D-3F02-4B8D-ACB3-7316C38E925F}" type="datetimeFigureOut">
              <a:rPr lang="tr-TR" smtClean="0"/>
              <a:t>15.3.2019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8F6FA07-C82F-4B16-BFD7-40490C7A0662}"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824B1C0D-3F02-4B8D-ACB3-7316C38E925F}" type="datetimeFigureOut">
              <a:rPr lang="tr-TR" smtClean="0"/>
              <a:t>15.3.2019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8F6FA07-C82F-4B16-BFD7-40490C7A0662}"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824B1C0D-3F02-4B8D-ACB3-7316C38E925F}" type="datetimeFigureOut">
              <a:rPr lang="tr-TR" smtClean="0"/>
              <a:t>15.3.2019</a:t>
            </a:fld>
            <a:endParaRPr lang="tr-TR"/>
          </a:p>
        </p:txBody>
      </p:sp>
      <p:sp>
        <p:nvSpPr>
          <p:cNvPr id="7" name="Slayt Numarası Yer Tutucusu 6"/>
          <p:cNvSpPr>
            <a:spLocks noGrp="1"/>
          </p:cNvSpPr>
          <p:nvPr>
            <p:ph type="sldNum" sz="quarter" idx="11"/>
          </p:nvPr>
        </p:nvSpPr>
        <p:spPr/>
        <p:txBody>
          <a:bodyPr rtlCol="0"/>
          <a:lstStyle/>
          <a:p>
            <a:fld id="{D8F6FA07-C82F-4B16-BFD7-40490C7A0662}"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24B1C0D-3F02-4B8D-ACB3-7316C38E925F}" type="datetimeFigureOut">
              <a:rPr lang="tr-TR" smtClean="0"/>
              <a:t>15.3.2019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8F6FA07-C82F-4B16-BFD7-40490C7A0662}"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824B1C0D-3F02-4B8D-ACB3-7316C38E925F}" type="datetimeFigureOut">
              <a:rPr lang="tr-TR" smtClean="0"/>
              <a:t>15.3.2019</a:t>
            </a:fld>
            <a:endParaRPr lang="tr-TR"/>
          </a:p>
        </p:txBody>
      </p:sp>
      <p:sp>
        <p:nvSpPr>
          <p:cNvPr id="22" name="Slayt Numarası Yer Tutucusu 21"/>
          <p:cNvSpPr>
            <a:spLocks noGrp="1"/>
          </p:cNvSpPr>
          <p:nvPr>
            <p:ph type="sldNum" sz="quarter" idx="15"/>
          </p:nvPr>
        </p:nvSpPr>
        <p:spPr/>
        <p:txBody>
          <a:bodyPr rtlCol="0"/>
          <a:lstStyle/>
          <a:p>
            <a:fld id="{D8F6FA07-C82F-4B16-BFD7-40490C7A0662}"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824B1C0D-3F02-4B8D-ACB3-7316C38E925F}" type="datetimeFigureOut">
              <a:rPr lang="tr-TR" smtClean="0"/>
              <a:t>15.3.2019</a:t>
            </a:fld>
            <a:endParaRPr lang="tr-TR"/>
          </a:p>
        </p:txBody>
      </p:sp>
      <p:sp>
        <p:nvSpPr>
          <p:cNvPr id="18" name="Slayt Numarası Yer Tutucusu 17"/>
          <p:cNvSpPr>
            <a:spLocks noGrp="1"/>
          </p:cNvSpPr>
          <p:nvPr>
            <p:ph type="sldNum" sz="quarter" idx="11"/>
          </p:nvPr>
        </p:nvSpPr>
        <p:spPr/>
        <p:txBody>
          <a:bodyPr rtlCol="0"/>
          <a:lstStyle/>
          <a:p>
            <a:fld id="{D8F6FA07-C82F-4B16-BFD7-40490C7A0662}"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24B1C0D-3F02-4B8D-ACB3-7316C38E925F}" type="datetimeFigureOut">
              <a:rPr lang="tr-TR" smtClean="0"/>
              <a:t>15.3.2019</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8F6FA07-C82F-4B16-BFD7-40490C7A0662}"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267744" y="3752166"/>
            <a:ext cx="6876256" cy="830997"/>
          </a:xfrm>
          <a:prstGeom prst="rect">
            <a:avLst/>
          </a:prstGeom>
        </p:spPr>
        <p:txBody>
          <a:bodyPr wrap="square">
            <a:spAutoFit/>
          </a:bodyPr>
          <a:lstStyle/>
          <a:p>
            <a:r>
              <a:rPr lang="tr-TR" sz="2400" b="1" dirty="0" smtClean="0">
                <a:latin typeface="Times New Roman" pitchFamily="18" charset="0"/>
                <a:cs typeface="Times New Roman" pitchFamily="18" charset="0"/>
              </a:rPr>
              <a:t>BİYOLOJİK ÇEŞİTLİLİĞİ KORUMA ÇALIŞMALARI</a:t>
            </a:r>
            <a:endParaRPr lang="tr-TR" sz="2400" b="1" dirty="0">
              <a:latin typeface="Times New Roman" pitchFamily="18" charset="0"/>
              <a:cs typeface="Times New Roman" pitchFamily="18" charset="0"/>
            </a:endParaRPr>
          </a:p>
        </p:txBody>
      </p:sp>
      <p:sp>
        <p:nvSpPr>
          <p:cNvPr id="6" name="Alt Başlık 5"/>
          <p:cNvSpPr>
            <a:spLocks noGrp="1"/>
          </p:cNvSpPr>
          <p:nvPr>
            <p:ph type="subTitle" idx="1"/>
          </p:nvPr>
        </p:nvSpPr>
        <p:spPr/>
        <p:txBody>
          <a:bodyPr>
            <a:normAutofit fontScale="92500"/>
          </a:bodyPr>
          <a:lstStyle/>
          <a:p>
            <a:endParaRPr lang="tr-TR" dirty="0" smtClean="0">
              <a:solidFill>
                <a:schemeClr val="tx1"/>
              </a:solidFill>
            </a:endParaRPr>
          </a:p>
          <a:p>
            <a:endParaRPr lang="tr-TR" dirty="0">
              <a:solidFill>
                <a:schemeClr val="tx1"/>
              </a:solidFill>
            </a:endParaRPr>
          </a:p>
          <a:p>
            <a:r>
              <a:rPr lang="tr-TR" dirty="0" smtClean="0">
                <a:solidFill>
                  <a:schemeClr val="tx1"/>
                </a:solidFill>
              </a:rPr>
              <a:t>                                    </a:t>
            </a:r>
            <a:r>
              <a:rPr lang="tr-TR" sz="2400" dirty="0" smtClean="0">
                <a:solidFill>
                  <a:schemeClr val="tx1"/>
                </a:solidFill>
                <a:latin typeface="Times New Roman" pitchFamily="18" charset="0"/>
                <a:cs typeface="Times New Roman" pitchFamily="18" charset="0"/>
              </a:rPr>
              <a:t>Prof. Dr. Ahmet KARADAĞ</a:t>
            </a:r>
            <a:endParaRPr lang="tr-TR"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382973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3568" y="836712"/>
            <a:ext cx="7704856" cy="4801314"/>
          </a:xfrm>
          <a:prstGeom prst="rect">
            <a:avLst/>
          </a:prstGeom>
        </p:spPr>
        <p:txBody>
          <a:bodyPr wrap="square">
            <a:spAutoFit/>
          </a:bodyPr>
          <a:lstStyle/>
          <a:p>
            <a:endParaRPr lang="tr-TR" b="1" dirty="0"/>
          </a:p>
          <a:p>
            <a:r>
              <a:rPr lang="tr-TR" b="1" dirty="0" smtClean="0">
                <a:latin typeface="Times New Roman" pitchFamily="18" charset="0"/>
                <a:cs typeface="Times New Roman" pitchFamily="18" charset="0"/>
              </a:rPr>
              <a:t>B. </a:t>
            </a:r>
            <a:r>
              <a:rPr lang="tr-TR" b="1" dirty="0" err="1" smtClean="0">
                <a:latin typeface="Times New Roman" pitchFamily="18" charset="0"/>
                <a:cs typeface="Times New Roman" pitchFamily="18" charset="0"/>
              </a:rPr>
              <a:t>Ex-situ</a:t>
            </a:r>
            <a:r>
              <a:rPr lang="tr-TR" b="1" dirty="0" smtClean="0">
                <a:latin typeface="Times New Roman" pitchFamily="18" charset="0"/>
                <a:cs typeface="Times New Roman" pitchFamily="18" charset="0"/>
              </a:rPr>
              <a:t> </a:t>
            </a:r>
            <a:r>
              <a:rPr lang="tr-TR" b="1" dirty="0">
                <a:latin typeface="Times New Roman" pitchFamily="18" charset="0"/>
                <a:cs typeface="Times New Roman" pitchFamily="18" charset="0"/>
              </a:rPr>
              <a:t>Koruma( Doğal Habitatı dışında Koruma): </a:t>
            </a:r>
            <a:endParaRPr lang="tr-TR" b="1"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a:p>
            <a:pPr marL="285750" indent="-285750">
              <a:buFont typeface="Arial" pitchFamily="34" charset="0"/>
              <a:buChar char="•"/>
            </a:pPr>
            <a:r>
              <a:rPr lang="tr-TR" dirty="0">
                <a:latin typeface="Times New Roman" pitchFamily="18" charset="0"/>
                <a:cs typeface="Times New Roman" pitchFamily="18" charset="0"/>
              </a:rPr>
              <a:t>Tehlike altında bulunan </a:t>
            </a:r>
            <a:r>
              <a:rPr lang="tr-TR" dirty="0" err="1" smtClean="0">
                <a:latin typeface="Times New Roman" pitchFamily="18" charset="0"/>
                <a:cs typeface="Times New Roman" pitchFamily="18" charset="0"/>
              </a:rPr>
              <a:t>biyoçeşitlilik</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öğelerinin doğal yaşama ortamlarının dışında koruma altına alınmasıdır. Açık bir anlatımla, bitki veya hayvanların doğal yaşam ortamlarından alınarak botanik bahçesi veya hayvanat bahçesi gibi ortamlarda tutularak koruma altına alınmasıdır. Ancak </a:t>
            </a:r>
            <a:r>
              <a:rPr lang="tr-TR" dirty="0" err="1">
                <a:latin typeface="Times New Roman" pitchFamily="18" charset="0"/>
                <a:cs typeface="Times New Roman" pitchFamily="18" charset="0"/>
              </a:rPr>
              <a:t>biyo</a:t>
            </a: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eşitlilik </a:t>
            </a:r>
            <a:r>
              <a:rPr lang="tr-TR" dirty="0">
                <a:latin typeface="Times New Roman" pitchFamily="18" charset="0"/>
                <a:cs typeface="Times New Roman" pitchFamily="18" charset="0"/>
              </a:rPr>
              <a:t>öğelerin ekosistemlerin, </a:t>
            </a:r>
            <a:r>
              <a:rPr lang="tr-TR" dirty="0" err="1">
                <a:latin typeface="Times New Roman" pitchFamily="18" charset="0"/>
                <a:cs typeface="Times New Roman" pitchFamily="18" charset="0"/>
              </a:rPr>
              <a:t>ex-situ</a:t>
            </a:r>
            <a:r>
              <a:rPr lang="tr-TR" dirty="0">
                <a:latin typeface="Times New Roman" pitchFamily="18" charset="0"/>
                <a:cs typeface="Times New Roman" pitchFamily="18" charset="0"/>
              </a:rPr>
              <a:t> korunması mümkün değildir. </a:t>
            </a:r>
            <a:endParaRPr lang="tr-TR" dirty="0" smtClean="0">
              <a:latin typeface="Times New Roman" pitchFamily="18" charset="0"/>
              <a:cs typeface="Times New Roman" pitchFamily="18" charset="0"/>
            </a:endParaRPr>
          </a:p>
          <a:p>
            <a:pPr marL="285750" indent="-285750">
              <a:buFont typeface="Arial" pitchFamily="34" charset="0"/>
              <a:buChar char="•"/>
            </a:pPr>
            <a:endParaRPr lang="tr-TR" dirty="0">
              <a:latin typeface="Times New Roman" pitchFamily="18" charset="0"/>
              <a:cs typeface="Times New Roman" pitchFamily="18" charset="0"/>
            </a:endParaRPr>
          </a:p>
          <a:p>
            <a:pPr marL="285750" indent="-285750">
              <a:buFont typeface="Arial" pitchFamily="34" charset="0"/>
              <a:buChar char="•"/>
            </a:pPr>
            <a:r>
              <a:rPr lang="tr-TR" dirty="0">
                <a:latin typeface="Times New Roman" pitchFamily="18" charset="0"/>
                <a:cs typeface="Times New Roman" pitchFamily="18" charset="0"/>
              </a:rPr>
              <a:t>Ülkemizde bu çalışmalar tarımsal biyolojik çeşitliliği koruma amaçlı olarak 1930’lu yıllarda, orman biyolojik çeşitliliğini koruma amaçlı olarak da 1975 yıllarda başlatılmıştır. </a:t>
            </a:r>
            <a:endParaRPr lang="tr-TR" dirty="0" smtClean="0">
              <a:latin typeface="Times New Roman" pitchFamily="18" charset="0"/>
              <a:cs typeface="Times New Roman" pitchFamily="18" charset="0"/>
            </a:endParaRPr>
          </a:p>
          <a:p>
            <a:pPr marL="285750" indent="-285750">
              <a:buFont typeface="Arial" pitchFamily="34" charset="0"/>
              <a:buChar char="•"/>
            </a:pPr>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Tarım </a:t>
            </a:r>
            <a:r>
              <a:rPr lang="tr-TR" dirty="0">
                <a:latin typeface="Times New Roman" pitchFamily="18" charset="0"/>
                <a:cs typeface="Times New Roman" pitchFamily="18" charset="0"/>
              </a:rPr>
              <a:t>ve </a:t>
            </a:r>
            <a:r>
              <a:rPr lang="tr-TR" dirty="0" err="1">
                <a:latin typeface="Times New Roman" pitchFamily="18" charset="0"/>
                <a:cs typeface="Times New Roman" pitchFamily="18" charset="0"/>
              </a:rPr>
              <a:t>Köyişleri</a:t>
            </a:r>
            <a:r>
              <a:rPr lang="tr-TR" dirty="0">
                <a:latin typeface="Times New Roman" pitchFamily="18" charset="0"/>
                <a:cs typeface="Times New Roman" pitchFamily="18" charset="0"/>
              </a:rPr>
              <a:t> Bakanlığına (TKB) bağlı Tarla Bitkileri Merkez Araştırma Enstitüsü ile Ege Tarımsal Araştırmalar Enstitüsünde bulunan gen bankaları, kültür bitkilerinin yabani akrabalarının ve diğer otsu bitki türlerinin </a:t>
            </a:r>
            <a:r>
              <a:rPr lang="tr-TR" dirty="0" err="1">
                <a:latin typeface="Times New Roman" pitchFamily="18" charset="0"/>
                <a:cs typeface="Times New Roman" pitchFamily="18" charset="0"/>
              </a:rPr>
              <a:t>ex-situ</a:t>
            </a:r>
            <a:r>
              <a:rPr lang="tr-TR" dirty="0">
                <a:latin typeface="Times New Roman" pitchFamily="18" charset="0"/>
                <a:cs typeface="Times New Roman" pitchFamily="18" charset="0"/>
              </a:rPr>
              <a:t> korunmasında en önemli rolü üstlenmiştir. </a:t>
            </a:r>
          </a:p>
        </p:txBody>
      </p:sp>
    </p:spTree>
    <p:extLst>
      <p:ext uri="{BB962C8B-B14F-4D97-AF65-F5344CB8AC3E}">
        <p14:creationId xmlns:p14="http://schemas.microsoft.com/office/powerpoint/2010/main" val="940915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1028343"/>
            <a:ext cx="7200800" cy="4247317"/>
          </a:xfrm>
          <a:prstGeom prst="rect">
            <a:avLst/>
          </a:prstGeom>
        </p:spPr>
        <p:txBody>
          <a:bodyPr wrap="square">
            <a:spAutoFit/>
          </a:bodyPr>
          <a:lstStyle/>
          <a:p>
            <a:r>
              <a:rPr lang="tr-TR" b="1" dirty="0" smtClean="0"/>
              <a:t>C. </a:t>
            </a:r>
            <a:r>
              <a:rPr lang="tr-TR" b="1" dirty="0" err="1" smtClean="0"/>
              <a:t>In</a:t>
            </a:r>
            <a:r>
              <a:rPr lang="tr-TR" b="1" dirty="0" smtClean="0"/>
              <a:t>-Vitro </a:t>
            </a:r>
            <a:r>
              <a:rPr lang="tr-TR" b="1" dirty="0"/>
              <a:t>Koruma: </a:t>
            </a:r>
            <a:endParaRPr lang="tr-TR" b="1" dirty="0" smtClean="0"/>
          </a:p>
          <a:p>
            <a:endParaRPr lang="tr-TR" b="1" dirty="0"/>
          </a:p>
          <a:p>
            <a:pPr marL="285750" indent="-285750">
              <a:buFont typeface="Arial" pitchFamily="34" charset="0"/>
              <a:buChar char="•"/>
            </a:pPr>
            <a:r>
              <a:rPr lang="tr-TR" dirty="0" err="1"/>
              <a:t>In</a:t>
            </a:r>
            <a:r>
              <a:rPr lang="tr-TR" dirty="0"/>
              <a:t>-vitro koruma, </a:t>
            </a:r>
            <a:r>
              <a:rPr lang="tr-TR" dirty="0" err="1"/>
              <a:t>ex-situ</a:t>
            </a:r>
            <a:r>
              <a:rPr lang="tr-TR" dirty="0"/>
              <a:t> koruma yöntemi altında yer alır. Herhangi bir genetik kaynağın bulunduğu yerden farklı bir yerde korunmasıdır. Bu bağlamda </a:t>
            </a:r>
            <a:r>
              <a:rPr lang="tr-TR" dirty="0" err="1"/>
              <a:t>ex-situ</a:t>
            </a:r>
            <a:r>
              <a:rPr lang="tr-TR" dirty="0"/>
              <a:t> koruma yöntemleri içerisinde kabul edilir. </a:t>
            </a:r>
            <a:endParaRPr lang="tr-TR" dirty="0" smtClean="0"/>
          </a:p>
          <a:p>
            <a:pPr marL="285750" indent="-285750">
              <a:buFont typeface="Arial" pitchFamily="34" charset="0"/>
              <a:buChar char="•"/>
            </a:pPr>
            <a:endParaRPr lang="tr-TR" dirty="0"/>
          </a:p>
          <a:p>
            <a:pPr marL="285750" indent="-285750">
              <a:buFont typeface="Arial" pitchFamily="34" charset="0"/>
              <a:buChar char="•"/>
            </a:pPr>
            <a:r>
              <a:rPr lang="tr-TR" dirty="0"/>
              <a:t>Genetik kaynakların korunması, söz konusu genetik materyalin türüne ve kaynağına bağlı olarak, botanik bahçelerinde, hayvanat bahçelerinde, orijin ve döl deneme alanlarında, tohum bahçelerinde, klon arşivlerinde, doku kültürü, tohum, polen ve DNA saklama bankalarında mümkün olmaktadır. </a:t>
            </a:r>
            <a:endParaRPr lang="tr-TR" dirty="0" smtClean="0"/>
          </a:p>
          <a:p>
            <a:pPr marL="285750" indent="-285750">
              <a:buFont typeface="Arial" pitchFamily="34" charset="0"/>
              <a:buChar char="•"/>
            </a:pPr>
            <a:endParaRPr lang="tr-TR" dirty="0" smtClean="0"/>
          </a:p>
          <a:p>
            <a:pPr marL="285750" indent="-285750">
              <a:buFont typeface="Arial" pitchFamily="34" charset="0"/>
              <a:buChar char="•"/>
            </a:pPr>
            <a:r>
              <a:rPr lang="tr-TR" dirty="0" smtClean="0"/>
              <a:t>Genetik </a:t>
            </a:r>
            <a:r>
              <a:rPr lang="tr-TR" dirty="0"/>
              <a:t>kaynakların doğal habitatı dışında korumada uzun vadeli korunabilmesi için ihtiyaç duyulan maddi kaynaklar çoğu kez yetersiz ya da istikrarsız olmaktadır. </a:t>
            </a:r>
          </a:p>
        </p:txBody>
      </p:sp>
    </p:spTree>
    <p:extLst>
      <p:ext uri="{BB962C8B-B14F-4D97-AF65-F5344CB8AC3E}">
        <p14:creationId xmlns:p14="http://schemas.microsoft.com/office/powerpoint/2010/main" val="3722655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1432" y="260648"/>
            <a:ext cx="8712968" cy="4801314"/>
          </a:xfrm>
          <a:prstGeom prst="rect">
            <a:avLst/>
          </a:prstGeom>
        </p:spPr>
        <p:txBody>
          <a:bodyPr wrap="square">
            <a:spAutoFit/>
          </a:bodyPr>
          <a:lstStyle/>
          <a:p>
            <a:r>
              <a:rPr lang="tr-TR" b="1" dirty="0" smtClean="0">
                <a:latin typeface="Times New Roman" pitchFamily="18" charset="0"/>
                <a:cs typeface="Times New Roman" pitchFamily="18" charset="0"/>
              </a:rPr>
              <a:t>Özel Çevre Koruma Bölgeleri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Çevre Kanununun 9. Maddesi ile ülke ve dünya ölçeğinde ekolojik önemi olan, çevre kirlenmeleri ve bozulmalarına duyarlı toprak ve su alanları, biyolojik çeşitliliğin, doğal kaynakların ve bunlarla ilgili kültürel kaynakların gelecek kuşaklara ulaşmasını emniyet altına almak üzere Özel Çevre Koruma Bölgelerinin ilan edilmesi hükme bağlanmıştır.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Özel Çevre Koruma Bölgelerinin çevresel değerlerinin korunması, mevcut çevresel sorunları ile ilişkilendirilmesi ve sahip oldukları biyolojik ve ekolojik kaynakların yanı sıra tarihi ve kültürel değerlerinin de korunması ve geliştirilmesi amacıyla 1989 yılında 383 sayılı Kanun Hükmünde Kararname (KHK) ile Özel Çevre Koruma Kurumu kurulmuştur.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Bugüne kadar ülkemizde tescil edilmiş 14 “Özel Çevre Koruma Bölgesi” bulunmaktadır. Bu alanlar, başta deniz kaplumbağalarının yumurtlama alanları ve Akdeniz foklarının yerleşim bölgeleri olmalarından dolayı biyolojik çeşitliliğin korunması ve sürdürülebilir kullanımı açısından büyük önem taşımaktadır. </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1813768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579358"/>
            <a:ext cx="7992888" cy="5355312"/>
          </a:xfrm>
          <a:prstGeom prst="rect">
            <a:avLst/>
          </a:prstGeom>
        </p:spPr>
        <p:txBody>
          <a:bodyPr wrap="square">
            <a:spAutoFit/>
          </a:bodyPr>
          <a:lstStyle/>
          <a:p>
            <a:r>
              <a:rPr lang="tr-TR" b="1" dirty="0" smtClean="0">
                <a:latin typeface="Times New Roman" pitchFamily="18" charset="0"/>
                <a:cs typeface="Times New Roman" pitchFamily="18" charset="0"/>
              </a:rPr>
              <a:t>Doğal Sit Alanları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Kültür Bakanlığınca kültürel varlıklarımızın yanı sıra doğal varlıklarımızın da yerinde korunması amacıyla ilk olarak 1973’de çıkarılan “Eski Eserler </a:t>
            </a:r>
            <a:r>
              <a:rPr lang="tr-TR" dirty="0" err="1" smtClean="0">
                <a:latin typeface="Times New Roman" pitchFamily="18" charset="0"/>
                <a:cs typeface="Times New Roman" pitchFamily="18" charset="0"/>
              </a:rPr>
              <a:t>Kanunu”nda</a:t>
            </a:r>
            <a:r>
              <a:rPr lang="tr-TR" dirty="0" smtClean="0">
                <a:latin typeface="Times New Roman" pitchFamily="18" charset="0"/>
                <a:cs typeface="Times New Roman" pitchFamily="18" charset="0"/>
              </a:rPr>
              <a:t> yer alan “tabii (doğal) sit” kavramıyla çalışmalar başlatılmış olup, 1983’de çıkarılan “Kültür ve Tabiat Varlıklarını Koruma Kanunu” ile de “sit” tanımının </a:t>
            </a:r>
            <a:r>
              <a:rPr lang="tr-TR" dirty="0" err="1" smtClean="0">
                <a:latin typeface="Times New Roman" pitchFamily="18" charset="0"/>
                <a:cs typeface="Times New Roman" pitchFamily="18" charset="0"/>
              </a:rPr>
              <a:t>yanısıra</a:t>
            </a:r>
            <a:r>
              <a:rPr lang="tr-TR" dirty="0" smtClean="0">
                <a:latin typeface="Times New Roman" pitchFamily="18" charset="0"/>
                <a:cs typeface="Times New Roman" pitchFamily="18" charset="0"/>
              </a:rPr>
              <a:t> “tabiat varlığı” tanımı da </a:t>
            </a:r>
            <a:r>
              <a:rPr lang="tr-TR" dirty="0" smtClean="0">
                <a:latin typeface="Times New Roman" pitchFamily="18" charset="0"/>
                <a:cs typeface="Times New Roman" pitchFamily="18" charset="0"/>
              </a:rPr>
              <a:t>getirilmiş, tabiat varlığı tanımına mağaralar, kaya sığınakları, özellik gösteren ağaç ve ağaç toplulukları da dahil edilmiştir.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Biyolojik çeşitlilik açısından önemli alanlar, Kültür ve Turizm Bakanlığınca doğal sit olarak koruma altına alınan alanların içinde kalmaktadır.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Doğal Sit alanları, Kültür ve Tabiat Varlıklarını Koruma Yüksek Kurulunun 5.11.1999/659 sayılı kararında tanımladığı üzere; Jeolojik devirlerle, tarih öncesi ve tarihi devirlere ait olup ender bulunmaları veya özellikleri ve güzellikleri bakımından korunması gerekli yer üstünde, yer altında veya su altında bulunan korunması gereken alanlardır.” </a:t>
            </a:r>
          </a:p>
          <a:p>
            <a:endParaRPr lang="tr-TR" dirty="0"/>
          </a:p>
        </p:txBody>
      </p:sp>
    </p:spTree>
    <p:extLst>
      <p:ext uri="{BB962C8B-B14F-4D97-AF65-F5344CB8AC3E}">
        <p14:creationId xmlns:p14="http://schemas.microsoft.com/office/powerpoint/2010/main" val="4164520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548680"/>
            <a:ext cx="8136904" cy="4524315"/>
          </a:xfrm>
          <a:prstGeom prst="rect">
            <a:avLst/>
          </a:prstGeom>
        </p:spPr>
        <p:txBody>
          <a:bodyPr wrap="square">
            <a:spAutoFit/>
          </a:bodyPr>
          <a:lstStyle/>
          <a:p>
            <a:r>
              <a:rPr lang="tr-TR" b="1" dirty="0" smtClean="0">
                <a:latin typeface="Times New Roman" pitchFamily="18" charset="0"/>
                <a:cs typeface="Times New Roman" pitchFamily="18" charset="0"/>
              </a:rPr>
              <a:t>Gen Koruma ve Yönetim Alanları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Gen Koruma ve Yönetim Alanları (GEKYA) kavramı “Türkiye Bitki Genetik </a:t>
            </a:r>
            <a:r>
              <a:rPr lang="tr-TR" dirty="0" err="1" smtClean="0">
                <a:latin typeface="Times New Roman" pitchFamily="18" charset="0"/>
                <a:cs typeface="Times New Roman" pitchFamily="18" charset="0"/>
              </a:rPr>
              <a:t>Çesitliliğinin</a:t>
            </a:r>
            <a:r>
              <a:rPr lang="tr-TR" dirty="0" smtClean="0">
                <a:latin typeface="Times New Roman" pitchFamily="18" charset="0"/>
                <a:cs typeface="Times New Roman" pitchFamily="18" charset="0"/>
              </a:rPr>
              <a:t> Yerinde (in-</a:t>
            </a:r>
            <a:r>
              <a:rPr lang="tr-TR" dirty="0" err="1" smtClean="0">
                <a:latin typeface="Times New Roman" pitchFamily="18" charset="0"/>
                <a:cs typeface="Times New Roman" pitchFamily="18" charset="0"/>
              </a:rPr>
              <a:t>situ</a:t>
            </a:r>
            <a:r>
              <a:rPr lang="tr-TR" dirty="0" smtClean="0">
                <a:latin typeface="Times New Roman" pitchFamily="18" charset="0"/>
                <a:cs typeface="Times New Roman" pitchFamily="18" charset="0"/>
              </a:rPr>
              <a:t>) Korunması” projesi (1993-1998; GEF-1 Projesi) kapsamında geliştirilmiştir.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Bu proje ile tarımsal bitkilerin yabani akrabalarına ait gen kaynaklarının yerinde korunması konusunda gerekli kurumsal ve personel kapasitesi geliştirilmiş ve GEKYA oluşturulması ile ilgili çalışmalar yapılmıştır.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GEKYA; seçilmiş bitki türlerinde genetik çeşitliliği yerinde korumak için doğal yada yarı doğal alanlardan seçilen yerlerdir.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err="1" smtClean="0">
                <a:latin typeface="Times New Roman" pitchFamily="18" charset="0"/>
                <a:cs typeface="Times New Roman" pitchFamily="18" charset="0"/>
              </a:rPr>
              <a:t>GEKYA’lar</a:t>
            </a:r>
            <a:r>
              <a:rPr lang="tr-TR" dirty="0" smtClean="0">
                <a:latin typeface="Times New Roman" pitchFamily="18" charset="0"/>
                <a:cs typeface="Times New Roman" pitchFamily="18" charset="0"/>
              </a:rPr>
              <a:t> aynı zamanda “endemik, tehlike altında olan ve ekonomik bakımdan önemli ve hedef tür olarak belirlenen bitki türlerinin </a:t>
            </a:r>
            <a:r>
              <a:rPr lang="tr-TR" dirty="0" err="1" smtClean="0">
                <a:latin typeface="Times New Roman" pitchFamily="18" charset="0"/>
                <a:cs typeface="Times New Roman" pitchFamily="18" charset="0"/>
              </a:rPr>
              <a:t>populasyonlarında</a:t>
            </a:r>
            <a:r>
              <a:rPr lang="tr-TR" dirty="0" smtClean="0">
                <a:latin typeface="Times New Roman" pitchFamily="18" charset="0"/>
                <a:cs typeface="Times New Roman" pitchFamily="18" charset="0"/>
              </a:rPr>
              <a:t> evrimsel oluşum ve değişimlerin sürekliliğine olanak veren alanlardır.” </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681383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3568" y="889844"/>
            <a:ext cx="8064896" cy="4524315"/>
          </a:xfrm>
          <a:prstGeom prst="rect">
            <a:avLst/>
          </a:prstGeom>
        </p:spPr>
        <p:txBody>
          <a:bodyPr wrap="square">
            <a:spAutoFit/>
          </a:bodyPr>
          <a:lstStyle/>
          <a:p>
            <a:r>
              <a:rPr lang="tr-TR" b="1" dirty="0" err="1" smtClean="0">
                <a:latin typeface="Times New Roman" pitchFamily="18" charset="0"/>
                <a:cs typeface="Times New Roman" pitchFamily="18" charset="0"/>
              </a:rPr>
              <a:t>Ramsar</a:t>
            </a:r>
            <a:r>
              <a:rPr lang="tr-TR" b="1" dirty="0" smtClean="0">
                <a:latin typeface="Times New Roman" pitchFamily="18" charset="0"/>
                <a:cs typeface="Times New Roman" pitchFamily="18" charset="0"/>
              </a:rPr>
              <a:t> Alanları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Türkiye, 1994 yılında </a:t>
            </a:r>
            <a:r>
              <a:rPr lang="tr-TR" dirty="0" err="1" smtClean="0">
                <a:latin typeface="Times New Roman" pitchFamily="18" charset="0"/>
                <a:cs typeface="Times New Roman" pitchFamily="18" charset="0"/>
              </a:rPr>
              <a:t>Ramsar</a:t>
            </a:r>
            <a:r>
              <a:rPr lang="tr-TR" dirty="0" smtClean="0">
                <a:latin typeface="Times New Roman" pitchFamily="18" charset="0"/>
                <a:cs typeface="Times New Roman" pitchFamily="18" charset="0"/>
              </a:rPr>
              <a:t> Sözleşmesine taraf olmuştur ve taraf olma aşamasında 5 sulak alanını (Manyas Gölü, Seyfe Gölü, Burdur Gölü, Sultan Sazlığı ve Göksu Deltası) Sözleşme Listesine kaydettirmiştir.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1998 yılında ise daha önce bir kısmı Sözleşme listesine dahil edilen Manyas (Kuş) Gölü ile Burdur Gölünün tamamı ile Gediz Deltası, </a:t>
            </a:r>
            <a:r>
              <a:rPr lang="tr-TR" dirty="0" err="1" smtClean="0">
                <a:latin typeface="Times New Roman" pitchFamily="18" charset="0"/>
                <a:cs typeface="Times New Roman" pitchFamily="18" charset="0"/>
              </a:rPr>
              <a:t>Akyatan</a:t>
            </a:r>
            <a:r>
              <a:rPr lang="tr-TR" dirty="0" smtClean="0">
                <a:latin typeface="Times New Roman" pitchFamily="18" charset="0"/>
                <a:cs typeface="Times New Roman" pitchFamily="18" charset="0"/>
              </a:rPr>
              <a:t> Lagünü, </a:t>
            </a:r>
            <a:r>
              <a:rPr lang="tr-TR" dirty="0" err="1" smtClean="0">
                <a:latin typeface="Times New Roman" pitchFamily="18" charset="0"/>
                <a:cs typeface="Times New Roman" pitchFamily="18" charset="0"/>
              </a:rPr>
              <a:t>Uluabat</a:t>
            </a:r>
            <a:r>
              <a:rPr lang="tr-TR" dirty="0" smtClean="0">
                <a:latin typeface="Times New Roman" pitchFamily="18" charset="0"/>
                <a:cs typeface="Times New Roman" pitchFamily="18" charset="0"/>
              </a:rPr>
              <a:t> Gölü ve Kızılırmak Deltası da Sözleşme Listesine dahil edilmiştir.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Şu anda RAMSAR kapsamında 12 sulak alan bulunmakta olup toplam 206 830 ha ‘</a:t>
            </a:r>
            <a:r>
              <a:rPr lang="tr-TR" dirty="0" err="1" smtClean="0">
                <a:latin typeface="Times New Roman" pitchFamily="18" charset="0"/>
                <a:cs typeface="Times New Roman" pitchFamily="18" charset="0"/>
              </a:rPr>
              <a:t>lık</a:t>
            </a:r>
            <a:r>
              <a:rPr lang="tr-TR" dirty="0" smtClean="0">
                <a:latin typeface="Times New Roman" pitchFamily="18" charset="0"/>
                <a:cs typeface="Times New Roman" pitchFamily="18" charset="0"/>
              </a:rPr>
              <a:t> bir alana yayılmıştır.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Uluslararası kriterler dikkate alınarak yapılan değerlendirmeler neticesinde uluslararası önemde sulak alan olduğu tespit edilen 200 alan bulunmaktadır. Bu alanlardan 13’ünde “Kuş Cennetleri Projesi” başlatılmıştır. </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989503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504" y="692696"/>
            <a:ext cx="8640960" cy="4524315"/>
          </a:xfrm>
          <a:prstGeom prst="rect">
            <a:avLst/>
          </a:prstGeom>
        </p:spPr>
        <p:txBody>
          <a:bodyPr wrap="square">
            <a:spAutoFit/>
          </a:bodyPr>
          <a:lstStyle/>
          <a:p>
            <a:r>
              <a:rPr lang="tr-TR" b="1" dirty="0" smtClean="0">
                <a:latin typeface="Times New Roman" pitchFamily="18" charset="0"/>
                <a:cs typeface="Times New Roman" pitchFamily="18" charset="0"/>
              </a:rPr>
              <a:t>Tohum </a:t>
            </a:r>
            <a:r>
              <a:rPr lang="tr-TR" b="1" dirty="0" err="1" smtClean="0">
                <a:latin typeface="Times New Roman" pitchFamily="18" charset="0"/>
                <a:cs typeface="Times New Roman" pitchFamily="18" charset="0"/>
              </a:rPr>
              <a:t>Meşcereleri</a:t>
            </a:r>
            <a:r>
              <a:rPr lang="tr-TR" b="1" dirty="0" smtClean="0">
                <a:latin typeface="Times New Roman" pitchFamily="18" charset="0"/>
                <a:cs typeface="Times New Roman" pitchFamily="18" charset="0"/>
              </a:rPr>
              <a:t> ve Gen Koruma Ormanları </a:t>
            </a:r>
          </a:p>
          <a:p>
            <a:endParaRPr lang="tr-TR" b="1"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Mevcut koşullar altında istenilen karakterler bakımından üstün özelliklere sahip ağaçların bulunduğu, belirli bir coğrafik bölgede yer alan ve tohum üretimi için özel bir yönetim ve işletmeye tabi tutulan </a:t>
            </a:r>
            <a:r>
              <a:rPr lang="tr-TR" dirty="0" err="1" smtClean="0">
                <a:latin typeface="Times New Roman" pitchFamily="18" charset="0"/>
                <a:cs typeface="Times New Roman" pitchFamily="18" charset="0"/>
              </a:rPr>
              <a:t>meşcerelerdir</a:t>
            </a:r>
            <a:r>
              <a:rPr lang="tr-TR" dirty="0" smtClean="0">
                <a:latin typeface="Times New Roman" pitchFamily="18" charset="0"/>
                <a:cs typeface="Times New Roman" pitchFamily="18" charset="0"/>
              </a:rPr>
              <a:t>.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Tohum </a:t>
            </a:r>
            <a:r>
              <a:rPr lang="tr-TR" dirty="0" err="1" smtClean="0">
                <a:latin typeface="Times New Roman" pitchFamily="18" charset="0"/>
                <a:cs typeface="Times New Roman" pitchFamily="18" charset="0"/>
              </a:rPr>
              <a:t>Meşcereleri</a:t>
            </a:r>
            <a:r>
              <a:rPr lang="tr-TR" dirty="0" smtClean="0">
                <a:latin typeface="Times New Roman" pitchFamily="18" charset="0"/>
                <a:cs typeface="Times New Roman" pitchFamily="18" charset="0"/>
              </a:rPr>
              <a:t> ile kaliteli ve kaynağı belli tohum elde etmek amaçlanmaktadır. Ülkemizde şimdiye kadar seçilen Tohum </a:t>
            </a:r>
            <a:r>
              <a:rPr lang="tr-TR" dirty="0" err="1" smtClean="0">
                <a:latin typeface="Times New Roman" pitchFamily="18" charset="0"/>
                <a:cs typeface="Times New Roman" pitchFamily="18" charset="0"/>
              </a:rPr>
              <a:t>Meşcereleri</a:t>
            </a:r>
            <a:r>
              <a:rPr lang="tr-TR" dirty="0" smtClean="0">
                <a:latin typeface="Times New Roman" pitchFamily="18" charset="0"/>
                <a:cs typeface="Times New Roman" pitchFamily="18" charset="0"/>
              </a:rPr>
              <a:t>, 27 türde 339 adettir.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Gen Koruma Ormanları bir türün genetik çeşitliliğinin doğal ortamında (in-</a:t>
            </a:r>
            <a:r>
              <a:rPr lang="tr-TR" dirty="0" err="1" smtClean="0">
                <a:latin typeface="Times New Roman" pitchFamily="18" charset="0"/>
                <a:cs typeface="Times New Roman" pitchFamily="18" charset="0"/>
              </a:rPr>
              <a:t>situ</a:t>
            </a:r>
            <a:r>
              <a:rPr lang="tr-TR" dirty="0" smtClean="0">
                <a:latin typeface="Times New Roman" pitchFamily="18" charset="0"/>
                <a:cs typeface="Times New Roman" pitchFamily="18" charset="0"/>
              </a:rPr>
              <a:t>) korunması amacıyla seçilen ve yönetilen doğal </a:t>
            </a:r>
            <a:r>
              <a:rPr lang="tr-TR" dirty="0" err="1" smtClean="0">
                <a:latin typeface="Times New Roman" pitchFamily="18" charset="0"/>
                <a:cs typeface="Times New Roman" pitchFamily="18" charset="0"/>
              </a:rPr>
              <a:t>meşcerelerdir</a:t>
            </a:r>
            <a:r>
              <a:rPr lang="tr-TR" dirty="0" smtClean="0">
                <a:latin typeface="Times New Roman" pitchFamily="18" charset="0"/>
                <a:cs typeface="Times New Roman" pitchFamily="18" charset="0"/>
              </a:rPr>
              <a:t>.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Gen Koruma Ormanları ile; doğada var olan genetik zenginliğin korunması ve gelecek kuşaklara aktarılması amaçlanmaktadır. Ülkemizde şimdiye kadar 28 türde 214 Gen Koruma Ormanı seçilmiştir. </a:t>
            </a:r>
          </a:p>
          <a:p>
            <a:endParaRPr lang="tr-TR" dirty="0"/>
          </a:p>
        </p:txBody>
      </p:sp>
    </p:spTree>
    <p:extLst>
      <p:ext uri="{BB962C8B-B14F-4D97-AF65-F5344CB8AC3E}">
        <p14:creationId xmlns:p14="http://schemas.microsoft.com/office/powerpoint/2010/main" val="2214448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11560" y="360242"/>
            <a:ext cx="7344816" cy="6463308"/>
          </a:xfrm>
          <a:prstGeom prst="rect">
            <a:avLst/>
          </a:prstGeom>
        </p:spPr>
        <p:txBody>
          <a:bodyPr wrap="square">
            <a:spAutoFit/>
          </a:bodyPr>
          <a:lstStyle/>
          <a:p>
            <a:r>
              <a:rPr lang="tr-TR" b="1" dirty="0" smtClean="0">
                <a:latin typeface="Times New Roman" pitchFamily="18" charset="0"/>
                <a:cs typeface="Times New Roman" pitchFamily="18" charset="0"/>
              </a:rPr>
              <a:t>BİYOLOJİK ÇEŞİTLİLİĞİN KORUNMASIYLA İLGİLİ TARAF OLDUĞUMUZ ULUSLARARASI SÖZLEŞMELER </a:t>
            </a:r>
          </a:p>
          <a:p>
            <a:endParaRPr lang="tr-TR" dirty="0">
              <a:latin typeface="Times New Roman" pitchFamily="18" charset="0"/>
              <a:cs typeface="Times New Roman" pitchFamily="18" charset="0"/>
            </a:endParaRPr>
          </a:p>
          <a:p>
            <a:r>
              <a:rPr lang="tr-TR" dirty="0" smtClean="0">
                <a:latin typeface="Times New Roman" pitchFamily="18" charset="0"/>
                <a:cs typeface="Times New Roman" pitchFamily="18" charset="0"/>
              </a:rPr>
              <a:t>• Avrupa’nın Yaban Hayatı ve Doğal Yaşama Ortamlarının Korunması Sözleşmesi (Bern, 1984) </a:t>
            </a:r>
          </a:p>
          <a:p>
            <a:endParaRPr lang="tr-TR" dirty="0">
              <a:latin typeface="Times New Roman" pitchFamily="18" charset="0"/>
              <a:cs typeface="Times New Roman" pitchFamily="18" charset="0"/>
            </a:endParaRPr>
          </a:p>
          <a:p>
            <a:r>
              <a:rPr lang="tr-TR" dirty="0" smtClean="0">
                <a:latin typeface="Times New Roman" pitchFamily="18" charset="0"/>
                <a:cs typeface="Times New Roman" pitchFamily="18" charset="0"/>
              </a:rPr>
              <a:t>• Özellikle Su Kuşları Yaşama Alanı Olarak Uluslararası Öneme sahip Sulak Alanlar Sözleşmesi (RAMSAR, 1994) </a:t>
            </a:r>
          </a:p>
          <a:p>
            <a:endParaRPr lang="tr-TR" dirty="0">
              <a:latin typeface="Times New Roman" pitchFamily="18" charset="0"/>
              <a:cs typeface="Times New Roman" pitchFamily="18" charset="0"/>
            </a:endParaRPr>
          </a:p>
          <a:p>
            <a:r>
              <a:rPr lang="tr-TR" dirty="0" smtClean="0">
                <a:latin typeface="Times New Roman" pitchFamily="18" charset="0"/>
                <a:cs typeface="Times New Roman" pitchFamily="18" charset="0"/>
              </a:rPr>
              <a:t>• Biyolojik Çeşitlilik Sözleşmesi (1997) </a:t>
            </a:r>
          </a:p>
          <a:p>
            <a:endParaRPr lang="tr-TR" dirty="0">
              <a:latin typeface="Times New Roman" pitchFamily="18" charset="0"/>
              <a:cs typeface="Times New Roman" pitchFamily="18" charset="0"/>
            </a:endParaRPr>
          </a:p>
          <a:p>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Cartagena</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Biyogüvenlik</a:t>
            </a:r>
            <a:r>
              <a:rPr lang="tr-TR" dirty="0" smtClean="0">
                <a:latin typeface="Times New Roman" pitchFamily="18" charset="0"/>
                <a:cs typeface="Times New Roman" pitchFamily="18" charset="0"/>
              </a:rPr>
              <a:t> Protokolü (2004) (TKB) </a:t>
            </a:r>
          </a:p>
          <a:p>
            <a:endParaRPr lang="tr-TR" dirty="0">
              <a:latin typeface="Times New Roman" pitchFamily="18" charset="0"/>
              <a:cs typeface="Times New Roman" pitchFamily="18" charset="0"/>
            </a:endParaRPr>
          </a:p>
          <a:p>
            <a:r>
              <a:rPr lang="tr-TR" dirty="0" smtClean="0">
                <a:latin typeface="Times New Roman" pitchFamily="18" charset="0"/>
                <a:cs typeface="Times New Roman" pitchFamily="18" charset="0"/>
              </a:rPr>
              <a:t>• Nesli Tehlikede Olan Yabani Bitki ve Hayvan Türlerinin Uluslararası Ticaretine Dair Sözleşme (CITES, 1996) </a:t>
            </a:r>
          </a:p>
          <a:p>
            <a:endParaRPr lang="tr-TR" dirty="0">
              <a:latin typeface="Times New Roman" pitchFamily="18" charset="0"/>
              <a:cs typeface="Times New Roman" pitchFamily="18" charset="0"/>
            </a:endParaRPr>
          </a:p>
          <a:p>
            <a:r>
              <a:rPr lang="tr-TR" dirty="0" smtClean="0">
                <a:latin typeface="Times New Roman" pitchFamily="18" charset="0"/>
                <a:cs typeface="Times New Roman" pitchFamily="18" charset="0"/>
              </a:rPr>
              <a:t>• Avrupa Peyzaj Sözleşmesi (2003) </a:t>
            </a:r>
          </a:p>
          <a:p>
            <a:endParaRPr lang="tr-TR" dirty="0">
              <a:latin typeface="Times New Roman" pitchFamily="18" charset="0"/>
              <a:cs typeface="Times New Roman" pitchFamily="18" charset="0"/>
            </a:endParaRPr>
          </a:p>
          <a:p>
            <a:r>
              <a:rPr lang="tr-TR" dirty="0" smtClean="0">
                <a:latin typeface="Times New Roman" pitchFamily="18" charset="0"/>
                <a:cs typeface="Times New Roman" pitchFamily="18" charset="0"/>
              </a:rPr>
              <a:t>• Barselona Sözleşmesi (1988) </a:t>
            </a:r>
          </a:p>
          <a:p>
            <a:endParaRPr lang="tr-TR" dirty="0">
              <a:latin typeface="Times New Roman" pitchFamily="18" charset="0"/>
              <a:cs typeface="Times New Roman" pitchFamily="18" charset="0"/>
            </a:endParaRPr>
          </a:p>
          <a:p>
            <a:r>
              <a:rPr lang="tr-TR" dirty="0" smtClean="0">
                <a:latin typeface="Times New Roman" pitchFamily="18" charset="0"/>
                <a:cs typeface="Times New Roman" pitchFamily="18" charset="0"/>
              </a:rPr>
              <a:t>• Bükreş Sözleşmesi (1994) </a:t>
            </a:r>
          </a:p>
          <a:p>
            <a:endParaRPr lang="tr-TR" dirty="0">
              <a:latin typeface="Times New Roman" pitchFamily="18" charset="0"/>
              <a:cs typeface="Times New Roman" pitchFamily="18" charset="0"/>
            </a:endParaRPr>
          </a:p>
          <a:p>
            <a:r>
              <a:rPr lang="tr-TR" dirty="0" smtClean="0">
                <a:latin typeface="Times New Roman" pitchFamily="18" charset="0"/>
                <a:cs typeface="Times New Roman" pitchFamily="18" charset="0"/>
              </a:rPr>
              <a:t>• IUCN çalışmaları (1998) </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264284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404664"/>
            <a:ext cx="7416824" cy="4524315"/>
          </a:xfrm>
          <a:prstGeom prst="rect">
            <a:avLst/>
          </a:prstGeom>
        </p:spPr>
        <p:txBody>
          <a:bodyPr wrap="square">
            <a:spAutoFit/>
          </a:bodyPr>
          <a:lstStyle/>
          <a:p>
            <a:r>
              <a:rPr lang="tr-TR" b="1" dirty="0" smtClean="0">
                <a:latin typeface="Times New Roman" pitchFamily="18" charset="0"/>
                <a:cs typeface="Times New Roman" pitchFamily="18" charset="0"/>
              </a:rPr>
              <a:t>Biyolojik Çeşitlilik Sözleşmesi ve </a:t>
            </a:r>
            <a:r>
              <a:rPr lang="tr-TR" b="1" dirty="0" err="1" smtClean="0">
                <a:latin typeface="Times New Roman" pitchFamily="18" charset="0"/>
                <a:cs typeface="Times New Roman" pitchFamily="18" charset="0"/>
              </a:rPr>
              <a:t>Cartagena</a:t>
            </a:r>
            <a:r>
              <a:rPr lang="tr-TR" b="1" dirty="0" smtClean="0">
                <a:latin typeface="Times New Roman" pitchFamily="18" charset="0"/>
                <a:cs typeface="Times New Roman" pitchFamily="18" charset="0"/>
              </a:rPr>
              <a:t> </a:t>
            </a:r>
            <a:r>
              <a:rPr lang="tr-TR" b="1" dirty="0" err="1" smtClean="0">
                <a:latin typeface="Times New Roman" pitchFamily="18" charset="0"/>
                <a:cs typeface="Times New Roman" pitchFamily="18" charset="0"/>
              </a:rPr>
              <a:t>Biyogüvenlik</a:t>
            </a:r>
            <a:r>
              <a:rPr lang="tr-TR" b="1" dirty="0" smtClean="0">
                <a:latin typeface="Times New Roman" pitchFamily="18" charset="0"/>
                <a:cs typeface="Times New Roman" pitchFamily="18" charset="0"/>
              </a:rPr>
              <a:t> Protokolü </a:t>
            </a:r>
          </a:p>
          <a:p>
            <a:endParaRPr lang="tr-TR" dirty="0" smtClean="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Biyolojik Çeşitlilik Sözleşmesi’nin metni, dünyadaki sanayileşme, şehirleşme gibi biyolojik çeşitlilik üzerindeki baskıları artıran süreçlerin hızlanması ile birlikte doğan ihtiyaç üzerine, 1987 yılında Birleşmiş Milletler Çevre Programı (UNEP) tarafından başlatılan ve dört yıl süren bir çalışma sonunda oluşturulmuştur.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Rio de </a:t>
            </a:r>
            <a:r>
              <a:rPr lang="tr-TR" dirty="0" err="1" smtClean="0">
                <a:latin typeface="Times New Roman" pitchFamily="18" charset="0"/>
                <a:cs typeface="Times New Roman" pitchFamily="18" charset="0"/>
              </a:rPr>
              <a:t>Janerio’da</a:t>
            </a:r>
            <a:r>
              <a:rPr lang="tr-TR" dirty="0" smtClean="0">
                <a:latin typeface="Times New Roman" pitchFamily="18" charset="0"/>
                <a:cs typeface="Times New Roman" pitchFamily="18" charset="0"/>
              </a:rPr>
              <a:t> 1992 yılında gerçekleştirilen Dünya Sürdürülebilir Kalkınma Zirvesi’nde biyolojik çeşitliliğin azalmasının önemli bir sorun olduğu ve bu azalmanın uluslararası çaba sarf edilmeden önlenemeyeceği kabul edilmiştir.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Zirve, Türkiye’nin de taraf olduğu Biyolojik Çeşitlilik Sözleşmesi’nin aralarında bulunduğu </a:t>
            </a:r>
            <a:r>
              <a:rPr lang="tr-TR" dirty="0" smtClean="0">
                <a:latin typeface="Times New Roman" pitchFamily="18" charset="0"/>
                <a:cs typeface="Times New Roman" pitchFamily="18" charset="0"/>
              </a:rPr>
              <a:t>önemli küresel sözleşmelerin imzalanmasıyla sonuçlanmıştır. </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550477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692696"/>
            <a:ext cx="7560840" cy="2308324"/>
          </a:xfrm>
          <a:prstGeom prst="rect">
            <a:avLst/>
          </a:prstGeom>
        </p:spPr>
        <p:txBody>
          <a:bodyPr wrap="square">
            <a:spAutoFit/>
          </a:bodyPr>
          <a:lstStyle/>
          <a:p>
            <a:r>
              <a:rPr lang="tr-TR" b="1" dirty="0" smtClean="0">
                <a:latin typeface="Times New Roman" pitchFamily="18" charset="0"/>
                <a:cs typeface="Times New Roman" pitchFamily="18" charset="0"/>
              </a:rPr>
              <a:t>Biyolojik Çeşitlilik Sözleşmesi (BÇS)’</a:t>
            </a:r>
            <a:r>
              <a:rPr lang="tr-TR" b="1" dirty="0" err="1" smtClean="0">
                <a:latin typeface="Times New Roman" pitchFamily="18" charset="0"/>
                <a:cs typeface="Times New Roman" pitchFamily="18" charset="0"/>
              </a:rPr>
              <a:t>nin</a:t>
            </a:r>
            <a:r>
              <a:rPr lang="tr-TR" b="1" dirty="0" smtClean="0">
                <a:latin typeface="Times New Roman" pitchFamily="18" charset="0"/>
                <a:cs typeface="Times New Roman" pitchFamily="18" charset="0"/>
              </a:rPr>
              <a:t> üç temel amacını;</a:t>
            </a:r>
          </a:p>
          <a:p>
            <a:endParaRPr lang="tr-TR" dirty="0">
              <a:latin typeface="Times New Roman" pitchFamily="18" charset="0"/>
              <a:cs typeface="Times New Roman" pitchFamily="18" charset="0"/>
            </a:endParaRPr>
          </a:p>
          <a:p>
            <a:r>
              <a:rPr lang="tr-TR" dirty="0" smtClean="0">
                <a:latin typeface="Times New Roman" pitchFamily="18" charset="0"/>
                <a:cs typeface="Times New Roman" pitchFamily="18" charset="0"/>
              </a:rPr>
              <a:t>• Biyolojik çeşitliliğin korunması, </a:t>
            </a:r>
          </a:p>
          <a:p>
            <a:endParaRPr lang="tr-TR" dirty="0">
              <a:latin typeface="Times New Roman" pitchFamily="18" charset="0"/>
              <a:cs typeface="Times New Roman" pitchFamily="18" charset="0"/>
            </a:endParaRPr>
          </a:p>
          <a:p>
            <a:r>
              <a:rPr lang="tr-TR" dirty="0" smtClean="0">
                <a:latin typeface="Times New Roman" pitchFamily="18" charset="0"/>
                <a:cs typeface="Times New Roman" pitchFamily="18" charset="0"/>
              </a:rPr>
              <a:t>• Biyolojik kaynakların sürdürülebilir kullanımı; </a:t>
            </a:r>
          </a:p>
          <a:p>
            <a:endParaRPr lang="tr-TR" dirty="0">
              <a:latin typeface="Times New Roman" pitchFamily="18" charset="0"/>
              <a:cs typeface="Times New Roman" pitchFamily="18" charset="0"/>
            </a:endParaRPr>
          </a:p>
          <a:p>
            <a:r>
              <a:rPr lang="tr-TR" dirty="0" smtClean="0">
                <a:latin typeface="Times New Roman" pitchFamily="18" charset="0"/>
                <a:cs typeface="Times New Roman" pitchFamily="18" charset="0"/>
              </a:rPr>
              <a:t>• Genetik kaynakların kullanımından kaynaklanan faydaların adil ve hakkaniyete uygun paylaşımı oluşturmaktadır</a:t>
            </a:r>
            <a:r>
              <a:rPr lang="tr-TR" dirty="0" smtClean="0"/>
              <a:t>.</a:t>
            </a:r>
            <a:endParaRPr lang="tr-TR" dirty="0"/>
          </a:p>
        </p:txBody>
      </p:sp>
      <p:sp>
        <p:nvSpPr>
          <p:cNvPr id="3" name="Dikdörtgen 2"/>
          <p:cNvSpPr/>
          <p:nvPr/>
        </p:nvSpPr>
        <p:spPr>
          <a:xfrm>
            <a:off x="827584" y="3429000"/>
            <a:ext cx="7776864" cy="2169825"/>
          </a:xfrm>
          <a:prstGeom prst="rect">
            <a:avLst/>
          </a:prstGeom>
        </p:spPr>
        <p:txBody>
          <a:bodyPr wrap="square">
            <a:spAutoFit/>
          </a:bodyPr>
          <a:lstStyle/>
          <a:p>
            <a:pPr marL="285750" indent="-285750">
              <a:lnSpc>
                <a:spcPct val="150000"/>
              </a:lnSpc>
              <a:buFont typeface="Wingdings" pitchFamily="2" charset="2"/>
              <a:buChar char="ü"/>
            </a:pPr>
            <a:r>
              <a:rPr lang="tr-TR" dirty="0" smtClean="0">
                <a:latin typeface="Times New Roman" pitchFamily="18" charset="0"/>
                <a:cs typeface="Times New Roman" pitchFamily="18" charset="0"/>
              </a:rPr>
              <a:t>Sözleşme her ülkenin özel koruma tedbirlerine ihtiyaç duyan biyolojik kaynaklar ile sürdürülebilir kullanım için daha büyük potansiyele sahip olan biyolojik kaynaklarını belirlemesini; koruma ve sürdürülebilir kullanım üzerinde olumsuz etkiye sahip olabilecek eylemlerin kategorilerinin ve süreçlerinin belirlenmesini ve izlenmesini gerektirmektedir. </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7591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11560" y="620688"/>
            <a:ext cx="7272808" cy="4801314"/>
          </a:xfrm>
          <a:prstGeom prst="rect">
            <a:avLst/>
          </a:prstGeom>
        </p:spPr>
        <p:txBody>
          <a:bodyPr wrap="square">
            <a:spAutoFit/>
          </a:bodyPr>
          <a:lstStyle/>
          <a:p>
            <a:pPr>
              <a:lnSpc>
                <a:spcPct val="200000"/>
              </a:lnSpc>
            </a:pPr>
            <a:r>
              <a:rPr lang="tr-TR" dirty="0" smtClean="0">
                <a:latin typeface="Times New Roman" pitchFamily="18" charset="0"/>
                <a:cs typeface="Times New Roman" pitchFamily="18" charset="0"/>
              </a:rPr>
              <a:t>Biyolojik çeşitlilik belirli bir bölge veya alandaki bitki, hayvan veya diğer canlıların çeşitliliği anlamına gelmektedir. Tüm canlı organizmalar ve bu organizmaların yaşam alanlarının çeşitliliğini, birbirleri ve yaşadıkları ortamlarla olan ilişkilerini tanımlamak için de kullanılmaktadır. </a:t>
            </a:r>
          </a:p>
          <a:p>
            <a:pPr>
              <a:lnSpc>
                <a:spcPct val="200000"/>
              </a:lnSpc>
            </a:pPr>
            <a:endParaRPr lang="tr-TR" dirty="0">
              <a:latin typeface="Times New Roman" pitchFamily="18" charset="0"/>
              <a:cs typeface="Times New Roman" pitchFamily="18" charset="0"/>
            </a:endParaRPr>
          </a:p>
          <a:p>
            <a:r>
              <a:rPr lang="tr-TR" dirty="0" smtClean="0">
                <a:latin typeface="Times New Roman" pitchFamily="18" charset="0"/>
                <a:cs typeface="Times New Roman" pitchFamily="18" charset="0"/>
              </a:rPr>
              <a:t>Biyolojik Çeşitlilik, </a:t>
            </a:r>
          </a:p>
          <a:p>
            <a:endParaRPr lang="tr-TR" dirty="0">
              <a:latin typeface="Times New Roman" pitchFamily="18" charset="0"/>
              <a:cs typeface="Times New Roman" pitchFamily="18" charset="0"/>
            </a:endParaRPr>
          </a:p>
          <a:p>
            <a:r>
              <a:rPr lang="tr-TR" dirty="0" smtClean="0">
                <a:latin typeface="Times New Roman" pitchFamily="18" charset="0"/>
                <a:cs typeface="Times New Roman" pitchFamily="18" charset="0"/>
              </a:rPr>
              <a:t>1- Genetik Çeşitlilik, </a:t>
            </a:r>
          </a:p>
          <a:p>
            <a:endParaRPr lang="tr-TR" dirty="0">
              <a:latin typeface="Times New Roman" pitchFamily="18" charset="0"/>
              <a:cs typeface="Times New Roman" pitchFamily="18" charset="0"/>
            </a:endParaRPr>
          </a:p>
          <a:p>
            <a:r>
              <a:rPr lang="tr-TR" dirty="0" smtClean="0">
                <a:latin typeface="Times New Roman" pitchFamily="18" charset="0"/>
                <a:cs typeface="Times New Roman" pitchFamily="18" charset="0"/>
              </a:rPr>
              <a:t>2- Tür Çeşitliliği, </a:t>
            </a:r>
          </a:p>
          <a:p>
            <a:endParaRPr lang="tr-TR" dirty="0">
              <a:latin typeface="Times New Roman" pitchFamily="18" charset="0"/>
              <a:cs typeface="Times New Roman" pitchFamily="18" charset="0"/>
            </a:endParaRPr>
          </a:p>
          <a:p>
            <a:r>
              <a:rPr lang="tr-TR" dirty="0" smtClean="0">
                <a:latin typeface="Times New Roman" pitchFamily="18" charset="0"/>
                <a:cs typeface="Times New Roman" pitchFamily="18" charset="0"/>
              </a:rPr>
              <a:t>3- Ekosistem Çeşitlilik olmak üzere üç kategoriye ayrılır. </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8715225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332656"/>
            <a:ext cx="8280920" cy="1200329"/>
          </a:xfrm>
          <a:prstGeom prst="rect">
            <a:avLst/>
          </a:prstGeom>
        </p:spPr>
        <p:txBody>
          <a:bodyPr wrap="square">
            <a:spAutoFit/>
          </a:bodyPr>
          <a:lstStyle/>
          <a:p>
            <a:r>
              <a:rPr lang="tr-TR" b="1" dirty="0" smtClean="0"/>
              <a:t>Ulusal seviyede yürütülen önemli Biyolojik Çeşitlilik Projeleri : </a:t>
            </a:r>
          </a:p>
          <a:p>
            <a:endParaRPr lang="tr-TR" dirty="0"/>
          </a:p>
          <a:p>
            <a:r>
              <a:rPr lang="tr-TR" b="1" dirty="0" smtClean="0"/>
              <a:t>Türkiye Bitki Genetik Çeşitliliğinin Yerinde (</a:t>
            </a:r>
            <a:r>
              <a:rPr lang="tr-TR" b="1" dirty="0" err="1" smtClean="0"/>
              <a:t>In-Situ</a:t>
            </a:r>
            <a:r>
              <a:rPr lang="tr-TR" b="1" dirty="0" smtClean="0"/>
              <a:t>) Korunması Projesi (GEF 1 Projesi) </a:t>
            </a:r>
            <a:endParaRPr lang="tr-TR" b="1" dirty="0"/>
          </a:p>
        </p:txBody>
      </p:sp>
      <p:pic>
        <p:nvPicPr>
          <p:cNvPr id="3" name="Resim 2" descr="Ergül TERZİOĞLU Biyolojik Çeşitlilik ve Gen kaynakları - Google Chrome"/>
          <p:cNvPicPr>
            <a:picLocks noChangeAspect="1"/>
          </p:cNvPicPr>
          <p:nvPr/>
        </p:nvPicPr>
        <p:blipFill rotWithShape="1">
          <a:blip r:embed="rId2">
            <a:extLst>
              <a:ext uri="{28A0092B-C50C-407E-A947-70E740481C1C}">
                <a14:useLocalDpi xmlns:a14="http://schemas.microsoft.com/office/drawing/2010/main" val="0"/>
              </a:ext>
            </a:extLst>
          </a:blip>
          <a:srcRect l="27425" t="29314" r="31666" b="31847"/>
          <a:stretch/>
        </p:blipFill>
        <p:spPr>
          <a:xfrm>
            <a:off x="683568" y="1772816"/>
            <a:ext cx="7704855" cy="3754613"/>
          </a:xfrm>
          <a:prstGeom prst="rect">
            <a:avLst/>
          </a:prstGeom>
        </p:spPr>
      </p:pic>
    </p:spTree>
    <p:extLst>
      <p:ext uri="{BB962C8B-B14F-4D97-AF65-F5344CB8AC3E}">
        <p14:creationId xmlns:p14="http://schemas.microsoft.com/office/powerpoint/2010/main" val="3853823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descr="Ergül TERZİOĞLU Biyolojik Çeşitlilik ve Gen kaynakları - Google Chrome"/>
          <p:cNvPicPr>
            <a:picLocks noChangeAspect="1"/>
          </p:cNvPicPr>
          <p:nvPr/>
        </p:nvPicPr>
        <p:blipFill rotWithShape="1">
          <a:blip r:embed="rId2">
            <a:extLst>
              <a:ext uri="{28A0092B-C50C-407E-A947-70E740481C1C}">
                <a14:useLocalDpi xmlns:a14="http://schemas.microsoft.com/office/drawing/2010/main" val="0"/>
              </a:ext>
            </a:extLst>
          </a:blip>
          <a:srcRect l="26363" t="20871" r="26515" b="18900"/>
          <a:stretch/>
        </p:blipFill>
        <p:spPr>
          <a:xfrm>
            <a:off x="323528" y="620688"/>
            <a:ext cx="8064896" cy="5040560"/>
          </a:xfrm>
          <a:prstGeom prst="rect">
            <a:avLst/>
          </a:prstGeom>
        </p:spPr>
      </p:pic>
    </p:spTree>
    <p:extLst>
      <p:ext uri="{BB962C8B-B14F-4D97-AF65-F5344CB8AC3E}">
        <p14:creationId xmlns:p14="http://schemas.microsoft.com/office/powerpoint/2010/main" val="39527512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descr="Ergül TERZİOĞLU Biyolojik Çeşitlilik ve Gen kaynakları - Google Chrome"/>
          <p:cNvPicPr>
            <a:picLocks noChangeAspect="1"/>
          </p:cNvPicPr>
          <p:nvPr/>
        </p:nvPicPr>
        <p:blipFill rotWithShape="1">
          <a:blip r:embed="rId2">
            <a:extLst>
              <a:ext uri="{28A0092B-C50C-407E-A947-70E740481C1C}">
                <a14:useLocalDpi xmlns:a14="http://schemas.microsoft.com/office/drawing/2010/main" val="0"/>
              </a:ext>
            </a:extLst>
          </a:blip>
          <a:srcRect l="26818" t="25374" r="24848" b="19745"/>
          <a:stretch/>
        </p:blipFill>
        <p:spPr>
          <a:xfrm>
            <a:off x="472302" y="260648"/>
            <a:ext cx="8564194" cy="5184575"/>
          </a:xfrm>
          <a:prstGeom prst="rect">
            <a:avLst/>
          </a:prstGeom>
        </p:spPr>
      </p:pic>
    </p:spTree>
    <p:extLst>
      <p:ext uri="{BB962C8B-B14F-4D97-AF65-F5344CB8AC3E}">
        <p14:creationId xmlns:p14="http://schemas.microsoft.com/office/powerpoint/2010/main" val="1114732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162209"/>
            <a:ext cx="8296797" cy="5909310"/>
          </a:xfrm>
          <a:prstGeom prst="rect">
            <a:avLst/>
          </a:prstGeom>
        </p:spPr>
        <p:txBody>
          <a:bodyPr wrap="square">
            <a:spAutoFit/>
          </a:bodyPr>
          <a:lstStyle/>
          <a:p>
            <a:pPr marL="285750" indent="-285750">
              <a:lnSpc>
                <a:spcPct val="150000"/>
              </a:lnSpc>
              <a:buFont typeface="Wingdings" pitchFamily="2" charset="2"/>
              <a:buChar char="ü"/>
            </a:pPr>
            <a:r>
              <a:rPr lang="tr-TR" b="1" dirty="0" smtClean="0">
                <a:latin typeface="Times New Roman" pitchFamily="18" charset="0"/>
                <a:cs typeface="Times New Roman" pitchFamily="18" charset="0"/>
              </a:rPr>
              <a:t>Genetik çeşitlilik</a:t>
            </a:r>
            <a:r>
              <a:rPr lang="tr-TR" dirty="0" smtClean="0">
                <a:latin typeface="Times New Roman" pitchFamily="18" charset="0"/>
                <a:cs typeface="Times New Roman" pitchFamily="18" charset="0"/>
              </a:rPr>
              <a:t>; bir tür içindeki çeşitliliği ifade eder. Bu çeşitlilik belli bir tür, popülasyon, varyete, alt-tür ya da ırk içindeki genetik farklılıkla ölçülür Yabani canlı türleri, istenildiği zaman kendilerinden gidilip gen alınabilen yedek gen deposu gibidir. </a:t>
            </a:r>
          </a:p>
          <a:p>
            <a:pPr marL="285750" indent="-285750">
              <a:lnSpc>
                <a:spcPct val="150000"/>
              </a:lnSpc>
              <a:buFont typeface="Wingdings" pitchFamily="2" charset="2"/>
              <a:buChar char="ü"/>
            </a:pPr>
            <a:endParaRPr lang="tr-TR" dirty="0">
              <a:latin typeface="Times New Roman" pitchFamily="18" charset="0"/>
              <a:cs typeface="Times New Roman" pitchFamily="18" charset="0"/>
            </a:endParaRPr>
          </a:p>
          <a:p>
            <a:pPr marL="285750" indent="-285750">
              <a:lnSpc>
                <a:spcPct val="150000"/>
              </a:lnSpc>
              <a:buFont typeface="Wingdings" pitchFamily="2" charset="2"/>
              <a:buChar char="ü"/>
            </a:pPr>
            <a:r>
              <a:rPr lang="tr-TR" b="1" dirty="0" smtClean="0">
                <a:latin typeface="Times New Roman" pitchFamily="18" charset="0"/>
                <a:cs typeface="Times New Roman" pitchFamily="18" charset="0"/>
              </a:rPr>
              <a:t>Tür çeşitliliği: </a:t>
            </a:r>
            <a:r>
              <a:rPr lang="tr-TR" dirty="0" smtClean="0">
                <a:latin typeface="Times New Roman" pitchFamily="18" charset="0"/>
                <a:cs typeface="Times New Roman" pitchFamily="18" charset="0"/>
              </a:rPr>
              <a:t>Bir bölgede mevcut olan canlı türlerinin sayısını ifade eder. </a:t>
            </a:r>
          </a:p>
          <a:p>
            <a:pPr marL="285750" indent="-285750">
              <a:lnSpc>
                <a:spcPct val="150000"/>
              </a:lnSpc>
              <a:buFont typeface="Wingdings" pitchFamily="2" charset="2"/>
              <a:buChar char="ü"/>
            </a:pPr>
            <a:endParaRPr lang="tr-TR" dirty="0">
              <a:latin typeface="Times New Roman" pitchFamily="18" charset="0"/>
              <a:cs typeface="Times New Roman" pitchFamily="18" charset="0"/>
            </a:endParaRPr>
          </a:p>
          <a:p>
            <a:pPr marL="285750" indent="-285750">
              <a:lnSpc>
                <a:spcPct val="150000"/>
              </a:lnSpc>
              <a:buFont typeface="Wingdings" pitchFamily="2" charset="2"/>
              <a:buChar char="ü"/>
            </a:pPr>
            <a:r>
              <a:rPr lang="tr-TR" b="1" dirty="0" smtClean="0">
                <a:latin typeface="Times New Roman" pitchFamily="18" charset="0"/>
                <a:cs typeface="Times New Roman" pitchFamily="18" charset="0"/>
              </a:rPr>
              <a:t>Ekosistem çeşitliliği: </a:t>
            </a:r>
            <a:r>
              <a:rPr lang="tr-TR" dirty="0" smtClean="0">
                <a:latin typeface="Times New Roman" pitchFamily="18" charset="0"/>
                <a:cs typeface="Times New Roman" pitchFamily="18" charset="0"/>
              </a:rPr>
              <a:t>Dünya üzerindeki canlı topluluklarının çeşitliliği ile bunların yaşam alanlarını içermektedir İnsanların başta gıda olmak üzere temel ihtiyaçlarını karşılamasında vazgeçilmez bir yeri olan canlı kaynakların temeli biyolojik çeşitliliktir. Üretimi yapılan tüm tarım çeşitlerinin, yani kültüre alınmış bitki ve hayvan türlerinin, temeli doğada bulunan yabani akrabalarına dayanır. Günümüzde de yeni tarım çeşitleri elde etmek veya mevcut olanları insanların ihtiyaçlarına göre iyileştirmek (ıslah etmek) için yabani türlerden yararlanılmaktadır. </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449797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188640"/>
            <a:ext cx="7704856" cy="6275051"/>
          </a:xfrm>
          <a:prstGeom prst="rect">
            <a:avLst/>
          </a:prstGeom>
        </p:spPr>
        <p:txBody>
          <a:bodyPr wrap="square">
            <a:spAutoFit/>
          </a:bodyPr>
          <a:lstStyle/>
          <a:p>
            <a:pPr marL="285750" indent="-285750">
              <a:lnSpc>
                <a:spcPct val="150000"/>
              </a:lnSpc>
              <a:buFont typeface="Arial" pitchFamily="34" charset="0"/>
              <a:buChar char="•"/>
            </a:pPr>
            <a:r>
              <a:rPr lang="tr-TR" dirty="0" smtClean="0">
                <a:latin typeface="Times New Roman" pitchFamily="18" charset="0"/>
                <a:cs typeface="Times New Roman" pitchFamily="18" charset="0"/>
              </a:rPr>
              <a:t>Avrupa-Sibirya, Akdeniz ve İran-Turan olarak isimlendirilen üç </a:t>
            </a:r>
            <a:r>
              <a:rPr lang="tr-TR" dirty="0" err="1" smtClean="0">
                <a:latin typeface="Times New Roman" pitchFamily="18" charset="0"/>
                <a:cs typeface="Times New Roman" pitchFamily="18" charset="0"/>
              </a:rPr>
              <a:t>biyocoğrafik</a:t>
            </a:r>
            <a:r>
              <a:rPr lang="tr-TR" dirty="0" smtClean="0">
                <a:latin typeface="Times New Roman" pitchFamily="18" charset="0"/>
                <a:cs typeface="Times New Roman" pitchFamily="18" charset="0"/>
              </a:rPr>
              <a:t> bölgeye ve bunların geçiş </a:t>
            </a:r>
            <a:r>
              <a:rPr lang="tr-TR" dirty="0" err="1" smtClean="0">
                <a:latin typeface="Times New Roman" pitchFamily="18" charset="0"/>
                <a:cs typeface="Times New Roman" pitchFamily="18" charset="0"/>
              </a:rPr>
              <a:t>zonlarına</a:t>
            </a:r>
            <a:r>
              <a:rPr lang="tr-TR" dirty="0" smtClean="0">
                <a:latin typeface="Times New Roman" pitchFamily="18" charset="0"/>
                <a:cs typeface="Times New Roman" pitchFamily="18" charset="0"/>
              </a:rPr>
              <a:t> sahip olması ve iki kıta arasındaki köprü konumu nedeniyle iklimsel ve coğrafik özelliklerin kısa aralıklarla değişmesi sonucu Türkiye biyolojik çeşitlilik açısından küçük bir kıta özelliği kazanmıştır. </a:t>
            </a:r>
          </a:p>
          <a:p>
            <a:pPr marL="285750" indent="-285750">
              <a:lnSpc>
                <a:spcPct val="150000"/>
              </a:lnSpc>
              <a:buFont typeface="Arial" pitchFamily="34" charset="0"/>
              <a:buChar char="•"/>
            </a:pPr>
            <a:endParaRPr lang="tr-TR" dirty="0">
              <a:latin typeface="Times New Roman" pitchFamily="18" charset="0"/>
              <a:cs typeface="Times New Roman" pitchFamily="18" charset="0"/>
            </a:endParaRPr>
          </a:p>
          <a:p>
            <a:pPr marL="285750" indent="-285750">
              <a:lnSpc>
                <a:spcPct val="150000"/>
              </a:lnSpc>
              <a:buFont typeface="Arial" pitchFamily="34" charset="0"/>
              <a:buChar char="•"/>
            </a:pPr>
            <a:r>
              <a:rPr lang="tr-TR" dirty="0" smtClean="0">
                <a:latin typeface="Times New Roman" pitchFamily="18" charset="0"/>
                <a:cs typeface="Times New Roman" pitchFamily="18" charset="0"/>
              </a:rPr>
              <a:t>Türkiye, orman, dağ, step, sulak alan, kıyı ve deniz ekosistemlerine ve bu ekosistemlerin farklı formlarına ve farklı kombinasyonlarına sahiptir. </a:t>
            </a:r>
          </a:p>
          <a:p>
            <a:pPr marL="285750" indent="-285750">
              <a:lnSpc>
                <a:spcPct val="150000"/>
              </a:lnSpc>
              <a:buFont typeface="Arial" pitchFamily="34" charset="0"/>
              <a:buChar char="•"/>
            </a:pPr>
            <a:endParaRPr lang="tr-TR" dirty="0">
              <a:latin typeface="Times New Roman" pitchFamily="18" charset="0"/>
              <a:cs typeface="Times New Roman" pitchFamily="18" charset="0"/>
            </a:endParaRPr>
          </a:p>
          <a:p>
            <a:pPr marL="285750" indent="-285750">
              <a:lnSpc>
                <a:spcPct val="150000"/>
              </a:lnSpc>
              <a:buFont typeface="Arial" pitchFamily="34" charset="0"/>
              <a:buChar char="•"/>
            </a:pPr>
            <a:r>
              <a:rPr lang="tr-TR" dirty="0" smtClean="0">
                <a:latin typeface="Times New Roman" pitchFamily="18" charset="0"/>
                <a:cs typeface="Times New Roman" pitchFamily="18" charset="0"/>
              </a:rPr>
              <a:t>Bu olağanüstü ekosistem ve habitat çeşitliliği beraberinde önemli bir tür çeşitliliğini getirmiştir. Ilıman kuşakta bulunan ülkelerin biyolojik çeşitliliği bakımından karşılaştırıldığında, hayvan (fauna) biyolojik çeşitliliğinin ülkemizde oldukça yüksek olduğu göze çarpmaktadır. Veri eksikliğine rağmen tanımlanan canlı türleri içinde en büyük rakamı omurgasızlar grubu oluşturmaktadır. </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1241044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620688"/>
            <a:ext cx="8136904" cy="3693319"/>
          </a:xfrm>
          <a:prstGeom prst="rect">
            <a:avLst/>
          </a:prstGeom>
        </p:spPr>
        <p:txBody>
          <a:bodyPr wrap="square">
            <a:spAutoFit/>
          </a:bodyPr>
          <a:lstStyle/>
          <a:p>
            <a:pPr marL="285750" indent="-285750">
              <a:buFont typeface="Arial" pitchFamily="34" charset="0"/>
              <a:buChar char="•"/>
            </a:pPr>
            <a:r>
              <a:rPr lang="tr-TR" dirty="0" smtClean="0">
                <a:latin typeface="Times New Roman" pitchFamily="18" charset="0"/>
                <a:cs typeface="Times New Roman" pitchFamily="18" charset="0"/>
              </a:rPr>
              <a:t>Omurgasız hayvan türü sayısı yaklaşık 19 000’dir ve bunlardan yaklaşık 4000 tür/alttür endemiktir. </a:t>
            </a:r>
          </a:p>
          <a:p>
            <a:pPr marL="285750" indent="-285750">
              <a:buFont typeface="Arial" pitchFamily="34" charset="0"/>
              <a:buChar char="•"/>
            </a:pPr>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Bugüne kadar belirlenen toplam omurgalı hayvan türü sayısı 1500’e yakındır. </a:t>
            </a:r>
          </a:p>
          <a:p>
            <a:pPr marL="285750" indent="-285750">
              <a:buFont typeface="Arial" pitchFamily="34" charset="0"/>
              <a:buChar char="•"/>
            </a:pPr>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Omurgalılardan, 70’i balık türü olmak üzere 100’ün üzerinde tür endemiktir. </a:t>
            </a:r>
          </a:p>
          <a:p>
            <a:pPr marL="285750" indent="-285750">
              <a:buFont typeface="Arial" pitchFamily="34" charset="0"/>
              <a:buChar char="•"/>
            </a:pPr>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Türkiye, 120 memeli, 400’ü aşkın kuş türü, 130 kadar sürüngen, 400’e varan balık türüyle, biyolojik çeşitlilikte tür çeşitliliği açısından çok zengindir Alageyik ve sülünün anavatanı Anadolu’dur. </a:t>
            </a:r>
          </a:p>
          <a:p>
            <a:pPr marL="285750" indent="-285750">
              <a:buFont typeface="Arial" pitchFamily="34" charset="0"/>
              <a:buChar char="•"/>
            </a:pPr>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Ülkemizin dünyanın iki büyük kuş göç yolu üzerinde olması, kuşların beslenme ve üreme alanı olarak önemini artırmaktadır</a:t>
            </a:r>
            <a:r>
              <a:rPr lang="tr-TR" dirty="0" smtClean="0"/>
              <a:t>. </a:t>
            </a:r>
            <a:endParaRPr lang="tr-TR" dirty="0"/>
          </a:p>
        </p:txBody>
      </p:sp>
    </p:spTree>
    <p:extLst>
      <p:ext uri="{BB962C8B-B14F-4D97-AF65-F5344CB8AC3E}">
        <p14:creationId xmlns:p14="http://schemas.microsoft.com/office/powerpoint/2010/main" val="4143033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11560" y="171811"/>
            <a:ext cx="7992888" cy="6324808"/>
          </a:xfrm>
          <a:prstGeom prst="rect">
            <a:avLst/>
          </a:prstGeom>
        </p:spPr>
        <p:txBody>
          <a:bodyPr wrap="square">
            <a:spAutoFit/>
          </a:bodyPr>
          <a:lstStyle/>
          <a:p>
            <a:pPr marL="285750" indent="-285750">
              <a:lnSpc>
                <a:spcPct val="150000"/>
              </a:lnSpc>
              <a:buFont typeface="Arial" pitchFamily="34" charset="0"/>
              <a:buChar char="•"/>
            </a:pPr>
            <a:r>
              <a:rPr lang="tr-TR" dirty="0" smtClean="0">
                <a:latin typeface="Times New Roman" pitchFamily="18" charset="0"/>
                <a:cs typeface="Times New Roman" pitchFamily="18" charset="0"/>
              </a:rPr>
              <a:t>Türkiye’nin, bitki (flora) türleri bakımından sahip olduğu zenginliği anlamak için, Avrupa kıtası ile karşılaştırmak yeterli olacaktır: </a:t>
            </a:r>
          </a:p>
          <a:p>
            <a:pPr>
              <a:lnSpc>
                <a:spcPct val="150000"/>
              </a:lnSpc>
            </a:pPr>
            <a:endParaRPr lang="tr-TR" dirty="0">
              <a:latin typeface="Times New Roman" pitchFamily="18" charset="0"/>
              <a:cs typeface="Times New Roman" pitchFamily="18" charset="0"/>
            </a:endParaRPr>
          </a:p>
          <a:p>
            <a:pPr marL="285750" indent="-285750">
              <a:lnSpc>
                <a:spcPct val="150000"/>
              </a:lnSpc>
              <a:buFont typeface="Arial" pitchFamily="34" charset="0"/>
              <a:buChar char="•"/>
            </a:pPr>
            <a:r>
              <a:rPr lang="tr-TR" dirty="0" smtClean="0">
                <a:latin typeface="Times New Roman" pitchFamily="18" charset="0"/>
                <a:cs typeface="Times New Roman" pitchFamily="18" charset="0"/>
              </a:rPr>
              <a:t>Tüm Avrupa kıtasında 12500 açık ve kapalı tohumlu bitki türü varken, sadece Anadolu’da bu sayıya yakın (yaklaşık 11000) tür olduğu bilinmektedir. Bunların yaklaşık üçte biri Türkiye’ye özgü (endemik) türlerdir. </a:t>
            </a:r>
          </a:p>
          <a:p>
            <a:pPr>
              <a:lnSpc>
                <a:spcPct val="150000"/>
              </a:lnSpc>
            </a:pPr>
            <a:endParaRPr lang="tr-TR" dirty="0">
              <a:latin typeface="Times New Roman" pitchFamily="18" charset="0"/>
              <a:cs typeface="Times New Roman" pitchFamily="18" charset="0"/>
            </a:endParaRPr>
          </a:p>
          <a:p>
            <a:pPr marL="285750" indent="-285750">
              <a:lnSpc>
                <a:spcPct val="150000"/>
              </a:lnSpc>
              <a:buFont typeface="Arial" pitchFamily="34" charset="0"/>
              <a:buChar char="•"/>
            </a:pPr>
            <a:r>
              <a:rPr lang="tr-TR" dirty="0" smtClean="0">
                <a:latin typeface="Times New Roman" pitchFamily="18" charset="0"/>
                <a:cs typeface="Times New Roman" pitchFamily="18" charset="0"/>
              </a:rPr>
              <a:t>Coğrafik bölgelerden, Doğu Anadolu ve Güney Anadolu bölgeleri; Bitki Coğrafyası Bölgelerinden ise İran-Turan ve Akdeniz bölgeleri endemik bitki türleri bakımından zengin olanlarıdır. </a:t>
            </a:r>
          </a:p>
          <a:p>
            <a:pPr>
              <a:lnSpc>
                <a:spcPct val="150000"/>
              </a:lnSpc>
            </a:pPr>
            <a:endParaRPr lang="tr-TR" dirty="0">
              <a:latin typeface="Times New Roman" pitchFamily="18" charset="0"/>
              <a:cs typeface="Times New Roman" pitchFamily="18" charset="0"/>
            </a:endParaRPr>
          </a:p>
          <a:p>
            <a:pPr marL="285750" indent="-285750">
              <a:lnSpc>
                <a:spcPct val="150000"/>
              </a:lnSpc>
              <a:buFont typeface="Arial" pitchFamily="34" charset="0"/>
              <a:buChar char="•"/>
            </a:pPr>
            <a:r>
              <a:rPr lang="tr-TR" dirty="0" smtClean="0">
                <a:latin typeface="Times New Roman" pitchFamily="18" charset="0"/>
                <a:cs typeface="Times New Roman" pitchFamily="18" charset="0"/>
              </a:rPr>
              <a:t>Türkiye’nin genetik çeşitliliği özellikle bitki genetik kaynakları ile önem kazanmaktadır. Çünkü Türkiye, Akdeniz ve Yakın Doğu gen merkezinin kesiştiği noktada yer almaktadır. Bu iki bölge tahılların ve bahçe bitkilerinin ortaya çıkışında çok önemli bir role sahiptirler</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228970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548680"/>
            <a:ext cx="8532440" cy="3831818"/>
          </a:xfrm>
          <a:prstGeom prst="rect">
            <a:avLst/>
          </a:prstGeom>
        </p:spPr>
        <p:txBody>
          <a:bodyPr wrap="square">
            <a:spAutoFit/>
          </a:bodyPr>
          <a:lstStyle/>
          <a:p>
            <a:pPr marL="285750" indent="-285750">
              <a:lnSpc>
                <a:spcPct val="150000"/>
              </a:lnSpc>
              <a:buFont typeface="Arial" pitchFamily="34" charset="0"/>
              <a:buChar char="•"/>
            </a:pPr>
            <a:r>
              <a:rPr lang="tr-TR" dirty="0" smtClean="0">
                <a:latin typeface="Times New Roman" pitchFamily="18" charset="0"/>
                <a:cs typeface="Times New Roman" pitchFamily="18" charset="0"/>
              </a:rPr>
              <a:t>Ülkemizde 100’den fazla türün geniş değişim gösterdiği ve çok sayıda önemli kültür bitkisi ve tıbbi bitkiler gibi ekonomik açıdan önemli diğer bitki türlerinin menşe ya da çeşitlilik merkezi olan 5 mikro-gen merkezi bulunmaktadır. </a:t>
            </a:r>
          </a:p>
          <a:p>
            <a:pPr>
              <a:lnSpc>
                <a:spcPct val="150000"/>
              </a:lnSpc>
            </a:pPr>
            <a:endParaRPr lang="tr-TR" dirty="0">
              <a:latin typeface="Times New Roman" pitchFamily="18" charset="0"/>
              <a:cs typeface="Times New Roman" pitchFamily="18" charset="0"/>
            </a:endParaRPr>
          </a:p>
          <a:p>
            <a:pPr marL="285750" indent="-285750">
              <a:lnSpc>
                <a:spcPct val="150000"/>
              </a:lnSpc>
              <a:buFont typeface="Arial" pitchFamily="34" charset="0"/>
              <a:buChar char="•"/>
            </a:pPr>
            <a:r>
              <a:rPr lang="tr-TR" dirty="0" smtClean="0">
                <a:latin typeface="Times New Roman" pitchFamily="18" charset="0"/>
                <a:cs typeface="Times New Roman" pitchFamily="18" charset="0"/>
              </a:rPr>
              <a:t>Bu merkezler </a:t>
            </a:r>
            <a:r>
              <a:rPr lang="tr-TR" dirty="0" err="1" smtClean="0">
                <a:latin typeface="Times New Roman" pitchFamily="18" charset="0"/>
                <a:cs typeface="Times New Roman" pitchFamily="18" charset="0"/>
              </a:rPr>
              <a:t>dünya’da</a:t>
            </a:r>
            <a:r>
              <a:rPr lang="tr-TR" dirty="0" smtClean="0">
                <a:latin typeface="Times New Roman" pitchFamily="18" charset="0"/>
                <a:cs typeface="Times New Roman" pitchFamily="18" charset="0"/>
              </a:rPr>
              <a:t> kültüre alınan çok sayıda bitki türünün tarımının gelecekteki sürdürülebilirliği için çok önemli genetik kaynaklar sunmaktadır. </a:t>
            </a:r>
          </a:p>
          <a:p>
            <a:pPr>
              <a:lnSpc>
                <a:spcPct val="150000"/>
              </a:lnSpc>
            </a:pPr>
            <a:endParaRPr lang="tr-TR" dirty="0">
              <a:latin typeface="Times New Roman" pitchFamily="18" charset="0"/>
              <a:cs typeface="Times New Roman" pitchFamily="18" charset="0"/>
            </a:endParaRPr>
          </a:p>
          <a:p>
            <a:pPr marL="285750" indent="-285750">
              <a:lnSpc>
                <a:spcPct val="150000"/>
              </a:lnSpc>
              <a:buFont typeface="Arial" pitchFamily="34" charset="0"/>
              <a:buChar char="•"/>
            </a:pPr>
            <a:r>
              <a:rPr lang="tr-TR" dirty="0" smtClean="0">
                <a:latin typeface="Times New Roman" pitchFamily="18" charset="0"/>
                <a:cs typeface="Times New Roman" pitchFamily="18" charset="0"/>
              </a:rPr>
              <a:t>Hayvan genetik kaynakları açısından ise, konumu nedeniyle birçok yerli hayvan ırkının Anadolu’da yetiştirildiği ve buradan dünyanın öteki bölgelerine yayıldığı kabul edilir.</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944699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95536" y="620688"/>
            <a:ext cx="8352928" cy="5355312"/>
          </a:xfrm>
          <a:prstGeom prst="rect">
            <a:avLst/>
          </a:prstGeom>
        </p:spPr>
        <p:txBody>
          <a:bodyPr wrap="square">
            <a:spAutoFit/>
          </a:bodyPr>
          <a:lstStyle/>
          <a:p>
            <a:endParaRPr lang="tr-TR" dirty="0"/>
          </a:p>
          <a:p>
            <a:r>
              <a:rPr lang="tr-TR" dirty="0" smtClean="0">
                <a:latin typeface="Times New Roman" pitchFamily="18" charset="0"/>
                <a:cs typeface="Times New Roman" pitchFamily="18" charset="0"/>
              </a:rPr>
              <a:t>BİYOLOJİK </a:t>
            </a:r>
            <a:r>
              <a:rPr lang="tr-TR" dirty="0">
                <a:latin typeface="Times New Roman" pitchFamily="18" charset="0"/>
                <a:cs typeface="Times New Roman" pitchFamily="18" charset="0"/>
              </a:rPr>
              <a:t>ÇEŞİTLİLİĞİ KORUMA YÖNTEMLERİ </a:t>
            </a:r>
          </a:p>
          <a:p>
            <a:endParaRPr lang="tr-TR" dirty="0">
              <a:latin typeface="Times New Roman" pitchFamily="18" charset="0"/>
              <a:cs typeface="Times New Roman" pitchFamily="18" charset="0"/>
            </a:endParaRPr>
          </a:p>
          <a:p>
            <a:pPr marL="285750" indent="-285750">
              <a:buFont typeface="Arial" pitchFamily="34" charset="0"/>
              <a:buChar char="•"/>
            </a:pPr>
            <a:r>
              <a:rPr lang="tr-TR" dirty="0" err="1">
                <a:latin typeface="Times New Roman" pitchFamily="18" charset="0"/>
                <a:cs typeface="Times New Roman" pitchFamily="18" charset="0"/>
              </a:rPr>
              <a:t>Biyo</a:t>
            </a:r>
            <a:r>
              <a:rPr lang="tr-TR" dirty="0">
                <a:latin typeface="Times New Roman" pitchFamily="18" charset="0"/>
                <a:cs typeface="Times New Roman" pitchFamily="18" charset="0"/>
              </a:rPr>
              <a:t>-çeşitlilik, bir bölgedeki </a:t>
            </a:r>
            <a:r>
              <a:rPr lang="tr-TR" dirty="0" smtClean="0">
                <a:latin typeface="Times New Roman" pitchFamily="18" charset="0"/>
                <a:cs typeface="Times New Roman" pitchFamily="18" charset="0"/>
              </a:rPr>
              <a:t>ekosistemlerin</a:t>
            </a:r>
            <a:r>
              <a:rPr lang="tr-TR" dirty="0">
                <a:latin typeface="Times New Roman" pitchFamily="18" charset="0"/>
                <a:cs typeface="Times New Roman" pitchFamily="18" charset="0"/>
              </a:rPr>
              <a:t>, türlerin, ekolojik olayların meydana getirdiği bir bütündür. </a:t>
            </a:r>
            <a:endParaRPr lang="tr-TR"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a:p>
            <a:pPr marL="285750" indent="-285750">
              <a:buFont typeface="Arial" pitchFamily="34" charset="0"/>
              <a:buChar char="•"/>
            </a:pPr>
            <a:r>
              <a:rPr lang="tr-TR" dirty="0">
                <a:latin typeface="Times New Roman" pitchFamily="18" charset="0"/>
                <a:cs typeface="Times New Roman" pitchFamily="18" charset="0"/>
              </a:rPr>
              <a:t>İklim değişikliği, kirlenme ve kaynakların aşırı ve sürdürebilir olmayan kullanımı önüne geçilmez bir şekilde dünya </a:t>
            </a:r>
            <a:r>
              <a:rPr lang="tr-TR" dirty="0" smtClean="0">
                <a:latin typeface="Times New Roman" pitchFamily="18" charset="0"/>
                <a:cs typeface="Times New Roman" pitchFamily="18" charset="0"/>
              </a:rPr>
              <a:t>fauna ve </a:t>
            </a:r>
            <a:r>
              <a:rPr lang="tr-TR" dirty="0">
                <a:latin typeface="Times New Roman" pitchFamily="18" charset="0"/>
                <a:cs typeface="Times New Roman" pitchFamily="18" charset="0"/>
              </a:rPr>
              <a:t>florasını olumsuz şekilde değiştirmektedir. Diğer bir anlatımla; canlı türlerinin yaşadığı habitatların bozulması, yabancı türlerin getirilmesi, aşırı tüketim, fiziksel ortamın(toprak-su-hava) kirlenmesi, küresel seviyede iklimsel değişimler ve endüstriyel tarım gibi etkenler yer küreyi çevreleyen </a:t>
            </a:r>
            <a:r>
              <a:rPr lang="tr-TR" dirty="0" err="1">
                <a:latin typeface="Times New Roman" pitchFamily="18" charset="0"/>
                <a:cs typeface="Times New Roman" pitchFamily="18" charset="0"/>
              </a:rPr>
              <a:t>biyo</a:t>
            </a:r>
            <a:r>
              <a:rPr lang="tr-TR" dirty="0">
                <a:latin typeface="Times New Roman" pitchFamily="18" charset="0"/>
                <a:cs typeface="Times New Roman" pitchFamily="18" charset="0"/>
              </a:rPr>
              <a:t>-çeşitliliğin tahrip olmasına neden olmaktadır. </a:t>
            </a:r>
            <a:endParaRPr lang="tr-TR"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Günümüzde </a:t>
            </a:r>
            <a:r>
              <a:rPr lang="tr-TR" dirty="0">
                <a:latin typeface="Times New Roman" pitchFamily="18" charset="0"/>
                <a:cs typeface="Times New Roman" pitchFamily="18" charset="0"/>
              </a:rPr>
              <a:t>artan bu hızlı değişim ve olumsuz etkiler dünyada büyük bir endişeyle izlenmekte ve bu değişimin etkilerini en aza indirmek için çözüm yolları üretilmeye çalışılmaktadır. </a:t>
            </a:r>
            <a:endParaRPr lang="tr-TR"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a:p>
            <a:pPr marL="285750" indent="-285750">
              <a:buFont typeface="Arial" pitchFamily="34" charset="0"/>
              <a:buChar char="•"/>
            </a:pPr>
            <a:r>
              <a:rPr lang="tr-TR" dirty="0" err="1" smtClean="0">
                <a:latin typeface="Times New Roman" pitchFamily="18" charset="0"/>
                <a:cs typeface="Times New Roman" pitchFamily="18" charset="0"/>
              </a:rPr>
              <a:t>Biyoçeşitliliğin</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bu tür etkenlerden korunmasında </a:t>
            </a:r>
            <a:r>
              <a:rPr lang="tr-TR" b="1" dirty="0">
                <a:latin typeface="Times New Roman" pitchFamily="18" charset="0"/>
                <a:cs typeface="Times New Roman" pitchFamily="18" charset="0"/>
              </a:rPr>
              <a:t>in-</a:t>
            </a:r>
            <a:r>
              <a:rPr lang="tr-TR" b="1" dirty="0" err="1">
                <a:latin typeface="Times New Roman" pitchFamily="18" charset="0"/>
                <a:cs typeface="Times New Roman" pitchFamily="18" charset="0"/>
              </a:rPr>
              <a:t>situ</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a:t>
            </a:r>
            <a:r>
              <a:rPr lang="tr-TR" b="1" dirty="0" err="1">
                <a:latin typeface="Times New Roman" pitchFamily="18" charset="0"/>
                <a:cs typeface="Times New Roman" pitchFamily="18" charset="0"/>
              </a:rPr>
              <a:t>ex-situ</a:t>
            </a:r>
            <a:r>
              <a:rPr lang="tr-TR" b="1" dirty="0">
                <a:latin typeface="Times New Roman" pitchFamily="18" charset="0"/>
                <a:cs typeface="Times New Roman" pitchFamily="18" charset="0"/>
              </a:rPr>
              <a:t> </a:t>
            </a:r>
            <a:r>
              <a:rPr lang="tr-TR" dirty="0">
                <a:latin typeface="Times New Roman" pitchFamily="18" charset="0"/>
                <a:cs typeface="Times New Roman" pitchFamily="18" charset="0"/>
              </a:rPr>
              <a:t>ve </a:t>
            </a:r>
            <a:r>
              <a:rPr lang="tr-TR" b="1" dirty="0">
                <a:latin typeface="Times New Roman" pitchFamily="18" charset="0"/>
                <a:cs typeface="Times New Roman" pitchFamily="18" charset="0"/>
              </a:rPr>
              <a:t>in-vitro </a:t>
            </a:r>
            <a:r>
              <a:rPr lang="tr-TR" dirty="0">
                <a:latin typeface="Times New Roman" pitchFamily="18" charset="0"/>
                <a:cs typeface="Times New Roman" pitchFamily="18" charset="0"/>
              </a:rPr>
              <a:t>gibi yöntemler kullanılır. </a:t>
            </a:r>
          </a:p>
        </p:txBody>
      </p:sp>
    </p:spTree>
    <p:extLst>
      <p:ext uri="{BB962C8B-B14F-4D97-AF65-F5344CB8AC3E}">
        <p14:creationId xmlns:p14="http://schemas.microsoft.com/office/powerpoint/2010/main" val="2810467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332656"/>
            <a:ext cx="5760640" cy="369332"/>
          </a:xfrm>
          <a:prstGeom prst="rect">
            <a:avLst/>
          </a:prstGeom>
        </p:spPr>
        <p:txBody>
          <a:bodyPr wrap="square">
            <a:spAutoFit/>
          </a:bodyPr>
          <a:lstStyle/>
          <a:p>
            <a:r>
              <a:rPr lang="tr-TR" b="1" dirty="0" smtClean="0">
                <a:latin typeface="Times New Roman" pitchFamily="18" charset="0"/>
                <a:cs typeface="Times New Roman" pitchFamily="18" charset="0"/>
              </a:rPr>
              <a:t>A. </a:t>
            </a:r>
            <a:r>
              <a:rPr lang="tr-TR" b="1" dirty="0" err="1" smtClean="0">
                <a:latin typeface="Times New Roman" pitchFamily="18" charset="0"/>
                <a:cs typeface="Times New Roman" pitchFamily="18" charset="0"/>
              </a:rPr>
              <a:t>In-situ</a:t>
            </a:r>
            <a:r>
              <a:rPr lang="tr-TR" b="1" dirty="0" smtClean="0">
                <a:latin typeface="Times New Roman" pitchFamily="18" charset="0"/>
                <a:cs typeface="Times New Roman" pitchFamily="18" charset="0"/>
              </a:rPr>
              <a:t> Koruma(Doğal Habitatı içinde Koruma): </a:t>
            </a:r>
            <a:endParaRPr lang="tr-TR" b="1" dirty="0">
              <a:latin typeface="Times New Roman" pitchFamily="18" charset="0"/>
              <a:cs typeface="Times New Roman" pitchFamily="18" charset="0"/>
            </a:endParaRPr>
          </a:p>
        </p:txBody>
      </p:sp>
      <p:sp>
        <p:nvSpPr>
          <p:cNvPr id="3" name="Dikdörtgen 2"/>
          <p:cNvSpPr/>
          <p:nvPr/>
        </p:nvSpPr>
        <p:spPr>
          <a:xfrm>
            <a:off x="435612" y="980728"/>
            <a:ext cx="8240844" cy="5632311"/>
          </a:xfrm>
          <a:prstGeom prst="rect">
            <a:avLst/>
          </a:prstGeom>
        </p:spPr>
        <p:txBody>
          <a:bodyPr wrap="square">
            <a:spAutoFit/>
          </a:bodyPr>
          <a:lstStyle/>
          <a:p>
            <a:endParaRPr lang="tr-TR" dirty="0"/>
          </a:p>
          <a:p>
            <a:pPr marL="285750" indent="-285750">
              <a:buFont typeface="Arial" pitchFamily="34" charset="0"/>
              <a:buChar char="•"/>
            </a:pPr>
            <a:r>
              <a:rPr lang="tr-TR" dirty="0" smtClean="0">
                <a:latin typeface="Times New Roman" pitchFamily="18" charset="0"/>
                <a:cs typeface="Times New Roman" pitchFamily="18" charset="0"/>
              </a:rPr>
              <a:t>Bir </a:t>
            </a:r>
            <a:r>
              <a:rPr lang="tr-TR" dirty="0">
                <a:latin typeface="Times New Roman" pitchFamily="18" charset="0"/>
                <a:cs typeface="Times New Roman" pitchFamily="18" charset="0"/>
              </a:rPr>
              <a:t>türün ve onun genlerinin, o türün yaşadığı doğal yaşama ortamlarında koruma altına alınması işlemidir. Ayrıca bu ortam başka hayvan türlerinin de yaşadığı bir </a:t>
            </a:r>
            <a:r>
              <a:rPr lang="tr-TR" dirty="0" err="1">
                <a:latin typeface="Times New Roman" pitchFamily="18" charset="0"/>
                <a:cs typeface="Times New Roman" pitchFamily="18" charset="0"/>
              </a:rPr>
              <a:t>ekositemdir</a:t>
            </a:r>
            <a:r>
              <a:rPr lang="tr-TR" dirty="0">
                <a:latin typeface="Times New Roman" pitchFamily="18" charset="0"/>
                <a:cs typeface="Times New Roman" pitchFamily="18" charset="0"/>
              </a:rPr>
              <a:t>. Söz konusu ekosistemde bir tür koruma altına alındığı zaman bu süreç içinde birçok başka tür de korunur. </a:t>
            </a:r>
            <a:endParaRPr lang="tr-TR" dirty="0" smtClean="0">
              <a:latin typeface="Times New Roman" pitchFamily="18" charset="0"/>
              <a:cs typeface="Times New Roman" pitchFamily="18" charset="0"/>
            </a:endParaRPr>
          </a:p>
          <a:p>
            <a:pPr marL="285750" indent="-285750">
              <a:buFont typeface="Arial" pitchFamily="34" charset="0"/>
              <a:buChar char="•"/>
            </a:pPr>
            <a:endParaRPr lang="tr-TR" dirty="0">
              <a:latin typeface="Times New Roman" pitchFamily="18" charset="0"/>
              <a:cs typeface="Times New Roman" pitchFamily="18" charset="0"/>
            </a:endParaRPr>
          </a:p>
          <a:p>
            <a:pPr marL="285750" indent="-285750">
              <a:buFont typeface="Arial" pitchFamily="34" charset="0"/>
              <a:buChar char="•"/>
            </a:pPr>
            <a:r>
              <a:rPr lang="tr-TR" dirty="0" err="1">
                <a:latin typeface="Times New Roman" pitchFamily="18" charset="0"/>
                <a:cs typeface="Times New Roman" pitchFamily="18" charset="0"/>
              </a:rPr>
              <a:t>In-situ</a:t>
            </a:r>
            <a:r>
              <a:rPr lang="tr-TR" dirty="0">
                <a:latin typeface="Times New Roman" pitchFamily="18" charset="0"/>
                <a:cs typeface="Times New Roman" pitchFamily="18" charset="0"/>
              </a:rPr>
              <a:t> koruma, biyolojik çeşitliliğin ve onun bir parçası olan gen kaynaklarının korunması için etkin bir biyolojik yöntemdir. Tabiat parkları, Doğayı Koruma Alanları, Tür Yönetim ve İşletme Alanları, Gen koruma Ormanları, Milli Parklar, Doğa Anıt Koruma Alanları ve Özel Çevre Koruma Alanları gibi yerler İn-</a:t>
            </a:r>
            <a:r>
              <a:rPr lang="tr-TR" dirty="0" err="1">
                <a:latin typeface="Times New Roman" pitchFamily="18" charset="0"/>
                <a:cs typeface="Times New Roman" pitchFamily="18" charset="0"/>
              </a:rPr>
              <a:t>situ</a:t>
            </a:r>
            <a:r>
              <a:rPr lang="tr-TR" dirty="0">
                <a:latin typeface="Times New Roman" pitchFamily="18" charset="0"/>
                <a:cs typeface="Times New Roman" pitchFamily="18" charset="0"/>
              </a:rPr>
              <a:t> koruma alanlarıdır. </a:t>
            </a:r>
            <a:endParaRPr lang="tr-TR" dirty="0" smtClean="0">
              <a:latin typeface="Times New Roman" pitchFamily="18" charset="0"/>
              <a:cs typeface="Times New Roman" pitchFamily="18" charset="0"/>
            </a:endParaRPr>
          </a:p>
          <a:p>
            <a:pPr marL="285750" indent="-285750">
              <a:buFont typeface="Arial" pitchFamily="34" charset="0"/>
              <a:buChar char="•"/>
            </a:pPr>
            <a:endParaRPr lang="tr-TR" dirty="0">
              <a:latin typeface="Times New Roman" pitchFamily="18" charset="0"/>
              <a:cs typeface="Times New Roman" pitchFamily="18" charset="0"/>
            </a:endParaRPr>
          </a:p>
          <a:p>
            <a:pPr marL="285750" indent="-285750">
              <a:buFont typeface="Arial" pitchFamily="34" charset="0"/>
              <a:buChar char="•"/>
            </a:pPr>
            <a:r>
              <a:rPr lang="tr-TR" dirty="0">
                <a:latin typeface="Times New Roman" pitchFamily="18" charset="0"/>
                <a:cs typeface="Times New Roman" pitchFamily="18" charset="0"/>
              </a:rPr>
              <a:t>Ülkemizde in-</a:t>
            </a:r>
            <a:r>
              <a:rPr lang="tr-TR" dirty="0" err="1">
                <a:latin typeface="Times New Roman" pitchFamily="18" charset="0"/>
                <a:cs typeface="Times New Roman" pitchFamily="18" charset="0"/>
              </a:rPr>
              <a:t>situ</a:t>
            </a:r>
            <a:r>
              <a:rPr lang="tr-TR" dirty="0">
                <a:latin typeface="Times New Roman" pitchFamily="18" charset="0"/>
                <a:cs typeface="Times New Roman" pitchFamily="18" charset="0"/>
              </a:rPr>
              <a:t> koruma alanlarından sorumlu olan devlet kuruluşu Orman Bakanlığı’na bağlı olan Milli Parklar ve Yaban Hayatı Koruma Genel Müdürlüğü’dür. </a:t>
            </a:r>
            <a:endParaRPr lang="tr-TR" dirty="0" smtClean="0">
              <a:latin typeface="Times New Roman" pitchFamily="18" charset="0"/>
              <a:cs typeface="Times New Roman" pitchFamily="18" charset="0"/>
            </a:endParaRPr>
          </a:p>
          <a:p>
            <a:pPr marL="285750" indent="-285750">
              <a:buFont typeface="Arial" pitchFamily="34" charset="0"/>
              <a:buChar char="•"/>
            </a:pPr>
            <a:endParaRPr lang="tr-TR" dirty="0">
              <a:latin typeface="Times New Roman" pitchFamily="18" charset="0"/>
              <a:cs typeface="Times New Roman" pitchFamily="18" charset="0"/>
            </a:endParaRPr>
          </a:p>
          <a:p>
            <a:pPr marL="285750" indent="-285750">
              <a:buFont typeface="Arial" pitchFamily="34" charset="0"/>
              <a:buChar char="•"/>
            </a:pPr>
            <a:r>
              <a:rPr lang="tr-TR" dirty="0" smtClean="0">
                <a:latin typeface="Times New Roman" pitchFamily="18" charset="0"/>
                <a:cs typeface="Times New Roman" pitchFamily="18" charset="0"/>
              </a:rPr>
              <a:t>2006 </a:t>
            </a:r>
            <a:r>
              <a:rPr lang="tr-TR" dirty="0">
                <a:latin typeface="Times New Roman" pitchFamily="18" charset="0"/>
                <a:cs typeface="Times New Roman" pitchFamily="18" charset="0"/>
              </a:rPr>
              <a:t>yılı itibariyle, ülkemizin farklı ekosistemlerini kapsayacak biçimde 38 tane milli park(877,616 hektar), 21 tane tabiat parkı(76,869 hektar), 22 tane tabiatı koruma alanı(64,353 hektar) ve 123 tane yaban hayatı koruma alanı(1,851,317 hektar) ülkemiz sınırları içinde bulunmaktadır</a:t>
            </a:r>
            <a:r>
              <a:rPr lang="tr-TR" dirty="0"/>
              <a:t>. </a:t>
            </a:r>
          </a:p>
        </p:txBody>
      </p:sp>
    </p:spTree>
    <p:extLst>
      <p:ext uri="{BB962C8B-B14F-4D97-AF65-F5344CB8AC3E}">
        <p14:creationId xmlns:p14="http://schemas.microsoft.com/office/powerpoint/2010/main" val="6190358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1420</TotalTime>
  <Words>2040</Words>
  <Application>Microsoft Office PowerPoint</Application>
  <PresentationFormat>Ekran Gösterisi (4:3)</PresentationFormat>
  <Paragraphs>156</Paragraphs>
  <Slides>22</Slides>
  <Notes>0</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Cumba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By NeC ® 2010 | Katilimsiz.Com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7</cp:revision>
  <dcterms:created xsi:type="dcterms:W3CDTF">2019-03-15T17:42:19Z</dcterms:created>
  <dcterms:modified xsi:type="dcterms:W3CDTF">2019-03-16T17:22:20Z</dcterms:modified>
</cp:coreProperties>
</file>