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media/image18.jpg" ContentType="image/jpeg"/>
  <Override PartName="/ppt/media/image19.jpg" ContentType="image/jpeg"/>
  <Override PartName="/ppt/media/image20.jpg" ContentType="image/jpeg"/>
  <Override PartName="/ppt/media/image21.jpg" ContentType="image/jpeg"/>
  <Override PartName="/ppt/media/image22.jpg" ContentType="image/jpeg"/>
  <Override PartName="/ppt/media/image23.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Lst>
  <p:sldIdLst>
    <p:sldId id="283" r:id="rId2"/>
    <p:sldId id="301" r:id="rId3"/>
    <p:sldId id="288" r:id="rId4"/>
    <p:sldId id="280" r:id="rId5"/>
    <p:sldId id="279" r:id="rId6"/>
    <p:sldId id="281" r:id="rId7"/>
    <p:sldId id="257" r:id="rId8"/>
    <p:sldId id="302" r:id="rId9"/>
    <p:sldId id="304" r:id="rId10"/>
    <p:sldId id="305" r:id="rId11"/>
    <p:sldId id="306" r:id="rId12"/>
    <p:sldId id="308" r:id="rId13"/>
    <p:sldId id="309" r:id="rId14"/>
    <p:sldId id="310" r:id="rId15"/>
    <p:sldId id="311" r:id="rId16"/>
    <p:sldId id="286" r:id="rId17"/>
    <p:sldId id="312" r:id="rId18"/>
    <p:sldId id="289" r:id="rId19"/>
    <p:sldId id="290" r:id="rId20"/>
    <p:sldId id="291" r:id="rId21"/>
    <p:sldId id="263" r:id="rId22"/>
    <p:sldId id="296" r:id="rId23"/>
    <p:sldId id="266" r:id="rId24"/>
    <p:sldId id="259" r:id="rId25"/>
    <p:sldId id="267" r:id="rId26"/>
    <p:sldId id="260" r:id="rId27"/>
    <p:sldId id="265" r:id="rId28"/>
    <p:sldId id="274" r:id="rId29"/>
    <p:sldId id="297" r:id="rId30"/>
    <p:sldId id="269" r:id="rId31"/>
    <p:sldId id="270" r:id="rId32"/>
    <p:sldId id="282" r:id="rId33"/>
    <p:sldId id="271" r:id="rId34"/>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339933"/>
    <a:srgbClr val="99FF99"/>
    <a:srgbClr val="6699FF"/>
    <a:srgbClr val="66CCFF"/>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96" autoAdjust="0"/>
    <p:restoredTop sz="94660"/>
  </p:normalViewPr>
  <p:slideViewPr>
    <p:cSldViewPr snapToGrid="0">
      <p:cViewPr varScale="1">
        <p:scale>
          <a:sx n="86" d="100"/>
          <a:sy n="86" d="100"/>
        </p:scale>
        <p:origin x="714"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8035A4-72A5-484C-89BE-D956C23FDF23}" type="doc">
      <dgm:prSet loTypeId="urn:microsoft.com/office/officeart/2005/8/layout/arrow4" loCatId="process" qsTypeId="urn:microsoft.com/office/officeart/2005/8/quickstyle/3D5" qsCatId="3D" csTypeId="urn:microsoft.com/office/officeart/2005/8/colors/accent6_4" csCatId="accent6" phldr="1"/>
      <dgm:spPr/>
      <dgm:t>
        <a:bodyPr/>
        <a:lstStyle/>
        <a:p>
          <a:endParaRPr lang="tr-TR"/>
        </a:p>
      </dgm:t>
    </dgm:pt>
    <dgm:pt modelId="{053FE1B3-B59C-4FF9-A61C-A06A8037B2C5}">
      <dgm:prSet phldrT="[Metin]" custT="1"/>
      <dgm:spPr/>
      <dgm:t>
        <a:bodyPr/>
        <a:lstStyle/>
        <a:p>
          <a:r>
            <a:rPr lang="tr-TR" sz="4000" b="1" dirty="0" smtClean="0"/>
            <a:t>NÜFUS </a:t>
          </a:r>
        </a:p>
        <a:p>
          <a:r>
            <a:rPr lang="tr-TR" sz="4000" b="1" dirty="0" smtClean="0"/>
            <a:t>SANAYİLEŞME</a:t>
          </a:r>
        </a:p>
        <a:p>
          <a:r>
            <a:rPr lang="tr-TR" sz="4000" b="1" dirty="0" smtClean="0"/>
            <a:t>KENTLEŞME </a:t>
          </a:r>
        </a:p>
        <a:p>
          <a:r>
            <a:rPr lang="tr-TR" sz="4000" b="1" dirty="0" smtClean="0"/>
            <a:t>TÜKETİM</a:t>
          </a:r>
          <a:endParaRPr lang="tr-TR" sz="1800" b="1" dirty="0"/>
        </a:p>
      </dgm:t>
    </dgm:pt>
    <dgm:pt modelId="{25F583EA-4B10-49C6-B9D6-A208D53666A5}" type="sibTrans" cxnId="{04A4C05F-14D2-4189-B099-0441917D82E5}">
      <dgm:prSet/>
      <dgm:spPr/>
      <dgm:t>
        <a:bodyPr/>
        <a:lstStyle/>
        <a:p>
          <a:endParaRPr lang="tr-TR"/>
        </a:p>
      </dgm:t>
    </dgm:pt>
    <dgm:pt modelId="{7DAA538D-5414-45A9-AF12-76573CE0C0B4}" type="parTrans" cxnId="{04A4C05F-14D2-4189-B099-0441917D82E5}">
      <dgm:prSet/>
      <dgm:spPr/>
      <dgm:t>
        <a:bodyPr/>
        <a:lstStyle/>
        <a:p>
          <a:endParaRPr lang="tr-TR"/>
        </a:p>
      </dgm:t>
    </dgm:pt>
    <dgm:pt modelId="{D6F759F8-834C-1B4D-A983-CB59E28F98CA}">
      <dgm:prSet phldrT="[Metin]" custT="1"/>
      <dgm:spPr/>
      <dgm:t>
        <a:bodyPr/>
        <a:lstStyle/>
        <a:p>
          <a:r>
            <a:rPr lang="tr-TR" sz="4800" b="1" dirty="0" smtClean="0"/>
            <a:t>KAYNAKLAR</a:t>
          </a:r>
          <a:endParaRPr lang="tr-TR" sz="2800" b="1" dirty="0"/>
        </a:p>
      </dgm:t>
    </dgm:pt>
    <dgm:pt modelId="{75133492-181D-7240-BE19-A1C9567AD030}" type="parTrans" cxnId="{2A7DB62F-7854-2444-BB7D-A89B404CD4C8}">
      <dgm:prSet/>
      <dgm:spPr/>
      <dgm:t>
        <a:bodyPr/>
        <a:lstStyle/>
        <a:p>
          <a:endParaRPr lang="tr-TR"/>
        </a:p>
      </dgm:t>
    </dgm:pt>
    <dgm:pt modelId="{47EBEC39-8138-8E4E-857E-E588BA05206A}" type="sibTrans" cxnId="{2A7DB62F-7854-2444-BB7D-A89B404CD4C8}">
      <dgm:prSet/>
      <dgm:spPr/>
      <dgm:t>
        <a:bodyPr/>
        <a:lstStyle/>
        <a:p>
          <a:endParaRPr lang="tr-TR"/>
        </a:p>
      </dgm:t>
    </dgm:pt>
    <dgm:pt modelId="{6025D8C1-A00C-A045-B9A4-5D643E9EF4C2}" type="pres">
      <dgm:prSet presAssocID="{178035A4-72A5-484C-89BE-D956C23FDF23}" presName="compositeShape" presStyleCnt="0">
        <dgm:presLayoutVars>
          <dgm:chMax val="2"/>
          <dgm:dir/>
          <dgm:resizeHandles val="exact"/>
        </dgm:presLayoutVars>
      </dgm:prSet>
      <dgm:spPr/>
      <dgm:t>
        <a:bodyPr/>
        <a:lstStyle/>
        <a:p>
          <a:endParaRPr lang="tr-TR"/>
        </a:p>
      </dgm:t>
    </dgm:pt>
    <dgm:pt modelId="{93CAEB79-E3CD-BF4F-B2EE-BD67AEA32D2B}" type="pres">
      <dgm:prSet presAssocID="{053FE1B3-B59C-4FF9-A61C-A06A8037B2C5}" presName="upArrow" presStyleLbl="node1" presStyleIdx="0" presStyleCnt="2"/>
      <dgm:spPr/>
      <dgm:t>
        <a:bodyPr/>
        <a:lstStyle/>
        <a:p>
          <a:endParaRPr lang="tr-TR"/>
        </a:p>
      </dgm:t>
    </dgm:pt>
    <dgm:pt modelId="{D8541537-5482-1541-88D4-BC7F6C2CB858}" type="pres">
      <dgm:prSet presAssocID="{053FE1B3-B59C-4FF9-A61C-A06A8037B2C5}" presName="upArrowText" presStyleLbl="revTx" presStyleIdx="0" presStyleCnt="2">
        <dgm:presLayoutVars>
          <dgm:chMax val="0"/>
          <dgm:bulletEnabled val="1"/>
        </dgm:presLayoutVars>
      </dgm:prSet>
      <dgm:spPr/>
      <dgm:t>
        <a:bodyPr/>
        <a:lstStyle/>
        <a:p>
          <a:endParaRPr lang="tr-TR"/>
        </a:p>
      </dgm:t>
    </dgm:pt>
    <dgm:pt modelId="{B628FBC9-3669-2D49-B35B-88588E5E2F95}" type="pres">
      <dgm:prSet presAssocID="{D6F759F8-834C-1B4D-A983-CB59E28F98CA}" presName="downArrow" presStyleLbl="node1" presStyleIdx="1" presStyleCnt="2"/>
      <dgm:spPr>
        <a:solidFill>
          <a:srgbClr val="FF0000"/>
        </a:solidFill>
        <a:ln>
          <a:solidFill>
            <a:srgbClr val="FF0000"/>
          </a:solidFill>
        </a:ln>
      </dgm:spPr>
      <dgm:t>
        <a:bodyPr/>
        <a:lstStyle/>
        <a:p>
          <a:endParaRPr lang="tr-TR"/>
        </a:p>
      </dgm:t>
    </dgm:pt>
    <dgm:pt modelId="{25C153DB-232C-5548-BAEF-D10EA935E407}" type="pres">
      <dgm:prSet presAssocID="{D6F759F8-834C-1B4D-A983-CB59E28F98CA}" presName="downArrowText" presStyleLbl="revTx" presStyleIdx="1" presStyleCnt="2">
        <dgm:presLayoutVars>
          <dgm:chMax val="0"/>
          <dgm:bulletEnabled val="1"/>
        </dgm:presLayoutVars>
      </dgm:prSet>
      <dgm:spPr/>
      <dgm:t>
        <a:bodyPr/>
        <a:lstStyle/>
        <a:p>
          <a:endParaRPr lang="tr-TR"/>
        </a:p>
      </dgm:t>
    </dgm:pt>
  </dgm:ptLst>
  <dgm:cxnLst>
    <dgm:cxn modelId="{97067752-84D2-4D7C-B3C2-100BE6963CF4}" type="presOf" srcId="{D6F759F8-834C-1B4D-A983-CB59E28F98CA}" destId="{25C153DB-232C-5548-BAEF-D10EA935E407}" srcOrd="0" destOrd="0" presId="urn:microsoft.com/office/officeart/2005/8/layout/arrow4"/>
    <dgm:cxn modelId="{0E0A2C86-AE97-4826-8E20-F67ECCFA1E63}" type="presOf" srcId="{178035A4-72A5-484C-89BE-D956C23FDF23}" destId="{6025D8C1-A00C-A045-B9A4-5D643E9EF4C2}" srcOrd="0" destOrd="0" presId="urn:microsoft.com/office/officeart/2005/8/layout/arrow4"/>
    <dgm:cxn modelId="{2A7DB62F-7854-2444-BB7D-A89B404CD4C8}" srcId="{178035A4-72A5-484C-89BE-D956C23FDF23}" destId="{D6F759F8-834C-1B4D-A983-CB59E28F98CA}" srcOrd="1" destOrd="0" parTransId="{75133492-181D-7240-BE19-A1C9567AD030}" sibTransId="{47EBEC39-8138-8E4E-857E-E588BA05206A}"/>
    <dgm:cxn modelId="{04A4C05F-14D2-4189-B099-0441917D82E5}" srcId="{178035A4-72A5-484C-89BE-D956C23FDF23}" destId="{053FE1B3-B59C-4FF9-A61C-A06A8037B2C5}" srcOrd="0" destOrd="0" parTransId="{7DAA538D-5414-45A9-AF12-76573CE0C0B4}" sibTransId="{25F583EA-4B10-49C6-B9D6-A208D53666A5}"/>
    <dgm:cxn modelId="{49A84D6B-25B0-4E06-96A5-C53AE76367B2}" type="presOf" srcId="{053FE1B3-B59C-4FF9-A61C-A06A8037B2C5}" destId="{D8541537-5482-1541-88D4-BC7F6C2CB858}" srcOrd="0" destOrd="0" presId="urn:microsoft.com/office/officeart/2005/8/layout/arrow4"/>
    <dgm:cxn modelId="{8CA05FC1-6D87-4BDC-A209-A6BAA31680C3}" type="presParOf" srcId="{6025D8C1-A00C-A045-B9A4-5D643E9EF4C2}" destId="{93CAEB79-E3CD-BF4F-B2EE-BD67AEA32D2B}" srcOrd="0" destOrd="0" presId="urn:microsoft.com/office/officeart/2005/8/layout/arrow4"/>
    <dgm:cxn modelId="{BC996AB5-EE2F-4441-A3DC-D373BE894BFC}" type="presParOf" srcId="{6025D8C1-A00C-A045-B9A4-5D643E9EF4C2}" destId="{D8541537-5482-1541-88D4-BC7F6C2CB858}" srcOrd="1" destOrd="0" presId="urn:microsoft.com/office/officeart/2005/8/layout/arrow4"/>
    <dgm:cxn modelId="{ECF32A13-5583-4C02-A545-C1F1612440E0}" type="presParOf" srcId="{6025D8C1-A00C-A045-B9A4-5D643E9EF4C2}" destId="{B628FBC9-3669-2D49-B35B-88588E5E2F95}" srcOrd="2" destOrd="0" presId="urn:microsoft.com/office/officeart/2005/8/layout/arrow4"/>
    <dgm:cxn modelId="{DF4E3D1E-1A40-4845-82A7-98DB4AF05BA4}" type="presParOf" srcId="{6025D8C1-A00C-A045-B9A4-5D643E9EF4C2}" destId="{25C153DB-232C-5548-BAEF-D10EA935E407}" srcOrd="3" destOrd="0" presId="urn:microsoft.com/office/officeart/2005/8/layout/arrow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629C98-758C-4774-AA53-FC4F43253CB8}" type="doc">
      <dgm:prSet loTypeId="urn:microsoft.com/office/officeart/2005/8/layout/hierarchy3" loCatId="relationship" qsTypeId="urn:microsoft.com/office/officeart/2005/8/quickstyle/simple5" qsCatId="simple" csTypeId="urn:microsoft.com/office/officeart/2005/8/colors/colorful5" csCatId="colorful" phldr="1"/>
      <dgm:spPr/>
      <dgm:t>
        <a:bodyPr/>
        <a:lstStyle/>
        <a:p>
          <a:endParaRPr lang="tr-TR"/>
        </a:p>
      </dgm:t>
    </dgm:pt>
    <dgm:pt modelId="{BC4668C1-376A-48B3-A17C-903E9A0D127A}">
      <dgm:prSet phldrT="[Text]" custT="1"/>
      <dgm:spPr>
        <a:xfrm>
          <a:off x="1467045" y="1449"/>
          <a:ext cx="1841383" cy="289648"/>
        </a:xfrm>
        <a:prstGeom prst="roundRect">
          <a:avLst>
            <a:gd name="adj" fmla="val 10000"/>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tr-TR" sz="2000" b="1" dirty="0" smtClean="0">
              <a:solidFill>
                <a:sysClr val="window" lastClr="FFFFFF"/>
              </a:solidFill>
              <a:latin typeface="Calibri"/>
              <a:ea typeface="+mn-ea"/>
              <a:cs typeface="Times New Roman" pitchFamily="18" charset="0"/>
            </a:rPr>
            <a:t>Atık Türleri</a:t>
          </a:r>
          <a:endParaRPr lang="tr-TR" sz="2000" b="1" dirty="0">
            <a:solidFill>
              <a:sysClr val="window" lastClr="FFFFFF"/>
            </a:solidFill>
            <a:latin typeface="Calibri"/>
            <a:ea typeface="+mn-ea"/>
            <a:cs typeface="Times New Roman" pitchFamily="18" charset="0"/>
          </a:endParaRPr>
        </a:p>
      </dgm:t>
    </dgm:pt>
    <dgm:pt modelId="{38B44D83-5873-4BEB-8B88-E8CE51AACC33}" type="parTrans" cxnId="{7BC26A27-353F-4FD2-B196-2EEE93802F92}">
      <dgm:prSet/>
      <dgm:spPr/>
      <dgm:t>
        <a:bodyPr/>
        <a:lstStyle/>
        <a:p>
          <a:endParaRPr lang="tr-TR"/>
        </a:p>
      </dgm:t>
    </dgm:pt>
    <dgm:pt modelId="{0335F786-F8D1-4672-B47C-F1F529571813}" type="sibTrans" cxnId="{7BC26A27-353F-4FD2-B196-2EEE93802F92}">
      <dgm:prSet/>
      <dgm:spPr/>
      <dgm:t>
        <a:bodyPr/>
        <a:lstStyle/>
        <a:p>
          <a:endParaRPr lang="tr-TR"/>
        </a:p>
      </dgm:t>
    </dgm:pt>
    <dgm:pt modelId="{47C180D0-E2D9-4B8F-9D85-2CBC780BBFE1}">
      <dgm:prSet phldrT="[Text]" custT="1"/>
      <dgm:spPr>
        <a:xfrm>
          <a:off x="1835325" y="491847"/>
          <a:ext cx="4526304" cy="390095"/>
        </a:xfrm>
        <a:prstGeom prst="roundRect">
          <a:avLst>
            <a:gd name="adj" fmla="val 10000"/>
          </a:avLst>
        </a:prstGeom>
        <a:solidFill>
          <a:sysClr val="window" lastClr="FFFFFF">
            <a:alpha val="90000"/>
            <a:hueOff val="0"/>
            <a:satOff val="0"/>
            <a:lumOff val="0"/>
            <a:alphaOff val="0"/>
          </a:sysClr>
        </a:solidFill>
        <a:ln w="9525" cap="flat" cmpd="sng" algn="ctr">
          <a:solidFill>
            <a:srgbClr val="4BACC6">
              <a:hueOff val="0"/>
              <a:satOff val="0"/>
              <a:lumOff val="0"/>
              <a:alphaOff val="0"/>
            </a:srgbClr>
          </a:solidFill>
          <a:prstDash val="solid"/>
        </a:ln>
        <a:effectLst>
          <a:outerShdw blurRad="40000" dist="23000" dir="5400000" rotWithShape="0">
            <a:srgbClr val="000000">
              <a:alpha val="35000"/>
            </a:srgbClr>
          </a:outerShdw>
        </a:effectLst>
      </dgm:spPr>
      <dgm:t>
        <a:bodyPr/>
        <a:lstStyle/>
        <a:p>
          <a:r>
            <a:rPr lang="tr-TR" sz="2400" dirty="0" smtClean="0">
              <a:solidFill>
                <a:sysClr val="windowText" lastClr="000000">
                  <a:hueOff val="0"/>
                  <a:satOff val="0"/>
                  <a:lumOff val="0"/>
                  <a:alphaOff val="0"/>
                </a:sysClr>
              </a:solidFill>
              <a:latin typeface="Times New Roman" pitchFamily="18" charset="0"/>
              <a:ea typeface="+mn-ea"/>
              <a:cs typeface="Times New Roman" pitchFamily="18" charset="0"/>
            </a:rPr>
            <a:t>Cam Atıklar</a:t>
          </a:r>
        </a:p>
      </dgm:t>
    </dgm:pt>
    <dgm:pt modelId="{C9EB7130-16A9-4A74-9077-41126F684F5E}" type="parTrans" cxnId="{B171EC7B-F591-4309-B41C-C0417A751725}">
      <dgm:prSet/>
      <dgm:spPr>
        <a:xfrm>
          <a:off x="1651183" y="291098"/>
          <a:ext cx="184141" cy="395796"/>
        </a:xfrm>
        <a:custGeom>
          <a:avLst/>
          <a:gdLst/>
          <a:ahLst/>
          <a:cxnLst/>
          <a:rect l="0" t="0" r="0" b="0"/>
          <a:pathLst>
            <a:path>
              <a:moveTo>
                <a:pt x="0" y="0"/>
              </a:moveTo>
              <a:lnTo>
                <a:pt x="0" y="395796"/>
              </a:lnTo>
              <a:lnTo>
                <a:pt x="184141" y="395796"/>
              </a:lnTo>
            </a:path>
          </a:pathLst>
        </a:custGeom>
        <a:noFill/>
        <a:ln w="25400" cap="flat" cmpd="sng" algn="ctr">
          <a:solidFill>
            <a:srgbClr val="F79646">
              <a:hueOff val="0"/>
              <a:satOff val="0"/>
              <a:lumOff val="0"/>
              <a:alphaOff val="0"/>
            </a:srgbClr>
          </a:solidFill>
          <a:prstDash val="solid"/>
        </a:ln>
        <a:effectLst/>
      </dgm:spPr>
      <dgm:t>
        <a:bodyPr/>
        <a:lstStyle/>
        <a:p>
          <a:endParaRPr lang="tr-TR"/>
        </a:p>
      </dgm:t>
    </dgm:pt>
    <dgm:pt modelId="{51C59340-00C2-469E-8C28-55122428A751}" type="sibTrans" cxnId="{B171EC7B-F591-4309-B41C-C0417A751725}">
      <dgm:prSet/>
      <dgm:spPr/>
      <dgm:t>
        <a:bodyPr/>
        <a:lstStyle/>
        <a:p>
          <a:endParaRPr lang="tr-TR"/>
        </a:p>
      </dgm:t>
    </dgm:pt>
    <dgm:pt modelId="{1DE406CE-8812-4CDE-9A38-11C41B7818D1}">
      <dgm:prSet phldrT="[Text]" custT="1"/>
      <dgm:spPr>
        <a:xfrm>
          <a:off x="1835325" y="1082692"/>
          <a:ext cx="4526304" cy="390095"/>
        </a:xfrm>
        <a:prstGeom prst="roundRect">
          <a:avLst>
            <a:gd name="adj" fmla="val 10000"/>
          </a:avLst>
        </a:prstGeom>
        <a:solidFill>
          <a:sysClr val="window" lastClr="FFFFFF">
            <a:alpha val="90000"/>
            <a:hueOff val="0"/>
            <a:satOff val="0"/>
            <a:lumOff val="0"/>
            <a:alphaOff val="0"/>
          </a:sysClr>
        </a:solidFill>
        <a:ln w="9525" cap="flat" cmpd="sng" algn="ctr">
          <a:solidFill>
            <a:srgbClr val="4BACC6">
              <a:hueOff val="-1103764"/>
              <a:satOff val="4423"/>
              <a:lumOff val="959"/>
              <a:alphaOff val="0"/>
            </a:srgbClr>
          </a:solidFill>
          <a:prstDash val="solid"/>
        </a:ln>
        <a:effectLst>
          <a:outerShdw blurRad="40000" dist="23000" dir="5400000" rotWithShape="0">
            <a:srgbClr val="000000">
              <a:alpha val="35000"/>
            </a:srgbClr>
          </a:outerShdw>
        </a:effectLst>
      </dgm:spPr>
      <dgm:t>
        <a:bodyPr/>
        <a:lstStyle/>
        <a:p>
          <a:r>
            <a:rPr lang="tr-TR" sz="2400" dirty="0" smtClean="0">
              <a:solidFill>
                <a:sysClr val="windowText" lastClr="000000">
                  <a:hueOff val="0"/>
                  <a:satOff val="0"/>
                  <a:lumOff val="0"/>
                  <a:alphaOff val="0"/>
                </a:sysClr>
              </a:solidFill>
              <a:latin typeface="Times New Roman" pitchFamily="18" charset="0"/>
              <a:ea typeface="+mn-ea"/>
              <a:cs typeface="Times New Roman" pitchFamily="18" charset="0"/>
            </a:rPr>
            <a:t>Plastik Atıklar</a:t>
          </a:r>
        </a:p>
      </dgm:t>
    </dgm:pt>
    <dgm:pt modelId="{9255F044-42CF-4590-9837-640E7A28F096}" type="parTrans" cxnId="{36CEAC44-44BC-4365-9603-2C9849192D52}">
      <dgm:prSet/>
      <dgm:spPr>
        <a:xfrm>
          <a:off x="1651183" y="291098"/>
          <a:ext cx="184141" cy="986641"/>
        </a:xfrm>
        <a:custGeom>
          <a:avLst/>
          <a:gdLst/>
          <a:ahLst/>
          <a:cxnLst/>
          <a:rect l="0" t="0" r="0" b="0"/>
          <a:pathLst>
            <a:path>
              <a:moveTo>
                <a:pt x="0" y="0"/>
              </a:moveTo>
              <a:lnTo>
                <a:pt x="0" y="986641"/>
              </a:lnTo>
              <a:lnTo>
                <a:pt x="184141" y="986641"/>
              </a:lnTo>
            </a:path>
          </a:pathLst>
        </a:custGeom>
        <a:noFill/>
        <a:ln w="25400" cap="flat" cmpd="sng" algn="ctr">
          <a:solidFill>
            <a:srgbClr val="F79646">
              <a:hueOff val="0"/>
              <a:satOff val="0"/>
              <a:lumOff val="0"/>
              <a:alphaOff val="0"/>
            </a:srgbClr>
          </a:solidFill>
          <a:prstDash val="solid"/>
        </a:ln>
        <a:effectLst/>
      </dgm:spPr>
      <dgm:t>
        <a:bodyPr/>
        <a:lstStyle/>
        <a:p>
          <a:endParaRPr lang="tr-TR"/>
        </a:p>
      </dgm:t>
    </dgm:pt>
    <dgm:pt modelId="{05E418A0-C189-4F25-B4F3-B13D20753ECD}" type="sibTrans" cxnId="{36CEAC44-44BC-4365-9603-2C9849192D52}">
      <dgm:prSet/>
      <dgm:spPr/>
      <dgm:t>
        <a:bodyPr/>
        <a:lstStyle/>
        <a:p>
          <a:endParaRPr lang="tr-TR"/>
        </a:p>
      </dgm:t>
    </dgm:pt>
    <dgm:pt modelId="{78E913F8-D8BC-488F-B834-A0F0723540BF}">
      <dgm:prSet phldrT="[Text]" custT="1"/>
      <dgm:spPr>
        <a:xfrm>
          <a:off x="1800198" y="1728189"/>
          <a:ext cx="4526304" cy="390095"/>
        </a:xfrm>
        <a:prstGeom prst="roundRect">
          <a:avLst>
            <a:gd name="adj" fmla="val 10000"/>
          </a:avLst>
        </a:prstGeom>
        <a:solidFill>
          <a:sysClr val="window" lastClr="FFFFFF">
            <a:alpha val="90000"/>
            <a:hueOff val="0"/>
            <a:satOff val="0"/>
            <a:lumOff val="0"/>
            <a:alphaOff val="0"/>
          </a:sysClr>
        </a:solidFill>
        <a:ln w="9525" cap="flat" cmpd="sng" algn="ctr">
          <a:solidFill>
            <a:srgbClr val="4BACC6">
              <a:hueOff val="-2207528"/>
              <a:satOff val="8847"/>
              <a:lumOff val="1917"/>
              <a:alphaOff val="0"/>
            </a:srgbClr>
          </a:solidFill>
          <a:prstDash val="solid"/>
        </a:ln>
        <a:effectLst>
          <a:outerShdw blurRad="40000" dist="23000" dir="5400000" rotWithShape="0">
            <a:srgbClr val="000000">
              <a:alpha val="35000"/>
            </a:srgbClr>
          </a:outerShdw>
        </a:effectLst>
      </dgm:spPr>
      <dgm:t>
        <a:bodyPr/>
        <a:lstStyle/>
        <a:p>
          <a:r>
            <a:rPr lang="tr-TR" sz="2400" dirty="0" smtClean="0">
              <a:solidFill>
                <a:sysClr val="windowText" lastClr="000000">
                  <a:hueOff val="0"/>
                  <a:satOff val="0"/>
                  <a:lumOff val="0"/>
                  <a:alphaOff val="0"/>
                </a:sysClr>
              </a:solidFill>
              <a:latin typeface="Times New Roman" pitchFamily="18" charset="0"/>
              <a:ea typeface="+mn-ea"/>
              <a:cs typeface="Times New Roman" pitchFamily="18" charset="0"/>
            </a:rPr>
            <a:t>Organik Atıklar</a:t>
          </a:r>
        </a:p>
      </dgm:t>
    </dgm:pt>
    <dgm:pt modelId="{EF6B0324-BC0F-46CD-946A-F1260539B458}" type="parTrans" cxnId="{4EC13ECD-F058-4D22-94F1-F8F107BD1B3D}">
      <dgm:prSet/>
      <dgm:spPr>
        <a:xfrm>
          <a:off x="1651183" y="291098"/>
          <a:ext cx="149015" cy="1632138"/>
        </a:xfrm>
        <a:custGeom>
          <a:avLst/>
          <a:gdLst/>
          <a:ahLst/>
          <a:cxnLst/>
          <a:rect l="0" t="0" r="0" b="0"/>
          <a:pathLst>
            <a:path>
              <a:moveTo>
                <a:pt x="0" y="0"/>
              </a:moveTo>
              <a:lnTo>
                <a:pt x="0" y="1632138"/>
              </a:lnTo>
              <a:lnTo>
                <a:pt x="149015" y="1632138"/>
              </a:lnTo>
            </a:path>
          </a:pathLst>
        </a:custGeom>
        <a:noFill/>
        <a:ln w="25400" cap="flat" cmpd="sng" algn="ctr">
          <a:solidFill>
            <a:srgbClr val="F79646">
              <a:hueOff val="0"/>
              <a:satOff val="0"/>
              <a:lumOff val="0"/>
              <a:alphaOff val="0"/>
            </a:srgbClr>
          </a:solidFill>
          <a:prstDash val="solid"/>
        </a:ln>
        <a:effectLst/>
      </dgm:spPr>
      <dgm:t>
        <a:bodyPr/>
        <a:lstStyle/>
        <a:p>
          <a:endParaRPr lang="tr-TR"/>
        </a:p>
      </dgm:t>
    </dgm:pt>
    <dgm:pt modelId="{B08A6895-95AA-4930-9AB9-ACFD3977A4E5}" type="sibTrans" cxnId="{4EC13ECD-F058-4D22-94F1-F8F107BD1B3D}">
      <dgm:prSet/>
      <dgm:spPr/>
      <dgm:t>
        <a:bodyPr/>
        <a:lstStyle/>
        <a:p>
          <a:endParaRPr lang="tr-TR"/>
        </a:p>
      </dgm:t>
    </dgm:pt>
    <dgm:pt modelId="{0DBC5A10-4C20-4CFC-81C8-6B57DF909643}">
      <dgm:prSet phldrT="[Text]" custT="1"/>
      <dgm:spPr>
        <a:xfrm>
          <a:off x="1835325" y="2855226"/>
          <a:ext cx="4526304" cy="390095"/>
        </a:xfrm>
        <a:prstGeom prst="roundRect">
          <a:avLst>
            <a:gd name="adj" fmla="val 10000"/>
          </a:avLst>
        </a:prstGeom>
        <a:solidFill>
          <a:sysClr val="window" lastClr="FFFFFF">
            <a:alpha val="90000"/>
            <a:hueOff val="0"/>
            <a:satOff val="0"/>
            <a:lumOff val="0"/>
            <a:alphaOff val="0"/>
          </a:sysClr>
        </a:solidFill>
        <a:ln w="9525" cap="flat" cmpd="sng" algn="ctr">
          <a:solidFill>
            <a:srgbClr val="4BACC6">
              <a:hueOff val="-4415056"/>
              <a:satOff val="17694"/>
              <a:lumOff val="3835"/>
              <a:alphaOff val="0"/>
            </a:srgbClr>
          </a:solidFill>
          <a:prstDash val="solid"/>
        </a:ln>
        <a:effectLst>
          <a:outerShdw blurRad="40000" dist="23000" dir="5400000" rotWithShape="0">
            <a:srgbClr val="000000">
              <a:alpha val="35000"/>
            </a:srgbClr>
          </a:outerShdw>
        </a:effectLst>
      </dgm:spPr>
      <dgm:t>
        <a:bodyPr/>
        <a:lstStyle/>
        <a:p>
          <a:r>
            <a:rPr lang="tr-TR" sz="2400" dirty="0" smtClean="0">
              <a:solidFill>
                <a:sysClr val="windowText" lastClr="000000">
                  <a:hueOff val="0"/>
                  <a:satOff val="0"/>
                  <a:lumOff val="0"/>
                  <a:alphaOff val="0"/>
                </a:sysClr>
              </a:solidFill>
              <a:latin typeface="Times New Roman" pitchFamily="18" charset="0"/>
              <a:ea typeface="+mn-ea"/>
              <a:cs typeface="Times New Roman" pitchFamily="18" charset="0"/>
            </a:rPr>
            <a:t>Atık Yağlar</a:t>
          </a:r>
        </a:p>
      </dgm:t>
    </dgm:pt>
    <dgm:pt modelId="{2D5061CD-D08F-4CE7-84BB-7417C023BD51}" type="parTrans" cxnId="{6F3CFC0C-11A1-414B-8CA4-42642953735B}">
      <dgm:prSet/>
      <dgm:spPr>
        <a:xfrm>
          <a:off x="1651183" y="291098"/>
          <a:ext cx="184141" cy="2759175"/>
        </a:xfrm>
        <a:custGeom>
          <a:avLst/>
          <a:gdLst/>
          <a:ahLst/>
          <a:cxnLst/>
          <a:rect l="0" t="0" r="0" b="0"/>
          <a:pathLst>
            <a:path>
              <a:moveTo>
                <a:pt x="0" y="0"/>
              </a:moveTo>
              <a:lnTo>
                <a:pt x="0" y="2759175"/>
              </a:lnTo>
              <a:lnTo>
                <a:pt x="184141" y="2759175"/>
              </a:lnTo>
            </a:path>
          </a:pathLst>
        </a:custGeom>
        <a:noFill/>
        <a:ln w="25400" cap="flat" cmpd="sng" algn="ctr">
          <a:solidFill>
            <a:srgbClr val="F79646">
              <a:hueOff val="0"/>
              <a:satOff val="0"/>
              <a:lumOff val="0"/>
              <a:alphaOff val="0"/>
            </a:srgbClr>
          </a:solidFill>
          <a:prstDash val="solid"/>
        </a:ln>
        <a:effectLst/>
      </dgm:spPr>
      <dgm:t>
        <a:bodyPr/>
        <a:lstStyle/>
        <a:p>
          <a:endParaRPr lang="tr-TR"/>
        </a:p>
      </dgm:t>
    </dgm:pt>
    <dgm:pt modelId="{0167BB6F-D85B-4451-BA66-CB1C4AC67D95}" type="sibTrans" cxnId="{6F3CFC0C-11A1-414B-8CA4-42642953735B}">
      <dgm:prSet/>
      <dgm:spPr/>
      <dgm:t>
        <a:bodyPr/>
        <a:lstStyle/>
        <a:p>
          <a:endParaRPr lang="tr-TR"/>
        </a:p>
      </dgm:t>
    </dgm:pt>
    <dgm:pt modelId="{9EFD38FA-FE0C-4FAD-AEF4-43DE7E19BF8F}">
      <dgm:prSet phldrT="[Text]" custT="1"/>
      <dgm:spPr>
        <a:xfrm>
          <a:off x="1835325" y="3446071"/>
          <a:ext cx="4526304" cy="390095"/>
        </a:xfrm>
        <a:prstGeom prst="roundRect">
          <a:avLst>
            <a:gd name="adj" fmla="val 10000"/>
          </a:avLst>
        </a:prstGeom>
        <a:solidFill>
          <a:sysClr val="window" lastClr="FFFFFF">
            <a:alpha val="90000"/>
            <a:hueOff val="0"/>
            <a:satOff val="0"/>
            <a:lumOff val="0"/>
            <a:alphaOff val="0"/>
          </a:sysClr>
        </a:solidFill>
        <a:ln w="9525" cap="flat" cmpd="sng" algn="ctr">
          <a:solidFill>
            <a:srgbClr val="4BACC6">
              <a:hueOff val="-5518820"/>
              <a:satOff val="22117"/>
              <a:lumOff val="4793"/>
              <a:alphaOff val="0"/>
            </a:srgbClr>
          </a:solidFill>
          <a:prstDash val="solid"/>
        </a:ln>
        <a:effectLst>
          <a:outerShdw blurRad="40000" dist="23000" dir="5400000" rotWithShape="0">
            <a:srgbClr val="000000">
              <a:alpha val="35000"/>
            </a:srgbClr>
          </a:outerShdw>
        </a:effectLst>
      </dgm:spPr>
      <dgm:t>
        <a:bodyPr/>
        <a:lstStyle/>
        <a:p>
          <a:r>
            <a:rPr lang="tr-TR" sz="2400" dirty="0" smtClean="0">
              <a:solidFill>
                <a:sysClr val="windowText" lastClr="000000">
                  <a:hueOff val="0"/>
                  <a:satOff val="0"/>
                  <a:lumOff val="0"/>
                  <a:alphaOff val="0"/>
                </a:sysClr>
              </a:solidFill>
              <a:latin typeface="Times New Roman" pitchFamily="18" charset="0"/>
              <a:ea typeface="+mn-ea"/>
              <a:cs typeface="Times New Roman" pitchFamily="18" charset="0"/>
            </a:rPr>
            <a:t>Atık Piller</a:t>
          </a:r>
        </a:p>
      </dgm:t>
    </dgm:pt>
    <dgm:pt modelId="{E396D861-ABCA-43FF-AEC2-E6F5E12F8CE4}" type="parTrans" cxnId="{B367AFCF-9866-4039-8495-74366504EE3C}">
      <dgm:prSet/>
      <dgm:spPr>
        <a:xfrm>
          <a:off x="1651183" y="291098"/>
          <a:ext cx="184141" cy="3350020"/>
        </a:xfrm>
        <a:custGeom>
          <a:avLst/>
          <a:gdLst/>
          <a:ahLst/>
          <a:cxnLst/>
          <a:rect l="0" t="0" r="0" b="0"/>
          <a:pathLst>
            <a:path>
              <a:moveTo>
                <a:pt x="0" y="0"/>
              </a:moveTo>
              <a:lnTo>
                <a:pt x="0" y="3350020"/>
              </a:lnTo>
              <a:lnTo>
                <a:pt x="184141" y="3350020"/>
              </a:lnTo>
            </a:path>
          </a:pathLst>
        </a:custGeom>
        <a:noFill/>
        <a:ln w="25400" cap="flat" cmpd="sng" algn="ctr">
          <a:solidFill>
            <a:srgbClr val="F79646">
              <a:hueOff val="0"/>
              <a:satOff val="0"/>
              <a:lumOff val="0"/>
              <a:alphaOff val="0"/>
            </a:srgbClr>
          </a:solidFill>
          <a:prstDash val="solid"/>
        </a:ln>
        <a:effectLst/>
      </dgm:spPr>
      <dgm:t>
        <a:bodyPr/>
        <a:lstStyle/>
        <a:p>
          <a:endParaRPr lang="tr-TR"/>
        </a:p>
      </dgm:t>
    </dgm:pt>
    <dgm:pt modelId="{4BC2F505-EF20-42DA-A196-1AA140A4A07F}" type="sibTrans" cxnId="{B367AFCF-9866-4039-8495-74366504EE3C}">
      <dgm:prSet/>
      <dgm:spPr/>
      <dgm:t>
        <a:bodyPr/>
        <a:lstStyle/>
        <a:p>
          <a:endParaRPr lang="tr-TR"/>
        </a:p>
      </dgm:t>
    </dgm:pt>
    <dgm:pt modelId="{18F137F2-73F4-4F5F-918A-81CB22BB5216}">
      <dgm:prSet phldrT="[Text]" custT="1"/>
      <dgm:spPr>
        <a:xfrm>
          <a:off x="1835325" y="4036915"/>
          <a:ext cx="4526304" cy="390095"/>
        </a:xfrm>
        <a:prstGeom prst="roundRect">
          <a:avLst>
            <a:gd name="adj" fmla="val 10000"/>
          </a:avLst>
        </a:prstGeom>
        <a:solidFill>
          <a:sysClr val="window" lastClr="FFFFFF">
            <a:alpha val="90000"/>
            <a:hueOff val="0"/>
            <a:satOff val="0"/>
            <a:lumOff val="0"/>
            <a:alphaOff val="0"/>
          </a:sysClr>
        </a:solidFill>
        <a:ln w="9525" cap="flat" cmpd="sng" algn="ctr">
          <a:solidFill>
            <a:srgbClr val="4BACC6">
              <a:hueOff val="-6622584"/>
              <a:satOff val="26541"/>
              <a:lumOff val="5752"/>
              <a:alphaOff val="0"/>
            </a:srgbClr>
          </a:solidFill>
          <a:prstDash val="solid"/>
        </a:ln>
        <a:effectLst>
          <a:outerShdw blurRad="40000" dist="23000" dir="5400000" rotWithShape="0">
            <a:srgbClr val="000000">
              <a:alpha val="35000"/>
            </a:srgbClr>
          </a:outerShdw>
        </a:effectLst>
      </dgm:spPr>
      <dgm:t>
        <a:bodyPr/>
        <a:lstStyle/>
        <a:p>
          <a:r>
            <a:rPr lang="tr-TR" sz="2400" dirty="0" smtClean="0">
              <a:solidFill>
                <a:sysClr val="windowText" lastClr="000000">
                  <a:hueOff val="0"/>
                  <a:satOff val="0"/>
                  <a:lumOff val="0"/>
                  <a:alphaOff val="0"/>
                </a:sysClr>
              </a:solidFill>
              <a:latin typeface="Times New Roman" pitchFamily="18" charset="0"/>
              <a:ea typeface="+mn-ea"/>
              <a:cs typeface="Times New Roman" pitchFamily="18" charset="0"/>
            </a:rPr>
            <a:t>Elektronik Atıklar</a:t>
          </a:r>
        </a:p>
      </dgm:t>
    </dgm:pt>
    <dgm:pt modelId="{DE38AD7E-6FD4-4F8F-BCED-28D4FC4DA0BF}" type="parTrans" cxnId="{4C61E0D4-DA3F-4618-B8EF-4E6CE947657A}">
      <dgm:prSet/>
      <dgm:spPr>
        <a:xfrm>
          <a:off x="1651183" y="291098"/>
          <a:ext cx="184141" cy="3940865"/>
        </a:xfrm>
        <a:custGeom>
          <a:avLst/>
          <a:gdLst/>
          <a:ahLst/>
          <a:cxnLst/>
          <a:rect l="0" t="0" r="0" b="0"/>
          <a:pathLst>
            <a:path>
              <a:moveTo>
                <a:pt x="0" y="0"/>
              </a:moveTo>
              <a:lnTo>
                <a:pt x="0" y="3940865"/>
              </a:lnTo>
              <a:lnTo>
                <a:pt x="184141" y="3940865"/>
              </a:lnTo>
            </a:path>
          </a:pathLst>
        </a:custGeom>
        <a:noFill/>
        <a:ln w="25400" cap="flat" cmpd="sng" algn="ctr">
          <a:solidFill>
            <a:srgbClr val="F79646">
              <a:hueOff val="0"/>
              <a:satOff val="0"/>
              <a:lumOff val="0"/>
              <a:alphaOff val="0"/>
            </a:srgbClr>
          </a:solidFill>
          <a:prstDash val="solid"/>
        </a:ln>
        <a:effectLst/>
      </dgm:spPr>
      <dgm:t>
        <a:bodyPr/>
        <a:lstStyle/>
        <a:p>
          <a:endParaRPr lang="tr-TR"/>
        </a:p>
      </dgm:t>
    </dgm:pt>
    <dgm:pt modelId="{29D6EDDD-5CEF-40B8-93C0-4F181547622B}" type="sibTrans" cxnId="{4C61E0D4-DA3F-4618-B8EF-4E6CE947657A}">
      <dgm:prSet/>
      <dgm:spPr/>
      <dgm:t>
        <a:bodyPr/>
        <a:lstStyle/>
        <a:p>
          <a:endParaRPr lang="tr-TR"/>
        </a:p>
      </dgm:t>
    </dgm:pt>
    <dgm:pt modelId="{DC59193E-4B1A-469F-AAAF-D3EC0B312FB4}">
      <dgm:prSet phldrT="[Text]" custT="1"/>
      <dgm:spPr>
        <a:xfrm>
          <a:off x="1835325" y="2264381"/>
          <a:ext cx="4526304" cy="390095"/>
        </a:xfrm>
        <a:prstGeom prst="roundRect">
          <a:avLst>
            <a:gd name="adj" fmla="val 10000"/>
          </a:avLst>
        </a:prstGeom>
        <a:solidFill>
          <a:sysClr val="window" lastClr="FFFFFF">
            <a:alpha val="90000"/>
            <a:hueOff val="0"/>
            <a:satOff val="0"/>
            <a:lumOff val="0"/>
            <a:alphaOff val="0"/>
          </a:sysClr>
        </a:solidFill>
        <a:ln w="9525" cap="flat" cmpd="sng" algn="ctr">
          <a:solidFill>
            <a:srgbClr val="4BACC6">
              <a:hueOff val="-3311292"/>
              <a:satOff val="13270"/>
              <a:lumOff val="2876"/>
              <a:alphaOff val="0"/>
            </a:srgbClr>
          </a:solidFill>
          <a:prstDash val="solid"/>
        </a:ln>
        <a:effectLst>
          <a:outerShdw blurRad="40000" dist="23000" dir="5400000" rotWithShape="0">
            <a:srgbClr val="000000">
              <a:alpha val="35000"/>
            </a:srgbClr>
          </a:outerShdw>
        </a:effectLst>
      </dgm:spPr>
      <dgm:t>
        <a:bodyPr/>
        <a:lstStyle/>
        <a:p>
          <a:r>
            <a:rPr lang="tr-TR" sz="2400" dirty="0" smtClean="0">
              <a:solidFill>
                <a:sysClr val="windowText" lastClr="000000">
                  <a:hueOff val="0"/>
                  <a:satOff val="0"/>
                  <a:lumOff val="0"/>
                  <a:alphaOff val="0"/>
                </a:sysClr>
              </a:solidFill>
              <a:latin typeface="Times New Roman" pitchFamily="18" charset="0"/>
              <a:ea typeface="+mn-ea"/>
              <a:cs typeface="Times New Roman" pitchFamily="18" charset="0"/>
            </a:rPr>
            <a:t>Kağıt Atıklar</a:t>
          </a:r>
        </a:p>
      </dgm:t>
    </dgm:pt>
    <dgm:pt modelId="{20F5D646-4BE5-435A-9600-FBB712EF0D6B}" type="parTrans" cxnId="{9F0CEA72-207B-46E0-9F4D-C7A56A4842C5}">
      <dgm:prSet/>
      <dgm:spPr>
        <a:xfrm>
          <a:off x="1651183" y="291098"/>
          <a:ext cx="184141" cy="2168331"/>
        </a:xfrm>
        <a:custGeom>
          <a:avLst/>
          <a:gdLst/>
          <a:ahLst/>
          <a:cxnLst/>
          <a:rect l="0" t="0" r="0" b="0"/>
          <a:pathLst>
            <a:path>
              <a:moveTo>
                <a:pt x="0" y="0"/>
              </a:moveTo>
              <a:lnTo>
                <a:pt x="0" y="2168331"/>
              </a:lnTo>
              <a:lnTo>
                <a:pt x="184141" y="2168331"/>
              </a:lnTo>
            </a:path>
          </a:pathLst>
        </a:custGeom>
        <a:noFill/>
        <a:ln w="25400" cap="flat" cmpd="sng" algn="ctr">
          <a:solidFill>
            <a:srgbClr val="F79646">
              <a:hueOff val="0"/>
              <a:satOff val="0"/>
              <a:lumOff val="0"/>
              <a:alphaOff val="0"/>
            </a:srgbClr>
          </a:solidFill>
          <a:prstDash val="solid"/>
        </a:ln>
        <a:effectLst/>
      </dgm:spPr>
      <dgm:t>
        <a:bodyPr/>
        <a:lstStyle/>
        <a:p>
          <a:endParaRPr lang="tr-TR"/>
        </a:p>
      </dgm:t>
    </dgm:pt>
    <dgm:pt modelId="{FC5AB9DD-B902-4CEC-B8DB-2EA9FF445AC5}" type="sibTrans" cxnId="{9F0CEA72-207B-46E0-9F4D-C7A56A4842C5}">
      <dgm:prSet/>
      <dgm:spPr/>
      <dgm:t>
        <a:bodyPr/>
        <a:lstStyle/>
        <a:p>
          <a:endParaRPr lang="tr-TR"/>
        </a:p>
      </dgm:t>
    </dgm:pt>
    <dgm:pt modelId="{8808CA30-E920-46C8-865E-878AE5BF1528}">
      <dgm:prSet phldrT="[Text]" custT="1"/>
      <dgm:spPr>
        <a:xfrm>
          <a:off x="1835325" y="4627760"/>
          <a:ext cx="4526304" cy="390095"/>
        </a:xfrm>
        <a:prstGeom prst="roundRect">
          <a:avLst>
            <a:gd name="adj" fmla="val 10000"/>
          </a:avLst>
        </a:prstGeom>
        <a:solidFill>
          <a:sysClr val="window" lastClr="FFFFFF">
            <a:alpha val="90000"/>
            <a:hueOff val="0"/>
            <a:satOff val="0"/>
            <a:lumOff val="0"/>
            <a:alphaOff val="0"/>
          </a:sysClr>
        </a:solidFill>
        <a:ln w="9525" cap="flat" cmpd="sng" algn="ctr">
          <a:solidFill>
            <a:srgbClr val="4BACC6">
              <a:hueOff val="-7726349"/>
              <a:satOff val="30964"/>
              <a:lumOff val="6711"/>
              <a:alphaOff val="0"/>
            </a:srgbClr>
          </a:solidFill>
          <a:prstDash val="solid"/>
        </a:ln>
        <a:effectLst>
          <a:outerShdw blurRad="40000" dist="23000" dir="5400000" rotWithShape="0">
            <a:srgbClr val="000000">
              <a:alpha val="35000"/>
            </a:srgbClr>
          </a:outerShdw>
        </a:effectLst>
      </dgm:spPr>
      <dgm:t>
        <a:bodyPr/>
        <a:lstStyle/>
        <a:p>
          <a:r>
            <a:rPr lang="tr-TR" sz="2400" dirty="0" smtClean="0">
              <a:solidFill>
                <a:sysClr val="windowText" lastClr="000000">
                  <a:hueOff val="0"/>
                  <a:satOff val="0"/>
                  <a:lumOff val="0"/>
                  <a:alphaOff val="0"/>
                </a:sysClr>
              </a:solidFill>
              <a:latin typeface="Times New Roman" pitchFamily="18" charset="0"/>
              <a:ea typeface="+mn-ea"/>
              <a:cs typeface="Times New Roman" pitchFamily="18" charset="0"/>
            </a:rPr>
            <a:t>Geri Dönüşmeyen Evsel Atıklar</a:t>
          </a:r>
        </a:p>
      </dgm:t>
    </dgm:pt>
    <dgm:pt modelId="{64C3695A-55F6-45A7-B5B5-064532DEC985}" type="parTrans" cxnId="{60A817E1-DA26-4EBB-B341-1190DE7902A8}">
      <dgm:prSet/>
      <dgm:spPr>
        <a:xfrm>
          <a:off x="1651183" y="291098"/>
          <a:ext cx="184141" cy="4531709"/>
        </a:xfrm>
        <a:custGeom>
          <a:avLst/>
          <a:gdLst/>
          <a:ahLst/>
          <a:cxnLst/>
          <a:rect l="0" t="0" r="0" b="0"/>
          <a:pathLst>
            <a:path>
              <a:moveTo>
                <a:pt x="0" y="0"/>
              </a:moveTo>
              <a:lnTo>
                <a:pt x="0" y="4531709"/>
              </a:lnTo>
              <a:lnTo>
                <a:pt x="184141" y="4531709"/>
              </a:lnTo>
            </a:path>
          </a:pathLst>
        </a:custGeom>
        <a:noFill/>
        <a:ln w="25400" cap="flat" cmpd="sng" algn="ctr">
          <a:solidFill>
            <a:srgbClr val="F79646">
              <a:hueOff val="0"/>
              <a:satOff val="0"/>
              <a:lumOff val="0"/>
              <a:alphaOff val="0"/>
            </a:srgbClr>
          </a:solidFill>
          <a:prstDash val="solid"/>
        </a:ln>
        <a:effectLst/>
      </dgm:spPr>
      <dgm:t>
        <a:bodyPr/>
        <a:lstStyle/>
        <a:p>
          <a:endParaRPr lang="tr-TR"/>
        </a:p>
      </dgm:t>
    </dgm:pt>
    <dgm:pt modelId="{B4C57E0A-9CD0-4740-B510-6F72015284FD}" type="sibTrans" cxnId="{60A817E1-DA26-4EBB-B341-1190DE7902A8}">
      <dgm:prSet/>
      <dgm:spPr/>
      <dgm:t>
        <a:bodyPr/>
        <a:lstStyle/>
        <a:p>
          <a:endParaRPr lang="tr-TR"/>
        </a:p>
      </dgm:t>
    </dgm:pt>
    <dgm:pt modelId="{5ED9486A-7504-43B0-892D-B4048C180916}">
      <dgm:prSet phldrT="[Text]" custT="1"/>
      <dgm:spPr>
        <a:xfrm>
          <a:off x="1901761" y="5218605"/>
          <a:ext cx="4466278" cy="380347"/>
        </a:xfrm>
        <a:prstGeom prst="roundRect">
          <a:avLst>
            <a:gd name="adj" fmla="val 10000"/>
          </a:avLst>
        </a:prstGeom>
        <a:solidFill>
          <a:sysClr val="window" lastClr="FFFFFF">
            <a:alpha val="90000"/>
            <a:hueOff val="0"/>
            <a:satOff val="0"/>
            <a:lumOff val="0"/>
            <a:alphaOff val="0"/>
          </a:sysClr>
        </a:solidFill>
        <a:ln w="9525" cap="flat" cmpd="sng" algn="ctr">
          <a:solidFill>
            <a:srgbClr val="4BACC6">
              <a:hueOff val="-8830112"/>
              <a:satOff val="35388"/>
              <a:lumOff val="7669"/>
              <a:alphaOff val="0"/>
            </a:srgbClr>
          </a:solidFill>
          <a:prstDash val="solid"/>
        </a:ln>
        <a:effectLst>
          <a:outerShdw blurRad="40000" dist="23000" dir="5400000" rotWithShape="0">
            <a:srgbClr val="000000">
              <a:alpha val="35000"/>
            </a:srgbClr>
          </a:outerShdw>
        </a:effectLst>
      </dgm:spPr>
      <dgm:t>
        <a:bodyPr/>
        <a:lstStyle/>
        <a:p>
          <a:r>
            <a:rPr lang="tr-TR" sz="2400" dirty="0" smtClean="0">
              <a:solidFill>
                <a:sysClr val="windowText" lastClr="000000">
                  <a:hueOff val="0"/>
                  <a:satOff val="0"/>
                  <a:lumOff val="0"/>
                  <a:alphaOff val="0"/>
                </a:sysClr>
              </a:solidFill>
              <a:latin typeface="Times New Roman" pitchFamily="18" charset="0"/>
              <a:ea typeface="+mn-ea"/>
              <a:cs typeface="Times New Roman" pitchFamily="18" charset="0"/>
            </a:rPr>
            <a:t>Tıbbi Atıklar</a:t>
          </a:r>
        </a:p>
      </dgm:t>
    </dgm:pt>
    <dgm:pt modelId="{ADBEBB38-16DF-4925-B6E8-638D3313A4EF}" type="parTrans" cxnId="{CEFFE7DA-5164-4C7C-8BA0-569A60009CD0}">
      <dgm:prSet/>
      <dgm:spPr>
        <a:xfrm>
          <a:off x="1651183" y="291098"/>
          <a:ext cx="250578" cy="5117680"/>
        </a:xfrm>
        <a:custGeom>
          <a:avLst/>
          <a:gdLst/>
          <a:ahLst/>
          <a:cxnLst/>
          <a:rect l="0" t="0" r="0" b="0"/>
          <a:pathLst>
            <a:path>
              <a:moveTo>
                <a:pt x="0" y="0"/>
              </a:moveTo>
              <a:lnTo>
                <a:pt x="0" y="5117680"/>
              </a:lnTo>
              <a:lnTo>
                <a:pt x="250578" y="5117680"/>
              </a:lnTo>
            </a:path>
          </a:pathLst>
        </a:custGeom>
        <a:noFill/>
        <a:ln w="25400" cap="flat" cmpd="sng" algn="ctr">
          <a:solidFill>
            <a:srgbClr val="F79646">
              <a:hueOff val="0"/>
              <a:satOff val="0"/>
              <a:lumOff val="0"/>
              <a:alphaOff val="0"/>
            </a:srgbClr>
          </a:solidFill>
          <a:prstDash val="solid"/>
        </a:ln>
        <a:effectLst/>
      </dgm:spPr>
      <dgm:t>
        <a:bodyPr/>
        <a:lstStyle/>
        <a:p>
          <a:endParaRPr lang="tr-TR"/>
        </a:p>
      </dgm:t>
    </dgm:pt>
    <dgm:pt modelId="{2C3918CC-2DE7-4049-8F34-7C183F77D8F3}" type="sibTrans" cxnId="{CEFFE7DA-5164-4C7C-8BA0-569A60009CD0}">
      <dgm:prSet/>
      <dgm:spPr/>
      <dgm:t>
        <a:bodyPr/>
        <a:lstStyle/>
        <a:p>
          <a:endParaRPr lang="tr-TR"/>
        </a:p>
      </dgm:t>
    </dgm:pt>
    <dgm:pt modelId="{753EE81F-B9ED-4F43-9F82-E633BBE9633A}">
      <dgm:prSet phldrT="[Text]" custT="1"/>
      <dgm:spPr>
        <a:xfrm>
          <a:off x="1901761" y="5799701"/>
          <a:ext cx="4557640" cy="427876"/>
        </a:xfrm>
        <a:prstGeom prst="roundRect">
          <a:avLst>
            <a:gd name="adj" fmla="val 10000"/>
          </a:avLst>
        </a:prstGeom>
        <a:solidFill>
          <a:sysClr val="window" lastClr="FFFFFF">
            <a:alpha val="90000"/>
            <a:hueOff val="0"/>
            <a:satOff val="0"/>
            <a:lumOff val="0"/>
            <a:alphaOff val="0"/>
          </a:sysClr>
        </a:solidFill>
        <a:ln w="9525" cap="flat" cmpd="sng" algn="ctr">
          <a:solidFill>
            <a:srgbClr val="4BACC6">
              <a:hueOff val="-9933876"/>
              <a:satOff val="39811"/>
              <a:lumOff val="8628"/>
              <a:alphaOff val="0"/>
            </a:srgbClr>
          </a:solidFill>
          <a:prstDash val="solid"/>
        </a:ln>
        <a:effectLst>
          <a:outerShdw blurRad="40000" dist="23000" dir="5400000" rotWithShape="0">
            <a:srgbClr val="000000">
              <a:alpha val="35000"/>
            </a:srgbClr>
          </a:outerShdw>
        </a:effectLst>
      </dgm:spPr>
      <dgm:t>
        <a:bodyPr/>
        <a:lstStyle/>
        <a:p>
          <a:r>
            <a:rPr lang="tr-TR" sz="2400" dirty="0" smtClean="0">
              <a:solidFill>
                <a:sysClr val="windowText" lastClr="000000">
                  <a:hueOff val="0"/>
                  <a:satOff val="0"/>
                  <a:lumOff val="0"/>
                  <a:alphaOff val="0"/>
                </a:sysClr>
              </a:solidFill>
              <a:latin typeface="Times New Roman" pitchFamily="18" charset="0"/>
              <a:ea typeface="+mn-ea"/>
              <a:cs typeface="Times New Roman" pitchFamily="18" charset="0"/>
            </a:rPr>
            <a:t>Tehlikeli Atıklar</a:t>
          </a:r>
        </a:p>
      </dgm:t>
    </dgm:pt>
    <dgm:pt modelId="{56305A98-345F-462D-99D6-4E9B2D6CBB59}" type="parTrans" cxnId="{F9B2B0AB-1218-4195-A2AA-7616EA1F7D71}">
      <dgm:prSet/>
      <dgm:spPr>
        <a:xfrm>
          <a:off x="1651183" y="291098"/>
          <a:ext cx="250578" cy="5722541"/>
        </a:xfrm>
        <a:custGeom>
          <a:avLst/>
          <a:gdLst/>
          <a:ahLst/>
          <a:cxnLst/>
          <a:rect l="0" t="0" r="0" b="0"/>
          <a:pathLst>
            <a:path>
              <a:moveTo>
                <a:pt x="0" y="0"/>
              </a:moveTo>
              <a:lnTo>
                <a:pt x="0" y="5722541"/>
              </a:lnTo>
              <a:lnTo>
                <a:pt x="250578" y="5722541"/>
              </a:lnTo>
            </a:path>
          </a:pathLst>
        </a:custGeom>
        <a:noFill/>
        <a:ln w="25400" cap="flat" cmpd="sng" algn="ctr">
          <a:solidFill>
            <a:srgbClr val="F79646">
              <a:hueOff val="0"/>
              <a:satOff val="0"/>
              <a:lumOff val="0"/>
              <a:alphaOff val="0"/>
            </a:srgbClr>
          </a:solidFill>
          <a:prstDash val="solid"/>
        </a:ln>
        <a:effectLst/>
      </dgm:spPr>
      <dgm:t>
        <a:bodyPr/>
        <a:lstStyle/>
        <a:p>
          <a:endParaRPr lang="tr-TR"/>
        </a:p>
      </dgm:t>
    </dgm:pt>
    <dgm:pt modelId="{7450F1E6-BBEE-44B8-A856-E61D9903057E}" type="sibTrans" cxnId="{F9B2B0AB-1218-4195-A2AA-7616EA1F7D71}">
      <dgm:prSet/>
      <dgm:spPr/>
      <dgm:t>
        <a:bodyPr/>
        <a:lstStyle/>
        <a:p>
          <a:endParaRPr lang="tr-TR"/>
        </a:p>
      </dgm:t>
    </dgm:pt>
    <dgm:pt modelId="{31ED0DB6-926C-4A2D-8DBA-070471DA65CC}" type="pres">
      <dgm:prSet presAssocID="{EA629C98-758C-4774-AA53-FC4F43253CB8}" presName="diagram" presStyleCnt="0">
        <dgm:presLayoutVars>
          <dgm:chPref val="1"/>
          <dgm:dir/>
          <dgm:animOne val="branch"/>
          <dgm:animLvl val="lvl"/>
          <dgm:resizeHandles/>
        </dgm:presLayoutVars>
      </dgm:prSet>
      <dgm:spPr/>
      <dgm:t>
        <a:bodyPr/>
        <a:lstStyle/>
        <a:p>
          <a:endParaRPr lang="tr-TR"/>
        </a:p>
      </dgm:t>
    </dgm:pt>
    <dgm:pt modelId="{5762F346-618B-46C5-8E3F-26D235C9C5C5}" type="pres">
      <dgm:prSet presAssocID="{BC4668C1-376A-48B3-A17C-903E9A0D127A}" presName="root" presStyleCnt="0"/>
      <dgm:spPr/>
      <dgm:t>
        <a:bodyPr/>
        <a:lstStyle/>
        <a:p>
          <a:endParaRPr lang="tr-TR"/>
        </a:p>
      </dgm:t>
    </dgm:pt>
    <dgm:pt modelId="{1F9737D4-E9E2-409F-9ADC-361984A611F1}" type="pres">
      <dgm:prSet presAssocID="{BC4668C1-376A-48B3-A17C-903E9A0D127A}" presName="rootComposite" presStyleCnt="0"/>
      <dgm:spPr/>
      <dgm:t>
        <a:bodyPr/>
        <a:lstStyle/>
        <a:p>
          <a:endParaRPr lang="tr-TR"/>
        </a:p>
      </dgm:t>
    </dgm:pt>
    <dgm:pt modelId="{AD1DEC7A-64DF-4071-99F1-44CE432FA7C6}" type="pres">
      <dgm:prSet presAssocID="{BC4668C1-376A-48B3-A17C-903E9A0D127A}" presName="rootText" presStyleLbl="node1" presStyleIdx="0" presStyleCnt="1" custScaleX="114657" custScaleY="36071" custLinFactNeighborX="-4137"/>
      <dgm:spPr/>
      <dgm:t>
        <a:bodyPr/>
        <a:lstStyle/>
        <a:p>
          <a:endParaRPr lang="tr-TR"/>
        </a:p>
      </dgm:t>
    </dgm:pt>
    <dgm:pt modelId="{4757C614-DCA7-4A3F-B8BA-F46E92A70D6D}" type="pres">
      <dgm:prSet presAssocID="{BC4668C1-376A-48B3-A17C-903E9A0D127A}" presName="rootConnector" presStyleLbl="node1" presStyleIdx="0" presStyleCnt="1"/>
      <dgm:spPr/>
      <dgm:t>
        <a:bodyPr/>
        <a:lstStyle/>
        <a:p>
          <a:endParaRPr lang="tr-TR"/>
        </a:p>
      </dgm:t>
    </dgm:pt>
    <dgm:pt modelId="{464D9F8B-20EB-4776-AF6B-132BBEA5E8CF}" type="pres">
      <dgm:prSet presAssocID="{BC4668C1-376A-48B3-A17C-903E9A0D127A}" presName="childShape" presStyleCnt="0"/>
      <dgm:spPr/>
      <dgm:t>
        <a:bodyPr/>
        <a:lstStyle/>
        <a:p>
          <a:endParaRPr lang="tr-TR"/>
        </a:p>
      </dgm:t>
    </dgm:pt>
    <dgm:pt modelId="{D4587987-B60D-4B12-932F-5C8B45C69052}" type="pres">
      <dgm:prSet presAssocID="{C9EB7130-16A9-4A74-9077-41126F684F5E}" presName="Name13" presStyleLbl="parChTrans1D2" presStyleIdx="0" presStyleCnt="10"/>
      <dgm:spPr/>
      <dgm:t>
        <a:bodyPr/>
        <a:lstStyle/>
        <a:p>
          <a:endParaRPr lang="tr-TR"/>
        </a:p>
      </dgm:t>
    </dgm:pt>
    <dgm:pt modelId="{F5DC269C-3E56-4AA8-9F9B-1FA87764283A}" type="pres">
      <dgm:prSet presAssocID="{47C180D0-E2D9-4B8F-9D85-2CBC780BBFE1}" presName="childText" presStyleLbl="bgAcc1" presStyleIdx="0" presStyleCnt="10" custScaleX="352298" custScaleY="48580" custLinFactNeighborX="-5171">
        <dgm:presLayoutVars>
          <dgm:bulletEnabled val="1"/>
        </dgm:presLayoutVars>
      </dgm:prSet>
      <dgm:spPr/>
      <dgm:t>
        <a:bodyPr/>
        <a:lstStyle/>
        <a:p>
          <a:endParaRPr lang="tr-TR"/>
        </a:p>
      </dgm:t>
    </dgm:pt>
    <dgm:pt modelId="{EFA5AD96-C911-4E32-8755-4D742F802001}" type="pres">
      <dgm:prSet presAssocID="{9255F044-42CF-4590-9837-640E7A28F096}" presName="Name13" presStyleLbl="parChTrans1D2" presStyleIdx="1" presStyleCnt="10"/>
      <dgm:spPr/>
      <dgm:t>
        <a:bodyPr/>
        <a:lstStyle/>
        <a:p>
          <a:endParaRPr lang="tr-TR"/>
        </a:p>
      </dgm:t>
    </dgm:pt>
    <dgm:pt modelId="{1BAF345B-475F-4632-BC9E-565707A6DA19}" type="pres">
      <dgm:prSet presAssocID="{1DE406CE-8812-4CDE-9A38-11C41B7818D1}" presName="childText" presStyleLbl="bgAcc1" presStyleIdx="1" presStyleCnt="10" custScaleX="352298" custScaleY="48580" custLinFactNeighborX="-5171">
        <dgm:presLayoutVars>
          <dgm:bulletEnabled val="1"/>
        </dgm:presLayoutVars>
      </dgm:prSet>
      <dgm:spPr/>
      <dgm:t>
        <a:bodyPr/>
        <a:lstStyle/>
        <a:p>
          <a:endParaRPr lang="tr-TR"/>
        </a:p>
      </dgm:t>
    </dgm:pt>
    <dgm:pt modelId="{DD42F5A5-83A7-45F9-87C1-54A27875103B}" type="pres">
      <dgm:prSet presAssocID="{EF6B0324-BC0F-46CD-946A-F1260539B458}" presName="Name13" presStyleLbl="parChTrans1D2" presStyleIdx="2" presStyleCnt="10"/>
      <dgm:spPr/>
      <dgm:t>
        <a:bodyPr/>
        <a:lstStyle/>
        <a:p>
          <a:endParaRPr lang="tr-TR"/>
        </a:p>
      </dgm:t>
    </dgm:pt>
    <dgm:pt modelId="{D9C31B96-9016-46C9-93B9-3A1F1C413B35}" type="pres">
      <dgm:prSet presAssocID="{78E913F8-D8BC-488F-B834-A0F0723540BF}" presName="childText" presStyleLbl="bgAcc1" presStyleIdx="2" presStyleCnt="10" custScaleX="352298" custScaleY="48580" custLinFactNeighborX="-7905" custLinFactNeighborY="6806">
        <dgm:presLayoutVars>
          <dgm:bulletEnabled val="1"/>
        </dgm:presLayoutVars>
      </dgm:prSet>
      <dgm:spPr/>
      <dgm:t>
        <a:bodyPr/>
        <a:lstStyle/>
        <a:p>
          <a:endParaRPr lang="tr-TR"/>
        </a:p>
      </dgm:t>
    </dgm:pt>
    <dgm:pt modelId="{D11832C0-7C94-4C4F-A015-DE223CD371C3}" type="pres">
      <dgm:prSet presAssocID="{20F5D646-4BE5-435A-9600-FBB712EF0D6B}" presName="Name13" presStyleLbl="parChTrans1D2" presStyleIdx="3" presStyleCnt="10"/>
      <dgm:spPr/>
      <dgm:t>
        <a:bodyPr/>
        <a:lstStyle/>
        <a:p>
          <a:endParaRPr lang="tr-TR"/>
        </a:p>
      </dgm:t>
    </dgm:pt>
    <dgm:pt modelId="{2D407BD6-F799-4771-BDDC-BD27E5AC4C05}" type="pres">
      <dgm:prSet presAssocID="{DC59193E-4B1A-469F-AAAF-D3EC0B312FB4}" presName="childText" presStyleLbl="bgAcc1" presStyleIdx="3" presStyleCnt="10" custScaleX="352298" custScaleY="48580" custLinFactNeighborX="-5171">
        <dgm:presLayoutVars>
          <dgm:bulletEnabled val="1"/>
        </dgm:presLayoutVars>
      </dgm:prSet>
      <dgm:spPr/>
      <dgm:t>
        <a:bodyPr/>
        <a:lstStyle/>
        <a:p>
          <a:endParaRPr lang="tr-TR"/>
        </a:p>
      </dgm:t>
    </dgm:pt>
    <dgm:pt modelId="{CABE5C38-F685-4E8D-86A2-007DB1AEF9E5}" type="pres">
      <dgm:prSet presAssocID="{2D5061CD-D08F-4CE7-84BB-7417C023BD51}" presName="Name13" presStyleLbl="parChTrans1D2" presStyleIdx="4" presStyleCnt="10"/>
      <dgm:spPr/>
      <dgm:t>
        <a:bodyPr/>
        <a:lstStyle/>
        <a:p>
          <a:endParaRPr lang="tr-TR"/>
        </a:p>
      </dgm:t>
    </dgm:pt>
    <dgm:pt modelId="{90098D78-26BD-4ED9-9B4D-BCF47A854DF1}" type="pres">
      <dgm:prSet presAssocID="{0DBC5A10-4C20-4CFC-81C8-6B57DF909643}" presName="childText" presStyleLbl="bgAcc1" presStyleIdx="4" presStyleCnt="10" custScaleX="352298" custScaleY="48580" custLinFactNeighborX="-5171">
        <dgm:presLayoutVars>
          <dgm:bulletEnabled val="1"/>
        </dgm:presLayoutVars>
      </dgm:prSet>
      <dgm:spPr/>
      <dgm:t>
        <a:bodyPr/>
        <a:lstStyle/>
        <a:p>
          <a:endParaRPr lang="tr-TR"/>
        </a:p>
      </dgm:t>
    </dgm:pt>
    <dgm:pt modelId="{803B9627-A664-4208-B5E2-70F649890313}" type="pres">
      <dgm:prSet presAssocID="{E396D861-ABCA-43FF-AEC2-E6F5E12F8CE4}" presName="Name13" presStyleLbl="parChTrans1D2" presStyleIdx="5" presStyleCnt="10"/>
      <dgm:spPr/>
      <dgm:t>
        <a:bodyPr/>
        <a:lstStyle/>
        <a:p>
          <a:endParaRPr lang="tr-TR"/>
        </a:p>
      </dgm:t>
    </dgm:pt>
    <dgm:pt modelId="{C5F4A625-B249-42A7-A42C-009796937D9D}" type="pres">
      <dgm:prSet presAssocID="{9EFD38FA-FE0C-4FAD-AEF4-43DE7E19BF8F}" presName="childText" presStyleLbl="bgAcc1" presStyleIdx="5" presStyleCnt="10" custScaleX="352298" custScaleY="48580" custLinFactNeighborX="-5171">
        <dgm:presLayoutVars>
          <dgm:bulletEnabled val="1"/>
        </dgm:presLayoutVars>
      </dgm:prSet>
      <dgm:spPr/>
      <dgm:t>
        <a:bodyPr/>
        <a:lstStyle/>
        <a:p>
          <a:endParaRPr lang="tr-TR"/>
        </a:p>
      </dgm:t>
    </dgm:pt>
    <dgm:pt modelId="{FBC4B9DA-EA22-4AA7-A700-BC0B34A0D566}" type="pres">
      <dgm:prSet presAssocID="{DE38AD7E-6FD4-4F8F-BCED-28D4FC4DA0BF}" presName="Name13" presStyleLbl="parChTrans1D2" presStyleIdx="6" presStyleCnt="10"/>
      <dgm:spPr/>
      <dgm:t>
        <a:bodyPr/>
        <a:lstStyle/>
        <a:p>
          <a:endParaRPr lang="tr-TR"/>
        </a:p>
      </dgm:t>
    </dgm:pt>
    <dgm:pt modelId="{431BFAAF-D9E8-4695-BB64-4DCAC14FF8DC}" type="pres">
      <dgm:prSet presAssocID="{18F137F2-73F4-4F5F-918A-81CB22BB5216}" presName="childText" presStyleLbl="bgAcc1" presStyleIdx="6" presStyleCnt="10" custScaleX="352298" custScaleY="48580" custLinFactNeighborX="-5171">
        <dgm:presLayoutVars>
          <dgm:bulletEnabled val="1"/>
        </dgm:presLayoutVars>
      </dgm:prSet>
      <dgm:spPr/>
      <dgm:t>
        <a:bodyPr/>
        <a:lstStyle/>
        <a:p>
          <a:endParaRPr lang="tr-TR"/>
        </a:p>
      </dgm:t>
    </dgm:pt>
    <dgm:pt modelId="{E653EF65-CD31-4881-8AEC-6E28350EE5DC}" type="pres">
      <dgm:prSet presAssocID="{64C3695A-55F6-45A7-B5B5-064532DEC985}" presName="Name13" presStyleLbl="parChTrans1D2" presStyleIdx="7" presStyleCnt="10"/>
      <dgm:spPr/>
      <dgm:t>
        <a:bodyPr/>
        <a:lstStyle/>
        <a:p>
          <a:endParaRPr lang="tr-TR"/>
        </a:p>
      </dgm:t>
    </dgm:pt>
    <dgm:pt modelId="{B7E98D9A-7DF4-4ACD-87E3-C5C2EEE0DBFC}" type="pres">
      <dgm:prSet presAssocID="{8808CA30-E920-46C8-865E-878AE5BF1528}" presName="childText" presStyleLbl="bgAcc1" presStyleIdx="7" presStyleCnt="10" custScaleX="352298" custScaleY="48580" custLinFactNeighborX="-5171">
        <dgm:presLayoutVars>
          <dgm:bulletEnabled val="1"/>
        </dgm:presLayoutVars>
      </dgm:prSet>
      <dgm:spPr/>
      <dgm:t>
        <a:bodyPr/>
        <a:lstStyle/>
        <a:p>
          <a:endParaRPr lang="tr-TR"/>
        </a:p>
      </dgm:t>
    </dgm:pt>
    <dgm:pt modelId="{BC1D7F05-BA00-43CE-A0B8-BB41E8AA6FAC}" type="pres">
      <dgm:prSet presAssocID="{ADBEBB38-16DF-4925-B6E8-638D3313A4EF}" presName="Name13" presStyleLbl="parChTrans1D2" presStyleIdx="8" presStyleCnt="10"/>
      <dgm:spPr/>
      <dgm:t>
        <a:bodyPr/>
        <a:lstStyle/>
        <a:p>
          <a:endParaRPr lang="tr-TR"/>
        </a:p>
      </dgm:t>
    </dgm:pt>
    <dgm:pt modelId="{CEEF9679-17CA-4028-9BC3-F3C5EC11E66A}" type="pres">
      <dgm:prSet presAssocID="{5ED9486A-7504-43B0-892D-B4048C180916}" presName="childText" presStyleLbl="bgAcc1" presStyleIdx="8" presStyleCnt="10" custScaleX="347626" custScaleY="47366">
        <dgm:presLayoutVars>
          <dgm:bulletEnabled val="1"/>
        </dgm:presLayoutVars>
      </dgm:prSet>
      <dgm:spPr/>
      <dgm:t>
        <a:bodyPr/>
        <a:lstStyle/>
        <a:p>
          <a:endParaRPr lang="tr-TR"/>
        </a:p>
      </dgm:t>
    </dgm:pt>
    <dgm:pt modelId="{8442E795-F4C1-43C3-A983-5215F602A130}" type="pres">
      <dgm:prSet presAssocID="{56305A98-345F-462D-99D6-4E9B2D6CBB59}" presName="Name13" presStyleLbl="parChTrans1D2" presStyleIdx="9" presStyleCnt="10"/>
      <dgm:spPr/>
      <dgm:t>
        <a:bodyPr/>
        <a:lstStyle/>
        <a:p>
          <a:endParaRPr lang="tr-TR"/>
        </a:p>
      </dgm:t>
    </dgm:pt>
    <dgm:pt modelId="{216A04DC-ED9C-4447-921C-C753DF0220BE}" type="pres">
      <dgm:prSet presAssocID="{753EE81F-B9ED-4F43-9F82-E633BBE9633A}" presName="childText" presStyleLbl="bgAcc1" presStyleIdx="9" presStyleCnt="10" custScaleX="354737" custScaleY="53285">
        <dgm:presLayoutVars>
          <dgm:bulletEnabled val="1"/>
        </dgm:presLayoutVars>
      </dgm:prSet>
      <dgm:spPr/>
      <dgm:t>
        <a:bodyPr/>
        <a:lstStyle/>
        <a:p>
          <a:endParaRPr lang="tr-TR"/>
        </a:p>
      </dgm:t>
    </dgm:pt>
  </dgm:ptLst>
  <dgm:cxnLst>
    <dgm:cxn modelId="{6F3CFC0C-11A1-414B-8CA4-42642953735B}" srcId="{BC4668C1-376A-48B3-A17C-903E9A0D127A}" destId="{0DBC5A10-4C20-4CFC-81C8-6B57DF909643}" srcOrd="4" destOrd="0" parTransId="{2D5061CD-D08F-4CE7-84BB-7417C023BD51}" sibTransId="{0167BB6F-D85B-4451-BA66-CB1C4AC67D95}"/>
    <dgm:cxn modelId="{B171EC7B-F591-4309-B41C-C0417A751725}" srcId="{BC4668C1-376A-48B3-A17C-903E9A0D127A}" destId="{47C180D0-E2D9-4B8F-9D85-2CBC780BBFE1}" srcOrd="0" destOrd="0" parTransId="{C9EB7130-16A9-4A74-9077-41126F684F5E}" sibTransId="{51C59340-00C2-469E-8C28-55122428A751}"/>
    <dgm:cxn modelId="{CEFFE7DA-5164-4C7C-8BA0-569A60009CD0}" srcId="{BC4668C1-376A-48B3-A17C-903E9A0D127A}" destId="{5ED9486A-7504-43B0-892D-B4048C180916}" srcOrd="8" destOrd="0" parTransId="{ADBEBB38-16DF-4925-B6E8-638D3313A4EF}" sibTransId="{2C3918CC-2DE7-4049-8F34-7C183F77D8F3}"/>
    <dgm:cxn modelId="{0FB05E1E-EF70-4080-BAC9-9307D2757AE9}" type="presOf" srcId="{EA629C98-758C-4774-AA53-FC4F43253CB8}" destId="{31ED0DB6-926C-4A2D-8DBA-070471DA65CC}" srcOrd="0" destOrd="0" presId="urn:microsoft.com/office/officeart/2005/8/layout/hierarchy3"/>
    <dgm:cxn modelId="{829FF773-4D17-4F6B-A873-C58D804808BF}" type="presOf" srcId="{47C180D0-E2D9-4B8F-9D85-2CBC780BBFE1}" destId="{F5DC269C-3E56-4AA8-9F9B-1FA87764283A}" srcOrd="0" destOrd="0" presId="urn:microsoft.com/office/officeart/2005/8/layout/hierarchy3"/>
    <dgm:cxn modelId="{E9A6A9AF-C409-4740-A39A-AA85CA4A6003}" type="presOf" srcId="{9EFD38FA-FE0C-4FAD-AEF4-43DE7E19BF8F}" destId="{C5F4A625-B249-42A7-A42C-009796937D9D}" srcOrd="0" destOrd="0" presId="urn:microsoft.com/office/officeart/2005/8/layout/hierarchy3"/>
    <dgm:cxn modelId="{5F98401E-CA3C-4F65-A000-9088766A4597}" type="presOf" srcId="{ADBEBB38-16DF-4925-B6E8-638D3313A4EF}" destId="{BC1D7F05-BA00-43CE-A0B8-BB41E8AA6FAC}" srcOrd="0" destOrd="0" presId="urn:microsoft.com/office/officeart/2005/8/layout/hierarchy3"/>
    <dgm:cxn modelId="{5D9C1734-F59B-4991-A092-98F0334F8176}" type="presOf" srcId="{E396D861-ABCA-43FF-AEC2-E6F5E12F8CE4}" destId="{803B9627-A664-4208-B5E2-70F649890313}" srcOrd="0" destOrd="0" presId="urn:microsoft.com/office/officeart/2005/8/layout/hierarchy3"/>
    <dgm:cxn modelId="{9CE61AEC-DCB1-4116-ADE0-34FA5B3687C7}" type="presOf" srcId="{753EE81F-B9ED-4F43-9F82-E633BBE9633A}" destId="{216A04DC-ED9C-4447-921C-C753DF0220BE}" srcOrd="0" destOrd="0" presId="urn:microsoft.com/office/officeart/2005/8/layout/hierarchy3"/>
    <dgm:cxn modelId="{50C57EEA-6CB0-4949-A8D3-7111333C8EEA}" type="presOf" srcId="{18F137F2-73F4-4F5F-918A-81CB22BB5216}" destId="{431BFAAF-D9E8-4695-BB64-4DCAC14FF8DC}" srcOrd="0" destOrd="0" presId="urn:microsoft.com/office/officeart/2005/8/layout/hierarchy3"/>
    <dgm:cxn modelId="{A929F8A4-A9A0-492F-9AF6-700EEDAFAC7F}" type="presOf" srcId="{20F5D646-4BE5-435A-9600-FBB712EF0D6B}" destId="{D11832C0-7C94-4C4F-A015-DE223CD371C3}" srcOrd="0" destOrd="0" presId="urn:microsoft.com/office/officeart/2005/8/layout/hierarchy3"/>
    <dgm:cxn modelId="{4EC13ECD-F058-4D22-94F1-F8F107BD1B3D}" srcId="{BC4668C1-376A-48B3-A17C-903E9A0D127A}" destId="{78E913F8-D8BC-488F-B834-A0F0723540BF}" srcOrd="2" destOrd="0" parTransId="{EF6B0324-BC0F-46CD-946A-F1260539B458}" sibTransId="{B08A6895-95AA-4930-9AB9-ACFD3977A4E5}"/>
    <dgm:cxn modelId="{08835156-B787-4229-8D5D-A1BCB064CD0E}" type="presOf" srcId="{EF6B0324-BC0F-46CD-946A-F1260539B458}" destId="{DD42F5A5-83A7-45F9-87C1-54A27875103B}" srcOrd="0" destOrd="0" presId="urn:microsoft.com/office/officeart/2005/8/layout/hierarchy3"/>
    <dgm:cxn modelId="{8CB5456E-9E99-4131-A072-9A400CB89785}" type="presOf" srcId="{DE38AD7E-6FD4-4F8F-BCED-28D4FC4DA0BF}" destId="{FBC4B9DA-EA22-4AA7-A700-BC0B34A0D566}" srcOrd="0" destOrd="0" presId="urn:microsoft.com/office/officeart/2005/8/layout/hierarchy3"/>
    <dgm:cxn modelId="{8CA3583A-802B-465C-9E97-FBE63C1E6AD0}" type="presOf" srcId="{C9EB7130-16A9-4A74-9077-41126F684F5E}" destId="{D4587987-B60D-4B12-932F-5C8B45C69052}" srcOrd="0" destOrd="0" presId="urn:microsoft.com/office/officeart/2005/8/layout/hierarchy3"/>
    <dgm:cxn modelId="{7BC26A27-353F-4FD2-B196-2EEE93802F92}" srcId="{EA629C98-758C-4774-AA53-FC4F43253CB8}" destId="{BC4668C1-376A-48B3-A17C-903E9A0D127A}" srcOrd="0" destOrd="0" parTransId="{38B44D83-5873-4BEB-8B88-E8CE51AACC33}" sibTransId="{0335F786-F8D1-4672-B47C-F1F529571813}"/>
    <dgm:cxn modelId="{CB54AA08-12CD-46AC-A499-562DC9505CA7}" type="presOf" srcId="{8808CA30-E920-46C8-865E-878AE5BF1528}" destId="{B7E98D9A-7DF4-4ACD-87E3-C5C2EEE0DBFC}" srcOrd="0" destOrd="0" presId="urn:microsoft.com/office/officeart/2005/8/layout/hierarchy3"/>
    <dgm:cxn modelId="{B367AFCF-9866-4039-8495-74366504EE3C}" srcId="{BC4668C1-376A-48B3-A17C-903E9A0D127A}" destId="{9EFD38FA-FE0C-4FAD-AEF4-43DE7E19BF8F}" srcOrd="5" destOrd="0" parTransId="{E396D861-ABCA-43FF-AEC2-E6F5E12F8CE4}" sibTransId="{4BC2F505-EF20-42DA-A196-1AA140A4A07F}"/>
    <dgm:cxn modelId="{5EFFE674-F5E0-4EF1-99DF-56B18DD93C16}" type="presOf" srcId="{1DE406CE-8812-4CDE-9A38-11C41B7818D1}" destId="{1BAF345B-475F-4632-BC9E-565707A6DA19}" srcOrd="0" destOrd="0" presId="urn:microsoft.com/office/officeart/2005/8/layout/hierarchy3"/>
    <dgm:cxn modelId="{1D4904F3-0A77-4418-B09D-2FF916C17878}" type="presOf" srcId="{DC59193E-4B1A-469F-AAAF-D3EC0B312FB4}" destId="{2D407BD6-F799-4771-BDDC-BD27E5AC4C05}" srcOrd="0" destOrd="0" presId="urn:microsoft.com/office/officeart/2005/8/layout/hierarchy3"/>
    <dgm:cxn modelId="{60A817E1-DA26-4EBB-B341-1190DE7902A8}" srcId="{BC4668C1-376A-48B3-A17C-903E9A0D127A}" destId="{8808CA30-E920-46C8-865E-878AE5BF1528}" srcOrd="7" destOrd="0" parTransId="{64C3695A-55F6-45A7-B5B5-064532DEC985}" sibTransId="{B4C57E0A-9CD0-4740-B510-6F72015284FD}"/>
    <dgm:cxn modelId="{638F1BA8-11C6-4079-8E16-F1E22DAD2451}" type="presOf" srcId="{BC4668C1-376A-48B3-A17C-903E9A0D127A}" destId="{4757C614-DCA7-4A3F-B8BA-F46E92A70D6D}" srcOrd="1" destOrd="0" presId="urn:microsoft.com/office/officeart/2005/8/layout/hierarchy3"/>
    <dgm:cxn modelId="{3F9C9CDC-EA62-45F8-AF26-D5BF25735760}" type="presOf" srcId="{78E913F8-D8BC-488F-B834-A0F0723540BF}" destId="{D9C31B96-9016-46C9-93B9-3A1F1C413B35}" srcOrd="0" destOrd="0" presId="urn:microsoft.com/office/officeart/2005/8/layout/hierarchy3"/>
    <dgm:cxn modelId="{D0C0ED06-94A7-40E5-83C3-5EA9CA7400BC}" type="presOf" srcId="{BC4668C1-376A-48B3-A17C-903E9A0D127A}" destId="{AD1DEC7A-64DF-4071-99F1-44CE432FA7C6}" srcOrd="0" destOrd="0" presId="urn:microsoft.com/office/officeart/2005/8/layout/hierarchy3"/>
    <dgm:cxn modelId="{9B88B7F7-261B-4FC7-884A-F6B63390F6BC}" type="presOf" srcId="{64C3695A-55F6-45A7-B5B5-064532DEC985}" destId="{E653EF65-CD31-4881-8AEC-6E28350EE5DC}" srcOrd="0" destOrd="0" presId="urn:microsoft.com/office/officeart/2005/8/layout/hierarchy3"/>
    <dgm:cxn modelId="{7AE52A42-0B98-4B81-9421-9F4446233FA4}" type="presOf" srcId="{0DBC5A10-4C20-4CFC-81C8-6B57DF909643}" destId="{90098D78-26BD-4ED9-9B4D-BCF47A854DF1}" srcOrd="0" destOrd="0" presId="urn:microsoft.com/office/officeart/2005/8/layout/hierarchy3"/>
    <dgm:cxn modelId="{9F0CEA72-207B-46E0-9F4D-C7A56A4842C5}" srcId="{BC4668C1-376A-48B3-A17C-903E9A0D127A}" destId="{DC59193E-4B1A-469F-AAAF-D3EC0B312FB4}" srcOrd="3" destOrd="0" parTransId="{20F5D646-4BE5-435A-9600-FBB712EF0D6B}" sibTransId="{FC5AB9DD-B902-4CEC-B8DB-2EA9FF445AC5}"/>
    <dgm:cxn modelId="{37E40CD1-F6C8-4268-A2B7-12D3F402A3DE}" type="presOf" srcId="{56305A98-345F-462D-99D6-4E9B2D6CBB59}" destId="{8442E795-F4C1-43C3-A983-5215F602A130}" srcOrd="0" destOrd="0" presId="urn:microsoft.com/office/officeart/2005/8/layout/hierarchy3"/>
    <dgm:cxn modelId="{4DFAC667-4D3B-4DD4-998A-3587E85671DC}" type="presOf" srcId="{5ED9486A-7504-43B0-892D-B4048C180916}" destId="{CEEF9679-17CA-4028-9BC3-F3C5EC11E66A}" srcOrd="0" destOrd="0" presId="urn:microsoft.com/office/officeart/2005/8/layout/hierarchy3"/>
    <dgm:cxn modelId="{8C773ECD-9383-41BD-B6D4-8727C5E82250}" type="presOf" srcId="{2D5061CD-D08F-4CE7-84BB-7417C023BD51}" destId="{CABE5C38-F685-4E8D-86A2-007DB1AEF9E5}" srcOrd="0" destOrd="0" presId="urn:microsoft.com/office/officeart/2005/8/layout/hierarchy3"/>
    <dgm:cxn modelId="{4C61E0D4-DA3F-4618-B8EF-4E6CE947657A}" srcId="{BC4668C1-376A-48B3-A17C-903E9A0D127A}" destId="{18F137F2-73F4-4F5F-918A-81CB22BB5216}" srcOrd="6" destOrd="0" parTransId="{DE38AD7E-6FD4-4F8F-BCED-28D4FC4DA0BF}" sibTransId="{29D6EDDD-5CEF-40B8-93C0-4F181547622B}"/>
    <dgm:cxn modelId="{60559DC8-D651-49FA-A8D1-9B4E71E6A414}" type="presOf" srcId="{9255F044-42CF-4590-9837-640E7A28F096}" destId="{EFA5AD96-C911-4E32-8755-4D742F802001}" srcOrd="0" destOrd="0" presId="urn:microsoft.com/office/officeart/2005/8/layout/hierarchy3"/>
    <dgm:cxn modelId="{F9B2B0AB-1218-4195-A2AA-7616EA1F7D71}" srcId="{BC4668C1-376A-48B3-A17C-903E9A0D127A}" destId="{753EE81F-B9ED-4F43-9F82-E633BBE9633A}" srcOrd="9" destOrd="0" parTransId="{56305A98-345F-462D-99D6-4E9B2D6CBB59}" sibTransId="{7450F1E6-BBEE-44B8-A856-E61D9903057E}"/>
    <dgm:cxn modelId="{36CEAC44-44BC-4365-9603-2C9849192D52}" srcId="{BC4668C1-376A-48B3-A17C-903E9A0D127A}" destId="{1DE406CE-8812-4CDE-9A38-11C41B7818D1}" srcOrd="1" destOrd="0" parTransId="{9255F044-42CF-4590-9837-640E7A28F096}" sibTransId="{05E418A0-C189-4F25-B4F3-B13D20753ECD}"/>
    <dgm:cxn modelId="{F1A41D16-98F7-4E17-9D08-190FB8FE8BC2}" type="presParOf" srcId="{31ED0DB6-926C-4A2D-8DBA-070471DA65CC}" destId="{5762F346-618B-46C5-8E3F-26D235C9C5C5}" srcOrd="0" destOrd="0" presId="urn:microsoft.com/office/officeart/2005/8/layout/hierarchy3"/>
    <dgm:cxn modelId="{C1D102C5-A042-4DE4-B78E-FEAB6CE7E581}" type="presParOf" srcId="{5762F346-618B-46C5-8E3F-26D235C9C5C5}" destId="{1F9737D4-E9E2-409F-9ADC-361984A611F1}" srcOrd="0" destOrd="0" presId="urn:microsoft.com/office/officeart/2005/8/layout/hierarchy3"/>
    <dgm:cxn modelId="{E99463BD-D865-4E83-9CC0-80A5C190B2D1}" type="presParOf" srcId="{1F9737D4-E9E2-409F-9ADC-361984A611F1}" destId="{AD1DEC7A-64DF-4071-99F1-44CE432FA7C6}" srcOrd="0" destOrd="0" presId="urn:microsoft.com/office/officeart/2005/8/layout/hierarchy3"/>
    <dgm:cxn modelId="{19C6F704-AB7F-449A-98B6-6C1F311B0A57}" type="presParOf" srcId="{1F9737D4-E9E2-409F-9ADC-361984A611F1}" destId="{4757C614-DCA7-4A3F-B8BA-F46E92A70D6D}" srcOrd="1" destOrd="0" presId="urn:microsoft.com/office/officeart/2005/8/layout/hierarchy3"/>
    <dgm:cxn modelId="{A4A2A4C7-684A-4C01-BB39-31547F7B8FE5}" type="presParOf" srcId="{5762F346-618B-46C5-8E3F-26D235C9C5C5}" destId="{464D9F8B-20EB-4776-AF6B-132BBEA5E8CF}" srcOrd="1" destOrd="0" presId="urn:microsoft.com/office/officeart/2005/8/layout/hierarchy3"/>
    <dgm:cxn modelId="{AD6FC5AC-3CB6-4C54-83A5-C2C06D0E8428}" type="presParOf" srcId="{464D9F8B-20EB-4776-AF6B-132BBEA5E8CF}" destId="{D4587987-B60D-4B12-932F-5C8B45C69052}" srcOrd="0" destOrd="0" presId="urn:microsoft.com/office/officeart/2005/8/layout/hierarchy3"/>
    <dgm:cxn modelId="{110CE43B-A05F-4812-8986-BAD3241FDE67}" type="presParOf" srcId="{464D9F8B-20EB-4776-AF6B-132BBEA5E8CF}" destId="{F5DC269C-3E56-4AA8-9F9B-1FA87764283A}" srcOrd="1" destOrd="0" presId="urn:microsoft.com/office/officeart/2005/8/layout/hierarchy3"/>
    <dgm:cxn modelId="{2EBA2D13-B704-43F6-9B04-18441DC055A2}" type="presParOf" srcId="{464D9F8B-20EB-4776-AF6B-132BBEA5E8CF}" destId="{EFA5AD96-C911-4E32-8755-4D742F802001}" srcOrd="2" destOrd="0" presId="urn:microsoft.com/office/officeart/2005/8/layout/hierarchy3"/>
    <dgm:cxn modelId="{BF24B2EF-2B23-491C-A048-4EA981616A8D}" type="presParOf" srcId="{464D9F8B-20EB-4776-AF6B-132BBEA5E8CF}" destId="{1BAF345B-475F-4632-BC9E-565707A6DA19}" srcOrd="3" destOrd="0" presId="urn:microsoft.com/office/officeart/2005/8/layout/hierarchy3"/>
    <dgm:cxn modelId="{8BF8EF5C-11EF-4536-8652-BD41146F480B}" type="presParOf" srcId="{464D9F8B-20EB-4776-AF6B-132BBEA5E8CF}" destId="{DD42F5A5-83A7-45F9-87C1-54A27875103B}" srcOrd="4" destOrd="0" presId="urn:microsoft.com/office/officeart/2005/8/layout/hierarchy3"/>
    <dgm:cxn modelId="{81556EB6-9A3B-4C72-A7FE-BD897DC69238}" type="presParOf" srcId="{464D9F8B-20EB-4776-AF6B-132BBEA5E8CF}" destId="{D9C31B96-9016-46C9-93B9-3A1F1C413B35}" srcOrd="5" destOrd="0" presId="urn:microsoft.com/office/officeart/2005/8/layout/hierarchy3"/>
    <dgm:cxn modelId="{C134E81F-DF2B-45AE-B6F3-CA64D1BB7A68}" type="presParOf" srcId="{464D9F8B-20EB-4776-AF6B-132BBEA5E8CF}" destId="{D11832C0-7C94-4C4F-A015-DE223CD371C3}" srcOrd="6" destOrd="0" presId="urn:microsoft.com/office/officeart/2005/8/layout/hierarchy3"/>
    <dgm:cxn modelId="{473A1BEE-2B7D-44A1-8F00-4C54D10C635F}" type="presParOf" srcId="{464D9F8B-20EB-4776-AF6B-132BBEA5E8CF}" destId="{2D407BD6-F799-4771-BDDC-BD27E5AC4C05}" srcOrd="7" destOrd="0" presId="urn:microsoft.com/office/officeart/2005/8/layout/hierarchy3"/>
    <dgm:cxn modelId="{C7C7170F-29F1-425A-89AE-F9C86A21EFC5}" type="presParOf" srcId="{464D9F8B-20EB-4776-AF6B-132BBEA5E8CF}" destId="{CABE5C38-F685-4E8D-86A2-007DB1AEF9E5}" srcOrd="8" destOrd="0" presId="urn:microsoft.com/office/officeart/2005/8/layout/hierarchy3"/>
    <dgm:cxn modelId="{314A7A88-60A4-40B0-9DFC-6FE4EF318D72}" type="presParOf" srcId="{464D9F8B-20EB-4776-AF6B-132BBEA5E8CF}" destId="{90098D78-26BD-4ED9-9B4D-BCF47A854DF1}" srcOrd="9" destOrd="0" presId="urn:microsoft.com/office/officeart/2005/8/layout/hierarchy3"/>
    <dgm:cxn modelId="{A79D0248-F218-4A3E-9098-1C67191D6AD0}" type="presParOf" srcId="{464D9F8B-20EB-4776-AF6B-132BBEA5E8CF}" destId="{803B9627-A664-4208-B5E2-70F649890313}" srcOrd="10" destOrd="0" presId="urn:microsoft.com/office/officeart/2005/8/layout/hierarchy3"/>
    <dgm:cxn modelId="{083DE010-21C4-4F90-8560-28185B7BA817}" type="presParOf" srcId="{464D9F8B-20EB-4776-AF6B-132BBEA5E8CF}" destId="{C5F4A625-B249-42A7-A42C-009796937D9D}" srcOrd="11" destOrd="0" presId="urn:microsoft.com/office/officeart/2005/8/layout/hierarchy3"/>
    <dgm:cxn modelId="{15EEB5AB-39F1-450D-9A5E-E69E85652459}" type="presParOf" srcId="{464D9F8B-20EB-4776-AF6B-132BBEA5E8CF}" destId="{FBC4B9DA-EA22-4AA7-A700-BC0B34A0D566}" srcOrd="12" destOrd="0" presId="urn:microsoft.com/office/officeart/2005/8/layout/hierarchy3"/>
    <dgm:cxn modelId="{071A5DEA-0E19-4476-BE9D-7195A122A003}" type="presParOf" srcId="{464D9F8B-20EB-4776-AF6B-132BBEA5E8CF}" destId="{431BFAAF-D9E8-4695-BB64-4DCAC14FF8DC}" srcOrd="13" destOrd="0" presId="urn:microsoft.com/office/officeart/2005/8/layout/hierarchy3"/>
    <dgm:cxn modelId="{3F74854E-9482-4832-A582-4C5FFCF0EB05}" type="presParOf" srcId="{464D9F8B-20EB-4776-AF6B-132BBEA5E8CF}" destId="{E653EF65-CD31-4881-8AEC-6E28350EE5DC}" srcOrd="14" destOrd="0" presId="urn:microsoft.com/office/officeart/2005/8/layout/hierarchy3"/>
    <dgm:cxn modelId="{DDADF6B5-1100-4A05-8491-572EE2C37935}" type="presParOf" srcId="{464D9F8B-20EB-4776-AF6B-132BBEA5E8CF}" destId="{B7E98D9A-7DF4-4ACD-87E3-C5C2EEE0DBFC}" srcOrd="15" destOrd="0" presId="urn:microsoft.com/office/officeart/2005/8/layout/hierarchy3"/>
    <dgm:cxn modelId="{C08A1999-6624-493A-90C7-68D860C71164}" type="presParOf" srcId="{464D9F8B-20EB-4776-AF6B-132BBEA5E8CF}" destId="{BC1D7F05-BA00-43CE-A0B8-BB41E8AA6FAC}" srcOrd="16" destOrd="0" presId="urn:microsoft.com/office/officeart/2005/8/layout/hierarchy3"/>
    <dgm:cxn modelId="{1F13E7B6-4055-4BDE-9C70-6AC837705140}" type="presParOf" srcId="{464D9F8B-20EB-4776-AF6B-132BBEA5E8CF}" destId="{CEEF9679-17CA-4028-9BC3-F3C5EC11E66A}" srcOrd="17" destOrd="0" presId="urn:microsoft.com/office/officeart/2005/8/layout/hierarchy3"/>
    <dgm:cxn modelId="{93F5D827-7699-4379-8168-983EBB53DEC6}" type="presParOf" srcId="{464D9F8B-20EB-4776-AF6B-132BBEA5E8CF}" destId="{8442E795-F4C1-43C3-A983-5215F602A130}" srcOrd="18" destOrd="0" presId="urn:microsoft.com/office/officeart/2005/8/layout/hierarchy3"/>
    <dgm:cxn modelId="{88B46948-CC1B-4885-B7F4-5D01A6A0AF33}" type="presParOf" srcId="{464D9F8B-20EB-4776-AF6B-132BBEA5E8CF}" destId="{216A04DC-ED9C-4447-921C-C753DF0220BE}" srcOrd="19"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FE1138-1881-47EC-9751-66A412957E16}" type="doc">
      <dgm:prSet loTypeId="urn:microsoft.com/office/officeart/2005/8/layout/radial6" loCatId="cycle" qsTypeId="urn:microsoft.com/office/officeart/2005/8/quickstyle/3d3" qsCatId="3D" csTypeId="urn:microsoft.com/office/officeart/2005/8/colors/colorful1" csCatId="colorful" phldr="1"/>
      <dgm:spPr/>
      <dgm:t>
        <a:bodyPr/>
        <a:lstStyle/>
        <a:p>
          <a:endParaRPr lang="tr-TR"/>
        </a:p>
      </dgm:t>
    </dgm:pt>
    <dgm:pt modelId="{F0333A68-DDB4-4F97-ADE0-CEB46FDA7132}">
      <dgm:prSet phldrT="[Metin]"/>
      <dgm:spPr>
        <a:xfrm>
          <a:off x="2900356" y="2167083"/>
          <a:ext cx="2428886" cy="1858520"/>
        </a:xfrm>
        <a:solidFill>
          <a:srgbClr val="5B9BD5">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mtClean="0">
              <a:solidFill>
                <a:sysClr val="window" lastClr="FFFFFF"/>
              </a:solidFill>
              <a:latin typeface="Calibri" panose="020F0502020204030204"/>
              <a:ea typeface=""/>
              <a:cs typeface=""/>
            </a:rPr>
            <a:t>TEHLİKESİZ ATIKLAR</a:t>
          </a:r>
          <a:endParaRPr lang="tr-TR" dirty="0" smtClean="0">
            <a:solidFill>
              <a:sysClr val="window" lastClr="FFFFFF"/>
            </a:solidFill>
            <a:latin typeface="Calibri" panose="020F0502020204030204"/>
            <a:ea typeface=""/>
            <a:cs typeface=""/>
          </a:endParaRPr>
        </a:p>
      </dgm:t>
    </dgm:pt>
    <dgm:pt modelId="{8679319A-3977-4981-876D-47A9A5E7C706}" type="parTrans" cxnId="{8B81226F-A6A1-4F94-BEDD-BB4DA10320E6}">
      <dgm:prSet/>
      <dgm:spPr/>
      <dgm:t>
        <a:bodyPr/>
        <a:lstStyle/>
        <a:p>
          <a:endParaRPr lang="tr-TR"/>
        </a:p>
      </dgm:t>
    </dgm:pt>
    <dgm:pt modelId="{0EFED13C-625E-4A72-B92E-49FED5E808CD}" type="sibTrans" cxnId="{8B81226F-A6A1-4F94-BEDD-BB4DA10320E6}">
      <dgm:prSet/>
      <dgm:spPr/>
      <dgm:t>
        <a:bodyPr/>
        <a:lstStyle/>
        <a:p>
          <a:endParaRPr lang="tr-TR"/>
        </a:p>
      </dgm:t>
    </dgm:pt>
    <dgm:pt modelId="{183BED58-0237-4571-9287-BA39A2B0A75D}">
      <dgm:prSet phldrT="[Metin]" custT="1"/>
      <dgm:spPr>
        <a:xfrm>
          <a:off x="3234459" y="1553"/>
          <a:ext cx="1760680" cy="1007000"/>
        </a:xfrm>
        <a:solidFill>
          <a:srgbClr val="FFC000">
            <a:lumMod val="60000"/>
            <a:lumOff val="4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000" dirty="0" smtClean="0">
              <a:solidFill>
                <a:sysClr val="window" lastClr="FFFFFF"/>
              </a:solidFill>
              <a:latin typeface="Calibri" panose="020F0502020204030204"/>
              <a:ea typeface=""/>
              <a:cs typeface=""/>
            </a:rPr>
            <a:t>Plastik</a:t>
          </a:r>
          <a:endParaRPr lang="tr-TR" sz="2000" dirty="0">
            <a:solidFill>
              <a:sysClr val="window" lastClr="FFFFFF"/>
            </a:solidFill>
            <a:latin typeface="Calibri" panose="020F0502020204030204"/>
            <a:ea typeface=""/>
            <a:cs typeface=""/>
          </a:endParaRPr>
        </a:p>
      </dgm:t>
    </dgm:pt>
    <dgm:pt modelId="{537FD14C-0A47-41D9-994A-03DAE32CA30D}" type="parTrans" cxnId="{A43695FA-F0AB-4D0B-B386-A97D155AEF42}">
      <dgm:prSet/>
      <dgm:spPr/>
      <dgm:t>
        <a:bodyPr/>
        <a:lstStyle/>
        <a:p>
          <a:endParaRPr lang="tr-TR"/>
        </a:p>
      </dgm:t>
    </dgm:pt>
    <dgm:pt modelId="{A031B0F8-A364-4038-9DBA-A3ADCBEAFEF9}" type="sibTrans" cxnId="{A43695FA-F0AB-4D0B-B386-A97D155AEF42}">
      <dgm:prSet/>
      <dgm:spPr>
        <a:xfrm>
          <a:off x="1629236" y="464909"/>
          <a:ext cx="5255083" cy="5255083"/>
        </a:xfrm>
        <a:solidFill>
          <a:srgbClr val="ED7D31">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tr-TR"/>
        </a:p>
      </dgm:t>
    </dgm:pt>
    <dgm:pt modelId="{9C5B750A-5A2E-4438-B7E4-D2E5309917D4}">
      <dgm:prSet phldrT="[Metin]" custT="1"/>
      <dgm:spPr>
        <a:xfrm>
          <a:off x="4936368" y="519796"/>
          <a:ext cx="1760680" cy="1007000"/>
        </a:xfrm>
        <a:solidFill>
          <a:srgbClr val="5B9BD5"/>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000" dirty="0" smtClean="0">
              <a:solidFill>
                <a:sysClr val="window" lastClr="FFFFFF"/>
              </a:solidFill>
              <a:latin typeface="Calibri" panose="020F0502020204030204"/>
              <a:ea typeface=""/>
              <a:cs typeface=""/>
            </a:rPr>
            <a:t>Kağıt</a:t>
          </a:r>
          <a:endParaRPr lang="tr-TR" sz="2000" dirty="0">
            <a:solidFill>
              <a:sysClr val="window" lastClr="FFFFFF"/>
            </a:solidFill>
            <a:latin typeface="Calibri" panose="020F0502020204030204"/>
            <a:ea typeface=""/>
            <a:cs typeface=""/>
          </a:endParaRPr>
        </a:p>
      </dgm:t>
    </dgm:pt>
    <dgm:pt modelId="{31D73689-1A74-4AB3-BE6A-F1DEC2CCB1D3}" type="parTrans" cxnId="{F46F16DF-C51A-4837-82EC-B020691D41D6}">
      <dgm:prSet/>
      <dgm:spPr/>
      <dgm:t>
        <a:bodyPr/>
        <a:lstStyle/>
        <a:p>
          <a:endParaRPr lang="tr-TR"/>
        </a:p>
      </dgm:t>
    </dgm:pt>
    <dgm:pt modelId="{93B26124-DA6A-4406-8F41-898B1BA8D1A0}" type="sibTrans" cxnId="{F46F16DF-C51A-4837-82EC-B020691D41D6}">
      <dgm:prSet/>
      <dgm:spPr>
        <a:xfrm>
          <a:off x="1440779" y="308324"/>
          <a:ext cx="5255083" cy="5255083"/>
        </a:xfrm>
        <a:solidFill>
          <a:srgbClr val="A5A5A5">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tr-TR"/>
        </a:p>
      </dgm:t>
    </dgm:pt>
    <dgm:pt modelId="{31070A5B-8C01-4074-ABCE-260C33DD99FC}">
      <dgm:prSet phldrT="[Metin]" custT="1"/>
      <dgm:spPr>
        <a:xfrm>
          <a:off x="5698922" y="1792090"/>
          <a:ext cx="1760680" cy="1007000"/>
        </a:xfrm>
        <a:solidFill>
          <a:srgbClr val="70AD47"/>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000" dirty="0" smtClean="0">
              <a:solidFill>
                <a:sysClr val="window" lastClr="FFFFFF"/>
              </a:solidFill>
              <a:latin typeface="Calibri" panose="020F0502020204030204"/>
              <a:ea typeface=""/>
              <a:cs typeface=""/>
            </a:rPr>
            <a:t>Cam</a:t>
          </a:r>
          <a:endParaRPr lang="tr-TR" sz="2000" dirty="0">
            <a:solidFill>
              <a:sysClr val="window" lastClr="FFFFFF"/>
            </a:solidFill>
            <a:latin typeface="Calibri" panose="020F0502020204030204"/>
            <a:ea typeface=""/>
            <a:cs typeface=""/>
          </a:endParaRPr>
        </a:p>
      </dgm:t>
    </dgm:pt>
    <dgm:pt modelId="{D7C7614D-2F11-48C0-8B20-F4684E9C6B32}" type="parTrans" cxnId="{1F17628E-AD04-4731-89A4-30206AB65FF0}">
      <dgm:prSet/>
      <dgm:spPr/>
      <dgm:t>
        <a:bodyPr/>
        <a:lstStyle/>
        <a:p>
          <a:endParaRPr lang="tr-TR"/>
        </a:p>
      </dgm:t>
    </dgm:pt>
    <dgm:pt modelId="{500F1DA6-C15C-4C65-9ACB-662B27AEB865}" type="sibTrans" cxnId="{1F17628E-AD04-4731-89A4-30206AB65FF0}">
      <dgm:prSet/>
      <dgm:spPr>
        <a:xfrm>
          <a:off x="1467929" y="406668"/>
          <a:ext cx="5255083" cy="5255083"/>
        </a:xfr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tr-TR"/>
        </a:p>
      </dgm:t>
    </dgm:pt>
    <dgm:pt modelId="{A6080892-0054-441D-AB2A-0CA958085F13}">
      <dgm:prSet phldrT="[Metin]" custT="1"/>
      <dgm:spPr>
        <a:xfrm>
          <a:off x="5686435" y="3310088"/>
          <a:ext cx="1760680" cy="1007000"/>
        </a:xfrm>
        <a:solidFill>
          <a:srgbClr val="E7E6E6">
            <a:lumMod val="75000"/>
          </a:srgbClr>
        </a:solidFill>
        <a:ln>
          <a:solidFill>
            <a:srgbClr val="E7E6E6">
              <a:lumMod val="90000"/>
            </a:srgbClr>
          </a:solid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000" dirty="0" smtClean="0">
              <a:solidFill>
                <a:sysClr val="window" lastClr="FFFFFF"/>
              </a:solidFill>
              <a:latin typeface="Calibri" panose="020F0502020204030204"/>
              <a:ea typeface=""/>
              <a:cs typeface=""/>
            </a:rPr>
            <a:t>Metal</a:t>
          </a:r>
          <a:endParaRPr lang="tr-TR" sz="2000" dirty="0">
            <a:solidFill>
              <a:sysClr val="window" lastClr="FFFFFF"/>
            </a:solidFill>
            <a:latin typeface="Calibri" panose="020F0502020204030204"/>
            <a:ea typeface=""/>
            <a:cs typeface=""/>
          </a:endParaRPr>
        </a:p>
      </dgm:t>
    </dgm:pt>
    <dgm:pt modelId="{71D5F0C7-2869-46BC-8C49-B9909CC78B36}" type="parTrans" cxnId="{1F54A396-C59E-4E6B-A761-85142DFAE12F}">
      <dgm:prSet/>
      <dgm:spPr/>
      <dgm:t>
        <a:bodyPr/>
        <a:lstStyle/>
        <a:p>
          <a:endParaRPr lang="tr-TR"/>
        </a:p>
      </dgm:t>
    </dgm:pt>
    <dgm:pt modelId="{3FDA3028-B095-42ED-BB1D-BE885E1332AF}" type="sibTrans" cxnId="{1F54A396-C59E-4E6B-A761-85142DFAE12F}">
      <dgm:prSet/>
      <dgm:spPr>
        <a:xfrm>
          <a:off x="1457208" y="441514"/>
          <a:ext cx="5255083" cy="5255083"/>
        </a:xfrm>
        <a:solidFill>
          <a:srgbClr val="4472C4">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tr-TR"/>
        </a:p>
      </dgm:t>
    </dgm:pt>
    <dgm:pt modelId="{0D3816CE-61C0-46B9-8AFF-BA2D7C000289}">
      <dgm:prSet phldrT="[Metin]" custT="1"/>
      <dgm:spPr>
        <a:xfrm>
          <a:off x="4900624" y="4524544"/>
          <a:ext cx="1760680" cy="1007000"/>
        </a:xfrm>
        <a:solidFill>
          <a:schemeClr val="accent6">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000" dirty="0" err="1" smtClean="0">
              <a:solidFill>
                <a:sysClr val="window" lastClr="FFFFFF"/>
              </a:solidFill>
              <a:latin typeface="Calibri" panose="020F0502020204030204"/>
              <a:ea typeface=""/>
              <a:cs typeface=""/>
            </a:rPr>
            <a:t>Kompozit</a:t>
          </a:r>
          <a:endParaRPr lang="tr-TR" sz="2000" dirty="0">
            <a:solidFill>
              <a:sysClr val="window" lastClr="FFFFFF"/>
            </a:solidFill>
            <a:latin typeface="Calibri" panose="020F0502020204030204"/>
            <a:ea typeface=""/>
            <a:cs typeface=""/>
          </a:endParaRPr>
        </a:p>
      </dgm:t>
    </dgm:pt>
    <dgm:pt modelId="{AA795BAE-25C3-45E2-87FE-31CA65105AF0}" type="parTrans" cxnId="{9B11D929-1267-4398-8BED-A2BC3F394E1B}">
      <dgm:prSet/>
      <dgm:spPr/>
      <dgm:t>
        <a:bodyPr/>
        <a:lstStyle/>
        <a:p>
          <a:endParaRPr lang="tr-TR"/>
        </a:p>
      </dgm:t>
    </dgm:pt>
    <dgm:pt modelId="{1586665F-89EB-4F36-B51F-DF73F8DF9A8B}" type="sibTrans" cxnId="{9B11D929-1267-4398-8BED-A2BC3F394E1B}">
      <dgm:prSet/>
      <dgm:spPr>
        <a:xfrm>
          <a:off x="1420327" y="474065"/>
          <a:ext cx="5255083" cy="5255083"/>
        </a:xfrm>
        <a:solidFill>
          <a:srgbClr val="70AD47">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tr-TR"/>
        </a:p>
      </dgm:t>
    </dgm:pt>
    <dgm:pt modelId="{B287C3B7-C5D6-4386-8E0B-815E28C115FA}">
      <dgm:prSet phldrT="[Metin]" custT="1"/>
      <dgm:spPr>
        <a:xfrm>
          <a:off x="3306149" y="5185686"/>
          <a:ext cx="1760680" cy="1007000"/>
        </a:xfrm>
        <a:solidFill>
          <a:srgbClr val="FFC000">
            <a:lumMod val="75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000" dirty="0" smtClean="0">
              <a:solidFill>
                <a:sysClr val="window" lastClr="FFFFFF"/>
              </a:solidFill>
              <a:latin typeface="Calibri" panose="020F0502020204030204"/>
              <a:ea typeface=""/>
              <a:cs typeface=""/>
            </a:rPr>
            <a:t>Ahşap</a:t>
          </a:r>
          <a:endParaRPr lang="tr-TR" sz="2000" dirty="0">
            <a:solidFill>
              <a:sysClr val="window" lastClr="FFFFFF"/>
            </a:solidFill>
            <a:latin typeface="Calibri" panose="020F0502020204030204"/>
            <a:ea typeface=""/>
            <a:cs typeface=""/>
          </a:endParaRPr>
        </a:p>
      </dgm:t>
    </dgm:pt>
    <dgm:pt modelId="{1D393E62-0A56-4D44-B84E-246F21B26910}" type="parTrans" cxnId="{92C2448A-384F-4C9A-961C-7CF3399B6DB7}">
      <dgm:prSet/>
      <dgm:spPr/>
      <dgm:t>
        <a:bodyPr/>
        <a:lstStyle/>
        <a:p>
          <a:endParaRPr lang="tr-TR"/>
        </a:p>
      </dgm:t>
    </dgm:pt>
    <dgm:pt modelId="{D82B652B-4A21-4278-B9DF-91712328CFF9}" type="sibTrans" cxnId="{92C2448A-384F-4C9A-961C-7CF3399B6DB7}">
      <dgm:prSet/>
      <dgm:spPr>
        <a:xfrm>
          <a:off x="1405467" y="474904"/>
          <a:ext cx="5255083" cy="5255083"/>
        </a:xfrm>
        <a:solidFill>
          <a:srgbClr val="ED7D31">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tr-TR"/>
        </a:p>
      </dgm:t>
    </dgm:pt>
    <dgm:pt modelId="{8185341C-71D6-4BAE-B4AC-ED626EE9E250}">
      <dgm:prSet phldrT="[Metin]" custT="1"/>
      <dgm:spPr>
        <a:xfrm>
          <a:off x="1562390" y="4644867"/>
          <a:ext cx="1760680" cy="1007000"/>
        </a:xfrm>
        <a:solidFill>
          <a:srgbClr val="FA6A9D"/>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000" dirty="0" smtClean="0">
              <a:solidFill>
                <a:sysClr val="window" lastClr="FFFFFF"/>
              </a:solidFill>
              <a:latin typeface="Calibri" panose="020F0502020204030204"/>
              <a:ea typeface=""/>
              <a:cs typeface=""/>
            </a:rPr>
            <a:t>Tekstil</a:t>
          </a:r>
          <a:endParaRPr lang="tr-TR" sz="2000" dirty="0">
            <a:solidFill>
              <a:sysClr val="window" lastClr="FFFFFF"/>
            </a:solidFill>
            <a:latin typeface="Calibri" panose="020F0502020204030204"/>
            <a:ea typeface=""/>
            <a:cs typeface=""/>
          </a:endParaRPr>
        </a:p>
      </dgm:t>
    </dgm:pt>
    <dgm:pt modelId="{50AC415C-E978-4BD8-A88A-43B05E2572C6}" type="parTrans" cxnId="{154F567F-E910-4AB0-A3CC-84E22263A549}">
      <dgm:prSet/>
      <dgm:spPr/>
      <dgm:t>
        <a:bodyPr/>
        <a:lstStyle/>
        <a:p>
          <a:endParaRPr lang="tr-TR"/>
        </a:p>
      </dgm:t>
    </dgm:pt>
    <dgm:pt modelId="{00D18276-11F3-4E61-B417-1C6E33BD1B08}" type="sibTrans" cxnId="{154F567F-E910-4AB0-A3CC-84E22263A549}">
      <dgm:prSet/>
      <dgm:spPr>
        <a:xfrm>
          <a:off x="1516925" y="566632"/>
          <a:ext cx="5255083" cy="5255083"/>
        </a:xfrm>
        <a:solidFill>
          <a:srgbClr val="A5A5A5">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tr-TR"/>
        </a:p>
      </dgm:t>
    </dgm:pt>
    <dgm:pt modelId="{2C4DC628-D7A2-4A63-B153-570CEDBC7C07}">
      <dgm:prSet phldrT="[Metin]" custT="1"/>
      <dgm:spPr>
        <a:xfrm>
          <a:off x="769996" y="1792090"/>
          <a:ext cx="1760680" cy="1007000"/>
        </a:xfrm>
        <a:solidFill>
          <a:sysClr val="windowText" lastClr="000000"/>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000" dirty="0" smtClean="0">
              <a:solidFill>
                <a:sysClr val="window" lastClr="FFFFFF"/>
              </a:solidFill>
              <a:latin typeface="Calibri" panose="020F0502020204030204"/>
              <a:ea typeface=""/>
              <a:cs typeface=""/>
            </a:rPr>
            <a:t>Geri Dönüşmeyen</a:t>
          </a:r>
          <a:endParaRPr lang="tr-TR" sz="2000" dirty="0">
            <a:solidFill>
              <a:sysClr val="window" lastClr="FFFFFF"/>
            </a:solidFill>
            <a:latin typeface="Calibri" panose="020F0502020204030204"/>
            <a:ea typeface=""/>
            <a:cs typeface=""/>
          </a:endParaRPr>
        </a:p>
      </dgm:t>
    </dgm:pt>
    <dgm:pt modelId="{AD6A965C-8A69-4ABC-AF13-C4C6DEE1502A}" type="parTrans" cxnId="{20709607-62BA-4EF8-BE30-4E6073D33ABD}">
      <dgm:prSet/>
      <dgm:spPr/>
      <dgm:t>
        <a:bodyPr/>
        <a:lstStyle/>
        <a:p>
          <a:endParaRPr lang="tr-TR"/>
        </a:p>
      </dgm:t>
    </dgm:pt>
    <dgm:pt modelId="{5E5AEE39-EF9C-48FC-ACE8-B0F38BEFB252}" type="sibTrans" cxnId="{20709607-62BA-4EF8-BE30-4E6073D33ABD}">
      <dgm:prSet/>
      <dgm:spPr>
        <a:xfrm>
          <a:off x="1525535" y="339668"/>
          <a:ext cx="5255083" cy="5255083"/>
        </a:xfrm>
        <a:solidFill>
          <a:srgbClr val="4472C4">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tr-TR"/>
        </a:p>
      </dgm:t>
    </dgm:pt>
    <dgm:pt modelId="{914FD441-3449-4A9B-BA2E-59B5C32A6DF7}">
      <dgm:prSet phldrT="[Metin]" custT="1"/>
      <dgm:spPr>
        <a:xfrm>
          <a:off x="1606790" y="516559"/>
          <a:ext cx="1672990" cy="1007000"/>
        </a:xfrm>
        <a:solidFill>
          <a:srgbClr val="FF9800"/>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000" dirty="0" smtClean="0">
              <a:solidFill>
                <a:sysClr val="window" lastClr="FFFFFF"/>
              </a:solidFill>
              <a:latin typeface="Calibri" panose="020F0502020204030204"/>
              <a:ea typeface=""/>
              <a:cs typeface=""/>
            </a:rPr>
            <a:t>Hacimli Atık</a:t>
          </a:r>
          <a:endParaRPr lang="tr-TR" sz="2000" dirty="0">
            <a:solidFill>
              <a:sysClr val="window" lastClr="FFFFFF"/>
            </a:solidFill>
            <a:latin typeface="Calibri" panose="020F0502020204030204"/>
            <a:ea typeface=""/>
            <a:cs typeface=""/>
          </a:endParaRPr>
        </a:p>
      </dgm:t>
    </dgm:pt>
    <dgm:pt modelId="{6E00A729-3BAD-4094-B426-04F70CE7EB0B}" type="parTrans" cxnId="{6DD5CD18-6984-4528-8A3B-6F4B8E3276A8}">
      <dgm:prSet/>
      <dgm:spPr/>
      <dgm:t>
        <a:bodyPr/>
        <a:lstStyle/>
        <a:p>
          <a:endParaRPr lang="tr-TR"/>
        </a:p>
      </dgm:t>
    </dgm:pt>
    <dgm:pt modelId="{05F892FB-91ED-4995-B712-5E8A881531CD}" type="sibTrans" cxnId="{6DD5CD18-6984-4528-8A3B-6F4B8E3276A8}">
      <dgm:prSet/>
      <dgm:spPr>
        <a:xfrm>
          <a:off x="1369737" y="466135"/>
          <a:ext cx="5255083" cy="5255083"/>
        </a:xfrm>
        <a:solidFill>
          <a:srgbClr val="70AD47">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tr-TR"/>
        </a:p>
      </dgm:t>
    </dgm:pt>
    <dgm:pt modelId="{F428903F-F2A9-447C-9E9F-A1F9F93769B7}">
      <dgm:prSet phldrT="[Metin]" custT="1"/>
      <dgm:spPr>
        <a:xfrm>
          <a:off x="889663" y="3393595"/>
          <a:ext cx="1521346" cy="1007000"/>
        </a:xfrm>
        <a:solidFill>
          <a:srgbClr val="ED7D31">
            <a:lumMod val="5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tr-TR" sz="2000" dirty="0" smtClean="0">
              <a:solidFill>
                <a:sysClr val="window" lastClr="FFFFFF"/>
              </a:solidFill>
              <a:latin typeface="Calibri" panose="020F0502020204030204"/>
              <a:ea typeface=""/>
              <a:cs typeface=""/>
            </a:rPr>
            <a:t>Organik</a:t>
          </a:r>
          <a:endParaRPr lang="tr-TR" sz="2000" dirty="0">
            <a:solidFill>
              <a:sysClr val="window" lastClr="FFFFFF"/>
            </a:solidFill>
            <a:latin typeface="Calibri" panose="020F0502020204030204"/>
            <a:ea typeface=""/>
            <a:cs typeface=""/>
          </a:endParaRPr>
        </a:p>
      </dgm:t>
    </dgm:pt>
    <dgm:pt modelId="{CC3DECB5-98AD-47D5-BDEC-82BB6A0DAD96}" type="parTrans" cxnId="{05132E29-B892-4948-A06A-73BA43B74271}">
      <dgm:prSet/>
      <dgm:spPr/>
      <dgm:t>
        <a:bodyPr/>
        <a:lstStyle/>
        <a:p>
          <a:endParaRPr lang="tr-TR"/>
        </a:p>
      </dgm:t>
    </dgm:pt>
    <dgm:pt modelId="{5F37DDF1-F3E8-4B53-A023-F22A4C022808}" type="sibTrans" cxnId="{05132E29-B892-4948-A06A-73BA43B74271}">
      <dgm:prSet/>
      <dgm:spPr>
        <a:xfrm>
          <a:off x="1487258" y="468801"/>
          <a:ext cx="5255083" cy="5255083"/>
        </a:xfr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gm:spPr>
      <dgm:t>
        <a:bodyPr/>
        <a:lstStyle/>
        <a:p>
          <a:endParaRPr lang="tr-TR"/>
        </a:p>
      </dgm:t>
    </dgm:pt>
    <dgm:pt modelId="{B9440D5F-00B2-4F7B-A40B-4354A5FFF554}" type="pres">
      <dgm:prSet presAssocID="{DEFE1138-1881-47EC-9751-66A412957E16}" presName="Name0" presStyleCnt="0">
        <dgm:presLayoutVars>
          <dgm:chMax val="1"/>
          <dgm:dir/>
          <dgm:animLvl val="ctr"/>
          <dgm:resizeHandles val="exact"/>
        </dgm:presLayoutVars>
      </dgm:prSet>
      <dgm:spPr/>
      <dgm:t>
        <a:bodyPr/>
        <a:lstStyle/>
        <a:p>
          <a:endParaRPr lang="tr-TR"/>
        </a:p>
      </dgm:t>
    </dgm:pt>
    <dgm:pt modelId="{D0CA2D0E-2D50-4CCD-ABA9-8520EF4F6FAA}" type="pres">
      <dgm:prSet presAssocID="{F0333A68-DDB4-4F97-ADE0-CEB46FDA7132}" presName="centerShape" presStyleLbl="node0" presStyleIdx="0" presStyleCnt="1" custScaleX="168840" custScaleY="129192"/>
      <dgm:spPr>
        <a:prstGeom prst="ellipse">
          <a:avLst/>
        </a:prstGeom>
      </dgm:spPr>
      <dgm:t>
        <a:bodyPr/>
        <a:lstStyle/>
        <a:p>
          <a:endParaRPr lang="tr-TR"/>
        </a:p>
      </dgm:t>
    </dgm:pt>
    <dgm:pt modelId="{2AB11087-12A3-4EF9-A178-518A1E818DB4}" type="pres">
      <dgm:prSet presAssocID="{183BED58-0237-4571-9287-BA39A2B0A75D}" presName="node" presStyleLbl="node1" presStyleIdx="0" presStyleCnt="10" custScaleX="174844">
        <dgm:presLayoutVars>
          <dgm:bulletEnabled val="1"/>
        </dgm:presLayoutVars>
      </dgm:prSet>
      <dgm:spPr>
        <a:prstGeom prst="ellipse">
          <a:avLst/>
        </a:prstGeom>
      </dgm:spPr>
      <dgm:t>
        <a:bodyPr/>
        <a:lstStyle/>
        <a:p>
          <a:endParaRPr lang="tr-TR"/>
        </a:p>
      </dgm:t>
    </dgm:pt>
    <dgm:pt modelId="{FB2FB239-A5CB-40BD-A075-4F1DCAEDA721}" type="pres">
      <dgm:prSet presAssocID="{183BED58-0237-4571-9287-BA39A2B0A75D}" presName="dummy" presStyleCnt="0"/>
      <dgm:spPr/>
      <dgm:t>
        <a:bodyPr/>
        <a:lstStyle/>
        <a:p>
          <a:endParaRPr lang="tr-TR"/>
        </a:p>
      </dgm:t>
    </dgm:pt>
    <dgm:pt modelId="{6C7AC60B-BE21-46F7-97D4-0D700C07860D}" type="pres">
      <dgm:prSet presAssocID="{A031B0F8-A364-4038-9DBA-A3ADCBEAFEF9}" presName="sibTrans" presStyleLbl="sibTrans2D1" presStyleIdx="0" presStyleCnt="10"/>
      <dgm:spPr>
        <a:prstGeom prst="blockArc">
          <a:avLst>
            <a:gd name="adj1" fmla="val 16011550"/>
            <a:gd name="adj2" fmla="val 18420753"/>
            <a:gd name="adj3" fmla="val 2759"/>
          </a:avLst>
        </a:prstGeom>
      </dgm:spPr>
      <dgm:t>
        <a:bodyPr/>
        <a:lstStyle/>
        <a:p>
          <a:endParaRPr lang="tr-TR"/>
        </a:p>
      </dgm:t>
    </dgm:pt>
    <dgm:pt modelId="{3985D4E5-C459-4BEF-BDD0-3F4695122941}" type="pres">
      <dgm:prSet presAssocID="{9C5B750A-5A2E-4438-B7E4-D2E5309917D4}" presName="node" presStyleLbl="node1" presStyleIdx="1" presStyleCnt="10" custScaleX="174844" custRadScaleRad="103507" custRadScaleInc="28208">
        <dgm:presLayoutVars>
          <dgm:bulletEnabled val="1"/>
        </dgm:presLayoutVars>
      </dgm:prSet>
      <dgm:spPr>
        <a:prstGeom prst="ellipse">
          <a:avLst/>
        </a:prstGeom>
      </dgm:spPr>
      <dgm:t>
        <a:bodyPr/>
        <a:lstStyle/>
        <a:p>
          <a:endParaRPr lang="tr-TR"/>
        </a:p>
      </dgm:t>
    </dgm:pt>
    <dgm:pt modelId="{7B8B73B8-5C46-4505-A614-1A4DAA01194B}" type="pres">
      <dgm:prSet presAssocID="{9C5B750A-5A2E-4438-B7E4-D2E5309917D4}" presName="dummy" presStyleCnt="0"/>
      <dgm:spPr/>
      <dgm:t>
        <a:bodyPr/>
        <a:lstStyle/>
        <a:p>
          <a:endParaRPr lang="tr-TR"/>
        </a:p>
      </dgm:t>
    </dgm:pt>
    <dgm:pt modelId="{A0A847B2-2CB2-43B5-B697-5ADACA18D920}" type="pres">
      <dgm:prSet presAssocID="{93B26124-DA6A-4406-8F41-898B1BA8D1A0}" presName="sibTrans" presStyleLbl="sibTrans2D1" presStyleIdx="1" presStyleCnt="10"/>
      <dgm:spPr>
        <a:prstGeom prst="blockArc">
          <a:avLst>
            <a:gd name="adj1" fmla="val 18745931"/>
            <a:gd name="adj2" fmla="val 20741686"/>
            <a:gd name="adj3" fmla="val 2759"/>
          </a:avLst>
        </a:prstGeom>
      </dgm:spPr>
      <dgm:t>
        <a:bodyPr/>
        <a:lstStyle/>
        <a:p>
          <a:endParaRPr lang="tr-TR"/>
        </a:p>
      </dgm:t>
    </dgm:pt>
    <dgm:pt modelId="{37C015A1-242D-460D-BA79-E9C4BB18984A}" type="pres">
      <dgm:prSet presAssocID="{31070A5B-8C01-4074-ABCE-260C33DD99FC}" presName="node" presStyleLbl="node1" presStyleIdx="2" presStyleCnt="10" custScaleX="174844">
        <dgm:presLayoutVars>
          <dgm:bulletEnabled val="1"/>
        </dgm:presLayoutVars>
      </dgm:prSet>
      <dgm:spPr>
        <a:prstGeom prst="ellipse">
          <a:avLst/>
        </a:prstGeom>
      </dgm:spPr>
      <dgm:t>
        <a:bodyPr/>
        <a:lstStyle/>
        <a:p>
          <a:endParaRPr lang="tr-TR"/>
        </a:p>
      </dgm:t>
    </dgm:pt>
    <dgm:pt modelId="{0CCD3155-7667-4F46-B7EC-357F32D58EC5}" type="pres">
      <dgm:prSet presAssocID="{31070A5B-8C01-4074-ABCE-260C33DD99FC}" presName="dummy" presStyleCnt="0"/>
      <dgm:spPr/>
      <dgm:t>
        <a:bodyPr/>
        <a:lstStyle/>
        <a:p>
          <a:endParaRPr lang="tr-TR"/>
        </a:p>
      </dgm:t>
    </dgm:pt>
    <dgm:pt modelId="{69E9A30A-23F5-48C2-B984-1445AC834B6A}" type="pres">
      <dgm:prSet presAssocID="{500F1DA6-C15C-4C65-9ACB-662B27AEB865}" presName="sibTrans" presStyleLbl="sibTrans2D1" presStyleIdx="2" presStyleCnt="10"/>
      <dgm:spPr>
        <a:prstGeom prst="blockArc">
          <a:avLst>
            <a:gd name="adj1" fmla="val 20606329"/>
            <a:gd name="adj2" fmla="val 1050227"/>
            <a:gd name="adj3" fmla="val 2759"/>
          </a:avLst>
        </a:prstGeom>
      </dgm:spPr>
      <dgm:t>
        <a:bodyPr/>
        <a:lstStyle/>
        <a:p>
          <a:endParaRPr lang="tr-TR"/>
        </a:p>
      </dgm:t>
    </dgm:pt>
    <dgm:pt modelId="{EF653B05-73BD-483F-9D58-AE075E7F9361}" type="pres">
      <dgm:prSet presAssocID="{A6080892-0054-441D-AB2A-0CA958085F13}" presName="node" presStyleLbl="node1" presStyleIdx="3" presStyleCnt="10" custScaleX="174844" custRadScaleRad="98589" custRadScaleInc="-14124">
        <dgm:presLayoutVars>
          <dgm:bulletEnabled val="1"/>
        </dgm:presLayoutVars>
      </dgm:prSet>
      <dgm:spPr>
        <a:prstGeom prst="ellipse">
          <a:avLst/>
        </a:prstGeom>
      </dgm:spPr>
      <dgm:t>
        <a:bodyPr/>
        <a:lstStyle/>
        <a:p>
          <a:endParaRPr lang="tr-TR"/>
        </a:p>
      </dgm:t>
    </dgm:pt>
    <dgm:pt modelId="{F1DF2C03-BF65-45CB-BFAA-0DB63C6A0902}" type="pres">
      <dgm:prSet presAssocID="{A6080892-0054-441D-AB2A-0CA958085F13}" presName="dummy" presStyleCnt="0"/>
      <dgm:spPr/>
      <dgm:t>
        <a:bodyPr/>
        <a:lstStyle/>
        <a:p>
          <a:endParaRPr lang="tr-TR"/>
        </a:p>
      </dgm:t>
    </dgm:pt>
    <dgm:pt modelId="{A9CF7C5E-C9EB-4353-852B-761428F454FA}" type="pres">
      <dgm:prSet presAssocID="{3FDA3028-B095-42ED-BB1D-BE885E1332AF}" presName="sibTrans" presStyleLbl="sibTrans2D1" presStyleIdx="3" presStyleCnt="10"/>
      <dgm:spPr>
        <a:prstGeom prst="blockArc">
          <a:avLst>
            <a:gd name="adj1" fmla="val 1001860"/>
            <a:gd name="adj2" fmla="val 2946717"/>
            <a:gd name="adj3" fmla="val 2759"/>
          </a:avLst>
        </a:prstGeom>
      </dgm:spPr>
      <dgm:t>
        <a:bodyPr/>
        <a:lstStyle/>
        <a:p>
          <a:endParaRPr lang="tr-TR"/>
        </a:p>
      </dgm:t>
    </dgm:pt>
    <dgm:pt modelId="{3C8A3FA1-A872-41A7-A0D9-20C3B38D1F42}" type="pres">
      <dgm:prSet presAssocID="{0D3816CE-61C0-46B9-8AFF-BA2D7C000289}" presName="node" presStyleLbl="node1" presStyleIdx="4" presStyleCnt="10" custScaleX="174844" custRadScaleRad="98445" custRadScaleInc="-39825">
        <dgm:presLayoutVars>
          <dgm:bulletEnabled val="1"/>
        </dgm:presLayoutVars>
      </dgm:prSet>
      <dgm:spPr>
        <a:prstGeom prst="ellipse">
          <a:avLst/>
        </a:prstGeom>
      </dgm:spPr>
      <dgm:t>
        <a:bodyPr/>
        <a:lstStyle/>
        <a:p>
          <a:endParaRPr lang="tr-TR"/>
        </a:p>
      </dgm:t>
    </dgm:pt>
    <dgm:pt modelId="{2D2A523A-465E-4F31-9288-83CF0E1DC50F}" type="pres">
      <dgm:prSet presAssocID="{0D3816CE-61C0-46B9-8AFF-BA2D7C000289}" presName="dummy" presStyleCnt="0"/>
      <dgm:spPr/>
      <dgm:t>
        <a:bodyPr/>
        <a:lstStyle/>
        <a:p>
          <a:endParaRPr lang="tr-TR"/>
        </a:p>
      </dgm:t>
    </dgm:pt>
    <dgm:pt modelId="{83F3C3B8-E663-435F-B4F7-BF6EA05738A2}" type="pres">
      <dgm:prSet presAssocID="{1586665F-89EB-4F36-B51F-DF73F8DF9A8B}" presName="sibTrans" presStyleLbl="sibTrans2D1" presStyleIdx="4" presStyleCnt="10"/>
      <dgm:spPr>
        <a:prstGeom prst="blockArc">
          <a:avLst>
            <a:gd name="adj1" fmla="val 2881456"/>
            <a:gd name="adj2" fmla="val 5216011"/>
            <a:gd name="adj3" fmla="val 2759"/>
          </a:avLst>
        </a:prstGeom>
      </dgm:spPr>
      <dgm:t>
        <a:bodyPr/>
        <a:lstStyle/>
        <a:p>
          <a:endParaRPr lang="tr-TR"/>
        </a:p>
      </dgm:t>
    </dgm:pt>
    <dgm:pt modelId="{426D7381-386E-4BE3-A53C-F006D17A9CBD}" type="pres">
      <dgm:prSet presAssocID="{B287C3B7-C5D6-4386-8E0B-815E28C115FA}" presName="node" presStyleLbl="node1" presStyleIdx="5" presStyleCnt="10" custScaleX="174844" custRadScaleRad="101280" custRadScaleInc="-13044">
        <dgm:presLayoutVars>
          <dgm:bulletEnabled val="1"/>
        </dgm:presLayoutVars>
      </dgm:prSet>
      <dgm:spPr>
        <a:prstGeom prst="ellipse">
          <a:avLst/>
        </a:prstGeom>
      </dgm:spPr>
      <dgm:t>
        <a:bodyPr/>
        <a:lstStyle/>
        <a:p>
          <a:endParaRPr lang="tr-TR"/>
        </a:p>
      </dgm:t>
    </dgm:pt>
    <dgm:pt modelId="{A49DD25C-6EE1-4C44-B9FD-5230D9EF4B81}" type="pres">
      <dgm:prSet presAssocID="{B287C3B7-C5D6-4386-8E0B-815E28C115FA}" presName="dummy" presStyleCnt="0"/>
      <dgm:spPr/>
      <dgm:t>
        <a:bodyPr/>
        <a:lstStyle/>
        <a:p>
          <a:endParaRPr lang="tr-TR"/>
        </a:p>
      </dgm:t>
    </dgm:pt>
    <dgm:pt modelId="{E754C30A-5F8B-4028-9890-0A5597B1BF99}" type="pres">
      <dgm:prSet presAssocID="{D82B652B-4A21-4278-B9DF-91712328CFF9}" presName="sibTrans" presStyleLbl="sibTrans2D1" presStyleIdx="5" presStyleCnt="10"/>
      <dgm:spPr>
        <a:prstGeom prst="blockArc">
          <a:avLst>
            <a:gd name="adj1" fmla="val 5196265"/>
            <a:gd name="adj2" fmla="val 7671458"/>
            <a:gd name="adj3" fmla="val 2759"/>
          </a:avLst>
        </a:prstGeom>
      </dgm:spPr>
      <dgm:t>
        <a:bodyPr/>
        <a:lstStyle/>
        <a:p>
          <a:endParaRPr lang="tr-TR"/>
        </a:p>
      </dgm:t>
    </dgm:pt>
    <dgm:pt modelId="{73576AAE-0115-4536-B907-CE1BA41AB944}" type="pres">
      <dgm:prSet presAssocID="{8185341C-71D6-4BAE-B4AC-ED626EE9E250}" presName="node" presStyleLbl="node1" presStyleIdx="6" presStyleCnt="10" custScaleX="174844" custRadScaleRad="102150" custRadScaleInc="26454">
        <dgm:presLayoutVars>
          <dgm:bulletEnabled val="1"/>
        </dgm:presLayoutVars>
      </dgm:prSet>
      <dgm:spPr>
        <a:prstGeom prst="ellipse">
          <a:avLst/>
        </a:prstGeom>
      </dgm:spPr>
      <dgm:t>
        <a:bodyPr/>
        <a:lstStyle/>
        <a:p>
          <a:endParaRPr lang="tr-TR"/>
        </a:p>
      </dgm:t>
    </dgm:pt>
    <dgm:pt modelId="{A1EBEE61-A4A5-499C-8A01-A9F18A307BD5}" type="pres">
      <dgm:prSet presAssocID="{8185341C-71D6-4BAE-B4AC-ED626EE9E250}" presName="dummy" presStyleCnt="0"/>
      <dgm:spPr/>
      <dgm:t>
        <a:bodyPr/>
        <a:lstStyle/>
        <a:p>
          <a:endParaRPr lang="tr-TR"/>
        </a:p>
      </dgm:t>
    </dgm:pt>
    <dgm:pt modelId="{F9561BCD-0BF6-4788-B82D-3146D9A3458D}" type="pres">
      <dgm:prSet presAssocID="{00D18276-11F3-4E61-B417-1C6E33BD1B08}" presName="sibTrans" presStyleLbl="sibTrans2D1" presStyleIdx="6" presStyleCnt="10"/>
      <dgm:spPr>
        <a:prstGeom prst="blockArc">
          <a:avLst>
            <a:gd name="adj1" fmla="val 7862984"/>
            <a:gd name="adj2" fmla="val 9855632"/>
            <a:gd name="adj3" fmla="val 2759"/>
          </a:avLst>
        </a:prstGeom>
      </dgm:spPr>
      <dgm:t>
        <a:bodyPr/>
        <a:lstStyle/>
        <a:p>
          <a:endParaRPr lang="tr-TR"/>
        </a:p>
      </dgm:t>
    </dgm:pt>
    <dgm:pt modelId="{B8D5E647-0CC0-462B-B15F-3B6AA3EDEE0E}" type="pres">
      <dgm:prSet presAssocID="{F428903F-F2A9-447C-9E9F-A1F9F93769B7}" presName="node" presStyleLbl="node1" presStyleIdx="7" presStyleCnt="10" custScaleX="151077">
        <dgm:presLayoutVars>
          <dgm:bulletEnabled val="1"/>
        </dgm:presLayoutVars>
      </dgm:prSet>
      <dgm:spPr>
        <a:prstGeom prst="ellipse">
          <a:avLst/>
        </a:prstGeom>
      </dgm:spPr>
      <dgm:t>
        <a:bodyPr/>
        <a:lstStyle/>
        <a:p>
          <a:endParaRPr lang="tr-TR"/>
        </a:p>
      </dgm:t>
    </dgm:pt>
    <dgm:pt modelId="{8A243A45-5669-41EB-B059-2C8E96245456}" type="pres">
      <dgm:prSet presAssocID="{F428903F-F2A9-447C-9E9F-A1F9F93769B7}" presName="dummy" presStyleCnt="0"/>
      <dgm:spPr/>
      <dgm:t>
        <a:bodyPr/>
        <a:lstStyle/>
        <a:p>
          <a:endParaRPr lang="tr-TR"/>
        </a:p>
      </dgm:t>
    </dgm:pt>
    <dgm:pt modelId="{7071634D-59A2-443F-B5FC-5B8E3E33F42F}" type="pres">
      <dgm:prSet presAssocID="{5F37DDF1-F3E8-4B53-A023-F22A4C022808}" presName="sibTrans" presStyleLbl="sibTrans2D1" presStyleIdx="7" presStyleCnt="10"/>
      <dgm:spPr>
        <a:prstGeom prst="blockArc">
          <a:avLst>
            <a:gd name="adj1" fmla="val 9720000"/>
            <a:gd name="adj2" fmla="val 11880000"/>
            <a:gd name="adj3" fmla="val 2759"/>
          </a:avLst>
        </a:prstGeom>
      </dgm:spPr>
      <dgm:t>
        <a:bodyPr/>
        <a:lstStyle/>
        <a:p>
          <a:endParaRPr lang="tr-TR"/>
        </a:p>
      </dgm:t>
    </dgm:pt>
    <dgm:pt modelId="{2ED3F6B3-9404-4B90-8939-0EEE45309C02}" type="pres">
      <dgm:prSet presAssocID="{2C4DC628-D7A2-4A63-B153-570CEDBC7C07}" presName="node" presStyleLbl="node1" presStyleIdx="8" presStyleCnt="10" custScaleX="230197" custScaleY="102951">
        <dgm:presLayoutVars>
          <dgm:bulletEnabled val="1"/>
        </dgm:presLayoutVars>
      </dgm:prSet>
      <dgm:spPr>
        <a:prstGeom prst="ellipse">
          <a:avLst/>
        </a:prstGeom>
      </dgm:spPr>
      <dgm:t>
        <a:bodyPr/>
        <a:lstStyle/>
        <a:p>
          <a:endParaRPr lang="tr-TR"/>
        </a:p>
      </dgm:t>
    </dgm:pt>
    <dgm:pt modelId="{3A3A1341-B0E9-4532-9105-3BD767699133}" type="pres">
      <dgm:prSet presAssocID="{2C4DC628-D7A2-4A63-B153-570CEDBC7C07}" presName="dummy" presStyleCnt="0"/>
      <dgm:spPr/>
      <dgm:t>
        <a:bodyPr/>
        <a:lstStyle/>
        <a:p>
          <a:endParaRPr lang="tr-TR"/>
        </a:p>
      </dgm:t>
    </dgm:pt>
    <dgm:pt modelId="{248C6DB8-4830-402C-8D5D-CC98BED91C18}" type="pres">
      <dgm:prSet presAssocID="{5E5AEE39-EF9C-48FC-ACE8-B0F38BEFB252}" presName="sibTrans" presStyleLbl="sibTrans2D1" presStyleIdx="8" presStyleCnt="10"/>
      <dgm:spPr>
        <a:prstGeom prst="blockArc">
          <a:avLst>
            <a:gd name="adj1" fmla="val 11701297"/>
            <a:gd name="adj2" fmla="val 13722819"/>
            <a:gd name="adj3" fmla="val 2759"/>
          </a:avLst>
        </a:prstGeom>
      </dgm:spPr>
      <dgm:t>
        <a:bodyPr/>
        <a:lstStyle/>
        <a:p>
          <a:endParaRPr lang="tr-TR"/>
        </a:p>
      </dgm:t>
    </dgm:pt>
    <dgm:pt modelId="{102393FF-AC9A-429B-886B-7186FA9FB2EA}" type="pres">
      <dgm:prSet presAssocID="{914FD441-3449-4A9B-BA2E-59B5C32A6DF7}" presName="node" presStyleLbl="node1" presStyleIdx="9" presStyleCnt="10" custScaleX="166136" custRadScaleRad="102864" custRadScaleInc="-23632">
        <dgm:presLayoutVars>
          <dgm:bulletEnabled val="1"/>
        </dgm:presLayoutVars>
      </dgm:prSet>
      <dgm:spPr>
        <a:prstGeom prst="ellipse">
          <a:avLst/>
        </a:prstGeom>
      </dgm:spPr>
      <dgm:t>
        <a:bodyPr/>
        <a:lstStyle/>
        <a:p>
          <a:endParaRPr lang="tr-TR"/>
        </a:p>
      </dgm:t>
    </dgm:pt>
    <dgm:pt modelId="{D9DA541C-2A0A-4B41-AF44-3FBD4E5CEF01}" type="pres">
      <dgm:prSet presAssocID="{914FD441-3449-4A9B-BA2E-59B5C32A6DF7}" presName="dummy" presStyleCnt="0"/>
      <dgm:spPr/>
      <dgm:t>
        <a:bodyPr/>
        <a:lstStyle/>
        <a:p>
          <a:endParaRPr lang="tr-TR"/>
        </a:p>
      </dgm:t>
    </dgm:pt>
    <dgm:pt modelId="{1333106A-FFBB-46CC-88FE-19DD5BD3C5FC}" type="pres">
      <dgm:prSet presAssocID="{05F892FB-91ED-4995-B712-5E8A881531CD}" presName="sibTrans" presStyleLbl="sibTrans2D1" presStyleIdx="9" presStyleCnt="10"/>
      <dgm:spPr>
        <a:prstGeom prst="blockArc">
          <a:avLst>
            <a:gd name="adj1" fmla="val 13989101"/>
            <a:gd name="adj2" fmla="val 16355964"/>
            <a:gd name="adj3" fmla="val 2759"/>
          </a:avLst>
        </a:prstGeom>
      </dgm:spPr>
      <dgm:t>
        <a:bodyPr/>
        <a:lstStyle/>
        <a:p>
          <a:endParaRPr lang="tr-TR"/>
        </a:p>
      </dgm:t>
    </dgm:pt>
  </dgm:ptLst>
  <dgm:cxnLst>
    <dgm:cxn modelId="{A43695FA-F0AB-4D0B-B386-A97D155AEF42}" srcId="{F0333A68-DDB4-4F97-ADE0-CEB46FDA7132}" destId="{183BED58-0237-4571-9287-BA39A2B0A75D}" srcOrd="0" destOrd="0" parTransId="{537FD14C-0A47-41D9-994A-03DAE32CA30D}" sibTransId="{A031B0F8-A364-4038-9DBA-A3ADCBEAFEF9}"/>
    <dgm:cxn modelId="{D8C42808-6CA6-44E1-A67A-B3ACB0F554CA}" type="presOf" srcId="{914FD441-3449-4A9B-BA2E-59B5C32A6DF7}" destId="{102393FF-AC9A-429B-886B-7186FA9FB2EA}" srcOrd="0" destOrd="0" presId="urn:microsoft.com/office/officeart/2005/8/layout/radial6"/>
    <dgm:cxn modelId="{08764E5F-6282-4A38-9FF7-E8B9B248DC39}" type="presOf" srcId="{A031B0F8-A364-4038-9DBA-A3ADCBEAFEF9}" destId="{6C7AC60B-BE21-46F7-97D4-0D700C07860D}" srcOrd="0" destOrd="0" presId="urn:microsoft.com/office/officeart/2005/8/layout/radial6"/>
    <dgm:cxn modelId="{CDD0F75A-9012-40CF-B8D4-C310931B9321}" type="presOf" srcId="{B287C3B7-C5D6-4386-8E0B-815E28C115FA}" destId="{426D7381-386E-4BE3-A53C-F006D17A9CBD}" srcOrd="0" destOrd="0" presId="urn:microsoft.com/office/officeart/2005/8/layout/radial6"/>
    <dgm:cxn modelId="{8B81226F-A6A1-4F94-BEDD-BB4DA10320E6}" srcId="{DEFE1138-1881-47EC-9751-66A412957E16}" destId="{F0333A68-DDB4-4F97-ADE0-CEB46FDA7132}" srcOrd="0" destOrd="0" parTransId="{8679319A-3977-4981-876D-47A9A5E7C706}" sibTransId="{0EFED13C-625E-4A72-B92E-49FED5E808CD}"/>
    <dgm:cxn modelId="{EE75D84B-E068-4399-A756-7A768948B7FD}" type="presOf" srcId="{5F37DDF1-F3E8-4B53-A023-F22A4C022808}" destId="{7071634D-59A2-443F-B5FC-5B8E3E33F42F}" srcOrd="0" destOrd="0" presId="urn:microsoft.com/office/officeart/2005/8/layout/radial6"/>
    <dgm:cxn modelId="{39E872CC-53DB-4D4B-9E0B-378AC3241A6E}" type="presOf" srcId="{500F1DA6-C15C-4C65-9ACB-662B27AEB865}" destId="{69E9A30A-23F5-48C2-B984-1445AC834B6A}" srcOrd="0" destOrd="0" presId="urn:microsoft.com/office/officeart/2005/8/layout/radial6"/>
    <dgm:cxn modelId="{EF420F54-A258-4E88-8950-AD089EEAFAB0}" type="presOf" srcId="{9C5B750A-5A2E-4438-B7E4-D2E5309917D4}" destId="{3985D4E5-C459-4BEF-BDD0-3F4695122941}" srcOrd="0" destOrd="0" presId="urn:microsoft.com/office/officeart/2005/8/layout/radial6"/>
    <dgm:cxn modelId="{05132E29-B892-4948-A06A-73BA43B74271}" srcId="{F0333A68-DDB4-4F97-ADE0-CEB46FDA7132}" destId="{F428903F-F2A9-447C-9E9F-A1F9F93769B7}" srcOrd="7" destOrd="0" parTransId="{CC3DECB5-98AD-47D5-BDEC-82BB6A0DAD96}" sibTransId="{5F37DDF1-F3E8-4B53-A023-F22A4C022808}"/>
    <dgm:cxn modelId="{9B11D929-1267-4398-8BED-A2BC3F394E1B}" srcId="{F0333A68-DDB4-4F97-ADE0-CEB46FDA7132}" destId="{0D3816CE-61C0-46B9-8AFF-BA2D7C000289}" srcOrd="4" destOrd="0" parTransId="{AA795BAE-25C3-45E2-87FE-31CA65105AF0}" sibTransId="{1586665F-89EB-4F36-B51F-DF73F8DF9A8B}"/>
    <dgm:cxn modelId="{4213356D-81E9-4385-B8B8-38E67B9EFADD}" type="presOf" srcId="{5E5AEE39-EF9C-48FC-ACE8-B0F38BEFB252}" destId="{248C6DB8-4830-402C-8D5D-CC98BED91C18}" srcOrd="0" destOrd="0" presId="urn:microsoft.com/office/officeart/2005/8/layout/radial6"/>
    <dgm:cxn modelId="{154F567F-E910-4AB0-A3CC-84E22263A549}" srcId="{F0333A68-DDB4-4F97-ADE0-CEB46FDA7132}" destId="{8185341C-71D6-4BAE-B4AC-ED626EE9E250}" srcOrd="6" destOrd="0" parTransId="{50AC415C-E978-4BD8-A88A-43B05E2572C6}" sibTransId="{00D18276-11F3-4E61-B417-1C6E33BD1B08}"/>
    <dgm:cxn modelId="{3CB55F9F-2F2A-4B41-9B86-5559344CAD91}" type="presOf" srcId="{F0333A68-DDB4-4F97-ADE0-CEB46FDA7132}" destId="{D0CA2D0E-2D50-4CCD-ABA9-8520EF4F6FAA}" srcOrd="0" destOrd="0" presId="urn:microsoft.com/office/officeart/2005/8/layout/radial6"/>
    <dgm:cxn modelId="{F347532F-E4A9-4254-8E2A-B08A52473512}" type="presOf" srcId="{0D3816CE-61C0-46B9-8AFF-BA2D7C000289}" destId="{3C8A3FA1-A872-41A7-A0D9-20C3B38D1F42}" srcOrd="0" destOrd="0" presId="urn:microsoft.com/office/officeart/2005/8/layout/radial6"/>
    <dgm:cxn modelId="{083CB7FB-CC33-40DA-8EE9-5D5950D39E81}" type="presOf" srcId="{2C4DC628-D7A2-4A63-B153-570CEDBC7C07}" destId="{2ED3F6B3-9404-4B90-8939-0EEE45309C02}" srcOrd="0" destOrd="0" presId="urn:microsoft.com/office/officeart/2005/8/layout/radial6"/>
    <dgm:cxn modelId="{998E6E3D-539D-4841-91BF-916342A48BDF}" type="presOf" srcId="{93B26124-DA6A-4406-8F41-898B1BA8D1A0}" destId="{A0A847B2-2CB2-43B5-B697-5ADACA18D920}" srcOrd="0" destOrd="0" presId="urn:microsoft.com/office/officeart/2005/8/layout/radial6"/>
    <dgm:cxn modelId="{88FB7BA1-0C2D-4780-B13C-DBF678733E4F}" type="presOf" srcId="{3FDA3028-B095-42ED-BB1D-BE885E1332AF}" destId="{A9CF7C5E-C9EB-4353-852B-761428F454FA}" srcOrd="0" destOrd="0" presId="urn:microsoft.com/office/officeart/2005/8/layout/radial6"/>
    <dgm:cxn modelId="{F46F16DF-C51A-4837-82EC-B020691D41D6}" srcId="{F0333A68-DDB4-4F97-ADE0-CEB46FDA7132}" destId="{9C5B750A-5A2E-4438-B7E4-D2E5309917D4}" srcOrd="1" destOrd="0" parTransId="{31D73689-1A74-4AB3-BE6A-F1DEC2CCB1D3}" sibTransId="{93B26124-DA6A-4406-8F41-898B1BA8D1A0}"/>
    <dgm:cxn modelId="{6DD5CD18-6984-4528-8A3B-6F4B8E3276A8}" srcId="{F0333A68-DDB4-4F97-ADE0-CEB46FDA7132}" destId="{914FD441-3449-4A9B-BA2E-59B5C32A6DF7}" srcOrd="9" destOrd="0" parTransId="{6E00A729-3BAD-4094-B426-04F70CE7EB0B}" sibTransId="{05F892FB-91ED-4995-B712-5E8A881531CD}"/>
    <dgm:cxn modelId="{010A102C-5E3F-4518-9E81-C8633E762F96}" type="presOf" srcId="{F428903F-F2A9-447C-9E9F-A1F9F93769B7}" destId="{B8D5E647-0CC0-462B-B15F-3B6AA3EDEE0E}" srcOrd="0" destOrd="0" presId="urn:microsoft.com/office/officeart/2005/8/layout/radial6"/>
    <dgm:cxn modelId="{1D935171-9AA0-4A53-8F43-E134100DB03C}" type="presOf" srcId="{D82B652B-4A21-4278-B9DF-91712328CFF9}" destId="{E754C30A-5F8B-4028-9890-0A5597B1BF99}" srcOrd="0" destOrd="0" presId="urn:microsoft.com/office/officeart/2005/8/layout/radial6"/>
    <dgm:cxn modelId="{88D077BA-822D-401F-B021-90E640E2A810}" type="presOf" srcId="{00D18276-11F3-4E61-B417-1C6E33BD1B08}" destId="{F9561BCD-0BF6-4788-B82D-3146D9A3458D}" srcOrd="0" destOrd="0" presId="urn:microsoft.com/office/officeart/2005/8/layout/radial6"/>
    <dgm:cxn modelId="{92C2448A-384F-4C9A-961C-7CF3399B6DB7}" srcId="{F0333A68-DDB4-4F97-ADE0-CEB46FDA7132}" destId="{B287C3B7-C5D6-4386-8E0B-815E28C115FA}" srcOrd="5" destOrd="0" parTransId="{1D393E62-0A56-4D44-B84E-246F21B26910}" sibTransId="{D82B652B-4A21-4278-B9DF-91712328CFF9}"/>
    <dgm:cxn modelId="{1F17628E-AD04-4731-89A4-30206AB65FF0}" srcId="{F0333A68-DDB4-4F97-ADE0-CEB46FDA7132}" destId="{31070A5B-8C01-4074-ABCE-260C33DD99FC}" srcOrd="2" destOrd="0" parTransId="{D7C7614D-2F11-48C0-8B20-F4684E9C6B32}" sibTransId="{500F1DA6-C15C-4C65-9ACB-662B27AEB865}"/>
    <dgm:cxn modelId="{FFA5F166-E364-4369-ABD7-9947BFAC5D80}" type="presOf" srcId="{05F892FB-91ED-4995-B712-5E8A881531CD}" destId="{1333106A-FFBB-46CC-88FE-19DD5BD3C5FC}" srcOrd="0" destOrd="0" presId="urn:microsoft.com/office/officeart/2005/8/layout/radial6"/>
    <dgm:cxn modelId="{1F54A396-C59E-4E6B-A761-85142DFAE12F}" srcId="{F0333A68-DDB4-4F97-ADE0-CEB46FDA7132}" destId="{A6080892-0054-441D-AB2A-0CA958085F13}" srcOrd="3" destOrd="0" parTransId="{71D5F0C7-2869-46BC-8C49-B9909CC78B36}" sibTransId="{3FDA3028-B095-42ED-BB1D-BE885E1332AF}"/>
    <dgm:cxn modelId="{59D8C104-68C3-493B-AD7C-5E94F51DDE7E}" type="presOf" srcId="{1586665F-89EB-4F36-B51F-DF73F8DF9A8B}" destId="{83F3C3B8-E663-435F-B4F7-BF6EA05738A2}" srcOrd="0" destOrd="0" presId="urn:microsoft.com/office/officeart/2005/8/layout/radial6"/>
    <dgm:cxn modelId="{8B6F74A4-6D9C-4D8A-B663-0FC10366CEF3}" type="presOf" srcId="{31070A5B-8C01-4074-ABCE-260C33DD99FC}" destId="{37C015A1-242D-460D-BA79-E9C4BB18984A}" srcOrd="0" destOrd="0" presId="urn:microsoft.com/office/officeart/2005/8/layout/radial6"/>
    <dgm:cxn modelId="{D8A786E0-DD90-4A66-9918-BFF384A6DED6}" type="presOf" srcId="{A6080892-0054-441D-AB2A-0CA958085F13}" destId="{EF653B05-73BD-483F-9D58-AE075E7F9361}" srcOrd="0" destOrd="0" presId="urn:microsoft.com/office/officeart/2005/8/layout/radial6"/>
    <dgm:cxn modelId="{20709607-62BA-4EF8-BE30-4E6073D33ABD}" srcId="{F0333A68-DDB4-4F97-ADE0-CEB46FDA7132}" destId="{2C4DC628-D7A2-4A63-B153-570CEDBC7C07}" srcOrd="8" destOrd="0" parTransId="{AD6A965C-8A69-4ABC-AF13-C4C6DEE1502A}" sibTransId="{5E5AEE39-EF9C-48FC-ACE8-B0F38BEFB252}"/>
    <dgm:cxn modelId="{A08CE9DF-D792-4493-8A32-3148BCD4244F}" type="presOf" srcId="{DEFE1138-1881-47EC-9751-66A412957E16}" destId="{B9440D5F-00B2-4F7B-A40B-4354A5FFF554}" srcOrd="0" destOrd="0" presId="urn:microsoft.com/office/officeart/2005/8/layout/radial6"/>
    <dgm:cxn modelId="{02009500-B58B-4FCB-ACAF-AA11D3E5CDDB}" type="presOf" srcId="{183BED58-0237-4571-9287-BA39A2B0A75D}" destId="{2AB11087-12A3-4EF9-A178-518A1E818DB4}" srcOrd="0" destOrd="0" presId="urn:microsoft.com/office/officeart/2005/8/layout/radial6"/>
    <dgm:cxn modelId="{1BDF5B17-BFCC-4961-A3A3-323782977CB9}" type="presOf" srcId="{8185341C-71D6-4BAE-B4AC-ED626EE9E250}" destId="{73576AAE-0115-4536-B907-CE1BA41AB944}" srcOrd="0" destOrd="0" presId="urn:microsoft.com/office/officeart/2005/8/layout/radial6"/>
    <dgm:cxn modelId="{3AA11B87-0521-4A28-B2AA-F79B977874C6}" type="presParOf" srcId="{B9440D5F-00B2-4F7B-A40B-4354A5FFF554}" destId="{D0CA2D0E-2D50-4CCD-ABA9-8520EF4F6FAA}" srcOrd="0" destOrd="0" presId="urn:microsoft.com/office/officeart/2005/8/layout/radial6"/>
    <dgm:cxn modelId="{982FEFC0-719A-49B3-9218-85255C4D3F1E}" type="presParOf" srcId="{B9440D5F-00B2-4F7B-A40B-4354A5FFF554}" destId="{2AB11087-12A3-4EF9-A178-518A1E818DB4}" srcOrd="1" destOrd="0" presId="urn:microsoft.com/office/officeart/2005/8/layout/radial6"/>
    <dgm:cxn modelId="{FF49BE56-2F06-4E21-A7C1-CE01EF540B97}" type="presParOf" srcId="{B9440D5F-00B2-4F7B-A40B-4354A5FFF554}" destId="{FB2FB239-A5CB-40BD-A075-4F1DCAEDA721}" srcOrd="2" destOrd="0" presId="urn:microsoft.com/office/officeart/2005/8/layout/radial6"/>
    <dgm:cxn modelId="{67104CC9-5483-49E1-8B2C-1D5085E8E516}" type="presParOf" srcId="{B9440D5F-00B2-4F7B-A40B-4354A5FFF554}" destId="{6C7AC60B-BE21-46F7-97D4-0D700C07860D}" srcOrd="3" destOrd="0" presId="urn:microsoft.com/office/officeart/2005/8/layout/radial6"/>
    <dgm:cxn modelId="{46D1177B-4CB2-4EB5-AF97-8E3AE4D3A88B}" type="presParOf" srcId="{B9440D5F-00B2-4F7B-A40B-4354A5FFF554}" destId="{3985D4E5-C459-4BEF-BDD0-3F4695122941}" srcOrd="4" destOrd="0" presId="urn:microsoft.com/office/officeart/2005/8/layout/radial6"/>
    <dgm:cxn modelId="{0BF630AD-55AF-40D7-A2E4-B2F29A414017}" type="presParOf" srcId="{B9440D5F-00B2-4F7B-A40B-4354A5FFF554}" destId="{7B8B73B8-5C46-4505-A614-1A4DAA01194B}" srcOrd="5" destOrd="0" presId="urn:microsoft.com/office/officeart/2005/8/layout/radial6"/>
    <dgm:cxn modelId="{51C4E604-31E7-406E-A0FD-506A58F7FFBF}" type="presParOf" srcId="{B9440D5F-00B2-4F7B-A40B-4354A5FFF554}" destId="{A0A847B2-2CB2-43B5-B697-5ADACA18D920}" srcOrd="6" destOrd="0" presId="urn:microsoft.com/office/officeart/2005/8/layout/radial6"/>
    <dgm:cxn modelId="{23D8789C-D76A-46AD-86C4-D0E8C26AA9DD}" type="presParOf" srcId="{B9440D5F-00B2-4F7B-A40B-4354A5FFF554}" destId="{37C015A1-242D-460D-BA79-E9C4BB18984A}" srcOrd="7" destOrd="0" presId="urn:microsoft.com/office/officeart/2005/8/layout/radial6"/>
    <dgm:cxn modelId="{11B6BA13-EE9A-42DE-9E99-E10F890FA339}" type="presParOf" srcId="{B9440D5F-00B2-4F7B-A40B-4354A5FFF554}" destId="{0CCD3155-7667-4F46-B7EC-357F32D58EC5}" srcOrd="8" destOrd="0" presId="urn:microsoft.com/office/officeart/2005/8/layout/radial6"/>
    <dgm:cxn modelId="{DF7EA6FF-5B0B-4628-8FF6-3CE8F13CFDC4}" type="presParOf" srcId="{B9440D5F-00B2-4F7B-A40B-4354A5FFF554}" destId="{69E9A30A-23F5-48C2-B984-1445AC834B6A}" srcOrd="9" destOrd="0" presId="urn:microsoft.com/office/officeart/2005/8/layout/radial6"/>
    <dgm:cxn modelId="{9C9A0188-D3B0-4721-922A-209F137056B4}" type="presParOf" srcId="{B9440D5F-00B2-4F7B-A40B-4354A5FFF554}" destId="{EF653B05-73BD-483F-9D58-AE075E7F9361}" srcOrd="10" destOrd="0" presId="urn:microsoft.com/office/officeart/2005/8/layout/radial6"/>
    <dgm:cxn modelId="{6CA3B2F1-25F0-40E9-B169-99E8C1B53B06}" type="presParOf" srcId="{B9440D5F-00B2-4F7B-A40B-4354A5FFF554}" destId="{F1DF2C03-BF65-45CB-BFAA-0DB63C6A0902}" srcOrd="11" destOrd="0" presId="urn:microsoft.com/office/officeart/2005/8/layout/radial6"/>
    <dgm:cxn modelId="{3C175DF7-7F20-4ED9-AE87-F95C2AF95262}" type="presParOf" srcId="{B9440D5F-00B2-4F7B-A40B-4354A5FFF554}" destId="{A9CF7C5E-C9EB-4353-852B-761428F454FA}" srcOrd="12" destOrd="0" presId="urn:microsoft.com/office/officeart/2005/8/layout/radial6"/>
    <dgm:cxn modelId="{8EA0E9C4-C974-4C17-A918-4D209EE0786E}" type="presParOf" srcId="{B9440D5F-00B2-4F7B-A40B-4354A5FFF554}" destId="{3C8A3FA1-A872-41A7-A0D9-20C3B38D1F42}" srcOrd="13" destOrd="0" presId="urn:microsoft.com/office/officeart/2005/8/layout/radial6"/>
    <dgm:cxn modelId="{9D68D740-7933-4537-8968-195B6DD80CD1}" type="presParOf" srcId="{B9440D5F-00B2-4F7B-A40B-4354A5FFF554}" destId="{2D2A523A-465E-4F31-9288-83CF0E1DC50F}" srcOrd="14" destOrd="0" presId="urn:microsoft.com/office/officeart/2005/8/layout/radial6"/>
    <dgm:cxn modelId="{F81CFDBF-98C1-4625-8068-F8117D653899}" type="presParOf" srcId="{B9440D5F-00B2-4F7B-A40B-4354A5FFF554}" destId="{83F3C3B8-E663-435F-B4F7-BF6EA05738A2}" srcOrd="15" destOrd="0" presId="urn:microsoft.com/office/officeart/2005/8/layout/radial6"/>
    <dgm:cxn modelId="{E0E3B225-30C2-47C9-86D2-14683925E374}" type="presParOf" srcId="{B9440D5F-00B2-4F7B-A40B-4354A5FFF554}" destId="{426D7381-386E-4BE3-A53C-F006D17A9CBD}" srcOrd="16" destOrd="0" presId="urn:microsoft.com/office/officeart/2005/8/layout/radial6"/>
    <dgm:cxn modelId="{0D2FFFE8-39A5-470B-B7A4-B3EC146C9396}" type="presParOf" srcId="{B9440D5F-00B2-4F7B-A40B-4354A5FFF554}" destId="{A49DD25C-6EE1-4C44-B9FD-5230D9EF4B81}" srcOrd="17" destOrd="0" presId="urn:microsoft.com/office/officeart/2005/8/layout/radial6"/>
    <dgm:cxn modelId="{355F8106-4BE7-460A-8BBB-A5DD75DF006F}" type="presParOf" srcId="{B9440D5F-00B2-4F7B-A40B-4354A5FFF554}" destId="{E754C30A-5F8B-4028-9890-0A5597B1BF99}" srcOrd="18" destOrd="0" presId="urn:microsoft.com/office/officeart/2005/8/layout/radial6"/>
    <dgm:cxn modelId="{4065108D-A712-4F31-92FB-0FFED2DE7502}" type="presParOf" srcId="{B9440D5F-00B2-4F7B-A40B-4354A5FFF554}" destId="{73576AAE-0115-4536-B907-CE1BA41AB944}" srcOrd="19" destOrd="0" presId="urn:microsoft.com/office/officeart/2005/8/layout/radial6"/>
    <dgm:cxn modelId="{3442BA5E-A23F-4F43-8B7D-4871BA37606C}" type="presParOf" srcId="{B9440D5F-00B2-4F7B-A40B-4354A5FFF554}" destId="{A1EBEE61-A4A5-499C-8A01-A9F18A307BD5}" srcOrd="20" destOrd="0" presId="urn:microsoft.com/office/officeart/2005/8/layout/radial6"/>
    <dgm:cxn modelId="{5F6ED1D3-D98B-4185-A218-9551C918AFD4}" type="presParOf" srcId="{B9440D5F-00B2-4F7B-A40B-4354A5FFF554}" destId="{F9561BCD-0BF6-4788-B82D-3146D9A3458D}" srcOrd="21" destOrd="0" presId="urn:microsoft.com/office/officeart/2005/8/layout/radial6"/>
    <dgm:cxn modelId="{FBE59901-4FB7-4F20-A8CE-F12D87F0FA37}" type="presParOf" srcId="{B9440D5F-00B2-4F7B-A40B-4354A5FFF554}" destId="{B8D5E647-0CC0-462B-B15F-3B6AA3EDEE0E}" srcOrd="22" destOrd="0" presId="urn:microsoft.com/office/officeart/2005/8/layout/radial6"/>
    <dgm:cxn modelId="{1A867CA1-A163-4EC5-B835-A3EEC90872C5}" type="presParOf" srcId="{B9440D5F-00B2-4F7B-A40B-4354A5FFF554}" destId="{8A243A45-5669-41EB-B059-2C8E96245456}" srcOrd="23" destOrd="0" presId="urn:microsoft.com/office/officeart/2005/8/layout/radial6"/>
    <dgm:cxn modelId="{7C9907FD-01B7-471B-92FC-AC060A97B66C}" type="presParOf" srcId="{B9440D5F-00B2-4F7B-A40B-4354A5FFF554}" destId="{7071634D-59A2-443F-B5FC-5B8E3E33F42F}" srcOrd="24" destOrd="0" presId="urn:microsoft.com/office/officeart/2005/8/layout/radial6"/>
    <dgm:cxn modelId="{6066EAD9-DF5D-4F62-8878-C931A4646160}" type="presParOf" srcId="{B9440D5F-00B2-4F7B-A40B-4354A5FFF554}" destId="{2ED3F6B3-9404-4B90-8939-0EEE45309C02}" srcOrd="25" destOrd="0" presId="urn:microsoft.com/office/officeart/2005/8/layout/radial6"/>
    <dgm:cxn modelId="{374759D9-F807-488A-9353-C46DE7F5FCA2}" type="presParOf" srcId="{B9440D5F-00B2-4F7B-A40B-4354A5FFF554}" destId="{3A3A1341-B0E9-4532-9105-3BD767699133}" srcOrd="26" destOrd="0" presId="urn:microsoft.com/office/officeart/2005/8/layout/radial6"/>
    <dgm:cxn modelId="{B808A37E-1377-4042-87DA-0C04F5E3A15E}" type="presParOf" srcId="{B9440D5F-00B2-4F7B-A40B-4354A5FFF554}" destId="{248C6DB8-4830-402C-8D5D-CC98BED91C18}" srcOrd="27" destOrd="0" presId="urn:microsoft.com/office/officeart/2005/8/layout/radial6"/>
    <dgm:cxn modelId="{5BE523CE-F904-4ABD-BD54-C0172F28EEA1}" type="presParOf" srcId="{B9440D5F-00B2-4F7B-A40B-4354A5FFF554}" destId="{102393FF-AC9A-429B-886B-7186FA9FB2EA}" srcOrd="28" destOrd="0" presId="urn:microsoft.com/office/officeart/2005/8/layout/radial6"/>
    <dgm:cxn modelId="{653DC52A-A47A-4B74-85AF-79B875561116}" type="presParOf" srcId="{B9440D5F-00B2-4F7B-A40B-4354A5FFF554}" destId="{D9DA541C-2A0A-4B41-AF44-3FBD4E5CEF01}" srcOrd="29" destOrd="0" presId="urn:microsoft.com/office/officeart/2005/8/layout/radial6"/>
    <dgm:cxn modelId="{A8C437AC-6675-4350-A745-BB0D58E917A3}" type="presParOf" srcId="{B9440D5F-00B2-4F7B-A40B-4354A5FFF554}" destId="{1333106A-FFBB-46CC-88FE-19DD5BD3C5FC}" srcOrd="30"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CAEB79-E3CD-BF4F-B2EE-BD67AEA32D2B}">
      <dsp:nvSpPr>
        <dsp:cNvPr id="0" name=""/>
        <dsp:cNvSpPr/>
      </dsp:nvSpPr>
      <dsp:spPr>
        <a:xfrm>
          <a:off x="4930" y="0"/>
          <a:ext cx="2958083" cy="3064759"/>
        </a:xfrm>
        <a:prstGeom prst="upArrow">
          <a:avLst/>
        </a:prstGeom>
        <a:solidFill>
          <a:schemeClr val="accent6">
            <a:shade val="5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D8541537-5482-1541-88D4-BC7F6C2CB858}">
      <dsp:nvSpPr>
        <dsp:cNvPr id="0" name=""/>
        <dsp:cNvSpPr/>
      </dsp:nvSpPr>
      <dsp:spPr>
        <a:xfrm>
          <a:off x="3051756" y="0"/>
          <a:ext cx="5019778" cy="3064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0" rIns="284480" bIns="284480" numCol="1" spcCol="1270" anchor="ctr" anchorCtr="0">
          <a:noAutofit/>
        </a:bodyPr>
        <a:lstStyle/>
        <a:p>
          <a:pPr lvl="0" algn="l" defTabSz="1778000">
            <a:lnSpc>
              <a:spcPct val="90000"/>
            </a:lnSpc>
            <a:spcBef>
              <a:spcPct val="0"/>
            </a:spcBef>
            <a:spcAft>
              <a:spcPct val="35000"/>
            </a:spcAft>
          </a:pPr>
          <a:r>
            <a:rPr lang="tr-TR" sz="4000" b="1" kern="1200" dirty="0" smtClean="0"/>
            <a:t>NÜFUS </a:t>
          </a:r>
        </a:p>
        <a:p>
          <a:pPr lvl="0" algn="l" defTabSz="1778000">
            <a:lnSpc>
              <a:spcPct val="90000"/>
            </a:lnSpc>
            <a:spcBef>
              <a:spcPct val="0"/>
            </a:spcBef>
            <a:spcAft>
              <a:spcPct val="35000"/>
            </a:spcAft>
          </a:pPr>
          <a:r>
            <a:rPr lang="tr-TR" sz="4000" b="1" kern="1200" dirty="0" smtClean="0"/>
            <a:t>SANAYİLEŞME</a:t>
          </a:r>
        </a:p>
        <a:p>
          <a:pPr lvl="0" algn="l" defTabSz="1778000">
            <a:lnSpc>
              <a:spcPct val="90000"/>
            </a:lnSpc>
            <a:spcBef>
              <a:spcPct val="0"/>
            </a:spcBef>
            <a:spcAft>
              <a:spcPct val="35000"/>
            </a:spcAft>
          </a:pPr>
          <a:r>
            <a:rPr lang="tr-TR" sz="4000" b="1" kern="1200" dirty="0" smtClean="0"/>
            <a:t>KENTLEŞME </a:t>
          </a:r>
        </a:p>
        <a:p>
          <a:pPr lvl="0" algn="l" defTabSz="1778000">
            <a:lnSpc>
              <a:spcPct val="90000"/>
            </a:lnSpc>
            <a:spcBef>
              <a:spcPct val="0"/>
            </a:spcBef>
            <a:spcAft>
              <a:spcPct val="35000"/>
            </a:spcAft>
          </a:pPr>
          <a:r>
            <a:rPr lang="tr-TR" sz="4000" b="1" kern="1200" dirty="0" smtClean="0"/>
            <a:t>TÜKETİM</a:t>
          </a:r>
          <a:endParaRPr lang="tr-TR" sz="1800" b="1" kern="1200" dirty="0"/>
        </a:p>
      </dsp:txBody>
      <dsp:txXfrm>
        <a:off x="3051756" y="0"/>
        <a:ext cx="5019778" cy="3064759"/>
      </dsp:txXfrm>
    </dsp:sp>
    <dsp:sp modelId="{B628FBC9-3669-2D49-B35B-88588E5E2F95}">
      <dsp:nvSpPr>
        <dsp:cNvPr id="0" name=""/>
        <dsp:cNvSpPr/>
      </dsp:nvSpPr>
      <dsp:spPr>
        <a:xfrm>
          <a:off x="892355" y="3320156"/>
          <a:ext cx="2958083" cy="3064759"/>
        </a:xfrm>
        <a:prstGeom prst="downArrow">
          <a:avLst/>
        </a:prstGeom>
        <a:solidFill>
          <a:srgbClr val="FF0000"/>
        </a:solidFill>
        <a:ln>
          <a:solidFill>
            <a:srgbClr val="FF0000"/>
          </a:solid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25C153DB-232C-5548-BAEF-D10EA935E407}">
      <dsp:nvSpPr>
        <dsp:cNvPr id="0" name=""/>
        <dsp:cNvSpPr/>
      </dsp:nvSpPr>
      <dsp:spPr>
        <a:xfrm>
          <a:off x="3939181" y="3320156"/>
          <a:ext cx="5019778" cy="3064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1376" tIns="0" rIns="341376" bIns="341376" numCol="1" spcCol="1270" anchor="ctr" anchorCtr="0">
          <a:noAutofit/>
        </a:bodyPr>
        <a:lstStyle/>
        <a:p>
          <a:pPr lvl="0" algn="l" defTabSz="2133600">
            <a:lnSpc>
              <a:spcPct val="90000"/>
            </a:lnSpc>
            <a:spcBef>
              <a:spcPct val="0"/>
            </a:spcBef>
            <a:spcAft>
              <a:spcPct val="35000"/>
            </a:spcAft>
          </a:pPr>
          <a:r>
            <a:rPr lang="tr-TR" sz="4800" b="1" kern="1200" dirty="0" smtClean="0"/>
            <a:t>KAYNAKLAR</a:t>
          </a:r>
          <a:endParaRPr lang="tr-TR" sz="2800" b="1" kern="1200" dirty="0"/>
        </a:p>
      </dsp:txBody>
      <dsp:txXfrm>
        <a:off x="3939181" y="3320156"/>
        <a:ext cx="5019778" cy="30647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1DEC7A-64DF-4071-99F1-44CE432FA7C6}">
      <dsp:nvSpPr>
        <dsp:cNvPr id="0" name=""/>
        <dsp:cNvSpPr/>
      </dsp:nvSpPr>
      <dsp:spPr>
        <a:xfrm>
          <a:off x="2639537" y="4469"/>
          <a:ext cx="1839597" cy="289367"/>
        </a:xfrm>
        <a:prstGeom prst="roundRect">
          <a:avLst>
            <a:gd name="adj" fmla="val 10000"/>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tr-TR" sz="2000" b="1" kern="1200" dirty="0" smtClean="0">
              <a:solidFill>
                <a:sysClr val="window" lastClr="FFFFFF"/>
              </a:solidFill>
              <a:latin typeface="Calibri"/>
              <a:ea typeface="+mn-ea"/>
              <a:cs typeface="Times New Roman" pitchFamily="18" charset="0"/>
            </a:rPr>
            <a:t>Atık Türleri</a:t>
          </a:r>
          <a:endParaRPr lang="tr-TR" sz="2000" b="1" kern="1200" dirty="0">
            <a:solidFill>
              <a:sysClr val="window" lastClr="FFFFFF"/>
            </a:solidFill>
            <a:latin typeface="Calibri"/>
            <a:ea typeface="+mn-ea"/>
            <a:cs typeface="Times New Roman" pitchFamily="18" charset="0"/>
          </a:endParaRPr>
        </a:p>
      </dsp:txBody>
      <dsp:txXfrm>
        <a:off x="2648012" y="12944"/>
        <a:ext cx="1822647" cy="272417"/>
      </dsp:txXfrm>
    </dsp:sp>
    <dsp:sp modelId="{D4587987-B60D-4B12-932F-5C8B45C69052}">
      <dsp:nvSpPr>
        <dsp:cNvPr id="0" name=""/>
        <dsp:cNvSpPr/>
      </dsp:nvSpPr>
      <dsp:spPr>
        <a:xfrm>
          <a:off x="2823497" y="293837"/>
          <a:ext cx="183962" cy="395413"/>
        </a:xfrm>
        <a:custGeom>
          <a:avLst/>
          <a:gdLst/>
          <a:ahLst/>
          <a:cxnLst/>
          <a:rect l="0" t="0" r="0" b="0"/>
          <a:pathLst>
            <a:path>
              <a:moveTo>
                <a:pt x="0" y="0"/>
              </a:moveTo>
              <a:lnTo>
                <a:pt x="0" y="395796"/>
              </a:lnTo>
              <a:lnTo>
                <a:pt x="184141" y="395796"/>
              </a:lnTo>
            </a:path>
          </a:pathLst>
        </a:custGeom>
        <a:noFill/>
        <a:ln w="25400" cap="flat" cmpd="sng" algn="ctr">
          <a:solidFill>
            <a:srgbClr val="F79646">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F5DC269C-3E56-4AA8-9F9B-1FA87764283A}">
      <dsp:nvSpPr>
        <dsp:cNvPr id="0" name=""/>
        <dsp:cNvSpPr/>
      </dsp:nvSpPr>
      <dsp:spPr>
        <a:xfrm>
          <a:off x="3007460" y="494391"/>
          <a:ext cx="4521913" cy="389717"/>
        </a:xfrm>
        <a:prstGeom prst="roundRect">
          <a:avLst>
            <a:gd name="adj" fmla="val 10000"/>
          </a:avLst>
        </a:prstGeom>
        <a:solidFill>
          <a:sysClr val="window" lastClr="FFFFFF">
            <a:alpha val="90000"/>
            <a:hueOff val="0"/>
            <a:satOff val="0"/>
            <a:lumOff val="0"/>
            <a:alphaOff val="0"/>
          </a:sysClr>
        </a:solidFill>
        <a:ln w="9525" cap="flat" cmpd="sng" algn="ctr">
          <a:solidFill>
            <a:srgbClr val="4BACC6">
              <a:hueOff val="0"/>
              <a:satOff val="0"/>
              <a:lumOff val="0"/>
              <a:alphaOff val="0"/>
            </a:srgb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tr-TR" sz="2400" kern="1200" dirty="0" smtClean="0">
              <a:solidFill>
                <a:sysClr val="windowText" lastClr="000000">
                  <a:hueOff val="0"/>
                  <a:satOff val="0"/>
                  <a:lumOff val="0"/>
                  <a:alphaOff val="0"/>
                </a:sysClr>
              </a:solidFill>
              <a:latin typeface="Times New Roman" pitchFamily="18" charset="0"/>
              <a:ea typeface="+mn-ea"/>
              <a:cs typeface="Times New Roman" pitchFamily="18" charset="0"/>
            </a:rPr>
            <a:t>Cam Atıklar</a:t>
          </a:r>
        </a:p>
      </dsp:txBody>
      <dsp:txXfrm>
        <a:off x="3018874" y="505805"/>
        <a:ext cx="4499085" cy="366889"/>
      </dsp:txXfrm>
    </dsp:sp>
    <dsp:sp modelId="{EFA5AD96-C911-4E32-8755-4D742F802001}">
      <dsp:nvSpPr>
        <dsp:cNvPr id="0" name=""/>
        <dsp:cNvSpPr/>
      </dsp:nvSpPr>
      <dsp:spPr>
        <a:xfrm>
          <a:off x="2823497" y="293837"/>
          <a:ext cx="183962" cy="985684"/>
        </a:xfrm>
        <a:custGeom>
          <a:avLst/>
          <a:gdLst/>
          <a:ahLst/>
          <a:cxnLst/>
          <a:rect l="0" t="0" r="0" b="0"/>
          <a:pathLst>
            <a:path>
              <a:moveTo>
                <a:pt x="0" y="0"/>
              </a:moveTo>
              <a:lnTo>
                <a:pt x="0" y="986641"/>
              </a:lnTo>
              <a:lnTo>
                <a:pt x="184141" y="986641"/>
              </a:lnTo>
            </a:path>
          </a:pathLst>
        </a:custGeom>
        <a:noFill/>
        <a:ln w="25400" cap="flat" cmpd="sng" algn="ctr">
          <a:solidFill>
            <a:srgbClr val="F79646">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1BAF345B-475F-4632-BC9E-565707A6DA19}">
      <dsp:nvSpPr>
        <dsp:cNvPr id="0" name=""/>
        <dsp:cNvSpPr/>
      </dsp:nvSpPr>
      <dsp:spPr>
        <a:xfrm>
          <a:off x="3007460" y="1084663"/>
          <a:ext cx="4521913" cy="389717"/>
        </a:xfrm>
        <a:prstGeom prst="roundRect">
          <a:avLst>
            <a:gd name="adj" fmla="val 10000"/>
          </a:avLst>
        </a:prstGeom>
        <a:solidFill>
          <a:sysClr val="window" lastClr="FFFFFF">
            <a:alpha val="90000"/>
            <a:hueOff val="0"/>
            <a:satOff val="0"/>
            <a:lumOff val="0"/>
            <a:alphaOff val="0"/>
          </a:sysClr>
        </a:solidFill>
        <a:ln w="9525" cap="flat" cmpd="sng" algn="ctr">
          <a:solidFill>
            <a:srgbClr val="4BACC6">
              <a:hueOff val="-1103764"/>
              <a:satOff val="4423"/>
              <a:lumOff val="959"/>
              <a:alphaOff val="0"/>
            </a:srgb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tr-TR" sz="2400" kern="1200" dirty="0" smtClean="0">
              <a:solidFill>
                <a:sysClr val="windowText" lastClr="000000">
                  <a:hueOff val="0"/>
                  <a:satOff val="0"/>
                  <a:lumOff val="0"/>
                  <a:alphaOff val="0"/>
                </a:sysClr>
              </a:solidFill>
              <a:latin typeface="Times New Roman" pitchFamily="18" charset="0"/>
              <a:ea typeface="+mn-ea"/>
              <a:cs typeface="Times New Roman" pitchFamily="18" charset="0"/>
            </a:rPr>
            <a:t>Plastik Atıklar</a:t>
          </a:r>
        </a:p>
      </dsp:txBody>
      <dsp:txXfrm>
        <a:off x="3018874" y="1096077"/>
        <a:ext cx="4499085" cy="366889"/>
      </dsp:txXfrm>
    </dsp:sp>
    <dsp:sp modelId="{DD42F5A5-83A7-45F9-87C1-54A27875103B}">
      <dsp:nvSpPr>
        <dsp:cNvPr id="0" name=""/>
        <dsp:cNvSpPr/>
      </dsp:nvSpPr>
      <dsp:spPr>
        <a:xfrm>
          <a:off x="2823497" y="293837"/>
          <a:ext cx="148870" cy="1630555"/>
        </a:xfrm>
        <a:custGeom>
          <a:avLst/>
          <a:gdLst/>
          <a:ahLst/>
          <a:cxnLst/>
          <a:rect l="0" t="0" r="0" b="0"/>
          <a:pathLst>
            <a:path>
              <a:moveTo>
                <a:pt x="0" y="0"/>
              </a:moveTo>
              <a:lnTo>
                <a:pt x="0" y="1632138"/>
              </a:lnTo>
              <a:lnTo>
                <a:pt x="149015" y="1632138"/>
              </a:lnTo>
            </a:path>
          </a:pathLst>
        </a:custGeom>
        <a:noFill/>
        <a:ln w="25400" cap="flat" cmpd="sng" algn="ctr">
          <a:solidFill>
            <a:srgbClr val="F79646">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D9C31B96-9016-46C9-93B9-3A1F1C413B35}">
      <dsp:nvSpPr>
        <dsp:cNvPr id="0" name=""/>
        <dsp:cNvSpPr/>
      </dsp:nvSpPr>
      <dsp:spPr>
        <a:xfrm>
          <a:off x="2972367" y="1729533"/>
          <a:ext cx="4521913" cy="389717"/>
        </a:xfrm>
        <a:prstGeom prst="roundRect">
          <a:avLst>
            <a:gd name="adj" fmla="val 10000"/>
          </a:avLst>
        </a:prstGeom>
        <a:solidFill>
          <a:sysClr val="window" lastClr="FFFFFF">
            <a:alpha val="90000"/>
            <a:hueOff val="0"/>
            <a:satOff val="0"/>
            <a:lumOff val="0"/>
            <a:alphaOff val="0"/>
          </a:sysClr>
        </a:solidFill>
        <a:ln w="9525" cap="flat" cmpd="sng" algn="ctr">
          <a:solidFill>
            <a:srgbClr val="4BACC6">
              <a:hueOff val="-2207528"/>
              <a:satOff val="8847"/>
              <a:lumOff val="1917"/>
              <a:alphaOff val="0"/>
            </a:srgb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tr-TR" sz="2400" kern="1200" dirty="0" smtClean="0">
              <a:solidFill>
                <a:sysClr val="windowText" lastClr="000000">
                  <a:hueOff val="0"/>
                  <a:satOff val="0"/>
                  <a:lumOff val="0"/>
                  <a:alphaOff val="0"/>
                </a:sysClr>
              </a:solidFill>
              <a:latin typeface="Times New Roman" pitchFamily="18" charset="0"/>
              <a:ea typeface="+mn-ea"/>
              <a:cs typeface="Times New Roman" pitchFamily="18" charset="0"/>
            </a:rPr>
            <a:t>Organik Atıklar</a:t>
          </a:r>
        </a:p>
      </dsp:txBody>
      <dsp:txXfrm>
        <a:off x="2983781" y="1740947"/>
        <a:ext cx="4499085" cy="366889"/>
      </dsp:txXfrm>
    </dsp:sp>
    <dsp:sp modelId="{D11832C0-7C94-4C4F-A015-DE223CD371C3}">
      <dsp:nvSpPr>
        <dsp:cNvPr id="0" name=""/>
        <dsp:cNvSpPr/>
      </dsp:nvSpPr>
      <dsp:spPr>
        <a:xfrm>
          <a:off x="2823497" y="293837"/>
          <a:ext cx="183962" cy="2166227"/>
        </a:xfrm>
        <a:custGeom>
          <a:avLst/>
          <a:gdLst/>
          <a:ahLst/>
          <a:cxnLst/>
          <a:rect l="0" t="0" r="0" b="0"/>
          <a:pathLst>
            <a:path>
              <a:moveTo>
                <a:pt x="0" y="0"/>
              </a:moveTo>
              <a:lnTo>
                <a:pt x="0" y="2168331"/>
              </a:lnTo>
              <a:lnTo>
                <a:pt x="184141" y="2168331"/>
              </a:lnTo>
            </a:path>
          </a:pathLst>
        </a:custGeom>
        <a:noFill/>
        <a:ln w="25400" cap="flat" cmpd="sng" algn="ctr">
          <a:solidFill>
            <a:srgbClr val="F79646">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2D407BD6-F799-4771-BDDC-BD27E5AC4C05}">
      <dsp:nvSpPr>
        <dsp:cNvPr id="0" name=""/>
        <dsp:cNvSpPr/>
      </dsp:nvSpPr>
      <dsp:spPr>
        <a:xfrm>
          <a:off x="3007460" y="2265206"/>
          <a:ext cx="4521913" cy="389717"/>
        </a:xfrm>
        <a:prstGeom prst="roundRect">
          <a:avLst>
            <a:gd name="adj" fmla="val 10000"/>
          </a:avLst>
        </a:prstGeom>
        <a:solidFill>
          <a:sysClr val="window" lastClr="FFFFFF">
            <a:alpha val="90000"/>
            <a:hueOff val="0"/>
            <a:satOff val="0"/>
            <a:lumOff val="0"/>
            <a:alphaOff val="0"/>
          </a:sysClr>
        </a:solidFill>
        <a:ln w="9525" cap="flat" cmpd="sng" algn="ctr">
          <a:solidFill>
            <a:srgbClr val="4BACC6">
              <a:hueOff val="-3311292"/>
              <a:satOff val="13270"/>
              <a:lumOff val="2876"/>
              <a:alphaOff val="0"/>
            </a:srgb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tr-TR" sz="2400" kern="1200" dirty="0" smtClean="0">
              <a:solidFill>
                <a:sysClr val="windowText" lastClr="000000">
                  <a:hueOff val="0"/>
                  <a:satOff val="0"/>
                  <a:lumOff val="0"/>
                  <a:alphaOff val="0"/>
                </a:sysClr>
              </a:solidFill>
              <a:latin typeface="Times New Roman" pitchFamily="18" charset="0"/>
              <a:ea typeface="+mn-ea"/>
              <a:cs typeface="Times New Roman" pitchFamily="18" charset="0"/>
            </a:rPr>
            <a:t>Kağıt Atıklar</a:t>
          </a:r>
        </a:p>
      </dsp:txBody>
      <dsp:txXfrm>
        <a:off x="3018874" y="2276620"/>
        <a:ext cx="4499085" cy="366889"/>
      </dsp:txXfrm>
    </dsp:sp>
    <dsp:sp modelId="{CABE5C38-F685-4E8D-86A2-007DB1AEF9E5}">
      <dsp:nvSpPr>
        <dsp:cNvPr id="0" name=""/>
        <dsp:cNvSpPr/>
      </dsp:nvSpPr>
      <dsp:spPr>
        <a:xfrm>
          <a:off x="2823497" y="293837"/>
          <a:ext cx="183962" cy="2756499"/>
        </a:xfrm>
        <a:custGeom>
          <a:avLst/>
          <a:gdLst/>
          <a:ahLst/>
          <a:cxnLst/>
          <a:rect l="0" t="0" r="0" b="0"/>
          <a:pathLst>
            <a:path>
              <a:moveTo>
                <a:pt x="0" y="0"/>
              </a:moveTo>
              <a:lnTo>
                <a:pt x="0" y="2759175"/>
              </a:lnTo>
              <a:lnTo>
                <a:pt x="184141" y="2759175"/>
              </a:lnTo>
            </a:path>
          </a:pathLst>
        </a:custGeom>
        <a:noFill/>
        <a:ln w="25400" cap="flat" cmpd="sng" algn="ctr">
          <a:solidFill>
            <a:srgbClr val="F79646">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90098D78-26BD-4ED9-9B4D-BCF47A854DF1}">
      <dsp:nvSpPr>
        <dsp:cNvPr id="0" name=""/>
        <dsp:cNvSpPr/>
      </dsp:nvSpPr>
      <dsp:spPr>
        <a:xfrm>
          <a:off x="3007460" y="2855477"/>
          <a:ext cx="4521913" cy="389717"/>
        </a:xfrm>
        <a:prstGeom prst="roundRect">
          <a:avLst>
            <a:gd name="adj" fmla="val 10000"/>
          </a:avLst>
        </a:prstGeom>
        <a:solidFill>
          <a:sysClr val="window" lastClr="FFFFFF">
            <a:alpha val="90000"/>
            <a:hueOff val="0"/>
            <a:satOff val="0"/>
            <a:lumOff val="0"/>
            <a:alphaOff val="0"/>
          </a:sysClr>
        </a:solidFill>
        <a:ln w="9525" cap="flat" cmpd="sng" algn="ctr">
          <a:solidFill>
            <a:srgbClr val="4BACC6">
              <a:hueOff val="-4415056"/>
              <a:satOff val="17694"/>
              <a:lumOff val="3835"/>
              <a:alphaOff val="0"/>
            </a:srgb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tr-TR" sz="2400" kern="1200" dirty="0" smtClean="0">
              <a:solidFill>
                <a:sysClr val="windowText" lastClr="000000">
                  <a:hueOff val="0"/>
                  <a:satOff val="0"/>
                  <a:lumOff val="0"/>
                  <a:alphaOff val="0"/>
                </a:sysClr>
              </a:solidFill>
              <a:latin typeface="Times New Roman" pitchFamily="18" charset="0"/>
              <a:ea typeface="+mn-ea"/>
              <a:cs typeface="Times New Roman" pitchFamily="18" charset="0"/>
            </a:rPr>
            <a:t>Atık Yağlar</a:t>
          </a:r>
        </a:p>
      </dsp:txBody>
      <dsp:txXfrm>
        <a:off x="3018874" y="2866891"/>
        <a:ext cx="4499085" cy="366889"/>
      </dsp:txXfrm>
    </dsp:sp>
    <dsp:sp modelId="{803B9627-A664-4208-B5E2-70F649890313}">
      <dsp:nvSpPr>
        <dsp:cNvPr id="0" name=""/>
        <dsp:cNvSpPr/>
      </dsp:nvSpPr>
      <dsp:spPr>
        <a:xfrm>
          <a:off x="2823497" y="293837"/>
          <a:ext cx="183962" cy="3346771"/>
        </a:xfrm>
        <a:custGeom>
          <a:avLst/>
          <a:gdLst/>
          <a:ahLst/>
          <a:cxnLst/>
          <a:rect l="0" t="0" r="0" b="0"/>
          <a:pathLst>
            <a:path>
              <a:moveTo>
                <a:pt x="0" y="0"/>
              </a:moveTo>
              <a:lnTo>
                <a:pt x="0" y="3350020"/>
              </a:lnTo>
              <a:lnTo>
                <a:pt x="184141" y="3350020"/>
              </a:lnTo>
            </a:path>
          </a:pathLst>
        </a:custGeom>
        <a:noFill/>
        <a:ln w="25400" cap="flat" cmpd="sng" algn="ctr">
          <a:solidFill>
            <a:srgbClr val="F79646">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C5F4A625-B249-42A7-A42C-009796937D9D}">
      <dsp:nvSpPr>
        <dsp:cNvPr id="0" name=""/>
        <dsp:cNvSpPr/>
      </dsp:nvSpPr>
      <dsp:spPr>
        <a:xfrm>
          <a:off x="3007460" y="3445749"/>
          <a:ext cx="4521913" cy="389717"/>
        </a:xfrm>
        <a:prstGeom prst="roundRect">
          <a:avLst>
            <a:gd name="adj" fmla="val 10000"/>
          </a:avLst>
        </a:prstGeom>
        <a:solidFill>
          <a:sysClr val="window" lastClr="FFFFFF">
            <a:alpha val="90000"/>
            <a:hueOff val="0"/>
            <a:satOff val="0"/>
            <a:lumOff val="0"/>
            <a:alphaOff val="0"/>
          </a:sysClr>
        </a:solidFill>
        <a:ln w="9525" cap="flat" cmpd="sng" algn="ctr">
          <a:solidFill>
            <a:srgbClr val="4BACC6">
              <a:hueOff val="-5518820"/>
              <a:satOff val="22117"/>
              <a:lumOff val="4793"/>
              <a:alphaOff val="0"/>
            </a:srgb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tr-TR" sz="2400" kern="1200" dirty="0" smtClean="0">
              <a:solidFill>
                <a:sysClr val="windowText" lastClr="000000">
                  <a:hueOff val="0"/>
                  <a:satOff val="0"/>
                  <a:lumOff val="0"/>
                  <a:alphaOff val="0"/>
                </a:sysClr>
              </a:solidFill>
              <a:latin typeface="Times New Roman" pitchFamily="18" charset="0"/>
              <a:ea typeface="+mn-ea"/>
              <a:cs typeface="Times New Roman" pitchFamily="18" charset="0"/>
            </a:rPr>
            <a:t>Atık Piller</a:t>
          </a:r>
        </a:p>
      </dsp:txBody>
      <dsp:txXfrm>
        <a:off x="3018874" y="3457163"/>
        <a:ext cx="4499085" cy="366889"/>
      </dsp:txXfrm>
    </dsp:sp>
    <dsp:sp modelId="{FBC4B9DA-EA22-4AA7-A700-BC0B34A0D566}">
      <dsp:nvSpPr>
        <dsp:cNvPr id="0" name=""/>
        <dsp:cNvSpPr/>
      </dsp:nvSpPr>
      <dsp:spPr>
        <a:xfrm>
          <a:off x="2823497" y="293837"/>
          <a:ext cx="183962" cy="3937042"/>
        </a:xfrm>
        <a:custGeom>
          <a:avLst/>
          <a:gdLst/>
          <a:ahLst/>
          <a:cxnLst/>
          <a:rect l="0" t="0" r="0" b="0"/>
          <a:pathLst>
            <a:path>
              <a:moveTo>
                <a:pt x="0" y="0"/>
              </a:moveTo>
              <a:lnTo>
                <a:pt x="0" y="3940865"/>
              </a:lnTo>
              <a:lnTo>
                <a:pt x="184141" y="3940865"/>
              </a:lnTo>
            </a:path>
          </a:pathLst>
        </a:custGeom>
        <a:noFill/>
        <a:ln w="25400" cap="flat" cmpd="sng" algn="ctr">
          <a:solidFill>
            <a:srgbClr val="F79646">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431BFAAF-D9E8-4695-BB64-4DCAC14FF8DC}">
      <dsp:nvSpPr>
        <dsp:cNvPr id="0" name=""/>
        <dsp:cNvSpPr/>
      </dsp:nvSpPr>
      <dsp:spPr>
        <a:xfrm>
          <a:off x="3007460" y="4036021"/>
          <a:ext cx="4521913" cy="389717"/>
        </a:xfrm>
        <a:prstGeom prst="roundRect">
          <a:avLst>
            <a:gd name="adj" fmla="val 10000"/>
          </a:avLst>
        </a:prstGeom>
        <a:solidFill>
          <a:sysClr val="window" lastClr="FFFFFF">
            <a:alpha val="90000"/>
            <a:hueOff val="0"/>
            <a:satOff val="0"/>
            <a:lumOff val="0"/>
            <a:alphaOff val="0"/>
          </a:sysClr>
        </a:solidFill>
        <a:ln w="9525" cap="flat" cmpd="sng" algn="ctr">
          <a:solidFill>
            <a:srgbClr val="4BACC6">
              <a:hueOff val="-6622584"/>
              <a:satOff val="26541"/>
              <a:lumOff val="5752"/>
              <a:alphaOff val="0"/>
            </a:srgb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tr-TR" sz="2400" kern="1200" dirty="0" smtClean="0">
              <a:solidFill>
                <a:sysClr val="windowText" lastClr="000000">
                  <a:hueOff val="0"/>
                  <a:satOff val="0"/>
                  <a:lumOff val="0"/>
                  <a:alphaOff val="0"/>
                </a:sysClr>
              </a:solidFill>
              <a:latin typeface="Times New Roman" pitchFamily="18" charset="0"/>
              <a:ea typeface="+mn-ea"/>
              <a:cs typeface="Times New Roman" pitchFamily="18" charset="0"/>
            </a:rPr>
            <a:t>Elektronik Atıklar</a:t>
          </a:r>
        </a:p>
      </dsp:txBody>
      <dsp:txXfrm>
        <a:off x="3018874" y="4047435"/>
        <a:ext cx="4499085" cy="366889"/>
      </dsp:txXfrm>
    </dsp:sp>
    <dsp:sp modelId="{E653EF65-CD31-4881-8AEC-6E28350EE5DC}">
      <dsp:nvSpPr>
        <dsp:cNvPr id="0" name=""/>
        <dsp:cNvSpPr/>
      </dsp:nvSpPr>
      <dsp:spPr>
        <a:xfrm>
          <a:off x="2823497" y="293837"/>
          <a:ext cx="183962" cy="4527314"/>
        </a:xfrm>
        <a:custGeom>
          <a:avLst/>
          <a:gdLst/>
          <a:ahLst/>
          <a:cxnLst/>
          <a:rect l="0" t="0" r="0" b="0"/>
          <a:pathLst>
            <a:path>
              <a:moveTo>
                <a:pt x="0" y="0"/>
              </a:moveTo>
              <a:lnTo>
                <a:pt x="0" y="4531709"/>
              </a:lnTo>
              <a:lnTo>
                <a:pt x="184141" y="4531709"/>
              </a:lnTo>
            </a:path>
          </a:pathLst>
        </a:custGeom>
        <a:noFill/>
        <a:ln w="25400" cap="flat" cmpd="sng" algn="ctr">
          <a:solidFill>
            <a:srgbClr val="F79646">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B7E98D9A-7DF4-4ACD-87E3-C5C2EEE0DBFC}">
      <dsp:nvSpPr>
        <dsp:cNvPr id="0" name=""/>
        <dsp:cNvSpPr/>
      </dsp:nvSpPr>
      <dsp:spPr>
        <a:xfrm>
          <a:off x="3007460" y="4626292"/>
          <a:ext cx="4521913" cy="389717"/>
        </a:xfrm>
        <a:prstGeom prst="roundRect">
          <a:avLst>
            <a:gd name="adj" fmla="val 10000"/>
          </a:avLst>
        </a:prstGeom>
        <a:solidFill>
          <a:sysClr val="window" lastClr="FFFFFF">
            <a:alpha val="90000"/>
            <a:hueOff val="0"/>
            <a:satOff val="0"/>
            <a:lumOff val="0"/>
            <a:alphaOff val="0"/>
          </a:sysClr>
        </a:solidFill>
        <a:ln w="9525" cap="flat" cmpd="sng" algn="ctr">
          <a:solidFill>
            <a:srgbClr val="4BACC6">
              <a:hueOff val="-7726349"/>
              <a:satOff val="30964"/>
              <a:lumOff val="6711"/>
              <a:alphaOff val="0"/>
            </a:srgb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tr-TR" sz="2400" kern="1200" dirty="0" smtClean="0">
              <a:solidFill>
                <a:sysClr val="windowText" lastClr="000000">
                  <a:hueOff val="0"/>
                  <a:satOff val="0"/>
                  <a:lumOff val="0"/>
                  <a:alphaOff val="0"/>
                </a:sysClr>
              </a:solidFill>
              <a:latin typeface="Times New Roman" pitchFamily="18" charset="0"/>
              <a:ea typeface="+mn-ea"/>
              <a:cs typeface="Times New Roman" pitchFamily="18" charset="0"/>
            </a:rPr>
            <a:t>Geri Dönüşmeyen Evsel Atıklar</a:t>
          </a:r>
        </a:p>
      </dsp:txBody>
      <dsp:txXfrm>
        <a:off x="3018874" y="4637706"/>
        <a:ext cx="4499085" cy="366889"/>
      </dsp:txXfrm>
    </dsp:sp>
    <dsp:sp modelId="{BC1D7F05-BA00-43CE-A0B8-BB41E8AA6FAC}">
      <dsp:nvSpPr>
        <dsp:cNvPr id="0" name=""/>
        <dsp:cNvSpPr/>
      </dsp:nvSpPr>
      <dsp:spPr>
        <a:xfrm>
          <a:off x="2823497" y="293837"/>
          <a:ext cx="250335" cy="5112716"/>
        </a:xfrm>
        <a:custGeom>
          <a:avLst/>
          <a:gdLst/>
          <a:ahLst/>
          <a:cxnLst/>
          <a:rect l="0" t="0" r="0" b="0"/>
          <a:pathLst>
            <a:path>
              <a:moveTo>
                <a:pt x="0" y="0"/>
              </a:moveTo>
              <a:lnTo>
                <a:pt x="0" y="5117680"/>
              </a:lnTo>
              <a:lnTo>
                <a:pt x="250578" y="5117680"/>
              </a:lnTo>
            </a:path>
          </a:pathLst>
        </a:custGeom>
        <a:noFill/>
        <a:ln w="25400" cap="flat" cmpd="sng" algn="ctr">
          <a:solidFill>
            <a:srgbClr val="F79646">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CEEF9679-17CA-4028-9BC3-F3C5EC11E66A}">
      <dsp:nvSpPr>
        <dsp:cNvPr id="0" name=""/>
        <dsp:cNvSpPr/>
      </dsp:nvSpPr>
      <dsp:spPr>
        <a:xfrm>
          <a:off x="3073832" y="5216564"/>
          <a:ext cx="4461946" cy="379978"/>
        </a:xfrm>
        <a:prstGeom prst="roundRect">
          <a:avLst>
            <a:gd name="adj" fmla="val 10000"/>
          </a:avLst>
        </a:prstGeom>
        <a:solidFill>
          <a:sysClr val="window" lastClr="FFFFFF">
            <a:alpha val="90000"/>
            <a:hueOff val="0"/>
            <a:satOff val="0"/>
            <a:lumOff val="0"/>
            <a:alphaOff val="0"/>
          </a:sysClr>
        </a:solidFill>
        <a:ln w="9525" cap="flat" cmpd="sng" algn="ctr">
          <a:solidFill>
            <a:srgbClr val="4BACC6">
              <a:hueOff val="-8830112"/>
              <a:satOff val="35388"/>
              <a:lumOff val="7669"/>
              <a:alphaOff val="0"/>
            </a:srgb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tr-TR" sz="2400" kern="1200" dirty="0" smtClean="0">
              <a:solidFill>
                <a:sysClr val="windowText" lastClr="000000">
                  <a:hueOff val="0"/>
                  <a:satOff val="0"/>
                  <a:lumOff val="0"/>
                  <a:alphaOff val="0"/>
                </a:sysClr>
              </a:solidFill>
              <a:latin typeface="Times New Roman" pitchFamily="18" charset="0"/>
              <a:ea typeface="+mn-ea"/>
              <a:cs typeface="Times New Roman" pitchFamily="18" charset="0"/>
            </a:rPr>
            <a:t>Tıbbi Atıklar</a:t>
          </a:r>
        </a:p>
      </dsp:txBody>
      <dsp:txXfrm>
        <a:off x="3084961" y="5227693"/>
        <a:ext cx="4439688" cy="357720"/>
      </dsp:txXfrm>
    </dsp:sp>
    <dsp:sp modelId="{8442E795-F4C1-43C3-A983-5215F602A130}">
      <dsp:nvSpPr>
        <dsp:cNvPr id="0" name=""/>
        <dsp:cNvSpPr/>
      </dsp:nvSpPr>
      <dsp:spPr>
        <a:xfrm>
          <a:off x="2823497" y="293837"/>
          <a:ext cx="250335" cy="5716990"/>
        </a:xfrm>
        <a:custGeom>
          <a:avLst/>
          <a:gdLst/>
          <a:ahLst/>
          <a:cxnLst/>
          <a:rect l="0" t="0" r="0" b="0"/>
          <a:pathLst>
            <a:path>
              <a:moveTo>
                <a:pt x="0" y="0"/>
              </a:moveTo>
              <a:lnTo>
                <a:pt x="0" y="5722541"/>
              </a:lnTo>
              <a:lnTo>
                <a:pt x="250578" y="5722541"/>
              </a:lnTo>
            </a:path>
          </a:pathLst>
        </a:custGeom>
        <a:noFill/>
        <a:ln w="25400" cap="flat" cmpd="sng" algn="ctr">
          <a:solidFill>
            <a:srgbClr val="F79646">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216A04DC-ED9C-4447-921C-C753DF0220BE}">
      <dsp:nvSpPr>
        <dsp:cNvPr id="0" name=""/>
        <dsp:cNvSpPr/>
      </dsp:nvSpPr>
      <dsp:spPr>
        <a:xfrm>
          <a:off x="3073832" y="5797097"/>
          <a:ext cx="4553219" cy="427461"/>
        </a:xfrm>
        <a:prstGeom prst="roundRect">
          <a:avLst>
            <a:gd name="adj" fmla="val 10000"/>
          </a:avLst>
        </a:prstGeom>
        <a:solidFill>
          <a:sysClr val="window" lastClr="FFFFFF">
            <a:alpha val="90000"/>
            <a:hueOff val="0"/>
            <a:satOff val="0"/>
            <a:lumOff val="0"/>
            <a:alphaOff val="0"/>
          </a:sysClr>
        </a:solidFill>
        <a:ln w="9525" cap="flat" cmpd="sng" algn="ctr">
          <a:solidFill>
            <a:srgbClr val="4BACC6">
              <a:hueOff val="-9933876"/>
              <a:satOff val="39811"/>
              <a:lumOff val="8628"/>
              <a:alphaOff val="0"/>
            </a:srgb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tr-TR" sz="2400" kern="1200" dirty="0" smtClean="0">
              <a:solidFill>
                <a:sysClr val="windowText" lastClr="000000">
                  <a:hueOff val="0"/>
                  <a:satOff val="0"/>
                  <a:lumOff val="0"/>
                  <a:alphaOff val="0"/>
                </a:sysClr>
              </a:solidFill>
              <a:latin typeface="Times New Roman" pitchFamily="18" charset="0"/>
              <a:ea typeface="+mn-ea"/>
              <a:cs typeface="Times New Roman" pitchFamily="18" charset="0"/>
            </a:rPr>
            <a:t>Tehlikeli Atıklar</a:t>
          </a:r>
        </a:p>
      </dsp:txBody>
      <dsp:txXfrm>
        <a:off x="3086352" y="5809617"/>
        <a:ext cx="4528179" cy="4024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33106A-FFBB-46CC-88FE-19DD5BD3C5FC}">
      <dsp:nvSpPr>
        <dsp:cNvPr id="0" name=""/>
        <dsp:cNvSpPr/>
      </dsp:nvSpPr>
      <dsp:spPr>
        <a:xfrm>
          <a:off x="1509088" y="466135"/>
          <a:ext cx="5255083" cy="5255083"/>
        </a:xfrm>
        <a:prstGeom prst="blockArc">
          <a:avLst>
            <a:gd name="adj1" fmla="val 13989101"/>
            <a:gd name="adj2" fmla="val 16355964"/>
            <a:gd name="adj3" fmla="val 2759"/>
          </a:avLst>
        </a:prstGeom>
        <a:solidFill>
          <a:srgbClr val="70AD47">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248C6DB8-4830-402C-8D5D-CC98BED91C18}">
      <dsp:nvSpPr>
        <dsp:cNvPr id="0" name=""/>
        <dsp:cNvSpPr/>
      </dsp:nvSpPr>
      <dsp:spPr>
        <a:xfrm>
          <a:off x="1664887" y="339668"/>
          <a:ext cx="5255083" cy="5255083"/>
        </a:xfrm>
        <a:prstGeom prst="blockArc">
          <a:avLst>
            <a:gd name="adj1" fmla="val 11701297"/>
            <a:gd name="adj2" fmla="val 13722819"/>
            <a:gd name="adj3" fmla="val 2759"/>
          </a:avLst>
        </a:prstGeom>
        <a:solidFill>
          <a:srgbClr val="4472C4">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7071634D-59A2-443F-B5FC-5B8E3E33F42F}">
      <dsp:nvSpPr>
        <dsp:cNvPr id="0" name=""/>
        <dsp:cNvSpPr/>
      </dsp:nvSpPr>
      <dsp:spPr>
        <a:xfrm>
          <a:off x="1626609" y="468801"/>
          <a:ext cx="5255083" cy="5255083"/>
        </a:xfrm>
        <a:prstGeom prst="blockArc">
          <a:avLst>
            <a:gd name="adj1" fmla="val 9720000"/>
            <a:gd name="adj2" fmla="val 11880000"/>
            <a:gd name="adj3" fmla="val 2759"/>
          </a:avLst>
        </a:prstGeo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F9561BCD-0BF6-4788-B82D-3146D9A3458D}">
      <dsp:nvSpPr>
        <dsp:cNvPr id="0" name=""/>
        <dsp:cNvSpPr/>
      </dsp:nvSpPr>
      <dsp:spPr>
        <a:xfrm>
          <a:off x="1656276" y="566632"/>
          <a:ext cx="5255083" cy="5255083"/>
        </a:xfrm>
        <a:prstGeom prst="blockArc">
          <a:avLst>
            <a:gd name="adj1" fmla="val 7862984"/>
            <a:gd name="adj2" fmla="val 9855632"/>
            <a:gd name="adj3" fmla="val 2759"/>
          </a:avLst>
        </a:prstGeom>
        <a:solidFill>
          <a:srgbClr val="A5A5A5">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E754C30A-5F8B-4028-9890-0A5597B1BF99}">
      <dsp:nvSpPr>
        <dsp:cNvPr id="0" name=""/>
        <dsp:cNvSpPr/>
      </dsp:nvSpPr>
      <dsp:spPr>
        <a:xfrm>
          <a:off x="1544818" y="474904"/>
          <a:ext cx="5255083" cy="5255083"/>
        </a:xfrm>
        <a:prstGeom prst="blockArc">
          <a:avLst>
            <a:gd name="adj1" fmla="val 5196265"/>
            <a:gd name="adj2" fmla="val 7671458"/>
            <a:gd name="adj3" fmla="val 2759"/>
          </a:avLst>
        </a:prstGeom>
        <a:solidFill>
          <a:srgbClr val="ED7D31">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83F3C3B8-E663-435F-B4F7-BF6EA05738A2}">
      <dsp:nvSpPr>
        <dsp:cNvPr id="0" name=""/>
        <dsp:cNvSpPr/>
      </dsp:nvSpPr>
      <dsp:spPr>
        <a:xfrm>
          <a:off x="1559679" y="474065"/>
          <a:ext cx="5255083" cy="5255083"/>
        </a:xfrm>
        <a:prstGeom prst="blockArc">
          <a:avLst>
            <a:gd name="adj1" fmla="val 2881456"/>
            <a:gd name="adj2" fmla="val 5216011"/>
            <a:gd name="adj3" fmla="val 2759"/>
          </a:avLst>
        </a:prstGeom>
        <a:solidFill>
          <a:srgbClr val="70AD47">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A9CF7C5E-C9EB-4353-852B-761428F454FA}">
      <dsp:nvSpPr>
        <dsp:cNvPr id="0" name=""/>
        <dsp:cNvSpPr/>
      </dsp:nvSpPr>
      <dsp:spPr>
        <a:xfrm>
          <a:off x="1596559" y="441514"/>
          <a:ext cx="5255083" cy="5255083"/>
        </a:xfrm>
        <a:prstGeom prst="blockArc">
          <a:avLst>
            <a:gd name="adj1" fmla="val 1001860"/>
            <a:gd name="adj2" fmla="val 2946717"/>
            <a:gd name="adj3" fmla="val 2759"/>
          </a:avLst>
        </a:prstGeom>
        <a:solidFill>
          <a:srgbClr val="4472C4">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69E9A30A-23F5-48C2-B984-1445AC834B6A}">
      <dsp:nvSpPr>
        <dsp:cNvPr id="0" name=""/>
        <dsp:cNvSpPr/>
      </dsp:nvSpPr>
      <dsp:spPr>
        <a:xfrm>
          <a:off x="1607280" y="406668"/>
          <a:ext cx="5255083" cy="5255083"/>
        </a:xfrm>
        <a:prstGeom prst="blockArc">
          <a:avLst>
            <a:gd name="adj1" fmla="val 20606329"/>
            <a:gd name="adj2" fmla="val 1050227"/>
            <a:gd name="adj3" fmla="val 2759"/>
          </a:avLst>
        </a:prstGeo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A0A847B2-2CB2-43B5-B697-5ADACA18D920}">
      <dsp:nvSpPr>
        <dsp:cNvPr id="0" name=""/>
        <dsp:cNvSpPr/>
      </dsp:nvSpPr>
      <dsp:spPr>
        <a:xfrm>
          <a:off x="1580130" y="308324"/>
          <a:ext cx="5255083" cy="5255083"/>
        </a:xfrm>
        <a:prstGeom prst="blockArc">
          <a:avLst>
            <a:gd name="adj1" fmla="val 18745931"/>
            <a:gd name="adj2" fmla="val 20741686"/>
            <a:gd name="adj3" fmla="val 2759"/>
          </a:avLst>
        </a:prstGeom>
        <a:solidFill>
          <a:srgbClr val="A5A5A5">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6C7AC60B-BE21-46F7-97D4-0D700C07860D}">
      <dsp:nvSpPr>
        <dsp:cNvPr id="0" name=""/>
        <dsp:cNvSpPr/>
      </dsp:nvSpPr>
      <dsp:spPr>
        <a:xfrm>
          <a:off x="1768587" y="464909"/>
          <a:ext cx="5255083" cy="5255083"/>
        </a:xfrm>
        <a:prstGeom prst="blockArc">
          <a:avLst>
            <a:gd name="adj1" fmla="val 16011550"/>
            <a:gd name="adj2" fmla="val 18420753"/>
            <a:gd name="adj3" fmla="val 2759"/>
          </a:avLst>
        </a:prstGeom>
        <a:solidFill>
          <a:srgbClr val="ED7D31">
            <a:hueOff val="0"/>
            <a:satOff val="0"/>
            <a:lumOff val="0"/>
            <a:alphaOff val="0"/>
          </a:srgb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D0CA2D0E-2D50-4CCD-ABA9-8520EF4F6FAA}">
      <dsp:nvSpPr>
        <dsp:cNvPr id="0" name=""/>
        <dsp:cNvSpPr/>
      </dsp:nvSpPr>
      <dsp:spPr>
        <a:xfrm>
          <a:off x="3039708" y="2167083"/>
          <a:ext cx="2428886" cy="1858520"/>
        </a:xfrm>
        <a:prstGeom prst="ellipse">
          <a:avLst/>
        </a:prstGeom>
        <a:solidFill>
          <a:srgbClr val="5B9BD5">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r>
            <a:rPr lang="tr-TR" sz="2900" kern="1200" smtClean="0">
              <a:solidFill>
                <a:sysClr val="window" lastClr="FFFFFF"/>
              </a:solidFill>
              <a:latin typeface="Calibri" panose="020F0502020204030204"/>
              <a:ea typeface=""/>
              <a:cs typeface=""/>
            </a:rPr>
            <a:t>TEHLİKESİZ ATIKLAR</a:t>
          </a:r>
          <a:endParaRPr lang="tr-TR" sz="2900" kern="1200" dirty="0" smtClean="0">
            <a:solidFill>
              <a:sysClr val="window" lastClr="FFFFFF"/>
            </a:solidFill>
            <a:latin typeface="Calibri" panose="020F0502020204030204"/>
            <a:ea typeface=""/>
            <a:cs typeface=""/>
          </a:endParaRPr>
        </a:p>
      </dsp:txBody>
      <dsp:txXfrm>
        <a:off x="3395410" y="2439257"/>
        <a:ext cx="1717482" cy="1314172"/>
      </dsp:txXfrm>
    </dsp:sp>
    <dsp:sp modelId="{2AB11087-12A3-4EF9-A178-518A1E818DB4}">
      <dsp:nvSpPr>
        <dsp:cNvPr id="0" name=""/>
        <dsp:cNvSpPr/>
      </dsp:nvSpPr>
      <dsp:spPr>
        <a:xfrm>
          <a:off x="3373811" y="1553"/>
          <a:ext cx="1760680" cy="1007000"/>
        </a:xfrm>
        <a:prstGeom prst="ellipse">
          <a:avLst/>
        </a:prstGeom>
        <a:solidFill>
          <a:srgbClr val="FFC000">
            <a:lumMod val="60000"/>
            <a:lumOff val="4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tr-TR" sz="2000" kern="1200" dirty="0" smtClean="0">
              <a:solidFill>
                <a:sysClr val="window" lastClr="FFFFFF"/>
              </a:solidFill>
              <a:latin typeface="Calibri" panose="020F0502020204030204"/>
              <a:ea typeface=""/>
              <a:cs typeface=""/>
            </a:rPr>
            <a:t>Plastik</a:t>
          </a:r>
          <a:endParaRPr lang="tr-TR" sz="2000" kern="1200" dirty="0">
            <a:solidFill>
              <a:sysClr val="window" lastClr="FFFFFF"/>
            </a:solidFill>
            <a:latin typeface="Calibri" panose="020F0502020204030204"/>
            <a:ea typeface=""/>
            <a:cs typeface=""/>
          </a:endParaRPr>
        </a:p>
      </dsp:txBody>
      <dsp:txXfrm>
        <a:off x="3631657" y="149025"/>
        <a:ext cx="1244988" cy="712056"/>
      </dsp:txXfrm>
    </dsp:sp>
    <dsp:sp modelId="{3985D4E5-C459-4BEF-BDD0-3F4695122941}">
      <dsp:nvSpPr>
        <dsp:cNvPr id="0" name=""/>
        <dsp:cNvSpPr/>
      </dsp:nvSpPr>
      <dsp:spPr>
        <a:xfrm>
          <a:off x="5075719" y="519796"/>
          <a:ext cx="1760680" cy="1007000"/>
        </a:xfrm>
        <a:prstGeom prst="ellipse">
          <a:avLst/>
        </a:prstGeom>
        <a:solidFill>
          <a:srgbClr val="5B9BD5"/>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tr-TR" sz="2000" kern="1200" dirty="0" smtClean="0">
              <a:solidFill>
                <a:sysClr val="window" lastClr="FFFFFF"/>
              </a:solidFill>
              <a:latin typeface="Calibri" panose="020F0502020204030204"/>
              <a:ea typeface=""/>
              <a:cs typeface=""/>
            </a:rPr>
            <a:t>Kağıt</a:t>
          </a:r>
          <a:endParaRPr lang="tr-TR" sz="2000" kern="1200" dirty="0">
            <a:solidFill>
              <a:sysClr val="window" lastClr="FFFFFF"/>
            </a:solidFill>
            <a:latin typeface="Calibri" panose="020F0502020204030204"/>
            <a:ea typeface=""/>
            <a:cs typeface=""/>
          </a:endParaRPr>
        </a:p>
      </dsp:txBody>
      <dsp:txXfrm>
        <a:off x="5333565" y="667268"/>
        <a:ext cx="1244988" cy="712056"/>
      </dsp:txXfrm>
    </dsp:sp>
    <dsp:sp modelId="{37C015A1-242D-460D-BA79-E9C4BB18984A}">
      <dsp:nvSpPr>
        <dsp:cNvPr id="0" name=""/>
        <dsp:cNvSpPr/>
      </dsp:nvSpPr>
      <dsp:spPr>
        <a:xfrm>
          <a:off x="5838273" y="1792090"/>
          <a:ext cx="1760680" cy="1007000"/>
        </a:xfrm>
        <a:prstGeom prst="ellipse">
          <a:avLst/>
        </a:prstGeom>
        <a:solidFill>
          <a:srgbClr val="70AD47"/>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tr-TR" sz="2000" kern="1200" dirty="0" smtClean="0">
              <a:solidFill>
                <a:sysClr val="window" lastClr="FFFFFF"/>
              </a:solidFill>
              <a:latin typeface="Calibri" panose="020F0502020204030204"/>
              <a:ea typeface=""/>
              <a:cs typeface=""/>
            </a:rPr>
            <a:t>Cam</a:t>
          </a:r>
          <a:endParaRPr lang="tr-TR" sz="2000" kern="1200" dirty="0">
            <a:solidFill>
              <a:sysClr val="window" lastClr="FFFFFF"/>
            </a:solidFill>
            <a:latin typeface="Calibri" panose="020F0502020204030204"/>
            <a:ea typeface=""/>
            <a:cs typeface=""/>
          </a:endParaRPr>
        </a:p>
      </dsp:txBody>
      <dsp:txXfrm>
        <a:off x="6096119" y="1939562"/>
        <a:ext cx="1244988" cy="712056"/>
      </dsp:txXfrm>
    </dsp:sp>
    <dsp:sp modelId="{EF653B05-73BD-483F-9D58-AE075E7F9361}">
      <dsp:nvSpPr>
        <dsp:cNvPr id="0" name=""/>
        <dsp:cNvSpPr/>
      </dsp:nvSpPr>
      <dsp:spPr>
        <a:xfrm>
          <a:off x="5825786" y="3310088"/>
          <a:ext cx="1760680" cy="1007000"/>
        </a:xfrm>
        <a:prstGeom prst="ellipse">
          <a:avLst/>
        </a:prstGeom>
        <a:solidFill>
          <a:srgbClr val="E7E6E6">
            <a:lumMod val="75000"/>
          </a:srgbClr>
        </a:solidFill>
        <a:ln>
          <a:solidFill>
            <a:srgbClr val="E7E6E6">
              <a:lumMod val="90000"/>
            </a:srgb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tr-TR" sz="2000" kern="1200" dirty="0" smtClean="0">
              <a:solidFill>
                <a:sysClr val="window" lastClr="FFFFFF"/>
              </a:solidFill>
              <a:latin typeface="Calibri" panose="020F0502020204030204"/>
              <a:ea typeface=""/>
              <a:cs typeface=""/>
            </a:rPr>
            <a:t>Metal</a:t>
          </a:r>
          <a:endParaRPr lang="tr-TR" sz="2000" kern="1200" dirty="0">
            <a:solidFill>
              <a:sysClr val="window" lastClr="FFFFFF"/>
            </a:solidFill>
            <a:latin typeface="Calibri" panose="020F0502020204030204"/>
            <a:ea typeface=""/>
            <a:cs typeface=""/>
          </a:endParaRPr>
        </a:p>
      </dsp:txBody>
      <dsp:txXfrm>
        <a:off x="6083632" y="3457560"/>
        <a:ext cx="1244988" cy="712056"/>
      </dsp:txXfrm>
    </dsp:sp>
    <dsp:sp modelId="{3C8A3FA1-A872-41A7-A0D9-20C3B38D1F42}">
      <dsp:nvSpPr>
        <dsp:cNvPr id="0" name=""/>
        <dsp:cNvSpPr/>
      </dsp:nvSpPr>
      <dsp:spPr>
        <a:xfrm>
          <a:off x="5039975" y="4524544"/>
          <a:ext cx="1760680" cy="1007000"/>
        </a:xfrm>
        <a:prstGeom prst="ellipse">
          <a:avLst/>
        </a:prstGeom>
        <a:solidFill>
          <a:schemeClr val="accent6">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tr-TR" sz="2000" kern="1200" dirty="0" err="1" smtClean="0">
              <a:solidFill>
                <a:sysClr val="window" lastClr="FFFFFF"/>
              </a:solidFill>
              <a:latin typeface="Calibri" panose="020F0502020204030204"/>
              <a:ea typeface=""/>
              <a:cs typeface=""/>
            </a:rPr>
            <a:t>Kompozit</a:t>
          </a:r>
          <a:endParaRPr lang="tr-TR" sz="2000" kern="1200" dirty="0">
            <a:solidFill>
              <a:sysClr val="window" lastClr="FFFFFF"/>
            </a:solidFill>
            <a:latin typeface="Calibri" panose="020F0502020204030204"/>
            <a:ea typeface=""/>
            <a:cs typeface=""/>
          </a:endParaRPr>
        </a:p>
      </dsp:txBody>
      <dsp:txXfrm>
        <a:off x="5297821" y="4672016"/>
        <a:ext cx="1244988" cy="712056"/>
      </dsp:txXfrm>
    </dsp:sp>
    <dsp:sp modelId="{426D7381-386E-4BE3-A53C-F006D17A9CBD}">
      <dsp:nvSpPr>
        <dsp:cNvPr id="0" name=""/>
        <dsp:cNvSpPr/>
      </dsp:nvSpPr>
      <dsp:spPr>
        <a:xfrm>
          <a:off x="3445500" y="5185686"/>
          <a:ext cx="1760680" cy="1007000"/>
        </a:xfrm>
        <a:prstGeom prst="ellipse">
          <a:avLst/>
        </a:prstGeom>
        <a:solidFill>
          <a:srgbClr val="FFC000">
            <a:lumMod val="75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tr-TR" sz="2000" kern="1200" dirty="0" smtClean="0">
              <a:solidFill>
                <a:sysClr val="window" lastClr="FFFFFF"/>
              </a:solidFill>
              <a:latin typeface="Calibri" panose="020F0502020204030204"/>
              <a:ea typeface=""/>
              <a:cs typeface=""/>
            </a:rPr>
            <a:t>Ahşap</a:t>
          </a:r>
          <a:endParaRPr lang="tr-TR" sz="2000" kern="1200" dirty="0">
            <a:solidFill>
              <a:sysClr val="window" lastClr="FFFFFF"/>
            </a:solidFill>
            <a:latin typeface="Calibri" panose="020F0502020204030204"/>
            <a:ea typeface=""/>
            <a:cs typeface=""/>
          </a:endParaRPr>
        </a:p>
      </dsp:txBody>
      <dsp:txXfrm>
        <a:off x="3703346" y="5333158"/>
        <a:ext cx="1244988" cy="712056"/>
      </dsp:txXfrm>
    </dsp:sp>
    <dsp:sp modelId="{73576AAE-0115-4536-B907-CE1BA41AB944}">
      <dsp:nvSpPr>
        <dsp:cNvPr id="0" name=""/>
        <dsp:cNvSpPr/>
      </dsp:nvSpPr>
      <dsp:spPr>
        <a:xfrm>
          <a:off x="1701741" y="4644867"/>
          <a:ext cx="1760680" cy="1007000"/>
        </a:xfrm>
        <a:prstGeom prst="ellipse">
          <a:avLst/>
        </a:prstGeom>
        <a:solidFill>
          <a:srgbClr val="FA6A9D"/>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tr-TR" sz="2000" kern="1200" dirty="0" smtClean="0">
              <a:solidFill>
                <a:sysClr val="window" lastClr="FFFFFF"/>
              </a:solidFill>
              <a:latin typeface="Calibri" panose="020F0502020204030204"/>
              <a:ea typeface=""/>
              <a:cs typeface=""/>
            </a:rPr>
            <a:t>Tekstil</a:t>
          </a:r>
          <a:endParaRPr lang="tr-TR" sz="2000" kern="1200" dirty="0">
            <a:solidFill>
              <a:sysClr val="window" lastClr="FFFFFF"/>
            </a:solidFill>
            <a:latin typeface="Calibri" panose="020F0502020204030204"/>
            <a:ea typeface=""/>
            <a:cs typeface=""/>
          </a:endParaRPr>
        </a:p>
      </dsp:txBody>
      <dsp:txXfrm>
        <a:off x="1959587" y="4792339"/>
        <a:ext cx="1244988" cy="712056"/>
      </dsp:txXfrm>
    </dsp:sp>
    <dsp:sp modelId="{B8D5E647-0CC0-462B-B15F-3B6AA3EDEE0E}">
      <dsp:nvSpPr>
        <dsp:cNvPr id="0" name=""/>
        <dsp:cNvSpPr/>
      </dsp:nvSpPr>
      <dsp:spPr>
        <a:xfrm>
          <a:off x="1029015" y="3393595"/>
          <a:ext cx="1521346" cy="1007000"/>
        </a:xfrm>
        <a:prstGeom prst="ellipse">
          <a:avLst/>
        </a:prstGeom>
        <a:solidFill>
          <a:srgbClr val="ED7D31">
            <a:lumMod val="5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tr-TR" sz="2000" kern="1200" dirty="0" smtClean="0">
              <a:solidFill>
                <a:sysClr val="window" lastClr="FFFFFF"/>
              </a:solidFill>
              <a:latin typeface="Calibri" panose="020F0502020204030204"/>
              <a:ea typeface=""/>
              <a:cs typeface=""/>
            </a:rPr>
            <a:t>Organik</a:t>
          </a:r>
          <a:endParaRPr lang="tr-TR" sz="2000" kern="1200" dirty="0">
            <a:solidFill>
              <a:sysClr val="window" lastClr="FFFFFF"/>
            </a:solidFill>
            <a:latin typeface="Calibri" panose="020F0502020204030204"/>
            <a:ea typeface=""/>
            <a:cs typeface=""/>
          </a:endParaRPr>
        </a:p>
      </dsp:txBody>
      <dsp:txXfrm>
        <a:off x="1251811" y="3541067"/>
        <a:ext cx="1075754" cy="712056"/>
      </dsp:txXfrm>
    </dsp:sp>
    <dsp:sp modelId="{2ED3F6B3-9404-4B90-8939-0EEE45309C02}">
      <dsp:nvSpPr>
        <dsp:cNvPr id="0" name=""/>
        <dsp:cNvSpPr/>
      </dsp:nvSpPr>
      <dsp:spPr>
        <a:xfrm>
          <a:off x="630645" y="1777232"/>
          <a:ext cx="2318085" cy="1036717"/>
        </a:xfrm>
        <a:prstGeom prst="ellipse">
          <a:avLst/>
        </a:prstGeom>
        <a:solidFill>
          <a:sysClr val="windowText" lastClr="00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tr-TR" sz="2000" kern="1200" dirty="0" smtClean="0">
              <a:solidFill>
                <a:sysClr val="window" lastClr="FFFFFF"/>
              </a:solidFill>
              <a:latin typeface="Calibri" panose="020F0502020204030204"/>
              <a:ea typeface=""/>
              <a:cs typeface=""/>
            </a:rPr>
            <a:t>Geri Dönüşmeyen</a:t>
          </a:r>
          <a:endParaRPr lang="tr-TR" sz="2000" kern="1200" dirty="0">
            <a:solidFill>
              <a:sysClr val="window" lastClr="FFFFFF"/>
            </a:solidFill>
            <a:latin typeface="Calibri" panose="020F0502020204030204"/>
            <a:ea typeface=""/>
            <a:cs typeface=""/>
          </a:endParaRPr>
        </a:p>
      </dsp:txBody>
      <dsp:txXfrm>
        <a:off x="970121" y="1929056"/>
        <a:ext cx="1639133" cy="733069"/>
      </dsp:txXfrm>
    </dsp:sp>
    <dsp:sp modelId="{102393FF-AC9A-429B-886B-7186FA9FB2EA}">
      <dsp:nvSpPr>
        <dsp:cNvPr id="0" name=""/>
        <dsp:cNvSpPr/>
      </dsp:nvSpPr>
      <dsp:spPr>
        <a:xfrm>
          <a:off x="1746141" y="516559"/>
          <a:ext cx="1672990" cy="1007000"/>
        </a:xfrm>
        <a:prstGeom prst="ellipse">
          <a:avLst/>
        </a:prstGeom>
        <a:solidFill>
          <a:srgbClr val="FF98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tr-TR" sz="2000" kern="1200" dirty="0" smtClean="0">
              <a:solidFill>
                <a:sysClr val="window" lastClr="FFFFFF"/>
              </a:solidFill>
              <a:latin typeface="Calibri" panose="020F0502020204030204"/>
              <a:ea typeface=""/>
              <a:cs typeface=""/>
            </a:rPr>
            <a:t>Hacimli Atık</a:t>
          </a:r>
          <a:endParaRPr lang="tr-TR" sz="2000" kern="1200" dirty="0">
            <a:solidFill>
              <a:sysClr val="window" lastClr="FFFFFF"/>
            </a:solidFill>
            <a:latin typeface="Calibri" panose="020F0502020204030204"/>
            <a:ea typeface=""/>
            <a:cs typeface=""/>
          </a:endParaRPr>
        </a:p>
      </dsp:txBody>
      <dsp:txXfrm>
        <a:off x="1991145" y="664031"/>
        <a:ext cx="1182982" cy="712056"/>
      </dsp:txXfrm>
    </dsp:sp>
  </dsp:spTree>
</dsp:drawing>
</file>

<file path=ppt/diagrams/layout1.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tr-TR" smtClean="0"/>
              <a:t>Asıl başlık stili için tıklatın</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en-US" dirty="0"/>
          </a:p>
        </p:txBody>
      </p:sp>
      <p:sp>
        <p:nvSpPr>
          <p:cNvPr id="7" name="Date Placeholder 6"/>
          <p:cNvSpPr>
            <a:spLocks noGrp="1"/>
          </p:cNvSpPr>
          <p:nvPr>
            <p:ph type="dt" sz="half" idx="10"/>
          </p:nvPr>
        </p:nvSpPr>
        <p:spPr/>
        <p:txBody>
          <a:bodyPr/>
          <a:lstStyle/>
          <a:p>
            <a:fld id="{EDE71F20-4BD2-453C-B555-28288538D4CB}" type="datetimeFigureOut">
              <a:rPr lang="tr-TR" smtClean="0"/>
              <a:t>1.03.2019</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AFC1DA7C-BE3D-495B-B18D-D2D00F7AEBC0}" type="slidenum">
              <a:rPr lang="tr-TR" smtClean="0"/>
              <a:t>‹#›</a:t>
            </a:fld>
            <a:endParaRPr lang="tr-TR"/>
          </a:p>
        </p:txBody>
      </p:sp>
    </p:spTree>
    <p:extLst>
      <p:ext uri="{BB962C8B-B14F-4D97-AF65-F5344CB8AC3E}">
        <p14:creationId xmlns:p14="http://schemas.microsoft.com/office/powerpoint/2010/main" val="214352356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EDE71F20-4BD2-453C-B555-28288538D4CB}" type="datetimeFigureOut">
              <a:rPr lang="tr-TR" smtClean="0"/>
              <a:t>1.03.2019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FC1DA7C-BE3D-495B-B18D-D2D00F7AEBC0}" type="slidenum">
              <a:rPr lang="tr-TR" smtClean="0"/>
              <a:t>‹#›</a:t>
            </a:fld>
            <a:endParaRPr lang="tr-TR"/>
          </a:p>
        </p:txBody>
      </p:sp>
    </p:spTree>
    <p:extLst>
      <p:ext uri="{BB962C8B-B14F-4D97-AF65-F5344CB8AC3E}">
        <p14:creationId xmlns:p14="http://schemas.microsoft.com/office/powerpoint/2010/main" val="2720648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EDE71F20-4BD2-453C-B555-28288538D4CB}" type="datetimeFigureOut">
              <a:rPr lang="tr-TR" smtClean="0"/>
              <a:t>1.03.2019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FC1DA7C-BE3D-495B-B18D-D2D00F7AEBC0}" type="slidenum">
              <a:rPr lang="tr-TR" smtClean="0"/>
              <a:t>‹#›</a:t>
            </a:fld>
            <a:endParaRPr lang="tr-TR"/>
          </a:p>
        </p:txBody>
      </p:sp>
    </p:spTree>
    <p:extLst>
      <p:ext uri="{BB962C8B-B14F-4D97-AF65-F5344CB8AC3E}">
        <p14:creationId xmlns:p14="http://schemas.microsoft.com/office/powerpoint/2010/main" val="1496395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EDE71F20-4BD2-453C-B555-28288538D4CB}" type="datetimeFigureOut">
              <a:rPr lang="tr-TR" smtClean="0"/>
              <a:t>1.03.2019</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AFC1DA7C-BE3D-495B-B18D-D2D00F7AEBC0}" type="slidenum">
              <a:rPr lang="tr-TR" smtClean="0"/>
              <a:t>‹#›</a:t>
            </a:fld>
            <a:endParaRPr lang="tr-TR"/>
          </a:p>
        </p:txBody>
      </p:sp>
    </p:spTree>
    <p:extLst>
      <p:ext uri="{BB962C8B-B14F-4D97-AF65-F5344CB8AC3E}">
        <p14:creationId xmlns:p14="http://schemas.microsoft.com/office/powerpoint/2010/main" val="3207331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7" name="Date Placeholder 6"/>
          <p:cNvSpPr>
            <a:spLocks noGrp="1"/>
          </p:cNvSpPr>
          <p:nvPr>
            <p:ph type="dt" sz="half" idx="10"/>
          </p:nvPr>
        </p:nvSpPr>
        <p:spPr/>
        <p:txBody>
          <a:bodyPr/>
          <a:lstStyle/>
          <a:p>
            <a:fld id="{EDE71F20-4BD2-453C-B555-28288538D4CB}" type="datetimeFigureOut">
              <a:rPr lang="tr-TR" smtClean="0"/>
              <a:t>1.03.2019</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AFC1DA7C-BE3D-495B-B18D-D2D00F7AEBC0}" type="slidenum">
              <a:rPr lang="tr-TR" smtClean="0"/>
              <a:t>‹#›</a:t>
            </a:fld>
            <a:endParaRPr lang="tr-TR"/>
          </a:p>
        </p:txBody>
      </p:sp>
    </p:spTree>
    <p:extLst>
      <p:ext uri="{BB962C8B-B14F-4D97-AF65-F5344CB8AC3E}">
        <p14:creationId xmlns:p14="http://schemas.microsoft.com/office/powerpoint/2010/main" val="118663956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8" name="Date Placeholder 7"/>
          <p:cNvSpPr>
            <a:spLocks noGrp="1"/>
          </p:cNvSpPr>
          <p:nvPr>
            <p:ph type="dt" sz="half" idx="10"/>
          </p:nvPr>
        </p:nvSpPr>
        <p:spPr/>
        <p:txBody>
          <a:bodyPr/>
          <a:lstStyle/>
          <a:p>
            <a:fld id="{EDE71F20-4BD2-453C-B555-28288538D4CB}" type="datetimeFigureOut">
              <a:rPr lang="tr-TR" smtClean="0"/>
              <a:t>1.03.2019</a:t>
            </a:fld>
            <a:endParaRPr lang="tr-TR"/>
          </a:p>
        </p:txBody>
      </p:sp>
      <p:sp>
        <p:nvSpPr>
          <p:cNvPr id="9" name="Footer Placeholder 8"/>
          <p:cNvSpPr>
            <a:spLocks noGrp="1"/>
          </p:cNvSpPr>
          <p:nvPr>
            <p:ph type="ftr" sz="quarter" idx="11"/>
          </p:nvPr>
        </p:nvSpPr>
        <p:spPr/>
        <p:txBody>
          <a:bodyPr/>
          <a:lstStyle/>
          <a:p>
            <a:endParaRPr lang="tr-TR"/>
          </a:p>
        </p:txBody>
      </p:sp>
      <p:sp>
        <p:nvSpPr>
          <p:cNvPr id="10" name="Slide Number Placeholder 9"/>
          <p:cNvSpPr>
            <a:spLocks noGrp="1"/>
          </p:cNvSpPr>
          <p:nvPr>
            <p:ph type="sldNum" sz="quarter" idx="12"/>
          </p:nvPr>
        </p:nvSpPr>
        <p:spPr/>
        <p:txBody>
          <a:bodyPr/>
          <a:lstStyle/>
          <a:p>
            <a:fld id="{AFC1DA7C-BE3D-495B-B18D-D2D00F7AEBC0}" type="slidenum">
              <a:rPr lang="tr-TR" smtClean="0"/>
              <a:t>‹#›</a:t>
            </a:fld>
            <a:endParaRPr lang="tr-TR"/>
          </a:p>
        </p:txBody>
      </p:sp>
    </p:spTree>
    <p:extLst>
      <p:ext uri="{BB962C8B-B14F-4D97-AF65-F5344CB8AC3E}">
        <p14:creationId xmlns:p14="http://schemas.microsoft.com/office/powerpoint/2010/main" val="3713121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Content Placeholder 3"/>
          <p:cNvSpPr>
            <a:spLocks noGrp="1"/>
          </p:cNvSpPr>
          <p:nvPr>
            <p:ph sz="half" idx="2"/>
          </p:nvPr>
        </p:nvSpPr>
        <p:spPr>
          <a:xfrm>
            <a:off x="1583436" y="3143250"/>
            <a:ext cx="4270248" cy="2596776"/>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7" name="Date Placeholder 6"/>
          <p:cNvSpPr>
            <a:spLocks noGrp="1"/>
          </p:cNvSpPr>
          <p:nvPr>
            <p:ph type="dt" sz="half" idx="10"/>
          </p:nvPr>
        </p:nvSpPr>
        <p:spPr/>
        <p:txBody>
          <a:bodyPr/>
          <a:lstStyle/>
          <a:p>
            <a:fld id="{EDE71F20-4BD2-453C-B555-28288538D4CB}" type="datetimeFigureOut">
              <a:rPr lang="tr-TR" smtClean="0"/>
              <a:t>1.03.2019</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AFC1DA7C-BE3D-495B-B18D-D2D00F7AEBC0}" type="slidenum">
              <a:rPr lang="tr-TR" smtClean="0"/>
              <a:t>‹#›</a:t>
            </a:fld>
            <a:endParaRPr lang="tr-TR"/>
          </a:p>
        </p:txBody>
      </p:sp>
      <p:sp>
        <p:nvSpPr>
          <p:cNvPr id="10" name="Title 9"/>
          <p:cNvSpPr>
            <a:spLocks noGrp="1"/>
          </p:cNvSpPr>
          <p:nvPr>
            <p:ph type="title"/>
          </p:nvPr>
        </p:nvSpPr>
        <p:spPr/>
        <p:txBody>
          <a:bodyPr/>
          <a:lstStyle/>
          <a:p>
            <a:r>
              <a:rPr lang="tr-TR" smtClean="0"/>
              <a:t>Asıl başlık stili için tıklatın</a:t>
            </a:r>
            <a:endParaRPr lang="en-US" dirty="0"/>
          </a:p>
        </p:txBody>
      </p:sp>
    </p:spTree>
    <p:extLst>
      <p:ext uri="{BB962C8B-B14F-4D97-AF65-F5344CB8AC3E}">
        <p14:creationId xmlns:p14="http://schemas.microsoft.com/office/powerpoint/2010/main" val="2967799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EDE71F20-4BD2-453C-B555-28288538D4CB}" type="datetimeFigureOut">
              <a:rPr lang="tr-TR" smtClean="0"/>
              <a:t>1.03.2019</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AFC1DA7C-BE3D-495B-B18D-D2D00F7AEBC0}" type="slidenum">
              <a:rPr lang="tr-TR" smtClean="0"/>
              <a:t>‹#›</a:t>
            </a:fld>
            <a:endParaRPr lang="tr-TR"/>
          </a:p>
        </p:txBody>
      </p:sp>
    </p:spTree>
    <p:extLst>
      <p:ext uri="{BB962C8B-B14F-4D97-AF65-F5344CB8AC3E}">
        <p14:creationId xmlns:p14="http://schemas.microsoft.com/office/powerpoint/2010/main" val="1462210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E71F20-4BD2-453C-B555-28288538D4CB}" type="datetimeFigureOut">
              <a:rPr lang="tr-TR" smtClean="0"/>
              <a:t>1.03.2019</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AFC1DA7C-BE3D-495B-B18D-D2D00F7AEBC0}" type="slidenum">
              <a:rPr lang="tr-TR" smtClean="0"/>
              <a:t>‹#›</a:t>
            </a:fld>
            <a:endParaRPr lang="tr-TR"/>
          </a:p>
        </p:txBody>
      </p:sp>
    </p:spTree>
    <p:extLst>
      <p:ext uri="{BB962C8B-B14F-4D97-AF65-F5344CB8AC3E}">
        <p14:creationId xmlns:p14="http://schemas.microsoft.com/office/powerpoint/2010/main" val="1111814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tr-TR" smtClean="0"/>
              <a:t>Asıl başlık stili için tıklatın</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9" name="Date Placeholder 8"/>
          <p:cNvSpPr>
            <a:spLocks noGrp="1"/>
          </p:cNvSpPr>
          <p:nvPr>
            <p:ph type="dt" sz="half" idx="10"/>
          </p:nvPr>
        </p:nvSpPr>
        <p:spPr/>
        <p:txBody>
          <a:bodyPr/>
          <a:lstStyle/>
          <a:p>
            <a:fld id="{EDE71F20-4BD2-453C-B555-28288538D4CB}" type="datetimeFigureOut">
              <a:rPr lang="tr-TR" smtClean="0"/>
              <a:t>1.03.2019</a:t>
            </a:fld>
            <a:endParaRPr lang="tr-TR"/>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tr-TR"/>
          </a:p>
        </p:txBody>
      </p:sp>
      <p:sp>
        <p:nvSpPr>
          <p:cNvPr id="11" name="Slide Number Placeholder 10"/>
          <p:cNvSpPr>
            <a:spLocks noGrp="1"/>
          </p:cNvSpPr>
          <p:nvPr>
            <p:ph type="sldNum" sz="quarter" idx="12"/>
          </p:nvPr>
        </p:nvSpPr>
        <p:spPr/>
        <p:txBody>
          <a:bodyPr/>
          <a:lstStyle/>
          <a:p>
            <a:fld id="{AFC1DA7C-BE3D-495B-B18D-D2D00F7AEBC0}" type="slidenum">
              <a:rPr lang="tr-TR" smtClean="0"/>
              <a:t>‹#›</a:t>
            </a:fld>
            <a:endParaRPr lang="tr-TR"/>
          </a:p>
        </p:txBody>
      </p:sp>
    </p:spTree>
    <p:extLst>
      <p:ext uri="{BB962C8B-B14F-4D97-AF65-F5344CB8AC3E}">
        <p14:creationId xmlns:p14="http://schemas.microsoft.com/office/powerpoint/2010/main" val="2832709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EDE71F20-4BD2-453C-B555-28288538D4CB}" type="datetimeFigureOut">
              <a:rPr lang="tr-TR" smtClean="0"/>
              <a:t>1.03.2019</a:t>
            </a:fld>
            <a:endParaRPr lang="tr-TR"/>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tr-TR"/>
          </a:p>
        </p:txBody>
      </p:sp>
      <p:sp>
        <p:nvSpPr>
          <p:cNvPr id="10" name="Slide Number Placeholder 9"/>
          <p:cNvSpPr>
            <a:spLocks noGrp="1"/>
          </p:cNvSpPr>
          <p:nvPr>
            <p:ph type="sldNum" sz="quarter" idx="12"/>
          </p:nvPr>
        </p:nvSpPr>
        <p:spPr/>
        <p:txBody>
          <a:bodyPr/>
          <a:lstStyle/>
          <a:p>
            <a:fld id="{AFC1DA7C-BE3D-495B-B18D-D2D00F7AEBC0}" type="slidenum">
              <a:rPr lang="tr-TR" smtClean="0"/>
              <a:t>‹#›</a:t>
            </a:fld>
            <a:endParaRPr lang="tr-TR"/>
          </a:p>
        </p:txBody>
      </p:sp>
    </p:spTree>
    <p:extLst>
      <p:ext uri="{BB962C8B-B14F-4D97-AF65-F5344CB8AC3E}">
        <p14:creationId xmlns:p14="http://schemas.microsoft.com/office/powerpoint/2010/main" val="329786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EDE71F20-4BD2-453C-B555-28288538D4CB}" type="datetimeFigureOut">
              <a:rPr lang="tr-TR" smtClean="0"/>
              <a:t>1.03.2019</a:t>
            </a:fld>
            <a:endParaRPr lang="tr-TR"/>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tr-T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AFC1DA7C-BE3D-495B-B18D-D2D00F7AEBC0}" type="slidenum">
              <a:rPr lang="tr-TR" smtClean="0"/>
              <a:t>‹#›</a:t>
            </a:fld>
            <a:endParaRPr lang="tr-TR"/>
          </a:p>
        </p:txBody>
      </p:sp>
    </p:spTree>
    <p:extLst>
      <p:ext uri="{BB962C8B-B14F-4D97-AF65-F5344CB8AC3E}">
        <p14:creationId xmlns:p14="http://schemas.microsoft.com/office/powerpoint/2010/main" val="275420885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3.jp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normAutofit/>
          </a:bodyPr>
          <a:lstStyle/>
          <a:p>
            <a:r>
              <a:rPr lang="tr-TR" sz="3200" dirty="0" smtClean="0">
                <a:latin typeface="Times New Roman" pitchFamily="18" charset="0"/>
                <a:cs typeface="Times New Roman" pitchFamily="18" charset="0"/>
              </a:rPr>
              <a:t>ÇEVRE KORUMA </a:t>
            </a:r>
            <a:endParaRPr lang="tr-TR" sz="3200" dirty="0">
              <a:latin typeface="Times New Roman" pitchFamily="18" charset="0"/>
              <a:cs typeface="Times New Roman" pitchFamily="18" charset="0"/>
            </a:endParaRPr>
          </a:p>
        </p:txBody>
      </p:sp>
      <p:sp>
        <p:nvSpPr>
          <p:cNvPr id="3" name="Alt Başlık 2"/>
          <p:cNvSpPr>
            <a:spLocks noGrp="1"/>
          </p:cNvSpPr>
          <p:nvPr>
            <p:ph type="subTitle" idx="1"/>
          </p:nvPr>
        </p:nvSpPr>
        <p:spPr/>
        <p:txBody>
          <a:bodyPr/>
          <a:lstStyle/>
          <a:p>
            <a:endParaRPr lang="tr-TR" b="1" dirty="0" smtClean="0">
              <a:solidFill>
                <a:srgbClr val="212121"/>
              </a:solidFill>
              <a:latin typeface="SSS"/>
            </a:endParaRPr>
          </a:p>
          <a:p>
            <a:r>
              <a:rPr lang="tr-TR" sz="2400" b="1" dirty="0" smtClean="0">
                <a:solidFill>
                  <a:srgbClr val="212121"/>
                </a:solidFill>
                <a:latin typeface="Times New Roman" pitchFamily="18" charset="0"/>
                <a:cs typeface="Times New Roman" pitchFamily="18" charset="0"/>
              </a:rPr>
              <a:t>Prof</a:t>
            </a:r>
            <a:r>
              <a:rPr lang="tr-TR" sz="2400" b="1" dirty="0">
                <a:solidFill>
                  <a:srgbClr val="212121"/>
                </a:solidFill>
                <a:latin typeface="Times New Roman" pitchFamily="18" charset="0"/>
                <a:cs typeface="Times New Roman" pitchFamily="18" charset="0"/>
              </a:rPr>
              <a:t>. Dr. Ahmet KARADAĞ</a:t>
            </a:r>
            <a:endParaRPr lang="tr-TR" sz="2400" dirty="0">
              <a:latin typeface="Times New Roman" pitchFamily="18" charset="0"/>
              <a:cs typeface="Times New Roman" pitchFamily="18" charset="0"/>
            </a:endParaRPr>
          </a:p>
        </p:txBody>
      </p:sp>
    </p:spTree>
    <p:extLst>
      <p:ext uri="{BB962C8B-B14F-4D97-AF65-F5344CB8AC3E}">
        <p14:creationId xmlns:p14="http://schemas.microsoft.com/office/powerpoint/2010/main" val="19357509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65619" y="389622"/>
            <a:ext cx="5365828" cy="369332"/>
          </a:xfrm>
          <a:prstGeom prst="rect">
            <a:avLst/>
          </a:prstGeom>
          <a:solidFill>
            <a:schemeClr val="tx1"/>
          </a:solidFill>
        </p:spPr>
        <p:txBody>
          <a:bodyPr wrap="none">
            <a:spAutoFit/>
          </a:bodyPr>
          <a:lstStyle/>
          <a:p>
            <a:r>
              <a:rPr lang="tr-TR" b="1" dirty="0">
                <a:solidFill>
                  <a:schemeClr val="bg1"/>
                </a:solidFill>
                <a:latin typeface="Times New Roman" panose="02020603050405020304" pitchFamily="18" charset="0"/>
                <a:cs typeface="Times New Roman" panose="02020603050405020304" pitchFamily="18" charset="0"/>
              </a:rPr>
              <a:t>5</a:t>
            </a:r>
            <a:r>
              <a:rPr lang="tr-TR" b="1" dirty="0" smtClean="0">
                <a:solidFill>
                  <a:schemeClr val="bg1"/>
                </a:solidFill>
                <a:latin typeface="Times New Roman" panose="02020603050405020304" pitchFamily="18" charset="0"/>
                <a:cs typeface="Times New Roman" panose="02020603050405020304" pitchFamily="18" charset="0"/>
              </a:rPr>
              <a:t>.Yapı/İnşaat </a:t>
            </a:r>
            <a:r>
              <a:rPr lang="tr-TR" b="1" dirty="0">
                <a:solidFill>
                  <a:schemeClr val="bg1"/>
                </a:solidFill>
                <a:latin typeface="Times New Roman" panose="02020603050405020304" pitchFamily="18" charset="0"/>
                <a:cs typeface="Times New Roman" panose="02020603050405020304" pitchFamily="18" charset="0"/>
              </a:rPr>
              <a:t>Sektörünün Yol Açtığı Çevre Sorunları</a:t>
            </a:r>
          </a:p>
        </p:txBody>
      </p:sp>
      <p:sp>
        <p:nvSpPr>
          <p:cNvPr id="3" name="Dikdörtgen 2"/>
          <p:cNvSpPr/>
          <p:nvPr/>
        </p:nvSpPr>
        <p:spPr>
          <a:xfrm>
            <a:off x="265619" y="1080074"/>
            <a:ext cx="11318487" cy="5632311"/>
          </a:xfrm>
          <a:prstGeom prst="rect">
            <a:avLst/>
          </a:prstGeom>
          <a:solidFill>
            <a:schemeClr val="accent4">
              <a:lumMod val="40000"/>
              <a:lumOff val="60000"/>
            </a:schemeClr>
          </a:solidFill>
        </p:spPr>
        <p:txBody>
          <a:bodyPr wrap="square">
            <a:spAutoFit/>
          </a:bodyPr>
          <a:lstStyle/>
          <a:p>
            <a:r>
              <a:rPr lang="tr-TR" dirty="0">
                <a:latin typeface="Times New Roman" panose="02020603050405020304" pitchFamily="18" charset="0"/>
                <a:cs typeface="Times New Roman" panose="02020603050405020304" pitchFamily="18" charset="0"/>
              </a:rPr>
              <a:t>Malzeme ve çimento taşıyan kamyonların motorlarının ve egzozlarının çıkardıkları sesler gürültüye neden olurlar. Ayrıca kamyonların çıkardıkları egzoz gazı hava kirliliğine neden olmaktadır</a:t>
            </a:r>
            <a:r>
              <a:rPr lang="tr-TR" dirty="0" smtClean="0">
                <a:latin typeface="Times New Roman" panose="02020603050405020304" pitchFamily="18" charset="0"/>
                <a:cs typeface="Times New Roman" panose="02020603050405020304" pitchFamily="18" charset="0"/>
              </a:rPr>
              <a:t>.</a:t>
            </a:r>
          </a:p>
          <a:p>
            <a:endParaRPr lang="tr-TR"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tr-TR" dirty="0" smtClean="0">
                <a:latin typeface="Times New Roman" panose="02020603050405020304" pitchFamily="18" charset="0"/>
                <a:cs typeface="Times New Roman" panose="02020603050405020304" pitchFamily="18" charset="0"/>
              </a:rPr>
              <a:t>İnşaat </a:t>
            </a:r>
            <a:r>
              <a:rPr lang="tr-TR" dirty="0">
                <a:latin typeface="Times New Roman" panose="02020603050405020304" pitchFamily="18" charset="0"/>
                <a:cs typeface="Times New Roman" panose="02020603050405020304" pitchFamily="18" charset="0"/>
              </a:rPr>
              <a:t>sırasında kullanılan araçlar ses kirliğine (gürültüye) neden olmaktadır</a:t>
            </a:r>
            <a:r>
              <a:rPr lang="tr-TR" dirty="0" smtClean="0">
                <a:latin typeface="Times New Roman" panose="02020603050405020304" pitchFamily="18" charset="0"/>
                <a:cs typeface="Times New Roman" panose="02020603050405020304" pitchFamily="18" charset="0"/>
              </a:rPr>
              <a:t>.</a:t>
            </a:r>
          </a:p>
          <a:p>
            <a:endParaRPr lang="tr-TR"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tr-TR" dirty="0" smtClean="0">
                <a:latin typeface="Times New Roman" panose="02020603050405020304" pitchFamily="18" charset="0"/>
                <a:cs typeface="Times New Roman" panose="02020603050405020304" pitchFamily="18" charset="0"/>
              </a:rPr>
              <a:t>Kullanılan </a:t>
            </a:r>
            <a:r>
              <a:rPr lang="tr-TR" dirty="0">
                <a:latin typeface="Times New Roman" panose="02020603050405020304" pitchFamily="18" charset="0"/>
                <a:cs typeface="Times New Roman" panose="02020603050405020304" pitchFamily="18" charset="0"/>
              </a:rPr>
              <a:t>kum, çimento, kireç, boya ve moloz tozları havaya toz zerrecikleri olarak karışmaktadır. Bu tozlar havanın kirlenmesinde etkilidirler. Ayrıca tozlar insanlarda solunum yolu hastalıklarına yol açmaktadır</a:t>
            </a:r>
            <a:r>
              <a:rPr lang="tr-TR" dirty="0" smtClean="0">
                <a:latin typeface="Times New Roman" panose="02020603050405020304" pitchFamily="18" charset="0"/>
                <a:cs typeface="Times New Roman" panose="02020603050405020304" pitchFamily="18" charset="0"/>
              </a:rPr>
              <a:t>.</a:t>
            </a:r>
          </a:p>
          <a:p>
            <a:endParaRPr lang="tr-TR"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tr-TR" dirty="0" smtClean="0">
                <a:latin typeface="Times New Roman" panose="02020603050405020304" pitchFamily="18" charset="0"/>
                <a:cs typeface="Times New Roman" panose="02020603050405020304" pitchFamily="18" charset="0"/>
              </a:rPr>
              <a:t>İnşaat </a:t>
            </a:r>
            <a:r>
              <a:rPr lang="tr-TR" dirty="0">
                <a:latin typeface="Times New Roman" panose="02020603050405020304" pitchFamily="18" charset="0"/>
                <a:cs typeface="Times New Roman" panose="02020603050405020304" pitchFamily="18" charset="0"/>
              </a:rPr>
              <a:t>halindeki yapılar çevre görüntüsünü bozmaktadır</a:t>
            </a:r>
            <a:r>
              <a:rPr lang="tr-TR" dirty="0" smtClean="0">
                <a:latin typeface="Times New Roman" panose="02020603050405020304" pitchFamily="18" charset="0"/>
                <a:cs typeface="Times New Roman" panose="02020603050405020304" pitchFamily="18" charset="0"/>
              </a:rPr>
              <a:t>.</a:t>
            </a:r>
          </a:p>
          <a:p>
            <a:endParaRPr lang="tr-TR"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tr-TR" dirty="0" smtClean="0">
                <a:latin typeface="Times New Roman" panose="02020603050405020304" pitchFamily="18" charset="0"/>
                <a:cs typeface="Times New Roman" panose="02020603050405020304" pitchFamily="18" charset="0"/>
              </a:rPr>
              <a:t>İnşaat </a:t>
            </a:r>
            <a:r>
              <a:rPr lang="tr-TR" dirty="0">
                <a:latin typeface="Times New Roman" panose="02020603050405020304" pitchFamily="18" charset="0"/>
                <a:cs typeface="Times New Roman" panose="02020603050405020304" pitchFamily="18" charset="0"/>
              </a:rPr>
              <a:t>boya ve çimentoları yapıların çevresindeki toprak yüzeyinde kalmaktadır. Toprak yüzeyinde kalan boya ve çimento kalıntıları çevrede kötü görüntüye neden olduğu gibi, toprak yüzeyinden kaldırılsa bile toprağın kalitesini etkilemektedir</a:t>
            </a:r>
            <a:r>
              <a:rPr lang="tr-TR" dirty="0" smtClean="0">
                <a:latin typeface="Times New Roman" panose="02020603050405020304" pitchFamily="18" charset="0"/>
                <a:cs typeface="Times New Roman" panose="02020603050405020304" pitchFamily="18" charset="0"/>
              </a:rPr>
              <a:t>.</a:t>
            </a:r>
          </a:p>
          <a:p>
            <a:endParaRPr lang="tr-TR"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tr-TR" dirty="0" smtClean="0">
                <a:latin typeface="Times New Roman" panose="02020603050405020304" pitchFamily="18" charset="0"/>
                <a:cs typeface="Times New Roman" panose="02020603050405020304" pitchFamily="18" charset="0"/>
              </a:rPr>
              <a:t>İnşaat </a:t>
            </a:r>
            <a:r>
              <a:rPr lang="tr-TR" dirty="0">
                <a:latin typeface="Times New Roman" panose="02020603050405020304" pitchFamily="18" charset="0"/>
                <a:cs typeface="Times New Roman" panose="02020603050405020304" pitchFamily="18" charset="0"/>
              </a:rPr>
              <a:t>moloz ve boya atıklarının ortadan kaldırılması gerekir. Bu atıkların imha edilmesi veya geri kazanımı mümkün değildir. Moloz ve boya atıklarının tarımsal arazilerin bulunduğu çevreye bırakılması toprak kalitesini bozmaktadır</a:t>
            </a:r>
            <a:r>
              <a:rPr lang="tr-TR" dirty="0" smtClean="0">
                <a:latin typeface="Times New Roman" panose="02020603050405020304" pitchFamily="18" charset="0"/>
                <a:cs typeface="Times New Roman" panose="02020603050405020304" pitchFamily="18" charset="0"/>
              </a:rPr>
              <a:t>.</a:t>
            </a:r>
          </a:p>
          <a:p>
            <a:endParaRPr lang="tr-TR"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tr-TR" dirty="0" smtClean="0">
                <a:latin typeface="Times New Roman" panose="02020603050405020304" pitchFamily="18" charset="0"/>
                <a:cs typeface="Times New Roman" panose="02020603050405020304" pitchFamily="18" charset="0"/>
              </a:rPr>
              <a:t>İnşaat </a:t>
            </a:r>
            <a:r>
              <a:rPr lang="tr-TR" dirty="0">
                <a:latin typeface="Times New Roman" panose="02020603050405020304" pitchFamily="18" charset="0"/>
                <a:cs typeface="Times New Roman" panose="02020603050405020304" pitchFamily="18" charset="0"/>
              </a:rPr>
              <a:t>sırasında su kullanılmaktadır. Su atıkları içinde boya, çimento atıklarını da barındırmaktadır. Atık suların atılabileceği alt yapı hazırlanmadığı için bu sular </a:t>
            </a:r>
            <a:r>
              <a:rPr lang="tr-TR" dirty="0" smtClean="0">
                <a:latin typeface="Times New Roman" panose="02020603050405020304" pitchFamily="18" charset="0"/>
                <a:cs typeface="Times New Roman" panose="02020603050405020304" pitchFamily="18" charset="0"/>
              </a:rPr>
              <a:t>inşaat çevresine </a:t>
            </a:r>
            <a:r>
              <a:rPr lang="tr-TR" dirty="0">
                <a:latin typeface="Times New Roman" panose="02020603050405020304" pitchFamily="18" charset="0"/>
                <a:cs typeface="Times New Roman" panose="02020603050405020304" pitchFamily="18" charset="0"/>
              </a:rPr>
              <a:t>yayılmaktadır. Çevresindeki arazi ve su yataklarına zarar vererek, toprak ve su kirliliğine neden olmaktadır.</a:t>
            </a:r>
          </a:p>
        </p:txBody>
      </p:sp>
    </p:spTree>
    <p:extLst>
      <p:ext uri="{BB962C8B-B14F-4D97-AF65-F5344CB8AC3E}">
        <p14:creationId xmlns:p14="http://schemas.microsoft.com/office/powerpoint/2010/main" val="1864280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56477" y="1152788"/>
            <a:ext cx="10816683" cy="4801314"/>
          </a:xfrm>
          <a:prstGeom prst="rect">
            <a:avLst/>
          </a:prstGeom>
          <a:solidFill>
            <a:schemeClr val="accent4">
              <a:lumMod val="40000"/>
              <a:lumOff val="60000"/>
            </a:schemeClr>
          </a:solidFill>
        </p:spPr>
        <p:txBody>
          <a:bodyPr wrap="square">
            <a:spAutoFit/>
          </a:bodyPr>
          <a:lstStyle/>
          <a:p>
            <a:endParaRPr lang="tr-TR" dirty="0"/>
          </a:p>
          <a:p>
            <a:r>
              <a:rPr lang="tr-TR" dirty="0">
                <a:latin typeface="Times New Roman" panose="02020603050405020304" pitchFamily="18" charset="0"/>
                <a:cs typeface="Times New Roman" panose="02020603050405020304" pitchFamily="18" charset="0"/>
              </a:rPr>
              <a:t>Tekstil sektörünün yol açtığı başlıca çevre sorunları şunlardır</a:t>
            </a:r>
            <a:r>
              <a:rPr lang="tr-TR" dirty="0" smtClean="0">
                <a:latin typeface="Times New Roman" panose="02020603050405020304" pitchFamily="18" charset="0"/>
                <a:cs typeface="Times New Roman" panose="02020603050405020304" pitchFamily="18" charset="0"/>
              </a:rPr>
              <a:t>:</a:t>
            </a:r>
          </a:p>
          <a:p>
            <a:endParaRPr lang="tr-TR"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tr-TR" dirty="0" smtClean="0">
                <a:latin typeface="Times New Roman" panose="02020603050405020304" pitchFamily="18" charset="0"/>
                <a:cs typeface="Times New Roman" panose="02020603050405020304" pitchFamily="18" charset="0"/>
              </a:rPr>
              <a:t>Tekstilde </a:t>
            </a:r>
            <a:r>
              <a:rPr lang="tr-TR" dirty="0">
                <a:latin typeface="Times New Roman" panose="02020603050405020304" pitchFamily="18" charset="0"/>
                <a:cs typeface="Times New Roman" panose="02020603050405020304" pitchFamily="18" charset="0"/>
              </a:rPr>
              <a:t>kullanılan, boya ve apreler (kolalar) zararlı kimyasal maddeleri içermektedirler. Boya ve apreler solunduğu zaman solunum yolları hastalıklarına neden olurlar. Vücuda temas ettiklerinde deri hastalıklarına neden olurlar. Bunun yanında gözlerde yanmaya neden oldukları gibi, kanserojen maddeler içerdikleri için kanser riski taşırlar</a:t>
            </a:r>
            <a:r>
              <a:rPr lang="tr-TR" dirty="0" smtClean="0">
                <a:latin typeface="Times New Roman" panose="02020603050405020304" pitchFamily="18" charset="0"/>
                <a:cs typeface="Times New Roman" panose="02020603050405020304" pitchFamily="18" charset="0"/>
              </a:rPr>
              <a:t>.</a:t>
            </a:r>
          </a:p>
          <a:p>
            <a:endParaRPr lang="tr-TR"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tr-TR" dirty="0" smtClean="0">
                <a:latin typeface="Times New Roman" panose="02020603050405020304" pitchFamily="18" charset="0"/>
                <a:cs typeface="Times New Roman" panose="02020603050405020304" pitchFamily="18" charset="0"/>
              </a:rPr>
              <a:t>Kumaş </a:t>
            </a:r>
            <a:r>
              <a:rPr lang="tr-TR" dirty="0">
                <a:latin typeface="Times New Roman" panose="02020603050405020304" pitchFamily="18" charset="0"/>
                <a:cs typeface="Times New Roman" panose="02020603050405020304" pitchFamily="18" charset="0"/>
              </a:rPr>
              <a:t>boyası ve apre atıkları karıştıkları ortamda ekolojik dengeyi bozmaktadır, insana, toprağa, bitkilere, mikroorganizmalara zarar verirler</a:t>
            </a:r>
            <a:r>
              <a:rPr lang="tr-TR" dirty="0" smtClean="0">
                <a:latin typeface="Times New Roman" panose="02020603050405020304" pitchFamily="18" charset="0"/>
                <a:cs typeface="Times New Roman" panose="02020603050405020304" pitchFamily="18" charset="0"/>
              </a:rPr>
              <a:t>.</a:t>
            </a:r>
          </a:p>
          <a:p>
            <a:endParaRPr lang="tr-TR"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tr-TR" dirty="0" smtClean="0">
                <a:latin typeface="Times New Roman" panose="02020603050405020304" pitchFamily="18" charset="0"/>
                <a:cs typeface="Times New Roman" panose="02020603050405020304" pitchFamily="18" charset="0"/>
              </a:rPr>
              <a:t>Tekstilde </a:t>
            </a:r>
            <a:r>
              <a:rPr lang="tr-TR" dirty="0">
                <a:latin typeface="Times New Roman" panose="02020603050405020304" pitchFamily="18" charset="0"/>
                <a:cs typeface="Times New Roman" panose="02020603050405020304" pitchFamily="18" charset="0"/>
              </a:rPr>
              <a:t>kullanılan boya ve apre atıkları, genellikle kanalizasyona verilmektedir. Kanalizasyona verilen bu atık maddeler suya ve toprağa karışarak su ve toprak kirliliğine neden olurlar</a:t>
            </a:r>
            <a:r>
              <a:rPr lang="tr-TR" dirty="0" smtClean="0">
                <a:latin typeface="Times New Roman" panose="02020603050405020304" pitchFamily="18" charset="0"/>
                <a:cs typeface="Times New Roman" panose="02020603050405020304" pitchFamily="18" charset="0"/>
              </a:rPr>
              <a:t>.</a:t>
            </a:r>
          </a:p>
          <a:p>
            <a:endParaRPr lang="tr-TR"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tr-TR" dirty="0" smtClean="0">
                <a:latin typeface="Times New Roman" panose="02020603050405020304" pitchFamily="18" charset="0"/>
                <a:cs typeface="Times New Roman" panose="02020603050405020304" pitchFamily="18" charset="0"/>
              </a:rPr>
              <a:t>Bazı </a:t>
            </a:r>
            <a:r>
              <a:rPr lang="tr-TR" dirty="0">
                <a:latin typeface="Times New Roman" panose="02020603050405020304" pitchFamily="18" charset="0"/>
                <a:cs typeface="Times New Roman" panose="02020603050405020304" pitchFamily="18" charset="0"/>
              </a:rPr>
              <a:t>kumaş veya kumaş boyası üreten firmalar zararlı atık maddeleri toprağa gömmektedir veya çevredeki su yataklarına boşaltmaktadır. Bunun sonucu olarak toprağın kirlenmesine, çevredeki suların kirlenmesine neden olmaktadır.</a:t>
            </a:r>
          </a:p>
        </p:txBody>
      </p:sp>
      <p:sp>
        <p:nvSpPr>
          <p:cNvPr id="3" name="Dikdörtgen 2"/>
          <p:cNvSpPr/>
          <p:nvPr/>
        </p:nvSpPr>
        <p:spPr>
          <a:xfrm>
            <a:off x="482865" y="382012"/>
            <a:ext cx="4949304" cy="369332"/>
          </a:xfrm>
          <a:prstGeom prst="rect">
            <a:avLst/>
          </a:prstGeom>
          <a:solidFill>
            <a:schemeClr val="tx1"/>
          </a:solidFill>
        </p:spPr>
        <p:txBody>
          <a:bodyPr wrap="none">
            <a:spAutoFit/>
          </a:bodyPr>
          <a:lstStyle/>
          <a:p>
            <a:r>
              <a:rPr lang="tr-TR" b="1" dirty="0" smtClean="0">
                <a:solidFill>
                  <a:schemeClr val="bg1"/>
                </a:solidFill>
                <a:latin typeface="Times New Roman" panose="02020603050405020304" pitchFamily="18" charset="0"/>
                <a:cs typeface="Times New Roman" panose="02020603050405020304" pitchFamily="18" charset="0"/>
              </a:rPr>
              <a:t>6. Tekstil </a:t>
            </a:r>
            <a:r>
              <a:rPr lang="tr-TR" b="1" dirty="0">
                <a:solidFill>
                  <a:schemeClr val="bg1"/>
                </a:solidFill>
                <a:latin typeface="Times New Roman" panose="02020603050405020304" pitchFamily="18" charset="0"/>
                <a:cs typeface="Times New Roman" panose="02020603050405020304" pitchFamily="18" charset="0"/>
              </a:rPr>
              <a:t>Sektörünün Yol Açtığı Çevre Sorunları</a:t>
            </a:r>
          </a:p>
        </p:txBody>
      </p:sp>
    </p:spTree>
    <p:extLst>
      <p:ext uri="{BB962C8B-B14F-4D97-AF65-F5344CB8AC3E}">
        <p14:creationId xmlns:p14="http://schemas.microsoft.com/office/powerpoint/2010/main" val="3259797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56117" y="787041"/>
            <a:ext cx="11664175" cy="5632311"/>
          </a:xfrm>
          <a:prstGeom prst="rect">
            <a:avLst/>
          </a:prstGeom>
          <a:solidFill>
            <a:schemeClr val="accent4">
              <a:lumMod val="40000"/>
              <a:lumOff val="60000"/>
            </a:schemeClr>
          </a:solidFill>
        </p:spPr>
        <p:txBody>
          <a:bodyPr wrap="square">
            <a:spAutoFit/>
          </a:bodyPr>
          <a:lstStyle/>
          <a:p>
            <a:r>
              <a:rPr lang="tr-TR" dirty="0" smtClean="0">
                <a:latin typeface="Times New Roman" panose="02020603050405020304" pitchFamily="18" charset="0"/>
                <a:cs typeface="Times New Roman" panose="02020603050405020304" pitchFamily="18" charset="0"/>
              </a:rPr>
              <a:t>Motorlu </a:t>
            </a:r>
            <a:r>
              <a:rPr lang="tr-TR" dirty="0">
                <a:latin typeface="Times New Roman" panose="02020603050405020304" pitchFamily="18" charset="0"/>
                <a:cs typeface="Times New Roman" panose="02020603050405020304" pitchFamily="18" charset="0"/>
              </a:rPr>
              <a:t>taşıtlar sektörünün yol açtığı başlıca çevre sorunları şunlardır</a:t>
            </a:r>
            <a:r>
              <a:rPr lang="tr-TR" dirty="0" smtClean="0">
                <a:latin typeface="Times New Roman" panose="02020603050405020304" pitchFamily="18" charset="0"/>
                <a:cs typeface="Times New Roman" panose="02020603050405020304" pitchFamily="18" charset="0"/>
              </a:rPr>
              <a:t>:</a:t>
            </a:r>
          </a:p>
          <a:p>
            <a:endParaRPr lang="tr-TR"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tr-TR" dirty="0" smtClean="0">
                <a:latin typeface="Times New Roman" panose="02020603050405020304" pitchFamily="18" charset="0"/>
                <a:cs typeface="Times New Roman" panose="02020603050405020304" pitchFamily="18" charset="0"/>
              </a:rPr>
              <a:t>Motorlu </a:t>
            </a:r>
            <a:r>
              <a:rPr lang="tr-TR" dirty="0">
                <a:latin typeface="Times New Roman" panose="02020603050405020304" pitchFamily="18" charset="0"/>
                <a:cs typeface="Times New Roman" panose="02020603050405020304" pitchFamily="18" charset="0"/>
              </a:rPr>
              <a:t>taşıtlar sektöründe kullanılan, boya ve metal tozları zararlı kimyasal maddeleri içermektedirler. Kullanılan boya ve metal tozları solunduğun da solunum yolları hastalıklarına neden olurlar. Kullanılan boya vücuda temas ettiğinde deri hastalıklarına neden olurlar. Bunun yanında gözlerde yanmaya neden oldukları gibi, kanserojen maddeler içerdikleri için sektörde çalışanlar için kanser riski söz konusudur</a:t>
            </a:r>
            <a:r>
              <a:rPr lang="tr-TR" dirty="0" smtClean="0">
                <a:latin typeface="Times New Roman" panose="02020603050405020304" pitchFamily="18" charset="0"/>
                <a:cs typeface="Times New Roman" panose="02020603050405020304" pitchFamily="18" charset="0"/>
              </a:rPr>
              <a:t>.</a:t>
            </a:r>
          </a:p>
          <a:p>
            <a:endParaRPr lang="tr-TR"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tr-TR" dirty="0" smtClean="0">
                <a:latin typeface="Times New Roman" panose="02020603050405020304" pitchFamily="18" charset="0"/>
                <a:cs typeface="Times New Roman" panose="02020603050405020304" pitchFamily="18" charset="0"/>
              </a:rPr>
              <a:t>Kullanılan </a:t>
            </a:r>
            <a:r>
              <a:rPr lang="tr-TR" dirty="0">
                <a:latin typeface="Times New Roman" panose="02020603050405020304" pitchFamily="18" charset="0"/>
                <a:cs typeface="Times New Roman" panose="02020603050405020304" pitchFamily="18" charset="0"/>
              </a:rPr>
              <a:t>boya, metal ( saclar, metal tozlar ) ve yağ atıkları karıştıkları ortamda ekolojik dengeyi bozmaktadırlar, insana, toprağa, bitkilere, mikroorganizmalara zarar verirler</a:t>
            </a:r>
            <a:r>
              <a:rPr lang="tr-TR" dirty="0" smtClean="0">
                <a:latin typeface="Times New Roman" panose="02020603050405020304" pitchFamily="18" charset="0"/>
                <a:cs typeface="Times New Roman" panose="02020603050405020304" pitchFamily="18" charset="0"/>
              </a:rPr>
              <a:t>.</a:t>
            </a:r>
          </a:p>
          <a:p>
            <a:endParaRPr lang="tr-TR"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tr-TR" dirty="0" smtClean="0">
                <a:latin typeface="Times New Roman" panose="02020603050405020304" pitchFamily="18" charset="0"/>
                <a:cs typeface="Times New Roman" panose="02020603050405020304" pitchFamily="18" charset="0"/>
              </a:rPr>
              <a:t>Boya</a:t>
            </a:r>
            <a:r>
              <a:rPr lang="tr-TR" dirty="0">
                <a:latin typeface="Times New Roman" panose="02020603050405020304" pitchFamily="18" charset="0"/>
                <a:cs typeface="Times New Roman" panose="02020603050405020304" pitchFamily="18" charset="0"/>
              </a:rPr>
              <a:t>, metal ve yağ atıkları, bazı firmalar tarafından kanalizasyona verilmektedir. Kanalizasyona verilen bu atık maddeler suya ve toprağa karışarak su ve hava kirliliğine neden olurlar</a:t>
            </a:r>
            <a:r>
              <a:rPr lang="tr-TR" dirty="0" smtClean="0">
                <a:latin typeface="Times New Roman" panose="02020603050405020304" pitchFamily="18" charset="0"/>
                <a:cs typeface="Times New Roman" panose="02020603050405020304" pitchFamily="18" charset="0"/>
              </a:rPr>
              <a:t>.</a:t>
            </a:r>
          </a:p>
          <a:p>
            <a:endParaRPr lang="tr-TR"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tr-TR" dirty="0" smtClean="0">
                <a:latin typeface="Times New Roman" panose="02020603050405020304" pitchFamily="18" charset="0"/>
                <a:cs typeface="Times New Roman" panose="02020603050405020304" pitchFamily="18" charset="0"/>
              </a:rPr>
              <a:t>Bazı </a:t>
            </a:r>
            <a:r>
              <a:rPr lang="tr-TR" dirty="0">
                <a:latin typeface="Times New Roman" panose="02020603050405020304" pitchFamily="18" charset="0"/>
                <a:cs typeface="Times New Roman" panose="02020603050405020304" pitchFamily="18" charset="0"/>
              </a:rPr>
              <a:t>firmalar boya, metal ve yağ atıklarını toprağa gömmektedir veya çevredeki su yataklarına boşaltmaktadır. Bunun sonucu olarak toprağın kirlenmesine, çevredeki su yataklarının kirlenmesine neden olmaktadır</a:t>
            </a:r>
            <a:r>
              <a:rPr lang="tr-TR" dirty="0" smtClean="0">
                <a:latin typeface="Times New Roman" panose="02020603050405020304" pitchFamily="18" charset="0"/>
                <a:cs typeface="Times New Roman" panose="02020603050405020304" pitchFamily="18" charset="0"/>
              </a:rPr>
              <a:t>.</a:t>
            </a:r>
          </a:p>
          <a:p>
            <a:endParaRPr lang="tr-TR"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tr-TR" dirty="0" smtClean="0">
                <a:latin typeface="Times New Roman" panose="02020603050405020304" pitchFamily="18" charset="0"/>
                <a:cs typeface="Times New Roman" panose="02020603050405020304" pitchFamily="18" charset="0"/>
              </a:rPr>
              <a:t>Motorlu </a:t>
            </a:r>
            <a:r>
              <a:rPr lang="tr-TR" dirty="0">
                <a:latin typeface="Times New Roman" panose="02020603050405020304" pitchFamily="18" charset="0"/>
                <a:cs typeface="Times New Roman" panose="02020603050405020304" pitchFamily="18" charset="0"/>
              </a:rPr>
              <a:t>taşıt üretiminde kullanılan kömür, petrol gibi fosil yakıtlar ve bu yakıtların atıkları çok yönlü çevre kirliliğine neden olurlar</a:t>
            </a:r>
            <a:r>
              <a:rPr lang="tr-TR" dirty="0" smtClean="0">
                <a:latin typeface="Times New Roman" panose="02020603050405020304" pitchFamily="18" charset="0"/>
                <a:cs typeface="Times New Roman" panose="02020603050405020304" pitchFamily="18" charset="0"/>
              </a:rPr>
              <a:t>.</a:t>
            </a:r>
          </a:p>
          <a:p>
            <a:endParaRPr lang="tr-TR" dirty="0">
              <a:latin typeface="Times New Roman" panose="02020603050405020304" pitchFamily="18" charset="0"/>
              <a:cs typeface="Times New Roman" panose="02020603050405020304" pitchFamily="18" charset="0"/>
            </a:endParaRPr>
          </a:p>
          <a:p>
            <a:endParaRPr lang="tr-TR" dirty="0"/>
          </a:p>
        </p:txBody>
      </p:sp>
      <p:sp>
        <p:nvSpPr>
          <p:cNvPr id="3" name="Dikdörtgen 2"/>
          <p:cNvSpPr/>
          <p:nvPr/>
        </p:nvSpPr>
        <p:spPr>
          <a:xfrm>
            <a:off x="156117" y="205836"/>
            <a:ext cx="5926174" cy="369332"/>
          </a:xfrm>
          <a:prstGeom prst="rect">
            <a:avLst/>
          </a:prstGeom>
          <a:solidFill>
            <a:schemeClr val="tx1"/>
          </a:solidFill>
        </p:spPr>
        <p:txBody>
          <a:bodyPr wrap="none">
            <a:spAutoFit/>
          </a:bodyPr>
          <a:lstStyle/>
          <a:p>
            <a:r>
              <a:rPr lang="tr-TR" b="1" dirty="0">
                <a:solidFill>
                  <a:schemeClr val="bg1"/>
                </a:solidFill>
                <a:latin typeface="Times New Roman" panose="02020603050405020304" pitchFamily="18" charset="0"/>
                <a:cs typeface="Times New Roman" panose="02020603050405020304" pitchFamily="18" charset="0"/>
              </a:rPr>
              <a:t>7</a:t>
            </a:r>
            <a:r>
              <a:rPr lang="tr-TR" b="1" dirty="0" smtClean="0">
                <a:solidFill>
                  <a:schemeClr val="bg1"/>
                </a:solidFill>
                <a:latin typeface="Times New Roman" panose="02020603050405020304" pitchFamily="18" charset="0"/>
                <a:cs typeface="Times New Roman" panose="02020603050405020304" pitchFamily="18" charset="0"/>
              </a:rPr>
              <a:t>. Motorlu </a:t>
            </a:r>
            <a:r>
              <a:rPr lang="tr-TR" b="1" dirty="0">
                <a:solidFill>
                  <a:schemeClr val="bg1"/>
                </a:solidFill>
                <a:latin typeface="Times New Roman" panose="02020603050405020304" pitchFamily="18" charset="0"/>
                <a:cs typeface="Times New Roman" panose="02020603050405020304" pitchFamily="18" charset="0"/>
              </a:rPr>
              <a:t>Taşıtlar Sektörünün Yol Açtığı Çevre Sorunları</a:t>
            </a:r>
          </a:p>
        </p:txBody>
      </p:sp>
    </p:spTree>
    <p:extLst>
      <p:ext uri="{BB962C8B-B14F-4D97-AF65-F5344CB8AC3E}">
        <p14:creationId xmlns:p14="http://schemas.microsoft.com/office/powerpoint/2010/main" val="4146397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27103" y="863977"/>
            <a:ext cx="11485756" cy="5909310"/>
          </a:xfrm>
          <a:prstGeom prst="rect">
            <a:avLst/>
          </a:prstGeom>
          <a:solidFill>
            <a:schemeClr val="accent4">
              <a:lumMod val="40000"/>
              <a:lumOff val="60000"/>
            </a:schemeClr>
          </a:solidFill>
        </p:spPr>
        <p:txBody>
          <a:bodyPr wrap="square">
            <a:spAutoFit/>
          </a:bodyPr>
          <a:lstStyle/>
          <a:p>
            <a:pPr>
              <a:lnSpc>
                <a:spcPct val="150000"/>
              </a:lnSpc>
            </a:pPr>
            <a:r>
              <a:rPr lang="tr-TR" dirty="0" smtClean="0">
                <a:latin typeface="Times New Roman" panose="02020603050405020304" pitchFamily="18" charset="0"/>
                <a:cs typeface="Times New Roman" panose="02020603050405020304" pitchFamily="18" charset="0"/>
              </a:rPr>
              <a:t>Metal </a:t>
            </a:r>
            <a:r>
              <a:rPr lang="tr-TR" dirty="0">
                <a:latin typeface="Times New Roman" panose="02020603050405020304" pitchFamily="18" charset="0"/>
                <a:cs typeface="Times New Roman" panose="02020603050405020304" pitchFamily="18" charset="0"/>
              </a:rPr>
              <a:t>filizleri genellikle insan vücuduna ve çevreye zarar veren hammaddelerdir. Metal filizleri çeşitli ağır işlemlerden geçirilerek metal saç ve çubuklar elde edilerek yarı mamul hale getirilir. Daha sonra da yarı mamul maddeler biçimlendirme işleminden geçirilerek ürün elde edilir. </a:t>
            </a:r>
            <a:r>
              <a:rPr lang="tr-TR" dirty="0" smtClean="0">
                <a:latin typeface="Times New Roman" panose="02020603050405020304" pitchFamily="18" charset="0"/>
                <a:cs typeface="Times New Roman" panose="02020603050405020304" pitchFamily="18" charset="0"/>
              </a:rPr>
              <a:t>Buzdolabından</a:t>
            </a:r>
            <a:r>
              <a:rPr lang="tr-TR" dirty="0">
                <a:latin typeface="Times New Roman" panose="02020603050405020304" pitchFamily="18" charset="0"/>
                <a:cs typeface="Times New Roman" panose="02020603050405020304" pitchFamily="18" charset="0"/>
              </a:rPr>
              <a:t>, kapı doğramaya kadar birçok ürün vardır. Makine üretimi ve metal sektörü yalnızca üretimden oluşmaz. </a:t>
            </a:r>
            <a:r>
              <a:rPr lang="tr-TR" dirty="0" smtClean="0">
                <a:latin typeface="Times New Roman" panose="02020603050405020304" pitchFamily="18" charset="0"/>
                <a:cs typeface="Times New Roman" panose="02020603050405020304" pitchFamily="18" charset="0"/>
              </a:rPr>
              <a:t>Makine </a:t>
            </a:r>
            <a:r>
              <a:rPr lang="tr-TR" dirty="0">
                <a:latin typeface="Times New Roman" panose="02020603050405020304" pitchFamily="18" charset="0"/>
                <a:cs typeface="Times New Roman" panose="02020603050405020304" pitchFamily="18" charset="0"/>
              </a:rPr>
              <a:t>ve metal sektörünün her aşamasında, makine ve metal işleri, önlemler alınmazsa çevreye ve insan sağlığına zarar vermektedir. Makine/metal sektörünün yol açtığı başlıca çevre sorunları şunlardır</a:t>
            </a:r>
            <a:r>
              <a:rPr lang="tr-TR" dirty="0" smtClean="0">
                <a:latin typeface="Times New Roman" panose="02020603050405020304" pitchFamily="18" charset="0"/>
                <a:cs typeface="Times New Roman" panose="02020603050405020304" pitchFamily="18" charset="0"/>
              </a:rPr>
              <a:t>:</a:t>
            </a:r>
          </a:p>
          <a:p>
            <a:endParaRPr lang="tr-TR"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tr-TR" dirty="0" smtClean="0">
                <a:latin typeface="Times New Roman" panose="02020603050405020304" pitchFamily="18" charset="0"/>
                <a:cs typeface="Times New Roman" panose="02020603050405020304" pitchFamily="18" charset="0"/>
              </a:rPr>
              <a:t>Metal </a:t>
            </a:r>
            <a:r>
              <a:rPr lang="tr-TR" dirty="0">
                <a:latin typeface="Times New Roman" panose="02020603050405020304" pitchFamily="18" charset="0"/>
                <a:cs typeface="Times New Roman" panose="02020603050405020304" pitchFamily="18" charset="0"/>
              </a:rPr>
              <a:t>parçaları, metal tozları, makine parçaları, makine ve metallerin boyaları, boyalara karıştırılan katkı maddeleri, doğramada kullanılan kaynak, makinelerde ve metal doğramalarda kullanılan yağlar vs. insan ve çevre için zararlı olabilecek maddelerdir</a:t>
            </a:r>
            <a:r>
              <a:rPr lang="tr-TR" dirty="0" smtClean="0">
                <a:latin typeface="Times New Roman" panose="02020603050405020304" pitchFamily="18" charset="0"/>
                <a:cs typeface="Times New Roman" panose="02020603050405020304" pitchFamily="18" charset="0"/>
              </a:rPr>
              <a:t>.</a:t>
            </a:r>
          </a:p>
          <a:p>
            <a:endParaRPr lang="tr-TR" dirty="0">
              <a:latin typeface="Times New Roman" panose="02020603050405020304" pitchFamily="18" charset="0"/>
              <a:cs typeface="Times New Roman" panose="02020603050405020304" pitchFamily="18" charset="0"/>
            </a:endParaRPr>
          </a:p>
          <a:p>
            <a:endParaRPr lang="tr-TR"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tr-TR" dirty="0" smtClean="0">
                <a:latin typeface="Times New Roman" panose="02020603050405020304" pitchFamily="18" charset="0"/>
                <a:cs typeface="Times New Roman" panose="02020603050405020304" pitchFamily="18" charset="0"/>
              </a:rPr>
              <a:t>Metal </a:t>
            </a:r>
            <a:r>
              <a:rPr lang="tr-TR" dirty="0">
                <a:latin typeface="Times New Roman" panose="02020603050405020304" pitchFamily="18" charset="0"/>
                <a:cs typeface="Times New Roman" panose="02020603050405020304" pitchFamily="18" charset="0"/>
              </a:rPr>
              <a:t>tozları, kullanılan boyalar ve boyaların katkı maddeleri solunduğunda insan sağlığına zarar verirler</a:t>
            </a:r>
            <a:r>
              <a:rPr lang="tr-TR" dirty="0" smtClean="0">
                <a:latin typeface="Times New Roman" panose="02020603050405020304" pitchFamily="18" charset="0"/>
                <a:cs typeface="Times New Roman" panose="02020603050405020304" pitchFamily="18" charset="0"/>
              </a:rPr>
              <a:t>.</a:t>
            </a:r>
          </a:p>
          <a:p>
            <a:endParaRPr lang="tr-TR" dirty="0">
              <a:latin typeface="Times New Roman" panose="02020603050405020304" pitchFamily="18" charset="0"/>
              <a:cs typeface="Times New Roman" panose="02020603050405020304" pitchFamily="18" charset="0"/>
            </a:endParaRPr>
          </a:p>
          <a:p>
            <a:endParaRPr lang="tr-TR"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tr-TR" dirty="0" smtClean="0">
                <a:latin typeface="Times New Roman" panose="02020603050405020304" pitchFamily="18" charset="0"/>
                <a:cs typeface="Times New Roman" panose="02020603050405020304" pitchFamily="18" charset="0"/>
              </a:rPr>
              <a:t>Metal </a:t>
            </a:r>
            <a:r>
              <a:rPr lang="tr-TR" dirty="0">
                <a:latin typeface="Times New Roman" panose="02020603050405020304" pitchFamily="18" charset="0"/>
                <a:cs typeface="Times New Roman" panose="02020603050405020304" pitchFamily="18" charset="0"/>
              </a:rPr>
              <a:t>tozları havaya, havadan suya ve toprağa geçer. Hava, su, toprak kirliliğine neden olurlar</a:t>
            </a:r>
            <a:r>
              <a:rPr lang="tr-TR" dirty="0" smtClean="0">
                <a:latin typeface="Times New Roman" panose="02020603050405020304" pitchFamily="18" charset="0"/>
                <a:cs typeface="Times New Roman" panose="02020603050405020304" pitchFamily="18" charset="0"/>
              </a:rPr>
              <a:t>.</a:t>
            </a:r>
          </a:p>
          <a:p>
            <a:endParaRPr lang="tr-TR" dirty="0"/>
          </a:p>
          <a:p>
            <a:endParaRPr lang="tr-TR" dirty="0"/>
          </a:p>
        </p:txBody>
      </p:sp>
      <p:sp>
        <p:nvSpPr>
          <p:cNvPr id="3" name="Dikdörtgen 2"/>
          <p:cNvSpPr/>
          <p:nvPr/>
        </p:nvSpPr>
        <p:spPr>
          <a:xfrm>
            <a:off x="327103" y="356168"/>
            <a:ext cx="5962081" cy="369332"/>
          </a:xfrm>
          <a:prstGeom prst="rect">
            <a:avLst/>
          </a:prstGeom>
          <a:solidFill>
            <a:schemeClr val="tx1"/>
          </a:solidFill>
        </p:spPr>
        <p:txBody>
          <a:bodyPr wrap="none">
            <a:spAutoFit/>
          </a:bodyPr>
          <a:lstStyle/>
          <a:p>
            <a:r>
              <a:rPr lang="tr-TR" b="1" dirty="0">
                <a:solidFill>
                  <a:schemeClr val="bg1"/>
                </a:solidFill>
                <a:latin typeface="Times New Roman" panose="02020603050405020304" pitchFamily="18" charset="0"/>
                <a:cs typeface="Times New Roman" panose="02020603050405020304" pitchFamily="18" charset="0"/>
              </a:rPr>
              <a:t>8</a:t>
            </a:r>
            <a:r>
              <a:rPr lang="tr-TR" b="1" dirty="0" smtClean="0">
                <a:solidFill>
                  <a:schemeClr val="bg1"/>
                </a:solidFill>
                <a:latin typeface="Times New Roman" panose="02020603050405020304" pitchFamily="18" charset="0"/>
                <a:cs typeface="Times New Roman" panose="02020603050405020304" pitchFamily="18" charset="0"/>
              </a:rPr>
              <a:t>. Makine </a:t>
            </a:r>
            <a:r>
              <a:rPr lang="tr-TR" b="1" dirty="0">
                <a:solidFill>
                  <a:schemeClr val="bg1"/>
                </a:solidFill>
                <a:latin typeface="Times New Roman" panose="02020603050405020304" pitchFamily="18" charset="0"/>
                <a:cs typeface="Times New Roman" panose="02020603050405020304" pitchFamily="18" charset="0"/>
              </a:rPr>
              <a:t>ve Metal Sektörünün Yol Açtığı Çevre Sorunları</a:t>
            </a:r>
          </a:p>
        </p:txBody>
      </p:sp>
    </p:spTree>
    <p:extLst>
      <p:ext uri="{BB962C8B-B14F-4D97-AF65-F5344CB8AC3E}">
        <p14:creationId xmlns:p14="http://schemas.microsoft.com/office/powerpoint/2010/main" val="1687429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78781" y="1316680"/>
            <a:ext cx="11273883" cy="4247317"/>
          </a:xfrm>
          <a:prstGeom prst="rect">
            <a:avLst/>
          </a:prstGeom>
          <a:solidFill>
            <a:schemeClr val="accent4">
              <a:lumMod val="40000"/>
              <a:lumOff val="60000"/>
            </a:schemeClr>
          </a:solidFill>
        </p:spPr>
        <p:txBody>
          <a:bodyPr wrap="square">
            <a:spAutoFit/>
          </a:bodyPr>
          <a:lstStyle/>
          <a:p>
            <a:r>
              <a:rPr lang="tr-TR" dirty="0" smtClean="0">
                <a:latin typeface="Times New Roman" panose="02020603050405020304" pitchFamily="18" charset="0"/>
                <a:cs typeface="Times New Roman" panose="02020603050405020304" pitchFamily="18" charset="0"/>
              </a:rPr>
              <a:t>El </a:t>
            </a:r>
            <a:r>
              <a:rPr lang="tr-TR" dirty="0">
                <a:latin typeface="Times New Roman" panose="02020603050405020304" pitchFamily="18" charset="0"/>
                <a:cs typeface="Times New Roman" panose="02020603050405020304" pitchFamily="18" charset="0"/>
              </a:rPr>
              <a:t>Sanatları ve materyalleri sektörünün başlıca yol açtığı çevre sorunları şunlardır</a:t>
            </a:r>
            <a:r>
              <a:rPr lang="tr-TR" dirty="0" smtClean="0">
                <a:latin typeface="Times New Roman" panose="02020603050405020304" pitchFamily="18" charset="0"/>
                <a:cs typeface="Times New Roman" panose="02020603050405020304" pitchFamily="18" charset="0"/>
              </a:rPr>
              <a:t>:</a:t>
            </a:r>
          </a:p>
          <a:p>
            <a:endParaRPr lang="tr-TR"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tr-TR" dirty="0" smtClean="0">
                <a:latin typeface="Times New Roman" panose="02020603050405020304" pitchFamily="18" charset="0"/>
                <a:cs typeface="Times New Roman" panose="02020603050405020304" pitchFamily="18" charset="0"/>
              </a:rPr>
              <a:t>Değerli </a:t>
            </a:r>
            <a:r>
              <a:rPr lang="tr-TR" dirty="0">
                <a:latin typeface="Times New Roman" panose="02020603050405020304" pitchFamily="18" charset="0"/>
                <a:cs typeface="Times New Roman" panose="02020603050405020304" pitchFamily="18" charset="0"/>
              </a:rPr>
              <a:t>metallerin (altın, gümüş vb.) ve camın biçimlendirilmesi için eritme işleminin yapılması gerekmektedir. Bu eritme işlemi sırasında zararlı gazlar havaya karışmaktadır. Eritme işlemi dar çevrede insan sağlığına zarar vermektedir</a:t>
            </a:r>
            <a:r>
              <a:rPr lang="tr-TR" dirty="0" smtClean="0">
                <a:latin typeface="Times New Roman" panose="02020603050405020304" pitchFamily="18" charset="0"/>
                <a:cs typeface="Times New Roman" panose="02020603050405020304" pitchFamily="18" charset="0"/>
              </a:rPr>
              <a:t>.</a:t>
            </a:r>
          </a:p>
          <a:p>
            <a:endParaRPr lang="tr-TR"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tr-TR" dirty="0" smtClean="0">
                <a:latin typeface="Times New Roman" panose="02020603050405020304" pitchFamily="18" charset="0"/>
                <a:cs typeface="Times New Roman" panose="02020603050405020304" pitchFamily="18" charset="0"/>
              </a:rPr>
              <a:t>Cam</a:t>
            </a:r>
            <a:r>
              <a:rPr lang="tr-TR" dirty="0">
                <a:latin typeface="Times New Roman" panose="02020603050405020304" pitchFamily="18" charset="0"/>
                <a:cs typeface="Times New Roman" panose="02020603050405020304" pitchFamily="18" charset="0"/>
              </a:rPr>
              <a:t>, seramik, gibi dallarda biçimlendirmede fırınlar kullanılmaktadır. Bu fırınlar için elektrik enerjisi kullanılabildiği gibi, fosil yakıtlar da (petrol, doğalgaz, kömür vb.) kullanılmaktadır. Kullanılan fosil yakıtlar, asit yağmurlarına ve ozon tabakasının incelmesine neden olmaktadır. Yağan asit yağmurları sonucunda hava, toprak ve su kirlilikleri oluşmaktadır</a:t>
            </a:r>
            <a:r>
              <a:rPr lang="tr-TR" dirty="0" smtClean="0">
                <a:latin typeface="Times New Roman" panose="02020603050405020304" pitchFamily="18" charset="0"/>
                <a:cs typeface="Times New Roman" panose="02020603050405020304" pitchFamily="18" charset="0"/>
              </a:rPr>
              <a:t>.</a:t>
            </a:r>
          </a:p>
          <a:p>
            <a:endParaRPr lang="tr-TR"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tr-TR" dirty="0" smtClean="0">
                <a:latin typeface="Times New Roman" panose="02020603050405020304" pitchFamily="18" charset="0"/>
                <a:cs typeface="Times New Roman" panose="02020603050405020304" pitchFamily="18" charset="0"/>
              </a:rPr>
              <a:t>El </a:t>
            </a:r>
            <a:r>
              <a:rPr lang="tr-TR" dirty="0">
                <a:latin typeface="Times New Roman" panose="02020603050405020304" pitchFamily="18" charset="0"/>
                <a:cs typeface="Times New Roman" panose="02020603050405020304" pitchFamily="18" charset="0"/>
              </a:rPr>
              <a:t>sanatları ve materyalleri sektöründe değerli metal, cam, kağıt, dokuma atıklarının geri kazanımı olabilmektedir. Ancak plastik atıkların geri kazanımı mümkün değildir. Geri kazanımı mümkün olmayan atıklar yüzyıllarca doğadan yok olmamaktadır. Bu tür atıklar kalıcı çevre kirliliği oluşmaktadır ve doğanın geleceği için büyük tehlikedirler</a:t>
            </a:r>
            <a:r>
              <a:rPr lang="tr-TR" dirty="0" smtClean="0">
                <a:latin typeface="Times New Roman" panose="02020603050405020304" pitchFamily="18" charset="0"/>
                <a:cs typeface="Times New Roman" panose="02020603050405020304" pitchFamily="18" charset="0"/>
              </a:rPr>
              <a:t>.</a:t>
            </a:r>
          </a:p>
          <a:p>
            <a:endParaRPr lang="tr-TR" dirty="0">
              <a:latin typeface="Times New Roman" panose="02020603050405020304" pitchFamily="18" charset="0"/>
              <a:cs typeface="Times New Roman" panose="02020603050405020304" pitchFamily="18" charset="0"/>
            </a:endParaRPr>
          </a:p>
        </p:txBody>
      </p:sp>
      <p:sp>
        <p:nvSpPr>
          <p:cNvPr id="3" name="Dikdörtgen 2"/>
          <p:cNvSpPr/>
          <p:nvPr/>
        </p:nvSpPr>
        <p:spPr>
          <a:xfrm>
            <a:off x="405161" y="233680"/>
            <a:ext cx="10812966" cy="646331"/>
          </a:xfrm>
          <a:prstGeom prst="rect">
            <a:avLst/>
          </a:prstGeom>
          <a:solidFill>
            <a:schemeClr val="tx1"/>
          </a:solidFill>
        </p:spPr>
        <p:txBody>
          <a:bodyPr wrap="square">
            <a:spAutoFit/>
          </a:bodyPr>
          <a:lstStyle/>
          <a:p>
            <a:r>
              <a:rPr lang="tr-TR" b="1" dirty="0" smtClean="0">
                <a:solidFill>
                  <a:schemeClr val="bg1"/>
                </a:solidFill>
                <a:latin typeface="Times New Roman" panose="02020603050405020304" pitchFamily="18" charset="0"/>
                <a:cs typeface="Times New Roman" panose="02020603050405020304" pitchFamily="18" charset="0"/>
              </a:rPr>
              <a:t>9. El </a:t>
            </a:r>
            <a:r>
              <a:rPr lang="tr-TR" b="1" dirty="0">
                <a:solidFill>
                  <a:schemeClr val="bg1"/>
                </a:solidFill>
                <a:latin typeface="Times New Roman" panose="02020603050405020304" pitchFamily="18" charset="0"/>
                <a:cs typeface="Times New Roman" panose="02020603050405020304" pitchFamily="18" charset="0"/>
              </a:rPr>
              <a:t>Sanatları ve Materyaller (Kuyumculuk, Cam, Seramik, El Dokuma, Plastik, Kağıt, Ahşap, vb.) Sektörlerinin Yol Açtığı Çevre Sorunları</a:t>
            </a:r>
          </a:p>
        </p:txBody>
      </p:sp>
    </p:spTree>
    <p:extLst>
      <p:ext uri="{BB962C8B-B14F-4D97-AF65-F5344CB8AC3E}">
        <p14:creationId xmlns:p14="http://schemas.microsoft.com/office/powerpoint/2010/main" val="729615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56837" y="1034808"/>
            <a:ext cx="11050859" cy="3693319"/>
          </a:xfrm>
          <a:prstGeom prst="rect">
            <a:avLst/>
          </a:prstGeom>
          <a:solidFill>
            <a:schemeClr val="accent4">
              <a:lumMod val="40000"/>
              <a:lumOff val="60000"/>
            </a:schemeClr>
          </a:solidFill>
        </p:spPr>
        <p:txBody>
          <a:bodyPr wrap="square">
            <a:spAutoFit/>
          </a:bodyPr>
          <a:lstStyle/>
          <a:p>
            <a:r>
              <a:rPr lang="tr-TR" dirty="0" smtClean="0">
                <a:latin typeface="Times New Roman" panose="02020603050405020304" pitchFamily="18" charset="0"/>
                <a:cs typeface="Times New Roman" panose="02020603050405020304" pitchFamily="18" charset="0"/>
              </a:rPr>
              <a:t>Hizmet </a:t>
            </a:r>
            <a:r>
              <a:rPr lang="tr-TR" dirty="0">
                <a:latin typeface="Times New Roman" panose="02020603050405020304" pitchFamily="18" charset="0"/>
                <a:cs typeface="Times New Roman" panose="02020603050405020304" pitchFamily="18" charset="0"/>
              </a:rPr>
              <a:t>ve diğer sektörlerin yol açtığı başlıca çevre sorunları şunlardır:</a:t>
            </a:r>
          </a:p>
          <a:p>
            <a:endParaRPr lang="tr-TR"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tr-TR" dirty="0" smtClean="0">
                <a:latin typeface="Times New Roman" panose="02020603050405020304" pitchFamily="18" charset="0"/>
                <a:cs typeface="Times New Roman" panose="02020603050405020304" pitchFamily="18" charset="0"/>
              </a:rPr>
              <a:t>Eğlence </a:t>
            </a:r>
            <a:r>
              <a:rPr lang="tr-TR" dirty="0">
                <a:latin typeface="Times New Roman" panose="02020603050405020304" pitchFamily="18" charset="0"/>
                <a:cs typeface="Times New Roman" panose="02020603050405020304" pitchFamily="18" charset="0"/>
              </a:rPr>
              <a:t>hizmetlerinde yüksek sesle yapılan gösteriler, yüksek sesli müzik, insanlarda işitme problemlerine yol açar, çevrede bulunan insanların rahatsız olmasına neden olur. Gürültü kirliliği oluşturur</a:t>
            </a:r>
            <a:r>
              <a:rPr lang="tr-TR" dirty="0" smtClean="0">
                <a:latin typeface="Times New Roman" panose="02020603050405020304" pitchFamily="18" charset="0"/>
                <a:cs typeface="Times New Roman" panose="02020603050405020304" pitchFamily="18" charset="0"/>
              </a:rPr>
              <a:t>.</a:t>
            </a:r>
          </a:p>
          <a:p>
            <a:endParaRPr lang="tr-TR"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tr-TR" dirty="0" smtClean="0">
                <a:latin typeface="Times New Roman" panose="02020603050405020304" pitchFamily="18" charset="0"/>
                <a:cs typeface="Times New Roman" panose="02020603050405020304" pitchFamily="18" charset="0"/>
              </a:rPr>
              <a:t>Eğlence </a:t>
            </a:r>
            <a:r>
              <a:rPr lang="tr-TR" dirty="0">
                <a:latin typeface="Times New Roman" panose="02020603050405020304" pitchFamily="18" charset="0"/>
                <a:cs typeface="Times New Roman" panose="02020603050405020304" pitchFamily="18" charset="0"/>
              </a:rPr>
              <a:t>hizmetlerinde yapılan gösterilerde kullanılan malzemelerden lastik türü, plastik türü atıklar çevre kirliliğine neden olmaktadır</a:t>
            </a:r>
            <a:r>
              <a:rPr lang="tr-TR" dirty="0" smtClean="0">
                <a:latin typeface="Times New Roman" panose="02020603050405020304" pitchFamily="18" charset="0"/>
                <a:cs typeface="Times New Roman" panose="02020603050405020304" pitchFamily="18" charset="0"/>
              </a:rPr>
              <a:t>.</a:t>
            </a:r>
          </a:p>
          <a:p>
            <a:endParaRPr lang="tr-TR"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tr-TR" dirty="0" smtClean="0">
                <a:latin typeface="Times New Roman" panose="02020603050405020304" pitchFamily="18" charset="0"/>
                <a:cs typeface="Times New Roman" panose="02020603050405020304" pitchFamily="18" charset="0"/>
              </a:rPr>
              <a:t>Hastanelerden </a:t>
            </a:r>
            <a:r>
              <a:rPr lang="tr-TR" dirty="0">
                <a:latin typeface="Times New Roman" panose="02020603050405020304" pitchFamily="18" charset="0"/>
                <a:cs typeface="Times New Roman" panose="02020603050405020304" pitchFamily="18" charset="0"/>
              </a:rPr>
              <a:t>veya diğer sağlık kuruluşlarından tıbbi, </a:t>
            </a:r>
            <a:r>
              <a:rPr lang="tr-TR" dirty="0" err="1">
                <a:latin typeface="Times New Roman" panose="02020603050405020304" pitchFamily="18" charset="0"/>
                <a:cs typeface="Times New Roman" panose="02020603050405020304" pitchFamily="18" charset="0"/>
              </a:rPr>
              <a:t>enfekte</a:t>
            </a:r>
            <a:r>
              <a:rPr lang="tr-TR" dirty="0">
                <a:latin typeface="Times New Roman" panose="02020603050405020304" pitchFamily="18" charset="0"/>
                <a:cs typeface="Times New Roman" panose="02020603050405020304" pitchFamily="18" charset="0"/>
              </a:rPr>
              <a:t> patojen ve patolojik atıklar çevre kirliğine neden olurlar. Bu malzemelerle temas etmek insan sağlı için son derece tehlikelidir</a:t>
            </a:r>
            <a:r>
              <a:rPr lang="tr-TR" dirty="0" smtClean="0">
                <a:latin typeface="Times New Roman" panose="02020603050405020304" pitchFamily="18" charset="0"/>
                <a:cs typeface="Times New Roman" panose="02020603050405020304" pitchFamily="18" charset="0"/>
              </a:rPr>
              <a:t>.</a:t>
            </a:r>
          </a:p>
          <a:p>
            <a:endParaRPr lang="tr-TR"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tr-TR" dirty="0" smtClean="0">
                <a:latin typeface="Times New Roman" panose="02020603050405020304" pitchFamily="18" charset="0"/>
                <a:cs typeface="Times New Roman" panose="02020603050405020304" pitchFamily="18" charset="0"/>
              </a:rPr>
              <a:t>Ofis </a:t>
            </a:r>
            <a:r>
              <a:rPr lang="tr-TR" dirty="0">
                <a:latin typeface="Times New Roman" panose="02020603050405020304" pitchFamily="18" charset="0"/>
                <a:cs typeface="Times New Roman" panose="02020603050405020304" pitchFamily="18" charset="0"/>
              </a:rPr>
              <a:t>ortamında oluşan kağıt atıkları, plastik malzemeden üretilmiş malzemelerin atıkları, ofiste oluşan evsel atıklar, çevre kirliliğine neden olur.</a:t>
            </a:r>
          </a:p>
        </p:txBody>
      </p:sp>
      <p:sp>
        <p:nvSpPr>
          <p:cNvPr id="3" name="Dikdörtgen 2"/>
          <p:cNvSpPr/>
          <p:nvPr/>
        </p:nvSpPr>
        <p:spPr>
          <a:xfrm>
            <a:off x="356837" y="330940"/>
            <a:ext cx="5957913" cy="369332"/>
          </a:xfrm>
          <a:prstGeom prst="rect">
            <a:avLst/>
          </a:prstGeom>
          <a:solidFill>
            <a:schemeClr val="tx1"/>
          </a:solidFill>
        </p:spPr>
        <p:txBody>
          <a:bodyPr wrap="none">
            <a:spAutoFit/>
          </a:bodyPr>
          <a:lstStyle/>
          <a:p>
            <a:r>
              <a:rPr lang="tr-TR" b="1" dirty="0" smtClean="0">
                <a:solidFill>
                  <a:schemeClr val="bg1"/>
                </a:solidFill>
                <a:latin typeface="Times New Roman" panose="02020603050405020304" pitchFamily="18" charset="0"/>
                <a:cs typeface="Times New Roman" panose="02020603050405020304" pitchFamily="18" charset="0"/>
              </a:rPr>
              <a:t>10. Hizmet </a:t>
            </a:r>
            <a:r>
              <a:rPr lang="tr-TR" b="1" dirty="0">
                <a:solidFill>
                  <a:schemeClr val="bg1"/>
                </a:solidFill>
                <a:latin typeface="Times New Roman" panose="02020603050405020304" pitchFamily="18" charset="0"/>
                <a:cs typeface="Times New Roman" panose="02020603050405020304" pitchFamily="18" charset="0"/>
              </a:rPr>
              <a:t>ve Diğer Sektörlerin Yol Açtığı Çevre Sorunları</a:t>
            </a:r>
          </a:p>
        </p:txBody>
      </p:sp>
    </p:spTree>
    <p:extLst>
      <p:ext uri="{BB962C8B-B14F-4D97-AF65-F5344CB8AC3E}">
        <p14:creationId xmlns:p14="http://schemas.microsoft.com/office/powerpoint/2010/main" val="14254087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00362" y="758664"/>
            <a:ext cx="10958946" cy="6017032"/>
          </a:xfrm>
          <a:prstGeom prst="rect">
            <a:avLst/>
          </a:prstGeom>
          <a:solidFill>
            <a:schemeClr val="accent4">
              <a:lumMod val="40000"/>
              <a:lumOff val="60000"/>
            </a:schemeClr>
          </a:solidFill>
        </p:spPr>
        <p:txBody>
          <a:bodyPr wrap="square">
            <a:spAutoFit/>
          </a:bodyPr>
          <a:lstStyle/>
          <a:p>
            <a:endParaRPr lang="tr-TR" dirty="0">
              <a:latin typeface="Times New Roman" pitchFamily="18" charset="0"/>
              <a:cs typeface="Times New Roman" pitchFamily="18" charset="0"/>
            </a:endParaRPr>
          </a:p>
          <a:p>
            <a:pPr marL="285750" indent="-285750">
              <a:lnSpc>
                <a:spcPct val="150000"/>
              </a:lnSpc>
              <a:buFont typeface="Arial" pitchFamily="34" charset="0"/>
              <a:buChar char="•"/>
            </a:pPr>
            <a:r>
              <a:rPr lang="tr-TR" dirty="0" smtClean="0">
                <a:latin typeface="Times New Roman" pitchFamily="18" charset="0"/>
                <a:cs typeface="Times New Roman" pitchFamily="18" charset="0"/>
              </a:rPr>
              <a:t>Etkin </a:t>
            </a:r>
            <a:r>
              <a:rPr lang="tr-TR" dirty="0">
                <a:latin typeface="Times New Roman" pitchFamily="18" charset="0"/>
                <a:cs typeface="Times New Roman" pitchFamily="18" charset="0"/>
              </a:rPr>
              <a:t>bir çevre denetim sistemi oluşturulmalıdır. </a:t>
            </a:r>
            <a:endParaRPr lang="tr-TR" dirty="0" smtClean="0">
              <a:latin typeface="Times New Roman" pitchFamily="18" charset="0"/>
              <a:cs typeface="Times New Roman" pitchFamily="18" charset="0"/>
            </a:endParaRPr>
          </a:p>
          <a:p>
            <a:pPr marL="285750" indent="-285750">
              <a:lnSpc>
                <a:spcPct val="150000"/>
              </a:lnSpc>
              <a:buFont typeface="Arial" pitchFamily="34" charset="0"/>
              <a:buChar char="•"/>
            </a:pPr>
            <a:endParaRPr lang="tr-TR" dirty="0" smtClean="0">
              <a:latin typeface="Times New Roman" pitchFamily="18" charset="0"/>
              <a:cs typeface="Times New Roman" pitchFamily="18" charset="0"/>
            </a:endParaRPr>
          </a:p>
          <a:p>
            <a:pPr marL="285750" indent="-285750">
              <a:lnSpc>
                <a:spcPct val="150000"/>
              </a:lnSpc>
              <a:buFont typeface="Arial" pitchFamily="34" charset="0"/>
              <a:buChar char="•"/>
            </a:pPr>
            <a:r>
              <a:rPr lang="tr-TR" dirty="0" smtClean="0">
                <a:latin typeface="Times New Roman" pitchFamily="18" charset="0"/>
                <a:cs typeface="Times New Roman" pitchFamily="18" charset="0"/>
              </a:rPr>
              <a:t>Gelecek </a:t>
            </a:r>
            <a:r>
              <a:rPr lang="tr-TR" dirty="0">
                <a:latin typeface="Times New Roman" pitchFamily="18" charset="0"/>
                <a:cs typeface="Times New Roman" pitchFamily="18" charset="0"/>
              </a:rPr>
              <a:t>nesillerin iyi bir çevre eğitimi ile yetiştirilmesi sağlanmalıdır. </a:t>
            </a:r>
            <a:endParaRPr lang="tr-TR" dirty="0" smtClean="0">
              <a:latin typeface="Times New Roman" pitchFamily="18" charset="0"/>
              <a:cs typeface="Times New Roman" pitchFamily="18" charset="0"/>
            </a:endParaRPr>
          </a:p>
          <a:p>
            <a:pPr marL="285750" indent="-285750">
              <a:lnSpc>
                <a:spcPct val="150000"/>
              </a:lnSpc>
              <a:buFont typeface="Arial" pitchFamily="34" charset="0"/>
              <a:buChar char="•"/>
            </a:pPr>
            <a:endParaRPr lang="tr-TR" dirty="0">
              <a:latin typeface="Times New Roman" pitchFamily="18" charset="0"/>
              <a:cs typeface="Times New Roman" pitchFamily="18" charset="0"/>
            </a:endParaRPr>
          </a:p>
          <a:p>
            <a:pPr marL="285750" indent="-285750">
              <a:lnSpc>
                <a:spcPct val="150000"/>
              </a:lnSpc>
              <a:buFont typeface="Arial" pitchFamily="34" charset="0"/>
              <a:buChar char="•"/>
            </a:pPr>
            <a:r>
              <a:rPr lang="tr-TR" dirty="0" smtClean="0">
                <a:latin typeface="Times New Roman" pitchFamily="18" charset="0"/>
                <a:cs typeface="Times New Roman" pitchFamily="18" charset="0"/>
              </a:rPr>
              <a:t>Çevre </a:t>
            </a:r>
            <a:r>
              <a:rPr lang="tr-TR" dirty="0">
                <a:latin typeface="Times New Roman" pitchFamily="18" charset="0"/>
                <a:cs typeface="Times New Roman" pitchFamily="18" charset="0"/>
              </a:rPr>
              <a:t>sorunlarının çözümü için sivil toplum kuruluşlarının sayısı artırılmalıdır. </a:t>
            </a:r>
            <a:endParaRPr lang="tr-TR" dirty="0" smtClean="0">
              <a:latin typeface="Times New Roman" pitchFamily="18" charset="0"/>
              <a:cs typeface="Times New Roman" pitchFamily="18" charset="0"/>
            </a:endParaRPr>
          </a:p>
          <a:p>
            <a:pPr marL="285750" indent="-285750">
              <a:lnSpc>
                <a:spcPct val="150000"/>
              </a:lnSpc>
              <a:buFont typeface="Arial" pitchFamily="34" charset="0"/>
              <a:buChar char="•"/>
            </a:pPr>
            <a:endParaRPr lang="tr-TR" dirty="0">
              <a:latin typeface="Times New Roman" pitchFamily="18" charset="0"/>
              <a:cs typeface="Times New Roman" pitchFamily="18" charset="0"/>
            </a:endParaRPr>
          </a:p>
          <a:p>
            <a:pPr marL="285750" indent="-285750">
              <a:lnSpc>
                <a:spcPct val="150000"/>
              </a:lnSpc>
              <a:buFont typeface="Arial" pitchFamily="34" charset="0"/>
              <a:buChar char="•"/>
            </a:pPr>
            <a:r>
              <a:rPr lang="tr-TR" dirty="0" smtClean="0">
                <a:latin typeface="Times New Roman" pitchFamily="18" charset="0"/>
                <a:cs typeface="Times New Roman" pitchFamily="18" charset="0"/>
              </a:rPr>
              <a:t>Sivil </a:t>
            </a:r>
            <a:r>
              <a:rPr lang="tr-TR" dirty="0">
                <a:latin typeface="Times New Roman" pitchFamily="18" charset="0"/>
                <a:cs typeface="Times New Roman" pitchFamily="18" charset="0"/>
              </a:rPr>
              <a:t>toplum örgütleri ile kamu kuruluşları ortak çalışmalar yürütmelidir. </a:t>
            </a:r>
            <a:endParaRPr lang="tr-TR" dirty="0" smtClean="0">
              <a:latin typeface="Times New Roman" pitchFamily="18" charset="0"/>
              <a:cs typeface="Times New Roman" pitchFamily="18" charset="0"/>
            </a:endParaRPr>
          </a:p>
          <a:p>
            <a:pPr marL="285750" indent="-285750">
              <a:lnSpc>
                <a:spcPct val="150000"/>
              </a:lnSpc>
              <a:buFont typeface="Arial" pitchFamily="34" charset="0"/>
              <a:buChar char="•"/>
            </a:pPr>
            <a:endParaRPr lang="tr-TR" dirty="0">
              <a:latin typeface="Times New Roman" pitchFamily="18" charset="0"/>
              <a:cs typeface="Times New Roman" pitchFamily="18" charset="0"/>
            </a:endParaRPr>
          </a:p>
          <a:p>
            <a:pPr marL="285750" indent="-285750">
              <a:lnSpc>
                <a:spcPct val="150000"/>
              </a:lnSpc>
              <a:buFont typeface="Arial" pitchFamily="34" charset="0"/>
              <a:buChar char="•"/>
            </a:pPr>
            <a:r>
              <a:rPr lang="tr-TR" dirty="0" smtClean="0">
                <a:latin typeface="Times New Roman" pitchFamily="18" charset="0"/>
                <a:cs typeface="Times New Roman" pitchFamily="18" charset="0"/>
              </a:rPr>
              <a:t>Plansız </a:t>
            </a:r>
            <a:r>
              <a:rPr lang="tr-TR" dirty="0">
                <a:latin typeface="Times New Roman" pitchFamily="18" charset="0"/>
                <a:cs typeface="Times New Roman" pitchFamily="18" charset="0"/>
              </a:rPr>
              <a:t>kentleşmeler yerine planlı şehir alanları oluşturulmalıdır. </a:t>
            </a:r>
            <a:endParaRPr lang="tr-TR" dirty="0" smtClean="0">
              <a:latin typeface="Times New Roman" pitchFamily="18" charset="0"/>
              <a:cs typeface="Times New Roman" pitchFamily="18" charset="0"/>
            </a:endParaRPr>
          </a:p>
          <a:p>
            <a:pPr marL="285750" indent="-285750">
              <a:lnSpc>
                <a:spcPct val="150000"/>
              </a:lnSpc>
              <a:buFont typeface="Arial" pitchFamily="34" charset="0"/>
              <a:buChar char="•"/>
            </a:pPr>
            <a:endParaRPr lang="tr-TR" dirty="0" smtClean="0">
              <a:latin typeface="Times New Roman" pitchFamily="18" charset="0"/>
              <a:cs typeface="Times New Roman" pitchFamily="18" charset="0"/>
            </a:endParaRPr>
          </a:p>
          <a:p>
            <a:pPr marL="285750" indent="-285750">
              <a:lnSpc>
                <a:spcPct val="150000"/>
              </a:lnSpc>
              <a:buFont typeface="Arial" pitchFamily="34" charset="0"/>
              <a:buChar char="•"/>
            </a:pPr>
            <a:r>
              <a:rPr lang="tr-TR" dirty="0" smtClean="0">
                <a:latin typeface="Times New Roman" pitchFamily="18" charset="0"/>
                <a:cs typeface="Times New Roman" pitchFamily="18" charset="0"/>
              </a:rPr>
              <a:t>Ormanların </a:t>
            </a:r>
            <a:r>
              <a:rPr lang="tr-TR" dirty="0">
                <a:latin typeface="Times New Roman" pitchFamily="18" charset="0"/>
                <a:cs typeface="Times New Roman" pitchFamily="18" charset="0"/>
              </a:rPr>
              <a:t>çoğaltılması ve korunması sağlanmalıdır. </a:t>
            </a:r>
            <a:endParaRPr lang="tr-TR" dirty="0" smtClean="0">
              <a:latin typeface="Times New Roman" pitchFamily="18" charset="0"/>
              <a:cs typeface="Times New Roman" pitchFamily="18" charset="0"/>
            </a:endParaRPr>
          </a:p>
          <a:p>
            <a:pPr marL="285750" indent="-285750">
              <a:lnSpc>
                <a:spcPct val="150000"/>
              </a:lnSpc>
              <a:buFont typeface="Arial" pitchFamily="34" charset="0"/>
              <a:buChar char="•"/>
            </a:pPr>
            <a:endParaRPr lang="tr-TR" dirty="0">
              <a:latin typeface="Times New Roman" pitchFamily="18" charset="0"/>
              <a:cs typeface="Times New Roman" pitchFamily="18" charset="0"/>
            </a:endParaRPr>
          </a:p>
          <a:p>
            <a:pPr marL="285750" indent="-285750">
              <a:lnSpc>
                <a:spcPct val="150000"/>
              </a:lnSpc>
              <a:buFont typeface="Arial" pitchFamily="34" charset="0"/>
              <a:buChar char="•"/>
            </a:pPr>
            <a:r>
              <a:rPr lang="tr-TR" dirty="0" smtClean="0">
                <a:latin typeface="Times New Roman" pitchFamily="18" charset="0"/>
                <a:cs typeface="Times New Roman" pitchFamily="18" charset="0"/>
              </a:rPr>
              <a:t>Düzenli </a:t>
            </a:r>
            <a:r>
              <a:rPr lang="tr-TR" dirty="0">
                <a:latin typeface="Times New Roman" pitchFamily="18" charset="0"/>
                <a:cs typeface="Times New Roman" pitchFamily="18" charset="0"/>
              </a:rPr>
              <a:t>ve çevreci organize sanayi bölgeleri oluşturulmalıdır. </a:t>
            </a:r>
            <a:endParaRPr lang="tr-TR" dirty="0" smtClean="0">
              <a:latin typeface="Times New Roman" pitchFamily="18" charset="0"/>
              <a:cs typeface="Times New Roman" pitchFamily="18" charset="0"/>
            </a:endParaRPr>
          </a:p>
          <a:p>
            <a:pPr marL="285750" indent="-285750">
              <a:buFont typeface="Arial" pitchFamily="34" charset="0"/>
              <a:buChar char="•"/>
            </a:pPr>
            <a:endParaRPr lang="tr-TR" sz="1600" dirty="0">
              <a:latin typeface="Times New Roman" pitchFamily="18" charset="0"/>
              <a:cs typeface="Times New Roman" pitchFamily="18" charset="0"/>
            </a:endParaRPr>
          </a:p>
        </p:txBody>
      </p:sp>
      <p:sp>
        <p:nvSpPr>
          <p:cNvPr id="3" name="Dikdörtgen 2"/>
          <p:cNvSpPr/>
          <p:nvPr/>
        </p:nvSpPr>
        <p:spPr>
          <a:xfrm>
            <a:off x="459798" y="250613"/>
            <a:ext cx="3162469" cy="369332"/>
          </a:xfrm>
          <a:prstGeom prst="rect">
            <a:avLst/>
          </a:prstGeom>
          <a:solidFill>
            <a:schemeClr val="tx1"/>
          </a:solidFill>
        </p:spPr>
        <p:txBody>
          <a:bodyPr wrap="none">
            <a:spAutoFit/>
          </a:bodyPr>
          <a:lstStyle/>
          <a:p>
            <a:r>
              <a:rPr lang="tr-TR" b="1" dirty="0" smtClean="0">
                <a:solidFill>
                  <a:schemeClr val="bg1"/>
                </a:solidFill>
                <a:latin typeface="Times New Roman" pitchFamily="18" charset="0"/>
                <a:cs typeface="Times New Roman" pitchFamily="18" charset="0"/>
              </a:rPr>
              <a:t>11.Çevreyi </a:t>
            </a:r>
            <a:r>
              <a:rPr lang="tr-TR" b="1" dirty="0">
                <a:solidFill>
                  <a:schemeClr val="bg1"/>
                </a:solidFill>
                <a:latin typeface="Times New Roman" pitchFamily="18" charset="0"/>
                <a:cs typeface="Times New Roman" pitchFamily="18" charset="0"/>
              </a:rPr>
              <a:t>Koruma Tedbirleri</a:t>
            </a:r>
          </a:p>
        </p:txBody>
      </p:sp>
    </p:spTree>
    <p:extLst>
      <p:ext uri="{BB962C8B-B14F-4D97-AF65-F5344CB8AC3E}">
        <p14:creationId xmlns:p14="http://schemas.microsoft.com/office/powerpoint/2010/main" val="21780819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34536" y="1066482"/>
            <a:ext cx="8764859" cy="4613058"/>
          </a:xfrm>
          <a:prstGeom prst="rect">
            <a:avLst/>
          </a:prstGeom>
          <a:solidFill>
            <a:schemeClr val="accent4">
              <a:lumMod val="40000"/>
              <a:lumOff val="60000"/>
            </a:schemeClr>
          </a:solidFill>
        </p:spPr>
        <p:txBody>
          <a:bodyPr wrap="square">
            <a:spAutoFit/>
          </a:bodyPr>
          <a:lstStyle/>
          <a:p>
            <a:pPr marL="285750" indent="-285750">
              <a:lnSpc>
                <a:spcPct val="150000"/>
              </a:lnSpc>
              <a:buFont typeface="Arial" pitchFamily="34" charset="0"/>
              <a:buChar char="•"/>
            </a:pPr>
            <a:r>
              <a:rPr lang="tr-TR" dirty="0">
                <a:latin typeface="Times New Roman" pitchFamily="18" charset="0"/>
                <a:cs typeface="Times New Roman" pitchFamily="18" charset="0"/>
              </a:rPr>
              <a:t>Çöplerin kaynağında ayrıştırılması için çalışmalar yapılmalıdır. </a:t>
            </a:r>
          </a:p>
          <a:p>
            <a:pPr marL="285750" indent="-285750">
              <a:lnSpc>
                <a:spcPct val="150000"/>
              </a:lnSpc>
              <a:buFont typeface="Arial" pitchFamily="34" charset="0"/>
              <a:buChar char="•"/>
            </a:pPr>
            <a:endParaRPr lang="tr-TR" dirty="0">
              <a:latin typeface="Times New Roman" pitchFamily="18" charset="0"/>
              <a:cs typeface="Times New Roman" pitchFamily="18" charset="0"/>
            </a:endParaRPr>
          </a:p>
          <a:p>
            <a:pPr marL="285750" indent="-285750">
              <a:lnSpc>
                <a:spcPct val="150000"/>
              </a:lnSpc>
              <a:buFont typeface="Arial" pitchFamily="34" charset="0"/>
              <a:buChar char="•"/>
            </a:pPr>
            <a:r>
              <a:rPr lang="tr-TR" dirty="0">
                <a:latin typeface="Times New Roman" pitchFamily="18" charset="0"/>
                <a:cs typeface="Times New Roman" pitchFamily="18" charset="0"/>
              </a:rPr>
              <a:t>Kaliteli yakıtların kullanılması sağlanmalıdır. </a:t>
            </a:r>
          </a:p>
          <a:p>
            <a:pPr marL="285750" indent="-285750">
              <a:lnSpc>
                <a:spcPct val="150000"/>
              </a:lnSpc>
              <a:buFont typeface="Arial" pitchFamily="34" charset="0"/>
              <a:buChar char="•"/>
            </a:pPr>
            <a:endParaRPr lang="tr-TR" dirty="0">
              <a:latin typeface="Times New Roman" pitchFamily="18" charset="0"/>
              <a:cs typeface="Times New Roman" pitchFamily="18" charset="0"/>
            </a:endParaRPr>
          </a:p>
          <a:p>
            <a:pPr marL="285750" indent="-285750">
              <a:lnSpc>
                <a:spcPct val="150000"/>
              </a:lnSpc>
              <a:buFont typeface="Arial" pitchFamily="34" charset="0"/>
              <a:buChar char="•"/>
            </a:pPr>
            <a:r>
              <a:rPr lang="tr-TR" dirty="0">
                <a:latin typeface="Times New Roman" pitchFamily="18" charset="0"/>
                <a:cs typeface="Times New Roman" pitchFamily="18" charset="0"/>
              </a:rPr>
              <a:t>Çevre sorunlarının önlenmesi için devlet tarafından etkili yasalar oluşturulmalıdır. </a:t>
            </a:r>
          </a:p>
          <a:p>
            <a:pPr marL="285750" indent="-285750">
              <a:lnSpc>
                <a:spcPct val="150000"/>
              </a:lnSpc>
              <a:buFont typeface="Arial" pitchFamily="34" charset="0"/>
              <a:buChar char="•"/>
            </a:pPr>
            <a:endParaRPr lang="tr-TR" dirty="0">
              <a:latin typeface="Times New Roman" pitchFamily="18" charset="0"/>
              <a:cs typeface="Times New Roman" pitchFamily="18" charset="0"/>
            </a:endParaRPr>
          </a:p>
          <a:p>
            <a:pPr marL="285750" indent="-285750">
              <a:lnSpc>
                <a:spcPct val="150000"/>
              </a:lnSpc>
              <a:buFont typeface="Arial" pitchFamily="34" charset="0"/>
              <a:buChar char="•"/>
            </a:pPr>
            <a:r>
              <a:rPr lang="tr-TR" dirty="0">
                <a:latin typeface="Times New Roman" pitchFamily="18" charset="0"/>
                <a:cs typeface="Times New Roman" pitchFamily="18" charset="0"/>
              </a:rPr>
              <a:t>Çevre ve Orman Bakanlığının kadrosu güçlendirilerek daha etkin çalışması sağlanmalıdır.</a:t>
            </a:r>
          </a:p>
          <a:p>
            <a:pPr>
              <a:lnSpc>
                <a:spcPct val="150000"/>
              </a:lnSpc>
            </a:pPr>
            <a:r>
              <a:rPr lang="tr-TR" dirty="0">
                <a:latin typeface="Times New Roman" pitchFamily="18" charset="0"/>
                <a:cs typeface="Times New Roman" pitchFamily="18" charset="0"/>
              </a:rPr>
              <a:t> </a:t>
            </a:r>
          </a:p>
          <a:p>
            <a:pPr marL="285750" indent="-285750">
              <a:lnSpc>
                <a:spcPct val="150000"/>
              </a:lnSpc>
              <a:buFont typeface="Arial" pitchFamily="34" charset="0"/>
              <a:buChar char="•"/>
            </a:pPr>
            <a:r>
              <a:rPr lang="tr-TR" dirty="0">
                <a:latin typeface="Times New Roman" pitchFamily="18" charset="0"/>
                <a:cs typeface="Times New Roman" pitchFamily="18" charset="0"/>
              </a:rPr>
              <a:t>Yerel yönetimlerin asli görevleri çevre sorunlarının çözümlenmesi olmalıdır. </a:t>
            </a:r>
          </a:p>
          <a:p>
            <a:pPr marL="285750" indent="-285750">
              <a:lnSpc>
                <a:spcPct val="150000"/>
              </a:lnSpc>
              <a:buFont typeface="Arial" pitchFamily="34" charset="0"/>
              <a:buChar char="•"/>
            </a:pPr>
            <a:endParaRPr lang="tr-TR" dirty="0">
              <a:latin typeface="Times New Roman" pitchFamily="18" charset="0"/>
              <a:cs typeface="Times New Roman" pitchFamily="18" charset="0"/>
            </a:endParaRPr>
          </a:p>
          <a:p>
            <a:pPr marL="285750" indent="-285750">
              <a:lnSpc>
                <a:spcPct val="150000"/>
              </a:lnSpc>
              <a:buFont typeface="Arial" pitchFamily="34" charset="0"/>
              <a:buChar char="•"/>
            </a:pPr>
            <a:r>
              <a:rPr lang="tr-TR" dirty="0">
                <a:latin typeface="Times New Roman" pitchFamily="18" charset="0"/>
                <a:cs typeface="Times New Roman" pitchFamily="18" charset="0"/>
              </a:rPr>
              <a:t>Çevre konusunda yapılacak yatırımlar için teşvik uygulamaları başlatılmalıdır. </a:t>
            </a:r>
          </a:p>
        </p:txBody>
      </p:sp>
      <p:sp>
        <p:nvSpPr>
          <p:cNvPr id="4" name="Dikdörtgen 3"/>
          <p:cNvSpPr/>
          <p:nvPr/>
        </p:nvSpPr>
        <p:spPr>
          <a:xfrm>
            <a:off x="489175" y="467680"/>
            <a:ext cx="3162469" cy="369332"/>
          </a:xfrm>
          <a:prstGeom prst="rect">
            <a:avLst/>
          </a:prstGeom>
          <a:solidFill>
            <a:schemeClr val="tx1"/>
          </a:solidFill>
        </p:spPr>
        <p:txBody>
          <a:bodyPr wrap="none">
            <a:spAutoFit/>
          </a:bodyPr>
          <a:lstStyle/>
          <a:p>
            <a:r>
              <a:rPr lang="tr-TR" b="1" dirty="0">
                <a:solidFill>
                  <a:schemeClr val="bg1"/>
                </a:solidFill>
                <a:latin typeface="Times New Roman" pitchFamily="18" charset="0"/>
                <a:cs typeface="Times New Roman" pitchFamily="18" charset="0"/>
              </a:rPr>
              <a:t>11.Çevreyi Koruma Tedbirleri</a:t>
            </a:r>
          </a:p>
        </p:txBody>
      </p:sp>
    </p:spTree>
    <p:extLst>
      <p:ext uri="{BB962C8B-B14F-4D97-AF65-F5344CB8AC3E}">
        <p14:creationId xmlns:p14="http://schemas.microsoft.com/office/powerpoint/2010/main" val="459858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37575" y="448761"/>
            <a:ext cx="7578483" cy="461665"/>
          </a:xfrm>
          <a:prstGeom prst="rect">
            <a:avLst/>
          </a:prstGeom>
          <a:solidFill>
            <a:schemeClr val="tx1"/>
          </a:solidFill>
        </p:spPr>
        <p:txBody>
          <a:bodyPr wrap="square">
            <a:spAutoFit/>
          </a:bodyPr>
          <a:lstStyle/>
          <a:p>
            <a:r>
              <a:rPr lang="tr-TR" sz="2400" b="1" dirty="0" smtClean="0">
                <a:solidFill>
                  <a:schemeClr val="bg1"/>
                </a:solidFill>
                <a:latin typeface="Times New Roman" pitchFamily="18" charset="0"/>
                <a:cs typeface="Times New Roman" pitchFamily="18" charset="0"/>
              </a:rPr>
              <a:t>12.Atık </a:t>
            </a:r>
            <a:r>
              <a:rPr lang="tr-TR" sz="2400" b="1" dirty="0">
                <a:solidFill>
                  <a:schemeClr val="bg1"/>
                </a:solidFill>
                <a:latin typeface="Times New Roman" pitchFamily="18" charset="0"/>
                <a:cs typeface="Times New Roman" pitchFamily="18" charset="0"/>
              </a:rPr>
              <a:t>Yönetim Stratejileri ve Sıfır Atık </a:t>
            </a:r>
            <a:r>
              <a:rPr lang="tr-TR" sz="2400" b="1" dirty="0" smtClean="0">
                <a:solidFill>
                  <a:schemeClr val="bg1"/>
                </a:solidFill>
                <a:latin typeface="Times New Roman" pitchFamily="18" charset="0"/>
                <a:cs typeface="Times New Roman" pitchFamily="18" charset="0"/>
              </a:rPr>
              <a:t>Yaklaşımı </a:t>
            </a:r>
            <a:endParaRPr lang="tr-TR" sz="2400" dirty="0">
              <a:solidFill>
                <a:schemeClr val="bg1"/>
              </a:solidFill>
              <a:latin typeface="Times New Roman" pitchFamily="18" charset="0"/>
              <a:cs typeface="Times New Roman" pitchFamily="18" charset="0"/>
            </a:endParaRPr>
          </a:p>
        </p:txBody>
      </p:sp>
      <p:sp>
        <p:nvSpPr>
          <p:cNvPr id="3" name="Dikdörtgen 2"/>
          <p:cNvSpPr/>
          <p:nvPr/>
        </p:nvSpPr>
        <p:spPr>
          <a:xfrm>
            <a:off x="152399" y="1388331"/>
            <a:ext cx="11568545" cy="4247317"/>
          </a:xfrm>
          <a:prstGeom prst="rect">
            <a:avLst/>
          </a:prstGeom>
          <a:solidFill>
            <a:schemeClr val="accent4">
              <a:lumMod val="40000"/>
              <a:lumOff val="60000"/>
            </a:schemeClr>
          </a:solidFill>
        </p:spPr>
        <p:txBody>
          <a:bodyPr wrap="square">
            <a:spAutoFit/>
          </a:bodyPr>
          <a:lstStyle/>
          <a:p>
            <a:pPr marL="285750" indent="-285750">
              <a:buFont typeface="Wingdings" pitchFamily="2" charset="2"/>
              <a:buChar char="ü"/>
            </a:pPr>
            <a:r>
              <a:rPr lang="tr-TR" dirty="0">
                <a:latin typeface="Times New Roman" pitchFamily="18" charset="0"/>
                <a:cs typeface="Times New Roman" pitchFamily="18" charset="0"/>
              </a:rPr>
              <a:t>Çevrenin korunması, geliştirilmesi ve iyileştirilmesi konusunda gösterilen tüm çabaların amacı, daha sağlıklı ve güvenli bir çevrede yaşanmasının sağlanmasıdır. Bu bilincin oluşması için konuya taraf olan ulusal ve uluslararası kuruluşların, hükümetlerin, devlet kurumlarının, yerel yönetimlerin, üniversiteler başta olmak üzere eğitim kurumlarının, sanayi kuruluşlarının ve de evsel atık üreten halkın birlikte temel bir strateji ve eylem planı içerisinde çalışmaları gerekmektedir. </a:t>
            </a:r>
            <a:endParaRPr lang="tr-TR" dirty="0" smtClean="0">
              <a:latin typeface="Times New Roman" pitchFamily="18" charset="0"/>
              <a:cs typeface="Times New Roman" pitchFamily="18" charset="0"/>
            </a:endParaRPr>
          </a:p>
          <a:p>
            <a:endParaRPr lang="tr-TR" dirty="0" smtClean="0">
              <a:latin typeface="Times New Roman" pitchFamily="18" charset="0"/>
              <a:cs typeface="Times New Roman" pitchFamily="18" charset="0"/>
            </a:endParaRPr>
          </a:p>
          <a:p>
            <a:pPr marL="285750" indent="-285750">
              <a:buFont typeface="Wingdings" pitchFamily="2" charset="2"/>
              <a:buChar char="ü"/>
            </a:pPr>
            <a:r>
              <a:rPr lang="tr-TR" dirty="0" smtClean="0">
                <a:latin typeface="Times New Roman" pitchFamily="18" charset="0"/>
                <a:cs typeface="Times New Roman" pitchFamily="18" charset="0"/>
              </a:rPr>
              <a:t>Çevre </a:t>
            </a:r>
            <a:r>
              <a:rPr lang="tr-TR" dirty="0">
                <a:latin typeface="Times New Roman" pitchFamily="18" charset="0"/>
                <a:cs typeface="Times New Roman" pitchFamily="18" charset="0"/>
              </a:rPr>
              <a:t>sorunlarını meydana getiren atıkların yönetilmesi gerekliliği dünya üzerinde farklı tür atık yönetim sistemlerinin oluşmasına sebep olmuştur. </a:t>
            </a:r>
            <a:endParaRPr lang="tr-TR" dirty="0" smtClean="0">
              <a:latin typeface="Times New Roman" pitchFamily="18" charset="0"/>
              <a:cs typeface="Times New Roman" pitchFamily="18" charset="0"/>
            </a:endParaRPr>
          </a:p>
          <a:p>
            <a:endParaRPr lang="tr-TR" dirty="0" smtClean="0">
              <a:latin typeface="Times New Roman" pitchFamily="18" charset="0"/>
              <a:cs typeface="Times New Roman" pitchFamily="18" charset="0"/>
            </a:endParaRPr>
          </a:p>
          <a:p>
            <a:pPr marL="285750" indent="-285750">
              <a:buFont typeface="Wingdings" pitchFamily="2" charset="2"/>
              <a:buChar char="ü"/>
            </a:pPr>
            <a:r>
              <a:rPr lang="tr-TR" dirty="0" smtClean="0">
                <a:latin typeface="Times New Roman" pitchFamily="18" charset="0"/>
                <a:cs typeface="Times New Roman" pitchFamily="18" charset="0"/>
              </a:rPr>
              <a:t>Atık </a:t>
            </a:r>
            <a:r>
              <a:rPr lang="tr-TR" dirty="0">
                <a:latin typeface="Times New Roman" pitchFamily="18" charset="0"/>
                <a:cs typeface="Times New Roman" pitchFamily="18" charset="0"/>
              </a:rPr>
              <a:t>yönetim sistemleri ortaya çıktıkları yerlerin gereksinimlerini karşılamak için belli aşamalardan geçmiş bu sebeple farklı ölçülerde atık yönetim sistemleri ortaya çıkmıştır. </a:t>
            </a:r>
            <a:endParaRPr lang="tr-TR" dirty="0" smtClean="0">
              <a:latin typeface="Times New Roman" pitchFamily="18" charset="0"/>
              <a:cs typeface="Times New Roman" pitchFamily="18" charset="0"/>
            </a:endParaRPr>
          </a:p>
          <a:p>
            <a:endParaRPr lang="tr-TR" dirty="0">
              <a:latin typeface="Times New Roman" pitchFamily="18" charset="0"/>
              <a:cs typeface="Times New Roman" pitchFamily="18" charset="0"/>
            </a:endParaRPr>
          </a:p>
          <a:p>
            <a:pPr marL="285750" indent="-285750">
              <a:buFont typeface="Wingdings" pitchFamily="2" charset="2"/>
              <a:buChar char="ü"/>
            </a:pPr>
            <a:r>
              <a:rPr lang="tr-TR" dirty="0">
                <a:latin typeface="Times New Roman" pitchFamily="18" charset="0"/>
                <a:cs typeface="Times New Roman" pitchFamily="18" charset="0"/>
              </a:rPr>
              <a:t>Bu konudaki temel farklılıkları ortaya çıkaran stratejilerde ana etken; maliyeti, çevresel riskleri, iş sağlığı ve güvenliği riskini en aza indirgeyecek çalışmalar yapılması gerekliliğidir. Yapılan tüm çalışmaların amacı en az maliyette ve hem çevreye hem de görevli olan kişilere en az risk oluşturacak yöntemin seçilmesidir. </a:t>
            </a:r>
          </a:p>
        </p:txBody>
      </p:sp>
    </p:spTree>
    <p:extLst>
      <p:ext uri="{BB962C8B-B14F-4D97-AF65-F5344CB8AC3E}">
        <p14:creationId xmlns:p14="http://schemas.microsoft.com/office/powerpoint/2010/main" val="17749567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61209" y="461549"/>
            <a:ext cx="11083636" cy="5909310"/>
          </a:xfrm>
          <a:prstGeom prst="rect">
            <a:avLst/>
          </a:prstGeom>
          <a:solidFill>
            <a:schemeClr val="accent4">
              <a:lumMod val="40000"/>
              <a:lumOff val="60000"/>
            </a:schemeClr>
          </a:solidFill>
        </p:spPr>
        <p:txBody>
          <a:bodyPr wrap="square">
            <a:spAutoFit/>
          </a:bodyPr>
          <a:lstStyle/>
          <a:p>
            <a:endParaRPr lang="tr-TR" dirty="0"/>
          </a:p>
          <a:p>
            <a:r>
              <a:rPr lang="tr-TR" b="1" dirty="0">
                <a:latin typeface="Times New Roman" pitchFamily="18" charset="0"/>
                <a:cs typeface="Times New Roman" pitchFamily="18" charset="0"/>
              </a:rPr>
              <a:t>Atık Bertaraf </a:t>
            </a:r>
            <a:r>
              <a:rPr lang="tr-TR" b="1" dirty="0" smtClean="0">
                <a:latin typeface="Times New Roman" pitchFamily="18" charset="0"/>
                <a:cs typeface="Times New Roman" pitchFamily="18" charset="0"/>
              </a:rPr>
              <a:t>Stratejisi</a:t>
            </a:r>
          </a:p>
          <a:p>
            <a:endParaRPr lang="tr-TR" dirty="0">
              <a:latin typeface="Times New Roman" pitchFamily="18" charset="0"/>
              <a:cs typeface="Times New Roman" pitchFamily="18" charset="0"/>
            </a:endParaRPr>
          </a:p>
          <a:p>
            <a:pPr marL="285750" indent="-285750">
              <a:buFont typeface="Wingdings" pitchFamily="2" charset="2"/>
              <a:buChar char="ü"/>
            </a:pPr>
            <a:r>
              <a:rPr lang="tr-TR" dirty="0" smtClean="0">
                <a:latin typeface="Times New Roman" pitchFamily="18" charset="0"/>
                <a:cs typeface="Times New Roman" pitchFamily="18" charset="0"/>
              </a:rPr>
              <a:t>Atığın </a:t>
            </a:r>
            <a:r>
              <a:rPr lang="tr-TR" dirty="0">
                <a:latin typeface="Times New Roman" pitchFamily="18" charset="0"/>
                <a:cs typeface="Times New Roman" pitchFamily="18" charset="0"/>
              </a:rPr>
              <a:t>düzensiz veya düzenli bir biçimde </a:t>
            </a:r>
            <a:r>
              <a:rPr lang="tr-TR" dirty="0" err="1">
                <a:latin typeface="Times New Roman" pitchFamily="18" charset="0"/>
                <a:cs typeface="Times New Roman" pitchFamily="18" charset="0"/>
              </a:rPr>
              <a:t>bertarafıdır</a:t>
            </a:r>
            <a:r>
              <a:rPr lang="tr-TR" dirty="0">
                <a:latin typeface="Times New Roman" pitchFamily="18" charset="0"/>
                <a:cs typeface="Times New Roman" pitchFamily="18" charset="0"/>
              </a:rPr>
              <a:t>, enerji kazanımı amaç değil, atığın uzaklaştırılması istenmektedir. Çevre ve halk sağlığı için en büyük riski bu yöntem oluşturmaktadır. Enerji kazanımına göre ilk etapta daha az maliyetli olsa da ileride yaşanılabilecek çevre sorunlarının giderilmesi için harcanacak maliyetin tam olarak hesaplanamadığı bilinmektedir. </a:t>
            </a:r>
          </a:p>
          <a:p>
            <a:endParaRPr lang="tr-TR" dirty="0">
              <a:latin typeface="Times New Roman" pitchFamily="18" charset="0"/>
              <a:cs typeface="Times New Roman" pitchFamily="18" charset="0"/>
            </a:endParaRPr>
          </a:p>
          <a:p>
            <a:r>
              <a:rPr lang="tr-TR" b="1" dirty="0" smtClean="0">
                <a:latin typeface="Times New Roman" pitchFamily="18" charset="0"/>
                <a:cs typeface="Times New Roman" pitchFamily="18" charset="0"/>
              </a:rPr>
              <a:t>Enerji </a:t>
            </a:r>
            <a:r>
              <a:rPr lang="tr-TR" b="1" dirty="0">
                <a:latin typeface="Times New Roman" pitchFamily="18" charset="0"/>
                <a:cs typeface="Times New Roman" pitchFamily="18" charset="0"/>
              </a:rPr>
              <a:t>Kazanım </a:t>
            </a:r>
            <a:r>
              <a:rPr lang="tr-TR" b="1" dirty="0" smtClean="0">
                <a:latin typeface="Times New Roman" pitchFamily="18" charset="0"/>
                <a:cs typeface="Times New Roman" pitchFamily="18" charset="0"/>
              </a:rPr>
              <a:t>Stratejisi</a:t>
            </a:r>
          </a:p>
          <a:p>
            <a:endParaRPr lang="tr-TR" dirty="0">
              <a:latin typeface="Times New Roman" pitchFamily="18" charset="0"/>
              <a:cs typeface="Times New Roman" pitchFamily="18" charset="0"/>
            </a:endParaRPr>
          </a:p>
          <a:p>
            <a:pPr marL="285750" indent="-285750">
              <a:buFont typeface="Wingdings" pitchFamily="2" charset="2"/>
              <a:buChar char="ü"/>
            </a:pPr>
            <a:r>
              <a:rPr lang="tr-TR" dirty="0" smtClean="0">
                <a:latin typeface="Times New Roman" pitchFamily="18" charset="0"/>
                <a:cs typeface="Times New Roman" pitchFamily="18" charset="0"/>
              </a:rPr>
              <a:t>Atığın </a:t>
            </a:r>
            <a:r>
              <a:rPr lang="tr-TR" dirty="0">
                <a:latin typeface="Times New Roman" pitchFamily="18" charset="0"/>
                <a:cs typeface="Times New Roman" pitchFamily="18" charset="0"/>
              </a:rPr>
              <a:t>tekrar aynı ürün formundaki şekli ile değerlendirilmeyip, </a:t>
            </a:r>
            <a:r>
              <a:rPr lang="tr-TR" dirty="0" err="1">
                <a:latin typeface="Times New Roman" pitchFamily="18" charset="0"/>
                <a:cs typeface="Times New Roman" pitchFamily="18" charset="0"/>
              </a:rPr>
              <a:t>bertarafı</a:t>
            </a:r>
            <a:r>
              <a:rPr lang="tr-TR" dirty="0">
                <a:latin typeface="Times New Roman" pitchFamily="18" charset="0"/>
                <a:cs typeface="Times New Roman" pitchFamily="18" charset="0"/>
              </a:rPr>
              <a:t> veya dönüştürülmesi sırasında enerji elde edilmesi olarak ifade edilmektedir. Dünya’daki Kullanılan Enerji/Üretilen Enerji dengesi göz önüne alındığında </a:t>
            </a:r>
            <a:r>
              <a:rPr lang="tr-TR" dirty="0" err="1">
                <a:latin typeface="Times New Roman" pitchFamily="18" charset="0"/>
                <a:cs typeface="Times New Roman" pitchFamily="18" charset="0"/>
              </a:rPr>
              <a:t>eneri</a:t>
            </a:r>
            <a:r>
              <a:rPr lang="tr-TR" dirty="0">
                <a:latin typeface="Times New Roman" pitchFamily="18" charset="0"/>
                <a:cs typeface="Times New Roman" pitchFamily="18" charset="0"/>
              </a:rPr>
              <a:t> geri kazanımı en iyi atık bertaraf </a:t>
            </a:r>
            <a:r>
              <a:rPr lang="tr-TR" dirty="0" smtClean="0">
                <a:latin typeface="Times New Roman" pitchFamily="18" charset="0"/>
                <a:cs typeface="Times New Roman" pitchFamily="18" charset="0"/>
              </a:rPr>
              <a:t> yöntemi </a:t>
            </a:r>
            <a:r>
              <a:rPr lang="tr-TR" dirty="0">
                <a:latin typeface="Times New Roman" pitchFamily="18" charset="0"/>
                <a:cs typeface="Times New Roman" pitchFamily="18" charset="0"/>
              </a:rPr>
              <a:t>olarak gösterilmektedir. Ancak uygulama süreci esnasında hem yüksek maliyete hem de daha zorlayıcı çevresel ve sağlık risklerine sahiptir. </a:t>
            </a:r>
          </a:p>
          <a:p>
            <a:endParaRPr lang="tr-TR" dirty="0">
              <a:latin typeface="Times New Roman" pitchFamily="18" charset="0"/>
              <a:cs typeface="Times New Roman" pitchFamily="18" charset="0"/>
            </a:endParaRPr>
          </a:p>
          <a:p>
            <a:r>
              <a:rPr lang="tr-TR" b="1" dirty="0" smtClean="0">
                <a:latin typeface="Times New Roman" pitchFamily="18" charset="0"/>
                <a:cs typeface="Times New Roman" pitchFamily="18" charset="0"/>
              </a:rPr>
              <a:t>Geri </a:t>
            </a:r>
            <a:r>
              <a:rPr lang="tr-TR" b="1" dirty="0">
                <a:latin typeface="Times New Roman" pitchFamily="18" charset="0"/>
                <a:cs typeface="Times New Roman" pitchFamily="18" charset="0"/>
              </a:rPr>
              <a:t>Dönüşüm </a:t>
            </a:r>
            <a:r>
              <a:rPr lang="tr-TR" b="1" dirty="0" smtClean="0">
                <a:latin typeface="Times New Roman" pitchFamily="18" charset="0"/>
                <a:cs typeface="Times New Roman" pitchFamily="18" charset="0"/>
              </a:rPr>
              <a:t>Stratejisi</a:t>
            </a:r>
          </a:p>
          <a:p>
            <a:endParaRPr lang="tr-TR" dirty="0">
              <a:latin typeface="Times New Roman" pitchFamily="18" charset="0"/>
              <a:cs typeface="Times New Roman" pitchFamily="18" charset="0"/>
            </a:endParaRPr>
          </a:p>
          <a:p>
            <a:pPr marL="285750" indent="-285750">
              <a:buFont typeface="Wingdings" pitchFamily="2" charset="2"/>
              <a:buChar char="ü"/>
            </a:pPr>
            <a:r>
              <a:rPr lang="tr-TR" dirty="0" smtClean="0">
                <a:latin typeface="Times New Roman" pitchFamily="18" charset="0"/>
                <a:cs typeface="Times New Roman" pitchFamily="18" charset="0"/>
              </a:rPr>
              <a:t>Atığın </a:t>
            </a:r>
            <a:r>
              <a:rPr lang="tr-TR" dirty="0">
                <a:latin typeface="Times New Roman" pitchFamily="18" charset="0"/>
                <a:cs typeface="Times New Roman" pitchFamily="18" charset="0"/>
              </a:rPr>
              <a:t>oluştuktan sonra ayrı toplanması ve geri dönüşüme gönderilmesi olarak ifade edilmektedir. Ancak bu strateji, hem taşıma hem de geri dönüşüm için harcanacak enerji maliyetlerini içermektedir. Ayrıca ayrı bir toplama ve ayırma sistemi gerektirmesi sebebi ile bu konuda çalışacak personeller için de sağlık riskleri içermektedir. </a:t>
            </a:r>
          </a:p>
          <a:p>
            <a:endParaRPr lang="tr-TR" dirty="0"/>
          </a:p>
        </p:txBody>
      </p:sp>
    </p:spTree>
    <p:extLst>
      <p:ext uri="{BB962C8B-B14F-4D97-AF65-F5344CB8AC3E}">
        <p14:creationId xmlns:p14="http://schemas.microsoft.com/office/powerpoint/2010/main" val="1188565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87766" y="133143"/>
            <a:ext cx="2281394" cy="369332"/>
          </a:xfrm>
          <a:prstGeom prst="rect">
            <a:avLst/>
          </a:prstGeom>
          <a:solidFill>
            <a:schemeClr val="tx1"/>
          </a:solidFill>
        </p:spPr>
        <p:txBody>
          <a:bodyPr wrap="none">
            <a:spAutoFit/>
          </a:bodyPr>
          <a:lstStyle/>
          <a:p>
            <a:r>
              <a:rPr lang="tr-TR" dirty="0">
                <a:solidFill>
                  <a:schemeClr val="bg1"/>
                </a:solidFill>
                <a:latin typeface="Times New Roman" panose="02020603050405020304" pitchFamily="18" charset="0"/>
                <a:cs typeface="Times New Roman" panose="02020603050405020304" pitchFamily="18" charset="0"/>
              </a:rPr>
              <a:t>KONU BAŞLIKLARI</a:t>
            </a:r>
          </a:p>
        </p:txBody>
      </p:sp>
      <p:sp>
        <p:nvSpPr>
          <p:cNvPr id="5" name="Dikdörtgen 4"/>
          <p:cNvSpPr/>
          <p:nvPr/>
        </p:nvSpPr>
        <p:spPr>
          <a:xfrm>
            <a:off x="0" y="608359"/>
            <a:ext cx="11742234" cy="6401753"/>
          </a:xfrm>
          <a:prstGeom prst="rect">
            <a:avLst/>
          </a:prstGeom>
          <a:solidFill>
            <a:schemeClr val="accent4">
              <a:lumMod val="40000"/>
              <a:lumOff val="60000"/>
            </a:schemeClr>
          </a:solidFill>
        </p:spPr>
        <p:txBody>
          <a:bodyPr wrap="square">
            <a:spAutoFit/>
          </a:bodyPr>
          <a:lstStyle/>
          <a:p>
            <a:r>
              <a:rPr lang="tr-TR" sz="1600" b="1" dirty="0" smtClean="0">
                <a:latin typeface="Times New Roman" panose="02020603050405020304" pitchFamily="18" charset="0"/>
                <a:cs typeface="Times New Roman" panose="02020603050405020304" pitchFamily="18" charset="0"/>
              </a:rPr>
              <a:t>1.</a:t>
            </a:r>
            <a:r>
              <a:rPr lang="tr-TR" sz="1600" dirty="0" smtClean="0">
                <a:latin typeface="Times New Roman" panose="02020603050405020304" pitchFamily="18" charset="0"/>
                <a:cs typeface="Times New Roman" panose="02020603050405020304" pitchFamily="18" charset="0"/>
              </a:rPr>
              <a:t>Çevrenin </a:t>
            </a:r>
            <a:r>
              <a:rPr lang="tr-TR" sz="1600" dirty="0">
                <a:latin typeface="Times New Roman" panose="02020603050405020304" pitchFamily="18" charset="0"/>
                <a:cs typeface="Times New Roman" panose="02020603050405020304" pitchFamily="18" charset="0"/>
              </a:rPr>
              <a:t>Tarihi </a:t>
            </a:r>
            <a:r>
              <a:rPr lang="tr-TR" sz="1600" dirty="0" smtClean="0">
                <a:latin typeface="Times New Roman" panose="02020603050405020304" pitchFamily="18" charset="0"/>
                <a:cs typeface="Times New Roman" panose="02020603050405020304" pitchFamily="18" charset="0"/>
              </a:rPr>
              <a:t>Gelişimi</a:t>
            </a:r>
          </a:p>
          <a:p>
            <a:endParaRPr lang="tr-TR" sz="1600" dirty="0">
              <a:latin typeface="Times New Roman" panose="02020603050405020304" pitchFamily="18" charset="0"/>
              <a:cs typeface="Times New Roman" panose="02020603050405020304" pitchFamily="18" charset="0"/>
            </a:endParaRPr>
          </a:p>
          <a:p>
            <a:r>
              <a:rPr lang="tr-TR" sz="1600" b="1" dirty="0" smtClean="0">
                <a:latin typeface="Times New Roman" panose="02020603050405020304" pitchFamily="18" charset="0"/>
                <a:cs typeface="Times New Roman" panose="02020603050405020304" pitchFamily="18" charset="0"/>
              </a:rPr>
              <a:t>2.</a:t>
            </a:r>
            <a:r>
              <a:rPr lang="tr-TR" sz="1600" dirty="0" smtClean="0">
                <a:latin typeface="Times New Roman" panose="02020603050405020304" pitchFamily="18" charset="0"/>
                <a:cs typeface="Times New Roman" panose="02020603050405020304" pitchFamily="18" charset="0"/>
              </a:rPr>
              <a:t>Çevreye </a:t>
            </a:r>
            <a:r>
              <a:rPr lang="tr-TR" sz="1600" dirty="0">
                <a:latin typeface="Times New Roman" panose="02020603050405020304" pitchFamily="18" charset="0"/>
                <a:cs typeface="Times New Roman" panose="02020603050405020304" pitchFamily="18" charset="0"/>
              </a:rPr>
              <a:t>İlişkin </a:t>
            </a:r>
            <a:r>
              <a:rPr lang="tr-TR" sz="1600" dirty="0" smtClean="0">
                <a:latin typeface="Times New Roman" panose="02020603050405020304" pitchFamily="18" charset="0"/>
                <a:cs typeface="Times New Roman" panose="02020603050405020304" pitchFamily="18" charset="0"/>
              </a:rPr>
              <a:t>Tanımlar</a:t>
            </a:r>
          </a:p>
          <a:p>
            <a:endParaRPr lang="tr-TR" sz="1600" dirty="0">
              <a:latin typeface="Times New Roman" panose="02020603050405020304" pitchFamily="18" charset="0"/>
              <a:cs typeface="Times New Roman" panose="02020603050405020304" pitchFamily="18" charset="0"/>
            </a:endParaRPr>
          </a:p>
          <a:p>
            <a:r>
              <a:rPr lang="tr-TR" sz="1600" b="1" dirty="0" smtClean="0">
                <a:latin typeface="Times New Roman" panose="02020603050405020304" pitchFamily="18" charset="0"/>
                <a:cs typeface="Times New Roman" panose="02020603050405020304" pitchFamily="18" charset="0"/>
              </a:rPr>
              <a:t>3.</a:t>
            </a:r>
            <a:r>
              <a:rPr lang="tr-TR" sz="1600" dirty="0" smtClean="0">
                <a:latin typeface="Times New Roman" panose="02020603050405020304" pitchFamily="18" charset="0"/>
                <a:cs typeface="Times New Roman" panose="02020603050405020304" pitchFamily="18" charset="0"/>
              </a:rPr>
              <a:t>Elektrik </a:t>
            </a:r>
            <a:r>
              <a:rPr lang="tr-TR" sz="1600" dirty="0">
                <a:latin typeface="Times New Roman" panose="02020603050405020304" pitchFamily="18" charset="0"/>
                <a:cs typeface="Times New Roman" panose="02020603050405020304" pitchFamily="18" charset="0"/>
              </a:rPr>
              <a:t>ve Enerji Sektörünün Yol Açtığı Çevre </a:t>
            </a:r>
            <a:r>
              <a:rPr lang="tr-TR" sz="1600" dirty="0" smtClean="0">
                <a:latin typeface="Times New Roman" panose="02020603050405020304" pitchFamily="18" charset="0"/>
                <a:cs typeface="Times New Roman" panose="02020603050405020304" pitchFamily="18" charset="0"/>
              </a:rPr>
              <a:t>Sorunları</a:t>
            </a:r>
          </a:p>
          <a:p>
            <a:endParaRPr lang="tr-TR" sz="1600" dirty="0">
              <a:latin typeface="Times New Roman" panose="02020603050405020304" pitchFamily="18" charset="0"/>
              <a:cs typeface="Times New Roman" panose="02020603050405020304" pitchFamily="18" charset="0"/>
            </a:endParaRPr>
          </a:p>
          <a:p>
            <a:r>
              <a:rPr lang="tr-TR" sz="1600" b="1" dirty="0" smtClean="0">
                <a:latin typeface="Times New Roman" panose="02020603050405020304" pitchFamily="18" charset="0"/>
                <a:cs typeface="Times New Roman" panose="02020603050405020304" pitchFamily="18" charset="0"/>
              </a:rPr>
              <a:t>4</a:t>
            </a:r>
            <a:r>
              <a:rPr lang="tr-TR" sz="1600" dirty="0" smtClean="0">
                <a:latin typeface="Times New Roman" panose="02020603050405020304" pitchFamily="18" charset="0"/>
                <a:cs typeface="Times New Roman" panose="02020603050405020304" pitchFamily="18" charset="0"/>
              </a:rPr>
              <a:t>.Turizm </a:t>
            </a:r>
            <a:r>
              <a:rPr lang="tr-TR" sz="1600" dirty="0">
                <a:latin typeface="Times New Roman" panose="02020603050405020304" pitchFamily="18" charset="0"/>
                <a:cs typeface="Times New Roman" panose="02020603050405020304" pitchFamily="18" charset="0"/>
              </a:rPr>
              <a:t>Sektörünün Yol Açtığı Çevre </a:t>
            </a:r>
            <a:r>
              <a:rPr lang="tr-TR" sz="1600" dirty="0" smtClean="0">
                <a:latin typeface="Times New Roman" panose="02020603050405020304" pitchFamily="18" charset="0"/>
                <a:cs typeface="Times New Roman" panose="02020603050405020304" pitchFamily="18" charset="0"/>
              </a:rPr>
              <a:t>Sorunları</a:t>
            </a:r>
          </a:p>
          <a:p>
            <a:endParaRPr lang="tr-TR" sz="1600" dirty="0">
              <a:latin typeface="Times New Roman" panose="02020603050405020304" pitchFamily="18" charset="0"/>
              <a:cs typeface="Times New Roman" panose="02020603050405020304" pitchFamily="18" charset="0"/>
            </a:endParaRPr>
          </a:p>
          <a:p>
            <a:r>
              <a:rPr lang="tr-TR" sz="1600" b="1" dirty="0" smtClean="0">
                <a:latin typeface="Times New Roman" panose="02020603050405020304" pitchFamily="18" charset="0"/>
                <a:cs typeface="Times New Roman" panose="02020603050405020304" pitchFamily="18" charset="0"/>
              </a:rPr>
              <a:t>5.</a:t>
            </a:r>
            <a:r>
              <a:rPr lang="tr-TR" sz="1600" dirty="0" smtClean="0">
                <a:latin typeface="Times New Roman" panose="02020603050405020304" pitchFamily="18" charset="0"/>
                <a:cs typeface="Times New Roman" panose="02020603050405020304" pitchFamily="18" charset="0"/>
              </a:rPr>
              <a:t>Yapı/İnşaat </a:t>
            </a:r>
            <a:r>
              <a:rPr lang="tr-TR" sz="1600" dirty="0">
                <a:latin typeface="Times New Roman" panose="02020603050405020304" pitchFamily="18" charset="0"/>
                <a:cs typeface="Times New Roman" panose="02020603050405020304" pitchFamily="18" charset="0"/>
              </a:rPr>
              <a:t>Sektörünün Yol Açtığı Çevre </a:t>
            </a:r>
            <a:r>
              <a:rPr lang="tr-TR" sz="1600" dirty="0" smtClean="0">
                <a:latin typeface="Times New Roman" panose="02020603050405020304" pitchFamily="18" charset="0"/>
                <a:cs typeface="Times New Roman" panose="02020603050405020304" pitchFamily="18" charset="0"/>
              </a:rPr>
              <a:t>Sorunları</a:t>
            </a:r>
          </a:p>
          <a:p>
            <a:endParaRPr lang="tr-TR" sz="1600" dirty="0">
              <a:latin typeface="Times New Roman" panose="02020603050405020304" pitchFamily="18" charset="0"/>
              <a:cs typeface="Times New Roman" panose="02020603050405020304" pitchFamily="18" charset="0"/>
            </a:endParaRPr>
          </a:p>
          <a:p>
            <a:r>
              <a:rPr lang="tr-TR" sz="1600" b="1" dirty="0" smtClean="0">
                <a:latin typeface="Times New Roman" panose="02020603050405020304" pitchFamily="18" charset="0"/>
                <a:cs typeface="Times New Roman" panose="02020603050405020304" pitchFamily="18" charset="0"/>
              </a:rPr>
              <a:t>6.</a:t>
            </a:r>
            <a:r>
              <a:rPr lang="tr-TR" sz="1600" dirty="0" smtClean="0">
                <a:latin typeface="Times New Roman" panose="02020603050405020304" pitchFamily="18" charset="0"/>
                <a:cs typeface="Times New Roman" panose="02020603050405020304" pitchFamily="18" charset="0"/>
              </a:rPr>
              <a:t>Tekstil </a:t>
            </a:r>
            <a:r>
              <a:rPr lang="tr-TR" sz="1600" dirty="0">
                <a:latin typeface="Times New Roman" panose="02020603050405020304" pitchFamily="18" charset="0"/>
                <a:cs typeface="Times New Roman" panose="02020603050405020304" pitchFamily="18" charset="0"/>
              </a:rPr>
              <a:t>Sektörünün Yol Açtığı Çevre </a:t>
            </a:r>
            <a:r>
              <a:rPr lang="tr-TR" sz="1600" dirty="0" smtClean="0">
                <a:latin typeface="Times New Roman" panose="02020603050405020304" pitchFamily="18" charset="0"/>
                <a:cs typeface="Times New Roman" panose="02020603050405020304" pitchFamily="18" charset="0"/>
              </a:rPr>
              <a:t>Sorunları</a:t>
            </a:r>
          </a:p>
          <a:p>
            <a:endParaRPr lang="tr-TR" sz="1600" dirty="0">
              <a:latin typeface="Times New Roman" panose="02020603050405020304" pitchFamily="18" charset="0"/>
              <a:cs typeface="Times New Roman" panose="02020603050405020304" pitchFamily="18" charset="0"/>
            </a:endParaRPr>
          </a:p>
          <a:p>
            <a:r>
              <a:rPr lang="tr-TR" sz="1600" b="1" dirty="0" smtClean="0">
                <a:latin typeface="Times New Roman" panose="02020603050405020304" pitchFamily="18" charset="0"/>
                <a:cs typeface="Times New Roman" panose="02020603050405020304" pitchFamily="18" charset="0"/>
              </a:rPr>
              <a:t>7</a:t>
            </a:r>
            <a:r>
              <a:rPr lang="tr-TR" sz="1600" dirty="0" smtClean="0">
                <a:latin typeface="Times New Roman" panose="02020603050405020304" pitchFamily="18" charset="0"/>
                <a:cs typeface="Times New Roman" panose="02020603050405020304" pitchFamily="18" charset="0"/>
              </a:rPr>
              <a:t>.Motorlu </a:t>
            </a:r>
            <a:r>
              <a:rPr lang="tr-TR" sz="1600" dirty="0">
                <a:latin typeface="Times New Roman" panose="02020603050405020304" pitchFamily="18" charset="0"/>
                <a:cs typeface="Times New Roman" panose="02020603050405020304" pitchFamily="18" charset="0"/>
              </a:rPr>
              <a:t>Taşıtlar Sektörünün Yol Açtığı Çevre </a:t>
            </a:r>
            <a:r>
              <a:rPr lang="tr-TR" sz="1600" dirty="0" smtClean="0">
                <a:latin typeface="Times New Roman" panose="02020603050405020304" pitchFamily="18" charset="0"/>
                <a:cs typeface="Times New Roman" panose="02020603050405020304" pitchFamily="18" charset="0"/>
              </a:rPr>
              <a:t>Sorunları</a:t>
            </a:r>
          </a:p>
          <a:p>
            <a:endParaRPr lang="tr-TR" sz="1600" dirty="0">
              <a:latin typeface="Times New Roman" panose="02020603050405020304" pitchFamily="18" charset="0"/>
              <a:cs typeface="Times New Roman" panose="02020603050405020304" pitchFamily="18" charset="0"/>
            </a:endParaRPr>
          </a:p>
          <a:p>
            <a:r>
              <a:rPr lang="tr-TR" sz="1600" b="1" dirty="0" smtClean="0">
                <a:latin typeface="Times New Roman" panose="02020603050405020304" pitchFamily="18" charset="0"/>
                <a:cs typeface="Times New Roman" panose="02020603050405020304" pitchFamily="18" charset="0"/>
              </a:rPr>
              <a:t>8</a:t>
            </a:r>
            <a:r>
              <a:rPr lang="tr-TR" sz="1600" dirty="0" smtClean="0">
                <a:latin typeface="Times New Roman" panose="02020603050405020304" pitchFamily="18" charset="0"/>
                <a:cs typeface="Times New Roman" panose="02020603050405020304" pitchFamily="18" charset="0"/>
              </a:rPr>
              <a:t>.Makine </a:t>
            </a:r>
            <a:r>
              <a:rPr lang="tr-TR" sz="1600" dirty="0">
                <a:latin typeface="Times New Roman" panose="02020603050405020304" pitchFamily="18" charset="0"/>
                <a:cs typeface="Times New Roman" panose="02020603050405020304" pitchFamily="18" charset="0"/>
              </a:rPr>
              <a:t>ve Metal Sektörünün Yol Açtığı Çevre </a:t>
            </a:r>
            <a:r>
              <a:rPr lang="tr-TR" sz="1600" dirty="0" smtClean="0">
                <a:latin typeface="Times New Roman" panose="02020603050405020304" pitchFamily="18" charset="0"/>
                <a:cs typeface="Times New Roman" panose="02020603050405020304" pitchFamily="18" charset="0"/>
              </a:rPr>
              <a:t>Sorunları</a:t>
            </a:r>
          </a:p>
          <a:p>
            <a:endParaRPr lang="tr-TR" sz="1600" dirty="0">
              <a:latin typeface="Times New Roman" panose="02020603050405020304" pitchFamily="18" charset="0"/>
              <a:cs typeface="Times New Roman" panose="02020603050405020304" pitchFamily="18" charset="0"/>
            </a:endParaRPr>
          </a:p>
          <a:p>
            <a:r>
              <a:rPr lang="tr-TR" sz="1600" b="1" dirty="0" smtClean="0">
                <a:latin typeface="Times New Roman" panose="02020603050405020304" pitchFamily="18" charset="0"/>
                <a:cs typeface="Times New Roman" panose="02020603050405020304" pitchFamily="18" charset="0"/>
              </a:rPr>
              <a:t>9</a:t>
            </a:r>
            <a:r>
              <a:rPr lang="tr-TR" sz="1600" dirty="0" smtClean="0">
                <a:latin typeface="Times New Roman" panose="02020603050405020304" pitchFamily="18" charset="0"/>
                <a:cs typeface="Times New Roman" panose="02020603050405020304" pitchFamily="18" charset="0"/>
              </a:rPr>
              <a:t>.El </a:t>
            </a:r>
            <a:r>
              <a:rPr lang="tr-TR" sz="1600" dirty="0">
                <a:latin typeface="Times New Roman" panose="02020603050405020304" pitchFamily="18" charset="0"/>
                <a:cs typeface="Times New Roman" panose="02020603050405020304" pitchFamily="18" charset="0"/>
              </a:rPr>
              <a:t>Sanatları ve Materyaller (Kuyumculuk, Cam, Seramik, El Dokuma, Plastik, </a:t>
            </a:r>
            <a:r>
              <a:rPr lang="tr-TR" sz="1600" dirty="0" smtClean="0">
                <a:latin typeface="Times New Roman" panose="02020603050405020304" pitchFamily="18" charset="0"/>
                <a:cs typeface="Times New Roman" panose="02020603050405020304" pitchFamily="18" charset="0"/>
              </a:rPr>
              <a:t>Kağıt, Ahşap</a:t>
            </a:r>
            <a:r>
              <a:rPr lang="tr-TR" sz="1600" dirty="0">
                <a:latin typeface="Times New Roman" panose="02020603050405020304" pitchFamily="18" charset="0"/>
                <a:cs typeface="Times New Roman" panose="02020603050405020304" pitchFamily="18" charset="0"/>
              </a:rPr>
              <a:t>, vb.) Sektörlerinin Yol Açtığı Çevre Sorunları</a:t>
            </a:r>
          </a:p>
          <a:p>
            <a:endParaRPr lang="tr-TR" sz="1600" dirty="0" smtClean="0">
              <a:latin typeface="Times New Roman" panose="02020603050405020304" pitchFamily="18" charset="0"/>
              <a:cs typeface="Times New Roman" panose="02020603050405020304" pitchFamily="18" charset="0"/>
            </a:endParaRPr>
          </a:p>
          <a:p>
            <a:r>
              <a:rPr lang="tr-TR" sz="1600" b="1" dirty="0" smtClean="0">
                <a:latin typeface="Times New Roman" panose="02020603050405020304" pitchFamily="18" charset="0"/>
                <a:cs typeface="Times New Roman" panose="02020603050405020304" pitchFamily="18" charset="0"/>
              </a:rPr>
              <a:t>10</a:t>
            </a:r>
            <a:r>
              <a:rPr lang="tr-TR" sz="1600" dirty="0" smtClean="0">
                <a:latin typeface="Times New Roman" panose="02020603050405020304" pitchFamily="18" charset="0"/>
                <a:cs typeface="Times New Roman" panose="02020603050405020304" pitchFamily="18" charset="0"/>
              </a:rPr>
              <a:t>.Hizmet </a:t>
            </a:r>
            <a:r>
              <a:rPr lang="tr-TR" sz="1600" dirty="0">
                <a:latin typeface="Times New Roman" panose="02020603050405020304" pitchFamily="18" charset="0"/>
                <a:cs typeface="Times New Roman" panose="02020603050405020304" pitchFamily="18" charset="0"/>
              </a:rPr>
              <a:t>ve Diğer Sektörlerin Yol Açtığı Çevre </a:t>
            </a:r>
            <a:r>
              <a:rPr lang="tr-TR" sz="1600" dirty="0" smtClean="0">
                <a:latin typeface="Times New Roman" panose="02020603050405020304" pitchFamily="18" charset="0"/>
                <a:cs typeface="Times New Roman" panose="02020603050405020304" pitchFamily="18" charset="0"/>
              </a:rPr>
              <a:t>Sorunları</a:t>
            </a:r>
          </a:p>
          <a:p>
            <a:endParaRPr lang="tr-TR" sz="1600" dirty="0" smtClean="0">
              <a:latin typeface="Times New Roman" panose="02020603050405020304" pitchFamily="18" charset="0"/>
              <a:cs typeface="Times New Roman" panose="02020603050405020304" pitchFamily="18" charset="0"/>
            </a:endParaRPr>
          </a:p>
          <a:p>
            <a:r>
              <a:rPr lang="tr-TR" sz="1600" b="1" dirty="0" smtClean="0">
                <a:latin typeface="Times New Roman" panose="02020603050405020304" pitchFamily="18" charset="0"/>
                <a:cs typeface="Times New Roman" panose="02020603050405020304" pitchFamily="18" charset="0"/>
              </a:rPr>
              <a:t>11.</a:t>
            </a:r>
            <a:r>
              <a:rPr lang="tr-TR" sz="1600" dirty="0" smtClean="0">
                <a:latin typeface="Times New Roman" panose="02020603050405020304" pitchFamily="18" charset="0"/>
                <a:cs typeface="Times New Roman" panose="02020603050405020304" pitchFamily="18" charset="0"/>
              </a:rPr>
              <a:t>Çevreyi </a:t>
            </a:r>
            <a:r>
              <a:rPr lang="tr-TR" sz="1600" dirty="0">
                <a:latin typeface="Times New Roman" panose="02020603050405020304" pitchFamily="18" charset="0"/>
                <a:cs typeface="Times New Roman" panose="02020603050405020304" pitchFamily="18" charset="0"/>
              </a:rPr>
              <a:t>Koruma </a:t>
            </a:r>
            <a:r>
              <a:rPr lang="tr-TR" sz="1600" dirty="0" smtClean="0">
                <a:latin typeface="Times New Roman" panose="02020603050405020304" pitchFamily="18" charset="0"/>
                <a:cs typeface="Times New Roman" panose="02020603050405020304" pitchFamily="18" charset="0"/>
              </a:rPr>
              <a:t>Tedbirleri</a:t>
            </a:r>
          </a:p>
          <a:p>
            <a:endParaRPr lang="tr-TR" sz="1600" dirty="0">
              <a:latin typeface="Times New Roman" panose="02020603050405020304" pitchFamily="18" charset="0"/>
              <a:cs typeface="Times New Roman" panose="02020603050405020304" pitchFamily="18" charset="0"/>
            </a:endParaRPr>
          </a:p>
          <a:p>
            <a:r>
              <a:rPr lang="tr-TR" sz="1600" b="1" dirty="0" smtClean="0">
                <a:latin typeface="Times New Roman" panose="02020603050405020304" pitchFamily="18" charset="0"/>
                <a:cs typeface="Times New Roman" panose="02020603050405020304" pitchFamily="18" charset="0"/>
              </a:rPr>
              <a:t>12.</a:t>
            </a:r>
            <a:r>
              <a:rPr lang="tr-TR" sz="1600" dirty="0" smtClean="0">
                <a:latin typeface="Times New Roman" panose="02020603050405020304" pitchFamily="18" charset="0"/>
                <a:cs typeface="Times New Roman" panose="02020603050405020304" pitchFamily="18" charset="0"/>
              </a:rPr>
              <a:t>Atık </a:t>
            </a:r>
            <a:r>
              <a:rPr lang="tr-TR" sz="1600" dirty="0">
                <a:latin typeface="Times New Roman" panose="02020603050405020304" pitchFamily="18" charset="0"/>
                <a:cs typeface="Times New Roman" panose="02020603050405020304" pitchFamily="18" charset="0"/>
              </a:rPr>
              <a:t>Yönetim Stratejileri ve Sıfır Atık Yaklaşımı </a:t>
            </a:r>
            <a:endParaRPr lang="tr-TR" sz="1600" dirty="0" smtClean="0">
              <a:latin typeface="Times New Roman" panose="02020603050405020304" pitchFamily="18" charset="0"/>
              <a:cs typeface="Times New Roman" panose="02020603050405020304" pitchFamily="18" charset="0"/>
            </a:endParaRPr>
          </a:p>
          <a:p>
            <a:endParaRPr lang="tr-TR" sz="1600" dirty="0" smtClean="0">
              <a:latin typeface="Times New Roman" panose="02020603050405020304" pitchFamily="18" charset="0"/>
              <a:cs typeface="Times New Roman" panose="02020603050405020304" pitchFamily="18" charset="0"/>
            </a:endParaRPr>
          </a:p>
          <a:p>
            <a:r>
              <a:rPr lang="tr-TR" sz="1600" b="1" dirty="0" smtClean="0">
                <a:latin typeface="Times New Roman" panose="02020603050405020304" pitchFamily="18" charset="0"/>
                <a:cs typeface="Times New Roman" panose="02020603050405020304" pitchFamily="18" charset="0"/>
              </a:rPr>
              <a:t>13</a:t>
            </a:r>
            <a:r>
              <a:rPr lang="tr-TR" sz="1600" dirty="0" smtClean="0">
                <a:latin typeface="Times New Roman" panose="02020603050405020304" pitchFamily="18" charset="0"/>
                <a:cs typeface="Times New Roman" panose="02020603050405020304" pitchFamily="18" charset="0"/>
              </a:rPr>
              <a:t>.Sıfır Atık Projesi</a:t>
            </a:r>
            <a:endParaRPr lang="tr-TR" sz="1600" dirty="0">
              <a:latin typeface="Times New Roman" panose="02020603050405020304" pitchFamily="18" charset="0"/>
              <a:cs typeface="Times New Roman" panose="02020603050405020304" pitchFamily="18" charset="0"/>
            </a:endParaRPr>
          </a:p>
          <a:p>
            <a:endParaRPr lang="tr-TR" sz="1000" dirty="0"/>
          </a:p>
        </p:txBody>
      </p:sp>
    </p:spTree>
    <p:extLst>
      <p:ext uri="{BB962C8B-B14F-4D97-AF65-F5344CB8AC3E}">
        <p14:creationId xmlns:p14="http://schemas.microsoft.com/office/powerpoint/2010/main" val="29714376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84909" y="751344"/>
            <a:ext cx="11319164" cy="5078313"/>
          </a:xfrm>
          <a:prstGeom prst="rect">
            <a:avLst/>
          </a:prstGeom>
          <a:solidFill>
            <a:schemeClr val="accent4">
              <a:lumMod val="40000"/>
              <a:lumOff val="60000"/>
            </a:schemeClr>
          </a:solidFill>
        </p:spPr>
        <p:txBody>
          <a:bodyPr wrap="square">
            <a:spAutoFit/>
          </a:bodyPr>
          <a:lstStyle/>
          <a:p>
            <a:r>
              <a:rPr lang="tr-TR" b="1" dirty="0">
                <a:latin typeface="Times New Roman" pitchFamily="18" charset="0"/>
                <a:cs typeface="Times New Roman" pitchFamily="18" charset="0"/>
              </a:rPr>
              <a:t>Yeniden Kullanım </a:t>
            </a:r>
            <a:r>
              <a:rPr lang="tr-TR" b="1" dirty="0" smtClean="0">
                <a:latin typeface="Times New Roman" pitchFamily="18" charset="0"/>
                <a:cs typeface="Times New Roman" pitchFamily="18" charset="0"/>
              </a:rPr>
              <a:t>Stratejisi</a:t>
            </a:r>
          </a:p>
          <a:p>
            <a:endParaRPr lang="tr-TR" dirty="0">
              <a:latin typeface="Times New Roman" pitchFamily="18" charset="0"/>
              <a:cs typeface="Times New Roman" pitchFamily="18" charset="0"/>
            </a:endParaRPr>
          </a:p>
          <a:p>
            <a:pPr marL="285750" indent="-285750">
              <a:buFont typeface="Wingdings" pitchFamily="2" charset="2"/>
              <a:buChar char="ü"/>
            </a:pPr>
            <a:r>
              <a:rPr lang="tr-TR" dirty="0" smtClean="0">
                <a:latin typeface="Times New Roman" pitchFamily="18" charset="0"/>
                <a:cs typeface="Times New Roman" pitchFamily="18" charset="0"/>
              </a:rPr>
              <a:t>Oluşan </a:t>
            </a:r>
            <a:r>
              <a:rPr lang="tr-TR" dirty="0">
                <a:latin typeface="Times New Roman" pitchFamily="18" charset="0"/>
                <a:cs typeface="Times New Roman" pitchFamily="18" charset="0"/>
              </a:rPr>
              <a:t>atığın atık olarak değerlendirilmeyip ilk etapta yeniden kullanılmasıdır. Burada atığın kullanım için temizlenmesinin çevresel risk oluşturabileceği </a:t>
            </a:r>
            <a:r>
              <a:rPr lang="tr-TR" dirty="0" smtClean="0">
                <a:latin typeface="Times New Roman" pitchFamily="18" charset="0"/>
                <a:cs typeface="Times New Roman" pitchFamily="18" charset="0"/>
              </a:rPr>
              <a:t>düşünülse de </a:t>
            </a:r>
            <a:r>
              <a:rPr lang="tr-TR" dirty="0">
                <a:latin typeface="Times New Roman" pitchFamily="18" charset="0"/>
                <a:cs typeface="Times New Roman" pitchFamily="18" charset="0"/>
              </a:rPr>
              <a:t>bu strateji, atığın atık olarak değerlendirilmesi sürecini uzatmaktadır. </a:t>
            </a:r>
          </a:p>
          <a:p>
            <a:endParaRPr lang="tr-TR" dirty="0" smtClean="0">
              <a:latin typeface="Times New Roman" pitchFamily="18" charset="0"/>
              <a:cs typeface="Times New Roman" pitchFamily="18" charset="0"/>
            </a:endParaRPr>
          </a:p>
          <a:p>
            <a:r>
              <a:rPr lang="tr-TR" b="1" dirty="0" smtClean="0">
                <a:latin typeface="Times New Roman" pitchFamily="18" charset="0"/>
                <a:cs typeface="Times New Roman" pitchFamily="18" charset="0"/>
              </a:rPr>
              <a:t>Atık </a:t>
            </a:r>
            <a:r>
              <a:rPr lang="tr-TR" b="1" dirty="0" err="1">
                <a:latin typeface="Times New Roman" pitchFamily="18" charset="0"/>
                <a:cs typeface="Times New Roman" pitchFamily="18" charset="0"/>
              </a:rPr>
              <a:t>Azaltım</a:t>
            </a:r>
            <a:r>
              <a:rPr lang="tr-TR" b="1" dirty="0">
                <a:latin typeface="Times New Roman" pitchFamily="18" charset="0"/>
                <a:cs typeface="Times New Roman" pitchFamily="18" charset="0"/>
              </a:rPr>
              <a:t> </a:t>
            </a:r>
            <a:r>
              <a:rPr lang="tr-TR" b="1" dirty="0" smtClean="0">
                <a:latin typeface="Times New Roman" pitchFamily="18" charset="0"/>
                <a:cs typeface="Times New Roman" pitchFamily="18" charset="0"/>
              </a:rPr>
              <a:t>Stratejisi</a:t>
            </a:r>
          </a:p>
          <a:p>
            <a:endParaRPr lang="tr-TR" dirty="0">
              <a:latin typeface="Times New Roman" pitchFamily="18" charset="0"/>
              <a:cs typeface="Times New Roman" pitchFamily="18" charset="0"/>
            </a:endParaRPr>
          </a:p>
          <a:p>
            <a:pPr marL="285750" indent="-285750">
              <a:buFont typeface="Wingdings" pitchFamily="2" charset="2"/>
              <a:buChar char="ü"/>
            </a:pPr>
            <a:r>
              <a:rPr lang="tr-TR" dirty="0" smtClean="0">
                <a:latin typeface="Times New Roman" pitchFamily="18" charset="0"/>
                <a:cs typeface="Times New Roman" pitchFamily="18" charset="0"/>
              </a:rPr>
              <a:t>Bu </a:t>
            </a:r>
            <a:r>
              <a:rPr lang="tr-TR" dirty="0">
                <a:latin typeface="Times New Roman" pitchFamily="18" charset="0"/>
                <a:cs typeface="Times New Roman" pitchFamily="18" charset="0"/>
              </a:rPr>
              <a:t>strateji sıfır atık yönetimi ile benzerlik gösterse de, hedef atığın tamamen ortadan kaldırılması değil azaltılmasıdır. Ancak buradaki süreçte özel üretim ve işletim esnasında atıklar çıkmaya devam etmektedir. Oluşacak atık için yapılacak faaliyetlerde hem çevresel hem de toplum sağlığı için riskler oluşabilmektedir. </a:t>
            </a:r>
          </a:p>
          <a:p>
            <a:endParaRPr lang="tr-TR" b="1" dirty="0">
              <a:latin typeface="Times New Roman" pitchFamily="18" charset="0"/>
              <a:cs typeface="Times New Roman" pitchFamily="18" charset="0"/>
            </a:endParaRPr>
          </a:p>
          <a:p>
            <a:r>
              <a:rPr lang="tr-TR" b="1" dirty="0" smtClean="0">
                <a:latin typeface="Times New Roman" pitchFamily="18" charset="0"/>
                <a:cs typeface="Times New Roman" pitchFamily="18" charset="0"/>
              </a:rPr>
              <a:t>Atık </a:t>
            </a:r>
            <a:r>
              <a:rPr lang="tr-TR" b="1" dirty="0">
                <a:latin typeface="Times New Roman" pitchFamily="18" charset="0"/>
                <a:cs typeface="Times New Roman" pitchFamily="18" charset="0"/>
              </a:rPr>
              <a:t>Önlenmesi ve Sıfır Atık </a:t>
            </a:r>
            <a:r>
              <a:rPr lang="tr-TR" b="1" dirty="0" smtClean="0">
                <a:latin typeface="Times New Roman" pitchFamily="18" charset="0"/>
                <a:cs typeface="Times New Roman" pitchFamily="18" charset="0"/>
              </a:rPr>
              <a:t>Stratejisi</a:t>
            </a:r>
          </a:p>
          <a:p>
            <a:endParaRPr lang="tr-TR" dirty="0">
              <a:latin typeface="Times New Roman" pitchFamily="18" charset="0"/>
              <a:cs typeface="Times New Roman" pitchFamily="18" charset="0"/>
            </a:endParaRPr>
          </a:p>
          <a:p>
            <a:pPr marL="285750" indent="-285750">
              <a:buFont typeface="Wingdings" pitchFamily="2" charset="2"/>
              <a:buChar char="ü"/>
            </a:pPr>
            <a:r>
              <a:rPr lang="tr-TR" dirty="0" smtClean="0">
                <a:latin typeface="Times New Roman" pitchFamily="18" charset="0"/>
                <a:cs typeface="Times New Roman" pitchFamily="18" charset="0"/>
              </a:rPr>
              <a:t>Bu </a:t>
            </a:r>
            <a:r>
              <a:rPr lang="tr-TR" dirty="0">
                <a:latin typeface="Times New Roman" pitchFamily="18" charset="0"/>
                <a:cs typeface="Times New Roman" pitchFamily="18" charset="0"/>
              </a:rPr>
              <a:t>strateji ile atıklar daha oluşmadan önlenmektedir. Üretim veya işletme esnasında kullanılan prosesler buna göre dizayn edilmektedir. Sıfır atık yönetimi, atıkların sıfıra indirgenmesini ve bu şekilde sürdürülebilirliğinin sağlanmasını ifade etmektedir. Bu sisteme göre hedef, çevre kirliliklerinin olabilecek en uygun şekilde kaynağında azaltılması olup daha sonraki süreçte yapılacak yönlendirmeler ile atıkların en aza indirgenmesinin </a:t>
            </a:r>
            <a:r>
              <a:rPr lang="tr-TR" dirty="0" smtClean="0">
                <a:latin typeface="Times New Roman" pitchFamily="18" charset="0"/>
                <a:cs typeface="Times New Roman" pitchFamily="18" charset="0"/>
              </a:rPr>
              <a:t>sağlanmasıdır. </a:t>
            </a:r>
            <a:endParaRPr lang="tr-TR" dirty="0">
              <a:latin typeface="Times New Roman" pitchFamily="18" charset="0"/>
              <a:cs typeface="Times New Roman" pitchFamily="18" charset="0"/>
            </a:endParaRPr>
          </a:p>
        </p:txBody>
      </p:sp>
    </p:spTree>
    <p:extLst>
      <p:ext uri="{BB962C8B-B14F-4D97-AF65-F5344CB8AC3E}">
        <p14:creationId xmlns:p14="http://schemas.microsoft.com/office/powerpoint/2010/main" val="36107039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p:cNvGrpSpPr/>
          <p:nvPr/>
        </p:nvGrpSpPr>
        <p:grpSpPr>
          <a:xfrm>
            <a:off x="420795" y="1810645"/>
            <a:ext cx="2362525" cy="650047"/>
            <a:chOff x="36268" y="611"/>
            <a:chExt cx="2362525" cy="650047"/>
          </a:xfrm>
        </p:grpSpPr>
        <p:sp>
          <p:nvSpPr>
            <p:cNvPr id="3" name="Yuvarlatılmış Dikdörtgen 2"/>
            <p:cNvSpPr/>
            <p:nvPr/>
          </p:nvSpPr>
          <p:spPr>
            <a:xfrm>
              <a:off x="36268" y="611"/>
              <a:ext cx="2362525" cy="650047"/>
            </a:xfrm>
            <a:prstGeom prst="roundRect">
              <a:avLst>
                <a:gd name="adj" fmla="val 10000"/>
              </a:avLst>
            </a:prstGeom>
            <a:gradFill rotWithShape="1">
              <a:gsLst>
                <a:gs pos="0">
                  <a:srgbClr val="4F81BD">
                    <a:alpha val="90000"/>
                    <a:hueOff val="0"/>
                    <a:satOff val="0"/>
                    <a:lumOff val="0"/>
                    <a:alphaOff val="0"/>
                    <a:shade val="51000"/>
                    <a:satMod val="130000"/>
                  </a:srgbClr>
                </a:gs>
                <a:gs pos="80000">
                  <a:srgbClr val="4F81BD">
                    <a:alpha val="90000"/>
                    <a:hueOff val="0"/>
                    <a:satOff val="0"/>
                    <a:lumOff val="0"/>
                    <a:alphaOff val="0"/>
                    <a:shade val="93000"/>
                    <a:satMod val="130000"/>
                  </a:srgbClr>
                </a:gs>
                <a:gs pos="100000">
                  <a:srgbClr val="4F81BD">
                    <a:alpha val="9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4" name="Yuvarlatılmış Dikdörtgen 4"/>
            <p:cNvSpPr txBox="1"/>
            <p:nvPr/>
          </p:nvSpPr>
          <p:spPr>
            <a:xfrm>
              <a:off x="55307" y="19650"/>
              <a:ext cx="2324447" cy="611969"/>
            </a:xfrm>
            <a:prstGeom prst="rect">
              <a:avLst/>
            </a:prstGeom>
            <a:noFill/>
            <a:ln>
              <a:noFill/>
            </a:ln>
            <a:effectLst/>
          </p:spPr>
          <p:txBody>
            <a:bodyPr spcFirstLastPara="0" vert="horz" wrap="square" lIns="38100" tIns="25400" rIns="38100" bIns="254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tr-TR" sz="2000" b="1" i="0" u="none" strike="noStrike" kern="1200" cap="none" spc="0" normalizeH="0" baseline="0" noProof="0" dirty="0" smtClean="0">
                  <a:ln>
                    <a:noFill/>
                  </a:ln>
                  <a:solidFill>
                    <a:sysClr val="window" lastClr="FFFFFF"/>
                  </a:solidFill>
                  <a:effectLst/>
                  <a:uLnTx/>
                  <a:uFillTx/>
                  <a:latin typeface="Calibri"/>
                  <a:ea typeface="+mn-ea"/>
                  <a:cs typeface="Times New Roman" pitchFamily="18" charset="0"/>
                </a:rPr>
                <a:t>13.SIFIR ATIK</a:t>
              </a:r>
              <a:endParaRPr kumimoji="0" lang="tr-TR" sz="2000" b="1" i="0" u="none" strike="noStrike" kern="1200" cap="none" spc="0" normalizeH="0" baseline="0" noProof="0" dirty="0">
                <a:ln>
                  <a:noFill/>
                </a:ln>
                <a:solidFill>
                  <a:sysClr val="window" lastClr="FFFFFF"/>
                </a:solidFill>
                <a:effectLst/>
                <a:uLnTx/>
                <a:uFillTx/>
                <a:latin typeface="Calibri"/>
                <a:ea typeface="+mn-ea"/>
                <a:cs typeface="Times New Roman" pitchFamily="18" charset="0"/>
              </a:endParaRPr>
            </a:p>
          </p:txBody>
        </p:sp>
      </p:grpSp>
      <p:sp>
        <p:nvSpPr>
          <p:cNvPr id="5" name="18 Aşağı Ok"/>
          <p:cNvSpPr/>
          <p:nvPr/>
        </p:nvSpPr>
        <p:spPr>
          <a:xfrm rot="16200000">
            <a:off x="3164854" y="1663005"/>
            <a:ext cx="432048" cy="7654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p:cNvSpPr/>
          <p:nvPr/>
        </p:nvSpPr>
        <p:spPr>
          <a:xfrm>
            <a:off x="3957992" y="1725002"/>
            <a:ext cx="6096000" cy="1200329"/>
          </a:xfrm>
          <a:prstGeom prst="rect">
            <a:avLst/>
          </a:prstGeom>
        </p:spPr>
        <p:txBody>
          <a:bodyPr>
            <a:spAutoFit/>
          </a:bodyPr>
          <a:lstStyle/>
          <a:p>
            <a:pPr algn="just"/>
            <a:r>
              <a:rPr lang="tr-TR" dirty="0">
                <a:latin typeface="Times New Roman" pitchFamily="18" charset="0"/>
                <a:cs typeface="Times New Roman" pitchFamily="18" charset="0"/>
              </a:rPr>
              <a:t>İsrafın önlenmesini, kaynakların daha verimli kullanılmasını, oluşan atığın miktarının azaltılmasını, etkin toplama sisteminin kurulmasını, atıkların geri dönüştürülmesini kapsayan atık önleme yaklaşımı olarak tanımlanan bir hedeftir.</a:t>
            </a:r>
          </a:p>
        </p:txBody>
      </p:sp>
      <p:pic>
        <p:nvPicPr>
          <p:cNvPr id="7"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69873" y="3389971"/>
            <a:ext cx="4900612" cy="3468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up 6"/>
          <p:cNvGrpSpPr>
            <a:grpSpLocks/>
          </p:cNvGrpSpPr>
          <p:nvPr/>
        </p:nvGrpSpPr>
        <p:grpSpPr bwMode="auto">
          <a:xfrm>
            <a:off x="267629" y="3389971"/>
            <a:ext cx="5742354" cy="3017672"/>
            <a:chOff x="-934950" y="1331844"/>
            <a:chExt cx="6540539" cy="3679054"/>
          </a:xfrm>
        </p:grpSpPr>
        <p:pic>
          <p:nvPicPr>
            <p:cNvPr id="9" name="Resim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4950" y="1331844"/>
              <a:ext cx="6540539" cy="3679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Metin kutusu 9"/>
            <p:cNvSpPr txBox="1">
              <a:spLocks noChangeArrowheads="1"/>
            </p:cNvSpPr>
            <p:nvPr/>
          </p:nvSpPr>
          <p:spPr bwMode="auto">
            <a:xfrm>
              <a:off x="2143159" y="3831772"/>
              <a:ext cx="2946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tr-TR" altLang="tr-TR" sz="6000" b="1">
                  <a:solidFill>
                    <a:srgbClr val="FF9800"/>
                  </a:solidFill>
                </a:rPr>
                <a:t>NEDİR?</a:t>
              </a:r>
            </a:p>
          </p:txBody>
        </p:sp>
      </p:grpSp>
      <p:sp>
        <p:nvSpPr>
          <p:cNvPr id="11" name="Rectangle 11"/>
          <p:cNvSpPr>
            <a:spLocks noChangeArrowheads="1"/>
          </p:cNvSpPr>
          <p:nvPr/>
        </p:nvSpPr>
        <p:spPr bwMode="auto">
          <a:xfrm>
            <a:off x="2880732" y="255816"/>
            <a:ext cx="6486292" cy="1323439"/>
          </a:xfrm>
          <a:prstGeom prst="rect">
            <a:avLst/>
          </a:prstGeom>
          <a:solidFill>
            <a:srgbClr val="C6E6A2"/>
          </a:solidFill>
          <a:ln>
            <a:headEnd/>
            <a:tailEnd/>
          </a:ln>
        </p:spPr>
        <p:style>
          <a:lnRef idx="0">
            <a:schemeClr val="accent5"/>
          </a:lnRef>
          <a:fillRef idx="3">
            <a:schemeClr val="accent5"/>
          </a:fillRef>
          <a:effectRef idx="3">
            <a:schemeClr val="accent5"/>
          </a:effectRef>
          <a:fontRef idx="minor">
            <a:schemeClr val="lt1"/>
          </a:fontRef>
        </p:style>
        <p:txBody>
          <a:bodyPr wrap="square" anchor="ctr">
            <a:spAutoFit/>
          </a:bodyPr>
          <a:lstStyle/>
          <a:p>
            <a:pPr algn="ctr" eaLnBrk="1" hangingPunct="1">
              <a:defRPr/>
            </a:pPr>
            <a:r>
              <a:rPr lang="tr-TR" sz="4000" b="1" dirty="0">
                <a:solidFill>
                  <a:srgbClr val="003300"/>
                </a:solidFill>
                <a:latin typeface="Times New Roman" pitchFamily="18" charset="0"/>
                <a:cs typeface="Times New Roman" pitchFamily="18" charset="0"/>
              </a:rPr>
              <a:t>TEMEL ÇEVRE </a:t>
            </a:r>
            <a:r>
              <a:rPr lang="tr-TR" sz="4000" b="1" dirty="0" smtClean="0">
                <a:solidFill>
                  <a:srgbClr val="003300"/>
                </a:solidFill>
                <a:latin typeface="Times New Roman" pitchFamily="18" charset="0"/>
                <a:cs typeface="Times New Roman" pitchFamily="18" charset="0"/>
              </a:rPr>
              <a:t>KORUMA BİLİNCİ</a:t>
            </a:r>
            <a:endParaRPr lang="tr-TR" sz="4000" b="1" dirty="0">
              <a:solidFill>
                <a:srgbClr val="003300"/>
              </a:solidFill>
              <a:latin typeface="Times New Roman" pitchFamily="18" charset="0"/>
              <a:cs typeface="Times New Roman" pitchFamily="18" charset="0"/>
            </a:endParaRPr>
          </a:p>
        </p:txBody>
      </p:sp>
    </p:spTree>
    <p:extLst>
      <p:ext uri="{BB962C8B-B14F-4D97-AF65-F5344CB8AC3E}">
        <p14:creationId xmlns:p14="http://schemas.microsoft.com/office/powerpoint/2010/main" val="18232126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6"/>
          <p:cNvGrpSpPr>
            <a:grpSpLocks/>
          </p:cNvGrpSpPr>
          <p:nvPr/>
        </p:nvGrpSpPr>
        <p:grpSpPr bwMode="auto">
          <a:xfrm>
            <a:off x="-920750" y="1073150"/>
            <a:ext cx="6540500" cy="4052888"/>
            <a:chOff x="-920108" y="1073616"/>
            <a:chExt cx="6540072" cy="4053058"/>
          </a:xfrm>
        </p:grpSpPr>
        <p:sp>
          <p:nvSpPr>
            <p:cNvPr id="3" name="Metin kutusu 3"/>
            <p:cNvSpPr txBox="1">
              <a:spLocks noChangeArrowheads="1"/>
            </p:cNvSpPr>
            <p:nvPr/>
          </p:nvSpPr>
          <p:spPr bwMode="auto">
            <a:xfrm>
              <a:off x="1895927" y="1073616"/>
              <a:ext cx="2946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r>
                <a:rPr lang="tr-TR" altLang="tr-TR" sz="6000" b="1">
                  <a:solidFill>
                    <a:srgbClr val="FF9800"/>
                  </a:solidFill>
                </a:rPr>
                <a:t>NEDEN?</a:t>
              </a:r>
            </a:p>
          </p:txBody>
        </p:sp>
        <p:pic>
          <p:nvPicPr>
            <p:cNvPr id="4" name="Resim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0108" y="1447883"/>
              <a:ext cx="6540072" cy="3678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5" name="İçerik Yer Tutucusu 3"/>
          <p:cNvGraphicFramePr>
            <a:graphicFrameLocks/>
          </p:cNvGraphicFramePr>
          <p:nvPr>
            <p:extLst>
              <p:ext uri="{D42A27DB-BD31-4B8C-83A1-F6EECF244321}">
                <p14:modId xmlns:p14="http://schemas.microsoft.com/office/powerpoint/2010/main" val="3597102986"/>
              </p:ext>
            </p:extLst>
          </p:nvPr>
        </p:nvGraphicFramePr>
        <p:xfrm>
          <a:off x="4433456" y="362248"/>
          <a:ext cx="8963890" cy="63849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663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7 Dikdörtgen"/>
          <p:cNvSpPr/>
          <p:nvPr/>
        </p:nvSpPr>
        <p:spPr>
          <a:xfrm>
            <a:off x="1043880" y="107516"/>
            <a:ext cx="8335335" cy="510072"/>
          </a:xfrm>
          <a:prstGeom prst="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lIns="90763" tIns="45382" rIns="90763" bIns="45382" rtlCol="0" anchor="ctr"/>
          <a:lstStyle/>
          <a:p>
            <a:pPr marL="0" marR="0" lvl="0" indent="0" algn="ctr" defTabSz="907633" eaLnBrk="1" fontAlgn="auto" latinLnBrk="0" hangingPunct="1">
              <a:lnSpc>
                <a:spcPct val="100000"/>
              </a:lnSpc>
              <a:spcBef>
                <a:spcPts val="0"/>
              </a:spcBef>
              <a:spcAft>
                <a:spcPts val="0"/>
              </a:spcAft>
              <a:buClrTx/>
              <a:buSzTx/>
              <a:buFontTx/>
              <a:buNone/>
              <a:tabLst/>
              <a:defRPr/>
            </a:pPr>
            <a:r>
              <a:rPr kumimoji="0" lang="tr-TR" sz="3200" b="0" i="0" u="none" strike="noStrike" kern="0" cap="none" spc="0" normalizeH="0" baseline="0" noProof="0" dirty="0" smtClean="0">
                <a:ln>
                  <a:noFill/>
                </a:ln>
                <a:solidFill>
                  <a:prstClr val="white"/>
                </a:solidFill>
                <a:effectLst/>
                <a:uLnTx/>
                <a:uFillTx/>
                <a:latin typeface="Cambria" pitchFamily="18" charset="0"/>
                <a:ea typeface="+mn-ea"/>
                <a:cs typeface="+mn-cs"/>
              </a:rPr>
              <a:t>HEDEFLER</a:t>
            </a:r>
            <a:r>
              <a:rPr kumimoji="0" lang="tr-TR" sz="3200" b="0" i="0" u="none" strike="noStrike" kern="0" cap="none" spc="0" normalizeH="0" noProof="0" dirty="0" smtClean="0">
                <a:ln>
                  <a:noFill/>
                </a:ln>
                <a:solidFill>
                  <a:prstClr val="white"/>
                </a:solidFill>
                <a:effectLst/>
                <a:uLnTx/>
                <a:uFillTx/>
                <a:latin typeface="Cambria" pitchFamily="18" charset="0"/>
                <a:ea typeface="+mn-ea"/>
                <a:cs typeface="+mn-cs"/>
              </a:rPr>
              <a:t> NELERDİR?</a:t>
            </a:r>
            <a:endParaRPr kumimoji="0" lang="tr-TR" sz="3200" b="0" i="0" u="none" strike="noStrike" kern="0" cap="none" spc="0" normalizeH="0" baseline="0" noProof="0" dirty="0">
              <a:ln>
                <a:noFill/>
              </a:ln>
              <a:solidFill>
                <a:prstClr val="white"/>
              </a:solidFill>
              <a:effectLst/>
              <a:uLnTx/>
              <a:uFillTx/>
              <a:latin typeface="Cambria" pitchFamily="18" charset="0"/>
              <a:ea typeface="+mn-ea"/>
              <a:cs typeface="+mn-cs"/>
            </a:endParaRPr>
          </a:p>
        </p:txBody>
      </p:sp>
      <p:pic>
        <p:nvPicPr>
          <p:cNvPr id="4" name="Resim 3"/>
          <p:cNvPicPr>
            <a:picLocks noChangeAspect="1"/>
          </p:cNvPicPr>
          <p:nvPr/>
        </p:nvPicPr>
        <p:blipFill>
          <a:blip r:embed="rId2"/>
          <a:stretch>
            <a:fillRect/>
          </a:stretch>
        </p:blipFill>
        <p:spPr>
          <a:xfrm>
            <a:off x="797282" y="828490"/>
            <a:ext cx="1182703" cy="1224073"/>
          </a:xfrm>
          <a:prstGeom prst="rect">
            <a:avLst/>
          </a:prstGeom>
        </p:spPr>
      </p:pic>
      <p:pic>
        <p:nvPicPr>
          <p:cNvPr id="5" name="Resim 4"/>
          <p:cNvPicPr>
            <a:picLocks noChangeAspect="1"/>
          </p:cNvPicPr>
          <p:nvPr/>
        </p:nvPicPr>
        <p:blipFill>
          <a:blip r:embed="rId3"/>
          <a:stretch>
            <a:fillRect/>
          </a:stretch>
        </p:blipFill>
        <p:spPr>
          <a:xfrm>
            <a:off x="827857" y="2287499"/>
            <a:ext cx="1152381" cy="1066667"/>
          </a:xfrm>
          <a:prstGeom prst="rect">
            <a:avLst/>
          </a:prstGeom>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802" y="3683108"/>
            <a:ext cx="11461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469" y="5159157"/>
            <a:ext cx="1079500"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ağ Ok 7"/>
          <p:cNvSpPr/>
          <p:nvPr/>
        </p:nvSpPr>
        <p:spPr>
          <a:xfrm>
            <a:off x="2259492" y="1171376"/>
            <a:ext cx="792088"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Sağ Ok 8"/>
          <p:cNvSpPr/>
          <p:nvPr/>
        </p:nvSpPr>
        <p:spPr>
          <a:xfrm>
            <a:off x="2259492" y="2568804"/>
            <a:ext cx="792088"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Sağ Ok 9"/>
          <p:cNvSpPr/>
          <p:nvPr/>
        </p:nvSpPr>
        <p:spPr>
          <a:xfrm>
            <a:off x="2205282" y="3997335"/>
            <a:ext cx="792088"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Sağ Ok 10"/>
          <p:cNvSpPr/>
          <p:nvPr/>
        </p:nvSpPr>
        <p:spPr>
          <a:xfrm>
            <a:off x="2205282" y="5447672"/>
            <a:ext cx="792088"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Yuvarlatılmış Dikdörtgen 11"/>
          <p:cNvSpPr/>
          <p:nvPr/>
        </p:nvSpPr>
        <p:spPr>
          <a:xfrm>
            <a:off x="3607002" y="1012231"/>
            <a:ext cx="8202441" cy="10801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sz="3200" dirty="0" smtClean="0">
                <a:latin typeface="Times New Roman" panose="02020603050405020304" pitchFamily="18" charset="0"/>
                <a:cs typeface="Times New Roman" panose="02020603050405020304" pitchFamily="18" charset="0"/>
              </a:rPr>
              <a:t>Duyarlı Tüketici duygusuna sahip olunması</a:t>
            </a:r>
            <a:endParaRPr lang="tr-TR" sz="3200" dirty="0">
              <a:latin typeface="Times New Roman" panose="02020603050405020304" pitchFamily="18" charset="0"/>
              <a:cs typeface="Times New Roman" panose="02020603050405020304" pitchFamily="18" charset="0"/>
            </a:endParaRPr>
          </a:p>
        </p:txBody>
      </p:sp>
      <p:sp>
        <p:nvSpPr>
          <p:cNvPr id="13" name="Yuvarlatılmış Dikdörtgen 12"/>
          <p:cNvSpPr/>
          <p:nvPr/>
        </p:nvSpPr>
        <p:spPr>
          <a:xfrm>
            <a:off x="3575320" y="2333868"/>
            <a:ext cx="8202441" cy="10801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sz="3200" dirty="0" smtClean="0">
                <a:latin typeface="Times New Roman" panose="02020603050405020304" pitchFamily="18" charset="0"/>
                <a:cs typeface="Times New Roman" panose="02020603050405020304" pitchFamily="18" charset="0"/>
              </a:rPr>
              <a:t>Maliyetlerin azaltılması, ekonomik kazanç sağlanması</a:t>
            </a:r>
            <a:endParaRPr lang="tr-TR" sz="3200" dirty="0">
              <a:latin typeface="Times New Roman" panose="02020603050405020304" pitchFamily="18" charset="0"/>
              <a:cs typeface="Times New Roman" panose="02020603050405020304" pitchFamily="18" charset="0"/>
            </a:endParaRPr>
          </a:p>
        </p:txBody>
      </p:sp>
      <p:sp>
        <p:nvSpPr>
          <p:cNvPr id="14" name="Yuvarlatılmış Dikdörtgen 13"/>
          <p:cNvSpPr/>
          <p:nvPr/>
        </p:nvSpPr>
        <p:spPr>
          <a:xfrm>
            <a:off x="3607001" y="3943095"/>
            <a:ext cx="8202441" cy="79881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sz="3200" dirty="0" smtClean="0">
                <a:latin typeface="Times New Roman" panose="02020603050405020304" pitchFamily="18" charset="0"/>
                <a:cs typeface="Times New Roman" panose="02020603050405020304" pitchFamily="18" charset="0"/>
              </a:rPr>
              <a:t>Çevresel risklerin azaltılması</a:t>
            </a:r>
            <a:endParaRPr lang="tr-TR" sz="3200" dirty="0">
              <a:latin typeface="Times New Roman" panose="02020603050405020304" pitchFamily="18" charset="0"/>
              <a:cs typeface="Times New Roman" panose="02020603050405020304" pitchFamily="18" charset="0"/>
            </a:endParaRPr>
          </a:p>
        </p:txBody>
      </p:sp>
      <p:sp>
        <p:nvSpPr>
          <p:cNvPr id="15" name="Yuvarlatılmış Dikdörtgen 14"/>
          <p:cNvSpPr/>
          <p:nvPr/>
        </p:nvSpPr>
        <p:spPr>
          <a:xfrm>
            <a:off x="3610910" y="5230204"/>
            <a:ext cx="8202441" cy="79881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sz="3200" dirty="0" smtClean="0">
                <a:latin typeface="Times New Roman" panose="02020603050405020304" pitchFamily="18" charset="0"/>
                <a:cs typeface="Times New Roman" panose="02020603050405020304" pitchFamily="18" charset="0"/>
              </a:rPr>
              <a:t>Performansın ve Verimliliğin Arttırılması</a:t>
            </a:r>
            <a:endParaRPr lang="tr-TR"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52931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7 Dikdörtgen"/>
          <p:cNvSpPr/>
          <p:nvPr/>
        </p:nvSpPr>
        <p:spPr>
          <a:xfrm>
            <a:off x="971873" y="107516"/>
            <a:ext cx="8407342" cy="510072"/>
          </a:xfrm>
          <a:prstGeom prst="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lIns="90763" tIns="45382" rIns="90763" bIns="45382" rtlCol="0" anchor="ctr"/>
          <a:lstStyle/>
          <a:p>
            <a:pPr marL="0" marR="0" lvl="0" indent="0" algn="ctr" defTabSz="907633" eaLnBrk="1" fontAlgn="auto" latinLnBrk="0" hangingPunct="1">
              <a:lnSpc>
                <a:spcPct val="100000"/>
              </a:lnSpc>
              <a:spcBef>
                <a:spcPts val="0"/>
              </a:spcBef>
              <a:spcAft>
                <a:spcPts val="0"/>
              </a:spcAft>
              <a:buClrTx/>
              <a:buSzTx/>
              <a:buFontTx/>
              <a:buNone/>
              <a:tabLst/>
              <a:defRPr/>
            </a:pPr>
            <a:r>
              <a:rPr kumimoji="0" lang="tr-TR" sz="3200" b="0" i="0" u="none" strike="noStrike" kern="0" cap="none" spc="0" normalizeH="0" baseline="0" noProof="0" dirty="0" smtClean="0">
                <a:ln>
                  <a:noFill/>
                </a:ln>
                <a:solidFill>
                  <a:prstClr val="white"/>
                </a:solidFill>
                <a:effectLst/>
                <a:uLnTx/>
                <a:uFillTx/>
                <a:latin typeface="Cambria" pitchFamily="18" charset="0"/>
                <a:ea typeface="+mn-ea"/>
                <a:cs typeface="+mn-cs"/>
              </a:rPr>
              <a:t>SIFIR ATIK PRENSİBİ</a:t>
            </a:r>
            <a:endParaRPr kumimoji="0" lang="tr-TR" sz="3200" b="0" i="0" u="none" strike="noStrike" kern="0" cap="none" spc="0" normalizeH="0" baseline="0" noProof="0" dirty="0">
              <a:ln>
                <a:noFill/>
              </a:ln>
              <a:solidFill>
                <a:prstClr val="white"/>
              </a:solidFill>
              <a:effectLst/>
              <a:uLnTx/>
              <a:uFillTx/>
              <a:latin typeface="Cambria" pitchFamily="18" charset="0"/>
              <a:ea typeface="+mn-ea"/>
              <a:cs typeface="+mn-cs"/>
            </a:endParaRPr>
          </a:p>
        </p:txBody>
      </p:sp>
      <p:graphicFrame>
        <p:nvGraphicFramePr>
          <p:cNvPr id="4" name="Diagram 17"/>
          <p:cNvGraphicFramePr/>
          <p:nvPr>
            <p:extLst>
              <p:ext uri="{D42A27DB-BD31-4B8C-83A1-F6EECF244321}">
                <p14:modId xmlns:p14="http://schemas.microsoft.com/office/powerpoint/2010/main" val="3011800099"/>
              </p:ext>
            </p:extLst>
          </p:nvPr>
        </p:nvGraphicFramePr>
        <p:xfrm>
          <a:off x="-2203727" y="845629"/>
          <a:ext cx="10332965" cy="62290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ikdörtgen 4"/>
          <p:cNvSpPr/>
          <p:nvPr/>
        </p:nvSpPr>
        <p:spPr>
          <a:xfrm>
            <a:off x="5557024" y="1152127"/>
            <a:ext cx="6096000" cy="1785104"/>
          </a:xfrm>
          <a:prstGeom prst="rect">
            <a:avLst/>
          </a:prstGeom>
        </p:spPr>
        <p:txBody>
          <a:bodyPr>
            <a:spAutoFit/>
          </a:bodyPr>
          <a:lstStyle/>
          <a:p>
            <a:pPr marL="12700" marR="5080" algn="ctr">
              <a:lnSpc>
                <a:spcPct val="110400"/>
              </a:lnSpc>
            </a:pPr>
            <a:r>
              <a:rPr lang="tr-TR" sz="2000" b="1" spc="-5" dirty="0">
                <a:latin typeface="Times New Roman"/>
                <a:cs typeface="Times New Roman"/>
              </a:rPr>
              <a:t>Atık yönetimi; </a:t>
            </a:r>
            <a:r>
              <a:rPr lang="tr-TR" sz="2000" spc="-5" dirty="0">
                <a:latin typeface="Times New Roman"/>
                <a:cs typeface="Times New Roman"/>
              </a:rPr>
              <a:t>atık </a:t>
            </a:r>
            <a:r>
              <a:rPr lang="tr-TR" sz="2000" dirty="0">
                <a:latin typeface="Times New Roman"/>
                <a:cs typeface="Times New Roman"/>
              </a:rPr>
              <a:t>oluşumunun </a:t>
            </a:r>
            <a:r>
              <a:rPr lang="tr-TR" sz="2000" spc="-5" dirty="0">
                <a:latin typeface="Times New Roman"/>
                <a:cs typeface="Times New Roman"/>
              </a:rPr>
              <a:t>önlenmesi, atığın yeniden kullanımı, geri </a:t>
            </a:r>
            <a:r>
              <a:rPr lang="tr-TR" sz="2000" dirty="0">
                <a:latin typeface="Times New Roman"/>
                <a:cs typeface="Times New Roman"/>
              </a:rPr>
              <a:t>dönüşümü, </a:t>
            </a:r>
            <a:r>
              <a:rPr lang="tr-TR" sz="2000" spc="-5" dirty="0">
                <a:latin typeface="Times New Roman"/>
                <a:cs typeface="Times New Roman"/>
              </a:rPr>
              <a:t>geri </a:t>
            </a:r>
            <a:r>
              <a:rPr lang="tr-TR" sz="2000" dirty="0">
                <a:latin typeface="Times New Roman"/>
                <a:cs typeface="Times New Roman"/>
              </a:rPr>
              <a:t>kazanımı </a:t>
            </a:r>
            <a:r>
              <a:rPr lang="tr-TR" sz="2000" spc="-5" dirty="0">
                <a:latin typeface="Times New Roman"/>
                <a:cs typeface="Times New Roman"/>
              </a:rPr>
              <a:t>(enerji geri kazanımı dahil), </a:t>
            </a:r>
            <a:r>
              <a:rPr lang="tr-TR" sz="2000" spc="-5" dirty="0" err="1">
                <a:latin typeface="Times New Roman"/>
                <a:cs typeface="Times New Roman"/>
              </a:rPr>
              <a:t>bertarafı</a:t>
            </a:r>
            <a:r>
              <a:rPr lang="tr-TR" sz="2000" spc="-5" dirty="0">
                <a:latin typeface="Times New Roman"/>
                <a:cs typeface="Times New Roman"/>
              </a:rPr>
              <a:t> </a:t>
            </a:r>
            <a:r>
              <a:rPr lang="tr-TR" sz="2000" dirty="0">
                <a:latin typeface="Times New Roman"/>
                <a:cs typeface="Times New Roman"/>
              </a:rPr>
              <a:t>ve </a:t>
            </a:r>
            <a:r>
              <a:rPr lang="tr-TR" sz="2000" dirty="0" smtClean="0">
                <a:latin typeface="Times New Roman"/>
                <a:cs typeface="Times New Roman"/>
              </a:rPr>
              <a:t>izleme-kontrol </a:t>
            </a:r>
            <a:r>
              <a:rPr lang="tr-TR" sz="2000" spc="-5" dirty="0">
                <a:latin typeface="Times New Roman"/>
                <a:cs typeface="Times New Roman"/>
              </a:rPr>
              <a:t>süreçlerini içeren </a:t>
            </a:r>
          </a:p>
          <a:p>
            <a:pPr marL="12700" marR="5080" algn="ctr">
              <a:lnSpc>
                <a:spcPct val="110400"/>
              </a:lnSpc>
            </a:pPr>
            <a:r>
              <a:rPr lang="tr-TR" sz="2000" dirty="0">
                <a:latin typeface="Times New Roman"/>
                <a:cs typeface="Times New Roman"/>
              </a:rPr>
              <a:t>bir </a:t>
            </a:r>
            <a:r>
              <a:rPr lang="tr-TR" sz="2000" spc="-5" dirty="0">
                <a:latin typeface="Times New Roman"/>
                <a:cs typeface="Times New Roman"/>
              </a:rPr>
              <a:t>yönetim </a:t>
            </a:r>
            <a:r>
              <a:rPr lang="tr-TR" sz="2000" dirty="0">
                <a:latin typeface="Times New Roman"/>
                <a:cs typeface="Times New Roman"/>
              </a:rPr>
              <a:t>biçimidir.</a:t>
            </a:r>
          </a:p>
        </p:txBody>
      </p:sp>
      <p:sp>
        <p:nvSpPr>
          <p:cNvPr id="6" name="object 4"/>
          <p:cNvSpPr/>
          <p:nvPr/>
        </p:nvSpPr>
        <p:spPr>
          <a:xfrm>
            <a:off x="6076848" y="2997794"/>
            <a:ext cx="5056352" cy="2915363"/>
          </a:xfrm>
          <a:prstGeom prst="rect">
            <a:avLst/>
          </a:prstGeom>
          <a:blipFill>
            <a:blip r:embed="rId7"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3694384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7 Dikdörtgen"/>
          <p:cNvSpPr/>
          <p:nvPr/>
        </p:nvSpPr>
        <p:spPr>
          <a:xfrm>
            <a:off x="1115888" y="107516"/>
            <a:ext cx="8263327" cy="510072"/>
          </a:xfrm>
          <a:prstGeom prst="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lIns="90763" tIns="45382" rIns="90763" bIns="45382" rtlCol="0" anchor="ctr"/>
          <a:lstStyle/>
          <a:p>
            <a:pPr marL="0" marR="0" lvl="0" indent="0" algn="ctr" defTabSz="907633" eaLnBrk="1" fontAlgn="auto" latinLnBrk="0" hangingPunct="1">
              <a:lnSpc>
                <a:spcPct val="100000"/>
              </a:lnSpc>
              <a:spcBef>
                <a:spcPts val="0"/>
              </a:spcBef>
              <a:spcAft>
                <a:spcPts val="0"/>
              </a:spcAft>
              <a:buClrTx/>
              <a:buSzTx/>
              <a:buFontTx/>
              <a:buNone/>
              <a:tabLst/>
              <a:defRPr/>
            </a:pPr>
            <a:r>
              <a:rPr kumimoji="0" lang="tr-TR" sz="3200" b="0" i="0" u="none" strike="noStrike" kern="0" cap="none" spc="0" normalizeH="0" baseline="0" noProof="0" dirty="0" smtClean="0">
                <a:ln>
                  <a:noFill/>
                </a:ln>
                <a:solidFill>
                  <a:prstClr val="white"/>
                </a:solidFill>
                <a:effectLst/>
                <a:uLnTx/>
                <a:uFillTx/>
                <a:latin typeface="Cambria" pitchFamily="18" charset="0"/>
                <a:ea typeface="+mn-ea"/>
                <a:cs typeface="+mn-cs"/>
              </a:rPr>
              <a:t>BAZI ATIK TÜRLERİNİN TANIMI</a:t>
            </a:r>
            <a:endParaRPr kumimoji="0" lang="tr-TR" sz="3200" b="0" i="0" u="none" strike="noStrike" kern="0" cap="none" spc="0" normalizeH="0" baseline="0" noProof="0" dirty="0">
              <a:ln>
                <a:noFill/>
              </a:ln>
              <a:solidFill>
                <a:prstClr val="white"/>
              </a:solidFill>
              <a:effectLst/>
              <a:uLnTx/>
              <a:uFillTx/>
              <a:latin typeface="Cambria" pitchFamily="18" charset="0"/>
              <a:ea typeface="+mn-ea"/>
              <a:cs typeface="+mn-cs"/>
            </a:endParaRPr>
          </a:p>
        </p:txBody>
      </p:sp>
      <p:sp>
        <p:nvSpPr>
          <p:cNvPr id="3" name="Yuvarlatılmış Dikdörtgen 2"/>
          <p:cNvSpPr/>
          <p:nvPr/>
        </p:nvSpPr>
        <p:spPr>
          <a:xfrm>
            <a:off x="179785" y="954441"/>
            <a:ext cx="3384376" cy="72008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3200" dirty="0" smtClean="0">
                <a:latin typeface="Times New Roman" panose="02020603050405020304" pitchFamily="18" charset="0"/>
                <a:cs typeface="Times New Roman" panose="02020603050405020304" pitchFamily="18" charset="0"/>
              </a:rPr>
              <a:t>Organik atıklar</a:t>
            </a:r>
            <a:endParaRPr lang="tr-TR" sz="3200" dirty="0">
              <a:latin typeface="Times New Roman" panose="02020603050405020304" pitchFamily="18" charset="0"/>
              <a:cs typeface="Times New Roman" panose="02020603050405020304" pitchFamily="18" charset="0"/>
            </a:endParaRPr>
          </a:p>
        </p:txBody>
      </p:sp>
      <p:sp>
        <p:nvSpPr>
          <p:cNvPr id="4" name="Yuvarlatılmış Dikdörtgen 3"/>
          <p:cNvSpPr/>
          <p:nvPr/>
        </p:nvSpPr>
        <p:spPr>
          <a:xfrm>
            <a:off x="179785" y="2484611"/>
            <a:ext cx="3384376" cy="72008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3200" dirty="0" smtClean="0">
                <a:latin typeface="Times New Roman" panose="02020603050405020304" pitchFamily="18" charset="0"/>
                <a:cs typeface="Times New Roman" panose="02020603050405020304" pitchFamily="18" charset="0"/>
              </a:rPr>
              <a:t>Tehlikeli Atıklar</a:t>
            </a:r>
            <a:endParaRPr lang="tr-TR" sz="3200" dirty="0">
              <a:latin typeface="Times New Roman" panose="02020603050405020304" pitchFamily="18" charset="0"/>
              <a:cs typeface="Times New Roman" panose="02020603050405020304" pitchFamily="18" charset="0"/>
            </a:endParaRPr>
          </a:p>
        </p:txBody>
      </p:sp>
      <p:sp>
        <p:nvSpPr>
          <p:cNvPr id="5" name="Yuvarlatılmış Dikdörtgen 4"/>
          <p:cNvSpPr/>
          <p:nvPr/>
        </p:nvSpPr>
        <p:spPr>
          <a:xfrm>
            <a:off x="173567" y="4022825"/>
            <a:ext cx="3384376" cy="72008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3200" dirty="0" smtClean="0">
                <a:latin typeface="Times New Roman" panose="02020603050405020304" pitchFamily="18" charset="0"/>
                <a:cs typeface="Times New Roman" panose="02020603050405020304" pitchFamily="18" charset="0"/>
              </a:rPr>
              <a:t>Atık Piller</a:t>
            </a:r>
            <a:endParaRPr lang="tr-TR" sz="3200" dirty="0">
              <a:latin typeface="Times New Roman" panose="02020603050405020304" pitchFamily="18" charset="0"/>
              <a:cs typeface="Times New Roman" panose="02020603050405020304" pitchFamily="18" charset="0"/>
            </a:endParaRPr>
          </a:p>
        </p:txBody>
      </p:sp>
      <p:sp>
        <p:nvSpPr>
          <p:cNvPr id="6" name="Yuvarlatılmış Dikdörtgen 5"/>
          <p:cNvSpPr/>
          <p:nvPr/>
        </p:nvSpPr>
        <p:spPr>
          <a:xfrm>
            <a:off x="173567" y="5671176"/>
            <a:ext cx="3384376" cy="93875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3200" dirty="0" smtClean="0">
                <a:latin typeface="Times New Roman" panose="02020603050405020304" pitchFamily="18" charset="0"/>
                <a:cs typeface="Times New Roman" panose="02020603050405020304" pitchFamily="18" charset="0"/>
              </a:rPr>
              <a:t>Geri Dönüşmeyen Evsel Atıklar</a:t>
            </a:r>
            <a:endParaRPr lang="tr-TR" sz="3200" dirty="0">
              <a:latin typeface="Times New Roman" panose="02020603050405020304" pitchFamily="18" charset="0"/>
              <a:cs typeface="Times New Roman" panose="02020603050405020304" pitchFamily="18" charset="0"/>
            </a:endParaRPr>
          </a:p>
        </p:txBody>
      </p:sp>
      <p:sp>
        <p:nvSpPr>
          <p:cNvPr id="7" name="Sağ Ok 6"/>
          <p:cNvSpPr/>
          <p:nvPr/>
        </p:nvSpPr>
        <p:spPr>
          <a:xfrm>
            <a:off x="3721362" y="1062453"/>
            <a:ext cx="864096"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Sağ Ok 7"/>
          <p:cNvSpPr/>
          <p:nvPr/>
        </p:nvSpPr>
        <p:spPr>
          <a:xfrm>
            <a:off x="3721362" y="2592623"/>
            <a:ext cx="864096"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Sağ Ok 8"/>
          <p:cNvSpPr/>
          <p:nvPr/>
        </p:nvSpPr>
        <p:spPr>
          <a:xfrm>
            <a:off x="3721362" y="4122793"/>
            <a:ext cx="864096"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Sağ Ok 9"/>
          <p:cNvSpPr/>
          <p:nvPr/>
        </p:nvSpPr>
        <p:spPr>
          <a:xfrm>
            <a:off x="3721362" y="5888524"/>
            <a:ext cx="864096"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Yuvarlatılmış Dikdörtgen 10"/>
          <p:cNvSpPr/>
          <p:nvPr/>
        </p:nvSpPr>
        <p:spPr>
          <a:xfrm>
            <a:off x="4691504" y="756419"/>
            <a:ext cx="7025982" cy="14041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sz="3200" dirty="0" smtClean="0">
                <a:latin typeface="Times New Roman" panose="02020603050405020304" pitchFamily="18" charset="0"/>
                <a:cs typeface="Times New Roman" panose="02020603050405020304" pitchFamily="18" charset="0"/>
              </a:rPr>
              <a:t>Meyve ve sebze atıkları, yumurta kabukları, çay posaları, park bahçe atıkları vb. bitkisel kökenli atıklar</a:t>
            </a:r>
            <a:endParaRPr lang="tr-TR" sz="3200" dirty="0">
              <a:latin typeface="Times New Roman" panose="02020603050405020304" pitchFamily="18" charset="0"/>
              <a:cs typeface="Times New Roman" panose="02020603050405020304" pitchFamily="18" charset="0"/>
            </a:endParaRPr>
          </a:p>
        </p:txBody>
      </p:sp>
      <p:sp>
        <p:nvSpPr>
          <p:cNvPr id="12" name="Yuvarlatılmış Dikdörtgen 11"/>
          <p:cNvSpPr/>
          <p:nvPr/>
        </p:nvSpPr>
        <p:spPr>
          <a:xfrm>
            <a:off x="4752301" y="2329139"/>
            <a:ext cx="6965185" cy="14041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sz="3200" dirty="0" smtClean="0">
                <a:latin typeface="Times New Roman" panose="02020603050405020304" pitchFamily="18" charset="0"/>
                <a:cs typeface="Times New Roman" panose="02020603050405020304" pitchFamily="18" charset="0"/>
              </a:rPr>
              <a:t>Yanıcı, yakıcı, kanserojen, patlayıcı, tahriş edici zararlı atıklardır. Elektronik atıklar, Toner-kartuşlar, asitler vb.</a:t>
            </a:r>
            <a:endParaRPr lang="tr-TR" sz="3200" dirty="0">
              <a:latin typeface="Times New Roman" panose="02020603050405020304" pitchFamily="18" charset="0"/>
              <a:cs typeface="Times New Roman" panose="02020603050405020304" pitchFamily="18" charset="0"/>
            </a:endParaRPr>
          </a:p>
        </p:txBody>
      </p:sp>
      <p:sp>
        <p:nvSpPr>
          <p:cNvPr id="13" name="Yuvarlatılmış Dikdörtgen 12"/>
          <p:cNvSpPr/>
          <p:nvPr/>
        </p:nvSpPr>
        <p:spPr>
          <a:xfrm>
            <a:off x="4810415" y="3901859"/>
            <a:ext cx="6907071" cy="14041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sz="3200" dirty="0" smtClean="0">
                <a:latin typeface="Times New Roman" panose="02020603050405020304" pitchFamily="18" charset="0"/>
                <a:cs typeface="Times New Roman" panose="02020603050405020304" pitchFamily="18" charset="0"/>
              </a:rPr>
              <a:t>İçeriğinde bulunan ağır metaller nedeniyle çevre ve insan sağlığına zararlı etkilerde bulunabilecek atıklar</a:t>
            </a:r>
            <a:endParaRPr lang="tr-TR" sz="3200" dirty="0">
              <a:latin typeface="Times New Roman" panose="02020603050405020304" pitchFamily="18" charset="0"/>
              <a:cs typeface="Times New Roman" panose="02020603050405020304" pitchFamily="18" charset="0"/>
            </a:endParaRPr>
          </a:p>
        </p:txBody>
      </p:sp>
      <p:sp>
        <p:nvSpPr>
          <p:cNvPr id="14" name="Yuvarlatılmış Dikdörtgen 13"/>
          <p:cNvSpPr/>
          <p:nvPr/>
        </p:nvSpPr>
        <p:spPr>
          <a:xfrm>
            <a:off x="4811094" y="5534237"/>
            <a:ext cx="7003756" cy="11988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sz="3200" dirty="0" smtClean="0">
                <a:latin typeface="Times New Roman" panose="02020603050405020304" pitchFamily="18" charset="0"/>
                <a:cs typeface="Times New Roman" panose="02020603050405020304" pitchFamily="18" charset="0"/>
              </a:rPr>
              <a:t>Porselen Tabak, ıslak mendil, izmarit, süprüntü vb. atıklar</a:t>
            </a:r>
          </a:p>
        </p:txBody>
      </p:sp>
    </p:spTree>
    <p:extLst>
      <p:ext uri="{BB962C8B-B14F-4D97-AF65-F5344CB8AC3E}">
        <p14:creationId xmlns:p14="http://schemas.microsoft.com/office/powerpoint/2010/main" val="8420233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İçerik Yer Tutucusu 5"/>
          <p:cNvGraphicFramePr>
            <a:graphicFrameLocks/>
          </p:cNvGraphicFramePr>
          <p:nvPr/>
        </p:nvGraphicFramePr>
        <p:xfrm>
          <a:off x="1995054" y="155283"/>
          <a:ext cx="8229600" cy="6192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94064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55688"/>
            <a:ext cx="1188085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7 Dikdörtgen"/>
          <p:cNvSpPr/>
          <p:nvPr/>
        </p:nvSpPr>
        <p:spPr>
          <a:xfrm>
            <a:off x="899864" y="107516"/>
            <a:ext cx="8479351" cy="510072"/>
          </a:xfrm>
          <a:prstGeom prst="rect">
            <a:avLst/>
          </a:prstGeom>
        </p:spPr>
        <p:style>
          <a:lnRef idx="1">
            <a:schemeClr val="accent3"/>
          </a:lnRef>
          <a:fillRef idx="3">
            <a:schemeClr val="accent3"/>
          </a:fillRef>
          <a:effectRef idx="2">
            <a:schemeClr val="accent3"/>
          </a:effectRef>
          <a:fontRef idx="minor">
            <a:schemeClr val="lt1"/>
          </a:fontRef>
        </p:style>
        <p:txBody>
          <a:bodyPr lIns="90763" tIns="45382" rIns="90763" bIns="45382" rtlCol="0" anchor="ctr"/>
          <a:lstStyle/>
          <a:p>
            <a:pPr algn="ctr"/>
            <a:r>
              <a:rPr lang="tr-TR" sz="3200" dirty="0" smtClean="0">
                <a:latin typeface="Cambria" pitchFamily="18" charset="0"/>
              </a:rPr>
              <a:t>RENK SKALASI</a:t>
            </a:r>
            <a:endParaRPr lang="tr-TR" sz="3200" dirty="0">
              <a:latin typeface="Cambria" pitchFamily="18" charset="0"/>
            </a:endParaRPr>
          </a:p>
        </p:txBody>
      </p:sp>
    </p:spTree>
    <p:extLst>
      <p:ext uri="{BB962C8B-B14F-4D97-AF65-F5344CB8AC3E}">
        <p14:creationId xmlns:p14="http://schemas.microsoft.com/office/powerpoint/2010/main" val="8379045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7 Dikdörtgen"/>
          <p:cNvSpPr/>
          <p:nvPr/>
        </p:nvSpPr>
        <p:spPr>
          <a:xfrm>
            <a:off x="1043880" y="107516"/>
            <a:ext cx="8335335" cy="510072"/>
          </a:xfrm>
          <a:prstGeom prst="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w="9525" cap="flat" cmpd="sng" algn="ctr">
            <a:solidFill>
              <a:srgbClr val="9BBB59">
                <a:shade val="95000"/>
                <a:satMod val="105000"/>
              </a:srgbClr>
            </a:solidFill>
            <a:prstDash val="solid"/>
          </a:ln>
          <a:effectLst>
            <a:outerShdw blurRad="40000" dist="23000" dir="5400000" rotWithShape="0">
              <a:srgbClr val="000000">
                <a:alpha val="35000"/>
              </a:srgbClr>
            </a:outerShdw>
          </a:effectLst>
        </p:spPr>
        <p:txBody>
          <a:bodyPr lIns="90763" tIns="45382" rIns="90763" bIns="45382" rtlCol="0" anchor="ctr"/>
          <a:lstStyle/>
          <a:p>
            <a:pPr marL="0" marR="0" lvl="0" indent="0" algn="ctr" defTabSz="907633" eaLnBrk="1" fontAlgn="auto" latinLnBrk="0" hangingPunct="1">
              <a:lnSpc>
                <a:spcPct val="100000"/>
              </a:lnSpc>
              <a:spcBef>
                <a:spcPts val="0"/>
              </a:spcBef>
              <a:spcAft>
                <a:spcPts val="0"/>
              </a:spcAft>
              <a:buClrTx/>
              <a:buSzTx/>
              <a:buFontTx/>
              <a:buNone/>
              <a:tabLst/>
              <a:defRPr/>
            </a:pPr>
            <a:r>
              <a:rPr kumimoji="0" lang="tr-TR" sz="3200" b="0" i="0" u="none" strike="noStrike" kern="0" cap="none" spc="0" normalizeH="0" baseline="0" noProof="0" dirty="0" smtClean="0">
                <a:ln>
                  <a:noFill/>
                </a:ln>
                <a:solidFill>
                  <a:prstClr val="white"/>
                </a:solidFill>
                <a:effectLst/>
                <a:uLnTx/>
                <a:uFillTx/>
                <a:latin typeface="Cambria" pitchFamily="18" charset="0"/>
                <a:ea typeface="+mn-ea"/>
                <a:cs typeface="+mn-cs"/>
              </a:rPr>
              <a:t>ÜNİVERSİTEMİZDE SIFIR ATIK UYGULAMASI</a:t>
            </a:r>
            <a:endParaRPr kumimoji="0" lang="tr-TR" sz="3200" b="0" i="0" u="none" strike="noStrike" kern="0" cap="none" spc="0" normalizeH="0" baseline="0" noProof="0" dirty="0">
              <a:ln>
                <a:noFill/>
              </a:ln>
              <a:solidFill>
                <a:prstClr val="white"/>
              </a:solidFill>
              <a:effectLst/>
              <a:uLnTx/>
              <a:uFillTx/>
              <a:latin typeface="Cambria" pitchFamily="18" charset="0"/>
              <a:ea typeface="+mn-ea"/>
              <a:cs typeface="+mn-cs"/>
            </a:endParaRPr>
          </a:p>
        </p:txBody>
      </p:sp>
      <p:sp>
        <p:nvSpPr>
          <p:cNvPr id="4" name="Yuvarlatılmış Dikdörtgen 3"/>
          <p:cNvSpPr/>
          <p:nvPr/>
        </p:nvSpPr>
        <p:spPr>
          <a:xfrm>
            <a:off x="257284" y="825527"/>
            <a:ext cx="10961637" cy="1587075"/>
          </a:xfrm>
          <a:prstGeom prst="round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07633" eaLnBrk="1" fontAlgn="auto" latinLnBrk="0" hangingPunct="1">
              <a:lnSpc>
                <a:spcPct val="100000"/>
              </a:lnSpc>
              <a:spcBef>
                <a:spcPts val="0"/>
              </a:spcBef>
              <a:spcAft>
                <a:spcPts val="0"/>
              </a:spcAft>
              <a:buClrTx/>
              <a:buSzTx/>
              <a:buFontTx/>
              <a:buNone/>
              <a:tabLst/>
              <a:defRPr/>
            </a:pPr>
            <a:r>
              <a:rPr kumimoji="0" lang="tr-TR" sz="2400" b="0" i="0" u="none" strike="noStrike" kern="0" cap="none" spc="0" normalizeH="0" baseline="0" noProof="0" dirty="0" smtClean="0">
                <a:ln>
                  <a:noFill/>
                </a:ln>
                <a:solidFill>
                  <a:prstClr val="white"/>
                </a:solidFill>
                <a:effectLst/>
                <a:uLnTx/>
                <a:uFillTx/>
                <a:latin typeface="Calibri"/>
                <a:ea typeface="+mn-ea"/>
                <a:cs typeface="+mn-cs"/>
              </a:rPr>
              <a:t>Üniversitemizde </a:t>
            </a:r>
            <a:r>
              <a:rPr kumimoji="0" lang="tr-TR" sz="2400" b="0" i="0" u="none" strike="noStrike" kern="0" cap="none" spc="0" normalizeH="0" baseline="0" noProof="0" dirty="0">
                <a:ln>
                  <a:noFill/>
                </a:ln>
                <a:solidFill>
                  <a:prstClr val="white"/>
                </a:solidFill>
                <a:effectLst/>
                <a:uLnTx/>
                <a:uFillTx/>
                <a:latin typeface="Calibri"/>
                <a:ea typeface="+mn-ea"/>
                <a:cs typeface="+mn-cs"/>
              </a:rPr>
              <a:t>atıkların kaynağında ayrıştırılması için binaların her katının </a:t>
            </a:r>
            <a:r>
              <a:rPr kumimoji="0" lang="tr-TR" sz="2400" b="0" i="0" u="none" strike="noStrike" kern="0" cap="none" spc="0" normalizeH="0" baseline="0" noProof="0" dirty="0" smtClean="0">
                <a:ln>
                  <a:noFill/>
                </a:ln>
                <a:solidFill>
                  <a:prstClr val="white"/>
                </a:solidFill>
                <a:effectLst/>
                <a:uLnTx/>
                <a:uFillTx/>
                <a:latin typeface="Calibri"/>
                <a:ea typeface="+mn-ea"/>
                <a:cs typeface="+mn-cs"/>
              </a:rPr>
              <a:t>belli bölgelerine sıfır atık uygulamasının hayata geçirilmesi amacıyla kumbaralar konulmuştur. </a:t>
            </a:r>
            <a:endParaRPr kumimoji="0" lang="tr-TR" sz="2400" b="0" i="0" u="none" strike="noStrike" kern="0" cap="none" spc="0" normalizeH="0" baseline="0" noProof="0" dirty="0">
              <a:ln>
                <a:noFill/>
              </a:ln>
              <a:solidFill>
                <a:prstClr val="white"/>
              </a:solidFill>
              <a:effectLst/>
              <a:uLnTx/>
              <a:uFillTx/>
              <a:latin typeface="Calibri"/>
              <a:ea typeface="+mn-ea"/>
              <a:cs typeface="+mn-cs"/>
            </a:endParaRPr>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0387" y="2772642"/>
            <a:ext cx="4823974" cy="3617981"/>
          </a:xfrm>
          <a:prstGeom prst="rect">
            <a:avLst/>
          </a:prstGeom>
        </p:spPr>
      </p:pic>
      <p:pic>
        <p:nvPicPr>
          <p:cNvPr id="6" name="Resim 5"/>
          <p:cNvPicPr>
            <a:picLocks noChangeAspect="1"/>
          </p:cNvPicPr>
          <p:nvPr/>
        </p:nvPicPr>
        <p:blipFill>
          <a:blip r:embed="rId3"/>
          <a:stretch>
            <a:fillRect/>
          </a:stretch>
        </p:blipFill>
        <p:spPr>
          <a:xfrm rot="10800000" flipH="1" flipV="1">
            <a:off x="5580385" y="2772643"/>
            <a:ext cx="4968552" cy="3617980"/>
          </a:xfrm>
          <a:prstGeom prst="rect">
            <a:avLst/>
          </a:prstGeom>
        </p:spPr>
      </p:pic>
    </p:spTree>
    <p:extLst>
      <p:ext uri="{BB962C8B-B14F-4D97-AF65-F5344CB8AC3E}">
        <p14:creationId xmlns:p14="http://schemas.microsoft.com/office/powerpoint/2010/main" val="2533240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060649" y="362680"/>
            <a:ext cx="9185565" cy="707886"/>
          </a:xfrm>
          <a:prstGeom prst="rect">
            <a:avLst/>
          </a:prstGeom>
          <a:solidFill>
            <a:schemeClr val="accent3">
              <a:lumMod val="60000"/>
              <a:lumOff val="40000"/>
            </a:schemeClr>
          </a:solidFill>
        </p:spPr>
        <p:txBody>
          <a:bodyPr wrap="square">
            <a:spAutoFit/>
          </a:bodyPr>
          <a:lstStyle/>
          <a:p>
            <a:pPr algn="ctr"/>
            <a:r>
              <a:rPr lang="tr-TR" sz="2000" dirty="0">
                <a:solidFill>
                  <a:schemeClr val="bg1"/>
                </a:solidFill>
                <a:latin typeface="Times New Roman" pitchFamily="18" charset="0"/>
                <a:cs typeface="Times New Roman" pitchFamily="18" charset="0"/>
              </a:rPr>
              <a:t>Üniversitemiz kampüslerinde toplanan bu atıkların anlaşma yapılan geri dönüşüm firmalarına teslimi için geçici transfer merkezleri yapılmıştır.</a:t>
            </a:r>
          </a:p>
        </p:txBody>
      </p:sp>
      <p:sp>
        <p:nvSpPr>
          <p:cNvPr id="3" name="object 11"/>
          <p:cNvSpPr/>
          <p:nvPr/>
        </p:nvSpPr>
        <p:spPr>
          <a:xfrm>
            <a:off x="1559412" y="1401488"/>
            <a:ext cx="10111907" cy="4835745"/>
          </a:xfrm>
          <a:prstGeom prst="rect">
            <a:avLst/>
          </a:prstGeom>
          <a:blipFill>
            <a:blip r:embed="rId2" cstate="print"/>
            <a:stretch>
              <a:fillRect/>
            </a:stretch>
          </a:blipFill>
        </p:spPr>
        <p:txBody>
          <a:bodyPr wrap="square" lIns="0" tIns="0" rIns="0" bIns="0" rtlCol="0"/>
          <a:lstStyle/>
          <a:p>
            <a:endParaRPr sz="1697"/>
          </a:p>
        </p:txBody>
      </p:sp>
    </p:spTree>
    <p:extLst>
      <p:ext uri="{BB962C8B-B14F-4D97-AF65-F5344CB8AC3E}">
        <p14:creationId xmlns:p14="http://schemas.microsoft.com/office/powerpoint/2010/main" val="2244577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0" y="646770"/>
            <a:ext cx="12091638" cy="6463308"/>
          </a:xfrm>
          <a:prstGeom prst="rect">
            <a:avLst/>
          </a:prstGeom>
          <a:solidFill>
            <a:schemeClr val="accent4">
              <a:lumMod val="40000"/>
              <a:lumOff val="60000"/>
            </a:schemeClr>
          </a:solidFill>
        </p:spPr>
        <p:txBody>
          <a:bodyPr wrap="square">
            <a:spAutoFit/>
          </a:bodyPr>
          <a:lstStyle/>
          <a:p>
            <a:endParaRPr lang="tr-TR" b="1" dirty="0">
              <a:latin typeface="Times New Roman" pitchFamily="18" charset="0"/>
              <a:cs typeface="Times New Roman" pitchFamily="18" charset="0"/>
            </a:endParaRPr>
          </a:p>
          <a:p>
            <a:pPr marL="285750" indent="-285750">
              <a:lnSpc>
                <a:spcPct val="150000"/>
              </a:lnSpc>
              <a:buFont typeface="Wingdings" pitchFamily="2" charset="2"/>
              <a:buChar char="ü"/>
            </a:pPr>
            <a:r>
              <a:rPr lang="tr-TR" dirty="0">
                <a:latin typeface="Times New Roman" pitchFamily="18" charset="0"/>
                <a:cs typeface="Times New Roman" pitchFamily="18" charset="0"/>
              </a:rPr>
              <a:t>Dünyamızın oluşumu ve bugünkü haline dönüşümünde, temel maddeler </a:t>
            </a:r>
            <a:r>
              <a:rPr lang="tr-TR" dirty="0" smtClean="0">
                <a:latin typeface="Times New Roman" pitchFamily="18" charset="0"/>
                <a:cs typeface="Times New Roman" pitchFamily="18" charset="0"/>
              </a:rPr>
              <a:t>diye tanımladığımız </a:t>
            </a:r>
            <a:r>
              <a:rPr lang="tr-TR" dirty="0">
                <a:latin typeface="Times New Roman" pitchFamily="18" charset="0"/>
                <a:cs typeface="Times New Roman" pitchFamily="18" charset="0"/>
              </a:rPr>
              <a:t>elementler ve türlü kimyasal bileşikler, belirli bir olasılıkla belirli </a:t>
            </a:r>
            <a:r>
              <a:rPr lang="tr-TR" dirty="0" smtClean="0">
                <a:latin typeface="Times New Roman" pitchFamily="18" charset="0"/>
                <a:cs typeface="Times New Roman" pitchFamily="18" charset="0"/>
              </a:rPr>
              <a:t>yörelerde toplanmış </a:t>
            </a:r>
            <a:r>
              <a:rPr lang="tr-TR" dirty="0">
                <a:latin typeface="Times New Roman" pitchFamily="18" charset="0"/>
                <a:cs typeface="Times New Roman" pitchFamily="18" charset="0"/>
              </a:rPr>
              <a:t>jeolojik değişimlere de bağlı olarak birikimleri veya dağılımları ortaya </a:t>
            </a:r>
            <a:r>
              <a:rPr lang="tr-TR" dirty="0" smtClean="0">
                <a:latin typeface="Times New Roman" pitchFamily="18" charset="0"/>
                <a:cs typeface="Times New Roman" pitchFamily="18" charset="0"/>
              </a:rPr>
              <a:t>çıkmıştır. Bu </a:t>
            </a:r>
            <a:r>
              <a:rPr lang="tr-TR" dirty="0">
                <a:latin typeface="Times New Roman" pitchFamily="18" charset="0"/>
                <a:cs typeface="Times New Roman" pitchFamily="18" charset="0"/>
              </a:rPr>
              <a:t>şekilde insan ölçüsü ve zaman idraki sınırları içinde milyonlarca yıllık oluşum </a:t>
            </a:r>
            <a:r>
              <a:rPr lang="tr-TR" dirty="0" smtClean="0">
                <a:latin typeface="Times New Roman" pitchFamily="18" charset="0"/>
                <a:cs typeface="Times New Roman" pitchFamily="18" charset="0"/>
              </a:rPr>
              <a:t>süreci sonunda </a:t>
            </a:r>
            <a:r>
              <a:rPr lang="tr-TR" dirty="0">
                <a:latin typeface="Times New Roman" pitchFamily="18" charset="0"/>
                <a:cs typeface="Times New Roman" pitchFamily="18" charset="0"/>
              </a:rPr>
              <a:t>“</a:t>
            </a:r>
            <a:r>
              <a:rPr lang="tr-TR" b="1" dirty="0">
                <a:latin typeface="Times New Roman" pitchFamily="18" charset="0"/>
                <a:cs typeface="Times New Roman" pitchFamily="18" charset="0"/>
              </a:rPr>
              <a:t>doğal denge”</a:t>
            </a:r>
            <a:r>
              <a:rPr lang="tr-TR" dirty="0">
                <a:latin typeface="Times New Roman" pitchFamily="18" charset="0"/>
                <a:cs typeface="Times New Roman" pitchFamily="18" charset="0"/>
              </a:rPr>
              <a:t> adı verilen bir denge </a:t>
            </a:r>
            <a:r>
              <a:rPr lang="tr-TR" dirty="0" smtClean="0">
                <a:latin typeface="Times New Roman" pitchFamily="18" charset="0"/>
                <a:cs typeface="Times New Roman" pitchFamily="18" charset="0"/>
              </a:rPr>
              <a:t>oluşmuştur. Oysa insanoğlu</a:t>
            </a:r>
            <a:r>
              <a:rPr lang="tr-TR" dirty="0">
                <a:latin typeface="Times New Roman" pitchFamily="18" charset="0"/>
                <a:cs typeface="Times New Roman" pitchFamily="18" charset="0"/>
              </a:rPr>
              <a:t>, doğayı büyük ölçüde zorlamış, </a:t>
            </a:r>
            <a:r>
              <a:rPr lang="tr-TR" dirty="0" smtClean="0">
                <a:latin typeface="Times New Roman" pitchFamily="18" charset="0"/>
                <a:cs typeface="Times New Roman" pitchFamily="18" charset="0"/>
              </a:rPr>
              <a:t>doğal varlıkları </a:t>
            </a:r>
            <a:r>
              <a:rPr lang="tr-TR" dirty="0">
                <a:latin typeface="Times New Roman" pitchFamily="18" charset="0"/>
                <a:cs typeface="Times New Roman" pitchFamily="18" charset="0"/>
              </a:rPr>
              <a:t>aşırı ölçüde değiştirmiş, kaynakları büyük boyutlarda sömürmüş, tüketmiş </a:t>
            </a:r>
            <a:r>
              <a:rPr lang="tr-TR" dirty="0" smtClean="0">
                <a:latin typeface="Times New Roman" pitchFamily="18" charset="0"/>
                <a:cs typeface="Times New Roman" pitchFamily="18" charset="0"/>
              </a:rPr>
              <a:t>ve günümüzün </a:t>
            </a:r>
            <a:r>
              <a:rPr lang="tr-TR" dirty="0">
                <a:latin typeface="Times New Roman" pitchFamily="18" charset="0"/>
                <a:cs typeface="Times New Roman" pitchFamily="18" charset="0"/>
              </a:rPr>
              <a:t>en önemli sorunu olan çevre </a:t>
            </a:r>
            <a:r>
              <a:rPr lang="tr-TR" dirty="0" smtClean="0">
                <a:latin typeface="Times New Roman" pitchFamily="18" charset="0"/>
                <a:cs typeface="Times New Roman" pitchFamily="18" charset="0"/>
              </a:rPr>
              <a:t>kirliliğine sebep olmuştur.</a:t>
            </a:r>
          </a:p>
          <a:p>
            <a:pPr marL="285750" indent="-285750">
              <a:lnSpc>
                <a:spcPct val="150000"/>
              </a:lnSpc>
              <a:buFont typeface="Wingdings" pitchFamily="2" charset="2"/>
              <a:buChar char="ü"/>
            </a:pPr>
            <a:endParaRPr lang="tr-TR" dirty="0" smtClean="0">
              <a:latin typeface="Times New Roman" pitchFamily="18" charset="0"/>
              <a:cs typeface="Times New Roman" pitchFamily="18" charset="0"/>
            </a:endParaRPr>
          </a:p>
          <a:p>
            <a:pPr marL="285750" indent="-285750">
              <a:lnSpc>
                <a:spcPct val="150000"/>
              </a:lnSpc>
              <a:buFont typeface="Wingdings" pitchFamily="2" charset="2"/>
              <a:buChar char="ü"/>
            </a:pPr>
            <a:r>
              <a:rPr lang="tr-TR" dirty="0" smtClean="0">
                <a:latin typeface="Times New Roman" pitchFamily="18" charset="0"/>
                <a:cs typeface="Times New Roman" pitchFamily="18" charset="0"/>
              </a:rPr>
              <a:t>Özellikle </a:t>
            </a:r>
            <a:r>
              <a:rPr lang="tr-TR" dirty="0">
                <a:latin typeface="Times New Roman" pitchFamily="18" charset="0"/>
                <a:cs typeface="Times New Roman" pitchFamily="18" charset="0"/>
              </a:rPr>
              <a:t>18. yüzyılda, başlayan </a:t>
            </a:r>
            <a:r>
              <a:rPr lang="tr-TR" b="1" dirty="0">
                <a:latin typeface="Times New Roman" pitchFamily="18" charset="0"/>
                <a:cs typeface="Times New Roman" pitchFamily="18" charset="0"/>
              </a:rPr>
              <a:t>“Endüstri Devrimi” </a:t>
            </a:r>
            <a:r>
              <a:rPr lang="tr-TR" dirty="0">
                <a:latin typeface="Times New Roman" pitchFamily="18" charset="0"/>
                <a:cs typeface="Times New Roman" pitchFamily="18" charset="0"/>
              </a:rPr>
              <a:t>sürecinin hızla tüm </a:t>
            </a:r>
            <a:r>
              <a:rPr lang="tr-TR" dirty="0" smtClean="0">
                <a:latin typeface="Times New Roman" pitchFamily="18" charset="0"/>
                <a:cs typeface="Times New Roman" pitchFamily="18" charset="0"/>
              </a:rPr>
              <a:t>dünyaya yayılması </a:t>
            </a:r>
            <a:r>
              <a:rPr lang="tr-TR" dirty="0">
                <a:latin typeface="Times New Roman" pitchFamily="18" charset="0"/>
                <a:cs typeface="Times New Roman" pitchFamily="18" charset="0"/>
              </a:rPr>
              <a:t>ile birlikte daha fazla üretim için endüstrinin doğal aracı durumundaki </a:t>
            </a:r>
            <a:r>
              <a:rPr lang="tr-TR" dirty="0" smtClean="0">
                <a:latin typeface="Times New Roman" pitchFamily="18" charset="0"/>
                <a:cs typeface="Times New Roman" pitchFamily="18" charset="0"/>
              </a:rPr>
              <a:t>hammadde tüketimi </a:t>
            </a:r>
            <a:r>
              <a:rPr lang="tr-TR" dirty="0">
                <a:latin typeface="Times New Roman" pitchFamily="18" charset="0"/>
                <a:cs typeface="Times New Roman" pitchFamily="18" charset="0"/>
              </a:rPr>
              <a:t>de hızla artmıştır. </a:t>
            </a:r>
            <a:r>
              <a:rPr lang="tr-TR" dirty="0" smtClean="0">
                <a:latin typeface="Times New Roman" pitchFamily="18" charset="0"/>
                <a:cs typeface="Times New Roman" pitchFamily="18" charset="0"/>
              </a:rPr>
              <a:t>Buna bağlı olarak da birçok çevre sorunu ortaya çıkmıştır.</a:t>
            </a:r>
          </a:p>
          <a:p>
            <a:pPr marL="285750" indent="-285750">
              <a:lnSpc>
                <a:spcPct val="150000"/>
              </a:lnSpc>
              <a:buFont typeface="Wingdings" pitchFamily="2" charset="2"/>
              <a:buChar char="ü"/>
            </a:pPr>
            <a:endParaRPr lang="tr-TR" dirty="0" smtClean="0">
              <a:latin typeface="Times New Roman" pitchFamily="18" charset="0"/>
              <a:cs typeface="Times New Roman" pitchFamily="18" charset="0"/>
            </a:endParaRPr>
          </a:p>
          <a:p>
            <a:pPr marL="285750" indent="-285750">
              <a:lnSpc>
                <a:spcPct val="150000"/>
              </a:lnSpc>
              <a:buFont typeface="Wingdings" pitchFamily="2" charset="2"/>
              <a:buChar char="ü"/>
            </a:pPr>
            <a:r>
              <a:rPr lang="tr-TR" dirty="0" smtClean="0">
                <a:latin typeface="Times New Roman" pitchFamily="18" charset="0"/>
                <a:cs typeface="Times New Roman" pitchFamily="18" charset="0"/>
              </a:rPr>
              <a:t>Geç </a:t>
            </a:r>
            <a:r>
              <a:rPr lang="tr-TR" dirty="0">
                <a:latin typeface="Times New Roman" pitchFamily="18" charset="0"/>
                <a:cs typeface="Times New Roman" pitchFamily="18" charset="0"/>
              </a:rPr>
              <a:t>de olsa çevre tahribatının tüm canlılar üzerindeki olumsuz etkilerini fark </a:t>
            </a:r>
            <a:r>
              <a:rPr lang="tr-TR" dirty="0" smtClean="0">
                <a:latin typeface="Times New Roman" pitchFamily="18" charset="0"/>
                <a:cs typeface="Times New Roman" pitchFamily="18" charset="0"/>
              </a:rPr>
              <a:t>eden endüstrileşmiş </a:t>
            </a:r>
            <a:r>
              <a:rPr lang="tr-TR" dirty="0">
                <a:latin typeface="Times New Roman" pitchFamily="18" charset="0"/>
                <a:cs typeface="Times New Roman" pitchFamily="18" charset="0"/>
              </a:rPr>
              <a:t>ülkeler de 1950 ile 1960 yılları arasında çevre koruma bilinci ortaya </a:t>
            </a:r>
            <a:r>
              <a:rPr lang="tr-TR" dirty="0" smtClean="0">
                <a:latin typeface="Times New Roman" pitchFamily="18" charset="0"/>
                <a:cs typeface="Times New Roman" pitchFamily="18" charset="0"/>
              </a:rPr>
              <a:t>çıkmaya başlamıştır. </a:t>
            </a:r>
            <a:r>
              <a:rPr lang="tr-TR" dirty="0">
                <a:latin typeface="Times New Roman" pitchFamily="18" charset="0"/>
                <a:cs typeface="Times New Roman" pitchFamily="18" charset="0"/>
              </a:rPr>
              <a:t>Çeşitli ülkelerde oluşan baskı grupları ve basın, çevre sorunlarını gündeme </a:t>
            </a:r>
            <a:r>
              <a:rPr lang="tr-TR" dirty="0" smtClean="0">
                <a:latin typeface="Times New Roman" pitchFamily="18" charset="0"/>
                <a:cs typeface="Times New Roman" pitchFamily="18" charset="0"/>
              </a:rPr>
              <a:t>getirerek kamuoyunun </a:t>
            </a:r>
            <a:r>
              <a:rPr lang="tr-TR" dirty="0">
                <a:latin typeface="Times New Roman" pitchFamily="18" charset="0"/>
                <a:cs typeface="Times New Roman" pitchFamily="18" charset="0"/>
              </a:rPr>
              <a:t>dikkatini ekoloji ve çevre kavramlarına çekmeyi </a:t>
            </a:r>
            <a:r>
              <a:rPr lang="tr-TR" dirty="0" smtClean="0">
                <a:latin typeface="Times New Roman" pitchFamily="18" charset="0"/>
                <a:cs typeface="Times New Roman" pitchFamily="18" charset="0"/>
              </a:rPr>
              <a:t>başarmışlardır</a:t>
            </a:r>
            <a:r>
              <a:rPr lang="tr-TR" dirty="0">
                <a:latin typeface="Times New Roman" pitchFamily="18" charset="0"/>
                <a:cs typeface="Times New Roman" pitchFamily="18" charset="0"/>
              </a:rPr>
              <a:t>. </a:t>
            </a:r>
            <a:endParaRPr lang="tr-TR" dirty="0" smtClean="0">
              <a:latin typeface="Times New Roman" pitchFamily="18" charset="0"/>
              <a:cs typeface="Times New Roman" pitchFamily="18" charset="0"/>
            </a:endParaRPr>
          </a:p>
          <a:p>
            <a:pPr marL="285750" indent="-285750">
              <a:buFont typeface="Wingdings" pitchFamily="2" charset="2"/>
              <a:buChar char="ü"/>
            </a:pPr>
            <a:endParaRPr lang="tr-TR" dirty="0" smtClean="0"/>
          </a:p>
        </p:txBody>
      </p:sp>
      <p:sp>
        <p:nvSpPr>
          <p:cNvPr id="3" name="Dikdörtgen 2"/>
          <p:cNvSpPr/>
          <p:nvPr/>
        </p:nvSpPr>
        <p:spPr>
          <a:xfrm>
            <a:off x="378811" y="180169"/>
            <a:ext cx="2803332" cy="369332"/>
          </a:xfrm>
          <a:prstGeom prst="rect">
            <a:avLst/>
          </a:prstGeom>
          <a:solidFill>
            <a:schemeClr val="tx1"/>
          </a:solidFill>
        </p:spPr>
        <p:txBody>
          <a:bodyPr wrap="none">
            <a:spAutoFit/>
          </a:bodyPr>
          <a:lstStyle/>
          <a:p>
            <a:r>
              <a:rPr lang="tr-TR" b="1" dirty="0">
                <a:solidFill>
                  <a:schemeClr val="bg1"/>
                </a:solidFill>
                <a:latin typeface="Times New Roman" pitchFamily="18" charset="0"/>
                <a:cs typeface="Times New Roman" pitchFamily="18" charset="0"/>
              </a:rPr>
              <a:t>1.Çevrenin Tarihi Gelişimi</a:t>
            </a:r>
          </a:p>
        </p:txBody>
      </p:sp>
    </p:spTree>
    <p:extLst>
      <p:ext uri="{BB962C8B-B14F-4D97-AF65-F5344CB8AC3E}">
        <p14:creationId xmlns:p14="http://schemas.microsoft.com/office/powerpoint/2010/main" val="346726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276"/>
          <p:cNvPicPr/>
          <p:nvPr/>
        </p:nvPicPr>
        <p:blipFill>
          <a:blip r:embed="rId2"/>
          <a:stretch>
            <a:fillRect/>
          </a:stretch>
        </p:blipFill>
        <p:spPr>
          <a:xfrm>
            <a:off x="957833" y="36339"/>
            <a:ext cx="4910584" cy="7063663"/>
          </a:xfrm>
          <a:prstGeom prst="rect">
            <a:avLst/>
          </a:prstGeom>
        </p:spPr>
      </p:pic>
      <p:grpSp>
        <p:nvGrpSpPr>
          <p:cNvPr id="3" name="Group 41818"/>
          <p:cNvGrpSpPr/>
          <p:nvPr/>
        </p:nvGrpSpPr>
        <p:grpSpPr>
          <a:xfrm>
            <a:off x="6300465" y="86393"/>
            <a:ext cx="4886736" cy="6962711"/>
            <a:chOff x="0" y="0"/>
            <a:chExt cx="5020945" cy="7931150"/>
          </a:xfrm>
        </p:grpSpPr>
        <p:pic>
          <p:nvPicPr>
            <p:cNvPr id="4" name="Picture 5144"/>
            <p:cNvPicPr/>
            <p:nvPr/>
          </p:nvPicPr>
          <p:blipFill>
            <a:blip r:embed="rId3"/>
            <a:stretch>
              <a:fillRect/>
            </a:stretch>
          </p:blipFill>
          <p:spPr>
            <a:xfrm>
              <a:off x="0" y="0"/>
              <a:ext cx="5020945" cy="7931150"/>
            </a:xfrm>
            <a:prstGeom prst="rect">
              <a:avLst/>
            </a:prstGeom>
          </p:spPr>
        </p:pic>
        <p:sp>
          <p:nvSpPr>
            <p:cNvPr id="5" name="Rectangle 5155"/>
            <p:cNvSpPr/>
            <p:nvPr/>
          </p:nvSpPr>
          <p:spPr>
            <a:xfrm>
              <a:off x="2613279" y="88197"/>
              <a:ext cx="67395" cy="298426"/>
            </a:xfrm>
            <a:prstGeom prst="rect">
              <a:avLst/>
            </a:prstGeom>
            <a:ln>
              <a:noFill/>
            </a:ln>
          </p:spPr>
          <p:txBody>
            <a:bodyPr vert="horz" lIns="0" tIns="0" rIns="0" bIns="0" rtlCol="0">
              <a:noAutofit/>
            </a:bodyPr>
            <a:lstStyle/>
            <a:p>
              <a:pPr marL="6350" marR="2540" indent="-6350" algn="l">
                <a:lnSpc>
                  <a:spcPct val="107000"/>
                </a:lnSpc>
                <a:spcAft>
                  <a:spcPts val="800"/>
                </a:spcAft>
              </a:pPr>
              <a:r>
                <a:rPr lang="tr-TR" sz="1600" b="1">
                  <a:solidFill>
                    <a:srgbClr val="000000"/>
                  </a:solidFill>
                  <a:effectLst/>
                  <a:latin typeface="Times New Roman" panose="02020603050405020304" pitchFamily="18" charset="0"/>
                  <a:ea typeface="Times New Roman" panose="02020603050405020304" pitchFamily="18" charset="0"/>
                </a:rPr>
                <a:t> </a:t>
              </a:r>
              <a:endParaRPr lang="tr-TR" sz="1100">
                <a:solidFill>
                  <a:srgbClr val="000000"/>
                </a:solidFill>
                <a:effectLst/>
                <a:latin typeface="Calibri" panose="020F0502020204030204" pitchFamily="34" charset="0"/>
                <a:ea typeface="Calibri" panose="020F0502020204030204" pitchFamily="34" charset="0"/>
              </a:endParaRPr>
            </a:p>
          </p:txBody>
        </p:sp>
        <p:sp>
          <p:nvSpPr>
            <p:cNvPr id="6" name="Rectangle 5163"/>
            <p:cNvSpPr/>
            <p:nvPr/>
          </p:nvSpPr>
          <p:spPr>
            <a:xfrm>
              <a:off x="2384425" y="1956778"/>
              <a:ext cx="76010" cy="336571"/>
            </a:xfrm>
            <a:prstGeom prst="rect">
              <a:avLst/>
            </a:prstGeom>
            <a:ln>
              <a:noFill/>
            </a:ln>
          </p:spPr>
          <p:txBody>
            <a:bodyPr vert="horz" lIns="0" tIns="0" rIns="0" bIns="0" rtlCol="0">
              <a:noAutofit/>
            </a:bodyPr>
            <a:lstStyle/>
            <a:p>
              <a:pPr marL="6350" marR="2540" indent="-6350" algn="l">
                <a:lnSpc>
                  <a:spcPct val="107000"/>
                </a:lnSpc>
                <a:spcAft>
                  <a:spcPts val="800"/>
                </a:spcAft>
              </a:pPr>
              <a:r>
                <a:rPr lang="tr-TR" sz="1800" b="1">
                  <a:solidFill>
                    <a:srgbClr val="000000"/>
                  </a:solidFill>
                  <a:effectLst/>
                  <a:latin typeface="Times New Roman" panose="02020603050405020304" pitchFamily="18" charset="0"/>
                  <a:ea typeface="Times New Roman" panose="02020603050405020304" pitchFamily="18" charset="0"/>
                </a:rPr>
                <a:t> </a:t>
              </a:r>
              <a:endParaRPr lang="tr-TR" sz="1100">
                <a:solidFill>
                  <a:srgbClr val="000000"/>
                </a:solidFill>
                <a:effectLst/>
                <a:latin typeface="Calibri" panose="020F0502020204030204" pitchFamily="34" charset="0"/>
                <a:ea typeface="Calibri" panose="020F0502020204030204" pitchFamily="34" charset="0"/>
              </a:endParaRPr>
            </a:p>
          </p:txBody>
        </p:sp>
        <p:sp>
          <p:nvSpPr>
            <p:cNvPr id="7" name="Rectangle 5185"/>
            <p:cNvSpPr/>
            <p:nvPr/>
          </p:nvSpPr>
          <p:spPr>
            <a:xfrm>
              <a:off x="939673" y="5649532"/>
              <a:ext cx="42144" cy="189936"/>
            </a:xfrm>
            <a:prstGeom prst="rect">
              <a:avLst/>
            </a:prstGeom>
            <a:ln>
              <a:noFill/>
            </a:ln>
          </p:spPr>
          <p:txBody>
            <a:bodyPr vert="horz" lIns="0" tIns="0" rIns="0" bIns="0" rtlCol="0">
              <a:noAutofit/>
            </a:bodyPr>
            <a:lstStyle/>
            <a:p>
              <a:pPr marL="6350" marR="2540" indent="-6350" algn="l">
                <a:lnSpc>
                  <a:spcPct val="107000"/>
                </a:lnSpc>
                <a:spcAft>
                  <a:spcPts val="800"/>
                </a:spcAft>
              </a:pPr>
              <a:r>
                <a:rPr lang="tr-TR" sz="1100" b="1">
                  <a:solidFill>
                    <a:srgbClr val="000000"/>
                  </a:solidFill>
                  <a:effectLst/>
                  <a:latin typeface="Calibri" panose="020F0502020204030204" pitchFamily="34" charset="0"/>
                  <a:ea typeface="Calibri" panose="020F0502020204030204" pitchFamily="34" charset="0"/>
                </a:rPr>
                <a:t> </a:t>
              </a:r>
              <a:endParaRPr lang="tr-TR" sz="1100">
                <a:solidFill>
                  <a:srgbClr val="000000"/>
                </a:solidFill>
                <a:effectLst/>
                <a:latin typeface="Calibri" panose="020F0502020204030204" pitchFamily="34" charset="0"/>
                <a:ea typeface="Calibri" panose="020F0502020204030204" pitchFamily="34" charset="0"/>
              </a:endParaRPr>
            </a:p>
          </p:txBody>
        </p:sp>
        <p:sp>
          <p:nvSpPr>
            <p:cNvPr id="8" name="Rectangle 5196"/>
            <p:cNvSpPr/>
            <p:nvPr/>
          </p:nvSpPr>
          <p:spPr>
            <a:xfrm>
              <a:off x="779272" y="7355141"/>
              <a:ext cx="42144" cy="189937"/>
            </a:xfrm>
            <a:prstGeom prst="rect">
              <a:avLst/>
            </a:prstGeom>
            <a:ln>
              <a:noFill/>
            </a:ln>
          </p:spPr>
          <p:txBody>
            <a:bodyPr vert="horz" lIns="0" tIns="0" rIns="0" bIns="0" rtlCol="0">
              <a:noAutofit/>
            </a:bodyPr>
            <a:lstStyle/>
            <a:p>
              <a:pPr marL="6350" marR="2540" indent="-6350" algn="l">
                <a:lnSpc>
                  <a:spcPct val="107000"/>
                </a:lnSpc>
                <a:spcAft>
                  <a:spcPts val="800"/>
                </a:spcAft>
              </a:pPr>
              <a:r>
                <a:rPr lang="tr-TR" sz="1100">
                  <a:solidFill>
                    <a:srgbClr val="000000"/>
                  </a:solidFill>
                  <a:effectLst/>
                  <a:latin typeface="Calibri" panose="020F0502020204030204" pitchFamily="34" charset="0"/>
                  <a:ea typeface="Calibri" panose="020F0502020204030204" pitchFamily="34" charset="0"/>
                </a:rPr>
                <a:t> </a:t>
              </a:r>
            </a:p>
          </p:txBody>
        </p:sp>
      </p:grpSp>
    </p:spTree>
    <p:extLst>
      <p:ext uri="{BB962C8B-B14F-4D97-AF65-F5344CB8AC3E}">
        <p14:creationId xmlns:p14="http://schemas.microsoft.com/office/powerpoint/2010/main" val="8061036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343"/>
          <p:cNvPicPr/>
          <p:nvPr/>
        </p:nvPicPr>
        <p:blipFill>
          <a:blip r:embed="rId2"/>
          <a:stretch>
            <a:fillRect/>
          </a:stretch>
        </p:blipFill>
        <p:spPr>
          <a:xfrm>
            <a:off x="224741" y="80944"/>
            <a:ext cx="5053965" cy="7057118"/>
          </a:xfrm>
          <a:prstGeom prst="rect">
            <a:avLst/>
          </a:prstGeom>
        </p:spPr>
      </p:pic>
      <p:sp>
        <p:nvSpPr>
          <p:cNvPr id="4" name="Dikdörtgen 3"/>
          <p:cNvSpPr/>
          <p:nvPr/>
        </p:nvSpPr>
        <p:spPr>
          <a:xfrm>
            <a:off x="5757746" y="346798"/>
            <a:ext cx="6096000" cy="923330"/>
          </a:xfrm>
          <a:prstGeom prst="rect">
            <a:avLst/>
          </a:prstGeom>
        </p:spPr>
        <p:txBody>
          <a:bodyPr>
            <a:spAutoFit/>
          </a:bodyPr>
          <a:lstStyle/>
          <a:p>
            <a:pPr>
              <a:spcBef>
                <a:spcPct val="0"/>
              </a:spcBef>
            </a:pPr>
            <a:r>
              <a:rPr lang="tr-TR" altLang="tr-TR" b="1" dirty="0">
                <a:latin typeface="Times New Roman" pitchFamily="18" charset="0"/>
                <a:cs typeface="Times New Roman" pitchFamily="18" charset="0"/>
              </a:rPr>
              <a:t>Yapılan araştırmalara göre, metallerin geri kazanılması için harcanan enerji, metallerin madenlerden  çıkartılması için  gereken enerjiden çok daha  azdır.</a:t>
            </a:r>
          </a:p>
        </p:txBody>
      </p:sp>
      <p:graphicFrame>
        <p:nvGraphicFramePr>
          <p:cNvPr id="5" name="Tablo 4"/>
          <p:cNvGraphicFramePr>
            <a:graphicFrameLocks noGrp="1"/>
          </p:cNvGraphicFramePr>
          <p:nvPr>
            <p:extLst>
              <p:ext uri="{D42A27DB-BD31-4B8C-83A1-F6EECF244321}">
                <p14:modId xmlns:p14="http://schemas.microsoft.com/office/powerpoint/2010/main" val="1379590363"/>
              </p:ext>
            </p:extLst>
          </p:nvPr>
        </p:nvGraphicFramePr>
        <p:xfrm>
          <a:off x="5566317" y="1948288"/>
          <a:ext cx="6096000" cy="3108824"/>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690634970"/>
                    </a:ext>
                  </a:extLst>
                </a:gridCol>
                <a:gridCol w="2032000">
                  <a:extLst>
                    <a:ext uri="{9D8B030D-6E8A-4147-A177-3AD203B41FA5}">
                      <a16:colId xmlns:a16="http://schemas.microsoft.com/office/drawing/2014/main" val="303181522"/>
                    </a:ext>
                  </a:extLst>
                </a:gridCol>
                <a:gridCol w="2032000">
                  <a:extLst>
                    <a:ext uri="{9D8B030D-6E8A-4147-A177-3AD203B41FA5}">
                      <a16:colId xmlns:a16="http://schemas.microsoft.com/office/drawing/2014/main" val="4128115866"/>
                    </a:ext>
                  </a:extLst>
                </a:gridCol>
              </a:tblGrid>
              <a:tr h="639946">
                <a:tc>
                  <a:txBody>
                    <a:bodyPr/>
                    <a:lstStyle/>
                    <a:p>
                      <a:endParaRPr lang="tr-TR" sz="1800" b="1" dirty="0">
                        <a:latin typeface="Times New Roman" pitchFamily="18" charset="0"/>
                        <a:cs typeface="Times New Roman" pitchFamily="18" charset="0"/>
                      </a:endParaRPr>
                    </a:p>
                  </a:txBody>
                  <a:tcPr marT="45703" marB="45703"/>
                </a:tc>
                <a:tc>
                  <a:txBody>
                    <a:bodyPr/>
                    <a:lstStyle/>
                    <a:p>
                      <a:r>
                        <a:rPr lang="tr-TR" sz="1800" b="1" dirty="0" smtClean="0">
                          <a:latin typeface="Times New Roman" pitchFamily="18" charset="0"/>
                          <a:cs typeface="Times New Roman" pitchFamily="18" charset="0"/>
                        </a:rPr>
                        <a:t>Cevherden</a:t>
                      </a:r>
                      <a:endParaRPr lang="tr-TR" sz="1800" b="1" dirty="0">
                        <a:latin typeface="Times New Roman" pitchFamily="18" charset="0"/>
                        <a:cs typeface="Times New Roman" pitchFamily="18" charset="0"/>
                      </a:endParaRPr>
                    </a:p>
                  </a:txBody>
                  <a:tcPr marT="45703" marB="45703"/>
                </a:tc>
                <a:tc>
                  <a:txBody>
                    <a:bodyPr/>
                    <a:lstStyle/>
                    <a:p>
                      <a:r>
                        <a:rPr lang="tr-TR" sz="1800" b="1" dirty="0" smtClean="0">
                          <a:latin typeface="Times New Roman" pitchFamily="18" charset="0"/>
                          <a:cs typeface="Times New Roman" pitchFamily="18" charset="0"/>
                        </a:rPr>
                        <a:t>Geri Kazanılmış Metalden</a:t>
                      </a:r>
                      <a:endParaRPr lang="tr-TR" sz="1800" b="1" dirty="0">
                        <a:latin typeface="Times New Roman" pitchFamily="18" charset="0"/>
                        <a:cs typeface="Times New Roman" pitchFamily="18" charset="0"/>
                      </a:endParaRPr>
                    </a:p>
                  </a:txBody>
                  <a:tcPr marT="45703" marB="45703"/>
                </a:tc>
                <a:extLst>
                  <a:ext uri="{0D108BD9-81ED-4DB2-BD59-A6C34878D82A}">
                    <a16:rowId xmlns:a16="http://schemas.microsoft.com/office/drawing/2014/main" val="2416587473"/>
                  </a:ext>
                </a:extLst>
              </a:tr>
              <a:tr h="9142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b="1" dirty="0" smtClean="0">
                          <a:latin typeface="Times New Roman" pitchFamily="18" charset="0"/>
                          <a:cs typeface="Times New Roman" pitchFamily="18" charset="0"/>
                        </a:rPr>
                        <a:t>1 ton alüminyum yapmak için gereken enerji</a:t>
                      </a:r>
                    </a:p>
                  </a:txBody>
                  <a:tcPr marT="45703" marB="45703"/>
                </a:tc>
                <a:tc>
                  <a:txBody>
                    <a:bodyPr/>
                    <a:lstStyle/>
                    <a:p>
                      <a:r>
                        <a:rPr lang="tr-TR" sz="1800" b="1" dirty="0" smtClean="0">
                          <a:latin typeface="Times New Roman" pitchFamily="18" charset="0"/>
                          <a:cs typeface="Times New Roman" pitchFamily="18" charset="0"/>
                        </a:rPr>
                        <a:t>1</a:t>
                      </a:r>
                      <a:endParaRPr lang="tr-TR" sz="1800" b="1" dirty="0">
                        <a:latin typeface="Times New Roman" pitchFamily="18" charset="0"/>
                        <a:cs typeface="Times New Roman" pitchFamily="18" charset="0"/>
                      </a:endParaRPr>
                    </a:p>
                  </a:txBody>
                  <a:tcPr marT="45703" marB="45703"/>
                </a:tc>
                <a:tc>
                  <a:txBody>
                    <a:bodyPr/>
                    <a:lstStyle/>
                    <a:p>
                      <a:r>
                        <a:rPr lang="tr-TR" sz="1800" b="1" dirty="0" smtClean="0">
                          <a:latin typeface="Times New Roman" pitchFamily="18" charset="0"/>
                          <a:cs typeface="Times New Roman" pitchFamily="18" charset="0"/>
                        </a:rPr>
                        <a:t>0,04</a:t>
                      </a:r>
                      <a:endParaRPr lang="tr-TR" sz="1800" b="1" dirty="0">
                        <a:latin typeface="Times New Roman" pitchFamily="18" charset="0"/>
                        <a:cs typeface="Times New Roman" pitchFamily="18" charset="0"/>
                      </a:endParaRPr>
                    </a:p>
                  </a:txBody>
                  <a:tcPr marT="45703" marB="45703"/>
                </a:tc>
                <a:extLst>
                  <a:ext uri="{0D108BD9-81ED-4DB2-BD59-A6C34878D82A}">
                    <a16:rowId xmlns:a16="http://schemas.microsoft.com/office/drawing/2014/main" val="163556154"/>
                  </a:ext>
                </a:extLst>
              </a:tr>
              <a:tr h="639946">
                <a:tc>
                  <a:txBody>
                    <a:bodyPr/>
                    <a:lstStyle/>
                    <a:p>
                      <a:r>
                        <a:rPr lang="tr-TR" sz="1800" b="1" dirty="0" smtClean="0">
                          <a:latin typeface="Times New Roman" pitchFamily="18" charset="0"/>
                          <a:cs typeface="Times New Roman" pitchFamily="18" charset="0"/>
                        </a:rPr>
                        <a:t>Bakır</a:t>
                      </a:r>
                      <a:r>
                        <a:rPr lang="tr-TR" sz="1800" b="1" baseline="0" dirty="0" smtClean="0">
                          <a:latin typeface="Times New Roman" pitchFamily="18" charset="0"/>
                          <a:cs typeface="Times New Roman" pitchFamily="18" charset="0"/>
                        </a:rPr>
                        <a:t> elde etmek için gereken enerji </a:t>
                      </a:r>
                      <a:endParaRPr lang="tr-TR" sz="1800" b="1" dirty="0">
                        <a:latin typeface="Times New Roman" pitchFamily="18" charset="0"/>
                        <a:cs typeface="Times New Roman" pitchFamily="18" charset="0"/>
                      </a:endParaRPr>
                    </a:p>
                  </a:txBody>
                  <a:tcPr marT="45703" marB="45703"/>
                </a:tc>
                <a:tc>
                  <a:txBody>
                    <a:bodyPr/>
                    <a:lstStyle/>
                    <a:p>
                      <a:r>
                        <a:rPr lang="tr-TR" sz="1800" b="1" dirty="0" smtClean="0">
                          <a:latin typeface="Times New Roman" pitchFamily="18" charset="0"/>
                          <a:cs typeface="Times New Roman" pitchFamily="18" charset="0"/>
                        </a:rPr>
                        <a:t>1</a:t>
                      </a:r>
                      <a:endParaRPr lang="tr-TR" sz="1800" b="1" dirty="0">
                        <a:latin typeface="Times New Roman" pitchFamily="18" charset="0"/>
                        <a:cs typeface="Times New Roman" pitchFamily="18" charset="0"/>
                      </a:endParaRPr>
                    </a:p>
                  </a:txBody>
                  <a:tcPr marT="45703" marB="45703"/>
                </a:tc>
                <a:tc>
                  <a:txBody>
                    <a:bodyPr/>
                    <a:lstStyle/>
                    <a:p>
                      <a:r>
                        <a:rPr lang="tr-TR" sz="1800" b="1" dirty="0" smtClean="0">
                          <a:latin typeface="Times New Roman" pitchFamily="18" charset="0"/>
                          <a:cs typeface="Times New Roman" pitchFamily="18" charset="0"/>
                        </a:rPr>
                        <a:t>0,13</a:t>
                      </a:r>
                      <a:endParaRPr lang="tr-TR" sz="1800" b="1" dirty="0">
                        <a:latin typeface="Times New Roman" pitchFamily="18" charset="0"/>
                        <a:cs typeface="Times New Roman" pitchFamily="18" charset="0"/>
                      </a:endParaRPr>
                    </a:p>
                  </a:txBody>
                  <a:tcPr marT="45703" marB="45703"/>
                </a:tc>
                <a:extLst>
                  <a:ext uri="{0D108BD9-81ED-4DB2-BD59-A6C34878D82A}">
                    <a16:rowId xmlns:a16="http://schemas.microsoft.com/office/drawing/2014/main" val="2128522589"/>
                  </a:ext>
                </a:extLst>
              </a:tr>
              <a:tr h="914216">
                <a:tc>
                  <a:txBody>
                    <a:bodyPr/>
                    <a:lstStyle/>
                    <a:p>
                      <a:r>
                        <a:rPr lang="tr-TR" sz="1800" b="1" dirty="0" smtClean="0">
                          <a:latin typeface="Times New Roman" pitchFamily="18" charset="0"/>
                          <a:cs typeface="Times New Roman" pitchFamily="18" charset="0"/>
                        </a:rPr>
                        <a:t>Demir/Çelik elde etmek için gereken enerji</a:t>
                      </a:r>
                      <a:endParaRPr lang="tr-TR" sz="1800" b="1" dirty="0">
                        <a:latin typeface="Times New Roman" pitchFamily="18" charset="0"/>
                        <a:cs typeface="Times New Roman" pitchFamily="18" charset="0"/>
                      </a:endParaRPr>
                    </a:p>
                  </a:txBody>
                  <a:tcPr marT="45703" marB="45703"/>
                </a:tc>
                <a:tc>
                  <a:txBody>
                    <a:bodyPr/>
                    <a:lstStyle/>
                    <a:p>
                      <a:r>
                        <a:rPr lang="tr-TR" sz="1800" b="1" dirty="0" smtClean="0">
                          <a:latin typeface="Times New Roman" pitchFamily="18" charset="0"/>
                          <a:cs typeface="Times New Roman" pitchFamily="18" charset="0"/>
                        </a:rPr>
                        <a:t>1</a:t>
                      </a:r>
                      <a:endParaRPr lang="tr-TR" sz="1800" b="1" dirty="0">
                        <a:latin typeface="Times New Roman" pitchFamily="18" charset="0"/>
                        <a:cs typeface="Times New Roman" pitchFamily="18" charset="0"/>
                      </a:endParaRPr>
                    </a:p>
                  </a:txBody>
                  <a:tcPr marT="45703" marB="45703"/>
                </a:tc>
                <a:tc>
                  <a:txBody>
                    <a:bodyPr/>
                    <a:lstStyle/>
                    <a:p>
                      <a:r>
                        <a:rPr lang="tr-TR" sz="1800" b="1" dirty="0" smtClean="0">
                          <a:latin typeface="Times New Roman" pitchFamily="18" charset="0"/>
                          <a:cs typeface="Times New Roman" pitchFamily="18" charset="0"/>
                        </a:rPr>
                        <a:t>0,19</a:t>
                      </a:r>
                      <a:endParaRPr lang="tr-TR" sz="1800" b="1" dirty="0">
                        <a:latin typeface="Times New Roman" pitchFamily="18" charset="0"/>
                        <a:cs typeface="Times New Roman" pitchFamily="18" charset="0"/>
                      </a:endParaRPr>
                    </a:p>
                  </a:txBody>
                  <a:tcPr marT="45703" marB="45703"/>
                </a:tc>
                <a:extLst>
                  <a:ext uri="{0D108BD9-81ED-4DB2-BD59-A6C34878D82A}">
                    <a16:rowId xmlns:a16="http://schemas.microsoft.com/office/drawing/2014/main" val="2047791718"/>
                  </a:ext>
                </a:extLst>
              </a:tr>
            </a:tbl>
          </a:graphicData>
        </a:graphic>
      </p:graphicFrame>
      <p:sp>
        <p:nvSpPr>
          <p:cNvPr id="6" name="Aşağı Ok 5"/>
          <p:cNvSpPr/>
          <p:nvPr/>
        </p:nvSpPr>
        <p:spPr>
          <a:xfrm>
            <a:off x="8229600" y="1270128"/>
            <a:ext cx="423746" cy="5698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8649039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476"/>
          <p:cNvPicPr/>
          <p:nvPr/>
        </p:nvPicPr>
        <p:blipFill>
          <a:blip r:embed="rId2"/>
          <a:stretch>
            <a:fillRect/>
          </a:stretch>
        </p:blipFill>
        <p:spPr>
          <a:xfrm>
            <a:off x="758309" y="-108627"/>
            <a:ext cx="5050155" cy="7076842"/>
          </a:xfrm>
          <a:prstGeom prst="rect">
            <a:avLst/>
          </a:prstGeom>
        </p:spPr>
      </p:pic>
      <p:pic>
        <p:nvPicPr>
          <p:cNvPr id="4" name="Picture 5209"/>
          <p:cNvPicPr/>
          <p:nvPr/>
        </p:nvPicPr>
        <p:blipFill>
          <a:blip r:embed="rId3"/>
          <a:stretch>
            <a:fillRect/>
          </a:stretch>
        </p:blipFill>
        <p:spPr>
          <a:xfrm>
            <a:off x="6616377" y="-78809"/>
            <a:ext cx="5021580" cy="7047024"/>
          </a:xfrm>
          <a:prstGeom prst="rect">
            <a:avLst/>
          </a:prstGeom>
        </p:spPr>
      </p:pic>
    </p:spTree>
    <p:extLst>
      <p:ext uri="{BB962C8B-B14F-4D97-AF65-F5344CB8AC3E}">
        <p14:creationId xmlns:p14="http://schemas.microsoft.com/office/powerpoint/2010/main" val="2135544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542"/>
          <p:cNvPicPr/>
          <p:nvPr/>
        </p:nvPicPr>
        <p:blipFill>
          <a:blip r:embed="rId2"/>
          <a:stretch>
            <a:fillRect/>
          </a:stretch>
        </p:blipFill>
        <p:spPr>
          <a:xfrm>
            <a:off x="971873" y="28381"/>
            <a:ext cx="4890899" cy="7064742"/>
          </a:xfrm>
          <a:prstGeom prst="rect">
            <a:avLst/>
          </a:prstGeom>
        </p:spPr>
      </p:pic>
      <p:pic>
        <p:nvPicPr>
          <p:cNvPr id="4" name="Resim 3"/>
          <p:cNvPicPr/>
          <p:nvPr/>
        </p:nvPicPr>
        <p:blipFill>
          <a:blip r:embed="rId3">
            <a:extLst>
              <a:ext uri="{28A0092B-C50C-407E-A947-70E740481C1C}">
                <a14:useLocalDpi xmlns:a14="http://schemas.microsoft.com/office/drawing/2010/main" val="0"/>
              </a:ext>
            </a:extLst>
          </a:blip>
          <a:srcRect/>
          <a:stretch>
            <a:fillRect/>
          </a:stretch>
        </p:blipFill>
        <p:spPr bwMode="auto">
          <a:xfrm>
            <a:off x="6156449" y="36340"/>
            <a:ext cx="5023485" cy="7056784"/>
          </a:xfrm>
          <a:prstGeom prst="rect">
            <a:avLst/>
          </a:prstGeom>
          <a:noFill/>
        </p:spPr>
      </p:pic>
    </p:spTree>
    <p:extLst>
      <p:ext uri="{BB962C8B-B14F-4D97-AF65-F5344CB8AC3E}">
        <p14:creationId xmlns:p14="http://schemas.microsoft.com/office/powerpoint/2010/main" val="17757134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0" y="3757730"/>
            <a:ext cx="6096000" cy="2862322"/>
          </a:xfrm>
          <a:prstGeom prst="rect">
            <a:avLst/>
          </a:prstGeom>
          <a:solidFill>
            <a:schemeClr val="accent4">
              <a:lumMod val="40000"/>
              <a:lumOff val="60000"/>
            </a:schemeClr>
          </a:solidFill>
        </p:spPr>
        <p:txBody>
          <a:bodyPr>
            <a:spAutoFit/>
          </a:bodyPr>
          <a:lstStyle/>
          <a:p>
            <a:r>
              <a:rPr lang="tr-TR" b="1" dirty="0">
                <a:latin typeface="Times New Roman" panose="02020603050405020304" pitchFamily="18" charset="0"/>
                <a:cs typeface="Times New Roman" panose="02020603050405020304" pitchFamily="18" charset="0"/>
              </a:rPr>
              <a:t>Doğal </a:t>
            </a:r>
            <a:r>
              <a:rPr lang="tr-TR" b="1" dirty="0" smtClean="0">
                <a:latin typeface="Times New Roman" panose="02020603050405020304" pitchFamily="18" charset="0"/>
                <a:cs typeface="Times New Roman" panose="02020603050405020304" pitchFamily="18" charset="0"/>
              </a:rPr>
              <a:t>çevre</a:t>
            </a:r>
          </a:p>
          <a:p>
            <a:endParaRPr lang="tr-TR" dirty="0" smtClean="0">
              <a:latin typeface="Times New Roman" panose="02020603050405020304" pitchFamily="18" charset="0"/>
              <a:cs typeface="Times New Roman" panose="02020603050405020304" pitchFamily="18" charset="0"/>
            </a:endParaRPr>
          </a:p>
          <a:p>
            <a:r>
              <a:rPr lang="tr-TR" dirty="0" smtClean="0">
                <a:latin typeface="Times New Roman" panose="02020603050405020304" pitchFamily="18" charset="0"/>
                <a:cs typeface="Times New Roman" panose="02020603050405020304" pitchFamily="18" charset="0"/>
              </a:rPr>
              <a:t>Doğal </a:t>
            </a:r>
            <a:r>
              <a:rPr lang="tr-TR" dirty="0">
                <a:latin typeface="Times New Roman" panose="02020603050405020304" pitchFamily="18" charset="0"/>
                <a:cs typeface="Times New Roman" panose="02020603050405020304" pitchFamily="18" charset="0"/>
              </a:rPr>
              <a:t>etki ve güçlerin oluşturduğu, insan müdahalesine maruz kalmamış veya böyle bir müdahalenin henüz değiştiremediği tüm doğal varlıkları ifade eder. Doğal çevre kavramı şu bileşenlerle kavranabilir; tüm vejetasyon, hayvanlar, mikroorganizmalar, toprak, kayaçlar, atmosfer ve bunların sınırları içinde meydana gelen doğal olguları içeren, kitlesel insan etkisinin olmadığı doğal sistemler olarak işlev gören tüm ekolojik birimlerdir. </a:t>
            </a:r>
          </a:p>
        </p:txBody>
      </p:sp>
      <p:sp>
        <p:nvSpPr>
          <p:cNvPr id="3" name="Dikdörtgen 2"/>
          <p:cNvSpPr/>
          <p:nvPr/>
        </p:nvSpPr>
        <p:spPr>
          <a:xfrm>
            <a:off x="6252116" y="3573064"/>
            <a:ext cx="6096000" cy="2585323"/>
          </a:xfrm>
          <a:prstGeom prst="rect">
            <a:avLst/>
          </a:prstGeom>
          <a:solidFill>
            <a:schemeClr val="accent4">
              <a:lumMod val="40000"/>
              <a:lumOff val="60000"/>
            </a:schemeClr>
          </a:solidFill>
        </p:spPr>
        <p:txBody>
          <a:bodyPr>
            <a:spAutoFit/>
          </a:bodyPr>
          <a:lstStyle/>
          <a:p>
            <a:r>
              <a:rPr lang="tr-TR" b="1" dirty="0">
                <a:latin typeface="Times New Roman" panose="02020603050405020304" pitchFamily="18" charset="0"/>
                <a:cs typeface="Times New Roman" panose="02020603050405020304" pitchFamily="18" charset="0"/>
              </a:rPr>
              <a:t>Yapay </a:t>
            </a:r>
            <a:r>
              <a:rPr lang="tr-TR" b="1" dirty="0" smtClean="0">
                <a:latin typeface="Times New Roman" panose="02020603050405020304" pitchFamily="18" charset="0"/>
                <a:cs typeface="Times New Roman" panose="02020603050405020304" pitchFamily="18" charset="0"/>
              </a:rPr>
              <a:t>çevre</a:t>
            </a:r>
          </a:p>
          <a:p>
            <a:endParaRPr lang="tr-TR" dirty="0" smtClean="0">
              <a:latin typeface="Times New Roman" panose="02020603050405020304" pitchFamily="18" charset="0"/>
              <a:cs typeface="Times New Roman" panose="02020603050405020304" pitchFamily="18" charset="0"/>
            </a:endParaRPr>
          </a:p>
          <a:p>
            <a:r>
              <a:rPr lang="tr-TR" dirty="0">
                <a:latin typeface="Times New Roman" panose="02020603050405020304" pitchFamily="18" charset="0"/>
                <a:cs typeface="Times New Roman" panose="02020603050405020304" pitchFamily="18" charset="0"/>
              </a:rPr>
              <a:t>İ</a:t>
            </a:r>
            <a:r>
              <a:rPr lang="tr-TR" dirty="0" smtClean="0">
                <a:latin typeface="Times New Roman" panose="02020603050405020304" pitchFamily="18" charset="0"/>
                <a:cs typeface="Times New Roman" panose="02020603050405020304" pitchFamily="18" charset="0"/>
              </a:rPr>
              <a:t>nsanlığın</a:t>
            </a:r>
            <a:r>
              <a:rPr lang="tr-TR" dirty="0">
                <a:latin typeface="Times New Roman" panose="02020603050405020304" pitchFamily="18" charset="0"/>
                <a:cs typeface="Times New Roman" panose="02020603050405020304" pitchFamily="18" charset="0"/>
              </a:rPr>
              <a:t>, başlangıcından günümüze uzanan toplumsal ve ekonomik gelişim sürecinde, büyük ölçüde doğal çevreden yararlanılarak insan eliyle yaratılan tüm değerleri ve varlıkları kapsamaktadır. İnsan, nüfusu arttıkça ve gelişmeyi sürdürdükçe, etkinlikleri ile doğal çevreyi çabuk gelişen bir hızda değiştirmekte, yapay çevre olarak adlandırılan hale dönüştürmektedir.  </a:t>
            </a:r>
          </a:p>
        </p:txBody>
      </p:sp>
      <p:sp>
        <p:nvSpPr>
          <p:cNvPr id="4" name="Dikdörtgen 3"/>
          <p:cNvSpPr/>
          <p:nvPr/>
        </p:nvSpPr>
        <p:spPr>
          <a:xfrm>
            <a:off x="345688" y="100361"/>
            <a:ext cx="11686478" cy="707886"/>
          </a:xfrm>
          <a:prstGeom prst="rect">
            <a:avLst/>
          </a:prstGeom>
          <a:solidFill>
            <a:schemeClr val="tx1"/>
          </a:solidFill>
        </p:spPr>
        <p:txBody>
          <a:bodyPr wrap="square">
            <a:spAutoFit/>
          </a:bodyPr>
          <a:lstStyle/>
          <a:p>
            <a:r>
              <a:rPr lang="tr-TR" sz="2000" b="1" dirty="0" smtClean="0">
                <a:solidFill>
                  <a:schemeClr val="bg1"/>
                </a:solidFill>
                <a:latin typeface="Times New Roman" panose="02020603050405020304" pitchFamily="18" charset="0"/>
                <a:cs typeface="Times New Roman" panose="02020603050405020304" pitchFamily="18" charset="0"/>
              </a:rPr>
              <a:t>2.Çevreye </a:t>
            </a:r>
            <a:r>
              <a:rPr lang="tr-TR" sz="2000" b="1" dirty="0">
                <a:solidFill>
                  <a:schemeClr val="bg1"/>
                </a:solidFill>
                <a:latin typeface="Times New Roman" panose="02020603050405020304" pitchFamily="18" charset="0"/>
                <a:cs typeface="Times New Roman" panose="02020603050405020304" pitchFamily="18" charset="0"/>
              </a:rPr>
              <a:t>İlişkin </a:t>
            </a:r>
            <a:r>
              <a:rPr lang="tr-TR" sz="2000" b="1" dirty="0" smtClean="0">
                <a:solidFill>
                  <a:schemeClr val="bg1"/>
                </a:solidFill>
                <a:latin typeface="Times New Roman" panose="02020603050405020304" pitchFamily="18" charset="0"/>
                <a:cs typeface="Times New Roman" panose="02020603050405020304" pitchFamily="18" charset="0"/>
              </a:rPr>
              <a:t>Tanımlar</a:t>
            </a:r>
          </a:p>
          <a:p>
            <a:endParaRPr lang="tr-TR" sz="2000" b="1" dirty="0">
              <a:latin typeface="Times New Roman" panose="02020603050405020304" pitchFamily="18" charset="0"/>
              <a:cs typeface="Times New Roman" panose="02020603050405020304" pitchFamily="18" charset="0"/>
            </a:endParaRPr>
          </a:p>
        </p:txBody>
      </p:sp>
      <p:cxnSp>
        <p:nvCxnSpPr>
          <p:cNvPr id="7" name="Düz Ok Bağlayıcısı 6"/>
          <p:cNvCxnSpPr/>
          <p:nvPr/>
        </p:nvCxnSpPr>
        <p:spPr>
          <a:xfrm>
            <a:off x="6415203" y="2422491"/>
            <a:ext cx="784302" cy="12118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Düz Ok Bağlayıcısı 8"/>
          <p:cNvCxnSpPr/>
          <p:nvPr/>
        </p:nvCxnSpPr>
        <p:spPr>
          <a:xfrm flipH="1">
            <a:off x="673893" y="2472137"/>
            <a:ext cx="1248937" cy="12118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Resim 10"/>
          <p:cNvPicPr>
            <a:picLocks noChangeAspect="1"/>
          </p:cNvPicPr>
          <p:nvPr/>
        </p:nvPicPr>
        <p:blipFill>
          <a:blip r:embed="rId2"/>
          <a:stretch>
            <a:fillRect/>
          </a:stretch>
        </p:blipFill>
        <p:spPr>
          <a:xfrm>
            <a:off x="2141033" y="2644626"/>
            <a:ext cx="3028950" cy="1514475"/>
          </a:xfrm>
          <a:prstGeom prst="rect">
            <a:avLst/>
          </a:prstGeom>
        </p:spPr>
      </p:pic>
      <p:pic>
        <p:nvPicPr>
          <p:cNvPr id="12" name="Resim 11"/>
          <p:cNvPicPr>
            <a:picLocks noChangeAspect="1"/>
          </p:cNvPicPr>
          <p:nvPr/>
        </p:nvPicPr>
        <p:blipFill>
          <a:blip r:embed="rId3"/>
          <a:stretch>
            <a:fillRect/>
          </a:stretch>
        </p:blipFill>
        <p:spPr>
          <a:xfrm>
            <a:off x="8081497" y="2369512"/>
            <a:ext cx="2600325" cy="1762125"/>
          </a:xfrm>
          <a:prstGeom prst="rect">
            <a:avLst/>
          </a:prstGeom>
        </p:spPr>
      </p:pic>
      <p:sp>
        <p:nvSpPr>
          <p:cNvPr id="6" name="Dikdörtgen 5"/>
          <p:cNvSpPr/>
          <p:nvPr/>
        </p:nvSpPr>
        <p:spPr>
          <a:xfrm>
            <a:off x="156117" y="838428"/>
            <a:ext cx="10738624" cy="1785104"/>
          </a:xfrm>
          <a:prstGeom prst="rect">
            <a:avLst/>
          </a:prstGeom>
          <a:solidFill>
            <a:schemeClr val="accent4">
              <a:lumMod val="40000"/>
              <a:lumOff val="60000"/>
            </a:schemeClr>
          </a:solidFill>
        </p:spPr>
        <p:txBody>
          <a:bodyPr wrap="square">
            <a:spAutoFit/>
          </a:bodyPr>
          <a:lstStyle/>
          <a:p>
            <a:r>
              <a:rPr lang="tr-TR" sz="2000" b="1" dirty="0">
                <a:latin typeface="Times New Roman" panose="02020603050405020304" pitchFamily="18" charset="0"/>
                <a:cs typeface="Times New Roman" panose="02020603050405020304" pitchFamily="18" charset="0"/>
              </a:rPr>
              <a:t>ÇEVRE </a:t>
            </a:r>
          </a:p>
          <a:p>
            <a:r>
              <a:rPr lang="tr-TR" dirty="0">
                <a:latin typeface="Times New Roman" panose="02020603050405020304" pitchFamily="18" charset="0"/>
                <a:cs typeface="Times New Roman" panose="02020603050405020304" pitchFamily="18" charset="0"/>
              </a:rPr>
              <a:t> </a:t>
            </a:r>
          </a:p>
          <a:p>
            <a:r>
              <a:rPr lang="tr-TR" dirty="0">
                <a:latin typeface="Times New Roman" panose="02020603050405020304" pitchFamily="18" charset="0"/>
                <a:cs typeface="Times New Roman" panose="02020603050405020304" pitchFamily="18" charset="0"/>
              </a:rPr>
              <a:t>Çevre, insanların ve diğer canlıların yaşamları boyunca ilişkilerini sürdürdükleri ve karşılıklı olarak etkileşim içinde bulundukları, fiziki, biyolojik, sosyal, ekonomik ve kültürel ortamdır. Kısaca canlı ve cansız varlıkların bir arada bulundukları, birbirini etkiledikleri ve birbirinden etkilendikleri ortama çevre denir. Çevreyi; doğal ve yapay çevre olarak iki grupta inceleyebiliriz. </a:t>
            </a:r>
          </a:p>
        </p:txBody>
      </p:sp>
    </p:spTree>
    <p:extLst>
      <p:ext uri="{BB962C8B-B14F-4D97-AF65-F5344CB8AC3E}">
        <p14:creationId xmlns:p14="http://schemas.microsoft.com/office/powerpoint/2010/main" val="18966439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0" y="200728"/>
            <a:ext cx="12192000" cy="6186309"/>
          </a:xfrm>
          <a:prstGeom prst="rect">
            <a:avLst/>
          </a:prstGeom>
          <a:solidFill>
            <a:schemeClr val="accent4">
              <a:lumMod val="40000"/>
              <a:lumOff val="60000"/>
            </a:schemeClr>
          </a:solidFill>
        </p:spPr>
        <p:txBody>
          <a:bodyPr wrap="square">
            <a:spAutoFit/>
          </a:bodyPr>
          <a:lstStyle/>
          <a:p>
            <a:endParaRPr lang="tr-TR" b="1"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tr-TR" b="1" dirty="0" smtClean="0">
                <a:latin typeface="Times New Roman" panose="02020603050405020304" pitchFamily="18" charset="0"/>
                <a:cs typeface="Times New Roman" panose="02020603050405020304" pitchFamily="18" charset="0"/>
              </a:rPr>
              <a:t>Çevrebilimi</a:t>
            </a:r>
            <a:endParaRPr lang="tr-TR" dirty="0">
              <a:latin typeface="Times New Roman" panose="02020603050405020304" pitchFamily="18" charset="0"/>
              <a:cs typeface="Times New Roman" panose="02020603050405020304" pitchFamily="18" charset="0"/>
            </a:endParaRPr>
          </a:p>
          <a:p>
            <a:r>
              <a:rPr lang="tr-TR" dirty="0">
                <a:latin typeface="Times New Roman" panose="02020603050405020304" pitchFamily="18" charset="0"/>
                <a:cs typeface="Times New Roman" panose="02020603050405020304" pitchFamily="18" charset="0"/>
              </a:rPr>
              <a:t>Tüm canlı ve cansızların karşılıklı etkileşimini inceleyen bilim dalına çevrebilim denir.</a:t>
            </a:r>
          </a:p>
          <a:p>
            <a:r>
              <a:rPr lang="tr-TR" b="1" dirty="0">
                <a:latin typeface="Times New Roman" panose="02020603050405020304" pitchFamily="18" charset="0"/>
                <a:cs typeface="Times New Roman" panose="02020603050405020304" pitchFamily="18" charset="0"/>
              </a:rPr>
              <a:t> </a:t>
            </a:r>
            <a:endParaRPr lang="tr-TR"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tr-TR" b="1" dirty="0" smtClean="0">
                <a:latin typeface="Times New Roman" panose="02020603050405020304" pitchFamily="18" charset="0"/>
                <a:cs typeface="Times New Roman" panose="02020603050405020304" pitchFamily="18" charset="0"/>
              </a:rPr>
              <a:t>Çevre </a:t>
            </a:r>
            <a:r>
              <a:rPr lang="tr-TR" b="1" dirty="0">
                <a:latin typeface="Times New Roman" panose="02020603050405020304" pitchFamily="18" charset="0"/>
                <a:cs typeface="Times New Roman" panose="02020603050405020304" pitchFamily="18" charset="0"/>
              </a:rPr>
              <a:t>Kirliliği</a:t>
            </a:r>
            <a:endParaRPr lang="tr-TR" dirty="0">
              <a:latin typeface="Times New Roman" panose="02020603050405020304" pitchFamily="18" charset="0"/>
              <a:cs typeface="Times New Roman" panose="02020603050405020304" pitchFamily="18" charset="0"/>
            </a:endParaRPr>
          </a:p>
          <a:p>
            <a:r>
              <a:rPr lang="tr-TR" dirty="0">
                <a:latin typeface="Times New Roman" panose="02020603050405020304" pitchFamily="18" charset="0"/>
                <a:cs typeface="Times New Roman" panose="02020603050405020304" pitchFamily="18" charset="0"/>
              </a:rPr>
              <a:t>Çevrenin doğal yapısını ve bileşiminin bozulmasını, değişmesini ve böylece insanların olumsuz yönde etkilenmesini çevre kirlenmesi olarak tanımlanabilir.</a:t>
            </a:r>
          </a:p>
          <a:p>
            <a:endParaRPr lang="tr-TR"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tr-TR" b="1" dirty="0" smtClean="0">
                <a:latin typeface="Times New Roman" panose="02020603050405020304" pitchFamily="18" charset="0"/>
                <a:cs typeface="Times New Roman" panose="02020603050405020304" pitchFamily="18" charset="0"/>
              </a:rPr>
              <a:t>Ekoloji</a:t>
            </a:r>
            <a:endParaRPr lang="tr-TR" b="1" dirty="0">
              <a:latin typeface="Times New Roman" panose="02020603050405020304" pitchFamily="18" charset="0"/>
              <a:cs typeface="Times New Roman" panose="02020603050405020304" pitchFamily="18" charset="0"/>
            </a:endParaRPr>
          </a:p>
          <a:p>
            <a:r>
              <a:rPr lang="tr-TR" dirty="0">
                <a:latin typeface="Times New Roman" panose="02020603050405020304" pitchFamily="18" charset="0"/>
                <a:cs typeface="Times New Roman" panose="02020603050405020304" pitchFamily="18" charset="0"/>
              </a:rPr>
              <a:t>Organizmaların çevreleriyle olan ilişkilerini inceleyen bir bilim dalıdır. Ekoloji, çeşitli türdeki canlıların çevreleri ile uyumlu olarak nasıl yaşamlarını sürdürdüklerini veya bu canlı varlıkların hangi şartlar altında besinlerini ve ihtiyaçlarını karşıladıklarını ve çeşitli fonksiyonların ne tür bir canlı topluluğu içinde yürütüldüğünü inceleyen bilim dalıdır.</a:t>
            </a:r>
          </a:p>
          <a:p>
            <a:endParaRPr lang="tr-TR"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tr-TR" b="1" dirty="0" smtClean="0">
                <a:latin typeface="Times New Roman" panose="02020603050405020304" pitchFamily="18" charset="0"/>
                <a:cs typeface="Times New Roman" panose="02020603050405020304" pitchFamily="18" charset="0"/>
              </a:rPr>
              <a:t>Ekolojik </a:t>
            </a:r>
            <a:r>
              <a:rPr lang="tr-TR" b="1" dirty="0">
                <a:latin typeface="Times New Roman" panose="02020603050405020304" pitchFamily="18" charset="0"/>
                <a:cs typeface="Times New Roman" panose="02020603050405020304" pitchFamily="18" charset="0"/>
              </a:rPr>
              <a:t>Denge</a:t>
            </a:r>
          </a:p>
          <a:p>
            <a:r>
              <a:rPr lang="tr-TR" dirty="0">
                <a:latin typeface="Times New Roman" panose="02020603050405020304" pitchFamily="18" charset="0"/>
                <a:cs typeface="Times New Roman" panose="02020603050405020304" pitchFamily="18" charset="0"/>
              </a:rPr>
              <a:t>İnsan ve diğer canlıların varlık ve gelişmelerini doğal yapılarına uygun bir şekilde sürdürebilmeleri için gerekli olan şartların </a:t>
            </a:r>
            <a:r>
              <a:rPr lang="tr-TR" dirty="0" smtClean="0">
                <a:latin typeface="Times New Roman" panose="02020603050405020304" pitchFamily="18" charset="0"/>
                <a:cs typeface="Times New Roman" panose="02020603050405020304" pitchFamily="18" charset="0"/>
              </a:rPr>
              <a:t>bütününe denir</a:t>
            </a:r>
            <a:r>
              <a:rPr lang="tr-TR" dirty="0">
                <a:latin typeface="Times New Roman" panose="02020603050405020304" pitchFamily="18" charset="0"/>
                <a:cs typeface="Times New Roman" panose="02020603050405020304" pitchFamily="18" charset="0"/>
              </a:rPr>
              <a:t>.</a:t>
            </a:r>
          </a:p>
          <a:p>
            <a:endParaRPr lang="tr-TR"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tr-TR" b="1" dirty="0" smtClean="0">
                <a:latin typeface="Times New Roman" panose="02020603050405020304" pitchFamily="18" charset="0"/>
                <a:cs typeface="Times New Roman" panose="02020603050405020304" pitchFamily="18" charset="0"/>
              </a:rPr>
              <a:t>Doğa</a:t>
            </a:r>
            <a:endParaRPr lang="tr-TR" b="1" dirty="0">
              <a:latin typeface="Times New Roman" panose="02020603050405020304" pitchFamily="18" charset="0"/>
              <a:cs typeface="Times New Roman" panose="02020603050405020304" pitchFamily="18" charset="0"/>
            </a:endParaRPr>
          </a:p>
          <a:p>
            <a:r>
              <a:rPr lang="tr-TR" dirty="0">
                <a:latin typeface="Times New Roman" panose="02020603050405020304" pitchFamily="18" charset="0"/>
                <a:cs typeface="Times New Roman" panose="02020603050405020304" pitchFamily="18" charset="0"/>
              </a:rPr>
              <a:t>İnsan etkinliğinin dışında kendi kendini sürekli olarak yenileyen ve değiştiren güç canlı ve cansız maddelerden oluşan varlığın tümüne doğa denir</a:t>
            </a:r>
            <a:r>
              <a:rPr lang="tr-TR" dirty="0" smtClean="0">
                <a:latin typeface="Times New Roman" panose="02020603050405020304" pitchFamily="18" charset="0"/>
                <a:cs typeface="Times New Roman" panose="02020603050405020304" pitchFamily="18" charset="0"/>
              </a:rPr>
              <a:t>.</a:t>
            </a:r>
            <a:r>
              <a:rPr lang="tr-TR" dirty="0">
                <a:latin typeface="Times New Roman" panose="02020603050405020304" pitchFamily="18" charset="0"/>
                <a:cs typeface="Times New Roman" panose="02020603050405020304" pitchFamily="18" charset="0"/>
              </a:rPr>
              <a:t> </a:t>
            </a:r>
            <a:endParaRPr lang="tr-TR" dirty="0" smtClean="0">
              <a:latin typeface="Times New Roman" panose="02020603050405020304" pitchFamily="18" charset="0"/>
              <a:cs typeface="Times New Roman" panose="02020603050405020304" pitchFamily="18" charset="0"/>
            </a:endParaRPr>
          </a:p>
          <a:p>
            <a:endParaRPr lang="tr-TR" dirty="0" smtClean="0"/>
          </a:p>
          <a:p>
            <a:endParaRPr lang="tr-T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8272" y="76200"/>
            <a:ext cx="2886075"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52373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22662" y="290945"/>
            <a:ext cx="11519209" cy="4801314"/>
          </a:xfrm>
          <a:prstGeom prst="rect">
            <a:avLst/>
          </a:prstGeom>
          <a:solidFill>
            <a:schemeClr val="accent4">
              <a:lumMod val="40000"/>
              <a:lumOff val="60000"/>
            </a:schemeClr>
          </a:solidFill>
        </p:spPr>
        <p:txBody>
          <a:bodyPr wrap="square">
            <a:spAutoFit/>
          </a:bodyPr>
          <a:lstStyle/>
          <a:p>
            <a:pPr marL="285750" indent="-285750">
              <a:buFont typeface="Wingdings" panose="05000000000000000000" pitchFamily="2" charset="2"/>
              <a:buChar char="ü"/>
            </a:pPr>
            <a:r>
              <a:rPr lang="tr-TR" b="1" dirty="0" err="1" smtClean="0">
                <a:latin typeface="Times New Roman" panose="02020603050405020304" pitchFamily="18" charset="0"/>
                <a:cs typeface="Times New Roman" panose="02020603050405020304" pitchFamily="18" charset="0"/>
              </a:rPr>
              <a:t>Populasyon</a:t>
            </a:r>
            <a:endParaRPr lang="tr-TR" b="1" dirty="0" smtClean="0">
              <a:latin typeface="Times New Roman" panose="02020603050405020304" pitchFamily="18" charset="0"/>
              <a:cs typeface="Times New Roman" panose="02020603050405020304" pitchFamily="18" charset="0"/>
            </a:endParaRPr>
          </a:p>
          <a:p>
            <a:endParaRPr lang="tr-TR" dirty="0">
              <a:latin typeface="Times New Roman" panose="02020603050405020304" pitchFamily="18" charset="0"/>
              <a:cs typeface="Times New Roman" panose="02020603050405020304" pitchFamily="18" charset="0"/>
            </a:endParaRPr>
          </a:p>
          <a:p>
            <a:r>
              <a:rPr lang="tr-TR" dirty="0" smtClean="0">
                <a:latin typeface="Times New Roman" panose="02020603050405020304" pitchFamily="18" charset="0"/>
                <a:cs typeface="Times New Roman" panose="02020603050405020304" pitchFamily="18" charset="0"/>
              </a:rPr>
              <a:t>En </a:t>
            </a:r>
            <a:r>
              <a:rPr lang="tr-TR" dirty="0">
                <a:latin typeface="Times New Roman" panose="02020603050405020304" pitchFamily="18" charset="0"/>
                <a:cs typeface="Times New Roman" panose="02020603050405020304" pitchFamily="18" charset="0"/>
              </a:rPr>
              <a:t>basit tanımıyla </a:t>
            </a:r>
            <a:r>
              <a:rPr lang="tr-TR" dirty="0" err="1">
                <a:latin typeface="Times New Roman" panose="02020603050405020304" pitchFamily="18" charset="0"/>
                <a:cs typeface="Times New Roman" panose="02020603050405020304" pitchFamily="18" charset="0"/>
              </a:rPr>
              <a:t>populasyon</a:t>
            </a:r>
            <a:r>
              <a:rPr lang="tr-TR" dirty="0">
                <a:latin typeface="Times New Roman" panose="02020603050405020304" pitchFamily="18" charset="0"/>
                <a:cs typeface="Times New Roman" panose="02020603050405020304" pitchFamily="18" charset="0"/>
              </a:rPr>
              <a:t>, aynı türe ait bireylerden oluşan organizmalar topluluğudur. Bu organizmalar belirli bir mekânda yaşarlar ve yaşadıkları mekânın sınırları bellidir. </a:t>
            </a:r>
            <a:r>
              <a:rPr lang="tr-TR" dirty="0" smtClean="0">
                <a:latin typeface="Times New Roman" panose="02020603050405020304" pitchFamily="18" charset="0"/>
                <a:cs typeface="Times New Roman" panose="02020603050405020304" pitchFamily="18" charset="0"/>
              </a:rPr>
              <a:t>Bir </a:t>
            </a:r>
            <a:r>
              <a:rPr lang="tr-TR" dirty="0">
                <a:latin typeface="Times New Roman" panose="02020603050405020304" pitchFamily="18" charset="0"/>
                <a:cs typeface="Times New Roman" panose="02020603050405020304" pitchFamily="18" charset="0"/>
              </a:rPr>
              <a:t>ormandaki Türkiye meşesi, </a:t>
            </a:r>
            <a:r>
              <a:rPr lang="tr-TR" i="1" dirty="0">
                <a:latin typeface="Times New Roman" panose="02020603050405020304" pitchFamily="18" charset="0"/>
                <a:cs typeface="Times New Roman" panose="02020603050405020304" pitchFamily="18" charset="0"/>
              </a:rPr>
              <a:t>Quercus </a:t>
            </a:r>
            <a:r>
              <a:rPr lang="tr-TR" i="1" dirty="0" err="1">
                <a:latin typeface="Times New Roman" panose="02020603050405020304" pitchFamily="18" charset="0"/>
                <a:cs typeface="Times New Roman" panose="02020603050405020304" pitchFamily="18" charset="0"/>
              </a:rPr>
              <a:t>cerris</a:t>
            </a:r>
            <a:r>
              <a:rPr lang="tr-TR" i="1" dirty="0">
                <a:latin typeface="Times New Roman" panose="02020603050405020304" pitchFamily="18" charset="0"/>
                <a:cs typeface="Times New Roman" panose="02020603050405020304" pitchFamily="18" charset="0"/>
              </a:rPr>
              <a:t> </a:t>
            </a:r>
            <a:r>
              <a:rPr lang="tr-TR" dirty="0">
                <a:latin typeface="Times New Roman" panose="02020603050405020304" pitchFamily="18" charset="0"/>
                <a:cs typeface="Times New Roman" panose="02020603050405020304" pitchFamily="18" charset="0"/>
              </a:rPr>
              <a:t>ağaçları bir popülasyon oluşturur. Bir gölcükteki tüm şeritli kurbağalar (</a:t>
            </a:r>
            <a:r>
              <a:rPr lang="tr-TR" i="1" dirty="0">
                <a:latin typeface="Times New Roman" panose="02020603050405020304" pitchFamily="18" charset="0"/>
                <a:cs typeface="Times New Roman" panose="02020603050405020304" pitchFamily="18" charset="0"/>
              </a:rPr>
              <a:t>Rana </a:t>
            </a:r>
            <a:r>
              <a:rPr lang="tr-TR" i="1" dirty="0" err="1">
                <a:latin typeface="Times New Roman" panose="02020603050405020304" pitchFamily="18" charset="0"/>
                <a:cs typeface="Times New Roman" panose="02020603050405020304" pitchFamily="18" charset="0"/>
              </a:rPr>
              <a:t>camerani</a:t>
            </a:r>
            <a:r>
              <a:rPr lang="tr-TR" dirty="0">
                <a:latin typeface="Times New Roman" panose="02020603050405020304" pitchFamily="18" charset="0"/>
                <a:cs typeface="Times New Roman" panose="02020603050405020304" pitchFamily="18" charset="0"/>
              </a:rPr>
              <a:t>) bir popülasyon meydana getirir. </a:t>
            </a:r>
            <a:endParaRPr lang="tr-TR" dirty="0" smtClean="0">
              <a:latin typeface="Times New Roman" panose="02020603050405020304" pitchFamily="18" charset="0"/>
              <a:cs typeface="Times New Roman" panose="02020603050405020304" pitchFamily="18" charset="0"/>
            </a:endParaRPr>
          </a:p>
          <a:p>
            <a:endParaRPr lang="tr-TR"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tr-TR" b="1" dirty="0" smtClean="0">
                <a:latin typeface="Times New Roman" panose="02020603050405020304" pitchFamily="18" charset="0"/>
                <a:cs typeface="Times New Roman" panose="02020603050405020304" pitchFamily="18" charset="0"/>
              </a:rPr>
              <a:t>Habitat</a:t>
            </a:r>
          </a:p>
          <a:p>
            <a:r>
              <a:rPr lang="tr-TR" dirty="0" smtClean="0">
                <a:latin typeface="Times New Roman" panose="02020603050405020304" pitchFamily="18" charset="0"/>
                <a:cs typeface="Times New Roman" panose="02020603050405020304" pitchFamily="18" charset="0"/>
              </a:rPr>
              <a:t>En </a:t>
            </a:r>
            <a:r>
              <a:rPr lang="tr-TR" dirty="0">
                <a:latin typeface="Times New Roman" panose="02020603050405020304" pitchFamily="18" charset="0"/>
                <a:cs typeface="Times New Roman" panose="02020603050405020304" pitchFamily="18" charset="0"/>
              </a:rPr>
              <a:t>geniş anlamıyla habitat, canlı bir organizmanın yaşam ortamı olarak tanımlanmaktadır. </a:t>
            </a:r>
            <a:r>
              <a:rPr lang="tr-TR" dirty="0" smtClean="0">
                <a:latin typeface="Times New Roman" panose="02020603050405020304" pitchFamily="18" charset="0"/>
                <a:cs typeface="Times New Roman" panose="02020603050405020304" pitchFamily="18" charset="0"/>
              </a:rPr>
              <a:t>Günümüzde </a:t>
            </a:r>
            <a:r>
              <a:rPr lang="tr-TR" dirty="0">
                <a:latin typeface="Times New Roman" panose="02020603050405020304" pitchFamily="18" charset="0"/>
                <a:cs typeface="Times New Roman" panose="02020603050405020304" pitchFamily="18" charset="0"/>
              </a:rPr>
              <a:t>kentlerin genişlemesi, tarım alanlarının açılması ve sanayileşme sonucunda, habitatların bozulmasının, iklim türlerinin giderek azalmasına ve kimilerinin de yok olmasına neden olduğu görülmektedir. </a:t>
            </a:r>
            <a:endParaRPr lang="tr-TR" dirty="0" smtClean="0">
              <a:latin typeface="Times New Roman" panose="02020603050405020304" pitchFamily="18" charset="0"/>
              <a:cs typeface="Times New Roman" panose="02020603050405020304" pitchFamily="18" charset="0"/>
            </a:endParaRPr>
          </a:p>
          <a:p>
            <a:endParaRPr lang="tr-TR"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tr-TR" b="1" dirty="0" smtClean="0">
                <a:latin typeface="Times New Roman" panose="02020603050405020304" pitchFamily="18" charset="0"/>
                <a:cs typeface="Times New Roman" panose="02020603050405020304" pitchFamily="18" charset="0"/>
              </a:rPr>
              <a:t>Ekosistem</a:t>
            </a:r>
          </a:p>
          <a:p>
            <a:r>
              <a:rPr lang="tr-TR" dirty="0" smtClean="0">
                <a:latin typeface="Times New Roman" panose="02020603050405020304" pitchFamily="18" charset="0"/>
                <a:cs typeface="Times New Roman" panose="02020603050405020304" pitchFamily="18" charset="0"/>
              </a:rPr>
              <a:t>Ekolojik </a:t>
            </a:r>
            <a:r>
              <a:rPr lang="tr-TR" dirty="0">
                <a:latin typeface="Times New Roman" panose="02020603050405020304" pitchFamily="18" charset="0"/>
                <a:cs typeface="Times New Roman" panose="02020603050405020304" pitchFamily="18" charset="0"/>
              </a:rPr>
              <a:t>sistemler, çeşitli organizmalarla, onların cansız çevrelerinin oluşturduğu ve bir bütün olarak ele alınabilen birimlerdir. </a:t>
            </a:r>
            <a:r>
              <a:rPr lang="tr-TR" dirty="0" smtClean="0">
                <a:latin typeface="Times New Roman" panose="02020603050405020304" pitchFamily="18" charset="0"/>
                <a:cs typeface="Times New Roman" panose="02020603050405020304" pitchFamily="18" charset="0"/>
              </a:rPr>
              <a:t>Ekosisteme</a:t>
            </a:r>
            <a:r>
              <a:rPr lang="tr-TR" dirty="0">
                <a:latin typeface="Times New Roman" panose="02020603050405020304" pitchFamily="18" charset="0"/>
                <a:cs typeface="Times New Roman" panose="02020603050405020304" pitchFamily="18" charset="0"/>
              </a:rPr>
              <a:t>, canlı (</a:t>
            </a:r>
            <a:r>
              <a:rPr lang="tr-TR" dirty="0" err="1">
                <a:latin typeface="Times New Roman" panose="02020603050405020304" pitchFamily="18" charset="0"/>
                <a:cs typeface="Times New Roman" panose="02020603050405020304" pitchFamily="18" charset="0"/>
              </a:rPr>
              <a:t>biyotik</a:t>
            </a:r>
            <a:r>
              <a:rPr lang="tr-TR" dirty="0">
                <a:latin typeface="Times New Roman" panose="02020603050405020304" pitchFamily="18" charset="0"/>
                <a:cs typeface="Times New Roman" panose="02020603050405020304" pitchFamily="18" charset="0"/>
              </a:rPr>
              <a:t>) ve cansız (</a:t>
            </a:r>
            <a:r>
              <a:rPr lang="tr-TR" dirty="0" err="1">
                <a:latin typeface="Times New Roman" panose="02020603050405020304" pitchFamily="18" charset="0"/>
                <a:cs typeface="Times New Roman" panose="02020603050405020304" pitchFamily="18" charset="0"/>
              </a:rPr>
              <a:t>abiyotik</a:t>
            </a:r>
            <a:r>
              <a:rPr lang="tr-TR" dirty="0">
                <a:latin typeface="Times New Roman" panose="02020603050405020304" pitchFamily="18" charset="0"/>
                <a:cs typeface="Times New Roman" panose="02020603050405020304" pitchFamily="18" charset="0"/>
              </a:rPr>
              <a:t>)etmenler dahildir.  Ekosistemin canlı ve cansız kısımları arasında süren materyal değişimi vardır. Yeryüzündeki tüm ekosistemler birbirine bağlıdır. Organizmalar ekosistemin birinden diğerine geçerler.  Su ve diğer inorganik maddeler bir ekosistemden diğerine taşınır. Organik bileşikler de, taşıdıkları enerji ile birlikte ekosistemler arasında taşınırlar. </a:t>
            </a:r>
          </a:p>
        </p:txBody>
      </p:sp>
      <p:pic>
        <p:nvPicPr>
          <p:cNvPr id="3" name="Resim 2"/>
          <p:cNvPicPr>
            <a:picLocks noChangeAspect="1"/>
          </p:cNvPicPr>
          <p:nvPr/>
        </p:nvPicPr>
        <p:blipFill>
          <a:blip r:embed="rId2"/>
          <a:stretch>
            <a:fillRect/>
          </a:stretch>
        </p:blipFill>
        <p:spPr>
          <a:xfrm>
            <a:off x="7343954" y="4941020"/>
            <a:ext cx="2428875" cy="1885950"/>
          </a:xfrm>
          <a:prstGeom prst="rect">
            <a:avLst/>
          </a:prstGeom>
        </p:spPr>
      </p:pic>
    </p:spTree>
    <p:extLst>
      <p:ext uri="{BB962C8B-B14F-4D97-AF65-F5344CB8AC3E}">
        <p14:creationId xmlns:p14="http://schemas.microsoft.com/office/powerpoint/2010/main" val="37286969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0" y="245327"/>
            <a:ext cx="11987561" cy="7232749"/>
          </a:xfrm>
          <a:prstGeom prst="rect">
            <a:avLst/>
          </a:prstGeom>
          <a:solidFill>
            <a:schemeClr val="accent4">
              <a:lumMod val="40000"/>
              <a:lumOff val="60000"/>
            </a:schemeClr>
          </a:solidFill>
        </p:spPr>
        <p:txBody>
          <a:bodyPr wrap="square">
            <a:spAutoFit/>
          </a:bodyPr>
          <a:lstStyle/>
          <a:p>
            <a:pPr marL="285750" indent="-285750">
              <a:buFont typeface="Wingdings" panose="05000000000000000000" pitchFamily="2" charset="2"/>
              <a:buChar char="ü"/>
            </a:pPr>
            <a:r>
              <a:rPr lang="tr-TR" sz="1600" b="1" dirty="0" smtClean="0">
                <a:latin typeface="Times New Roman" panose="02020603050405020304" pitchFamily="18" charset="0"/>
                <a:cs typeface="Times New Roman" panose="02020603050405020304" pitchFamily="18" charset="0"/>
              </a:rPr>
              <a:t>Yaşam Kalitesi</a:t>
            </a:r>
          </a:p>
          <a:p>
            <a:endParaRPr lang="tr-TR" sz="1600" dirty="0" smtClean="0">
              <a:latin typeface="Times New Roman" panose="02020603050405020304" pitchFamily="18" charset="0"/>
              <a:cs typeface="Times New Roman" panose="02020603050405020304" pitchFamily="18" charset="0"/>
            </a:endParaRPr>
          </a:p>
          <a:p>
            <a:r>
              <a:rPr lang="tr-TR" sz="1600" dirty="0" smtClean="0">
                <a:latin typeface="Times New Roman" panose="02020603050405020304" pitchFamily="18" charset="0"/>
                <a:cs typeface="Times New Roman" panose="02020603050405020304" pitchFamily="18" charset="0"/>
              </a:rPr>
              <a:t>Yaşam kalitesi, kişinin içinde yaşadığı çevrede kendi sağlığını kişisel olarak algılayışını tanımlamaktadır. Esas amaç kişilerin kendi fiziksel, psikolojik ve sosyal işlevlerinden ne ölçüde memnun olduklarının ve yaşamlarının bu yönleri ile ilgili özelliklerin varlığı veya yokluğunun ne ölçüde onları rahatsız ettiğinin saptanmasıdır.</a:t>
            </a:r>
          </a:p>
          <a:p>
            <a:endParaRPr lang="tr-TR" sz="1600"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tr-TR" sz="1600" b="1" dirty="0" smtClean="0">
                <a:latin typeface="Times New Roman" panose="02020603050405020304" pitchFamily="18" charset="0"/>
                <a:cs typeface="Times New Roman" panose="02020603050405020304" pitchFamily="18" charset="0"/>
              </a:rPr>
              <a:t>Sürdürülebilir Kalkınma</a:t>
            </a:r>
          </a:p>
          <a:p>
            <a:endParaRPr lang="tr-TR" sz="1600" b="1" dirty="0" smtClean="0">
              <a:latin typeface="Times New Roman" panose="02020603050405020304" pitchFamily="18" charset="0"/>
              <a:cs typeface="Times New Roman" panose="02020603050405020304" pitchFamily="18" charset="0"/>
            </a:endParaRPr>
          </a:p>
          <a:p>
            <a:r>
              <a:rPr lang="tr-TR" sz="1600" dirty="0" smtClean="0">
                <a:latin typeface="Times New Roman" panose="02020603050405020304" pitchFamily="18" charset="0"/>
                <a:cs typeface="Times New Roman" panose="02020603050405020304" pitchFamily="18" charset="0"/>
              </a:rPr>
              <a:t>Bugünkü ve gelecek kuşakların çevreyi koruyarak, sağlıklı ve dengeli bir çevrede yaşamasını güvence altına alan kalkınma politikalarının bütününe sürdürülebilir kalkınma denir.</a:t>
            </a:r>
          </a:p>
          <a:p>
            <a:endParaRPr lang="tr-TR" sz="16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tr-TR" sz="1600" b="1" dirty="0">
                <a:latin typeface="Times New Roman" panose="02020603050405020304" pitchFamily="18" charset="0"/>
                <a:cs typeface="Times New Roman" panose="02020603050405020304" pitchFamily="18" charset="0"/>
              </a:rPr>
              <a:t>Geri kazanım (Geri Dönüşüm</a:t>
            </a:r>
            <a:r>
              <a:rPr lang="tr-TR" sz="1600" b="1" dirty="0" smtClean="0">
                <a:latin typeface="Times New Roman" panose="02020603050405020304" pitchFamily="18" charset="0"/>
                <a:cs typeface="Times New Roman" panose="02020603050405020304" pitchFamily="18" charset="0"/>
              </a:rPr>
              <a:t>)</a:t>
            </a:r>
          </a:p>
          <a:p>
            <a:endParaRPr lang="tr-TR" sz="1600" dirty="0">
              <a:latin typeface="Times New Roman" panose="02020603050405020304" pitchFamily="18" charset="0"/>
              <a:cs typeface="Times New Roman" panose="02020603050405020304" pitchFamily="18" charset="0"/>
            </a:endParaRPr>
          </a:p>
          <a:p>
            <a:r>
              <a:rPr lang="tr-TR" sz="1600" dirty="0">
                <a:latin typeface="Times New Roman" panose="02020603050405020304" pitchFamily="18" charset="0"/>
                <a:cs typeface="Times New Roman" panose="02020603050405020304" pitchFamily="18" charset="0"/>
              </a:rPr>
              <a:t>Demir, çelik, bakır, kurşun, kağıt, plastik, kauçuk, cam gibi atık maddelerin, hammadde gibi kullanılarak, çeşitli işlemler sonucunda şişe, kutu, plastik, kağıt, gübre gibi yeni bir maddeye dönüştürülerek kullanılır hale getirilmesine geri kazanım </a:t>
            </a:r>
            <a:r>
              <a:rPr lang="tr-TR" sz="1600" dirty="0" smtClean="0">
                <a:latin typeface="Times New Roman" panose="02020603050405020304" pitchFamily="18" charset="0"/>
                <a:cs typeface="Times New Roman" panose="02020603050405020304" pitchFamily="18" charset="0"/>
              </a:rPr>
              <a:t>denir.</a:t>
            </a:r>
          </a:p>
          <a:p>
            <a:endParaRPr lang="tr-TR" sz="16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tr-TR" sz="1600" dirty="0">
                <a:latin typeface="Times New Roman" panose="02020603050405020304" pitchFamily="18" charset="0"/>
                <a:cs typeface="Times New Roman" panose="02020603050405020304" pitchFamily="18" charset="0"/>
              </a:rPr>
              <a:t> </a:t>
            </a:r>
            <a:r>
              <a:rPr lang="tr-TR" sz="1600" b="1" dirty="0">
                <a:latin typeface="Times New Roman" panose="02020603050405020304" pitchFamily="18" charset="0"/>
                <a:cs typeface="Times New Roman" panose="02020603050405020304" pitchFamily="18" charset="0"/>
              </a:rPr>
              <a:t>Atık</a:t>
            </a:r>
          </a:p>
          <a:p>
            <a:r>
              <a:rPr lang="tr-TR" sz="1600" dirty="0">
                <a:latin typeface="Times New Roman" panose="02020603050405020304" pitchFamily="18" charset="0"/>
                <a:cs typeface="Times New Roman" panose="02020603050405020304" pitchFamily="18" charset="0"/>
              </a:rPr>
              <a:t> İhtiyaçlarımızı karşılamak üzere kullandığımız maddelerin, o an için kullanılmayan veya kullanıldıktan sonra atılan kısmıdır.</a:t>
            </a:r>
          </a:p>
          <a:p>
            <a:r>
              <a:rPr lang="tr-TR" sz="1600" dirty="0">
                <a:solidFill>
                  <a:srgbClr val="FF0000"/>
                </a:solidFill>
                <a:latin typeface="Times New Roman" panose="02020603050405020304" pitchFamily="18" charset="0"/>
                <a:cs typeface="Times New Roman" panose="02020603050405020304" pitchFamily="18" charset="0"/>
              </a:rPr>
              <a:t>Ambalaj atıkları çöp değildir!!! </a:t>
            </a:r>
          </a:p>
          <a:p>
            <a:r>
              <a:rPr lang="tr-TR" sz="1600" dirty="0">
                <a:latin typeface="Times New Roman" panose="02020603050405020304" pitchFamily="18" charset="0"/>
                <a:cs typeface="Times New Roman" panose="02020603050405020304" pitchFamily="18" charset="0"/>
              </a:rPr>
              <a:t>Ambalaj Atıkları: cam, plastik, metal, kağıt/karton ve </a:t>
            </a:r>
            <a:r>
              <a:rPr lang="tr-TR" sz="1600" dirty="0" err="1">
                <a:latin typeface="Times New Roman" panose="02020603050405020304" pitchFamily="18" charset="0"/>
                <a:cs typeface="Times New Roman" panose="02020603050405020304" pitchFamily="18" charset="0"/>
              </a:rPr>
              <a:t>kompozit</a:t>
            </a:r>
            <a:r>
              <a:rPr lang="tr-TR" sz="1600" dirty="0">
                <a:latin typeface="Times New Roman" panose="02020603050405020304" pitchFamily="18" charset="0"/>
                <a:cs typeface="Times New Roman" panose="02020603050405020304" pitchFamily="18" charset="0"/>
              </a:rPr>
              <a:t> (içecek kartonu, cips çerez paketi) vb.</a:t>
            </a:r>
          </a:p>
          <a:p>
            <a:endParaRPr lang="tr-TR" sz="16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tr-TR" sz="1600" b="1" dirty="0" smtClean="0">
                <a:latin typeface="Times New Roman" panose="02020603050405020304" pitchFamily="18" charset="0"/>
                <a:cs typeface="Times New Roman" panose="02020603050405020304" pitchFamily="18" charset="0"/>
              </a:rPr>
              <a:t>Çevre Koruma</a:t>
            </a:r>
          </a:p>
          <a:p>
            <a:endParaRPr lang="tr-TR" sz="1600" b="1" dirty="0" smtClean="0">
              <a:latin typeface="Times New Roman" panose="02020603050405020304" pitchFamily="18" charset="0"/>
              <a:cs typeface="Times New Roman" panose="02020603050405020304" pitchFamily="18" charset="0"/>
            </a:endParaRPr>
          </a:p>
          <a:p>
            <a:r>
              <a:rPr lang="tr-TR" sz="1600" dirty="0" smtClean="0">
                <a:latin typeface="Times New Roman" panose="02020603050405020304" pitchFamily="18" charset="0"/>
                <a:cs typeface="Times New Roman" panose="02020603050405020304" pitchFamily="18" charset="0"/>
              </a:rPr>
              <a:t>Çevresel değerlerin ve ekolojik dengenin tahribini, bozulmasını ve yok olmasını önlemeye, mevcut bozulmaları gidermeye, çevreyi iyileştirmeye ve geliştirmeye yönelik çalışmaların bütününe çevre koruma denir.</a:t>
            </a:r>
          </a:p>
          <a:p>
            <a:endParaRPr lang="tr-TR" sz="1600" dirty="0" smtClean="0">
              <a:latin typeface="Times New Roman" panose="02020603050405020304" pitchFamily="18" charset="0"/>
              <a:cs typeface="Times New Roman" panose="02020603050405020304" pitchFamily="18" charset="0"/>
            </a:endParaRPr>
          </a:p>
          <a:p>
            <a:endParaRPr lang="tr-TR" sz="1600" dirty="0" smtClean="0"/>
          </a:p>
          <a:p>
            <a:endParaRPr lang="tr-TR" sz="1600" dirty="0" smtClean="0"/>
          </a:p>
          <a:p>
            <a:endParaRPr lang="tr-TR" sz="1600" dirty="0"/>
          </a:p>
        </p:txBody>
      </p:sp>
    </p:spTree>
    <p:extLst>
      <p:ext uri="{BB962C8B-B14F-4D97-AF65-F5344CB8AC3E}">
        <p14:creationId xmlns:p14="http://schemas.microsoft.com/office/powerpoint/2010/main" val="29872758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93182" y="345017"/>
            <a:ext cx="6019789" cy="369332"/>
          </a:xfrm>
          <a:prstGeom prst="rect">
            <a:avLst/>
          </a:prstGeom>
          <a:solidFill>
            <a:schemeClr val="tx1"/>
          </a:solidFill>
        </p:spPr>
        <p:txBody>
          <a:bodyPr wrap="none">
            <a:spAutoFit/>
          </a:bodyPr>
          <a:lstStyle/>
          <a:p>
            <a:r>
              <a:rPr lang="tr-TR" b="1" dirty="0">
                <a:solidFill>
                  <a:schemeClr val="bg1"/>
                </a:solidFill>
                <a:latin typeface="Times New Roman" panose="02020603050405020304" pitchFamily="18" charset="0"/>
                <a:cs typeface="Times New Roman" panose="02020603050405020304" pitchFamily="18" charset="0"/>
              </a:rPr>
              <a:t>3</a:t>
            </a:r>
            <a:r>
              <a:rPr lang="tr-TR" b="1" dirty="0" smtClean="0">
                <a:solidFill>
                  <a:schemeClr val="bg1"/>
                </a:solidFill>
                <a:latin typeface="Times New Roman" panose="02020603050405020304" pitchFamily="18" charset="0"/>
                <a:cs typeface="Times New Roman" panose="02020603050405020304" pitchFamily="18" charset="0"/>
              </a:rPr>
              <a:t>.Elektrik </a:t>
            </a:r>
            <a:r>
              <a:rPr lang="tr-TR" b="1" dirty="0">
                <a:solidFill>
                  <a:schemeClr val="bg1"/>
                </a:solidFill>
                <a:latin typeface="Times New Roman" panose="02020603050405020304" pitchFamily="18" charset="0"/>
                <a:cs typeface="Times New Roman" panose="02020603050405020304" pitchFamily="18" charset="0"/>
              </a:rPr>
              <a:t>ve Enerji Sektörünün Yol Açtığı Çevre Sorunları</a:t>
            </a:r>
          </a:p>
        </p:txBody>
      </p:sp>
      <p:sp>
        <p:nvSpPr>
          <p:cNvPr id="3" name="Dikdörtgen 2"/>
          <p:cNvSpPr/>
          <p:nvPr/>
        </p:nvSpPr>
        <p:spPr>
          <a:xfrm>
            <a:off x="241662" y="935108"/>
            <a:ext cx="11630722" cy="5078313"/>
          </a:xfrm>
          <a:prstGeom prst="rect">
            <a:avLst/>
          </a:prstGeom>
          <a:solidFill>
            <a:schemeClr val="accent4">
              <a:lumMod val="40000"/>
              <a:lumOff val="60000"/>
            </a:schemeClr>
          </a:solidFill>
        </p:spPr>
        <p:txBody>
          <a:bodyPr wrap="square">
            <a:spAutoFit/>
          </a:bodyPr>
          <a:lstStyle/>
          <a:p>
            <a:r>
              <a:rPr lang="tr-TR" dirty="0">
                <a:latin typeface="Times New Roman" panose="02020603050405020304" pitchFamily="18" charset="0"/>
                <a:cs typeface="Times New Roman" panose="02020603050405020304" pitchFamily="18" charset="0"/>
              </a:rPr>
              <a:t>Elektrik enerjisi, termik, hidrolik, jeotermal ve nükleer kaynaklı olarak üretilmektedir. Dünyanın tüm enerji ihtiyacının %85 kadarı kömür, petrol, doğalgaz, bitümlü şist gibi fosil yakıtlardan üretilmektedir. Türkiye’deki elektrik üretiminin %65’i fosil kaynaklı; %35’i ise, hidrolik kaynaklıdır</a:t>
            </a:r>
            <a:r>
              <a:rPr lang="tr-TR" dirty="0" smtClean="0">
                <a:latin typeface="Times New Roman" panose="02020603050405020304" pitchFamily="18" charset="0"/>
                <a:cs typeface="Times New Roman" panose="02020603050405020304" pitchFamily="18" charset="0"/>
              </a:rPr>
              <a:t>.</a:t>
            </a:r>
          </a:p>
          <a:p>
            <a:endParaRPr lang="tr-TR" dirty="0">
              <a:latin typeface="Times New Roman" panose="02020603050405020304" pitchFamily="18" charset="0"/>
              <a:cs typeface="Times New Roman" panose="02020603050405020304" pitchFamily="18" charset="0"/>
            </a:endParaRPr>
          </a:p>
          <a:p>
            <a:r>
              <a:rPr lang="tr-TR" dirty="0">
                <a:latin typeface="Times New Roman" panose="02020603050405020304" pitchFamily="18" charset="0"/>
                <a:cs typeface="Times New Roman" panose="02020603050405020304" pitchFamily="18" charset="0"/>
              </a:rPr>
              <a:t>Elektrik sektörünün yol açtığı başlıca çevre sorunları şunlardır</a:t>
            </a:r>
            <a:r>
              <a:rPr lang="tr-TR" dirty="0" smtClean="0">
                <a:latin typeface="Times New Roman" panose="02020603050405020304" pitchFamily="18" charset="0"/>
                <a:cs typeface="Times New Roman" panose="02020603050405020304" pitchFamily="18" charset="0"/>
              </a:rPr>
              <a:t>:</a:t>
            </a:r>
          </a:p>
          <a:p>
            <a:endParaRPr lang="tr-TR"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tr-TR" dirty="0" smtClean="0">
                <a:latin typeface="Times New Roman" panose="02020603050405020304" pitchFamily="18" charset="0"/>
                <a:cs typeface="Times New Roman" panose="02020603050405020304" pitchFamily="18" charset="0"/>
              </a:rPr>
              <a:t>Fosil </a:t>
            </a:r>
            <a:r>
              <a:rPr lang="tr-TR" dirty="0">
                <a:latin typeface="Times New Roman" panose="02020603050405020304" pitchFamily="18" charset="0"/>
                <a:cs typeface="Times New Roman" panose="02020603050405020304" pitchFamily="18" charset="0"/>
              </a:rPr>
              <a:t>yakıt olan, kömür, petrol ve doğalgaz yoğunlaştırılmış enerji kaynağı olarak yeraltından kolay çıkarılır ve nakledilir. Yandığı zaman kömür ve petrol, çevreyi çok fazla kirletir. Fosil yakıtlı, santrallerden yılda milyonlarca ton kükürt ve </a:t>
            </a:r>
            <a:r>
              <a:rPr lang="tr-TR" dirty="0" err="1">
                <a:latin typeface="Times New Roman" panose="02020603050405020304" pitchFamily="18" charset="0"/>
                <a:cs typeface="Times New Roman" panose="02020603050405020304" pitchFamily="18" charset="0"/>
              </a:rPr>
              <a:t>azotoksit</a:t>
            </a:r>
            <a:r>
              <a:rPr lang="tr-TR" dirty="0">
                <a:latin typeface="Times New Roman" panose="02020603050405020304" pitchFamily="18" charset="0"/>
                <a:cs typeface="Times New Roman" panose="02020603050405020304" pitchFamily="18" charset="0"/>
              </a:rPr>
              <a:t> ile on binlerce ton kirletici parçacıklar meydana gelir ve bunlar atmosfere yayılır.</a:t>
            </a:r>
          </a:p>
          <a:p>
            <a:endParaRPr lang="tr-TR"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tr-TR" dirty="0" smtClean="0">
                <a:latin typeface="Times New Roman" panose="02020603050405020304" pitchFamily="18" charset="0"/>
                <a:cs typeface="Times New Roman" panose="02020603050405020304" pitchFamily="18" charset="0"/>
              </a:rPr>
              <a:t>Fosil </a:t>
            </a:r>
            <a:r>
              <a:rPr lang="tr-TR" dirty="0">
                <a:latin typeface="Times New Roman" panose="02020603050405020304" pitchFamily="18" charset="0"/>
                <a:cs typeface="Times New Roman" panose="02020603050405020304" pitchFamily="18" charset="0"/>
              </a:rPr>
              <a:t>yakıtlar ozon tabakasının incelmesine neden olurlar. Ozon tabakasının incelmesinin insan sağlığına, ekolojik sisteme ve ekonomiye büyük zararları vardır.</a:t>
            </a:r>
          </a:p>
          <a:p>
            <a:endParaRPr lang="tr-TR"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tr-TR" dirty="0" smtClean="0">
                <a:latin typeface="Times New Roman" panose="02020603050405020304" pitchFamily="18" charset="0"/>
                <a:cs typeface="Times New Roman" panose="02020603050405020304" pitchFamily="18" charset="0"/>
              </a:rPr>
              <a:t>Fosil </a:t>
            </a:r>
            <a:r>
              <a:rPr lang="tr-TR" dirty="0">
                <a:latin typeface="Times New Roman" panose="02020603050405020304" pitchFamily="18" charset="0"/>
                <a:cs typeface="Times New Roman" panose="02020603050405020304" pitchFamily="18" charset="0"/>
              </a:rPr>
              <a:t>yakıtlar asit yağmuruna yol açarlar. Asit yağmurları ise bitkilerin, nehir ve göllerdeki balıkların ölümüne sebep olurken, metal sanayi ürünlerine de zarar verirler</a:t>
            </a:r>
            <a:r>
              <a:rPr lang="tr-TR" dirty="0" smtClean="0">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Ø"/>
            </a:pPr>
            <a:endParaRPr lang="tr-TR"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tr-TR" dirty="0" smtClean="0">
                <a:latin typeface="Times New Roman" panose="02020603050405020304" pitchFamily="18" charset="0"/>
                <a:cs typeface="Times New Roman" panose="02020603050405020304" pitchFamily="18" charset="0"/>
              </a:rPr>
              <a:t>Fosil </a:t>
            </a:r>
            <a:r>
              <a:rPr lang="tr-TR" dirty="0">
                <a:latin typeface="Times New Roman" panose="02020603050405020304" pitchFamily="18" charset="0"/>
                <a:cs typeface="Times New Roman" panose="02020603050405020304" pitchFamily="18" charset="0"/>
              </a:rPr>
              <a:t>yakıtlarda bulunan CO2 atmosferde sera etkisi yaratır, Hava ve okyanusların uzun süreli ortalama sıcaklığında artışlara, tropik bölgelerde buharlaşmanın artmasına ve buzulların erimeye başlamasına yol açmaktadır</a:t>
            </a:r>
            <a:r>
              <a:rPr lang="tr-TR" dirty="0" smtClean="0">
                <a:latin typeface="Times New Roman" panose="02020603050405020304" pitchFamily="18" charset="0"/>
                <a:cs typeface="Times New Roman" panose="02020603050405020304" pitchFamily="18" charset="0"/>
              </a:rPr>
              <a:t>.</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9788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76159" y="367319"/>
            <a:ext cx="4959884" cy="369332"/>
          </a:xfrm>
          <a:prstGeom prst="rect">
            <a:avLst/>
          </a:prstGeom>
          <a:solidFill>
            <a:schemeClr val="tx1"/>
          </a:solidFill>
        </p:spPr>
        <p:txBody>
          <a:bodyPr wrap="none">
            <a:spAutoFit/>
          </a:bodyPr>
          <a:lstStyle/>
          <a:p>
            <a:r>
              <a:rPr lang="tr-TR" b="1" dirty="0">
                <a:solidFill>
                  <a:schemeClr val="bg1"/>
                </a:solidFill>
                <a:latin typeface="Times New Roman" panose="02020603050405020304" pitchFamily="18" charset="0"/>
                <a:cs typeface="Times New Roman" panose="02020603050405020304" pitchFamily="18" charset="0"/>
              </a:rPr>
              <a:t>4</a:t>
            </a:r>
            <a:r>
              <a:rPr lang="tr-TR" b="1" dirty="0" smtClean="0">
                <a:solidFill>
                  <a:schemeClr val="bg1"/>
                </a:solidFill>
                <a:latin typeface="Times New Roman" panose="02020603050405020304" pitchFamily="18" charset="0"/>
                <a:cs typeface="Times New Roman" panose="02020603050405020304" pitchFamily="18" charset="0"/>
              </a:rPr>
              <a:t>.Turizm </a:t>
            </a:r>
            <a:r>
              <a:rPr lang="tr-TR" b="1" dirty="0">
                <a:solidFill>
                  <a:schemeClr val="bg1"/>
                </a:solidFill>
                <a:latin typeface="Times New Roman" panose="02020603050405020304" pitchFamily="18" charset="0"/>
                <a:cs typeface="Times New Roman" panose="02020603050405020304" pitchFamily="18" charset="0"/>
              </a:rPr>
              <a:t>Sektörünün Yol Açtığı Çevre Sorunları</a:t>
            </a:r>
          </a:p>
        </p:txBody>
      </p:sp>
      <p:sp>
        <p:nvSpPr>
          <p:cNvPr id="3" name="Dikdörtgen 2"/>
          <p:cNvSpPr/>
          <p:nvPr/>
        </p:nvSpPr>
        <p:spPr>
          <a:xfrm>
            <a:off x="178420" y="891626"/>
            <a:ext cx="12013580" cy="5078313"/>
          </a:xfrm>
          <a:prstGeom prst="rect">
            <a:avLst/>
          </a:prstGeom>
          <a:solidFill>
            <a:schemeClr val="accent4">
              <a:lumMod val="40000"/>
              <a:lumOff val="60000"/>
            </a:schemeClr>
          </a:solidFill>
        </p:spPr>
        <p:txBody>
          <a:bodyPr wrap="square">
            <a:spAutoFit/>
          </a:bodyPr>
          <a:lstStyle/>
          <a:p>
            <a:r>
              <a:rPr lang="tr-TR" dirty="0">
                <a:latin typeface="Times New Roman" panose="02020603050405020304" pitchFamily="18" charset="0"/>
                <a:cs typeface="Times New Roman" panose="02020603050405020304" pitchFamily="18" charset="0"/>
              </a:rPr>
              <a:t>Turizm sektörünün yol açtığı başlıca çevre sorunları şunlardır</a:t>
            </a:r>
            <a:r>
              <a:rPr lang="tr-TR" dirty="0" smtClean="0">
                <a:latin typeface="Times New Roman" panose="02020603050405020304" pitchFamily="18" charset="0"/>
                <a:cs typeface="Times New Roman" panose="02020603050405020304" pitchFamily="18" charset="0"/>
              </a:rPr>
              <a:t>:</a:t>
            </a:r>
          </a:p>
          <a:p>
            <a:endParaRPr lang="tr-TR"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tr-TR" dirty="0" smtClean="0">
                <a:latin typeface="Times New Roman" panose="02020603050405020304" pitchFamily="18" charset="0"/>
                <a:cs typeface="Times New Roman" panose="02020603050405020304" pitchFamily="18" charset="0"/>
              </a:rPr>
              <a:t>Aşırı </a:t>
            </a:r>
            <a:r>
              <a:rPr lang="tr-TR" dirty="0">
                <a:latin typeface="Times New Roman" panose="02020603050405020304" pitchFamily="18" charset="0"/>
                <a:cs typeface="Times New Roman" panose="02020603050405020304" pitchFamily="18" charset="0"/>
              </a:rPr>
              <a:t>kalabalıklar, çevresel stres yaratır. Hayvanlarda davranış değişikliğine neden olur.</a:t>
            </a:r>
          </a:p>
          <a:p>
            <a:endParaRPr lang="tr-TR" dirty="0" smtClean="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tr-TR" dirty="0" smtClean="0">
                <a:latin typeface="Times New Roman" panose="02020603050405020304" pitchFamily="18" charset="0"/>
                <a:cs typeface="Times New Roman" panose="02020603050405020304" pitchFamily="18" charset="0"/>
              </a:rPr>
              <a:t>Aşırı </a:t>
            </a:r>
            <a:r>
              <a:rPr lang="tr-TR" dirty="0">
                <a:latin typeface="Times New Roman" panose="02020603050405020304" pitchFamily="18" charset="0"/>
                <a:cs typeface="Times New Roman" panose="02020603050405020304" pitchFamily="18" charset="0"/>
              </a:rPr>
              <a:t>gelişme, sahillerde köy kentlerin ortaya çıkmasına, bunun sonucu olarak da aşırı ve plansız yapılaşmaya neden olmuştur</a:t>
            </a:r>
            <a:r>
              <a:rPr lang="tr-TR" dirty="0" smtClean="0">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Ø"/>
            </a:pPr>
            <a:endParaRPr lang="tr-TR"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tr-TR" dirty="0" smtClean="0">
                <a:latin typeface="Times New Roman" panose="02020603050405020304" pitchFamily="18" charset="0"/>
                <a:cs typeface="Times New Roman" panose="02020603050405020304" pitchFamily="18" charset="0"/>
              </a:rPr>
              <a:t>Av </a:t>
            </a:r>
            <a:r>
              <a:rPr lang="tr-TR" dirty="0">
                <a:latin typeface="Times New Roman" panose="02020603050405020304" pitchFamily="18" charset="0"/>
                <a:cs typeface="Times New Roman" panose="02020603050405020304" pitchFamily="18" charset="0"/>
              </a:rPr>
              <a:t>turizmi yabani yaşamın yok edilmesine neden olmaktadır.</a:t>
            </a:r>
          </a:p>
          <a:p>
            <a:pPr marL="285750" indent="-285750">
              <a:buFont typeface="Wingdings" panose="05000000000000000000" pitchFamily="2" charset="2"/>
              <a:buChar char="Ø"/>
            </a:pPr>
            <a:r>
              <a:rPr lang="tr-TR" dirty="0" smtClean="0">
                <a:latin typeface="Times New Roman" panose="02020603050405020304" pitchFamily="18" charset="0"/>
                <a:cs typeface="Times New Roman" panose="02020603050405020304" pitchFamily="18" charset="0"/>
              </a:rPr>
              <a:t>Hız </a:t>
            </a:r>
            <a:r>
              <a:rPr lang="tr-TR" dirty="0">
                <a:latin typeface="Times New Roman" panose="02020603050405020304" pitchFamily="18" charset="0"/>
                <a:cs typeface="Times New Roman" panose="02020603050405020304" pitchFamily="18" charset="0"/>
              </a:rPr>
              <a:t>botları ve yatlar su kirliliğine neden olmaktadır</a:t>
            </a:r>
            <a:r>
              <a:rPr lang="tr-TR" dirty="0" smtClean="0">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Ø"/>
            </a:pPr>
            <a:endParaRPr lang="tr-TR"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tr-TR" dirty="0" smtClean="0">
                <a:latin typeface="Times New Roman" panose="02020603050405020304" pitchFamily="18" charset="0"/>
                <a:cs typeface="Times New Roman" panose="02020603050405020304" pitchFamily="18" charset="0"/>
              </a:rPr>
              <a:t>Yüksek </a:t>
            </a:r>
            <a:r>
              <a:rPr lang="tr-TR" dirty="0">
                <a:latin typeface="Times New Roman" panose="02020603050405020304" pitchFamily="18" charset="0"/>
                <a:cs typeface="Times New Roman" panose="02020603050405020304" pitchFamily="18" charset="0"/>
              </a:rPr>
              <a:t>sesli müzik, insanlarda duyma bozukluğu ve çevrede gürültü kirliliği oluşturmaktadır</a:t>
            </a:r>
            <a:r>
              <a:rPr lang="tr-TR" dirty="0" smtClean="0">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Ø"/>
            </a:pPr>
            <a:endParaRPr lang="tr-TR"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tr-TR" dirty="0" smtClean="0">
                <a:latin typeface="Times New Roman" panose="02020603050405020304" pitchFamily="18" charset="0"/>
                <a:cs typeface="Times New Roman" panose="02020603050405020304" pitchFamily="18" charset="0"/>
              </a:rPr>
              <a:t>Birçok </a:t>
            </a:r>
            <a:r>
              <a:rPr lang="tr-TR" dirty="0">
                <a:latin typeface="Times New Roman" panose="02020603050405020304" pitchFamily="18" charset="0"/>
                <a:cs typeface="Times New Roman" panose="02020603050405020304" pitchFamily="18" charset="0"/>
              </a:rPr>
              <a:t>turistik tesisin alt yapı yetersizliğinden dolayı kanalizasyon problemi vardır ve arıtma üniteleri yoktur. Belediyelerde turistik bölgelerde çöplerin toplanması ve imha edilmesi konusunda yetersiz kalmaktadır. Turistik tesisler katı ve sıvı atıklarını denize veya kullanılabilir arazilere boşaltılabilmektedir. Bu da denizlerin ve çevrenin kirlenmesine neden olmaktadır</a:t>
            </a:r>
            <a:r>
              <a:rPr lang="tr-TR" dirty="0" smtClean="0">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Ø"/>
            </a:pPr>
            <a:endParaRPr lang="tr-TR"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tr-TR" dirty="0" smtClean="0">
                <a:latin typeface="Times New Roman" panose="02020603050405020304" pitchFamily="18" charset="0"/>
                <a:cs typeface="Times New Roman" panose="02020603050405020304" pitchFamily="18" charset="0"/>
              </a:rPr>
              <a:t>Kumsalları </a:t>
            </a:r>
            <a:r>
              <a:rPr lang="tr-TR" dirty="0">
                <a:latin typeface="Times New Roman" panose="02020603050405020304" pitchFamily="18" charset="0"/>
                <a:cs typeface="Times New Roman" panose="02020603050405020304" pitchFamily="18" charset="0"/>
              </a:rPr>
              <a:t>kullananların atıklarını kumsala veya denize bırakmaları çevre kirliliği oluşturmaktadır.</a:t>
            </a:r>
          </a:p>
        </p:txBody>
      </p:sp>
    </p:spTree>
    <p:extLst>
      <p:ext uri="{BB962C8B-B14F-4D97-AF65-F5344CB8AC3E}">
        <p14:creationId xmlns:p14="http://schemas.microsoft.com/office/powerpoint/2010/main" val="1931498934"/>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TM10001115[[fn=Paket]]</Template>
  <TotalTime>2002</TotalTime>
  <Words>3002</Words>
  <Application>Microsoft Office PowerPoint</Application>
  <PresentationFormat>Geniş ekran</PresentationFormat>
  <Paragraphs>311</Paragraphs>
  <Slides>33</Slides>
  <Notes>0</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33</vt:i4>
      </vt:variant>
    </vt:vector>
  </HeadingPairs>
  <TitlesOfParts>
    <vt:vector size="41" baseType="lpstr">
      <vt:lpstr>Arial</vt:lpstr>
      <vt:lpstr>Calibri</vt:lpstr>
      <vt:lpstr>Cambria</vt:lpstr>
      <vt:lpstr>Gill Sans MT</vt:lpstr>
      <vt:lpstr>SSS</vt:lpstr>
      <vt:lpstr>Times New Roman</vt:lpstr>
      <vt:lpstr>Wingdings</vt:lpstr>
      <vt:lpstr>Parcel</vt:lpstr>
      <vt:lpstr>ÇEVRE KORUMA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Windows Kullanıcısı</dc:creator>
  <cp:lastModifiedBy>Windows Kullanıcısı</cp:lastModifiedBy>
  <cp:revision>62</cp:revision>
  <dcterms:created xsi:type="dcterms:W3CDTF">2019-02-21T12:42:31Z</dcterms:created>
  <dcterms:modified xsi:type="dcterms:W3CDTF">2019-03-01T13:45:03Z</dcterms:modified>
</cp:coreProperties>
</file>