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13" r:id="rId2"/>
    <p:sldId id="336" r:id="rId3"/>
    <p:sldId id="396" r:id="rId4"/>
    <p:sldId id="371" r:id="rId5"/>
    <p:sldId id="394" r:id="rId6"/>
    <p:sldId id="393" r:id="rId7"/>
    <p:sldId id="392" r:id="rId8"/>
    <p:sldId id="395" r:id="rId9"/>
    <p:sldId id="372" r:id="rId10"/>
    <p:sldId id="373" r:id="rId11"/>
    <p:sldId id="338" r:id="rId12"/>
    <p:sldId id="337" r:id="rId13"/>
    <p:sldId id="369" r:id="rId14"/>
    <p:sldId id="339" r:id="rId15"/>
    <p:sldId id="340" r:id="rId16"/>
    <p:sldId id="341" r:id="rId17"/>
    <p:sldId id="397" r:id="rId18"/>
    <p:sldId id="342" r:id="rId19"/>
    <p:sldId id="345" r:id="rId20"/>
    <p:sldId id="344" r:id="rId21"/>
    <p:sldId id="346" r:id="rId22"/>
    <p:sldId id="398" r:id="rId23"/>
    <p:sldId id="368" r:id="rId24"/>
    <p:sldId id="374" r:id="rId25"/>
    <p:sldId id="375" r:id="rId26"/>
    <p:sldId id="389" r:id="rId27"/>
    <p:sldId id="376" r:id="rId28"/>
    <p:sldId id="377" r:id="rId29"/>
    <p:sldId id="378" r:id="rId30"/>
    <p:sldId id="379" r:id="rId31"/>
    <p:sldId id="380" r:id="rId32"/>
    <p:sldId id="381" r:id="rId33"/>
    <p:sldId id="382" r:id="rId34"/>
    <p:sldId id="387" r:id="rId35"/>
    <p:sldId id="384" r:id="rId36"/>
    <p:sldId id="388" r:id="rId37"/>
    <p:sldId id="390" r:id="rId38"/>
    <p:sldId id="391" r:id="rId39"/>
    <p:sldId id="386" r:id="rId40"/>
    <p:sldId id="312" r:id="rId41"/>
  </p:sldIdLst>
  <p:sldSz cx="12192000" cy="6858000"/>
  <p:notesSz cx="6858000" cy="9144000"/>
  <p:embeddedFontLst>
    <p:embeddedFont>
      <p:font typeface="Montserrat" panose="020B0604020202020204" charset="-94"/>
      <p:regular r:id="rId44"/>
      <p:bold r:id="rId45"/>
      <p:italic r:id="rId46"/>
      <p:boldItalic r:id="rId47"/>
    </p:embeddedFont>
    <p:embeddedFont>
      <p:font typeface="Cambria" panose="02040503050406030204" pitchFamily="18" charset="0"/>
      <p:regular r:id="rId48"/>
      <p:bold r:id="rId49"/>
      <p:italic r:id="rId50"/>
      <p:boldItalic r:id="rId51"/>
    </p:embeddedFont>
    <p:embeddedFont>
      <p:font typeface="Roboto Light" panose="020B0604020202020204" charset="0"/>
      <p:regular r:id="rId52"/>
      <p:italic r:id="rId53"/>
    </p:embeddedFont>
  </p:embeddedFontLst>
  <p:defaultTextStyle>
    <a:defPPr marL="0" marR="0" indent="0" algn="l" defTabSz="4572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1917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 Light"/>
        <a:ea typeface="Roboto Light"/>
        <a:cs typeface="Roboto Light"/>
        <a:sym typeface="Roboto Light"/>
      </a:defRPr>
    </a:lvl1pPr>
    <a:lvl2pPr marL="0" marR="0" indent="0" algn="l" defTabSz="121917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 Light"/>
        <a:ea typeface="Roboto Light"/>
        <a:cs typeface="Roboto Light"/>
        <a:sym typeface="Roboto Light"/>
      </a:defRPr>
    </a:lvl2pPr>
    <a:lvl3pPr marL="0" marR="0" indent="0" algn="l" defTabSz="121917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 Light"/>
        <a:ea typeface="Roboto Light"/>
        <a:cs typeface="Roboto Light"/>
        <a:sym typeface="Roboto Light"/>
      </a:defRPr>
    </a:lvl3pPr>
    <a:lvl4pPr marL="0" marR="0" indent="0" algn="l" defTabSz="121917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 Light"/>
        <a:ea typeface="Roboto Light"/>
        <a:cs typeface="Roboto Light"/>
        <a:sym typeface="Roboto Light"/>
      </a:defRPr>
    </a:lvl4pPr>
    <a:lvl5pPr marL="0" marR="0" indent="0" algn="l" defTabSz="121917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 Light"/>
        <a:ea typeface="Roboto Light"/>
        <a:cs typeface="Roboto Light"/>
        <a:sym typeface="Roboto Light"/>
      </a:defRPr>
    </a:lvl5pPr>
    <a:lvl6pPr marL="0" marR="0" indent="0" algn="l" defTabSz="121917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 Light"/>
        <a:ea typeface="Roboto Light"/>
        <a:cs typeface="Roboto Light"/>
        <a:sym typeface="Roboto Light"/>
      </a:defRPr>
    </a:lvl6pPr>
    <a:lvl7pPr marL="0" marR="0" indent="0" algn="l" defTabSz="121917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 Light"/>
        <a:ea typeface="Roboto Light"/>
        <a:cs typeface="Roboto Light"/>
        <a:sym typeface="Roboto Light"/>
      </a:defRPr>
    </a:lvl7pPr>
    <a:lvl8pPr marL="0" marR="0" indent="0" algn="l" defTabSz="121917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 Light"/>
        <a:ea typeface="Roboto Light"/>
        <a:cs typeface="Roboto Light"/>
        <a:sym typeface="Roboto Light"/>
      </a:defRPr>
    </a:lvl8pPr>
    <a:lvl9pPr marL="0" marR="0" indent="0" algn="l" defTabSz="121917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 Light"/>
        <a:ea typeface="Roboto Light"/>
        <a:cs typeface="Roboto Light"/>
        <a:sym typeface="Roboto Light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14E"/>
    <a:srgbClr val="23398E"/>
    <a:srgbClr val="1F3A8F"/>
    <a:srgbClr val="8DC5E8"/>
    <a:srgbClr val="8B8E90"/>
    <a:srgbClr val="8A8E91"/>
    <a:srgbClr val="C3C4C4"/>
    <a:srgbClr val="C2C3C5"/>
    <a:srgbClr val="38296E"/>
    <a:srgbClr val="F15F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508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76672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70" autoAdjust="0"/>
    <p:restoredTop sz="89843" autoAdjust="0"/>
  </p:normalViewPr>
  <p:slideViewPr>
    <p:cSldViewPr snapToGrid="0" snapToObjects="1">
      <p:cViewPr varScale="1">
        <p:scale>
          <a:sx n="103" d="100"/>
          <a:sy n="103" d="100"/>
        </p:scale>
        <p:origin x="121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60" d="100"/>
          <a:sy n="160" d="100"/>
        </p:scale>
        <p:origin x="679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828D3D-FE98-D44E-AE2E-DF42749B02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CB8F6-0BD8-BE45-AC95-2CCE4E4EE1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13155-6910-3A44-AD0F-6297D5CAA81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94C9E5-78FE-8E49-8F32-0387FEBBC0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8437E9-20F5-264C-919F-8FDFA5A2A9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59DEC-2FE2-1E46-AC81-BF20A7064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34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4" name="Shape 20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039662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1pPr>
    <a:lvl2pPr indent="1143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2pPr>
    <a:lvl3pPr indent="2286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3pPr>
    <a:lvl4pPr indent="3429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4pPr>
    <a:lvl5pPr indent="4572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5pPr>
    <a:lvl6pPr indent="5715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6pPr>
    <a:lvl7pPr indent="6858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7pPr>
    <a:lvl8pPr indent="8001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8pPr>
    <a:lvl9pPr indent="9144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2286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100" dirty="0" smtClean="0">
                <a:latin typeface="Cambria" panose="02040503050406030204" pitchFamily="18" charset="0"/>
                <a:ea typeface="Cambria" panose="02040503050406030204" pitchFamily="18" charset="0"/>
              </a:rPr>
              <a:t> İlgili akademik birim yönetim kurulunca uygun görülen kadro aktarım talepleri </a:t>
            </a:r>
            <a:r>
              <a:rPr lang="tr-TR" sz="11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Üniversite Yönetim Kuruluna</a:t>
            </a:r>
            <a:r>
              <a:rPr lang="tr-TR" sz="1100" dirty="0" smtClean="0">
                <a:latin typeface="Cambria" panose="02040503050406030204" pitchFamily="18" charset="0"/>
                <a:ea typeface="Cambria" panose="02040503050406030204" pitchFamily="18" charset="0"/>
              </a:rPr>
              <a:t> sunulur.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2365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1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Üniversite Yönetim</a:t>
            </a:r>
            <a:r>
              <a:rPr kumimoji="0" lang="tr-TR" sz="11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 Kurulunda uygun görülen kadrolar, kadro dereceleri belirlenerek norm içi- norm dışı ayrımı yapılarak </a:t>
            </a:r>
            <a:r>
              <a:rPr kumimoji="0" lang="tr-TR" sz="11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Yükseköğretim Kuruluna </a:t>
            </a:r>
            <a:r>
              <a:rPr kumimoji="0" lang="tr-TR" sz="11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sunulur.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77974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tr-TR" sz="11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Yazı ile Yükseköğretim Kuruluna bildirilen öğretim üyesi kadro</a:t>
            </a:r>
            <a:r>
              <a:rPr kumimoji="0" lang="tr-TR" sz="11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 aktarım taleplerinin ayrıca YÖKSİS üzerinden de girişi yapılır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34732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2286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1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 Light"/>
                <a:ea typeface="Roboto Light"/>
                <a:cs typeface="Roboto Light"/>
                <a:sym typeface="Roboto Light"/>
              </a:rPr>
              <a:t>İlanlar Resmi </a:t>
            </a:r>
            <a:r>
              <a:rPr kumimoji="0" lang="tr-TR" sz="11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 Light"/>
                <a:ea typeface="Roboto Light"/>
                <a:cs typeface="Roboto Light"/>
                <a:sym typeface="Roboto Light"/>
              </a:rPr>
              <a:t>Gazete’de</a:t>
            </a:r>
            <a:r>
              <a:rPr kumimoji="0" lang="tr-TR" sz="11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 Light"/>
                <a:ea typeface="Roboto Light"/>
                <a:cs typeface="Roboto Light"/>
                <a:sym typeface="Roboto Light"/>
              </a:rPr>
              <a:t> yayımlandığı ilgili birimlere yazıları</a:t>
            </a:r>
            <a:r>
              <a:rPr kumimoji="0" lang="tr-TR" sz="11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 Light"/>
                <a:ea typeface="Roboto Light"/>
                <a:cs typeface="Roboto Light"/>
                <a:sym typeface="Roboto Light"/>
              </a:rPr>
              <a:t> yazılır. Üniversite</a:t>
            </a:r>
            <a:r>
              <a:rPr kumimoji="0" lang="tr-TR" sz="11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 Light"/>
                <a:ea typeface="Roboto Light"/>
                <a:cs typeface="Roboto Light"/>
                <a:sym typeface="Roboto Light"/>
              </a:rPr>
              <a:t> ve Başkanlık web sayfasından duyuru yayımlanır.</a:t>
            </a:r>
          </a:p>
        </p:txBody>
      </p:sp>
    </p:spTree>
    <p:extLst>
      <p:ext uri="{BB962C8B-B14F-4D97-AF65-F5344CB8AC3E}">
        <p14:creationId xmlns:p14="http://schemas.microsoft.com/office/powerpoint/2010/main" val="847175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228600" rtl="0" latinLnBrk="0">
              <a:lnSpc>
                <a:spcPct val="117999"/>
              </a:lnSpc>
            </a:pPr>
            <a:endParaRPr lang="tr-TR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420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125877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A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</p:sldLayoutIdLst>
  <p:transition spd="med"/>
  <p:txStyles>
    <p:titleStyle>
      <a:lvl1pPr marL="0" marR="0" indent="0" algn="l" defTabSz="121917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-112" baseline="0">
          <a:solidFill>
            <a:schemeClr val="accent2">
              <a:hueOff val="-11135122"/>
              <a:satOff val="1570"/>
              <a:lumOff val="16427"/>
            </a:schemeClr>
          </a:solidFill>
          <a:uFillTx/>
          <a:latin typeface="+mn-lt"/>
          <a:ea typeface="+mn-ea"/>
          <a:cs typeface="+mn-cs"/>
          <a:sym typeface="Montserrat Bold"/>
        </a:defRPr>
      </a:lvl1pPr>
      <a:lvl2pPr marL="0" marR="0" indent="0" algn="l" defTabSz="121917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-112" baseline="0">
          <a:solidFill>
            <a:schemeClr val="accent2">
              <a:hueOff val="-11135122"/>
              <a:satOff val="1570"/>
              <a:lumOff val="16427"/>
            </a:schemeClr>
          </a:solidFill>
          <a:uFillTx/>
          <a:latin typeface="+mn-lt"/>
          <a:ea typeface="+mn-ea"/>
          <a:cs typeface="+mn-cs"/>
          <a:sym typeface="Montserrat Bold"/>
        </a:defRPr>
      </a:lvl2pPr>
      <a:lvl3pPr marL="0" marR="0" indent="0" algn="l" defTabSz="121917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-112" baseline="0">
          <a:solidFill>
            <a:schemeClr val="accent2">
              <a:hueOff val="-11135122"/>
              <a:satOff val="1570"/>
              <a:lumOff val="16427"/>
            </a:schemeClr>
          </a:solidFill>
          <a:uFillTx/>
          <a:latin typeface="+mn-lt"/>
          <a:ea typeface="+mn-ea"/>
          <a:cs typeface="+mn-cs"/>
          <a:sym typeface="Montserrat Bold"/>
        </a:defRPr>
      </a:lvl3pPr>
      <a:lvl4pPr marL="0" marR="0" indent="0" algn="l" defTabSz="121917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-112" baseline="0">
          <a:solidFill>
            <a:schemeClr val="accent2">
              <a:hueOff val="-11135122"/>
              <a:satOff val="1570"/>
              <a:lumOff val="16427"/>
            </a:schemeClr>
          </a:solidFill>
          <a:uFillTx/>
          <a:latin typeface="+mn-lt"/>
          <a:ea typeface="+mn-ea"/>
          <a:cs typeface="+mn-cs"/>
          <a:sym typeface="Montserrat Bold"/>
        </a:defRPr>
      </a:lvl4pPr>
      <a:lvl5pPr marL="0" marR="0" indent="0" algn="l" defTabSz="121917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-112" baseline="0">
          <a:solidFill>
            <a:schemeClr val="accent2">
              <a:hueOff val="-11135122"/>
              <a:satOff val="1570"/>
              <a:lumOff val="16427"/>
            </a:schemeClr>
          </a:solidFill>
          <a:uFillTx/>
          <a:latin typeface="+mn-lt"/>
          <a:ea typeface="+mn-ea"/>
          <a:cs typeface="+mn-cs"/>
          <a:sym typeface="Montserrat Bold"/>
        </a:defRPr>
      </a:lvl5pPr>
      <a:lvl6pPr marL="0" marR="0" indent="0" algn="l" defTabSz="121917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-112" baseline="0">
          <a:solidFill>
            <a:schemeClr val="accent2">
              <a:hueOff val="-11135122"/>
              <a:satOff val="1570"/>
              <a:lumOff val="16427"/>
            </a:schemeClr>
          </a:solidFill>
          <a:uFillTx/>
          <a:latin typeface="+mn-lt"/>
          <a:ea typeface="+mn-ea"/>
          <a:cs typeface="+mn-cs"/>
          <a:sym typeface="Montserrat Bold"/>
        </a:defRPr>
      </a:lvl6pPr>
      <a:lvl7pPr marL="0" marR="0" indent="0" algn="l" defTabSz="121917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-112" baseline="0">
          <a:solidFill>
            <a:schemeClr val="accent2">
              <a:hueOff val="-11135122"/>
              <a:satOff val="1570"/>
              <a:lumOff val="16427"/>
            </a:schemeClr>
          </a:solidFill>
          <a:uFillTx/>
          <a:latin typeface="+mn-lt"/>
          <a:ea typeface="+mn-ea"/>
          <a:cs typeface="+mn-cs"/>
          <a:sym typeface="Montserrat Bold"/>
        </a:defRPr>
      </a:lvl7pPr>
      <a:lvl8pPr marL="0" marR="0" indent="0" algn="l" defTabSz="121917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-112" baseline="0">
          <a:solidFill>
            <a:schemeClr val="accent2">
              <a:hueOff val="-11135122"/>
              <a:satOff val="1570"/>
              <a:lumOff val="16427"/>
            </a:schemeClr>
          </a:solidFill>
          <a:uFillTx/>
          <a:latin typeface="+mn-lt"/>
          <a:ea typeface="+mn-ea"/>
          <a:cs typeface="+mn-cs"/>
          <a:sym typeface="Montserrat Bold"/>
        </a:defRPr>
      </a:lvl8pPr>
      <a:lvl9pPr marL="0" marR="0" indent="0" algn="l" defTabSz="121917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-112" baseline="0">
          <a:solidFill>
            <a:schemeClr val="accent2">
              <a:hueOff val="-11135122"/>
              <a:satOff val="1570"/>
              <a:lumOff val="16427"/>
            </a:schemeClr>
          </a:solidFill>
          <a:uFillTx/>
          <a:latin typeface="+mn-lt"/>
          <a:ea typeface="+mn-ea"/>
          <a:cs typeface="+mn-cs"/>
          <a:sym typeface="Montserrat Bold"/>
        </a:defRPr>
      </a:lvl9pPr>
    </p:titleStyle>
    <p:bodyStyle>
      <a:lvl1pPr marL="152400" marR="0" indent="-152400" algn="l" defTabSz="121917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Roboto Light"/>
          <a:ea typeface="Roboto Light"/>
          <a:cs typeface="Roboto Light"/>
          <a:sym typeface="Roboto Light"/>
        </a:defRPr>
      </a:lvl1pPr>
      <a:lvl2pPr marL="342900" marR="0" indent="-152400" algn="l" defTabSz="121917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Roboto Light"/>
          <a:ea typeface="Roboto Light"/>
          <a:cs typeface="Roboto Light"/>
          <a:sym typeface="Roboto Light"/>
        </a:defRPr>
      </a:lvl2pPr>
      <a:lvl3pPr marL="533400" marR="0" indent="-152400" algn="l" defTabSz="121917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Roboto Light"/>
          <a:ea typeface="Roboto Light"/>
          <a:cs typeface="Roboto Light"/>
          <a:sym typeface="Roboto Light"/>
        </a:defRPr>
      </a:lvl3pPr>
      <a:lvl4pPr marL="723900" marR="0" indent="-152400" algn="l" defTabSz="121917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Roboto Light"/>
          <a:ea typeface="Roboto Light"/>
          <a:cs typeface="Roboto Light"/>
          <a:sym typeface="Roboto Light"/>
        </a:defRPr>
      </a:lvl4pPr>
      <a:lvl5pPr marL="914400" marR="0" indent="-152400" algn="l" defTabSz="121917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Roboto Light"/>
          <a:ea typeface="Roboto Light"/>
          <a:cs typeface="Roboto Light"/>
          <a:sym typeface="Roboto Light"/>
        </a:defRPr>
      </a:lvl5pPr>
      <a:lvl6pPr marL="1104900" marR="0" indent="-152400" algn="l" defTabSz="121917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Roboto Light"/>
          <a:ea typeface="Roboto Light"/>
          <a:cs typeface="Roboto Light"/>
          <a:sym typeface="Roboto Light"/>
        </a:defRPr>
      </a:lvl6pPr>
      <a:lvl7pPr marL="1295400" marR="0" indent="-152400" algn="l" defTabSz="121917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Roboto Light"/>
          <a:ea typeface="Roboto Light"/>
          <a:cs typeface="Roboto Light"/>
          <a:sym typeface="Roboto Light"/>
        </a:defRPr>
      </a:lvl7pPr>
      <a:lvl8pPr marL="1485900" marR="0" indent="-152400" algn="l" defTabSz="121917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Roboto Light"/>
          <a:ea typeface="Roboto Light"/>
          <a:cs typeface="Roboto Light"/>
          <a:sym typeface="Roboto Light"/>
        </a:defRPr>
      </a:lvl8pPr>
      <a:lvl9pPr marL="1676400" marR="0" indent="-152400" algn="l" defTabSz="121917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Roboto Light"/>
          <a:ea typeface="Roboto Light"/>
          <a:cs typeface="Roboto Light"/>
          <a:sym typeface="Roboto Light"/>
        </a:defRPr>
      </a:lvl9pPr>
    </p:bodyStyle>
    <p:otherStyle>
      <a:lvl1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Bold"/>
        </a:defRPr>
      </a:lvl1pPr>
      <a:lvl2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Bold"/>
        </a:defRPr>
      </a:lvl2pPr>
      <a:lvl3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Bold"/>
        </a:defRPr>
      </a:lvl3pPr>
      <a:lvl4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Bold"/>
        </a:defRPr>
      </a:lvl4pPr>
      <a:lvl5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Bold"/>
        </a:defRPr>
      </a:lvl5pPr>
      <a:lvl6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Bold"/>
        </a:defRPr>
      </a:lvl6pPr>
      <a:lvl7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Bold"/>
        </a:defRPr>
      </a:lvl7pPr>
      <a:lvl8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Bold"/>
        </a:defRPr>
      </a:lvl8pPr>
      <a:lvl9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9F1888D-6107-DA69-6DDE-5F7559E4FF75}"/>
              </a:ext>
            </a:extLst>
          </p:cNvPr>
          <p:cNvSpPr txBox="1"/>
          <p:nvPr/>
        </p:nvSpPr>
        <p:spPr>
          <a:xfrm>
            <a:off x="546100" y="2796678"/>
            <a:ext cx="5514232" cy="14369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 defTabSz="2438339">
              <a:lnSpc>
                <a:spcPct val="100000"/>
              </a:lnSpc>
            </a:pPr>
            <a:r>
              <a:rPr lang="tr-TR" sz="2800" b="1" dirty="0" smtClean="0">
                <a:solidFill>
                  <a:srgbClr val="23398E"/>
                </a:solidFill>
                <a:latin typeface="Cambria" panose="02040503050406030204" pitchFamily="18" charset="0"/>
                <a:ea typeface="Cambria" panose="02040503050406030204" pitchFamily="18" charset="0"/>
                <a:cs typeface="Konnect ExtraBold Italic" charset="0"/>
              </a:rPr>
              <a:t>AKADEMİK KADRO AKTARIM</a:t>
            </a:r>
          </a:p>
          <a:p>
            <a:pPr algn="ctr" defTabSz="2438339">
              <a:lnSpc>
                <a:spcPct val="100000"/>
              </a:lnSpc>
            </a:pPr>
            <a:r>
              <a:rPr lang="tr-TR" sz="2800" b="1" dirty="0" smtClean="0">
                <a:solidFill>
                  <a:srgbClr val="23398E"/>
                </a:solidFill>
                <a:latin typeface="Cambria" panose="02040503050406030204" pitchFamily="18" charset="0"/>
                <a:ea typeface="Cambria" panose="02040503050406030204" pitchFamily="18" charset="0"/>
                <a:cs typeface="Konnect ExtraBold Italic" charset="0"/>
              </a:rPr>
              <a:t> ve</a:t>
            </a:r>
          </a:p>
          <a:p>
            <a:pPr algn="ctr" defTabSz="2438339">
              <a:lnSpc>
                <a:spcPct val="100000"/>
              </a:lnSpc>
            </a:pPr>
            <a:r>
              <a:rPr lang="tr-TR" sz="2800" b="1" dirty="0" smtClean="0">
                <a:solidFill>
                  <a:srgbClr val="23398E"/>
                </a:solidFill>
                <a:latin typeface="Cambria" panose="02040503050406030204" pitchFamily="18" charset="0"/>
                <a:ea typeface="Cambria" panose="02040503050406030204" pitchFamily="18" charset="0"/>
                <a:cs typeface="Konnect ExtraBold Italic" charset="0"/>
              </a:rPr>
              <a:t> İLAN İŞLEMLERİ</a:t>
            </a:r>
            <a:endParaRPr lang="tr-TR" sz="2800" b="1" dirty="0">
              <a:solidFill>
                <a:srgbClr val="23398E"/>
              </a:solidFill>
              <a:latin typeface="Cambria" panose="02040503050406030204" pitchFamily="18" charset="0"/>
              <a:ea typeface="Cambria" panose="02040503050406030204" pitchFamily="18" charset="0"/>
              <a:cs typeface="Konnect ExtraBold Italic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4945A0F-6367-6446-EA6D-6C9F0FBA6401}"/>
              </a:ext>
            </a:extLst>
          </p:cNvPr>
          <p:cNvSpPr txBox="1"/>
          <p:nvPr/>
        </p:nvSpPr>
        <p:spPr>
          <a:xfrm>
            <a:off x="1714979" y="5694653"/>
            <a:ext cx="2914650" cy="6982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24383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1800" dirty="0" smtClean="0">
                <a:solidFill>
                  <a:srgbClr val="23398E"/>
                </a:solidFill>
                <a:latin typeface="Konnect" charset="0"/>
                <a:ea typeface="Konnect" charset="0"/>
                <a:cs typeface="Konnect" charset="0"/>
              </a:rPr>
              <a:t>Aslı TAŞKIN</a:t>
            </a:r>
          </a:p>
          <a:p>
            <a:pPr marL="0" marR="0" indent="0" algn="ctr" defTabSz="24383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1800" u="none" strike="noStrike" cap="none" spc="0" normalizeH="0" baseline="0" dirty="0" smtClean="0">
                <a:ln>
                  <a:noFill/>
                </a:ln>
                <a:solidFill>
                  <a:srgbClr val="23398E"/>
                </a:solidFill>
                <a:effectLst/>
                <a:uFillTx/>
                <a:latin typeface="Konnect" charset="0"/>
                <a:ea typeface="Konnect" charset="0"/>
                <a:cs typeface="Konnect" charset="0"/>
                <a:sym typeface="Roboto Light"/>
              </a:rPr>
              <a:t>aaydin@bartin.edu.tr</a:t>
            </a:r>
            <a:endParaRPr kumimoji="0" lang="tr-TR" sz="1800" u="none" strike="noStrike" cap="none" spc="0" normalizeH="0" baseline="0" dirty="0">
              <a:ln>
                <a:noFill/>
              </a:ln>
              <a:solidFill>
                <a:srgbClr val="23398E"/>
              </a:solidFill>
              <a:effectLst/>
              <a:uFillTx/>
              <a:latin typeface="Konnect" charset="0"/>
              <a:ea typeface="Konnect" charset="0"/>
              <a:cs typeface="Konnect" charset="0"/>
              <a:sym typeface="Roboto Light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4945A0F-6367-6446-EA6D-6C9F0FBA6401}"/>
              </a:ext>
            </a:extLst>
          </p:cNvPr>
          <p:cNvSpPr txBox="1"/>
          <p:nvPr/>
        </p:nvSpPr>
        <p:spPr>
          <a:xfrm>
            <a:off x="2545404" y="4769866"/>
            <a:ext cx="2914650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defTabSz="24383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1800" dirty="0" smtClean="0">
                <a:solidFill>
                  <a:srgbClr val="23398E"/>
                </a:solidFill>
                <a:latin typeface="Konnect" charset="0"/>
                <a:ea typeface="Konnect" charset="0"/>
                <a:cs typeface="Konnect" charset="0"/>
              </a:rPr>
              <a:t>19.07.2024</a:t>
            </a:r>
            <a:endParaRPr kumimoji="0" lang="tr-TR" sz="1800" u="none" strike="noStrike" cap="none" spc="0" normalizeH="0" baseline="0" dirty="0">
              <a:ln>
                <a:noFill/>
              </a:ln>
              <a:solidFill>
                <a:srgbClr val="23398E"/>
              </a:solidFill>
              <a:effectLst/>
              <a:uFillTx/>
              <a:latin typeface="Konnect" charset="0"/>
              <a:ea typeface="Konnect" charset="0"/>
              <a:cs typeface="Konnect" charset="0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5167986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334638" y="353494"/>
            <a:ext cx="8764622" cy="58689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2438339"/>
            <a:r>
              <a:rPr lang="tr-TR" b="1" dirty="0"/>
              <a:t> </a:t>
            </a:r>
            <a:endParaRPr lang="tr-TR" b="1" dirty="0" smtClean="0"/>
          </a:p>
          <a:p>
            <a:pPr defTabSz="2438339"/>
            <a:r>
              <a:rPr lang="tr-TR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Tanımlar;</a:t>
            </a:r>
          </a:p>
          <a:p>
            <a:r>
              <a:rPr lang="tr-TR" sz="1800" b="1" dirty="0">
                <a:latin typeface="Cambria" panose="02040503050406030204" pitchFamily="18" charset="0"/>
                <a:ea typeface="Cambria" panose="02040503050406030204" pitchFamily="18" charset="0"/>
              </a:rPr>
              <a:t>Asgari kadro sayısı: </a:t>
            </a:r>
            <a:r>
              <a:rPr lang="tr-TR" sz="1800" dirty="0">
                <a:latin typeface="Cambria" panose="02040503050406030204" pitchFamily="18" charset="0"/>
                <a:ea typeface="Cambria" panose="02040503050406030204" pitchFamily="18" charset="0"/>
              </a:rPr>
              <a:t>Yükseköğretim kurumlarında bir programda </a:t>
            </a:r>
            <a:r>
              <a:rPr lang="tr-TR" sz="1800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eğitim-öğretime </a:t>
            </a:r>
            <a:r>
              <a:rPr lang="tr-TR" sz="1800" u="sng" dirty="0">
                <a:latin typeface="Cambria" panose="02040503050406030204" pitchFamily="18" charset="0"/>
                <a:ea typeface="Cambria" panose="02040503050406030204" pitchFamily="18" charset="0"/>
              </a:rPr>
              <a:t>başlamak ve devam edebilmek</a:t>
            </a:r>
            <a:r>
              <a:rPr lang="tr-TR" sz="1800" dirty="0">
                <a:latin typeface="Cambria" panose="02040503050406030204" pitchFamily="18" charset="0"/>
                <a:ea typeface="Cambria" panose="02040503050406030204" pitchFamily="18" charset="0"/>
              </a:rPr>
              <a:t> için Yükseköğretim Kurulu tarafından belirlenen asgari öğretim elemanı sayısını</a:t>
            </a:r>
            <a:r>
              <a:rPr lang="tr-TR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endParaRPr lang="tr-TR" sz="1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1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Norm </a:t>
            </a:r>
            <a:r>
              <a:rPr lang="tr-TR" sz="1800" b="1" dirty="0">
                <a:latin typeface="Cambria" panose="02040503050406030204" pitchFamily="18" charset="0"/>
                <a:ea typeface="Cambria" panose="02040503050406030204" pitchFamily="18" charset="0"/>
              </a:rPr>
              <a:t>dışı kadro: </a:t>
            </a:r>
            <a:r>
              <a:rPr lang="tr-TR" sz="1800" dirty="0">
                <a:latin typeface="Cambria" panose="02040503050406030204" pitchFamily="18" charset="0"/>
                <a:ea typeface="Cambria" panose="02040503050406030204" pitchFamily="18" charset="0"/>
              </a:rPr>
              <a:t>Bu Yönetmelik çerçevesinde belirlenen norm kadro sayısı dışında kalan ve ilgili yükseköğretim kurumunun ihtiyacı </a:t>
            </a:r>
            <a:r>
              <a:rPr lang="tr-TR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olduğunu</a:t>
            </a:r>
            <a:r>
              <a:rPr lang="tr-TR" sz="1800" dirty="0">
                <a:latin typeface="Cambria" panose="02040503050406030204" pitchFamily="18" charset="0"/>
                <a:ea typeface="Cambria" panose="02040503050406030204" pitchFamily="18" charset="0"/>
              </a:rPr>
              <a:t> belirttiği öğretim elemanı kadrosunu</a:t>
            </a:r>
            <a:r>
              <a:rPr lang="tr-TR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1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Norm </a:t>
            </a:r>
            <a:r>
              <a:rPr lang="tr-TR" sz="1800" b="1" dirty="0">
                <a:latin typeface="Cambria" panose="02040503050406030204" pitchFamily="18" charset="0"/>
                <a:ea typeface="Cambria" panose="02040503050406030204" pitchFamily="18" charset="0"/>
              </a:rPr>
              <a:t>kadro</a:t>
            </a:r>
            <a:r>
              <a:rPr lang="tr-TR" sz="1800" dirty="0">
                <a:latin typeface="Cambria" panose="02040503050406030204" pitchFamily="18" charset="0"/>
                <a:ea typeface="Cambria" panose="02040503050406030204" pitchFamily="18" charset="0"/>
              </a:rPr>
              <a:t>: Yükseköğretim kurumlarında bir bölüm, anabilim/</a:t>
            </a:r>
            <a:r>
              <a:rPr lang="tr-TR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anasanat</a:t>
            </a:r>
            <a:r>
              <a:rPr lang="tr-TR" sz="1800" dirty="0">
                <a:latin typeface="Cambria" panose="02040503050406030204" pitchFamily="18" charset="0"/>
                <a:ea typeface="Cambria" panose="02040503050406030204" pitchFamily="18" charset="0"/>
              </a:rPr>
              <a:t> dalı veya programda eğitim, öğretim, araştırma ve diğer hizmetlerin sürdürülebilmesi için bu Yönetmelik çerçevesinde sayısı belirlenen öğretim elemanı kadrosunu</a:t>
            </a:r>
            <a:r>
              <a:rPr lang="tr-TR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endParaRPr lang="tr-TR" sz="1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1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YÖKSİS</a:t>
            </a:r>
            <a:r>
              <a:rPr lang="tr-TR" sz="1800" dirty="0">
                <a:latin typeface="Cambria" panose="02040503050406030204" pitchFamily="18" charset="0"/>
                <a:ea typeface="Cambria" panose="02040503050406030204" pitchFamily="18" charset="0"/>
              </a:rPr>
              <a:t>: Yükseköğretim Bilgi Sistemini</a:t>
            </a:r>
            <a:r>
              <a:rPr lang="tr-TR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endParaRPr kumimoji="0" lang="tr-TR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 pitchFamily="18" charset="0"/>
              <a:ea typeface="Cambria" panose="02040503050406030204" pitchFamily="18" charset="0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0298859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276271" y="905987"/>
            <a:ext cx="8784077" cy="53610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2438339"/>
            <a:r>
              <a:rPr lang="tr-TR" sz="2400" b="1" dirty="0">
                <a:latin typeface="Cambria" panose="02040503050406030204" pitchFamily="18" charset="0"/>
                <a:ea typeface="Cambria" panose="02040503050406030204" pitchFamily="18" charset="0"/>
              </a:rPr>
              <a:t>“Devlet Yükseköğretim Kurumlarında Öğretim Elemanı Norm Kadrolarının Belirlenmesine ve Kullanılmasına İlişkin </a:t>
            </a:r>
            <a:r>
              <a:rPr lang="tr-TR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Yönetmelik”in</a:t>
            </a:r>
            <a:r>
              <a:rPr lang="tr-TR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5’inci 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maddesinin </a:t>
            </a:r>
            <a:r>
              <a:rPr lang="tr-T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6’ncı 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fıkrasında; </a:t>
            </a:r>
            <a:endParaRPr lang="tr-TR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defTabSz="2438339"/>
            <a:endParaRPr lang="tr-TR" sz="1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defTabSz="2438339"/>
            <a:r>
              <a:rPr lang="tr-T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tr-TR" sz="2400" i="1" dirty="0">
                <a:latin typeface="Cambria" panose="02040503050406030204" pitchFamily="18" charset="0"/>
                <a:ea typeface="Cambria" panose="02040503050406030204" pitchFamily="18" charset="0"/>
              </a:rPr>
              <a:t>Cumhurbaşkanı kararıyla her yıl ilgili yükseköğretim kurumu için belirlenen </a:t>
            </a:r>
            <a:r>
              <a:rPr lang="tr-TR" sz="2400" i="1" u="sng" dirty="0">
                <a:latin typeface="Cambria" panose="02040503050406030204" pitchFamily="18" charset="0"/>
                <a:ea typeface="Cambria" panose="02040503050406030204" pitchFamily="18" charset="0"/>
              </a:rPr>
              <a:t>atama izin sayılarının birimlere dağılımı</a:t>
            </a:r>
            <a:r>
              <a:rPr lang="tr-TR" sz="2400" i="1" dirty="0">
                <a:latin typeface="Cambria" panose="02040503050406030204" pitchFamily="18" charset="0"/>
                <a:ea typeface="Cambria" panose="02040503050406030204" pitchFamily="18" charset="0"/>
              </a:rPr>
              <a:t>, ilgili birim ve üniversite yönetim kurulunun görüşü alınarak </a:t>
            </a:r>
            <a:r>
              <a:rPr lang="tr-TR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rektör</a:t>
            </a:r>
            <a:r>
              <a:rPr lang="tr-TR" sz="2400" i="1" dirty="0">
                <a:latin typeface="Cambria" panose="02040503050406030204" pitchFamily="18" charset="0"/>
                <a:ea typeface="Cambria" panose="02040503050406030204" pitchFamily="18" charset="0"/>
              </a:rPr>
              <a:t> tarafından yapılır</a:t>
            </a:r>
            <a:r>
              <a:rPr lang="tr-TR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tr-TR" sz="2400" i="1" dirty="0">
                <a:latin typeface="Cambria" panose="02040503050406030204" pitchFamily="18" charset="0"/>
                <a:ea typeface="Cambria" panose="02040503050406030204" pitchFamily="18" charset="0"/>
              </a:rPr>
              <a:t>Atama izin sayılarının, </a:t>
            </a:r>
            <a:r>
              <a:rPr lang="tr-TR" sz="2400" i="1" u="sng" dirty="0">
                <a:latin typeface="Cambria" panose="02040503050406030204" pitchFamily="18" charset="0"/>
                <a:ea typeface="Cambria" panose="02040503050406030204" pitchFamily="18" charset="0"/>
              </a:rPr>
              <a:t>asgari kadroların kullanımı için birimlere tahsisi</a:t>
            </a:r>
            <a:r>
              <a:rPr lang="tr-TR" sz="2400" i="1" dirty="0">
                <a:latin typeface="Cambria" panose="02040503050406030204" pitchFamily="18" charset="0"/>
                <a:ea typeface="Cambria" panose="02040503050406030204" pitchFamily="18" charset="0"/>
              </a:rPr>
              <a:t>, ilgili birim yöneticisinin görüşü alınarak </a:t>
            </a:r>
            <a:r>
              <a:rPr lang="tr-TR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rektör </a:t>
            </a:r>
            <a:r>
              <a:rPr lang="tr-TR" sz="2400" i="1" dirty="0">
                <a:latin typeface="Cambria" panose="02040503050406030204" pitchFamily="18" charset="0"/>
                <a:ea typeface="Cambria" panose="02040503050406030204" pitchFamily="18" charset="0"/>
              </a:rPr>
              <a:t>tarafından gerçekleştirilir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.” hükmü </a:t>
            </a:r>
            <a:r>
              <a:rPr lang="tr-T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bulunmaktadır.</a:t>
            </a:r>
            <a:endParaRPr kumimoji="0" lang="tr-TR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 pitchFamily="18" charset="0"/>
              <a:ea typeface="Cambria" panose="02040503050406030204" pitchFamily="18" charset="0"/>
              <a:sym typeface="Roboto Light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957209" y="138310"/>
            <a:ext cx="4766553" cy="6982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2438339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2400" b="1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MEVZUAT</a:t>
            </a:r>
            <a:endParaRPr kumimoji="0" lang="tr-TR" sz="24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ambria" panose="02040503050406030204" pitchFamily="18" charset="0"/>
              <a:ea typeface="Cambria" panose="02040503050406030204" pitchFamily="18" charset="0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0110024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404681" y="323136"/>
            <a:ext cx="4766553" cy="6982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2438339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2400" b="1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MEVZUAT</a:t>
            </a:r>
            <a:endParaRPr kumimoji="0" lang="tr-TR" sz="24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ambria" panose="02040503050406030204" pitchFamily="18" charset="0"/>
              <a:ea typeface="Cambria" panose="02040503050406030204" pitchFamily="18" charset="0"/>
              <a:sym typeface="Roboto Light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276272" y="1155226"/>
            <a:ext cx="9367737" cy="4022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342900" indent="-342900" defTabSz="2438339">
              <a:buFont typeface="Arial" panose="020B0604020202020204" pitchFamily="34" charset="0"/>
              <a:buChar char="•"/>
            </a:pPr>
            <a:r>
              <a:rPr lang="tr-TR" sz="2400" b="1" dirty="0">
                <a:latin typeface="Cambria" panose="02040503050406030204" pitchFamily="18" charset="0"/>
                <a:ea typeface="Cambria" panose="02040503050406030204" pitchFamily="18" charset="0"/>
              </a:rPr>
              <a:t>124 sayılı Yükseköğretim Üst Kuruluşları ile Yükseköğretim Kurumlarının </a:t>
            </a:r>
            <a:r>
              <a:rPr lang="tr-TR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İdari Teşkilatı </a:t>
            </a:r>
            <a:r>
              <a:rPr lang="tr-TR" sz="2400" b="1" dirty="0">
                <a:latin typeface="Cambria" panose="02040503050406030204" pitchFamily="18" charset="0"/>
                <a:ea typeface="Cambria" panose="02040503050406030204" pitchFamily="18" charset="0"/>
              </a:rPr>
              <a:t>Hakkında Kanun Hükmünde Kararnamenin </a:t>
            </a:r>
            <a:r>
              <a:rPr lang="tr-T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29’uncu 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maddesinin </a:t>
            </a:r>
            <a:r>
              <a:rPr lang="tr-T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1’inci 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fıkrasında yer alan</a:t>
            </a:r>
            <a:r>
              <a:rPr lang="tr-T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; “</a:t>
            </a:r>
            <a:r>
              <a:rPr lang="tr-TR" sz="2400" i="1" dirty="0">
                <a:latin typeface="Cambria" panose="02040503050406030204" pitchFamily="18" charset="0"/>
                <a:ea typeface="Cambria" panose="02040503050406030204" pitchFamily="18" charset="0"/>
              </a:rPr>
              <a:t>Üniversitenin insan gücü planlaması ve personel politikasıyla ilgili çalışmalar yapmak, </a:t>
            </a:r>
            <a:r>
              <a:rPr lang="tr-TR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personel sisteminin </a:t>
            </a:r>
            <a:r>
              <a:rPr lang="tr-TR" sz="2400" i="1" dirty="0">
                <a:latin typeface="Cambria" panose="02040503050406030204" pitchFamily="18" charset="0"/>
                <a:ea typeface="Cambria" panose="02040503050406030204" pitchFamily="18" charset="0"/>
              </a:rPr>
              <a:t>geliştirilmesiyle ilgili önerilerde bulunmak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” görevi </a:t>
            </a:r>
            <a:r>
              <a:rPr lang="tr-TR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Personel Daire Başkanlığına 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verilmiştir.</a:t>
            </a:r>
            <a:endParaRPr kumimoji="0" lang="tr-TR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 pitchFamily="18" charset="0"/>
              <a:ea typeface="Cambria" panose="02040503050406030204" pitchFamily="18" charset="0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4170095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752928" y="1427601"/>
            <a:ext cx="7801583" cy="4022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342900" indent="-342900" defTabSz="2438339">
              <a:buFont typeface="Wingdings" panose="05000000000000000000" pitchFamily="2" charset="2"/>
              <a:buChar char="ü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Cumhurbaşkanı </a:t>
            </a:r>
            <a:r>
              <a:rPr lang="tr-T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Kararıyla 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ilgili yılda Üniversitemiz için belirlenen atama izin sayılarının birimlere dağılımına bağlı </a:t>
            </a:r>
            <a:r>
              <a:rPr lang="tr-T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olarak Başkanlığımızca 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akademik birimlere öğretim üyesi ve elemanı kadro ihtiyaçlarının </a:t>
            </a:r>
            <a:r>
              <a:rPr lang="tr-T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belirlenerek ilgili birim yönetim kurulu kararlarıyla birlikte 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Rektörlüğe gönderilmesine ilişkin yazı </a:t>
            </a:r>
            <a:r>
              <a:rPr lang="tr-T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yazılır.</a:t>
            </a:r>
          </a:p>
          <a:p>
            <a:pPr marL="457200" marR="0" indent="-457200" algn="l" defTabSz="2438339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kumimoji="0" lang="tr-TR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1427903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685" y="632298"/>
            <a:ext cx="4795736" cy="496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948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719" y="1410511"/>
            <a:ext cx="9066179" cy="441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307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782110" y="1403521"/>
            <a:ext cx="9241277" cy="4576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342900" marR="0" indent="-342900" algn="l" defTabSz="2438339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tr-T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Fakültelerde bölümdeki öğretim üyesi, öğretim görevlisi ve araştırma görevlisi sayıları,</a:t>
            </a:r>
          </a:p>
          <a:p>
            <a:pPr marL="342900" marR="0" indent="-342900" algn="l" defTabSz="2438339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tr-T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Eğitim Fakültesinde ana bilim dalındaki öğretim üyesi, öğretim görevlisi ve araştırma görevlisi sayıları,</a:t>
            </a:r>
          </a:p>
          <a:p>
            <a:pPr marL="342900" marR="0" indent="-342900" algn="l" defTabSz="2438339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tr-T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Meslek Yüksekokullarında programdaki öğretim üyesi ve öğretim görevlisi sayıları,</a:t>
            </a:r>
          </a:p>
          <a:p>
            <a:pPr marL="342900" indent="-342900" defTabSz="2438339"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Merkez ve Koordinatörlüklerdeki öğretim görevlisi sayıları kontrol edilir.</a:t>
            </a:r>
          </a:p>
        </p:txBody>
      </p:sp>
    </p:spTree>
    <p:extLst>
      <p:ext uri="{BB962C8B-B14F-4D97-AF65-F5344CB8AC3E}">
        <p14:creationId xmlns:p14="http://schemas.microsoft.com/office/powerpoint/2010/main" val="28342278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562" y="933061"/>
            <a:ext cx="8089641" cy="563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249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651" y="198706"/>
            <a:ext cx="9145276" cy="665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104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40" y="906780"/>
            <a:ext cx="9212580" cy="492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974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852154" y="716044"/>
            <a:ext cx="2529192" cy="6982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2438339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2400" b="1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SUNUM PLANI</a:t>
            </a:r>
            <a:endParaRPr kumimoji="0" lang="tr-TR" sz="24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ambria" panose="02040503050406030204" pitchFamily="18" charset="0"/>
              <a:ea typeface="Cambria" panose="02040503050406030204" pitchFamily="18" charset="0"/>
              <a:sym typeface="Roboto Light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117715" y="2130250"/>
            <a:ext cx="5034064" cy="3375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457200" marR="0" indent="-457200" algn="l" defTabSz="2438339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tr-TR" sz="2800" b="1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Mevzuat</a:t>
            </a:r>
          </a:p>
          <a:p>
            <a:pPr marL="457200" marR="0" indent="-457200" algn="l" defTabSz="2438339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tr-TR" sz="2800" b="1" i="0" u="none" strike="noStrike" cap="none" spc="0" normalizeH="0" baseline="0" dirty="0" smtClean="0">
              <a:ln>
                <a:noFill/>
              </a:ln>
              <a:solidFill>
                <a:srgbClr val="002060"/>
              </a:solidFill>
              <a:effectLst/>
              <a:uFillTx/>
              <a:latin typeface="Cambria" panose="02040503050406030204" pitchFamily="18" charset="0"/>
              <a:ea typeface="Cambria" panose="02040503050406030204" pitchFamily="18" charset="0"/>
              <a:sym typeface="Roboto Light"/>
            </a:endParaRPr>
          </a:p>
          <a:p>
            <a:pPr marL="457200" marR="0" indent="-457200" algn="l" defTabSz="2438339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tr-TR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Kadro Aktarım İşlemleri</a:t>
            </a:r>
          </a:p>
          <a:p>
            <a:pPr marL="457200" marR="0" indent="-457200" algn="l" defTabSz="2438339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lang="tr-TR" sz="28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indent="-457200" algn="l" defTabSz="2438339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tr-TR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Kadro İlan İşlemleri</a:t>
            </a:r>
            <a:endParaRPr kumimoji="0" lang="tr-TR" sz="28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ambria" panose="02040503050406030204" pitchFamily="18" charset="0"/>
              <a:ea typeface="Cambria" panose="02040503050406030204" pitchFamily="18" charset="0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7216439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380" y="1066800"/>
            <a:ext cx="9380220" cy="497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662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5543"/>
            <a:ext cx="12192000" cy="524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397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694" y="583507"/>
            <a:ext cx="9283959" cy="569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141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433" y="746760"/>
            <a:ext cx="8449854" cy="542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402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456" y="548640"/>
            <a:ext cx="7511064" cy="528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847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910840" y="1029253"/>
            <a:ext cx="7642860" cy="4022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R="0" algn="l" defTabSz="2438339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tr-T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Uygun görülen kadrolar tek tek tüm kayıtlara </a:t>
            </a:r>
            <a:r>
              <a:rPr lang="tr-TR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izinli</a:t>
            </a:r>
            <a:r>
              <a:rPr lang="tr-T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olarak işlenir. Bunlar;</a:t>
            </a:r>
          </a:p>
          <a:p>
            <a:pPr marL="342900" marR="0" indent="-342900" algn="l" defTabSz="2438339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tr-TR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Boş Kadrolar</a:t>
            </a:r>
          </a:p>
          <a:p>
            <a:pPr marL="342900" marR="0" indent="-342900" algn="l" defTabSz="2438339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tr-TR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Kadro Cetvelleri</a:t>
            </a:r>
          </a:p>
          <a:p>
            <a:pPr marL="342900" marR="0" indent="-342900" algn="l" defTabSz="2438339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tr-TR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Kadro</a:t>
            </a:r>
            <a:r>
              <a:rPr kumimoji="0" lang="tr-TR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 Defteri</a:t>
            </a:r>
          </a:p>
          <a:p>
            <a:pPr marL="342900" marR="0" indent="-342900" algn="l" defTabSz="2438339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tr-TR" sz="2000" baseline="0" dirty="0" smtClean="0">
                <a:latin typeface="Cambria" panose="02040503050406030204" pitchFamily="18" charset="0"/>
                <a:ea typeface="Cambria" panose="02040503050406030204" pitchFamily="18" charset="0"/>
              </a:rPr>
              <a:t>Kadro</a:t>
            </a:r>
            <a:r>
              <a:rPr lang="tr-TR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Dağılımları</a:t>
            </a:r>
          </a:p>
          <a:p>
            <a:pPr marL="342900" marR="0" indent="-342900" algn="l" defTabSz="2438339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tr-TR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Kontenjan</a:t>
            </a:r>
            <a:r>
              <a:rPr kumimoji="0" lang="tr-TR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 Takibi</a:t>
            </a:r>
          </a:p>
          <a:p>
            <a:pPr marL="342900" marR="0" indent="-342900" algn="l" defTabSz="2438339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tr-TR" sz="2000" baseline="0" dirty="0" smtClean="0">
                <a:latin typeface="Cambria" panose="02040503050406030204" pitchFamily="18" charset="0"/>
                <a:ea typeface="Cambria" panose="02040503050406030204" pitchFamily="18" charset="0"/>
              </a:rPr>
              <a:t>ÜBYS</a:t>
            </a:r>
            <a:endParaRPr kumimoji="0" lang="tr-TR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 pitchFamily="18" charset="0"/>
              <a:ea typeface="Cambria" panose="02040503050406030204" pitchFamily="18" charset="0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1415840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661" y="653143"/>
            <a:ext cx="8612155" cy="554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659379" y="1631260"/>
            <a:ext cx="7389689" cy="23602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342900" marR="0" indent="-342900" algn="l" defTabSz="2438339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tr-TR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İzinli</a:t>
            </a:r>
            <a:r>
              <a:rPr kumimoji="0" lang="tr-TR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 kadrolar için birimlerden ilan şartları gelir.</a:t>
            </a:r>
          </a:p>
          <a:p>
            <a:pPr marL="342900" marR="0" indent="-342900" algn="l" defTabSz="2438339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tr-T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İlan şartları kontrol edilir.</a:t>
            </a:r>
          </a:p>
          <a:p>
            <a:pPr marL="342900" marR="0" indent="-342900" algn="l" defTabSz="2438339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tr-TR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Üniversite Yönetim Kuruluna sunulur.</a:t>
            </a:r>
          </a:p>
          <a:p>
            <a:pPr marL="0" marR="0" indent="0" algn="l" defTabSz="2438339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5601344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306" y="431799"/>
            <a:ext cx="7630590" cy="597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418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825" y="889000"/>
            <a:ext cx="7750776" cy="535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437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976465" y="867739"/>
            <a:ext cx="6783355" cy="14369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2438339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2800" b="1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2 sayılı Genel Kadro ve Usulü Hakkında Cumhurbaşkanlığı</a:t>
            </a:r>
            <a:r>
              <a:rPr kumimoji="0" lang="tr-TR" sz="2800" b="1" i="0" u="none" strike="noStrike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 Kararnames</a:t>
            </a:r>
            <a:r>
              <a:rPr lang="tr-TR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endParaRPr kumimoji="0" lang="tr-TR" sz="2800" b="1" i="0" u="none" strike="noStrike" cap="none" spc="0" normalizeH="0" dirty="0" smtClean="0">
              <a:ln>
                <a:noFill/>
              </a:ln>
              <a:solidFill>
                <a:srgbClr val="002060"/>
              </a:solidFill>
              <a:effectLst/>
              <a:uFillTx/>
              <a:latin typeface="Cambria" panose="02040503050406030204" pitchFamily="18" charset="0"/>
              <a:ea typeface="Cambria" panose="02040503050406030204" pitchFamily="18" charset="0"/>
              <a:sym typeface="Roboto Light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135086" y="3109032"/>
            <a:ext cx="7632441" cy="18062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2438339"/>
            <a:r>
              <a:rPr lang="tr-TR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Amacı: </a:t>
            </a:r>
            <a:r>
              <a:rPr lang="tr-T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kapsamında 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bulunan kamu kurum ve kuruluşlarına ait kadro ve pozisyonların ihdası, iptali ve kullanılmasına dair esas ve usulleri düzenlemek</a:t>
            </a:r>
            <a:endParaRPr kumimoji="0" lang="tr-TR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 pitchFamily="18" charset="0"/>
              <a:ea typeface="Cambria" panose="02040503050406030204" pitchFamily="18" charset="0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657315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480" y="1100357"/>
            <a:ext cx="9192908" cy="442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430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409" y="290207"/>
            <a:ext cx="9478698" cy="583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427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597285" y="1651098"/>
            <a:ext cx="8560341" cy="3468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2438339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Yazı ile Cumhurbaşkanlığına bildirilen</a:t>
            </a:r>
            <a:r>
              <a:rPr kumimoji="0" lang="tr-TR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 ilan ayrıca;</a:t>
            </a:r>
          </a:p>
          <a:p>
            <a:pPr marL="0" marR="0" indent="0" algn="l" defTabSz="2438339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 pitchFamily="18" charset="0"/>
              <a:ea typeface="Cambria" panose="02040503050406030204" pitchFamily="18" charset="0"/>
              <a:sym typeface="Roboto Light"/>
            </a:endParaRPr>
          </a:p>
          <a:p>
            <a:pPr marL="342900" marR="0" indent="-342900" algn="l" defTabSz="2438339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tr-TR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Kamu E-uygulama </a:t>
            </a:r>
          </a:p>
          <a:p>
            <a:pPr marL="342900" indent="-342900" defTabSz="2438339"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ÜBYS</a:t>
            </a:r>
          </a:p>
          <a:p>
            <a:pPr defTabSz="2438339"/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tr-T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istemlerine de girilir.</a:t>
            </a:r>
          </a:p>
          <a:p>
            <a:pPr defTabSz="2438339"/>
            <a:r>
              <a:rPr lang="tr-TR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02498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123880" y="330432"/>
            <a:ext cx="3752850" cy="6982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2438339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2400" b="1" dirty="0" smtClean="0">
                <a:solidFill>
                  <a:srgbClr val="23114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KAMU E-UYGULAMA</a:t>
            </a:r>
            <a:endParaRPr kumimoji="0" lang="tr-TR" sz="2400" b="1" i="0" u="none" strike="noStrike" cap="none" spc="0" normalizeH="0" baseline="0" dirty="0">
              <a:ln>
                <a:noFill/>
              </a:ln>
              <a:solidFill>
                <a:srgbClr val="23114E"/>
              </a:solidFill>
              <a:effectLst/>
              <a:uFillTx/>
              <a:latin typeface="Cambria" panose="02040503050406030204" pitchFamily="18" charset="0"/>
              <a:ea typeface="Cambria" panose="02040503050406030204" pitchFamily="18" charset="0"/>
              <a:sym typeface="Roboto Light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355" y="1129005"/>
            <a:ext cx="8145625" cy="52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086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123880" y="330432"/>
            <a:ext cx="3752850" cy="6982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2438339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2400" b="1" dirty="0" smtClean="0">
                <a:solidFill>
                  <a:srgbClr val="23114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KAMU E-UYGULAMA</a:t>
            </a:r>
            <a:endParaRPr kumimoji="0" lang="tr-TR" sz="2400" b="1" i="0" u="none" strike="noStrike" cap="none" spc="0" normalizeH="0" baseline="0" dirty="0">
              <a:ln>
                <a:noFill/>
              </a:ln>
              <a:solidFill>
                <a:srgbClr val="23114E"/>
              </a:solidFill>
              <a:effectLst/>
              <a:uFillTx/>
              <a:latin typeface="Cambria" panose="02040503050406030204" pitchFamily="18" charset="0"/>
              <a:ea typeface="Cambria" panose="02040503050406030204" pitchFamily="18" charset="0"/>
              <a:sym typeface="Roboto Light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282" y="1110343"/>
            <a:ext cx="7492482" cy="487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669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595466" y="229656"/>
            <a:ext cx="4600575" cy="6982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2438339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2400" b="1" i="0" u="none" strike="noStrike" cap="none" spc="0" normalizeH="0" baseline="0" dirty="0" smtClean="0">
                <a:ln>
                  <a:noFill/>
                </a:ln>
                <a:solidFill>
                  <a:srgbClr val="23114E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ÜBYS</a:t>
            </a:r>
            <a:endParaRPr kumimoji="0" lang="tr-TR" sz="2400" b="1" i="0" u="none" strike="noStrike" cap="none" spc="0" normalizeH="0" baseline="0" dirty="0">
              <a:ln>
                <a:noFill/>
              </a:ln>
              <a:solidFill>
                <a:srgbClr val="23114E"/>
              </a:solidFill>
              <a:effectLst/>
              <a:uFillTx/>
              <a:latin typeface="Cambria" panose="02040503050406030204" pitchFamily="18" charset="0"/>
              <a:ea typeface="Cambria" panose="02040503050406030204" pitchFamily="18" charset="0"/>
              <a:sym typeface="Roboto Light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531" y="927924"/>
            <a:ext cx="9621999" cy="528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435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778" y="587828"/>
            <a:ext cx="9167520" cy="577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171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378" y="1156996"/>
            <a:ext cx="9339944" cy="415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073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072" y="1166326"/>
            <a:ext cx="9554548" cy="416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13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548" y="461548"/>
            <a:ext cx="6658904" cy="593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081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655651" y="966254"/>
            <a:ext cx="8453336" cy="5684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2438339"/>
            <a:r>
              <a:rPr lang="tr-TR" sz="2400" b="1" dirty="0">
                <a:latin typeface="Cambria" panose="02040503050406030204" pitchFamily="18" charset="0"/>
                <a:ea typeface="Cambria" panose="02040503050406030204" pitchFamily="18" charset="0"/>
              </a:rPr>
              <a:t>2 sayılı Genel Kadro ve Usulü Hakkında Cumhurbaşkanlığı Kararnamesinin </a:t>
            </a:r>
            <a:r>
              <a:rPr lang="tr-TR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11’inci maddesinin 1’inci fıkrasına göre;</a:t>
            </a:r>
          </a:p>
          <a:p>
            <a:pPr defTabSz="2438339"/>
            <a:r>
              <a:rPr lang="tr-TR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‘Bu 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Cumhurbaşkanlığı Kararnamesi kapsamına giren kurum ve kuruluşlarının; memur ve öğretim elemanı kadrolarına açıktan veya diğer kurum ve kuruluşlardan nakil suretiyle yapabilecekleri </a:t>
            </a:r>
            <a:r>
              <a:rPr lang="tr-TR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yıllık atama sayısı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, bu sayı sınırlamasına tabi tutulmayacak atamalar ile uygulamaya ilişkin hususlar, öğretim elemanları için </a:t>
            </a:r>
            <a:r>
              <a:rPr lang="tr-TR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Yükseköğretim Kurulunun 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görüşü alınmak </a:t>
            </a:r>
            <a:r>
              <a:rPr lang="tr-T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suretiyle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tr-TR" sz="2400" b="1" dirty="0">
                <a:latin typeface="Cambria" panose="02040503050406030204" pitchFamily="18" charset="0"/>
                <a:ea typeface="Cambria" panose="02040503050406030204" pitchFamily="18" charset="0"/>
              </a:rPr>
              <a:t>Cumhurbaşkanınca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 belirlenir</a:t>
            </a:r>
            <a:r>
              <a:rPr lang="tr-T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.’</a:t>
            </a: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defTabSz="2438339"/>
            <a:endParaRPr kumimoji="0" lang="tr-TR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083668" y="231270"/>
            <a:ext cx="5963055" cy="6982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2438339"/>
            <a:r>
              <a:rPr lang="tr-TR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MEVZUAT</a:t>
            </a:r>
            <a:endParaRPr lang="tr-TR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5565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87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52" y="442495"/>
            <a:ext cx="7487695" cy="597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275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626" y="599680"/>
            <a:ext cx="7865064" cy="56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736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388" y="625152"/>
            <a:ext cx="9685175" cy="514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059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581" y="410546"/>
            <a:ext cx="5804837" cy="605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473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334638" y="722824"/>
            <a:ext cx="8764622" cy="51302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2438339"/>
            <a:r>
              <a:rPr lang="tr-TR" b="1" dirty="0"/>
              <a:t> </a:t>
            </a:r>
            <a:r>
              <a:rPr lang="tr-TR" sz="2400" b="1" dirty="0">
                <a:latin typeface="Cambria" panose="02040503050406030204" pitchFamily="18" charset="0"/>
                <a:ea typeface="Cambria" panose="02040503050406030204" pitchFamily="18" charset="0"/>
              </a:rPr>
              <a:t> 2 sayılı Genel Kadro ve Usulü Hakkında Cumhurbaşkanlığı Kararnamesinin 11’inci </a:t>
            </a:r>
            <a:r>
              <a:rPr lang="tr-TR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maddesinin 4’üncü fıkrasına göre;</a:t>
            </a:r>
          </a:p>
          <a:p>
            <a:pPr defTabSz="2438339"/>
            <a:r>
              <a:rPr lang="tr-T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‘</a:t>
            </a:r>
            <a:r>
              <a:rPr lang="tr-TR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Öğretim </a:t>
            </a:r>
            <a:r>
              <a:rPr lang="tr-TR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elemanı kadrolarına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, devlet yükseköğretim kurumları bünyesindeki birimler, </a:t>
            </a:r>
            <a:r>
              <a:rPr lang="tr-TR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önlisans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, lisans ve lisansüstü programların sayısı, niteliği ve öğrenci sayıları ile yükseköğretim kurumunun eğitim-öğretim dışında yürüttüğü hizmetler dikkate </a:t>
            </a:r>
            <a:r>
              <a:rPr lang="tr-TR" sz="2400" b="1" dirty="0">
                <a:latin typeface="Cambria" panose="02040503050406030204" pitchFamily="18" charset="0"/>
                <a:ea typeface="Cambria" panose="02040503050406030204" pitchFamily="18" charset="0"/>
              </a:rPr>
              <a:t>alınarak Yükseköğretim Kurulunca 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çıkarılan </a:t>
            </a:r>
            <a:r>
              <a:rPr lang="tr-TR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norm kadro yönetmeliğine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 göre ilgili devlet yükseköğretim kurumunca atama yapılır</a:t>
            </a:r>
            <a:r>
              <a:rPr lang="tr-T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.’</a:t>
            </a:r>
            <a:endParaRPr kumimoji="0" lang="tr-TR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 pitchFamily="18" charset="0"/>
              <a:ea typeface="Cambria" panose="02040503050406030204" pitchFamily="18" charset="0"/>
              <a:sym typeface="Roboto Light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083668" y="231270"/>
            <a:ext cx="5963055" cy="6982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2438339"/>
            <a:r>
              <a:rPr lang="tr-TR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MEVZUAT</a:t>
            </a:r>
            <a:endParaRPr lang="tr-TR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2127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Montserrat Bold"/>
        <a:ea typeface="Montserrat Bold"/>
        <a:cs typeface="Montserrat Bold"/>
      </a:majorFont>
      <a:minorFont>
        <a:latin typeface="Montserrat Bold"/>
        <a:ea typeface="Montserrat Bold"/>
        <a:cs typeface="Montserrat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1184617"/>
            <a:satOff val="-51665"/>
            <a:lumOff val="-25708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 Light"/>
            <a:ea typeface="Montserrat Light"/>
            <a:cs typeface="Montserrat Light"/>
            <a:sym typeface="Montserrat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2438339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Roboto Light"/>
            <a:ea typeface="Roboto Light"/>
            <a:cs typeface="Roboto Light"/>
            <a:sym typeface="Robot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Montserrat Bold"/>
        <a:ea typeface="Montserrat Bold"/>
        <a:cs typeface="Montserrat Bold"/>
      </a:majorFont>
      <a:minorFont>
        <a:latin typeface="Montserrat Bold"/>
        <a:ea typeface="Montserrat Bold"/>
        <a:cs typeface="Montserrat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1184617"/>
            <a:satOff val="-51665"/>
            <a:lumOff val="-25708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 Light"/>
            <a:ea typeface="Montserrat Light"/>
            <a:cs typeface="Montserrat Light"/>
            <a:sym typeface="Montserrat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2438339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Roboto Light"/>
            <a:ea typeface="Roboto Light"/>
            <a:cs typeface="Roboto Light"/>
            <a:sym typeface="Robot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{084A97A0-3FA8-3D46-B641-D284F2925014}tf10001071</Template>
  <TotalTime>4441</TotalTime>
  <Words>604</Words>
  <Application>Microsoft Office PowerPoint</Application>
  <PresentationFormat>Geniş ekran</PresentationFormat>
  <Paragraphs>63</Paragraphs>
  <Slides>40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50" baseType="lpstr">
      <vt:lpstr>Wingdings</vt:lpstr>
      <vt:lpstr>Konnect ExtraBold Italic</vt:lpstr>
      <vt:lpstr>Helvetica Neue</vt:lpstr>
      <vt:lpstr>Konnect</vt:lpstr>
      <vt:lpstr>Montserrat</vt:lpstr>
      <vt:lpstr>Montserrat Bold</vt:lpstr>
      <vt:lpstr>Cambria</vt:lpstr>
      <vt:lpstr>Roboto Light</vt:lpstr>
      <vt:lpstr>Arial</vt:lpstr>
      <vt:lpstr>21_BasicWhite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BARU</cp:lastModifiedBy>
  <cp:revision>312</cp:revision>
  <cp:lastPrinted>2022-03-18T12:17:15Z</cp:lastPrinted>
  <dcterms:modified xsi:type="dcterms:W3CDTF">2024-07-19T07:48:20Z</dcterms:modified>
</cp:coreProperties>
</file>