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3"/>
  </p:notesMasterIdLst>
  <p:handoutMasterIdLst>
    <p:handoutMasterId r:id="rId14"/>
  </p:handoutMasterIdLst>
  <p:sldIdLst>
    <p:sldId id="304" r:id="rId2"/>
    <p:sldId id="313" r:id="rId3"/>
    <p:sldId id="314" r:id="rId4"/>
    <p:sldId id="322" r:id="rId5"/>
    <p:sldId id="315" r:id="rId6"/>
    <p:sldId id="316" r:id="rId7"/>
    <p:sldId id="317" r:id="rId8"/>
    <p:sldId id="318" r:id="rId9"/>
    <p:sldId id="319" r:id="rId10"/>
    <p:sldId id="321" r:id="rId11"/>
    <p:sldId id="312" r:id="rId12"/>
  </p:sldIdLst>
  <p:sldSz cx="12192000" cy="6858000"/>
  <p:notesSz cx="6858000" cy="9144000"/>
  <p:embeddedFontLst>
    <p:embeddedFont>
      <p:font typeface="Konnect" panose="020B0604020202020204" charset="-94"/>
      <p:regular r:id="rId15"/>
    </p:embeddedFont>
    <p:embeddedFont>
      <p:font typeface="Konnect ExtraBold" panose="00000900000000000000" charset="-94"/>
      <p:bold r:id="rId16"/>
    </p:embeddedFont>
    <p:embeddedFont>
      <p:font typeface="Konnect Medium" panose="00000600000000000000" charset="-94"/>
      <p:regular r:id="rId17"/>
    </p:embeddedFont>
    <p:embeddedFont>
      <p:font typeface="Konnect SemiBold" panose="00000700000000000000" charset="-94"/>
      <p:regular r:id="rId18"/>
      <p:bold r:id="rId19"/>
    </p:embeddedFont>
    <p:embeddedFont>
      <p:font typeface="Montserrat" panose="00000500000000000000" pitchFamily="2" charset="-94"/>
      <p:regular r:id="rId20"/>
      <p:bold r:id="rId21"/>
      <p:italic r:id="rId22"/>
      <p:boldItalic r:id="rId23"/>
    </p:embeddedFont>
    <p:embeddedFont>
      <p:font typeface="Montserrat Bold" panose="020B0604020202020204" charset="-94"/>
      <p:bold r:id="rId24"/>
    </p:embeddedFont>
    <p:embeddedFont>
      <p:font typeface="Roboto Light" panose="02000000000000000000" pitchFamily="2" charset="0"/>
      <p:regular r:id="rId25"/>
      <p:italic r:id="rId26"/>
    </p:embeddedFont>
  </p:embeddedFontLst>
  <p:defaultTex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l" defTabSz="1219170" rtl="0" fontAlgn="auto" latinLnBrk="0" hangingPunct="0">
      <a:lnSpc>
        <a:spcPct val="15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Roboto Light"/>
        <a:ea typeface="Roboto Light"/>
        <a:cs typeface="Roboto Light"/>
        <a:sym typeface="Roboto Light"/>
      </a:defRPr>
    </a:lvl1pPr>
    <a:lvl2pPr marL="0" marR="0" indent="0" algn="l" defTabSz="1219170" rtl="0" fontAlgn="auto" latinLnBrk="0" hangingPunct="0">
      <a:lnSpc>
        <a:spcPct val="15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Roboto Light"/>
        <a:ea typeface="Roboto Light"/>
        <a:cs typeface="Roboto Light"/>
        <a:sym typeface="Roboto Light"/>
      </a:defRPr>
    </a:lvl2pPr>
    <a:lvl3pPr marL="0" marR="0" indent="0" algn="l" defTabSz="1219170" rtl="0" fontAlgn="auto" latinLnBrk="0" hangingPunct="0">
      <a:lnSpc>
        <a:spcPct val="15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Roboto Light"/>
        <a:ea typeface="Roboto Light"/>
        <a:cs typeface="Roboto Light"/>
        <a:sym typeface="Roboto Light"/>
      </a:defRPr>
    </a:lvl3pPr>
    <a:lvl4pPr marL="0" marR="0" indent="0" algn="l" defTabSz="1219170" rtl="0" fontAlgn="auto" latinLnBrk="0" hangingPunct="0">
      <a:lnSpc>
        <a:spcPct val="15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Roboto Light"/>
        <a:ea typeface="Roboto Light"/>
        <a:cs typeface="Roboto Light"/>
        <a:sym typeface="Roboto Light"/>
      </a:defRPr>
    </a:lvl4pPr>
    <a:lvl5pPr marL="0" marR="0" indent="0" algn="l" defTabSz="1219170" rtl="0" fontAlgn="auto" latinLnBrk="0" hangingPunct="0">
      <a:lnSpc>
        <a:spcPct val="15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Roboto Light"/>
        <a:ea typeface="Roboto Light"/>
        <a:cs typeface="Roboto Light"/>
        <a:sym typeface="Roboto Light"/>
      </a:defRPr>
    </a:lvl5pPr>
    <a:lvl6pPr marL="0" marR="0" indent="0" algn="l" defTabSz="1219170" rtl="0" fontAlgn="auto" latinLnBrk="0" hangingPunct="0">
      <a:lnSpc>
        <a:spcPct val="15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Roboto Light"/>
        <a:ea typeface="Roboto Light"/>
        <a:cs typeface="Roboto Light"/>
        <a:sym typeface="Roboto Light"/>
      </a:defRPr>
    </a:lvl6pPr>
    <a:lvl7pPr marL="0" marR="0" indent="0" algn="l" defTabSz="1219170" rtl="0" fontAlgn="auto" latinLnBrk="0" hangingPunct="0">
      <a:lnSpc>
        <a:spcPct val="15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Roboto Light"/>
        <a:ea typeface="Roboto Light"/>
        <a:cs typeface="Roboto Light"/>
        <a:sym typeface="Roboto Light"/>
      </a:defRPr>
    </a:lvl7pPr>
    <a:lvl8pPr marL="0" marR="0" indent="0" algn="l" defTabSz="1219170" rtl="0" fontAlgn="auto" latinLnBrk="0" hangingPunct="0">
      <a:lnSpc>
        <a:spcPct val="15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Roboto Light"/>
        <a:ea typeface="Roboto Light"/>
        <a:cs typeface="Roboto Light"/>
        <a:sym typeface="Roboto Light"/>
      </a:defRPr>
    </a:lvl8pPr>
    <a:lvl9pPr marL="0" marR="0" indent="0" algn="l" defTabSz="1219170" rtl="0" fontAlgn="auto" latinLnBrk="0" hangingPunct="0">
      <a:lnSpc>
        <a:spcPct val="15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Roboto Light"/>
        <a:ea typeface="Roboto Light"/>
        <a:cs typeface="Roboto Light"/>
        <a:sym typeface="Roboto Light"/>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3A8F"/>
    <a:srgbClr val="8DC5E8"/>
    <a:srgbClr val="23398E"/>
    <a:srgbClr val="8B8E90"/>
    <a:srgbClr val="8A8E91"/>
    <a:srgbClr val="C3C4C4"/>
    <a:srgbClr val="C2C3C5"/>
    <a:srgbClr val="38296E"/>
    <a:srgbClr val="F15F7E"/>
    <a:srgbClr val="2311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
          <a:latin typeface="Helvetica Neue"/>
          <a:ea typeface="Helvetica Neue"/>
          <a:cs typeface="Helvetica Neue"/>
        </a:font>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508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
          <a:latin typeface="Helvetica Neue"/>
          <a:ea typeface="Helvetica Neue"/>
          <a:cs typeface="Helvetica Neue"/>
        </a:font>
        <a:srgbClr val="000000"/>
      </a:tcTxStyle>
      <a:tcStyle>
        <a:tcBdr>
          <a:left>
            <a:ln w="12700" cap="flat">
              <a:solidFill>
                <a:srgbClr val="536773"/>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
          <a:latin typeface="Helvetica Neue"/>
          <a:ea typeface="Helvetica Neue"/>
          <a:cs typeface="Helvetica Neue"/>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536773"/>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76672"/>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
          <a:latin typeface="Helvetica Neue"/>
          <a:ea typeface="Helvetica Neue"/>
          <a:cs typeface="Helvetica Neue"/>
        </a:font>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
          <a:latin typeface="Helvetica Neue"/>
          <a:ea typeface="Helvetica Neue"/>
          <a:cs typeface="Helvetica Neue"/>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254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noFill/>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25400" cap="flat">
              <a:solidFill>
                <a:srgbClr val="CB297B"/>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ema Uygulanmış Stil 1 - Vurgu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636"/>
    <p:restoredTop sz="96338"/>
  </p:normalViewPr>
  <p:slideViewPr>
    <p:cSldViewPr snapToGrid="0" snapToObjects="1">
      <p:cViewPr varScale="1">
        <p:scale>
          <a:sx n="82" d="100"/>
          <a:sy n="82" d="100"/>
        </p:scale>
        <p:origin x="1392" y="6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160" d="100"/>
          <a:sy n="160" d="100"/>
        </p:scale>
        <p:origin x="6792" y="16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 Id="rId22" Type="http://schemas.openxmlformats.org/officeDocument/2006/relationships/font" Target="fonts/font8.fntdata"/><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3828D3D-FE98-D44E-AE2E-DF42749B02B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CBCB8F6-0BD8-BE45-AC95-2CCE4E4EE1E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B313155-6910-3A44-AD0F-6297D5CAA814}" type="datetimeFigureOut">
              <a:rPr lang="en-US" smtClean="0"/>
              <a:t>6/14/2023</a:t>
            </a:fld>
            <a:endParaRPr lang="en-US"/>
          </a:p>
        </p:txBody>
      </p:sp>
      <p:sp>
        <p:nvSpPr>
          <p:cNvPr id="4" name="Footer Placeholder 3">
            <a:extLst>
              <a:ext uri="{FF2B5EF4-FFF2-40B4-BE49-F238E27FC236}">
                <a16:creationId xmlns:a16="http://schemas.microsoft.com/office/drawing/2014/main" id="{C494C9E5-78FE-8E49-8F32-0387FEBBC07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98437E9-20F5-264C-919F-8FDFA5A2A91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B959DEC-2FE2-1E46-AC81-BF20A7064F42}" type="slidenum">
              <a:rPr lang="en-US" smtClean="0"/>
              <a:t>‹#›</a:t>
            </a:fld>
            <a:endParaRPr lang="en-US"/>
          </a:p>
        </p:txBody>
      </p:sp>
    </p:spTree>
    <p:extLst>
      <p:ext uri="{BB962C8B-B14F-4D97-AF65-F5344CB8AC3E}">
        <p14:creationId xmlns:p14="http://schemas.microsoft.com/office/powerpoint/2010/main" val="28959348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3" name="Shape 203"/>
          <p:cNvSpPr>
            <a:spLocks noGrp="1" noRot="1" noChangeAspect="1"/>
          </p:cNvSpPr>
          <p:nvPr>
            <p:ph type="sldImg"/>
          </p:nvPr>
        </p:nvSpPr>
        <p:spPr>
          <a:xfrm>
            <a:off x="381000" y="685800"/>
            <a:ext cx="6096000" cy="3429000"/>
          </a:xfrm>
          <a:prstGeom prst="rect">
            <a:avLst/>
          </a:prstGeom>
        </p:spPr>
        <p:txBody>
          <a:bodyPr/>
          <a:lstStyle/>
          <a:p>
            <a:endParaRPr/>
          </a:p>
        </p:txBody>
      </p:sp>
      <p:sp>
        <p:nvSpPr>
          <p:cNvPr id="204" name="Shape 204"/>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228600" latinLnBrk="0">
      <a:lnSpc>
        <a:spcPct val="117999"/>
      </a:lnSpc>
      <a:defRPr sz="1100">
        <a:latin typeface="Helvetica Neue"/>
        <a:ea typeface="Helvetica Neue"/>
        <a:cs typeface="Helvetica Neue"/>
        <a:sym typeface="Helvetica Neue"/>
      </a:defRPr>
    </a:lvl1pPr>
    <a:lvl2pPr indent="114300" defTabSz="228600" latinLnBrk="0">
      <a:lnSpc>
        <a:spcPct val="117999"/>
      </a:lnSpc>
      <a:defRPr sz="1100">
        <a:latin typeface="Helvetica Neue"/>
        <a:ea typeface="Helvetica Neue"/>
        <a:cs typeface="Helvetica Neue"/>
        <a:sym typeface="Helvetica Neue"/>
      </a:defRPr>
    </a:lvl2pPr>
    <a:lvl3pPr indent="228600" defTabSz="228600" latinLnBrk="0">
      <a:lnSpc>
        <a:spcPct val="117999"/>
      </a:lnSpc>
      <a:defRPr sz="1100">
        <a:latin typeface="Helvetica Neue"/>
        <a:ea typeface="Helvetica Neue"/>
        <a:cs typeface="Helvetica Neue"/>
        <a:sym typeface="Helvetica Neue"/>
      </a:defRPr>
    </a:lvl3pPr>
    <a:lvl4pPr indent="342900" defTabSz="228600" latinLnBrk="0">
      <a:lnSpc>
        <a:spcPct val="117999"/>
      </a:lnSpc>
      <a:defRPr sz="1100">
        <a:latin typeface="Helvetica Neue"/>
        <a:ea typeface="Helvetica Neue"/>
        <a:cs typeface="Helvetica Neue"/>
        <a:sym typeface="Helvetica Neue"/>
      </a:defRPr>
    </a:lvl4pPr>
    <a:lvl5pPr indent="457200" defTabSz="228600" latinLnBrk="0">
      <a:lnSpc>
        <a:spcPct val="117999"/>
      </a:lnSpc>
      <a:defRPr sz="1100">
        <a:latin typeface="Helvetica Neue"/>
        <a:ea typeface="Helvetica Neue"/>
        <a:cs typeface="Helvetica Neue"/>
        <a:sym typeface="Helvetica Neue"/>
      </a:defRPr>
    </a:lvl5pPr>
    <a:lvl6pPr indent="571500" defTabSz="228600" latinLnBrk="0">
      <a:lnSpc>
        <a:spcPct val="117999"/>
      </a:lnSpc>
      <a:defRPr sz="1100">
        <a:latin typeface="Helvetica Neue"/>
        <a:ea typeface="Helvetica Neue"/>
        <a:cs typeface="Helvetica Neue"/>
        <a:sym typeface="Helvetica Neue"/>
      </a:defRPr>
    </a:lvl6pPr>
    <a:lvl7pPr indent="685800" defTabSz="228600" latinLnBrk="0">
      <a:lnSpc>
        <a:spcPct val="117999"/>
      </a:lnSpc>
      <a:defRPr sz="1100">
        <a:latin typeface="Helvetica Neue"/>
        <a:ea typeface="Helvetica Neue"/>
        <a:cs typeface="Helvetica Neue"/>
        <a:sym typeface="Helvetica Neue"/>
      </a:defRPr>
    </a:lvl7pPr>
    <a:lvl8pPr indent="800100" defTabSz="228600" latinLnBrk="0">
      <a:lnSpc>
        <a:spcPct val="117999"/>
      </a:lnSpc>
      <a:defRPr sz="1100">
        <a:latin typeface="Helvetica Neue"/>
        <a:ea typeface="Helvetica Neue"/>
        <a:cs typeface="Helvetica Neue"/>
        <a:sym typeface="Helvetica Neue"/>
      </a:defRPr>
    </a:lvl8pPr>
    <a:lvl9pPr indent="914400" defTabSz="228600" latinLnBrk="0">
      <a:lnSpc>
        <a:spcPct val="117999"/>
      </a:lnSpc>
      <a:defRPr sz="11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defTabSz="228600" rtl="0" latinLnBrk="0">
              <a:lnSpc>
                <a:spcPct val="117999"/>
              </a:lnSpc>
            </a:pPr>
            <a:endParaRPr lang="en-US" dirty="0">
              <a:latin typeface="Montserrat" pitchFamily="2" charset="0"/>
            </a:endParaRPr>
          </a:p>
        </p:txBody>
      </p:sp>
    </p:spTree>
    <p:extLst>
      <p:ext uri="{BB962C8B-B14F-4D97-AF65-F5344CB8AC3E}">
        <p14:creationId xmlns:p14="http://schemas.microsoft.com/office/powerpoint/2010/main" val="36361477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l" defTabSz="228600" rtl="0" latinLnBrk="0">
              <a:lnSpc>
                <a:spcPct val="117999"/>
              </a:lnSpc>
            </a:pPr>
            <a:endParaRPr lang="tr-TR" dirty="0">
              <a:latin typeface="Montserrat" pitchFamily="2" charset="0"/>
            </a:endParaRPr>
          </a:p>
        </p:txBody>
      </p:sp>
    </p:spTree>
    <p:extLst>
      <p:ext uri="{BB962C8B-B14F-4D97-AF65-F5344CB8AC3E}">
        <p14:creationId xmlns:p14="http://schemas.microsoft.com/office/powerpoint/2010/main" val="1851420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defTabSz="228600" rtl="0" latinLnBrk="0">
              <a:lnSpc>
                <a:spcPct val="117999"/>
              </a:lnSpc>
            </a:pPr>
            <a:endParaRPr lang="en-US" dirty="0">
              <a:latin typeface="Montserrat" pitchFamily="2" charset="0"/>
            </a:endParaRPr>
          </a:p>
        </p:txBody>
      </p:sp>
    </p:spTree>
    <p:extLst>
      <p:ext uri="{BB962C8B-B14F-4D97-AF65-F5344CB8AC3E}">
        <p14:creationId xmlns:p14="http://schemas.microsoft.com/office/powerpoint/2010/main" val="26619643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defTabSz="228600" rtl="0" latinLnBrk="0">
              <a:lnSpc>
                <a:spcPct val="117999"/>
              </a:lnSpc>
            </a:pPr>
            <a:endParaRPr lang="en-US" dirty="0">
              <a:latin typeface="Montserrat" pitchFamily="2" charset="0"/>
            </a:endParaRPr>
          </a:p>
        </p:txBody>
      </p:sp>
    </p:spTree>
    <p:extLst>
      <p:ext uri="{BB962C8B-B14F-4D97-AF65-F5344CB8AC3E}">
        <p14:creationId xmlns:p14="http://schemas.microsoft.com/office/powerpoint/2010/main" val="21522330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defTabSz="228600" rtl="0" latinLnBrk="0">
              <a:lnSpc>
                <a:spcPct val="117999"/>
              </a:lnSpc>
            </a:pPr>
            <a:endParaRPr lang="en-US" dirty="0">
              <a:latin typeface="Montserrat" pitchFamily="2" charset="0"/>
            </a:endParaRPr>
          </a:p>
        </p:txBody>
      </p:sp>
    </p:spTree>
    <p:extLst>
      <p:ext uri="{BB962C8B-B14F-4D97-AF65-F5344CB8AC3E}">
        <p14:creationId xmlns:p14="http://schemas.microsoft.com/office/powerpoint/2010/main" val="38466551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defTabSz="228600" rtl="0" latinLnBrk="0">
              <a:lnSpc>
                <a:spcPct val="117999"/>
              </a:lnSpc>
            </a:pPr>
            <a:endParaRPr lang="en-US" dirty="0">
              <a:latin typeface="Montserrat" pitchFamily="2" charset="0"/>
            </a:endParaRPr>
          </a:p>
        </p:txBody>
      </p:sp>
    </p:spTree>
    <p:extLst>
      <p:ext uri="{BB962C8B-B14F-4D97-AF65-F5344CB8AC3E}">
        <p14:creationId xmlns:p14="http://schemas.microsoft.com/office/powerpoint/2010/main" val="30157253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defTabSz="228600" rtl="0" latinLnBrk="0">
              <a:lnSpc>
                <a:spcPct val="117999"/>
              </a:lnSpc>
            </a:pPr>
            <a:endParaRPr lang="en-US" dirty="0">
              <a:latin typeface="Montserrat" pitchFamily="2" charset="0"/>
            </a:endParaRPr>
          </a:p>
        </p:txBody>
      </p:sp>
    </p:spTree>
    <p:extLst>
      <p:ext uri="{BB962C8B-B14F-4D97-AF65-F5344CB8AC3E}">
        <p14:creationId xmlns:p14="http://schemas.microsoft.com/office/powerpoint/2010/main" val="11954294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defTabSz="228600" rtl="0" latinLnBrk="0">
              <a:lnSpc>
                <a:spcPct val="117999"/>
              </a:lnSpc>
            </a:pPr>
            <a:endParaRPr lang="en-US" dirty="0">
              <a:latin typeface="Montserrat" pitchFamily="2" charset="0"/>
            </a:endParaRPr>
          </a:p>
        </p:txBody>
      </p:sp>
    </p:spTree>
    <p:extLst>
      <p:ext uri="{BB962C8B-B14F-4D97-AF65-F5344CB8AC3E}">
        <p14:creationId xmlns:p14="http://schemas.microsoft.com/office/powerpoint/2010/main" val="24250885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defTabSz="228600" rtl="0" latinLnBrk="0">
              <a:lnSpc>
                <a:spcPct val="117999"/>
              </a:lnSpc>
            </a:pPr>
            <a:endParaRPr lang="en-US" dirty="0">
              <a:latin typeface="Montserrat" pitchFamily="2" charset="0"/>
            </a:endParaRPr>
          </a:p>
        </p:txBody>
      </p:sp>
    </p:spTree>
    <p:extLst>
      <p:ext uri="{BB962C8B-B14F-4D97-AF65-F5344CB8AC3E}">
        <p14:creationId xmlns:p14="http://schemas.microsoft.com/office/powerpoint/2010/main" val="38125759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defTabSz="228600" rtl="0" latinLnBrk="0">
              <a:lnSpc>
                <a:spcPct val="117999"/>
              </a:lnSpc>
            </a:pPr>
            <a:endParaRPr lang="en-US" dirty="0">
              <a:latin typeface="Montserrat" pitchFamily="2" charset="0"/>
            </a:endParaRPr>
          </a:p>
        </p:txBody>
      </p:sp>
    </p:spTree>
    <p:extLst>
      <p:ext uri="{BB962C8B-B14F-4D97-AF65-F5344CB8AC3E}">
        <p14:creationId xmlns:p14="http://schemas.microsoft.com/office/powerpoint/2010/main" val="33743532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Özel Düz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1258778"/>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F3A8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8" r:id="rId2"/>
    <p:sldLayoutId id="2147483650" r:id="rId3"/>
  </p:sldLayoutIdLst>
  <p:transition spd="med"/>
  <p:txStyles>
    <p:titleStyle>
      <a:lvl1pPr marL="0" marR="0" indent="0" algn="l" defTabSz="1219170" rtl="0" latinLnBrk="0">
        <a:lnSpc>
          <a:spcPct val="80000"/>
        </a:lnSpc>
        <a:spcBef>
          <a:spcPts val="0"/>
        </a:spcBef>
        <a:spcAft>
          <a:spcPts val="0"/>
        </a:spcAft>
        <a:buClrTx/>
        <a:buSzTx/>
        <a:buFontTx/>
        <a:buNone/>
        <a:tabLst/>
        <a:defRPr sz="5600" b="0" i="0" u="none" strike="noStrike" cap="none" spc="-112" baseline="0">
          <a:solidFill>
            <a:schemeClr val="accent2">
              <a:hueOff val="-11135122"/>
              <a:satOff val="1570"/>
              <a:lumOff val="16427"/>
            </a:schemeClr>
          </a:solidFill>
          <a:uFillTx/>
          <a:latin typeface="+mn-lt"/>
          <a:ea typeface="+mn-ea"/>
          <a:cs typeface="+mn-cs"/>
          <a:sym typeface="Montserrat Bold"/>
        </a:defRPr>
      </a:lvl1pPr>
      <a:lvl2pPr marL="0" marR="0" indent="0" algn="l" defTabSz="1219170" rtl="0" latinLnBrk="0">
        <a:lnSpc>
          <a:spcPct val="80000"/>
        </a:lnSpc>
        <a:spcBef>
          <a:spcPts val="0"/>
        </a:spcBef>
        <a:spcAft>
          <a:spcPts val="0"/>
        </a:spcAft>
        <a:buClrTx/>
        <a:buSzTx/>
        <a:buFontTx/>
        <a:buNone/>
        <a:tabLst/>
        <a:defRPr sz="5600" b="0" i="0" u="none" strike="noStrike" cap="none" spc="-112" baseline="0">
          <a:solidFill>
            <a:schemeClr val="accent2">
              <a:hueOff val="-11135122"/>
              <a:satOff val="1570"/>
              <a:lumOff val="16427"/>
            </a:schemeClr>
          </a:solidFill>
          <a:uFillTx/>
          <a:latin typeface="+mn-lt"/>
          <a:ea typeface="+mn-ea"/>
          <a:cs typeface="+mn-cs"/>
          <a:sym typeface="Montserrat Bold"/>
        </a:defRPr>
      </a:lvl2pPr>
      <a:lvl3pPr marL="0" marR="0" indent="0" algn="l" defTabSz="1219170" rtl="0" latinLnBrk="0">
        <a:lnSpc>
          <a:spcPct val="80000"/>
        </a:lnSpc>
        <a:spcBef>
          <a:spcPts val="0"/>
        </a:spcBef>
        <a:spcAft>
          <a:spcPts val="0"/>
        </a:spcAft>
        <a:buClrTx/>
        <a:buSzTx/>
        <a:buFontTx/>
        <a:buNone/>
        <a:tabLst/>
        <a:defRPr sz="5600" b="0" i="0" u="none" strike="noStrike" cap="none" spc="-112" baseline="0">
          <a:solidFill>
            <a:schemeClr val="accent2">
              <a:hueOff val="-11135122"/>
              <a:satOff val="1570"/>
              <a:lumOff val="16427"/>
            </a:schemeClr>
          </a:solidFill>
          <a:uFillTx/>
          <a:latin typeface="+mn-lt"/>
          <a:ea typeface="+mn-ea"/>
          <a:cs typeface="+mn-cs"/>
          <a:sym typeface="Montserrat Bold"/>
        </a:defRPr>
      </a:lvl3pPr>
      <a:lvl4pPr marL="0" marR="0" indent="0" algn="l" defTabSz="1219170" rtl="0" latinLnBrk="0">
        <a:lnSpc>
          <a:spcPct val="80000"/>
        </a:lnSpc>
        <a:spcBef>
          <a:spcPts val="0"/>
        </a:spcBef>
        <a:spcAft>
          <a:spcPts val="0"/>
        </a:spcAft>
        <a:buClrTx/>
        <a:buSzTx/>
        <a:buFontTx/>
        <a:buNone/>
        <a:tabLst/>
        <a:defRPr sz="5600" b="0" i="0" u="none" strike="noStrike" cap="none" spc="-112" baseline="0">
          <a:solidFill>
            <a:schemeClr val="accent2">
              <a:hueOff val="-11135122"/>
              <a:satOff val="1570"/>
              <a:lumOff val="16427"/>
            </a:schemeClr>
          </a:solidFill>
          <a:uFillTx/>
          <a:latin typeface="+mn-lt"/>
          <a:ea typeface="+mn-ea"/>
          <a:cs typeface="+mn-cs"/>
          <a:sym typeface="Montserrat Bold"/>
        </a:defRPr>
      </a:lvl4pPr>
      <a:lvl5pPr marL="0" marR="0" indent="0" algn="l" defTabSz="1219170" rtl="0" latinLnBrk="0">
        <a:lnSpc>
          <a:spcPct val="80000"/>
        </a:lnSpc>
        <a:spcBef>
          <a:spcPts val="0"/>
        </a:spcBef>
        <a:spcAft>
          <a:spcPts val="0"/>
        </a:spcAft>
        <a:buClrTx/>
        <a:buSzTx/>
        <a:buFontTx/>
        <a:buNone/>
        <a:tabLst/>
        <a:defRPr sz="5600" b="0" i="0" u="none" strike="noStrike" cap="none" spc="-112" baseline="0">
          <a:solidFill>
            <a:schemeClr val="accent2">
              <a:hueOff val="-11135122"/>
              <a:satOff val="1570"/>
              <a:lumOff val="16427"/>
            </a:schemeClr>
          </a:solidFill>
          <a:uFillTx/>
          <a:latin typeface="+mn-lt"/>
          <a:ea typeface="+mn-ea"/>
          <a:cs typeface="+mn-cs"/>
          <a:sym typeface="Montserrat Bold"/>
        </a:defRPr>
      </a:lvl5pPr>
      <a:lvl6pPr marL="0" marR="0" indent="0" algn="l" defTabSz="1219170" rtl="0" latinLnBrk="0">
        <a:lnSpc>
          <a:spcPct val="80000"/>
        </a:lnSpc>
        <a:spcBef>
          <a:spcPts val="0"/>
        </a:spcBef>
        <a:spcAft>
          <a:spcPts val="0"/>
        </a:spcAft>
        <a:buClrTx/>
        <a:buSzTx/>
        <a:buFontTx/>
        <a:buNone/>
        <a:tabLst/>
        <a:defRPr sz="5600" b="0" i="0" u="none" strike="noStrike" cap="none" spc="-112" baseline="0">
          <a:solidFill>
            <a:schemeClr val="accent2">
              <a:hueOff val="-11135122"/>
              <a:satOff val="1570"/>
              <a:lumOff val="16427"/>
            </a:schemeClr>
          </a:solidFill>
          <a:uFillTx/>
          <a:latin typeface="+mn-lt"/>
          <a:ea typeface="+mn-ea"/>
          <a:cs typeface="+mn-cs"/>
          <a:sym typeface="Montserrat Bold"/>
        </a:defRPr>
      </a:lvl6pPr>
      <a:lvl7pPr marL="0" marR="0" indent="0" algn="l" defTabSz="1219170" rtl="0" latinLnBrk="0">
        <a:lnSpc>
          <a:spcPct val="80000"/>
        </a:lnSpc>
        <a:spcBef>
          <a:spcPts val="0"/>
        </a:spcBef>
        <a:spcAft>
          <a:spcPts val="0"/>
        </a:spcAft>
        <a:buClrTx/>
        <a:buSzTx/>
        <a:buFontTx/>
        <a:buNone/>
        <a:tabLst/>
        <a:defRPr sz="5600" b="0" i="0" u="none" strike="noStrike" cap="none" spc="-112" baseline="0">
          <a:solidFill>
            <a:schemeClr val="accent2">
              <a:hueOff val="-11135122"/>
              <a:satOff val="1570"/>
              <a:lumOff val="16427"/>
            </a:schemeClr>
          </a:solidFill>
          <a:uFillTx/>
          <a:latin typeface="+mn-lt"/>
          <a:ea typeface="+mn-ea"/>
          <a:cs typeface="+mn-cs"/>
          <a:sym typeface="Montserrat Bold"/>
        </a:defRPr>
      </a:lvl7pPr>
      <a:lvl8pPr marL="0" marR="0" indent="0" algn="l" defTabSz="1219170" rtl="0" latinLnBrk="0">
        <a:lnSpc>
          <a:spcPct val="80000"/>
        </a:lnSpc>
        <a:spcBef>
          <a:spcPts val="0"/>
        </a:spcBef>
        <a:spcAft>
          <a:spcPts val="0"/>
        </a:spcAft>
        <a:buClrTx/>
        <a:buSzTx/>
        <a:buFontTx/>
        <a:buNone/>
        <a:tabLst/>
        <a:defRPr sz="5600" b="0" i="0" u="none" strike="noStrike" cap="none" spc="-112" baseline="0">
          <a:solidFill>
            <a:schemeClr val="accent2">
              <a:hueOff val="-11135122"/>
              <a:satOff val="1570"/>
              <a:lumOff val="16427"/>
            </a:schemeClr>
          </a:solidFill>
          <a:uFillTx/>
          <a:latin typeface="+mn-lt"/>
          <a:ea typeface="+mn-ea"/>
          <a:cs typeface="+mn-cs"/>
          <a:sym typeface="Montserrat Bold"/>
        </a:defRPr>
      </a:lvl8pPr>
      <a:lvl9pPr marL="0" marR="0" indent="0" algn="l" defTabSz="1219170" rtl="0" latinLnBrk="0">
        <a:lnSpc>
          <a:spcPct val="80000"/>
        </a:lnSpc>
        <a:spcBef>
          <a:spcPts val="0"/>
        </a:spcBef>
        <a:spcAft>
          <a:spcPts val="0"/>
        </a:spcAft>
        <a:buClrTx/>
        <a:buSzTx/>
        <a:buFontTx/>
        <a:buNone/>
        <a:tabLst/>
        <a:defRPr sz="5600" b="0" i="0" u="none" strike="noStrike" cap="none" spc="-112" baseline="0">
          <a:solidFill>
            <a:schemeClr val="accent2">
              <a:hueOff val="-11135122"/>
              <a:satOff val="1570"/>
              <a:lumOff val="16427"/>
            </a:schemeClr>
          </a:solidFill>
          <a:uFillTx/>
          <a:latin typeface="+mn-lt"/>
          <a:ea typeface="+mn-ea"/>
          <a:cs typeface="+mn-cs"/>
          <a:sym typeface="Montserrat Bold"/>
        </a:defRPr>
      </a:lvl9pPr>
    </p:titleStyle>
    <p:bodyStyle>
      <a:lvl1pPr marL="152400" marR="0" indent="-152400" algn="l" defTabSz="1219170" rtl="0" latinLnBrk="0">
        <a:lnSpc>
          <a:spcPct val="150000"/>
        </a:lnSpc>
        <a:spcBef>
          <a:spcPts val="0"/>
        </a:spcBef>
        <a:spcAft>
          <a:spcPts val="0"/>
        </a:spcAft>
        <a:buClrTx/>
        <a:buSzPct val="123000"/>
        <a:buFontTx/>
        <a:buChar char="•"/>
        <a:tabLst/>
        <a:defRPr sz="1200" b="0" i="0" u="none" strike="noStrike" cap="none" spc="0" baseline="0">
          <a:solidFill>
            <a:srgbClr val="000000"/>
          </a:solidFill>
          <a:uFillTx/>
          <a:latin typeface="Roboto Light"/>
          <a:ea typeface="Roboto Light"/>
          <a:cs typeface="Roboto Light"/>
          <a:sym typeface="Roboto Light"/>
        </a:defRPr>
      </a:lvl1pPr>
      <a:lvl2pPr marL="342900" marR="0" indent="-152400" algn="l" defTabSz="1219170" rtl="0" latinLnBrk="0">
        <a:lnSpc>
          <a:spcPct val="150000"/>
        </a:lnSpc>
        <a:spcBef>
          <a:spcPts val="0"/>
        </a:spcBef>
        <a:spcAft>
          <a:spcPts val="0"/>
        </a:spcAft>
        <a:buClrTx/>
        <a:buSzPct val="123000"/>
        <a:buFontTx/>
        <a:buChar char="•"/>
        <a:tabLst/>
        <a:defRPr sz="1200" b="0" i="0" u="none" strike="noStrike" cap="none" spc="0" baseline="0">
          <a:solidFill>
            <a:srgbClr val="000000"/>
          </a:solidFill>
          <a:uFillTx/>
          <a:latin typeface="Roboto Light"/>
          <a:ea typeface="Roboto Light"/>
          <a:cs typeface="Roboto Light"/>
          <a:sym typeface="Roboto Light"/>
        </a:defRPr>
      </a:lvl2pPr>
      <a:lvl3pPr marL="533400" marR="0" indent="-152400" algn="l" defTabSz="1219170" rtl="0" latinLnBrk="0">
        <a:lnSpc>
          <a:spcPct val="150000"/>
        </a:lnSpc>
        <a:spcBef>
          <a:spcPts val="0"/>
        </a:spcBef>
        <a:spcAft>
          <a:spcPts val="0"/>
        </a:spcAft>
        <a:buClrTx/>
        <a:buSzPct val="123000"/>
        <a:buFontTx/>
        <a:buChar char="•"/>
        <a:tabLst/>
        <a:defRPr sz="1200" b="0" i="0" u="none" strike="noStrike" cap="none" spc="0" baseline="0">
          <a:solidFill>
            <a:srgbClr val="000000"/>
          </a:solidFill>
          <a:uFillTx/>
          <a:latin typeface="Roboto Light"/>
          <a:ea typeface="Roboto Light"/>
          <a:cs typeface="Roboto Light"/>
          <a:sym typeface="Roboto Light"/>
        </a:defRPr>
      </a:lvl3pPr>
      <a:lvl4pPr marL="723900" marR="0" indent="-152400" algn="l" defTabSz="1219170" rtl="0" latinLnBrk="0">
        <a:lnSpc>
          <a:spcPct val="150000"/>
        </a:lnSpc>
        <a:spcBef>
          <a:spcPts val="0"/>
        </a:spcBef>
        <a:spcAft>
          <a:spcPts val="0"/>
        </a:spcAft>
        <a:buClrTx/>
        <a:buSzPct val="123000"/>
        <a:buFontTx/>
        <a:buChar char="•"/>
        <a:tabLst/>
        <a:defRPr sz="1200" b="0" i="0" u="none" strike="noStrike" cap="none" spc="0" baseline="0">
          <a:solidFill>
            <a:srgbClr val="000000"/>
          </a:solidFill>
          <a:uFillTx/>
          <a:latin typeface="Roboto Light"/>
          <a:ea typeface="Roboto Light"/>
          <a:cs typeface="Roboto Light"/>
          <a:sym typeface="Roboto Light"/>
        </a:defRPr>
      </a:lvl4pPr>
      <a:lvl5pPr marL="914400" marR="0" indent="-152400" algn="l" defTabSz="1219170" rtl="0" latinLnBrk="0">
        <a:lnSpc>
          <a:spcPct val="150000"/>
        </a:lnSpc>
        <a:spcBef>
          <a:spcPts val="0"/>
        </a:spcBef>
        <a:spcAft>
          <a:spcPts val="0"/>
        </a:spcAft>
        <a:buClrTx/>
        <a:buSzPct val="123000"/>
        <a:buFontTx/>
        <a:buChar char="•"/>
        <a:tabLst/>
        <a:defRPr sz="1200" b="0" i="0" u="none" strike="noStrike" cap="none" spc="0" baseline="0">
          <a:solidFill>
            <a:srgbClr val="000000"/>
          </a:solidFill>
          <a:uFillTx/>
          <a:latin typeface="Roboto Light"/>
          <a:ea typeface="Roboto Light"/>
          <a:cs typeface="Roboto Light"/>
          <a:sym typeface="Roboto Light"/>
        </a:defRPr>
      </a:lvl5pPr>
      <a:lvl6pPr marL="1104900" marR="0" indent="-152400" algn="l" defTabSz="1219170" rtl="0" latinLnBrk="0">
        <a:lnSpc>
          <a:spcPct val="150000"/>
        </a:lnSpc>
        <a:spcBef>
          <a:spcPts val="0"/>
        </a:spcBef>
        <a:spcAft>
          <a:spcPts val="0"/>
        </a:spcAft>
        <a:buClrTx/>
        <a:buSzPct val="123000"/>
        <a:buFontTx/>
        <a:buChar char="•"/>
        <a:tabLst/>
        <a:defRPr sz="1200" b="0" i="0" u="none" strike="noStrike" cap="none" spc="0" baseline="0">
          <a:solidFill>
            <a:srgbClr val="000000"/>
          </a:solidFill>
          <a:uFillTx/>
          <a:latin typeface="Roboto Light"/>
          <a:ea typeface="Roboto Light"/>
          <a:cs typeface="Roboto Light"/>
          <a:sym typeface="Roboto Light"/>
        </a:defRPr>
      </a:lvl6pPr>
      <a:lvl7pPr marL="1295400" marR="0" indent="-152400" algn="l" defTabSz="1219170" rtl="0" latinLnBrk="0">
        <a:lnSpc>
          <a:spcPct val="150000"/>
        </a:lnSpc>
        <a:spcBef>
          <a:spcPts val="0"/>
        </a:spcBef>
        <a:spcAft>
          <a:spcPts val="0"/>
        </a:spcAft>
        <a:buClrTx/>
        <a:buSzPct val="100000"/>
        <a:buFontTx/>
        <a:buChar char="•"/>
        <a:tabLst/>
        <a:defRPr sz="1200" b="0" i="0" u="none" strike="noStrike" cap="none" spc="0" baseline="0">
          <a:solidFill>
            <a:srgbClr val="000000"/>
          </a:solidFill>
          <a:uFillTx/>
          <a:latin typeface="Roboto Light"/>
          <a:ea typeface="Roboto Light"/>
          <a:cs typeface="Roboto Light"/>
          <a:sym typeface="Roboto Light"/>
        </a:defRPr>
      </a:lvl7pPr>
      <a:lvl8pPr marL="1485900" marR="0" indent="-152400" algn="l" defTabSz="1219170" rtl="0" latinLnBrk="0">
        <a:lnSpc>
          <a:spcPct val="150000"/>
        </a:lnSpc>
        <a:spcBef>
          <a:spcPts val="0"/>
        </a:spcBef>
        <a:spcAft>
          <a:spcPts val="0"/>
        </a:spcAft>
        <a:buClrTx/>
        <a:buSzPct val="123000"/>
        <a:buFontTx/>
        <a:buChar char="•"/>
        <a:tabLst/>
        <a:defRPr sz="1200" b="0" i="0" u="none" strike="noStrike" cap="none" spc="0" baseline="0">
          <a:solidFill>
            <a:srgbClr val="000000"/>
          </a:solidFill>
          <a:uFillTx/>
          <a:latin typeface="Roboto Light"/>
          <a:ea typeface="Roboto Light"/>
          <a:cs typeface="Roboto Light"/>
          <a:sym typeface="Roboto Light"/>
        </a:defRPr>
      </a:lvl8pPr>
      <a:lvl9pPr marL="1676400" marR="0" indent="-152400" algn="l" defTabSz="1219170" rtl="0" latinLnBrk="0">
        <a:lnSpc>
          <a:spcPct val="150000"/>
        </a:lnSpc>
        <a:spcBef>
          <a:spcPts val="0"/>
        </a:spcBef>
        <a:spcAft>
          <a:spcPts val="0"/>
        </a:spcAft>
        <a:buClrTx/>
        <a:buSzPct val="123000"/>
        <a:buFontTx/>
        <a:buChar char="•"/>
        <a:tabLst/>
        <a:defRPr sz="1200" b="0" i="0" u="none" strike="noStrike" cap="none" spc="0" baseline="0">
          <a:solidFill>
            <a:srgbClr val="000000"/>
          </a:solidFill>
          <a:uFillTx/>
          <a:latin typeface="Roboto Light"/>
          <a:ea typeface="Roboto Light"/>
          <a:cs typeface="Roboto Light"/>
          <a:sym typeface="Roboto Light"/>
        </a:defRPr>
      </a:lvl9pPr>
    </p:bodyStyle>
    <p:otherStyle>
      <a:lvl1pPr marL="0" marR="0" indent="0" algn="ctr" defTabSz="410766" rtl="0" latinLnBrk="0">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Montserrat Bold"/>
        </a:defRPr>
      </a:lvl1pPr>
      <a:lvl2pPr marL="0" marR="0" indent="0" algn="ctr" defTabSz="410766" rtl="0" latinLnBrk="0">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Montserrat Bold"/>
        </a:defRPr>
      </a:lvl2pPr>
      <a:lvl3pPr marL="0" marR="0" indent="0" algn="ctr" defTabSz="410766" rtl="0" latinLnBrk="0">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Montserrat Bold"/>
        </a:defRPr>
      </a:lvl3pPr>
      <a:lvl4pPr marL="0" marR="0" indent="0" algn="ctr" defTabSz="410766" rtl="0" latinLnBrk="0">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Montserrat Bold"/>
        </a:defRPr>
      </a:lvl4pPr>
      <a:lvl5pPr marL="0" marR="0" indent="0" algn="ctr" defTabSz="410766" rtl="0" latinLnBrk="0">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Montserrat Bold"/>
        </a:defRPr>
      </a:lvl5pPr>
      <a:lvl6pPr marL="0" marR="0" indent="0" algn="ctr" defTabSz="410766" rtl="0" latinLnBrk="0">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Montserrat Bold"/>
        </a:defRPr>
      </a:lvl6pPr>
      <a:lvl7pPr marL="0" marR="0" indent="0" algn="ctr" defTabSz="410766" rtl="0" latinLnBrk="0">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Montserrat Bold"/>
        </a:defRPr>
      </a:lvl7pPr>
      <a:lvl8pPr marL="0" marR="0" indent="0" algn="ctr" defTabSz="410766" rtl="0" latinLnBrk="0">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Montserrat Bold"/>
        </a:defRPr>
      </a:lvl8pPr>
      <a:lvl9pPr marL="0" marR="0" indent="0" algn="ctr" defTabSz="410766" rtl="0" latinLnBrk="0">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Montserrat Bold"/>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5.svg"/></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5.sv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5.sv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5.sv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5.sv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5.sv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5.sv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5.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4734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5408ADB8-26AD-4C41-9F28-AA0134986B4B}"/>
              </a:ext>
            </a:extLst>
          </p:cNvPr>
          <p:cNvSpPr txBox="1"/>
          <p:nvPr/>
        </p:nvSpPr>
        <p:spPr>
          <a:xfrm>
            <a:off x="662014" y="1009882"/>
            <a:ext cx="842720" cy="3238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defTabSz="2438339" rtl="0" fontAlgn="auto" latinLnBrk="0" hangingPunct="0">
              <a:lnSpc>
                <a:spcPts val="1380"/>
              </a:lnSpc>
              <a:spcBef>
                <a:spcPts val="0"/>
              </a:spcBef>
              <a:spcAft>
                <a:spcPts val="0"/>
              </a:spcAft>
              <a:buClrTx/>
              <a:buSzTx/>
              <a:buFontTx/>
              <a:buNone/>
              <a:tabLst/>
            </a:pPr>
            <a:r>
              <a:rPr lang="tr-TR" b="1" dirty="0">
                <a:solidFill>
                  <a:srgbClr val="8A8E91"/>
                </a:solidFill>
                <a:latin typeface="Konnect SemiBold" charset="0"/>
                <a:ea typeface="Konnect SemiBold" charset="0"/>
                <a:cs typeface="Konnect SemiBold" charset="0"/>
              </a:rPr>
              <a:t>S. 02</a:t>
            </a:r>
          </a:p>
        </p:txBody>
      </p:sp>
      <p:sp>
        <p:nvSpPr>
          <p:cNvPr id="3" name="Metin kutusu 2">
            <a:extLst>
              <a:ext uri="{FF2B5EF4-FFF2-40B4-BE49-F238E27FC236}">
                <a16:creationId xmlns:a16="http://schemas.microsoft.com/office/drawing/2014/main" id="{A5D68214-3FBD-5246-8AFA-81156701AA6C}"/>
              </a:ext>
            </a:extLst>
          </p:cNvPr>
          <p:cNvSpPr txBox="1"/>
          <p:nvPr/>
        </p:nvSpPr>
        <p:spPr>
          <a:xfrm>
            <a:off x="662014" y="698900"/>
            <a:ext cx="1181100" cy="31098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l" defTabSz="2438339" rtl="0" fontAlgn="auto" latinLnBrk="0" hangingPunct="0">
              <a:lnSpc>
                <a:spcPts val="1300"/>
              </a:lnSpc>
              <a:spcBef>
                <a:spcPts val="0"/>
              </a:spcBef>
              <a:spcAft>
                <a:spcPts val="0"/>
              </a:spcAft>
              <a:buClrTx/>
              <a:buSzTx/>
              <a:buFontTx/>
              <a:buNone/>
              <a:tabLst/>
            </a:pPr>
            <a:r>
              <a:rPr lang="tr-TR" sz="900" dirty="0">
                <a:solidFill>
                  <a:srgbClr val="8A8E91"/>
                </a:solidFill>
                <a:latin typeface="Konnect" charset="0"/>
                <a:ea typeface="Konnect" charset="0"/>
                <a:cs typeface="Konnect" charset="0"/>
              </a:rPr>
              <a:t>14 Haziran 2023</a:t>
            </a:r>
          </a:p>
        </p:txBody>
      </p:sp>
      <p:sp>
        <p:nvSpPr>
          <p:cNvPr id="5" name="Metin kutusu 4">
            <a:extLst>
              <a:ext uri="{FF2B5EF4-FFF2-40B4-BE49-F238E27FC236}">
                <a16:creationId xmlns:a16="http://schemas.microsoft.com/office/drawing/2014/main" id="{BE1F24C6-4322-EF4F-878B-DFBC4F83AA08}"/>
              </a:ext>
            </a:extLst>
          </p:cNvPr>
          <p:cNvSpPr txBox="1"/>
          <p:nvPr/>
        </p:nvSpPr>
        <p:spPr>
          <a:xfrm>
            <a:off x="2396681" y="769757"/>
            <a:ext cx="9076132" cy="640175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nSpc>
                <a:spcPct val="100000"/>
              </a:lnSpc>
            </a:pPr>
            <a:r>
              <a:rPr lang="tr-TR" sz="2800" b="1" dirty="0">
                <a:solidFill>
                  <a:srgbClr val="C00000"/>
                </a:solidFill>
                <a:latin typeface="Konnect SemiBold" charset="0"/>
                <a:ea typeface="Konnect SemiBold" charset="0"/>
                <a:cs typeface="Konnect SemiBold" charset="0"/>
              </a:rPr>
              <a:t>DİĞER HUSUSLAR</a:t>
            </a:r>
          </a:p>
          <a:p>
            <a:pPr algn="just">
              <a:lnSpc>
                <a:spcPct val="100000"/>
              </a:lnSpc>
            </a:pPr>
            <a:endParaRPr lang="tr-TR" sz="2800" b="1" dirty="0">
              <a:solidFill>
                <a:srgbClr val="C00000"/>
              </a:solidFill>
              <a:latin typeface="Konnect SemiBold" charset="0"/>
              <a:ea typeface="Konnect SemiBold" charset="0"/>
              <a:cs typeface="Konnect SemiBold" charset="0"/>
            </a:endParaRPr>
          </a:p>
          <a:p>
            <a:pPr marL="285750" indent="-285750" algn="just">
              <a:lnSpc>
                <a:spcPct val="100000"/>
              </a:lnSpc>
              <a:buFont typeface="Wingdings" panose="05000000000000000000" pitchFamily="2" charset="2"/>
              <a:buChar char="Ø"/>
            </a:pPr>
            <a:r>
              <a:rPr lang="tr-TR" sz="1800" b="1" dirty="0">
                <a:solidFill>
                  <a:srgbClr val="1F3A8F"/>
                </a:solidFill>
                <a:latin typeface="Konnect SemiBold" charset="0"/>
                <a:ea typeface="Konnect SemiBold" charset="0"/>
                <a:cs typeface="Konnect SemiBold" charset="0"/>
              </a:rPr>
              <a:t>Kısmi zamanlı görevlendirilen araştırmacılar, görevlendirildikleri kurumda idari görev üstlenemezler, senato üyesi olamazlar; fakülte, enstitü, yüksekokul, meslek yüksekokulu, konservatuvar, uygulama ve araştırma merkezi, bölüm ve anabilim dalı kurullarında görev yapamazlar ve bu görevlere seçilecek üyeler için oy kullanamazlar. </a:t>
            </a:r>
          </a:p>
          <a:p>
            <a:pPr marL="285750" indent="-285750" algn="just">
              <a:lnSpc>
                <a:spcPct val="100000"/>
              </a:lnSpc>
              <a:buFont typeface="Wingdings" panose="05000000000000000000" pitchFamily="2" charset="2"/>
              <a:buChar char="Ø"/>
            </a:pPr>
            <a:endParaRPr lang="tr-TR" sz="1800" b="1" dirty="0">
              <a:solidFill>
                <a:srgbClr val="1F3A8F"/>
              </a:solidFill>
              <a:latin typeface="Konnect SemiBold" charset="0"/>
              <a:ea typeface="Konnect SemiBold" charset="0"/>
              <a:cs typeface="Konnect SemiBold" charset="0"/>
            </a:endParaRPr>
          </a:p>
          <a:p>
            <a:pPr marL="285750" indent="-285750" algn="just">
              <a:lnSpc>
                <a:spcPct val="100000"/>
              </a:lnSpc>
              <a:buFont typeface="Wingdings" panose="05000000000000000000" pitchFamily="2" charset="2"/>
              <a:buChar char="Ø"/>
            </a:pPr>
            <a:r>
              <a:rPr lang="tr-TR" sz="1800" b="1" dirty="0">
                <a:solidFill>
                  <a:srgbClr val="1F3A8F"/>
                </a:solidFill>
                <a:latin typeface="Konnect SemiBold" charset="0"/>
                <a:ea typeface="Konnect SemiBold" charset="0"/>
                <a:cs typeface="Konnect SemiBold" charset="0"/>
              </a:rPr>
              <a:t>Kadrolu öğretim üyelerinin tabi olduğu yasak, ödev ve sorumluluklar ile disipline ilişkin hükümler kısmi zamanlı görevlendirilen araştırmacılar hakkında da uygulanır. </a:t>
            </a:r>
          </a:p>
          <a:p>
            <a:pPr algn="just">
              <a:lnSpc>
                <a:spcPct val="100000"/>
              </a:lnSpc>
            </a:pPr>
            <a:endParaRPr lang="tr-TR" sz="1800" b="1" dirty="0">
              <a:solidFill>
                <a:srgbClr val="1F3A8F"/>
              </a:solidFill>
              <a:latin typeface="Konnect SemiBold" charset="0"/>
              <a:ea typeface="Konnect SemiBold" charset="0"/>
              <a:cs typeface="Konnect SemiBold" charset="0"/>
            </a:endParaRPr>
          </a:p>
          <a:p>
            <a:pPr marL="285750" indent="-285750" algn="just">
              <a:lnSpc>
                <a:spcPct val="100000"/>
              </a:lnSpc>
              <a:buFont typeface="Wingdings" panose="05000000000000000000" pitchFamily="2" charset="2"/>
              <a:buChar char="Ø"/>
            </a:pPr>
            <a:r>
              <a:rPr lang="tr-TR" sz="1800" b="1" dirty="0">
                <a:solidFill>
                  <a:srgbClr val="1F3A8F"/>
                </a:solidFill>
                <a:latin typeface="Konnect SemiBold" charset="0"/>
                <a:ea typeface="Konnect SemiBold" charset="0"/>
                <a:cs typeface="Konnect SemiBold" charset="0"/>
              </a:rPr>
              <a:t>Ödev ve sorumluluklarını yerine getirmeyen araştırmacıların görevlendirilmesi görev süresi dolmadan da sona erdirilebilir. </a:t>
            </a:r>
          </a:p>
          <a:p>
            <a:pPr marL="285750" indent="-285750" algn="just">
              <a:lnSpc>
                <a:spcPct val="100000"/>
              </a:lnSpc>
              <a:buFont typeface="Wingdings" panose="05000000000000000000" pitchFamily="2" charset="2"/>
              <a:buChar char="Ø"/>
            </a:pPr>
            <a:endParaRPr lang="tr-TR" sz="1800" b="1" dirty="0">
              <a:solidFill>
                <a:srgbClr val="1F3A8F"/>
              </a:solidFill>
              <a:latin typeface="Konnect SemiBold" charset="0"/>
              <a:ea typeface="Konnect SemiBold" charset="0"/>
              <a:cs typeface="Konnect SemiBold" charset="0"/>
            </a:endParaRPr>
          </a:p>
          <a:p>
            <a:pPr marL="285750" indent="-285750" algn="just">
              <a:lnSpc>
                <a:spcPct val="100000"/>
              </a:lnSpc>
              <a:buFont typeface="Wingdings" panose="05000000000000000000" pitchFamily="2" charset="2"/>
              <a:buChar char="Ø"/>
            </a:pPr>
            <a:r>
              <a:rPr lang="tr-TR" sz="1800" b="1" dirty="0">
                <a:solidFill>
                  <a:srgbClr val="1F3A8F"/>
                </a:solidFill>
                <a:latin typeface="Konnect SemiBold" charset="0"/>
                <a:ea typeface="Konnect SemiBold" charset="0"/>
                <a:cs typeface="Konnect SemiBold" charset="0"/>
              </a:rPr>
              <a:t>Kısmi zamanlı görevlendirilen araştırmacı hangi sebeple olursa olsun kurumuyla ilişkisi kesildiğinde yükseköğretim kurumunu bilgilendirmekle yükümlüdür. Kurumuyla ilişiği kesilen araştırmacıların görevlendirmeleri de herhangi bir işleme gerek kalmaksızın sonlandırılmış sayılır. </a:t>
            </a:r>
          </a:p>
          <a:p>
            <a:pPr>
              <a:lnSpc>
                <a:spcPct val="100000"/>
              </a:lnSpc>
            </a:pPr>
            <a:endParaRPr lang="tr-TR" sz="1600" b="1" dirty="0">
              <a:solidFill>
                <a:srgbClr val="1F3A8F"/>
              </a:solidFill>
              <a:latin typeface="Konnect SemiBold" charset="0"/>
              <a:ea typeface="Konnect SemiBold" charset="0"/>
              <a:cs typeface="Konnect SemiBold" charset="0"/>
            </a:endParaRPr>
          </a:p>
          <a:p>
            <a:pPr>
              <a:lnSpc>
                <a:spcPct val="100000"/>
              </a:lnSpc>
            </a:pPr>
            <a:endParaRPr lang="tr-TR" sz="1600" b="1" dirty="0">
              <a:solidFill>
                <a:srgbClr val="1F3A8F"/>
              </a:solidFill>
              <a:latin typeface="Konnect SemiBold" charset="0"/>
              <a:ea typeface="Konnect SemiBold" charset="0"/>
              <a:cs typeface="Konnect SemiBold" charset="0"/>
            </a:endParaRPr>
          </a:p>
          <a:p>
            <a:pPr>
              <a:lnSpc>
                <a:spcPct val="100000"/>
              </a:lnSpc>
            </a:pPr>
            <a:endParaRPr lang="tr-TR" sz="1600" b="1" dirty="0">
              <a:solidFill>
                <a:srgbClr val="1F3A8F"/>
              </a:solidFill>
              <a:latin typeface="Konnect SemiBold" charset="0"/>
              <a:ea typeface="Konnect SemiBold" charset="0"/>
              <a:cs typeface="Konnect SemiBold" charset="0"/>
            </a:endParaRPr>
          </a:p>
        </p:txBody>
      </p:sp>
      <p:pic>
        <p:nvPicPr>
          <p:cNvPr id="13" name="Grafik 12">
            <a:extLst>
              <a:ext uri="{FF2B5EF4-FFF2-40B4-BE49-F238E27FC236}">
                <a16:creationId xmlns:a16="http://schemas.microsoft.com/office/drawing/2014/main" id="{338315DE-9B2A-6D48-94D3-5B919B0B4E3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472813" y="562975"/>
            <a:ext cx="492147" cy="492147"/>
          </a:xfrm>
          <a:prstGeom prst="rect">
            <a:avLst/>
          </a:prstGeom>
        </p:spPr>
      </p:pic>
    </p:spTree>
    <p:extLst>
      <p:ext uri="{BB962C8B-B14F-4D97-AF65-F5344CB8AC3E}">
        <p14:creationId xmlns:p14="http://schemas.microsoft.com/office/powerpoint/2010/main" val="1410148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8879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09F1888D-6107-DA69-6DDE-5F7559E4FF75}"/>
              </a:ext>
            </a:extLst>
          </p:cNvPr>
          <p:cNvSpPr txBox="1"/>
          <p:nvPr/>
        </p:nvSpPr>
        <p:spPr>
          <a:xfrm>
            <a:off x="609600" y="2433989"/>
            <a:ext cx="5956300" cy="152926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defTabSz="2438339">
              <a:lnSpc>
                <a:spcPct val="100000"/>
              </a:lnSpc>
            </a:pPr>
            <a:r>
              <a:rPr lang="tr-TR" sz="3000" b="1" dirty="0">
                <a:solidFill>
                  <a:srgbClr val="23398E"/>
                </a:solidFill>
                <a:latin typeface="Konnect ExtraBold" pitchFamily="2" charset="0"/>
                <a:ea typeface="Konnect ExtraBold Italic" charset="0"/>
                <a:cs typeface="Konnect ExtraBold Italic" charset="0"/>
              </a:rPr>
              <a:t>NİTELİKLİ ARAŞTIRMACILARIN KISMİ ZAMANLI GÖREVLENDİRİLMESİ</a:t>
            </a:r>
          </a:p>
        </p:txBody>
      </p:sp>
      <p:sp>
        <p:nvSpPr>
          <p:cNvPr id="3" name="Metin kutusu 2">
            <a:extLst>
              <a:ext uri="{FF2B5EF4-FFF2-40B4-BE49-F238E27FC236}">
                <a16:creationId xmlns:a16="http://schemas.microsoft.com/office/drawing/2014/main" id="{DBD32F54-DF1C-138A-4B1D-A5A9B6B50FF7}"/>
              </a:ext>
            </a:extLst>
          </p:cNvPr>
          <p:cNvSpPr txBox="1"/>
          <p:nvPr/>
        </p:nvSpPr>
        <p:spPr>
          <a:xfrm>
            <a:off x="4638675" y="5862166"/>
            <a:ext cx="2914650" cy="3904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lvl="1" algn="ctr" defTabSz="2438339">
              <a:lnSpc>
                <a:spcPct val="100000"/>
              </a:lnSpc>
            </a:pPr>
            <a:r>
              <a:rPr kumimoji="0" lang="tr-TR" sz="1600" u="none" strike="noStrike" cap="none" spc="0" normalizeH="0" baseline="0" dirty="0">
                <a:ln>
                  <a:noFill/>
                </a:ln>
                <a:solidFill>
                  <a:srgbClr val="23398E"/>
                </a:solidFill>
                <a:effectLst/>
                <a:uFillTx/>
                <a:latin typeface="Konnect" charset="0"/>
                <a:ea typeface="Konnect" charset="0"/>
                <a:cs typeface="Konnect" charset="0"/>
                <a:sym typeface="Roboto Light"/>
              </a:rPr>
              <a:t>Bartın, 2023</a:t>
            </a:r>
          </a:p>
        </p:txBody>
      </p:sp>
      <p:sp>
        <p:nvSpPr>
          <p:cNvPr id="4" name="Metin kutusu 3">
            <a:extLst>
              <a:ext uri="{FF2B5EF4-FFF2-40B4-BE49-F238E27FC236}">
                <a16:creationId xmlns:a16="http://schemas.microsoft.com/office/drawing/2014/main" id="{AD9A7213-2592-E7AF-3E7B-EF2121C584EB}"/>
              </a:ext>
            </a:extLst>
          </p:cNvPr>
          <p:cNvSpPr txBox="1"/>
          <p:nvPr/>
        </p:nvSpPr>
        <p:spPr>
          <a:xfrm>
            <a:off x="609600" y="4439402"/>
            <a:ext cx="5956300" cy="10675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l" defTabSz="2438339" rtl="0" fontAlgn="auto" latinLnBrk="0" hangingPunct="0">
              <a:lnSpc>
                <a:spcPct val="100000"/>
              </a:lnSpc>
              <a:spcBef>
                <a:spcPts val="0"/>
              </a:spcBef>
              <a:spcAft>
                <a:spcPts val="0"/>
              </a:spcAft>
              <a:buClrTx/>
              <a:buSzTx/>
              <a:buFontTx/>
              <a:buNone/>
              <a:tabLst/>
            </a:pPr>
            <a:r>
              <a:rPr lang="tr-TR" sz="1800" b="1" dirty="0">
                <a:solidFill>
                  <a:srgbClr val="23398E"/>
                </a:solidFill>
                <a:latin typeface="Konnect SemiBold" charset="0"/>
                <a:ea typeface="Konnect SemiBold" charset="0"/>
                <a:cs typeface="Konnect SemiBold" charset="0"/>
              </a:rPr>
              <a:t>Turgay DELİALİOĞLU</a:t>
            </a:r>
            <a:endParaRPr kumimoji="0" lang="tr-TR" sz="1800" b="1" u="none" strike="noStrike" cap="none" spc="0" normalizeH="0" baseline="0" dirty="0">
              <a:ln>
                <a:noFill/>
              </a:ln>
              <a:solidFill>
                <a:srgbClr val="23398E"/>
              </a:solidFill>
              <a:effectLst/>
              <a:uFillTx/>
              <a:latin typeface="Konnect SemiBold" charset="0"/>
              <a:ea typeface="Konnect SemiBold" charset="0"/>
              <a:cs typeface="Konnect SemiBold" charset="0"/>
              <a:sym typeface="Roboto Light"/>
            </a:endParaRPr>
          </a:p>
          <a:p>
            <a:pPr marL="0" marR="0" indent="0" algn="l" defTabSz="2438339" rtl="0" fontAlgn="auto" latinLnBrk="0" hangingPunct="0">
              <a:lnSpc>
                <a:spcPct val="100000"/>
              </a:lnSpc>
              <a:spcBef>
                <a:spcPts val="0"/>
              </a:spcBef>
              <a:spcAft>
                <a:spcPts val="0"/>
              </a:spcAft>
              <a:buClrTx/>
              <a:buSzTx/>
              <a:buFontTx/>
              <a:buNone/>
              <a:tabLst/>
            </a:pPr>
            <a:r>
              <a:rPr lang="tr-TR" sz="1400" dirty="0">
                <a:solidFill>
                  <a:srgbClr val="23398E"/>
                </a:solidFill>
                <a:latin typeface="Konnect Medium" charset="0"/>
                <a:ea typeface="Konnect Medium" charset="0"/>
                <a:cs typeface="Konnect Medium" charset="0"/>
              </a:rPr>
              <a:t>Bartın Üniversitesi </a:t>
            </a:r>
          </a:p>
          <a:p>
            <a:pPr marL="0" marR="0" indent="0" algn="l" defTabSz="2438339" rtl="0" fontAlgn="auto" latinLnBrk="0" hangingPunct="0">
              <a:lnSpc>
                <a:spcPct val="100000"/>
              </a:lnSpc>
              <a:spcBef>
                <a:spcPts val="0"/>
              </a:spcBef>
              <a:spcAft>
                <a:spcPts val="0"/>
              </a:spcAft>
              <a:buClrTx/>
              <a:buSzTx/>
              <a:buFontTx/>
              <a:buNone/>
              <a:tabLst/>
            </a:pPr>
            <a:r>
              <a:rPr kumimoji="0" lang="tr-TR" sz="1400" u="none" strike="noStrike" cap="none" spc="0" normalizeH="0" baseline="0" dirty="0">
                <a:ln>
                  <a:noFill/>
                </a:ln>
                <a:solidFill>
                  <a:srgbClr val="23398E"/>
                </a:solidFill>
                <a:effectLst/>
                <a:uFillTx/>
                <a:latin typeface="Konnect Medium" charset="0"/>
                <a:ea typeface="Konnect Medium" charset="0"/>
                <a:cs typeface="Konnect Medium" charset="0"/>
                <a:sym typeface="Roboto Light"/>
              </a:rPr>
              <a:t>Personel Daire Başkanı</a:t>
            </a:r>
          </a:p>
          <a:p>
            <a:pPr marL="0" marR="0" indent="0" algn="l" defTabSz="2438339" rtl="0" fontAlgn="auto" latinLnBrk="0" hangingPunct="0">
              <a:lnSpc>
                <a:spcPct val="100000"/>
              </a:lnSpc>
              <a:spcBef>
                <a:spcPts val="0"/>
              </a:spcBef>
              <a:spcAft>
                <a:spcPts val="0"/>
              </a:spcAft>
              <a:buClrTx/>
              <a:buSzTx/>
              <a:buFontTx/>
              <a:buNone/>
              <a:tabLst/>
            </a:pPr>
            <a:endParaRPr kumimoji="0" lang="tr-TR" sz="1400" u="none" strike="noStrike" cap="none" spc="0" normalizeH="0" baseline="0" dirty="0">
              <a:ln>
                <a:noFill/>
              </a:ln>
              <a:solidFill>
                <a:srgbClr val="23398E"/>
              </a:solidFill>
              <a:effectLst/>
              <a:uFillTx/>
              <a:latin typeface="Konnect Medium" charset="0"/>
              <a:ea typeface="Konnect Medium" charset="0"/>
              <a:cs typeface="Konnect Medium" charset="0"/>
              <a:sym typeface="Roboto Light"/>
            </a:endParaRPr>
          </a:p>
        </p:txBody>
      </p:sp>
      <p:sp>
        <p:nvSpPr>
          <p:cNvPr id="5" name="Metin kutusu 4">
            <a:extLst>
              <a:ext uri="{FF2B5EF4-FFF2-40B4-BE49-F238E27FC236}">
                <a16:creationId xmlns:a16="http://schemas.microsoft.com/office/drawing/2014/main" id="{C8D414DC-910A-37CD-A7DF-46DAF65F27BD}"/>
              </a:ext>
            </a:extLst>
          </p:cNvPr>
          <p:cNvSpPr txBox="1"/>
          <p:nvPr/>
        </p:nvSpPr>
        <p:spPr>
          <a:xfrm>
            <a:off x="609600" y="5276168"/>
            <a:ext cx="5956300" cy="3289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l" defTabSz="2438339" rtl="0" fontAlgn="auto" latinLnBrk="0" hangingPunct="0">
              <a:lnSpc>
                <a:spcPct val="100000"/>
              </a:lnSpc>
              <a:spcBef>
                <a:spcPts val="0"/>
              </a:spcBef>
              <a:spcAft>
                <a:spcPts val="0"/>
              </a:spcAft>
              <a:buClrTx/>
              <a:buSzTx/>
              <a:buFontTx/>
              <a:buNone/>
              <a:tabLst/>
            </a:pPr>
            <a:r>
              <a:rPr lang="tr-TR" dirty="0">
                <a:solidFill>
                  <a:srgbClr val="23398E"/>
                </a:solidFill>
                <a:latin typeface="Konnect Medium" charset="0"/>
                <a:ea typeface="Konnect Medium" charset="0"/>
                <a:cs typeface="Konnect Medium" charset="0"/>
              </a:rPr>
              <a:t>turgayd@bartin.edu.tr</a:t>
            </a:r>
            <a:endParaRPr kumimoji="0" lang="tr-TR" u="none" strike="noStrike" cap="none" spc="0" normalizeH="0" baseline="0" dirty="0">
              <a:ln>
                <a:noFill/>
              </a:ln>
              <a:solidFill>
                <a:srgbClr val="23398E"/>
              </a:solidFill>
              <a:effectLst/>
              <a:uFillTx/>
              <a:latin typeface="Konnect Medium" charset="0"/>
              <a:ea typeface="Konnect Medium" charset="0"/>
              <a:cs typeface="Konnect Medium" charset="0"/>
              <a:sym typeface="Roboto Light"/>
            </a:endParaRPr>
          </a:p>
        </p:txBody>
      </p:sp>
      <p:sp>
        <p:nvSpPr>
          <p:cNvPr id="6" name="Metin kutusu 5">
            <a:extLst>
              <a:ext uri="{FF2B5EF4-FFF2-40B4-BE49-F238E27FC236}">
                <a16:creationId xmlns:a16="http://schemas.microsoft.com/office/drawing/2014/main" id="{34945A0F-6367-6446-EA6D-6C9F0FBA6401}"/>
              </a:ext>
            </a:extLst>
          </p:cNvPr>
          <p:cNvSpPr txBox="1"/>
          <p:nvPr/>
        </p:nvSpPr>
        <p:spPr>
          <a:xfrm>
            <a:off x="609600" y="5862166"/>
            <a:ext cx="2914650" cy="3904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defTabSz="2438339" rtl="0" fontAlgn="auto" latinLnBrk="0" hangingPunct="0">
              <a:lnSpc>
                <a:spcPct val="100000"/>
              </a:lnSpc>
              <a:spcBef>
                <a:spcPts val="0"/>
              </a:spcBef>
              <a:spcAft>
                <a:spcPts val="0"/>
              </a:spcAft>
              <a:buClrTx/>
              <a:buSzTx/>
              <a:buFontTx/>
              <a:buNone/>
              <a:tabLst/>
            </a:pPr>
            <a:r>
              <a:rPr kumimoji="0" lang="tr-TR" sz="1600" u="none" strike="noStrike" cap="none" spc="0" normalizeH="0" baseline="0" dirty="0">
                <a:ln>
                  <a:noFill/>
                </a:ln>
                <a:solidFill>
                  <a:srgbClr val="23398E"/>
                </a:solidFill>
                <a:effectLst/>
                <a:uFillTx/>
                <a:latin typeface="Konnect" charset="0"/>
                <a:ea typeface="Konnect" charset="0"/>
                <a:cs typeface="Konnect" charset="0"/>
                <a:sym typeface="Roboto Light"/>
              </a:rPr>
              <a:t>onceinsan.edu.tr</a:t>
            </a:r>
          </a:p>
        </p:txBody>
      </p:sp>
    </p:spTree>
    <p:extLst>
      <p:ext uri="{BB962C8B-B14F-4D97-AF65-F5344CB8AC3E}">
        <p14:creationId xmlns:p14="http://schemas.microsoft.com/office/powerpoint/2010/main" val="3516798675"/>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5408ADB8-26AD-4C41-9F28-AA0134986B4B}"/>
              </a:ext>
            </a:extLst>
          </p:cNvPr>
          <p:cNvSpPr txBox="1"/>
          <p:nvPr/>
        </p:nvSpPr>
        <p:spPr>
          <a:xfrm>
            <a:off x="662014" y="1009882"/>
            <a:ext cx="842720" cy="3238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defTabSz="2438339" rtl="0" fontAlgn="auto" latinLnBrk="0" hangingPunct="0">
              <a:lnSpc>
                <a:spcPts val="1380"/>
              </a:lnSpc>
              <a:spcBef>
                <a:spcPts val="0"/>
              </a:spcBef>
              <a:spcAft>
                <a:spcPts val="0"/>
              </a:spcAft>
              <a:buClrTx/>
              <a:buSzTx/>
              <a:buFontTx/>
              <a:buNone/>
              <a:tabLst/>
            </a:pPr>
            <a:r>
              <a:rPr lang="tr-TR" b="1" dirty="0">
                <a:solidFill>
                  <a:srgbClr val="8A8E91"/>
                </a:solidFill>
                <a:latin typeface="Konnect SemiBold" charset="0"/>
                <a:ea typeface="Konnect SemiBold" charset="0"/>
                <a:cs typeface="Konnect SemiBold" charset="0"/>
              </a:rPr>
              <a:t>S. 02</a:t>
            </a:r>
          </a:p>
        </p:txBody>
      </p:sp>
      <p:sp>
        <p:nvSpPr>
          <p:cNvPr id="3" name="Metin kutusu 2">
            <a:extLst>
              <a:ext uri="{FF2B5EF4-FFF2-40B4-BE49-F238E27FC236}">
                <a16:creationId xmlns:a16="http://schemas.microsoft.com/office/drawing/2014/main" id="{A5D68214-3FBD-5246-8AFA-81156701AA6C}"/>
              </a:ext>
            </a:extLst>
          </p:cNvPr>
          <p:cNvSpPr txBox="1"/>
          <p:nvPr/>
        </p:nvSpPr>
        <p:spPr>
          <a:xfrm>
            <a:off x="662014" y="698900"/>
            <a:ext cx="1181100" cy="31098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l" defTabSz="2438339" rtl="0" fontAlgn="auto" latinLnBrk="0" hangingPunct="0">
              <a:lnSpc>
                <a:spcPts val="1300"/>
              </a:lnSpc>
              <a:spcBef>
                <a:spcPts val="0"/>
              </a:spcBef>
              <a:spcAft>
                <a:spcPts val="0"/>
              </a:spcAft>
              <a:buClrTx/>
              <a:buSzTx/>
              <a:buFontTx/>
              <a:buNone/>
              <a:tabLst/>
            </a:pPr>
            <a:r>
              <a:rPr lang="tr-TR" sz="900" dirty="0">
                <a:solidFill>
                  <a:srgbClr val="8A8E91"/>
                </a:solidFill>
                <a:latin typeface="Konnect" charset="0"/>
                <a:ea typeface="Konnect" charset="0"/>
                <a:cs typeface="Konnect" charset="0"/>
              </a:rPr>
              <a:t>14 Haziran 2023</a:t>
            </a:r>
          </a:p>
        </p:txBody>
      </p:sp>
      <p:sp>
        <p:nvSpPr>
          <p:cNvPr id="5" name="Metin kutusu 4">
            <a:extLst>
              <a:ext uri="{FF2B5EF4-FFF2-40B4-BE49-F238E27FC236}">
                <a16:creationId xmlns:a16="http://schemas.microsoft.com/office/drawing/2014/main" id="{BE1F24C6-4322-EF4F-878B-DFBC4F83AA08}"/>
              </a:ext>
            </a:extLst>
          </p:cNvPr>
          <p:cNvSpPr txBox="1"/>
          <p:nvPr/>
        </p:nvSpPr>
        <p:spPr>
          <a:xfrm>
            <a:off x="2396681" y="769757"/>
            <a:ext cx="9076132" cy="607474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nSpc>
                <a:spcPct val="100000"/>
              </a:lnSpc>
            </a:pPr>
            <a:r>
              <a:rPr lang="tr-TR" sz="2400" b="1" dirty="0">
                <a:solidFill>
                  <a:srgbClr val="C00000"/>
                </a:solidFill>
                <a:latin typeface="Konnect SemiBold" charset="0"/>
                <a:ea typeface="Konnect SemiBold" charset="0"/>
                <a:cs typeface="Konnect SemiBold" charset="0"/>
              </a:rPr>
              <a:t>AMAÇ VE KAPSAM</a:t>
            </a:r>
          </a:p>
          <a:p>
            <a:pPr>
              <a:lnSpc>
                <a:spcPct val="100000"/>
              </a:lnSpc>
            </a:pPr>
            <a:endParaRPr lang="tr-TR" sz="1600" b="1" dirty="0">
              <a:solidFill>
                <a:srgbClr val="1F3A8F"/>
              </a:solidFill>
              <a:latin typeface="Konnect SemiBold" charset="0"/>
              <a:ea typeface="Konnect SemiBold" charset="0"/>
              <a:cs typeface="Konnect SemiBold" charset="0"/>
            </a:endParaRPr>
          </a:p>
          <a:p>
            <a:pPr algn="just"/>
            <a:r>
              <a:rPr lang="tr-TR" sz="1800" dirty="0">
                <a:solidFill>
                  <a:srgbClr val="1F3A8F"/>
                </a:solidFill>
                <a:latin typeface="Konnect SemiBold" charset="0"/>
                <a:ea typeface="Konnect SemiBold" charset="0"/>
                <a:cs typeface="Konnect SemiBold" charset="0"/>
              </a:rPr>
              <a:t>2547 sayılı Yükseköğretim Kanununun ek 46 ncı maddesine dayanılarak hazırlanan ‘’Yükseköğretim Kurumları Dışında Çalışan Doktora Derecesine Sahip Türk veya Yabancı Uyruklu Nitelikli Araştırmacıların Kısmi Zamanlı Görevlendirilmesine İlişkin Usul ve Esaslar’’  </a:t>
            </a:r>
            <a:r>
              <a:rPr lang="tr-TR" sz="1800" b="1" dirty="0">
                <a:solidFill>
                  <a:srgbClr val="1F3A8F"/>
                </a:solidFill>
                <a:latin typeface="Konnect SemiBold" charset="0"/>
                <a:ea typeface="Konnect SemiBold" charset="0"/>
                <a:cs typeface="Konnect SemiBold" charset="0"/>
              </a:rPr>
              <a:t>kapsamında; </a:t>
            </a:r>
          </a:p>
          <a:p>
            <a:r>
              <a:rPr lang="tr-TR" sz="1800" b="1" dirty="0">
                <a:solidFill>
                  <a:srgbClr val="1F3A8F"/>
                </a:solidFill>
                <a:latin typeface="Konnect SemiBold" charset="0"/>
                <a:ea typeface="Konnect SemiBold" charset="0"/>
                <a:cs typeface="Konnect SemiBold" charset="0"/>
              </a:rPr>
              <a:t>-Uluslararası tanınırlığı olan yabancı yükseköğretim kurumlarında,</a:t>
            </a:r>
          </a:p>
          <a:p>
            <a:r>
              <a:rPr lang="tr-TR" sz="1800" b="1" dirty="0">
                <a:solidFill>
                  <a:srgbClr val="1F3A8F"/>
                </a:solidFill>
                <a:latin typeface="Konnect SemiBold" charset="0"/>
                <a:ea typeface="Konnect SemiBold" charset="0"/>
                <a:cs typeface="Konnect SemiBold" charset="0"/>
              </a:rPr>
              <a:t>-Ar-</a:t>
            </a:r>
            <a:r>
              <a:rPr lang="tr-TR" sz="1800" b="1" dirty="0" err="1">
                <a:solidFill>
                  <a:srgbClr val="1F3A8F"/>
                </a:solidFill>
                <a:latin typeface="Konnect SemiBold" charset="0"/>
                <a:ea typeface="Konnect SemiBold" charset="0"/>
                <a:cs typeface="Konnect SemiBold" charset="0"/>
              </a:rPr>
              <a:t>Ge</a:t>
            </a:r>
            <a:r>
              <a:rPr lang="tr-TR" sz="1800" b="1" dirty="0">
                <a:solidFill>
                  <a:srgbClr val="1F3A8F"/>
                </a:solidFill>
                <a:latin typeface="Konnect SemiBold" charset="0"/>
                <a:ea typeface="Konnect SemiBold" charset="0"/>
                <a:cs typeface="Konnect SemiBold" charset="0"/>
              </a:rPr>
              <a:t> merkezlerinde, kamu kurum ve kuruluşları ile bağlı veya ilgili birimlerin araştırma merkezi ve enstitülerinde, </a:t>
            </a:r>
          </a:p>
          <a:p>
            <a:r>
              <a:rPr lang="tr-TR" sz="1800" b="1" dirty="0">
                <a:solidFill>
                  <a:srgbClr val="1F3A8F"/>
                </a:solidFill>
                <a:latin typeface="Konnect SemiBold" charset="0"/>
                <a:ea typeface="Konnect SemiBold" charset="0"/>
                <a:cs typeface="Konnect SemiBold" charset="0"/>
              </a:rPr>
              <a:t>-Teknoloji geliştirme bölgelerinde, araştırma altyapılarında, özel sektör Ar-</a:t>
            </a:r>
            <a:r>
              <a:rPr lang="tr-TR" sz="1800" b="1" dirty="0" err="1">
                <a:solidFill>
                  <a:srgbClr val="1F3A8F"/>
                </a:solidFill>
                <a:latin typeface="Konnect SemiBold" charset="0"/>
                <a:ea typeface="Konnect SemiBold" charset="0"/>
                <a:cs typeface="Konnect SemiBold" charset="0"/>
              </a:rPr>
              <a:t>Ge</a:t>
            </a:r>
            <a:r>
              <a:rPr lang="tr-TR" sz="1800" b="1" dirty="0">
                <a:solidFill>
                  <a:srgbClr val="1F3A8F"/>
                </a:solidFill>
                <a:latin typeface="Konnect SemiBold" charset="0"/>
                <a:ea typeface="Konnect SemiBold" charset="0"/>
                <a:cs typeface="Konnect SemiBold" charset="0"/>
              </a:rPr>
              <a:t> merkezleri yahut laboratuvarlarında;</a:t>
            </a:r>
            <a:br>
              <a:rPr lang="tr-TR" sz="1800" b="1" dirty="0">
                <a:solidFill>
                  <a:srgbClr val="1F3A8F"/>
                </a:solidFill>
                <a:latin typeface="Konnect SemiBold" charset="0"/>
                <a:ea typeface="Konnect SemiBold" charset="0"/>
                <a:cs typeface="Konnect SemiBold" charset="0"/>
              </a:rPr>
            </a:br>
            <a:r>
              <a:rPr lang="tr-TR" sz="1800" b="1" dirty="0">
                <a:solidFill>
                  <a:srgbClr val="1F3A8F"/>
                </a:solidFill>
                <a:latin typeface="Konnect SemiBold" charset="0"/>
                <a:ea typeface="Konnect SemiBold" charset="0"/>
                <a:cs typeface="Konnect SemiBold" charset="0"/>
              </a:rPr>
              <a:t>Fiilen çalışan DOKTORA DERECESİNE sahip Türk veya yabancı uyruklu nitelikli araştırmacıların, </a:t>
            </a:r>
          </a:p>
          <a:p>
            <a:pPr algn="just"/>
            <a:r>
              <a:rPr lang="tr-TR" sz="1800" b="1" dirty="0">
                <a:solidFill>
                  <a:srgbClr val="1F3A8F"/>
                </a:solidFill>
                <a:latin typeface="Konnect SemiBold" charset="0"/>
                <a:ea typeface="Konnect SemiBold" charset="0"/>
                <a:cs typeface="Konnect SemiBold" charset="0"/>
              </a:rPr>
              <a:t>Yükseköğretim kurumlarında kısmi zamanlı olarak görevlendirilmesi amaçlanmaktadır.</a:t>
            </a:r>
          </a:p>
        </p:txBody>
      </p:sp>
      <p:pic>
        <p:nvPicPr>
          <p:cNvPr id="13" name="Grafik 12">
            <a:extLst>
              <a:ext uri="{FF2B5EF4-FFF2-40B4-BE49-F238E27FC236}">
                <a16:creationId xmlns:a16="http://schemas.microsoft.com/office/drawing/2014/main" id="{338315DE-9B2A-6D48-94D3-5B919B0B4E3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472813" y="562975"/>
            <a:ext cx="492147" cy="492147"/>
          </a:xfrm>
          <a:prstGeom prst="rect">
            <a:avLst/>
          </a:prstGeom>
        </p:spPr>
      </p:pic>
    </p:spTree>
    <p:extLst>
      <p:ext uri="{BB962C8B-B14F-4D97-AF65-F5344CB8AC3E}">
        <p14:creationId xmlns:p14="http://schemas.microsoft.com/office/powerpoint/2010/main" val="3739744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5408ADB8-26AD-4C41-9F28-AA0134986B4B}"/>
              </a:ext>
            </a:extLst>
          </p:cNvPr>
          <p:cNvSpPr txBox="1"/>
          <p:nvPr/>
        </p:nvSpPr>
        <p:spPr>
          <a:xfrm>
            <a:off x="662014" y="1009882"/>
            <a:ext cx="842720" cy="3238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defTabSz="2438339" rtl="0" fontAlgn="auto" latinLnBrk="0" hangingPunct="0">
              <a:lnSpc>
                <a:spcPts val="1380"/>
              </a:lnSpc>
              <a:spcBef>
                <a:spcPts val="0"/>
              </a:spcBef>
              <a:spcAft>
                <a:spcPts val="0"/>
              </a:spcAft>
              <a:buClrTx/>
              <a:buSzTx/>
              <a:buFontTx/>
              <a:buNone/>
              <a:tabLst/>
            </a:pPr>
            <a:r>
              <a:rPr lang="tr-TR" b="1" dirty="0">
                <a:solidFill>
                  <a:srgbClr val="8A8E91"/>
                </a:solidFill>
                <a:latin typeface="Konnect SemiBold" charset="0"/>
                <a:ea typeface="Konnect SemiBold" charset="0"/>
                <a:cs typeface="Konnect SemiBold" charset="0"/>
              </a:rPr>
              <a:t>S. 02</a:t>
            </a:r>
          </a:p>
        </p:txBody>
      </p:sp>
      <p:sp>
        <p:nvSpPr>
          <p:cNvPr id="3" name="Metin kutusu 2">
            <a:extLst>
              <a:ext uri="{FF2B5EF4-FFF2-40B4-BE49-F238E27FC236}">
                <a16:creationId xmlns:a16="http://schemas.microsoft.com/office/drawing/2014/main" id="{A5D68214-3FBD-5246-8AFA-81156701AA6C}"/>
              </a:ext>
            </a:extLst>
          </p:cNvPr>
          <p:cNvSpPr txBox="1"/>
          <p:nvPr/>
        </p:nvSpPr>
        <p:spPr>
          <a:xfrm>
            <a:off x="662014" y="698900"/>
            <a:ext cx="1181100" cy="31098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l" defTabSz="2438339" rtl="0" fontAlgn="auto" latinLnBrk="0" hangingPunct="0">
              <a:lnSpc>
                <a:spcPts val="1300"/>
              </a:lnSpc>
              <a:spcBef>
                <a:spcPts val="0"/>
              </a:spcBef>
              <a:spcAft>
                <a:spcPts val="0"/>
              </a:spcAft>
              <a:buClrTx/>
              <a:buSzTx/>
              <a:buFontTx/>
              <a:buNone/>
              <a:tabLst/>
            </a:pPr>
            <a:r>
              <a:rPr lang="tr-TR" sz="900" dirty="0">
                <a:solidFill>
                  <a:srgbClr val="8A8E91"/>
                </a:solidFill>
                <a:latin typeface="Konnect" charset="0"/>
                <a:ea typeface="Konnect" charset="0"/>
                <a:cs typeface="Konnect" charset="0"/>
              </a:rPr>
              <a:t>14 Haziran 2023</a:t>
            </a:r>
          </a:p>
        </p:txBody>
      </p:sp>
      <p:sp>
        <p:nvSpPr>
          <p:cNvPr id="5" name="Metin kutusu 4">
            <a:extLst>
              <a:ext uri="{FF2B5EF4-FFF2-40B4-BE49-F238E27FC236}">
                <a16:creationId xmlns:a16="http://schemas.microsoft.com/office/drawing/2014/main" id="{BE1F24C6-4322-EF4F-878B-DFBC4F83AA08}"/>
              </a:ext>
            </a:extLst>
          </p:cNvPr>
          <p:cNvSpPr txBox="1"/>
          <p:nvPr/>
        </p:nvSpPr>
        <p:spPr>
          <a:xfrm>
            <a:off x="2396681" y="769757"/>
            <a:ext cx="9076132" cy="646330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nSpc>
                <a:spcPct val="100000"/>
              </a:lnSpc>
            </a:pPr>
            <a:r>
              <a:rPr lang="tr-TR" sz="2000" b="1" dirty="0">
                <a:solidFill>
                  <a:srgbClr val="C00000"/>
                </a:solidFill>
                <a:latin typeface="Konnect SemiBold" charset="0"/>
                <a:ea typeface="Konnect SemiBold" charset="0"/>
                <a:cs typeface="Konnect SemiBold" charset="0"/>
              </a:rPr>
              <a:t>TANIMLAR</a:t>
            </a:r>
          </a:p>
          <a:p>
            <a:pPr>
              <a:lnSpc>
                <a:spcPct val="100000"/>
              </a:lnSpc>
            </a:pPr>
            <a:endParaRPr lang="tr-TR" sz="1400" b="1" dirty="0">
              <a:solidFill>
                <a:srgbClr val="1F3A8F"/>
              </a:solidFill>
              <a:latin typeface="Konnect SemiBold" charset="0"/>
              <a:ea typeface="Konnect SemiBold" charset="0"/>
              <a:cs typeface="Konnect SemiBold" charset="0"/>
            </a:endParaRPr>
          </a:p>
          <a:p>
            <a:pPr algn="just"/>
            <a:r>
              <a:rPr lang="tr-TR" sz="1600" dirty="0">
                <a:solidFill>
                  <a:srgbClr val="C00000"/>
                </a:solidFill>
                <a:latin typeface="Konnect SemiBold" panose="00000700000000000000" charset="-94"/>
                <a:ea typeface="Cambria" panose="02040503050406030204" pitchFamily="18" charset="0"/>
              </a:rPr>
              <a:t>NİTELİKLİ ARAŞTIRMACI</a:t>
            </a:r>
            <a:r>
              <a:rPr lang="tr-TR" sz="1600" dirty="0">
                <a:latin typeface="Konnect SemiBold" panose="00000700000000000000" charset="-94"/>
                <a:ea typeface="Cambria" panose="02040503050406030204" pitchFamily="18" charset="0"/>
              </a:rPr>
              <a:t>: 2547 sayılı Yükseköğretim Kanununun ek 46 ncı maddesi kapsamındaki kuruluşlarda istihdam edilen, en az doktora derecesine sahip ve patent veya tasarım sahibi ya da fen, mühendislik ve sağlık alanlarında Q1, sosyal bilimler alanında ise SCOPUS ve WEB of Science dergilerinde birinci yazar olarak en az bir yayını olan Türk veya yabancı uyruklu çalışanı.</a:t>
            </a:r>
          </a:p>
          <a:p>
            <a:pPr algn="just"/>
            <a:r>
              <a:rPr lang="tr-TR" sz="1600" dirty="0">
                <a:solidFill>
                  <a:srgbClr val="C00000"/>
                </a:solidFill>
                <a:latin typeface="Konnect SemiBold" panose="00000700000000000000" charset="-94"/>
              </a:rPr>
              <a:t>KISMİ ZAMANLI GÖREVLENDİRME</a:t>
            </a:r>
            <a:r>
              <a:rPr lang="tr-TR" sz="1600" dirty="0">
                <a:latin typeface="Konnect SemiBold" panose="00000700000000000000" charset="-94"/>
              </a:rPr>
              <a:t>: Yükseköğretim kurumlarında bilimsel araştırma ve uygulama, </a:t>
            </a:r>
            <a:r>
              <a:rPr lang="tr-TR" sz="1600" dirty="0" err="1">
                <a:latin typeface="Konnect SemiBold" panose="00000700000000000000" charset="-94"/>
              </a:rPr>
              <a:t>ArGe</a:t>
            </a:r>
            <a:r>
              <a:rPr lang="tr-TR" sz="1600" dirty="0">
                <a:latin typeface="Konnect SemiBold" panose="00000700000000000000" charset="-94"/>
              </a:rPr>
              <a:t>, yenilik veya tasarım çalışmalarında, bilimsel araştırma projelerinde yürütücü/araştırmacı olarak yer almak ve bu kapsamda lisans veya lisans üstü öğretimde ders vermek ya da danışmanlık yapmak üzere süresi bir yılı geçmemek üzere haftada en az bir gün süreli görevlendirme.</a:t>
            </a:r>
          </a:p>
          <a:p>
            <a:pPr algn="just"/>
            <a:r>
              <a:rPr lang="tr-TR" sz="1600" dirty="0">
                <a:solidFill>
                  <a:srgbClr val="C00000"/>
                </a:solidFill>
                <a:latin typeface="Konnect SemiBold" panose="00000700000000000000" charset="-94"/>
              </a:rPr>
              <a:t>ULUSLARARASI TANINIRLIĞI OLAN YABANCI YÜKSEKÖĞRETİM KURUMU</a:t>
            </a:r>
            <a:r>
              <a:rPr lang="tr-TR" sz="1600" dirty="0">
                <a:latin typeface="Konnect SemiBold" panose="00000700000000000000" charset="-94"/>
              </a:rPr>
              <a:t>: Yükseköğretim Kurulunca esas alınan Times Higher Education (THE), QS World University </a:t>
            </a:r>
            <a:r>
              <a:rPr lang="tr-TR" sz="1600" dirty="0" err="1">
                <a:latin typeface="Konnect SemiBold" panose="00000700000000000000" charset="-94"/>
              </a:rPr>
              <a:t>Rankings</a:t>
            </a:r>
            <a:r>
              <a:rPr lang="tr-TR" sz="1600" dirty="0">
                <a:latin typeface="Konnect SemiBold" panose="00000700000000000000" charset="-94"/>
              </a:rPr>
              <a:t>, Academic Ranking of World Universities (ARWU) ve CWTS </a:t>
            </a:r>
            <a:r>
              <a:rPr lang="tr-TR" sz="1600" dirty="0" err="1">
                <a:latin typeface="Konnect SemiBold" panose="00000700000000000000" charset="-94"/>
              </a:rPr>
              <a:t>Leiden</a:t>
            </a:r>
            <a:r>
              <a:rPr lang="tr-TR" sz="1600" dirty="0">
                <a:latin typeface="Konnect SemiBold" panose="00000700000000000000" charset="-94"/>
              </a:rPr>
              <a:t> Ranking sıralama kuruluşlarının en az 3 ünün listesinde dünya sıralamasında ilk beş yüzlük dilimde yer alan yükseköğretim kurumu.</a:t>
            </a:r>
            <a:endParaRPr lang="tr-TR" sz="1600" dirty="0">
              <a:latin typeface="Konnect SemiBold" panose="00000700000000000000" charset="-94"/>
              <a:ea typeface="Cambria" panose="02040503050406030204" pitchFamily="18" charset="0"/>
            </a:endParaRPr>
          </a:p>
          <a:p>
            <a:pPr>
              <a:lnSpc>
                <a:spcPct val="100000"/>
              </a:lnSpc>
            </a:pPr>
            <a:endParaRPr lang="tr-TR" sz="1800" b="1" dirty="0">
              <a:solidFill>
                <a:srgbClr val="1F3A8F"/>
              </a:solidFill>
              <a:latin typeface="Konnect SemiBold" charset="0"/>
              <a:ea typeface="Konnect SemiBold" charset="0"/>
              <a:cs typeface="Konnect SemiBold" charset="0"/>
            </a:endParaRPr>
          </a:p>
        </p:txBody>
      </p:sp>
      <p:pic>
        <p:nvPicPr>
          <p:cNvPr id="13" name="Grafik 12">
            <a:extLst>
              <a:ext uri="{FF2B5EF4-FFF2-40B4-BE49-F238E27FC236}">
                <a16:creationId xmlns:a16="http://schemas.microsoft.com/office/drawing/2014/main" id="{338315DE-9B2A-6D48-94D3-5B919B0B4E3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472813" y="562975"/>
            <a:ext cx="492147" cy="492147"/>
          </a:xfrm>
          <a:prstGeom prst="rect">
            <a:avLst/>
          </a:prstGeom>
        </p:spPr>
      </p:pic>
    </p:spTree>
    <p:extLst>
      <p:ext uri="{BB962C8B-B14F-4D97-AF65-F5344CB8AC3E}">
        <p14:creationId xmlns:p14="http://schemas.microsoft.com/office/powerpoint/2010/main" val="2454821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5408ADB8-26AD-4C41-9F28-AA0134986B4B}"/>
              </a:ext>
            </a:extLst>
          </p:cNvPr>
          <p:cNvSpPr txBox="1"/>
          <p:nvPr/>
        </p:nvSpPr>
        <p:spPr>
          <a:xfrm>
            <a:off x="662014" y="1009882"/>
            <a:ext cx="842720" cy="3238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defTabSz="2438339" rtl="0" fontAlgn="auto" latinLnBrk="0" hangingPunct="0">
              <a:lnSpc>
                <a:spcPts val="1380"/>
              </a:lnSpc>
              <a:spcBef>
                <a:spcPts val="0"/>
              </a:spcBef>
              <a:spcAft>
                <a:spcPts val="0"/>
              </a:spcAft>
              <a:buClrTx/>
              <a:buSzTx/>
              <a:buFontTx/>
              <a:buNone/>
              <a:tabLst/>
            </a:pPr>
            <a:r>
              <a:rPr lang="tr-TR" b="1" dirty="0">
                <a:solidFill>
                  <a:srgbClr val="8A8E91"/>
                </a:solidFill>
                <a:latin typeface="Konnect SemiBold" charset="0"/>
                <a:ea typeface="Konnect SemiBold" charset="0"/>
                <a:cs typeface="Konnect SemiBold" charset="0"/>
              </a:rPr>
              <a:t>S. 02</a:t>
            </a:r>
          </a:p>
        </p:txBody>
      </p:sp>
      <p:sp>
        <p:nvSpPr>
          <p:cNvPr id="3" name="Metin kutusu 2">
            <a:extLst>
              <a:ext uri="{FF2B5EF4-FFF2-40B4-BE49-F238E27FC236}">
                <a16:creationId xmlns:a16="http://schemas.microsoft.com/office/drawing/2014/main" id="{A5D68214-3FBD-5246-8AFA-81156701AA6C}"/>
              </a:ext>
            </a:extLst>
          </p:cNvPr>
          <p:cNvSpPr txBox="1"/>
          <p:nvPr/>
        </p:nvSpPr>
        <p:spPr>
          <a:xfrm>
            <a:off x="662014" y="698900"/>
            <a:ext cx="1181100" cy="31098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l" defTabSz="2438339" rtl="0" fontAlgn="auto" latinLnBrk="0" hangingPunct="0">
              <a:lnSpc>
                <a:spcPts val="1300"/>
              </a:lnSpc>
              <a:spcBef>
                <a:spcPts val="0"/>
              </a:spcBef>
              <a:spcAft>
                <a:spcPts val="0"/>
              </a:spcAft>
              <a:buClrTx/>
              <a:buSzTx/>
              <a:buFontTx/>
              <a:buNone/>
              <a:tabLst/>
            </a:pPr>
            <a:r>
              <a:rPr lang="tr-TR" sz="900" dirty="0">
                <a:solidFill>
                  <a:srgbClr val="8A8E91"/>
                </a:solidFill>
                <a:latin typeface="Konnect" charset="0"/>
                <a:ea typeface="Konnect" charset="0"/>
                <a:cs typeface="Konnect" charset="0"/>
              </a:rPr>
              <a:t>14 Haziran 2023</a:t>
            </a:r>
          </a:p>
        </p:txBody>
      </p:sp>
      <p:sp>
        <p:nvSpPr>
          <p:cNvPr id="5" name="Metin kutusu 4">
            <a:extLst>
              <a:ext uri="{FF2B5EF4-FFF2-40B4-BE49-F238E27FC236}">
                <a16:creationId xmlns:a16="http://schemas.microsoft.com/office/drawing/2014/main" id="{BE1F24C6-4322-EF4F-878B-DFBC4F83AA08}"/>
              </a:ext>
            </a:extLst>
          </p:cNvPr>
          <p:cNvSpPr txBox="1"/>
          <p:nvPr/>
        </p:nvSpPr>
        <p:spPr>
          <a:xfrm>
            <a:off x="2396681" y="769757"/>
            <a:ext cx="9076132" cy="609397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nSpc>
                <a:spcPct val="100000"/>
              </a:lnSpc>
            </a:pPr>
            <a:r>
              <a:rPr lang="tr-TR" sz="2800" b="1" dirty="0">
                <a:solidFill>
                  <a:srgbClr val="C00000"/>
                </a:solidFill>
                <a:latin typeface="Konnect SemiBold" charset="0"/>
                <a:ea typeface="Konnect SemiBold" charset="0"/>
                <a:cs typeface="Konnect SemiBold" charset="0"/>
              </a:rPr>
              <a:t>BAŞVURU VE DEĞERLENDİRME SÜRECİ</a:t>
            </a:r>
          </a:p>
          <a:p>
            <a:pPr marL="342900" indent="-342900">
              <a:lnSpc>
                <a:spcPct val="100000"/>
              </a:lnSpc>
              <a:buFont typeface="+mj-lt"/>
              <a:buAutoNum type="arabicParenR"/>
            </a:pPr>
            <a:endParaRPr lang="tr-TR" sz="1600" b="1" dirty="0">
              <a:solidFill>
                <a:srgbClr val="1F3A8F"/>
              </a:solidFill>
              <a:latin typeface="Konnect SemiBold" charset="0"/>
              <a:ea typeface="Konnect SemiBold" charset="0"/>
              <a:cs typeface="Konnect SemiBold" charset="0"/>
            </a:endParaRPr>
          </a:p>
          <a:p>
            <a:pPr marL="285750" indent="-285750" algn="just">
              <a:buFont typeface="Wingdings" panose="05000000000000000000" pitchFamily="2" charset="2"/>
              <a:buChar char="Ø"/>
            </a:pPr>
            <a:r>
              <a:rPr lang="tr-TR" sz="1800" b="1" dirty="0">
                <a:solidFill>
                  <a:srgbClr val="1F3A8F"/>
                </a:solidFill>
                <a:latin typeface="Konnect SemiBold" charset="0"/>
                <a:ea typeface="Konnect SemiBold" charset="0"/>
                <a:cs typeface="Konnect SemiBold" charset="0"/>
              </a:rPr>
              <a:t>Kısmi zamanlı olarak görevlendirilmek isteyen araştırmacılar başvurularını çalışmak istedikleri birime yapar.</a:t>
            </a:r>
          </a:p>
          <a:p>
            <a:pPr marL="285750" indent="-285750" algn="just">
              <a:buFont typeface="Wingdings" panose="05000000000000000000" pitchFamily="2" charset="2"/>
              <a:buChar char="Ø"/>
            </a:pPr>
            <a:r>
              <a:rPr lang="tr-TR" sz="1800" b="1" dirty="0">
                <a:solidFill>
                  <a:srgbClr val="1F3A8F"/>
                </a:solidFill>
                <a:latin typeface="Konnect SemiBold" charset="0"/>
                <a:ea typeface="Konnect SemiBold" charset="0"/>
                <a:cs typeface="Konnect SemiBold" charset="0"/>
              </a:rPr>
              <a:t> Başvurular ilgili birim tarafından incelenir ve kriterleri sağlayan araştırmacılardan çalıştırılmak istenenlerin kısmi zamanlı görevlendirme teklifleri; ilgili birim yönetim kurulunun gerekçeli uygun görüşü üzerine üniversite yönetim kurulunun kararı, kurumların karşılıklı mutabakatı ve rektörün teklifi ile Yükseköğretim Kuruluna gönderilir.</a:t>
            </a:r>
          </a:p>
          <a:p>
            <a:pPr marL="285750" indent="-285750" algn="just">
              <a:buFont typeface="Wingdings" panose="05000000000000000000" pitchFamily="2" charset="2"/>
              <a:buChar char="Ø"/>
            </a:pPr>
            <a:r>
              <a:rPr lang="tr-TR" sz="1800" b="1" dirty="0">
                <a:solidFill>
                  <a:srgbClr val="1F3A8F"/>
                </a:solidFill>
                <a:latin typeface="Konnect SemiBold" charset="0"/>
                <a:ea typeface="Konnect SemiBold" charset="0"/>
                <a:cs typeface="Konnect SemiBold" charset="0"/>
              </a:rPr>
              <a:t> Yurt dışından görevlendirmeler için araştırmacıların uluslararası tanınırlığı olan yabancı yükseköğretim kurumunda en az iki yıldan beri ilgili bilim alanının akademik kadrosunda öğretim üyesi/araştırmacı yahut veya Ar-Ge/yenilik/tasarım merkezinde araştırmacı olarak çalıştığını resmi evrakla beyan etmesi gereklidir. </a:t>
            </a:r>
          </a:p>
          <a:p>
            <a:endParaRPr lang="tr-TR" sz="1600" b="1" dirty="0">
              <a:solidFill>
                <a:srgbClr val="1F3A8F"/>
              </a:solidFill>
              <a:latin typeface="Konnect SemiBold" charset="0"/>
              <a:ea typeface="Konnect SemiBold" charset="0"/>
              <a:cs typeface="Konnect SemiBold" charset="0"/>
            </a:endParaRPr>
          </a:p>
        </p:txBody>
      </p:sp>
      <p:pic>
        <p:nvPicPr>
          <p:cNvPr id="13" name="Grafik 12">
            <a:extLst>
              <a:ext uri="{FF2B5EF4-FFF2-40B4-BE49-F238E27FC236}">
                <a16:creationId xmlns:a16="http://schemas.microsoft.com/office/drawing/2014/main" id="{338315DE-9B2A-6D48-94D3-5B919B0B4E3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472813" y="562975"/>
            <a:ext cx="492147" cy="492147"/>
          </a:xfrm>
          <a:prstGeom prst="rect">
            <a:avLst/>
          </a:prstGeom>
        </p:spPr>
      </p:pic>
    </p:spTree>
    <p:extLst>
      <p:ext uri="{BB962C8B-B14F-4D97-AF65-F5344CB8AC3E}">
        <p14:creationId xmlns:p14="http://schemas.microsoft.com/office/powerpoint/2010/main" val="3976161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5408ADB8-26AD-4C41-9F28-AA0134986B4B}"/>
              </a:ext>
            </a:extLst>
          </p:cNvPr>
          <p:cNvSpPr txBox="1"/>
          <p:nvPr/>
        </p:nvSpPr>
        <p:spPr>
          <a:xfrm>
            <a:off x="662014" y="1009882"/>
            <a:ext cx="842720" cy="3238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defTabSz="2438339" rtl="0" fontAlgn="auto" latinLnBrk="0" hangingPunct="0">
              <a:lnSpc>
                <a:spcPts val="1380"/>
              </a:lnSpc>
              <a:spcBef>
                <a:spcPts val="0"/>
              </a:spcBef>
              <a:spcAft>
                <a:spcPts val="0"/>
              </a:spcAft>
              <a:buClrTx/>
              <a:buSzTx/>
              <a:buFontTx/>
              <a:buNone/>
              <a:tabLst/>
            </a:pPr>
            <a:r>
              <a:rPr lang="tr-TR" b="1" dirty="0">
                <a:solidFill>
                  <a:srgbClr val="8A8E91"/>
                </a:solidFill>
                <a:latin typeface="Konnect SemiBold" charset="0"/>
                <a:ea typeface="Konnect SemiBold" charset="0"/>
                <a:cs typeface="Konnect SemiBold" charset="0"/>
              </a:rPr>
              <a:t>S. 02</a:t>
            </a:r>
          </a:p>
        </p:txBody>
      </p:sp>
      <p:sp>
        <p:nvSpPr>
          <p:cNvPr id="3" name="Metin kutusu 2">
            <a:extLst>
              <a:ext uri="{FF2B5EF4-FFF2-40B4-BE49-F238E27FC236}">
                <a16:creationId xmlns:a16="http://schemas.microsoft.com/office/drawing/2014/main" id="{A5D68214-3FBD-5246-8AFA-81156701AA6C}"/>
              </a:ext>
            </a:extLst>
          </p:cNvPr>
          <p:cNvSpPr txBox="1"/>
          <p:nvPr/>
        </p:nvSpPr>
        <p:spPr>
          <a:xfrm>
            <a:off x="662014" y="698900"/>
            <a:ext cx="1181100" cy="31098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l" defTabSz="2438339" rtl="0" fontAlgn="auto" latinLnBrk="0" hangingPunct="0">
              <a:lnSpc>
                <a:spcPts val="1300"/>
              </a:lnSpc>
              <a:spcBef>
                <a:spcPts val="0"/>
              </a:spcBef>
              <a:spcAft>
                <a:spcPts val="0"/>
              </a:spcAft>
              <a:buClrTx/>
              <a:buSzTx/>
              <a:buFontTx/>
              <a:buNone/>
              <a:tabLst/>
            </a:pPr>
            <a:r>
              <a:rPr lang="tr-TR" sz="900" dirty="0">
                <a:solidFill>
                  <a:srgbClr val="8A8E91"/>
                </a:solidFill>
                <a:latin typeface="Konnect" charset="0"/>
                <a:ea typeface="Konnect" charset="0"/>
                <a:cs typeface="Konnect" charset="0"/>
              </a:rPr>
              <a:t>14 Haziran 2023</a:t>
            </a:r>
          </a:p>
        </p:txBody>
      </p:sp>
      <p:sp>
        <p:nvSpPr>
          <p:cNvPr id="5" name="Metin kutusu 4">
            <a:extLst>
              <a:ext uri="{FF2B5EF4-FFF2-40B4-BE49-F238E27FC236}">
                <a16:creationId xmlns:a16="http://schemas.microsoft.com/office/drawing/2014/main" id="{BE1F24C6-4322-EF4F-878B-DFBC4F83AA08}"/>
              </a:ext>
            </a:extLst>
          </p:cNvPr>
          <p:cNvSpPr txBox="1"/>
          <p:nvPr/>
        </p:nvSpPr>
        <p:spPr>
          <a:xfrm>
            <a:off x="2396681" y="1132650"/>
            <a:ext cx="9076132" cy="50783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285750" indent="-285750" algn="just">
              <a:lnSpc>
                <a:spcPct val="100000"/>
              </a:lnSpc>
              <a:buFont typeface="Wingdings" panose="05000000000000000000" pitchFamily="2" charset="2"/>
              <a:buChar char="Ø"/>
            </a:pPr>
            <a:r>
              <a:rPr lang="tr-TR" sz="1800" b="1" dirty="0">
                <a:solidFill>
                  <a:srgbClr val="1F3A8F"/>
                </a:solidFill>
                <a:latin typeface="Konnect SemiBold" charset="0"/>
                <a:ea typeface="Konnect SemiBold" charset="0"/>
                <a:cs typeface="Konnect SemiBold" charset="0"/>
              </a:rPr>
              <a:t>Yükseköğretim kurumu tarafından kısmi zamanlı görevlendirilmesi teklif edilen araştırmacılar, Yükseköğretim Kurulu tarafından bilimsel yayın ve projeleri, yetkinlikleri, ilgili alana Ar-Ge, yenilik veya tasarım açılarından muhtemel katkıları ile üniversitenin öğretim elemanı sayısı ve benzeri kriterler bakımından değerlendirilerek çalıştırılması uygun bulunan araştırmacıların kısmi zamanlı görevlendirilmelerine onay verilir. </a:t>
            </a:r>
          </a:p>
          <a:p>
            <a:pPr marL="285750" indent="-285750" algn="just">
              <a:lnSpc>
                <a:spcPct val="100000"/>
              </a:lnSpc>
              <a:buFont typeface="Wingdings" panose="05000000000000000000" pitchFamily="2" charset="2"/>
              <a:buChar char="Ø"/>
            </a:pPr>
            <a:r>
              <a:rPr lang="tr-TR" sz="1800" b="1" dirty="0">
                <a:solidFill>
                  <a:srgbClr val="1F3A8F"/>
                </a:solidFill>
                <a:latin typeface="Konnect SemiBold" charset="0"/>
                <a:ea typeface="Konnect SemiBold" charset="0"/>
                <a:cs typeface="Konnect SemiBold" charset="0"/>
              </a:rPr>
              <a:t>Vakıf yükseköğretim kurumları araştırmacılarla ilgili görevlendirme tekliflerini Yükseköğretim Kuruluna gönderir. Araştırmacıların görevlendirilip görevlendirilemeyeceğine Yükseköğretim Kurulu karar verir.</a:t>
            </a:r>
          </a:p>
          <a:p>
            <a:pPr marL="285750" indent="-285750" algn="just">
              <a:lnSpc>
                <a:spcPct val="100000"/>
              </a:lnSpc>
              <a:buFont typeface="Wingdings" panose="05000000000000000000" pitchFamily="2" charset="2"/>
              <a:buChar char="Ø"/>
            </a:pPr>
            <a:r>
              <a:rPr lang="tr-TR" sz="1800" b="1" dirty="0">
                <a:solidFill>
                  <a:srgbClr val="1F3A8F"/>
                </a:solidFill>
                <a:latin typeface="Konnect SemiBold" charset="0"/>
                <a:ea typeface="Konnect SemiBold" charset="0"/>
                <a:cs typeface="Konnect SemiBold" charset="0"/>
              </a:rPr>
              <a:t>Kısmi zamanlı görevlendirilen araştırmacıların görev süreleri, bilimsel yayın ve çalışmaları, ders verme ve danışmanlık hizmetleri ile yükseköğretim kurumuna olan diğer katkıları dikkate alınarak aynı usulle uzatılabilir.  </a:t>
            </a:r>
          </a:p>
          <a:p>
            <a:pPr marL="285750" indent="-285750" algn="just">
              <a:lnSpc>
                <a:spcPct val="100000"/>
              </a:lnSpc>
              <a:buFont typeface="Wingdings" panose="05000000000000000000" pitchFamily="2" charset="2"/>
              <a:buChar char="Ø"/>
            </a:pPr>
            <a:r>
              <a:rPr lang="tr-TR" sz="1800" b="1" dirty="0">
                <a:solidFill>
                  <a:srgbClr val="1F3A8F"/>
                </a:solidFill>
                <a:latin typeface="Konnect SemiBold" charset="0"/>
                <a:ea typeface="Konnect SemiBold" charset="0"/>
                <a:cs typeface="Konnect SemiBold" charset="0"/>
              </a:rPr>
              <a:t>Bir yükseköğretim kurumunda kısmi zamanlı olarak görevlendirilen araştırmacılar, bu görevlendirmeleri süresinde aynı usulle başka bir yükseköğretim kurumunda görevlendirilemez</a:t>
            </a:r>
            <a:r>
              <a:rPr lang="tr-TR" sz="1400" dirty="0"/>
              <a:t>.</a:t>
            </a:r>
          </a:p>
          <a:p>
            <a:pPr marL="285750" indent="-285750" algn="just">
              <a:lnSpc>
                <a:spcPct val="100000"/>
              </a:lnSpc>
              <a:buFont typeface="Wingdings" panose="05000000000000000000" pitchFamily="2" charset="2"/>
              <a:buChar char="Ø"/>
            </a:pPr>
            <a:r>
              <a:rPr lang="tr-TR" sz="1800" b="1" dirty="0">
                <a:solidFill>
                  <a:srgbClr val="1F3A8F"/>
                </a:solidFill>
                <a:latin typeface="Konnect SemiBold" charset="0"/>
                <a:ea typeface="Konnect SemiBold" charset="0"/>
                <a:cs typeface="Konnect SemiBold" charset="0"/>
              </a:rPr>
              <a:t>2547 sayılı Yükseköğretim Kanununun ek 46 ncı maddesi kapsamında görevlendirilebilecek araştırmacı sayısı, ilgili yükseköğretim kurumunun dolu öğretim elemanı kadrosu sayısının %2’si ile sınırlıdır. </a:t>
            </a:r>
          </a:p>
        </p:txBody>
      </p:sp>
      <p:pic>
        <p:nvPicPr>
          <p:cNvPr id="13" name="Grafik 12">
            <a:extLst>
              <a:ext uri="{FF2B5EF4-FFF2-40B4-BE49-F238E27FC236}">
                <a16:creationId xmlns:a16="http://schemas.microsoft.com/office/drawing/2014/main" id="{338315DE-9B2A-6D48-94D3-5B919B0B4E3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472813" y="562975"/>
            <a:ext cx="492147" cy="492147"/>
          </a:xfrm>
          <a:prstGeom prst="rect">
            <a:avLst/>
          </a:prstGeom>
        </p:spPr>
      </p:pic>
      <p:sp>
        <p:nvSpPr>
          <p:cNvPr id="4" name="Metin kutusu 3">
            <a:extLst>
              <a:ext uri="{FF2B5EF4-FFF2-40B4-BE49-F238E27FC236}">
                <a16:creationId xmlns:a16="http://schemas.microsoft.com/office/drawing/2014/main" id="{0ADFC30E-59AD-7717-5933-8A332D0CCA79}"/>
              </a:ext>
            </a:extLst>
          </p:cNvPr>
          <p:cNvSpPr txBox="1"/>
          <p:nvPr/>
        </p:nvSpPr>
        <p:spPr>
          <a:xfrm>
            <a:off x="2508738" y="97796"/>
            <a:ext cx="8733693" cy="88293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l" defTabSz="2438339" rtl="0" fontAlgn="auto" latinLnBrk="0" hangingPunct="0">
              <a:lnSpc>
                <a:spcPct val="150000"/>
              </a:lnSpc>
              <a:spcBef>
                <a:spcPts val="0"/>
              </a:spcBef>
              <a:spcAft>
                <a:spcPts val="0"/>
              </a:spcAft>
              <a:buClrTx/>
              <a:buSzTx/>
              <a:buFontTx/>
              <a:buNone/>
              <a:tabLst/>
            </a:pPr>
            <a:r>
              <a:rPr kumimoji="0" lang="tr-TR" sz="3200" b="1" i="0" u="none" strike="noStrike" cap="none" spc="0" normalizeH="0" baseline="0" dirty="0">
                <a:ln>
                  <a:noFill/>
                </a:ln>
                <a:solidFill>
                  <a:srgbClr val="C00000"/>
                </a:solidFill>
                <a:effectLst/>
                <a:uFillTx/>
                <a:latin typeface="Konnect SemiBold" panose="00000700000000000000" charset="-94"/>
                <a:sym typeface="Roboto Light"/>
              </a:rPr>
              <a:t>DEĞERLENDİRME KRİTERLERİ</a:t>
            </a:r>
          </a:p>
        </p:txBody>
      </p:sp>
    </p:spTree>
    <p:extLst>
      <p:ext uri="{BB962C8B-B14F-4D97-AF65-F5344CB8AC3E}">
        <p14:creationId xmlns:p14="http://schemas.microsoft.com/office/powerpoint/2010/main" val="2928249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5408ADB8-26AD-4C41-9F28-AA0134986B4B}"/>
              </a:ext>
            </a:extLst>
          </p:cNvPr>
          <p:cNvSpPr txBox="1"/>
          <p:nvPr/>
        </p:nvSpPr>
        <p:spPr>
          <a:xfrm>
            <a:off x="662014" y="1009882"/>
            <a:ext cx="842720" cy="3238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defTabSz="2438339" rtl="0" fontAlgn="auto" latinLnBrk="0" hangingPunct="0">
              <a:lnSpc>
                <a:spcPts val="1380"/>
              </a:lnSpc>
              <a:spcBef>
                <a:spcPts val="0"/>
              </a:spcBef>
              <a:spcAft>
                <a:spcPts val="0"/>
              </a:spcAft>
              <a:buClrTx/>
              <a:buSzTx/>
              <a:buFontTx/>
              <a:buNone/>
              <a:tabLst/>
            </a:pPr>
            <a:r>
              <a:rPr lang="tr-TR" b="1" dirty="0">
                <a:solidFill>
                  <a:srgbClr val="8A8E91"/>
                </a:solidFill>
                <a:latin typeface="Konnect SemiBold" charset="0"/>
                <a:ea typeface="Konnect SemiBold" charset="0"/>
                <a:cs typeface="Konnect SemiBold" charset="0"/>
              </a:rPr>
              <a:t>S. 02</a:t>
            </a:r>
          </a:p>
        </p:txBody>
      </p:sp>
      <p:sp>
        <p:nvSpPr>
          <p:cNvPr id="3" name="Metin kutusu 2">
            <a:extLst>
              <a:ext uri="{FF2B5EF4-FFF2-40B4-BE49-F238E27FC236}">
                <a16:creationId xmlns:a16="http://schemas.microsoft.com/office/drawing/2014/main" id="{A5D68214-3FBD-5246-8AFA-81156701AA6C}"/>
              </a:ext>
            </a:extLst>
          </p:cNvPr>
          <p:cNvSpPr txBox="1"/>
          <p:nvPr/>
        </p:nvSpPr>
        <p:spPr>
          <a:xfrm>
            <a:off x="662014" y="698900"/>
            <a:ext cx="1181100" cy="31098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l" defTabSz="2438339" rtl="0" fontAlgn="auto" latinLnBrk="0" hangingPunct="0">
              <a:lnSpc>
                <a:spcPts val="1300"/>
              </a:lnSpc>
              <a:spcBef>
                <a:spcPts val="0"/>
              </a:spcBef>
              <a:spcAft>
                <a:spcPts val="0"/>
              </a:spcAft>
              <a:buClrTx/>
              <a:buSzTx/>
              <a:buFontTx/>
              <a:buNone/>
              <a:tabLst/>
            </a:pPr>
            <a:r>
              <a:rPr lang="tr-TR" sz="900" dirty="0">
                <a:solidFill>
                  <a:srgbClr val="8A8E91"/>
                </a:solidFill>
                <a:latin typeface="Konnect" charset="0"/>
                <a:ea typeface="Konnect" charset="0"/>
                <a:cs typeface="Konnect" charset="0"/>
              </a:rPr>
              <a:t>14 Haziran 2023</a:t>
            </a:r>
          </a:p>
        </p:txBody>
      </p:sp>
      <p:pic>
        <p:nvPicPr>
          <p:cNvPr id="13" name="Grafik 12">
            <a:extLst>
              <a:ext uri="{FF2B5EF4-FFF2-40B4-BE49-F238E27FC236}">
                <a16:creationId xmlns:a16="http://schemas.microsoft.com/office/drawing/2014/main" id="{338315DE-9B2A-6D48-94D3-5B919B0B4E3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472813" y="562975"/>
            <a:ext cx="492147" cy="492147"/>
          </a:xfrm>
          <a:prstGeom prst="rect">
            <a:avLst/>
          </a:prstGeom>
        </p:spPr>
      </p:pic>
      <p:graphicFrame>
        <p:nvGraphicFramePr>
          <p:cNvPr id="4" name="Tablo 5">
            <a:extLst>
              <a:ext uri="{FF2B5EF4-FFF2-40B4-BE49-F238E27FC236}">
                <a16:creationId xmlns:a16="http://schemas.microsoft.com/office/drawing/2014/main" id="{94B7815A-8C87-B316-E2DE-148C3F95D5B9}"/>
              </a:ext>
            </a:extLst>
          </p:cNvPr>
          <p:cNvGraphicFramePr>
            <a:graphicFrameLocks noGrp="1"/>
          </p:cNvGraphicFramePr>
          <p:nvPr>
            <p:extLst>
              <p:ext uri="{D42A27DB-BD31-4B8C-83A1-F6EECF244321}">
                <p14:modId xmlns:p14="http://schemas.microsoft.com/office/powerpoint/2010/main" val="1002953525"/>
              </p:ext>
            </p:extLst>
          </p:nvPr>
        </p:nvGraphicFramePr>
        <p:xfrm>
          <a:off x="2123033" y="1171785"/>
          <a:ext cx="9108559" cy="3957840"/>
        </p:xfrm>
        <a:graphic>
          <a:graphicData uri="http://schemas.openxmlformats.org/drawingml/2006/table">
            <a:tbl>
              <a:tblPr firstRow="1" bandRow="1">
                <a:tableStyleId>{3C2FFA5D-87B4-456A-9821-1D502468CF0F}</a:tableStyleId>
              </a:tblPr>
              <a:tblGrid>
                <a:gridCol w="2427254">
                  <a:extLst>
                    <a:ext uri="{9D8B030D-6E8A-4147-A177-3AD203B41FA5}">
                      <a16:colId xmlns:a16="http://schemas.microsoft.com/office/drawing/2014/main" val="4211351155"/>
                    </a:ext>
                  </a:extLst>
                </a:gridCol>
                <a:gridCol w="3434881">
                  <a:extLst>
                    <a:ext uri="{9D8B030D-6E8A-4147-A177-3AD203B41FA5}">
                      <a16:colId xmlns:a16="http://schemas.microsoft.com/office/drawing/2014/main" val="3669015350"/>
                    </a:ext>
                  </a:extLst>
                </a:gridCol>
                <a:gridCol w="3246424">
                  <a:extLst>
                    <a:ext uri="{9D8B030D-6E8A-4147-A177-3AD203B41FA5}">
                      <a16:colId xmlns:a16="http://schemas.microsoft.com/office/drawing/2014/main" val="3462399102"/>
                    </a:ext>
                  </a:extLst>
                </a:gridCol>
              </a:tblGrid>
              <a:tr h="415696">
                <a:tc gridSpan="3">
                  <a:txBody>
                    <a:bodyPr/>
                    <a:lstStyle/>
                    <a:p>
                      <a:r>
                        <a:rPr lang="tr-TR" sz="2400" dirty="0">
                          <a:solidFill>
                            <a:srgbClr val="C00000"/>
                          </a:solidFill>
                          <a:latin typeface="Konnect SemiBold" panose="00000700000000000000" charset="-94"/>
                        </a:rPr>
                        <a:t>ÜCRET</a:t>
                      </a:r>
                      <a:r>
                        <a:rPr lang="tr-TR" sz="2400" baseline="0" dirty="0">
                          <a:solidFill>
                            <a:srgbClr val="C00000"/>
                          </a:solidFill>
                          <a:latin typeface="Konnect SemiBold" panose="00000700000000000000" charset="-94"/>
                        </a:rPr>
                        <a:t> ÖDEMESİ</a:t>
                      </a:r>
                      <a:endParaRPr lang="tr-TR" sz="2400" dirty="0">
                        <a:solidFill>
                          <a:srgbClr val="C00000"/>
                        </a:solidFill>
                        <a:latin typeface="Konnect SemiBold" panose="00000700000000000000" charset="-94"/>
                      </a:endParaRPr>
                    </a:p>
                  </a:txBody>
                  <a:tcPr/>
                </a:tc>
                <a:tc hMerge="1">
                  <a:txBody>
                    <a:bodyPr/>
                    <a:lstStyle/>
                    <a:p>
                      <a:endParaRPr lang="tr-TR" dirty="0"/>
                    </a:p>
                  </a:txBody>
                  <a:tcPr/>
                </a:tc>
                <a:tc hMerge="1">
                  <a:txBody>
                    <a:bodyPr/>
                    <a:lstStyle/>
                    <a:p>
                      <a:endParaRPr lang="tr-TR"/>
                    </a:p>
                  </a:txBody>
                  <a:tcPr/>
                </a:tc>
                <a:extLst>
                  <a:ext uri="{0D108BD9-81ED-4DB2-BD59-A6C34878D82A}">
                    <a16:rowId xmlns:a16="http://schemas.microsoft.com/office/drawing/2014/main" val="3777992409"/>
                  </a:ext>
                </a:extLst>
              </a:tr>
              <a:tr h="360270">
                <a:tc>
                  <a:txBody>
                    <a:bodyPr/>
                    <a:lstStyle/>
                    <a:p>
                      <a:r>
                        <a:rPr lang="tr-TR" sz="2000" dirty="0"/>
                        <a:t>Unvan / Nitelik</a:t>
                      </a:r>
                    </a:p>
                  </a:txBody>
                  <a:tcPr/>
                </a:tc>
                <a:tc>
                  <a:txBody>
                    <a:bodyPr/>
                    <a:lstStyle/>
                    <a:p>
                      <a:r>
                        <a:rPr lang="tr-TR" sz="2000" dirty="0">
                          <a:solidFill>
                            <a:srgbClr val="C00000"/>
                          </a:solidFill>
                        </a:rPr>
                        <a:t>*</a:t>
                      </a:r>
                      <a:r>
                        <a:rPr lang="tr-TR" sz="2000" dirty="0"/>
                        <a:t>Günlük Gösterge Üst Sınırı</a:t>
                      </a:r>
                    </a:p>
                  </a:txBody>
                  <a:tcPr/>
                </a:tc>
                <a:tc>
                  <a:txBody>
                    <a:bodyPr/>
                    <a:lstStyle/>
                    <a:p>
                      <a:r>
                        <a:rPr lang="tr-TR" sz="2000" dirty="0"/>
                        <a:t>Aylık Gösterge</a:t>
                      </a:r>
                      <a:r>
                        <a:rPr lang="tr-TR" sz="2000" baseline="0" dirty="0"/>
                        <a:t> Üst Sınırı</a:t>
                      </a:r>
                      <a:endParaRPr lang="tr-TR" sz="2000" dirty="0"/>
                    </a:p>
                  </a:txBody>
                  <a:tcPr/>
                </a:tc>
                <a:extLst>
                  <a:ext uri="{0D108BD9-81ED-4DB2-BD59-A6C34878D82A}">
                    <a16:rowId xmlns:a16="http://schemas.microsoft.com/office/drawing/2014/main" val="199954976"/>
                  </a:ext>
                </a:extLst>
              </a:tr>
              <a:tr h="595422">
                <a:tc>
                  <a:txBody>
                    <a:bodyPr/>
                    <a:lstStyle/>
                    <a:p>
                      <a:pPr algn="l"/>
                      <a:r>
                        <a:rPr lang="tr-TR" sz="1600" dirty="0"/>
                        <a:t>Doktora mezunu araştırmacılar</a:t>
                      </a:r>
                    </a:p>
                  </a:txBody>
                  <a:tcPr/>
                </a:tc>
                <a:tc>
                  <a:txBody>
                    <a:bodyPr/>
                    <a:lstStyle/>
                    <a:p>
                      <a:pPr marL="0" marR="0" lvl="0" indent="0" algn="ctr" defTabSz="410766" rtl="0" eaLnBrk="1" fontAlgn="auto" latinLnBrk="0" hangingPunct="1">
                        <a:lnSpc>
                          <a:spcPct val="100000"/>
                        </a:lnSpc>
                        <a:spcBef>
                          <a:spcPts val="0"/>
                        </a:spcBef>
                        <a:spcAft>
                          <a:spcPts val="0"/>
                        </a:spcAft>
                        <a:buClrTx/>
                        <a:buSzTx/>
                        <a:buFontTx/>
                        <a:buNone/>
                        <a:tabLst/>
                        <a:defRPr/>
                      </a:pPr>
                      <a:r>
                        <a:rPr lang="tr-TR" sz="1800" b="0" i="0" u="none" strike="noStrike" cap="none" spc="0" baseline="0" dirty="0">
                          <a:solidFill>
                            <a:schemeClr val="dk1"/>
                          </a:solidFill>
                          <a:uFillTx/>
                          <a:latin typeface="+mn-lt"/>
                          <a:ea typeface="+mn-ea"/>
                          <a:cs typeface="+mn-cs"/>
                          <a:sym typeface="Montserrat Bold"/>
                        </a:rPr>
                        <a:t> 3.000x0,433684=1.301,052	</a:t>
                      </a:r>
                    </a:p>
                  </a:txBody>
                  <a:tcPr/>
                </a:tc>
                <a:tc>
                  <a:txBody>
                    <a:bodyPr/>
                    <a:lstStyle/>
                    <a:p>
                      <a:pPr marL="0" marR="0" lvl="0" indent="0" algn="ctr" defTabSz="410766" rtl="0" eaLnBrk="1" fontAlgn="auto" latinLnBrk="0" hangingPunct="1">
                        <a:lnSpc>
                          <a:spcPct val="100000"/>
                        </a:lnSpc>
                        <a:spcBef>
                          <a:spcPts val="0"/>
                        </a:spcBef>
                        <a:spcAft>
                          <a:spcPts val="0"/>
                        </a:spcAft>
                        <a:buClrTx/>
                        <a:buSzTx/>
                        <a:buFontTx/>
                        <a:buNone/>
                        <a:tabLst/>
                        <a:defRPr/>
                      </a:pPr>
                      <a:r>
                        <a:rPr lang="tr-TR" sz="1600" b="0" i="0" u="none" strike="noStrike" cap="none" spc="0" baseline="0" dirty="0">
                          <a:solidFill>
                            <a:schemeClr val="dk1"/>
                          </a:solidFill>
                          <a:uFillTx/>
                          <a:latin typeface="+mn-lt"/>
                          <a:ea typeface="+mn-ea"/>
                          <a:cs typeface="+mn-cs"/>
                          <a:sym typeface="Montserrat Bold"/>
                        </a:rPr>
                        <a:t>27.000x0,433684=11,709,468 </a:t>
                      </a:r>
                    </a:p>
                  </a:txBody>
                  <a:tcPr/>
                </a:tc>
                <a:extLst>
                  <a:ext uri="{0D108BD9-81ED-4DB2-BD59-A6C34878D82A}">
                    <a16:rowId xmlns:a16="http://schemas.microsoft.com/office/drawing/2014/main" val="3188663806"/>
                  </a:ext>
                </a:extLst>
              </a:tr>
              <a:tr h="577970">
                <a:tc>
                  <a:txBody>
                    <a:bodyPr/>
                    <a:lstStyle/>
                    <a:p>
                      <a:pPr algn="l"/>
                      <a:r>
                        <a:rPr lang="tr-TR" sz="1600" dirty="0"/>
                        <a:t>Doçent unvanına</a:t>
                      </a:r>
                      <a:r>
                        <a:rPr lang="tr-TR" sz="1600" baseline="0" dirty="0"/>
                        <a:t> sahip araştırmacılar</a:t>
                      </a:r>
                      <a:endParaRPr lang="tr-TR" sz="1600" dirty="0"/>
                    </a:p>
                  </a:txBody>
                  <a:tcPr/>
                </a:tc>
                <a:tc>
                  <a:txBody>
                    <a:bodyPr/>
                    <a:lstStyle/>
                    <a:p>
                      <a:pPr marL="0" marR="0" lvl="0" indent="0" algn="ctr" defTabSz="410766" rtl="0" eaLnBrk="1" fontAlgn="auto" latinLnBrk="0" hangingPunct="1">
                        <a:lnSpc>
                          <a:spcPct val="100000"/>
                        </a:lnSpc>
                        <a:spcBef>
                          <a:spcPts val="0"/>
                        </a:spcBef>
                        <a:spcAft>
                          <a:spcPts val="0"/>
                        </a:spcAft>
                        <a:buClrTx/>
                        <a:buSzTx/>
                        <a:buFontTx/>
                        <a:buNone/>
                        <a:tabLst/>
                        <a:defRPr/>
                      </a:pPr>
                      <a:r>
                        <a:rPr lang="tr-TR" sz="1800" b="0" i="0" u="none" strike="noStrike" cap="none" spc="0" baseline="0" dirty="0">
                          <a:solidFill>
                            <a:schemeClr val="dk1"/>
                          </a:solidFill>
                          <a:uFillTx/>
                          <a:latin typeface="+mn-lt"/>
                          <a:ea typeface="+mn-ea"/>
                          <a:cs typeface="+mn-cs"/>
                          <a:sym typeface="Montserrat Bold"/>
                        </a:rPr>
                        <a:t>4.000x0,433684=1.734,736</a:t>
                      </a:r>
                    </a:p>
                  </a:txBody>
                  <a:tcPr/>
                </a:tc>
                <a:tc>
                  <a:txBody>
                    <a:bodyPr/>
                    <a:lstStyle/>
                    <a:p>
                      <a:pPr marL="0" marR="0" lvl="0" indent="0" algn="ctr" defTabSz="410766" rtl="0" eaLnBrk="1" fontAlgn="auto" latinLnBrk="0" hangingPunct="1">
                        <a:lnSpc>
                          <a:spcPct val="100000"/>
                        </a:lnSpc>
                        <a:spcBef>
                          <a:spcPts val="0"/>
                        </a:spcBef>
                        <a:spcAft>
                          <a:spcPts val="0"/>
                        </a:spcAft>
                        <a:buClrTx/>
                        <a:buSzTx/>
                        <a:buFontTx/>
                        <a:buNone/>
                        <a:tabLst/>
                        <a:defRPr/>
                      </a:pPr>
                      <a:r>
                        <a:rPr lang="tr-TR" sz="1600" b="0" i="0" u="none" strike="noStrike" cap="none" spc="0" baseline="0" dirty="0">
                          <a:solidFill>
                            <a:schemeClr val="dk1"/>
                          </a:solidFill>
                          <a:uFillTx/>
                          <a:latin typeface="+mn-lt"/>
                          <a:ea typeface="+mn-ea"/>
                          <a:cs typeface="+mn-cs"/>
                          <a:sym typeface="Montserrat Bold"/>
                        </a:rPr>
                        <a:t>35.000x0,433684=15.178,94	</a:t>
                      </a:r>
                    </a:p>
                  </a:txBody>
                  <a:tcPr/>
                </a:tc>
                <a:extLst>
                  <a:ext uri="{0D108BD9-81ED-4DB2-BD59-A6C34878D82A}">
                    <a16:rowId xmlns:a16="http://schemas.microsoft.com/office/drawing/2014/main" val="4184317132"/>
                  </a:ext>
                </a:extLst>
              </a:tr>
              <a:tr h="1580400">
                <a:tc>
                  <a:txBody>
                    <a:bodyPr/>
                    <a:lstStyle/>
                    <a:p>
                      <a:pPr marL="0" marR="0" lvl="0" indent="0" algn="l" defTabSz="410766" rtl="0" eaLnBrk="1" fontAlgn="auto" latinLnBrk="0" hangingPunct="1">
                        <a:lnSpc>
                          <a:spcPct val="100000"/>
                        </a:lnSpc>
                        <a:spcBef>
                          <a:spcPts val="0"/>
                        </a:spcBef>
                        <a:spcAft>
                          <a:spcPts val="0"/>
                        </a:spcAft>
                        <a:buClrTx/>
                        <a:buSzTx/>
                        <a:buFontTx/>
                        <a:buNone/>
                        <a:tabLst/>
                        <a:defRPr/>
                      </a:pPr>
                      <a:r>
                        <a:rPr lang="tr-TR" sz="1600" b="0" i="0" u="none" strike="noStrike" cap="none" spc="0" baseline="0" dirty="0">
                          <a:solidFill>
                            <a:schemeClr val="dk1"/>
                          </a:solidFill>
                          <a:uFillTx/>
                          <a:latin typeface="+mn-lt"/>
                          <a:ea typeface="+mn-ea"/>
                          <a:cs typeface="+mn-cs"/>
                          <a:sym typeface="Montserrat Bold"/>
                        </a:rPr>
                        <a:t>Profesör unvanına sahip araştırmacılar ile doçent unvanını aldıktan sonra en az 5 yıllık bilimsel çalışması bulunanlar </a:t>
                      </a:r>
                    </a:p>
                  </a:txBody>
                  <a:tcPr/>
                </a:tc>
                <a:tc>
                  <a:txBody>
                    <a:bodyPr/>
                    <a:lstStyle/>
                    <a:p>
                      <a:pPr marL="0" marR="0" lvl="0" indent="0" algn="ctr" defTabSz="410766" rtl="0" eaLnBrk="1" fontAlgn="auto" latinLnBrk="0" hangingPunct="1">
                        <a:lnSpc>
                          <a:spcPct val="100000"/>
                        </a:lnSpc>
                        <a:spcBef>
                          <a:spcPts val="0"/>
                        </a:spcBef>
                        <a:spcAft>
                          <a:spcPts val="0"/>
                        </a:spcAft>
                        <a:buClrTx/>
                        <a:buSzTx/>
                        <a:buFontTx/>
                        <a:buNone/>
                        <a:tabLst/>
                        <a:defRPr/>
                      </a:pPr>
                      <a:endParaRPr lang="tr-TR" sz="2000" b="0" i="0" u="none" strike="noStrike" cap="none" spc="0" baseline="0" dirty="0">
                        <a:solidFill>
                          <a:schemeClr val="dk1"/>
                        </a:solidFill>
                        <a:uFillTx/>
                        <a:latin typeface="+mn-lt"/>
                        <a:ea typeface="+mn-ea"/>
                        <a:cs typeface="+mn-cs"/>
                        <a:sym typeface="Montserrat Bold"/>
                      </a:endParaRPr>
                    </a:p>
                    <a:p>
                      <a:pPr marL="0" marR="0" lvl="0" indent="0" algn="ctr" defTabSz="410766" rtl="0" eaLnBrk="1" fontAlgn="auto" latinLnBrk="0" hangingPunct="1">
                        <a:lnSpc>
                          <a:spcPct val="100000"/>
                        </a:lnSpc>
                        <a:spcBef>
                          <a:spcPts val="0"/>
                        </a:spcBef>
                        <a:spcAft>
                          <a:spcPts val="0"/>
                        </a:spcAft>
                        <a:buClrTx/>
                        <a:buSzTx/>
                        <a:buFontTx/>
                        <a:buNone/>
                        <a:tabLst/>
                        <a:defRPr/>
                      </a:pPr>
                      <a:endParaRPr lang="tr-TR" sz="2000" b="0" i="0" u="none" strike="noStrike" cap="none" spc="0" baseline="0" dirty="0">
                        <a:solidFill>
                          <a:schemeClr val="dk1"/>
                        </a:solidFill>
                        <a:uFillTx/>
                        <a:latin typeface="+mn-lt"/>
                        <a:ea typeface="+mn-ea"/>
                        <a:cs typeface="+mn-cs"/>
                        <a:sym typeface="Montserrat Bold"/>
                      </a:endParaRPr>
                    </a:p>
                    <a:p>
                      <a:pPr marL="0" marR="0" lvl="0" indent="0" algn="ctr" defTabSz="410766" rtl="0" eaLnBrk="1" fontAlgn="auto" latinLnBrk="0" hangingPunct="1">
                        <a:lnSpc>
                          <a:spcPct val="100000"/>
                        </a:lnSpc>
                        <a:spcBef>
                          <a:spcPts val="0"/>
                        </a:spcBef>
                        <a:spcAft>
                          <a:spcPts val="0"/>
                        </a:spcAft>
                        <a:buClrTx/>
                        <a:buSzTx/>
                        <a:buFontTx/>
                        <a:buNone/>
                        <a:tabLst/>
                        <a:defRPr/>
                      </a:pPr>
                      <a:r>
                        <a:rPr lang="tr-TR" sz="1800" b="0" i="0" u="none" strike="noStrike" cap="none" spc="0" baseline="0" dirty="0">
                          <a:solidFill>
                            <a:schemeClr val="dk1"/>
                          </a:solidFill>
                          <a:uFillTx/>
                          <a:latin typeface="+mn-lt"/>
                          <a:ea typeface="+mn-ea"/>
                          <a:cs typeface="+mn-cs"/>
                          <a:sym typeface="Montserrat Bold"/>
                        </a:rPr>
                        <a:t>5.000x0,433684=2.168,42</a:t>
                      </a:r>
                    </a:p>
                    <a:p>
                      <a:pPr algn="just"/>
                      <a:endParaRPr lang="tr-TR" sz="1600" dirty="0"/>
                    </a:p>
                  </a:txBody>
                  <a:tcPr/>
                </a:tc>
                <a:tc>
                  <a:txBody>
                    <a:bodyPr/>
                    <a:lstStyle/>
                    <a:p>
                      <a:pPr marL="0" marR="0" lvl="0" indent="0" algn="ctr" defTabSz="410766" rtl="0" eaLnBrk="1" fontAlgn="auto" latinLnBrk="0" hangingPunct="1">
                        <a:lnSpc>
                          <a:spcPct val="100000"/>
                        </a:lnSpc>
                        <a:spcBef>
                          <a:spcPts val="0"/>
                        </a:spcBef>
                        <a:spcAft>
                          <a:spcPts val="0"/>
                        </a:spcAft>
                        <a:buClrTx/>
                        <a:buSzTx/>
                        <a:buFontTx/>
                        <a:buNone/>
                        <a:tabLst/>
                        <a:defRPr/>
                      </a:pPr>
                      <a:endParaRPr lang="tr-TR" sz="2000" b="0" i="0" u="none" strike="noStrike" cap="none" spc="0" baseline="0" dirty="0">
                        <a:solidFill>
                          <a:schemeClr val="dk1"/>
                        </a:solidFill>
                        <a:uFillTx/>
                        <a:latin typeface="+mn-lt"/>
                        <a:ea typeface="+mn-ea"/>
                        <a:cs typeface="+mn-cs"/>
                        <a:sym typeface="Montserrat Bold"/>
                      </a:endParaRPr>
                    </a:p>
                    <a:p>
                      <a:pPr marL="0" marR="0" lvl="0" indent="0" algn="ctr" defTabSz="410766" rtl="0" eaLnBrk="1" fontAlgn="auto" latinLnBrk="0" hangingPunct="1">
                        <a:lnSpc>
                          <a:spcPct val="100000"/>
                        </a:lnSpc>
                        <a:spcBef>
                          <a:spcPts val="0"/>
                        </a:spcBef>
                        <a:spcAft>
                          <a:spcPts val="0"/>
                        </a:spcAft>
                        <a:buClrTx/>
                        <a:buSzTx/>
                        <a:buFontTx/>
                        <a:buNone/>
                        <a:tabLst/>
                        <a:defRPr/>
                      </a:pPr>
                      <a:endParaRPr lang="tr-TR" sz="2000" b="0" i="0" u="none" strike="noStrike" cap="none" spc="0" baseline="0" dirty="0">
                        <a:solidFill>
                          <a:schemeClr val="dk1"/>
                        </a:solidFill>
                        <a:uFillTx/>
                        <a:latin typeface="+mn-lt"/>
                        <a:ea typeface="+mn-ea"/>
                        <a:cs typeface="+mn-cs"/>
                        <a:sym typeface="Montserrat Bold"/>
                      </a:endParaRPr>
                    </a:p>
                    <a:p>
                      <a:pPr marL="0" marR="0" lvl="0" indent="0" algn="ctr" defTabSz="410766" rtl="0" eaLnBrk="1" fontAlgn="auto" latinLnBrk="0" hangingPunct="1">
                        <a:lnSpc>
                          <a:spcPct val="100000"/>
                        </a:lnSpc>
                        <a:spcBef>
                          <a:spcPts val="0"/>
                        </a:spcBef>
                        <a:spcAft>
                          <a:spcPts val="0"/>
                        </a:spcAft>
                        <a:buClrTx/>
                        <a:buSzTx/>
                        <a:buFontTx/>
                        <a:buNone/>
                        <a:tabLst/>
                        <a:defRPr/>
                      </a:pPr>
                      <a:r>
                        <a:rPr lang="tr-TR" sz="1600" b="0" i="0" u="none" strike="noStrike" cap="none" spc="0" baseline="0" dirty="0">
                          <a:solidFill>
                            <a:schemeClr val="dk1"/>
                          </a:solidFill>
                          <a:uFillTx/>
                          <a:latin typeface="+mn-lt"/>
                          <a:ea typeface="+mn-ea"/>
                          <a:cs typeface="+mn-cs"/>
                          <a:sym typeface="Montserrat Bold"/>
                        </a:rPr>
                        <a:t>40.000x0,433684=17.347,36</a:t>
                      </a:r>
                    </a:p>
                  </a:txBody>
                  <a:tcPr/>
                </a:tc>
                <a:extLst>
                  <a:ext uri="{0D108BD9-81ED-4DB2-BD59-A6C34878D82A}">
                    <a16:rowId xmlns:a16="http://schemas.microsoft.com/office/drawing/2014/main" val="43186587"/>
                  </a:ext>
                </a:extLst>
              </a:tr>
            </a:tbl>
          </a:graphicData>
        </a:graphic>
      </p:graphicFrame>
      <p:sp>
        <p:nvSpPr>
          <p:cNvPr id="7" name="Metin kutusu 6"/>
          <p:cNvSpPr txBox="1"/>
          <p:nvPr/>
        </p:nvSpPr>
        <p:spPr>
          <a:xfrm>
            <a:off x="2123033" y="5112259"/>
            <a:ext cx="8548777" cy="88293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defTabSz="2438339"/>
            <a:r>
              <a:rPr lang="tr-TR" sz="1600" dirty="0">
                <a:solidFill>
                  <a:srgbClr val="C00000"/>
                </a:solidFill>
                <a:latin typeface="+mn-lt"/>
                <a:ea typeface="+mn-ea"/>
                <a:cs typeface="+mn-cs"/>
                <a:sym typeface="Montserrat Bold"/>
              </a:rPr>
              <a:t>*</a:t>
            </a:r>
            <a:r>
              <a:rPr lang="tr-TR" sz="1600" dirty="0">
                <a:solidFill>
                  <a:schemeClr val="dk1"/>
                </a:solidFill>
                <a:latin typeface="+mn-lt"/>
                <a:ea typeface="+mn-ea"/>
                <a:cs typeface="+mn-cs"/>
                <a:sym typeface="Montserrat Bold"/>
              </a:rPr>
              <a:t> Günlük gösterge üst sınırları, akademik nitelikleri ve çalışmaları ile alanında öne çıkan araştırmacılar için %40 artırımlı olarak uygulanabilir. </a:t>
            </a:r>
            <a:endParaRPr lang="tr-TR" sz="1600" dirty="0">
              <a:solidFill>
                <a:schemeClr val="dk1"/>
              </a:solidFill>
              <a:latin typeface="+mn-lt"/>
              <a:ea typeface="+mn-ea"/>
              <a:cs typeface="+mn-cs"/>
            </a:endParaRPr>
          </a:p>
        </p:txBody>
      </p:sp>
    </p:spTree>
    <p:extLst>
      <p:ext uri="{BB962C8B-B14F-4D97-AF65-F5344CB8AC3E}">
        <p14:creationId xmlns:p14="http://schemas.microsoft.com/office/powerpoint/2010/main" val="206103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5408ADB8-26AD-4C41-9F28-AA0134986B4B}"/>
              </a:ext>
            </a:extLst>
          </p:cNvPr>
          <p:cNvSpPr txBox="1"/>
          <p:nvPr/>
        </p:nvSpPr>
        <p:spPr>
          <a:xfrm>
            <a:off x="662014" y="1009882"/>
            <a:ext cx="842720" cy="3238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defTabSz="2438339" rtl="0" fontAlgn="auto" latinLnBrk="0" hangingPunct="0">
              <a:lnSpc>
                <a:spcPts val="1380"/>
              </a:lnSpc>
              <a:spcBef>
                <a:spcPts val="0"/>
              </a:spcBef>
              <a:spcAft>
                <a:spcPts val="0"/>
              </a:spcAft>
              <a:buClrTx/>
              <a:buSzTx/>
              <a:buFontTx/>
              <a:buNone/>
              <a:tabLst/>
            </a:pPr>
            <a:r>
              <a:rPr lang="tr-TR" b="1" dirty="0">
                <a:solidFill>
                  <a:srgbClr val="8A8E91"/>
                </a:solidFill>
                <a:latin typeface="Konnect SemiBold" charset="0"/>
                <a:ea typeface="Konnect SemiBold" charset="0"/>
                <a:cs typeface="Konnect SemiBold" charset="0"/>
              </a:rPr>
              <a:t>S. 02</a:t>
            </a:r>
          </a:p>
        </p:txBody>
      </p:sp>
      <p:sp>
        <p:nvSpPr>
          <p:cNvPr id="3" name="Metin kutusu 2">
            <a:extLst>
              <a:ext uri="{FF2B5EF4-FFF2-40B4-BE49-F238E27FC236}">
                <a16:creationId xmlns:a16="http://schemas.microsoft.com/office/drawing/2014/main" id="{A5D68214-3FBD-5246-8AFA-81156701AA6C}"/>
              </a:ext>
            </a:extLst>
          </p:cNvPr>
          <p:cNvSpPr txBox="1"/>
          <p:nvPr/>
        </p:nvSpPr>
        <p:spPr>
          <a:xfrm>
            <a:off x="662014" y="698900"/>
            <a:ext cx="1181100" cy="31098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l" defTabSz="2438339" rtl="0" fontAlgn="auto" latinLnBrk="0" hangingPunct="0">
              <a:lnSpc>
                <a:spcPts val="1300"/>
              </a:lnSpc>
              <a:spcBef>
                <a:spcPts val="0"/>
              </a:spcBef>
              <a:spcAft>
                <a:spcPts val="0"/>
              </a:spcAft>
              <a:buClrTx/>
              <a:buSzTx/>
              <a:buFontTx/>
              <a:buNone/>
              <a:tabLst/>
            </a:pPr>
            <a:r>
              <a:rPr lang="tr-TR" sz="900" dirty="0">
                <a:solidFill>
                  <a:srgbClr val="8A8E91"/>
                </a:solidFill>
                <a:latin typeface="Konnect" charset="0"/>
                <a:ea typeface="Konnect" charset="0"/>
                <a:cs typeface="Konnect" charset="0"/>
              </a:rPr>
              <a:t>14 Haziran 2023</a:t>
            </a:r>
          </a:p>
        </p:txBody>
      </p:sp>
      <p:sp>
        <p:nvSpPr>
          <p:cNvPr id="5" name="Metin kutusu 4">
            <a:extLst>
              <a:ext uri="{FF2B5EF4-FFF2-40B4-BE49-F238E27FC236}">
                <a16:creationId xmlns:a16="http://schemas.microsoft.com/office/drawing/2014/main" id="{BE1F24C6-4322-EF4F-878B-DFBC4F83AA08}"/>
              </a:ext>
            </a:extLst>
          </p:cNvPr>
          <p:cNvSpPr txBox="1"/>
          <p:nvPr/>
        </p:nvSpPr>
        <p:spPr>
          <a:xfrm>
            <a:off x="2396680" y="769757"/>
            <a:ext cx="9568279" cy="618630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nSpc>
                <a:spcPct val="100000"/>
              </a:lnSpc>
            </a:pPr>
            <a:r>
              <a:rPr lang="tr-TR" sz="2800" b="1" dirty="0">
                <a:solidFill>
                  <a:srgbClr val="C00000"/>
                </a:solidFill>
                <a:latin typeface="Konnect SemiBold" charset="0"/>
                <a:ea typeface="Konnect SemiBold" charset="0"/>
                <a:cs typeface="Konnect SemiBold" charset="0"/>
              </a:rPr>
              <a:t>ÜCRET ÖDEMESİ</a:t>
            </a:r>
          </a:p>
          <a:p>
            <a:pPr algn="just">
              <a:lnSpc>
                <a:spcPct val="100000"/>
              </a:lnSpc>
            </a:pPr>
            <a:endParaRPr lang="tr-TR" sz="1600" b="1" dirty="0">
              <a:solidFill>
                <a:srgbClr val="1F3A8F"/>
              </a:solidFill>
              <a:latin typeface="Konnect SemiBold" charset="0"/>
              <a:ea typeface="Konnect SemiBold" charset="0"/>
              <a:cs typeface="Konnect SemiBold" charset="0"/>
            </a:endParaRPr>
          </a:p>
          <a:p>
            <a:pPr marL="285750" indent="-285750" algn="just">
              <a:lnSpc>
                <a:spcPct val="100000"/>
              </a:lnSpc>
              <a:buFont typeface="Wingdings" panose="05000000000000000000" pitchFamily="2" charset="2"/>
              <a:buChar char="Ø"/>
            </a:pPr>
            <a:r>
              <a:rPr lang="tr-TR" sz="1800" b="1" dirty="0">
                <a:solidFill>
                  <a:srgbClr val="1F3A8F"/>
                </a:solidFill>
                <a:latin typeface="Konnect SemiBold" charset="0"/>
                <a:ea typeface="Konnect SemiBold" charset="0"/>
                <a:cs typeface="Konnect SemiBold" charset="0"/>
              </a:rPr>
              <a:t>Görevlendirilmesi yapılan araştırmacılara fiilen görev yaptıkları gün başına ödenecek ücret ile bir ayda yapılabilecek toplam ödemeye esas gösterge rakamları, günlük ve aylık gösterge üst sınırlarını geçmemek üzere yükseköğretim kurumunun teklifi üzerine Yükseköğretim Kurulu kararı ile belirlenir. </a:t>
            </a:r>
          </a:p>
          <a:p>
            <a:pPr marL="285750" indent="-285750" algn="just">
              <a:lnSpc>
                <a:spcPct val="100000"/>
              </a:lnSpc>
              <a:buFont typeface="Wingdings" panose="05000000000000000000" pitchFamily="2" charset="2"/>
              <a:buChar char="Ø"/>
            </a:pPr>
            <a:r>
              <a:rPr lang="tr-TR" sz="1800" b="1" dirty="0">
                <a:solidFill>
                  <a:srgbClr val="1F3A8F"/>
                </a:solidFill>
                <a:latin typeface="Konnect SemiBold" charset="0"/>
                <a:ea typeface="Konnect SemiBold" charset="0"/>
                <a:cs typeface="Konnect SemiBold" charset="0"/>
              </a:rPr>
              <a:t>Belirlenen gösterge rakamlarının memur aylık katsayısı ile çarpılması suretiyle ödemeye esas tutarlar tespit edilir. Ücretin belirlenmesinde araştırmacının niteliği, bilimsel yayın ve projeleri, Ar-Ge, yenilik veya tasarım çalışmalarına katkısı, görevlendirme amacı ile yürüteceği görev ve faaliyetler dikkate alınır. </a:t>
            </a:r>
          </a:p>
          <a:p>
            <a:pPr marL="285750" indent="-285750" algn="just">
              <a:lnSpc>
                <a:spcPct val="100000"/>
              </a:lnSpc>
              <a:buFont typeface="Wingdings" panose="05000000000000000000" pitchFamily="2" charset="2"/>
              <a:buChar char="Ø"/>
            </a:pPr>
            <a:r>
              <a:rPr lang="tr-TR" sz="1800" b="1" dirty="0">
                <a:solidFill>
                  <a:srgbClr val="1F3A8F"/>
                </a:solidFill>
                <a:latin typeface="Konnect SemiBold" charset="0"/>
                <a:ea typeface="Konnect SemiBold" charset="0"/>
                <a:cs typeface="Konnect SemiBold" charset="0"/>
              </a:rPr>
              <a:t>Ücret, ilgili ayda fiilen görev yapılan günlerle sınırlı olmak üzere hesaplanır ve izleyen ayın 15’inde görevlendirilmiş olduğu yükseköğretim kurumunca ödenir. Bu madde uyarınca yapılacak ödemeden gelir ve damga vergisi kesilir. Bu kapsamda görevlendirilenlere bu madde uyarınca ödenecek ücret dışında başka bir ödeme yapılmaz. </a:t>
            </a:r>
          </a:p>
          <a:p>
            <a:pPr marL="285750" indent="-285750" algn="just">
              <a:lnSpc>
                <a:spcPct val="100000"/>
              </a:lnSpc>
              <a:buFont typeface="Wingdings" panose="05000000000000000000" pitchFamily="2" charset="2"/>
              <a:buChar char="Ø"/>
            </a:pPr>
            <a:r>
              <a:rPr lang="tr-TR" sz="1800" b="1" dirty="0">
                <a:solidFill>
                  <a:srgbClr val="1F3A8F"/>
                </a:solidFill>
                <a:latin typeface="Konnect SemiBold" charset="0"/>
                <a:ea typeface="Konnect SemiBold" charset="0"/>
                <a:cs typeface="Konnect SemiBold" charset="0"/>
              </a:rPr>
              <a:t>Kamu kurum ve kuruluşları personelinden bu kapsamda görevlendirileceklerin aylık, ödenek, her türlü tazminatları ve sigorta primleri ile diğer sosyal hak ve yardımları kendi kurum ve kuruluşlarınca ödenir. </a:t>
            </a:r>
          </a:p>
          <a:p>
            <a:pPr>
              <a:lnSpc>
                <a:spcPct val="100000"/>
              </a:lnSpc>
            </a:pPr>
            <a:endParaRPr lang="tr-TR" sz="1600" b="1" dirty="0">
              <a:solidFill>
                <a:srgbClr val="1F3A8F"/>
              </a:solidFill>
              <a:latin typeface="Konnect SemiBold" charset="0"/>
              <a:ea typeface="Konnect SemiBold" charset="0"/>
              <a:cs typeface="Konnect SemiBold" charset="0"/>
            </a:endParaRPr>
          </a:p>
          <a:p>
            <a:pPr>
              <a:lnSpc>
                <a:spcPct val="100000"/>
              </a:lnSpc>
            </a:pPr>
            <a:endParaRPr lang="tr-TR" sz="1600" b="1" dirty="0">
              <a:solidFill>
                <a:srgbClr val="1F3A8F"/>
              </a:solidFill>
              <a:latin typeface="Konnect SemiBold" charset="0"/>
              <a:ea typeface="Konnect SemiBold" charset="0"/>
              <a:cs typeface="Konnect SemiBold" charset="0"/>
            </a:endParaRPr>
          </a:p>
          <a:p>
            <a:pPr>
              <a:lnSpc>
                <a:spcPct val="100000"/>
              </a:lnSpc>
            </a:pPr>
            <a:endParaRPr lang="tr-TR" sz="1600" b="1" dirty="0">
              <a:solidFill>
                <a:srgbClr val="1F3A8F"/>
              </a:solidFill>
              <a:latin typeface="Konnect SemiBold" charset="0"/>
              <a:ea typeface="Konnect SemiBold" charset="0"/>
              <a:cs typeface="Konnect SemiBold" charset="0"/>
            </a:endParaRPr>
          </a:p>
          <a:p>
            <a:pPr>
              <a:lnSpc>
                <a:spcPct val="100000"/>
              </a:lnSpc>
            </a:pPr>
            <a:endParaRPr lang="tr-TR" sz="1600" b="1" dirty="0">
              <a:solidFill>
                <a:srgbClr val="1F3A8F"/>
              </a:solidFill>
              <a:latin typeface="Konnect SemiBold" charset="0"/>
              <a:ea typeface="Konnect SemiBold" charset="0"/>
              <a:cs typeface="Konnect SemiBold" charset="0"/>
            </a:endParaRPr>
          </a:p>
        </p:txBody>
      </p:sp>
      <p:pic>
        <p:nvPicPr>
          <p:cNvPr id="13" name="Grafik 12">
            <a:extLst>
              <a:ext uri="{FF2B5EF4-FFF2-40B4-BE49-F238E27FC236}">
                <a16:creationId xmlns:a16="http://schemas.microsoft.com/office/drawing/2014/main" id="{338315DE-9B2A-6D48-94D3-5B919B0B4E3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472813" y="562975"/>
            <a:ext cx="492147" cy="492147"/>
          </a:xfrm>
          <a:prstGeom prst="rect">
            <a:avLst/>
          </a:prstGeom>
        </p:spPr>
      </p:pic>
    </p:spTree>
    <p:extLst>
      <p:ext uri="{BB962C8B-B14F-4D97-AF65-F5344CB8AC3E}">
        <p14:creationId xmlns:p14="http://schemas.microsoft.com/office/powerpoint/2010/main" val="751501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5408ADB8-26AD-4C41-9F28-AA0134986B4B}"/>
              </a:ext>
            </a:extLst>
          </p:cNvPr>
          <p:cNvSpPr txBox="1"/>
          <p:nvPr/>
        </p:nvSpPr>
        <p:spPr>
          <a:xfrm>
            <a:off x="662014" y="1009882"/>
            <a:ext cx="842720" cy="3238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defTabSz="2438339" rtl="0" fontAlgn="auto" latinLnBrk="0" hangingPunct="0">
              <a:lnSpc>
                <a:spcPts val="1380"/>
              </a:lnSpc>
              <a:spcBef>
                <a:spcPts val="0"/>
              </a:spcBef>
              <a:spcAft>
                <a:spcPts val="0"/>
              </a:spcAft>
              <a:buClrTx/>
              <a:buSzTx/>
              <a:buFontTx/>
              <a:buNone/>
              <a:tabLst/>
            </a:pPr>
            <a:r>
              <a:rPr lang="tr-TR" b="1" dirty="0">
                <a:solidFill>
                  <a:srgbClr val="8A8E91"/>
                </a:solidFill>
                <a:latin typeface="Konnect SemiBold" charset="0"/>
                <a:ea typeface="Konnect SemiBold" charset="0"/>
                <a:cs typeface="Konnect SemiBold" charset="0"/>
              </a:rPr>
              <a:t>S. 02</a:t>
            </a:r>
          </a:p>
        </p:txBody>
      </p:sp>
      <p:sp>
        <p:nvSpPr>
          <p:cNvPr id="3" name="Metin kutusu 2">
            <a:extLst>
              <a:ext uri="{FF2B5EF4-FFF2-40B4-BE49-F238E27FC236}">
                <a16:creationId xmlns:a16="http://schemas.microsoft.com/office/drawing/2014/main" id="{A5D68214-3FBD-5246-8AFA-81156701AA6C}"/>
              </a:ext>
            </a:extLst>
          </p:cNvPr>
          <p:cNvSpPr txBox="1"/>
          <p:nvPr/>
        </p:nvSpPr>
        <p:spPr>
          <a:xfrm>
            <a:off x="662014" y="698900"/>
            <a:ext cx="1181100" cy="31098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l" defTabSz="2438339" rtl="0" fontAlgn="auto" latinLnBrk="0" hangingPunct="0">
              <a:lnSpc>
                <a:spcPts val="1300"/>
              </a:lnSpc>
              <a:spcBef>
                <a:spcPts val="0"/>
              </a:spcBef>
              <a:spcAft>
                <a:spcPts val="0"/>
              </a:spcAft>
              <a:buClrTx/>
              <a:buSzTx/>
              <a:buFontTx/>
              <a:buNone/>
              <a:tabLst/>
            </a:pPr>
            <a:r>
              <a:rPr lang="tr-TR" sz="900" dirty="0">
                <a:solidFill>
                  <a:srgbClr val="8A8E91"/>
                </a:solidFill>
                <a:latin typeface="Konnect" charset="0"/>
                <a:ea typeface="Konnect" charset="0"/>
                <a:cs typeface="Konnect" charset="0"/>
              </a:rPr>
              <a:t>14 Haziran 2023</a:t>
            </a:r>
          </a:p>
        </p:txBody>
      </p:sp>
      <p:sp>
        <p:nvSpPr>
          <p:cNvPr id="5" name="Metin kutusu 4">
            <a:extLst>
              <a:ext uri="{FF2B5EF4-FFF2-40B4-BE49-F238E27FC236}">
                <a16:creationId xmlns:a16="http://schemas.microsoft.com/office/drawing/2014/main" id="{BE1F24C6-4322-EF4F-878B-DFBC4F83AA08}"/>
              </a:ext>
            </a:extLst>
          </p:cNvPr>
          <p:cNvSpPr txBox="1"/>
          <p:nvPr/>
        </p:nvSpPr>
        <p:spPr>
          <a:xfrm>
            <a:off x="2396681" y="769757"/>
            <a:ext cx="9076132" cy="618630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nSpc>
                <a:spcPct val="100000"/>
              </a:lnSpc>
            </a:pPr>
            <a:r>
              <a:rPr lang="tr-TR" sz="2800" b="1" dirty="0">
                <a:solidFill>
                  <a:srgbClr val="C00000"/>
                </a:solidFill>
                <a:latin typeface="Konnect SemiBold" charset="0"/>
                <a:ea typeface="Konnect SemiBold" charset="0"/>
                <a:cs typeface="Konnect SemiBold" charset="0"/>
              </a:rPr>
              <a:t>DİĞER HUSUSLAR</a:t>
            </a:r>
            <a:endParaRPr lang="tr-TR" sz="1600" b="1" dirty="0">
              <a:solidFill>
                <a:srgbClr val="C00000"/>
              </a:solidFill>
              <a:latin typeface="Konnect SemiBold" charset="0"/>
              <a:ea typeface="Konnect SemiBold" charset="0"/>
              <a:cs typeface="Konnect SemiBold" charset="0"/>
            </a:endParaRPr>
          </a:p>
          <a:p>
            <a:pPr>
              <a:lnSpc>
                <a:spcPct val="100000"/>
              </a:lnSpc>
            </a:pPr>
            <a:endParaRPr lang="tr-TR" sz="1600" b="1" dirty="0">
              <a:solidFill>
                <a:srgbClr val="1F3A8F"/>
              </a:solidFill>
              <a:latin typeface="Konnect SemiBold" charset="0"/>
              <a:ea typeface="Konnect SemiBold" charset="0"/>
              <a:cs typeface="Konnect SemiBold" charset="0"/>
            </a:endParaRPr>
          </a:p>
          <a:p>
            <a:pPr>
              <a:lnSpc>
                <a:spcPct val="100000"/>
              </a:lnSpc>
            </a:pPr>
            <a:endParaRPr lang="tr-TR" sz="1600" b="1" dirty="0">
              <a:solidFill>
                <a:srgbClr val="1F3A8F"/>
              </a:solidFill>
              <a:latin typeface="Konnect SemiBold" charset="0"/>
              <a:ea typeface="Konnect SemiBold" charset="0"/>
              <a:cs typeface="Konnect SemiBold" charset="0"/>
            </a:endParaRPr>
          </a:p>
          <a:p>
            <a:pPr marL="285750" indent="-285750" algn="just">
              <a:lnSpc>
                <a:spcPct val="100000"/>
              </a:lnSpc>
              <a:buFont typeface="Wingdings" panose="05000000000000000000" pitchFamily="2" charset="2"/>
              <a:buChar char="Ø"/>
            </a:pPr>
            <a:r>
              <a:rPr lang="tr-TR" sz="2000" b="1" dirty="0">
                <a:solidFill>
                  <a:srgbClr val="1F3A8F"/>
                </a:solidFill>
                <a:latin typeface="Konnect SemiBold" charset="0"/>
                <a:ea typeface="Konnect SemiBold" charset="0"/>
                <a:cs typeface="Konnect SemiBold" charset="0"/>
              </a:rPr>
              <a:t>Kısmi zamanlı görevlendirilen araştırmacılar, görevlendirildikleri yükseköğretim kurumunda lisans veya lisans üstü öğretim, danışmanlık, bilimsel araştırma ve uygulama, Ar-Ge, yenilik veya tasarım çalışmaları yapmakla yükümlüdür. </a:t>
            </a:r>
          </a:p>
          <a:p>
            <a:pPr algn="just">
              <a:lnSpc>
                <a:spcPct val="100000"/>
              </a:lnSpc>
            </a:pPr>
            <a:endParaRPr lang="tr-TR" sz="2000" b="1" dirty="0">
              <a:solidFill>
                <a:srgbClr val="1F3A8F"/>
              </a:solidFill>
              <a:latin typeface="Konnect SemiBold" charset="0"/>
              <a:ea typeface="Konnect SemiBold" charset="0"/>
              <a:cs typeface="Konnect SemiBold" charset="0"/>
            </a:endParaRPr>
          </a:p>
          <a:p>
            <a:pPr marL="285750" indent="-285750" algn="just">
              <a:lnSpc>
                <a:spcPct val="100000"/>
              </a:lnSpc>
              <a:buFont typeface="Wingdings" panose="05000000000000000000" pitchFamily="2" charset="2"/>
              <a:buChar char="Ø"/>
            </a:pPr>
            <a:r>
              <a:rPr lang="tr-TR" sz="2000" b="1" dirty="0">
                <a:solidFill>
                  <a:srgbClr val="1F3A8F"/>
                </a:solidFill>
                <a:latin typeface="Konnect SemiBold" charset="0"/>
                <a:ea typeface="Konnect SemiBold" charset="0"/>
                <a:cs typeface="Konnect SemiBold" charset="0"/>
              </a:rPr>
              <a:t>Bu kapsamda görevlendirilenler, Yükseköğretim Bilgi Sistemi ve YÖK Akademik veri tabanlarına kaydedilir ve kendilerine yükseköğretim kurumu uzantılı e-posta adresi tahsis edilir.</a:t>
            </a:r>
          </a:p>
          <a:p>
            <a:pPr algn="just">
              <a:lnSpc>
                <a:spcPct val="100000"/>
              </a:lnSpc>
            </a:pPr>
            <a:endParaRPr lang="tr-TR" sz="2000" b="1" dirty="0">
              <a:solidFill>
                <a:srgbClr val="1F3A8F"/>
              </a:solidFill>
              <a:latin typeface="Konnect SemiBold" charset="0"/>
              <a:ea typeface="Konnect SemiBold" charset="0"/>
              <a:cs typeface="Konnect SemiBold" charset="0"/>
            </a:endParaRPr>
          </a:p>
          <a:p>
            <a:pPr marL="285750" indent="-285750" algn="just">
              <a:lnSpc>
                <a:spcPct val="100000"/>
              </a:lnSpc>
              <a:buFont typeface="Wingdings" panose="05000000000000000000" pitchFamily="2" charset="2"/>
              <a:buChar char="Ø"/>
            </a:pPr>
            <a:r>
              <a:rPr lang="tr-TR" sz="2000" b="1" dirty="0">
                <a:solidFill>
                  <a:srgbClr val="1F3A8F"/>
                </a:solidFill>
                <a:latin typeface="Konnect SemiBold" charset="0"/>
                <a:ea typeface="Konnect SemiBold" charset="0"/>
                <a:cs typeface="Konnect SemiBold" charset="0"/>
              </a:rPr>
              <a:t> Bu kimseler, görevlendirme süresince başlanılan, devam eden veya bitirilen tüm yayın ve bilimsel çalışmalarını görevlendirildikleri yükseköğretim kurumu adına yapar. </a:t>
            </a:r>
          </a:p>
          <a:p>
            <a:pPr marL="285750" indent="-285750">
              <a:lnSpc>
                <a:spcPct val="100000"/>
              </a:lnSpc>
              <a:buFont typeface="Wingdings" panose="05000000000000000000" pitchFamily="2" charset="2"/>
              <a:buChar char="Ø"/>
            </a:pPr>
            <a:endParaRPr lang="tr-TR" sz="1600" b="1" dirty="0">
              <a:solidFill>
                <a:srgbClr val="1F3A8F"/>
              </a:solidFill>
              <a:latin typeface="Konnect SemiBold" charset="0"/>
              <a:ea typeface="Konnect SemiBold" charset="0"/>
              <a:cs typeface="Konnect SemiBold" charset="0"/>
            </a:endParaRPr>
          </a:p>
          <a:p>
            <a:pPr marL="285750" indent="-285750">
              <a:lnSpc>
                <a:spcPct val="100000"/>
              </a:lnSpc>
              <a:buFont typeface="Wingdings" panose="05000000000000000000" pitchFamily="2" charset="2"/>
              <a:buChar char="Ø"/>
            </a:pPr>
            <a:endParaRPr lang="tr-TR" sz="1600" b="1" dirty="0">
              <a:solidFill>
                <a:srgbClr val="1F3A8F"/>
              </a:solidFill>
              <a:latin typeface="Konnect SemiBold" charset="0"/>
              <a:ea typeface="Konnect SemiBold" charset="0"/>
              <a:cs typeface="Konnect SemiBold" charset="0"/>
            </a:endParaRPr>
          </a:p>
          <a:p>
            <a:pPr marL="285750" indent="-285750">
              <a:lnSpc>
                <a:spcPct val="100000"/>
              </a:lnSpc>
              <a:buFont typeface="Wingdings" panose="05000000000000000000" pitchFamily="2" charset="2"/>
              <a:buChar char="Ø"/>
            </a:pPr>
            <a:endParaRPr lang="tr-TR" sz="1600" b="1" dirty="0">
              <a:solidFill>
                <a:srgbClr val="1F3A8F"/>
              </a:solidFill>
              <a:latin typeface="Konnect SemiBold" charset="0"/>
              <a:ea typeface="Konnect SemiBold" charset="0"/>
              <a:cs typeface="Konnect SemiBold" charset="0"/>
            </a:endParaRPr>
          </a:p>
          <a:p>
            <a:pPr marL="285750" indent="-285750">
              <a:lnSpc>
                <a:spcPct val="100000"/>
              </a:lnSpc>
              <a:buFont typeface="Wingdings" panose="05000000000000000000" pitchFamily="2" charset="2"/>
              <a:buChar char="Ø"/>
            </a:pPr>
            <a:endParaRPr lang="tr-TR" sz="1600" b="1" dirty="0">
              <a:solidFill>
                <a:srgbClr val="1F3A8F"/>
              </a:solidFill>
              <a:latin typeface="Konnect SemiBold" charset="0"/>
              <a:ea typeface="Konnect SemiBold" charset="0"/>
              <a:cs typeface="Konnect SemiBold" charset="0"/>
            </a:endParaRPr>
          </a:p>
          <a:p>
            <a:pPr marL="285750" indent="-285750">
              <a:lnSpc>
                <a:spcPct val="100000"/>
              </a:lnSpc>
              <a:buFont typeface="Wingdings" panose="05000000000000000000" pitchFamily="2" charset="2"/>
              <a:buChar char="Ø"/>
            </a:pPr>
            <a:endParaRPr lang="tr-TR" sz="1600" b="1" dirty="0">
              <a:solidFill>
                <a:srgbClr val="1F3A8F"/>
              </a:solidFill>
              <a:latin typeface="Konnect SemiBold" charset="0"/>
              <a:ea typeface="Konnect SemiBold" charset="0"/>
              <a:cs typeface="Konnect SemiBold" charset="0"/>
            </a:endParaRPr>
          </a:p>
          <a:p>
            <a:pPr marL="285750" indent="-285750">
              <a:lnSpc>
                <a:spcPct val="100000"/>
              </a:lnSpc>
              <a:buFont typeface="Wingdings" panose="05000000000000000000" pitchFamily="2" charset="2"/>
              <a:buChar char="Ø"/>
            </a:pPr>
            <a:endParaRPr lang="tr-TR" sz="1600" b="1" dirty="0">
              <a:solidFill>
                <a:srgbClr val="1F3A8F"/>
              </a:solidFill>
              <a:latin typeface="Konnect SemiBold" charset="0"/>
              <a:ea typeface="Konnect SemiBold" charset="0"/>
              <a:cs typeface="Konnect SemiBold" charset="0"/>
            </a:endParaRPr>
          </a:p>
        </p:txBody>
      </p:sp>
      <p:pic>
        <p:nvPicPr>
          <p:cNvPr id="13" name="Grafik 12">
            <a:extLst>
              <a:ext uri="{FF2B5EF4-FFF2-40B4-BE49-F238E27FC236}">
                <a16:creationId xmlns:a16="http://schemas.microsoft.com/office/drawing/2014/main" id="{338315DE-9B2A-6D48-94D3-5B919B0B4E3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472813" y="562975"/>
            <a:ext cx="492147" cy="492147"/>
          </a:xfrm>
          <a:prstGeom prst="rect">
            <a:avLst/>
          </a:prstGeom>
        </p:spPr>
      </p:pic>
    </p:spTree>
    <p:extLst>
      <p:ext uri="{BB962C8B-B14F-4D97-AF65-F5344CB8AC3E}">
        <p14:creationId xmlns:p14="http://schemas.microsoft.com/office/powerpoint/2010/main" val="937103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Montserrat Bold"/>
        <a:ea typeface="Montserrat Bold"/>
        <a:cs typeface="Montserrat Bold"/>
      </a:majorFont>
      <a:minorFont>
        <a:latin typeface="Montserrat Bold"/>
        <a:ea typeface="Montserrat Bold"/>
        <a:cs typeface="Montserrat Bold"/>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hueOff val="1184617"/>
            <a:satOff val="-51665"/>
            <a:lumOff val="-25708"/>
          </a:schemeClr>
        </a:solid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l" defTabSz="1828800" rtl="0" fontAlgn="auto" latinLnBrk="0" hangingPunct="0">
          <a:lnSpc>
            <a:spcPct val="100000"/>
          </a:lnSpc>
          <a:spcBef>
            <a:spcPts val="0"/>
          </a:spcBef>
          <a:spcAft>
            <a:spcPts val="0"/>
          </a:spcAft>
          <a:buClrTx/>
          <a:buSzTx/>
          <a:buFontTx/>
          <a:buNone/>
          <a:tabLst/>
          <a:defRPr kumimoji="0" sz="800" b="0" i="0" u="none" strike="noStrike" cap="none" spc="0" normalizeH="0" baseline="0">
            <a:ln>
              <a:noFill/>
            </a:ln>
            <a:solidFill>
              <a:srgbClr val="000000"/>
            </a:solidFill>
            <a:effectLst/>
            <a:uFillTx/>
            <a:latin typeface="Montserrat Light"/>
            <a:ea typeface="Montserrat Light"/>
            <a:cs typeface="Montserrat Light"/>
            <a:sym typeface="Montserrat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l" defTabSz="2438339" rtl="0" fontAlgn="auto" latinLnBrk="0" hangingPunct="0">
          <a:lnSpc>
            <a:spcPct val="15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Roboto Light"/>
            <a:ea typeface="Roboto Light"/>
            <a:cs typeface="Roboto Light"/>
            <a:sym typeface="Roboto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Montserrat Bold"/>
        <a:ea typeface="Montserrat Bold"/>
        <a:cs typeface="Montserrat Bold"/>
      </a:majorFont>
      <a:minorFont>
        <a:latin typeface="Montserrat Bold"/>
        <a:ea typeface="Montserrat Bold"/>
        <a:cs typeface="Montserrat Bold"/>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hueOff val="1184617"/>
            <a:satOff val="-51665"/>
            <a:lumOff val="-25708"/>
          </a:schemeClr>
        </a:solid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l" defTabSz="1828800" rtl="0" fontAlgn="auto" latinLnBrk="0" hangingPunct="0">
          <a:lnSpc>
            <a:spcPct val="100000"/>
          </a:lnSpc>
          <a:spcBef>
            <a:spcPts val="0"/>
          </a:spcBef>
          <a:spcAft>
            <a:spcPts val="0"/>
          </a:spcAft>
          <a:buClrTx/>
          <a:buSzTx/>
          <a:buFontTx/>
          <a:buNone/>
          <a:tabLst/>
          <a:defRPr kumimoji="0" sz="800" b="0" i="0" u="none" strike="noStrike" cap="none" spc="0" normalizeH="0" baseline="0">
            <a:ln>
              <a:noFill/>
            </a:ln>
            <a:solidFill>
              <a:srgbClr val="000000"/>
            </a:solidFill>
            <a:effectLst/>
            <a:uFillTx/>
            <a:latin typeface="Montserrat Light"/>
            <a:ea typeface="Montserrat Light"/>
            <a:cs typeface="Montserrat Light"/>
            <a:sym typeface="Montserrat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l" defTabSz="2438339" rtl="0" fontAlgn="auto" latinLnBrk="0" hangingPunct="0">
          <a:lnSpc>
            <a:spcPct val="15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Roboto Light"/>
            <a:ea typeface="Roboto Light"/>
            <a:cs typeface="Roboto Light"/>
            <a:sym typeface="Roboto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{084A97A0-3FA8-3D46-B641-D284F2925014}tf10001071</Template>
  <TotalTime>3471</TotalTime>
  <Words>1009</Words>
  <Application>Microsoft Office PowerPoint</Application>
  <PresentationFormat>Geniş ekran</PresentationFormat>
  <Paragraphs>94</Paragraphs>
  <Slides>11</Slides>
  <Notes>10</Notes>
  <HiddenSlides>0</HiddenSlides>
  <MMClips>0</MMClips>
  <ScaleCrop>false</ScaleCrop>
  <HeadingPairs>
    <vt:vector size="6" baseType="variant">
      <vt:variant>
        <vt:lpstr>Kullanılan Yazı Tipleri</vt:lpstr>
      </vt:variant>
      <vt:variant>
        <vt:i4>9</vt:i4>
      </vt:variant>
      <vt:variant>
        <vt:lpstr>Tema</vt:lpstr>
      </vt:variant>
      <vt:variant>
        <vt:i4>1</vt:i4>
      </vt:variant>
      <vt:variant>
        <vt:lpstr>Slayt Başlıkları</vt:lpstr>
      </vt:variant>
      <vt:variant>
        <vt:i4>11</vt:i4>
      </vt:variant>
    </vt:vector>
  </HeadingPairs>
  <TitlesOfParts>
    <vt:vector size="21" baseType="lpstr">
      <vt:lpstr>Konnect ExtraBold</vt:lpstr>
      <vt:lpstr>Montserrat</vt:lpstr>
      <vt:lpstr>Roboto Light</vt:lpstr>
      <vt:lpstr>Konnect Medium</vt:lpstr>
      <vt:lpstr>Montserrat Bold</vt:lpstr>
      <vt:lpstr>Wingdings</vt:lpstr>
      <vt:lpstr>Konnect</vt:lpstr>
      <vt:lpstr>Konnect SemiBold</vt:lpstr>
      <vt:lpstr>Helvetica Neue</vt:lpstr>
      <vt:lpstr>21_BasicWhite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Lenovo</dc:creator>
  <cp:lastModifiedBy>Turgay Delialioğlu</cp:lastModifiedBy>
  <cp:revision>197</cp:revision>
  <cp:lastPrinted>2022-03-18T12:17:15Z</cp:lastPrinted>
  <dcterms:modified xsi:type="dcterms:W3CDTF">2023-06-14T07:35:15Z</dcterms:modified>
</cp:coreProperties>
</file>