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372C9-8280-4F85-BCF5-498290A4750D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0B345-9D8F-4D2F-97CB-CDDE4645A3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3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997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7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66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43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535687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7421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418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75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21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973381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57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8EB3A1-8D87-4A9A-804B-C2E7BB076394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5ADDED-CD9B-4084-935C-1C9310719E2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313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mobbing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64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706583"/>
            <a:ext cx="7504395" cy="5173010"/>
          </a:xfrm>
        </p:spPr>
        <p:txBody>
          <a:bodyPr/>
          <a:lstStyle/>
          <a:p>
            <a:r>
              <a:rPr lang="tr-TR" sz="3600" dirty="0" smtClean="0">
                <a:solidFill>
                  <a:schemeClr val="tx1"/>
                </a:solidFill>
              </a:rPr>
              <a:t>İşyerinde uygulanan Psikolojik Tacizin Tarafları</a:t>
            </a:r>
          </a:p>
          <a:p>
            <a:pPr marL="0" indent="0">
              <a:buNone/>
            </a:pPr>
            <a:endParaRPr lang="tr-TR" sz="3600" dirty="0" smtClean="0">
              <a:solidFill>
                <a:schemeClr val="tx1"/>
              </a:solidFill>
            </a:endParaRPr>
          </a:p>
          <a:p>
            <a:r>
              <a:rPr lang="tr-TR" sz="2400" dirty="0" smtClean="0">
                <a:solidFill>
                  <a:srgbClr val="C00000"/>
                </a:solidFill>
              </a:rPr>
              <a:t>Psikolojik Taciz Mağdurları </a:t>
            </a:r>
          </a:p>
          <a:p>
            <a:r>
              <a:rPr lang="tr-TR" sz="2400" dirty="0" smtClean="0">
                <a:solidFill>
                  <a:srgbClr val="C00000"/>
                </a:solidFill>
              </a:rPr>
              <a:t>Psikolojik Taciz Uygulayan </a:t>
            </a:r>
          </a:p>
          <a:p>
            <a:r>
              <a:rPr lang="tr-TR" sz="2400" dirty="0" smtClean="0">
                <a:solidFill>
                  <a:srgbClr val="C00000"/>
                </a:solidFill>
              </a:rPr>
              <a:t>Psikolojik Taciz İzleyicileri </a:t>
            </a:r>
            <a:endParaRPr lang="tr-TR" sz="3600" dirty="0" smtClean="0">
              <a:solidFill>
                <a:srgbClr val="C00000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543" y="1580604"/>
            <a:ext cx="6217920" cy="46634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8493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744583"/>
            <a:ext cx="6298653" cy="513501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İşyerlerinde psikolojik Tacizin Etkileri ;</a:t>
            </a:r>
          </a:p>
          <a:p>
            <a:pPr marL="0" indent="0">
              <a:buNone/>
            </a:pPr>
            <a:endParaRPr lang="tr-TR" sz="3600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rgbClr val="C00000"/>
                </a:solidFill>
              </a:rPr>
              <a:t>Mağdura olan muhtemel etkileri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İşyerinde olan muhtemel etkileri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Mağdurun ailesine muhtemel etkileri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Topluma olan muhtemel etkileri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Ülke ekonomisine muhtemel etkileri </a:t>
            </a: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112" y="1448220"/>
            <a:ext cx="5914649" cy="4560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400" y="4899788"/>
            <a:ext cx="3232494" cy="18127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26137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783771"/>
            <a:ext cx="7017111" cy="5095821"/>
          </a:xfrm>
        </p:spPr>
        <p:txBody>
          <a:bodyPr/>
          <a:lstStyle/>
          <a:p>
            <a:r>
              <a:rPr lang="tr-TR" sz="3600" dirty="0" smtClean="0">
                <a:solidFill>
                  <a:schemeClr val="tx1"/>
                </a:solidFill>
              </a:rPr>
              <a:t>İşyerlerinde Psikolojik Tacizin Önlenmesine Yönelik Öneriler ;</a:t>
            </a:r>
          </a:p>
          <a:p>
            <a:pPr marL="0" indent="0">
              <a:buNone/>
            </a:pPr>
            <a:endParaRPr lang="tr-TR" sz="3600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rgbClr val="C00000"/>
                </a:solidFill>
              </a:rPr>
              <a:t>Bireysel Mücadele Önerileri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Kurumsal Mücadele Önerileri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247" y="613955"/>
            <a:ext cx="3592286" cy="543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66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8" y="2782389"/>
            <a:ext cx="10178322" cy="2860764"/>
          </a:xfrm>
        </p:spPr>
        <p:txBody>
          <a:bodyPr/>
          <a:lstStyle/>
          <a:p>
            <a:r>
              <a:rPr lang="tr-TR" dirty="0" smtClean="0"/>
              <a:t>İşyerinde psikolojik tacizin maliyetleri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3488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Mevzuat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Türkiye Cumhuriyeti Anayasası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Türk Medeni Kanun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Türk Borçlar Kanunu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Türk Ceza Kanunu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İş Kanunu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Devlet Memurları Kanunu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İş Sağlığı ve  Güvenliği Kanunu 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Türkiye İnsan Hakları ve Eşitlik Kurumu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2011/2 Sayılı İşyerlerinde Psikolojik Tacizin Önlenmesi Genelgesi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823" y="2286001"/>
            <a:ext cx="3900000" cy="2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046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Şikayet ve başvuru mekanizmaları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776548"/>
            <a:ext cx="7591876" cy="4103043"/>
          </a:xfrm>
        </p:spPr>
        <p:txBody>
          <a:bodyPr/>
          <a:lstStyle/>
          <a:p>
            <a:pPr lvl="0"/>
            <a:r>
              <a:rPr lang="tr-TR" dirty="0">
                <a:solidFill>
                  <a:srgbClr val="C00000"/>
                </a:solidFill>
              </a:rPr>
              <a:t>Dilekçe ile Başvuru : Türkiye Büyük Millet Meclisine ve yetkili idari makamlara yazı ile başvurabilir.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Cumhurbaşkanlığı İletişim Merkezi (CİMER) Yoluyla Başvuru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 Çalışma ve Sosyal Güvenlik İletişim Merkezi ALO 170 Hattı Üzerinden Başvuru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 Kamu Denetçiliği Kurumuna Başvuru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 Türkiye İnsan Hakları ve Eşitlik Kurumuna Başvuru</a:t>
            </a:r>
          </a:p>
          <a:p>
            <a:pPr lvl="0"/>
            <a:r>
              <a:rPr lang="tr-TR" dirty="0">
                <a:solidFill>
                  <a:srgbClr val="C00000"/>
                </a:solidFill>
              </a:rPr>
              <a:t>Yargı Yolu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701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8" y="2050869"/>
            <a:ext cx="9368425" cy="3683724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Dinlediğiniz için teşekkür ederim </a:t>
            </a:r>
            <a:r>
              <a:rPr lang="tr-TR" dirty="0" smtClean="0">
                <a:latin typeface="Book Antiqua" panose="02040602050305030304" pitchFamily="18" charset="0"/>
              </a:rPr>
              <a:t/>
            </a:r>
            <a:br>
              <a:rPr lang="tr-TR" dirty="0" smtClean="0">
                <a:latin typeface="Book Antiqua" panose="02040602050305030304" pitchFamily="18" charset="0"/>
              </a:rPr>
            </a:b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smtClean="0">
                <a:latin typeface="Book Antiqua" panose="02040602050305030304" pitchFamily="18" charset="0"/>
              </a:rPr>
              <a:t>                                                                                                                   </a:t>
            </a:r>
            <a:r>
              <a:rPr lang="tr-TR" sz="4000" u="sng" dirty="0" smtClean="0">
                <a:latin typeface="Book Antiqua" panose="02040602050305030304" pitchFamily="18" charset="0"/>
              </a:rPr>
              <a:t>lale Akpınar</a:t>
            </a:r>
            <a:endParaRPr lang="tr-TR" sz="4000" u="sn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274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İçindekiler: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302327"/>
            <a:ext cx="10178322" cy="508461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İşyerlerinde Psikolojik Taciz (</a:t>
            </a:r>
            <a:r>
              <a:rPr lang="tr-TR" dirty="0" err="1">
                <a:solidFill>
                  <a:schemeClr val="tx1"/>
                </a:solidFill>
              </a:rPr>
              <a:t>M</a:t>
            </a:r>
            <a:r>
              <a:rPr lang="tr-TR" dirty="0" err="1" smtClean="0">
                <a:solidFill>
                  <a:schemeClr val="tx1"/>
                </a:solidFill>
              </a:rPr>
              <a:t>obbing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İşyerinde Psikolojik Tacizle Benzerlik Gösteren Kavram ve Durumlar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İşyerlerinde Psikolojik Taciz Türleri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İşyerinde Psikolojik Taciz Davranışları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İşyerlerinde Psikolojik Taciz Süreci 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İşyerlerinde Uygulanan Psikolojik Tacizin Tarafları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İşyerlerinde Psikolojik Tacizin Etkileri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İşyerinde Psikolojik Tacizin Önlenmesine Yönelik Öneriler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İşyerlerinde Psikolojik Tacizin Maliyetleri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Mevzuat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Şikayet ve Başvuru Mekanizmaları</a:t>
            </a:r>
          </a:p>
        </p:txBody>
      </p:sp>
    </p:spTree>
    <p:extLst>
      <p:ext uri="{BB962C8B-B14F-4D97-AF65-F5344CB8AC3E}">
        <p14:creationId xmlns:p14="http://schemas.microsoft.com/office/powerpoint/2010/main" val="1567569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İşyerlerinde Psikolojik taciz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40873"/>
            <a:ext cx="3569704" cy="4480282"/>
          </a:xfrm>
        </p:spPr>
        <p:txBody>
          <a:bodyPr>
            <a:normAutofit/>
          </a:bodyPr>
          <a:lstStyle/>
          <a:p>
            <a:r>
              <a:rPr lang="tr-TR" sz="2400" dirty="0" err="1" smtClean="0">
                <a:solidFill>
                  <a:schemeClr val="tx1"/>
                </a:solidFill>
              </a:rPr>
              <a:t>Mobbing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rgbClr val="C00000"/>
                </a:solidFill>
              </a:rPr>
              <a:t>: </a:t>
            </a:r>
            <a:r>
              <a:rPr lang="tr-TR" sz="2400" dirty="0">
                <a:solidFill>
                  <a:srgbClr val="C00000"/>
                </a:solidFill>
              </a:rPr>
              <a:t>Mağdur ya da mağdurların kişilik değerlerine, mesleki durumlarına, sosyal ilişkilerine </a:t>
            </a:r>
            <a:r>
              <a:rPr lang="tr-TR" sz="2400" dirty="0" smtClean="0">
                <a:solidFill>
                  <a:srgbClr val="C00000"/>
                </a:solidFill>
              </a:rPr>
              <a:t>veya </a:t>
            </a:r>
            <a:r>
              <a:rPr lang="tr-TR" sz="2400" dirty="0">
                <a:solidFill>
                  <a:srgbClr val="C00000"/>
                </a:solidFill>
              </a:rPr>
              <a:t>sağlıklarına zarar veren; kötü niyetli, kasıtlı, olumsuz tutum ve </a:t>
            </a:r>
            <a:r>
              <a:rPr lang="tr-TR" sz="2400" dirty="0" smtClean="0">
                <a:solidFill>
                  <a:srgbClr val="C00000"/>
                </a:solidFill>
              </a:rPr>
              <a:t>davranışlar </a:t>
            </a:r>
            <a:r>
              <a:rPr lang="tr-TR" sz="2400" dirty="0">
                <a:solidFill>
                  <a:srgbClr val="C00000"/>
                </a:solidFill>
              </a:rPr>
              <a:t>bütünüdür</a:t>
            </a:r>
            <a:r>
              <a:rPr lang="tr-TR" sz="2400" dirty="0" smtClean="0">
                <a:solidFill>
                  <a:srgbClr val="C00000"/>
                </a:solidFill>
              </a:rPr>
              <a:t>.</a:t>
            </a:r>
          </a:p>
          <a:p>
            <a:endParaRPr lang="tr-TR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106" y="1058091"/>
            <a:ext cx="4549622" cy="55255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2691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886691"/>
            <a:ext cx="10178322" cy="4992901"/>
          </a:xfrm>
        </p:spPr>
        <p:txBody>
          <a:bodyPr/>
          <a:lstStyle/>
          <a:p>
            <a:r>
              <a:rPr lang="tr-TR" sz="3600" dirty="0" err="1" smtClean="0">
                <a:solidFill>
                  <a:schemeClr val="tx1"/>
                </a:solidFill>
              </a:rPr>
              <a:t>Mobbing</a:t>
            </a:r>
            <a:r>
              <a:rPr lang="tr-TR" sz="3600" dirty="0" smtClean="0">
                <a:solidFill>
                  <a:schemeClr val="tx1"/>
                </a:solidFill>
              </a:rPr>
              <a:t> Unsurları :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 * İşyerinde uygulanmalıdır.</a:t>
            </a: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* Sistemli şekilde yapılmalıdır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 * Süreklilik kazanmış olmalıdır</a:t>
            </a: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* Kasıtlı yapılmalıdır</a:t>
            </a: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* Yıldırma , </a:t>
            </a:r>
            <a:r>
              <a:rPr lang="tr-TR" dirty="0" err="1" smtClean="0">
                <a:solidFill>
                  <a:srgbClr val="C00000"/>
                </a:solidFill>
              </a:rPr>
              <a:t>pasifize</a:t>
            </a:r>
            <a:r>
              <a:rPr lang="tr-TR" dirty="0" smtClean="0">
                <a:solidFill>
                  <a:srgbClr val="C00000"/>
                </a:solidFill>
              </a:rPr>
              <a:t> etme ve iş uzaklaştırma amacı olmalıdır</a:t>
            </a: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* Mağdurun kişiliğinde , mesleki durumunda veya sağlığında zarar ortaya çıkmalıdır</a:t>
            </a:r>
          </a:p>
          <a:p>
            <a:pPr marL="0" indent="0">
              <a:buNone/>
            </a:pP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* Kişiye yönelik olumsuz tutum ve davranışlar gizli veya açık olabilir</a:t>
            </a: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839" y="418013"/>
            <a:ext cx="4761411" cy="31742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91932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526473"/>
            <a:ext cx="10178322" cy="5353119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Psikolojik taciz sayılmayan durumlar </a:t>
            </a:r>
            <a:r>
              <a:rPr lang="tr-TR" sz="2800" dirty="0" smtClean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endParaRPr lang="tr-TR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800" dirty="0" smtClean="0">
                <a:solidFill>
                  <a:srgbClr val="C00000"/>
                </a:solidFill>
              </a:rPr>
              <a:t> * </a:t>
            </a:r>
            <a:r>
              <a:rPr lang="tr-TR" dirty="0" smtClean="0">
                <a:solidFill>
                  <a:srgbClr val="C00000"/>
                </a:solidFill>
              </a:rPr>
              <a:t>Farklı </a:t>
            </a:r>
            <a:r>
              <a:rPr lang="tr-TR" dirty="0">
                <a:solidFill>
                  <a:srgbClr val="C00000"/>
                </a:solidFill>
              </a:rPr>
              <a:t>hukuki nitelik ve sonuçlar içerdiğinden fiziksel şiddet, cinsel taciz </a:t>
            </a:r>
            <a:r>
              <a:rPr lang="tr-TR" dirty="0" smtClean="0">
                <a:solidFill>
                  <a:srgbClr val="C00000"/>
                </a:solidFill>
              </a:rPr>
              <a:t>veya </a:t>
            </a:r>
            <a:r>
              <a:rPr lang="tr-TR" dirty="0">
                <a:solidFill>
                  <a:srgbClr val="C00000"/>
                </a:solidFill>
              </a:rPr>
              <a:t>hakaret niteliğindeki </a:t>
            </a:r>
            <a:r>
              <a:rPr lang="tr-TR" dirty="0" smtClean="0">
                <a:solidFill>
                  <a:srgbClr val="C00000"/>
                </a:solidFill>
              </a:rPr>
              <a:t>davranışlar</a:t>
            </a:r>
          </a:p>
          <a:p>
            <a:pPr marL="0" indent="0">
              <a:buNone/>
            </a:pPr>
            <a:endParaRPr lang="tr-TR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 * </a:t>
            </a:r>
            <a:r>
              <a:rPr lang="tr-TR" dirty="0" err="1">
                <a:solidFill>
                  <a:srgbClr val="C00000"/>
                </a:solidFill>
              </a:rPr>
              <a:t>Arizi</a:t>
            </a:r>
            <a:r>
              <a:rPr lang="tr-TR" dirty="0">
                <a:solidFill>
                  <a:srgbClr val="C00000"/>
                </a:solidFill>
              </a:rPr>
              <a:t>, tek seferlik ya da birden çok tekrarlansa bile strese ve doğal iş yoğunluğuna bağlanabilecek süreklilik arz etmeyen olumsuz tutum, davranış, tartışma ve </a:t>
            </a:r>
            <a:r>
              <a:rPr lang="tr-TR" dirty="0" smtClean="0">
                <a:solidFill>
                  <a:srgbClr val="C00000"/>
                </a:solidFill>
              </a:rPr>
              <a:t>çekişmeler</a:t>
            </a:r>
          </a:p>
          <a:p>
            <a:pPr marL="0" indent="0">
              <a:buNone/>
            </a:pPr>
            <a:endParaRPr lang="tr-T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* </a:t>
            </a:r>
            <a:r>
              <a:rPr lang="tr-TR" dirty="0">
                <a:solidFill>
                  <a:srgbClr val="C00000"/>
                </a:solidFill>
              </a:rPr>
              <a:t>İşyeri dışında gerçekleşen tutum ve davranışlar ile benzeri davranışlar</a:t>
            </a:r>
          </a:p>
        </p:txBody>
      </p:sp>
    </p:spTree>
    <p:extLst>
      <p:ext uri="{BB962C8B-B14F-4D97-AF65-F5344CB8AC3E}">
        <p14:creationId xmlns:p14="http://schemas.microsoft.com/office/powerpoint/2010/main" val="846673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094509"/>
            <a:ext cx="10178322" cy="4785083"/>
          </a:xfrm>
        </p:spPr>
        <p:txBody>
          <a:bodyPr/>
          <a:lstStyle/>
          <a:p>
            <a:r>
              <a:rPr lang="tr-TR" sz="3200" dirty="0" smtClean="0">
                <a:solidFill>
                  <a:schemeClr val="tx1"/>
                </a:solidFill>
              </a:rPr>
              <a:t>İşyerinde Psikolojik Tacizle Benzerlik Gösteren Kavram Ve Durumlar : </a:t>
            </a:r>
          </a:p>
          <a:p>
            <a:pPr marL="0" indent="0">
              <a:buNone/>
            </a:pPr>
            <a:endParaRPr lang="tr-TR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 * İşyerinde Çatışma</a:t>
            </a:r>
          </a:p>
          <a:p>
            <a:pPr marL="0" indent="0">
              <a:buNone/>
            </a:pPr>
            <a:r>
              <a:rPr lang="tr-TR" sz="2400" dirty="0">
                <a:solidFill>
                  <a:srgbClr val="C00000"/>
                </a:solidFill>
              </a:rPr>
              <a:t>  </a:t>
            </a:r>
            <a:r>
              <a:rPr lang="tr-TR" sz="2400" dirty="0" smtClean="0">
                <a:solidFill>
                  <a:srgbClr val="C00000"/>
                </a:solidFill>
              </a:rPr>
              <a:t>* İşyerinde Şiddet 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 * İşyerinde Kabalık 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  * İşyerinde Cinsel Taciz</a:t>
            </a:r>
            <a:endParaRPr lang="tr-T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38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928255"/>
            <a:ext cx="5911122" cy="4951337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İşyerlerinde Psikolojik Taciz Türleri ; </a:t>
            </a:r>
          </a:p>
          <a:p>
            <a:endParaRPr lang="tr-TR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Dikey (</a:t>
            </a:r>
            <a:r>
              <a:rPr lang="tr-TR" sz="2400" dirty="0" err="1" smtClean="0">
                <a:solidFill>
                  <a:srgbClr val="C00000"/>
                </a:solidFill>
              </a:rPr>
              <a:t>Heyerarşik</a:t>
            </a:r>
            <a:r>
              <a:rPr lang="tr-TR" sz="2400" dirty="0" smtClean="0">
                <a:solidFill>
                  <a:srgbClr val="C00000"/>
                </a:solidFill>
              </a:rPr>
              <a:t> ) Psikolojik Taciz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Yatay (Eşitler Arasında ) Psikolojik Taciz</a:t>
            </a:r>
            <a:endParaRPr lang="tr-TR" sz="2400" dirty="0">
              <a:solidFill>
                <a:srgbClr val="C0000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103" y="1575519"/>
            <a:ext cx="5396944" cy="365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796835"/>
            <a:ext cx="6520722" cy="5082758"/>
          </a:xfrm>
        </p:spPr>
        <p:txBody>
          <a:bodyPr/>
          <a:lstStyle/>
          <a:p>
            <a:r>
              <a:rPr lang="tr-TR" sz="3600" dirty="0" smtClean="0">
                <a:solidFill>
                  <a:schemeClr val="tx1"/>
                </a:solidFill>
              </a:rPr>
              <a:t>İşyerinde Psikolojik Taciz Davranışları;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r>
              <a:rPr lang="tr-TR" u="sng" dirty="0">
                <a:solidFill>
                  <a:srgbClr val="C00000"/>
                </a:solidFill>
              </a:rPr>
              <a:t>Birinci Grup: Kendini Göstermeyi ve İletişim Oluşumunu Etkilemek </a:t>
            </a:r>
            <a:endParaRPr lang="tr-TR" u="sng" dirty="0" smtClean="0">
              <a:solidFill>
                <a:srgbClr val="C00000"/>
              </a:solidFill>
            </a:endParaRPr>
          </a:p>
          <a:p>
            <a:r>
              <a:rPr lang="tr-TR" u="sng" dirty="0" smtClean="0">
                <a:solidFill>
                  <a:srgbClr val="C00000"/>
                </a:solidFill>
              </a:rPr>
              <a:t>İkinci </a:t>
            </a:r>
            <a:r>
              <a:rPr lang="tr-TR" u="sng" dirty="0">
                <a:solidFill>
                  <a:srgbClr val="C00000"/>
                </a:solidFill>
              </a:rPr>
              <a:t>Grup: Sosyal İlişkilere Saldırılar </a:t>
            </a:r>
            <a:endParaRPr lang="tr-TR" u="sng" dirty="0" smtClean="0">
              <a:solidFill>
                <a:srgbClr val="C00000"/>
              </a:solidFill>
            </a:endParaRPr>
          </a:p>
          <a:p>
            <a:r>
              <a:rPr lang="tr-TR" u="sng" dirty="0">
                <a:solidFill>
                  <a:srgbClr val="C00000"/>
                </a:solidFill>
              </a:rPr>
              <a:t>Üçüncü Grup: Kişinin İtibarına </a:t>
            </a:r>
            <a:r>
              <a:rPr lang="tr-TR" u="sng" dirty="0" smtClean="0">
                <a:solidFill>
                  <a:srgbClr val="C00000"/>
                </a:solidFill>
              </a:rPr>
              <a:t>Saldırılar</a:t>
            </a:r>
          </a:p>
          <a:p>
            <a:r>
              <a:rPr lang="tr-TR" u="sng" dirty="0">
                <a:solidFill>
                  <a:srgbClr val="C00000"/>
                </a:solidFill>
              </a:rPr>
              <a:t>Dördüncü Grup: Kişinin Yaşam Kalitesi ve Mesleki Durumuna Saldırılar </a:t>
            </a:r>
            <a:endParaRPr lang="tr-TR" u="sng" dirty="0" smtClean="0">
              <a:solidFill>
                <a:srgbClr val="C00000"/>
              </a:solidFill>
            </a:endParaRPr>
          </a:p>
          <a:p>
            <a:r>
              <a:rPr lang="tr-TR" u="sng" dirty="0">
                <a:solidFill>
                  <a:srgbClr val="C00000"/>
                </a:solidFill>
              </a:rPr>
              <a:t>Beşinci Grup: Kişinin Sağlığına Dokunan Saldırılar 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994" y="352879"/>
            <a:ext cx="3196345" cy="2716893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3644537"/>
            <a:ext cx="4018790" cy="26791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53866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7" y="678873"/>
            <a:ext cx="6991777" cy="5200719"/>
          </a:xfrm>
        </p:spPr>
        <p:txBody>
          <a:bodyPr/>
          <a:lstStyle/>
          <a:p>
            <a:r>
              <a:rPr lang="tr-TR" sz="3600" dirty="0" smtClean="0">
                <a:solidFill>
                  <a:schemeClr val="tx1"/>
                </a:solidFill>
              </a:rPr>
              <a:t>İşyerlerinde Psikolojik Taciz Süreci ;</a:t>
            </a:r>
          </a:p>
          <a:p>
            <a:pPr marL="0" indent="0">
              <a:buNone/>
            </a:pPr>
            <a:endParaRPr lang="tr-TR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Kritik Olaylar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İşyerinde Psikolojik Taciz ve damgalama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Yönetimin devreye girmesi 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Yanlış yakıştırmalarla veya tanılarda damgalama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C00000"/>
                </a:solidFill>
              </a:rPr>
              <a:t>* İşten Ayrılma</a:t>
            </a:r>
            <a:endParaRPr lang="tr-T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5512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357</TotalTime>
  <Words>471</Words>
  <Application>Microsoft Office PowerPoint</Application>
  <PresentationFormat>Geniş ekran</PresentationFormat>
  <Paragraphs>92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Book Antiqua</vt:lpstr>
      <vt:lpstr>Calibri</vt:lpstr>
      <vt:lpstr>Gill Sans MT</vt:lpstr>
      <vt:lpstr>Impact</vt:lpstr>
      <vt:lpstr>Badge</vt:lpstr>
      <vt:lpstr>mobbing</vt:lpstr>
      <vt:lpstr>İçindekiler:</vt:lpstr>
      <vt:lpstr>İşyerlerinde Psikolojik taciz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İşyerinde psikolojik tacizin maliyetleri</vt:lpstr>
      <vt:lpstr>Mevzuat </vt:lpstr>
      <vt:lpstr>Şikayet ve başvuru mekanizmaları </vt:lpstr>
      <vt:lpstr>Dinlediğiniz için teşekkür ederim                                                                                                                      lale Akpınar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mobbing</dc:title>
  <dc:creator>BARÜ</dc:creator>
  <cp:lastModifiedBy>BARÜ</cp:lastModifiedBy>
  <cp:revision>29</cp:revision>
  <dcterms:created xsi:type="dcterms:W3CDTF">2024-04-15T13:55:53Z</dcterms:created>
  <dcterms:modified xsi:type="dcterms:W3CDTF">2024-04-19T09:31:54Z</dcterms:modified>
</cp:coreProperties>
</file>