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887934"/>
          </a:xfrm>
        </p:spPr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Uluslararası öğretim elemanı istihdamı</a:t>
            </a:r>
            <a:endParaRPr lang="tr-T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17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76424" y="1149531"/>
            <a:ext cx="8791575" cy="4108269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b="1" cap="none" dirty="0" smtClean="0">
                <a:solidFill>
                  <a:schemeClr val="bg1"/>
                </a:solidFill>
              </a:rPr>
              <a:t>Brüt sözleşme ücretleri Ocak ve Temmuz aylarındaki memur aylık katsayısındaki artış oranına kadar </a:t>
            </a:r>
            <a:r>
              <a:rPr lang="tr-TR" b="1" cap="none" dirty="0" smtClean="0">
                <a:solidFill>
                  <a:schemeClr val="bg1"/>
                </a:solidFill>
              </a:rPr>
              <a:t>artırılma </a:t>
            </a:r>
            <a:r>
              <a:rPr lang="tr-TR" b="1" cap="none" dirty="0" smtClean="0">
                <a:solidFill>
                  <a:schemeClr val="bg1"/>
                </a:solidFill>
              </a:rPr>
              <a:t>yetkisi </a:t>
            </a:r>
            <a:r>
              <a:rPr lang="tr-TR" b="1" cap="none" dirty="0" smtClean="0">
                <a:solidFill>
                  <a:schemeClr val="bg1"/>
                </a:solidFill>
              </a:rPr>
              <a:t>Üniversite Yönetim Kuruluna devredildiği </a:t>
            </a:r>
            <a:r>
              <a:rPr lang="tr-TR" b="1" cap="none" dirty="0" smtClean="0">
                <a:solidFill>
                  <a:schemeClr val="bg1"/>
                </a:solidFill>
              </a:rPr>
              <a:t>için söz konusu aylarda Hazine ve Maliye Bakanlığı tarafından yayımlanan genelgede belirtilen ücretlerdeki artış oranı baz alınarak </a:t>
            </a:r>
            <a:r>
              <a:rPr lang="tr-TR" b="1" cap="none" dirty="0" smtClean="0">
                <a:solidFill>
                  <a:schemeClr val="bg1"/>
                </a:solidFill>
              </a:rPr>
              <a:t>yabancı uyruklu öğretim elemanlarının sözleşme</a:t>
            </a:r>
            <a:r>
              <a:rPr lang="tr-TR" b="1" cap="none" dirty="0" smtClean="0">
                <a:solidFill>
                  <a:schemeClr val="bg1"/>
                </a:solidFill>
              </a:rPr>
              <a:t> </a:t>
            </a:r>
            <a:r>
              <a:rPr lang="tr-TR" b="1" cap="none" dirty="0" smtClean="0">
                <a:solidFill>
                  <a:schemeClr val="bg1"/>
                </a:solidFill>
              </a:rPr>
              <a:t>brüt ücretlerinde artış yapılarak </a:t>
            </a:r>
            <a:r>
              <a:rPr lang="tr-TR" b="1" cap="none" dirty="0" smtClean="0">
                <a:solidFill>
                  <a:schemeClr val="bg1"/>
                </a:solidFill>
              </a:rPr>
              <a:t>FRM-0917 </a:t>
            </a:r>
            <a:r>
              <a:rPr lang="tr-TR" b="1" cap="none" dirty="0" smtClean="0">
                <a:solidFill>
                  <a:schemeClr val="bg1"/>
                </a:solidFill>
              </a:rPr>
              <a:t>numaralı formumuz doldurulup </a:t>
            </a:r>
            <a:r>
              <a:rPr lang="tr-TR" b="1" cap="none" dirty="0" smtClean="0">
                <a:solidFill>
                  <a:schemeClr val="bg1"/>
                </a:solidFill>
              </a:rPr>
              <a:t>Üniversite Yönetim Kurulu’na </a:t>
            </a:r>
            <a:r>
              <a:rPr lang="tr-TR" b="1" cap="none" dirty="0" smtClean="0">
                <a:solidFill>
                  <a:schemeClr val="bg1"/>
                </a:solidFill>
              </a:rPr>
              <a:t>sunulur.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b="1" cap="none" dirty="0" smtClean="0">
                <a:solidFill>
                  <a:schemeClr val="bg1"/>
                </a:solidFill>
              </a:rPr>
              <a:t>Uygun görüldükten sonra sözleşmeler imzalanıp kontrol edilir ve brüt sözleşme ücretleri YÖKSİS üzerinden güncellenir.</a:t>
            </a:r>
            <a:endParaRPr lang="tr-TR" b="1" cap="none" dirty="0" smtClean="0">
              <a:solidFill>
                <a:schemeClr val="bg1"/>
              </a:solidFill>
            </a:endParaRPr>
          </a:p>
          <a:p>
            <a:endParaRPr lang="tr-TR" b="1" cap="non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90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76424" y="1149531"/>
            <a:ext cx="8791575" cy="4108269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b="1" cap="none" dirty="0" smtClean="0">
                <a:solidFill>
                  <a:schemeClr val="bg1"/>
                </a:solidFill>
              </a:rPr>
              <a:t>Dikkat Edilecek Hususlar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cap="none" dirty="0" smtClean="0">
                <a:solidFill>
                  <a:schemeClr val="bg1"/>
                </a:solidFill>
              </a:rPr>
              <a:t>Belgelerde eksik olup olmadığı kontrol </a:t>
            </a:r>
            <a:r>
              <a:rPr lang="tr-TR" b="1" cap="none" dirty="0" smtClean="0">
                <a:solidFill>
                  <a:schemeClr val="bg1"/>
                </a:solidFill>
              </a:rPr>
              <a:t>edilmeli ve </a:t>
            </a:r>
            <a:r>
              <a:rPr lang="tr-TR" b="1" cap="none" dirty="0">
                <a:solidFill>
                  <a:schemeClr val="bg1"/>
                </a:solidFill>
              </a:rPr>
              <a:t>p</a:t>
            </a:r>
            <a:r>
              <a:rPr lang="tr-TR" b="1" cap="none" dirty="0" smtClean="0">
                <a:solidFill>
                  <a:schemeClr val="bg1"/>
                </a:solidFill>
              </a:rPr>
              <a:t>asaport </a:t>
            </a:r>
            <a:r>
              <a:rPr lang="tr-TR" b="1" cap="none" dirty="0" smtClean="0">
                <a:solidFill>
                  <a:schemeClr val="bg1"/>
                </a:solidFill>
              </a:rPr>
              <a:t>tarihinin güncel olmasına dikkat edilmeli.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cap="none" dirty="0" smtClean="0">
                <a:solidFill>
                  <a:schemeClr val="bg1"/>
                </a:solidFill>
              </a:rPr>
              <a:t>Ücret artışlarında orana dikkat edilmeli.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cap="none" dirty="0" smtClean="0">
                <a:solidFill>
                  <a:schemeClr val="bg1"/>
                </a:solidFill>
              </a:rPr>
              <a:t>Tekliflerin </a:t>
            </a:r>
            <a:r>
              <a:rPr lang="tr-TR" b="1" cap="none" dirty="0" err="1" smtClean="0">
                <a:solidFill>
                  <a:schemeClr val="bg1"/>
                </a:solidFill>
              </a:rPr>
              <a:t>YÖKSİS’e</a:t>
            </a:r>
            <a:r>
              <a:rPr lang="tr-TR" b="1" cap="none" dirty="0" smtClean="0">
                <a:solidFill>
                  <a:schemeClr val="bg1"/>
                </a:solidFill>
              </a:rPr>
              <a:t> girilmesi gerekir.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cap="none" dirty="0" smtClean="0">
                <a:solidFill>
                  <a:schemeClr val="bg1"/>
                </a:solidFill>
              </a:rPr>
              <a:t>Çalışma ve Sosyal Güvenlik Bakanlığı sistemine tekliflerin zamanında girilmesi gerektiği için yabancı uyruklu öğretim elemanlarının işlemlerine en az </a:t>
            </a:r>
            <a:r>
              <a:rPr lang="tr-TR" b="1" cap="none" dirty="0" smtClean="0">
                <a:solidFill>
                  <a:schemeClr val="bg1"/>
                </a:solidFill>
              </a:rPr>
              <a:t>2 ay önceden </a:t>
            </a:r>
            <a:r>
              <a:rPr lang="tr-TR" b="1" cap="none" smtClean="0">
                <a:solidFill>
                  <a:schemeClr val="bg1"/>
                </a:solidFill>
              </a:rPr>
              <a:t>başlanması gerekmektedir.</a:t>
            </a:r>
            <a:endParaRPr lang="tr-TR" b="1" cap="none" dirty="0" smtClean="0">
              <a:solidFill>
                <a:schemeClr val="bg1"/>
              </a:solidFill>
            </a:endParaRPr>
          </a:p>
          <a:p>
            <a:endParaRPr lang="tr-TR" b="1" cap="non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19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76424" y="1149531"/>
            <a:ext cx="8791575" cy="410826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b="1" cap="none" dirty="0" smtClean="0">
                <a:solidFill>
                  <a:schemeClr val="bg1"/>
                </a:solidFill>
              </a:rPr>
              <a:t>2547 sayılı Yükseköğretim Kanunu’nun 34’üncü maddesi ile 2914 sayılı Yükseköğretim Personel Kanunu’nun 16’ıncı maddeleri kapsamında Üniversitemizde sözleşmeli olarak yabancı uyruklu öğretim elemanı istihdam edilmektedir.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b="1" cap="none" dirty="0" smtClean="0">
                <a:solidFill>
                  <a:schemeClr val="bg1"/>
                </a:solidFill>
              </a:rPr>
              <a:t>Yabancı uyruklu öğretim elemanı sayısı dolu öğretim elemanı sayısının %2’sini geçemez.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b="1" cap="none" dirty="0" smtClean="0">
                <a:solidFill>
                  <a:schemeClr val="bg1"/>
                </a:solidFill>
              </a:rPr>
              <a:t>Üniversitemizde sözleşmeli olarak 7 tane yabancı uyruklu öğretim elemanı istihdam edilmektedir.</a:t>
            </a:r>
          </a:p>
          <a:p>
            <a:endParaRPr lang="tr-TR" b="1" cap="none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tr-TR" b="1" cap="none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tr-TR" b="1" cap="non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25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76424" y="1149531"/>
            <a:ext cx="8791575" cy="410826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endParaRPr lang="tr-TR" b="1" cap="none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b="1" cap="none" dirty="0" smtClean="0">
                <a:solidFill>
                  <a:schemeClr val="bg1"/>
                </a:solidFill>
              </a:rPr>
              <a:t>Yabancı uyruklu öğretim elemanları Yükseköğretim Kurulu Başkanlığından alınacak ön izine müteakip Çalışma ve Sosyal Güvenlik Bakanlığından alınacak çalışma izni sonunda yükseköğretim kurumlarında istihdam edilmektedir.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b="1" cap="none" dirty="0" smtClean="0">
                <a:solidFill>
                  <a:schemeClr val="bg1"/>
                </a:solidFill>
              </a:rPr>
              <a:t>Yabancı uyruklu öğretim elemanlarının istihdam edilmesi kapsamında, İlk defa atanma, görev süresinin uzatılması, ücret ve unvan değişikliği olmak üzere 4 adet işlem </a:t>
            </a:r>
            <a:r>
              <a:rPr lang="tr-TR" b="1" cap="none" dirty="0" smtClean="0">
                <a:solidFill>
                  <a:schemeClr val="bg1"/>
                </a:solidFill>
              </a:rPr>
              <a:t>yapılmaktadır</a:t>
            </a:r>
            <a:r>
              <a:rPr lang="tr-TR" b="1" cap="none" dirty="0" smtClean="0">
                <a:solidFill>
                  <a:schemeClr val="bg1"/>
                </a:solidFill>
              </a:rPr>
              <a:t>.</a:t>
            </a:r>
            <a:endParaRPr lang="tr-TR" b="1" cap="non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91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76424" y="1149531"/>
            <a:ext cx="8791575" cy="4108269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b="1" cap="none" dirty="0" smtClean="0">
                <a:solidFill>
                  <a:schemeClr val="bg1"/>
                </a:solidFill>
              </a:rPr>
              <a:t>İlk Defa Atamalarda: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cap="none" dirty="0" smtClean="0">
                <a:solidFill>
                  <a:schemeClr val="bg1"/>
                </a:solidFill>
              </a:rPr>
              <a:t>Yabancı Uyruklu Öğretim Elemanı Başvurularını İnceleme ve Değerlendirme Komisyonu Raporu 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cap="none" dirty="0" smtClean="0">
                <a:solidFill>
                  <a:schemeClr val="bg1"/>
                </a:solidFill>
              </a:rPr>
              <a:t>Yabancı Uyruklu Bilgi Derleme ve Kimlik Formu 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cap="none" dirty="0" smtClean="0">
                <a:solidFill>
                  <a:schemeClr val="bg1"/>
                </a:solidFill>
              </a:rPr>
              <a:t>Üniversite Yönetim Kurulu Kararı 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cap="none" dirty="0" smtClean="0">
                <a:solidFill>
                  <a:schemeClr val="bg1"/>
                </a:solidFill>
              </a:rPr>
              <a:t>İlk Defa Çalıştırılacak Yabancı Uyruklu Öğretim Elemanlarına İlişkin Bilgileri Gösterir Tablo 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cap="none" dirty="0" smtClean="0">
                <a:solidFill>
                  <a:schemeClr val="bg1"/>
                </a:solidFill>
              </a:rPr>
              <a:t>Açık Kimlik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cap="none" dirty="0" smtClean="0">
                <a:solidFill>
                  <a:schemeClr val="bg1"/>
                </a:solidFill>
              </a:rPr>
              <a:t>Yabancı Uyruklu Öğretim Elemanı Akademik Performans Bilgi Formu 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cap="none" dirty="0" smtClean="0">
                <a:solidFill>
                  <a:schemeClr val="bg1"/>
                </a:solidFill>
              </a:rPr>
              <a:t>Diploma Örnekleri ve Onaylı Tercümesi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cap="none" dirty="0" smtClean="0">
                <a:solidFill>
                  <a:schemeClr val="bg1"/>
                </a:solidFill>
              </a:rPr>
              <a:t>Vize Talep Formu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cap="none" dirty="0" smtClean="0">
                <a:solidFill>
                  <a:schemeClr val="bg1"/>
                </a:solidFill>
              </a:rPr>
              <a:t>Pasaport Fotokopisi ve Fotoğraf</a:t>
            </a:r>
          </a:p>
        </p:txBody>
      </p:sp>
    </p:spTree>
    <p:extLst>
      <p:ext uri="{BB962C8B-B14F-4D97-AF65-F5344CB8AC3E}">
        <p14:creationId xmlns:p14="http://schemas.microsoft.com/office/powerpoint/2010/main" val="64341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76424" y="1149531"/>
            <a:ext cx="8791575" cy="4108269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b="1" cap="none" dirty="0" smtClean="0">
                <a:solidFill>
                  <a:schemeClr val="bg1"/>
                </a:solidFill>
              </a:rPr>
              <a:t>Görev Süresi Uzatımında: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cap="none" dirty="0" smtClean="0">
                <a:solidFill>
                  <a:schemeClr val="bg1"/>
                </a:solidFill>
              </a:rPr>
              <a:t>Yabancı Uyruklu Öğretim Elemanı Başvurularını İnceleme ve Değerlendirme Komisyonu Raporu 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cap="none" dirty="0" smtClean="0">
                <a:solidFill>
                  <a:schemeClr val="bg1"/>
                </a:solidFill>
              </a:rPr>
              <a:t>Yabancı Uyruklu Bilgi Derleme ve Kimlik Formu 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cap="none" dirty="0" smtClean="0">
                <a:solidFill>
                  <a:schemeClr val="bg1"/>
                </a:solidFill>
              </a:rPr>
              <a:t>Üniversite Yönetim Kurulu Kararı 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cap="none" dirty="0" smtClean="0">
                <a:solidFill>
                  <a:schemeClr val="bg1"/>
                </a:solidFill>
              </a:rPr>
              <a:t>Yabancı Uyruklu Öğretim Elemanı Akademik Performans Bilgi Formu 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cap="none" dirty="0" smtClean="0">
                <a:solidFill>
                  <a:schemeClr val="bg1"/>
                </a:solidFill>
              </a:rPr>
              <a:t>Pasaport Fotokopisi</a:t>
            </a:r>
          </a:p>
        </p:txBody>
      </p:sp>
    </p:spTree>
    <p:extLst>
      <p:ext uri="{BB962C8B-B14F-4D97-AF65-F5344CB8AC3E}">
        <p14:creationId xmlns:p14="http://schemas.microsoft.com/office/powerpoint/2010/main" val="129212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76424" y="1149531"/>
            <a:ext cx="8791575" cy="4108269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b="1" cap="none" dirty="0" smtClean="0">
                <a:solidFill>
                  <a:schemeClr val="bg1"/>
                </a:solidFill>
              </a:rPr>
              <a:t>Unvan Değişikliğinde: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cap="none" dirty="0" smtClean="0">
                <a:solidFill>
                  <a:schemeClr val="bg1"/>
                </a:solidFill>
              </a:rPr>
              <a:t>Yabancı Uyruklu Öğretim Elemanı Başvurularını İnceleme ve Değerlendirme Komisyonu Raporu 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cap="none" dirty="0" smtClean="0">
                <a:solidFill>
                  <a:schemeClr val="bg1"/>
                </a:solidFill>
              </a:rPr>
              <a:t>Yabancı Uyruklu Bilgi Derleme ve Kimlik Formu 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cap="none" dirty="0" smtClean="0">
                <a:solidFill>
                  <a:schemeClr val="bg1"/>
                </a:solidFill>
              </a:rPr>
              <a:t>Üniversite Yönetim Kurulu Kararı 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cap="none" dirty="0" smtClean="0">
                <a:solidFill>
                  <a:schemeClr val="bg1"/>
                </a:solidFill>
              </a:rPr>
              <a:t>Diploma/Unvan Belgesi Örnekleri ve Onaylı Tercümesi</a:t>
            </a:r>
          </a:p>
        </p:txBody>
      </p:sp>
    </p:spTree>
    <p:extLst>
      <p:ext uri="{BB962C8B-B14F-4D97-AF65-F5344CB8AC3E}">
        <p14:creationId xmlns:p14="http://schemas.microsoft.com/office/powerpoint/2010/main" val="177898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76424" y="1149531"/>
            <a:ext cx="8791575" cy="4108269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b="1" cap="none" dirty="0" smtClean="0">
                <a:solidFill>
                  <a:schemeClr val="bg1"/>
                </a:solidFill>
              </a:rPr>
              <a:t>Ücret Değişikliğinde: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cap="none" dirty="0" smtClean="0">
                <a:solidFill>
                  <a:schemeClr val="bg1"/>
                </a:solidFill>
              </a:rPr>
              <a:t>Yabancı Uyruklu Öğretim Elemanı Başvurularını İnceleme ve Değerlendirme Komisyonu Raporu 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cap="none" dirty="0" smtClean="0">
                <a:solidFill>
                  <a:schemeClr val="bg1"/>
                </a:solidFill>
              </a:rPr>
              <a:t>Üniversite Yönetim Kurulu Kararı </a:t>
            </a:r>
          </a:p>
        </p:txBody>
      </p:sp>
    </p:spTree>
    <p:extLst>
      <p:ext uri="{BB962C8B-B14F-4D97-AF65-F5344CB8AC3E}">
        <p14:creationId xmlns:p14="http://schemas.microsoft.com/office/powerpoint/2010/main" val="400592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76424" y="1149531"/>
            <a:ext cx="8791575" cy="4108269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b="1" cap="none" dirty="0" smtClean="0">
                <a:solidFill>
                  <a:schemeClr val="bg1"/>
                </a:solidFill>
              </a:rPr>
              <a:t>Birimler Çizelge-31’de belirtilen belgelerle birlikte Bölüm Kurulu ve Fakülte Yönetim Kurulu Kararı alarak üst yazı ekinde teklifleri </a:t>
            </a:r>
            <a:r>
              <a:rPr lang="tr-TR" b="1" cap="none" dirty="0" smtClean="0">
                <a:solidFill>
                  <a:schemeClr val="bg1"/>
                </a:solidFill>
              </a:rPr>
              <a:t>Rektörlüğe sunar</a:t>
            </a:r>
            <a:r>
              <a:rPr lang="tr-TR" b="1" cap="none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b="1" cap="none" dirty="0" smtClean="0">
                <a:solidFill>
                  <a:schemeClr val="bg1"/>
                </a:solidFill>
              </a:rPr>
              <a:t>Başkanlığımız tarafından teklif </a:t>
            </a:r>
            <a:r>
              <a:rPr lang="tr-TR" b="1" cap="none" dirty="0" smtClean="0">
                <a:solidFill>
                  <a:schemeClr val="bg1"/>
                </a:solidFill>
              </a:rPr>
              <a:t>ve ekleri incelendikten sonra </a:t>
            </a:r>
            <a:r>
              <a:rPr lang="tr-TR" b="1" cap="none" dirty="0">
                <a:solidFill>
                  <a:schemeClr val="bg1"/>
                </a:solidFill>
              </a:rPr>
              <a:t>Yabancı Uyruklu Öğretim Elemanı Başvurularını İnceleme ve Değerlendirme Komisyonu Raporu ve Yabancı Uyruklu Bilgi Derleme ve Kimlik </a:t>
            </a:r>
            <a:r>
              <a:rPr lang="tr-TR" b="1" cap="none" dirty="0" smtClean="0">
                <a:solidFill>
                  <a:schemeClr val="bg1"/>
                </a:solidFill>
              </a:rPr>
              <a:t>Formu</a:t>
            </a:r>
            <a:r>
              <a:rPr lang="tr-TR" b="1" cap="none" dirty="0" smtClean="0">
                <a:solidFill>
                  <a:schemeClr val="bg1"/>
                </a:solidFill>
              </a:rPr>
              <a:t> </a:t>
            </a:r>
            <a:r>
              <a:rPr lang="tr-TR" b="1" cap="none" dirty="0" smtClean="0">
                <a:solidFill>
                  <a:schemeClr val="bg1"/>
                </a:solidFill>
              </a:rPr>
              <a:t>imzaya sunulur. </a:t>
            </a:r>
            <a:r>
              <a:rPr lang="tr-TR" b="1" cap="none" dirty="0" smtClean="0">
                <a:solidFill>
                  <a:schemeClr val="bg1"/>
                </a:solidFill>
              </a:rPr>
              <a:t>Rapor ve form imzalandıktan söz konusu teklif Üniversite Yönetim Kurulu’na sunulur.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b="1" cap="none" dirty="0" smtClean="0">
                <a:solidFill>
                  <a:schemeClr val="bg1"/>
                </a:solidFill>
              </a:rPr>
              <a:t>Üniversite Yönetim Kurulu tarafından uygun görülen teklif YÖK’e </a:t>
            </a:r>
            <a:r>
              <a:rPr lang="tr-TR" b="1" cap="none" dirty="0" smtClean="0">
                <a:solidFill>
                  <a:schemeClr val="bg1"/>
                </a:solidFill>
              </a:rPr>
              <a:t>sunulur. Aynı zamanda </a:t>
            </a:r>
            <a:r>
              <a:rPr lang="tr-TR" b="1" cap="none" dirty="0" err="1" smtClean="0">
                <a:solidFill>
                  <a:schemeClr val="bg1"/>
                </a:solidFill>
              </a:rPr>
              <a:t>YÖKSİS’te</a:t>
            </a:r>
            <a:r>
              <a:rPr lang="tr-TR" b="1" cap="none" dirty="0" smtClean="0">
                <a:solidFill>
                  <a:schemeClr val="bg1"/>
                </a:solidFill>
              </a:rPr>
              <a:t> personel işlemleri kısmında yabancı uyruklu izni için sisteme giriş yapılır.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b="1" cap="none" dirty="0" smtClean="0">
                <a:solidFill>
                  <a:schemeClr val="bg1"/>
                </a:solidFill>
              </a:rPr>
              <a:t>YÖK uygun gördükten sonra tip sözleşme hazırlanır imza için birime gönderilir. Aynı zamanda birimler tarafından Çalışma ve Sosyal Güvenlik </a:t>
            </a:r>
            <a:r>
              <a:rPr lang="tr-TR" b="1" cap="none" dirty="0" smtClean="0">
                <a:solidFill>
                  <a:schemeClr val="bg1"/>
                </a:solidFill>
              </a:rPr>
              <a:t>Bakanlığının Yabancı Çalışma İzinleri Başvuru </a:t>
            </a:r>
            <a:r>
              <a:rPr lang="tr-TR" b="1" cap="none" dirty="0" smtClean="0">
                <a:solidFill>
                  <a:schemeClr val="bg1"/>
                </a:solidFill>
              </a:rPr>
              <a:t>Sistemine giriş yapılır.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b="1" cap="none" dirty="0" smtClean="0">
                <a:solidFill>
                  <a:schemeClr val="bg1"/>
                </a:solidFill>
              </a:rPr>
              <a:t>Birim tarafından ilgili öğretim elemanına 2 nüsha şeklinde imzalatılan sözleşmeler İç Kontrol ve Ön Mali Kontrole Tabi Mali Karar ve İşlemlere İlişkin Usul ve Esaslar kapsamında ön mali kontrol için Strateji Geliştirme Daire Başkanlığına gönderilir.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b="1" cap="none" dirty="0" smtClean="0">
                <a:solidFill>
                  <a:schemeClr val="bg1"/>
                </a:solidFill>
              </a:rPr>
              <a:t>Uygun görülen tip sözleşmeler daha </a:t>
            </a:r>
            <a:r>
              <a:rPr lang="tr-TR" b="1" cap="none" dirty="0" smtClean="0">
                <a:solidFill>
                  <a:schemeClr val="bg1"/>
                </a:solidFill>
              </a:rPr>
              <a:t>sonra Rektör’ün </a:t>
            </a:r>
            <a:r>
              <a:rPr lang="tr-TR" b="1" cap="none" dirty="0" smtClean="0">
                <a:solidFill>
                  <a:schemeClr val="bg1"/>
                </a:solidFill>
              </a:rPr>
              <a:t>onayına sunulur. Rektör tarafından imzalanan sözleşmelerin </a:t>
            </a:r>
            <a:r>
              <a:rPr lang="tr-TR" b="1" cap="none" dirty="0" smtClean="0">
                <a:solidFill>
                  <a:schemeClr val="bg1"/>
                </a:solidFill>
              </a:rPr>
              <a:t>bir </a:t>
            </a:r>
            <a:r>
              <a:rPr lang="tr-TR" b="1" cap="none" dirty="0" smtClean="0">
                <a:solidFill>
                  <a:schemeClr val="bg1"/>
                </a:solidFill>
              </a:rPr>
              <a:t>nüshası özlük </a:t>
            </a:r>
            <a:r>
              <a:rPr lang="tr-TR" b="1" cap="none" dirty="0" smtClean="0">
                <a:solidFill>
                  <a:schemeClr val="bg1"/>
                </a:solidFill>
              </a:rPr>
              <a:t>dosyasında muhafaza edilirken </a:t>
            </a:r>
            <a:r>
              <a:rPr lang="tr-TR" b="1" cap="none" dirty="0" smtClean="0">
                <a:solidFill>
                  <a:schemeClr val="bg1"/>
                </a:solidFill>
              </a:rPr>
              <a:t>diğeri birime gönderilir.</a:t>
            </a:r>
          </a:p>
        </p:txBody>
      </p:sp>
    </p:spTree>
    <p:extLst>
      <p:ext uri="{BB962C8B-B14F-4D97-AF65-F5344CB8AC3E}">
        <p14:creationId xmlns:p14="http://schemas.microsoft.com/office/powerpoint/2010/main" val="56844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76424" y="1149531"/>
            <a:ext cx="8791575" cy="4108269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b="1" cap="none" dirty="0" smtClean="0">
                <a:solidFill>
                  <a:schemeClr val="bg1"/>
                </a:solidFill>
              </a:rPr>
              <a:t>Çalışma ve Sosyal Güvenlik Bakanlığından çalışma izni aldıktan sonra işlemleri tamamlanan </a:t>
            </a:r>
            <a:r>
              <a:rPr lang="tr-TR" b="1" cap="none" dirty="0" smtClean="0">
                <a:solidFill>
                  <a:schemeClr val="bg1"/>
                </a:solidFill>
              </a:rPr>
              <a:t>yabancı uyruklu öğretim </a:t>
            </a:r>
            <a:r>
              <a:rPr lang="tr-TR" b="1" cap="none" dirty="0" smtClean="0">
                <a:solidFill>
                  <a:schemeClr val="bg1"/>
                </a:solidFill>
              </a:rPr>
              <a:t>elemanının memur yönetimi modülünde personel işlemleri kısmında sözleşme bitiş tarihi ve ilişkili olduğu pozisyondaki bitiş tarihi güncellenir.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b="1" cap="none" dirty="0" err="1" smtClean="0">
                <a:solidFill>
                  <a:schemeClr val="bg1"/>
                </a:solidFill>
              </a:rPr>
              <a:t>YÖKSİS’te</a:t>
            </a:r>
            <a:r>
              <a:rPr lang="tr-TR" b="1" cap="none" dirty="0">
                <a:solidFill>
                  <a:schemeClr val="bg1"/>
                </a:solidFill>
              </a:rPr>
              <a:t> </a:t>
            </a:r>
            <a:r>
              <a:rPr lang="tr-TR" b="1" cap="none" dirty="0" smtClean="0">
                <a:solidFill>
                  <a:schemeClr val="bg1"/>
                </a:solidFill>
              </a:rPr>
              <a:t>sözleşmeli personel </a:t>
            </a:r>
            <a:r>
              <a:rPr lang="tr-TR" b="1" cap="none" dirty="0" smtClean="0">
                <a:solidFill>
                  <a:schemeClr val="bg1"/>
                </a:solidFill>
              </a:rPr>
              <a:t>kısmında yer alan </a:t>
            </a:r>
            <a:r>
              <a:rPr lang="tr-TR" b="1" cap="none" dirty="0" smtClean="0">
                <a:solidFill>
                  <a:schemeClr val="bg1"/>
                </a:solidFill>
              </a:rPr>
              <a:t>bilgiler güncellenir.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b="1" cap="none" dirty="0" smtClean="0">
                <a:solidFill>
                  <a:schemeClr val="bg1"/>
                </a:solidFill>
              </a:rPr>
              <a:t>Yabancı uyruklu öğretim elemanlarına dair hazırlanan </a:t>
            </a:r>
            <a:r>
              <a:rPr lang="tr-TR" b="1" cap="none" dirty="0" err="1" smtClean="0">
                <a:solidFill>
                  <a:schemeClr val="bg1"/>
                </a:solidFill>
              </a:rPr>
              <a:t>excel</a:t>
            </a:r>
            <a:r>
              <a:rPr lang="tr-TR" b="1" cap="none" dirty="0" smtClean="0">
                <a:solidFill>
                  <a:schemeClr val="bg1"/>
                </a:solidFill>
              </a:rPr>
              <a:t> </a:t>
            </a:r>
            <a:r>
              <a:rPr lang="tr-TR" b="1" cap="none" dirty="0" smtClean="0">
                <a:solidFill>
                  <a:schemeClr val="bg1"/>
                </a:solidFill>
              </a:rPr>
              <a:t>tablomuzdaki bilgiler güncellenir.</a:t>
            </a:r>
          </a:p>
        </p:txBody>
      </p:sp>
    </p:spTree>
    <p:extLst>
      <p:ext uri="{BB962C8B-B14F-4D97-AF65-F5344CB8AC3E}">
        <p14:creationId xmlns:p14="http://schemas.microsoft.com/office/powerpoint/2010/main" val="197985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TM04033919[[fn=Devre]]</Template>
  <TotalTime>160</TotalTime>
  <Words>592</Words>
  <Application>Microsoft Office PowerPoint</Application>
  <PresentationFormat>Geniş ekran</PresentationFormat>
  <Paragraphs>48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Tw Cen MT</vt:lpstr>
      <vt:lpstr>Wingdings</vt:lpstr>
      <vt:lpstr>Devre</vt:lpstr>
      <vt:lpstr>Uluslararası öğretim elemanı istihdamı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Uluslararası öğretim elemanı istihdamı</dc:title>
  <dc:creator>Windows Kullanıcısı</dc:creator>
  <cp:lastModifiedBy>TURGAY</cp:lastModifiedBy>
  <cp:revision>15</cp:revision>
  <dcterms:created xsi:type="dcterms:W3CDTF">2024-04-18T19:26:45Z</dcterms:created>
  <dcterms:modified xsi:type="dcterms:W3CDTF">2024-04-19T06:13:49Z</dcterms:modified>
</cp:coreProperties>
</file>