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4" r:id="rId2"/>
    <p:sldId id="313" r:id="rId3"/>
    <p:sldId id="307" r:id="rId4"/>
    <p:sldId id="315" r:id="rId5"/>
    <p:sldId id="314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4" r:id="rId14"/>
    <p:sldId id="323" r:id="rId15"/>
    <p:sldId id="312" r:id="rId16"/>
  </p:sldIdLst>
  <p:sldSz cx="12192000" cy="6858000"/>
  <p:notesSz cx="6858000" cy="9144000"/>
  <p:embeddedFontLst>
    <p:embeddedFont>
      <p:font typeface="Konnect" panose="020B0604020202020204" charset="-94"/>
      <p:regular r:id="rId19"/>
    </p:embeddedFont>
    <p:embeddedFont>
      <p:font typeface="Konnect ExtraBold" panose="00000900000000000000" charset="-94"/>
      <p:bold r:id="rId20"/>
    </p:embeddedFont>
    <p:embeddedFont>
      <p:font typeface="Konnect Medium" panose="00000600000000000000" charset="-94"/>
      <p:regular r:id="rId21"/>
    </p:embeddedFont>
    <p:embeddedFont>
      <p:font typeface="Konnect SemiBold" panose="00000700000000000000" charset="-94"/>
      <p:regular r:id="rId22"/>
      <p:bold r:id="rId23"/>
    </p:embeddedFont>
    <p:embeddedFont>
      <p:font typeface="Montserrat" panose="00000500000000000000" pitchFamily="2" charset="-94"/>
      <p:regular r:id="rId24"/>
      <p:bold r:id="rId25"/>
      <p:italic r:id="rId26"/>
      <p:boldItalic r:id="rId27"/>
    </p:embeddedFont>
    <p:embeddedFont>
      <p:font typeface="Roboto Light" panose="02000000000000000000" pitchFamily="2" charset="0"/>
      <p:regular r:id="rId28"/>
      <p:italic r:id="rId29"/>
    </p:embeddedFont>
  </p:embeddedFontLst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1pPr>
    <a:lvl2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2pPr>
    <a:lvl3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3pPr>
    <a:lvl4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4pPr>
    <a:lvl5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5pPr>
    <a:lvl6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6pPr>
    <a:lvl7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7pPr>
    <a:lvl8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8pPr>
    <a:lvl9pPr marL="0" marR="0" indent="0" algn="l" defTabSz="121917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 Light"/>
        <a:ea typeface="Roboto Light"/>
        <a:cs typeface="Roboto Light"/>
        <a:sym typeface="Roboto Light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A8F"/>
    <a:srgbClr val="8DC5E8"/>
    <a:srgbClr val="23398E"/>
    <a:srgbClr val="8B8E90"/>
    <a:srgbClr val="8A8E91"/>
    <a:srgbClr val="C3C4C4"/>
    <a:srgbClr val="C2C3C5"/>
    <a:srgbClr val="38296E"/>
    <a:srgbClr val="F15F7E"/>
    <a:srgbClr val="231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76672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36"/>
    <p:restoredTop sz="96338"/>
  </p:normalViewPr>
  <p:slideViewPr>
    <p:cSldViewPr snapToGrid="0" snapToObjects="1">
      <p:cViewPr varScale="1">
        <p:scale>
          <a:sx n="82" d="100"/>
          <a:sy n="82" d="100"/>
        </p:scale>
        <p:origin x="139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67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828D3D-FE98-D44E-AE2E-DF42749B02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CB8F6-0BD8-BE45-AC95-2CCE4E4EE1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13155-6910-3A44-AD0F-6297D5CAA814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4C9E5-78FE-8E49-8F32-0387FEBBC0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437E9-20F5-264C-919F-8FDFA5A2A9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59DEC-2FE2-1E46-AC81-BF20A706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34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47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43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64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96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07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tr-TR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2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8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36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637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08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31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76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85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228600" rtl="0" latinLnBrk="0">
              <a:lnSpc>
                <a:spcPct val="117999"/>
              </a:lnSpc>
            </a:pPr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25877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A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</p:sldLayoutIdLst>
  <p:transition spd="med"/>
  <p:txStyles>
    <p:titleStyle>
      <a:lvl1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0" algn="l" defTabSz="121917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-112" baseline="0">
          <a:solidFill>
            <a:schemeClr val="accent2">
              <a:hueOff val="-11135122"/>
              <a:satOff val="1570"/>
              <a:lumOff val="16427"/>
            </a:schemeClr>
          </a:solidFill>
          <a:uFillTx/>
          <a:latin typeface="+mn-lt"/>
          <a:ea typeface="+mn-ea"/>
          <a:cs typeface="+mn-cs"/>
          <a:sym typeface="Montserrat Bold"/>
        </a:defRPr>
      </a:lvl9pPr>
    </p:titleStyle>
    <p:bodyStyle>
      <a:lvl1pPr marL="1524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1pPr>
      <a:lvl2pPr marL="3429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2pPr>
      <a:lvl3pPr marL="5334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3pPr>
      <a:lvl4pPr marL="7239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4pPr>
      <a:lvl5pPr marL="9144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5pPr>
      <a:lvl6pPr marL="11049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6pPr>
      <a:lvl7pPr marL="12954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7pPr>
      <a:lvl8pPr marL="14859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8pPr>
      <a:lvl9pPr marL="1676400" marR="0" indent="-152400" algn="l" defTabSz="121917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Roboto Light"/>
          <a:ea typeface="Roboto Light"/>
          <a:cs typeface="Roboto Light"/>
          <a:sym typeface="Roboto Light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7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292411" y="2328517"/>
            <a:ext cx="9553070" cy="3117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-İş Yükünden Şikayetçi Olan var mı ?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-Birimden Memnun Olmayan var mı ? 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-Birim Değiştirmek İsteyen var mı ?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-Daire Başkanında gördüğünüz bir eksiklik var mı ? 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-Genel olarak birimde gördüğünüz bir sorun var mı ?  </a:t>
            </a: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396681" y="1613819"/>
            <a:ext cx="889635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GÖRÜŞ, ÖNERİ, ŞİKAYET, TALEPLER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314619" y="2949840"/>
            <a:ext cx="9553070" cy="1450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144622" y="225052"/>
            <a:ext cx="889635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UYARI/YORUM-1</a:t>
            </a:r>
          </a:p>
          <a:p>
            <a:pPr>
              <a:lnSpc>
                <a:spcPct val="100000"/>
              </a:lnSpc>
            </a:pPr>
            <a:endParaRPr lang="tr-TR" sz="3200" b="1" dirty="0">
              <a:solidFill>
                <a:srgbClr val="1F3A8F"/>
              </a:solidFill>
              <a:latin typeface="Konnect SemiBold" charset="0"/>
              <a:ea typeface="Konnect SemiBold" charset="0"/>
              <a:cs typeface="Konnect SemiBold" charset="0"/>
            </a:endParaRPr>
          </a:p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Okumadan Yazı Paraflayanlar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  <p:pic>
        <p:nvPicPr>
          <p:cNvPr id="6" name="WhatsApp Video 2022-12-28 at 00.19.11">
            <a:hlinkClick r:id="" action="ppaction://media"/>
            <a:extLst>
              <a:ext uri="{FF2B5EF4-FFF2-40B4-BE49-F238E27FC236}">
                <a16:creationId xmlns:a16="http://schemas.microsoft.com/office/drawing/2014/main" id="{B183D6FF-6292-A4DF-C306-47FB2AAC4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2809" y="2004560"/>
            <a:ext cx="3219976" cy="40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314619" y="2949840"/>
            <a:ext cx="9553070" cy="1450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209788" y="432821"/>
            <a:ext cx="889635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UYARI/YORUM-2</a:t>
            </a:r>
          </a:p>
          <a:p>
            <a:pPr>
              <a:lnSpc>
                <a:spcPct val="100000"/>
              </a:lnSpc>
            </a:pPr>
            <a:endParaRPr lang="tr-TR" sz="3200" b="1" dirty="0">
              <a:solidFill>
                <a:srgbClr val="1F3A8F"/>
              </a:solidFill>
              <a:latin typeface="Konnect SemiBold" charset="0"/>
              <a:ea typeface="Konnect SemiBold" charset="0"/>
              <a:cs typeface="Konnect SemiBold" charset="0"/>
            </a:endParaRPr>
          </a:p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Yeniliğe Açık Olmayanlar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  <p:pic>
        <p:nvPicPr>
          <p:cNvPr id="7" name="WhatsApp Video 2022-12-25 at 18.07.11">
            <a:hlinkClick r:id="" action="ppaction://media"/>
            <a:extLst>
              <a:ext uri="{FF2B5EF4-FFF2-40B4-BE49-F238E27FC236}">
                <a16:creationId xmlns:a16="http://schemas.microsoft.com/office/drawing/2014/main" id="{1E0ADC32-6D40-E11C-9BA1-88B3043D9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4797" y="228893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314619" y="2949840"/>
            <a:ext cx="9553070" cy="1450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209788" y="432821"/>
            <a:ext cx="889635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UYARI/YORUM-3</a:t>
            </a:r>
          </a:p>
          <a:p>
            <a:pPr>
              <a:lnSpc>
                <a:spcPct val="100000"/>
              </a:lnSpc>
            </a:pPr>
            <a:endParaRPr lang="tr-TR" sz="3200" b="1" dirty="0">
              <a:solidFill>
                <a:srgbClr val="1F3A8F"/>
              </a:solidFill>
              <a:latin typeface="Konnect SemiBold" charset="0"/>
              <a:ea typeface="Konnect SemiBold" charset="0"/>
              <a:cs typeface="Konnect SemiBold" charset="0"/>
            </a:endParaRPr>
          </a:p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Vatandaşın İşi Beklemez!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  <p:pic>
        <p:nvPicPr>
          <p:cNvPr id="6" name="Dolap Beygiri  - Bizim Millet Beklemeye Alışıktır!">
            <a:hlinkClick r:id="" action="ppaction://media"/>
            <a:extLst>
              <a:ext uri="{FF2B5EF4-FFF2-40B4-BE49-F238E27FC236}">
                <a16:creationId xmlns:a16="http://schemas.microsoft.com/office/drawing/2014/main" id="{654485E6-F024-573B-920D-4133B4EDF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2844" y="2216595"/>
            <a:ext cx="7010795" cy="39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314619" y="2949840"/>
            <a:ext cx="9553070" cy="1450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209788" y="432821"/>
            <a:ext cx="889635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UYARI/YORUM-4</a:t>
            </a:r>
          </a:p>
          <a:p>
            <a:pPr>
              <a:lnSpc>
                <a:spcPct val="100000"/>
              </a:lnSpc>
            </a:pPr>
            <a:endParaRPr lang="tr-TR" sz="3200" b="1" dirty="0">
              <a:solidFill>
                <a:srgbClr val="1F3A8F"/>
              </a:solidFill>
              <a:latin typeface="Konnect SemiBold" charset="0"/>
              <a:ea typeface="Konnect SemiBold" charset="0"/>
              <a:cs typeface="Konnect SemiBold" charset="0"/>
            </a:endParaRPr>
          </a:p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Personel Hata Götürmez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9723F4E-A7B9-92A3-C78B-91A97198D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329" y="2573351"/>
            <a:ext cx="3353268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7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9F1888D-6107-DA69-6DDE-5F7559E4FF75}"/>
              </a:ext>
            </a:extLst>
          </p:cNvPr>
          <p:cNvSpPr txBox="1"/>
          <p:nvPr/>
        </p:nvSpPr>
        <p:spPr>
          <a:xfrm>
            <a:off x="609600" y="2433988"/>
            <a:ext cx="5956300" cy="15292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2438339">
              <a:lnSpc>
                <a:spcPct val="100000"/>
              </a:lnSpc>
            </a:pPr>
            <a:r>
              <a:rPr lang="tr-TR" sz="3000" b="1" dirty="0">
                <a:solidFill>
                  <a:srgbClr val="23398E"/>
                </a:solidFill>
                <a:latin typeface="Konnect ExtraBold" pitchFamily="2" charset="0"/>
                <a:ea typeface="Konnect ExtraBold Italic" charset="0"/>
                <a:cs typeface="Konnect ExtraBold Italic" charset="0"/>
              </a:rPr>
              <a:t>PERSONEL DAİRE BAŞKANLIĞI</a:t>
            </a:r>
          </a:p>
          <a:p>
            <a:pPr defTabSz="2438339">
              <a:lnSpc>
                <a:spcPct val="100000"/>
              </a:lnSpc>
            </a:pPr>
            <a:r>
              <a:rPr lang="tr-TR" sz="3000" b="1" dirty="0">
                <a:solidFill>
                  <a:srgbClr val="23398E"/>
                </a:solidFill>
                <a:latin typeface="Konnect ExtraBold" pitchFamily="2" charset="0"/>
                <a:ea typeface="Konnect ExtraBold Italic" charset="0"/>
                <a:cs typeface="Konnect ExtraBold Italic" charset="0"/>
              </a:rPr>
              <a:t>YILLIK DEĞERLENDİRME TOPLANTISI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BD32F54-DF1C-138A-4B1D-A5A9B6B50FF7}"/>
              </a:ext>
            </a:extLst>
          </p:cNvPr>
          <p:cNvSpPr txBox="1"/>
          <p:nvPr/>
        </p:nvSpPr>
        <p:spPr>
          <a:xfrm>
            <a:off x="4638675" y="5862166"/>
            <a:ext cx="2914650" cy="390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lvl="1" algn="ctr" defTabSz="2438339">
              <a:lnSpc>
                <a:spcPct val="100000"/>
              </a:lnSpc>
            </a:pPr>
            <a:r>
              <a:rPr kumimoji="0" lang="tr-TR" sz="1600" u="none" strike="noStrike" cap="none" spc="0" normalizeH="0" baseline="0" dirty="0">
                <a:ln>
                  <a:noFill/>
                </a:ln>
                <a:solidFill>
                  <a:srgbClr val="23398E"/>
                </a:solidFill>
                <a:effectLst/>
                <a:uFillTx/>
                <a:latin typeface="Konnect" charset="0"/>
                <a:ea typeface="Konnect" charset="0"/>
                <a:cs typeface="Konnect" charset="0"/>
                <a:sym typeface="Roboto Light"/>
              </a:rPr>
              <a:t>Bartın,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D9A7213-2592-E7AF-3E7B-EF2121C584EB}"/>
              </a:ext>
            </a:extLst>
          </p:cNvPr>
          <p:cNvSpPr txBox="1"/>
          <p:nvPr/>
        </p:nvSpPr>
        <p:spPr>
          <a:xfrm>
            <a:off x="609600" y="4654845"/>
            <a:ext cx="595630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1800" b="1" dirty="0">
                <a:solidFill>
                  <a:srgbClr val="23398E"/>
                </a:solidFill>
                <a:latin typeface="Konnect SemiBold" charset="0"/>
                <a:ea typeface="Konnect SemiBold" charset="0"/>
                <a:cs typeface="Konnect SemiBold" charset="0"/>
              </a:rPr>
              <a:t>Turgay DELİALİOĞLU</a:t>
            </a:r>
            <a:endParaRPr kumimoji="0" lang="tr-TR" sz="1800" b="1" u="none" strike="noStrike" cap="none" spc="0" normalizeH="0" baseline="0" dirty="0">
              <a:ln>
                <a:noFill/>
              </a:ln>
              <a:solidFill>
                <a:srgbClr val="23398E"/>
              </a:solidFill>
              <a:effectLst/>
              <a:uFillTx/>
              <a:latin typeface="Konnect SemiBold" charset="0"/>
              <a:ea typeface="Konnect SemiBold" charset="0"/>
              <a:cs typeface="Konnect SemiBold" charset="0"/>
              <a:sym typeface="Roboto Light"/>
            </a:endParaRPr>
          </a:p>
          <a:p>
            <a:pPr marL="0" marR="0" indent="0" algn="l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1400" dirty="0">
                <a:solidFill>
                  <a:srgbClr val="23398E"/>
                </a:solidFill>
                <a:latin typeface="Konnect Medium" charset="0"/>
                <a:ea typeface="Konnect Medium" charset="0"/>
                <a:cs typeface="Konnect Medium" charset="0"/>
              </a:rPr>
              <a:t>Bartın Üniversitesi</a:t>
            </a:r>
            <a:endParaRPr kumimoji="0" lang="tr-TR" sz="1400" u="none" strike="noStrike" cap="none" spc="0" normalizeH="0" baseline="0" dirty="0">
              <a:ln>
                <a:noFill/>
              </a:ln>
              <a:solidFill>
                <a:srgbClr val="23398E"/>
              </a:solidFill>
              <a:effectLst/>
              <a:uFillTx/>
              <a:latin typeface="Konnect Medium" charset="0"/>
              <a:ea typeface="Konnect Medium" charset="0"/>
              <a:cs typeface="Konnect Medium" charset="0"/>
              <a:sym typeface="Roboto Light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8D414DC-910A-37CD-A7DF-46DAF65F27BD}"/>
              </a:ext>
            </a:extLst>
          </p:cNvPr>
          <p:cNvSpPr txBox="1"/>
          <p:nvPr/>
        </p:nvSpPr>
        <p:spPr>
          <a:xfrm>
            <a:off x="609600" y="5276168"/>
            <a:ext cx="5956300" cy="328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dirty="0">
                <a:solidFill>
                  <a:srgbClr val="23398E"/>
                </a:solidFill>
                <a:latin typeface="Konnect Medium" charset="0"/>
                <a:ea typeface="Konnect Medium" charset="0"/>
                <a:cs typeface="Konnect Medium" charset="0"/>
              </a:rPr>
              <a:t>turgayd@bartin.edu.tr</a:t>
            </a:r>
            <a:endParaRPr kumimoji="0" lang="tr-TR" u="none" strike="noStrike" cap="none" spc="0" normalizeH="0" baseline="0" dirty="0">
              <a:ln>
                <a:noFill/>
              </a:ln>
              <a:solidFill>
                <a:srgbClr val="23398E"/>
              </a:solidFill>
              <a:effectLst/>
              <a:uFillTx/>
              <a:latin typeface="Konnect Medium" charset="0"/>
              <a:ea typeface="Konnect Medium" charset="0"/>
              <a:cs typeface="Konnect Medium" charset="0"/>
              <a:sym typeface="Roboto Light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4945A0F-6367-6446-EA6D-6C9F0FBA6401}"/>
              </a:ext>
            </a:extLst>
          </p:cNvPr>
          <p:cNvSpPr txBox="1"/>
          <p:nvPr/>
        </p:nvSpPr>
        <p:spPr>
          <a:xfrm>
            <a:off x="609600" y="5862166"/>
            <a:ext cx="2914650" cy="390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1600" u="none" strike="noStrike" cap="none" spc="0" normalizeH="0" baseline="0" dirty="0" err="1">
                <a:ln>
                  <a:noFill/>
                </a:ln>
                <a:solidFill>
                  <a:srgbClr val="23398E"/>
                </a:solidFill>
                <a:effectLst/>
                <a:uFillTx/>
                <a:latin typeface="Konnect" charset="0"/>
                <a:ea typeface="Konnect" charset="0"/>
                <a:cs typeface="Konnect" charset="0"/>
                <a:sym typeface="Roboto Light"/>
              </a:rPr>
              <a:t>www.bartin.edu.tr</a:t>
            </a:r>
            <a:endParaRPr kumimoji="0" lang="tr-TR" sz="1600" u="none" strike="noStrike" cap="none" spc="0" normalizeH="0" baseline="0" dirty="0">
              <a:ln>
                <a:noFill/>
              </a:ln>
              <a:solidFill>
                <a:srgbClr val="23398E"/>
              </a:solidFill>
              <a:effectLst/>
              <a:uFillTx/>
              <a:latin typeface="Konnect" charset="0"/>
              <a:ea typeface="Konnect" charset="0"/>
              <a:cs typeface="Konnect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67986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185666" y="1506415"/>
            <a:ext cx="8871266" cy="4769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Kanaat:</a:t>
            </a: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sz="20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Çok iyi (5)/İyi (4)/Orta(3)/Kötü(2)/Çok Kötü (1)</a:t>
            </a: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Güçlü Yönlerimiz;</a:t>
            </a:r>
          </a:p>
          <a:p>
            <a:pPr marL="457200" indent="-457200" algn="just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İş hakimiyeti, Birimlerle İyi iletişim, Ekip Çalışması, Çözüm odaklı yaklaşım, Sistemli çalışma.</a:t>
            </a:r>
          </a:p>
          <a:p>
            <a:pPr algn="just">
              <a:lnSpc>
                <a:spcPts val="2550"/>
              </a:lnSpc>
            </a:pPr>
            <a:endParaRPr lang="tr-TR" sz="24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Geliştirmeye Açık Yönlerimiz;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-Personel yetersizliği, fiziki ve teknik ekipman yetersizliği,</a:t>
            </a:r>
          </a:p>
          <a:p>
            <a:pPr algn="just">
              <a:lnSpc>
                <a:spcPts val="2550"/>
              </a:lnSpc>
            </a:pPr>
            <a:endParaRPr lang="tr-TR" sz="24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-Faruk SARIKAYA (4), </a:t>
            </a:r>
          </a:p>
          <a:p>
            <a:pPr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-Satı KOCAER (4), 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-Aslı TAŞKIN (5), 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-Mehmet Emre YÜCEL  (4,5),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Genel Ortalama (4)</a:t>
            </a: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396681" y="769757"/>
            <a:ext cx="889635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AKADEMİK TAYİN ŞUBE MÜDÜRLÜĞÜ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325366" y="1705707"/>
            <a:ext cx="8871266" cy="4784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Kanaat:</a:t>
            </a: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sz="20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Çok iyi (5)/İyi (4)/Orta(3)/Kötü(2)/Çok Kötü (1)</a:t>
            </a: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Güçlü Yönlerimiz;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-Genç ve dinamik ekip, yeniliğe açık olma, teknolojiye yatkın olma, işe hakimiyet, çözüm odaklı olma, birimler arası iyi iletişim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Geliştirmeye Açık Yönlerimiz;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-Fiziki mekanda eksiklik, teknik ekipman eksikliği, personel yetersizliği.</a:t>
            </a:r>
          </a:p>
          <a:p>
            <a:pPr algn="just">
              <a:lnSpc>
                <a:spcPts val="2550"/>
              </a:lnSpc>
            </a:pPr>
            <a:endParaRPr lang="tr-TR" sz="24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-Fatih YILDIZ (4), </a:t>
            </a:r>
          </a:p>
          <a:p>
            <a:pPr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-Hasan ÖZDEMİR (4), 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-Mehmet ESEN (4), 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Genel Ortalama (4)</a:t>
            </a: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396681" y="769757"/>
            <a:ext cx="889635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İDARİ TAYİN ŞUBE MÜDÜRLÜĞÜ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601547" y="2069123"/>
            <a:ext cx="8871266" cy="4451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Kanaat:</a:t>
            </a: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sz="20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Çok iyi (5)/İyi (4)/Orta(3)/Kötü(2)/Çok Kötü (1)</a:t>
            </a: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Güçlü Yönlerimiz;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-Teknolojiye iyi kullanımı, diğer kurumlarla iş birliği, ihtiyaç odaklı eğitimlerin düzenlenmesi, 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Geliştirmeye Açık Yönlerimiz;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-Personel yetersizliği, eğitim süreçlerinin değerlendirilme eksikliği.</a:t>
            </a:r>
          </a:p>
          <a:p>
            <a:pPr algn="just">
              <a:lnSpc>
                <a:spcPts val="2550"/>
              </a:lnSpc>
            </a:pPr>
            <a:endParaRPr lang="tr-TR" sz="24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-Aslı TAŞKIN (5), 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-Mehmet Emre YÜCEL  (5),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Genel Ortalama (5)</a:t>
            </a: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396681" y="769757"/>
            <a:ext cx="889635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HİZMET İÇİ EĞİTİM ŞUBE MÜDÜRLÜĞÜ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601547" y="2069123"/>
            <a:ext cx="8871266" cy="51180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Kanaat:</a:t>
            </a: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sz="20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Çok iyi (5)/İyi (4)/Orta(3)/Kötü(2)/Çok Kötü (1)</a:t>
            </a: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Güçlü Yönlerimiz;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-Raporlama süreçlerinde etkin olmamız, kurumsal işlemlerin düzenli takibi, mevzuata hakimiyet,</a:t>
            </a:r>
          </a:p>
          <a:p>
            <a:pPr algn="just">
              <a:lnSpc>
                <a:spcPts val="2550"/>
              </a:lnSpc>
            </a:pPr>
            <a:endParaRPr lang="tr-TR" sz="24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Geliştirmeye Açık Yönlerimiz;</a:t>
            </a:r>
          </a:p>
          <a:p>
            <a:pPr algn="just"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-Personel yetersizliği, eğitim eksikliği (soruşturmalar)</a:t>
            </a:r>
          </a:p>
          <a:p>
            <a:pPr algn="just">
              <a:lnSpc>
                <a:spcPts val="2550"/>
              </a:lnSpc>
            </a:pPr>
            <a:endParaRPr lang="tr-TR" sz="24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-Aslı TAŞKIN (4), 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-Mehmet Emre YÜCEL  (4),</a:t>
            </a:r>
          </a:p>
          <a:p>
            <a:pPr>
              <a:lnSpc>
                <a:spcPts val="2550"/>
              </a:lnSpc>
            </a:pP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-Mehmet ESEN (4)</a:t>
            </a:r>
            <a:b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Genel Ortalama (4)</a:t>
            </a: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396681" y="769757"/>
            <a:ext cx="889635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PERSONEL VE DİSİPLİN ŞUBE MÜDÜRLÜĞÜ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320454" y="1770184"/>
            <a:ext cx="8871266" cy="5094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Kanaat:</a:t>
            </a: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sz="20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Çok iyi (5)/İyi (4)/Orta(3)/Kötü(2)/Çok Kötü (1)</a:t>
            </a: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Güçlü Yönlerimiz;</a:t>
            </a: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-Mevzuata hakimiyet, iş tecrübesi, kısa sürede hızlı teşkilatlanma, birimler arası iletişim, </a:t>
            </a:r>
          </a:p>
          <a:p>
            <a:pPr algn="just">
              <a:lnSpc>
                <a:spcPts val="2550"/>
              </a:lnSpc>
            </a:pPr>
            <a:endParaRPr lang="tr-TR" sz="22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Geliştirmeye Açık Yönlerimiz;</a:t>
            </a: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-İmza süreçlerinde yetki karmaşası, mali risk faktörü, personel yedeklemesi.</a:t>
            </a:r>
          </a:p>
          <a:p>
            <a:pPr algn="just">
              <a:lnSpc>
                <a:spcPts val="2550"/>
              </a:lnSpc>
            </a:pPr>
            <a:endParaRPr lang="tr-TR" sz="22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Özlem ALPAY:3, </a:t>
            </a: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Gülnur GÖKCE : 5, </a:t>
            </a: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Ferruh ÖREN :5 Murat  DEDE :4 </a:t>
            </a: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effectLst/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Bahar USTAALİOĞLU: 3 Fatih YILDIZ:4 </a:t>
            </a:r>
          </a:p>
          <a:p>
            <a:pPr algn="just">
              <a:lnSpc>
                <a:spcPts val="2550"/>
              </a:lnSpc>
            </a:pPr>
            <a:r>
              <a:rPr lang="tr-TR" sz="22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Genel Puan:4</a:t>
            </a:r>
            <a:endParaRPr lang="tr-TR" sz="22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396681" y="769757"/>
            <a:ext cx="889635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ÖZLÜK VE TAHAKKUK ŞUBE MÜDÜRLÜĞÜ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216899" y="1354532"/>
            <a:ext cx="8871266" cy="4451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Güçlü Yönlerimiz;</a:t>
            </a: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-Aile Ortamı,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-Yönetimle İletişim Kanallarının Açık Olması,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-Teknolojiye Yatkınlık,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-Genç ve Dinamik Ekip,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-İyi bir web sayfasına sahip olmamız,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-Diğer Üniversitelerle Yakın İşbirliği</a:t>
            </a: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396681" y="769757"/>
            <a:ext cx="889635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GENEL DEĞERLENDİRMELER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08ADB8-26AD-4C41-9F28-AA0134986B4B}"/>
              </a:ext>
            </a:extLst>
          </p:cNvPr>
          <p:cNvSpPr txBox="1"/>
          <p:nvPr/>
        </p:nvSpPr>
        <p:spPr>
          <a:xfrm>
            <a:off x="662014" y="1009882"/>
            <a:ext cx="842720" cy="323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2438339" rtl="0" fontAlgn="auto" latinLnBrk="0" hangingPunct="0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rgbClr val="8A8E91"/>
                </a:solidFill>
                <a:latin typeface="Konnect SemiBold" charset="0"/>
                <a:ea typeface="Konnect SemiBold" charset="0"/>
                <a:cs typeface="Konnect SemiBold" charset="0"/>
              </a:rPr>
              <a:t>S. 02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5D68214-3FBD-5246-8AFA-81156701AA6C}"/>
              </a:ext>
            </a:extLst>
          </p:cNvPr>
          <p:cNvSpPr txBox="1"/>
          <p:nvPr/>
        </p:nvSpPr>
        <p:spPr>
          <a:xfrm>
            <a:off x="662014" y="698900"/>
            <a:ext cx="1181100" cy="310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900" dirty="0">
                <a:solidFill>
                  <a:srgbClr val="8A8E91"/>
                </a:solidFill>
                <a:latin typeface="Konnect" charset="0"/>
                <a:ea typeface="Konnect" charset="0"/>
                <a:cs typeface="Konnect" charset="0"/>
              </a:rPr>
              <a:t>4 Temmuz 2022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37337CF-F487-4D48-A305-DA2C9AC980B9}"/>
              </a:ext>
            </a:extLst>
          </p:cNvPr>
          <p:cNvSpPr txBox="1"/>
          <p:nvPr/>
        </p:nvSpPr>
        <p:spPr>
          <a:xfrm>
            <a:off x="2216899" y="1354532"/>
            <a:ext cx="9255914" cy="51180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Geliştirmeye Açık Yönlerimiz;</a:t>
            </a: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-Mevzuatın İyi Takip Edilmemesi, 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-Kurumsal Doküman Süreçlerinin Tüm Birimlerde Tamamlanmaması,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-Kalite Anlayışının Henüz Yerleşememesi,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-Personel ve Ara-Orta Kademe Yönetici Yetersizliği,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tr-TR" sz="2800" dirty="0" err="1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Mekansal</a:t>
            </a: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 Zorluklar,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-Bir Kişiye Yüklenme, 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-Merak ve İlgi Azlığı,</a:t>
            </a:r>
          </a:p>
          <a:p>
            <a:pPr algn="just">
              <a:lnSpc>
                <a:spcPts val="2550"/>
              </a:lnSpc>
            </a:pPr>
            <a:r>
              <a:rPr lang="tr-TR" sz="2800" dirty="0">
                <a:solidFill>
                  <a:srgbClr val="1F3A8F"/>
                </a:solidFill>
                <a:latin typeface="Konnect SemiBold" panose="00000700000000000000" charset="-94"/>
                <a:ea typeface="Calibri" panose="020F0502020204030204" pitchFamily="34" charset="0"/>
                <a:cs typeface="Times New Roman" panose="02020603050405020304" pitchFamily="18" charset="0"/>
              </a:rPr>
              <a:t>-Oyunu Okumama…</a:t>
            </a: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50"/>
              </a:lnSpc>
            </a:pPr>
            <a:endParaRPr lang="tr-TR" sz="2800" dirty="0">
              <a:solidFill>
                <a:srgbClr val="1F3A8F"/>
              </a:solidFill>
              <a:effectLst/>
              <a:latin typeface="Konnect SemiBold" panose="00000700000000000000" charset="-9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E1F24C6-4322-EF4F-878B-DFBC4F83AA08}"/>
              </a:ext>
            </a:extLst>
          </p:cNvPr>
          <p:cNvSpPr txBox="1"/>
          <p:nvPr/>
        </p:nvSpPr>
        <p:spPr>
          <a:xfrm>
            <a:off x="2396681" y="769757"/>
            <a:ext cx="889635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tr-TR" sz="3200" b="1" dirty="0">
                <a:solidFill>
                  <a:srgbClr val="1F3A8F"/>
                </a:solidFill>
                <a:latin typeface="Konnect SemiBold" charset="0"/>
                <a:ea typeface="Konnect SemiBold" charset="0"/>
                <a:cs typeface="Konnect SemiBold" charset="0"/>
              </a:rPr>
              <a:t>GENEL DEĞERLENDİRMELER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8315DE-9B2A-6D48-94D3-5B919B0B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3" y="562975"/>
            <a:ext cx="492147" cy="4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1184617"/>
            <a:satOff val="-51665"/>
            <a:lumOff val="-25708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2438339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 Light"/>
            <a:ea typeface="Roboto Light"/>
            <a:cs typeface="Roboto Light"/>
            <a:sym typeface="Robo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1184617"/>
            <a:satOff val="-51665"/>
            <a:lumOff val="-25708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ntserrat Light"/>
            <a:ea typeface="Montserrat Light"/>
            <a:cs typeface="Montserrat Light"/>
            <a:sym typeface="Montserrat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2438339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 Light"/>
            <a:ea typeface="Roboto Light"/>
            <a:cs typeface="Roboto Light"/>
            <a:sym typeface="Robo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{084A97A0-3FA8-3D46-B641-D284F2925014}tf10001071</Template>
  <TotalTime>3106</TotalTime>
  <Words>717</Words>
  <Application>Microsoft Office PowerPoint</Application>
  <PresentationFormat>Geniş ekran</PresentationFormat>
  <Paragraphs>138</Paragraphs>
  <Slides>15</Slides>
  <Notes>14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4" baseType="lpstr">
      <vt:lpstr>Konnect</vt:lpstr>
      <vt:lpstr>Konnect SemiBold</vt:lpstr>
      <vt:lpstr>Konnect Medium</vt:lpstr>
      <vt:lpstr>Roboto Light</vt:lpstr>
      <vt:lpstr>Arial</vt:lpstr>
      <vt:lpstr>Konnect ExtraBold</vt:lpstr>
      <vt:lpstr>Helvetica Neue</vt:lpstr>
      <vt:lpstr>Montserrat</vt:lpstr>
      <vt:lpstr>21_BasicWhite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Turgay Delialioğlu</cp:lastModifiedBy>
  <cp:revision>172</cp:revision>
  <cp:lastPrinted>2022-03-18T12:17:15Z</cp:lastPrinted>
  <dcterms:modified xsi:type="dcterms:W3CDTF">2023-01-05T09:08:19Z</dcterms:modified>
</cp:coreProperties>
</file>