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48"/>
  </p:notesMasterIdLst>
  <p:handoutMasterIdLst>
    <p:handoutMasterId r:id="rId49"/>
  </p:handoutMasterIdLst>
  <p:sldIdLst>
    <p:sldId id="304" r:id="rId2"/>
    <p:sldId id="313" r:id="rId3"/>
    <p:sldId id="316" r:id="rId4"/>
    <p:sldId id="320" r:id="rId5"/>
    <p:sldId id="321" r:id="rId6"/>
    <p:sldId id="322" r:id="rId7"/>
    <p:sldId id="323" r:id="rId8"/>
    <p:sldId id="325" r:id="rId9"/>
    <p:sldId id="326" r:id="rId10"/>
    <p:sldId id="324" r:id="rId11"/>
    <p:sldId id="363" r:id="rId12"/>
    <p:sldId id="364" r:id="rId13"/>
    <p:sldId id="365" r:id="rId14"/>
    <p:sldId id="366" r:id="rId15"/>
    <p:sldId id="367" r:id="rId16"/>
    <p:sldId id="368" r:id="rId17"/>
    <p:sldId id="386" r:id="rId18"/>
    <p:sldId id="369" r:id="rId19"/>
    <p:sldId id="370" r:id="rId20"/>
    <p:sldId id="371" r:id="rId21"/>
    <p:sldId id="372" r:id="rId22"/>
    <p:sldId id="373" r:id="rId23"/>
    <p:sldId id="381" r:id="rId24"/>
    <p:sldId id="382" r:id="rId25"/>
    <p:sldId id="383" r:id="rId26"/>
    <p:sldId id="384" r:id="rId27"/>
    <p:sldId id="343" r:id="rId28"/>
    <p:sldId id="385" r:id="rId29"/>
    <p:sldId id="327" r:id="rId30"/>
    <p:sldId id="328" r:id="rId31"/>
    <p:sldId id="329" r:id="rId32"/>
    <p:sldId id="361"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80" r:id="rId47"/>
  </p:sldIdLst>
  <p:sldSz cx="12192000" cy="6858000"/>
  <p:notesSz cx="6858000" cy="9144000"/>
  <p:embeddedFontLst>
    <p:embeddedFont>
      <p:font typeface="Konnect" panose="020B0604020202020204" charset="0"/>
      <p:regular r:id="rId50"/>
    </p:embeddedFont>
    <p:embeddedFont>
      <p:font typeface="Roboto Light" panose="020B0604020202020204" charset="0"/>
      <p:regular r:id="rId51"/>
      <p:italic r:id="rId52"/>
    </p:embeddedFont>
    <p:embeddedFont>
      <p:font typeface="Cambria" panose="02040503050406030204" pitchFamily="18" charset="0"/>
      <p:regular r:id="rId53"/>
      <p:bold r:id="rId54"/>
      <p:italic r:id="rId55"/>
      <p:boldItalic r:id="rId56"/>
    </p:embeddedFont>
    <p:embeddedFont>
      <p:font typeface="Montserrat" panose="020B0604020202020204" charset="-94"/>
      <p:regular r:id="rId57"/>
      <p:bold r:id="rId58"/>
      <p:italic r:id="rId59"/>
      <p:boldItalic r:id="rId60"/>
    </p:embeddedFont>
    <p:embeddedFont>
      <p:font typeface="Calibri" panose="020F0502020204030204" pitchFamily="34" charset="0"/>
      <p:regular r:id="rId61"/>
      <p:bold r:id="rId62"/>
      <p:italic r:id="rId63"/>
      <p:boldItalic r:id="rId64"/>
    </p:embeddedFont>
  </p:embeddedFontLst>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1pPr>
    <a:lvl2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2pPr>
    <a:lvl3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3pPr>
    <a:lvl4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4pPr>
    <a:lvl5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5pPr>
    <a:lvl6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6pPr>
    <a:lvl7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7pPr>
    <a:lvl8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8pPr>
    <a:lvl9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A8F"/>
    <a:srgbClr val="23398E"/>
    <a:srgbClr val="8DC5E8"/>
    <a:srgbClr val="8B8E90"/>
    <a:srgbClr val="8A8E91"/>
    <a:srgbClr val="C3C4C4"/>
    <a:srgbClr val="C2C3C5"/>
    <a:srgbClr val="38296E"/>
    <a:srgbClr val="F15F7E"/>
    <a:srgbClr val="231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83759" autoAdjust="0"/>
  </p:normalViewPr>
  <p:slideViewPr>
    <p:cSldViewPr snapToGrid="0" snapToObjects="1">
      <p:cViewPr>
        <p:scale>
          <a:sx n="60" d="100"/>
          <a:sy n="60" d="100"/>
        </p:scale>
        <p:origin x="132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4714"/>
    </p:cViewPr>
  </p:sorterViewPr>
  <p:notesViewPr>
    <p:cSldViewPr snapToGrid="0" snapToObjects="1">
      <p:cViewPr varScale="1">
        <p:scale>
          <a:sx n="160" d="100"/>
          <a:sy n="160" d="100"/>
        </p:scale>
        <p:origin x="6792"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28D3D-FE98-D44E-AE2E-DF42749B02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BCB8F6-0BD8-BE45-AC95-2CCE4E4EE1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313155-6910-3A44-AD0F-6297D5CAA814}" type="datetimeFigureOut">
              <a:rPr lang="en-US" smtClean="0"/>
              <a:t>7/12/2024</a:t>
            </a:fld>
            <a:endParaRPr lang="en-US"/>
          </a:p>
        </p:txBody>
      </p:sp>
      <p:sp>
        <p:nvSpPr>
          <p:cNvPr id="4" name="Footer Placeholder 3">
            <a:extLst>
              <a:ext uri="{FF2B5EF4-FFF2-40B4-BE49-F238E27FC236}">
                <a16:creationId xmlns:a16="http://schemas.microsoft.com/office/drawing/2014/main" id="{C494C9E5-78FE-8E49-8F32-0387FEBBC0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8437E9-20F5-264C-919F-8FDFA5A2A9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959DEC-2FE2-1E46-AC81-BF20A7064F42}" type="slidenum">
              <a:rPr lang="en-US" smtClean="0"/>
              <a:t>‹#›</a:t>
            </a:fld>
            <a:endParaRPr lang="en-US"/>
          </a:p>
        </p:txBody>
      </p:sp>
    </p:spTree>
    <p:extLst>
      <p:ext uri="{BB962C8B-B14F-4D97-AF65-F5344CB8AC3E}">
        <p14:creationId xmlns:p14="http://schemas.microsoft.com/office/powerpoint/2010/main" val="2895934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381000" y="685800"/>
            <a:ext cx="6096000" cy="3429000"/>
          </a:xfrm>
          <a:prstGeom prst="rect">
            <a:avLst/>
          </a:prstGeom>
        </p:spPr>
        <p:txBody>
          <a:bodyPr/>
          <a:lstStyle/>
          <a:p>
            <a:endParaRPr/>
          </a:p>
        </p:txBody>
      </p:sp>
      <p:sp>
        <p:nvSpPr>
          <p:cNvPr id="204" name="Shape 20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30396623"/>
      </p:ext>
    </p:extLst>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363614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66144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2587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3A8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Lst>
  <p:transition spd="med"/>
  <p:hf hdr="0" ftr="0" dt="0"/>
  <p:txStyles>
    <p:titleStyle>
      <a:lvl1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1pPr>
      <a:lvl2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2pPr>
      <a:lvl3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3pPr>
      <a:lvl4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4pPr>
      <a:lvl5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5pPr>
      <a:lvl6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6pPr>
      <a:lvl7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7pPr>
      <a:lvl8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8pPr>
      <a:lvl9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9pPr>
    </p:titleStyle>
    <p:bodyStyle>
      <a:lvl1pPr marL="152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1pPr>
      <a:lvl2pPr marL="342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2pPr>
      <a:lvl3pPr marL="533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3pPr>
      <a:lvl4pPr marL="723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4pPr>
      <a:lvl5pPr marL="914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5pPr>
      <a:lvl6pPr marL="1104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6pPr>
      <a:lvl7pPr marL="1295400" marR="0" indent="-152400" algn="l" defTabSz="1219170" rtl="0" latinLnBrk="0">
        <a:lnSpc>
          <a:spcPct val="150000"/>
        </a:lnSpc>
        <a:spcBef>
          <a:spcPts val="0"/>
        </a:spcBef>
        <a:spcAft>
          <a:spcPts val="0"/>
        </a:spcAft>
        <a:buClrTx/>
        <a:buSzPct val="100000"/>
        <a:buFontTx/>
        <a:buChar char="•"/>
        <a:tabLst/>
        <a:defRPr sz="1200" b="0" i="0" u="none" strike="noStrike" cap="none" spc="0" baseline="0">
          <a:solidFill>
            <a:srgbClr val="000000"/>
          </a:solidFill>
          <a:uFillTx/>
          <a:latin typeface="Roboto Light"/>
          <a:ea typeface="Roboto Light"/>
          <a:cs typeface="Roboto Light"/>
          <a:sym typeface="Roboto Light"/>
        </a:defRPr>
      </a:lvl7pPr>
      <a:lvl8pPr marL="1485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8pPr>
      <a:lvl9pPr marL="1676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9pPr>
    </p:bodyStyle>
    <p:otherStyle>
      <a:lvl1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1pPr>
      <a:lvl2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2pPr>
      <a:lvl3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3pPr>
      <a:lvl4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4pPr>
      <a:lvl5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5pPr>
      <a:lvl6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6pPr>
      <a:lvl7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7pPr>
      <a:lvl8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8pPr>
      <a:lvl9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73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İNTİBAK VE TERFİ</a:t>
            </a:r>
          </a:p>
        </p:txBody>
      </p:sp>
      <p:sp>
        <p:nvSpPr>
          <p:cNvPr id="6" name="Dikdörtgen 5"/>
          <p:cNvSpPr/>
          <p:nvPr/>
        </p:nvSpPr>
        <p:spPr>
          <a:xfrm>
            <a:off x="2645435" y="942485"/>
            <a:ext cx="7935479" cy="5786199"/>
          </a:xfrm>
          <a:prstGeom prst="rect">
            <a:avLst/>
          </a:prstGeom>
        </p:spPr>
        <p:txBody>
          <a:bodyPr wrap="square">
            <a:spAutoFit/>
          </a:bodyPr>
          <a:lstStyle/>
          <a:p>
            <a:pPr algn="just"/>
            <a:r>
              <a:rPr lang="tr-TR" sz="2000" b="1" u="sng" dirty="0">
                <a:solidFill>
                  <a:srgbClr val="002060"/>
                </a:solidFill>
                <a:latin typeface="Cambria" panose="02040503050406030204" pitchFamily="18" charset="0"/>
                <a:ea typeface="Cambria" panose="02040503050406030204" pitchFamily="18" charset="0"/>
                <a:cs typeface="Arial" panose="020B0604020202020204" pitchFamily="34" charset="0"/>
              </a:rPr>
              <a:t>SINIF: </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Devlet memurlarının bulundukları unvanları birbirinden ayırmak ve hizmet durumlarını ifade etmek için farklı kategorilere göre belirlenmesidir</a:t>
            </a:r>
            <a:r>
              <a:rPr lang="tr-TR" sz="2000" dirty="0" smtClean="0">
                <a:latin typeface="Cambria" panose="02040503050406030204" pitchFamily="18" charset="0"/>
                <a:ea typeface="Cambria" panose="02040503050406030204" pitchFamily="18" charset="0"/>
                <a:cs typeface="Arial" panose="020B0604020202020204" pitchFamily="34" charset="0"/>
              </a:rPr>
              <a:t>. (657/36)</a:t>
            </a:r>
            <a:endParaRPr lang="tr-TR" sz="2000" dirty="0">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b="1" dirty="0" smtClean="0">
                <a:latin typeface="Cambria" panose="02040503050406030204" pitchFamily="18" charset="0"/>
                <a:ea typeface="Cambria" panose="02040503050406030204" pitchFamily="18" charset="0"/>
                <a:cs typeface="Arial" panose="020B0604020202020204" pitchFamily="34" charset="0"/>
              </a:rPr>
              <a:t> </a:t>
            </a:r>
          </a:p>
          <a:p>
            <a:pPr marL="609600" indent="-609600" hangingPunct="1">
              <a:lnSpc>
                <a:spcPct val="100000"/>
              </a:lnSpc>
              <a:buFont typeface="+mj-lt"/>
              <a:buAutoNum type="arabicPeriod"/>
            </a:pPr>
            <a:r>
              <a:rPr lang="tr-TR" altLang="tr-TR" sz="2000" dirty="0">
                <a:latin typeface="Cambria" panose="02040503050406030204" pitchFamily="18" charset="0"/>
                <a:ea typeface="Cambria" panose="02040503050406030204" pitchFamily="18" charset="0"/>
                <a:cs typeface="Arial" panose="020B0604020202020204" pitchFamily="34" charset="0"/>
              </a:rPr>
              <a:t>Genel İdare Hizmetleri Sınıfı</a:t>
            </a:r>
          </a:p>
          <a:p>
            <a:pPr marL="609600" indent="-609600" hangingPunct="1">
              <a:lnSpc>
                <a:spcPct val="100000"/>
              </a:lnSpc>
              <a:buFont typeface="+mj-lt"/>
              <a:buAutoNum type="arabicPeriod"/>
            </a:pPr>
            <a:r>
              <a:rPr lang="tr-TR" altLang="tr-TR" sz="2000" dirty="0">
                <a:latin typeface="Cambria" panose="02040503050406030204" pitchFamily="18" charset="0"/>
                <a:ea typeface="Cambria" panose="02040503050406030204" pitchFamily="18" charset="0"/>
                <a:cs typeface="Arial" panose="020B0604020202020204" pitchFamily="34" charset="0"/>
              </a:rPr>
              <a:t>Mülki İdare Amirliği Hizmetleri Sınıfı</a:t>
            </a:r>
          </a:p>
          <a:p>
            <a:pPr marL="609600" indent="-609600" hangingPunct="1">
              <a:lnSpc>
                <a:spcPct val="100000"/>
              </a:lnSpc>
              <a:buFont typeface="+mj-lt"/>
              <a:buAutoNum type="arabicPeriod"/>
            </a:pPr>
            <a:r>
              <a:rPr lang="tr-TR" altLang="tr-TR" sz="2000" dirty="0">
                <a:latin typeface="Cambria" panose="02040503050406030204" pitchFamily="18" charset="0"/>
                <a:ea typeface="Cambria" panose="02040503050406030204" pitchFamily="18" charset="0"/>
                <a:cs typeface="Arial" panose="020B0604020202020204" pitchFamily="34" charset="0"/>
              </a:rPr>
              <a:t>Sağlık Hizmetleri ve Yardımcı Sağlık Hizmetleri Sınıfı</a:t>
            </a:r>
          </a:p>
          <a:p>
            <a:pPr marL="609600" indent="-609600" hangingPunct="1">
              <a:lnSpc>
                <a:spcPct val="100000"/>
              </a:lnSpc>
              <a:buFont typeface="+mj-lt"/>
              <a:buAutoNum type="arabicPeriod"/>
            </a:pPr>
            <a:r>
              <a:rPr lang="tr-TR" altLang="tr-TR" sz="2000" dirty="0" smtClean="0">
                <a:latin typeface="Cambria" panose="02040503050406030204" pitchFamily="18" charset="0"/>
                <a:ea typeface="Cambria" panose="02040503050406030204" pitchFamily="18" charset="0"/>
                <a:cs typeface="Arial" panose="020B0604020202020204" pitchFamily="34" charset="0"/>
              </a:rPr>
              <a:t>Teknik </a:t>
            </a:r>
            <a:r>
              <a:rPr lang="tr-TR" altLang="tr-TR" sz="2000" dirty="0">
                <a:latin typeface="Cambria" panose="02040503050406030204" pitchFamily="18" charset="0"/>
                <a:ea typeface="Cambria" panose="02040503050406030204" pitchFamily="18" charset="0"/>
                <a:cs typeface="Arial" panose="020B0604020202020204" pitchFamily="34" charset="0"/>
              </a:rPr>
              <a:t>Hizmetler Sınıfı</a:t>
            </a:r>
          </a:p>
          <a:p>
            <a:pPr marL="609600" indent="-609600" hangingPunct="1">
              <a:lnSpc>
                <a:spcPct val="100000"/>
              </a:lnSpc>
              <a:buFont typeface="+mj-lt"/>
              <a:buAutoNum type="arabicPeriod"/>
            </a:pPr>
            <a:r>
              <a:rPr lang="tr-TR" altLang="tr-TR" sz="2000" dirty="0">
                <a:latin typeface="Cambria" panose="02040503050406030204" pitchFamily="18" charset="0"/>
                <a:ea typeface="Cambria" panose="02040503050406030204" pitchFamily="18" charset="0"/>
                <a:cs typeface="Arial" panose="020B0604020202020204" pitchFamily="34" charset="0"/>
              </a:rPr>
              <a:t>Eğitim ve öğretim Hizmetleri Sınıfı</a:t>
            </a:r>
          </a:p>
          <a:p>
            <a:pPr marL="609600" indent="-609600" hangingPunct="1">
              <a:lnSpc>
                <a:spcPct val="100000"/>
              </a:lnSpc>
              <a:buFont typeface="+mj-lt"/>
              <a:buAutoNum type="arabicPeriod"/>
            </a:pPr>
            <a:r>
              <a:rPr lang="tr-TR" altLang="tr-TR" sz="2000" dirty="0">
                <a:latin typeface="Cambria" panose="02040503050406030204" pitchFamily="18" charset="0"/>
                <a:ea typeface="Cambria" panose="02040503050406030204" pitchFamily="18" charset="0"/>
                <a:cs typeface="Arial" panose="020B0604020202020204" pitchFamily="34" charset="0"/>
              </a:rPr>
              <a:t>Avukatlık Hizmetleri Sınıfı</a:t>
            </a:r>
          </a:p>
          <a:p>
            <a:pPr marL="609600" indent="-609600" hangingPunct="1">
              <a:lnSpc>
                <a:spcPct val="100000"/>
              </a:lnSpc>
              <a:buFont typeface="+mj-lt"/>
              <a:buAutoNum type="arabicPeriod"/>
            </a:pPr>
            <a:r>
              <a:rPr lang="tr-TR" altLang="tr-TR" sz="2000" dirty="0">
                <a:latin typeface="Cambria" panose="02040503050406030204" pitchFamily="18" charset="0"/>
                <a:ea typeface="Cambria" panose="02040503050406030204" pitchFamily="18" charset="0"/>
                <a:cs typeface="Arial" panose="020B0604020202020204" pitchFamily="34" charset="0"/>
              </a:rPr>
              <a:t>Emniyet Hizmetleri Sınıfı</a:t>
            </a:r>
          </a:p>
          <a:p>
            <a:pPr marL="609600" indent="-609600" hangingPunct="1">
              <a:lnSpc>
                <a:spcPct val="100000"/>
              </a:lnSpc>
              <a:buFont typeface="+mj-lt"/>
              <a:buAutoNum type="arabicPeriod"/>
            </a:pPr>
            <a:r>
              <a:rPr lang="tr-TR" altLang="tr-TR" sz="2000" dirty="0">
                <a:latin typeface="Cambria" panose="02040503050406030204" pitchFamily="18" charset="0"/>
                <a:ea typeface="Cambria" panose="02040503050406030204" pitchFamily="18" charset="0"/>
                <a:cs typeface="Arial" panose="020B0604020202020204" pitchFamily="34" charset="0"/>
              </a:rPr>
              <a:t>Din Hizmetleri Sınıfı</a:t>
            </a:r>
          </a:p>
          <a:p>
            <a:pPr marL="609600" indent="-609600" hangingPunct="1">
              <a:lnSpc>
                <a:spcPct val="100000"/>
              </a:lnSpc>
              <a:buFont typeface="+mj-lt"/>
              <a:buAutoNum type="arabicPeriod"/>
            </a:pPr>
            <a:r>
              <a:rPr lang="tr-TR" altLang="tr-TR" sz="2000" dirty="0">
                <a:latin typeface="Cambria" panose="02040503050406030204" pitchFamily="18" charset="0"/>
                <a:ea typeface="Cambria" panose="02040503050406030204" pitchFamily="18" charset="0"/>
                <a:cs typeface="Arial" panose="020B0604020202020204" pitchFamily="34" charset="0"/>
              </a:rPr>
              <a:t>Yardımcı Hizmetler Sınıfı</a:t>
            </a:r>
          </a:p>
          <a:p>
            <a:pPr marL="609600" indent="-609600" hangingPunct="1">
              <a:lnSpc>
                <a:spcPct val="100000"/>
              </a:lnSpc>
              <a:buFont typeface="+mj-lt"/>
              <a:buAutoNum type="arabicPeriod"/>
            </a:pPr>
            <a:r>
              <a:rPr lang="tr-TR" altLang="tr-TR" sz="2000" dirty="0">
                <a:latin typeface="Cambria" panose="02040503050406030204" pitchFamily="18" charset="0"/>
                <a:ea typeface="Cambria" panose="02040503050406030204" pitchFamily="18" charset="0"/>
                <a:cs typeface="Arial" panose="020B0604020202020204" pitchFamily="34" charset="0"/>
              </a:rPr>
              <a:t>Milli İstihbarat Hizmetleri Sınıfı</a:t>
            </a:r>
          </a:p>
          <a:p>
            <a:pPr marL="609600" indent="-609600" hangingPunct="1">
              <a:lnSpc>
                <a:spcPct val="100000"/>
              </a:lnSpc>
              <a:buFont typeface="+mj-lt"/>
              <a:buAutoNum type="arabicPeriod"/>
            </a:pPr>
            <a:r>
              <a:rPr lang="tr-TR" altLang="tr-TR" sz="2000" dirty="0">
                <a:latin typeface="Cambria" panose="02040503050406030204" pitchFamily="18" charset="0"/>
                <a:ea typeface="Cambria" panose="02040503050406030204" pitchFamily="18" charset="0"/>
                <a:cs typeface="Arial" panose="020B0604020202020204" pitchFamily="34" charset="0"/>
              </a:rPr>
              <a:t>Jandarma </a:t>
            </a:r>
          </a:p>
          <a:p>
            <a:pPr marL="609600" indent="-609600" hangingPunct="1">
              <a:lnSpc>
                <a:spcPct val="100000"/>
              </a:lnSpc>
              <a:buFont typeface="+mj-lt"/>
              <a:buAutoNum type="arabicPeriod"/>
            </a:pPr>
            <a:r>
              <a:rPr lang="tr-TR" altLang="tr-TR" sz="2000" dirty="0">
                <a:latin typeface="Cambria" panose="02040503050406030204" pitchFamily="18" charset="0"/>
                <a:ea typeface="Cambria" panose="02040503050406030204" pitchFamily="18" charset="0"/>
                <a:cs typeface="Arial" panose="020B0604020202020204" pitchFamily="34" charset="0"/>
              </a:rPr>
              <a:t>Sahil Güvenlik  </a:t>
            </a:r>
          </a:p>
          <a:p>
            <a:pPr algn="just">
              <a:lnSpc>
                <a:spcPct val="100000"/>
              </a:lnSpc>
            </a:pP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03800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85546" y="488731"/>
            <a:ext cx="8513378" cy="5016758"/>
          </a:xfrm>
          <a:prstGeom prst="rect">
            <a:avLst/>
          </a:prstGeom>
        </p:spPr>
        <p:txBody>
          <a:bodyPr wrap="square">
            <a:spAutoFit/>
          </a:bodyPr>
          <a:lstStyle/>
          <a:p>
            <a:pPr>
              <a:lnSpc>
                <a:spcPct val="100000"/>
              </a:lnSpc>
            </a:pP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Giriş Derece ve Kademesinde Farklılık Oluşturan Durumlar</a:t>
            </a:r>
            <a:r>
              <a:rPr lang="tr-TR" sz="2000" dirty="0">
                <a:latin typeface="Cambria" panose="02040503050406030204" pitchFamily="18" charset="0"/>
                <a:ea typeface="Cambria" panose="02040503050406030204" pitchFamily="18" charset="0"/>
                <a:cs typeface="Arial" panose="020B0604020202020204" pitchFamily="34" charset="0"/>
              </a:rPr>
              <a:t>:</a:t>
            </a:r>
          </a:p>
          <a:p>
            <a:pPr algn="just">
              <a:lnSpc>
                <a:spcPct val="100000"/>
              </a:lnSpc>
            </a:pPr>
            <a:r>
              <a:rPr lang="tr-TR" sz="2000" dirty="0" smtClean="0">
                <a:latin typeface="Cambria" panose="02040503050406030204" pitchFamily="18" charset="0"/>
                <a:ea typeface="Cambria" panose="02040503050406030204" pitchFamily="18" charset="0"/>
                <a:cs typeface="Arial" panose="020B0604020202020204" pitchFamily="34" charset="0"/>
              </a:rPr>
              <a:t>	657 </a:t>
            </a:r>
            <a:r>
              <a:rPr lang="tr-TR" sz="2000" dirty="0">
                <a:latin typeface="Cambria" panose="02040503050406030204" pitchFamily="18" charset="0"/>
                <a:ea typeface="Cambria" panose="02040503050406030204" pitchFamily="18" charset="0"/>
                <a:cs typeface="Arial" panose="020B0604020202020204" pitchFamily="34" charset="0"/>
              </a:rPr>
              <a:t>sayılı Devlet Memurları Kanunu’nun değişik 36 </a:t>
            </a:r>
            <a:r>
              <a:rPr lang="tr-TR" sz="2000" dirty="0" err="1">
                <a:latin typeface="Cambria" panose="02040503050406030204" pitchFamily="18" charset="0"/>
                <a:ea typeface="Cambria" panose="02040503050406030204" pitchFamily="18" charset="0"/>
                <a:cs typeface="Arial" panose="020B0604020202020204" pitchFamily="34" charset="0"/>
              </a:rPr>
              <a:t>ncı</a:t>
            </a:r>
            <a:r>
              <a:rPr lang="tr-TR" sz="2000" dirty="0">
                <a:latin typeface="Cambria" panose="02040503050406030204" pitchFamily="18" charset="0"/>
                <a:ea typeface="Cambria" panose="02040503050406030204" pitchFamily="18" charset="0"/>
                <a:cs typeface="Arial" panose="020B0604020202020204" pitchFamily="34" charset="0"/>
              </a:rPr>
              <a:t> maddesinin (A) bendinin 1 inci </a:t>
            </a:r>
            <a:r>
              <a:rPr lang="tr-TR" sz="2000" dirty="0" smtClean="0">
                <a:latin typeface="Cambria" panose="02040503050406030204" pitchFamily="18" charset="0"/>
                <a:ea typeface="Cambria" panose="02040503050406030204" pitchFamily="18" charset="0"/>
                <a:cs typeface="Arial" panose="020B0604020202020204" pitchFamily="34" charset="0"/>
              </a:rPr>
              <a:t>fıkrasından 7 </a:t>
            </a:r>
            <a:r>
              <a:rPr lang="tr-TR" sz="2000" dirty="0" err="1">
                <a:latin typeface="Cambria" panose="02040503050406030204" pitchFamily="18" charset="0"/>
                <a:ea typeface="Cambria" panose="02040503050406030204" pitchFamily="18" charset="0"/>
                <a:cs typeface="Arial" panose="020B0604020202020204" pitchFamily="34" charset="0"/>
              </a:rPr>
              <a:t>nci</a:t>
            </a:r>
            <a:r>
              <a:rPr lang="tr-TR" sz="2000" dirty="0">
                <a:latin typeface="Cambria" panose="02040503050406030204" pitchFamily="18" charset="0"/>
                <a:ea typeface="Cambria" panose="02040503050406030204" pitchFamily="18" charset="0"/>
                <a:cs typeface="Arial" panose="020B0604020202020204" pitchFamily="34" charset="0"/>
              </a:rPr>
              <a:t> fıkrasına kadar olan bölümü ile aynı maddenin (B) bendinde memuriyete giriş derece </a:t>
            </a:r>
            <a:r>
              <a:rPr lang="tr-TR" sz="2000" dirty="0" smtClean="0">
                <a:latin typeface="Cambria" panose="02040503050406030204" pitchFamily="18" charset="0"/>
                <a:ea typeface="Cambria" panose="02040503050406030204" pitchFamily="18" charset="0"/>
                <a:cs typeface="Arial" panose="020B0604020202020204" pitchFamily="34" charset="0"/>
              </a:rPr>
              <a:t>ve kademesinde </a:t>
            </a:r>
            <a:r>
              <a:rPr lang="tr-TR" sz="2000" dirty="0">
                <a:latin typeface="Cambria" panose="02040503050406030204" pitchFamily="18" charset="0"/>
                <a:ea typeface="Cambria" panose="02040503050406030204" pitchFamily="18" charset="0"/>
                <a:cs typeface="Arial" panose="020B0604020202020204" pitchFamily="34" charset="0"/>
              </a:rPr>
              <a:t>farklılık oluşturan durumlar belirtilmiştir. </a:t>
            </a:r>
            <a:r>
              <a:rPr lang="tr-TR" sz="2000" dirty="0" smtClean="0">
                <a:latin typeface="Cambria" panose="02040503050406030204" pitchFamily="18" charset="0"/>
                <a:ea typeface="Cambria" panose="02040503050406030204" pitchFamily="18" charset="0"/>
                <a:cs typeface="Arial" panose="020B0604020202020204" pitchFamily="34" charset="0"/>
              </a:rPr>
              <a:t>Buna </a:t>
            </a:r>
            <a:r>
              <a:rPr lang="tr-TR" sz="2000" dirty="0">
                <a:latin typeface="Cambria" panose="02040503050406030204" pitchFamily="18" charset="0"/>
                <a:ea typeface="Cambria" panose="02040503050406030204" pitchFamily="18" charset="0"/>
                <a:cs typeface="Arial" panose="020B0604020202020204" pitchFamily="34" charset="0"/>
              </a:rPr>
              <a:t>göre (A) bendinin</a:t>
            </a:r>
            <a:r>
              <a:rPr lang="tr-TR" sz="2000" dirty="0" smtClean="0">
                <a:latin typeface="Cambria" panose="02040503050406030204" pitchFamily="18" charset="0"/>
                <a:ea typeface="Cambria" panose="02040503050406030204" pitchFamily="18" charset="0"/>
                <a:cs typeface="Arial" panose="020B0604020202020204" pitchFamily="34" charset="0"/>
              </a:rPr>
              <a:t>:</a:t>
            </a:r>
          </a:p>
          <a:p>
            <a:pPr algn="just">
              <a:lnSpc>
                <a:spcPct val="100000"/>
              </a:lnSpc>
            </a:pPr>
            <a:r>
              <a:rPr lang="tr-TR" sz="2000" dirty="0" smtClean="0">
                <a:latin typeface="Cambria" panose="02040503050406030204" pitchFamily="18" charset="0"/>
                <a:ea typeface="Cambria" panose="02040503050406030204" pitchFamily="18" charset="0"/>
                <a:cs typeface="Arial" panose="020B0604020202020204" pitchFamily="34" charset="0"/>
              </a:rPr>
              <a:t>- </a:t>
            </a:r>
            <a:r>
              <a:rPr lang="tr-TR" sz="2000" dirty="0">
                <a:latin typeface="Cambria" panose="02040503050406030204" pitchFamily="18" charset="0"/>
                <a:ea typeface="Cambria" panose="02040503050406030204" pitchFamily="18" charset="0"/>
                <a:cs typeface="Arial" panose="020B0604020202020204" pitchFamily="34" charset="0"/>
              </a:rPr>
              <a:t>1 inci fıkrası gereğince; Avukatlık stajını açıkta iken yapanlara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iki, </a:t>
            </a:r>
            <a:r>
              <a:rPr lang="tr-TR" sz="2000" dirty="0">
                <a:latin typeface="Cambria" panose="02040503050406030204" pitchFamily="18" charset="0"/>
                <a:ea typeface="Cambria" panose="02040503050406030204" pitchFamily="18" charset="0"/>
                <a:cs typeface="Arial" panose="020B0604020202020204" pitchFamily="34" charset="0"/>
              </a:rPr>
              <a:t>memuriyette iken yapanlara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bir</a:t>
            </a:r>
            <a:r>
              <a:rPr lang="tr-TR" sz="2000" dirty="0">
                <a:latin typeface="Cambria" panose="02040503050406030204" pitchFamily="18" charset="0"/>
                <a:ea typeface="Cambria" panose="02040503050406030204" pitchFamily="18" charset="0"/>
                <a:cs typeface="Arial" panose="020B0604020202020204" pitchFamily="34" charset="0"/>
              </a:rPr>
              <a:t> </a:t>
            </a:r>
            <a:r>
              <a:rPr lang="tr-TR" sz="2000" dirty="0" smtClean="0">
                <a:solidFill>
                  <a:srgbClr val="FF0000"/>
                </a:solidFill>
                <a:latin typeface="Cambria" panose="02040503050406030204" pitchFamily="18" charset="0"/>
                <a:ea typeface="Cambria" panose="02040503050406030204" pitchFamily="18" charset="0"/>
                <a:cs typeface="Arial" panose="020B0604020202020204" pitchFamily="34" charset="0"/>
              </a:rPr>
              <a:t>kademe </a:t>
            </a:r>
            <a:r>
              <a:rPr lang="tr-TR" sz="2000" dirty="0" smtClean="0">
                <a:latin typeface="Cambria" panose="02040503050406030204" pitchFamily="18" charset="0"/>
                <a:ea typeface="Cambria" panose="02040503050406030204" pitchFamily="18" charset="0"/>
                <a:cs typeface="Arial" panose="020B0604020202020204" pitchFamily="34" charset="0"/>
              </a:rPr>
              <a:t>ilerlemesi </a:t>
            </a:r>
            <a:r>
              <a:rPr lang="tr-TR" sz="2000" dirty="0">
                <a:latin typeface="Cambria" panose="02040503050406030204" pitchFamily="18" charset="0"/>
                <a:ea typeface="Cambria" panose="02040503050406030204" pitchFamily="18" charset="0"/>
                <a:cs typeface="Arial" panose="020B0604020202020204" pitchFamily="34" charset="0"/>
              </a:rPr>
              <a:t>uygulanır</a:t>
            </a:r>
            <a:r>
              <a:rPr lang="tr-TR" sz="2000" dirty="0" smtClean="0">
                <a:latin typeface="Cambria" panose="02040503050406030204" pitchFamily="18" charset="0"/>
                <a:ea typeface="Cambria" panose="02040503050406030204" pitchFamily="18" charset="0"/>
                <a:cs typeface="Arial" panose="020B0604020202020204" pitchFamily="34" charset="0"/>
              </a:rPr>
              <a:t>. 	</a:t>
            </a:r>
          </a:p>
          <a:p>
            <a:pPr algn="just">
              <a:lnSpc>
                <a:spcPct val="100000"/>
              </a:lnSpc>
            </a:pPr>
            <a:r>
              <a:rPr lang="tr-TR" sz="2000" dirty="0" smtClean="0">
                <a:latin typeface="Cambria" panose="02040503050406030204" pitchFamily="18" charset="0"/>
                <a:ea typeface="Cambria" panose="02040503050406030204" pitchFamily="18" charset="0"/>
                <a:cs typeface="Arial" panose="020B0604020202020204" pitchFamily="34" charset="0"/>
              </a:rPr>
              <a:t>- 2 </a:t>
            </a:r>
            <a:r>
              <a:rPr lang="tr-TR" sz="2000" dirty="0" err="1">
                <a:latin typeface="Cambria" panose="02040503050406030204" pitchFamily="18" charset="0"/>
                <a:ea typeface="Cambria" panose="02040503050406030204" pitchFamily="18" charset="0"/>
                <a:cs typeface="Arial" panose="020B0604020202020204" pitchFamily="34" charset="0"/>
              </a:rPr>
              <a:t>nci</a:t>
            </a:r>
            <a:r>
              <a:rPr lang="tr-TR" sz="2000" dirty="0">
                <a:latin typeface="Cambria" panose="02040503050406030204" pitchFamily="18" charset="0"/>
                <a:ea typeface="Cambria" panose="02040503050406030204" pitchFamily="18" charset="0"/>
                <a:cs typeface="Arial" panose="020B0604020202020204" pitchFamily="34" charset="0"/>
              </a:rPr>
              <a:t> fıkrası gereğince; Dört yıl süreli yüksek öğrenimi bitirenlerden yüksek mühendis, </a:t>
            </a:r>
            <a:r>
              <a:rPr lang="tr-TR" sz="2000" dirty="0" smtClean="0">
                <a:latin typeface="Cambria" panose="02040503050406030204" pitchFamily="18" charset="0"/>
                <a:ea typeface="Cambria" panose="02040503050406030204" pitchFamily="18" charset="0"/>
                <a:cs typeface="Arial" panose="020B0604020202020204" pitchFamily="34" charset="0"/>
              </a:rPr>
              <a:t>mühendis, yüksek </a:t>
            </a:r>
            <a:r>
              <a:rPr lang="tr-TR" sz="2000" dirty="0">
                <a:latin typeface="Cambria" panose="02040503050406030204" pitchFamily="18" charset="0"/>
                <a:ea typeface="Cambria" panose="02040503050406030204" pitchFamily="18" charset="0"/>
                <a:cs typeface="Arial" panose="020B0604020202020204" pitchFamily="34" charset="0"/>
              </a:rPr>
              <a:t>mimar, mimar sıfatını almış olanlar ile bunlardan öğretmenlik hizmetinde çalışanlar, </a:t>
            </a:r>
            <a:r>
              <a:rPr lang="tr-TR" sz="2000" dirty="0" smtClean="0">
                <a:latin typeface="Cambria" panose="02040503050406030204" pitchFamily="18" charset="0"/>
                <a:ea typeface="Cambria" panose="02040503050406030204" pitchFamily="18" charset="0"/>
                <a:cs typeface="Arial" panose="020B0604020202020204" pitchFamily="34" charset="0"/>
              </a:rPr>
              <a:t>Erkek Teknik </a:t>
            </a:r>
            <a:r>
              <a:rPr lang="tr-TR" sz="2000" dirty="0">
                <a:latin typeface="Cambria" panose="02040503050406030204" pitchFamily="18" charset="0"/>
                <a:ea typeface="Cambria" panose="02040503050406030204" pitchFamily="18" charset="0"/>
                <a:cs typeface="Arial" panose="020B0604020202020204" pitchFamily="34" charset="0"/>
              </a:rPr>
              <a:t>Yüksek Öğretmen Okulu, Erkek Teknik Öğretmen Okulu ve Devlet Tatbiki Güzel </a:t>
            </a:r>
            <a:r>
              <a:rPr lang="tr-TR" sz="2000" dirty="0" smtClean="0">
                <a:latin typeface="Cambria" panose="02040503050406030204" pitchFamily="18" charset="0"/>
                <a:ea typeface="Cambria" panose="02040503050406030204" pitchFamily="18" charset="0"/>
                <a:cs typeface="Arial" panose="020B0604020202020204" pitchFamily="34" charset="0"/>
              </a:rPr>
              <a:t>Sanatlar Yüksek </a:t>
            </a:r>
            <a:r>
              <a:rPr lang="tr-TR" sz="2000" dirty="0">
                <a:latin typeface="Cambria" panose="02040503050406030204" pitchFamily="18" charset="0"/>
                <a:ea typeface="Cambria" panose="02040503050406030204" pitchFamily="18" charset="0"/>
                <a:cs typeface="Arial" panose="020B0604020202020204" pitchFamily="34" charset="0"/>
              </a:rPr>
              <a:t>Okulu mezunları, İstanbul Devlet Güzel Sanatlar Akademisi ile uygulamalı </a:t>
            </a:r>
            <a:r>
              <a:rPr lang="tr-TR" sz="2000" dirty="0" smtClean="0">
                <a:latin typeface="Cambria" panose="02040503050406030204" pitchFamily="18" charset="0"/>
                <a:ea typeface="Cambria" panose="02040503050406030204" pitchFamily="18" charset="0"/>
                <a:cs typeface="Arial" panose="020B0604020202020204" pitchFamily="34" charset="0"/>
              </a:rPr>
              <a:t>Endüstri Sanatları </a:t>
            </a:r>
            <a:r>
              <a:rPr lang="tr-TR" sz="2000" dirty="0">
                <a:latin typeface="Cambria" panose="02040503050406030204" pitchFamily="18" charset="0"/>
                <a:ea typeface="Cambria" panose="02040503050406030204" pitchFamily="18" charset="0"/>
                <a:cs typeface="Arial" panose="020B0604020202020204" pitchFamily="34" charset="0"/>
              </a:rPr>
              <a:t>Yüksek Okulu mezunları(1), Teknik Eğitim Fakültesi (Yüksek Teknik Öğretmen </a:t>
            </a:r>
            <a:r>
              <a:rPr lang="tr-TR" sz="2000" dirty="0" smtClean="0">
                <a:latin typeface="Cambria" panose="02040503050406030204" pitchFamily="18" charset="0"/>
                <a:ea typeface="Cambria" panose="02040503050406030204" pitchFamily="18" charset="0"/>
                <a:cs typeface="Arial" panose="020B0604020202020204" pitchFamily="34" charset="0"/>
              </a:rPr>
              <a:t>Okulu ve </a:t>
            </a:r>
            <a:r>
              <a:rPr lang="tr-TR" sz="2000" dirty="0">
                <a:latin typeface="Cambria" panose="02040503050406030204" pitchFamily="18" charset="0"/>
                <a:ea typeface="Cambria" panose="02040503050406030204" pitchFamily="18" charset="0"/>
                <a:cs typeface="Arial" panose="020B0604020202020204" pitchFamily="34" charset="0"/>
              </a:rPr>
              <a:t>Güzel Sanatlar Fakültesi, İstanbul Devlet Tatbiki Güzel Sanatlar Yüksek Okulu) mezunları(2</a:t>
            </a:r>
            <a:r>
              <a:rPr lang="tr-TR" sz="2000" dirty="0" smtClean="0">
                <a:latin typeface="Cambria" panose="02040503050406030204" pitchFamily="18" charset="0"/>
                <a:ea typeface="Cambria" panose="02040503050406030204" pitchFamily="18" charset="0"/>
                <a:cs typeface="Arial" panose="020B0604020202020204" pitchFamily="34" charset="0"/>
              </a:rPr>
              <a:t>), öğrenimlerine </a:t>
            </a:r>
            <a:r>
              <a:rPr lang="tr-TR" sz="2000" dirty="0">
                <a:latin typeface="Cambria" panose="02040503050406030204" pitchFamily="18" charset="0"/>
                <a:ea typeface="Cambria" panose="02040503050406030204" pitchFamily="18" charset="0"/>
                <a:cs typeface="Arial" panose="020B0604020202020204" pitchFamily="34" charset="0"/>
              </a:rPr>
              <a:t>göre </a:t>
            </a:r>
            <a:r>
              <a:rPr lang="tr-TR" sz="2000" dirty="0" err="1">
                <a:latin typeface="Cambria" panose="02040503050406030204" pitchFamily="18" charset="0"/>
                <a:ea typeface="Cambria" panose="02040503050406030204" pitchFamily="18" charset="0"/>
                <a:cs typeface="Arial" panose="020B0604020202020204" pitchFamily="34" charset="0"/>
              </a:rPr>
              <a:t>tesbit</a:t>
            </a:r>
            <a:r>
              <a:rPr lang="tr-TR" sz="2000" dirty="0">
                <a:latin typeface="Cambria" panose="02040503050406030204" pitchFamily="18" charset="0"/>
                <a:ea typeface="Cambria" panose="02040503050406030204" pitchFamily="18" charset="0"/>
                <a:cs typeface="Arial" panose="020B0604020202020204" pitchFamily="34" charset="0"/>
              </a:rPr>
              <a:t> edilen giriş derece ve kademelerine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bir</a:t>
            </a:r>
            <a:r>
              <a:rPr lang="tr-TR" sz="2000" dirty="0">
                <a:latin typeface="Cambria" panose="02040503050406030204" pitchFamily="18" charset="0"/>
                <a:ea typeface="Cambria" panose="02040503050406030204" pitchFamily="18" charset="0"/>
                <a:cs typeface="Arial" panose="020B0604020202020204" pitchFamily="34" charset="0"/>
              </a:rPr>
              <a:t>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derece,</a:t>
            </a:r>
          </a:p>
        </p:txBody>
      </p:sp>
    </p:spTree>
    <p:extLst>
      <p:ext uri="{BB962C8B-B14F-4D97-AF65-F5344CB8AC3E}">
        <p14:creationId xmlns:p14="http://schemas.microsoft.com/office/powerpoint/2010/main" val="226186423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44110" y="472966"/>
            <a:ext cx="8718331" cy="5632311"/>
          </a:xfrm>
          <a:prstGeom prst="rect">
            <a:avLst/>
          </a:prstGeom>
        </p:spPr>
        <p:txBody>
          <a:bodyPr wrap="square">
            <a:spAutoFit/>
          </a:bodyPr>
          <a:lstStyle/>
          <a:p>
            <a:pPr algn="just">
              <a:lnSpc>
                <a:spcPct val="100000"/>
              </a:lnSpc>
            </a:pPr>
            <a:r>
              <a:rPr lang="tr-TR" sz="2000" dirty="0" smtClean="0">
                <a:latin typeface="Cambria" panose="02040503050406030204" pitchFamily="18" charset="0"/>
                <a:ea typeface="Cambria" panose="02040503050406030204" pitchFamily="18" charset="0"/>
                <a:cs typeface="Arial" panose="020B0604020202020204" pitchFamily="34" charset="0"/>
              </a:rPr>
              <a:t>- 3 </a:t>
            </a:r>
            <a:r>
              <a:rPr lang="tr-TR" sz="2000" dirty="0">
                <a:latin typeface="Cambria" panose="02040503050406030204" pitchFamily="18" charset="0"/>
                <a:ea typeface="Cambria" panose="02040503050406030204" pitchFamily="18" charset="0"/>
                <a:cs typeface="Arial" panose="020B0604020202020204" pitchFamily="34" charset="0"/>
              </a:rPr>
              <a:t>üncü fıkrası gereğince; Beş yıl ve daha fazla süreli yüksek öğrenimini bitirenlerden </a:t>
            </a:r>
            <a:r>
              <a:rPr lang="tr-TR" sz="2000" dirty="0" smtClean="0">
                <a:latin typeface="Cambria" panose="02040503050406030204" pitchFamily="18" charset="0"/>
                <a:ea typeface="Cambria" panose="02040503050406030204" pitchFamily="18" charset="0"/>
                <a:cs typeface="Arial" panose="020B0604020202020204" pitchFamily="34" charset="0"/>
              </a:rPr>
              <a:t>yüksek mühendis</a:t>
            </a:r>
            <a:r>
              <a:rPr lang="tr-TR" sz="2000" dirty="0">
                <a:latin typeface="Cambria" panose="02040503050406030204" pitchFamily="18" charset="0"/>
                <a:ea typeface="Cambria" panose="02040503050406030204" pitchFamily="18" charset="0"/>
                <a:cs typeface="Arial" panose="020B0604020202020204" pitchFamily="34" charset="0"/>
              </a:rPr>
              <a:t>, mühendis, yüksek mimar, mimar sıfatını almış olanlar ile bunlardan eğitim ve </a:t>
            </a:r>
            <a:r>
              <a:rPr lang="tr-TR" sz="2000" dirty="0" smtClean="0">
                <a:latin typeface="Cambria" panose="02040503050406030204" pitchFamily="18" charset="0"/>
                <a:ea typeface="Cambria" panose="02040503050406030204" pitchFamily="18" charset="0"/>
                <a:cs typeface="Arial" panose="020B0604020202020204" pitchFamily="34" charset="0"/>
              </a:rPr>
              <a:t>öğretim hizmetinde </a:t>
            </a:r>
            <a:r>
              <a:rPr lang="tr-TR" sz="2000" dirty="0">
                <a:latin typeface="Cambria" panose="02040503050406030204" pitchFamily="18" charset="0"/>
                <a:ea typeface="Cambria" panose="02040503050406030204" pitchFamily="18" charset="0"/>
                <a:cs typeface="Arial" panose="020B0604020202020204" pitchFamily="34" charset="0"/>
              </a:rPr>
              <a:t>çalışanlar öğrenimlerine göre tespit edilen giriş derece ve kademelerine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bir derece</a:t>
            </a:r>
            <a:r>
              <a:rPr lang="tr-TR" sz="2000" dirty="0">
                <a:latin typeface="Cambria" panose="02040503050406030204" pitchFamily="18" charset="0"/>
                <a:ea typeface="Cambria" panose="02040503050406030204" pitchFamily="18" charset="0"/>
                <a:cs typeface="Arial" panose="020B0604020202020204" pitchFamily="34" charset="0"/>
              </a:rPr>
              <a:t>,</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- 4 üncü fıkrası gereğince; Teknik hizmetler sınıfında görev almak </a:t>
            </a:r>
            <a:r>
              <a:rPr lang="tr-TR" sz="2000" dirty="0" smtClean="0">
                <a:latin typeface="Cambria" panose="02040503050406030204" pitchFamily="18" charset="0"/>
                <a:ea typeface="Cambria" panose="02040503050406030204" pitchFamily="18" charset="0"/>
                <a:cs typeface="Arial" panose="020B0604020202020204" pitchFamily="34" charset="0"/>
              </a:rPr>
              <a:t>şartıyla </a:t>
            </a:r>
            <a:r>
              <a:rPr lang="tr-TR" sz="2000" dirty="0">
                <a:latin typeface="Cambria" panose="02040503050406030204" pitchFamily="18" charset="0"/>
                <a:ea typeface="Cambria" panose="02040503050406030204" pitchFamily="18" charset="0"/>
                <a:cs typeface="Arial" panose="020B0604020202020204" pitchFamily="34" charset="0"/>
              </a:rPr>
              <a:t>jeolog, </a:t>
            </a:r>
            <a:r>
              <a:rPr lang="tr-TR" sz="2000" dirty="0" smtClean="0">
                <a:latin typeface="Cambria" panose="02040503050406030204" pitchFamily="18" charset="0"/>
                <a:ea typeface="Cambria" panose="02040503050406030204" pitchFamily="18" charset="0"/>
                <a:cs typeface="Arial" panose="020B0604020202020204" pitchFamily="34" charset="0"/>
              </a:rPr>
              <a:t>jeofizikçi, </a:t>
            </a:r>
            <a:r>
              <a:rPr lang="tr-TR" sz="2000" dirty="0" err="1" smtClean="0">
                <a:latin typeface="Cambria" panose="02040503050406030204" pitchFamily="18" charset="0"/>
                <a:ea typeface="Cambria" panose="02040503050406030204" pitchFamily="18" charset="0"/>
                <a:cs typeface="Arial" panose="020B0604020202020204" pitchFamily="34" charset="0"/>
              </a:rPr>
              <a:t>hidrojeolog</a:t>
            </a:r>
            <a:r>
              <a:rPr lang="tr-TR" sz="2000" dirty="0">
                <a:latin typeface="Cambria" panose="02040503050406030204" pitchFamily="18" charset="0"/>
                <a:ea typeface="Cambria" panose="02040503050406030204" pitchFamily="18" charset="0"/>
                <a:cs typeface="Arial" panose="020B0604020202020204" pitchFamily="34" charset="0"/>
              </a:rPr>
              <a:t>, hidrolog, </a:t>
            </a:r>
            <a:r>
              <a:rPr lang="tr-TR" sz="2000" dirty="0" err="1">
                <a:latin typeface="Cambria" panose="02040503050406030204" pitchFamily="18" charset="0"/>
                <a:ea typeface="Cambria" panose="02040503050406030204" pitchFamily="18" charset="0"/>
                <a:cs typeface="Arial" panose="020B0604020202020204" pitchFamily="34" charset="0"/>
              </a:rPr>
              <a:t>jeomorflog</a:t>
            </a:r>
            <a:r>
              <a:rPr lang="tr-TR" sz="2000" dirty="0">
                <a:latin typeface="Cambria" panose="02040503050406030204" pitchFamily="18" charset="0"/>
                <a:ea typeface="Cambria" panose="02040503050406030204" pitchFamily="18" charset="0"/>
                <a:cs typeface="Arial" panose="020B0604020202020204" pitchFamily="34" charset="0"/>
              </a:rPr>
              <a:t>, kimyager, fizikçi, matematikçi, istatistikçi, </a:t>
            </a:r>
            <a:r>
              <a:rPr lang="tr-TR" sz="2000" dirty="0" err="1">
                <a:latin typeface="Cambria" panose="02040503050406030204" pitchFamily="18" charset="0"/>
                <a:ea typeface="Cambria" panose="02040503050406030204" pitchFamily="18" charset="0"/>
                <a:cs typeface="Arial" panose="020B0604020202020204" pitchFamily="34" charset="0"/>
              </a:rPr>
              <a:t>yöneylemci</a:t>
            </a:r>
            <a:r>
              <a:rPr lang="tr-TR" sz="2000" dirty="0">
                <a:latin typeface="Cambria" panose="02040503050406030204" pitchFamily="18" charset="0"/>
                <a:ea typeface="Cambria" panose="02040503050406030204" pitchFamily="18" charset="0"/>
                <a:cs typeface="Arial" panose="020B0604020202020204" pitchFamily="34" charset="0"/>
              </a:rPr>
              <a:t> (</a:t>
            </a:r>
            <a:r>
              <a:rPr lang="tr-TR" sz="2000" dirty="0" smtClean="0">
                <a:latin typeface="Cambria" panose="02040503050406030204" pitchFamily="18" charset="0"/>
                <a:ea typeface="Cambria" panose="02040503050406030204" pitchFamily="18" charset="0"/>
                <a:cs typeface="Arial" panose="020B0604020202020204" pitchFamily="34" charset="0"/>
              </a:rPr>
              <a:t>harekat araştırmacısı</a:t>
            </a:r>
            <a:r>
              <a:rPr lang="tr-TR" sz="2000" dirty="0">
                <a:latin typeface="Cambria" panose="02040503050406030204" pitchFamily="18" charset="0"/>
                <a:ea typeface="Cambria" panose="02040503050406030204" pitchFamily="18" charset="0"/>
                <a:cs typeface="Arial" panose="020B0604020202020204" pitchFamily="34" charset="0"/>
              </a:rPr>
              <a:t>), matematiksel iktisatçı (Ekonometrici), Erkek Teknik Öğretmen Okulu mezunları, </a:t>
            </a:r>
            <a:r>
              <a:rPr lang="tr-TR" sz="2000" dirty="0" smtClean="0">
                <a:latin typeface="Cambria" panose="02040503050406030204" pitchFamily="18" charset="0"/>
                <a:ea typeface="Cambria" panose="02040503050406030204" pitchFamily="18" charset="0"/>
                <a:cs typeface="Arial" panose="020B0604020202020204" pitchFamily="34" charset="0"/>
              </a:rPr>
              <a:t>fen memurları</a:t>
            </a:r>
            <a:r>
              <a:rPr lang="tr-TR" sz="2000" dirty="0">
                <a:latin typeface="Cambria" panose="02040503050406030204" pitchFamily="18" charset="0"/>
                <a:ea typeface="Cambria" panose="02040503050406030204" pitchFamily="18" charset="0"/>
                <a:cs typeface="Arial" panose="020B0604020202020204" pitchFamily="34" charset="0"/>
              </a:rPr>
              <a:t>, teknikerler ve yüksek teknikerler</a:t>
            </a:r>
            <a:r>
              <a:rPr lang="tr-TR" sz="2000" dirty="0" smtClean="0">
                <a:latin typeface="Cambria" panose="02040503050406030204" pitchFamily="18" charset="0"/>
                <a:ea typeface="Cambria" panose="02040503050406030204" pitchFamily="18" charset="0"/>
                <a:cs typeface="Arial" panose="020B0604020202020204" pitchFamily="34" charset="0"/>
              </a:rPr>
              <a:t>, tütün </a:t>
            </a:r>
            <a:r>
              <a:rPr lang="tr-TR" sz="2000" dirty="0">
                <a:latin typeface="Cambria" panose="02040503050406030204" pitchFamily="18" charset="0"/>
                <a:ea typeface="Cambria" panose="02040503050406030204" pitchFamily="18" charset="0"/>
                <a:cs typeface="Arial" panose="020B0604020202020204" pitchFamily="34" charset="0"/>
              </a:rPr>
              <a:t>ve müskirat eksperleri, tarım alet ve </a:t>
            </a:r>
            <a:r>
              <a:rPr lang="tr-TR" sz="2000" dirty="0" smtClean="0">
                <a:latin typeface="Cambria" panose="02040503050406030204" pitchFamily="18" charset="0"/>
                <a:ea typeface="Cambria" panose="02040503050406030204" pitchFamily="18" charset="0"/>
                <a:cs typeface="Arial" panose="020B0604020202020204" pitchFamily="34" charset="0"/>
              </a:rPr>
              <a:t>makineleri Uzmanlık </a:t>
            </a:r>
            <a:r>
              <a:rPr lang="tr-TR" sz="2000" dirty="0">
                <a:latin typeface="Cambria" panose="02040503050406030204" pitchFamily="18" charset="0"/>
                <a:ea typeface="Cambria" panose="02040503050406030204" pitchFamily="18" charset="0"/>
                <a:cs typeface="Arial" panose="020B0604020202020204" pitchFamily="34" charset="0"/>
              </a:rPr>
              <a:t>Yüksek Okulu mezunları ile benzeri fen bilimleri ve teknik bilimler </a:t>
            </a:r>
            <a:r>
              <a:rPr lang="tr-TR" sz="2000" dirty="0" smtClean="0">
                <a:latin typeface="Cambria" panose="02040503050406030204" pitchFamily="18" charset="0"/>
                <a:ea typeface="Cambria" panose="02040503050406030204" pitchFamily="18" charset="0"/>
                <a:cs typeface="Arial" panose="020B0604020202020204" pitchFamily="34" charset="0"/>
              </a:rPr>
              <a:t>lisansiyerleri, Mimarlık </a:t>
            </a:r>
            <a:r>
              <a:rPr lang="tr-TR" sz="2000" dirty="0">
                <a:latin typeface="Cambria" panose="02040503050406030204" pitchFamily="18" charset="0"/>
                <a:ea typeface="Cambria" panose="02040503050406030204" pitchFamily="18" charset="0"/>
                <a:cs typeface="Arial" panose="020B0604020202020204" pitchFamily="34" charset="0"/>
              </a:rPr>
              <a:t>ve Mühendislik Fakültesi veya bölümlerinden mezun olan şehir plancısı, yüksek </a:t>
            </a:r>
            <a:r>
              <a:rPr lang="tr-TR" sz="2000" dirty="0" smtClean="0">
                <a:latin typeface="Cambria" panose="02040503050406030204" pitchFamily="18" charset="0"/>
                <a:ea typeface="Cambria" panose="02040503050406030204" pitchFamily="18" charset="0"/>
                <a:cs typeface="Arial" panose="020B0604020202020204" pitchFamily="34" charset="0"/>
              </a:rPr>
              <a:t>şehir plancısı</a:t>
            </a:r>
            <a:r>
              <a:rPr lang="tr-TR" sz="2000" dirty="0">
                <a:latin typeface="Cambria" panose="02040503050406030204" pitchFamily="18" charset="0"/>
                <a:ea typeface="Cambria" panose="02040503050406030204" pitchFamily="18" charset="0"/>
                <a:cs typeface="Arial" panose="020B0604020202020204" pitchFamily="34" charset="0"/>
              </a:rPr>
              <a:t>, yüksek bölge plancısı. Gazi Üniversitesi Mesleki Eğitim Fakültesi Teknoloji Bölümü İş </a:t>
            </a:r>
            <a:r>
              <a:rPr lang="tr-TR" sz="2000" dirty="0" smtClean="0">
                <a:latin typeface="Cambria" panose="02040503050406030204" pitchFamily="18" charset="0"/>
                <a:ea typeface="Cambria" panose="02040503050406030204" pitchFamily="18" charset="0"/>
                <a:cs typeface="Arial" panose="020B0604020202020204" pitchFamily="34" charset="0"/>
              </a:rPr>
              <a:t>ve Teknik </a:t>
            </a:r>
            <a:r>
              <a:rPr lang="tr-TR" sz="2000" dirty="0">
                <a:latin typeface="Cambria" panose="02040503050406030204" pitchFamily="18" charset="0"/>
                <a:ea typeface="Cambria" panose="02040503050406030204" pitchFamily="18" charset="0"/>
                <a:cs typeface="Arial" panose="020B0604020202020204" pitchFamily="34" charset="0"/>
              </a:rPr>
              <a:t>Anabilim Dalı mezunları, Ankara Üniversitesi Ziraat Fakültesi Ev Ekonomisi Yüksek </a:t>
            </a:r>
            <a:r>
              <a:rPr lang="tr-TR" sz="2000" dirty="0" smtClean="0">
                <a:latin typeface="Cambria" panose="02040503050406030204" pitchFamily="18" charset="0"/>
                <a:ea typeface="Cambria" panose="02040503050406030204" pitchFamily="18" charset="0"/>
                <a:cs typeface="Arial" panose="020B0604020202020204" pitchFamily="34" charset="0"/>
              </a:rPr>
              <a:t>Okulu mezunları </a:t>
            </a:r>
            <a:r>
              <a:rPr lang="tr-TR" sz="2000" dirty="0">
                <a:latin typeface="Cambria" panose="02040503050406030204" pitchFamily="18" charset="0"/>
                <a:ea typeface="Cambria" panose="02040503050406030204" pitchFamily="18" charset="0"/>
                <a:cs typeface="Arial" panose="020B0604020202020204" pitchFamily="34" charset="0"/>
              </a:rPr>
              <a:t>üniversitelerin arkeoloji ve sanat tarihi bölümlerinin prehistorya, </a:t>
            </a:r>
            <a:r>
              <a:rPr lang="tr-TR" sz="2000" dirty="0" err="1">
                <a:latin typeface="Cambria" panose="02040503050406030204" pitchFamily="18" charset="0"/>
                <a:ea typeface="Cambria" panose="02040503050406030204" pitchFamily="18" charset="0"/>
                <a:cs typeface="Arial" panose="020B0604020202020204" pitchFamily="34" charset="0"/>
              </a:rPr>
              <a:t>protohistorya</a:t>
            </a:r>
            <a:r>
              <a:rPr lang="tr-TR" sz="2000" dirty="0">
                <a:latin typeface="Cambria" panose="02040503050406030204" pitchFamily="18" charset="0"/>
                <a:ea typeface="Cambria" panose="02040503050406030204" pitchFamily="18" charset="0"/>
                <a:cs typeface="Arial" panose="020B0604020202020204" pitchFamily="34" charset="0"/>
              </a:rPr>
              <a:t> ve </a:t>
            </a:r>
            <a:r>
              <a:rPr lang="tr-TR" sz="2000" dirty="0" err="1" smtClean="0">
                <a:latin typeface="Cambria" panose="02040503050406030204" pitchFamily="18" charset="0"/>
                <a:ea typeface="Cambria" panose="02040503050406030204" pitchFamily="18" charset="0"/>
                <a:cs typeface="Arial" panose="020B0604020202020204" pitchFamily="34" charset="0"/>
              </a:rPr>
              <a:t>önasya</a:t>
            </a:r>
            <a:r>
              <a:rPr lang="tr-TR" sz="2000" dirty="0" smtClean="0">
                <a:latin typeface="Cambria" panose="02040503050406030204" pitchFamily="18" charset="0"/>
                <a:ea typeface="Cambria" panose="02040503050406030204" pitchFamily="18" charset="0"/>
                <a:cs typeface="Arial" panose="020B0604020202020204" pitchFamily="34" charset="0"/>
              </a:rPr>
              <a:t> arkeolojisi</a:t>
            </a:r>
            <a:r>
              <a:rPr lang="tr-TR" sz="2000" dirty="0">
                <a:latin typeface="Cambria" panose="02040503050406030204" pitchFamily="18" charset="0"/>
                <a:ea typeface="Cambria" panose="02040503050406030204" pitchFamily="18" charset="0"/>
                <a:cs typeface="Arial" panose="020B0604020202020204" pitchFamily="34" charset="0"/>
              </a:rPr>
              <a:t>, klasik arkeoloji anabilim dallarından mezun olanlar öğrenimlerine göre tespit </a:t>
            </a:r>
            <a:r>
              <a:rPr lang="tr-TR" sz="2000" dirty="0" smtClean="0">
                <a:latin typeface="Cambria" panose="02040503050406030204" pitchFamily="18" charset="0"/>
                <a:ea typeface="Cambria" panose="02040503050406030204" pitchFamily="18" charset="0"/>
                <a:cs typeface="Arial" panose="020B0604020202020204" pitchFamily="34" charset="0"/>
              </a:rPr>
              <a:t>edilen giriş </a:t>
            </a:r>
            <a:r>
              <a:rPr lang="tr-TR" sz="2000" dirty="0">
                <a:latin typeface="Cambria" panose="02040503050406030204" pitchFamily="18" charset="0"/>
                <a:ea typeface="Cambria" panose="02040503050406030204" pitchFamily="18" charset="0"/>
                <a:cs typeface="Arial" panose="020B0604020202020204" pitchFamily="34" charset="0"/>
              </a:rPr>
              <a:t>derece ve kademelerine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bir derece,</a:t>
            </a:r>
          </a:p>
        </p:txBody>
      </p:sp>
    </p:spTree>
    <p:extLst>
      <p:ext uri="{BB962C8B-B14F-4D97-AF65-F5344CB8AC3E}">
        <p14:creationId xmlns:p14="http://schemas.microsoft.com/office/powerpoint/2010/main" val="280133096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33297" y="667635"/>
            <a:ext cx="8923281" cy="4708981"/>
          </a:xfrm>
          <a:prstGeom prst="rect">
            <a:avLst/>
          </a:prstGeom>
        </p:spPr>
        <p:txBody>
          <a:bodyPr wrap="square">
            <a:spAutoFit/>
          </a:bodyPr>
          <a:lstStyle/>
          <a:p>
            <a:pPr>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5 – Dört yıl ve daha fazla süreli yüksek öğrenim görenlerden tabip, diş tabibi, </a:t>
            </a:r>
            <a:r>
              <a:rPr lang="tr-TR" sz="2000" dirty="0" smtClean="0">
                <a:latin typeface="Cambria" panose="02040503050406030204" pitchFamily="18" charset="0"/>
                <a:ea typeface="Cambria" panose="02040503050406030204" pitchFamily="18" charset="0"/>
                <a:cs typeface="Arial" panose="020B0604020202020204" pitchFamily="34" charset="0"/>
              </a:rPr>
              <a:t>veteriner hekim</a:t>
            </a:r>
            <a:r>
              <a:rPr lang="tr-TR" sz="2000" dirty="0">
                <a:latin typeface="Cambria" panose="02040503050406030204" pitchFamily="18" charset="0"/>
                <a:ea typeface="Cambria" panose="02040503050406030204" pitchFamily="18" charset="0"/>
                <a:cs typeface="Arial" panose="020B0604020202020204" pitchFamily="34" charset="0"/>
              </a:rPr>
              <a:t>, eczacı ile benzeri sağlık bilimleri lisansiyerleri (Hayvan sağlığı dahil) </a:t>
            </a:r>
            <a:r>
              <a:rPr lang="tr-TR" sz="2000" dirty="0" smtClean="0">
                <a:latin typeface="Cambria" panose="02040503050406030204" pitchFamily="18" charset="0"/>
                <a:ea typeface="Cambria" panose="02040503050406030204" pitchFamily="18" charset="0"/>
                <a:cs typeface="Arial" panose="020B0604020202020204" pitchFamily="34" charset="0"/>
              </a:rPr>
              <a:t>Biyolog ünvanına </a:t>
            </a:r>
            <a:r>
              <a:rPr lang="tr-TR" sz="2000" dirty="0">
                <a:latin typeface="Cambria" panose="02040503050406030204" pitchFamily="18" charset="0"/>
                <a:ea typeface="Cambria" panose="02040503050406030204" pitchFamily="18" charset="0"/>
                <a:cs typeface="Arial" panose="020B0604020202020204" pitchFamily="34" charset="0"/>
              </a:rPr>
              <a:t>sahip akademik personel giriş derece ve kademelerine bir derece </a:t>
            </a:r>
            <a:r>
              <a:rPr lang="tr-TR" sz="2000" dirty="0" smtClean="0">
                <a:latin typeface="Cambria" panose="02040503050406030204" pitchFamily="18" charset="0"/>
                <a:ea typeface="Cambria" panose="02040503050406030204" pitchFamily="18" charset="0"/>
                <a:cs typeface="Arial" panose="020B0604020202020204" pitchFamily="34" charset="0"/>
              </a:rPr>
              <a:t>eklenmek suretiyle </a:t>
            </a:r>
            <a:r>
              <a:rPr lang="tr-TR" sz="2000" dirty="0">
                <a:latin typeface="Cambria" panose="02040503050406030204" pitchFamily="18" charset="0"/>
                <a:ea typeface="Cambria" panose="02040503050406030204" pitchFamily="18" charset="0"/>
                <a:cs typeface="Arial" panose="020B0604020202020204" pitchFamily="34" charset="0"/>
              </a:rPr>
              <a:t>bulunacak derece ve kademelerden hizmete alınırlar</a:t>
            </a:r>
            <a:r>
              <a:rPr lang="tr-TR" sz="2000" dirty="0" smtClean="0">
                <a:latin typeface="Cambria" panose="02040503050406030204" pitchFamily="18" charset="0"/>
                <a:ea typeface="Cambria" panose="02040503050406030204" pitchFamily="18" charset="0"/>
                <a:cs typeface="Arial" panose="020B0604020202020204" pitchFamily="34" charset="0"/>
              </a:rPr>
              <a:t>.</a:t>
            </a:r>
            <a:endParaRPr lang="tr-TR" sz="2000" dirty="0">
              <a:latin typeface="Cambria" panose="02040503050406030204" pitchFamily="18" charset="0"/>
              <a:ea typeface="Cambria" panose="02040503050406030204" pitchFamily="18" charset="0"/>
              <a:cs typeface="Arial" panose="020B0604020202020204" pitchFamily="34" charset="0"/>
            </a:endParaRPr>
          </a:p>
          <a:p>
            <a:pPr>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6 – a) Lise ve dengi okul mezunu olup, özel kanunları gereğince sınava tabi </a:t>
            </a:r>
            <a:r>
              <a:rPr lang="tr-TR" sz="2000" dirty="0" smtClean="0">
                <a:latin typeface="Cambria" panose="02040503050406030204" pitchFamily="18" charset="0"/>
                <a:ea typeface="Cambria" panose="02040503050406030204" pitchFamily="18" charset="0"/>
                <a:cs typeface="Arial" panose="020B0604020202020204" pitchFamily="34" charset="0"/>
              </a:rPr>
              <a:t>tutularak orta </a:t>
            </a:r>
            <a:r>
              <a:rPr lang="tr-TR" sz="2000" dirty="0">
                <a:latin typeface="Cambria" panose="02040503050406030204" pitchFamily="18" charset="0"/>
                <a:ea typeface="Cambria" panose="02040503050406030204" pitchFamily="18" charset="0"/>
                <a:cs typeface="Arial" panose="020B0604020202020204" pitchFamily="34" charset="0"/>
              </a:rPr>
              <a:t>dereceli okul öğretmenliği ehliyetini alanlar ve eğitim müfettişliği </a:t>
            </a:r>
            <a:r>
              <a:rPr lang="tr-TR" sz="2000" dirty="0" smtClean="0">
                <a:latin typeface="Cambria" panose="02040503050406030204" pitchFamily="18" charset="0"/>
                <a:ea typeface="Cambria" panose="02040503050406030204" pitchFamily="18" charset="0"/>
                <a:cs typeface="Arial" panose="020B0604020202020204" pitchFamily="34" charset="0"/>
              </a:rPr>
              <a:t>unvanını kazananlar</a:t>
            </a:r>
            <a:r>
              <a:rPr lang="tr-TR" sz="2000" dirty="0">
                <a:latin typeface="Cambria" panose="02040503050406030204" pitchFamily="18" charset="0"/>
                <a:ea typeface="Cambria" panose="02040503050406030204" pitchFamily="18" charset="0"/>
                <a:cs typeface="Arial" panose="020B0604020202020204" pitchFamily="34" charset="0"/>
              </a:rPr>
              <a:t>, mesleki ve teknik öğretim okulları meslek, </a:t>
            </a:r>
            <a:r>
              <a:rPr lang="tr-TR" sz="2000" dirty="0" smtClean="0">
                <a:latin typeface="Cambria" panose="02040503050406030204" pitchFamily="18" charset="0"/>
                <a:ea typeface="Cambria" panose="02040503050406030204" pitchFamily="18" charset="0"/>
                <a:cs typeface="Arial" panose="020B0604020202020204" pitchFamily="34" charset="0"/>
              </a:rPr>
              <a:t>atölye </a:t>
            </a:r>
            <a:r>
              <a:rPr lang="tr-TR" sz="2000" dirty="0">
                <a:latin typeface="Cambria" panose="02040503050406030204" pitchFamily="18" charset="0"/>
                <a:ea typeface="Cambria" panose="02040503050406030204" pitchFamily="18" charset="0"/>
                <a:cs typeface="Arial" panose="020B0604020202020204" pitchFamily="34" charset="0"/>
              </a:rPr>
              <a:t>veya kurs </a:t>
            </a:r>
            <a:r>
              <a:rPr lang="tr-TR" sz="2000" dirty="0" smtClean="0">
                <a:latin typeface="Cambria" panose="02040503050406030204" pitchFamily="18" charset="0"/>
                <a:ea typeface="Cambria" panose="02040503050406030204" pitchFamily="18" charset="0"/>
                <a:cs typeface="Arial" panose="020B0604020202020204" pitchFamily="34" charset="0"/>
              </a:rPr>
              <a:t>öğretmenliğinde görevlendirilenler </a:t>
            </a:r>
            <a:r>
              <a:rPr lang="tr-TR" sz="2000" dirty="0">
                <a:latin typeface="Cambria" panose="02040503050406030204" pitchFamily="18" charset="0"/>
                <a:ea typeface="Cambria" panose="02040503050406030204" pitchFamily="18" charset="0"/>
                <a:cs typeface="Arial" panose="020B0604020202020204" pitchFamily="34" charset="0"/>
              </a:rPr>
              <a:t>ile özel kanunlarına ya da özel kanunların verdiği izne dayanılarak </a:t>
            </a:r>
            <a:r>
              <a:rPr lang="tr-TR" sz="2000" dirty="0" smtClean="0">
                <a:latin typeface="Cambria" panose="02040503050406030204" pitchFamily="18" charset="0"/>
                <a:ea typeface="Cambria" panose="02040503050406030204" pitchFamily="18" charset="0"/>
                <a:cs typeface="Arial" panose="020B0604020202020204" pitchFamily="34" charset="0"/>
              </a:rPr>
              <a:t>orta dereceli </a:t>
            </a:r>
            <a:r>
              <a:rPr lang="tr-TR" sz="2000" dirty="0">
                <a:latin typeface="Cambria" panose="02040503050406030204" pitchFamily="18" charset="0"/>
                <a:ea typeface="Cambria" panose="02040503050406030204" pitchFamily="18" charset="0"/>
                <a:cs typeface="Arial" panose="020B0604020202020204" pitchFamily="34" charset="0"/>
              </a:rPr>
              <a:t>okul öğretmenliğine atananlar 11 inci derecenin birinci kademesinden </a:t>
            </a:r>
            <a:r>
              <a:rPr lang="tr-TR" sz="2000" dirty="0" smtClean="0">
                <a:latin typeface="Cambria" panose="02040503050406030204" pitchFamily="18" charset="0"/>
                <a:ea typeface="Cambria" panose="02040503050406030204" pitchFamily="18" charset="0"/>
                <a:cs typeface="Arial" panose="020B0604020202020204" pitchFamily="34" charset="0"/>
              </a:rPr>
              <a:t>hizmete alınırlar.</a:t>
            </a:r>
          </a:p>
          <a:p>
            <a:pPr>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b) Ortaokul ve dengi, lise ve dengi okulların, normal öğrenim süresinden fazla </a:t>
            </a:r>
            <a:r>
              <a:rPr lang="tr-TR" sz="2000" dirty="0" smtClean="0">
                <a:latin typeface="Cambria" panose="02040503050406030204" pitchFamily="18" charset="0"/>
                <a:ea typeface="Cambria" panose="02040503050406030204" pitchFamily="18" charset="0"/>
                <a:cs typeface="Arial" panose="020B0604020202020204" pitchFamily="34" charset="0"/>
              </a:rPr>
              <a:t>olması halinde</a:t>
            </a:r>
            <a:r>
              <a:rPr lang="tr-TR" sz="2000" dirty="0">
                <a:latin typeface="Cambria" panose="02040503050406030204" pitchFamily="18" charset="0"/>
                <a:ea typeface="Cambria" panose="02040503050406030204" pitchFamily="18" charset="0"/>
                <a:cs typeface="Arial" panose="020B0604020202020204" pitchFamily="34" charset="0"/>
              </a:rPr>
              <a:t>, başarılı her öğrenim yılı için bir kademe ilerlemesi uygulanır. Bunlardan </a:t>
            </a:r>
            <a:r>
              <a:rPr lang="tr-TR" sz="2000" dirty="0" smtClean="0">
                <a:latin typeface="Cambria" panose="02040503050406030204" pitchFamily="18" charset="0"/>
                <a:ea typeface="Cambria" panose="02040503050406030204" pitchFamily="18" charset="0"/>
                <a:cs typeface="Arial" panose="020B0604020202020204" pitchFamily="34" charset="0"/>
              </a:rPr>
              <a:t>teknik öğretim </a:t>
            </a:r>
            <a:r>
              <a:rPr lang="tr-TR" sz="2000" dirty="0">
                <a:latin typeface="Cambria" panose="02040503050406030204" pitchFamily="18" charset="0"/>
                <a:ea typeface="Cambria" panose="02040503050406030204" pitchFamily="18" charset="0"/>
                <a:cs typeface="Arial" panose="020B0604020202020204" pitchFamily="34" charset="0"/>
              </a:rPr>
              <a:t>okulları mezunlarına, meslekleri ile ilgili görevlerde çalışmaları halinde ayrıca </a:t>
            </a:r>
            <a:r>
              <a:rPr lang="tr-TR" sz="2000" dirty="0" smtClean="0">
                <a:latin typeface="Cambria" panose="02040503050406030204" pitchFamily="18" charset="0"/>
                <a:ea typeface="Cambria" panose="02040503050406030204" pitchFamily="18" charset="0"/>
                <a:cs typeface="Arial" panose="020B0604020202020204" pitchFamily="34" charset="0"/>
              </a:rPr>
              <a:t>bir kademe </a:t>
            </a:r>
            <a:r>
              <a:rPr lang="tr-TR" sz="2000" dirty="0">
                <a:latin typeface="Cambria" panose="02040503050406030204" pitchFamily="18" charset="0"/>
                <a:ea typeface="Cambria" panose="02040503050406030204" pitchFamily="18" charset="0"/>
                <a:cs typeface="Arial" panose="020B0604020202020204" pitchFamily="34" charset="0"/>
              </a:rPr>
              <a:t>ilerlemesi daha verilir.</a:t>
            </a:r>
          </a:p>
        </p:txBody>
      </p:sp>
    </p:spTree>
    <p:extLst>
      <p:ext uri="{BB962C8B-B14F-4D97-AF65-F5344CB8AC3E}">
        <p14:creationId xmlns:p14="http://schemas.microsoft.com/office/powerpoint/2010/main" val="194517244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49063" y="252248"/>
            <a:ext cx="8797158" cy="3785652"/>
          </a:xfrm>
          <a:prstGeom prst="rect">
            <a:avLst/>
          </a:prstGeom>
        </p:spPr>
        <p:txBody>
          <a:bodyPr wrap="square">
            <a:spAutoFit/>
          </a:bodyPr>
          <a:lstStyle/>
          <a:p>
            <a:pPr algn="just">
              <a:lnSpc>
                <a:spcPct val="100000"/>
              </a:lnSpc>
            </a:pPr>
            <a:endParaRPr lang="tr-TR" sz="2000" dirty="0" smtClean="0">
              <a:latin typeface="Arial" panose="020B0604020202020204" pitchFamily="34" charset="0"/>
              <a:cs typeface="Arial" panose="020B0604020202020204" pitchFamily="34" charset="0"/>
            </a:endParaRPr>
          </a:p>
          <a:p>
            <a:pPr algn="just">
              <a:lnSpc>
                <a:spcPct val="100000"/>
              </a:lnSpc>
            </a:pPr>
            <a:endParaRPr lang="tr-TR" sz="2000" dirty="0">
              <a:latin typeface="Arial" panose="020B0604020202020204" pitchFamily="34" charset="0"/>
              <a:cs typeface="Arial" panose="020B0604020202020204" pitchFamily="34" charset="0"/>
            </a:endParaRPr>
          </a:p>
          <a:p>
            <a:pPr algn="just">
              <a:lnSpc>
                <a:spcPct val="100000"/>
              </a:lnSpc>
            </a:pPr>
            <a:r>
              <a:rPr lang="tr-TR" sz="2000" dirty="0" smtClean="0">
                <a:latin typeface="Cambria" panose="02040503050406030204" pitchFamily="18" charset="0"/>
                <a:ea typeface="Cambria" panose="02040503050406030204" pitchFamily="18" charset="0"/>
                <a:cs typeface="Arial" panose="020B0604020202020204" pitchFamily="34" charset="0"/>
              </a:rPr>
              <a:t>7 </a:t>
            </a:r>
            <a:r>
              <a:rPr lang="tr-TR" sz="2000" dirty="0">
                <a:latin typeface="Cambria" panose="02040503050406030204" pitchFamily="18" charset="0"/>
                <a:ea typeface="Cambria" panose="02040503050406030204" pitchFamily="18" charset="0"/>
                <a:cs typeface="Arial" panose="020B0604020202020204" pitchFamily="34" charset="0"/>
              </a:rPr>
              <a:t>– a) Kurumlarınca açılan ve bir kısım görevlere atanmada kanuni nitelik olarak </a:t>
            </a:r>
            <a:r>
              <a:rPr lang="tr-TR" sz="2000" dirty="0" smtClean="0">
                <a:latin typeface="Cambria" panose="02040503050406030204" pitchFamily="18" charset="0"/>
                <a:ea typeface="Cambria" panose="02040503050406030204" pitchFamily="18" charset="0"/>
                <a:cs typeface="Arial" panose="020B0604020202020204" pitchFamily="34" charset="0"/>
              </a:rPr>
              <a:t>şart koşulan </a:t>
            </a:r>
            <a:r>
              <a:rPr lang="tr-TR" sz="2000" dirty="0">
                <a:latin typeface="Cambria" panose="02040503050406030204" pitchFamily="18" charset="0"/>
                <a:ea typeface="Cambria" panose="02040503050406030204" pitchFamily="18" charset="0"/>
                <a:cs typeface="Arial" panose="020B0604020202020204" pitchFamily="34" charset="0"/>
              </a:rPr>
              <a:t>kursları, memurluğa girmeden önce başarı ile bitirenler hakkında bu meslekleri </a:t>
            </a:r>
            <a:r>
              <a:rPr lang="tr-TR" sz="2000" dirty="0" smtClean="0">
                <a:latin typeface="Cambria" panose="02040503050406030204" pitchFamily="18" charset="0"/>
                <a:ea typeface="Cambria" panose="02040503050406030204" pitchFamily="18" charset="0"/>
                <a:cs typeface="Arial" panose="020B0604020202020204" pitchFamily="34" charset="0"/>
              </a:rPr>
              <a:t>ile ilgili </a:t>
            </a:r>
            <a:r>
              <a:rPr lang="tr-TR" sz="2000" dirty="0">
                <a:latin typeface="Cambria" panose="02040503050406030204" pitchFamily="18" charset="0"/>
                <a:ea typeface="Cambria" panose="02040503050406030204" pitchFamily="18" charset="0"/>
                <a:cs typeface="Arial" panose="020B0604020202020204" pitchFamily="34" charset="0"/>
              </a:rPr>
              <a:t>görevlerde çalışmış olmak ve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3 kademeyi </a:t>
            </a:r>
            <a:r>
              <a:rPr lang="tr-TR" sz="2000" dirty="0">
                <a:latin typeface="Cambria" panose="02040503050406030204" pitchFamily="18" charset="0"/>
                <a:ea typeface="Cambria" panose="02040503050406030204" pitchFamily="18" charset="0"/>
                <a:cs typeface="Arial" panose="020B0604020202020204" pitchFamily="34" charset="0"/>
              </a:rPr>
              <a:t>geçmemek </a:t>
            </a:r>
            <a:r>
              <a:rPr lang="tr-TR" sz="2000" dirty="0" smtClean="0">
                <a:latin typeface="Cambria" panose="02040503050406030204" pitchFamily="18" charset="0"/>
                <a:ea typeface="Cambria" panose="02040503050406030204" pitchFamily="18" charset="0"/>
                <a:cs typeface="Arial" panose="020B0604020202020204" pitchFamily="34" charset="0"/>
              </a:rPr>
              <a:t>şartıyla, </a:t>
            </a:r>
            <a:r>
              <a:rPr lang="tr-TR" sz="2000" dirty="0">
                <a:latin typeface="Cambria" panose="02040503050406030204" pitchFamily="18" charset="0"/>
                <a:ea typeface="Cambria" panose="02040503050406030204" pitchFamily="18" charset="0"/>
                <a:cs typeface="Arial" panose="020B0604020202020204" pitchFamily="34" charset="0"/>
              </a:rPr>
              <a:t>bu </a:t>
            </a:r>
            <a:r>
              <a:rPr lang="tr-TR" sz="2000" dirty="0" smtClean="0">
                <a:latin typeface="Cambria" panose="02040503050406030204" pitchFamily="18" charset="0"/>
                <a:ea typeface="Cambria" panose="02040503050406030204" pitchFamily="18" charset="0"/>
                <a:cs typeface="Arial" panose="020B0604020202020204" pitchFamily="34" charset="0"/>
              </a:rPr>
              <a:t>kurslarda geçirdikleri </a:t>
            </a:r>
            <a:r>
              <a:rPr lang="tr-TR" sz="2000" dirty="0">
                <a:latin typeface="Cambria" panose="02040503050406030204" pitchFamily="18" charset="0"/>
                <a:ea typeface="Cambria" panose="02040503050406030204" pitchFamily="18" charset="0"/>
                <a:cs typeface="Arial" panose="020B0604020202020204" pitchFamily="34" charset="0"/>
              </a:rPr>
              <a:t>başarılı sürelerin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her yılı için bir kademe</a:t>
            </a:r>
            <a:r>
              <a:rPr lang="tr-TR" sz="2000" dirty="0">
                <a:latin typeface="Cambria" panose="02040503050406030204" pitchFamily="18" charset="0"/>
                <a:ea typeface="Cambria" panose="02040503050406030204" pitchFamily="18" charset="0"/>
                <a:cs typeface="Arial" panose="020B0604020202020204" pitchFamily="34" charset="0"/>
              </a:rPr>
              <a:t> ilerlemesi uygulanır.</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b) Diyanet İşleri Başkanlığı kuruluşunda halen görevli bulunanlarla yeniden </a:t>
            </a:r>
            <a:r>
              <a:rPr lang="tr-TR" sz="2000" dirty="0" smtClean="0">
                <a:latin typeface="Cambria" panose="02040503050406030204" pitchFamily="18" charset="0"/>
                <a:ea typeface="Cambria" panose="02040503050406030204" pitchFamily="18" charset="0"/>
                <a:cs typeface="Arial" panose="020B0604020202020204" pitchFamily="34" charset="0"/>
              </a:rPr>
              <a:t>göreve atanacaklardan </a:t>
            </a:r>
            <a:r>
              <a:rPr lang="tr-TR" sz="2000" dirty="0">
                <a:latin typeface="Cambria" panose="02040503050406030204" pitchFamily="18" charset="0"/>
                <a:ea typeface="Cambria" panose="02040503050406030204" pitchFamily="18" charset="0"/>
                <a:cs typeface="Arial" panose="020B0604020202020204" pitchFamily="34" charset="0"/>
              </a:rPr>
              <a:t>hafız oldukları Diyanet İşleri Başkanlığınca tespit edilecek bir </a:t>
            </a:r>
            <a:r>
              <a:rPr lang="tr-TR" sz="2000" dirty="0" smtClean="0">
                <a:latin typeface="Cambria" panose="02040503050406030204" pitchFamily="18" charset="0"/>
                <a:ea typeface="Cambria" panose="02040503050406030204" pitchFamily="18" charset="0"/>
                <a:cs typeface="Arial" panose="020B0604020202020204" pitchFamily="34" charset="0"/>
              </a:rPr>
              <a:t>yönetmelik uyarınca </a:t>
            </a:r>
            <a:r>
              <a:rPr lang="tr-TR" sz="2000" dirty="0">
                <a:latin typeface="Cambria" panose="02040503050406030204" pitchFamily="18" charset="0"/>
                <a:ea typeface="Cambria" panose="02040503050406030204" pitchFamily="18" charset="0"/>
                <a:cs typeface="Arial" panose="020B0604020202020204" pitchFamily="34" charset="0"/>
              </a:rPr>
              <a:t>belirlenenlere bir derece yükselmesi verilir. (Lisans üstü eğitim sebebiyle </a:t>
            </a:r>
            <a:r>
              <a:rPr lang="tr-TR" sz="2000" dirty="0" smtClean="0">
                <a:latin typeface="Cambria" panose="02040503050406030204" pitchFamily="18" charset="0"/>
                <a:ea typeface="Cambria" panose="02040503050406030204" pitchFamily="18" charset="0"/>
                <a:cs typeface="Arial" panose="020B0604020202020204" pitchFamily="34" charset="0"/>
              </a:rPr>
              <a:t>verilen derece </a:t>
            </a:r>
            <a:r>
              <a:rPr lang="tr-TR" sz="2000" dirty="0">
                <a:latin typeface="Cambria" panose="02040503050406030204" pitchFamily="18" charset="0"/>
                <a:ea typeface="Cambria" panose="02040503050406030204" pitchFamily="18" charset="0"/>
                <a:cs typeface="Arial" panose="020B0604020202020204" pitchFamily="34" charset="0"/>
              </a:rPr>
              <a:t>ve kademe ilerlemesi bu fıkra gereğince verilen derece ilerlemesiyle </a:t>
            </a:r>
            <a:r>
              <a:rPr lang="tr-TR" sz="2000" dirty="0" smtClean="0">
                <a:latin typeface="Cambria" panose="02040503050406030204" pitchFamily="18" charset="0"/>
                <a:ea typeface="Cambria" panose="02040503050406030204" pitchFamily="18" charset="0"/>
                <a:cs typeface="Arial" panose="020B0604020202020204" pitchFamily="34" charset="0"/>
              </a:rPr>
              <a:t>birlikte uygulanamaz</a:t>
            </a:r>
            <a:endParaRPr lang="tr-TR" sz="20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99506961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80593" y="725215"/>
            <a:ext cx="8481847" cy="4401205"/>
          </a:xfrm>
          <a:prstGeom prst="rect">
            <a:avLst/>
          </a:prstGeom>
        </p:spPr>
        <p:txBody>
          <a:bodyPr wrap="square">
            <a:spAutoFit/>
          </a:bodyPr>
          <a:lstStyle/>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8 – a) Emniyet hizmetleri sınıfına girenlerden: İlkokul, ortaokul ve dengi </a:t>
            </a:r>
            <a:r>
              <a:rPr lang="tr-TR" sz="2000" dirty="0" smtClean="0">
                <a:latin typeface="Cambria" panose="02040503050406030204" pitchFamily="18" charset="0"/>
                <a:ea typeface="Cambria" panose="02040503050406030204" pitchFamily="18" charset="0"/>
                <a:cs typeface="Arial" panose="020B0604020202020204" pitchFamily="34" charset="0"/>
              </a:rPr>
              <a:t>okulları bitirenler</a:t>
            </a:r>
            <a:r>
              <a:rPr lang="tr-TR" sz="2000" dirty="0">
                <a:latin typeface="Cambria" panose="02040503050406030204" pitchFamily="18" charset="0"/>
                <a:ea typeface="Cambria" panose="02040503050406030204" pitchFamily="18" charset="0"/>
                <a:cs typeface="Arial" panose="020B0604020202020204" pitchFamily="34" charset="0"/>
              </a:rPr>
              <a:t>; ilkokul ve ortaokulu bitirenlerin giriş derecelerine iki derece, Lise ve </a:t>
            </a:r>
            <a:r>
              <a:rPr lang="tr-TR" sz="2000" dirty="0" smtClean="0">
                <a:latin typeface="Cambria" panose="02040503050406030204" pitchFamily="18" charset="0"/>
                <a:ea typeface="Cambria" panose="02040503050406030204" pitchFamily="18" charset="0"/>
                <a:cs typeface="Arial" panose="020B0604020202020204" pitchFamily="34" charset="0"/>
              </a:rPr>
              <a:t>dengi okulları </a:t>
            </a:r>
            <a:r>
              <a:rPr lang="tr-TR" sz="2000" dirty="0">
                <a:latin typeface="Cambria" panose="02040503050406030204" pitchFamily="18" charset="0"/>
                <a:ea typeface="Cambria" panose="02040503050406030204" pitchFamily="18" charset="0"/>
                <a:cs typeface="Arial" panose="020B0604020202020204" pitchFamily="34" charset="0"/>
              </a:rPr>
              <a:t>bitirenler, liseyi bitirenler için tespit edilen giriş derece ve kademesine bir </a:t>
            </a:r>
            <a:r>
              <a:rPr lang="tr-TR" sz="2000" dirty="0" smtClean="0">
                <a:latin typeface="Cambria" panose="02040503050406030204" pitchFamily="18" charset="0"/>
                <a:ea typeface="Cambria" panose="02040503050406030204" pitchFamily="18" charset="0"/>
                <a:cs typeface="Arial" panose="020B0604020202020204" pitchFamily="34" charset="0"/>
              </a:rPr>
              <a:t>derece bir </a:t>
            </a:r>
            <a:r>
              <a:rPr lang="tr-TR" sz="2000" dirty="0">
                <a:latin typeface="Cambria" panose="02040503050406030204" pitchFamily="18" charset="0"/>
                <a:ea typeface="Cambria" panose="02040503050406030204" pitchFamily="18" charset="0"/>
                <a:cs typeface="Arial" panose="020B0604020202020204" pitchFamily="34" charset="0"/>
              </a:rPr>
              <a:t>kademe, Yüksek öğrenimi bitirenler aynı yüksek öğrenimi bitirenler için tespit </a:t>
            </a:r>
            <a:r>
              <a:rPr lang="tr-TR" sz="2000" dirty="0" smtClean="0">
                <a:latin typeface="Cambria" panose="02040503050406030204" pitchFamily="18" charset="0"/>
                <a:ea typeface="Cambria" panose="02040503050406030204" pitchFamily="18" charset="0"/>
                <a:cs typeface="Arial" panose="020B0604020202020204" pitchFamily="34" charset="0"/>
              </a:rPr>
              <a:t>edilen giriş </a:t>
            </a:r>
            <a:r>
              <a:rPr lang="tr-TR" sz="2000" dirty="0">
                <a:latin typeface="Cambria" panose="02040503050406030204" pitchFamily="18" charset="0"/>
                <a:ea typeface="Cambria" panose="02040503050406030204" pitchFamily="18" charset="0"/>
                <a:cs typeface="Arial" panose="020B0604020202020204" pitchFamily="34" charset="0"/>
              </a:rPr>
              <a:t>derece ve kademesine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bir derece</a:t>
            </a:r>
            <a:r>
              <a:rPr lang="tr-TR" sz="2000" dirty="0">
                <a:latin typeface="Cambria" panose="02040503050406030204" pitchFamily="18" charset="0"/>
                <a:ea typeface="Cambria" panose="02040503050406030204" pitchFamily="18" charset="0"/>
                <a:cs typeface="Arial" panose="020B0604020202020204" pitchFamily="34" charset="0"/>
              </a:rPr>
              <a:t>.</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b) Genel İdare Hizmetleri sınıfına girenlerden Orman Muhafaza Memuru </a:t>
            </a:r>
            <a:r>
              <a:rPr lang="tr-TR" sz="2000" dirty="0" smtClean="0">
                <a:latin typeface="Cambria" panose="02040503050406030204" pitchFamily="18" charset="0"/>
                <a:ea typeface="Cambria" panose="02040503050406030204" pitchFamily="18" charset="0"/>
                <a:cs typeface="Arial" panose="020B0604020202020204" pitchFamily="34" charset="0"/>
              </a:rPr>
              <a:t>ve </a:t>
            </a:r>
            <a:r>
              <a:rPr lang="tr-TR" sz="2000" dirty="0" err="1" smtClean="0">
                <a:latin typeface="Cambria" panose="02040503050406030204" pitchFamily="18" charset="0"/>
                <a:ea typeface="Cambria" panose="02040503050406030204" pitchFamily="18" charset="0"/>
                <a:cs typeface="Arial" panose="020B0604020202020204" pitchFamily="34" charset="0"/>
              </a:rPr>
              <a:t>Başmemuru</a:t>
            </a:r>
            <a:r>
              <a:rPr lang="tr-TR" sz="2000" dirty="0" smtClean="0">
                <a:latin typeface="Cambria" panose="02040503050406030204" pitchFamily="18" charset="0"/>
                <a:ea typeface="Cambria" panose="02040503050406030204" pitchFamily="18" charset="0"/>
                <a:cs typeface="Arial" panose="020B0604020202020204" pitchFamily="34" charset="0"/>
              </a:rPr>
              <a:t> </a:t>
            </a:r>
            <a:r>
              <a:rPr lang="tr-TR" sz="2000" dirty="0">
                <a:latin typeface="Cambria" panose="02040503050406030204" pitchFamily="18" charset="0"/>
                <a:ea typeface="Cambria" panose="02040503050406030204" pitchFamily="18" charset="0"/>
                <a:cs typeface="Arial" panose="020B0604020202020204" pitchFamily="34" charset="0"/>
              </a:rPr>
              <a:t>ile Gümrük muhafaza memur ve amirlerine ilkokul ve ortaokul ve </a:t>
            </a:r>
            <a:r>
              <a:rPr lang="tr-TR" sz="2000" dirty="0" smtClean="0">
                <a:latin typeface="Cambria" panose="02040503050406030204" pitchFamily="18" charset="0"/>
                <a:ea typeface="Cambria" panose="02040503050406030204" pitchFamily="18" charset="0"/>
                <a:cs typeface="Arial" panose="020B0604020202020204" pitchFamily="34" charset="0"/>
              </a:rPr>
              <a:t>lise öğrenimleri </a:t>
            </a:r>
            <a:r>
              <a:rPr lang="tr-TR" sz="2000" dirty="0">
                <a:latin typeface="Cambria" panose="02040503050406030204" pitchFamily="18" charset="0"/>
                <a:ea typeface="Cambria" panose="02040503050406030204" pitchFamily="18" charset="0"/>
                <a:cs typeface="Arial" panose="020B0604020202020204" pitchFamily="34" charset="0"/>
              </a:rPr>
              <a:t>için bu kanunda tespit edilen giriş derece ve kademelerine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bir derece,</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c) Mesleki öğrenim veya kurs görmek ve özel yarışma sınavını başarmak </a:t>
            </a:r>
            <a:r>
              <a:rPr lang="tr-TR" sz="2000" dirty="0" smtClean="0">
                <a:latin typeface="Cambria" panose="02040503050406030204" pitchFamily="18" charset="0"/>
                <a:ea typeface="Cambria" panose="02040503050406030204" pitchFamily="18" charset="0"/>
                <a:cs typeface="Arial" panose="020B0604020202020204" pitchFamily="34" charset="0"/>
              </a:rPr>
              <a:t>suretiyle atanacak </a:t>
            </a:r>
            <a:r>
              <a:rPr lang="tr-TR" sz="2000" dirty="0">
                <a:latin typeface="Cambria" panose="02040503050406030204" pitchFamily="18" charset="0"/>
                <a:ea typeface="Cambria" panose="02040503050406030204" pitchFamily="18" charset="0"/>
                <a:cs typeface="Arial" panose="020B0604020202020204" pitchFamily="34" charset="0"/>
              </a:rPr>
              <a:t>Cumhuriyet Senatosu ve Millet Meclisi Tutanak Müdürlüğü </a:t>
            </a:r>
            <a:r>
              <a:rPr lang="tr-TR" sz="2000" dirty="0" smtClean="0">
                <a:latin typeface="Cambria" panose="02040503050406030204" pitchFamily="18" charset="0"/>
                <a:ea typeface="Cambria" panose="02040503050406030204" pitchFamily="18" charset="0"/>
                <a:cs typeface="Arial" panose="020B0604020202020204" pitchFamily="34" charset="0"/>
              </a:rPr>
              <a:t>stenograflarına öğrenim </a:t>
            </a:r>
            <a:r>
              <a:rPr lang="tr-TR" sz="2000" dirty="0">
                <a:latin typeface="Cambria" panose="02040503050406030204" pitchFamily="18" charset="0"/>
                <a:ea typeface="Cambria" panose="02040503050406030204" pitchFamily="18" charset="0"/>
                <a:cs typeface="Arial" panose="020B0604020202020204" pitchFamily="34" charset="0"/>
              </a:rPr>
              <a:t>giriş derece ve kademelerine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bir derece,</a:t>
            </a:r>
            <a:r>
              <a:rPr lang="tr-TR" sz="2000" dirty="0">
                <a:latin typeface="Cambria" panose="02040503050406030204" pitchFamily="18" charset="0"/>
                <a:ea typeface="Cambria" panose="02040503050406030204" pitchFamily="18" charset="0"/>
                <a:cs typeface="Arial" panose="020B0604020202020204" pitchFamily="34" charset="0"/>
              </a:rPr>
              <a:t> İlave edilmek suretiyle bulunacak </a:t>
            </a:r>
            <a:r>
              <a:rPr lang="tr-TR" sz="2000" dirty="0" smtClean="0">
                <a:latin typeface="Cambria" panose="02040503050406030204" pitchFamily="18" charset="0"/>
                <a:ea typeface="Cambria" panose="02040503050406030204" pitchFamily="18" charset="0"/>
                <a:cs typeface="Arial" panose="020B0604020202020204" pitchFamily="34" charset="0"/>
              </a:rPr>
              <a:t>derece ve </a:t>
            </a:r>
            <a:r>
              <a:rPr lang="tr-TR" sz="2000" dirty="0">
                <a:latin typeface="Cambria" panose="02040503050406030204" pitchFamily="18" charset="0"/>
                <a:ea typeface="Cambria" panose="02040503050406030204" pitchFamily="18" charset="0"/>
                <a:cs typeface="Arial" panose="020B0604020202020204" pitchFamily="34" charset="0"/>
              </a:rPr>
              <a:t>kademelerden hizmete alınırlar</a:t>
            </a:r>
            <a:r>
              <a:rPr lang="tr-TR" sz="2000" dirty="0" smtClean="0">
                <a:latin typeface="Cambria" panose="02040503050406030204" pitchFamily="18" charset="0"/>
                <a:ea typeface="Cambria" panose="02040503050406030204" pitchFamily="18" charset="0"/>
                <a:cs typeface="Arial" panose="020B0604020202020204" pitchFamily="34" charset="0"/>
              </a:rPr>
              <a:t>.</a:t>
            </a:r>
            <a:endParaRPr lang="tr-TR" sz="20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6450337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49063" y="851338"/>
            <a:ext cx="9033640" cy="4732980"/>
          </a:xfrm>
          <a:prstGeom prst="rect">
            <a:avLst/>
          </a:prstGeom>
        </p:spPr>
        <p:txBody>
          <a:bodyPr wrap="square">
            <a:spAutoFit/>
          </a:bodyPr>
          <a:lstStyle/>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9 – Memurluğa girmeden önce veya memuriyetleri sırasında yüksek öğrenim </a:t>
            </a:r>
            <a:r>
              <a:rPr lang="tr-TR" sz="2000" dirty="0" smtClean="0">
                <a:latin typeface="Cambria" panose="02040503050406030204" pitchFamily="18" charset="0"/>
                <a:ea typeface="Cambria" panose="02040503050406030204" pitchFamily="18" charset="0"/>
                <a:cs typeface="Arial" panose="020B0604020202020204" pitchFamily="34" charset="0"/>
              </a:rPr>
              <a:t>üstü mastır </a:t>
            </a:r>
            <a:r>
              <a:rPr lang="tr-TR" sz="2000" dirty="0">
                <a:latin typeface="Cambria" panose="02040503050406030204" pitchFamily="18" charset="0"/>
                <a:ea typeface="Cambria" panose="02040503050406030204" pitchFamily="18" charset="0"/>
                <a:cs typeface="Arial" panose="020B0604020202020204" pitchFamily="34" charset="0"/>
              </a:rPr>
              <a:t>derecesi almış olanlarla yüksek öğrenim kurumlarında en az bir yıl ilave </a:t>
            </a:r>
            <a:r>
              <a:rPr lang="tr-TR" sz="2000" dirty="0" smtClean="0">
                <a:latin typeface="Cambria" panose="02040503050406030204" pitchFamily="18" charset="0"/>
                <a:ea typeface="Cambria" panose="02040503050406030204" pitchFamily="18" charset="0"/>
                <a:cs typeface="Arial" panose="020B0604020202020204" pitchFamily="34" charset="0"/>
              </a:rPr>
              <a:t>öğrenim yaparak </a:t>
            </a:r>
            <a:r>
              <a:rPr lang="tr-TR" sz="2000" dirty="0">
                <a:latin typeface="Cambria" panose="02040503050406030204" pitchFamily="18" charset="0"/>
                <a:ea typeface="Cambria" panose="02040503050406030204" pitchFamily="18" charset="0"/>
                <a:cs typeface="Arial" panose="020B0604020202020204" pitchFamily="34" charset="0"/>
              </a:rPr>
              <a:t>lisans üstü ihtisas sertifikası alanlara bir kademe ilerlemesi, tıpta uzmanlık </a:t>
            </a:r>
            <a:r>
              <a:rPr lang="tr-TR" sz="2000" dirty="0" smtClean="0">
                <a:latin typeface="Cambria" panose="02040503050406030204" pitchFamily="18" charset="0"/>
                <a:ea typeface="Cambria" panose="02040503050406030204" pitchFamily="18" charset="0"/>
                <a:cs typeface="Arial" panose="020B0604020202020204" pitchFamily="34" charset="0"/>
              </a:rPr>
              <a:t>belgesi alanlara</a:t>
            </a:r>
            <a:r>
              <a:rPr lang="tr-TR" sz="2000" dirty="0">
                <a:latin typeface="Cambria" panose="02040503050406030204" pitchFamily="18" charset="0"/>
                <a:ea typeface="Cambria" panose="02040503050406030204" pitchFamily="18" charset="0"/>
                <a:cs typeface="Arial" panose="020B0604020202020204" pitchFamily="34" charset="0"/>
              </a:rPr>
              <a:t>, meslekleri ile ilgili öğrenim dallarında doktora yapanlara bir derece </a:t>
            </a:r>
            <a:r>
              <a:rPr lang="tr-TR" sz="2000" dirty="0" smtClean="0">
                <a:latin typeface="Cambria" panose="02040503050406030204" pitchFamily="18" charset="0"/>
                <a:ea typeface="Cambria" panose="02040503050406030204" pitchFamily="18" charset="0"/>
                <a:cs typeface="Arial" panose="020B0604020202020204" pitchFamily="34" charset="0"/>
              </a:rPr>
              <a:t>yükselmesi uygulanır</a:t>
            </a:r>
            <a:r>
              <a:rPr lang="tr-TR" sz="2000" dirty="0">
                <a:latin typeface="Cambria" panose="02040503050406030204" pitchFamily="18" charset="0"/>
                <a:ea typeface="Cambria" panose="02040503050406030204" pitchFamily="18" charset="0"/>
                <a:cs typeface="Arial" panose="020B0604020202020204" pitchFamily="34" charset="0"/>
              </a:rPr>
              <a:t>. Master derecesini alıp bir kademe ilerlemesinden yararlanan memura, </a:t>
            </a:r>
            <a:r>
              <a:rPr lang="tr-TR" sz="2000" dirty="0" smtClean="0">
                <a:latin typeface="Cambria" panose="02040503050406030204" pitchFamily="18" charset="0"/>
                <a:ea typeface="Cambria" panose="02040503050406030204" pitchFamily="18" charset="0"/>
                <a:cs typeface="Arial" panose="020B0604020202020204" pitchFamily="34" charset="0"/>
              </a:rPr>
              <a:t>mesleği ile </a:t>
            </a:r>
            <a:r>
              <a:rPr lang="tr-TR" sz="2000" dirty="0">
                <a:latin typeface="Cambria" panose="02040503050406030204" pitchFamily="18" charset="0"/>
                <a:ea typeface="Cambria" panose="02040503050406030204" pitchFamily="18" charset="0"/>
                <a:cs typeface="Arial" panose="020B0604020202020204" pitchFamily="34" charset="0"/>
              </a:rPr>
              <a:t>ilgili öğrenim dalında doktora yaptığı takdirde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iki kademe ilerlemesi uygulanır.</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10 – Doktora üstü üniversite doçentliği unvanını üniversitede görevli iken </a:t>
            </a:r>
            <a:r>
              <a:rPr lang="tr-TR" sz="2000" dirty="0" smtClean="0">
                <a:latin typeface="Cambria" panose="02040503050406030204" pitchFamily="18" charset="0"/>
                <a:ea typeface="Cambria" panose="02040503050406030204" pitchFamily="18" charset="0"/>
                <a:cs typeface="Arial" panose="020B0604020202020204" pitchFamily="34" charset="0"/>
              </a:rPr>
              <a:t>kazananlara bir </a:t>
            </a:r>
            <a:r>
              <a:rPr lang="tr-TR" sz="2000" dirty="0">
                <a:latin typeface="Cambria" panose="02040503050406030204" pitchFamily="18" charset="0"/>
                <a:ea typeface="Cambria" panose="02040503050406030204" pitchFamily="18" charset="0"/>
                <a:cs typeface="Arial" panose="020B0604020202020204" pitchFamily="34" charset="0"/>
              </a:rPr>
              <a:t>derece, diğer memuriyetlerde iken bu unvanı kazananlara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iki kademe </a:t>
            </a:r>
            <a:r>
              <a:rPr lang="tr-TR" sz="2000" dirty="0" smtClean="0">
                <a:latin typeface="Cambria" panose="02040503050406030204" pitchFamily="18" charset="0"/>
                <a:ea typeface="Cambria" panose="02040503050406030204" pitchFamily="18" charset="0"/>
                <a:cs typeface="Arial" panose="020B0604020202020204" pitchFamily="34" charset="0"/>
              </a:rPr>
              <a:t>ilerlemesi uygulanır</a:t>
            </a:r>
            <a:r>
              <a:rPr lang="tr-TR" sz="2000" dirty="0">
                <a:latin typeface="Cambria" panose="02040503050406030204" pitchFamily="18" charset="0"/>
                <a:ea typeface="Cambria" panose="02040503050406030204" pitchFamily="18" charset="0"/>
                <a:cs typeface="Arial" panose="020B0604020202020204" pitchFamily="34" charset="0"/>
              </a:rPr>
              <a:t>.</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11 – (Değişik: 29/11/1984 - KHK - 243/1 </a:t>
            </a:r>
            <a:r>
              <a:rPr lang="tr-TR" sz="2000" dirty="0" err="1">
                <a:latin typeface="Cambria" panose="02040503050406030204" pitchFamily="18" charset="0"/>
                <a:ea typeface="Cambria" panose="02040503050406030204" pitchFamily="18" charset="0"/>
                <a:cs typeface="Arial" panose="020B0604020202020204" pitchFamily="34" charset="0"/>
              </a:rPr>
              <a:t>md.</a:t>
            </a:r>
            <a:r>
              <a:rPr lang="tr-TR" sz="2000" dirty="0">
                <a:latin typeface="Cambria" panose="02040503050406030204" pitchFamily="18" charset="0"/>
                <a:ea typeface="Cambria" panose="02040503050406030204" pitchFamily="18" charset="0"/>
                <a:cs typeface="Arial" panose="020B0604020202020204" pitchFamily="34" charset="0"/>
              </a:rPr>
              <a:t>) Mesleğe özel </a:t>
            </a:r>
            <a:r>
              <a:rPr lang="tr-TR" sz="2000" dirty="0" smtClean="0">
                <a:latin typeface="Cambria" panose="02040503050406030204" pitchFamily="18" charset="0"/>
                <a:ea typeface="Cambria" panose="02040503050406030204" pitchFamily="18" charset="0"/>
                <a:cs typeface="Arial" panose="020B0604020202020204" pitchFamily="34" charset="0"/>
              </a:rPr>
              <a:t>yarışma sınavına tabi tutulmak </a:t>
            </a:r>
            <a:r>
              <a:rPr lang="tr-TR" sz="2000" dirty="0">
                <a:latin typeface="Cambria" panose="02040503050406030204" pitchFamily="18" charset="0"/>
                <a:ea typeface="Cambria" panose="02040503050406030204" pitchFamily="18" charset="0"/>
                <a:cs typeface="Arial" panose="020B0604020202020204" pitchFamily="34" charset="0"/>
              </a:rPr>
              <a:t>suretiyle alınan; Başbakanlık, Bakanlık, Müsteşarlık ve bağımsız </a:t>
            </a:r>
            <a:r>
              <a:rPr lang="tr-TR" sz="2000" dirty="0" smtClean="0">
                <a:latin typeface="Cambria" panose="02040503050406030204" pitchFamily="18" charset="0"/>
                <a:ea typeface="Cambria" panose="02040503050406030204" pitchFamily="18" charset="0"/>
                <a:cs typeface="Arial" panose="020B0604020202020204" pitchFamily="34" charset="0"/>
              </a:rPr>
              <a:t>genel müdürlükler </a:t>
            </a:r>
            <a:r>
              <a:rPr lang="tr-TR" sz="2000" dirty="0">
                <a:latin typeface="Cambria" panose="02040503050406030204" pitchFamily="18" charset="0"/>
                <a:ea typeface="Cambria" panose="02040503050406030204" pitchFamily="18" charset="0"/>
                <a:cs typeface="Arial" panose="020B0604020202020204" pitchFamily="34" charset="0"/>
              </a:rPr>
              <a:t>müfettiş yardımcıları ile bağlı müfettiş yardımcıları ve Diyanet </a:t>
            </a:r>
            <a:r>
              <a:rPr lang="tr-TR" sz="2000" dirty="0" smtClean="0">
                <a:latin typeface="Cambria" panose="02040503050406030204" pitchFamily="18" charset="0"/>
                <a:ea typeface="Cambria" panose="02040503050406030204" pitchFamily="18" charset="0"/>
                <a:cs typeface="Arial" panose="020B0604020202020204" pitchFamily="34" charset="0"/>
              </a:rPr>
              <a:t>İşleri Başkanlığı </a:t>
            </a:r>
            <a:r>
              <a:rPr lang="tr-TR" sz="2000" dirty="0">
                <a:latin typeface="Cambria" panose="02040503050406030204" pitchFamily="18" charset="0"/>
                <a:ea typeface="Cambria" panose="02040503050406030204" pitchFamily="18" charset="0"/>
                <a:cs typeface="Arial" panose="020B0604020202020204" pitchFamily="34" charset="0"/>
              </a:rPr>
              <a:t>müfettiş yardımcıları, …</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İfade edilmiştir</a:t>
            </a:r>
          </a:p>
        </p:txBody>
      </p:sp>
    </p:spTree>
    <p:extLst>
      <p:ext uri="{BB962C8B-B14F-4D97-AF65-F5344CB8AC3E}">
        <p14:creationId xmlns:p14="http://schemas.microsoft.com/office/powerpoint/2010/main" val="38974080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02221" y="882868"/>
            <a:ext cx="9680027" cy="3785652"/>
          </a:xfrm>
          <a:prstGeom prst="rect">
            <a:avLst/>
          </a:prstGeom>
        </p:spPr>
        <p:txBody>
          <a:bodyPr wrap="square">
            <a:spAutoFit/>
          </a:bodyPr>
          <a:lstStyle/>
          <a:p>
            <a:pPr indent="360000" algn="just">
              <a:lnSpc>
                <a:spcPct val="100000"/>
              </a:lnSpc>
            </a:pPr>
            <a:r>
              <a:rPr lang="tr-TR" sz="2000" dirty="0">
                <a:latin typeface="Cambria" panose="02040503050406030204" pitchFamily="18" charset="0"/>
                <a:ea typeface="Cambria" panose="02040503050406030204" pitchFamily="18" charset="0"/>
              </a:rPr>
              <a:t>12 – a) Memuriyete girmeden önce veya memurlukları sırasında ortaokul ve dengi veya lise ve dengi öğrenim üzerine hizmet içi eğitim sayılmayan ve öğrenim süreleri en az aralıksız 1 veya 2 öğrenim yılı olan ve kurumlarınca açılan mesleki kursları bitirenler hakkında; 1 yıllık öğrenim için 1 kademe, 2 yıldan az olmayan öğrenim için 1 derece yükselmesi uygulanır.</a:t>
            </a:r>
          </a:p>
          <a:p>
            <a:pPr indent="360000" algn="just">
              <a:lnSpc>
                <a:spcPct val="100000"/>
              </a:lnSpc>
            </a:pPr>
            <a:r>
              <a:rPr lang="tr-TR" sz="2000" dirty="0">
                <a:latin typeface="Cambria" panose="02040503050406030204" pitchFamily="18" charset="0"/>
                <a:ea typeface="Cambria" panose="02040503050406030204" pitchFamily="18" charset="0"/>
                <a:cs typeface="Arial Unicode MS"/>
              </a:rPr>
              <a:t>b) Lise ve dengi okulları bitirdikten sonra memurlukları sırasında Milli Eğitim Bakanlığınca belli edilen ve kurumlarınca düzenlenen bir yıl süreli mesleki hizmet içi eğitim kurslarını tamamlayanların bulundukları derece ve kademelere bir kademe ilave edilir.</a:t>
            </a:r>
            <a:endParaRPr lang="tr-TR" dirty="0">
              <a:latin typeface="Cambria" panose="02040503050406030204" pitchFamily="18" charset="0"/>
              <a:ea typeface="Cambria" panose="02040503050406030204" pitchFamily="18" charset="0"/>
              <a:cs typeface="Arial Unicode MS"/>
            </a:endParaRPr>
          </a:p>
          <a:p>
            <a:pPr indent="360000" algn="just">
              <a:lnSpc>
                <a:spcPct val="100000"/>
              </a:lnSpc>
            </a:pPr>
            <a:r>
              <a:rPr lang="tr-TR" sz="2000" dirty="0">
                <a:latin typeface="Cambria" panose="02040503050406030204" pitchFamily="18" charset="0"/>
                <a:ea typeface="Cambria" panose="02040503050406030204" pitchFamily="18" charset="0"/>
                <a:cs typeface="Arial Unicode MS"/>
              </a:rPr>
              <a:t>c) Memuriyetleri sırasında Türkiye ve Ortadoğu Amme İdaresi Enstitüsünü bitirenlere her başarılı öğrenim yılı için öğrenim süreleri </a:t>
            </a:r>
            <a:r>
              <a:rPr lang="tr-TR" sz="2000" dirty="0" smtClean="0">
                <a:latin typeface="Cambria" panose="02040503050406030204" pitchFamily="18" charset="0"/>
                <a:ea typeface="Cambria" panose="02040503050406030204" pitchFamily="18" charset="0"/>
                <a:cs typeface="Arial Unicode MS"/>
              </a:rPr>
              <a:t>kadar (2 yılı geçmemek şartıyla) her yıl için bir kademe ilerlemesi uygulanır.</a:t>
            </a:r>
            <a:endParaRPr lang="tr-TR" sz="2000" dirty="0">
              <a:latin typeface="Cambria" panose="02040503050406030204" pitchFamily="18" charset="0"/>
              <a:ea typeface="Cambria" panose="02040503050406030204" pitchFamily="18" charset="0"/>
              <a:cs typeface="Arial Unicode MS"/>
            </a:endParaRPr>
          </a:p>
        </p:txBody>
      </p:sp>
    </p:spTree>
    <p:extLst>
      <p:ext uri="{BB962C8B-B14F-4D97-AF65-F5344CB8AC3E}">
        <p14:creationId xmlns:p14="http://schemas.microsoft.com/office/powerpoint/2010/main" val="90390215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447" y="835571"/>
            <a:ext cx="7725105" cy="5738649"/>
          </a:xfrm>
          <a:prstGeom prst="rect">
            <a:avLst/>
          </a:prstGeom>
        </p:spPr>
      </p:pic>
      <p:sp>
        <p:nvSpPr>
          <p:cNvPr id="4" name="Dikdörtgen 3"/>
          <p:cNvSpPr/>
          <p:nvPr/>
        </p:nvSpPr>
        <p:spPr>
          <a:xfrm>
            <a:off x="2790497" y="246944"/>
            <a:ext cx="7693570" cy="45204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tr-TR" sz="2000" b="1" i="0" u="none" strike="noStrike" cap="none" spc="0" normalizeH="0" baseline="0" dirty="0" smtClean="0">
                <a:ln>
                  <a:noFill/>
                </a:ln>
                <a:solidFill>
                  <a:srgbClr val="002060"/>
                </a:solidFill>
                <a:effectLst/>
                <a:uFillTx/>
                <a:latin typeface="Arial" panose="020B0604020202020204" pitchFamily="34" charset="0"/>
                <a:ea typeface="Montserrat Light"/>
                <a:cs typeface="Arial" panose="020B0604020202020204" pitchFamily="34" charset="0"/>
                <a:sym typeface="Montserrat Light"/>
              </a:rPr>
              <a:t>657</a:t>
            </a:r>
            <a:r>
              <a:rPr lang="tr-TR" sz="2000" b="1" dirty="0" smtClean="0">
                <a:solidFill>
                  <a:srgbClr val="002060"/>
                </a:solidFill>
                <a:latin typeface="Arial" panose="020B0604020202020204" pitchFamily="34" charset="0"/>
                <a:ea typeface="Montserrat Light"/>
                <a:cs typeface="Arial" panose="020B0604020202020204" pitchFamily="34" charset="0"/>
                <a:sym typeface="Montserrat Light"/>
              </a:rPr>
              <a:t>/36A 1-12 ARASI ÖZETİ</a:t>
            </a:r>
            <a:endParaRPr kumimoji="0" lang="tr-TR" sz="2000" b="1" i="0" u="none" strike="noStrike" cap="none" spc="0" normalizeH="0" baseline="0" dirty="0">
              <a:ln>
                <a:noFill/>
              </a:ln>
              <a:solidFill>
                <a:srgbClr val="002060"/>
              </a:solidFill>
              <a:effectLst/>
              <a:uFillTx/>
              <a:latin typeface="Arial" panose="020B0604020202020204" pitchFamily="34" charset="0"/>
              <a:ea typeface="Montserrat Light"/>
              <a:cs typeface="Arial" panose="020B0604020202020204" pitchFamily="34" charset="0"/>
              <a:sym typeface="Montserrat Light"/>
            </a:endParaRPr>
          </a:p>
        </p:txBody>
      </p:sp>
    </p:spTree>
    <p:extLst>
      <p:ext uri="{BB962C8B-B14F-4D97-AF65-F5344CB8AC3E}">
        <p14:creationId xmlns:p14="http://schemas.microsoft.com/office/powerpoint/2010/main" val="88519185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07172" y="394139"/>
            <a:ext cx="7346731" cy="400110"/>
          </a:xfrm>
          <a:prstGeom prst="rect">
            <a:avLst/>
          </a:prstGeom>
        </p:spPr>
        <p:txBody>
          <a:bodyPr wrap="square">
            <a:spAutoFit/>
          </a:bodyPr>
          <a:lstStyle/>
          <a:p>
            <a:pPr algn="ctr" defTabSz="1828800">
              <a:lnSpc>
                <a:spcPct val="100000"/>
              </a:lnSpc>
            </a:pPr>
            <a:r>
              <a:rPr lang="tr-TR" sz="2000" b="1" dirty="0">
                <a:solidFill>
                  <a:srgbClr val="002060"/>
                </a:solidFill>
                <a:latin typeface="Arial" panose="020B0604020202020204" pitchFamily="34" charset="0"/>
                <a:ea typeface="Montserrat Light"/>
                <a:cs typeface="Arial" panose="020B0604020202020204" pitchFamily="34" charset="0"/>
                <a:sym typeface="Montserrat Light"/>
              </a:rPr>
              <a:t>657/36A 1-12 ARASI ÖZETİ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372" y="794249"/>
            <a:ext cx="7961587" cy="5196648"/>
          </a:xfrm>
          <a:prstGeom prst="rect">
            <a:avLst/>
          </a:prstGeom>
        </p:spPr>
      </p:pic>
    </p:spTree>
    <p:extLst>
      <p:ext uri="{BB962C8B-B14F-4D97-AF65-F5344CB8AC3E}">
        <p14:creationId xmlns:p14="http://schemas.microsoft.com/office/powerpoint/2010/main" val="258244939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1888D-6107-DA69-6DDE-5F7559E4FF75}"/>
              </a:ext>
            </a:extLst>
          </p:cNvPr>
          <p:cNvSpPr txBox="1"/>
          <p:nvPr/>
        </p:nvSpPr>
        <p:spPr>
          <a:xfrm>
            <a:off x="546100" y="1863374"/>
            <a:ext cx="5956300" cy="23602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2438339">
              <a:lnSpc>
                <a:spcPct val="100000"/>
              </a:lnSpc>
            </a:pPr>
            <a:r>
              <a:rPr lang="tr-TR" sz="3600" b="1" dirty="0" smtClean="0">
                <a:solidFill>
                  <a:srgbClr val="23398E"/>
                </a:solidFill>
                <a:latin typeface="Cambria" panose="02040503050406030204" pitchFamily="18" charset="0"/>
                <a:ea typeface="Cambria" panose="02040503050406030204" pitchFamily="18" charset="0"/>
                <a:cs typeface="Konnect ExtraBold Italic" charset="0"/>
              </a:rPr>
              <a:t>MEMURLARDA İNTİBAK, TERFİ ve HİZMET BİRLEŞTİRME İŞLEMLERİ</a:t>
            </a:r>
          </a:p>
          <a:p>
            <a:pPr defTabSz="2438339">
              <a:lnSpc>
                <a:spcPct val="100000"/>
              </a:lnSpc>
            </a:pPr>
            <a:endParaRPr lang="tr-TR" sz="3600" b="1" dirty="0">
              <a:solidFill>
                <a:srgbClr val="23398E"/>
              </a:solidFill>
              <a:latin typeface="Konnect ExtraBold" pitchFamily="2" charset="0"/>
              <a:ea typeface="Konnect ExtraBold Italic" charset="0"/>
              <a:cs typeface="Konnect ExtraBold Italic" charset="0"/>
            </a:endParaRPr>
          </a:p>
        </p:txBody>
      </p:sp>
      <p:sp>
        <p:nvSpPr>
          <p:cNvPr id="3" name="Metin kutusu 2">
            <a:extLst>
              <a:ext uri="{FF2B5EF4-FFF2-40B4-BE49-F238E27FC236}">
                <a16:creationId xmlns:a16="http://schemas.microsoft.com/office/drawing/2014/main" id="{DBD32F54-DF1C-138A-4B1D-A5A9B6B50FF7}"/>
              </a:ext>
            </a:extLst>
          </p:cNvPr>
          <p:cNvSpPr txBox="1"/>
          <p:nvPr/>
        </p:nvSpPr>
        <p:spPr>
          <a:xfrm>
            <a:off x="4638675" y="5862166"/>
            <a:ext cx="2914650"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1" algn="ctr" defTabSz="2438339">
              <a:lnSpc>
                <a:spcPct val="100000"/>
              </a:lnSpc>
            </a:pPr>
            <a:r>
              <a:rPr kumimoji="0" lang="tr-TR" sz="1600" u="none" strike="noStrike" cap="none" spc="0" normalizeH="0" baseline="0" dirty="0">
                <a:ln>
                  <a:noFill/>
                </a:ln>
                <a:solidFill>
                  <a:srgbClr val="23398E"/>
                </a:solidFill>
                <a:effectLst/>
                <a:uFillTx/>
                <a:latin typeface="Cambria" panose="02040503050406030204" pitchFamily="18" charset="0"/>
                <a:ea typeface="Cambria" panose="02040503050406030204" pitchFamily="18" charset="0"/>
                <a:cs typeface="Konnect" charset="0"/>
                <a:sym typeface="Roboto Light"/>
              </a:rPr>
              <a:t>Bartın, </a:t>
            </a:r>
            <a:r>
              <a:rPr kumimoji="0" lang="tr-TR" sz="1600" u="none" strike="noStrike" cap="none" spc="0" normalizeH="0" baseline="0" dirty="0" smtClean="0">
                <a:ln>
                  <a:noFill/>
                </a:ln>
                <a:solidFill>
                  <a:srgbClr val="23398E"/>
                </a:solidFill>
                <a:effectLst/>
                <a:uFillTx/>
                <a:latin typeface="Cambria" panose="02040503050406030204" pitchFamily="18" charset="0"/>
                <a:ea typeface="Cambria" panose="02040503050406030204" pitchFamily="18" charset="0"/>
                <a:cs typeface="Konnect" charset="0"/>
                <a:sym typeface="Roboto Light"/>
              </a:rPr>
              <a:t>12.07.2024</a:t>
            </a:r>
            <a:endParaRPr kumimoji="0" lang="tr-TR" sz="1600" u="none" strike="noStrike" cap="none" spc="0" normalizeH="0" baseline="0" dirty="0">
              <a:ln>
                <a:noFill/>
              </a:ln>
              <a:solidFill>
                <a:srgbClr val="23398E"/>
              </a:solidFill>
              <a:effectLst/>
              <a:uFillTx/>
              <a:latin typeface="Cambria" panose="02040503050406030204" pitchFamily="18" charset="0"/>
              <a:ea typeface="Cambria" panose="02040503050406030204" pitchFamily="18" charset="0"/>
              <a:cs typeface="Konnect" charset="0"/>
              <a:sym typeface="Roboto Light"/>
            </a:endParaRPr>
          </a:p>
        </p:txBody>
      </p:sp>
      <p:sp>
        <p:nvSpPr>
          <p:cNvPr id="6" name="Metin kutusu 5">
            <a:extLst>
              <a:ext uri="{FF2B5EF4-FFF2-40B4-BE49-F238E27FC236}">
                <a16:creationId xmlns:a16="http://schemas.microsoft.com/office/drawing/2014/main" id="{34945A0F-6367-6446-EA6D-6C9F0FBA6401}"/>
              </a:ext>
            </a:extLst>
          </p:cNvPr>
          <p:cNvSpPr txBox="1"/>
          <p:nvPr/>
        </p:nvSpPr>
        <p:spPr>
          <a:xfrm>
            <a:off x="609600" y="5862166"/>
            <a:ext cx="2914650"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ct val="100000"/>
              </a:lnSpc>
              <a:spcBef>
                <a:spcPts val="0"/>
              </a:spcBef>
              <a:spcAft>
                <a:spcPts val="0"/>
              </a:spcAft>
              <a:buClrTx/>
              <a:buSzTx/>
              <a:buFontTx/>
              <a:buNone/>
              <a:tabLst/>
            </a:pPr>
            <a:r>
              <a:rPr lang="tr-TR" sz="1600" dirty="0">
                <a:solidFill>
                  <a:srgbClr val="23398E"/>
                </a:solidFill>
                <a:latin typeface="Cambria" panose="02040503050406030204" pitchFamily="18" charset="0"/>
                <a:ea typeface="Cambria" panose="02040503050406030204" pitchFamily="18" charset="0"/>
                <a:cs typeface="Konnect" charset="0"/>
              </a:rPr>
              <a:t>onceinsan</a:t>
            </a:r>
            <a:r>
              <a:rPr kumimoji="0" lang="tr-TR" sz="1600" u="none" strike="noStrike" cap="none" spc="0" normalizeH="0" baseline="0" dirty="0">
                <a:ln>
                  <a:noFill/>
                </a:ln>
                <a:solidFill>
                  <a:srgbClr val="23398E"/>
                </a:solidFill>
                <a:effectLst/>
                <a:uFillTx/>
                <a:latin typeface="Cambria" panose="02040503050406030204" pitchFamily="18" charset="0"/>
                <a:ea typeface="Cambria" panose="02040503050406030204" pitchFamily="18" charset="0"/>
                <a:cs typeface="Konnect" charset="0"/>
                <a:sym typeface="Roboto Light"/>
              </a:rPr>
              <a:t>.edu.tr</a:t>
            </a:r>
          </a:p>
        </p:txBody>
      </p:sp>
      <p:sp>
        <p:nvSpPr>
          <p:cNvPr id="7" name="Metin kutusu 6">
            <a:extLst>
              <a:ext uri="{FF2B5EF4-FFF2-40B4-BE49-F238E27FC236}">
                <a16:creationId xmlns:a16="http://schemas.microsoft.com/office/drawing/2014/main" id="{AD9A7213-2592-E7AF-3E7B-EF2121C584EB}"/>
              </a:ext>
            </a:extLst>
          </p:cNvPr>
          <p:cNvSpPr txBox="1"/>
          <p:nvPr/>
        </p:nvSpPr>
        <p:spPr>
          <a:xfrm>
            <a:off x="609600" y="3929136"/>
            <a:ext cx="5956300" cy="11599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ct val="100000"/>
              </a:lnSpc>
              <a:spcBef>
                <a:spcPts val="0"/>
              </a:spcBef>
              <a:spcAft>
                <a:spcPts val="0"/>
              </a:spcAft>
              <a:buClrTx/>
              <a:buSzTx/>
              <a:buFontTx/>
              <a:buNone/>
              <a:tabLst/>
            </a:pPr>
            <a:r>
              <a:rPr lang="tr-TR" sz="2400" b="1" dirty="0" smtClean="0">
                <a:solidFill>
                  <a:srgbClr val="23398E"/>
                </a:solidFill>
                <a:latin typeface="Cambria" panose="02040503050406030204" pitchFamily="18" charset="0"/>
                <a:ea typeface="Cambria" panose="02040503050406030204" pitchFamily="18" charset="0"/>
                <a:cs typeface="Konnect SemiBold" charset="0"/>
              </a:rPr>
              <a:t>Murat DEDE</a:t>
            </a:r>
          </a:p>
          <a:p>
            <a:pPr marL="0" marR="0" indent="0" algn="l" defTabSz="2438339" rtl="0" fontAlgn="auto" latinLnBrk="0" hangingPunct="0">
              <a:lnSpc>
                <a:spcPct val="100000"/>
              </a:lnSpc>
              <a:spcBef>
                <a:spcPts val="0"/>
              </a:spcBef>
              <a:spcAft>
                <a:spcPts val="0"/>
              </a:spcAft>
              <a:buClrTx/>
              <a:buSzTx/>
              <a:buFontTx/>
              <a:buNone/>
              <a:tabLst/>
            </a:pPr>
            <a:r>
              <a:rPr lang="tr-TR" sz="2400" b="1" dirty="0" smtClean="0">
                <a:solidFill>
                  <a:srgbClr val="23398E"/>
                </a:solidFill>
                <a:latin typeface="Cambria" panose="02040503050406030204" pitchFamily="18" charset="0"/>
                <a:ea typeface="Cambria" panose="02040503050406030204" pitchFamily="18" charset="0"/>
                <a:cs typeface="Konnect Medium" charset="0"/>
              </a:rPr>
              <a:t>Şube Müdürü</a:t>
            </a:r>
            <a:endParaRPr lang="tr-TR" sz="1800" dirty="0" smtClean="0">
              <a:solidFill>
                <a:srgbClr val="23398E"/>
              </a:solidFill>
              <a:latin typeface="Cambria" panose="02040503050406030204" pitchFamily="18" charset="0"/>
              <a:ea typeface="Cambria" panose="02040503050406030204" pitchFamily="18" charset="0"/>
              <a:cs typeface="Konnect Medium" charset="0"/>
            </a:endParaRPr>
          </a:p>
          <a:p>
            <a:pPr marL="0" marR="0" indent="0" algn="l" defTabSz="2438339" rtl="0" fontAlgn="auto" latinLnBrk="0" hangingPunct="0">
              <a:lnSpc>
                <a:spcPct val="100000"/>
              </a:lnSpc>
              <a:spcBef>
                <a:spcPts val="0"/>
              </a:spcBef>
              <a:spcAft>
                <a:spcPts val="0"/>
              </a:spcAft>
              <a:buClrTx/>
              <a:buSzTx/>
              <a:buFontTx/>
              <a:buNone/>
              <a:tabLst/>
            </a:pPr>
            <a:r>
              <a:rPr lang="tr-TR" sz="1800" dirty="0" smtClean="0">
                <a:solidFill>
                  <a:srgbClr val="23398E"/>
                </a:solidFill>
                <a:latin typeface="Cambria" panose="02040503050406030204" pitchFamily="18" charset="0"/>
                <a:ea typeface="Cambria" panose="02040503050406030204" pitchFamily="18" charset="0"/>
                <a:cs typeface="Konnect Medium" charset="0"/>
              </a:rPr>
              <a:t>mdede</a:t>
            </a:r>
            <a:r>
              <a:rPr kumimoji="0" lang="tr-TR" sz="1800" u="none" strike="noStrike" cap="none" spc="0" normalizeH="0" baseline="0" dirty="0" smtClean="0">
                <a:ln>
                  <a:noFill/>
                </a:ln>
                <a:solidFill>
                  <a:srgbClr val="23398E"/>
                </a:solidFill>
                <a:effectLst/>
                <a:uFillTx/>
                <a:latin typeface="Cambria" panose="02040503050406030204" pitchFamily="18" charset="0"/>
                <a:ea typeface="Cambria" panose="02040503050406030204" pitchFamily="18" charset="0"/>
                <a:cs typeface="Konnect Medium" charset="0"/>
                <a:sym typeface="Roboto Light"/>
              </a:rPr>
              <a:t>@bartin.edu.tr</a:t>
            </a:r>
            <a:endParaRPr kumimoji="0" lang="tr-TR" sz="1800" u="none" strike="noStrike" cap="none" spc="0" normalizeH="0" baseline="0" dirty="0">
              <a:ln>
                <a:noFill/>
              </a:ln>
              <a:solidFill>
                <a:srgbClr val="23398E"/>
              </a:solidFill>
              <a:effectLst/>
              <a:uFillTx/>
              <a:latin typeface="Cambria" panose="02040503050406030204" pitchFamily="18" charset="0"/>
              <a:ea typeface="Cambria" panose="02040503050406030204" pitchFamily="18" charset="0"/>
              <a:cs typeface="Konnect Medium" charset="0"/>
              <a:sym typeface="Roboto Light"/>
            </a:endParaRPr>
          </a:p>
        </p:txBody>
      </p:sp>
    </p:spTree>
    <p:extLst>
      <p:ext uri="{BB962C8B-B14F-4D97-AF65-F5344CB8AC3E}">
        <p14:creationId xmlns:p14="http://schemas.microsoft.com/office/powerpoint/2010/main" val="351679867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07172" y="394139"/>
            <a:ext cx="7346731" cy="400110"/>
          </a:xfrm>
          <a:prstGeom prst="rect">
            <a:avLst/>
          </a:prstGeom>
        </p:spPr>
        <p:txBody>
          <a:bodyPr wrap="square">
            <a:spAutoFit/>
          </a:bodyPr>
          <a:lstStyle/>
          <a:p>
            <a:pPr algn="ctr" defTabSz="1828800">
              <a:lnSpc>
                <a:spcPct val="100000"/>
              </a:lnSpc>
            </a:pP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657/36-C MADDESİ</a:t>
            </a:r>
            <a:endPar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endParaRPr>
          </a:p>
        </p:txBody>
      </p:sp>
      <p:sp>
        <p:nvSpPr>
          <p:cNvPr id="5" name="Dikdörtgen 4"/>
          <p:cNvSpPr/>
          <p:nvPr/>
        </p:nvSpPr>
        <p:spPr>
          <a:xfrm>
            <a:off x="2349063" y="794249"/>
            <a:ext cx="9065172" cy="5632311"/>
          </a:xfrm>
          <a:prstGeom prst="rect">
            <a:avLst/>
          </a:prstGeom>
        </p:spPr>
        <p:txBody>
          <a:bodyPr wrap="square">
            <a:spAutoFit/>
          </a:bodyPr>
          <a:lstStyle/>
          <a:p>
            <a:pPr indent="360000"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C) 1 -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Teknik hizmetler </a:t>
            </a:r>
            <a:r>
              <a:rPr lang="tr-TR" sz="2000" dirty="0">
                <a:latin typeface="Cambria" panose="02040503050406030204" pitchFamily="18" charset="0"/>
                <a:ea typeface="Cambria" panose="02040503050406030204" pitchFamily="18" charset="0"/>
                <a:cs typeface="Arial" panose="020B0604020202020204" pitchFamily="34" charset="0"/>
              </a:rPr>
              <a:t>sınıfına girenlerden memurluğa girmeden önce yurt içinde veya yurt dışında mesleklerini serbest olarak veya resmi veya özel müesseselerde ifa edenlerle memuriyetten ayrıldıktan sonra bu işlerde çalışarak yeniden memuriyete girmek isteyenlerin teknik hizmetlerde geçen süresinden bu kanun ve bu kanunun 87 </a:t>
            </a:r>
            <a:r>
              <a:rPr lang="tr-TR" sz="2000" dirty="0" err="1">
                <a:latin typeface="Cambria" panose="02040503050406030204" pitchFamily="18" charset="0"/>
                <a:ea typeface="Cambria" panose="02040503050406030204" pitchFamily="18" charset="0"/>
                <a:cs typeface="Arial" panose="020B0604020202020204" pitchFamily="34" charset="0"/>
              </a:rPr>
              <a:t>nci</a:t>
            </a:r>
            <a:r>
              <a:rPr lang="tr-TR" sz="2000" dirty="0">
                <a:latin typeface="Cambria" panose="02040503050406030204" pitchFamily="18" charset="0"/>
                <a:ea typeface="Cambria" panose="02040503050406030204" pitchFamily="18" charset="0"/>
                <a:cs typeface="Arial" panose="020B0604020202020204" pitchFamily="34" charset="0"/>
              </a:rPr>
              <a:t> maddesinde sözü edilen kurumlarda geçen sürenin tamamı ve geri kalan sürenin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3/4</a:t>
            </a:r>
            <a:r>
              <a:rPr lang="tr-TR" sz="2000" dirty="0">
                <a:latin typeface="Cambria" panose="02040503050406030204" pitchFamily="18" charset="0"/>
                <a:ea typeface="Cambria" panose="02040503050406030204" pitchFamily="18" charset="0"/>
                <a:cs typeface="Arial" panose="020B0604020202020204" pitchFamily="34" charset="0"/>
              </a:rPr>
              <a:t>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ü toplamı memuriyette geçmiş sayılarak bu süreler her yılı bir kademe ilerlemesi ve her üç yıl için bir derece yükselmesi verilmek suretiyle değerlendirilir.</a:t>
            </a:r>
          </a:p>
          <a:p>
            <a:pPr indent="360000"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2 –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Sağlık hizmetleri ve yardımcı sağlık hizmetleri sınıfına </a:t>
            </a:r>
            <a:r>
              <a:rPr lang="tr-TR" sz="2000" dirty="0">
                <a:latin typeface="Cambria" panose="02040503050406030204" pitchFamily="18" charset="0"/>
                <a:ea typeface="Cambria" panose="02040503050406030204" pitchFamily="18" charset="0"/>
                <a:cs typeface="Arial" panose="020B0604020202020204" pitchFamily="34" charset="0"/>
              </a:rPr>
              <a:t>girenlerden memurluğa girmeden önce yurt içinde veya yurt dışında mesleklerini serbest olarak veya resmi veya özel kurumlarda yapanlarla, memurluktan ayrıldıktan sonra bu işlerde çalışarak yeniden memurluğa girmek isteyenlerin sağlık hizmetlerinde geçen süresinden, bu kanun ve bu kanunun 87 </a:t>
            </a:r>
            <a:r>
              <a:rPr lang="tr-TR" sz="2000" dirty="0" err="1">
                <a:latin typeface="Cambria" panose="02040503050406030204" pitchFamily="18" charset="0"/>
                <a:ea typeface="Cambria" panose="02040503050406030204" pitchFamily="18" charset="0"/>
                <a:cs typeface="Arial" panose="020B0604020202020204" pitchFamily="34" charset="0"/>
              </a:rPr>
              <a:t>nci</a:t>
            </a:r>
            <a:r>
              <a:rPr lang="tr-TR" sz="2000" dirty="0">
                <a:latin typeface="Cambria" panose="02040503050406030204" pitchFamily="18" charset="0"/>
                <a:ea typeface="Cambria" panose="02040503050406030204" pitchFamily="18" charset="0"/>
                <a:cs typeface="Arial" panose="020B0604020202020204" pitchFamily="34" charset="0"/>
              </a:rPr>
              <a:t> maddesinde sözü edilen kurumlarda geçen süreleri ile 196 </a:t>
            </a:r>
            <a:r>
              <a:rPr lang="tr-TR" sz="2000" dirty="0" err="1">
                <a:latin typeface="Cambria" panose="02040503050406030204" pitchFamily="18" charset="0"/>
                <a:ea typeface="Cambria" panose="02040503050406030204" pitchFamily="18" charset="0"/>
                <a:cs typeface="Arial" panose="020B0604020202020204" pitchFamily="34" charset="0"/>
              </a:rPr>
              <a:t>ncı</a:t>
            </a:r>
            <a:r>
              <a:rPr lang="tr-TR" sz="2000" dirty="0">
                <a:latin typeface="Cambria" panose="02040503050406030204" pitchFamily="18" charset="0"/>
                <a:ea typeface="Cambria" panose="02040503050406030204" pitchFamily="18" charset="0"/>
                <a:cs typeface="Arial" panose="020B0604020202020204" pitchFamily="34" charset="0"/>
              </a:rPr>
              <a:t> maddede belirtilen şekilde tespit edilecek mahrumiyet bölgelerinde en az 3 yıl çalışanların veya çalışacak olanların sürelerinin tamamı ve geri kalan sürelerinin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3/4 ü toplamı memurlukta geçmiş sayılarak bu sürelerin her yılı için bir kademe ilerlemesi ve her üç yılı için bir derece yükselmesi verilmek suretiyle değerlendirilir</a:t>
            </a:r>
            <a:r>
              <a:rPr lang="tr-TR" dirty="0">
                <a:solidFill>
                  <a:srgbClr val="002060"/>
                </a:solidFill>
                <a:latin typeface="Cambria" panose="02040503050406030204" pitchFamily="18" charset="0"/>
                <a:ea typeface="Cambria" panose="02040503050406030204" pitchFamily="18" charset="0"/>
                <a:cs typeface="Arial Unicode MS"/>
              </a:rPr>
              <a:t>.</a:t>
            </a:r>
            <a:endParaRPr lang="tr-TR" sz="900" dirty="0">
              <a:solidFill>
                <a:srgbClr val="002060"/>
              </a:solidFill>
              <a:latin typeface="Cambria" panose="02040503050406030204" pitchFamily="18" charset="0"/>
              <a:ea typeface="Cambria" panose="02040503050406030204" pitchFamily="18" charset="0"/>
              <a:cs typeface="Arial Unicode MS"/>
            </a:endParaRPr>
          </a:p>
        </p:txBody>
      </p:sp>
    </p:spTree>
    <p:extLst>
      <p:ext uri="{BB962C8B-B14F-4D97-AF65-F5344CB8AC3E}">
        <p14:creationId xmlns:p14="http://schemas.microsoft.com/office/powerpoint/2010/main" val="307574326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0691" y="631874"/>
            <a:ext cx="9711558" cy="6247864"/>
          </a:xfrm>
          <a:prstGeom prst="rect">
            <a:avLst/>
          </a:prstGeom>
        </p:spPr>
        <p:txBody>
          <a:bodyPr wrap="square">
            <a:spAutoFit/>
          </a:bodyPr>
          <a:lstStyle/>
          <a:p>
            <a:pPr indent="450215"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3</a:t>
            </a:r>
            <a:r>
              <a:rPr lang="tr-TR" sz="2000" dirty="0" smtClean="0">
                <a:latin typeface="Cambria" panose="02040503050406030204" pitchFamily="18" charset="0"/>
                <a:ea typeface="Cambria" panose="02040503050406030204" pitchFamily="18" charset="0"/>
                <a:cs typeface="Arial" panose="020B0604020202020204" pitchFamily="34" charset="0"/>
              </a:rPr>
              <a:t> </a:t>
            </a:r>
            <a:r>
              <a:rPr lang="tr-TR" sz="2000" dirty="0">
                <a:latin typeface="Cambria" panose="02040503050406030204" pitchFamily="18" charset="0"/>
                <a:ea typeface="Cambria" panose="02040503050406030204" pitchFamily="18" charset="0"/>
                <a:cs typeface="Arial" panose="020B0604020202020204" pitchFamily="34" charset="0"/>
              </a:rPr>
              <a:t>–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Avukatlık hizmetleri </a:t>
            </a:r>
            <a:r>
              <a:rPr lang="tr-TR" sz="2000" dirty="0">
                <a:latin typeface="Cambria" panose="02040503050406030204" pitchFamily="18" charset="0"/>
                <a:ea typeface="Cambria" panose="02040503050406030204" pitchFamily="18" charset="0"/>
                <a:cs typeface="Arial" panose="020B0604020202020204" pitchFamily="34" charset="0"/>
              </a:rPr>
              <a:t>sınıfına girenlerin memuriyete girmeden önce veya memurluktan ayrılarak (…) avukatlıkla geçirdikleri sürelerin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3/4 ü memuriyette geçmiş sayılarak, bu sürelerin her yılı bir kademe ilerlemesine ve her üç yılı bir derece</a:t>
            </a:r>
            <a:r>
              <a:rPr lang="tr-TR" sz="2000" dirty="0">
                <a:latin typeface="Cambria" panose="02040503050406030204" pitchFamily="18" charset="0"/>
                <a:ea typeface="Cambria" panose="02040503050406030204" pitchFamily="18" charset="0"/>
                <a:cs typeface="Arial" panose="020B0604020202020204" pitchFamily="34" charset="0"/>
              </a:rPr>
              <a:t> yükselmesine esas olacak şekilde değerlendirilir.</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4 –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Basın Kartları Yönetmeliğine göre</a:t>
            </a:r>
            <a:r>
              <a:rPr lang="tr-TR" sz="2000" dirty="0">
                <a:latin typeface="Cambria" panose="02040503050406030204" pitchFamily="18" charset="0"/>
                <a:ea typeface="Cambria" panose="02040503050406030204" pitchFamily="18" charset="0"/>
                <a:cs typeface="Arial" panose="020B0604020202020204" pitchFamily="34" charset="0"/>
              </a:rPr>
              <a:t>, basın kartına sahip olmak suretiyle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gazetecilik</a:t>
            </a:r>
            <a:r>
              <a:rPr lang="tr-TR" sz="2000" dirty="0">
                <a:latin typeface="Cambria" panose="02040503050406030204" pitchFamily="18" charset="0"/>
                <a:ea typeface="Cambria" panose="02040503050406030204" pitchFamily="18" charset="0"/>
                <a:cs typeface="Arial" panose="020B0604020202020204" pitchFamily="34" charset="0"/>
              </a:rPr>
              <a:t> yaparak memurluğa girenlerin; meslekleriyle ilgili görevlerde istihdam edilmeleri </a:t>
            </a:r>
            <a:r>
              <a:rPr lang="tr-TR" sz="2000" dirty="0" smtClean="0">
                <a:latin typeface="Cambria" panose="02040503050406030204" pitchFamily="18" charset="0"/>
                <a:ea typeface="Cambria" panose="02040503050406030204" pitchFamily="18" charset="0"/>
                <a:cs typeface="Arial" panose="020B0604020202020204" pitchFamily="34" charset="0"/>
              </a:rPr>
              <a:t>şartıyla, </a:t>
            </a:r>
            <a:r>
              <a:rPr lang="tr-TR" sz="2000" dirty="0">
                <a:latin typeface="Cambria" panose="02040503050406030204" pitchFamily="18" charset="0"/>
                <a:ea typeface="Cambria" panose="02040503050406030204" pitchFamily="18" charset="0"/>
                <a:cs typeface="Arial" panose="020B0604020202020204" pitchFamily="34" charset="0"/>
              </a:rPr>
              <a:t>fiilen gazetecilik yaparak geçirdikleri sürenin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3/4 ü fiilen memuriyette geçmiş sayılarak, bu sürenin her yılı bir kademe ilerlemesi ve her üç yılı bir derece yükselmesi</a:t>
            </a:r>
            <a:r>
              <a:rPr lang="tr-TR" sz="2000" dirty="0">
                <a:latin typeface="Cambria" panose="02040503050406030204" pitchFamily="18" charset="0"/>
                <a:ea typeface="Cambria" panose="02040503050406030204" pitchFamily="18" charset="0"/>
                <a:cs typeface="Arial" panose="020B0604020202020204" pitchFamily="34" charset="0"/>
              </a:rPr>
              <a:t> verilmek suretiyle değerlendirilir. </a:t>
            </a:r>
            <a:endParaRPr lang="tr-TR" sz="2000" dirty="0" smtClean="0">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dirty="0" smtClean="0">
                <a:latin typeface="Cambria" panose="02040503050406030204" pitchFamily="18" charset="0"/>
                <a:ea typeface="Cambria" panose="02040503050406030204" pitchFamily="18" charset="0"/>
                <a:cs typeface="Arial" panose="020B0604020202020204" pitchFamily="34" charset="0"/>
              </a:rPr>
              <a:t>5 </a:t>
            </a:r>
            <a:r>
              <a:rPr lang="tr-TR" sz="2000" dirty="0">
                <a:latin typeface="Cambria" panose="02040503050406030204" pitchFamily="18" charset="0"/>
                <a:ea typeface="Cambria" panose="02040503050406030204" pitchFamily="18" charset="0"/>
                <a:cs typeface="Arial" panose="020B0604020202020204" pitchFamily="34" charset="0"/>
              </a:rPr>
              <a:t>–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Özel okullarda öğretmenlik veya yöneticilik yaptıktan sonra Milli Eğitim Bakanlığı emrinde memuriyet kabul edenlerin özel okullarda geçen hizmet sürelerinin 2/3 ünün her yılı bir kademe ilerlemesine ve her üç yılı bir derece yükselmesine esas olacak şekilde değerlendirilir.</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Yukarıdaki fıkralara göre, değerlendirilecek hizmet süresinden sadece özel sektörde geçen süre 12 yılı geçemez.</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Ancak, T. C. Emekli Sandığı ve Sosyal Sigortalar kanunlarına tabi görevlerde bulunmuş olanların kazanılmış hakları saklıdır.</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Yapılacak intibak neticesinde ilgililerin girecekleri dereceler öğrenim durumlarına göre yükselebilecekleri derecenin son kademe aylığını geçemez.</a:t>
            </a:r>
          </a:p>
          <a:p>
            <a:pPr indent="450215" algn="just">
              <a:lnSpc>
                <a:spcPct val="100000"/>
              </a:lnSpc>
            </a:pPr>
            <a:endParaRPr lang="tr-TR" sz="2000" dirty="0">
              <a:latin typeface="Arial" panose="020B0604020202020204" pitchFamily="34" charset="0"/>
              <a:ea typeface="Arial Unicode MS"/>
              <a:cs typeface="Arial" panose="020B0604020202020204" pitchFamily="34" charset="0"/>
            </a:endParaRPr>
          </a:p>
        </p:txBody>
      </p:sp>
      <p:sp>
        <p:nvSpPr>
          <p:cNvPr id="3" name="Dikdörtgen 2"/>
          <p:cNvSpPr/>
          <p:nvPr/>
        </p:nvSpPr>
        <p:spPr>
          <a:xfrm>
            <a:off x="2207172" y="200055"/>
            <a:ext cx="8008883" cy="400110"/>
          </a:xfrm>
          <a:prstGeom prst="rect">
            <a:avLst/>
          </a:prstGeom>
        </p:spPr>
        <p:txBody>
          <a:bodyPr wrap="square">
            <a:spAutoFit/>
          </a:bodyPr>
          <a:lstStyle/>
          <a:p>
            <a:pPr algn="ctr" defTabSz="1828800">
              <a:lnSpc>
                <a:spcPct val="100000"/>
              </a:lnSpc>
            </a:pP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657/36-C MADDESİ</a:t>
            </a:r>
            <a:endPar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endParaRPr>
          </a:p>
        </p:txBody>
      </p:sp>
    </p:spTree>
    <p:extLst>
      <p:ext uri="{BB962C8B-B14F-4D97-AF65-F5344CB8AC3E}">
        <p14:creationId xmlns:p14="http://schemas.microsoft.com/office/powerpoint/2010/main" val="237906397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96813" y="1261241"/>
            <a:ext cx="8907517" cy="4782848"/>
          </a:xfrm>
          <a:prstGeom prst="rect">
            <a:avLst/>
          </a:prstGeom>
        </p:spPr>
        <p:txBody>
          <a:bodyPr wrap="square">
            <a:spAutoFit/>
          </a:bodyPr>
          <a:lstStyle/>
          <a:p>
            <a:pPr indent="450215" algn="just">
              <a:lnSpc>
                <a:spcPct val="127000"/>
              </a:lnSpc>
            </a:pPr>
            <a:r>
              <a:rPr lang="tr-TR" sz="2000" dirty="0">
                <a:latin typeface="Cambria" panose="02040503050406030204" pitchFamily="18" charset="0"/>
                <a:ea typeface="Cambria" panose="02040503050406030204" pitchFamily="18" charset="0"/>
                <a:cs typeface="Arial" panose="020B0604020202020204" pitchFamily="34" charset="0"/>
              </a:rPr>
              <a:t>6 – Bu kanunun 4 üncü ve 237 </a:t>
            </a:r>
            <a:r>
              <a:rPr lang="tr-TR" sz="2000" dirty="0" err="1">
                <a:latin typeface="Cambria" panose="02040503050406030204" pitchFamily="18" charset="0"/>
                <a:ea typeface="Cambria" panose="02040503050406030204" pitchFamily="18" charset="0"/>
                <a:cs typeface="Arial" panose="020B0604020202020204" pitchFamily="34" charset="0"/>
              </a:rPr>
              <a:t>nci</a:t>
            </a:r>
            <a:r>
              <a:rPr lang="tr-TR" sz="2000" dirty="0">
                <a:latin typeface="Cambria" panose="02040503050406030204" pitchFamily="18" charset="0"/>
                <a:ea typeface="Cambria" panose="02040503050406030204" pitchFamily="18" charset="0"/>
                <a:cs typeface="Arial" panose="020B0604020202020204" pitchFamily="34" charset="0"/>
              </a:rPr>
              <a:t> maddesinin (e) fıkrasına göre sözleşme ile istihdam edilenlerin, memuriyete geçirilmeleri halinde, sözleşmeli olarak geçirdikleri hizmet süreleri,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her yıl için bir kademe</a:t>
            </a:r>
            <a:r>
              <a:rPr lang="tr-TR" sz="2000" dirty="0">
                <a:latin typeface="Cambria" panose="02040503050406030204" pitchFamily="18" charset="0"/>
                <a:ea typeface="Cambria" panose="02040503050406030204" pitchFamily="18" charset="0"/>
                <a:cs typeface="Arial" panose="020B0604020202020204" pitchFamily="34" charset="0"/>
              </a:rPr>
              <a:t> ilerlemesi ve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her üç yıl için bir derece </a:t>
            </a:r>
            <a:r>
              <a:rPr lang="tr-TR" sz="2000" dirty="0">
                <a:latin typeface="Cambria" panose="02040503050406030204" pitchFamily="18" charset="0"/>
                <a:ea typeface="Cambria" panose="02040503050406030204" pitchFamily="18" charset="0"/>
                <a:cs typeface="Arial" panose="020B0604020202020204" pitchFamily="34" charset="0"/>
              </a:rPr>
              <a:t>yükselmesi verilmek suretiyle değerlendirilir.</a:t>
            </a:r>
          </a:p>
          <a:p>
            <a:pPr indent="450215" algn="just">
              <a:lnSpc>
                <a:spcPct val="127000"/>
              </a:lnSpc>
            </a:pPr>
            <a:r>
              <a:rPr lang="tr-TR" sz="2000" dirty="0">
                <a:latin typeface="Cambria" panose="02040503050406030204" pitchFamily="18" charset="0"/>
                <a:ea typeface="Cambria" panose="02040503050406030204" pitchFamily="18" charset="0"/>
                <a:cs typeface="Arial" panose="020B0604020202020204" pitchFamily="34" charset="0"/>
              </a:rPr>
              <a:t>7 – 2834 ve 2836 sayılı kanunlara göre kurulmuş olan Tarım Kredi ve Tarım Satış Kooperatiflerinde çalışanlardan sonradan memuriyete girenlerin bu kooperatiflerde geçen hizmetlerinin </a:t>
            </a:r>
            <a:r>
              <a:rPr lang="tr-TR" sz="2000" dirty="0" smtClean="0">
                <a:solidFill>
                  <a:srgbClr val="002060"/>
                </a:solidFill>
                <a:latin typeface="Cambria" panose="02040503050406030204" pitchFamily="18" charset="0"/>
                <a:ea typeface="Cambria" panose="02040503050406030204" pitchFamily="18" charset="0"/>
                <a:cs typeface="Arial" panose="020B0604020202020204" pitchFamily="34" charset="0"/>
              </a:rPr>
              <a:t>12 yılı geçmemek üzere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her yıl için bir kademe ilerlemesi ve her üç yılı için bir derece yükselmesi </a:t>
            </a:r>
            <a:r>
              <a:rPr lang="tr-TR" sz="2000" dirty="0">
                <a:latin typeface="Cambria" panose="02040503050406030204" pitchFamily="18" charset="0"/>
                <a:ea typeface="Cambria" panose="02040503050406030204" pitchFamily="18" charset="0"/>
                <a:cs typeface="Arial" panose="020B0604020202020204" pitchFamily="34" charset="0"/>
              </a:rPr>
              <a:t>verilmek suretiyle değerlendirilir. </a:t>
            </a:r>
          </a:p>
          <a:p>
            <a:pPr indent="450215" algn="just">
              <a:lnSpc>
                <a:spcPct val="127000"/>
              </a:lnSpc>
            </a:pPr>
            <a:r>
              <a:rPr lang="tr-TR" sz="2000" dirty="0">
                <a:latin typeface="Cambria" panose="02040503050406030204" pitchFamily="18" charset="0"/>
                <a:ea typeface="Cambria" panose="02040503050406030204" pitchFamily="18" charset="0"/>
                <a:cs typeface="Arial" panose="020B0604020202020204" pitchFamily="34" charset="0"/>
              </a:rPr>
              <a:t>8- </a:t>
            </a:r>
            <a:r>
              <a:rPr lang="tr-TR" sz="2000" b="1" dirty="0">
                <a:latin typeface="Cambria" panose="02040503050406030204" pitchFamily="18" charset="0"/>
                <a:ea typeface="Cambria" panose="02040503050406030204" pitchFamily="18" charset="0"/>
                <a:cs typeface="Arial" panose="020B0604020202020204" pitchFamily="34" charset="0"/>
              </a:rPr>
              <a:t>(Ek: 29/1/2016 - 6663/5 </a:t>
            </a:r>
            <a:r>
              <a:rPr lang="tr-TR" sz="2000" b="1" dirty="0" err="1">
                <a:latin typeface="Cambria" panose="02040503050406030204" pitchFamily="18" charset="0"/>
                <a:ea typeface="Cambria" panose="02040503050406030204" pitchFamily="18" charset="0"/>
                <a:cs typeface="Arial" panose="020B0604020202020204" pitchFamily="34" charset="0"/>
              </a:rPr>
              <a:t>md.</a:t>
            </a:r>
            <a:r>
              <a:rPr lang="tr-TR" sz="2000" b="1" dirty="0">
                <a:latin typeface="Cambria" panose="02040503050406030204" pitchFamily="18" charset="0"/>
                <a:ea typeface="Cambria" panose="02040503050406030204" pitchFamily="18" charset="0"/>
                <a:cs typeface="Arial" panose="020B0604020202020204" pitchFamily="34" charset="0"/>
              </a:rPr>
              <a:t>)</a:t>
            </a:r>
            <a:r>
              <a:rPr lang="tr-TR" sz="2000" dirty="0">
                <a:latin typeface="Cambria" panose="02040503050406030204" pitchFamily="18" charset="0"/>
                <a:ea typeface="Cambria" panose="02040503050406030204" pitchFamily="18" charset="0"/>
                <a:cs typeface="Arial" panose="020B0604020202020204" pitchFamily="34" charset="0"/>
              </a:rPr>
              <a:t> 108 inci maddenin (B) fıkrası uyarınca kullanılan aylıksız izin süreleri, her yıl için bir kademe ilerlemesi ve her üç yıl için bir derece yükselmesi verilmek suretiyle değerlendirilir.</a:t>
            </a:r>
          </a:p>
        </p:txBody>
      </p:sp>
      <p:sp>
        <p:nvSpPr>
          <p:cNvPr id="3" name="Dikdörtgen 2"/>
          <p:cNvSpPr/>
          <p:nvPr/>
        </p:nvSpPr>
        <p:spPr>
          <a:xfrm>
            <a:off x="2207172" y="394139"/>
            <a:ext cx="7346731" cy="400110"/>
          </a:xfrm>
          <a:prstGeom prst="rect">
            <a:avLst/>
          </a:prstGeom>
        </p:spPr>
        <p:txBody>
          <a:bodyPr wrap="square">
            <a:spAutoFit/>
          </a:bodyPr>
          <a:lstStyle/>
          <a:p>
            <a:pPr algn="ctr" defTabSz="1828800">
              <a:lnSpc>
                <a:spcPct val="100000"/>
              </a:lnSpc>
            </a:pP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657/36-C </a:t>
            </a: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MADDESİ</a:t>
            </a:r>
            <a:endPar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endParaRPr>
          </a:p>
        </p:txBody>
      </p:sp>
    </p:spTree>
    <p:extLst>
      <p:ext uri="{BB962C8B-B14F-4D97-AF65-F5344CB8AC3E}">
        <p14:creationId xmlns:p14="http://schemas.microsoft.com/office/powerpoint/2010/main" val="241159733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96813" y="1261241"/>
            <a:ext cx="8907517" cy="3170099"/>
          </a:xfrm>
          <a:prstGeom prst="rect">
            <a:avLst/>
          </a:prstGeom>
        </p:spPr>
        <p:txBody>
          <a:bodyPr wrap="square">
            <a:spAutoFit/>
          </a:bodyPr>
          <a:lstStyle/>
          <a:p>
            <a:pPr marL="285750" indent="-285750" algn="just" defTabSz="1828800">
              <a:lnSpc>
                <a:spcPct val="100000"/>
              </a:lnSpc>
              <a:buFont typeface="Arial" panose="020B0604020202020204" pitchFamily="34" charset="0"/>
              <a:buChar char="•"/>
            </a:pPr>
            <a:endParaRPr lang="tr-TR" sz="2000" dirty="0" smtClean="0">
              <a:latin typeface="Cambria" panose="02040503050406030204" pitchFamily="18" charset="0"/>
              <a:ea typeface="Cambria" panose="02040503050406030204" pitchFamily="18" charset="0"/>
              <a:cs typeface="Arial" panose="020B0604020202020204" pitchFamily="34" charset="0"/>
              <a:sym typeface="Montserrat Light"/>
            </a:endParaRPr>
          </a:p>
          <a:p>
            <a:pPr marL="285750" indent="-285750" algn="just" defTabSz="1828800">
              <a:lnSpc>
                <a:spcPct val="100000"/>
              </a:lnSpc>
              <a:buFont typeface="Arial" panose="020B0604020202020204" pitchFamily="34" charset="0"/>
              <a:buChar char="•"/>
            </a:pPr>
            <a:r>
              <a:rPr lang="tr-TR" sz="2000" dirty="0" smtClean="0">
                <a:latin typeface="Cambria" panose="02040503050406030204" pitchFamily="18" charset="0"/>
                <a:ea typeface="Cambria" panose="02040503050406030204" pitchFamily="18" charset="0"/>
                <a:cs typeface="Arial" panose="020B0604020202020204" pitchFamily="34" charset="0"/>
                <a:sym typeface="Montserrat Light"/>
              </a:rPr>
              <a:t>Özel </a:t>
            </a:r>
            <a:r>
              <a:rPr lang="tr-TR" sz="2000" dirty="0">
                <a:latin typeface="Cambria" panose="02040503050406030204" pitchFamily="18" charset="0"/>
                <a:ea typeface="Cambria" panose="02040503050406030204" pitchFamily="18" charset="0"/>
                <a:cs typeface="Arial" panose="020B0604020202020204" pitchFamily="34" charset="0"/>
                <a:sym typeface="Montserrat Light"/>
              </a:rPr>
              <a:t>Sektördeki hangi hizmetlerin ve ne kadarının değerlendirileceği, Devlet Memurları Kanunu’nun 36/C maddesinde düzenlenmiştir.</a:t>
            </a:r>
          </a:p>
          <a:p>
            <a:pPr marL="285750" indent="-285750" algn="just" defTabSz="1828800">
              <a:lnSpc>
                <a:spcPct val="100000"/>
              </a:lnSpc>
              <a:buFont typeface="Arial" panose="020B0604020202020204" pitchFamily="34" charset="0"/>
              <a:buChar char="•"/>
            </a:pPr>
            <a:r>
              <a:rPr lang="tr-TR" sz="2000" dirty="0">
                <a:latin typeface="Cambria" panose="02040503050406030204" pitchFamily="18" charset="0"/>
                <a:ea typeface="Cambria" panose="02040503050406030204" pitchFamily="18" charset="0"/>
                <a:cs typeface="Arial" panose="020B0604020202020204" pitchFamily="34" charset="0"/>
                <a:sym typeface="Montserrat Light"/>
              </a:rPr>
              <a:t>İlgililerin değerlendirilecek sürelerinden serbest çalışan sürelerin 12 yılı geçemez.</a:t>
            </a:r>
          </a:p>
          <a:p>
            <a:pPr marL="285750" indent="-285750" algn="just" defTabSz="1828800">
              <a:buFont typeface="Arial" panose="020B0604020202020204" pitchFamily="34" charset="0"/>
              <a:buChar char="•"/>
            </a:pPr>
            <a:r>
              <a:rPr lang="tr-TR" sz="2000" dirty="0">
                <a:latin typeface="Cambria" panose="02040503050406030204" pitchFamily="18" charset="0"/>
                <a:ea typeface="Cambria" panose="02040503050406030204" pitchFamily="18" charset="0"/>
                <a:cs typeface="Arial" panose="020B0604020202020204" pitchFamily="34" charset="0"/>
                <a:sym typeface="Montserrat Light"/>
              </a:rPr>
              <a:t>T.C Emekli Sandığı ve Sosyal Sigortalar Kanunlarına tabi görevlerde bulunmuş olanların, buna ilişkin hakları saklıdır.</a:t>
            </a:r>
          </a:p>
          <a:p>
            <a:pPr marL="285750" indent="-285750" algn="just" defTabSz="1828800">
              <a:lnSpc>
                <a:spcPct val="100000"/>
              </a:lnSpc>
              <a:buFont typeface="Arial" panose="020B0604020202020204" pitchFamily="34" charset="0"/>
              <a:buChar char="•"/>
            </a:pPr>
            <a:r>
              <a:rPr lang="tr-TR" sz="2000" dirty="0">
                <a:latin typeface="Cambria" panose="02040503050406030204" pitchFamily="18" charset="0"/>
                <a:ea typeface="Cambria" panose="02040503050406030204" pitchFamily="18" charset="0"/>
                <a:cs typeface="Arial" panose="020B0604020202020204" pitchFamily="34" charset="0"/>
                <a:sym typeface="Montserrat Light"/>
              </a:rPr>
              <a:t>Bu intibaklarda ilgililerin girecekleri dereceler öğrenim durumlarına göre yükselebilecekleri derecenin son kademe aylığını geçmeyecektir.</a:t>
            </a:r>
            <a:endParaRPr lang="tr-TR" sz="900" dirty="0">
              <a:latin typeface="Cambria" panose="02040503050406030204" pitchFamily="18" charset="0"/>
              <a:ea typeface="Cambria" panose="02040503050406030204" pitchFamily="18" charset="0"/>
              <a:cs typeface="Arial" panose="020B0604020202020204" pitchFamily="34" charset="0"/>
              <a:sym typeface="Montserrat Light"/>
            </a:endParaRPr>
          </a:p>
        </p:txBody>
      </p:sp>
      <p:sp>
        <p:nvSpPr>
          <p:cNvPr id="3" name="Dikdörtgen 2"/>
          <p:cNvSpPr/>
          <p:nvPr/>
        </p:nvSpPr>
        <p:spPr>
          <a:xfrm>
            <a:off x="2207172" y="394139"/>
            <a:ext cx="7346731" cy="400110"/>
          </a:xfrm>
          <a:prstGeom prst="rect">
            <a:avLst/>
          </a:prstGeom>
        </p:spPr>
        <p:txBody>
          <a:bodyPr wrap="square">
            <a:spAutoFit/>
          </a:bodyPr>
          <a:lstStyle/>
          <a:p>
            <a:pPr algn="ctr" defTabSz="1828800">
              <a:lnSpc>
                <a:spcPct val="100000"/>
              </a:lnSpc>
            </a:pP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657/36-C </a:t>
            </a: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MADDESİ ÖZETİ</a:t>
            </a:r>
          </a:p>
        </p:txBody>
      </p:sp>
    </p:spTree>
    <p:extLst>
      <p:ext uri="{BB962C8B-B14F-4D97-AF65-F5344CB8AC3E}">
        <p14:creationId xmlns:p14="http://schemas.microsoft.com/office/powerpoint/2010/main" val="83561652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96813" y="505867"/>
            <a:ext cx="8907517" cy="5632311"/>
          </a:xfrm>
          <a:prstGeom prst="rect">
            <a:avLst/>
          </a:prstGeom>
        </p:spPr>
        <p:txBody>
          <a:bodyPr wrap="square">
            <a:spAutoFit/>
          </a:bodyPr>
          <a:lstStyle/>
          <a:p>
            <a:pPr marL="285750" indent="-285750" algn="just" defTabSz="1828800">
              <a:lnSpc>
                <a:spcPct val="100000"/>
              </a:lnSpc>
              <a:buFont typeface="Arial" panose="020B0604020202020204" pitchFamily="34" charset="0"/>
              <a:buChar char="•"/>
            </a:pPr>
            <a:endParaRPr lang="tr-TR" sz="2400" dirty="0" smtClean="0">
              <a:latin typeface="Cambria" panose="02040503050406030204" pitchFamily="18" charset="0"/>
              <a:ea typeface="Cambria" panose="02040503050406030204" pitchFamily="18" charset="0"/>
              <a:cs typeface="Arial" panose="020B0604020202020204" pitchFamily="34" charset="0"/>
              <a:sym typeface="Montserrat Light"/>
            </a:endParaRPr>
          </a:p>
          <a:p>
            <a:pPr defTabSz="1828800">
              <a:lnSpc>
                <a:spcPct val="100000"/>
              </a:lnSpc>
            </a:pPr>
            <a:r>
              <a:rPr lang="tr-TR" sz="1600" b="1" u="sng"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Teknik Hizmetler Sınıfına Girenlerin Hizmet Değerlendirilmesi</a:t>
            </a:r>
          </a:p>
          <a:p>
            <a:pPr defTabSz="1828800">
              <a:lnSpc>
                <a:spcPct val="100000"/>
              </a:lnSpc>
            </a:pPr>
            <a:r>
              <a:rPr lang="tr-TR" sz="1600"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Kimler Değerlendirilir;</a:t>
            </a:r>
          </a:p>
          <a:p>
            <a:pPr defTabSz="1828800">
              <a:lnSpc>
                <a:spcPct val="100000"/>
              </a:lnSpc>
            </a:pPr>
            <a:r>
              <a:rPr lang="tr-TR" sz="1600" dirty="0">
                <a:latin typeface="Cambria" panose="02040503050406030204" pitchFamily="18" charset="0"/>
                <a:ea typeface="Cambria" panose="02040503050406030204" pitchFamily="18" charset="0"/>
                <a:cs typeface="Arial" panose="020B0604020202020204" pitchFamily="34" charset="0"/>
                <a:sym typeface="Montserrat Light"/>
              </a:rPr>
              <a:t> * Teknik Hizmetler Sınıfına girenlerden memurluğa girmeden önce mesleklerini;</a:t>
            </a:r>
          </a:p>
          <a:p>
            <a:pPr marL="285750" indent="-285750" defTabSz="1828800">
              <a:lnSpc>
                <a:spcPct val="100000"/>
              </a:lnSpc>
              <a:buFontTx/>
              <a:buChar char="-"/>
            </a:pPr>
            <a:r>
              <a:rPr lang="tr-TR" sz="1600" dirty="0">
                <a:latin typeface="Cambria" panose="02040503050406030204" pitchFamily="18" charset="0"/>
                <a:ea typeface="Cambria" panose="02040503050406030204" pitchFamily="18" charset="0"/>
                <a:cs typeface="Arial" panose="020B0604020202020204" pitchFamily="34" charset="0"/>
                <a:sym typeface="Montserrat Light"/>
              </a:rPr>
              <a:t>Serbest olarak,</a:t>
            </a:r>
          </a:p>
          <a:p>
            <a:pPr marL="285750" indent="-285750" defTabSz="1828800">
              <a:lnSpc>
                <a:spcPct val="100000"/>
              </a:lnSpc>
              <a:buFontTx/>
              <a:buChar char="-"/>
            </a:pPr>
            <a:r>
              <a:rPr lang="tr-TR" sz="1600" dirty="0">
                <a:latin typeface="Cambria" panose="02040503050406030204" pitchFamily="18" charset="0"/>
                <a:ea typeface="Cambria" panose="02040503050406030204" pitchFamily="18" charset="0"/>
                <a:cs typeface="Arial" panose="020B0604020202020204" pitchFamily="34" charset="0"/>
                <a:sym typeface="Montserrat Light"/>
              </a:rPr>
              <a:t>Özel müesseselerde ifa edenler,</a:t>
            </a:r>
          </a:p>
          <a:p>
            <a:pPr marL="285750" indent="-285750" defTabSz="1828800">
              <a:lnSpc>
                <a:spcPct val="100000"/>
              </a:lnSpc>
              <a:buFontTx/>
              <a:buChar char="-"/>
            </a:pPr>
            <a:r>
              <a:rPr lang="tr-TR" sz="1600" dirty="0">
                <a:latin typeface="Cambria" panose="02040503050406030204" pitchFamily="18" charset="0"/>
                <a:ea typeface="Cambria" panose="02040503050406030204" pitchFamily="18" charset="0"/>
                <a:cs typeface="Arial" panose="020B0604020202020204" pitchFamily="34" charset="0"/>
                <a:sym typeface="Montserrat Light"/>
              </a:rPr>
              <a:t>Memuriyetten ayrıldıktan sonra bu işlerde çalışarak yeniden memuriyete girenler.</a:t>
            </a:r>
            <a:endParaRPr lang="tr-TR" sz="1600"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endParaRPr>
          </a:p>
          <a:p>
            <a:pPr defTabSz="1828800">
              <a:lnSpc>
                <a:spcPct val="100000"/>
              </a:lnSpc>
            </a:pPr>
            <a:r>
              <a:rPr lang="tr-TR" sz="1600"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Nasıl Değerlendirilir;</a:t>
            </a:r>
          </a:p>
          <a:p>
            <a:pPr marL="285750" indent="-285750" defTabSz="1828800">
              <a:lnSpc>
                <a:spcPct val="100000"/>
              </a:lnSpc>
              <a:buFontTx/>
              <a:buChar char="-"/>
            </a:pPr>
            <a:r>
              <a:rPr lang="tr-TR" sz="16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Kamu Kurumları ve kanunda belirtilen diğer kuruluşlarda, teknik hizmetlerde (mesleklerinde) geçen hizmet sürelerin tamamı.</a:t>
            </a:r>
          </a:p>
          <a:p>
            <a:pPr marL="285750" indent="-285750" defTabSz="1828800">
              <a:lnSpc>
                <a:spcPct val="100000"/>
              </a:lnSpc>
              <a:buFontTx/>
              <a:buChar char="-"/>
            </a:pPr>
            <a:r>
              <a:rPr lang="tr-TR" sz="16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Özel sektörde mesleklerini serbest olarak yapanların bu sürelerinin ¾’ü</a:t>
            </a:r>
          </a:p>
          <a:p>
            <a:pPr defTabSz="1828800">
              <a:lnSpc>
                <a:spcPct val="100000"/>
              </a:lnSpc>
            </a:pPr>
            <a:r>
              <a:rPr lang="tr-TR" sz="1600"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memuriyette geçmiş sayılarak, bu süreler her yılı bir kademe ilerlemesi ve her üç yılı bir derece yükselmesi suretiyle değerlendirilir. </a:t>
            </a:r>
          </a:p>
          <a:p>
            <a:pPr defTabSz="1828800">
              <a:lnSpc>
                <a:spcPct val="100000"/>
              </a:lnSpc>
            </a:pPr>
            <a:r>
              <a:rPr lang="tr-TR" sz="1600"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          Bu hizmetlerin intibakta değerlendirilebilmesi için ayrıca, memurun intibakını yaptırmak istediği ünvanı kazandıktan sonra söz konusu yerlerde çalışmış olmasıdır.</a:t>
            </a:r>
          </a:p>
          <a:p>
            <a:pPr defTabSz="1828800">
              <a:lnSpc>
                <a:spcPct val="100000"/>
              </a:lnSpc>
            </a:pPr>
            <a:r>
              <a:rPr lang="tr-TR" sz="1600" dirty="0">
                <a:solidFill>
                  <a:srgbClr val="FF0000"/>
                </a:solidFill>
                <a:latin typeface="Cambria" panose="02040503050406030204" pitchFamily="18" charset="0"/>
                <a:ea typeface="Cambria" panose="02040503050406030204" pitchFamily="18" charset="0"/>
                <a:cs typeface="Arial" panose="020B0604020202020204" pitchFamily="34" charset="0"/>
                <a:sym typeface="Montserrat Light"/>
              </a:rPr>
              <a:t>Kurum ve Kuruluşlar;</a:t>
            </a:r>
          </a:p>
          <a:p>
            <a:pPr marL="285750" indent="-285750" defTabSz="1828800">
              <a:lnSpc>
                <a:spcPct val="100000"/>
              </a:lnSpc>
              <a:buFont typeface="Arial" panose="020B0604020202020204" pitchFamily="34" charset="0"/>
              <a:buChar char="•"/>
            </a:pPr>
            <a:r>
              <a:rPr lang="tr-TR" sz="16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657 sayılı Kanuna tabi kurumlar,</a:t>
            </a:r>
          </a:p>
          <a:p>
            <a:pPr marL="285750" indent="-285750" defTabSz="1828800">
              <a:lnSpc>
                <a:spcPct val="100000"/>
              </a:lnSpc>
              <a:buFont typeface="Arial" panose="020B0604020202020204" pitchFamily="34" charset="0"/>
              <a:buChar char="•"/>
            </a:pPr>
            <a:r>
              <a:rPr lang="tr-TR" sz="16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Sermayesinin tamamı Devlet tarafından verilmek suretiyle kurulan iktisadi kurumlar ile sermayesinin yarısından fazlası Devlete ait bankalar,</a:t>
            </a:r>
          </a:p>
          <a:p>
            <a:pPr marL="285750" indent="-285750" defTabSz="1828800">
              <a:lnSpc>
                <a:spcPct val="100000"/>
              </a:lnSpc>
              <a:buFont typeface="Arial" panose="020B0604020202020204" pitchFamily="34" charset="0"/>
              <a:buChar char="•"/>
            </a:pPr>
            <a:r>
              <a:rPr lang="tr-TR" sz="16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Özel Kanunlarla ve Cumhurbaşkanlığı kararnameleriyle kurulan banka ve kuruluşlar,</a:t>
            </a:r>
          </a:p>
          <a:p>
            <a:pPr marL="285750" indent="-285750" defTabSz="1828800">
              <a:lnSpc>
                <a:spcPct val="100000"/>
              </a:lnSpc>
              <a:buFont typeface="Arial" panose="020B0604020202020204" pitchFamily="34" charset="0"/>
              <a:buChar char="•"/>
            </a:pPr>
            <a:r>
              <a:rPr lang="tr-TR" sz="16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Burada yazılı idare, kuruluş ve bankalar tarafından sermayelerinin yarısından fazlasına katılmak suretiyle kurulan kuruluşlarla bunların aynı oranda katılmaları ile oluşan kurumlar.</a:t>
            </a:r>
          </a:p>
        </p:txBody>
      </p:sp>
    </p:spTree>
    <p:extLst>
      <p:ext uri="{BB962C8B-B14F-4D97-AF65-F5344CB8AC3E}">
        <p14:creationId xmlns:p14="http://schemas.microsoft.com/office/powerpoint/2010/main" val="145312190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96813" y="505867"/>
            <a:ext cx="8907517" cy="4493538"/>
          </a:xfrm>
          <a:prstGeom prst="rect">
            <a:avLst/>
          </a:prstGeom>
        </p:spPr>
        <p:txBody>
          <a:bodyPr wrap="square">
            <a:spAutoFit/>
          </a:bodyPr>
          <a:lstStyle/>
          <a:p>
            <a:pPr marL="285750" indent="-285750" algn="just" defTabSz="1828800">
              <a:lnSpc>
                <a:spcPct val="100000"/>
              </a:lnSpc>
              <a:buFont typeface="Arial" panose="020B0604020202020204" pitchFamily="34" charset="0"/>
              <a:buChar char="•"/>
            </a:pPr>
            <a:endParaRPr lang="tr-TR" sz="2000" dirty="0" smtClean="0">
              <a:latin typeface="Cambria" panose="02040503050406030204" pitchFamily="18" charset="0"/>
              <a:ea typeface="Cambria" panose="02040503050406030204" pitchFamily="18" charset="0"/>
              <a:cs typeface="Arial" panose="020B0604020202020204" pitchFamily="34" charset="0"/>
              <a:sym typeface="Montserrat Light"/>
            </a:endParaRPr>
          </a:p>
          <a:p>
            <a:pPr algn="just" defTabSz="1828800">
              <a:lnSpc>
                <a:spcPct val="100000"/>
              </a:lnSpc>
            </a:pPr>
            <a:r>
              <a:rPr lang="tr-TR" sz="1400" b="1" u="sng"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Sağlık Hizmetleri ve Yardımcı Sağlık Hizmetleri Sınıfına Girenlerin Hizmet Değerlendirilmesi</a:t>
            </a:r>
          </a:p>
          <a:p>
            <a:pPr algn="just" defTabSz="1828800">
              <a:lnSpc>
                <a:spcPct val="100000"/>
              </a:lnSpc>
            </a:pPr>
            <a:r>
              <a:rPr lang="tr-TR" sz="1400"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Nasıl Değerlendirilir;</a:t>
            </a:r>
          </a:p>
          <a:p>
            <a:pPr marL="285750" indent="-285750" algn="just" defTabSz="1828800">
              <a:lnSpc>
                <a:spcPct val="100000"/>
              </a:lnSpc>
              <a:buFontTx/>
              <a:buChar char="-"/>
            </a:pPr>
            <a:r>
              <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657 sayılı Kanun ve aynı Kanunun 87 </a:t>
            </a:r>
            <a:r>
              <a:rPr lang="tr-TR" sz="1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nci</a:t>
            </a:r>
            <a:r>
              <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 maddesinde sayılan kurumlarda meslekleri ile ilgili (sağlık hizmetlerde) geçen hizmet sürelerin tamamı.</a:t>
            </a:r>
          </a:p>
          <a:p>
            <a:pPr marL="285750" indent="-285750" algn="just" defTabSz="1828800">
              <a:lnSpc>
                <a:spcPct val="100000"/>
              </a:lnSpc>
              <a:buFontTx/>
              <a:buChar char="-"/>
            </a:pPr>
            <a:r>
              <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Özel sektörde sağlık hizmetlerinde çalışanların çalıştıkları sürelerinin ¾</a:t>
            </a:r>
            <a:r>
              <a:rPr lang="tr-TR" sz="1400" dirty="0" smtClean="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’ü </a:t>
            </a:r>
            <a:r>
              <a:rPr lang="tr-TR" sz="1400" dirty="0" smtClean="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memuriyette </a:t>
            </a:r>
            <a:r>
              <a:rPr lang="tr-TR" sz="1400"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geçmiş sayılarak, bu süreler her yılı bir kademe ilerlemesi ve her üç yılı bir derece yükselmesi suretiyle değerlendirilir. </a:t>
            </a:r>
          </a:p>
          <a:p>
            <a:pPr algn="just" defTabSz="1828800">
              <a:lnSpc>
                <a:spcPct val="100000"/>
              </a:lnSpc>
            </a:pPr>
            <a:r>
              <a:rPr lang="tr-TR" sz="1400"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          Bu hizmetlerin intibakta değerlendirilebilmesi için ayrıca, memurun intibakını yaptırmak istediği </a:t>
            </a:r>
            <a:r>
              <a:rPr lang="tr-TR" sz="1400" dirty="0" err="1">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ünvanı</a:t>
            </a:r>
            <a:r>
              <a:rPr lang="tr-TR" sz="1400"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 kazandıktan sonra söz konusu yerlerde çalışmış olmasıdır</a:t>
            </a:r>
            <a:r>
              <a:rPr lang="tr-TR" sz="1400" dirty="0" smtClean="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a:t>
            </a:r>
          </a:p>
          <a:p>
            <a:pPr algn="just" defTabSz="1828800">
              <a:lnSpc>
                <a:spcPct val="100000"/>
              </a:lnSpc>
            </a:pPr>
            <a:endParaRPr lang="tr-TR" sz="1400"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endParaRPr>
          </a:p>
          <a:p>
            <a:pPr algn="just" defTabSz="1828800">
              <a:lnSpc>
                <a:spcPct val="100000"/>
              </a:lnSpc>
            </a:pPr>
            <a:endParaRPr lang="tr-TR" sz="1400" dirty="0" smtClean="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endParaRPr>
          </a:p>
          <a:p>
            <a:pPr algn="just" defTabSz="1828800">
              <a:lnSpc>
                <a:spcPct val="100000"/>
              </a:lnSpc>
            </a:pPr>
            <a:r>
              <a:rPr lang="tr-TR" sz="1400" b="1" u="sng"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Avukatlık Hizmetleri Sınıfına Girenlerin Hizmet Değerlendirilmesi</a:t>
            </a:r>
          </a:p>
          <a:p>
            <a:pPr algn="just" defTabSz="1828800">
              <a:lnSpc>
                <a:spcPct val="100000"/>
              </a:lnSpc>
            </a:pPr>
            <a:r>
              <a:rPr lang="tr-TR" sz="1400"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Nasıl Değerlendirilir;</a:t>
            </a:r>
          </a:p>
          <a:p>
            <a:pPr marL="285750" indent="-285750" algn="just" defTabSz="1828800">
              <a:lnSpc>
                <a:spcPct val="100000"/>
              </a:lnSpc>
              <a:buFontTx/>
              <a:buChar char="-"/>
            </a:pPr>
            <a:r>
              <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Memuriyete girmeden önce veya memurluktan ayrılarak </a:t>
            </a:r>
            <a:r>
              <a:rPr lang="tr-TR" sz="1400"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avukat</a:t>
            </a:r>
            <a:r>
              <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 </a:t>
            </a:r>
            <a:r>
              <a:rPr lang="tr-TR" sz="1400" dirty="0">
                <a:solidFill>
                  <a:srgbClr val="FF0000"/>
                </a:solidFill>
                <a:latin typeface="Cambria" panose="02040503050406030204" pitchFamily="18" charset="0"/>
                <a:ea typeface="Cambria" panose="02040503050406030204" pitchFamily="18" charset="0"/>
                <a:cs typeface="Arial" panose="020B0604020202020204" pitchFamily="34" charset="0"/>
                <a:sym typeface="Montserrat Light"/>
              </a:rPr>
              <a:t>(serbest </a:t>
            </a:r>
            <a:r>
              <a:rPr lang="tr-TR" sz="1400" dirty="0" smtClean="0">
                <a:solidFill>
                  <a:srgbClr val="FF0000"/>
                </a:solidFill>
                <a:latin typeface="Cambria" panose="02040503050406030204" pitchFamily="18" charset="0"/>
                <a:ea typeface="Cambria" panose="02040503050406030204" pitchFamily="18" charset="0"/>
                <a:cs typeface="Arial" panose="020B0604020202020204" pitchFamily="34" charset="0"/>
                <a:sym typeface="Montserrat Light"/>
              </a:rPr>
              <a:t>ya  da </a:t>
            </a:r>
            <a:r>
              <a:rPr lang="tr-TR" sz="1400" dirty="0">
                <a:solidFill>
                  <a:srgbClr val="FF0000"/>
                </a:solidFill>
                <a:latin typeface="Cambria" panose="02040503050406030204" pitchFamily="18" charset="0"/>
                <a:ea typeface="Cambria" panose="02040503050406030204" pitchFamily="18" charset="0"/>
                <a:cs typeface="Arial" panose="020B0604020202020204" pitchFamily="34" charset="0"/>
                <a:sym typeface="Montserrat Light"/>
              </a:rPr>
              <a:t>sigortalı) </a:t>
            </a:r>
            <a:r>
              <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olarak </a:t>
            </a:r>
            <a:r>
              <a:rPr lang="tr-TR" sz="1400" dirty="0" smtClean="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geçirdikleri    </a:t>
            </a:r>
            <a:r>
              <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¾ ‘ü memuriyette geçmiş sayılır.</a:t>
            </a:r>
          </a:p>
          <a:p>
            <a:pPr marL="285750" indent="-285750" algn="just" defTabSz="1828800">
              <a:lnSpc>
                <a:spcPct val="100000"/>
              </a:lnSpc>
              <a:buFontTx/>
              <a:buChar char="-"/>
            </a:pPr>
            <a:r>
              <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Memuriyette geçmiş sayılan bu sürelerin her yılı bir kademe ilerlemesine ve her üç yılı bir derece yükselmesine esas olacak şekilde değerlendirilir.</a:t>
            </a:r>
          </a:p>
          <a:p>
            <a:pPr marL="285750" indent="-285750" algn="just" defTabSz="1828800">
              <a:lnSpc>
                <a:spcPct val="100000"/>
              </a:lnSpc>
              <a:buFontTx/>
              <a:buChar char="-"/>
            </a:pPr>
            <a:r>
              <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Memuriyete atanmadan önce avukat olarak yürütülen hizmetin, serbest avukatlık olarak veya hizmet akdine dayalı olarak yapılmış olması arasında bir farklılık bulunmamaktadır.</a:t>
            </a:r>
            <a:endParaRPr lang="tr-TR" sz="1400"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endParaRPr>
          </a:p>
          <a:p>
            <a:pPr algn="just" defTabSz="1828800">
              <a:lnSpc>
                <a:spcPct val="100000"/>
              </a:lnSpc>
            </a:pPr>
            <a:endParaRPr lang="tr-TR" sz="1400" dirty="0">
              <a:solidFill>
                <a:srgbClr val="002060"/>
              </a:solidFill>
              <a:latin typeface="Arial" panose="020B0604020202020204" pitchFamily="34" charset="0"/>
              <a:ea typeface="Montserrat Light"/>
              <a:cs typeface="Arial" panose="020B0604020202020204" pitchFamily="34" charset="0"/>
              <a:sym typeface="Montserrat Light"/>
            </a:endParaRPr>
          </a:p>
        </p:txBody>
      </p:sp>
    </p:spTree>
    <p:extLst>
      <p:ext uri="{BB962C8B-B14F-4D97-AF65-F5344CB8AC3E}">
        <p14:creationId xmlns:p14="http://schemas.microsoft.com/office/powerpoint/2010/main" val="378582720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96813" y="505867"/>
            <a:ext cx="8907517" cy="3200876"/>
          </a:xfrm>
          <a:prstGeom prst="rect">
            <a:avLst/>
          </a:prstGeom>
        </p:spPr>
        <p:txBody>
          <a:bodyPr wrap="square">
            <a:spAutoFit/>
          </a:bodyPr>
          <a:lstStyle/>
          <a:p>
            <a:pPr marL="285750" indent="-285750" algn="just" defTabSz="1828800">
              <a:lnSpc>
                <a:spcPct val="100000"/>
              </a:lnSpc>
              <a:buFont typeface="Arial" panose="020B0604020202020204" pitchFamily="34" charset="0"/>
              <a:buChar char="•"/>
            </a:pPr>
            <a:endParaRPr lang="tr-TR" sz="2000" dirty="0" smtClean="0">
              <a:latin typeface="Cambria" panose="02040503050406030204" pitchFamily="18" charset="0"/>
              <a:ea typeface="Cambria" panose="02040503050406030204" pitchFamily="18" charset="0"/>
              <a:cs typeface="Arial" panose="020B0604020202020204" pitchFamily="34" charset="0"/>
              <a:sym typeface="Montserrat Light"/>
            </a:endParaRPr>
          </a:p>
          <a:p>
            <a:pPr algn="just" defTabSz="1828800">
              <a:lnSpc>
                <a:spcPct val="100000"/>
              </a:lnSpc>
            </a:pPr>
            <a:r>
              <a:rPr lang="tr-TR" sz="1400" b="1" u="sng"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Basın Mensuplarının Memuriyete Geçmeleri Halinde Hizmet Değerlendirilmesi</a:t>
            </a:r>
          </a:p>
          <a:p>
            <a:pPr marL="285750" indent="-285750" algn="just" defTabSz="1828800">
              <a:lnSpc>
                <a:spcPct val="100000"/>
              </a:lnSpc>
              <a:buFont typeface="Arial" panose="020B0604020202020204" pitchFamily="34" charset="0"/>
              <a:buChar char="•"/>
            </a:pPr>
            <a:r>
              <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Basın kartı yönetmeliğine göre; basın kartlarına sahip olmak suretiyle gazetecilik yaparak memurluğa girenlerin meslekleri ile ilgili görevlerde istihdam edilmek şartıyla fiilen gazetecilik yaparak geçirdikleri ¾’ü memuriyette geçmiş sayılır.</a:t>
            </a:r>
          </a:p>
          <a:p>
            <a:pPr marL="285750" indent="-285750" algn="just" defTabSz="1828800">
              <a:lnSpc>
                <a:spcPct val="100000"/>
              </a:lnSpc>
              <a:buFontTx/>
              <a:buChar char="-"/>
            </a:pPr>
            <a:endPar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endParaRPr>
          </a:p>
          <a:p>
            <a:pPr marL="285750" indent="-285750" algn="just" defTabSz="1828800">
              <a:lnSpc>
                <a:spcPct val="100000"/>
              </a:lnSpc>
              <a:buFontTx/>
              <a:buChar char="-"/>
            </a:pPr>
            <a:endPar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endParaRPr>
          </a:p>
          <a:p>
            <a:pPr marL="285750" indent="-285750" algn="just" defTabSz="1828800">
              <a:lnSpc>
                <a:spcPct val="100000"/>
              </a:lnSpc>
              <a:buFontTx/>
              <a:buChar char="-"/>
            </a:pPr>
            <a:endPar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endParaRPr>
          </a:p>
          <a:p>
            <a:pPr algn="just" defTabSz="1828800">
              <a:lnSpc>
                <a:spcPct val="100000"/>
              </a:lnSpc>
            </a:pPr>
            <a:r>
              <a:rPr lang="tr-TR" sz="1400" b="1" u="sng"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Tarım Kredi ve Satış Kooperatiflerinde Çalışanlardan Memuriyete Girmek İsteyenlerin Hizmet Değerlendirilmesi</a:t>
            </a:r>
          </a:p>
          <a:p>
            <a:pPr marL="285750" indent="-285750" algn="just" defTabSz="1828800">
              <a:lnSpc>
                <a:spcPct val="100000"/>
              </a:lnSpc>
              <a:buFont typeface="Arial" panose="020B0604020202020204" pitchFamily="34" charset="0"/>
              <a:buChar char="•"/>
            </a:pPr>
            <a:r>
              <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Tarım kredi ve tarım satış kooperatiflerinde çalışanlardan, sonradan memuriyete girenlerin bu kooperatiflerde geçen hizmetlerinin 12 yılı geçmemek üzere; her yılı için bir kademe ve her üç yılı için bir derece yükselmesi verilmek suretiyle değerlendirilir. </a:t>
            </a:r>
          </a:p>
          <a:p>
            <a:pPr algn="just" defTabSz="1828800">
              <a:lnSpc>
                <a:spcPct val="100000"/>
              </a:lnSpc>
            </a:pPr>
            <a:endParaRPr lang="tr-TR" sz="1400" dirty="0">
              <a:solidFill>
                <a:srgbClr val="002060"/>
              </a:solidFill>
              <a:latin typeface="Arial" panose="020B0604020202020204" pitchFamily="34" charset="0"/>
              <a:ea typeface="Montserrat Light"/>
              <a:cs typeface="Arial" panose="020B0604020202020204" pitchFamily="34" charset="0"/>
              <a:sym typeface="Montserrat Light"/>
            </a:endParaRPr>
          </a:p>
        </p:txBody>
      </p:sp>
    </p:spTree>
    <p:extLst>
      <p:ext uri="{BB962C8B-B14F-4D97-AF65-F5344CB8AC3E}">
        <p14:creationId xmlns:p14="http://schemas.microsoft.com/office/powerpoint/2010/main" val="64707441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718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002060"/>
                </a:solidFill>
                <a:latin typeface="Cambria" panose="02040503050406030204" pitchFamily="18" charset="0"/>
                <a:ea typeface="Cambria" panose="02040503050406030204" pitchFamily="18" charset="0"/>
                <a:cs typeface="Arial" panose="020B0604020202020204" pitchFamily="34" charset="0"/>
              </a:rPr>
              <a:t>MESLEKİ FAALİYET DEĞERLENDİRMESİ</a:t>
            </a:r>
          </a:p>
        </p:txBody>
      </p:sp>
      <p:sp>
        <p:nvSpPr>
          <p:cNvPr id="3" name="Dikdörtgen 2"/>
          <p:cNvSpPr/>
          <p:nvPr/>
        </p:nvSpPr>
        <p:spPr>
          <a:xfrm>
            <a:off x="2645434" y="1234175"/>
            <a:ext cx="8895401" cy="3785652"/>
          </a:xfrm>
          <a:prstGeom prst="rect">
            <a:avLst/>
          </a:prstGeom>
        </p:spPr>
        <p:txBody>
          <a:bodyPr wrap="square">
            <a:spAutoFit/>
          </a:bodyPr>
          <a:lstStyle/>
          <a:p>
            <a:pPr algn="just">
              <a:lnSpc>
                <a:spcPct val="100000"/>
              </a:lnSpc>
              <a:tabLst>
                <a:tab pos="449580" algn="l"/>
              </a:tabLst>
            </a:pPr>
            <a:r>
              <a:rPr lang="tr-TR" sz="2000" b="1" dirty="0" smtClean="0">
                <a:latin typeface="Arial" panose="020B0604020202020204" pitchFamily="34" charset="0"/>
                <a:ea typeface="Times New Roman" panose="02020603050405020304" pitchFamily="18" charset="0"/>
                <a:cs typeface="Arial" panose="020B0604020202020204" pitchFamily="34" charset="0"/>
              </a:rPr>
              <a:t>	</a:t>
            </a:r>
            <a:r>
              <a:rPr lang="tr-TR" sz="2000" b="1" dirty="0" smtClean="0">
                <a:latin typeface="Cambria" panose="02040503050406030204" pitchFamily="18" charset="0"/>
                <a:ea typeface="Cambria" panose="02040503050406030204" pitchFamily="18" charset="0"/>
                <a:cs typeface="Arial" panose="020B0604020202020204" pitchFamily="34" charset="0"/>
              </a:rPr>
              <a:t>Memuriyete girmeden önce yurt içinde veya yurt dışında mesleklerini serbest olarak veya resmi veya özel müesseselerde ifa edenlerle, memuriyetten ayrıldıktan sonra bu işlerde çalışarak yeniden memuriyete girmek isteyenlerin teknik, sağlık veya avukatlık hizmetleri sınıfında görev almak şartıyla kamu kurumunda geçen sürelerin tamamı, özel sektörde geçen sürelerin ise </a:t>
            </a: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¾’ü </a:t>
            </a:r>
            <a:r>
              <a:rPr lang="tr-TR" sz="2000" b="1" dirty="0" smtClean="0">
                <a:latin typeface="Cambria" panose="02040503050406030204" pitchFamily="18" charset="0"/>
                <a:ea typeface="Cambria" panose="02040503050406030204" pitchFamily="18" charset="0"/>
                <a:cs typeface="Arial" panose="020B0604020202020204" pitchFamily="34" charset="0"/>
              </a:rPr>
              <a:t>kazanılmış hak aylıklarında değerlendirilir.</a:t>
            </a:r>
          </a:p>
          <a:p>
            <a:pPr algn="just">
              <a:lnSpc>
                <a:spcPct val="100000"/>
              </a:lnSpc>
              <a:tabLst>
                <a:tab pos="449580" algn="l"/>
              </a:tabLst>
            </a:pPr>
            <a:endParaRPr lang="tr-TR" sz="2000" b="1" dirty="0" smtClean="0">
              <a:latin typeface="Cambria" panose="02040503050406030204" pitchFamily="18" charset="0"/>
              <a:ea typeface="Cambria" panose="02040503050406030204" pitchFamily="18" charset="0"/>
              <a:cs typeface="Arial" panose="020B0604020202020204" pitchFamily="34" charset="0"/>
            </a:endParaRPr>
          </a:p>
          <a:p>
            <a:pPr algn="just">
              <a:lnSpc>
                <a:spcPct val="100000"/>
              </a:lnSpc>
              <a:tabLst>
                <a:tab pos="449580" algn="l"/>
              </a:tabLst>
            </a:pPr>
            <a:r>
              <a:rPr lang="tr-TR" sz="2000" b="1" dirty="0" smtClean="0">
                <a:latin typeface="Cambria" panose="02040503050406030204" pitchFamily="18" charset="0"/>
                <a:ea typeface="Cambria" panose="02040503050406030204" pitchFamily="18" charset="0"/>
                <a:cs typeface="Arial" panose="020B0604020202020204" pitchFamily="34" charset="0"/>
              </a:rPr>
              <a:t>     	Söz konusu hizmet sürelerinin değerlendirilebilmesi için mesleki çalışmasını sigorta primi ödendiğine dair belge ile </a:t>
            </a:r>
            <a:r>
              <a:rPr lang="tr-TR" sz="2000" b="1" dirty="0" err="1" smtClean="0">
                <a:latin typeface="Cambria" panose="02040503050406030204" pitchFamily="18" charset="0"/>
                <a:ea typeface="Cambria" panose="02040503050406030204" pitchFamily="18" charset="0"/>
                <a:cs typeface="Arial" panose="020B0604020202020204" pitchFamily="34" charset="0"/>
              </a:rPr>
              <a:t>ıspatlanması</a:t>
            </a:r>
            <a:r>
              <a:rPr lang="tr-TR" sz="2000" b="1" dirty="0" smtClean="0">
                <a:latin typeface="Cambria" panose="02040503050406030204" pitchFamily="18" charset="0"/>
                <a:ea typeface="Cambria" panose="02040503050406030204" pitchFamily="18" charset="0"/>
                <a:cs typeface="Arial" panose="020B0604020202020204" pitchFamily="34" charset="0"/>
              </a:rPr>
              <a:t> gerekmektedir.</a:t>
            </a:r>
          </a:p>
          <a:p>
            <a:pPr algn="just">
              <a:lnSpc>
                <a:spcPct val="100000"/>
              </a:lnSpc>
              <a:tabLst>
                <a:tab pos="449580" algn="l"/>
              </a:tabLst>
            </a:pP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(657 S.K.36-C/1/2/3 mad.)</a:t>
            </a:r>
            <a:endPar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24187126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96813" y="505867"/>
            <a:ext cx="8907517" cy="3416320"/>
          </a:xfrm>
          <a:prstGeom prst="rect">
            <a:avLst/>
          </a:prstGeom>
        </p:spPr>
        <p:txBody>
          <a:bodyPr wrap="square">
            <a:spAutoFit/>
          </a:bodyPr>
          <a:lstStyle/>
          <a:p>
            <a:pPr marL="285750" indent="-285750" algn="just" defTabSz="1828800">
              <a:lnSpc>
                <a:spcPct val="100000"/>
              </a:lnSpc>
              <a:buFont typeface="Arial" panose="020B0604020202020204" pitchFamily="34" charset="0"/>
              <a:buChar char="•"/>
            </a:pPr>
            <a:endParaRPr lang="tr-TR" sz="2000" dirty="0" smtClean="0">
              <a:latin typeface="Cambria" panose="02040503050406030204" pitchFamily="18" charset="0"/>
              <a:ea typeface="Cambria" panose="02040503050406030204" pitchFamily="18" charset="0"/>
              <a:cs typeface="Arial" panose="020B0604020202020204" pitchFamily="34" charset="0"/>
              <a:sym typeface="Montserrat Light"/>
            </a:endParaRPr>
          </a:p>
          <a:p>
            <a:pPr defTabSz="1828800">
              <a:lnSpc>
                <a:spcPct val="100000"/>
              </a:lnSpc>
            </a:pPr>
            <a:r>
              <a:rPr lang="tr-TR" sz="1400" b="1"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DEĞERLENDİRİLEBİLECEK DİĞER </a:t>
            </a:r>
            <a:r>
              <a:rPr lang="tr-TR" sz="1400" b="1" dirty="0" smtClean="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SÜRELER</a:t>
            </a:r>
          </a:p>
          <a:p>
            <a:pPr defTabSz="1828800">
              <a:lnSpc>
                <a:spcPct val="100000"/>
              </a:lnSpc>
            </a:pPr>
            <a:endParaRPr lang="tr-TR" sz="1400" b="1"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endParaRPr>
          </a:p>
          <a:p>
            <a:pPr algn="just" defTabSz="1828800">
              <a:lnSpc>
                <a:spcPct val="100000"/>
              </a:lnSpc>
            </a:pPr>
            <a:r>
              <a:rPr lang="tr-TR" sz="1400" b="1" u="sng"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Doğum Nedeniyle Alınan Aylıksız İzinler</a:t>
            </a:r>
          </a:p>
          <a:p>
            <a:pPr marL="342900" indent="-342900" algn="just" defTabSz="1828800">
              <a:lnSpc>
                <a:spcPct val="100000"/>
              </a:lnSpc>
              <a:buFont typeface="Arial" panose="020B0604020202020204" pitchFamily="34" charset="0"/>
              <a:buChar char="•"/>
            </a:pPr>
            <a:r>
              <a:rPr lang="tr-TR" sz="1400" dirty="0">
                <a:latin typeface="Cambria" panose="02040503050406030204" pitchFamily="18" charset="0"/>
                <a:ea typeface="Cambria" panose="02040503050406030204" pitchFamily="18" charset="0"/>
                <a:cs typeface="Arial" panose="020B0604020202020204" pitchFamily="34" charset="0"/>
                <a:sym typeface="Montserrat Light"/>
              </a:rPr>
              <a:t>Her yıl için bir kademe ilerlemesi ve her üç yıl için bir derece yükselmesi verilmek suretiyle değerlendirilir. </a:t>
            </a:r>
          </a:p>
          <a:p>
            <a:pPr algn="just" defTabSz="1828800">
              <a:lnSpc>
                <a:spcPct val="100000"/>
              </a:lnSpc>
            </a:pPr>
            <a:r>
              <a:rPr lang="tr-TR" sz="1400" b="1" u="sng"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Sözleşmeli Personelin Memuriyete Geçmeleri Halinde Hizmetlerinin Değerlendirilmesi</a:t>
            </a:r>
          </a:p>
          <a:p>
            <a:pPr marL="342900" indent="-342900" algn="just" defTabSz="1828800">
              <a:lnSpc>
                <a:spcPct val="100000"/>
              </a:lnSpc>
              <a:buFont typeface="Arial" panose="020B0604020202020204" pitchFamily="34" charset="0"/>
              <a:buChar char="•"/>
            </a:pPr>
            <a:r>
              <a:rPr lang="tr-TR" sz="1400" dirty="0">
                <a:latin typeface="Cambria" panose="02040503050406030204" pitchFamily="18" charset="0"/>
                <a:ea typeface="Cambria" panose="02040503050406030204" pitchFamily="18" charset="0"/>
                <a:cs typeface="Arial" panose="020B0604020202020204" pitchFamily="34" charset="0"/>
                <a:sym typeface="Montserrat Light"/>
              </a:rPr>
              <a:t>Sözleşmeli personel olarak geçirdikleri hizmet süreleri öğrenim olarak yükselebilecekleri dereceleri aşmamak kaydıyla kazanılmış aylık hak derece ve kademelerinin tespitinde değerlendirilecektir.</a:t>
            </a:r>
          </a:p>
          <a:p>
            <a:pPr algn="just" defTabSz="1828800">
              <a:lnSpc>
                <a:spcPct val="100000"/>
              </a:lnSpc>
            </a:pPr>
            <a:r>
              <a:rPr lang="tr-TR" sz="1400" b="1" u="sng"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Türkiye Kızılay’ında Çalışanlardan Memuriyete Geçenlerin Hizmet Değerlendirilmesi</a:t>
            </a:r>
          </a:p>
          <a:p>
            <a:pPr marL="342900" indent="-342900" algn="just" defTabSz="1828800">
              <a:lnSpc>
                <a:spcPct val="100000"/>
              </a:lnSpc>
              <a:buFont typeface="Arial" panose="020B0604020202020204" pitchFamily="34" charset="0"/>
              <a:buChar char="•"/>
            </a:pPr>
            <a:r>
              <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Türkiye Kızılay’ında ücret karşılığı çalışmakta olanlardan sonradan Devlet memuriyetine girmek isteyenlerin söz konusu kuruluşta geçen hizmet sürelerinin 2/3’ünün her yıl için bir kademe ve her üç yılı için bir derece verilmek suretiyle tespit edilecek derece ve kademe üzerinden atanmaları yapılabilir.</a:t>
            </a:r>
          </a:p>
          <a:p>
            <a:pPr marL="342900" indent="-342900" algn="just" defTabSz="1828800">
              <a:lnSpc>
                <a:spcPct val="100000"/>
              </a:lnSpc>
              <a:buFont typeface="Arial" panose="020B0604020202020204" pitchFamily="34" charset="0"/>
              <a:buChar char="•"/>
            </a:pPr>
            <a:r>
              <a:rPr lang="tr-TR" sz="1400" dirty="0">
                <a:solidFill>
                  <a:schemeClr val="tx1"/>
                </a:solidFill>
                <a:latin typeface="Cambria" panose="02040503050406030204" pitchFamily="18" charset="0"/>
                <a:ea typeface="Cambria" panose="02040503050406030204" pitchFamily="18" charset="0"/>
                <a:cs typeface="Arial" panose="020B0604020202020204" pitchFamily="34" charset="0"/>
                <a:sym typeface="Montserrat Light"/>
              </a:rPr>
              <a:t>Değerlendirilecek süre 12 yılı geçemez.</a:t>
            </a:r>
          </a:p>
          <a:p>
            <a:pPr defTabSz="1828800">
              <a:lnSpc>
                <a:spcPct val="100000"/>
              </a:lnSpc>
            </a:pPr>
            <a:endParaRPr lang="tr-TR" sz="1400" b="1"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endParaRPr>
          </a:p>
          <a:p>
            <a:pPr algn="just" defTabSz="1828800">
              <a:lnSpc>
                <a:spcPct val="100000"/>
              </a:lnSpc>
            </a:pPr>
            <a:endParaRPr lang="tr-TR" sz="1400" dirty="0">
              <a:solidFill>
                <a:srgbClr val="002060"/>
              </a:solidFill>
              <a:latin typeface="Arial" panose="020B0604020202020204" pitchFamily="34" charset="0"/>
              <a:ea typeface="Montserrat Light"/>
              <a:cs typeface="Arial" panose="020B0604020202020204" pitchFamily="34" charset="0"/>
              <a:sym typeface="Montserrat Light"/>
            </a:endParaRPr>
          </a:p>
        </p:txBody>
      </p:sp>
    </p:spTree>
    <p:extLst>
      <p:ext uri="{BB962C8B-B14F-4D97-AF65-F5344CB8AC3E}">
        <p14:creationId xmlns:p14="http://schemas.microsoft.com/office/powerpoint/2010/main" val="1543757803"/>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İNTİBAK VE TERFİ</a:t>
            </a:r>
          </a:p>
        </p:txBody>
      </p:sp>
      <p:sp>
        <p:nvSpPr>
          <p:cNvPr id="3" name="Dikdörtgen 2"/>
          <p:cNvSpPr/>
          <p:nvPr/>
        </p:nvSpPr>
        <p:spPr>
          <a:xfrm>
            <a:off x="2645433" y="1234175"/>
            <a:ext cx="8943383" cy="4339650"/>
          </a:xfrm>
          <a:prstGeom prst="rect">
            <a:avLst/>
          </a:prstGeom>
        </p:spPr>
        <p:txBody>
          <a:bodyPr wrap="square">
            <a:spAutoFit/>
          </a:bodyPr>
          <a:lstStyle/>
          <a:p>
            <a:pPr algn="just"/>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MEMURLARIN AYLIKLARI</a:t>
            </a:r>
          </a:p>
          <a:p>
            <a:pPr algn="just"/>
            <a:r>
              <a:rPr lang="tr-TR" sz="2000" dirty="0" smtClean="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tr-TR" sz="2400" u="sng" dirty="0">
                <a:solidFill>
                  <a:srgbClr val="002060"/>
                </a:solidFill>
                <a:latin typeface="Cambria" panose="02040503050406030204" pitchFamily="18" charset="0"/>
                <a:ea typeface="Cambria" panose="02040503050406030204" pitchFamily="18" charset="0"/>
                <a:cs typeface="Arial" panose="020B0604020202020204" pitchFamily="34" charset="0"/>
              </a:rPr>
              <a:t>Devlet Memurlarının 3 tane aylığı vardır.</a:t>
            </a:r>
          </a:p>
          <a:p>
            <a:pPr algn="just"/>
            <a:r>
              <a:rPr lang="tr-TR" sz="2000" dirty="0" smtClean="0">
                <a:latin typeface="Cambria" panose="02040503050406030204" pitchFamily="18" charset="0"/>
                <a:ea typeface="Cambria" panose="02040503050406030204" pitchFamily="18" charset="0"/>
                <a:cs typeface="Arial" panose="020B0604020202020204" pitchFamily="34" charset="0"/>
              </a:rPr>
              <a:t>     </a:t>
            </a:r>
            <a:r>
              <a:rPr lang="tr-TR" sz="2000" b="1" dirty="0">
                <a:latin typeface="Cambria" panose="02040503050406030204" pitchFamily="18" charset="0"/>
                <a:ea typeface="Cambria" panose="02040503050406030204" pitchFamily="18" charset="0"/>
                <a:cs typeface="Arial" panose="020B0604020202020204" pitchFamily="34" charset="0"/>
              </a:rPr>
              <a:t>1-Ödemeye Esas Aylığı                      (Ö.E.A</a:t>
            </a:r>
            <a:r>
              <a:rPr lang="tr-TR" sz="2000" b="1" dirty="0" smtClean="0">
                <a:latin typeface="Cambria" panose="02040503050406030204" pitchFamily="18" charset="0"/>
                <a:ea typeface="Cambria" panose="02040503050406030204" pitchFamily="18" charset="0"/>
                <a:cs typeface="Arial" panose="020B0604020202020204" pitchFamily="34" charset="0"/>
              </a:rPr>
              <a:t>.)</a:t>
            </a:r>
            <a:endParaRPr lang="tr-TR" sz="2000" b="1" dirty="0">
              <a:latin typeface="Cambria" panose="02040503050406030204" pitchFamily="18" charset="0"/>
              <a:ea typeface="Cambria" panose="02040503050406030204" pitchFamily="18" charset="0"/>
              <a:cs typeface="Arial" panose="020B0604020202020204" pitchFamily="34" charset="0"/>
            </a:endParaRPr>
          </a:p>
          <a:p>
            <a:pPr algn="just"/>
            <a:r>
              <a:rPr lang="tr-TR" sz="2000" b="1" dirty="0">
                <a:latin typeface="Cambria" panose="02040503050406030204" pitchFamily="18" charset="0"/>
                <a:ea typeface="Cambria" panose="02040503050406030204" pitchFamily="18" charset="0"/>
                <a:cs typeface="Arial" panose="020B0604020202020204" pitchFamily="34" charset="0"/>
              </a:rPr>
              <a:t>     2-Kazanılmış Hak Aylığı                     (K.H.A</a:t>
            </a:r>
            <a:r>
              <a:rPr lang="tr-TR" sz="2000" b="1" dirty="0" smtClean="0">
                <a:latin typeface="Cambria" panose="02040503050406030204" pitchFamily="18" charset="0"/>
                <a:ea typeface="Cambria" panose="02040503050406030204" pitchFamily="18" charset="0"/>
                <a:cs typeface="Arial" panose="020B0604020202020204" pitchFamily="34" charset="0"/>
              </a:rPr>
              <a:t>.)</a:t>
            </a:r>
            <a:endParaRPr lang="tr-TR" sz="2000" b="1" dirty="0">
              <a:latin typeface="Cambria" panose="02040503050406030204" pitchFamily="18" charset="0"/>
              <a:ea typeface="Cambria" panose="02040503050406030204" pitchFamily="18" charset="0"/>
              <a:cs typeface="Arial" panose="020B0604020202020204" pitchFamily="34" charset="0"/>
            </a:endParaRPr>
          </a:p>
          <a:p>
            <a:pPr algn="just"/>
            <a:r>
              <a:rPr lang="tr-TR" sz="2000" b="1" dirty="0">
                <a:latin typeface="Cambria" panose="02040503050406030204" pitchFamily="18" charset="0"/>
                <a:ea typeface="Cambria" panose="02040503050406030204" pitchFamily="18" charset="0"/>
                <a:cs typeface="Arial" panose="020B0604020202020204" pitchFamily="34" charset="0"/>
              </a:rPr>
              <a:t>     3-Emekli Keseneğine Esas Aylığı     (E.K.E.A.)</a:t>
            </a:r>
          </a:p>
          <a:p>
            <a:pPr algn="just"/>
            <a:endParaRPr lang="tr-TR" sz="2000" b="1" dirty="0" smtClean="0">
              <a:solidFill>
                <a:srgbClr val="FF0000"/>
              </a:solidFill>
              <a:latin typeface="Cambria" panose="02040503050406030204" pitchFamily="18" charset="0"/>
              <a:ea typeface="Cambria" panose="02040503050406030204" pitchFamily="18" charset="0"/>
              <a:cs typeface="Arial" panose="020B0604020202020204" pitchFamily="34" charset="0"/>
            </a:endParaRPr>
          </a:p>
          <a:p>
            <a:pPr algn="just"/>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ÖRNEK-1</a:t>
            </a: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a:t>
            </a:r>
            <a:r>
              <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Şube Müdürü                </a:t>
            </a: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ÖRNEK-2:</a:t>
            </a:r>
            <a:r>
              <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Daire </a:t>
            </a:r>
            <a:r>
              <a:rPr lang="tr-TR" sz="2000" b="1" dirty="0" smtClean="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Başkanı</a:t>
            </a:r>
            <a:endPar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endParaRPr>
          </a:p>
          <a:p>
            <a:pPr algn="just"/>
            <a:r>
              <a:rPr lang="tr-TR" sz="2000" b="1" u="sng"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Ö.E.A</a:t>
            </a:r>
            <a:r>
              <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tr-TR" sz="2000" b="1" u="sng"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EK GÖS</a:t>
            </a:r>
            <a:r>
              <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tr-TR" sz="2000" b="1" u="sng"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K.H.A.</a:t>
            </a:r>
            <a:r>
              <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tr-TR" sz="2000" b="1" u="sng"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E.K.E.A</a:t>
            </a:r>
            <a:r>
              <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tr-TR" sz="2000" b="1" u="sng"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Ö.E.A.</a:t>
            </a:r>
            <a:r>
              <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tr-TR" sz="2000" b="1" u="sng"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EK GÖS</a:t>
            </a:r>
            <a:r>
              <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tr-TR" sz="2000" b="1" u="sng"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K.H.A.</a:t>
            </a:r>
            <a:r>
              <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tr-TR" sz="2000" b="1" u="sng"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E.K.E.A.</a:t>
            </a:r>
          </a:p>
          <a:p>
            <a:pPr algn="just"/>
            <a:r>
              <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1/1</a:t>
            </a:r>
            <a:r>
              <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tr-TR" sz="2000" b="1" dirty="0" smtClean="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+3600       </a:t>
            </a:r>
            <a:r>
              <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2/2      2/2             </a:t>
            </a:r>
            <a:r>
              <a:rPr lang="tr-TR" sz="2000" b="1" dirty="0" smtClean="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1/1</a:t>
            </a:r>
            <a:r>
              <a:rPr lang="tr-TR" sz="2000" b="1" dirty="0" smtClean="0">
                <a:solidFill>
                  <a:srgbClr val="FF0000"/>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tr-TR" sz="2000" b="1" dirty="0" smtClean="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+4200      </a:t>
            </a:r>
            <a:r>
              <a:rPr lang="tr-TR" sz="2000" b="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4/3       2/2</a:t>
            </a:r>
            <a:endParaRPr lang="tr-TR" sz="19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79390272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2438339">
              <a:lnSpc>
                <a:spcPct val="100000"/>
              </a:lnSpc>
            </a:pPr>
            <a:r>
              <a:rPr lang="tr-TR" sz="2800" b="1" dirty="0" smtClean="0">
                <a:solidFill>
                  <a:srgbClr val="23398E"/>
                </a:solidFill>
                <a:latin typeface="Cambria" panose="02040503050406030204" pitchFamily="18" charset="0"/>
                <a:ea typeface="Cambria" panose="02040503050406030204" pitchFamily="18" charset="0"/>
                <a:cs typeface="Konnect ExtraBold Italic" charset="0"/>
              </a:rPr>
              <a:t>SUNUM PLANI</a:t>
            </a:r>
            <a:endParaRPr lang="tr-TR" sz="2800" b="1" dirty="0">
              <a:solidFill>
                <a:srgbClr val="23398E"/>
              </a:solidFill>
              <a:latin typeface="Cambria" panose="02040503050406030204" pitchFamily="18" charset="0"/>
              <a:ea typeface="Cambria" panose="02040503050406030204" pitchFamily="18" charset="0"/>
              <a:cs typeface="Konnect ExtraBold Italic" charset="0"/>
            </a:endParaRPr>
          </a:p>
        </p:txBody>
      </p:sp>
      <p:sp>
        <p:nvSpPr>
          <p:cNvPr id="3" name="Dikdörtgen 2"/>
          <p:cNvSpPr/>
          <p:nvPr/>
        </p:nvSpPr>
        <p:spPr>
          <a:xfrm>
            <a:off x="2645435" y="1619186"/>
            <a:ext cx="8895401" cy="1685783"/>
          </a:xfrm>
          <a:prstGeom prst="rect">
            <a:avLst/>
          </a:prstGeom>
        </p:spPr>
        <p:txBody>
          <a:bodyPr wrap="square">
            <a:spAutoFit/>
          </a:bodyPr>
          <a:lstStyle/>
          <a:p>
            <a:pPr marL="285750" indent="-285750">
              <a:buFont typeface="Arial" panose="020B0604020202020204" pitchFamily="34" charset="0"/>
              <a:buChar char="•"/>
            </a:pPr>
            <a:r>
              <a:rPr lang="tr-TR" sz="2400" b="1" kern="1200" dirty="0" smtClean="0">
                <a:solidFill>
                  <a:srgbClr val="0070C0"/>
                </a:solidFill>
                <a:latin typeface="Cambria" panose="02040503050406030204" pitchFamily="18" charset="0"/>
                <a:ea typeface="Cambria" panose="02040503050406030204" pitchFamily="18" charset="0"/>
                <a:cs typeface="Arial" panose="020B0604020202020204" pitchFamily="34" charset="0"/>
              </a:rPr>
              <a:t>GENEL BİLGİLER - TANIMLAR</a:t>
            </a:r>
          </a:p>
          <a:p>
            <a:pPr marL="285750" indent="-285750">
              <a:buFont typeface="Arial" panose="020B0604020202020204" pitchFamily="34" charset="0"/>
              <a:buChar char="•"/>
            </a:pPr>
            <a:r>
              <a:rPr lang="tr-TR" sz="2400" b="1" kern="1200" dirty="0">
                <a:solidFill>
                  <a:srgbClr val="0070C0"/>
                </a:solidFill>
                <a:latin typeface="Cambria" panose="02040503050406030204" pitchFamily="18" charset="0"/>
                <a:ea typeface="Cambria" panose="02040503050406030204" pitchFamily="18" charset="0"/>
                <a:cs typeface="Arial" panose="020B0604020202020204" pitchFamily="34" charset="0"/>
              </a:rPr>
              <a:t>DEVLET MEMURLARININ İNTİBAK VE TERFİ İŞLEMLERİ</a:t>
            </a:r>
          </a:p>
          <a:p>
            <a:pPr marL="285750" indent="-285750">
              <a:buFont typeface="Arial" panose="020B0604020202020204" pitchFamily="34" charset="0"/>
              <a:buChar char="•"/>
            </a:pPr>
            <a:r>
              <a:rPr lang="tr-TR" sz="2400" b="1" dirty="0">
                <a:solidFill>
                  <a:srgbClr val="0070C0"/>
                </a:solidFill>
                <a:latin typeface="Cambria" panose="02040503050406030204" pitchFamily="18" charset="0"/>
                <a:ea typeface="Cambria" panose="02040503050406030204" pitchFamily="18" charset="0"/>
                <a:cs typeface="Arial" panose="020B0604020202020204" pitchFamily="34" charset="0"/>
              </a:rPr>
              <a:t>657 S. D.M.K. İLGİLİ MADDELERİ </a:t>
            </a:r>
          </a:p>
        </p:txBody>
      </p:sp>
    </p:spTree>
    <p:extLst>
      <p:ext uri="{BB962C8B-B14F-4D97-AF65-F5344CB8AC3E}">
        <p14:creationId xmlns:p14="http://schemas.microsoft.com/office/powerpoint/2010/main" val="184365374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İNTİBAK VE TERFİ</a:t>
            </a:r>
          </a:p>
        </p:txBody>
      </p:sp>
      <p:sp>
        <p:nvSpPr>
          <p:cNvPr id="3" name="Dikdörtgen 2"/>
          <p:cNvSpPr/>
          <p:nvPr/>
        </p:nvSpPr>
        <p:spPr>
          <a:xfrm>
            <a:off x="2645434" y="1234175"/>
            <a:ext cx="8895401" cy="4708981"/>
          </a:xfrm>
          <a:prstGeom prst="rect">
            <a:avLst/>
          </a:prstGeom>
        </p:spPr>
        <p:txBody>
          <a:bodyPr wrap="square">
            <a:spAutoFit/>
          </a:bodyPr>
          <a:lstStyle/>
          <a:p>
            <a:pPr algn="just"/>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HİZMET BİRLEŞTİRME:</a:t>
            </a:r>
          </a:p>
          <a:p>
            <a:pPr algn="just"/>
            <a:r>
              <a:rPr lang="tr-TR" sz="2000" b="1" dirty="0">
                <a:latin typeface="Cambria" panose="02040503050406030204" pitchFamily="18" charset="0"/>
                <a:ea typeface="Cambria" panose="02040503050406030204" pitchFamily="18" charset="0"/>
                <a:cs typeface="Arial" panose="020B0604020202020204" pitchFamily="34" charset="0"/>
              </a:rPr>
              <a:t>Devlet Memurlarının memuriyete başlamadan önce veya memuriyetten ayrılarak mülga T.C. Emekli Sandığı dışında herhangi bir sosyal güvenlik kuruluşuna (SSK-BAĞ-KUR-BANKA EMEKLİ SANDIKLARI) prim ödedikten sonra bu sürelerinin memuriyet sırasında emekli keseneğine esas aylıklarında değerlendirilmesi ve emekli keseneğine esas aylık derece ve kademesinin belirlenmesidir.</a:t>
            </a:r>
          </a:p>
          <a:p>
            <a:pPr algn="just"/>
            <a:endParaRPr lang="tr-TR" sz="2000" b="1" dirty="0">
              <a:latin typeface="Cambria" panose="02040503050406030204" pitchFamily="18" charset="0"/>
              <a:ea typeface="Cambria" panose="02040503050406030204" pitchFamily="18" charset="0"/>
              <a:cs typeface="Arial" panose="020B0604020202020204" pitchFamily="34" charset="0"/>
            </a:endParaRPr>
          </a:p>
          <a:p>
            <a:pPr algn="just"/>
            <a:r>
              <a:rPr lang="tr-TR" sz="2000" b="1" dirty="0">
                <a:latin typeface="Cambria" panose="02040503050406030204" pitchFamily="18" charset="0"/>
                <a:ea typeface="Cambria" panose="02040503050406030204" pitchFamily="18" charset="0"/>
                <a:cs typeface="Arial" panose="020B0604020202020204" pitchFamily="34" charset="0"/>
              </a:rPr>
              <a:t>NOT: 01.10.2008 tarihinden itibaren 5510 sayılı Kanun ile sosyal güvenlik kuruluşları tek çatı altında birleştirilmiştir.</a:t>
            </a:r>
          </a:p>
        </p:txBody>
      </p:sp>
    </p:spTree>
    <p:extLst>
      <p:ext uri="{BB962C8B-B14F-4D97-AF65-F5344CB8AC3E}">
        <p14:creationId xmlns:p14="http://schemas.microsoft.com/office/powerpoint/2010/main" val="267283693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İNTİBAK VE TERFİ</a:t>
            </a:r>
          </a:p>
        </p:txBody>
      </p:sp>
      <p:sp>
        <p:nvSpPr>
          <p:cNvPr id="3" name="Dikdörtgen 2"/>
          <p:cNvSpPr/>
          <p:nvPr/>
        </p:nvSpPr>
        <p:spPr>
          <a:xfrm>
            <a:off x="2645434" y="1234175"/>
            <a:ext cx="9099876" cy="4862870"/>
          </a:xfrm>
          <a:prstGeom prst="rect">
            <a:avLst/>
          </a:prstGeom>
        </p:spPr>
        <p:txBody>
          <a:bodyPr wrap="square">
            <a:spAutoFit/>
          </a:bodyPr>
          <a:lstStyle/>
          <a:p>
            <a:r>
              <a:rPr lang="tr-TR" sz="2000" b="1" u="sng" dirty="0">
                <a:solidFill>
                  <a:srgbClr val="002060"/>
                </a:solidFill>
                <a:latin typeface="Cambria" panose="02040503050406030204" pitchFamily="18" charset="0"/>
                <a:ea typeface="Cambria" panose="02040503050406030204" pitchFamily="18" charset="0"/>
                <a:cs typeface="Arial" panose="020B0604020202020204" pitchFamily="34" charset="0"/>
              </a:rPr>
              <a:t>ADAYLIK SÜRESİ </a:t>
            </a:r>
            <a:r>
              <a:rPr lang="tr-TR" sz="2000" b="1" u="sng" dirty="0" smtClean="0">
                <a:solidFill>
                  <a:srgbClr val="002060"/>
                </a:solidFill>
                <a:latin typeface="Cambria" panose="02040503050406030204" pitchFamily="18" charset="0"/>
                <a:ea typeface="Cambria" panose="02040503050406030204" pitchFamily="18" charset="0"/>
                <a:cs typeface="Arial" panose="020B0604020202020204" pitchFamily="34" charset="0"/>
              </a:rPr>
              <a:t>- ASALET TASDİKİ</a:t>
            </a:r>
            <a:endParaRPr lang="tr-TR" sz="2000" u="sng" dirty="0" smtClean="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 </a:t>
            </a:r>
            <a:r>
              <a:rPr lang="tr-TR" sz="2000" dirty="0" smtClean="0">
                <a:latin typeface="Cambria" panose="02040503050406030204" pitchFamily="18" charset="0"/>
                <a:ea typeface="Cambria" panose="02040503050406030204" pitchFamily="18" charset="0"/>
                <a:cs typeface="Arial" panose="020B0604020202020204" pitchFamily="34" charset="0"/>
              </a:rPr>
              <a:t>    Devlet memurluğuna atanan aday memurların adaylık süresi asgari 1, azami 2 yıl olup, adaylık eğitimlerine (Temel-Hazırlayıcı ve Staj) tabi tutulurlar</a:t>
            </a:r>
            <a:r>
              <a:rPr lang="tr-TR" sz="2000" dirty="0" smtClean="0">
                <a:solidFill>
                  <a:srgbClr val="002060"/>
                </a:solidFill>
                <a:latin typeface="Cambria" panose="02040503050406030204" pitchFamily="18" charset="0"/>
                <a:ea typeface="Cambria" panose="02040503050406030204" pitchFamily="18" charset="0"/>
                <a:cs typeface="Arial" panose="020B0604020202020204" pitchFamily="34" charset="0"/>
              </a:rPr>
              <a:t>.(657 S.K.55.mad.)</a:t>
            </a:r>
          </a:p>
          <a:p>
            <a:pPr algn="just">
              <a:lnSpc>
                <a:spcPct val="100000"/>
              </a:lnSpc>
            </a:pPr>
            <a:r>
              <a:rPr lang="tr-TR" sz="2000" dirty="0" smtClean="0">
                <a:latin typeface="Cambria" panose="02040503050406030204" pitchFamily="18" charset="0"/>
                <a:ea typeface="Cambria" panose="02040503050406030204" pitchFamily="18" charset="0"/>
                <a:cs typeface="Arial" panose="020B0604020202020204" pitchFamily="34" charset="0"/>
              </a:rPr>
              <a:t>    </a:t>
            </a:r>
            <a:r>
              <a:rPr lang="tr-TR" sz="2000" dirty="0">
                <a:latin typeface="Cambria" panose="02040503050406030204" pitchFamily="18" charset="0"/>
                <a:ea typeface="Cambria" panose="02040503050406030204" pitchFamily="18" charset="0"/>
                <a:cs typeface="Arial" panose="020B0604020202020204" pitchFamily="34" charset="0"/>
              </a:rPr>
              <a:t>Başarılı olan memurlara Aday Memurlar Staj Değerlendirme Belgesi </a:t>
            </a:r>
            <a:r>
              <a:rPr lang="tr-TR" sz="2000" dirty="0" smtClean="0">
                <a:latin typeface="Cambria" panose="02040503050406030204" pitchFamily="18" charset="0"/>
                <a:ea typeface="Cambria" panose="02040503050406030204" pitchFamily="18" charset="0"/>
                <a:cs typeface="Arial" panose="020B0604020202020204" pitchFamily="34" charset="0"/>
              </a:rPr>
              <a:t>doldurulur. Asgari </a:t>
            </a:r>
            <a:r>
              <a:rPr lang="tr-TR" sz="2000" dirty="0">
                <a:latin typeface="Cambria" panose="02040503050406030204" pitchFamily="18" charset="0"/>
                <a:ea typeface="Cambria" panose="02040503050406030204" pitchFamily="18" charset="0"/>
                <a:cs typeface="Arial" panose="020B0604020202020204" pitchFamily="34" charset="0"/>
              </a:rPr>
              <a:t>bir yıllık hizmet süresini tamamlayan memurlar için çalıştığı birim amiri tarafından teklifte bulunulması halinde asli devlet memurluğuna atanırlar</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.(657 S.K.58.mad.)</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     Asli Devlet Memurluğuna atananlar, Yemin Merasimi Yönetmeliği uyarınca en geç </a:t>
            </a:r>
            <a:r>
              <a:rPr lang="tr-TR" sz="2000" dirty="0">
                <a:solidFill>
                  <a:srgbClr val="FF0000"/>
                </a:solidFill>
                <a:latin typeface="Cambria" panose="02040503050406030204" pitchFamily="18" charset="0"/>
                <a:ea typeface="Cambria" panose="02040503050406030204" pitchFamily="18" charset="0"/>
                <a:cs typeface="Arial" panose="020B0604020202020204" pitchFamily="34" charset="0"/>
              </a:rPr>
              <a:t>bir ay içinde </a:t>
            </a:r>
            <a:r>
              <a:rPr lang="tr-TR" sz="2000" dirty="0">
                <a:latin typeface="Cambria" panose="02040503050406030204" pitchFamily="18" charset="0"/>
                <a:ea typeface="Cambria" panose="02040503050406030204" pitchFamily="18" charset="0"/>
                <a:cs typeface="Arial" panose="020B0604020202020204" pitchFamily="34" charset="0"/>
              </a:rPr>
              <a:t>yemin ederler. Yemin etmedikleri takdirde haklarında disiplin soruşturması başlatılır ve görevlerine son verilir</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.(30.11.1982 tarihli ve 17884 sayılı Resmi Gazete)</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     Başarısız olan memurların devlet memurluğu ile ilişikleri kesilir.</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     Asaleti tasdik edilen memurların adaylık süreleri derece ve kademelerinde değerlendirilir</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.(657 S.K.159.mad</a:t>
            </a:r>
            <a:r>
              <a:rPr lang="tr-TR" sz="2000" dirty="0" smtClean="0">
                <a:solidFill>
                  <a:srgbClr val="002060"/>
                </a:solidFill>
                <a:latin typeface="Cambria" panose="02040503050406030204" pitchFamily="18" charset="0"/>
                <a:ea typeface="Cambria" panose="02040503050406030204" pitchFamily="18" charset="0"/>
                <a:cs typeface="Arial" panose="020B0604020202020204" pitchFamily="34" charset="0"/>
              </a:rPr>
              <a:t>.)</a:t>
            </a:r>
            <a:endPar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7283693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smtClean="0">
                <a:solidFill>
                  <a:srgbClr val="23398E"/>
                </a:solidFill>
                <a:latin typeface="Cambria" panose="02040503050406030204" pitchFamily="18" charset="0"/>
                <a:ea typeface="Cambria" panose="02040503050406030204" pitchFamily="18" charset="0"/>
                <a:cs typeface="Konnect ExtraBold Italic" charset="0"/>
              </a:rPr>
              <a:t>İNTİBAK VE TERFİ</a:t>
            </a:r>
            <a:endParaRPr lang="tr-TR" sz="2800" b="1" dirty="0">
              <a:solidFill>
                <a:srgbClr val="23398E"/>
              </a:solidFill>
              <a:latin typeface="Cambria" panose="02040503050406030204" pitchFamily="18" charset="0"/>
              <a:ea typeface="Cambria" panose="02040503050406030204" pitchFamily="18" charset="0"/>
              <a:cs typeface="Konnect ExtraBold Italic" charset="0"/>
            </a:endParaRPr>
          </a:p>
        </p:txBody>
      </p:sp>
      <p:sp>
        <p:nvSpPr>
          <p:cNvPr id="5" name="Dikdörtgen 4"/>
          <p:cNvSpPr/>
          <p:nvPr/>
        </p:nvSpPr>
        <p:spPr>
          <a:xfrm>
            <a:off x="2645435" y="1146259"/>
            <a:ext cx="8806335" cy="4401205"/>
          </a:xfrm>
          <a:prstGeom prst="rect">
            <a:avLst/>
          </a:prstGeom>
        </p:spPr>
        <p:txBody>
          <a:bodyPr wrap="square">
            <a:spAutoFit/>
          </a:bodyPr>
          <a:lstStyle/>
          <a:p>
            <a:pPr algn="just">
              <a:lnSpc>
                <a:spcPct val="100000"/>
              </a:lnSpc>
            </a:pP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MEMURLARIN ASKERLİK SÜRELERİ</a:t>
            </a:r>
          </a:p>
          <a:p>
            <a:pPr algn="just">
              <a:lnSpc>
                <a:spcPct val="100000"/>
              </a:lnSpc>
            </a:pPr>
            <a:r>
              <a:rPr lang="tr-TR" sz="2000" b="1" dirty="0" smtClean="0">
                <a:latin typeface="Cambria" panose="02040503050406030204" pitchFamily="18" charset="0"/>
                <a:ea typeface="Cambria" panose="02040503050406030204" pitchFamily="18" charset="0"/>
                <a:cs typeface="Arial" panose="020B0604020202020204" pitchFamily="34" charset="0"/>
              </a:rPr>
              <a:t>	</a:t>
            </a:r>
          </a:p>
          <a:p>
            <a:pPr algn="just">
              <a:lnSpc>
                <a:spcPct val="100000"/>
              </a:lnSpc>
            </a:pPr>
            <a:r>
              <a:rPr lang="tr-TR" sz="2000" b="1" dirty="0" smtClean="0">
                <a:latin typeface="Cambria" panose="02040503050406030204" pitchFamily="18" charset="0"/>
                <a:ea typeface="Cambria" panose="02040503050406030204" pitchFamily="18" charset="0"/>
                <a:cs typeface="Arial" panose="020B0604020202020204" pitchFamily="34" charset="0"/>
              </a:rPr>
              <a:t>	Devlet </a:t>
            </a:r>
            <a:r>
              <a:rPr lang="tr-TR" sz="2000" b="1" dirty="0">
                <a:latin typeface="Cambria" panose="02040503050406030204" pitchFamily="18" charset="0"/>
                <a:ea typeface="Cambria" panose="02040503050406030204" pitchFamily="18" charset="0"/>
                <a:cs typeface="Arial" panose="020B0604020202020204" pitchFamily="34" charset="0"/>
              </a:rPr>
              <a:t>memuru olarak atanmadan önce askerlik hizmetini yerine getiren memurların askerlikte geçen süreleri asalet tasdikinden sonra adaylık  süresi ile birlikte derece ve kademesinde değerlendirilir</a:t>
            </a: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.(657 S.K.84.mad</a:t>
            </a: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a:t>
            </a:r>
          </a:p>
          <a:p>
            <a:pPr algn="just">
              <a:lnSpc>
                <a:spcPct val="100000"/>
              </a:lnSpc>
            </a:pPr>
            <a:endParaRPr lang="tr-TR" sz="2000" b="1" dirty="0">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dirty="0" smtClean="0">
                <a:latin typeface="Cambria" panose="02040503050406030204" pitchFamily="18" charset="0"/>
                <a:ea typeface="Cambria" panose="02040503050406030204" pitchFamily="18" charset="0"/>
                <a:cs typeface="Arial" panose="020B0604020202020204" pitchFamily="34" charset="0"/>
              </a:rPr>
              <a:t>	Devlet </a:t>
            </a:r>
            <a:r>
              <a:rPr lang="tr-TR" sz="2000" b="1" dirty="0">
                <a:latin typeface="Cambria" panose="02040503050406030204" pitchFamily="18" charset="0"/>
                <a:ea typeface="Cambria" panose="02040503050406030204" pitchFamily="18" charset="0"/>
                <a:cs typeface="Arial" panose="020B0604020202020204" pitchFamily="34" charset="0"/>
              </a:rPr>
              <a:t>Memurluğuna atandıktan sonra memuriyetleri sırasında askerlik hizmetini yapanların bu süreleri derece ve kademesinde değerlendirilir</a:t>
            </a: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.(657 S.K. 83.mad.)</a:t>
            </a:r>
          </a:p>
          <a:p>
            <a:pPr algn="just">
              <a:lnSpc>
                <a:spcPct val="100000"/>
              </a:lnSpc>
            </a:pPr>
            <a:endPar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tr-TR" sz="2000" b="1" dirty="0" smtClean="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tr-TR" sz="2000" b="1" dirty="0" smtClean="0">
                <a:latin typeface="Cambria" panose="02040503050406030204" pitchFamily="18" charset="0"/>
                <a:ea typeface="Cambria" panose="02040503050406030204" pitchFamily="18" charset="0"/>
                <a:cs typeface="Arial" panose="020B0604020202020204" pitchFamily="34" charset="0"/>
              </a:rPr>
              <a:t>Memuriyette </a:t>
            </a:r>
            <a:r>
              <a:rPr lang="tr-TR" sz="2000" b="1" dirty="0">
                <a:latin typeface="Cambria" panose="02040503050406030204" pitchFamily="18" charset="0"/>
                <a:ea typeface="Cambria" panose="02040503050406030204" pitchFamily="18" charset="0"/>
                <a:cs typeface="Arial" panose="020B0604020202020204" pitchFamily="34" charset="0"/>
              </a:rPr>
              <a:t>iken askerlik hizmetini yapmak üzere görevinden ayrılan memurlar, kurumlarından aylıksız izinli sayılırlar</a:t>
            </a: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.(657 S.K.108/G mad.)</a:t>
            </a:r>
          </a:p>
        </p:txBody>
      </p:sp>
    </p:spTree>
    <p:extLst>
      <p:ext uri="{BB962C8B-B14F-4D97-AF65-F5344CB8AC3E}">
        <p14:creationId xmlns:p14="http://schemas.microsoft.com/office/powerpoint/2010/main" val="123422048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İNTİBAK VE </a:t>
            </a:r>
            <a:r>
              <a:rPr lang="tr-TR" sz="2800" b="1" dirty="0" smtClean="0">
                <a:solidFill>
                  <a:srgbClr val="23398E"/>
                </a:solidFill>
                <a:latin typeface="Cambria" panose="02040503050406030204" pitchFamily="18" charset="0"/>
                <a:ea typeface="Cambria" panose="02040503050406030204" pitchFamily="18" charset="0"/>
                <a:cs typeface="Konnect ExtraBold Italic" charset="0"/>
              </a:rPr>
              <a:t>TERFİ</a:t>
            </a:r>
          </a:p>
          <a:p>
            <a:pPr algn="ctr"/>
            <a:r>
              <a:rPr lang="tr-TR" sz="2000" b="1" u="sng" dirty="0" smtClean="0">
                <a:solidFill>
                  <a:srgbClr val="002060"/>
                </a:solidFill>
                <a:latin typeface="Cambria" panose="02040503050406030204" pitchFamily="18" charset="0"/>
                <a:ea typeface="Cambria" panose="02040503050406030204" pitchFamily="18" charset="0"/>
              </a:rPr>
              <a:t>DEVLET </a:t>
            </a:r>
            <a:r>
              <a:rPr lang="tr-TR" sz="2000" b="1" u="sng" dirty="0">
                <a:solidFill>
                  <a:srgbClr val="002060"/>
                </a:solidFill>
                <a:latin typeface="Cambria" panose="02040503050406030204" pitchFamily="18" charset="0"/>
                <a:ea typeface="Cambria" panose="02040503050406030204" pitchFamily="18" charset="0"/>
              </a:rPr>
              <a:t>MEMURLARINA 8 YILDA BİR KADEME VERİLMESİ</a:t>
            </a:r>
            <a:endParaRPr lang="tr-TR" sz="2000" u="sng" dirty="0">
              <a:solidFill>
                <a:srgbClr val="002060"/>
              </a:solidFill>
              <a:latin typeface="Cambria" panose="02040503050406030204" pitchFamily="18" charset="0"/>
              <a:ea typeface="Cambria" panose="02040503050406030204" pitchFamily="18" charset="0"/>
            </a:endParaRPr>
          </a:p>
        </p:txBody>
      </p:sp>
      <p:sp>
        <p:nvSpPr>
          <p:cNvPr id="3" name="Dikdörtgen 2"/>
          <p:cNvSpPr/>
          <p:nvPr/>
        </p:nvSpPr>
        <p:spPr>
          <a:xfrm>
            <a:off x="2645436" y="1685444"/>
            <a:ext cx="8428964" cy="4431983"/>
          </a:xfrm>
          <a:prstGeom prst="rect">
            <a:avLst/>
          </a:prstGeom>
        </p:spPr>
        <p:txBody>
          <a:bodyPr wrap="square">
            <a:spAutoFit/>
          </a:bodyPr>
          <a:lstStyle/>
          <a:p>
            <a:pPr lvl="0" algn="just" defTabSz="914400" hangingPunct="1">
              <a:lnSpc>
                <a:spcPct val="100000"/>
              </a:lnSpc>
            </a:pPr>
            <a:r>
              <a:rPr lang="tr-TR" sz="2200" kern="1200" dirty="0" smtClean="0">
                <a:solidFill>
                  <a:prstClr val="black"/>
                </a:solidFill>
                <a:latin typeface="Calibri" panose="020F0502020204030204"/>
                <a:ea typeface="+mn-ea"/>
                <a:cs typeface="+mn-cs"/>
              </a:rPr>
              <a:t>	</a:t>
            </a:r>
            <a:r>
              <a:rPr lang="tr-TR" sz="2000" kern="1200" dirty="0" smtClean="0">
                <a:solidFill>
                  <a:prstClr val="black"/>
                </a:solidFill>
                <a:latin typeface="Cambria" panose="02040503050406030204" pitchFamily="18" charset="0"/>
                <a:ea typeface="Cambria" panose="02040503050406030204" pitchFamily="18" charset="0"/>
                <a:cs typeface="Arial" panose="020B0604020202020204" pitchFamily="34" charset="0"/>
              </a:rPr>
              <a:t>Devlet </a:t>
            </a:r>
            <a:r>
              <a:rPr lang="tr-TR" sz="2000" kern="1200" dirty="0">
                <a:solidFill>
                  <a:prstClr val="black"/>
                </a:solidFill>
                <a:latin typeface="Cambria" panose="02040503050406030204" pitchFamily="18" charset="0"/>
                <a:ea typeface="Cambria" panose="02040503050406030204" pitchFamily="18" charset="0"/>
                <a:cs typeface="Arial" panose="020B0604020202020204" pitchFamily="34" charset="0"/>
              </a:rPr>
              <a:t>memurlarına, 8 yıllık hizmet sürelerini tamamlamaları ve herhangi bir disiplin cezası (uyarı, kınama, aylıktan kesme, kademe ilerlemesinin durdurulması disiplin cezalarının bulunmaması halinde 8 yıllık hizmet süresini tamamladığı tarih itibarıyla </a:t>
            </a:r>
            <a:r>
              <a:rPr lang="tr-TR" sz="2000" kern="1200" dirty="0">
                <a:solidFill>
                  <a:srgbClr val="FF0000"/>
                </a:solidFill>
                <a:latin typeface="Cambria" panose="02040503050406030204" pitchFamily="18" charset="0"/>
                <a:ea typeface="Cambria" panose="02040503050406030204" pitchFamily="18" charset="0"/>
                <a:cs typeface="Arial" panose="020B0604020202020204" pitchFamily="34" charset="0"/>
              </a:rPr>
              <a:t>bir kademe </a:t>
            </a:r>
            <a:r>
              <a:rPr lang="tr-TR" sz="2000" kern="1200" dirty="0">
                <a:solidFill>
                  <a:prstClr val="black"/>
                </a:solidFill>
                <a:latin typeface="Cambria" panose="02040503050406030204" pitchFamily="18" charset="0"/>
                <a:ea typeface="Cambria" panose="02040503050406030204" pitchFamily="18" charset="0"/>
                <a:cs typeface="Arial" panose="020B0604020202020204" pitchFamily="34" charset="0"/>
              </a:rPr>
              <a:t>verilir</a:t>
            </a:r>
            <a:r>
              <a:rPr lang="tr-TR" sz="2000" kern="1200" dirty="0">
                <a:solidFill>
                  <a:srgbClr val="FF0000"/>
                </a:solidFill>
                <a:latin typeface="Cambria" panose="02040503050406030204" pitchFamily="18" charset="0"/>
                <a:ea typeface="Cambria" panose="02040503050406030204" pitchFamily="18" charset="0"/>
                <a:cs typeface="Arial" panose="020B0604020202020204" pitchFamily="34" charset="0"/>
              </a:rPr>
              <a:t>.(25.02.2011 tarihli ve 27857 mükerrer sayılı Resmi </a:t>
            </a:r>
            <a:r>
              <a:rPr lang="tr-TR" sz="2000" kern="1200" dirty="0" err="1">
                <a:solidFill>
                  <a:srgbClr val="FF0000"/>
                </a:solidFill>
                <a:latin typeface="Cambria" panose="02040503050406030204" pitchFamily="18" charset="0"/>
                <a:ea typeface="Cambria" panose="02040503050406030204" pitchFamily="18" charset="0"/>
                <a:cs typeface="Arial" panose="020B0604020202020204" pitchFamily="34" charset="0"/>
              </a:rPr>
              <a:t>Gazete’de</a:t>
            </a:r>
            <a:r>
              <a:rPr lang="tr-TR" sz="2000" kern="12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tr-TR" sz="2000" kern="1200" dirty="0">
                <a:solidFill>
                  <a:prstClr val="black"/>
                </a:solidFill>
                <a:latin typeface="Cambria" panose="02040503050406030204" pitchFamily="18" charset="0"/>
                <a:ea typeface="Cambria" panose="02040503050406030204" pitchFamily="18" charset="0"/>
                <a:cs typeface="Arial" panose="020B0604020202020204" pitchFamily="34" charset="0"/>
              </a:rPr>
              <a:t>yayımlanan </a:t>
            </a:r>
            <a:r>
              <a:rPr lang="tr-TR" sz="2000" kern="1200" dirty="0">
                <a:solidFill>
                  <a:srgbClr val="FF0000"/>
                </a:solidFill>
                <a:latin typeface="Cambria" panose="02040503050406030204" pitchFamily="18" charset="0"/>
                <a:ea typeface="Cambria" panose="02040503050406030204" pitchFamily="18" charset="0"/>
                <a:cs typeface="Arial" panose="020B0604020202020204" pitchFamily="34" charset="0"/>
              </a:rPr>
              <a:t>6111 sayılı Kanunun 116 </a:t>
            </a:r>
            <a:r>
              <a:rPr lang="tr-TR" sz="2000" kern="1200" dirty="0" err="1">
                <a:solidFill>
                  <a:srgbClr val="FF0000"/>
                </a:solidFill>
                <a:latin typeface="Cambria" panose="02040503050406030204" pitchFamily="18" charset="0"/>
                <a:ea typeface="Cambria" panose="02040503050406030204" pitchFamily="18" charset="0"/>
                <a:cs typeface="Arial" panose="020B0604020202020204" pitchFamily="34" charset="0"/>
              </a:rPr>
              <a:t>ncı</a:t>
            </a:r>
            <a:r>
              <a:rPr lang="tr-TR" sz="2000" kern="1200" dirty="0">
                <a:solidFill>
                  <a:srgbClr val="FF0000"/>
                </a:solidFill>
                <a:latin typeface="Cambria" panose="02040503050406030204" pitchFamily="18" charset="0"/>
                <a:ea typeface="Cambria" panose="02040503050406030204" pitchFamily="18" charset="0"/>
                <a:cs typeface="Arial" panose="020B0604020202020204" pitchFamily="34" charset="0"/>
              </a:rPr>
              <a:t> maddesi </a:t>
            </a:r>
            <a:r>
              <a:rPr lang="tr-TR" sz="2000" kern="1200" dirty="0">
                <a:solidFill>
                  <a:prstClr val="black"/>
                </a:solidFill>
                <a:latin typeface="Cambria" panose="02040503050406030204" pitchFamily="18" charset="0"/>
                <a:ea typeface="Cambria" panose="02040503050406030204" pitchFamily="18" charset="0"/>
                <a:cs typeface="Arial" panose="020B0604020202020204" pitchFamily="34" charset="0"/>
              </a:rPr>
              <a:t>ile 657 Sayılı Kanuna eklenen geçici 36-(B ve C) fıkraları ile 64 üncü maddeye eklenen 4 üncü fıkrası)</a:t>
            </a:r>
            <a:endParaRPr lang="tr-TR" sz="2000" b="1" u="sng" kern="1200" dirty="0">
              <a:solidFill>
                <a:srgbClr val="FF0000"/>
              </a:solidFill>
              <a:latin typeface="Cambria" panose="02040503050406030204" pitchFamily="18" charset="0"/>
              <a:ea typeface="Cambria" panose="02040503050406030204" pitchFamily="18" charset="0"/>
              <a:cs typeface="Arial" panose="020B0604020202020204" pitchFamily="34" charset="0"/>
            </a:endParaRPr>
          </a:p>
          <a:p>
            <a:pPr lvl="0" algn="just" defTabSz="914400" hangingPunct="1">
              <a:lnSpc>
                <a:spcPct val="100000"/>
              </a:lnSpc>
            </a:pPr>
            <a:r>
              <a:rPr lang="tr-TR" sz="2000" b="1" kern="1200" dirty="0">
                <a:solidFill>
                  <a:srgbClr val="00B050"/>
                </a:solidFill>
                <a:latin typeface="Cambria" panose="02040503050406030204" pitchFamily="18" charset="0"/>
                <a:ea typeface="Cambria" panose="02040503050406030204" pitchFamily="18" charset="0"/>
                <a:cs typeface="Arial" panose="020B0604020202020204" pitchFamily="34" charset="0"/>
              </a:rPr>
              <a:t>      </a:t>
            </a:r>
            <a:r>
              <a:rPr lang="tr-TR" sz="2000" b="1" kern="1200" dirty="0" smtClean="0">
                <a:solidFill>
                  <a:srgbClr val="00B050"/>
                </a:solidFill>
                <a:latin typeface="Cambria" panose="02040503050406030204" pitchFamily="18" charset="0"/>
                <a:ea typeface="Cambria" panose="02040503050406030204" pitchFamily="18" charset="0"/>
                <a:cs typeface="Arial" panose="020B0604020202020204" pitchFamily="34" charset="0"/>
              </a:rPr>
              <a:t>	</a:t>
            </a:r>
            <a:r>
              <a:rPr lang="tr-TR" sz="2000" kern="1200" dirty="0" smtClean="0">
                <a:solidFill>
                  <a:prstClr val="black"/>
                </a:solidFill>
                <a:latin typeface="Cambria" panose="02040503050406030204" pitchFamily="18" charset="0"/>
                <a:ea typeface="Cambria" panose="02040503050406030204" pitchFamily="18" charset="0"/>
                <a:cs typeface="Arial" panose="020B0604020202020204" pitchFamily="34" charset="0"/>
              </a:rPr>
              <a:t>Devlet </a:t>
            </a:r>
            <a:r>
              <a:rPr lang="tr-TR" sz="2000" kern="1200" dirty="0">
                <a:solidFill>
                  <a:prstClr val="black"/>
                </a:solidFill>
                <a:latin typeface="Cambria" panose="02040503050406030204" pitchFamily="18" charset="0"/>
                <a:ea typeface="Cambria" panose="02040503050406030204" pitchFamily="18" charset="0"/>
                <a:cs typeface="Arial" panose="020B0604020202020204" pitchFamily="34" charset="0"/>
              </a:rPr>
              <a:t>Memurlarının fiilen görevde bulunmadığı aylıksız izinde geçirdikleri süreler 8 yıllık süreye ilave edilmez.</a:t>
            </a:r>
          </a:p>
          <a:p>
            <a:pPr lvl="0" algn="just" defTabSz="914400" hangingPunct="1">
              <a:lnSpc>
                <a:spcPct val="100000"/>
              </a:lnSpc>
            </a:pPr>
            <a:endParaRPr lang="tr-TR" sz="2000" kern="1200"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hangingPunct="1">
              <a:lnSpc>
                <a:spcPct val="100000"/>
              </a:lnSpc>
            </a:pPr>
            <a:r>
              <a:rPr lang="tr-TR" sz="2000" b="1" u="sng" kern="1200" dirty="0" smtClean="0">
                <a:solidFill>
                  <a:prstClr val="black"/>
                </a:solidFill>
                <a:latin typeface="Cambria" panose="02040503050406030204" pitchFamily="18" charset="0"/>
                <a:ea typeface="Cambria" panose="02040503050406030204" pitchFamily="18" charset="0"/>
                <a:cs typeface="Arial" panose="020B0604020202020204" pitchFamily="34" charset="0"/>
              </a:rPr>
              <a:t>Not</a:t>
            </a:r>
            <a:r>
              <a:rPr lang="tr-TR" sz="2000" b="1" kern="1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tr-TR" sz="2000" kern="1200" dirty="0">
                <a:solidFill>
                  <a:prstClr val="black"/>
                </a:solidFill>
                <a:latin typeface="Cambria" panose="02040503050406030204" pitchFamily="18" charset="0"/>
                <a:ea typeface="Cambria" panose="02040503050406030204" pitchFamily="18" charset="0"/>
                <a:cs typeface="Arial" panose="020B0604020202020204" pitchFamily="34" charset="0"/>
              </a:rPr>
              <a:t>Memurların</a:t>
            </a:r>
            <a:r>
              <a:rPr lang="tr-TR" sz="2000" b="1" kern="1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tr-TR" sz="2000" kern="1200" dirty="0">
                <a:solidFill>
                  <a:prstClr val="black"/>
                </a:solidFill>
                <a:latin typeface="Cambria" panose="02040503050406030204" pitchFamily="18" charset="0"/>
                <a:ea typeface="Cambria" panose="02040503050406030204" pitchFamily="18" charset="0"/>
                <a:cs typeface="Arial" panose="020B0604020202020204" pitchFamily="34" charset="0"/>
              </a:rPr>
              <a:t>8 yıllık hizmet süresi içinde herhangi  bir disiplin cezası  alması halinde  disiplin cezası aldığı tarihten itibaren </a:t>
            </a:r>
            <a:r>
              <a:rPr lang="tr-TR" sz="2000" kern="1200" dirty="0">
                <a:solidFill>
                  <a:srgbClr val="FF0000"/>
                </a:solidFill>
                <a:latin typeface="Cambria" panose="02040503050406030204" pitchFamily="18" charset="0"/>
                <a:ea typeface="Cambria" panose="02040503050406030204" pitchFamily="18" charset="0"/>
                <a:cs typeface="Arial" panose="020B0604020202020204" pitchFamily="34" charset="0"/>
              </a:rPr>
              <a:t>hizmet süresi sıfırlanır</a:t>
            </a:r>
            <a:r>
              <a:rPr lang="tr-TR" sz="2000" b="1" kern="1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tr-TR" sz="2000" kern="1200" dirty="0">
                <a:solidFill>
                  <a:prstClr val="black"/>
                </a:solidFill>
                <a:latin typeface="Cambria" panose="02040503050406030204" pitchFamily="18" charset="0"/>
                <a:ea typeface="Cambria" panose="02040503050406030204" pitchFamily="18" charset="0"/>
                <a:cs typeface="Arial" panose="020B0604020202020204" pitchFamily="34" charset="0"/>
              </a:rPr>
              <a:t>ve 8 yıllık süre yeniden başlar.</a:t>
            </a:r>
          </a:p>
        </p:txBody>
      </p:sp>
    </p:spTree>
    <p:extLst>
      <p:ext uri="{BB962C8B-B14F-4D97-AF65-F5344CB8AC3E}">
        <p14:creationId xmlns:p14="http://schemas.microsoft.com/office/powerpoint/2010/main" val="358505815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İNTİBAK VE TERFİ</a:t>
            </a:r>
          </a:p>
        </p:txBody>
      </p:sp>
      <p:sp>
        <p:nvSpPr>
          <p:cNvPr id="3" name="Dikdörtgen 2"/>
          <p:cNvSpPr/>
          <p:nvPr/>
        </p:nvSpPr>
        <p:spPr>
          <a:xfrm>
            <a:off x="2645434" y="1234175"/>
            <a:ext cx="8895401" cy="4093428"/>
          </a:xfrm>
          <a:prstGeom prst="rect">
            <a:avLst/>
          </a:prstGeom>
        </p:spPr>
        <p:txBody>
          <a:bodyPr wrap="square">
            <a:spAutoFit/>
          </a:bodyPr>
          <a:lstStyle/>
          <a:p>
            <a:pPr algn="ctr">
              <a:lnSpc>
                <a:spcPct val="100000"/>
              </a:lnSpc>
            </a:pP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ÖĞRENİM İTİBARİYLE YÜKSELEBİLECEĞİ DERECENİN ÜSTÜNDE BİR DERECEYE YÜKSELME (MADDE 37)</a:t>
            </a:r>
            <a:endPar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 </a:t>
            </a:r>
            <a:r>
              <a:rPr lang="tr-TR" sz="2000" dirty="0" smtClean="0">
                <a:latin typeface="Cambria" panose="02040503050406030204" pitchFamily="18" charset="0"/>
                <a:ea typeface="Cambria" panose="02040503050406030204" pitchFamily="18" charset="0"/>
                <a:cs typeface="Arial" panose="020B0604020202020204" pitchFamily="34" charset="0"/>
              </a:rPr>
              <a:t>	6111 </a:t>
            </a:r>
            <a:r>
              <a:rPr lang="tr-TR" sz="2000" dirty="0">
                <a:latin typeface="Cambria" panose="02040503050406030204" pitchFamily="18" charset="0"/>
                <a:ea typeface="Cambria" panose="02040503050406030204" pitchFamily="18" charset="0"/>
                <a:cs typeface="Arial" panose="020B0604020202020204" pitchFamily="34" charset="0"/>
              </a:rPr>
              <a:t>sayılı Kanunun 116 </a:t>
            </a:r>
            <a:r>
              <a:rPr lang="tr-TR" sz="2000" dirty="0" err="1">
                <a:latin typeface="Cambria" panose="02040503050406030204" pitchFamily="18" charset="0"/>
                <a:ea typeface="Cambria" panose="02040503050406030204" pitchFamily="18" charset="0"/>
                <a:cs typeface="Arial" panose="020B0604020202020204" pitchFamily="34" charset="0"/>
              </a:rPr>
              <a:t>ncı</a:t>
            </a:r>
            <a:r>
              <a:rPr lang="tr-TR" sz="2000" dirty="0">
                <a:latin typeface="Cambria" panose="02040503050406030204" pitchFamily="18" charset="0"/>
                <a:ea typeface="Cambria" panose="02040503050406030204" pitchFamily="18" charset="0"/>
                <a:cs typeface="Arial" panose="020B0604020202020204" pitchFamily="34" charset="0"/>
              </a:rPr>
              <a:t> maddesi ile 657 sayılı Kanuna eklenen ‘</a:t>
            </a:r>
            <a:r>
              <a:rPr lang="tr-TR" sz="2000" dirty="0" err="1">
                <a:latin typeface="Cambria" panose="02040503050406030204" pitchFamily="18" charset="0"/>
                <a:ea typeface="Cambria" panose="02040503050406030204" pitchFamily="18" charset="0"/>
                <a:cs typeface="Arial" panose="020B0604020202020204" pitchFamily="34" charset="0"/>
              </a:rPr>
              <a:t>Yükselinebilecek</a:t>
            </a:r>
            <a:r>
              <a:rPr lang="tr-TR" sz="2000" dirty="0">
                <a:latin typeface="Cambria" panose="02040503050406030204" pitchFamily="18" charset="0"/>
                <a:ea typeface="Cambria" panose="02040503050406030204" pitchFamily="18" charset="0"/>
                <a:cs typeface="Arial" panose="020B0604020202020204" pitchFamily="34" charset="0"/>
              </a:rPr>
              <a:t> Derecenin Üstünde Bir Dereceye </a:t>
            </a:r>
            <a:r>
              <a:rPr lang="tr-TR" sz="2000" dirty="0" smtClean="0">
                <a:latin typeface="Cambria" panose="02040503050406030204" pitchFamily="18" charset="0"/>
                <a:ea typeface="Cambria" panose="02040503050406030204" pitchFamily="18" charset="0"/>
                <a:cs typeface="Arial" panose="020B0604020202020204" pitchFamily="34" charset="0"/>
              </a:rPr>
              <a:t>Yükselme başlıklı </a:t>
            </a:r>
            <a:r>
              <a:rPr lang="tr-TR" sz="2000" dirty="0">
                <a:latin typeface="Cambria" panose="02040503050406030204" pitchFamily="18" charset="0"/>
                <a:ea typeface="Cambria" panose="02040503050406030204" pitchFamily="18" charset="0"/>
                <a:cs typeface="Arial" panose="020B0604020202020204" pitchFamily="34" charset="0"/>
              </a:rPr>
              <a:t>37 </a:t>
            </a:r>
            <a:r>
              <a:rPr lang="tr-TR" sz="2000" dirty="0" err="1">
                <a:latin typeface="Cambria" panose="02040503050406030204" pitchFamily="18" charset="0"/>
                <a:ea typeface="Cambria" panose="02040503050406030204" pitchFamily="18" charset="0"/>
                <a:cs typeface="Arial" panose="020B0604020202020204" pitchFamily="34" charset="0"/>
              </a:rPr>
              <a:t>nci</a:t>
            </a:r>
            <a:r>
              <a:rPr lang="tr-TR" sz="2000" dirty="0">
                <a:latin typeface="Cambria" panose="02040503050406030204" pitchFamily="18" charset="0"/>
                <a:ea typeface="Cambria" panose="02040503050406030204" pitchFamily="18" charset="0"/>
                <a:cs typeface="Arial" panose="020B0604020202020204" pitchFamily="34" charset="0"/>
              </a:rPr>
              <a:t> maddesi ile</a:t>
            </a:r>
            <a:r>
              <a:rPr lang="tr-TR" sz="2000" dirty="0" smtClean="0">
                <a:latin typeface="Cambria" panose="02040503050406030204" pitchFamily="18" charset="0"/>
                <a:ea typeface="Cambria" panose="02040503050406030204" pitchFamily="18" charset="0"/>
                <a:cs typeface="Arial" panose="020B0604020202020204" pitchFamily="34" charset="0"/>
              </a:rPr>
              <a:t>;</a:t>
            </a:r>
            <a:endParaRPr lang="tr-TR" sz="2000" dirty="0">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       </a:t>
            </a:r>
            <a:r>
              <a:rPr lang="tr-TR" sz="2000" dirty="0" smtClean="0">
                <a:latin typeface="Cambria" panose="02040503050406030204" pitchFamily="18" charset="0"/>
                <a:ea typeface="Cambria" panose="02040503050406030204" pitchFamily="18" charset="0"/>
                <a:cs typeface="Arial" panose="020B0604020202020204" pitchFamily="34" charset="0"/>
              </a:rPr>
              <a:t>	Öğrenim </a:t>
            </a:r>
            <a:r>
              <a:rPr lang="tr-TR" sz="2000" dirty="0">
                <a:latin typeface="Cambria" panose="02040503050406030204" pitchFamily="18" charset="0"/>
                <a:ea typeface="Cambria" panose="02040503050406030204" pitchFamily="18" charset="0"/>
                <a:cs typeface="Arial" panose="020B0604020202020204" pitchFamily="34" charset="0"/>
              </a:rPr>
              <a:t>durumları, hizmet sınıfları ve görev unvanları itibariyle azami yükselebilecekleri derecenin 4 üncü kademesinde bulunan ve son 8 yıllık süre içerisinde herhangi bir disiplin cezası almayanların kazanılmış hak aylıkları kadro şartı aranmaksızın  bir üst dereceye yükseltilir.</a:t>
            </a:r>
          </a:p>
          <a:p>
            <a:pPr algn="just">
              <a:lnSpc>
                <a:spcPct val="100000"/>
              </a:lnSpc>
            </a:pPr>
            <a:r>
              <a:rPr lang="tr-TR" sz="2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ÖRNEK-1:</a:t>
            </a:r>
            <a:r>
              <a:rPr lang="tr-TR" sz="2000" dirty="0">
                <a:latin typeface="Cambria" panose="02040503050406030204" pitchFamily="18" charset="0"/>
                <a:ea typeface="Cambria" panose="02040503050406030204" pitchFamily="18" charset="0"/>
                <a:cs typeface="Arial" panose="020B0604020202020204" pitchFamily="34" charset="0"/>
              </a:rPr>
              <a:t> Ortaokul Mezunu       </a:t>
            </a:r>
            <a:r>
              <a:rPr lang="tr-TR" sz="2000" dirty="0" smtClean="0">
                <a:latin typeface="Cambria" panose="02040503050406030204" pitchFamily="18" charset="0"/>
                <a:ea typeface="Cambria" panose="02040503050406030204" pitchFamily="18" charset="0"/>
                <a:cs typeface="Arial" panose="020B0604020202020204" pitchFamily="34" charset="0"/>
              </a:rPr>
              <a:t>       </a:t>
            </a: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ÖRNEK-2</a:t>
            </a: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tr-TR" sz="2000" dirty="0">
                <a:latin typeface="Cambria" panose="02040503050406030204" pitchFamily="18" charset="0"/>
                <a:ea typeface="Cambria" panose="02040503050406030204" pitchFamily="18" charset="0"/>
                <a:cs typeface="Arial" panose="020B0604020202020204" pitchFamily="34" charset="0"/>
              </a:rPr>
              <a:t>Lise Mezunu </a:t>
            </a:r>
          </a:p>
          <a:p>
            <a:pPr algn="just">
              <a:lnSpc>
                <a:spcPct val="100000"/>
              </a:lnSpc>
            </a:pPr>
            <a:r>
              <a:rPr lang="tr-TR" sz="2000" b="1" u="sng" dirty="0">
                <a:latin typeface="Cambria" panose="02040503050406030204" pitchFamily="18" charset="0"/>
                <a:ea typeface="Cambria" panose="02040503050406030204" pitchFamily="18" charset="0"/>
                <a:cs typeface="Arial" panose="020B0604020202020204" pitchFamily="34" charset="0"/>
              </a:rPr>
              <a:t>ESKİ DURUMU</a:t>
            </a:r>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u="sng" dirty="0">
                <a:latin typeface="Cambria" panose="02040503050406030204" pitchFamily="18" charset="0"/>
                <a:ea typeface="Cambria" panose="02040503050406030204" pitchFamily="18" charset="0"/>
                <a:cs typeface="Arial" panose="020B0604020202020204" pitchFamily="34" charset="0"/>
              </a:rPr>
              <a:t>YENİ DURUMU</a:t>
            </a:r>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dirty="0" smtClean="0">
                <a:latin typeface="Cambria" panose="02040503050406030204" pitchFamily="18" charset="0"/>
                <a:ea typeface="Cambria" panose="02040503050406030204" pitchFamily="18" charset="0"/>
                <a:cs typeface="Arial" panose="020B0604020202020204" pitchFamily="34" charset="0"/>
              </a:rPr>
              <a:t>     </a:t>
            </a:r>
            <a:r>
              <a:rPr lang="tr-TR" sz="2000" b="1" u="sng" dirty="0" smtClean="0">
                <a:latin typeface="Cambria" panose="02040503050406030204" pitchFamily="18" charset="0"/>
                <a:ea typeface="Cambria" panose="02040503050406030204" pitchFamily="18" charset="0"/>
                <a:cs typeface="Arial" panose="020B0604020202020204" pitchFamily="34" charset="0"/>
              </a:rPr>
              <a:t>ESKİ </a:t>
            </a:r>
            <a:r>
              <a:rPr lang="tr-TR" sz="2000" b="1" u="sng" dirty="0">
                <a:latin typeface="Cambria" panose="02040503050406030204" pitchFamily="18" charset="0"/>
                <a:ea typeface="Cambria" panose="02040503050406030204" pitchFamily="18" charset="0"/>
                <a:cs typeface="Arial" panose="020B0604020202020204" pitchFamily="34" charset="0"/>
              </a:rPr>
              <a:t>DURUMU</a:t>
            </a:r>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u="sng" dirty="0">
                <a:latin typeface="Cambria" panose="02040503050406030204" pitchFamily="18" charset="0"/>
                <a:ea typeface="Cambria" panose="02040503050406030204" pitchFamily="18" charset="0"/>
                <a:cs typeface="Arial" panose="020B0604020202020204" pitchFamily="34" charset="0"/>
              </a:rPr>
              <a:t>YENİ DURUMU</a:t>
            </a:r>
            <a:r>
              <a:rPr lang="tr-TR" sz="2000" u="sng" dirty="0">
                <a:latin typeface="Cambria" panose="02040503050406030204" pitchFamily="18" charset="0"/>
                <a:ea typeface="Cambria" panose="02040503050406030204" pitchFamily="18" charset="0"/>
                <a:cs typeface="Arial" panose="020B0604020202020204" pitchFamily="34" charset="0"/>
              </a:rPr>
              <a:t>   </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            </a:t>
            </a:r>
            <a:r>
              <a:rPr lang="tr-TR" sz="2000" dirty="0" smtClean="0">
                <a:latin typeface="Cambria" panose="02040503050406030204" pitchFamily="18" charset="0"/>
                <a:ea typeface="Cambria" panose="02040503050406030204" pitchFamily="18" charset="0"/>
                <a:cs typeface="Arial" panose="020B0604020202020204" pitchFamily="34" charset="0"/>
              </a:rPr>
              <a:t>5/3               </a:t>
            </a:r>
            <a:r>
              <a:rPr lang="tr-TR" sz="2000" dirty="0">
                <a:latin typeface="Cambria" panose="02040503050406030204" pitchFamily="18" charset="0"/>
                <a:ea typeface="Cambria" panose="02040503050406030204" pitchFamily="18" charset="0"/>
                <a:cs typeface="Arial" panose="020B0604020202020204" pitchFamily="34" charset="0"/>
              </a:rPr>
              <a:t>4/1 </a:t>
            </a:r>
            <a:r>
              <a:rPr lang="tr-TR" sz="2000" dirty="0" smtClean="0">
                <a:latin typeface="Cambria" panose="02040503050406030204" pitchFamily="18" charset="0"/>
                <a:ea typeface="Cambria" panose="02040503050406030204" pitchFamily="18" charset="0"/>
                <a:cs typeface="Arial" panose="020B0604020202020204" pitchFamily="34" charset="0"/>
              </a:rPr>
              <a:t>                                   3/3                         2/1 </a:t>
            </a:r>
          </a:p>
          <a:p>
            <a:pPr algn="just">
              <a:lnSpc>
                <a:spcPct val="100000"/>
              </a:lnSpc>
            </a:pPr>
            <a:r>
              <a:rPr lang="tr-TR" sz="2000" dirty="0" smtClean="0">
                <a:solidFill>
                  <a:srgbClr val="002060"/>
                </a:solidFill>
                <a:latin typeface="Cambria" panose="02040503050406030204" pitchFamily="18" charset="0"/>
                <a:ea typeface="Cambria" panose="02040503050406030204" pitchFamily="18" charset="0"/>
                <a:cs typeface="Arial" panose="020B0604020202020204" pitchFamily="34" charset="0"/>
              </a:rPr>
              <a:t>(</a:t>
            </a: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İlerleyeceği son  kademe 4/9)                (İlerleyeceği son kademe 2/6)</a:t>
            </a:r>
            <a:endPar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515842788"/>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İNTİBAK VE TERFİ</a:t>
            </a:r>
          </a:p>
        </p:txBody>
      </p:sp>
      <p:sp>
        <p:nvSpPr>
          <p:cNvPr id="3" name="Dikdörtgen 2"/>
          <p:cNvSpPr/>
          <p:nvPr/>
        </p:nvSpPr>
        <p:spPr>
          <a:xfrm>
            <a:off x="2645434" y="1234175"/>
            <a:ext cx="8895401" cy="4708981"/>
          </a:xfrm>
          <a:prstGeom prst="rect">
            <a:avLst/>
          </a:prstGeom>
        </p:spPr>
        <p:txBody>
          <a:bodyPr wrap="square">
            <a:spAutoFit/>
          </a:bodyPr>
          <a:lstStyle/>
          <a:p>
            <a:pPr algn="ctr">
              <a:lnSpc>
                <a:spcPct val="100000"/>
              </a:lnSpc>
            </a:pP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ÜST ÖĞRENİM İNTİBAKLARI</a:t>
            </a:r>
            <a:endPar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Memuriyete atandıktan sonra memuriyetleri sırasında bir üst öğrenimi bitirenlerin üst öğrenim </a:t>
            </a:r>
            <a:r>
              <a:rPr lang="tr-TR" sz="2000" dirty="0" smtClean="0">
                <a:latin typeface="Cambria" panose="02040503050406030204" pitchFamily="18" charset="0"/>
                <a:ea typeface="Cambria" panose="02040503050406030204" pitchFamily="18" charset="0"/>
                <a:cs typeface="Arial" panose="020B0604020202020204" pitchFamily="34" charset="0"/>
              </a:rPr>
              <a:t>intibakları </a:t>
            </a:r>
            <a:r>
              <a:rPr lang="tr-TR" sz="2000" dirty="0">
                <a:latin typeface="Cambria" panose="02040503050406030204" pitchFamily="18" charset="0"/>
                <a:ea typeface="Cambria" panose="02040503050406030204" pitchFamily="18" charset="0"/>
                <a:cs typeface="Arial" panose="020B0604020202020204" pitchFamily="34" charset="0"/>
              </a:rPr>
              <a:t>emsale tabi tutulmak suretiyle derece ve kademelerinde değerlendirilir</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.(657 S.K.36-12/d mad</a:t>
            </a:r>
            <a:r>
              <a:rPr lang="tr-TR" sz="2000" dirty="0" smtClean="0">
                <a:solidFill>
                  <a:srgbClr val="002060"/>
                </a:solidFill>
                <a:latin typeface="Cambria" panose="02040503050406030204" pitchFamily="18" charset="0"/>
                <a:ea typeface="Cambria" panose="02040503050406030204" pitchFamily="18" charset="0"/>
                <a:cs typeface="Arial" panose="020B0604020202020204" pitchFamily="34" charset="0"/>
              </a:rPr>
              <a:t>.)</a:t>
            </a:r>
            <a:endPar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Emsal kişi</a:t>
            </a:r>
            <a:r>
              <a:rPr lang="tr-TR" sz="2000" dirty="0">
                <a:latin typeface="Cambria" panose="02040503050406030204" pitchFamily="18" charset="0"/>
                <a:ea typeface="Cambria" panose="02040503050406030204" pitchFamily="18" charset="0"/>
                <a:cs typeface="Arial" panose="020B0604020202020204" pitchFamily="34" charset="0"/>
              </a:rPr>
              <a:t>: Görevde iken üst öğrenimi bitiren memurun emsali, aynı üst öğrenimi tahsile ara vermeden başlayan ve normal süresi içinde bitirdikten sonra memuriyete giren kişidir</a:t>
            </a:r>
            <a:r>
              <a:rPr lang="tr-TR" sz="2000" dirty="0" smtClean="0">
                <a:latin typeface="Cambria" panose="02040503050406030204" pitchFamily="18" charset="0"/>
                <a:ea typeface="Cambria" panose="02040503050406030204" pitchFamily="18" charset="0"/>
                <a:cs typeface="Arial" panose="020B0604020202020204" pitchFamily="34" charset="0"/>
              </a:rPr>
              <a:t>.</a:t>
            </a:r>
            <a:endParaRPr lang="tr-TR" sz="2000" dirty="0">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Üst öğrenim intibakı  yapılan memurların, memuriyetleri sırasında almış oldukları ilave kademe ve dereceler de emsal hesaplamasında derece ve kademelerine eklenir. Uyarma, kınama ve aylıktan kesme cezaları dikkate alınmaz. Sadece Kademe ilerlemesinin durdurulması disiplin cezası dikkate alınır.</a:t>
            </a:r>
          </a:p>
          <a:p>
            <a:pPr algn="just">
              <a:lnSpc>
                <a:spcPct val="100000"/>
              </a:lnSpc>
            </a:pP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Üst öğrenim emsal hizmetinin hesaplanmasında hesaplama tarihi olarak;</a:t>
            </a: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Ortaokul ve Liselerde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30 Haziran</a:t>
            </a:r>
            <a:r>
              <a:rPr lang="tr-TR" sz="2000" dirty="0" smtClean="0">
                <a:latin typeface="Cambria" panose="02040503050406030204" pitchFamily="18" charset="0"/>
                <a:ea typeface="Cambria" panose="02040503050406030204" pitchFamily="18" charset="0"/>
                <a:cs typeface="Arial" panose="020B0604020202020204" pitchFamily="34" charset="0"/>
              </a:rPr>
              <a:t>;</a:t>
            </a:r>
            <a:endParaRPr lang="tr-TR" sz="2000" dirty="0">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dirty="0">
                <a:latin typeface="Cambria" panose="02040503050406030204" pitchFamily="18" charset="0"/>
                <a:ea typeface="Cambria" panose="02040503050406030204" pitchFamily="18" charset="0"/>
                <a:cs typeface="Arial" panose="020B0604020202020204" pitchFamily="34" charset="0"/>
              </a:rPr>
              <a:t>Yüksekokul ve Fakültelerde  </a:t>
            </a:r>
            <a:r>
              <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rPr>
              <a:t>31 Temmuz </a:t>
            </a:r>
            <a:r>
              <a:rPr lang="tr-TR" sz="2000" dirty="0">
                <a:latin typeface="Cambria" panose="02040503050406030204" pitchFamily="18" charset="0"/>
                <a:ea typeface="Cambria" panose="02040503050406030204" pitchFamily="18" charset="0"/>
                <a:cs typeface="Arial" panose="020B0604020202020204" pitchFamily="34" charset="0"/>
              </a:rPr>
              <a:t>tarihi esas alınır.</a:t>
            </a:r>
          </a:p>
        </p:txBody>
      </p:sp>
    </p:spTree>
    <p:extLst>
      <p:ext uri="{BB962C8B-B14F-4D97-AF65-F5344CB8AC3E}">
        <p14:creationId xmlns:p14="http://schemas.microsoft.com/office/powerpoint/2010/main" val="3210220789"/>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587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smtClean="0">
                <a:solidFill>
                  <a:srgbClr val="23398E"/>
                </a:solidFill>
                <a:latin typeface="Cambria" panose="02040503050406030204" pitchFamily="18" charset="0"/>
                <a:ea typeface="Cambria" panose="02040503050406030204" pitchFamily="18" charset="0"/>
                <a:cs typeface="Konnect ExtraBold Italic" charset="0"/>
              </a:rPr>
              <a:t>EMSAL UYGULAMA ÖRNEĞİ 1</a:t>
            </a:r>
            <a:endParaRPr lang="tr-TR" sz="2800" b="1" dirty="0">
              <a:solidFill>
                <a:srgbClr val="23398E"/>
              </a:solidFill>
              <a:latin typeface="Cambria" panose="02040503050406030204" pitchFamily="18" charset="0"/>
              <a:ea typeface="Cambria" panose="02040503050406030204" pitchFamily="18" charset="0"/>
              <a:cs typeface="Konnect ExtraBold Italic" charset="0"/>
            </a:endParaRPr>
          </a:p>
        </p:txBody>
      </p:sp>
      <p:graphicFrame>
        <p:nvGraphicFramePr>
          <p:cNvPr id="5" name="Tablo 4">
            <a:extLst>
              <a:ext uri="{FF2B5EF4-FFF2-40B4-BE49-F238E27FC236}">
                <a16:creationId xmlns:a16="http://schemas.microsoft.com/office/drawing/2014/main" id="{225CDF2E-79A9-494C-B9FF-3AB3029E366D}"/>
              </a:ext>
            </a:extLst>
          </p:cNvPr>
          <p:cNvGraphicFramePr>
            <a:graphicFrameLocks noGrp="1"/>
          </p:cNvGraphicFramePr>
          <p:nvPr>
            <p:extLst>
              <p:ext uri="{D42A27DB-BD31-4B8C-83A1-F6EECF244321}">
                <p14:modId xmlns:p14="http://schemas.microsoft.com/office/powerpoint/2010/main" val="1068560648"/>
              </p:ext>
            </p:extLst>
          </p:nvPr>
        </p:nvGraphicFramePr>
        <p:xfrm>
          <a:off x="2643809" y="1248229"/>
          <a:ext cx="7980648" cy="4646612"/>
        </p:xfrm>
        <a:graphic>
          <a:graphicData uri="http://schemas.openxmlformats.org/drawingml/2006/table">
            <a:tbl>
              <a:tblPr/>
              <a:tblGrid>
                <a:gridCol w="3627986">
                  <a:extLst>
                    <a:ext uri="{9D8B030D-6E8A-4147-A177-3AD203B41FA5}">
                      <a16:colId xmlns:a16="http://schemas.microsoft.com/office/drawing/2014/main" val="3161361404"/>
                    </a:ext>
                  </a:extLst>
                </a:gridCol>
                <a:gridCol w="2086187">
                  <a:extLst>
                    <a:ext uri="{9D8B030D-6E8A-4147-A177-3AD203B41FA5}">
                      <a16:colId xmlns:a16="http://schemas.microsoft.com/office/drawing/2014/main" val="3666755390"/>
                    </a:ext>
                  </a:extLst>
                </a:gridCol>
                <a:gridCol w="2266475">
                  <a:extLst>
                    <a:ext uri="{9D8B030D-6E8A-4147-A177-3AD203B41FA5}">
                      <a16:colId xmlns:a16="http://schemas.microsoft.com/office/drawing/2014/main" val="1305347980"/>
                    </a:ext>
                  </a:extLst>
                </a:gridCol>
              </a:tblGrid>
              <a:tr h="272805">
                <a:tc>
                  <a:txBody>
                    <a:bodyPr/>
                    <a:lstStyle/>
                    <a:p>
                      <a:pPr algn="l"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Öğrenimi </a:t>
                      </a:r>
                      <a:r>
                        <a:rPr lang="tr-TR" sz="1600" b="1" i="0" u="none" strike="noStrike" dirty="0">
                          <a:solidFill>
                            <a:srgbClr val="000000"/>
                          </a:solidFill>
                          <a:effectLst/>
                          <a:latin typeface="Cambria" panose="02040503050406030204" pitchFamily="18" charset="0"/>
                          <a:ea typeface="Cambria" panose="02040503050406030204" pitchFamily="18" charset="0"/>
                        </a:rPr>
                        <a:t>ve Tarihi</a:t>
                      </a:r>
                    </a:p>
                  </a:txBody>
                  <a:tcPr marL="9525" marR="9525" marT="9525" marB="0" anchor="b">
                    <a:lnL>
                      <a:noFill/>
                    </a:lnL>
                    <a:lnR>
                      <a:noFill/>
                    </a:lnR>
                    <a:lnT>
                      <a:noFill/>
                    </a:lnT>
                    <a:lnB>
                      <a:noFill/>
                    </a:lnB>
                  </a:tcPr>
                </a:tc>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İlkokul-30.06.1982</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162526447"/>
                  </a:ext>
                </a:extLst>
              </a:tr>
              <a:tr h="272805">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Memuriyete Başlama Tarihi</a:t>
                      </a:r>
                    </a:p>
                  </a:txBody>
                  <a:tcPr marL="9525" marR="9525" marT="9525" marB="0" anchor="b">
                    <a:lnL>
                      <a:noFill/>
                    </a:lnL>
                    <a:lnR>
                      <a:noFill/>
                    </a:lnR>
                    <a:lnT>
                      <a:noFill/>
                    </a:lnT>
                    <a:lnB>
                      <a:noFill/>
                    </a:lnB>
                  </a:tcPr>
                </a:tc>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14.10.1984</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600" b="1" i="0" u="none" strike="noStrike">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2565612305"/>
                  </a:ext>
                </a:extLst>
              </a:tr>
              <a:tr h="272805">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Memuriyette iken Bitirilen Öğrenim</a:t>
                      </a:r>
                    </a:p>
                  </a:txBody>
                  <a:tcPr marL="9525" marR="9525" marT="9525" marB="0" anchor="b">
                    <a:lnL>
                      <a:noFill/>
                    </a:lnL>
                    <a:lnR>
                      <a:noFill/>
                    </a:lnR>
                    <a:lnT>
                      <a:noFill/>
                    </a:lnT>
                    <a:lnB>
                      <a:noFill/>
                    </a:lnB>
                  </a:tcPr>
                </a:tc>
                <a:tc gridSpan="2">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Ortaokul-30.06.1996</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2965244376"/>
                  </a:ext>
                </a:extLst>
              </a:tr>
              <a:tr h="272805">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Son Derece ve Kademesi</a:t>
                      </a:r>
                    </a:p>
                  </a:txBody>
                  <a:tcPr marL="9525" marR="9525" marT="9525" marB="0" anchor="b">
                    <a:lnL>
                      <a:noFill/>
                    </a:lnL>
                    <a:lnR>
                      <a:noFill/>
                    </a:lnR>
                    <a:lnT>
                      <a:noFill/>
                    </a:lnT>
                    <a:lnB>
                      <a:noFill/>
                    </a:lnB>
                  </a:tcPr>
                </a:tc>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11/3    (14.10.1995)</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386654623"/>
                  </a:ext>
                </a:extLst>
              </a:tr>
              <a:tr h="272805">
                <a:tc>
                  <a:txBody>
                    <a:bodyPr/>
                    <a:lstStyle/>
                    <a:p>
                      <a:pPr algn="l"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458</a:t>
                      </a:r>
                      <a:r>
                        <a:rPr lang="tr-TR" sz="1600" b="1" i="0" u="none" strike="noStrike" baseline="0" dirty="0" smtClean="0">
                          <a:solidFill>
                            <a:srgbClr val="000000"/>
                          </a:solidFill>
                          <a:effectLst/>
                          <a:latin typeface="Cambria" panose="02040503050406030204" pitchFamily="18" charset="0"/>
                          <a:ea typeface="Cambria" panose="02040503050406030204" pitchFamily="18" charset="0"/>
                        </a:rPr>
                        <a:t> </a:t>
                      </a:r>
                      <a:r>
                        <a:rPr lang="tr-TR" sz="1600" b="1" i="0" u="none" strike="noStrike" baseline="0" dirty="0" err="1" smtClean="0">
                          <a:solidFill>
                            <a:srgbClr val="000000"/>
                          </a:solidFill>
                          <a:effectLst/>
                          <a:latin typeface="Cambria" panose="02040503050406030204" pitchFamily="18" charset="0"/>
                          <a:ea typeface="Cambria" panose="02040503050406030204" pitchFamily="18" charset="0"/>
                        </a:rPr>
                        <a:t>S.K.H.K.dan</a:t>
                      </a:r>
                      <a:r>
                        <a:rPr lang="tr-TR" sz="1600" b="1" i="0" u="none" strike="noStrike" dirty="0" smtClean="0">
                          <a:solidFill>
                            <a:srgbClr val="000000"/>
                          </a:solidFill>
                          <a:effectLst/>
                          <a:latin typeface="Cambria" panose="02040503050406030204" pitchFamily="18" charset="0"/>
                          <a:ea typeface="Cambria" panose="02040503050406030204" pitchFamily="18" charset="0"/>
                        </a:rPr>
                        <a:t> </a:t>
                      </a:r>
                      <a:r>
                        <a:rPr lang="tr-TR" sz="1600" b="1" i="0" u="none" strike="noStrike" dirty="0">
                          <a:solidFill>
                            <a:srgbClr val="000000"/>
                          </a:solidFill>
                          <a:effectLst/>
                          <a:latin typeface="Cambria" panose="02040503050406030204" pitchFamily="18" charset="0"/>
                          <a:ea typeface="Cambria" panose="02040503050406030204" pitchFamily="18" charset="0"/>
                        </a:rPr>
                        <a:t>yararlandı</a:t>
                      </a:r>
                    </a:p>
                  </a:txBody>
                  <a:tcPr marL="9525" marR="9525" marT="9525" marB="0" anchor="b">
                    <a:lnL>
                      <a:noFill/>
                    </a:lnL>
                    <a:lnR>
                      <a:noFill/>
                    </a:lnR>
                    <a:lnT>
                      <a:noFill/>
                    </a:lnT>
                    <a:lnB>
                      <a:noFill/>
                    </a:lnB>
                  </a:tcPr>
                </a:tc>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15.10.1991</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052986374"/>
                  </a:ext>
                </a:extLst>
              </a:tr>
              <a:tr h="272805">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600" b="1" i="0" u="none" strike="noStrike">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925853107"/>
                  </a:ext>
                </a:extLst>
              </a:tr>
              <a:tr h="272805">
                <a:tc gridSpan="3">
                  <a:txBody>
                    <a:bodyPr/>
                    <a:lstStyle/>
                    <a:p>
                      <a:pPr algn="ctr" fontAlgn="ctr"/>
                      <a:r>
                        <a:rPr lang="tr-TR" sz="1600" b="1" i="0" u="none" strike="noStrike" dirty="0" smtClean="0">
                          <a:solidFill>
                            <a:srgbClr val="FF0000"/>
                          </a:solidFill>
                          <a:effectLst/>
                          <a:latin typeface="Cambria" panose="02040503050406030204" pitchFamily="18" charset="0"/>
                          <a:ea typeface="Cambria" panose="02040503050406030204" pitchFamily="18" charset="0"/>
                        </a:rPr>
                        <a:t>EMSAL</a:t>
                      </a:r>
                      <a:r>
                        <a:rPr lang="tr-TR" sz="1600" b="1" i="0" u="none" strike="noStrike" baseline="0" dirty="0" smtClean="0">
                          <a:solidFill>
                            <a:srgbClr val="FF0000"/>
                          </a:solidFill>
                          <a:effectLst/>
                          <a:latin typeface="Cambria" panose="02040503050406030204" pitchFamily="18" charset="0"/>
                          <a:ea typeface="Cambria" panose="02040503050406030204" pitchFamily="18" charset="0"/>
                        </a:rPr>
                        <a:t> DEĞERLENDİRME TABLOSU</a:t>
                      </a:r>
                      <a:endParaRPr lang="tr-TR" sz="1600" b="1" i="0" u="none" strike="noStrike" dirty="0">
                        <a:solidFill>
                          <a:srgbClr val="FF0000"/>
                        </a:solidFill>
                        <a:effectLst/>
                        <a:latin typeface="Cambria" panose="02040503050406030204" pitchFamily="18" charset="0"/>
                        <a:ea typeface="Cambria" panose="020405030504060302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27544193"/>
                  </a:ext>
                </a:extLst>
              </a:tr>
              <a:tr h="272805">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BİLGİLER</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EMSALİ</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KENDİSİ</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35218712"/>
                  </a:ext>
                </a:extLst>
              </a:tr>
              <a:tr h="272805">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Öğrenim Tarihi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30.06.1996</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262759013"/>
                  </a:ext>
                </a:extLst>
              </a:tr>
              <a:tr h="272805">
                <a:tc>
                  <a:txBody>
                    <a:bodyPr/>
                    <a:lstStyle/>
                    <a:p>
                      <a:pPr algn="l" fontAlgn="b"/>
                      <a:r>
                        <a:rPr lang="tr-TR" sz="1600" b="1" i="0" u="none" strike="noStrike">
                          <a:solidFill>
                            <a:srgbClr val="000000"/>
                          </a:solidFill>
                          <a:effectLst/>
                          <a:latin typeface="Cambria" panose="02040503050406030204" pitchFamily="18" charset="0"/>
                          <a:ea typeface="Cambria" panose="02040503050406030204" pitchFamily="18" charset="0"/>
                        </a:rPr>
                        <a:t>Öğrenim Süresi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600" b="1" i="0" u="none" strike="noStrike" dirty="0">
                          <a:solidFill>
                            <a:srgbClr val="000000"/>
                          </a:solidFill>
                          <a:effectLst/>
                          <a:latin typeface="Cambria" panose="02040503050406030204" pitchFamily="18" charset="0"/>
                          <a:ea typeface="Cambria" panose="02040503050406030204" pitchFamily="18" charset="0"/>
                        </a:rPr>
                        <a:t>3 yıl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50078539"/>
                  </a:ext>
                </a:extLst>
              </a:tr>
              <a:tr h="359102">
                <a:tc>
                  <a:txBody>
                    <a:bodyPr/>
                    <a:lstStyle/>
                    <a:p>
                      <a:pPr algn="l" fontAlgn="b">
                        <a:lnSpc>
                          <a:spcPct val="100000"/>
                        </a:lnSpc>
                      </a:pPr>
                      <a:r>
                        <a:rPr lang="tr-TR" sz="1600" b="1" i="0" u="none" strike="noStrike" dirty="0" smtClean="0">
                          <a:solidFill>
                            <a:srgbClr val="000000"/>
                          </a:solidFill>
                          <a:effectLst/>
                          <a:latin typeface="Cambria" panose="02040503050406030204" pitchFamily="18" charset="0"/>
                          <a:ea typeface="Cambria" panose="02040503050406030204" pitchFamily="18" charset="0"/>
                        </a:rPr>
                        <a:t>Göreve </a:t>
                      </a:r>
                      <a:r>
                        <a:rPr lang="tr-TR" sz="1600" b="1" i="0" u="none" strike="noStrike" dirty="0">
                          <a:solidFill>
                            <a:srgbClr val="000000"/>
                          </a:solidFill>
                          <a:effectLst/>
                          <a:latin typeface="Cambria" panose="02040503050406030204" pitchFamily="18" charset="0"/>
                          <a:ea typeface="Cambria" panose="02040503050406030204" pitchFamily="18" charset="0"/>
                        </a:rPr>
                        <a:t>Başlama Tarihi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600" b="1" i="0" u="none" strike="noStrike" dirty="0" smtClean="0">
                          <a:solidFill>
                            <a:srgbClr val="000000"/>
                          </a:solidFill>
                          <a:effectLst/>
                          <a:latin typeface="Cambria" panose="02040503050406030204" pitchFamily="18" charset="0"/>
                          <a:ea typeface="Cambria" panose="02040503050406030204" pitchFamily="18" charset="0"/>
                        </a:rPr>
                        <a:t>30.06.1985</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600" b="1" i="0" u="none" strike="noStrike" dirty="0" smtClean="0">
                          <a:solidFill>
                            <a:srgbClr val="000000"/>
                          </a:solidFill>
                          <a:effectLst/>
                          <a:latin typeface="Cambria" panose="02040503050406030204" pitchFamily="18" charset="0"/>
                          <a:ea typeface="Cambria" panose="02040503050406030204" pitchFamily="18" charset="0"/>
                        </a:rPr>
                        <a:t>14.10.1984</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41009992"/>
                  </a:ext>
                </a:extLst>
              </a:tr>
              <a:tr h="272805">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Hesaplama Tarihi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31.07.1996</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600" b="1" i="0" u="none" strike="noStrike" dirty="0" smtClean="0">
                          <a:solidFill>
                            <a:srgbClr val="000000"/>
                          </a:solidFill>
                          <a:effectLst/>
                          <a:latin typeface="Cambria" panose="02040503050406030204" pitchFamily="18" charset="0"/>
                          <a:ea typeface="Cambria" panose="02040503050406030204" pitchFamily="18" charset="0"/>
                        </a:rPr>
                        <a:t>31.07.1996</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40517805"/>
                  </a:ext>
                </a:extLst>
              </a:tr>
              <a:tr h="272805">
                <a:tc>
                  <a:txBody>
                    <a:bodyPr/>
                    <a:lstStyle/>
                    <a:p>
                      <a:pPr algn="l"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Hizmet Süresi</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tr-TR" sz="1600" b="1" i="0" u="none" strike="noStrike" dirty="0" smtClean="0">
                          <a:solidFill>
                            <a:srgbClr val="FF0000"/>
                          </a:solidFill>
                          <a:effectLst/>
                          <a:latin typeface="Cambria" panose="02040503050406030204" pitchFamily="18" charset="0"/>
                          <a:ea typeface="Cambria" panose="02040503050406030204" pitchFamily="18" charset="0"/>
                        </a:rPr>
                        <a:t>11 yıl, 1 ay, 1 gün</a:t>
                      </a:r>
                      <a:endParaRPr lang="tr-TR" sz="1600" b="1" i="0" u="none" strike="noStrike" dirty="0">
                        <a:solidFill>
                          <a:srgbClr val="FF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600" b="1" i="0" u="none" strike="noStrike" baseline="0" dirty="0" smtClean="0">
                          <a:solidFill>
                            <a:srgbClr val="000000"/>
                          </a:solidFill>
                          <a:effectLst/>
                          <a:latin typeface="Cambria" panose="02040503050406030204" pitchFamily="18" charset="0"/>
                          <a:ea typeface="Cambria" panose="02040503050406030204" pitchFamily="18" charset="0"/>
                        </a:rPr>
                        <a:t>11 yıl, 9 ay, 17 gün</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75915679"/>
                  </a:ext>
                </a:extLst>
              </a:tr>
              <a:tr h="272805">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39931169"/>
                  </a:ext>
                </a:extLst>
              </a:tr>
              <a:tr h="739002">
                <a:tc gridSpan="3">
                  <a:txBody>
                    <a:bodyPr/>
                    <a:lstStyle/>
                    <a:p>
                      <a:pPr algn="l" fontAlgn="ctr"/>
                      <a:r>
                        <a:rPr lang="tr-TR" sz="1600" b="1" i="0" u="none" strike="noStrike" dirty="0" smtClean="0">
                          <a:solidFill>
                            <a:srgbClr val="000000"/>
                          </a:solidFill>
                          <a:effectLst/>
                          <a:latin typeface="Cambria" panose="02040503050406030204" pitchFamily="18" charset="0"/>
                          <a:ea typeface="Cambria" panose="02040503050406030204" pitchFamily="18" charset="0"/>
                        </a:rPr>
                        <a:t>NOT: </a:t>
                      </a:r>
                      <a:r>
                        <a:rPr lang="tr-TR" sz="1600" b="1" i="0" u="none" strike="noStrike" dirty="0" smtClean="0">
                          <a:solidFill>
                            <a:srgbClr val="FF0000"/>
                          </a:solidFill>
                          <a:effectLst/>
                          <a:latin typeface="Cambria" panose="02040503050406030204" pitchFamily="18" charset="0"/>
                          <a:ea typeface="Cambria" panose="02040503050406030204" pitchFamily="18" charset="0"/>
                        </a:rPr>
                        <a:t>Emsalinin </a:t>
                      </a:r>
                      <a:r>
                        <a:rPr lang="tr-TR" sz="1600" b="1" i="0" u="none" strike="noStrike" dirty="0" smtClean="0">
                          <a:solidFill>
                            <a:srgbClr val="000000"/>
                          </a:solidFill>
                          <a:effectLst/>
                          <a:latin typeface="Cambria" panose="02040503050406030204" pitchFamily="18" charset="0"/>
                          <a:ea typeface="Cambria" panose="02040503050406030204" pitchFamily="18" charset="0"/>
                        </a:rPr>
                        <a:t>hizmetine</a:t>
                      </a:r>
                      <a:r>
                        <a:rPr lang="tr-TR" sz="1600" b="1" i="0" u="none" strike="noStrike" baseline="0" dirty="0" smtClean="0">
                          <a:solidFill>
                            <a:srgbClr val="000000"/>
                          </a:solidFill>
                          <a:effectLst/>
                          <a:latin typeface="Cambria" panose="02040503050406030204" pitchFamily="18" charset="0"/>
                          <a:ea typeface="Cambria" panose="02040503050406030204" pitchFamily="18" charset="0"/>
                        </a:rPr>
                        <a:t> göre </a:t>
                      </a:r>
                      <a:r>
                        <a:rPr lang="tr-TR" sz="1600" b="1" i="0" u="none" strike="noStrike" baseline="0" dirty="0" smtClean="0">
                          <a:solidFill>
                            <a:srgbClr val="FF0000"/>
                          </a:solidFill>
                          <a:effectLst/>
                          <a:latin typeface="Cambria" panose="02040503050406030204" pitchFamily="18" charset="0"/>
                          <a:ea typeface="Cambria" panose="02040503050406030204" pitchFamily="18" charset="0"/>
                        </a:rPr>
                        <a:t>9.derece 1.kademede </a:t>
                      </a:r>
                      <a:r>
                        <a:rPr lang="tr-TR" sz="1600" b="1" i="0" u="none" strike="noStrike" dirty="0" smtClean="0">
                          <a:solidFill>
                            <a:srgbClr val="000000"/>
                          </a:solidFill>
                          <a:effectLst/>
                          <a:latin typeface="Cambria" panose="02040503050406030204" pitchFamily="18" charset="0"/>
                          <a:ea typeface="Cambria" panose="02040503050406030204" pitchFamily="18" charset="0"/>
                        </a:rPr>
                        <a:t>1 ay,</a:t>
                      </a:r>
                      <a:r>
                        <a:rPr lang="tr-TR" sz="1600" b="1" i="0" u="none" strike="noStrike" baseline="0" dirty="0" smtClean="0">
                          <a:solidFill>
                            <a:srgbClr val="000000"/>
                          </a:solidFill>
                          <a:effectLst/>
                          <a:latin typeface="Cambria" panose="02040503050406030204" pitchFamily="18" charset="0"/>
                          <a:ea typeface="Cambria" panose="02040503050406030204" pitchFamily="18" charset="0"/>
                        </a:rPr>
                        <a:t> 1 gün </a:t>
                      </a:r>
                      <a:r>
                        <a:rPr lang="tr-TR" sz="1600" b="1" i="0" u="none" strike="noStrike" dirty="0" smtClean="0">
                          <a:solidFill>
                            <a:srgbClr val="000000"/>
                          </a:solidFill>
                          <a:effectLst/>
                          <a:latin typeface="Cambria" panose="02040503050406030204" pitchFamily="18" charset="0"/>
                          <a:ea typeface="Cambria" panose="02040503050406030204" pitchFamily="18" charset="0"/>
                        </a:rPr>
                        <a:t>kıdemli olup müteakip terfi tarihi </a:t>
                      </a:r>
                      <a:r>
                        <a:rPr lang="tr-TR" sz="1600" b="1" i="0" u="none" strike="noStrike" dirty="0" smtClean="0">
                          <a:solidFill>
                            <a:srgbClr val="FF0000"/>
                          </a:solidFill>
                          <a:effectLst/>
                          <a:latin typeface="Cambria" panose="02040503050406030204" pitchFamily="18" charset="0"/>
                          <a:ea typeface="Cambria" panose="02040503050406030204" pitchFamily="18" charset="0"/>
                        </a:rPr>
                        <a:t>30.06.1997</a:t>
                      </a:r>
                      <a:r>
                        <a:rPr lang="tr-TR" sz="1600" b="1" i="0" u="none" strike="noStrike" baseline="0" dirty="0" smtClean="0">
                          <a:solidFill>
                            <a:srgbClr val="000000"/>
                          </a:solidFill>
                          <a:effectLst/>
                          <a:latin typeface="Cambria" panose="02040503050406030204" pitchFamily="18" charset="0"/>
                          <a:ea typeface="Cambria" panose="02040503050406030204" pitchFamily="18" charset="0"/>
                        </a:rPr>
                        <a:t> olacak ve müteakip terfileri de buna göre yürütülecektir.</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49614661"/>
                  </a:ext>
                </a:extLst>
              </a:tr>
            </a:tbl>
          </a:graphicData>
        </a:graphic>
      </p:graphicFrame>
    </p:spTree>
    <p:extLst>
      <p:ext uri="{BB962C8B-B14F-4D97-AF65-F5344CB8AC3E}">
        <p14:creationId xmlns:p14="http://schemas.microsoft.com/office/powerpoint/2010/main" val="2794854890"/>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EMSAL UYGULAMA </a:t>
            </a:r>
            <a:r>
              <a:rPr lang="tr-TR" sz="2800" b="1" dirty="0" smtClean="0">
                <a:solidFill>
                  <a:srgbClr val="23398E"/>
                </a:solidFill>
                <a:latin typeface="Cambria" panose="02040503050406030204" pitchFamily="18" charset="0"/>
                <a:ea typeface="Cambria" panose="02040503050406030204" pitchFamily="18" charset="0"/>
                <a:cs typeface="Konnect ExtraBold Italic" charset="0"/>
              </a:rPr>
              <a:t>ÖRNEĞİ 2</a:t>
            </a:r>
            <a:endParaRPr lang="tr-TR" sz="2800" b="1" dirty="0">
              <a:solidFill>
                <a:srgbClr val="23398E"/>
              </a:solidFill>
              <a:latin typeface="Cambria" panose="02040503050406030204" pitchFamily="18" charset="0"/>
              <a:ea typeface="Cambria" panose="02040503050406030204" pitchFamily="18" charset="0"/>
              <a:cs typeface="Konnect ExtraBold Italic" charset="0"/>
            </a:endParaRPr>
          </a:p>
        </p:txBody>
      </p:sp>
      <p:graphicFrame>
        <p:nvGraphicFramePr>
          <p:cNvPr id="5" name="Tablo 4">
            <a:extLst>
              <a:ext uri="{FF2B5EF4-FFF2-40B4-BE49-F238E27FC236}">
                <a16:creationId xmlns:a16="http://schemas.microsoft.com/office/drawing/2014/main" id="{225CDF2E-79A9-494C-B9FF-3AB3029E366D}"/>
              </a:ext>
            </a:extLst>
          </p:cNvPr>
          <p:cNvGraphicFramePr>
            <a:graphicFrameLocks noGrp="1"/>
          </p:cNvGraphicFramePr>
          <p:nvPr>
            <p:extLst>
              <p:ext uri="{D42A27DB-BD31-4B8C-83A1-F6EECF244321}">
                <p14:modId xmlns:p14="http://schemas.microsoft.com/office/powerpoint/2010/main" val="589616476"/>
              </p:ext>
            </p:extLst>
          </p:nvPr>
        </p:nvGraphicFramePr>
        <p:xfrm>
          <a:off x="2544417" y="1146262"/>
          <a:ext cx="8413869" cy="5243486"/>
        </p:xfrm>
        <a:graphic>
          <a:graphicData uri="http://schemas.openxmlformats.org/drawingml/2006/table">
            <a:tbl>
              <a:tblPr/>
              <a:tblGrid>
                <a:gridCol w="3636803">
                  <a:extLst>
                    <a:ext uri="{9D8B030D-6E8A-4147-A177-3AD203B41FA5}">
                      <a16:colId xmlns:a16="http://schemas.microsoft.com/office/drawing/2014/main" val="3161361404"/>
                    </a:ext>
                  </a:extLst>
                </a:gridCol>
                <a:gridCol w="2289600">
                  <a:extLst>
                    <a:ext uri="{9D8B030D-6E8A-4147-A177-3AD203B41FA5}">
                      <a16:colId xmlns:a16="http://schemas.microsoft.com/office/drawing/2014/main" val="3666755390"/>
                    </a:ext>
                  </a:extLst>
                </a:gridCol>
                <a:gridCol w="2487466">
                  <a:extLst>
                    <a:ext uri="{9D8B030D-6E8A-4147-A177-3AD203B41FA5}">
                      <a16:colId xmlns:a16="http://schemas.microsoft.com/office/drawing/2014/main" val="1305347980"/>
                    </a:ext>
                  </a:extLst>
                </a:gridCol>
              </a:tblGrid>
              <a:tr h="293448">
                <a:tc>
                  <a:txBody>
                    <a:bodyPr/>
                    <a:lstStyle/>
                    <a:p>
                      <a:pPr algn="l" fontAlgn="b"/>
                      <a:r>
                        <a:rPr lang="tr-TR" sz="1800" b="1" i="0" u="none" strike="noStrike" dirty="0">
                          <a:solidFill>
                            <a:srgbClr val="000000"/>
                          </a:solidFill>
                          <a:effectLst/>
                          <a:latin typeface="Cambria" panose="02040503050406030204" pitchFamily="18" charset="0"/>
                          <a:ea typeface="Cambria" panose="02040503050406030204" pitchFamily="18" charset="0"/>
                        </a:rPr>
                        <a:t>Öğrenim ve Tarihi</a:t>
                      </a:r>
                    </a:p>
                  </a:txBody>
                  <a:tcPr marL="9525" marR="9525" marT="9525" marB="0" anchor="b">
                    <a:lnL>
                      <a:noFill/>
                    </a:lnL>
                    <a:lnR>
                      <a:noFill/>
                    </a:lnR>
                    <a:lnT>
                      <a:noFill/>
                    </a:lnT>
                    <a:lnB>
                      <a:noFill/>
                    </a:lnB>
                  </a:tcPr>
                </a:tc>
                <a:tc>
                  <a:txBody>
                    <a:bodyPr/>
                    <a:lstStyle/>
                    <a:p>
                      <a:pPr algn="l" fontAlgn="b"/>
                      <a:r>
                        <a:rPr lang="tr-TR" sz="18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Ortaokul-30.06.2008</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800" b="1" i="0" u="none" strike="noStrike">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162526447"/>
                  </a:ext>
                </a:extLst>
              </a:tr>
              <a:tr h="293448">
                <a:tc>
                  <a:txBody>
                    <a:bodyPr/>
                    <a:lstStyle/>
                    <a:p>
                      <a:pPr algn="l" fontAlgn="b"/>
                      <a:r>
                        <a:rPr lang="tr-TR" sz="1800" b="1" i="0" u="none" strike="noStrike" dirty="0">
                          <a:solidFill>
                            <a:srgbClr val="000000"/>
                          </a:solidFill>
                          <a:effectLst/>
                          <a:latin typeface="Cambria" panose="02040503050406030204" pitchFamily="18" charset="0"/>
                          <a:ea typeface="Cambria" panose="02040503050406030204" pitchFamily="18" charset="0"/>
                        </a:rPr>
                        <a:t>Memuriyete Başlama Tarihi</a:t>
                      </a:r>
                    </a:p>
                  </a:txBody>
                  <a:tcPr marL="9525" marR="9525" marT="9525" marB="0" anchor="b">
                    <a:lnL>
                      <a:noFill/>
                    </a:lnL>
                    <a:lnR>
                      <a:noFill/>
                    </a:lnR>
                    <a:lnT>
                      <a:noFill/>
                    </a:lnT>
                    <a:lnB>
                      <a:noFill/>
                    </a:lnB>
                  </a:tcPr>
                </a:tc>
                <a:tc>
                  <a:txBody>
                    <a:bodyPr/>
                    <a:lstStyle/>
                    <a:p>
                      <a:pPr algn="l" fontAlgn="b"/>
                      <a:r>
                        <a:rPr lang="tr-TR" sz="1800" b="1" i="0" u="none" strike="noStrike" dirty="0">
                          <a:solidFill>
                            <a:srgbClr val="000000"/>
                          </a:solidFill>
                          <a:effectLst/>
                          <a:latin typeface="Cambria" panose="02040503050406030204" pitchFamily="18" charset="0"/>
                          <a:ea typeface="Cambria" panose="02040503050406030204" pitchFamily="18" charset="0"/>
                        </a:rPr>
                        <a:t>: </a:t>
                      </a:r>
                      <a:r>
                        <a:rPr lang="tr-TR" sz="1800" b="1" i="0" u="none" strike="noStrike" dirty="0" smtClean="0">
                          <a:solidFill>
                            <a:srgbClr val="000000"/>
                          </a:solidFill>
                          <a:effectLst/>
                          <a:latin typeface="Cambria" panose="02040503050406030204" pitchFamily="18" charset="0"/>
                          <a:ea typeface="Cambria" panose="02040503050406030204" pitchFamily="18" charset="0"/>
                        </a:rPr>
                        <a:t>15.08.2011</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800" b="1" i="0" u="none" strike="noStrike">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2565612305"/>
                  </a:ext>
                </a:extLst>
              </a:tr>
              <a:tr h="293448">
                <a:tc>
                  <a:txBody>
                    <a:bodyPr/>
                    <a:lstStyle/>
                    <a:p>
                      <a:pPr algn="l" fontAlgn="b"/>
                      <a:r>
                        <a:rPr lang="tr-TR" sz="1800" b="1" i="0" u="none" strike="noStrike" dirty="0">
                          <a:solidFill>
                            <a:srgbClr val="000000"/>
                          </a:solidFill>
                          <a:effectLst/>
                          <a:latin typeface="Cambria" panose="02040503050406030204" pitchFamily="18" charset="0"/>
                          <a:ea typeface="Cambria" panose="02040503050406030204" pitchFamily="18" charset="0"/>
                        </a:rPr>
                        <a:t>Memuriyette iken Bitirilen Öğrenim</a:t>
                      </a:r>
                    </a:p>
                  </a:txBody>
                  <a:tcPr marL="9525" marR="9525" marT="9525" marB="0" anchor="b">
                    <a:lnL>
                      <a:noFill/>
                    </a:lnL>
                    <a:lnR>
                      <a:noFill/>
                    </a:lnR>
                    <a:lnT>
                      <a:noFill/>
                    </a:lnT>
                    <a:lnB>
                      <a:noFill/>
                    </a:lnB>
                  </a:tcPr>
                </a:tc>
                <a:tc gridSpan="2">
                  <a:txBody>
                    <a:bodyPr/>
                    <a:lstStyle/>
                    <a:p>
                      <a:pPr algn="l" fontAlgn="b"/>
                      <a:r>
                        <a:rPr lang="tr-TR" sz="1800" b="1" i="0" u="none" strike="noStrike" dirty="0">
                          <a:solidFill>
                            <a:srgbClr val="000000"/>
                          </a:solidFill>
                          <a:effectLst/>
                          <a:latin typeface="Cambria" panose="02040503050406030204" pitchFamily="18" charset="0"/>
                          <a:ea typeface="Cambria" panose="02040503050406030204" pitchFamily="18" charset="0"/>
                        </a:rPr>
                        <a:t>: </a:t>
                      </a:r>
                      <a:r>
                        <a:rPr lang="tr-TR" sz="1800" b="1" i="0" u="none" strike="noStrike" dirty="0" smtClean="0">
                          <a:solidFill>
                            <a:srgbClr val="000000"/>
                          </a:solidFill>
                          <a:effectLst/>
                          <a:latin typeface="Cambria" panose="02040503050406030204" pitchFamily="18" charset="0"/>
                          <a:ea typeface="Cambria" panose="02040503050406030204" pitchFamily="18" charset="0"/>
                        </a:rPr>
                        <a:t>Lise-30.06.2021</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2965244376"/>
                  </a:ext>
                </a:extLst>
              </a:tr>
              <a:tr h="293448">
                <a:tc>
                  <a:txBody>
                    <a:bodyPr/>
                    <a:lstStyle/>
                    <a:p>
                      <a:pPr algn="l" fontAlgn="b"/>
                      <a:r>
                        <a:rPr lang="tr-TR" sz="1800" b="1" i="0" u="none" strike="noStrike" dirty="0">
                          <a:solidFill>
                            <a:srgbClr val="000000"/>
                          </a:solidFill>
                          <a:effectLst/>
                          <a:latin typeface="Cambria" panose="02040503050406030204" pitchFamily="18" charset="0"/>
                          <a:ea typeface="Cambria" panose="02040503050406030204" pitchFamily="18" charset="0"/>
                        </a:rPr>
                        <a:t>Son Derece ve </a:t>
                      </a:r>
                      <a:r>
                        <a:rPr lang="tr-TR" sz="1800" b="1" i="0" u="none" strike="noStrike" dirty="0" smtClean="0">
                          <a:solidFill>
                            <a:srgbClr val="000000"/>
                          </a:solidFill>
                          <a:effectLst/>
                          <a:latin typeface="Cambria" panose="02040503050406030204" pitchFamily="18" charset="0"/>
                          <a:ea typeface="Cambria" panose="02040503050406030204" pitchFamily="18" charset="0"/>
                        </a:rPr>
                        <a:t>Kademesi</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r>
                        <a:rPr lang="tr-TR" sz="1800" b="1" i="0" u="none" strike="noStrike" dirty="0">
                          <a:solidFill>
                            <a:srgbClr val="000000"/>
                          </a:solidFill>
                          <a:effectLst/>
                          <a:latin typeface="Cambria" panose="02040503050406030204" pitchFamily="18" charset="0"/>
                          <a:ea typeface="Cambria" panose="02040503050406030204" pitchFamily="18" charset="0"/>
                        </a:rPr>
                        <a:t>: </a:t>
                      </a:r>
                      <a:r>
                        <a:rPr lang="tr-TR" sz="1800" b="1" i="0" u="none" strike="noStrike" dirty="0" smtClean="0">
                          <a:solidFill>
                            <a:srgbClr val="000000"/>
                          </a:solidFill>
                          <a:effectLst/>
                          <a:latin typeface="Cambria" panose="02040503050406030204" pitchFamily="18" charset="0"/>
                          <a:ea typeface="Cambria" panose="02040503050406030204" pitchFamily="18" charset="0"/>
                        </a:rPr>
                        <a:t>10/3 </a:t>
                      </a:r>
                      <a:r>
                        <a:rPr lang="tr-TR" sz="1800" b="1" i="0" u="none" strike="noStrike" dirty="0">
                          <a:solidFill>
                            <a:srgbClr val="000000"/>
                          </a:solidFill>
                          <a:effectLst/>
                          <a:latin typeface="Cambria" panose="02040503050406030204" pitchFamily="18" charset="0"/>
                          <a:ea typeface="Cambria" panose="02040503050406030204" pitchFamily="18" charset="0"/>
                        </a:rPr>
                        <a:t>(</a:t>
                      </a:r>
                      <a:r>
                        <a:rPr lang="tr-TR" sz="1800" b="1" i="0" u="none" strike="noStrike" dirty="0" smtClean="0">
                          <a:solidFill>
                            <a:srgbClr val="000000"/>
                          </a:solidFill>
                          <a:effectLst/>
                          <a:latin typeface="Cambria" panose="02040503050406030204" pitchFamily="18" charset="0"/>
                          <a:ea typeface="Cambria" panose="02040503050406030204" pitchFamily="18" charset="0"/>
                        </a:rPr>
                        <a:t>15.08.2020)</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386654623"/>
                  </a:ext>
                </a:extLst>
              </a:tr>
              <a:tr h="293448">
                <a:tc>
                  <a:txBody>
                    <a:bodyPr/>
                    <a:lstStyle/>
                    <a:p>
                      <a:pPr algn="l" fontAlgn="b"/>
                      <a:r>
                        <a:rPr lang="tr-TR" sz="1800" b="1" i="0" u="none" strike="noStrike" dirty="0" smtClean="0">
                          <a:solidFill>
                            <a:srgbClr val="000000"/>
                          </a:solidFill>
                          <a:effectLst/>
                          <a:latin typeface="Cambria" panose="02040503050406030204" pitchFamily="18" charset="0"/>
                          <a:ea typeface="Cambria" panose="02040503050406030204" pitchFamily="18" charset="0"/>
                        </a:rPr>
                        <a:t>İlave</a:t>
                      </a:r>
                      <a:r>
                        <a:rPr lang="tr-TR" sz="1800" b="1" i="0" u="none" strike="noStrike" baseline="0" dirty="0" smtClean="0">
                          <a:solidFill>
                            <a:srgbClr val="000000"/>
                          </a:solidFill>
                          <a:effectLst/>
                          <a:latin typeface="Cambria" panose="02040503050406030204" pitchFamily="18" charset="0"/>
                          <a:ea typeface="Cambria" panose="02040503050406030204" pitchFamily="18" charset="0"/>
                        </a:rPr>
                        <a:t> bir derece(15.01.2016)</a:t>
                      </a:r>
                      <a:r>
                        <a:rPr lang="tr-TR" sz="1800" b="1" i="0" u="none" strike="noStrike" dirty="0" smtClean="0">
                          <a:solidFill>
                            <a:srgbClr val="000000"/>
                          </a:solidFill>
                          <a:effectLst/>
                          <a:latin typeface="Cambria" panose="02040503050406030204" pitchFamily="18" charset="0"/>
                          <a:ea typeface="Cambria" panose="02040503050406030204" pitchFamily="18" charset="0"/>
                        </a:rPr>
                        <a:t>                   </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052986374"/>
                  </a:ext>
                </a:extLst>
              </a:tr>
              <a:tr h="293448">
                <a:tc>
                  <a:txBody>
                    <a:bodyPr/>
                    <a:lstStyle/>
                    <a:p>
                      <a:pPr algn="l" fontAlgn="b"/>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925853107"/>
                  </a:ext>
                </a:extLst>
              </a:tr>
              <a:tr h="293448">
                <a:tc gridSpan="3">
                  <a:txBody>
                    <a:bodyPr/>
                    <a:lstStyle/>
                    <a:p>
                      <a:pPr algn="ctr" fontAlgn="ctr"/>
                      <a:r>
                        <a:rPr lang="tr-TR" sz="1800" b="1" i="0" u="none" strike="noStrike" dirty="0" smtClean="0">
                          <a:solidFill>
                            <a:srgbClr val="FF0000"/>
                          </a:solidFill>
                          <a:effectLst/>
                          <a:latin typeface="Cambria" panose="02040503050406030204" pitchFamily="18" charset="0"/>
                          <a:ea typeface="Cambria" panose="02040503050406030204" pitchFamily="18" charset="0"/>
                        </a:rPr>
                        <a:t>EMSAL</a:t>
                      </a:r>
                      <a:r>
                        <a:rPr lang="tr-TR" sz="1800" b="1" i="0" u="none" strike="noStrike" baseline="0" dirty="0" smtClean="0">
                          <a:solidFill>
                            <a:srgbClr val="FF0000"/>
                          </a:solidFill>
                          <a:effectLst/>
                          <a:latin typeface="Cambria" panose="02040503050406030204" pitchFamily="18" charset="0"/>
                          <a:ea typeface="Cambria" panose="02040503050406030204" pitchFamily="18" charset="0"/>
                        </a:rPr>
                        <a:t> DEĞERLENDİRME TABLOSU</a:t>
                      </a:r>
                      <a:endParaRPr lang="tr-TR" sz="1800" b="1" i="0" u="none" strike="noStrike" dirty="0">
                        <a:solidFill>
                          <a:srgbClr val="FF0000"/>
                        </a:solidFill>
                        <a:effectLst/>
                        <a:latin typeface="Cambria" panose="02040503050406030204" pitchFamily="18" charset="0"/>
                        <a:ea typeface="Cambria" panose="020405030504060302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27544193"/>
                  </a:ext>
                </a:extLst>
              </a:tr>
              <a:tr h="293448">
                <a:tc>
                  <a:txBody>
                    <a:bodyPr/>
                    <a:lstStyle/>
                    <a:p>
                      <a:pPr algn="ctr" fontAlgn="b"/>
                      <a:r>
                        <a:rPr lang="tr-TR" sz="1800" b="1" i="0" u="none" strike="noStrike" dirty="0" smtClean="0">
                          <a:solidFill>
                            <a:srgbClr val="000000"/>
                          </a:solidFill>
                          <a:effectLst/>
                          <a:latin typeface="Cambria" panose="02040503050406030204" pitchFamily="18" charset="0"/>
                          <a:ea typeface="Cambria" panose="02040503050406030204" pitchFamily="18" charset="0"/>
                        </a:rPr>
                        <a:t>BİLGİLER</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800" b="1" i="0" u="none" strike="noStrike" dirty="0" smtClean="0">
                          <a:solidFill>
                            <a:srgbClr val="000000"/>
                          </a:solidFill>
                          <a:effectLst/>
                          <a:latin typeface="Cambria" panose="02040503050406030204" pitchFamily="18" charset="0"/>
                          <a:ea typeface="Cambria" panose="02040503050406030204" pitchFamily="18" charset="0"/>
                        </a:rPr>
                        <a:t>EMSALİ</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800" b="1" i="0" u="none" strike="noStrike" dirty="0" smtClean="0">
                          <a:solidFill>
                            <a:srgbClr val="000000"/>
                          </a:solidFill>
                          <a:effectLst/>
                          <a:latin typeface="Cambria" panose="02040503050406030204" pitchFamily="18" charset="0"/>
                          <a:ea typeface="Cambria" panose="02040503050406030204" pitchFamily="18" charset="0"/>
                        </a:rPr>
                        <a:t>KENDİSİ</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35218712"/>
                  </a:ext>
                </a:extLst>
              </a:tr>
              <a:tr h="293448">
                <a:tc>
                  <a:txBody>
                    <a:bodyPr/>
                    <a:lstStyle/>
                    <a:p>
                      <a:pPr algn="l" fontAlgn="b"/>
                      <a:r>
                        <a:rPr lang="tr-TR" sz="1800" b="1" i="0" u="none" strike="noStrike" dirty="0">
                          <a:solidFill>
                            <a:srgbClr val="000000"/>
                          </a:solidFill>
                          <a:effectLst/>
                          <a:latin typeface="Cambria" panose="02040503050406030204" pitchFamily="18" charset="0"/>
                          <a:ea typeface="Cambria" panose="02040503050406030204" pitchFamily="18" charset="0"/>
                        </a:rPr>
                        <a:t>Öğrenim Tarihi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tr-TR" sz="1800" b="1" i="0" u="none" strike="noStrike" dirty="0" smtClean="0">
                          <a:solidFill>
                            <a:srgbClr val="000000"/>
                          </a:solidFill>
                          <a:effectLst/>
                          <a:latin typeface="Cambria" panose="02040503050406030204" pitchFamily="18" charset="0"/>
                          <a:ea typeface="Cambria" panose="02040503050406030204" pitchFamily="18" charset="0"/>
                        </a:rPr>
                        <a:t>30.06.2008</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262759013"/>
                  </a:ext>
                </a:extLst>
              </a:tr>
              <a:tr h="293448">
                <a:tc>
                  <a:txBody>
                    <a:bodyPr/>
                    <a:lstStyle/>
                    <a:p>
                      <a:pPr algn="l" fontAlgn="b"/>
                      <a:r>
                        <a:rPr lang="tr-TR" sz="1800" b="1" i="0" u="none" strike="noStrike" dirty="0">
                          <a:solidFill>
                            <a:srgbClr val="000000"/>
                          </a:solidFill>
                          <a:effectLst/>
                          <a:latin typeface="Cambria" panose="02040503050406030204" pitchFamily="18" charset="0"/>
                          <a:ea typeface="Cambria" panose="02040503050406030204" pitchFamily="18" charset="0"/>
                        </a:rPr>
                        <a:t>Öğrenim Süresi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800" b="1" i="0" u="none" strike="noStrike">
                          <a:solidFill>
                            <a:srgbClr val="000000"/>
                          </a:solidFill>
                          <a:effectLst/>
                          <a:latin typeface="Cambria" panose="02040503050406030204" pitchFamily="18" charset="0"/>
                          <a:ea typeface="Cambria" panose="02040503050406030204" pitchFamily="18" charset="0"/>
                        </a:rPr>
                        <a:t>3 yıl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50078539"/>
                  </a:ext>
                </a:extLst>
              </a:tr>
              <a:tr h="293448">
                <a:tc>
                  <a:txBody>
                    <a:bodyPr/>
                    <a:lstStyle/>
                    <a:p>
                      <a:pPr algn="l" fontAlgn="b"/>
                      <a:r>
                        <a:rPr lang="tr-TR" sz="1800" b="1" i="0" u="none" strike="noStrike" dirty="0" smtClean="0">
                          <a:solidFill>
                            <a:srgbClr val="000000"/>
                          </a:solidFill>
                          <a:effectLst/>
                          <a:latin typeface="Cambria" panose="02040503050406030204" pitchFamily="18" charset="0"/>
                          <a:ea typeface="Cambria" panose="02040503050406030204" pitchFamily="18" charset="0"/>
                        </a:rPr>
                        <a:t>Emsalinin Göreve </a:t>
                      </a:r>
                      <a:r>
                        <a:rPr lang="tr-TR" sz="1800" b="1" i="0" u="none" strike="noStrike" dirty="0">
                          <a:solidFill>
                            <a:srgbClr val="000000"/>
                          </a:solidFill>
                          <a:effectLst/>
                          <a:latin typeface="Cambria" panose="02040503050406030204" pitchFamily="18" charset="0"/>
                          <a:ea typeface="Cambria" panose="02040503050406030204" pitchFamily="18" charset="0"/>
                        </a:rPr>
                        <a:t>Başlama Tarihi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smtClean="0">
                          <a:solidFill>
                            <a:srgbClr val="000000"/>
                          </a:solidFill>
                          <a:effectLst/>
                          <a:latin typeface="Cambria" panose="02040503050406030204" pitchFamily="18" charset="0"/>
                          <a:ea typeface="Cambria" panose="02040503050406030204" pitchFamily="18" charset="0"/>
                        </a:rPr>
                        <a:t>30.06.2011</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41009992"/>
                  </a:ext>
                </a:extLst>
              </a:tr>
              <a:tr h="293448">
                <a:tc>
                  <a:txBody>
                    <a:bodyPr/>
                    <a:lstStyle/>
                    <a:p>
                      <a:pPr algn="l" fontAlgn="b"/>
                      <a:r>
                        <a:rPr lang="tr-TR" sz="1800" b="1" i="0" u="none" strike="noStrike" dirty="0">
                          <a:solidFill>
                            <a:srgbClr val="000000"/>
                          </a:solidFill>
                          <a:effectLst/>
                          <a:latin typeface="Cambria" panose="02040503050406030204" pitchFamily="18" charset="0"/>
                          <a:ea typeface="Cambria" panose="02040503050406030204" pitchFamily="18" charset="0"/>
                        </a:rPr>
                        <a:t>Hesaplama Tarihi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800" b="1" i="0" u="none" strike="noStrike" dirty="0" smtClean="0">
                          <a:solidFill>
                            <a:srgbClr val="000000"/>
                          </a:solidFill>
                          <a:effectLst/>
                          <a:latin typeface="Cambria" panose="02040503050406030204" pitchFamily="18" charset="0"/>
                          <a:ea typeface="Cambria" panose="02040503050406030204" pitchFamily="18" charset="0"/>
                        </a:rPr>
                        <a:t>30.08.2021</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800" b="1" i="0" u="none" strike="noStrike" dirty="0" smtClean="0">
                          <a:solidFill>
                            <a:srgbClr val="000000"/>
                          </a:solidFill>
                          <a:effectLst/>
                          <a:latin typeface="Cambria" panose="02040503050406030204" pitchFamily="18" charset="0"/>
                          <a:ea typeface="Cambria" panose="02040503050406030204" pitchFamily="18" charset="0"/>
                        </a:rPr>
                        <a:t>30.08.2021</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40517805"/>
                  </a:ext>
                </a:extLst>
              </a:tr>
              <a:tr h="293448">
                <a:tc>
                  <a:txBody>
                    <a:bodyPr/>
                    <a:lstStyle/>
                    <a:p>
                      <a:pPr algn="l" fontAlgn="b"/>
                      <a:r>
                        <a:rPr lang="tr-TR" sz="1800" b="1" i="0" u="none" strike="noStrike" dirty="0">
                          <a:solidFill>
                            <a:srgbClr val="000000"/>
                          </a:solidFill>
                          <a:effectLst/>
                          <a:latin typeface="Cambria" panose="02040503050406030204" pitchFamily="18" charset="0"/>
                          <a:ea typeface="Cambria" panose="02040503050406030204" pitchFamily="18" charset="0"/>
                        </a:rPr>
                        <a:t>Göreve Başlama Tarihi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tr-TR" sz="1800" b="1" i="0" u="none" strike="noStrike" dirty="0" smtClean="0">
                          <a:solidFill>
                            <a:srgbClr val="000000"/>
                          </a:solidFill>
                          <a:effectLst/>
                          <a:latin typeface="Cambria" panose="02040503050406030204" pitchFamily="18" charset="0"/>
                          <a:ea typeface="Cambria" panose="02040503050406030204" pitchFamily="18" charset="0"/>
                        </a:rPr>
                        <a:t>-</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smtClean="0">
                          <a:solidFill>
                            <a:srgbClr val="000000"/>
                          </a:solidFill>
                          <a:effectLst/>
                          <a:latin typeface="Cambria" panose="02040503050406030204" pitchFamily="18" charset="0"/>
                          <a:ea typeface="Cambria" panose="02040503050406030204" pitchFamily="18" charset="0"/>
                        </a:rPr>
                        <a:t>15.08.2011</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75915679"/>
                  </a:ext>
                </a:extLst>
              </a:tr>
              <a:tr h="293448">
                <a:tc>
                  <a:txBody>
                    <a:bodyPr/>
                    <a:lstStyle/>
                    <a:p>
                      <a:pPr algn="l" fontAlgn="b"/>
                      <a:r>
                        <a:rPr lang="tr-TR" sz="1800" b="1" i="0" u="none" strike="noStrike">
                          <a:solidFill>
                            <a:srgbClr val="000000"/>
                          </a:solidFill>
                          <a:effectLst/>
                          <a:latin typeface="Cambria" panose="02040503050406030204" pitchFamily="18" charset="0"/>
                          <a:ea typeface="Cambria" panose="02040503050406030204" pitchFamily="18" charset="0"/>
                        </a:rPr>
                        <a:t>Hizmet Süresi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800" b="1" i="0" u="none" strike="noStrike" dirty="0" smtClean="0">
                          <a:solidFill>
                            <a:srgbClr val="000000"/>
                          </a:solidFill>
                          <a:effectLst/>
                          <a:latin typeface="Cambria" panose="02040503050406030204" pitchFamily="18" charset="0"/>
                          <a:ea typeface="Cambria" panose="02040503050406030204" pitchFamily="18" charset="0"/>
                        </a:rPr>
                        <a:t>10</a:t>
                      </a:r>
                      <a:r>
                        <a:rPr lang="tr-TR" sz="1800" b="1" i="0" u="none" strike="noStrike" baseline="0" dirty="0" smtClean="0">
                          <a:solidFill>
                            <a:srgbClr val="000000"/>
                          </a:solidFill>
                          <a:effectLst/>
                          <a:latin typeface="Cambria" panose="02040503050406030204" pitchFamily="18" charset="0"/>
                          <a:ea typeface="Cambria" panose="02040503050406030204" pitchFamily="18" charset="0"/>
                        </a:rPr>
                        <a:t> yıl, 2 ay</a:t>
                      </a:r>
                      <a:endParaRPr lang="es-ES"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1800" b="1" i="0" u="none" strike="noStrike" dirty="0">
                          <a:solidFill>
                            <a:srgbClr val="FF0000"/>
                          </a:solidFill>
                          <a:effectLst/>
                          <a:latin typeface="Cambria" panose="02040503050406030204" pitchFamily="18" charset="0"/>
                          <a:ea typeface="Cambria" panose="02040503050406030204" pitchFamily="18" charset="0"/>
                        </a:rPr>
                        <a:t>   </a:t>
                      </a:r>
                      <a:r>
                        <a:rPr lang="tr-TR" sz="1800" b="1" i="0" u="none" strike="noStrike" dirty="0" smtClean="0">
                          <a:solidFill>
                            <a:srgbClr val="FF0000"/>
                          </a:solidFill>
                          <a:effectLst/>
                          <a:latin typeface="Cambria" panose="02040503050406030204" pitchFamily="18" charset="0"/>
                          <a:ea typeface="Cambria" panose="02040503050406030204" pitchFamily="18" charset="0"/>
                        </a:rPr>
                        <a:t>10</a:t>
                      </a:r>
                      <a:r>
                        <a:rPr lang="tr-TR" sz="1800" b="1" i="0" u="none" strike="noStrike" baseline="0" dirty="0" smtClean="0">
                          <a:solidFill>
                            <a:srgbClr val="FF0000"/>
                          </a:solidFill>
                          <a:effectLst/>
                          <a:latin typeface="Cambria" panose="02040503050406030204" pitchFamily="18" charset="0"/>
                          <a:ea typeface="Cambria" panose="02040503050406030204" pitchFamily="18" charset="0"/>
                        </a:rPr>
                        <a:t> yıl, 15 gün</a:t>
                      </a:r>
                      <a:endParaRPr lang="es-ES" sz="1800" b="1" i="0" u="none" strike="noStrike" dirty="0">
                        <a:solidFill>
                          <a:srgbClr val="FF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03986835"/>
                  </a:ext>
                </a:extLst>
              </a:tr>
              <a:tr h="293448">
                <a:tc>
                  <a:txBody>
                    <a:bodyPr/>
                    <a:lstStyle/>
                    <a:p>
                      <a:pPr algn="l" fontAlgn="b"/>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800" b="1" i="0" u="none" strike="noStrike">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39931169"/>
                  </a:ext>
                </a:extLst>
              </a:tr>
              <a:tr h="577049">
                <a:tc gridSpan="3">
                  <a:txBody>
                    <a:bodyPr/>
                    <a:lstStyle/>
                    <a:p>
                      <a:pPr algn="l" fontAlgn="ctr"/>
                      <a:r>
                        <a:rPr lang="tr-TR" sz="1800" b="1" i="0" u="none" strike="noStrike" dirty="0">
                          <a:solidFill>
                            <a:srgbClr val="000000"/>
                          </a:solidFill>
                          <a:effectLst/>
                          <a:latin typeface="Cambria" panose="02040503050406030204" pitchFamily="18" charset="0"/>
                          <a:ea typeface="Cambria" panose="02040503050406030204" pitchFamily="18" charset="0"/>
                        </a:rPr>
                        <a:t>Not</a:t>
                      </a:r>
                      <a:r>
                        <a:rPr lang="tr-TR" sz="1800" b="1" i="0" u="none" strike="noStrike" dirty="0">
                          <a:solidFill>
                            <a:srgbClr val="FF0000"/>
                          </a:solidFill>
                          <a:effectLst/>
                          <a:latin typeface="Cambria" panose="02040503050406030204" pitchFamily="18" charset="0"/>
                          <a:ea typeface="Cambria" panose="02040503050406030204" pitchFamily="18" charset="0"/>
                        </a:rPr>
                        <a:t>: </a:t>
                      </a:r>
                      <a:r>
                        <a:rPr lang="tr-TR" sz="1800" b="1" i="0" u="none" strike="noStrike" dirty="0" smtClean="0">
                          <a:solidFill>
                            <a:srgbClr val="FF0000"/>
                          </a:solidFill>
                          <a:effectLst/>
                          <a:latin typeface="Cambria" panose="02040503050406030204" pitchFamily="18" charset="0"/>
                          <a:ea typeface="Cambria" panose="02040503050406030204" pitchFamily="18" charset="0"/>
                        </a:rPr>
                        <a:t>kendi</a:t>
                      </a:r>
                      <a:r>
                        <a:rPr lang="tr-TR" sz="1800" b="1" i="0" u="none" strike="noStrike" baseline="0" dirty="0" smtClean="0">
                          <a:solidFill>
                            <a:srgbClr val="FF0000"/>
                          </a:solidFill>
                          <a:effectLst/>
                          <a:latin typeface="Cambria" panose="02040503050406030204" pitchFamily="18" charset="0"/>
                          <a:ea typeface="Cambria" panose="02040503050406030204" pitchFamily="18" charset="0"/>
                        </a:rPr>
                        <a:t> </a:t>
                      </a:r>
                      <a:r>
                        <a:rPr lang="tr-TR" sz="1800" b="1" i="0" u="none" strike="noStrike" baseline="0" dirty="0" smtClean="0">
                          <a:solidFill>
                            <a:srgbClr val="000000"/>
                          </a:solidFill>
                          <a:effectLst/>
                          <a:latin typeface="Cambria" panose="02040503050406030204" pitchFamily="18" charset="0"/>
                          <a:ea typeface="Cambria" panose="02040503050406030204" pitchFamily="18" charset="0"/>
                        </a:rPr>
                        <a:t>hizmetine göre</a:t>
                      </a:r>
                      <a:r>
                        <a:rPr lang="tr-TR" sz="1800" b="1" i="0" u="none" strike="noStrike" dirty="0" smtClean="0">
                          <a:solidFill>
                            <a:srgbClr val="000000"/>
                          </a:solidFill>
                          <a:effectLst/>
                          <a:latin typeface="Cambria" panose="02040503050406030204" pitchFamily="18" charset="0"/>
                          <a:ea typeface="Cambria" panose="02040503050406030204" pitchFamily="18" charset="0"/>
                        </a:rPr>
                        <a:t>  </a:t>
                      </a:r>
                      <a:r>
                        <a:rPr lang="tr-TR" sz="1800" b="1" i="0" u="none" strike="noStrike" dirty="0" smtClean="0">
                          <a:solidFill>
                            <a:srgbClr val="FF0000"/>
                          </a:solidFill>
                          <a:effectLst/>
                          <a:latin typeface="Cambria" panose="02040503050406030204" pitchFamily="18" charset="0"/>
                          <a:ea typeface="Cambria" panose="02040503050406030204" pitchFamily="18" charset="0"/>
                        </a:rPr>
                        <a:t>8.derece 1.</a:t>
                      </a:r>
                      <a:r>
                        <a:rPr lang="tr-TR" sz="1800" b="1" i="0" u="none" strike="noStrike" dirty="0" smtClean="0">
                          <a:solidFill>
                            <a:schemeClr val="tx1"/>
                          </a:solidFill>
                          <a:effectLst/>
                          <a:latin typeface="Cambria" panose="02040503050406030204" pitchFamily="18" charset="0"/>
                          <a:ea typeface="Cambria" panose="02040503050406030204" pitchFamily="18" charset="0"/>
                        </a:rPr>
                        <a:t>kademede</a:t>
                      </a:r>
                      <a:r>
                        <a:rPr lang="tr-TR" sz="1800" b="1" i="0" u="none" strike="noStrike" dirty="0" smtClean="0">
                          <a:solidFill>
                            <a:srgbClr val="FF0000"/>
                          </a:solidFill>
                          <a:effectLst/>
                          <a:latin typeface="Cambria" panose="02040503050406030204" pitchFamily="18" charset="0"/>
                          <a:ea typeface="Cambria" panose="02040503050406030204" pitchFamily="18" charset="0"/>
                        </a:rPr>
                        <a:t> </a:t>
                      </a:r>
                      <a:r>
                        <a:rPr lang="tr-TR" sz="1800" b="1" i="0" u="none" strike="noStrike" baseline="0" dirty="0" smtClean="0">
                          <a:solidFill>
                            <a:srgbClr val="FF0000"/>
                          </a:solidFill>
                          <a:effectLst/>
                          <a:latin typeface="Cambria" panose="02040503050406030204" pitchFamily="18" charset="0"/>
                          <a:ea typeface="Cambria" panose="02040503050406030204" pitchFamily="18" charset="0"/>
                        </a:rPr>
                        <a:t> </a:t>
                      </a:r>
                      <a:r>
                        <a:rPr lang="tr-TR" sz="1800" b="1" i="0" u="none" strike="noStrike" baseline="0" dirty="0" smtClean="0">
                          <a:solidFill>
                            <a:srgbClr val="000000"/>
                          </a:solidFill>
                          <a:effectLst/>
                          <a:latin typeface="Cambria" panose="02040503050406030204" pitchFamily="18" charset="0"/>
                          <a:ea typeface="Cambria" panose="02040503050406030204" pitchFamily="18" charset="0"/>
                        </a:rPr>
                        <a:t>15 gün </a:t>
                      </a:r>
                      <a:r>
                        <a:rPr lang="tr-TR" sz="1800" b="1" i="0" u="none" strike="noStrike" dirty="0" smtClean="0">
                          <a:solidFill>
                            <a:srgbClr val="000000"/>
                          </a:solidFill>
                          <a:effectLst/>
                          <a:latin typeface="Cambria" panose="02040503050406030204" pitchFamily="18" charset="0"/>
                          <a:ea typeface="Cambria" panose="02040503050406030204" pitchFamily="18" charset="0"/>
                        </a:rPr>
                        <a:t> </a:t>
                      </a:r>
                      <a:r>
                        <a:rPr lang="tr-TR" sz="1800" b="1" i="0" u="none" strike="noStrike" dirty="0">
                          <a:solidFill>
                            <a:srgbClr val="000000"/>
                          </a:solidFill>
                          <a:effectLst/>
                          <a:latin typeface="Cambria" panose="02040503050406030204" pitchFamily="18" charset="0"/>
                          <a:ea typeface="Cambria" panose="02040503050406030204" pitchFamily="18" charset="0"/>
                        </a:rPr>
                        <a:t>kıdemli olup terfi tarihi </a:t>
                      </a:r>
                      <a:r>
                        <a:rPr lang="tr-TR" sz="1800" b="1" i="0" u="none" strike="noStrike" dirty="0" smtClean="0">
                          <a:solidFill>
                            <a:srgbClr val="FF0000"/>
                          </a:solidFill>
                          <a:effectLst/>
                          <a:latin typeface="Cambria" panose="02040503050406030204" pitchFamily="18" charset="0"/>
                          <a:ea typeface="Cambria" panose="02040503050406030204" pitchFamily="18" charset="0"/>
                        </a:rPr>
                        <a:t>15.08.2022</a:t>
                      </a:r>
                      <a:r>
                        <a:rPr lang="tr-TR" sz="1800" b="1" i="0" u="none" strike="noStrike" dirty="0" smtClean="0">
                          <a:solidFill>
                            <a:srgbClr val="000000"/>
                          </a:solidFill>
                          <a:effectLst/>
                          <a:latin typeface="Cambria" panose="02040503050406030204" pitchFamily="18" charset="0"/>
                          <a:ea typeface="Cambria" panose="02040503050406030204" pitchFamily="18" charset="0"/>
                        </a:rPr>
                        <a:t> olacaktır.</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49614661"/>
                  </a:ext>
                </a:extLst>
              </a:tr>
            </a:tbl>
          </a:graphicData>
        </a:graphic>
      </p:graphicFrame>
    </p:spTree>
    <p:extLst>
      <p:ext uri="{BB962C8B-B14F-4D97-AF65-F5344CB8AC3E}">
        <p14:creationId xmlns:p14="http://schemas.microsoft.com/office/powerpoint/2010/main" val="32275682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smtClean="0">
                <a:solidFill>
                  <a:srgbClr val="23398E"/>
                </a:solidFill>
                <a:latin typeface="Cambria" panose="02040503050406030204" pitchFamily="18" charset="0"/>
                <a:ea typeface="Cambria" panose="02040503050406030204" pitchFamily="18" charset="0"/>
                <a:cs typeface="Konnect ExtraBold Italic" charset="0"/>
              </a:rPr>
              <a:t>EMSAL UYGULAMA ÖRNEĞİ 3</a:t>
            </a:r>
            <a:endParaRPr lang="tr-TR" sz="2800" b="1" dirty="0">
              <a:solidFill>
                <a:srgbClr val="23398E"/>
              </a:solidFill>
              <a:latin typeface="Cambria" panose="02040503050406030204" pitchFamily="18" charset="0"/>
              <a:ea typeface="Cambria" panose="02040503050406030204" pitchFamily="18" charset="0"/>
              <a:cs typeface="Konnect ExtraBold Italic" charset="0"/>
            </a:endParaRPr>
          </a:p>
        </p:txBody>
      </p:sp>
      <p:graphicFrame>
        <p:nvGraphicFramePr>
          <p:cNvPr id="5" name="Tablo 4">
            <a:extLst>
              <a:ext uri="{FF2B5EF4-FFF2-40B4-BE49-F238E27FC236}">
                <a16:creationId xmlns:a16="http://schemas.microsoft.com/office/drawing/2014/main" id="{225CDF2E-79A9-494C-B9FF-3AB3029E366D}"/>
              </a:ext>
            </a:extLst>
          </p:cNvPr>
          <p:cNvGraphicFramePr>
            <a:graphicFrameLocks noGrp="1"/>
          </p:cNvGraphicFramePr>
          <p:nvPr>
            <p:extLst>
              <p:ext uri="{D42A27DB-BD31-4B8C-83A1-F6EECF244321}">
                <p14:modId xmlns:p14="http://schemas.microsoft.com/office/powerpoint/2010/main" val="3983685575"/>
              </p:ext>
            </p:extLst>
          </p:nvPr>
        </p:nvGraphicFramePr>
        <p:xfrm>
          <a:off x="2235200" y="1146254"/>
          <a:ext cx="8911771" cy="5424089"/>
        </p:xfrm>
        <a:graphic>
          <a:graphicData uri="http://schemas.openxmlformats.org/drawingml/2006/table">
            <a:tbl>
              <a:tblPr/>
              <a:tblGrid>
                <a:gridCol w="4050283">
                  <a:extLst>
                    <a:ext uri="{9D8B030D-6E8A-4147-A177-3AD203B41FA5}">
                      <a16:colId xmlns:a16="http://schemas.microsoft.com/office/drawing/2014/main" val="3161361404"/>
                    </a:ext>
                  </a:extLst>
                </a:gridCol>
                <a:gridCol w="2330063">
                  <a:extLst>
                    <a:ext uri="{9D8B030D-6E8A-4147-A177-3AD203B41FA5}">
                      <a16:colId xmlns:a16="http://schemas.microsoft.com/office/drawing/2014/main" val="3666755390"/>
                    </a:ext>
                  </a:extLst>
                </a:gridCol>
                <a:gridCol w="2531425">
                  <a:extLst>
                    <a:ext uri="{9D8B030D-6E8A-4147-A177-3AD203B41FA5}">
                      <a16:colId xmlns:a16="http://schemas.microsoft.com/office/drawing/2014/main" val="1305347980"/>
                    </a:ext>
                  </a:extLst>
                </a:gridCol>
              </a:tblGrid>
              <a:tr h="313809">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Öğrenim ve Tarihi</a:t>
                      </a:r>
                    </a:p>
                  </a:txBody>
                  <a:tcPr marL="9525" marR="9525" marT="9525" marB="0" anchor="b">
                    <a:lnL>
                      <a:noFill/>
                    </a:lnL>
                    <a:lnR>
                      <a:noFill/>
                    </a:lnR>
                    <a:lnT>
                      <a:noFill/>
                    </a:lnT>
                    <a:lnB>
                      <a:noFill/>
                    </a:lnB>
                  </a:tcPr>
                </a:tc>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Lise-</a:t>
                      </a:r>
                      <a:r>
                        <a:rPr lang="tr-TR" sz="1400" b="1" i="0" u="none" strike="noStrike" dirty="0" smtClean="0">
                          <a:solidFill>
                            <a:srgbClr val="000000"/>
                          </a:solidFill>
                          <a:effectLst/>
                          <a:latin typeface="Cambria" panose="02040503050406030204" pitchFamily="18" charset="0"/>
                          <a:ea typeface="Cambria" panose="02040503050406030204" pitchFamily="18" charset="0"/>
                        </a:rPr>
                        <a:t>30.06.2006</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600" b="1" i="0" u="none" strike="noStrike">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162526447"/>
                  </a:ext>
                </a:extLst>
              </a:tr>
              <a:tr h="313809">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Memuriyete Başlama Tarihi</a:t>
                      </a:r>
                    </a:p>
                  </a:txBody>
                  <a:tcPr marL="9525" marR="9525" marT="9525" marB="0" anchor="b">
                    <a:lnL>
                      <a:noFill/>
                    </a:lnL>
                    <a:lnR>
                      <a:noFill/>
                    </a:lnR>
                    <a:lnT>
                      <a:noFill/>
                    </a:lnT>
                    <a:lnB>
                      <a:noFill/>
                    </a:lnB>
                  </a:tcPr>
                </a:tc>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22.04.2007</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600" b="1" i="0" u="none" strike="noStrike">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2565612305"/>
                  </a:ext>
                </a:extLst>
              </a:tr>
              <a:tr h="313809">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Memuriyette iken Bitirilen Öğrenim</a:t>
                      </a:r>
                    </a:p>
                  </a:txBody>
                  <a:tcPr marL="9525" marR="9525" marT="9525" marB="0" anchor="b">
                    <a:lnL>
                      <a:noFill/>
                    </a:lnL>
                    <a:lnR>
                      <a:noFill/>
                    </a:lnR>
                    <a:lnT>
                      <a:noFill/>
                    </a:lnT>
                    <a:lnB>
                      <a:noFill/>
                    </a:lnB>
                  </a:tcPr>
                </a:tc>
                <a:tc gridSpan="2">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Yüksek okul </a:t>
                      </a:r>
                      <a:r>
                        <a:rPr lang="tr-TR" sz="1600" b="1" i="0" u="none" strike="noStrike" dirty="0">
                          <a:solidFill>
                            <a:srgbClr val="000000"/>
                          </a:solidFill>
                          <a:effectLst/>
                          <a:latin typeface="Cambria" panose="02040503050406030204" pitchFamily="18" charset="0"/>
                          <a:ea typeface="Cambria" panose="02040503050406030204" pitchFamily="18" charset="0"/>
                        </a:rPr>
                        <a:t>(</a:t>
                      </a:r>
                      <a:r>
                        <a:rPr lang="tr-TR" sz="1600" b="1" i="0" u="none" strike="noStrike" dirty="0" smtClean="0">
                          <a:solidFill>
                            <a:srgbClr val="000000"/>
                          </a:solidFill>
                          <a:effectLst/>
                          <a:latin typeface="Cambria" panose="02040503050406030204" pitchFamily="18" charset="0"/>
                          <a:ea typeface="Cambria" panose="02040503050406030204" pitchFamily="18" charset="0"/>
                        </a:rPr>
                        <a:t>17.01.2021)</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2965244376"/>
                  </a:ext>
                </a:extLst>
              </a:tr>
              <a:tr h="313809">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Son Derece ve Kademesi</a:t>
                      </a:r>
                    </a:p>
                  </a:txBody>
                  <a:tcPr marL="9525" marR="9525" marT="9525" marB="0" anchor="b">
                    <a:lnL>
                      <a:noFill/>
                    </a:lnL>
                    <a:lnR>
                      <a:noFill/>
                    </a:lnR>
                    <a:lnT>
                      <a:noFill/>
                    </a:lnT>
                    <a:lnB>
                      <a:noFill/>
                    </a:lnB>
                  </a:tcPr>
                </a:tc>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7/1 (22.04.2020)</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386654623"/>
                  </a:ext>
                </a:extLst>
              </a:tr>
              <a:tr h="313809">
                <a:tc>
                  <a:txBody>
                    <a:bodyPr/>
                    <a:lstStyle/>
                    <a:p>
                      <a:pPr algn="l"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Toplu Sözleşme Hükmünden </a:t>
                      </a:r>
                      <a:r>
                        <a:rPr lang="tr-TR" sz="1600" b="1" i="0" u="none" strike="noStrike" dirty="0">
                          <a:solidFill>
                            <a:srgbClr val="000000"/>
                          </a:solidFill>
                          <a:effectLst/>
                          <a:latin typeface="Cambria" panose="02040503050406030204" pitchFamily="18" charset="0"/>
                          <a:ea typeface="Cambria" panose="02040503050406030204" pitchFamily="18" charset="0"/>
                        </a:rPr>
                        <a:t>yararlandı</a:t>
                      </a:r>
                    </a:p>
                  </a:txBody>
                  <a:tcPr marL="9525" marR="9525" marT="9525" marB="0" anchor="b">
                    <a:lnL>
                      <a:noFill/>
                    </a:lnL>
                    <a:lnR>
                      <a:noFill/>
                    </a:lnR>
                    <a:lnT>
                      <a:noFill/>
                    </a:lnT>
                    <a:lnB>
                      <a:noFill/>
                    </a:lnB>
                  </a:tcPr>
                </a:tc>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22.04.2018</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052986374"/>
                  </a:ext>
                </a:extLst>
              </a:tr>
              <a:tr h="313809">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925853107"/>
                  </a:ext>
                </a:extLst>
              </a:tr>
              <a:tr h="313809">
                <a:tc gridSpan="3">
                  <a:txBody>
                    <a:bodyPr/>
                    <a:lstStyle/>
                    <a:p>
                      <a:pPr algn="ctr" fontAlgn="ctr"/>
                      <a:r>
                        <a:rPr lang="tr-TR" sz="1600" b="1" i="0" u="none" strike="noStrike" dirty="0" smtClean="0">
                          <a:solidFill>
                            <a:srgbClr val="FF0000"/>
                          </a:solidFill>
                          <a:effectLst/>
                          <a:latin typeface="Cambria" panose="02040503050406030204" pitchFamily="18" charset="0"/>
                          <a:ea typeface="Cambria" panose="02040503050406030204" pitchFamily="18" charset="0"/>
                        </a:rPr>
                        <a:t>EMSAL DEĞERLENDİRME</a:t>
                      </a:r>
                      <a:r>
                        <a:rPr lang="tr-TR" sz="1600" b="1" i="0" u="none" strike="noStrike" baseline="0" dirty="0" smtClean="0">
                          <a:solidFill>
                            <a:srgbClr val="FF0000"/>
                          </a:solidFill>
                          <a:effectLst/>
                          <a:latin typeface="Cambria" panose="02040503050406030204" pitchFamily="18" charset="0"/>
                          <a:ea typeface="Cambria" panose="02040503050406030204" pitchFamily="18" charset="0"/>
                        </a:rPr>
                        <a:t> TABLOSU</a:t>
                      </a:r>
                      <a:endParaRPr lang="tr-TR" sz="1600" b="1" i="0" u="none" strike="noStrike" dirty="0">
                        <a:solidFill>
                          <a:srgbClr val="FF0000"/>
                        </a:solidFill>
                        <a:effectLst/>
                        <a:latin typeface="Cambria" panose="02040503050406030204" pitchFamily="18" charset="0"/>
                        <a:ea typeface="Cambria" panose="020405030504060302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27544193"/>
                  </a:ext>
                </a:extLst>
              </a:tr>
              <a:tr h="313809">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BİLGİLER</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EMSALİ</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KENDİSİ</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35218712"/>
                  </a:ext>
                </a:extLst>
              </a:tr>
              <a:tr h="313809">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Öğrenim Tarihi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31.07.2006</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600" b="1" i="0" u="none" strike="noStrike" dirty="0">
                          <a:solidFill>
                            <a:srgbClr val="000000"/>
                          </a:solidFill>
                          <a:effectLst/>
                          <a:latin typeface="Cambria" panose="02040503050406030204" pitchFamily="18" charset="0"/>
                          <a:ea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262759013"/>
                  </a:ext>
                </a:extLst>
              </a:tr>
              <a:tr h="313809">
                <a:tc>
                  <a:txBody>
                    <a:bodyPr/>
                    <a:lstStyle/>
                    <a:p>
                      <a:pPr algn="l" fontAlgn="b"/>
                      <a:r>
                        <a:rPr lang="tr-TR" sz="1600" b="1" i="0" u="none" strike="noStrike">
                          <a:solidFill>
                            <a:srgbClr val="000000"/>
                          </a:solidFill>
                          <a:effectLst/>
                          <a:latin typeface="Cambria" panose="02040503050406030204" pitchFamily="18" charset="0"/>
                          <a:ea typeface="Cambria" panose="02040503050406030204" pitchFamily="18" charset="0"/>
                        </a:rPr>
                        <a:t>Öğrenim Süresi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600" b="1" i="0" u="none" strike="noStrike" dirty="0">
                          <a:solidFill>
                            <a:srgbClr val="000000"/>
                          </a:solidFill>
                          <a:effectLst/>
                          <a:latin typeface="Cambria" panose="02040503050406030204" pitchFamily="18" charset="0"/>
                          <a:ea typeface="Cambria" panose="02040503050406030204" pitchFamily="18" charset="0"/>
                        </a:rPr>
                        <a:t>2</a:t>
                      </a:r>
                      <a:r>
                        <a:rPr lang="tr-TR" sz="1600" b="1" i="0" u="none" strike="noStrike" dirty="0" smtClean="0">
                          <a:solidFill>
                            <a:srgbClr val="000000"/>
                          </a:solidFill>
                          <a:effectLst/>
                          <a:latin typeface="Cambria" panose="02040503050406030204" pitchFamily="18" charset="0"/>
                          <a:ea typeface="Cambria" panose="02040503050406030204" pitchFamily="18" charset="0"/>
                        </a:rPr>
                        <a:t> </a:t>
                      </a:r>
                      <a:r>
                        <a:rPr lang="tr-TR" sz="1600" b="1" i="0" u="none" strike="noStrike" dirty="0">
                          <a:solidFill>
                            <a:srgbClr val="000000"/>
                          </a:solidFill>
                          <a:effectLst/>
                          <a:latin typeface="Cambria" panose="02040503050406030204" pitchFamily="18" charset="0"/>
                          <a:ea typeface="Cambria" panose="02040503050406030204" pitchFamily="18" charset="0"/>
                        </a:rPr>
                        <a:t>yıl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50078539"/>
                  </a:ext>
                </a:extLst>
              </a:tr>
              <a:tr h="413676">
                <a:tc>
                  <a:txBody>
                    <a:bodyPr/>
                    <a:lstStyle/>
                    <a:p>
                      <a:pPr algn="l"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Emsalinin Göreve </a:t>
                      </a:r>
                      <a:r>
                        <a:rPr lang="tr-TR" sz="1600" b="1" i="0" u="none" strike="noStrike" dirty="0">
                          <a:solidFill>
                            <a:srgbClr val="000000"/>
                          </a:solidFill>
                          <a:effectLst/>
                          <a:latin typeface="Cambria" panose="02040503050406030204" pitchFamily="18" charset="0"/>
                          <a:ea typeface="Cambria" panose="02040503050406030204" pitchFamily="18" charset="0"/>
                        </a:rPr>
                        <a:t>Başlama Tarihi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600" b="1" i="0" u="none" strike="noStrike" dirty="0" smtClean="0">
                          <a:solidFill>
                            <a:schemeClr val="tx1"/>
                          </a:solidFill>
                          <a:effectLst/>
                          <a:latin typeface="Cambria" panose="02040503050406030204" pitchFamily="18" charset="0"/>
                          <a:ea typeface="Cambria" panose="02040503050406030204" pitchFamily="18" charset="0"/>
                        </a:rPr>
                        <a:t>31.07.2008</a:t>
                      </a:r>
                      <a:endParaRPr lang="tr-TR" sz="1600" b="1" i="0" u="none" strike="noStrike" dirty="0">
                        <a:solidFill>
                          <a:schemeClr val="tx1"/>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41009992"/>
                  </a:ext>
                </a:extLst>
              </a:tr>
              <a:tr h="313809">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Hesaplama Tarihi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31.07.2021</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600" b="1" i="0" u="none" strike="noStrike" dirty="0" smtClean="0">
                          <a:solidFill>
                            <a:srgbClr val="000000"/>
                          </a:solidFill>
                          <a:effectLst/>
                          <a:latin typeface="Cambria" panose="02040503050406030204" pitchFamily="18" charset="0"/>
                          <a:ea typeface="Cambria" panose="02040503050406030204" pitchFamily="18" charset="0"/>
                        </a:rPr>
                        <a:t>31.07.2021</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40517805"/>
                  </a:ext>
                </a:extLst>
              </a:tr>
              <a:tr h="313809">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Göreve Başlama Tarihi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600" b="1" i="0" u="none" strike="noStrike" dirty="0" smtClean="0">
                          <a:solidFill>
                            <a:srgbClr val="000000"/>
                          </a:solidFill>
                          <a:effectLst/>
                          <a:latin typeface="Cambria" panose="02040503050406030204" pitchFamily="18" charset="0"/>
                          <a:ea typeface="Cambria" panose="02040503050406030204" pitchFamily="18" charset="0"/>
                        </a:rPr>
                        <a:t>22.04.2007</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75915679"/>
                  </a:ext>
                </a:extLst>
              </a:tr>
              <a:tr h="313809">
                <a:tc>
                  <a:txBody>
                    <a:bodyPr/>
                    <a:lstStyle/>
                    <a:p>
                      <a:pPr algn="l" fontAlgn="b"/>
                      <a:r>
                        <a:rPr lang="tr-TR" sz="1600" b="1" i="0" u="none" strike="noStrike">
                          <a:solidFill>
                            <a:srgbClr val="000000"/>
                          </a:solidFill>
                          <a:effectLst/>
                          <a:latin typeface="Cambria" panose="02040503050406030204" pitchFamily="18" charset="0"/>
                          <a:ea typeface="Cambria" panose="02040503050406030204" pitchFamily="18" charset="0"/>
                        </a:rPr>
                        <a:t>Hizmet Süresi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600" b="1" i="0" u="none" strike="noStrike" dirty="0" smtClean="0">
                          <a:solidFill>
                            <a:srgbClr val="FF0000"/>
                          </a:solidFill>
                          <a:effectLst/>
                          <a:latin typeface="Cambria" panose="02040503050406030204" pitchFamily="18" charset="0"/>
                          <a:ea typeface="Cambria" panose="02040503050406030204" pitchFamily="18" charset="0"/>
                        </a:rPr>
                        <a:t>13</a:t>
                      </a:r>
                      <a:r>
                        <a:rPr lang="tr-TR" sz="1600" b="1" i="0" u="none" strike="noStrike" baseline="0" dirty="0" smtClean="0">
                          <a:solidFill>
                            <a:srgbClr val="FF0000"/>
                          </a:solidFill>
                          <a:effectLst/>
                          <a:latin typeface="Cambria" panose="02040503050406030204" pitchFamily="18" charset="0"/>
                          <a:ea typeface="Cambria" panose="02040503050406030204" pitchFamily="18" charset="0"/>
                        </a:rPr>
                        <a:t> yıl</a:t>
                      </a:r>
                      <a:endParaRPr lang="es-ES" sz="1600" b="1" i="0" u="none" strike="noStrike" dirty="0">
                        <a:solidFill>
                          <a:srgbClr val="FF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14 yıl, 3 ay, 9 gün</a:t>
                      </a:r>
                      <a:endParaRPr lang="es-ES"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03986835"/>
                  </a:ext>
                </a:extLst>
              </a:tr>
              <a:tr h="313809">
                <a:tc>
                  <a:txBody>
                    <a:bodyPr/>
                    <a:lstStyle/>
                    <a:p>
                      <a:pPr algn="l" fontAlgn="b"/>
                      <a:endParaRPr lang="tr-TR" sz="1600" b="1" i="0" u="none" strike="noStrike">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600" b="1" i="0" u="none" strike="noStrike">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39931169"/>
                  </a:ext>
                </a:extLst>
              </a:tr>
              <a:tr h="617087">
                <a:tc gridSpan="3">
                  <a:txBody>
                    <a:bodyPr/>
                    <a:lstStyle/>
                    <a:p>
                      <a:pPr algn="l" fontAlgn="ctr"/>
                      <a:r>
                        <a:rPr lang="tr-TR" sz="1600" b="1" i="0" u="none" strike="noStrike" dirty="0">
                          <a:solidFill>
                            <a:srgbClr val="000000"/>
                          </a:solidFill>
                          <a:effectLst/>
                          <a:latin typeface="Cambria" panose="02040503050406030204" pitchFamily="18" charset="0"/>
                          <a:ea typeface="Cambria" panose="02040503050406030204" pitchFamily="18" charset="0"/>
                        </a:rPr>
                        <a:t>Not: </a:t>
                      </a:r>
                      <a:r>
                        <a:rPr lang="tr-TR" sz="1600" b="1" i="0" u="none" strike="noStrike" dirty="0" smtClean="0">
                          <a:solidFill>
                            <a:schemeClr val="tx1"/>
                          </a:solidFill>
                          <a:effectLst/>
                          <a:latin typeface="Cambria" panose="02040503050406030204" pitchFamily="18" charset="0"/>
                          <a:ea typeface="Cambria" panose="02040503050406030204" pitchFamily="18" charset="0"/>
                        </a:rPr>
                        <a:t>Emsalinin </a:t>
                      </a:r>
                      <a:r>
                        <a:rPr lang="tr-TR" sz="1600" b="1" i="0" u="none" strike="noStrike" dirty="0">
                          <a:solidFill>
                            <a:schemeClr val="tx1"/>
                          </a:solidFill>
                          <a:effectLst/>
                          <a:latin typeface="Cambria" panose="02040503050406030204" pitchFamily="18" charset="0"/>
                          <a:ea typeface="Cambria" panose="02040503050406030204" pitchFamily="18" charset="0"/>
                        </a:rPr>
                        <a:t>hizmeti dikkate </a:t>
                      </a:r>
                      <a:r>
                        <a:rPr lang="tr-TR" sz="1600" b="1" i="0" u="none" strike="noStrike" dirty="0" smtClean="0">
                          <a:solidFill>
                            <a:schemeClr val="tx1"/>
                          </a:solidFill>
                          <a:effectLst/>
                          <a:latin typeface="Cambria" panose="02040503050406030204" pitchFamily="18" charset="0"/>
                          <a:ea typeface="Cambria" panose="02040503050406030204" pitchFamily="18" charset="0"/>
                        </a:rPr>
                        <a:t>alındığında, </a:t>
                      </a:r>
                      <a:r>
                        <a:rPr lang="tr-TR" sz="1600" b="1" i="0" u="none" strike="noStrike" dirty="0" smtClean="0">
                          <a:solidFill>
                            <a:srgbClr val="FF0000"/>
                          </a:solidFill>
                          <a:effectLst/>
                          <a:latin typeface="Cambria" panose="02040503050406030204" pitchFamily="18" charset="0"/>
                          <a:ea typeface="Cambria" panose="02040503050406030204" pitchFamily="18" charset="0"/>
                        </a:rPr>
                        <a:t>5.derecenin 3.</a:t>
                      </a:r>
                      <a:r>
                        <a:rPr lang="tr-TR" sz="1600" b="1" i="0" u="none" strike="noStrike" dirty="0" smtClean="0">
                          <a:solidFill>
                            <a:schemeClr val="tx1"/>
                          </a:solidFill>
                          <a:effectLst/>
                          <a:latin typeface="Cambria" panose="02040503050406030204" pitchFamily="18" charset="0"/>
                          <a:ea typeface="Cambria" panose="02040503050406030204" pitchFamily="18" charset="0"/>
                        </a:rPr>
                        <a:t>kademesinde</a:t>
                      </a:r>
                      <a:r>
                        <a:rPr lang="tr-TR" sz="1600" b="1" i="0" u="none" strike="noStrike" baseline="0" dirty="0" smtClean="0">
                          <a:solidFill>
                            <a:schemeClr val="tx1"/>
                          </a:solidFill>
                          <a:effectLst/>
                          <a:latin typeface="Cambria" panose="02040503050406030204" pitchFamily="18" charset="0"/>
                          <a:ea typeface="Cambria" panose="02040503050406030204" pitchFamily="18" charset="0"/>
                        </a:rPr>
                        <a:t> </a:t>
                      </a:r>
                      <a:r>
                        <a:rPr lang="tr-TR" sz="1600" b="1" i="0" u="none" strike="noStrike" baseline="0" dirty="0" smtClean="0">
                          <a:solidFill>
                            <a:srgbClr val="000000"/>
                          </a:solidFill>
                          <a:effectLst/>
                          <a:latin typeface="Cambria" panose="02040503050406030204" pitchFamily="18" charset="0"/>
                          <a:ea typeface="Cambria" panose="02040503050406030204" pitchFamily="18" charset="0"/>
                        </a:rPr>
                        <a:t>artan kıdemi bulunmayıp </a:t>
                      </a:r>
                      <a:r>
                        <a:rPr lang="tr-TR" sz="1600" b="1" i="0" u="none" strike="noStrike" dirty="0" smtClean="0">
                          <a:solidFill>
                            <a:srgbClr val="000000"/>
                          </a:solidFill>
                          <a:effectLst/>
                          <a:latin typeface="Cambria" panose="02040503050406030204" pitchFamily="18" charset="0"/>
                          <a:ea typeface="Cambria" panose="02040503050406030204" pitchFamily="18" charset="0"/>
                        </a:rPr>
                        <a:t>terfi tarihi  </a:t>
                      </a:r>
                      <a:r>
                        <a:rPr lang="tr-TR" sz="1600" b="1" i="0" u="none" strike="noStrike" dirty="0" smtClean="0">
                          <a:solidFill>
                            <a:srgbClr val="FF0000"/>
                          </a:solidFill>
                          <a:effectLst/>
                          <a:latin typeface="Cambria" panose="02040503050406030204" pitchFamily="18" charset="0"/>
                          <a:ea typeface="Cambria" panose="02040503050406030204" pitchFamily="18" charset="0"/>
                        </a:rPr>
                        <a:t>31.07.2022</a:t>
                      </a:r>
                      <a:r>
                        <a:rPr lang="tr-TR" sz="1600" b="1" i="0" u="none" strike="noStrike" dirty="0" smtClean="0">
                          <a:solidFill>
                            <a:srgbClr val="000000"/>
                          </a:solidFill>
                          <a:effectLst/>
                          <a:latin typeface="Cambria" panose="02040503050406030204" pitchFamily="18" charset="0"/>
                          <a:ea typeface="Cambria" panose="02040503050406030204" pitchFamily="18" charset="0"/>
                        </a:rPr>
                        <a:t>  olacaktır.</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49614661"/>
                  </a:ext>
                </a:extLst>
              </a:tr>
            </a:tbl>
          </a:graphicData>
        </a:graphic>
      </p:graphicFrame>
    </p:spTree>
    <p:extLst>
      <p:ext uri="{BB962C8B-B14F-4D97-AF65-F5344CB8AC3E}">
        <p14:creationId xmlns:p14="http://schemas.microsoft.com/office/powerpoint/2010/main" val="4074456306"/>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EMSAL UYGULAMA </a:t>
            </a:r>
            <a:r>
              <a:rPr lang="tr-TR" sz="2800" b="1" dirty="0" smtClean="0">
                <a:solidFill>
                  <a:srgbClr val="23398E"/>
                </a:solidFill>
                <a:latin typeface="Cambria" panose="02040503050406030204" pitchFamily="18" charset="0"/>
                <a:ea typeface="Cambria" panose="02040503050406030204" pitchFamily="18" charset="0"/>
                <a:cs typeface="Konnect ExtraBold Italic" charset="0"/>
              </a:rPr>
              <a:t>ÖRNEĞİ 4</a:t>
            </a:r>
            <a:endParaRPr lang="tr-TR" sz="2800" b="1" dirty="0">
              <a:solidFill>
                <a:srgbClr val="23398E"/>
              </a:solidFill>
              <a:latin typeface="Cambria" panose="02040503050406030204" pitchFamily="18" charset="0"/>
              <a:ea typeface="Cambria" panose="02040503050406030204" pitchFamily="18" charset="0"/>
              <a:cs typeface="Konnect ExtraBold Italic" charset="0"/>
            </a:endParaRPr>
          </a:p>
        </p:txBody>
      </p:sp>
      <p:graphicFrame>
        <p:nvGraphicFramePr>
          <p:cNvPr id="5" name="Tablo 4">
            <a:extLst>
              <a:ext uri="{FF2B5EF4-FFF2-40B4-BE49-F238E27FC236}">
                <a16:creationId xmlns:a16="http://schemas.microsoft.com/office/drawing/2014/main" id="{225CDF2E-79A9-494C-B9FF-3AB3029E366D}"/>
              </a:ext>
            </a:extLst>
          </p:cNvPr>
          <p:cNvGraphicFramePr>
            <a:graphicFrameLocks noGrp="1"/>
          </p:cNvGraphicFramePr>
          <p:nvPr>
            <p:extLst>
              <p:ext uri="{D42A27DB-BD31-4B8C-83A1-F6EECF244321}">
                <p14:modId xmlns:p14="http://schemas.microsoft.com/office/powerpoint/2010/main" val="2455918603"/>
              </p:ext>
            </p:extLst>
          </p:nvPr>
        </p:nvGraphicFramePr>
        <p:xfrm>
          <a:off x="2534479" y="1146265"/>
          <a:ext cx="8351236" cy="4804588"/>
        </p:xfrm>
        <a:graphic>
          <a:graphicData uri="http://schemas.openxmlformats.org/drawingml/2006/table">
            <a:tbl>
              <a:tblPr/>
              <a:tblGrid>
                <a:gridCol w="3798539">
                  <a:extLst>
                    <a:ext uri="{9D8B030D-6E8A-4147-A177-3AD203B41FA5}">
                      <a16:colId xmlns:a16="http://schemas.microsoft.com/office/drawing/2014/main" val="3161361404"/>
                    </a:ext>
                  </a:extLst>
                </a:gridCol>
                <a:gridCol w="2182062">
                  <a:extLst>
                    <a:ext uri="{9D8B030D-6E8A-4147-A177-3AD203B41FA5}">
                      <a16:colId xmlns:a16="http://schemas.microsoft.com/office/drawing/2014/main" val="3666755390"/>
                    </a:ext>
                  </a:extLst>
                </a:gridCol>
                <a:gridCol w="396415">
                  <a:extLst>
                    <a:ext uri="{9D8B030D-6E8A-4147-A177-3AD203B41FA5}">
                      <a16:colId xmlns:a16="http://schemas.microsoft.com/office/drawing/2014/main" val="1305347980"/>
                    </a:ext>
                  </a:extLst>
                </a:gridCol>
                <a:gridCol w="1974220">
                  <a:extLst>
                    <a:ext uri="{9D8B030D-6E8A-4147-A177-3AD203B41FA5}">
                      <a16:colId xmlns:a16="http://schemas.microsoft.com/office/drawing/2014/main" val="20003"/>
                    </a:ext>
                  </a:extLst>
                </a:gridCol>
              </a:tblGrid>
              <a:tr h="277185">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Öğrenim ve Tarihi</a:t>
                      </a:r>
                    </a:p>
                  </a:txBody>
                  <a:tcPr marL="9525" marR="9525" marT="9525" marB="0" anchor="b">
                    <a:lnL>
                      <a:noFill/>
                    </a:lnL>
                    <a:lnR>
                      <a:noFill/>
                    </a:lnR>
                    <a:lnT>
                      <a:noFill/>
                    </a:lnT>
                    <a:lnB>
                      <a:noFill/>
                    </a:lnB>
                  </a:tcPr>
                </a:tc>
                <a:tc gridSpan="2">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Meslek Lisesi</a:t>
                      </a:r>
                      <a:r>
                        <a:rPr lang="tr-TR" sz="1400" b="1" i="0" u="none" strike="noStrike" dirty="0" smtClean="0">
                          <a:solidFill>
                            <a:srgbClr val="000000"/>
                          </a:solidFill>
                          <a:effectLst/>
                          <a:latin typeface="Cambria" panose="02040503050406030204" pitchFamily="18" charset="0"/>
                          <a:ea typeface="Cambria" panose="02040503050406030204" pitchFamily="18" charset="0"/>
                        </a:rPr>
                        <a:t>(27.02.2008)</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hMerge="1">
                  <a:txBody>
                    <a:bodyPr/>
                    <a:lstStyle/>
                    <a:p>
                      <a:pPr algn="l" fontAlgn="b"/>
                      <a:endParaRPr lang="tr-TR"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endParaRPr lang="tr-TR" sz="700" b="1" dirty="0">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162526447"/>
                  </a:ext>
                </a:extLst>
              </a:tr>
              <a:tr h="277185">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Memuriyete Başlama Tarihi</a:t>
                      </a:r>
                    </a:p>
                  </a:txBody>
                  <a:tcPr marL="9525" marR="9525" marT="9525" marB="0" anchor="b">
                    <a:lnL>
                      <a:noFill/>
                    </a:lnL>
                    <a:lnR>
                      <a:noFill/>
                    </a:lnR>
                    <a:lnT>
                      <a:noFill/>
                    </a:lnT>
                    <a:lnB>
                      <a:noFill/>
                    </a:lnB>
                  </a:tcPr>
                </a:tc>
                <a:tc gridSpan="2">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15.08.2010</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hMerge="1">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endParaRPr lang="tr-TR" sz="700" b="1">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2565612305"/>
                  </a:ext>
                </a:extLst>
              </a:tr>
              <a:tr h="277185">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Memuriyette iken Bitirilen Öğrenim</a:t>
                      </a:r>
                    </a:p>
                  </a:txBody>
                  <a:tcPr marL="9525" marR="9525" marT="9525" marB="0" anchor="b">
                    <a:lnL>
                      <a:noFill/>
                    </a:lnL>
                    <a:lnR>
                      <a:noFill/>
                    </a:lnR>
                    <a:lnT>
                      <a:noFill/>
                    </a:lnT>
                    <a:lnB>
                      <a:noFill/>
                    </a:lnB>
                  </a:tcPr>
                </a:tc>
                <a:tc gridSpan="3">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Mühendislik Fak. (31.07.2021)</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65244376"/>
                  </a:ext>
                </a:extLst>
              </a:tr>
              <a:tr h="277185">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Son Derece ve Kademesi</a:t>
                      </a:r>
                    </a:p>
                  </a:txBody>
                  <a:tcPr marL="9525" marR="9525" marT="9525" marB="0" anchor="b">
                    <a:lnL>
                      <a:noFill/>
                    </a:lnL>
                    <a:lnR>
                      <a:noFill/>
                    </a:lnR>
                    <a:lnT>
                      <a:noFill/>
                    </a:lnT>
                    <a:lnB>
                      <a:noFill/>
                    </a:lnB>
                  </a:tcPr>
                </a:tc>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7/1 (15.08.2021)</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gridSpan="2">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1386654623"/>
                  </a:ext>
                </a:extLst>
              </a:tr>
              <a:tr h="277185">
                <a:tc>
                  <a:txBody>
                    <a:bodyPr/>
                    <a:lstStyle/>
                    <a:p>
                      <a:pPr algn="l"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Toplu Sözleşme Hükmünden </a:t>
                      </a:r>
                      <a:r>
                        <a:rPr lang="tr-TR" sz="1600" b="1" i="0" u="none" strike="noStrike" dirty="0">
                          <a:solidFill>
                            <a:srgbClr val="000000"/>
                          </a:solidFill>
                          <a:effectLst/>
                          <a:latin typeface="Cambria" panose="02040503050406030204" pitchFamily="18" charset="0"/>
                          <a:ea typeface="Cambria" panose="02040503050406030204" pitchFamily="18" charset="0"/>
                        </a:rPr>
                        <a:t>yararlandı</a:t>
                      </a:r>
                    </a:p>
                  </a:txBody>
                  <a:tcPr marL="9525" marR="9525" marT="9525" marB="0" anchor="b">
                    <a:lnL>
                      <a:noFill/>
                    </a:lnL>
                    <a:lnR>
                      <a:noFill/>
                    </a:lnR>
                    <a:lnT>
                      <a:noFill/>
                    </a:lnT>
                    <a:lnB>
                      <a:noFill/>
                    </a:lnB>
                  </a:tcPr>
                </a:tc>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 </a:t>
                      </a:r>
                      <a:r>
                        <a:rPr lang="tr-TR" sz="1600" b="1" i="0" u="none" strike="noStrike" dirty="0" smtClean="0">
                          <a:solidFill>
                            <a:srgbClr val="000000"/>
                          </a:solidFill>
                          <a:effectLst/>
                          <a:latin typeface="Cambria" panose="02040503050406030204" pitchFamily="18" charset="0"/>
                          <a:ea typeface="Cambria" panose="02040503050406030204" pitchFamily="18" charset="0"/>
                        </a:rPr>
                        <a:t>15.01.2016</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gridSpan="2">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3052986374"/>
                  </a:ext>
                </a:extLst>
              </a:tr>
              <a:tr h="277185">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a:txBody>
                    <a:bodyPr/>
                    <a:lstStyle/>
                    <a:p>
                      <a:pPr algn="l" fontAlgn="b"/>
                      <a:endParaRPr lang="tr-TR" sz="1600" b="1" i="0" u="none" strike="noStrike">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gridSpan="2">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1925853107"/>
                  </a:ext>
                </a:extLst>
              </a:tr>
              <a:tr h="277185">
                <a:tc gridSpan="4">
                  <a:txBody>
                    <a:bodyPr/>
                    <a:lstStyle/>
                    <a:p>
                      <a:pPr algn="ctr" fontAlgn="ctr"/>
                      <a:r>
                        <a:rPr lang="tr-TR" sz="1600" b="1" i="0" u="none" strike="noStrike" dirty="0" smtClean="0">
                          <a:solidFill>
                            <a:srgbClr val="FF0000"/>
                          </a:solidFill>
                          <a:effectLst/>
                          <a:latin typeface="Cambria" panose="02040503050406030204" pitchFamily="18" charset="0"/>
                          <a:ea typeface="Cambria" panose="02040503050406030204" pitchFamily="18" charset="0"/>
                        </a:rPr>
                        <a:t>EMSAL</a:t>
                      </a:r>
                      <a:r>
                        <a:rPr lang="tr-TR" sz="1600" b="1" i="0" u="none" strike="noStrike" baseline="0" dirty="0" smtClean="0">
                          <a:solidFill>
                            <a:srgbClr val="FF0000"/>
                          </a:solidFill>
                          <a:effectLst/>
                          <a:latin typeface="Cambria" panose="02040503050406030204" pitchFamily="18" charset="0"/>
                          <a:ea typeface="Cambria" panose="02040503050406030204" pitchFamily="18" charset="0"/>
                        </a:rPr>
                        <a:t> DEĞERLENDİRME TABLOSU</a:t>
                      </a:r>
                      <a:endParaRPr lang="tr-TR" sz="1600" b="1" i="0" u="none" strike="noStrike" dirty="0">
                        <a:solidFill>
                          <a:srgbClr val="FF0000"/>
                        </a:solidFill>
                        <a:effectLst/>
                        <a:latin typeface="Cambria" panose="02040503050406030204" pitchFamily="18" charset="0"/>
                        <a:ea typeface="Cambria" panose="020405030504060302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27544193"/>
                  </a:ext>
                </a:extLst>
              </a:tr>
              <a:tr h="277185">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BİLGİLER</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EMSALİ</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KENDİSİ</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extLst>
                  <a:ext uri="{0D108BD9-81ED-4DB2-BD59-A6C34878D82A}">
                    <a16:rowId xmlns:a16="http://schemas.microsoft.com/office/drawing/2014/main" val="3135218712"/>
                  </a:ext>
                </a:extLst>
              </a:tr>
              <a:tr h="277185">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Öğrenim Tarihi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31.07.2008</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ctr" fontAlgn="ctr"/>
                      <a:r>
                        <a:rPr lang="tr-TR" sz="1600" b="1" i="0" u="none" strike="noStrike" dirty="0">
                          <a:solidFill>
                            <a:srgbClr val="000000"/>
                          </a:solidFill>
                          <a:effectLst/>
                          <a:latin typeface="Cambria" panose="02040503050406030204" pitchFamily="18" charset="0"/>
                          <a:ea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tr-TR"/>
                    </a:p>
                  </a:txBody>
                  <a:tcPr/>
                </a:tc>
                <a:extLst>
                  <a:ext uri="{0D108BD9-81ED-4DB2-BD59-A6C34878D82A}">
                    <a16:rowId xmlns:a16="http://schemas.microsoft.com/office/drawing/2014/main" val="3262759013"/>
                  </a:ext>
                </a:extLst>
              </a:tr>
              <a:tr h="277185">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Öğrenim Süresi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600" b="1" i="0" u="none" strike="noStrike" dirty="0">
                          <a:solidFill>
                            <a:srgbClr val="000000"/>
                          </a:solidFill>
                          <a:effectLst/>
                          <a:latin typeface="Cambria" panose="02040503050406030204" pitchFamily="18" charset="0"/>
                          <a:ea typeface="Cambria" panose="02040503050406030204" pitchFamily="18" charset="0"/>
                        </a:rPr>
                        <a:t>4</a:t>
                      </a:r>
                      <a:r>
                        <a:rPr lang="tr-TR" sz="1600" b="1" i="0" u="none" strike="noStrike" dirty="0" smtClean="0">
                          <a:solidFill>
                            <a:srgbClr val="000000"/>
                          </a:solidFill>
                          <a:effectLst/>
                          <a:latin typeface="Cambria" panose="02040503050406030204" pitchFamily="18" charset="0"/>
                          <a:ea typeface="Cambria" panose="02040503050406030204" pitchFamily="18" charset="0"/>
                        </a:rPr>
                        <a:t> </a:t>
                      </a:r>
                      <a:r>
                        <a:rPr lang="tr-TR" sz="1600" b="1" i="0" u="none" strike="noStrike" dirty="0">
                          <a:solidFill>
                            <a:srgbClr val="000000"/>
                          </a:solidFill>
                          <a:effectLst/>
                          <a:latin typeface="Cambria" panose="02040503050406030204" pitchFamily="18" charset="0"/>
                          <a:ea typeface="Cambria" panose="02040503050406030204" pitchFamily="18" charset="0"/>
                        </a:rPr>
                        <a:t>yıl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ctr"/>
                      <a:r>
                        <a:rPr lang="tr-TR" sz="1600" b="1" i="0" u="none" strike="noStrike" dirty="0">
                          <a:solidFill>
                            <a:srgbClr val="000000"/>
                          </a:solidFill>
                          <a:effectLst/>
                          <a:latin typeface="Cambria" panose="02040503050406030204" pitchFamily="18" charset="0"/>
                          <a:ea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tr-TR"/>
                    </a:p>
                  </a:txBody>
                  <a:tcPr/>
                </a:tc>
                <a:extLst>
                  <a:ext uri="{0D108BD9-81ED-4DB2-BD59-A6C34878D82A}">
                    <a16:rowId xmlns:a16="http://schemas.microsoft.com/office/drawing/2014/main" val="3950078539"/>
                  </a:ext>
                </a:extLst>
              </a:tr>
              <a:tr h="378928">
                <a:tc>
                  <a:txBody>
                    <a:bodyPr/>
                    <a:lstStyle/>
                    <a:p>
                      <a:pPr algn="l"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Emsalinin Göreve </a:t>
                      </a:r>
                      <a:r>
                        <a:rPr lang="tr-TR" sz="1600" b="1" i="0" u="none" strike="noStrike" dirty="0">
                          <a:solidFill>
                            <a:srgbClr val="000000"/>
                          </a:solidFill>
                          <a:effectLst/>
                          <a:latin typeface="Cambria" panose="02040503050406030204" pitchFamily="18" charset="0"/>
                          <a:ea typeface="Cambria" panose="02040503050406030204" pitchFamily="18" charset="0"/>
                        </a:rPr>
                        <a:t>Başlama </a:t>
                      </a:r>
                      <a:r>
                        <a:rPr lang="tr-TR" sz="1600" b="1" i="0" u="none" strike="noStrike" dirty="0" smtClean="0">
                          <a:solidFill>
                            <a:srgbClr val="000000"/>
                          </a:solidFill>
                          <a:effectLst/>
                          <a:latin typeface="Cambria" panose="02040503050406030204" pitchFamily="18" charset="0"/>
                          <a:ea typeface="Cambria" panose="02040503050406030204" pitchFamily="18" charset="0"/>
                        </a:rPr>
                        <a:t>Tarihi</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600" b="1" i="0" u="none" strike="noStrike" dirty="0" smtClean="0">
                          <a:solidFill>
                            <a:srgbClr val="000000"/>
                          </a:solidFill>
                          <a:effectLst/>
                          <a:latin typeface="Cambria" panose="02040503050406030204" pitchFamily="18" charset="0"/>
                          <a:ea typeface="Cambria" panose="02040503050406030204" pitchFamily="18" charset="0"/>
                        </a:rPr>
                        <a:t>31.07.2012</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ctr" fontAlgn="ct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tr-TR"/>
                    </a:p>
                  </a:txBody>
                  <a:tcPr/>
                </a:tc>
                <a:extLst>
                  <a:ext uri="{0D108BD9-81ED-4DB2-BD59-A6C34878D82A}">
                    <a16:rowId xmlns:a16="http://schemas.microsoft.com/office/drawing/2014/main" val="2441009992"/>
                  </a:ext>
                </a:extLst>
              </a:tr>
              <a:tr h="277185">
                <a:tc>
                  <a:txBody>
                    <a:bodyPr/>
                    <a:lstStyle/>
                    <a:p>
                      <a:pPr algn="l" fontAlgn="b"/>
                      <a:r>
                        <a:rPr lang="tr-TR" sz="1600" b="1" i="0" u="none" strike="noStrike" dirty="0">
                          <a:solidFill>
                            <a:srgbClr val="000000"/>
                          </a:solidFill>
                          <a:effectLst/>
                          <a:latin typeface="Cambria" panose="02040503050406030204" pitchFamily="18" charset="0"/>
                          <a:ea typeface="Cambria" panose="02040503050406030204" pitchFamily="18" charset="0"/>
                        </a:rPr>
                        <a:t>Hesaplama Tarihi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30.08.2021</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ctr"/>
                      <a:r>
                        <a:rPr lang="tr-TR" sz="1600" b="1" i="0" u="none" strike="noStrike" dirty="0" smtClean="0">
                          <a:solidFill>
                            <a:srgbClr val="000000"/>
                          </a:solidFill>
                          <a:effectLst/>
                          <a:latin typeface="Cambria" panose="02040503050406030204" pitchFamily="18" charset="0"/>
                          <a:ea typeface="Cambria" panose="02040503050406030204" pitchFamily="18" charset="0"/>
                        </a:rPr>
                        <a:t>30.08.2021</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tr-TR"/>
                    </a:p>
                  </a:txBody>
                  <a:tcPr/>
                </a:tc>
                <a:extLst>
                  <a:ext uri="{0D108BD9-81ED-4DB2-BD59-A6C34878D82A}">
                    <a16:rowId xmlns:a16="http://schemas.microsoft.com/office/drawing/2014/main" val="2140517805"/>
                  </a:ext>
                </a:extLst>
              </a:tr>
              <a:tr h="277185">
                <a:tc>
                  <a:txBody>
                    <a:bodyPr/>
                    <a:lstStyle/>
                    <a:p>
                      <a:pPr algn="l" fontAlgn="b"/>
                      <a:r>
                        <a:rPr lang="tr-TR" sz="1600" b="1" i="0" u="none" strike="noStrike">
                          <a:solidFill>
                            <a:srgbClr val="000000"/>
                          </a:solidFill>
                          <a:effectLst/>
                          <a:latin typeface="Cambria" panose="02040503050406030204" pitchFamily="18" charset="0"/>
                          <a:ea typeface="Cambria" panose="02040503050406030204" pitchFamily="18" charset="0"/>
                        </a:rPr>
                        <a:t>Göreve Başlama Tarihi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ctr" fontAlgn="ctr"/>
                      <a:r>
                        <a:rPr lang="tr-TR" sz="1600" b="1" i="0" u="none" strike="noStrike" dirty="0" smtClean="0">
                          <a:solidFill>
                            <a:srgbClr val="000000"/>
                          </a:solidFill>
                          <a:effectLst/>
                          <a:latin typeface="Cambria" panose="02040503050406030204" pitchFamily="18" charset="0"/>
                          <a:ea typeface="Cambria" panose="02040503050406030204" pitchFamily="18" charset="0"/>
                        </a:rPr>
                        <a:t>15.08.2010</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tr-TR"/>
                    </a:p>
                  </a:txBody>
                  <a:tcPr/>
                </a:tc>
                <a:extLst>
                  <a:ext uri="{0D108BD9-81ED-4DB2-BD59-A6C34878D82A}">
                    <a16:rowId xmlns:a16="http://schemas.microsoft.com/office/drawing/2014/main" val="4075915679"/>
                  </a:ext>
                </a:extLst>
              </a:tr>
              <a:tr h="277185">
                <a:tc>
                  <a:txBody>
                    <a:bodyPr/>
                    <a:lstStyle/>
                    <a:p>
                      <a:pPr algn="l" fontAlgn="b"/>
                      <a:r>
                        <a:rPr lang="tr-TR" sz="1600" b="1" i="0" u="none" strike="noStrike">
                          <a:solidFill>
                            <a:srgbClr val="000000"/>
                          </a:solidFill>
                          <a:effectLst/>
                          <a:latin typeface="Cambria" panose="02040503050406030204" pitchFamily="18" charset="0"/>
                          <a:ea typeface="Cambria" panose="02040503050406030204" pitchFamily="18" charset="0"/>
                        </a:rPr>
                        <a:t>Hizmet Süresi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9 yıl, 29 gün</a:t>
                      </a:r>
                      <a:endParaRPr lang="es-ES"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tr-TR" sz="1600" b="1" i="0" u="none" strike="noStrike" dirty="0" smtClean="0">
                          <a:solidFill>
                            <a:srgbClr val="000000"/>
                          </a:solidFill>
                          <a:effectLst/>
                          <a:latin typeface="Cambria" panose="02040503050406030204" pitchFamily="18" charset="0"/>
                          <a:ea typeface="Cambria" panose="02040503050406030204" pitchFamily="18" charset="0"/>
                        </a:rPr>
                        <a:t>11 yıl. 15 gün</a:t>
                      </a:r>
                      <a:r>
                        <a:rPr lang="es-ES" sz="1600" b="1" i="0" u="none" strike="noStrike" dirty="0" smtClean="0">
                          <a:solidFill>
                            <a:srgbClr val="000000"/>
                          </a:solidFill>
                          <a:effectLst/>
                          <a:latin typeface="Cambria" panose="02040503050406030204" pitchFamily="18" charset="0"/>
                          <a:ea typeface="Cambria" panose="02040503050406030204" pitchFamily="18" charset="0"/>
                        </a:rPr>
                        <a:t>  </a:t>
                      </a:r>
                      <a:endParaRPr lang="es-ES"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tr-TR"/>
                    </a:p>
                  </a:txBody>
                  <a:tcPr/>
                </a:tc>
                <a:extLst>
                  <a:ext uri="{0D108BD9-81ED-4DB2-BD59-A6C34878D82A}">
                    <a16:rowId xmlns:a16="http://schemas.microsoft.com/office/drawing/2014/main" val="1303986835"/>
                  </a:ext>
                </a:extLst>
              </a:tr>
              <a:tr h="277185">
                <a:tc>
                  <a:txBody>
                    <a:bodyPr/>
                    <a:lstStyle/>
                    <a:p>
                      <a:pPr algn="l" fontAlgn="b"/>
                      <a:endParaRPr lang="tr-TR" sz="1600" b="1" i="0" u="none" strike="noStrike">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extLst>
                  <a:ext uri="{0D108BD9-81ED-4DB2-BD59-A6C34878D82A}">
                    <a16:rowId xmlns:a16="http://schemas.microsoft.com/office/drawing/2014/main" val="1639931169"/>
                  </a:ext>
                </a:extLst>
              </a:tr>
              <a:tr h="545070">
                <a:tc gridSpan="4">
                  <a:txBody>
                    <a:bodyPr/>
                    <a:lstStyle/>
                    <a:p>
                      <a:pPr algn="l" fontAlgn="ctr"/>
                      <a:r>
                        <a:rPr lang="tr-TR" sz="1600" b="1" i="0" u="none" strike="noStrike" dirty="0">
                          <a:solidFill>
                            <a:srgbClr val="000000"/>
                          </a:solidFill>
                          <a:effectLst/>
                          <a:latin typeface="Cambria" panose="02040503050406030204" pitchFamily="18" charset="0"/>
                          <a:ea typeface="Cambria" panose="02040503050406030204" pitchFamily="18" charset="0"/>
                        </a:rPr>
                        <a:t>Not: </a:t>
                      </a:r>
                      <a:r>
                        <a:rPr lang="tr-TR" sz="1600" b="1" i="0" u="none" strike="noStrike" dirty="0">
                          <a:solidFill>
                            <a:srgbClr val="FF0000"/>
                          </a:solidFill>
                          <a:effectLst/>
                          <a:latin typeface="Cambria" panose="02040503050406030204" pitchFamily="18" charset="0"/>
                          <a:ea typeface="Cambria" panose="02040503050406030204" pitchFamily="18" charset="0"/>
                        </a:rPr>
                        <a:t>Emsal</a:t>
                      </a:r>
                      <a:r>
                        <a:rPr lang="tr-TR" sz="1600" b="1" i="0" u="none" strike="noStrike" dirty="0">
                          <a:solidFill>
                            <a:srgbClr val="000000"/>
                          </a:solidFill>
                          <a:effectLst/>
                          <a:latin typeface="Cambria" panose="02040503050406030204" pitchFamily="18" charset="0"/>
                          <a:ea typeface="Cambria" panose="02040503050406030204" pitchFamily="18" charset="0"/>
                        </a:rPr>
                        <a:t> hizmeti dikkate </a:t>
                      </a:r>
                      <a:r>
                        <a:rPr lang="tr-TR" sz="1600" b="1" i="0" u="none" strike="noStrike" dirty="0" smtClean="0">
                          <a:solidFill>
                            <a:srgbClr val="000000"/>
                          </a:solidFill>
                          <a:effectLst/>
                          <a:latin typeface="Cambria" panose="02040503050406030204" pitchFamily="18" charset="0"/>
                          <a:ea typeface="Cambria" panose="02040503050406030204" pitchFamily="18" charset="0"/>
                        </a:rPr>
                        <a:t>alındığında,</a:t>
                      </a:r>
                      <a:r>
                        <a:rPr lang="tr-TR" sz="1600" b="1" i="0" u="none" strike="noStrike" baseline="0" dirty="0" smtClean="0">
                          <a:solidFill>
                            <a:srgbClr val="000000"/>
                          </a:solidFill>
                          <a:effectLst/>
                          <a:latin typeface="Cambria" panose="02040503050406030204" pitchFamily="18" charset="0"/>
                          <a:ea typeface="Cambria" panose="02040503050406030204" pitchFamily="18" charset="0"/>
                        </a:rPr>
                        <a:t> </a:t>
                      </a:r>
                      <a:r>
                        <a:rPr lang="tr-TR" sz="1600" b="1" i="0" u="none" strike="noStrike" baseline="0" dirty="0" smtClean="0">
                          <a:solidFill>
                            <a:srgbClr val="FF0000"/>
                          </a:solidFill>
                          <a:effectLst/>
                          <a:latin typeface="Cambria" panose="02040503050406030204" pitchFamily="18" charset="0"/>
                          <a:ea typeface="Cambria" panose="02040503050406030204" pitchFamily="18" charset="0"/>
                        </a:rPr>
                        <a:t>4.derecenin 1</a:t>
                      </a:r>
                      <a:r>
                        <a:rPr lang="tr-TR" sz="1600" b="1" i="0" u="none" strike="noStrike" baseline="0" dirty="0" smtClean="0">
                          <a:solidFill>
                            <a:srgbClr val="000000"/>
                          </a:solidFill>
                          <a:effectLst/>
                          <a:latin typeface="Cambria" panose="02040503050406030204" pitchFamily="18" charset="0"/>
                          <a:ea typeface="Cambria" panose="02040503050406030204" pitchFamily="18" charset="0"/>
                        </a:rPr>
                        <a:t>.kademesinde 29 </a:t>
                      </a:r>
                      <a:r>
                        <a:rPr lang="tr-TR" sz="1600" b="1" i="0" u="none" strike="noStrike" dirty="0" smtClean="0">
                          <a:solidFill>
                            <a:srgbClr val="000000"/>
                          </a:solidFill>
                          <a:effectLst/>
                          <a:latin typeface="Cambria" panose="02040503050406030204" pitchFamily="18" charset="0"/>
                          <a:ea typeface="Cambria" panose="02040503050406030204" pitchFamily="18" charset="0"/>
                        </a:rPr>
                        <a:t>gün </a:t>
                      </a:r>
                      <a:r>
                        <a:rPr lang="tr-TR" sz="1600" b="1" i="0" u="none" strike="noStrike" dirty="0">
                          <a:solidFill>
                            <a:srgbClr val="000000"/>
                          </a:solidFill>
                          <a:effectLst/>
                          <a:latin typeface="Cambria" panose="02040503050406030204" pitchFamily="18" charset="0"/>
                          <a:ea typeface="Cambria" panose="02040503050406030204" pitchFamily="18" charset="0"/>
                        </a:rPr>
                        <a:t>kıdemli olup terfi tarihi </a:t>
                      </a:r>
                      <a:r>
                        <a:rPr lang="tr-TR" sz="1600" b="1" i="0" u="none" strike="noStrike" dirty="0" smtClean="0">
                          <a:solidFill>
                            <a:srgbClr val="FF0000"/>
                          </a:solidFill>
                          <a:effectLst/>
                          <a:latin typeface="Cambria" panose="02040503050406030204" pitchFamily="18" charset="0"/>
                          <a:ea typeface="Cambria" panose="02040503050406030204" pitchFamily="18" charset="0"/>
                        </a:rPr>
                        <a:t>01.08.2022</a:t>
                      </a:r>
                      <a:r>
                        <a:rPr lang="tr-TR" sz="1600" b="1" i="0" u="none" strike="noStrike" baseline="0" dirty="0" smtClean="0">
                          <a:solidFill>
                            <a:srgbClr val="FF0000"/>
                          </a:solidFill>
                          <a:effectLst/>
                          <a:latin typeface="Cambria" panose="02040503050406030204" pitchFamily="18" charset="0"/>
                          <a:ea typeface="Cambria" panose="02040503050406030204" pitchFamily="18" charset="0"/>
                        </a:rPr>
                        <a:t> </a:t>
                      </a:r>
                      <a:r>
                        <a:rPr lang="tr-TR" sz="1600" b="1" i="0" u="none" strike="noStrike" baseline="0" dirty="0" smtClean="0">
                          <a:solidFill>
                            <a:srgbClr val="000000"/>
                          </a:solidFill>
                          <a:effectLst/>
                          <a:latin typeface="Cambria" panose="02040503050406030204" pitchFamily="18" charset="0"/>
                          <a:ea typeface="Cambria" panose="02040503050406030204" pitchFamily="18" charset="0"/>
                        </a:rPr>
                        <a:t>olacaktır.</a:t>
                      </a:r>
                      <a:endParaRPr lang="tr-TR" sz="16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49614661"/>
                  </a:ext>
                </a:extLst>
              </a:tr>
            </a:tbl>
          </a:graphicData>
        </a:graphic>
      </p:graphicFrame>
    </p:spTree>
    <p:extLst>
      <p:ext uri="{BB962C8B-B14F-4D97-AF65-F5344CB8AC3E}">
        <p14:creationId xmlns:p14="http://schemas.microsoft.com/office/powerpoint/2010/main" val="368935848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smtClean="0">
                <a:solidFill>
                  <a:srgbClr val="23398E"/>
                </a:solidFill>
                <a:latin typeface="Cambria" panose="02040503050406030204" pitchFamily="18" charset="0"/>
                <a:ea typeface="Cambria" panose="02040503050406030204" pitchFamily="18" charset="0"/>
                <a:cs typeface="Konnect ExtraBold Italic" charset="0"/>
              </a:rPr>
              <a:t>İNTİBAK</a:t>
            </a:r>
            <a:endParaRPr lang="tr-TR" sz="2800" b="1" dirty="0">
              <a:solidFill>
                <a:srgbClr val="23398E"/>
              </a:solidFill>
              <a:latin typeface="Cambria" panose="02040503050406030204" pitchFamily="18" charset="0"/>
              <a:ea typeface="Cambria" panose="02040503050406030204" pitchFamily="18" charset="0"/>
              <a:cs typeface="Konnect ExtraBold Italic" charset="0"/>
            </a:endParaRPr>
          </a:p>
        </p:txBody>
      </p:sp>
      <p:sp>
        <p:nvSpPr>
          <p:cNvPr id="3" name="Dikdörtgen 2"/>
          <p:cNvSpPr/>
          <p:nvPr/>
        </p:nvSpPr>
        <p:spPr>
          <a:xfrm>
            <a:off x="2645434" y="1234175"/>
            <a:ext cx="9424646" cy="5032660"/>
          </a:xfrm>
          <a:prstGeom prst="rect">
            <a:avLst/>
          </a:prstGeom>
        </p:spPr>
        <p:txBody>
          <a:bodyPr wrap="square">
            <a:spAutoFit/>
          </a:bodyPr>
          <a:lstStyle/>
          <a:p>
            <a:pPr marL="285750" indent="-285750">
              <a:buFont typeface="Arial" panose="020B0604020202020204" pitchFamily="34" charset="0"/>
              <a:buChar char="•"/>
            </a:pP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İNTİBAK: </a:t>
            </a:r>
            <a:r>
              <a:rPr lang="tr-TR" sz="2000" b="1" dirty="0" smtClean="0">
                <a:solidFill>
                  <a:schemeClr val="tx1"/>
                </a:solidFill>
                <a:latin typeface="Cambria" panose="02040503050406030204" pitchFamily="18" charset="0"/>
                <a:ea typeface="Cambria" panose="02040503050406030204" pitchFamily="18" charset="0"/>
                <a:cs typeface="Arial" panose="020B0604020202020204" pitchFamily="34" charset="0"/>
              </a:rPr>
              <a:t>Mevcut </a:t>
            </a:r>
            <a:r>
              <a:rPr lang="tr-TR" sz="2000" b="1" dirty="0">
                <a:solidFill>
                  <a:schemeClr val="tx1"/>
                </a:solidFill>
                <a:latin typeface="Cambria" panose="02040503050406030204" pitchFamily="18" charset="0"/>
                <a:ea typeface="Cambria" panose="02040503050406030204" pitchFamily="18" charset="0"/>
                <a:cs typeface="Arial" panose="020B0604020202020204" pitchFamily="34" charset="0"/>
              </a:rPr>
              <a:t>şartlara uyma, alışma, uyum</a:t>
            </a:r>
          </a:p>
          <a:p>
            <a:pPr marL="285750" indent="-285750">
              <a:buFont typeface="Arial" panose="020B0604020202020204" pitchFamily="34" charset="0"/>
              <a:buChar char="•"/>
            </a:pPr>
            <a:r>
              <a:rPr lang="tr-TR" sz="2000" b="1" dirty="0">
                <a:solidFill>
                  <a:schemeClr val="tx1"/>
                </a:solidFill>
                <a:latin typeface="Cambria" panose="02040503050406030204" pitchFamily="18" charset="0"/>
                <a:ea typeface="Cambria" panose="02040503050406030204" pitchFamily="18" charset="0"/>
                <a:cs typeface="Arial" panose="020B0604020202020204" pitchFamily="34" charset="0"/>
              </a:rPr>
              <a:t>Ölçülere uyma, uygun gelme, mutabık olma</a:t>
            </a:r>
          </a:p>
          <a:p>
            <a:pPr marL="285750" indent="-285750">
              <a:buFont typeface="Arial" panose="020B0604020202020204" pitchFamily="34" charset="0"/>
              <a:buChar char="•"/>
            </a:pPr>
            <a:r>
              <a:rPr lang="tr-TR" sz="2000" b="1" dirty="0">
                <a:solidFill>
                  <a:schemeClr val="tx1"/>
                </a:solidFill>
                <a:latin typeface="Cambria" panose="02040503050406030204" pitchFamily="18" charset="0"/>
                <a:ea typeface="Cambria" panose="02040503050406030204" pitchFamily="18" charset="0"/>
                <a:cs typeface="Arial" panose="020B0604020202020204" pitchFamily="34" charset="0"/>
              </a:rPr>
              <a:t>Bir Memurun kazanılmış hak aylığı göz önüne alınarak belli bir dereceye yerleştirilmesi.</a:t>
            </a:r>
          </a:p>
          <a:p>
            <a:pPr marL="285750" indent="-285750">
              <a:buFont typeface="Arial" panose="020B0604020202020204" pitchFamily="34" charset="0"/>
              <a:buChar char="•"/>
            </a:pPr>
            <a:r>
              <a:rPr lang="tr-TR" sz="2000" b="1" dirty="0">
                <a:solidFill>
                  <a:srgbClr val="1F3A8F"/>
                </a:solidFill>
                <a:latin typeface="Cambria" panose="02040503050406030204" pitchFamily="18" charset="0"/>
                <a:ea typeface="Cambria" panose="02040503050406030204" pitchFamily="18" charset="0"/>
                <a:cs typeface="Arial" panose="020B0604020202020204" pitchFamily="34" charset="0"/>
              </a:rPr>
              <a:t>Memurların intibakı, eğitim ve hizmetlerinin kazanılmış hak aylık derecelerinde değerlendirilmesi, kazanılmış hak aylık derecesinin eğitim ve hizmet sürelerine uyumlu hale getirilmesi şeklinde tanımlanabilir</a:t>
            </a:r>
            <a:r>
              <a:rPr lang="tr-TR" sz="2000" b="1" dirty="0" smtClean="0">
                <a:solidFill>
                  <a:srgbClr val="1F3A8F"/>
                </a:solidFill>
                <a:latin typeface="Cambria" panose="02040503050406030204" pitchFamily="18" charset="0"/>
                <a:ea typeface="Cambria" panose="02040503050406030204" pitchFamily="18" charset="0"/>
                <a:cs typeface="Arial" panose="020B0604020202020204" pitchFamily="34" charset="0"/>
              </a:rPr>
              <a:t>.</a:t>
            </a:r>
          </a:p>
          <a:p>
            <a:pPr marL="285750" indent="-285750">
              <a:buFont typeface="Arial" panose="020B0604020202020204" pitchFamily="34" charset="0"/>
              <a:buChar char="•"/>
            </a:pPr>
            <a:r>
              <a:rPr lang="tr-TR" sz="2000" b="1" dirty="0">
                <a:latin typeface="Cambria" panose="02040503050406030204" pitchFamily="18" charset="0"/>
                <a:ea typeface="Cambria" panose="02040503050406030204" pitchFamily="18" charset="0"/>
                <a:cs typeface="Arial" panose="020B0604020202020204" pitchFamily="34" charset="0"/>
              </a:rPr>
              <a:t>Üst öğrenim değerlendirmesi</a:t>
            </a:r>
          </a:p>
          <a:p>
            <a:pPr marL="285750" indent="-285750">
              <a:buFont typeface="Arial" panose="020B0604020202020204" pitchFamily="34" charset="0"/>
              <a:buChar char="•"/>
            </a:pPr>
            <a:r>
              <a:rPr lang="tr-TR" sz="2000" b="1" dirty="0">
                <a:latin typeface="Cambria" panose="02040503050406030204" pitchFamily="18" charset="0"/>
                <a:ea typeface="Cambria" panose="02040503050406030204" pitchFamily="18" charset="0"/>
                <a:cs typeface="Arial" panose="020B0604020202020204" pitchFamily="34" charset="0"/>
              </a:rPr>
              <a:t>Mesleki faaliyet değerlendirmesi</a:t>
            </a:r>
          </a:p>
          <a:p>
            <a:pPr marL="285750" indent="-285750">
              <a:buFont typeface="Arial" panose="020B0604020202020204" pitchFamily="34" charset="0"/>
              <a:buChar char="•"/>
            </a:pPr>
            <a:r>
              <a:rPr lang="tr-TR" sz="2000" b="1" dirty="0">
                <a:latin typeface="Cambria" panose="02040503050406030204" pitchFamily="18" charset="0"/>
                <a:ea typeface="Cambria" panose="02040503050406030204" pitchFamily="18" charset="0"/>
                <a:cs typeface="Arial" panose="020B0604020202020204" pitchFamily="34" charset="0"/>
              </a:rPr>
              <a:t>Hizmet birleştirme işlemleri</a:t>
            </a:r>
          </a:p>
          <a:p>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66233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İNTİBAK VE TERFİ</a:t>
            </a:r>
          </a:p>
        </p:txBody>
      </p:sp>
      <p:sp>
        <p:nvSpPr>
          <p:cNvPr id="3" name="Dikdörtgen 2"/>
          <p:cNvSpPr/>
          <p:nvPr/>
        </p:nvSpPr>
        <p:spPr>
          <a:xfrm>
            <a:off x="2645434" y="1234175"/>
            <a:ext cx="8895401" cy="4093428"/>
          </a:xfrm>
          <a:prstGeom prst="rect">
            <a:avLst/>
          </a:prstGeom>
        </p:spPr>
        <p:txBody>
          <a:bodyPr wrap="square">
            <a:spAutoFit/>
          </a:bodyPr>
          <a:lstStyle/>
          <a:p>
            <a:pPr algn="ctr">
              <a:lnSpc>
                <a:spcPct val="100000"/>
              </a:lnSpc>
            </a:pP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ÜST ÖĞRENİM İNTİBAKI İLE İLGİLİ </a:t>
            </a: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AÇIKLAMALAR</a:t>
            </a:r>
          </a:p>
          <a:p>
            <a:pPr algn="ctr">
              <a:lnSpc>
                <a:spcPct val="100000"/>
              </a:lnSpc>
            </a:pPr>
            <a:endPar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b="1" dirty="0" smtClean="0">
                <a:latin typeface="Cambria" panose="02040503050406030204" pitchFamily="18" charset="0"/>
                <a:ea typeface="Cambria" panose="02040503050406030204" pitchFamily="18" charset="0"/>
                <a:cs typeface="Arial" panose="020B0604020202020204" pitchFamily="34" charset="0"/>
              </a:rPr>
              <a:t>	4 </a:t>
            </a:r>
            <a:r>
              <a:rPr lang="tr-TR" sz="2000" b="1" dirty="0">
                <a:latin typeface="Cambria" panose="02040503050406030204" pitchFamily="18" charset="0"/>
                <a:ea typeface="Cambria" panose="02040503050406030204" pitchFamily="18" charset="0"/>
                <a:cs typeface="Arial" panose="020B0604020202020204" pitchFamily="34" charset="0"/>
              </a:rPr>
              <a:t>yıllık iktisat fakültesi mezunu iken memuriyet sırasında 4 yıllık Mühendislik Fakültesini bitirenlere tekrar üst öğrenim intibakı yapılmayacak ancak;</a:t>
            </a:r>
          </a:p>
          <a:p>
            <a:pPr algn="just">
              <a:lnSpc>
                <a:spcPct val="100000"/>
              </a:lnSpc>
            </a:pPr>
            <a:endParaRPr lang="tr-TR" sz="2000" b="1" dirty="0">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dirty="0" smtClean="0">
                <a:latin typeface="Cambria" panose="02040503050406030204" pitchFamily="18" charset="0"/>
                <a:ea typeface="Cambria" panose="02040503050406030204" pitchFamily="18" charset="0"/>
                <a:cs typeface="Arial" panose="020B0604020202020204" pitchFamily="34" charset="0"/>
              </a:rPr>
              <a:t>	657 </a:t>
            </a:r>
            <a:r>
              <a:rPr lang="tr-TR" sz="2000" b="1" dirty="0">
                <a:latin typeface="Cambria" panose="02040503050406030204" pitchFamily="18" charset="0"/>
                <a:ea typeface="Cambria" panose="02040503050406030204" pitchFamily="18" charset="0"/>
                <a:cs typeface="Arial" panose="020B0604020202020204" pitchFamily="34" charset="0"/>
              </a:rPr>
              <a:t>sayılı kanunun 36.maddesinin A/2 fıkrası gereğince onay tarihinden geçerli olmak üzere bir derece yükselmesinden yararlandırılacaktır.</a:t>
            </a:r>
          </a:p>
          <a:p>
            <a:pPr algn="just">
              <a:lnSpc>
                <a:spcPct val="100000"/>
              </a:lnSpc>
            </a:pPr>
            <a:endParaRPr lang="tr-TR" sz="2000" b="1" dirty="0">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b="1" dirty="0" smtClean="0">
                <a:latin typeface="Cambria" panose="02040503050406030204" pitchFamily="18" charset="0"/>
                <a:ea typeface="Cambria" panose="02040503050406030204" pitchFamily="18" charset="0"/>
                <a:cs typeface="Arial" panose="020B0604020202020204" pitchFamily="34" charset="0"/>
              </a:rPr>
              <a:t>	4 </a:t>
            </a:r>
            <a:r>
              <a:rPr lang="tr-TR" sz="2000" b="1" dirty="0">
                <a:latin typeface="Cambria" panose="02040503050406030204" pitchFamily="18" charset="0"/>
                <a:ea typeface="Cambria" panose="02040503050406030204" pitchFamily="18" charset="0"/>
                <a:cs typeface="Arial" panose="020B0604020202020204" pitchFamily="34" charset="0"/>
              </a:rPr>
              <a:t>yıllık Mühendislik Fakültesi mezunu iken, memuriyet sırasında 4 yıllık Elektrik-Elektronik Mühendisliğini bitirenlere, üst öğrenim sayılmadığı için tekrar üst öğrenim intibakı  yapılmayacaktır.</a:t>
            </a:r>
          </a:p>
        </p:txBody>
      </p:sp>
    </p:spTree>
    <p:extLst>
      <p:ext uri="{BB962C8B-B14F-4D97-AF65-F5344CB8AC3E}">
        <p14:creationId xmlns:p14="http://schemas.microsoft.com/office/powerpoint/2010/main" val="1009459070"/>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İNTİBAK VE TERFİ</a:t>
            </a:r>
          </a:p>
        </p:txBody>
      </p:sp>
      <p:sp>
        <p:nvSpPr>
          <p:cNvPr id="3" name="Dikdörtgen 2"/>
          <p:cNvSpPr/>
          <p:nvPr/>
        </p:nvSpPr>
        <p:spPr>
          <a:xfrm>
            <a:off x="2645434" y="1234175"/>
            <a:ext cx="8895401" cy="4247317"/>
          </a:xfrm>
          <a:prstGeom prst="rect">
            <a:avLst/>
          </a:prstGeom>
        </p:spPr>
        <p:txBody>
          <a:bodyPr wrap="square">
            <a:spAutoFit/>
          </a:bodyPr>
          <a:lstStyle/>
          <a:p>
            <a:pPr algn="ct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YÜKSEK LİSANS VE DOKTORA DEĞERLENDİRMESİ</a:t>
            </a:r>
            <a:endPar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b="1" dirty="0" smtClean="0">
                <a:latin typeface="Cambria" panose="02040503050406030204" pitchFamily="18" charset="0"/>
                <a:ea typeface="Cambria" panose="02040503050406030204" pitchFamily="18" charset="0"/>
                <a:cs typeface="Arial" panose="020B0604020202020204" pitchFamily="34" charset="0"/>
              </a:rPr>
              <a:t>	Memuriyete </a:t>
            </a:r>
            <a:r>
              <a:rPr lang="tr-TR" sz="2000" b="1" dirty="0">
                <a:latin typeface="Cambria" panose="02040503050406030204" pitchFamily="18" charset="0"/>
                <a:ea typeface="Cambria" panose="02040503050406030204" pitchFamily="18" charset="0"/>
                <a:cs typeface="Arial" panose="020B0604020202020204" pitchFamily="34" charset="0"/>
              </a:rPr>
              <a:t>girmeden önce veya memuriyetleri sırasında yüksek lisans öğrenimini tamamlayan memurlara 657 sayılı kanunun 36.maddesinin A/9 fıkrası gereğince  bir kademe </a:t>
            </a:r>
            <a:r>
              <a:rPr lang="tr-TR" sz="2000" b="1" dirty="0" smtClean="0">
                <a:latin typeface="Cambria" panose="02040503050406030204" pitchFamily="18" charset="0"/>
                <a:ea typeface="Cambria" panose="02040503050406030204" pitchFamily="18" charset="0"/>
                <a:cs typeface="Arial" panose="020B0604020202020204" pitchFamily="34" charset="0"/>
              </a:rPr>
              <a:t>verilir.</a:t>
            </a:r>
          </a:p>
          <a:p>
            <a:pPr algn="just">
              <a:lnSpc>
                <a:spcPct val="100000"/>
              </a:lnSpc>
            </a:pPr>
            <a:endParaRPr lang="tr-TR" sz="2000" b="1" dirty="0">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dirty="0" smtClean="0">
                <a:latin typeface="Cambria" panose="02040503050406030204" pitchFamily="18" charset="0"/>
                <a:ea typeface="Cambria" panose="02040503050406030204" pitchFamily="18" charset="0"/>
                <a:cs typeface="Arial" panose="020B0604020202020204" pitchFamily="34" charset="0"/>
              </a:rPr>
              <a:t>	Yüksek </a:t>
            </a:r>
            <a:r>
              <a:rPr lang="tr-TR" sz="2000" b="1" dirty="0">
                <a:latin typeface="Cambria" panose="02040503050406030204" pitchFamily="18" charset="0"/>
                <a:ea typeface="Cambria" panose="02040503050406030204" pitchFamily="18" charset="0"/>
                <a:cs typeface="Arial" panose="020B0604020202020204" pitchFamily="34" charset="0"/>
              </a:rPr>
              <a:t>lisans öğrenimini tamamlayıp, kademe ilerlemesinden yararlandırılan memura, mesleğiyle ilgili öğrenim dalında doktora öğrenimini tamamlaması halinde ayrıca iki kademe ilerlemesi daha verilir.</a:t>
            </a:r>
          </a:p>
          <a:p>
            <a:pPr marL="285750" indent="-285750" algn="just">
              <a:lnSpc>
                <a:spcPct val="100000"/>
              </a:lnSpc>
              <a:buFont typeface="Wingdings" panose="05000000000000000000" pitchFamily="2" charset="2"/>
              <a:buChar char="Ø"/>
            </a:pPr>
            <a:endParaRPr lang="tr-TR" sz="2000" b="1" dirty="0">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dirty="0" smtClean="0">
                <a:latin typeface="Cambria" panose="02040503050406030204" pitchFamily="18" charset="0"/>
                <a:ea typeface="Cambria" panose="02040503050406030204" pitchFamily="18" charset="0"/>
                <a:cs typeface="Arial" panose="020B0604020202020204" pitchFamily="34" charset="0"/>
              </a:rPr>
              <a:t>	Doktora </a:t>
            </a:r>
            <a:r>
              <a:rPr lang="tr-TR" sz="2000" b="1" dirty="0">
                <a:latin typeface="Cambria" panose="02040503050406030204" pitchFamily="18" charset="0"/>
                <a:ea typeface="Cambria" panose="02040503050406030204" pitchFamily="18" charset="0"/>
                <a:cs typeface="Arial" panose="020B0604020202020204" pitchFamily="34" charset="0"/>
              </a:rPr>
              <a:t>veya Yüksek Lisans öğrenimleri nedeniyle kademe ilerlemesinden yararlandırılan memurların söz konusu kademe ilerlemelerine Onay tarihinden geçerli olmak üzere hak kazanmaktadır.</a:t>
            </a:r>
          </a:p>
        </p:txBody>
      </p:sp>
    </p:spTree>
    <p:extLst>
      <p:ext uri="{BB962C8B-B14F-4D97-AF65-F5344CB8AC3E}">
        <p14:creationId xmlns:p14="http://schemas.microsoft.com/office/powerpoint/2010/main" val="3905516527"/>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smtClean="0">
                <a:solidFill>
                  <a:srgbClr val="23398E"/>
                </a:solidFill>
                <a:latin typeface="Cambria" panose="02040503050406030204" pitchFamily="18" charset="0"/>
                <a:ea typeface="Cambria" panose="02040503050406030204" pitchFamily="18" charset="0"/>
                <a:cs typeface="Konnect ExtraBold Italic" charset="0"/>
              </a:rPr>
              <a:t>ÖRNEK UYGULAMA</a:t>
            </a:r>
            <a:endParaRPr lang="tr-TR" sz="2800" b="1" dirty="0">
              <a:solidFill>
                <a:srgbClr val="23398E"/>
              </a:solidFill>
              <a:latin typeface="Cambria" panose="02040503050406030204" pitchFamily="18" charset="0"/>
              <a:ea typeface="Cambria" panose="02040503050406030204" pitchFamily="18" charset="0"/>
              <a:cs typeface="Konnect ExtraBold Italic" charset="0"/>
            </a:endParaRPr>
          </a:p>
        </p:txBody>
      </p:sp>
      <p:graphicFrame>
        <p:nvGraphicFramePr>
          <p:cNvPr id="6" name="Tablo 5">
            <a:extLst>
              <a:ext uri="{FF2B5EF4-FFF2-40B4-BE49-F238E27FC236}">
                <a16:creationId xmlns:a16="http://schemas.microsoft.com/office/drawing/2014/main" id="{2A8046E6-1E40-434F-81A8-A2013F548D63}"/>
              </a:ext>
            </a:extLst>
          </p:cNvPr>
          <p:cNvGraphicFramePr>
            <a:graphicFrameLocks noGrp="1"/>
          </p:cNvGraphicFramePr>
          <p:nvPr>
            <p:extLst>
              <p:ext uri="{D42A27DB-BD31-4B8C-83A1-F6EECF244321}">
                <p14:modId xmlns:p14="http://schemas.microsoft.com/office/powerpoint/2010/main" val="3233698517"/>
              </p:ext>
            </p:extLst>
          </p:nvPr>
        </p:nvGraphicFramePr>
        <p:xfrm>
          <a:off x="2946398" y="1436913"/>
          <a:ext cx="7649032" cy="4596810"/>
        </p:xfrm>
        <a:graphic>
          <a:graphicData uri="http://schemas.openxmlformats.org/drawingml/2006/table">
            <a:tbl>
              <a:tblPr/>
              <a:tblGrid>
                <a:gridCol w="969619">
                  <a:extLst>
                    <a:ext uri="{9D8B030D-6E8A-4147-A177-3AD203B41FA5}">
                      <a16:colId xmlns:a16="http://schemas.microsoft.com/office/drawing/2014/main" val="1435494826"/>
                    </a:ext>
                  </a:extLst>
                </a:gridCol>
                <a:gridCol w="1129616">
                  <a:extLst>
                    <a:ext uri="{9D8B030D-6E8A-4147-A177-3AD203B41FA5}">
                      <a16:colId xmlns:a16="http://schemas.microsoft.com/office/drawing/2014/main" val="2481350005"/>
                    </a:ext>
                  </a:extLst>
                </a:gridCol>
                <a:gridCol w="260147">
                  <a:extLst>
                    <a:ext uri="{9D8B030D-6E8A-4147-A177-3AD203B41FA5}">
                      <a16:colId xmlns:a16="http://schemas.microsoft.com/office/drawing/2014/main" val="3044507384"/>
                    </a:ext>
                  </a:extLst>
                </a:gridCol>
                <a:gridCol w="260147">
                  <a:extLst>
                    <a:ext uri="{9D8B030D-6E8A-4147-A177-3AD203B41FA5}">
                      <a16:colId xmlns:a16="http://schemas.microsoft.com/office/drawing/2014/main" val="664263085"/>
                    </a:ext>
                  </a:extLst>
                </a:gridCol>
                <a:gridCol w="260147">
                  <a:extLst>
                    <a:ext uri="{9D8B030D-6E8A-4147-A177-3AD203B41FA5}">
                      <a16:colId xmlns:a16="http://schemas.microsoft.com/office/drawing/2014/main" val="1582720536"/>
                    </a:ext>
                  </a:extLst>
                </a:gridCol>
                <a:gridCol w="620784">
                  <a:extLst>
                    <a:ext uri="{9D8B030D-6E8A-4147-A177-3AD203B41FA5}">
                      <a16:colId xmlns:a16="http://schemas.microsoft.com/office/drawing/2014/main" val="105533521"/>
                    </a:ext>
                  </a:extLst>
                </a:gridCol>
                <a:gridCol w="1007490">
                  <a:extLst>
                    <a:ext uri="{9D8B030D-6E8A-4147-A177-3AD203B41FA5}">
                      <a16:colId xmlns:a16="http://schemas.microsoft.com/office/drawing/2014/main" val="2735997059"/>
                    </a:ext>
                  </a:extLst>
                </a:gridCol>
                <a:gridCol w="167460">
                  <a:extLst>
                    <a:ext uri="{9D8B030D-6E8A-4147-A177-3AD203B41FA5}">
                      <a16:colId xmlns:a16="http://schemas.microsoft.com/office/drawing/2014/main" val="2006219641"/>
                    </a:ext>
                  </a:extLst>
                </a:gridCol>
                <a:gridCol w="260147">
                  <a:extLst>
                    <a:ext uri="{9D8B030D-6E8A-4147-A177-3AD203B41FA5}">
                      <a16:colId xmlns:a16="http://schemas.microsoft.com/office/drawing/2014/main" val="3197844509"/>
                    </a:ext>
                  </a:extLst>
                </a:gridCol>
                <a:gridCol w="260147">
                  <a:extLst>
                    <a:ext uri="{9D8B030D-6E8A-4147-A177-3AD203B41FA5}">
                      <a16:colId xmlns:a16="http://schemas.microsoft.com/office/drawing/2014/main" val="2519876691"/>
                    </a:ext>
                  </a:extLst>
                </a:gridCol>
                <a:gridCol w="1228470">
                  <a:extLst>
                    <a:ext uri="{9D8B030D-6E8A-4147-A177-3AD203B41FA5}">
                      <a16:colId xmlns:a16="http://schemas.microsoft.com/office/drawing/2014/main" val="1687836529"/>
                    </a:ext>
                  </a:extLst>
                </a:gridCol>
                <a:gridCol w="1224858">
                  <a:extLst>
                    <a:ext uri="{9D8B030D-6E8A-4147-A177-3AD203B41FA5}">
                      <a16:colId xmlns:a16="http://schemas.microsoft.com/office/drawing/2014/main" val="3262516906"/>
                    </a:ext>
                  </a:extLst>
                </a:gridCol>
              </a:tblGrid>
              <a:tr h="274546">
                <a:tc rowSpan="2">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Unvan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Öğrenim </a:t>
                      </a:r>
                      <a:br>
                        <a:rPr lang="tr-TR" sz="1400" b="1" i="0" u="none" strike="noStrike" dirty="0">
                          <a:solidFill>
                            <a:srgbClr val="000000"/>
                          </a:solidFill>
                          <a:effectLst/>
                          <a:latin typeface="Cambria" panose="02040503050406030204" pitchFamily="18" charset="0"/>
                          <a:ea typeface="Cambria" panose="02040503050406030204" pitchFamily="18" charset="0"/>
                        </a:rPr>
                      </a:br>
                      <a:r>
                        <a:rPr lang="tr-TR" sz="1400" b="1" i="0" u="none" strike="noStrike" dirty="0">
                          <a:solidFill>
                            <a:srgbClr val="000000"/>
                          </a:solidFill>
                          <a:effectLst/>
                          <a:latin typeface="Cambria" panose="02040503050406030204" pitchFamily="18" charset="0"/>
                          <a:ea typeface="Cambria" panose="02040503050406030204" pitchFamily="18" charset="0"/>
                        </a:rPr>
                        <a:t>Durumu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5">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ESKİ DURUMU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YENİ DURUMU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83201159"/>
                  </a:ext>
                </a:extLst>
              </a:tr>
              <a:tr h="823643">
                <a:tc vMerge="1">
                  <a:txBody>
                    <a:bodyPr/>
                    <a:lstStyle/>
                    <a:p>
                      <a:endParaRPr lang="tr-TR"/>
                    </a:p>
                  </a:txBody>
                  <a:tcPr/>
                </a:tc>
                <a:tc vMerge="1">
                  <a:txBody>
                    <a:bodyPr/>
                    <a:lstStyle/>
                    <a:p>
                      <a:endParaRPr lang="tr-TR"/>
                    </a:p>
                  </a:txBody>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300" b="1" i="0" u="none" strike="noStrike" dirty="0">
                          <a:solidFill>
                            <a:srgbClr val="000000"/>
                          </a:solidFill>
                          <a:effectLst/>
                          <a:latin typeface="Cambria" panose="02040503050406030204" pitchFamily="18" charset="0"/>
                          <a:ea typeface="Cambria" panose="02040503050406030204" pitchFamily="18" charset="0"/>
                        </a:rPr>
                        <a:t>EK GÖST.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TERFİ TARİHİ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EK GÖST.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GEÇERLİLİK TARİHİ</a:t>
                      </a:r>
                      <a:br>
                        <a:rPr lang="tr-TR" sz="1400" b="1" i="0" u="none" strike="noStrike">
                          <a:solidFill>
                            <a:srgbClr val="000000"/>
                          </a:solidFill>
                          <a:effectLst/>
                          <a:latin typeface="Cambria" panose="02040503050406030204" pitchFamily="18" charset="0"/>
                          <a:ea typeface="Cambria" panose="02040503050406030204" pitchFamily="18" charset="0"/>
                        </a:rPr>
                      </a:br>
                      <a:r>
                        <a:rPr lang="tr-TR" sz="1400" b="1" i="0" u="none" strike="noStrike">
                          <a:solidFill>
                            <a:srgbClr val="000000"/>
                          </a:solidFill>
                          <a:effectLst/>
                          <a:latin typeface="Cambria" panose="02040503050406030204" pitchFamily="18" charset="0"/>
                          <a:ea typeface="Cambria" panose="02040503050406030204" pitchFamily="18" charset="0"/>
                        </a:rPr>
                        <a:t>(ONAY TARİHİ)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71591321"/>
                  </a:ext>
                </a:extLst>
              </a:tr>
              <a:tr h="823643">
                <a:tc>
                  <a:txBody>
                    <a:bodyPr/>
                    <a:lstStyle/>
                    <a:p>
                      <a:pPr algn="l" fontAlgn="ctr"/>
                      <a:r>
                        <a:rPr lang="tr-TR" sz="1400" b="1" i="0" u="none" strike="noStrike">
                          <a:solidFill>
                            <a:srgbClr val="000000"/>
                          </a:solidFill>
                          <a:effectLst/>
                          <a:latin typeface="Cambria" panose="02040503050406030204" pitchFamily="18" charset="0"/>
                          <a:ea typeface="Cambria" panose="02040503050406030204" pitchFamily="18" charset="0"/>
                        </a:rPr>
                        <a:t>MÜHENDİS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Yüksek Lisans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2800</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21.10.2021</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2800</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31.10.2021</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419683266"/>
                  </a:ext>
                </a:extLst>
              </a:tr>
              <a:tr h="878552">
                <a:tc>
                  <a:txBody>
                    <a:bodyPr/>
                    <a:lstStyle/>
                    <a:p>
                      <a:pPr algn="l" fontAlgn="ctr"/>
                      <a:r>
                        <a:rPr lang="tr-TR" sz="1400" b="1" i="0" u="none" strike="noStrike">
                          <a:solidFill>
                            <a:srgbClr val="000000"/>
                          </a:solidFill>
                          <a:effectLst/>
                          <a:latin typeface="Cambria" panose="02040503050406030204" pitchFamily="18" charset="0"/>
                          <a:ea typeface="Cambria" panose="02040503050406030204" pitchFamily="18" charset="0"/>
                        </a:rPr>
                        <a:t>MEMUR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Yüksek Lisans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11.09.2021</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30.09.2021</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771550"/>
                  </a:ext>
                </a:extLst>
              </a:tr>
              <a:tr h="878552">
                <a:tc>
                  <a:txBody>
                    <a:bodyPr/>
                    <a:lstStyle/>
                    <a:p>
                      <a:pPr algn="l"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Mühendis</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Doktora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1750</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21.10.2021</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1900</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27.10.2021</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822760501"/>
                  </a:ext>
                </a:extLst>
              </a:tr>
              <a:tr h="878552">
                <a:tc>
                  <a:txBody>
                    <a:bodyPr/>
                    <a:lstStyle/>
                    <a:p>
                      <a:pPr algn="l" fontAlgn="ctr"/>
                      <a:r>
                        <a:rPr lang="tr-TR" sz="1400" b="1" i="0" u="none" strike="noStrike">
                          <a:solidFill>
                            <a:srgbClr val="000000"/>
                          </a:solidFill>
                          <a:effectLst/>
                          <a:latin typeface="Cambria" panose="02040503050406030204" pitchFamily="18" charset="0"/>
                          <a:ea typeface="Cambria" panose="02040503050406030204" pitchFamily="18" charset="0"/>
                        </a:rPr>
                        <a:t>V.H.K.İ.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Doktora </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1400</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17.11.2020</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a:solidFill>
                            <a:srgbClr val="000000"/>
                          </a:solidFill>
                          <a:effectLst/>
                          <a:latin typeface="Cambria" panose="02040503050406030204" pitchFamily="18" charset="0"/>
                          <a:ea typeface="Cambria" panose="02040503050406030204" pitchFamily="18"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dirty="0" smtClean="0">
                          <a:solidFill>
                            <a:srgbClr val="000000"/>
                          </a:solidFill>
                          <a:effectLst/>
                          <a:latin typeface="Cambria" panose="02040503050406030204" pitchFamily="18" charset="0"/>
                          <a:ea typeface="Cambria" panose="02040503050406030204" pitchFamily="18" charset="0"/>
                        </a:rPr>
                        <a:t>1700</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400" b="1" i="0" u="none" strike="noStrike" dirty="0">
                          <a:solidFill>
                            <a:srgbClr val="000000"/>
                          </a:solidFill>
                          <a:effectLst/>
                          <a:latin typeface="Cambria" panose="02040503050406030204" pitchFamily="18" charset="0"/>
                          <a:ea typeface="Cambria" panose="02040503050406030204" pitchFamily="18" charset="0"/>
                        </a:rPr>
                        <a:t> </a:t>
                      </a:r>
                      <a:r>
                        <a:rPr lang="tr-TR" sz="1400" b="1" i="0" u="none" strike="noStrike" dirty="0" smtClean="0">
                          <a:solidFill>
                            <a:srgbClr val="000000"/>
                          </a:solidFill>
                          <a:effectLst/>
                          <a:latin typeface="Cambria" panose="02040503050406030204" pitchFamily="18" charset="0"/>
                          <a:ea typeface="Cambria" panose="02040503050406030204" pitchFamily="18" charset="0"/>
                        </a:rPr>
                        <a:t>12.11.2021</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43936060"/>
                  </a:ext>
                </a:extLst>
              </a:tr>
            </a:tbl>
          </a:graphicData>
        </a:graphic>
      </p:graphicFrame>
    </p:spTree>
    <p:extLst>
      <p:ext uri="{BB962C8B-B14F-4D97-AF65-F5344CB8AC3E}">
        <p14:creationId xmlns:p14="http://schemas.microsoft.com/office/powerpoint/2010/main" val="2820111027"/>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293257" y="485115"/>
            <a:ext cx="9898743" cy="5778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400" b="1" dirty="0">
                <a:solidFill>
                  <a:srgbClr val="002060"/>
                </a:solidFill>
                <a:latin typeface="Cambria" panose="02040503050406030204" pitchFamily="18" charset="0"/>
                <a:ea typeface="Cambria" panose="02040503050406030204" pitchFamily="18" charset="0"/>
                <a:cs typeface="Arial" panose="020B0604020202020204" pitchFamily="34" charset="0"/>
              </a:rPr>
              <a:t>657 SAYILI KANUNUN 36/A-6/b MADDESİNİN UYGULANMASI</a:t>
            </a:r>
            <a:endParaRPr lang="tr-TR" sz="24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
        <p:nvSpPr>
          <p:cNvPr id="3" name="Dikdörtgen 2"/>
          <p:cNvSpPr/>
          <p:nvPr/>
        </p:nvSpPr>
        <p:spPr>
          <a:xfrm>
            <a:off x="2645434" y="1234175"/>
            <a:ext cx="9318768" cy="3785652"/>
          </a:xfrm>
          <a:prstGeom prst="rect">
            <a:avLst/>
          </a:prstGeom>
        </p:spPr>
        <p:txBody>
          <a:bodyPr wrap="square">
            <a:spAutoFit/>
          </a:bodyPr>
          <a:lstStyle/>
          <a:p>
            <a:pPr algn="just">
              <a:lnSpc>
                <a:spcPct val="100000"/>
              </a:lnSpc>
            </a:pPr>
            <a:r>
              <a:rPr lang="tr-TR" sz="2000" b="1" dirty="0" smtClean="0">
                <a:latin typeface="Arial" panose="020B0604020202020204" pitchFamily="34" charset="0"/>
                <a:cs typeface="Arial" panose="020B0604020202020204" pitchFamily="34" charset="0"/>
              </a:rPr>
              <a:t>	</a:t>
            </a:r>
            <a:r>
              <a:rPr lang="tr-TR" sz="2000" b="1" dirty="0" smtClean="0">
                <a:latin typeface="Cambria" panose="02040503050406030204" pitchFamily="18" charset="0"/>
                <a:ea typeface="Cambria" panose="02040503050406030204" pitchFamily="18" charset="0"/>
                <a:cs typeface="Arial" panose="020B0604020202020204" pitchFamily="34" charset="0"/>
              </a:rPr>
              <a:t>Ortaokul veya liselerin normal öğrenim süresinden fazla olması halinde(hazırlık sınıfı okuyanlar dahil) memurların talepte bulunmaları halinde ayrıca bir kademe ilerlemesi uygulanır.</a:t>
            </a:r>
          </a:p>
          <a:p>
            <a:pPr algn="just">
              <a:lnSpc>
                <a:spcPct val="100000"/>
              </a:lnSpc>
            </a:pPr>
            <a:endParaRPr lang="tr-TR" sz="2000" b="1" dirty="0" smtClean="0">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b="1" dirty="0" smtClean="0">
                <a:latin typeface="Cambria" panose="02040503050406030204" pitchFamily="18" charset="0"/>
                <a:ea typeface="Cambria" panose="02040503050406030204" pitchFamily="18" charset="0"/>
                <a:cs typeface="Arial" panose="020B0604020202020204" pitchFamily="34" charset="0"/>
              </a:rPr>
              <a:t>     	Kademe ilerlemesinin uygulanabilmesi için memurların bu öğrenimlerini belgelendirmeleri ve kademe ilerlemesinden yararlandırılabilmek için talepte bulunmaları şarttır.</a:t>
            </a:r>
          </a:p>
          <a:p>
            <a:pPr algn="just">
              <a:lnSpc>
                <a:spcPct val="100000"/>
              </a:lnSpc>
            </a:pPr>
            <a:endParaRPr lang="tr-TR" sz="2000" b="1" dirty="0" smtClean="0">
              <a:solidFill>
                <a:srgbClr val="FF0000"/>
              </a:solidFill>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b="1" dirty="0" smtClean="0">
                <a:solidFill>
                  <a:srgbClr val="FF0000"/>
                </a:solidFill>
                <a:latin typeface="Cambria" panose="02040503050406030204" pitchFamily="18" charset="0"/>
                <a:ea typeface="Cambria" panose="02040503050406030204" pitchFamily="18" charset="0"/>
                <a:cs typeface="Arial" panose="020B0604020202020204" pitchFamily="34" charset="0"/>
              </a:rPr>
              <a:t>	NOT:</a:t>
            </a:r>
            <a:r>
              <a:rPr lang="tr-TR" sz="2000" b="1" dirty="0" smtClean="0">
                <a:latin typeface="Cambria" panose="02040503050406030204" pitchFamily="18" charset="0"/>
                <a:ea typeface="Cambria" panose="02040503050406030204" pitchFamily="18" charset="0"/>
                <a:cs typeface="Arial" panose="020B0604020202020204" pitchFamily="34" charset="0"/>
              </a:rPr>
              <a:t> Orta öğretimin yeniden yapılandırılmasına ilişkin Milli Eğitim Bakanlığı Talim ve Terbiye Kurulu Başkanlığının 07.06.2005 tarihli ve 184 sayılı kararı ile genel liselerde öğrenim süresi </a:t>
            </a:r>
            <a:r>
              <a:rPr lang="tr-TR" sz="2000" b="1" dirty="0" smtClean="0">
                <a:solidFill>
                  <a:srgbClr val="FF0000"/>
                </a:solidFill>
                <a:latin typeface="Cambria" panose="02040503050406030204" pitchFamily="18" charset="0"/>
                <a:ea typeface="Cambria" panose="02040503050406030204" pitchFamily="18" charset="0"/>
                <a:cs typeface="Arial" panose="020B0604020202020204" pitchFamily="34" charset="0"/>
              </a:rPr>
              <a:t>2005-2006 </a:t>
            </a:r>
            <a:r>
              <a:rPr lang="tr-TR" sz="2000" b="1" dirty="0" smtClean="0">
                <a:latin typeface="Cambria" panose="02040503050406030204" pitchFamily="18" charset="0"/>
                <a:ea typeface="Cambria" panose="02040503050406030204" pitchFamily="18" charset="0"/>
                <a:cs typeface="Arial" panose="020B0604020202020204" pitchFamily="34" charset="0"/>
              </a:rPr>
              <a:t>eğitim-öğretim yılından itibaren üç yıldan </a:t>
            </a:r>
            <a:r>
              <a:rPr lang="tr-TR" sz="2000" b="1" dirty="0" smtClean="0">
                <a:solidFill>
                  <a:srgbClr val="FF0000"/>
                </a:solidFill>
                <a:latin typeface="Cambria" panose="02040503050406030204" pitchFamily="18" charset="0"/>
                <a:ea typeface="Cambria" panose="02040503050406030204" pitchFamily="18" charset="0"/>
                <a:cs typeface="Arial" panose="020B0604020202020204" pitchFamily="34" charset="0"/>
              </a:rPr>
              <a:t>dört yıla </a:t>
            </a:r>
            <a:r>
              <a:rPr lang="tr-TR" sz="2000" b="1" dirty="0" smtClean="0">
                <a:latin typeface="Cambria" panose="02040503050406030204" pitchFamily="18" charset="0"/>
                <a:ea typeface="Cambria" panose="02040503050406030204" pitchFamily="18" charset="0"/>
                <a:cs typeface="Arial" panose="020B0604020202020204" pitchFamily="34" charset="0"/>
              </a:rPr>
              <a:t>çıkarılmıştır.</a:t>
            </a:r>
            <a:endParaRPr lang="tr-TR" sz="2000" b="1"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094940544"/>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85257" y="485115"/>
            <a:ext cx="10406743" cy="5778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400" b="1" dirty="0">
                <a:solidFill>
                  <a:srgbClr val="002060"/>
                </a:solidFill>
                <a:latin typeface="Cambria" panose="02040503050406030204" pitchFamily="18" charset="0"/>
                <a:ea typeface="Cambria" panose="02040503050406030204" pitchFamily="18" charset="0"/>
                <a:cs typeface="Arial" panose="020B0604020202020204" pitchFamily="34" charset="0"/>
              </a:rPr>
              <a:t>657 SAYILI KANUNUN 36/A-6/b MADDESİNİN UYGULANMASI</a:t>
            </a:r>
            <a:endParaRPr lang="tr-TR" sz="24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o 4">
            <a:extLst>
              <a:ext uri="{FF2B5EF4-FFF2-40B4-BE49-F238E27FC236}">
                <a16:creationId xmlns:a16="http://schemas.microsoft.com/office/drawing/2014/main" id="{2A8046E6-1E40-434F-81A8-A2013F548D63}"/>
              </a:ext>
            </a:extLst>
          </p:cNvPr>
          <p:cNvGraphicFramePr>
            <a:graphicFrameLocks noGrp="1"/>
          </p:cNvGraphicFramePr>
          <p:nvPr>
            <p:extLst>
              <p:ext uri="{D42A27DB-BD31-4B8C-83A1-F6EECF244321}">
                <p14:modId xmlns:p14="http://schemas.microsoft.com/office/powerpoint/2010/main" val="3903589927"/>
              </p:ext>
            </p:extLst>
          </p:nvPr>
        </p:nvGraphicFramePr>
        <p:xfrm>
          <a:off x="2191656" y="1404009"/>
          <a:ext cx="8563431" cy="4087090"/>
        </p:xfrm>
        <a:graphic>
          <a:graphicData uri="http://schemas.openxmlformats.org/drawingml/2006/table">
            <a:tbl>
              <a:tblPr/>
              <a:tblGrid>
                <a:gridCol w="1570645">
                  <a:extLst>
                    <a:ext uri="{9D8B030D-6E8A-4147-A177-3AD203B41FA5}">
                      <a16:colId xmlns:a16="http://schemas.microsoft.com/office/drawing/2014/main" val="2481350005"/>
                    </a:ext>
                  </a:extLst>
                </a:gridCol>
                <a:gridCol w="442938">
                  <a:extLst>
                    <a:ext uri="{9D8B030D-6E8A-4147-A177-3AD203B41FA5}">
                      <a16:colId xmlns:a16="http://schemas.microsoft.com/office/drawing/2014/main" val="3044507384"/>
                    </a:ext>
                  </a:extLst>
                </a:gridCol>
                <a:gridCol w="370265">
                  <a:extLst>
                    <a:ext uri="{9D8B030D-6E8A-4147-A177-3AD203B41FA5}">
                      <a16:colId xmlns:a16="http://schemas.microsoft.com/office/drawing/2014/main" val="664263085"/>
                    </a:ext>
                  </a:extLst>
                </a:gridCol>
                <a:gridCol w="421335">
                  <a:extLst>
                    <a:ext uri="{9D8B030D-6E8A-4147-A177-3AD203B41FA5}">
                      <a16:colId xmlns:a16="http://schemas.microsoft.com/office/drawing/2014/main" val="1582720536"/>
                    </a:ext>
                  </a:extLst>
                </a:gridCol>
                <a:gridCol w="868206">
                  <a:extLst>
                    <a:ext uri="{9D8B030D-6E8A-4147-A177-3AD203B41FA5}">
                      <a16:colId xmlns:a16="http://schemas.microsoft.com/office/drawing/2014/main" val="105533521"/>
                    </a:ext>
                  </a:extLst>
                </a:gridCol>
                <a:gridCol w="1271251">
                  <a:extLst>
                    <a:ext uri="{9D8B030D-6E8A-4147-A177-3AD203B41FA5}">
                      <a16:colId xmlns:a16="http://schemas.microsoft.com/office/drawing/2014/main" val="2735997059"/>
                    </a:ext>
                  </a:extLst>
                </a:gridCol>
                <a:gridCol w="260878">
                  <a:extLst>
                    <a:ext uri="{9D8B030D-6E8A-4147-A177-3AD203B41FA5}">
                      <a16:colId xmlns:a16="http://schemas.microsoft.com/office/drawing/2014/main" val="2006219641"/>
                    </a:ext>
                  </a:extLst>
                </a:gridCol>
                <a:gridCol w="413835">
                  <a:extLst>
                    <a:ext uri="{9D8B030D-6E8A-4147-A177-3AD203B41FA5}">
                      <a16:colId xmlns:a16="http://schemas.microsoft.com/office/drawing/2014/main" val="3197844509"/>
                    </a:ext>
                  </a:extLst>
                </a:gridCol>
                <a:gridCol w="417138">
                  <a:extLst>
                    <a:ext uri="{9D8B030D-6E8A-4147-A177-3AD203B41FA5}">
                      <a16:colId xmlns:a16="http://schemas.microsoft.com/office/drawing/2014/main" val="2519876691"/>
                    </a:ext>
                  </a:extLst>
                </a:gridCol>
                <a:gridCol w="1143764">
                  <a:extLst>
                    <a:ext uri="{9D8B030D-6E8A-4147-A177-3AD203B41FA5}">
                      <a16:colId xmlns:a16="http://schemas.microsoft.com/office/drawing/2014/main" val="1687836529"/>
                    </a:ext>
                  </a:extLst>
                </a:gridCol>
                <a:gridCol w="1383176">
                  <a:extLst>
                    <a:ext uri="{9D8B030D-6E8A-4147-A177-3AD203B41FA5}">
                      <a16:colId xmlns:a16="http://schemas.microsoft.com/office/drawing/2014/main" val="3262516906"/>
                    </a:ext>
                  </a:extLst>
                </a:gridCol>
              </a:tblGrid>
              <a:tr h="399789">
                <a:tc rowSpan="2">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Öğrenim </a:t>
                      </a:r>
                      <a:br>
                        <a:rPr lang="tr-TR" sz="1800" b="1" i="0" u="none" strike="noStrike" dirty="0">
                          <a:solidFill>
                            <a:srgbClr val="000000"/>
                          </a:solidFill>
                          <a:effectLst/>
                          <a:latin typeface="Cambria" panose="02040503050406030204" pitchFamily="18" charset="0"/>
                          <a:ea typeface="Cambria" panose="02040503050406030204" pitchFamily="18" charset="0"/>
                        </a:rPr>
                      </a:br>
                      <a:r>
                        <a:rPr lang="tr-TR" sz="1800" b="1" i="0" u="none" strike="noStrike" dirty="0">
                          <a:solidFill>
                            <a:srgbClr val="000000"/>
                          </a:solidFill>
                          <a:effectLst/>
                          <a:latin typeface="Cambria" panose="02040503050406030204" pitchFamily="18" charset="0"/>
                          <a:ea typeface="Cambria" panose="02040503050406030204" pitchFamily="18" charset="0"/>
                        </a:rPr>
                        <a:t>Durumu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5">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ESKİ DURUMU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YENİ DURUMU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83201159"/>
                  </a:ext>
                </a:extLst>
              </a:tr>
              <a:tr h="1015843">
                <a:tc vMerge="1">
                  <a:txBody>
                    <a:bodyPr/>
                    <a:lstStyle/>
                    <a:p>
                      <a:endParaRPr lang="tr-TR"/>
                    </a:p>
                  </a:txBody>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EK GÖST.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TERFİ TARİHİ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EK GÖST.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GEÇERLİLİK TARİHİ</a:t>
                      </a:r>
                      <a:br>
                        <a:rPr lang="tr-TR" sz="1800" b="1" i="0" u="none" strike="noStrike" dirty="0">
                          <a:solidFill>
                            <a:srgbClr val="000000"/>
                          </a:solidFill>
                          <a:effectLst/>
                          <a:latin typeface="Cambria" panose="02040503050406030204" pitchFamily="18" charset="0"/>
                          <a:ea typeface="Cambria" panose="02040503050406030204" pitchFamily="18" charset="0"/>
                        </a:rPr>
                      </a:br>
                      <a:r>
                        <a:rPr lang="tr-TR" sz="1800" b="1" i="0" u="none" strike="noStrike" dirty="0">
                          <a:solidFill>
                            <a:srgbClr val="000000"/>
                          </a:solidFill>
                          <a:effectLst/>
                          <a:latin typeface="Cambria" panose="02040503050406030204" pitchFamily="18" charset="0"/>
                          <a:ea typeface="Cambria" panose="02040503050406030204" pitchFamily="18" charset="0"/>
                        </a:rPr>
                        <a:t>(ONAY TARİHİ)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71591321"/>
                  </a:ext>
                </a:extLst>
              </a:tr>
              <a:tr h="1199371">
                <a:tc>
                  <a:txBody>
                    <a:bodyPr/>
                    <a:lstStyle/>
                    <a:p>
                      <a:pPr algn="ctr" fontAlgn="ctr"/>
                      <a:r>
                        <a:rPr lang="tr-TR" sz="1800" b="1" i="0" u="none" strike="noStrike" dirty="0" smtClean="0">
                          <a:solidFill>
                            <a:srgbClr val="000000"/>
                          </a:solidFill>
                          <a:effectLst/>
                          <a:latin typeface="Cambria" panose="02040503050406030204" pitchFamily="18" charset="0"/>
                          <a:ea typeface="Cambria" panose="02040503050406030204" pitchFamily="18" charset="0"/>
                        </a:rPr>
                        <a:t>LİSE-MEMUR</a:t>
                      </a:r>
                      <a:r>
                        <a:rPr lang="tr-TR" sz="1800" b="1" i="0" u="none" strike="noStrike" dirty="0">
                          <a:solidFill>
                            <a:srgbClr val="000000"/>
                          </a:solidFill>
                          <a:effectLst/>
                          <a:latin typeface="Cambria" panose="02040503050406030204" pitchFamily="18" charset="0"/>
                          <a:ea typeface="Cambria" panose="02040503050406030204" pitchFamily="18" charset="0"/>
                        </a:rPr>
                        <a:t/>
                      </a:r>
                      <a:br>
                        <a:rPr lang="tr-TR" sz="1800" b="1" i="0" u="none" strike="noStrike" dirty="0">
                          <a:solidFill>
                            <a:srgbClr val="000000"/>
                          </a:solidFill>
                          <a:effectLst/>
                          <a:latin typeface="Cambria" panose="02040503050406030204" pitchFamily="18" charset="0"/>
                          <a:ea typeface="Cambria" panose="02040503050406030204" pitchFamily="18" charset="0"/>
                        </a:rPr>
                      </a:br>
                      <a:r>
                        <a:rPr lang="tr-TR" sz="1800" b="1" i="0" u="none" strike="noStrike" dirty="0">
                          <a:solidFill>
                            <a:srgbClr val="000000"/>
                          </a:solidFill>
                          <a:effectLst/>
                          <a:latin typeface="Cambria" panose="02040503050406030204" pitchFamily="18" charset="0"/>
                          <a:ea typeface="Cambria" panose="02040503050406030204" pitchFamily="18" charset="0"/>
                        </a:rPr>
                        <a:t> (Hazırlık +3 yıl)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smtClean="0">
                          <a:solidFill>
                            <a:srgbClr val="000000"/>
                          </a:solidFill>
                          <a:effectLst/>
                          <a:latin typeface="Cambria" panose="02040503050406030204" pitchFamily="18" charset="0"/>
                          <a:ea typeface="Cambria" panose="02040503050406030204" pitchFamily="18" charset="0"/>
                        </a:rPr>
                        <a:t>1250</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smtClean="0">
                          <a:solidFill>
                            <a:srgbClr val="000000"/>
                          </a:solidFill>
                          <a:effectLst/>
                          <a:latin typeface="Cambria" panose="02040503050406030204" pitchFamily="18" charset="0"/>
                          <a:ea typeface="Cambria" panose="02040503050406030204" pitchFamily="18" charset="0"/>
                        </a:rPr>
                        <a:t>22.12.2020</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smtClean="0">
                          <a:solidFill>
                            <a:srgbClr val="000000"/>
                          </a:solidFill>
                          <a:effectLst/>
                          <a:latin typeface="Cambria" panose="02040503050406030204" pitchFamily="18" charset="0"/>
                          <a:ea typeface="Cambria" panose="02040503050406030204" pitchFamily="18" charset="0"/>
                        </a:rPr>
                        <a:t>1250</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smtClean="0">
                          <a:solidFill>
                            <a:srgbClr val="000000"/>
                          </a:solidFill>
                          <a:effectLst/>
                          <a:latin typeface="Cambria" panose="02040503050406030204" pitchFamily="18" charset="0"/>
                          <a:ea typeface="Cambria" panose="02040503050406030204" pitchFamily="18" charset="0"/>
                        </a:rPr>
                        <a:t>04.07.2021</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419683266"/>
                  </a:ext>
                </a:extLst>
              </a:tr>
              <a:tr h="1279330">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tr-TR" sz="1800" b="1" i="0" u="none" strike="noStrike" dirty="0" smtClean="0">
                          <a:solidFill>
                            <a:srgbClr val="000000"/>
                          </a:solidFill>
                          <a:effectLst/>
                          <a:latin typeface="Cambria" panose="02040503050406030204" pitchFamily="18" charset="0"/>
                          <a:ea typeface="Cambria" panose="02040503050406030204" pitchFamily="18" charset="0"/>
                        </a:rPr>
                        <a:t>ORTAOKUL-HİZMETLİ</a:t>
                      </a:r>
                      <a:r>
                        <a:rPr lang="tr-TR" sz="1800" b="1" i="0" u="none" strike="noStrike" dirty="0">
                          <a:solidFill>
                            <a:srgbClr val="000000"/>
                          </a:solidFill>
                          <a:effectLst/>
                          <a:latin typeface="Cambria" panose="02040503050406030204" pitchFamily="18" charset="0"/>
                          <a:ea typeface="Cambria" panose="02040503050406030204" pitchFamily="18" charset="0"/>
                        </a:rPr>
                        <a:t/>
                      </a:r>
                      <a:br>
                        <a:rPr lang="tr-TR" sz="1800" b="1" i="0" u="none" strike="noStrike" dirty="0">
                          <a:solidFill>
                            <a:srgbClr val="000000"/>
                          </a:solidFill>
                          <a:effectLst/>
                          <a:latin typeface="Cambria" panose="02040503050406030204" pitchFamily="18" charset="0"/>
                          <a:ea typeface="Cambria" panose="02040503050406030204" pitchFamily="18" charset="0"/>
                        </a:rPr>
                      </a:br>
                      <a:r>
                        <a:rPr lang="tr-TR" sz="1800" b="1" i="0" u="none" strike="noStrike" dirty="0">
                          <a:solidFill>
                            <a:srgbClr val="000000"/>
                          </a:solidFill>
                          <a:effectLst/>
                          <a:latin typeface="Cambria" panose="02040503050406030204" pitchFamily="18" charset="0"/>
                          <a:ea typeface="Cambria" panose="02040503050406030204" pitchFamily="18" charset="0"/>
                        </a:rPr>
                        <a:t> (Hazırlık +3 yıl)</a:t>
                      </a:r>
                    </a:p>
                    <a:p>
                      <a:pPr algn="ctr" fontAlgn="ct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800" b="1" i="0" u="none" strike="noStrike" dirty="0" smtClean="0">
                          <a:solidFill>
                            <a:srgbClr val="000000"/>
                          </a:solidFill>
                          <a:effectLst/>
                          <a:latin typeface="Cambria" panose="02040503050406030204" pitchFamily="18" charset="0"/>
                          <a:ea typeface="Cambria" panose="02040503050406030204" pitchFamily="18" charset="0"/>
                        </a:rPr>
                        <a:t>27.07.2021</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800" b="1" i="0" u="none" strike="noStrike" dirty="0">
                          <a:solidFill>
                            <a:srgbClr val="000000"/>
                          </a:solidFill>
                          <a:effectLst/>
                          <a:latin typeface="Cambria" panose="02040503050406030204" pitchFamily="18" charset="0"/>
                          <a:ea typeface="Cambria" panose="020405030504060302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800" b="1" i="0" u="none" strike="noStrike" dirty="0" smtClean="0">
                          <a:solidFill>
                            <a:srgbClr val="000000"/>
                          </a:solidFill>
                          <a:effectLst/>
                          <a:latin typeface="Cambria" panose="02040503050406030204" pitchFamily="18" charset="0"/>
                          <a:ea typeface="Cambria" panose="02040503050406030204" pitchFamily="18" charset="0"/>
                        </a:rPr>
                        <a:t>-</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800" b="1" i="0" u="none" strike="noStrike" dirty="0" smtClean="0">
                          <a:solidFill>
                            <a:srgbClr val="000000"/>
                          </a:solidFill>
                          <a:effectLst/>
                          <a:latin typeface="Cambria" panose="02040503050406030204" pitchFamily="18" charset="0"/>
                          <a:ea typeface="Cambria" panose="02040503050406030204" pitchFamily="18" charset="0"/>
                        </a:rPr>
                        <a:t>30.08.2021</a:t>
                      </a:r>
                      <a:endParaRPr lang="tr-TR" sz="18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771550"/>
                  </a:ext>
                </a:extLst>
              </a:tr>
            </a:tbl>
          </a:graphicData>
        </a:graphic>
      </p:graphicFrame>
    </p:spTree>
    <p:extLst>
      <p:ext uri="{BB962C8B-B14F-4D97-AF65-F5344CB8AC3E}">
        <p14:creationId xmlns:p14="http://schemas.microsoft.com/office/powerpoint/2010/main" val="3559104197"/>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smtClean="0">
                <a:solidFill>
                  <a:srgbClr val="23398E"/>
                </a:solidFill>
                <a:latin typeface="Cambria" panose="02040503050406030204" pitchFamily="18" charset="0"/>
                <a:ea typeface="Cambria" panose="02040503050406030204" pitchFamily="18" charset="0"/>
                <a:cs typeface="Konnect ExtraBold Italic" charset="0"/>
              </a:rPr>
              <a:t>AYLIKSIZ İZİN DEĞERLENDİRİLMESİ</a:t>
            </a:r>
            <a:endParaRPr lang="tr-TR" sz="2800" b="1" dirty="0">
              <a:solidFill>
                <a:srgbClr val="23398E"/>
              </a:solidFill>
              <a:latin typeface="Cambria" panose="02040503050406030204" pitchFamily="18" charset="0"/>
              <a:ea typeface="Cambria" panose="02040503050406030204" pitchFamily="18" charset="0"/>
              <a:cs typeface="Konnect ExtraBold Italic" charset="0"/>
            </a:endParaRPr>
          </a:p>
        </p:txBody>
      </p:sp>
      <p:sp>
        <p:nvSpPr>
          <p:cNvPr id="5" name="Dikdörtgen 4"/>
          <p:cNvSpPr/>
          <p:nvPr/>
        </p:nvSpPr>
        <p:spPr>
          <a:xfrm>
            <a:off x="2645435" y="1291771"/>
            <a:ext cx="8849879" cy="286232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10.02.2016 tarihli ve 29620 sayılı Resmi </a:t>
            </a:r>
            <a:r>
              <a:rPr kumimoji="0" lang="tr-TR" sz="1800" b="1"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Gazete’de</a:t>
            </a:r>
            <a:r>
              <a:rPr kumimoji="0" lang="tr-TR" sz="18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yayımlanan 6663 sayılı torba Kanunun 5 inci maddesi ile 657 sayılı Kanunun 36.maddesinin C fıkrasına eklenen 8 inci bendi uyarınca 657 sayılı Kanunun 108/B (doğum yapan memura) ve 108/G (askere</a:t>
            </a:r>
            <a:r>
              <a:rPr kumimoji="0" lang="tr-TR" sz="1800" b="1" i="0" u="none" strike="noStrike" kern="1200" cap="none" spc="0" normalizeH="0" noProof="0" dirty="0" smtClean="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giden memur)</a:t>
            </a:r>
            <a:r>
              <a:rPr kumimoji="0" lang="tr-TR" sz="18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maddelerine göre kullanılan aylıksız izin süreleri memurların derece ve kademelerinde değerlendirilir.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657 sayılı Kanunun 108 inci maddesinin diğer fıkralarına göre kullanılan aylıksız izin süreleri derece ve kademede değerlendirilmez. Ancak bu süreler memurların terfi tarihlerini öteler.</a:t>
            </a:r>
            <a:endParaRPr kumimoji="0" lang="tr-TR" sz="1400" b="0" i="0" u="none" strike="noStrike" kern="0" cap="none" spc="0" normalizeH="0" baseline="0" noProof="0" dirty="0" smtClean="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18893682"/>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1888D-6107-DA69-6DDE-5F7559E4FF75}"/>
              </a:ext>
            </a:extLst>
          </p:cNvPr>
          <p:cNvSpPr txBox="1"/>
          <p:nvPr/>
        </p:nvSpPr>
        <p:spPr>
          <a:xfrm>
            <a:off x="609600" y="-12831"/>
            <a:ext cx="5956300" cy="6422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2438339">
              <a:lnSpc>
                <a:spcPct val="100000"/>
              </a:lnSpc>
            </a:pPr>
            <a:endParaRPr lang="tr-TR" sz="3000" b="1" dirty="0" smtClean="0">
              <a:solidFill>
                <a:srgbClr val="23398E"/>
              </a:solidFill>
              <a:latin typeface="Konnect ExtraBold" pitchFamily="2" charset="0"/>
              <a:ea typeface="Konnect ExtraBold Italic" charset="0"/>
              <a:cs typeface="Konnect ExtraBold Italic" charset="0"/>
            </a:endParaRPr>
          </a:p>
          <a:p>
            <a:pPr defTabSz="2438339">
              <a:lnSpc>
                <a:spcPct val="100000"/>
              </a:lnSpc>
            </a:pPr>
            <a:endParaRPr lang="tr-TR" sz="3000" b="1" dirty="0">
              <a:solidFill>
                <a:srgbClr val="23398E"/>
              </a:solidFill>
              <a:latin typeface="Konnect ExtraBold" pitchFamily="2" charset="0"/>
              <a:ea typeface="Konnect ExtraBold Italic" charset="0"/>
              <a:cs typeface="Konnect ExtraBold Italic" charset="0"/>
            </a:endParaRPr>
          </a:p>
          <a:p>
            <a:pPr defTabSz="2438339">
              <a:lnSpc>
                <a:spcPct val="100000"/>
              </a:lnSpc>
            </a:pPr>
            <a:endParaRPr lang="tr-TR" sz="3000" b="1" dirty="0" smtClean="0">
              <a:solidFill>
                <a:srgbClr val="23398E"/>
              </a:solidFill>
              <a:latin typeface="Konnect ExtraBold" pitchFamily="2" charset="0"/>
              <a:ea typeface="Konnect ExtraBold Italic" charset="0"/>
              <a:cs typeface="Konnect ExtraBold Italic" charset="0"/>
            </a:endParaRPr>
          </a:p>
          <a:p>
            <a:pPr defTabSz="2438339">
              <a:lnSpc>
                <a:spcPct val="100000"/>
              </a:lnSpc>
            </a:pPr>
            <a:endParaRPr lang="tr-TR" sz="3000" b="1" dirty="0">
              <a:solidFill>
                <a:srgbClr val="23398E"/>
              </a:solidFill>
              <a:latin typeface="Konnect ExtraBold" pitchFamily="2" charset="0"/>
              <a:ea typeface="Konnect ExtraBold Italic" charset="0"/>
              <a:cs typeface="Konnect ExtraBold Italic" charset="0"/>
            </a:endParaRPr>
          </a:p>
          <a:p>
            <a:pPr defTabSz="2438339">
              <a:lnSpc>
                <a:spcPct val="100000"/>
              </a:lnSpc>
            </a:pPr>
            <a:endParaRPr lang="tr-TR" sz="3000" b="1" dirty="0" smtClean="0">
              <a:solidFill>
                <a:srgbClr val="23398E"/>
              </a:solidFill>
              <a:latin typeface="Konnect ExtraBold" pitchFamily="2" charset="0"/>
              <a:ea typeface="Konnect ExtraBold Italic" charset="0"/>
              <a:cs typeface="Konnect ExtraBold Italic" charset="0"/>
            </a:endParaRPr>
          </a:p>
          <a:p>
            <a:pPr defTabSz="2438339">
              <a:lnSpc>
                <a:spcPct val="100000"/>
              </a:lnSpc>
            </a:pPr>
            <a:endParaRPr lang="tr-TR" sz="3000" b="1" dirty="0" smtClean="0">
              <a:solidFill>
                <a:srgbClr val="23398E"/>
              </a:solidFill>
              <a:latin typeface="Konnect ExtraBold" pitchFamily="2" charset="0"/>
              <a:ea typeface="Konnect ExtraBold Italic" charset="0"/>
              <a:cs typeface="Konnect ExtraBold Italic" charset="0"/>
            </a:endParaRPr>
          </a:p>
          <a:p>
            <a:pPr defTabSz="2438339">
              <a:lnSpc>
                <a:spcPct val="100000"/>
              </a:lnSpc>
            </a:pPr>
            <a:r>
              <a:rPr lang="tr-TR" sz="3000" b="1" dirty="0" smtClean="0">
                <a:solidFill>
                  <a:srgbClr val="23398E"/>
                </a:solidFill>
                <a:latin typeface="Cambria" panose="02040503050406030204" pitchFamily="18" charset="0"/>
                <a:ea typeface="Cambria" panose="02040503050406030204" pitchFamily="18" charset="0"/>
                <a:cs typeface="Konnect ExtraBold Italic" charset="0"/>
              </a:rPr>
              <a:t>TEŞEKKÜRLER</a:t>
            </a:r>
          </a:p>
          <a:p>
            <a:pPr defTabSz="2438339">
              <a:lnSpc>
                <a:spcPct val="100000"/>
              </a:lnSpc>
            </a:pPr>
            <a:endParaRPr lang="tr-TR" sz="3000" b="1" dirty="0">
              <a:solidFill>
                <a:srgbClr val="23398E"/>
              </a:solidFill>
              <a:latin typeface="Konnect ExtraBold" pitchFamily="2" charset="0"/>
              <a:ea typeface="Konnect ExtraBold Italic" charset="0"/>
              <a:cs typeface="Konnect ExtraBold Italic" charset="0"/>
            </a:endParaRPr>
          </a:p>
          <a:p>
            <a:pPr defTabSz="2438339">
              <a:lnSpc>
                <a:spcPct val="100000"/>
              </a:lnSpc>
            </a:pPr>
            <a:endParaRPr lang="tr-TR" sz="3000" b="1" dirty="0" smtClean="0">
              <a:solidFill>
                <a:srgbClr val="23398E"/>
              </a:solidFill>
              <a:latin typeface="Konnect ExtraBold" pitchFamily="2" charset="0"/>
              <a:ea typeface="Konnect ExtraBold Italic" charset="0"/>
              <a:cs typeface="Konnect ExtraBold Italic" charset="0"/>
            </a:endParaRPr>
          </a:p>
          <a:p>
            <a:pPr defTabSz="2438339">
              <a:lnSpc>
                <a:spcPct val="100000"/>
              </a:lnSpc>
            </a:pPr>
            <a:endParaRPr lang="tr-TR" sz="3000" b="1" dirty="0">
              <a:solidFill>
                <a:srgbClr val="23398E"/>
              </a:solidFill>
              <a:latin typeface="Konnect ExtraBold" pitchFamily="2" charset="0"/>
              <a:ea typeface="Konnect ExtraBold Italic" charset="0"/>
              <a:cs typeface="Konnect ExtraBold Italic" charset="0"/>
            </a:endParaRPr>
          </a:p>
          <a:p>
            <a:pPr defTabSz="2438339">
              <a:lnSpc>
                <a:spcPct val="100000"/>
              </a:lnSpc>
            </a:pPr>
            <a:endParaRPr lang="tr-TR" sz="3000" b="1" dirty="0" smtClean="0">
              <a:solidFill>
                <a:srgbClr val="23398E"/>
              </a:solidFill>
              <a:latin typeface="Konnect ExtraBold" pitchFamily="2" charset="0"/>
              <a:ea typeface="Konnect ExtraBold Italic" charset="0"/>
              <a:cs typeface="Konnect ExtraBold Italic" charset="0"/>
            </a:endParaRPr>
          </a:p>
          <a:p>
            <a:pPr defTabSz="1828800">
              <a:lnSpc>
                <a:spcPct val="100000"/>
              </a:lnSpc>
            </a:pPr>
            <a:r>
              <a:rPr lang="tr-TR" sz="2400" b="1"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Tıpkı gökyüzü gibi bilgi de herkesindir</a:t>
            </a:r>
            <a:r>
              <a:rPr lang="tr-TR" sz="2400" b="1" dirty="0" smtClean="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a:t>
            </a:r>
            <a:endParaRPr lang="tr-TR" sz="2400" b="1"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endParaRPr>
          </a:p>
          <a:p>
            <a:pPr defTabSz="1828800">
              <a:lnSpc>
                <a:spcPct val="100000"/>
              </a:lnSpc>
            </a:pPr>
            <a:r>
              <a:rPr lang="tr-TR" sz="2400" b="1"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	</a:t>
            </a:r>
            <a:r>
              <a:rPr lang="tr-TR" sz="2400" b="1" dirty="0" smtClean="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         Prof</a:t>
            </a:r>
            <a:r>
              <a:rPr lang="tr-TR" sz="2400" b="1"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rPr>
              <a:t>. Dr. Orhan UZUN</a:t>
            </a:r>
            <a:endParaRPr lang="tr-TR" sz="900" b="1" dirty="0">
              <a:solidFill>
                <a:srgbClr val="002060"/>
              </a:solidFill>
              <a:latin typeface="Cambria" panose="02040503050406030204" pitchFamily="18" charset="0"/>
              <a:ea typeface="Cambria" panose="02040503050406030204" pitchFamily="18" charset="0"/>
              <a:cs typeface="Arial" panose="020B0604020202020204" pitchFamily="34" charset="0"/>
              <a:sym typeface="Montserrat Light"/>
            </a:endParaRPr>
          </a:p>
          <a:p>
            <a:pPr defTabSz="2438339">
              <a:lnSpc>
                <a:spcPct val="100000"/>
              </a:lnSpc>
            </a:pPr>
            <a:endParaRPr lang="tr-TR" sz="3000" b="1" dirty="0">
              <a:solidFill>
                <a:srgbClr val="23398E"/>
              </a:solidFill>
              <a:latin typeface="Konnect ExtraBold" pitchFamily="2" charset="0"/>
              <a:ea typeface="Konnect ExtraBold Italic" charset="0"/>
              <a:cs typeface="Konnect ExtraBold Italic" charset="0"/>
            </a:endParaRPr>
          </a:p>
        </p:txBody>
      </p:sp>
    </p:spTree>
    <p:extLst>
      <p:ext uri="{BB962C8B-B14F-4D97-AF65-F5344CB8AC3E}">
        <p14:creationId xmlns:p14="http://schemas.microsoft.com/office/powerpoint/2010/main" val="109744118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486409"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smtClean="0">
                <a:solidFill>
                  <a:srgbClr val="23398E"/>
                </a:solidFill>
                <a:latin typeface="Cambria" panose="02040503050406030204" pitchFamily="18" charset="0"/>
                <a:ea typeface="Cambria" panose="02040503050406030204" pitchFamily="18" charset="0"/>
                <a:cs typeface="Konnect ExtraBold Italic" charset="0"/>
              </a:rPr>
              <a:t>İNTİBAK VE TERFİ</a:t>
            </a:r>
            <a:endParaRPr lang="tr-TR" sz="2800" b="1" dirty="0">
              <a:solidFill>
                <a:srgbClr val="23398E"/>
              </a:solidFill>
              <a:latin typeface="Cambria" panose="02040503050406030204" pitchFamily="18" charset="0"/>
              <a:ea typeface="Cambria" panose="02040503050406030204" pitchFamily="18" charset="0"/>
              <a:cs typeface="Konnect ExtraBold Italic" charset="0"/>
            </a:endParaRPr>
          </a:p>
        </p:txBody>
      </p:sp>
      <p:sp>
        <p:nvSpPr>
          <p:cNvPr id="3" name="Dikdörtgen 2"/>
          <p:cNvSpPr/>
          <p:nvPr/>
        </p:nvSpPr>
        <p:spPr>
          <a:xfrm>
            <a:off x="2645434" y="1234175"/>
            <a:ext cx="8895401" cy="3785652"/>
          </a:xfrm>
          <a:prstGeom prst="rect">
            <a:avLst/>
          </a:prstGeom>
        </p:spPr>
        <p:txBody>
          <a:bodyPr wrap="square">
            <a:spAutoFit/>
          </a:bodyPr>
          <a:lstStyle/>
          <a:p>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TERFİ</a:t>
            </a: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a:t>
            </a:r>
            <a:endPar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a:p>
            <a:r>
              <a:rPr lang="tr-TR" sz="2000" b="1" dirty="0">
                <a:latin typeface="Cambria" panose="02040503050406030204" pitchFamily="18" charset="0"/>
                <a:ea typeface="Cambria" panose="02040503050406030204" pitchFamily="18" charset="0"/>
                <a:cs typeface="Arial" panose="020B0604020202020204" pitchFamily="34" charset="0"/>
              </a:rPr>
              <a:t>Memurun bulunduğu kademe ve dereceden bir üst kademe ve dereceye müktesebinin yükseltilmesidir.</a:t>
            </a:r>
          </a:p>
          <a:p>
            <a:endParaRPr lang="tr-TR" sz="2000" b="1" dirty="0">
              <a:latin typeface="Cambria" panose="02040503050406030204" pitchFamily="18" charset="0"/>
              <a:ea typeface="Cambria" panose="02040503050406030204" pitchFamily="18" charset="0"/>
              <a:cs typeface="Arial" panose="020B0604020202020204" pitchFamily="34" charset="0"/>
            </a:endParaRPr>
          </a:p>
          <a:p>
            <a:endParaRPr lang="tr-TR" sz="2000" b="1" dirty="0">
              <a:latin typeface="Cambria" panose="02040503050406030204" pitchFamily="18" charset="0"/>
              <a:ea typeface="Cambria" panose="02040503050406030204" pitchFamily="18" charset="0"/>
              <a:cs typeface="Arial" panose="020B0604020202020204" pitchFamily="34" charset="0"/>
            </a:endParaRPr>
          </a:p>
          <a:p>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TERFİ TARİHİ</a:t>
            </a: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a:t>
            </a:r>
            <a:endPar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a:p>
            <a:r>
              <a:rPr lang="tr-TR" sz="2000" b="1" dirty="0">
                <a:latin typeface="Cambria" panose="02040503050406030204" pitchFamily="18" charset="0"/>
                <a:ea typeface="Cambria" panose="02040503050406030204" pitchFamily="18" charset="0"/>
                <a:cs typeface="Arial" panose="020B0604020202020204" pitchFamily="34" charset="0"/>
              </a:rPr>
              <a:t>Memurun bulunduğu aydaki kademe ilerlemesine </a:t>
            </a:r>
            <a:r>
              <a:rPr lang="tr-TR" sz="2000" b="1" dirty="0" err="1">
                <a:latin typeface="Cambria" panose="02040503050406030204" pitchFamily="18" charset="0"/>
                <a:ea typeface="Cambria" panose="02040503050406030204" pitchFamily="18" charset="0"/>
                <a:cs typeface="Arial" panose="020B0604020202020204" pitchFamily="34" charset="0"/>
              </a:rPr>
              <a:t>müstehak</a:t>
            </a:r>
            <a:r>
              <a:rPr lang="tr-TR" sz="2000" b="1" dirty="0">
                <a:latin typeface="Cambria" panose="02040503050406030204" pitchFamily="18" charset="0"/>
                <a:ea typeface="Cambria" panose="02040503050406030204" pitchFamily="18" charset="0"/>
                <a:cs typeface="Arial" panose="020B0604020202020204" pitchFamily="34" charset="0"/>
              </a:rPr>
              <a:t> olduğu tarihtir.</a:t>
            </a:r>
          </a:p>
        </p:txBody>
      </p:sp>
    </p:spTree>
    <p:extLst>
      <p:ext uri="{BB962C8B-B14F-4D97-AF65-F5344CB8AC3E}">
        <p14:creationId xmlns:p14="http://schemas.microsoft.com/office/powerpoint/2010/main" val="124291714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İNTİBAK VE TERFİ</a:t>
            </a:r>
          </a:p>
        </p:txBody>
      </p:sp>
      <p:sp>
        <p:nvSpPr>
          <p:cNvPr id="3" name="Dikdörtgen 2"/>
          <p:cNvSpPr/>
          <p:nvPr/>
        </p:nvSpPr>
        <p:spPr>
          <a:xfrm>
            <a:off x="2645434" y="1234175"/>
            <a:ext cx="8895401" cy="4708981"/>
          </a:xfrm>
          <a:prstGeom prst="rect">
            <a:avLst/>
          </a:prstGeom>
        </p:spPr>
        <p:txBody>
          <a:bodyPr wrap="square">
            <a:spAutoFit/>
          </a:bodyPr>
          <a:lstStyle/>
          <a:p>
            <a:pPr>
              <a:lnSpc>
                <a:spcPct val="100000"/>
              </a:lnSpc>
            </a:pP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KADEME İLERLEMESİ:</a:t>
            </a:r>
          </a:p>
          <a:p>
            <a:pPr algn="just">
              <a:lnSpc>
                <a:spcPct val="100000"/>
              </a:lnSpc>
            </a:pPr>
            <a:r>
              <a:rPr lang="tr-TR" sz="2000" b="1" dirty="0">
                <a:latin typeface="Cambria" panose="02040503050406030204" pitchFamily="18" charset="0"/>
                <a:ea typeface="Cambria" panose="02040503050406030204" pitchFamily="18" charset="0"/>
                <a:cs typeface="Arial" panose="020B0604020202020204" pitchFamily="34" charset="0"/>
              </a:rPr>
              <a:t>Devlet memurunun bulunduğu derecedeki hizmet süresine bağlı olarak görevin önemi ve sorumluluğu artmadan bulunduğu derecede müktesebinin yükseltilmesidir.(64.mad</a:t>
            </a:r>
            <a:r>
              <a:rPr lang="tr-TR" sz="2000" b="1" dirty="0" smtClean="0">
                <a:latin typeface="Cambria" panose="02040503050406030204" pitchFamily="18" charset="0"/>
                <a:ea typeface="Cambria" panose="02040503050406030204" pitchFamily="18" charset="0"/>
                <a:cs typeface="Arial" panose="020B0604020202020204" pitchFamily="34" charset="0"/>
              </a:rPr>
              <a:t>.)</a:t>
            </a:r>
            <a:endParaRPr lang="tr-TR" sz="2000" b="1" dirty="0">
              <a:latin typeface="Cambria" panose="02040503050406030204" pitchFamily="18" charset="0"/>
              <a:ea typeface="Cambria" panose="02040503050406030204" pitchFamily="18" charset="0"/>
              <a:cs typeface="Arial" panose="020B0604020202020204" pitchFamily="34" charset="0"/>
            </a:endParaRPr>
          </a:p>
          <a:p>
            <a:pPr algn="just">
              <a:lnSpc>
                <a:spcPct val="100000"/>
              </a:lnSpc>
            </a:pPr>
            <a:r>
              <a:rPr lang="tr-TR" sz="20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Örnek:</a:t>
            </a:r>
            <a:r>
              <a:rPr lang="tr-TR" sz="2000" b="1" dirty="0" smtClean="0">
                <a:latin typeface="Cambria" panose="02040503050406030204" pitchFamily="18" charset="0"/>
                <a:ea typeface="Cambria" panose="02040503050406030204" pitchFamily="18" charset="0"/>
                <a:cs typeface="Arial" panose="020B0604020202020204" pitchFamily="34" charset="0"/>
              </a:rPr>
              <a:t>       </a:t>
            </a:r>
            <a:r>
              <a:rPr lang="tr-TR" sz="2000" b="1" u="sng" dirty="0" smtClean="0">
                <a:latin typeface="Cambria" panose="02040503050406030204" pitchFamily="18" charset="0"/>
                <a:ea typeface="Cambria" panose="02040503050406030204" pitchFamily="18" charset="0"/>
                <a:cs typeface="Arial" panose="020B0604020202020204" pitchFamily="34" charset="0"/>
              </a:rPr>
              <a:t>ESKİ </a:t>
            </a:r>
            <a:r>
              <a:rPr lang="tr-TR" sz="2000" b="1" u="sng" dirty="0">
                <a:latin typeface="Cambria" panose="02040503050406030204" pitchFamily="18" charset="0"/>
                <a:ea typeface="Cambria" panose="02040503050406030204" pitchFamily="18" charset="0"/>
                <a:cs typeface="Arial" panose="020B0604020202020204" pitchFamily="34" charset="0"/>
              </a:rPr>
              <a:t>DURUMU</a:t>
            </a:r>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u="sng" dirty="0">
                <a:latin typeface="Cambria" panose="02040503050406030204" pitchFamily="18" charset="0"/>
                <a:ea typeface="Cambria" panose="02040503050406030204" pitchFamily="18" charset="0"/>
                <a:cs typeface="Arial" panose="020B0604020202020204" pitchFamily="34" charset="0"/>
              </a:rPr>
              <a:t>YENİ DURUMU</a:t>
            </a:r>
          </a:p>
          <a:p>
            <a:pPr algn="just">
              <a:lnSpc>
                <a:spcPct val="100000"/>
              </a:lnSpc>
            </a:pPr>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dirty="0" smtClean="0">
                <a:latin typeface="Cambria" panose="02040503050406030204" pitchFamily="18" charset="0"/>
                <a:ea typeface="Cambria" panose="02040503050406030204" pitchFamily="18" charset="0"/>
                <a:cs typeface="Arial" panose="020B0604020202020204" pitchFamily="34" charset="0"/>
              </a:rPr>
              <a:t>                 8/1                                            8/2</a:t>
            </a:r>
          </a:p>
          <a:p>
            <a:pPr algn="just">
              <a:lnSpc>
                <a:spcPct val="100000"/>
              </a:lnSpc>
            </a:pPr>
            <a:endParaRPr lang="tr-TR" sz="2000" b="1" dirty="0">
              <a:latin typeface="Cambria" panose="02040503050406030204" pitchFamily="18" charset="0"/>
              <a:ea typeface="Cambria" panose="02040503050406030204" pitchFamily="18" charset="0"/>
              <a:cs typeface="Arial" panose="020B0604020202020204" pitchFamily="34" charset="0"/>
            </a:endParaRPr>
          </a:p>
          <a:p>
            <a:pPr>
              <a:lnSpc>
                <a:spcPct val="100000"/>
              </a:lnSpc>
            </a:pP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DERECE YÜKSELMESİ:</a:t>
            </a:r>
          </a:p>
          <a:p>
            <a:pPr algn="just">
              <a:lnSpc>
                <a:spcPct val="100000"/>
              </a:lnSpc>
            </a:pPr>
            <a:r>
              <a:rPr lang="tr-TR" sz="2000" b="1" dirty="0">
                <a:latin typeface="Cambria" panose="02040503050406030204" pitchFamily="18" charset="0"/>
                <a:ea typeface="Cambria" panose="02040503050406030204" pitchFamily="18" charset="0"/>
                <a:cs typeface="Arial" panose="020B0604020202020204" pitchFamily="34" charset="0"/>
              </a:rPr>
              <a:t>Memurun bulunduğu hiyerarşi içerisinde öğrenim durumu, hizmet yılları, kazanılmış hak aylığı ile emekli keseneğine esas aylığında değerlendirilen hizmet yılları esas alınarak 657 sayılı Devlet Memurları Kanunu çerçevesinde üst dereceye yükseltilmesidir.(68,161.mad.)</a:t>
            </a:r>
          </a:p>
          <a:p>
            <a:pPr algn="just">
              <a:lnSpc>
                <a:spcPct val="100000"/>
              </a:lnSpc>
            </a:pPr>
            <a:r>
              <a:rPr lang="tr-TR" sz="2000" b="1" dirty="0">
                <a:solidFill>
                  <a:srgbClr val="002060"/>
                </a:solidFill>
                <a:latin typeface="Cambria" panose="02040503050406030204" pitchFamily="18" charset="0"/>
                <a:ea typeface="Cambria" panose="02040503050406030204" pitchFamily="18" charset="0"/>
                <a:cs typeface="Arial" panose="020B0604020202020204" pitchFamily="34" charset="0"/>
              </a:rPr>
              <a:t>Örnek:</a:t>
            </a:r>
          </a:p>
          <a:p>
            <a:pPr algn="just">
              <a:lnSpc>
                <a:spcPct val="100000"/>
              </a:lnSpc>
            </a:pPr>
            <a:r>
              <a:rPr lang="tr-TR" sz="2000" b="1" u="sng" dirty="0">
                <a:latin typeface="Cambria" panose="02040503050406030204" pitchFamily="18" charset="0"/>
                <a:ea typeface="Cambria" panose="02040503050406030204" pitchFamily="18" charset="0"/>
                <a:cs typeface="Arial" panose="020B0604020202020204" pitchFamily="34" charset="0"/>
              </a:rPr>
              <a:t>ESKİ DURUMU</a:t>
            </a:r>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u="sng" dirty="0">
                <a:latin typeface="Cambria" panose="02040503050406030204" pitchFamily="18" charset="0"/>
                <a:ea typeface="Cambria" panose="02040503050406030204" pitchFamily="18" charset="0"/>
                <a:cs typeface="Arial" panose="020B0604020202020204" pitchFamily="34" charset="0"/>
              </a:rPr>
              <a:t>YENİ DURUMU</a:t>
            </a:r>
          </a:p>
          <a:p>
            <a:pPr algn="just">
              <a:lnSpc>
                <a:spcPct val="100000"/>
              </a:lnSpc>
            </a:pPr>
            <a:r>
              <a:rPr lang="tr-TR" sz="2000" b="1" dirty="0">
                <a:latin typeface="Cambria" panose="02040503050406030204" pitchFamily="18" charset="0"/>
                <a:ea typeface="Cambria" panose="02040503050406030204" pitchFamily="18" charset="0"/>
                <a:cs typeface="Arial" panose="020B0604020202020204" pitchFamily="34" charset="0"/>
              </a:rPr>
              <a:t>            8/3                                           7/1</a:t>
            </a:r>
          </a:p>
        </p:txBody>
      </p:sp>
    </p:spTree>
    <p:extLst>
      <p:ext uri="{BB962C8B-B14F-4D97-AF65-F5344CB8AC3E}">
        <p14:creationId xmlns:p14="http://schemas.microsoft.com/office/powerpoint/2010/main" val="138799584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İNTİBAK VE TERFİ</a:t>
            </a:r>
          </a:p>
        </p:txBody>
      </p:sp>
      <p:sp>
        <p:nvSpPr>
          <p:cNvPr id="3" name="Dikdörtgen 2"/>
          <p:cNvSpPr/>
          <p:nvPr/>
        </p:nvSpPr>
        <p:spPr>
          <a:xfrm>
            <a:off x="2645435" y="1146258"/>
            <a:ext cx="8895400" cy="4651915"/>
          </a:xfrm>
          <a:prstGeom prst="rect">
            <a:avLst/>
          </a:prstGeom>
        </p:spPr>
        <p:txBody>
          <a:bodyPr wrap="square">
            <a:spAutoFit/>
          </a:bodyPr>
          <a:lstStyle/>
          <a:p>
            <a:pPr algn="just"/>
            <a:r>
              <a:rPr lang="tr-TR" sz="2000" b="1" dirty="0">
                <a:solidFill>
                  <a:srgbClr val="FF0000"/>
                </a:solidFill>
                <a:latin typeface="Cambria" panose="02040503050406030204" pitchFamily="18" charset="0"/>
                <a:ea typeface="Cambria" panose="02040503050406030204" pitchFamily="18" charset="0"/>
                <a:cs typeface="Arial" panose="020B0604020202020204" pitchFamily="34" charset="0"/>
              </a:rPr>
              <a:t>KADRO DERECESİ:</a:t>
            </a:r>
          </a:p>
          <a:p>
            <a:pPr algn="just"/>
            <a:r>
              <a:rPr lang="tr-TR" sz="2000" b="1" dirty="0">
                <a:latin typeface="Cambria" panose="02040503050406030204" pitchFamily="18" charset="0"/>
                <a:ea typeface="Cambria" panose="02040503050406030204" pitchFamily="18" charset="0"/>
                <a:cs typeface="Arial" panose="020B0604020202020204" pitchFamily="34" charset="0"/>
              </a:rPr>
              <a:t>Devlet memurunun atanmış olduğu kadroya bağlı olan unvan derecesidir.</a:t>
            </a:r>
          </a:p>
          <a:p>
            <a:pPr algn="just"/>
            <a:r>
              <a:rPr lang="tr-TR" sz="2000" b="1" dirty="0" smtClean="0">
                <a:latin typeface="Cambria" panose="02040503050406030204" pitchFamily="18" charset="0"/>
                <a:ea typeface="Cambria" panose="02040503050406030204" pitchFamily="18" charset="0"/>
                <a:cs typeface="Arial" panose="020B0604020202020204" pitchFamily="34" charset="0"/>
              </a:rPr>
              <a:t>Örnek:1</a:t>
            </a:r>
            <a:endParaRPr lang="tr-TR" sz="2000" b="1" dirty="0">
              <a:latin typeface="Cambria" panose="02040503050406030204" pitchFamily="18" charset="0"/>
              <a:ea typeface="Cambria" panose="02040503050406030204" pitchFamily="18" charset="0"/>
              <a:cs typeface="Arial" panose="020B0604020202020204" pitchFamily="34" charset="0"/>
            </a:endParaRPr>
          </a:p>
          <a:p>
            <a:pPr algn="just"/>
            <a:r>
              <a:rPr lang="tr-TR" sz="2000" b="1" u="sng" dirty="0">
                <a:latin typeface="Cambria" panose="02040503050406030204" pitchFamily="18" charset="0"/>
                <a:ea typeface="Cambria" panose="02040503050406030204" pitchFamily="18" charset="0"/>
                <a:cs typeface="Arial" panose="020B0604020202020204" pitchFamily="34" charset="0"/>
              </a:rPr>
              <a:t>ESKİ DURUMU                      :</a:t>
            </a:r>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u="sng" dirty="0">
                <a:latin typeface="Cambria" panose="02040503050406030204" pitchFamily="18" charset="0"/>
                <a:ea typeface="Cambria" panose="02040503050406030204" pitchFamily="18" charset="0"/>
                <a:cs typeface="Arial" panose="020B0604020202020204" pitchFamily="34" charset="0"/>
              </a:rPr>
              <a:t>YENİ DURUMU                  :</a:t>
            </a:r>
          </a:p>
          <a:p>
            <a:pPr algn="just"/>
            <a:r>
              <a:rPr lang="tr-TR" sz="2000" b="1" dirty="0">
                <a:latin typeface="Cambria" panose="02040503050406030204" pitchFamily="18" charset="0"/>
                <a:ea typeface="Cambria" panose="02040503050406030204" pitchFamily="18" charset="0"/>
                <a:cs typeface="Arial" panose="020B0604020202020204" pitchFamily="34" charset="0"/>
              </a:rPr>
              <a:t>Kadro     Derece     Kademe          Kadro   Derece  Kademe</a:t>
            </a:r>
          </a:p>
          <a:p>
            <a:pPr algn="just"/>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dirty="0">
                <a:solidFill>
                  <a:srgbClr val="FF0000"/>
                </a:solidFill>
                <a:latin typeface="Cambria" panose="02040503050406030204" pitchFamily="18" charset="0"/>
                <a:ea typeface="Cambria" panose="02040503050406030204" pitchFamily="18" charset="0"/>
                <a:cs typeface="Arial" panose="020B0604020202020204" pitchFamily="34" charset="0"/>
              </a:rPr>
              <a:t>6  </a:t>
            </a:r>
            <a:r>
              <a:rPr lang="tr-TR" sz="2000" b="1" dirty="0">
                <a:latin typeface="Cambria" panose="02040503050406030204" pitchFamily="18" charset="0"/>
                <a:ea typeface="Cambria" panose="02040503050406030204" pitchFamily="18" charset="0"/>
                <a:cs typeface="Arial" panose="020B0604020202020204" pitchFamily="34" charset="0"/>
              </a:rPr>
              <a:t>             6                3                      </a:t>
            </a:r>
            <a:r>
              <a:rPr lang="tr-TR" sz="2000" b="1" dirty="0">
                <a:solidFill>
                  <a:srgbClr val="FF0000"/>
                </a:solidFill>
                <a:latin typeface="Cambria" panose="02040503050406030204" pitchFamily="18" charset="0"/>
                <a:ea typeface="Cambria" panose="02040503050406030204" pitchFamily="18" charset="0"/>
                <a:cs typeface="Arial" panose="020B0604020202020204" pitchFamily="34" charset="0"/>
              </a:rPr>
              <a:t>5  </a:t>
            </a:r>
            <a:r>
              <a:rPr lang="tr-TR" sz="2000" b="1" dirty="0">
                <a:latin typeface="Cambria" panose="02040503050406030204" pitchFamily="18" charset="0"/>
                <a:ea typeface="Cambria" panose="02040503050406030204" pitchFamily="18" charset="0"/>
                <a:cs typeface="Arial" panose="020B0604020202020204" pitchFamily="34" charset="0"/>
              </a:rPr>
              <a:t>           6              3</a:t>
            </a:r>
          </a:p>
          <a:p>
            <a:pPr algn="just"/>
            <a:r>
              <a:rPr lang="tr-TR" sz="2000" b="1" dirty="0" smtClean="0">
                <a:latin typeface="Cambria" panose="02040503050406030204" pitchFamily="18" charset="0"/>
                <a:ea typeface="Cambria" panose="02040503050406030204" pitchFamily="18" charset="0"/>
                <a:cs typeface="Arial" panose="020B0604020202020204" pitchFamily="34" charset="0"/>
              </a:rPr>
              <a:t>Örnek:2</a:t>
            </a:r>
            <a:endParaRPr lang="tr-TR" sz="2000" b="1" dirty="0">
              <a:latin typeface="Cambria" panose="02040503050406030204" pitchFamily="18" charset="0"/>
              <a:ea typeface="Cambria" panose="02040503050406030204" pitchFamily="18" charset="0"/>
              <a:cs typeface="Arial" panose="020B0604020202020204" pitchFamily="34" charset="0"/>
            </a:endParaRPr>
          </a:p>
          <a:p>
            <a:pPr algn="just"/>
            <a:r>
              <a:rPr lang="tr-TR" sz="2000" b="1" u="sng" dirty="0">
                <a:latin typeface="Cambria" panose="02040503050406030204" pitchFamily="18" charset="0"/>
                <a:ea typeface="Cambria" panose="02040503050406030204" pitchFamily="18" charset="0"/>
                <a:cs typeface="Arial" panose="020B0604020202020204" pitchFamily="34" charset="0"/>
              </a:rPr>
              <a:t>ESKİ DURUMU                        :</a:t>
            </a:r>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u="sng" dirty="0">
                <a:latin typeface="Cambria" panose="02040503050406030204" pitchFamily="18" charset="0"/>
                <a:ea typeface="Cambria" panose="02040503050406030204" pitchFamily="18" charset="0"/>
                <a:cs typeface="Arial" panose="020B0604020202020204" pitchFamily="34" charset="0"/>
              </a:rPr>
              <a:t>YENİ DURUMU                     :</a:t>
            </a:r>
          </a:p>
          <a:p>
            <a:pPr algn="just"/>
            <a:r>
              <a:rPr lang="tr-TR" sz="2000" b="1" dirty="0">
                <a:latin typeface="Cambria" panose="02040503050406030204" pitchFamily="18" charset="0"/>
                <a:ea typeface="Cambria" panose="02040503050406030204" pitchFamily="18" charset="0"/>
                <a:cs typeface="Arial" panose="020B0604020202020204" pitchFamily="34" charset="0"/>
              </a:rPr>
              <a:t>Kadro       derece     kademe         Kadro   Derece    Kademe</a:t>
            </a:r>
          </a:p>
          <a:p>
            <a:pPr algn="just"/>
            <a:r>
              <a:rPr lang="tr-TR" sz="2000" b="1" dirty="0">
                <a:solidFill>
                  <a:srgbClr val="FF0000"/>
                </a:solidFill>
                <a:latin typeface="Cambria" panose="02040503050406030204" pitchFamily="18" charset="0"/>
                <a:ea typeface="Cambria" panose="02040503050406030204" pitchFamily="18" charset="0"/>
                <a:cs typeface="Arial" panose="020B0604020202020204" pitchFamily="34" charset="0"/>
              </a:rPr>
              <a:t>    6  </a:t>
            </a:r>
            <a:r>
              <a:rPr lang="tr-TR" sz="2000" b="1" dirty="0">
                <a:latin typeface="Cambria" panose="02040503050406030204" pitchFamily="18" charset="0"/>
                <a:ea typeface="Cambria" panose="02040503050406030204" pitchFamily="18" charset="0"/>
                <a:cs typeface="Arial" panose="020B0604020202020204" pitchFamily="34" charset="0"/>
              </a:rPr>
              <a:t>                6             3                      </a:t>
            </a:r>
            <a:r>
              <a:rPr lang="tr-TR" sz="2000" b="1" dirty="0">
                <a:solidFill>
                  <a:srgbClr val="FF0000"/>
                </a:solidFill>
                <a:latin typeface="Cambria" panose="02040503050406030204" pitchFamily="18" charset="0"/>
                <a:ea typeface="Cambria" panose="02040503050406030204" pitchFamily="18" charset="0"/>
                <a:cs typeface="Arial" panose="020B0604020202020204" pitchFamily="34" charset="0"/>
              </a:rPr>
              <a:t>5            5                1</a:t>
            </a:r>
          </a:p>
        </p:txBody>
      </p:sp>
    </p:spTree>
    <p:extLst>
      <p:ext uri="{BB962C8B-B14F-4D97-AF65-F5344CB8AC3E}">
        <p14:creationId xmlns:p14="http://schemas.microsoft.com/office/powerpoint/2010/main" val="393011622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645435" y="485115"/>
            <a:ext cx="9546565" cy="661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a:solidFill>
                  <a:srgbClr val="23398E"/>
                </a:solidFill>
                <a:latin typeface="Cambria" panose="02040503050406030204" pitchFamily="18" charset="0"/>
                <a:ea typeface="Cambria" panose="02040503050406030204" pitchFamily="18" charset="0"/>
                <a:cs typeface="Konnect ExtraBold Italic" charset="0"/>
              </a:rPr>
              <a:t>İNTİBAK VE TERFİ</a:t>
            </a:r>
          </a:p>
        </p:txBody>
      </p:sp>
      <p:sp>
        <p:nvSpPr>
          <p:cNvPr id="3" name="Dikdörtgen 2"/>
          <p:cNvSpPr/>
          <p:nvPr/>
        </p:nvSpPr>
        <p:spPr>
          <a:xfrm>
            <a:off x="2645434" y="1234175"/>
            <a:ext cx="8895401" cy="3785652"/>
          </a:xfrm>
          <a:prstGeom prst="rect">
            <a:avLst/>
          </a:prstGeom>
        </p:spPr>
        <p:txBody>
          <a:bodyPr wrap="square">
            <a:spAutoFit/>
          </a:bodyPr>
          <a:lstStyle/>
          <a:p>
            <a:r>
              <a:rPr lang="tr-TR" sz="2000" b="1" u="sng" dirty="0">
                <a:solidFill>
                  <a:srgbClr val="002060"/>
                </a:solidFill>
                <a:latin typeface="Cambria" panose="02040503050406030204" pitchFamily="18" charset="0"/>
                <a:ea typeface="Cambria" panose="02040503050406030204" pitchFamily="18" charset="0"/>
                <a:cs typeface="Arial" panose="020B0604020202020204" pitchFamily="34" charset="0"/>
              </a:rPr>
              <a:t>DEVLET MEMURLARININ İNTİBAK VE TERFİ İŞLEMLERİ</a:t>
            </a:r>
            <a:endParaRPr lang="tr-TR" sz="20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a:r>
              <a:rPr lang="tr-TR" sz="2000" b="1" dirty="0" smtClean="0">
                <a:latin typeface="Cambria" panose="02040503050406030204" pitchFamily="18" charset="0"/>
                <a:ea typeface="Cambria" panose="02040503050406030204" pitchFamily="18" charset="0"/>
                <a:cs typeface="Arial" panose="020B0604020202020204" pitchFamily="34" charset="0"/>
              </a:rPr>
              <a:t>	657 </a:t>
            </a:r>
            <a:r>
              <a:rPr lang="tr-TR" sz="2000" b="1" dirty="0">
                <a:latin typeface="Cambria" panose="02040503050406030204" pitchFamily="18" charset="0"/>
                <a:ea typeface="Cambria" panose="02040503050406030204" pitchFamily="18" charset="0"/>
                <a:cs typeface="Arial" panose="020B0604020202020204" pitchFamily="34" charset="0"/>
              </a:rPr>
              <a:t>sayılı Devlet Memurları Kanunu gereğince devlet memurlarının aylıklarını alabilmeleri için derece ve kademelerinin bulunması gerekmektedir.</a:t>
            </a:r>
          </a:p>
          <a:p>
            <a:pPr algn="just"/>
            <a:r>
              <a:rPr lang="tr-TR" sz="2000" b="1" dirty="0">
                <a:latin typeface="Cambria" panose="02040503050406030204" pitchFamily="18" charset="0"/>
                <a:ea typeface="Cambria" panose="02040503050406030204" pitchFamily="18" charset="0"/>
                <a:cs typeface="Arial" panose="020B0604020202020204" pitchFamily="34" charset="0"/>
              </a:rPr>
              <a:t>    </a:t>
            </a:r>
          </a:p>
          <a:p>
            <a:pPr algn="just"/>
            <a:r>
              <a:rPr lang="tr-TR" sz="2000" b="1" dirty="0">
                <a:latin typeface="Cambria" panose="02040503050406030204" pitchFamily="18" charset="0"/>
                <a:ea typeface="Cambria" panose="02040503050406030204" pitchFamily="18" charset="0"/>
                <a:cs typeface="Arial" panose="020B0604020202020204" pitchFamily="34" charset="0"/>
              </a:rPr>
              <a:t>         </a:t>
            </a:r>
            <a:r>
              <a:rPr lang="tr-TR" sz="2000" b="1" dirty="0" smtClean="0">
                <a:latin typeface="Cambria" panose="02040503050406030204" pitchFamily="18" charset="0"/>
                <a:ea typeface="Cambria" panose="02040503050406030204" pitchFamily="18" charset="0"/>
                <a:cs typeface="Arial" panose="020B0604020202020204" pitchFamily="34" charset="0"/>
              </a:rPr>
              <a:t>	Memurlar</a:t>
            </a:r>
            <a:r>
              <a:rPr lang="tr-TR" sz="2000" b="1" dirty="0">
                <a:latin typeface="Cambria" panose="02040503050406030204" pitchFamily="18" charset="0"/>
                <a:ea typeface="Cambria" panose="02040503050406030204" pitchFamily="18" charset="0"/>
                <a:cs typeface="Arial" panose="020B0604020202020204" pitchFamily="34" charset="0"/>
              </a:rPr>
              <a:t>, ilk, orta, lise, yüksekokul veya fakülte öğrenimlerini tamamladıktan sonra hangi öğrenimi bitirirler ise o öğrenim mezunu olarak memuriyete alınırlar.</a:t>
            </a:r>
          </a:p>
        </p:txBody>
      </p:sp>
    </p:spTree>
    <p:extLst>
      <p:ext uri="{BB962C8B-B14F-4D97-AF65-F5344CB8AC3E}">
        <p14:creationId xmlns:p14="http://schemas.microsoft.com/office/powerpoint/2010/main" val="330521033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2065283" y="485115"/>
            <a:ext cx="10126717" cy="6587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800" b="1" dirty="0" smtClean="0">
                <a:solidFill>
                  <a:srgbClr val="23398E"/>
                </a:solidFill>
                <a:latin typeface="Cambria" panose="02040503050406030204" pitchFamily="18" charset="0"/>
                <a:ea typeface="Cambria" panose="02040503050406030204" pitchFamily="18" charset="0"/>
                <a:cs typeface="Konnect ExtraBold Italic" charset="0"/>
              </a:rPr>
              <a:t>GİRİŞ VE YÜKSELENEBİLECEK DERECE ve KADEMELER</a:t>
            </a:r>
            <a:endParaRPr lang="tr-TR" sz="2800" b="1" dirty="0">
              <a:solidFill>
                <a:srgbClr val="23398E"/>
              </a:solidFill>
              <a:latin typeface="Cambria" panose="02040503050406030204" pitchFamily="18" charset="0"/>
              <a:ea typeface="Cambria" panose="02040503050406030204" pitchFamily="18" charset="0"/>
              <a:cs typeface="Konnect ExtraBold Italic"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436" y="1146258"/>
            <a:ext cx="8765585" cy="5096887"/>
          </a:xfrm>
          <a:prstGeom prst="rect">
            <a:avLst/>
          </a:prstGeom>
        </p:spPr>
      </p:pic>
    </p:spTree>
    <p:extLst>
      <p:ext uri="{BB962C8B-B14F-4D97-AF65-F5344CB8AC3E}">
        <p14:creationId xmlns:p14="http://schemas.microsoft.com/office/powerpoint/2010/main" val="323485486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Bold"/>
        <a:ea typeface="Montserrat Bold"/>
        <a:cs typeface="Montserrat Bold"/>
      </a:majorFont>
      <a:minorFont>
        <a:latin typeface="Montserrat Bold"/>
        <a:ea typeface="Montserrat Bold"/>
        <a:cs typeface="Montserrat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184617"/>
            <a:satOff val="-51665"/>
            <a:lumOff val="-25708"/>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Bold"/>
        <a:ea typeface="Montserrat Bold"/>
        <a:cs typeface="Montserrat Bold"/>
      </a:majorFont>
      <a:minorFont>
        <a:latin typeface="Montserrat Bold"/>
        <a:ea typeface="Montserrat Bold"/>
        <a:cs typeface="Montserrat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184617"/>
            <a:satOff val="-51665"/>
            <a:lumOff val="-25708"/>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{084A97A0-3FA8-3D46-B641-D284F2925014}tf10001071</Template>
  <TotalTime>4990</TotalTime>
  <Words>4252</Words>
  <Application>Microsoft Office PowerPoint</Application>
  <PresentationFormat>Geniş ekran</PresentationFormat>
  <Paragraphs>483</Paragraphs>
  <Slides>46</Slides>
  <Notes>2</Notes>
  <HiddenSlides>0</HiddenSlides>
  <MMClips>0</MMClips>
  <ScaleCrop>false</ScaleCrop>
  <HeadingPairs>
    <vt:vector size="6" baseType="variant">
      <vt:variant>
        <vt:lpstr>Kullanılan Yazı Tipleri</vt:lpstr>
      </vt:variant>
      <vt:variant>
        <vt:i4>16</vt:i4>
      </vt:variant>
      <vt:variant>
        <vt:lpstr>Tema</vt:lpstr>
      </vt:variant>
      <vt:variant>
        <vt:i4>1</vt:i4>
      </vt:variant>
      <vt:variant>
        <vt:lpstr>Slayt Başlıkları</vt:lpstr>
      </vt:variant>
      <vt:variant>
        <vt:i4>46</vt:i4>
      </vt:variant>
    </vt:vector>
  </HeadingPairs>
  <TitlesOfParts>
    <vt:vector size="63" baseType="lpstr">
      <vt:lpstr>Konnect</vt:lpstr>
      <vt:lpstr>Konnect ExtraBold</vt:lpstr>
      <vt:lpstr>Arial Unicode MS</vt:lpstr>
      <vt:lpstr>Roboto Light</vt:lpstr>
      <vt:lpstr>Konnect SemiBold</vt:lpstr>
      <vt:lpstr>Konnect Medium</vt:lpstr>
      <vt:lpstr>Cambria</vt:lpstr>
      <vt:lpstr>Montserrat Light</vt:lpstr>
      <vt:lpstr>Montserrat</vt:lpstr>
      <vt:lpstr>Calibri</vt:lpstr>
      <vt:lpstr>Helvetica Neue</vt:lpstr>
      <vt:lpstr>Konnect ExtraBold Italic</vt:lpstr>
      <vt:lpstr>Montserrat Bold</vt:lpstr>
      <vt:lpstr>Times New Roman</vt:lpstr>
      <vt:lpstr>Wingdings</vt:lpstr>
      <vt:lpstr>Arial</vt:lpstr>
      <vt:lpstr>21_BasicWhite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MDEDE</cp:lastModifiedBy>
  <cp:revision>315</cp:revision>
  <cp:lastPrinted>2022-03-18T12:17:15Z</cp:lastPrinted>
  <dcterms:modified xsi:type="dcterms:W3CDTF">2024-07-12T06:33:40Z</dcterms:modified>
</cp:coreProperties>
</file>